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handoutMasterIdLst>
    <p:handoutMasterId r:id="rId131"/>
  </p:handoutMasterIdLst>
  <p:sldIdLst>
    <p:sldId id="409" r:id="rId2"/>
    <p:sldId id="257" r:id="rId3"/>
    <p:sldId id="258" r:id="rId4"/>
    <p:sldId id="312" r:id="rId5"/>
    <p:sldId id="410" r:id="rId6"/>
    <p:sldId id="411" r:id="rId7"/>
    <p:sldId id="259" r:id="rId8"/>
    <p:sldId id="260" r:id="rId9"/>
    <p:sldId id="313" r:id="rId10"/>
    <p:sldId id="314" r:id="rId11"/>
    <p:sldId id="262" r:id="rId12"/>
    <p:sldId id="316" r:id="rId13"/>
    <p:sldId id="412" r:id="rId14"/>
    <p:sldId id="413" r:id="rId15"/>
    <p:sldId id="414" r:id="rId16"/>
    <p:sldId id="265" r:id="rId17"/>
    <p:sldId id="317" r:id="rId18"/>
    <p:sldId id="319" r:id="rId19"/>
    <p:sldId id="318" r:id="rId20"/>
    <p:sldId id="266" r:id="rId21"/>
    <p:sldId id="320" r:id="rId22"/>
    <p:sldId id="371" r:id="rId23"/>
    <p:sldId id="372" r:id="rId24"/>
    <p:sldId id="373" r:id="rId25"/>
    <p:sldId id="268" r:id="rId26"/>
    <p:sldId id="269" r:id="rId27"/>
    <p:sldId id="270" r:id="rId28"/>
    <p:sldId id="374" r:id="rId29"/>
    <p:sldId id="368" r:id="rId30"/>
    <p:sldId id="384" r:id="rId31"/>
    <p:sldId id="369" r:id="rId32"/>
    <p:sldId id="385" r:id="rId33"/>
    <p:sldId id="407" r:id="rId34"/>
    <p:sldId id="408" r:id="rId35"/>
    <p:sldId id="272" r:id="rId36"/>
    <p:sldId id="321" r:id="rId37"/>
    <p:sldId id="273" r:id="rId38"/>
    <p:sldId id="375" r:id="rId39"/>
    <p:sldId id="376" r:id="rId40"/>
    <p:sldId id="377" r:id="rId41"/>
    <p:sldId id="378" r:id="rId42"/>
    <p:sldId id="379" r:id="rId43"/>
    <p:sldId id="380" r:id="rId44"/>
    <p:sldId id="381" r:id="rId45"/>
    <p:sldId id="382" r:id="rId46"/>
    <p:sldId id="383" r:id="rId47"/>
    <p:sldId id="277" r:id="rId48"/>
    <p:sldId id="328" r:id="rId49"/>
    <p:sldId id="327" r:id="rId50"/>
    <p:sldId id="278" r:id="rId51"/>
    <p:sldId id="279" r:id="rId52"/>
    <p:sldId id="329" r:id="rId53"/>
    <p:sldId id="280" r:id="rId54"/>
    <p:sldId id="330" r:id="rId55"/>
    <p:sldId id="281" r:id="rId56"/>
    <p:sldId id="331" r:id="rId57"/>
    <p:sldId id="282" r:id="rId58"/>
    <p:sldId id="332" r:id="rId59"/>
    <p:sldId id="283" r:id="rId60"/>
    <p:sldId id="333" r:id="rId61"/>
    <p:sldId id="284" r:id="rId62"/>
    <p:sldId id="334" r:id="rId63"/>
    <p:sldId id="285" r:id="rId64"/>
    <p:sldId id="286" r:id="rId65"/>
    <p:sldId id="336" r:id="rId66"/>
    <p:sldId id="287" r:id="rId67"/>
    <p:sldId id="337" r:id="rId68"/>
    <p:sldId id="288" r:id="rId69"/>
    <p:sldId id="289" r:id="rId70"/>
    <p:sldId id="338" r:id="rId71"/>
    <p:sldId id="290" r:id="rId72"/>
    <p:sldId id="291" r:id="rId73"/>
    <p:sldId id="339" r:id="rId74"/>
    <p:sldId id="292" r:id="rId75"/>
    <p:sldId id="340" r:id="rId76"/>
    <p:sldId id="293" r:id="rId77"/>
    <p:sldId id="294" r:id="rId78"/>
    <p:sldId id="295" r:id="rId79"/>
    <p:sldId id="342" r:id="rId80"/>
    <p:sldId id="343" r:id="rId81"/>
    <p:sldId id="344" r:id="rId82"/>
    <p:sldId id="296" r:id="rId83"/>
    <p:sldId id="297" r:id="rId84"/>
    <p:sldId id="298" r:id="rId85"/>
    <p:sldId id="345" r:id="rId86"/>
    <p:sldId id="299" r:id="rId87"/>
    <p:sldId id="346" r:id="rId88"/>
    <p:sldId id="348" r:id="rId89"/>
    <p:sldId id="347" r:id="rId90"/>
    <p:sldId id="300" r:id="rId91"/>
    <p:sldId id="301" r:id="rId92"/>
    <p:sldId id="349" r:id="rId93"/>
    <p:sldId id="302" r:id="rId94"/>
    <p:sldId id="350" r:id="rId95"/>
    <p:sldId id="351" r:id="rId96"/>
    <p:sldId id="303" r:id="rId97"/>
    <p:sldId id="352" r:id="rId98"/>
    <p:sldId id="367" r:id="rId99"/>
    <p:sldId id="353" r:id="rId100"/>
    <p:sldId id="354" r:id="rId101"/>
    <p:sldId id="304" r:id="rId102"/>
    <p:sldId id="356" r:id="rId103"/>
    <p:sldId id="305" r:id="rId104"/>
    <p:sldId id="357" r:id="rId105"/>
    <p:sldId id="358" r:id="rId106"/>
    <p:sldId id="359" r:id="rId107"/>
    <p:sldId id="360" r:id="rId108"/>
    <p:sldId id="306" r:id="rId109"/>
    <p:sldId id="309" r:id="rId110"/>
    <p:sldId id="310" r:id="rId111"/>
    <p:sldId id="396" r:id="rId112"/>
    <p:sldId id="386" r:id="rId113"/>
    <p:sldId id="393" r:id="rId114"/>
    <p:sldId id="387" r:id="rId115"/>
    <p:sldId id="388" r:id="rId116"/>
    <p:sldId id="389" r:id="rId117"/>
    <p:sldId id="390" r:id="rId118"/>
    <p:sldId id="403" r:id="rId119"/>
    <p:sldId id="391" r:id="rId120"/>
    <p:sldId id="394" r:id="rId121"/>
    <p:sldId id="404" r:id="rId122"/>
    <p:sldId id="395" r:id="rId123"/>
    <p:sldId id="405" r:id="rId124"/>
    <p:sldId id="397" r:id="rId125"/>
    <p:sldId id="398" r:id="rId126"/>
    <p:sldId id="400" r:id="rId127"/>
    <p:sldId id="399" r:id="rId128"/>
    <p:sldId id="401" r:id="rId129"/>
    <p:sldId id="402" r:id="rId1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24" autoAdjust="0"/>
    <p:restoredTop sz="94660"/>
  </p:normalViewPr>
  <p:slideViewPr>
    <p:cSldViewPr>
      <p:cViewPr varScale="1">
        <p:scale>
          <a:sx n="87" d="100"/>
          <a:sy n="87" d="100"/>
        </p:scale>
        <p:origin x="142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77F22AE-7BE9-41CF-9DD4-69CEF69EC990}" type="datetimeFigureOut">
              <a:rPr lang="en-US" smtClean="0"/>
              <a:t>10/26/2018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62F8965-265F-46C6-A320-CBBA076D69D9}" type="slidenum">
              <a:rPr lang="en-US" smtClean="0"/>
              <a:t>‹#›</a:t>
            </a:fld>
            <a:endParaRPr lang="en-US"/>
          </a:p>
        </p:txBody>
      </p:sp>
    </p:spTree>
    <p:extLst>
      <p:ext uri="{BB962C8B-B14F-4D97-AF65-F5344CB8AC3E}">
        <p14:creationId xmlns:p14="http://schemas.microsoft.com/office/powerpoint/2010/main" val="22893381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886508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96712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182080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082780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1020795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83317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904333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7778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40415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880175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E9CDF-EDF8-42CA-861B-1423E62890E7}" type="datetimeFigureOut">
              <a:rPr lang="en-US" smtClean="0"/>
              <a:pPr/>
              <a:t>10/26/2018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282922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D5E9CDF-EDF8-42CA-861B-1423E62890E7}" type="datetimeFigureOut">
              <a:rPr lang="en-US" smtClean="0"/>
              <a:pPr/>
              <a:t>10/26/2018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9857C2-07E8-46FE-A7D4-978B3F2F263B}" type="slidenum">
              <a:rPr lang="en-US" smtClean="0"/>
              <a:pPr/>
              <a:t>‹#›</a:t>
            </a:fld>
            <a:endParaRPr lang="en-US" dirty="0"/>
          </a:p>
        </p:txBody>
      </p:sp>
    </p:spTree>
    <p:extLst>
      <p:ext uri="{BB962C8B-B14F-4D97-AF65-F5344CB8AC3E}">
        <p14:creationId xmlns:p14="http://schemas.microsoft.com/office/powerpoint/2010/main" val="341666555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normAutofit/>
          </a:bodyPr>
          <a:lstStyle/>
          <a:p>
            <a:r>
              <a:rPr lang="en-US" sz="3200" b="1" dirty="0" smtClean="0">
                <a:latin typeface="Times New Roman" pitchFamily="18" charset="0"/>
                <a:cs typeface="Times New Roman" pitchFamily="18" charset="0"/>
              </a:rPr>
              <a:t>DEFINITION RH</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a:bodyPr>
          <a:lstStyle/>
          <a:p>
            <a:pPr>
              <a:lnSpc>
                <a:spcPct val="150000"/>
              </a:lnSpc>
            </a:pPr>
            <a:r>
              <a:rPr lang="en-US" sz="3200" dirty="0" smtClean="0">
                <a:latin typeface="Times New Roman" pitchFamily="18" charset="0"/>
                <a:cs typeface="Times New Roman" pitchFamily="18" charset="0"/>
              </a:rPr>
              <a:t>A state of complete well being physically, socially, psychologically/emotionally and spiritually and not merely the absence of disease/infirmity in all matters related to reproductive system in its function and processes.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606577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Elements aimed a reducing maternal mortality</a:t>
            </a:r>
            <a:endParaRPr lang="en-US" sz="4000" dirty="0"/>
          </a:p>
        </p:txBody>
      </p:sp>
      <p:sp>
        <p:nvSpPr>
          <p:cNvPr id="3" name="Content Placeholder 2"/>
          <p:cNvSpPr>
            <a:spLocks noGrp="1"/>
          </p:cNvSpPr>
          <p:nvPr>
            <p:ph idx="1"/>
          </p:nvPr>
        </p:nvSpPr>
        <p:spPr/>
        <p:txBody>
          <a:bodyPr>
            <a:normAutofit/>
          </a:bodyPr>
          <a:lstStyle/>
          <a:p>
            <a:endParaRPr lang="en-US" sz="2800" dirty="0">
              <a:latin typeface="Times New Roman" pitchFamily="18" charset="0"/>
              <a:cs typeface="Times New Roman" pitchFamily="18" charset="0"/>
            </a:endParaRPr>
          </a:p>
          <a:p>
            <a:pPr>
              <a:lnSpc>
                <a:spcPct val="150000"/>
              </a:lnSpc>
            </a:pPr>
            <a:r>
              <a:rPr lang="en-US" sz="3200" dirty="0">
                <a:latin typeface="Times New Roman" pitchFamily="18" charset="0"/>
                <a:cs typeface="Times New Roman" pitchFamily="18" charset="0"/>
              </a:rPr>
              <a:t>Focused antenatal care </a:t>
            </a:r>
          </a:p>
          <a:p>
            <a:pPr>
              <a:lnSpc>
                <a:spcPct val="150000"/>
              </a:lnSpc>
            </a:pPr>
            <a:r>
              <a:rPr lang="en-US" sz="3200" dirty="0">
                <a:latin typeface="Times New Roman" pitchFamily="18" charset="0"/>
                <a:cs typeface="Times New Roman" pitchFamily="18" charset="0"/>
              </a:rPr>
              <a:t>Clean and safe delivery </a:t>
            </a:r>
          </a:p>
          <a:p>
            <a:pPr>
              <a:lnSpc>
                <a:spcPct val="150000"/>
              </a:lnSpc>
            </a:pPr>
            <a:r>
              <a:rPr lang="en-US" sz="3200" dirty="0">
                <a:latin typeface="Times New Roman" pitchFamily="18" charset="0"/>
                <a:cs typeface="Times New Roman" pitchFamily="18" charset="0"/>
              </a:rPr>
              <a:t>Provision of family planning </a:t>
            </a:r>
            <a:endParaRPr lang="en-US" sz="3200" dirty="0" smtClean="0">
              <a:latin typeface="Times New Roman" pitchFamily="18" charset="0"/>
              <a:cs typeface="Times New Roman" pitchFamily="18" charset="0"/>
            </a:endParaRPr>
          </a:p>
          <a:p>
            <a:pPr>
              <a:lnSpc>
                <a:spcPct val="150000"/>
              </a:lnSpc>
            </a:pPr>
            <a:r>
              <a:rPr lang="en-US" sz="3200" dirty="0" smtClean="0">
                <a:latin typeface="Times New Roman" pitchFamily="18" charset="0"/>
                <a:cs typeface="Times New Roman" pitchFamily="18" charset="0"/>
              </a:rPr>
              <a:t>Obstetric </a:t>
            </a:r>
            <a:r>
              <a:rPr lang="en-US" sz="3200" dirty="0">
                <a:latin typeface="Times New Roman" pitchFamily="18" charset="0"/>
                <a:cs typeface="Times New Roman" pitchFamily="18" charset="0"/>
              </a:rPr>
              <a:t>emergency care</a:t>
            </a:r>
          </a:p>
          <a:p>
            <a:endParaRPr lang="en-US" dirty="0"/>
          </a:p>
        </p:txBody>
      </p:sp>
    </p:spTree>
    <p:extLst>
      <p:ext uri="{BB962C8B-B14F-4D97-AF65-F5344CB8AC3E}">
        <p14:creationId xmlns:p14="http://schemas.microsoft.com/office/powerpoint/2010/main" val="428506271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a:latin typeface="Times New Roman" pitchFamily="18" charset="0"/>
                <a:cs typeface="Times New Roman" pitchFamily="18" charset="0"/>
              </a:rPr>
              <a:t>The process should focus on when to achieve a goal, how the goal is going to help </a:t>
            </a:r>
            <a:r>
              <a:rPr lang="en-US" sz="3200" dirty="0" smtClean="0">
                <a:latin typeface="Times New Roman" pitchFamily="18" charset="0"/>
                <a:cs typeface="Times New Roman" pitchFamily="18" charset="0"/>
              </a:rPr>
              <a:t>you, what </a:t>
            </a:r>
            <a:r>
              <a:rPr lang="en-US" sz="3200" dirty="0">
                <a:latin typeface="Times New Roman" pitchFamily="18" charset="0"/>
                <a:cs typeface="Times New Roman" pitchFamily="18" charset="0"/>
              </a:rPr>
              <a:t>steps you make to </a:t>
            </a:r>
            <a:r>
              <a:rPr lang="en-US" sz="3200" dirty="0" smtClean="0">
                <a:latin typeface="Times New Roman" pitchFamily="18" charset="0"/>
                <a:cs typeface="Times New Roman" pitchFamily="18" charset="0"/>
              </a:rPr>
              <a:t>reach to your goals, what  hindrances are being experienced, </a:t>
            </a:r>
            <a:r>
              <a:rPr lang="en-US" sz="3200" dirty="0">
                <a:latin typeface="Times New Roman" pitchFamily="18" charset="0"/>
                <a:cs typeface="Times New Roman" pitchFamily="18" charset="0"/>
              </a:rPr>
              <a:t>what can you put in place to overcome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difficulties </a:t>
            </a:r>
          </a:p>
          <a:p>
            <a:endParaRPr lang="en-US" dirty="0"/>
          </a:p>
        </p:txBody>
      </p:sp>
    </p:spTree>
    <p:extLst>
      <p:ext uri="{BB962C8B-B14F-4D97-AF65-F5344CB8AC3E}">
        <p14:creationId xmlns:p14="http://schemas.microsoft.com/office/powerpoint/2010/main" val="39404713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normAutofit/>
          </a:bodyPr>
          <a:lstStyle/>
          <a:p>
            <a:r>
              <a:rPr lang="en-US" sz="3200" b="1" dirty="0" smtClean="0">
                <a:latin typeface="Times New Roman" pitchFamily="18" charset="0"/>
                <a:cs typeface="Times New Roman" pitchFamily="18" charset="0"/>
              </a:rPr>
              <a:t>Skills for dealing and coping with others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86400"/>
          </a:xfrm>
        </p:spPr>
        <p:txBody>
          <a:bodyPr>
            <a:normAutofit/>
          </a:bodyPr>
          <a:lstStyle/>
          <a:p>
            <a:pPr>
              <a:lnSpc>
                <a:spcPct val="150000"/>
              </a:lnSpc>
            </a:pPr>
            <a:r>
              <a:rPr lang="en-US" sz="3200" dirty="0" smtClean="0">
                <a:latin typeface="Times New Roman" pitchFamily="18" charset="0"/>
                <a:cs typeface="Times New Roman" pitchFamily="18" charset="0"/>
              </a:rPr>
              <a:t>Interpersonal relations: Do a self-rate as a social person </a:t>
            </a:r>
          </a:p>
          <a:p>
            <a:pPr>
              <a:lnSpc>
                <a:spcPct val="150000"/>
              </a:lnSpc>
            </a:pPr>
            <a:r>
              <a:rPr lang="en-US" sz="3200" dirty="0" smtClean="0">
                <a:latin typeface="Times New Roman" pitchFamily="18" charset="0"/>
                <a:cs typeface="Times New Roman" pitchFamily="18" charset="0"/>
              </a:rPr>
              <a:t>Friendship formation </a:t>
            </a:r>
          </a:p>
          <a:p>
            <a:pPr>
              <a:lnSpc>
                <a:spcPct val="150000"/>
              </a:lnSpc>
            </a:pPr>
            <a:r>
              <a:rPr lang="en-US" sz="3200" dirty="0" smtClean="0">
                <a:latin typeface="Times New Roman" pitchFamily="18" charset="0"/>
                <a:cs typeface="Times New Roman" pitchFamily="18" charset="0"/>
              </a:rPr>
              <a:t>Conflict resolution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Empathy </a:t>
            </a:r>
          </a:p>
          <a:p>
            <a:pPr>
              <a:lnSpc>
                <a:spcPct val="150000"/>
              </a:lnSpc>
            </a:pPr>
            <a:r>
              <a:rPr lang="en-US" sz="2800" dirty="0">
                <a:latin typeface="Times New Roman" pitchFamily="18" charset="0"/>
                <a:cs typeface="Times New Roman" pitchFamily="18" charset="0"/>
              </a:rPr>
              <a:t>Effective communication </a:t>
            </a:r>
          </a:p>
          <a:p>
            <a:pPr>
              <a:lnSpc>
                <a:spcPct val="150000"/>
              </a:lnSpc>
            </a:pPr>
            <a:r>
              <a:rPr lang="en-US" sz="2800" dirty="0" smtClean="0">
                <a:latin typeface="Times New Roman" pitchFamily="18" charset="0"/>
                <a:cs typeface="Times New Roman" pitchFamily="18" charset="0"/>
              </a:rPr>
              <a:t>Negotiation-The process </a:t>
            </a:r>
            <a:r>
              <a:rPr lang="en-US" sz="2800" dirty="0">
                <a:latin typeface="Times New Roman" pitchFamily="18" charset="0"/>
                <a:cs typeface="Times New Roman" pitchFamily="18" charset="0"/>
              </a:rPr>
              <a:t>at which people discuss and agree (right expression)</a:t>
            </a:r>
          </a:p>
          <a:p>
            <a:endParaRPr lang="en-US" dirty="0"/>
          </a:p>
        </p:txBody>
      </p:sp>
    </p:spTree>
    <p:extLst>
      <p:ext uri="{BB962C8B-B14F-4D97-AF65-F5344CB8AC3E}">
        <p14:creationId xmlns:p14="http://schemas.microsoft.com/office/powerpoint/2010/main" val="140430422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Skills for making effective decisions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3200" dirty="0" smtClean="0">
                <a:latin typeface="Times New Roman" pitchFamily="18" charset="0"/>
                <a:cs typeface="Times New Roman" pitchFamily="18" charset="0"/>
              </a:rPr>
              <a:t>Decision making is an art of making a choice out of several option, it exposes individuals to a lot of challenges as she weighs the consequences based at the choice available. These skills in decision making include;</a:t>
            </a:r>
          </a:p>
          <a:p>
            <a:pPr marL="571500" indent="-571500">
              <a:buNone/>
            </a:pPr>
            <a:endParaRPr lang="en-US" dirty="0" smtClean="0">
              <a:latin typeface="Times New Roman" pitchFamily="18" charset="0"/>
              <a:cs typeface="Times New Roman" pitchFamily="18"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sz="3200" dirty="0" smtClean="0">
                <a:latin typeface="Times New Roman" pitchFamily="18" charset="0"/>
                <a:cs typeface="Times New Roman" pitchFamily="18" charset="0"/>
              </a:rPr>
              <a:t>i)Critical </a:t>
            </a:r>
            <a:r>
              <a:rPr lang="en-US" sz="3200" dirty="0">
                <a:latin typeface="Times New Roman" pitchFamily="18" charset="0"/>
                <a:cs typeface="Times New Roman" pitchFamily="18" charset="0"/>
              </a:rPr>
              <a:t>thinking – analyze situation to come up with personal opinion/decision </a:t>
            </a:r>
          </a:p>
          <a:p>
            <a:pPr marL="0" indent="0">
              <a:lnSpc>
                <a:spcPct val="150000"/>
              </a:lnSpc>
              <a:buNone/>
            </a:pPr>
            <a:r>
              <a:rPr lang="en-US" sz="3200" dirty="0" smtClean="0">
                <a:latin typeface="Times New Roman" pitchFamily="18" charset="0"/>
                <a:cs typeface="Times New Roman" pitchFamily="18" charset="0"/>
              </a:rPr>
              <a:t>ii)Communication </a:t>
            </a:r>
            <a:r>
              <a:rPr lang="en-US" sz="3200" dirty="0">
                <a:latin typeface="Times New Roman" pitchFamily="18" charset="0"/>
                <a:cs typeface="Times New Roman" pitchFamily="18" charset="0"/>
              </a:rPr>
              <a:t>– art of passing information, when the youth are equipped with accurate information about themselves they will be able to account and be responsible for decision making.</a:t>
            </a:r>
          </a:p>
          <a:p>
            <a:endParaRPr lang="en-US" dirty="0"/>
          </a:p>
        </p:txBody>
      </p:sp>
    </p:spTree>
    <p:extLst>
      <p:ext uri="{BB962C8B-B14F-4D97-AF65-F5344CB8AC3E}">
        <p14:creationId xmlns:p14="http://schemas.microsoft.com/office/powerpoint/2010/main" val="30461548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229600" cy="6248400"/>
          </a:xfrm>
        </p:spPr>
        <p:txBody>
          <a:bodyPr>
            <a:noAutofit/>
          </a:bodyPr>
          <a:lstStyle/>
          <a:p>
            <a:pPr marL="0" indent="0">
              <a:lnSpc>
                <a:spcPct val="150000"/>
              </a:lnSpc>
              <a:buNone/>
            </a:pPr>
            <a:r>
              <a:rPr lang="en-US" sz="3200" dirty="0" smtClean="0">
                <a:latin typeface="Times New Roman" pitchFamily="18" charset="0"/>
                <a:cs typeface="Times New Roman" pitchFamily="18" charset="0"/>
              </a:rPr>
              <a:t>iii)Resisting </a:t>
            </a:r>
            <a:r>
              <a:rPr lang="en-US" sz="3200" dirty="0">
                <a:latin typeface="Times New Roman" pitchFamily="18" charset="0"/>
                <a:cs typeface="Times New Roman" pitchFamily="18" charset="0"/>
              </a:rPr>
              <a:t>peer pressure </a:t>
            </a:r>
          </a:p>
          <a:p>
            <a:pPr marL="0" indent="0">
              <a:lnSpc>
                <a:spcPct val="150000"/>
              </a:lnSpc>
              <a:buNone/>
            </a:pPr>
            <a:r>
              <a:rPr lang="en-US" sz="3200" dirty="0" smtClean="0">
                <a:latin typeface="Times New Roman" pitchFamily="18" charset="0"/>
                <a:cs typeface="Times New Roman" pitchFamily="18" charset="0"/>
              </a:rPr>
              <a:t>iv)Assertiveness </a:t>
            </a:r>
            <a:r>
              <a:rPr lang="en-US" sz="3200" dirty="0">
                <a:latin typeface="Times New Roman" pitchFamily="18" charset="0"/>
                <a:cs typeface="Times New Roman" pitchFamily="18" charset="0"/>
              </a:rPr>
              <a:t>– which means being confident and able to firmly stand on your  word, action and belief. This includes the ability to say no to drugs or sexual advances because illicit drugs or pre-marital sex is against your moral and/or religious belief. </a:t>
            </a:r>
            <a:endParaRPr lang="en-US" sz="3200" dirty="0"/>
          </a:p>
        </p:txBody>
      </p:sp>
    </p:spTree>
    <p:extLst>
      <p:ext uri="{BB962C8B-B14F-4D97-AF65-F5344CB8AC3E}">
        <p14:creationId xmlns:p14="http://schemas.microsoft.com/office/powerpoint/2010/main" val="6632574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a:bodyPr>
          <a:lstStyle/>
          <a:p>
            <a:r>
              <a:rPr lang="en-US" dirty="0">
                <a:latin typeface="Times New Roman" pitchFamily="18" charset="0"/>
                <a:cs typeface="Times New Roman" pitchFamily="18" charset="0"/>
              </a:rPr>
              <a:t>The skill assertiveness is based on 5 rights   </a:t>
            </a:r>
            <a:br>
              <a:rPr lang="en-US"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marL="571500" indent="-571500">
              <a:lnSpc>
                <a:spcPct val="150000"/>
              </a:lnSpc>
              <a:buNone/>
            </a:pPr>
            <a:r>
              <a:rPr lang="en-US" dirty="0" smtClean="0">
                <a:latin typeface="Times New Roman" pitchFamily="18" charset="0"/>
                <a:cs typeface="Times New Roman" pitchFamily="18" charset="0"/>
              </a:rPr>
              <a:t>They include</a:t>
            </a:r>
          </a:p>
          <a:p>
            <a:pPr marL="571500" indent="-571500">
              <a:lnSpc>
                <a:spcPct val="15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Expression – using a verbal, non-verbal and body expressions </a:t>
            </a:r>
          </a:p>
          <a:p>
            <a:pPr marL="571500" indent="-571500">
              <a:lnSpc>
                <a:spcPct val="150000"/>
              </a:lnSpc>
              <a:buNone/>
            </a:pPr>
            <a:r>
              <a:rPr lang="en-US" dirty="0">
                <a:latin typeface="Times New Roman" pitchFamily="18" charset="0"/>
                <a:cs typeface="Times New Roman" pitchFamily="18" charset="0"/>
              </a:rPr>
              <a:t>b) Maintain eye contact to show you are serious and you are genuine to your decision.</a:t>
            </a:r>
          </a:p>
          <a:p>
            <a:endParaRPr lang="en-US" dirty="0"/>
          </a:p>
          <a:p>
            <a:endParaRPr lang="en-US" dirty="0"/>
          </a:p>
        </p:txBody>
      </p:sp>
    </p:spTree>
    <p:extLst>
      <p:ext uri="{BB962C8B-B14F-4D97-AF65-F5344CB8AC3E}">
        <p14:creationId xmlns:p14="http://schemas.microsoft.com/office/powerpoint/2010/main" val="41591855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172200"/>
          </a:xfrm>
        </p:spPr>
        <p:txBody>
          <a:bodyPr>
            <a:normAutofit/>
          </a:bodyPr>
          <a:lstStyle/>
          <a:p>
            <a:pPr marL="571500" indent="-571500">
              <a:lnSpc>
                <a:spcPct val="150000"/>
              </a:lnSpc>
              <a:buNone/>
            </a:pPr>
            <a:r>
              <a:rPr lang="en-US" dirty="0">
                <a:latin typeface="Times New Roman" pitchFamily="18" charset="0"/>
                <a:cs typeface="Times New Roman" pitchFamily="18" charset="0"/>
              </a:rPr>
              <a:t>c</a:t>
            </a:r>
            <a:r>
              <a:rPr lang="en-US" sz="3200" dirty="0">
                <a:latin typeface="Times New Roman" pitchFamily="18" charset="0"/>
                <a:cs typeface="Times New Roman" pitchFamily="18" charset="0"/>
              </a:rPr>
              <a:t>) Set one’s priorities – by putting first things,  </a:t>
            </a:r>
            <a:r>
              <a:rPr lang="en-US" sz="3200" dirty="0" smtClean="0">
                <a:latin typeface="Times New Roman" pitchFamily="18" charset="0"/>
                <a:cs typeface="Times New Roman" pitchFamily="18" charset="0"/>
              </a:rPr>
              <a:t>first, </a:t>
            </a:r>
            <a:r>
              <a:rPr lang="en-US" sz="3200" dirty="0">
                <a:latin typeface="Times New Roman" pitchFamily="18" charset="0"/>
                <a:cs typeface="Times New Roman" pitchFamily="18" charset="0"/>
              </a:rPr>
              <a:t>accept that one’s needs are just as important as the other person’s and put your own needs across without fear of intimidation.</a:t>
            </a:r>
          </a:p>
          <a:p>
            <a:pPr marL="571500" indent="-571500">
              <a:lnSpc>
                <a:spcPct val="150000"/>
              </a:lnSpc>
              <a:buNone/>
            </a:pPr>
            <a:r>
              <a:rPr lang="en-US" sz="3200" dirty="0">
                <a:latin typeface="Times New Roman" pitchFamily="18" charset="0"/>
                <a:cs typeface="Times New Roman" pitchFamily="18" charset="0"/>
              </a:rPr>
              <a:t>d) Refuse requests without feeling guilty as one depends one’s values </a:t>
            </a:r>
          </a:p>
          <a:p>
            <a:pPr marL="571500" indent="-571500">
              <a:lnSpc>
                <a:spcPct val="150000"/>
              </a:lnSpc>
              <a:buNone/>
            </a:pPr>
            <a:r>
              <a:rPr lang="en-US" sz="3200" dirty="0">
                <a:latin typeface="Times New Roman" pitchFamily="18" charset="0"/>
                <a:cs typeface="Times New Roman" pitchFamily="18" charset="0"/>
              </a:rPr>
              <a:t>e) Rights to say no </a:t>
            </a:r>
          </a:p>
          <a:p>
            <a:endParaRPr lang="en-US" dirty="0"/>
          </a:p>
        </p:txBody>
      </p:sp>
    </p:spTree>
    <p:extLst>
      <p:ext uri="{BB962C8B-B14F-4D97-AF65-F5344CB8AC3E}">
        <p14:creationId xmlns:p14="http://schemas.microsoft.com/office/powerpoint/2010/main" val="305240715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 y="0"/>
            <a:ext cx="8229600" cy="1143000"/>
          </a:xfrm>
        </p:spPr>
        <p:txBody>
          <a:bodyPr>
            <a:normAutofit/>
          </a:bodyPr>
          <a:lstStyle/>
          <a:p>
            <a:r>
              <a:rPr lang="en-US" sz="3200" b="1" dirty="0" smtClean="0">
                <a:latin typeface="Times New Roman" pitchFamily="18" charset="0"/>
                <a:cs typeface="Times New Roman" pitchFamily="18" charset="0"/>
              </a:rPr>
              <a:t>The decision making process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pPr>
              <a:lnSpc>
                <a:spcPct val="150000"/>
              </a:lnSpc>
            </a:pPr>
            <a:r>
              <a:rPr lang="en-US" sz="3200" dirty="0" smtClean="0">
                <a:latin typeface="Times New Roman" pitchFamily="18" charset="0"/>
                <a:cs typeface="Times New Roman" pitchFamily="18" charset="0"/>
              </a:rPr>
              <a:t>D- Describe problem in your own words </a:t>
            </a:r>
          </a:p>
          <a:p>
            <a:pPr>
              <a:lnSpc>
                <a:spcPct val="150000"/>
              </a:lnSpc>
            </a:pPr>
            <a:r>
              <a:rPr lang="en-US" sz="3200" dirty="0" smtClean="0">
                <a:latin typeface="Times New Roman" pitchFamily="18" charset="0"/>
                <a:cs typeface="Times New Roman" pitchFamily="18" charset="0"/>
              </a:rPr>
              <a:t>E- Explore available option </a:t>
            </a:r>
          </a:p>
          <a:p>
            <a:pPr>
              <a:lnSpc>
                <a:spcPct val="150000"/>
              </a:lnSpc>
            </a:pPr>
            <a:r>
              <a:rPr lang="en-US" sz="3200" dirty="0" smtClean="0">
                <a:latin typeface="Times New Roman" pitchFamily="18" charset="0"/>
                <a:cs typeface="Times New Roman" pitchFamily="18" charset="0"/>
              </a:rPr>
              <a:t>C- Choose option that best suites you</a:t>
            </a:r>
          </a:p>
          <a:p>
            <a:pPr>
              <a:lnSpc>
                <a:spcPct val="150000"/>
              </a:lnSpc>
            </a:pPr>
            <a:r>
              <a:rPr lang="en-US" sz="3200" dirty="0" smtClean="0">
                <a:latin typeface="Times New Roman" pitchFamily="18" charset="0"/>
                <a:cs typeface="Times New Roman" pitchFamily="18" charset="0"/>
              </a:rPr>
              <a:t>I- Identify advantages and disadvantages of option chosen </a:t>
            </a:r>
          </a:p>
          <a:p>
            <a:pPr>
              <a:lnSpc>
                <a:spcPct val="150000"/>
              </a:lnSpc>
            </a:pPr>
            <a:r>
              <a:rPr lang="en-US" sz="3200" dirty="0" smtClean="0">
                <a:latin typeface="Times New Roman" pitchFamily="18" charset="0"/>
                <a:cs typeface="Times New Roman" pitchFamily="18" charset="0"/>
              </a:rPr>
              <a:t>D- Do it if advantages outweigh disadvantages </a:t>
            </a:r>
          </a:p>
          <a:p>
            <a:pPr>
              <a:lnSpc>
                <a:spcPct val="150000"/>
              </a:lnSpc>
            </a:pPr>
            <a:r>
              <a:rPr lang="en-US" sz="3200" dirty="0" smtClean="0">
                <a:latin typeface="Times New Roman" pitchFamily="18" charset="0"/>
                <a:cs typeface="Times New Roman" pitchFamily="18" charset="0"/>
              </a:rPr>
              <a:t>E-Evaluate if option is working and if not go back to the first E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Goal Setting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dirty="0" smtClean="0">
                <a:latin typeface="Times New Roman" pitchFamily="18" charset="0"/>
                <a:cs typeface="Times New Roman" pitchFamily="18" charset="0"/>
              </a:rPr>
              <a:t>A goal should be SMART</a:t>
            </a:r>
          </a:p>
          <a:p>
            <a:pPr>
              <a:lnSpc>
                <a:spcPct val="150000"/>
              </a:lnSpc>
            </a:pPr>
            <a:r>
              <a:rPr lang="en-US" dirty="0" smtClean="0">
                <a:latin typeface="Times New Roman" pitchFamily="18" charset="0"/>
                <a:cs typeface="Times New Roman" pitchFamily="18" charset="0"/>
              </a:rPr>
              <a:t>S – Specific </a:t>
            </a:r>
          </a:p>
          <a:p>
            <a:pPr>
              <a:lnSpc>
                <a:spcPct val="150000"/>
              </a:lnSpc>
            </a:pPr>
            <a:r>
              <a:rPr lang="en-US" dirty="0" smtClean="0">
                <a:latin typeface="Times New Roman" pitchFamily="18" charset="0"/>
                <a:cs typeface="Times New Roman" pitchFamily="18" charset="0"/>
              </a:rPr>
              <a:t>M- Measurable </a:t>
            </a:r>
          </a:p>
          <a:p>
            <a:pPr>
              <a:lnSpc>
                <a:spcPct val="150000"/>
              </a:lnSpc>
            </a:pPr>
            <a:r>
              <a:rPr lang="en-US" dirty="0" smtClean="0">
                <a:latin typeface="Times New Roman" pitchFamily="18" charset="0"/>
                <a:cs typeface="Times New Roman" pitchFamily="18" charset="0"/>
              </a:rPr>
              <a:t>A- achievable </a:t>
            </a:r>
          </a:p>
          <a:p>
            <a:pPr>
              <a:lnSpc>
                <a:spcPct val="150000"/>
              </a:lnSpc>
            </a:pPr>
            <a:r>
              <a:rPr lang="en-US" dirty="0" smtClean="0">
                <a:latin typeface="Times New Roman" pitchFamily="18" charset="0"/>
                <a:cs typeface="Times New Roman" pitchFamily="18" charset="0"/>
              </a:rPr>
              <a:t>R-Realistic </a:t>
            </a:r>
          </a:p>
          <a:p>
            <a:pPr>
              <a:lnSpc>
                <a:spcPct val="150000"/>
              </a:lnSpc>
            </a:pPr>
            <a:r>
              <a:rPr lang="en-US" dirty="0" smtClean="0">
                <a:latin typeface="Times New Roman" pitchFamily="18" charset="0"/>
                <a:cs typeface="Times New Roman" pitchFamily="18" charset="0"/>
              </a:rPr>
              <a:t>T- time bound  </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Millennium Development Goals (MDGS)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r>
              <a:rPr lang="en-US" sz="2800" dirty="0" smtClean="0">
                <a:latin typeface="Times New Roman" pitchFamily="18" charset="0"/>
                <a:cs typeface="Times New Roman" pitchFamily="18" charset="0"/>
              </a:rPr>
              <a:t>1.Eradicate  extreme poverty and hunger </a:t>
            </a:r>
          </a:p>
          <a:p>
            <a:pPr marL="0" indent="0">
              <a:lnSpc>
                <a:spcPct val="150000"/>
              </a:lnSpc>
              <a:buNone/>
            </a:pPr>
            <a:r>
              <a:rPr lang="en-US" sz="2800" dirty="0" smtClean="0">
                <a:latin typeface="Times New Roman" pitchFamily="18" charset="0"/>
                <a:cs typeface="Times New Roman" pitchFamily="18" charset="0"/>
              </a:rPr>
              <a:t>2.Achieving universal primary education </a:t>
            </a:r>
          </a:p>
          <a:p>
            <a:pPr marL="0" indent="0">
              <a:lnSpc>
                <a:spcPct val="150000"/>
              </a:lnSpc>
              <a:buNone/>
            </a:pPr>
            <a:r>
              <a:rPr lang="en-US" sz="2800" dirty="0" smtClean="0">
                <a:latin typeface="Times New Roman" pitchFamily="18" charset="0"/>
                <a:cs typeface="Times New Roman" pitchFamily="18" charset="0"/>
              </a:rPr>
              <a:t>3.Promote gender equity/equality </a:t>
            </a:r>
          </a:p>
          <a:p>
            <a:pPr marL="0" indent="0">
              <a:lnSpc>
                <a:spcPct val="150000"/>
              </a:lnSpc>
              <a:buNone/>
            </a:pPr>
            <a:r>
              <a:rPr lang="en-US" sz="2800" dirty="0" smtClean="0">
                <a:latin typeface="Times New Roman" pitchFamily="18" charset="0"/>
                <a:cs typeface="Times New Roman" pitchFamily="18" charset="0"/>
              </a:rPr>
              <a:t>4.Reducing under 5 mortality by 2/3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 y="20782"/>
            <a:ext cx="8229600" cy="1143000"/>
          </a:xfrm>
        </p:spPr>
        <p:txBody>
          <a:bodyPr>
            <a:normAutofit/>
          </a:bodyPr>
          <a:lstStyle/>
          <a:p>
            <a:r>
              <a:rPr lang="en-US" sz="3200" b="1" dirty="0" smtClean="0">
                <a:latin typeface="Times New Roman" pitchFamily="18" charset="0"/>
                <a:cs typeface="Times New Roman" pitchFamily="18" charset="0"/>
              </a:rPr>
              <a:t>Rights of Assertiveness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fontScale="92500"/>
          </a:bodyPr>
          <a:lstStyle/>
          <a:p>
            <a:pPr>
              <a:lnSpc>
                <a:spcPct val="150000"/>
              </a:lnSpc>
            </a:pPr>
            <a:r>
              <a:rPr lang="en-US" sz="3200" dirty="0" smtClean="0">
                <a:latin typeface="Times New Roman" pitchFamily="18" charset="0"/>
                <a:cs typeface="Times New Roman" pitchFamily="18" charset="0"/>
              </a:rPr>
              <a:t>Right to be heard </a:t>
            </a:r>
          </a:p>
          <a:p>
            <a:pPr>
              <a:lnSpc>
                <a:spcPct val="150000"/>
              </a:lnSpc>
            </a:pPr>
            <a:r>
              <a:rPr lang="en-US" sz="3200" dirty="0" smtClean="0">
                <a:latin typeface="Times New Roman" pitchFamily="18" charset="0"/>
                <a:cs typeface="Times New Roman" pitchFamily="18" charset="0"/>
              </a:rPr>
              <a:t>Right to be treated and respect </a:t>
            </a:r>
          </a:p>
          <a:p>
            <a:pPr>
              <a:lnSpc>
                <a:spcPct val="150000"/>
              </a:lnSpc>
            </a:pPr>
            <a:r>
              <a:rPr lang="en-US" sz="3200" dirty="0" smtClean="0">
                <a:latin typeface="Times New Roman" pitchFamily="18" charset="0"/>
                <a:cs typeface="Times New Roman" pitchFamily="18" charset="0"/>
              </a:rPr>
              <a:t>Right to refuse requests</a:t>
            </a:r>
          </a:p>
          <a:p>
            <a:pPr>
              <a:lnSpc>
                <a:spcPct val="150000"/>
              </a:lnSpc>
            </a:pPr>
            <a:r>
              <a:rPr lang="en-US" sz="3200" dirty="0" smtClean="0">
                <a:latin typeface="Times New Roman" pitchFamily="18" charset="0"/>
                <a:cs typeface="Times New Roman" pitchFamily="18" charset="0"/>
              </a:rPr>
              <a:t>Right to express oneself and take responsibilities </a:t>
            </a:r>
          </a:p>
          <a:p>
            <a:pPr>
              <a:lnSpc>
                <a:spcPct val="150000"/>
              </a:lnSpc>
            </a:pPr>
            <a:r>
              <a:rPr lang="en-US" sz="3200" dirty="0" smtClean="0">
                <a:latin typeface="Times New Roman" pitchFamily="18" charset="0"/>
                <a:cs typeface="Times New Roman" pitchFamily="18" charset="0"/>
              </a:rPr>
              <a:t>Right to be listened to </a:t>
            </a:r>
          </a:p>
          <a:p>
            <a:pPr>
              <a:lnSpc>
                <a:spcPct val="150000"/>
              </a:lnSpc>
            </a:pPr>
            <a:r>
              <a:rPr lang="en-US" sz="3200" dirty="0" smtClean="0">
                <a:latin typeface="Times New Roman" pitchFamily="18" charset="0"/>
                <a:cs typeface="Times New Roman" pitchFamily="18" charset="0"/>
              </a:rPr>
              <a:t>Right to change up mind </a:t>
            </a:r>
            <a:endParaRPr lang="en-US" sz="3200" dirty="0">
              <a:latin typeface="Times New Roman" pitchFamily="18" charset="0"/>
              <a:cs typeface="Times New Roman" pitchFamily="18"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END      </a:t>
            </a:r>
            <a:endParaRPr lang="en-US" dirty="0"/>
          </a:p>
        </p:txBody>
      </p:sp>
      <p:sp>
        <p:nvSpPr>
          <p:cNvPr id="5" name="Subtitle 4"/>
          <p:cNvSpPr>
            <a:spLocks noGrp="1"/>
          </p:cNvSpPr>
          <p:nvPr>
            <p:ph type="subTitle" idx="1"/>
          </p:nvPr>
        </p:nvSpPr>
        <p:spPr/>
        <p:txBody>
          <a:bodyPr/>
          <a:lstStyle/>
          <a:p>
            <a:r>
              <a:rPr lang="en-US" dirty="0" smtClean="0"/>
              <a:t>ANY QUESTIONS   </a:t>
            </a:r>
            <a:endParaRPr lang="en-US" dirty="0"/>
          </a:p>
        </p:txBody>
      </p:sp>
    </p:spTree>
    <p:extLst>
      <p:ext uri="{BB962C8B-B14F-4D97-AF65-F5344CB8AC3E}">
        <p14:creationId xmlns:p14="http://schemas.microsoft.com/office/powerpoint/2010/main" val="42247645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1313688"/>
          </a:xfrm>
        </p:spPr>
        <p:txBody>
          <a:bodyPr>
            <a:normAutofit/>
          </a:bodyPr>
          <a:lstStyle/>
          <a:p>
            <a:r>
              <a:rPr lang="en-US" dirty="0" smtClean="0"/>
              <a:t>EMTCT(Elimination of mother to child transmission)</a:t>
            </a:r>
            <a:endParaRPr lang="en-US" dirty="0"/>
          </a:p>
        </p:txBody>
      </p:sp>
      <p:sp>
        <p:nvSpPr>
          <p:cNvPr id="5" name="Content Placeholder 4"/>
          <p:cNvSpPr>
            <a:spLocks noGrp="1"/>
          </p:cNvSpPr>
          <p:nvPr>
            <p:ph idx="1"/>
          </p:nvPr>
        </p:nvSpPr>
        <p:spPr/>
        <p:txBody>
          <a:bodyPr>
            <a:normAutofit/>
          </a:bodyPr>
          <a:lstStyle/>
          <a:p>
            <a:pPr marL="0" indent="0">
              <a:buNone/>
            </a:pPr>
            <a:r>
              <a:rPr lang="en-US" sz="2800" b="1" dirty="0" smtClean="0"/>
              <a:t>PREVALENCE;</a:t>
            </a:r>
          </a:p>
          <a:p>
            <a:pPr>
              <a:lnSpc>
                <a:spcPct val="150000"/>
              </a:lnSpc>
            </a:pPr>
            <a:r>
              <a:rPr lang="en-US" sz="2800" dirty="0" smtClean="0"/>
              <a:t>The prevalence of HIV among pregnant mothers in Kenya is 30-40%This indicates that the percentage of pregnant women who are infected with HIV is increasing at an alarming rate. </a:t>
            </a:r>
            <a:endParaRPr lang="en-US" sz="2800" dirty="0"/>
          </a:p>
        </p:txBody>
      </p:sp>
    </p:spTree>
    <p:extLst>
      <p:ext uri="{BB962C8B-B14F-4D97-AF65-F5344CB8AC3E}">
        <p14:creationId xmlns:p14="http://schemas.microsoft.com/office/powerpoint/2010/main" val="21115881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t>Children account for 5-10%of all HIV infected worldwide 90%of the infections are due to </a:t>
            </a:r>
            <a:r>
              <a:rPr lang="en-US" sz="2800" dirty="0" smtClean="0"/>
              <a:t>EMTCT</a:t>
            </a:r>
            <a:r>
              <a:rPr lang="en-US" sz="2800" dirty="0"/>
              <a:t>. The overall rate of HIV transmission through </a:t>
            </a:r>
            <a:r>
              <a:rPr lang="en-US" sz="2800" dirty="0" smtClean="0"/>
              <a:t>EMTCT </a:t>
            </a:r>
            <a:r>
              <a:rPr lang="en-US" sz="2800" dirty="0"/>
              <a:t>is 15-40%mainly in breastfeeding communities like Kenya</a:t>
            </a:r>
          </a:p>
          <a:p>
            <a:pPr marL="0" indent="0">
              <a:buNone/>
            </a:pPr>
            <a:endParaRPr lang="en-US" dirty="0"/>
          </a:p>
        </p:txBody>
      </p:sp>
    </p:spTree>
    <p:extLst>
      <p:ext uri="{BB962C8B-B14F-4D97-AF65-F5344CB8AC3E}">
        <p14:creationId xmlns:p14="http://schemas.microsoft.com/office/powerpoint/2010/main" val="42123956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Consequences of HIV infection in Kenya</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Mother to child transmission of hiv</a:t>
            </a:r>
          </a:p>
          <a:p>
            <a:pPr>
              <a:lnSpc>
                <a:spcPct val="150000"/>
              </a:lnSpc>
            </a:pPr>
            <a:r>
              <a:rPr lang="en-US" dirty="0" smtClean="0"/>
              <a:t>Increased no. of orphans</a:t>
            </a:r>
          </a:p>
          <a:p>
            <a:pPr>
              <a:lnSpc>
                <a:spcPct val="150000"/>
              </a:lnSpc>
            </a:pPr>
            <a:r>
              <a:rPr lang="en-US" dirty="0" smtClean="0"/>
              <a:t>Increased mortality among children of HIV +women</a:t>
            </a:r>
          </a:p>
          <a:p>
            <a:pPr>
              <a:lnSpc>
                <a:spcPct val="150000"/>
              </a:lnSpc>
            </a:pPr>
            <a:r>
              <a:rPr lang="en-US" dirty="0" smtClean="0"/>
              <a:t>Dissolution of families following mothers death</a:t>
            </a:r>
          </a:p>
          <a:p>
            <a:pPr>
              <a:lnSpc>
                <a:spcPct val="150000"/>
              </a:lnSpc>
            </a:pPr>
            <a:r>
              <a:rPr lang="en-US" dirty="0" smtClean="0"/>
              <a:t>Loss of critical family and community manpower and resources</a:t>
            </a:r>
            <a:endParaRPr lang="en-US" dirty="0"/>
          </a:p>
        </p:txBody>
      </p:sp>
    </p:spTree>
    <p:extLst>
      <p:ext uri="{BB962C8B-B14F-4D97-AF65-F5344CB8AC3E}">
        <p14:creationId xmlns:p14="http://schemas.microsoft.com/office/powerpoint/2010/main" val="1331265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MTCT</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smtClean="0"/>
              <a:t>Trans placental during pregnancy</a:t>
            </a:r>
          </a:p>
          <a:p>
            <a:pPr>
              <a:lnSpc>
                <a:spcPct val="150000"/>
              </a:lnSpc>
            </a:pPr>
            <a:r>
              <a:rPr lang="en-US" sz="2800" dirty="0" smtClean="0"/>
              <a:t>Labour and delivery facilitated by episiotomy, birth injuries</a:t>
            </a:r>
          </a:p>
          <a:p>
            <a:pPr>
              <a:lnSpc>
                <a:spcPct val="150000"/>
              </a:lnSpc>
            </a:pPr>
            <a:r>
              <a:rPr lang="en-US" sz="2800" dirty="0" smtClean="0"/>
              <a:t>Breastfeeding(mixed feeding)</a:t>
            </a:r>
            <a:endParaRPr lang="en-US" sz="2800" dirty="0"/>
          </a:p>
        </p:txBody>
      </p:sp>
    </p:spTree>
    <p:extLst>
      <p:ext uri="{BB962C8B-B14F-4D97-AF65-F5344CB8AC3E}">
        <p14:creationId xmlns:p14="http://schemas.microsoft.com/office/powerpoint/2010/main" val="263489926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Factors that influence risk of MTCT</a:t>
            </a:r>
            <a:endParaRPr lang="en-US" dirty="0"/>
          </a:p>
        </p:txBody>
      </p:sp>
      <p:sp>
        <p:nvSpPr>
          <p:cNvPr id="3" name="Content Placeholder 2"/>
          <p:cNvSpPr>
            <a:spLocks noGrp="1"/>
          </p:cNvSpPr>
          <p:nvPr>
            <p:ph idx="1"/>
          </p:nvPr>
        </p:nvSpPr>
        <p:spPr>
          <a:xfrm>
            <a:off x="304800" y="1295400"/>
            <a:ext cx="8229600" cy="5410200"/>
          </a:xfrm>
        </p:spPr>
        <p:txBody>
          <a:bodyPr>
            <a:normAutofit fontScale="92500" lnSpcReduction="20000"/>
          </a:bodyPr>
          <a:lstStyle/>
          <a:p>
            <a:pPr marL="0" indent="0">
              <a:lnSpc>
                <a:spcPct val="150000"/>
              </a:lnSpc>
              <a:buNone/>
            </a:pPr>
            <a:r>
              <a:rPr lang="en-US" sz="3300" b="1" dirty="0" smtClean="0"/>
              <a:t>Maternal factors</a:t>
            </a:r>
          </a:p>
          <a:p>
            <a:pPr>
              <a:lnSpc>
                <a:spcPct val="150000"/>
              </a:lnSpc>
            </a:pPr>
            <a:r>
              <a:rPr lang="en-US" sz="3300" dirty="0" smtClean="0"/>
              <a:t>Maternal viral load</a:t>
            </a:r>
          </a:p>
          <a:p>
            <a:pPr>
              <a:lnSpc>
                <a:spcPct val="150000"/>
              </a:lnSpc>
            </a:pPr>
            <a:r>
              <a:rPr lang="en-US" sz="3300" dirty="0" smtClean="0"/>
              <a:t>Maternal CD4count</a:t>
            </a:r>
          </a:p>
          <a:p>
            <a:pPr>
              <a:lnSpc>
                <a:spcPct val="150000"/>
              </a:lnSpc>
            </a:pPr>
            <a:r>
              <a:rPr lang="en-US" sz="3300" dirty="0" smtClean="0"/>
              <a:t>Maternal health</a:t>
            </a:r>
          </a:p>
          <a:p>
            <a:pPr marL="0" indent="0">
              <a:lnSpc>
                <a:spcPct val="150000"/>
              </a:lnSpc>
              <a:buNone/>
            </a:pPr>
            <a:r>
              <a:rPr lang="en-US" sz="3300" b="1" dirty="0" smtClean="0"/>
              <a:t>Obstetric factors </a:t>
            </a:r>
          </a:p>
          <a:p>
            <a:pPr marL="0" indent="0">
              <a:lnSpc>
                <a:spcPct val="150000"/>
              </a:lnSpc>
              <a:buNone/>
            </a:pPr>
            <a:r>
              <a:rPr lang="en-US" sz="3300" dirty="0" smtClean="0"/>
              <a:t>mode of delivery</a:t>
            </a:r>
          </a:p>
          <a:p>
            <a:pPr marL="0" indent="0">
              <a:lnSpc>
                <a:spcPct val="150000"/>
              </a:lnSpc>
              <a:buNone/>
            </a:pPr>
            <a:r>
              <a:rPr lang="en-US" sz="3300" dirty="0" smtClean="0"/>
              <a:t>Duration of membrane  rupture</a:t>
            </a:r>
          </a:p>
          <a:p>
            <a:pPr marL="0" indent="0">
              <a:buNone/>
            </a:pPr>
            <a:r>
              <a:rPr lang="en-US" b="1" dirty="0" smtClean="0"/>
              <a:t> </a:t>
            </a:r>
            <a:endParaRPr lang="en-US" dirty="0"/>
          </a:p>
        </p:txBody>
      </p:sp>
    </p:spTree>
    <p:extLst>
      <p:ext uri="{BB962C8B-B14F-4D97-AF65-F5344CB8AC3E}">
        <p14:creationId xmlns:p14="http://schemas.microsoft.com/office/powerpoint/2010/main" val="9608396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sz="2800" b="1" dirty="0" smtClean="0"/>
              <a:t>Infant </a:t>
            </a:r>
            <a:r>
              <a:rPr lang="en-US" sz="2800" b="1" dirty="0"/>
              <a:t>factors</a:t>
            </a:r>
          </a:p>
          <a:p>
            <a:pPr marL="0" indent="0">
              <a:lnSpc>
                <a:spcPct val="150000"/>
              </a:lnSpc>
              <a:buNone/>
            </a:pPr>
            <a:r>
              <a:rPr lang="en-US" sz="2800" dirty="0"/>
              <a:t>Delivery before 34 weeks of gestation is associated with increased risk of transmission .This is mainly due to immaturity of the skin and </a:t>
            </a:r>
            <a:r>
              <a:rPr lang="en-US" sz="2800" dirty="0" smtClean="0"/>
              <a:t>mucous </a:t>
            </a:r>
            <a:r>
              <a:rPr lang="en-US" sz="2800" dirty="0"/>
              <a:t>membranes hence risk of birth injuries and </a:t>
            </a:r>
            <a:r>
              <a:rPr lang="en-US" sz="2800" dirty="0" smtClean="0"/>
              <a:t>GIT irritation</a:t>
            </a:r>
          </a:p>
          <a:p>
            <a:endParaRPr lang="en-US" dirty="0"/>
          </a:p>
        </p:txBody>
      </p:sp>
    </p:spTree>
    <p:extLst>
      <p:ext uri="{BB962C8B-B14F-4D97-AF65-F5344CB8AC3E}">
        <p14:creationId xmlns:p14="http://schemas.microsoft.com/office/powerpoint/2010/main" val="71133130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nSpc>
                <a:spcPct val="150000"/>
              </a:lnSpc>
              <a:buNone/>
            </a:pPr>
            <a:r>
              <a:rPr lang="en-US" sz="2800" b="1" dirty="0"/>
              <a:t>Breastfeeding</a:t>
            </a:r>
          </a:p>
          <a:p>
            <a:pPr marL="0" indent="0">
              <a:lnSpc>
                <a:spcPct val="150000"/>
              </a:lnSpc>
              <a:buNone/>
            </a:pPr>
            <a:r>
              <a:rPr lang="en-US" sz="2800" dirty="0"/>
              <a:t>Mixed feeding causing GIT irritation</a:t>
            </a:r>
          </a:p>
          <a:p>
            <a:pPr marL="0" indent="0">
              <a:lnSpc>
                <a:spcPct val="150000"/>
              </a:lnSpc>
              <a:buNone/>
            </a:pPr>
            <a:r>
              <a:rPr lang="en-US" sz="2800" dirty="0"/>
              <a:t>Breast feeding for a longer duration</a:t>
            </a:r>
          </a:p>
          <a:p>
            <a:pPr marL="0" indent="0">
              <a:lnSpc>
                <a:spcPct val="150000"/>
              </a:lnSpc>
              <a:buNone/>
            </a:pPr>
            <a:r>
              <a:rPr lang="en-US" sz="2800" dirty="0"/>
              <a:t>Cracked nipples</a:t>
            </a:r>
          </a:p>
          <a:p>
            <a:endParaRPr lang="en-US" dirty="0"/>
          </a:p>
        </p:txBody>
      </p:sp>
    </p:spTree>
    <p:extLst>
      <p:ext uri="{BB962C8B-B14F-4D97-AF65-F5344CB8AC3E}">
        <p14:creationId xmlns:p14="http://schemas.microsoft.com/office/powerpoint/2010/main" val="7076812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a:bodyPr>
          <a:lstStyle/>
          <a:p>
            <a:r>
              <a:rPr lang="en-US" dirty="0"/>
              <a:t>Non-pharmacological </a:t>
            </a:r>
            <a:r>
              <a:rPr lang="en-US" dirty="0" smtClean="0"/>
              <a:t>interventions to reduce risk of MTCT</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pPr marL="514350" indent="-514350">
              <a:lnSpc>
                <a:spcPct val="150000"/>
              </a:lnSpc>
              <a:buFont typeface="+mj-lt"/>
              <a:buAutoNum type="arabicPeriod"/>
            </a:pPr>
            <a:r>
              <a:rPr lang="en-US" sz="2800" dirty="0" smtClean="0"/>
              <a:t>Primary prevention of hiv in women</a:t>
            </a:r>
          </a:p>
          <a:p>
            <a:pPr marL="514350" indent="-514350">
              <a:lnSpc>
                <a:spcPct val="150000"/>
              </a:lnSpc>
              <a:buFont typeface="+mj-lt"/>
              <a:buAutoNum type="arabicPeriod"/>
            </a:pPr>
            <a:r>
              <a:rPr lang="en-US" sz="2800" dirty="0" smtClean="0"/>
              <a:t>Prevention of unwanted pregnancies in women with  HIV</a:t>
            </a:r>
          </a:p>
          <a:p>
            <a:pPr marL="514350" indent="-514350">
              <a:lnSpc>
                <a:spcPct val="150000"/>
              </a:lnSpc>
              <a:buFont typeface="+mj-lt"/>
              <a:buAutoNum type="arabicPeriod"/>
            </a:pPr>
            <a:r>
              <a:rPr lang="en-US" sz="2800" dirty="0"/>
              <a:t> </a:t>
            </a:r>
            <a:r>
              <a:rPr lang="en-US" sz="2800" dirty="0" smtClean="0"/>
              <a:t>pre-conception counselling of hiv+ women</a:t>
            </a:r>
          </a:p>
          <a:p>
            <a:pPr marL="514350" indent="-514350">
              <a:lnSpc>
                <a:spcPct val="150000"/>
              </a:lnSpc>
              <a:buFont typeface="+mj-lt"/>
              <a:buAutoNum type="arabicPeriod"/>
            </a:pPr>
            <a:r>
              <a:rPr lang="en-US" sz="2800" dirty="0" smtClean="0"/>
              <a:t>Optimal antenatal care during labour and delivery such as:</a:t>
            </a:r>
          </a:p>
        </p:txBody>
      </p:sp>
    </p:spTree>
    <p:extLst>
      <p:ext uri="{BB962C8B-B14F-4D97-AF65-F5344CB8AC3E}">
        <p14:creationId xmlns:p14="http://schemas.microsoft.com/office/powerpoint/2010/main" val="2514305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sz="2800" dirty="0" smtClean="0">
                <a:latin typeface="Times New Roman" pitchFamily="18" charset="0"/>
                <a:cs typeface="Times New Roman" pitchFamily="18" charset="0"/>
              </a:rPr>
              <a:t>5.Reducing maternal mortality by ¾ </a:t>
            </a:r>
          </a:p>
          <a:p>
            <a:pPr marL="0" indent="0">
              <a:lnSpc>
                <a:spcPct val="150000"/>
              </a:lnSpc>
              <a:buNone/>
            </a:pPr>
            <a:r>
              <a:rPr lang="en-US" sz="2800" dirty="0" smtClean="0">
                <a:latin typeface="Times New Roman" pitchFamily="18" charset="0"/>
                <a:cs typeface="Times New Roman" pitchFamily="18" charset="0"/>
              </a:rPr>
              <a:t>6.Reducing spread of HIV/AIDS, Malaria and TB </a:t>
            </a:r>
          </a:p>
          <a:p>
            <a:pPr marL="0" indent="0">
              <a:lnSpc>
                <a:spcPct val="150000"/>
              </a:lnSpc>
              <a:buNone/>
            </a:pPr>
            <a:r>
              <a:rPr lang="en-US" sz="2800" dirty="0" smtClean="0">
                <a:latin typeface="Times New Roman" pitchFamily="18" charset="0"/>
                <a:cs typeface="Times New Roman" pitchFamily="18" charset="0"/>
              </a:rPr>
              <a:t>7.Ensuring environmental sustainability </a:t>
            </a:r>
          </a:p>
          <a:p>
            <a:pPr marL="0" indent="0">
              <a:lnSpc>
                <a:spcPct val="150000"/>
              </a:lnSpc>
              <a:buNone/>
            </a:pPr>
            <a:r>
              <a:rPr lang="en-US" sz="2800" dirty="0" smtClean="0">
                <a:latin typeface="Times New Roman" pitchFamily="18" charset="0"/>
                <a:cs typeface="Times New Roman" pitchFamily="18" charset="0"/>
              </a:rPr>
              <a:t>8.Developing a global partnership for development with the targets for aid, trade and debt relief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96467096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sz="2800" dirty="0"/>
              <a:t>Avoid pronged labour after rupture of membrane</a:t>
            </a:r>
          </a:p>
          <a:p>
            <a:pPr>
              <a:lnSpc>
                <a:spcPct val="150000"/>
              </a:lnSpc>
              <a:buFont typeface="Wingdings" pitchFamily="2" charset="2"/>
              <a:buChar char="Ø"/>
            </a:pPr>
            <a:r>
              <a:rPr lang="en-US" sz="2800" dirty="0"/>
              <a:t>Birth canal cleansing with antiviral and antimicrobial </a:t>
            </a:r>
            <a:r>
              <a:rPr lang="en-US" sz="2800" dirty="0" smtClean="0"/>
              <a:t>agents</a:t>
            </a:r>
            <a:endParaRPr lang="en-US" sz="2800" dirty="0"/>
          </a:p>
        </p:txBody>
      </p:sp>
    </p:spTree>
    <p:extLst>
      <p:ext uri="{BB962C8B-B14F-4D97-AF65-F5344CB8AC3E}">
        <p14:creationId xmlns:p14="http://schemas.microsoft.com/office/powerpoint/2010/main" val="376103356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sz="2800" dirty="0"/>
              <a:t>Elective C-section must deliver in a hospital and avoid home delivery</a:t>
            </a:r>
          </a:p>
          <a:p>
            <a:pPr>
              <a:lnSpc>
                <a:spcPct val="150000"/>
              </a:lnSpc>
              <a:buFont typeface="Wingdings" pitchFamily="2" charset="2"/>
              <a:buChar char="Ø"/>
            </a:pPr>
            <a:r>
              <a:rPr lang="en-US" sz="2800" dirty="0"/>
              <a:t>Sucking the oropharynx of the baby is avoided monitoring labour by use of partogram</a:t>
            </a:r>
          </a:p>
          <a:p>
            <a:endParaRPr lang="en-US" dirty="0"/>
          </a:p>
        </p:txBody>
      </p:sp>
    </p:spTree>
    <p:extLst>
      <p:ext uri="{BB962C8B-B14F-4D97-AF65-F5344CB8AC3E}">
        <p14:creationId xmlns:p14="http://schemas.microsoft.com/office/powerpoint/2010/main" val="86175201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5. </a:t>
            </a:r>
            <a:r>
              <a:rPr lang="en-US" sz="2800" dirty="0" smtClean="0"/>
              <a:t>Optimal infant feeding practices to include use of replacement feeding if parents can afford and sustain and observe the safety precautions. </a:t>
            </a:r>
            <a:endParaRPr lang="en-US" sz="2800" dirty="0"/>
          </a:p>
        </p:txBody>
      </p:sp>
    </p:spTree>
    <p:extLst>
      <p:ext uri="{BB962C8B-B14F-4D97-AF65-F5344CB8AC3E}">
        <p14:creationId xmlns:p14="http://schemas.microsoft.com/office/powerpoint/2010/main" val="1159173079"/>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nSpc>
                <a:spcPct val="150000"/>
              </a:lnSpc>
              <a:buNone/>
            </a:pPr>
            <a:r>
              <a:rPr lang="en-US" dirty="0"/>
              <a:t>If breastfeeding:</a:t>
            </a:r>
          </a:p>
          <a:p>
            <a:pPr marL="365760" lvl="1" indent="0">
              <a:lnSpc>
                <a:spcPct val="150000"/>
              </a:lnSpc>
              <a:buNone/>
            </a:pPr>
            <a:r>
              <a:rPr lang="en-US" dirty="0"/>
              <a:t>exclusive breastfeeding for </a:t>
            </a:r>
            <a:r>
              <a:rPr lang="en-US" dirty="0" smtClean="0"/>
              <a:t>6 </a:t>
            </a:r>
            <a:r>
              <a:rPr lang="en-US" dirty="0"/>
              <a:t>months </a:t>
            </a:r>
          </a:p>
          <a:p>
            <a:pPr marL="365760" lvl="1" indent="0">
              <a:lnSpc>
                <a:spcPct val="150000"/>
              </a:lnSpc>
              <a:buNone/>
            </a:pPr>
            <a:r>
              <a:rPr lang="en-US" dirty="0"/>
              <a:t>Heat treating breast milk</a:t>
            </a:r>
          </a:p>
          <a:p>
            <a:pPr marL="365760" lvl="1" indent="0">
              <a:lnSpc>
                <a:spcPct val="150000"/>
              </a:lnSpc>
              <a:buNone/>
            </a:pPr>
            <a:r>
              <a:rPr lang="en-US" dirty="0"/>
              <a:t>Proper care of nipples and breast</a:t>
            </a:r>
          </a:p>
          <a:p>
            <a:pPr marL="365760" lvl="1" indent="0">
              <a:lnSpc>
                <a:spcPct val="150000"/>
              </a:lnSpc>
              <a:buNone/>
            </a:pPr>
            <a:r>
              <a:rPr lang="en-US" dirty="0"/>
              <a:t>Limit duration of </a:t>
            </a:r>
            <a:r>
              <a:rPr lang="en-US" dirty="0" smtClean="0"/>
              <a:t>breastfeeding to 6 months</a:t>
            </a:r>
            <a:endParaRPr lang="en-US" dirty="0"/>
          </a:p>
          <a:p>
            <a:endParaRPr lang="en-US" dirty="0"/>
          </a:p>
        </p:txBody>
      </p:sp>
    </p:spTree>
    <p:extLst>
      <p:ext uri="{BB962C8B-B14F-4D97-AF65-F5344CB8AC3E}">
        <p14:creationId xmlns:p14="http://schemas.microsoft.com/office/powerpoint/2010/main" val="115543687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ARV DRUG INTERVENTION TO REDUCE RISK OF MTCT</a:t>
            </a:r>
            <a:endParaRPr lang="en-US" dirty="0"/>
          </a:p>
        </p:txBody>
      </p:sp>
      <p:sp>
        <p:nvSpPr>
          <p:cNvPr id="3" name="Content Placeholder 2"/>
          <p:cNvSpPr>
            <a:spLocks noGrp="1"/>
          </p:cNvSpPr>
          <p:nvPr>
            <p:ph idx="1"/>
          </p:nvPr>
        </p:nvSpPr>
        <p:spPr/>
        <p:txBody>
          <a:bodyPr>
            <a:normAutofit/>
          </a:bodyPr>
          <a:lstStyle/>
          <a:p>
            <a:pPr marL="0" indent="0">
              <a:lnSpc>
                <a:spcPct val="150000"/>
              </a:lnSpc>
              <a:buNone/>
            </a:pPr>
            <a:r>
              <a:rPr lang="en-US" sz="2800" dirty="0" smtClean="0"/>
              <a:t>ARV drug use/therapy reduces mother to infant transmission by:</a:t>
            </a:r>
          </a:p>
          <a:p>
            <a:pPr>
              <a:lnSpc>
                <a:spcPct val="150000"/>
              </a:lnSpc>
            </a:pPr>
            <a:r>
              <a:rPr lang="en-US" sz="2800" dirty="0" smtClean="0"/>
              <a:t>Lowering maternal viral load</a:t>
            </a:r>
          </a:p>
          <a:p>
            <a:pPr>
              <a:lnSpc>
                <a:spcPct val="150000"/>
              </a:lnSpc>
            </a:pPr>
            <a:r>
              <a:rPr lang="en-US" sz="2800" dirty="0" smtClean="0"/>
              <a:t>Providing preventive therapy to the fetus (pre0exposure prophylaxis)</a:t>
            </a:r>
            <a:endParaRPr lang="en-US" sz="2800" dirty="0"/>
          </a:p>
        </p:txBody>
      </p:sp>
    </p:spTree>
    <p:extLst>
      <p:ext uri="{BB962C8B-B14F-4D97-AF65-F5344CB8AC3E}">
        <p14:creationId xmlns:p14="http://schemas.microsoft.com/office/powerpoint/2010/main" val="49112930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6" y="228600"/>
            <a:ext cx="8229600" cy="1143000"/>
          </a:xfrm>
        </p:spPr>
        <p:txBody>
          <a:bodyPr/>
          <a:lstStyle/>
          <a:p>
            <a:r>
              <a:rPr lang="en-US" dirty="0" smtClean="0"/>
              <a:t>Choice of ARV regimen</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marL="0" indent="0">
              <a:lnSpc>
                <a:spcPct val="150000"/>
              </a:lnSpc>
              <a:buNone/>
            </a:pPr>
            <a:r>
              <a:rPr lang="en-US" sz="2800" dirty="0" smtClean="0"/>
              <a:t>This is influenced by</a:t>
            </a:r>
          </a:p>
          <a:p>
            <a:pPr marL="514350" indent="-514350">
              <a:lnSpc>
                <a:spcPct val="150000"/>
              </a:lnSpc>
              <a:buFont typeface="+mj-lt"/>
              <a:buAutoNum type="arabicParenR"/>
            </a:pPr>
            <a:r>
              <a:rPr lang="en-US" sz="2800" dirty="0" smtClean="0"/>
              <a:t>Availability accessibility and cost of drugs</a:t>
            </a:r>
          </a:p>
          <a:p>
            <a:pPr marL="514350" indent="-514350">
              <a:lnSpc>
                <a:spcPct val="150000"/>
              </a:lnSpc>
              <a:buFont typeface="+mj-lt"/>
              <a:buAutoNum type="arabicParenR"/>
            </a:pPr>
            <a:r>
              <a:rPr lang="en-US" sz="2800" dirty="0" smtClean="0"/>
              <a:t>Side effects of the  drugs both to the mother and the fetus</a:t>
            </a:r>
          </a:p>
          <a:p>
            <a:pPr marL="514350" indent="-514350">
              <a:lnSpc>
                <a:spcPct val="150000"/>
              </a:lnSpc>
              <a:buFont typeface="+mj-lt"/>
              <a:buAutoNum type="arabicParenR"/>
            </a:pPr>
            <a:r>
              <a:rPr lang="en-US" sz="2800" dirty="0" smtClean="0"/>
              <a:t>Potential for drug resistance in view of mothers future treatment</a:t>
            </a:r>
          </a:p>
        </p:txBody>
      </p:sp>
    </p:spTree>
    <p:extLst>
      <p:ext uri="{BB962C8B-B14F-4D97-AF65-F5344CB8AC3E}">
        <p14:creationId xmlns:p14="http://schemas.microsoft.com/office/powerpoint/2010/main" val="362364533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indent="-514350">
              <a:lnSpc>
                <a:spcPct val="150000"/>
              </a:lnSpc>
              <a:buFont typeface="+mj-lt"/>
              <a:buAutoNum type="arabicParenR"/>
            </a:pPr>
            <a:r>
              <a:rPr lang="en-US" sz="2800" dirty="0"/>
              <a:t>Maternal choice</a:t>
            </a:r>
          </a:p>
          <a:p>
            <a:pPr marL="514350" indent="-514350">
              <a:lnSpc>
                <a:spcPct val="150000"/>
              </a:lnSpc>
              <a:buFont typeface="+mj-lt"/>
              <a:buAutoNum type="arabicParenR"/>
            </a:pPr>
            <a:r>
              <a:rPr lang="en-US" sz="2800" dirty="0"/>
              <a:t>Potential for drugs resistance in infants who are still +ve</a:t>
            </a:r>
          </a:p>
          <a:p>
            <a:pPr marL="514350" indent="-514350">
              <a:lnSpc>
                <a:spcPct val="150000"/>
              </a:lnSpc>
              <a:buFont typeface="+mj-lt"/>
              <a:buAutoNum type="arabicParenR"/>
            </a:pPr>
            <a:r>
              <a:rPr lang="en-US" sz="2800" dirty="0"/>
              <a:t>For prophylaxis</a:t>
            </a:r>
          </a:p>
          <a:p>
            <a:endParaRPr lang="en-US" dirty="0"/>
          </a:p>
        </p:txBody>
      </p:sp>
    </p:spTree>
    <p:extLst>
      <p:ext uri="{BB962C8B-B14F-4D97-AF65-F5344CB8AC3E}">
        <p14:creationId xmlns:p14="http://schemas.microsoft.com/office/powerpoint/2010/main" val="82161111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Initiation of ART for pregnant mothers</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smtClean="0"/>
              <a:t>Current  national  guidelines indicate that should be started on any mother who is pregnant regardless of the CD4 count</a:t>
            </a:r>
            <a:endParaRPr lang="en-US" sz="2800" dirty="0"/>
          </a:p>
        </p:txBody>
      </p:sp>
    </p:spTree>
    <p:extLst>
      <p:ext uri="{BB962C8B-B14F-4D97-AF65-F5344CB8AC3E}">
        <p14:creationId xmlns:p14="http://schemas.microsoft.com/office/powerpoint/2010/main" val="11146655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17089086"/>
              </p:ext>
            </p:extLst>
          </p:nvPr>
        </p:nvGraphicFramePr>
        <p:xfrm>
          <a:off x="3048000" y="2601190"/>
          <a:ext cx="6096000" cy="2438400"/>
        </p:xfrm>
        <a:graphic>
          <a:graphicData uri="http://schemas.openxmlformats.org/drawingml/2006/table">
            <a:tbl>
              <a:tblPr firstRow="1" bandRow="1">
                <a:tableStyleId>{5C22544A-7EE6-4342-B048-85BDC9FD1C3A}</a:tableStyleId>
              </a:tblPr>
              <a:tblGrid>
                <a:gridCol w="3048000"/>
                <a:gridCol w="3048000"/>
              </a:tblGrid>
              <a:tr h="533400">
                <a:tc>
                  <a:txBody>
                    <a:bodyPr/>
                    <a:lstStyle/>
                    <a:p>
                      <a:r>
                        <a:rPr lang="en-US" dirty="0" smtClean="0"/>
                        <a:t>Preferred</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AZT+3TC+LPV/r</a:t>
                      </a:r>
                      <a:endParaRPr lang="en-US" dirty="0"/>
                    </a:p>
                  </a:txBody>
                  <a:tcPr/>
                </a:tc>
              </a:tr>
              <a:tr h="609600">
                <a:tc>
                  <a:txBody>
                    <a:bodyPr/>
                    <a:lstStyle/>
                    <a:p>
                      <a:r>
                        <a:rPr lang="en-US" dirty="0" smtClean="0"/>
                        <a:t>Alternative</a:t>
                      </a:r>
                      <a:endParaRPr lang="en-US" dirty="0"/>
                    </a:p>
                  </a:txBody>
                  <a:tcPr/>
                </a:tc>
                <a:tc>
                  <a:txBody>
                    <a:bodyPr/>
                    <a:lstStyle/>
                    <a:p>
                      <a:r>
                        <a:rPr lang="en-US" dirty="0" smtClean="0"/>
                        <a:t>TDF+3TC+LPV/r</a:t>
                      </a:r>
                      <a:endParaRPr lang="en-US" dirty="0"/>
                    </a:p>
                  </a:txBody>
                  <a:tcPr/>
                </a:tc>
              </a:tr>
              <a:tr h="685800">
                <a:tc>
                  <a:txBody>
                    <a:bodyPr/>
                    <a:lstStyle/>
                    <a:p>
                      <a:r>
                        <a:rPr lang="en-US" dirty="0" smtClean="0"/>
                        <a:t>preferred</a:t>
                      </a:r>
                      <a:endParaRPr lang="en-US" dirty="0"/>
                    </a:p>
                  </a:txBody>
                  <a:tcPr/>
                </a:tc>
                <a:tc>
                  <a:txBody>
                    <a:bodyPr/>
                    <a:lstStyle/>
                    <a:p>
                      <a:r>
                        <a:rPr lang="en-US" dirty="0" smtClean="0"/>
                        <a:t>AZT+3TC+NVP/EFV</a:t>
                      </a:r>
                      <a:endParaRPr lang="en-US" dirty="0"/>
                    </a:p>
                  </a:txBody>
                  <a:tcPr/>
                </a:tc>
              </a:tr>
              <a:tr h="609600">
                <a:tc>
                  <a:txBody>
                    <a:bodyPr/>
                    <a:lstStyle/>
                    <a:p>
                      <a:r>
                        <a:rPr lang="en-US" dirty="0" smtClean="0"/>
                        <a:t>Alternative</a:t>
                      </a:r>
                      <a:endParaRPr lang="en-US" dirty="0"/>
                    </a:p>
                  </a:txBody>
                  <a:tcPr/>
                </a:tc>
                <a:tc>
                  <a:txBody>
                    <a:bodyPr/>
                    <a:lstStyle/>
                    <a:p>
                      <a:r>
                        <a:rPr lang="en-US" dirty="0" smtClean="0"/>
                        <a:t>TDF+3TC+NVP/EFV</a:t>
                      </a:r>
                    </a:p>
                    <a:p>
                      <a:endParaRPr lang="en-US" dirty="0" smtClean="0"/>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909871232"/>
              </p:ext>
            </p:extLst>
          </p:nvPr>
        </p:nvGraphicFramePr>
        <p:xfrm>
          <a:off x="533400" y="2621972"/>
          <a:ext cx="2535381" cy="2514600"/>
        </p:xfrm>
        <a:graphic>
          <a:graphicData uri="http://schemas.openxmlformats.org/drawingml/2006/table">
            <a:tbl>
              <a:tblPr/>
              <a:tblGrid>
                <a:gridCol w="2535381"/>
              </a:tblGrid>
              <a:tr h="2514600">
                <a:tc>
                  <a:txBody>
                    <a:bodyPr/>
                    <a:lstStyle/>
                    <a:p>
                      <a:r>
                        <a:rPr lang="en-US" dirty="0" smtClean="0"/>
                        <a:t>Nevirapine exposure within 24 months</a:t>
                      </a:r>
                    </a:p>
                    <a:p>
                      <a:endParaRPr lang="en-US" dirty="0" smtClean="0"/>
                    </a:p>
                    <a:p>
                      <a:endParaRPr lang="en-US" dirty="0" smtClean="0"/>
                    </a:p>
                    <a:p>
                      <a:endParaRPr lang="en-US" dirty="0" smtClean="0"/>
                    </a:p>
                    <a:p>
                      <a:r>
                        <a:rPr lang="en-US" dirty="0" smtClean="0"/>
                        <a:t>Nevirapine exposure&gt;24</a:t>
                      </a:r>
                      <a:r>
                        <a:rPr lang="en-US" baseline="0" dirty="0" smtClean="0"/>
                        <a:t> months ago</a:t>
                      </a: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4" name="Straight Connector 13"/>
          <p:cNvCxnSpPr>
            <a:stCxn id="12" idx="3"/>
          </p:cNvCxnSpPr>
          <p:nvPr/>
        </p:nvCxnSpPr>
        <p:spPr>
          <a:xfrm flipH="1" flipV="1">
            <a:off x="477982" y="3865417"/>
            <a:ext cx="2590799" cy="13855"/>
          </a:xfrm>
          <a:prstGeom prst="line">
            <a:avLst/>
          </a:prstGeom>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normAutofit/>
          </a:bodyPr>
          <a:lstStyle/>
          <a:p>
            <a:r>
              <a:rPr lang="en-US" dirty="0" smtClean="0"/>
              <a:t>ART regimen for pregnant women</a:t>
            </a:r>
            <a:endParaRPr lang="en-US" dirty="0"/>
          </a:p>
        </p:txBody>
      </p:sp>
      <p:sp>
        <p:nvSpPr>
          <p:cNvPr id="4" name="Content Placeholder 3"/>
          <p:cNvSpPr>
            <a:spLocks noGrp="1"/>
          </p:cNvSpPr>
          <p:nvPr>
            <p:ph idx="1"/>
          </p:nvPr>
        </p:nvSpPr>
        <p:spPr>
          <a:xfrm>
            <a:off x="381000" y="1690689"/>
            <a:ext cx="8134350" cy="4486274"/>
          </a:xfrm>
        </p:spPr>
        <p:txBody>
          <a:bodyPr/>
          <a:lstStyle/>
          <a:p>
            <a:pPr marL="0" indent="0">
              <a:buNone/>
            </a:pPr>
            <a:endParaRPr lang="en-US" dirty="0"/>
          </a:p>
        </p:txBody>
      </p:sp>
    </p:spTree>
    <p:extLst>
      <p:ext uri="{BB962C8B-B14F-4D97-AF65-F5344CB8AC3E}">
        <p14:creationId xmlns:p14="http://schemas.microsoft.com/office/powerpoint/2010/main" val="298809636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lstStyle/>
          <a:p>
            <a:r>
              <a:rPr lang="en-US" dirty="0" smtClean="0"/>
              <a:t>key</a:t>
            </a:r>
            <a:endParaRPr lang="en-US" dirty="0"/>
          </a:p>
        </p:txBody>
      </p:sp>
      <p:sp>
        <p:nvSpPr>
          <p:cNvPr id="3" name="Content Placeholder 2"/>
          <p:cNvSpPr>
            <a:spLocks noGrp="1"/>
          </p:cNvSpPr>
          <p:nvPr>
            <p:ph idx="1"/>
          </p:nvPr>
        </p:nvSpPr>
        <p:spPr>
          <a:xfrm>
            <a:off x="457200" y="1295400"/>
            <a:ext cx="8229600" cy="5029200"/>
          </a:xfrm>
        </p:spPr>
        <p:txBody>
          <a:bodyPr/>
          <a:lstStyle/>
          <a:p>
            <a:pPr>
              <a:lnSpc>
                <a:spcPct val="150000"/>
              </a:lnSpc>
            </a:pPr>
            <a:r>
              <a:rPr lang="en-US" sz="2800" dirty="0" smtClean="0"/>
              <a:t>AZT------zidovudine</a:t>
            </a:r>
          </a:p>
          <a:p>
            <a:pPr>
              <a:lnSpc>
                <a:spcPct val="150000"/>
              </a:lnSpc>
            </a:pPr>
            <a:r>
              <a:rPr lang="en-US" sz="2800" dirty="0" smtClean="0"/>
              <a:t>3TC-------lamivudine</a:t>
            </a:r>
          </a:p>
          <a:p>
            <a:pPr>
              <a:lnSpc>
                <a:spcPct val="150000"/>
              </a:lnSpc>
            </a:pPr>
            <a:r>
              <a:rPr lang="en-US" sz="2800" dirty="0" smtClean="0"/>
              <a:t>LPV/R----lopinavir/ritonavir</a:t>
            </a:r>
          </a:p>
          <a:p>
            <a:pPr>
              <a:lnSpc>
                <a:spcPct val="150000"/>
              </a:lnSpc>
            </a:pPr>
            <a:r>
              <a:rPr lang="en-US" sz="2800" dirty="0" smtClean="0"/>
              <a:t>NVP-------nevirapine</a:t>
            </a:r>
          </a:p>
          <a:p>
            <a:pPr>
              <a:lnSpc>
                <a:spcPct val="150000"/>
              </a:lnSpc>
            </a:pPr>
            <a:r>
              <a:rPr lang="en-US" sz="2800" dirty="0" smtClean="0"/>
              <a:t>EFV-------Efavirenz</a:t>
            </a:r>
          </a:p>
          <a:p>
            <a:pPr>
              <a:lnSpc>
                <a:spcPct val="150000"/>
              </a:lnSpc>
            </a:pPr>
            <a:r>
              <a:rPr lang="en-US" sz="2800" dirty="0" smtClean="0"/>
              <a:t>TDF-------tenofavir</a:t>
            </a:r>
          </a:p>
          <a:p>
            <a:endParaRPr lang="en-US" dirty="0" smtClean="0"/>
          </a:p>
          <a:p>
            <a:endParaRPr lang="en-US" dirty="0"/>
          </a:p>
        </p:txBody>
      </p:sp>
    </p:spTree>
    <p:extLst>
      <p:ext uri="{BB962C8B-B14F-4D97-AF65-F5344CB8AC3E}">
        <p14:creationId xmlns:p14="http://schemas.microsoft.com/office/powerpoint/2010/main" val="3568880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DEVELOPMENT GOALS</a:t>
            </a:r>
            <a:endParaRPr lang="en-US" dirty="0"/>
          </a:p>
        </p:txBody>
      </p:sp>
      <p:sp>
        <p:nvSpPr>
          <p:cNvPr id="3" name="Content Placeholder 2"/>
          <p:cNvSpPr>
            <a:spLocks noGrp="1"/>
          </p:cNvSpPr>
          <p:nvPr>
            <p:ph idx="1"/>
          </p:nvPr>
        </p:nvSpPr>
        <p:spPr>
          <a:xfrm>
            <a:off x="628650" y="1447800"/>
            <a:ext cx="7886700" cy="4729163"/>
          </a:xfrm>
        </p:spPr>
        <p:txBody>
          <a:bodyPr/>
          <a:lstStyle/>
          <a:p>
            <a:pPr marL="457200" indent="-457200">
              <a:lnSpc>
                <a:spcPct val="150000"/>
              </a:lnSpc>
              <a:buFont typeface="+mj-lt"/>
              <a:buAutoNum type="arabicPeriod"/>
            </a:pPr>
            <a:r>
              <a:rPr lang="en-US" dirty="0" smtClean="0"/>
              <a:t>No poverty</a:t>
            </a:r>
          </a:p>
          <a:p>
            <a:pPr marL="457200" indent="-457200">
              <a:lnSpc>
                <a:spcPct val="150000"/>
              </a:lnSpc>
              <a:buFont typeface="+mj-lt"/>
              <a:buAutoNum type="arabicPeriod"/>
            </a:pPr>
            <a:r>
              <a:rPr lang="en-US" dirty="0" smtClean="0"/>
              <a:t>Zero hunger</a:t>
            </a:r>
          </a:p>
          <a:p>
            <a:pPr marL="457200" indent="-457200">
              <a:lnSpc>
                <a:spcPct val="150000"/>
              </a:lnSpc>
              <a:buFont typeface="+mj-lt"/>
              <a:buAutoNum type="arabicPeriod"/>
            </a:pPr>
            <a:r>
              <a:rPr lang="en-US" dirty="0" smtClean="0"/>
              <a:t>Good health and well being</a:t>
            </a:r>
          </a:p>
          <a:p>
            <a:pPr marL="457200" indent="-457200">
              <a:lnSpc>
                <a:spcPct val="150000"/>
              </a:lnSpc>
              <a:buFont typeface="+mj-lt"/>
              <a:buAutoNum type="arabicPeriod"/>
            </a:pPr>
            <a:r>
              <a:rPr lang="en-US" dirty="0" smtClean="0"/>
              <a:t>Quality education</a:t>
            </a:r>
          </a:p>
          <a:p>
            <a:pPr marL="457200" indent="-457200">
              <a:lnSpc>
                <a:spcPct val="150000"/>
              </a:lnSpc>
              <a:buFont typeface="+mj-lt"/>
              <a:buAutoNum type="arabicPeriod"/>
            </a:pPr>
            <a:r>
              <a:rPr lang="en-US" dirty="0" smtClean="0"/>
              <a:t>Gender equality</a:t>
            </a:r>
          </a:p>
          <a:p>
            <a:pPr marL="457200" indent="-457200">
              <a:lnSpc>
                <a:spcPct val="150000"/>
              </a:lnSpc>
              <a:buFont typeface="+mj-lt"/>
              <a:buAutoNum type="arabicPeriod"/>
            </a:pPr>
            <a:r>
              <a:rPr lang="en-US" dirty="0" smtClean="0"/>
              <a:t>Clean water and sanitation</a:t>
            </a:r>
          </a:p>
          <a:p>
            <a:pPr marL="457200" indent="-457200">
              <a:lnSpc>
                <a:spcPct val="150000"/>
              </a:lnSpc>
              <a:buFont typeface="+mj-lt"/>
              <a:buAutoNum type="arabicPeriod"/>
            </a:pPr>
            <a:r>
              <a:rPr lang="en-US" dirty="0" smtClean="0"/>
              <a:t>Affordable and clean energy</a:t>
            </a:r>
          </a:p>
          <a:p>
            <a:pPr marL="457200" indent="-457200">
              <a:lnSpc>
                <a:spcPct val="150000"/>
              </a:lnSpc>
              <a:buFont typeface="+mj-lt"/>
              <a:buAutoNum type="arabicPeriod"/>
            </a:pPr>
            <a:r>
              <a:rPr lang="en-US" dirty="0" smtClean="0"/>
              <a:t>Descent work and economic growth</a:t>
            </a:r>
          </a:p>
        </p:txBody>
      </p:sp>
    </p:spTree>
    <p:extLst>
      <p:ext uri="{BB962C8B-B14F-4D97-AF65-F5344CB8AC3E}">
        <p14:creationId xmlns:p14="http://schemas.microsoft.com/office/powerpoint/2010/main" val="2696938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7886700" cy="6172200"/>
          </a:xfrm>
        </p:spPr>
        <p:txBody>
          <a:bodyPr/>
          <a:lstStyle/>
          <a:p>
            <a:pPr marL="457200" indent="-457200">
              <a:lnSpc>
                <a:spcPct val="150000"/>
              </a:lnSpc>
              <a:buFont typeface="+mj-lt"/>
              <a:buAutoNum type="arabicPeriod" startAt="9"/>
            </a:pPr>
            <a:r>
              <a:rPr lang="en-US" dirty="0"/>
              <a:t>Industry, </a:t>
            </a:r>
            <a:r>
              <a:rPr lang="en-US" dirty="0" smtClean="0"/>
              <a:t>Innovation </a:t>
            </a:r>
            <a:r>
              <a:rPr lang="en-US" dirty="0"/>
              <a:t>and infrastructure</a:t>
            </a:r>
          </a:p>
          <a:p>
            <a:pPr marL="457200" indent="-457200">
              <a:lnSpc>
                <a:spcPct val="150000"/>
              </a:lnSpc>
              <a:buFont typeface="+mj-lt"/>
              <a:buAutoNum type="arabicPeriod" startAt="9"/>
            </a:pPr>
            <a:r>
              <a:rPr lang="en-US" dirty="0"/>
              <a:t>Reduced inequalities</a:t>
            </a:r>
          </a:p>
          <a:p>
            <a:pPr marL="457200" indent="-457200">
              <a:lnSpc>
                <a:spcPct val="150000"/>
              </a:lnSpc>
              <a:buFont typeface="+mj-lt"/>
              <a:buAutoNum type="arabicPeriod" startAt="9"/>
            </a:pPr>
            <a:r>
              <a:rPr lang="en-US" dirty="0"/>
              <a:t>Sustainable cities and </a:t>
            </a:r>
            <a:r>
              <a:rPr lang="en-US" dirty="0" smtClean="0"/>
              <a:t>communities</a:t>
            </a:r>
          </a:p>
          <a:p>
            <a:pPr marL="457200" indent="-457200">
              <a:lnSpc>
                <a:spcPct val="150000"/>
              </a:lnSpc>
              <a:buFont typeface="+mj-lt"/>
              <a:buAutoNum type="arabicPeriod" startAt="9"/>
            </a:pPr>
            <a:r>
              <a:rPr lang="en-US" dirty="0" smtClean="0"/>
              <a:t>Responsible consumption and production</a:t>
            </a:r>
          </a:p>
          <a:p>
            <a:pPr marL="457200" indent="-457200">
              <a:lnSpc>
                <a:spcPct val="150000"/>
              </a:lnSpc>
              <a:buFont typeface="+mj-lt"/>
              <a:buAutoNum type="arabicPeriod" startAt="9"/>
            </a:pPr>
            <a:r>
              <a:rPr lang="en-US" dirty="0" smtClean="0"/>
              <a:t>Climate action</a:t>
            </a:r>
          </a:p>
          <a:p>
            <a:pPr marL="457200" indent="-457200">
              <a:lnSpc>
                <a:spcPct val="150000"/>
              </a:lnSpc>
              <a:buFont typeface="+mj-lt"/>
              <a:buAutoNum type="arabicPeriod" startAt="9"/>
            </a:pPr>
            <a:r>
              <a:rPr lang="en-US" dirty="0" smtClean="0"/>
              <a:t>Life below water</a:t>
            </a:r>
          </a:p>
          <a:p>
            <a:pPr marL="457200" indent="-457200">
              <a:lnSpc>
                <a:spcPct val="150000"/>
              </a:lnSpc>
              <a:buFont typeface="+mj-lt"/>
              <a:buAutoNum type="arabicPeriod" startAt="9"/>
            </a:pPr>
            <a:r>
              <a:rPr lang="en-US" dirty="0" smtClean="0"/>
              <a:t>Life on earth</a:t>
            </a:r>
          </a:p>
          <a:p>
            <a:pPr marL="457200" indent="-457200">
              <a:lnSpc>
                <a:spcPct val="150000"/>
              </a:lnSpc>
              <a:buFont typeface="+mj-lt"/>
              <a:buAutoNum type="arabicPeriod" startAt="9"/>
            </a:pPr>
            <a:r>
              <a:rPr lang="en-US" dirty="0" smtClean="0"/>
              <a:t>Peace, justice and strong institutions</a:t>
            </a:r>
          </a:p>
          <a:p>
            <a:pPr marL="457200" indent="-457200">
              <a:lnSpc>
                <a:spcPct val="150000"/>
              </a:lnSpc>
              <a:buFont typeface="+mj-lt"/>
              <a:buAutoNum type="arabicPeriod" startAt="9"/>
            </a:pPr>
            <a:r>
              <a:rPr lang="en-US" dirty="0" smtClean="0"/>
              <a:t>Partnerships for the goals</a:t>
            </a:r>
            <a:endParaRPr lang="en-US" dirty="0"/>
          </a:p>
        </p:txBody>
      </p:sp>
    </p:spTree>
    <p:extLst>
      <p:ext uri="{BB962C8B-B14F-4D97-AF65-F5344CB8AC3E}">
        <p14:creationId xmlns:p14="http://schemas.microsoft.com/office/powerpoint/2010/main" val="29953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latin typeface="Times New Roman" pitchFamily="18" charset="0"/>
                <a:cs typeface="Times New Roman" pitchFamily="18" charset="0"/>
              </a:rPr>
              <a:t>M</a:t>
            </a:r>
            <a:r>
              <a:rPr lang="en-US" sz="3100" dirty="0" smtClean="0">
                <a:latin typeface="Times New Roman" pitchFamily="18" charset="0"/>
                <a:cs typeface="Times New Roman" pitchFamily="18" charset="0"/>
              </a:rPr>
              <a:t>DGs 3,4,5 &amp; 6 and SDGs 3 and 5 are related to RH which Aims are </a:t>
            </a:r>
            <a:endParaRPr lang="en-US" sz="31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150000"/>
              </a:lnSpc>
            </a:pPr>
            <a:r>
              <a:rPr lang="en-US" dirty="0" smtClean="0">
                <a:latin typeface="Times New Roman" pitchFamily="18" charset="0"/>
                <a:cs typeface="Times New Roman" pitchFamily="18" charset="0"/>
              </a:rPr>
              <a:t>Improving maternal health </a:t>
            </a:r>
          </a:p>
          <a:p>
            <a:pPr>
              <a:lnSpc>
                <a:spcPct val="150000"/>
              </a:lnSpc>
            </a:pPr>
            <a:r>
              <a:rPr lang="en-US" dirty="0" smtClean="0">
                <a:latin typeface="Times New Roman" pitchFamily="18" charset="0"/>
                <a:cs typeface="Times New Roman" pitchFamily="18" charset="0"/>
              </a:rPr>
              <a:t>Reducing neonatal and child mortality </a:t>
            </a:r>
          </a:p>
          <a:p>
            <a:pPr>
              <a:lnSpc>
                <a:spcPct val="150000"/>
              </a:lnSpc>
            </a:pPr>
            <a:r>
              <a:rPr lang="en-US" dirty="0" smtClean="0">
                <a:latin typeface="Times New Roman" pitchFamily="18" charset="0"/>
                <a:cs typeface="Times New Roman" pitchFamily="18" charset="0"/>
              </a:rPr>
              <a:t>Reduce spread of HIV/AIDs </a:t>
            </a:r>
          </a:p>
          <a:p>
            <a:pPr>
              <a:lnSpc>
                <a:spcPct val="150000"/>
              </a:lnSpc>
            </a:pPr>
            <a:r>
              <a:rPr lang="en-US" dirty="0" smtClean="0">
                <a:latin typeface="Times New Roman" pitchFamily="18" charset="0"/>
                <a:cs typeface="Times New Roman" pitchFamily="18" charset="0"/>
              </a:rPr>
              <a:t>Promote empowerment of women and gender equality</a:t>
            </a:r>
          </a:p>
          <a:p>
            <a:pPr marL="0" indent="0">
              <a:lnSpc>
                <a:spcPct val="150000"/>
              </a:lnSpc>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46916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sz="3200" b="1" dirty="0" smtClean="0">
                <a:latin typeface="Times New Roman" pitchFamily="18" charset="0"/>
                <a:cs typeface="Times New Roman" pitchFamily="18" charset="0"/>
              </a:rPr>
              <a:t>Important  and </a:t>
            </a:r>
            <a:r>
              <a:rPr lang="en-US" sz="2800" b="1" dirty="0" smtClean="0">
                <a:latin typeface="Times New Roman" pitchFamily="18" charset="0"/>
                <a:cs typeface="Times New Roman" pitchFamily="18" charset="0"/>
              </a:rPr>
              <a:t>Complimentary</a:t>
            </a:r>
            <a:r>
              <a:rPr lang="en-US" sz="3200" b="1" dirty="0" smtClean="0">
                <a:latin typeface="Times New Roman" pitchFamily="18" charset="0"/>
                <a:cs typeface="Times New Roman" pitchFamily="18" charset="0"/>
              </a:rPr>
              <a:t> RH areas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410200"/>
          </a:xfrm>
        </p:spPr>
        <p:txBody>
          <a:bodyPr>
            <a:noAutofit/>
          </a:bodyPr>
          <a:lstStyle/>
          <a:p>
            <a:pPr>
              <a:lnSpc>
                <a:spcPct val="150000"/>
              </a:lnSpc>
            </a:pPr>
            <a:r>
              <a:rPr lang="en-US" sz="3200" dirty="0" smtClean="0">
                <a:latin typeface="Times New Roman" pitchFamily="18" charset="0"/>
                <a:cs typeface="Times New Roman" pitchFamily="18" charset="0"/>
              </a:rPr>
              <a:t>Promotion of RH concept by providing access to quality MCH services at all level’s of health care system.</a:t>
            </a:r>
          </a:p>
          <a:p>
            <a:pPr>
              <a:lnSpc>
                <a:spcPct val="150000"/>
              </a:lnSpc>
            </a:pPr>
            <a:r>
              <a:rPr lang="en-US" sz="3200" dirty="0" smtClean="0">
                <a:latin typeface="Times New Roman" pitchFamily="18" charset="0"/>
                <a:cs typeface="Times New Roman" pitchFamily="18" charset="0"/>
              </a:rPr>
              <a:t>Utilize quality and cost effective MCH services for mothers and the under  fives. Aims </a:t>
            </a:r>
            <a:r>
              <a:rPr lang="en-US" dirty="0" smtClean="0">
                <a:latin typeface="Times New Roman" pitchFamily="18" charset="0"/>
                <a:cs typeface="Times New Roman" pitchFamily="18" charset="0"/>
              </a:rPr>
              <a:t>at</a:t>
            </a:r>
            <a:r>
              <a:rPr lang="en-US" sz="3200" dirty="0" smtClean="0">
                <a:latin typeface="Times New Roman" pitchFamily="18" charset="0"/>
                <a:cs typeface="Times New Roman" pitchFamily="18" charset="0"/>
              </a:rPr>
              <a:t> improving coverage for immunizable diseases to prevent outbreaks.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lnSpc>
                <a:spcPct val="150000"/>
              </a:lnSpc>
            </a:pPr>
            <a:r>
              <a:rPr lang="en-US" sz="3200" dirty="0" smtClean="0">
                <a:latin typeface="Times New Roman" pitchFamily="18" charset="0"/>
                <a:cs typeface="Times New Roman" pitchFamily="18" charset="0"/>
              </a:rPr>
              <a:t>Effective </a:t>
            </a:r>
            <a:r>
              <a:rPr lang="en-US" sz="3200" dirty="0">
                <a:latin typeface="Times New Roman" pitchFamily="18" charset="0"/>
                <a:cs typeface="Times New Roman" pitchFamily="18" charset="0"/>
              </a:rPr>
              <a:t>referral systems from one level to another for further investigations and management of complicated </a:t>
            </a:r>
            <a:r>
              <a:rPr lang="en-US" sz="3200" dirty="0" smtClean="0">
                <a:latin typeface="Times New Roman" pitchFamily="18" charset="0"/>
                <a:cs typeface="Times New Roman" pitchFamily="18" charset="0"/>
              </a:rPr>
              <a:t>cases.</a:t>
            </a:r>
          </a:p>
          <a:p>
            <a:pPr>
              <a:lnSpc>
                <a:spcPct val="150000"/>
              </a:lnSpc>
            </a:pPr>
            <a:r>
              <a:rPr lang="en-US" sz="3200" dirty="0" smtClean="0">
                <a:latin typeface="Times New Roman" pitchFamily="18" charset="0"/>
                <a:cs typeface="Times New Roman" pitchFamily="18" charset="0"/>
              </a:rPr>
              <a:t>Clean/safe </a:t>
            </a:r>
            <a:r>
              <a:rPr lang="en-US" sz="3200" dirty="0">
                <a:latin typeface="Times New Roman" pitchFamily="18" charset="0"/>
                <a:cs typeface="Times New Roman" pitchFamily="18" charset="0"/>
              </a:rPr>
              <a:t>and emergency obstetric </a:t>
            </a:r>
            <a:r>
              <a:rPr lang="en-US" sz="3200" dirty="0" smtClean="0">
                <a:latin typeface="Times New Roman" pitchFamily="18" charset="0"/>
                <a:cs typeface="Times New Roman" pitchFamily="18" charset="0"/>
              </a:rPr>
              <a:t>care </a:t>
            </a:r>
            <a:r>
              <a:rPr lang="en-US" sz="3200" dirty="0">
                <a:latin typeface="Times New Roman" pitchFamily="18" charset="0"/>
                <a:cs typeface="Times New Roman" pitchFamily="18" charset="0"/>
              </a:rPr>
              <a:t>by skilled professional attendants </a:t>
            </a:r>
          </a:p>
        </p:txBody>
      </p:sp>
    </p:spTree>
    <p:extLst>
      <p:ext uri="{BB962C8B-B14F-4D97-AF65-F5344CB8AC3E}">
        <p14:creationId xmlns:p14="http://schemas.microsoft.com/office/powerpoint/2010/main" val="1760304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172200"/>
          </a:xfrm>
        </p:spPr>
        <p:txBody>
          <a:bodyPr>
            <a:normAutofit/>
          </a:bodyPr>
          <a:lstStyle/>
          <a:p>
            <a:pPr>
              <a:lnSpc>
                <a:spcPct val="150000"/>
              </a:lnSpc>
            </a:pPr>
            <a:r>
              <a:rPr lang="en-US" sz="2800" dirty="0">
                <a:latin typeface="Times New Roman" pitchFamily="18" charset="0"/>
                <a:cs typeface="Times New Roman" pitchFamily="18" charset="0"/>
              </a:rPr>
              <a:t>Effective management of pregnancy related complications by identifying them </a:t>
            </a:r>
            <a:r>
              <a:rPr lang="en-US" sz="2800" dirty="0" smtClean="0">
                <a:latin typeface="Times New Roman" pitchFamily="18" charset="0"/>
                <a:cs typeface="Times New Roman" pitchFamily="18" charset="0"/>
              </a:rPr>
              <a:t>early, </a:t>
            </a:r>
            <a:r>
              <a:rPr lang="en-US" sz="2800" dirty="0">
                <a:latin typeface="Times New Roman" pitchFamily="18" charset="0"/>
                <a:cs typeface="Times New Roman" pitchFamily="18" charset="0"/>
              </a:rPr>
              <a:t>preventing them early and preventing them through </a:t>
            </a:r>
            <a:r>
              <a:rPr lang="en-US" sz="2800" dirty="0" smtClean="0">
                <a:latin typeface="Times New Roman" pitchFamily="18" charset="0"/>
                <a:cs typeface="Times New Roman" pitchFamily="18" charset="0"/>
              </a:rPr>
              <a:t>FANC</a:t>
            </a:r>
          </a:p>
          <a:p>
            <a:pPr>
              <a:lnSpc>
                <a:spcPct val="150000"/>
              </a:lnSpc>
            </a:pPr>
            <a:r>
              <a:rPr lang="en-US" sz="2800" dirty="0" smtClean="0">
                <a:latin typeface="Times New Roman" pitchFamily="18" charset="0"/>
                <a:cs typeface="Times New Roman" pitchFamily="18" charset="0"/>
              </a:rPr>
              <a:t>Post </a:t>
            </a:r>
            <a:r>
              <a:rPr lang="en-US" sz="2800" dirty="0">
                <a:latin typeface="Times New Roman" pitchFamily="18" charset="0"/>
                <a:cs typeface="Times New Roman" pitchFamily="18" charset="0"/>
              </a:rPr>
              <a:t>abortion care any woman who comes to the health facility with abortion must be given appropriate care irrespective of cause</a:t>
            </a:r>
          </a:p>
          <a:p>
            <a:endParaRPr lang="en-US" dirty="0"/>
          </a:p>
        </p:txBody>
      </p:sp>
    </p:spTree>
    <p:extLst>
      <p:ext uri="{BB962C8B-B14F-4D97-AF65-F5344CB8AC3E}">
        <p14:creationId xmlns:p14="http://schemas.microsoft.com/office/powerpoint/2010/main" val="2427007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endParaRPr lang="en-US" dirty="0"/>
          </a:p>
        </p:txBody>
      </p:sp>
      <p:sp>
        <p:nvSpPr>
          <p:cNvPr id="3" name="Content Placeholder 2"/>
          <p:cNvSpPr>
            <a:spLocks noGrp="1"/>
          </p:cNvSpPr>
          <p:nvPr>
            <p:ph idx="1"/>
          </p:nvPr>
        </p:nvSpPr>
        <p:spPr>
          <a:xfrm>
            <a:off x="457200" y="1524000"/>
            <a:ext cx="8229600" cy="4800600"/>
          </a:xfrm>
        </p:spPr>
        <p:txBody>
          <a:bodyPr/>
          <a:lstStyle/>
          <a:p>
            <a:pPr>
              <a:lnSpc>
                <a:spcPct val="150000"/>
              </a:lnSpc>
            </a:pPr>
            <a:r>
              <a:rPr lang="en-US" sz="2800" dirty="0" smtClean="0">
                <a:latin typeface="Times New Roman" pitchFamily="18" charset="0"/>
                <a:cs typeface="Times New Roman" pitchFamily="18" charset="0"/>
              </a:rPr>
              <a:t>Adequately </a:t>
            </a:r>
            <a:r>
              <a:rPr lang="en-US" sz="2800" dirty="0">
                <a:latin typeface="Times New Roman" pitchFamily="18" charset="0"/>
                <a:cs typeface="Times New Roman" pitchFamily="18" charset="0"/>
              </a:rPr>
              <a:t>equipped health facilities for quality MCH services to deal with cases at that level to reduce morbidity and mortality rate.</a:t>
            </a:r>
          </a:p>
          <a:p>
            <a:pPr>
              <a:lnSpc>
                <a:spcPct val="150000"/>
              </a:lnSpc>
            </a:pPr>
            <a:r>
              <a:rPr lang="en-US" sz="2800" dirty="0">
                <a:latin typeface="Times New Roman" pitchFamily="18" charset="0"/>
                <a:cs typeface="Times New Roman" pitchFamily="18" charset="0"/>
              </a:rPr>
              <a:t>Audit systems on maternal and prenatal deaths to evaluate the effectiveness of our services. Dissemination of reports is important.</a:t>
            </a:r>
          </a:p>
          <a:p>
            <a:endParaRPr lang="en-US" dirty="0"/>
          </a:p>
          <a:p>
            <a:endParaRPr lang="en-US" dirty="0"/>
          </a:p>
        </p:txBody>
      </p:sp>
    </p:spTree>
    <p:extLst>
      <p:ext uri="{BB962C8B-B14F-4D97-AF65-F5344CB8AC3E}">
        <p14:creationId xmlns:p14="http://schemas.microsoft.com/office/powerpoint/2010/main" val="2359916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5" y="6927"/>
            <a:ext cx="8229600" cy="1143000"/>
          </a:xfrm>
        </p:spPr>
        <p:txBody>
          <a:bodyPr>
            <a:normAutofit/>
          </a:bodyPr>
          <a:lstStyle/>
          <a:p>
            <a:r>
              <a:rPr lang="en-US" sz="2400" b="1" dirty="0" smtClean="0">
                <a:latin typeface="Times New Roman" pitchFamily="18" charset="0"/>
                <a:cs typeface="Times New Roman" pitchFamily="18" charset="0"/>
              </a:rPr>
              <a:t>HISTORY OF REPRODUCTIVE HEALTH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562600"/>
          </a:xfrm>
        </p:spPr>
        <p:txBody>
          <a:bodyPr>
            <a:normAutofit lnSpcReduction="10000"/>
          </a:bodyPr>
          <a:lstStyle/>
          <a:p>
            <a:pPr>
              <a:buNone/>
            </a:pPr>
            <a:r>
              <a:rPr lang="en-US" b="1" dirty="0" smtClean="0">
                <a:latin typeface="Times New Roman" pitchFamily="18" charset="0"/>
                <a:cs typeface="Times New Roman" pitchFamily="18" charset="0"/>
              </a:rPr>
              <a:t>RH Concept </a:t>
            </a:r>
          </a:p>
          <a:p>
            <a:pPr>
              <a:lnSpc>
                <a:spcPct val="150000"/>
              </a:lnSpc>
            </a:pPr>
            <a:r>
              <a:rPr lang="en-US" sz="3200" dirty="0" smtClean="0">
                <a:latin typeface="Times New Roman" pitchFamily="18" charset="0"/>
                <a:cs typeface="Times New Roman" pitchFamily="18" charset="0"/>
              </a:rPr>
              <a:t>Started off as safe motherhood initiative (SM1) in 1987 then reproductive Health (RH)in 1994 (Cairo) then to millennium Development Goals (MDGs) from 2000 and aimed at addressing RH issues and currently we are at Sustainable </a:t>
            </a:r>
            <a:r>
              <a:rPr lang="en-US" sz="3200" dirty="0">
                <a:latin typeface="Times New Roman" pitchFamily="18" charset="0"/>
                <a:cs typeface="Times New Roman" pitchFamily="18" charset="0"/>
              </a:rPr>
              <a:t>D</a:t>
            </a:r>
            <a:r>
              <a:rPr lang="en-US" sz="3200" dirty="0" smtClean="0">
                <a:latin typeface="Times New Roman" pitchFamily="18" charset="0"/>
                <a:cs typeface="Times New Roman" pitchFamily="18" charset="0"/>
              </a:rPr>
              <a:t>evelopment Goals which was initiated in September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Components of </a:t>
            </a:r>
            <a:r>
              <a:rPr lang="en-US" sz="3200" b="1" smtClean="0">
                <a:latin typeface="Times New Roman" pitchFamily="18" charset="0"/>
                <a:cs typeface="Times New Roman" pitchFamily="18" charset="0"/>
              </a:rPr>
              <a:t>reproductive </a:t>
            </a:r>
            <a:r>
              <a:rPr lang="en-US" sz="3200" b="1" smtClean="0">
                <a:latin typeface="Times New Roman" pitchFamily="18" charset="0"/>
                <a:cs typeface="Times New Roman" pitchFamily="18" charset="0"/>
              </a:rPr>
              <a:t>health </a:t>
            </a:r>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a:bodyPr>
          <a:lstStyle/>
          <a:p>
            <a:pPr>
              <a:lnSpc>
                <a:spcPct val="150000"/>
              </a:lnSpc>
            </a:pPr>
            <a:r>
              <a:rPr lang="en-US" sz="2800" dirty="0" smtClean="0">
                <a:latin typeface="Times New Roman" pitchFamily="18" charset="0"/>
                <a:cs typeface="Times New Roman" pitchFamily="18" charset="0"/>
              </a:rPr>
              <a:t>Safe motherhood, maternal, neonatal health</a:t>
            </a:r>
          </a:p>
          <a:p>
            <a:pPr>
              <a:lnSpc>
                <a:spcPct val="150000"/>
              </a:lnSpc>
            </a:pPr>
            <a:r>
              <a:rPr lang="en-US" sz="2800" dirty="0" smtClean="0">
                <a:latin typeface="Times New Roman" pitchFamily="18" charset="0"/>
                <a:cs typeface="Times New Roman" pitchFamily="18" charset="0"/>
              </a:rPr>
              <a:t>Family planning </a:t>
            </a:r>
          </a:p>
          <a:p>
            <a:pPr>
              <a:lnSpc>
                <a:spcPct val="150000"/>
              </a:lnSpc>
            </a:pPr>
            <a:r>
              <a:rPr lang="en-US" sz="2800" dirty="0" smtClean="0">
                <a:latin typeface="Times New Roman" pitchFamily="18" charset="0"/>
                <a:cs typeface="Times New Roman" pitchFamily="18" charset="0"/>
              </a:rPr>
              <a:t>Adolescent/youth sexual &amp; reproductive health </a:t>
            </a:r>
          </a:p>
          <a:p>
            <a:pPr>
              <a:lnSpc>
                <a:spcPct val="150000"/>
              </a:lnSpc>
            </a:pPr>
            <a:r>
              <a:rPr lang="en-US" sz="2800" dirty="0" smtClean="0">
                <a:latin typeface="Times New Roman" pitchFamily="18" charset="0"/>
                <a:cs typeface="Times New Roman" pitchFamily="18" charset="0"/>
              </a:rPr>
              <a:t>Gender issues, sexual and reproduction rights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nSpc>
                <a:spcPct val="150000"/>
              </a:lnSpc>
            </a:pPr>
            <a:r>
              <a:rPr lang="en-US" sz="2800" dirty="0">
                <a:latin typeface="Times New Roman" pitchFamily="18" charset="0"/>
                <a:cs typeface="Times New Roman" pitchFamily="18" charset="0"/>
              </a:rPr>
              <a:t>HIV/AIDs </a:t>
            </a:r>
          </a:p>
          <a:p>
            <a:pPr>
              <a:lnSpc>
                <a:spcPct val="150000"/>
              </a:lnSpc>
            </a:pPr>
            <a:r>
              <a:rPr lang="en-US" sz="2800" dirty="0">
                <a:latin typeface="Times New Roman" pitchFamily="18" charset="0"/>
                <a:cs typeface="Times New Roman" pitchFamily="18" charset="0"/>
              </a:rPr>
              <a:t>Infertility </a:t>
            </a:r>
          </a:p>
          <a:p>
            <a:pPr>
              <a:lnSpc>
                <a:spcPct val="150000"/>
              </a:lnSpc>
            </a:pPr>
            <a:r>
              <a:rPr lang="en-US" sz="2800" dirty="0">
                <a:latin typeface="Times New Roman" pitchFamily="18" charset="0"/>
                <a:cs typeface="Times New Roman" pitchFamily="18" charset="0"/>
              </a:rPr>
              <a:t>Cancers of reproductive organs </a:t>
            </a:r>
          </a:p>
          <a:p>
            <a:pPr>
              <a:lnSpc>
                <a:spcPct val="150000"/>
              </a:lnSpc>
            </a:pPr>
            <a:r>
              <a:rPr lang="en-US" sz="2800" dirty="0">
                <a:latin typeface="Times New Roman" pitchFamily="18" charset="0"/>
                <a:cs typeface="Times New Roman" pitchFamily="18" charset="0"/>
              </a:rPr>
              <a:t>Reproductive health for elderly persons </a:t>
            </a:r>
          </a:p>
          <a:p>
            <a:endParaRPr lang="en-US" dirty="0"/>
          </a:p>
        </p:txBody>
      </p:sp>
    </p:spTree>
    <p:extLst>
      <p:ext uri="{BB962C8B-B14F-4D97-AF65-F5344CB8AC3E}">
        <p14:creationId xmlns:p14="http://schemas.microsoft.com/office/powerpoint/2010/main" val="431613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524000"/>
          </a:xfrm>
        </p:spPr>
        <p:txBody>
          <a:bodyPr>
            <a:normAutofit/>
          </a:bodyPr>
          <a:lstStyle/>
          <a:p>
            <a:r>
              <a:rPr lang="en-US" dirty="0" smtClean="0"/>
              <a:t>SAFE MOTHERHOOD INTIATIVE(SMI)</a:t>
            </a:r>
            <a:endParaRPr lang="en-US" dirty="0"/>
          </a:p>
        </p:txBody>
      </p:sp>
      <p:sp>
        <p:nvSpPr>
          <p:cNvPr id="3" name="Content Placeholder 2"/>
          <p:cNvSpPr>
            <a:spLocks noGrp="1"/>
          </p:cNvSpPr>
          <p:nvPr>
            <p:ph idx="1"/>
          </p:nvPr>
        </p:nvSpPr>
        <p:spPr/>
        <p:txBody>
          <a:bodyPr>
            <a:normAutofit/>
          </a:bodyPr>
          <a:lstStyle/>
          <a:p>
            <a:pPr marL="571500" indent="-571500">
              <a:lnSpc>
                <a:spcPct val="150000"/>
              </a:lnSpc>
              <a:buNone/>
            </a:pPr>
            <a:r>
              <a:rPr lang="en-US" sz="2800" b="1" dirty="0">
                <a:latin typeface="Times New Roman" pitchFamily="18" charset="0"/>
                <a:cs typeface="Times New Roman" pitchFamily="18" charset="0"/>
              </a:rPr>
              <a:t>Objectives </a:t>
            </a:r>
            <a:endParaRPr lang="en-US" sz="2800" b="1" dirty="0" smtClean="0">
              <a:latin typeface="Times New Roman" pitchFamily="18" charset="0"/>
              <a:cs typeface="Times New Roman" pitchFamily="18" charset="0"/>
            </a:endParaRPr>
          </a:p>
          <a:p>
            <a:pPr marL="571500" indent="-571500">
              <a:lnSpc>
                <a:spcPct val="150000"/>
              </a:lnSpc>
              <a:buNone/>
            </a:pPr>
            <a:r>
              <a:rPr lang="en-US" sz="2800" dirty="0" smtClean="0">
                <a:latin typeface="Times New Roman" pitchFamily="18" charset="0"/>
                <a:cs typeface="Times New Roman" pitchFamily="18" charset="0"/>
              </a:rPr>
              <a:t>Definition</a:t>
            </a:r>
            <a:endParaRPr lang="en-US" sz="2800" dirty="0">
              <a:latin typeface="Times New Roman" pitchFamily="18" charset="0"/>
              <a:cs typeface="Times New Roman" pitchFamily="18" charset="0"/>
            </a:endParaRPr>
          </a:p>
          <a:p>
            <a:pPr marL="571500" indent="-571500">
              <a:lnSpc>
                <a:spcPct val="150000"/>
              </a:lnSpc>
              <a:buNone/>
            </a:pPr>
            <a:r>
              <a:rPr lang="en-US" sz="2800" dirty="0">
                <a:latin typeface="Times New Roman" pitchFamily="18" charset="0"/>
                <a:cs typeface="Times New Roman" pitchFamily="18" charset="0"/>
              </a:rPr>
              <a:t>List causes of maternal, </a:t>
            </a:r>
            <a:r>
              <a:rPr lang="en-US" sz="2800" dirty="0" smtClean="0">
                <a:latin typeface="Times New Roman" pitchFamily="18" charset="0"/>
                <a:cs typeface="Times New Roman" pitchFamily="18" charset="0"/>
              </a:rPr>
              <a:t>infant mortality  </a:t>
            </a:r>
          </a:p>
          <a:p>
            <a:pPr marL="571500" indent="-571500">
              <a:lnSpc>
                <a:spcPct val="150000"/>
              </a:lnSpc>
              <a:buNone/>
            </a:pPr>
            <a:r>
              <a:rPr lang="en-US" sz="2800" dirty="0" smtClean="0">
                <a:latin typeface="Times New Roman" pitchFamily="18" charset="0"/>
                <a:cs typeface="Times New Roman" pitchFamily="18" charset="0"/>
              </a:rPr>
              <a:t>Ways of reducing maternal and infant mortality</a:t>
            </a:r>
            <a:endParaRPr lang="en-US" sz="2800" dirty="0">
              <a:latin typeface="Times New Roman" pitchFamily="18" charset="0"/>
              <a:cs typeface="Times New Roman" pitchFamily="18" charset="0"/>
            </a:endParaRPr>
          </a:p>
          <a:p>
            <a:pPr marL="571500" indent="-571500">
              <a:lnSpc>
                <a:spcPct val="150000"/>
              </a:lnSpc>
              <a:buNone/>
            </a:pPr>
            <a:r>
              <a:rPr lang="en-US" sz="2800" dirty="0">
                <a:latin typeface="Times New Roman" pitchFamily="18" charset="0"/>
                <a:cs typeface="Times New Roman" pitchFamily="18" charset="0"/>
              </a:rPr>
              <a:t>Pillars of SMI</a:t>
            </a:r>
          </a:p>
          <a:p>
            <a:endParaRPr lang="en-US" dirty="0"/>
          </a:p>
        </p:txBody>
      </p:sp>
    </p:spTree>
    <p:extLst>
      <p:ext uri="{BB962C8B-B14F-4D97-AF65-F5344CB8AC3E}">
        <p14:creationId xmlns:p14="http://schemas.microsoft.com/office/powerpoint/2010/main" val="1810812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636"/>
            <a:ext cx="8229600" cy="1143000"/>
          </a:xfrm>
        </p:spPr>
        <p:txBody>
          <a:bodyPr/>
          <a:lstStyle/>
          <a:p>
            <a:endParaRPr lang="en-US" dirty="0"/>
          </a:p>
        </p:txBody>
      </p:sp>
      <p:sp>
        <p:nvSpPr>
          <p:cNvPr id="3" name="Content Placeholder 2"/>
          <p:cNvSpPr>
            <a:spLocks noGrp="1"/>
          </p:cNvSpPr>
          <p:nvPr>
            <p:ph idx="1"/>
          </p:nvPr>
        </p:nvSpPr>
        <p:spPr>
          <a:xfrm>
            <a:off x="457200" y="1143000"/>
            <a:ext cx="8229600" cy="5181600"/>
          </a:xfrm>
        </p:spPr>
        <p:txBody>
          <a:bodyPr>
            <a:normAutofit/>
          </a:bodyPr>
          <a:lstStyle/>
          <a:p>
            <a:pPr>
              <a:lnSpc>
                <a:spcPct val="150000"/>
              </a:lnSpc>
            </a:pPr>
            <a:r>
              <a:rPr lang="en-US" sz="2800" dirty="0" smtClean="0">
                <a:latin typeface="Times New Roman" pitchFamily="18" charset="0"/>
                <a:cs typeface="Times New Roman" pitchFamily="18" charset="0"/>
              </a:rPr>
              <a:t>A woman’s ability to have a safe and healthy pregnancy and delivery during  her reproductive age (15-49 years)</a:t>
            </a:r>
          </a:p>
          <a:p>
            <a:pPr>
              <a:lnSpc>
                <a:spcPct val="150000"/>
              </a:lnSpc>
            </a:pPr>
            <a:r>
              <a:rPr lang="en-US" sz="2800" dirty="0" smtClean="0">
                <a:latin typeface="Times New Roman" pitchFamily="18" charset="0"/>
                <a:cs typeface="Times New Roman" pitchFamily="18" charset="0"/>
              </a:rPr>
              <a:t>WHO global programme aimed at the safety of all women during their reproductive age (15-49) which followed with the1987conference held in Nairobi on maternal health and SMI</a:t>
            </a:r>
          </a:p>
        </p:txBody>
      </p:sp>
    </p:spTree>
    <p:extLst>
      <p:ext uri="{BB962C8B-B14F-4D97-AF65-F5344CB8AC3E}">
        <p14:creationId xmlns:p14="http://schemas.microsoft.com/office/powerpoint/2010/main" val="27445918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This programme </a:t>
            </a:r>
            <a:r>
              <a:rPr lang="en-US" sz="2800" dirty="0" smtClean="0">
                <a:latin typeface="Times New Roman" pitchFamily="18" charset="0"/>
                <a:cs typeface="Times New Roman" pitchFamily="18" charset="0"/>
              </a:rPr>
              <a:t>ensure; safety </a:t>
            </a:r>
            <a:r>
              <a:rPr lang="en-US" sz="2800" dirty="0">
                <a:latin typeface="Times New Roman" pitchFamily="18" charset="0"/>
                <a:cs typeface="Times New Roman" pitchFamily="18" charset="0"/>
              </a:rPr>
              <a:t>of a mother when pregnant.</a:t>
            </a:r>
          </a:p>
          <a:p>
            <a:pPr marL="0" indent="0">
              <a:lnSpc>
                <a:spcPct val="150000"/>
              </a:lnSpc>
              <a:buNone/>
            </a:pPr>
            <a:r>
              <a:rPr lang="en-US" sz="2800" b="1" u="sng" dirty="0">
                <a:latin typeface="Times New Roman" pitchFamily="18" charset="0"/>
                <a:cs typeface="Times New Roman" pitchFamily="18" charset="0"/>
              </a:rPr>
              <a:t>Aims of SMI</a:t>
            </a:r>
          </a:p>
          <a:p>
            <a:pPr>
              <a:lnSpc>
                <a:spcPct val="150000"/>
              </a:lnSpc>
            </a:pPr>
            <a:r>
              <a:rPr lang="en-US" sz="2800" dirty="0">
                <a:latin typeface="Times New Roman" pitchFamily="18" charset="0"/>
                <a:cs typeface="Times New Roman" pitchFamily="18" charset="0"/>
              </a:rPr>
              <a:t>Reduction of high risk and unwanted pregnancy </a:t>
            </a:r>
          </a:p>
          <a:p>
            <a:pPr>
              <a:lnSpc>
                <a:spcPct val="150000"/>
              </a:lnSpc>
            </a:pPr>
            <a:r>
              <a:rPr lang="en-US" sz="2800" dirty="0">
                <a:latin typeface="Times New Roman" pitchFamily="18" charset="0"/>
                <a:cs typeface="Times New Roman" pitchFamily="18" charset="0"/>
              </a:rPr>
              <a:t>Reduce of obstetrics' complications  </a:t>
            </a:r>
          </a:p>
          <a:p>
            <a:endParaRPr lang="en-US" dirty="0"/>
          </a:p>
        </p:txBody>
      </p:sp>
    </p:spTree>
    <p:extLst>
      <p:ext uri="{BB962C8B-B14F-4D97-AF65-F5344CB8AC3E}">
        <p14:creationId xmlns:p14="http://schemas.microsoft.com/office/powerpoint/2010/main" val="13222371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b="1" dirty="0" smtClean="0">
                <a:latin typeface="Times New Roman" pitchFamily="18" charset="0"/>
                <a:cs typeface="Times New Roman" pitchFamily="18" charset="0"/>
              </a:rPr>
              <a:t>Common causes of high maternal mortality and morbidity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a:bodyPr>
          <a:lstStyle/>
          <a:p>
            <a:pPr>
              <a:lnSpc>
                <a:spcPct val="150000"/>
              </a:lnSpc>
            </a:pPr>
            <a:r>
              <a:rPr lang="en-US" sz="3200" dirty="0" smtClean="0">
                <a:latin typeface="Times New Roman" pitchFamily="18" charset="0"/>
                <a:cs typeface="Times New Roman" pitchFamily="18" charset="0"/>
              </a:rPr>
              <a:t>Def: There are deaths or disabilities occurring due to complications related to pregnancy and childbirth up to 42 days (6wks) post delivery or abortion </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1143000"/>
          </a:xfrm>
        </p:spPr>
        <p:txBody>
          <a:bodyPr>
            <a:normAutofit/>
          </a:bodyPr>
          <a:lstStyle/>
          <a:p>
            <a:pPr algn="l"/>
            <a:r>
              <a:rPr lang="en-US" sz="3200" b="1" dirty="0" smtClean="0">
                <a:latin typeface="Times New Roman" pitchFamily="18" charset="0"/>
                <a:cs typeface="Times New Roman" pitchFamily="18" charset="0"/>
              </a:rPr>
              <a:t>Direct cause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a:bodyPr>
          <a:lstStyle/>
          <a:p>
            <a:pPr>
              <a:lnSpc>
                <a:spcPct val="150000"/>
              </a:lnSpc>
            </a:pPr>
            <a:r>
              <a:rPr lang="en-US" sz="2800" dirty="0" smtClean="0">
                <a:latin typeface="Times New Roman" pitchFamily="18" charset="0"/>
                <a:cs typeface="Times New Roman" pitchFamily="18" charset="0"/>
              </a:rPr>
              <a:t>Unsafe abortions </a:t>
            </a:r>
          </a:p>
          <a:p>
            <a:pPr>
              <a:lnSpc>
                <a:spcPct val="150000"/>
              </a:lnSpc>
            </a:pPr>
            <a:r>
              <a:rPr lang="en-US" sz="2800" dirty="0" smtClean="0">
                <a:latin typeface="Times New Roman" pitchFamily="18" charset="0"/>
                <a:cs typeface="Times New Roman" pitchFamily="18" charset="0"/>
              </a:rPr>
              <a:t>Pre-eclampsia and eclampsia (Hypertensive disease in pregnancy)</a:t>
            </a:r>
          </a:p>
          <a:p>
            <a:pPr>
              <a:lnSpc>
                <a:spcPct val="150000"/>
              </a:lnSpc>
            </a:pPr>
            <a:r>
              <a:rPr lang="en-US" sz="2800" dirty="0" smtClean="0">
                <a:latin typeface="Times New Roman" pitchFamily="18" charset="0"/>
                <a:cs typeface="Times New Roman" pitchFamily="18" charset="0"/>
              </a:rPr>
              <a:t>Post Partum hemorrhage </a:t>
            </a:r>
          </a:p>
          <a:p>
            <a:pPr>
              <a:lnSpc>
                <a:spcPct val="150000"/>
              </a:lnSpc>
            </a:pPr>
            <a:r>
              <a:rPr lang="en-US" sz="2800" dirty="0" smtClean="0">
                <a:latin typeface="Times New Roman" pitchFamily="18" charset="0"/>
                <a:cs typeface="Times New Roman" pitchFamily="18" charset="0"/>
              </a:rPr>
              <a:t>Puerperal sepsis </a:t>
            </a:r>
          </a:p>
          <a:p>
            <a:pPr>
              <a:lnSpc>
                <a:spcPct val="150000"/>
              </a:lnSpc>
            </a:pPr>
            <a:r>
              <a:rPr lang="en-US" sz="2800" dirty="0" smtClean="0">
                <a:latin typeface="Times New Roman" pitchFamily="18" charset="0"/>
                <a:cs typeface="Times New Roman" pitchFamily="18" charset="0"/>
              </a:rPr>
              <a:t>Obstructed labour which leads to ruptured uterus </a:t>
            </a:r>
          </a:p>
          <a:p>
            <a:pPr>
              <a:lnSpc>
                <a:spcPct val="150000"/>
              </a:lnSpc>
            </a:pPr>
            <a:r>
              <a:rPr lang="en-US" sz="2800" dirty="0" smtClean="0">
                <a:latin typeface="Times New Roman" pitchFamily="18" charset="0"/>
                <a:cs typeface="Times New Roman" pitchFamily="18" charset="0"/>
              </a:rPr>
              <a:t>Ectopic pregnancy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Indirect cause: Increase risk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nSpc>
                <a:spcPct val="150000"/>
              </a:lnSpc>
            </a:pPr>
            <a:r>
              <a:rPr lang="en-US" sz="2800" dirty="0" smtClean="0">
                <a:latin typeface="Times New Roman" pitchFamily="18" charset="0"/>
                <a:cs typeface="Times New Roman" pitchFamily="18" charset="0"/>
              </a:rPr>
              <a:t>Severe anemia </a:t>
            </a:r>
          </a:p>
          <a:p>
            <a:pPr>
              <a:lnSpc>
                <a:spcPct val="150000"/>
              </a:lnSpc>
            </a:pPr>
            <a:r>
              <a:rPr lang="en-US" sz="2800" dirty="0" smtClean="0">
                <a:latin typeface="Times New Roman" pitchFamily="18" charset="0"/>
                <a:cs typeface="Times New Roman" pitchFamily="18" charset="0"/>
              </a:rPr>
              <a:t>Malaria </a:t>
            </a:r>
          </a:p>
          <a:p>
            <a:pPr>
              <a:lnSpc>
                <a:spcPct val="150000"/>
              </a:lnSpc>
            </a:pPr>
            <a:r>
              <a:rPr lang="en-US" sz="2800" dirty="0" smtClean="0">
                <a:latin typeface="Times New Roman" pitchFamily="18" charset="0"/>
                <a:cs typeface="Times New Roman" pitchFamily="18" charset="0"/>
              </a:rPr>
              <a:t>HIV/AIDs/STI’s/ immunosuppression </a:t>
            </a:r>
          </a:p>
          <a:p>
            <a:pPr>
              <a:lnSpc>
                <a:spcPct val="150000"/>
              </a:lnSpc>
            </a:pPr>
            <a:r>
              <a:rPr lang="en-US" sz="2800" dirty="0" smtClean="0">
                <a:latin typeface="Times New Roman" pitchFamily="18" charset="0"/>
                <a:cs typeface="Times New Roman" pitchFamily="18" charset="0"/>
              </a:rPr>
              <a:t>Diabetes </a:t>
            </a:r>
          </a:p>
          <a:p>
            <a:pPr>
              <a:lnSpc>
                <a:spcPct val="150000"/>
              </a:lnSpc>
            </a:pPr>
            <a:r>
              <a:rPr lang="en-US" sz="2800" dirty="0" smtClean="0">
                <a:latin typeface="Times New Roman" pitchFamily="18" charset="0"/>
                <a:cs typeface="Times New Roman" pitchFamily="18" charset="0"/>
              </a:rPr>
              <a:t>Embolism </a:t>
            </a:r>
          </a:p>
          <a:p>
            <a:pPr>
              <a:lnSpc>
                <a:spcPct val="150000"/>
              </a:lnSpc>
            </a:pPr>
            <a:r>
              <a:rPr lang="en-US" sz="2800" dirty="0" smtClean="0">
                <a:latin typeface="Times New Roman" pitchFamily="18" charset="0"/>
                <a:cs typeface="Times New Roman" pitchFamily="18" charset="0"/>
              </a:rPr>
              <a:t>Anaesthetic related risks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200" b="1" dirty="0" smtClean="0">
                <a:latin typeface="Times New Roman" pitchFamily="18" charset="0"/>
                <a:cs typeface="Times New Roman" pitchFamily="18" charset="0"/>
              </a:rPr>
              <a:t>Common causes of neonatal death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lstStyle/>
          <a:p>
            <a:pPr>
              <a:lnSpc>
                <a:spcPct val="150000"/>
              </a:lnSpc>
            </a:pPr>
            <a:r>
              <a:rPr lang="en-US" sz="2800" dirty="0" smtClean="0">
                <a:latin typeface="Times New Roman" pitchFamily="18" charset="0"/>
                <a:cs typeface="Times New Roman" pitchFamily="18" charset="0"/>
              </a:rPr>
              <a:t>Birth asphyxia (failure to breath)</a:t>
            </a:r>
          </a:p>
          <a:p>
            <a:pPr>
              <a:lnSpc>
                <a:spcPct val="150000"/>
              </a:lnSpc>
            </a:pPr>
            <a:r>
              <a:rPr lang="en-US" sz="2800" dirty="0" smtClean="0">
                <a:latin typeface="Times New Roman" pitchFamily="18" charset="0"/>
                <a:cs typeface="Times New Roman" pitchFamily="18" charset="0"/>
              </a:rPr>
              <a:t>Brain damage (cerebral palsy)</a:t>
            </a:r>
          </a:p>
          <a:p>
            <a:pPr>
              <a:lnSpc>
                <a:spcPct val="150000"/>
              </a:lnSpc>
            </a:pPr>
            <a:r>
              <a:rPr lang="en-US" sz="2800" dirty="0" smtClean="0">
                <a:latin typeface="Times New Roman" pitchFamily="18" charset="0"/>
                <a:cs typeface="Times New Roman" pitchFamily="18" charset="0"/>
              </a:rPr>
              <a:t>Infection </a:t>
            </a:r>
          </a:p>
          <a:p>
            <a:pPr>
              <a:lnSpc>
                <a:spcPct val="150000"/>
              </a:lnSpc>
            </a:pPr>
            <a:r>
              <a:rPr lang="en-US" sz="2800" dirty="0" smtClean="0">
                <a:latin typeface="Times New Roman" pitchFamily="18" charset="0"/>
                <a:cs typeface="Times New Roman" pitchFamily="18" charset="0"/>
              </a:rPr>
              <a:t> Birth injuries </a:t>
            </a:r>
          </a:p>
          <a:p>
            <a:pPr>
              <a:lnSpc>
                <a:spcPct val="150000"/>
              </a:lnSpc>
            </a:pPr>
            <a:r>
              <a:rPr lang="en-US" sz="2800" dirty="0" smtClean="0">
                <a:latin typeface="Times New Roman" pitchFamily="18" charset="0"/>
                <a:cs typeface="Times New Roman" pitchFamily="18" charset="0"/>
              </a:rPr>
              <a:t>Low birth weight </a:t>
            </a:r>
          </a:p>
          <a:p>
            <a:pPr>
              <a:lnSpc>
                <a:spcPct val="150000"/>
              </a:lnSpc>
            </a:pPr>
            <a:r>
              <a:rPr lang="en-US" sz="2800" dirty="0" smtClean="0">
                <a:latin typeface="Times New Roman" pitchFamily="18" charset="0"/>
                <a:cs typeface="Times New Roman" pitchFamily="18" charset="0"/>
              </a:rPr>
              <a:t>Congenital abnormalities </a:t>
            </a:r>
          </a:p>
          <a:p>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95223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Ways of reducing maternal mortality</a:t>
            </a:r>
          </a:p>
        </p:txBody>
      </p:sp>
      <p:sp>
        <p:nvSpPr>
          <p:cNvPr id="3" name="Content Placeholder 2"/>
          <p:cNvSpPr>
            <a:spLocks noGrp="1"/>
          </p:cNvSpPr>
          <p:nvPr>
            <p:ph idx="1"/>
          </p:nvPr>
        </p:nvSpPr>
        <p:spPr/>
        <p:txBody>
          <a:bodyPr>
            <a:normAutofit fontScale="92500"/>
          </a:bodyPr>
          <a:lstStyle/>
          <a:p>
            <a:pPr marL="0" indent="0">
              <a:lnSpc>
                <a:spcPct val="150000"/>
              </a:lnSpc>
              <a:buNone/>
            </a:pPr>
            <a:r>
              <a:rPr lang="en-US" sz="2800" dirty="0" smtClean="0"/>
              <a:t>a)Mothers </a:t>
            </a:r>
            <a:r>
              <a:rPr lang="en-US" sz="2800" dirty="0"/>
              <a:t>who are expectant can ensure they reduce the risk of maternal mortality by ensuring that they attend antenatal clinic.</a:t>
            </a:r>
          </a:p>
          <a:p>
            <a:pPr marL="0" indent="0">
              <a:lnSpc>
                <a:spcPct val="150000"/>
              </a:lnSpc>
              <a:buNone/>
            </a:pPr>
            <a:r>
              <a:rPr lang="en-US" sz="2800" dirty="0" smtClean="0"/>
              <a:t>b)Mothers </a:t>
            </a:r>
            <a:r>
              <a:rPr lang="en-US" sz="2800" dirty="0"/>
              <a:t>could take preventive measures like sleeping under a treated mosquito </a:t>
            </a:r>
            <a:r>
              <a:rPr lang="en-US" sz="2800" dirty="0" smtClean="0"/>
              <a:t>nets to </a:t>
            </a:r>
            <a:r>
              <a:rPr lang="en-US" sz="2800" dirty="0"/>
              <a:t>protect themselves from malaria which is an indirect cause of anemia.</a:t>
            </a:r>
          </a:p>
          <a:p>
            <a:endParaRPr lang="en-US" dirty="0"/>
          </a:p>
        </p:txBody>
      </p:sp>
    </p:spTree>
    <p:extLst>
      <p:ext uri="{BB962C8B-B14F-4D97-AF65-F5344CB8AC3E}">
        <p14:creationId xmlns:p14="http://schemas.microsoft.com/office/powerpoint/2010/main" val="36972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INTRODUCTION</a:t>
            </a:r>
            <a:r>
              <a:rPr lang="en-US" dirty="0" smtClean="0"/>
              <a:t> </a:t>
            </a:r>
            <a:endParaRPr lang="en-US" dirty="0"/>
          </a:p>
        </p:txBody>
      </p:sp>
      <p:sp>
        <p:nvSpPr>
          <p:cNvPr id="3" name="Content Placeholder 2"/>
          <p:cNvSpPr>
            <a:spLocks noGrp="1"/>
          </p:cNvSpPr>
          <p:nvPr>
            <p:ph idx="1"/>
          </p:nvPr>
        </p:nvSpPr>
        <p:spPr/>
        <p:txBody>
          <a:bodyPr>
            <a:normAutofit/>
          </a:bodyPr>
          <a:lstStyle/>
          <a:p>
            <a:pPr>
              <a:lnSpc>
                <a:spcPct val="150000"/>
              </a:lnSpc>
              <a:buNone/>
            </a:pPr>
            <a:r>
              <a:rPr lang="en-US" sz="3200" dirty="0" smtClean="0">
                <a:latin typeface="Times New Roman" pitchFamily="18" charset="0"/>
                <a:cs typeface="Times New Roman" pitchFamily="18" charset="0"/>
              </a:rPr>
              <a:t>Kenya manifesto of 1963 was to fight </a:t>
            </a:r>
          </a:p>
          <a:p>
            <a:pPr>
              <a:lnSpc>
                <a:spcPct val="150000"/>
              </a:lnSpc>
            </a:pPr>
            <a:r>
              <a:rPr lang="en-US" sz="3200" dirty="0" smtClean="0">
                <a:latin typeface="Times New Roman" pitchFamily="18" charset="0"/>
                <a:cs typeface="Times New Roman" pitchFamily="18" charset="0"/>
              </a:rPr>
              <a:t>Disease </a:t>
            </a:r>
          </a:p>
          <a:p>
            <a:pPr>
              <a:lnSpc>
                <a:spcPct val="150000"/>
              </a:lnSpc>
            </a:pPr>
            <a:r>
              <a:rPr lang="en-US" sz="3200" dirty="0" smtClean="0">
                <a:latin typeface="Times New Roman" pitchFamily="18" charset="0"/>
                <a:cs typeface="Times New Roman" pitchFamily="18" charset="0"/>
              </a:rPr>
              <a:t>Illiteracy </a:t>
            </a:r>
          </a:p>
          <a:p>
            <a:pPr>
              <a:lnSpc>
                <a:spcPct val="150000"/>
              </a:lnSpc>
            </a:pPr>
            <a:r>
              <a:rPr lang="en-US" sz="3200" dirty="0" smtClean="0">
                <a:latin typeface="Times New Roman" pitchFamily="18" charset="0"/>
                <a:cs typeface="Times New Roman" pitchFamily="18" charset="0"/>
              </a:rPr>
              <a:t>Poverty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c)The </a:t>
            </a:r>
            <a:r>
              <a:rPr lang="en-US" dirty="0"/>
              <a:t>mother should ensure she gets adequate nutrition so as to get proper nutrients to protect her body from infections and as well as blood supplements to prevent anemia.</a:t>
            </a:r>
          </a:p>
          <a:p>
            <a:endParaRPr lang="en-US" dirty="0"/>
          </a:p>
        </p:txBody>
      </p:sp>
    </p:spTree>
    <p:extLst>
      <p:ext uri="{BB962C8B-B14F-4D97-AF65-F5344CB8AC3E}">
        <p14:creationId xmlns:p14="http://schemas.microsoft.com/office/powerpoint/2010/main" val="796722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Ct of ways of reducing mortality</a:t>
            </a:r>
          </a:p>
        </p:txBody>
      </p:sp>
      <p:sp>
        <p:nvSpPr>
          <p:cNvPr id="3" name="Content Placeholder 2"/>
          <p:cNvSpPr>
            <a:spLocks noGrp="1"/>
          </p:cNvSpPr>
          <p:nvPr>
            <p:ph idx="1"/>
          </p:nvPr>
        </p:nvSpPr>
        <p:spPr/>
        <p:txBody>
          <a:bodyPr>
            <a:normAutofit/>
          </a:bodyPr>
          <a:lstStyle/>
          <a:p>
            <a:pPr marL="0" indent="0">
              <a:lnSpc>
                <a:spcPct val="150000"/>
              </a:lnSpc>
              <a:buNone/>
            </a:pPr>
            <a:r>
              <a:rPr lang="en-US" sz="2800" dirty="0" smtClean="0"/>
              <a:t>d)Mothers </a:t>
            </a:r>
            <a:r>
              <a:rPr lang="en-US" sz="2800" dirty="0"/>
              <a:t>should be in a position to identify the danger signs of pregnancy hence seek medical help as soon as possible.</a:t>
            </a:r>
          </a:p>
          <a:p>
            <a:pPr marL="0" indent="0">
              <a:lnSpc>
                <a:spcPct val="150000"/>
              </a:lnSpc>
              <a:buNone/>
            </a:pPr>
            <a:r>
              <a:rPr lang="en-US" sz="2800" dirty="0" smtClean="0"/>
              <a:t>e)Mothers </a:t>
            </a:r>
            <a:r>
              <a:rPr lang="en-US" sz="2800" dirty="0"/>
              <a:t>should ensure they give birth in hospital with the aid of a trained and skilled birth attendant</a:t>
            </a:r>
            <a:r>
              <a:rPr lang="en-US" sz="2800" dirty="0" smtClean="0"/>
              <a:t>.</a:t>
            </a:r>
            <a:endParaRPr lang="en-US" sz="2800" dirty="0"/>
          </a:p>
        </p:txBody>
      </p:sp>
    </p:spTree>
    <p:extLst>
      <p:ext uri="{BB962C8B-B14F-4D97-AF65-F5344CB8AC3E}">
        <p14:creationId xmlns:p14="http://schemas.microsoft.com/office/powerpoint/2010/main" val="8432101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f)During </a:t>
            </a:r>
            <a:r>
              <a:rPr lang="en-US" dirty="0"/>
              <a:t>labor, the mother should be properly monitored with a fully and correctly filled partograph</a:t>
            </a:r>
          </a:p>
          <a:p>
            <a:endParaRPr lang="en-US" dirty="0"/>
          </a:p>
        </p:txBody>
      </p:sp>
    </p:spTree>
    <p:extLst>
      <p:ext uri="{BB962C8B-B14F-4D97-AF65-F5344CB8AC3E}">
        <p14:creationId xmlns:p14="http://schemas.microsoft.com/office/powerpoint/2010/main" val="24656309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571500" indent="-571500">
              <a:lnSpc>
                <a:spcPct val="150000"/>
              </a:lnSpc>
              <a:buNone/>
            </a:pPr>
            <a:r>
              <a:rPr lang="en-US" dirty="0" smtClean="0">
                <a:latin typeface="Times New Roman" pitchFamily="18" charset="0"/>
                <a:cs typeface="Times New Roman" pitchFamily="18" charset="0"/>
              </a:rPr>
              <a:t>g) </a:t>
            </a:r>
            <a:r>
              <a:rPr lang="en-US" dirty="0">
                <a:latin typeface="Times New Roman" pitchFamily="18" charset="0"/>
                <a:cs typeface="Times New Roman" pitchFamily="18" charset="0"/>
              </a:rPr>
              <a:t>Cultural and societal factors that impact on women’s health negatively to be discouraged </a:t>
            </a:r>
          </a:p>
          <a:p>
            <a:pPr>
              <a:lnSpc>
                <a:spcPct val="150000"/>
              </a:lnSpc>
              <a:buFont typeface="Wingdings" pitchFamily="2" charset="2"/>
              <a:buChar char="Ø"/>
            </a:pPr>
            <a:r>
              <a:rPr lang="en-US" dirty="0">
                <a:latin typeface="Times New Roman" pitchFamily="18" charset="0"/>
                <a:cs typeface="Times New Roman" pitchFamily="18" charset="0"/>
              </a:rPr>
              <a:t>Female genital mutilation  - pain, perennial tears  </a:t>
            </a:r>
          </a:p>
          <a:p>
            <a:pPr>
              <a:lnSpc>
                <a:spcPct val="150000"/>
              </a:lnSpc>
              <a:buFont typeface="Wingdings" pitchFamily="2" charset="2"/>
              <a:buChar char="Ø"/>
            </a:pPr>
            <a:r>
              <a:rPr lang="en-US" dirty="0">
                <a:latin typeface="Times New Roman" pitchFamily="18" charset="0"/>
                <a:cs typeface="Times New Roman" pitchFamily="18" charset="0"/>
              </a:rPr>
              <a:t>Early marriage </a:t>
            </a:r>
          </a:p>
          <a:p>
            <a:pPr>
              <a:lnSpc>
                <a:spcPct val="150000"/>
              </a:lnSpc>
              <a:buFont typeface="Wingdings" pitchFamily="2" charset="2"/>
              <a:buChar char="Ø"/>
            </a:pPr>
            <a:r>
              <a:rPr lang="en-US" dirty="0">
                <a:latin typeface="Times New Roman" pitchFamily="18" charset="0"/>
                <a:cs typeface="Times New Roman" pitchFamily="18" charset="0"/>
              </a:rPr>
              <a:t>Low status in society </a:t>
            </a:r>
          </a:p>
          <a:p>
            <a:pPr>
              <a:lnSpc>
                <a:spcPct val="150000"/>
              </a:lnSpc>
              <a:buFont typeface="Wingdings" pitchFamily="2" charset="2"/>
              <a:buChar char="Ø"/>
            </a:pPr>
            <a:r>
              <a:rPr lang="en-US" dirty="0">
                <a:latin typeface="Times New Roman" pitchFamily="18" charset="0"/>
                <a:cs typeface="Times New Roman" pitchFamily="18" charset="0"/>
              </a:rPr>
              <a:t>Lack of access to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resources </a:t>
            </a:r>
          </a:p>
          <a:p>
            <a:endParaRPr lang="en-US" dirty="0"/>
          </a:p>
        </p:txBody>
      </p:sp>
    </p:spTree>
    <p:extLst>
      <p:ext uri="{BB962C8B-B14F-4D97-AF65-F5344CB8AC3E}">
        <p14:creationId xmlns:p14="http://schemas.microsoft.com/office/powerpoint/2010/main" val="23449898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dirty="0">
                <a:latin typeface="Times New Roman" pitchFamily="18" charset="0"/>
                <a:cs typeface="Times New Roman" pitchFamily="18" charset="0"/>
              </a:rPr>
              <a:t>Limited education opportunity (Both genders)</a:t>
            </a:r>
          </a:p>
          <a:p>
            <a:pPr>
              <a:lnSpc>
                <a:spcPct val="150000"/>
              </a:lnSpc>
              <a:buFont typeface="Wingdings" pitchFamily="2" charset="2"/>
              <a:buChar char="Ø"/>
            </a:pPr>
            <a:r>
              <a:rPr lang="en-US" dirty="0">
                <a:latin typeface="Times New Roman" pitchFamily="18" charset="0"/>
                <a:cs typeface="Times New Roman" pitchFamily="18" charset="0"/>
              </a:rPr>
              <a:t>Poor nutrition </a:t>
            </a:r>
          </a:p>
          <a:p>
            <a:pPr>
              <a:lnSpc>
                <a:spcPct val="150000"/>
              </a:lnSpc>
              <a:buFont typeface="Wingdings" pitchFamily="2" charset="2"/>
              <a:buChar char="Ø"/>
            </a:pPr>
            <a:r>
              <a:rPr lang="en-US" dirty="0">
                <a:latin typeface="Times New Roman" pitchFamily="18" charset="0"/>
                <a:cs typeface="Times New Roman" pitchFamily="18" charset="0"/>
              </a:rPr>
              <a:t>Lack of decision-making power </a:t>
            </a:r>
          </a:p>
          <a:p>
            <a:pPr>
              <a:lnSpc>
                <a:spcPct val="150000"/>
              </a:lnSpc>
              <a:buFont typeface="Wingdings" pitchFamily="2" charset="2"/>
              <a:buChar char="Ø"/>
            </a:pPr>
            <a:r>
              <a:rPr lang="en-US" dirty="0">
                <a:latin typeface="Times New Roman" pitchFamily="18" charset="0"/>
                <a:cs typeface="Times New Roman" pitchFamily="18" charset="0"/>
              </a:rPr>
              <a:t>Laws and policies that require 2</a:t>
            </a:r>
            <a:r>
              <a:rPr lang="en-US" baseline="30000" dirty="0">
                <a:latin typeface="Times New Roman" pitchFamily="18" charset="0"/>
                <a:cs typeface="Times New Roman" pitchFamily="18" charset="0"/>
              </a:rPr>
              <a:t>nd</a:t>
            </a:r>
            <a:r>
              <a:rPr lang="en-US" dirty="0">
                <a:latin typeface="Times New Roman" pitchFamily="18" charset="0"/>
                <a:cs typeface="Times New Roman" pitchFamily="18" charset="0"/>
              </a:rPr>
              <a:t> budgetary allocation improved</a:t>
            </a:r>
            <a:r>
              <a:rPr lang="en-US" dirty="0"/>
              <a:t>.</a:t>
            </a:r>
          </a:p>
          <a:p>
            <a:pPr marL="571500" indent="-571500">
              <a:lnSpc>
                <a:spcPct val="150000"/>
              </a:lnSpc>
              <a:buNone/>
            </a:pPr>
            <a:r>
              <a:rPr lang="en-US" dirty="0" smtClean="0"/>
              <a:t>h) </a:t>
            </a:r>
            <a:r>
              <a:rPr lang="en-US" dirty="0">
                <a:latin typeface="Times New Roman" pitchFamily="18" charset="0"/>
                <a:cs typeface="Times New Roman" pitchFamily="18" charset="0"/>
              </a:rPr>
              <a:t>Resources to be adequate with budgetary allocation improved </a:t>
            </a:r>
          </a:p>
          <a:p>
            <a:endParaRPr lang="en-US" dirty="0"/>
          </a:p>
        </p:txBody>
      </p:sp>
    </p:spTree>
    <p:extLst>
      <p:ext uri="{BB962C8B-B14F-4D97-AF65-F5344CB8AC3E}">
        <p14:creationId xmlns:p14="http://schemas.microsoft.com/office/powerpoint/2010/main" val="42455340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709"/>
            <a:ext cx="8229600" cy="1143000"/>
          </a:xfrm>
        </p:spPr>
        <p:txBody>
          <a:bodyPr>
            <a:normAutofit/>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Basic EOC at health centre level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pPr>
              <a:lnSpc>
                <a:spcPct val="150000"/>
              </a:lnSpc>
              <a:buFont typeface="Wingdings" pitchFamily="2" charset="2"/>
              <a:buChar char="Ø"/>
            </a:pPr>
            <a:r>
              <a:rPr lang="en-US" sz="2800" dirty="0" smtClean="0">
                <a:latin typeface="Times New Roman" pitchFamily="18" charset="0"/>
                <a:cs typeface="Times New Roman" pitchFamily="18" charset="0"/>
              </a:rPr>
              <a:t>Parenteral oxytocic (drugs that help a mother stop bleeding)</a:t>
            </a:r>
          </a:p>
          <a:p>
            <a:pPr>
              <a:lnSpc>
                <a:spcPct val="150000"/>
              </a:lnSpc>
              <a:buFont typeface="Wingdings" pitchFamily="2" charset="2"/>
              <a:buChar char="Ø"/>
            </a:pPr>
            <a:r>
              <a:rPr lang="en-US" sz="2800" dirty="0" smtClean="0">
                <a:latin typeface="Times New Roman" pitchFamily="18" charset="0"/>
                <a:cs typeface="Times New Roman" pitchFamily="18" charset="0"/>
              </a:rPr>
              <a:t>Parenteral antibiotics (against sepsis)</a:t>
            </a:r>
          </a:p>
          <a:p>
            <a:pPr>
              <a:lnSpc>
                <a:spcPct val="150000"/>
              </a:lnSpc>
              <a:buFont typeface="Wingdings" pitchFamily="2" charset="2"/>
              <a:buChar char="Ø"/>
            </a:pPr>
            <a:r>
              <a:rPr lang="en-US" sz="2800" dirty="0" smtClean="0">
                <a:latin typeface="Times New Roman" pitchFamily="18" charset="0"/>
                <a:cs typeface="Times New Roman" pitchFamily="18" charset="0"/>
              </a:rPr>
              <a:t>Parenteral anticonvulsants (mgso4, hydralazine)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sz="2800" dirty="0">
                <a:latin typeface="Times New Roman" pitchFamily="18" charset="0"/>
                <a:cs typeface="Times New Roman" pitchFamily="18" charset="0"/>
              </a:rPr>
              <a:t>MVA post abortion care </a:t>
            </a:r>
          </a:p>
          <a:p>
            <a:pPr>
              <a:lnSpc>
                <a:spcPct val="150000"/>
              </a:lnSpc>
              <a:buFont typeface="Wingdings" pitchFamily="2" charset="2"/>
              <a:buChar char="Ø"/>
            </a:pPr>
            <a:r>
              <a:rPr lang="en-US" sz="2800" dirty="0">
                <a:latin typeface="Times New Roman" pitchFamily="18" charset="0"/>
                <a:cs typeface="Times New Roman" pitchFamily="18" charset="0"/>
              </a:rPr>
              <a:t>Manual removal of placenta </a:t>
            </a:r>
          </a:p>
          <a:p>
            <a:pPr>
              <a:lnSpc>
                <a:spcPct val="150000"/>
              </a:lnSpc>
              <a:buFont typeface="Wingdings" pitchFamily="2" charset="2"/>
              <a:buChar char="Ø"/>
            </a:pPr>
            <a:r>
              <a:rPr lang="en-US" sz="2800" dirty="0">
                <a:latin typeface="Times New Roman" pitchFamily="18" charset="0"/>
                <a:cs typeface="Times New Roman" pitchFamily="18" charset="0"/>
              </a:rPr>
              <a:t>Assisted vaginal delivery </a:t>
            </a:r>
          </a:p>
          <a:p>
            <a:pPr>
              <a:lnSpc>
                <a:spcPct val="150000"/>
              </a:lnSpc>
              <a:buFont typeface="Wingdings" pitchFamily="2" charset="2"/>
              <a:buChar char="Ø"/>
            </a:pPr>
            <a:r>
              <a:rPr lang="en-US" sz="2800" dirty="0">
                <a:latin typeface="Times New Roman" pitchFamily="18" charset="0"/>
                <a:cs typeface="Times New Roman" pitchFamily="18" charset="0"/>
              </a:rPr>
              <a:t>Neonatal resuscitation with bag and mask </a:t>
            </a:r>
          </a:p>
          <a:p>
            <a:pPr>
              <a:buFont typeface="Wingdings" pitchFamily="2" charset="2"/>
              <a:buChar char="Ø"/>
            </a:pPr>
            <a:endParaRPr lang="en-US" dirty="0"/>
          </a:p>
        </p:txBody>
      </p:sp>
    </p:spTree>
    <p:extLst>
      <p:ext uri="{BB962C8B-B14F-4D97-AF65-F5344CB8AC3E}">
        <p14:creationId xmlns:p14="http://schemas.microsoft.com/office/powerpoint/2010/main" val="27736688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Comprehensive EOC at district hospital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sz="3200" dirty="0" smtClean="0">
                <a:latin typeface="Times New Roman" pitchFamily="18" charset="0"/>
                <a:cs typeface="Times New Roman" pitchFamily="18" charset="0"/>
              </a:rPr>
              <a:t> Blood transfusion services </a:t>
            </a:r>
          </a:p>
          <a:p>
            <a:pPr>
              <a:lnSpc>
                <a:spcPct val="150000"/>
              </a:lnSpc>
              <a:buFont typeface="Wingdings" pitchFamily="2" charset="2"/>
              <a:buChar char="Ø"/>
            </a:pPr>
            <a:r>
              <a:rPr lang="en-US" sz="3200" dirty="0" smtClean="0">
                <a:latin typeface="Times New Roman" pitchFamily="18" charset="0"/>
                <a:cs typeface="Times New Roman" pitchFamily="18" charset="0"/>
              </a:rPr>
              <a:t>Operative deliveries </a:t>
            </a:r>
            <a:r>
              <a:rPr lang="en-US" dirty="0" smtClean="0">
                <a:latin typeface="Times New Roman" pitchFamily="18" charset="0"/>
                <a:cs typeface="Times New Roman" pitchFamily="18" charset="0"/>
              </a:rPr>
              <a:t>e.g. </a:t>
            </a:r>
            <a:r>
              <a:rPr lang="en-US" sz="3200" dirty="0" smtClean="0">
                <a:latin typeface="Times New Roman" pitchFamily="18" charset="0"/>
                <a:cs typeface="Times New Roman" pitchFamily="18" charset="0"/>
              </a:rPr>
              <a:t>caesarean section</a:t>
            </a:r>
          </a:p>
          <a:p>
            <a:pPr marL="571500" indent="-571500">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r>
              <a:rPr lang="en-US" sz="3200" b="1" dirty="0" smtClean="0">
                <a:latin typeface="Times New Roman" pitchFamily="18" charset="0"/>
                <a:cs typeface="Times New Roman" pitchFamily="18" charset="0"/>
              </a:rPr>
              <a:t>Pillars of safe motherhood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229600" cy="5334000"/>
          </a:xfrm>
        </p:spPr>
        <p:txBody>
          <a:bodyPr>
            <a:normAutofit/>
          </a:bodyPr>
          <a:lstStyle/>
          <a:p>
            <a:pPr>
              <a:lnSpc>
                <a:spcPct val="150000"/>
              </a:lnSpc>
            </a:pPr>
            <a:r>
              <a:rPr lang="en-US" sz="2800" dirty="0" smtClean="0">
                <a:latin typeface="Times New Roman" pitchFamily="18" charset="0"/>
                <a:cs typeface="Times New Roman" pitchFamily="18" charset="0"/>
              </a:rPr>
              <a:t>Family planning and pre-conception care </a:t>
            </a:r>
          </a:p>
          <a:p>
            <a:pPr>
              <a:lnSpc>
                <a:spcPct val="150000"/>
              </a:lnSpc>
            </a:pPr>
            <a:r>
              <a:rPr lang="en-US" sz="2800" dirty="0" smtClean="0">
                <a:latin typeface="Times New Roman" pitchFamily="18" charset="0"/>
                <a:cs typeface="Times New Roman" pitchFamily="18" charset="0"/>
              </a:rPr>
              <a:t>Focused Antenatal care (FANC)</a:t>
            </a:r>
          </a:p>
          <a:p>
            <a:pPr>
              <a:lnSpc>
                <a:spcPct val="150000"/>
              </a:lnSpc>
            </a:pPr>
            <a:r>
              <a:rPr lang="en-US" sz="2800" dirty="0" smtClean="0">
                <a:latin typeface="Times New Roman" pitchFamily="18" charset="0"/>
                <a:cs typeface="Times New Roman" pitchFamily="18" charset="0"/>
              </a:rPr>
              <a:t>Clean and safe delivery </a:t>
            </a:r>
          </a:p>
          <a:p>
            <a:pPr>
              <a:lnSpc>
                <a:spcPct val="150000"/>
              </a:lnSpc>
            </a:pPr>
            <a:r>
              <a:rPr lang="en-US" sz="2800" dirty="0" smtClean="0">
                <a:latin typeface="Times New Roman" pitchFamily="18" charset="0"/>
                <a:cs typeface="Times New Roman" pitchFamily="18" charset="0"/>
              </a:rPr>
              <a:t>Targeted post partum care </a:t>
            </a:r>
          </a:p>
          <a:p>
            <a:pPr>
              <a:lnSpc>
                <a:spcPct val="150000"/>
              </a:lnSpc>
            </a:pPr>
            <a:r>
              <a:rPr lang="en-US" sz="2800" dirty="0" smtClean="0">
                <a:latin typeface="Times New Roman" pitchFamily="18" charset="0"/>
                <a:cs typeface="Times New Roman" pitchFamily="18" charset="0"/>
              </a:rPr>
              <a:t>Neonatal care </a:t>
            </a:r>
          </a:p>
          <a:p>
            <a:pPr>
              <a:lnSpc>
                <a:spcPct val="150000"/>
              </a:lnSpc>
            </a:pPr>
            <a:r>
              <a:rPr lang="en-US" sz="2800" dirty="0" smtClean="0">
                <a:latin typeface="Times New Roman" pitchFamily="18" charset="0"/>
                <a:cs typeface="Times New Roman" pitchFamily="18" charset="0"/>
              </a:rPr>
              <a:t>Elimination of HIV/AIDs(EMTCT)</a:t>
            </a:r>
          </a:p>
          <a:p>
            <a:pPr>
              <a:lnSpc>
                <a:spcPct val="150000"/>
              </a:lnSpc>
            </a:pPr>
            <a:r>
              <a:rPr lang="en-US" sz="2800" dirty="0" smtClean="0">
                <a:latin typeface="Times New Roman" pitchFamily="18" charset="0"/>
                <a:cs typeface="Times New Roman" pitchFamily="18" charset="0"/>
              </a:rPr>
              <a:t>Post-abortion care </a:t>
            </a:r>
          </a:p>
        </p:txBody>
      </p:sp>
    </p:spTree>
    <p:extLst>
      <p:ext uri="{BB962C8B-B14F-4D97-AF65-F5344CB8AC3E}">
        <p14:creationId xmlns:p14="http://schemas.microsoft.com/office/powerpoint/2010/main" val="20136629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534400" cy="3970318"/>
          </a:xfrm>
          <a:prstGeom prst="rect">
            <a:avLst/>
          </a:prstGeom>
        </p:spPr>
        <p:txBody>
          <a:bodyPr wrap="square">
            <a:spAutoFit/>
          </a:bodyPr>
          <a:lstStyle/>
          <a:p>
            <a:pPr marL="457200" indent="-457200">
              <a:lnSpc>
                <a:spcPct val="150000"/>
              </a:lnSpc>
              <a:buFont typeface="Arial" pitchFamily="34" charset="0"/>
              <a:buChar char="•"/>
            </a:pPr>
            <a:r>
              <a:rPr lang="en-US" sz="2800" dirty="0">
                <a:latin typeface="Times New Roman" pitchFamily="18" charset="0"/>
                <a:cs typeface="Times New Roman" pitchFamily="18" charset="0"/>
              </a:rPr>
              <a:t>Essential obstetric care  </a:t>
            </a:r>
          </a:p>
          <a:p>
            <a:pPr marL="457200" indent="-457200">
              <a:lnSpc>
                <a:spcPct val="150000"/>
              </a:lnSpc>
              <a:buFont typeface="Wingdings" pitchFamily="2" charset="2"/>
              <a:buChar char="Ø"/>
            </a:pPr>
            <a:r>
              <a:rPr lang="en-US" sz="2800" dirty="0" smtClean="0">
                <a:latin typeface="Times New Roman" pitchFamily="18" charset="0"/>
                <a:cs typeface="Times New Roman" pitchFamily="18" charset="0"/>
              </a:rPr>
              <a:t>skilled </a:t>
            </a:r>
            <a:r>
              <a:rPr lang="en-US" sz="2800" dirty="0">
                <a:latin typeface="Times New Roman" pitchFamily="18" charset="0"/>
                <a:cs typeface="Times New Roman" pitchFamily="18" charset="0"/>
              </a:rPr>
              <a:t>birth/foundation</a:t>
            </a:r>
          </a:p>
          <a:p>
            <a:pPr marL="457200" indent="-457200">
              <a:lnSpc>
                <a:spcPct val="150000"/>
              </a:lnSpc>
              <a:buFont typeface="Wingdings" pitchFamily="2" charset="2"/>
              <a:buChar char="Ø"/>
            </a:pPr>
            <a:r>
              <a:rPr lang="en-US" sz="2800" dirty="0" smtClean="0">
                <a:latin typeface="Times New Roman" pitchFamily="18" charset="0"/>
                <a:cs typeface="Times New Roman" pitchFamily="18" charset="0"/>
              </a:rPr>
              <a:t>skilled </a:t>
            </a:r>
            <a:r>
              <a:rPr lang="en-US" sz="2800" dirty="0">
                <a:latin typeface="Times New Roman" pitchFamily="18" charset="0"/>
                <a:cs typeface="Times New Roman" pitchFamily="18" charset="0"/>
              </a:rPr>
              <a:t>birth attendant </a:t>
            </a:r>
          </a:p>
          <a:p>
            <a:pPr marL="457200" indent="-457200">
              <a:lnSpc>
                <a:spcPct val="150000"/>
              </a:lnSpc>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supportive health system </a:t>
            </a:r>
          </a:p>
          <a:p>
            <a:pPr marL="457200" indent="-457200">
              <a:lnSpc>
                <a:spcPct val="150000"/>
              </a:lnSpc>
              <a:buFont typeface="Wingdings" pitchFamily="2" charset="2"/>
              <a:buChar char="Ø"/>
            </a:pPr>
            <a:r>
              <a:rPr lang="en-US" sz="2800" dirty="0" smtClean="0">
                <a:latin typeface="Times New Roman" pitchFamily="18" charset="0"/>
                <a:cs typeface="Times New Roman" pitchFamily="18" charset="0"/>
              </a:rPr>
              <a:t>partner </a:t>
            </a:r>
            <a:r>
              <a:rPr lang="en-US" sz="2800" dirty="0">
                <a:latin typeface="Times New Roman" pitchFamily="18" charset="0"/>
                <a:cs typeface="Times New Roman" pitchFamily="18" charset="0"/>
              </a:rPr>
              <a:t>involvement </a:t>
            </a:r>
          </a:p>
          <a:p>
            <a:pPr marL="457200" indent="-457200">
              <a:lnSpc>
                <a:spcPct val="150000"/>
              </a:lnSpc>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Equity for all and reproductive health right </a:t>
            </a:r>
          </a:p>
        </p:txBody>
      </p:sp>
    </p:spTree>
    <p:extLst>
      <p:ext uri="{BB962C8B-B14F-4D97-AF65-F5344CB8AC3E}">
        <p14:creationId xmlns:p14="http://schemas.microsoft.com/office/powerpoint/2010/main" val="595483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1905000"/>
            <a:ext cx="7886700" cy="4579938"/>
          </a:xfrm>
        </p:spPr>
        <p:txBody>
          <a:bodyPr>
            <a:normAutofit/>
          </a:bodyPr>
          <a:lstStyle/>
          <a:p>
            <a:pPr>
              <a:lnSpc>
                <a:spcPct val="100000"/>
              </a:lnSpc>
              <a:buNone/>
            </a:pPr>
            <a:r>
              <a:rPr lang="en-US" sz="3200" dirty="0">
                <a:latin typeface="Times New Roman" pitchFamily="18" charset="0"/>
                <a:cs typeface="Times New Roman" pitchFamily="18" charset="0"/>
              </a:rPr>
              <a:t>The ministry of heath have focused on </a:t>
            </a:r>
          </a:p>
          <a:p>
            <a:pPr>
              <a:lnSpc>
                <a:spcPct val="100000"/>
              </a:lnSpc>
            </a:pPr>
            <a:r>
              <a:rPr lang="en-US" sz="3200" dirty="0">
                <a:latin typeface="Times New Roman" pitchFamily="18" charset="0"/>
                <a:cs typeface="Times New Roman" pitchFamily="18" charset="0"/>
              </a:rPr>
              <a:t>Curative </a:t>
            </a:r>
          </a:p>
          <a:p>
            <a:pPr>
              <a:lnSpc>
                <a:spcPct val="150000"/>
              </a:lnSpc>
            </a:pPr>
            <a:r>
              <a:rPr lang="en-US" sz="3200" dirty="0">
                <a:latin typeface="Times New Roman" pitchFamily="18" charset="0"/>
                <a:cs typeface="Times New Roman" pitchFamily="18" charset="0"/>
              </a:rPr>
              <a:t>Promotive </a:t>
            </a:r>
          </a:p>
          <a:p>
            <a:pPr>
              <a:lnSpc>
                <a:spcPct val="150000"/>
              </a:lnSpc>
            </a:pPr>
            <a:r>
              <a:rPr lang="en-US" sz="3200" dirty="0">
                <a:latin typeface="Times New Roman" pitchFamily="18" charset="0"/>
                <a:cs typeface="Times New Roman" pitchFamily="18" charset="0"/>
              </a:rPr>
              <a:t>Preventive </a:t>
            </a:r>
          </a:p>
          <a:p>
            <a:pPr>
              <a:lnSpc>
                <a:spcPct val="150000"/>
              </a:lnSpc>
            </a:pPr>
            <a:r>
              <a:rPr lang="en-US" sz="3200" dirty="0" smtClean="0">
                <a:latin typeface="Times New Roman" pitchFamily="18" charset="0"/>
                <a:cs typeface="Times New Roman" pitchFamily="18" charset="0"/>
              </a:rPr>
              <a:t>Rehabilitative measures </a:t>
            </a:r>
            <a:r>
              <a:rPr lang="en-US" sz="3200" dirty="0">
                <a:latin typeface="Times New Roman" pitchFamily="18" charset="0"/>
                <a:cs typeface="Times New Roman" pitchFamily="18" charset="0"/>
              </a:rPr>
              <a:t>t</a:t>
            </a:r>
            <a:r>
              <a:rPr lang="en-US" sz="3200" dirty="0" smtClean="0">
                <a:latin typeface="Times New Roman" pitchFamily="18" charset="0"/>
                <a:cs typeface="Times New Roman" pitchFamily="18" charset="0"/>
              </a:rPr>
              <a:t>o </a:t>
            </a:r>
            <a:r>
              <a:rPr lang="en-US" sz="3200" dirty="0">
                <a:latin typeface="Times New Roman" pitchFamily="18" charset="0"/>
                <a:cs typeface="Times New Roman" pitchFamily="18" charset="0"/>
              </a:rPr>
              <a:t>fight disease </a:t>
            </a:r>
          </a:p>
          <a:p>
            <a:endParaRPr lang="en-US" dirty="0"/>
          </a:p>
        </p:txBody>
      </p:sp>
      <p:sp>
        <p:nvSpPr>
          <p:cNvPr id="4" name="Rectangle 3"/>
          <p:cNvSpPr/>
          <p:nvPr/>
        </p:nvSpPr>
        <p:spPr>
          <a:xfrm>
            <a:off x="533400" y="297953"/>
            <a:ext cx="7581900" cy="1490729"/>
          </a:xfrm>
          <a:prstGeom prst="rect">
            <a:avLst/>
          </a:prstGeom>
        </p:spPr>
        <p:txBody>
          <a:bodyPr wrap="square">
            <a:spAutoFit/>
          </a:bodyPr>
          <a:lstStyle/>
          <a:p>
            <a:pPr>
              <a:lnSpc>
                <a:spcPct val="150000"/>
              </a:lnSpc>
            </a:pPr>
            <a:r>
              <a:rPr lang="en-US" sz="3200" dirty="0">
                <a:latin typeface="Times New Roman" pitchFamily="18" charset="0"/>
                <a:cs typeface="Times New Roman" pitchFamily="18" charset="0"/>
              </a:rPr>
              <a:t>In 1987 an international conference on SMI held in Nairobi was sponsored by WHO </a:t>
            </a:r>
            <a:endParaRPr lang="en-US" sz="3200" dirty="0"/>
          </a:p>
        </p:txBody>
      </p:sp>
    </p:spTree>
    <p:extLst>
      <p:ext uri="{BB962C8B-B14F-4D97-AF65-F5344CB8AC3E}">
        <p14:creationId xmlns:p14="http://schemas.microsoft.com/office/powerpoint/2010/main" val="38412658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10491"/>
            <a:ext cx="4876800" cy="5262979"/>
          </a:xfrm>
          <a:prstGeom prst="rect">
            <a:avLst/>
          </a:prstGeom>
        </p:spPr>
        <p:txBody>
          <a:bodyPr wrap="square">
            <a:spAutoFit/>
          </a:bodyPr>
          <a:lstStyle/>
          <a:p>
            <a:pPr>
              <a:lnSpc>
                <a:spcPct val="150000"/>
              </a:lnSpc>
            </a:pPr>
            <a:r>
              <a:rPr lang="en-US" sz="2800" b="1" u="sng" dirty="0" smtClean="0"/>
              <a:t>FAMILY PLANNING</a:t>
            </a:r>
          </a:p>
          <a:p>
            <a:pPr>
              <a:lnSpc>
                <a:spcPct val="150000"/>
              </a:lnSpc>
            </a:pPr>
            <a:r>
              <a:rPr lang="en-US" sz="2800" dirty="0" smtClean="0"/>
              <a:t>Family </a:t>
            </a:r>
            <a:r>
              <a:rPr lang="en-US" sz="2800" dirty="0"/>
              <a:t>planning allows individuals and couples to anticipate and attain their desired number of children and the spacing and timing of their births. It is achieved through use of contraceptive</a:t>
            </a:r>
          </a:p>
        </p:txBody>
      </p:sp>
      <p:pic>
        <p:nvPicPr>
          <p:cNvPr id="3" name="Picture 2"/>
          <p:cNvPicPr>
            <a:picLocks noChangeAspect="1" noChangeArrowheads="1"/>
          </p:cNvPicPr>
          <p:nvPr/>
        </p:nvPicPr>
        <p:blipFill>
          <a:blip r:embed="rId2"/>
          <a:srcRect/>
          <a:stretch>
            <a:fillRect/>
          </a:stretch>
        </p:blipFill>
        <p:spPr bwMode="auto">
          <a:xfrm>
            <a:off x="5715000" y="451815"/>
            <a:ext cx="2747818" cy="53340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7233071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smtClean="0"/>
              <a:t>A woman’s ability to space and limit her pregnancies has a direct impact on her health and well-being as well as on the outcome of each pregnancy(WHO)</a:t>
            </a:r>
          </a:p>
          <a:p>
            <a:pPr>
              <a:lnSpc>
                <a:spcPct val="150000"/>
              </a:lnSpc>
            </a:pPr>
            <a:r>
              <a:rPr lang="en-US" sz="2800" dirty="0" smtClean="0"/>
              <a:t>Contraceptive methods include ?</a:t>
            </a:r>
            <a:endParaRPr lang="en-US" sz="2800" dirty="0"/>
          </a:p>
        </p:txBody>
      </p:sp>
    </p:spTree>
    <p:extLst>
      <p:ext uri="{BB962C8B-B14F-4D97-AF65-F5344CB8AC3E}">
        <p14:creationId xmlns:p14="http://schemas.microsoft.com/office/powerpoint/2010/main" val="34365044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85800"/>
            <a:ext cx="5257800" cy="5909310"/>
          </a:xfrm>
          <a:prstGeom prst="rect">
            <a:avLst/>
          </a:prstGeom>
        </p:spPr>
        <p:txBody>
          <a:bodyPr wrap="square">
            <a:spAutoFit/>
          </a:bodyPr>
          <a:lstStyle/>
          <a:p>
            <a:pPr>
              <a:lnSpc>
                <a:spcPct val="150000"/>
              </a:lnSpc>
            </a:pPr>
            <a:r>
              <a:rPr lang="en-US" sz="2800" b="1" dirty="0" smtClean="0"/>
              <a:t>INFERTILITY</a:t>
            </a:r>
          </a:p>
          <a:p>
            <a:pPr>
              <a:lnSpc>
                <a:spcPct val="150000"/>
              </a:lnSpc>
            </a:pPr>
            <a:r>
              <a:rPr lang="en-US" sz="2800" dirty="0" smtClean="0"/>
              <a:t>Fertility </a:t>
            </a:r>
            <a:r>
              <a:rPr lang="en-US" sz="2800" dirty="0"/>
              <a:t>is the natural capability to produce offspring while infertility is fundamentally the inability to conceive offspring. Reproductive health should offer information on causes, prevention and treatment of infertility.</a:t>
            </a:r>
          </a:p>
        </p:txBody>
      </p:sp>
      <p:pic>
        <p:nvPicPr>
          <p:cNvPr id="5" name="Picture 2"/>
          <p:cNvPicPr>
            <a:picLocks noChangeAspect="1" noChangeArrowheads="1"/>
          </p:cNvPicPr>
          <p:nvPr/>
        </p:nvPicPr>
        <p:blipFill>
          <a:blip r:embed="rId2"/>
          <a:srcRect/>
          <a:stretch>
            <a:fillRect/>
          </a:stretch>
        </p:blipFill>
        <p:spPr bwMode="auto">
          <a:xfrm>
            <a:off x="5410200" y="304800"/>
            <a:ext cx="3286125" cy="5867400"/>
          </a:xfrm>
          <a:prstGeom prst="rect">
            <a:avLst/>
          </a:prstGeom>
          <a:noFill/>
          <a:ln w="9525">
            <a:noFill/>
            <a:miter lim="800000"/>
            <a:headEnd/>
            <a:tailEnd/>
          </a:ln>
          <a:effectLst/>
        </p:spPr>
      </p:pic>
    </p:spTree>
    <p:extLst>
      <p:ext uri="{BB962C8B-B14F-4D97-AF65-F5344CB8AC3E}">
        <p14:creationId xmlns:p14="http://schemas.microsoft.com/office/powerpoint/2010/main" val="463572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a:bodyPr>
          <a:lstStyle/>
          <a:p>
            <a:r>
              <a:rPr lang="en-US" dirty="0"/>
              <a:t>ADOLESCENT AND YOUTH REPRODUCTIVE HEALTH</a:t>
            </a:r>
          </a:p>
        </p:txBody>
      </p:sp>
      <p:sp>
        <p:nvSpPr>
          <p:cNvPr id="3" name="Content Placeholder 2"/>
          <p:cNvSpPr>
            <a:spLocks noGrp="1"/>
          </p:cNvSpPr>
          <p:nvPr>
            <p:ph idx="1"/>
          </p:nvPr>
        </p:nvSpPr>
        <p:spPr/>
        <p:txBody>
          <a:bodyPr>
            <a:normAutofit lnSpcReduction="10000"/>
          </a:bodyPr>
          <a:lstStyle/>
          <a:p>
            <a:pPr>
              <a:lnSpc>
                <a:spcPct val="150000"/>
              </a:lnSpc>
            </a:pPr>
            <a:r>
              <a:rPr lang="en-US" sz="2800" dirty="0"/>
              <a:t>Young men and women face different social pressures affecting their ability to approach sexuality responsibly. Boys often face pressure to become sexually active Girls face pressure not to seek information about sexual matters for fear of being thought "loose“. Early education is important in directing the youth.</a:t>
            </a:r>
          </a:p>
          <a:p>
            <a:endParaRPr lang="en-US" dirty="0"/>
          </a:p>
        </p:txBody>
      </p:sp>
    </p:spTree>
    <p:extLst>
      <p:ext uri="{BB962C8B-B14F-4D97-AF65-F5344CB8AC3E}">
        <p14:creationId xmlns:p14="http://schemas.microsoft.com/office/powerpoint/2010/main" val="15321840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a:bodyPr>
          <a:lstStyle/>
          <a:p>
            <a:r>
              <a:rPr lang="en-US" dirty="0"/>
              <a:t>SEXUALY TRANSMITTED INFECTIONS</a:t>
            </a:r>
          </a:p>
        </p:txBody>
      </p:sp>
      <p:sp>
        <p:nvSpPr>
          <p:cNvPr id="3" name="Content Placeholder 2"/>
          <p:cNvSpPr>
            <a:spLocks noGrp="1"/>
          </p:cNvSpPr>
          <p:nvPr>
            <p:ph idx="1"/>
          </p:nvPr>
        </p:nvSpPr>
        <p:spPr/>
        <p:txBody>
          <a:bodyPr>
            <a:normAutofit/>
          </a:bodyPr>
          <a:lstStyle/>
          <a:p>
            <a:pPr>
              <a:lnSpc>
                <a:spcPct val="150000"/>
              </a:lnSpc>
            </a:pPr>
            <a:r>
              <a:rPr lang="en-US" sz="2800" dirty="0"/>
              <a:t>Sexually transmitted infections (STIs) are infections that are spread primarily through person-to-person sexual contact. The role of reproductive health is to create awareness of safe protected sexual activity against sexually transmitted infections</a:t>
            </a:r>
          </a:p>
          <a:p>
            <a:endParaRPr lang="en-US" dirty="0"/>
          </a:p>
        </p:txBody>
      </p:sp>
    </p:spTree>
    <p:extLst>
      <p:ext uri="{BB962C8B-B14F-4D97-AF65-F5344CB8AC3E}">
        <p14:creationId xmlns:p14="http://schemas.microsoft.com/office/powerpoint/2010/main" val="16404913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a:bodyPr>
          <a:lstStyle/>
          <a:p>
            <a:r>
              <a:rPr lang="en-US" dirty="0"/>
              <a:t>CANCER OF REPRODUCTIVE SYSTEM</a:t>
            </a:r>
          </a:p>
        </p:txBody>
      </p:sp>
      <p:sp>
        <p:nvSpPr>
          <p:cNvPr id="3" name="Content Placeholder 2"/>
          <p:cNvSpPr>
            <a:spLocks noGrp="1"/>
          </p:cNvSpPr>
          <p:nvPr>
            <p:ph idx="1"/>
          </p:nvPr>
        </p:nvSpPr>
        <p:spPr/>
        <p:txBody>
          <a:bodyPr>
            <a:normAutofit/>
          </a:bodyPr>
          <a:lstStyle/>
          <a:p>
            <a:pPr>
              <a:lnSpc>
                <a:spcPct val="150000"/>
              </a:lnSpc>
            </a:pPr>
            <a:r>
              <a:rPr lang="en-US" sz="2800" dirty="0"/>
              <a:t>This include breast cancers, cervical cancer and prostate cancer. Reproductive health should also provide health seekers on information and services to treat and prevent such cancer. This include regular screening.</a:t>
            </a:r>
          </a:p>
          <a:p>
            <a:endParaRPr lang="en-US" dirty="0"/>
          </a:p>
        </p:txBody>
      </p:sp>
    </p:spTree>
    <p:extLst>
      <p:ext uri="{BB962C8B-B14F-4D97-AF65-F5344CB8AC3E}">
        <p14:creationId xmlns:p14="http://schemas.microsoft.com/office/powerpoint/2010/main" val="24827258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a:bodyPr>
          <a:lstStyle/>
          <a:p>
            <a:r>
              <a:rPr lang="en-US" dirty="0"/>
              <a:t>REPRODUCTIVE HEALTH OF THE ELDERLY</a:t>
            </a:r>
          </a:p>
        </p:txBody>
      </p:sp>
      <p:sp>
        <p:nvSpPr>
          <p:cNvPr id="3" name="Content Placeholder 2"/>
          <p:cNvSpPr>
            <a:spLocks noGrp="1"/>
          </p:cNvSpPr>
          <p:nvPr>
            <p:ph idx="1"/>
          </p:nvPr>
        </p:nvSpPr>
        <p:spPr/>
        <p:txBody>
          <a:bodyPr/>
          <a:lstStyle/>
          <a:p>
            <a:pPr>
              <a:lnSpc>
                <a:spcPct val="150000"/>
              </a:lnSpc>
            </a:pPr>
            <a:r>
              <a:rPr lang="en-US" sz="2800" dirty="0"/>
              <a:t>Although the elderly have declined function in some of their systems, they still have needs that can be addressed to through reproductive health.</a:t>
            </a:r>
          </a:p>
          <a:p>
            <a:endParaRPr lang="en-US" dirty="0"/>
          </a:p>
        </p:txBody>
      </p:sp>
    </p:spTree>
    <p:extLst>
      <p:ext uri="{BB962C8B-B14F-4D97-AF65-F5344CB8AC3E}">
        <p14:creationId xmlns:p14="http://schemas.microsoft.com/office/powerpoint/2010/main" val="15828104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200" b="1" dirty="0" smtClean="0">
                <a:latin typeface="Times New Roman" pitchFamily="18" charset="0"/>
                <a:cs typeface="Times New Roman" pitchFamily="18" charset="0"/>
              </a:rPr>
              <a:t>Adolescents/Youth Sexual and Reproductive Health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lnSpcReduction="10000"/>
          </a:bodyPr>
          <a:lstStyle/>
          <a:p>
            <a:pPr>
              <a:buNone/>
            </a:pPr>
            <a:r>
              <a:rPr lang="en-US" b="1" dirty="0" smtClean="0">
                <a:latin typeface="Times New Roman" pitchFamily="18" charset="0"/>
                <a:cs typeface="Times New Roman" pitchFamily="18" charset="0"/>
              </a:rPr>
              <a:t>OBJECTIVES</a:t>
            </a:r>
          </a:p>
          <a:p>
            <a:pPr>
              <a:lnSpc>
                <a:spcPct val="150000"/>
              </a:lnSpc>
            </a:pPr>
            <a:r>
              <a:rPr lang="en-US" sz="2800" dirty="0" smtClean="0">
                <a:latin typeface="Times New Roman" pitchFamily="18" charset="0"/>
                <a:cs typeface="Times New Roman" pitchFamily="18" charset="0"/>
              </a:rPr>
              <a:t>Definition of  adolescents </a:t>
            </a:r>
          </a:p>
          <a:p>
            <a:pPr>
              <a:lnSpc>
                <a:spcPct val="150000"/>
              </a:lnSpc>
            </a:pPr>
            <a:r>
              <a:rPr lang="en-US" sz="2800" dirty="0" smtClean="0">
                <a:latin typeface="Times New Roman" pitchFamily="18" charset="0"/>
                <a:cs typeface="Times New Roman" pitchFamily="18" charset="0"/>
              </a:rPr>
              <a:t>Significance of adolescents/youth and reproductive health </a:t>
            </a:r>
          </a:p>
          <a:p>
            <a:pPr>
              <a:lnSpc>
                <a:spcPct val="150000"/>
              </a:lnSpc>
            </a:pPr>
            <a:r>
              <a:rPr lang="en-US" sz="2800" dirty="0" smtClean="0">
                <a:latin typeface="Times New Roman" pitchFamily="18" charset="0"/>
                <a:cs typeface="Times New Roman" pitchFamily="18" charset="0"/>
              </a:rPr>
              <a:t>Psychosexual growth and development changes in adolescents and youths </a:t>
            </a:r>
          </a:p>
          <a:p>
            <a:pPr>
              <a:lnSpc>
                <a:spcPct val="150000"/>
              </a:lnSpc>
            </a:pPr>
            <a:r>
              <a:rPr lang="en-US" sz="2800" dirty="0" smtClean="0">
                <a:latin typeface="Times New Roman" pitchFamily="18" charset="0"/>
                <a:cs typeface="Times New Roman" pitchFamily="18" charset="0"/>
              </a:rPr>
              <a:t>Explain reproductive health risk of adolescents and their contributing factors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cont.</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sz="2800" dirty="0">
                <a:latin typeface="Times New Roman" pitchFamily="18" charset="0"/>
                <a:cs typeface="Times New Roman" pitchFamily="18" charset="0"/>
              </a:rPr>
              <a:t>State the needs of adolescents/youths </a:t>
            </a:r>
          </a:p>
          <a:p>
            <a:pPr>
              <a:lnSpc>
                <a:spcPct val="150000"/>
              </a:lnSpc>
            </a:pPr>
            <a:r>
              <a:rPr lang="en-US" sz="2800" dirty="0">
                <a:latin typeface="Times New Roman" pitchFamily="18" charset="0"/>
                <a:cs typeface="Times New Roman" pitchFamily="18" charset="0"/>
              </a:rPr>
              <a:t>Management of adolescents sexual reproductive health.</a:t>
            </a:r>
          </a:p>
          <a:p>
            <a:pPr>
              <a:lnSpc>
                <a:spcPct val="150000"/>
              </a:lnSpc>
            </a:pPr>
            <a:r>
              <a:rPr lang="en-US" sz="2800" dirty="0">
                <a:latin typeface="Times New Roman" pitchFamily="18" charset="0"/>
                <a:cs typeface="Times New Roman" pitchFamily="18" charset="0"/>
              </a:rPr>
              <a:t>Explain factors associated to early initiation to sexual activities.</a:t>
            </a:r>
          </a:p>
          <a:p>
            <a:pPr>
              <a:lnSpc>
                <a:spcPct val="150000"/>
              </a:lnSpc>
            </a:pPr>
            <a:r>
              <a:rPr lang="en-US" sz="2800" dirty="0">
                <a:latin typeface="Times New Roman" pitchFamily="18" charset="0"/>
                <a:cs typeface="Times New Roman" pitchFamily="18" charset="0"/>
              </a:rPr>
              <a:t>Explain the risk associated with early sexual activities.</a:t>
            </a:r>
          </a:p>
          <a:p>
            <a:endParaRPr lang="en-US" dirty="0"/>
          </a:p>
        </p:txBody>
      </p:sp>
    </p:spTree>
    <p:extLst>
      <p:ext uri="{BB962C8B-B14F-4D97-AF65-F5344CB8AC3E}">
        <p14:creationId xmlns:p14="http://schemas.microsoft.com/office/powerpoint/2010/main" val="42048254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Adolescents: </a:t>
            </a:r>
            <a:r>
              <a:rPr lang="en-US" sz="2800" dirty="0" smtClean="0">
                <a:latin typeface="Times New Roman" pitchFamily="18" charset="0"/>
                <a:cs typeface="Times New Roman" pitchFamily="18" charset="0"/>
              </a:rPr>
              <a:t>persons </a:t>
            </a:r>
            <a:r>
              <a:rPr lang="en-US" sz="2800" dirty="0">
                <a:latin typeface="Times New Roman" pitchFamily="18" charset="0"/>
                <a:cs typeface="Times New Roman" pitchFamily="18" charset="0"/>
              </a:rPr>
              <a:t>aged between 10-19 years </a:t>
            </a:r>
          </a:p>
          <a:p>
            <a:pPr>
              <a:lnSpc>
                <a:spcPct val="150000"/>
              </a:lnSpc>
            </a:pPr>
            <a:r>
              <a:rPr lang="en-US" sz="2800" dirty="0">
                <a:latin typeface="Times New Roman" pitchFamily="18" charset="0"/>
                <a:cs typeface="Times New Roman" pitchFamily="18" charset="0"/>
              </a:rPr>
              <a:t>Youths: person aged between 10-24 years   </a:t>
            </a:r>
          </a:p>
        </p:txBody>
      </p:sp>
    </p:spTree>
    <p:extLst>
      <p:ext uri="{BB962C8B-B14F-4D97-AF65-F5344CB8AC3E}">
        <p14:creationId xmlns:p14="http://schemas.microsoft.com/office/powerpoint/2010/main" val="2151992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50000"/>
              </a:lnSpc>
              <a:buNone/>
            </a:pPr>
            <a:r>
              <a:rPr lang="en-US" sz="2800" dirty="0" smtClean="0">
                <a:latin typeface="Times New Roman" pitchFamily="18" charset="0"/>
                <a:cs typeface="Times New Roman" pitchFamily="18" charset="0"/>
              </a:rPr>
              <a:t>Another meeting was held in </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airo  between 1997-2010  and Kenya government has designed “Kenya essential</a:t>
            </a:r>
          </a:p>
          <a:p>
            <a:pPr marL="0" indent="0">
              <a:lnSpc>
                <a:spcPct val="150000"/>
              </a:lnSpc>
              <a:buNone/>
            </a:pPr>
            <a:r>
              <a:rPr lang="en-US" sz="2800" dirty="0" smtClean="0">
                <a:latin typeface="Times New Roman" pitchFamily="18" charset="0"/>
                <a:cs typeface="Times New Roman" pitchFamily="18" charset="0"/>
              </a:rPr>
              <a:t>package for Health (KEPH)”. Has segmented with human life into cycles</a:t>
            </a:r>
          </a:p>
          <a:p>
            <a:pPr lvl="1">
              <a:lnSpc>
                <a:spcPct val="150000"/>
              </a:lnSpc>
              <a:buFont typeface="Wingdings" pitchFamily="2" charset="2"/>
              <a:buChar char="Ø"/>
            </a:pPr>
            <a:r>
              <a:rPr lang="en-US" sz="3200" dirty="0">
                <a:latin typeface="Times New Roman" pitchFamily="18" charset="0"/>
                <a:cs typeface="Times New Roman" pitchFamily="18" charset="0"/>
              </a:rPr>
              <a:t> pregnancy, </a:t>
            </a:r>
          </a:p>
          <a:p>
            <a:pPr lvl="1">
              <a:lnSpc>
                <a:spcPct val="150000"/>
              </a:lnSpc>
              <a:buFont typeface="Wingdings" pitchFamily="2" charset="2"/>
              <a:buChar char="Ø"/>
            </a:pPr>
            <a:r>
              <a:rPr lang="en-US" sz="3200" dirty="0">
                <a:latin typeface="Times New Roman" pitchFamily="18" charset="0"/>
                <a:cs typeface="Times New Roman" pitchFamily="18" charset="0"/>
              </a:rPr>
              <a:t>delivery </a:t>
            </a:r>
          </a:p>
          <a:p>
            <a:pPr lvl="1">
              <a:lnSpc>
                <a:spcPct val="150000"/>
              </a:lnSpc>
              <a:buFont typeface="Wingdings" pitchFamily="2" charset="2"/>
              <a:buChar char="Ø"/>
            </a:pPr>
            <a:r>
              <a:rPr lang="en-US" sz="3200" dirty="0">
                <a:latin typeface="Times New Roman" pitchFamily="18" charset="0"/>
                <a:cs typeface="Times New Roman" pitchFamily="18" charset="0"/>
              </a:rPr>
              <a:t>newborn-up to 2wks of age.</a:t>
            </a: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9292426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782"/>
            <a:ext cx="8229600" cy="1143000"/>
          </a:xfrm>
        </p:spPr>
        <p:txBody>
          <a:bodyPr>
            <a:normAutofit/>
          </a:bodyPr>
          <a:lstStyle/>
          <a:p>
            <a:r>
              <a:rPr lang="en-US" sz="3200" b="1" dirty="0" smtClean="0">
                <a:latin typeface="Times New Roman" pitchFamily="18" charset="0"/>
                <a:cs typeface="Times New Roman" pitchFamily="18" charset="0"/>
              </a:rPr>
              <a:t>WHO Classification of adolescent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219200"/>
            <a:ext cx="8229600" cy="5257800"/>
          </a:xfrm>
        </p:spPr>
        <p:txBody>
          <a:bodyPr>
            <a:normAutofit fontScale="92500" lnSpcReduction="20000"/>
          </a:bodyPr>
          <a:lstStyle/>
          <a:p>
            <a:pPr marL="0" indent="0">
              <a:lnSpc>
                <a:spcPct val="150000"/>
              </a:lnSpc>
              <a:buNone/>
            </a:pPr>
            <a:r>
              <a:rPr lang="en-US" sz="3300" dirty="0" smtClean="0">
                <a:latin typeface="Times New Roman" pitchFamily="18" charset="0"/>
                <a:cs typeface="Times New Roman" pitchFamily="18" charset="0"/>
              </a:rPr>
              <a:t>Set up the adolescents is between 10-19 years, has distinct stages </a:t>
            </a:r>
          </a:p>
          <a:p>
            <a:pPr marL="514350" indent="-514350">
              <a:lnSpc>
                <a:spcPct val="150000"/>
              </a:lnSpc>
              <a:buAutoNum type="alphaLcParenR"/>
            </a:pPr>
            <a:r>
              <a:rPr lang="en-US" sz="3300" dirty="0" smtClean="0">
                <a:latin typeface="Times New Roman" pitchFamily="18" charset="0"/>
                <a:cs typeface="Times New Roman" pitchFamily="18" charset="0"/>
              </a:rPr>
              <a:t>Early adolescents 10-13 years </a:t>
            </a:r>
          </a:p>
          <a:p>
            <a:pPr marL="514350" indent="-514350">
              <a:lnSpc>
                <a:spcPct val="150000"/>
              </a:lnSpc>
              <a:buAutoNum type="alphaLcParenR"/>
            </a:pPr>
            <a:r>
              <a:rPr lang="en-US" sz="3300" dirty="0" smtClean="0">
                <a:latin typeface="Times New Roman" pitchFamily="18" charset="0"/>
                <a:cs typeface="Times New Roman" pitchFamily="18" charset="0"/>
              </a:rPr>
              <a:t>Mid adolescents 14-15 years </a:t>
            </a:r>
          </a:p>
          <a:p>
            <a:pPr marL="514350" indent="-514350">
              <a:lnSpc>
                <a:spcPct val="150000"/>
              </a:lnSpc>
              <a:buAutoNum type="alphaLcParenR"/>
            </a:pPr>
            <a:r>
              <a:rPr lang="en-US" sz="3300" dirty="0" smtClean="0">
                <a:latin typeface="Times New Roman" pitchFamily="18" charset="0"/>
                <a:cs typeface="Times New Roman" pitchFamily="18" charset="0"/>
              </a:rPr>
              <a:t>Late adolescents 15-19 years </a:t>
            </a:r>
          </a:p>
          <a:p>
            <a:pPr marL="514350" indent="-514350">
              <a:lnSpc>
                <a:spcPct val="150000"/>
              </a:lnSpc>
              <a:buAutoNum type="alphaLcParenR"/>
            </a:pPr>
            <a:r>
              <a:rPr lang="en-US" sz="3300" dirty="0" smtClean="0">
                <a:latin typeface="Times New Roman" pitchFamily="18" charset="0"/>
                <a:cs typeface="Times New Roman" pitchFamily="18" charset="0"/>
              </a:rPr>
              <a:t>Youths(teenagers) – 19-24 years </a:t>
            </a:r>
          </a:p>
          <a:p>
            <a:pPr marL="514350" indent="-514350">
              <a:lnSpc>
                <a:spcPct val="150000"/>
              </a:lnSpc>
              <a:buNone/>
            </a:pPr>
            <a:r>
              <a:rPr lang="en-US" sz="3300" dirty="0" smtClean="0">
                <a:latin typeface="Times New Roman" pitchFamily="18" charset="0"/>
                <a:cs typeface="Times New Roman" pitchFamily="18" charset="0"/>
              </a:rPr>
              <a:t>			</a:t>
            </a:r>
          </a:p>
          <a:p>
            <a:pPr marL="514350" indent="-51435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fontScale="90000"/>
          </a:bodyPr>
          <a:lstStyle/>
          <a:p>
            <a:r>
              <a:rPr lang="en-US" sz="3200" b="1" dirty="0" smtClean="0">
                <a:latin typeface="Times New Roman" pitchFamily="18" charset="0"/>
                <a:cs typeface="Times New Roman" pitchFamily="18" charset="0"/>
              </a:rPr>
              <a:t>Significance of adolescents sexual and reproductive health </a:t>
            </a:r>
            <a:br>
              <a:rPr lang="en-US" sz="3200" b="1" dirty="0" smtClean="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pPr>
              <a:lnSpc>
                <a:spcPct val="150000"/>
              </a:lnSpc>
            </a:pPr>
            <a:r>
              <a:rPr lang="en-US" sz="3200" dirty="0" smtClean="0">
                <a:latin typeface="Times New Roman" pitchFamily="18" charset="0"/>
                <a:cs typeface="Times New Roman" pitchFamily="18" charset="0"/>
              </a:rPr>
              <a:t>To reduce death and diseases in adolescents (young people have a population of about 1.7 million age) most teenagers between 10-19 years die of pregnancy related</a:t>
            </a:r>
            <a:r>
              <a:rPr lang="en-US"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complications</a:t>
            </a:r>
            <a:r>
              <a:rPr lang="en-US" sz="3200" dirty="0" smtClean="0">
                <a:latin typeface="Times New Roman" pitchFamily="18" charset="0"/>
                <a:cs typeface="Times New Roman" pitchFamily="18" charset="0"/>
              </a:rPr>
              <a:t>)</a:t>
            </a:r>
          </a:p>
          <a:p>
            <a:pPr>
              <a:lnSpc>
                <a:spcPct val="150000"/>
              </a:lnSpc>
            </a:pPr>
            <a:r>
              <a:rPr lang="en-US" sz="3200" dirty="0" smtClean="0">
                <a:latin typeface="Times New Roman" pitchFamily="18" charset="0"/>
                <a:cs typeface="Times New Roman" pitchFamily="18" charset="0"/>
              </a:rPr>
              <a:t>Many more develop choric illness that damage their personal fulfillment (drug abuse)</a:t>
            </a:r>
          </a:p>
          <a:p>
            <a:pPr>
              <a:lnSpc>
                <a:spcPct val="150000"/>
              </a:lnSpc>
            </a:pPr>
            <a:r>
              <a:rPr lang="en-US" sz="3200" dirty="0" smtClean="0">
                <a:latin typeface="Times New Roman" pitchFamily="18" charset="0"/>
                <a:cs typeface="Times New Roman" pitchFamily="18" charset="0"/>
              </a:rPr>
              <a:t>Reduce the burden of disease in later life (malnutrition early pregnancy disorders)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8229600" cy="6324600"/>
          </a:xfrm>
        </p:spPr>
        <p:txBody>
          <a:bodyPr>
            <a:normAutofit/>
          </a:bodyPr>
          <a:lstStyle/>
          <a:p>
            <a:pPr>
              <a:lnSpc>
                <a:spcPct val="150000"/>
              </a:lnSpc>
            </a:pPr>
            <a:r>
              <a:rPr lang="en-US" sz="2800" dirty="0" smtClean="0">
                <a:latin typeface="Times New Roman" pitchFamily="18" charset="0"/>
                <a:cs typeface="Times New Roman" pitchFamily="18" charset="0"/>
              </a:rPr>
              <a:t>Decision </a:t>
            </a:r>
            <a:r>
              <a:rPr lang="en-US" sz="2800" dirty="0">
                <a:latin typeface="Times New Roman" pitchFamily="18" charset="0"/>
                <a:cs typeface="Times New Roman" pitchFamily="18" charset="0"/>
              </a:rPr>
              <a:t>about sexual and risky </a:t>
            </a:r>
            <a:r>
              <a:rPr lang="en-US" sz="2800" dirty="0" smtClean="0">
                <a:latin typeface="Times New Roman" pitchFamily="18" charset="0"/>
                <a:cs typeface="Times New Roman" pitchFamily="18" charset="0"/>
              </a:rPr>
              <a:t>behaviors </a:t>
            </a:r>
            <a:r>
              <a:rPr lang="en-US" sz="2800" dirty="0">
                <a:latin typeface="Times New Roman" pitchFamily="18" charset="0"/>
                <a:cs typeface="Times New Roman" pitchFamily="18" charset="0"/>
              </a:rPr>
              <a:t>are made </a:t>
            </a:r>
            <a:r>
              <a:rPr lang="en-US" sz="2800" dirty="0" smtClean="0">
                <a:latin typeface="Times New Roman" pitchFamily="18" charset="0"/>
                <a:cs typeface="Times New Roman" pitchFamily="18" charset="0"/>
              </a:rPr>
              <a:t>hence </a:t>
            </a:r>
            <a:r>
              <a:rPr lang="en-US" sz="2800" dirty="0">
                <a:latin typeface="Times New Roman" pitchFamily="18" charset="0"/>
                <a:cs typeface="Times New Roman" pitchFamily="18" charset="0"/>
              </a:rPr>
              <a:t>chances of STI’s and </a:t>
            </a:r>
            <a:r>
              <a:rPr lang="en-US" sz="2800" dirty="0" smtClean="0">
                <a:latin typeface="Times New Roman" pitchFamily="18" charset="0"/>
                <a:cs typeface="Times New Roman" pitchFamily="18" charset="0"/>
              </a:rPr>
              <a:t>HIV/AIDs are reduced</a:t>
            </a:r>
          </a:p>
          <a:p>
            <a:pPr>
              <a:lnSpc>
                <a:spcPct val="150000"/>
              </a:lnSpc>
            </a:pPr>
            <a:r>
              <a:rPr lang="en-US" sz="2800" dirty="0" smtClean="0">
                <a:latin typeface="Times New Roman" pitchFamily="18" charset="0"/>
                <a:cs typeface="Times New Roman" pitchFamily="18" charset="0"/>
              </a:rPr>
              <a:t>Promote </a:t>
            </a:r>
            <a:r>
              <a:rPr lang="en-US" sz="2800" dirty="0">
                <a:latin typeface="Times New Roman" pitchFamily="18" charset="0"/>
                <a:cs typeface="Times New Roman" pitchFamily="18" charset="0"/>
              </a:rPr>
              <a:t>human life as </a:t>
            </a:r>
            <a:r>
              <a:rPr lang="en-US" sz="2800" dirty="0" smtClean="0">
                <a:latin typeface="Times New Roman" pitchFamily="18" charset="0"/>
                <a:cs typeface="Times New Roman" pitchFamily="18" charset="0"/>
              </a:rPr>
              <a:t>health is a </a:t>
            </a:r>
            <a:r>
              <a:rPr lang="en-US" sz="2800" dirty="0">
                <a:latin typeface="Times New Roman" pitchFamily="18" charset="0"/>
                <a:cs typeface="Times New Roman" pitchFamily="18" charset="0"/>
              </a:rPr>
              <a:t>basic fundamental </a:t>
            </a:r>
            <a:r>
              <a:rPr lang="en-US" sz="2800" dirty="0" smtClean="0">
                <a:latin typeface="Times New Roman" pitchFamily="18" charset="0"/>
                <a:cs typeface="Times New Roman" pitchFamily="18" charset="0"/>
              </a:rPr>
              <a:t>right </a:t>
            </a:r>
            <a:endParaRPr lang="en-US" sz="2800" dirty="0">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rPr>
              <a:t>Empower adolescence </a:t>
            </a:r>
            <a:r>
              <a:rPr lang="en-US" sz="2800" dirty="0">
                <a:latin typeface="Times New Roman" pitchFamily="18" charset="0"/>
                <a:cs typeface="Times New Roman" pitchFamily="18" charset="0"/>
              </a:rPr>
              <a:t>to be productive in </a:t>
            </a:r>
            <a:r>
              <a:rPr lang="en-US" sz="2800" dirty="0" smtClean="0">
                <a:latin typeface="Times New Roman" pitchFamily="18" charset="0"/>
                <a:cs typeface="Times New Roman" pitchFamily="18" charset="0"/>
              </a:rPr>
              <a:t>life.</a:t>
            </a:r>
            <a:endParaRPr lang="en-US" sz="2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9218504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770888"/>
          </a:xfrm>
        </p:spPr>
        <p:txBody>
          <a:bodyPr>
            <a:normAutofit/>
          </a:bodyPr>
          <a:lstStyle/>
          <a:p>
            <a:r>
              <a:rPr lang="en-US" sz="3600" b="1" dirty="0" smtClean="0">
                <a:latin typeface="Times New Roman" pitchFamily="18" charset="0"/>
                <a:cs typeface="Times New Roman" pitchFamily="18" charset="0"/>
              </a:rPr>
              <a:t>Psychosexual growth and development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None/>
            </a:pPr>
            <a:r>
              <a:rPr lang="en-US" sz="2800" b="1" dirty="0" smtClean="0">
                <a:latin typeface="Times New Roman" pitchFamily="18" charset="0"/>
                <a:cs typeface="Times New Roman" pitchFamily="18" charset="0"/>
              </a:rPr>
              <a:t>Physical changes in boys </a:t>
            </a:r>
          </a:p>
          <a:p>
            <a:pPr>
              <a:lnSpc>
                <a:spcPct val="150000"/>
              </a:lnSpc>
            </a:pPr>
            <a:r>
              <a:rPr lang="en-US" sz="2800" dirty="0" smtClean="0">
                <a:latin typeface="Times New Roman" pitchFamily="18" charset="0"/>
                <a:cs typeface="Times New Roman" pitchFamily="18" charset="0"/>
              </a:rPr>
              <a:t>Enlargement of larynx which enables breaking of the voice thus deepening of the voice occurs </a:t>
            </a:r>
          </a:p>
          <a:p>
            <a:pPr>
              <a:lnSpc>
                <a:spcPct val="150000"/>
              </a:lnSpc>
            </a:pPr>
            <a:r>
              <a:rPr lang="en-US" sz="2800" dirty="0" smtClean="0">
                <a:latin typeface="Times New Roman" pitchFamily="18" charset="0"/>
                <a:cs typeface="Times New Roman" pitchFamily="18" charset="0"/>
              </a:rPr>
              <a:t>Growth of muscle and bone which enables increase weight and height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Maturation of semiserious tubules which leads to production of spermatozoa </a:t>
            </a:r>
          </a:p>
          <a:p>
            <a:pPr>
              <a:lnSpc>
                <a:spcPct val="150000"/>
              </a:lnSpc>
            </a:pPr>
            <a:r>
              <a:rPr lang="en-US" sz="2800" dirty="0">
                <a:latin typeface="Times New Roman" pitchFamily="18" charset="0"/>
                <a:cs typeface="Times New Roman" pitchFamily="18" charset="0"/>
              </a:rPr>
              <a:t>Skins thickens and become oilier </a:t>
            </a:r>
          </a:p>
          <a:p>
            <a:pPr>
              <a:lnSpc>
                <a:spcPct val="150000"/>
              </a:lnSpc>
            </a:pPr>
            <a:r>
              <a:rPr lang="en-US" sz="2800" dirty="0">
                <a:latin typeface="Times New Roman" pitchFamily="18" charset="0"/>
                <a:cs typeface="Times New Roman" pitchFamily="18" charset="0"/>
              </a:rPr>
              <a:t>Growth of hair on the face, axillae, chest, abdomen and </a:t>
            </a:r>
            <a:r>
              <a:rPr lang="en-US" sz="2800" dirty="0" smtClean="0">
                <a:latin typeface="Times New Roman" pitchFamily="18" charset="0"/>
                <a:cs typeface="Times New Roman" pitchFamily="18" charset="0"/>
              </a:rPr>
              <a:t>pubis's</a:t>
            </a:r>
            <a:endParaRPr lang="en-US" sz="2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18597895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Physical occurring in girls during adolescents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itchFamily="18" charset="0"/>
                <a:cs typeface="Times New Roman" pitchFamily="18" charset="0"/>
              </a:rPr>
              <a:t>Menarche begins</a:t>
            </a:r>
          </a:p>
          <a:p>
            <a:pPr>
              <a:lnSpc>
                <a:spcPct val="150000"/>
              </a:lnSpc>
            </a:pPr>
            <a:r>
              <a:rPr lang="en-US" sz="2800" dirty="0" smtClean="0">
                <a:latin typeface="Times New Roman" pitchFamily="18" charset="0"/>
                <a:cs typeface="Times New Roman" pitchFamily="18" charset="0"/>
              </a:rPr>
              <a:t>Enlargement of breast size (estrogen facilitates this)</a:t>
            </a:r>
          </a:p>
          <a:p>
            <a:pPr>
              <a:lnSpc>
                <a:spcPct val="150000"/>
              </a:lnSpc>
            </a:pPr>
            <a:r>
              <a:rPr lang="en-US" sz="2800" dirty="0" smtClean="0">
                <a:latin typeface="Times New Roman" pitchFamily="18" charset="0"/>
                <a:cs typeface="Times New Roman" pitchFamily="18" charset="0"/>
              </a:rPr>
              <a:t>Broadening of hips </a:t>
            </a:r>
          </a:p>
          <a:p>
            <a:pPr>
              <a:lnSpc>
                <a:spcPct val="150000"/>
              </a:lnSpc>
            </a:pPr>
            <a:r>
              <a:rPr lang="en-US" sz="2800" dirty="0" smtClean="0">
                <a:latin typeface="Times New Roman" pitchFamily="18" charset="0"/>
                <a:cs typeface="Times New Roman" pitchFamily="18" charset="0"/>
              </a:rPr>
              <a:t>Growth of hair in a public area and axilla </a:t>
            </a:r>
          </a:p>
          <a:p>
            <a:pPr>
              <a:lnSpc>
                <a:spcPct val="150000"/>
              </a:lnSpc>
            </a:pPr>
            <a:r>
              <a:rPr lang="en-US" sz="2800" dirty="0" smtClean="0">
                <a:latin typeface="Times New Roman" pitchFamily="18" charset="0"/>
                <a:cs typeface="Times New Roman" pitchFamily="18" charset="0"/>
              </a:rPr>
              <a:t>They become beautiful the face becomes smooth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Narrow </a:t>
            </a:r>
            <a:r>
              <a:rPr lang="en-US" sz="2800" dirty="0" smtClean="0">
                <a:latin typeface="Times New Roman" pitchFamily="18" charset="0"/>
                <a:cs typeface="Times New Roman" pitchFamily="18" charset="0"/>
              </a:rPr>
              <a:t>chest </a:t>
            </a:r>
            <a:r>
              <a:rPr lang="en-US" sz="2800" dirty="0">
                <a:latin typeface="Times New Roman" pitchFamily="18" charset="0"/>
                <a:cs typeface="Times New Roman" pitchFamily="18" charset="0"/>
              </a:rPr>
              <a:t>and shoulders </a:t>
            </a:r>
          </a:p>
          <a:p>
            <a:pPr>
              <a:lnSpc>
                <a:spcPct val="150000"/>
              </a:lnSpc>
            </a:pPr>
            <a:r>
              <a:rPr lang="en-US" sz="2800" dirty="0">
                <a:latin typeface="Times New Roman" pitchFamily="18" charset="0"/>
                <a:cs typeface="Times New Roman" pitchFamily="18" charset="0"/>
              </a:rPr>
              <a:t>Development of acne </a:t>
            </a:r>
          </a:p>
          <a:p>
            <a:pPr>
              <a:lnSpc>
                <a:spcPct val="150000"/>
              </a:lnSpc>
            </a:pPr>
            <a:r>
              <a:rPr lang="en-US" sz="2800" dirty="0">
                <a:latin typeface="Times New Roman" pitchFamily="18" charset="0"/>
                <a:cs typeface="Times New Roman" pitchFamily="18" charset="0"/>
              </a:rPr>
              <a:t>Voice softens become an attraction point </a:t>
            </a:r>
          </a:p>
          <a:p>
            <a:pPr>
              <a:lnSpc>
                <a:spcPct val="150000"/>
              </a:lnSpc>
            </a:pPr>
            <a:r>
              <a:rPr lang="en-US" sz="2800" dirty="0">
                <a:latin typeface="Times New Roman" pitchFamily="18" charset="0"/>
                <a:cs typeface="Times New Roman" pitchFamily="18" charset="0"/>
              </a:rPr>
              <a:t>Development of internal organs </a:t>
            </a:r>
            <a:r>
              <a:rPr lang="en-US" sz="2800" dirty="0" smtClean="0">
                <a:latin typeface="Times New Roman" pitchFamily="18" charset="0"/>
                <a:cs typeface="Times New Roman" pitchFamily="18" charset="0"/>
              </a:rPr>
              <a:t>e.g. </a:t>
            </a:r>
            <a:r>
              <a:rPr lang="en-US" sz="2800" dirty="0">
                <a:latin typeface="Times New Roman" pitchFamily="18" charset="0"/>
                <a:cs typeface="Times New Roman" pitchFamily="18" charset="0"/>
              </a:rPr>
              <a:t>ovaries </a:t>
            </a:r>
          </a:p>
          <a:p>
            <a:pPr>
              <a:lnSpc>
                <a:spcPct val="150000"/>
              </a:lnSpc>
            </a:pPr>
            <a:r>
              <a:rPr lang="en-US" sz="2800" dirty="0">
                <a:latin typeface="Times New Roman" pitchFamily="18" charset="0"/>
                <a:cs typeface="Times New Roman" pitchFamily="18" charset="0"/>
              </a:rPr>
              <a:t>Increase in height and weight   </a:t>
            </a:r>
          </a:p>
          <a:p>
            <a:endParaRPr lang="en-US" dirty="0"/>
          </a:p>
        </p:txBody>
      </p:sp>
    </p:spTree>
    <p:extLst>
      <p:ext uri="{BB962C8B-B14F-4D97-AF65-F5344CB8AC3E}">
        <p14:creationId xmlns:p14="http://schemas.microsoft.com/office/powerpoint/2010/main" val="32069113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Psychosocial Changes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35480"/>
            <a:ext cx="8229600" cy="4770120"/>
          </a:xfrm>
        </p:spPr>
        <p:txBody>
          <a:bodyPr>
            <a:normAutofit/>
          </a:bodyPr>
          <a:lstStyle/>
          <a:p>
            <a:pPr>
              <a:lnSpc>
                <a:spcPct val="150000"/>
              </a:lnSpc>
            </a:pPr>
            <a:r>
              <a:rPr lang="en-US" sz="2800" dirty="0" smtClean="0"/>
              <a:t>Pulling away from parents and tend to be independent </a:t>
            </a:r>
          </a:p>
          <a:p>
            <a:pPr>
              <a:lnSpc>
                <a:spcPct val="150000"/>
              </a:lnSpc>
            </a:pPr>
            <a:r>
              <a:rPr lang="en-US" sz="2800" dirty="0" smtClean="0"/>
              <a:t>Increase in mood swings as they seek attention</a:t>
            </a:r>
          </a:p>
          <a:p>
            <a:pPr>
              <a:lnSpc>
                <a:spcPct val="150000"/>
              </a:lnSpc>
            </a:pPr>
            <a:r>
              <a:rPr lang="en-US" sz="2800" dirty="0" smtClean="0"/>
              <a:t>Changing relationship with friends where they initiate values and behaviors of friends rather than of parents.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229600" cy="5943600"/>
          </a:xfrm>
        </p:spPr>
        <p:txBody>
          <a:bodyPr/>
          <a:lstStyle/>
          <a:p>
            <a:r>
              <a:rPr lang="en-US" sz="3200" dirty="0"/>
              <a:t>Greatly influenced by friends and want to experiment practically </a:t>
            </a:r>
          </a:p>
          <a:p>
            <a:r>
              <a:rPr lang="en-US" sz="3200" dirty="0"/>
              <a:t>Relationship to opposite sex becomes stronger</a:t>
            </a:r>
          </a:p>
          <a:p>
            <a:r>
              <a:rPr lang="en-US" sz="3200" dirty="0"/>
              <a:t>Values and </a:t>
            </a:r>
            <a:r>
              <a:rPr lang="en-US" sz="3200" dirty="0" smtClean="0"/>
              <a:t>behaviors </a:t>
            </a:r>
            <a:r>
              <a:rPr lang="en-US" sz="3200" dirty="0"/>
              <a:t>are affected as they want to behave as adults </a:t>
            </a:r>
          </a:p>
          <a:p>
            <a:r>
              <a:rPr lang="en-US" sz="3200" dirty="0"/>
              <a:t>Feelings about oneself – self esteem – high or low esteem</a:t>
            </a:r>
          </a:p>
          <a:p>
            <a:r>
              <a:rPr lang="en-US" sz="3200" dirty="0"/>
              <a:t>   things they like doing they will put more interest.</a:t>
            </a:r>
          </a:p>
          <a:p>
            <a:endParaRPr lang="en-US" dirty="0"/>
          </a:p>
        </p:txBody>
      </p:sp>
    </p:spTree>
    <p:extLst>
      <p:ext uri="{BB962C8B-B14F-4D97-AF65-F5344CB8AC3E}">
        <p14:creationId xmlns:p14="http://schemas.microsoft.com/office/powerpoint/2010/main" val="112376897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normAutofit/>
          </a:bodyPr>
          <a:lstStyle/>
          <a:p>
            <a:r>
              <a:rPr lang="en-US" sz="3200" b="1" dirty="0" smtClean="0">
                <a:latin typeface="Times New Roman" pitchFamily="18" charset="0"/>
                <a:cs typeface="Times New Roman" pitchFamily="18" charset="0"/>
              </a:rPr>
              <a:t>Risks factors that adolescent face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pPr>
              <a:lnSpc>
                <a:spcPct val="150000"/>
              </a:lnSpc>
            </a:pPr>
            <a:r>
              <a:rPr lang="en-US" sz="3200" dirty="0" smtClean="0">
                <a:latin typeface="Times New Roman" pitchFamily="18" charset="0"/>
                <a:cs typeface="Times New Roman" pitchFamily="18" charset="0"/>
              </a:rPr>
              <a:t>Unprotected sex </a:t>
            </a:r>
          </a:p>
          <a:p>
            <a:pPr>
              <a:lnSpc>
                <a:spcPct val="150000"/>
              </a:lnSpc>
            </a:pPr>
            <a:r>
              <a:rPr lang="en-US" sz="3200" dirty="0" smtClean="0">
                <a:latin typeface="Times New Roman" pitchFamily="18" charset="0"/>
                <a:cs typeface="Times New Roman" pitchFamily="18" charset="0"/>
              </a:rPr>
              <a:t>Young women are less able to resist sexual pressure and coercion </a:t>
            </a:r>
          </a:p>
          <a:p>
            <a:pPr>
              <a:lnSpc>
                <a:spcPct val="150000"/>
              </a:lnSpc>
            </a:pPr>
            <a:r>
              <a:rPr lang="en-US" sz="3200" dirty="0" smtClean="0">
                <a:latin typeface="Times New Roman" pitchFamily="18" charset="0"/>
                <a:cs typeface="Times New Roman" pitchFamily="18" charset="0"/>
              </a:rPr>
              <a:t>Young people are vulnerable to sexual exploitation for favors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a:latin typeface="Times New Roman" pitchFamily="18" charset="0"/>
                <a:cs typeface="Times New Roman" pitchFamily="18" charset="0"/>
              </a:rPr>
              <a:t>Early childhood/under five </a:t>
            </a:r>
          </a:p>
          <a:p>
            <a:pPr>
              <a:lnSpc>
                <a:spcPct val="150000"/>
              </a:lnSpc>
            </a:pPr>
            <a:r>
              <a:rPr lang="en-US" sz="2800" dirty="0">
                <a:latin typeface="Times New Roman" pitchFamily="18" charset="0"/>
                <a:cs typeface="Times New Roman" pitchFamily="18" charset="0"/>
              </a:rPr>
              <a:t>Late childhood 6-12 years </a:t>
            </a:r>
          </a:p>
          <a:p>
            <a:pPr>
              <a:lnSpc>
                <a:spcPct val="150000"/>
              </a:lnSpc>
            </a:pPr>
            <a:r>
              <a:rPr lang="en-US" sz="2800" dirty="0">
                <a:latin typeface="Times New Roman" pitchFamily="18" charset="0"/>
                <a:cs typeface="Times New Roman" pitchFamily="18" charset="0"/>
              </a:rPr>
              <a:t>Adolescence and youth 10-24 years </a:t>
            </a:r>
          </a:p>
          <a:p>
            <a:pPr>
              <a:lnSpc>
                <a:spcPct val="150000"/>
              </a:lnSpc>
            </a:pPr>
            <a:r>
              <a:rPr lang="en-US" sz="2800" dirty="0">
                <a:latin typeface="Times New Roman" pitchFamily="18" charset="0"/>
                <a:cs typeface="Times New Roman" pitchFamily="18" charset="0"/>
              </a:rPr>
              <a:t>Adulthood 25-64 years </a:t>
            </a:r>
          </a:p>
          <a:p>
            <a:pPr>
              <a:lnSpc>
                <a:spcPct val="150000"/>
              </a:lnSpc>
            </a:pPr>
            <a:r>
              <a:rPr lang="en-US" sz="2800" dirty="0">
                <a:latin typeface="Times New Roman" pitchFamily="18" charset="0"/>
                <a:cs typeface="Times New Roman" pitchFamily="18" charset="0"/>
              </a:rPr>
              <a:t>Elderly 65 and above  </a:t>
            </a:r>
          </a:p>
        </p:txBody>
      </p:sp>
    </p:spTree>
    <p:extLst>
      <p:ext uri="{BB962C8B-B14F-4D97-AF65-F5344CB8AC3E}">
        <p14:creationId xmlns:p14="http://schemas.microsoft.com/office/powerpoint/2010/main" val="17147836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a:latin typeface="Times New Roman" pitchFamily="18" charset="0"/>
                <a:cs typeface="Times New Roman" pitchFamily="18" charset="0"/>
              </a:rPr>
              <a:t>Young women are disproportionately represented among abortion seekers </a:t>
            </a:r>
          </a:p>
          <a:p>
            <a:pPr>
              <a:lnSpc>
                <a:spcPct val="150000"/>
              </a:lnSpc>
            </a:pPr>
            <a:r>
              <a:rPr lang="en-US" sz="3200" dirty="0">
                <a:latin typeface="Times New Roman" pitchFamily="18" charset="0"/>
                <a:cs typeface="Times New Roman" pitchFamily="18" charset="0"/>
              </a:rPr>
              <a:t>Young women are more susceptible to HIV infection due to cultural reasons (FGM)</a:t>
            </a:r>
          </a:p>
          <a:p>
            <a:endParaRPr lang="en-US" dirty="0"/>
          </a:p>
        </p:txBody>
      </p:sp>
    </p:spTree>
    <p:extLst>
      <p:ext uri="{BB962C8B-B14F-4D97-AF65-F5344CB8AC3E}">
        <p14:creationId xmlns:p14="http://schemas.microsoft.com/office/powerpoint/2010/main" val="12366593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normAutofit/>
          </a:bodyPr>
          <a:lstStyle/>
          <a:p>
            <a:r>
              <a:rPr lang="en-US" sz="3200" b="1" dirty="0" smtClean="0">
                <a:latin typeface="Times New Roman" pitchFamily="18" charset="0"/>
                <a:cs typeface="Times New Roman" pitchFamily="18" charset="0"/>
              </a:rPr>
              <a:t>Contributing factors to HIV risk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389120"/>
          </a:xfrm>
        </p:spPr>
        <p:txBody>
          <a:bodyPr>
            <a:normAutofit/>
          </a:bodyPr>
          <a:lstStyle/>
          <a:p>
            <a:pPr>
              <a:lnSpc>
                <a:spcPct val="150000"/>
              </a:lnSpc>
            </a:pPr>
            <a:r>
              <a:rPr lang="en-US" sz="3200" dirty="0" smtClean="0">
                <a:latin typeface="Times New Roman" pitchFamily="18" charset="0"/>
                <a:cs typeface="Times New Roman" pitchFamily="18" charset="0"/>
              </a:rPr>
              <a:t>Poverty </a:t>
            </a:r>
          </a:p>
          <a:p>
            <a:pPr>
              <a:lnSpc>
                <a:spcPct val="150000"/>
              </a:lnSpc>
            </a:pPr>
            <a:r>
              <a:rPr lang="en-US" sz="3200" dirty="0" smtClean="0">
                <a:latin typeface="Times New Roman" pitchFamily="18" charset="0"/>
                <a:cs typeface="Times New Roman" pitchFamily="18" charset="0"/>
              </a:rPr>
              <a:t>Cultural practices </a:t>
            </a:r>
          </a:p>
          <a:p>
            <a:pPr>
              <a:lnSpc>
                <a:spcPct val="150000"/>
              </a:lnSpc>
            </a:pPr>
            <a:r>
              <a:rPr lang="en-US" sz="3200" dirty="0" smtClean="0">
                <a:latin typeface="Times New Roman" pitchFamily="18" charset="0"/>
                <a:cs typeface="Times New Roman" pitchFamily="18" charset="0"/>
              </a:rPr>
              <a:t>Early marriages </a:t>
            </a:r>
          </a:p>
          <a:p>
            <a:pPr>
              <a:lnSpc>
                <a:spcPct val="150000"/>
              </a:lnSpc>
            </a:pPr>
            <a:r>
              <a:rPr lang="en-US" sz="3200" dirty="0" smtClean="0">
                <a:latin typeface="Times New Roman" pitchFamily="18" charset="0"/>
                <a:cs typeface="Times New Roman" pitchFamily="18" charset="0"/>
              </a:rPr>
              <a:t>Lack of knowledge to infection </a:t>
            </a:r>
          </a:p>
          <a:p>
            <a:pPr>
              <a:lnSpc>
                <a:spcPct val="150000"/>
              </a:lnSpc>
            </a:pPr>
            <a:r>
              <a:rPr lang="en-US" sz="3200" dirty="0" smtClean="0">
                <a:latin typeface="Times New Roman" pitchFamily="18" charset="0"/>
                <a:cs typeface="Times New Roman" pitchFamily="18" charset="0"/>
              </a:rPr>
              <a:t>Peer pressure</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172200"/>
          </a:xfrm>
        </p:spPr>
        <p:txBody>
          <a:bodyPr/>
          <a:lstStyle/>
          <a:p>
            <a:pPr>
              <a:lnSpc>
                <a:spcPct val="150000"/>
              </a:lnSpc>
            </a:pPr>
            <a:r>
              <a:rPr lang="en-US" sz="3200" dirty="0">
                <a:latin typeface="Times New Roman" pitchFamily="18" charset="0"/>
                <a:cs typeface="Times New Roman" pitchFamily="18" charset="0"/>
              </a:rPr>
              <a:t>Ignorance </a:t>
            </a:r>
          </a:p>
          <a:p>
            <a:pPr>
              <a:lnSpc>
                <a:spcPct val="150000"/>
              </a:lnSpc>
            </a:pPr>
            <a:r>
              <a:rPr lang="en-US" sz="3200" dirty="0">
                <a:latin typeface="Times New Roman" pitchFamily="18" charset="0"/>
                <a:cs typeface="Times New Roman" pitchFamily="18" charset="0"/>
              </a:rPr>
              <a:t>Curiosity </a:t>
            </a:r>
          </a:p>
          <a:p>
            <a:pPr>
              <a:lnSpc>
                <a:spcPct val="150000"/>
              </a:lnSpc>
            </a:pPr>
            <a:r>
              <a:rPr lang="en-US" sz="3200" dirty="0">
                <a:latin typeface="Times New Roman" pitchFamily="18" charset="0"/>
                <a:cs typeface="Times New Roman" pitchFamily="18" charset="0"/>
              </a:rPr>
              <a:t>Media </a:t>
            </a:r>
          </a:p>
          <a:p>
            <a:pPr>
              <a:lnSpc>
                <a:spcPct val="150000"/>
              </a:lnSpc>
            </a:pPr>
            <a:r>
              <a:rPr lang="en-US" sz="3200" dirty="0">
                <a:latin typeface="Times New Roman" pitchFamily="18" charset="0"/>
                <a:cs typeface="Times New Roman" pitchFamily="18" charset="0"/>
              </a:rPr>
              <a:t>Genetic </a:t>
            </a:r>
            <a:r>
              <a:rPr lang="en-US" sz="3200">
                <a:latin typeface="Times New Roman" pitchFamily="18" charset="0"/>
                <a:cs typeface="Times New Roman" pitchFamily="18" charset="0"/>
              </a:rPr>
              <a:t>codes </a:t>
            </a:r>
            <a:r>
              <a:rPr lang="en-US" sz="320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48362761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3200" b="1" dirty="0" smtClean="0">
                <a:latin typeface="Times New Roman" pitchFamily="18" charset="0"/>
                <a:cs typeface="Times New Roman" pitchFamily="18" charset="0"/>
              </a:rPr>
              <a:t>What adolescents needs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86400"/>
          </a:xfrm>
        </p:spPr>
        <p:txBody>
          <a:bodyPr>
            <a:normAutofit lnSpcReduction="10000"/>
          </a:bodyPr>
          <a:lstStyle/>
          <a:p>
            <a:pPr>
              <a:lnSpc>
                <a:spcPct val="150000"/>
              </a:lnSpc>
            </a:pPr>
            <a:r>
              <a:rPr lang="en-US" sz="3200" dirty="0" smtClean="0">
                <a:latin typeface="Times New Roman" pitchFamily="18" charset="0"/>
                <a:cs typeface="Times New Roman" pitchFamily="18" charset="0"/>
              </a:rPr>
              <a:t>Guidance and counseling </a:t>
            </a:r>
          </a:p>
          <a:p>
            <a:pPr>
              <a:lnSpc>
                <a:spcPct val="150000"/>
              </a:lnSpc>
            </a:pPr>
            <a:r>
              <a:rPr lang="en-US" sz="3200" dirty="0" smtClean="0">
                <a:latin typeface="Times New Roman" pitchFamily="18" charset="0"/>
                <a:cs typeface="Times New Roman" pitchFamily="18" charset="0"/>
              </a:rPr>
              <a:t>Love and care </a:t>
            </a:r>
          </a:p>
          <a:p>
            <a:pPr>
              <a:lnSpc>
                <a:spcPct val="150000"/>
              </a:lnSpc>
            </a:pPr>
            <a:r>
              <a:rPr lang="en-US" sz="3200" dirty="0" smtClean="0">
                <a:latin typeface="Times New Roman" pitchFamily="18" charset="0"/>
                <a:cs typeface="Times New Roman" pitchFamily="18" charset="0"/>
              </a:rPr>
              <a:t>Protection </a:t>
            </a:r>
          </a:p>
          <a:p>
            <a:pPr>
              <a:lnSpc>
                <a:spcPct val="150000"/>
              </a:lnSpc>
            </a:pPr>
            <a:r>
              <a:rPr lang="en-US" sz="3200" dirty="0" smtClean="0">
                <a:latin typeface="Times New Roman" pitchFamily="18" charset="0"/>
                <a:cs typeface="Times New Roman" pitchFamily="18" charset="0"/>
              </a:rPr>
              <a:t>Support </a:t>
            </a:r>
          </a:p>
          <a:p>
            <a:pPr>
              <a:lnSpc>
                <a:spcPct val="150000"/>
              </a:lnSpc>
            </a:pPr>
            <a:r>
              <a:rPr lang="en-US" sz="3200" dirty="0" smtClean="0">
                <a:latin typeface="Times New Roman" pitchFamily="18" charset="0"/>
                <a:cs typeface="Times New Roman" pitchFamily="18" charset="0"/>
              </a:rPr>
              <a:t>Good nutrition </a:t>
            </a:r>
          </a:p>
          <a:p>
            <a:pPr>
              <a:lnSpc>
                <a:spcPct val="150000"/>
              </a:lnSpc>
            </a:pPr>
            <a:r>
              <a:rPr lang="en-US" sz="3200" dirty="0" smtClean="0">
                <a:latin typeface="Times New Roman" pitchFamily="18" charset="0"/>
                <a:cs typeface="Times New Roman" pitchFamily="18" charset="0"/>
              </a:rPr>
              <a:t>Reassurance on what is happening on their bodies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Management of Adolescents sexual reproductive health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35480"/>
            <a:ext cx="8229600" cy="4770120"/>
          </a:xfrm>
        </p:spPr>
        <p:txBody>
          <a:bodyPr>
            <a:noAutofit/>
          </a:bodyPr>
          <a:lstStyle/>
          <a:p>
            <a:pPr>
              <a:lnSpc>
                <a:spcPct val="150000"/>
              </a:lnSpc>
              <a:buNone/>
            </a:pPr>
            <a:r>
              <a:rPr lang="en-US" sz="3200" b="1" dirty="0" smtClean="0">
                <a:latin typeface="Times New Roman" pitchFamily="18" charset="0"/>
                <a:cs typeface="Times New Roman" pitchFamily="18" charset="0"/>
              </a:rPr>
              <a:t>10-15 Years </a:t>
            </a:r>
          </a:p>
          <a:p>
            <a:pPr>
              <a:lnSpc>
                <a:spcPct val="150000"/>
              </a:lnSpc>
            </a:pPr>
            <a:r>
              <a:rPr lang="en-US" sz="3200" dirty="0" smtClean="0">
                <a:latin typeface="Times New Roman" pitchFamily="18" charset="0"/>
                <a:cs typeface="Times New Roman" pitchFamily="18" charset="0"/>
              </a:rPr>
              <a:t>May be necessary to involve the parents or solicit and other forms of subsidizing for the services.</a:t>
            </a:r>
          </a:p>
          <a:p>
            <a:pPr>
              <a:lnSpc>
                <a:spcPct val="150000"/>
              </a:lnSpc>
            </a:pPr>
            <a:r>
              <a:rPr lang="en-US" sz="3200" dirty="0" smtClean="0">
                <a:latin typeface="Times New Roman" pitchFamily="18" charset="0"/>
                <a:cs typeface="Times New Roman" pitchFamily="18" charset="0"/>
              </a:rPr>
              <a:t>Assist in decision making by giving factual, correct and consistent information </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nSpc>
                <a:spcPct val="150000"/>
              </a:lnSpc>
            </a:pPr>
            <a:r>
              <a:rPr lang="en-US" sz="3200" dirty="0">
                <a:latin typeface="Times New Roman" pitchFamily="18" charset="0"/>
                <a:cs typeface="Times New Roman" pitchFamily="18" charset="0"/>
              </a:rPr>
              <a:t>Dispel myths and rumours about SRH &amp; promote abstinence </a:t>
            </a:r>
          </a:p>
          <a:p>
            <a:pPr>
              <a:lnSpc>
                <a:spcPct val="150000"/>
              </a:lnSpc>
            </a:pPr>
            <a:r>
              <a:rPr lang="en-US" sz="3200" dirty="0">
                <a:latin typeface="Times New Roman" pitchFamily="18" charset="0"/>
                <a:cs typeface="Times New Roman" pitchFamily="18" charset="0"/>
              </a:rPr>
              <a:t>Use significant other who are able to counsel and guide</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42181302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3200" b="1" dirty="0" smtClean="0">
                <a:latin typeface="Times New Roman" pitchFamily="18" charset="0"/>
                <a:cs typeface="Times New Roman" pitchFamily="18" charset="0"/>
              </a:rPr>
              <a:t>16-18 Years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rmAutofit/>
          </a:bodyPr>
          <a:lstStyle/>
          <a:p>
            <a:pPr>
              <a:lnSpc>
                <a:spcPct val="150000"/>
              </a:lnSpc>
            </a:pPr>
            <a:r>
              <a:rPr lang="en-US" sz="3200" dirty="0" smtClean="0">
                <a:latin typeface="Times New Roman" pitchFamily="18" charset="0"/>
                <a:cs typeface="Times New Roman" pitchFamily="18" charset="0"/>
              </a:rPr>
              <a:t>More difficult to deal as they cannot effectively use parents or teachers </a:t>
            </a:r>
          </a:p>
          <a:p>
            <a:pPr>
              <a:lnSpc>
                <a:spcPct val="150000"/>
              </a:lnSpc>
            </a:pPr>
            <a:r>
              <a:rPr lang="en-US" sz="3200" dirty="0" smtClean="0">
                <a:latin typeface="Times New Roman" pitchFamily="18" charset="0"/>
                <a:cs typeface="Times New Roman" pitchFamily="18" charset="0"/>
              </a:rPr>
              <a:t>With correct information peers  can be used effectively for influence </a:t>
            </a:r>
          </a:p>
          <a:p>
            <a:pPr>
              <a:lnSpc>
                <a:spcPct val="150000"/>
              </a:lnSpc>
            </a:pPr>
            <a:r>
              <a:rPr lang="en-US" sz="3200" dirty="0" smtClean="0">
                <a:latin typeface="Times New Roman" pitchFamily="18" charset="0"/>
                <a:cs typeface="Times New Roman" pitchFamily="18" charset="0"/>
              </a:rPr>
              <a:t>The group is more willing to seek SRH information and services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172200"/>
          </a:xfrm>
        </p:spPr>
        <p:txBody>
          <a:bodyPr/>
          <a:lstStyle/>
          <a:p>
            <a:pPr>
              <a:lnSpc>
                <a:spcPct val="150000"/>
              </a:lnSpc>
            </a:pPr>
            <a:r>
              <a:rPr lang="en-US" sz="3200" dirty="0">
                <a:latin typeface="Times New Roman" pitchFamily="18" charset="0"/>
                <a:cs typeface="Times New Roman" pitchFamily="18" charset="0"/>
              </a:rPr>
              <a:t>Handle </a:t>
            </a:r>
            <a:r>
              <a:rPr lang="en-US" sz="3200" dirty="0" smtClean="0">
                <a:latin typeface="Times New Roman" pitchFamily="18" charset="0"/>
                <a:cs typeface="Times New Roman" pitchFamily="18" charset="0"/>
              </a:rPr>
              <a:t>with care </a:t>
            </a:r>
            <a:r>
              <a:rPr lang="en-US" sz="3200" dirty="0">
                <a:latin typeface="Times New Roman" pitchFamily="18" charset="0"/>
                <a:cs typeface="Times New Roman" pitchFamily="18" charset="0"/>
              </a:rPr>
              <a:t>as they need sensitive and friendly SRH information and services </a:t>
            </a:r>
          </a:p>
          <a:p>
            <a:pPr>
              <a:lnSpc>
                <a:spcPct val="150000"/>
              </a:lnSpc>
            </a:pPr>
            <a:r>
              <a:rPr lang="en-US" sz="3200" dirty="0">
                <a:latin typeface="Times New Roman" pitchFamily="18" charset="0"/>
                <a:cs typeface="Times New Roman" pitchFamily="18" charset="0"/>
              </a:rPr>
              <a:t>Must provide correct information after identifying what they know and build on it </a:t>
            </a:r>
          </a:p>
          <a:p>
            <a:pPr>
              <a:lnSpc>
                <a:spcPct val="150000"/>
              </a:lnSpc>
            </a:pPr>
            <a:r>
              <a:rPr lang="en-US" sz="3200" dirty="0" smtClean="0">
                <a:latin typeface="Times New Roman" pitchFamily="18" charset="0"/>
                <a:cs typeface="Times New Roman" pitchFamily="18" charset="0"/>
              </a:rPr>
              <a:t>Advise them on being economically  independent and should therefore develop </a:t>
            </a:r>
            <a:r>
              <a:rPr lang="en-US" sz="3200" dirty="0">
                <a:latin typeface="Times New Roman" pitchFamily="18" charset="0"/>
                <a:cs typeface="Times New Roman" pitchFamily="18" charset="0"/>
              </a:rPr>
              <a:t>career  </a:t>
            </a:r>
          </a:p>
          <a:p>
            <a:endParaRPr lang="en-US" dirty="0"/>
          </a:p>
        </p:txBody>
      </p:sp>
    </p:spTree>
    <p:extLst>
      <p:ext uri="{BB962C8B-B14F-4D97-AF65-F5344CB8AC3E}">
        <p14:creationId xmlns:p14="http://schemas.microsoft.com/office/powerpoint/2010/main" val="25412855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 y="0"/>
            <a:ext cx="8229600" cy="1143000"/>
          </a:xfrm>
        </p:spPr>
        <p:txBody>
          <a:bodyPr>
            <a:normAutofit/>
          </a:bodyPr>
          <a:lstStyle/>
          <a:p>
            <a:pPr algn="l"/>
            <a:r>
              <a:rPr lang="en-US" sz="3200" b="1" dirty="0" smtClean="0">
                <a:latin typeface="Times New Roman" pitchFamily="18" charset="0"/>
                <a:cs typeface="Times New Roman" pitchFamily="18" charset="0"/>
              </a:rPr>
              <a:t>19-24 Year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257800"/>
          </a:xfrm>
        </p:spPr>
        <p:txBody>
          <a:bodyPr>
            <a:normAutofit/>
          </a:bodyPr>
          <a:lstStyle/>
          <a:p>
            <a:pPr>
              <a:lnSpc>
                <a:spcPct val="150000"/>
              </a:lnSpc>
            </a:pPr>
            <a:r>
              <a:rPr lang="en-US" sz="2800" dirty="0" smtClean="0">
                <a:latin typeface="Times New Roman" pitchFamily="18" charset="0"/>
                <a:cs typeface="Times New Roman" pitchFamily="18" charset="0"/>
              </a:rPr>
              <a:t>Client’s centered approach based on needs </a:t>
            </a:r>
          </a:p>
          <a:p>
            <a:pPr>
              <a:lnSpc>
                <a:spcPct val="150000"/>
              </a:lnSpc>
            </a:pPr>
            <a:r>
              <a:rPr lang="en-US" sz="2800" dirty="0" smtClean="0">
                <a:latin typeface="Times New Roman" pitchFamily="18" charset="0"/>
                <a:cs typeface="Times New Roman" pitchFamily="18" charset="0"/>
              </a:rPr>
              <a:t>Involve partner or significant other if necessary </a:t>
            </a:r>
          </a:p>
          <a:p>
            <a:pPr>
              <a:lnSpc>
                <a:spcPct val="150000"/>
              </a:lnSpc>
            </a:pPr>
            <a:r>
              <a:rPr lang="en-US" sz="2800" dirty="0" smtClean="0">
                <a:latin typeface="Times New Roman" pitchFamily="18" charset="0"/>
                <a:cs typeface="Times New Roman" pitchFamily="18" charset="0"/>
              </a:rPr>
              <a:t>Encourage both individual and couple counseling.</a:t>
            </a:r>
          </a:p>
          <a:p>
            <a:pPr>
              <a:lnSpc>
                <a:spcPct val="150000"/>
              </a:lnSpc>
            </a:pPr>
            <a:r>
              <a:rPr lang="en-US" sz="2800" dirty="0" smtClean="0">
                <a:latin typeface="Times New Roman" pitchFamily="18" charset="0"/>
                <a:cs typeface="Times New Roman" pitchFamily="18" charset="0"/>
              </a:rPr>
              <a:t>Personal decision making by the client respected </a:t>
            </a:r>
          </a:p>
          <a:p>
            <a:pPr>
              <a:lnSpc>
                <a:spcPct val="150000"/>
              </a:lnSpc>
            </a:pPr>
            <a:r>
              <a:rPr lang="en-US" sz="2800" dirty="0" smtClean="0">
                <a:latin typeface="Times New Roman" pitchFamily="18" charset="0"/>
                <a:cs typeface="Times New Roman" pitchFamily="18" charset="0"/>
              </a:rPr>
              <a:t>Independent hence can purchase to services.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Factors associated with early initiation of sexual activities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800" dirty="0" smtClean="0">
                <a:latin typeface="Times New Roman" pitchFamily="18" charset="0"/>
                <a:cs typeface="Times New Roman" pitchFamily="18" charset="0"/>
              </a:rPr>
              <a:t>Influence from environment especially through media </a:t>
            </a:r>
          </a:p>
          <a:p>
            <a:pPr>
              <a:lnSpc>
                <a:spcPct val="150000"/>
              </a:lnSpc>
            </a:pPr>
            <a:r>
              <a:rPr lang="en-US" sz="2800" dirty="0" smtClean="0">
                <a:latin typeface="Times New Roman" pitchFamily="18" charset="0"/>
                <a:cs typeface="Times New Roman" pitchFamily="18" charset="0"/>
              </a:rPr>
              <a:t>Engage in drug abuse by influence of peer pressure </a:t>
            </a:r>
          </a:p>
          <a:p>
            <a:pPr>
              <a:lnSpc>
                <a:spcPct val="150000"/>
              </a:lnSpc>
            </a:pPr>
            <a:r>
              <a:rPr lang="en-US" sz="2800" dirty="0" smtClean="0">
                <a:latin typeface="Times New Roman" pitchFamily="18" charset="0"/>
                <a:cs typeface="Times New Roman" pitchFamily="18" charset="0"/>
              </a:rPr>
              <a:t>Inappropriate role model and those around or media</a:t>
            </a:r>
          </a:p>
          <a:p>
            <a:pPr>
              <a:lnSpc>
                <a:spcPct val="150000"/>
              </a:lnSpc>
            </a:pPr>
            <a:r>
              <a:rPr lang="en-US" sz="2800" dirty="0" smtClean="0">
                <a:latin typeface="Times New Roman" pitchFamily="18" charset="0"/>
                <a:cs typeface="Times New Roman" pitchFamily="18" charset="0"/>
              </a:rPr>
              <a:t>Gender inequality which can force women to early marriages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927"/>
            <a:ext cx="8229600" cy="1143000"/>
          </a:xfrm>
        </p:spPr>
        <p:txBody>
          <a:bodyPr/>
          <a:lstStyle/>
          <a:p>
            <a:endParaRPr lang="en-US" dirty="0"/>
          </a:p>
        </p:txBody>
      </p:sp>
      <p:sp>
        <p:nvSpPr>
          <p:cNvPr id="3" name="Content Placeholder 2"/>
          <p:cNvSpPr>
            <a:spLocks noGrp="1"/>
          </p:cNvSpPr>
          <p:nvPr>
            <p:ph idx="1"/>
          </p:nvPr>
        </p:nvSpPr>
        <p:spPr>
          <a:xfrm>
            <a:off x="457200" y="1219200"/>
            <a:ext cx="8229600" cy="5486400"/>
          </a:xfrm>
        </p:spPr>
        <p:txBody>
          <a:bodyPr>
            <a:normAutofit/>
          </a:bodyPr>
          <a:lstStyle/>
          <a:p>
            <a:pPr marL="0" indent="0">
              <a:lnSpc>
                <a:spcPct val="150000"/>
              </a:lnSpc>
              <a:buNone/>
            </a:pPr>
            <a:r>
              <a:rPr lang="en-US" sz="3200" b="1" dirty="0" smtClean="0">
                <a:latin typeface="Times New Roman" pitchFamily="18" charset="0"/>
                <a:cs typeface="Times New Roman" pitchFamily="18" charset="0"/>
              </a:rPr>
              <a:t>Maternal death </a:t>
            </a:r>
          </a:p>
          <a:p>
            <a:pPr>
              <a:lnSpc>
                <a:spcPct val="150000"/>
              </a:lnSpc>
            </a:pPr>
            <a:r>
              <a:rPr lang="en-US" sz="3200" dirty="0" smtClean="0">
                <a:latin typeface="Times New Roman" pitchFamily="18" charset="0"/>
                <a:cs typeface="Times New Roman" pitchFamily="18" charset="0"/>
              </a:rPr>
              <a:t>It is death related to complication of pregnancy and childbirth up to 6weeks (42 days) after birth or abortion</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nSpc>
                <a:spcPct val="150000"/>
              </a:lnSpc>
              <a:buNone/>
            </a:pPr>
            <a:endParaRPr lang="en-US" sz="2800" dirty="0">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rPr>
              <a:t>Prostitution is </a:t>
            </a:r>
            <a:r>
              <a:rPr lang="en-US" sz="2800" dirty="0">
                <a:latin typeface="Times New Roman" pitchFamily="18" charset="0"/>
                <a:cs typeface="Times New Roman" pitchFamily="18" charset="0"/>
              </a:rPr>
              <a:t>common outcome of desperation </a:t>
            </a:r>
          </a:p>
          <a:p>
            <a:pPr>
              <a:lnSpc>
                <a:spcPct val="150000"/>
              </a:lnSpc>
            </a:pPr>
            <a:r>
              <a:rPr lang="en-US" sz="2800" dirty="0">
                <a:latin typeface="Times New Roman" pitchFamily="18" charset="0"/>
                <a:cs typeface="Times New Roman" pitchFamily="18" charset="0"/>
              </a:rPr>
              <a:t>Society leakage due to lack of </a:t>
            </a:r>
            <a:r>
              <a:rPr lang="en-US" sz="2800" dirty="0" smtClean="0">
                <a:latin typeface="Times New Roman" pitchFamily="18" charset="0"/>
                <a:cs typeface="Times New Roman" pitchFamily="18" charset="0"/>
              </a:rPr>
              <a:t>proper role </a:t>
            </a:r>
            <a:r>
              <a:rPr lang="en-US" sz="2800" dirty="0">
                <a:latin typeface="Times New Roman" pitchFamily="18" charset="0"/>
                <a:cs typeface="Times New Roman" pitchFamily="18" charset="0"/>
              </a:rPr>
              <a:t>model. </a:t>
            </a:r>
          </a:p>
          <a:p>
            <a:pPr>
              <a:lnSpc>
                <a:spcPct val="150000"/>
              </a:lnSpc>
            </a:pPr>
            <a:r>
              <a:rPr lang="en-US" sz="2800" dirty="0" smtClean="0">
                <a:latin typeface="Times New Roman" pitchFamily="18" charset="0"/>
                <a:cs typeface="Times New Roman" pitchFamily="18" charset="0"/>
              </a:rPr>
              <a:t>Poverty</a:t>
            </a:r>
            <a:endParaRPr lang="en-US" sz="2800" dirty="0">
              <a:latin typeface="Times New Roman" pitchFamily="18" charset="0"/>
              <a:cs typeface="Times New Roman" pitchFamily="18" charset="0"/>
            </a:endParaRPr>
          </a:p>
          <a:p>
            <a:pPr>
              <a:lnSpc>
                <a:spcPct val="150000"/>
              </a:lnSpc>
            </a:pPr>
            <a:r>
              <a:rPr lang="en-US" sz="2800" dirty="0">
                <a:latin typeface="Times New Roman" pitchFamily="18" charset="0"/>
                <a:cs typeface="Times New Roman" pitchFamily="18" charset="0"/>
              </a:rPr>
              <a:t>Peer pressure  </a:t>
            </a:r>
          </a:p>
          <a:p>
            <a:endParaRPr lang="en-US" dirty="0"/>
          </a:p>
        </p:txBody>
      </p:sp>
    </p:spTree>
    <p:extLst>
      <p:ext uri="{BB962C8B-B14F-4D97-AF65-F5344CB8AC3E}">
        <p14:creationId xmlns:p14="http://schemas.microsoft.com/office/powerpoint/2010/main" val="2308069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782"/>
            <a:ext cx="8229600" cy="1143000"/>
          </a:xfrm>
        </p:spPr>
        <p:txBody>
          <a:bodyPr>
            <a:normAutofit/>
          </a:bodyPr>
          <a:lstStyle/>
          <a:p>
            <a:r>
              <a:rPr lang="en-US" sz="3200" b="1" dirty="0" smtClean="0">
                <a:latin typeface="Times New Roman" pitchFamily="18" charset="0"/>
                <a:cs typeface="Times New Roman" pitchFamily="18" charset="0"/>
              </a:rPr>
              <a:t>Risk association with early activities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638800"/>
          </a:xfrm>
        </p:spPr>
        <p:txBody>
          <a:bodyPr>
            <a:normAutofit/>
          </a:bodyPr>
          <a:lstStyle/>
          <a:p>
            <a:pPr>
              <a:lnSpc>
                <a:spcPct val="150000"/>
              </a:lnSpc>
            </a:pPr>
            <a:r>
              <a:rPr lang="en-US" dirty="0" smtClean="0">
                <a:latin typeface="Times New Roman" pitchFamily="18" charset="0"/>
                <a:cs typeface="Times New Roman" pitchFamily="18" charset="0"/>
              </a:rPr>
              <a:t>STI’S/HIV/AIDS </a:t>
            </a:r>
          </a:p>
          <a:p>
            <a:pPr>
              <a:lnSpc>
                <a:spcPct val="150000"/>
              </a:lnSpc>
            </a:pPr>
            <a:r>
              <a:rPr lang="en-US" dirty="0" smtClean="0">
                <a:latin typeface="Times New Roman" pitchFamily="18" charset="0"/>
                <a:cs typeface="Times New Roman" pitchFamily="18" charset="0"/>
              </a:rPr>
              <a:t>Early pregnancy/unwanted pregnancies </a:t>
            </a:r>
          </a:p>
          <a:p>
            <a:pPr>
              <a:lnSpc>
                <a:spcPct val="150000"/>
              </a:lnSpc>
            </a:pPr>
            <a:r>
              <a:rPr lang="en-US" dirty="0" smtClean="0">
                <a:latin typeface="Times New Roman" pitchFamily="18" charset="0"/>
                <a:cs typeface="Times New Roman" pitchFamily="18" charset="0"/>
              </a:rPr>
              <a:t>Secondary infertility </a:t>
            </a:r>
          </a:p>
          <a:p>
            <a:pPr>
              <a:lnSpc>
                <a:spcPct val="150000"/>
              </a:lnSpc>
            </a:pPr>
            <a:r>
              <a:rPr lang="en-US" dirty="0" smtClean="0">
                <a:latin typeface="Times New Roman" pitchFamily="18" charset="0"/>
                <a:cs typeface="Times New Roman" pitchFamily="18" charset="0"/>
              </a:rPr>
              <a:t>Cephalopelvic disproportion </a:t>
            </a:r>
          </a:p>
          <a:p>
            <a:pPr>
              <a:lnSpc>
                <a:spcPct val="150000"/>
              </a:lnSpc>
            </a:pPr>
            <a:r>
              <a:rPr lang="en-US" dirty="0" smtClean="0">
                <a:latin typeface="Times New Roman" pitchFamily="18" charset="0"/>
                <a:cs typeface="Times New Roman" pitchFamily="18" charset="0"/>
              </a:rPr>
              <a:t>CA of the cervix </a:t>
            </a:r>
          </a:p>
          <a:p>
            <a:pPr>
              <a:lnSpc>
                <a:spcPct val="150000"/>
              </a:lnSpc>
            </a:pPr>
            <a:r>
              <a:rPr lang="en-US" dirty="0" smtClean="0">
                <a:latin typeface="Times New Roman" pitchFamily="18" charset="0"/>
                <a:cs typeface="Times New Roman" pitchFamily="18" charset="0"/>
              </a:rPr>
              <a:t>School drop outs </a:t>
            </a:r>
          </a:p>
          <a:p>
            <a:pPr>
              <a:lnSpc>
                <a:spcPct val="150000"/>
              </a:lnSpc>
            </a:pPr>
            <a:r>
              <a:rPr lang="en-US" dirty="0" smtClean="0">
                <a:latin typeface="Times New Roman" pitchFamily="18" charset="0"/>
                <a:cs typeface="Times New Roman" pitchFamily="18" charset="0"/>
              </a:rPr>
              <a:t>Family social rejection </a:t>
            </a:r>
          </a:p>
          <a:p>
            <a:pPr>
              <a:lnSpc>
                <a:spcPct val="150000"/>
              </a:lnSpc>
            </a:pPr>
            <a:r>
              <a:rPr lang="en-US" dirty="0" smtClean="0">
                <a:latin typeface="Times New Roman" pitchFamily="18" charset="0"/>
                <a:cs typeface="Times New Roman" pitchFamily="18" charset="0"/>
              </a:rPr>
              <a:t>Abortion </a:t>
            </a:r>
            <a:endParaRPr lang="en-US"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smtClean="0">
                <a:latin typeface="Times New Roman" pitchFamily="18" charset="0"/>
                <a:cs typeface="Times New Roman" pitchFamily="18" charset="0"/>
              </a:rPr>
              <a:t>Psychosocial factors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638800"/>
          </a:xfrm>
        </p:spPr>
        <p:txBody>
          <a:bodyPr>
            <a:normAutofit/>
          </a:bodyPr>
          <a:lstStyle/>
          <a:p>
            <a:pPr>
              <a:lnSpc>
                <a:spcPct val="150000"/>
              </a:lnSpc>
            </a:pPr>
            <a:r>
              <a:rPr lang="en-US" sz="3200" dirty="0" smtClean="0">
                <a:latin typeface="Times New Roman" pitchFamily="18" charset="0"/>
                <a:cs typeface="Times New Roman" pitchFamily="18" charset="0"/>
              </a:rPr>
              <a:t>Early marriage is an open option for consolation to have achieved something in life</a:t>
            </a:r>
          </a:p>
          <a:p>
            <a:pPr>
              <a:lnSpc>
                <a:spcPct val="150000"/>
              </a:lnSpc>
            </a:pPr>
            <a:r>
              <a:rPr lang="en-US" sz="3200" dirty="0" smtClean="0">
                <a:latin typeface="Times New Roman" pitchFamily="18" charset="0"/>
                <a:cs typeface="Times New Roman" pitchFamily="18" charset="0"/>
              </a:rPr>
              <a:t>Low self esteem when they compare themselves to age mates who may have achieved academically.</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636"/>
            <a:ext cx="8229600" cy="1143000"/>
          </a:xfrm>
        </p:spPr>
        <p:txBody>
          <a:bodyPr/>
          <a:lstStyle/>
          <a:p>
            <a:endParaRPr lang="en-US" dirty="0"/>
          </a:p>
        </p:txBody>
      </p:sp>
      <p:sp>
        <p:nvSpPr>
          <p:cNvPr id="3" name="Content Placeholder 2"/>
          <p:cNvSpPr>
            <a:spLocks noGrp="1"/>
          </p:cNvSpPr>
          <p:nvPr>
            <p:ph idx="1"/>
          </p:nvPr>
        </p:nvSpPr>
        <p:spPr>
          <a:xfrm>
            <a:off x="457200" y="1219200"/>
            <a:ext cx="8229600" cy="5105400"/>
          </a:xfrm>
        </p:spPr>
        <p:txBody>
          <a:bodyPr/>
          <a:lstStyle/>
          <a:p>
            <a:pPr>
              <a:lnSpc>
                <a:spcPct val="150000"/>
              </a:lnSpc>
            </a:pPr>
            <a:r>
              <a:rPr lang="en-US" sz="3200" dirty="0" smtClean="0">
                <a:latin typeface="Times New Roman" pitchFamily="18" charset="0"/>
                <a:cs typeface="Times New Roman" pitchFamily="18" charset="0"/>
              </a:rPr>
              <a:t>School </a:t>
            </a:r>
            <a:r>
              <a:rPr lang="en-US" sz="3200" dirty="0">
                <a:latin typeface="Times New Roman" pitchFamily="18" charset="0"/>
                <a:cs typeface="Times New Roman" pitchFamily="18" charset="0"/>
              </a:rPr>
              <a:t>drop-out </a:t>
            </a:r>
            <a:r>
              <a:rPr lang="en-US" sz="3200" dirty="0" smtClean="0">
                <a:latin typeface="Times New Roman" pitchFamily="18" charset="0"/>
                <a:cs typeface="Times New Roman" pitchFamily="18" charset="0"/>
              </a:rPr>
              <a:t>pregnancy due to indiscipline</a:t>
            </a:r>
          </a:p>
          <a:p>
            <a:pPr>
              <a:lnSpc>
                <a:spcPct val="150000"/>
              </a:lnSpc>
            </a:pPr>
            <a:r>
              <a:rPr lang="en-US" sz="3200" dirty="0" smtClean="0">
                <a:latin typeface="Times New Roman" pitchFamily="18" charset="0"/>
                <a:cs typeface="Times New Roman" pitchFamily="18" charset="0"/>
              </a:rPr>
              <a:t>Family </a:t>
            </a:r>
            <a:r>
              <a:rPr lang="en-US" sz="3200" dirty="0">
                <a:latin typeface="Times New Roman" pitchFamily="18" charset="0"/>
                <a:cs typeface="Times New Roman" pitchFamily="18" charset="0"/>
              </a:rPr>
              <a:t>social rejection.</a:t>
            </a:r>
          </a:p>
          <a:p>
            <a:pPr>
              <a:lnSpc>
                <a:spcPct val="150000"/>
              </a:lnSpc>
            </a:pPr>
            <a:r>
              <a:rPr lang="en-US" sz="3200" dirty="0" smtClean="0">
                <a:latin typeface="Times New Roman" pitchFamily="18" charset="0"/>
                <a:cs typeface="Times New Roman" pitchFamily="18" charset="0"/>
              </a:rPr>
              <a:t>Crime because </a:t>
            </a:r>
            <a:r>
              <a:rPr lang="en-US" sz="3200" dirty="0">
                <a:latin typeface="Times New Roman" pitchFamily="18" charset="0"/>
                <a:cs typeface="Times New Roman" pitchFamily="18" charset="0"/>
              </a:rPr>
              <a:t>they cannot make meaningful income.</a:t>
            </a:r>
          </a:p>
          <a:p>
            <a:endParaRPr lang="en-US" dirty="0"/>
          </a:p>
        </p:txBody>
      </p:sp>
    </p:spTree>
    <p:extLst>
      <p:ext uri="{BB962C8B-B14F-4D97-AF65-F5344CB8AC3E}">
        <p14:creationId xmlns:p14="http://schemas.microsoft.com/office/powerpoint/2010/main" val="8624113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r>
              <a:rPr lang="en-US" sz="3200" b="1" dirty="0" smtClean="0">
                <a:latin typeface="Times New Roman" pitchFamily="18" charset="0"/>
                <a:cs typeface="Times New Roman" pitchFamily="18" charset="0"/>
              </a:rPr>
              <a:t>Promotion of (YFS) youth friendly services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15000"/>
          </a:xfrm>
        </p:spPr>
        <p:txBody>
          <a:bodyPr>
            <a:normAutofit/>
          </a:bodyPr>
          <a:lstStyle/>
          <a:p>
            <a:pPr>
              <a:lnSpc>
                <a:spcPct val="150000"/>
              </a:lnSpc>
            </a:pPr>
            <a:r>
              <a:rPr lang="en-US" sz="3200" dirty="0" smtClean="0"/>
              <a:t>Define youth friendly services(YFS)</a:t>
            </a:r>
            <a:endParaRPr lang="en-US" sz="3200" dirty="0"/>
          </a:p>
          <a:p>
            <a:pPr>
              <a:lnSpc>
                <a:spcPct val="150000"/>
              </a:lnSpc>
            </a:pPr>
            <a:r>
              <a:rPr lang="en-US" sz="3200" dirty="0" smtClean="0"/>
              <a:t>Explain 4 mini requirements of YFS</a:t>
            </a:r>
          </a:p>
          <a:p>
            <a:pPr>
              <a:lnSpc>
                <a:spcPct val="150000"/>
              </a:lnSpc>
            </a:pPr>
            <a:r>
              <a:rPr lang="en-US" sz="3200" dirty="0" smtClean="0"/>
              <a:t>Explain 3 models for YFS</a:t>
            </a:r>
          </a:p>
          <a:p>
            <a:pPr>
              <a:lnSpc>
                <a:spcPct val="150000"/>
              </a:lnSpc>
            </a:pPr>
            <a:r>
              <a:rPr lang="en-US" sz="3200" dirty="0" smtClean="0"/>
              <a:t>Youth counseling process </a:t>
            </a:r>
          </a:p>
          <a:p>
            <a:pPr>
              <a:lnSpc>
                <a:spcPct val="150000"/>
              </a:lnSpc>
            </a:pPr>
            <a:r>
              <a:rPr lang="en-US" sz="3200" dirty="0" smtClean="0"/>
              <a:t>Barriers to provision of YFS</a:t>
            </a:r>
          </a:p>
          <a:p>
            <a:pPr>
              <a:lnSpc>
                <a:spcPct val="150000"/>
              </a:lnSpc>
            </a:pPr>
            <a:r>
              <a:rPr lang="en-US" sz="3200" dirty="0" smtClean="0"/>
              <a:t>Explain to elements of life skills training </a:t>
            </a:r>
          </a:p>
          <a:p>
            <a:pPr>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FRIENDLY SERVICES</a:t>
            </a:r>
            <a:endParaRPr lang="en-US" dirty="0"/>
          </a:p>
        </p:txBody>
      </p:sp>
      <p:sp>
        <p:nvSpPr>
          <p:cNvPr id="3" name="Content Placeholder 2"/>
          <p:cNvSpPr>
            <a:spLocks noGrp="1"/>
          </p:cNvSpPr>
          <p:nvPr>
            <p:ph idx="1"/>
          </p:nvPr>
        </p:nvSpPr>
        <p:spPr/>
        <p:txBody>
          <a:bodyPr>
            <a:normAutofit/>
          </a:bodyPr>
          <a:lstStyle/>
          <a:p>
            <a:pPr>
              <a:lnSpc>
                <a:spcPct val="150000"/>
              </a:lnSpc>
              <a:buNone/>
            </a:pPr>
            <a:r>
              <a:rPr lang="en-US" sz="2800" b="1" dirty="0" smtClean="0"/>
              <a:t>Def.:  </a:t>
            </a:r>
            <a:r>
              <a:rPr lang="en-US" sz="2800" b="1" dirty="0"/>
              <a:t>– </a:t>
            </a:r>
            <a:endParaRPr lang="en-US" sz="2800" b="1" dirty="0" smtClean="0"/>
          </a:p>
          <a:p>
            <a:pPr>
              <a:lnSpc>
                <a:spcPct val="150000"/>
              </a:lnSpc>
              <a:buNone/>
            </a:pPr>
            <a:r>
              <a:rPr lang="en-US" sz="2800" dirty="0" smtClean="0"/>
              <a:t>Who </a:t>
            </a:r>
            <a:r>
              <a:rPr lang="en-US" sz="2800" dirty="0"/>
              <a:t>these are services that are accessible, acceptable, affordable and appropriate for adolescen5 and youths.</a:t>
            </a:r>
          </a:p>
        </p:txBody>
      </p:sp>
    </p:spTree>
    <p:extLst>
      <p:ext uri="{BB962C8B-B14F-4D97-AF65-F5344CB8AC3E}">
        <p14:creationId xmlns:p14="http://schemas.microsoft.com/office/powerpoint/2010/main" val="29736636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Minimum conditions for YFS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3200" dirty="0" smtClean="0">
                <a:latin typeface="Times New Roman" pitchFamily="18" charset="0"/>
                <a:cs typeface="Times New Roman" pitchFamily="18" charset="0"/>
              </a:rPr>
              <a:t>Categorized in four main characteristics </a:t>
            </a:r>
          </a:p>
          <a:p>
            <a:pPr marL="514350" indent="-514350">
              <a:lnSpc>
                <a:spcPct val="150000"/>
              </a:lnSpc>
              <a:buAutoNum type="alphaLcParenR"/>
            </a:pPr>
            <a:r>
              <a:rPr lang="en-US" sz="3200" dirty="0" smtClean="0">
                <a:latin typeface="Times New Roman" pitchFamily="18" charset="0"/>
                <a:cs typeface="Times New Roman" pitchFamily="18" charset="0"/>
              </a:rPr>
              <a:t>Service facility characteristics </a:t>
            </a:r>
          </a:p>
          <a:p>
            <a:pPr marL="514350" indent="-514350">
              <a:lnSpc>
                <a:spcPct val="150000"/>
              </a:lnSpc>
              <a:buFontTx/>
              <a:buChar char="-"/>
            </a:pPr>
            <a:r>
              <a:rPr lang="en-US" sz="3200" dirty="0" smtClean="0">
                <a:latin typeface="Times New Roman" pitchFamily="18" charset="0"/>
                <a:cs typeface="Times New Roman" pitchFamily="18" charset="0"/>
              </a:rPr>
              <a:t>They should be accessible and in a convenient location to all, with flexible timing to allow the youths use those services for longer periods covering even weekends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Provider and staff characteristics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nSpc>
                <a:spcPct val="150000"/>
              </a:lnSpc>
            </a:pPr>
            <a:r>
              <a:rPr lang="en-US" sz="2800" dirty="0" smtClean="0">
                <a:latin typeface="Times New Roman" pitchFamily="18" charset="0"/>
                <a:cs typeface="Times New Roman" pitchFamily="18" charset="0"/>
              </a:rPr>
              <a:t>Service providers to be knowledgeable, skilled and  should have the right attitude to accept and respect individuals choices.</a:t>
            </a:r>
          </a:p>
          <a:p>
            <a:pPr>
              <a:lnSpc>
                <a:spcPct val="150000"/>
              </a:lnSpc>
            </a:pPr>
            <a:r>
              <a:rPr lang="en-US" sz="2800" dirty="0" smtClean="0">
                <a:latin typeface="Times New Roman" pitchFamily="18" charset="0"/>
                <a:cs typeface="Times New Roman" pitchFamily="18" charset="0"/>
              </a:rPr>
              <a:t>Where applicable peer service providers are encouraged.</a:t>
            </a:r>
          </a:p>
          <a:p>
            <a:pPr>
              <a:lnSpc>
                <a:spcPct val="150000"/>
              </a:lnSpc>
            </a:pPr>
            <a:r>
              <a:rPr lang="en-US" sz="2800" dirty="0" smtClean="0">
                <a:latin typeface="Times New Roman" pitchFamily="18" charset="0"/>
                <a:cs typeface="Times New Roman" pitchFamily="18" charset="0"/>
              </a:rPr>
              <a:t>Adequate time for client provides interaction and allow to create a rapport. </a:t>
            </a:r>
            <a:endParaRPr lang="en-US" sz="2800" dirty="0">
              <a:latin typeface="Times New Roman" pitchFamily="18" charset="0"/>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sz="3200" b="1" dirty="0" smtClean="0">
                <a:latin typeface="Times New Roman" pitchFamily="18" charset="0"/>
                <a:cs typeface="Times New Roman" pitchFamily="18" charset="0"/>
              </a:rPr>
              <a:t>Supportive Elements of YFS/Operational Characteristics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pPr>
              <a:lnSpc>
                <a:spcPct val="150000"/>
              </a:lnSpc>
            </a:pPr>
            <a:r>
              <a:rPr lang="en-US" sz="3200" dirty="0" smtClean="0">
                <a:latin typeface="Times New Roman" pitchFamily="18" charset="0"/>
                <a:cs typeface="Times New Roman" pitchFamily="18" charset="0"/>
              </a:rPr>
              <a:t>Youth involvement in planning, implementation, monitoring of evaluation of services for ownership.</a:t>
            </a:r>
          </a:p>
          <a:p>
            <a:pPr>
              <a:lnSpc>
                <a:spcPct val="150000"/>
              </a:lnSpc>
            </a:pPr>
            <a:r>
              <a:rPr lang="en-US" sz="3200" dirty="0" smtClean="0">
                <a:latin typeface="Times New Roman" pitchFamily="18" charset="0"/>
                <a:cs typeface="Times New Roman" pitchFamily="18" charset="0"/>
              </a:rPr>
              <a:t>Group discussion available on all aspects of youth concerns to provide support and deeper understanding.</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endParaRPr lang="en-US" dirty="0"/>
          </a:p>
        </p:txBody>
      </p:sp>
      <p:sp>
        <p:nvSpPr>
          <p:cNvPr id="3" name="Content Placeholder 2"/>
          <p:cNvSpPr>
            <a:spLocks noGrp="1"/>
          </p:cNvSpPr>
          <p:nvPr>
            <p:ph idx="1"/>
          </p:nvPr>
        </p:nvSpPr>
        <p:spPr>
          <a:xfrm>
            <a:off x="457200" y="1295400"/>
            <a:ext cx="8229600" cy="5410200"/>
          </a:xfrm>
        </p:spPr>
        <p:txBody>
          <a:bodyPr>
            <a:noAutofit/>
          </a:bodyPr>
          <a:lstStyle/>
          <a:p>
            <a:pPr>
              <a:lnSpc>
                <a:spcPct val="150000"/>
              </a:lnSpc>
            </a:pPr>
            <a:r>
              <a:rPr lang="en-US" sz="3200" dirty="0">
                <a:latin typeface="Times New Roman" pitchFamily="18" charset="0"/>
                <a:cs typeface="Times New Roman" pitchFamily="18" charset="0"/>
              </a:rPr>
              <a:t>Young men and women </a:t>
            </a:r>
            <a:r>
              <a:rPr lang="en-US" sz="3200" dirty="0" smtClean="0">
                <a:latin typeface="Times New Roman" pitchFamily="18" charset="0"/>
                <a:cs typeface="Times New Roman" pitchFamily="18" charset="0"/>
              </a:rPr>
              <a:t> are welcomed </a:t>
            </a:r>
            <a:r>
              <a:rPr lang="en-US" sz="3200" dirty="0">
                <a:latin typeface="Times New Roman" pitchFamily="18" charset="0"/>
                <a:cs typeface="Times New Roman" pitchFamily="18" charset="0"/>
              </a:rPr>
              <a:t>and encouraged to visit so as to promote shared responsibility among friends and partners. </a:t>
            </a:r>
          </a:p>
          <a:p>
            <a:pPr>
              <a:lnSpc>
                <a:spcPct val="150000"/>
              </a:lnSpc>
            </a:pPr>
            <a:r>
              <a:rPr lang="en-US" sz="3200" dirty="0">
                <a:latin typeface="Times New Roman" pitchFamily="18" charset="0"/>
                <a:cs typeface="Times New Roman" pitchFamily="18" charset="0"/>
              </a:rPr>
              <a:t>A final referral mechanism when certain services are not available </a:t>
            </a:r>
            <a:r>
              <a:rPr lang="en-US" sz="3200" dirty="0" smtClean="0">
                <a:latin typeface="Times New Roman" pitchFamily="18" charset="0"/>
                <a:cs typeface="Times New Roman" pitchFamily="18" charset="0"/>
              </a:rPr>
              <a:t>.</a:t>
            </a:r>
          </a:p>
          <a:p>
            <a:pPr>
              <a:lnSpc>
                <a:spcPct val="150000"/>
              </a:lnSpc>
            </a:pPr>
            <a:r>
              <a:rPr lang="en-US" sz="3200" dirty="0" smtClean="0">
                <a:latin typeface="Times New Roman" pitchFamily="18" charset="0"/>
                <a:cs typeface="Times New Roman" pitchFamily="18" charset="0"/>
              </a:rPr>
              <a:t>services to the </a:t>
            </a:r>
            <a:r>
              <a:rPr lang="en-US" sz="3200" dirty="0">
                <a:latin typeface="Times New Roman" pitchFamily="18" charset="0"/>
                <a:cs typeface="Times New Roman" pitchFamily="18" charset="0"/>
              </a:rPr>
              <a:t>young should be affordable, both </a:t>
            </a:r>
            <a:r>
              <a:rPr lang="en-US" sz="3200" dirty="0" smtClean="0">
                <a:latin typeface="Times New Roman" pitchFamily="18" charset="0"/>
                <a:cs typeface="Times New Roman" pitchFamily="18" charset="0"/>
              </a:rPr>
              <a:t>government </a:t>
            </a:r>
            <a:r>
              <a:rPr lang="en-US" sz="3200" dirty="0">
                <a:latin typeface="Times New Roman" pitchFamily="18" charset="0"/>
                <a:cs typeface="Times New Roman" pitchFamily="18" charset="0"/>
              </a:rPr>
              <a:t>and parents avail support</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6439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Maternal deaths in Kenya</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3200" dirty="0" smtClean="0">
                <a:latin typeface="Times New Roman" pitchFamily="18" charset="0"/>
                <a:cs typeface="Times New Roman" pitchFamily="18" charset="0"/>
              </a:rPr>
              <a:t>It is estimated that 14,700 women and girls die yearly due to pregnancy related complications </a:t>
            </a:r>
          </a:p>
          <a:p>
            <a:pPr>
              <a:lnSpc>
                <a:spcPct val="150000"/>
              </a:lnSpc>
            </a:pPr>
            <a:r>
              <a:rPr lang="en-US" sz="3200" dirty="0" smtClean="0">
                <a:latin typeface="Times New Roman" pitchFamily="18" charset="0"/>
                <a:cs typeface="Times New Roman" pitchFamily="18" charset="0"/>
              </a:rPr>
              <a:t>Another 294,000-441,000 women and girls suffer long term disabilities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endParaRPr lang="en-US" dirty="0"/>
          </a:p>
        </p:txBody>
      </p:sp>
      <p:sp>
        <p:nvSpPr>
          <p:cNvPr id="3" name="Content Placeholder 2"/>
          <p:cNvSpPr>
            <a:spLocks noGrp="1"/>
          </p:cNvSpPr>
          <p:nvPr>
            <p:ph idx="1"/>
          </p:nvPr>
        </p:nvSpPr>
        <p:spPr>
          <a:xfrm>
            <a:off x="457200" y="1143000"/>
            <a:ext cx="8229600" cy="5334000"/>
          </a:xfrm>
        </p:spPr>
        <p:txBody>
          <a:bodyPr>
            <a:noAutofit/>
          </a:bodyPr>
          <a:lstStyle/>
          <a:p>
            <a:pPr>
              <a:lnSpc>
                <a:spcPct val="150000"/>
              </a:lnSpc>
            </a:pPr>
            <a:r>
              <a:rPr lang="en-US" sz="3200" dirty="0">
                <a:latin typeface="Times New Roman" pitchFamily="18" charset="0"/>
                <a:cs typeface="Times New Roman" pitchFamily="18" charset="0"/>
              </a:rPr>
              <a:t>Delay </a:t>
            </a:r>
            <a:r>
              <a:rPr lang="en-US" sz="3200" dirty="0" smtClean="0">
                <a:latin typeface="Times New Roman" pitchFamily="18" charset="0"/>
                <a:cs typeface="Times New Roman" pitchFamily="18" charset="0"/>
              </a:rPr>
              <a:t>procedures such </a:t>
            </a:r>
            <a:r>
              <a:rPr lang="en-US" sz="3200" dirty="0">
                <a:latin typeface="Times New Roman" pitchFamily="18" charset="0"/>
                <a:cs typeface="Times New Roman" pitchFamily="18" charset="0"/>
              </a:rPr>
              <a:t>as pelvic exam and screening until when </a:t>
            </a:r>
            <a:r>
              <a:rPr lang="en-US" sz="3200" dirty="0" smtClean="0">
                <a:latin typeface="Times New Roman" pitchFamily="18" charset="0"/>
                <a:cs typeface="Times New Roman" pitchFamily="18" charset="0"/>
              </a:rPr>
              <a:t>trust is gained.</a:t>
            </a:r>
          </a:p>
          <a:p>
            <a:pPr>
              <a:lnSpc>
                <a:spcPct val="150000"/>
              </a:lnSpc>
            </a:pPr>
            <a:r>
              <a:rPr lang="en-US" sz="3200" dirty="0" smtClean="0">
                <a:latin typeface="Times New Roman" pitchFamily="18" charset="0"/>
                <a:cs typeface="Times New Roman" pitchFamily="18" charset="0"/>
              </a:rPr>
              <a:t>Educational </a:t>
            </a:r>
            <a:r>
              <a:rPr lang="en-US" sz="3200" dirty="0">
                <a:latin typeface="Times New Roman" pitchFamily="18" charset="0"/>
                <a:cs typeface="Times New Roman" pitchFamily="18" charset="0"/>
              </a:rPr>
              <a:t>materials should be available </a:t>
            </a:r>
            <a:r>
              <a:rPr lang="en-US" sz="3200" dirty="0" smtClean="0">
                <a:latin typeface="Times New Roman" pitchFamily="18" charset="0"/>
                <a:cs typeface="Times New Roman" pitchFamily="18" charset="0"/>
              </a:rPr>
              <a:t>or even take </a:t>
            </a:r>
            <a:r>
              <a:rPr lang="en-US" sz="3200" dirty="0">
                <a:latin typeface="Times New Roman" pitchFamily="18" charset="0"/>
                <a:cs typeface="Times New Roman" pitchFamily="18" charset="0"/>
              </a:rPr>
              <a:t>away material if references </a:t>
            </a:r>
            <a:r>
              <a:rPr lang="en-US" sz="3200" dirty="0" smtClean="0">
                <a:latin typeface="Times New Roman" pitchFamily="18" charset="0"/>
                <a:cs typeface="Times New Roman" pitchFamily="18" charset="0"/>
              </a:rPr>
              <a:t>is needed or necessary.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259977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en-US" dirty="0"/>
          </a:p>
        </p:txBody>
      </p:sp>
      <p:sp>
        <p:nvSpPr>
          <p:cNvPr id="3" name="Content Placeholder 2"/>
          <p:cNvSpPr>
            <a:spLocks noGrp="1"/>
          </p:cNvSpPr>
          <p:nvPr>
            <p:ph idx="1"/>
          </p:nvPr>
        </p:nvSpPr>
        <p:spPr>
          <a:xfrm>
            <a:off x="457200" y="1219200"/>
            <a:ext cx="8229600" cy="5562600"/>
          </a:xfrm>
        </p:spPr>
        <p:txBody>
          <a:bodyPr/>
          <a:lstStyle/>
          <a:p>
            <a:pPr>
              <a:lnSpc>
                <a:spcPct val="150000"/>
              </a:lnSpc>
            </a:pPr>
            <a:r>
              <a:rPr lang="en-US" sz="3200" dirty="0">
                <a:latin typeface="Times New Roman" pitchFamily="18" charset="0"/>
                <a:cs typeface="Times New Roman" pitchFamily="18" charset="0"/>
              </a:rPr>
              <a:t>Community mobilization for support and to know what is offered to their children.</a:t>
            </a:r>
          </a:p>
          <a:p>
            <a:pPr>
              <a:lnSpc>
                <a:spcPct val="150000"/>
              </a:lnSpc>
            </a:pPr>
            <a:r>
              <a:rPr lang="en-US" sz="3200" dirty="0">
                <a:latin typeface="Times New Roman" pitchFamily="18" charset="0"/>
                <a:cs typeface="Times New Roman" pitchFamily="18" charset="0"/>
              </a:rPr>
              <a:t>Publicity and recruitments to popularize to YFS to inform and reassure youth’s of services.</a:t>
            </a:r>
          </a:p>
          <a:p>
            <a:pPr>
              <a:lnSpc>
                <a:spcPct val="150000"/>
              </a:lnSpc>
            </a:pPr>
            <a:r>
              <a:rPr lang="en-US" sz="3200" dirty="0">
                <a:latin typeface="Times New Roman" pitchFamily="18" charset="0"/>
                <a:cs typeface="Times New Roman" pitchFamily="18" charset="0"/>
              </a:rPr>
              <a:t>In built monitoring and evaluation system to allow improvement on services provided.</a:t>
            </a:r>
          </a:p>
          <a:p>
            <a:endParaRPr lang="en-US" dirty="0"/>
          </a:p>
          <a:p>
            <a:endParaRPr lang="en-US" dirty="0"/>
          </a:p>
        </p:txBody>
      </p:sp>
    </p:spTree>
    <p:extLst>
      <p:ext uri="{BB962C8B-B14F-4D97-AF65-F5344CB8AC3E}">
        <p14:creationId xmlns:p14="http://schemas.microsoft.com/office/powerpoint/2010/main" val="33223027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229600" cy="1143000"/>
          </a:xfrm>
        </p:spPr>
        <p:txBody>
          <a:bodyPr>
            <a:normAutofit/>
          </a:bodyPr>
          <a:lstStyle/>
          <a:p>
            <a:r>
              <a:rPr lang="en-US" sz="3200" b="1" dirty="0" smtClean="0">
                <a:latin typeface="Times New Roman" pitchFamily="18" charset="0"/>
                <a:cs typeface="Times New Roman" pitchFamily="18" charset="0"/>
              </a:rPr>
              <a:t>Net working and collaboration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15000"/>
          </a:xfrm>
        </p:spPr>
        <p:txBody>
          <a:bodyPr>
            <a:normAutofit fontScale="92500" lnSpcReduction="10000"/>
          </a:bodyPr>
          <a:lstStyle/>
          <a:p>
            <a:pPr>
              <a:lnSpc>
                <a:spcPct val="150000"/>
              </a:lnSpc>
            </a:pPr>
            <a:r>
              <a:rPr lang="en-US" sz="3200" dirty="0" smtClean="0">
                <a:latin typeface="Times New Roman" pitchFamily="18" charset="0"/>
                <a:cs typeface="Times New Roman" pitchFamily="18" charset="0"/>
              </a:rPr>
              <a:t>Encourages local network support and resource mobilization to enhance reliability and sustainability </a:t>
            </a:r>
          </a:p>
          <a:p>
            <a:pPr>
              <a:lnSpc>
                <a:spcPct val="150000"/>
              </a:lnSpc>
            </a:pPr>
            <a:r>
              <a:rPr lang="en-US" sz="3200" dirty="0" smtClean="0">
                <a:latin typeface="Times New Roman" pitchFamily="18" charset="0"/>
                <a:cs typeface="Times New Roman" pitchFamily="18" charset="0"/>
              </a:rPr>
              <a:t>Linkage should be made school youth, clubs and other friendly institutions for exchange programme. </a:t>
            </a:r>
          </a:p>
          <a:p>
            <a:pPr>
              <a:lnSpc>
                <a:spcPct val="150000"/>
              </a:lnSpc>
            </a:pPr>
            <a:r>
              <a:rPr lang="en-US" sz="3200" dirty="0" smtClean="0">
                <a:latin typeface="Times New Roman" pitchFamily="18" charset="0"/>
                <a:cs typeface="Times New Roman" pitchFamily="18" charset="0"/>
              </a:rPr>
              <a:t>The services are categorized in to different models as ascribed essential service packages.</a:t>
            </a:r>
            <a:endParaRPr lang="en-US" sz="3200" dirty="0">
              <a:latin typeface="Times New Roman" pitchFamily="18" charset="0"/>
              <a:cs typeface="Times New Roman"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927"/>
            <a:ext cx="8229600" cy="1143000"/>
          </a:xfrm>
        </p:spPr>
        <p:txBody>
          <a:bodyPr>
            <a:noAutofit/>
          </a:bodyPr>
          <a:lstStyle/>
          <a:p>
            <a:r>
              <a:rPr lang="en-US" sz="3600" b="1" dirty="0" smtClean="0">
                <a:latin typeface="Times New Roman" pitchFamily="18" charset="0"/>
                <a:cs typeface="Times New Roman" pitchFamily="18" charset="0"/>
              </a:rPr>
              <a:t>Models </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533400"/>
            <a:ext cx="8229600" cy="5791200"/>
          </a:xfrm>
        </p:spPr>
        <p:txBody>
          <a:bodyPr>
            <a:normAutofit/>
          </a:bodyPr>
          <a:lstStyle/>
          <a:p>
            <a:pPr>
              <a:buNone/>
            </a:pPr>
            <a:r>
              <a:rPr lang="en-US" b="1" dirty="0" smtClean="0">
                <a:latin typeface="Times New Roman" pitchFamily="18" charset="0"/>
                <a:cs typeface="Times New Roman" pitchFamily="18" charset="0"/>
              </a:rPr>
              <a:t>Youth center based model</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Counseling should be available </a:t>
            </a:r>
          </a:p>
          <a:p>
            <a:pPr>
              <a:lnSpc>
                <a:spcPct val="150000"/>
              </a:lnSpc>
            </a:pPr>
            <a:r>
              <a:rPr lang="en-US" dirty="0" smtClean="0">
                <a:latin typeface="Times New Roman" pitchFamily="18" charset="0"/>
                <a:cs typeface="Times New Roman" pitchFamily="18" charset="0"/>
              </a:rPr>
              <a:t>Screening and treatment of STI’s </a:t>
            </a:r>
          </a:p>
          <a:p>
            <a:pPr>
              <a:lnSpc>
                <a:spcPct val="150000"/>
              </a:lnSpc>
            </a:pPr>
            <a:r>
              <a:rPr lang="en-US" dirty="0" smtClean="0">
                <a:latin typeface="Times New Roman" pitchFamily="18" charset="0"/>
                <a:cs typeface="Times New Roman" pitchFamily="18" charset="0"/>
              </a:rPr>
              <a:t>VCT – test for HIV</a:t>
            </a:r>
          </a:p>
          <a:p>
            <a:pPr>
              <a:lnSpc>
                <a:spcPct val="150000"/>
              </a:lnSpc>
            </a:pPr>
            <a:r>
              <a:rPr lang="en-US" dirty="0" smtClean="0">
                <a:latin typeface="Times New Roman" pitchFamily="18" charset="0"/>
                <a:cs typeface="Times New Roman" pitchFamily="18" charset="0"/>
              </a:rPr>
              <a:t>Education on RH issues </a:t>
            </a:r>
          </a:p>
          <a:p>
            <a:pPr>
              <a:lnSpc>
                <a:spcPct val="150000"/>
              </a:lnSpc>
            </a:pPr>
            <a:r>
              <a:rPr lang="en-US" dirty="0" smtClean="0">
                <a:latin typeface="Times New Roman" pitchFamily="18" charset="0"/>
                <a:cs typeface="Times New Roman" pitchFamily="18" charset="0"/>
              </a:rPr>
              <a:t>Availability of IEC, ANC, comprehensive post-rape care, contraceptives services recreational activities and promotion of community and school outreach based activities (contraceptive services) </a:t>
            </a:r>
            <a:endParaRPr lang="en-US" dirty="0">
              <a:latin typeface="Times New Roman" pitchFamily="18" charset="0"/>
              <a:cs typeface="Times New Roman" pitchFamily="18"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229600" cy="1143000"/>
          </a:xfrm>
        </p:spPr>
        <p:txBody>
          <a:bodyPr>
            <a:normAutofit/>
          </a:bodyPr>
          <a:lstStyle/>
          <a:p>
            <a:pPr algn="l"/>
            <a:r>
              <a:rPr lang="en-US" sz="3200" b="1" dirty="0" smtClean="0">
                <a:latin typeface="Times New Roman" pitchFamily="18" charset="0"/>
                <a:cs typeface="Times New Roman" pitchFamily="18" charset="0"/>
              </a:rPr>
              <a:t>b)Clinic Based Model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a:bodyPr>
          <a:lstStyle/>
          <a:p>
            <a:pPr>
              <a:lnSpc>
                <a:spcPct val="150000"/>
              </a:lnSpc>
            </a:pPr>
            <a:r>
              <a:rPr lang="en-US" sz="3200" dirty="0" smtClean="0">
                <a:latin typeface="Times New Roman" pitchFamily="18" charset="0"/>
                <a:cs typeface="Times New Roman" pitchFamily="18" charset="0"/>
              </a:rPr>
              <a:t>Counseling, screening and treatment of  STI’s, VCT, HIV/AIDs, provision of education and information on RH and availability of IEC, those who are HIV exposed are  trained on how they  can live positive in the society.</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c)School based model </a:t>
            </a:r>
            <a:br>
              <a:rPr lang="en-US" b="1"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smtClean="0">
                <a:latin typeface="Times New Roman" pitchFamily="18" charset="0"/>
                <a:cs typeface="Times New Roman" pitchFamily="18" charset="0"/>
              </a:rPr>
              <a:t>Life </a:t>
            </a:r>
            <a:r>
              <a:rPr lang="en-US" sz="3200" dirty="0">
                <a:latin typeface="Times New Roman" pitchFamily="18" charset="0"/>
                <a:cs typeface="Times New Roman" pitchFamily="18" charset="0"/>
              </a:rPr>
              <a:t>skills training </a:t>
            </a:r>
          </a:p>
          <a:p>
            <a:pPr>
              <a:lnSpc>
                <a:spcPct val="150000"/>
              </a:lnSpc>
            </a:pPr>
            <a:r>
              <a:rPr lang="en-US" sz="3200" dirty="0">
                <a:latin typeface="Times New Roman" pitchFamily="18" charset="0"/>
                <a:cs typeface="Times New Roman" pitchFamily="18" charset="0"/>
              </a:rPr>
              <a:t>Counseling services </a:t>
            </a:r>
          </a:p>
          <a:p>
            <a:pPr>
              <a:lnSpc>
                <a:spcPct val="150000"/>
              </a:lnSpc>
            </a:pPr>
            <a:r>
              <a:rPr lang="en-US" sz="3200" dirty="0">
                <a:latin typeface="Times New Roman" pitchFamily="18" charset="0"/>
                <a:cs typeface="Times New Roman" pitchFamily="18" charset="0"/>
              </a:rPr>
              <a:t>Comprehensive post rape care </a:t>
            </a:r>
          </a:p>
          <a:p>
            <a:pPr>
              <a:lnSpc>
                <a:spcPct val="150000"/>
              </a:lnSpc>
            </a:pPr>
            <a:r>
              <a:rPr lang="en-US" sz="3200" dirty="0">
                <a:latin typeface="Times New Roman" pitchFamily="18" charset="0"/>
                <a:cs typeface="Times New Roman" pitchFamily="18" charset="0"/>
              </a:rPr>
              <a:t>Curative services and referral for </a:t>
            </a:r>
            <a:r>
              <a:rPr lang="en-US" sz="3200" dirty="0" smtClean="0">
                <a:latin typeface="Times New Roman" pitchFamily="18" charset="0"/>
                <a:cs typeface="Times New Roman" pitchFamily="18" charset="0"/>
              </a:rPr>
              <a:t>treatment and management</a:t>
            </a:r>
            <a:endParaRPr lang="en-US" sz="3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8526322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Barriers to provision of  YFS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None/>
            </a:pPr>
            <a:r>
              <a:rPr lang="en-US" sz="3200" b="1" dirty="0" smtClean="0">
                <a:latin typeface="Times New Roman" pitchFamily="18" charset="0"/>
                <a:cs typeface="Times New Roman" pitchFamily="18" charset="0"/>
              </a:rPr>
              <a:t>Staff barriers/providers</a:t>
            </a:r>
          </a:p>
          <a:p>
            <a:pPr>
              <a:lnSpc>
                <a:spcPct val="150000"/>
              </a:lnSpc>
            </a:pPr>
            <a:r>
              <a:rPr lang="en-US" sz="3200" dirty="0" smtClean="0">
                <a:latin typeface="Times New Roman" pitchFamily="18" charset="0"/>
                <a:cs typeface="Times New Roman" pitchFamily="18" charset="0"/>
              </a:rPr>
              <a:t>Poor knowledge, skills and attitude of service providers to this group which is sensitive and requires competent and confident providers.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b="1" dirty="0">
                <a:latin typeface="Times New Roman" pitchFamily="18" charset="0"/>
                <a:cs typeface="Times New Roman" pitchFamily="18" charset="0"/>
              </a:rPr>
              <a:t>Facility barriers </a:t>
            </a:r>
            <a:r>
              <a:rPr lang="en-US" sz="3200" dirty="0">
                <a:latin typeface="Times New Roman" pitchFamily="18" charset="0"/>
                <a:cs typeface="Times New Roman" pitchFamily="18" charset="0"/>
              </a:rPr>
              <a:t>– lack privacy and not well designed for YFS</a:t>
            </a:r>
          </a:p>
          <a:p>
            <a:pPr>
              <a:lnSpc>
                <a:spcPct val="150000"/>
              </a:lnSpc>
            </a:pPr>
            <a:r>
              <a:rPr lang="en-US" sz="3200" b="1" dirty="0">
                <a:latin typeface="Times New Roman" pitchFamily="18" charset="0"/>
                <a:cs typeface="Times New Roman" pitchFamily="18" charset="0"/>
              </a:rPr>
              <a:t>Socio-cultural beliefs </a:t>
            </a:r>
            <a:r>
              <a:rPr lang="en-US" sz="3200" dirty="0">
                <a:latin typeface="Times New Roman" pitchFamily="18" charset="0"/>
                <a:cs typeface="Times New Roman" pitchFamily="18" charset="0"/>
              </a:rPr>
              <a:t>– community, church and political leaders have misconception about services offered to youths </a:t>
            </a:r>
          </a:p>
        </p:txBody>
      </p:sp>
    </p:spTree>
    <p:extLst>
      <p:ext uri="{BB962C8B-B14F-4D97-AF65-F5344CB8AC3E}">
        <p14:creationId xmlns:p14="http://schemas.microsoft.com/office/powerpoint/2010/main" val="7679488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a:latin typeface="Times New Roman" pitchFamily="18" charset="0"/>
                <a:cs typeface="Times New Roman" pitchFamily="18" charset="0"/>
              </a:rPr>
              <a:t>Adolescent barriers for fear of embarrassment and fear of some medical procedures or even discussing their issues </a:t>
            </a:r>
            <a:r>
              <a:rPr lang="en-US" sz="3200" dirty="0" smtClean="0">
                <a:latin typeface="Times New Roman" pitchFamily="18" charset="0"/>
                <a:cs typeface="Times New Roman" pitchFamily="18" charset="0"/>
              </a:rPr>
              <a:t>with </a:t>
            </a:r>
            <a:r>
              <a:rPr lang="en-US" sz="3200" dirty="0">
                <a:latin typeface="Times New Roman" pitchFamily="18" charset="0"/>
                <a:cs typeface="Times New Roman" pitchFamily="18" charset="0"/>
              </a:rPr>
              <a:t>adult service providers </a:t>
            </a:r>
          </a:p>
          <a:p>
            <a:endParaRPr lang="en-US" dirty="0"/>
          </a:p>
        </p:txBody>
      </p:sp>
    </p:spTree>
    <p:extLst>
      <p:ext uri="{BB962C8B-B14F-4D97-AF65-F5344CB8AC3E}">
        <p14:creationId xmlns:p14="http://schemas.microsoft.com/office/powerpoint/2010/main" val="9939280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b="1" dirty="0">
                <a:latin typeface="Times New Roman" pitchFamily="18" charset="0"/>
                <a:cs typeface="Times New Roman" pitchFamily="18" charset="0"/>
              </a:rPr>
              <a:t>Misconception</a:t>
            </a:r>
            <a:r>
              <a:rPr lang="en-US" sz="3200" dirty="0">
                <a:latin typeface="Times New Roman" pitchFamily="18" charset="0"/>
                <a:cs typeface="Times New Roman" pitchFamily="18" charset="0"/>
              </a:rPr>
              <a:t> – about a nature of </a:t>
            </a:r>
            <a:r>
              <a:rPr lang="en-US" sz="3200" dirty="0" smtClean="0">
                <a:latin typeface="Times New Roman" pitchFamily="18" charset="0"/>
                <a:cs typeface="Times New Roman" pitchFamily="18" charset="0"/>
              </a:rPr>
              <a:t>services, the </a:t>
            </a:r>
            <a:r>
              <a:rPr lang="en-US" sz="3200" dirty="0">
                <a:latin typeface="Times New Roman" pitchFamily="18" charset="0"/>
                <a:cs typeface="Times New Roman" pitchFamily="18" charset="0"/>
              </a:rPr>
              <a:t>providers and myths </a:t>
            </a:r>
          </a:p>
          <a:p>
            <a:pPr marL="0" indent="0">
              <a:buNone/>
            </a:pPr>
            <a:endParaRPr lang="en-US" dirty="0"/>
          </a:p>
        </p:txBody>
      </p:sp>
    </p:spTree>
    <p:extLst>
      <p:ext uri="{BB962C8B-B14F-4D97-AF65-F5344CB8AC3E}">
        <p14:creationId xmlns:p14="http://schemas.microsoft.com/office/powerpoint/2010/main" val="331341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229600" cy="5791200"/>
          </a:xfrm>
        </p:spPr>
        <p:txBody>
          <a:bodyPr>
            <a:normAutofit fontScale="92500" lnSpcReduction="10000"/>
          </a:bodyPr>
          <a:lstStyle/>
          <a:p>
            <a:pPr>
              <a:lnSpc>
                <a:spcPct val="150000"/>
              </a:lnSpc>
              <a:buNone/>
            </a:pPr>
            <a:r>
              <a:rPr lang="en-US" sz="3200" dirty="0">
                <a:latin typeface="Times New Roman" pitchFamily="18" charset="0"/>
                <a:cs typeface="Times New Roman" pitchFamily="18" charset="0"/>
              </a:rPr>
              <a:t>Therefore:</a:t>
            </a:r>
          </a:p>
          <a:p>
            <a:pPr>
              <a:lnSpc>
                <a:spcPct val="150000"/>
              </a:lnSpc>
            </a:pPr>
            <a:r>
              <a:rPr lang="en-US" sz="3200" dirty="0">
                <a:latin typeface="Times New Roman" pitchFamily="18" charset="0"/>
                <a:cs typeface="Times New Roman" pitchFamily="18" charset="0"/>
              </a:rPr>
              <a:t>1 woman dies per min </a:t>
            </a:r>
          </a:p>
          <a:p>
            <a:pPr>
              <a:lnSpc>
                <a:spcPct val="150000"/>
              </a:lnSpc>
            </a:pPr>
            <a:r>
              <a:rPr lang="en-US" sz="3200" dirty="0">
                <a:latin typeface="Times New Roman" pitchFamily="18" charset="0"/>
                <a:cs typeface="Times New Roman" pitchFamily="18" charset="0"/>
              </a:rPr>
              <a:t>30 suffer disabilities – infertility </a:t>
            </a:r>
          </a:p>
          <a:p>
            <a:pPr>
              <a:lnSpc>
                <a:spcPct val="150000"/>
              </a:lnSpc>
            </a:pPr>
            <a:r>
              <a:rPr lang="en-US" sz="3200" dirty="0">
                <a:latin typeface="Times New Roman" pitchFamily="18" charset="0"/>
                <a:cs typeface="Times New Roman" pitchFamily="18" charset="0"/>
              </a:rPr>
              <a:t>In </a:t>
            </a:r>
            <a:r>
              <a:rPr lang="en-US" sz="3200" dirty="0" smtClean="0">
                <a:latin typeface="Times New Roman" pitchFamily="18" charset="0"/>
                <a:cs typeface="Times New Roman" pitchFamily="18" charset="0"/>
              </a:rPr>
              <a:t>the meeting </a:t>
            </a:r>
            <a:r>
              <a:rPr lang="en-US" sz="3200" dirty="0">
                <a:latin typeface="Times New Roman" pitchFamily="18" charset="0"/>
                <a:cs typeface="Times New Roman" pitchFamily="18" charset="0"/>
              </a:rPr>
              <a:t>– utilization of </a:t>
            </a:r>
            <a:r>
              <a:rPr lang="en-US" sz="3200" dirty="0" smtClean="0">
                <a:latin typeface="Times New Roman" pitchFamily="18" charset="0"/>
                <a:cs typeface="Times New Roman" pitchFamily="18" charset="0"/>
              </a:rPr>
              <a:t>partograph </a:t>
            </a:r>
            <a:r>
              <a:rPr lang="en-US" sz="3200" dirty="0">
                <a:latin typeface="Times New Roman" pitchFamily="18" charset="0"/>
                <a:cs typeface="Times New Roman" pitchFamily="18" charset="0"/>
              </a:rPr>
              <a:t>as a managerial tool to prevent prolonged and </a:t>
            </a:r>
            <a:r>
              <a:rPr lang="en-US" sz="3200" dirty="0" smtClean="0">
                <a:latin typeface="Times New Roman" pitchFamily="18" charset="0"/>
                <a:cs typeface="Times New Roman" pitchFamily="18" charset="0"/>
              </a:rPr>
              <a:t>obstructed </a:t>
            </a:r>
            <a:r>
              <a:rPr lang="en-US" sz="3200" dirty="0">
                <a:latin typeface="Times New Roman" pitchFamily="18" charset="0"/>
                <a:cs typeface="Times New Roman" pitchFamily="18" charset="0"/>
              </a:rPr>
              <a:t>labour was launched in </a:t>
            </a:r>
            <a:r>
              <a:rPr lang="en-US" sz="3200" dirty="0" smtClean="0">
                <a:latin typeface="Times New Roman" pitchFamily="18" charset="0"/>
                <a:cs typeface="Times New Roman" pitchFamily="18" charset="0"/>
              </a:rPr>
              <a:t>1988.Main reason was to use the </a:t>
            </a:r>
            <a:r>
              <a:rPr lang="en-US" sz="3200" dirty="0">
                <a:latin typeface="Times New Roman" pitchFamily="18" charset="0"/>
                <a:cs typeface="Times New Roman" pitchFamily="18" charset="0"/>
              </a:rPr>
              <a:t>tool during </a:t>
            </a:r>
            <a:r>
              <a:rPr lang="en-US" sz="3200" dirty="0" smtClean="0">
                <a:latin typeface="Times New Roman" pitchFamily="18" charset="0"/>
                <a:cs typeface="Times New Roman" pitchFamily="18" charset="0"/>
              </a:rPr>
              <a:t>labour to prevent complications.</a:t>
            </a:r>
            <a:endParaRPr lang="en-US" sz="3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15631853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a:bodyPr>
          <a:lstStyle/>
          <a:p>
            <a:r>
              <a:rPr lang="en-US" sz="3200" b="1" dirty="0" smtClean="0">
                <a:latin typeface="Times New Roman" pitchFamily="18" charset="0"/>
                <a:cs typeface="Times New Roman" pitchFamily="18" charset="0"/>
              </a:rPr>
              <a:t>In summary: adolescents needs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53000"/>
          </a:xfrm>
        </p:spPr>
        <p:txBody>
          <a:bodyPr>
            <a:normAutofit/>
          </a:bodyPr>
          <a:lstStyle/>
          <a:p>
            <a:pPr>
              <a:lnSpc>
                <a:spcPct val="150000"/>
              </a:lnSpc>
            </a:pPr>
            <a:r>
              <a:rPr lang="en-US" sz="3200" dirty="0" smtClean="0">
                <a:latin typeface="Times New Roman" pitchFamily="18" charset="0"/>
                <a:cs typeface="Times New Roman" pitchFamily="18" charset="0"/>
              </a:rPr>
              <a:t>Reassurance </a:t>
            </a:r>
          </a:p>
          <a:p>
            <a:pPr>
              <a:lnSpc>
                <a:spcPct val="150000"/>
              </a:lnSpc>
            </a:pPr>
            <a:r>
              <a:rPr lang="en-US" sz="3200" dirty="0" smtClean="0">
                <a:latin typeface="Times New Roman" pitchFamily="18" charset="0"/>
                <a:cs typeface="Times New Roman" pitchFamily="18" charset="0"/>
              </a:rPr>
              <a:t>Accurate and factual information </a:t>
            </a:r>
          </a:p>
          <a:p>
            <a:pPr>
              <a:lnSpc>
                <a:spcPct val="150000"/>
              </a:lnSpc>
            </a:pPr>
            <a:r>
              <a:rPr lang="en-US" sz="3200" dirty="0" smtClean="0">
                <a:latin typeface="Times New Roman" pitchFamily="18" charset="0"/>
                <a:cs typeface="Times New Roman" pitchFamily="18" charset="0"/>
              </a:rPr>
              <a:t>Crete awareness on available SRH services </a:t>
            </a:r>
          </a:p>
          <a:p>
            <a:pPr>
              <a:lnSpc>
                <a:spcPct val="150000"/>
              </a:lnSpc>
            </a:pPr>
            <a:r>
              <a:rPr lang="en-US" sz="3200" dirty="0" smtClean="0">
                <a:latin typeface="Times New Roman" pitchFamily="18" charset="0"/>
                <a:cs typeface="Times New Roman" pitchFamily="18" charset="0"/>
              </a:rPr>
              <a:t>Sensitive to community on available services</a:t>
            </a:r>
          </a:p>
          <a:p>
            <a:pPr>
              <a:lnSpc>
                <a:spcPct val="150000"/>
              </a:lnSpc>
            </a:pPr>
            <a:r>
              <a:rPr lang="en-US" sz="3200" dirty="0" smtClean="0">
                <a:latin typeface="Times New Roman" pitchFamily="18" charset="0"/>
                <a:cs typeface="Times New Roman" pitchFamily="18" charset="0"/>
              </a:rPr>
              <a:t>Define role of parents to give SRH services  </a:t>
            </a:r>
            <a:endParaRPr lang="en-US" sz="3200" dirty="0">
              <a:latin typeface="Times New Roman" pitchFamily="18" charset="0"/>
              <a:cs typeface="Times New Roman" pitchFamily="18" charset="0"/>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Counseling process of the youth friendly services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3200" b="1" dirty="0" smtClean="0">
                <a:latin typeface="Times New Roman" pitchFamily="18" charset="0"/>
                <a:cs typeface="Times New Roman" pitchFamily="18" charset="0"/>
              </a:rPr>
              <a:t>R</a:t>
            </a:r>
            <a:r>
              <a:rPr lang="en-US" sz="3200" dirty="0" smtClean="0">
                <a:latin typeface="Times New Roman" pitchFamily="18" charset="0"/>
                <a:cs typeface="Times New Roman" pitchFamily="18" charset="0"/>
              </a:rPr>
              <a:t>apport building as you welcome to client; make them relax introduce yourself and make them comfortable</a:t>
            </a:r>
          </a:p>
          <a:p>
            <a:pPr>
              <a:lnSpc>
                <a:spcPct val="150000"/>
              </a:lnSpc>
            </a:pP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E</a:t>
            </a:r>
            <a:r>
              <a:rPr lang="en-US" sz="3200" dirty="0" smtClean="0">
                <a:latin typeface="Times New Roman" pitchFamily="18" charset="0"/>
                <a:cs typeface="Times New Roman" pitchFamily="18" charset="0"/>
              </a:rPr>
              <a:t>xploration- finding out clients risks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nSpc>
                <a:spcPct val="150000"/>
              </a:lnSpc>
            </a:pPr>
            <a:r>
              <a:rPr lang="en-US" sz="3200" b="1" dirty="0">
                <a:latin typeface="Times New Roman" pitchFamily="18" charset="0"/>
                <a:cs typeface="Times New Roman" pitchFamily="18" charset="0"/>
              </a:rPr>
              <a:t>D</a:t>
            </a:r>
            <a:r>
              <a:rPr lang="en-US" sz="3200" dirty="0">
                <a:latin typeface="Times New Roman" pitchFamily="18" charset="0"/>
                <a:cs typeface="Times New Roman" pitchFamily="18" charset="0"/>
              </a:rPr>
              <a:t>ecision making – discuss different options to solve </a:t>
            </a:r>
            <a:r>
              <a:rPr lang="en-US" sz="3200" dirty="0" smtClean="0">
                <a:latin typeface="Times New Roman" pitchFamily="18" charset="0"/>
                <a:cs typeface="Times New Roman" pitchFamily="18" charset="0"/>
              </a:rPr>
              <a:t>the problem</a:t>
            </a:r>
            <a:endParaRPr lang="en-US" sz="3200" dirty="0">
              <a:latin typeface="Times New Roman" pitchFamily="18" charset="0"/>
              <a:cs typeface="Times New Roman" pitchFamily="18" charset="0"/>
            </a:endParaRPr>
          </a:p>
          <a:p>
            <a:pPr>
              <a:lnSpc>
                <a:spcPct val="150000"/>
              </a:lnSpc>
            </a:pPr>
            <a:r>
              <a:rPr lang="en-US" sz="3200" b="1" dirty="0">
                <a:latin typeface="Times New Roman" pitchFamily="18" charset="0"/>
                <a:cs typeface="Times New Roman" pitchFamily="18" charset="0"/>
              </a:rPr>
              <a:t>I</a:t>
            </a:r>
            <a:r>
              <a:rPr lang="en-US" sz="3200" dirty="0">
                <a:latin typeface="Times New Roman" pitchFamily="18" charset="0"/>
                <a:cs typeface="Times New Roman" pitchFamily="18" charset="0"/>
              </a:rPr>
              <a:t>mplementation – allow them to go and utilize what they </a:t>
            </a:r>
            <a:r>
              <a:rPr lang="en-US" sz="3200" dirty="0" smtClean="0">
                <a:latin typeface="Times New Roman" pitchFamily="18" charset="0"/>
                <a:cs typeface="Times New Roman" pitchFamily="18" charset="0"/>
              </a:rPr>
              <a:t>have, practice their skills, follow up programs and collaboration  </a:t>
            </a:r>
            <a:endParaRPr lang="en-US" sz="32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1333987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normAutofit/>
          </a:bodyPr>
          <a:lstStyle/>
          <a:p>
            <a:r>
              <a:rPr lang="en-US" sz="3200" b="1" dirty="0" smtClean="0">
                <a:latin typeface="Times New Roman" pitchFamily="18" charset="0"/>
                <a:cs typeface="Times New Roman" pitchFamily="18" charset="0"/>
              </a:rPr>
              <a:t>Life skill training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pPr>
              <a:lnSpc>
                <a:spcPct val="150000"/>
              </a:lnSpc>
            </a:pPr>
            <a:r>
              <a:rPr lang="en-US" sz="3200" dirty="0" smtClean="0">
                <a:latin typeface="Times New Roman" pitchFamily="18" charset="0"/>
                <a:cs typeface="Times New Roman" pitchFamily="18" charset="0"/>
              </a:rPr>
              <a:t>Those are abilities of psychological competencies that help an individual to deal or cope effectively with the challenges of everyday life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a:latin typeface="Times New Roman" pitchFamily="18" charset="0"/>
                <a:cs typeface="Times New Roman" pitchFamily="18" charset="0"/>
              </a:rPr>
              <a:t>Elements </a:t>
            </a:r>
          </a:p>
          <a:p>
            <a:pPr>
              <a:lnSpc>
                <a:spcPct val="150000"/>
              </a:lnSpc>
            </a:pPr>
            <a:r>
              <a:rPr lang="en-US" sz="3200" dirty="0">
                <a:latin typeface="Times New Roman" pitchFamily="18" charset="0"/>
                <a:cs typeface="Times New Roman" pitchFamily="18" charset="0"/>
              </a:rPr>
              <a:t>Moral values 		</a:t>
            </a:r>
            <a:endParaRPr lang="en-US" sz="3200" dirty="0" smtClean="0">
              <a:latin typeface="Times New Roman" pitchFamily="18" charset="0"/>
              <a:cs typeface="Times New Roman" pitchFamily="18" charset="0"/>
            </a:endParaRPr>
          </a:p>
          <a:p>
            <a:pPr>
              <a:lnSpc>
                <a:spcPct val="150000"/>
              </a:lnSpc>
            </a:pPr>
            <a:r>
              <a:rPr lang="en-US" sz="3200" dirty="0" smtClean="0">
                <a:latin typeface="Times New Roman" pitchFamily="18" charset="0"/>
                <a:cs typeface="Times New Roman" pitchFamily="18" charset="0"/>
              </a:rPr>
              <a:t>negotiation </a:t>
            </a:r>
            <a:endParaRPr lang="en-US" sz="3200" dirty="0">
              <a:latin typeface="Times New Roman" pitchFamily="18" charset="0"/>
              <a:cs typeface="Times New Roman" pitchFamily="18" charset="0"/>
            </a:endParaRPr>
          </a:p>
          <a:p>
            <a:pPr>
              <a:lnSpc>
                <a:spcPct val="150000"/>
              </a:lnSpc>
            </a:pPr>
            <a:r>
              <a:rPr lang="en-US" sz="3200" dirty="0">
                <a:latin typeface="Times New Roman" pitchFamily="18" charset="0"/>
                <a:cs typeface="Times New Roman" pitchFamily="18" charset="0"/>
              </a:rPr>
              <a:t>Goal setting 		</a:t>
            </a:r>
            <a:endParaRPr lang="en-US" sz="3200" dirty="0" smtClean="0">
              <a:latin typeface="Times New Roman" pitchFamily="18" charset="0"/>
              <a:cs typeface="Times New Roman" pitchFamily="18" charset="0"/>
            </a:endParaRPr>
          </a:p>
          <a:p>
            <a:pPr>
              <a:lnSpc>
                <a:spcPct val="150000"/>
              </a:lnSpc>
            </a:pPr>
            <a:r>
              <a:rPr lang="en-US" sz="3200" dirty="0" smtClean="0">
                <a:latin typeface="Times New Roman" pitchFamily="18" charset="0"/>
                <a:cs typeface="Times New Roman" pitchFamily="18" charset="0"/>
              </a:rPr>
              <a:t>assertiveness</a:t>
            </a:r>
            <a:endParaRPr lang="en-US" sz="3200" dirty="0">
              <a:latin typeface="Times New Roman" pitchFamily="18" charset="0"/>
              <a:cs typeface="Times New Roman" pitchFamily="18" charset="0"/>
            </a:endParaRPr>
          </a:p>
          <a:p>
            <a:pPr>
              <a:lnSpc>
                <a:spcPct val="150000"/>
              </a:lnSpc>
            </a:pPr>
            <a:r>
              <a:rPr lang="en-US" sz="3200" dirty="0">
                <a:latin typeface="Times New Roman" pitchFamily="18" charset="0"/>
                <a:cs typeface="Times New Roman" pitchFamily="18" charset="0"/>
              </a:rPr>
              <a:t>Decision making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nSpc>
                <a:spcPct val="160000"/>
              </a:lnSpc>
            </a:pPr>
            <a:r>
              <a:rPr lang="en-US" sz="3200" dirty="0" smtClean="0">
                <a:latin typeface="Times New Roman" pitchFamily="18" charset="0"/>
                <a:cs typeface="Times New Roman" pitchFamily="18" charset="0"/>
              </a:rPr>
              <a:t>good communication </a:t>
            </a:r>
            <a:r>
              <a:rPr lang="en-US" sz="3200" dirty="0">
                <a:latin typeface="Times New Roman" pitchFamily="18" charset="0"/>
                <a:cs typeface="Times New Roman" pitchFamily="18" charset="0"/>
              </a:rPr>
              <a:t>skills </a:t>
            </a:r>
          </a:p>
        </p:txBody>
      </p:sp>
    </p:spTree>
    <p:extLst>
      <p:ext uri="{BB962C8B-B14F-4D97-AF65-F5344CB8AC3E}">
        <p14:creationId xmlns:p14="http://schemas.microsoft.com/office/powerpoint/2010/main" val="34411917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18488"/>
          </a:xfrm>
        </p:spPr>
        <p:txBody>
          <a:bodyPr>
            <a:normAutofit/>
          </a:bodyPr>
          <a:lstStyle/>
          <a:p>
            <a:r>
              <a:rPr lang="en-US" sz="5400" b="1" dirty="0">
                <a:latin typeface="Times New Roman" pitchFamily="18" charset="0"/>
                <a:cs typeface="Times New Roman" pitchFamily="18" charset="0"/>
              </a:rPr>
              <a:t>Categories </a:t>
            </a:r>
            <a:r>
              <a:rPr lang="en-US" sz="5400" b="1" dirty="0" smtClean="0">
                <a:latin typeface="Times New Roman" pitchFamily="18" charset="0"/>
                <a:cs typeface="Times New Roman" pitchFamily="18" charset="0"/>
              </a:rPr>
              <a:t>of life skills</a:t>
            </a:r>
            <a:r>
              <a:rPr lang="en-US" sz="5400" b="1" dirty="0">
                <a:latin typeface="Times New Roman" pitchFamily="18" charset="0"/>
                <a:cs typeface="Times New Roman" pitchFamily="18" charset="0"/>
              </a:rPr>
              <a:t/>
            </a:r>
            <a:br>
              <a:rPr lang="en-US" sz="5400" b="1" dirty="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nSpc>
                <a:spcPct val="150000"/>
              </a:lnSpc>
            </a:pPr>
            <a:r>
              <a:rPr lang="en-US" sz="3200" dirty="0" smtClean="0">
                <a:latin typeface="Times New Roman" pitchFamily="18" charset="0"/>
                <a:cs typeface="Times New Roman" pitchFamily="18" charset="0"/>
              </a:rPr>
              <a:t>Dealing </a:t>
            </a:r>
            <a:r>
              <a:rPr lang="en-US" sz="3200" dirty="0">
                <a:latin typeface="Times New Roman" pitchFamily="18" charset="0"/>
                <a:cs typeface="Times New Roman" pitchFamily="18" charset="0"/>
              </a:rPr>
              <a:t>and </a:t>
            </a:r>
            <a:r>
              <a:rPr lang="en-US" sz="3200" dirty="0" smtClean="0">
                <a:latin typeface="Times New Roman" pitchFamily="18" charset="0"/>
                <a:cs typeface="Times New Roman" pitchFamily="18" charset="0"/>
              </a:rPr>
              <a:t>coping with </a:t>
            </a:r>
            <a:r>
              <a:rPr lang="en-US" sz="3200" dirty="0">
                <a:latin typeface="Times New Roman" pitchFamily="18" charset="0"/>
                <a:cs typeface="Times New Roman" pitchFamily="18" charset="0"/>
              </a:rPr>
              <a:t>oneself </a:t>
            </a:r>
          </a:p>
          <a:p>
            <a:pPr>
              <a:lnSpc>
                <a:spcPct val="150000"/>
              </a:lnSpc>
            </a:pPr>
            <a:r>
              <a:rPr lang="en-US" sz="3200" dirty="0" smtClean="0">
                <a:latin typeface="Times New Roman" pitchFamily="18" charset="0"/>
                <a:cs typeface="Times New Roman" pitchFamily="18" charset="0"/>
              </a:rPr>
              <a:t>Dealing </a:t>
            </a:r>
            <a:r>
              <a:rPr lang="en-US" sz="3200" dirty="0">
                <a:latin typeface="Times New Roman" pitchFamily="18" charset="0"/>
                <a:cs typeface="Times New Roman" pitchFamily="18" charset="0"/>
              </a:rPr>
              <a:t>and </a:t>
            </a:r>
            <a:r>
              <a:rPr lang="en-US" sz="3200" dirty="0" smtClean="0">
                <a:latin typeface="Times New Roman" pitchFamily="18" charset="0"/>
                <a:cs typeface="Times New Roman" pitchFamily="18" charset="0"/>
              </a:rPr>
              <a:t>coping with </a:t>
            </a:r>
            <a:r>
              <a:rPr lang="en-US" sz="3200" dirty="0">
                <a:latin typeface="Times New Roman" pitchFamily="18" charset="0"/>
                <a:cs typeface="Times New Roman" pitchFamily="18" charset="0"/>
              </a:rPr>
              <a:t>others </a:t>
            </a:r>
          </a:p>
          <a:p>
            <a:pPr>
              <a:lnSpc>
                <a:spcPct val="150000"/>
              </a:lnSpc>
            </a:pPr>
            <a:r>
              <a:rPr lang="en-US" sz="3200" dirty="0">
                <a:latin typeface="Times New Roman" pitchFamily="18" charset="0"/>
                <a:cs typeface="Times New Roman" pitchFamily="18" charset="0"/>
              </a:rPr>
              <a:t>Make effective decisions </a:t>
            </a:r>
          </a:p>
        </p:txBody>
      </p:sp>
    </p:spTree>
    <p:extLst>
      <p:ext uri="{BB962C8B-B14F-4D97-AF65-F5344CB8AC3E}">
        <p14:creationId xmlns:p14="http://schemas.microsoft.com/office/powerpoint/2010/main" val="312271256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A)Dealing and coping with oneself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nSpc>
                <a:spcPct val="150000"/>
              </a:lnSpc>
              <a:buNone/>
            </a:pPr>
            <a:r>
              <a:rPr lang="en-US" sz="3200" dirty="0" smtClean="0">
                <a:latin typeface="Times New Roman" pitchFamily="18" charset="0"/>
                <a:cs typeface="Times New Roman" pitchFamily="18" charset="0"/>
              </a:rPr>
              <a:t>1.Self-awareness – is understanding of self and working on weakness to improve potentiality i.e. building on strengths as well as accepting correction.</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172200"/>
          </a:xfrm>
        </p:spPr>
        <p:txBody>
          <a:bodyPr>
            <a:noAutofit/>
          </a:bodyPr>
          <a:lstStyle/>
          <a:p>
            <a:pPr marL="0" indent="0">
              <a:lnSpc>
                <a:spcPct val="150000"/>
              </a:lnSpc>
              <a:buNone/>
            </a:pPr>
            <a:r>
              <a:rPr lang="en-US" sz="3200" dirty="0" smtClean="0">
                <a:latin typeface="Times New Roman" pitchFamily="18" charset="0"/>
                <a:cs typeface="Times New Roman" pitchFamily="18" charset="0"/>
              </a:rPr>
              <a:t>2.Self </a:t>
            </a:r>
            <a:r>
              <a:rPr lang="en-US" sz="3200" dirty="0">
                <a:latin typeface="Times New Roman" pitchFamily="18" charset="0"/>
                <a:cs typeface="Times New Roman" pitchFamily="18" charset="0"/>
              </a:rPr>
              <a:t>esteem – is how you feel about yourself and influences your actions towards others and what you can accomplish in your </a:t>
            </a:r>
            <a:r>
              <a:rPr lang="en-US" sz="3200" dirty="0" smtClean="0">
                <a:latin typeface="Times New Roman" pitchFamily="18" charset="0"/>
                <a:cs typeface="Times New Roman" pitchFamily="18" charset="0"/>
              </a:rPr>
              <a:t>life. Youth should </a:t>
            </a:r>
            <a:r>
              <a:rPr lang="en-US" sz="3200" dirty="0">
                <a:latin typeface="Times New Roman" pitchFamily="18" charset="0"/>
                <a:cs typeface="Times New Roman" pitchFamily="18" charset="0"/>
              </a:rPr>
              <a:t>not compare themselves to other people but set their own standards which are realistic and </a:t>
            </a:r>
            <a:r>
              <a:rPr lang="en-US" sz="3200" dirty="0" smtClean="0">
                <a:latin typeface="Times New Roman" pitchFamily="18" charset="0"/>
                <a:cs typeface="Times New Roman" pitchFamily="18" charset="0"/>
              </a:rPr>
              <a:t>achievable.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547145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763000" cy="2308324"/>
          </a:xfrm>
          <a:prstGeom prst="rect">
            <a:avLst/>
          </a:prstGeom>
        </p:spPr>
        <p:txBody>
          <a:bodyPr wrap="square">
            <a:spAutoFit/>
          </a:bodyPr>
          <a:lstStyle/>
          <a:p>
            <a:pPr>
              <a:lnSpc>
                <a:spcPct val="150000"/>
              </a:lnSpc>
            </a:pPr>
            <a:r>
              <a:rPr lang="en-US" sz="3200" dirty="0" smtClean="0">
                <a:latin typeface="Times New Roman" pitchFamily="18" charset="0"/>
                <a:cs typeface="Times New Roman" pitchFamily="18" charset="0"/>
              </a:rPr>
              <a:t>Need </a:t>
            </a:r>
            <a:r>
              <a:rPr lang="en-US" sz="3200" dirty="0">
                <a:latin typeface="Times New Roman" pitchFamily="18" charset="0"/>
                <a:cs typeface="Times New Roman" pitchFamily="18" charset="0"/>
              </a:rPr>
              <a:t>to be </a:t>
            </a:r>
            <a:r>
              <a:rPr lang="en-US" sz="3200" dirty="0" smtClean="0">
                <a:latin typeface="Times New Roman" pitchFamily="18" charset="0"/>
                <a:cs typeface="Times New Roman" pitchFamily="18" charset="0"/>
              </a:rPr>
              <a:t> with  the </a:t>
            </a:r>
            <a:r>
              <a:rPr lang="en-US" sz="3200" dirty="0">
                <a:latin typeface="Times New Roman" pitchFamily="18" charset="0"/>
                <a:cs typeface="Times New Roman" pitchFamily="18" charset="0"/>
              </a:rPr>
              <a:t>people who care and encourage them than those who </a:t>
            </a:r>
            <a:r>
              <a:rPr lang="en-US" sz="3200" dirty="0" smtClean="0">
                <a:latin typeface="Times New Roman" pitchFamily="18" charset="0"/>
                <a:cs typeface="Times New Roman" pitchFamily="18" charset="0"/>
              </a:rPr>
              <a:t>damage and </a:t>
            </a:r>
            <a:r>
              <a:rPr lang="en-US" sz="3200" dirty="0">
                <a:latin typeface="Times New Roman" pitchFamily="18" charset="0"/>
                <a:cs typeface="Times New Roman" pitchFamily="18" charset="0"/>
              </a:rPr>
              <a:t>pull them down or make them feel bad about themselves</a:t>
            </a:r>
          </a:p>
        </p:txBody>
      </p:sp>
    </p:spTree>
    <p:extLst>
      <p:ext uri="{BB962C8B-B14F-4D97-AF65-F5344CB8AC3E}">
        <p14:creationId xmlns:p14="http://schemas.microsoft.com/office/powerpoint/2010/main" val="38462814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400"/>
            <a:ext cx="8229600" cy="6553200"/>
          </a:xfrm>
        </p:spPr>
        <p:txBody>
          <a:bodyPr>
            <a:normAutofit/>
          </a:bodyPr>
          <a:lstStyle/>
          <a:p>
            <a:pPr>
              <a:lnSpc>
                <a:spcPct val="150000"/>
              </a:lnSpc>
            </a:pPr>
            <a:r>
              <a:rPr lang="en-US" sz="3200" dirty="0">
                <a:latin typeface="Times New Roman" pitchFamily="18" charset="0"/>
                <a:cs typeface="Times New Roman" pitchFamily="18" charset="0"/>
              </a:rPr>
              <a:t>Coping </a:t>
            </a:r>
            <a:r>
              <a:rPr lang="en-US" sz="3200" dirty="0" smtClean="0">
                <a:latin typeface="Times New Roman" pitchFamily="18" charset="0"/>
                <a:cs typeface="Times New Roman" pitchFamily="18" charset="0"/>
              </a:rPr>
              <a:t>with  </a:t>
            </a:r>
            <a:r>
              <a:rPr lang="en-US" sz="3200" dirty="0">
                <a:latin typeface="Times New Roman" pitchFamily="18" charset="0"/>
                <a:cs typeface="Times New Roman" pitchFamily="18" charset="0"/>
              </a:rPr>
              <a:t>emotions to </a:t>
            </a:r>
            <a:r>
              <a:rPr lang="en-US" sz="3200" dirty="0" smtClean="0">
                <a:latin typeface="Times New Roman" pitchFamily="18" charset="0"/>
                <a:cs typeface="Times New Roman" pitchFamily="18" charset="0"/>
              </a:rPr>
              <a:t>an extent </a:t>
            </a:r>
            <a:r>
              <a:rPr lang="en-US" sz="3200" dirty="0">
                <a:latin typeface="Times New Roman" pitchFamily="18" charset="0"/>
                <a:cs typeface="Times New Roman" pitchFamily="18" charset="0"/>
              </a:rPr>
              <a:t>of laughing it out or crying to relieve this feelings.</a:t>
            </a:r>
          </a:p>
          <a:p>
            <a:pPr>
              <a:lnSpc>
                <a:spcPct val="150000"/>
              </a:lnSpc>
            </a:pPr>
            <a:r>
              <a:rPr lang="en-US" sz="3200" dirty="0">
                <a:latin typeface="Times New Roman" pitchFamily="18" charset="0"/>
                <a:cs typeface="Times New Roman" pitchFamily="18" charset="0"/>
              </a:rPr>
              <a:t>Coping </a:t>
            </a:r>
            <a:r>
              <a:rPr lang="en-US" sz="3200" dirty="0" smtClean="0">
                <a:latin typeface="Times New Roman" pitchFamily="18" charset="0"/>
                <a:cs typeface="Times New Roman" pitchFamily="18" charset="0"/>
              </a:rPr>
              <a:t>with </a:t>
            </a:r>
            <a:r>
              <a:rPr lang="en-US" sz="3200" dirty="0">
                <a:latin typeface="Times New Roman" pitchFamily="18" charset="0"/>
                <a:cs typeface="Times New Roman" pitchFamily="18" charset="0"/>
              </a:rPr>
              <a:t>stress</a:t>
            </a:r>
          </a:p>
          <a:p>
            <a:pPr>
              <a:lnSpc>
                <a:spcPct val="150000"/>
              </a:lnSpc>
            </a:pPr>
            <a:r>
              <a:rPr lang="en-US" sz="3200" dirty="0">
                <a:latin typeface="Times New Roman" pitchFamily="18" charset="0"/>
                <a:cs typeface="Times New Roman" pitchFamily="18" charset="0"/>
              </a:rPr>
              <a:t>Goal setting – a goal is </a:t>
            </a:r>
            <a:r>
              <a:rPr lang="en-US" sz="3200" dirty="0" smtClean="0">
                <a:latin typeface="Times New Roman" pitchFamily="18" charset="0"/>
                <a:cs typeface="Times New Roman" pitchFamily="18" charset="0"/>
              </a:rPr>
              <a:t>achievement  </a:t>
            </a:r>
            <a:r>
              <a:rPr lang="en-US" sz="3200" dirty="0">
                <a:latin typeface="Times New Roman" pitchFamily="18" charset="0"/>
                <a:cs typeface="Times New Roman" pitchFamily="18" charset="0"/>
              </a:rPr>
              <a:t>towards which </a:t>
            </a:r>
            <a:r>
              <a:rPr lang="en-US" sz="3200" dirty="0" smtClean="0">
                <a:latin typeface="Times New Roman" pitchFamily="18" charset="0"/>
                <a:cs typeface="Times New Roman" pitchFamily="18" charset="0"/>
              </a:rPr>
              <a:t>efforts are </a:t>
            </a:r>
            <a:r>
              <a:rPr lang="en-US" sz="3200" dirty="0">
                <a:latin typeface="Times New Roman" pitchFamily="18" charset="0"/>
                <a:cs typeface="Times New Roman" pitchFamily="18" charset="0"/>
              </a:rPr>
              <a:t>directed. The goals should be specific, practical, realistic, achievable and manageable and have deadlines.</a:t>
            </a:r>
          </a:p>
          <a:p>
            <a:endParaRPr lang="en-US" dirty="0"/>
          </a:p>
          <a:p>
            <a:endParaRPr lang="en-US" dirty="0"/>
          </a:p>
        </p:txBody>
      </p:sp>
    </p:spTree>
    <p:extLst>
      <p:ext uri="{BB962C8B-B14F-4D97-AF65-F5344CB8AC3E}">
        <p14:creationId xmlns:p14="http://schemas.microsoft.com/office/powerpoint/2010/main" val="2528086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6021</TotalTime>
  <Words>3986</Words>
  <Application>Microsoft Office PowerPoint</Application>
  <PresentationFormat>On-screen Show (4:3)</PresentationFormat>
  <Paragraphs>515</Paragraphs>
  <Slides>129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129</vt:i4>
      </vt:variant>
    </vt:vector>
  </HeadingPairs>
  <TitlesOfParts>
    <vt:vector size="135" baseType="lpstr">
      <vt:lpstr>Arial</vt:lpstr>
      <vt:lpstr>Calibri</vt:lpstr>
      <vt:lpstr>Calibri Light</vt:lpstr>
      <vt:lpstr>Times New Roman</vt:lpstr>
      <vt:lpstr>Wingdings</vt:lpstr>
      <vt:lpstr>Office Theme</vt:lpstr>
      <vt:lpstr>DEFINITION RH</vt:lpstr>
      <vt:lpstr>HISTORY OF REPRODUCTIVE HEALTH </vt:lpstr>
      <vt:lpstr>INTRODUCTION </vt:lpstr>
      <vt:lpstr>PowerPoint Presentation</vt:lpstr>
      <vt:lpstr>PowerPoint Presentation</vt:lpstr>
      <vt:lpstr>PowerPoint Presentation</vt:lpstr>
      <vt:lpstr>PowerPoint Presentation</vt:lpstr>
      <vt:lpstr>Maternal deaths in Kenya</vt:lpstr>
      <vt:lpstr>PowerPoint Presentation</vt:lpstr>
      <vt:lpstr>Elements aimed a reducing maternal mortality</vt:lpstr>
      <vt:lpstr>Millennium Development Goals (MDGS)</vt:lpstr>
      <vt:lpstr>PowerPoint Presentation</vt:lpstr>
      <vt:lpstr>SUSTAINABLE DEVELOPMENT GOALS</vt:lpstr>
      <vt:lpstr>PowerPoint Presentation</vt:lpstr>
      <vt:lpstr>MDGs 3,4,5 &amp; 6 and SDGs 3 and 5 are related to RH which Aims are </vt:lpstr>
      <vt:lpstr>Important  and Complimentary RH areas  </vt:lpstr>
      <vt:lpstr>PowerPoint Presentation</vt:lpstr>
      <vt:lpstr>PowerPoint Presentation</vt:lpstr>
      <vt:lpstr>PowerPoint Presentation</vt:lpstr>
      <vt:lpstr>Components of reproductive health  </vt:lpstr>
      <vt:lpstr>PowerPoint Presentation</vt:lpstr>
      <vt:lpstr>SAFE MOTHERHOOD INTIATIVE(SMI)</vt:lpstr>
      <vt:lpstr>PowerPoint Presentation</vt:lpstr>
      <vt:lpstr>PowerPoint Presentation</vt:lpstr>
      <vt:lpstr>Common causes of high maternal mortality and morbidity </vt:lpstr>
      <vt:lpstr>Direct cause </vt:lpstr>
      <vt:lpstr>Indirect cause: Increase risk </vt:lpstr>
      <vt:lpstr>Common causes of neonatal death </vt:lpstr>
      <vt:lpstr>Ways of reducing maternal mortality</vt:lpstr>
      <vt:lpstr>PowerPoint Presentation</vt:lpstr>
      <vt:lpstr>Ct of ways of reducing mortality</vt:lpstr>
      <vt:lpstr>PowerPoint Presentation</vt:lpstr>
      <vt:lpstr>PowerPoint Presentation</vt:lpstr>
      <vt:lpstr>PowerPoint Presentation</vt:lpstr>
      <vt:lpstr> Basic EOC at health centre level </vt:lpstr>
      <vt:lpstr>PowerPoint Presentation</vt:lpstr>
      <vt:lpstr>Comprehensive EOC at district hospital </vt:lpstr>
      <vt:lpstr>Pillars of safe motherhood </vt:lpstr>
      <vt:lpstr>PowerPoint Presentation</vt:lpstr>
      <vt:lpstr>PowerPoint Presentation</vt:lpstr>
      <vt:lpstr>CT</vt:lpstr>
      <vt:lpstr>PowerPoint Presentation</vt:lpstr>
      <vt:lpstr>ADOLESCENT AND YOUTH REPRODUCTIVE HEALTH</vt:lpstr>
      <vt:lpstr>SEXUALY TRANSMITTED INFECTIONS</vt:lpstr>
      <vt:lpstr>CANCER OF REPRODUCTIVE SYSTEM</vt:lpstr>
      <vt:lpstr>REPRODUCTIVE HEALTH OF THE ELDERLY</vt:lpstr>
      <vt:lpstr>Adolescents/Youth Sexual and Reproductive Health </vt:lpstr>
      <vt:lpstr>Objectives cont.</vt:lpstr>
      <vt:lpstr>Definition</vt:lpstr>
      <vt:lpstr>WHO Classification of adolescent </vt:lpstr>
      <vt:lpstr>Significance of adolescents sexual and reproductive health  </vt:lpstr>
      <vt:lpstr>PowerPoint Presentation</vt:lpstr>
      <vt:lpstr>Psychosexual growth and development </vt:lpstr>
      <vt:lpstr>PowerPoint Presentation</vt:lpstr>
      <vt:lpstr>Physical occurring in girls during adolescents </vt:lpstr>
      <vt:lpstr>PowerPoint Presentation</vt:lpstr>
      <vt:lpstr>Psychosocial Changes </vt:lpstr>
      <vt:lpstr>PowerPoint Presentation</vt:lpstr>
      <vt:lpstr>Risks factors that adolescent face </vt:lpstr>
      <vt:lpstr>PowerPoint Presentation</vt:lpstr>
      <vt:lpstr>Contributing factors to HIV risk </vt:lpstr>
      <vt:lpstr>PowerPoint Presentation</vt:lpstr>
      <vt:lpstr>What adolescents needs </vt:lpstr>
      <vt:lpstr>Management of Adolescents sexual reproductive health </vt:lpstr>
      <vt:lpstr>PowerPoint Presentation</vt:lpstr>
      <vt:lpstr>16-18 Years </vt:lpstr>
      <vt:lpstr>PowerPoint Presentation</vt:lpstr>
      <vt:lpstr>19-24 Year </vt:lpstr>
      <vt:lpstr>Factors associated with early initiation of sexual activities </vt:lpstr>
      <vt:lpstr>PowerPoint Presentation</vt:lpstr>
      <vt:lpstr>Risk association with early activities </vt:lpstr>
      <vt:lpstr>Psychosocial factors </vt:lpstr>
      <vt:lpstr>PowerPoint Presentation</vt:lpstr>
      <vt:lpstr>Promotion of (YFS) youth friendly services </vt:lpstr>
      <vt:lpstr>YOUTH FRIENDLY SERVICES</vt:lpstr>
      <vt:lpstr>Minimum conditions for YFS</vt:lpstr>
      <vt:lpstr>Provider and staff characteristics </vt:lpstr>
      <vt:lpstr>Supportive Elements of YFS/Operational Characteristics </vt:lpstr>
      <vt:lpstr>PowerPoint Presentation</vt:lpstr>
      <vt:lpstr>PowerPoint Presentation</vt:lpstr>
      <vt:lpstr>PowerPoint Presentation</vt:lpstr>
      <vt:lpstr>Net working and collaboration </vt:lpstr>
      <vt:lpstr>Models  </vt:lpstr>
      <vt:lpstr>b)Clinic Based Model </vt:lpstr>
      <vt:lpstr>c)School based model  </vt:lpstr>
      <vt:lpstr>Barriers to provision of  YFS</vt:lpstr>
      <vt:lpstr>PowerPoint Presentation</vt:lpstr>
      <vt:lpstr>PowerPoint Presentation</vt:lpstr>
      <vt:lpstr>PowerPoint Presentation</vt:lpstr>
      <vt:lpstr>In summary: adolescents needs </vt:lpstr>
      <vt:lpstr>Counseling process of the youth friendly services </vt:lpstr>
      <vt:lpstr>PowerPoint Presentation</vt:lpstr>
      <vt:lpstr>Life skill training </vt:lpstr>
      <vt:lpstr>PowerPoint Presentation</vt:lpstr>
      <vt:lpstr>Categories of life skills </vt:lpstr>
      <vt:lpstr>A)Dealing and coping with oneself </vt:lpstr>
      <vt:lpstr>PowerPoint Presentation</vt:lpstr>
      <vt:lpstr>PowerPoint Presentation</vt:lpstr>
      <vt:lpstr>PowerPoint Presentation</vt:lpstr>
      <vt:lpstr>PowerPoint Presentation</vt:lpstr>
      <vt:lpstr>Skills for dealing and coping with others </vt:lpstr>
      <vt:lpstr>PowerPoint Presentation</vt:lpstr>
      <vt:lpstr>Skills for making effective decisions </vt:lpstr>
      <vt:lpstr>PowerPoint Presentation</vt:lpstr>
      <vt:lpstr>PowerPoint Presentation</vt:lpstr>
      <vt:lpstr>The skill assertiveness is based on 5 rights    </vt:lpstr>
      <vt:lpstr>PowerPoint Presentation</vt:lpstr>
      <vt:lpstr>The decision making process </vt:lpstr>
      <vt:lpstr>Goal Setting </vt:lpstr>
      <vt:lpstr>Rights of Assertiveness </vt:lpstr>
      <vt:lpstr>THE END      </vt:lpstr>
      <vt:lpstr>EMTCT(Elimination of mother to child transmission)</vt:lpstr>
      <vt:lpstr>PowerPoint Presentation</vt:lpstr>
      <vt:lpstr>Consequences of HIV infection in Kenya</vt:lpstr>
      <vt:lpstr>Modes of MTCT</vt:lpstr>
      <vt:lpstr>Factors that influence risk of MTCT</vt:lpstr>
      <vt:lpstr>PowerPoint Presentation</vt:lpstr>
      <vt:lpstr>PowerPoint Presentation</vt:lpstr>
      <vt:lpstr>Non-pharmacological interventions to reduce risk of MTCT</vt:lpstr>
      <vt:lpstr>PowerPoint Presentation</vt:lpstr>
      <vt:lpstr>PowerPoint Presentation</vt:lpstr>
      <vt:lpstr>PowerPoint Presentation</vt:lpstr>
      <vt:lpstr>PowerPoint Presentation</vt:lpstr>
      <vt:lpstr>ARV DRUG INTERVENTION TO REDUCE RISK OF MTCT</vt:lpstr>
      <vt:lpstr>Choice of ARV regimen</vt:lpstr>
      <vt:lpstr>PowerPoint Presentation</vt:lpstr>
      <vt:lpstr>Initiation of ART for pregnant mothers</vt:lpstr>
      <vt:lpstr>ART regimen for pregnant women</vt:lpstr>
      <vt:lpstr>key</vt:lpstr>
    </vt:vector>
  </TitlesOfParts>
  <Company>Cyber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REPRODUCTIVE HEALTH </dc:title>
  <dc:creator>Dataset</dc:creator>
  <cp:lastModifiedBy>admin</cp:lastModifiedBy>
  <cp:revision>315</cp:revision>
  <cp:lastPrinted>2018-10-01T07:32:03Z</cp:lastPrinted>
  <dcterms:created xsi:type="dcterms:W3CDTF">2015-02-10T16:10:15Z</dcterms:created>
  <dcterms:modified xsi:type="dcterms:W3CDTF">2018-10-26T07:20:48Z</dcterms:modified>
</cp:coreProperties>
</file>