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9" r:id="rId5"/>
    <p:sldId id="258" r:id="rId6"/>
    <p:sldId id="262" r:id="rId7"/>
    <p:sldId id="263" r:id="rId8"/>
    <p:sldId id="264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60" r:id="rId20"/>
    <p:sldId id="261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18" autoAdjust="0"/>
    <p:restoredTop sz="94660"/>
  </p:normalViewPr>
  <p:slideViewPr>
    <p:cSldViewPr>
      <p:cViewPr varScale="1">
        <p:scale>
          <a:sx n="68" d="100"/>
          <a:sy n="68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FD4C-862D-4C05-8569-8CE8396A931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2B48-98B2-47A6-89AD-77B5C86E7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FD4C-862D-4C05-8569-8CE8396A931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2B48-98B2-47A6-89AD-77B5C86E7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FD4C-862D-4C05-8569-8CE8396A931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2B48-98B2-47A6-89AD-77B5C86E7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FD4C-862D-4C05-8569-8CE8396A931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2B48-98B2-47A6-89AD-77B5C86E7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FD4C-862D-4C05-8569-8CE8396A931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2B48-98B2-47A6-89AD-77B5C86E7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FD4C-862D-4C05-8569-8CE8396A931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2B48-98B2-47A6-89AD-77B5C86E7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FD4C-862D-4C05-8569-8CE8396A931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2B48-98B2-47A6-89AD-77B5C86E7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FD4C-862D-4C05-8569-8CE8396A931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2B48-98B2-47A6-89AD-77B5C86E7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FD4C-862D-4C05-8569-8CE8396A931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2B48-98B2-47A6-89AD-77B5C86E7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FD4C-862D-4C05-8569-8CE8396A931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2B48-98B2-47A6-89AD-77B5C86E7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7FD4C-862D-4C05-8569-8CE8396A931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2B48-98B2-47A6-89AD-77B5C86E7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7FD4C-862D-4C05-8569-8CE8396A9315}" type="datetimeFigureOut">
              <a:rPr lang="en-US" smtClean="0"/>
              <a:pPr/>
              <a:t>22-Sep-21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12B48-98B2-47A6-89AD-77B5C86E7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Research 1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continuation.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Kmtc</a:t>
            </a:r>
            <a:r>
              <a:rPr lang="en-US" dirty="0" smtClean="0"/>
              <a:t> clinical medicine.</a:t>
            </a:r>
          </a:p>
          <a:p>
            <a:r>
              <a:rPr lang="en-US" dirty="0" smtClean="0"/>
              <a:t>March 2020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USER\Desktop\r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381999" cy="6019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USER\Desktop\r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304800"/>
            <a:ext cx="8281987" cy="5867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USER\Desktop\r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1" y="228600"/>
            <a:ext cx="8610600" cy="5867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USER\Desktop\r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399" cy="594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USER\Desktop\r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6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USER\Desktop\r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599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USER\Desktop\r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1534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USER\Desktop\r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304800"/>
            <a:ext cx="85725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USER\Desktop\r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458199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STATEMENT OF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This id the first major section in research proposal</a:t>
            </a:r>
          </a:p>
          <a:p>
            <a:r>
              <a:rPr lang="en-US" dirty="0" smtClean="0"/>
              <a:t>It’s the </a:t>
            </a:r>
            <a:r>
              <a:rPr lang="en-US" dirty="0" err="1" smtClean="0"/>
              <a:t>foun</a:t>
            </a:r>
            <a:r>
              <a:rPr lang="en-US" dirty="0" smtClean="0"/>
              <a:t> </a:t>
            </a:r>
            <a:r>
              <a:rPr lang="en-US" dirty="0" err="1" smtClean="0"/>
              <a:t>dation</a:t>
            </a:r>
            <a:r>
              <a:rPr lang="en-US" dirty="0" smtClean="0"/>
              <a:t> of research, it facilitates information search and justifies why the research should be conducted.</a:t>
            </a:r>
          </a:p>
          <a:p>
            <a:pPr>
              <a:buNone/>
            </a:pPr>
            <a:r>
              <a:rPr lang="en-US" b="1" dirty="0" smtClean="0"/>
              <a:t>Contents;</a:t>
            </a:r>
          </a:p>
          <a:p>
            <a:pPr>
              <a:buNone/>
            </a:pPr>
            <a:r>
              <a:rPr lang="en-US" dirty="0" smtClean="0"/>
              <a:t>A concise description of nature of the problem, what is the </a:t>
            </a:r>
            <a:r>
              <a:rPr lang="en-US" dirty="0" err="1" smtClean="0"/>
              <a:t>magnetude</a:t>
            </a:r>
            <a:r>
              <a:rPr lang="en-US" dirty="0" smtClean="0"/>
              <a:t>, distribution and severity</a:t>
            </a:r>
          </a:p>
          <a:p>
            <a:pPr>
              <a:buNone/>
            </a:pPr>
            <a:r>
              <a:rPr lang="en-US" dirty="0" smtClean="0"/>
              <a:t>Systematic elucidation of why the proposed research will solve the problem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some of the types/designs/methods of research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are the protocols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Literature review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do we formulate research 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Research Methodology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dirty="0" smtClean="0"/>
              <a:t>A brief description of any attempts to solve the problem in the past-success, failure and challenges</a:t>
            </a:r>
          </a:p>
          <a:p>
            <a:r>
              <a:rPr lang="en-US" dirty="0" smtClean="0"/>
              <a:t>A brief description of the significance of the proposed study- how are the results useful.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Literature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systematic analysis and interpretation of available information about a topic of study</a:t>
            </a:r>
          </a:p>
          <a:p>
            <a:r>
              <a:rPr lang="en-US" dirty="0" smtClean="0"/>
              <a:t>Its an opportunity to develop professional confidence in the field of study</a:t>
            </a:r>
          </a:p>
          <a:p>
            <a:r>
              <a:rPr lang="en-US" b="1" dirty="0" smtClean="0"/>
              <a:t>WHY?</a:t>
            </a:r>
          </a:p>
          <a:p>
            <a:r>
              <a:rPr lang="en-US" dirty="0" smtClean="0"/>
              <a:t>We want to know more about the problem</a:t>
            </a:r>
          </a:p>
          <a:p>
            <a:r>
              <a:rPr lang="en-US" dirty="0" smtClean="0"/>
              <a:t>Avoid duplication</a:t>
            </a:r>
          </a:p>
          <a:p>
            <a:r>
              <a:rPr lang="en-US" dirty="0" smtClean="0"/>
              <a:t>Learn the gaps in the </a:t>
            </a:r>
            <a:r>
              <a:rPr lang="en-US" dirty="0" err="1" smtClean="0"/>
              <a:t>sudy</a:t>
            </a:r>
            <a:r>
              <a:rPr lang="en-US" dirty="0" smtClean="0"/>
              <a:t> arena</a:t>
            </a:r>
          </a:p>
          <a:p>
            <a:r>
              <a:rPr lang="en-US" dirty="0" smtClean="0"/>
              <a:t>Learn various methods</a:t>
            </a:r>
          </a:p>
          <a:p>
            <a:r>
              <a:rPr lang="en-US" dirty="0" smtClean="0"/>
              <a:t>Forecast the challenges that might be faced in the conduct of study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 review literature to look at the sources.</a:t>
            </a:r>
          </a:p>
          <a:p>
            <a:r>
              <a:rPr lang="en-US" dirty="0" smtClean="0"/>
              <a:t>Library, </a:t>
            </a:r>
            <a:r>
              <a:rPr lang="en-US" dirty="0" err="1" smtClean="0"/>
              <a:t>internent,Gray</a:t>
            </a:r>
            <a:r>
              <a:rPr lang="en-US" dirty="0" smtClean="0"/>
              <a:t> literature</a:t>
            </a:r>
          </a:p>
          <a:p>
            <a:pPr>
              <a:buNone/>
            </a:pPr>
            <a:r>
              <a:rPr lang="en-US" b="1" dirty="0" smtClean="0"/>
              <a:t>HOW?</a:t>
            </a:r>
          </a:p>
          <a:p>
            <a:pPr>
              <a:buNone/>
            </a:pPr>
            <a:r>
              <a:rPr lang="en-US" dirty="0" smtClean="0"/>
              <a:t>How do we write a review of literature?</a:t>
            </a:r>
          </a:p>
          <a:p>
            <a:pPr>
              <a:buNone/>
            </a:pPr>
            <a:r>
              <a:rPr lang="en-US" dirty="0" smtClean="0"/>
              <a:t>3 steps;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Consider analysis of the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Organize notes based on the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Decide the order(broader to specific/global or local, then from past to presen</a:t>
            </a:r>
            <a:r>
              <a:rPr lang="en-US" dirty="0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widely</a:t>
            </a:r>
          </a:p>
          <a:p>
            <a:r>
              <a:rPr lang="en-US" dirty="0" smtClean="0"/>
              <a:t>Evaluate relevance of information to your study</a:t>
            </a:r>
          </a:p>
          <a:p>
            <a:r>
              <a:rPr lang="en-US" dirty="0" smtClean="0"/>
              <a:t>Include information directly relevant to your study</a:t>
            </a:r>
          </a:p>
          <a:p>
            <a:r>
              <a:rPr lang="en-US" dirty="0" smtClean="0"/>
              <a:t>Mention sources of all bold statements</a:t>
            </a:r>
          </a:p>
          <a:p>
            <a:r>
              <a:rPr lang="en-US" dirty="0" smtClean="0"/>
              <a:t>Write a coherent discussion in your own words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Literature review should be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Adequate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Relevant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Critical</a:t>
            </a:r>
          </a:p>
          <a:p>
            <a:pPr marL="514350" indent="-514350">
              <a:buNone/>
            </a:pPr>
            <a:r>
              <a:rPr lang="en-US" dirty="0" smtClean="0"/>
              <a:t>IT MUST ANSWER</a:t>
            </a:r>
          </a:p>
          <a:p>
            <a:pPr marL="514350" indent="-514350"/>
            <a:r>
              <a:rPr lang="en-US" dirty="0" smtClean="0"/>
              <a:t>How much is known about the topic</a:t>
            </a:r>
          </a:p>
          <a:p>
            <a:pPr marL="514350" indent="-514350"/>
            <a:r>
              <a:rPr lang="en-US" dirty="0" smtClean="0"/>
              <a:t>What is not known about the topic</a:t>
            </a:r>
          </a:p>
          <a:p>
            <a:pPr marL="514350" indent="-514350"/>
            <a:r>
              <a:rPr lang="en-US" dirty="0" smtClean="0"/>
              <a:t>What should be done on what is lacking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3.Formulation of research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objectives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Estimation Objective-estimates </a:t>
            </a:r>
            <a:r>
              <a:rPr lang="en-US" dirty="0" err="1" smtClean="0"/>
              <a:t>magnetude</a:t>
            </a:r>
            <a:r>
              <a:rPr lang="en-US" dirty="0" smtClean="0"/>
              <a:t> of an event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Association objectives-analyses factors associated with an event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Evaluation objectives-evaluates associations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General objective;</a:t>
            </a:r>
          </a:p>
          <a:p>
            <a:r>
              <a:rPr lang="en-US" dirty="0" smtClean="0"/>
              <a:t>Summarizes what is to be achieved by the study</a:t>
            </a:r>
          </a:p>
          <a:p>
            <a:r>
              <a:rPr lang="en-US" dirty="0" smtClean="0"/>
              <a:t>Should be clearly related to the statement of the problem</a:t>
            </a:r>
          </a:p>
          <a:p>
            <a:r>
              <a:rPr lang="en-US" b="1" dirty="0" smtClean="0"/>
              <a:t>Specific objectives;</a:t>
            </a:r>
          </a:p>
          <a:p>
            <a:r>
              <a:rPr lang="en-US" dirty="0" smtClean="0"/>
              <a:t>Logically connected parts of the general objectives</a:t>
            </a:r>
          </a:p>
          <a:p>
            <a:r>
              <a:rPr lang="en-US" dirty="0" smtClean="0"/>
              <a:t>Focus on the study essentials</a:t>
            </a:r>
          </a:p>
          <a:p>
            <a:r>
              <a:rPr lang="en-US" dirty="0" smtClean="0"/>
              <a:t>Direct design of investigation</a:t>
            </a:r>
          </a:p>
          <a:p>
            <a:r>
              <a:rPr lang="en-US" dirty="0" smtClean="0"/>
              <a:t>Orientation collection, analysis and interpretation of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should research objectives be developed?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 focuses on the study</a:t>
            </a:r>
          </a:p>
          <a:p>
            <a:r>
              <a:rPr lang="en-US" dirty="0" smtClean="0"/>
              <a:t>Avoids unnecessary information</a:t>
            </a:r>
          </a:p>
          <a:p>
            <a:r>
              <a:rPr lang="en-US" dirty="0" smtClean="0"/>
              <a:t>Facilitates organizing of the study</a:t>
            </a:r>
          </a:p>
          <a:p>
            <a:pPr>
              <a:buNone/>
            </a:pPr>
            <a:r>
              <a:rPr lang="en-US" b="1" dirty="0" smtClean="0"/>
              <a:t>How should we state objectives?</a:t>
            </a:r>
          </a:p>
          <a:p>
            <a:pPr>
              <a:buNone/>
            </a:pPr>
            <a:r>
              <a:rPr lang="en-US" dirty="0" smtClean="0"/>
              <a:t>3 possible ways</a:t>
            </a:r>
          </a:p>
          <a:p>
            <a:pPr>
              <a:buNone/>
            </a:pPr>
            <a:r>
              <a:rPr lang="en-US" dirty="0" smtClean="0"/>
              <a:t>As a positive statement</a:t>
            </a:r>
          </a:p>
          <a:p>
            <a:pPr>
              <a:buNone/>
            </a:pPr>
            <a:r>
              <a:rPr lang="en-US" dirty="0" smtClean="0"/>
              <a:t>As research questions</a:t>
            </a:r>
          </a:p>
          <a:p>
            <a:pPr>
              <a:buNone/>
            </a:pPr>
            <a:r>
              <a:rPr lang="en-US" dirty="0" smtClean="0"/>
              <a:t>As a hypothesis( a prediction of relationship </a:t>
            </a:r>
            <a:r>
              <a:rPr lang="en-US" dirty="0" err="1" smtClean="0"/>
              <a:t>btn</a:t>
            </a:r>
            <a:r>
              <a:rPr lang="en-US" dirty="0" smtClean="0"/>
              <a:t> one or more factors and the problem under study can be tested.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USER\Desktop\r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05799" cy="5791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USER\Desktop\r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582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steps</a:t>
            </a:r>
          </a:p>
          <a:p>
            <a:r>
              <a:rPr lang="en-US" dirty="0" smtClean="0"/>
              <a:t>Identifying and prioritizing topics for research</a:t>
            </a:r>
          </a:p>
          <a:p>
            <a:r>
              <a:rPr lang="en-US" dirty="0" smtClean="0"/>
              <a:t>Topic identification</a:t>
            </a:r>
          </a:p>
          <a:p>
            <a:r>
              <a:rPr lang="en-US" dirty="0" smtClean="0"/>
              <a:t>Analysis and statement of the problem</a:t>
            </a:r>
          </a:p>
          <a:p>
            <a:r>
              <a:rPr lang="en-US" dirty="0" smtClean="0"/>
              <a:t>Statement of the problem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USER\Desktop\r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820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END……………………………….</a:t>
            </a:r>
          </a:p>
          <a:p>
            <a:r>
              <a:rPr lang="en-US" dirty="0" smtClean="0"/>
              <a:t>Q/A</a:t>
            </a:r>
          </a:p>
          <a:p>
            <a:r>
              <a:rPr lang="en-US" dirty="0" smtClean="0"/>
              <a:t>Research </a:t>
            </a:r>
            <a:r>
              <a:rPr lang="en-US" dirty="0" smtClean="0"/>
              <a:t>Methodology</a:t>
            </a:r>
          </a:p>
          <a:p>
            <a:r>
              <a:rPr lang="en-US" dirty="0" smtClean="0"/>
              <a:t>https://www.who.int/groups/research-ethics-review-committee/recommended-format-for-a-research-protocol/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selecting a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Interest</a:t>
            </a:r>
          </a:p>
          <a:p>
            <a:r>
              <a:rPr lang="en-US" dirty="0" smtClean="0"/>
              <a:t>Relevance</a:t>
            </a:r>
          </a:p>
          <a:p>
            <a:r>
              <a:rPr lang="en-US" dirty="0" smtClean="0"/>
              <a:t>Avoidance of duplication</a:t>
            </a:r>
          </a:p>
          <a:p>
            <a:r>
              <a:rPr lang="en-US" dirty="0" smtClean="0"/>
              <a:t>Feasibility</a:t>
            </a:r>
          </a:p>
          <a:p>
            <a:r>
              <a:rPr lang="en-US" dirty="0" smtClean="0"/>
              <a:t>Political acceptability</a:t>
            </a:r>
          </a:p>
          <a:p>
            <a:r>
              <a:rPr lang="en-US" dirty="0" smtClean="0"/>
              <a:t>Applicability</a:t>
            </a:r>
          </a:p>
          <a:p>
            <a:r>
              <a:rPr lang="en-US" dirty="0" smtClean="0"/>
              <a:t>Cost-effectiveness</a:t>
            </a:r>
          </a:p>
          <a:p>
            <a:r>
              <a:rPr lang="en-US" dirty="0" smtClean="0"/>
              <a:t>Ethical consideration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Process- </a:t>
            </a:r>
            <a:r>
              <a:rPr lang="en-US" dirty="0" err="1" smtClean="0"/>
              <a:t>recarp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Identification of the research problem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Literature review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Formulation of the objectives of the study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Protocol preparation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Preparation of Report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USER\Desktop\r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1600200"/>
            <a:ext cx="8329612" cy="4800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USER\Desktop\r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304800"/>
            <a:ext cx="8167687" cy="5867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USER\Desktop\r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4" y="228600"/>
            <a:ext cx="8448675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USER\Desktop\r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599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2957</TotalTime>
  <Words>520</Words>
  <Application>Microsoft Office PowerPoint</Application>
  <PresentationFormat>On-screen Show (4:3)</PresentationFormat>
  <Paragraphs>101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Research 1 continuation.</vt:lpstr>
      <vt:lpstr>Discussion</vt:lpstr>
      <vt:lpstr>Last lecture</vt:lpstr>
      <vt:lpstr>Criteria for selecting a research</vt:lpstr>
      <vt:lpstr>Research Process- recarp</vt:lpstr>
      <vt:lpstr>Research process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1. STATEMENT OF THE PROBLEM</vt:lpstr>
      <vt:lpstr>Cont.</vt:lpstr>
      <vt:lpstr>2. Literature Review</vt:lpstr>
      <vt:lpstr>WHAT?</vt:lpstr>
      <vt:lpstr>Tips</vt:lpstr>
      <vt:lpstr>In General</vt:lpstr>
      <vt:lpstr>3.Formulation of research objectives</vt:lpstr>
      <vt:lpstr>Categories of objectives</vt:lpstr>
      <vt:lpstr>Why should research objectives be developed?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1 continuation.</dc:title>
  <dc:creator>USER</dc:creator>
  <cp:lastModifiedBy>USER</cp:lastModifiedBy>
  <cp:revision>2</cp:revision>
  <dcterms:created xsi:type="dcterms:W3CDTF">2021-09-21T18:37:00Z</dcterms:created>
  <dcterms:modified xsi:type="dcterms:W3CDTF">2021-09-24T02:54:30Z</dcterms:modified>
</cp:coreProperties>
</file>