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3" r:id="rId2"/>
    <p:sldMasterId id="2147483725" r:id="rId3"/>
    <p:sldMasterId id="2147483737" r:id="rId4"/>
    <p:sldMasterId id="2147483749" r:id="rId5"/>
  </p:sldMasterIdLst>
  <p:notesMasterIdLst>
    <p:notesMasterId r:id="rId186"/>
  </p:notesMasterIdLst>
  <p:sldIdLst>
    <p:sldId id="256" r:id="rId6"/>
    <p:sldId id="257" r:id="rId7"/>
    <p:sldId id="264" r:id="rId8"/>
    <p:sldId id="258" r:id="rId9"/>
    <p:sldId id="259" r:id="rId10"/>
    <p:sldId id="266" r:id="rId11"/>
    <p:sldId id="267" r:id="rId12"/>
    <p:sldId id="265" r:id="rId13"/>
    <p:sldId id="283" r:id="rId14"/>
    <p:sldId id="260" r:id="rId15"/>
    <p:sldId id="282" r:id="rId16"/>
    <p:sldId id="286" r:id="rId17"/>
    <p:sldId id="284" r:id="rId18"/>
    <p:sldId id="285" r:id="rId19"/>
    <p:sldId id="287" r:id="rId20"/>
    <p:sldId id="289" r:id="rId21"/>
    <p:sldId id="288" r:id="rId22"/>
    <p:sldId id="290" r:id="rId23"/>
    <p:sldId id="291" r:id="rId24"/>
    <p:sldId id="292" r:id="rId25"/>
    <p:sldId id="293" r:id="rId26"/>
    <p:sldId id="294" r:id="rId27"/>
    <p:sldId id="295" r:id="rId28"/>
    <p:sldId id="296" r:id="rId29"/>
    <p:sldId id="297" r:id="rId30"/>
    <p:sldId id="263" r:id="rId31"/>
    <p:sldId id="268" r:id="rId32"/>
    <p:sldId id="298" r:id="rId33"/>
    <p:sldId id="299" r:id="rId34"/>
    <p:sldId id="269" r:id="rId35"/>
    <p:sldId id="270" r:id="rId36"/>
    <p:sldId id="271" r:id="rId37"/>
    <p:sldId id="273" r:id="rId38"/>
    <p:sldId id="274" r:id="rId39"/>
    <p:sldId id="336" r:id="rId40"/>
    <p:sldId id="301" r:id="rId41"/>
    <p:sldId id="338" r:id="rId42"/>
    <p:sldId id="339" r:id="rId43"/>
    <p:sldId id="277" r:id="rId44"/>
    <p:sldId id="337" r:id="rId45"/>
    <p:sldId id="302" r:id="rId46"/>
    <p:sldId id="303" r:id="rId47"/>
    <p:sldId id="304" r:id="rId48"/>
    <p:sldId id="305" r:id="rId49"/>
    <p:sldId id="333" r:id="rId50"/>
    <p:sldId id="308" r:id="rId51"/>
    <p:sldId id="322" r:id="rId52"/>
    <p:sldId id="323" r:id="rId53"/>
    <p:sldId id="334" r:id="rId54"/>
    <p:sldId id="309" r:id="rId55"/>
    <p:sldId id="310" r:id="rId56"/>
    <p:sldId id="311" r:id="rId57"/>
    <p:sldId id="312" r:id="rId58"/>
    <p:sldId id="313" r:id="rId59"/>
    <p:sldId id="314" r:id="rId60"/>
    <p:sldId id="315" r:id="rId61"/>
    <p:sldId id="316" r:id="rId62"/>
    <p:sldId id="317" r:id="rId63"/>
    <p:sldId id="318" r:id="rId64"/>
    <p:sldId id="319" r:id="rId65"/>
    <p:sldId id="321" r:id="rId66"/>
    <p:sldId id="332" r:id="rId67"/>
    <p:sldId id="324" r:id="rId68"/>
    <p:sldId id="325" r:id="rId69"/>
    <p:sldId id="326" r:id="rId70"/>
    <p:sldId id="327" r:id="rId71"/>
    <p:sldId id="328" r:id="rId72"/>
    <p:sldId id="329" r:id="rId73"/>
    <p:sldId id="330" r:id="rId74"/>
    <p:sldId id="331"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5" r:id="rId90"/>
    <p:sldId id="356" r:id="rId91"/>
    <p:sldId id="357" r:id="rId92"/>
    <p:sldId id="358" r:id="rId93"/>
    <p:sldId id="359" r:id="rId94"/>
    <p:sldId id="360" r:id="rId95"/>
    <p:sldId id="361" r:id="rId96"/>
    <p:sldId id="362" r:id="rId97"/>
    <p:sldId id="363" r:id="rId98"/>
    <p:sldId id="364" r:id="rId99"/>
    <p:sldId id="365" r:id="rId100"/>
    <p:sldId id="366" r:id="rId101"/>
    <p:sldId id="367" r:id="rId102"/>
    <p:sldId id="368" r:id="rId103"/>
    <p:sldId id="369" r:id="rId104"/>
    <p:sldId id="370" r:id="rId105"/>
    <p:sldId id="371" r:id="rId106"/>
    <p:sldId id="372" r:id="rId107"/>
    <p:sldId id="373" r:id="rId108"/>
    <p:sldId id="374" r:id="rId109"/>
    <p:sldId id="375" r:id="rId110"/>
    <p:sldId id="376" r:id="rId111"/>
    <p:sldId id="377" r:id="rId112"/>
    <p:sldId id="378" r:id="rId113"/>
    <p:sldId id="379" r:id="rId114"/>
    <p:sldId id="380" r:id="rId115"/>
    <p:sldId id="382" r:id="rId116"/>
    <p:sldId id="383" r:id="rId117"/>
    <p:sldId id="477" r:id="rId118"/>
    <p:sldId id="478" r:id="rId119"/>
    <p:sldId id="385" r:id="rId120"/>
    <p:sldId id="387" r:id="rId121"/>
    <p:sldId id="388" r:id="rId122"/>
    <p:sldId id="479" r:id="rId123"/>
    <p:sldId id="480" r:id="rId124"/>
    <p:sldId id="481" r:id="rId125"/>
    <p:sldId id="389" r:id="rId126"/>
    <p:sldId id="390" r:id="rId127"/>
    <p:sldId id="391" r:id="rId128"/>
    <p:sldId id="395" r:id="rId129"/>
    <p:sldId id="399" r:id="rId130"/>
    <p:sldId id="411" r:id="rId131"/>
    <p:sldId id="413" r:id="rId132"/>
    <p:sldId id="416" r:id="rId133"/>
    <p:sldId id="421" r:id="rId134"/>
    <p:sldId id="482" r:id="rId135"/>
    <p:sldId id="435" r:id="rId136"/>
    <p:sldId id="436" r:id="rId137"/>
    <p:sldId id="437" r:id="rId138"/>
    <p:sldId id="483" r:id="rId139"/>
    <p:sldId id="484" r:id="rId140"/>
    <p:sldId id="485" r:id="rId141"/>
    <p:sldId id="486" r:id="rId142"/>
    <p:sldId id="492" r:id="rId143"/>
    <p:sldId id="487" r:id="rId144"/>
    <p:sldId id="488" r:id="rId145"/>
    <p:sldId id="489" r:id="rId146"/>
    <p:sldId id="490" r:id="rId147"/>
    <p:sldId id="491" r:id="rId148"/>
    <p:sldId id="444" r:id="rId149"/>
    <p:sldId id="438" r:id="rId150"/>
    <p:sldId id="439" r:id="rId151"/>
    <p:sldId id="442" r:id="rId152"/>
    <p:sldId id="443" r:id="rId153"/>
    <p:sldId id="446" r:id="rId154"/>
    <p:sldId id="447" r:id="rId155"/>
    <p:sldId id="448" r:id="rId156"/>
    <p:sldId id="449" r:id="rId157"/>
    <p:sldId id="450" r:id="rId158"/>
    <p:sldId id="453" r:id="rId159"/>
    <p:sldId id="457" r:id="rId160"/>
    <p:sldId id="458" r:id="rId161"/>
    <p:sldId id="459" r:id="rId162"/>
    <p:sldId id="461" r:id="rId163"/>
    <p:sldId id="462" r:id="rId164"/>
    <p:sldId id="463" r:id="rId165"/>
    <p:sldId id="464" r:id="rId166"/>
    <p:sldId id="493" r:id="rId167"/>
    <p:sldId id="494" r:id="rId168"/>
    <p:sldId id="495" r:id="rId169"/>
    <p:sldId id="496" r:id="rId170"/>
    <p:sldId id="497" r:id="rId171"/>
    <p:sldId id="498" r:id="rId172"/>
    <p:sldId id="465" r:id="rId173"/>
    <p:sldId id="466" r:id="rId174"/>
    <p:sldId id="467" r:id="rId175"/>
    <p:sldId id="468" r:id="rId176"/>
    <p:sldId id="469" r:id="rId177"/>
    <p:sldId id="470" r:id="rId178"/>
    <p:sldId id="471" r:id="rId179"/>
    <p:sldId id="472" r:id="rId180"/>
    <p:sldId id="473" r:id="rId181"/>
    <p:sldId id="474" r:id="rId182"/>
    <p:sldId id="475" r:id="rId183"/>
    <p:sldId id="476" r:id="rId184"/>
    <p:sldId id="445" r:id="rId1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23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slide" Target="slides/slide149.xml"/><Relationship Id="rId159" Type="http://schemas.openxmlformats.org/officeDocument/2006/relationships/slide" Target="slides/slide154.xml"/><Relationship Id="rId175" Type="http://schemas.openxmlformats.org/officeDocument/2006/relationships/slide" Target="slides/slide170.xml"/><Relationship Id="rId170" Type="http://schemas.openxmlformats.org/officeDocument/2006/relationships/slide" Target="slides/slide165.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181" Type="http://schemas.openxmlformats.org/officeDocument/2006/relationships/slide" Target="slides/slide176.xml"/><Relationship Id="rId186" Type="http://schemas.openxmlformats.org/officeDocument/2006/relationships/notesMaster" Target="notesMasters/notesMaster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slide" Target="slides/slide171.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openxmlformats.org/officeDocument/2006/relationships/slide" Target="slides/slide177.xml"/><Relationship Id="rId187"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slide" Target="slides/slide172.xml"/><Relationship Id="rId172" Type="http://schemas.openxmlformats.org/officeDocument/2006/relationships/slide" Target="slides/slide167.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0" Type="http://schemas.openxmlformats.org/officeDocument/2006/relationships/tableStyles" Target="tableStyle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4.xml"/><Relationship Id="rId9" Type="http://schemas.openxmlformats.org/officeDocument/2006/relationships/slide" Target="slides/slide4.xml"/><Relationship Id="rId180" Type="http://schemas.openxmlformats.org/officeDocument/2006/relationships/slide" Target="slides/slide17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a:solidFill>
                  <a:schemeClr val="tx1"/>
                </a:solidFill>
              </a:rPr>
              <a:t>Profession</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Profession</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Nurses</c:v>
                </c:pt>
                <c:pt idx="1">
                  <c:v>Clinical officers</c:v>
                </c:pt>
                <c:pt idx="2">
                  <c:v>Medical officers</c:v>
                </c:pt>
                <c:pt idx="3">
                  <c:v>Lab tech.</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2513-4DB7-9BD0-2E4124DADDA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75F-474D-836B-5C396402A399}"/>
            </c:ext>
          </c:extLst>
        </c:ser>
        <c:ser>
          <c:idx val="1"/>
          <c:order val="1"/>
          <c:tx>
            <c:strRef>
              <c:f>Sheet1!$C$1</c:f>
              <c:strCache>
                <c:ptCount val="1"/>
                <c:pt idx="0">
                  <c:v>Column1</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numCache>
            </c:numRef>
          </c:val>
          <c:extLst>
            <c:ext xmlns:c16="http://schemas.microsoft.com/office/drawing/2014/chart" uri="{C3380CC4-5D6E-409C-BE32-E72D297353CC}">
              <c16:uniqueId val="{00000001-D75F-474D-836B-5C396402A399}"/>
            </c:ext>
          </c:extLst>
        </c:ser>
        <c:ser>
          <c:idx val="2"/>
          <c:order val="2"/>
          <c:tx>
            <c:strRef>
              <c:f>Sheet1!$D$1</c:f>
              <c:strCache>
                <c:ptCount val="1"/>
                <c:pt idx="0">
                  <c:v>Column2</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numCache>
            </c:numRef>
          </c:val>
          <c:extLst>
            <c:ext xmlns:c16="http://schemas.microsoft.com/office/drawing/2014/chart" uri="{C3380CC4-5D6E-409C-BE32-E72D297353CC}">
              <c16:uniqueId val="{00000002-D75F-474D-836B-5C396402A399}"/>
            </c:ext>
          </c:extLst>
        </c:ser>
        <c:dLbls>
          <c:showLegendKey val="0"/>
          <c:showVal val="0"/>
          <c:showCatName val="0"/>
          <c:showSerName val="0"/>
          <c:showPercent val="0"/>
          <c:showBubbleSize val="0"/>
        </c:dLbls>
        <c:gapWidth val="219"/>
        <c:overlap val="-27"/>
        <c:axId val="178254368"/>
        <c:axId val="395856208"/>
      </c:barChart>
      <c:catAx>
        <c:axId val="17825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5856208"/>
        <c:crosses val="autoZero"/>
        <c:auto val="1"/>
        <c:lblAlgn val="ctr"/>
        <c:lblOffset val="100"/>
        <c:noMultiLvlLbl val="0"/>
      </c:catAx>
      <c:valAx>
        <c:axId val="395856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82543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0E3-4D9F-B47B-C17AB2C34B0C}"/>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0E3-4D9F-B47B-C17AB2C34B0C}"/>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0E3-4D9F-B47B-C17AB2C34B0C}"/>
            </c:ext>
          </c:extLst>
        </c:ser>
        <c:dLbls>
          <c:showLegendKey val="0"/>
          <c:showVal val="0"/>
          <c:showCatName val="0"/>
          <c:showSerName val="0"/>
          <c:showPercent val="0"/>
          <c:showBubbleSize val="0"/>
        </c:dLbls>
        <c:gapWidth val="219"/>
        <c:overlap val="-27"/>
        <c:axId val="393141416"/>
        <c:axId val="393139120"/>
      </c:barChart>
      <c:catAx>
        <c:axId val="39314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3139120"/>
        <c:crosses val="autoZero"/>
        <c:auto val="1"/>
        <c:lblAlgn val="ctr"/>
        <c:lblOffset val="100"/>
        <c:noMultiLvlLbl val="0"/>
      </c:catAx>
      <c:valAx>
        <c:axId val="393139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31414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Sheet1!$A$2:$A$77</cx:f>
        <cx:lvl ptCount="76" formatCode="General">
          <cx:pt idx="0">1</cx:pt>
          <cx:pt idx="1">3</cx:pt>
          <cx:pt idx="2">3</cx:pt>
          <cx:pt idx="3">3</cx:pt>
          <cx:pt idx="4">5</cx:pt>
          <cx:pt idx="5">6</cx:pt>
          <cx:pt idx="6">6</cx:pt>
          <cx:pt idx="7">6</cx:pt>
          <cx:pt idx="8">7</cx:pt>
          <cx:pt idx="9">8</cx:pt>
          <cx:pt idx="10">8</cx:pt>
          <cx:pt idx="11">9</cx:pt>
          <cx:pt idx="12">9</cx:pt>
          <cx:pt idx="13">9</cx:pt>
          <cx:pt idx="14">9</cx:pt>
          <cx:pt idx="15">9</cx:pt>
          <cx:pt idx="16">10</cx:pt>
          <cx:pt idx="17">10</cx:pt>
          <cx:pt idx="18">10</cx:pt>
          <cx:pt idx="19">10</cx:pt>
          <cx:pt idx="20">10</cx:pt>
          <cx:pt idx="21">10</cx:pt>
          <cx:pt idx="22">11</cx:pt>
          <cx:pt idx="23">11</cx:pt>
          <cx:pt idx="24">11</cx:pt>
          <cx:pt idx="25">11</cx:pt>
          <cx:pt idx="26">11</cx:pt>
          <cx:pt idx="27">11</cx:pt>
          <cx:pt idx="28">12</cx:pt>
          <cx:pt idx="29">12</cx:pt>
          <cx:pt idx="30">12</cx:pt>
          <cx:pt idx="31">12</cx:pt>
          <cx:pt idx="32">12</cx:pt>
          <cx:pt idx="33">12</cx:pt>
          <cx:pt idx="34">13</cx:pt>
          <cx:pt idx="35">13</cx:pt>
          <cx:pt idx="36">13</cx:pt>
          <cx:pt idx="37">13</cx:pt>
          <cx:pt idx="38">13</cx:pt>
          <cx:pt idx="39">14</cx:pt>
          <cx:pt idx="40">14</cx:pt>
          <cx:pt idx="41">14</cx:pt>
          <cx:pt idx="42">14</cx:pt>
          <cx:pt idx="43">14</cx:pt>
          <cx:pt idx="44">14</cx:pt>
          <cx:pt idx="45">15</cx:pt>
          <cx:pt idx="46">15</cx:pt>
          <cx:pt idx="47">15</cx:pt>
          <cx:pt idx="48">15</cx:pt>
          <cx:pt idx="49">15</cx:pt>
          <cx:pt idx="50">15</cx:pt>
          <cx:pt idx="51">15</cx:pt>
          <cx:pt idx="52">15</cx:pt>
          <cx:pt idx="53">16</cx:pt>
          <cx:pt idx="54">16</cx:pt>
          <cx:pt idx="55">16</cx:pt>
          <cx:pt idx="56">16</cx:pt>
          <cx:pt idx="57">17</cx:pt>
          <cx:pt idx="58">17</cx:pt>
          <cx:pt idx="59">17</cx:pt>
          <cx:pt idx="60">17</cx:pt>
          <cx:pt idx="61">17</cx:pt>
          <cx:pt idx="62">17</cx:pt>
          <cx:pt idx="63">18</cx:pt>
          <cx:pt idx="64">18</cx:pt>
          <cx:pt idx="65">18</cx:pt>
          <cx:pt idx="66">18</cx:pt>
          <cx:pt idx="67">19</cx:pt>
          <cx:pt idx="68">19</cx:pt>
          <cx:pt idx="69">19</cx:pt>
          <cx:pt idx="70">20</cx:pt>
          <cx:pt idx="71">21</cx:pt>
          <cx:pt idx="72">22</cx:pt>
          <cx:pt idx="73">22</cx:pt>
          <cx:pt idx="74">24</cx:pt>
          <cx:pt idx="75">24</cx:pt>
        </cx:lvl>
      </cx:numDim>
    </cx:data>
  </cx:chartData>
  <cx:chart>
    <cx:title pos="t" align="ctr" overlay="0"/>
    <cx:plotArea>
      <cx:plotAreaRegion>
        <cx:series layoutId="clusteredColumn" uniqueId="{FCA345F1-7494-40B4-BBCF-DE6F933CE9A4}">
          <cx:tx>
            <cx:txData>
              <cx:f>Sheet1!$A$1</cx:f>
              <cx:v>Series1</cx:v>
            </cx:txData>
          </cx:tx>
          <cx:dataId val="0"/>
          <cx:layoutPr>
            <cx:binning intervalClosed="r"/>
          </cx:layoutPr>
        </cx:series>
      </cx:plotAreaRegion>
      <cx:axis id="0">
        <cx:catScaling gapWidth="0"/>
        <cx:tickLabels/>
      </cx:axis>
      <cx:axis id="1">
        <cx:valScaling/>
        <cx:majorGridlines/>
        <cx:tickLabels/>
      </cx:axis>
    </cx:plotArea>
  </cx:chart>
  <cx:clrMapOvr bg1="lt1" tx1="dk1" bg2="lt2" tx2="dk2" accent1="accent1" accent2="accent2" accent3="accent3" accent4="accent4" accent5="accent5" accent6="accent6" hlink="hlink" folHlink="folHlink"/>
</cx: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chemeClr val="accent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B12E-4B3D-BF59-662983C287F4}"/>
            </c:ext>
          </c:extLst>
        </c:ser>
        <c:ser>
          <c:idx val="1"/>
          <c:order val="1"/>
          <c:tx>
            <c:strRef>
              <c:f>Sheet1!$C$1</c:f>
              <c:strCache>
                <c:ptCount val="1"/>
                <c:pt idx="0">
                  <c:v>Series 2</c:v>
                </c:pt>
              </c:strCache>
            </c:strRef>
          </c:tx>
          <c:spPr>
            <a:ln w="28575" cap="rnd">
              <a:solidFill>
                <a:schemeClr val="accent2"/>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B12E-4B3D-BF59-662983C287F4}"/>
            </c:ext>
          </c:extLst>
        </c:ser>
        <c:ser>
          <c:idx val="2"/>
          <c:order val="2"/>
          <c:tx>
            <c:strRef>
              <c:f>Sheet1!$D$1</c:f>
              <c:strCache>
                <c:ptCount val="1"/>
                <c:pt idx="0">
                  <c:v>Series 3</c:v>
                </c:pt>
              </c:strCache>
            </c:strRef>
          </c:tx>
          <c:spPr>
            <a:ln w="28575" cap="rnd">
              <a:solidFill>
                <a:schemeClr val="accent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B12E-4B3D-BF59-662983C287F4}"/>
            </c:ext>
          </c:extLst>
        </c:ser>
        <c:dLbls>
          <c:showLegendKey val="0"/>
          <c:showVal val="0"/>
          <c:showCatName val="0"/>
          <c:showSerName val="0"/>
          <c:showPercent val="0"/>
          <c:showBubbleSize val="0"/>
        </c:dLbls>
        <c:smooth val="0"/>
        <c:axId val="359988248"/>
        <c:axId val="359987264"/>
      </c:lineChart>
      <c:catAx>
        <c:axId val="359988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9987264"/>
        <c:crosses val="autoZero"/>
        <c:auto val="1"/>
        <c:lblAlgn val="ctr"/>
        <c:lblOffset val="100"/>
        <c:noMultiLvlLbl val="0"/>
      </c:catAx>
      <c:valAx>
        <c:axId val="359987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99882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a:solidFill>
          <a:schemeClr val="tx1">
            <a:lumMod val="15000"/>
            <a:lumOff val="85000"/>
            <a:lumOff val="10000"/>
          </a:schemeClr>
        </a:solidFill>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056B15-9F09-4710-88BB-4500915929BB}" type="doc">
      <dgm:prSet loTypeId="urn:microsoft.com/office/officeart/2005/8/layout/balance1" loCatId="relationship" qsTypeId="urn:microsoft.com/office/officeart/2009/2/quickstyle/3d8" qsCatId="3D" csTypeId="urn:microsoft.com/office/officeart/2005/8/colors/accent1_2" csCatId="accent1" phldr="1"/>
      <dgm:spPr/>
      <dgm:t>
        <a:bodyPr/>
        <a:lstStyle/>
        <a:p>
          <a:endParaRPr lang="en-US"/>
        </a:p>
      </dgm:t>
    </dgm:pt>
    <dgm:pt modelId="{B5C71B2E-52E5-41E6-94F5-9B88D20E0397}">
      <dgm:prSet phldrT="[Text]"/>
      <dgm:spPr/>
      <dgm:t>
        <a:bodyPr/>
        <a:lstStyle/>
        <a:p>
          <a:r>
            <a:rPr lang="en-US" dirty="0" smtClean="0"/>
            <a:t>Describes something</a:t>
          </a:r>
          <a:endParaRPr lang="en-US" dirty="0"/>
        </a:p>
      </dgm:t>
    </dgm:pt>
    <dgm:pt modelId="{0B091914-E4E0-450B-B997-7A1D60AF2338}" type="parTrans" cxnId="{7ABCAF20-D907-4F3E-A8C1-0796ED17DB36}">
      <dgm:prSet/>
      <dgm:spPr/>
      <dgm:t>
        <a:bodyPr/>
        <a:lstStyle/>
        <a:p>
          <a:endParaRPr lang="en-US"/>
        </a:p>
      </dgm:t>
    </dgm:pt>
    <dgm:pt modelId="{FF86E733-9777-4656-B821-017E87263EFF}" type="sibTrans" cxnId="{7ABCAF20-D907-4F3E-A8C1-0796ED17DB36}">
      <dgm:prSet/>
      <dgm:spPr/>
      <dgm:t>
        <a:bodyPr/>
        <a:lstStyle/>
        <a:p>
          <a:endParaRPr lang="en-US"/>
        </a:p>
      </dgm:t>
    </dgm:pt>
    <dgm:pt modelId="{DBCD1767-CD03-413B-A00E-6DF0CCF4217B}">
      <dgm:prSet phldrT="[Text]"/>
      <dgm:spPr/>
      <dgm:t>
        <a:bodyPr/>
        <a:lstStyle/>
        <a:p>
          <a:r>
            <a:rPr lang="en-US" dirty="0" smtClean="0"/>
            <a:t>Cannot predict</a:t>
          </a:r>
          <a:endParaRPr lang="en-US" dirty="0"/>
        </a:p>
      </dgm:t>
    </dgm:pt>
    <dgm:pt modelId="{423DC21B-1E35-4349-9963-516E240694EB}" type="parTrans" cxnId="{3A2D1D2E-0BE1-417B-95AF-E4C28F683D27}">
      <dgm:prSet/>
      <dgm:spPr/>
      <dgm:t>
        <a:bodyPr/>
        <a:lstStyle/>
        <a:p>
          <a:endParaRPr lang="en-US"/>
        </a:p>
      </dgm:t>
    </dgm:pt>
    <dgm:pt modelId="{49D2E896-AA66-48E9-86B8-5CCE20EA23B8}" type="sibTrans" cxnId="{3A2D1D2E-0BE1-417B-95AF-E4C28F683D27}">
      <dgm:prSet/>
      <dgm:spPr/>
      <dgm:t>
        <a:bodyPr/>
        <a:lstStyle/>
        <a:p>
          <a:endParaRPr lang="en-US"/>
        </a:p>
      </dgm:t>
    </dgm:pt>
    <dgm:pt modelId="{112B4A66-6841-4C78-8C68-8041F8277F2E}">
      <dgm:prSet phldrT="[Text]"/>
      <dgm:spPr/>
      <dgm:t>
        <a:bodyPr/>
        <a:lstStyle/>
        <a:p>
          <a:r>
            <a:rPr lang="en-US" dirty="0" smtClean="0"/>
            <a:t>No control over study subjects</a:t>
          </a:r>
          <a:endParaRPr lang="en-US" dirty="0"/>
        </a:p>
      </dgm:t>
    </dgm:pt>
    <dgm:pt modelId="{8285AC2B-A48D-4F6D-982C-B6ACB31707E8}" type="parTrans" cxnId="{DCE7561A-DEBF-4825-A5D4-059A22BE1D65}">
      <dgm:prSet/>
      <dgm:spPr/>
      <dgm:t>
        <a:bodyPr/>
        <a:lstStyle/>
        <a:p>
          <a:endParaRPr lang="en-US"/>
        </a:p>
      </dgm:t>
    </dgm:pt>
    <dgm:pt modelId="{9354F6A2-F206-45DD-8711-04D13CB1FEA4}" type="sibTrans" cxnId="{DCE7561A-DEBF-4825-A5D4-059A22BE1D65}">
      <dgm:prSet/>
      <dgm:spPr/>
      <dgm:t>
        <a:bodyPr/>
        <a:lstStyle/>
        <a:p>
          <a:endParaRPr lang="en-US"/>
        </a:p>
      </dgm:t>
    </dgm:pt>
    <dgm:pt modelId="{EB9F49E2-77F8-4A88-91F5-3F08B1F9598C}">
      <dgm:prSet phldrT="[Text]"/>
      <dgm:spPr/>
      <dgm:t>
        <a:bodyPr/>
        <a:lstStyle/>
        <a:p>
          <a:r>
            <a:rPr lang="en-US" dirty="0" smtClean="0"/>
            <a:t>Tests a hypothesis</a:t>
          </a:r>
          <a:endParaRPr lang="en-US" dirty="0"/>
        </a:p>
      </dgm:t>
    </dgm:pt>
    <dgm:pt modelId="{34BCEFAC-4F08-4DB9-AA38-DE9C5A76583C}" type="parTrans" cxnId="{28E46D28-CBA6-4DB3-9791-DA7DFA26005D}">
      <dgm:prSet/>
      <dgm:spPr/>
      <dgm:t>
        <a:bodyPr/>
        <a:lstStyle/>
        <a:p>
          <a:endParaRPr lang="en-US"/>
        </a:p>
      </dgm:t>
    </dgm:pt>
    <dgm:pt modelId="{69239023-D3F8-484C-B2B9-9BB6B14E7A29}" type="sibTrans" cxnId="{28E46D28-CBA6-4DB3-9791-DA7DFA26005D}">
      <dgm:prSet/>
      <dgm:spPr/>
      <dgm:t>
        <a:bodyPr/>
        <a:lstStyle/>
        <a:p>
          <a:endParaRPr lang="en-US"/>
        </a:p>
      </dgm:t>
    </dgm:pt>
    <dgm:pt modelId="{12297669-C402-4D62-B646-2FA4AE205005}">
      <dgm:prSet phldrT="[Text]"/>
      <dgm:spPr/>
      <dgm:t>
        <a:bodyPr/>
        <a:lstStyle/>
        <a:p>
          <a:r>
            <a:rPr lang="en-US" dirty="0" smtClean="0"/>
            <a:t>Can predict</a:t>
          </a:r>
          <a:endParaRPr lang="en-US" dirty="0"/>
        </a:p>
      </dgm:t>
    </dgm:pt>
    <dgm:pt modelId="{7DE4C1D0-A414-4A1C-9AC2-D97A4D769A30}" type="parTrans" cxnId="{3DA89956-01B3-4D6B-8501-459BD76B0115}">
      <dgm:prSet/>
      <dgm:spPr/>
      <dgm:t>
        <a:bodyPr/>
        <a:lstStyle/>
        <a:p>
          <a:endParaRPr lang="en-US"/>
        </a:p>
      </dgm:t>
    </dgm:pt>
    <dgm:pt modelId="{35463E88-5166-42DE-9E76-DCBCFAB0CDA3}" type="sibTrans" cxnId="{3DA89956-01B3-4D6B-8501-459BD76B0115}">
      <dgm:prSet/>
      <dgm:spPr/>
      <dgm:t>
        <a:bodyPr/>
        <a:lstStyle/>
        <a:p>
          <a:endParaRPr lang="en-US"/>
        </a:p>
      </dgm:t>
    </dgm:pt>
    <dgm:pt modelId="{2DDC5216-857C-4FFF-8A22-675A9900ED11}">
      <dgm:prSet phldrT="[Text]"/>
      <dgm:spPr/>
      <dgm:t>
        <a:bodyPr/>
        <a:lstStyle/>
        <a:p>
          <a:r>
            <a:rPr lang="en-US" dirty="0" smtClean="0"/>
            <a:t>Full control over study subjects</a:t>
          </a:r>
          <a:endParaRPr lang="en-US" dirty="0"/>
        </a:p>
      </dgm:t>
    </dgm:pt>
    <dgm:pt modelId="{D6781478-5548-4911-BF81-74072989518D}" type="parTrans" cxnId="{1A8A5A22-E31A-46BC-BF39-7735C7128478}">
      <dgm:prSet/>
      <dgm:spPr/>
      <dgm:t>
        <a:bodyPr/>
        <a:lstStyle/>
        <a:p>
          <a:endParaRPr lang="en-US"/>
        </a:p>
      </dgm:t>
    </dgm:pt>
    <dgm:pt modelId="{EA5AFD25-56BB-41E2-927E-A9907E422AAD}" type="sibTrans" cxnId="{1A8A5A22-E31A-46BC-BF39-7735C7128478}">
      <dgm:prSet/>
      <dgm:spPr/>
      <dgm:t>
        <a:bodyPr/>
        <a:lstStyle/>
        <a:p>
          <a:endParaRPr lang="en-US"/>
        </a:p>
      </dgm:t>
    </dgm:pt>
    <dgm:pt modelId="{62FCCEAA-93C5-4804-97A9-70DF8ABFFACF}">
      <dgm:prSet phldrT="[Text]"/>
      <dgm:spPr/>
      <dgm:t>
        <a:bodyPr/>
        <a:lstStyle/>
        <a:p>
          <a:r>
            <a:rPr lang="en-US" dirty="0" smtClean="0"/>
            <a:t>Researcher controls the variables</a:t>
          </a:r>
          <a:endParaRPr lang="en-US" dirty="0"/>
        </a:p>
      </dgm:t>
    </dgm:pt>
    <dgm:pt modelId="{4B433FED-9147-4902-916E-D2BCF91D52EA}" type="parTrans" cxnId="{4F3F0923-9044-48C8-9148-5A82572910E7}">
      <dgm:prSet/>
      <dgm:spPr/>
      <dgm:t>
        <a:bodyPr/>
        <a:lstStyle/>
        <a:p>
          <a:endParaRPr lang="en-US"/>
        </a:p>
      </dgm:t>
    </dgm:pt>
    <dgm:pt modelId="{5F66EE1C-07BD-4E8C-8BBE-D94745016D83}" type="sibTrans" cxnId="{4F3F0923-9044-48C8-9148-5A82572910E7}">
      <dgm:prSet/>
      <dgm:spPr/>
      <dgm:t>
        <a:bodyPr/>
        <a:lstStyle/>
        <a:p>
          <a:endParaRPr lang="en-US"/>
        </a:p>
      </dgm:t>
    </dgm:pt>
    <dgm:pt modelId="{03E4DAA1-7AAE-4E19-9B33-9DD48661CBB3}">
      <dgm:prSet/>
      <dgm:spPr/>
      <dgm:t>
        <a:bodyPr/>
        <a:lstStyle/>
        <a:p>
          <a:r>
            <a:rPr lang="en-US" dirty="0" smtClean="0"/>
            <a:t>Researcher cannot control the variables</a:t>
          </a:r>
          <a:endParaRPr lang="en-US" dirty="0"/>
        </a:p>
      </dgm:t>
    </dgm:pt>
    <dgm:pt modelId="{69D10075-A503-4819-B118-3921B837439E}" type="parTrans" cxnId="{31E32E00-B089-4DA2-A2D2-AE42174A5B6C}">
      <dgm:prSet/>
      <dgm:spPr/>
      <dgm:t>
        <a:bodyPr/>
        <a:lstStyle/>
        <a:p>
          <a:endParaRPr lang="en-US"/>
        </a:p>
      </dgm:t>
    </dgm:pt>
    <dgm:pt modelId="{43AF65C1-5AF0-4237-8AF6-66C27CF6A5C2}" type="sibTrans" cxnId="{31E32E00-B089-4DA2-A2D2-AE42174A5B6C}">
      <dgm:prSet/>
      <dgm:spPr/>
      <dgm:t>
        <a:bodyPr/>
        <a:lstStyle/>
        <a:p>
          <a:endParaRPr lang="en-US"/>
        </a:p>
      </dgm:t>
    </dgm:pt>
    <dgm:pt modelId="{9520FCED-3A3D-4CBB-8238-DC865398E6CC}" type="pres">
      <dgm:prSet presAssocID="{0C056B15-9F09-4710-88BB-4500915929BB}" presName="outerComposite" presStyleCnt="0">
        <dgm:presLayoutVars>
          <dgm:chMax val="2"/>
          <dgm:animLvl val="lvl"/>
          <dgm:resizeHandles val="exact"/>
        </dgm:presLayoutVars>
      </dgm:prSet>
      <dgm:spPr/>
      <dgm:t>
        <a:bodyPr/>
        <a:lstStyle/>
        <a:p>
          <a:endParaRPr lang="en-US"/>
        </a:p>
      </dgm:t>
    </dgm:pt>
    <dgm:pt modelId="{156337A2-6AB6-4FC6-938E-4F423205264D}" type="pres">
      <dgm:prSet presAssocID="{0C056B15-9F09-4710-88BB-4500915929BB}" presName="dummyMaxCanvas" presStyleCnt="0"/>
      <dgm:spPr/>
    </dgm:pt>
    <dgm:pt modelId="{0075A9FA-EAB4-43E5-ABF9-1487FE57FBB9}" type="pres">
      <dgm:prSet presAssocID="{0C056B15-9F09-4710-88BB-4500915929BB}" presName="parentComposite" presStyleCnt="0"/>
      <dgm:spPr/>
    </dgm:pt>
    <dgm:pt modelId="{203C88CB-2A00-45E0-9D52-805902D3AB93}" type="pres">
      <dgm:prSet presAssocID="{0C056B15-9F09-4710-88BB-4500915929BB}" presName="parent1" presStyleLbl="alignAccFollowNode1" presStyleIdx="0" presStyleCnt="4">
        <dgm:presLayoutVars>
          <dgm:chMax val="4"/>
        </dgm:presLayoutVars>
      </dgm:prSet>
      <dgm:spPr/>
      <dgm:t>
        <a:bodyPr/>
        <a:lstStyle/>
        <a:p>
          <a:endParaRPr lang="en-US"/>
        </a:p>
      </dgm:t>
    </dgm:pt>
    <dgm:pt modelId="{F2F4F221-7C67-4549-A599-193389E58DE6}" type="pres">
      <dgm:prSet presAssocID="{0C056B15-9F09-4710-88BB-4500915929BB}" presName="parent2" presStyleLbl="alignAccFollowNode1" presStyleIdx="1" presStyleCnt="4">
        <dgm:presLayoutVars>
          <dgm:chMax val="4"/>
        </dgm:presLayoutVars>
      </dgm:prSet>
      <dgm:spPr/>
      <dgm:t>
        <a:bodyPr/>
        <a:lstStyle/>
        <a:p>
          <a:endParaRPr lang="en-US"/>
        </a:p>
      </dgm:t>
    </dgm:pt>
    <dgm:pt modelId="{FD36507D-9C5B-4818-8EF8-2A86D3596486}" type="pres">
      <dgm:prSet presAssocID="{0C056B15-9F09-4710-88BB-4500915929BB}" presName="childrenComposite" presStyleCnt="0"/>
      <dgm:spPr/>
    </dgm:pt>
    <dgm:pt modelId="{5F95BE1D-8B56-4EDA-AA71-E77EE129882F}" type="pres">
      <dgm:prSet presAssocID="{0C056B15-9F09-4710-88BB-4500915929BB}" presName="dummyMaxCanvas_ChildArea" presStyleCnt="0"/>
      <dgm:spPr/>
    </dgm:pt>
    <dgm:pt modelId="{28A0FAE6-9B79-42E5-A5DC-2C2A060CA7B8}" type="pres">
      <dgm:prSet presAssocID="{0C056B15-9F09-4710-88BB-4500915929BB}" presName="fulcrum" presStyleLbl="alignAccFollowNode1" presStyleIdx="2" presStyleCnt="4"/>
      <dgm:spPr/>
    </dgm:pt>
    <dgm:pt modelId="{88FAC2FF-A525-4930-9652-574D68FD701A}" type="pres">
      <dgm:prSet presAssocID="{0C056B15-9F09-4710-88BB-4500915929BB}" presName="balance_33" presStyleLbl="alignAccFollowNode1" presStyleIdx="3" presStyleCnt="4">
        <dgm:presLayoutVars>
          <dgm:bulletEnabled val="1"/>
        </dgm:presLayoutVars>
      </dgm:prSet>
      <dgm:spPr/>
    </dgm:pt>
    <dgm:pt modelId="{F8F31776-441D-4073-B277-873DE798C066}" type="pres">
      <dgm:prSet presAssocID="{0C056B15-9F09-4710-88BB-4500915929BB}" presName="right_33_1" presStyleLbl="node1" presStyleIdx="0" presStyleCnt="6">
        <dgm:presLayoutVars>
          <dgm:bulletEnabled val="1"/>
        </dgm:presLayoutVars>
      </dgm:prSet>
      <dgm:spPr/>
      <dgm:t>
        <a:bodyPr/>
        <a:lstStyle/>
        <a:p>
          <a:endParaRPr lang="en-US"/>
        </a:p>
      </dgm:t>
    </dgm:pt>
    <dgm:pt modelId="{39D8A402-63F5-40CD-A213-12ED4FFE2F66}" type="pres">
      <dgm:prSet presAssocID="{0C056B15-9F09-4710-88BB-4500915929BB}" presName="right_33_2" presStyleLbl="node1" presStyleIdx="1" presStyleCnt="6">
        <dgm:presLayoutVars>
          <dgm:bulletEnabled val="1"/>
        </dgm:presLayoutVars>
      </dgm:prSet>
      <dgm:spPr/>
      <dgm:t>
        <a:bodyPr/>
        <a:lstStyle/>
        <a:p>
          <a:endParaRPr lang="en-US"/>
        </a:p>
      </dgm:t>
    </dgm:pt>
    <dgm:pt modelId="{D246619C-FC71-4564-A814-27B8925C708C}" type="pres">
      <dgm:prSet presAssocID="{0C056B15-9F09-4710-88BB-4500915929BB}" presName="right_33_3" presStyleLbl="node1" presStyleIdx="2" presStyleCnt="6">
        <dgm:presLayoutVars>
          <dgm:bulletEnabled val="1"/>
        </dgm:presLayoutVars>
      </dgm:prSet>
      <dgm:spPr/>
      <dgm:t>
        <a:bodyPr/>
        <a:lstStyle/>
        <a:p>
          <a:endParaRPr lang="en-US"/>
        </a:p>
      </dgm:t>
    </dgm:pt>
    <dgm:pt modelId="{65B36B95-0281-49FD-A055-C4804DF6B29F}" type="pres">
      <dgm:prSet presAssocID="{0C056B15-9F09-4710-88BB-4500915929BB}" presName="left_33_1" presStyleLbl="node1" presStyleIdx="3" presStyleCnt="6">
        <dgm:presLayoutVars>
          <dgm:bulletEnabled val="1"/>
        </dgm:presLayoutVars>
      </dgm:prSet>
      <dgm:spPr/>
      <dgm:t>
        <a:bodyPr/>
        <a:lstStyle/>
        <a:p>
          <a:endParaRPr lang="en-US"/>
        </a:p>
      </dgm:t>
    </dgm:pt>
    <dgm:pt modelId="{518342B2-8575-4243-8CD6-B9898B7A05C9}" type="pres">
      <dgm:prSet presAssocID="{0C056B15-9F09-4710-88BB-4500915929BB}" presName="left_33_2" presStyleLbl="node1" presStyleIdx="4" presStyleCnt="6">
        <dgm:presLayoutVars>
          <dgm:bulletEnabled val="1"/>
        </dgm:presLayoutVars>
      </dgm:prSet>
      <dgm:spPr/>
      <dgm:t>
        <a:bodyPr/>
        <a:lstStyle/>
        <a:p>
          <a:endParaRPr lang="en-US"/>
        </a:p>
      </dgm:t>
    </dgm:pt>
    <dgm:pt modelId="{A24577BF-0968-4F80-808C-8E8EBA30E673}" type="pres">
      <dgm:prSet presAssocID="{0C056B15-9F09-4710-88BB-4500915929BB}" presName="left_33_3" presStyleLbl="node1" presStyleIdx="5" presStyleCnt="6">
        <dgm:presLayoutVars>
          <dgm:bulletEnabled val="1"/>
        </dgm:presLayoutVars>
      </dgm:prSet>
      <dgm:spPr/>
      <dgm:t>
        <a:bodyPr/>
        <a:lstStyle/>
        <a:p>
          <a:endParaRPr lang="en-US"/>
        </a:p>
      </dgm:t>
    </dgm:pt>
  </dgm:ptLst>
  <dgm:cxnLst>
    <dgm:cxn modelId="{AF6D97EA-A922-4673-AC68-3869CF6C8592}" type="presOf" srcId="{2DDC5216-857C-4FFF-8A22-675A9900ED11}" destId="{39D8A402-63F5-40CD-A213-12ED4FFE2F66}" srcOrd="0" destOrd="0" presId="urn:microsoft.com/office/officeart/2005/8/layout/balance1"/>
    <dgm:cxn modelId="{D310BCC3-C520-4DA4-A1F0-9C46A138E77E}" type="presOf" srcId="{62FCCEAA-93C5-4804-97A9-70DF8ABFFACF}" destId="{D246619C-FC71-4564-A814-27B8925C708C}" srcOrd="0" destOrd="0" presId="urn:microsoft.com/office/officeart/2005/8/layout/balance1"/>
    <dgm:cxn modelId="{DFFD4D9A-7538-455E-AA91-59C8B1249D4A}" type="presOf" srcId="{12297669-C402-4D62-B646-2FA4AE205005}" destId="{F8F31776-441D-4073-B277-873DE798C066}" srcOrd="0" destOrd="0" presId="urn:microsoft.com/office/officeart/2005/8/layout/balance1"/>
    <dgm:cxn modelId="{8D91DD86-1DC8-453D-8D2B-AC97B124D6A4}" type="presOf" srcId="{EB9F49E2-77F8-4A88-91F5-3F08B1F9598C}" destId="{F2F4F221-7C67-4549-A599-193389E58DE6}" srcOrd="0" destOrd="0" presId="urn:microsoft.com/office/officeart/2005/8/layout/balance1"/>
    <dgm:cxn modelId="{3A2D1D2E-0BE1-417B-95AF-E4C28F683D27}" srcId="{B5C71B2E-52E5-41E6-94F5-9B88D20E0397}" destId="{DBCD1767-CD03-413B-A00E-6DF0CCF4217B}" srcOrd="0" destOrd="0" parTransId="{423DC21B-1E35-4349-9963-516E240694EB}" sibTransId="{49D2E896-AA66-48E9-86B8-5CCE20EA23B8}"/>
    <dgm:cxn modelId="{FF17CF84-368D-479F-86ED-FDBF8DA1695E}" type="presOf" srcId="{112B4A66-6841-4C78-8C68-8041F8277F2E}" destId="{518342B2-8575-4243-8CD6-B9898B7A05C9}" srcOrd="0" destOrd="0" presId="urn:microsoft.com/office/officeart/2005/8/layout/balance1"/>
    <dgm:cxn modelId="{3DA89956-01B3-4D6B-8501-459BD76B0115}" srcId="{EB9F49E2-77F8-4A88-91F5-3F08B1F9598C}" destId="{12297669-C402-4D62-B646-2FA4AE205005}" srcOrd="0" destOrd="0" parTransId="{7DE4C1D0-A414-4A1C-9AC2-D97A4D769A30}" sibTransId="{35463E88-5166-42DE-9E76-DCBCFAB0CDA3}"/>
    <dgm:cxn modelId="{DCE7561A-DEBF-4825-A5D4-059A22BE1D65}" srcId="{B5C71B2E-52E5-41E6-94F5-9B88D20E0397}" destId="{112B4A66-6841-4C78-8C68-8041F8277F2E}" srcOrd="1" destOrd="0" parTransId="{8285AC2B-A48D-4F6D-982C-B6ACB31707E8}" sibTransId="{9354F6A2-F206-45DD-8711-04D13CB1FEA4}"/>
    <dgm:cxn modelId="{1842FEBA-5731-4916-8F16-0C43E8395BDA}" type="presOf" srcId="{0C056B15-9F09-4710-88BB-4500915929BB}" destId="{9520FCED-3A3D-4CBB-8238-DC865398E6CC}" srcOrd="0" destOrd="0" presId="urn:microsoft.com/office/officeart/2005/8/layout/balance1"/>
    <dgm:cxn modelId="{6EEC9A7D-42A6-4888-BA03-8C27769DDFB8}" type="presOf" srcId="{DBCD1767-CD03-413B-A00E-6DF0CCF4217B}" destId="{65B36B95-0281-49FD-A055-C4804DF6B29F}" srcOrd="0" destOrd="0" presId="urn:microsoft.com/office/officeart/2005/8/layout/balance1"/>
    <dgm:cxn modelId="{7ABCAF20-D907-4F3E-A8C1-0796ED17DB36}" srcId="{0C056B15-9F09-4710-88BB-4500915929BB}" destId="{B5C71B2E-52E5-41E6-94F5-9B88D20E0397}" srcOrd="0" destOrd="0" parTransId="{0B091914-E4E0-450B-B997-7A1D60AF2338}" sibTransId="{FF86E733-9777-4656-B821-017E87263EFF}"/>
    <dgm:cxn modelId="{A7215A9F-2C62-4456-AB24-A95FC9A4DED0}" type="presOf" srcId="{03E4DAA1-7AAE-4E19-9B33-9DD48661CBB3}" destId="{A24577BF-0968-4F80-808C-8E8EBA30E673}" srcOrd="0" destOrd="0" presId="urn:microsoft.com/office/officeart/2005/8/layout/balance1"/>
    <dgm:cxn modelId="{4F3F0923-9044-48C8-9148-5A82572910E7}" srcId="{EB9F49E2-77F8-4A88-91F5-3F08B1F9598C}" destId="{62FCCEAA-93C5-4804-97A9-70DF8ABFFACF}" srcOrd="2" destOrd="0" parTransId="{4B433FED-9147-4902-916E-D2BCF91D52EA}" sibTransId="{5F66EE1C-07BD-4E8C-8BBE-D94745016D83}"/>
    <dgm:cxn modelId="{1A8A5A22-E31A-46BC-BF39-7735C7128478}" srcId="{EB9F49E2-77F8-4A88-91F5-3F08B1F9598C}" destId="{2DDC5216-857C-4FFF-8A22-675A9900ED11}" srcOrd="1" destOrd="0" parTransId="{D6781478-5548-4911-BF81-74072989518D}" sibTransId="{EA5AFD25-56BB-41E2-927E-A9907E422AAD}"/>
    <dgm:cxn modelId="{28E46D28-CBA6-4DB3-9791-DA7DFA26005D}" srcId="{0C056B15-9F09-4710-88BB-4500915929BB}" destId="{EB9F49E2-77F8-4A88-91F5-3F08B1F9598C}" srcOrd="1" destOrd="0" parTransId="{34BCEFAC-4F08-4DB9-AA38-DE9C5A76583C}" sibTransId="{69239023-D3F8-484C-B2B9-9BB6B14E7A29}"/>
    <dgm:cxn modelId="{890980E2-20DB-483F-8144-4061FACC40F3}" type="presOf" srcId="{B5C71B2E-52E5-41E6-94F5-9B88D20E0397}" destId="{203C88CB-2A00-45E0-9D52-805902D3AB93}" srcOrd="0" destOrd="0" presId="urn:microsoft.com/office/officeart/2005/8/layout/balance1"/>
    <dgm:cxn modelId="{31E32E00-B089-4DA2-A2D2-AE42174A5B6C}" srcId="{B5C71B2E-52E5-41E6-94F5-9B88D20E0397}" destId="{03E4DAA1-7AAE-4E19-9B33-9DD48661CBB3}" srcOrd="2" destOrd="0" parTransId="{69D10075-A503-4819-B118-3921B837439E}" sibTransId="{43AF65C1-5AF0-4237-8AF6-66C27CF6A5C2}"/>
    <dgm:cxn modelId="{3F85FC55-D85A-42B0-96AE-A66B080B19E2}" type="presParOf" srcId="{9520FCED-3A3D-4CBB-8238-DC865398E6CC}" destId="{156337A2-6AB6-4FC6-938E-4F423205264D}" srcOrd="0" destOrd="0" presId="urn:microsoft.com/office/officeart/2005/8/layout/balance1"/>
    <dgm:cxn modelId="{572FF2B3-8869-4447-AE91-BC6AA0EF7854}" type="presParOf" srcId="{9520FCED-3A3D-4CBB-8238-DC865398E6CC}" destId="{0075A9FA-EAB4-43E5-ABF9-1487FE57FBB9}" srcOrd="1" destOrd="0" presId="urn:microsoft.com/office/officeart/2005/8/layout/balance1"/>
    <dgm:cxn modelId="{49055A97-1DBC-4916-93E8-485E4532C476}" type="presParOf" srcId="{0075A9FA-EAB4-43E5-ABF9-1487FE57FBB9}" destId="{203C88CB-2A00-45E0-9D52-805902D3AB93}" srcOrd="0" destOrd="0" presId="urn:microsoft.com/office/officeart/2005/8/layout/balance1"/>
    <dgm:cxn modelId="{144F72DA-8009-4C76-91DC-1EF4FF556EB3}" type="presParOf" srcId="{0075A9FA-EAB4-43E5-ABF9-1487FE57FBB9}" destId="{F2F4F221-7C67-4549-A599-193389E58DE6}" srcOrd="1" destOrd="0" presId="urn:microsoft.com/office/officeart/2005/8/layout/balance1"/>
    <dgm:cxn modelId="{3F5B46E9-FB5D-4F0C-BC31-B1A9B0D4D8FD}" type="presParOf" srcId="{9520FCED-3A3D-4CBB-8238-DC865398E6CC}" destId="{FD36507D-9C5B-4818-8EF8-2A86D3596486}" srcOrd="2" destOrd="0" presId="urn:microsoft.com/office/officeart/2005/8/layout/balance1"/>
    <dgm:cxn modelId="{26602172-D097-4DB5-8C4A-1C8BCCD7C71E}" type="presParOf" srcId="{FD36507D-9C5B-4818-8EF8-2A86D3596486}" destId="{5F95BE1D-8B56-4EDA-AA71-E77EE129882F}" srcOrd="0" destOrd="0" presId="urn:microsoft.com/office/officeart/2005/8/layout/balance1"/>
    <dgm:cxn modelId="{80AA50A2-8345-455E-A17C-CDA8100A5F1E}" type="presParOf" srcId="{FD36507D-9C5B-4818-8EF8-2A86D3596486}" destId="{28A0FAE6-9B79-42E5-A5DC-2C2A060CA7B8}" srcOrd="1" destOrd="0" presId="urn:microsoft.com/office/officeart/2005/8/layout/balance1"/>
    <dgm:cxn modelId="{046384BB-7894-400A-9B0F-7A3814EF1704}" type="presParOf" srcId="{FD36507D-9C5B-4818-8EF8-2A86D3596486}" destId="{88FAC2FF-A525-4930-9652-574D68FD701A}" srcOrd="2" destOrd="0" presId="urn:microsoft.com/office/officeart/2005/8/layout/balance1"/>
    <dgm:cxn modelId="{A6B02FBB-C808-4A6D-8E13-972371DFABE5}" type="presParOf" srcId="{FD36507D-9C5B-4818-8EF8-2A86D3596486}" destId="{F8F31776-441D-4073-B277-873DE798C066}" srcOrd="3" destOrd="0" presId="urn:microsoft.com/office/officeart/2005/8/layout/balance1"/>
    <dgm:cxn modelId="{D3A44E23-A6FF-4D6B-A348-AD9855CB1F35}" type="presParOf" srcId="{FD36507D-9C5B-4818-8EF8-2A86D3596486}" destId="{39D8A402-63F5-40CD-A213-12ED4FFE2F66}" srcOrd="4" destOrd="0" presId="urn:microsoft.com/office/officeart/2005/8/layout/balance1"/>
    <dgm:cxn modelId="{1BD8D72B-FE0D-4DC5-B13F-1E2FA4F05E00}" type="presParOf" srcId="{FD36507D-9C5B-4818-8EF8-2A86D3596486}" destId="{D246619C-FC71-4564-A814-27B8925C708C}" srcOrd="5" destOrd="0" presId="urn:microsoft.com/office/officeart/2005/8/layout/balance1"/>
    <dgm:cxn modelId="{94922D63-F9B4-4D77-AE90-EC7469066915}" type="presParOf" srcId="{FD36507D-9C5B-4818-8EF8-2A86D3596486}" destId="{65B36B95-0281-49FD-A055-C4804DF6B29F}" srcOrd="6" destOrd="0" presId="urn:microsoft.com/office/officeart/2005/8/layout/balance1"/>
    <dgm:cxn modelId="{F692FFFF-68EC-4AC8-8286-3EF8E176B5F0}" type="presParOf" srcId="{FD36507D-9C5B-4818-8EF8-2A86D3596486}" destId="{518342B2-8575-4243-8CD6-B9898B7A05C9}" srcOrd="7" destOrd="0" presId="urn:microsoft.com/office/officeart/2005/8/layout/balance1"/>
    <dgm:cxn modelId="{D2CEC52A-E57B-49BB-9D8C-6356B340CFD5}" type="presParOf" srcId="{FD36507D-9C5B-4818-8EF8-2A86D3596486}" destId="{A24577BF-0968-4F80-808C-8E8EBA30E673}" srcOrd="8"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A115AF-DF42-4444-B3F1-0234887876E2}"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en-US"/>
        </a:p>
      </dgm:t>
    </dgm:pt>
    <dgm:pt modelId="{BD8DE82A-CB6C-42FD-BC59-AB7EA0FF38B0}">
      <dgm:prSet phldrT="[Text]" custT="1"/>
      <dgm:spPr/>
      <dgm:t>
        <a:bodyPr/>
        <a:lstStyle/>
        <a:p>
          <a:r>
            <a:rPr lang="en-US" sz="2400" b="1" dirty="0" smtClean="0">
              <a:latin typeface="Candara" panose="020E0502030303020204" pitchFamily="34" charset="0"/>
            </a:rPr>
            <a:t>Planning phase</a:t>
          </a:r>
          <a:endParaRPr lang="en-US" sz="2400" b="1" dirty="0">
            <a:latin typeface="Candara" panose="020E0502030303020204" pitchFamily="34" charset="0"/>
          </a:endParaRPr>
        </a:p>
      </dgm:t>
    </dgm:pt>
    <dgm:pt modelId="{332291BB-440E-43D3-82AC-239FD2B58B45}" type="parTrans" cxnId="{E5095C54-1FB3-44BB-85B7-BA2B7515B143}">
      <dgm:prSet/>
      <dgm:spPr/>
      <dgm:t>
        <a:bodyPr/>
        <a:lstStyle/>
        <a:p>
          <a:endParaRPr lang="en-US"/>
        </a:p>
      </dgm:t>
    </dgm:pt>
    <dgm:pt modelId="{2E3CDC7B-8090-41F5-AD44-1DABEA9C943D}" type="sibTrans" cxnId="{E5095C54-1FB3-44BB-85B7-BA2B7515B143}">
      <dgm:prSet/>
      <dgm:spPr/>
      <dgm:t>
        <a:bodyPr/>
        <a:lstStyle/>
        <a:p>
          <a:endParaRPr lang="en-US"/>
        </a:p>
      </dgm:t>
    </dgm:pt>
    <dgm:pt modelId="{35EF71FB-7970-4929-9BA4-E573142CC9E9}">
      <dgm:prSet phldrT="[Text]" custT="1"/>
      <dgm:spPr/>
      <dgm:t>
        <a:bodyPr/>
        <a:lstStyle/>
        <a:p>
          <a:r>
            <a:rPr lang="en-US" sz="2400" b="1" dirty="0" err="1" smtClean="0">
              <a:latin typeface="Candara" panose="020E0502030303020204" pitchFamily="34" charset="0"/>
            </a:rPr>
            <a:t>Emperical</a:t>
          </a:r>
          <a:r>
            <a:rPr lang="en-US" sz="2400" b="1" dirty="0" smtClean="0">
              <a:latin typeface="Candara" panose="020E0502030303020204" pitchFamily="34" charset="0"/>
            </a:rPr>
            <a:t> phase</a:t>
          </a:r>
          <a:endParaRPr lang="en-US" sz="2400" b="1" dirty="0">
            <a:latin typeface="Candara" panose="020E0502030303020204" pitchFamily="34" charset="0"/>
          </a:endParaRPr>
        </a:p>
      </dgm:t>
    </dgm:pt>
    <dgm:pt modelId="{843C5314-F60B-4243-AB3D-2C6FE6F35251}" type="parTrans" cxnId="{FCDAF905-15AE-44AE-B2AA-4BAA454EA959}">
      <dgm:prSet/>
      <dgm:spPr/>
      <dgm:t>
        <a:bodyPr/>
        <a:lstStyle/>
        <a:p>
          <a:endParaRPr lang="en-US"/>
        </a:p>
      </dgm:t>
    </dgm:pt>
    <dgm:pt modelId="{D0624EE2-51F6-4AE0-A7AB-6898D836C822}" type="sibTrans" cxnId="{FCDAF905-15AE-44AE-B2AA-4BAA454EA959}">
      <dgm:prSet/>
      <dgm:spPr/>
      <dgm:t>
        <a:bodyPr/>
        <a:lstStyle/>
        <a:p>
          <a:endParaRPr lang="en-US"/>
        </a:p>
      </dgm:t>
    </dgm:pt>
    <dgm:pt modelId="{AAE11A96-7942-4FA6-959B-BA3CDBE2C3D7}">
      <dgm:prSet phldrT="[Text]" custT="1"/>
      <dgm:spPr/>
      <dgm:t>
        <a:bodyPr/>
        <a:lstStyle/>
        <a:p>
          <a:r>
            <a:rPr lang="en-US" sz="2400" b="1" dirty="0" smtClean="0">
              <a:latin typeface="Candara" panose="020E0502030303020204" pitchFamily="34" charset="0"/>
            </a:rPr>
            <a:t>Interpretive phase</a:t>
          </a:r>
          <a:endParaRPr lang="en-US" sz="2400" b="1" dirty="0">
            <a:latin typeface="Candara" panose="020E0502030303020204" pitchFamily="34" charset="0"/>
          </a:endParaRPr>
        </a:p>
      </dgm:t>
    </dgm:pt>
    <dgm:pt modelId="{1B5D89EF-1D96-4F5B-9EF5-B22F2BB43B28}" type="parTrans" cxnId="{FF12D898-026C-48EE-AC56-75B92317F0CE}">
      <dgm:prSet/>
      <dgm:spPr/>
      <dgm:t>
        <a:bodyPr/>
        <a:lstStyle/>
        <a:p>
          <a:endParaRPr lang="en-US"/>
        </a:p>
      </dgm:t>
    </dgm:pt>
    <dgm:pt modelId="{A67C690E-1552-4340-8CF2-FE4F82E2EB27}" type="sibTrans" cxnId="{FF12D898-026C-48EE-AC56-75B92317F0CE}">
      <dgm:prSet/>
      <dgm:spPr/>
      <dgm:t>
        <a:bodyPr/>
        <a:lstStyle/>
        <a:p>
          <a:endParaRPr lang="en-US"/>
        </a:p>
      </dgm:t>
    </dgm:pt>
    <dgm:pt modelId="{5E9DAD14-60E0-4F71-93A3-6C364789DBA3}">
      <dgm:prSet phldrT="[Text]" custT="1"/>
      <dgm:spPr/>
      <dgm:t>
        <a:bodyPr/>
        <a:lstStyle/>
        <a:p>
          <a:r>
            <a:rPr lang="en-US" sz="2400" b="1" dirty="0" smtClean="0">
              <a:latin typeface="Candara" panose="020E0502030303020204" pitchFamily="34" charset="0"/>
            </a:rPr>
            <a:t>Communication phase</a:t>
          </a:r>
          <a:endParaRPr lang="en-US" sz="2400" b="1" dirty="0">
            <a:latin typeface="Candara" panose="020E0502030303020204" pitchFamily="34" charset="0"/>
          </a:endParaRPr>
        </a:p>
      </dgm:t>
    </dgm:pt>
    <dgm:pt modelId="{5FCA8CE6-2BEF-482A-B943-68CC6A522A61}" type="parTrans" cxnId="{3C413028-5CE9-492B-A8AA-954E9321BAFC}">
      <dgm:prSet/>
      <dgm:spPr/>
      <dgm:t>
        <a:bodyPr/>
        <a:lstStyle/>
        <a:p>
          <a:endParaRPr lang="en-US"/>
        </a:p>
      </dgm:t>
    </dgm:pt>
    <dgm:pt modelId="{02702BD3-B0FF-4B1A-94CD-C42FC343195C}" type="sibTrans" cxnId="{3C413028-5CE9-492B-A8AA-954E9321BAFC}">
      <dgm:prSet/>
      <dgm:spPr/>
      <dgm:t>
        <a:bodyPr/>
        <a:lstStyle/>
        <a:p>
          <a:endParaRPr lang="en-US"/>
        </a:p>
      </dgm:t>
    </dgm:pt>
    <dgm:pt modelId="{D78B7776-414F-41A3-A08B-C928B53631AA}">
      <dgm:prSet phldrT="[Text]" custT="1"/>
      <dgm:spPr/>
      <dgm:t>
        <a:bodyPr/>
        <a:lstStyle/>
        <a:p>
          <a:r>
            <a:rPr lang="en-US" sz="2400" b="1" dirty="0" smtClean="0">
              <a:latin typeface="Candara" panose="020E0502030303020204" pitchFamily="34" charset="0"/>
            </a:rPr>
            <a:t>Conceptual process</a:t>
          </a:r>
          <a:endParaRPr lang="en-US" sz="2400" b="1" dirty="0">
            <a:latin typeface="Candara" panose="020E0502030303020204" pitchFamily="34" charset="0"/>
          </a:endParaRPr>
        </a:p>
      </dgm:t>
    </dgm:pt>
    <dgm:pt modelId="{F2793325-8CC8-442F-A949-DB29BC894CFD}" type="parTrans" cxnId="{DBA5803B-D3E3-4031-9D61-A615B0580A82}">
      <dgm:prSet/>
      <dgm:spPr/>
      <dgm:t>
        <a:bodyPr/>
        <a:lstStyle/>
        <a:p>
          <a:endParaRPr lang="en-US"/>
        </a:p>
      </dgm:t>
    </dgm:pt>
    <dgm:pt modelId="{1844098C-D057-4CDD-A703-AE381908F556}" type="sibTrans" cxnId="{DBA5803B-D3E3-4031-9D61-A615B0580A82}">
      <dgm:prSet/>
      <dgm:spPr/>
      <dgm:t>
        <a:bodyPr/>
        <a:lstStyle/>
        <a:p>
          <a:endParaRPr lang="en-US"/>
        </a:p>
      </dgm:t>
    </dgm:pt>
    <dgm:pt modelId="{8026EE12-6FA5-4251-9CE6-8EFAF5A27CCE}" type="pres">
      <dgm:prSet presAssocID="{BEA115AF-DF42-4444-B3F1-0234887876E2}" presName="cycle" presStyleCnt="0">
        <dgm:presLayoutVars>
          <dgm:dir/>
          <dgm:resizeHandles val="exact"/>
        </dgm:presLayoutVars>
      </dgm:prSet>
      <dgm:spPr/>
      <dgm:t>
        <a:bodyPr/>
        <a:lstStyle/>
        <a:p>
          <a:endParaRPr lang="en-US"/>
        </a:p>
      </dgm:t>
    </dgm:pt>
    <dgm:pt modelId="{83F2DA0F-53DC-4193-BC7F-2E4FE2B9B171}" type="pres">
      <dgm:prSet presAssocID="{BD8DE82A-CB6C-42FD-BC59-AB7EA0FF38B0}" presName="dummy" presStyleCnt="0"/>
      <dgm:spPr/>
    </dgm:pt>
    <dgm:pt modelId="{2E71F052-C208-4F2C-92C2-1AE8D6B480EF}" type="pres">
      <dgm:prSet presAssocID="{BD8DE82A-CB6C-42FD-BC59-AB7EA0FF38B0}" presName="node" presStyleLbl="revTx" presStyleIdx="0" presStyleCnt="5">
        <dgm:presLayoutVars>
          <dgm:bulletEnabled val="1"/>
        </dgm:presLayoutVars>
      </dgm:prSet>
      <dgm:spPr/>
      <dgm:t>
        <a:bodyPr/>
        <a:lstStyle/>
        <a:p>
          <a:endParaRPr lang="en-US"/>
        </a:p>
      </dgm:t>
    </dgm:pt>
    <dgm:pt modelId="{CA28D965-ECD2-440F-8ABE-A5BDE7E7F03E}" type="pres">
      <dgm:prSet presAssocID="{2E3CDC7B-8090-41F5-AD44-1DABEA9C943D}" presName="sibTrans" presStyleLbl="node1" presStyleIdx="0" presStyleCnt="5"/>
      <dgm:spPr/>
      <dgm:t>
        <a:bodyPr/>
        <a:lstStyle/>
        <a:p>
          <a:endParaRPr lang="en-US"/>
        </a:p>
      </dgm:t>
    </dgm:pt>
    <dgm:pt modelId="{1B31CB90-251E-43B7-BE71-612326628CCD}" type="pres">
      <dgm:prSet presAssocID="{35EF71FB-7970-4929-9BA4-E573142CC9E9}" presName="dummy" presStyleCnt="0"/>
      <dgm:spPr/>
    </dgm:pt>
    <dgm:pt modelId="{7F25042B-AAD8-41EE-9BD0-AE54FCE49295}" type="pres">
      <dgm:prSet presAssocID="{35EF71FB-7970-4929-9BA4-E573142CC9E9}" presName="node" presStyleLbl="revTx" presStyleIdx="1" presStyleCnt="5">
        <dgm:presLayoutVars>
          <dgm:bulletEnabled val="1"/>
        </dgm:presLayoutVars>
      </dgm:prSet>
      <dgm:spPr/>
      <dgm:t>
        <a:bodyPr/>
        <a:lstStyle/>
        <a:p>
          <a:endParaRPr lang="en-US"/>
        </a:p>
      </dgm:t>
    </dgm:pt>
    <dgm:pt modelId="{C9607DB9-6387-41D4-B66B-43F02D5043D8}" type="pres">
      <dgm:prSet presAssocID="{D0624EE2-51F6-4AE0-A7AB-6898D836C822}" presName="sibTrans" presStyleLbl="node1" presStyleIdx="1" presStyleCnt="5"/>
      <dgm:spPr/>
      <dgm:t>
        <a:bodyPr/>
        <a:lstStyle/>
        <a:p>
          <a:endParaRPr lang="en-US"/>
        </a:p>
      </dgm:t>
    </dgm:pt>
    <dgm:pt modelId="{B71D8136-EF7C-4FD0-8D4C-5E5F8AE4B948}" type="pres">
      <dgm:prSet presAssocID="{AAE11A96-7942-4FA6-959B-BA3CDBE2C3D7}" presName="dummy" presStyleCnt="0"/>
      <dgm:spPr/>
    </dgm:pt>
    <dgm:pt modelId="{F368C755-B427-4EE7-8636-11EC21653F2C}" type="pres">
      <dgm:prSet presAssocID="{AAE11A96-7942-4FA6-959B-BA3CDBE2C3D7}" presName="node" presStyleLbl="revTx" presStyleIdx="2" presStyleCnt="5">
        <dgm:presLayoutVars>
          <dgm:bulletEnabled val="1"/>
        </dgm:presLayoutVars>
      </dgm:prSet>
      <dgm:spPr/>
      <dgm:t>
        <a:bodyPr/>
        <a:lstStyle/>
        <a:p>
          <a:endParaRPr lang="en-US"/>
        </a:p>
      </dgm:t>
    </dgm:pt>
    <dgm:pt modelId="{4AA63C10-FE93-4077-9EAB-ABBB482BBF68}" type="pres">
      <dgm:prSet presAssocID="{A67C690E-1552-4340-8CF2-FE4F82E2EB27}" presName="sibTrans" presStyleLbl="node1" presStyleIdx="2" presStyleCnt="5"/>
      <dgm:spPr/>
      <dgm:t>
        <a:bodyPr/>
        <a:lstStyle/>
        <a:p>
          <a:endParaRPr lang="en-US"/>
        </a:p>
      </dgm:t>
    </dgm:pt>
    <dgm:pt modelId="{1269151C-9951-4A8B-B9AD-58D24FB11FA6}" type="pres">
      <dgm:prSet presAssocID="{5E9DAD14-60E0-4F71-93A3-6C364789DBA3}" presName="dummy" presStyleCnt="0"/>
      <dgm:spPr/>
    </dgm:pt>
    <dgm:pt modelId="{82A59771-7B51-494F-B489-E85A0396FFE0}" type="pres">
      <dgm:prSet presAssocID="{5E9DAD14-60E0-4F71-93A3-6C364789DBA3}" presName="node" presStyleLbl="revTx" presStyleIdx="3" presStyleCnt="5" custScaleX="136232">
        <dgm:presLayoutVars>
          <dgm:bulletEnabled val="1"/>
        </dgm:presLayoutVars>
      </dgm:prSet>
      <dgm:spPr/>
      <dgm:t>
        <a:bodyPr/>
        <a:lstStyle/>
        <a:p>
          <a:endParaRPr lang="en-US"/>
        </a:p>
      </dgm:t>
    </dgm:pt>
    <dgm:pt modelId="{1A292B9F-632B-4CFA-BA24-7630FB5F6D86}" type="pres">
      <dgm:prSet presAssocID="{02702BD3-B0FF-4B1A-94CD-C42FC343195C}" presName="sibTrans" presStyleLbl="node1" presStyleIdx="3" presStyleCnt="5"/>
      <dgm:spPr/>
      <dgm:t>
        <a:bodyPr/>
        <a:lstStyle/>
        <a:p>
          <a:endParaRPr lang="en-US"/>
        </a:p>
      </dgm:t>
    </dgm:pt>
    <dgm:pt modelId="{750D9872-FE68-475C-B1FB-16C79ED9D2BE}" type="pres">
      <dgm:prSet presAssocID="{D78B7776-414F-41A3-A08B-C928B53631AA}" presName="dummy" presStyleCnt="0"/>
      <dgm:spPr/>
    </dgm:pt>
    <dgm:pt modelId="{8A331D3C-9132-4509-84B5-1FD02B2F2E10}" type="pres">
      <dgm:prSet presAssocID="{D78B7776-414F-41A3-A08B-C928B53631AA}" presName="node" presStyleLbl="revTx" presStyleIdx="4" presStyleCnt="5">
        <dgm:presLayoutVars>
          <dgm:bulletEnabled val="1"/>
        </dgm:presLayoutVars>
      </dgm:prSet>
      <dgm:spPr/>
      <dgm:t>
        <a:bodyPr/>
        <a:lstStyle/>
        <a:p>
          <a:endParaRPr lang="en-US"/>
        </a:p>
      </dgm:t>
    </dgm:pt>
    <dgm:pt modelId="{2A21D16F-A7C2-4B8E-8F7E-F2DE0B026CBF}" type="pres">
      <dgm:prSet presAssocID="{1844098C-D057-4CDD-A703-AE381908F556}" presName="sibTrans" presStyleLbl="node1" presStyleIdx="4" presStyleCnt="5" custScaleX="122645" custScaleY="100001"/>
      <dgm:spPr/>
      <dgm:t>
        <a:bodyPr/>
        <a:lstStyle/>
        <a:p>
          <a:endParaRPr lang="en-US"/>
        </a:p>
      </dgm:t>
    </dgm:pt>
  </dgm:ptLst>
  <dgm:cxnLst>
    <dgm:cxn modelId="{DBA5803B-D3E3-4031-9D61-A615B0580A82}" srcId="{BEA115AF-DF42-4444-B3F1-0234887876E2}" destId="{D78B7776-414F-41A3-A08B-C928B53631AA}" srcOrd="4" destOrd="0" parTransId="{F2793325-8CC8-442F-A949-DB29BC894CFD}" sibTransId="{1844098C-D057-4CDD-A703-AE381908F556}"/>
    <dgm:cxn modelId="{AC21D34E-BB8A-4F89-B482-C9F9BF524EC7}" type="presOf" srcId="{BD8DE82A-CB6C-42FD-BC59-AB7EA0FF38B0}" destId="{2E71F052-C208-4F2C-92C2-1AE8D6B480EF}" srcOrd="0" destOrd="0" presId="urn:microsoft.com/office/officeart/2005/8/layout/cycle1"/>
    <dgm:cxn modelId="{9D5B8833-A790-493E-AF47-32B9BF2D9DFA}" type="presOf" srcId="{5E9DAD14-60E0-4F71-93A3-6C364789DBA3}" destId="{82A59771-7B51-494F-B489-E85A0396FFE0}" srcOrd="0" destOrd="0" presId="urn:microsoft.com/office/officeart/2005/8/layout/cycle1"/>
    <dgm:cxn modelId="{8E80C424-62A3-47CF-A64F-C310DDF4B118}" type="presOf" srcId="{D78B7776-414F-41A3-A08B-C928B53631AA}" destId="{8A331D3C-9132-4509-84B5-1FD02B2F2E10}" srcOrd="0" destOrd="0" presId="urn:microsoft.com/office/officeart/2005/8/layout/cycle1"/>
    <dgm:cxn modelId="{E654C0B2-CA77-4270-B44A-3A2D86744D14}" type="presOf" srcId="{A67C690E-1552-4340-8CF2-FE4F82E2EB27}" destId="{4AA63C10-FE93-4077-9EAB-ABBB482BBF68}" srcOrd="0" destOrd="0" presId="urn:microsoft.com/office/officeart/2005/8/layout/cycle1"/>
    <dgm:cxn modelId="{2A046FD3-D5FF-4554-9223-E51F9B560038}" type="presOf" srcId="{D0624EE2-51F6-4AE0-A7AB-6898D836C822}" destId="{C9607DB9-6387-41D4-B66B-43F02D5043D8}" srcOrd="0" destOrd="0" presId="urn:microsoft.com/office/officeart/2005/8/layout/cycle1"/>
    <dgm:cxn modelId="{2B48E9F2-F24B-44C8-91CE-2B18E199E7FB}" type="presOf" srcId="{02702BD3-B0FF-4B1A-94CD-C42FC343195C}" destId="{1A292B9F-632B-4CFA-BA24-7630FB5F6D86}" srcOrd="0" destOrd="0" presId="urn:microsoft.com/office/officeart/2005/8/layout/cycle1"/>
    <dgm:cxn modelId="{F67CB8E4-5FEC-4031-B58D-405F4A493F41}" type="presOf" srcId="{2E3CDC7B-8090-41F5-AD44-1DABEA9C943D}" destId="{CA28D965-ECD2-440F-8ABE-A5BDE7E7F03E}" srcOrd="0" destOrd="0" presId="urn:microsoft.com/office/officeart/2005/8/layout/cycle1"/>
    <dgm:cxn modelId="{3C413028-5CE9-492B-A8AA-954E9321BAFC}" srcId="{BEA115AF-DF42-4444-B3F1-0234887876E2}" destId="{5E9DAD14-60E0-4F71-93A3-6C364789DBA3}" srcOrd="3" destOrd="0" parTransId="{5FCA8CE6-2BEF-482A-B943-68CC6A522A61}" sibTransId="{02702BD3-B0FF-4B1A-94CD-C42FC343195C}"/>
    <dgm:cxn modelId="{746010AB-A33F-4821-8E87-ED453ECE8C99}" type="presOf" srcId="{AAE11A96-7942-4FA6-959B-BA3CDBE2C3D7}" destId="{F368C755-B427-4EE7-8636-11EC21653F2C}" srcOrd="0" destOrd="0" presId="urn:microsoft.com/office/officeart/2005/8/layout/cycle1"/>
    <dgm:cxn modelId="{9D3C2452-9B53-4491-ADB2-4B7B0F029B9F}" type="presOf" srcId="{1844098C-D057-4CDD-A703-AE381908F556}" destId="{2A21D16F-A7C2-4B8E-8F7E-F2DE0B026CBF}" srcOrd="0" destOrd="0" presId="urn:microsoft.com/office/officeart/2005/8/layout/cycle1"/>
    <dgm:cxn modelId="{3B5F0D14-DA3D-4183-A697-D61F73BE9250}" type="presOf" srcId="{35EF71FB-7970-4929-9BA4-E573142CC9E9}" destId="{7F25042B-AAD8-41EE-9BD0-AE54FCE49295}" srcOrd="0" destOrd="0" presId="urn:microsoft.com/office/officeart/2005/8/layout/cycle1"/>
    <dgm:cxn modelId="{FF12D898-026C-48EE-AC56-75B92317F0CE}" srcId="{BEA115AF-DF42-4444-B3F1-0234887876E2}" destId="{AAE11A96-7942-4FA6-959B-BA3CDBE2C3D7}" srcOrd="2" destOrd="0" parTransId="{1B5D89EF-1D96-4F5B-9EF5-B22F2BB43B28}" sibTransId="{A67C690E-1552-4340-8CF2-FE4F82E2EB27}"/>
    <dgm:cxn modelId="{D901CF47-786D-405A-A2F7-50858F2D35C8}" type="presOf" srcId="{BEA115AF-DF42-4444-B3F1-0234887876E2}" destId="{8026EE12-6FA5-4251-9CE6-8EFAF5A27CCE}" srcOrd="0" destOrd="0" presId="urn:microsoft.com/office/officeart/2005/8/layout/cycle1"/>
    <dgm:cxn modelId="{E5095C54-1FB3-44BB-85B7-BA2B7515B143}" srcId="{BEA115AF-DF42-4444-B3F1-0234887876E2}" destId="{BD8DE82A-CB6C-42FD-BC59-AB7EA0FF38B0}" srcOrd="0" destOrd="0" parTransId="{332291BB-440E-43D3-82AC-239FD2B58B45}" sibTransId="{2E3CDC7B-8090-41F5-AD44-1DABEA9C943D}"/>
    <dgm:cxn modelId="{FCDAF905-15AE-44AE-B2AA-4BAA454EA959}" srcId="{BEA115AF-DF42-4444-B3F1-0234887876E2}" destId="{35EF71FB-7970-4929-9BA4-E573142CC9E9}" srcOrd="1" destOrd="0" parTransId="{843C5314-F60B-4243-AB3D-2C6FE6F35251}" sibTransId="{D0624EE2-51F6-4AE0-A7AB-6898D836C822}"/>
    <dgm:cxn modelId="{11CE0978-D91F-4532-8421-B9A1CD3164DB}" type="presParOf" srcId="{8026EE12-6FA5-4251-9CE6-8EFAF5A27CCE}" destId="{83F2DA0F-53DC-4193-BC7F-2E4FE2B9B171}" srcOrd="0" destOrd="0" presId="urn:microsoft.com/office/officeart/2005/8/layout/cycle1"/>
    <dgm:cxn modelId="{D761D6E8-A100-4F38-8E92-A51709DE81EA}" type="presParOf" srcId="{8026EE12-6FA5-4251-9CE6-8EFAF5A27CCE}" destId="{2E71F052-C208-4F2C-92C2-1AE8D6B480EF}" srcOrd="1" destOrd="0" presId="urn:microsoft.com/office/officeart/2005/8/layout/cycle1"/>
    <dgm:cxn modelId="{50B27539-CC0C-41EB-9807-5ECB5588671B}" type="presParOf" srcId="{8026EE12-6FA5-4251-9CE6-8EFAF5A27CCE}" destId="{CA28D965-ECD2-440F-8ABE-A5BDE7E7F03E}" srcOrd="2" destOrd="0" presId="urn:microsoft.com/office/officeart/2005/8/layout/cycle1"/>
    <dgm:cxn modelId="{6EADE895-2984-4126-99CF-B92F17D50149}" type="presParOf" srcId="{8026EE12-6FA5-4251-9CE6-8EFAF5A27CCE}" destId="{1B31CB90-251E-43B7-BE71-612326628CCD}" srcOrd="3" destOrd="0" presId="urn:microsoft.com/office/officeart/2005/8/layout/cycle1"/>
    <dgm:cxn modelId="{B4A45569-9F2A-4192-B505-63A8B797C930}" type="presParOf" srcId="{8026EE12-6FA5-4251-9CE6-8EFAF5A27CCE}" destId="{7F25042B-AAD8-41EE-9BD0-AE54FCE49295}" srcOrd="4" destOrd="0" presId="urn:microsoft.com/office/officeart/2005/8/layout/cycle1"/>
    <dgm:cxn modelId="{DB5B22E2-C566-4572-BD27-C22B2426AEB2}" type="presParOf" srcId="{8026EE12-6FA5-4251-9CE6-8EFAF5A27CCE}" destId="{C9607DB9-6387-41D4-B66B-43F02D5043D8}" srcOrd="5" destOrd="0" presId="urn:microsoft.com/office/officeart/2005/8/layout/cycle1"/>
    <dgm:cxn modelId="{E817D26C-A38E-4DB8-B856-12533E91DDAB}" type="presParOf" srcId="{8026EE12-6FA5-4251-9CE6-8EFAF5A27CCE}" destId="{B71D8136-EF7C-4FD0-8D4C-5E5F8AE4B948}" srcOrd="6" destOrd="0" presId="urn:microsoft.com/office/officeart/2005/8/layout/cycle1"/>
    <dgm:cxn modelId="{EEBE528E-D1B9-4150-ACBB-53415D110C6E}" type="presParOf" srcId="{8026EE12-6FA5-4251-9CE6-8EFAF5A27CCE}" destId="{F368C755-B427-4EE7-8636-11EC21653F2C}" srcOrd="7" destOrd="0" presId="urn:microsoft.com/office/officeart/2005/8/layout/cycle1"/>
    <dgm:cxn modelId="{C389E12C-E2C7-4718-8C64-6FE14AB90E1A}" type="presParOf" srcId="{8026EE12-6FA5-4251-9CE6-8EFAF5A27CCE}" destId="{4AA63C10-FE93-4077-9EAB-ABBB482BBF68}" srcOrd="8" destOrd="0" presId="urn:microsoft.com/office/officeart/2005/8/layout/cycle1"/>
    <dgm:cxn modelId="{C4ECF0C1-D17F-4881-87C8-A1A84191CB68}" type="presParOf" srcId="{8026EE12-6FA5-4251-9CE6-8EFAF5A27CCE}" destId="{1269151C-9951-4A8B-B9AD-58D24FB11FA6}" srcOrd="9" destOrd="0" presId="urn:microsoft.com/office/officeart/2005/8/layout/cycle1"/>
    <dgm:cxn modelId="{9A437048-FB64-453C-A205-7FC9C01B9026}" type="presParOf" srcId="{8026EE12-6FA5-4251-9CE6-8EFAF5A27CCE}" destId="{82A59771-7B51-494F-B489-E85A0396FFE0}" srcOrd="10" destOrd="0" presId="urn:microsoft.com/office/officeart/2005/8/layout/cycle1"/>
    <dgm:cxn modelId="{1D609862-CDB1-4508-AF9F-F0635DC9F01C}" type="presParOf" srcId="{8026EE12-6FA5-4251-9CE6-8EFAF5A27CCE}" destId="{1A292B9F-632B-4CFA-BA24-7630FB5F6D86}" srcOrd="11" destOrd="0" presId="urn:microsoft.com/office/officeart/2005/8/layout/cycle1"/>
    <dgm:cxn modelId="{5856D612-A174-45F7-A792-5943D19B205F}" type="presParOf" srcId="{8026EE12-6FA5-4251-9CE6-8EFAF5A27CCE}" destId="{750D9872-FE68-475C-B1FB-16C79ED9D2BE}" srcOrd="12" destOrd="0" presId="urn:microsoft.com/office/officeart/2005/8/layout/cycle1"/>
    <dgm:cxn modelId="{938339A5-AD41-440D-93D7-3CD38686F203}" type="presParOf" srcId="{8026EE12-6FA5-4251-9CE6-8EFAF5A27CCE}" destId="{8A331D3C-9132-4509-84B5-1FD02B2F2E10}" srcOrd="13" destOrd="0" presId="urn:microsoft.com/office/officeart/2005/8/layout/cycle1"/>
    <dgm:cxn modelId="{DC83CC1E-8D83-4CE8-B5C0-B55AC75E06F5}" type="presParOf" srcId="{8026EE12-6FA5-4251-9CE6-8EFAF5A27CCE}" destId="{2A21D16F-A7C2-4B8E-8F7E-F2DE0B026CBF}"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C88CB-2A00-45E0-9D52-805902D3AB93}">
      <dsp:nvSpPr>
        <dsp:cNvPr id="0" name=""/>
        <dsp:cNvSpPr/>
      </dsp:nvSpPr>
      <dsp:spPr>
        <a:xfrm>
          <a:off x="1865376" y="0"/>
          <a:ext cx="2276856" cy="1264920"/>
        </a:xfrm>
        <a:prstGeom prst="roundRect">
          <a:avLst>
            <a:gd name="adj" fmla="val 10000"/>
          </a:avLst>
        </a:prstGeom>
        <a:solidFill>
          <a:schemeClr val="accent1">
            <a:alpha val="90000"/>
            <a:tint val="40000"/>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Describes something</a:t>
          </a:r>
          <a:endParaRPr lang="en-US" sz="3100" kern="1200" dirty="0"/>
        </a:p>
      </dsp:txBody>
      <dsp:txXfrm>
        <a:off x="1902424" y="37048"/>
        <a:ext cx="2202760" cy="1190824"/>
      </dsp:txXfrm>
    </dsp:sp>
    <dsp:sp modelId="{F2F4F221-7C67-4549-A599-193389E58DE6}">
      <dsp:nvSpPr>
        <dsp:cNvPr id="0" name=""/>
        <dsp:cNvSpPr/>
      </dsp:nvSpPr>
      <dsp:spPr>
        <a:xfrm>
          <a:off x="5154168" y="0"/>
          <a:ext cx="2276856" cy="1264920"/>
        </a:xfrm>
        <a:prstGeom prst="roundRect">
          <a:avLst>
            <a:gd name="adj" fmla="val 10000"/>
          </a:avLst>
        </a:prstGeom>
        <a:solidFill>
          <a:schemeClr val="accent1">
            <a:alpha val="90000"/>
            <a:tint val="40000"/>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Tests a hypothesis</a:t>
          </a:r>
          <a:endParaRPr lang="en-US" sz="3100" kern="1200" dirty="0"/>
        </a:p>
      </dsp:txBody>
      <dsp:txXfrm>
        <a:off x="5191216" y="37048"/>
        <a:ext cx="2202760" cy="1190824"/>
      </dsp:txXfrm>
    </dsp:sp>
    <dsp:sp modelId="{28A0FAE6-9B79-42E5-A5DC-2C2A060CA7B8}">
      <dsp:nvSpPr>
        <dsp:cNvPr id="0" name=""/>
        <dsp:cNvSpPr/>
      </dsp:nvSpPr>
      <dsp:spPr>
        <a:xfrm>
          <a:off x="4173855" y="5375910"/>
          <a:ext cx="948690" cy="948690"/>
        </a:xfrm>
        <a:prstGeom prst="triangle">
          <a:avLst/>
        </a:prstGeom>
        <a:solidFill>
          <a:schemeClr val="accent1">
            <a:alpha val="90000"/>
            <a:tint val="40000"/>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sp>
    <dsp:sp modelId="{88FAC2FF-A525-4930-9652-574D68FD701A}">
      <dsp:nvSpPr>
        <dsp:cNvPr id="0" name=""/>
        <dsp:cNvSpPr/>
      </dsp:nvSpPr>
      <dsp:spPr>
        <a:xfrm>
          <a:off x="1802130" y="4978725"/>
          <a:ext cx="5692140" cy="384535"/>
        </a:xfrm>
        <a:prstGeom prst="rect">
          <a:avLst/>
        </a:prstGeom>
        <a:solidFill>
          <a:schemeClr val="accent1">
            <a:alpha val="90000"/>
            <a:tint val="40000"/>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sp>
    <dsp:sp modelId="{F8F31776-441D-4073-B277-873DE798C066}">
      <dsp:nvSpPr>
        <dsp:cNvPr id="0" name=""/>
        <dsp:cNvSpPr/>
      </dsp:nvSpPr>
      <dsp:spPr>
        <a:xfrm>
          <a:off x="5154168" y="3870655"/>
          <a:ext cx="2276856" cy="1062532"/>
        </a:xfrm>
        <a:prstGeom prst="round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Can predict</a:t>
          </a:r>
          <a:endParaRPr lang="en-US" sz="1900" kern="1200" dirty="0"/>
        </a:p>
      </dsp:txBody>
      <dsp:txXfrm>
        <a:off x="5206037" y="3922524"/>
        <a:ext cx="2173118" cy="958794"/>
      </dsp:txXfrm>
    </dsp:sp>
    <dsp:sp modelId="{39D8A402-63F5-40CD-A213-12ED4FFE2F66}">
      <dsp:nvSpPr>
        <dsp:cNvPr id="0" name=""/>
        <dsp:cNvSpPr/>
      </dsp:nvSpPr>
      <dsp:spPr>
        <a:xfrm>
          <a:off x="5154168" y="2732227"/>
          <a:ext cx="2276856" cy="1062532"/>
        </a:xfrm>
        <a:prstGeom prst="round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Full control over study subjects</a:t>
          </a:r>
          <a:endParaRPr lang="en-US" sz="1900" kern="1200" dirty="0"/>
        </a:p>
      </dsp:txBody>
      <dsp:txXfrm>
        <a:off x="5206037" y="2784096"/>
        <a:ext cx="2173118" cy="958794"/>
      </dsp:txXfrm>
    </dsp:sp>
    <dsp:sp modelId="{D246619C-FC71-4564-A814-27B8925C708C}">
      <dsp:nvSpPr>
        <dsp:cNvPr id="0" name=""/>
        <dsp:cNvSpPr/>
      </dsp:nvSpPr>
      <dsp:spPr>
        <a:xfrm>
          <a:off x="5154168" y="1593799"/>
          <a:ext cx="2276856" cy="1062532"/>
        </a:xfrm>
        <a:prstGeom prst="round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Researcher controls the variables</a:t>
          </a:r>
          <a:endParaRPr lang="en-US" sz="1900" kern="1200" dirty="0"/>
        </a:p>
      </dsp:txBody>
      <dsp:txXfrm>
        <a:off x="5206037" y="1645668"/>
        <a:ext cx="2173118" cy="958794"/>
      </dsp:txXfrm>
    </dsp:sp>
    <dsp:sp modelId="{65B36B95-0281-49FD-A055-C4804DF6B29F}">
      <dsp:nvSpPr>
        <dsp:cNvPr id="0" name=""/>
        <dsp:cNvSpPr/>
      </dsp:nvSpPr>
      <dsp:spPr>
        <a:xfrm>
          <a:off x="1865376" y="3870655"/>
          <a:ext cx="2276856" cy="1062532"/>
        </a:xfrm>
        <a:prstGeom prst="round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Cannot predict</a:t>
          </a:r>
          <a:endParaRPr lang="en-US" sz="1900" kern="1200" dirty="0"/>
        </a:p>
      </dsp:txBody>
      <dsp:txXfrm>
        <a:off x="1917245" y="3922524"/>
        <a:ext cx="2173118" cy="958794"/>
      </dsp:txXfrm>
    </dsp:sp>
    <dsp:sp modelId="{518342B2-8575-4243-8CD6-B9898B7A05C9}">
      <dsp:nvSpPr>
        <dsp:cNvPr id="0" name=""/>
        <dsp:cNvSpPr/>
      </dsp:nvSpPr>
      <dsp:spPr>
        <a:xfrm>
          <a:off x="1865376" y="2732227"/>
          <a:ext cx="2276856" cy="1062532"/>
        </a:xfrm>
        <a:prstGeom prst="round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No control over study subjects</a:t>
          </a:r>
          <a:endParaRPr lang="en-US" sz="1900" kern="1200" dirty="0"/>
        </a:p>
      </dsp:txBody>
      <dsp:txXfrm>
        <a:off x="1917245" y="2784096"/>
        <a:ext cx="2173118" cy="958794"/>
      </dsp:txXfrm>
    </dsp:sp>
    <dsp:sp modelId="{A24577BF-0968-4F80-808C-8E8EBA30E673}">
      <dsp:nvSpPr>
        <dsp:cNvPr id="0" name=""/>
        <dsp:cNvSpPr/>
      </dsp:nvSpPr>
      <dsp:spPr>
        <a:xfrm>
          <a:off x="1865376" y="1593799"/>
          <a:ext cx="2276856" cy="1062532"/>
        </a:xfrm>
        <a:prstGeom prst="roundRect">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Researcher cannot control the variables</a:t>
          </a:r>
          <a:endParaRPr lang="en-US" sz="1900" kern="1200" dirty="0"/>
        </a:p>
      </dsp:txBody>
      <dsp:txXfrm>
        <a:off x="1917245" y="1645668"/>
        <a:ext cx="2173118" cy="958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1F052-C208-4F2C-92C2-1AE8D6B480EF}">
      <dsp:nvSpPr>
        <dsp:cNvPr id="0" name=""/>
        <dsp:cNvSpPr/>
      </dsp:nvSpPr>
      <dsp:spPr>
        <a:xfrm>
          <a:off x="5085492" y="48550"/>
          <a:ext cx="1640476" cy="1640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Candara" panose="020E0502030303020204" pitchFamily="34" charset="0"/>
            </a:rPr>
            <a:t>Planning phase</a:t>
          </a:r>
          <a:endParaRPr lang="en-US" sz="2400" b="1" kern="1200" dirty="0">
            <a:latin typeface="Candara" panose="020E0502030303020204" pitchFamily="34" charset="0"/>
          </a:endParaRPr>
        </a:p>
      </dsp:txBody>
      <dsp:txXfrm>
        <a:off x="5085492" y="48550"/>
        <a:ext cx="1640476" cy="1640476"/>
      </dsp:txXfrm>
    </dsp:sp>
    <dsp:sp modelId="{CA28D965-ECD2-440F-8ABE-A5BDE7E7F03E}">
      <dsp:nvSpPr>
        <dsp:cNvPr id="0" name=""/>
        <dsp:cNvSpPr/>
      </dsp:nvSpPr>
      <dsp:spPr>
        <a:xfrm>
          <a:off x="1225653" y="990"/>
          <a:ext cx="6151680" cy="6151680"/>
        </a:xfrm>
        <a:prstGeom prst="circularArrow">
          <a:avLst>
            <a:gd name="adj1" fmla="val 5200"/>
            <a:gd name="adj2" fmla="val 335908"/>
            <a:gd name="adj3" fmla="val 21293262"/>
            <a:gd name="adj4" fmla="val 19766221"/>
            <a:gd name="adj5" fmla="val 6067"/>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sp>
    <dsp:sp modelId="{7F25042B-AAD8-41EE-9BD0-AE54FCE49295}">
      <dsp:nvSpPr>
        <dsp:cNvPr id="0" name=""/>
        <dsp:cNvSpPr/>
      </dsp:nvSpPr>
      <dsp:spPr>
        <a:xfrm>
          <a:off x="6076964" y="3099989"/>
          <a:ext cx="1640476" cy="1640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err="1" smtClean="0">
              <a:latin typeface="Candara" panose="020E0502030303020204" pitchFamily="34" charset="0"/>
            </a:rPr>
            <a:t>Emperical</a:t>
          </a:r>
          <a:r>
            <a:rPr lang="en-US" sz="2400" b="1" kern="1200" dirty="0" smtClean="0">
              <a:latin typeface="Candara" panose="020E0502030303020204" pitchFamily="34" charset="0"/>
            </a:rPr>
            <a:t> phase</a:t>
          </a:r>
          <a:endParaRPr lang="en-US" sz="2400" b="1" kern="1200" dirty="0">
            <a:latin typeface="Candara" panose="020E0502030303020204" pitchFamily="34" charset="0"/>
          </a:endParaRPr>
        </a:p>
      </dsp:txBody>
      <dsp:txXfrm>
        <a:off x="6076964" y="3099989"/>
        <a:ext cx="1640476" cy="1640476"/>
      </dsp:txXfrm>
    </dsp:sp>
    <dsp:sp modelId="{C9607DB9-6387-41D4-B66B-43F02D5043D8}">
      <dsp:nvSpPr>
        <dsp:cNvPr id="0" name=""/>
        <dsp:cNvSpPr/>
      </dsp:nvSpPr>
      <dsp:spPr>
        <a:xfrm>
          <a:off x="1225653" y="990"/>
          <a:ext cx="6151680" cy="6151680"/>
        </a:xfrm>
        <a:prstGeom prst="circularArrow">
          <a:avLst>
            <a:gd name="adj1" fmla="val 5200"/>
            <a:gd name="adj2" fmla="val 335908"/>
            <a:gd name="adj3" fmla="val 4014719"/>
            <a:gd name="adj4" fmla="val 2253413"/>
            <a:gd name="adj5" fmla="val 6067"/>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sp>
    <dsp:sp modelId="{F368C755-B427-4EE7-8636-11EC21653F2C}">
      <dsp:nvSpPr>
        <dsp:cNvPr id="0" name=""/>
        <dsp:cNvSpPr/>
      </dsp:nvSpPr>
      <dsp:spPr>
        <a:xfrm>
          <a:off x="3481256" y="4985882"/>
          <a:ext cx="1640476" cy="1640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Candara" panose="020E0502030303020204" pitchFamily="34" charset="0"/>
            </a:rPr>
            <a:t>Interpretive phase</a:t>
          </a:r>
          <a:endParaRPr lang="en-US" sz="2400" b="1" kern="1200" dirty="0">
            <a:latin typeface="Candara" panose="020E0502030303020204" pitchFamily="34" charset="0"/>
          </a:endParaRPr>
        </a:p>
      </dsp:txBody>
      <dsp:txXfrm>
        <a:off x="3481256" y="4985882"/>
        <a:ext cx="1640476" cy="1640476"/>
      </dsp:txXfrm>
    </dsp:sp>
    <dsp:sp modelId="{4AA63C10-FE93-4077-9EAB-ABBB482BBF68}">
      <dsp:nvSpPr>
        <dsp:cNvPr id="0" name=""/>
        <dsp:cNvSpPr/>
      </dsp:nvSpPr>
      <dsp:spPr>
        <a:xfrm>
          <a:off x="1225653" y="990"/>
          <a:ext cx="6151680" cy="6151680"/>
        </a:xfrm>
        <a:prstGeom prst="circularArrow">
          <a:avLst>
            <a:gd name="adj1" fmla="val 5200"/>
            <a:gd name="adj2" fmla="val 335908"/>
            <a:gd name="adj3" fmla="val 8210679"/>
            <a:gd name="adj4" fmla="val 6449373"/>
            <a:gd name="adj5" fmla="val 6067"/>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sp>
    <dsp:sp modelId="{82A59771-7B51-494F-B489-E85A0396FFE0}">
      <dsp:nvSpPr>
        <dsp:cNvPr id="0" name=""/>
        <dsp:cNvSpPr/>
      </dsp:nvSpPr>
      <dsp:spPr>
        <a:xfrm>
          <a:off x="588358" y="3099989"/>
          <a:ext cx="2234854" cy="1640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Candara" panose="020E0502030303020204" pitchFamily="34" charset="0"/>
            </a:rPr>
            <a:t>Communication phase</a:t>
          </a:r>
          <a:endParaRPr lang="en-US" sz="2400" b="1" kern="1200" dirty="0">
            <a:latin typeface="Candara" panose="020E0502030303020204" pitchFamily="34" charset="0"/>
          </a:endParaRPr>
        </a:p>
      </dsp:txBody>
      <dsp:txXfrm>
        <a:off x="588358" y="3099989"/>
        <a:ext cx="2234854" cy="1640476"/>
      </dsp:txXfrm>
    </dsp:sp>
    <dsp:sp modelId="{1A292B9F-632B-4CFA-BA24-7630FB5F6D86}">
      <dsp:nvSpPr>
        <dsp:cNvPr id="0" name=""/>
        <dsp:cNvSpPr/>
      </dsp:nvSpPr>
      <dsp:spPr>
        <a:xfrm>
          <a:off x="1225653" y="990"/>
          <a:ext cx="6151680" cy="6151680"/>
        </a:xfrm>
        <a:prstGeom prst="circularArrow">
          <a:avLst>
            <a:gd name="adj1" fmla="val 5200"/>
            <a:gd name="adj2" fmla="val 335908"/>
            <a:gd name="adj3" fmla="val 12297871"/>
            <a:gd name="adj4" fmla="val 10770830"/>
            <a:gd name="adj5" fmla="val 6067"/>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sp>
    <dsp:sp modelId="{8A331D3C-9132-4509-84B5-1FD02B2F2E10}">
      <dsp:nvSpPr>
        <dsp:cNvPr id="0" name=""/>
        <dsp:cNvSpPr/>
      </dsp:nvSpPr>
      <dsp:spPr>
        <a:xfrm>
          <a:off x="1877019" y="48550"/>
          <a:ext cx="1640476" cy="1640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latin typeface="Candara" panose="020E0502030303020204" pitchFamily="34" charset="0"/>
            </a:rPr>
            <a:t>Conceptual process</a:t>
          </a:r>
          <a:endParaRPr lang="en-US" sz="2400" b="1" kern="1200" dirty="0">
            <a:latin typeface="Candara" panose="020E0502030303020204" pitchFamily="34" charset="0"/>
          </a:endParaRPr>
        </a:p>
      </dsp:txBody>
      <dsp:txXfrm>
        <a:off x="1877019" y="48550"/>
        <a:ext cx="1640476" cy="1640476"/>
      </dsp:txXfrm>
    </dsp:sp>
    <dsp:sp modelId="{2A21D16F-A7C2-4B8E-8F7E-F2DE0B026CBF}">
      <dsp:nvSpPr>
        <dsp:cNvPr id="0" name=""/>
        <dsp:cNvSpPr/>
      </dsp:nvSpPr>
      <dsp:spPr>
        <a:xfrm>
          <a:off x="529129" y="959"/>
          <a:ext cx="7544728" cy="6151742"/>
        </a:xfrm>
        <a:prstGeom prst="circularArrow">
          <a:avLst>
            <a:gd name="adj1" fmla="val 5200"/>
            <a:gd name="adj2" fmla="val 335908"/>
            <a:gd name="adj3" fmla="val 16865708"/>
            <a:gd name="adj4" fmla="val 15198384"/>
            <a:gd name="adj5" fmla="val 6067"/>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915049-4F44-41B7-A807-1853EC8B8C52}" type="datetimeFigureOut">
              <a:rPr lang="en-US" smtClean="0"/>
              <a:t>3/7/2018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8C0E27-9ED3-4081-95F0-0717547AACC3}" type="slidenum">
              <a:rPr lang="en-US" smtClean="0"/>
              <a:t>‹#›</a:t>
            </a:fld>
            <a:endParaRPr lang="en-US"/>
          </a:p>
        </p:txBody>
      </p:sp>
    </p:spTree>
    <p:extLst>
      <p:ext uri="{BB962C8B-B14F-4D97-AF65-F5344CB8AC3E}">
        <p14:creationId xmlns:p14="http://schemas.microsoft.com/office/powerpoint/2010/main" val="2219445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Descriptive research merely describes something, whereas experimental research tests a hypothesis.</a:t>
            </a:r>
          </a:p>
          <a:p>
            <a:pPr lvl="0"/>
            <a:r>
              <a:rPr lang="en-US" dirty="0" smtClean="0"/>
              <a:t>Researchers can control variables in experimental research but cannot do this with descriptive research.</a:t>
            </a:r>
          </a:p>
          <a:p>
            <a:pPr lvl="0"/>
            <a:r>
              <a:rPr lang="en-US" dirty="0" smtClean="0"/>
              <a:t>Descriptive research may not have control of the study subjects but experimental research has full control of the subjects under study.</a:t>
            </a:r>
          </a:p>
          <a:p>
            <a:r>
              <a:rPr lang="en-US" dirty="0" smtClean="0"/>
              <a:t>Experimental research can lead to predictions but descriptive research may not.</a:t>
            </a:r>
          </a:p>
          <a:p>
            <a:endParaRPr lang="en-US" dirty="0"/>
          </a:p>
        </p:txBody>
      </p:sp>
      <p:sp>
        <p:nvSpPr>
          <p:cNvPr id="4" name="Slide Number Placeholder 3"/>
          <p:cNvSpPr>
            <a:spLocks noGrp="1"/>
          </p:cNvSpPr>
          <p:nvPr>
            <p:ph type="sldNum" sz="quarter" idx="10"/>
          </p:nvPr>
        </p:nvSpPr>
        <p:spPr/>
        <p:txBody>
          <a:bodyPr/>
          <a:lstStyle/>
          <a:p>
            <a:fld id="{4C8C0E27-9ED3-4081-95F0-0717547AACC3}" type="slidenum">
              <a:rPr lang="en-US" smtClean="0"/>
              <a:t>21</a:t>
            </a:fld>
            <a:endParaRPr lang="en-US"/>
          </a:p>
        </p:txBody>
      </p:sp>
    </p:spTree>
    <p:extLst>
      <p:ext uri="{BB962C8B-B14F-4D97-AF65-F5344CB8AC3E}">
        <p14:creationId xmlns:p14="http://schemas.microsoft.com/office/powerpoint/2010/main" val="502207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92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4A74BDF-50CB-410D-AB30-4A1B8B3E3E1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36138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13E5F60B-CD37-428E-B809-B3A6BEC471A2}" type="datetime1">
              <a:rPr lang="en-US" smtClean="0"/>
              <a:t>3/7/2018</a:t>
            </a:fld>
            <a:endParaRPr lang="en-US"/>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r>
              <a:rPr lang="en-US" smtClean="0"/>
              <a:t>Research in Nursing                   By Ejakait</a:t>
            </a:r>
            <a:endParaRPr lang="en-US"/>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8063150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2985F0-2805-4CC8-A4C4-36FEB79365EF}" type="datetime1">
              <a:rPr lang="en-US" smtClean="0"/>
              <a:t>3/7/2018</a:t>
            </a:fld>
            <a:endParaRPr lang="en-US"/>
          </a:p>
        </p:txBody>
      </p:sp>
      <p:sp>
        <p:nvSpPr>
          <p:cNvPr id="5" name="Footer Placeholder 4"/>
          <p:cNvSpPr>
            <a:spLocks noGrp="1"/>
          </p:cNvSpPr>
          <p:nvPr>
            <p:ph type="ftr" sz="quarter" idx="11"/>
          </p:nvPr>
        </p:nvSpPr>
        <p:spPr/>
        <p:txBody>
          <a:bodyPr/>
          <a:lstStyle/>
          <a:p>
            <a:r>
              <a:rPr lang="en-US" smtClean="0"/>
              <a:t>Research in Nursing                   By Ejakait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5048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4AD948-EB8C-4D74-82A8-B060B78D80FF}" type="datetime1">
              <a:rPr lang="en-US" smtClean="0"/>
              <a:t>3/7/2018</a:t>
            </a:fld>
            <a:endParaRPr lang="en-US"/>
          </a:p>
        </p:txBody>
      </p:sp>
      <p:sp>
        <p:nvSpPr>
          <p:cNvPr id="5" name="Footer Placeholder 4"/>
          <p:cNvSpPr>
            <a:spLocks noGrp="1"/>
          </p:cNvSpPr>
          <p:nvPr>
            <p:ph type="ftr" sz="quarter" idx="11"/>
          </p:nvPr>
        </p:nvSpPr>
        <p:spPr/>
        <p:txBody>
          <a:bodyPr/>
          <a:lstStyle/>
          <a:p>
            <a:r>
              <a:rPr lang="en-US" smtClean="0"/>
              <a:t>Research in Nursing                   By Ejakait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3472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5C79DB8-5831-4857-AFAE-D9658CE5998F}"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C8F7A56-6EA5-433A-B7FD-98D1C95ACBE2}"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59220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8E95BBF-3FFC-4C1A-928F-DCF94F1FBF5F}"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11AF59C-85A8-4D19-9DCD-40A8BE9CA230}"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22752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9B4883E-2D79-4DA5-95DC-D6F8889DFC70}"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3770A95-03ED-4E4A-991C-8D0F7723973B}"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14189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7101A23-D147-412A-A03C-396BBA50D550}"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3D57820-E2C0-4F04-B0D9-1181FC3FC55D}"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46369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E4A7B25-BCD8-4199-9B8E-3370B9FDFA70}"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8"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9"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B22F25-72E0-48ED-9CF9-821571B8A95C}"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01081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B895A32-103D-43B9-8549-55062323A0BF}"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21C1DA6-2EDA-48BC-BA09-8384188662BB}"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41156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D33EA32-BF9C-4D33-B0D8-150B664AA415}"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3"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0B07850-98A8-454D-A930-958356E0BA16}"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05607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779719-4488-427B-BF09-F2AC14498FC2}"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B03196E-F38A-4650-B7B8-1569896E3360}"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11539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ADE6F7-F0CD-44FD-95F4-BE52882FF656}" type="datetime1">
              <a:rPr lang="en-US" smtClean="0"/>
              <a:t>3/7/2018</a:t>
            </a:fld>
            <a:endParaRPr lang="en-US"/>
          </a:p>
        </p:txBody>
      </p:sp>
      <p:sp>
        <p:nvSpPr>
          <p:cNvPr id="5" name="Footer Placeholder 4"/>
          <p:cNvSpPr>
            <a:spLocks noGrp="1"/>
          </p:cNvSpPr>
          <p:nvPr>
            <p:ph type="ftr" sz="quarter" idx="11"/>
          </p:nvPr>
        </p:nvSpPr>
        <p:spPr/>
        <p:txBody>
          <a:bodyPr/>
          <a:lstStyle/>
          <a:p>
            <a:r>
              <a:rPr lang="en-US" smtClean="0"/>
              <a:t>Research in Nursing                   By Ejakait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477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a:extLst>
              <a:ext uri="{FF2B5EF4-FFF2-40B4-BE49-F238E27FC236}">
                <a16:creationId xmlns:a16="http://schemas.microsoft.com/office/drawing/2014/main" id="{16647D8C-7F1A-42F3-9B10-ABDBBE4ED9E5}"/>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a:extLst>
              <a:ext uri="{FF2B5EF4-FFF2-40B4-BE49-F238E27FC236}">
                <a16:creationId xmlns:a16="http://schemas.microsoft.com/office/drawing/2014/main" id="{CC5F3539-D2E4-49BB-BBD2-23B829F0D9EF}"/>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a:extLst>
              <a:ext uri="{FF2B5EF4-FFF2-40B4-BE49-F238E27FC236}">
                <a16:creationId xmlns:a16="http://schemas.microsoft.com/office/drawing/2014/main" id="{97FEDFA3-338A-4BD3-8683-E5DA71E1D7E1}"/>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anose="020B0604020202020204" pitchFamily="34" charset="0"/>
            </a:endParaRPr>
          </a:p>
        </p:txBody>
      </p:sp>
      <p:sp>
        <p:nvSpPr>
          <p:cNvPr id="8" name="Freeform 7">
            <a:extLst>
              <a:ext uri="{FF2B5EF4-FFF2-40B4-BE49-F238E27FC236}">
                <a16:creationId xmlns:a16="http://schemas.microsoft.com/office/drawing/2014/main" id="{CA2F91E0-810C-4638-8D87-44428F040778}"/>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anose="020B0604020202020204"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A962A31C-A1A0-4114-9473-208338E8D311}"/>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44E1F2C-C77D-4E11-AC71-34D2A5155B0C}"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0" name="Footer Placeholder 5">
            <a:extLst>
              <a:ext uri="{FF2B5EF4-FFF2-40B4-BE49-F238E27FC236}">
                <a16:creationId xmlns:a16="http://schemas.microsoft.com/office/drawing/2014/main" id="{3B0DF7D6-1945-44E7-8D90-C09654FDA31D}"/>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1" name="Slide Number Placeholder 6">
            <a:extLst>
              <a:ext uri="{FF2B5EF4-FFF2-40B4-BE49-F238E27FC236}">
                <a16:creationId xmlns:a16="http://schemas.microsoft.com/office/drawing/2014/main" id="{54C8CFF2-EC73-4DE3-BD42-B46D51A2C55A}"/>
              </a:ext>
            </a:extLst>
          </p:cNvPr>
          <p:cNvSpPr>
            <a:spLocks noGrp="1"/>
          </p:cNvSpPr>
          <p:nvPr>
            <p:ph type="sldNum" sz="quarter" idx="12"/>
          </p:nvPr>
        </p:nvSpPr>
        <p:spPr>
          <a:xfrm>
            <a:off x="8077200" y="6356350"/>
            <a:ext cx="609600" cy="365125"/>
          </a:xfrm>
        </p:spPr>
        <p:txBody>
          <a:bodyPr/>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33A2E5A-6035-4275-8E54-38F1BC84C72A}"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3548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F20656D-EDFE-4596-9DD1-DDF0211F6840}"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6A34217-8D11-4081-B848-F27D847A509E}"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67015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18E6975-3F13-4C80-88B2-DB5A5C046CA1}"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B2FABAE-DDEC-4406-9CED-829593A96545}"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38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5DA9B54-E773-46E2-A085-8E6BCA33F2F2}"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C8F7A56-6EA5-433A-B7FD-98D1C95ACBE2}"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8696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6F0BF2A-4A99-4C24-BED7-966707772B96}"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11AF59C-85A8-4D19-9DCD-40A8BE9CA230}"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12357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9861F48-B01D-4744-B2E3-D80D7F8ED971}"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3770A95-03ED-4E4A-991C-8D0F7723973B}"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556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5FD1C5A-B3D2-4558-B080-3C9B41226524}"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3D57820-E2C0-4F04-B0D9-1181FC3FC55D}"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046014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ED74536-E327-4D2A-8935-A4264B4690F9}"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8"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9"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B22F25-72E0-48ED-9CF9-821571B8A95C}"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78672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997722F-C51F-4A96-BBB9-42BF3074F150}"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21C1DA6-2EDA-48BC-BA09-8384188662BB}"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70231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26009FE-21CD-4645-804A-7BE75880A2C3}"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3"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0B07850-98A8-454D-A930-958356E0BA16}"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72857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smtClean="0"/>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35D01D-96B2-4391-B1EB-26CE39F5C79F}" type="datetime1">
              <a:rPr lang="en-US" smtClean="0"/>
              <a:t>3/7/2018</a:t>
            </a:fld>
            <a:endParaRPr lang="en-US"/>
          </a:p>
        </p:txBody>
      </p:sp>
      <p:sp>
        <p:nvSpPr>
          <p:cNvPr id="5" name="Footer Placeholder 4"/>
          <p:cNvSpPr>
            <a:spLocks noGrp="1"/>
          </p:cNvSpPr>
          <p:nvPr>
            <p:ph type="ftr" sz="quarter" idx="11"/>
          </p:nvPr>
        </p:nvSpPr>
        <p:spPr/>
        <p:txBody>
          <a:bodyPr/>
          <a:lstStyle/>
          <a:p>
            <a:r>
              <a:rPr lang="en-US" smtClean="0"/>
              <a:t>Research in Nursing                   By Ejakait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64370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4FFE2AA-D76C-45C8-949F-48F64CB362B6}"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B03196E-F38A-4650-B7B8-1569896E3360}"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976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a:extLst>
              <a:ext uri="{FF2B5EF4-FFF2-40B4-BE49-F238E27FC236}">
                <a16:creationId xmlns:a16="http://schemas.microsoft.com/office/drawing/2014/main" id="{16647D8C-7F1A-42F3-9B10-ABDBBE4ED9E5}"/>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a:extLst>
              <a:ext uri="{FF2B5EF4-FFF2-40B4-BE49-F238E27FC236}">
                <a16:creationId xmlns:a16="http://schemas.microsoft.com/office/drawing/2014/main" id="{CC5F3539-D2E4-49BB-BBD2-23B829F0D9EF}"/>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a:extLst>
              <a:ext uri="{FF2B5EF4-FFF2-40B4-BE49-F238E27FC236}">
                <a16:creationId xmlns:a16="http://schemas.microsoft.com/office/drawing/2014/main" id="{97FEDFA3-338A-4BD3-8683-E5DA71E1D7E1}"/>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anose="020B0604020202020204" pitchFamily="34" charset="0"/>
            </a:endParaRPr>
          </a:p>
        </p:txBody>
      </p:sp>
      <p:sp>
        <p:nvSpPr>
          <p:cNvPr id="8" name="Freeform 7">
            <a:extLst>
              <a:ext uri="{FF2B5EF4-FFF2-40B4-BE49-F238E27FC236}">
                <a16:creationId xmlns:a16="http://schemas.microsoft.com/office/drawing/2014/main" id="{CA2F91E0-810C-4638-8D87-44428F040778}"/>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anose="020B0604020202020204"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A962A31C-A1A0-4114-9473-208338E8D311}"/>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3B0EA7D-A6AC-4738-8D69-737C0F9E8A4E}"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0" name="Footer Placeholder 5">
            <a:extLst>
              <a:ext uri="{FF2B5EF4-FFF2-40B4-BE49-F238E27FC236}">
                <a16:creationId xmlns:a16="http://schemas.microsoft.com/office/drawing/2014/main" id="{3B0DF7D6-1945-44E7-8D90-C09654FDA31D}"/>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1" name="Slide Number Placeholder 6">
            <a:extLst>
              <a:ext uri="{FF2B5EF4-FFF2-40B4-BE49-F238E27FC236}">
                <a16:creationId xmlns:a16="http://schemas.microsoft.com/office/drawing/2014/main" id="{54C8CFF2-EC73-4DE3-BD42-B46D51A2C55A}"/>
              </a:ext>
            </a:extLst>
          </p:cNvPr>
          <p:cNvSpPr>
            <a:spLocks noGrp="1"/>
          </p:cNvSpPr>
          <p:nvPr>
            <p:ph type="sldNum" sz="quarter" idx="12"/>
          </p:nvPr>
        </p:nvSpPr>
        <p:spPr>
          <a:xfrm>
            <a:off x="8077200" y="6356350"/>
            <a:ext cx="609600" cy="365125"/>
          </a:xfrm>
        </p:spPr>
        <p:txBody>
          <a:bodyPr/>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33A2E5A-6035-4275-8E54-38F1BC84C72A}"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31179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AB08D20-3D84-48D2-896A-58E6289BBCDE}"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6A34217-8D11-4081-B848-F27D847A509E}"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94120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D010D03-8E4D-4C63-8574-B016CF087C54}"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B2FABAE-DDEC-4406-9CED-829593A96545}"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443228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6DEE91E-3A79-4A51-AB56-A4D94904FE62}"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1CA9A4-6D62-43D8-ADA7-E99735973728}"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344247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4CBF23C-F7FC-49E9-ABEF-FD46148C8F45}"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E9629F4-9048-42B1-86AC-F8EC8D65A3C2}"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110234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AA547CA-4D32-4E48-B616-7889E420C8DA}"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91AA1DC-FF11-4FCA-A46E-8D8AEFE84F8F}"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17054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A0CE5C0-CD35-48C4-BB46-5C661BA9D5E0}"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D802A3-8AE5-4A1C-83DB-104A59D7433B}"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06335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4D540AA-BC99-4E75-9894-558F51602096}"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8"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9"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8CA985B-E9B0-4DC5-B7D1-97C95D86176A}"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624992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49F80B0-5E1A-4D2B-A125-46410C9D8A7B}"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34C209D-DD18-474F-A448-E85F9A9C6F69}"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6948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940BA9-0AD7-4469-B2A1-A4B5C87728F3}" type="datetime1">
              <a:rPr lang="en-US" smtClean="0"/>
              <a:t>3/7/2018</a:t>
            </a:fld>
            <a:endParaRPr lang="en-US"/>
          </a:p>
        </p:txBody>
      </p:sp>
      <p:sp>
        <p:nvSpPr>
          <p:cNvPr id="6" name="Footer Placeholder 5"/>
          <p:cNvSpPr>
            <a:spLocks noGrp="1"/>
          </p:cNvSpPr>
          <p:nvPr>
            <p:ph type="ftr" sz="quarter" idx="11"/>
          </p:nvPr>
        </p:nvSpPr>
        <p:spPr/>
        <p:txBody>
          <a:bodyPr/>
          <a:lstStyle/>
          <a:p>
            <a:r>
              <a:rPr lang="en-US" smtClean="0"/>
              <a:t>Research in Nursing                   By Ejakait</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43435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603FC9E-9D51-4955-9EB1-2FC6783FD752}"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3"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3BD0C94-5773-4BCD-B7E6-E021076C4ECA}"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40481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7BB5882-AFB2-41F8-918A-E869B22E06E0}"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062F675-F4A9-4BBC-9BD2-5CA4A6AB00E3}"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318623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a:extLst>
              <a:ext uri="{FF2B5EF4-FFF2-40B4-BE49-F238E27FC236}">
                <a16:creationId xmlns:a16="http://schemas.microsoft.com/office/drawing/2014/main" id="{16647D8C-7F1A-42F3-9B10-ABDBBE4ED9E5}"/>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a:extLst>
              <a:ext uri="{FF2B5EF4-FFF2-40B4-BE49-F238E27FC236}">
                <a16:creationId xmlns:a16="http://schemas.microsoft.com/office/drawing/2014/main" id="{CC5F3539-D2E4-49BB-BBD2-23B829F0D9EF}"/>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a:extLst>
              <a:ext uri="{FF2B5EF4-FFF2-40B4-BE49-F238E27FC236}">
                <a16:creationId xmlns:a16="http://schemas.microsoft.com/office/drawing/2014/main" id="{97FEDFA3-338A-4BD3-8683-E5DA71E1D7E1}"/>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anose="020B0604020202020204" pitchFamily="34" charset="0"/>
            </a:endParaRPr>
          </a:p>
        </p:txBody>
      </p:sp>
      <p:sp>
        <p:nvSpPr>
          <p:cNvPr id="8" name="Freeform 7">
            <a:extLst>
              <a:ext uri="{FF2B5EF4-FFF2-40B4-BE49-F238E27FC236}">
                <a16:creationId xmlns:a16="http://schemas.microsoft.com/office/drawing/2014/main" id="{CA2F91E0-810C-4638-8D87-44428F040778}"/>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anose="020B0604020202020204"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A962A31C-A1A0-4114-9473-208338E8D311}"/>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7E8054F-FF8E-4504-9F95-2BB0AA0BD0F0}"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0" name="Footer Placeholder 5">
            <a:extLst>
              <a:ext uri="{FF2B5EF4-FFF2-40B4-BE49-F238E27FC236}">
                <a16:creationId xmlns:a16="http://schemas.microsoft.com/office/drawing/2014/main" id="{3B0DF7D6-1945-44E7-8D90-C09654FDA31D}"/>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1" name="Slide Number Placeholder 6">
            <a:extLst>
              <a:ext uri="{FF2B5EF4-FFF2-40B4-BE49-F238E27FC236}">
                <a16:creationId xmlns:a16="http://schemas.microsoft.com/office/drawing/2014/main" id="{54C8CFF2-EC73-4DE3-BD42-B46D51A2C55A}"/>
              </a:ext>
            </a:extLst>
          </p:cNvPr>
          <p:cNvSpPr>
            <a:spLocks noGrp="1"/>
          </p:cNvSpPr>
          <p:nvPr>
            <p:ph type="sldNum" sz="quarter" idx="12"/>
          </p:nvPr>
        </p:nvSpPr>
        <p:spPr>
          <a:xfrm>
            <a:off x="8077200" y="6356350"/>
            <a:ext cx="609600" cy="365125"/>
          </a:xfrm>
        </p:spPr>
        <p:txBody>
          <a:bodyPr/>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F409C18-D463-443F-B26C-BDDAF14F88F0}"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02221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6A91BF3-1307-4AC1-923A-0B69966D25EF}"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2B4B0A9-A296-426E-A86A-602568520E2D}"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287854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BCBD6A9-2BF8-4602-AF68-AF45231643A4}"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1D51443-17E4-4C7E-843B-AE3DA2EB6923}"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424859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054C492-3984-4033-B87F-0EBB864304A7}"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1CA9A4-6D62-43D8-ADA7-E99735973728}"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563813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B010CF9-8C3C-4FD9-9B47-02C84B0A67D7}"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E9629F4-9048-42B1-86AC-F8EC8D65A3C2}"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643255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44E93D6-320D-4890-8FBC-2BE027FDC85E}"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91AA1DC-FF11-4FCA-A46E-8D8AEFE84F8F}"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327244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66B7C9A-141B-43DF-8DE7-39811CB12EA0}"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8D802A3-8AE5-4A1C-83DB-104A59D7433B}"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024825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61E1E5D-FAC5-4B44-BD3D-3A9A3CBA4D97}"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8"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9"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8CA985B-E9B0-4DC5-B7D1-97C95D86176A}"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70156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smtClean="0"/>
              <a:t>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E473CC-57E1-42C9-8106-033D06708DE4}" type="datetime1">
              <a:rPr lang="en-US" smtClean="0"/>
              <a:t>3/7/2018</a:t>
            </a:fld>
            <a:endParaRPr lang="en-US"/>
          </a:p>
        </p:txBody>
      </p:sp>
      <p:sp>
        <p:nvSpPr>
          <p:cNvPr id="8" name="Footer Placeholder 7"/>
          <p:cNvSpPr>
            <a:spLocks noGrp="1"/>
          </p:cNvSpPr>
          <p:nvPr>
            <p:ph type="ftr" sz="quarter" idx="11"/>
          </p:nvPr>
        </p:nvSpPr>
        <p:spPr/>
        <p:txBody>
          <a:bodyPr/>
          <a:lstStyle/>
          <a:p>
            <a:r>
              <a:rPr lang="en-US" smtClean="0"/>
              <a:t>Research in Nursing                   By Ejakait</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58517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CA64554-0024-49E4-989E-A0CD219BB855}"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34C209D-DD18-474F-A448-E85F9A9C6F69}"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92242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E8F1371-31CC-448F-B926-13A4615AE4A0}"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3"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4"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3BD0C94-5773-4BCD-B7E6-E021076C4ECA}"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28034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3C1E2D7-B115-46D4-8214-42991FCC7D48}"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7"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062F675-F4A9-4BBC-9BD2-5CA4A6AB00E3}"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358409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a:extLst>
              <a:ext uri="{FF2B5EF4-FFF2-40B4-BE49-F238E27FC236}">
                <a16:creationId xmlns:a16="http://schemas.microsoft.com/office/drawing/2014/main" id="{16647D8C-7F1A-42F3-9B10-ABDBBE4ED9E5}"/>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6" name="Right Triangle 5">
            <a:extLst>
              <a:ext uri="{FF2B5EF4-FFF2-40B4-BE49-F238E27FC236}">
                <a16:creationId xmlns:a16="http://schemas.microsoft.com/office/drawing/2014/main" id="{CC5F3539-D2E4-49BB-BBD2-23B829F0D9EF}"/>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7" name="Freeform 6">
            <a:extLst>
              <a:ext uri="{FF2B5EF4-FFF2-40B4-BE49-F238E27FC236}">
                <a16:creationId xmlns:a16="http://schemas.microsoft.com/office/drawing/2014/main" id="{97FEDFA3-338A-4BD3-8683-E5DA71E1D7E1}"/>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anose="020B0604020202020204" pitchFamily="34" charset="0"/>
            </a:endParaRPr>
          </a:p>
        </p:txBody>
      </p:sp>
      <p:sp>
        <p:nvSpPr>
          <p:cNvPr id="8" name="Freeform 7">
            <a:extLst>
              <a:ext uri="{FF2B5EF4-FFF2-40B4-BE49-F238E27FC236}">
                <a16:creationId xmlns:a16="http://schemas.microsoft.com/office/drawing/2014/main" id="{CA2F91E0-810C-4638-8D87-44428F040778}"/>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anose="020B0604020202020204"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A962A31C-A1A0-4114-9473-208338E8D311}"/>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5525608-9B4F-4B67-86A5-A77CFF1BD604}"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0" name="Footer Placeholder 5">
            <a:extLst>
              <a:ext uri="{FF2B5EF4-FFF2-40B4-BE49-F238E27FC236}">
                <a16:creationId xmlns:a16="http://schemas.microsoft.com/office/drawing/2014/main" id="{3B0DF7D6-1945-44E7-8D90-C09654FDA31D}"/>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1" name="Slide Number Placeholder 6">
            <a:extLst>
              <a:ext uri="{FF2B5EF4-FFF2-40B4-BE49-F238E27FC236}">
                <a16:creationId xmlns:a16="http://schemas.microsoft.com/office/drawing/2014/main" id="{54C8CFF2-EC73-4DE3-BD42-B46D51A2C55A}"/>
              </a:ext>
            </a:extLst>
          </p:cNvPr>
          <p:cNvSpPr>
            <a:spLocks noGrp="1"/>
          </p:cNvSpPr>
          <p:nvPr>
            <p:ph type="sldNum" sz="quarter" idx="12"/>
          </p:nvPr>
        </p:nvSpPr>
        <p:spPr>
          <a:xfrm>
            <a:off x="8077200" y="6356350"/>
            <a:ext cx="609600" cy="365125"/>
          </a:xfrm>
        </p:spPr>
        <p:txBody>
          <a:bodyPr/>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F409C18-D463-443F-B26C-BDDAF14F88F0}"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73933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C6AB5CB-AD22-421E-BDDA-2F8255D8C7E7}"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2B4B0A9-A296-426E-A86A-602568520E2D}"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363243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F07236DE-C1FF-4418-94F1-056C67CBC43F}"/>
              </a:ext>
            </a:extLst>
          </p:cNvPr>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4AAAAE1-4D00-4547-8DE2-FE46CE95696A}"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5" name="Footer Placeholder 21">
            <a:extLst>
              <a:ext uri="{FF2B5EF4-FFF2-40B4-BE49-F238E27FC236}">
                <a16:creationId xmlns:a16="http://schemas.microsoft.com/office/drawing/2014/main" id="{F10296C9-E130-42D7-BD2D-22065DB34DAB}"/>
              </a:ext>
            </a:extLst>
          </p:cNvPr>
          <p:cNvSpPr>
            <a:spLocks noGrp="1"/>
          </p:cNvSpPr>
          <p:nvPr>
            <p:ph type="ftr"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6" name="Slide Number Placeholder 17">
            <a:extLst>
              <a:ext uri="{FF2B5EF4-FFF2-40B4-BE49-F238E27FC236}">
                <a16:creationId xmlns:a16="http://schemas.microsoft.com/office/drawing/2014/main" id="{5EE8D1BF-2E8A-4539-AB33-FC32B9EA954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1D51443-17E4-4C7E-843B-AE3DA2EB6923}"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28174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F526D2A-CD03-44A6-A912-BA42243951E9}" type="datetime1">
              <a:rPr lang="en-US" smtClean="0"/>
              <a:t>3/7/2018</a:t>
            </a:fld>
            <a:endParaRPr lang="en-US"/>
          </a:p>
        </p:txBody>
      </p:sp>
      <p:sp>
        <p:nvSpPr>
          <p:cNvPr id="4" name="Footer Placeholder 3"/>
          <p:cNvSpPr>
            <a:spLocks noGrp="1"/>
          </p:cNvSpPr>
          <p:nvPr>
            <p:ph type="ftr" sz="quarter" idx="11"/>
          </p:nvPr>
        </p:nvSpPr>
        <p:spPr/>
        <p:txBody>
          <a:bodyPr/>
          <a:lstStyle/>
          <a:p>
            <a:r>
              <a:rPr lang="en-US" smtClean="0"/>
              <a:t>Research in Nursing                   By Ejakait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5338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5AC24-AF58-4E28-8457-E3578DFCF5A1}" type="datetime1">
              <a:rPr lang="en-US" smtClean="0"/>
              <a:t>3/7/2018</a:t>
            </a:fld>
            <a:endParaRPr lang="en-US"/>
          </a:p>
        </p:txBody>
      </p:sp>
      <p:sp>
        <p:nvSpPr>
          <p:cNvPr id="3" name="Footer Placeholder 2"/>
          <p:cNvSpPr>
            <a:spLocks noGrp="1"/>
          </p:cNvSpPr>
          <p:nvPr>
            <p:ph type="ftr" sz="quarter" idx="11"/>
          </p:nvPr>
        </p:nvSpPr>
        <p:spPr/>
        <p:txBody>
          <a:bodyPr/>
          <a:lstStyle/>
          <a:p>
            <a:r>
              <a:rPr lang="en-US" smtClean="0"/>
              <a:t>Research in Nursing                   By Ejakait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14246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smtClean="0"/>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E73F646-7BFA-4972-9600-B4873FFD8503}" type="datetime1">
              <a:rPr lang="en-US" smtClean="0"/>
              <a:t>3/7/2018</a:t>
            </a:fld>
            <a:endParaRPr lang="en-US"/>
          </a:p>
        </p:txBody>
      </p:sp>
      <p:sp>
        <p:nvSpPr>
          <p:cNvPr id="6" name="Footer Placeholder 5"/>
          <p:cNvSpPr>
            <a:spLocks noGrp="1"/>
          </p:cNvSpPr>
          <p:nvPr>
            <p:ph type="ftr" sz="quarter" idx="11"/>
          </p:nvPr>
        </p:nvSpPr>
        <p:spPr/>
        <p:txBody>
          <a:bodyPr/>
          <a:lstStyle/>
          <a:p>
            <a:r>
              <a:rPr lang="en-US" smtClean="0"/>
              <a:t>Research in Nursing                   By Ejakait</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2296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2FB248A-0CC5-4EF5-8F77-3DA562834610}" type="datetime1">
              <a:rPr lang="en-US" smtClean="0"/>
              <a:t>3/7/2018</a:t>
            </a:fld>
            <a:endParaRPr lang="en-US"/>
          </a:p>
        </p:txBody>
      </p:sp>
      <p:sp>
        <p:nvSpPr>
          <p:cNvPr id="6" name="Footer Placeholder 5"/>
          <p:cNvSpPr>
            <a:spLocks noGrp="1"/>
          </p:cNvSpPr>
          <p:nvPr>
            <p:ph type="ftr" sz="quarter" idx="11"/>
          </p:nvPr>
        </p:nvSpPr>
        <p:spPr/>
        <p:txBody>
          <a:bodyPr/>
          <a:lstStyle/>
          <a:p>
            <a:r>
              <a:rPr lang="en-US" smtClean="0"/>
              <a:t>Research in Nursing                   By Ejakait</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0392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C384DCF1-18CF-4BE8-ABDC-48A61A63BF89}" type="datetime1">
              <a:rPr lang="en-US" smtClean="0"/>
              <a:t>3/7/2018</a:t>
            </a:fld>
            <a:endParaRPr lang="en-US"/>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r>
              <a:rPr lang="en-US" smtClean="0"/>
              <a:t>Research in Nursing                   By Ejakait</a:t>
            </a:r>
            <a:endParaRPr lang="en-US"/>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10548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B260008-ADA4-4A76-A1AE-F10BEB24E111}"/>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anose="020B0604020202020204" pitchFamily="34" charset="0"/>
            </a:endParaRPr>
          </a:p>
        </p:txBody>
      </p:sp>
      <p:sp>
        <p:nvSpPr>
          <p:cNvPr id="8" name="Freeform 7">
            <a:extLst>
              <a:ext uri="{FF2B5EF4-FFF2-40B4-BE49-F238E27FC236}">
                <a16:creationId xmlns:a16="http://schemas.microsoft.com/office/drawing/2014/main" id="{B3AC9D25-85F7-414C-8C24-405C8A5C1A4E}"/>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anose="020B0604020202020204"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a:extLst>
              <a:ext uri="{FF2B5EF4-FFF2-40B4-BE49-F238E27FC236}">
                <a16:creationId xmlns:a16="http://schemas.microsoft.com/office/drawing/2014/main" id="{F07236DE-C1FF-4418-94F1-056C67CBC43F}"/>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E53DDB9-5484-46EA-91FB-46E239241A54}"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22" name="Footer Placeholder 21">
            <a:extLst>
              <a:ext uri="{FF2B5EF4-FFF2-40B4-BE49-F238E27FC236}">
                <a16:creationId xmlns:a16="http://schemas.microsoft.com/office/drawing/2014/main" id="{F10296C9-E130-42D7-BD2D-22065DB34DAB}"/>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8" name="Slide Number Placeholder 17">
            <a:extLst>
              <a:ext uri="{FF2B5EF4-FFF2-40B4-BE49-F238E27FC236}">
                <a16:creationId xmlns:a16="http://schemas.microsoft.com/office/drawing/2014/main" id="{5EE8D1BF-2E8A-4539-AB33-FC32B9EA9543}"/>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24DB16E-7630-4C8B-92F7-B055BCD89280}"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1087330A-3831-446D-A780-353B35AD503C}"/>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 name="Freeform 12">
              <a:extLst>
                <a:ext uri="{FF2B5EF4-FFF2-40B4-BE49-F238E27FC236}">
                  <a16:creationId xmlns:a16="http://schemas.microsoft.com/office/drawing/2014/main" id="{42FE42D6-252F-4A24-8AD9-6084717DB710}"/>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Tree>
    <p:extLst>
      <p:ext uri="{BB962C8B-B14F-4D97-AF65-F5344CB8AC3E}">
        <p14:creationId xmlns:p14="http://schemas.microsoft.com/office/powerpoint/2010/main" val="215702867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B260008-ADA4-4A76-A1AE-F10BEB24E111}"/>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anose="020B0604020202020204" pitchFamily="34" charset="0"/>
            </a:endParaRPr>
          </a:p>
        </p:txBody>
      </p:sp>
      <p:sp>
        <p:nvSpPr>
          <p:cNvPr id="8" name="Freeform 7">
            <a:extLst>
              <a:ext uri="{FF2B5EF4-FFF2-40B4-BE49-F238E27FC236}">
                <a16:creationId xmlns:a16="http://schemas.microsoft.com/office/drawing/2014/main" id="{B3AC9D25-85F7-414C-8C24-405C8A5C1A4E}"/>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anose="020B0604020202020204"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a:extLst>
              <a:ext uri="{FF2B5EF4-FFF2-40B4-BE49-F238E27FC236}">
                <a16:creationId xmlns:a16="http://schemas.microsoft.com/office/drawing/2014/main" id="{F07236DE-C1FF-4418-94F1-056C67CBC43F}"/>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FF043F9-CEB1-4FF3-9485-198368BF061A}"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22" name="Footer Placeholder 21">
            <a:extLst>
              <a:ext uri="{FF2B5EF4-FFF2-40B4-BE49-F238E27FC236}">
                <a16:creationId xmlns:a16="http://schemas.microsoft.com/office/drawing/2014/main" id="{F10296C9-E130-42D7-BD2D-22065DB34DAB}"/>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8" name="Slide Number Placeholder 17">
            <a:extLst>
              <a:ext uri="{FF2B5EF4-FFF2-40B4-BE49-F238E27FC236}">
                <a16:creationId xmlns:a16="http://schemas.microsoft.com/office/drawing/2014/main" id="{5EE8D1BF-2E8A-4539-AB33-FC32B9EA9543}"/>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24DB16E-7630-4C8B-92F7-B055BCD89280}"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1087330A-3831-446D-A780-353B35AD503C}"/>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 name="Freeform 12">
              <a:extLst>
                <a:ext uri="{FF2B5EF4-FFF2-40B4-BE49-F238E27FC236}">
                  <a16:creationId xmlns:a16="http://schemas.microsoft.com/office/drawing/2014/main" id="{42FE42D6-252F-4A24-8AD9-6084717DB710}"/>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Tree>
    <p:extLst>
      <p:ext uri="{BB962C8B-B14F-4D97-AF65-F5344CB8AC3E}">
        <p14:creationId xmlns:p14="http://schemas.microsoft.com/office/powerpoint/2010/main" val="119283017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B260008-ADA4-4A76-A1AE-F10BEB24E111}"/>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anose="020B0604020202020204" pitchFamily="34" charset="0"/>
            </a:endParaRPr>
          </a:p>
        </p:txBody>
      </p:sp>
      <p:sp>
        <p:nvSpPr>
          <p:cNvPr id="8" name="Freeform 7">
            <a:extLst>
              <a:ext uri="{FF2B5EF4-FFF2-40B4-BE49-F238E27FC236}">
                <a16:creationId xmlns:a16="http://schemas.microsoft.com/office/drawing/2014/main" id="{B3AC9D25-85F7-414C-8C24-405C8A5C1A4E}"/>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anose="020B0604020202020204"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a:extLst>
              <a:ext uri="{FF2B5EF4-FFF2-40B4-BE49-F238E27FC236}">
                <a16:creationId xmlns:a16="http://schemas.microsoft.com/office/drawing/2014/main" id="{F07236DE-C1FF-4418-94F1-056C67CBC43F}"/>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29C675E-7E14-42B6-9BD9-FBCC53EE492F}"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22" name="Footer Placeholder 21">
            <a:extLst>
              <a:ext uri="{FF2B5EF4-FFF2-40B4-BE49-F238E27FC236}">
                <a16:creationId xmlns:a16="http://schemas.microsoft.com/office/drawing/2014/main" id="{F10296C9-E130-42D7-BD2D-22065DB34DAB}"/>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8" name="Slide Number Placeholder 17">
            <a:extLst>
              <a:ext uri="{FF2B5EF4-FFF2-40B4-BE49-F238E27FC236}">
                <a16:creationId xmlns:a16="http://schemas.microsoft.com/office/drawing/2014/main" id="{5EE8D1BF-2E8A-4539-AB33-FC32B9EA9543}"/>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B56FB09-87CE-4A33-8D3B-26DCA5FC791C}"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1087330A-3831-446D-A780-353B35AD503C}"/>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 name="Freeform 12">
              <a:extLst>
                <a:ext uri="{FF2B5EF4-FFF2-40B4-BE49-F238E27FC236}">
                  <a16:creationId xmlns:a16="http://schemas.microsoft.com/office/drawing/2014/main" id="{42FE42D6-252F-4A24-8AD9-6084717DB710}"/>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Tree>
    <p:extLst>
      <p:ext uri="{BB962C8B-B14F-4D97-AF65-F5344CB8AC3E}">
        <p14:creationId xmlns:p14="http://schemas.microsoft.com/office/powerpoint/2010/main" val="6124276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B260008-ADA4-4A76-A1AE-F10BEB24E111}"/>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anose="020B0604020202020204" pitchFamily="34" charset="0"/>
            </a:endParaRPr>
          </a:p>
        </p:txBody>
      </p:sp>
      <p:sp>
        <p:nvSpPr>
          <p:cNvPr id="8" name="Freeform 7">
            <a:extLst>
              <a:ext uri="{FF2B5EF4-FFF2-40B4-BE49-F238E27FC236}">
                <a16:creationId xmlns:a16="http://schemas.microsoft.com/office/drawing/2014/main" id="{B3AC9D25-85F7-414C-8C24-405C8A5C1A4E}"/>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Arial" panose="020B0604020202020204"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a:extLst>
              <a:ext uri="{FF2B5EF4-FFF2-40B4-BE49-F238E27FC236}">
                <a16:creationId xmlns:a16="http://schemas.microsoft.com/office/drawing/2014/main" id="{F07236DE-C1FF-4418-94F1-056C67CBC43F}"/>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F9079CA-A495-4899-B16F-C773D5571A92}" type="datetime1">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3/7/2018</a:t>
            </a:fld>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22" name="Footer Placeholder 21">
            <a:extLst>
              <a:ext uri="{FF2B5EF4-FFF2-40B4-BE49-F238E27FC236}">
                <a16:creationId xmlns:a16="http://schemas.microsoft.com/office/drawing/2014/main" id="{F10296C9-E130-42D7-BD2D-22065DB34DAB}"/>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Arial" charset="0"/>
              </a:rPr>
              <a:t>Research in Nursing                   By Ejakait</a:t>
            </a:r>
            <a:endParaRPr kumimoji="0" lang="en-US" sz="1200" b="0" i="0" u="none" strike="noStrike" kern="1200" cap="none" spc="0" normalizeH="0" baseline="0" noProof="0">
              <a:ln>
                <a:noFill/>
              </a:ln>
              <a:solidFill>
                <a:srgbClr val="04617B">
                  <a:shade val="90000"/>
                </a:srgbClr>
              </a:solidFill>
              <a:effectLst/>
              <a:uLnTx/>
              <a:uFillTx/>
              <a:latin typeface="Arial" charset="0"/>
              <a:ea typeface="+mn-ea"/>
              <a:cs typeface="Arial" charset="0"/>
            </a:endParaRPr>
          </a:p>
        </p:txBody>
      </p:sp>
      <p:sp>
        <p:nvSpPr>
          <p:cNvPr id="18" name="Slide Number Placeholder 17">
            <a:extLst>
              <a:ext uri="{FF2B5EF4-FFF2-40B4-BE49-F238E27FC236}">
                <a16:creationId xmlns:a16="http://schemas.microsoft.com/office/drawing/2014/main" id="{5EE8D1BF-2E8A-4539-AB33-FC32B9EA9543}"/>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B56FB09-87CE-4A33-8D3B-26DCA5FC791C}" type="slidenum">
              <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Arial" panose="020B0604020202020204" pitchFamily="34" charset="0"/>
              <a:ea typeface="+mn-ea"/>
              <a:cs typeface="Arial" panose="020B0604020202020204"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1087330A-3831-446D-A780-353B35AD503C}"/>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3" name="Freeform 12">
              <a:extLst>
                <a:ext uri="{FF2B5EF4-FFF2-40B4-BE49-F238E27FC236}">
                  <a16:creationId xmlns:a16="http://schemas.microsoft.com/office/drawing/2014/main" id="{42FE42D6-252F-4A24-8AD9-6084717DB710}"/>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grpSp>
    </p:spTree>
    <p:extLst>
      <p:ext uri="{BB962C8B-B14F-4D97-AF65-F5344CB8AC3E}">
        <p14:creationId xmlns:p14="http://schemas.microsoft.com/office/powerpoint/2010/main" val="4051680936"/>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1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6.xml"/></Relationships>
</file>

<file path=ppt/slides/_rels/slide16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6.xml"/></Relationships>
</file>

<file path=ppt/slides/_rels/slide16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6.xml"/></Relationships>
</file>

<file path=ppt/slides/_rels/slide1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4.xml"/><Relationship Id="rId1" Type="http://schemas.openxmlformats.org/officeDocument/2006/relationships/slideLayout" Target="../slideLayouts/slideLayout46.xml"/></Relationships>
</file>

<file path=ppt/slides/_rels/slide16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6404" y="2209800"/>
            <a:ext cx="7816596" cy="2057400"/>
          </a:xfrm>
        </p:spPr>
        <p:txBody>
          <a:bodyPr>
            <a:normAutofit/>
          </a:bodyPr>
          <a:lstStyle/>
          <a:p>
            <a:r>
              <a:rPr lang="en-US" sz="13800" dirty="0" smtClean="0">
                <a:latin typeface="Data Control" panose="02000000000000000000" pitchFamily="2" charset="0"/>
                <a:cs typeface="Arabic Typesetting" panose="03020402040406030203" pitchFamily="66" charset="-78"/>
              </a:rPr>
              <a:t>RESEARCH</a:t>
            </a:r>
            <a:endParaRPr lang="en-US" sz="13800" dirty="0">
              <a:latin typeface="Data Control" panose="02000000000000000000" pitchFamily="2" charset="0"/>
              <a:cs typeface="Arabic Typesetting" panose="03020402040406030203" pitchFamily="66" charset="-78"/>
            </a:endParaRPr>
          </a:p>
        </p:txBody>
      </p:sp>
      <p:sp>
        <p:nvSpPr>
          <p:cNvPr id="3" name="Subtitle 2"/>
          <p:cNvSpPr>
            <a:spLocks noGrp="1"/>
          </p:cNvSpPr>
          <p:nvPr>
            <p:ph type="subTitle" idx="1"/>
          </p:nvPr>
        </p:nvSpPr>
        <p:spPr>
          <a:xfrm>
            <a:off x="1219200" y="4953000"/>
            <a:ext cx="6600451" cy="1219200"/>
          </a:xfrm>
        </p:spPr>
        <p:txBody>
          <a:bodyPr>
            <a:normAutofit fontScale="92500" lnSpcReduction="20000"/>
          </a:bodyPr>
          <a:lstStyle/>
          <a:p>
            <a:pPr algn="ctr"/>
            <a:endParaRPr lang="en-US" b="1" dirty="0" smtClean="0">
              <a:latin typeface="AntiKwa" panose="02000803020000020004" pitchFamily="2" charset="0"/>
            </a:endParaRPr>
          </a:p>
          <a:p>
            <a:pPr algn="ctr"/>
            <a:r>
              <a:rPr lang="en-US" b="1" dirty="0" smtClean="0">
                <a:latin typeface="AntiKwa" panose="02000803020000020004" pitchFamily="2" charset="0"/>
              </a:rPr>
              <a:t>BY</a:t>
            </a:r>
          </a:p>
          <a:p>
            <a:pPr algn="ctr"/>
            <a:r>
              <a:rPr lang="en-US" b="1" dirty="0" smtClean="0">
                <a:latin typeface="AntiKwa" panose="02000803020000020004" pitchFamily="2" charset="0"/>
              </a:rPr>
              <a:t>MR. VINCENT EJAKAIT</a:t>
            </a:r>
            <a:endParaRPr lang="en-US" b="1" dirty="0">
              <a:latin typeface="AntiKwa" panose="02000803020000020004" pitchFamily="2" charset="0"/>
            </a:endParaRPr>
          </a:p>
        </p:txBody>
      </p:sp>
    </p:spTree>
    <p:extLst>
      <p:ext uri="{BB962C8B-B14F-4D97-AF65-F5344CB8AC3E}">
        <p14:creationId xmlns:p14="http://schemas.microsoft.com/office/powerpoint/2010/main" val="627865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1. Qualitative </a:t>
            </a:r>
            <a:r>
              <a:rPr lang="en-US" b="1" dirty="0">
                <a:latin typeface="Candara" panose="020E0502030303020204" pitchFamily="34" charset="0"/>
              </a:rPr>
              <a:t>research</a:t>
            </a:r>
          </a:p>
        </p:txBody>
      </p:sp>
      <p:sp>
        <p:nvSpPr>
          <p:cNvPr id="3" name="Content Placeholder 2"/>
          <p:cNvSpPr>
            <a:spLocks noGrp="1"/>
          </p:cNvSpPr>
          <p:nvPr>
            <p:ph idx="1"/>
          </p:nvPr>
        </p:nvSpPr>
        <p:spPr>
          <a:xfrm>
            <a:off x="381000" y="1828801"/>
            <a:ext cx="8001000" cy="4351337"/>
          </a:xfrm>
        </p:spPr>
        <p:txBody>
          <a:bodyPr>
            <a:normAutofit/>
          </a:bodyPr>
          <a:lstStyle/>
          <a:p>
            <a:pPr>
              <a:buFont typeface="Wingdings" panose="05000000000000000000" pitchFamily="2" charset="2"/>
              <a:buChar char="§"/>
            </a:pPr>
            <a:endParaRPr lang="en-US" sz="2400" dirty="0">
              <a:latin typeface="Candara" panose="020E0502030303020204" pitchFamily="34" charset="0"/>
            </a:endParaRPr>
          </a:p>
          <a:p>
            <a:pPr>
              <a:buFont typeface="Wingdings" panose="05000000000000000000" pitchFamily="2" charset="2"/>
              <a:buChar char="§"/>
            </a:pPr>
            <a:r>
              <a:rPr lang="en-US" sz="2400" dirty="0" smtClean="0">
                <a:latin typeface="Candara" panose="020E0502030303020204" pitchFamily="34" charset="0"/>
              </a:rPr>
              <a:t>Is </a:t>
            </a:r>
            <a:r>
              <a:rPr lang="en-US" sz="2400" dirty="0">
                <a:latin typeface="Candara" panose="020E0502030303020204" pitchFamily="34" charset="0"/>
              </a:rPr>
              <a:t>a type of research where the data collected is in the form of words rather than numbers</a:t>
            </a:r>
            <a:r>
              <a:rPr lang="en-US" sz="2400" dirty="0" smtClean="0">
                <a:latin typeface="Candara" panose="020E0502030303020204" pitchFamily="34" charset="0"/>
              </a:rPr>
              <a:t>.</a:t>
            </a:r>
          </a:p>
          <a:p>
            <a:pPr>
              <a:buFont typeface="Wingdings" panose="05000000000000000000" pitchFamily="2" charset="2"/>
              <a:buChar char="§"/>
            </a:pPr>
            <a:r>
              <a:rPr lang="en-US" sz="2400" dirty="0" smtClean="0">
                <a:latin typeface="Candara" panose="020E0502030303020204" pitchFamily="34" charset="0"/>
              </a:rPr>
              <a:t>Data </a:t>
            </a:r>
            <a:r>
              <a:rPr lang="en-US" sz="2400" dirty="0">
                <a:latin typeface="Candara" panose="020E0502030303020204" pitchFamily="34" charset="0"/>
              </a:rPr>
              <a:t>collected </a:t>
            </a:r>
            <a:r>
              <a:rPr lang="en-US" sz="2400" dirty="0" smtClean="0">
                <a:latin typeface="Candara" panose="020E0502030303020204" pitchFamily="34" charset="0"/>
              </a:rPr>
              <a:t>is </a:t>
            </a:r>
            <a:r>
              <a:rPr lang="en-US" sz="2400" dirty="0">
                <a:latin typeface="Candara" panose="020E0502030303020204" pitchFamily="34" charset="0"/>
              </a:rPr>
              <a:t>then grouped into categories, themes and patterns </a:t>
            </a:r>
          </a:p>
        </p:txBody>
      </p:sp>
    </p:spTree>
    <p:extLst>
      <p:ext uri="{BB962C8B-B14F-4D97-AF65-F5344CB8AC3E}">
        <p14:creationId xmlns:p14="http://schemas.microsoft.com/office/powerpoint/2010/main" val="38116832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pPr algn="ctr" eaLnBrk="1" hangingPunct="1"/>
            <a:r>
              <a:rPr lang="en-US" altLang="en-US" sz="3600" b="1" dirty="0" smtClean="0">
                <a:solidFill>
                  <a:schemeClr val="tx1"/>
                </a:solidFill>
              </a:rPr>
              <a:t>Differences between Probability and Non – Probability Sampling Techniques</a:t>
            </a:r>
          </a:p>
        </p:txBody>
      </p:sp>
      <p:graphicFrame>
        <p:nvGraphicFramePr>
          <p:cNvPr id="4" name="Content Placeholder 3">
            <a:extLst>
              <a:ext uri="{FF2B5EF4-FFF2-40B4-BE49-F238E27FC236}">
                <a16:creationId xmlns:a16="http://schemas.microsoft.com/office/drawing/2014/main" id="{AA0FE710-2DBA-4505-9A3C-D77323FC7FC4}"/>
              </a:ext>
            </a:extLst>
          </p:cNvPr>
          <p:cNvGraphicFramePr>
            <a:graphicFrameLocks noGrp="1"/>
          </p:cNvGraphicFramePr>
          <p:nvPr>
            <p:ph idx="1"/>
          </p:nvPr>
        </p:nvGraphicFramePr>
        <p:xfrm>
          <a:off x="0" y="1935163"/>
          <a:ext cx="9144000" cy="4922836"/>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041644">
                <a:tc>
                  <a:txBody>
                    <a:bodyPr/>
                    <a:lstStyle/>
                    <a:p>
                      <a:r>
                        <a:rPr lang="en-US" sz="2400" dirty="0"/>
                        <a:t>Probability  Sampling</a:t>
                      </a:r>
                    </a:p>
                  </a:txBody>
                  <a:tcPr/>
                </a:tc>
                <a:tc>
                  <a:txBody>
                    <a:bodyPr/>
                    <a:lstStyle/>
                    <a:p>
                      <a:r>
                        <a:rPr lang="en-US" sz="2400" dirty="0"/>
                        <a:t>Non – Probability Sampling</a:t>
                      </a:r>
                    </a:p>
                  </a:txBody>
                  <a:tcPr/>
                </a:tc>
                <a:extLst>
                  <a:ext uri="{0D108BD9-81ED-4DB2-BD59-A6C34878D82A}">
                    <a16:rowId xmlns:a16="http://schemas.microsoft.com/office/drawing/2014/main" val="10000"/>
                  </a:ext>
                </a:extLst>
              </a:tr>
              <a:tr h="1041644">
                <a:tc>
                  <a:txBody>
                    <a:bodyPr/>
                    <a:lstStyle/>
                    <a:p>
                      <a:r>
                        <a:rPr lang="en-US" sz="2400" dirty="0"/>
                        <a:t>Involves random selection</a:t>
                      </a:r>
                    </a:p>
                  </a:txBody>
                  <a:tcPr/>
                </a:tc>
                <a:tc>
                  <a:txBody>
                    <a:bodyPr/>
                    <a:lstStyle/>
                    <a:p>
                      <a:r>
                        <a:rPr lang="en-US" sz="2400" dirty="0"/>
                        <a:t>Does not involve</a:t>
                      </a:r>
                      <a:r>
                        <a:rPr lang="en-US" sz="2400" baseline="0" dirty="0"/>
                        <a:t> random selection</a:t>
                      </a:r>
                      <a:endParaRPr lang="en-US" sz="2400" dirty="0"/>
                    </a:p>
                  </a:txBody>
                  <a:tcPr/>
                </a:tc>
                <a:extLst>
                  <a:ext uri="{0D108BD9-81ED-4DB2-BD59-A6C34878D82A}">
                    <a16:rowId xmlns:a16="http://schemas.microsoft.com/office/drawing/2014/main" val="10001"/>
                  </a:ext>
                </a:extLst>
              </a:tr>
              <a:tr h="1797904">
                <a:tc>
                  <a:txBody>
                    <a:bodyPr/>
                    <a:lstStyle/>
                    <a:p>
                      <a:r>
                        <a:rPr lang="en-US" sz="2400" dirty="0"/>
                        <a:t>Samples can depend on the rationale of the probability</a:t>
                      </a:r>
                      <a:r>
                        <a:rPr lang="en-US" sz="2400" baseline="0" dirty="0"/>
                        <a:t> theory</a:t>
                      </a:r>
                      <a:endParaRPr lang="en-US" sz="2400" dirty="0"/>
                    </a:p>
                  </a:txBody>
                  <a:tcPr/>
                </a:tc>
                <a:tc>
                  <a:txBody>
                    <a:bodyPr/>
                    <a:lstStyle/>
                    <a:p>
                      <a:r>
                        <a:rPr lang="en-US" sz="2400" dirty="0"/>
                        <a:t>Samples can not depend on the rationale</a:t>
                      </a:r>
                      <a:r>
                        <a:rPr lang="en-US" sz="2400" baseline="0" dirty="0"/>
                        <a:t> of probability theory</a:t>
                      </a:r>
                      <a:endParaRPr lang="en-US" sz="2400" dirty="0"/>
                    </a:p>
                  </a:txBody>
                  <a:tcPr/>
                </a:tc>
                <a:extLst>
                  <a:ext uri="{0D108BD9-81ED-4DB2-BD59-A6C34878D82A}">
                    <a16:rowId xmlns:a16="http://schemas.microsoft.com/office/drawing/2014/main" val="10002"/>
                  </a:ext>
                </a:extLst>
              </a:tr>
              <a:tr h="1041644">
                <a:tc>
                  <a:txBody>
                    <a:bodyPr/>
                    <a:lstStyle/>
                    <a:p>
                      <a:r>
                        <a:rPr lang="en-US" sz="2400" dirty="0"/>
                        <a:t>Represents the population well</a:t>
                      </a:r>
                    </a:p>
                  </a:txBody>
                  <a:tcPr/>
                </a:tc>
                <a:tc>
                  <a:txBody>
                    <a:bodyPr/>
                    <a:lstStyle/>
                    <a:p>
                      <a:r>
                        <a:rPr lang="en-US" sz="2400"/>
                        <a:t>May not </a:t>
                      </a:r>
                      <a:r>
                        <a:rPr lang="en-US" sz="2400" dirty="0"/>
                        <a:t>represent the population well</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970674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a:xfrm>
            <a:off x="457200" y="457200"/>
            <a:ext cx="8229600" cy="838200"/>
          </a:xfrm>
        </p:spPr>
        <p:txBody>
          <a:bodyPr/>
          <a:lstStyle/>
          <a:p>
            <a:pPr algn="ctr" eaLnBrk="1" hangingPunct="1"/>
            <a:r>
              <a:rPr lang="en-US" altLang="en-US" b="1" dirty="0" smtClean="0">
                <a:solidFill>
                  <a:schemeClr val="tx1"/>
                </a:solidFill>
              </a:rPr>
              <a:t>Keys to Successful Research</a:t>
            </a:r>
          </a:p>
        </p:txBody>
      </p:sp>
      <p:sp>
        <p:nvSpPr>
          <p:cNvPr id="3" name="Content Placeholder 2">
            <a:extLst>
              <a:ext uri="{FF2B5EF4-FFF2-40B4-BE49-F238E27FC236}">
                <a16:creationId xmlns:a16="http://schemas.microsoft.com/office/drawing/2014/main" id="{CCC9ED9E-8C8A-46EB-9002-7D94D69112E2}"/>
              </a:ext>
            </a:extLst>
          </p:cNvPr>
          <p:cNvSpPr>
            <a:spLocks noGrp="1"/>
          </p:cNvSpPr>
          <p:nvPr>
            <p:ph idx="1"/>
          </p:nvPr>
        </p:nvSpPr>
        <p:spPr>
          <a:xfrm>
            <a:off x="457200" y="1600200"/>
            <a:ext cx="8229600" cy="47244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Make a clear description of the study population</a:t>
            </a:r>
          </a:p>
          <a:p>
            <a:pPr marL="0" indent="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Indicate appropriate eligibility criteria(inclusion and exclusion)</a:t>
            </a:r>
          </a:p>
          <a:p>
            <a:pPr marL="0" indent="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Justify the population and sampling methods.</a:t>
            </a:r>
          </a:p>
          <a:p>
            <a:pPr marL="0" indent="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Describe the sampling methods clearly.</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28340727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a:xfrm>
            <a:off x="457200" y="381000"/>
            <a:ext cx="8229600" cy="914400"/>
          </a:xfrm>
        </p:spPr>
        <p:txBody>
          <a:bodyPr/>
          <a:lstStyle/>
          <a:p>
            <a:pPr eaLnBrk="1" hangingPunct="1"/>
            <a:r>
              <a:rPr lang="en-US" altLang="en-US" b="1" dirty="0" smtClean="0">
                <a:solidFill>
                  <a:schemeClr val="tx1"/>
                </a:solidFill>
              </a:rPr>
              <a:t>SAMPLE SIZE DETERMINATION</a:t>
            </a:r>
          </a:p>
        </p:txBody>
      </p:sp>
      <p:sp>
        <p:nvSpPr>
          <p:cNvPr id="3" name="Content Placeholder 2">
            <a:extLst>
              <a:ext uri="{FF2B5EF4-FFF2-40B4-BE49-F238E27FC236}">
                <a16:creationId xmlns:a16="http://schemas.microsoft.com/office/drawing/2014/main" id="{F8B0F53F-F2D6-49B8-B8BE-7389486CACA1}"/>
              </a:ext>
            </a:extLst>
          </p:cNvPr>
          <p:cNvSpPr>
            <a:spLocks noGrp="1"/>
          </p:cNvSpPr>
          <p:nvPr>
            <p:ph idx="1"/>
          </p:nvPr>
        </p:nvSpPr>
        <p:spPr>
          <a:xfrm>
            <a:off x="457200" y="1447800"/>
            <a:ext cx="8229600" cy="48768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Factors to consider:</a:t>
            </a:r>
          </a:p>
          <a:p>
            <a:pPr marL="274320" indent="-274320" eaLnBrk="1" fontAlgn="auto" hangingPunct="1">
              <a:spcAft>
                <a:spcPts val="0"/>
              </a:spcAft>
              <a:buClr>
                <a:schemeClr val="accent3"/>
              </a:buClr>
              <a:buFont typeface="Wingdings" pitchFamily="2" charset="2"/>
              <a:buChar char="Ø"/>
              <a:defRPr/>
            </a:pPr>
            <a:r>
              <a:rPr lang="en-US" dirty="0"/>
              <a:t>The purpose of the study</a:t>
            </a:r>
          </a:p>
          <a:p>
            <a:pPr marL="0" indent="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The population size</a:t>
            </a:r>
          </a:p>
          <a:p>
            <a:pPr marL="0" indent="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The risk of selecting a ‘bad sample’</a:t>
            </a:r>
          </a:p>
          <a:p>
            <a:pPr marL="0" indent="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The sampling error allowed</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366661032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Content Placeholder 2">
            <a:extLst>
              <a:ext uri="{FF2B5EF4-FFF2-40B4-BE49-F238E27FC236}">
                <a16:creationId xmlns:a16="http://schemas.microsoft.com/office/drawing/2014/main" id="{6634981D-34F0-4487-ADEC-E92FAB5D2757}"/>
              </a:ext>
            </a:extLst>
          </p:cNvPr>
          <p:cNvSpPr>
            <a:spLocks noGrp="1"/>
          </p:cNvSpPr>
          <p:nvPr>
            <p:ph idx="1"/>
          </p:nvPr>
        </p:nvSpPr>
        <p:spPr>
          <a:xfrm>
            <a:off x="457200" y="533400"/>
            <a:ext cx="8229600" cy="5791200"/>
          </a:xfrm>
        </p:spPr>
        <p:txBody>
          <a:bodyPr>
            <a:normAutofit lnSpcReduction="10000"/>
          </a:bodyPr>
          <a:lstStyle/>
          <a:p>
            <a:pPr marL="0" indent="0" eaLnBrk="1" fontAlgn="auto" hangingPunct="1">
              <a:spcAft>
                <a:spcPts val="0"/>
              </a:spcAft>
              <a:buClr>
                <a:schemeClr val="accent3"/>
              </a:buClr>
              <a:buFont typeface="Wingdings 2" panose="05020102010507070707" pitchFamily="18" charset="2"/>
              <a:buNone/>
              <a:defRPr/>
            </a:pPr>
            <a:r>
              <a:rPr lang="en-US" b="1" dirty="0"/>
              <a:t>CRITERIA FOR SAMPLE SIZE DETERMINATION</a:t>
            </a:r>
          </a:p>
          <a:p>
            <a:pPr marL="0" indent="0" eaLnBrk="1" fontAlgn="auto" hangingPunct="1">
              <a:spcAft>
                <a:spcPts val="0"/>
              </a:spcAft>
              <a:buClr>
                <a:schemeClr val="accent3"/>
              </a:buClr>
              <a:buFont typeface="Wingdings 2" panose="05020102010507070707" pitchFamily="18" charset="2"/>
              <a:buNone/>
              <a:defRPr/>
            </a:pPr>
            <a:r>
              <a:rPr lang="en-US" dirty="0"/>
              <a:t>Three criteria needed to determine the appropriate sample size: </a:t>
            </a:r>
          </a:p>
          <a:p>
            <a:pPr marL="274320" indent="-274320" eaLnBrk="1" fontAlgn="auto" hangingPunct="1">
              <a:spcAft>
                <a:spcPts val="0"/>
              </a:spcAft>
              <a:buClr>
                <a:schemeClr val="accent3"/>
              </a:buClr>
              <a:buFont typeface="Wingdings" pitchFamily="2" charset="2"/>
              <a:buChar char="Ø"/>
              <a:defRPr/>
            </a:pPr>
            <a:r>
              <a:rPr lang="en-US" dirty="0"/>
              <a:t>The level of precision</a:t>
            </a:r>
          </a:p>
          <a:p>
            <a:pPr marL="274320" indent="-274320" eaLnBrk="1" fontAlgn="auto" hangingPunct="1">
              <a:spcAft>
                <a:spcPts val="0"/>
              </a:spcAft>
              <a:buClr>
                <a:schemeClr val="accent3"/>
              </a:buClr>
              <a:buFont typeface="Wingdings" pitchFamily="2" charset="2"/>
              <a:buChar char="Ø"/>
              <a:defRPr/>
            </a:pPr>
            <a:r>
              <a:rPr lang="en-US" dirty="0"/>
              <a:t>The level of confidence or risk </a:t>
            </a:r>
          </a:p>
          <a:p>
            <a:pPr marL="274320" indent="-274320" eaLnBrk="1" fontAlgn="auto" hangingPunct="1">
              <a:spcAft>
                <a:spcPts val="0"/>
              </a:spcAft>
              <a:buClr>
                <a:schemeClr val="accent3"/>
              </a:buClr>
              <a:buFont typeface="Wingdings" pitchFamily="2" charset="2"/>
              <a:buChar char="Ø"/>
              <a:defRPr/>
            </a:pPr>
            <a:r>
              <a:rPr lang="en-US" dirty="0"/>
              <a:t>The degree of variability in the attributes being measured.</a:t>
            </a:r>
          </a:p>
          <a:p>
            <a:pPr marL="0" indent="0" eaLnBrk="1" fontAlgn="auto" hangingPunct="1">
              <a:spcAft>
                <a:spcPts val="0"/>
              </a:spcAft>
              <a:buClr>
                <a:schemeClr val="accent3"/>
              </a:buClr>
              <a:buFont typeface="Wingdings 2" panose="05020102010507070707" pitchFamily="18" charset="2"/>
              <a:buNone/>
              <a:defRPr/>
            </a:pPr>
            <a:r>
              <a:rPr lang="en-US" b="1" dirty="0"/>
              <a:t>1. Level of Precision {Statistical Significance/ Sampling Error}</a:t>
            </a:r>
          </a:p>
          <a:p>
            <a:pPr marL="274320" indent="-274320" eaLnBrk="1" fontAlgn="auto" hangingPunct="1">
              <a:spcAft>
                <a:spcPts val="0"/>
              </a:spcAft>
              <a:buClr>
                <a:schemeClr val="accent3"/>
              </a:buClr>
              <a:buFont typeface="Wingdings" pitchFamily="2" charset="2"/>
              <a:buChar char="Ø"/>
              <a:defRPr/>
            </a:pPr>
            <a:r>
              <a:rPr lang="en-US" dirty="0"/>
              <a:t>Is the range in which the true value of the population is estimated to be.</a:t>
            </a:r>
          </a:p>
          <a:p>
            <a:pPr marL="274320" indent="-274320" eaLnBrk="1" fontAlgn="auto" hangingPunct="1">
              <a:spcAft>
                <a:spcPts val="0"/>
              </a:spcAft>
              <a:buClr>
                <a:schemeClr val="accent3"/>
              </a:buClr>
              <a:buFont typeface="Wingdings" pitchFamily="2" charset="2"/>
              <a:buChar char="Ø"/>
              <a:defRPr/>
            </a:pPr>
            <a:r>
              <a:rPr lang="en-US" dirty="0"/>
              <a:t>How sure one is that the statistic is reliable, is there a difference or relationship? Expressed in percentage </a:t>
            </a:r>
          </a:p>
        </p:txBody>
      </p:sp>
    </p:spTree>
    <p:extLst>
      <p:ext uri="{BB962C8B-B14F-4D97-AF65-F5344CB8AC3E}">
        <p14:creationId xmlns:p14="http://schemas.microsoft.com/office/powerpoint/2010/main" val="300982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5405D9-6D97-4C66-94F3-E7168CEB105E}"/>
              </a:ext>
            </a:extLst>
          </p:cNvPr>
          <p:cNvSpPr>
            <a:spLocks noGrp="1"/>
          </p:cNvSpPr>
          <p:nvPr>
            <p:ph idx="1"/>
          </p:nvPr>
        </p:nvSpPr>
        <p:spPr>
          <a:xfrm>
            <a:off x="457200" y="1066800"/>
            <a:ext cx="8229600" cy="52578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2. The Confidence Level {Standard Error/Risk Level}</a:t>
            </a:r>
          </a:p>
          <a:p>
            <a:pPr marL="274320" indent="-274320" eaLnBrk="1" fontAlgn="auto" hangingPunct="1">
              <a:spcAft>
                <a:spcPts val="0"/>
              </a:spcAft>
              <a:buClr>
                <a:schemeClr val="accent3"/>
              </a:buClr>
              <a:buFont typeface="Wingdings" pitchFamily="2" charset="2"/>
              <a:buChar char="Ø"/>
              <a:defRPr/>
            </a:pPr>
            <a:r>
              <a:rPr lang="en-US" dirty="0"/>
              <a:t>The range of values in which the population mean is likely to be contained within a given level of probability defined by the standard errors of the sampling distribution.</a:t>
            </a:r>
          </a:p>
          <a:p>
            <a:pPr marL="0" indent="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In a normal distribution curve, some samples have higher values while others have lower values in relation to the average population mean.</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179495139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80FD49-92F9-4CA4-A360-45473BED5767}"/>
              </a:ext>
            </a:extLst>
          </p:cNvPr>
          <p:cNvSpPr>
            <a:spLocks noGrp="1"/>
          </p:cNvSpPr>
          <p:nvPr>
            <p:ph idx="1"/>
          </p:nvPr>
        </p:nvSpPr>
        <p:spPr>
          <a:xfrm>
            <a:off x="457200" y="1143000"/>
            <a:ext cx="8229600" cy="51816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3. The Degree of Variability</a:t>
            </a:r>
          </a:p>
          <a:p>
            <a:pPr marL="274320" indent="-274320" eaLnBrk="1" fontAlgn="auto" hangingPunct="1">
              <a:spcAft>
                <a:spcPts val="0"/>
              </a:spcAft>
              <a:buClr>
                <a:schemeClr val="accent3"/>
              </a:buClr>
              <a:buFont typeface="Wingdings" pitchFamily="2" charset="2"/>
              <a:buChar char="Ø"/>
              <a:defRPr/>
            </a:pPr>
            <a:r>
              <a:rPr lang="en-US" dirty="0"/>
              <a:t>Represents the distribution of the attributes in the population.</a:t>
            </a:r>
          </a:p>
          <a:p>
            <a:pPr marL="274320" indent="-274320" eaLnBrk="1" fontAlgn="auto" hangingPunct="1">
              <a:spcAft>
                <a:spcPts val="0"/>
              </a:spcAft>
              <a:buClr>
                <a:schemeClr val="accent3"/>
              </a:buClr>
              <a:buFont typeface="Wingdings" pitchFamily="2" charset="2"/>
              <a:buChar char="Ø"/>
              <a:defRPr/>
            </a:pPr>
            <a:r>
              <a:rPr lang="en-US" dirty="0"/>
              <a:t>Expressed in percentage between 1 and 100%.</a:t>
            </a:r>
          </a:p>
          <a:p>
            <a:pPr marL="274320" indent="-274320" eaLnBrk="1" fontAlgn="auto" hangingPunct="1">
              <a:spcAft>
                <a:spcPts val="0"/>
              </a:spcAft>
              <a:buClr>
                <a:schemeClr val="accent3"/>
              </a:buClr>
              <a:buFont typeface="Wingdings" pitchFamily="2" charset="2"/>
              <a:buChar char="Ø"/>
              <a:defRPr/>
            </a:pPr>
            <a:r>
              <a:rPr lang="en-US" dirty="0"/>
              <a:t>50% indicate the maximum variability in a population.</a:t>
            </a:r>
          </a:p>
          <a:p>
            <a:pPr marL="274320" indent="-274320" eaLnBrk="1" fontAlgn="auto" hangingPunct="1">
              <a:spcAft>
                <a:spcPts val="0"/>
              </a:spcAft>
              <a:buClr>
                <a:schemeClr val="accent3"/>
              </a:buClr>
              <a:buFont typeface="Wingdings" pitchFamily="2" charset="2"/>
              <a:buChar char="Ø"/>
              <a:defRPr/>
            </a:pPr>
            <a:r>
              <a:rPr lang="en-US" dirty="0"/>
              <a:t>50% is therefore used most often in determining a more conservative sample size especially where the population with the attribute are not known.</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190183024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a:extLst>
              <a:ext uri="{FF2B5EF4-FFF2-40B4-BE49-F238E27FC236}">
                <a16:creationId xmlns:a16="http://schemas.microsoft.com/office/drawing/2014/main" id="{B60E282D-9125-4355-8CD6-1962A93A9A9F}"/>
              </a:ext>
            </a:extLst>
          </p:cNvPr>
          <p:cNvSpPr>
            <a:spLocks noGrp="1"/>
          </p:cNvSpPr>
          <p:nvPr>
            <p:ph type="title"/>
          </p:nvPr>
        </p:nvSpPr>
        <p:spPr>
          <a:xfrm>
            <a:off x="457200" y="704850"/>
            <a:ext cx="8229600" cy="742950"/>
          </a:xfrm>
        </p:spPr>
        <p:txBody>
          <a:bodyPr>
            <a:normAutofit fontScale="90000"/>
          </a:bodyPr>
          <a:lstStyle/>
          <a:p>
            <a:pPr algn="ctr" eaLnBrk="1" fontAlgn="auto" hangingPunct="1">
              <a:spcAft>
                <a:spcPts val="0"/>
              </a:spcAft>
              <a:defRPr/>
            </a:pPr>
            <a:r>
              <a:rPr lang="en-US" b="1" dirty="0">
                <a:solidFill>
                  <a:schemeClr val="tx1"/>
                </a:solidFill>
              </a:rPr>
              <a:t>Strategies Used</a:t>
            </a:r>
          </a:p>
        </p:txBody>
      </p:sp>
      <p:sp>
        <p:nvSpPr>
          <p:cNvPr id="3" name="Content Placeholder 2">
            <a:extLst>
              <a:ext uri="{FF2B5EF4-FFF2-40B4-BE49-F238E27FC236}">
                <a16:creationId xmlns:a16="http://schemas.microsoft.com/office/drawing/2014/main" id="{096A8048-D22B-4AC9-BA6E-33790B8C6FDB}"/>
              </a:ext>
            </a:extLst>
          </p:cNvPr>
          <p:cNvSpPr>
            <a:spLocks noGrp="1"/>
          </p:cNvSpPr>
          <p:nvPr>
            <p:ph idx="1"/>
          </p:nvPr>
        </p:nvSpPr>
        <p:spPr>
          <a:xfrm>
            <a:off x="457200" y="1600200"/>
            <a:ext cx="8229600" cy="47244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Using a Census for Small Populations. Good for small population of 200 or less</a:t>
            </a:r>
          </a:p>
          <a:p>
            <a:pPr marL="0" indent="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Using a Sample Size of a Similar Study</a:t>
            </a:r>
          </a:p>
          <a:p>
            <a:pPr marL="0" indent="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Using Published Tables</a:t>
            </a:r>
          </a:p>
          <a:p>
            <a:pPr marL="0" indent="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Using Formulas e.g. Fishers formula</a:t>
            </a:r>
          </a:p>
          <a:p>
            <a:pPr marL="0" indent="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Redundancy levels – data saturation</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156663231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1">
            <a:extLst>
              <a:ext uri="{FF2B5EF4-FFF2-40B4-BE49-F238E27FC236}">
                <a16:creationId xmlns:a16="http://schemas.microsoft.com/office/drawing/2014/main" id="{40AFDB0B-4E2A-4A9A-95C4-9E6B57EAA050}"/>
              </a:ext>
            </a:extLst>
          </p:cNvPr>
          <p:cNvSpPr>
            <a:spLocks noGrp="1"/>
          </p:cNvSpPr>
          <p:nvPr>
            <p:ph type="title"/>
          </p:nvPr>
        </p:nvSpPr>
        <p:spPr>
          <a:xfrm>
            <a:off x="457200" y="704850"/>
            <a:ext cx="8229600" cy="742950"/>
          </a:xfrm>
        </p:spPr>
        <p:txBody>
          <a:bodyPr>
            <a:normAutofit fontScale="90000"/>
          </a:bodyPr>
          <a:lstStyle/>
          <a:p>
            <a:pPr algn="ctr" eaLnBrk="1" fontAlgn="auto" hangingPunct="1">
              <a:spcAft>
                <a:spcPts val="0"/>
              </a:spcAft>
              <a:defRPr/>
            </a:pPr>
            <a:r>
              <a:rPr lang="en-US" b="1" dirty="0">
                <a:solidFill>
                  <a:schemeClr val="tx1"/>
                </a:solidFill>
              </a:rPr>
              <a:t>Formula Methods</a:t>
            </a:r>
          </a:p>
        </p:txBody>
      </p:sp>
      <p:sp>
        <p:nvSpPr>
          <p:cNvPr id="158723" name="Text Placeholder 12"/>
          <p:cNvSpPr>
            <a:spLocks noGrp="1"/>
          </p:cNvSpPr>
          <p:nvPr>
            <p:ph type="body" idx="1"/>
          </p:nvPr>
        </p:nvSpPr>
        <p:spPr>
          <a:xfrm>
            <a:off x="457200" y="1855788"/>
            <a:ext cx="4040188" cy="658812"/>
          </a:xfrm>
        </p:spPr>
        <p:txBody>
          <a:bodyPr/>
          <a:lstStyle/>
          <a:p>
            <a:pPr algn="ctr" eaLnBrk="1" hangingPunct="1"/>
            <a:r>
              <a:rPr lang="en-US" altLang="en-US" smtClean="0"/>
              <a:t>Cochran Formula</a:t>
            </a:r>
          </a:p>
        </p:txBody>
      </p:sp>
      <p:sp>
        <p:nvSpPr>
          <p:cNvPr id="158724" name="Text Placeholder 14"/>
          <p:cNvSpPr>
            <a:spLocks noGrp="1"/>
          </p:cNvSpPr>
          <p:nvPr>
            <p:ph type="body" sz="half" idx="3"/>
          </p:nvPr>
        </p:nvSpPr>
        <p:spPr>
          <a:xfrm>
            <a:off x="4645025" y="1860550"/>
            <a:ext cx="4041775" cy="654050"/>
          </a:xfrm>
        </p:spPr>
        <p:txBody>
          <a:bodyPr/>
          <a:lstStyle/>
          <a:p>
            <a:pPr algn="ctr" eaLnBrk="1" hangingPunct="1"/>
            <a:r>
              <a:rPr lang="en-US" altLang="en-US" smtClean="0"/>
              <a:t>Fishers Formula</a:t>
            </a:r>
          </a:p>
        </p:txBody>
      </p:sp>
      <p:pic>
        <p:nvPicPr>
          <p:cNvPr id="158725"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066800" y="2959768"/>
            <a:ext cx="2667000" cy="2526632"/>
          </a:xfrm>
          <a:noFill/>
        </p:spPr>
      </p:pic>
      <p:pic>
        <p:nvPicPr>
          <p:cNvPr id="158726"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837113" y="3409950"/>
            <a:ext cx="3657600" cy="2055813"/>
          </a:xfrm>
          <a:noFill/>
        </p:spPr>
      </p:pic>
    </p:spTree>
    <p:extLst>
      <p:ext uri="{BB962C8B-B14F-4D97-AF65-F5344CB8AC3E}">
        <p14:creationId xmlns:p14="http://schemas.microsoft.com/office/powerpoint/2010/main" val="315394610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1236594-1054-4A1D-B62B-F496D3641151}"/>
              </a:ext>
            </a:extLst>
          </p:cNvPr>
          <p:cNvSpPr>
            <a:spLocks noGrp="1"/>
          </p:cNvSpPr>
          <p:nvPr>
            <p:ph idx="1"/>
          </p:nvPr>
        </p:nvSpPr>
        <p:spPr>
          <a:xfrm>
            <a:off x="457200" y="609600"/>
            <a:ext cx="8229600" cy="5715000"/>
          </a:xfrm>
        </p:spPr>
        <p:txBody>
          <a:bodyPr>
            <a:normAutofit lnSpcReduction="10000"/>
          </a:bodyPr>
          <a:lstStyle/>
          <a:p>
            <a:pPr marL="0" indent="0" eaLnBrk="1" fontAlgn="auto" hangingPunct="1">
              <a:spcAft>
                <a:spcPts val="0"/>
              </a:spcAft>
              <a:buClr>
                <a:schemeClr val="accent3"/>
              </a:buClr>
              <a:buFont typeface="Wingdings 2" panose="05020102010507070707" pitchFamily="18" charset="2"/>
              <a:buNone/>
              <a:defRPr/>
            </a:pPr>
            <a:r>
              <a:rPr lang="en-US" b="1" i="1" dirty="0"/>
              <a:t>Where in both techniques:</a:t>
            </a:r>
          </a:p>
          <a:p>
            <a:pPr marL="274320" indent="-274320" eaLnBrk="1" fontAlgn="auto" hangingPunct="1">
              <a:spcAft>
                <a:spcPts val="0"/>
              </a:spcAft>
              <a:buClr>
                <a:schemeClr val="accent3"/>
              </a:buClr>
              <a:buFont typeface="Wingdings" pitchFamily="2" charset="2"/>
              <a:buChar char="Ø"/>
              <a:defRPr/>
            </a:pPr>
            <a:r>
              <a:rPr lang="en-US" b="1" i="1" dirty="0"/>
              <a:t>n0/n </a:t>
            </a:r>
            <a:r>
              <a:rPr lang="en-US" dirty="0"/>
              <a:t>: </a:t>
            </a:r>
            <a:r>
              <a:rPr lang="en-US" b="1" i="1" dirty="0"/>
              <a:t>- </a:t>
            </a:r>
            <a:r>
              <a:rPr lang="en-US" dirty="0"/>
              <a:t>Desired sample size{if the target population is greater than 10,000)</a:t>
            </a:r>
          </a:p>
          <a:p>
            <a:pPr marL="274320" indent="-274320" eaLnBrk="1" fontAlgn="auto" hangingPunct="1">
              <a:spcAft>
                <a:spcPts val="0"/>
              </a:spcAft>
              <a:buClr>
                <a:schemeClr val="accent3"/>
              </a:buClr>
              <a:buFont typeface="Wingdings" pitchFamily="2" charset="2"/>
              <a:buChar char="Ø"/>
              <a:defRPr/>
            </a:pPr>
            <a:r>
              <a:rPr lang="en-US" b="1" dirty="0"/>
              <a:t>z</a:t>
            </a:r>
            <a:r>
              <a:rPr lang="en-US" dirty="0"/>
              <a:t> : - Desired confidence level e.g.95%</a:t>
            </a:r>
          </a:p>
          <a:p>
            <a:pPr marL="274320" indent="-274320" eaLnBrk="1" fontAlgn="auto" hangingPunct="1">
              <a:spcAft>
                <a:spcPts val="0"/>
              </a:spcAft>
              <a:buClr>
                <a:schemeClr val="accent3"/>
              </a:buClr>
              <a:buFont typeface="Wingdings" pitchFamily="2" charset="2"/>
              <a:buChar char="Ø"/>
              <a:defRPr/>
            </a:pPr>
            <a:r>
              <a:rPr lang="en-US" b="1" i="1" dirty="0"/>
              <a:t>p</a:t>
            </a:r>
            <a:r>
              <a:rPr lang="en-US" dirty="0"/>
              <a:t> : - Degree of variability (the proportion in the target population estimated to have characteristics being  measured; {50% max})</a:t>
            </a:r>
          </a:p>
          <a:p>
            <a:pPr marL="274320" indent="-274320" eaLnBrk="1" fontAlgn="auto" hangingPunct="1">
              <a:spcAft>
                <a:spcPts val="0"/>
              </a:spcAft>
              <a:buClr>
                <a:schemeClr val="accent3"/>
              </a:buClr>
              <a:buFont typeface="Wingdings" pitchFamily="2" charset="2"/>
              <a:buChar char="Ø"/>
              <a:defRPr/>
            </a:pPr>
            <a:r>
              <a:rPr lang="en-US" b="1" i="1" dirty="0"/>
              <a:t>q </a:t>
            </a:r>
            <a:r>
              <a:rPr lang="en-US" dirty="0"/>
              <a:t>: -</a:t>
            </a:r>
            <a:r>
              <a:rPr lang="en-US" b="1" i="1" dirty="0"/>
              <a:t>  </a:t>
            </a:r>
            <a:r>
              <a:rPr lang="en-US" dirty="0"/>
              <a:t>1-p</a:t>
            </a:r>
          </a:p>
          <a:p>
            <a:pPr marL="274320" indent="-274320" eaLnBrk="1" fontAlgn="auto" hangingPunct="1">
              <a:spcAft>
                <a:spcPts val="0"/>
              </a:spcAft>
              <a:buClr>
                <a:schemeClr val="accent3"/>
              </a:buClr>
              <a:buFont typeface="Wingdings" pitchFamily="2" charset="2"/>
              <a:buChar char="Ø"/>
              <a:defRPr/>
            </a:pPr>
            <a:r>
              <a:rPr lang="en-US" b="1" i="1" dirty="0"/>
              <a:t>e/d</a:t>
            </a:r>
            <a:r>
              <a:rPr lang="en-US" dirty="0"/>
              <a:t>: - Desired level of precision e.g. ±5%</a:t>
            </a:r>
          </a:p>
          <a:p>
            <a:pPr marL="0" indent="0" eaLnBrk="1" fontAlgn="auto" hangingPunct="1">
              <a:spcAft>
                <a:spcPts val="0"/>
              </a:spcAft>
              <a:buClr>
                <a:schemeClr val="accent3"/>
              </a:buClr>
              <a:buFont typeface="Wingdings 2" panose="05020102010507070707" pitchFamily="18" charset="2"/>
              <a:buNone/>
              <a:defRPr/>
            </a:pPr>
            <a:r>
              <a:rPr lang="en-US" b="1" i="1" dirty="0"/>
              <a:t>Note:</a:t>
            </a:r>
            <a:r>
              <a:rPr lang="en-US" dirty="0"/>
              <a:t> If there is no estimate available of the proportion in the target population assumed to have the characteristics of interest, 50% should be used as recommended by Fischer’s et al.</a:t>
            </a:r>
          </a:p>
          <a:p>
            <a:pPr marL="0" indent="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151300231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A50C26-6532-4AF3-850B-D6470F4D9165}"/>
              </a:ext>
            </a:extLst>
          </p:cNvPr>
          <p:cNvSpPr>
            <a:spLocks noGrp="1"/>
          </p:cNvSpPr>
          <p:nvPr>
            <p:ph idx="1"/>
          </p:nvPr>
        </p:nvSpPr>
        <p:spPr>
          <a:xfrm>
            <a:off x="457200" y="1066800"/>
            <a:ext cx="8229600" cy="52578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i="1" dirty="0"/>
              <a:t>Example:</a:t>
            </a:r>
          </a:p>
          <a:p>
            <a:pPr marL="0" indent="0" eaLnBrk="1" fontAlgn="auto" hangingPunct="1">
              <a:spcAft>
                <a:spcPts val="0"/>
              </a:spcAft>
              <a:buClr>
                <a:schemeClr val="accent3"/>
              </a:buClr>
              <a:buFont typeface="Wingdings 2" panose="05020102010507070707" pitchFamily="18" charset="2"/>
              <a:buNone/>
              <a:defRPr/>
            </a:pPr>
            <a:r>
              <a:rPr lang="en-US" dirty="0"/>
              <a:t>If the proportion of a target population with a certain characteristic is 0.50, the Z statistic is 1.96, and we desire accuracy at the 0.05 level, then the sample size is:</a:t>
            </a:r>
          </a:p>
          <a:p>
            <a:pPr marL="0" indent="0" eaLnBrk="1" fontAlgn="auto" hangingPunct="1">
              <a:spcAft>
                <a:spcPts val="0"/>
              </a:spcAft>
              <a:buClr>
                <a:schemeClr val="accent3"/>
              </a:buClr>
              <a:buFont typeface="Wingdings 2" panose="05020102010507070707" pitchFamily="18" charset="2"/>
              <a:buNone/>
              <a:defRPr/>
            </a:pPr>
            <a:r>
              <a:rPr lang="en-US" dirty="0"/>
              <a:t>	</a:t>
            </a:r>
          </a:p>
          <a:p>
            <a:pPr marL="0" indent="0" eaLnBrk="1" fontAlgn="auto" hangingPunct="1">
              <a:spcAft>
                <a:spcPts val="0"/>
              </a:spcAft>
              <a:buClr>
                <a:schemeClr val="accent3"/>
              </a:buClr>
              <a:buFont typeface="Wingdings 2" panose="05020102010507070707" pitchFamily="18" charset="2"/>
              <a:buNone/>
              <a:defRPr/>
            </a:pPr>
            <a:r>
              <a:rPr lang="en-US" dirty="0"/>
              <a:t>	n =	</a:t>
            </a:r>
            <a:r>
              <a:rPr lang="pt-BR" dirty="0"/>
              <a:t> (1.96)</a:t>
            </a:r>
            <a:r>
              <a:rPr lang="pt-BR" baseline="30000" dirty="0"/>
              <a:t>2</a:t>
            </a:r>
            <a:r>
              <a:rPr lang="pt-BR" dirty="0"/>
              <a:t> (0.50) (0.50)	=  384</a:t>
            </a:r>
          </a:p>
          <a:p>
            <a:pPr marL="0" indent="0" eaLnBrk="1" fontAlgn="auto" hangingPunct="1">
              <a:spcAft>
                <a:spcPts val="0"/>
              </a:spcAft>
              <a:buClr>
                <a:schemeClr val="accent3"/>
              </a:buClr>
              <a:buFont typeface="Wingdings 2" panose="05020102010507070707" pitchFamily="18" charset="2"/>
              <a:buNone/>
              <a:defRPr/>
            </a:pPr>
            <a:r>
              <a:rPr lang="pt-BR" dirty="0"/>
              <a:t>		        (0.05) </a:t>
            </a:r>
            <a:r>
              <a:rPr lang="pt-BR" baseline="30000" dirty="0"/>
              <a:t>2</a:t>
            </a:r>
          </a:p>
          <a:p>
            <a:pPr marL="0" indent="0" eaLnBrk="1" fontAlgn="auto" hangingPunct="1">
              <a:spcAft>
                <a:spcPts val="0"/>
              </a:spcAft>
              <a:buClr>
                <a:schemeClr val="accent3"/>
              </a:buClr>
              <a:buFont typeface="Wingdings 2" panose="05020102010507070707" pitchFamily="18" charset="2"/>
              <a:buNone/>
              <a:defRPr/>
            </a:pPr>
            <a:endParaRPr lang="en-US" dirty="0"/>
          </a:p>
          <a:p>
            <a:pPr marL="0" indent="0" eaLnBrk="1" fontAlgn="auto" hangingPunct="1">
              <a:spcAft>
                <a:spcPts val="0"/>
              </a:spcAft>
              <a:buClr>
                <a:schemeClr val="accent3"/>
              </a:buClr>
              <a:buFont typeface="Wingdings 2" panose="05020102010507070707" pitchFamily="18" charset="2"/>
              <a:buNone/>
              <a:defRPr/>
            </a:pPr>
            <a:r>
              <a:rPr lang="en-US" dirty="0"/>
              <a:t>		</a:t>
            </a:r>
          </a:p>
          <a:p>
            <a:pPr marL="0" indent="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p:txBody>
      </p:sp>
      <p:cxnSp>
        <p:nvCxnSpPr>
          <p:cNvPr id="5" name="Straight Connector 4">
            <a:extLst>
              <a:ext uri="{FF2B5EF4-FFF2-40B4-BE49-F238E27FC236}">
                <a16:creationId xmlns:a16="http://schemas.microsoft.com/office/drawing/2014/main" id="{B4194080-A589-4885-9739-D32AB144FEA6}"/>
              </a:ext>
            </a:extLst>
          </p:cNvPr>
          <p:cNvCxnSpPr/>
          <p:nvPr/>
        </p:nvCxnSpPr>
        <p:spPr>
          <a:xfrm>
            <a:off x="2362200" y="3810000"/>
            <a:ext cx="2819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682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panose="020E0502030303020204" pitchFamily="34" charset="0"/>
              </a:rPr>
              <a:t>Cont..</a:t>
            </a:r>
            <a:endParaRPr lang="en-US" dirty="0">
              <a:latin typeface="Candara" panose="020E0502030303020204" pitchFamily="34" charset="0"/>
            </a:endParaRPr>
          </a:p>
        </p:txBody>
      </p:sp>
      <p:sp>
        <p:nvSpPr>
          <p:cNvPr id="3" name="Content Placeholder 2"/>
          <p:cNvSpPr>
            <a:spLocks noGrp="1"/>
          </p:cNvSpPr>
          <p:nvPr>
            <p:ph idx="1"/>
          </p:nvPr>
        </p:nvSpPr>
        <p:spPr>
          <a:xfrm>
            <a:off x="228600" y="1828801"/>
            <a:ext cx="7987284" cy="4351337"/>
          </a:xfrm>
        </p:spPr>
        <p:txBody>
          <a:bodyPr>
            <a:normAutofit/>
          </a:bodyPr>
          <a:lstStyle/>
          <a:p>
            <a:pPr marL="0" indent="0">
              <a:buNone/>
            </a:pPr>
            <a:r>
              <a:rPr lang="en-US" sz="2800" dirty="0" smtClean="0">
                <a:latin typeface="Candara" panose="020E0502030303020204" pitchFamily="34" charset="0"/>
              </a:rPr>
              <a:t>Data </a:t>
            </a:r>
            <a:r>
              <a:rPr lang="en-US" sz="2800" dirty="0">
                <a:latin typeface="Candara" panose="020E0502030303020204" pitchFamily="34" charset="0"/>
              </a:rPr>
              <a:t>from qualitative research is usually collected through: </a:t>
            </a:r>
            <a:endParaRPr lang="en-US" sz="2800" dirty="0" smtClean="0">
              <a:latin typeface="Candara" panose="020E0502030303020204" pitchFamily="34" charset="0"/>
            </a:endParaRPr>
          </a:p>
          <a:p>
            <a:pPr marL="0" indent="0">
              <a:buNone/>
            </a:pPr>
            <a:endParaRPr lang="en-US" sz="2800" dirty="0">
              <a:latin typeface="Candara" panose="020E0502030303020204" pitchFamily="34" charset="0"/>
            </a:endParaRPr>
          </a:p>
          <a:p>
            <a:pPr lvl="1">
              <a:buFont typeface="Wingdings" panose="05000000000000000000" pitchFamily="2" charset="2"/>
              <a:buChar char="§"/>
            </a:pPr>
            <a:r>
              <a:rPr lang="en-US" sz="2800" dirty="0" smtClean="0">
                <a:latin typeface="Candara" panose="020E0502030303020204" pitchFamily="34" charset="0"/>
              </a:rPr>
              <a:t>Observation: participant </a:t>
            </a:r>
            <a:r>
              <a:rPr lang="en-US" sz="2800" dirty="0">
                <a:latin typeface="Candara" panose="020E0502030303020204" pitchFamily="34" charset="0"/>
              </a:rPr>
              <a:t>observer or </a:t>
            </a:r>
            <a:r>
              <a:rPr lang="en-US" sz="2800" dirty="0" smtClean="0">
                <a:latin typeface="Candara" panose="020E0502030303020204" pitchFamily="34" charset="0"/>
              </a:rPr>
              <a:t>non </a:t>
            </a:r>
            <a:r>
              <a:rPr lang="en-US" sz="2800" dirty="0">
                <a:latin typeface="Candara" panose="020E0502030303020204" pitchFamily="34" charset="0"/>
              </a:rPr>
              <a:t>participant observer.</a:t>
            </a:r>
          </a:p>
          <a:p>
            <a:pPr lvl="1">
              <a:buFont typeface="Wingdings" panose="05000000000000000000" pitchFamily="2" charset="2"/>
              <a:buChar char="§"/>
            </a:pPr>
            <a:r>
              <a:rPr lang="en-US" sz="2800" dirty="0">
                <a:latin typeface="Candara" panose="020E0502030303020204" pitchFamily="34" charset="0"/>
              </a:rPr>
              <a:t>Focus group discussions. </a:t>
            </a:r>
          </a:p>
          <a:p>
            <a:pPr lvl="1">
              <a:buFont typeface="Wingdings" panose="05000000000000000000" pitchFamily="2" charset="2"/>
              <a:buChar char="§"/>
            </a:pPr>
            <a:r>
              <a:rPr lang="en-US" sz="2800" dirty="0">
                <a:latin typeface="Candara" panose="020E0502030303020204" pitchFamily="34" charset="0"/>
              </a:rPr>
              <a:t>Face to face interviews. </a:t>
            </a:r>
          </a:p>
          <a:p>
            <a:pPr lvl="1">
              <a:buFont typeface="Wingdings" panose="05000000000000000000" pitchFamily="2" charset="2"/>
              <a:buChar char="§"/>
            </a:pPr>
            <a:r>
              <a:rPr lang="en-US" sz="2800" dirty="0">
                <a:latin typeface="Candara" panose="020E0502030303020204" pitchFamily="34" charset="0"/>
              </a:rPr>
              <a:t>Posted or self administered questionnaires.</a:t>
            </a:r>
          </a:p>
          <a:p>
            <a:endParaRPr lang="en-US" sz="2800" dirty="0">
              <a:latin typeface="Candara" panose="020E0502030303020204" pitchFamily="34" charset="0"/>
            </a:endParaRPr>
          </a:p>
        </p:txBody>
      </p:sp>
    </p:spTree>
    <p:extLst>
      <p:ext uri="{BB962C8B-B14F-4D97-AF65-F5344CB8AC3E}">
        <p14:creationId xmlns:p14="http://schemas.microsoft.com/office/powerpoint/2010/main" val="78645477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504F9A-266A-434F-A9DD-E72DAE94DE91}"/>
              </a:ext>
            </a:extLst>
          </p:cNvPr>
          <p:cNvSpPr>
            <a:spLocks noGrp="1"/>
          </p:cNvSpPr>
          <p:nvPr>
            <p:ph type="title"/>
          </p:nvPr>
        </p:nvSpPr>
        <p:spPr>
          <a:xfrm>
            <a:off x="457200" y="704850"/>
            <a:ext cx="8229600" cy="1143000"/>
          </a:xfrm>
        </p:spPr>
        <p:txBody>
          <a:bodyPr>
            <a:normAutofit/>
          </a:bodyPr>
          <a:lstStyle/>
          <a:p>
            <a:pPr eaLnBrk="1" fontAlgn="auto" hangingPunct="1">
              <a:spcAft>
                <a:spcPts val="0"/>
              </a:spcAft>
              <a:defRPr/>
            </a:pPr>
            <a:r>
              <a:rPr lang="en-US" sz="2400" dirty="0">
                <a:solidFill>
                  <a:schemeClr val="tx1"/>
                </a:solidFill>
                <a:latin typeface="+mn-lt"/>
              </a:rPr>
              <a:t>When population is less than 10000, the required sample size will be smaller. In such cases, calculate a final sample estimate using the following formula:</a:t>
            </a:r>
          </a:p>
        </p:txBody>
      </p:sp>
      <p:sp>
        <p:nvSpPr>
          <p:cNvPr id="161795" name="Text Placeholder 4"/>
          <p:cNvSpPr>
            <a:spLocks noGrp="1"/>
          </p:cNvSpPr>
          <p:nvPr>
            <p:ph type="body" idx="1"/>
          </p:nvPr>
        </p:nvSpPr>
        <p:spPr>
          <a:xfrm>
            <a:off x="457200" y="1855788"/>
            <a:ext cx="4040188" cy="430212"/>
          </a:xfrm>
        </p:spPr>
        <p:txBody>
          <a:bodyPr/>
          <a:lstStyle/>
          <a:p>
            <a:pPr algn="ctr" eaLnBrk="1" hangingPunct="1"/>
            <a:r>
              <a:rPr lang="en-US" altLang="en-US" smtClean="0"/>
              <a:t>Cochran Formula</a:t>
            </a:r>
          </a:p>
        </p:txBody>
      </p:sp>
      <p:sp>
        <p:nvSpPr>
          <p:cNvPr id="161796" name="Text Placeholder 6"/>
          <p:cNvSpPr>
            <a:spLocks noGrp="1"/>
          </p:cNvSpPr>
          <p:nvPr>
            <p:ph type="body" sz="half" idx="3"/>
          </p:nvPr>
        </p:nvSpPr>
        <p:spPr>
          <a:xfrm>
            <a:off x="4645025" y="1860550"/>
            <a:ext cx="4041775" cy="425450"/>
          </a:xfrm>
        </p:spPr>
        <p:txBody>
          <a:bodyPr/>
          <a:lstStyle/>
          <a:p>
            <a:pPr algn="ctr" eaLnBrk="1" hangingPunct="1"/>
            <a:r>
              <a:rPr lang="en-US" altLang="en-US" smtClean="0"/>
              <a:t>Fishers Formula</a:t>
            </a:r>
          </a:p>
        </p:txBody>
      </p:sp>
      <p:pic>
        <p:nvPicPr>
          <p:cNvPr id="161797"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990600" y="2438400"/>
            <a:ext cx="2819400" cy="2481263"/>
          </a:xfrm>
          <a:noFill/>
        </p:spPr>
      </p:pic>
      <p:pic>
        <p:nvPicPr>
          <p:cNvPr id="161798"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837113" y="3217863"/>
            <a:ext cx="3657600" cy="2439987"/>
          </a:xfrm>
          <a:noFill/>
        </p:spPr>
      </p:pic>
      <p:sp>
        <p:nvSpPr>
          <p:cNvPr id="10" name="TextBox 9">
            <a:extLst>
              <a:ext uri="{FF2B5EF4-FFF2-40B4-BE49-F238E27FC236}">
                <a16:creationId xmlns:a16="http://schemas.microsoft.com/office/drawing/2014/main" id="{DC94AA81-30C2-4D95-A51F-87A514130BA6}"/>
              </a:ext>
            </a:extLst>
          </p:cNvPr>
          <p:cNvSpPr txBox="1"/>
          <p:nvPr/>
        </p:nvSpPr>
        <p:spPr>
          <a:xfrm>
            <a:off x="685800" y="5105400"/>
            <a:ext cx="3833813" cy="1016000"/>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nstantia"/>
                <a:ea typeface="+mn-ea"/>
                <a:cs typeface="Arial" charset="0"/>
              </a:rPr>
              <a:t>n = Sample size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nstantia"/>
                <a:ea typeface="+mn-ea"/>
                <a:cs typeface="Arial" charset="0"/>
              </a:rPr>
              <a:t>n</a:t>
            </a:r>
            <a:r>
              <a:rPr kumimoji="0" lang="en-US" sz="2000" b="0" i="0" u="none" strike="noStrike" kern="1200" cap="none" spc="0" normalizeH="0" baseline="-25000" noProof="0" dirty="0">
                <a:ln>
                  <a:noFill/>
                </a:ln>
                <a:solidFill>
                  <a:prstClr val="black"/>
                </a:solidFill>
                <a:effectLst/>
                <a:uLnTx/>
                <a:uFillTx/>
                <a:latin typeface="Constantia"/>
                <a:ea typeface="+mn-ea"/>
                <a:cs typeface="Arial" charset="0"/>
              </a:rPr>
              <a:t>0 </a:t>
            </a:r>
            <a:r>
              <a:rPr kumimoji="0" lang="en-US" sz="2000" b="0" i="0" u="none" strike="noStrike" kern="1200" cap="none" spc="0" normalizeH="0" baseline="0" noProof="0" dirty="0">
                <a:ln>
                  <a:noFill/>
                </a:ln>
                <a:solidFill>
                  <a:prstClr val="black"/>
                </a:solidFill>
                <a:effectLst/>
                <a:uLnTx/>
                <a:uFillTx/>
                <a:latin typeface="Constantia"/>
                <a:ea typeface="+mn-ea"/>
                <a:cs typeface="Arial" charset="0"/>
              </a:rPr>
              <a:t>= Sample in pop&gt;10,000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nstantia"/>
                <a:ea typeface="+mn-ea"/>
                <a:cs typeface="Arial" charset="0"/>
              </a:rPr>
              <a:t>N = Target/Estimated population</a:t>
            </a:r>
          </a:p>
        </p:txBody>
      </p:sp>
      <p:sp>
        <p:nvSpPr>
          <p:cNvPr id="11" name="TextBox 10">
            <a:extLst>
              <a:ext uri="{FF2B5EF4-FFF2-40B4-BE49-F238E27FC236}">
                <a16:creationId xmlns:a16="http://schemas.microsoft.com/office/drawing/2014/main" id="{49A0073D-C0AB-4F6D-98FD-6C18142B6BBC}"/>
              </a:ext>
            </a:extLst>
          </p:cNvPr>
          <p:cNvSpPr txBox="1"/>
          <p:nvPr/>
        </p:nvSpPr>
        <p:spPr>
          <a:xfrm>
            <a:off x="4953000" y="5105400"/>
            <a:ext cx="3903663" cy="1016000"/>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Constantia"/>
                <a:ea typeface="+mn-ea"/>
                <a:cs typeface="Arial" charset="0"/>
              </a:rPr>
              <a:t>n</a:t>
            </a:r>
            <a:r>
              <a:rPr kumimoji="0" lang="en-US" sz="2000" b="0" i="0" u="none" strike="noStrike" kern="1200" cap="none" spc="0" normalizeH="0" baseline="-25000" noProof="0" dirty="0" err="1">
                <a:ln>
                  <a:noFill/>
                </a:ln>
                <a:solidFill>
                  <a:prstClr val="black"/>
                </a:solidFill>
                <a:effectLst/>
                <a:uLnTx/>
                <a:uFillTx/>
                <a:latin typeface="Constantia"/>
                <a:ea typeface="+mn-ea"/>
                <a:cs typeface="Arial" charset="0"/>
              </a:rPr>
              <a:t>f</a:t>
            </a:r>
            <a:r>
              <a:rPr kumimoji="0" lang="en-US" sz="2000" b="0" i="0" u="none" strike="noStrike" kern="1200" cap="none" spc="0" normalizeH="0" baseline="0" noProof="0" dirty="0">
                <a:ln>
                  <a:noFill/>
                </a:ln>
                <a:solidFill>
                  <a:prstClr val="black"/>
                </a:solidFill>
                <a:effectLst/>
                <a:uLnTx/>
                <a:uFillTx/>
                <a:latin typeface="Constantia"/>
                <a:ea typeface="+mn-ea"/>
                <a:cs typeface="Arial" charset="0"/>
              </a:rPr>
              <a:t> = Sample size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nstantia"/>
                <a:ea typeface="+mn-ea"/>
                <a:cs typeface="Arial" charset="0"/>
              </a:rPr>
              <a:t>n = Sample in &gt;10,000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nstantia"/>
                <a:ea typeface="+mn-ea"/>
                <a:cs typeface="Arial" charset="0"/>
              </a:rPr>
              <a:t>N = Target/ Estimated population</a:t>
            </a:r>
          </a:p>
        </p:txBody>
      </p:sp>
    </p:spTree>
    <p:extLst>
      <p:ext uri="{BB962C8B-B14F-4D97-AF65-F5344CB8AC3E}">
        <p14:creationId xmlns:p14="http://schemas.microsoft.com/office/powerpoint/2010/main" val="145288650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1752600"/>
            <a:ext cx="8156448" cy="2493264"/>
          </a:xfrm>
        </p:spPr>
        <p:txBody>
          <a:bodyPr/>
          <a:lstStyle/>
          <a:p>
            <a:r>
              <a:rPr lang="en-US" sz="6000" dirty="0" smtClean="0">
                <a:solidFill>
                  <a:schemeClr val="tx1"/>
                </a:solidFill>
                <a:latin typeface="+mn-lt"/>
              </a:rPr>
              <a:t>7. Describe methods of measurement</a:t>
            </a:r>
            <a:endParaRPr lang="en-US" sz="6000" dirty="0">
              <a:solidFill>
                <a:schemeClr val="tx1"/>
              </a:solidFill>
              <a:latin typeface="+mn-lt"/>
            </a:endParaRPr>
          </a:p>
        </p:txBody>
      </p:sp>
    </p:spTree>
    <p:extLst>
      <p:ext uri="{BB962C8B-B14F-4D97-AF65-F5344CB8AC3E}">
        <p14:creationId xmlns:p14="http://schemas.microsoft.com/office/powerpoint/2010/main" val="285033741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a:xfrm>
            <a:off x="457200" y="228600"/>
            <a:ext cx="8229600" cy="762000"/>
          </a:xfrm>
        </p:spPr>
        <p:txBody>
          <a:bodyPr/>
          <a:lstStyle/>
          <a:p>
            <a:pPr eaLnBrk="1" hangingPunct="1"/>
            <a:r>
              <a:rPr lang="en-US" altLang="en-US" sz="4000" b="1" dirty="0" smtClean="0">
                <a:solidFill>
                  <a:schemeClr val="tx1"/>
                </a:solidFill>
              </a:rPr>
              <a:t>METHODS OF MEASUREMENT</a:t>
            </a:r>
          </a:p>
        </p:txBody>
      </p:sp>
      <p:sp>
        <p:nvSpPr>
          <p:cNvPr id="3" name="Content Placeholder 2">
            <a:extLst>
              <a:ext uri="{FF2B5EF4-FFF2-40B4-BE49-F238E27FC236}">
                <a16:creationId xmlns:a16="http://schemas.microsoft.com/office/drawing/2014/main" id="{18BA1EB4-4A2C-44DE-80FE-8CABA0183945}"/>
              </a:ext>
            </a:extLst>
          </p:cNvPr>
          <p:cNvSpPr>
            <a:spLocks noGrp="1"/>
          </p:cNvSpPr>
          <p:nvPr>
            <p:ph idx="1"/>
          </p:nvPr>
        </p:nvSpPr>
        <p:spPr>
          <a:xfrm>
            <a:off x="457200" y="1066800"/>
            <a:ext cx="8229600" cy="5257800"/>
          </a:xfrm>
        </p:spPr>
        <p:txBody>
          <a:bodyPr>
            <a:normAutofit/>
          </a:bodyPr>
          <a:lstStyle/>
          <a:p>
            <a:pPr marL="0" indent="0" eaLnBrk="1" fontAlgn="auto" hangingPunct="1">
              <a:spcAft>
                <a:spcPts val="0"/>
              </a:spcAft>
              <a:buClr>
                <a:schemeClr val="tx1"/>
              </a:buClr>
              <a:buNone/>
              <a:defRPr/>
            </a:pPr>
            <a:r>
              <a:rPr lang="en-US" b="1" dirty="0" smtClean="0"/>
              <a:t>Methods</a:t>
            </a:r>
          </a:p>
          <a:p>
            <a:pPr eaLnBrk="1" fontAlgn="auto" hangingPunct="1">
              <a:spcAft>
                <a:spcPts val="0"/>
              </a:spcAft>
              <a:buClr>
                <a:schemeClr val="tx1"/>
              </a:buClr>
              <a:buFont typeface="Wingdings" panose="05000000000000000000" pitchFamily="2" charset="2"/>
              <a:buChar char="§"/>
              <a:defRPr/>
            </a:pPr>
            <a:endParaRPr lang="en-US" b="1" dirty="0"/>
          </a:p>
          <a:p>
            <a:pPr eaLnBrk="1" fontAlgn="auto" hangingPunct="1">
              <a:spcAft>
                <a:spcPts val="0"/>
              </a:spcAft>
              <a:buClr>
                <a:schemeClr val="tx1"/>
              </a:buClr>
              <a:buFont typeface="Wingdings" panose="05000000000000000000" pitchFamily="2" charset="2"/>
              <a:buChar char="§"/>
              <a:defRPr/>
            </a:pPr>
            <a:r>
              <a:rPr lang="en-US" dirty="0"/>
              <a:t>Review of existing records</a:t>
            </a:r>
          </a:p>
          <a:p>
            <a:pPr eaLnBrk="1" fontAlgn="auto" hangingPunct="1">
              <a:spcAft>
                <a:spcPts val="0"/>
              </a:spcAft>
              <a:buClr>
                <a:schemeClr val="tx1"/>
              </a:buClr>
              <a:buFont typeface="Wingdings" panose="05000000000000000000" pitchFamily="2" charset="2"/>
              <a:buChar char="§"/>
              <a:defRPr/>
            </a:pPr>
            <a:r>
              <a:rPr lang="en-US" dirty="0"/>
              <a:t>In-depth interviews(face to face or telephone)</a:t>
            </a:r>
          </a:p>
          <a:p>
            <a:pPr eaLnBrk="1" fontAlgn="auto" hangingPunct="1">
              <a:spcAft>
                <a:spcPts val="0"/>
              </a:spcAft>
              <a:buClr>
                <a:schemeClr val="tx1"/>
              </a:buClr>
              <a:buFont typeface="Wingdings" panose="05000000000000000000" pitchFamily="2" charset="2"/>
              <a:buChar char="§"/>
              <a:defRPr/>
            </a:pPr>
            <a:r>
              <a:rPr lang="en-US" dirty="0"/>
              <a:t>Participatory or non-participatory observations</a:t>
            </a:r>
          </a:p>
          <a:p>
            <a:pPr eaLnBrk="1" fontAlgn="auto" hangingPunct="1">
              <a:spcAft>
                <a:spcPts val="0"/>
              </a:spcAft>
              <a:buClr>
                <a:schemeClr val="tx1"/>
              </a:buClr>
              <a:buFont typeface="Wingdings" panose="05000000000000000000" pitchFamily="2" charset="2"/>
              <a:buChar char="§"/>
              <a:defRPr/>
            </a:pPr>
            <a:r>
              <a:rPr lang="en-US" dirty="0"/>
              <a:t>Focused group </a:t>
            </a:r>
            <a:r>
              <a:rPr lang="en-US" dirty="0" smtClean="0"/>
              <a:t>discussions</a:t>
            </a:r>
            <a:endParaRPr lang="en-US" dirty="0"/>
          </a:p>
        </p:txBody>
      </p:sp>
    </p:spTree>
    <p:extLst>
      <p:ext uri="{BB962C8B-B14F-4D97-AF65-F5344CB8AC3E}">
        <p14:creationId xmlns:p14="http://schemas.microsoft.com/office/powerpoint/2010/main" val="28158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eaLnBrk="1" fontAlgn="auto" hangingPunct="1">
              <a:spcAft>
                <a:spcPts val="0"/>
              </a:spcAft>
              <a:buClr>
                <a:schemeClr val="accent3"/>
              </a:buClr>
              <a:buNone/>
              <a:defRPr/>
            </a:pPr>
            <a:r>
              <a:rPr lang="en-US" b="1" dirty="0" smtClean="0"/>
              <a:t>Tools/Instruments</a:t>
            </a:r>
          </a:p>
          <a:p>
            <a:pPr marL="0" indent="0" eaLnBrk="1" fontAlgn="auto" hangingPunct="1">
              <a:spcAft>
                <a:spcPts val="0"/>
              </a:spcAft>
              <a:buClr>
                <a:schemeClr val="accent3"/>
              </a:buClr>
              <a:buNone/>
              <a:defRPr/>
            </a:pPr>
            <a:endParaRPr lang="en-US" b="1" dirty="0"/>
          </a:p>
          <a:p>
            <a:pPr eaLnBrk="1" fontAlgn="auto" hangingPunct="1">
              <a:spcAft>
                <a:spcPts val="0"/>
              </a:spcAft>
              <a:buClrTx/>
              <a:buFont typeface="Wingdings" panose="05000000000000000000" pitchFamily="2" charset="2"/>
              <a:buChar char="§"/>
              <a:defRPr/>
            </a:pPr>
            <a:r>
              <a:rPr lang="en-US" dirty="0"/>
              <a:t>Structured/semi structured interview schedules.</a:t>
            </a:r>
          </a:p>
          <a:p>
            <a:pPr eaLnBrk="1" fontAlgn="auto" hangingPunct="1">
              <a:spcAft>
                <a:spcPts val="0"/>
              </a:spcAft>
              <a:buClrTx/>
              <a:buFont typeface="Wingdings" panose="05000000000000000000" pitchFamily="2" charset="2"/>
              <a:buChar char="§"/>
              <a:defRPr/>
            </a:pPr>
            <a:r>
              <a:rPr lang="en-US" dirty="0"/>
              <a:t>Focused discussion guides.</a:t>
            </a:r>
          </a:p>
          <a:p>
            <a:pPr eaLnBrk="1" fontAlgn="auto" hangingPunct="1">
              <a:spcAft>
                <a:spcPts val="0"/>
              </a:spcAft>
              <a:buClrTx/>
              <a:buFont typeface="Wingdings" panose="05000000000000000000" pitchFamily="2" charset="2"/>
              <a:buChar char="§"/>
              <a:defRPr/>
            </a:pPr>
            <a:r>
              <a:rPr lang="en-US" dirty="0"/>
              <a:t>Observational checklists.</a:t>
            </a:r>
          </a:p>
          <a:p>
            <a:pPr eaLnBrk="1" fontAlgn="auto" hangingPunct="1">
              <a:spcAft>
                <a:spcPts val="0"/>
              </a:spcAft>
              <a:buClrTx/>
              <a:buFont typeface="Wingdings" panose="05000000000000000000" pitchFamily="2" charset="2"/>
              <a:buChar char="§"/>
              <a:defRPr/>
            </a:pPr>
            <a:r>
              <a:rPr lang="en-US" dirty="0"/>
              <a:t>Structured or standardized questionnaires.</a:t>
            </a:r>
          </a:p>
          <a:p>
            <a:pPr eaLnBrk="1" fontAlgn="auto" hangingPunct="1">
              <a:spcAft>
                <a:spcPts val="0"/>
              </a:spcAft>
              <a:buClrTx/>
              <a:buFont typeface="Wingdings" panose="05000000000000000000" pitchFamily="2" charset="2"/>
              <a:buChar char="§"/>
              <a:defRPr/>
            </a:pPr>
            <a:r>
              <a:rPr lang="en-US" dirty="0"/>
              <a:t>Existing records.</a:t>
            </a:r>
          </a:p>
          <a:p>
            <a:pPr marL="274320" indent="-274320" eaLnBrk="1" fontAlgn="auto" hangingPunct="1">
              <a:spcAft>
                <a:spcPts val="0"/>
              </a:spcAft>
              <a:buClr>
                <a:schemeClr val="accent3"/>
              </a:buClr>
              <a:buFont typeface="Wingdings" pitchFamily="2" charset="2"/>
              <a:buChar char="Ø"/>
              <a:defRPr/>
            </a:pPr>
            <a:endParaRPr lang="en-US" dirty="0"/>
          </a:p>
          <a:p>
            <a:endParaRPr lang="en-US" dirty="0"/>
          </a:p>
        </p:txBody>
      </p:sp>
    </p:spTree>
    <p:extLst>
      <p:ext uri="{BB962C8B-B14F-4D97-AF65-F5344CB8AC3E}">
        <p14:creationId xmlns:p14="http://schemas.microsoft.com/office/powerpoint/2010/main" val="176629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eaLnBrk="1" fontAlgn="auto" hangingPunct="1">
              <a:spcAft>
                <a:spcPts val="0"/>
              </a:spcAft>
              <a:buClr>
                <a:schemeClr val="accent3"/>
              </a:buClr>
              <a:buNone/>
              <a:defRPr/>
            </a:pPr>
            <a:r>
              <a:rPr lang="en-US" b="1" dirty="0"/>
              <a:t>1. RELIABILITY:</a:t>
            </a:r>
            <a:r>
              <a:rPr lang="en-US" dirty="0"/>
              <a:t> </a:t>
            </a:r>
          </a:p>
          <a:p>
            <a:pPr eaLnBrk="1" fontAlgn="auto" hangingPunct="1">
              <a:spcAft>
                <a:spcPts val="0"/>
              </a:spcAft>
              <a:buClrTx/>
              <a:buFont typeface="Wingdings" panose="05000000000000000000" pitchFamily="2" charset="2"/>
              <a:buChar char="§"/>
              <a:defRPr/>
            </a:pPr>
            <a:r>
              <a:rPr lang="en-US" dirty="0"/>
              <a:t>It is the degree to which research instruments yield consistent results (</a:t>
            </a:r>
            <a:r>
              <a:rPr lang="en-US" b="1" i="1" dirty="0" err="1"/>
              <a:t>Mugenda</a:t>
            </a:r>
            <a:r>
              <a:rPr lang="en-US" b="1" i="1" dirty="0"/>
              <a:t> &amp; </a:t>
            </a:r>
            <a:r>
              <a:rPr lang="en-US" b="1" i="1" dirty="0" err="1"/>
              <a:t>Mugenda</a:t>
            </a:r>
            <a:r>
              <a:rPr lang="en-US" b="1" i="1" dirty="0"/>
              <a:t>, 2003</a:t>
            </a:r>
            <a:r>
              <a:rPr lang="en-US" dirty="0" smtClean="0"/>
              <a:t>)</a:t>
            </a:r>
          </a:p>
          <a:p>
            <a:pPr eaLnBrk="1" fontAlgn="auto" hangingPunct="1">
              <a:spcAft>
                <a:spcPts val="0"/>
              </a:spcAft>
              <a:buClrTx/>
              <a:buFont typeface="Wingdings" panose="05000000000000000000" pitchFamily="2" charset="2"/>
              <a:buChar char="§"/>
              <a:defRPr/>
            </a:pPr>
            <a:endParaRPr lang="en-US" dirty="0"/>
          </a:p>
          <a:p>
            <a:pPr eaLnBrk="1" fontAlgn="auto" hangingPunct="1">
              <a:spcAft>
                <a:spcPts val="0"/>
              </a:spcAft>
              <a:buClrTx/>
              <a:buFont typeface="Wingdings" panose="05000000000000000000" pitchFamily="2" charset="2"/>
              <a:buChar char="§"/>
              <a:defRPr/>
            </a:pPr>
            <a:r>
              <a:rPr lang="en-US" dirty="0"/>
              <a:t>Without the agreement of independent observers able to replicate research procedures</a:t>
            </a:r>
            <a:r>
              <a:rPr lang="en-US" dirty="0" smtClean="0"/>
              <a:t>, </a:t>
            </a:r>
            <a:r>
              <a:rPr lang="en-US" dirty="0"/>
              <a:t>researchers would be unable to satisfactorily draw conclusions, formulate theories, or make claims about the generalizability of their research. </a:t>
            </a:r>
          </a:p>
          <a:p>
            <a:endParaRPr lang="en-US" dirty="0"/>
          </a:p>
        </p:txBody>
      </p:sp>
    </p:spTree>
    <p:extLst>
      <p:ext uri="{BB962C8B-B14F-4D97-AF65-F5344CB8AC3E}">
        <p14:creationId xmlns:p14="http://schemas.microsoft.com/office/powerpoint/2010/main" val="336362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4D4505-729C-4CC1-BFFC-DF60D310622C}"/>
              </a:ext>
            </a:extLst>
          </p:cNvPr>
          <p:cNvSpPr>
            <a:spLocks noGrp="1"/>
          </p:cNvSpPr>
          <p:nvPr>
            <p:ph idx="1"/>
          </p:nvPr>
        </p:nvSpPr>
        <p:spPr>
          <a:xfrm>
            <a:off x="457200" y="914400"/>
            <a:ext cx="8229600" cy="54102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2. VALIDITY:</a:t>
            </a:r>
          </a:p>
          <a:p>
            <a:pPr marL="274320" indent="-274320" eaLnBrk="1" fontAlgn="auto" hangingPunct="1">
              <a:spcAft>
                <a:spcPts val="0"/>
              </a:spcAft>
              <a:buClr>
                <a:schemeClr val="accent3"/>
              </a:buClr>
              <a:buFont typeface="Wingdings" pitchFamily="2" charset="2"/>
              <a:buChar char="Ø"/>
              <a:defRPr/>
            </a:pPr>
            <a:r>
              <a:rPr lang="en-US" dirty="0"/>
              <a:t> It is the degree to which results obtained from the analysis of the data actually represents the phenomenon under the study (</a:t>
            </a:r>
            <a:r>
              <a:rPr lang="en-US" b="1" i="1" dirty="0"/>
              <a:t>Robinson, 2002</a:t>
            </a:r>
            <a:r>
              <a:rPr lang="en-US" dirty="0"/>
              <a:t>)</a:t>
            </a:r>
          </a:p>
          <a:p>
            <a:pPr marL="0" indent="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While reliability is concerned with the accuracy of the actual measuring instrument or procedure, validity is concerned with the study's success at measuring what the researchers set out to measure.</a:t>
            </a:r>
          </a:p>
          <a:p>
            <a:pPr marL="0" indent="0" eaLnBrk="1" fontAlgn="auto" hangingPunct="1">
              <a:spcAft>
                <a:spcPts val="0"/>
              </a:spcAft>
              <a:buClr>
                <a:schemeClr val="accent3"/>
              </a:buClr>
              <a:buFont typeface="Wingdings 2" panose="05020102010507070707" pitchFamily="18" charset="2"/>
              <a:buNone/>
              <a:defRPr/>
            </a:pPr>
            <a:endParaRPr lang="en-US" dirty="0"/>
          </a:p>
        </p:txBody>
      </p:sp>
    </p:spTree>
    <p:extLst>
      <p:ext uri="{BB962C8B-B14F-4D97-AF65-F5344CB8AC3E}">
        <p14:creationId xmlns:p14="http://schemas.microsoft.com/office/powerpoint/2010/main" val="127646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874722-0DF1-4D33-896A-23F814BA88B5}"/>
              </a:ext>
            </a:extLst>
          </p:cNvPr>
          <p:cNvSpPr>
            <a:spLocks noGrp="1"/>
          </p:cNvSpPr>
          <p:nvPr>
            <p:ph idx="1"/>
          </p:nvPr>
        </p:nvSpPr>
        <p:spPr>
          <a:xfrm>
            <a:off x="457200" y="1143000"/>
            <a:ext cx="8229600" cy="51816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Factors Influencing Selection of the Research Method/ </a:t>
            </a:r>
            <a:r>
              <a:rPr lang="en-US" b="1" dirty="0" smtClean="0"/>
              <a:t>Tool</a:t>
            </a:r>
          </a:p>
          <a:p>
            <a:pPr marL="0" indent="0" eaLnBrk="1" fontAlgn="auto" hangingPunct="1">
              <a:spcAft>
                <a:spcPts val="0"/>
              </a:spcAft>
              <a:buClr>
                <a:schemeClr val="accent3"/>
              </a:buClr>
              <a:buFont typeface="Wingdings 2" panose="05020102010507070707" pitchFamily="18" charset="2"/>
              <a:buNone/>
              <a:defRPr/>
            </a:pPr>
            <a:endParaRPr lang="en-US" b="1" dirty="0"/>
          </a:p>
          <a:p>
            <a:pPr marL="274320" indent="-274320" eaLnBrk="1" fontAlgn="auto" hangingPunct="1">
              <a:spcAft>
                <a:spcPts val="0"/>
              </a:spcAft>
              <a:buClr>
                <a:schemeClr val="accent3"/>
              </a:buClr>
              <a:buFont typeface="Wingdings" pitchFamily="2" charset="2"/>
              <a:buChar char="Ø"/>
              <a:defRPr/>
            </a:pPr>
            <a:r>
              <a:rPr lang="en-US" dirty="0"/>
              <a:t>Objectives of the study</a:t>
            </a:r>
          </a:p>
          <a:p>
            <a:pPr marL="274320" indent="-274320" eaLnBrk="1" fontAlgn="auto" hangingPunct="1">
              <a:spcAft>
                <a:spcPts val="0"/>
              </a:spcAft>
              <a:buClr>
                <a:schemeClr val="accent3"/>
              </a:buClr>
              <a:buFont typeface="Wingdings" pitchFamily="2" charset="2"/>
              <a:buChar char="Ø"/>
              <a:defRPr/>
            </a:pPr>
            <a:r>
              <a:rPr lang="en-US" dirty="0"/>
              <a:t>Target population</a:t>
            </a:r>
          </a:p>
          <a:p>
            <a:pPr marL="274320" indent="-274320" eaLnBrk="1" fontAlgn="auto" hangingPunct="1">
              <a:spcAft>
                <a:spcPts val="0"/>
              </a:spcAft>
              <a:buClr>
                <a:schemeClr val="accent3"/>
              </a:buClr>
              <a:buFont typeface="Wingdings" pitchFamily="2" charset="2"/>
              <a:buChar char="Ø"/>
              <a:defRPr/>
            </a:pPr>
            <a:r>
              <a:rPr lang="en-US" dirty="0"/>
              <a:t>Geographical scope</a:t>
            </a:r>
          </a:p>
          <a:p>
            <a:pPr marL="274320" indent="-274320" eaLnBrk="1" fontAlgn="auto" hangingPunct="1">
              <a:spcAft>
                <a:spcPts val="0"/>
              </a:spcAft>
              <a:buClr>
                <a:schemeClr val="accent3"/>
              </a:buClr>
              <a:buFont typeface="Wingdings" pitchFamily="2" charset="2"/>
              <a:buChar char="Ø"/>
              <a:defRPr/>
            </a:pPr>
            <a:r>
              <a:rPr lang="en-US" dirty="0"/>
              <a:t>Security </a:t>
            </a:r>
          </a:p>
          <a:p>
            <a:pPr marL="274320" indent="-274320" eaLnBrk="1" fontAlgn="auto" hangingPunct="1">
              <a:spcAft>
                <a:spcPts val="0"/>
              </a:spcAft>
              <a:buClr>
                <a:schemeClr val="accent3"/>
              </a:buClr>
              <a:buFont typeface="Wingdings" pitchFamily="2" charset="2"/>
              <a:buChar char="Ø"/>
              <a:defRPr/>
            </a:pPr>
            <a:r>
              <a:rPr lang="en-US" dirty="0"/>
              <a:t>Infrastructure </a:t>
            </a:r>
          </a:p>
        </p:txBody>
      </p:sp>
    </p:spTree>
    <p:extLst>
      <p:ext uri="{BB962C8B-B14F-4D97-AF65-F5344CB8AC3E}">
        <p14:creationId xmlns:p14="http://schemas.microsoft.com/office/powerpoint/2010/main" val="383657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7121B9-6F61-421D-B151-1489797D14E5}"/>
              </a:ext>
            </a:extLst>
          </p:cNvPr>
          <p:cNvSpPr>
            <a:spLocks noGrp="1"/>
          </p:cNvSpPr>
          <p:nvPr>
            <p:ph idx="1"/>
          </p:nvPr>
        </p:nvSpPr>
        <p:spPr>
          <a:xfrm>
            <a:off x="457200" y="1371600"/>
            <a:ext cx="8229600" cy="49530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Types of Research </a:t>
            </a:r>
            <a:r>
              <a:rPr lang="en-US" b="1" dirty="0" smtClean="0"/>
              <a:t>Questions</a:t>
            </a:r>
          </a:p>
          <a:p>
            <a:pPr marL="0" indent="0" eaLnBrk="1" fontAlgn="auto" hangingPunct="1">
              <a:spcAft>
                <a:spcPts val="0"/>
              </a:spcAft>
              <a:buClr>
                <a:schemeClr val="accent3"/>
              </a:buClr>
              <a:buFont typeface="Wingdings 2" panose="05020102010507070707" pitchFamily="18" charset="2"/>
              <a:buNone/>
              <a:defRPr/>
            </a:pPr>
            <a:endParaRPr lang="en-US" b="1" dirty="0"/>
          </a:p>
          <a:p>
            <a:pPr marL="0" indent="0" eaLnBrk="1" fontAlgn="auto" hangingPunct="1">
              <a:spcAft>
                <a:spcPts val="0"/>
              </a:spcAft>
              <a:buClr>
                <a:schemeClr val="accent3"/>
              </a:buClr>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Closed ended </a:t>
            </a:r>
            <a:r>
              <a:rPr lang="en-US" dirty="0" smtClean="0"/>
              <a:t>questions</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Open ended questions</a:t>
            </a:r>
          </a:p>
        </p:txBody>
      </p:sp>
    </p:spTree>
    <p:extLst>
      <p:ext uri="{BB962C8B-B14F-4D97-AF65-F5344CB8AC3E}">
        <p14:creationId xmlns:p14="http://schemas.microsoft.com/office/powerpoint/2010/main" val="374786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solidFill>
                  <a:schemeClr val="tx1"/>
                </a:solidFill>
                <a:latin typeface="+mn-lt"/>
              </a:rPr>
              <a:t>Close ended question (structured)</a:t>
            </a:r>
            <a:endParaRPr lang="en-US" sz="4800" b="1" dirty="0">
              <a:solidFill>
                <a:schemeClr val="tx1"/>
              </a:solidFill>
              <a:latin typeface="+mn-lt"/>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389" y="2153168"/>
            <a:ext cx="8221222" cy="3953427"/>
          </a:xfrm>
        </p:spPr>
      </p:pic>
    </p:spTree>
    <p:extLst>
      <p:ext uri="{BB962C8B-B14F-4D97-AF65-F5344CB8AC3E}">
        <p14:creationId xmlns:p14="http://schemas.microsoft.com/office/powerpoint/2010/main" val="327494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solidFill>
                  <a:schemeClr val="tx1"/>
                </a:solidFill>
                <a:latin typeface="+mn-lt"/>
              </a:rPr>
              <a:t>Open ended (unstructured)</a:t>
            </a:r>
            <a:endParaRPr lang="en-US" sz="4800" b="1" dirty="0">
              <a:solidFill>
                <a:schemeClr val="tx1"/>
              </a:solidFill>
              <a:latin typeface="+mn-lt"/>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67920"/>
            <a:ext cx="8229600" cy="4123923"/>
          </a:xfrm>
        </p:spPr>
      </p:pic>
    </p:spTree>
    <p:extLst>
      <p:ext uri="{BB962C8B-B14F-4D97-AF65-F5344CB8AC3E}">
        <p14:creationId xmlns:p14="http://schemas.microsoft.com/office/powerpoint/2010/main" val="22593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panose="020E0502030303020204" pitchFamily="34" charset="0"/>
              </a:rPr>
              <a:t>Cont.… </a:t>
            </a:r>
            <a:endParaRPr lang="en-US" dirty="0">
              <a:latin typeface="Candara" panose="020E0502030303020204" pitchFamily="34" charset="0"/>
            </a:endParaRPr>
          </a:p>
        </p:txBody>
      </p:sp>
      <p:sp>
        <p:nvSpPr>
          <p:cNvPr id="3" name="Content Placeholder 2"/>
          <p:cNvSpPr>
            <a:spLocks noGrp="1"/>
          </p:cNvSpPr>
          <p:nvPr>
            <p:ph idx="1"/>
          </p:nvPr>
        </p:nvSpPr>
        <p:spPr>
          <a:xfrm>
            <a:off x="304800" y="1828801"/>
            <a:ext cx="8001000" cy="4351337"/>
          </a:xfrm>
        </p:spPr>
        <p:txBody>
          <a:bodyPr>
            <a:normAutofit/>
          </a:bodyPr>
          <a:lstStyle/>
          <a:p>
            <a:pPr marL="0" indent="0">
              <a:buNone/>
            </a:pPr>
            <a:r>
              <a:rPr lang="en-US" sz="2800" dirty="0">
                <a:latin typeface="Candara" panose="020E0502030303020204" pitchFamily="34" charset="0"/>
              </a:rPr>
              <a:t>Qualitative research can further be sub divided into several categories</a:t>
            </a:r>
            <a:r>
              <a:rPr lang="en-US" sz="2800" dirty="0" smtClean="0">
                <a:latin typeface="Candara" panose="020E0502030303020204" pitchFamily="34" charset="0"/>
              </a:rPr>
              <a:t>:</a:t>
            </a:r>
          </a:p>
          <a:p>
            <a:pPr>
              <a:buFont typeface="Wingdings" panose="05000000000000000000" pitchFamily="2" charset="2"/>
              <a:buChar char="§"/>
            </a:pPr>
            <a:endParaRPr lang="en-US" sz="2800" dirty="0">
              <a:latin typeface="Candara" panose="020E0502030303020204" pitchFamily="34" charset="0"/>
            </a:endParaRPr>
          </a:p>
          <a:p>
            <a:pPr>
              <a:buFont typeface="Wingdings" panose="05000000000000000000" pitchFamily="2" charset="2"/>
              <a:buChar char="§"/>
            </a:pPr>
            <a:r>
              <a:rPr lang="en-US" sz="2800" dirty="0" smtClean="0">
                <a:latin typeface="Candara" panose="020E0502030303020204" pitchFamily="34" charset="0"/>
              </a:rPr>
              <a:t>Historical research</a:t>
            </a:r>
          </a:p>
          <a:p>
            <a:pPr>
              <a:buFont typeface="Wingdings" panose="05000000000000000000" pitchFamily="2" charset="2"/>
              <a:buChar char="§"/>
            </a:pPr>
            <a:r>
              <a:rPr lang="en-US" sz="2800" dirty="0" smtClean="0">
                <a:latin typeface="Candara" panose="020E0502030303020204" pitchFamily="34" charset="0"/>
              </a:rPr>
              <a:t>Case study</a:t>
            </a:r>
          </a:p>
          <a:p>
            <a:pPr>
              <a:buFont typeface="Wingdings" panose="05000000000000000000" pitchFamily="2" charset="2"/>
              <a:buChar char="§"/>
            </a:pPr>
            <a:r>
              <a:rPr lang="en-US" sz="2800" dirty="0" smtClean="0">
                <a:latin typeface="Candara" panose="020E0502030303020204" pitchFamily="34" charset="0"/>
              </a:rPr>
              <a:t>Rapid Rural Appraisal</a:t>
            </a:r>
            <a:endParaRPr lang="en-US" sz="2800" dirty="0">
              <a:latin typeface="Candara" panose="020E0502030303020204" pitchFamily="34" charset="0"/>
            </a:endParaRPr>
          </a:p>
          <a:p>
            <a:pPr>
              <a:buFont typeface="Wingdings" panose="05000000000000000000" pitchFamily="2" charset="2"/>
              <a:buChar char="§"/>
            </a:pPr>
            <a:endParaRPr lang="en-US" sz="2800" dirty="0">
              <a:latin typeface="Candara" panose="020E0502030303020204" pitchFamily="34" charset="0"/>
            </a:endParaRPr>
          </a:p>
        </p:txBody>
      </p:sp>
    </p:spTree>
    <p:extLst>
      <p:ext uri="{BB962C8B-B14F-4D97-AF65-F5344CB8AC3E}">
        <p14:creationId xmlns:p14="http://schemas.microsoft.com/office/powerpoint/2010/main" val="272156077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20700" y="2209800"/>
            <a:ext cx="7772400" cy="1362456"/>
          </a:xfrm>
        </p:spPr>
        <p:txBody>
          <a:bodyPr/>
          <a:lstStyle/>
          <a:p>
            <a:r>
              <a:rPr lang="en-US" dirty="0" smtClean="0">
                <a:solidFill>
                  <a:schemeClr val="tx1"/>
                </a:solidFill>
                <a:latin typeface="+mn-lt"/>
              </a:rPr>
              <a:t>Data collection tools</a:t>
            </a:r>
            <a:endParaRPr lang="en-US" dirty="0">
              <a:solidFill>
                <a:schemeClr val="tx1"/>
              </a:solidFill>
              <a:latin typeface="+mn-lt"/>
            </a:endParaRPr>
          </a:p>
        </p:txBody>
      </p:sp>
    </p:spTree>
    <p:extLst>
      <p:ext uri="{BB962C8B-B14F-4D97-AF65-F5344CB8AC3E}">
        <p14:creationId xmlns:p14="http://schemas.microsoft.com/office/powerpoint/2010/main" val="429103839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9E5181-C442-4A67-8DCF-3E6E9B9DE6D5}"/>
              </a:ext>
            </a:extLst>
          </p:cNvPr>
          <p:cNvSpPr>
            <a:spLocks noGrp="1"/>
          </p:cNvSpPr>
          <p:nvPr>
            <p:ph idx="1"/>
          </p:nvPr>
        </p:nvSpPr>
        <p:spPr>
          <a:xfrm>
            <a:off x="457200" y="609600"/>
            <a:ext cx="8229600" cy="57150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1. REVIEW OF EXISTING RECORDS</a:t>
            </a:r>
          </a:p>
          <a:p>
            <a:pPr marL="0" indent="0" eaLnBrk="1" fontAlgn="auto" hangingPunct="1">
              <a:spcAft>
                <a:spcPts val="0"/>
              </a:spcAft>
              <a:buClr>
                <a:schemeClr val="accent3"/>
              </a:buClr>
              <a:buFont typeface="Wingdings 2" panose="05020102010507070707" pitchFamily="18" charset="2"/>
              <a:buNone/>
              <a:defRPr/>
            </a:pPr>
            <a:endParaRPr lang="en-US" b="1" dirty="0" smtClean="0"/>
          </a:p>
          <a:p>
            <a:pPr marL="0" indent="0" eaLnBrk="1" fontAlgn="auto" hangingPunct="1">
              <a:spcAft>
                <a:spcPts val="0"/>
              </a:spcAft>
              <a:buClr>
                <a:schemeClr val="accent3"/>
              </a:buClr>
              <a:buFont typeface="Wingdings 2" panose="05020102010507070707" pitchFamily="18" charset="2"/>
              <a:buNone/>
              <a:defRPr/>
            </a:pPr>
            <a:r>
              <a:rPr lang="en-US" b="1" dirty="0" smtClean="0"/>
              <a:t>Advantages</a:t>
            </a:r>
          </a:p>
          <a:p>
            <a:pPr marL="0" indent="0" eaLnBrk="1" fontAlgn="auto" hangingPunct="1">
              <a:spcAft>
                <a:spcPts val="0"/>
              </a:spcAft>
              <a:buClr>
                <a:schemeClr val="accent3"/>
              </a:buClr>
              <a:buFont typeface="Wingdings 2" panose="05020102010507070707" pitchFamily="18" charset="2"/>
              <a:buNone/>
              <a:defRPr/>
            </a:pPr>
            <a:endParaRPr lang="en-US" b="1" dirty="0"/>
          </a:p>
          <a:p>
            <a:pPr marL="274320" indent="-274320" eaLnBrk="1" fontAlgn="auto" hangingPunct="1">
              <a:spcAft>
                <a:spcPts val="0"/>
              </a:spcAft>
              <a:buClr>
                <a:schemeClr val="accent3"/>
              </a:buClr>
              <a:buFont typeface="Wingdings" pitchFamily="2" charset="2"/>
              <a:buChar char="Ø"/>
              <a:defRPr/>
            </a:pPr>
            <a:r>
              <a:rPr lang="en-US" dirty="0"/>
              <a:t>Saves time and money</a:t>
            </a:r>
          </a:p>
          <a:p>
            <a:pPr marL="274320" indent="-274320" eaLnBrk="1" fontAlgn="auto" hangingPunct="1">
              <a:spcAft>
                <a:spcPts val="0"/>
              </a:spcAft>
              <a:buClr>
                <a:schemeClr val="accent3"/>
              </a:buClr>
              <a:buFont typeface="Wingdings" pitchFamily="2" charset="2"/>
              <a:buChar char="Ø"/>
              <a:defRPr/>
            </a:pPr>
            <a:r>
              <a:rPr lang="en-US" dirty="0"/>
              <a:t>Limits respondent bias. </a:t>
            </a: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They </a:t>
            </a:r>
            <a:r>
              <a:rPr lang="en-US" dirty="0"/>
              <a:t>cover a long period of time, </a:t>
            </a: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Saves </a:t>
            </a:r>
            <a:r>
              <a:rPr lang="en-US" dirty="0"/>
              <a:t>the researcher from the worries and concerns of seeking the cooperation of the respondents. </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416638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3DA208-5860-4981-8056-F36A3D9DC681}"/>
              </a:ext>
            </a:extLst>
          </p:cNvPr>
          <p:cNvSpPr>
            <a:spLocks noGrp="1"/>
          </p:cNvSpPr>
          <p:nvPr>
            <p:ph idx="1"/>
          </p:nvPr>
        </p:nvSpPr>
        <p:spPr>
          <a:xfrm>
            <a:off x="457200" y="1295400"/>
            <a:ext cx="8229600" cy="50292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Disadvantages</a:t>
            </a:r>
          </a:p>
          <a:p>
            <a:pPr marL="274320" indent="-274320" eaLnBrk="1" fontAlgn="auto" hangingPunct="1">
              <a:spcAft>
                <a:spcPts val="0"/>
              </a:spcAft>
              <a:buClr>
                <a:schemeClr val="accent3"/>
              </a:buClr>
              <a:buFont typeface="Wingdings" pitchFamily="2" charset="2"/>
              <a:buChar char="Ø"/>
              <a:defRPr/>
            </a:pPr>
            <a:r>
              <a:rPr lang="en-US" dirty="0"/>
              <a:t>Since the researcher is not responsible for the collection and recording of the data, limiting biases and even ascertaining the authenticity of the data would be difficult. This can often result in doubts about the validity of the data.</a:t>
            </a:r>
          </a:p>
          <a:p>
            <a:pPr marL="0" indent="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319967453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F18790-AC62-4FF0-9CF2-55AD22096A89}"/>
              </a:ext>
            </a:extLst>
          </p:cNvPr>
          <p:cNvSpPr>
            <a:spLocks noGrp="1"/>
          </p:cNvSpPr>
          <p:nvPr>
            <p:ph idx="1"/>
          </p:nvPr>
        </p:nvSpPr>
        <p:spPr>
          <a:xfrm>
            <a:off x="457200" y="1143000"/>
            <a:ext cx="8229600" cy="51816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2. STRUCTURED INTERVIEW SCHEDULE</a:t>
            </a:r>
          </a:p>
          <a:p>
            <a:pPr marL="274320" indent="-274320" eaLnBrk="1" fontAlgn="auto" hangingPunct="1">
              <a:spcAft>
                <a:spcPts val="0"/>
              </a:spcAft>
              <a:buClr>
                <a:schemeClr val="accent3"/>
              </a:buClr>
              <a:buFont typeface="Wingdings" pitchFamily="2" charset="2"/>
              <a:buChar char="Ø"/>
              <a:defRPr/>
            </a:pPr>
            <a:r>
              <a:rPr lang="en-US" dirty="0"/>
              <a:t>It is a formal and written document where questions are asked orally in either face-to-face or telephone interviews.</a:t>
            </a:r>
          </a:p>
          <a:p>
            <a:pPr marL="0" indent="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The responses are then recorded by the researcher</a:t>
            </a:r>
          </a:p>
          <a:p>
            <a:pPr marL="0" indent="0" eaLnBrk="1" fontAlgn="auto" hangingPunct="1">
              <a:spcAft>
                <a:spcPts val="0"/>
              </a:spcAft>
              <a:buClr>
                <a:schemeClr val="accent3"/>
              </a:buClr>
              <a:buFont typeface="Wingdings 2" panose="05020102010507070707" pitchFamily="18" charset="2"/>
              <a:buNone/>
              <a:defRPr/>
            </a:pPr>
            <a:endParaRPr lang="en-US" b="1" dirty="0"/>
          </a:p>
        </p:txBody>
      </p:sp>
    </p:spTree>
    <p:extLst>
      <p:ext uri="{BB962C8B-B14F-4D97-AF65-F5344CB8AC3E}">
        <p14:creationId xmlns:p14="http://schemas.microsoft.com/office/powerpoint/2010/main" val="35093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1608E0-9AF2-4F58-90F9-7E07D304702B}"/>
              </a:ext>
            </a:extLst>
          </p:cNvPr>
          <p:cNvSpPr>
            <a:spLocks noGrp="1"/>
          </p:cNvSpPr>
          <p:nvPr>
            <p:ph idx="1"/>
          </p:nvPr>
        </p:nvSpPr>
        <p:spPr>
          <a:xfrm>
            <a:off x="457200" y="838200"/>
            <a:ext cx="8229600" cy="54864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3. FOCUS GROUP </a:t>
            </a:r>
            <a:r>
              <a:rPr lang="en-US" b="1" dirty="0" smtClean="0"/>
              <a:t>DISCUSSIONS (FGDs)</a:t>
            </a:r>
          </a:p>
          <a:p>
            <a:pPr marL="0" indent="0" eaLnBrk="1" fontAlgn="auto" hangingPunct="1">
              <a:spcAft>
                <a:spcPts val="0"/>
              </a:spcAft>
              <a:buClr>
                <a:schemeClr val="accent3"/>
              </a:buClr>
              <a:buFont typeface="Wingdings 2" panose="05020102010507070707" pitchFamily="18" charset="2"/>
              <a:buNone/>
              <a:defRPr/>
            </a:pPr>
            <a:endParaRPr lang="en-US" b="1" dirty="0"/>
          </a:p>
          <a:p>
            <a:pPr marL="274320" indent="-274320" eaLnBrk="1" fontAlgn="auto" hangingPunct="1">
              <a:spcAft>
                <a:spcPts val="0"/>
              </a:spcAft>
              <a:buClr>
                <a:schemeClr val="accent3"/>
              </a:buClr>
              <a:buFont typeface="Wingdings" pitchFamily="2" charset="2"/>
              <a:buChar char="Ø"/>
              <a:defRPr/>
            </a:pPr>
            <a:r>
              <a:rPr lang="en-US" dirty="0"/>
              <a:t>They are interviews with groups of 5-15 people whose opinions and experiences are solicited simultaneously</a:t>
            </a:r>
            <a:r>
              <a:rPr lang="en-US" dirty="0" smtClean="0"/>
              <a:t>.</a:t>
            </a:r>
          </a:p>
          <a:p>
            <a:pPr marL="0" indent="0" eaLnBrk="1" fontAlgn="auto" hangingPunct="1">
              <a:spcAft>
                <a:spcPts val="0"/>
              </a:spcAft>
              <a:buClr>
                <a:schemeClr val="accent3"/>
              </a:buClr>
              <a:buNone/>
              <a:defRPr/>
            </a:pPr>
            <a:r>
              <a:rPr lang="en-US" dirty="0" smtClean="0"/>
              <a:t> </a:t>
            </a:r>
            <a:endParaRPr lang="en-US" dirty="0"/>
          </a:p>
          <a:p>
            <a:pPr marL="274320" indent="-274320" eaLnBrk="1" fontAlgn="auto" hangingPunct="1">
              <a:spcAft>
                <a:spcPts val="0"/>
              </a:spcAft>
              <a:buClr>
                <a:schemeClr val="accent3"/>
              </a:buClr>
              <a:buFont typeface="Wingdings" pitchFamily="2" charset="2"/>
              <a:buChar char="Ø"/>
              <a:defRPr/>
            </a:pPr>
            <a:r>
              <a:rPr lang="en-US" dirty="0"/>
              <a:t>The composition of the group is usually limited to those with similar characteristics, such as socio- economic status, so that the members feel free in contributing to the issue at hand</a:t>
            </a:r>
            <a:r>
              <a:rPr lang="en-US" dirty="0" smtClean="0"/>
              <a:t>.</a:t>
            </a:r>
          </a:p>
          <a:p>
            <a:pPr marL="0" indent="0" eaLnBrk="1" fontAlgn="auto" hangingPunct="1">
              <a:spcAft>
                <a:spcPts val="0"/>
              </a:spcAft>
              <a:buClr>
                <a:schemeClr val="accent3"/>
              </a:buClr>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smtClean="0"/>
              <a:t>The </a:t>
            </a:r>
            <a:r>
              <a:rPr lang="en-US" dirty="0"/>
              <a:t>instrument allows the members to share their views, experiences and opinions. </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71654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6B3EEB-4A45-4631-B374-135EDBD4D993}"/>
              </a:ext>
            </a:extLst>
          </p:cNvPr>
          <p:cNvSpPr>
            <a:spLocks noGrp="1"/>
          </p:cNvSpPr>
          <p:nvPr>
            <p:ph idx="1"/>
          </p:nvPr>
        </p:nvSpPr>
        <p:spPr>
          <a:xfrm>
            <a:off x="457200" y="990600"/>
            <a:ext cx="8229600" cy="53340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4. </a:t>
            </a:r>
            <a:r>
              <a:rPr lang="en-US" b="1" dirty="0" smtClean="0"/>
              <a:t>INTERVIEWS</a:t>
            </a:r>
          </a:p>
          <a:p>
            <a:pPr marL="0" indent="0" eaLnBrk="1" fontAlgn="auto" hangingPunct="1">
              <a:spcAft>
                <a:spcPts val="0"/>
              </a:spcAft>
              <a:buClr>
                <a:schemeClr val="accent3"/>
              </a:buClr>
              <a:buFont typeface="Wingdings 2" panose="05020102010507070707" pitchFamily="18" charset="2"/>
              <a:buNone/>
              <a:defRPr/>
            </a:pPr>
            <a:endParaRPr lang="en-US" b="1" dirty="0"/>
          </a:p>
          <a:p>
            <a:pPr marL="274320" indent="-274320" eaLnBrk="1" fontAlgn="auto" hangingPunct="1">
              <a:spcAft>
                <a:spcPts val="0"/>
              </a:spcAft>
              <a:buClr>
                <a:schemeClr val="accent3"/>
              </a:buClr>
              <a:buFont typeface="Wingdings" pitchFamily="2" charset="2"/>
              <a:buChar char="Ø"/>
              <a:defRPr/>
            </a:pPr>
            <a:r>
              <a:rPr lang="en-US" dirty="0"/>
              <a:t>This is oral administration of questions</a:t>
            </a:r>
            <a:r>
              <a:rPr lang="en-US" dirty="0" smtClean="0"/>
              <a:t>.</a:t>
            </a:r>
          </a:p>
          <a:p>
            <a:pPr marL="0" indent="0" eaLnBrk="1" fontAlgn="auto" hangingPunct="1">
              <a:spcAft>
                <a:spcPts val="0"/>
              </a:spcAft>
              <a:buClr>
                <a:schemeClr val="accent3"/>
              </a:buClr>
              <a:buNone/>
              <a:defRPr/>
            </a:pPr>
            <a:endParaRPr lang="en-US" dirty="0"/>
          </a:p>
          <a:p>
            <a:pPr marL="0" indent="0" eaLnBrk="1" fontAlgn="auto" hangingPunct="1">
              <a:spcAft>
                <a:spcPts val="0"/>
              </a:spcAft>
              <a:buClr>
                <a:schemeClr val="accent3"/>
              </a:buClr>
              <a:buFont typeface="Wingdings 2" panose="05020102010507070707" pitchFamily="18" charset="2"/>
              <a:buNone/>
              <a:defRPr/>
            </a:pPr>
            <a:r>
              <a:rPr lang="en-US" b="1" dirty="0"/>
              <a:t>Types of Interviews</a:t>
            </a:r>
          </a:p>
          <a:p>
            <a:pPr marL="274320" indent="-274320" eaLnBrk="1" fontAlgn="auto" hangingPunct="1">
              <a:spcAft>
                <a:spcPts val="0"/>
              </a:spcAft>
              <a:buClr>
                <a:schemeClr val="accent3"/>
              </a:buClr>
              <a:buFont typeface="Wingdings" pitchFamily="2" charset="2"/>
              <a:buChar char="Ø"/>
              <a:defRPr/>
            </a:pPr>
            <a:r>
              <a:rPr lang="en-US" dirty="0"/>
              <a:t>Structured interviews</a:t>
            </a:r>
          </a:p>
          <a:p>
            <a:pPr marL="274320" indent="-274320" eaLnBrk="1" fontAlgn="auto" hangingPunct="1">
              <a:spcAft>
                <a:spcPts val="0"/>
              </a:spcAft>
              <a:buClr>
                <a:schemeClr val="accent3"/>
              </a:buClr>
              <a:buFont typeface="Wingdings" pitchFamily="2" charset="2"/>
              <a:buChar char="Ø"/>
              <a:defRPr/>
            </a:pPr>
            <a:r>
              <a:rPr lang="en-US" dirty="0"/>
              <a:t>Unstructured Interviews</a:t>
            </a:r>
          </a:p>
          <a:p>
            <a:pPr marL="274320" indent="-274320" eaLnBrk="1" fontAlgn="auto" hangingPunct="1">
              <a:spcAft>
                <a:spcPts val="0"/>
              </a:spcAft>
              <a:buClr>
                <a:schemeClr val="accent3"/>
              </a:buClr>
              <a:buFont typeface="Wingdings" pitchFamily="2" charset="2"/>
              <a:buChar char="Ø"/>
              <a:defRPr/>
            </a:pPr>
            <a:r>
              <a:rPr lang="en-US" dirty="0"/>
              <a:t>Face to face Interviews</a:t>
            </a:r>
          </a:p>
          <a:p>
            <a:pPr marL="274320" indent="-274320" eaLnBrk="1" fontAlgn="auto" hangingPunct="1">
              <a:spcAft>
                <a:spcPts val="0"/>
              </a:spcAft>
              <a:buClr>
                <a:schemeClr val="accent3"/>
              </a:buClr>
              <a:buFont typeface="Wingdings" pitchFamily="2" charset="2"/>
              <a:buChar char="Ø"/>
              <a:defRPr/>
            </a:pPr>
            <a:r>
              <a:rPr lang="en-US" dirty="0"/>
              <a:t>Telephone interviews</a:t>
            </a:r>
          </a:p>
          <a:p>
            <a:pPr marL="274320" indent="-274320" eaLnBrk="1" fontAlgn="auto" hangingPunct="1">
              <a:spcAft>
                <a:spcPts val="0"/>
              </a:spcAft>
              <a:buClr>
                <a:schemeClr val="accent3"/>
              </a:buClr>
              <a:buFont typeface="Wingdings" pitchFamily="2" charset="2"/>
              <a:buChar char="Ø"/>
              <a:defRPr/>
            </a:pPr>
            <a:r>
              <a:rPr lang="en-US" dirty="0"/>
              <a:t>In – Depth Interviews</a:t>
            </a:r>
          </a:p>
        </p:txBody>
      </p:sp>
    </p:spTree>
    <p:extLst>
      <p:ext uri="{BB962C8B-B14F-4D97-AF65-F5344CB8AC3E}">
        <p14:creationId xmlns:p14="http://schemas.microsoft.com/office/powerpoint/2010/main" val="232886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D2246D-7847-45E1-BC69-FD4FF66E4CEF}"/>
              </a:ext>
            </a:extLst>
          </p:cNvPr>
          <p:cNvSpPr>
            <a:spLocks noGrp="1"/>
          </p:cNvSpPr>
          <p:nvPr>
            <p:ph idx="1"/>
          </p:nvPr>
        </p:nvSpPr>
        <p:spPr>
          <a:xfrm>
            <a:off x="457200" y="838200"/>
            <a:ext cx="8229600" cy="54864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5. </a:t>
            </a:r>
            <a:r>
              <a:rPr lang="en-US" b="1" dirty="0" smtClean="0"/>
              <a:t>OBSERVATION</a:t>
            </a:r>
          </a:p>
          <a:p>
            <a:pPr marL="0" indent="0" eaLnBrk="1" fontAlgn="auto" hangingPunct="1">
              <a:spcAft>
                <a:spcPts val="0"/>
              </a:spcAft>
              <a:buClr>
                <a:schemeClr val="accent3"/>
              </a:buClr>
              <a:buFont typeface="Wingdings 2" panose="05020102010507070707" pitchFamily="18" charset="2"/>
              <a:buNone/>
              <a:defRPr/>
            </a:pPr>
            <a:endParaRPr lang="en-US" b="1" dirty="0"/>
          </a:p>
          <a:p>
            <a:pPr marL="274320" indent="-274320" eaLnBrk="1" fontAlgn="auto" hangingPunct="1">
              <a:spcAft>
                <a:spcPts val="0"/>
              </a:spcAft>
              <a:buClr>
                <a:schemeClr val="accent3"/>
              </a:buClr>
              <a:buFont typeface="Wingdings" pitchFamily="2" charset="2"/>
              <a:buChar char="Ø"/>
              <a:defRPr/>
            </a:pPr>
            <a:r>
              <a:rPr lang="en-US" dirty="0"/>
              <a:t>This is a research tool that deals with analyzing things the way they are</a:t>
            </a:r>
          </a:p>
          <a:p>
            <a:pPr marL="274320" indent="-274320" eaLnBrk="1" fontAlgn="auto" hangingPunct="1">
              <a:spcAft>
                <a:spcPts val="0"/>
              </a:spcAft>
              <a:buClr>
                <a:schemeClr val="accent3"/>
              </a:buClr>
              <a:buFont typeface="Wingdings" pitchFamily="2" charset="2"/>
              <a:buChar char="Ø"/>
              <a:defRPr/>
            </a:pPr>
            <a:r>
              <a:rPr lang="en-US" dirty="0"/>
              <a:t>It involves systemic watching, recording, analyzing and interpreting situations/ issues/ people’s </a:t>
            </a:r>
            <a:r>
              <a:rPr lang="en-US" dirty="0" smtClean="0"/>
              <a:t>behavior</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Two Types: </a:t>
            </a: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Participatory observation</a:t>
            </a:r>
            <a:endParaRPr lang="en-US" dirty="0"/>
          </a:p>
          <a:p>
            <a:pPr marL="274320" indent="-274320" eaLnBrk="1" fontAlgn="auto" hangingPunct="1">
              <a:spcAft>
                <a:spcPts val="0"/>
              </a:spcAft>
              <a:buClr>
                <a:schemeClr val="accent3"/>
              </a:buClr>
              <a:buFont typeface="Wingdings" pitchFamily="2" charset="2"/>
              <a:buChar char="Ø"/>
              <a:defRPr/>
            </a:pPr>
            <a:r>
              <a:rPr lang="en-US" dirty="0" smtClean="0"/>
              <a:t>Non – Participatory observation</a:t>
            </a:r>
            <a:endParaRPr lang="en-US" dirty="0"/>
          </a:p>
          <a:p>
            <a:pPr marL="0" indent="0" eaLnBrk="1" fontAlgn="auto" hangingPunct="1">
              <a:spcAft>
                <a:spcPts val="0"/>
              </a:spcAft>
              <a:buClr>
                <a:schemeClr val="accent3"/>
              </a:buClr>
              <a:buFont typeface="Wingdings 2" panose="05020102010507070707" pitchFamily="18" charset="2"/>
              <a:buNone/>
              <a:defRPr/>
            </a:pPr>
            <a:endParaRPr lang="en-US" b="1" dirty="0"/>
          </a:p>
        </p:txBody>
      </p:sp>
    </p:spTree>
    <p:extLst>
      <p:ext uri="{BB962C8B-B14F-4D97-AF65-F5344CB8AC3E}">
        <p14:creationId xmlns:p14="http://schemas.microsoft.com/office/powerpoint/2010/main" val="257054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E01774-FD4E-439D-B881-FC4324AF79F4}"/>
              </a:ext>
            </a:extLst>
          </p:cNvPr>
          <p:cNvSpPr>
            <a:spLocks noGrp="1"/>
          </p:cNvSpPr>
          <p:nvPr>
            <p:ph idx="1"/>
          </p:nvPr>
        </p:nvSpPr>
        <p:spPr>
          <a:xfrm>
            <a:off x="457200" y="1143000"/>
            <a:ext cx="8229600" cy="5181600"/>
          </a:xfrm>
        </p:spPr>
        <p:txBody>
          <a:bodyPr>
            <a:normAutofit/>
          </a:bodyPr>
          <a:lstStyle/>
          <a:p>
            <a:pPr marL="514350" indent="-514350" eaLnBrk="1" fontAlgn="auto" hangingPunct="1">
              <a:spcAft>
                <a:spcPts val="0"/>
              </a:spcAft>
              <a:buClr>
                <a:schemeClr val="accent3"/>
              </a:buClr>
              <a:buFont typeface="Wingdings 2" panose="05020102010507070707" pitchFamily="18" charset="2"/>
              <a:buAutoNum type="alphaLcParenR"/>
              <a:defRPr/>
            </a:pPr>
            <a:r>
              <a:rPr lang="en-US" b="1" dirty="0" smtClean="0"/>
              <a:t>Participatory Observation</a:t>
            </a:r>
          </a:p>
          <a:p>
            <a:pPr marL="0" indent="0" eaLnBrk="1" fontAlgn="auto" hangingPunct="1">
              <a:spcAft>
                <a:spcPts val="0"/>
              </a:spcAft>
              <a:buClr>
                <a:schemeClr val="accent3"/>
              </a:buClr>
              <a:buNone/>
              <a:defRPr/>
            </a:pPr>
            <a:endParaRPr lang="en-US" b="1" dirty="0"/>
          </a:p>
          <a:p>
            <a:pPr marL="274320" indent="-274320" eaLnBrk="1" fontAlgn="auto" hangingPunct="1">
              <a:spcAft>
                <a:spcPts val="0"/>
              </a:spcAft>
              <a:buClr>
                <a:schemeClr val="accent3"/>
              </a:buClr>
              <a:buFont typeface="Wingdings" pitchFamily="2" charset="2"/>
              <a:buChar char="Ø"/>
              <a:defRPr/>
            </a:pPr>
            <a:r>
              <a:rPr lang="en-US" dirty="0"/>
              <a:t>The observer becomes a part of or an active participant in the </a:t>
            </a:r>
            <a:r>
              <a:rPr lang="en-US" dirty="0" smtClean="0"/>
              <a:t>study</a:t>
            </a:r>
          </a:p>
          <a:p>
            <a:pPr marL="0" indent="0" eaLnBrk="1" fontAlgn="auto" hangingPunct="1">
              <a:spcAft>
                <a:spcPts val="0"/>
              </a:spcAft>
              <a:buClr>
                <a:schemeClr val="accent3"/>
              </a:buClr>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smtClean="0"/>
              <a:t>The </a:t>
            </a:r>
            <a:r>
              <a:rPr lang="en-US" dirty="0"/>
              <a:t>researcher attempts to participate fully in the lives and activities of the subjects e.g. phenomenal studies</a:t>
            </a:r>
          </a:p>
        </p:txBody>
      </p:sp>
    </p:spTree>
    <p:extLst>
      <p:ext uri="{BB962C8B-B14F-4D97-AF65-F5344CB8AC3E}">
        <p14:creationId xmlns:p14="http://schemas.microsoft.com/office/powerpoint/2010/main" val="361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D93CCB-5724-4EC0-AA23-8B7FD8DCA10C}"/>
              </a:ext>
            </a:extLst>
          </p:cNvPr>
          <p:cNvSpPr>
            <a:spLocks noGrp="1"/>
          </p:cNvSpPr>
          <p:nvPr>
            <p:ph idx="1"/>
          </p:nvPr>
        </p:nvSpPr>
        <p:spPr>
          <a:xfrm>
            <a:off x="457200" y="1066800"/>
            <a:ext cx="8229600" cy="52578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b) Non – Participant </a:t>
            </a:r>
            <a:r>
              <a:rPr lang="en-US" b="1" dirty="0" smtClean="0"/>
              <a:t>Observation</a:t>
            </a:r>
          </a:p>
          <a:p>
            <a:pPr marL="0" indent="0" eaLnBrk="1" fontAlgn="auto" hangingPunct="1">
              <a:spcAft>
                <a:spcPts val="0"/>
              </a:spcAft>
              <a:buClr>
                <a:schemeClr val="accent3"/>
              </a:buClr>
              <a:buFont typeface="Wingdings 2" panose="05020102010507070707" pitchFamily="18" charset="2"/>
              <a:buNone/>
              <a:defRPr/>
            </a:pPr>
            <a:endParaRPr lang="en-US" b="1" dirty="0"/>
          </a:p>
          <a:p>
            <a:pPr marL="274320" indent="-274320" eaLnBrk="1" fontAlgn="auto" hangingPunct="1">
              <a:spcAft>
                <a:spcPts val="0"/>
              </a:spcAft>
              <a:buClr>
                <a:schemeClr val="accent3"/>
              </a:buClr>
              <a:buFont typeface="Wingdings" pitchFamily="2" charset="2"/>
              <a:buChar char="Ø"/>
              <a:defRPr/>
            </a:pPr>
            <a:r>
              <a:rPr lang="en-US" dirty="0"/>
              <a:t>It is observing a given situation from the outside. </a:t>
            </a:r>
            <a:endParaRPr lang="en-US" dirty="0" smtClean="0"/>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r>
              <a:rPr lang="en-US" dirty="0" smtClean="0"/>
              <a:t>As </a:t>
            </a:r>
            <a:r>
              <a:rPr lang="en-US" dirty="0"/>
              <a:t>the activities to be observed progress, the observer remains in the background, keenly observing and noting down events without comment. </a:t>
            </a:r>
          </a:p>
          <a:p>
            <a:pPr marL="0" indent="0" eaLnBrk="1" fontAlgn="auto" hangingPunct="1">
              <a:spcAft>
                <a:spcPts val="0"/>
              </a:spcAft>
              <a:buClr>
                <a:schemeClr val="accent3"/>
              </a:buClr>
              <a:buFont typeface="Wingdings 2" panose="05020102010507070707" pitchFamily="18" charset="2"/>
              <a:buNone/>
              <a:defRPr/>
            </a:pPr>
            <a:endParaRPr lang="en-US" dirty="0"/>
          </a:p>
        </p:txBody>
      </p:sp>
    </p:spTree>
    <p:extLst>
      <p:ext uri="{BB962C8B-B14F-4D97-AF65-F5344CB8AC3E}">
        <p14:creationId xmlns:p14="http://schemas.microsoft.com/office/powerpoint/2010/main" val="142206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AB6288-63A4-4B25-B398-2EF9BC0E476A}"/>
              </a:ext>
            </a:extLst>
          </p:cNvPr>
          <p:cNvSpPr>
            <a:spLocks noGrp="1"/>
          </p:cNvSpPr>
          <p:nvPr>
            <p:ph idx="1"/>
          </p:nvPr>
        </p:nvSpPr>
        <p:spPr>
          <a:xfrm>
            <a:off x="457200" y="304800"/>
            <a:ext cx="8229600" cy="62484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6. </a:t>
            </a:r>
            <a:r>
              <a:rPr lang="en-US" b="1" dirty="0" smtClean="0"/>
              <a:t>QUESTIONNAIRES</a:t>
            </a:r>
          </a:p>
          <a:p>
            <a:pPr marL="0" indent="0" eaLnBrk="1" fontAlgn="auto" hangingPunct="1">
              <a:spcAft>
                <a:spcPts val="0"/>
              </a:spcAft>
              <a:buClr>
                <a:schemeClr val="accent3"/>
              </a:buClr>
              <a:buFont typeface="Wingdings 2" panose="05020102010507070707" pitchFamily="18" charset="2"/>
              <a:buNone/>
              <a:defRPr/>
            </a:pPr>
            <a:endParaRPr lang="en-US" b="1" dirty="0"/>
          </a:p>
          <a:p>
            <a:pPr marL="274320" indent="-274320" eaLnBrk="1" fontAlgn="auto" hangingPunct="1">
              <a:spcAft>
                <a:spcPts val="0"/>
              </a:spcAft>
              <a:buClr>
                <a:schemeClr val="accent3"/>
              </a:buClr>
              <a:buFont typeface="Wingdings" pitchFamily="2" charset="2"/>
              <a:buChar char="Ø"/>
              <a:defRPr/>
            </a:pPr>
            <a:r>
              <a:rPr lang="en-US" dirty="0"/>
              <a:t>These are research instruments where the researcher is expected to note down their </a:t>
            </a:r>
            <a:r>
              <a:rPr lang="en-US" dirty="0" smtClean="0"/>
              <a:t>views</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Each person is asked to respond to similar questions</a:t>
            </a:r>
          </a:p>
          <a:p>
            <a:pPr marL="0" indent="0" eaLnBrk="1" fontAlgn="auto" hangingPunct="1">
              <a:spcAft>
                <a:spcPts val="0"/>
              </a:spcAft>
              <a:buClr>
                <a:schemeClr val="accent3"/>
              </a:buClr>
              <a:buFont typeface="Wingdings 2" panose="05020102010507070707" pitchFamily="18" charset="2"/>
              <a:buNone/>
              <a:defRPr/>
            </a:pPr>
            <a:endParaRPr lang="en-US" dirty="0"/>
          </a:p>
        </p:txBody>
      </p:sp>
    </p:spTree>
    <p:extLst>
      <p:ext uri="{BB962C8B-B14F-4D97-AF65-F5344CB8AC3E}">
        <p14:creationId xmlns:p14="http://schemas.microsoft.com/office/powerpoint/2010/main" val="140729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panose="020E0502030303020204" pitchFamily="34" charset="0"/>
              </a:rPr>
              <a:t>Cont.…</a:t>
            </a:r>
            <a:endParaRPr lang="en-US" dirty="0">
              <a:latin typeface="Candara" panose="020E0502030303020204" pitchFamily="34" charset="0"/>
            </a:endParaRPr>
          </a:p>
        </p:txBody>
      </p:sp>
      <p:sp>
        <p:nvSpPr>
          <p:cNvPr id="3" name="Content Placeholder 2"/>
          <p:cNvSpPr>
            <a:spLocks noGrp="1"/>
          </p:cNvSpPr>
          <p:nvPr>
            <p:ph idx="1"/>
          </p:nvPr>
        </p:nvSpPr>
        <p:spPr>
          <a:xfrm>
            <a:off x="152400" y="1828801"/>
            <a:ext cx="8153400" cy="4351337"/>
          </a:xfrm>
        </p:spPr>
        <p:txBody>
          <a:bodyPr>
            <a:normAutofit/>
          </a:bodyPr>
          <a:lstStyle/>
          <a:p>
            <a:pPr marL="0" indent="0">
              <a:buNone/>
            </a:pPr>
            <a:r>
              <a:rPr lang="en-US" sz="2800" b="1" dirty="0" smtClean="0">
                <a:latin typeface="Candara" panose="020E0502030303020204" pitchFamily="34" charset="0"/>
              </a:rPr>
              <a:t>A) Historical research: </a:t>
            </a:r>
          </a:p>
          <a:p>
            <a:pPr marL="0" indent="0">
              <a:buNone/>
            </a:pPr>
            <a:endParaRPr lang="en-US" sz="2800" dirty="0" smtClean="0">
              <a:latin typeface="Candara" panose="020E0502030303020204" pitchFamily="34" charset="0"/>
            </a:endParaRPr>
          </a:p>
          <a:p>
            <a:pPr>
              <a:buFont typeface="Wingdings" panose="05000000000000000000" pitchFamily="2" charset="2"/>
              <a:buChar char="§"/>
            </a:pPr>
            <a:r>
              <a:rPr lang="en-US" sz="2800" dirty="0" smtClean="0">
                <a:latin typeface="Candara" panose="020E0502030303020204" pitchFamily="34" charset="0"/>
              </a:rPr>
              <a:t>It is a qualitative </a:t>
            </a:r>
            <a:r>
              <a:rPr lang="en-US" sz="2800" dirty="0">
                <a:latin typeface="Candara" panose="020E0502030303020204" pitchFamily="34" charset="0"/>
              </a:rPr>
              <a:t>research that attempts to describe and learn from the </a:t>
            </a:r>
            <a:r>
              <a:rPr lang="en-US" sz="2800" dirty="0" smtClean="0">
                <a:latin typeface="Candara" panose="020E0502030303020204" pitchFamily="34" charset="0"/>
              </a:rPr>
              <a:t>past</a:t>
            </a:r>
          </a:p>
          <a:p>
            <a:pPr>
              <a:buFont typeface="Wingdings" panose="05000000000000000000" pitchFamily="2" charset="2"/>
              <a:buChar char="§"/>
            </a:pPr>
            <a:r>
              <a:rPr lang="en-US" sz="2800" dirty="0" smtClean="0">
                <a:latin typeface="Candara" panose="020E0502030303020204" pitchFamily="34" charset="0"/>
              </a:rPr>
              <a:t>Example: </a:t>
            </a:r>
          </a:p>
          <a:p>
            <a:pPr>
              <a:buFont typeface="Wingdings" panose="05000000000000000000" pitchFamily="2" charset="2"/>
              <a:buChar char="§"/>
            </a:pPr>
            <a:r>
              <a:rPr lang="en-US" sz="2800" dirty="0" smtClean="0">
                <a:latin typeface="Candara" panose="020E0502030303020204" pitchFamily="34" charset="0"/>
              </a:rPr>
              <a:t>A </a:t>
            </a:r>
            <a:r>
              <a:rPr lang="en-US" sz="2800" dirty="0">
                <a:latin typeface="Candara" panose="020E0502030303020204" pitchFamily="34" charset="0"/>
              </a:rPr>
              <a:t>nurse may investigate the </a:t>
            </a:r>
            <a:r>
              <a:rPr lang="en-US" sz="2800" dirty="0" smtClean="0">
                <a:latin typeface="Candara" panose="020E0502030303020204" pitchFamily="34" charset="0"/>
              </a:rPr>
              <a:t>historical development </a:t>
            </a:r>
            <a:r>
              <a:rPr lang="en-US" sz="2800" dirty="0">
                <a:latin typeface="Candara" panose="020E0502030303020204" pitchFamily="34" charset="0"/>
              </a:rPr>
              <a:t>of nursing in Kenya </a:t>
            </a:r>
            <a:endParaRPr lang="en-US" sz="2800" dirty="0" smtClean="0">
              <a:latin typeface="Candara" panose="020E0502030303020204" pitchFamily="34" charset="0"/>
            </a:endParaRPr>
          </a:p>
        </p:txBody>
      </p:sp>
    </p:spTree>
    <p:extLst>
      <p:ext uri="{BB962C8B-B14F-4D97-AF65-F5344CB8AC3E}">
        <p14:creationId xmlns:p14="http://schemas.microsoft.com/office/powerpoint/2010/main" val="99460711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chemeClr val="tx1"/>
                </a:solidFill>
                <a:latin typeface="+mn-lt"/>
              </a:rPr>
              <a:t>7. Key informant</a:t>
            </a:r>
            <a:endParaRPr lang="en-US" sz="4000" dirty="0">
              <a:solidFill>
                <a:schemeClr val="tx1"/>
              </a:solidFill>
              <a:latin typeface="+mn-lt"/>
            </a:endParaRPr>
          </a:p>
        </p:txBody>
      </p:sp>
      <p:sp>
        <p:nvSpPr>
          <p:cNvPr id="3" name="Content Placeholder 2"/>
          <p:cNvSpPr>
            <a:spLocks noGrp="1"/>
          </p:cNvSpPr>
          <p:nvPr>
            <p:ph idx="1"/>
          </p:nvPr>
        </p:nvSpPr>
        <p:spPr/>
        <p:txBody>
          <a:bodyPr/>
          <a:lstStyle/>
          <a:p>
            <a:pPr eaLnBrk="1" hangingPunct="1"/>
            <a:r>
              <a:rPr lang="en-US" b="1" dirty="0" smtClean="0"/>
              <a:t>Def</a:t>
            </a:r>
            <a:r>
              <a:rPr lang="en-US" b="1" dirty="0"/>
              <a:t>:</a:t>
            </a:r>
            <a:r>
              <a:rPr lang="en-US" dirty="0"/>
              <a:t> a person (or group of persons) who has unique skills or professional background related to the issue/intervention being evaluated</a:t>
            </a:r>
            <a:r>
              <a:rPr lang="en-US" dirty="0" smtClean="0"/>
              <a:t>,</a:t>
            </a:r>
          </a:p>
          <a:p>
            <a:pPr marL="0" indent="0" eaLnBrk="1" hangingPunct="1">
              <a:buNone/>
            </a:pPr>
            <a:endParaRPr lang="en-US" dirty="0" smtClean="0"/>
          </a:p>
          <a:p>
            <a:pPr eaLnBrk="1" hangingPunct="1"/>
            <a:r>
              <a:rPr lang="en-US" dirty="0" smtClean="0"/>
              <a:t>Is </a:t>
            </a:r>
            <a:r>
              <a:rPr lang="en-US" dirty="0"/>
              <a:t>knowledgeable about the project participants, or has access to other information of interest to the evaluator</a:t>
            </a:r>
            <a:r>
              <a:rPr lang="en-US" dirty="0" smtClean="0"/>
              <a:t>.</a:t>
            </a:r>
            <a:endParaRPr lang="en-US" dirty="0"/>
          </a:p>
        </p:txBody>
      </p:sp>
    </p:spTree>
    <p:extLst>
      <p:ext uri="{BB962C8B-B14F-4D97-AF65-F5344CB8AC3E}">
        <p14:creationId xmlns:p14="http://schemas.microsoft.com/office/powerpoint/2010/main" val="41826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a:extLst>
              <a:ext uri="{FF2B5EF4-FFF2-40B4-BE49-F238E27FC236}">
                <a16:creationId xmlns:a16="http://schemas.microsoft.com/office/drawing/2014/main" id="{4352BD3A-1039-43ED-94F7-6847AE958800}"/>
              </a:ext>
            </a:extLst>
          </p:cNvPr>
          <p:cNvSpPr>
            <a:spLocks noGrp="1"/>
          </p:cNvSpPr>
          <p:nvPr>
            <p:ph type="title"/>
          </p:nvPr>
        </p:nvSpPr>
        <p:spPr>
          <a:xfrm>
            <a:off x="457200" y="381000"/>
            <a:ext cx="8229600" cy="1219200"/>
          </a:xfrm>
        </p:spPr>
        <p:txBody>
          <a:bodyPr>
            <a:normAutofit/>
          </a:bodyPr>
          <a:lstStyle/>
          <a:p>
            <a:pPr algn="ctr" eaLnBrk="1" fontAlgn="auto" hangingPunct="1">
              <a:spcAft>
                <a:spcPts val="0"/>
              </a:spcAft>
              <a:defRPr/>
            </a:pPr>
            <a:r>
              <a:rPr lang="en-US" sz="3200" b="1" dirty="0" smtClean="0">
                <a:solidFill>
                  <a:schemeClr val="tx1"/>
                </a:solidFill>
                <a:latin typeface="+mn-lt"/>
              </a:rPr>
              <a:t>CONDUCTING </a:t>
            </a:r>
            <a:r>
              <a:rPr lang="en-US" sz="3200" b="1" dirty="0">
                <a:solidFill>
                  <a:schemeClr val="tx1"/>
                </a:solidFill>
                <a:latin typeface="+mn-lt"/>
              </a:rPr>
              <a:t>A PRE- TEST OR PILOT </a:t>
            </a:r>
            <a:r>
              <a:rPr lang="en-US" sz="3200" b="1" dirty="0" smtClean="0">
                <a:solidFill>
                  <a:schemeClr val="tx1"/>
                </a:solidFill>
                <a:latin typeface="+mn-lt"/>
              </a:rPr>
              <a:t>STUDY</a:t>
            </a:r>
            <a:endParaRPr lang="en-US" sz="3200" b="1" dirty="0">
              <a:solidFill>
                <a:schemeClr val="tx1"/>
              </a:solidFill>
              <a:latin typeface="+mn-lt"/>
            </a:endParaRPr>
          </a:p>
        </p:txBody>
      </p:sp>
      <p:sp>
        <p:nvSpPr>
          <p:cNvPr id="216067" name="Content Placeholder 2"/>
          <p:cNvSpPr>
            <a:spLocks noGrp="1"/>
          </p:cNvSpPr>
          <p:nvPr>
            <p:ph idx="1"/>
          </p:nvPr>
        </p:nvSpPr>
        <p:spPr>
          <a:xfrm>
            <a:off x="457200" y="1676400"/>
            <a:ext cx="8229600" cy="4648200"/>
          </a:xfrm>
        </p:spPr>
        <p:txBody>
          <a:bodyPr/>
          <a:lstStyle/>
          <a:p>
            <a:pPr eaLnBrk="1" hangingPunct="1">
              <a:buFont typeface="Wingdings" panose="05000000000000000000" pitchFamily="2" charset="2"/>
              <a:buChar char="Ø"/>
            </a:pPr>
            <a:r>
              <a:rPr lang="en-US" altLang="en-US" dirty="0" smtClean="0"/>
              <a:t>A pilot study may be defined as ‘a small version of a proposed study conducted to refine the methodology.</a:t>
            </a:r>
          </a:p>
          <a:p>
            <a:pPr marL="0" indent="0" eaLnBrk="1" hangingPunct="1">
              <a:buNone/>
            </a:pPr>
            <a:r>
              <a:rPr lang="en-US" altLang="en-US" dirty="0" smtClean="0"/>
              <a:t> </a:t>
            </a:r>
          </a:p>
          <a:p>
            <a:pPr eaLnBrk="1" hangingPunct="1">
              <a:buFont typeface="Wingdings" panose="05000000000000000000" pitchFamily="2" charset="2"/>
              <a:buChar char="Ø"/>
            </a:pPr>
            <a:r>
              <a:rPr lang="en-US" altLang="en-US" dirty="0" smtClean="0"/>
              <a:t>It is developed and conducted in a manner similar to the proposed study, using similar research respondents and the same setting.  </a:t>
            </a:r>
          </a:p>
          <a:p>
            <a:pPr marL="0" indent="0" eaLnBrk="1" hangingPunct="1">
              <a:buNone/>
            </a:pPr>
            <a:endParaRPr lang="en-US" altLang="en-US" dirty="0" smtClean="0"/>
          </a:p>
          <a:p>
            <a:pPr eaLnBrk="1" hangingPunct="1">
              <a:buFont typeface="Wingdings" panose="05000000000000000000" pitchFamily="2" charset="2"/>
              <a:buChar char="Ø"/>
            </a:pPr>
            <a:r>
              <a:rPr lang="en-US" altLang="en-US" dirty="0" smtClean="0"/>
              <a:t>A pre-test usually refers to a small scale trial of a particular research component.</a:t>
            </a:r>
          </a:p>
          <a:p>
            <a:pPr eaLnBrk="1" hangingPunct="1">
              <a:buFont typeface="Wingdings" panose="05000000000000000000" pitchFamily="2" charset="2"/>
              <a:buChar char="Ø"/>
            </a:pPr>
            <a:endParaRPr lang="en-US" altLang="en-US" dirty="0" smtClean="0"/>
          </a:p>
        </p:txBody>
      </p:sp>
    </p:spTree>
    <p:extLst>
      <p:ext uri="{BB962C8B-B14F-4D97-AF65-F5344CB8AC3E}">
        <p14:creationId xmlns:p14="http://schemas.microsoft.com/office/powerpoint/2010/main" val="222696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anim calcmode="lin" valueType="num">
                                      <p:cBhvr additive="base">
                                        <p:cTn id="7" dur="500" fill="hold"/>
                                        <p:tgtEl>
                                          <p:spTgt spid="216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60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6067">
                                            <p:txEl>
                                              <p:pRg st="1" end="1"/>
                                            </p:txEl>
                                          </p:spTgt>
                                        </p:tgtEl>
                                        <p:attrNameLst>
                                          <p:attrName>style.visibility</p:attrName>
                                        </p:attrNameLst>
                                      </p:cBhvr>
                                      <p:to>
                                        <p:strVal val="visible"/>
                                      </p:to>
                                    </p:set>
                                    <p:anim calcmode="lin" valueType="num">
                                      <p:cBhvr additive="base">
                                        <p:cTn id="13" dur="500" fill="hold"/>
                                        <p:tgtEl>
                                          <p:spTgt spid="2160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60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6067">
                                            <p:txEl>
                                              <p:pRg st="2" end="2"/>
                                            </p:txEl>
                                          </p:spTgt>
                                        </p:tgtEl>
                                        <p:attrNameLst>
                                          <p:attrName>style.visibility</p:attrName>
                                        </p:attrNameLst>
                                      </p:cBhvr>
                                      <p:to>
                                        <p:strVal val="visible"/>
                                      </p:to>
                                    </p:set>
                                    <p:anim calcmode="lin" valueType="num">
                                      <p:cBhvr additive="base">
                                        <p:cTn id="19" dur="500" fill="hold"/>
                                        <p:tgtEl>
                                          <p:spTgt spid="2160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60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6067">
                                            <p:txEl>
                                              <p:pRg st="4" end="4"/>
                                            </p:txEl>
                                          </p:spTgt>
                                        </p:tgtEl>
                                        <p:attrNameLst>
                                          <p:attrName>style.visibility</p:attrName>
                                        </p:attrNameLst>
                                      </p:cBhvr>
                                      <p:to>
                                        <p:strVal val="visible"/>
                                      </p:to>
                                    </p:set>
                                    <p:anim calcmode="lin" valueType="num">
                                      <p:cBhvr additive="base">
                                        <p:cTn id="25" dur="500" fill="hold"/>
                                        <p:tgtEl>
                                          <p:spTgt spid="21606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60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Content Placeholder 2"/>
          <p:cNvSpPr>
            <a:spLocks noGrp="1"/>
          </p:cNvSpPr>
          <p:nvPr>
            <p:ph idx="1"/>
          </p:nvPr>
        </p:nvSpPr>
        <p:spPr>
          <a:xfrm>
            <a:off x="457200" y="685800"/>
            <a:ext cx="8229600" cy="5638800"/>
          </a:xfrm>
        </p:spPr>
        <p:txBody>
          <a:bodyPr/>
          <a:lstStyle/>
          <a:p>
            <a:pPr marL="0" indent="0" eaLnBrk="1" hangingPunct="1">
              <a:buFont typeface="Wingdings 2" panose="05020102010507070707" pitchFamily="18" charset="2"/>
              <a:buNone/>
            </a:pPr>
            <a:r>
              <a:rPr lang="en-US" altLang="en-US" b="1" dirty="0" smtClean="0"/>
              <a:t>Purpose of a Pre – Test or Pilot Study</a:t>
            </a:r>
          </a:p>
          <a:p>
            <a:pPr marL="0" indent="0" eaLnBrk="1" hangingPunct="1">
              <a:buFont typeface="Wingdings 2" panose="05020102010507070707" pitchFamily="18" charset="2"/>
              <a:buNone/>
            </a:pPr>
            <a:endParaRPr lang="en-US" altLang="en-US" b="1" dirty="0" smtClean="0"/>
          </a:p>
          <a:p>
            <a:pPr marL="0" indent="0" eaLnBrk="1" hangingPunct="1">
              <a:buFont typeface="Wingdings 2" panose="05020102010507070707" pitchFamily="18" charset="2"/>
              <a:buNone/>
            </a:pPr>
            <a:r>
              <a:rPr lang="en-US" altLang="en-US" dirty="0" smtClean="0"/>
              <a:t>1. To determine whether the proposed study is feasible</a:t>
            </a:r>
          </a:p>
          <a:p>
            <a:pPr marL="0" indent="0" eaLnBrk="1" hangingPunct="1">
              <a:buFont typeface="Wingdings 2" panose="05020102010507070707" pitchFamily="18" charset="2"/>
              <a:buNone/>
            </a:pPr>
            <a:r>
              <a:rPr lang="en-US" altLang="en-US" dirty="0" smtClean="0"/>
              <a:t>2. Identify any problems with the research design</a:t>
            </a:r>
          </a:p>
          <a:p>
            <a:pPr marL="0" indent="0" eaLnBrk="1" hangingPunct="1">
              <a:buFont typeface="Wingdings 2" panose="05020102010507070707" pitchFamily="18" charset="2"/>
              <a:buNone/>
            </a:pPr>
            <a:r>
              <a:rPr lang="en-US" altLang="en-US" dirty="0" smtClean="0"/>
              <a:t>3. To ensure that items in the data collection instrument are stated clearly and have the same meaning to all research respondents</a:t>
            </a:r>
          </a:p>
          <a:p>
            <a:pPr marL="0" indent="0" eaLnBrk="1" hangingPunct="1">
              <a:buFont typeface="Wingdings 2" panose="05020102010507070707" pitchFamily="18" charset="2"/>
              <a:buNone/>
            </a:pPr>
            <a:r>
              <a:rPr lang="en-US" altLang="en-US" dirty="0" smtClean="0"/>
              <a:t>4. To assess the time taken to administer the research instrument</a:t>
            </a:r>
          </a:p>
          <a:p>
            <a:pPr marL="0" indent="0" eaLnBrk="1" hangingPunct="1">
              <a:buFont typeface="Wingdings 2" panose="05020102010507070707" pitchFamily="18" charset="2"/>
              <a:buNone/>
            </a:pPr>
            <a:r>
              <a:rPr lang="en-US" altLang="en-US" dirty="0"/>
              <a:t>5</a:t>
            </a:r>
            <a:r>
              <a:rPr lang="en-US" altLang="en-US" dirty="0" smtClean="0"/>
              <a:t>. To determine the effectiveness of the sampling technique used</a:t>
            </a:r>
          </a:p>
          <a:p>
            <a:pPr marL="0" indent="0" eaLnBrk="1" hangingPunct="1">
              <a:buFont typeface="Wingdings 2" panose="05020102010507070707" pitchFamily="18" charset="2"/>
              <a:buNone/>
            </a:pPr>
            <a:endParaRPr lang="en-US" altLang="en-US" dirty="0" smtClean="0"/>
          </a:p>
        </p:txBody>
      </p:sp>
    </p:spTree>
    <p:extLst>
      <p:ext uri="{BB962C8B-B14F-4D97-AF65-F5344CB8AC3E}">
        <p14:creationId xmlns:p14="http://schemas.microsoft.com/office/powerpoint/2010/main" val="215361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7090">
                                            <p:txEl>
                                              <p:pRg st="0" end="0"/>
                                            </p:txEl>
                                          </p:spTgt>
                                        </p:tgtEl>
                                        <p:attrNameLst>
                                          <p:attrName>style.visibility</p:attrName>
                                        </p:attrNameLst>
                                      </p:cBhvr>
                                      <p:to>
                                        <p:strVal val="visible"/>
                                      </p:to>
                                    </p:set>
                                    <p:anim calcmode="lin" valueType="num">
                                      <p:cBhvr additive="base">
                                        <p:cTn id="7" dur="500" fill="hold"/>
                                        <p:tgtEl>
                                          <p:spTgt spid="2170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70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7090">
                                            <p:txEl>
                                              <p:pRg st="2" end="2"/>
                                            </p:txEl>
                                          </p:spTgt>
                                        </p:tgtEl>
                                        <p:attrNameLst>
                                          <p:attrName>style.visibility</p:attrName>
                                        </p:attrNameLst>
                                      </p:cBhvr>
                                      <p:to>
                                        <p:strVal val="visible"/>
                                      </p:to>
                                    </p:set>
                                    <p:anim calcmode="lin" valueType="num">
                                      <p:cBhvr additive="base">
                                        <p:cTn id="13" dur="500" fill="hold"/>
                                        <p:tgtEl>
                                          <p:spTgt spid="21709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70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7090">
                                            <p:txEl>
                                              <p:pRg st="3" end="3"/>
                                            </p:txEl>
                                          </p:spTgt>
                                        </p:tgtEl>
                                        <p:attrNameLst>
                                          <p:attrName>style.visibility</p:attrName>
                                        </p:attrNameLst>
                                      </p:cBhvr>
                                      <p:to>
                                        <p:strVal val="visible"/>
                                      </p:to>
                                    </p:set>
                                    <p:anim calcmode="lin" valueType="num">
                                      <p:cBhvr additive="base">
                                        <p:cTn id="19" dur="500" fill="hold"/>
                                        <p:tgtEl>
                                          <p:spTgt spid="21709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709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7090">
                                            <p:txEl>
                                              <p:pRg st="4" end="4"/>
                                            </p:txEl>
                                          </p:spTgt>
                                        </p:tgtEl>
                                        <p:attrNameLst>
                                          <p:attrName>style.visibility</p:attrName>
                                        </p:attrNameLst>
                                      </p:cBhvr>
                                      <p:to>
                                        <p:strVal val="visible"/>
                                      </p:to>
                                    </p:set>
                                    <p:anim calcmode="lin" valueType="num">
                                      <p:cBhvr additive="base">
                                        <p:cTn id="25" dur="500" fill="hold"/>
                                        <p:tgtEl>
                                          <p:spTgt spid="21709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709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7090">
                                            <p:txEl>
                                              <p:pRg st="5" end="5"/>
                                            </p:txEl>
                                          </p:spTgt>
                                        </p:tgtEl>
                                        <p:attrNameLst>
                                          <p:attrName>style.visibility</p:attrName>
                                        </p:attrNameLst>
                                      </p:cBhvr>
                                      <p:to>
                                        <p:strVal val="visible"/>
                                      </p:to>
                                    </p:set>
                                    <p:anim calcmode="lin" valueType="num">
                                      <p:cBhvr additive="base">
                                        <p:cTn id="31" dur="500" fill="hold"/>
                                        <p:tgtEl>
                                          <p:spTgt spid="21709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709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7090">
                                            <p:txEl>
                                              <p:pRg st="6" end="6"/>
                                            </p:txEl>
                                          </p:spTgt>
                                        </p:tgtEl>
                                        <p:attrNameLst>
                                          <p:attrName>style.visibility</p:attrName>
                                        </p:attrNameLst>
                                      </p:cBhvr>
                                      <p:to>
                                        <p:strVal val="visible"/>
                                      </p:to>
                                    </p:set>
                                    <p:anim calcmode="lin" valueType="num">
                                      <p:cBhvr additive="base">
                                        <p:cTn id="37" dur="500" fill="hold"/>
                                        <p:tgtEl>
                                          <p:spTgt spid="21709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709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0"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Content Placeholder 2"/>
          <p:cNvSpPr>
            <a:spLocks noGrp="1"/>
          </p:cNvSpPr>
          <p:nvPr>
            <p:ph idx="1"/>
          </p:nvPr>
        </p:nvSpPr>
        <p:spPr>
          <a:xfrm>
            <a:off x="457200" y="914400"/>
            <a:ext cx="8229600" cy="5410200"/>
          </a:xfrm>
        </p:spPr>
        <p:txBody>
          <a:bodyPr/>
          <a:lstStyle/>
          <a:p>
            <a:pPr marL="0" indent="0" eaLnBrk="1" hangingPunct="1">
              <a:buFont typeface="Wingdings 2" panose="05020102010507070707" pitchFamily="18" charset="2"/>
              <a:buNone/>
            </a:pPr>
            <a:r>
              <a:rPr lang="en-US" altLang="en-US" dirty="0" smtClean="0"/>
              <a:t>7. Give the researcher the real experience in the field</a:t>
            </a:r>
          </a:p>
          <a:p>
            <a:pPr marL="0" indent="0" eaLnBrk="1" hangingPunct="1">
              <a:buFont typeface="Wingdings 2" panose="05020102010507070707" pitchFamily="18" charset="2"/>
              <a:buNone/>
            </a:pPr>
            <a:endParaRPr lang="en-US" altLang="en-US" dirty="0" smtClean="0"/>
          </a:p>
          <a:p>
            <a:pPr marL="0" indent="0" eaLnBrk="1" hangingPunct="1">
              <a:buFont typeface="Wingdings 2" panose="05020102010507070707" pitchFamily="18" charset="2"/>
              <a:buNone/>
            </a:pPr>
            <a:r>
              <a:rPr lang="en-US" altLang="en-US" dirty="0" smtClean="0"/>
              <a:t>8. Determine the effectiveness of the training given to research assistants where necessary</a:t>
            </a:r>
          </a:p>
          <a:p>
            <a:pPr marL="0" indent="0" eaLnBrk="1" hangingPunct="1">
              <a:buFont typeface="Wingdings 2" panose="05020102010507070707" pitchFamily="18" charset="2"/>
              <a:buNone/>
            </a:pPr>
            <a:endParaRPr lang="en-US" altLang="en-US" dirty="0" smtClean="0"/>
          </a:p>
          <a:p>
            <a:pPr marL="0" indent="0" eaLnBrk="1" hangingPunct="1">
              <a:buFont typeface="Wingdings 2" panose="05020102010507070707" pitchFamily="18" charset="2"/>
              <a:buNone/>
            </a:pPr>
            <a:r>
              <a:rPr lang="en-US" altLang="en-US" dirty="0" smtClean="0"/>
              <a:t>10. Evaluate the procedure for data processing and analysis</a:t>
            </a:r>
          </a:p>
          <a:p>
            <a:pPr marL="0" indent="0" eaLnBrk="1" hangingPunct="1">
              <a:buFont typeface="Wingdings 2" panose="05020102010507070707" pitchFamily="18" charset="2"/>
              <a:buNone/>
            </a:pPr>
            <a:endParaRPr lang="en-US" altLang="en-US" dirty="0" smtClean="0"/>
          </a:p>
        </p:txBody>
      </p:sp>
    </p:spTree>
    <p:extLst>
      <p:ext uri="{BB962C8B-B14F-4D97-AF65-F5344CB8AC3E}">
        <p14:creationId xmlns:p14="http://schemas.microsoft.com/office/powerpoint/2010/main" val="225161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8114">
                                            <p:txEl>
                                              <p:pRg st="0" end="0"/>
                                            </p:txEl>
                                          </p:spTgt>
                                        </p:tgtEl>
                                        <p:attrNameLst>
                                          <p:attrName>style.visibility</p:attrName>
                                        </p:attrNameLst>
                                      </p:cBhvr>
                                      <p:to>
                                        <p:strVal val="visible"/>
                                      </p:to>
                                    </p:set>
                                    <p:anim calcmode="lin" valueType="num">
                                      <p:cBhvr additive="base">
                                        <p:cTn id="7" dur="500" fill="hold"/>
                                        <p:tgtEl>
                                          <p:spTgt spid="2181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81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8114">
                                            <p:txEl>
                                              <p:pRg st="2" end="2"/>
                                            </p:txEl>
                                          </p:spTgt>
                                        </p:tgtEl>
                                        <p:attrNameLst>
                                          <p:attrName>style.visibility</p:attrName>
                                        </p:attrNameLst>
                                      </p:cBhvr>
                                      <p:to>
                                        <p:strVal val="visible"/>
                                      </p:to>
                                    </p:set>
                                    <p:anim calcmode="lin" valueType="num">
                                      <p:cBhvr additive="base">
                                        <p:cTn id="13" dur="500" fill="hold"/>
                                        <p:tgtEl>
                                          <p:spTgt spid="2181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81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8114">
                                            <p:txEl>
                                              <p:pRg st="4" end="4"/>
                                            </p:txEl>
                                          </p:spTgt>
                                        </p:tgtEl>
                                        <p:attrNameLst>
                                          <p:attrName>style.visibility</p:attrName>
                                        </p:attrNameLst>
                                      </p:cBhvr>
                                      <p:to>
                                        <p:strVal val="visible"/>
                                      </p:to>
                                    </p:set>
                                    <p:anim calcmode="lin" valueType="num">
                                      <p:cBhvr additive="base">
                                        <p:cTn id="19" dur="500" fill="hold"/>
                                        <p:tgtEl>
                                          <p:spTgt spid="21811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81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4"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981200"/>
            <a:ext cx="7772400" cy="1362456"/>
          </a:xfrm>
        </p:spPr>
        <p:txBody>
          <a:bodyPr/>
          <a:lstStyle/>
          <a:p>
            <a:r>
              <a:rPr lang="en-US" sz="6000" dirty="0" smtClean="0">
                <a:solidFill>
                  <a:schemeClr val="tx1"/>
                </a:solidFill>
                <a:latin typeface="+mn-lt"/>
              </a:rPr>
              <a:t>Ethical consideration</a:t>
            </a:r>
            <a:endParaRPr lang="en-US" sz="6000" dirty="0">
              <a:solidFill>
                <a:schemeClr val="tx1"/>
              </a:solidFill>
              <a:latin typeface="+mn-lt"/>
            </a:endParaRPr>
          </a:p>
        </p:txBody>
      </p:sp>
    </p:spTree>
    <p:extLst>
      <p:ext uri="{BB962C8B-B14F-4D97-AF65-F5344CB8AC3E}">
        <p14:creationId xmlns:p14="http://schemas.microsoft.com/office/powerpoint/2010/main" val="212232277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533400" y="457200"/>
            <a:ext cx="6172200" cy="666969"/>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oAutofit/>
          </a:bodyPr>
          <a:lstStyle/>
          <a:p>
            <a:pPr eaLnBrk="1" fontAlgn="auto" hangingPunct="1">
              <a:spcAft>
                <a:spcPts val="0"/>
              </a:spcAft>
              <a:defRPr/>
            </a:pPr>
            <a:r>
              <a:rPr lang="en-US" sz="3600" b="1" dirty="0" smtClean="0">
                <a:solidFill>
                  <a:schemeClr val="tx1"/>
                </a:solidFill>
                <a:latin typeface="+mn-lt"/>
              </a:rPr>
              <a:t>ETHICS IN </a:t>
            </a:r>
            <a:r>
              <a:rPr lang="en-US" sz="3600" b="1" dirty="0">
                <a:solidFill>
                  <a:schemeClr val="tx1"/>
                </a:solidFill>
                <a:latin typeface="+mn-lt"/>
              </a:rPr>
              <a:t>RESEARCH</a:t>
            </a:r>
            <a:r>
              <a:rPr lang="en-US" sz="3600" dirty="0">
                <a:solidFill>
                  <a:schemeClr val="tx1"/>
                </a:solidFill>
                <a:latin typeface="+mn-lt"/>
              </a:rPr>
              <a:t> </a:t>
            </a:r>
          </a:p>
        </p:txBody>
      </p:sp>
      <p:sp>
        <p:nvSpPr>
          <p:cNvPr id="97283" name="Content Placeholder 2"/>
          <p:cNvSpPr>
            <a:spLocks noGrp="1"/>
          </p:cNvSpPr>
          <p:nvPr>
            <p:ph idx="1"/>
          </p:nvPr>
        </p:nvSpPr>
        <p:spPr>
          <a:xfrm>
            <a:off x="457199" y="1292442"/>
            <a:ext cx="8534401" cy="4955958"/>
          </a:xfrm>
        </p:spPr>
        <p:txBody>
          <a:bodyPr rtlCol="0">
            <a:normAutofit/>
          </a:bodyPr>
          <a:lstStyle/>
          <a:p>
            <a:pPr eaLnBrk="1" fontAlgn="auto" hangingPunct="1">
              <a:spcAft>
                <a:spcPts val="0"/>
              </a:spcAft>
              <a:buNone/>
              <a:defRPr/>
            </a:pPr>
            <a:r>
              <a:rPr lang="en-US" b="1" dirty="0" smtClean="0"/>
              <a:t>Ethics</a:t>
            </a:r>
            <a:r>
              <a:rPr lang="en-US" dirty="0" smtClean="0"/>
              <a:t>: is defined as that branch of philosophy which deals with one’s conduct and serves as a guide to one’s </a:t>
            </a:r>
            <a:r>
              <a:rPr lang="en-US" dirty="0" err="1" smtClean="0"/>
              <a:t>behaviour</a:t>
            </a:r>
            <a:r>
              <a:rPr lang="en-US" dirty="0" smtClean="0"/>
              <a:t>’.</a:t>
            </a:r>
          </a:p>
          <a:p>
            <a:pPr eaLnBrk="1" fontAlgn="auto" hangingPunct="1">
              <a:spcAft>
                <a:spcPts val="0"/>
              </a:spcAft>
              <a:buNone/>
              <a:defRPr/>
            </a:pPr>
            <a:r>
              <a:rPr lang="en-US" dirty="0" smtClean="0"/>
              <a:t> </a:t>
            </a:r>
          </a:p>
          <a:p>
            <a:pPr eaLnBrk="1" fontAlgn="auto" hangingPunct="1">
              <a:spcAft>
                <a:spcPts val="0"/>
              </a:spcAft>
              <a:buNone/>
              <a:defRPr/>
            </a:pPr>
            <a:r>
              <a:rPr lang="en-US" dirty="0" err="1" smtClean="0"/>
              <a:t>Plooy</a:t>
            </a:r>
            <a:r>
              <a:rPr lang="en-US" dirty="0" smtClean="0"/>
              <a:t> (2003:118) describes ethics in research as ‘that which is morally justifiable’.</a:t>
            </a:r>
          </a:p>
          <a:p>
            <a:pPr eaLnBrk="1" fontAlgn="auto" hangingPunct="1">
              <a:spcAft>
                <a:spcPts val="0"/>
              </a:spcAft>
              <a:buNone/>
              <a:defRPr/>
            </a:pPr>
            <a:r>
              <a:rPr lang="en-US" dirty="0" smtClean="0"/>
              <a:t> </a:t>
            </a:r>
          </a:p>
          <a:p>
            <a:pPr eaLnBrk="1" fontAlgn="auto" hangingPunct="1">
              <a:spcAft>
                <a:spcPts val="0"/>
              </a:spcAft>
              <a:buNone/>
              <a:defRPr/>
            </a:pPr>
            <a:r>
              <a:rPr lang="en-US" dirty="0" smtClean="0"/>
              <a:t>Research ethics fundamentally consist of collecting, analyzing and interpreting data in a way that respects the rights of your participants and respondents. </a:t>
            </a:r>
          </a:p>
          <a:p>
            <a:pPr eaLnBrk="1" fontAlgn="auto" hangingPunct="1">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4257263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7283">
                                            <p:txEl>
                                              <p:pRg st="1" end="1"/>
                                            </p:txEl>
                                          </p:spTgt>
                                        </p:tgtEl>
                                        <p:attrNameLst>
                                          <p:attrName>style.visibility</p:attrName>
                                        </p:attrNameLst>
                                      </p:cBhvr>
                                      <p:to>
                                        <p:strVal val="visible"/>
                                      </p:to>
                                    </p:set>
                                    <p:anim calcmode="lin" valueType="num">
                                      <p:cBhvr additive="base">
                                        <p:cTn id="13" dur="500" fill="hold"/>
                                        <p:tgtEl>
                                          <p:spTgt spid="972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72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anim calcmode="lin" valueType="num">
                                      <p:cBhvr additive="base">
                                        <p:cTn id="19" dur="500" fill="hold"/>
                                        <p:tgtEl>
                                          <p:spTgt spid="972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72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7283">
                                            <p:txEl>
                                              <p:pRg st="3" end="3"/>
                                            </p:txEl>
                                          </p:spTgt>
                                        </p:tgtEl>
                                        <p:attrNameLst>
                                          <p:attrName>style.visibility</p:attrName>
                                        </p:attrNameLst>
                                      </p:cBhvr>
                                      <p:to>
                                        <p:strVal val="visible"/>
                                      </p:to>
                                    </p:set>
                                    <p:anim calcmode="lin" valueType="num">
                                      <p:cBhvr additive="base">
                                        <p:cTn id="25" dur="500" fill="hold"/>
                                        <p:tgtEl>
                                          <p:spTgt spid="972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72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7283">
                                            <p:txEl>
                                              <p:pRg st="4" end="4"/>
                                            </p:txEl>
                                          </p:spTgt>
                                        </p:tgtEl>
                                        <p:attrNameLst>
                                          <p:attrName>style.visibility</p:attrName>
                                        </p:attrNameLst>
                                      </p:cBhvr>
                                      <p:to>
                                        <p:strVal val="visible"/>
                                      </p:to>
                                    </p:set>
                                    <p:anim calcmode="lin" valueType="num">
                                      <p:cBhvr additive="base">
                                        <p:cTn id="31" dur="500" fill="hold"/>
                                        <p:tgtEl>
                                          <p:spTgt spid="972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72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889071"/>
            <a:ext cx="8839200" cy="5203756"/>
          </a:xfrm>
        </p:spPr>
        <p:txBody>
          <a:bodyPr rtlCol="0">
            <a:normAutofit/>
          </a:bodyPr>
          <a:lstStyle/>
          <a:p>
            <a:pPr marL="418167" indent="-418167" eaLnBrk="1" fontAlgn="auto" hangingPunct="1">
              <a:spcAft>
                <a:spcPts val="0"/>
              </a:spcAft>
              <a:buFont typeface="Arial" charset="0"/>
              <a:buAutoNum type="arabicPeriod"/>
              <a:defRPr/>
            </a:pPr>
            <a:r>
              <a:rPr lang="en-US" sz="2400" b="1" dirty="0" smtClean="0"/>
              <a:t>Principle </a:t>
            </a:r>
            <a:r>
              <a:rPr lang="en-US" sz="2400" b="1" dirty="0"/>
              <a:t>of Respect for Persons</a:t>
            </a:r>
            <a:r>
              <a:rPr lang="en-US" sz="2400" dirty="0"/>
              <a:t> </a:t>
            </a:r>
            <a:endParaRPr lang="en-US" sz="2400" dirty="0" smtClean="0"/>
          </a:p>
          <a:p>
            <a:pPr marL="0" indent="0" eaLnBrk="1" fontAlgn="auto" hangingPunct="1">
              <a:spcAft>
                <a:spcPts val="0"/>
              </a:spcAft>
              <a:buNone/>
              <a:defRPr/>
            </a:pPr>
            <a:endParaRPr lang="en-US" sz="2400" dirty="0"/>
          </a:p>
          <a:p>
            <a:pPr marL="418167" indent="-418167" eaLnBrk="1" fontAlgn="auto" hangingPunct="1">
              <a:spcAft>
                <a:spcPts val="0"/>
              </a:spcAft>
              <a:buNone/>
              <a:defRPr/>
            </a:pPr>
            <a:r>
              <a:rPr lang="en-US" sz="2400" dirty="0"/>
              <a:t>It involves two main convictions:</a:t>
            </a:r>
          </a:p>
          <a:p>
            <a:pPr marL="457200" indent="-457200" eaLnBrk="1" fontAlgn="auto" hangingPunct="1">
              <a:spcAft>
                <a:spcPts val="0"/>
              </a:spcAft>
              <a:buAutoNum type="alphaLcParenR"/>
              <a:defRPr/>
            </a:pPr>
            <a:r>
              <a:rPr lang="en-US" sz="2400" dirty="0" smtClean="0"/>
              <a:t>Individuals </a:t>
            </a:r>
            <a:r>
              <a:rPr lang="en-US" sz="2400" dirty="0"/>
              <a:t>are autonomous, that is, they have the right to self-determination and this right should be respected. This means the research respondents have the right to</a:t>
            </a:r>
            <a:r>
              <a:rPr lang="en-US" sz="2400" dirty="0" smtClean="0"/>
              <a:t>:</a:t>
            </a:r>
          </a:p>
          <a:p>
            <a:pPr marL="0" indent="0" eaLnBrk="1" fontAlgn="auto" hangingPunct="1">
              <a:spcAft>
                <a:spcPts val="0"/>
              </a:spcAft>
              <a:buNone/>
              <a:defRPr/>
            </a:pPr>
            <a:endParaRPr lang="en-US" sz="2400" dirty="0"/>
          </a:p>
          <a:p>
            <a:pPr eaLnBrk="1" fontAlgn="auto" hangingPunct="1">
              <a:spcAft>
                <a:spcPts val="0"/>
              </a:spcAft>
              <a:buNone/>
              <a:defRPr/>
            </a:pPr>
            <a:r>
              <a:rPr lang="en-US" sz="2400" dirty="0"/>
              <a:t>	 a) Accept or decline to participate in the study without punishment or prejudice </a:t>
            </a:r>
            <a:br>
              <a:rPr lang="en-US" sz="2400" dirty="0"/>
            </a:br>
            <a:r>
              <a:rPr lang="en-US" sz="2400" dirty="0"/>
              <a:t> b) Withdraw from the study at any stage</a:t>
            </a:r>
            <a:br>
              <a:rPr lang="en-US" sz="2400" dirty="0"/>
            </a:br>
            <a:r>
              <a:rPr lang="en-US" sz="2400" dirty="0"/>
              <a:t> c) Withhold information</a:t>
            </a:r>
            <a:br>
              <a:rPr lang="en-US" sz="2400" dirty="0"/>
            </a:br>
            <a:r>
              <a:rPr lang="en-US" sz="2400" dirty="0"/>
              <a:t> d) Seek clarification concerning the purpose of the study</a:t>
            </a:r>
          </a:p>
          <a:p>
            <a:pPr marL="49044" indent="-49044" eaLnBrk="1" fontAlgn="auto" hangingPunct="1">
              <a:spcAft>
                <a:spcPts val="0"/>
              </a:spcAft>
              <a:buNone/>
              <a:defRPr/>
            </a:pPr>
            <a:endParaRPr lang="en-US" sz="2400" u="sng" dirty="0"/>
          </a:p>
        </p:txBody>
      </p:sp>
    </p:spTree>
    <p:extLst>
      <p:ext uri="{BB962C8B-B14F-4D97-AF65-F5344CB8AC3E}">
        <p14:creationId xmlns:p14="http://schemas.microsoft.com/office/powerpoint/2010/main" val="2084814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889071"/>
            <a:ext cx="8839200" cy="5203756"/>
          </a:xfrm>
        </p:spPr>
        <p:txBody>
          <a:bodyPr rtlCol="0">
            <a:normAutofit/>
          </a:bodyPr>
          <a:lstStyle/>
          <a:p>
            <a:pPr marL="0" indent="0" eaLnBrk="1" fontAlgn="auto" hangingPunct="1">
              <a:spcAft>
                <a:spcPts val="0"/>
              </a:spcAft>
              <a:buNone/>
              <a:defRPr/>
            </a:pPr>
            <a:endParaRPr lang="en-US" sz="2400" dirty="0" smtClean="0"/>
          </a:p>
          <a:p>
            <a:pPr marL="0" indent="0" eaLnBrk="1" fontAlgn="auto" hangingPunct="1">
              <a:spcAft>
                <a:spcPts val="0"/>
              </a:spcAft>
              <a:buNone/>
              <a:defRPr/>
            </a:pPr>
            <a:r>
              <a:rPr lang="en-US" sz="2400" dirty="0" smtClean="0"/>
              <a:t>b) Individuals </a:t>
            </a:r>
            <a:r>
              <a:rPr lang="en-US" sz="2400" dirty="0"/>
              <a:t>with diminished autonomy require protection. This group includes children, the mentally impaired, unconscious patients and institutionalized persons</a:t>
            </a:r>
            <a:r>
              <a:rPr lang="en-US" sz="2400" dirty="0" smtClean="0"/>
              <a:t>.</a:t>
            </a:r>
          </a:p>
          <a:p>
            <a:pPr marL="0" indent="0" eaLnBrk="1" fontAlgn="auto" hangingPunct="1">
              <a:spcAft>
                <a:spcPts val="0"/>
              </a:spcAft>
              <a:buNone/>
              <a:defRPr/>
            </a:pPr>
            <a:endParaRPr lang="en-US" sz="2400" dirty="0"/>
          </a:p>
          <a:p>
            <a:pPr eaLnBrk="1" fontAlgn="auto" hangingPunct="1">
              <a:spcAft>
                <a:spcPts val="0"/>
              </a:spcAft>
              <a:buFont typeface="Arial" pitchFamily="34" charset="0"/>
              <a:buChar char="•"/>
              <a:defRPr/>
            </a:pPr>
            <a:r>
              <a:rPr lang="en-US" sz="2400" dirty="0"/>
              <a:t>For this group of persons, you will need to seek the consent of their legal guardian</a:t>
            </a:r>
            <a:r>
              <a:rPr lang="en-US" sz="2400" dirty="0" smtClean="0"/>
              <a:t>.</a:t>
            </a:r>
            <a:endParaRPr lang="en-US" sz="2400" dirty="0"/>
          </a:p>
        </p:txBody>
      </p:sp>
    </p:spTree>
    <p:extLst>
      <p:ext uri="{BB962C8B-B14F-4D97-AF65-F5344CB8AC3E}">
        <p14:creationId xmlns:p14="http://schemas.microsoft.com/office/powerpoint/2010/main" val="3034607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8229600" cy="5181600"/>
          </a:xfrm>
        </p:spPr>
        <p:txBody>
          <a:bodyPr/>
          <a:lstStyle/>
          <a:p>
            <a:pPr eaLnBrk="1" fontAlgn="auto" hangingPunct="1">
              <a:spcAft>
                <a:spcPts val="0"/>
              </a:spcAft>
              <a:buNone/>
              <a:defRPr/>
            </a:pPr>
            <a:r>
              <a:rPr lang="en-US" sz="2400" b="1" dirty="0"/>
              <a:t>2. Principle of Justice</a:t>
            </a:r>
            <a:r>
              <a:rPr lang="en-US" sz="2400" dirty="0"/>
              <a:t> </a:t>
            </a:r>
            <a:endParaRPr lang="en-US" sz="2400" dirty="0" smtClean="0"/>
          </a:p>
          <a:p>
            <a:pPr eaLnBrk="1" fontAlgn="auto" hangingPunct="1">
              <a:spcAft>
                <a:spcPts val="0"/>
              </a:spcAft>
              <a:buNone/>
              <a:defRPr/>
            </a:pPr>
            <a:endParaRPr lang="en-US" sz="2400" dirty="0"/>
          </a:p>
          <a:p>
            <a:pPr marL="49044" indent="-49044" eaLnBrk="1" fontAlgn="auto" hangingPunct="1">
              <a:spcAft>
                <a:spcPts val="0"/>
              </a:spcAft>
              <a:buNone/>
              <a:defRPr/>
            </a:pPr>
            <a:r>
              <a:rPr lang="en-US" sz="2400" dirty="0"/>
              <a:t>This includes the subjects’ </a:t>
            </a:r>
            <a:r>
              <a:rPr lang="en-US" sz="2400" u="sng" dirty="0"/>
              <a:t>right to fair selection </a:t>
            </a:r>
            <a:r>
              <a:rPr lang="en-US" sz="2400" dirty="0"/>
              <a:t>and </a:t>
            </a:r>
            <a:r>
              <a:rPr lang="en-US" sz="2400" u="sng" dirty="0"/>
              <a:t>treatment </a:t>
            </a:r>
            <a:r>
              <a:rPr lang="en-US" sz="2400" dirty="0"/>
              <a:t>and their right to privacy</a:t>
            </a:r>
            <a:r>
              <a:rPr lang="en-US" sz="2400" dirty="0" smtClean="0"/>
              <a:t>:</a:t>
            </a:r>
          </a:p>
          <a:p>
            <a:pPr marL="49044" indent="-49044" eaLnBrk="1" fontAlgn="auto" hangingPunct="1">
              <a:spcAft>
                <a:spcPts val="0"/>
              </a:spcAft>
              <a:buNone/>
              <a:defRPr/>
            </a:pPr>
            <a:endParaRPr lang="en-US" sz="2400" dirty="0"/>
          </a:p>
          <a:p>
            <a:pPr eaLnBrk="1" fontAlgn="auto" hangingPunct="1">
              <a:spcAft>
                <a:spcPts val="0"/>
              </a:spcAft>
              <a:buFont typeface="Arial" pitchFamily="34" charset="0"/>
              <a:buChar char="•"/>
              <a:defRPr/>
            </a:pPr>
            <a:r>
              <a:rPr lang="en-US" sz="2400" u="sng" dirty="0"/>
              <a:t>Right to Privacy</a:t>
            </a:r>
            <a:r>
              <a:rPr lang="en-US" sz="2400" dirty="0"/>
              <a:t>: This is the freedom of an individual to determine the time, extent and the circumstances under which private information will be shared with or withheld from others. </a:t>
            </a:r>
          </a:p>
          <a:p>
            <a:endParaRPr lang="en-US" sz="2400" dirty="0"/>
          </a:p>
        </p:txBody>
      </p:sp>
    </p:spTree>
    <p:extLst>
      <p:ext uri="{BB962C8B-B14F-4D97-AF65-F5344CB8AC3E}">
        <p14:creationId xmlns:p14="http://schemas.microsoft.com/office/powerpoint/2010/main" val="18937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Content Placeholder 2"/>
          <p:cNvSpPr>
            <a:spLocks noGrp="1"/>
          </p:cNvSpPr>
          <p:nvPr>
            <p:ph idx="1"/>
          </p:nvPr>
        </p:nvSpPr>
        <p:spPr>
          <a:xfrm>
            <a:off x="152401" y="827122"/>
            <a:ext cx="8839200" cy="5265705"/>
          </a:xfrm>
        </p:spPr>
        <p:txBody>
          <a:bodyPr/>
          <a:lstStyle/>
          <a:p>
            <a:pPr eaLnBrk="1" hangingPunct="1">
              <a:buFont typeface="Wingdings" panose="05000000000000000000" pitchFamily="2" charset="2"/>
              <a:buChar char="§"/>
            </a:pPr>
            <a:r>
              <a:rPr lang="en-US" sz="2400" u="sng" dirty="0"/>
              <a:t>Right to Anonymity </a:t>
            </a:r>
            <a:r>
              <a:rPr lang="en-US" sz="2400" dirty="0" smtClean="0"/>
              <a:t>:</a:t>
            </a:r>
            <a:endParaRPr lang="en-US" sz="2400" dirty="0"/>
          </a:p>
          <a:p>
            <a:pPr marL="0" indent="0" eaLnBrk="1" hangingPunct="1">
              <a:buNone/>
            </a:pPr>
            <a:r>
              <a:rPr lang="en-US" sz="2400" dirty="0" smtClean="0"/>
              <a:t>Complete </a:t>
            </a:r>
            <a:r>
              <a:rPr lang="en-US" sz="2400" dirty="0"/>
              <a:t>anonymity exists when the respondents’ identity is not revealed and the information collected is not linked to the respondent. </a:t>
            </a:r>
            <a:endParaRPr lang="en-US" sz="2400" dirty="0" smtClean="0"/>
          </a:p>
          <a:p>
            <a:pPr eaLnBrk="1" hangingPunct="1">
              <a:buFont typeface="Wingdings" panose="05000000000000000000" pitchFamily="2" charset="2"/>
              <a:buChar char="§"/>
            </a:pPr>
            <a:endParaRPr lang="en-US" sz="2400" dirty="0"/>
          </a:p>
          <a:p>
            <a:pPr eaLnBrk="1" hangingPunct="1">
              <a:buFont typeface="Wingdings" panose="05000000000000000000" pitchFamily="2" charset="2"/>
              <a:buChar char="§"/>
            </a:pPr>
            <a:r>
              <a:rPr lang="en-US" sz="2400" u="sng" dirty="0" smtClean="0"/>
              <a:t>Right to Confidentiality</a:t>
            </a:r>
            <a:endParaRPr lang="en-US" sz="2400" dirty="0"/>
          </a:p>
          <a:p>
            <a:pPr marL="0" indent="0" eaLnBrk="1" hangingPunct="1">
              <a:buNone/>
            </a:pPr>
            <a:r>
              <a:rPr lang="en-US" sz="2400" dirty="0"/>
              <a:t>Confidentiality refers to the researcher’s responsibility to protect all data gathered within the scope of the project from being divulged or made available to any other person, which means the research data should never be shared with outsiders</a:t>
            </a:r>
            <a:r>
              <a:rPr lang="en-US" sz="2400" dirty="0" smtClean="0"/>
              <a:t>.</a:t>
            </a:r>
            <a:endParaRPr lang="en-US" sz="2400" dirty="0"/>
          </a:p>
        </p:txBody>
      </p:sp>
    </p:spTree>
    <p:extLst>
      <p:ext uri="{BB962C8B-B14F-4D97-AF65-F5344CB8AC3E}">
        <p14:creationId xmlns:p14="http://schemas.microsoft.com/office/powerpoint/2010/main" val="888307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 calcmode="lin" valueType="num">
                                      <p:cBhvr additive="base">
                                        <p:cTn id="7" dur="500" fill="hold"/>
                                        <p:tgtEl>
                                          <p:spTgt spid="156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6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6675">
                                            <p:txEl>
                                              <p:pRg st="1" end="1"/>
                                            </p:txEl>
                                          </p:spTgt>
                                        </p:tgtEl>
                                        <p:attrNameLst>
                                          <p:attrName>style.visibility</p:attrName>
                                        </p:attrNameLst>
                                      </p:cBhvr>
                                      <p:to>
                                        <p:strVal val="visible"/>
                                      </p:to>
                                    </p:set>
                                    <p:anim calcmode="lin" valueType="num">
                                      <p:cBhvr additive="base">
                                        <p:cTn id="13" dur="500" fill="hold"/>
                                        <p:tgtEl>
                                          <p:spTgt spid="156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6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6675">
                                            <p:txEl>
                                              <p:pRg st="3" end="3"/>
                                            </p:txEl>
                                          </p:spTgt>
                                        </p:tgtEl>
                                        <p:attrNameLst>
                                          <p:attrName>style.visibility</p:attrName>
                                        </p:attrNameLst>
                                      </p:cBhvr>
                                      <p:to>
                                        <p:strVal val="visible"/>
                                      </p:to>
                                    </p:set>
                                    <p:anim calcmode="lin" valueType="num">
                                      <p:cBhvr additive="base">
                                        <p:cTn id="19" dur="500" fill="hold"/>
                                        <p:tgtEl>
                                          <p:spTgt spid="15667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6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6675">
                                            <p:txEl>
                                              <p:pRg st="4" end="4"/>
                                            </p:txEl>
                                          </p:spTgt>
                                        </p:tgtEl>
                                        <p:attrNameLst>
                                          <p:attrName>style.visibility</p:attrName>
                                        </p:attrNameLst>
                                      </p:cBhvr>
                                      <p:to>
                                        <p:strVal val="visible"/>
                                      </p:to>
                                    </p:set>
                                    <p:anim calcmode="lin" valueType="num">
                                      <p:cBhvr additive="base">
                                        <p:cTn id="25" dur="500" fill="hold"/>
                                        <p:tgtEl>
                                          <p:spTgt spid="15667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66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panose="020E0502030303020204" pitchFamily="34" charset="0"/>
              </a:rPr>
              <a:t>Cont.…</a:t>
            </a:r>
            <a:endParaRPr lang="en-US" dirty="0">
              <a:latin typeface="Candara" panose="020E0502030303020204" pitchFamily="34" charset="0"/>
            </a:endParaRPr>
          </a:p>
        </p:txBody>
      </p:sp>
      <p:sp>
        <p:nvSpPr>
          <p:cNvPr id="3" name="Content Placeholder 2"/>
          <p:cNvSpPr>
            <a:spLocks noGrp="1"/>
          </p:cNvSpPr>
          <p:nvPr>
            <p:ph idx="1"/>
          </p:nvPr>
        </p:nvSpPr>
        <p:spPr>
          <a:xfrm>
            <a:off x="152400" y="1828801"/>
            <a:ext cx="8153400" cy="4876799"/>
          </a:xfrm>
        </p:spPr>
        <p:txBody>
          <a:bodyPr>
            <a:noAutofit/>
          </a:bodyPr>
          <a:lstStyle/>
          <a:p>
            <a:pPr marL="0" indent="0">
              <a:buNone/>
            </a:pPr>
            <a:r>
              <a:rPr lang="en-US" sz="2400" b="1" dirty="0" smtClean="0">
                <a:latin typeface="Candara" panose="020E0502030303020204" pitchFamily="34" charset="0"/>
              </a:rPr>
              <a:t>B) Case </a:t>
            </a:r>
            <a:r>
              <a:rPr lang="en-US" sz="2400" b="1" dirty="0">
                <a:latin typeface="Candara" panose="020E0502030303020204" pitchFamily="34" charset="0"/>
              </a:rPr>
              <a:t>studies: </a:t>
            </a:r>
            <a:endParaRPr lang="en-US" sz="2400" b="1" dirty="0" smtClean="0">
              <a:latin typeface="Candara" panose="020E0502030303020204" pitchFamily="34" charset="0"/>
            </a:endParaRPr>
          </a:p>
          <a:p>
            <a:pPr marL="0" indent="0">
              <a:buNone/>
            </a:pPr>
            <a:endParaRPr lang="en-US" sz="2400" b="1" dirty="0" smtClean="0">
              <a:latin typeface="Candara" panose="020E0502030303020204" pitchFamily="34" charset="0"/>
            </a:endParaRPr>
          </a:p>
          <a:p>
            <a:pPr>
              <a:buFont typeface="Wingdings" panose="05000000000000000000" pitchFamily="2" charset="2"/>
              <a:buChar char="§"/>
            </a:pPr>
            <a:r>
              <a:rPr lang="en-US" sz="2800" dirty="0" smtClean="0">
                <a:latin typeface="Candara" panose="020E0502030303020204" pitchFamily="34" charset="0"/>
              </a:rPr>
              <a:t>Is an </a:t>
            </a:r>
            <a:r>
              <a:rPr lang="en-US" sz="2800" dirty="0">
                <a:latin typeface="Candara" panose="020E0502030303020204" pitchFamily="34" charset="0"/>
              </a:rPr>
              <a:t>in-depth investigation of an individual, group, institution or </a:t>
            </a:r>
            <a:r>
              <a:rPr lang="en-US" sz="2800" dirty="0" smtClean="0">
                <a:latin typeface="Candara" panose="020E0502030303020204" pitchFamily="34" charset="0"/>
              </a:rPr>
              <a:t>phenomena</a:t>
            </a:r>
            <a:r>
              <a:rPr lang="en-US" sz="2800" dirty="0">
                <a:latin typeface="Candara" panose="020E0502030303020204" pitchFamily="34" charset="0"/>
              </a:rPr>
              <a:t>.</a:t>
            </a:r>
          </a:p>
          <a:p>
            <a:pPr marL="0" indent="0">
              <a:buNone/>
            </a:pPr>
            <a:r>
              <a:rPr lang="en-US" sz="2800" dirty="0" smtClean="0">
                <a:latin typeface="Candara" panose="020E0502030303020204" pitchFamily="34" charset="0"/>
              </a:rPr>
              <a:t>However case studies have certain limitations</a:t>
            </a:r>
          </a:p>
          <a:p>
            <a:pPr lvl="1">
              <a:buFont typeface="Wingdings" panose="05000000000000000000" pitchFamily="2" charset="2"/>
              <a:buChar char="§"/>
            </a:pPr>
            <a:r>
              <a:rPr lang="en-US" sz="2400" dirty="0" smtClean="0">
                <a:latin typeface="Candara" panose="020E0502030303020204" pitchFamily="34" charset="0"/>
              </a:rPr>
              <a:t>Results cannot </a:t>
            </a:r>
            <a:r>
              <a:rPr lang="en-US" sz="2400" dirty="0">
                <a:latin typeface="Candara" panose="020E0502030303020204" pitchFamily="34" charset="0"/>
              </a:rPr>
              <a:t>be statistically validated because no sampling strategy is involved.</a:t>
            </a:r>
          </a:p>
          <a:p>
            <a:pPr lvl="1">
              <a:buFont typeface="Wingdings" panose="05000000000000000000" pitchFamily="2" charset="2"/>
              <a:buChar char="§"/>
            </a:pPr>
            <a:r>
              <a:rPr lang="en-US" sz="2400" dirty="0">
                <a:latin typeface="Candara" panose="020E0502030303020204" pitchFamily="34" charset="0"/>
              </a:rPr>
              <a:t>Case studies can be time consuming</a:t>
            </a:r>
            <a:r>
              <a:rPr lang="en-US" sz="2400" dirty="0" smtClean="0">
                <a:latin typeface="Candara" panose="020E0502030303020204" pitchFamily="34" charset="0"/>
              </a:rPr>
              <a:t>, </a:t>
            </a:r>
          </a:p>
          <a:p>
            <a:pPr lvl="1">
              <a:buFont typeface="Wingdings" panose="05000000000000000000" pitchFamily="2" charset="2"/>
              <a:buChar char="§"/>
            </a:pPr>
            <a:r>
              <a:rPr lang="en-US" sz="2400" dirty="0" smtClean="0">
                <a:latin typeface="Candara" panose="020E0502030303020204" pitchFamily="34" charset="0"/>
              </a:rPr>
              <a:t>They are </a:t>
            </a:r>
            <a:r>
              <a:rPr lang="en-US" sz="2400" dirty="0">
                <a:latin typeface="Candara" panose="020E0502030303020204" pitchFamily="34" charset="0"/>
              </a:rPr>
              <a:t>more susceptible to the </a:t>
            </a:r>
            <a:r>
              <a:rPr lang="en-US" sz="2400" b="1" dirty="0">
                <a:latin typeface="Candara" panose="020E0502030303020204" pitchFamily="34" charset="0"/>
              </a:rPr>
              <a:t>‘Hawthorne effect’, </a:t>
            </a:r>
            <a:r>
              <a:rPr lang="en-US" sz="2400" dirty="0">
                <a:latin typeface="Candara" panose="020E0502030303020204" pitchFamily="34" charset="0"/>
              </a:rPr>
              <a:t>where the research process influences the study outcome.</a:t>
            </a:r>
          </a:p>
          <a:p>
            <a:endParaRPr lang="en-US" sz="2400" dirty="0">
              <a:latin typeface="Candara" panose="020E0502030303020204" pitchFamily="34" charset="0"/>
            </a:endParaRPr>
          </a:p>
        </p:txBody>
      </p:sp>
    </p:spTree>
    <p:extLst>
      <p:ext uri="{BB962C8B-B14F-4D97-AF65-F5344CB8AC3E}">
        <p14:creationId xmlns:p14="http://schemas.microsoft.com/office/powerpoint/2010/main" val="309522757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Content Placeholder 2"/>
          <p:cNvSpPr>
            <a:spLocks noGrp="1"/>
          </p:cNvSpPr>
          <p:nvPr>
            <p:ph idx="1"/>
          </p:nvPr>
        </p:nvSpPr>
        <p:spPr>
          <a:xfrm>
            <a:off x="152401" y="827122"/>
            <a:ext cx="8839200" cy="5265705"/>
          </a:xfrm>
        </p:spPr>
        <p:txBody>
          <a:bodyPr/>
          <a:lstStyle/>
          <a:p>
            <a:pPr marL="0" indent="0" eaLnBrk="1" hangingPunct="1">
              <a:buNone/>
            </a:pPr>
            <a:r>
              <a:rPr lang="en-US" sz="2400" b="1" dirty="0" smtClean="0"/>
              <a:t>3. Principle of Beneficence</a:t>
            </a:r>
          </a:p>
          <a:p>
            <a:pPr eaLnBrk="1" hangingPunct="1">
              <a:buFont typeface="Wingdings" panose="05000000000000000000" pitchFamily="2" charset="2"/>
              <a:buChar char="§"/>
            </a:pPr>
            <a:endParaRPr lang="en-US" sz="2400" b="1" dirty="0" smtClean="0"/>
          </a:p>
          <a:p>
            <a:pPr eaLnBrk="1" hangingPunct="1">
              <a:buFont typeface="Wingdings" panose="05000000000000000000" pitchFamily="2" charset="2"/>
              <a:buChar char="§"/>
            </a:pPr>
            <a:r>
              <a:rPr lang="en-US" sz="2400" dirty="0" smtClean="0"/>
              <a:t> This principle involves an effort to </a:t>
            </a:r>
            <a:r>
              <a:rPr lang="en-US" sz="2400" u="sng" dirty="0" smtClean="0"/>
              <a:t>secure the well being of persons. </a:t>
            </a:r>
          </a:p>
          <a:p>
            <a:pPr eaLnBrk="1" hangingPunct="1">
              <a:buFont typeface="Wingdings" panose="05000000000000000000" pitchFamily="2" charset="2"/>
              <a:buChar char="§"/>
            </a:pPr>
            <a:endParaRPr lang="en-US" sz="2400" u="sng" dirty="0" smtClean="0"/>
          </a:p>
          <a:p>
            <a:pPr eaLnBrk="1" hangingPunct="1">
              <a:buFont typeface="Wingdings" panose="05000000000000000000" pitchFamily="2" charset="2"/>
              <a:buChar char="§"/>
            </a:pPr>
            <a:r>
              <a:rPr lang="en-US" sz="2400" dirty="0" smtClean="0"/>
              <a:t>It is the right to protect respondents from discomfort and harm. </a:t>
            </a:r>
          </a:p>
          <a:p>
            <a:pPr marL="0" indent="0" eaLnBrk="1" hangingPunct="1">
              <a:buNone/>
            </a:pPr>
            <a:endParaRPr lang="en-US" sz="2400" dirty="0" smtClean="0"/>
          </a:p>
          <a:p>
            <a:pPr eaLnBrk="1" hangingPunct="1">
              <a:buFont typeface="Wingdings" panose="05000000000000000000" pitchFamily="2" charset="2"/>
              <a:buChar char="§"/>
            </a:pPr>
            <a:r>
              <a:rPr lang="en-US" sz="2400" dirty="0" smtClean="0"/>
              <a:t>This principle states that one should do what is good and above all should do no harm. </a:t>
            </a:r>
          </a:p>
          <a:p>
            <a:pPr eaLnBrk="1" hangingPunct="1">
              <a:buFont typeface="Wingdings" panose="05000000000000000000" pitchFamily="2" charset="2"/>
              <a:buChar char="§"/>
            </a:pPr>
            <a:endParaRPr lang="en-US" sz="2400" dirty="0" smtClean="0"/>
          </a:p>
        </p:txBody>
      </p:sp>
    </p:spTree>
    <p:extLst>
      <p:ext uri="{BB962C8B-B14F-4D97-AF65-F5344CB8AC3E}">
        <p14:creationId xmlns:p14="http://schemas.microsoft.com/office/powerpoint/2010/main" val="487004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 calcmode="lin" valueType="num">
                                      <p:cBhvr additive="base">
                                        <p:cTn id="7" dur="500" fill="hold"/>
                                        <p:tgtEl>
                                          <p:spTgt spid="157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7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7699">
                                            <p:txEl>
                                              <p:pRg st="2" end="2"/>
                                            </p:txEl>
                                          </p:spTgt>
                                        </p:tgtEl>
                                        <p:attrNameLst>
                                          <p:attrName>style.visibility</p:attrName>
                                        </p:attrNameLst>
                                      </p:cBhvr>
                                      <p:to>
                                        <p:strVal val="visible"/>
                                      </p:to>
                                    </p:set>
                                    <p:anim calcmode="lin" valueType="num">
                                      <p:cBhvr additive="base">
                                        <p:cTn id="13" dur="500" fill="hold"/>
                                        <p:tgtEl>
                                          <p:spTgt spid="1576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7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7699">
                                            <p:txEl>
                                              <p:pRg st="4" end="4"/>
                                            </p:txEl>
                                          </p:spTgt>
                                        </p:tgtEl>
                                        <p:attrNameLst>
                                          <p:attrName>style.visibility</p:attrName>
                                        </p:attrNameLst>
                                      </p:cBhvr>
                                      <p:to>
                                        <p:strVal val="visible"/>
                                      </p:to>
                                    </p:set>
                                    <p:anim calcmode="lin" valueType="num">
                                      <p:cBhvr additive="base">
                                        <p:cTn id="19" dur="500" fill="hold"/>
                                        <p:tgtEl>
                                          <p:spTgt spid="1576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76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7699">
                                            <p:txEl>
                                              <p:pRg st="6" end="6"/>
                                            </p:txEl>
                                          </p:spTgt>
                                        </p:tgtEl>
                                        <p:attrNameLst>
                                          <p:attrName>style.visibility</p:attrName>
                                        </p:attrNameLst>
                                      </p:cBhvr>
                                      <p:to>
                                        <p:strVal val="visible"/>
                                      </p:to>
                                    </p:set>
                                    <p:anim calcmode="lin" valueType="num">
                                      <p:cBhvr additive="base">
                                        <p:cTn id="25" dur="500" fill="hold"/>
                                        <p:tgtEl>
                                          <p:spTgt spid="15769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769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Content Placeholder 2"/>
          <p:cNvSpPr>
            <a:spLocks noGrp="1"/>
          </p:cNvSpPr>
          <p:nvPr>
            <p:ph idx="1"/>
          </p:nvPr>
        </p:nvSpPr>
        <p:spPr>
          <a:xfrm>
            <a:off x="152401" y="641274"/>
            <a:ext cx="8839200" cy="6216726"/>
          </a:xfrm>
        </p:spPr>
        <p:txBody>
          <a:bodyPr/>
          <a:lstStyle/>
          <a:p>
            <a:pPr algn="ctr" eaLnBrk="1" hangingPunct="1">
              <a:buFont typeface="Arial" charset="0"/>
              <a:buNone/>
            </a:pPr>
            <a:r>
              <a:rPr lang="en-US" sz="2200" b="1" u="sng" dirty="0"/>
              <a:t>The Major Content of an Informed Consent</a:t>
            </a:r>
            <a:r>
              <a:rPr lang="en-US" sz="2200" u="sng" dirty="0"/>
              <a:t> </a:t>
            </a:r>
            <a:endParaRPr lang="en-US" sz="2200" u="sng" dirty="0" smtClean="0"/>
          </a:p>
          <a:p>
            <a:pPr algn="ctr" eaLnBrk="1" hangingPunct="1">
              <a:buFont typeface="Arial" charset="0"/>
              <a:buNone/>
            </a:pPr>
            <a:endParaRPr lang="en-US" sz="2200" u="sng" dirty="0"/>
          </a:p>
          <a:p>
            <a:pPr eaLnBrk="1" hangingPunct="1">
              <a:buFont typeface="Arial" charset="0"/>
              <a:buNone/>
            </a:pPr>
            <a:r>
              <a:rPr lang="en-US" sz="2200" dirty="0"/>
              <a:t>Informed consent revolves around the following three major elements:</a:t>
            </a:r>
          </a:p>
          <a:p>
            <a:pPr lvl="1" eaLnBrk="1" hangingPunct="1"/>
            <a:r>
              <a:rPr lang="en-US" sz="2200" dirty="0"/>
              <a:t>The type of information you need to obtain from the research subjects.</a:t>
            </a:r>
          </a:p>
          <a:p>
            <a:pPr lvl="1" eaLnBrk="1" hangingPunct="1"/>
            <a:r>
              <a:rPr lang="en-US" sz="2200" dirty="0"/>
              <a:t>The degree of understanding required of the subject in order to give consent.</a:t>
            </a:r>
          </a:p>
          <a:p>
            <a:pPr lvl="1" eaLnBrk="1" hangingPunct="1"/>
            <a:r>
              <a:rPr lang="en-US" sz="2200" dirty="0"/>
              <a:t>The fact that the subject has a free choice in giving consent.</a:t>
            </a:r>
          </a:p>
          <a:p>
            <a:pPr eaLnBrk="1" hangingPunct="1">
              <a:buFont typeface="Arial" charset="0"/>
              <a:buNone/>
            </a:pPr>
            <a:r>
              <a:rPr lang="en-US" sz="2200" dirty="0"/>
              <a:t>Informed consent should be based on the following factors:</a:t>
            </a:r>
          </a:p>
          <a:p>
            <a:pPr lvl="1" eaLnBrk="1" hangingPunct="1"/>
            <a:r>
              <a:rPr lang="en-US" sz="2200" dirty="0"/>
              <a:t>The purpose of the research study</a:t>
            </a:r>
          </a:p>
          <a:p>
            <a:pPr lvl="1" eaLnBrk="1" hangingPunct="1"/>
            <a:r>
              <a:rPr lang="en-US" sz="2200" dirty="0"/>
              <a:t>Foreseen risks</a:t>
            </a:r>
          </a:p>
          <a:p>
            <a:pPr lvl="1" eaLnBrk="1" hangingPunct="1"/>
            <a:r>
              <a:rPr lang="en-US" sz="2200" dirty="0"/>
              <a:t>A guarantee of anonymity and confidentiality</a:t>
            </a:r>
          </a:p>
          <a:p>
            <a:pPr lvl="1" eaLnBrk="1" hangingPunct="1"/>
            <a:r>
              <a:rPr lang="en-US" sz="2200" dirty="0"/>
              <a:t>Identification of the researcher</a:t>
            </a:r>
          </a:p>
          <a:p>
            <a:pPr lvl="1" eaLnBrk="1" hangingPunct="1"/>
            <a:r>
              <a:rPr lang="en-US" sz="2200" dirty="0"/>
              <a:t>Number of subjects involved</a:t>
            </a:r>
          </a:p>
          <a:p>
            <a:pPr lvl="1" eaLnBrk="1" hangingPunct="1"/>
            <a:r>
              <a:rPr lang="en-US" sz="2200" dirty="0"/>
              <a:t>Benefits and compensation or lack of them</a:t>
            </a:r>
          </a:p>
          <a:p>
            <a:pPr eaLnBrk="1" hangingPunct="1"/>
            <a:endParaRPr lang="en-US" sz="2200" dirty="0"/>
          </a:p>
        </p:txBody>
      </p:sp>
    </p:spTree>
    <p:extLst>
      <p:ext uri="{BB962C8B-B14F-4D97-AF65-F5344CB8AC3E}">
        <p14:creationId xmlns:p14="http://schemas.microsoft.com/office/powerpoint/2010/main" val="1218291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 calcmode="lin" valueType="num">
                                      <p:cBhvr additive="base">
                                        <p:cTn id="7" dur="500" fill="hold"/>
                                        <p:tgtEl>
                                          <p:spTgt spid="158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8723">
                                            <p:txEl>
                                              <p:pRg st="2" end="2"/>
                                            </p:txEl>
                                          </p:spTgt>
                                        </p:tgtEl>
                                        <p:attrNameLst>
                                          <p:attrName>style.visibility</p:attrName>
                                        </p:attrNameLst>
                                      </p:cBhvr>
                                      <p:to>
                                        <p:strVal val="visible"/>
                                      </p:to>
                                    </p:set>
                                    <p:anim calcmode="lin" valueType="num">
                                      <p:cBhvr additive="base">
                                        <p:cTn id="13" dur="500" fill="hold"/>
                                        <p:tgtEl>
                                          <p:spTgt spid="1587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872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58723">
                                            <p:txEl>
                                              <p:pRg st="3" end="3"/>
                                            </p:txEl>
                                          </p:spTgt>
                                        </p:tgtEl>
                                        <p:attrNameLst>
                                          <p:attrName>style.visibility</p:attrName>
                                        </p:attrNameLst>
                                      </p:cBhvr>
                                      <p:to>
                                        <p:strVal val="visible"/>
                                      </p:to>
                                    </p:set>
                                    <p:anim calcmode="lin" valueType="num">
                                      <p:cBhvr additive="base">
                                        <p:cTn id="17" dur="500" fill="hold"/>
                                        <p:tgtEl>
                                          <p:spTgt spid="15872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872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8723">
                                            <p:txEl>
                                              <p:pRg st="4" end="4"/>
                                            </p:txEl>
                                          </p:spTgt>
                                        </p:tgtEl>
                                        <p:attrNameLst>
                                          <p:attrName>style.visibility</p:attrName>
                                        </p:attrNameLst>
                                      </p:cBhvr>
                                      <p:to>
                                        <p:strVal val="visible"/>
                                      </p:to>
                                    </p:set>
                                    <p:anim calcmode="lin" valueType="num">
                                      <p:cBhvr additive="base">
                                        <p:cTn id="21" dur="500" fill="hold"/>
                                        <p:tgtEl>
                                          <p:spTgt spid="15872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872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8723">
                                            <p:txEl>
                                              <p:pRg st="5" end="5"/>
                                            </p:txEl>
                                          </p:spTgt>
                                        </p:tgtEl>
                                        <p:attrNameLst>
                                          <p:attrName>style.visibility</p:attrName>
                                        </p:attrNameLst>
                                      </p:cBhvr>
                                      <p:to>
                                        <p:strVal val="visible"/>
                                      </p:to>
                                    </p:set>
                                    <p:anim calcmode="lin" valueType="num">
                                      <p:cBhvr additive="base">
                                        <p:cTn id="25" dur="500" fill="hold"/>
                                        <p:tgtEl>
                                          <p:spTgt spid="15872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87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8723">
                                            <p:txEl>
                                              <p:pRg st="6" end="6"/>
                                            </p:txEl>
                                          </p:spTgt>
                                        </p:tgtEl>
                                        <p:attrNameLst>
                                          <p:attrName>style.visibility</p:attrName>
                                        </p:attrNameLst>
                                      </p:cBhvr>
                                      <p:to>
                                        <p:strVal val="visible"/>
                                      </p:to>
                                    </p:set>
                                    <p:anim calcmode="lin" valueType="num">
                                      <p:cBhvr additive="base">
                                        <p:cTn id="31" dur="500" fill="hold"/>
                                        <p:tgtEl>
                                          <p:spTgt spid="15872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872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8723">
                                            <p:txEl>
                                              <p:pRg st="7" end="7"/>
                                            </p:txEl>
                                          </p:spTgt>
                                        </p:tgtEl>
                                        <p:attrNameLst>
                                          <p:attrName>style.visibility</p:attrName>
                                        </p:attrNameLst>
                                      </p:cBhvr>
                                      <p:to>
                                        <p:strVal val="visible"/>
                                      </p:to>
                                    </p:set>
                                    <p:anim calcmode="lin" valueType="num">
                                      <p:cBhvr additive="base">
                                        <p:cTn id="35" dur="500" fill="hold"/>
                                        <p:tgtEl>
                                          <p:spTgt spid="15872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872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8723">
                                            <p:txEl>
                                              <p:pRg st="8" end="8"/>
                                            </p:txEl>
                                          </p:spTgt>
                                        </p:tgtEl>
                                        <p:attrNameLst>
                                          <p:attrName>style.visibility</p:attrName>
                                        </p:attrNameLst>
                                      </p:cBhvr>
                                      <p:to>
                                        <p:strVal val="visible"/>
                                      </p:to>
                                    </p:set>
                                    <p:anim calcmode="lin" valueType="num">
                                      <p:cBhvr additive="base">
                                        <p:cTn id="39" dur="500" fill="hold"/>
                                        <p:tgtEl>
                                          <p:spTgt spid="15872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872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8723">
                                            <p:txEl>
                                              <p:pRg st="9" end="9"/>
                                            </p:txEl>
                                          </p:spTgt>
                                        </p:tgtEl>
                                        <p:attrNameLst>
                                          <p:attrName>style.visibility</p:attrName>
                                        </p:attrNameLst>
                                      </p:cBhvr>
                                      <p:to>
                                        <p:strVal val="visible"/>
                                      </p:to>
                                    </p:set>
                                    <p:anim calcmode="lin" valueType="num">
                                      <p:cBhvr additive="base">
                                        <p:cTn id="43" dur="500" fill="hold"/>
                                        <p:tgtEl>
                                          <p:spTgt spid="15872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872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8723">
                                            <p:txEl>
                                              <p:pRg st="10" end="10"/>
                                            </p:txEl>
                                          </p:spTgt>
                                        </p:tgtEl>
                                        <p:attrNameLst>
                                          <p:attrName>style.visibility</p:attrName>
                                        </p:attrNameLst>
                                      </p:cBhvr>
                                      <p:to>
                                        <p:strVal val="visible"/>
                                      </p:to>
                                    </p:set>
                                    <p:anim calcmode="lin" valueType="num">
                                      <p:cBhvr additive="base">
                                        <p:cTn id="47" dur="500" fill="hold"/>
                                        <p:tgtEl>
                                          <p:spTgt spid="15872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872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8723">
                                            <p:txEl>
                                              <p:pRg st="11" end="11"/>
                                            </p:txEl>
                                          </p:spTgt>
                                        </p:tgtEl>
                                        <p:attrNameLst>
                                          <p:attrName>style.visibility</p:attrName>
                                        </p:attrNameLst>
                                      </p:cBhvr>
                                      <p:to>
                                        <p:strVal val="visible"/>
                                      </p:to>
                                    </p:set>
                                    <p:anim calcmode="lin" valueType="num">
                                      <p:cBhvr additive="base">
                                        <p:cTn id="51" dur="500" fill="hold"/>
                                        <p:tgtEl>
                                          <p:spTgt spid="15872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58723">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8723">
                                            <p:txEl>
                                              <p:pRg st="12" end="12"/>
                                            </p:txEl>
                                          </p:spTgt>
                                        </p:tgtEl>
                                        <p:attrNameLst>
                                          <p:attrName>style.visibility</p:attrName>
                                        </p:attrNameLst>
                                      </p:cBhvr>
                                      <p:to>
                                        <p:strVal val="visible"/>
                                      </p:to>
                                    </p:set>
                                    <p:anim calcmode="lin" valueType="num">
                                      <p:cBhvr additive="base">
                                        <p:cTn id="55" dur="500" fill="hold"/>
                                        <p:tgtEl>
                                          <p:spTgt spid="15872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872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457201" y="533400"/>
            <a:ext cx="8229600" cy="371697"/>
          </a:xfrm>
        </p:spPr>
        <p:txBody>
          <a:bodyPr rtlCol="0">
            <a:noAutofit/>
          </a:bodyPr>
          <a:lstStyle/>
          <a:p>
            <a:pPr eaLnBrk="1" fontAlgn="auto" hangingPunct="1">
              <a:spcAft>
                <a:spcPts val="0"/>
              </a:spcAft>
              <a:defRPr/>
            </a:pPr>
            <a:r>
              <a:rPr lang="en-US" sz="3200" b="1" u="sng" dirty="0">
                <a:solidFill>
                  <a:schemeClr val="tx1"/>
                </a:solidFill>
                <a:latin typeface="+mn-lt"/>
              </a:rPr>
              <a:t>Access to Research Population</a:t>
            </a:r>
            <a:endParaRPr lang="en-US" sz="3200" u="sng" dirty="0">
              <a:solidFill>
                <a:schemeClr val="tx1"/>
              </a:solidFill>
              <a:latin typeface="+mn-lt"/>
            </a:endParaRPr>
          </a:p>
        </p:txBody>
      </p:sp>
      <p:sp>
        <p:nvSpPr>
          <p:cNvPr id="159747" name="Content Placeholder 2"/>
          <p:cNvSpPr>
            <a:spLocks noGrp="1"/>
          </p:cNvSpPr>
          <p:nvPr>
            <p:ph idx="1"/>
          </p:nvPr>
        </p:nvSpPr>
        <p:spPr>
          <a:xfrm>
            <a:off x="152401" y="1074920"/>
            <a:ext cx="8839200" cy="5478280"/>
          </a:xfrm>
        </p:spPr>
        <p:txBody>
          <a:bodyPr/>
          <a:lstStyle/>
          <a:p>
            <a:pPr eaLnBrk="1" hangingPunct="1">
              <a:buFont typeface="Wingdings" panose="05000000000000000000" pitchFamily="2" charset="2"/>
              <a:buChar char="§"/>
            </a:pPr>
            <a:r>
              <a:rPr lang="en-US" sz="2400" dirty="0"/>
              <a:t>Prior to commencing the study, a formal application to the government of Kenya for permission to conduct the research must be written. </a:t>
            </a:r>
          </a:p>
          <a:p>
            <a:pPr eaLnBrk="1" hangingPunct="1">
              <a:buFont typeface="Wingdings" panose="05000000000000000000" pitchFamily="2" charset="2"/>
              <a:buChar char="§"/>
            </a:pPr>
            <a:r>
              <a:rPr lang="en-US" sz="2400" dirty="0"/>
              <a:t>This should include two or more copies of the research proposal, accompanied by a recommendation letter from the supervisor(s) as required by the Kenyan authorities.</a:t>
            </a:r>
          </a:p>
          <a:p>
            <a:pPr eaLnBrk="1" hangingPunct="1">
              <a:buFont typeface="Wingdings" panose="05000000000000000000" pitchFamily="2" charset="2"/>
              <a:buChar char="§"/>
            </a:pPr>
            <a:r>
              <a:rPr lang="en-US" sz="2400" dirty="0"/>
              <a:t>If your institution is authorized to conduct research, there may be a ‘Research and Ethics Committee’. Such a committee is usually vested with the authority of granting research permits, which you could use.</a:t>
            </a:r>
          </a:p>
          <a:p>
            <a:pPr eaLnBrk="1" hangingPunct="1">
              <a:buFont typeface="Wingdings" panose="05000000000000000000" pitchFamily="2" charset="2"/>
              <a:buChar char="§"/>
            </a:pPr>
            <a:r>
              <a:rPr lang="en-US" sz="2400" dirty="0"/>
              <a:t>As a requirement, each research respondent should be requested to accept in writing and sign or affix a thumb print. </a:t>
            </a:r>
          </a:p>
        </p:txBody>
      </p:sp>
    </p:spTree>
    <p:extLst>
      <p:ext uri="{BB962C8B-B14F-4D97-AF65-F5344CB8AC3E}">
        <p14:creationId xmlns:p14="http://schemas.microsoft.com/office/powerpoint/2010/main" val="3866056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 calcmode="lin" valueType="num">
                                      <p:cBhvr additive="base">
                                        <p:cTn id="7" dur="500" fill="hold"/>
                                        <p:tgtEl>
                                          <p:spTgt spid="159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9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9747">
                                            <p:txEl>
                                              <p:pRg st="1" end="1"/>
                                            </p:txEl>
                                          </p:spTgt>
                                        </p:tgtEl>
                                        <p:attrNameLst>
                                          <p:attrName>style.visibility</p:attrName>
                                        </p:attrNameLst>
                                      </p:cBhvr>
                                      <p:to>
                                        <p:strVal val="visible"/>
                                      </p:to>
                                    </p:set>
                                    <p:anim calcmode="lin" valueType="num">
                                      <p:cBhvr additive="base">
                                        <p:cTn id="13" dur="500" fill="hold"/>
                                        <p:tgtEl>
                                          <p:spTgt spid="159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9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9747">
                                            <p:txEl>
                                              <p:pRg st="2" end="2"/>
                                            </p:txEl>
                                          </p:spTgt>
                                        </p:tgtEl>
                                        <p:attrNameLst>
                                          <p:attrName>style.visibility</p:attrName>
                                        </p:attrNameLst>
                                      </p:cBhvr>
                                      <p:to>
                                        <p:strVal val="visible"/>
                                      </p:to>
                                    </p:set>
                                    <p:anim calcmode="lin" valueType="num">
                                      <p:cBhvr additive="base">
                                        <p:cTn id="19" dur="500" fill="hold"/>
                                        <p:tgtEl>
                                          <p:spTgt spid="159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9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9747">
                                            <p:txEl>
                                              <p:pRg st="3" end="3"/>
                                            </p:txEl>
                                          </p:spTgt>
                                        </p:tgtEl>
                                        <p:attrNameLst>
                                          <p:attrName>style.visibility</p:attrName>
                                        </p:attrNameLst>
                                      </p:cBhvr>
                                      <p:to>
                                        <p:strVal val="visible"/>
                                      </p:to>
                                    </p:set>
                                    <p:anim calcmode="lin" valueType="num">
                                      <p:cBhvr additive="base">
                                        <p:cTn id="25" dur="500" fill="hold"/>
                                        <p:tgtEl>
                                          <p:spTgt spid="1597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97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Content Placeholder 2"/>
          <p:cNvSpPr>
            <a:spLocks noGrp="1"/>
          </p:cNvSpPr>
          <p:nvPr>
            <p:ph idx="1"/>
          </p:nvPr>
        </p:nvSpPr>
        <p:spPr>
          <a:xfrm>
            <a:off x="152401" y="827122"/>
            <a:ext cx="8839200" cy="5265705"/>
          </a:xfrm>
        </p:spPr>
        <p:txBody>
          <a:bodyPr/>
          <a:lstStyle/>
          <a:p>
            <a:pPr eaLnBrk="1" hangingPunct="1"/>
            <a:r>
              <a:rPr lang="en-US" dirty="0" smtClean="0"/>
              <a:t>In cases where a respondent can neither read nor write, a consent form should be completed and duly signed after you have clearly explained the purpose of the research.</a:t>
            </a:r>
          </a:p>
          <a:p>
            <a:pPr eaLnBrk="1" hangingPunct="1"/>
            <a:endParaRPr lang="en-US" dirty="0" smtClean="0"/>
          </a:p>
          <a:p>
            <a:pPr eaLnBrk="1" hangingPunct="1"/>
            <a:r>
              <a:rPr lang="en-US" dirty="0" smtClean="0"/>
              <a:t>You should inform the respondents that their participation is absolutely voluntary and they may pull out of the study whenever they so wish. </a:t>
            </a:r>
          </a:p>
          <a:p>
            <a:pPr marL="0" indent="0" eaLnBrk="1" hangingPunct="1">
              <a:buNone/>
            </a:pPr>
            <a:endParaRPr lang="en-US" dirty="0" smtClean="0"/>
          </a:p>
          <a:p>
            <a:pPr eaLnBrk="1" hangingPunct="1"/>
            <a:r>
              <a:rPr lang="en-US" dirty="0" smtClean="0"/>
              <a:t>As part of the contract, you should guarantee the respondents absolute confidentiality during and after the study.</a:t>
            </a:r>
          </a:p>
        </p:txBody>
      </p:sp>
    </p:spTree>
    <p:extLst>
      <p:ext uri="{BB962C8B-B14F-4D97-AF65-F5344CB8AC3E}">
        <p14:creationId xmlns:p14="http://schemas.microsoft.com/office/powerpoint/2010/main" val="3664098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anim calcmode="lin" valueType="num">
                                      <p:cBhvr additive="base">
                                        <p:cTn id="7" dur="500" fill="hold"/>
                                        <p:tgtEl>
                                          <p:spTgt spid="160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0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0771">
                                            <p:txEl>
                                              <p:pRg st="2" end="2"/>
                                            </p:txEl>
                                          </p:spTgt>
                                        </p:tgtEl>
                                        <p:attrNameLst>
                                          <p:attrName>style.visibility</p:attrName>
                                        </p:attrNameLst>
                                      </p:cBhvr>
                                      <p:to>
                                        <p:strVal val="visible"/>
                                      </p:to>
                                    </p:set>
                                    <p:anim calcmode="lin" valueType="num">
                                      <p:cBhvr additive="base">
                                        <p:cTn id="13" dur="500" fill="hold"/>
                                        <p:tgtEl>
                                          <p:spTgt spid="1607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0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0771">
                                            <p:txEl>
                                              <p:pRg st="4" end="4"/>
                                            </p:txEl>
                                          </p:spTgt>
                                        </p:tgtEl>
                                        <p:attrNameLst>
                                          <p:attrName>style.visibility</p:attrName>
                                        </p:attrNameLst>
                                      </p:cBhvr>
                                      <p:to>
                                        <p:strVal val="visible"/>
                                      </p:to>
                                    </p:set>
                                    <p:anim calcmode="lin" valueType="num">
                                      <p:cBhvr additive="base">
                                        <p:cTn id="19" dur="500" fill="hold"/>
                                        <p:tgtEl>
                                          <p:spTgt spid="1607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07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1828800"/>
            <a:ext cx="8305800" cy="2286000"/>
          </a:xfrm>
        </p:spPr>
        <p:txBody>
          <a:bodyPr/>
          <a:lstStyle/>
          <a:p>
            <a:r>
              <a:rPr lang="en-US" sz="6000" dirty="0" smtClean="0">
                <a:solidFill>
                  <a:schemeClr val="tx1"/>
                </a:solidFill>
                <a:latin typeface="+mn-lt"/>
              </a:rPr>
              <a:t>8. Data collection &amp; Presentation</a:t>
            </a:r>
            <a:endParaRPr lang="en-US" sz="6000" dirty="0">
              <a:solidFill>
                <a:schemeClr val="tx1"/>
              </a:solidFill>
              <a:latin typeface="+mn-lt"/>
            </a:endParaRPr>
          </a:p>
        </p:txBody>
      </p:sp>
    </p:spTree>
    <p:extLst>
      <p:ext uri="{BB962C8B-B14F-4D97-AF65-F5344CB8AC3E}">
        <p14:creationId xmlns:p14="http://schemas.microsoft.com/office/powerpoint/2010/main" val="291074482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itle 1"/>
          <p:cNvSpPr>
            <a:spLocks noGrp="1"/>
          </p:cNvSpPr>
          <p:nvPr>
            <p:ph type="title"/>
          </p:nvPr>
        </p:nvSpPr>
        <p:spPr>
          <a:xfrm>
            <a:off x="457200" y="457200"/>
            <a:ext cx="8229600" cy="1390650"/>
          </a:xfrm>
        </p:spPr>
        <p:txBody>
          <a:bodyPr/>
          <a:lstStyle/>
          <a:p>
            <a:pPr algn="ctr" eaLnBrk="1" hangingPunct="1"/>
            <a:r>
              <a:rPr lang="en-US" altLang="en-US" sz="4400" b="1" dirty="0" smtClean="0">
                <a:solidFill>
                  <a:schemeClr val="tx1"/>
                </a:solidFill>
              </a:rPr>
              <a:t>DATA COLLECTION AND PRESENTATION</a:t>
            </a:r>
          </a:p>
        </p:txBody>
      </p:sp>
      <p:sp>
        <p:nvSpPr>
          <p:cNvPr id="3" name="Content Placeholder 2">
            <a:extLst>
              <a:ext uri="{FF2B5EF4-FFF2-40B4-BE49-F238E27FC236}">
                <a16:creationId xmlns:a16="http://schemas.microsoft.com/office/drawing/2014/main" id="{F5342F59-91A3-412C-9597-5F903BB52B5F}"/>
              </a:ext>
            </a:extLst>
          </p:cNvPr>
          <p:cNvSpPr>
            <a:spLocks noGrp="1"/>
          </p:cNvSpPr>
          <p:nvPr>
            <p:ph idx="1"/>
          </p:nvPr>
        </p:nvSpPr>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This is the precise, systematic gathering of information relevant to the research purpose or the specific objectives, questions or hypotheses of a study.</a:t>
            </a:r>
          </a:p>
          <a:p>
            <a:pPr marL="0" indent="0" eaLnBrk="1" fontAlgn="auto" hangingPunct="1">
              <a:spcAft>
                <a:spcPts val="0"/>
              </a:spcAft>
              <a:buClr>
                <a:schemeClr val="accent3"/>
              </a:buClr>
              <a:buFont typeface="Wingdings 2" panose="05020102010507070707" pitchFamily="18" charset="2"/>
              <a:buNone/>
              <a:defRPr/>
            </a:pPr>
            <a:r>
              <a:rPr lang="en-US" dirty="0"/>
              <a:t>There are three main stages in the data collection process:</a:t>
            </a:r>
          </a:p>
          <a:p>
            <a:pPr marL="0" indent="0" eaLnBrk="1" fontAlgn="auto" hangingPunct="1">
              <a:spcAft>
                <a:spcPts val="0"/>
              </a:spcAft>
              <a:buClr>
                <a:schemeClr val="accent3"/>
              </a:buClr>
              <a:buFont typeface="Wingdings 2" panose="05020102010507070707" pitchFamily="18" charset="2"/>
              <a:buNone/>
              <a:defRPr/>
            </a:pPr>
            <a:r>
              <a:rPr lang="en-US" b="1" i="1" dirty="0"/>
              <a:t>Stage One </a:t>
            </a:r>
            <a:r>
              <a:rPr lang="en-US" dirty="0"/>
              <a:t>- Permission to Proceed(seeking consent)</a:t>
            </a:r>
          </a:p>
          <a:p>
            <a:pPr marL="0" indent="0" eaLnBrk="1" fontAlgn="auto" hangingPunct="1">
              <a:spcAft>
                <a:spcPts val="0"/>
              </a:spcAft>
              <a:buClr>
                <a:schemeClr val="accent3"/>
              </a:buClr>
              <a:buFont typeface="Wingdings 2" panose="05020102010507070707" pitchFamily="18" charset="2"/>
              <a:buNone/>
              <a:defRPr/>
            </a:pPr>
            <a:r>
              <a:rPr lang="en-US" b="1" i="1" dirty="0"/>
              <a:t>Stage Two </a:t>
            </a:r>
            <a:r>
              <a:rPr lang="en-US" dirty="0"/>
              <a:t>- Data Collection: Listing tasks, training assistants, available data, time </a:t>
            </a:r>
          </a:p>
          <a:p>
            <a:pPr marL="0" indent="0" eaLnBrk="1" fontAlgn="auto" hangingPunct="1">
              <a:spcAft>
                <a:spcPts val="0"/>
              </a:spcAft>
              <a:buClr>
                <a:schemeClr val="accent3"/>
              </a:buClr>
              <a:buFont typeface="Wingdings 2" panose="05020102010507070707" pitchFamily="18" charset="2"/>
              <a:buNone/>
              <a:defRPr/>
            </a:pPr>
            <a:r>
              <a:rPr lang="en-US" b="1" i="1" dirty="0"/>
              <a:t>Stage Three </a:t>
            </a:r>
            <a:r>
              <a:rPr lang="en-US" dirty="0"/>
              <a:t>- Data Handling</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204734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285FC5-B3CB-495D-858F-F0455DE7A7BF}"/>
              </a:ext>
            </a:extLst>
          </p:cNvPr>
          <p:cNvSpPr>
            <a:spLocks noGrp="1"/>
          </p:cNvSpPr>
          <p:nvPr>
            <p:ph idx="1"/>
          </p:nvPr>
        </p:nvSpPr>
        <p:spPr>
          <a:xfrm>
            <a:off x="457200" y="762000"/>
            <a:ext cx="8229600" cy="55626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Sources Of Data </a:t>
            </a:r>
            <a:r>
              <a:rPr lang="en-US" b="1" dirty="0" smtClean="0"/>
              <a:t>Bias</a:t>
            </a:r>
          </a:p>
          <a:p>
            <a:pPr marL="0" indent="0" eaLnBrk="1" fontAlgn="auto" hangingPunct="1">
              <a:spcAft>
                <a:spcPts val="0"/>
              </a:spcAft>
              <a:buClr>
                <a:schemeClr val="accent3"/>
              </a:buClr>
              <a:buFont typeface="Wingdings 2" panose="05020102010507070707" pitchFamily="18" charset="2"/>
              <a:buNone/>
              <a:defRPr/>
            </a:pPr>
            <a:endParaRPr lang="en-US" b="1" dirty="0"/>
          </a:p>
          <a:p>
            <a:pPr marL="274320" indent="-274320" eaLnBrk="1" fontAlgn="auto" hangingPunct="1">
              <a:spcAft>
                <a:spcPts val="0"/>
              </a:spcAft>
              <a:buClr>
                <a:schemeClr val="accent3"/>
              </a:buClr>
              <a:buFont typeface="Wingdings" pitchFamily="2" charset="2"/>
              <a:buChar char="Ø"/>
              <a:defRPr/>
            </a:pPr>
            <a:r>
              <a:rPr lang="en-US" dirty="0"/>
              <a:t>The subject being studied changes their behavior as a consequence of the research. </a:t>
            </a:r>
            <a:endParaRPr lang="en-US" dirty="0" smtClean="0"/>
          </a:p>
          <a:p>
            <a:pPr marL="0" indent="0" eaLnBrk="1" fontAlgn="auto" hangingPunct="1">
              <a:spcAft>
                <a:spcPts val="0"/>
              </a:spcAft>
              <a:buClr>
                <a:schemeClr val="accent3"/>
              </a:buClr>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The researcher may use non-standard measuring scales, imprecise or no guidelines for interviewing. </a:t>
            </a:r>
            <a:endParaRPr lang="en-US" dirty="0" smtClean="0"/>
          </a:p>
          <a:p>
            <a:pPr marL="0" indent="0" eaLnBrk="1" fontAlgn="auto" hangingPunct="1">
              <a:spcAft>
                <a:spcPts val="0"/>
              </a:spcAft>
              <a:buClr>
                <a:schemeClr val="accent3"/>
              </a:buClr>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Researchers themselves vary in what they observe or measure, that is, observer variability. E.g., researchers may be selective in their observations, that is, observer bias </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234917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3F65BD-6934-4249-9C91-20F77E82F9B8}"/>
              </a:ext>
            </a:extLst>
          </p:cNvPr>
          <p:cNvSpPr>
            <a:spLocks noGrp="1"/>
          </p:cNvSpPr>
          <p:nvPr>
            <p:ph idx="1"/>
          </p:nvPr>
        </p:nvSpPr>
        <p:spPr>
          <a:xfrm>
            <a:off x="457200" y="457200"/>
            <a:ext cx="8229600" cy="5867400"/>
          </a:xfrm>
        </p:spPr>
        <p:txBody>
          <a:bodyPr>
            <a:normAutofit lnSpcReduction="10000"/>
          </a:bodyPr>
          <a:lstStyle/>
          <a:p>
            <a:pPr marL="0" indent="0" eaLnBrk="1" fontAlgn="auto" hangingPunct="1">
              <a:spcAft>
                <a:spcPts val="0"/>
              </a:spcAft>
              <a:buClr>
                <a:schemeClr val="accent3"/>
              </a:buClr>
              <a:buFont typeface="Wingdings 2" panose="05020102010507070707" pitchFamily="18" charset="2"/>
              <a:buNone/>
              <a:defRPr/>
            </a:pPr>
            <a:r>
              <a:rPr lang="en-US" b="1" dirty="0"/>
              <a:t>Data Handling </a:t>
            </a:r>
            <a:r>
              <a:rPr lang="en-US" b="1" dirty="0" smtClean="0"/>
              <a:t>guidelines</a:t>
            </a:r>
          </a:p>
          <a:p>
            <a:pPr marL="0" indent="0" eaLnBrk="1" fontAlgn="auto" hangingPunct="1">
              <a:spcAft>
                <a:spcPts val="0"/>
              </a:spcAft>
              <a:buClr>
                <a:schemeClr val="accent3"/>
              </a:buClr>
              <a:buFont typeface="Wingdings 2" panose="05020102010507070707" pitchFamily="18" charset="2"/>
              <a:buNone/>
              <a:defRPr/>
            </a:pPr>
            <a:endParaRPr lang="en-US" b="1" dirty="0"/>
          </a:p>
          <a:p>
            <a:pPr marL="274320" indent="-274320" eaLnBrk="1" fontAlgn="auto" hangingPunct="1">
              <a:spcAft>
                <a:spcPts val="0"/>
              </a:spcAft>
              <a:buClr>
                <a:schemeClr val="accent3"/>
              </a:buClr>
              <a:buFont typeface="Wingdings" pitchFamily="2" charset="2"/>
              <a:buChar char="Ø"/>
              <a:defRPr/>
            </a:pPr>
            <a:r>
              <a:rPr lang="en-US" dirty="0"/>
              <a:t>Check that the data gathered is complete and accurate</a:t>
            </a:r>
            <a:r>
              <a:rPr lang="en-US" dirty="0" smtClean="0"/>
              <a:t>.</a:t>
            </a:r>
          </a:p>
          <a:p>
            <a:pPr marL="0" indent="0" eaLnBrk="1" fontAlgn="auto" hangingPunct="1">
              <a:spcAft>
                <a:spcPts val="0"/>
              </a:spcAft>
              <a:buClr>
                <a:schemeClr val="accent3"/>
              </a:buClr>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At some stage questionnaires will have to be numbered. </a:t>
            </a:r>
            <a:endParaRPr lang="en-US" dirty="0" smtClean="0"/>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Identify the person responsible for storing data and the place where it will be stored</a:t>
            </a:r>
            <a:r>
              <a:rPr lang="en-US" dirty="0" smtClean="0"/>
              <a:t>.</a:t>
            </a:r>
          </a:p>
          <a:p>
            <a:pPr marL="0" indent="0" eaLnBrk="1" fontAlgn="auto" hangingPunct="1">
              <a:spcAft>
                <a:spcPts val="0"/>
              </a:spcAft>
              <a:buClr>
                <a:schemeClr val="accent3"/>
              </a:buClr>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Decide how data should be stored. Record forms should be kept in the sequence in which they have been numbered.</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373654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C2F88D-F15D-49DF-BE54-A5B35C612AD9}"/>
              </a:ext>
            </a:extLst>
          </p:cNvPr>
          <p:cNvSpPr>
            <a:spLocks noGrp="1"/>
          </p:cNvSpPr>
          <p:nvPr>
            <p:ph idx="1"/>
          </p:nvPr>
        </p:nvSpPr>
        <p:spPr>
          <a:xfrm>
            <a:off x="457200" y="381000"/>
            <a:ext cx="8229600" cy="59436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Data </a:t>
            </a:r>
            <a:r>
              <a:rPr lang="en-US" b="1" dirty="0" smtClean="0"/>
              <a:t>Entry</a:t>
            </a:r>
          </a:p>
          <a:p>
            <a:pPr marL="0" indent="0" eaLnBrk="1" fontAlgn="auto" hangingPunct="1">
              <a:spcAft>
                <a:spcPts val="0"/>
              </a:spcAft>
              <a:buClr>
                <a:schemeClr val="accent3"/>
              </a:buClr>
              <a:buFont typeface="Wingdings 2" panose="05020102010507070707" pitchFamily="18" charset="2"/>
              <a:buNone/>
              <a:defRPr/>
            </a:pPr>
            <a:endParaRPr lang="en-US" b="1" dirty="0"/>
          </a:p>
          <a:p>
            <a:pPr marL="274320" indent="-274320" eaLnBrk="1" fontAlgn="auto" hangingPunct="1">
              <a:spcAft>
                <a:spcPts val="0"/>
              </a:spcAft>
              <a:buClr>
                <a:schemeClr val="accent3"/>
              </a:buClr>
              <a:buFont typeface="Wingdings" pitchFamily="2" charset="2"/>
              <a:buChar char="Ø"/>
              <a:defRPr/>
            </a:pPr>
            <a:r>
              <a:rPr lang="en-US" dirty="0"/>
              <a:t>Decide on a format, that is, the way you will organize the data in a file. </a:t>
            </a:r>
          </a:p>
          <a:p>
            <a:pPr marL="274320" indent="-274320" eaLnBrk="1" fontAlgn="auto" hangingPunct="1">
              <a:spcAft>
                <a:spcPts val="0"/>
              </a:spcAft>
              <a:buClr>
                <a:schemeClr val="accent3"/>
              </a:buClr>
              <a:buFont typeface="Wingdings" pitchFamily="2" charset="2"/>
              <a:buChar char="Ø"/>
              <a:defRPr/>
            </a:pPr>
            <a:r>
              <a:rPr lang="en-US" dirty="0"/>
              <a:t>Next, design a code, </a:t>
            </a: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Then </a:t>
            </a:r>
            <a:r>
              <a:rPr lang="en-US" dirty="0"/>
              <a:t>do the actual coding, </a:t>
            </a:r>
            <a:endParaRPr lang="en-US" dirty="0" smtClean="0"/>
          </a:p>
          <a:p>
            <a:pPr marL="274320" indent="-274320" eaLnBrk="1" fontAlgn="auto" hangingPunct="1">
              <a:spcAft>
                <a:spcPts val="0"/>
              </a:spcAft>
              <a:buClr>
                <a:schemeClr val="accent3"/>
              </a:buClr>
              <a:buFont typeface="Wingdings" pitchFamily="2" charset="2"/>
              <a:buChar char="Ø"/>
              <a:defRPr/>
            </a:pPr>
            <a:r>
              <a:rPr lang="en-US" dirty="0" smtClean="0"/>
              <a:t>Data </a:t>
            </a:r>
            <a:r>
              <a:rPr lang="en-US" dirty="0"/>
              <a:t>entry is the next step, which is keying the data into the computer so that you can process it. </a:t>
            </a:r>
          </a:p>
          <a:p>
            <a:pPr marL="274320" indent="-274320" eaLnBrk="1" fontAlgn="auto" hangingPunct="1">
              <a:spcAft>
                <a:spcPts val="0"/>
              </a:spcAft>
              <a:buClr>
                <a:schemeClr val="accent3"/>
              </a:buClr>
              <a:buFont typeface="Wingdings" pitchFamily="2" charset="2"/>
              <a:buChar char="Ø"/>
              <a:defRPr/>
            </a:pPr>
            <a:r>
              <a:rPr lang="en-US" dirty="0"/>
              <a:t>Finally, data cleaning is the final check you make on the data file for accuracy, completeness, and consistency prior to the onset of analysis.</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6922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1316736"/>
            <a:ext cx="8686800" cy="2950464"/>
          </a:xfrm>
        </p:spPr>
        <p:txBody>
          <a:bodyPr/>
          <a:lstStyle/>
          <a:p>
            <a:r>
              <a:rPr lang="en-US" sz="6000" dirty="0" smtClean="0">
                <a:solidFill>
                  <a:schemeClr val="tx1"/>
                </a:solidFill>
                <a:latin typeface="+mn-lt"/>
              </a:rPr>
              <a:t>9. Data analysis &amp; Interpretation</a:t>
            </a:r>
            <a:endParaRPr lang="en-US" sz="6000" dirty="0">
              <a:solidFill>
                <a:schemeClr val="tx1"/>
              </a:solidFill>
              <a:latin typeface="+mn-lt"/>
            </a:endParaRPr>
          </a:p>
        </p:txBody>
      </p:sp>
    </p:spTree>
    <p:extLst>
      <p:ext uri="{BB962C8B-B14F-4D97-AF65-F5344CB8AC3E}">
        <p14:creationId xmlns:p14="http://schemas.microsoft.com/office/powerpoint/2010/main" val="4229233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Cont.…</a:t>
            </a:r>
            <a:endParaRPr lang="en-US" b="1" dirty="0">
              <a:latin typeface="Candara" panose="020E0502030303020204" pitchFamily="34" charset="0"/>
            </a:endParaRPr>
          </a:p>
        </p:txBody>
      </p:sp>
      <p:sp>
        <p:nvSpPr>
          <p:cNvPr id="3" name="Content Placeholder 2"/>
          <p:cNvSpPr>
            <a:spLocks noGrp="1"/>
          </p:cNvSpPr>
          <p:nvPr>
            <p:ph idx="1"/>
          </p:nvPr>
        </p:nvSpPr>
        <p:spPr>
          <a:xfrm>
            <a:off x="76200" y="1828801"/>
            <a:ext cx="8139684" cy="4351337"/>
          </a:xfrm>
        </p:spPr>
        <p:txBody>
          <a:bodyPr>
            <a:noAutofit/>
          </a:bodyPr>
          <a:lstStyle/>
          <a:p>
            <a:pPr marL="0" indent="0">
              <a:buNone/>
            </a:pPr>
            <a:r>
              <a:rPr lang="en-US" sz="2400" b="1" dirty="0">
                <a:latin typeface="Candara" panose="020E0502030303020204" pitchFamily="34" charset="0"/>
              </a:rPr>
              <a:t>Rapid Rural </a:t>
            </a:r>
            <a:r>
              <a:rPr lang="en-US" sz="2400" b="1" dirty="0" smtClean="0">
                <a:latin typeface="Candara" panose="020E0502030303020204" pitchFamily="34" charset="0"/>
              </a:rPr>
              <a:t>Appraisal</a:t>
            </a:r>
          </a:p>
          <a:p>
            <a:pPr>
              <a:buFont typeface="Wingdings" panose="05000000000000000000" pitchFamily="2" charset="2"/>
              <a:buChar char="§"/>
            </a:pPr>
            <a:endParaRPr lang="en-US" sz="2400" dirty="0">
              <a:latin typeface="Candara" panose="020E0502030303020204" pitchFamily="34" charset="0"/>
            </a:endParaRPr>
          </a:p>
          <a:p>
            <a:pPr>
              <a:buFont typeface="Wingdings" panose="05000000000000000000" pitchFamily="2" charset="2"/>
              <a:buChar char="§"/>
            </a:pPr>
            <a:r>
              <a:rPr lang="en-US" sz="2400" dirty="0">
                <a:latin typeface="Candara" panose="020E0502030303020204" pitchFamily="34" charset="0"/>
              </a:rPr>
              <a:t>This approach </a:t>
            </a:r>
            <a:r>
              <a:rPr lang="en-US" sz="2400" dirty="0" smtClean="0">
                <a:latin typeface="Candara" panose="020E0502030303020204" pitchFamily="34" charset="0"/>
              </a:rPr>
              <a:t>emphasizes </a:t>
            </a:r>
            <a:r>
              <a:rPr lang="en-US" sz="2400" dirty="0">
                <a:latin typeface="Candara" panose="020E0502030303020204" pitchFamily="34" charset="0"/>
              </a:rPr>
              <a:t>the need for the researcher to acknowledge and appreciate that local research respondents have the knowledge and skills to be partners in the research </a:t>
            </a:r>
            <a:r>
              <a:rPr lang="en-US" sz="2400" dirty="0" smtClean="0">
                <a:latin typeface="Candara" panose="020E0502030303020204" pitchFamily="34" charset="0"/>
              </a:rPr>
              <a:t>process.</a:t>
            </a:r>
          </a:p>
          <a:p>
            <a:pPr>
              <a:buFont typeface="Wingdings" panose="05000000000000000000" pitchFamily="2" charset="2"/>
              <a:buChar char="§"/>
            </a:pPr>
            <a:endParaRPr lang="en-US" sz="2400" dirty="0">
              <a:latin typeface="Candara" panose="020E0502030303020204" pitchFamily="34" charset="0"/>
            </a:endParaRPr>
          </a:p>
          <a:p>
            <a:pPr>
              <a:buFont typeface="Wingdings" panose="05000000000000000000" pitchFamily="2" charset="2"/>
              <a:buChar char="§"/>
            </a:pPr>
            <a:r>
              <a:rPr lang="en-US" sz="2400" dirty="0">
                <a:latin typeface="Candara" panose="020E0502030303020204" pitchFamily="34" charset="0"/>
              </a:rPr>
              <a:t>In RRA, both the researcher and the respondents collaborate and learn from each other, getting possible solutions for the research questions </a:t>
            </a:r>
          </a:p>
          <a:p>
            <a:pPr>
              <a:buFont typeface="Wingdings" panose="05000000000000000000" pitchFamily="2" charset="2"/>
              <a:buChar char="§"/>
            </a:pPr>
            <a:endParaRPr lang="en-US" sz="2400" dirty="0">
              <a:latin typeface="Candara" panose="020E0502030303020204" pitchFamily="34" charset="0"/>
            </a:endParaRPr>
          </a:p>
        </p:txBody>
      </p:sp>
    </p:spTree>
    <p:extLst>
      <p:ext uri="{BB962C8B-B14F-4D97-AF65-F5344CB8AC3E}">
        <p14:creationId xmlns:p14="http://schemas.microsoft.com/office/powerpoint/2010/main" val="220366053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1">
            <a:extLst>
              <a:ext uri="{FF2B5EF4-FFF2-40B4-BE49-F238E27FC236}">
                <a16:creationId xmlns:a16="http://schemas.microsoft.com/office/drawing/2014/main" id="{AD981311-0ED1-4ED9-A9C2-D60D372DC460}"/>
              </a:ext>
            </a:extLst>
          </p:cNvPr>
          <p:cNvSpPr>
            <a:spLocks noGrp="1"/>
          </p:cNvSpPr>
          <p:nvPr>
            <p:ph type="title"/>
          </p:nvPr>
        </p:nvSpPr>
        <p:spPr>
          <a:xfrm>
            <a:off x="457200" y="533400"/>
            <a:ext cx="8229600" cy="762000"/>
          </a:xfrm>
        </p:spPr>
        <p:txBody>
          <a:bodyPr>
            <a:normAutofit/>
          </a:bodyPr>
          <a:lstStyle/>
          <a:p>
            <a:pPr algn="ctr" eaLnBrk="1" fontAlgn="auto" hangingPunct="1">
              <a:spcAft>
                <a:spcPts val="0"/>
              </a:spcAft>
              <a:defRPr/>
            </a:pPr>
            <a:r>
              <a:rPr lang="en-US" sz="3200" b="1" dirty="0" smtClean="0">
                <a:solidFill>
                  <a:schemeClr val="tx1"/>
                </a:solidFill>
                <a:latin typeface="+mn-lt"/>
              </a:rPr>
              <a:t>DATA </a:t>
            </a:r>
            <a:r>
              <a:rPr lang="en-US" sz="3200" b="1" dirty="0">
                <a:solidFill>
                  <a:schemeClr val="tx1"/>
                </a:solidFill>
                <a:latin typeface="+mn-lt"/>
              </a:rPr>
              <a:t>ANALYSIS AND INTERPRETATION</a:t>
            </a:r>
          </a:p>
        </p:txBody>
      </p:sp>
      <p:sp>
        <p:nvSpPr>
          <p:cNvPr id="3" name="Content Placeholder 2">
            <a:extLst>
              <a:ext uri="{FF2B5EF4-FFF2-40B4-BE49-F238E27FC236}">
                <a16:creationId xmlns:a16="http://schemas.microsoft.com/office/drawing/2014/main" id="{5E028776-BA94-4E2C-A6A6-FAF570DF532F}"/>
              </a:ext>
            </a:extLst>
          </p:cNvPr>
          <p:cNvSpPr>
            <a:spLocks noGrp="1"/>
          </p:cNvSpPr>
          <p:nvPr>
            <p:ph idx="1"/>
          </p:nvPr>
        </p:nvSpPr>
        <p:spPr>
          <a:xfrm>
            <a:off x="457200" y="1600201"/>
            <a:ext cx="8229600" cy="47244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b="1" dirty="0"/>
              <a:t>Data Presentation</a:t>
            </a:r>
            <a:r>
              <a:rPr lang="en-US" dirty="0"/>
              <a:t>: is the way in which data is displayed for viewing, interpreting &amp; </a:t>
            </a:r>
            <a:r>
              <a:rPr lang="en-US" dirty="0" smtClean="0"/>
              <a:t>understanding</a:t>
            </a:r>
          </a:p>
          <a:p>
            <a:pPr marL="0" indent="0" eaLnBrk="1" fontAlgn="auto" hangingPunct="1">
              <a:spcAft>
                <a:spcPts val="0"/>
              </a:spcAft>
              <a:buClr>
                <a:schemeClr val="accent3"/>
              </a:buClr>
              <a:buNone/>
              <a:defRPr/>
            </a:pPr>
            <a:r>
              <a:rPr lang="en-US" dirty="0" smtClean="0"/>
              <a:t> </a:t>
            </a:r>
            <a:endParaRPr lang="en-US" dirty="0"/>
          </a:p>
          <a:p>
            <a:pPr marL="0" indent="0" eaLnBrk="1" fontAlgn="auto" hangingPunct="1">
              <a:spcAft>
                <a:spcPts val="0"/>
              </a:spcAft>
              <a:buClr>
                <a:schemeClr val="accent3"/>
              </a:buClr>
              <a:buFont typeface="Wingdings 2" panose="05020102010507070707" pitchFamily="18" charset="2"/>
              <a:buNone/>
              <a:defRPr/>
            </a:pPr>
            <a:r>
              <a:rPr lang="en-US" b="1" dirty="0"/>
              <a:t>Methods of data presentation</a:t>
            </a:r>
          </a:p>
          <a:p>
            <a:pPr marL="274320" indent="-274320" eaLnBrk="1" fontAlgn="auto" hangingPunct="1">
              <a:spcAft>
                <a:spcPts val="0"/>
              </a:spcAft>
              <a:buClr>
                <a:schemeClr val="accent3"/>
              </a:buClr>
              <a:buFont typeface="Wingdings" pitchFamily="2" charset="2"/>
              <a:buChar char="Ø"/>
              <a:defRPr/>
            </a:pPr>
            <a:r>
              <a:rPr lang="en-US" dirty="0"/>
              <a:t>Tables</a:t>
            </a:r>
          </a:p>
          <a:p>
            <a:pPr marL="274320" indent="-274320" eaLnBrk="1" fontAlgn="auto" hangingPunct="1">
              <a:spcAft>
                <a:spcPts val="0"/>
              </a:spcAft>
              <a:buClr>
                <a:schemeClr val="accent3"/>
              </a:buClr>
              <a:buFont typeface="Wingdings" pitchFamily="2" charset="2"/>
              <a:buChar char="Ø"/>
              <a:defRPr/>
            </a:pPr>
            <a:r>
              <a:rPr lang="en-US" dirty="0"/>
              <a:t>Charts</a:t>
            </a:r>
          </a:p>
          <a:p>
            <a:pPr marL="274320" indent="-274320" eaLnBrk="1" fontAlgn="auto" hangingPunct="1">
              <a:spcAft>
                <a:spcPts val="0"/>
              </a:spcAft>
              <a:buClr>
                <a:schemeClr val="accent3"/>
              </a:buClr>
              <a:buFont typeface="Wingdings" pitchFamily="2" charset="2"/>
              <a:buChar char="Ø"/>
              <a:defRPr/>
            </a:pPr>
            <a:r>
              <a:rPr lang="en-US" dirty="0"/>
              <a:t>Graphs</a:t>
            </a:r>
          </a:p>
          <a:p>
            <a:pPr marL="274320" indent="-274320" eaLnBrk="1" fontAlgn="auto" hangingPunct="1">
              <a:spcAft>
                <a:spcPts val="0"/>
              </a:spcAft>
              <a:buClr>
                <a:schemeClr val="accent3"/>
              </a:buClr>
              <a:buFont typeface="Wingdings" pitchFamily="2" charset="2"/>
              <a:buChar char="Ø"/>
              <a:defRPr/>
            </a:pPr>
            <a:r>
              <a:rPr lang="en-US" dirty="0"/>
              <a:t>Frequency distribution tables</a:t>
            </a:r>
          </a:p>
          <a:p>
            <a:pPr marL="274320" indent="-274320" eaLnBrk="1" fontAlgn="auto" hangingPunct="1">
              <a:spcAft>
                <a:spcPts val="0"/>
              </a:spcAft>
              <a:buClr>
                <a:schemeClr val="accent3"/>
              </a:buClr>
              <a:buFont typeface="Wingdings" pitchFamily="2" charset="2"/>
              <a:buChar char="Ø"/>
              <a:defRPr/>
            </a:pPr>
            <a:r>
              <a:rPr lang="en-US" dirty="0"/>
              <a:t>Histograms</a:t>
            </a:r>
          </a:p>
          <a:p>
            <a:pPr marL="274320" indent="-274320" eaLnBrk="1" fontAlgn="auto" hangingPunct="1">
              <a:spcAft>
                <a:spcPts val="0"/>
              </a:spcAft>
              <a:buClr>
                <a:schemeClr val="accent3"/>
              </a:buClr>
              <a:buFont typeface="Wingdings" pitchFamily="2" charset="2"/>
              <a:buChar char="Ø"/>
              <a:defRPr/>
            </a:pPr>
            <a:r>
              <a:rPr lang="en-US" dirty="0"/>
              <a:t>Narrative method</a:t>
            </a:r>
          </a:p>
          <a:p>
            <a:pPr marL="0" indent="0" eaLnBrk="1" fontAlgn="auto" hangingPunct="1">
              <a:spcAft>
                <a:spcPts val="0"/>
              </a:spcAft>
              <a:buClr>
                <a:schemeClr val="accent3"/>
              </a:buClr>
              <a:buFont typeface="Wingdings 2" panose="05020102010507070707" pitchFamily="18" charset="2"/>
              <a:buNone/>
              <a:defRPr/>
            </a:pPr>
            <a:endParaRPr lang="en-US" dirty="0"/>
          </a:p>
        </p:txBody>
      </p:sp>
    </p:spTree>
    <p:extLst>
      <p:ext uri="{BB962C8B-B14F-4D97-AF65-F5344CB8AC3E}">
        <p14:creationId xmlns:p14="http://schemas.microsoft.com/office/powerpoint/2010/main" val="65143416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Content Placeholder 2"/>
          <p:cNvSpPr>
            <a:spLocks noGrp="1"/>
          </p:cNvSpPr>
          <p:nvPr>
            <p:ph idx="1"/>
          </p:nvPr>
        </p:nvSpPr>
        <p:spPr>
          <a:xfrm>
            <a:off x="457200" y="1143000"/>
            <a:ext cx="8229600" cy="5181600"/>
          </a:xfrm>
        </p:spPr>
        <p:txBody>
          <a:bodyPr/>
          <a:lstStyle/>
          <a:p>
            <a:pPr eaLnBrk="1" hangingPunct="1">
              <a:buFont typeface="Wingdings" panose="05000000000000000000" pitchFamily="2" charset="2"/>
              <a:buChar char="Ø"/>
            </a:pPr>
            <a:r>
              <a:rPr lang="en-US" altLang="en-US" dirty="0" smtClean="0"/>
              <a:t>The data presentation and analysis of qualitative research is quite different from that of presenting data collected when using the quantitative research method</a:t>
            </a:r>
          </a:p>
          <a:p>
            <a:pPr eaLnBrk="1" hangingPunct="1">
              <a:buFont typeface="Wingdings" panose="05000000000000000000" pitchFamily="2" charset="2"/>
              <a:buChar char="Ø"/>
            </a:pPr>
            <a:endParaRPr lang="en-US" altLang="en-US" dirty="0" smtClean="0"/>
          </a:p>
          <a:p>
            <a:pPr eaLnBrk="1" hangingPunct="1">
              <a:buFont typeface="Wingdings" panose="05000000000000000000" pitchFamily="2" charset="2"/>
              <a:buChar char="Ø"/>
            </a:pPr>
            <a:r>
              <a:rPr lang="en-US" altLang="en-US" dirty="0" smtClean="0"/>
              <a:t>This is because qualitative research uses words while quantitative uses numbers (numerical). </a:t>
            </a:r>
          </a:p>
          <a:p>
            <a:pPr marL="0" indent="0" eaLnBrk="1" hangingPunct="1">
              <a:buNone/>
            </a:pPr>
            <a:endParaRPr lang="en-US" altLang="en-US" dirty="0" smtClean="0"/>
          </a:p>
          <a:p>
            <a:pPr eaLnBrk="1" hangingPunct="1">
              <a:buFont typeface="Wingdings" panose="05000000000000000000" pitchFamily="2" charset="2"/>
              <a:buChar char="Ø"/>
            </a:pPr>
            <a:r>
              <a:rPr lang="en-US" altLang="en-US" dirty="0" smtClean="0"/>
              <a:t>However, the principles are the same for both types. </a:t>
            </a:r>
          </a:p>
          <a:p>
            <a:pPr eaLnBrk="1" hangingPunct="1">
              <a:buFont typeface="Wingdings" panose="05000000000000000000" pitchFamily="2" charset="2"/>
              <a:buChar char="Ø"/>
            </a:pPr>
            <a:endParaRPr lang="en-US" altLang="en-US" dirty="0" smtClean="0"/>
          </a:p>
        </p:txBody>
      </p:sp>
    </p:spTree>
    <p:extLst>
      <p:ext uri="{BB962C8B-B14F-4D97-AF65-F5344CB8AC3E}">
        <p14:creationId xmlns:p14="http://schemas.microsoft.com/office/powerpoint/2010/main" val="35088759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Content Placeholder 2"/>
          <p:cNvSpPr>
            <a:spLocks noGrp="1"/>
          </p:cNvSpPr>
          <p:nvPr>
            <p:ph idx="1"/>
          </p:nvPr>
        </p:nvSpPr>
        <p:spPr>
          <a:xfrm>
            <a:off x="457200" y="762000"/>
            <a:ext cx="8229600" cy="5562600"/>
          </a:xfrm>
        </p:spPr>
        <p:txBody>
          <a:bodyPr/>
          <a:lstStyle/>
          <a:p>
            <a:pPr marL="0" indent="0" eaLnBrk="1" hangingPunct="1">
              <a:buFont typeface="Wingdings 2" panose="05020102010507070707" pitchFamily="18" charset="2"/>
              <a:buNone/>
            </a:pPr>
            <a:r>
              <a:rPr lang="en-US" altLang="en-US" b="1" dirty="0" smtClean="0"/>
              <a:t>Principles of Data Presentation and Analysis</a:t>
            </a:r>
          </a:p>
          <a:p>
            <a:pPr marL="0" indent="0" eaLnBrk="1" hangingPunct="1">
              <a:buFont typeface="Wingdings 2" panose="05020102010507070707" pitchFamily="18" charset="2"/>
              <a:buNone/>
            </a:pPr>
            <a:r>
              <a:rPr lang="en-US" altLang="en-US" dirty="0" smtClean="0"/>
              <a:t>a) Describe the sample population by providing a description of the respondents, for instance, key informants or focus  group members:  Age; Sex; Occupation; Educational background etc.</a:t>
            </a:r>
          </a:p>
          <a:p>
            <a:pPr marL="0" indent="0" eaLnBrk="1" hangingPunct="1">
              <a:buFont typeface="Wingdings 2" panose="05020102010507070707" pitchFamily="18" charset="2"/>
              <a:buNone/>
            </a:pPr>
            <a:endParaRPr lang="en-US" altLang="en-US" dirty="0" smtClean="0"/>
          </a:p>
          <a:p>
            <a:pPr marL="0" indent="0" eaLnBrk="1" hangingPunct="1">
              <a:buFont typeface="Wingdings 2" panose="05020102010507070707" pitchFamily="18" charset="2"/>
              <a:buNone/>
            </a:pPr>
            <a:r>
              <a:rPr lang="en-US" altLang="en-US" dirty="0" smtClean="0"/>
              <a:t>b) Order, reduce and/or code the data (data processing).</a:t>
            </a:r>
          </a:p>
          <a:p>
            <a:pPr marL="0" indent="0" eaLnBrk="1" hangingPunct="1">
              <a:buFont typeface="Wingdings 2" panose="05020102010507070707" pitchFamily="18" charset="2"/>
              <a:buNone/>
            </a:pPr>
            <a:r>
              <a:rPr lang="en-US" altLang="en-US" dirty="0" smtClean="0"/>
              <a:t>c) Display the summaries of data for interpretation.</a:t>
            </a:r>
          </a:p>
          <a:p>
            <a:pPr marL="0" indent="0" eaLnBrk="1" hangingPunct="1">
              <a:buFont typeface="Wingdings 2" panose="05020102010507070707" pitchFamily="18" charset="2"/>
              <a:buNone/>
            </a:pPr>
            <a:r>
              <a:rPr lang="en-US" altLang="en-US" dirty="0" smtClean="0"/>
              <a:t>d) Draw conclusions.</a:t>
            </a:r>
          </a:p>
          <a:p>
            <a:pPr marL="0" indent="0" eaLnBrk="1" hangingPunct="1">
              <a:buFont typeface="Wingdings 2" panose="05020102010507070707" pitchFamily="18" charset="2"/>
              <a:buNone/>
            </a:pPr>
            <a:r>
              <a:rPr lang="en-US" altLang="en-US" dirty="0" smtClean="0"/>
              <a:t>e) Develop strategies for testing or confirming the findings to prove their validity.</a:t>
            </a:r>
          </a:p>
          <a:p>
            <a:pPr marL="0" indent="0" eaLnBrk="1" hangingPunct="1">
              <a:buFont typeface="Wingdings 2" panose="05020102010507070707" pitchFamily="18" charset="2"/>
              <a:buNone/>
            </a:pPr>
            <a:endParaRPr lang="en-US" altLang="en-US" dirty="0" smtClean="0"/>
          </a:p>
          <a:p>
            <a:pPr marL="0" indent="0" eaLnBrk="1" hangingPunct="1">
              <a:buFont typeface="Wingdings 2" panose="05020102010507070707" pitchFamily="18" charset="2"/>
              <a:buNone/>
            </a:pPr>
            <a:endParaRPr lang="en-US" altLang="en-US" dirty="0" smtClean="0"/>
          </a:p>
        </p:txBody>
      </p:sp>
    </p:spTree>
    <p:extLst>
      <p:ext uri="{BB962C8B-B14F-4D97-AF65-F5344CB8AC3E}">
        <p14:creationId xmlns:p14="http://schemas.microsoft.com/office/powerpoint/2010/main" val="405066307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095A12-74B0-4E37-A141-6F56F4D20663}"/>
              </a:ext>
            </a:extLst>
          </p:cNvPr>
          <p:cNvSpPr>
            <a:spLocks noGrp="1"/>
          </p:cNvSpPr>
          <p:nvPr>
            <p:ph idx="1"/>
          </p:nvPr>
        </p:nvSpPr>
        <p:spPr>
          <a:xfrm>
            <a:off x="457200" y="609600"/>
            <a:ext cx="8229600" cy="5715000"/>
          </a:xfrm>
        </p:spPr>
        <p:txBody>
          <a:bodyPr>
            <a:normAutofit lnSpcReduction="10000"/>
          </a:bodyPr>
          <a:lstStyle/>
          <a:p>
            <a:pPr marL="0" indent="0" eaLnBrk="1" fontAlgn="auto" hangingPunct="1">
              <a:spcAft>
                <a:spcPts val="0"/>
              </a:spcAft>
              <a:buClr>
                <a:schemeClr val="accent3"/>
              </a:buClr>
              <a:buFont typeface="Wingdings 2" panose="05020102010507070707" pitchFamily="18" charset="2"/>
              <a:buNone/>
              <a:defRPr/>
            </a:pPr>
            <a:r>
              <a:rPr lang="en-US" b="1" dirty="0"/>
              <a:t>Measures of Central Tendency</a:t>
            </a:r>
          </a:p>
          <a:p>
            <a:pPr marL="0" indent="0" eaLnBrk="1" fontAlgn="auto" hangingPunct="1">
              <a:spcAft>
                <a:spcPts val="0"/>
              </a:spcAft>
              <a:buClr>
                <a:schemeClr val="accent3"/>
              </a:buClr>
              <a:buFont typeface="Wingdings 2" panose="05020102010507070707" pitchFamily="18" charset="2"/>
              <a:buNone/>
              <a:defRPr/>
            </a:pPr>
            <a:r>
              <a:rPr lang="en-US" dirty="0"/>
              <a:t>Referred to as 'average' measures. They describe how closely related the data is. </a:t>
            </a:r>
            <a:endParaRPr lang="en-US" dirty="0" smtClean="0"/>
          </a:p>
          <a:p>
            <a:pPr marL="514350" indent="-514350" eaLnBrk="1" fontAlgn="auto" hangingPunct="1">
              <a:spcAft>
                <a:spcPts val="0"/>
              </a:spcAft>
              <a:buClr>
                <a:schemeClr val="accent3"/>
              </a:buClr>
              <a:buFont typeface="+mj-lt"/>
              <a:buAutoNum type="arabicPeriod"/>
              <a:defRPr/>
            </a:pPr>
            <a:r>
              <a:rPr lang="en-US" dirty="0" smtClean="0"/>
              <a:t>Mode</a:t>
            </a:r>
            <a:r>
              <a:rPr lang="en-US" dirty="0"/>
              <a:t>: </a:t>
            </a:r>
            <a:endParaRPr lang="en-US" dirty="0" smtClean="0"/>
          </a:p>
          <a:p>
            <a:pPr marL="514350" indent="-514350" eaLnBrk="1" fontAlgn="auto" hangingPunct="1">
              <a:spcAft>
                <a:spcPts val="0"/>
              </a:spcAft>
              <a:buClr>
                <a:schemeClr val="accent3"/>
              </a:buClr>
              <a:buFont typeface="+mj-lt"/>
              <a:buAutoNum type="arabicPeriod"/>
              <a:defRPr/>
            </a:pPr>
            <a:r>
              <a:rPr lang="en-US" dirty="0" smtClean="0"/>
              <a:t>Median:</a:t>
            </a:r>
          </a:p>
          <a:p>
            <a:pPr marL="514350" indent="-514350" eaLnBrk="1" fontAlgn="auto" hangingPunct="1">
              <a:spcAft>
                <a:spcPts val="0"/>
              </a:spcAft>
              <a:buClr>
                <a:schemeClr val="accent3"/>
              </a:buClr>
              <a:buFont typeface="+mj-lt"/>
              <a:buAutoNum type="arabicPeriod"/>
              <a:defRPr/>
            </a:pPr>
            <a:r>
              <a:rPr lang="en-US" dirty="0" smtClean="0"/>
              <a:t>Mean</a:t>
            </a:r>
            <a:r>
              <a:rPr lang="en-US" dirty="0"/>
              <a:t>: </a:t>
            </a:r>
            <a:r>
              <a:rPr lang="en-US" dirty="0" smtClean="0"/>
              <a:t> </a:t>
            </a:r>
          </a:p>
          <a:p>
            <a:pPr marL="0" indent="0" eaLnBrk="1" fontAlgn="auto" hangingPunct="1">
              <a:spcAft>
                <a:spcPts val="0"/>
              </a:spcAft>
              <a:buClr>
                <a:schemeClr val="accent3"/>
              </a:buClr>
              <a:buFont typeface="Wingdings 2" panose="05020102010507070707" pitchFamily="18" charset="2"/>
              <a:buNone/>
              <a:defRPr/>
            </a:pPr>
            <a:endParaRPr lang="en-US" dirty="0"/>
          </a:p>
          <a:p>
            <a:pPr marL="0" indent="0" eaLnBrk="1" fontAlgn="auto" hangingPunct="1">
              <a:spcAft>
                <a:spcPts val="0"/>
              </a:spcAft>
              <a:buClr>
                <a:schemeClr val="accent3"/>
              </a:buClr>
              <a:buNone/>
              <a:defRPr/>
            </a:pPr>
            <a:r>
              <a:rPr lang="en-US" b="1" dirty="0"/>
              <a:t>Measures of </a:t>
            </a:r>
            <a:r>
              <a:rPr lang="en-US" b="1" dirty="0" smtClean="0"/>
              <a:t>Dispersion</a:t>
            </a:r>
          </a:p>
          <a:p>
            <a:pPr marL="514350" indent="-514350" eaLnBrk="1" fontAlgn="auto" hangingPunct="1">
              <a:spcAft>
                <a:spcPts val="0"/>
              </a:spcAft>
              <a:buClr>
                <a:schemeClr val="accent3"/>
              </a:buClr>
              <a:buFont typeface="+mj-lt"/>
              <a:buAutoNum type="arabicPeriod"/>
              <a:defRPr/>
            </a:pPr>
            <a:r>
              <a:rPr lang="en-US" dirty="0" smtClean="0"/>
              <a:t>Range</a:t>
            </a:r>
          </a:p>
          <a:p>
            <a:pPr marL="514350" indent="-514350" eaLnBrk="1" fontAlgn="auto" hangingPunct="1">
              <a:spcAft>
                <a:spcPts val="0"/>
              </a:spcAft>
              <a:buClr>
                <a:schemeClr val="accent3"/>
              </a:buClr>
              <a:buFont typeface="+mj-lt"/>
              <a:buAutoNum type="arabicPeriod"/>
              <a:defRPr/>
            </a:pPr>
            <a:r>
              <a:rPr lang="en-US" dirty="0" smtClean="0"/>
              <a:t>Variance</a:t>
            </a:r>
          </a:p>
          <a:p>
            <a:pPr marL="514350" indent="-514350" eaLnBrk="1" fontAlgn="auto" hangingPunct="1">
              <a:spcAft>
                <a:spcPts val="0"/>
              </a:spcAft>
              <a:buClr>
                <a:schemeClr val="accent3"/>
              </a:buClr>
              <a:buFont typeface="+mj-lt"/>
              <a:buAutoNum type="arabicPeriod"/>
              <a:defRPr/>
            </a:pPr>
            <a:r>
              <a:rPr lang="en-US" dirty="0" smtClean="0"/>
              <a:t>Standard Deviation </a:t>
            </a:r>
            <a:endParaRPr lang="en-US" dirty="0"/>
          </a:p>
          <a:p>
            <a:pPr marL="0" indent="0" eaLnBrk="1" fontAlgn="auto" hangingPunct="1">
              <a:spcAft>
                <a:spcPts val="0"/>
              </a:spcAft>
              <a:buClr>
                <a:schemeClr val="accent3"/>
              </a:buClr>
              <a:buFont typeface="Wingdings 2" panose="05020102010507070707" pitchFamily="18" charset="2"/>
              <a:buNone/>
              <a:defRPr/>
            </a:pPr>
            <a:r>
              <a:rPr lang="en-US" dirty="0"/>
              <a:t/>
            </a:r>
            <a:br>
              <a:rPr lang="en-US" dirty="0"/>
            </a:br>
            <a:endParaRPr lang="en-US" dirty="0"/>
          </a:p>
          <a:p>
            <a:pPr marL="274320" indent="-274320" eaLnBrk="1" fontAlgn="auto" hangingPunct="1">
              <a:spcAft>
                <a:spcPts val="0"/>
              </a:spcAft>
              <a:buClr>
                <a:schemeClr val="accent3"/>
              </a:buClr>
              <a:buFont typeface="Wingdings 2"/>
              <a:buChar char=""/>
              <a:defRPr/>
            </a:pPr>
            <a:endParaRPr lang="en-US" dirty="0"/>
          </a:p>
        </p:txBody>
      </p:sp>
    </p:spTree>
    <p:extLst>
      <p:ext uri="{BB962C8B-B14F-4D97-AF65-F5344CB8AC3E}">
        <p14:creationId xmlns:p14="http://schemas.microsoft.com/office/powerpoint/2010/main" val="86124848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E37C34-3CFE-425D-AFD3-38DFF46351D6}"/>
              </a:ext>
            </a:extLst>
          </p:cNvPr>
          <p:cNvSpPr>
            <a:spLocks noGrp="1"/>
          </p:cNvSpPr>
          <p:nvPr>
            <p:ph idx="1"/>
          </p:nvPr>
        </p:nvSpPr>
        <p:spPr>
          <a:xfrm>
            <a:off x="457200" y="990600"/>
            <a:ext cx="8229600" cy="53340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MEASUREMENT SCALES</a:t>
            </a:r>
          </a:p>
          <a:p>
            <a:pPr marL="514350" indent="-514350" eaLnBrk="1" fontAlgn="auto" hangingPunct="1">
              <a:spcAft>
                <a:spcPts val="0"/>
              </a:spcAft>
              <a:buClr>
                <a:schemeClr val="accent3"/>
              </a:buClr>
              <a:buFont typeface="Wingdings 2" panose="05020102010507070707" pitchFamily="18" charset="2"/>
              <a:buAutoNum type="alphaLcParenR"/>
              <a:defRPr/>
            </a:pPr>
            <a:r>
              <a:rPr lang="en-US" b="1" dirty="0" smtClean="0"/>
              <a:t>Nominal </a:t>
            </a:r>
            <a:r>
              <a:rPr lang="en-US" b="1" dirty="0"/>
              <a:t>Scale: </a:t>
            </a:r>
            <a:endParaRPr lang="en-US" b="1" dirty="0" smtClean="0"/>
          </a:p>
          <a:p>
            <a:pPr marL="514350" indent="-514350" eaLnBrk="1" fontAlgn="auto" hangingPunct="1">
              <a:spcAft>
                <a:spcPts val="0"/>
              </a:spcAft>
              <a:buClr>
                <a:schemeClr val="accent3"/>
              </a:buClr>
              <a:buFont typeface="Wingdings 2" panose="05020102010507070707" pitchFamily="18" charset="2"/>
              <a:buAutoNum type="alphaLcParenR"/>
              <a:defRPr/>
            </a:pPr>
            <a:r>
              <a:rPr lang="en-US" b="1" dirty="0" smtClean="0"/>
              <a:t>Ordinal </a:t>
            </a:r>
            <a:r>
              <a:rPr lang="en-US" b="1" dirty="0"/>
              <a:t>Scale: </a:t>
            </a:r>
            <a:endParaRPr lang="en-US" b="1" dirty="0" smtClean="0"/>
          </a:p>
          <a:p>
            <a:pPr marL="514350" indent="-514350" eaLnBrk="1" fontAlgn="auto" hangingPunct="1">
              <a:spcAft>
                <a:spcPts val="0"/>
              </a:spcAft>
              <a:buClr>
                <a:schemeClr val="accent3"/>
              </a:buClr>
              <a:buFont typeface="Wingdings 2" panose="05020102010507070707" pitchFamily="18" charset="2"/>
              <a:buAutoNum type="alphaLcParenR"/>
              <a:defRPr/>
            </a:pPr>
            <a:r>
              <a:rPr lang="en-US" b="1" dirty="0" smtClean="0"/>
              <a:t>Interval </a:t>
            </a:r>
            <a:r>
              <a:rPr lang="en-US" b="1" dirty="0"/>
              <a:t>Scale:  </a:t>
            </a:r>
            <a:endParaRPr lang="en-US" b="1" dirty="0" smtClean="0"/>
          </a:p>
          <a:p>
            <a:pPr marL="514350" indent="-514350" eaLnBrk="1" fontAlgn="auto" hangingPunct="1">
              <a:spcAft>
                <a:spcPts val="0"/>
              </a:spcAft>
              <a:buClr>
                <a:schemeClr val="accent3"/>
              </a:buClr>
              <a:buFont typeface="Wingdings 2" panose="05020102010507070707" pitchFamily="18" charset="2"/>
              <a:buAutoNum type="alphaLcParenR"/>
              <a:defRPr/>
            </a:pPr>
            <a:r>
              <a:rPr lang="en-US" b="1" dirty="0" smtClean="0"/>
              <a:t>Ratio </a:t>
            </a:r>
            <a:r>
              <a:rPr lang="en-US" b="1" dirty="0"/>
              <a:t>Scale: </a:t>
            </a:r>
          </a:p>
          <a:p>
            <a:pPr marL="0" indent="0" eaLnBrk="1" fontAlgn="auto" hangingPunct="1">
              <a:spcAft>
                <a:spcPts val="0"/>
              </a:spcAft>
              <a:buClr>
                <a:schemeClr val="accent3"/>
              </a:buClr>
              <a:buNone/>
              <a:defRPr/>
            </a:pPr>
            <a:endParaRPr lang="en-US" b="1" dirty="0"/>
          </a:p>
          <a:p>
            <a:pPr marL="514350" indent="-514350" eaLnBrk="1" fontAlgn="auto" hangingPunct="1">
              <a:spcAft>
                <a:spcPts val="0"/>
              </a:spcAft>
              <a:buClr>
                <a:schemeClr val="accent3"/>
              </a:buClr>
              <a:buFont typeface="Wingdings 2" panose="05020102010507070707" pitchFamily="18" charset="2"/>
              <a:buAutoNum type="alphaLcParenR"/>
              <a:defRPr/>
            </a:pPr>
            <a:endParaRPr lang="en-US" b="1" dirty="0"/>
          </a:p>
          <a:p>
            <a:pPr marL="514350" indent="-514350" eaLnBrk="1" fontAlgn="auto" hangingPunct="1">
              <a:spcAft>
                <a:spcPts val="0"/>
              </a:spcAft>
              <a:buClr>
                <a:schemeClr val="accent3"/>
              </a:buClr>
              <a:buFont typeface="Wingdings 2" panose="05020102010507070707" pitchFamily="18" charset="2"/>
              <a:buAutoNum type="alphaLcParenR"/>
              <a:defRPr/>
            </a:pPr>
            <a:endParaRPr lang="en-US" b="1" dirty="0"/>
          </a:p>
          <a:p>
            <a:pPr marL="274320" indent="-274320" eaLnBrk="1" fontAlgn="auto" hangingPunct="1">
              <a:spcAft>
                <a:spcPts val="0"/>
              </a:spcAft>
              <a:buClr>
                <a:schemeClr val="accent3"/>
              </a:buClr>
              <a:buFont typeface="Wingdings 2"/>
              <a:buChar char=""/>
              <a:defRPr/>
            </a:pPr>
            <a:endParaRPr lang="en-US" dirty="0"/>
          </a:p>
        </p:txBody>
      </p:sp>
    </p:spTree>
    <p:extLst>
      <p:ext uri="{BB962C8B-B14F-4D97-AF65-F5344CB8AC3E}">
        <p14:creationId xmlns:p14="http://schemas.microsoft.com/office/powerpoint/2010/main" val="15931511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06B099-2BFF-4A88-96F1-11B61F70BAB3}"/>
              </a:ext>
            </a:extLst>
          </p:cNvPr>
          <p:cNvSpPr>
            <a:spLocks noGrp="1"/>
          </p:cNvSpPr>
          <p:nvPr>
            <p:ph idx="1"/>
          </p:nvPr>
        </p:nvSpPr>
        <p:spPr>
          <a:xfrm>
            <a:off x="457200" y="685800"/>
            <a:ext cx="8229600" cy="5638800"/>
          </a:xfrm>
        </p:spPr>
        <p:txBody>
          <a:bodyPr>
            <a:normAutofit/>
          </a:bodyPr>
          <a:lstStyle/>
          <a:p>
            <a:pPr marL="0" indent="0" algn="ctr" eaLnBrk="1" fontAlgn="auto" hangingPunct="1">
              <a:spcAft>
                <a:spcPts val="0"/>
              </a:spcAft>
              <a:buClr>
                <a:schemeClr val="accent3"/>
              </a:buClr>
              <a:buFont typeface="Wingdings 2" panose="05020102010507070707" pitchFamily="18" charset="2"/>
              <a:buNone/>
              <a:defRPr/>
            </a:pPr>
            <a:r>
              <a:rPr lang="en-US" b="1" dirty="0"/>
              <a:t>QUALITATIVE DATA PRESENTATION AND ANALYSIS</a:t>
            </a:r>
          </a:p>
          <a:p>
            <a:pPr marL="0" indent="0" eaLnBrk="1" fontAlgn="auto" hangingPunct="1">
              <a:spcAft>
                <a:spcPts val="0"/>
              </a:spcAft>
              <a:buClr>
                <a:schemeClr val="accent3"/>
              </a:buClr>
              <a:buFont typeface="Wingdings 2" panose="05020102010507070707" pitchFamily="18" charset="2"/>
              <a:buNone/>
              <a:defRPr/>
            </a:pPr>
            <a:r>
              <a:rPr lang="en-US" b="1" dirty="0"/>
              <a:t>1. Organizing the Data: </a:t>
            </a:r>
          </a:p>
          <a:p>
            <a:pPr marL="274320" indent="-274320" eaLnBrk="1" fontAlgn="auto" hangingPunct="1">
              <a:spcAft>
                <a:spcPts val="0"/>
              </a:spcAft>
              <a:buClr>
                <a:schemeClr val="accent3"/>
              </a:buClr>
              <a:buFont typeface="Wingdings" pitchFamily="2" charset="2"/>
              <a:buChar char="Ø"/>
              <a:defRPr/>
            </a:pPr>
            <a:r>
              <a:rPr lang="en-US" dirty="0"/>
              <a:t>Involves putting all the information in a simple format that can be understood. </a:t>
            </a:r>
          </a:p>
          <a:p>
            <a:pPr marL="274320" indent="-274320" eaLnBrk="1" fontAlgn="auto" hangingPunct="1">
              <a:spcAft>
                <a:spcPts val="0"/>
              </a:spcAft>
              <a:buClr>
                <a:schemeClr val="accent3"/>
              </a:buClr>
              <a:buFont typeface="Wingdings" pitchFamily="2" charset="2"/>
              <a:buChar char="Ø"/>
              <a:defRPr/>
            </a:pPr>
            <a:r>
              <a:rPr lang="en-US" dirty="0"/>
              <a:t>This is known as ‘cleaning’ the data.</a:t>
            </a:r>
          </a:p>
          <a:p>
            <a:pPr marL="0" indent="0" eaLnBrk="1" fontAlgn="auto" hangingPunct="1">
              <a:spcAft>
                <a:spcPts val="0"/>
              </a:spcAft>
              <a:buClr>
                <a:schemeClr val="accent3"/>
              </a:buClr>
              <a:buFont typeface="Wingdings 2" panose="05020102010507070707" pitchFamily="18" charset="2"/>
              <a:buNone/>
              <a:defRPr/>
            </a:pPr>
            <a:endParaRPr lang="en-US" dirty="0"/>
          </a:p>
          <a:p>
            <a:pPr marL="0" indent="0" eaLnBrk="1" fontAlgn="auto" hangingPunct="1">
              <a:spcAft>
                <a:spcPts val="0"/>
              </a:spcAft>
              <a:buClr>
                <a:schemeClr val="accent3"/>
              </a:buClr>
              <a:buFont typeface="Wingdings 2" panose="05020102010507070707" pitchFamily="18" charset="2"/>
              <a:buNone/>
              <a:defRPr/>
            </a:pPr>
            <a:r>
              <a:rPr lang="en-US" b="1" dirty="0"/>
              <a:t>2. Creating Categories, Themes and Patterns: </a:t>
            </a:r>
          </a:p>
          <a:p>
            <a:pPr marL="274320" indent="-274320" eaLnBrk="1" fontAlgn="auto" hangingPunct="1">
              <a:spcAft>
                <a:spcPts val="0"/>
              </a:spcAft>
              <a:buClr>
                <a:schemeClr val="accent3"/>
              </a:buClr>
              <a:buFont typeface="Wingdings" pitchFamily="2" charset="2"/>
              <a:buChar char="Ø"/>
              <a:defRPr/>
            </a:pPr>
            <a:r>
              <a:rPr lang="en-US" dirty="0"/>
              <a:t>The researcher needs to be very familiar with the data so as to establish relationships among these categories. </a:t>
            </a:r>
          </a:p>
          <a:p>
            <a:pPr marL="274320" indent="-274320" eaLnBrk="1" fontAlgn="auto" hangingPunct="1">
              <a:spcAft>
                <a:spcPts val="0"/>
              </a:spcAft>
              <a:buClr>
                <a:schemeClr val="accent3"/>
              </a:buClr>
              <a:buFont typeface="Wingdings" pitchFamily="2" charset="2"/>
              <a:buChar char="Ø"/>
              <a:defRPr/>
            </a:pPr>
            <a:r>
              <a:rPr lang="en-US" dirty="0"/>
              <a:t>One may use the research questions or discussion topics. </a:t>
            </a:r>
          </a:p>
          <a:p>
            <a:pPr marL="274320" indent="-274320" eaLnBrk="1" fontAlgn="auto" hangingPunct="1">
              <a:spcAft>
                <a:spcPts val="0"/>
              </a:spcAft>
              <a:buClr>
                <a:schemeClr val="accent3"/>
              </a:buClr>
              <a:buFont typeface="Wingdings 2"/>
              <a:buChar char=""/>
              <a:defRPr/>
            </a:pPr>
            <a:endParaRPr lang="en-US" dirty="0"/>
          </a:p>
          <a:p>
            <a:pPr marL="274320" indent="-274320" eaLnBrk="1" fontAlgn="auto" hangingPunct="1">
              <a:spcAft>
                <a:spcPts val="0"/>
              </a:spcAft>
              <a:buClr>
                <a:schemeClr val="accent3"/>
              </a:buClr>
              <a:buFont typeface="Wingdings 2"/>
              <a:buChar char=""/>
              <a:defRPr/>
            </a:pPr>
            <a:endParaRPr lang="en-US" dirty="0"/>
          </a:p>
        </p:txBody>
      </p:sp>
    </p:spTree>
    <p:extLst>
      <p:ext uri="{BB962C8B-B14F-4D97-AF65-F5344CB8AC3E}">
        <p14:creationId xmlns:p14="http://schemas.microsoft.com/office/powerpoint/2010/main" val="374720940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E92439-9B4E-4736-90E5-F91BC1415722}"/>
              </a:ext>
            </a:extLst>
          </p:cNvPr>
          <p:cNvSpPr>
            <a:spLocks noGrp="1"/>
          </p:cNvSpPr>
          <p:nvPr>
            <p:ph idx="1"/>
          </p:nvPr>
        </p:nvSpPr>
        <p:spPr>
          <a:xfrm>
            <a:off x="457200" y="1066800"/>
            <a:ext cx="8229600" cy="52578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3. Analyzing and Interpreting the Data: </a:t>
            </a:r>
          </a:p>
          <a:p>
            <a:pPr marL="274320" indent="-274320" eaLnBrk="1" fontAlgn="auto" hangingPunct="1">
              <a:spcAft>
                <a:spcPts val="0"/>
              </a:spcAft>
              <a:buClr>
                <a:schemeClr val="accent3"/>
              </a:buClr>
              <a:buFont typeface="Wingdings" pitchFamily="2" charset="2"/>
              <a:buChar char="Ø"/>
              <a:defRPr/>
            </a:pPr>
            <a:r>
              <a:rPr lang="en-US" dirty="0"/>
              <a:t>It involves evaluating the data to determine its usefulness and accuracy. </a:t>
            </a:r>
          </a:p>
          <a:p>
            <a:pPr marL="0" indent="0" eaLnBrk="1" fontAlgn="auto" hangingPunct="1">
              <a:spcAft>
                <a:spcPts val="0"/>
              </a:spcAft>
              <a:buClr>
                <a:schemeClr val="accent3"/>
              </a:buClr>
              <a:buFont typeface="Wingdings 2" panose="05020102010507070707" pitchFamily="18" charset="2"/>
              <a:buNone/>
              <a:defRPr/>
            </a:pPr>
            <a:endParaRPr lang="en-US" dirty="0"/>
          </a:p>
          <a:p>
            <a:pPr marL="0" indent="0" eaLnBrk="1" fontAlgn="auto" hangingPunct="1">
              <a:spcAft>
                <a:spcPts val="0"/>
              </a:spcAft>
              <a:buClr>
                <a:schemeClr val="accent3"/>
              </a:buClr>
              <a:buFont typeface="Wingdings 2" panose="05020102010507070707" pitchFamily="18" charset="2"/>
              <a:buNone/>
              <a:defRPr/>
            </a:pPr>
            <a:r>
              <a:rPr lang="en-US" b="1" dirty="0"/>
              <a:t>4. Writing the Report: </a:t>
            </a:r>
          </a:p>
          <a:p>
            <a:pPr marL="274320" indent="-274320" eaLnBrk="1" fontAlgn="auto" hangingPunct="1">
              <a:spcAft>
                <a:spcPts val="0"/>
              </a:spcAft>
              <a:buClr>
                <a:schemeClr val="accent3"/>
              </a:buClr>
              <a:buFont typeface="Wingdings" pitchFamily="2" charset="2"/>
              <a:buChar char="Ø"/>
              <a:defRPr/>
            </a:pPr>
            <a:r>
              <a:rPr lang="en-US" dirty="0"/>
              <a:t>Unlike the quantitative research where the report writing is done after analyzing the data, in qualitative research techniques, the writing and the analysis go hand in hand.</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293429745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B752A-CC5A-464D-8197-3316FBB7E85D}"/>
              </a:ext>
            </a:extLst>
          </p:cNvPr>
          <p:cNvSpPr>
            <a:spLocks noGrp="1"/>
          </p:cNvSpPr>
          <p:nvPr>
            <p:ph idx="1"/>
          </p:nvPr>
        </p:nvSpPr>
        <p:spPr>
          <a:xfrm>
            <a:off x="457200" y="533400"/>
            <a:ext cx="8229600" cy="5791200"/>
          </a:xfrm>
        </p:spPr>
        <p:txBody>
          <a:bodyPr>
            <a:normAutofit/>
          </a:bodyPr>
          <a:lstStyle/>
          <a:p>
            <a:pPr marL="0" indent="0" algn="ctr" eaLnBrk="1" fontAlgn="auto" hangingPunct="1">
              <a:spcAft>
                <a:spcPts val="0"/>
              </a:spcAft>
              <a:buClr>
                <a:schemeClr val="accent3"/>
              </a:buClr>
              <a:buFont typeface="Wingdings 2" panose="05020102010507070707" pitchFamily="18" charset="2"/>
              <a:buNone/>
              <a:defRPr/>
            </a:pPr>
            <a:r>
              <a:rPr lang="en-US" b="1" dirty="0"/>
              <a:t>QUANTITATIVE DATA PRESENTATION AND ANALYSIS</a:t>
            </a:r>
          </a:p>
          <a:p>
            <a:pPr marL="0" indent="0" eaLnBrk="1" fontAlgn="auto" hangingPunct="1">
              <a:spcAft>
                <a:spcPts val="0"/>
              </a:spcAft>
              <a:buClr>
                <a:schemeClr val="accent3"/>
              </a:buClr>
              <a:buFont typeface="Wingdings 2" panose="05020102010507070707" pitchFamily="18" charset="2"/>
              <a:buNone/>
              <a:defRPr/>
            </a:pPr>
            <a:r>
              <a:rPr lang="en-US" b="1" dirty="0"/>
              <a:t>1. Tabular Method</a:t>
            </a:r>
          </a:p>
          <a:p>
            <a:pPr marL="0" indent="0" eaLnBrk="1" fontAlgn="auto" hangingPunct="1">
              <a:spcAft>
                <a:spcPts val="0"/>
              </a:spcAft>
              <a:buClr>
                <a:schemeClr val="accent3"/>
              </a:buClr>
              <a:buFont typeface="Wingdings 2" panose="05020102010507070707" pitchFamily="18" charset="2"/>
              <a:buNone/>
              <a:defRPr/>
            </a:pPr>
            <a:r>
              <a:rPr lang="en-US" b="1" i="1" dirty="0"/>
              <a:t>Simple Table: </a:t>
            </a:r>
          </a:p>
          <a:p>
            <a:pPr marL="274320" indent="-274320" eaLnBrk="1" fontAlgn="auto" hangingPunct="1">
              <a:spcAft>
                <a:spcPts val="0"/>
              </a:spcAft>
              <a:buClr>
                <a:schemeClr val="accent3"/>
              </a:buClr>
              <a:buFont typeface="Wingdings" pitchFamily="2" charset="2"/>
              <a:buChar char="Ø"/>
              <a:defRPr/>
            </a:pPr>
            <a:r>
              <a:rPr lang="en-US" dirty="0"/>
              <a:t>Usually a single line of characters explaining a few columns of information.</a:t>
            </a:r>
          </a:p>
          <a:p>
            <a:pPr marL="0" indent="0" eaLnBrk="1" fontAlgn="auto" hangingPunct="1">
              <a:spcAft>
                <a:spcPts val="0"/>
              </a:spcAft>
              <a:buClr>
                <a:schemeClr val="accent3"/>
              </a:buClr>
              <a:buFont typeface="Wingdings 2" panose="05020102010507070707" pitchFamily="18" charset="2"/>
              <a:buNone/>
              <a:defRPr/>
            </a:pPr>
            <a:endParaRPr lang="en-US" dirty="0"/>
          </a:p>
          <a:p>
            <a:pPr marL="0" indent="0" eaLnBrk="1" fontAlgn="auto" hangingPunct="1">
              <a:spcAft>
                <a:spcPts val="0"/>
              </a:spcAft>
              <a:buClr>
                <a:schemeClr val="accent3"/>
              </a:buClr>
              <a:buFont typeface="Wingdings 2" panose="05020102010507070707" pitchFamily="18" charset="2"/>
              <a:buNone/>
              <a:defRPr/>
            </a:pPr>
            <a:r>
              <a:rPr lang="en-US" b="1" i="1" dirty="0"/>
              <a:t>Compound Table: </a:t>
            </a:r>
          </a:p>
          <a:p>
            <a:pPr marL="274320" indent="-274320" eaLnBrk="1" fontAlgn="auto" hangingPunct="1">
              <a:spcAft>
                <a:spcPts val="0"/>
              </a:spcAft>
              <a:buClr>
                <a:schemeClr val="accent3"/>
              </a:buClr>
              <a:buFont typeface="Wingdings" pitchFamily="2" charset="2"/>
              <a:buChar char="Ø"/>
              <a:defRPr/>
            </a:pPr>
            <a:r>
              <a:rPr lang="en-US" dirty="0"/>
              <a:t>A single line of characters has been described by two or more components of information. </a:t>
            </a:r>
          </a:p>
          <a:p>
            <a:pPr marL="0" indent="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57373014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ADB715-33B5-4CD4-AAC2-F9FDBEBBF50C}"/>
              </a:ext>
            </a:extLst>
          </p:cNvPr>
          <p:cNvSpPr>
            <a:spLocks noGrp="1"/>
          </p:cNvSpPr>
          <p:nvPr>
            <p:ph idx="1"/>
          </p:nvPr>
        </p:nvSpPr>
        <p:spPr>
          <a:xfrm>
            <a:off x="457200" y="685800"/>
            <a:ext cx="8229600" cy="56388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2. Graphic </a:t>
            </a:r>
            <a:r>
              <a:rPr lang="en-US" b="1" dirty="0" smtClean="0"/>
              <a:t>Method</a:t>
            </a:r>
          </a:p>
          <a:p>
            <a:pPr marL="0" indent="0" eaLnBrk="1" fontAlgn="auto" hangingPunct="1">
              <a:spcAft>
                <a:spcPts val="0"/>
              </a:spcAft>
              <a:buClr>
                <a:schemeClr val="accent3"/>
              </a:buClr>
              <a:buFont typeface="Wingdings 2" panose="05020102010507070707" pitchFamily="18" charset="2"/>
              <a:buNone/>
              <a:defRPr/>
            </a:pPr>
            <a:endParaRPr lang="en-US" b="1" dirty="0"/>
          </a:p>
          <a:p>
            <a:pPr marL="274320" indent="-274320" eaLnBrk="1" fontAlgn="auto" hangingPunct="1">
              <a:spcAft>
                <a:spcPts val="0"/>
              </a:spcAft>
              <a:buClr>
                <a:schemeClr val="accent3"/>
              </a:buClr>
              <a:buFont typeface="Wingdings" pitchFamily="2" charset="2"/>
              <a:buChar char="Ø"/>
              <a:defRPr/>
            </a:pPr>
            <a:r>
              <a:rPr lang="en-US" dirty="0"/>
              <a:t>Graphs are used to organize and describe data. </a:t>
            </a:r>
            <a:endParaRPr lang="en-US" dirty="0" smtClean="0"/>
          </a:p>
          <a:p>
            <a:pPr marL="0" indent="0" eaLnBrk="1" fontAlgn="auto" hangingPunct="1">
              <a:spcAft>
                <a:spcPts val="0"/>
              </a:spcAft>
              <a:buClr>
                <a:schemeClr val="accent3"/>
              </a:buClr>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This enables the reader to see at a glance the trend of distribution of the data. Graphs have two axes: vertical and horizontal. </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191510370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2847AA-0FC3-459E-92AF-463C6932EBCC}"/>
              </a:ext>
            </a:extLst>
          </p:cNvPr>
          <p:cNvSpPr>
            <a:spLocks noGrp="1"/>
          </p:cNvSpPr>
          <p:nvPr>
            <p:ph idx="1"/>
          </p:nvPr>
        </p:nvSpPr>
        <p:spPr>
          <a:xfrm>
            <a:off x="457200" y="914400"/>
            <a:ext cx="8229600" cy="54102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There are three common graphic methods that you may use for presenting data, i.e. Bar Charts, histograms, frequency polygons</a:t>
            </a:r>
          </a:p>
          <a:p>
            <a:pPr marL="0" indent="0" eaLnBrk="1" fontAlgn="auto" hangingPunct="1">
              <a:spcAft>
                <a:spcPts val="0"/>
              </a:spcAft>
              <a:buClr>
                <a:schemeClr val="accent3"/>
              </a:buClr>
              <a:buFont typeface="Wingdings 2" panose="05020102010507070707" pitchFamily="18" charset="2"/>
              <a:buNone/>
              <a:defRPr/>
            </a:pPr>
            <a:endParaRPr lang="en-US" dirty="0"/>
          </a:p>
          <a:p>
            <a:pPr marL="0" indent="0" eaLnBrk="1" fontAlgn="auto" hangingPunct="1">
              <a:spcAft>
                <a:spcPts val="0"/>
              </a:spcAft>
              <a:buClr>
                <a:schemeClr val="accent3"/>
              </a:buClr>
              <a:buFont typeface="Wingdings 2" panose="05020102010507070707" pitchFamily="18" charset="2"/>
              <a:buNone/>
              <a:defRPr/>
            </a:pPr>
            <a:r>
              <a:rPr lang="en-US" b="1" i="1" dirty="0"/>
              <a:t>a) Bar Charts </a:t>
            </a:r>
          </a:p>
          <a:p>
            <a:pPr marL="274320" indent="-274320" eaLnBrk="1" fontAlgn="auto" hangingPunct="1">
              <a:spcAft>
                <a:spcPts val="0"/>
              </a:spcAft>
              <a:buClr>
                <a:schemeClr val="accent3"/>
              </a:buClr>
              <a:buFont typeface="Wingdings" pitchFamily="2" charset="2"/>
              <a:buChar char="Ø"/>
              <a:defRPr/>
            </a:pPr>
            <a:r>
              <a:rPr lang="en-US" dirty="0"/>
              <a:t>Used when the data being presented is discrete or when the scale is nominal. </a:t>
            </a:r>
          </a:p>
          <a:p>
            <a:pPr marL="0" indent="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Bar charts are quite similar to histograms with the exception that there are spaces in bar charts. </a:t>
            </a:r>
          </a:p>
        </p:txBody>
      </p:sp>
    </p:spTree>
    <p:extLst>
      <p:ext uri="{BB962C8B-B14F-4D97-AF65-F5344CB8AC3E}">
        <p14:creationId xmlns:p14="http://schemas.microsoft.com/office/powerpoint/2010/main" val="26901304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2. Quantitative research</a:t>
            </a:r>
            <a:endParaRPr lang="en-US" b="1" dirty="0">
              <a:latin typeface="Candara" panose="020E0502030303020204" pitchFamily="34" charset="0"/>
            </a:endParaRPr>
          </a:p>
        </p:txBody>
      </p:sp>
      <p:sp>
        <p:nvSpPr>
          <p:cNvPr id="3" name="Content Placeholder 2"/>
          <p:cNvSpPr>
            <a:spLocks noGrp="1"/>
          </p:cNvSpPr>
          <p:nvPr>
            <p:ph idx="1"/>
          </p:nvPr>
        </p:nvSpPr>
        <p:spPr>
          <a:xfrm>
            <a:off x="152400" y="1828801"/>
            <a:ext cx="8229600" cy="4351337"/>
          </a:xfrm>
        </p:spPr>
        <p:txBody>
          <a:bodyPr>
            <a:normAutofit/>
          </a:bodyPr>
          <a:lstStyle/>
          <a:p>
            <a:pPr>
              <a:buFont typeface="Wingdings" panose="05000000000000000000" pitchFamily="2" charset="2"/>
              <a:buChar char="§"/>
            </a:pPr>
            <a:endParaRPr lang="en-US" sz="2400" dirty="0" smtClean="0">
              <a:latin typeface="Candara" panose="020E0502030303020204" pitchFamily="34" charset="0"/>
            </a:endParaRPr>
          </a:p>
          <a:p>
            <a:pPr>
              <a:buFont typeface="Wingdings" panose="05000000000000000000" pitchFamily="2" charset="2"/>
              <a:buChar char="§"/>
            </a:pPr>
            <a:r>
              <a:rPr lang="en-US" sz="2400" dirty="0" smtClean="0">
                <a:latin typeface="Candara" panose="020E0502030303020204" pitchFamily="34" charset="0"/>
              </a:rPr>
              <a:t>Is </a:t>
            </a:r>
            <a:r>
              <a:rPr lang="en-US" sz="2400" dirty="0">
                <a:latin typeface="Candara" panose="020E0502030303020204" pitchFamily="34" charset="0"/>
              </a:rPr>
              <a:t>a ‘formal, objective, rigorous, systematic process for generating information about the world’, with respect to populations’ dynamics, characteristics and </a:t>
            </a:r>
            <a:r>
              <a:rPr lang="en-US" sz="2400" dirty="0" smtClean="0">
                <a:latin typeface="Candara" panose="020E0502030303020204" pitchFamily="34" charset="0"/>
              </a:rPr>
              <a:t>phenomenon</a:t>
            </a:r>
          </a:p>
          <a:p>
            <a:pPr>
              <a:buFont typeface="Wingdings" panose="05000000000000000000" pitchFamily="2" charset="2"/>
              <a:buChar char="§"/>
            </a:pPr>
            <a:endParaRPr lang="en-US" sz="2400" dirty="0" smtClean="0">
              <a:latin typeface="Candara" panose="020E0502030303020204" pitchFamily="34" charset="0"/>
            </a:endParaRPr>
          </a:p>
          <a:p>
            <a:pPr>
              <a:buFont typeface="Wingdings" panose="05000000000000000000" pitchFamily="2" charset="2"/>
              <a:buChar char="§"/>
            </a:pPr>
            <a:r>
              <a:rPr lang="en-US" sz="2400" dirty="0" smtClean="0">
                <a:latin typeface="Candara" panose="020E0502030303020204" pitchFamily="34" charset="0"/>
              </a:rPr>
              <a:t>Analyses </a:t>
            </a:r>
            <a:r>
              <a:rPr lang="en-US" sz="2400" dirty="0">
                <a:latin typeface="Candara" panose="020E0502030303020204" pitchFamily="34" charset="0"/>
              </a:rPr>
              <a:t>numeric information through statistical procedures.</a:t>
            </a:r>
          </a:p>
        </p:txBody>
      </p:sp>
    </p:spTree>
    <p:extLst>
      <p:ext uri="{BB962C8B-B14F-4D97-AF65-F5344CB8AC3E}">
        <p14:creationId xmlns:p14="http://schemas.microsoft.com/office/powerpoint/2010/main" val="343077245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203B41-01EA-44EF-A546-4056C0875C95}"/>
              </a:ext>
            </a:extLst>
          </p:cNvPr>
          <p:cNvSpPr>
            <a:spLocks noGrp="1"/>
          </p:cNvSpPr>
          <p:nvPr>
            <p:ph idx="1"/>
          </p:nvPr>
        </p:nvSpPr>
        <p:spPr>
          <a:xfrm>
            <a:off x="457200" y="685800"/>
            <a:ext cx="8229600" cy="56388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i="1" dirty="0"/>
              <a:t>b) Histograms </a:t>
            </a:r>
          </a:p>
          <a:p>
            <a:pPr marL="274320" indent="-274320" eaLnBrk="1" fontAlgn="auto" hangingPunct="1">
              <a:spcAft>
                <a:spcPts val="0"/>
              </a:spcAft>
              <a:buClr>
                <a:schemeClr val="accent3"/>
              </a:buClr>
              <a:buFont typeface="Wingdings" pitchFamily="2" charset="2"/>
              <a:buChar char="Ø"/>
              <a:defRPr/>
            </a:pPr>
            <a:r>
              <a:rPr lang="en-US" dirty="0"/>
              <a:t>Unlike the bar chart, in the histogram there are no spaces between the bars. </a:t>
            </a:r>
          </a:p>
          <a:p>
            <a:pPr marL="274320" indent="-274320" eaLnBrk="1" fontAlgn="auto" hangingPunct="1">
              <a:spcAft>
                <a:spcPts val="0"/>
              </a:spcAft>
              <a:buClr>
                <a:schemeClr val="accent3"/>
              </a:buClr>
              <a:buFont typeface="Wingdings" pitchFamily="2" charset="2"/>
              <a:buChar char="Ø"/>
              <a:defRPr/>
            </a:pPr>
            <a:r>
              <a:rPr lang="en-US" dirty="0"/>
              <a:t>A histogram in many cases is used to represent continuous variables.</a:t>
            </a:r>
          </a:p>
          <a:p>
            <a:pPr marL="0" indent="0" eaLnBrk="1" fontAlgn="auto" hangingPunct="1">
              <a:spcAft>
                <a:spcPts val="0"/>
              </a:spcAft>
              <a:buClr>
                <a:schemeClr val="accent3"/>
              </a:buClr>
              <a:buFont typeface="Wingdings 2" panose="05020102010507070707" pitchFamily="18" charset="2"/>
              <a:buNone/>
              <a:defRPr/>
            </a:pPr>
            <a:endParaRPr lang="en-US" dirty="0"/>
          </a:p>
          <a:p>
            <a:pPr marL="0" indent="0" eaLnBrk="1" fontAlgn="auto" hangingPunct="1">
              <a:spcAft>
                <a:spcPts val="0"/>
              </a:spcAft>
              <a:buClr>
                <a:schemeClr val="accent3"/>
              </a:buClr>
              <a:buFont typeface="Wingdings 2" panose="05020102010507070707" pitchFamily="18" charset="2"/>
              <a:buNone/>
              <a:defRPr/>
            </a:pPr>
            <a:r>
              <a:rPr lang="en-US" b="1" i="1" dirty="0"/>
              <a:t>c) Frequency Polygons </a:t>
            </a:r>
          </a:p>
          <a:p>
            <a:pPr marL="274320" indent="-274320" eaLnBrk="1" fontAlgn="auto" hangingPunct="1">
              <a:spcAft>
                <a:spcPts val="0"/>
              </a:spcAft>
              <a:buClr>
                <a:schemeClr val="accent3"/>
              </a:buClr>
              <a:buFont typeface="Wingdings" pitchFamily="2" charset="2"/>
              <a:buChar char="Ø"/>
              <a:defRPr/>
            </a:pPr>
            <a:r>
              <a:rPr lang="en-US" dirty="0"/>
              <a:t>Frequency polygons are drawn based on the frequencies of the observations along the vertical axis against the group or class midpoints.</a:t>
            </a:r>
          </a:p>
          <a:p>
            <a:pPr marL="274320" indent="-274320" eaLnBrk="1" fontAlgn="auto" hangingPunct="1">
              <a:spcAft>
                <a:spcPts val="0"/>
              </a:spcAft>
              <a:buClr>
                <a:schemeClr val="accent3"/>
              </a:buClr>
              <a:buFont typeface="Wingdings" pitchFamily="2" charset="2"/>
              <a:buChar char="Ø"/>
              <a:defRPr/>
            </a:pPr>
            <a:r>
              <a:rPr lang="en-US" dirty="0"/>
              <a:t>They form a polygon shape hence the name.</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1551247137"/>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3120BA-0588-4960-9D02-6E8826AD8C94}"/>
              </a:ext>
            </a:extLst>
          </p:cNvPr>
          <p:cNvSpPr>
            <a:spLocks noGrp="1"/>
          </p:cNvSpPr>
          <p:nvPr>
            <p:ph idx="1"/>
          </p:nvPr>
        </p:nvSpPr>
        <p:spPr>
          <a:xfrm>
            <a:off x="457200" y="990600"/>
            <a:ext cx="8229600" cy="53340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3. Charts Method: </a:t>
            </a:r>
          </a:p>
          <a:p>
            <a:pPr marL="274320" indent="-274320" eaLnBrk="1" fontAlgn="auto" hangingPunct="1">
              <a:spcAft>
                <a:spcPts val="0"/>
              </a:spcAft>
              <a:buClr>
                <a:schemeClr val="accent3"/>
              </a:buClr>
              <a:buFont typeface="Wingdings" pitchFamily="2" charset="2"/>
              <a:buChar char="Ø"/>
              <a:defRPr/>
            </a:pPr>
            <a:r>
              <a:rPr lang="en-US" dirty="0"/>
              <a:t>They include; pie charts, doughnut charts, and scatter charts. </a:t>
            </a:r>
          </a:p>
          <a:p>
            <a:pPr marL="274320" indent="-274320" eaLnBrk="1" fontAlgn="auto" hangingPunct="1">
              <a:spcAft>
                <a:spcPts val="0"/>
              </a:spcAft>
              <a:buClr>
                <a:schemeClr val="accent3"/>
              </a:buClr>
              <a:buFont typeface="Wingdings" pitchFamily="2" charset="2"/>
              <a:buChar char="Ø"/>
              <a:defRPr/>
            </a:pPr>
            <a:r>
              <a:rPr lang="en-US" dirty="0"/>
              <a:t>One of the commonest types of charts used is the pie chart. </a:t>
            </a:r>
          </a:p>
          <a:p>
            <a:pPr marL="274320" indent="-274320" eaLnBrk="1" fontAlgn="auto" hangingPunct="1">
              <a:spcAft>
                <a:spcPts val="0"/>
              </a:spcAft>
              <a:buClr>
                <a:schemeClr val="accent3"/>
              </a:buClr>
              <a:buFont typeface="Wingdings" pitchFamily="2" charset="2"/>
              <a:buChar char="Ø"/>
              <a:defRPr/>
            </a:pPr>
            <a:r>
              <a:rPr lang="en-US" dirty="0"/>
              <a:t>Pie charts are relatively easy to interpret. </a:t>
            </a:r>
          </a:p>
          <a:p>
            <a:pPr marL="274320" indent="-274320" eaLnBrk="1" fontAlgn="auto" hangingPunct="1">
              <a:spcAft>
                <a:spcPts val="0"/>
              </a:spcAft>
              <a:buClr>
                <a:schemeClr val="accent3"/>
              </a:buClr>
              <a:buFont typeface="Wingdings" pitchFamily="2" charset="2"/>
              <a:buChar char="Ø"/>
              <a:defRPr/>
            </a:pPr>
            <a:r>
              <a:rPr lang="en-US" dirty="0"/>
              <a:t>Each portion represents a variable. </a:t>
            </a:r>
            <a:br>
              <a:rPr lang="en-US" dirty="0"/>
            </a:br>
            <a:endParaRPr lang="en-US" dirty="0"/>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294621770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mn-lt"/>
              </a:rPr>
              <a:t>Tables</a:t>
            </a:r>
            <a:endParaRPr lang="en-US" dirty="0">
              <a:solidFill>
                <a:schemeClr val="tx1"/>
              </a:solidFill>
              <a:latin typeface="+mn-lt"/>
            </a:endParaRPr>
          </a:p>
        </p:txBody>
      </p:sp>
      <p:graphicFrame>
        <p:nvGraphicFramePr>
          <p:cNvPr id="5" name="Content Placeholder 4"/>
          <p:cNvGraphicFramePr>
            <a:graphicFrameLocks noGrp="1"/>
          </p:cNvGraphicFramePr>
          <p:nvPr>
            <p:ph idx="1"/>
          </p:nvPr>
        </p:nvGraphicFramePr>
        <p:xfrm>
          <a:off x="457200" y="1935163"/>
          <a:ext cx="8229600" cy="3246436"/>
        </p:xfrm>
        <a:graphic>
          <a:graphicData uri="http://schemas.openxmlformats.org/drawingml/2006/table">
            <a:tbl>
              <a:tblPr firstRow="1" bandRow="1">
                <a:tableStyleId>{ED083AE6-46FA-4A59-8FB0-9F97EB10719F}</a:tableStyleId>
              </a:tblPr>
              <a:tblGrid>
                <a:gridCol w="2057400">
                  <a:extLst>
                    <a:ext uri="{9D8B030D-6E8A-4147-A177-3AD203B41FA5}">
                      <a16:colId xmlns:a16="http://schemas.microsoft.com/office/drawing/2014/main" val="1872446102"/>
                    </a:ext>
                  </a:extLst>
                </a:gridCol>
                <a:gridCol w="2057400">
                  <a:extLst>
                    <a:ext uri="{9D8B030D-6E8A-4147-A177-3AD203B41FA5}">
                      <a16:colId xmlns:a16="http://schemas.microsoft.com/office/drawing/2014/main" val="1901656714"/>
                    </a:ext>
                  </a:extLst>
                </a:gridCol>
                <a:gridCol w="2057400">
                  <a:extLst>
                    <a:ext uri="{9D8B030D-6E8A-4147-A177-3AD203B41FA5}">
                      <a16:colId xmlns:a16="http://schemas.microsoft.com/office/drawing/2014/main" val="3456546798"/>
                    </a:ext>
                  </a:extLst>
                </a:gridCol>
                <a:gridCol w="2057400">
                  <a:extLst>
                    <a:ext uri="{9D8B030D-6E8A-4147-A177-3AD203B41FA5}">
                      <a16:colId xmlns:a16="http://schemas.microsoft.com/office/drawing/2014/main" val="1878198257"/>
                    </a:ext>
                  </a:extLst>
                </a:gridCol>
              </a:tblGrid>
              <a:tr h="811609">
                <a:tc>
                  <a:txBody>
                    <a:bodyPr/>
                    <a:lstStyle/>
                    <a:p>
                      <a:r>
                        <a:rPr lang="en-US" dirty="0" smtClean="0"/>
                        <a:t>No.</a:t>
                      </a:r>
                      <a:endParaRPr lang="en-US" dirty="0"/>
                    </a:p>
                  </a:txBody>
                  <a:tcPr/>
                </a:tc>
                <a:tc>
                  <a:txBody>
                    <a:bodyPr/>
                    <a:lstStyle/>
                    <a:p>
                      <a:r>
                        <a:rPr lang="en-US" dirty="0" smtClean="0"/>
                        <a:t>Weight</a:t>
                      </a:r>
                      <a:endParaRPr lang="en-US" dirty="0"/>
                    </a:p>
                  </a:txBody>
                  <a:tcPr/>
                </a:tc>
                <a:tc>
                  <a:txBody>
                    <a:bodyPr/>
                    <a:lstStyle/>
                    <a:p>
                      <a:r>
                        <a:rPr lang="en-US" dirty="0" smtClean="0"/>
                        <a:t>Frequency</a:t>
                      </a:r>
                      <a:endParaRPr lang="en-US" dirty="0"/>
                    </a:p>
                  </a:txBody>
                  <a:tcPr/>
                </a:tc>
                <a:tc>
                  <a:txBody>
                    <a:bodyPr/>
                    <a:lstStyle/>
                    <a:p>
                      <a:r>
                        <a:rPr lang="en-US" dirty="0" smtClean="0"/>
                        <a:t>Percentage</a:t>
                      </a:r>
                      <a:r>
                        <a:rPr lang="en-US" baseline="0" dirty="0" smtClean="0"/>
                        <a:t> (%)</a:t>
                      </a:r>
                      <a:endParaRPr lang="en-US" dirty="0"/>
                    </a:p>
                  </a:txBody>
                  <a:tcPr/>
                </a:tc>
                <a:extLst>
                  <a:ext uri="{0D108BD9-81ED-4DB2-BD59-A6C34878D82A}">
                    <a16:rowId xmlns:a16="http://schemas.microsoft.com/office/drawing/2014/main" val="1072103102"/>
                  </a:ext>
                </a:extLst>
              </a:tr>
              <a:tr h="811609">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9298755"/>
                  </a:ext>
                </a:extLst>
              </a:tr>
              <a:tr h="811609">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6547183"/>
                  </a:ext>
                </a:extLst>
              </a:tr>
              <a:tr h="811609">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91102336"/>
                  </a:ext>
                </a:extLst>
              </a:tr>
            </a:tbl>
          </a:graphicData>
        </a:graphic>
      </p:graphicFrame>
    </p:spTree>
    <p:extLst>
      <p:ext uri="{BB962C8B-B14F-4D97-AF65-F5344CB8AC3E}">
        <p14:creationId xmlns:p14="http://schemas.microsoft.com/office/powerpoint/2010/main" val="101357989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solidFill>
                  <a:schemeClr val="tx1"/>
                </a:solidFill>
                <a:latin typeface="+mn-lt"/>
              </a:rPr>
              <a:t>Charts</a:t>
            </a:r>
            <a:endParaRPr lang="en-US" dirty="0">
              <a:solidFill>
                <a:schemeClr val="tx1"/>
              </a:solidFill>
              <a:latin typeface="+mn-lt"/>
            </a:endParaRPr>
          </a:p>
        </p:txBody>
      </p:sp>
      <p:graphicFrame>
        <p:nvGraphicFramePr>
          <p:cNvPr id="6" name="Content Placeholder 5"/>
          <p:cNvGraphicFramePr>
            <a:graphicFrameLocks noGrp="1"/>
          </p:cNvGraphicFramePr>
          <p:nvPr>
            <p:ph idx="1"/>
          </p:nvPr>
        </p:nvGraphicFramePr>
        <p:xfrm>
          <a:off x="152400" y="2133600"/>
          <a:ext cx="84582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95300" y="1414790"/>
            <a:ext cx="1548886" cy="523220"/>
          </a:xfrm>
          <a:prstGeom prst="rect">
            <a:avLst/>
          </a:prstGeom>
          <a:noFill/>
        </p:spPr>
        <p:txBody>
          <a:bodyPr wrap="none" rtlCol="0">
            <a:spAutoFit/>
          </a:bodyPr>
          <a:lstStyle/>
          <a:p>
            <a:r>
              <a:rPr lang="en-US" sz="2800" dirty="0" smtClean="0"/>
              <a:t>Pie chart</a:t>
            </a:r>
            <a:endParaRPr lang="en-US" sz="2800" dirty="0"/>
          </a:p>
        </p:txBody>
      </p:sp>
    </p:spTree>
    <p:extLst>
      <p:ext uri="{BB962C8B-B14F-4D97-AF65-F5344CB8AC3E}">
        <p14:creationId xmlns:p14="http://schemas.microsoft.com/office/powerpoint/2010/main" val="140842968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lstStyle/>
          <a:p>
            <a:r>
              <a:rPr lang="en-US" dirty="0" smtClean="0">
                <a:solidFill>
                  <a:schemeClr val="tx1"/>
                </a:solidFill>
                <a:latin typeface="+mn-lt"/>
              </a:rPr>
              <a:t>Graphs</a:t>
            </a:r>
            <a:endParaRPr lang="en-US" dirty="0">
              <a:solidFill>
                <a:schemeClr val="tx1"/>
              </a:solidFill>
              <a:latin typeface="+mn-lt"/>
            </a:endParaRPr>
          </a:p>
        </p:txBody>
      </p:sp>
      <p:graphicFrame>
        <p:nvGraphicFramePr>
          <p:cNvPr id="6" name="Content Placeholder 5"/>
          <p:cNvGraphicFramePr>
            <a:graphicFrameLocks noGrp="1"/>
          </p:cNvGraphicFramePr>
          <p:nvPr>
            <p:ph idx="1"/>
          </p:nvPr>
        </p:nvGraphicFramePr>
        <p:xfrm>
          <a:off x="457200" y="2286000"/>
          <a:ext cx="8229600" cy="438943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57200" y="1519534"/>
            <a:ext cx="2643609" cy="461665"/>
          </a:xfrm>
          <a:prstGeom prst="rect">
            <a:avLst/>
          </a:prstGeom>
          <a:noFill/>
        </p:spPr>
        <p:txBody>
          <a:bodyPr wrap="none" rtlCol="0">
            <a:spAutoFit/>
          </a:bodyPr>
          <a:lstStyle/>
          <a:p>
            <a:r>
              <a:rPr lang="en-US" sz="2400" b="1" dirty="0" smtClean="0"/>
              <a:t>Simple bar graph</a:t>
            </a:r>
            <a:endParaRPr lang="en-US" sz="2400" b="1" dirty="0"/>
          </a:p>
        </p:txBody>
      </p:sp>
    </p:spTree>
    <p:extLst>
      <p:ext uri="{BB962C8B-B14F-4D97-AF65-F5344CB8AC3E}">
        <p14:creationId xmlns:p14="http://schemas.microsoft.com/office/powerpoint/2010/main" val="733749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lstStyle/>
          <a:p>
            <a:r>
              <a:rPr lang="en-US" b="1" dirty="0" smtClean="0">
                <a:solidFill>
                  <a:schemeClr val="tx1"/>
                </a:solidFill>
                <a:latin typeface="+mn-lt"/>
              </a:rPr>
              <a:t>Graph Cont.…</a:t>
            </a:r>
            <a:endParaRPr lang="en-US" b="1" dirty="0">
              <a:solidFill>
                <a:schemeClr val="tx1"/>
              </a:solidFill>
              <a:latin typeface="+mn-lt"/>
            </a:endParaRPr>
          </a:p>
        </p:txBody>
      </p:sp>
      <p:graphicFrame>
        <p:nvGraphicFramePr>
          <p:cNvPr id="6" name="Content Placeholder 5"/>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57200" y="1371600"/>
            <a:ext cx="3047181" cy="461665"/>
          </a:xfrm>
          <a:prstGeom prst="rect">
            <a:avLst/>
          </a:prstGeom>
          <a:noFill/>
        </p:spPr>
        <p:txBody>
          <a:bodyPr wrap="none" rtlCol="0">
            <a:spAutoFit/>
          </a:bodyPr>
          <a:lstStyle/>
          <a:p>
            <a:r>
              <a:rPr lang="en-US" sz="2400" b="1" dirty="0" smtClean="0"/>
              <a:t>Clustered bar graph</a:t>
            </a:r>
            <a:endParaRPr lang="en-US" sz="2400" b="1" dirty="0"/>
          </a:p>
        </p:txBody>
      </p:sp>
    </p:spTree>
    <p:extLst>
      <p:ext uri="{BB962C8B-B14F-4D97-AF65-F5344CB8AC3E}">
        <p14:creationId xmlns:p14="http://schemas.microsoft.com/office/powerpoint/2010/main" val="293407949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lstStyle/>
          <a:p>
            <a:r>
              <a:rPr lang="en-US" b="1" dirty="0" smtClean="0">
                <a:solidFill>
                  <a:schemeClr val="tx1"/>
                </a:solidFill>
                <a:latin typeface="+mn-lt"/>
              </a:rPr>
              <a:t>Graphs cont.…..</a:t>
            </a:r>
            <a:endParaRPr lang="en-US" b="1" dirty="0">
              <a:solidFill>
                <a:schemeClr val="tx1"/>
              </a:solidFill>
              <a:latin typeface="+mn-lt"/>
            </a:endParaRPr>
          </a:p>
        </p:txBody>
      </p:sp>
      <mc:AlternateContent xmlns:mc="http://schemas.openxmlformats.org/markup-compatibility/2006">
        <mc:Choice xmlns:cx="http://schemas.microsoft.com/office/drawing/2014/chartex" Requires="cx">
          <p:graphicFrame>
            <p:nvGraphicFramePr>
              <p:cNvPr id="6" name="Content Placeholder 5"/>
              <p:cNvGraphicFramePr>
                <a:graphicFrameLocks noGrp="1"/>
              </p:cNvGraphicFramePr>
              <p:nvPr>
                <p:ph idx="1"/>
              </p:nvPr>
            </p:nvGraphicFramePr>
            <p:xfrm>
              <a:off x="457200" y="1935163"/>
              <a:ext cx="8229600" cy="4389437"/>
            </p:xfrm>
            <a:graphic>
              <a:graphicData uri="http://schemas.microsoft.com/office/drawing/2014/chartex">
                <c:chart xmlns:c="http://schemas.openxmlformats.org/drawingml/2006/chart" xmlns:r="http://schemas.openxmlformats.org/officeDocument/2006/relationships" r:id="rId2"/>
              </a:graphicData>
            </a:graphic>
          </p:graphicFrame>
        </mc:Choice>
        <mc:Fallback>
          <p:pic>
            <p:nvPicPr>
              <p:cNvPr id="6" name="Content Placeholder 5"/>
              <p:cNvPicPr>
                <a:picLocks noGrp="1" noRot="1" noChangeAspect="1" noMove="1" noResize="1" noEditPoints="1" noAdjustHandles="1" noChangeArrowheads="1" noChangeShapeType="1"/>
              </p:cNvPicPr>
              <p:nvPr/>
            </p:nvPicPr>
            <p:blipFill>
              <a:blip r:embed="rId3"/>
              <a:stretch>
                <a:fillRect/>
              </a:stretch>
            </p:blipFill>
            <p:spPr>
              <a:xfrm>
                <a:off x="457200" y="1935163"/>
                <a:ext cx="8229600" cy="4389437"/>
              </a:xfrm>
              <a:prstGeom prst="rect">
                <a:avLst/>
              </a:prstGeom>
            </p:spPr>
          </p:pic>
        </mc:Fallback>
      </mc:AlternateContent>
      <p:sp>
        <p:nvSpPr>
          <p:cNvPr id="7" name="TextBox 6"/>
          <p:cNvSpPr txBox="1"/>
          <p:nvPr/>
        </p:nvSpPr>
        <p:spPr>
          <a:xfrm>
            <a:off x="457200" y="1384300"/>
            <a:ext cx="1732847" cy="461665"/>
          </a:xfrm>
          <a:prstGeom prst="rect">
            <a:avLst/>
          </a:prstGeom>
          <a:noFill/>
        </p:spPr>
        <p:txBody>
          <a:bodyPr wrap="none" rtlCol="0">
            <a:spAutoFit/>
          </a:bodyPr>
          <a:lstStyle/>
          <a:p>
            <a:r>
              <a:rPr lang="en-US" sz="2400" b="1" dirty="0" smtClean="0"/>
              <a:t>Histogram</a:t>
            </a:r>
            <a:endParaRPr lang="en-US" sz="2400" b="1" dirty="0"/>
          </a:p>
        </p:txBody>
      </p:sp>
    </p:spTree>
    <p:extLst>
      <p:ext uri="{BB962C8B-B14F-4D97-AF65-F5344CB8AC3E}">
        <p14:creationId xmlns:p14="http://schemas.microsoft.com/office/powerpoint/2010/main" val="136736731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66750"/>
          </a:xfrm>
        </p:spPr>
        <p:txBody>
          <a:bodyPr/>
          <a:lstStyle/>
          <a:p>
            <a:r>
              <a:rPr lang="en-US" dirty="0" smtClean="0">
                <a:solidFill>
                  <a:schemeClr val="tx1"/>
                </a:solidFill>
                <a:latin typeface="+mn-lt"/>
              </a:rPr>
              <a:t>Graphs cont.….</a:t>
            </a:r>
            <a:endParaRPr lang="en-US" dirty="0">
              <a:solidFill>
                <a:schemeClr val="tx1"/>
              </a:solidFill>
              <a:latin typeface="+mn-lt"/>
            </a:endParaRPr>
          </a:p>
        </p:txBody>
      </p:sp>
      <p:graphicFrame>
        <p:nvGraphicFramePr>
          <p:cNvPr id="6" name="Content Placeholder 5"/>
          <p:cNvGraphicFramePr>
            <a:graphicFrameLocks noGrp="1"/>
          </p:cNvGraphicFramePr>
          <p:nvPr>
            <p:ph idx="1"/>
          </p:nvPr>
        </p:nvGraphicFramePr>
        <p:xfrm>
          <a:off x="457200" y="1981200"/>
          <a:ext cx="82296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57200" y="1052809"/>
            <a:ext cx="1871859" cy="461665"/>
          </a:xfrm>
          <a:prstGeom prst="rect">
            <a:avLst/>
          </a:prstGeom>
          <a:noFill/>
        </p:spPr>
        <p:txBody>
          <a:bodyPr wrap="none" rtlCol="0">
            <a:spAutoFit/>
          </a:bodyPr>
          <a:lstStyle/>
          <a:p>
            <a:r>
              <a:rPr lang="en-US" sz="2400" b="1" dirty="0" smtClean="0"/>
              <a:t>Line graphs</a:t>
            </a:r>
            <a:endParaRPr lang="en-US" sz="2400" b="1" dirty="0"/>
          </a:p>
        </p:txBody>
      </p:sp>
    </p:spTree>
    <p:extLst>
      <p:ext uri="{BB962C8B-B14F-4D97-AF65-F5344CB8AC3E}">
        <p14:creationId xmlns:p14="http://schemas.microsoft.com/office/powerpoint/2010/main" val="155764375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209800"/>
            <a:ext cx="8534400" cy="2971800"/>
          </a:xfrm>
        </p:spPr>
        <p:txBody>
          <a:bodyPr/>
          <a:lstStyle/>
          <a:p>
            <a:r>
              <a:rPr lang="en-US" sz="4800" dirty="0" smtClean="0">
                <a:solidFill>
                  <a:schemeClr val="tx1"/>
                </a:solidFill>
                <a:latin typeface="+mn-lt"/>
              </a:rPr>
              <a:t>10. Communicating </a:t>
            </a:r>
            <a:r>
              <a:rPr lang="en-US" sz="4800" dirty="0">
                <a:solidFill>
                  <a:schemeClr val="tx1"/>
                </a:solidFill>
                <a:latin typeface="+mn-lt"/>
              </a:rPr>
              <a:t>research findings, conclusion, recommendations, limitations &amp; </a:t>
            </a:r>
            <a:r>
              <a:rPr lang="en-US" sz="4800" dirty="0" smtClean="0">
                <a:solidFill>
                  <a:schemeClr val="tx1"/>
                </a:solidFill>
                <a:latin typeface="+mn-lt"/>
              </a:rPr>
              <a:t>appendices</a:t>
            </a:r>
            <a:endParaRPr lang="en-US" sz="4800" dirty="0">
              <a:solidFill>
                <a:schemeClr val="tx1"/>
              </a:solidFill>
              <a:latin typeface="+mn-lt"/>
            </a:endParaRPr>
          </a:p>
        </p:txBody>
      </p:sp>
    </p:spTree>
    <p:extLst>
      <p:ext uri="{BB962C8B-B14F-4D97-AF65-F5344CB8AC3E}">
        <p14:creationId xmlns:p14="http://schemas.microsoft.com/office/powerpoint/2010/main" val="153258373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itle 1">
            <a:extLst>
              <a:ext uri="{FF2B5EF4-FFF2-40B4-BE49-F238E27FC236}">
                <a16:creationId xmlns:a16="http://schemas.microsoft.com/office/drawing/2014/main" id="{62EB8E7A-AE77-4151-B019-70F2F474965B}"/>
              </a:ext>
            </a:extLst>
          </p:cNvPr>
          <p:cNvSpPr>
            <a:spLocks noGrp="1"/>
          </p:cNvSpPr>
          <p:nvPr>
            <p:ph type="title"/>
          </p:nvPr>
        </p:nvSpPr>
        <p:spPr>
          <a:xfrm>
            <a:off x="457200" y="457200"/>
            <a:ext cx="8229600" cy="1143000"/>
          </a:xfrm>
        </p:spPr>
        <p:txBody>
          <a:bodyPr>
            <a:normAutofit/>
          </a:bodyPr>
          <a:lstStyle/>
          <a:p>
            <a:pPr algn="ctr" eaLnBrk="1" fontAlgn="auto" hangingPunct="1">
              <a:spcAft>
                <a:spcPts val="0"/>
              </a:spcAft>
              <a:defRPr/>
            </a:pPr>
            <a:r>
              <a:rPr lang="en-US" sz="3600" b="1" dirty="0" smtClean="0">
                <a:solidFill>
                  <a:schemeClr val="tx1"/>
                </a:solidFill>
                <a:latin typeface="+mn-lt"/>
              </a:rPr>
              <a:t>Communicating </a:t>
            </a:r>
            <a:r>
              <a:rPr lang="en-US" sz="3600" b="1" dirty="0">
                <a:solidFill>
                  <a:schemeClr val="tx1"/>
                </a:solidFill>
                <a:latin typeface="+mn-lt"/>
              </a:rPr>
              <a:t>the Research Findings</a:t>
            </a:r>
          </a:p>
        </p:txBody>
      </p:sp>
      <p:sp>
        <p:nvSpPr>
          <p:cNvPr id="3" name="Content Placeholder 2">
            <a:extLst>
              <a:ext uri="{FF2B5EF4-FFF2-40B4-BE49-F238E27FC236}">
                <a16:creationId xmlns:a16="http://schemas.microsoft.com/office/drawing/2014/main" id="{680C6AC1-0E41-4422-B00F-13C83789CD30}"/>
              </a:ext>
            </a:extLst>
          </p:cNvPr>
          <p:cNvSpPr>
            <a:spLocks noGrp="1"/>
          </p:cNvSpPr>
          <p:nvPr>
            <p:ph idx="1"/>
          </p:nvPr>
        </p:nvSpPr>
        <p:spPr>
          <a:xfrm>
            <a:off x="457200" y="1676400"/>
            <a:ext cx="8229600" cy="48006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i="1" dirty="0"/>
              <a:t>Ways of Communicating the Research Findings include: </a:t>
            </a:r>
          </a:p>
          <a:p>
            <a:pPr marL="274320" indent="-274320" eaLnBrk="1" fontAlgn="auto" hangingPunct="1">
              <a:spcAft>
                <a:spcPts val="0"/>
              </a:spcAft>
              <a:buClr>
                <a:schemeClr val="accent3"/>
              </a:buClr>
              <a:buFont typeface="Wingdings" pitchFamily="2" charset="2"/>
              <a:buChar char="Ø"/>
              <a:defRPr/>
            </a:pPr>
            <a:r>
              <a:rPr lang="en-US" dirty="0"/>
              <a:t>A written report for academic purposes, e.g. a dissertation or a thesis, which are a requirement in the obtaining of a certain academic level.</a:t>
            </a:r>
          </a:p>
          <a:p>
            <a:pPr marL="274320" indent="-274320" eaLnBrk="1" fontAlgn="auto" hangingPunct="1">
              <a:spcAft>
                <a:spcPts val="0"/>
              </a:spcAft>
              <a:buClr>
                <a:schemeClr val="accent3"/>
              </a:buClr>
              <a:buFont typeface="Wingdings" pitchFamily="2" charset="2"/>
              <a:buChar char="Ø"/>
              <a:defRPr/>
            </a:pPr>
            <a:r>
              <a:rPr lang="en-US" dirty="0"/>
              <a:t>A written report prepared for managers and policy implementers. </a:t>
            </a:r>
          </a:p>
          <a:p>
            <a:pPr marL="274320" indent="-274320" eaLnBrk="1" fontAlgn="auto" hangingPunct="1">
              <a:spcAft>
                <a:spcPts val="0"/>
              </a:spcAft>
              <a:buClr>
                <a:schemeClr val="accent3"/>
              </a:buClr>
              <a:buFont typeface="Wingdings" pitchFamily="2" charset="2"/>
              <a:buChar char="Ø"/>
              <a:defRPr/>
            </a:pPr>
            <a:r>
              <a:rPr lang="en-US" dirty="0"/>
              <a:t>A written report sent as an article for publication in refereed journals.</a:t>
            </a:r>
          </a:p>
          <a:p>
            <a:pPr marL="274320" indent="-274320" eaLnBrk="1" fontAlgn="auto" hangingPunct="1">
              <a:spcAft>
                <a:spcPts val="0"/>
              </a:spcAft>
              <a:buClr>
                <a:schemeClr val="accent3"/>
              </a:buClr>
              <a:buFont typeface="Wingdings" pitchFamily="2" charset="2"/>
              <a:buChar char="Ø"/>
              <a:defRPr/>
            </a:pPr>
            <a:r>
              <a:rPr lang="en-US" dirty="0"/>
              <a:t>Presentations of the research findings in workshops, seminars and conferences.</a:t>
            </a:r>
          </a:p>
          <a:p>
            <a:pPr marL="0" indent="0" eaLnBrk="1" fontAlgn="auto" hangingPunct="1">
              <a:spcAft>
                <a:spcPts val="0"/>
              </a:spcAft>
              <a:buClr>
                <a:schemeClr val="accent3"/>
              </a:buClr>
              <a:buFont typeface="Wingdings 2" panose="05020102010507070707" pitchFamily="18" charset="2"/>
              <a:buNone/>
              <a:defRPr/>
            </a:pPr>
            <a:endParaRPr lang="en-US" dirty="0"/>
          </a:p>
        </p:txBody>
      </p:sp>
    </p:spTree>
    <p:extLst>
      <p:ext uri="{BB962C8B-B14F-4D97-AF65-F5344CB8AC3E}">
        <p14:creationId xmlns:p14="http://schemas.microsoft.com/office/powerpoint/2010/main" val="3127479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Cont.…</a:t>
            </a:r>
            <a:endParaRPr lang="en-US" b="1" dirty="0">
              <a:latin typeface="Candara" panose="020E0502030303020204" pitchFamily="34" charset="0"/>
            </a:endParaRPr>
          </a:p>
        </p:txBody>
      </p:sp>
      <p:sp>
        <p:nvSpPr>
          <p:cNvPr id="3" name="Content Placeholder 2"/>
          <p:cNvSpPr>
            <a:spLocks noGrp="1"/>
          </p:cNvSpPr>
          <p:nvPr>
            <p:ph idx="1"/>
          </p:nvPr>
        </p:nvSpPr>
        <p:spPr>
          <a:xfrm>
            <a:off x="76200" y="1828801"/>
            <a:ext cx="8139684" cy="4351337"/>
          </a:xfrm>
        </p:spPr>
        <p:txBody>
          <a:bodyPr>
            <a:normAutofit/>
          </a:bodyPr>
          <a:lstStyle/>
          <a:p>
            <a:pPr marL="0" indent="0">
              <a:buNone/>
            </a:pPr>
            <a:r>
              <a:rPr lang="en-US" sz="2800" dirty="0">
                <a:latin typeface="Candara" panose="020E0502030303020204" pitchFamily="34" charset="0"/>
              </a:rPr>
              <a:t>Quantitative research is also subdivided into several </a:t>
            </a:r>
            <a:r>
              <a:rPr lang="en-US" sz="2800" dirty="0" smtClean="0">
                <a:latin typeface="Candara" panose="020E0502030303020204" pitchFamily="34" charset="0"/>
              </a:rPr>
              <a:t>types:</a:t>
            </a:r>
          </a:p>
          <a:p>
            <a:pPr>
              <a:buFont typeface="Wingdings" panose="05000000000000000000" pitchFamily="2" charset="2"/>
              <a:buChar char="§"/>
            </a:pPr>
            <a:endParaRPr lang="en-US" sz="2800" dirty="0">
              <a:latin typeface="Candara" panose="020E0502030303020204" pitchFamily="34" charset="0"/>
            </a:endParaRPr>
          </a:p>
          <a:p>
            <a:pPr lvl="1">
              <a:buFont typeface="Wingdings" panose="05000000000000000000" pitchFamily="2" charset="2"/>
              <a:buChar char="§"/>
            </a:pPr>
            <a:r>
              <a:rPr lang="en-US" sz="2800" dirty="0" smtClean="0">
                <a:latin typeface="Candara" panose="020E0502030303020204" pitchFamily="34" charset="0"/>
              </a:rPr>
              <a:t>Descriptive research</a:t>
            </a:r>
          </a:p>
          <a:p>
            <a:pPr lvl="1">
              <a:buFont typeface="Wingdings" panose="05000000000000000000" pitchFamily="2" charset="2"/>
              <a:buChar char="§"/>
            </a:pPr>
            <a:r>
              <a:rPr lang="en-US" sz="2800" dirty="0" smtClean="0">
                <a:latin typeface="Candara" panose="020E0502030303020204" pitchFamily="34" charset="0"/>
              </a:rPr>
              <a:t>Experimental research</a:t>
            </a:r>
          </a:p>
          <a:p>
            <a:pPr lvl="1">
              <a:buFont typeface="Wingdings" panose="05000000000000000000" pitchFamily="2" charset="2"/>
              <a:buChar char="§"/>
            </a:pPr>
            <a:r>
              <a:rPr lang="en-US" sz="2800" dirty="0" smtClean="0">
                <a:latin typeface="Candara" panose="020E0502030303020204" pitchFamily="34" charset="0"/>
              </a:rPr>
              <a:t>Quasi experimental research</a:t>
            </a:r>
          </a:p>
          <a:p>
            <a:pPr>
              <a:buFont typeface="Wingdings" panose="05000000000000000000" pitchFamily="2" charset="2"/>
              <a:buChar char="§"/>
            </a:pPr>
            <a:endParaRPr lang="en-US" sz="2800" dirty="0">
              <a:latin typeface="Candara" panose="020E0502030303020204" pitchFamily="34" charset="0"/>
            </a:endParaRPr>
          </a:p>
          <a:p>
            <a:pPr>
              <a:buFont typeface="Wingdings" panose="05000000000000000000" pitchFamily="2" charset="2"/>
              <a:buChar char="§"/>
            </a:pPr>
            <a:endParaRPr lang="en-US" sz="2800" dirty="0">
              <a:latin typeface="Candara" panose="020E0502030303020204" pitchFamily="34" charset="0"/>
            </a:endParaRPr>
          </a:p>
        </p:txBody>
      </p:sp>
    </p:spTree>
    <p:extLst>
      <p:ext uri="{BB962C8B-B14F-4D97-AF65-F5344CB8AC3E}">
        <p14:creationId xmlns:p14="http://schemas.microsoft.com/office/powerpoint/2010/main" val="278762072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3D66E7-DE41-4956-9A6F-4BA860695578}"/>
              </a:ext>
            </a:extLst>
          </p:cNvPr>
          <p:cNvSpPr>
            <a:spLocks noGrp="1"/>
          </p:cNvSpPr>
          <p:nvPr>
            <p:ph idx="1"/>
          </p:nvPr>
        </p:nvSpPr>
        <p:spPr>
          <a:xfrm>
            <a:off x="457200" y="381000"/>
            <a:ext cx="8229600" cy="6172200"/>
          </a:xfrm>
        </p:spPr>
        <p:txBody>
          <a:bodyPr>
            <a:normAutofit/>
          </a:bodyPr>
          <a:lstStyle/>
          <a:p>
            <a:pPr marL="0" indent="0" algn="ctr" eaLnBrk="1" fontAlgn="auto" hangingPunct="1">
              <a:spcAft>
                <a:spcPts val="0"/>
              </a:spcAft>
              <a:buClr>
                <a:schemeClr val="accent3"/>
              </a:buClr>
              <a:buFont typeface="Wingdings 2" panose="05020102010507070707" pitchFamily="18" charset="2"/>
              <a:buNone/>
              <a:defRPr/>
            </a:pPr>
            <a:r>
              <a:rPr lang="en-US" b="1" dirty="0"/>
              <a:t>STUDY LIMITATIONS </a:t>
            </a:r>
            <a:endParaRPr lang="en-US" b="1" dirty="0" smtClean="0"/>
          </a:p>
          <a:p>
            <a:pPr marL="0" indent="0" algn="ctr" eaLnBrk="1" fontAlgn="auto" hangingPunct="1">
              <a:spcAft>
                <a:spcPts val="0"/>
              </a:spcAft>
              <a:buClr>
                <a:schemeClr val="accent3"/>
              </a:buClr>
              <a:buFont typeface="Wingdings 2" panose="05020102010507070707" pitchFamily="18" charset="2"/>
              <a:buNone/>
              <a:defRPr/>
            </a:pPr>
            <a:r>
              <a:rPr lang="en-US" b="1" dirty="0" smtClean="0"/>
              <a:t>  </a:t>
            </a:r>
            <a:endParaRPr lang="en-US" b="1" dirty="0"/>
          </a:p>
          <a:p>
            <a:pPr marL="0" indent="0" eaLnBrk="1" fontAlgn="auto" hangingPunct="1">
              <a:spcAft>
                <a:spcPts val="0"/>
              </a:spcAft>
              <a:buClr>
                <a:schemeClr val="accent3"/>
              </a:buClr>
              <a:buFont typeface="Wingdings 2" panose="05020102010507070707" pitchFamily="18" charset="2"/>
              <a:buNone/>
              <a:defRPr/>
            </a:pPr>
            <a:r>
              <a:rPr lang="en-US" dirty="0"/>
              <a:t>Limitations may include:  </a:t>
            </a:r>
            <a:endParaRPr lang="en-US" dirty="0" smtClean="0"/>
          </a:p>
          <a:p>
            <a:pPr marL="0" indent="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Inherent weakness in the sampling method, faulty designs and controls, data collection methods.</a:t>
            </a:r>
          </a:p>
          <a:p>
            <a:pPr marL="274320" indent="-274320" eaLnBrk="1" fontAlgn="auto" hangingPunct="1">
              <a:spcAft>
                <a:spcPts val="0"/>
              </a:spcAft>
              <a:buClr>
                <a:schemeClr val="accent3"/>
              </a:buClr>
              <a:buFont typeface="Wingdings" pitchFamily="2" charset="2"/>
              <a:buChar char="Ø"/>
              <a:defRPr/>
            </a:pPr>
            <a:r>
              <a:rPr lang="en-US" dirty="0"/>
              <a:t>Time factor due to pressure of work.</a:t>
            </a:r>
          </a:p>
          <a:p>
            <a:pPr marL="274320" indent="-274320" eaLnBrk="1" fontAlgn="auto" hangingPunct="1">
              <a:spcAft>
                <a:spcPts val="0"/>
              </a:spcAft>
              <a:buClr>
                <a:schemeClr val="accent3"/>
              </a:buClr>
              <a:buFont typeface="Wingdings" pitchFamily="2" charset="2"/>
              <a:buChar char="Ø"/>
              <a:defRPr/>
            </a:pPr>
            <a:r>
              <a:rPr lang="en-US" dirty="0"/>
              <a:t>Expenses involved if grant is not secured.</a:t>
            </a:r>
          </a:p>
          <a:p>
            <a:pPr marL="274320" indent="-274320" eaLnBrk="1" fontAlgn="auto" hangingPunct="1">
              <a:spcAft>
                <a:spcPts val="0"/>
              </a:spcAft>
              <a:buClr>
                <a:schemeClr val="accent3"/>
              </a:buClr>
              <a:buFont typeface="Wingdings" pitchFamily="2" charset="2"/>
              <a:buChar char="Ø"/>
              <a:defRPr/>
            </a:pPr>
            <a:r>
              <a:rPr lang="en-US" dirty="0"/>
              <a:t>Possibility that some of the respondents may not agree to participate in the study.</a:t>
            </a:r>
          </a:p>
          <a:p>
            <a:pPr marL="274320" indent="-274320" eaLnBrk="1" fontAlgn="auto" hangingPunct="1">
              <a:spcAft>
                <a:spcPts val="0"/>
              </a:spcAft>
              <a:buClr>
                <a:schemeClr val="accent3"/>
              </a:buClr>
              <a:buFont typeface="Wingdings" pitchFamily="2" charset="2"/>
              <a:buChar char="Ø"/>
              <a:defRPr/>
            </a:pPr>
            <a:r>
              <a:rPr lang="en-US" dirty="0"/>
              <a:t>Diverse spread of the target population, which may hinder easy access to respondents.</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162025144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1">
            <a:extLst>
              <a:ext uri="{FF2B5EF4-FFF2-40B4-BE49-F238E27FC236}">
                <a16:creationId xmlns:a16="http://schemas.microsoft.com/office/drawing/2014/main" id="{D6886E81-EECA-40C4-94DB-3E9ADC464B95}"/>
              </a:ext>
            </a:extLst>
          </p:cNvPr>
          <p:cNvSpPr>
            <a:spLocks noGrp="1"/>
          </p:cNvSpPr>
          <p:nvPr>
            <p:ph type="title"/>
          </p:nvPr>
        </p:nvSpPr>
        <p:spPr>
          <a:xfrm>
            <a:off x="457200" y="228600"/>
            <a:ext cx="8229600" cy="685800"/>
          </a:xfrm>
        </p:spPr>
        <p:txBody>
          <a:bodyPr>
            <a:normAutofit fontScale="90000"/>
          </a:bodyPr>
          <a:lstStyle/>
          <a:p>
            <a:pPr algn="ctr" eaLnBrk="1" fontAlgn="auto" hangingPunct="1">
              <a:spcAft>
                <a:spcPts val="0"/>
              </a:spcAft>
              <a:defRPr/>
            </a:pPr>
            <a:r>
              <a:rPr lang="en-US" b="1"/>
              <a:t>References and Bibliography</a:t>
            </a:r>
          </a:p>
        </p:txBody>
      </p:sp>
      <p:sp>
        <p:nvSpPr>
          <p:cNvPr id="3" name="Content Placeholder 2">
            <a:extLst>
              <a:ext uri="{FF2B5EF4-FFF2-40B4-BE49-F238E27FC236}">
                <a16:creationId xmlns:a16="http://schemas.microsoft.com/office/drawing/2014/main" id="{07E57026-0487-439C-B435-3C8623BC382A}"/>
              </a:ext>
            </a:extLst>
          </p:cNvPr>
          <p:cNvSpPr>
            <a:spLocks noGrp="1"/>
          </p:cNvSpPr>
          <p:nvPr>
            <p:ph idx="1"/>
          </p:nvPr>
        </p:nvSpPr>
        <p:spPr>
          <a:xfrm>
            <a:off x="457200" y="1066800"/>
            <a:ext cx="8229600" cy="52578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b="1" dirty="0"/>
              <a:t>Cited References </a:t>
            </a:r>
            <a:r>
              <a:rPr lang="en-US" dirty="0"/>
              <a:t>refer to a list of references which the researcher actually read and cited in the text. </a:t>
            </a:r>
          </a:p>
          <a:p>
            <a:pPr marL="274320" indent="-274320" eaLnBrk="1" fontAlgn="auto" hangingPunct="1">
              <a:spcAft>
                <a:spcPts val="0"/>
              </a:spcAft>
              <a:buClr>
                <a:schemeClr val="accent3"/>
              </a:buClr>
              <a:buFont typeface="Wingdings" pitchFamily="2" charset="2"/>
              <a:buChar char="Ø"/>
              <a:defRPr/>
            </a:pPr>
            <a:r>
              <a:rPr lang="en-US" b="1" dirty="0"/>
              <a:t>Bibliography</a:t>
            </a:r>
            <a:r>
              <a:rPr lang="en-US" dirty="0"/>
              <a:t> refers to the list of materials that were read whether they are cited or not. </a:t>
            </a:r>
          </a:p>
          <a:p>
            <a:pPr marL="0" indent="0" eaLnBrk="1" fontAlgn="auto" hangingPunct="1">
              <a:spcAft>
                <a:spcPts val="0"/>
              </a:spcAft>
              <a:buClr>
                <a:schemeClr val="accent3"/>
              </a:buClr>
              <a:buFont typeface="Wingdings 2" panose="05020102010507070707" pitchFamily="18" charset="2"/>
              <a:buNone/>
              <a:defRPr/>
            </a:pPr>
            <a:r>
              <a:rPr lang="en-US" dirty="0"/>
              <a:t>Harvard referencing style is the mostly used. Examples </a:t>
            </a:r>
          </a:p>
          <a:p>
            <a:pPr marL="0" indent="0" eaLnBrk="1" fontAlgn="auto" hangingPunct="1">
              <a:spcAft>
                <a:spcPts val="0"/>
              </a:spcAft>
              <a:buClr>
                <a:schemeClr val="accent3"/>
              </a:buClr>
              <a:buFont typeface="Wingdings 2" panose="05020102010507070707" pitchFamily="18" charset="2"/>
              <a:buNone/>
              <a:defRPr/>
            </a:pPr>
            <a:r>
              <a:rPr lang="en-US" b="1" dirty="0"/>
              <a:t>1. Journal article- one author: </a:t>
            </a:r>
            <a:r>
              <a:rPr lang="en-US" dirty="0"/>
              <a:t>Moon, M. (1990) Consumer issues and the elderly. </a:t>
            </a:r>
            <a:r>
              <a:rPr lang="en-US" i="1" dirty="0"/>
              <a:t>Journal of Consumer affairs, </a:t>
            </a:r>
            <a:r>
              <a:rPr lang="en-US" dirty="0"/>
              <a:t>24, 235 – 244</a:t>
            </a:r>
          </a:p>
          <a:p>
            <a:pPr marL="0" indent="0" eaLnBrk="1" fontAlgn="auto" hangingPunct="1">
              <a:spcAft>
                <a:spcPts val="0"/>
              </a:spcAft>
              <a:buClr>
                <a:schemeClr val="accent3"/>
              </a:buClr>
              <a:buFont typeface="Wingdings 2" panose="05020102010507070707" pitchFamily="18" charset="2"/>
              <a:buNone/>
              <a:defRPr/>
            </a:pPr>
            <a:r>
              <a:rPr lang="en-US" b="1" dirty="0"/>
              <a:t>2. Journal Article – 2 authors:</a:t>
            </a:r>
            <a:r>
              <a:rPr lang="en-US" dirty="0"/>
              <a:t> </a:t>
            </a:r>
            <a:r>
              <a:rPr lang="en-US" dirty="0" err="1"/>
              <a:t>Hira</a:t>
            </a:r>
            <a:r>
              <a:rPr lang="en-US" dirty="0"/>
              <a:t>, K. </a:t>
            </a:r>
            <a:r>
              <a:rPr lang="en-US" dirty="0" err="1"/>
              <a:t>Tahira</a:t>
            </a:r>
            <a:r>
              <a:rPr lang="en-US" dirty="0"/>
              <a:t> &amp; </a:t>
            </a:r>
            <a:r>
              <a:rPr lang="en-US" dirty="0" err="1"/>
              <a:t>Mugenda</a:t>
            </a:r>
            <a:r>
              <a:rPr lang="en-US" dirty="0"/>
              <a:t>, OM (1987) Families’ perception of the bankruptcy process. </a:t>
            </a:r>
            <a:r>
              <a:rPr lang="en-US" i="1" dirty="0"/>
              <a:t>Family Perspectives,</a:t>
            </a:r>
            <a:r>
              <a:rPr lang="en-US" dirty="0"/>
              <a:t> 21, No. 1, May, 1987.</a:t>
            </a:r>
          </a:p>
          <a:p>
            <a:pPr marL="0" indent="0" eaLnBrk="1" fontAlgn="auto" hangingPunct="1">
              <a:spcAft>
                <a:spcPts val="0"/>
              </a:spcAft>
              <a:buClr>
                <a:schemeClr val="accent3"/>
              </a:buClr>
              <a:buFont typeface="Wingdings 2" panose="05020102010507070707" pitchFamily="18" charset="2"/>
              <a:buNone/>
              <a:defRPr/>
            </a:pPr>
            <a:endParaRPr lang="en-US" dirty="0"/>
          </a:p>
        </p:txBody>
      </p:sp>
    </p:spTree>
    <p:extLst>
      <p:ext uri="{BB962C8B-B14F-4D97-AF65-F5344CB8AC3E}">
        <p14:creationId xmlns:p14="http://schemas.microsoft.com/office/powerpoint/2010/main" val="486072512"/>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Content Placeholder 2">
            <a:extLst>
              <a:ext uri="{FF2B5EF4-FFF2-40B4-BE49-F238E27FC236}">
                <a16:creationId xmlns:a16="http://schemas.microsoft.com/office/drawing/2014/main" id="{C292BF42-E6CA-46D6-BDBC-1540B8213198}"/>
              </a:ext>
            </a:extLst>
          </p:cNvPr>
          <p:cNvSpPr>
            <a:spLocks noGrp="1"/>
          </p:cNvSpPr>
          <p:nvPr>
            <p:ph idx="1"/>
          </p:nvPr>
        </p:nvSpPr>
        <p:spPr>
          <a:xfrm>
            <a:off x="457200" y="381000"/>
            <a:ext cx="8229600" cy="5943600"/>
          </a:xfrm>
        </p:spPr>
        <p:txBody>
          <a:bodyPr>
            <a:normAutofit lnSpcReduction="10000"/>
          </a:bodyPr>
          <a:lstStyle/>
          <a:p>
            <a:pPr marL="0" indent="0" eaLnBrk="1" fontAlgn="auto" hangingPunct="1">
              <a:spcAft>
                <a:spcPts val="0"/>
              </a:spcAft>
              <a:buClr>
                <a:schemeClr val="accent3"/>
              </a:buClr>
              <a:buFont typeface="Wingdings 2" panose="05020102010507070707" pitchFamily="18" charset="2"/>
              <a:buNone/>
              <a:defRPr/>
            </a:pPr>
            <a:r>
              <a:rPr lang="en-US" b="1"/>
              <a:t>3. Journal article – more than 2 authors:</a:t>
            </a:r>
            <a:r>
              <a:rPr lang="en-US"/>
              <a:t> Palmore, F.B., Fillennbaum, S. S. &amp; George, L.K. (1984). Consequences of retirement. </a:t>
            </a:r>
            <a:r>
              <a:rPr lang="en-US" i="1"/>
              <a:t>Journal of Gerontology</a:t>
            </a:r>
            <a:r>
              <a:rPr lang="en-US"/>
              <a:t>, 39. </a:t>
            </a:r>
          </a:p>
          <a:p>
            <a:pPr marL="0" indent="0" eaLnBrk="1" fontAlgn="auto" hangingPunct="1">
              <a:spcAft>
                <a:spcPts val="0"/>
              </a:spcAft>
              <a:buClr>
                <a:schemeClr val="accent3"/>
              </a:buClr>
              <a:buFont typeface="Wingdings 2" panose="05020102010507070707" pitchFamily="18" charset="2"/>
              <a:buNone/>
              <a:defRPr/>
            </a:pPr>
            <a:r>
              <a:rPr lang="en-US"/>
              <a:t>109 – 116</a:t>
            </a:r>
          </a:p>
          <a:p>
            <a:pPr marL="0" indent="0" eaLnBrk="1" fontAlgn="auto" hangingPunct="1">
              <a:spcAft>
                <a:spcPts val="0"/>
              </a:spcAft>
              <a:buClr>
                <a:schemeClr val="accent3"/>
              </a:buClr>
              <a:buFont typeface="Wingdings 2" panose="05020102010507070707" pitchFamily="18" charset="2"/>
              <a:buNone/>
              <a:defRPr/>
            </a:pPr>
            <a:r>
              <a:rPr lang="en-US" b="1"/>
              <a:t>4. Papers presented at a conference</a:t>
            </a:r>
          </a:p>
          <a:p>
            <a:pPr marL="0" indent="0" eaLnBrk="1" fontAlgn="auto" hangingPunct="1">
              <a:spcAft>
                <a:spcPts val="0"/>
              </a:spcAft>
              <a:buClr>
                <a:schemeClr val="accent3"/>
              </a:buClr>
              <a:buFont typeface="Wingdings 2" panose="05020102010507070707" pitchFamily="18" charset="2"/>
              <a:buNone/>
              <a:defRPr/>
            </a:pPr>
            <a:r>
              <a:rPr lang="en-US"/>
              <a:t>Mugenda, O. (1999) </a:t>
            </a:r>
            <a:r>
              <a:rPr lang="en-US" i="1"/>
              <a:t>Redefining and Actualizing the Research Mission in African Universities. </a:t>
            </a:r>
            <a:r>
              <a:rPr lang="en-US"/>
              <a:t>Paper presented at the BOLESWA Educational Research Symposium, Maseru, Lesotho, July, (1999).</a:t>
            </a:r>
          </a:p>
          <a:p>
            <a:pPr marL="0" indent="0" eaLnBrk="1" fontAlgn="auto" hangingPunct="1">
              <a:spcAft>
                <a:spcPts val="0"/>
              </a:spcAft>
              <a:buClr>
                <a:schemeClr val="accent3"/>
              </a:buClr>
              <a:buFont typeface="Wingdings 2" panose="05020102010507070707" pitchFamily="18" charset="2"/>
              <a:buNone/>
              <a:defRPr/>
            </a:pPr>
            <a:r>
              <a:rPr lang="en-US" b="1"/>
              <a:t>5. Newspaper article: </a:t>
            </a:r>
            <a:r>
              <a:rPr lang="en-US"/>
              <a:t>Ngw’eno, H.B. (1993, September). Multiply and fill the earth. The Weekly Review, pp 15 – 17.</a:t>
            </a:r>
          </a:p>
          <a:p>
            <a:pPr marL="0" indent="0" eaLnBrk="1" fontAlgn="auto" hangingPunct="1">
              <a:spcAft>
                <a:spcPts val="0"/>
              </a:spcAft>
              <a:buClr>
                <a:schemeClr val="accent3"/>
              </a:buClr>
              <a:buFont typeface="Wingdings 2" panose="05020102010507070707" pitchFamily="18" charset="2"/>
              <a:buNone/>
              <a:defRPr/>
            </a:pPr>
            <a:r>
              <a:rPr lang="en-US" b="1"/>
              <a:t>6. A book: </a:t>
            </a:r>
            <a:r>
              <a:rPr lang="en-US"/>
              <a:t>Haris, H.I. (1970) </a:t>
            </a:r>
            <a:r>
              <a:rPr lang="en-US" i="1"/>
              <a:t>Why family Estate Planning? </a:t>
            </a:r>
            <a:r>
              <a:rPr lang="en-US"/>
              <a:t>San Francisco, CA Bancroft-Whitney Co.</a:t>
            </a:r>
          </a:p>
          <a:p>
            <a:pPr marL="0" indent="0" eaLnBrk="1" fontAlgn="auto" hangingPunct="1">
              <a:spcAft>
                <a:spcPts val="0"/>
              </a:spcAft>
              <a:buClr>
                <a:schemeClr val="accent3"/>
              </a:buClr>
              <a:buFont typeface="Wingdings 2" panose="05020102010507070707" pitchFamily="18" charset="2"/>
              <a:buNone/>
              <a:defRPr/>
            </a:pPr>
            <a:endParaRPr lang="en-US"/>
          </a:p>
        </p:txBody>
      </p:sp>
    </p:spTree>
    <p:extLst>
      <p:ext uri="{BB962C8B-B14F-4D97-AF65-F5344CB8AC3E}">
        <p14:creationId xmlns:p14="http://schemas.microsoft.com/office/powerpoint/2010/main" val="2268793533"/>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1FB250-2E78-4274-BE20-508509C0B341}"/>
              </a:ext>
            </a:extLst>
          </p:cNvPr>
          <p:cNvSpPr>
            <a:spLocks noGrp="1"/>
          </p:cNvSpPr>
          <p:nvPr>
            <p:ph idx="1"/>
          </p:nvPr>
        </p:nvSpPr>
        <p:spPr>
          <a:xfrm>
            <a:off x="457200" y="838200"/>
            <a:ext cx="8229600" cy="54864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Referencing Within Text</a:t>
            </a:r>
          </a:p>
          <a:p>
            <a:pPr marL="0" indent="0" eaLnBrk="1" fontAlgn="auto" hangingPunct="1">
              <a:spcAft>
                <a:spcPts val="0"/>
              </a:spcAft>
              <a:buClr>
                <a:schemeClr val="accent3"/>
              </a:buClr>
              <a:buFont typeface="Wingdings 2" panose="05020102010507070707" pitchFamily="18" charset="2"/>
              <a:buNone/>
              <a:defRPr/>
            </a:pPr>
            <a:r>
              <a:rPr lang="en-US" b="1" dirty="0"/>
              <a:t>Method 1: </a:t>
            </a:r>
          </a:p>
          <a:p>
            <a:pPr marL="274320" indent="-274320" eaLnBrk="1" fontAlgn="auto" hangingPunct="1">
              <a:spcAft>
                <a:spcPts val="0"/>
              </a:spcAft>
              <a:buClr>
                <a:schemeClr val="accent3"/>
              </a:buClr>
              <a:buFont typeface="Wingdings" pitchFamily="2" charset="2"/>
              <a:buChar char="Ø"/>
              <a:defRPr/>
            </a:pPr>
            <a:r>
              <a:rPr lang="en-US" dirty="0"/>
              <a:t>The author’s last name and the year of documents publication are put after a paraphrased statement in a text; the name and the year are put in brackets.</a:t>
            </a:r>
          </a:p>
          <a:p>
            <a:pPr marL="0" indent="0" eaLnBrk="1" fontAlgn="auto" hangingPunct="1">
              <a:spcAft>
                <a:spcPts val="0"/>
              </a:spcAft>
              <a:buClr>
                <a:schemeClr val="accent3"/>
              </a:buClr>
              <a:buFont typeface="Wingdings 2" panose="05020102010507070707" pitchFamily="18" charset="2"/>
              <a:buNone/>
              <a:defRPr/>
            </a:pPr>
            <a:r>
              <a:rPr lang="en-US" b="1" i="1" dirty="0"/>
              <a:t>Examples: </a:t>
            </a:r>
          </a:p>
          <a:p>
            <a:pPr marL="274320" indent="-274320" eaLnBrk="1" fontAlgn="auto" hangingPunct="1">
              <a:spcAft>
                <a:spcPts val="0"/>
              </a:spcAft>
              <a:buClr>
                <a:schemeClr val="accent3"/>
              </a:buClr>
              <a:buFont typeface="Wingdings" pitchFamily="2" charset="2"/>
              <a:buChar char="Ø"/>
              <a:defRPr/>
            </a:pPr>
            <a:r>
              <a:rPr lang="en-US" dirty="0"/>
              <a:t>Among ……….with quality of life (Berry and William, 1987)or</a:t>
            </a:r>
          </a:p>
          <a:p>
            <a:pPr marL="274320" indent="-274320" eaLnBrk="1" fontAlgn="auto" hangingPunct="1">
              <a:spcAft>
                <a:spcPts val="0"/>
              </a:spcAft>
              <a:buClr>
                <a:schemeClr val="accent3"/>
              </a:buClr>
              <a:buFont typeface="Wingdings" pitchFamily="2" charset="2"/>
              <a:buChar char="Ø"/>
              <a:defRPr/>
            </a:pPr>
            <a:r>
              <a:rPr lang="en-US" dirty="0"/>
              <a:t>Berry and William (1987) found………..with quality of life</a:t>
            </a:r>
          </a:p>
        </p:txBody>
      </p:sp>
    </p:spTree>
    <p:extLst>
      <p:ext uri="{BB962C8B-B14F-4D97-AF65-F5344CB8AC3E}">
        <p14:creationId xmlns:p14="http://schemas.microsoft.com/office/powerpoint/2010/main" val="2554646081"/>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412799-BB88-48D3-8CD3-19992656CE3B}"/>
              </a:ext>
            </a:extLst>
          </p:cNvPr>
          <p:cNvSpPr>
            <a:spLocks noGrp="1"/>
          </p:cNvSpPr>
          <p:nvPr>
            <p:ph idx="1"/>
          </p:nvPr>
        </p:nvSpPr>
        <p:spPr>
          <a:xfrm>
            <a:off x="457200" y="1219200"/>
            <a:ext cx="8229600" cy="51054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Method 2: </a:t>
            </a:r>
          </a:p>
          <a:p>
            <a:pPr marL="274320" indent="-274320" eaLnBrk="1" fontAlgn="auto" hangingPunct="1">
              <a:spcAft>
                <a:spcPts val="0"/>
              </a:spcAft>
              <a:buClr>
                <a:schemeClr val="accent3"/>
              </a:buClr>
              <a:buFont typeface="Wingdings" pitchFamily="2" charset="2"/>
              <a:buChar char="Ø"/>
              <a:defRPr/>
            </a:pPr>
            <a:r>
              <a:rPr lang="en-US" dirty="0"/>
              <a:t>The numbers representing names of authors are used.</a:t>
            </a:r>
          </a:p>
          <a:p>
            <a:pPr marL="0" indent="0" eaLnBrk="1" fontAlgn="auto" hangingPunct="1">
              <a:spcAft>
                <a:spcPts val="0"/>
              </a:spcAft>
              <a:buClr>
                <a:schemeClr val="accent3"/>
              </a:buClr>
              <a:buFont typeface="Wingdings 2" panose="05020102010507070707" pitchFamily="18" charset="2"/>
              <a:buNone/>
              <a:defRPr/>
            </a:pPr>
            <a:r>
              <a:rPr lang="en-US" b="1" i="1" dirty="0"/>
              <a:t>Example: </a:t>
            </a:r>
          </a:p>
          <a:p>
            <a:pPr marL="274320" indent="-274320" eaLnBrk="1" fontAlgn="auto" hangingPunct="1">
              <a:spcAft>
                <a:spcPts val="0"/>
              </a:spcAft>
              <a:buClr>
                <a:schemeClr val="accent3"/>
              </a:buClr>
              <a:buFont typeface="Wingdings" pitchFamily="2" charset="2"/>
              <a:buChar char="Ø"/>
              <a:defRPr/>
            </a:pPr>
            <a:r>
              <a:rPr lang="en-US" dirty="0"/>
              <a:t>Communication………to realize goals (1, 1987). </a:t>
            </a:r>
          </a:p>
          <a:p>
            <a:pPr marL="274320" indent="-274320" eaLnBrk="1" fontAlgn="auto" hangingPunct="1">
              <a:spcAft>
                <a:spcPts val="0"/>
              </a:spcAft>
              <a:buClr>
                <a:schemeClr val="accent3"/>
              </a:buClr>
              <a:buFont typeface="Wingdings" pitchFamily="2" charset="2"/>
              <a:buChar char="Ø"/>
              <a:defRPr/>
            </a:pPr>
            <a:r>
              <a:rPr lang="en-US" dirty="0"/>
              <a:t>1 refers to the number against the particular reference as listed in the cited references.</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3394394629"/>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1"/>
          <p:cNvSpPr>
            <a:spLocks noGrp="1"/>
          </p:cNvSpPr>
          <p:nvPr>
            <p:ph type="title"/>
          </p:nvPr>
        </p:nvSpPr>
        <p:spPr>
          <a:xfrm>
            <a:off x="457200" y="457200"/>
            <a:ext cx="8229600" cy="838200"/>
          </a:xfrm>
        </p:spPr>
        <p:txBody>
          <a:bodyPr/>
          <a:lstStyle/>
          <a:p>
            <a:pPr algn="ctr" eaLnBrk="1" hangingPunct="1"/>
            <a:r>
              <a:rPr lang="en-US" altLang="en-US" b="1" smtClean="0"/>
              <a:t>BIAS</a:t>
            </a:r>
          </a:p>
        </p:txBody>
      </p:sp>
      <p:sp>
        <p:nvSpPr>
          <p:cNvPr id="3" name="Content Placeholder 2">
            <a:extLst>
              <a:ext uri="{FF2B5EF4-FFF2-40B4-BE49-F238E27FC236}">
                <a16:creationId xmlns:a16="http://schemas.microsoft.com/office/drawing/2014/main" id="{88AE9439-6F5D-450A-8151-FDCF829C7D74}"/>
              </a:ext>
            </a:extLst>
          </p:cNvPr>
          <p:cNvSpPr>
            <a:spLocks noGrp="1"/>
          </p:cNvSpPr>
          <p:nvPr>
            <p:ph idx="1"/>
          </p:nvPr>
        </p:nvSpPr>
        <p:spPr>
          <a:xfrm>
            <a:off x="457200" y="1447800"/>
            <a:ext cx="8229600" cy="48768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Systematic, non-random deviation of results and inferences from the truth, or processes leading to such deviation. Any trend in the collection, analysis, interpretation, publication or review of data that can lead to conclusions which are systematically different from the truth. (</a:t>
            </a:r>
            <a:r>
              <a:rPr lang="en-US" b="1" i="1" dirty="0"/>
              <a:t>Dictionary of Epidemiology, 3rd Edition</a:t>
            </a:r>
            <a:r>
              <a:rPr lang="en-US" dirty="0"/>
              <a:t>)</a:t>
            </a:r>
          </a:p>
          <a:p>
            <a:pPr marL="0" indent="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Can either be conscious or unconscious. In epidemiology, bias does not imply, as in common usage, prejudice or deliberate deviation from the truth.</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3981387106"/>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646AB5-C682-4A57-989B-A0BC42B6F965}"/>
              </a:ext>
            </a:extLst>
          </p:cNvPr>
          <p:cNvSpPr>
            <a:spLocks noGrp="1"/>
          </p:cNvSpPr>
          <p:nvPr>
            <p:ph idx="1"/>
          </p:nvPr>
        </p:nvSpPr>
        <p:spPr>
          <a:xfrm>
            <a:off x="457200" y="838200"/>
            <a:ext cx="8229600" cy="54864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TYPES OF BIAS</a:t>
            </a:r>
          </a:p>
          <a:p>
            <a:pPr marL="274320" indent="-274320" eaLnBrk="1" fontAlgn="auto" hangingPunct="1">
              <a:spcAft>
                <a:spcPts val="0"/>
              </a:spcAft>
              <a:buClr>
                <a:schemeClr val="accent3"/>
              </a:buClr>
              <a:buFont typeface="Wingdings" pitchFamily="2" charset="2"/>
              <a:buChar char="Ø"/>
              <a:defRPr/>
            </a:pPr>
            <a:r>
              <a:rPr lang="en-US" dirty="0"/>
              <a:t>There are many types of biases, some studies being particularly prone to one type or another.</a:t>
            </a:r>
          </a:p>
          <a:p>
            <a:pPr marL="0" indent="0" eaLnBrk="1" fontAlgn="auto" hangingPunct="1">
              <a:spcAft>
                <a:spcPts val="0"/>
              </a:spcAft>
              <a:buClr>
                <a:schemeClr val="accent3"/>
              </a:buClr>
              <a:buFont typeface="Wingdings 2" panose="05020102010507070707" pitchFamily="18" charset="2"/>
              <a:buNone/>
              <a:defRPr/>
            </a:pPr>
            <a:r>
              <a:rPr lang="en-US" b="1" i="1" dirty="0"/>
              <a:t>Two Main Types:</a:t>
            </a:r>
          </a:p>
          <a:p>
            <a:pPr marL="274320" indent="-274320" eaLnBrk="1" fontAlgn="auto" hangingPunct="1">
              <a:spcAft>
                <a:spcPts val="0"/>
              </a:spcAft>
              <a:buClr>
                <a:schemeClr val="accent3"/>
              </a:buClr>
              <a:buFont typeface="Wingdings" pitchFamily="2" charset="2"/>
              <a:buChar char="Ø"/>
              <a:defRPr/>
            </a:pPr>
            <a:r>
              <a:rPr lang="en-US" dirty="0"/>
              <a:t>Selection</a:t>
            </a:r>
          </a:p>
          <a:p>
            <a:pPr marL="274320" indent="-274320" eaLnBrk="1" fontAlgn="auto" hangingPunct="1">
              <a:spcAft>
                <a:spcPts val="0"/>
              </a:spcAft>
              <a:buClr>
                <a:schemeClr val="accent3"/>
              </a:buClr>
              <a:buFont typeface="Wingdings" pitchFamily="2" charset="2"/>
              <a:buChar char="Ø"/>
              <a:defRPr/>
            </a:pPr>
            <a:r>
              <a:rPr lang="en-US" dirty="0"/>
              <a:t>Information </a:t>
            </a:r>
          </a:p>
          <a:p>
            <a:pPr marL="0" indent="0" eaLnBrk="1" fontAlgn="auto" hangingPunct="1">
              <a:spcAft>
                <a:spcPts val="0"/>
              </a:spcAft>
              <a:buClr>
                <a:schemeClr val="accent3"/>
              </a:buClr>
              <a:buFont typeface="Wingdings 2" panose="05020102010507070707" pitchFamily="18" charset="2"/>
              <a:buNone/>
              <a:defRPr/>
            </a:pPr>
            <a:endParaRPr lang="en-US" dirty="0"/>
          </a:p>
          <a:p>
            <a:pPr marL="0" indent="0" eaLnBrk="1" fontAlgn="auto" hangingPunct="1">
              <a:spcAft>
                <a:spcPts val="0"/>
              </a:spcAft>
              <a:buClr>
                <a:schemeClr val="accent3"/>
              </a:buClr>
              <a:buFont typeface="Wingdings 2" panose="05020102010507070707" pitchFamily="18" charset="2"/>
              <a:buNone/>
              <a:defRPr/>
            </a:pPr>
            <a:r>
              <a:rPr lang="en-US" b="1" dirty="0"/>
              <a:t>1. Selection Bias:</a:t>
            </a:r>
          </a:p>
          <a:p>
            <a:pPr marL="274320" indent="-274320" eaLnBrk="1" fontAlgn="auto" hangingPunct="1">
              <a:spcAft>
                <a:spcPts val="0"/>
              </a:spcAft>
              <a:buClr>
                <a:schemeClr val="accent3"/>
              </a:buClr>
              <a:buFont typeface="Wingdings" pitchFamily="2" charset="2"/>
              <a:buChar char="Ø"/>
              <a:defRPr/>
            </a:pPr>
            <a:r>
              <a:rPr lang="en-US" dirty="0"/>
              <a:t>This occurs when the subjects studied are not representative of the target population about which conclusions are to be drawn.</a:t>
            </a:r>
          </a:p>
        </p:txBody>
      </p:sp>
    </p:spTree>
    <p:extLst>
      <p:ext uri="{BB962C8B-B14F-4D97-AF65-F5344CB8AC3E}">
        <p14:creationId xmlns:p14="http://schemas.microsoft.com/office/powerpoint/2010/main" val="1114991289"/>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C4C072-454D-4724-AB2F-9D8E08AFA9B7}"/>
              </a:ext>
            </a:extLst>
          </p:cNvPr>
          <p:cNvSpPr>
            <a:spLocks noGrp="1"/>
          </p:cNvSpPr>
          <p:nvPr>
            <p:ph idx="1"/>
          </p:nvPr>
        </p:nvSpPr>
        <p:spPr>
          <a:xfrm>
            <a:off x="457200" y="838200"/>
            <a:ext cx="8229600" cy="54864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i="1" dirty="0"/>
              <a:t>Types of Selection Bias</a:t>
            </a:r>
          </a:p>
          <a:p>
            <a:pPr marL="274320" indent="-274320" eaLnBrk="1" fontAlgn="auto" hangingPunct="1">
              <a:spcAft>
                <a:spcPts val="0"/>
              </a:spcAft>
              <a:buClr>
                <a:schemeClr val="accent3"/>
              </a:buClr>
              <a:buFont typeface="Wingdings" pitchFamily="2" charset="2"/>
              <a:buChar char="Ø"/>
              <a:defRPr/>
            </a:pPr>
            <a:r>
              <a:rPr lang="en-US" b="1" i="1" dirty="0"/>
              <a:t>Migration Bias: </a:t>
            </a:r>
            <a:r>
              <a:rPr lang="en-US" dirty="0"/>
              <a:t>results from migration of diseased subjects from an exposed status to an unexposed status during the course of a study.</a:t>
            </a:r>
          </a:p>
          <a:p>
            <a:pPr marL="274320" indent="-274320" eaLnBrk="1" fontAlgn="auto" hangingPunct="1">
              <a:spcAft>
                <a:spcPts val="0"/>
              </a:spcAft>
              <a:buClr>
                <a:schemeClr val="accent3"/>
              </a:buClr>
              <a:buFont typeface="Wingdings" pitchFamily="2" charset="2"/>
              <a:buChar char="Ø"/>
              <a:defRPr/>
            </a:pPr>
            <a:r>
              <a:rPr lang="en-US" b="1" i="1" dirty="0"/>
              <a:t>Response Bias: </a:t>
            </a:r>
            <a:r>
              <a:rPr lang="en-US" dirty="0"/>
              <a:t>Those who agree to be in a study may be in some way different with those who refuse to participate.</a:t>
            </a:r>
          </a:p>
          <a:p>
            <a:pPr marL="274320" indent="-274320" eaLnBrk="1" fontAlgn="auto" hangingPunct="1">
              <a:spcAft>
                <a:spcPts val="0"/>
              </a:spcAft>
              <a:buClr>
                <a:schemeClr val="accent3"/>
              </a:buClr>
              <a:buFont typeface="Wingdings" pitchFamily="2" charset="2"/>
              <a:buChar char="Ø"/>
              <a:defRPr/>
            </a:pPr>
            <a:r>
              <a:rPr lang="en-US" b="1" i="1" dirty="0"/>
              <a:t>Volunteers</a:t>
            </a:r>
            <a:r>
              <a:rPr lang="en-US" dirty="0"/>
              <a:t> may be different from those who are enlisted.</a:t>
            </a:r>
          </a:p>
          <a:p>
            <a:pPr marL="274320" indent="-274320" eaLnBrk="1" fontAlgn="auto" hangingPunct="1">
              <a:spcAft>
                <a:spcPts val="0"/>
              </a:spcAft>
              <a:buClr>
                <a:schemeClr val="accent3"/>
              </a:buClr>
              <a:buFont typeface="Wingdings" pitchFamily="2" charset="2"/>
              <a:buChar char="Ø"/>
              <a:defRPr/>
            </a:pPr>
            <a:r>
              <a:rPr lang="en-US" b="1" i="1" dirty="0"/>
              <a:t>Membership bias </a:t>
            </a:r>
            <a:r>
              <a:rPr lang="en-US" dirty="0"/>
              <a:t>(health worker effect)</a:t>
            </a:r>
          </a:p>
          <a:p>
            <a:pPr marL="274320" indent="-274320" eaLnBrk="1" fontAlgn="auto" hangingPunct="1">
              <a:spcAft>
                <a:spcPts val="0"/>
              </a:spcAft>
              <a:buClr>
                <a:schemeClr val="accent3"/>
              </a:buClr>
              <a:buFont typeface="Wingdings" pitchFamily="2" charset="2"/>
              <a:buChar char="Ø"/>
              <a:defRPr/>
            </a:pPr>
            <a:r>
              <a:rPr lang="en-US" b="1" i="1" dirty="0"/>
              <a:t>Prevalence-incidence bias</a:t>
            </a:r>
          </a:p>
          <a:p>
            <a:pPr marL="0" indent="0" eaLnBrk="1" fontAlgn="auto" hangingPunct="1">
              <a:spcAft>
                <a:spcPts val="0"/>
              </a:spcAft>
              <a:buClr>
                <a:schemeClr val="accent3"/>
              </a:buClr>
              <a:buFont typeface="Wingdings 2" panose="05020102010507070707" pitchFamily="18" charset="2"/>
              <a:buNone/>
              <a:defRPr/>
            </a:pPr>
            <a:endParaRPr lang="en-US" dirty="0"/>
          </a:p>
        </p:txBody>
      </p:sp>
    </p:spTree>
    <p:extLst>
      <p:ext uri="{BB962C8B-B14F-4D97-AF65-F5344CB8AC3E}">
        <p14:creationId xmlns:p14="http://schemas.microsoft.com/office/powerpoint/2010/main" val="464854257"/>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Content Placeholder 2">
            <a:extLst>
              <a:ext uri="{FF2B5EF4-FFF2-40B4-BE49-F238E27FC236}">
                <a16:creationId xmlns:a16="http://schemas.microsoft.com/office/drawing/2014/main" id="{0D2A142D-47D1-4B9F-A534-AD3F89256218}"/>
              </a:ext>
            </a:extLst>
          </p:cNvPr>
          <p:cNvSpPr>
            <a:spLocks noGrp="1"/>
          </p:cNvSpPr>
          <p:nvPr>
            <p:ph idx="1"/>
          </p:nvPr>
        </p:nvSpPr>
        <p:spPr>
          <a:xfrm>
            <a:off x="457200" y="1066800"/>
            <a:ext cx="8229600" cy="52578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Information Bias: </a:t>
            </a:r>
          </a:p>
          <a:p>
            <a:pPr marL="274320" indent="-274320" eaLnBrk="1" fontAlgn="auto" hangingPunct="1">
              <a:spcAft>
                <a:spcPts val="0"/>
              </a:spcAft>
              <a:buClr>
                <a:schemeClr val="accent3"/>
              </a:buClr>
              <a:buFont typeface="Wingdings" pitchFamily="2" charset="2"/>
              <a:buChar char="Ø"/>
              <a:defRPr/>
            </a:pPr>
            <a:r>
              <a:rPr lang="en-US" dirty="0"/>
              <a:t>Results from the different quality of information and errors in obtaining and classifying information.</a:t>
            </a:r>
          </a:p>
          <a:p>
            <a:pPr marL="0" indent="0" eaLnBrk="1" fontAlgn="auto" hangingPunct="1">
              <a:spcAft>
                <a:spcPts val="0"/>
              </a:spcAft>
              <a:buClr>
                <a:schemeClr val="accent3"/>
              </a:buClr>
              <a:buFont typeface="Wingdings 2" panose="05020102010507070707" pitchFamily="18" charset="2"/>
              <a:buNone/>
              <a:defRPr/>
            </a:pPr>
            <a:endParaRPr lang="en-US" dirty="0"/>
          </a:p>
          <a:p>
            <a:pPr marL="0" indent="0" eaLnBrk="1" fontAlgn="auto" hangingPunct="1">
              <a:spcAft>
                <a:spcPts val="0"/>
              </a:spcAft>
              <a:buClr>
                <a:schemeClr val="accent3"/>
              </a:buClr>
              <a:buFont typeface="Wingdings 2" panose="05020102010507070707" pitchFamily="18" charset="2"/>
              <a:buNone/>
              <a:defRPr/>
            </a:pPr>
            <a:r>
              <a:rPr lang="en-US" b="1" i="1" dirty="0"/>
              <a:t>Types of Information Bias</a:t>
            </a:r>
          </a:p>
          <a:p>
            <a:pPr marL="274320" indent="-274320" eaLnBrk="1" fontAlgn="auto" hangingPunct="1">
              <a:spcAft>
                <a:spcPts val="0"/>
              </a:spcAft>
              <a:buClr>
                <a:schemeClr val="accent3"/>
              </a:buClr>
              <a:buFont typeface="Wingdings" pitchFamily="2" charset="2"/>
              <a:buChar char="Ø"/>
              <a:defRPr/>
            </a:pPr>
            <a:r>
              <a:rPr lang="en-US" b="1" i="1" dirty="0"/>
              <a:t>Interviewer Bias: </a:t>
            </a:r>
            <a:r>
              <a:rPr lang="en-US" dirty="0"/>
              <a:t>An interviewer’s knowledge may influence the structure of questions and the manner of presentation, which may influence responses.</a:t>
            </a:r>
          </a:p>
          <a:p>
            <a:pPr marL="274320" indent="-274320" eaLnBrk="1" fontAlgn="auto" hangingPunct="1">
              <a:spcAft>
                <a:spcPts val="0"/>
              </a:spcAft>
              <a:buClr>
                <a:schemeClr val="accent3"/>
              </a:buClr>
              <a:buFont typeface="Wingdings" pitchFamily="2" charset="2"/>
              <a:buChar char="Ø"/>
              <a:defRPr/>
            </a:pPr>
            <a:r>
              <a:rPr lang="en-US" b="1" i="1" dirty="0"/>
              <a:t>Recall Bias: </a:t>
            </a:r>
            <a:r>
              <a:rPr lang="en-US" dirty="0"/>
              <a:t>Those with a particular outcome or exposure may remember events more clearly or amplify their recollections.</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528223494"/>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Content Placeholder 2"/>
          <p:cNvSpPr>
            <a:spLocks noGrp="1"/>
          </p:cNvSpPr>
          <p:nvPr>
            <p:ph idx="1"/>
          </p:nvPr>
        </p:nvSpPr>
        <p:spPr>
          <a:xfrm>
            <a:off x="457200" y="914400"/>
            <a:ext cx="8229600" cy="5410200"/>
          </a:xfrm>
        </p:spPr>
        <p:txBody>
          <a:bodyPr/>
          <a:lstStyle/>
          <a:p>
            <a:pPr eaLnBrk="1" hangingPunct="1">
              <a:buFont typeface="Wingdings" panose="05000000000000000000" pitchFamily="2" charset="2"/>
              <a:buChar char="Ø"/>
            </a:pPr>
            <a:r>
              <a:rPr lang="en-US" altLang="en-US" b="1" i="1" smtClean="0"/>
              <a:t>Diagnostic Suspicion Bias: </a:t>
            </a:r>
            <a:r>
              <a:rPr lang="en-US" altLang="en-US" smtClean="0"/>
              <a:t>When potentially exposed subjects are subjected to more and in-depth diagnostic procedures and tests (cohort studies?).</a:t>
            </a:r>
          </a:p>
          <a:p>
            <a:pPr eaLnBrk="1" hangingPunct="1">
              <a:buFont typeface="Wingdings" panose="05000000000000000000" pitchFamily="2" charset="2"/>
              <a:buChar char="Ø"/>
            </a:pPr>
            <a:r>
              <a:rPr lang="en-US" altLang="en-US" b="1" i="1" smtClean="0"/>
              <a:t>Loss to Follow-up: </a:t>
            </a:r>
            <a:r>
              <a:rPr lang="en-US" altLang="en-US" smtClean="0"/>
              <a:t>Those that are lost to follow-up or who withdraw from the study may be different from those who are followed for the entire study.</a:t>
            </a:r>
          </a:p>
          <a:p>
            <a:pPr eaLnBrk="1" hangingPunct="1">
              <a:buFont typeface="Wingdings" panose="05000000000000000000" pitchFamily="2" charset="2"/>
              <a:buChar char="Ø"/>
            </a:pPr>
            <a:r>
              <a:rPr lang="en-US" altLang="en-US" b="1" i="1" smtClean="0"/>
              <a:t>Surveillance Bias:</a:t>
            </a:r>
            <a:r>
              <a:rPr lang="en-US" altLang="en-US" smtClean="0"/>
              <a:t> The group with the known exposure or outcome may be followed more closely or longer than the comparison group.</a:t>
            </a:r>
          </a:p>
          <a:p>
            <a:pPr eaLnBrk="1" hangingPunct="1">
              <a:buFont typeface="Wingdings" panose="05000000000000000000" pitchFamily="2" charset="2"/>
              <a:buChar char="Ø"/>
            </a:pPr>
            <a:r>
              <a:rPr lang="en-US" altLang="en-US" b="1" i="1" smtClean="0"/>
              <a:t>Observer Bias:</a:t>
            </a:r>
          </a:p>
          <a:p>
            <a:pPr eaLnBrk="1" hangingPunct="1">
              <a:buFont typeface="Wingdings" panose="05000000000000000000" pitchFamily="2" charset="2"/>
              <a:buChar char="Ø"/>
            </a:pPr>
            <a:r>
              <a:rPr lang="en-US" altLang="en-US" b="1" i="1" smtClean="0"/>
              <a:t>Misclassification Bias</a:t>
            </a:r>
          </a:p>
          <a:p>
            <a:pPr eaLnBrk="1" hangingPunct="1">
              <a:buFont typeface="Wingdings" panose="05000000000000000000" pitchFamily="2" charset="2"/>
              <a:buChar char="Ø"/>
            </a:pPr>
            <a:endParaRPr lang="en-US" altLang="en-US" smtClean="0"/>
          </a:p>
        </p:txBody>
      </p:sp>
    </p:spTree>
    <p:extLst>
      <p:ext uri="{BB962C8B-B14F-4D97-AF65-F5344CB8AC3E}">
        <p14:creationId xmlns:p14="http://schemas.microsoft.com/office/powerpoint/2010/main" val="4097161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Cont.…</a:t>
            </a:r>
            <a:endParaRPr lang="en-US" b="1" dirty="0">
              <a:latin typeface="Candara" panose="020E0502030303020204" pitchFamily="34" charset="0"/>
            </a:endParaRPr>
          </a:p>
        </p:txBody>
      </p:sp>
      <p:sp>
        <p:nvSpPr>
          <p:cNvPr id="3" name="Content Placeholder 2"/>
          <p:cNvSpPr>
            <a:spLocks noGrp="1"/>
          </p:cNvSpPr>
          <p:nvPr>
            <p:ph idx="1"/>
          </p:nvPr>
        </p:nvSpPr>
        <p:spPr>
          <a:xfrm>
            <a:off x="76200" y="1828801"/>
            <a:ext cx="8139684" cy="4351337"/>
          </a:xfrm>
        </p:spPr>
        <p:txBody>
          <a:bodyPr>
            <a:noAutofit/>
          </a:bodyPr>
          <a:lstStyle/>
          <a:p>
            <a:pPr marL="0" indent="0">
              <a:buNone/>
            </a:pPr>
            <a:r>
              <a:rPr lang="en-US" sz="2800" b="1" dirty="0" smtClean="0">
                <a:latin typeface="Candara" panose="020E0502030303020204" pitchFamily="34" charset="0"/>
              </a:rPr>
              <a:t>A) Descriptive research</a:t>
            </a:r>
          </a:p>
          <a:p>
            <a:pPr>
              <a:buFont typeface="Wingdings" panose="05000000000000000000" pitchFamily="2" charset="2"/>
              <a:buChar char="§"/>
            </a:pPr>
            <a:endParaRPr lang="en-US" sz="2800" dirty="0">
              <a:latin typeface="Candara" panose="020E0502030303020204" pitchFamily="34" charset="0"/>
            </a:endParaRPr>
          </a:p>
          <a:p>
            <a:pPr>
              <a:buFont typeface="Wingdings" panose="05000000000000000000" pitchFamily="2" charset="2"/>
              <a:buChar char="§"/>
            </a:pPr>
            <a:r>
              <a:rPr lang="en-US" sz="2800" dirty="0" smtClean="0">
                <a:latin typeface="Candara" panose="020E0502030303020204" pitchFamily="34" charset="0"/>
              </a:rPr>
              <a:t>It is the </a:t>
            </a:r>
            <a:r>
              <a:rPr lang="en-US" sz="2800" dirty="0">
                <a:latin typeface="Candara" panose="020E0502030303020204" pitchFamily="34" charset="0"/>
              </a:rPr>
              <a:t>exploration and description of a phenomenon in real-life </a:t>
            </a:r>
            <a:r>
              <a:rPr lang="en-US" sz="2800" dirty="0" smtClean="0">
                <a:latin typeface="Candara" panose="020E0502030303020204" pitchFamily="34" charset="0"/>
              </a:rPr>
              <a:t>situations</a:t>
            </a:r>
          </a:p>
          <a:p>
            <a:pPr>
              <a:buFont typeface="Wingdings" panose="05000000000000000000" pitchFamily="2" charset="2"/>
              <a:buChar char="§"/>
            </a:pPr>
            <a:endParaRPr lang="en-US" sz="2800" dirty="0">
              <a:latin typeface="Candara" panose="020E0502030303020204" pitchFamily="34" charset="0"/>
            </a:endParaRPr>
          </a:p>
          <a:p>
            <a:pPr>
              <a:buFont typeface="Wingdings" panose="05000000000000000000" pitchFamily="2" charset="2"/>
              <a:buChar char="§"/>
            </a:pPr>
            <a:r>
              <a:rPr lang="en-US" sz="2800" dirty="0">
                <a:latin typeface="Candara" panose="020E0502030303020204" pitchFamily="34" charset="0"/>
              </a:rPr>
              <a:t>T</a:t>
            </a:r>
            <a:r>
              <a:rPr lang="en-US" sz="2800" dirty="0" smtClean="0">
                <a:latin typeface="Candara" panose="020E0502030303020204" pitchFamily="34" charset="0"/>
              </a:rPr>
              <a:t>he </a:t>
            </a:r>
            <a:r>
              <a:rPr lang="en-US" sz="2800" dirty="0">
                <a:latin typeface="Candara" panose="020E0502030303020204" pitchFamily="34" charset="0"/>
              </a:rPr>
              <a:t>main focus is the investigation of existing practices, beliefs and attitudes held by </a:t>
            </a:r>
            <a:r>
              <a:rPr lang="en-US" sz="2800" dirty="0" smtClean="0">
                <a:latin typeface="Candara" panose="020E0502030303020204" pitchFamily="34" charset="0"/>
              </a:rPr>
              <a:t>people</a:t>
            </a:r>
          </a:p>
          <a:p>
            <a:pPr>
              <a:buFont typeface="Wingdings" panose="05000000000000000000" pitchFamily="2" charset="2"/>
              <a:buChar char="§"/>
            </a:pPr>
            <a:r>
              <a:rPr lang="en-US" sz="2800" dirty="0">
                <a:latin typeface="Candara" panose="020E0502030303020204" pitchFamily="34" charset="0"/>
              </a:rPr>
              <a:t>A good example of descriptive study is a survey</a:t>
            </a:r>
          </a:p>
          <a:p>
            <a:pPr>
              <a:buFont typeface="Wingdings" panose="05000000000000000000" pitchFamily="2" charset="2"/>
              <a:buChar char="§"/>
            </a:pPr>
            <a:endParaRPr lang="en-US" sz="2800" dirty="0">
              <a:latin typeface="Candara" panose="020E0502030303020204" pitchFamily="34" charset="0"/>
            </a:endParaRPr>
          </a:p>
        </p:txBody>
      </p:sp>
    </p:spTree>
    <p:extLst>
      <p:ext uri="{BB962C8B-B14F-4D97-AF65-F5344CB8AC3E}">
        <p14:creationId xmlns:p14="http://schemas.microsoft.com/office/powerpoint/2010/main" val="2531845699"/>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4006596" cy="777240"/>
          </a:xfrm>
        </p:spPr>
        <p:txBody>
          <a:bodyPr/>
          <a:lstStyle/>
          <a:p>
            <a:pPr algn="ctr"/>
            <a:r>
              <a:rPr lang="en-US" dirty="0" smtClean="0">
                <a:latin typeface="Candara" panose="020E0502030303020204" pitchFamily="34" charset="0"/>
              </a:rPr>
              <a:t>ALL STEPS</a:t>
            </a:r>
            <a:endParaRPr lang="en-US" dirty="0">
              <a:latin typeface="Candara" panose="020E0502030303020204" pitchFamily="34" charset="0"/>
            </a:endParaRPr>
          </a:p>
        </p:txBody>
      </p:sp>
      <p:sp>
        <p:nvSpPr>
          <p:cNvPr id="3" name="Content Placeholder 2"/>
          <p:cNvSpPr>
            <a:spLocks noGrp="1"/>
          </p:cNvSpPr>
          <p:nvPr>
            <p:ph idx="1"/>
          </p:nvPr>
        </p:nvSpPr>
        <p:spPr>
          <a:xfrm>
            <a:off x="457200" y="929640"/>
            <a:ext cx="7848600" cy="5852160"/>
          </a:xfrm>
        </p:spPr>
        <p:txBody>
          <a:bodyPr>
            <a:noAutofit/>
          </a:bodyPr>
          <a:lstStyle/>
          <a:p>
            <a:pPr marL="0" indent="0">
              <a:buNone/>
            </a:pPr>
            <a:r>
              <a:rPr lang="en-US" sz="2400" b="1" dirty="0" smtClean="0">
                <a:latin typeface="Candara" panose="020E0502030303020204" pitchFamily="34" charset="0"/>
              </a:rPr>
              <a:t>1. Identify </a:t>
            </a:r>
            <a:r>
              <a:rPr lang="en-US" sz="2400" b="1" dirty="0">
                <a:latin typeface="Candara" panose="020E0502030303020204" pitchFamily="34" charset="0"/>
              </a:rPr>
              <a:t>the research topic</a:t>
            </a:r>
          </a:p>
          <a:p>
            <a:pPr marL="0" indent="0">
              <a:buNone/>
            </a:pPr>
            <a:r>
              <a:rPr lang="en-US" sz="2400" b="1" dirty="0" smtClean="0">
                <a:latin typeface="Candara" panose="020E0502030303020204" pitchFamily="34" charset="0"/>
              </a:rPr>
              <a:t>2. Problem </a:t>
            </a:r>
            <a:r>
              <a:rPr lang="en-US" sz="2400" b="1" dirty="0">
                <a:latin typeface="Candara" panose="020E0502030303020204" pitchFamily="34" charset="0"/>
              </a:rPr>
              <a:t>statement</a:t>
            </a:r>
          </a:p>
          <a:p>
            <a:pPr marL="0" indent="0">
              <a:buNone/>
            </a:pPr>
            <a:r>
              <a:rPr lang="en-US" sz="2400" b="1" dirty="0" smtClean="0">
                <a:latin typeface="Candara" panose="020E0502030303020204" pitchFamily="34" charset="0"/>
              </a:rPr>
              <a:t>3. Rationale</a:t>
            </a:r>
            <a:r>
              <a:rPr lang="en-US" sz="2400" b="1" dirty="0">
                <a:latin typeface="Candara" panose="020E0502030303020204" pitchFamily="34" charset="0"/>
              </a:rPr>
              <a:t>/ justification/purpose of the study</a:t>
            </a:r>
          </a:p>
          <a:p>
            <a:pPr marL="0" indent="0">
              <a:buNone/>
            </a:pPr>
            <a:r>
              <a:rPr lang="en-US" sz="2400" b="1" dirty="0" smtClean="0">
                <a:latin typeface="Candara" panose="020E0502030303020204" pitchFamily="34" charset="0"/>
              </a:rPr>
              <a:t>4. Formulate </a:t>
            </a:r>
            <a:r>
              <a:rPr lang="en-US" sz="2400" b="1" dirty="0">
                <a:latin typeface="Candara" panose="020E0502030303020204" pitchFamily="34" charset="0"/>
              </a:rPr>
              <a:t>research objectives, questions &amp; hypothesis </a:t>
            </a:r>
          </a:p>
          <a:p>
            <a:pPr marL="0" indent="0">
              <a:buNone/>
            </a:pPr>
            <a:r>
              <a:rPr lang="en-US" sz="2400" b="1" dirty="0" smtClean="0">
                <a:latin typeface="Candara" panose="020E0502030303020204" pitchFamily="34" charset="0"/>
              </a:rPr>
              <a:t>5</a:t>
            </a:r>
            <a:r>
              <a:rPr lang="en-US" sz="2400" b="1" dirty="0">
                <a:latin typeface="Candara" panose="020E0502030303020204" pitchFamily="34" charset="0"/>
              </a:rPr>
              <a:t>. Literature review</a:t>
            </a:r>
          </a:p>
          <a:p>
            <a:pPr marL="0" indent="0">
              <a:buNone/>
            </a:pPr>
            <a:r>
              <a:rPr lang="en-US" sz="2400" b="1" dirty="0" smtClean="0">
                <a:latin typeface="Candara" panose="020E0502030303020204" pitchFamily="34" charset="0"/>
              </a:rPr>
              <a:t>6</a:t>
            </a:r>
            <a:r>
              <a:rPr lang="en-US" sz="2400" b="1" dirty="0">
                <a:latin typeface="Candara" panose="020E0502030303020204" pitchFamily="34" charset="0"/>
              </a:rPr>
              <a:t>. Research methodology</a:t>
            </a:r>
          </a:p>
          <a:p>
            <a:pPr marL="0" indent="0">
              <a:buNone/>
            </a:pPr>
            <a:r>
              <a:rPr lang="en-US" sz="2400" b="1" dirty="0">
                <a:latin typeface="Candara" panose="020E0502030303020204" pitchFamily="34" charset="0"/>
              </a:rPr>
              <a:t>7. Describe the methods of measurement	 </a:t>
            </a:r>
          </a:p>
          <a:p>
            <a:pPr marL="0" indent="0">
              <a:buNone/>
            </a:pPr>
            <a:r>
              <a:rPr lang="en-US" sz="2400" b="1" dirty="0">
                <a:latin typeface="Candara" panose="020E0502030303020204" pitchFamily="34" charset="0"/>
              </a:rPr>
              <a:t>8. Data collection and presentation</a:t>
            </a:r>
            <a:endParaRPr lang="en-US" sz="2400" b="1" u="sng" dirty="0">
              <a:latin typeface="Candara" panose="020E0502030303020204" pitchFamily="34" charset="0"/>
            </a:endParaRPr>
          </a:p>
          <a:p>
            <a:pPr marL="0" indent="0">
              <a:buNone/>
            </a:pPr>
            <a:r>
              <a:rPr lang="en-US" sz="2400" b="1" dirty="0">
                <a:latin typeface="Candara" panose="020E0502030303020204" pitchFamily="34" charset="0"/>
              </a:rPr>
              <a:t>9. Data analysis &amp; </a:t>
            </a:r>
            <a:r>
              <a:rPr lang="en-US" sz="2400" b="1" dirty="0" smtClean="0">
                <a:latin typeface="Candara" panose="020E0502030303020204" pitchFamily="34" charset="0"/>
              </a:rPr>
              <a:t>interpretation</a:t>
            </a:r>
          </a:p>
          <a:p>
            <a:pPr marL="0" indent="0">
              <a:buNone/>
            </a:pPr>
            <a:r>
              <a:rPr lang="en-US" sz="2400" b="1" dirty="0">
                <a:latin typeface="Candara" panose="020E0502030303020204" pitchFamily="34" charset="0"/>
              </a:rPr>
              <a:t>10. Communicating research findings, conclusion, recommendations, limitations &amp; appendices</a:t>
            </a:r>
          </a:p>
          <a:p>
            <a:endParaRPr lang="en-US" sz="2400" b="1" dirty="0"/>
          </a:p>
        </p:txBody>
      </p:sp>
    </p:spTree>
    <p:extLst>
      <p:ext uri="{BB962C8B-B14F-4D97-AF65-F5344CB8AC3E}">
        <p14:creationId xmlns:p14="http://schemas.microsoft.com/office/powerpoint/2010/main" val="2985623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Cont.…</a:t>
            </a:r>
            <a:endParaRPr lang="en-US" b="1" dirty="0">
              <a:latin typeface="Candara" panose="020E0502030303020204" pitchFamily="34" charset="0"/>
            </a:endParaRPr>
          </a:p>
        </p:txBody>
      </p:sp>
      <p:sp>
        <p:nvSpPr>
          <p:cNvPr id="3" name="Content Placeholder 2"/>
          <p:cNvSpPr>
            <a:spLocks noGrp="1"/>
          </p:cNvSpPr>
          <p:nvPr>
            <p:ph idx="1"/>
          </p:nvPr>
        </p:nvSpPr>
        <p:spPr>
          <a:xfrm>
            <a:off x="152400" y="1828801"/>
            <a:ext cx="8063484" cy="4876799"/>
          </a:xfrm>
        </p:spPr>
        <p:txBody>
          <a:bodyPr>
            <a:noAutofit/>
          </a:bodyPr>
          <a:lstStyle/>
          <a:p>
            <a:pPr marL="0" indent="0">
              <a:lnSpc>
                <a:spcPct val="100000"/>
              </a:lnSpc>
              <a:buNone/>
            </a:pPr>
            <a:r>
              <a:rPr lang="en-US" sz="2800" b="1" dirty="0" smtClean="0">
                <a:latin typeface="Candara" panose="020E0502030303020204" pitchFamily="34" charset="0"/>
              </a:rPr>
              <a:t>B) Experimental Research</a:t>
            </a:r>
          </a:p>
          <a:p>
            <a:pPr>
              <a:lnSpc>
                <a:spcPct val="100000"/>
              </a:lnSpc>
              <a:buFont typeface="Wingdings" panose="05000000000000000000" pitchFamily="2" charset="2"/>
              <a:buChar char="§"/>
            </a:pPr>
            <a:r>
              <a:rPr lang="en-US" sz="2800" dirty="0" smtClean="0">
                <a:latin typeface="Candara" panose="020E0502030303020204" pitchFamily="34" charset="0"/>
              </a:rPr>
              <a:t>One </a:t>
            </a:r>
            <a:r>
              <a:rPr lang="en-US" sz="2800" dirty="0">
                <a:latin typeface="Candara" panose="020E0502030303020204" pitchFamily="34" charset="0"/>
              </a:rPr>
              <a:t>of the most complex and important research types</a:t>
            </a:r>
            <a:r>
              <a:rPr lang="en-US" sz="2800" dirty="0" smtClean="0">
                <a:latin typeface="Candara" panose="020E0502030303020204" pitchFamily="34" charset="0"/>
              </a:rPr>
              <a:t>.</a:t>
            </a:r>
          </a:p>
          <a:p>
            <a:pPr>
              <a:lnSpc>
                <a:spcPct val="100000"/>
              </a:lnSpc>
              <a:buFont typeface="Wingdings" panose="05000000000000000000" pitchFamily="2" charset="2"/>
              <a:buChar char="§"/>
            </a:pPr>
            <a:r>
              <a:rPr lang="en-US" sz="2800" dirty="0" smtClean="0">
                <a:latin typeface="Candara" panose="020E0502030303020204" pitchFamily="34" charset="0"/>
              </a:rPr>
              <a:t>It </a:t>
            </a:r>
            <a:r>
              <a:rPr lang="en-US" sz="2800" dirty="0">
                <a:latin typeface="Candara" panose="020E0502030303020204" pitchFamily="34" charset="0"/>
              </a:rPr>
              <a:t>is </a:t>
            </a:r>
            <a:r>
              <a:rPr lang="en-US" sz="2800" dirty="0" smtClean="0">
                <a:latin typeface="Candara" panose="020E0502030303020204" pitchFamily="34" charset="0"/>
              </a:rPr>
              <a:t>commonly </a:t>
            </a:r>
            <a:r>
              <a:rPr lang="en-US" sz="2800" dirty="0">
                <a:latin typeface="Candara" panose="020E0502030303020204" pitchFamily="34" charset="0"/>
              </a:rPr>
              <a:t>used in clinical settings because of its accuracy and reliability</a:t>
            </a:r>
            <a:r>
              <a:rPr lang="en-US" sz="2800" dirty="0" smtClean="0">
                <a:latin typeface="Candara" panose="020E0502030303020204" pitchFamily="34" charset="0"/>
              </a:rPr>
              <a:t>.</a:t>
            </a:r>
          </a:p>
          <a:p>
            <a:pPr>
              <a:lnSpc>
                <a:spcPct val="100000"/>
              </a:lnSpc>
              <a:buFont typeface="Wingdings" panose="05000000000000000000" pitchFamily="2" charset="2"/>
              <a:buChar char="§"/>
            </a:pPr>
            <a:r>
              <a:rPr lang="en-US" sz="2800" dirty="0" smtClean="0">
                <a:latin typeface="Candara" panose="020E0502030303020204" pitchFamily="34" charset="0"/>
              </a:rPr>
              <a:t>It has 3 </a:t>
            </a:r>
            <a:r>
              <a:rPr lang="en-US" sz="2800" dirty="0">
                <a:latin typeface="Candara" panose="020E0502030303020204" pitchFamily="34" charset="0"/>
              </a:rPr>
              <a:t>major characteristics </a:t>
            </a:r>
            <a:r>
              <a:rPr lang="en-US" sz="2800" dirty="0" smtClean="0">
                <a:latin typeface="Candara" panose="020E0502030303020204" pitchFamily="34" charset="0"/>
              </a:rPr>
              <a:t>of: </a:t>
            </a:r>
          </a:p>
          <a:p>
            <a:pPr lvl="1">
              <a:lnSpc>
                <a:spcPct val="100000"/>
              </a:lnSpc>
              <a:buFont typeface="Wingdings" panose="05000000000000000000" pitchFamily="2" charset="2"/>
              <a:buChar char="§"/>
            </a:pPr>
            <a:r>
              <a:rPr lang="en-US" sz="2600" dirty="0" smtClean="0">
                <a:latin typeface="Candara" panose="020E0502030303020204" pitchFamily="34" charset="0"/>
              </a:rPr>
              <a:t>control</a:t>
            </a:r>
            <a:r>
              <a:rPr lang="en-US" sz="2600" dirty="0">
                <a:latin typeface="Candara" panose="020E0502030303020204" pitchFamily="34" charset="0"/>
              </a:rPr>
              <a:t>, </a:t>
            </a:r>
            <a:endParaRPr lang="en-US" sz="2600" dirty="0" smtClean="0">
              <a:latin typeface="Candara" panose="020E0502030303020204" pitchFamily="34" charset="0"/>
            </a:endParaRPr>
          </a:p>
          <a:p>
            <a:pPr lvl="1">
              <a:lnSpc>
                <a:spcPct val="100000"/>
              </a:lnSpc>
              <a:buFont typeface="Wingdings" panose="05000000000000000000" pitchFamily="2" charset="2"/>
              <a:buChar char="§"/>
            </a:pPr>
            <a:r>
              <a:rPr lang="en-US" sz="2600" dirty="0" smtClean="0">
                <a:latin typeface="Candara" panose="020E0502030303020204" pitchFamily="34" charset="0"/>
              </a:rPr>
              <a:t>manipulation </a:t>
            </a:r>
            <a:endParaRPr lang="en-US" sz="2600" dirty="0">
              <a:latin typeface="Candara" panose="020E0502030303020204" pitchFamily="34" charset="0"/>
            </a:endParaRPr>
          </a:p>
          <a:p>
            <a:pPr lvl="1">
              <a:lnSpc>
                <a:spcPct val="100000"/>
              </a:lnSpc>
              <a:buFont typeface="Wingdings" panose="05000000000000000000" pitchFamily="2" charset="2"/>
              <a:buChar char="§"/>
            </a:pPr>
            <a:r>
              <a:rPr lang="en-US" sz="2600" dirty="0" err="1" smtClean="0">
                <a:latin typeface="Candara" panose="020E0502030303020204" pitchFamily="34" charset="0"/>
              </a:rPr>
              <a:t>randomisation</a:t>
            </a:r>
            <a:r>
              <a:rPr lang="en-US" sz="2600" dirty="0" smtClean="0">
                <a:latin typeface="Candara" panose="020E0502030303020204" pitchFamily="34" charset="0"/>
              </a:rPr>
              <a:t>.</a:t>
            </a:r>
            <a:endParaRPr lang="en-US" sz="2600" dirty="0">
              <a:latin typeface="Candara" panose="020E0502030303020204" pitchFamily="34" charset="0"/>
            </a:endParaRPr>
          </a:p>
        </p:txBody>
      </p:sp>
    </p:spTree>
    <p:extLst>
      <p:ext uri="{BB962C8B-B14F-4D97-AF65-F5344CB8AC3E}">
        <p14:creationId xmlns:p14="http://schemas.microsoft.com/office/powerpoint/2010/main" val="3728307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smtClean="0">
                <a:latin typeface="Candara" panose="020E0502030303020204" pitchFamily="34" charset="0"/>
              </a:rPr>
              <a:t>SCIENTIFIC RESEARCH</a:t>
            </a:r>
          </a:p>
          <a:p>
            <a:pPr>
              <a:buFont typeface="Wingdings" panose="05000000000000000000" pitchFamily="2" charset="2"/>
              <a:buChar char="§"/>
            </a:pPr>
            <a:endParaRPr lang="en-US" sz="2400" dirty="0" smtClean="0">
              <a:latin typeface="Candara" panose="020E0502030303020204" pitchFamily="34" charset="0"/>
            </a:endParaRPr>
          </a:p>
          <a:p>
            <a:pPr>
              <a:buFont typeface="Wingdings" panose="05000000000000000000" pitchFamily="2" charset="2"/>
              <a:buChar char="§"/>
            </a:pPr>
            <a:r>
              <a:rPr lang="en-US" sz="2400" dirty="0">
                <a:latin typeface="Candara" panose="020E0502030303020204" pitchFamily="34" charset="0"/>
              </a:rPr>
              <a:t>According to Burns and Grove (1999: 3</a:t>
            </a:r>
            <a:r>
              <a:rPr lang="en-US" sz="2400" dirty="0" smtClean="0">
                <a:latin typeface="Candara" panose="020E0502030303020204" pitchFamily="34" charset="0"/>
              </a:rPr>
              <a:t>) </a:t>
            </a:r>
            <a:r>
              <a:rPr lang="en-US" sz="2400" dirty="0">
                <a:latin typeface="Candara" panose="020E0502030303020204" pitchFamily="34" charset="0"/>
              </a:rPr>
              <a:t>the word ‘</a:t>
            </a:r>
            <a:r>
              <a:rPr lang="en-US" sz="2400" b="1" dirty="0">
                <a:latin typeface="Candara" panose="020E0502030303020204" pitchFamily="34" charset="0"/>
              </a:rPr>
              <a:t>research</a:t>
            </a:r>
            <a:r>
              <a:rPr lang="en-US" sz="2400" dirty="0">
                <a:latin typeface="Candara" panose="020E0502030303020204" pitchFamily="34" charset="0"/>
              </a:rPr>
              <a:t>’ means ‘</a:t>
            </a:r>
            <a:r>
              <a:rPr lang="en-US" sz="2400" b="1" dirty="0">
                <a:latin typeface="Candara" panose="020E0502030303020204" pitchFamily="34" charset="0"/>
              </a:rPr>
              <a:t>to search again</a:t>
            </a:r>
            <a:r>
              <a:rPr lang="en-US" sz="2400" dirty="0">
                <a:latin typeface="Candara" panose="020E0502030303020204" pitchFamily="34" charset="0"/>
              </a:rPr>
              <a:t>’ or ‘to examine carefully’. </a:t>
            </a:r>
            <a:endParaRPr lang="en-US" sz="2400" dirty="0" smtClean="0">
              <a:latin typeface="Candara" panose="020E0502030303020204" pitchFamily="34" charset="0"/>
            </a:endParaRPr>
          </a:p>
          <a:p>
            <a:pPr>
              <a:buFont typeface="Wingdings" panose="05000000000000000000" pitchFamily="2" charset="2"/>
              <a:buChar char="§"/>
            </a:pPr>
            <a:endParaRPr lang="en-US" sz="2400" dirty="0">
              <a:latin typeface="Candara" panose="020E0502030303020204" pitchFamily="34" charset="0"/>
            </a:endParaRPr>
          </a:p>
          <a:p>
            <a:pPr>
              <a:buFont typeface="Wingdings" panose="05000000000000000000" pitchFamily="2" charset="2"/>
              <a:buChar char="§"/>
            </a:pPr>
            <a:r>
              <a:rPr lang="en-US" sz="2400" dirty="0">
                <a:latin typeface="Candara" panose="020E0502030303020204" pitchFamily="34" charset="0"/>
              </a:rPr>
              <a:t>Research is diligent, systematic inquiry or study to validate and refine existing knowledge and develop new knowledge. </a:t>
            </a:r>
          </a:p>
          <a:p>
            <a:pPr>
              <a:buFont typeface="Wingdings" panose="05000000000000000000" pitchFamily="2" charset="2"/>
              <a:buChar char="§"/>
            </a:pPr>
            <a:endParaRPr lang="en-US" sz="2400" dirty="0">
              <a:latin typeface="Candara" panose="020E0502030303020204" pitchFamily="34" charset="0"/>
            </a:endParaRPr>
          </a:p>
        </p:txBody>
      </p:sp>
    </p:spTree>
    <p:extLst>
      <p:ext uri="{BB962C8B-B14F-4D97-AF65-F5344CB8AC3E}">
        <p14:creationId xmlns:p14="http://schemas.microsoft.com/office/powerpoint/2010/main" val="1810223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Cont.….</a:t>
            </a:r>
            <a:endParaRPr lang="en-US" b="1" dirty="0">
              <a:latin typeface="Candara" panose="020E0502030303020204" pitchFamily="34" charset="0"/>
            </a:endParaRPr>
          </a:p>
        </p:txBody>
      </p:sp>
      <p:sp>
        <p:nvSpPr>
          <p:cNvPr id="3" name="Content Placeholder 2"/>
          <p:cNvSpPr>
            <a:spLocks noGrp="1"/>
          </p:cNvSpPr>
          <p:nvPr>
            <p:ph idx="1"/>
          </p:nvPr>
        </p:nvSpPr>
        <p:spPr>
          <a:xfrm>
            <a:off x="76200" y="1828801"/>
            <a:ext cx="8139684" cy="4351337"/>
          </a:xfrm>
        </p:spPr>
        <p:txBody>
          <a:bodyPr>
            <a:normAutofit/>
          </a:bodyPr>
          <a:lstStyle/>
          <a:p>
            <a:pPr>
              <a:buFont typeface="Wingdings" panose="05000000000000000000" pitchFamily="2" charset="2"/>
              <a:buChar char="§"/>
            </a:pPr>
            <a:endParaRPr lang="en-US" sz="2800" dirty="0" smtClean="0">
              <a:latin typeface="Candara" panose="020E0502030303020204" pitchFamily="34" charset="0"/>
            </a:endParaRPr>
          </a:p>
          <a:p>
            <a:pPr>
              <a:buFont typeface="Wingdings" panose="05000000000000000000" pitchFamily="2" charset="2"/>
              <a:buChar char="§"/>
            </a:pPr>
            <a:r>
              <a:rPr lang="en-US" sz="2800" dirty="0" smtClean="0">
                <a:latin typeface="Candara" panose="020E0502030303020204" pitchFamily="34" charset="0"/>
              </a:rPr>
              <a:t>A </a:t>
            </a:r>
            <a:r>
              <a:rPr lang="en-US" sz="2800" dirty="0">
                <a:latin typeface="Candara" panose="020E0502030303020204" pitchFamily="34" charset="0"/>
              </a:rPr>
              <a:t>major difference between experimental and non experimental research types </a:t>
            </a:r>
            <a:r>
              <a:rPr lang="en-US" sz="2800" dirty="0" smtClean="0">
                <a:latin typeface="Candara" panose="020E0502030303020204" pitchFamily="34" charset="0"/>
              </a:rPr>
              <a:t>is:</a:t>
            </a:r>
          </a:p>
          <a:p>
            <a:pPr>
              <a:buFont typeface="Wingdings" panose="05000000000000000000" pitchFamily="2" charset="2"/>
              <a:buChar char="§"/>
            </a:pPr>
            <a:endParaRPr lang="en-US" sz="2800" dirty="0">
              <a:latin typeface="Candara" panose="020E0502030303020204" pitchFamily="34" charset="0"/>
            </a:endParaRPr>
          </a:p>
          <a:p>
            <a:pPr>
              <a:buFont typeface="Wingdings" panose="05000000000000000000" pitchFamily="2" charset="2"/>
              <a:buChar char="§"/>
            </a:pPr>
            <a:r>
              <a:rPr lang="en-US" sz="2800" dirty="0" smtClean="0">
                <a:latin typeface="Candara" panose="020E0502030303020204" pitchFamily="34" charset="0"/>
              </a:rPr>
              <a:t>In </a:t>
            </a:r>
            <a:r>
              <a:rPr lang="en-US" sz="2800" dirty="0">
                <a:latin typeface="Candara" panose="020E0502030303020204" pitchFamily="34" charset="0"/>
              </a:rPr>
              <a:t>experimental research, the researcher is the active agent rather than remaining a passive observer </a:t>
            </a:r>
          </a:p>
        </p:txBody>
      </p:sp>
    </p:spTree>
    <p:extLst>
      <p:ext uri="{BB962C8B-B14F-4D97-AF65-F5344CB8AC3E}">
        <p14:creationId xmlns:p14="http://schemas.microsoft.com/office/powerpoint/2010/main" val="3458309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269480" cy="701040"/>
          </a:xfrm>
        </p:spPr>
        <p:txBody>
          <a:bodyPr/>
          <a:lstStyle/>
          <a:p>
            <a:r>
              <a:rPr lang="en-US" b="1" dirty="0" smtClean="0">
                <a:latin typeface="Candara" panose="020E0502030303020204" pitchFamily="34" charset="0"/>
              </a:rPr>
              <a:t>Descriptive vs Experimental</a:t>
            </a:r>
            <a:endParaRPr lang="en-US" b="1" dirty="0">
              <a:latin typeface="Candara" panose="020E0502030303020204" pitchFamily="34" charset="0"/>
            </a:endParaRPr>
          </a:p>
        </p:txBody>
      </p:sp>
      <p:graphicFrame>
        <p:nvGraphicFramePr>
          <p:cNvPr id="4" name="Diagram 3"/>
          <p:cNvGraphicFramePr/>
          <p:nvPr>
            <p:extLst>
              <p:ext uri="{D42A27DB-BD31-4B8C-83A1-F6EECF244321}">
                <p14:modId xmlns:p14="http://schemas.microsoft.com/office/powerpoint/2010/main" val="2766759345"/>
              </p:ext>
            </p:extLst>
          </p:nvPr>
        </p:nvGraphicFramePr>
        <p:xfrm>
          <a:off x="-152400" y="533400"/>
          <a:ext cx="92964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968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Cont.…</a:t>
            </a:r>
            <a:endParaRPr lang="en-US" b="1" dirty="0">
              <a:latin typeface="Candara" panose="020E0502030303020204" pitchFamily="34" charset="0"/>
            </a:endParaRPr>
          </a:p>
        </p:txBody>
      </p:sp>
      <p:sp>
        <p:nvSpPr>
          <p:cNvPr id="3" name="Content Placeholder 2"/>
          <p:cNvSpPr>
            <a:spLocks noGrp="1"/>
          </p:cNvSpPr>
          <p:nvPr>
            <p:ph idx="1"/>
          </p:nvPr>
        </p:nvSpPr>
        <p:spPr>
          <a:xfrm>
            <a:off x="152400" y="1828801"/>
            <a:ext cx="8229600" cy="4648199"/>
          </a:xfrm>
        </p:spPr>
        <p:txBody>
          <a:bodyPr>
            <a:noAutofit/>
          </a:bodyPr>
          <a:lstStyle/>
          <a:p>
            <a:pPr marL="0" indent="0">
              <a:buNone/>
            </a:pPr>
            <a:r>
              <a:rPr lang="en-US" sz="2800" b="1" dirty="0" smtClean="0">
                <a:latin typeface="Candara" panose="020E0502030303020204" pitchFamily="34" charset="0"/>
              </a:rPr>
              <a:t>C) Quasi-experimental </a:t>
            </a:r>
            <a:r>
              <a:rPr lang="en-US" sz="2800" b="1" dirty="0">
                <a:latin typeface="Candara" panose="020E0502030303020204" pitchFamily="34" charset="0"/>
              </a:rPr>
              <a:t>Research</a:t>
            </a:r>
            <a:endParaRPr lang="en-US" sz="2800" dirty="0">
              <a:latin typeface="Candara" panose="020E0502030303020204" pitchFamily="34" charset="0"/>
            </a:endParaRPr>
          </a:p>
          <a:p>
            <a:pPr>
              <a:buFont typeface="Wingdings" panose="05000000000000000000" pitchFamily="2" charset="2"/>
              <a:buChar char="§"/>
            </a:pPr>
            <a:endParaRPr lang="en-US" sz="2800" dirty="0" smtClean="0">
              <a:latin typeface="Candara" panose="020E0502030303020204" pitchFamily="34" charset="0"/>
            </a:endParaRPr>
          </a:p>
          <a:p>
            <a:pPr>
              <a:buFont typeface="Wingdings" panose="05000000000000000000" pitchFamily="2" charset="2"/>
              <a:buChar char="§"/>
            </a:pPr>
            <a:r>
              <a:rPr lang="en-US" sz="2800" dirty="0" smtClean="0">
                <a:latin typeface="Candara" panose="020E0502030303020204" pitchFamily="34" charset="0"/>
              </a:rPr>
              <a:t>Research</a:t>
            </a:r>
            <a:r>
              <a:rPr lang="en-US" sz="2800" dirty="0">
                <a:latin typeface="Candara" panose="020E0502030303020204" pitchFamily="34" charset="0"/>
              </a:rPr>
              <a:t> whose purpose is to examine causal relationships or to determine the effects of one variable on another </a:t>
            </a:r>
            <a:endParaRPr lang="en-US" sz="2800" dirty="0" smtClean="0">
              <a:latin typeface="Candara" panose="020E0502030303020204" pitchFamily="34" charset="0"/>
            </a:endParaRPr>
          </a:p>
          <a:p>
            <a:pPr>
              <a:buFont typeface="Wingdings" panose="05000000000000000000" pitchFamily="2" charset="2"/>
              <a:buChar char="§"/>
            </a:pPr>
            <a:endParaRPr lang="en-US" sz="2800" dirty="0">
              <a:latin typeface="Candara" panose="020E0502030303020204" pitchFamily="34" charset="0"/>
            </a:endParaRPr>
          </a:p>
          <a:p>
            <a:pPr>
              <a:buFont typeface="Wingdings" panose="05000000000000000000" pitchFamily="2" charset="2"/>
              <a:buChar char="§"/>
            </a:pPr>
            <a:r>
              <a:rPr lang="en-US" sz="2800" dirty="0" smtClean="0">
                <a:latin typeface="Candara" panose="020E0502030303020204" pitchFamily="34" charset="0"/>
              </a:rPr>
              <a:t>Involve </a:t>
            </a:r>
            <a:r>
              <a:rPr lang="en-US" sz="2800" dirty="0">
                <a:latin typeface="Candara" panose="020E0502030303020204" pitchFamily="34" charset="0"/>
              </a:rPr>
              <a:t>implementing a specific treatment and then later examining the effects of this treatment using selected methods of measurement</a:t>
            </a:r>
          </a:p>
        </p:txBody>
      </p:sp>
    </p:spTree>
    <p:extLst>
      <p:ext uri="{BB962C8B-B14F-4D97-AF65-F5344CB8AC3E}">
        <p14:creationId xmlns:p14="http://schemas.microsoft.com/office/powerpoint/2010/main" val="831046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929640"/>
          </a:xfrm>
        </p:spPr>
        <p:txBody>
          <a:bodyPr/>
          <a:lstStyle/>
          <a:p>
            <a:r>
              <a:rPr lang="en-US" b="1" dirty="0" smtClean="0">
                <a:latin typeface="Candara" panose="020E0502030303020204" pitchFamily="34" charset="0"/>
              </a:rPr>
              <a:t>Quasi-experimental research</a:t>
            </a:r>
            <a:endParaRPr lang="en-US" b="1" dirty="0">
              <a:latin typeface="Candara" panose="020E0502030303020204" pitchFamily="34" charset="0"/>
            </a:endParaRPr>
          </a:p>
        </p:txBody>
      </p:sp>
      <p:pic>
        <p:nvPicPr>
          <p:cNvPr id="4" name="ia_el_12_innerEl" descr="Diagrammatic representation of quasi-experimental research (Adapted from Hardon et al, 1995:123)"/>
          <p:cNvPicPr>
            <a:picLocks noGrp="1"/>
          </p:cNvPicPr>
          <p:nvPr>
            <p:ph idx="1"/>
          </p:nvPr>
        </p:nvPicPr>
        <p:blipFill>
          <a:blip r:embed="rId2"/>
          <a:srcRect/>
          <a:stretch>
            <a:fillRect/>
          </a:stretch>
        </p:blipFill>
        <p:spPr bwMode="auto">
          <a:xfrm>
            <a:off x="609600" y="1828800"/>
            <a:ext cx="7391400" cy="4785677"/>
          </a:xfrm>
          <a:prstGeom prst="rect">
            <a:avLst/>
          </a:prstGeom>
          <a:noFill/>
          <a:ln w="9525">
            <a:noFill/>
            <a:miter lim="800000"/>
            <a:headEnd/>
            <a:tailEnd/>
          </a:ln>
        </p:spPr>
      </p:pic>
    </p:spTree>
    <p:extLst>
      <p:ext uri="{BB962C8B-B14F-4D97-AF65-F5344CB8AC3E}">
        <p14:creationId xmlns:p14="http://schemas.microsoft.com/office/powerpoint/2010/main" val="2217354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Cross-sectional studies</a:t>
            </a:r>
            <a:endParaRPr lang="en-US" b="1" dirty="0">
              <a:latin typeface="Candara" panose="020E0502030303020204" pitchFamily="34" charset="0"/>
            </a:endParaRPr>
          </a:p>
        </p:txBody>
      </p:sp>
      <p:sp>
        <p:nvSpPr>
          <p:cNvPr id="3" name="Content Placeholder 2"/>
          <p:cNvSpPr>
            <a:spLocks noGrp="1"/>
          </p:cNvSpPr>
          <p:nvPr>
            <p:ph idx="1"/>
          </p:nvPr>
        </p:nvSpPr>
        <p:spPr>
          <a:xfrm>
            <a:off x="304800" y="1828801"/>
            <a:ext cx="7911084" cy="4351337"/>
          </a:xfrm>
        </p:spPr>
        <p:txBody>
          <a:bodyPr>
            <a:normAutofit/>
          </a:bodyPr>
          <a:lstStyle/>
          <a:p>
            <a:pPr>
              <a:buFont typeface="Wingdings" panose="05000000000000000000" pitchFamily="2" charset="2"/>
              <a:buChar char="§"/>
            </a:pPr>
            <a:endParaRPr lang="en-US" sz="2800" dirty="0" smtClean="0">
              <a:latin typeface="Candara" panose="020E0502030303020204" pitchFamily="34" charset="0"/>
            </a:endParaRPr>
          </a:p>
          <a:p>
            <a:pPr>
              <a:buFont typeface="Wingdings" panose="05000000000000000000" pitchFamily="2" charset="2"/>
              <a:buChar char="§"/>
            </a:pPr>
            <a:r>
              <a:rPr lang="en-US" sz="2800" dirty="0" smtClean="0">
                <a:latin typeface="Candara" panose="020E0502030303020204" pitchFamily="34" charset="0"/>
              </a:rPr>
              <a:t>Studies </a:t>
            </a:r>
            <a:r>
              <a:rPr lang="en-US" sz="2800" dirty="0">
                <a:latin typeface="Candara" panose="020E0502030303020204" pitchFamily="34" charset="0"/>
              </a:rPr>
              <a:t>that are conducted over a short duration of </a:t>
            </a:r>
            <a:r>
              <a:rPr lang="en-US" sz="2800" dirty="0" smtClean="0">
                <a:latin typeface="Candara" panose="020E0502030303020204" pitchFamily="34" charset="0"/>
              </a:rPr>
              <a:t>time.</a:t>
            </a:r>
          </a:p>
          <a:p>
            <a:pPr>
              <a:buFont typeface="Wingdings" panose="05000000000000000000" pitchFamily="2" charset="2"/>
              <a:buChar char="§"/>
            </a:pPr>
            <a:r>
              <a:rPr lang="en-US" sz="2800" dirty="0" smtClean="0">
                <a:latin typeface="Candara" panose="020E0502030303020204" pitchFamily="34" charset="0"/>
              </a:rPr>
              <a:t>Initiated </a:t>
            </a:r>
            <a:r>
              <a:rPr lang="en-US" sz="2800" dirty="0">
                <a:latin typeface="Candara" panose="020E0502030303020204" pitchFamily="34" charset="0"/>
              </a:rPr>
              <a:t>where results are required as a matter of urgency. </a:t>
            </a:r>
          </a:p>
          <a:p>
            <a:pPr>
              <a:buFont typeface="Wingdings" panose="05000000000000000000" pitchFamily="2" charset="2"/>
              <a:buChar char="§"/>
            </a:pPr>
            <a:r>
              <a:rPr lang="en-US" sz="2800" dirty="0" smtClean="0">
                <a:latin typeface="Candara" panose="020E0502030303020204" pitchFamily="34" charset="0"/>
              </a:rPr>
              <a:t>Unlike </a:t>
            </a:r>
            <a:r>
              <a:rPr lang="en-US" sz="2800" dirty="0">
                <a:latin typeface="Candara" panose="020E0502030303020204" pitchFamily="34" charset="0"/>
              </a:rPr>
              <a:t>the longitudinal studies they tend to be relatively cheaper. </a:t>
            </a:r>
          </a:p>
          <a:p>
            <a:pPr>
              <a:buFont typeface="Wingdings" panose="05000000000000000000" pitchFamily="2" charset="2"/>
              <a:buChar char="§"/>
            </a:pPr>
            <a:endParaRPr lang="en-US" sz="2800" dirty="0">
              <a:latin typeface="Candara" panose="020E0502030303020204" pitchFamily="34" charset="0"/>
            </a:endParaRPr>
          </a:p>
          <a:p>
            <a:pPr>
              <a:buFont typeface="Wingdings" panose="05000000000000000000" pitchFamily="2" charset="2"/>
              <a:buChar char="§"/>
            </a:pPr>
            <a:endParaRPr lang="en-US" sz="2800" dirty="0">
              <a:latin typeface="Candara" panose="020E0502030303020204" pitchFamily="34" charset="0"/>
            </a:endParaRPr>
          </a:p>
        </p:txBody>
      </p:sp>
    </p:spTree>
    <p:extLst>
      <p:ext uri="{BB962C8B-B14F-4D97-AF65-F5344CB8AC3E}">
        <p14:creationId xmlns:p14="http://schemas.microsoft.com/office/powerpoint/2010/main" val="2450200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Longitudinal studies</a:t>
            </a:r>
            <a:endParaRPr lang="en-US" b="1" dirty="0">
              <a:latin typeface="Candara" panose="020E0502030303020204" pitchFamily="34" charset="0"/>
            </a:endParaRPr>
          </a:p>
        </p:txBody>
      </p:sp>
      <p:sp>
        <p:nvSpPr>
          <p:cNvPr id="3" name="Content Placeholder 2"/>
          <p:cNvSpPr>
            <a:spLocks noGrp="1"/>
          </p:cNvSpPr>
          <p:nvPr>
            <p:ph idx="1"/>
          </p:nvPr>
        </p:nvSpPr>
        <p:spPr>
          <a:xfrm>
            <a:off x="152400" y="1828801"/>
            <a:ext cx="8229600" cy="4351337"/>
          </a:xfrm>
        </p:spPr>
        <p:txBody>
          <a:bodyPr>
            <a:normAutofit/>
          </a:bodyPr>
          <a:lstStyle/>
          <a:p>
            <a:pPr>
              <a:buFont typeface="Wingdings" panose="05000000000000000000" pitchFamily="2" charset="2"/>
              <a:buChar char="§"/>
            </a:pPr>
            <a:endParaRPr lang="en-US" sz="2800" dirty="0" smtClean="0">
              <a:latin typeface="Candara" panose="020E0502030303020204" pitchFamily="34" charset="0"/>
            </a:endParaRPr>
          </a:p>
          <a:p>
            <a:pPr>
              <a:buFont typeface="Wingdings" panose="05000000000000000000" pitchFamily="2" charset="2"/>
              <a:buChar char="§"/>
            </a:pPr>
            <a:r>
              <a:rPr lang="en-US" sz="2800" dirty="0" smtClean="0">
                <a:latin typeface="Candara" panose="020E0502030303020204" pitchFamily="34" charset="0"/>
              </a:rPr>
              <a:t>Studies </a:t>
            </a:r>
            <a:r>
              <a:rPr lang="en-US" sz="2800" dirty="0">
                <a:latin typeface="Candara" panose="020E0502030303020204" pitchFamily="34" charset="0"/>
              </a:rPr>
              <a:t>that are conducted over a long duration of time. </a:t>
            </a:r>
            <a:endParaRPr lang="en-US" sz="2800" dirty="0" smtClean="0">
              <a:latin typeface="Candara" panose="020E0502030303020204" pitchFamily="34" charset="0"/>
            </a:endParaRPr>
          </a:p>
          <a:p>
            <a:pPr>
              <a:buFont typeface="Wingdings" panose="05000000000000000000" pitchFamily="2" charset="2"/>
              <a:buChar char="§"/>
            </a:pPr>
            <a:r>
              <a:rPr lang="en-US" sz="2800" dirty="0" smtClean="0">
                <a:latin typeface="Candara" panose="020E0502030303020204" pitchFamily="34" charset="0"/>
              </a:rPr>
              <a:t>A </a:t>
            </a:r>
            <a:r>
              <a:rPr lang="en-US" sz="2800" dirty="0">
                <a:latin typeface="Candara" panose="020E0502030303020204" pitchFamily="34" charset="0"/>
              </a:rPr>
              <a:t>good example is the cohort study where individuals having a characteristic of interest (exposure) are followed over a duration of time. </a:t>
            </a:r>
            <a:endParaRPr lang="en-US" sz="2800" dirty="0" smtClean="0">
              <a:latin typeface="Candara" panose="020E0502030303020204" pitchFamily="34" charset="0"/>
            </a:endParaRPr>
          </a:p>
          <a:p>
            <a:pPr>
              <a:buFont typeface="Wingdings" panose="05000000000000000000" pitchFamily="2" charset="2"/>
              <a:buChar char="§"/>
            </a:pPr>
            <a:r>
              <a:rPr lang="en-US" sz="2800" dirty="0" smtClean="0">
                <a:latin typeface="Candara" panose="020E0502030303020204" pitchFamily="34" charset="0"/>
              </a:rPr>
              <a:t>During </a:t>
            </a:r>
            <a:r>
              <a:rPr lang="en-US" sz="2800" dirty="0">
                <a:latin typeface="Candara" panose="020E0502030303020204" pitchFamily="34" charset="0"/>
              </a:rPr>
              <a:t>the time of study the subjects are observed to see if they develop an outcome of interest.</a:t>
            </a:r>
          </a:p>
        </p:txBody>
      </p:sp>
    </p:spTree>
    <p:extLst>
      <p:ext uri="{BB962C8B-B14F-4D97-AF65-F5344CB8AC3E}">
        <p14:creationId xmlns:p14="http://schemas.microsoft.com/office/powerpoint/2010/main" val="38922002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RESEARCH PROCESS</a:t>
            </a:r>
            <a:endParaRPr lang="en-US" dirty="0"/>
          </a:p>
        </p:txBody>
      </p:sp>
    </p:spTree>
    <p:extLst>
      <p:ext uri="{BB962C8B-B14F-4D97-AF65-F5344CB8AC3E}">
        <p14:creationId xmlns:p14="http://schemas.microsoft.com/office/powerpoint/2010/main" val="20852737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PHASES</a:t>
            </a:r>
            <a:endParaRPr lang="en-US" dirty="0"/>
          </a:p>
        </p:txBody>
      </p:sp>
      <p:sp>
        <p:nvSpPr>
          <p:cNvPr id="5" name="Content Placeholder 4"/>
          <p:cNvSpPr>
            <a:spLocks noGrp="1"/>
          </p:cNvSpPr>
          <p:nvPr>
            <p:ph idx="1"/>
          </p:nvPr>
        </p:nvSpPr>
        <p:spPr>
          <a:xfrm>
            <a:off x="152400" y="1828801"/>
            <a:ext cx="8229600" cy="4351337"/>
          </a:xfrm>
        </p:spPr>
        <p:txBody>
          <a:bodyPr>
            <a:noAutofit/>
          </a:bodyPr>
          <a:lstStyle/>
          <a:p>
            <a:pPr>
              <a:spcAft>
                <a:spcPts val="0"/>
              </a:spcAft>
              <a:buFont typeface="Wingdings" panose="05000000000000000000" pitchFamily="2" charset="2"/>
              <a:buChar char="§"/>
              <a:defRPr/>
            </a:pPr>
            <a:r>
              <a:rPr lang="en-US" sz="2800" dirty="0">
                <a:latin typeface="Candara" panose="020E0502030303020204" pitchFamily="34" charset="0"/>
              </a:rPr>
              <a:t>Has 5 phases</a:t>
            </a:r>
            <a:r>
              <a:rPr lang="en-US" sz="2800" dirty="0" smtClean="0">
                <a:latin typeface="Candara" panose="020E0502030303020204" pitchFamily="34" charset="0"/>
              </a:rPr>
              <a:t>;</a:t>
            </a:r>
          </a:p>
          <a:p>
            <a:pPr>
              <a:spcAft>
                <a:spcPts val="0"/>
              </a:spcAft>
              <a:buFont typeface="Wingdings" panose="05000000000000000000" pitchFamily="2" charset="2"/>
              <a:buChar char="§"/>
              <a:defRPr/>
            </a:pPr>
            <a:endParaRPr lang="en-US" sz="2800" dirty="0">
              <a:latin typeface="Candara" panose="020E0502030303020204" pitchFamily="34" charset="0"/>
            </a:endParaRPr>
          </a:p>
          <a:p>
            <a:pPr marL="731520" lvl="1" indent="-457200">
              <a:spcAft>
                <a:spcPts val="0"/>
              </a:spcAft>
              <a:buFont typeface="+mj-lt"/>
              <a:buAutoNum type="arabicParenR"/>
              <a:defRPr/>
            </a:pPr>
            <a:r>
              <a:rPr lang="en-US" sz="2800" dirty="0">
                <a:latin typeface="Candara" panose="020E0502030303020204" pitchFamily="34" charset="0"/>
              </a:rPr>
              <a:t>The conceptual </a:t>
            </a:r>
            <a:r>
              <a:rPr lang="en-US" sz="2800" dirty="0" smtClean="0">
                <a:latin typeface="Candara" panose="020E0502030303020204" pitchFamily="34" charset="0"/>
              </a:rPr>
              <a:t>phase/ thinking phase</a:t>
            </a:r>
            <a:r>
              <a:rPr lang="en-US" sz="2800" dirty="0">
                <a:latin typeface="Candara" panose="020E0502030303020204" pitchFamily="34" charset="0"/>
              </a:rPr>
              <a:t>.</a:t>
            </a:r>
          </a:p>
          <a:p>
            <a:pPr marL="731520" lvl="1" indent="-457200">
              <a:spcAft>
                <a:spcPts val="0"/>
              </a:spcAft>
              <a:buFont typeface="+mj-lt"/>
              <a:buAutoNum type="arabicParenR"/>
              <a:defRPr/>
            </a:pPr>
            <a:r>
              <a:rPr lang="en-US" sz="2800" dirty="0">
                <a:latin typeface="Candara" panose="020E0502030303020204" pitchFamily="34" charset="0"/>
              </a:rPr>
              <a:t>Design and planning phase </a:t>
            </a:r>
          </a:p>
          <a:p>
            <a:pPr marL="731520" lvl="1" indent="-457200">
              <a:spcAft>
                <a:spcPts val="0"/>
              </a:spcAft>
              <a:buFont typeface="+mj-lt"/>
              <a:buAutoNum type="arabicParenR"/>
              <a:defRPr/>
            </a:pPr>
            <a:r>
              <a:rPr lang="en-US" sz="2800" dirty="0">
                <a:latin typeface="Candara" panose="020E0502030303020204" pitchFamily="34" charset="0"/>
              </a:rPr>
              <a:t>The empirical </a:t>
            </a:r>
            <a:r>
              <a:rPr lang="en-US" sz="2800" dirty="0" smtClean="0">
                <a:latin typeface="Candara" panose="020E0502030303020204" pitchFamily="34" charset="0"/>
              </a:rPr>
              <a:t>phase/ the </a:t>
            </a:r>
            <a:r>
              <a:rPr lang="en-US" sz="2800" dirty="0">
                <a:latin typeface="Candara" panose="020E0502030303020204" pitchFamily="34" charset="0"/>
              </a:rPr>
              <a:t>doing phase. </a:t>
            </a:r>
          </a:p>
          <a:p>
            <a:pPr marL="731520" lvl="1" indent="-457200">
              <a:spcAft>
                <a:spcPts val="0"/>
              </a:spcAft>
              <a:buFont typeface="+mj-lt"/>
              <a:buAutoNum type="arabicParenR"/>
              <a:defRPr/>
            </a:pPr>
            <a:r>
              <a:rPr lang="en-US" sz="2800" dirty="0">
                <a:latin typeface="Candara" panose="020E0502030303020204" pitchFamily="34" charset="0"/>
              </a:rPr>
              <a:t>The interpretive phase (</a:t>
            </a:r>
            <a:r>
              <a:rPr lang="en-US" sz="2800" dirty="0" smtClean="0">
                <a:latin typeface="Candara" panose="020E0502030303020204" pitchFamily="34" charset="0"/>
              </a:rPr>
              <a:t>analytic</a:t>
            </a:r>
          </a:p>
          <a:p>
            <a:pPr marL="731520" lvl="1" indent="-457200">
              <a:spcAft>
                <a:spcPts val="0"/>
              </a:spcAft>
              <a:buFont typeface="+mj-lt"/>
              <a:buAutoNum type="arabicParenR"/>
              <a:defRPr/>
            </a:pPr>
            <a:r>
              <a:rPr lang="en-US" sz="2800" dirty="0" smtClean="0">
                <a:latin typeface="Candara" panose="020E0502030303020204" pitchFamily="34" charset="0"/>
              </a:rPr>
              <a:t>The </a:t>
            </a:r>
            <a:r>
              <a:rPr lang="en-US" sz="2800" dirty="0">
                <a:latin typeface="Candara" panose="020E0502030303020204" pitchFamily="34" charset="0"/>
              </a:rPr>
              <a:t>communication phase or the phase of writing and disseminating the research </a:t>
            </a:r>
            <a:r>
              <a:rPr lang="en-US" sz="2800" dirty="0" smtClean="0">
                <a:latin typeface="Candara" panose="020E0502030303020204" pitchFamily="34" charset="0"/>
              </a:rPr>
              <a:t>report</a:t>
            </a:r>
          </a:p>
          <a:p>
            <a:pPr lvl="1">
              <a:spcAft>
                <a:spcPts val="0"/>
              </a:spcAft>
              <a:buFont typeface="Wingdings" panose="05000000000000000000" pitchFamily="2" charset="2"/>
              <a:buChar char="§"/>
              <a:defRPr/>
            </a:pPr>
            <a:endParaRPr lang="en-US" sz="2800" dirty="0">
              <a:latin typeface="Candara" panose="020E0502030303020204" pitchFamily="34" charset="0"/>
            </a:endParaRPr>
          </a:p>
          <a:p>
            <a:pPr lvl="1" indent="-622300">
              <a:spcAft>
                <a:spcPts val="0"/>
              </a:spcAft>
              <a:buFont typeface="Wingdings" panose="05000000000000000000" pitchFamily="2" charset="2"/>
              <a:buChar char="§"/>
              <a:defRPr/>
            </a:pPr>
            <a:r>
              <a:rPr lang="en-US" sz="2800" dirty="0">
                <a:latin typeface="Candara" panose="020E0502030303020204" pitchFamily="34" charset="0"/>
              </a:rPr>
              <a:t>The 5 phases have been expanded to 10 steps</a:t>
            </a:r>
          </a:p>
          <a:p>
            <a:pPr>
              <a:buFont typeface="Wingdings" panose="05000000000000000000" pitchFamily="2" charset="2"/>
              <a:buChar char="§"/>
            </a:pPr>
            <a:endParaRPr lang="en-US" sz="2800" dirty="0">
              <a:latin typeface="Candara" panose="020E0502030303020204" pitchFamily="34" charset="0"/>
            </a:endParaRPr>
          </a:p>
        </p:txBody>
      </p:sp>
    </p:spTree>
    <p:extLst>
      <p:ext uri="{BB962C8B-B14F-4D97-AF65-F5344CB8AC3E}">
        <p14:creationId xmlns:p14="http://schemas.microsoft.com/office/powerpoint/2010/main" val="6602885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21579400"/>
              </p:ext>
            </p:extLst>
          </p:nvPr>
        </p:nvGraphicFramePr>
        <p:xfrm>
          <a:off x="0" y="152400"/>
          <a:ext cx="83058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87745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
            <a:ext cx="7269480" cy="624840"/>
          </a:xfrm>
        </p:spPr>
        <p:txBody>
          <a:bodyPr>
            <a:normAutofit fontScale="90000"/>
          </a:bodyPr>
          <a:lstStyle/>
          <a:p>
            <a:r>
              <a:rPr lang="en-US" b="1" dirty="0" smtClean="0">
                <a:latin typeface="Candara" panose="020E0502030303020204" pitchFamily="34" charset="0"/>
              </a:rPr>
              <a:t>Research process (STEPS)</a:t>
            </a:r>
            <a:endParaRPr lang="en-US" b="1" dirty="0">
              <a:latin typeface="Candara" panose="020E0502030303020204" pitchFamily="34" charset="0"/>
            </a:endParaRPr>
          </a:p>
        </p:txBody>
      </p:sp>
      <p:pic>
        <p:nvPicPr>
          <p:cNvPr id="4" name="ia_el_24_innerEl" descr="The research process"/>
          <p:cNvPicPr>
            <a:picLocks noGrp="1"/>
          </p:cNvPicPr>
          <p:nvPr>
            <p:ph idx="1"/>
          </p:nvPr>
        </p:nvPicPr>
        <p:blipFill>
          <a:blip r:embed="rId2"/>
          <a:srcRect/>
          <a:stretch>
            <a:fillRect/>
          </a:stretch>
        </p:blipFill>
        <p:spPr bwMode="auto">
          <a:xfrm>
            <a:off x="609600" y="701040"/>
            <a:ext cx="6934200" cy="5966459"/>
          </a:xfrm>
          <a:prstGeom prst="rect">
            <a:avLst/>
          </a:prstGeom>
          <a:noFill/>
          <a:ln w="9525">
            <a:noFill/>
            <a:miter lim="800000"/>
            <a:headEnd/>
            <a:tailEnd/>
          </a:ln>
        </p:spPr>
      </p:pic>
    </p:spTree>
    <p:extLst>
      <p:ext uri="{BB962C8B-B14F-4D97-AF65-F5344CB8AC3E}">
        <p14:creationId xmlns:p14="http://schemas.microsoft.com/office/powerpoint/2010/main" val="2713784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smtClean="0">
                <a:latin typeface="Candara" panose="020E0502030303020204" pitchFamily="34" charset="0"/>
              </a:rPr>
              <a:t>NURSING RESEARCH</a:t>
            </a:r>
          </a:p>
          <a:p>
            <a:pPr>
              <a:buFont typeface="Wingdings" panose="05000000000000000000" pitchFamily="2" charset="2"/>
              <a:buChar char="§"/>
            </a:pPr>
            <a:r>
              <a:rPr lang="en-US" sz="2400" dirty="0" smtClean="0">
                <a:latin typeface="Candara" panose="020E0502030303020204" pitchFamily="34" charset="0"/>
              </a:rPr>
              <a:t>Nursing </a:t>
            </a:r>
            <a:r>
              <a:rPr lang="en-US" sz="2400" dirty="0">
                <a:latin typeface="Candara" panose="020E0502030303020204" pitchFamily="34" charset="0"/>
              </a:rPr>
              <a:t>research is defined as research into those aspects of professional activity, which are predominantly and appropriately the concern and responsibility of nurses. </a:t>
            </a:r>
          </a:p>
          <a:p>
            <a:pPr>
              <a:buFont typeface="Wingdings" panose="05000000000000000000" pitchFamily="2" charset="2"/>
              <a:buChar char="§"/>
            </a:pPr>
            <a:endParaRPr lang="en-US" sz="2400" dirty="0" smtClean="0">
              <a:latin typeface="Candara" panose="020E0502030303020204" pitchFamily="34" charset="0"/>
            </a:endParaRPr>
          </a:p>
          <a:p>
            <a:pPr>
              <a:buFont typeface="Wingdings" panose="05000000000000000000" pitchFamily="2" charset="2"/>
              <a:buChar char="§"/>
            </a:pPr>
            <a:r>
              <a:rPr lang="en-US" sz="2400" dirty="0">
                <a:latin typeface="Candara" panose="020E0502030303020204" pitchFamily="34" charset="0"/>
              </a:rPr>
              <a:t>I</a:t>
            </a:r>
            <a:r>
              <a:rPr lang="en-US" sz="2400" dirty="0" smtClean="0">
                <a:latin typeface="Candara" panose="020E0502030303020204" pitchFamily="34" charset="0"/>
              </a:rPr>
              <a:t>n </a:t>
            </a:r>
            <a:r>
              <a:rPr lang="en-US" sz="2400" dirty="0">
                <a:latin typeface="Candara" panose="020E0502030303020204" pitchFamily="34" charset="0"/>
              </a:rPr>
              <a:t>order to define a</a:t>
            </a:r>
            <a:r>
              <a:rPr lang="en-US" sz="2400" dirty="0" smtClean="0">
                <a:latin typeface="Candara" panose="020E0502030303020204" pitchFamily="34" charset="0"/>
              </a:rPr>
              <a:t> </a:t>
            </a:r>
            <a:r>
              <a:rPr lang="en-US" sz="2400" dirty="0">
                <a:latin typeface="Candara" panose="020E0502030303020204" pitchFamily="34" charset="0"/>
              </a:rPr>
              <a:t>research as nursing research; your study must be geared towards improving certain aspects of the nursing practice, education and administration. </a:t>
            </a:r>
          </a:p>
          <a:p>
            <a:pPr>
              <a:buFont typeface="Wingdings" panose="05000000000000000000" pitchFamily="2" charset="2"/>
              <a:buChar char="§"/>
            </a:pPr>
            <a:endParaRPr lang="en-US" sz="2400" dirty="0">
              <a:latin typeface="Candara" panose="020E0502030303020204" pitchFamily="34" charset="0"/>
            </a:endParaRPr>
          </a:p>
        </p:txBody>
      </p:sp>
    </p:spTree>
    <p:extLst>
      <p:ext uri="{BB962C8B-B14F-4D97-AF65-F5344CB8AC3E}">
        <p14:creationId xmlns:p14="http://schemas.microsoft.com/office/powerpoint/2010/main" val="450788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404" y="365760"/>
            <a:ext cx="7269480" cy="929640"/>
          </a:xfrm>
        </p:spPr>
        <p:txBody>
          <a:bodyPr/>
          <a:lstStyle/>
          <a:p>
            <a:r>
              <a:rPr lang="en-US" b="1" dirty="0" smtClean="0">
                <a:latin typeface="Candara" panose="020E0502030303020204" pitchFamily="34" charset="0"/>
              </a:rPr>
              <a:t>STEPS</a:t>
            </a:r>
            <a:endParaRPr lang="en-US" b="1" dirty="0">
              <a:latin typeface="Candara" panose="020E0502030303020204" pitchFamily="34" charset="0"/>
            </a:endParaRPr>
          </a:p>
        </p:txBody>
      </p:sp>
      <p:sp>
        <p:nvSpPr>
          <p:cNvPr id="3" name="Content Placeholder 2"/>
          <p:cNvSpPr>
            <a:spLocks noGrp="1"/>
          </p:cNvSpPr>
          <p:nvPr>
            <p:ph idx="1"/>
          </p:nvPr>
        </p:nvSpPr>
        <p:spPr>
          <a:xfrm>
            <a:off x="304800" y="1828801"/>
            <a:ext cx="8001000" cy="4351337"/>
          </a:xfrm>
        </p:spPr>
        <p:txBody>
          <a:bodyPr>
            <a:normAutofit/>
          </a:bodyPr>
          <a:lstStyle/>
          <a:p>
            <a:pPr marL="514350" indent="-514350">
              <a:buFont typeface="+mj-lt"/>
              <a:buAutoNum type="arabicPeriod"/>
            </a:pPr>
            <a:r>
              <a:rPr lang="en-US" sz="2800" dirty="0">
                <a:latin typeface="Candara" panose="020E0502030303020204" pitchFamily="34" charset="0"/>
              </a:rPr>
              <a:t>Identify the research topic</a:t>
            </a:r>
          </a:p>
          <a:p>
            <a:pPr marL="514350" indent="-514350">
              <a:buFont typeface="+mj-lt"/>
              <a:buAutoNum type="arabicPeriod"/>
            </a:pPr>
            <a:r>
              <a:rPr lang="en-US" sz="2800" dirty="0">
                <a:latin typeface="Candara" panose="020E0502030303020204" pitchFamily="34" charset="0"/>
              </a:rPr>
              <a:t>Problem statement</a:t>
            </a:r>
          </a:p>
          <a:p>
            <a:pPr marL="514350" indent="-514350">
              <a:buFont typeface="+mj-lt"/>
              <a:buAutoNum type="arabicPeriod"/>
            </a:pPr>
            <a:r>
              <a:rPr lang="en-US" sz="2800" dirty="0">
                <a:latin typeface="Candara" panose="020E0502030303020204" pitchFamily="34" charset="0"/>
              </a:rPr>
              <a:t>Rationale/ justification/purpose of the study</a:t>
            </a:r>
          </a:p>
          <a:p>
            <a:pPr marL="514350" indent="-514350">
              <a:buFont typeface="+mj-lt"/>
              <a:buAutoNum type="arabicPeriod"/>
            </a:pPr>
            <a:r>
              <a:rPr lang="en-US" sz="2800" dirty="0">
                <a:latin typeface="Candara" panose="020E0502030303020204" pitchFamily="34" charset="0"/>
              </a:rPr>
              <a:t>Formulate research objectives, questions &amp; hypothesis </a:t>
            </a:r>
            <a:endParaRPr lang="en-US" sz="2800" dirty="0" smtClean="0">
              <a:latin typeface="Candara" panose="020E0502030303020204" pitchFamily="34" charset="0"/>
            </a:endParaRPr>
          </a:p>
          <a:p>
            <a:pPr marL="514350" indent="-514350">
              <a:buFont typeface="+mj-lt"/>
              <a:buAutoNum type="arabicPeriod"/>
            </a:pPr>
            <a:endParaRPr lang="en-US" sz="2800" dirty="0">
              <a:latin typeface="Candara" panose="020E0502030303020204" pitchFamily="34" charset="0"/>
            </a:endParaRPr>
          </a:p>
          <a:p>
            <a:pPr marL="0" indent="0">
              <a:buNone/>
            </a:pPr>
            <a:r>
              <a:rPr lang="en-US" sz="2800" dirty="0" smtClean="0">
                <a:latin typeface="Candara" panose="020E0502030303020204" pitchFamily="34" charset="0"/>
              </a:rPr>
              <a:t> </a:t>
            </a:r>
            <a:r>
              <a:rPr lang="en-US" sz="2800" b="1" u="sng" dirty="0">
                <a:latin typeface="Candara" panose="020E0502030303020204" pitchFamily="34" charset="0"/>
              </a:rPr>
              <a:t>CHAPTER 1</a:t>
            </a:r>
          </a:p>
          <a:p>
            <a:pPr marL="457200" indent="-457200">
              <a:buFont typeface="+mj-lt"/>
              <a:buAutoNum type="arabicPeriod"/>
            </a:pPr>
            <a:endParaRPr lang="en-US" sz="2800" dirty="0">
              <a:latin typeface="Candara" panose="020E0502030303020204" pitchFamily="34" charset="0"/>
            </a:endParaRPr>
          </a:p>
        </p:txBody>
      </p:sp>
    </p:spTree>
    <p:extLst>
      <p:ext uri="{BB962C8B-B14F-4D97-AF65-F5344CB8AC3E}">
        <p14:creationId xmlns:p14="http://schemas.microsoft.com/office/powerpoint/2010/main" val="31218330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STEPS cont.….</a:t>
            </a:r>
            <a:endParaRPr lang="en-US" b="1" dirty="0">
              <a:latin typeface="Candara" panose="020E0502030303020204" pitchFamily="34" charset="0"/>
            </a:endParaRPr>
          </a:p>
        </p:txBody>
      </p:sp>
      <p:sp>
        <p:nvSpPr>
          <p:cNvPr id="3" name="Content Placeholder 2"/>
          <p:cNvSpPr>
            <a:spLocks noGrp="1"/>
          </p:cNvSpPr>
          <p:nvPr>
            <p:ph idx="1"/>
          </p:nvPr>
        </p:nvSpPr>
        <p:spPr>
          <a:xfrm>
            <a:off x="533400" y="1828801"/>
            <a:ext cx="6859524" cy="4351337"/>
          </a:xfrm>
        </p:spPr>
        <p:txBody>
          <a:bodyPr>
            <a:normAutofit/>
          </a:bodyPr>
          <a:lstStyle/>
          <a:p>
            <a:pPr marL="0" indent="0">
              <a:buNone/>
            </a:pPr>
            <a:endParaRPr lang="en-US" sz="3200" dirty="0" smtClean="0">
              <a:latin typeface="Candara" panose="020E0502030303020204" pitchFamily="34" charset="0"/>
            </a:endParaRPr>
          </a:p>
          <a:p>
            <a:pPr marL="0" indent="0">
              <a:buNone/>
            </a:pPr>
            <a:r>
              <a:rPr lang="en-US" sz="3200" dirty="0" smtClean="0">
                <a:latin typeface="Candara" panose="020E0502030303020204" pitchFamily="34" charset="0"/>
              </a:rPr>
              <a:t>5. Literature review</a:t>
            </a:r>
            <a:endParaRPr lang="en-US" sz="3200" b="1" dirty="0">
              <a:latin typeface="Candara" panose="020E0502030303020204" pitchFamily="34" charset="0"/>
            </a:endParaRPr>
          </a:p>
          <a:p>
            <a:pPr marL="0" indent="0">
              <a:buNone/>
            </a:pPr>
            <a:endParaRPr lang="en-US" sz="3200" b="1" u="sng" dirty="0" smtClean="0">
              <a:latin typeface="Candara" panose="020E0502030303020204" pitchFamily="34" charset="0"/>
            </a:endParaRPr>
          </a:p>
          <a:p>
            <a:pPr marL="0" indent="0">
              <a:buNone/>
            </a:pPr>
            <a:r>
              <a:rPr lang="en-US" sz="3200" b="1" u="sng" dirty="0" smtClean="0">
                <a:latin typeface="Candara" panose="020E0502030303020204" pitchFamily="34" charset="0"/>
              </a:rPr>
              <a:t>CHAPTER </a:t>
            </a:r>
            <a:r>
              <a:rPr lang="en-US" sz="3200" b="1" u="sng" dirty="0">
                <a:latin typeface="Candara" panose="020E0502030303020204" pitchFamily="34" charset="0"/>
              </a:rPr>
              <a:t>2</a:t>
            </a:r>
          </a:p>
          <a:p>
            <a:endParaRPr lang="en-US" sz="3200" dirty="0">
              <a:latin typeface="Candara" panose="020E0502030303020204" pitchFamily="34" charset="0"/>
            </a:endParaRPr>
          </a:p>
        </p:txBody>
      </p:sp>
    </p:spTree>
    <p:extLst>
      <p:ext uri="{BB962C8B-B14F-4D97-AF65-F5344CB8AC3E}">
        <p14:creationId xmlns:p14="http://schemas.microsoft.com/office/powerpoint/2010/main" val="24805277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STEPS cont.….</a:t>
            </a:r>
            <a:endParaRPr lang="en-US" b="1" dirty="0">
              <a:latin typeface="Candara" panose="020E0502030303020204" pitchFamily="34" charset="0"/>
            </a:endParaRPr>
          </a:p>
        </p:txBody>
      </p:sp>
      <p:sp>
        <p:nvSpPr>
          <p:cNvPr id="3" name="Content Placeholder 2"/>
          <p:cNvSpPr>
            <a:spLocks noGrp="1"/>
          </p:cNvSpPr>
          <p:nvPr>
            <p:ph idx="1"/>
          </p:nvPr>
        </p:nvSpPr>
        <p:spPr>
          <a:xfrm>
            <a:off x="381000" y="1828801"/>
            <a:ext cx="7834884" cy="4876799"/>
          </a:xfrm>
        </p:spPr>
        <p:txBody>
          <a:bodyPr>
            <a:noAutofit/>
          </a:bodyPr>
          <a:lstStyle/>
          <a:p>
            <a:pPr marL="514350" indent="-514350">
              <a:buFont typeface="+mj-lt"/>
              <a:buAutoNum type="arabicPeriod"/>
            </a:pPr>
            <a:endParaRPr lang="en-US" sz="2800" dirty="0" smtClean="0">
              <a:latin typeface="Candara" panose="020E0502030303020204" pitchFamily="34" charset="0"/>
            </a:endParaRPr>
          </a:p>
          <a:p>
            <a:pPr marL="0" indent="0">
              <a:buNone/>
            </a:pPr>
            <a:r>
              <a:rPr lang="en-US" sz="2800" dirty="0" smtClean="0">
                <a:latin typeface="Candara" panose="020E0502030303020204" pitchFamily="34" charset="0"/>
              </a:rPr>
              <a:t>6. Research </a:t>
            </a:r>
            <a:r>
              <a:rPr lang="en-US" sz="2800" dirty="0">
                <a:latin typeface="Candara" panose="020E0502030303020204" pitchFamily="34" charset="0"/>
              </a:rPr>
              <a:t>methodology</a:t>
            </a:r>
          </a:p>
          <a:p>
            <a:pPr marL="0" indent="0">
              <a:buNone/>
            </a:pPr>
            <a:r>
              <a:rPr lang="en-US" sz="2800" dirty="0" smtClean="0">
                <a:latin typeface="Candara" panose="020E0502030303020204" pitchFamily="34" charset="0"/>
              </a:rPr>
              <a:t>7. Describe </a:t>
            </a:r>
            <a:r>
              <a:rPr lang="en-US" sz="2800" dirty="0">
                <a:latin typeface="Candara" panose="020E0502030303020204" pitchFamily="34" charset="0"/>
              </a:rPr>
              <a:t>the methods of measurement</a:t>
            </a:r>
            <a:r>
              <a:rPr lang="en-US" sz="2800" b="1" dirty="0">
                <a:latin typeface="Candara" panose="020E0502030303020204" pitchFamily="34" charset="0"/>
              </a:rPr>
              <a:t>	 </a:t>
            </a:r>
            <a:endParaRPr lang="en-US" sz="2800" b="1" dirty="0" smtClean="0">
              <a:latin typeface="Candara" panose="020E0502030303020204" pitchFamily="34" charset="0"/>
            </a:endParaRPr>
          </a:p>
          <a:p>
            <a:pPr marL="0" indent="0">
              <a:buNone/>
            </a:pPr>
            <a:r>
              <a:rPr lang="en-US" sz="2800" dirty="0">
                <a:latin typeface="Candara" panose="020E0502030303020204" pitchFamily="34" charset="0"/>
              </a:rPr>
              <a:t>8. Data collection and presentation</a:t>
            </a:r>
            <a:endParaRPr lang="en-US" sz="2800" b="1" u="sng" dirty="0">
              <a:latin typeface="Candara" panose="020E0502030303020204" pitchFamily="34" charset="0"/>
            </a:endParaRPr>
          </a:p>
          <a:p>
            <a:pPr marL="0" indent="0">
              <a:buNone/>
            </a:pPr>
            <a:r>
              <a:rPr lang="en-US" sz="2800" dirty="0">
                <a:latin typeface="Candara" panose="020E0502030303020204" pitchFamily="34" charset="0"/>
              </a:rPr>
              <a:t>9. Data analysis &amp; interpretation</a:t>
            </a:r>
          </a:p>
          <a:p>
            <a:pPr marL="0" indent="0">
              <a:buNone/>
            </a:pPr>
            <a:endParaRPr lang="en-US" sz="2800" b="1" u="sng" dirty="0">
              <a:latin typeface="Candara" panose="020E0502030303020204" pitchFamily="34" charset="0"/>
            </a:endParaRPr>
          </a:p>
          <a:p>
            <a:pPr marL="0" indent="0">
              <a:buNone/>
            </a:pPr>
            <a:r>
              <a:rPr lang="en-US" sz="2800" b="1" u="sng" dirty="0" smtClean="0">
                <a:latin typeface="Candara" panose="020E0502030303020204" pitchFamily="34" charset="0"/>
              </a:rPr>
              <a:t>CHAPTER </a:t>
            </a:r>
            <a:r>
              <a:rPr lang="en-US" sz="2800" b="1" u="sng" dirty="0">
                <a:latin typeface="Candara" panose="020E0502030303020204" pitchFamily="34" charset="0"/>
              </a:rPr>
              <a:t>3</a:t>
            </a:r>
          </a:p>
          <a:p>
            <a:endParaRPr lang="en-US" sz="2800" dirty="0">
              <a:latin typeface="Candara" panose="020E0502030303020204" pitchFamily="34" charset="0"/>
            </a:endParaRPr>
          </a:p>
        </p:txBody>
      </p:sp>
    </p:spTree>
    <p:extLst>
      <p:ext uri="{BB962C8B-B14F-4D97-AF65-F5344CB8AC3E}">
        <p14:creationId xmlns:p14="http://schemas.microsoft.com/office/powerpoint/2010/main" val="25089545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STEPS cont.….</a:t>
            </a:r>
            <a:endParaRPr lang="en-US" b="1" dirty="0">
              <a:latin typeface="Candara" panose="020E0502030303020204" pitchFamily="34" charset="0"/>
            </a:endParaRPr>
          </a:p>
        </p:txBody>
      </p:sp>
      <p:sp>
        <p:nvSpPr>
          <p:cNvPr id="3" name="Content Placeholder 2"/>
          <p:cNvSpPr>
            <a:spLocks noGrp="1"/>
          </p:cNvSpPr>
          <p:nvPr>
            <p:ph idx="1"/>
          </p:nvPr>
        </p:nvSpPr>
        <p:spPr>
          <a:xfrm>
            <a:off x="304800" y="1828801"/>
            <a:ext cx="7911084" cy="4351337"/>
          </a:xfrm>
        </p:spPr>
        <p:txBody>
          <a:bodyPr>
            <a:normAutofit/>
          </a:bodyPr>
          <a:lstStyle/>
          <a:p>
            <a:endParaRPr lang="en-US" sz="2800" dirty="0" smtClean="0">
              <a:latin typeface="Candara" panose="020E0502030303020204" pitchFamily="34" charset="0"/>
            </a:endParaRPr>
          </a:p>
          <a:p>
            <a:pPr marL="0" indent="0">
              <a:buNone/>
            </a:pPr>
            <a:r>
              <a:rPr lang="en-US" sz="2800" dirty="0" smtClean="0">
                <a:latin typeface="Candara" panose="020E0502030303020204" pitchFamily="34" charset="0"/>
              </a:rPr>
              <a:t>10. Communicating </a:t>
            </a:r>
            <a:r>
              <a:rPr lang="en-US" sz="2800" dirty="0">
                <a:latin typeface="Candara" panose="020E0502030303020204" pitchFamily="34" charset="0"/>
              </a:rPr>
              <a:t>research findings, conclusion, recommendations, limitations &amp; appendices	</a:t>
            </a:r>
            <a:r>
              <a:rPr lang="en-US" sz="2800" b="1" dirty="0">
                <a:latin typeface="Candara" panose="020E0502030303020204" pitchFamily="34" charset="0"/>
              </a:rPr>
              <a:t> </a:t>
            </a:r>
          </a:p>
          <a:p>
            <a:endParaRPr lang="en-US" sz="2800" b="1" u="sng" dirty="0" smtClean="0">
              <a:latin typeface="Candara" panose="020E0502030303020204" pitchFamily="34" charset="0"/>
            </a:endParaRPr>
          </a:p>
          <a:p>
            <a:pPr marL="0" indent="0">
              <a:buNone/>
            </a:pPr>
            <a:r>
              <a:rPr lang="en-US" sz="2800" b="1" u="sng" dirty="0" smtClean="0">
                <a:latin typeface="Candara" panose="020E0502030303020204" pitchFamily="34" charset="0"/>
              </a:rPr>
              <a:t>Chapter 4 &amp; Chapter </a:t>
            </a:r>
            <a:r>
              <a:rPr lang="en-US" sz="2800" b="1" u="sng" dirty="0">
                <a:latin typeface="Candara" panose="020E0502030303020204" pitchFamily="34" charset="0"/>
              </a:rPr>
              <a:t>5</a:t>
            </a:r>
            <a:r>
              <a:rPr lang="en-US" sz="2800" b="1" dirty="0">
                <a:latin typeface="Candara" panose="020E0502030303020204" pitchFamily="34" charset="0"/>
              </a:rPr>
              <a:t> </a:t>
            </a:r>
          </a:p>
          <a:p>
            <a:endParaRPr lang="en-US" sz="2800" dirty="0">
              <a:latin typeface="Candara" panose="020E0502030303020204" pitchFamily="34" charset="0"/>
            </a:endParaRPr>
          </a:p>
        </p:txBody>
      </p:sp>
    </p:spTree>
    <p:extLst>
      <p:ext uri="{BB962C8B-B14F-4D97-AF65-F5344CB8AC3E}">
        <p14:creationId xmlns:p14="http://schemas.microsoft.com/office/powerpoint/2010/main" val="29272557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4006596" cy="777240"/>
          </a:xfrm>
        </p:spPr>
        <p:txBody>
          <a:bodyPr/>
          <a:lstStyle/>
          <a:p>
            <a:pPr algn="ctr"/>
            <a:r>
              <a:rPr lang="en-US" dirty="0" smtClean="0">
                <a:latin typeface="Candara" panose="020E0502030303020204" pitchFamily="34" charset="0"/>
              </a:rPr>
              <a:t>ALL STEPS</a:t>
            </a:r>
            <a:endParaRPr lang="en-US" dirty="0">
              <a:latin typeface="Candara" panose="020E0502030303020204" pitchFamily="34" charset="0"/>
            </a:endParaRPr>
          </a:p>
        </p:txBody>
      </p:sp>
      <p:sp>
        <p:nvSpPr>
          <p:cNvPr id="3" name="Content Placeholder 2"/>
          <p:cNvSpPr>
            <a:spLocks noGrp="1"/>
          </p:cNvSpPr>
          <p:nvPr>
            <p:ph idx="1"/>
          </p:nvPr>
        </p:nvSpPr>
        <p:spPr>
          <a:xfrm>
            <a:off x="457200" y="929640"/>
            <a:ext cx="7848600" cy="5852160"/>
          </a:xfrm>
        </p:spPr>
        <p:txBody>
          <a:bodyPr>
            <a:noAutofit/>
          </a:bodyPr>
          <a:lstStyle/>
          <a:p>
            <a:pPr marL="0" indent="0">
              <a:buNone/>
            </a:pPr>
            <a:r>
              <a:rPr lang="en-US" sz="2400" b="1" dirty="0" smtClean="0">
                <a:latin typeface="Candara" panose="020E0502030303020204" pitchFamily="34" charset="0"/>
              </a:rPr>
              <a:t>1. Identify </a:t>
            </a:r>
            <a:r>
              <a:rPr lang="en-US" sz="2400" b="1" dirty="0">
                <a:latin typeface="Candara" panose="020E0502030303020204" pitchFamily="34" charset="0"/>
              </a:rPr>
              <a:t>the research topic</a:t>
            </a:r>
          </a:p>
          <a:p>
            <a:pPr marL="0" indent="0">
              <a:buNone/>
            </a:pPr>
            <a:r>
              <a:rPr lang="en-US" sz="2400" b="1" dirty="0" smtClean="0">
                <a:latin typeface="Candara" panose="020E0502030303020204" pitchFamily="34" charset="0"/>
              </a:rPr>
              <a:t>2. Problem </a:t>
            </a:r>
            <a:r>
              <a:rPr lang="en-US" sz="2400" b="1" dirty="0">
                <a:latin typeface="Candara" panose="020E0502030303020204" pitchFamily="34" charset="0"/>
              </a:rPr>
              <a:t>statement</a:t>
            </a:r>
          </a:p>
          <a:p>
            <a:pPr marL="0" indent="0">
              <a:buNone/>
            </a:pPr>
            <a:r>
              <a:rPr lang="en-US" sz="2400" b="1" dirty="0" smtClean="0">
                <a:latin typeface="Candara" panose="020E0502030303020204" pitchFamily="34" charset="0"/>
              </a:rPr>
              <a:t>3. Rationale</a:t>
            </a:r>
            <a:r>
              <a:rPr lang="en-US" sz="2400" b="1" dirty="0">
                <a:latin typeface="Candara" panose="020E0502030303020204" pitchFamily="34" charset="0"/>
              </a:rPr>
              <a:t>/ justification/purpose of the study</a:t>
            </a:r>
          </a:p>
          <a:p>
            <a:pPr marL="0" indent="0">
              <a:buNone/>
            </a:pPr>
            <a:r>
              <a:rPr lang="en-US" sz="2400" b="1" dirty="0" smtClean="0">
                <a:latin typeface="Candara" panose="020E0502030303020204" pitchFamily="34" charset="0"/>
              </a:rPr>
              <a:t>4. Formulate </a:t>
            </a:r>
            <a:r>
              <a:rPr lang="en-US" sz="2400" b="1" dirty="0">
                <a:latin typeface="Candara" panose="020E0502030303020204" pitchFamily="34" charset="0"/>
              </a:rPr>
              <a:t>research objectives, questions &amp; hypothesis </a:t>
            </a:r>
          </a:p>
          <a:p>
            <a:pPr marL="0" indent="0">
              <a:buNone/>
            </a:pPr>
            <a:r>
              <a:rPr lang="en-US" sz="2400" b="1" dirty="0" smtClean="0">
                <a:latin typeface="Candara" panose="020E0502030303020204" pitchFamily="34" charset="0"/>
              </a:rPr>
              <a:t>5</a:t>
            </a:r>
            <a:r>
              <a:rPr lang="en-US" sz="2400" b="1" dirty="0">
                <a:latin typeface="Candara" panose="020E0502030303020204" pitchFamily="34" charset="0"/>
              </a:rPr>
              <a:t>. Literature review</a:t>
            </a:r>
          </a:p>
          <a:p>
            <a:pPr marL="0" indent="0">
              <a:buNone/>
            </a:pPr>
            <a:r>
              <a:rPr lang="en-US" sz="2400" b="1" dirty="0" smtClean="0">
                <a:latin typeface="Candara" panose="020E0502030303020204" pitchFamily="34" charset="0"/>
              </a:rPr>
              <a:t>6</a:t>
            </a:r>
            <a:r>
              <a:rPr lang="en-US" sz="2400" b="1" dirty="0">
                <a:latin typeface="Candara" panose="020E0502030303020204" pitchFamily="34" charset="0"/>
              </a:rPr>
              <a:t>. Research methodology</a:t>
            </a:r>
          </a:p>
          <a:p>
            <a:pPr marL="0" indent="0">
              <a:buNone/>
            </a:pPr>
            <a:r>
              <a:rPr lang="en-US" sz="2400" b="1" dirty="0">
                <a:latin typeface="Candara" panose="020E0502030303020204" pitchFamily="34" charset="0"/>
              </a:rPr>
              <a:t>7. Describe the methods of measurement	 </a:t>
            </a:r>
          </a:p>
          <a:p>
            <a:pPr marL="0" indent="0">
              <a:buNone/>
            </a:pPr>
            <a:r>
              <a:rPr lang="en-US" sz="2400" b="1" dirty="0">
                <a:latin typeface="Candara" panose="020E0502030303020204" pitchFamily="34" charset="0"/>
              </a:rPr>
              <a:t>8. Data collection and presentation</a:t>
            </a:r>
            <a:endParaRPr lang="en-US" sz="2400" b="1" u="sng" dirty="0">
              <a:latin typeface="Candara" panose="020E0502030303020204" pitchFamily="34" charset="0"/>
            </a:endParaRPr>
          </a:p>
          <a:p>
            <a:pPr marL="0" indent="0">
              <a:buNone/>
            </a:pPr>
            <a:r>
              <a:rPr lang="en-US" sz="2400" b="1" dirty="0">
                <a:latin typeface="Candara" panose="020E0502030303020204" pitchFamily="34" charset="0"/>
              </a:rPr>
              <a:t>9. Data analysis &amp; </a:t>
            </a:r>
            <a:r>
              <a:rPr lang="en-US" sz="2400" b="1" dirty="0" smtClean="0">
                <a:latin typeface="Candara" panose="020E0502030303020204" pitchFamily="34" charset="0"/>
              </a:rPr>
              <a:t>interpretation</a:t>
            </a:r>
          </a:p>
          <a:p>
            <a:pPr marL="0" indent="0">
              <a:buNone/>
            </a:pPr>
            <a:r>
              <a:rPr lang="en-US" sz="2400" b="1" dirty="0">
                <a:latin typeface="Candara" panose="020E0502030303020204" pitchFamily="34" charset="0"/>
              </a:rPr>
              <a:t>10. Communicating research findings, conclusion, recommendations, limitations &amp; appendices</a:t>
            </a:r>
          </a:p>
          <a:p>
            <a:endParaRPr lang="en-US" sz="2400" b="1" dirty="0"/>
          </a:p>
        </p:txBody>
      </p:sp>
    </p:spTree>
    <p:extLst>
      <p:ext uri="{BB962C8B-B14F-4D97-AF65-F5344CB8AC3E}">
        <p14:creationId xmlns:p14="http://schemas.microsoft.com/office/powerpoint/2010/main" val="25791379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2133600"/>
            <a:ext cx="8382000" cy="1905000"/>
          </a:xfrm>
        </p:spPr>
        <p:txBody>
          <a:bodyPr/>
          <a:lstStyle/>
          <a:p>
            <a:r>
              <a:rPr lang="en-US" sz="6000" dirty="0">
                <a:solidFill>
                  <a:schemeClr val="tx1"/>
                </a:solidFill>
                <a:latin typeface="+mn-lt"/>
              </a:rPr>
              <a:t>1</a:t>
            </a:r>
            <a:r>
              <a:rPr lang="en-US" sz="6000" dirty="0" smtClean="0">
                <a:solidFill>
                  <a:schemeClr val="tx1"/>
                </a:solidFill>
                <a:latin typeface="+mn-lt"/>
              </a:rPr>
              <a:t>. Identify Research Topic</a:t>
            </a:r>
            <a:endParaRPr lang="en-US" sz="6000" dirty="0">
              <a:solidFill>
                <a:schemeClr val="tx1"/>
              </a:solidFill>
              <a:latin typeface="+mn-lt"/>
            </a:endParaRPr>
          </a:p>
        </p:txBody>
      </p:sp>
    </p:spTree>
    <p:extLst>
      <p:ext uri="{BB962C8B-B14F-4D97-AF65-F5344CB8AC3E}">
        <p14:creationId xmlns:p14="http://schemas.microsoft.com/office/powerpoint/2010/main" val="3236777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585DE85F-61A1-4958-8D8C-2FF1668A3E45}"/>
              </a:ext>
            </a:extLst>
          </p:cNvPr>
          <p:cNvSpPr>
            <a:spLocks noGrp="1"/>
          </p:cNvSpPr>
          <p:nvPr>
            <p:ph type="title"/>
          </p:nvPr>
        </p:nvSpPr>
        <p:spPr>
          <a:xfrm>
            <a:off x="457200" y="0"/>
            <a:ext cx="8229600" cy="1066800"/>
          </a:xfrm>
        </p:spPr>
        <p:txBody>
          <a:bodyPr>
            <a:normAutofit/>
          </a:bodyPr>
          <a:lstStyle/>
          <a:p>
            <a:pPr algn="ctr" eaLnBrk="1" fontAlgn="auto" hangingPunct="1">
              <a:spcAft>
                <a:spcPts val="0"/>
              </a:spcAft>
              <a:defRPr/>
            </a:pPr>
            <a:r>
              <a:rPr lang="en-US" sz="3600" b="1" dirty="0" smtClean="0">
                <a:solidFill>
                  <a:schemeClr val="tx1"/>
                </a:solidFill>
              </a:rPr>
              <a:t>IDENTIFICATION </a:t>
            </a:r>
            <a:r>
              <a:rPr lang="en-US" sz="3600" b="1" dirty="0">
                <a:solidFill>
                  <a:schemeClr val="tx1"/>
                </a:solidFill>
              </a:rPr>
              <a:t>OF RESEARCH PROBLEM</a:t>
            </a:r>
          </a:p>
        </p:txBody>
      </p:sp>
      <p:sp>
        <p:nvSpPr>
          <p:cNvPr id="3" name="Content Placeholder 2">
            <a:extLst>
              <a:ext uri="{FF2B5EF4-FFF2-40B4-BE49-F238E27FC236}">
                <a16:creationId xmlns:a16="http://schemas.microsoft.com/office/drawing/2014/main" id="{62A8CB06-20B9-41ED-B9EB-DBAB99AAE33F}"/>
              </a:ext>
            </a:extLst>
          </p:cNvPr>
          <p:cNvSpPr>
            <a:spLocks noGrp="1"/>
          </p:cNvSpPr>
          <p:nvPr>
            <p:ph idx="1"/>
          </p:nvPr>
        </p:nvSpPr>
        <p:spPr>
          <a:xfrm>
            <a:off x="457200" y="1066800"/>
            <a:ext cx="8229600" cy="5410200"/>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dirty="0"/>
              <a:t>A research problem is an issue that needs investigation or solution.</a:t>
            </a:r>
          </a:p>
          <a:p>
            <a:pPr marL="274320" indent="-274320" eaLnBrk="1" fontAlgn="auto" hangingPunct="1">
              <a:spcAft>
                <a:spcPts val="0"/>
              </a:spcAft>
              <a:buClr>
                <a:schemeClr val="accent3"/>
              </a:buClr>
              <a:buFont typeface="Wingdings" pitchFamily="2" charset="2"/>
              <a:buChar char="Ø"/>
              <a:defRPr/>
            </a:pPr>
            <a:r>
              <a:rPr lang="en-US" dirty="0"/>
              <a:t>Once the problem has been selected, it is then used to make the study topic.</a:t>
            </a:r>
          </a:p>
          <a:p>
            <a:pPr marL="0" indent="0" eaLnBrk="1" fontAlgn="auto" hangingPunct="1">
              <a:spcAft>
                <a:spcPts val="0"/>
              </a:spcAft>
              <a:buClr>
                <a:schemeClr val="accent3"/>
              </a:buClr>
              <a:buFont typeface="Wingdings 2" panose="05020102010507070707" pitchFamily="18" charset="2"/>
              <a:buNone/>
              <a:defRPr/>
            </a:pPr>
            <a:r>
              <a:rPr lang="en-US" b="1" dirty="0"/>
              <a:t>Sources of Research Problems:</a:t>
            </a:r>
          </a:p>
          <a:p>
            <a:pPr marL="274320" indent="-274320" eaLnBrk="1" fontAlgn="auto" hangingPunct="1">
              <a:spcAft>
                <a:spcPts val="0"/>
              </a:spcAft>
              <a:buClr>
                <a:schemeClr val="accent3"/>
              </a:buClr>
              <a:buFont typeface="Wingdings" pitchFamily="2" charset="2"/>
              <a:buChar char="Ø"/>
              <a:defRPr/>
            </a:pPr>
            <a:r>
              <a:rPr lang="en-US" dirty="0"/>
              <a:t>Existing theories and literature</a:t>
            </a:r>
          </a:p>
          <a:p>
            <a:pPr marL="274320" indent="-274320" eaLnBrk="1" fontAlgn="auto" hangingPunct="1">
              <a:spcAft>
                <a:spcPts val="0"/>
              </a:spcAft>
              <a:buClr>
                <a:schemeClr val="accent3"/>
              </a:buClr>
              <a:buFont typeface="Wingdings" pitchFamily="2" charset="2"/>
              <a:buChar char="Ø"/>
              <a:defRPr/>
            </a:pPr>
            <a:r>
              <a:rPr lang="en-US" dirty="0"/>
              <a:t>Media – News papers, Radios, TVs etc.</a:t>
            </a:r>
          </a:p>
          <a:p>
            <a:pPr marL="274320" indent="-274320" eaLnBrk="1" fontAlgn="auto" hangingPunct="1">
              <a:spcAft>
                <a:spcPts val="0"/>
              </a:spcAft>
              <a:buClr>
                <a:schemeClr val="accent3"/>
              </a:buClr>
              <a:buFont typeface="Wingdings" pitchFamily="2" charset="2"/>
              <a:buChar char="Ø"/>
              <a:defRPr/>
            </a:pPr>
            <a:r>
              <a:rPr lang="en-US" dirty="0"/>
              <a:t>Previous research studies/reports</a:t>
            </a:r>
          </a:p>
          <a:p>
            <a:pPr marL="274320" indent="-274320" eaLnBrk="1" fontAlgn="auto" hangingPunct="1">
              <a:spcAft>
                <a:spcPts val="0"/>
              </a:spcAft>
              <a:buClr>
                <a:schemeClr val="accent3"/>
              </a:buClr>
              <a:buFont typeface="Wingdings" pitchFamily="2" charset="2"/>
              <a:buChar char="Ø"/>
              <a:defRPr/>
            </a:pPr>
            <a:r>
              <a:rPr lang="en-US" dirty="0"/>
              <a:t>Personal experiences – Clinical etc.</a:t>
            </a:r>
          </a:p>
          <a:p>
            <a:pPr marL="274320" indent="-274320" eaLnBrk="1" fontAlgn="auto" hangingPunct="1">
              <a:spcAft>
                <a:spcPts val="0"/>
              </a:spcAft>
              <a:buClr>
                <a:schemeClr val="accent3"/>
              </a:buClr>
              <a:buFont typeface="Wingdings" pitchFamily="2" charset="2"/>
              <a:buChar char="Ø"/>
              <a:defRPr/>
            </a:pPr>
            <a:r>
              <a:rPr lang="en-US" dirty="0"/>
              <a:t>Discussions with experts</a:t>
            </a:r>
          </a:p>
          <a:p>
            <a:pPr marL="274320" indent="-274320" eaLnBrk="1" fontAlgn="auto" hangingPunct="1">
              <a:spcAft>
                <a:spcPts val="0"/>
              </a:spcAft>
              <a:buClr>
                <a:schemeClr val="accent3"/>
              </a:buClr>
              <a:buFont typeface="Wingdings" pitchFamily="2" charset="2"/>
              <a:buChar char="Ø"/>
              <a:defRPr/>
            </a:pPr>
            <a:r>
              <a:rPr lang="en-US" dirty="0"/>
              <a:t>Replication – Carrying out research projects that had been done before</a:t>
            </a:r>
          </a:p>
          <a:p>
            <a:pPr marL="0" indent="0" eaLnBrk="1" fontAlgn="auto" hangingPunct="1">
              <a:spcAft>
                <a:spcPts val="0"/>
              </a:spcAft>
              <a:buClr>
                <a:schemeClr val="accent3"/>
              </a:buClr>
              <a:buFont typeface="Wingdings 2" panose="05020102010507070707" pitchFamily="18" charset="2"/>
              <a:buNone/>
              <a:defRPr/>
            </a:pPr>
            <a:endParaRPr lang="en-US" dirty="0"/>
          </a:p>
          <a:p>
            <a:pPr marL="0" indent="0" eaLnBrk="1" fontAlgn="auto" hangingPunct="1">
              <a:spcAft>
                <a:spcPts val="0"/>
              </a:spcAft>
              <a:buClr>
                <a:schemeClr val="accent3"/>
              </a:buClr>
              <a:buFont typeface="Wingdings 2" panose="05020102010507070707" pitchFamily="18" charset="2"/>
              <a:buNone/>
              <a:defRPr/>
            </a:pPr>
            <a:endParaRPr lang="en-US" dirty="0"/>
          </a:p>
        </p:txBody>
      </p:sp>
    </p:spTree>
    <p:extLst>
      <p:ext uri="{BB962C8B-B14F-4D97-AF65-F5344CB8AC3E}">
        <p14:creationId xmlns:p14="http://schemas.microsoft.com/office/powerpoint/2010/main" val="35769223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818D2A-5729-4B9F-A3B5-7249A51A6EC2}"/>
              </a:ext>
            </a:extLst>
          </p:cNvPr>
          <p:cNvSpPr>
            <a:spLocks noGrp="1"/>
          </p:cNvSpPr>
          <p:nvPr>
            <p:ph idx="1"/>
          </p:nvPr>
        </p:nvSpPr>
        <p:spPr>
          <a:xfrm>
            <a:off x="457200" y="533400"/>
            <a:ext cx="8229600" cy="5791200"/>
          </a:xfrm>
        </p:spPr>
        <p:txBody>
          <a:bodyPr>
            <a:normAutofit/>
          </a:bodyPr>
          <a:lstStyle/>
          <a:p>
            <a:pPr marL="0" indent="0" eaLnBrk="1" fontAlgn="auto" hangingPunct="1">
              <a:spcAft>
                <a:spcPts val="0"/>
              </a:spcAft>
              <a:buClr>
                <a:schemeClr val="accent3"/>
              </a:buClr>
              <a:buFont typeface="Wingdings 2"/>
              <a:buNone/>
              <a:defRPr/>
            </a:pPr>
            <a:r>
              <a:rPr lang="en-US" b="1" dirty="0"/>
              <a:t>Note: </a:t>
            </a:r>
            <a:r>
              <a:rPr lang="en-US" dirty="0"/>
              <a:t>The researcher should have the necessary knowledge and skills and the necessary resources e.g. money, manpower, materials etc.</a:t>
            </a:r>
          </a:p>
          <a:p>
            <a:pPr marL="0" indent="0" eaLnBrk="1" fontAlgn="auto" hangingPunct="1">
              <a:spcAft>
                <a:spcPts val="0"/>
              </a:spcAft>
              <a:buClr>
                <a:schemeClr val="accent3"/>
              </a:buClr>
              <a:buFont typeface="Wingdings 2" panose="05020102010507070707" pitchFamily="18" charset="2"/>
              <a:buNone/>
              <a:defRPr/>
            </a:pPr>
            <a:r>
              <a:rPr lang="en-US" b="1" dirty="0"/>
              <a:t>Characteristics of a Good Nursing Research Topic</a:t>
            </a:r>
          </a:p>
          <a:p>
            <a:pPr marL="274320" indent="-274320" eaLnBrk="1" fontAlgn="auto" hangingPunct="1">
              <a:spcAft>
                <a:spcPts val="0"/>
              </a:spcAft>
              <a:buClr>
                <a:schemeClr val="accent3"/>
              </a:buClr>
              <a:buFont typeface="Wingdings" pitchFamily="2" charset="2"/>
              <a:buChar char="Ø"/>
              <a:defRPr/>
            </a:pPr>
            <a:r>
              <a:rPr lang="en-US" dirty="0"/>
              <a:t>Improve nursing services by contributing to more knowledge and better skills. </a:t>
            </a:r>
          </a:p>
          <a:p>
            <a:pPr marL="274320" indent="-274320" eaLnBrk="1" fontAlgn="auto" hangingPunct="1">
              <a:spcAft>
                <a:spcPts val="0"/>
              </a:spcAft>
              <a:buClr>
                <a:schemeClr val="accent3"/>
              </a:buClr>
              <a:buFont typeface="Wingdings" pitchFamily="2" charset="2"/>
              <a:buChar char="Ø"/>
              <a:defRPr/>
            </a:pPr>
            <a:r>
              <a:rPr lang="en-US" dirty="0"/>
              <a:t>Enhance existing knowledge by filling in gaps that exist. </a:t>
            </a:r>
          </a:p>
          <a:p>
            <a:pPr marL="274320" indent="-274320" eaLnBrk="1" fontAlgn="auto" hangingPunct="1">
              <a:spcAft>
                <a:spcPts val="0"/>
              </a:spcAft>
              <a:buClr>
                <a:schemeClr val="accent3"/>
              </a:buClr>
              <a:buFont typeface="Wingdings" pitchFamily="2" charset="2"/>
              <a:buChar char="Ø"/>
              <a:defRPr/>
            </a:pPr>
            <a:r>
              <a:rPr lang="en-US" dirty="0"/>
              <a:t>Encourage more research on already existing nursing theories. </a:t>
            </a:r>
          </a:p>
          <a:p>
            <a:pPr marL="274320" indent="-274320" eaLnBrk="1" fontAlgn="auto" hangingPunct="1">
              <a:spcAft>
                <a:spcPts val="0"/>
              </a:spcAft>
              <a:buClr>
                <a:schemeClr val="accent3"/>
              </a:buClr>
              <a:buFont typeface="Wingdings" pitchFamily="2" charset="2"/>
              <a:buChar char="Ø"/>
              <a:defRPr/>
            </a:pPr>
            <a:r>
              <a:rPr lang="en-US" dirty="0"/>
              <a:t>Address current concerns or priority areas in nursing. </a:t>
            </a:r>
          </a:p>
          <a:p>
            <a:pPr marL="274320" indent="-274320" eaLnBrk="1" fontAlgn="auto" hangingPunct="1">
              <a:spcAft>
                <a:spcPts val="0"/>
              </a:spcAft>
              <a:buClr>
                <a:schemeClr val="accent3"/>
              </a:buClr>
              <a:buFont typeface="Wingdings" pitchFamily="2" charset="2"/>
              <a:buChar char="Ø"/>
              <a:defRPr/>
            </a:pPr>
            <a:r>
              <a:rPr lang="en-US" dirty="0"/>
              <a:t>Pay more attention to ethical issues</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35065730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5E012B-47E5-46D7-A752-05FABF3BCBE4}"/>
              </a:ext>
            </a:extLst>
          </p:cNvPr>
          <p:cNvSpPr>
            <a:spLocks noGrp="1"/>
          </p:cNvSpPr>
          <p:nvPr>
            <p:ph idx="1"/>
          </p:nvPr>
        </p:nvSpPr>
        <p:spPr>
          <a:xfrm>
            <a:off x="457200" y="990600"/>
            <a:ext cx="8229600" cy="53340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A Good Research Title Should:</a:t>
            </a:r>
          </a:p>
          <a:p>
            <a:pPr marL="274320" indent="-274320" eaLnBrk="1" fontAlgn="auto" hangingPunct="1">
              <a:spcAft>
                <a:spcPts val="0"/>
              </a:spcAft>
              <a:buClr>
                <a:schemeClr val="accent3"/>
              </a:buClr>
              <a:buFont typeface="Wingdings" pitchFamily="2" charset="2"/>
              <a:buChar char="Ø"/>
              <a:defRPr/>
            </a:pPr>
            <a:r>
              <a:rPr lang="en-US" dirty="0"/>
              <a:t>Describe contents clearly and precisely so that the readers can decide whether to read the report or not.</a:t>
            </a:r>
          </a:p>
          <a:p>
            <a:pPr marL="274320" indent="-274320" eaLnBrk="1" fontAlgn="auto" hangingPunct="1">
              <a:spcAft>
                <a:spcPts val="0"/>
              </a:spcAft>
              <a:buClr>
                <a:schemeClr val="accent3"/>
              </a:buClr>
              <a:buFont typeface="Wingdings" pitchFamily="2" charset="2"/>
              <a:buChar char="Ø"/>
              <a:defRPr/>
            </a:pPr>
            <a:r>
              <a:rPr lang="en-US" dirty="0"/>
              <a:t>Provide clear key words.</a:t>
            </a:r>
          </a:p>
          <a:p>
            <a:pPr marL="274320" indent="-274320" eaLnBrk="1" fontAlgn="auto" hangingPunct="1">
              <a:spcAft>
                <a:spcPts val="0"/>
              </a:spcAft>
              <a:buClr>
                <a:schemeClr val="accent3"/>
              </a:buClr>
              <a:buFont typeface="Wingdings" pitchFamily="2" charset="2"/>
              <a:buChar char="Ø"/>
              <a:defRPr/>
            </a:pPr>
            <a:r>
              <a:rPr lang="en-US" dirty="0"/>
              <a:t>Not include terms like ‛an investigation of….’ or “a research on……..”</a:t>
            </a:r>
          </a:p>
          <a:p>
            <a:pPr marL="274320" indent="-274320" eaLnBrk="1" fontAlgn="auto" hangingPunct="1">
              <a:spcAft>
                <a:spcPts val="0"/>
              </a:spcAft>
              <a:buClr>
                <a:schemeClr val="accent3"/>
              </a:buClr>
              <a:buFont typeface="Wingdings" pitchFamily="2" charset="2"/>
              <a:buChar char="Ø"/>
              <a:defRPr/>
            </a:pPr>
            <a:r>
              <a:rPr lang="en-US" dirty="0"/>
              <a:t>Not have abbreviations or jargon.</a:t>
            </a:r>
          </a:p>
          <a:p>
            <a:pPr marL="274320" indent="-274320" eaLnBrk="1" fontAlgn="auto" hangingPunct="1">
              <a:spcAft>
                <a:spcPts val="0"/>
              </a:spcAft>
              <a:buClr>
                <a:schemeClr val="accent3"/>
              </a:buClr>
              <a:buFont typeface="Wingdings" pitchFamily="2" charset="2"/>
              <a:buChar char="Ø"/>
              <a:defRPr/>
            </a:pPr>
            <a:r>
              <a:rPr lang="en-US" dirty="0"/>
              <a:t>Not use  “cute language”</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24254690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077200" cy="5181599"/>
          </a:xfrm>
        </p:spPr>
        <p:txBody>
          <a:bodyPr>
            <a:normAutofit/>
          </a:bodyPr>
          <a:lstStyle/>
          <a:p>
            <a:pPr>
              <a:buNone/>
            </a:pPr>
            <a:r>
              <a:rPr lang="en-US" sz="2400" b="1" dirty="0" smtClean="0">
                <a:latin typeface="Candara" panose="020E0502030303020204" pitchFamily="34" charset="0"/>
              </a:rPr>
              <a:t>Example:</a:t>
            </a:r>
            <a:endParaRPr lang="en-US" sz="2400" b="1" dirty="0">
              <a:latin typeface="Candara" panose="020E0502030303020204" pitchFamily="34" charset="0"/>
            </a:endParaRPr>
          </a:p>
          <a:p>
            <a:pPr>
              <a:buNone/>
            </a:pPr>
            <a:r>
              <a:rPr lang="en-US" sz="2400" b="1" dirty="0" smtClean="0">
                <a:latin typeface="Candara" panose="020E0502030303020204" pitchFamily="34" charset="0"/>
              </a:rPr>
              <a:t>	</a:t>
            </a:r>
          </a:p>
          <a:p>
            <a:pPr>
              <a:buNone/>
            </a:pPr>
            <a:r>
              <a:rPr lang="en-US" sz="2400" b="1" dirty="0" smtClean="0">
                <a:latin typeface="Candara" panose="020E0502030303020204" pitchFamily="34" charset="0"/>
              </a:rPr>
              <a:t>	FACTORS </a:t>
            </a:r>
            <a:r>
              <a:rPr lang="en-US" sz="2400" b="1" dirty="0">
                <a:latin typeface="Candara" panose="020E0502030303020204" pitchFamily="34" charset="0"/>
              </a:rPr>
              <a:t>INFLUENCING IMPLEMENTATION </a:t>
            </a:r>
            <a:r>
              <a:rPr lang="en-US" sz="2400" b="1" dirty="0" smtClean="0">
                <a:latin typeface="Candara" panose="020E0502030303020204" pitchFamily="34" charset="0"/>
              </a:rPr>
              <a:t>OFTHE </a:t>
            </a:r>
            <a:r>
              <a:rPr lang="en-US" sz="2400" b="1" dirty="0">
                <a:latin typeface="Candara" panose="020E0502030303020204" pitchFamily="34" charset="0"/>
              </a:rPr>
              <a:t>HIV/AIDS EDUCATION CURRICULUM IN PRIMARY SCHOOLS: A CASE STUDY OF NYERI COUNTY</a:t>
            </a:r>
            <a:r>
              <a:rPr lang="en-US" sz="2400" b="1" dirty="0" smtClean="0">
                <a:latin typeface="Candara" panose="020E0502030303020204" pitchFamily="34" charset="0"/>
              </a:rPr>
              <a:t>.</a:t>
            </a:r>
          </a:p>
          <a:p>
            <a:pPr>
              <a:buNone/>
            </a:pPr>
            <a:endParaRPr lang="en-US" sz="2400" b="1" dirty="0">
              <a:latin typeface="Candara" panose="020E0502030303020204" pitchFamily="34" charset="0"/>
            </a:endParaRPr>
          </a:p>
          <a:p>
            <a:pPr>
              <a:buNone/>
            </a:pPr>
            <a:r>
              <a:rPr lang="en-US" sz="2400" b="1" dirty="0" smtClean="0">
                <a:latin typeface="Candara" panose="020E0502030303020204" pitchFamily="34" charset="0"/>
              </a:rPr>
              <a:t>	UPTAKE OF VOLUNTARY MEDICAL MALE CIRCUMCISION AMONG ADULT MEN: A CASE STUDY OF TESO SOUTH CONSTITUENCY</a:t>
            </a:r>
          </a:p>
          <a:p>
            <a:endParaRPr lang="en-US" sz="2400" dirty="0">
              <a:latin typeface="Candara" panose="020E0502030303020204" pitchFamily="34" charset="0"/>
            </a:endParaRPr>
          </a:p>
          <a:p>
            <a:endParaRPr lang="en-US" sz="2400" dirty="0">
              <a:latin typeface="Candara" panose="020E0502030303020204" pitchFamily="34" charset="0"/>
            </a:endParaRPr>
          </a:p>
        </p:txBody>
      </p:sp>
    </p:spTree>
    <p:extLst>
      <p:ext uri="{BB962C8B-B14F-4D97-AF65-F5344CB8AC3E}">
        <p14:creationId xmlns:p14="http://schemas.microsoft.com/office/powerpoint/2010/main" val="3127523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IN RESEARCH</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02158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2133600"/>
            <a:ext cx="7772400" cy="1362456"/>
          </a:xfrm>
        </p:spPr>
        <p:txBody>
          <a:bodyPr/>
          <a:lstStyle/>
          <a:p>
            <a:r>
              <a:rPr lang="en-US" sz="6000" dirty="0" smtClean="0">
                <a:solidFill>
                  <a:schemeClr val="tx1"/>
                </a:solidFill>
                <a:latin typeface="+mn-lt"/>
              </a:rPr>
              <a:t>2. Problem statement</a:t>
            </a:r>
            <a:endParaRPr lang="en-US" sz="6000" dirty="0">
              <a:solidFill>
                <a:schemeClr val="tx1"/>
              </a:solidFill>
              <a:latin typeface="+mn-lt"/>
            </a:endParaRPr>
          </a:p>
        </p:txBody>
      </p:sp>
    </p:spTree>
    <p:extLst>
      <p:ext uri="{BB962C8B-B14F-4D97-AF65-F5344CB8AC3E}">
        <p14:creationId xmlns:p14="http://schemas.microsoft.com/office/powerpoint/2010/main" val="929575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68598C0D-F7DF-4894-A97E-1C21C087AF77}"/>
              </a:ext>
            </a:extLst>
          </p:cNvPr>
          <p:cNvSpPr>
            <a:spLocks noGrp="1"/>
          </p:cNvSpPr>
          <p:nvPr>
            <p:ph type="title"/>
          </p:nvPr>
        </p:nvSpPr>
        <p:spPr>
          <a:xfrm>
            <a:off x="457200" y="304800"/>
            <a:ext cx="8229600" cy="1143000"/>
          </a:xfrm>
        </p:spPr>
        <p:txBody>
          <a:bodyPr>
            <a:normAutofit fontScale="90000"/>
          </a:bodyPr>
          <a:lstStyle/>
          <a:p>
            <a:pPr algn="ctr" eaLnBrk="1" fontAlgn="auto" hangingPunct="1">
              <a:spcAft>
                <a:spcPts val="0"/>
              </a:spcAft>
              <a:defRPr/>
            </a:pPr>
            <a:r>
              <a:rPr lang="en-US" sz="4400" b="1" dirty="0">
                <a:solidFill>
                  <a:schemeClr val="tx1"/>
                </a:solidFill>
                <a:latin typeface="+mn-lt"/>
              </a:rPr>
              <a:t>Criteria for Formulating a Research Problem</a:t>
            </a:r>
          </a:p>
        </p:txBody>
      </p:sp>
      <p:sp>
        <p:nvSpPr>
          <p:cNvPr id="3" name="Content Placeholder 2">
            <a:extLst>
              <a:ext uri="{FF2B5EF4-FFF2-40B4-BE49-F238E27FC236}">
                <a16:creationId xmlns:a16="http://schemas.microsoft.com/office/drawing/2014/main" id="{5A23E599-9951-4B51-8352-A03DFEA6B39B}"/>
              </a:ext>
            </a:extLst>
          </p:cNvPr>
          <p:cNvSpPr>
            <a:spLocks noGrp="1"/>
          </p:cNvSpPr>
          <p:nvPr>
            <p:ph idx="1"/>
          </p:nvPr>
        </p:nvSpPr>
        <p:spPr>
          <a:xfrm>
            <a:off x="457200" y="1524000"/>
            <a:ext cx="8229600" cy="4953000"/>
          </a:xfrm>
        </p:spPr>
        <p:txBody>
          <a:bodyPr>
            <a:normAutofit lnSpcReduction="10000"/>
          </a:bodyPr>
          <a:lstStyle/>
          <a:p>
            <a:pPr marL="0" indent="0" eaLnBrk="1" fontAlgn="auto" hangingPunct="1">
              <a:spcAft>
                <a:spcPts val="0"/>
              </a:spcAft>
              <a:buClr>
                <a:schemeClr val="accent3"/>
              </a:buClr>
              <a:buFont typeface="Wingdings 2" panose="05020102010507070707" pitchFamily="18" charset="2"/>
              <a:buNone/>
              <a:defRPr/>
            </a:pPr>
            <a:r>
              <a:rPr lang="en-US" b="1" dirty="0"/>
              <a:t>a) Workability</a:t>
            </a:r>
          </a:p>
          <a:p>
            <a:pPr marL="274320" indent="-274320" eaLnBrk="1" fontAlgn="auto" hangingPunct="1">
              <a:spcAft>
                <a:spcPts val="0"/>
              </a:spcAft>
              <a:buClr>
                <a:schemeClr val="accent3"/>
              </a:buClr>
              <a:buFont typeface="Wingdings" pitchFamily="2" charset="2"/>
              <a:buChar char="Ø"/>
              <a:defRPr/>
            </a:pPr>
            <a:r>
              <a:rPr lang="en-US" dirty="0"/>
              <a:t>Is the research within the range of resources and time constraints?</a:t>
            </a:r>
          </a:p>
          <a:p>
            <a:pPr marL="274320" indent="-274320" eaLnBrk="1" fontAlgn="auto" hangingPunct="1">
              <a:spcAft>
                <a:spcPts val="0"/>
              </a:spcAft>
              <a:buClr>
                <a:schemeClr val="accent3"/>
              </a:buClr>
              <a:buFont typeface="Wingdings" pitchFamily="2" charset="2"/>
              <a:buChar char="Ø"/>
              <a:defRPr/>
            </a:pPr>
            <a:r>
              <a:rPr lang="en-US" dirty="0"/>
              <a:t>Is the necessary data accessible?</a:t>
            </a:r>
          </a:p>
          <a:p>
            <a:pPr marL="274320" indent="-274320" eaLnBrk="1" fontAlgn="auto" hangingPunct="1">
              <a:spcAft>
                <a:spcPts val="0"/>
              </a:spcAft>
              <a:buClr>
                <a:schemeClr val="accent3"/>
              </a:buClr>
              <a:buFont typeface="Wingdings" pitchFamily="2" charset="2"/>
              <a:buChar char="Ø"/>
              <a:defRPr/>
            </a:pPr>
            <a:r>
              <a:rPr lang="en-US" dirty="0"/>
              <a:t>Can you come up with an answer to the problem?</a:t>
            </a:r>
          </a:p>
          <a:p>
            <a:pPr marL="274320" indent="-274320" eaLnBrk="1" fontAlgn="auto" hangingPunct="1">
              <a:spcAft>
                <a:spcPts val="0"/>
              </a:spcAft>
              <a:buClr>
                <a:schemeClr val="accent3"/>
              </a:buClr>
              <a:buFont typeface="Wingdings" pitchFamily="2" charset="2"/>
              <a:buChar char="Ø"/>
              <a:defRPr/>
            </a:pPr>
            <a:r>
              <a:rPr lang="en-US" dirty="0"/>
              <a:t>Is the required methodology manageable and understandable?</a:t>
            </a:r>
          </a:p>
          <a:p>
            <a:pPr marL="0" indent="0" eaLnBrk="1" fontAlgn="auto" hangingPunct="1">
              <a:spcAft>
                <a:spcPts val="0"/>
              </a:spcAft>
              <a:buClr>
                <a:schemeClr val="accent3"/>
              </a:buClr>
              <a:buFont typeface="Wingdings 2" panose="05020102010507070707" pitchFamily="18" charset="2"/>
              <a:buNone/>
              <a:defRPr/>
            </a:pPr>
            <a:r>
              <a:rPr lang="en-US" b="1" dirty="0"/>
              <a:t>b) Critical Mass</a:t>
            </a:r>
          </a:p>
          <a:p>
            <a:pPr marL="274320" indent="-274320" eaLnBrk="1" fontAlgn="auto" hangingPunct="1">
              <a:spcAft>
                <a:spcPts val="0"/>
              </a:spcAft>
              <a:buClr>
                <a:schemeClr val="accent3"/>
              </a:buClr>
              <a:buFont typeface="Wingdings" pitchFamily="2" charset="2"/>
              <a:buChar char="Ø"/>
              <a:defRPr/>
            </a:pPr>
            <a:r>
              <a:rPr lang="en-US" dirty="0"/>
              <a:t>Is the problem of sufficient magnitude to fulfill the motivation of the study?</a:t>
            </a:r>
          </a:p>
          <a:p>
            <a:pPr marL="274320" indent="-274320" eaLnBrk="1" fontAlgn="auto" hangingPunct="1">
              <a:spcAft>
                <a:spcPts val="0"/>
              </a:spcAft>
              <a:buClr>
                <a:schemeClr val="accent3"/>
              </a:buClr>
              <a:buFont typeface="Wingdings" pitchFamily="2" charset="2"/>
              <a:buChar char="Ø"/>
              <a:defRPr/>
            </a:pPr>
            <a:r>
              <a:rPr lang="en-US" dirty="0"/>
              <a:t>Are there enough variables?</a:t>
            </a:r>
          </a:p>
        </p:txBody>
      </p:sp>
    </p:spTree>
    <p:extLst>
      <p:ext uri="{BB962C8B-B14F-4D97-AF65-F5344CB8AC3E}">
        <p14:creationId xmlns:p14="http://schemas.microsoft.com/office/powerpoint/2010/main" val="40093435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C3C734-71F4-48FC-A12D-B7A49B1E16C1}"/>
              </a:ext>
            </a:extLst>
          </p:cNvPr>
          <p:cNvSpPr>
            <a:spLocks noGrp="1"/>
          </p:cNvSpPr>
          <p:nvPr>
            <p:ph idx="1"/>
          </p:nvPr>
        </p:nvSpPr>
        <p:spPr>
          <a:xfrm>
            <a:off x="457200" y="914400"/>
            <a:ext cx="8229600" cy="54102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c) Interest</a:t>
            </a:r>
          </a:p>
          <a:p>
            <a:pPr marL="274320" indent="-274320" eaLnBrk="1" fontAlgn="auto" hangingPunct="1">
              <a:spcAft>
                <a:spcPts val="0"/>
              </a:spcAft>
              <a:buClr>
                <a:schemeClr val="accent3"/>
              </a:buClr>
              <a:buFont typeface="Wingdings" pitchFamily="2" charset="2"/>
              <a:buChar char="Ø"/>
              <a:defRPr/>
            </a:pPr>
            <a:r>
              <a:rPr lang="en-US" dirty="0"/>
              <a:t>Are you interested in the problem area?</a:t>
            </a:r>
          </a:p>
          <a:p>
            <a:pPr marL="274320" indent="-274320" eaLnBrk="1" fontAlgn="auto" hangingPunct="1">
              <a:spcAft>
                <a:spcPts val="0"/>
              </a:spcAft>
              <a:buClr>
                <a:schemeClr val="accent3"/>
              </a:buClr>
              <a:buFont typeface="Wingdings" pitchFamily="2" charset="2"/>
              <a:buChar char="Ø"/>
              <a:defRPr/>
            </a:pPr>
            <a:r>
              <a:rPr lang="en-US" dirty="0"/>
              <a:t>Does it relate to your background and career?</a:t>
            </a:r>
          </a:p>
          <a:p>
            <a:pPr marL="274320" indent="-274320" eaLnBrk="1" fontAlgn="auto" hangingPunct="1">
              <a:spcAft>
                <a:spcPts val="0"/>
              </a:spcAft>
              <a:buClr>
                <a:schemeClr val="accent3"/>
              </a:buClr>
              <a:buFont typeface="Wingdings" pitchFamily="2" charset="2"/>
              <a:buChar char="Ø"/>
              <a:defRPr/>
            </a:pPr>
            <a:r>
              <a:rPr lang="en-US" dirty="0"/>
              <a:t>Will you learn useful skills from pursuing it?</a:t>
            </a:r>
          </a:p>
          <a:p>
            <a:pPr marL="0" indent="0" eaLnBrk="1" fontAlgn="auto" hangingPunct="1">
              <a:spcAft>
                <a:spcPts val="0"/>
              </a:spcAft>
              <a:buClr>
                <a:schemeClr val="accent3"/>
              </a:buClr>
              <a:buFont typeface="Wingdings 2" panose="05020102010507070707" pitchFamily="18" charset="2"/>
              <a:buNone/>
              <a:defRPr/>
            </a:pPr>
            <a:endParaRPr lang="en-US" dirty="0"/>
          </a:p>
          <a:p>
            <a:pPr marL="0" indent="0" eaLnBrk="1" fontAlgn="auto" hangingPunct="1">
              <a:spcAft>
                <a:spcPts val="0"/>
              </a:spcAft>
              <a:buClr>
                <a:schemeClr val="accent3"/>
              </a:buClr>
              <a:buFont typeface="Wingdings 2" panose="05020102010507070707" pitchFamily="18" charset="2"/>
              <a:buNone/>
              <a:defRPr/>
            </a:pPr>
            <a:r>
              <a:rPr lang="en-US" b="1" dirty="0"/>
              <a:t>d) Theoretical Value</a:t>
            </a:r>
          </a:p>
          <a:p>
            <a:pPr marL="274320" indent="-274320" eaLnBrk="1" fontAlgn="auto" hangingPunct="1">
              <a:spcAft>
                <a:spcPts val="0"/>
              </a:spcAft>
              <a:buClr>
                <a:schemeClr val="accent3"/>
              </a:buClr>
              <a:buFont typeface="Wingdings" pitchFamily="2" charset="2"/>
              <a:buChar char="Ø"/>
              <a:defRPr/>
            </a:pPr>
            <a:r>
              <a:rPr lang="en-US" dirty="0"/>
              <a:t>Does the problem fill the gap in literature?</a:t>
            </a:r>
          </a:p>
          <a:p>
            <a:pPr marL="274320" indent="-274320" eaLnBrk="1" fontAlgn="auto" hangingPunct="1">
              <a:spcAft>
                <a:spcPts val="0"/>
              </a:spcAft>
              <a:buClr>
                <a:schemeClr val="accent3"/>
              </a:buClr>
              <a:buFont typeface="Wingdings" pitchFamily="2" charset="2"/>
              <a:buChar char="Ø"/>
              <a:defRPr/>
            </a:pPr>
            <a:r>
              <a:rPr lang="en-US" dirty="0"/>
              <a:t>Does it challenge previously held opinions?</a:t>
            </a:r>
          </a:p>
          <a:p>
            <a:pPr marL="274320" indent="-274320" eaLnBrk="1" fontAlgn="auto" hangingPunct="1">
              <a:spcAft>
                <a:spcPts val="0"/>
              </a:spcAft>
              <a:buClr>
                <a:schemeClr val="accent3"/>
              </a:buClr>
              <a:buFont typeface="Wingdings" pitchFamily="2" charset="2"/>
              <a:buChar char="Ø"/>
              <a:defRPr/>
            </a:pPr>
            <a:r>
              <a:rPr lang="en-US" dirty="0"/>
              <a:t>Will others recognize its importance?</a:t>
            </a:r>
          </a:p>
          <a:p>
            <a:pPr marL="274320" indent="-274320" eaLnBrk="1" fontAlgn="auto" hangingPunct="1">
              <a:spcAft>
                <a:spcPts val="0"/>
              </a:spcAft>
              <a:buClr>
                <a:schemeClr val="accent3"/>
              </a:buClr>
              <a:buFont typeface="Wingdings" pitchFamily="2" charset="2"/>
              <a:buChar char="Ø"/>
              <a:defRPr/>
            </a:pPr>
            <a:r>
              <a:rPr lang="en-US" dirty="0"/>
              <a:t>Will it contribute to advancement of knowledge?</a:t>
            </a:r>
          </a:p>
          <a:p>
            <a:pPr marL="274320" indent="-274320" eaLnBrk="1" fontAlgn="auto" hangingPunct="1">
              <a:spcAft>
                <a:spcPts val="0"/>
              </a:spcAft>
              <a:buClr>
                <a:schemeClr val="accent3"/>
              </a:buClr>
              <a:buFont typeface="Wingdings" pitchFamily="2" charset="2"/>
              <a:buChar char="Ø"/>
              <a:defRPr/>
            </a:pPr>
            <a:r>
              <a:rPr lang="en-US" dirty="0"/>
              <a:t>Is it publishable?</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6455860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06460C-F155-4ACD-B6F7-68D5C2A61CDB}"/>
              </a:ext>
            </a:extLst>
          </p:cNvPr>
          <p:cNvSpPr>
            <a:spLocks noGrp="1"/>
          </p:cNvSpPr>
          <p:nvPr>
            <p:ph idx="1"/>
          </p:nvPr>
        </p:nvSpPr>
        <p:spPr>
          <a:xfrm>
            <a:off x="457200" y="1143000"/>
            <a:ext cx="8229600" cy="51816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d) Practical Value</a:t>
            </a:r>
          </a:p>
          <a:p>
            <a:pPr marL="274320" indent="-274320" eaLnBrk="1" fontAlgn="auto" hangingPunct="1">
              <a:spcAft>
                <a:spcPts val="0"/>
              </a:spcAft>
              <a:buClr>
                <a:schemeClr val="accent3"/>
              </a:buClr>
              <a:buFont typeface="Wingdings" pitchFamily="2" charset="2"/>
              <a:buChar char="Ø"/>
              <a:defRPr/>
            </a:pPr>
            <a:r>
              <a:rPr lang="en-US" dirty="0"/>
              <a:t>Will the solutions to the problem improve available knowledge?</a:t>
            </a:r>
          </a:p>
          <a:p>
            <a:pPr marL="274320" indent="-274320" eaLnBrk="1" fontAlgn="auto" hangingPunct="1">
              <a:spcAft>
                <a:spcPts val="0"/>
              </a:spcAft>
              <a:buClr>
                <a:schemeClr val="accent3"/>
              </a:buClr>
              <a:buFont typeface="Wingdings" pitchFamily="2" charset="2"/>
              <a:buChar char="Ø"/>
              <a:defRPr/>
            </a:pPr>
            <a:r>
              <a:rPr lang="en-US" dirty="0"/>
              <a:t>Are other researchers likely to be interested in the results?</a:t>
            </a:r>
          </a:p>
          <a:p>
            <a:pPr marL="274320" indent="-274320" eaLnBrk="1" fontAlgn="auto" hangingPunct="1">
              <a:spcAft>
                <a:spcPts val="0"/>
              </a:spcAft>
              <a:buClr>
                <a:schemeClr val="accent3"/>
              </a:buClr>
              <a:buFont typeface="Wingdings" pitchFamily="2" charset="2"/>
              <a:buChar char="Ø"/>
              <a:defRPr/>
            </a:pPr>
            <a:r>
              <a:rPr lang="en-US" dirty="0"/>
              <a:t>Will your own research skills be improved as a result of your study?</a:t>
            </a:r>
          </a:p>
        </p:txBody>
      </p:sp>
    </p:spTree>
    <p:extLst>
      <p:ext uri="{BB962C8B-B14F-4D97-AF65-F5344CB8AC3E}">
        <p14:creationId xmlns:p14="http://schemas.microsoft.com/office/powerpoint/2010/main" val="42256296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4469B452-3B54-4CCE-96E8-6A75B296377D}"/>
              </a:ext>
            </a:extLst>
          </p:cNvPr>
          <p:cNvSpPr>
            <a:spLocks noGrp="1"/>
          </p:cNvSpPr>
          <p:nvPr>
            <p:ph type="title"/>
          </p:nvPr>
        </p:nvSpPr>
        <p:spPr/>
        <p:txBody>
          <a:bodyPr>
            <a:normAutofit fontScale="90000"/>
          </a:bodyPr>
          <a:lstStyle/>
          <a:p>
            <a:pPr algn="ctr" eaLnBrk="1" fontAlgn="auto" hangingPunct="1">
              <a:spcAft>
                <a:spcPts val="0"/>
              </a:spcAft>
              <a:defRPr/>
            </a:pPr>
            <a:r>
              <a:rPr lang="en-US" sz="4000" b="1" dirty="0">
                <a:solidFill>
                  <a:schemeClr val="tx1"/>
                </a:solidFill>
                <a:latin typeface="+mn-lt"/>
              </a:rPr>
              <a:t>Characteristics of a Good Research Problem</a:t>
            </a:r>
          </a:p>
        </p:txBody>
      </p:sp>
      <p:sp>
        <p:nvSpPr>
          <p:cNvPr id="94211" name="Content Placeholder 2"/>
          <p:cNvSpPr>
            <a:spLocks noGrp="1"/>
          </p:cNvSpPr>
          <p:nvPr>
            <p:ph idx="1"/>
          </p:nvPr>
        </p:nvSpPr>
        <p:spPr/>
        <p:txBody>
          <a:bodyPr/>
          <a:lstStyle/>
          <a:p>
            <a:pPr eaLnBrk="1" hangingPunct="1">
              <a:buFont typeface="Wingdings" panose="05000000000000000000" pitchFamily="2" charset="2"/>
              <a:buChar char="Ø"/>
            </a:pPr>
            <a:r>
              <a:rPr lang="en-US" altLang="en-US" smtClean="0"/>
              <a:t>Should be written clearly in a way that captures the reader’s interest</a:t>
            </a:r>
          </a:p>
          <a:p>
            <a:pPr eaLnBrk="1" hangingPunct="1">
              <a:buFont typeface="Wingdings" panose="05000000000000000000" pitchFamily="2" charset="2"/>
              <a:buChar char="Ø"/>
            </a:pPr>
            <a:r>
              <a:rPr lang="en-US" altLang="en-US" smtClean="0"/>
              <a:t>The specific problem identified is objectively researchable</a:t>
            </a:r>
          </a:p>
          <a:p>
            <a:pPr eaLnBrk="1" hangingPunct="1">
              <a:buFont typeface="Wingdings" panose="05000000000000000000" pitchFamily="2" charset="2"/>
              <a:buChar char="Ø"/>
            </a:pPr>
            <a:r>
              <a:rPr lang="en-US" altLang="en-US" smtClean="0"/>
              <a:t>The scope of specific research problem is indicated</a:t>
            </a:r>
          </a:p>
          <a:p>
            <a:pPr eaLnBrk="1" hangingPunct="1">
              <a:buFont typeface="Wingdings" panose="05000000000000000000" pitchFamily="2" charset="2"/>
              <a:buChar char="Ø"/>
            </a:pPr>
            <a:r>
              <a:rPr lang="en-US" altLang="en-US" smtClean="0"/>
              <a:t>Importance of the study in adding new knowledge is clearly indicated</a:t>
            </a:r>
          </a:p>
          <a:p>
            <a:pPr eaLnBrk="1" hangingPunct="1">
              <a:buFont typeface="Wingdings" panose="05000000000000000000" pitchFamily="2" charset="2"/>
              <a:buChar char="Ø"/>
            </a:pPr>
            <a:r>
              <a:rPr lang="en-US" altLang="en-US" smtClean="0"/>
              <a:t>The problem statement must give the purpose of the study</a:t>
            </a:r>
          </a:p>
        </p:txBody>
      </p:sp>
    </p:spTree>
    <p:extLst>
      <p:ext uri="{BB962C8B-B14F-4D97-AF65-F5344CB8AC3E}">
        <p14:creationId xmlns:p14="http://schemas.microsoft.com/office/powerpoint/2010/main" val="12230456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1219200"/>
            <a:ext cx="9067800" cy="3572256"/>
          </a:xfrm>
        </p:spPr>
        <p:txBody>
          <a:bodyPr/>
          <a:lstStyle/>
          <a:p>
            <a:r>
              <a:rPr lang="en-US" sz="5400" dirty="0">
                <a:solidFill>
                  <a:schemeClr val="tx1"/>
                </a:solidFill>
                <a:latin typeface="+mn-lt"/>
              </a:rPr>
              <a:t>Step </a:t>
            </a:r>
            <a:r>
              <a:rPr lang="en-US" sz="5400" dirty="0" smtClean="0">
                <a:solidFill>
                  <a:schemeClr val="tx1"/>
                </a:solidFill>
                <a:latin typeface="+mn-lt"/>
              </a:rPr>
              <a:t>3: Rationale/ Justification/Purpose of the Study</a:t>
            </a:r>
            <a:endParaRPr lang="en-US" sz="5400" dirty="0">
              <a:latin typeface="+mn-lt"/>
            </a:endParaRPr>
          </a:p>
        </p:txBody>
      </p:sp>
    </p:spTree>
    <p:extLst>
      <p:ext uri="{BB962C8B-B14F-4D97-AF65-F5344CB8AC3E}">
        <p14:creationId xmlns:p14="http://schemas.microsoft.com/office/powerpoint/2010/main" val="1042576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452731EB-6552-4657-8697-2F1E86F24F99}"/>
              </a:ext>
            </a:extLst>
          </p:cNvPr>
          <p:cNvSpPr>
            <a:spLocks noGrp="1"/>
          </p:cNvSpPr>
          <p:nvPr>
            <p:ph type="title"/>
          </p:nvPr>
        </p:nvSpPr>
        <p:spPr>
          <a:xfrm>
            <a:off x="457200" y="152400"/>
            <a:ext cx="8229600" cy="685800"/>
          </a:xfrm>
        </p:spPr>
        <p:txBody>
          <a:bodyPr>
            <a:normAutofit fontScale="90000"/>
          </a:bodyPr>
          <a:lstStyle/>
          <a:p>
            <a:pPr algn="ctr" eaLnBrk="1" fontAlgn="auto" hangingPunct="1">
              <a:spcAft>
                <a:spcPts val="0"/>
              </a:spcAft>
              <a:defRPr/>
            </a:pPr>
            <a:r>
              <a:rPr lang="en-US" b="1" dirty="0">
                <a:solidFill>
                  <a:schemeClr val="tx1"/>
                </a:solidFill>
                <a:latin typeface="+mn-lt"/>
              </a:rPr>
              <a:t>PURPOSE OF THE STUDY</a:t>
            </a:r>
          </a:p>
        </p:txBody>
      </p:sp>
      <p:sp>
        <p:nvSpPr>
          <p:cNvPr id="3" name="Content Placeholder 2">
            <a:extLst>
              <a:ext uri="{FF2B5EF4-FFF2-40B4-BE49-F238E27FC236}">
                <a16:creationId xmlns:a16="http://schemas.microsoft.com/office/drawing/2014/main" id="{0F0EA099-B74F-405D-A8B3-F450FABDC052}"/>
              </a:ext>
            </a:extLst>
          </p:cNvPr>
          <p:cNvSpPr>
            <a:spLocks noGrp="1"/>
          </p:cNvSpPr>
          <p:nvPr>
            <p:ph idx="1"/>
          </p:nvPr>
        </p:nvSpPr>
        <p:spPr>
          <a:xfrm>
            <a:off x="457200" y="838200"/>
            <a:ext cx="8229600" cy="5791200"/>
          </a:xfrm>
        </p:spPr>
        <p:txBody>
          <a:bodyPr>
            <a:normAutofit lnSpcReduction="10000"/>
          </a:bodyPr>
          <a:lstStyle/>
          <a:p>
            <a:pPr marL="274320" indent="-274320" eaLnBrk="1" fontAlgn="auto" hangingPunct="1">
              <a:spcAft>
                <a:spcPts val="0"/>
              </a:spcAft>
              <a:buClr>
                <a:schemeClr val="accent3"/>
              </a:buClr>
              <a:buFont typeface="Wingdings" pitchFamily="2" charset="2"/>
              <a:buChar char="Ø"/>
              <a:defRPr/>
            </a:pPr>
            <a:r>
              <a:rPr lang="en-US" dirty="0"/>
              <a:t>This is the focus/ goal or ultimate aim of the study.</a:t>
            </a:r>
          </a:p>
          <a:p>
            <a:pPr marL="274320" indent="-274320" eaLnBrk="1" fontAlgn="auto" hangingPunct="1">
              <a:spcAft>
                <a:spcPts val="0"/>
              </a:spcAft>
              <a:buClr>
                <a:schemeClr val="accent3"/>
              </a:buClr>
              <a:buFont typeface="Wingdings" pitchFamily="2" charset="2"/>
              <a:buChar char="Ø"/>
              <a:defRPr/>
            </a:pPr>
            <a:r>
              <a:rPr lang="en-US" dirty="0"/>
              <a:t>It should be accurately expressed for the research process to be carried out with ease.</a:t>
            </a:r>
          </a:p>
          <a:p>
            <a:pPr marL="0" indent="0" eaLnBrk="1" fontAlgn="auto" hangingPunct="1">
              <a:spcAft>
                <a:spcPts val="0"/>
              </a:spcAft>
              <a:buClr>
                <a:schemeClr val="accent3"/>
              </a:buClr>
              <a:buFont typeface="Wingdings 2" panose="05020102010507070707" pitchFamily="18" charset="2"/>
              <a:buNone/>
              <a:defRPr/>
            </a:pPr>
            <a:r>
              <a:rPr lang="en-US" b="1" dirty="0"/>
              <a:t>The criteria for formulating a purpose of the study:</a:t>
            </a:r>
          </a:p>
          <a:p>
            <a:pPr marL="274320" indent="-274320" eaLnBrk="1" fontAlgn="auto" hangingPunct="1">
              <a:spcAft>
                <a:spcPts val="0"/>
              </a:spcAft>
              <a:buClr>
                <a:schemeClr val="accent3"/>
              </a:buClr>
              <a:buFont typeface="Wingdings" pitchFamily="2" charset="2"/>
              <a:buChar char="Ø"/>
              <a:defRPr/>
            </a:pPr>
            <a:r>
              <a:rPr lang="en-US" dirty="0"/>
              <a:t>Must be clearly indicated, unambiguous and in a declarative manner</a:t>
            </a:r>
          </a:p>
          <a:p>
            <a:pPr marL="274320" indent="-274320" eaLnBrk="1" fontAlgn="auto" hangingPunct="1">
              <a:spcAft>
                <a:spcPts val="0"/>
              </a:spcAft>
              <a:buClr>
                <a:schemeClr val="accent3"/>
              </a:buClr>
              <a:buFont typeface="Wingdings" pitchFamily="2" charset="2"/>
              <a:buChar char="Ø"/>
              <a:defRPr/>
            </a:pPr>
            <a:r>
              <a:rPr lang="en-US" dirty="0"/>
              <a:t>Should indicate the concepts or variable in the study</a:t>
            </a:r>
          </a:p>
          <a:p>
            <a:pPr marL="274320" indent="-274320" eaLnBrk="1" fontAlgn="auto" hangingPunct="1">
              <a:spcAft>
                <a:spcPts val="0"/>
              </a:spcAft>
              <a:buClr>
                <a:schemeClr val="accent3"/>
              </a:buClr>
              <a:buFont typeface="Wingdings" pitchFamily="2" charset="2"/>
              <a:buChar char="Ø"/>
              <a:defRPr/>
            </a:pPr>
            <a:r>
              <a:rPr lang="en-US" dirty="0"/>
              <a:t>Where possible, the relationship among the variables should be indicated</a:t>
            </a:r>
          </a:p>
          <a:p>
            <a:pPr marL="274320" indent="-274320" eaLnBrk="1" fontAlgn="auto" hangingPunct="1">
              <a:spcAft>
                <a:spcPts val="0"/>
              </a:spcAft>
              <a:buClr>
                <a:schemeClr val="accent3"/>
              </a:buClr>
              <a:buFont typeface="Wingdings" pitchFamily="2" charset="2"/>
              <a:buChar char="Ø"/>
              <a:defRPr/>
            </a:pPr>
            <a:r>
              <a:rPr lang="en-US" dirty="0"/>
              <a:t>Should state the target population</a:t>
            </a:r>
          </a:p>
          <a:p>
            <a:pPr marL="274320" indent="-274320" eaLnBrk="1" fontAlgn="auto" hangingPunct="1">
              <a:spcAft>
                <a:spcPts val="0"/>
              </a:spcAft>
              <a:buClr>
                <a:schemeClr val="accent3"/>
              </a:buClr>
              <a:buFont typeface="Wingdings" pitchFamily="2" charset="2"/>
              <a:buChar char="Ø"/>
              <a:defRPr/>
            </a:pPr>
            <a:r>
              <a:rPr lang="en-US" dirty="0"/>
              <a:t>Variables and target population in the purpose should be consistent with the variables and target population operationalized in the methods of the study</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15584685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4ED8C01F-5BAF-4FCA-8449-0655B2E587FA}"/>
              </a:ext>
            </a:extLst>
          </p:cNvPr>
          <p:cNvSpPr>
            <a:spLocks noGrp="1"/>
          </p:cNvSpPr>
          <p:nvPr>
            <p:ph type="title"/>
          </p:nvPr>
        </p:nvSpPr>
        <p:spPr>
          <a:xfrm>
            <a:off x="457200" y="381000"/>
            <a:ext cx="8229600" cy="1066800"/>
          </a:xfrm>
        </p:spPr>
        <p:txBody>
          <a:bodyPr>
            <a:normAutofit/>
          </a:bodyPr>
          <a:lstStyle/>
          <a:p>
            <a:pPr algn="ctr" eaLnBrk="1" fontAlgn="auto" hangingPunct="1">
              <a:spcAft>
                <a:spcPts val="0"/>
              </a:spcAft>
              <a:defRPr/>
            </a:pPr>
            <a:r>
              <a:rPr lang="en-US" sz="3600" b="1" dirty="0" smtClean="0">
                <a:solidFill>
                  <a:schemeClr val="tx1"/>
                </a:solidFill>
                <a:latin typeface="+mn-lt"/>
              </a:rPr>
              <a:t>RATIONALE</a:t>
            </a:r>
            <a:r>
              <a:rPr lang="en-US" sz="3600" b="1" dirty="0">
                <a:solidFill>
                  <a:schemeClr val="tx1"/>
                </a:solidFill>
                <a:latin typeface="+mn-lt"/>
              </a:rPr>
              <a:t>/ </a:t>
            </a:r>
            <a:r>
              <a:rPr lang="en-US" sz="3600" b="1" dirty="0" smtClean="0">
                <a:solidFill>
                  <a:schemeClr val="tx1"/>
                </a:solidFill>
                <a:latin typeface="+mn-lt"/>
              </a:rPr>
              <a:t>JUSTIFICATION</a:t>
            </a:r>
            <a:endParaRPr lang="en-US" sz="3600" b="1" dirty="0">
              <a:solidFill>
                <a:schemeClr val="tx1"/>
              </a:solidFill>
              <a:latin typeface="+mn-lt"/>
            </a:endParaRPr>
          </a:p>
        </p:txBody>
      </p:sp>
      <p:sp>
        <p:nvSpPr>
          <p:cNvPr id="111619" name="Content Placeholder 2"/>
          <p:cNvSpPr>
            <a:spLocks noGrp="1"/>
          </p:cNvSpPr>
          <p:nvPr>
            <p:ph idx="1"/>
          </p:nvPr>
        </p:nvSpPr>
        <p:spPr>
          <a:xfrm>
            <a:off x="457200" y="1524000"/>
            <a:ext cx="8229600" cy="4800600"/>
          </a:xfrm>
        </p:spPr>
        <p:txBody>
          <a:bodyPr/>
          <a:lstStyle/>
          <a:p>
            <a:pPr eaLnBrk="1" hangingPunct="1">
              <a:buFont typeface="Wingdings" panose="05000000000000000000" pitchFamily="2" charset="2"/>
              <a:buChar char="Ø"/>
            </a:pPr>
            <a:r>
              <a:rPr lang="en-US" altLang="en-US" smtClean="0"/>
              <a:t>The words ‘rationale’ and ‘justification’ are commonly used interchangeably. </a:t>
            </a:r>
          </a:p>
          <a:p>
            <a:pPr eaLnBrk="1" hangingPunct="1">
              <a:buFont typeface="Wingdings" panose="05000000000000000000" pitchFamily="2" charset="2"/>
              <a:buChar char="Ø"/>
            </a:pPr>
            <a:r>
              <a:rPr lang="en-US" altLang="en-US" smtClean="0"/>
              <a:t>This is the section of the study that outlines reasons for carrying out the study. </a:t>
            </a:r>
          </a:p>
          <a:p>
            <a:pPr eaLnBrk="1" hangingPunct="1">
              <a:buFont typeface="Wingdings" panose="05000000000000000000" pitchFamily="2" charset="2"/>
              <a:buChar char="Ø"/>
            </a:pPr>
            <a:endParaRPr lang="en-US" altLang="en-US" smtClean="0"/>
          </a:p>
          <a:p>
            <a:pPr eaLnBrk="1" hangingPunct="1">
              <a:buFont typeface="Wingdings" panose="05000000000000000000" pitchFamily="2" charset="2"/>
              <a:buChar char="Ø"/>
            </a:pPr>
            <a:r>
              <a:rPr lang="en-US" altLang="en-US" smtClean="0"/>
              <a:t>Justifications of the study should address some of the following questions: </a:t>
            </a:r>
          </a:p>
          <a:p>
            <a:pPr eaLnBrk="1" hangingPunct="1">
              <a:buFont typeface="Wingdings" panose="05000000000000000000" pitchFamily="2" charset="2"/>
              <a:buChar char="§"/>
            </a:pPr>
            <a:r>
              <a:rPr lang="en-US" altLang="en-US" smtClean="0"/>
              <a:t>What gaps in knowledge will the study address?</a:t>
            </a:r>
          </a:p>
          <a:p>
            <a:pPr eaLnBrk="1" hangingPunct="1">
              <a:buFont typeface="Wingdings" panose="05000000000000000000" pitchFamily="2" charset="2"/>
              <a:buChar char="§"/>
            </a:pPr>
            <a:r>
              <a:rPr lang="en-US" altLang="en-US" smtClean="0"/>
              <a:t>Why is the study important?</a:t>
            </a:r>
          </a:p>
          <a:p>
            <a:pPr eaLnBrk="1" hangingPunct="1">
              <a:buFont typeface="Wingdings" panose="05000000000000000000" pitchFamily="2" charset="2"/>
              <a:buChar char="§"/>
            </a:pPr>
            <a:r>
              <a:rPr lang="en-US" altLang="en-US" smtClean="0"/>
              <a:t>What will the study contribute to the society?</a:t>
            </a:r>
          </a:p>
          <a:p>
            <a:pPr eaLnBrk="1" hangingPunct="1">
              <a:buFont typeface="Wingdings" panose="05000000000000000000" pitchFamily="2" charset="2"/>
              <a:buChar char="Ø"/>
            </a:pPr>
            <a:endParaRPr lang="en-US" altLang="en-US" smtClean="0"/>
          </a:p>
        </p:txBody>
      </p:sp>
    </p:spTree>
    <p:extLst>
      <p:ext uri="{BB962C8B-B14F-4D97-AF65-F5344CB8AC3E}">
        <p14:creationId xmlns:p14="http://schemas.microsoft.com/office/powerpoint/2010/main" val="25468416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Content Placeholder 2"/>
          <p:cNvSpPr>
            <a:spLocks noGrp="1"/>
          </p:cNvSpPr>
          <p:nvPr>
            <p:ph idx="1"/>
          </p:nvPr>
        </p:nvSpPr>
        <p:spPr>
          <a:xfrm>
            <a:off x="457200" y="914400"/>
            <a:ext cx="8229600" cy="5410200"/>
          </a:xfrm>
        </p:spPr>
        <p:txBody>
          <a:bodyPr/>
          <a:lstStyle/>
          <a:p>
            <a:pPr eaLnBrk="1" hangingPunct="1">
              <a:buFont typeface="Wingdings" panose="05000000000000000000" pitchFamily="2" charset="2"/>
              <a:buChar char="Ø"/>
            </a:pPr>
            <a:r>
              <a:rPr lang="en-US" altLang="en-US" smtClean="0"/>
              <a:t>Meanwhile, the significance of the study addresses questions like:</a:t>
            </a:r>
          </a:p>
          <a:p>
            <a:pPr eaLnBrk="1" hangingPunct="1">
              <a:buFont typeface="Wingdings" panose="05000000000000000000" pitchFamily="2" charset="2"/>
              <a:buChar char="§"/>
            </a:pPr>
            <a:r>
              <a:rPr lang="en-US" altLang="en-US" smtClean="0"/>
              <a:t>How will the results be used?</a:t>
            </a:r>
          </a:p>
          <a:p>
            <a:pPr eaLnBrk="1" hangingPunct="1">
              <a:buFont typeface="Wingdings" panose="05000000000000000000" pitchFamily="2" charset="2"/>
              <a:buChar char="§"/>
            </a:pPr>
            <a:r>
              <a:rPr lang="en-US" altLang="en-US" smtClean="0"/>
              <a:t>Who will benefit from the results?</a:t>
            </a:r>
          </a:p>
          <a:p>
            <a:pPr eaLnBrk="1" hangingPunct="1">
              <a:buFont typeface="Wingdings" panose="05000000000000000000" pitchFamily="2" charset="2"/>
              <a:buChar char="§"/>
            </a:pPr>
            <a:r>
              <a:rPr lang="en-US" altLang="en-US" smtClean="0"/>
              <a:t>Is the study worth it?</a:t>
            </a:r>
          </a:p>
          <a:p>
            <a:pPr eaLnBrk="1" hangingPunct="1">
              <a:buFont typeface="Wingdings" panose="05000000000000000000" pitchFamily="2" charset="2"/>
              <a:buChar char="Ø"/>
            </a:pPr>
            <a:r>
              <a:rPr lang="en-US" altLang="en-US" smtClean="0"/>
              <a:t>It is important to state the justification convincingly so as to rationalize the utilization of resources such as time, money materials and manpower. </a:t>
            </a:r>
          </a:p>
          <a:p>
            <a:pPr eaLnBrk="1" hangingPunct="1">
              <a:buFont typeface="Wingdings" panose="05000000000000000000" pitchFamily="2" charset="2"/>
              <a:buChar char="Ø"/>
            </a:pPr>
            <a:r>
              <a:rPr lang="en-US" altLang="en-US" smtClean="0"/>
              <a:t>The rationale of the study should describe the utility and importance of the problem in health care services in general and the nursing profession in particular</a:t>
            </a:r>
          </a:p>
          <a:p>
            <a:pPr eaLnBrk="1" hangingPunct="1">
              <a:buFont typeface="Wingdings" panose="05000000000000000000" pitchFamily="2" charset="2"/>
              <a:buChar char="Ø"/>
            </a:pPr>
            <a:endParaRPr lang="en-US" altLang="en-US" smtClean="0"/>
          </a:p>
        </p:txBody>
      </p:sp>
    </p:spTree>
    <p:extLst>
      <p:ext uri="{BB962C8B-B14F-4D97-AF65-F5344CB8AC3E}">
        <p14:creationId xmlns:p14="http://schemas.microsoft.com/office/powerpoint/2010/main" val="9570162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1905000"/>
            <a:ext cx="8991600" cy="2667000"/>
          </a:xfrm>
        </p:spPr>
        <p:txBody>
          <a:bodyPr/>
          <a:lstStyle/>
          <a:p>
            <a:r>
              <a:rPr lang="en-US" sz="4800" dirty="0">
                <a:solidFill>
                  <a:schemeClr val="tx1"/>
                </a:solidFill>
                <a:latin typeface="+mn-lt"/>
              </a:rPr>
              <a:t>Step 4</a:t>
            </a:r>
            <a:r>
              <a:rPr lang="en-US" sz="4800" dirty="0" smtClean="0">
                <a:solidFill>
                  <a:schemeClr val="tx1"/>
                </a:solidFill>
                <a:latin typeface="+mn-lt"/>
              </a:rPr>
              <a:t>: </a:t>
            </a:r>
            <a:r>
              <a:rPr lang="en-US" sz="4800" dirty="0">
                <a:solidFill>
                  <a:schemeClr val="tx1"/>
                </a:solidFill>
                <a:latin typeface="+mn-lt"/>
              </a:rPr>
              <a:t>FORMULATION OF RESEARCH OBJECTIVES, HYPOTHESIS &amp;</a:t>
            </a:r>
            <a:r>
              <a:rPr lang="en-US" sz="4800" dirty="0" smtClean="0">
                <a:solidFill>
                  <a:schemeClr val="tx1"/>
                </a:solidFill>
                <a:latin typeface="+mn-lt"/>
              </a:rPr>
              <a:t> </a:t>
            </a:r>
            <a:r>
              <a:rPr lang="en-US" sz="4800" dirty="0">
                <a:solidFill>
                  <a:schemeClr val="tx1"/>
                </a:solidFill>
                <a:latin typeface="+mn-lt"/>
              </a:rPr>
              <a:t>QUESTIONS</a:t>
            </a:r>
            <a:endParaRPr lang="en-US" sz="4800" dirty="0">
              <a:latin typeface="+mn-lt"/>
            </a:endParaRPr>
          </a:p>
        </p:txBody>
      </p:sp>
    </p:spTree>
    <p:extLst>
      <p:ext uri="{BB962C8B-B14F-4D97-AF65-F5344CB8AC3E}">
        <p14:creationId xmlns:p14="http://schemas.microsoft.com/office/powerpoint/2010/main" val="2090963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RESEARCH</a:t>
            </a:r>
            <a:endParaRPr lang="en-US" dirty="0"/>
          </a:p>
        </p:txBody>
      </p:sp>
      <p:sp>
        <p:nvSpPr>
          <p:cNvPr id="3" name="Content Placeholder 2"/>
          <p:cNvSpPr>
            <a:spLocks noGrp="1"/>
          </p:cNvSpPr>
          <p:nvPr>
            <p:ph idx="1"/>
          </p:nvPr>
        </p:nvSpPr>
        <p:spPr>
          <a:xfrm>
            <a:off x="946404" y="1828801"/>
            <a:ext cx="6446520" cy="4876799"/>
          </a:xfrm>
        </p:spPr>
        <p:txBody>
          <a:bodyPr>
            <a:noAutofit/>
          </a:bodyPr>
          <a:lstStyle/>
          <a:p>
            <a:pPr>
              <a:buFont typeface="Wingdings" panose="05000000000000000000" pitchFamily="2" charset="2"/>
              <a:buChar char="§"/>
            </a:pPr>
            <a:r>
              <a:rPr lang="en-US" sz="2200" dirty="0" smtClean="0">
                <a:latin typeface="Candara" panose="020E0502030303020204" pitchFamily="34" charset="0"/>
              </a:rPr>
              <a:t>Developing </a:t>
            </a:r>
            <a:r>
              <a:rPr lang="en-US" sz="2200" dirty="0">
                <a:latin typeface="Candara" panose="020E0502030303020204" pitchFamily="34" charset="0"/>
              </a:rPr>
              <a:t>scientific, evidence based reasons for nursing activities.</a:t>
            </a:r>
          </a:p>
          <a:p>
            <a:pPr>
              <a:buFont typeface="Wingdings" panose="05000000000000000000" pitchFamily="2" charset="2"/>
              <a:buChar char="§"/>
            </a:pPr>
            <a:r>
              <a:rPr lang="en-US" sz="2200" dirty="0">
                <a:latin typeface="Candara" panose="020E0502030303020204" pitchFamily="34" charset="0"/>
              </a:rPr>
              <a:t>Finding ways of increasing the cost-effectiveness of nursing activities.</a:t>
            </a:r>
          </a:p>
          <a:p>
            <a:pPr>
              <a:buFont typeface="Wingdings" panose="05000000000000000000" pitchFamily="2" charset="2"/>
              <a:buChar char="§"/>
            </a:pPr>
            <a:r>
              <a:rPr lang="en-US" sz="2200" dirty="0">
                <a:latin typeface="Candara" panose="020E0502030303020204" pitchFamily="34" charset="0"/>
              </a:rPr>
              <a:t>Providing a basis for standards setting and quality assurance.</a:t>
            </a:r>
          </a:p>
          <a:p>
            <a:pPr>
              <a:buFont typeface="Wingdings" panose="05000000000000000000" pitchFamily="2" charset="2"/>
              <a:buChar char="§"/>
            </a:pPr>
            <a:r>
              <a:rPr lang="en-US" sz="2200" dirty="0">
                <a:latin typeface="Candara" panose="020E0502030303020204" pitchFamily="34" charset="0"/>
              </a:rPr>
              <a:t>Providing evidence in support of demands for resources in nursing.</a:t>
            </a:r>
          </a:p>
          <a:p>
            <a:pPr>
              <a:buFont typeface="Wingdings" panose="05000000000000000000" pitchFamily="2" charset="2"/>
              <a:buChar char="§"/>
            </a:pPr>
            <a:r>
              <a:rPr lang="en-US" sz="2200" dirty="0">
                <a:latin typeface="Candara" panose="020E0502030303020204" pitchFamily="34" charset="0"/>
              </a:rPr>
              <a:t>Barring and defending a professional status for nursing.</a:t>
            </a:r>
          </a:p>
          <a:p>
            <a:pPr>
              <a:buFont typeface="Wingdings" panose="05000000000000000000" pitchFamily="2" charset="2"/>
              <a:buChar char="§"/>
            </a:pPr>
            <a:r>
              <a:rPr lang="en-US" sz="2200" dirty="0">
                <a:latin typeface="Candara" panose="020E0502030303020204" pitchFamily="34" charset="0"/>
              </a:rPr>
              <a:t>Focusing on priority problems that affect the nursing profession</a:t>
            </a:r>
            <a:r>
              <a:rPr lang="en-US" sz="2200" dirty="0" smtClean="0">
                <a:latin typeface="Candara" panose="020E0502030303020204" pitchFamily="34" charset="0"/>
              </a:rPr>
              <a:t>.</a:t>
            </a:r>
            <a:endParaRPr lang="en-US" sz="2200" dirty="0">
              <a:latin typeface="Candara" panose="020E0502030303020204" pitchFamily="34" charset="0"/>
            </a:endParaRPr>
          </a:p>
        </p:txBody>
      </p:sp>
    </p:spTree>
    <p:extLst>
      <p:ext uri="{BB962C8B-B14F-4D97-AF65-F5344CB8AC3E}">
        <p14:creationId xmlns:p14="http://schemas.microsoft.com/office/powerpoint/2010/main" val="4044644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DD6CC021-6A09-43FE-83D4-326659562140}"/>
              </a:ext>
            </a:extLst>
          </p:cNvPr>
          <p:cNvSpPr>
            <a:spLocks noGrp="1"/>
          </p:cNvSpPr>
          <p:nvPr>
            <p:ph type="title"/>
          </p:nvPr>
        </p:nvSpPr>
        <p:spPr>
          <a:xfrm>
            <a:off x="457200" y="609600"/>
            <a:ext cx="8229600" cy="1066800"/>
          </a:xfrm>
        </p:spPr>
        <p:txBody>
          <a:bodyPr>
            <a:normAutofit fontScale="90000"/>
          </a:bodyPr>
          <a:lstStyle/>
          <a:p>
            <a:pPr algn="ctr" eaLnBrk="1" fontAlgn="auto" hangingPunct="1">
              <a:spcAft>
                <a:spcPts val="0"/>
              </a:spcAft>
              <a:defRPr/>
            </a:pPr>
            <a:r>
              <a:rPr lang="en-US" sz="3600" b="1" dirty="0" smtClean="0">
                <a:solidFill>
                  <a:schemeClr val="tx1"/>
                </a:solidFill>
              </a:rPr>
              <a:t>FORMULATION </a:t>
            </a:r>
            <a:r>
              <a:rPr lang="en-US" sz="3600" b="1" dirty="0">
                <a:solidFill>
                  <a:schemeClr val="tx1"/>
                </a:solidFill>
              </a:rPr>
              <a:t>OF RESEARCH OBJECTIVES, HYPOTHESIS AND QUESTIONS</a:t>
            </a:r>
          </a:p>
        </p:txBody>
      </p:sp>
      <p:sp>
        <p:nvSpPr>
          <p:cNvPr id="3" name="Content Placeholder 2">
            <a:extLst>
              <a:ext uri="{FF2B5EF4-FFF2-40B4-BE49-F238E27FC236}">
                <a16:creationId xmlns:a16="http://schemas.microsoft.com/office/drawing/2014/main" id="{A41DB3D5-2EAE-4BE9-94FE-7DE3921A0DC3}"/>
              </a:ext>
            </a:extLst>
          </p:cNvPr>
          <p:cNvSpPr>
            <a:spLocks noGrp="1"/>
          </p:cNvSpPr>
          <p:nvPr>
            <p:ph idx="1"/>
          </p:nvPr>
        </p:nvSpPr>
        <p:spPr>
          <a:xfrm>
            <a:off x="457200" y="2057400"/>
            <a:ext cx="8229600" cy="44196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u="sng" dirty="0"/>
              <a:t>RESEARCH OBJECTIVES</a:t>
            </a:r>
          </a:p>
          <a:p>
            <a:pPr marL="274320" indent="-274320" eaLnBrk="1" fontAlgn="auto" hangingPunct="1">
              <a:spcAft>
                <a:spcPts val="0"/>
              </a:spcAft>
              <a:buClr>
                <a:schemeClr val="accent3"/>
              </a:buClr>
              <a:buFont typeface="Wingdings" pitchFamily="2" charset="2"/>
              <a:buChar char="Ø"/>
              <a:defRPr/>
            </a:pPr>
            <a:r>
              <a:rPr lang="en-US" dirty="0"/>
              <a:t>They are clear, concise, declarative, statements expressed to direct a study. </a:t>
            </a:r>
          </a:p>
          <a:p>
            <a:pPr marL="0" indent="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They focus on identification and description of variables and/or determination of the relationships among variables.</a:t>
            </a:r>
          </a:p>
          <a:p>
            <a:pPr marL="0" indent="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28774601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A426A8-7BCB-4939-A4BA-0C8026879D99}"/>
              </a:ext>
            </a:extLst>
          </p:cNvPr>
          <p:cNvSpPr>
            <a:spLocks noGrp="1"/>
          </p:cNvSpPr>
          <p:nvPr>
            <p:ph idx="1"/>
          </p:nvPr>
        </p:nvSpPr>
        <p:spPr>
          <a:xfrm>
            <a:off x="457200" y="990600"/>
            <a:ext cx="8229600" cy="5334000"/>
          </a:xfrm>
        </p:spPr>
        <p:txBody>
          <a:bodyPr>
            <a:normAutofit/>
          </a:bodyPr>
          <a:lstStyle/>
          <a:p>
            <a:pPr marL="0" indent="0" eaLnBrk="1" fontAlgn="auto" hangingPunct="1">
              <a:spcAft>
                <a:spcPts val="0"/>
              </a:spcAft>
              <a:buClr>
                <a:schemeClr val="accent3"/>
              </a:buClr>
              <a:buFont typeface="Wingdings 2"/>
              <a:buNone/>
              <a:defRPr/>
            </a:pPr>
            <a:r>
              <a:rPr lang="en-US" b="1" dirty="0"/>
              <a:t>Importance of Research Objectives</a:t>
            </a:r>
          </a:p>
          <a:p>
            <a:pPr marL="0" indent="0" eaLnBrk="1" fontAlgn="auto" hangingPunct="1">
              <a:spcAft>
                <a:spcPts val="0"/>
              </a:spcAft>
              <a:buClr>
                <a:schemeClr val="accent3"/>
              </a:buClr>
              <a:buFont typeface="Wingdings 2"/>
              <a:buNone/>
              <a:defRPr/>
            </a:pPr>
            <a:r>
              <a:rPr lang="en-US" b="1" i="1" dirty="0"/>
              <a:t>Research objectives help to: </a:t>
            </a:r>
          </a:p>
          <a:p>
            <a:pPr marL="274320" indent="-274320" eaLnBrk="1" fontAlgn="auto" hangingPunct="1">
              <a:spcAft>
                <a:spcPts val="0"/>
              </a:spcAft>
              <a:buClr>
                <a:schemeClr val="accent3"/>
              </a:buClr>
              <a:buFont typeface="Wingdings" pitchFamily="2" charset="2"/>
              <a:buChar char="Ø"/>
              <a:defRPr/>
            </a:pPr>
            <a:r>
              <a:rPr lang="en-US" dirty="0"/>
              <a:t>Bridge the gap between the research purpose and the study design.</a:t>
            </a:r>
          </a:p>
          <a:p>
            <a:pPr marL="274320" indent="-274320" eaLnBrk="1" fontAlgn="auto" hangingPunct="1">
              <a:spcAft>
                <a:spcPts val="0"/>
              </a:spcAft>
              <a:buClr>
                <a:schemeClr val="accent3"/>
              </a:buClr>
              <a:buFont typeface="Wingdings" pitchFamily="2" charset="2"/>
              <a:buChar char="Ø"/>
              <a:defRPr/>
            </a:pPr>
            <a:r>
              <a:rPr lang="en-US" dirty="0"/>
              <a:t>Guide on planning for data collection and analysis.</a:t>
            </a:r>
          </a:p>
          <a:p>
            <a:pPr marL="274320" indent="-274320" eaLnBrk="1" fontAlgn="auto" hangingPunct="1">
              <a:spcAft>
                <a:spcPts val="0"/>
              </a:spcAft>
              <a:buClr>
                <a:schemeClr val="accent3"/>
              </a:buClr>
              <a:buFont typeface="Wingdings" pitchFamily="2" charset="2"/>
              <a:buChar char="Ø"/>
              <a:defRPr/>
            </a:pPr>
            <a:r>
              <a:rPr lang="en-US" dirty="0"/>
              <a:t>Summarize what is to be achieved by the study.</a:t>
            </a:r>
          </a:p>
          <a:p>
            <a:pPr marL="274320" indent="-274320" eaLnBrk="1" fontAlgn="auto" hangingPunct="1">
              <a:spcAft>
                <a:spcPts val="0"/>
              </a:spcAft>
              <a:buClr>
                <a:schemeClr val="accent3"/>
              </a:buClr>
              <a:buFont typeface="Wingdings" pitchFamily="2" charset="2"/>
              <a:buChar char="Ø"/>
              <a:defRPr/>
            </a:pPr>
            <a:r>
              <a:rPr lang="en-US" dirty="0"/>
              <a:t>Build a close link with the statement of the problem.</a:t>
            </a:r>
          </a:p>
          <a:p>
            <a:pPr marL="274320" indent="-274320" eaLnBrk="1" fontAlgn="auto" hangingPunct="1">
              <a:spcAft>
                <a:spcPts val="0"/>
              </a:spcAft>
              <a:buClr>
                <a:schemeClr val="accent3"/>
              </a:buClr>
              <a:buFont typeface="Wingdings" pitchFamily="2" charset="2"/>
              <a:buChar char="Ø"/>
              <a:defRPr/>
            </a:pPr>
            <a:r>
              <a:rPr lang="en-US" dirty="0"/>
              <a:t>Keep the researcher within the scope of study by defining the area of focus.</a:t>
            </a:r>
          </a:p>
          <a:p>
            <a:pPr marL="0" indent="0" eaLnBrk="1" fontAlgn="auto" hangingPunct="1">
              <a:spcAft>
                <a:spcPts val="0"/>
              </a:spcAft>
              <a:buClr>
                <a:schemeClr val="accent3"/>
              </a:buClr>
              <a:buFont typeface="Wingdings 2"/>
              <a:buNone/>
              <a:defRPr/>
            </a:pPr>
            <a:endParaRPr lang="en-US" dirty="0"/>
          </a:p>
          <a:p>
            <a:pPr marL="274320" indent="-274320" eaLnBrk="1" fontAlgn="auto" hangingPunct="1">
              <a:spcAft>
                <a:spcPts val="0"/>
              </a:spcAft>
              <a:buClr>
                <a:schemeClr val="accent3"/>
              </a:buClr>
              <a:buFont typeface="Wingdings 2"/>
              <a:buChar char=""/>
              <a:defRPr/>
            </a:pPr>
            <a:endParaRPr lang="en-US" dirty="0"/>
          </a:p>
        </p:txBody>
      </p:sp>
    </p:spTree>
    <p:extLst>
      <p:ext uri="{BB962C8B-B14F-4D97-AF65-F5344CB8AC3E}">
        <p14:creationId xmlns:p14="http://schemas.microsoft.com/office/powerpoint/2010/main" val="21582772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F6BEEF-93ED-41C0-84CB-F8DD062100B1}"/>
              </a:ext>
            </a:extLst>
          </p:cNvPr>
          <p:cNvSpPr>
            <a:spLocks noGrp="1"/>
          </p:cNvSpPr>
          <p:nvPr>
            <p:ph idx="1"/>
          </p:nvPr>
        </p:nvSpPr>
        <p:spPr>
          <a:xfrm>
            <a:off x="457200" y="1066800"/>
            <a:ext cx="8229600" cy="52578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TYPES OF OBJECTIVES</a:t>
            </a:r>
          </a:p>
          <a:p>
            <a:pPr marL="0" indent="0" eaLnBrk="1" fontAlgn="auto" hangingPunct="1">
              <a:spcAft>
                <a:spcPts val="0"/>
              </a:spcAft>
              <a:buClr>
                <a:schemeClr val="accent3"/>
              </a:buClr>
              <a:buFont typeface="Wingdings 2" panose="05020102010507070707" pitchFamily="18" charset="2"/>
              <a:buNone/>
              <a:defRPr/>
            </a:pPr>
            <a:r>
              <a:rPr lang="en-US" b="1" dirty="0"/>
              <a:t>General/Broad Objectives</a:t>
            </a:r>
          </a:p>
          <a:p>
            <a:pPr marL="274320" indent="-274320" eaLnBrk="1" fontAlgn="auto" hangingPunct="1">
              <a:spcAft>
                <a:spcPts val="0"/>
              </a:spcAft>
              <a:buClr>
                <a:schemeClr val="accent3"/>
              </a:buClr>
              <a:buFont typeface="Wingdings" pitchFamily="2" charset="2"/>
              <a:buChar char="Ø"/>
              <a:defRPr/>
            </a:pPr>
            <a:r>
              <a:rPr lang="en-US" dirty="0"/>
              <a:t>Is the aim/ goal of the study</a:t>
            </a:r>
          </a:p>
          <a:p>
            <a:pPr marL="274320" indent="-274320" eaLnBrk="1" fontAlgn="auto" hangingPunct="1">
              <a:spcAft>
                <a:spcPts val="0"/>
              </a:spcAft>
              <a:buClr>
                <a:schemeClr val="accent3"/>
              </a:buClr>
              <a:buFont typeface="Wingdings" pitchFamily="2" charset="2"/>
              <a:buChar char="Ø"/>
              <a:defRPr/>
            </a:pPr>
            <a:r>
              <a:rPr lang="en-US" dirty="0"/>
              <a:t>It is what will be achieved at the end of the study</a:t>
            </a:r>
          </a:p>
          <a:p>
            <a:pPr marL="274320" indent="-274320" eaLnBrk="1" fontAlgn="auto" hangingPunct="1">
              <a:spcAft>
                <a:spcPts val="0"/>
              </a:spcAft>
              <a:buClr>
                <a:schemeClr val="accent3"/>
              </a:buClr>
              <a:buFont typeface="Wingdings" pitchFamily="2" charset="2"/>
              <a:buChar char="Ø"/>
              <a:defRPr/>
            </a:pPr>
            <a:r>
              <a:rPr lang="en-US" dirty="0"/>
              <a:t>Linked to the research topic/ title</a:t>
            </a:r>
          </a:p>
          <a:p>
            <a:pPr marL="0" indent="0" eaLnBrk="1" fontAlgn="auto" hangingPunct="1">
              <a:spcAft>
                <a:spcPts val="0"/>
              </a:spcAft>
              <a:buClr>
                <a:schemeClr val="accent3"/>
              </a:buClr>
              <a:buFont typeface="Wingdings 2" panose="05020102010507070707" pitchFamily="18" charset="2"/>
              <a:buNone/>
              <a:defRPr/>
            </a:pPr>
            <a:endParaRPr lang="en-US" dirty="0"/>
          </a:p>
          <a:p>
            <a:pPr marL="0" indent="0" eaLnBrk="1" fontAlgn="auto" hangingPunct="1">
              <a:spcAft>
                <a:spcPts val="0"/>
              </a:spcAft>
              <a:buClr>
                <a:schemeClr val="accent3"/>
              </a:buClr>
              <a:buFont typeface="Wingdings 2" panose="05020102010507070707" pitchFamily="18" charset="2"/>
              <a:buNone/>
              <a:defRPr/>
            </a:pPr>
            <a:r>
              <a:rPr lang="en-US" b="1" dirty="0"/>
              <a:t>Specific Objectives</a:t>
            </a:r>
          </a:p>
          <a:p>
            <a:pPr marL="274320" indent="-274320" eaLnBrk="1" fontAlgn="auto" hangingPunct="1">
              <a:spcAft>
                <a:spcPts val="0"/>
              </a:spcAft>
              <a:buClr>
                <a:schemeClr val="accent3"/>
              </a:buClr>
              <a:buFont typeface="Wingdings" pitchFamily="2" charset="2"/>
              <a:buChar char="Ø"/>
              <a:defRPr/>
            </a:pPr>
            <a:r>
              <a:rPr lang="en-US" dirty="0"/>
              <a:t>They are measurable tasks that will assist achieve the general/broad objectives</a:t>
            </a:r>
          </a:p>
          <a:p>
            <a:pPr marL="274320" indent="-274320" eaLnBrk="1" fontAlgn="auto" hangingPunct="1">
              <a:spcAft>
                <a:spcPts val="0"/>
              </a:spcAft>
              <a:buClr>
                <a:schemeClr val="accent3"/>
              </a:buClr>
              <a:buFont typeface="Wingdings" pitchFamily="2" charset="2"/>
              <a:buChar char="Ø"/>
              <a:defRPr/>
            </a:pPr>
            <a:r>
              <a:rPr lang="en-US" dirty="0"/>
              <a:t>They are what the researchers hope to achieve</a:t>
            </a:r>
          </a:p>
        </p:txBody>
      </p:sp>
    </p:spTree>
    <p:extLst>
      <p:ext uri="{BB962C8B-B14F-4D97-AF65-F5344CB8AC3E}">
        <p14:creationId xmlns:p14="http://schemas.microsoft.com/office/powerpoint/2010/main" val="28399712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C5D469-7B89-48A6-9EF9-4B46019BE8D1}"/>
              </a:ext>
            </a:extLst>
          </p:cNvPr>
          <p:cNvSpPr>
            <a:spLocks noGrp="1"/>
          </p:cNvSpPr>
          <p:nvPr>
            <p:ph idx="1"/>
          </p:nvPr>
        </p:nvSpPr>
        <p:spPr>
          <a:xfrm>
            <a:off x="457200" y="838200"/>
            <a:ext cx="8229600" cy="54864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When Formulating:</a:t>
            </a:r>
          </a:p>
          <a:p>
            <a:pPr marL="274320" indent="-274320" eaLnBrk="1" fontAlgn="auto" hangingPunct="1">
              <a:spcAft>
                <a:spcPts val="0"/>
              </a:spcAft>
              <a:buClr>
                <a:schemeClr val="accent3"/>
              </a:buClr>
              <a:buFont typeface="Wingdings" pitchFamily="2" charset="2"/>
              <a:buChar char="Ø"/>
              <a:defRPr/>
            </a:pPr>
            <a:r>
              <a:rPr lang="en-US" dirty="0"/>
              <a:t>State them clearly in a way that they can be evaluated.</a:t>
            </a:r>
          </a:p>
          <a:p>
            <a:pPr marL="274320" indent="-274320" eaLnBrk="1" fontAlgn="auto" hangingPunct="1">
              <a:spcAft>
                <a:spcPts val="0"/>
              </a:spcAft>
              <a:buClr>
                <a:schemeClr val="accent3"/>
              </a:buClr>
              <a:buFont typeface="Wingdings" pitchFamily="2" charset="2"/>
              <a:buChar char="Ø"/>
              <a:defRPr/>
            </a:pPr>
            <a:r>
              <a:rPr lang="en-US" dirty="0"/>
              <a:t>List them in approximate order of importance.</a:t>
            </a:r>
          </a:p>
          <a:p>
            <a:pPr marL="274320" indent="-274320" eaLnBrk="1" fontAlgn="auto" hangingPunct="1">
              <a:spcAft>
                <a:spcPts val="0"/>
              </a:spcAft>
              <a:buClr>
                <a:schemeClr val="accent3"/>
              </a:buClr>
              <a:buFont typeface="Wingdings" pitchFamily="2" charset="2"/>
              <a:buChar char="Ø"/>
              <a:defRPr/>
            </a:pPr>
            <a:r>
              <a:rPr lang="en-US" dirty="0"/>
              <a:t>Ensure they are ‛‛SMART”</a:t>
            </a:r>
          </a:p>
          <a:p>
            <a:pPr marL="274320" indent="-274320" eaLnBrk="1" fontAlgn="auto" hangingPunct="1">
              <a:spcAft>
                <a:spcPts val="0"/>
              </a:spcAft>
              <a:buClr>
                <a:schemeClr val="accent3"/>
              </a:buClr>
              <a:buFont typeface="Wingdings" pitchFamily="2" charset="2"/>
              <a:buChar char="Ø"/>
              <a:defRPr/>
            </a:pPr>
            <a:r>
              <a:rPr lang="en-US" dirty="0"/>
              <a:t>Use neutral action verbs e.g. </a:t>
            </a:r>
            <a:r>
              <a:rPr lang="en-US" b="1" dirty="0"/>
              <a:t>To Determine, Evaluate, Explore, Analyze, Examine, Assess, Establish, Find Out……</a:t>
            </a:r>
          </a:p>
          <a:p>
            <a:pPr marL="274320" indent="-274320" eaLnBrk="1" fontAlgn="auto" hangingPunct="1">
              <a:spcAft>
                <a:spcPts val="0"/>
              </a:spcAft>
              <a:buClr>
                <a:schemeClr val="accent3"/>
              </a:buClr>
              <a:buFont typeface="Wingdings" pitchFamily="2" charset="2"/>
              <a:buChar char="Ø"/>
              <a:defRPr/>
            </a:pPr>
            <a:r>
              <a:rPr lang="en-US" dirty="0"/>
              <a:t>Avoid biased action verbs e.g. </a:t>
            </a:r>
            <a:r>
              <a:rPr lang="en-US" b="1" dirty="0"/>
              <a:t>To Check, Confirm, Prove, Validate, Show………</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31066189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2CCF9-562E-4471-A39B-AFA5121DD372}"/>
              </a:ext>
            </a:extLst>
          </p:cNvPr>
          <p:cNvSpPr>
            <a:spLocks noGrp="1"/>
          </p:cNvSpPr>
          <p:nvPr>
            <p:ph idx="1"/>
          </p:nvPr>
        </p:nvSpPr>
        <p:spPr>
          <a:xfrm>
            <a:off x="457200" y="609600"/>
            <a:ext cx="8229600" cy="5715000"/>
          </a:xfrm>
        </p:spPr>
        <p:txBody>
          <a:bodyPr>
            <a:normAutofit/>
          </a:bodyPr>
          <a:lstStyle/>
          <a:p>
            <a:pPr marL="0" indent="0" eaLnBrk="1" fontAlgn="auto" hangingPunct="1">
              <a:spcAft>
                <a:spcPts val="0"/>
              </a:spcAft>
              <a:buClr>
                <a:schemeClr val="accent3"/>
              </a:buClr>
              <a:buFont typeface="Wingdings 2"/>
              <a:buNone/>
              <a:defRPr/>
            </a:pPr>
            <a:r>
              <a:rPr lang="en-US" b="1" dirty="0"/>
              <a:t>S</a:t>
            </a:r>
            <a:r>
              <a:rPr lang="en-US" dirty="0"/>
              <a:t> - Specific; clearly identifies the item at hand for investigation. </a:t>
            </a:r>
            <a:br>
              <a:rPr lang="en-US" dirty="0"/>
            </a:br>
            <a:r>
              <a:rPr lang="en-US" b="1" dirty="0"/>
              <a:t>M</a:t>
            </a:r>
            <a:r>
              <a:rPr lang="en-US" dirty="0"/>
              <a:t> - Measurable; being quantifiable</a:t>
            </a:r>
            <a:br>
              <a:rPr lang="en-US" dirty="0"/>
            </a:br>
            <a:r>
              <a:rPr lang="en-US" b="1" dirty="0"/>
              <a:t>A</a:t>
            </a:r>
            <a:r>
              <a:rPr lang="en-US" dirty="0"/>
              <a:t> - Achievable; acquire the set objectives</a:t>
            </a:r>
            <a:br>
              <a:rPr lang="en-US" dirty="0"/>
            </a:br>
            <a:r>
              <a:rPr lang="en-US" b="1" dirty="0"/>
              <a:t>R </a:t>
            </a:r>
            <a:r>
              <a:rPr lang="en-US" dirty="0"/>
              <a:t>- Realistic</a:t>
            </a:r>
            <a:br>
              <a:rPr lang="en-US" dirty="0"/>
            </a:br>
            <a:r>
              <a:rPr lang="en-US" b="1" dirty="0"/>
              <a:t>T</a:t>
            </a:r>
            <a:r>
              <a:rPr lang="en-US" dirty="0"/>
              <a:t> - Time bound; in form of human, financial and material resources</a:t>
            </a:r>
          </a:p>
          <a:p>
            <a:pPr marL="0" indent="0" eaLnBrk="1" fontAlgn="auto" hangingPunct="1">
              <a:spcAft>
                <a:spcPts val="0"/>
              </a:spcAft>
              <a:buClr>
                <a:schemeClr val="accent3"/>
              </a:buClr>
              <a:buFont typeface="Wingdings 2"/>
              <a:buNone/>
              <a:defRPr/>
            </a:pPr>
            <a:r>
              <a:rPr lang="en-US" b="1" dirty="0"/>
              <a:t>Example of a SMART Objective</a:t>
            </a:r>
          </a:p>
          <a:p>
            <a:pPr marL="274320" indent="-274320" eaLnBrk="1" fontAlgn="auto" hangingPunct="1">
              <a:spcAft>
                <a:spcPts val="0"/>
              </a:spcAft>
              <a:buClr>
                <a:schemeClr val="accent3"/>
              </a:buClr>
              <a:buFont typeface="Wingdings" pitchFamily="2" charset="2"/>
              <a:buChar char="Ø"/>
              <a:defRPr/>
            </a:pPr>
            <a:r>
              <a:rPr lang="en-US" dirty="0"/>
              <a:t>To establish the number of children born at home within the last two years in Ganga village</a:t>
            </a:r>
          </a:p>
          <a:p>
            <a:pPr marL="0" indent="0" eaLnBrk="1" fontAlgn="auto" hangingPunct="1">
              <a:spcAft>
                <a:spcPts val="0"/>
              </a:spcAft>
              <a:buClr>
                <a:schemeClr val="accent3"/>
              </a:buClr>
              <a:buFont typeface="Wingdings 2"/>
              <a:buNone/>
              <a:defRPr/>
            </a:pPr>
            <a:r>
              <a:rPr lang="en-US" b="1" dirty="0"/>
              <a:t>Example of a Non SMART Objective</a:t>
            </a:r>
          </a:p>
          <a:p>
            <a:pPr marL="274320" indent="-274320" eaLnBrk="1" fontAlgn="auto" hangingPunct="1">
              <a:spcAft>
                <a:spcPts val="0"/>
              </a:spcAft>
              <a:buClr>
                <a:schemeClr val="accent3"/>
              </a:buClr>
              <a:buFont typeface="Wingdings" pitchFamily="2" charset="2"/>
              <a:buChar char="Ø"/>
              <a:defRPr/>
            </a:pPr>
            <a:r>
              <a:rPr lang="en-US" dirty="0"/>
              <a:t>To find out the level of home deliveries. </a:t>
            </a:r>
          </a:p>
          <a:p>
            <a:pPr marL="274320" indent="-274320" eaLnBrk="1" fontAlgn="auto" hangingPunct="1">
              <a:spcAft>
                <a:spcPts val="0"/>
              </a:spcAft>
              <a:buClr>
                <a:schemeClr val="accent3"/>
              </a:buClr>
              <a:buFont typeface="Wingdings 2"/>
              <a:buChar char=""/>
              <a:defRPr/>
            </a:pPr>
            <a:endParaRPr lang="en-US" dirty="0"/>
          </a:p>
        </p:txBody>
      </p:sp>
    </p:spTree>
    <p:extLst>
      <p:ext uri="{BB962C8B-B14F-4D97-AF65-F5344CB8AC3E}">
        <p14:creationId xmlns:p14="http://schemas.microsoft.com/office/powerpoint/2010/main" val="14795942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E2274A-1E54-4CED-B2F1-0BB4AE03F3B8}"/>
              </a:ext>
            </a:extLst>
          </p:cNvPr>
          <p:cNvSpPr>
            <a:spLocks noGrp="1"/>
          </p:cNvSpPr>
          <p:nvPr>
            <p:ph idx="1"/>
          </p:nvPr>
        </p:nvSpPr>
        <p:spPr>
          <a:xfrm>
            <a:off x="457200" y="914400"/>
            <a:ext cx="8229600" cy="5410200"/>
          </a:xfrm>
        </p:spPr>
        <p:txBody>
          <a:bodyPr>
            <a:normAutofit/>
          </a:bodyPr>
          <a:lstStyle/>
          <a:p>
            <a:pPr marL="0" indent="0" eaLnBrk="1" fontAlgn="auto" hangingPunct="1">
              <a:spcAft>
                <a:spcPts val="0"/>
              </a:spcAft>
              <a:buClr>
                <a:schemeClr val="accent3"/>
              </a:buClr>
              <a:buFont typeface="Wingdings 2"/>
              <a:buNone/>
              <a:defRPr/>
            </a:pPr>
            <a:r>
              <a:rPr lang="en-US" b="1" u="sng" dirty="0"/>
              <a:t>RESEARCH QUESTIONS:</a:t>
            </a:r>
          </a:p>
          <a:p>
            <a:pPr marL="274320" indent="-274320" eaLnBrk="1" fontAlgn="auto" hangingPunct="1">
              <a:spcAft>
                <a:spcPts val="0"/>
              </a:spcAft>
              <a:buClr>
                <a:schemeClr val="accent3"/>
              </a:buClr>
              <a:buFont typeface="Wingdings" pitchFamily="2" charset="2"/>
              <a:buChar char="Ø"/>
              <a:defRPr/>
            </a:pPr>
            <a:r>
              <a:rPr lang="en-US" dirty="0"/>
              <a:t>They pose a relationship between two or more variables but phrases the relationship as a question</a:t>
            </a:r>
          </a:p>
          <a:p>
            <a:pPr marL="274320" indent="-274320" eaLnBrk="1" fontAlgn="auto" hangingPunct="1">
              <a:spcAft>
                <a:spcPts val="0"/>
              </a:spcAft>
              <a:buClr>
                <a:schemeClr val="accent3"/>
              </a:buClr>
              <a:buFont typeface="Wingdings" pitchFamily="2" charset="2"/>
              <a:buChar char="Ø"/>
              <a:defRPr/>
            </a:pPr>
            <a:r>
              <a:rPr lang="en-US" dirty="0"/>
              <a:t>They are specific objectives in question form</a:t>
            </a:r>
          </a:p>
          <a:p>
            <a:pPr marL="274320" indent="-274320" eaLnBrk="1" fontAlgn="auto" hangingPunct="1">
              <a:spcAft>
                <a:spcPts val="0"/>
              </a:spcAft>
              <a:buClr>
                <a:schemeClr val="accent3"/>
              </a:buClr>
              <a:buFont typeface="Wingdings" pitchFamily="2" charset="2"/>
              <a:buChar char="Ø"/>
              <a:defRPr/>
            </a:pPr>
            <a:r>
              <a:rPr lang="en-US" dirty="0"/>
              <a:t>When answered the research objectives will be addressed</a:t>
            </a:r>
          </a:p>
          <a:p>
            <a:pPr marL="274320" indent="-274320" eaLnBrk="1" fontAlgn="auto" hangingPunct="1">
              <a:spcAft>
                <a:spcPts val="0"/>
              </a:spcAft>
              <a:buClr>
                <a:schemeClr val="accent3"/>
              </a:buClr>
              <a:buFont typeface="Wingdings" pitchFamily="2" charset="2"/>
              <a:buChar char="Ø"/>
              <a:defRPr/>
            </a:pPr>
            <a:endParaRPr lang="en-US" dirty="0"/>
          </a:p>
          <a:p>
            <a:pPr marL="0" indent="0" eaLnBrk="1" fontAlgn="auto" hangingPunct="1">
              <a:spcAft>
                <a:spcPts val="0"/>
              </a:spcAft>
              <a:buClr>
                <a:schemeClr val="accent3"/>
              </a:buClr>
              <a:buFont typeface="Wingdings 2" panose="05020102010507070707" pitchFamily="18" charset="2"/>
              <a:buNone/>
              <a:defRPr/>
            </a:pPr>
            <a:r>
              <a:rPr lang="en-US" dirty="0"/>
              <a:t>Good research questions should be “</a:t>
            </a:r>
            <a:r>
              <a:rPr lang="en-US" b="1" dirty="0"/>
              <a:t>FINER</a:t>
            </a:r>
            <a:r>
              <a:rPr lang="en-US" dirty="0"/>
              <a:t>”</a:t>
            </a:r>
          </a:p>
          <a:p>
            <a:pPr marL="274320" indent="-274320" eaLnBrk="1" fontAlgn="auto" hangingPunct="1">
              <a:spcAft>
                <a:spcPts val="0"/>
              </a:spcAft>
              <a:buClr>
                <a:schemeClr val="accent3"/>
              </a:buClr>
              <a:buFont typeface="Wingdings" pitchFamily="2" charset="2"/>
              <a:buChar char="Ø"/>
              <a:defRPr/>
            </a:pPr>
            <a:r>
              <a:rPr lang="en-US" b="1" dirty="0"/>
              <a:t>F</a:t>
            </a:r>
            <a:r>
              <a:rPr lang="en-US" dirty="0"/>
              <a:t> - Feasible, allowing one to appreciate the practical limitations.</a:t>
            </a:r>
            <a:br>
              <a:rPr lang="en-US" dirty="0"/>
            </a:br>
            <a:r>
              <a:rPr lang="en-US" b="1" dirty="0"/>
              <a:t>I</a:t>
            </a:r>
            <a:r>
              <a:rPr lang="en-US" dirty="0"/>
              <a:t>  - Interesting, sustaining the research process.</a:t>
            </a:r>
            <a:br>
              <a:rPr lang="en-US" dirty="0"/>
            </a:br>
            <a:endParaRPr lang="en-US" dirty="0"/>
          </a:p>
        </p:txBody>
      </p:sp>
    </p:spTree>
    <p:extLst>
      <p:ext uri="{BB962C8B-B14F-4D97-AF65-F5344CB8AC3E}">
        <p14:creationId xmlns:p14="http://schemas.microsoft.com/office/powerpoint/2010/main" val="18551503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92F2B6-DCD0-4BD2-AFB0-DB237DFECEE2}"/>
              </a:ext>
            </a:extLst>
          </p:cNvPr>
          <p:cNvSpPr>
            <a:spLocks noGrp="1"/>
          </p:cNvSpPr>
          <p:nvPr>
            <p:ph idx="1"/>
          </p:nvPr>
        </p:nvSpPr>
        <p:spPr>
          <a:xfrm>
            <a:off x="457200" y="990600"/>
            <a:ext cx="8229600" cy="53340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N - </a:t>
            </a:r>
            <a:r>
              <a:rPr lang="en-US" dirty="0"/>
              <a:t>Novel, able to provide new findings.</a:t>
            </a:r>
            <a:br>
              <a:rPr lang="en-US" dirty="0"/>
            </a:br>
            <a:r>
              <a:rPr lang="en-US" b="1" dirty="0"/>
              <a:t>E - </a:t>
            </a:r>
            <a:r>
              <a:rPr lang="en-US" dirty="0"/>
              <a:t>Ethical</a:t>
            </a:r>
            <a:r>
              <a:rPr lang="en-US" b="1" dirty="0"/>
              <a:t/>
            </a:r>
            <a:br>
              <a:rPr lang="en-US" b="1" dirty="0"/>
            </a:br>
            <a:r>
              <a:rPr lang="en-US" b="1" dirty="0"/>
              <a:t>R - </a:t>
            </a:r>
            <a:r>
              <a:rPr lang="en-US" dirty="0"/>
              <a:t>Relevant, advancing science or influencing clinical care, health care policy among others. </a:t>
            </a:r>
          </a:p>
          <a:p>
            <a:pPr marL="0" indent="0" eaLnBrk="1" fontAlgn="auto" hangingPunct="1">
              <a:spcAft>
                <a:spcPts val="0"/>
              </a:spcAft>
              <a:buClr>
                <a:schemeClr val="accent3"/>
              </a:buClr>
              <a:buFont typeface="Wingdings 2" panose="05020102010507070707" pitchFamily="18" charset="2"/>
              <a:buNone/>
              <a:defRPr/>
            </a:pPr>
            <a:endParaRPr lang="en-US" b="1" dirty="0"/>
          </a:p>
          <a:p>
            <a:pPr marL="0" indent="0" eaLnBrk="1" fontAlgn="auto" hangingPunct="1">
              <a:spcAft>
                <a:spcPts val="0"/>
              </a:spcAft>
              <a:buClr>
                <a:schemeClr val="accent3"/>
              </a:buClr>
              <a:buFont typeface="Wingdings 2" panose="05020102010507070707" pitchFamily="18" charset="2"/>
              <a:buNone/>
              <a:defRPr/>
            </a:pPr>
            <a:r>
              <a:rPr lang="en-US" b="1" dirty="0"/>
              <a:t>Example of a FINER Research Question </a:t>
            </a:r>
          </a:p>
          <a:p>
            <a:pPr marL="274320" indent="-274320" eaLnBrk="1" fontAlgn="auto" hangingPunct="1">
              <a:spcAft>
                <a:spcPts val="0"/>
              </a:spcAft>
              <a:buClr>
                <a:schemeClr val="accent3"/>
              </a:buClr>
              <a:buFont typeface="Wingdings" pitchFamily="2" charset="2"/>
              <a:buChar char="Ø"/>
              <a:defRPr/>
            </a:pPr>
            <a:r>
              <a:rPr lang="en-US" dirty="0"/>
              <a:t>Do nurses in </a:t>
            </a:r>
            <a:r>
              <a:rPr lang="en-US" dirty="0" err="1"/>
              <a:t>Kalala</a:t>
            </a:r>
            <a:r>
              <a:rPr lang="en-US" dirty="0"/>
              <a:t> hospital practice the hand washing procedure as stipulated by the hospital infection control handbook?  </a:t>
            </a:r>
          </a:p>
          <a:p>
            <a:pPr marL="0" indent="0" eaLnBrk="1" fontAlgn="auto" hangingPunct="1">
              <a:spcAft>
                <a:spcPts val="0"/>
              </a:spcAft>
              <a:buClr>
                <a:schemeClr val="accent3"/>
              </a:buClr>
              <a:buFont typeface="Wingdings 2" panose="05020102010507070707" pitchFamily="18" charset="2"/>
              <a:buNone/>
              <a:defRPr/>
            </a:pPr>
            <a:r>
              <a:rPr lang="en-US" b="1" dirty="0"/>
              <a:t>Example of a Non – FINER Research Question </a:t>
            </a:r>
          </a:p>
          <a:p>
            <a:pPr marL="274320" indent="-274320" eaLnBrk="1" fontAlgn="auto" hangingPunct="1">
              <a:spcAft>
                <a:spcPts val="0"/>
              </a:spcAft>
              <a:buClr>
                <a:schemeClr val="accent3"/>
              </a:buClr>
              <a:buFont typeface="Wingdings" pitchFamily="2" charset="2"/>
              <a:buChar char="Ø"/>
              <a:defRPr/>
            </a:pPr>
            <a:r>
              <a:rPr lang="en-US" dirty="0"/>
              <a:t>Are nurses washing hands?</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6914675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F82299-4AB5-408A-AA4A-27C93F705F47}"/>
              </a:ext>
            </a:extLst>
          </p:cNvPr>
          <p:cNvSpPr>
            <a:spLocks noGrp="1"/>
          </p:cNvSpPr>
          <p:nvPr>
            <p:ph idx="1"/>
          </p:nvPr>
        </p:nvSpPr>
        <p:spPr>
          <a:xfrm>
            <a:off x="457200" y="1143000"/>
            <a:ext cx="8229600" cy="51816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Research question assists the researcher to: </a:t>
            </a:r>
          </a:p>
          <a:p>
            <a:pPr marL="274320" indent="-274320" eaLnBrk="1" fontAlgn="auto" hangingPunct="1">
              <a:spcAft>
                <a:spcPts val="0"/>
              </a:spcAft>
              <a:buClr>
                <a:schemeClr val="accent3"/>
              </a:buClr>
              <a:buFont typeface="Wingdings" pitchFamily="2" charset="2"/>
              <a:buChar char="Ø"/>
              <a:defRPr/>
            </a:pPr>
            <a:r>
              <a:rPr lang="en-US" dirty="0"/>
              <a:t>Focus on the study by narrowing it down to the essentials</a:t>
            </a:r>
          </a:p>
          <a:p>
            <a:pPr marL="0" indent="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Avoid collection of data that are not necessary</a:t>
            </a:r>
          </a:p>
          <a:p>
            <a:pPr marL="0" indent="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Organize the study in clearly defined parts or phases </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14705395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B5C609-8AE0-4C40-A47F-3370A0E601D7}"/>
              </a:ext>
            </a:extLst>
          </p:cNvPr>
          <p:cNvSpPr>
            <a:spLocks noGrp="1"/>
          </p:cNvSpPr>
          <p:nvPr>
            <p:ph idx="1"/>
          </p:nvPr>
        </p:nvSpPr>
        <p:spPr>
          <a:xfrm>
            <a:off x="457200" y="990600"/>
            <a:ext cx="8229600" cy="53340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u="sng" dirty="0"/>
              <a:t>HYPOTHESIS OF THE STUDY:</a:t>
            </a:r>
          </a:p>
          <a:p>
            <a:pPr marL="274320" indent="-274320" eaLnBrk="1" fontAlgn="auto" hangingPunct="1">
              <a:spcAft>
                <a:spcPts val="0"/>
              </a:spcAft>
              <a:buClr>
                <a:schemeClr val="accent3"/>
              </a:buClr>
              <a:buFont typeface="Wingdings" pitchFamily="2" charset="2"/>
              <a:buChar char="Ø"/>
              <a:defRPr/>
            </a:pPr>
            <a:r>
              <a:rPr lang="en-US" dirty="0"/>
              <a:t>A tentative prediction or explanation of the relationship between two or more variables.</a:t>
            </a:r>
          </a:p>
          <a:p>
            <a:pPr marL="274320" indent="-274320" eaLnBrk="1" fontAlgn="auto" hangingPunct="1">
              <a:spcAft>
                <a:spcPts val="0"/>
              </a:spcAft>
              <a:buClr>
                <a:schemeClr val="accent3"/>
              </a:buClr>
              <a:buFont typeface="Wingdings" pitchFamily="2" charset="2"/>
              <a:buChar char="Ø"/>
              <a:defRPr/>
            </a:pPr>
            <a:r>
              <a:rPr lang="en-US" dirty="0"/>
              <a:t>A prediction of the answer to the research question.</a:t>
            </a:r>
          </a:p>
          <a:p>
            <a:pPr marL="274320" indent="-274320" eaLnBrk="1" fontAlgn="auto" hangingPunct="1">
              <a:spcAft>
                <a:spcPts val="0"/>
              </a:spcAft>
              <a:buClr>
                <a:schemeClr val="accent3"/>
              </a:buClr>
              <a:buFont typeface="Wingdings" pitchFamily="2" charset="2"/>
              <a:buChar char="Ø"/>
              <a:defRPr/>
            </a:pPr>
            <a:endParaRPr lang="en-US" dirty="0"/>
          </a:p>
          <a:p>
            <a:pPr marL="0" indent="0" eaLnBrk="1" fontAlgn="auto" hangingPunct="1">
              <a:spcAft>
                <a:spcPts val="0"/>
              </a:spcAft>
              <a:buClr>
                <a:schemeClr val="accent3"/>
              </a:buClr>
              <a:buFont typeface="Wingdings 2" panose="05020102010507070707" pitchFamily="18" charset="2"/>
              <a:buNone/>
              <a:defRPr/>
            </a:pPr>
            <a:r>
              <a:rPr lang="en-US" b="1" dirty="0"/>
              <a:t>Example</a:t>
            </a:r>
          </a:p>
          <a:p>
            <a:pPr marL="274320" indent="-274320" eaLnBrk="1" fontAlgn="auto" hangingPunct="1">
              <a:spcAft>
                <a:spcPts val="0"/>
              </a:spcAft>
              <a:buClr>
                <a:schemeClr val="accent3"/>
              </a:buClr>
              <a:buFont typeface="Wingdings" pitchFamily="2" charset="2"/>
              <a:buChar char="Ø"/>
              <a:defRPr/>
            </a:pPr>
            <a:r>
              <a:rPr lang="en-US" dirty="0"/>
              <a:t>Persons with Type II diabetes mellitus who have greater knowledge of their diseases will have a higher rate of adherence to treatment regimen than those with less knowledge.</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8724406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BD28C9-564E-46CA-9930-D31AA34F7DB8}"/>
              </a:ext>
            </a:extLst>
          </p:cNvPr>
          <p:cNvSpPr>
            <a:spLocks noGrp="1"/>
          </p:cNvSpPr>
          <p:nvPr>
            <p:ph idx="1"/>
          </p:nvPr>
        </p:nvSpPr>
        <p:spPr>
          <a:xfrm>
            <a:off x="457200" y="838200"/>
            <a:ext cx="8229600" cy="5486400"/>
          </a:xfrm>
        </p:spPr>
        <p:txBody>
          <a:bodyPr>
            <a:normAutofit/>
          </a:bodyPr>
          <a:lstStyle/>
          <a:p>
            <a:pPr marL="0" indent="0" algn="ctr" eaLnBrk="1" fontAlgn="auto" hangingPunct="1">
              <a:spcAft>
                <a:spcPts val="0"/>
              </a:spcAft>
              <a:buClr>
                <a:schemeClr val="accent3"/>
              </a:buClr>
              <a:buFont typeface="Wingdings 2"/>
              <a:buNone/>
              <a:defRPr/>
            </a:pPr>
            <a:r>
              <a:rPr lang="en-US" b="1" dirty="0"/>
              <a:t>Types of Hypothesis</a:t>
            </a:r>
          </a:p>
          <a:p>
            <a:pPr marL="0" indent="0" eaLnBrk="1" fontAlgn="auto" hangingPunct="1">
              <a:spcAft>
                <a:spcPts val="0"/>
              </a:spcAft>
              <a:buClr>
                <a:schemeClr val="accent3"/>
              </a:buClr>
              <a:buFont typeface="Wingdings 2"/>
              <a:buNone/>
              <a:defRPr/>
            </a:pPr>
            <a:r>
              <a:rPr lang="en-US" dirty="0"/>
              <a:t>There are </a:t>
            </a:r>
            <a:r>
              <a:rPr lang="en-US" dirty="0" smtClean="0"/>
              <a:t>three </a:t>
            </a:r>
            <a:r>
              <a:rPr lang="en-US" dirty="0"/>
              <a:t>types:</a:t>
            </a:r>
          </a:p>
          <a:p>
            <a:pPr marL="0" indent="0" eaLnBrk="1" fontAlgn="auto" hangingPunct="1">
              <a:spcAft>
                <a:spcPts val="0"/>
              </a:spcAft>
              <a:buClr>
                <a:schemeClr val="accent3"/>
              </a:buClr>
              <a:buNone/>
              <a:defRPr/>
            </a:pPr>
            <a:r>
              <a:rPr lang="en-US" b="1" dirty="0" smtClean="0"/>
              <a:t>1. Simple </a:t>
            </a:r>
            <a:r>
              <a:rPr lang="en-US" b="1" dirty="0"/>
              <a:t>Vs. Complex Hypotheses</a:t>
            </a:r>
          </a:p>
          <a:p>
            <a:pPr marL="274320" indent="-274320" eaLnBrk="1" fontAlgn="auto" hangingPunct="1">
              <a:spcAft>
                <a:spcPts val="0"/>
              </a:spcAft>
              <a:buClr>
                <a:schemeClr val="accent3"/>
              </a:buClr>
              <a:buFont typeface="Wingdings" pitchFamily="2" charset="2"/>
              <a:buChar char="Ø"/>
              <a:defRPr/>
            </a:pPr>
            <a:r>
              <a:rPr lang="en-US" b="1" i="1" dirty="0"/>
              <a:t>Simple: </a:t>
            </a:r>
            <a:r>
              <a:rPr lang="en-US" dirty="0"/>
              <a:t>Predicts the relationship (associative or casual) btw 2  variables i.e. 1 independent and 1 dependent.</a:t>
            </a:r>
          </a:p>
          <a:p>
            <a:pPr marL="0" indent="0" eaLnBrk="1" fontAlgn="auto" hangingPunct="1">
              <a:spcAft>
                <a:spcPts val="0"/>
              </a:spcAft>
              <a:buClr>
                <a:schemeClr val="accent3"/>
              </a:buClr>
              <a:buNone/>
              <a:defRPr/>
            </a:pPr>
            <a:endParaRPr lang="en-US" dirty="0"/>
          </a:p>
          <a:p>
            <a:pPr marL="274320" indent="-274320" eaLnBrk="1" fontAlgn="auto" hangingPunct="1">
              <a:spcAft>
                <a:spcPts val="0"/>
              </a:spcAft>
              <a:buClr>
                <a:schemeClr val="accent3"/>
              </a:buClr>
              <a:buFont typeface="Wingdings" pitchFamily="2" charset="2"/>
              <a:buChar char="Ø"/>
              <a:defRPr/>
            </a:pPr>
            <a:r>
              <a:rPr lang="en-US" b="1" i="1" dirty="0"/>
              <a:t>Complex: </a:t>
            </a:r>
            <a:r>
              <a:rPr lang="en-US" dirty="0"/>
              <a:t>Predicts a relationship(associative or casual) among 3 or more variables e.g. x ,y &amp; z {&gt;1 independent → &gt;1 dependent}</a:t>
            </a:r>
          </a:p>
          <a:p>
            <a:pPr marL="0" indent="0" eaLnBrk="1" fontAlgn="auto" hangingPunct="1">
              <a:spcAft>
                <a:spcPts val="0"/>
              </a:spcAft>
              <a:buClr>
                <a:schemeClr val="accent3"/>
              </a:buClr>
              <a:buNone/>
              <a:defRPr/>
            </a:pPr>
            <a:r>
              <a:rPr lang="en-US" dirty="0"/>
              <a:t>Example: Good leadership → Peace, Love and Unity.</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1997492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A GOOD RESEARCH</a:t>
            </a:r>
            <a:endParaRPr lang="en-US" dirty="0"/>
          </a:p>
        </p:txBody>
      </p:sp>
      <p:sp>
        <p:nvSpPr>
          <p:cNvPr id="3" name="Content Placeholder 2"/>
          <p:cNvSpPr>
            <a:spLocks noGrp="1"/>
          </p:cNvSpPr>
          <p:nvPr>
            <p:ph idx="1"/>
          </p:nvPr>
        </p:nvSpPr>
        <p:spPr>
          <a:xfrm>
            <a:off x="946404" y="1828801"/>
            <a:ext cx="6446520" cy="4952999"/>
          </a:xfrm>
        </p:spPr>
        <p:txBody>
          <a:bodyPr>
            <a:noAutofit/>
          </a:bodyPr>
          <a:lstStyle/>
          <a:p>
            <a:pPr algn="just">
              <a:buFont typeface="Wingdings" panose="05000000000000000000" pitchFamily="2" charset="2"/>
              <a:buChar char="§"/>
            </a:pPr>
            <a:r>
              <a:rPr lang="en-US" sz="2200" dirty="0">
                <a:latin typeface="Candara" panose="020E0502030303020204" pitchFamily="34" charset="0"/>
              </a:rPr>
              <a:t>Makes a comprehensive statement of the problem and justification of the research problem</a:t>
            </a:r>
          </a:p>
          <a:p>
            <a:pPr algn="just">
              <a:buFont typeface="Wingdings" panose="05000000000000000000" pitchFamily="2" charset="2"/>
              <a:buChar char="§"/>
            </a:pPr>
            <a:r>
              <a:rPr lang="en-US" sz="2200" dirty="0">
                <a:latin typeface="Candara" panose="020E0502030303020204" pitchFamily="34" charset="0"/>
              </a:rPr>
              <a:t>Has clearly stated objectives and research questions</a:t>
            </a:r>
          </a:p>
          <a:p>
            <a:pPr algn="just">
              <a:buFont typeface="Wingdings" panose="05000000000000000000" pitchFamily="2" charset="2"/>
              <a:buChar char="§"/>
            </a:pPr>
            <a:r>
              <a:rPr lang="en-US" sz="2200" dirty="0">
                <a:latin typeface="Candara" panose="020E0502030303020204" pitchFamily="34" charset="0"/>
              </a:rPr>
              <a:t>Measures what it sought to from the onset. </a:t>
            </a:r>
            <a:endParaRPr lang="en-US" sz="2200" dirty="0" smtClean="0">
              <a:latin typeface="Candara" panose="020E0502030303020204" pitchFamily="34" charset="0"/>
            </a:endParaRPr>
          </a:p>
          <a:p>
            <a:pPr algn="just">
              <a:buFont typeface="Wingdings" panose="05000000000000000000" pitchFamily="2" charset="2"/>
              <a:buChar char="§"/>
            </a:pPr>
            <a:r>
              <a:rPr lang="en-US" sz="2200" dirty="0" smtClean="0">
                <a:latin typeface="Candara" panose="020E0502030303020204" pitchFamily="34" charset="0"/>
              </a:rPr>
              <a:t>Has </a:t>
            </a:r>
            <a:r>
              <a:rPr lang="en-US" sz="2200" dirty="0">
                <a:latin typeface="Candara" panose="020E0502030303020204" pitchFamily="34" charset="0"/>
              </a:rPr>
              <a:t>a clearly stated and relevant purpose. </a:t>
            </a:r>
            <a:endParaRPr lang="en-US" sz="2200" dirty="0" smtClean="0">
              <a:latin typeface="Candara" panose="020E0502030303020204" pitchFamily="34" charset="0"/>
            </a:endParaRPr>
          </a:p>
          <a:p>
            <a:pPr algn="just">
              <a:buFont typeface="Wingdings" panose="05000000000000000000" pitchFamily="2" charset="2"/>
              <a:buChar char="§"/>
            </a:pPr>
            <a:r>
              <a:rPr lang="en-US" sz="2200" dirty="0">
                <a:latin typeface="Candara" panose="020E0502030303020204" pitchFamily="34" charset="0"/>
              </a:rPr>
              <a:t>Utilizes an intensive and extensive review of relevant literature to broaden the perspective of the research project</a:t>
            </a:r>
          </a:p>
          <a:p>
            <a:pPr algn="just">
              <a:buFont typeface="Wingdings" panose="05000000000000000000" pitchFamily="2" charset="2"/>
              <a:buChar char="§"/>
            </a:pPr>
            <a:r>
              <a:rPr lang="en-US" sz="2200" dirty="0">
                <a:latin typeface="Candara" panose="020E0502030303020204" pitchFamily="34" charset="0"/>
              </a:rPr>
              <a:t>Clearly and systematically explains the methodology utilized</a:t>
            </a:r>
          </a:p>
          <a:p>
            <a:pPr algn="just">
              <a:buFont typeface="Wingdings" panose="05000000000000000000" pitchFamily="2" charset="2"/>
              <a:buChar char="§"/>
            </a:pPr>
            <a:endParaRPr lang="en-US" sz="2200" dirty="0">
              <a:latin typeface="Candara" panose="020E0502030303020204" pitchFamily="34" charset="0"/>
            </a:endParaRPr>
          </a:p>
        </p:txBody>
      </p:sp>
    </p:spTree>
    <p:extLst>
      <p:ext uri="{BB962C8B-B14F-4D97-AF65-F5344CB8AC3E}">
        <p14:creationId xmlns:p14="http://schemas.microsoft.com/office/powerpoint/2010/main" val="16249875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2F8A0B-B849-49E6-858E-85DE826C3917}"/>
              </a:ext>
            </a:extLst>
          </p:cNvPr>
          <p:cNvSpPr>
            <a:spLocks noGrp="1"/>
          </p:cNvSpPr>
          <p:nvPr>
            <p:ph idx="1"/>
          </p:nvPr>
        </p:nvSpPr>
        <p:spPr>
          <a:xfrm>
            <a:off x="457200" y="990600"/>
            <a:ext cx="8229600" cy="5334000"/>
          </a:xfrm>
        </p:spPr>
        <p:txBody>
          <a:bodyPr>
            <a:normAutofit lnSpcReduction="10000"/>
          </a:bodyPr>
          <a:lstStyle/>
          <a:p>
            <a:pPr marL="0" indent="0" eaLnBrk="1" fontAlgn="auto" hangingPunct="1">
              <a:spcAft>
                <a:spcPts val="0"/>
              </a:spcAft>
              <a:buClr>
                <a:schemeClr val="accent3"/>
              </a:buClr>
              <a:buNone/>
              <a:defRPr/>
            </a:pPr>
            <a:r>
              <a:rPr lang="en-US" b="1" dirty="0"/>
              <a:t>2</a:t>
            </a:r>
            <a:r>
              <a:rPr lang="en-US" b="1" dirty="0" smtClean="0"/>
              <a:t>.</a:t>
            </a:r>
            <a:r>
              <a:rPr lang="en-US" b="1" dirty="0"/>
              <a:t> Non – Directional Vs. Directional Hypotheses.</a:t>
            </a:r>
          </a:p>
          <a:p>
            <a:pPr marL="274320" indent="-274320" eaLnBrk="1" fontAlgn="auto" hangingPunct="1">
              <a:spcAft>
                <a:spcPts val="0"/>
              </a:spcAft>
              <a:buClr>
                <a:schemeClr val="accent3"/>
              </a:buClr>
              <a:buFont typeface="Wingdings" pitchFamily="2" charset="2"/>
              <a:buChar char="Ø"/>
              <a:defRPr/>
            </a:pPr>
            <a:r>
              <a:rPr lang="en-US" b="1" i="1" dirty="0"/>
              <a:t>Non – Directional: </a:t>
            </a:r>
            <a:r>
              <a:rPr lang="en-US" dirty="0"/>
              <a:t>States the existence of a relationship but does not predict the nature of the relationship whether +</a:t>
            </a:r>
            <a:r>
              <a:rPr lang="en-US" dirty="0" err="1"/>
              <a:t>ve</a:t>
            </a:r>
            <a:r>
              <a:rPr lang="en-US" dirty="0"/>
              <a:t> or-</a:t>
            </a:r>
            <a:r>
              <a:rPr lang="en-US" dirty="0" err="1"/>
              <a:t>ve</a:t>
            </a:r>
            <a:r>
              <a:rPr lang="en-US" dirty="0"/>
              <a:t>.</a:t>
            </a:r>
          </a:p>
          <a:p>
            <a:pPr marL="274320" indent="-274320" eaLnBrk="1" fontAlgn="auto" hangingPunct="1">
              <a:spcAft>
                <a:spcPts val="0"/>
              </a:spcAft>
              <a:buClr>
                <a:schemeClr val="accent3"/>
              </a:buClr>
              <a:buFont typeface="Wingdings" pitchFamily="2" charset="2"/>
              <a:buChar char="Ø"/>
              <a:defRPr/>
            </a:pPr>
            <a:r>
              <a:rPr lang="en-US" b="1" i="1" dirty="0"/>
              <a:t>Directional: </a:t>
            </a:r>
            <a:r>
              <a:rPr lang="en-US" dirty="0"/>
              <a:t>States the nature/direction of the relationship between 2 or more variables.</a:t>
            </a:r>
          </a:p>
          <a:p>
            <a:pPr marL="274320" indent="-274320" eaLnBrk="1" fontAlgn="auto" hangingPunct="1">
              <a:spcAft>
                <a:spcPts val="0"/>
              </a:spcAft>
              <a:buClr>
                <a:schemeClr val="accent3"/>
              </a:buClr>
              <a:buFont typeface="Wingdings" pitchFamily="2" charset="2"/>
              <a:buChar char="Ø"/>
              <a:defRPr/>
            </a:pPr>
            <a:r>
              <a:rPr lang="en-US" dirty="0"/>
              <a:t>It uses terms like less, more, little, decreased, increased, small, large etc.</a:t>
            </a:r>
          </a:p>
          <a:p>
            <a:pPr marL="274320" indent="-274320" eaLnBrk="1" fontAlgn="auto" hangingPunct="1">
              <a:spcAft>
                <a:spcPts val="0"/>
              </a:spcAft>
              <a:buClr>
                <a:schemeClr val="accent3"/>
              </a:buClr>
              <a:buFont typeface="Wingdings" pitchFamily="2" charset="2"/>
              <a:buChar char="Ø"/>
              <a:defRPr/>
            </a:pPr>
            <a:r>
              <a:rPr lang="en-US" dirty="0"/>
              <a:t>It can be associative, casual, simple or complex.</a:t>
            </a:r>
          </a:p>
          <a:p>
            <a:pPr marL="274320" indent="-274320" eaLnBrk="1" fontAlgn="auto" hangingPunct="1">
              <a:spcAft>
                <a:spcPts val="0"/>
              </a:spcAft>
              <a:buClr>
                <a:schemeClr val="accent3"/>
              </a:buClr>
              <a:buFont typeface="Wingdings" pitchFamily="2" charset="2"/>
              <a:buChar char="Ø"/>
              <a:defRPr/>
            </a:pPr>
            <a:endParaRPr lang="en-US" dirty="0"/>
          </a:p>
          <a:p>
            <a:pPr marL="0" indent="0" eaLnBrk="1" fontAlgn="auto" hangingPunct="1">
              <a:spcAft>
                <a:spcPts val="0"/>
              </a:spcAft>
              <a:buClr>
                <a:schemeClr val="accent3"/>
              </a:buClr>
              <a:buNone/>
              <a:defRPr/>
            </a:pPr>
            <a:r>
              <a:rPr lang="en-US" b="1" dirty="0"/>
              <a:t>Note: </a:t>
            </a:r>
            <a:r>
              <a:rPr lang="en-US" dirty="0"/>
              <a:t>All casual hypotheses are directional</a:t>
            </a:r>
          </a:p>
          <a:p>
            <a:pPr marL="0" indent="0" eaLnBrk="1" fontAlgn="auto" hangingPunct="1">
              <a:spcAft>
                <a:spcPts val="0"/>
              </a:spcAft>
              <a:buClr>
                <a:schemeClr val="accent3"/>
              </a:buClr>
              <a:buFont typeface="Wingdings 2" panose="05020102010507070707" pitchFamily="18" charset="2"/>
              <a:buNone/>
              <a:defRPr/>
            </a:pPr>
            <a:r>
              <a:rPr lang="en-US" b="1" dirty="0" smtClean="0"/>
              <a:t> </a:t>
            </a:r>
            <a:endParaRPr lang="en-US" dirty="0"/>
          </a:p>
        </p:txBody>
      </p:sp>
    </p:spTree>
    <p:extLst>
      <p:ext uri="{BB962C8B-B14F-4D97-AF65-F5344CB8AC3E}">
        <p14:creationId xmlns:p14="http://schemas.microsoft.com/office/powerpoint/2010/main" val="35367966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22EC26-8E87-4C3A-9CF6-41D5853A4870}"/>
              </a:ext>
            </a:extLst>
          </p:cNvPr>
          <p:cNvSpPr>
            <a:spLocks noGrp="1"/>
          </p:cNvSpPr>
          <p:nvPr>
            <p:ph idx="1"/>
          </p:nvPr>
        </p:nvSpPr>
        <p:spPr>
          <a:xfrm>
            <a:off x="457200" y="685800"/>
            <a:ext cx="8229600" cy="56388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smtClean="0"/>
              <a:t>3. </a:t>
            </a:r>
            <a:r>
              <a:rPr lang="en-US" b="1" dirty="0"/>
              <a:t>Null/ Statistical (H0) Vs. Research/ Alternative (H1 or Ha) Hypotheses.</a:t>
            </a:r>
          </a:p>
          <a:p>
            <a:pPr marL="274320" indent="-274320" eaLnBrk="1" fontAlgn="auto" hangingPunct="1">
              <a:spcAft>
                <a:spcPts val="0"/>
              </a:spcAft>
              <a:buClr>
                <a:schemeClr val="accent3"/>
              </a:buClr>
              <a:buFont typeface="Wingdings" pitchFamily="2" charset="2"/>
              <a:buChar char="Ø"/>
              <a:defRPr/>
            </a:pPr>
            <a:r>
              <a:rPr lang="en-US" b="1" i="1" dirty="0"/>
              <a:t>Null: </a:t>
            </a:r>
            <a:r>
              <a:rPr lang="en-US" dirty="0"/>
              <a:t>Used for statistical testing and interpretation of statistical outcomes.</a:t>
            </a:r>
          </a:p>
          <a:p>
            <a:pPr marL="274320" indent="-274320" eaLnBrk="1" fontAlgn="auto" hangingPunct="1">
              <a:spcAft>
                <a:spcPts val="0"/>
              </a:spcAft>
              <a:buClr>
                <a:schemeClr val="accent3"/>
              </a:buClr>
              <a:buFont typeface="Wingdings" pitchFamily="2" charset="2"/>
              <a:buChar char="Ø"/>
              <a:defRPr/>
            </a:pPr>
            <a:r>
              <a:rPr lang="en-US" dirty="0"/>
              <a:t>Can be simple or complex; associative or casual.</a:t>
            </a:r>
          </a:p>
          <a:p>
            <a:pPr marL="274320" indent="-274320" eaLnBrk="1" fontAlgn="auto" hangingPunct="1">
              <a:spcAft>
                <a:spcPts val="0"/>
              </a:spcAft>
              <a:buClr>
                <a:schemeClr val="accent3"/>
              </a:buClr>
              <a:buFont typeface="Wingdings" pitchFamily="2" charset="2"/>
              <a:buChar char="Ø"/>
              <a:defRPr/>
            </a:pPr>
            <a:r>
              <a:rPr lang="en-US" dirty="0"/>
              <a:t>States that there is no real relationship or difference existing between variables and any relationship or difference existing is due to chance or error.</a:t>
            </a:r>
          </a:p>
          <a:p>
            <a:pPr marL="274320" indent="-274320" eaLnBrk="1" fontAlgn="auto" hangingPunct="1">
              <a:spcAft>
                <a:spcPts val="0"/>
              </a:spcAft>
              <a:buClr>
                <a:schemeClr val="accent3"/>
              </a:buClr>
              <a:buFont typeface="Wingdings" pitchFamily="2" charset="2"/>
              <a:buChar char="Ø"/>
              <a:defRPr/>
            </a:pPr>
            <a:r>
              <a:rPr lang="en-US" b="1" i="1" dirty="0"/>
              <a:t>Research(H1 or Ha): </a:t>
            </a:r>
            <a:r>
              <a:rPr lang="en-US" dirty="0"/>
              <a:t>States that there is a relationship  or difference between two or more variables.</a:t>
            </a:r>
          </a:p>
          <a:p>
            <a:pPr marL="274320" indent="-274320" eaLnBrk="1" fontAlgn="auto" hangingPunct="1">
              <a:spcAft>
                <a:spcPts val="0"/>
              </a:spcAft>
              <a:buClr>
                <a:schemeClr val="accent3"/>
              </a:buClr>
              <a:buFont typeface="Wingdings" pitchFamily="2" charset="2"/>
              <a:buChar char="Ø"/>
              <a:defRPr/>
            </a:pPr>
            <a:r>
              <a:rPr lang="en-US" dirty="0"/>
              <a:t>It can be simple or complex; directional or non-directional; associative or casual.</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15878949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0352" y="2362200"/>
            <a:ext cx="8232648" cy="1600200"/>
          </a:xfrm>
        </p:spPr>
        <p:txBody>
          <a:bodyPr/>
          <a:lstStyle/>
          <a:p>
            <a:r>
              <a:rPr lang="en-US" dirty="0" smtClean="0">
                <a:solidFill>
                  <a:schemeClr val="tx1"/>
                </a:solidFill>
                <a:latin typeface="+mn-lt"/>
              </a:rPr>
              <a:t>Step 5. Literature review</a:t>
            </a:r>
            <a:endParaRPr lang="en-US" dirty="0">
              <a:solidFill>
                <a:schemeClr val="tx1"/>
              </a:solidFill>
              <a:latin typeface="+mn-lt"/>
            </a:endParaRPr>
          </a:p>
        </p:txBody>
      </p:sp>
    </p:spTree>
    <p:extLst>
      <p:ext uri="{BB962C8B-B14F-4D97-AF65-F5344CB8AC3E}">
        <p14:creationId xmlns:p14="http://schemas.microsoft.com/office/powerpoint/2010/main" val="707695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457200" y="381000"/>
            <a:ext cx="8229600" cy="838200"/>
          </a:xfrm>
        </p:spPr>
        <p:txBody>
          <a:bodyPr/>
          <a:lstStyle/>
          <a:p>
            <a:pPr algn="ctr" eaLnBrk="1" hangingPunct="1"/>
            <a:r>
              <a:rPr lang="en-US" altLang="en-US" sz="3600" b="1" dirty="0" smtClean="0">
                <a:solidFill>
                  <a:schemeClr val="tx1"/>
                </a:solidFill>
                <a:latin typeface="+mn-lt"/>
              </a:rPr>
              <a:t>LITERATURE REVIEW</a:t>
            </a:r>
          </a:p>
        </p:txBody>
      </p:sp>
      <p:sp>
        <p:nvSpPr>
          <p:cNvPr id="113667" name="Content Placeholder 2"/>
          <p:cNvSpPr>
            <a:spLocks noGrp="1"/>
          </p:cNvSpPr>
          <p:nvPr>
            <p:ph idx="1"/>
          </p:nvPr>
        </p:nvSpPr>
        <p:spPr>
          <a:xfrm>
            <a:off x="457200" y="1524000"/>
            <a:ext cx="8229600" cy="4800600"/>
          </a:xfrm>
        </p:spPr>
        <p:txBody>
          <a:bodyPr/>
          <a:lstStyle/>
          <a:p>
            <a:pPr eaLnBrk="1" hangingPunct="1">
              <a:buFont typeface="Wingdings" panose="05000000000000000000" pitchFamily="2" charset="2"/>
              <a:buChar char="Ø"/>
            </a:pPr>
            <a:r>
              <a:rPr lang="en-US" altLang="en-US" smtClean="0"/>
              <a:t>It is a summary of theoretical and empirical sources to generate a picture of what is known and not known about a particular problem.</a:t>
            </a:r>
          </a:p>
          <a:p>
            <a:pPr eaLnBrk="1" hangingPunct="1">
              <a:buFont typeface="Wingdings" panose="05000000000000000000" pitchFamily="2" charset="2"/>
              <a:buChar char="Ø"/>
            </a:pPr>
            <a:endParaRPr lang="en-US" altLang="en-US" smtClean="0"/>
          </a:p>
          <a:p>
            <a:pPr eaLnBrk="1" hangingPunct="1">
              <a:buFont typeface="Wingdings" panose="05000000000000000000" pitchFamily="2" charset="2"/>
              <a:buChar char="Ø"/>
            </a:pPr>
            <a:r>
              <a:rPr lang="en-US" altLang="en-US" smtClean="0"/>
              <a:t>It entails the systematic identification, location and analysis of documents containing information related to the research problem being investigated.</a:t>
            </a:r>
          </a:p>
          <a:p>
            <a:pPr eaLnBrk="1" hangingPunct="1">
              <a:buFont typeface="Wingdings" panose="05000000000000000000" pitchFamily="2" charset="2"/>
              <a:buChar char="Ø"/>
            </a:pPr>
            <a:endParaRPr lang="en-US" altLang="en-US" smtClean="0"/>
          </a:p>
        </p:txBody>
      </p:sp>
    </p:spTree>
    <p:extLst>
      <p:ext uri="{BB962C8B-B14F-4D97-AF65-F5344CB8AC3E}">
        <p14:creationId xmlns:p14="http://schemas.microsoft.com/office/powerpoint/2010/main" val="1914365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21727C-5EE2-4E15-B273-9EFA46A5BAEF}"/>
              </a:ext>
            </a:extLst>
          </p:cNvPr>
          <p:cNvSpPr>
            <a:spLocks noGrp="1"/>
          </p:cNvSpPr>
          <p:nvPr>
            <p:ph idx="1"/>
          </p:nvPr>
        </p:nvSpPr>
        <p:spPr>
          <a:xfrm>
            <a:off x="457200" y="838200"/>
            <a:ext cx="8229600" cy="54864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Characteristics of A Good Literature Review</a:t>
            </a:r>
          </a:p>
          <a:p>
            <a:pPr marL="274320" indent="-274320" eaLnBrk="1" fontAlgn="auto" hangingPunct="1">
              <a:spcAft>
                <a:spcPts val="0"/>
              </a:spcAft>
              <a:buClr>
                <a:schemeClr val="accent3"/>
              </a:buClr>
              <a:buFont typeface="Wingdings" pitchFamily="2" charset="2"/>
              <a:buChar char="Ø"/>
              <a:defRPr/>
            </a:pPr>
            <a:r>
              <a:rPr lang="en-US" dirty="0"/>
              <a:t>Thorough and complete</a:t>
            </a:r>
          </a:p>
          <a:p>
            <a:pPr marL="274320" indent="-274320" eaLnBrk="1" fontAlgn="auto" hangingPunct="1">
              <a:spcAft>
                <a:spcPts val="0"/>
              </a:spcAft>
              <a:buClr>
                <a:schemeClr val="accent3"/>
              </a:buClr>
              <a:buFont typeface="Wingdings" pitchFamily="2" charset="2"/>
              <a:buChar char="Ø"/>
              <a:defRPr/>
            </a:pPr>
            <a:r>
              <a:rPr lang="en-US" dirty="0"/>
              <a:t>Logical</a:t>
            </a:r>
          </a:p>
          <a:p>
            <a:pPr marL="274320" indent="-274320" eaLnBrk="1" fontAlgn="auto" hangingPunct="1">
              <a:spcAft>
                <a:spcPts val="0"/>
              </a:spcAft>
              <a:buClr>
                <a:schemeClr val="accent3"/>
              </a:buClr>
              <a:buFont typeface="Wingdings" pitchFamily="2" charset="2"/>
              <a:buChar char="Ø"/>
              <a:defRPr/>
            </a:pPr>
            <a:r>
              <a:rPr lang="en-US" dirty="0"/>
              <a:t>Recent (not more than 10 years old unless very necessary)</a:t>
            </a:r>
          </a:p>
          <a:p>
            <a:pPr marL="274320" indent="-274320" eaLnBrk="1" fontAlgn="auto" hangingPunct="1">
              <a:spcAft>
                <a:spcPts val="0"/>
              </a:spcAft>
              <a:buClr>
                <a:schemeClr val="accent3"/>
              </a:buClr>
              <a:buFont typeface="Wingdings" pitchFamily="2" charset="2"/>
              <a:buChar char="Ø"/>
              <a:defRPr/>
            </a:pPr>
            <a:r>
              <a:rPr lang="en-US" dirty="0"/>
              <a:t>Original</a:t>
            </a:r>
          </a:p>
          <a:p>
            <a:pPr marL="274320" indent="-274320" eaLnBrk="1" fontAlgn="auto" hangingPunct="1">
              <a:spcAft>
                <a:spcPts val="0"/>
              </a:spcAft>
              <a:buClr>
                <a:schemeClr val="accent3"/>
              </a:buClr>
              <a:buFont typeface="Wingdings" pitchFamily="2" charset="2"/>
              <a:buChar char="Ø"/>
              <a:defRPr/>
            </a:pPr>
            <a:r>
              <a:rPr lang="en-US" dirty="0"/>
              <a:t>Primary sources</a:t>
            </a:r>
          </a:p>
          <a:p>
            <a:pPr marL="274320" indent="-274320" eaLnBrk="1" fontAlgn="auto" hangingPunct="1">
              <a:spcAft>
                <a:spcPts val="0"/>
              </a:spcAft>
              <a:buClr>
                <a:schemeClr val="accent3"/>
              </a:buClr>
              <a:buFont typeface="Wingdings" pitchFamily="2" charset="2"/>
              <a:buChar char="Ø"/>
              <a:defRPr/>
            </a:pPr>
            <a:r>
              <a:rPr lang="en-US" dirty="0"/>
              <a:t>Critical appraisal</a:t>
            </a:r>
          </a:p>
          <a:p>
            <a:pPr marL="274320" indent="-274320" eaLnBrk="1" fontAlgn="auto" hangingPunct="1">
              <a:spcAft>
                <a:spcPts val="0"/>
              </a:spcAft>
              <a:buClr>
                <a:schemeClr val="accent3"/>
              </a:buClr>
              <a:buFont typeface="Wingdings" pitchFamily="2" charset="2"/>
              <a:buChar char="Ø"/>
              <a:defRPr/>
            </a:pPr>
            <a:r>
              <a:rPr lang="en-US" dirty="0"/>
              <a:t>Building a case for  new study</a:t>
            </a:r>
          </a:p>
        </p:txBody>
      </p:sp>
    </p:spTree>
    <p:extLst>
      <p:ext uri="{BB962C8B-B14F-4D97-AF65-F5344CB8AC3E}">
        <p14:creationId xmlns:p14="http://schemas.microsoft.com/office/powerpoint/2010/main" val="17236339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F14878-CD5C-40B9-BC4F-1F892159B9CE}"/>
              </a:ext>
            </a:extLst>
          </p:cNvPr>
          <p:cNvSpPr>
            <a:spLocks noGrp="1"/>
          </p:cNvSpPr>
          <p:nvPr>
            <p:ph idx="1"/>
          </p:nvPr>
        </p:nvSpPr>
        <p:spPr>
          <a:xfrm>
            <a:off x="457200" y="838200"/>
            <a:ext cx="8229600" cy="5486400"/>
          </a:xfrm>
        </p:spPr>
        <p:txBody>
          <a:bodyPr>
            <a:normAutofit/>
          </a:bodyPr>
          <a:lstStyle/>
          <a:p>
            <a:pPr marL="0" indent="0" eaLnBrk="1" fontAlgn="auto" hangingPunct="1">
              <a:spcAft>
                <a:spcPts val="0"/>
              </a:spcAft>
              <a:buClr>
                <a:schemeClr val="accent3"/>
              </a:buClr>
              <a:buFont typeface="Wingdings 2"/>
              <a:buNone/>
              <a:defRPr/>
            </a:pPr>
            <a:r>
              <a:rPr lang="en-US" b="1" dirty="0"/>
              <a:t>Purposes of Literature Review </a:t>
            </a:r>
          </a:p>
          <a:p>
            <a:pPr marL="274320" indent="-274320" eaLnBrk="1" fontAlgn="auto" hangingPunct="1">
              <a:spcAft>
                <a:spcPts val="0"/>
              </a:spcAft>
              <a:buClr>
                <a:schemeClr val="accent3"/>
              </a:buClr>
              <a:buFont typeface="Wingdings" pitchFamily="2" charset="2"/>
              <a:buChar char="Ø"/>
              <a:defRPr/>
            </a:pPr>
            <a:r>
              <a:rPr lang="en-US" dirty="0"/>
              <a:t>Determine what has been done already as regards the research problem under investigation.</a:t>
            </a:r>
          </a:p>
          <a:p>
            <a:pPr marL="274320" indent="-274320" eaLnBrk="1" fontAlgn="auto" hangingPunct="1">
              <a:spcAft>
                <a:spcPts val="0"/>
              </a:spcAft>
              <a:buClr>
                <a:schemeClr val="accent3"/>
              </a:buClr>
              <a:buFont typeface="Wingdings" pitchFamily="2" charset="2"/>
              <a:buChar char="Ø"/>
              <a:defRPr/>
            </a:pPr>
            <a:r>
              <a:rPr lang="en-US" dirty="0"/>
              <a:t>Identify strategies, procedures and measuring instruments that have been found useful in the investigation of the research problem.</a:t>
            </a:r>
          </a:p>
          <a:p>
            <a:pPr marL="274320" indent="-274320" eaLnBrk="1" fontAlgn="auto" hangingPunct="1">
              <a:spcAft>
                <a:spcPts val="0"/>
              </a:spcAft>
              <a:buClr>
                <a:schemeClr val="accent3"/>
              </a:buClr>
              <a:buFont typeface="Wingdings" pitchFamily="2" charset="2"/>
              <a:buChar char="Ø"/>
              <a:defRPr/>
            </a:pPr>
            <a:r>
              <a:rPr lang="en-US" dirty="0"/>
              <a:t>Help make the researcher familiar with previous studies and thus facilitate the interpretation of the study.</a:t>
            </a:r>
          </a:p>
          <a:p>
            <a:pPr marL="274320" indent="-274320" eaLnBrk="1" fontAlgn="auto" hangingPunct="1">
              <a:spcAft>
                <a:spcPts val="0"/>
              </a:spcAft>
              <a:buClr>
                <a:schemeClr val="accent3"/>
              </a:buClr>
              <a:buFont typeface="Wingdings" pitchFamily="2" charset="2"/>
              <a:buChar char="Ø"/>
              <a:defRPr/>
            </a:pPr>
            <a:r>
              <a:rPr lang="en-US" dirty="0"/>
              <a:t>Help the researcher to narrow the research topic.</a:t>
            </a:r>
          </a:p>
          <a:p>
            <a:pPr marL="274320" indent="-274320" eaLnBrk="1" fontAlgn="auto" hangingPunct="1">
              <a:spcAft>
                <a:spcPts val="0"/>
              </a:spcAft>
              <a:buClr>
                <a:schemeClr val="accent3"/>
              </a:buClr>
              <a:buFont typeface="Wingdings" pitchFamily="2" charset="2"/>
              <a:buChar char="Ø"/>
              <a:defRPr/>
            </a:pPr>
            <a:r>
              <a:rPr lang="en-US" dirty="0"/>
              <a:t>Help determine new approaches and stimulate new ideas</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24795670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D274AA-2343-457F-9D91-58AD29639655}"/>
              </a:ext>
            </a:extLst>
          </p:cNvPr>
          <p:cNvSpPr>
            <a:spLocks noGrp="1"/>
          </p:cNvSpPr>
          <p:nvPr>
            <p:ph idx="1"/>
          </p:nvPr>
        </p:nvSpPr>
        <p:spPr>
          <a:xfrm>
            <a:off x="457200" y="838200"/>
            <a:ext cx="8229600" cy="5486400"/>
          </a:xfrm>
        </p:spPr>
        <p:txBody>
          <a:bodyPr>
            <a:normAutofit/>
          </a:bodyPr>
          <a:lstStyle/>
          <a:p>
            <a:pPr marL="0" indent="0" eaLnBrk="1" fontAlgn="auto" hangingPunct="1">
              <a:spcAft>
                <a:spcPts val="0"/>
              </a:spcAft>
              <a:buClr>
                <a:schemeClr val="accent3"/>
              </a:buClr>
              <a:buFont typeface="Wingdings 2"/>
              <a:buNone/>
              <a:defRPr/>
            </a:pPr>
            <a:r>
              <a:rPr lang="en-US" dirty="0"/>
              <a:t>When reviewing any literature, the researcher needs to: </a:t>
            </a:r>
          </a:p>
          <a:p>
            <a:pPr marL="274320" indent="-274320" eaLnBrk="1" fontAlgn="auto" hangingPunct="1">
              <a:spcAft>
                <a:spcPts val="0"/>
              </a:spcAft>
              <a:buClr>
                <a:schemeClr val="accent3"/>
              </a:buClr>
              <a:buFont typeface="Wingdings" pitchFamily="2" charset="2"/>
              <a:buChar char="Ø"/>
              <a:defRPr/>
            </a:pPr>
            <a:r>
              <a:rPr lang="en-US" dirty="0"/>
              <a:t>Assess the strengths and weaknesses of past work on the subject</a:t>
            </a:r>
          </a:p>
          <a:p>
            <a:pPr marL="274320" indent="-274320" eaLnBrk="1" fontAlgn="auto" hangingPunct="1">
              <a:spcAft>
                <a:spcPts val="0"/>
              </a:spcAft>
              <a:buClr>
                <a:schemeClr val="accent3"/>
              </a:buClr>
              <a:buFont typeface="Wingdings" pitchFamily="2" charset="2"/>
              <a:buChar char="Ø"/>
              <a:defRPr/>
            </a:pPr>
            <a:r>
              <a:rPr lang="en-US" dirty="0"/>
              <a:t>Report any inconsistent findings</a:t>
            </a:r>
          </a:p>
          <a:p>
            <a:pPr marL="274320" indent="-274320" eaLnBrk="1" fontAlgn="auto" hangingPunct="1">
              <a:spcAft>
                <a:spcPts val="0"/>
              </a:spcAft>
              <a:buClr>
                <a:schemeClr val="accent3"/>
              </a:buClr>
              <a:buFont typeface="Wingdings" pitchFamily="2" charset="2"/>
              <a:buChar char="Ø"/>
              <a:defRPr/>
            </a:pPr>
            <a:r>
              <a:rPr lang="en-US" dirty="0"/>
              <a:t>Identify gaps in the knowledge</a:t>
            </a:r>
          </a:p>
          <a:p>
            <a:pPr marL="274320" indent="-274320" eaLnBrk="1" fontAlgn="auto" hangingPunct="1">
              <a:spcAft>
                <a:spcPts val="0"/>
              </a:spcAft>
              <a:buClr>
                <a:schemeClr val="accent3"/>
              </a:buClr>
              <a:buFont typeface="Wingdings" pitchFamily="2" charset="2"/>
              <a:buChar char="Ø"/>
              <a:defRPr/>
            </a:pPr>
            <a:r>
              <a:rPr lang="en-US" dirty="0"/>
              <a:t>Determine the contribution of proposed study</a:t>
            </a:r>
          </a:p>
          <a:p>
            <a:pPr marL="274320" indent="-274320" eaLnBrk="1" fontAlgn="auto" hangingPunct="1">
              <a:spcAft>
                <a:spcPts val="0"/>
              </a:spcAft>
              <a:buClr>
                <a:schemeClr val="accent3"/>
              </a:buClr>
              <a:buFont typeface="Wingdings" pitchFamily="2" charset="2"/>
              <a:buChar char="Ø"/>
              <a:defRPr/>
            </a:pPr>
            <a:r>
              <a:rPr lang="en-US" dirty="0"/>
              <a:t>Consider the possibility of unintentional duplication</a:t>
            </a:r>
          </a:p>
          <a:p>
            <a:pPr marL="0" indent="0" eaLnBrk="1" fontAlgn="auto" hangingPunct="1">
              <a:spcAft>
                <a:spcPts val="0"/>
              </a:spcAft>
              <a:buClr>
                <a:schemeClr val="accent3"/>
              </a:buClr>
              <a:buFont typeface="Wingdings 2"/>
              <a:buNone/>
              <a:defRPr/>
            </a:pPr>
            <a:endParaRPr lang="en-US" dirty="0"/>
          </a:p>
          <a:p>
            <a:pPr marL="0" indent="0" eaLnBrk="1" fontAlgn="auto" hangingPunct="1">
              <a:spcAft>
                <a:spcPts val="0"/>
              </a:spcAft>
              <a:buClr>
                <a:schemeClr val="accent3"/>
              </a:buClr>
              <a:buFont typeface="Wingdings 2" panose="05020102010507070707" pitchFamily="18" charset="2"/>
              <a:buNone/>
              <a:defRPr/>
            </a:pPr>
            <a:endParaRPr lang="en-US" dirty="0"/>
          </a:p>
        </p:txBody>
      </p:sp>
    </p:spTree>
    <p:extLst>
      <p:ext uri="{BB962C8B-B14F-4D97-AF65-F5344CB8AC3E}">
        <p14:creationId xmlns:p14="http://schemas.microsoft.com/office/powerpoint/2010/main" val="29519342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EDC436-4FD9-425E-9E36-39E6FF7495B4}"/>
              </a:ext>
            </a:extLst>
          </p:cNvPr>
          <p:cNvSpPr>
            <a:spLocks noGrp="1"/>
          </p:cNvSpPr>
          <p:nvPr>
            <p:ph idx="1"/>
          </p:nvPr>
        </p:nvSpPr>
        <p:spPr>
          <a:xfrm>
            <a:off x="457200" y="762000"/>
            <a:ext cx="8229600" cy="5562600"/>
          </a:xfrm>
        </p:spPr>
        <p:txBody>
          <a:bodyPr>
            <a:normAutofit/>
          </a:bodyPr>
          <a:lstStyle/>
          <a:p>
            <a:pPr marL="0" indent="0" eaLnBrk="1" fontAlgn="auto" hangingPunct="1">
              <a:spcAft>
                <a:spcPts val="0"/>
              </a:spcAft>
              <a:buClr>
                <a:schemeClr val="accent3"/>
              </a:buClr>
              <a:buFont typeface="Wingdings 2"/>
              <a:buNone/>
              <a:defRPr/>
            </a:pPr>
            <a:r>
              <a:rPr lang="en-US" b="1" u="sng" dirty="0"/>
              <a:t>Sources of Literature</a:t>
            </a:r>
          </a:p>
          <a:p>
            <a:pPr marL="0" indent="0" eaLnBrk="1" fontAlgn="auto" hangingPunct="1">
              <a:spcAft>
                <a:spcPts val="0"/>
              </a:spcAft>
              <a:buClr>
                <a:schemeClr val="accent3"/>
              </a:buClr>
              <a:buFont typeface="Wingdings 2"/>
              <a:buNone/>
              <a:defRPr/>
            </a:pPr>
            <a:r>
              <a:rPr lang="en-US" b="1" dirty="0"/>
              <a:t>Primary Sources</a:t>
            </a:r>
          </a:p>
          <a:p>
            <a:pPr marL="274320" indent="-274320" eaLnBrk="1" fontAlgn="auto" hangingPunct="1">
              <a:spcAft>
                <a:spcPts val="0"/>
              </a:spcAft>
              <a:buClr>
                <a:schemeClr val="accent3"/>
              </a:buClr>
              <a:buFont typeface="Wingdings" pitchFamily="2" charset="2"/>
              <a:buChar char="Ø"/>
              <a:defRPr/>
            </a:pPr>
            <a:r>
              <a:rPr lang="en-US" dirty="0"/>
              <a:t>This is the work written by the person who is actually involved in, or is responsible for, the generation of the </a:t>
            </a:r>
            <a:br>
              <a:rPr lang="en-US" dirty="0"/>
            </a:br>
            <a:r>
              <a:rPr lang="en-US" dirty="0"/>
              <a:t>idea published.</a:t>
            </a:r>
          </a:p>
          <a:p>
            <a:pPr marL="274320" indent="-274320" eaLnBrk="1" fontAlgn="auto" hangingPunct="1">
              <a:spcAft>
                <a:spcPts val="0"/>
              </a:spcAft>
              <a:buClr>
                <a:schemeClr val="accent3"/>
              </a:buClr>
              <a:buFont typeface="Wingdings" pitchFamily="2" charset="2"/>
              <a:buChar char="Ø"/>
              <a:defRPr/>
            </a:pPr>
            <a:r>
              <a:rPr lang="en-US" dirty="0"/>
              <a:t>It can also be information from a person who actually observed or witnessed the occurrence </a:t>
            </a:r>
            <a:br>
              <a:rPr lang="en-US" dirty="0"/>
            </a:br>
            <a:r>
              <a:rPr lang="en-US" dirty="0"/>
              <a:t>under investigation. </a:t>
            </a:r>
          </a:p>
          <a:p>
            <a:pPr marL="274320" indent="-274320" eaLnBrk="1" fontAlgn="auto" hangingPunct="1">
              <a:spcAft>
                <a:spcPts val="0"/>
              </a:spcAft>
              <a:buClr>
                <a:schemeClr val="accent3"/>
              </a:buClr>
              <a:buFont typeface="Wingdings" pitchFamily="2" charset="2"/>
              <a:buChar char="Ø"/>
              <a:defRPr/>
            </a:pPr>
            <a:r>
              <a:rPr lang="en-US" dirty="0"/>
              <a:t>The person who conducts empirical research and publishes it in a journal is usually regarded as the primary source of information</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7751060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614FD8-BC0C-4CF2-867D-72F0C32ADD40}"/>
              </a:ext>
            </a:extLst>
          </p:cNvPr>
          <p:cNvSpPr>
            <a:spLocks noGrp="1"/>
          </p:cNvSpPr>
          <p:nvPr>
            <p:ph idx="1"/>
          </p:nvPr>
        </p:nvSpPr>
        <p:spPr>
          <a:xfrm>
            <a:off x="457200" y="838200"/>
            <a:ext cx="8229600" cy="5486400"/>
          </a:xfrm>
        </p:spPr>
        <p:txBody>
          <a:bodyPr>
            <a:normAutofit/>
          </a:bodyPr>
          <a:lstStyle/>
          <a:p>
            <a:pPr marL="0" indent="0" eaLnBrk="1" fontAlgn="auto" hangingPunct="1">
              <a:spcAft>
                <a:spcPts val="0"/>
              </a:spcAft>
              <a:buClr>
                <a:schemeClr val="accent3"/>
              </a:buClr>
              <a:buFont typeface="Wingdings 2"/>
              <a:buNone/>
              <a:defRPr/>
            </a:pPr>
            <a:r>
              <a:rPr lang="en-US" b="1" dirty="0"/>
              <a:t>Secondary Sources</a:t>
            </a:r>
          </a:p>
          <a:p>
            <a:pPr marL="274320" indent="-274320" eaLnBrk="1" fontAlgn="auto" hangingPunct="1">
              <a:spcAft>
                <a:spcPts val="0"/>
              </a:spcAft>
              <a:buClr>
                <a:schemeClr val="accent3"/>
              </a:buClr>
              <a:buFont typeface="Wingdings" pitchFamily="2" charset="2"/>
              <a:buChar char="Ø"/>
              <a:defRPr/>
            </a:pPr>
            <a:r>
              <a:rPr lang="en-US" dirty="0"/>
              <a:t>Involves summaries or quoted content from a primary source. </a:t>
            </a:r>
          </a:p>
          <a:p>
            <a:pPr marL="274320" indent="-274320" eaLnBrk="1" fontAlgn="auto" hangingPunct="1">
              <a:spcAft>
                <a:spcPts val="0"/>
              </a:spcAft>
              <a:buClr>
                <a:schemeClr val="accent3"/>
              </a:buClr>
              <a:buFont typeface="Wingdings" pitchFamily="2" charset="2"/>
              <a:buChar char="Ø"/>
              <a:defRPr/>
            </a:pPr>
            <a:r>
              <a:rPr lang="en-US" dirty="0"/>
              <a:t>This type of work is usually a paraphrase of the primary source. Often, it does not give the correct interpretation of the primary sources. </a:t>
            </a:r>
          </a:p>
          <a:p>
            <a:pPr marL="274320" indent="-274320" eaLnBrk="1" fontAlgn="auto" hangingPunct="1">
              <a:spcAft>
                <a:spcPts val="0"/>
              </a:spcAft>
              <a:buClr>
                <a:schemeClr val="accent3"/>
              </a:buClr>
              <a:buFont typeface="Wingdings" pitchFamily="2" charset="2"/>
              <a:buChar char="Ø"/>
              <a:defRPr/>
            </a:pPr>
            <a:r>
              <a:rPr lang="en-US" dirty="0"/>
              <a:t>It is usually information given by someone who was not a direct observer or participant of the events described.</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17452549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21C58A-268C-4101-AEA5-D3861E3636AC}"/>
              </a:ext>
            </a:extLst>
          </p:cNvPr>
          <p:cNvSpPr>
            <a:spLocks noGrp="1"/>
          </p:cNvSpPr>
          <p:nvPr>
            <p:ph idx="1"/>
          </p:nvPr>
        </p:nvSpPr>
        <p:spPr>
          <a:xfrm>
            <a:off x="457200" y="533400"/>
            <a:ext cx="8229600" cy="5791200"/>
          </a:xfrm>
        </p:spPr>
        <p:txBody>
          <a:bodyPr>
            <a:normAutofit/>
          </a:bodyPr>
          <a:lstStyle/>
          <a:p>
            <a:pPr marL="0" indent="0" eaLnBrk="1" fontAlgn="auto" hangingPunct="1">
              <a:spcAft>
                <a:spcPts val="0"/>
              </a:spcAft>
              <a:buClr>
                <a:schemeClr val="accent3"/>
              </a:buClr>
              <a:buFont typeface="Wingdings 2"/>
              <a:buNone/>
              <a:defRPr/>
            </a:pPr>
            <a:r>
              <a:rPr lang="en-US" dirty="0"/>
              <a:t>Sources of Secondary Information</a:t>
            </a:r>
          </a:p>
          <a:p>
            <a:pPr marL="274320" indent="-274320" eaLnBrk="1" fontAlgn="auto" hangingPunct="1">
              <a:spcAft>
                <a:spcPts val="0"/>
              </a:spcAft>
              <a:buClr>
                <a:schemeClr val="accent3"/>
              </a:buClr>
              <a:buFont typeface="Wingdings" pitchFamily="2" charset="2"/>
              <a:buChar char="Ø"/>
              <a:defRPr/>
            </a:pPr>
            <a:r>
              <a:rPr lang="en-US" dirty="0"/>
              <a:t>Scholarly Journals</a:t>
            </a:r>
          </a:p>
          <a:p>
            <a:pPr marL="274320" indent="-274320" eaLnBrk="1" fontAlgn="auto" hangingPunct="1">
              <a:spcAft>
                <a:spcPts val="0"/>
              </a:spcAft>
              <a:buClr>
                <a:schemeClr val="accent3"/>
              </a:buClr>
              <a:buFont typeface="Wingdings" pitchFamily="2" charset="2"/>
              <a:buChar char="Ø"/>
              <a:defRPr/>
            </a:pPr>
            <a:r>
              <a:rPr lang="en-US" dirty="0"/>
              <a:t>Theses and Dissertations: research projects written by Masters and PhD students. </a:t>
            </a:r>
          </a:p>
          <a:p>
            <a:pPr marL="274320" indent="-274320" eaLnBrk="1" fontAlgn="auto" hangingPunct="1">
              <a:spcAft>
                <a:spcPts val="0"/>
              </a:spcAft>
              <a:buClr>
                <a:schemeClr val="accent3"/>
              </a:buClr>
              <a:buFont typeface="Wingdings" pitchFamily="2" charset="2"/>
              <a:buChar char="Ø"/>
              <a:defRPr/>
            </a:pPr>
            <a:r>
              <a:rPr lang="en-US" dirty="0"/>
              <a:t>Govt. Documents; i.e. policy papers, research reports owned by the govt., annual reports of hospitals and government ministries</a:t>
            </a:r>
          </a:p>
          <a:p>
            <a:pPr marL="274320" indent="-274320" eaLnBrk="1" fontAlgn="auto" hangingPunct="1">
              <a:spcAft>
                <a:spcPts val="0"/>
              </a:spcAft>
              <a:buClr>
                <a:schemeClr val="accent3"/>
              </a:buClr>
              <a:buFont typeface="Wingdings" pitchFamily="2" charset="2"/>
              <a:buChar char="Ø"/>
              <a:defRPr/>
            </a:pPr>
            <a:r>
              <a:rPr lang="en-US" dirty="0"/>
              <a:t>Papers Presented at Conferences</a:t>
            </a:r>
          </a:p>
          <a:p>
            <a:pPr marL="274320" indent="-274320" eaLnBrk="1" fontAlgn="auto" hangingPunct="1">
              <a:spcAft>
                <a:spcPts val="0"/>
              </a:spcAft>
              <a:buClr>
                <a:schemeClr val="accent3"/>
              </a:buClr>
              <a:buFont typeface="Wingdings" pitchFamily="2" charset="2"/>
              <a:buChar char="Ø"/>
              <a:defRPr/>
            </a:pPr>
            <a:r>
              <a:rPr lang="en-US" dirty="0"/>
              <a:t>Books</a:t>
            </a:r>
          </a:p>
          <a:p>
            <a:pPr marL="274320" indent="-274320" eaLnBrk="1" fontAlgn="auto" hangingPunct="1">
              <a:spcAft>
                <a:spcPts val="0"/>
              </a:spcAft>
              <a:buClr>
                <a:schemeClr val="accent3"/>
              </a:buClr>
              <a:buFont typeface="Wingdings" pitchFamily="2" charset="2"/>
              <a:buChar char="Ø"/>
              <a:defRPr/>
            </a:pPr>
            <a:r>
              <a:rPr lang="en-US" dirty="0"/>
              <a:t>Computers: Computers also have databases prepared for literature search. Examples of such databases are MEDLINE or INDEX MEDICUS, Pub Med</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3376620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
            </a:pPr>
            <a:r>
              <a:rPr lang="en-US" sz="2400" dirty="0" smtClean="0">
                <a:latin typeface="Candara" panose="020E0502030303020204" pitchFamily="34" charset="0"/>
              </a:rPr>
              <a:t>Offers </a:t>
            </a:r>
            <a:r>
              <a:rPr lang="en-US" sz="2400" dirty="0">
                <a:latin typeface="Candara" panose="020E0502030303020204" pitchFamily="34" charset="0"/>
              </a:rPr>
              <a:t>plausible interpretations and explanations of the results</a:t>
            </a:r>
          </a:p>
          <a:p>
            <a:pPr algn="just">
              <a:buFont typeface="Wingdings" panose="05000000000000000000" pitchFamily="2" charset="2"/>
              <a:buChar char="§"/>
            </a:pPr>
            <a:r>
              <a:rPr lang="en-US" sz="2400" dirty="0">
                <a:latin typeface="Candara" panose="020E0502030303020204" pitchFamily="34" charset="0"/>
              </a:rPr>
              <a:t>Draws valid evidence-based conclusions deduced from the research results</a:t>
            </a:r>
          </a:p>
          <a:p>
            <a:pPr algn="just">
              <a:buFont typeface="Wingdings" panose="05000000000000000000" pitchFamily="2" charset="2"/>
              <a:buChar char="§"/>
            </a:pPr>
            <a:r>
              <a:rPr lang="en-US" sz="2400" dirty="0">
                <a:latin typeface="Candara" panose="020E0502030303020204" pitchFamily="34" charset="0"/>
              </a:rPr>
              <a:t>Generates plausible evidence based on the scientific methods applied </a:t>
            </a:r>
          </a:p>
          <a:p>
            <a:pPr algn="just">
              <a:buFont typeface="Wingdings" panose="05000000000000000000" pitchFamily="2" charset="2"/>
              <a:buChar char="§"/>
            </a:pPr>
            <a:r>
              <a:rPr lang="en-US" sz="2400" dirty="0">
                <a:latin typeface="Candara" panose="020E0502030303020204" pitchFamily="34" charset="0"/>
              </a:rPr>
              <a:t>Examines the implications of the evidence adduced with other relevant important areas of the target community, such as social, economic, health, policy and other aspects </a:t>
            </a:r>
          </a:p>
          <a:p>
            <a:pPr>
              <a:buFont typeface="Wingdings" panose="05000000000000000000" pitchFamily="2" charset="2"/>
              <a:buChar char="§"/>
            </a:pPr>
            <a:endParaRPr lang="en-US" sz="2400" dirty="0">
              <a:latin typeface="Candara" panose="020E0502030303020204" pitchFamily="34" charset="0"/>
            </a:endParaRPr>
          </a:p>
        </p:txBody>
      </p:sp>
    </p:spTree>
    <p:extLst>
      <p:ext uri="{BB962C8B-B14F-4D97-AF65-F5344CB8AC3E}">
        <p14:creationId xmlns:p14="http://schemas.microsoft.com/office/powerpoint/2010/main" val="209123695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787F18-FE82-4D34-B866-802E675EE06A}"/>
              </a:ext>
            </a:extLst>
          </p:cNvPr>
          <p:cNvSpPr>
            <a:spLocks noGrp="1"/>
          </p:cNvSpPr>
          <p:nvPr>
            <p:ph idx="1"/>
          </p:nvPr>
        </p:nvSpPr>
        <p:spPr>
          <a:xfrm>
            <a:off x="457200" y="1066800"/>
            <a:ext cx="8229600" cy="52578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Challenges faced in Formulation of Literature Review</a:t>
            </a:r>
          </a:p>
          <a:p>
            <a:pPr marL="274320" indent="-274320" eaLnBrk="1" fontAlgn="auto" hangingPunct="1">
              <a:spcAft>
                <a:spcPts val="0"/>
              </a:spcAft>
              <a:buClr>
                <a:schemeClr val="accent3"/>
              </a:buClr>
              <a:buFont typeface="Wingdings" pitchFamily="2" charset="2"/>
              <a:buChar char="Ø"/>
              <a:defRPr/>
            </a:pPr>
            <a:r>
              <a:rPr lang="en-US" dirty="0"/>
              <a:t>Failure to connect the reviewed studies with current studies</a:t>
            </a:r>
          </a:p>
          <a:p>
            <a:pPr marL="274320" indent="-274320" eaLnBrk="1" fontAlgn="auto" hangingPunct="1">
              <a:spcAft>
                <a:spcPts val="0"/>
              </a:spcAft>
              <a:buClr>
                <a:schemeClr val="accent3"/>
              </a:buClr>
              <a:buFont typeface="Wingdings" pitchFamily="2" charset="2"/>
              <a:buChar char="Ø"/>
              <a:defRPr/>
            </a:pPr>
            <a:r>
              <a:rPr lang="en-US" dirty="0"/>
              <a:t>Poor presentation – Too many disjointed paragraphs; Repetition in referencing e.g. starting each article with the name of the author</a:t>
            </a:r>
          </a:p>
          <a:p>
            <a:pPr marL="274320" indent="-274320" eaLnBrk="1" fontAlgn="auto" hangingPunct="1">
              <a:spcAft>
                <a:spcPts val="0"/>
              </a:spcAft>
              <a:buClr>
                <a:schemeClr val="accent3"/>
              </a:buClr>
              <a:buFont typeface="Wingdings" pitchFamily="2" charset="2"/>
              <a:buChar char="Ø"/>
              <a:defRPr/>
            </a:pPr>
            <a:r>
              <a:rPr lang="en-US" dirty="0"/>
              <a:t>Lack of or poor referencing</a:t>
            </a:r>
          </a:p>
          <a:p>
            <a:pPr marL="274320" indent="-274320" eaLnBrk="1" fontAlgn="auto" hangingPunct="1">
              <a:spcAft>
                <a:spcPts val="0"/>
              </a:spcAft>
              <a:buClr>
                <a:schemeClr val="accent3"/>
              </a:buClr>
              <a:buFont typeface="Wingdings" pitchFamily="2" charset="2"/>
              <a:buChar char="Ø"/>
              <a:defRPr/>
            </a:pPr>
            <a:r>
              <a:rPr lang="en-US" dirty="0"/>
              <a:t>Lack of critique</a:t>
            </a:r>
          </a:p>
          <a:p>
            <a:pPr marL="274320" indent="-274320" eaLnBrk="1" fontAlgn="auto" hangingPunct="1">
              <a:spcAft>
                <a:spcPts val="0"/>
              </a:spcAft>
              <a:buClr>
                <a:schemeClr val="accent3"/>
              </a:buClr>
              <a:buFont typeface="Wingdings" pitchFamily="2" charset="2"/>
              <a:buChar char="Ø"/>
              <a:defRPr/>
            </a:pPr>
            <a:r>
              <a:rPr lang="en-US" dirty="0"/>
              <a:t>Failure to review current studies – Make attempts to analyze studies carried out less than 5 years ago</a:t>
            </a:r>
          </a:p>
        </p:txBody>
      </p:sp>
    </p:spTree>
    <p:extLst>
      <p:ext uri="{BB962C8B-B14F-4D97-AF65-F5344CB8AC3E}">
        <p14:creationId xmlns:p14="http://schemas.microsoft.com/office/powerpoint/2010/main" val="4889358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2590800"/>
            <a:ext cx="8915400" cy="1295400"/>
          </a:xfrm>
        </p:spPr>
        <p:txBody>
          <a:bodyPr/>
          <a:lstStyle/>
          <a:p>
            <a:r>
              <a:rPr lang="en-US" sz="6000" dirty="0">
                <a:solidFill>
                  <a:schemeClr val="tx1"/>
                </a:solidFill>
                <a:latin typeface="Candara" panose="020E0502030303020204" pitchFamily="34" charset="0"/>
              </a:rPr>
              <a:t>6. Research </a:t>
            </a:r>
            <a:r>
              <a:rPr lang="en-US" sz="6000" dirty="0" smtClean="0">
                <a:solidFill>
                  <a:schemeClr val="tx1"/>
                </a:solidFill>
                <a:latin typeface="Candara" panose="020E0502030303020204" pitchFamily="34" charset="0"/>
              </a:rPr>
              <a:t>Methodology</a:t>
            </a:r>
            <a:endParaRPr lang="en-US" dirty="0">
              <a:solidFill>
                <a:schemeClr val="tx1"/>
              </a:solidFill>
            </a:endParaRPr>
          </a:p>
        </p:txBody>
      </p:sp>
    </p:spTree>
    <p:extLst>
      <p:ext uri="{BB962C8B-B14F-4D97-AF65-F5344CB8AC3E}">
        <p14:creationId xmlns:p14="http://schemas.microsoft.com/office/powerpoint/2010/main" val="11071226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457200" y="457200"/>
            <a:ext cx="8229600" cy="838200"/>
          </a:xfrm>
        </p:spPr>
        <p:txBody>
          <a:bodyPr/>
          <a:lstStyle/>
          <a:p>
            <a:pPr algn="ctr" eaLnBrk="1" hangingPunct="1"/>
            <a:r>
              <a:rPr lang="en-US" altLang="en-US" sz="3600" b="1" dirty="0" smtClean="0">
                <a:solidFill>
                  <a:schemeClr val="tx1"/>
                </a:solidFill>
              </a:rPr>
              <a:t>RESEARCH METHODOLOGY</a:t>
            </a:r>
          </a:p>
        </p:txBody>
      </p:sp>
      <p:sp>
        <p:nvSpPr>
          <p:cNvPr id="3" name="Content Placeholder 2">
            <a:extLst>
              <a:ext uri="{FF2B5EF4-FFF2-40B4-BE49-F238E27FC236}">
                <a16:creationId xmlns:a16="http://schemas.microsoft.com/office/drawing/2014/main" id="{5369103F-C4A2-4747-914C-1AF67134D030}"/>
              </a:ext>
            </a:extLst>
          </p:cNvPr>
          <p:cNvSpPr>
            <a:spLocks noGrp="1"/>
          </p:cNvSpPr>
          <p:nvPr>
            <p:ph idx="1"/>
          </p:nvPr>
        </p:nvSpPr>
        <p:spPr>
          <a:xfrm>
            <a:off x="457200" y="1447800"/>
            <a:ext cx="8229600" cy="48768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dirty="0"/>
              <a:t>Every researcher has to identify an appropriate research design for use in the study. Identification of a specific study design will depend on :</a:t>
            </a:r>
          </a:p>
          <a:p>
            <a:pPr marL="274320" indent="-274320" eaLnBrk="1" fontAlgn="auto" hangingPunct="1">
              <a:spcAft>
                <a:spcPts val="0"/>
              </a:spcAft>
              <a:buClr>
                <a:schemeClr val="accent3"/>
              </a:buClr>
              <a:buFont typeface="Wingdings" pitchFamily="2" charset="2"/>
              <a:buChar char="Ø"/>
              <a:defRPr/>
            </a:pPr>
            <a:r>
              <a:rPr lang="en-US" dirty="0"/>
              <a:t>Available information (state of knowledge) about the problem.</a:t>
            </a:r>
          </a:p>
          <a:p>
            <a:pPr marL="274320" indent="-274320" eaLnBrk="1" fontAlgn="auto" hangingPunct="1">
              <a:spcAft>
                <a:spcPts val="0"/>
              </a:spcAft>
              <a:buClr>
                <a:schemeClr val="accent3"/>
              </a:buClr>
              <a:buFont typeface="Wingdings" pitchFamily="2" charset="2"/>
              <a:buChar char="Ø"/>
              <a:defRPr/>
            </a:pPr>
            <a:r>
              <a:rPr lang="en-US" dirty="0"/>
              <a:t>The nature of the problem and its environment.</a:t>
            </a:r>
          </a:p>
          <a:p>
            <a:pPr marL="274320" indent="-274320" eaLnBrk="1" fontAlgn="auto" hangingPunct="1">
              <a:spcAft>
                <a:spcPts val="0"/>
              </a:spcAft>
              <a:buClr>
                <a:schemeClr val="accent3"/>
              </a:buClr>
              <a:buFont typeface="Wingdings" pitchFamily="2" charset="2"/>
              <a:buChar char="Ø"/>
              <a:defRPr/>
            </a:pPr>
            <a:r>
              <a:rPr lang="en-US" dirty="0"/>
              <a:t>The availability of resources for the study.</a:t>
            </a:r>
          </a:p>
          <a:p>
            <a:pPr marL="274320" indent="-274320" eaLnBrk="1" fontAlgn="auto" hangingPunct="1">
              <a:spcAft>
                <a:spcPts val="0"/>
              </a:spcAft>
              <a:buClr>
                <a:schemeClr val="accent3"/>
              </a:buClr>
              <a:buFont typeface="Wingdings" pitchFamily="2" charset="2"/>
              <a:buChar char="Ø"/>
              <a:defRPr/>
            </a:pPr>
            <a:r>
              <a:rPr lang="en-US" dirty="0"/>
              <a:t>The skills and creativity of the researchers.</a:t>
            </a:r>
          </a:p>
          <a:p>
            <a:pPr marL="0" indent="0" eaLnBrk="1" fontAlgn="auto" hangingPunct="1">
              <a:spcAft>
                <a:spcPts val="0"/>
              </a:spcAft>
              <a:buClr>
                <a:schemeClr val="accent3"/>
              </a:buClr>
              <a:buFont typeface="Wingdings 2" panose="05020102010507070707" pitchFamily="18" charset="2"/>
              <a:buNone/>
              <a:defRPr/>
            </a:pPr>
            <a:endParaRPr lang="en-US" dirty="0"/>
          </a:p>
        </p:txBody>
      </p:sp>
    </p:spTree>
    <p:extLst>
      <p:ext uri="{BB962C8B-B14F-4D97-AF65-F5344CB8AC3E}">
        <p14:creationId xmlns:p14="http://schemas.microsoft.com/office/powerpoint/2010/main" val="6669378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540884-EB5A-4C56-BDC9-3A7DA16AECE5}"/>
              </a:ext>
            </a:extLst>
          </p:cNvPr>
          <p:cNvSpPr>
            <a:spLocks noGrp="1"/>
          </p:cNvSpPr>
          <p:nvPr>
            <p:ph idx="1"/>
          </p:nvPr>
        </p:nvSpPr>
        <p:spPr>
          <a:xfrm>
            <a:off x="457200" y="762000"/>
            <a:ext cx="8229600" cy="5562600"/>
          </a:xfrm>
        </p:spPr>
        <p:txBody>
          <a:bodyPr>
            <a:normAutofit/>
          </a:bodyPr>
          <a:lstStyle/>
          <a:p>
            <a:pPr marL="0" indent="0" algn="ctr" eaLnBrk="1" fontAlgn="auto" hangingPunct="1">
              <a:spcAft>
                <a:spcPts val="0"/>
              </a:spcAft>
              <a:buClr>
                <a:schemeClr val="accent3"/>
              </a:buClr>
              <a:buFont typeface="Wingdings 2" panose="05020102010507070707" pitchFamily="18" charset="2"/>
              <a:buNone/>
              <a:defRPr/>
            </a:pPr>
            <a:r>
              <a:rPr lang="en-US" b="1" dirty="0"/>
              <a:t>RESEARCH DESIGN</a:t>
            </a:r>
          </a:p>
          <a:p>
            <a:pPr marL="274320" indent="-274320" eaLnBrk="1" fontAlgn="auto" hangingPunct="1">
              <a:spcAft>
                <a:spcPts val="0"/>
              </a:spcAft>
              <a:buClr>
                <a:schemeClr val="accent3"/>
              </a:buClr>
              <a:buFont typeface="Wingdings" pitchFamily="2" charset="2"/>
              <a:buChar char="Ø"/>
              <a:defRPr/>
            </a:pPr>
            <a:r>
              <a:rPr lang="en-US" dirty="0"/>
              <a:t>The overall plan for obtaining an answer to the research question or for testing the research hypothesis.</a:t>
            </a:r>
          </a:p>
          <a:p>
            <a:pPr marL="0" indent="0" eaLnBrk="1" fontAlgn="auto" hangingPunct="1">
              <a:spcAft>
                <a:spcPts val="0"/>
              </a:spcAft>
              <a:buClr>
                <a:schemeClr val="accent3"/>
              </a:buClr>
              <a:buFont typeface="Wingdings 2" panose="05020102010507070707" pitchFamily="18" charset="2"/>
              <a:buNone/>
              <a:defRPr/>
            </a:pPr>
            <a:r>
              <a:rPr lang="en-US" dirty="0" smtClean="0"/>
              <a:t>Some of the terminologies used to describe study designs include:</a:t>
            </a:r>
          </a:p>
          <a:p>
            <a:pPr marL="0" indent="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Qualitative/quantitative</a:t>
            </a:r>
          </a:p>
          <a:p>
            <a:pPr marL="274320" indent="-274320" eaLnBrk="1" fontAlgn="auto" hangingPunct="1">
              <a:spcAft>
                <a:spcPts val="0"/>
              </a:spcAft>
              <a:buClr>
                <a:schemeClr val="accent3"/>
              </a:buClr>
              <a:buFont typeface="Wingdings" pitchFamily="2" charset="2"/>
              <a:buChar char="Ø"/>
              <a:defRPr/>
            </a:pPr>
            <a:r>
              <a:rPr lang="en-US" dirty="0"/>
              <a:t>Intervention /observational</a:t>
            </a:r>
          </a:p>
          <a:p>
            <a:pPr marL="274320" indent="-274320" eaLnBrk="1" fontAlgn="auto" hangingPunct="1">
              <a:spcAft>
                <a:spcPts val="0"/>
              </a:spcAft>
              <a:buClr>
                <a:schemeClr val="accent3"/>
              </a:buClr>
              <a:buFont typeface="Wingdings" pitchFamily="2" charset="2"/>
              <a:buChar char="Ø"/>
              <a:defRPr/>
            </a:pPr>
            <a:r>
              <a:rPr lang="en-US" dirty="0"/>
              <a:t>Cross-sectional/longitudinal</a:t>
            </a:r>
          </a:p>
          <a:p>
            <a:pPr marL="274320" indent="-274320" eaLnBrk="1" fontAlgn="auto" hangingPunct="1">
              <a:spcAft>
                <a:spcPts val="0"/>
              </a:spcAft>
              <a:buClr>
                <a:schemeClr val="accent3"/>
              </a:buClr>
              <a:buFont typeface="Wingdings" pitchFamily="2" charset="2"/>
              <a:buChar char="Ø"/>
              <a:defRPr/>
            </a:pPr>
            <a:r>
              <a:rPr lang="en-US" dirty="0"/>
              <a:t>Prospective/retrospective</a:t>
            </a:r>
          </a:p>
          <a:p>
            <a:pPr marL="274320" indent="-274320" eaLnBrk="1" fontAlgn="auto" hangingPunct="1">
              <a:spcAft>
                <a:spcPts val="0"/>
              </a:spcAft>
              <a:buClr>
                <a:schemeClr val="accent3"/>
              </a:buClr>
              <a:buFont typeface="Wingdings" pitchFamily="2" charset="2"/>
              <a:buChar char="Ø"/>
              <a:defRPr/>
            </a:pPr>
            <a:r>
              <a:rPr lang="en-US" dirty="0"/>
              <a:t>True experimental /quasi experimental etc.</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12868294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D174A2-737F-4A68-8D0C-F3F1FA2E58F9}"/>
              </a:ext>
            </a:extLst>
          </p:cNvPr>
          <p:cNvSpPr>
            <a:spLocks noGrp="1"/>
          </p:cNvSpPr>
          <p:nvPr>
            <p:ph idx="1"/>
          </p:nvPr>
        </p:nvSpPr>
        <p:spPr>
          <a:xfrm>
            <a:off x="457200" y="1219200"/>
            <a:ext cx="8229600" cy="51054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The Design Must:</a:t>
            </a:r>
          </a:p>
          <a:p>
            <a:pPr marL="274320" indent="-274320" eaLnBrk="1" fontAlgn="auto" hangingPunct="1">
              <a:spcAft>
                <a:spcPts val="0"/>
              </a:spcAft>
              <a:buClr>
                <a:schemeClr val="accent3"/>
              </a:buClr>
              <a:buFont typeface="Wingdings" pitchFamily="2" charset="2"/>
              <a:buChar char="Ø"/>
              <a:defRPr/>
            </a:pPr>
            <a:r>
              <a:rPr lang="en-US" dirty="0"/>
              <a:t>Be consistent with objectives/hypothesis</a:t>
            </a:r>
          </a:p>
          <a:p>
            <a:pPr marL="274320" indent="-274320" eaLnBrk="1" fontAlgn="auto" hangingPunct="1">
              <a:spcAft>
                <a:spcPts val="0"/>
              </a:spcAft>
              <a:buClr>
                <a:schemeClr val="accent3"/>
              </a:buClr>
              <a:buFont typeface="Wingdings" pitchFamily="2" charset="2"/>
              <a:buChar char="Ø"/>
              <a:defRPr/>
            </a:pPr>
            <a:r>
              <a:rPr lang="en-US" dirty="0"/>
              <a:t>Be justifiable</a:t>
            </a:r>
          </a:p>
          <a:p>
            <a:pPr marL="274320" indent="-274320" eaLnBrk="1" fontAlgn="auto" hangingPunct="1">
              <a:spcAft>
                <a:spcPts val="0"/>
              </a:spcAft>
              <a:buClr>
                <a:schemeClr val="accent3"/>
              </a:buClr>
              <a:buFont typeface="Wingdings" pitchFamily="2" charset="2"/>
              <a:buChar char="Ø"/>
              <a:defRPr/>
            </a:pPr>
            <a:r>
              <a:rPr lang="en-US" dirty="0"/>
              <a:t>Be appropriate to answer questions</a:t>
            </a:r>
          </a:p>
          <a:p>
            <a:pPr marL="274320" indent="-274320" eaLnBrk="1" fontAlgn="auto" hangingPunct="1">
              <a:spcAft>
                <a:spcPts val="0"/>
              </a:spcAft>
              <a:buClr>
                <a:schemeClr val="accent3"/>
              </a:buClr>
              <a:buFont typeface="Wingdings" pitchFamily="2" charset="2"/>
              <a:buChar char="Ø"/>
              <a:defRPr/>
            </a:pPr>
            <a:r>
              <a:rPr lang="en-US" dirty="0"/>
              <a:t>Lack of biasness-valid</a:t>
            </a:r>
          </a:p>
          <a:p>
            <a:pPr marL="274320" indent="-274320" eaLnBrk="1" fontAlgn="auto" hangingPunct="1">
              <a:spcAft>
                <a:spcPts val="0"/>
              </a:spcAft>
              <a:buClr>
                <a:schemeClr val="accent3"/>
              </a:buClr>
              <a:buFont typeface="Wingdings" pitchFamily="2" charset="2"/>
              <a:buChar char="Ø"/>
              <a:defRPr/>
            </a:pPr>
            <a:r>
              <a:rPr lang="en-US" dirty="0"/>
              <a:t>Be precise</a:t>
            </a:r>
          </a:p>
          <a:p>
            <a:pPr marL="274320" indent="-274320" eaLnBrk="1" fontAlgn="auto" hangingPunct="1">
              <a:spcAft>
                <a:spcPts val="0"/>
              </a:spcAft>
              <a:buClr>
                <a:schemeClr val="accent3"/>
              </a:buClr>
              <a:buFont typeface="Wingdings" pitchFamily="2" charset="2"/>
              <a:buChar char="Ø"/>
              <a:defRPr/>
            </a:pPr>
            <a:r>
              <a:rPr lang="en-US" dirty="0"/>
              <a:t>Be Feasible</a:t>
            </a:r>
          </a:p>
          <a:p>
            <a:pPr marL="274320" indent="-274320" eaLnBrk="1" fontAlgn="auto" hangingPunct="1">
              <a:spcAft>
                <a:spcPts val="0"/>
              </a:spcAft>
              <a:buClr>
                <a:schemeClr val="accent3"/>
              </a:buClr>
              <a:buFont typeface="Wingdings" pitchFamily="2" charset="2"/>
              <a:buChar char="Ø"/>
              <a:defRPr/>
            </a:pPr>
            <a:r>
              <a:rPr lang="en-US" dirty="0"/>
              <a:t>Be Ethical</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40722214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6BDA1C-9E05-482D-AAC5-2434427B7EBA}"/>
              </a:ext>
            </a:extLst>
          </p:cNvPr>
          <p:cNvSpPr>
            <a:spLocks noGrp="1"/>
          </p:cNvSpPr>
          <p:nvPr>
            <p:ph idx="1"/>
          </p:nvPr>
        </p:nvSpPr>
        <p:spPr>
          <a:xfrm>
            <a:off x="457200" y="1066800"/>
            <a:ext cx="8229600" cy="5257800"/>
          </a:xfrm>
        </p:spPr>
        <p:txBody>
          <a:bodyPr>
            <a:normAutofit/>
          </a:bodyPr>
          <a:lstStyle/>
          <a:p>
            <a:pPr marL="0" indent="0" algn="ctr" eaLnBrk="1" fontAlgn="auto" hangingPunct="1">
              <a:spcAft>
                <a:spcPts val="0"/>
              </a:spcAft>
              <a:buClr>
                <a:schemeClr val="accent3"/>
              </a:buClr>
              <a:buFont typeface="Wingdings 2" panose="05020102010507070707" pitchFamily="18" charset="2"/>
              <a:buNone/>
              <a:defRPr/>
            </a:pPr>
            <a:r>
              <a:rPr lang="en-US" b="1" dirty="0"/>
              <a:t>STUDY POPULATION (SUBJECTS)</a:t>
            </a:r>
          </a:p>
          <a:p>
            <a:pPr marL="274320" indent="-274320" eaLnBrk="1" fontAlgn="auto" hangingPunct="1">
              <a:spcAft>
                <a:spcPts val="0"/>
              </a:spcAft>
              <a:buClr>
                <a:schemeClr val="accent3"/>
              </a:buClr>
              <a:buFont typeface="Wingdings" pitchFamily="2" charset="2"/>
              <a:buChar char="Ø"/>
              <a:defRPr/>
            </a:pPr>
            <a:r>
              <a:rPr lang="en-US" dirty="0"/>
              <a:t>This is the entire group of individuals, cases or events having a common observable characteristic.</a:t>
            </a:r>
          </a:p>
          <a:p>
            <a:pPr marL="0" indent="0" eaLnBrk="1" fontAlgn="auto" hangingPunct="1">
              <a:spcAft>
                <a:spcPts val="0"/>
              </a:spcAft>
              <a:buClr>
                <a:schemeClr val="accent3"/>
              </a:buClr>
              <a:buFont typeface="Wingdings 2" panose="05020102010507070707" pitchFamily="18" charset="2"/>
              <a:buNone/>
              <a:defRPr/>
            </a:pPr>
            <a:endParaRPr lang="en-US" dirty="0"/>
          </a:p>
          <a:p>
            <a:pPr marL="0" indent="0" eaLnBrk="1" fontAlgn="auto" hangingPunct="1">
              <a:spcAft>
                <a:spcPts val="0"/>
              </a:spcAft>
              <a:buClr>
                <a:schemeClr val="accent3"/>
              </a:buClr>
              <a:buFont typeface="Wingdings 2" panose="05020102010507070707" pitchFamily="18" charset="2"/>
              <a:buNone/>
              <a:defRPr/>
            </a:pPr>
            <a:r>
              <a:rPr lang="en-US" dirty="0"/>
              <a:t>To achieve this, ask yourself the following questions:</a:t>
            </a:r>
          </a:p>
          <a:p>
            <a:pPr marL="274320" indent="-274320" eaLnBrk="1" fontAlgn="auto" hangingPunct="1">
              <a:spcAft>
                <a:spcPts val="0"/>
              </a:spcAft>
              <a:buClr>
                <a:schemeClr val="accent3"/>
              </a:buClr>
              <a:buFont typeface="Wingdings" pitchFamily="2" charset="2"/>
              <a:buChar char="Ø"/>
              <a:defRPr/>
            </a:pPr>
            <a:r>
              <a:rPr lang="en-US" dirty="0"/>
              <a:t>Who will be studied? (Eligible Subjects)</a:t>
            </a:r>
          </a:p>
          <a:p>
            <a:pPr marL="274320" indent="-274320" eaLnBrk="1" fontAlgn="auto" hangingPunct="1">
              <a:spcAft>
                <a:spcPts val="0"/>
              </a:spcAft>
              <a:buClr>
                <a:schemeClr val="accent3"/>
              </a:buClr>
              <a:buFont typeface="Wingdings" pitchFamily="2" charset="2"/>
              <a:buChar char="Ø"/>
              <a:defRPr/>
            </a:pPr>
            <a:r>
              <a:rPr lang="en-US" dirty="0"/>
              <a:t>How will they be recruited? (Sampling)</a:t>
            </a:r>
          </a:p>
          <a:p>
            <a:pPr marL="274320" indent="-274320" eaLnBrk="1" fontAlgn="auto" hangingPunct="1">
              <a:spcAft>
                <a:spcPts val="0"/>
              </a:spcAft>
              <a:buClr>
                <a:schemeClr val="accent3"/>
              </a:buClr>
              <a:buFont typeface="Wingdings" pitchFamily="2" charset="2"/>
              <a:buChar char="Ø"/>
              <a:defRPr/>
            </a:pPr>
            <a:r>
              <a:rPr lang="en-US" dirty="0"/>
              <a:t>How will they be allocated to study groups?</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27851659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8D3625-8CDC-4019-8269-8BB7FE89BF84}"/>
              </a:ext>
            </a:extLst>
          </p:cNvPr>
          <p:cNvSpPr>
            <a:spLocks noGrp="1"/>
          </p:cNvSpPr>
          <p:nvPr>
            <p:ph idx="1"/>
          </p:nvPr>
        </p:nvSpPr>
        <p:spPr>
          <a:xfrm>
            <a:off x="457200" y="914400"/>
            <a:ext cx="8229600" cy="54102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i="1" dirty="0"/>
              <a:t>Q. Who will be studied?</a:t>
            </a:r>
          </a:p>
          <a:p>
            <a:pPr marL="0" indent="0" eaLnBrk="1" fontAlgn="auto" hangingPunct="1">
              <a:spcAft>
                <a:spcPts val="0"/>
              </a:spcAft>
              <a:buClr>
                <a:schemeClr val="accent3"/>
              </a:buClr>
              <a:buFont typeface="Wingdings 2" panose="05020102010507070707" pitchFamily="18" charset="2"/>
              <a:buNone/>
              <a:defRPr/>
            </a:pPr>
            <a:r>
              <a:rPr lang="en-US" b="1" dirty="0"/>
              <a:t>Specify Eligible Subjects:</a:t>
            </a:r>
          </a:p>
          <a:p>
            <a:pPr marL="274320" indent="-274320" eaLnBrk="1" fontAlgn="auto" hangingPunct="1">
              <a:spcAft>
                <a:spcPts val="0"/>
              </a:spcAft>
              <a:buClr>
                <a:schemeClr val="accent3"/>
              </a:buClr>
              <a:buFont typeface="Wingdings" pitchFamily="2" charset="2"/>
              <a:buChar char="Ø"/>
              <a:defRPr/>
            </a:pPr>
            <a:r>
              <a:rPr lang="en-US" b="1" i="1" dirty="0"/>
              <a:t>Target population: - </a:t>
            </a:r>
            <a:r>
              <a:rPr lang="en-US" dirty="0"/>
              <a:t>Refers to the number or subjects or the total environment of interest to the researcher.</a:t>
            </a:r>
          </a:p>
          <a:p>
            <a:pPr marL="274320" indent="-274320" eaLnBrk="1" fontAlgn="auto" hangingPunct="1">
              <a:spcAft>
                <a:spcPts val="0"/>
              </a:spcAft>
              <a:buClr>
                <a:schemeClr val="accent3"/>
              </a:buClr>
              <a:buFont typeface="Wingdings" pitchFamily="2" charset="2"/>
              <a:buChar char="Ø"/>
              <a:defRPr/>
            </a:pPr>
            <a:r>
              <a:rPr lang="en-US" b="1" i="1" dirty="0"/>
              <a:t>Accessible population:-</a:t>
            </a:r>
            <a:r>
              <a:rPr lang="en-US" dirty="0"/>
              <a:t>This  is part of the target population that the researcher can actually reach.</a:t>
            </a:r>
          </a:p>
          <a:p>
            <a:pPr marL="274320" indent="-274320" eaLnBrk="1" fontAlgn="auto" hangingPunct="1">
              <a:spcAft>
                <a:spcPts val="0"/>
              </a:spcAft>
              <a:buClr>
                <a:schemeClr val="accent3"/>
              </a:buClr>
              <a:buFont typeface="Wingdings" pitchFamily="2" charset="2"/>
              <a:buChar char="Ø"/>
              <a:defRPr/>
            </a:pPr>
            <a:r>
              <a:rPr lang="en-US" b="1" i="1" dirty="0"/>
              <a:t>Sample population:-</a:t>
            </a:r>
            <a:r>
              <a:rPr lang="en-US" dirty="0"/>
              <a:t>This is part of the target or accessible that has been procedurally chosen to represent it.</a:t>
            </a:r>
          </a:p>
          <a:p>
            <a:pPr marL="0" indent="0" eaLnBrk="1" fontAlgn="auto" hangingPunct="1">
              <a:spcAft>
                <a:spcPts val="0"/>
              </a:spcAft>
              <a:buClr>
                <a:schemeClr val="accent3"/>
              </a:buClr>
              <a:buFont typeface="Wingdings 2" panose="05020102010507070707" pitchFamily="18" charset="2"/>
              <a:buNone/>
              <a:defRPr/>
            </a:pPr>
            <a:r>
              <a:rPr lang="en-US" b="1" i="1" dirty="0"/>
              <a:t>Note: </a:t>
            </a:r>
            <a:r>
              <a:rPr lang="en-US" dirty="0"/>
              <a:t>Out line the inclusion/exclusion criteria</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18164744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A6E068-000C-4A9B-8C77-B30A30CB40CF}"/>
              </a:ext>
            </a:extLst>
          </p:cNvPr>
          <p:cNvSpPr>
            <a:spLocks noGrp="1"/>
          </p:cNvSpPr>
          <p:nvPr>
            <p:ph idx="1"/>
          </p:nvPr>
        </p:nvSpPr>
        <p:spPr>
          <a:xfrm>
            <a:off x="457200" y="838200"/>
            <a:ext cx="8229600" cy="54864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i="1" dirty="0"/>
              <a:t>Q. How to select?</a:t>
            </a:r>
          </a:p>
          <a:p>
            <a:pPr marL="274320" indent="-274320" eaLnBrk="1" fontAlgn="auto" hangingPunct="1">
              <a:spcAft>
                <a:spcPts val="0"/>
              </a:spcAft>
              <a:buClr>
                <a:schemeClr val="accent3"/>
              </a:buClr>
              <a:buFont typeface="Wingdings" pitchFamily="2" charset="2"/>
              <a:buChar char="Ø"/>
              <a:defRPr/>
            </a:pPr>
            <a:r>
              <a:rPr lang="en-US" dirty="0"/>
              <a:t>This is known as </a:t>
            </a:r>
            <a:r>
              <a:rPr lang="en-US" b="1" dirty="0"/>
              <a:t>Sampling</a:t>
            </a:r>
            <a:r>
              <a:rPr lang="en-US" dirty="0"/>
              <a:t> which is the process of selecting a portion of the population to represent the entire subjects since it is almost impossible for a researcher to study the all subjects.</a:t>
            </a:r>
          </a:p>
          <a:p>
            <a:pPr marL="0" indent="0" eaLnBrk="1" fontAlgn="auto" hangingPunct="1">
              <a:spcAft>
                <a:spcPts val="0"/>
              </a:spcAft>
              <a:buClr>
                <a:schemeClr val="accent3"/>
              </a:buClr>
              <a:buFont typeface="Wingdings 2" panose="05020102010507070707" pitchFamily="18" charset="2"/>
              <a:buNone/>
              <a:defRPr/>
            </a:pPr>
            <a:endParaRPr lang="en-US" dirty="0"/>
          </a:p>
          <a:p>
            <a:pPr marL="0" indent="0" eaLnBrk="1" fontAlgn="auto" hangingPunct="1">
              <a:spcAft>
                <a:spcPts val="0"/>
              </a:spcAft>
              <a:buClr>
                <a:schemeClr val="accent3"/>
              </a:buClr>
              <a:buFont typeface="Wingdings 2" panose="05020102010507070707" pitchFamily="18" charset="2"/>
              <a:buNone/>
              <a:defRPr/>
            </a:pPr>
            <a:r>
              <a:rPr lang="en-US" dirty="0"/>
              <a:t>The type of sampling method a researcher uses will depend mainly on </a:t>
            </a:r>
          </a:p>
          <a:p>
            <a:pPr marL="274320" indent="-274320" eaLnBrk="1" fontAlgn="auto" hangingPunct="1">
              <a:spcAft>
                <a:spcPts val="0"/>
              </a:spcAft>
              <a:buClr>
                <a:schemeClr val="accent3"/>
              </a:buClr>
              <a:buFont typeface="Wingdings" pitchFamily="2" charset="2"/>
              <a:buChar char="Ø"/>
              <a:defRPr/>
            </a:pPr>
            <a:r>
              <a:rPr lang="en-US" dirty="0"/>
              <a:t>The type of research one intends to undertake,</a:t>
            </a:r>
          </a:p>
          <a:p>
            <a:pPr marL="274320" indent="-274320" eaLnBrk="1" fontAlgn="auto" hangingPunct="1">
              <a:spcAft>
                <a:spcPts val="0"/>
              </a:spcAft>
              <a:buClr>
                <a:schemeClr val="accent3"/>
              </a:buClr>
              <a:buFont typeface="Wingdings" pitchFamily="2" charset="2"/>
              <a:buChar char="Ø"/>
              <a:defRPr/>
            </a:pPr>
            <a:r>
              <a:rPr lang="en-US" dirty="0"/>
              <a:t>The methodology to be applied and </a:t>
            </a:r>
          </a:p>
          <a:p>
            <a:pPr marL="274320" indent="-274320" eaLnBrk="1" fontAlgn="auto" hangingPunct="1">
              <a:spcAft>
                <a:spcPts val="0"/>
              </a:spcAft>
              <a:buClr>
                <a:schemeClr val="accent3"/>
              </a:buClr>
              <a:buFont typeface="Wingdings" pitchFamily="2" charset="2"/>
              <a:buChar char="Ø"/>
              <a:defRPr/>
            </a:pPr>
            <a:r>
              <a:rPr lang="en-US" dirty="0"/>
              <a:t>The time available for the tasks</a:t>
            </a:r>
          </a:p>
        </p:txBody>
      </p:sp>
    </p:spTree>
    <p:extLst>
      <p:ext uri="{BB962C8B-B14F-4D97-AF65-F5344CB8AC3E}">
        <p14:creationId xmlns:p14="http://schemas.microsoft.com/office/powerpoint/2010/main" val="335242968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457200" y="533400"/>
            <a:ext cx="8229600" cy="914400"/>
          </a:xfrm>
        </p:spPr>
        <p:txBody>
          <a:bodyPr/>
          <a:lstStyle/>
          <a:p>
            <a:pPr algn="ctr" eaLnBrk="1" hangingPunct="1"/>
            <a:r>
              <a:rPr lang="en-US" altLang="en-US" b="1" dirty="0" smtClean="0">
                <a:solidFill>
                  <a:schemeClr val="tx1"/>
                </a:solidFill>
              </a:rPr>
              <a:t>Advantages of Sampling </a:t>
            </a:r>
          </a:p>
        </p:txBody>
      </p:sp>
      <p:sp>
        <p:nvSpPr>
          <p:cNvPr id="128003" name="Content Placeholder 2"/>
          <p:cNvSpPr>
            <a:spLocks noGrp="1"/>
          </p:cNvSpPr>
          <p:nvPr>
            <p:ph idx="1"/>
          </p:nvPr>
        </p:nvSpPr>
        <p:spPr>
          <a:xfrm>
            <a:off x="457200" y="1600200"/>
            <a:ext cx="8229600" cy="4724400"/>
          </a:xfrm>
        </p:spPr>
        <p:txBody>
          <a:bodyPr/>
          <a:lstStyle/>
          <a:p>
            <a:pPr eaLnBrk="1" hangingPunct="1">
              <a:buFont typeface="Wingdings" panose="05000000000000000000" pitchFamily="2" charset="2"/>
              <a:buChar char="Ø"/>
            </a:pPr>
            <a:r>
              <a:rPr lang="en-US" altLang="en-US" smtClean="0"/>
              <a:t>Cheaper to administer compared to census</a:t>
            </a:r>
          </a:p>
          <a:p>
            <a:pPr eaLnBrk="1" hangingPunct="1">
              <a:buFont typeface="Wingdings" panose="05000000000000000000" pitchFamily="2" charset="2"/>
              <a:buChar char="Ø"/>
            </a:pPr>
            <a:r>
              <a:rPr lang="en-US" altLang="en-US" smtClean="0"/>
              <a:t>Saves time and cost</a:t>
            </a:r>
          </a:p>
          <a:p>
            <a:pPr eaLnBrk="1" hangingPunct="1">
              <a:buFont typeface="Wingdings" panose="05000000000000000000" pitchFamily="2" charset="2"/>
              <a:buChar char="Ø"/>
            </a:pPr>
            <a:r>
              <a:rPr lang="en-US" altLang="en-US" smtClean="0"/>
              <a:t>Has a possibility of better testing and more thorough investigation</a:t>
            </a:r>
          </a:p>
          <a:p>
            <a:pPr eaLnBrk="1" hangingPunct="1">
              <a:buFont typeface="Wingdings" panose="05000000000000000000" pitchFamily="2" charset="2"/>
              <a:buChar char="Ø"/>
            </a:pPr>
            <a:r>
              <a:rPr lang="en-US" altLang="en-US" smtClean="0"/>
              <a:t>Provides results faster than census</a:t>
            </a:r>
          </a:p>
          <a:p>
            <a:pPr eaLnBrk="1" hangingPunct="1">
              <a:buFont typeface="Wingdings" panose="05000000000000000000" pitchFamily="2" charset="2"/>
              <a:buChar char="Ø"/>
            </a:pPr>
            <a:r>
              <a:rPr lang="en-US" altLang="en-US" smtClean="0"/>
              <a:t>In some instances, it would be dangerous to use the entire population e.g. testing vaccines or medication</a:t>
            </a:r>
          </a:p>
          <a:p>
            <a:pPr eaLnBrk="1" hangingPunct="1">
              <a:buFont typeface="Wingdings" panose="05000000000000000000" pitchFamily="2" charset="2"/>
              <a:buChar char="Ø"/>
            </a:pPr>
            <a:r>
              <a:rPr lang="en-US" altLang="en-US" smtClean="0"/>
              <a:t>Most appropriate is experiments where destruction is involved</a:t>
            </a:r>
          </a:p>
        </p:txBody>
      </p:sp>
    </p:spTree>
    <p:extLst>
      <p:ext uri="{BB962C8B-B14F-4D97-AF65-F5344CB8AC3E}">
        <p14:creationId xmlns:p14="http://schemas.microsoft.com/office/powerpoint/2010/main" val="27923204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pPr eaLnBrk="1" hangingPunct="1"/>
            <a:r>
              <a:rPr lang="en-US" altLang="en-US" b="1" dirty="0" smtClean="0">
                <a:solidFill>
                  <a:schemeClr val="tx1"/>
                </a:solidFill>
              </a:rPr>
              <a:t>Steps in Sampling Procedures</a:t>
            </a:r>
          </a:p>
        </p:txBody>
      </p:sp>
      <p:sp>
        <p:nvSpPr>
          <p:cNvPr id="129027" name="Content Placeholder 2"/>
          <p:cNvSpPr>
            <a:spLocks noGrp="1"/>
          </p:cNvSpPr>
          <p:nvPr>
            <p:ph idx="1"/>
          </p:nvPr>
        </p:nvSpPr>
        <p:spPr/>
        <p:txBody>
          <a:bodyPr/>
          <a:lstStyle/>
          <a:p>
            <a:pPr marL="0" indent="0" eaLnBrk="1" hangingPunct="1">
              <a:buFont typeface="Wingdings 2" panose="05020102010507070707" pitchFamily="18" charset="2"/>
              <a:buNone/>
            </a:pPr>
            <a:r>
              <a:rPr lang="en-US" altLang="en-US" smtClean="0"/>
              <a:t>1. Define the population</a:t>
            </a:r>
          </a:p>
          <a:p>
            <a:pPr marL="0" indent="0" eaLnBrk="1" hangingPunct="1">
              <a:buFont typeface="Wingdings 2" panose="05020102010507070707" pitchFamily="18" charset="2"/>
              <a:buNone/>
            </a:pPr>
            <a:r>
              <a:rPr lang="en-US" altLang="en-US" smtClean="0"/>
              <a:t>2. Determine the sampling frame</a:t>
            </a:r>
          </a:p>
          <a:p>
            <a:pPr marL="0" indent="0" eaLnBrk="1" hangingPunct="1">
              <a:buFont typeface="Wingdings 2" panose="05020102010507070707" pitchFamily="18" charset="2"/>
              <a:buNone/>
            </a:pPr>
            <a:r>
              <a:rPr lang="en-US" altLang="en-US" smtClean="0"/>
              <a:t>3. Determine the sampling procedure i.e. probability or non – probability techniques</a:t>
            </a:r>
          </a:p>
          <a:p>
            <a:pPr marL="0" indent="0" eaLnBrk="1" hangingPunct="1">
              <a:buFont typeface="Wingdings 2" panose="05020102010507070707" pitchFamily="18" charset="2"/>
              <a:buNone/>
            </a:pPr>
            <a:r>
              <a:rPr lang="en-US" altLang="en-US" smtClean="0"/>
              <a:t>4. Determine the appropriate sample size. The larger the sample size, the more accurate the conclusions drawn are more likely to be</a:t>
            </a:r>
          </a:p>
          <a:p>
            <a:pPr marL="0" indent="0" eaLnBrk="1" hangingPunct="1">
              <a:buFont typeface="Wingdings 2" panose="05020102010507070707" pitchFamily="18" charset="2"/>
              <a:buNone/>
            </a:pPr>
            <a:r>
              <a:rPr lang="en-US" altLang="en-US" smtClean="0"/>
              <a:t>5. Finally, select the specific study objects to be included in the sample</a:t>
            </a:r>
          </a:p>
        </p:txBody>
      </p:sp>
    </p:spTree>
    <p:extLst>
      <p:ext uri="{BB962C8B-B14F-4D97-AF65-F5344CB8AC3E}">
        <p14:creationId xmlns:p14="http://schemas.microsoft.com/office/powerpoint/2010/main" val="3536626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RESEARCH</a:t>
            </a:r>
            <a:endParaRPr lang="en-US" dirty="0"/>
          </a:p>
        </p:txBody>
      </p:sp>
      <p:sp>
        <p:nvSpPr>
          <p:cNvPr id="3" name="Content Placeholder 2"/>
          <p:cNvSpPr>
            <a:spLocks noGrp="1"/>
          </p:cNvSpPr>
          <p:nvPr>
            <p:ph idx="1"/>
          </p:nvPr>
        </p:nvSpPr>
        <p:spPr>
          <a:xfrm>
            <a:off x="946404" y="1828801"/>
            <a:ext cx="6902196" cy="4876799"/>
          </a:xfrm>
        </p:spPr>
        <p:txBody>
          <a:bodyPr>
            <a:noAutofit/>
          </a:bodyPr>
          <a:lstStyle/>
          <a:p>
            <a:pPr marL="0" indent="0">
              <a:lnSpc>
                <a:spcPct val="100000"/>
              </a:lnSpc>
              <a:spcAft>
                <a:spcPts val="0"/>
              </a:spcAft>
              <a:buNone/>
              <a:defRPr/>
            </a:pPr>
            <a:r>
              <a:rPr lang="en-US" sz="2400" dirty="0">
                <a:latin typeface="Candara" panose="020E0502030303020204" pitchFamily="34" charset="0"/>
              </a:rPr>
              <a:t>Research can be classified </a:t>
            </a:r>
            <a:r>
              <a:rPr lang="en-US" sz="2400" dirty="0" smtClean="0">
                <a:latin typeface="Candara" panose="020E0502030303020204" pitchFamily="34" charset="0"/>
              </a:rPr>
              <a:t>according to:</a:t>
            </a:r>
          </a:p>
          <a:p>
            <a:pPr marL="0" indent="0">
              <a:lnSpc>
                <a:spcPct val="100000"/>
              </a:lnSpc>
              <a:spcAft>
                <a:spcPts val="0"/>
              </a:spcAft>
              <a:buNone/>
              <a:defRPr/>
            </a:pPr>
            <a:r>
              <a:rPr lang="en-US" sz="2400" dirty="0">
                <a:latin typeface="Candara" panose="020E0502030303020204" pitchFamily="34" charset="0"/>
              </a:rPr>
              <a:t>  </a:t>
            </a:r>
          </a:p>
          <a:p>
            <a:pPr marL="731520" lvl="1" indent="-457200">
              <a:lnSpc>
                <a:spcPct val="100000"/>
              </a:lnSpc>
              <a:spcAft>
                <a:spcPts val="0"/>
              </a:spcAft>
              <a:buFont typeface="+mj-lt"/>
              <a:buAutoNum type="arabicParenR"/>
              <a:defRPr/>
            </a:pPr>
            <a:r>
              <a:rPr lang="en-US" sz="2200" dirty="0">
                <a:latin typeface="Candara" panose="020E0502030303020204" pitchFamily="34" charset="0"/>
              </a:rPr>
              <a:t>Categories, i.e., what the study is to be used for.</a:t>
            </a:r>
          </a:p>
          <a:p>
            <a:pPr marL="731520" lvl="1" indent="-457200">
              <a:lnSpc>
                <a:spcPct val="100000"/>
              </a:lnSpc>
              <a:spcAft>
                <a:spcPts val="0"/>
              </a:spcAft>
              <a:buFont typeface="+mj-lt"/>
              <a:buAutoNum type="arabicParenR"/>
              <a:defRPr/>
            </a:pPr>
            <a:r>
              <a:rPr lang="en-US" sz="2200" dirty="0">
                <a:latin typeface="Candara" panose="020E0502030303020204" pitchFamily="34" charset="0"/>
              </a:rPr>
              <a:t>Methodological </a:t>
            </a:r>
            <a:r>
              <a:rPr lang="en-US" sz="2200" dirty="0" smtClean="0">
                <a:latin typeface="Candara" panose="020E0502030303020204" pitchFamily="34" charset="0"/>
              </a:rPr>
              <a:t>approaches</a:t>
            </a:r>
            <a:endParaRPr lang="en-US" sz="2200" dirty="0">
              <a:latin typeface="Candara" panose="020E0502030303020204" pitchFamily="34" charset="0"/>
            </a:endParaRPr>
          </a:p>
          <a:p>
            <a:pPr marL="731520" lvl="1" indent="-457200">
              <a:lnSpc>
                <a:spcPct val="100000"/>
              </a:lnSpc>
              <a:spcAft>
                <a:spcPts val="0"/>
              </a:spcAft>
              <a:buFont typeface="+mj-lt"/>
              <a:buAutoNum type="arabicParenR"/>
              <a:defRPr/>
            </a:pPr>
            <a:r>
              <a:rPr lang="en-US" sz="2200" dirty="0">
                <a:latin typeface="Candara" panose="020E0502030303020204" pitchFamily="34" charset="0"/>
              </a:rPr>
              <a:t>Aims of the </a:t>
            </a:r>
            <a:r>
              <a:rPr lang="en-US" sz="2200" dirty="0" smtClean="0">
                <a:latin typeface="Candara" panose="020E0502030303020204" pitchFamily="34" charset="0"/>
              </a:rPr>
              <a:t>study</a:t>
            </a:r>
            <a:endParaRPr lang="en-US" sz="2200" dirty="0">
              <a:latin typeface="Candara" panose="020E0502030303020204" pitchFamily="34" charset="0"/>
            </a:endParaRPr>
          </a:p>
          <a:p>
            <a:pPr marL="731520" lvl="1" indent="-457200">
              <a:lnSpc>
                <a:spcPct val="100000"/>
              </a:lnSpc>
              <a:spcAft>
                <a:spcPts val="0"/>
              </a:spcAft>
              <a:buFont typeface="+mj-lt"/>
              <a:buAutoNum type="arabicParenR"/>
              <a:defRPr/>
            </a:pPr>
            <a:r>
              <a:rPr lang="en-US" sz="2200" dirty="0">
                <a:latin typeface="Candara" panose="020E0502030303020204" pitchFamily="34" charset="0"/>
              </a:rPr>
              <a:t>The time </a:t>
            </a:r>
            <a:r>
              <a:rPr lang="en-US" sz="2200" dirty="0" smtClean="0">
                <a:latin typeface="Candara" panose="020E0502030303020204" pitchFamily="34" charset="0"/>
              </a:rPr>
              <a:t>dimension</a:t>
            </a:r>
          </a:p>
          <a:p>
            <a:pPr marL="731520" lvl="1" indent="-457200">
              <a:lnSpc>
                <a:spcPct val="100000"/>
              </a:lnSpc>
              <a:spcAft>
                <a:spcPts val="0"/>
              </a:spcAft>
              <a:buFont typeface="+mj-lt"/>
              <a:buAutoNum type="arabicParenR"/>
              <a:defRPr/>
            </a:pPr>
            <a:endParaRPr lang="en-US" sz="2200" dirty="0" smtClean="0">
              <a:latin typeface="Candara" panose="020E0502030303020204" pitchFamily="34" charset="0"/>
            </a:endParaRPr>
          </a:p>
          <a:p>
            <a:pPr>
              <a:lnSpc>
                <a:spcPct val="100000"/>
              </a:lnSpc>
              <a:spcAft>
                <a:spcPts val="0"/>
              </a:spcAft>
              <a:buFont typeface="Wingdings" panose="05000000000000000000" pitchFamily="2" charset="2"/>
              <a:buChar char="§"/>
              <a:defRPr/>
            </a:pPr>
            <a:r>
              <a:rPr lang="en-US" sz="2400" dirty="0" smtClean="0">
                <a:latin typeface="Candara" panose="020E0502030303020204" pitchFamily="34" charset="0"/>
              </a:rPr>
              <a:t>In </a:t>
            </a:r>
            <a:r>
              <a:rPr lang="en-US" sz="2400" dirty="0">
                <a:latin typeface="Candara" panose="020E0502030303020204" pitchFamily="34" charset="0"/>
              </a:rPr>
              <a:t>broad terms, research can be classified into </a:t>
            </a:r>
            <a:r>
              <a:rPr lang="en-US" sz="2400" b="1" dirty="0" smtClean="0">
                <a:latin typeface="Candara" panose="020E0502030303020204" pitchFamily="34" charset="0"/>
              </a:rPr>
              <a:t>Qualitative</a:t>
            </a:r>
            <a:r>
              <a:rPr lang="en-US" sz="2400" dirty="0" smtClean="0">
                <a:latin typeface="Candara" panose="020E0502030303020204" pitchFamily="34" charset="0"/>
              </a:rPr>
              <a:t> </a:t>
            </a:r>
            <a:r>
              <a:rPr lang="en-US" sz="2400" dirty="0">
                <a:latin typeface="Candara" panose="020E0502030303020204" pitchFamily="34" charset="0"/>
              </a:rPr>
              <a:t>and </a:t>
            </a:r>
            <a:r>
              <a:rPr lang="en-US" sz="2400" b="1" dirty="0" smtClean="0">
                <a:latin typeface="Candara" panose="020E0502030303020204" pitchFamily="34" charset="0"/>
              </a:rPr>
              <a:t>Quantitative</a:t>
            </a:r>
            <a:r>
              <a:rPr lang="en-US" sz="2400" dirty="0" smtClean="0">
                <a:latin typeface="Candara" panose="020E0502030303020204" pitchFamily="34" charset="0"/>
              </a:rPr>
              <a:t> </a:t>
            </a:r>
            <a:r>
              <a:rPr lang="en-US" sz="2400" dirty="0">
                <a:latin typeface="Candara" panose="020E0502030303020204" pitchFamily="34" charset="0"/>
              </a:rPr>
              <a:t>research approaches. </a:t>
            </a:r>
          </a:p>
        </p:txBody>
      </p:sp>
    </p:spTree>
    <p:extLst>
      <p:ext uri="{BB962C8B-B14F-4D97-AF65-F5344CB8AC3E}">
        <p14:creationId xmlns:p14="http://schemas.microsoft.com/office/powerpoint/2010/main" val="27993746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11BDCB-AF90-42CE-BDE1-69B5FB030F3E}"/>
              </a:ext>
            </a:extLst>
          </p:cNvPr>
          <p:cNvSpPr>
            <a:spLocks noGrp="1"/>
          </p:cNvSpPr>
          <p:nvPr>
            <p:ph idx="1"/>
          </p:nvPr>
        </p:nvSpPr>
        <p:spPr>
          <a:xfrm>
            <a:off x="457200" y="838200"/>
            <a:ext cx="8229600" cy="5486400"/>
          </a:xfrm>
        </p:spPr>
        <p:txBody>
          <a:bodyPr>
            <a:normAutofit/>
          </a:bodyPr>
          <a:lstStyle/>
          <a:p>
            <a:pPr marL="0" indent="0" algn="ctr" eaLnBrk="1" fontAlgn="auto" hangingPunct="1">
              <a:spcAft>
                <a:spcPts val="0"/>
              </a:spcAft>
              <a:buClr>
                <a:schemeClr val="accent3"/>
              </a:buClr>
              <a:buFont typeface="Wingdings 2" panose="05020102010507070707" pitchFamily="18" charset="2"/>
              <a:buNone/>
              <a:defRPr/>
            </a:pPr>
            <a:r>
              <a:rPr lang="en-US" b="1" dirty="0"/>
              <a:t>SAMPLING TECHNIQUES</a:t>
            </a:r>
          </a:p>
          <a:p>
            <a:pPr marL="0" indent="0" eaLnBrk="1" fontAlgn="auto" hangingPunct="1">
              <a:spcAft>
                <a:spcPts val="0"/>
              </a:spcAft>
              <a:buClr>
                <a:schemeClr val="accent3"/>
              </a:buClr>
              <a:buFont typeface="Wingdings 2" panose="05020102010507070707" pitchFamily="18" charset="2"/>
              <a:buNone/>
              <a:defRPr/>
            </a:pPr>
            <a:r>
              <a:rPr lang="en-US" dirty="0"/>
              <a:t>They are in two categories:</a:t>
            </a:r>
          </a:p>
          <a:p>
            <a:pPr marL="0" indent="0" eaLnBrk="1" fontAlgn="auto" hangingPunct="1">
              <a:spcAft>
                <a:spcPts val="0"/>
              </a:spcAft>
              <a:buClr>
                <a:schemeClr val="accent3"/>
              </a:buClr>
              <a:buFont typeface="Wingdings 2" panose="05020102010507070707" pitchFamily="18" charset="2"/>
              <a:buNone/>
              <a:defRPr/>
            </a:pPr>
            <a:r>
              <a:rPr lang="en-US" b="1" dirty="0"/>
              <a:t>A) Probability</a:t>
            </a:r>
          </a:p>
          <a:p>
            <a:pPr marL="0" indent="0" eaLnBrk="1" fontAlgn="auto" hangingPunct="1">
              <a:spcAft>
                <a:spcPts val="0"/>
              </a:spcAft>
              <a:buClr>
                <a:schemeClr val="accent3"/>
              </a:buClr>
              <a:buFont typeface="Wingdings 2" panose="05020102010507070707" pitchFamily="18" charset="2"/>
              <a:buNone/>
              <a:defRPr/>
            </a:pPr>
            <a:r>
              <a:rPr lang="en-US" dirty="0"/>
              <a:t>Each element in the population has an equal independent chance of being selected. They include:</a:t>
            </a:r>
          </a:p>
          <a:p>
            <a:pPr marL="274320" indent="-274320" eaLnBrk="1" fontAlgn="auto" hangingPunct="1">
              <a:spcAft>
                <a:spcPts val="0"/>
              </a:spcAft>
              <a:buClr>
                <a:schemeClr val="accent3"/>
              </a:buClr>
              <a:buFont typeface="Wingdings" pitchFamily="2" charset="2"/>
              <a:buChar char="Ø"/>
              <a:defRPr/>
            </a:pPr>
            <a:r>
              <a:rPr lang="en-US" dirty="0"/>
              <a:t>Simple random sampling</a:t>
            </a:r>
          </a:p>
          <a:p>
            <a:pPr marL="274320" indent="-274320" eaLnBrk="1" fontAlgn="auto" hangingPunct="1">
              <a:spcAft>
                <a:spcPts val="0"/>
              </a:spcAft>
              <a:buClr>
                <a:schemeClr val="accent3"/>
              </a:buClr>
              <a:buFont typeface="Wingdings" pitchFamily="2" charset="2"/>
              <a:buChar char="Ø"/>
              <a:defRPr/>
            </a:pPr>
            <a:r>
              <a:rPr lang="en-US" dirty="0"/>
              <a:t>Stratified sampling</a:t>
            </a:r>
          </a:p>
          <a:p>
            <a:pPr marL="274320" indent="-274320" eaLnBrk="1" fontAlgn="auto" hangingPunct="1">
              <a:spcAft>
                <a:spcPts val="0"/>
              </a:spcAft>
              <a:buClr>
                <a:schemeClr val="accent3"/>
              </a:buClr>
              <a:buFont typeface="Wingdings" pitchFamily="2" charset="2"/>
              <a:buChar char="Ø"/>
              <a:defRPr/>
            </a:pPr>
            <a:r>
              <a:rPr lang="en-US" dirty="0"/>
              <a:t>Cluster sampling</a:t>
            </a:r>
          </a:p>
          <a:p>
            <a:pPr marL="274320" indent="-274320" eaLnBrk="1" fontAlgn="auto" hangingPunct="1">
              <a:spcAft>
                <a:spcPts val="0"/>
              </a:spcAft>
              <a:buClr>
                <a:schemeClr val="accent3"/>
              </a:buClr>
              <a:buFont typeface="Wingdings" pitchFamily="2" charset="2"/>
              <a:buChar char="Ø"/>
              <a:defRPr/>
            </a:pPr>
            <a:r>
              <a:rPr lang="en-US" dirty="0"/>
              <a:t>Systematic/interval sampling</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15534693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9E4D33-340C-4CAD-A0DA-91BB1E2F839D}"/>
              </a:ext>
            </a:extLst>
          </p:cNvPr>
          <p:cNvSpPr>
            <a:spLocks noGrp="1"/>
          </p:cNvSpPr>
          <p:nvPr>
            <p:ph idx="1"/>
          </p:nvPr>
        </p:nvSpPr>
        <p:spPr>
          <a:xfrm>
            <a:off x="457200" y="1295400"/>
            <a:ext cx="8229600" cy="50292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B) Non – Probability </a:t>
            </a:r>
          </a:p>
          <a:p>
            <a:pPr marL="0" indent="0" eaLnBrk="1" fontAlgn="auto" hangingPunct="1">
              <a:spcAft>
                <a:spcPts val="0"/>
              </a:spcAft>
              <a:buClr>
                <a:schemeClr val="accent3"/>
              </a:buClr>
              <a:buFont typeface="Wingdings 2" panose="05020102010507070707" pitchFamily="18" charset="2"/>
              <a:buNone/>
              <a:defRPr/>
            </a:pPr>
            <a:r>
              <a:rPr lang="en-US" dirty="0"/>
              <a:t>There is no equal opportunity given to all subjects. They include:</a:t>
            </a:r>
          </a:p>
          <a:p>
            <a:pPr marL="274320" indent="-274320" eaLnBrk="1" fontAlgn="auto" hangingPunct="1">
              <a:spcAft>
                <a:spcPts val="0"/>
              </a:spcAft>
              <a:buClr>
                <a:schemeClr val="accent3"/>
              </a:buClr>
              <a:buFont typeface="Wingdings" pitchFamily="2" charset="2"/>
              <a:buChar char="Ø"/>
              <a:defRPr/>
            </a:pPr>
            <a:r>
              <a:rPr lang="en-US" dirty="0"/>
              <a:t>Convenience/ accidental sampling</a:t>
            </a:r>
          </a:p>
          <a:p>
            <a:pPr marL="274320" indent="-274320" eaLnBrk="1" fontAlgn="auto" hangingPunct="1">
              <a:spcAft>
                <a:spcPts val="0"/>
              </a:spcAft>
              <a:buClr>
                <a:schemeClr val="accent3"/>
              </a:buClr>
              <a:buFont typeface="Wingdings" pitchFamily="2" charset="2"/>
              <a:buChar char="Ø"/>
              <a:defRPr/>
            </a:pPr>
            <a:r>
              <a:rPr lang="en-US" dirty="0"/>
              <a:t>Purposive/ judgmental sampling</a:t>
            </a:r>
          </a:p>
          <a:p>
            <a:pPr marL="274320" indent="-274320" eaLnBrk="1" fontAlgn="auto" hangingPunct="1">
              <a:spcAft>
                <a:spcPts val="0"/>
              </a:spcAft>
              <a:buClr>
                <a:schemeClr val="accent3"/>
              </a:buClr>
              <a:buFont typeface="Wingdings" pitchFamily="2" charset="2"/>
              <a:buChar char="Ø"/>
              <a:defRPr/>
            </a:pPr>
            <a:r>
              <a:rPr lang="en-US" dirty="0"/>
              <a:t>Snow ball sampling</a:t>
            </a:r>
          </a:p>
          <a:p>
            <a:pPr marL="274320" indent="-274320" eaLnBrk="1" fontAlgn="auto" hangingPunct="1">
              <a:spcAft>
                <a:spcPts val="0"/>
              </a:spcAft>
              <a:buClr>
                <a:schemeClr val="accent3"/>
              </a:buClr>
              <a:buFont typeface="Wingdings" pitchFamily="2" charset="2"/>
              <a:buChar char="Ø"/>
              <a:defRPr/>
            </a:pPr>
            <a:r>
              <a:rPr lang="en-US" dirty="0"/>
              <a:t>Quota sampling.</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24925004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pPr algn="ctr" eaLnBrk="1" hangingPunct="1"/>
            <a:r>
              <a:rPr lang="en-US" altLang="en-US" b="1" smtClean="0"/>
              <a:t>Assignment </a:t>
            </a:r>
          </a:p>
        </p:txBody>
      </p:sp>
      <p:sp>
        <p:nvSpPr>
          <p:cNvPr id="3" name="Content Placeholder 2">
            <a:extLst>
              <a:ext uri="{FF2B5EF4-FFF2-40B4-BE49-F238E27FC236}">
                <a16:creationId xmlns:a16="http://schemas.microsoft.com/office/drawing/2014/main" id="{57B6010E-85DF-4C49-9CF8-6D0630911522}"/>
              </a:ext>
            </a:extLst>
          </p:cNvPr>
          <p:cNvSpPr>
            <a:spLocks noGrp="1"/>
          </p:cNvSpPr>
          <p:nvPr>
            <p:ph idx="1"/>
          </p:nvPr>
        </p:nvSpPr>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Group Presentations:</a:t>
            </a:r>
          </a:p>
          <a:p>
            <a:pPr marL="0" indent="0" eaLnBrk="1" fontAlgn="auto" hangingPunct="1">
              <a:spcAft>
                <a:spcPts val="0"/>
              </a:spcAft>
              <a:buClr>
                <a:schemeClr val="accent3"/>
              </a:buClr>
              <a:buFont typeface="Wingdings 2" panose="05020102010507070707" pitchFamily="18" charset="2"/>
              <a:buNone/>
              <a:defRPr/>
            </a:pPr>
            <a:r>
              <a:rPr lang="en-US" dirty="0"/>
              <a:t>Prepare for class presentation on sampling techniques with emphasis on the procedure, advantages and disadvantages.</a:t>
            </a:r>
          </a:p>
          <a:p>
            <a:pPr marL="274320" indent="-274320" eaLnBrk="1" fontAlgn="auto" hangingPunct="1">
              <a:spcAft>
                <a:spcPts val="0"/>
              </a:spcAft>
              <a:buClr>
                <a:schemeClr val="accent3"/>
              </a:buClr>
              <a:buFont typeface="Wingdings" pitchFamily="2" charset="2"/>
              <a:buChar char="Ø"/>
              <a:defRPr/>
            </a:pPr>
            <a:r>
              <a:rPr lang="en-US" dirty="0"/>
              <a:t>Group 1: Probability Techniques</a:t>
            </a:r>
          </a:p>
          <a:p>
            <a:pPr marL="274320" indent="-274320" eaLnBrk="1" fontAlgn="auto" hangingPunct="1">
              <a:spcAft>
                <a:spcPts val="0"/>
              </a:spcAft>
              <a:buClr>
                <a:schemeClr val="accent3"/>
              </a:buClr>
              <a:buFont typeface="Wingdings" pitchFamily="2" charset="2"/>
              <a:buChar char="Ø"/>
              <a:defRPr/>
            </a:pPr>
            <a:r>
              <a:rPr lang="en-US" dirty="0"/>
              <a:t>Group 2: Non – Probability Techniques and the differences between the two techniques</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3491430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Content Placeholder 2">
            <a:extLst>
              <a:ext uri="{FF2B5EF4-FFF2-40B4-BE49-F238E27FC236}">
                <a16:creationId xmlns:a16="http://schemas.microsoft.com/office/drawing/2014/main" id="{04A67DA0-7A7E-4294-B231-772445BAAF1B}"/>
              </a:ext>
            </a:extLst>
          </p:cNvPr>
          <p:cNvSpPr>
            <a:spLocks noGrp="1"/>
          </p:cNvSpPr>
          <p:nvPr>
            <p:ph idx="1"/>
          </p:nvPr>
        </p:nvSpPr>
        <p:spPr>
          <a:xfrm>
            <a:off x="457200" y="914400"/>
            <a:ext cx="8229600" cy="5410200"/>
          </a:xfrm>
        </p:spPr>
        <p:txBody>
          <a:bodyPr>
            <a:normAutofit/>
          </a:bodyPr>
          <a:lstStyle/>
          <a:p>
            <a:pPr marL="0" indent="0" algn="ctr" eaLnBrk="1" fontAlgn="auto" hangingPunct="1">
              <a:spcAft>
                <a:spcPts val="0"/>
              </a:spcAft>
              <a:buClr>
                <a:schemeClr val="accent3"/>
              </a:buClr>
              <a:buFont typeface="Wingdings 2" panose="05020102010507070707" pitchFamily="18" charset="2"/>
              <a:buNone/>
              <a:defRPr/>
            </a:pPr>
            <a:r>
              <a:rPr lang="en-US" b="1" dirty="0"/>
              <a:t>1. PROBABILITY SAMPLING</a:t>
            </a:r>
          </a:p>
          <a:p>
            <a:pPr marL="274320" indent="-274320" eaLnBrk="1" fontAlgn="auto" hangingPunct="1">
              <a:spcAft>
                <a:spcPts val="0"/>
              </a:spcAft>
              <a:buClr>
                <a:schemeClr val="accent3"/>
              </a:buClr>
              <a:buFont typeface="Wingdings" pitchFamily="2" charset="2"/>
              <a:buChar char="Ø"/>
              <a:defRPr/>
            </a:pPr>
            <a:r>
              <a:rPr lang="en-US" dirty="0"/>
              <a:t>Every unit in the population has a chance (greater than zero) of being selected in the sample, and this probability can be accurately determined. </a:t>
            </a:r>
          </a:p>
          <a:p>
            <a:pPr marL="274320" indent="-274320" eaLnBrk="1" fontAlgn="auto" hangingPunct="1">
              <a:spcAft>
                <a:spcPts val="0"/>
              </a:spcAft>
              <a:buClr>
                <a:schemeClr val="accent3"/>
              </a:buClr>
              <a:buFont typeface="Wingdings" pitchFamily="2" charset="2"/>
              <a:buChar char="Ø"/>
              <a:defRPr/>
            </a:pPr>
            <a:r>
              <a:rPr lang="en-US" dirty="0"/>
              <a:t>Allows for a much more a representative sample of the population and enables the estimation of sampling error.</a:t>
            </a:r>
          </a:p>
          <a:p>
            <a:pPr marL="274320" indent="-274320" eaLnBrk="1" fontAlgn="auto" hangingPunct="1">
              <a:spcAft>
                <a:spcPts val="0"/>
              </a:spcAft>
              <a:buClr>
                <a:schemeClr val="accent3"/>
              </a:buClr>
              <a:buFont typeface="Wingdings" pitchFamily="2" charset="2"/>
              <a:buChar char="Ø"/>
              <a:defRPr/>
            </a:pPr>
            <a:r>
              <a:rPr lang="en-US" dirty="0"/>
              <a:t>It also enables the calculation of differential statistics and allows the study to be generalized to other areas.</a:t>
            </a:r>
          </a:p>
          <a:p>
            <a:pPr marL="274320" indent="-274320" eaLnBrk="1" fontAlgn="auto" hangingPunct="1">
              <a:spcAft>
                <a:spcPts val="0"/>
              </a:spcAft>
              <a:buClr>
                <a:schemeClr val="accent3"/>
              </a:buClr>
              <a:buFont typeface="Wingdings" pitchFamily="2" charset="2"/>
              <a:buChar char="Ø"/>
              <a:defRPr/>
            </a:pPr>
            <a:r>
              <a:rPr lang="en-US" dirty="0"/>
              <a:t>All units of the study population have an equal or at least a known chance of being included in the sample from list provided</a:t>
            </a:r>
          </a:p>
        </p:txBody>
      </p:sp>
    </p:spTree>
    <p:extLst>
      <p:ext uri="{BB962C8B-B14F-4D97-AF65-F5344CB8AC3E}">
        <p14:creationId xmlns:p14="http://schemas.microsoft.com/office/powerpoint/2010/main" val="5511499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67894D-E5DE-4785-9F4C-47BE1AC54B3F}"/>
              </a:ext>
            </a:extLst>
          </p:cNvPr>
          <p:cNvSpPr>
            <a:spLocks noGrp="1"/>
          </p:cNvSpPr>
          <p:nvPr>
            <p:ph idx="1"/>
          </p:nvPr>
        </p:nvSpPr>
        <p:spPr>
          <a:xfrm>
            <a:off x="457200" y="990600"/>
            <a:ext cx="8229600" cy="53340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Advantages</a:t>
            </a:r>
          </a:p>
          <a:p>
            <a:pPr marL="274320" indent="-274320" eaLnBrk="1" fontAlgn="auto" hangingPunct="1">
              <a:spcAft>
                <a:spcPts val="0"/>
              </a:spcAft>
              <a:buClr>
                <a:schemeClr val="accent3"/>
              </a:buClr>
              <a:buFont typeface="Wingdings" pitchFamily="2" charset="2"/>
              <a:buChar char="Ø"/>
              <a:defRPr/>
            </a:pPr>
            <a:r>
              <a:rPr lang="en-US" dirty="0"/>
              <a:t>Ideal for statistical purposes</a:t>
            </a:r>
          </a:p>
          <a:p>
            <a:pPr marL="0" indent="0" eaLnBrk="1" fontAlgn="auto" hangingPunct="1">
              <a:spcAft>
                <a:spcPts val="0"/>
              </a:spcAft>
              <a:buClr>
                <a:schemeClr val="accent3"/>
              </a:buClr>
              <a:buFont typeface="Wingdings 2" panose="05020102010507070707" pitchFamily="18" charset="2"/>
              <a:buNone/>
              <a:defRPr/>
            </a:pPr>
            <a:endParaRPr lang="en-US" dirty="0"/>
          </a:p>
          <a:p>
            <a:pPr marL="0" indent="0" eaLnBrk="1" fontAlgn="auto" hangingPunct="1">
              <a:spcAft>
                <a:spcPts val="0"/>
              </a:spcAft>
              <a:buClr>
                <a:schemeClr val="accent3"/>
              </a:buClr>
              <a:buFont typeface="Wingdings 2" panose="05020102010507070707" pitchFamily="18" charset="2"/>
              <a:buNone/>
              <a:defRPr/>
            </a:pPr>
            <a:r>
              <a:rPr lang="en-US" b="1" dirty="0"/>
              <a:t>Disadvantages</a:t>
            </a:r>
          </a:p>
          <a:p>
            <a:pPr marL="274320" indent="-274320" eaLnBrk="1" fontAlgn="auto" hangingPunct="1">
              <a:spcAft>
                <a:spcPts val="0"/>
              </a:spcAft>
              <a:buClr>
                <a:schemeClr val="accent3"/>
              </a:buClr>
              <a:buFont typeface="Wingdings" pitchFamily="2" charset="2"/>
              <a:buChar char="Ø"/>
              <a:defRPr/>
            </a:pPr>
            <a:r>
              <a:rPr lang="en-US" dirty="0"/>
              <a:t>Difficult to achieve a representative sample</a:t>
            </a:r>
          </a:p>
          <a:p>
            <a:pPr marL="274320" indent="-274320" eaLnBrk="1" fontAlgn="auto" hangingPunct="1">
              <a:spcAft>
                <a:spcPts val="0"/>
              </a:spcAft>
              <a:buClr>
                <a:schemeClr val="accent3"/>
              </a:buClr>
              <a:buFont typeface="Wingdings" pitchFamily="2" charset="2"/>
              <a:buChar char="Ø"/>
              <a:defRPr/>
            </a:pPr>
            <a:r>
              <a:rPr lang="en-US" dirty="0"/>
              <a:t>Requires an accurate list from the whole population</a:t>
            </a:r>
          </a:p>
          <a:p>
            <a:pPr marL="274320" indent="-274320" eaLnBrk="1" fontAlgn="auto" hangingPunct="1">
              <a:spcAft>
                <a:spcPts val="0"/>
              </a:spcAft>
              <a:buClr>
                <a:schemeClr val="accent3"/>
              </a:buClr>
              <a:buFont typeface="Wingdings" pitchFamily="2" charset="2"/>
              <a:buChar char="Ø"/>
              <a:defRPr/>
            </a:pPr>
            <a:r>
              <a:rPr lang="en-US" dirty="0"/>
              <a:t>May prove expensive to conduct as those sampled may be scattered over a wide range</a:t>
            </a:r>
          </a:p>
        </p:txBody>
      </p:sp>
    </p:spTree>
    <p:extLst>
      <p:ext uri="{BB962C8B-B14F-4D97-AF65-F5344CB8AC3E}">
        <p14:creationId xmlns:p14="http://schemas.microsoft.com/office/powerpoint/2010/main" val="254246164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AE05F4-8543-45C6-BAA0-0FE692BEBD7F}"/>
              </a:ext>
            </a:extLst>
          </p:cNvPr>
          <p:cNvSpPr>
            <a:spLocks noGrp="1"/>
          </p:cNvSpPr>
          <p:nvPr>
            <p:ph idx="1"/>
          </p:nvPr>
        </p:nvSpPr>
        <p:spPr>
          <a:xfrm>
            <a:off x="457200" y="533400"/>
            <a:ext cx="8229600" cy="5791200"/>
          </a:xfrm>
        </p:spPr>
        <p:txBody>
          <a:bodyPr>
            <a:normAutofit/>
          </a:bodyPr>
          <a:lstStyle/>
          <a:p>
            <a:pPr marL="0" indent="0" algn="ctr" eaLnBrk="1" fontAlgn="auto" hangingPunct="1">
              <a:spcAft>
                <a:spcPts val="0"/>
              </a:spcAft>
              <a:buClr>
                <a:schemeClr val="accent3"/>
              </a:buClr>
              <a:buFont typeface="Wingdings 2" panose="05020102010507070707" pitchFamily="18" charset="2"/>
              <a:buNone/>
              <a:defRPr/>
            </a:pPr>
            <a:r>
              <a:rPr lang="en-US" b="1" u="sng" dirty="0"/>
              <a:t>Probability Sampling Techniques</a:t>
            </a:r>
          </a:p>
          <a:p>
            <a:pPr marL="0" indent="0" eaLnBrk="1" fontAlgn="auto" hangingPunct="1">
              <a:spcAft>
                <a:spcPts val="0"/>
              </a:spcAft>
              <a:buClr>
                <a:schemeClr val="accent3"/>
              </a:buClr>
              <a:buFont typeface="Wingdings 2" panose="05020102010507070707" pitchFamily="18" charset="2"/>
              <a:buNone/>
              <a:defRPr/>
            </a:pPr>
            <a:r>
              <a:rPr lang="en-US" b="1" dirty="0"/>
              <a:t>a) Simple Random Sampling: </a:t>
            </a:r>
          </a:p>
          <a:p>
            <a:pPr marL="274320" indent="-274320" eaLnBrk="1" fontAlgn="auto" hangingPunct="1">
              <a:spcAft>
                <a:spcPts val="0"/>
              </a:spcAft>
              <a:buClr>
                <a:schemeClr val="accent3"/>
              </a:buClr>
              <a:buFont typeface="Wingdings" pitchFamily="2" charset="2"/>
              <a:buChar char="Ø"/>
              <a:defRPr/>
            </a:pPr>
            <a:r>
              <a:rPr lang="en-US" dirty="0"/>
              <a:t>One of the commonest and the simplest methods of sampling. </a:t>
            </a:r>
          </a:p>
          <a:p>
            <a:pPr marL="274320" indent="-274320" eaLnBrk="1" fontAlgn="auto" hangingPunct="1">
              <a:spcAft>
                <a:spcPts val="0"/>
              </a:spcAft>
              <a:buClr>
                <a:schemeClr val="accent3"/>
              </a:buClr>
              <a:buFont typeface="Wingdings" pitchFamily="2" charset="2"/>
              <a:buChar char="Ø"/>
              <a:defRPr/>
            </a:pPr>
            <a:r>
              <a:rPr lang="en-US" dirty="0"/>
              <a:t>Each unit (subject) has the chance to be selected.</a:t>
            </a:r>
          </a:p>
          <a:p>
            <a:pPr marL="274320" indent="-274320" eaLnBrk="1" fontAlgn="auto" hangingPunct="1">
              <a:spcAft>
                <a:spcPts val="0"/>
              </a:spcAft>
              <a:buClr>
                <a:schemeClr val="accent3"/>
              </a:buClr>
              <a:buFont typeface="Wingdings" pitchFamily="2" charset="2"/>
              <a:buChar char="Ø"/>
              <a:defRPr/>
            </a:pPr>
            <a:r>
              <a:rPr lang="en-US" dirty="0"/>
              <a:t>Used when the group is homogenous</a:t>
            </a:r>
          </a:p>
          <a:p>
            <a:pPr marL="274320" indent="-274320" eaLnBrk="1" fontAlgn="auto" hangingPunct="1">
              <a:spcAft>
                <a:spcPts val="0"/>
              </a:spcAft>
              <a:buClr>
                <a:schemeClr val="accent3"/>
              </a:buClr>
              <a:buFont typeface="Wingdings" pitchFamily="2" charset="2"/>
              <a:buChar char="Ø"/>
              <a:defRPr/>
            </a:pPr>
            <a:r>
              <a:rPr lang="en-US" dirty="0"/>
              <a:t>It involves one stage selection. It also allows the researcher access to the study population</a:t>
            </a:r>
          </a:p>
          <a:p>
            <a:pPr marL="274320" indent="-274320" eaLnBrk="1" fontAlgn="auto" hangingPunct="1">
              <a:spcAft>
                <a:spcPts val="0"/>
              </a:spcAft>
              <a:buClr>
                <a:schemeClr val="accent3"/>
              </a:buClr>
              <a:buFont typeface="Wingdings" pitchFamily="2" charset="2"/>
              <a:buChar char="Ø"/>
              <a:defRPr/>
            </a:pPr>
            <a:r>
              <a:rPr lang="en-US" dirty="0"/>
              <a:t>There are several ways of selecting a random sample using this technique. These include, the lottery method, use of random tables, or tossing a coin to help you decide where and how to start.</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86942294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64EF80-C3A5-443F-B1B4-A5A2884D0B01}"/>
              </a:ext>
            </a:extLst>
          </p:cNvPr>
          <p:cNvSpPr>
            <a:spLocks noGrp="1"/>
          </p:cNvSpPr>
          <p:nvPr>
            <p:ph idx="1"/>
          </p:nvPr>
        </p:nvSpPr>
        <p:spPr>
          <a:xfrm>
            <a:off x="457200" y="838200"/>
            <a:ext cx="8229600" cy="54864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b) Systematic or Interval Sampling: </a:t>
            </a:r>
          </a:p>
          <a:p>
            <a:pPr marL="274320" indent="-274320" eaLnBrk="1" fontAlgn="auto" hangingPunct="1">
              <a:spcAft>
                <a:spcPts val="0"/>
              </a:spcAft>
              <a:buClr>
                <a:schemeClr val="accent3"/>
              </a:buClr>
              <a:buFont typeface="Wingdings" pitchFamily="2" charset="2"/>
              <a:buChar char="Ø"/>
              <a:defRPr/>
            </a:pPr>
            <a:r>
              <a:rPr lang="en-US" dirty="0"/>
              <a:t>It is a statistical method involving the selection of elements from an ordered sampling frame.</a:t>
            </a:r>
          </a:p>
          <a:p>
            <a:pPr marL="0" indent="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Each element in the population has a known and equal probability of selection. </a:t>
            </a:r>
          </a:p>
          <a:p>
            <a:pPr marL="0" indent="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The most common form of systematic sampling is an equal-probability method. In this approach, progression through the list is treated circularly, with a return to the top once the end of the list is passed. </a:t>
            </a:r>
          </a:p>
        </p:txBody>
      </p:sp>
    </p:spTree>
    <p:extLst>
      <p:ext uri="{BB962C8B-B14F-4D97-AF65-F5344CB8AC3E}">
        <p14:creationId xmlns:p14="http://schemas.microsoft.com/office/powerpoint/2010/main" val="349017162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15D0A9-BC62-4B3C-964B-7B2A9753201E}"/>
              </a:ext>
            </a:extLst>
          </p:cNvPr>
          <p:cNvSpPr>
            <a:spLocks noGrp="1"/>
          </p:cNvSpPr>
          <p:nvPr>
            <p:ph idx="1"/>
          </p:nvPr>
        </p:nvSpPr>
        <p:spPr>
          <a:xfrm>
            <a:off x="457200" y="838200"/>
            <a:ext cx="8229600" cy="5486400"/>
          </a:xfrm>
        </p:spPr>
        <p:txBody>
          <a:bodyPr>
            <a:normAutofit/>
          </a:bodyPr>
          <a:lstStyle/>
          <a:p>
            <a:pPr marL="274320" indent="-274320" eaLnBrk="1" fontAlgn="auto" hangingPunct="1">
              <a:spcAft>
                <a:spcPts val="0"/>
              </a:spcAft>
              <a:buClr>
                <a:schemeClr val="accent3"/>
              </a:buClr>
              <a:buFont typeface="Wingdings" pitchFamily="2" charset="2"/>
              <a:buChar char="Ø"/>
              <a:defRPr/>
            </a:pPr>
            <a:r>
              <a:rPr lang="en-US" dirty="0"/>
              <a:t>The sampling starts by selecting an element from the list at random and then every </a:t>
            </a:r>
            <a:r>
              <a:rPr lang="en-US" dirty="0" err="1"/>
              <a:t>k</a:t>
            </a:r>
            <a:r>
              <a:rPr lang="en-US" baseline="30000" dirty="0" err="1"/>
              <a:t>th</a:t>
            </a:r>
            <a:r>
              <a:rPr lang="en-US" dirty="0"/>
              <a:t> element in the frame is selected, where k, is the sampling interval (sometimes known as the skip). </a:t>
            </a:r>
          </a:p>
          <a:p>
            <a:pPr marL="0" indent="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This k is calculated as: k = N/n; where n is the sample size, and N is the population size. </a:t>
            </a:r>
          </a:p>
          <a:p>
            <a:pPr marL="0" indent="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It is much more efficient and much less expensive to do than simple random sampling.</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7835443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B0B585-176A-4645-BE17-3D65066F3795}"/>
              </a:ext>
            </a:extLst>
          </p:cNvPr>
          <p:cNvSpPr>
            <a:spLocks noGrp="1"/>
          </p:cNvSpPr>
          <p:nvPr>
            <p:ph idx="1"/>
          </p:nvPr>
        </p:nvSpPr>
        <p:spPr>
          <a:xfrm>
            <a:off x="457200" y="609600"/>
            <a:ext cx="8229600" cy="57150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c) Stratified Random Sampling: </a:t>
            </a:r>
          </a:p>
          <a:p>
            <a:pPr marL="274320" indent="-274320" eaLnBrk="1" fontAlgn="auto" hangingPunct="1">
              <a:spcAft>
                <a:spcPts val="0"/>
              </a:spcAft>
              <a:buClr>
                <a:schemeClr val="accent3"/>
              </a:buClr>
              <a:buFont typeface="Wingdings" pitchFamily="2" charset="2"/>
              <a:buChar char="Ø"/>
              <a:defRPr/>
            </a:pPr>
            <a:r>
              <a:rPr lang="en-US" dirty="0"/>
              <a:t>The researcher divides the entire target population into different subgroups, or strata, and then randomly selects the final subjects proportionally from the different strata. </a:t>
            </a:r>
          </a:p>
          <a:p>
            <a:pPr marL="274320" indent="-274320" eaLnBrk="1" fontAlgn="auto" hangingPunct="1">
              <a:spcAft>
                <a:spcPts val="0"/>
              </a:spcAft>
              <a:buClr>
                <a:schemeClr val="accent3"/>
              </a:buClr>
              <a:buFont typeface="Wingdings" pitchFamily="2" charset="2"/>
              <a:buChar char="Ø"/>
              <a:defRPr/>
            </a:pPr>
            <a:r>
              <a:rPr lang="en-US" dirty="0"/>
              <a:t>Used when the group is heterogeneous to ensure all categories participate in the study</a:t>
            </a:r>
          </a:p>
          <a:p>
            <a:pPr marL="274320" indent="-274320" eaLnBrk="1" fontAlgn="auto" hangingPunct="1">
              <a:spcAft>
                <a:spcPts val="0"/>
              </a:spcAft>
              <a:buClr>
                <a:schemeClr val="accent3"/>
              </a:buClr>
              <a:buFont typeface="Wingdings" pitchFamily="2" charset="2"/>
              <a:buChar char="Ø"/>
              <a:defRPr/>
            </a:pPr>
            <a:r>
              <a:rPr lang="en-US" dirty="0"/>
              <a:t>This type of sampling is used when the researcher wants to highlight specific subgroups within the population. </a:t>
            </a:r>
          </a:p>
          <a:p>
            <a:pPr marL="274320" indent="-274320" eaLnBrk="1" fontAlgn="auto" hangingPunct="1">
              <a:spcAft>
                <a:spcPts val="0"/>
              </a:spcAft>
              <a:buClr>
                <a:schemeClr val="accent3"/>
              </a:buClr>
              <a:buFont typeface="Wingdings" pitchFamily="2" charset="2"/>
              <a:buChar char="Ø"/>
              <a:defRPr/>
            </a:pPr>
            <a:r>
              <a:rPr lang="en-US" dirty="0"/>
              <a:t>When sub-populations vary considerably, it is advantageous to sample each subpopulation (stratum) independently. </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23786631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Content Placeholder 2"/>
          <p:cNvSpPr>
            <a:spLocks noGrp="1"/>
          </p:cNvSpPr>
          <p:nvPr>
            <p:ph idx="1"/>
          </p:nvPr>
        </p:nvSpPr>
        <p:spPr>
          <a:xfrm>
            <a:off x="457200" y="914400"/>
            <a:ext cx="8229600" cy="5410200"/>
          </a:xfrm>
        </p:spPr>
        <p:txBody>
          <a:bodyPr/>
          <a:lstStyle/>
          <a:p>
            <a:pPr eaLnBrk="1" hangingPunct="1">
              <a:buFont typeface="Wingdings" panose="05000000000000000000" pitchFamily="2" charset="2"/>
              <a:buChar char="Ø"/>
            </a:pPr>
            <a:r>
              <a:rPr lang="en-US" altLang="en-US" smtClean="0"/>
              <a:t>Stratification is the process of grouping members of the population into relatively homogeneous subgroups, e.g., by education level, before sampling. </a:t>
            </a:r>
          </a:p>
          <a:p>
            <a:pPr eaLnBrk="1" hangingPunct="1">
              <a:buFont typeface="Wingdings" panose="05000000000000000000" pitchFamily="2" charset="2"/>
              <a:buChar char="Ø"/>
            </a:pPr>
            <a:r>
              <a:rPr lang="en-US" altLang="en-US" smtClean="0"/>
              <a:t>The strata should be mutually exclusive i.e. every element in the population must be assigned to only one stratum. </a:t>
            </a:r>
          </a:p>
          <a:p>
            <a:pPr eaLnBrk="1" hangingPunct="1">
              <a:buFont typeface="Wingdings" panose="05000000000000000000" pitchFamily="2" charset="2"/>
              <a:buChar char="Ø"/>
            </a:pPr>
            <a:r>
              <a:rPr lang="en-US" altLang="en-US" smtClean="0"/>
              <a:t>The strata should also be collectively exhaustive, that is, no population element can be excluded.</a:t>
            </a:r>
          </a:p>
          <a:p>
            <a:pPr eaLnBrk="1" hangingPunct="1">
              <a:buFont typeface="Wingdings" panose="05000000000000000000" pitchFamily="2" charset="2"/>
              <a:buChar char="Ø"/>
            </a:pPr>
            <a:r>
              <a:rPr lang="en-US" altLang="en-US" smtClean="0"/>
              <a:t>Random sampling is then applied within each stratum. This often improves the representativeness of the sample by reducing sampling error.</a:t>
            </a:r>
          </a:p>
          <a:p>
            <a:pPr eaLnBrk="1" hangingPunct="1">
              <a:buFont typeface="Wingdings" panose="05000000000000000000" pitchFamily="2" charset="2"/>
              <a:buChar char="Ø"/>
            </a:pPr>
            <a:endParaRPr lang="en-US" altLang="en-US" smtClean="0"/>
          </a:p>
          <a:p>
            <a:pPr eaLnBrk="1" hangingPunct="1">
              <a:buFont typeface="Wingdings" panose="05000000000000000000" pitchFamily="2" charset="2"/>
              <a:buChar char="Ø"/>
            </a:pPr>
            <a:endParaRPr lang="en-US" altLang="en-US" smtClean="0"/>
          </a:p>
        </p:txBody>
      </p:sp>
    </p:spTree>
    <p:extLst>
      <p:ext uri="{BB962C8B-B14F-4D97-AF65-F5344CB8AC3E}">
        <p14:creationId xmlns:p14="http://schemas.microsoft.com/office/powerpoint/2010/main" val="773443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RESEARCH</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800" dirty="0" smtClean="0">
                <a:latin typeface="Candara" panose="020E0502030303020204" pitchFamily="34" charset="0"/>
              </a:rPr>
              <a:t>Qualitative research</a:t>
            </a:r>
          </a:p>
          <a:p>
            <a:pPr>
              <a:buFont typeface="Wingdings" panose="05000000000000000000" pitchFamily="2" charset="2"/>
              <a:buChar char="§"/>
            </a:pPr>
            <a:r>
              <a:rPr lang="en-US" sz="2800" dirty="0" smtClean="0">
                <a:latin typeface="Candara" panose="020E0502030303020204" pitchFamily="34" charset="0"/>
              </a:rPr>
              <a:t>Quantitative research</a:t>
            </a:r>
          </a:p>
          <a:p>
            <a:pPr>
              <a:buFont typeface="Wingdings" panose="05000000000000000000" pitchFamily="2" charset="2"/>
              <a:buChar char="§"/>
            </a:pPr>
            <a:endParaRPr lang="en-US" sz="2800" dirty="0">
              <a:latin typeface="Candara" panose="020E0502030303020204" pitchFamily="34" charset="0"/>
            </a:endParaRPr>
          </a:p>
          <a:p>
            <a:pPr>
              <a:buFont typeface="Wingdings" panose="05000000000000000000" pitchFamily="2" charset="2"/>
              <a:buChar char="§"/>
            </a:pPr>
            <a:r>
              <a:rPr lang="en-US" sz="2800" dirty="0" smtClean="0">
                <a:latin typeface="Candara" panose="020E0502030303020204" pitchFamily="34" charset="0"/>
              </a:rPr>
              <a:t>Cross-sectional research</a:t>
            </a:r>
          </a:p>
          <a:p>
            <a:pPr>
              <a:buFont typeface="Wingdings" panose="05000000000000000000" pitchFamily="2" charset="2"/>
              <a:buChar char="§"/>
            </a:pPr>
            <a:r>
              <a:rPr lang="en-US" sz="2800" dirty="0" smtClean="0">
                <a:latin typeface="Candara" panose="020E0502030303020204" pitchFamily="34" charset="0"/>
              </a:rPr>
              <a:t>Longitudinal research</a:t>
            </a:r>
            <a:endParaRPr lang="en-US" sz="2800" dirty="0">
              <a:latin typeface="Candara" panose="020E0502030303020204" pitchFamily="34" charset="0"/>
            </a:endParaRPr>
          </a:p>
        </p:txBody>
      </p:sp>
    </p:spTree>
    <p:extLst>
      <p:ext uri="{BB962C8B-B14F-4D97-AF65-F5344CB8AC3E}">
        <p14:creationId xmlns:p14="http://schemas.microsoft.com/office/powerpoint/2010/main" val="385700592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65A7D1-2BDC-477C-937E-6191AAE8D791}"/>
              </a:ext>
            </a:extLst>
          </p:cNvPr>
          <p:cNvSpPr>
            <a:spLocks noGrp="1"/>
          </p:cNvSpPr>
          <p:nvPr>
            <p:ph idx="1"/>
          </p:nvPr>
        </p:nvSpPr>
        <p:spPr>
          <a:xfrm>
            <a:off x="457200" y="533400"/>
            <a:ext cx="8229600" cy="5791200"/>
          </a:xfrm>
        </p:spPr>
        <p:txBody>
          <a:bodyPr>
            <a:normAutofit lnSpcReduction="10000"/>
          </a:bodyPr>
          <a:lstStyle/>
          <a:p>
            <a:pPr marL="0" indent="0" eaLnBrk="1" fontAlgn="auto" hangingPunct="1">
              <a:spcAft>
                <a:spcPts val="0"/>
              </a:spcAft>
              <a:buClr>
                <a:schemeClr val="accent3"/>
              </a:buClr>
              <a:buFont typeface="Wingdings 2" panose="05020102010507070707" pitchFamily="18" charset="2"/>
              <a:buNone/>
              <a:defRPr/>
            </a:pPr>
            <a:r>
              <a:rPr lang="en-US" b="1" dirty="0"/>
              <a:t>Advantages</a:t>
            </a:r>
          </a:p>
          <a:p>
            <a:pPr marL="274320" indent="-274320" eaLnBrk="1" fontAlgn="auto" hangingPunct="1">
              <a:spcAft>
                <a:spcPts val="0"/>
              </a:spcAft>
              <a:buClr>
                <a:schemeClr val="accent3"/>
              </a:buClr>
              <a:buFont typeface="Wingdings" pitchFamily="2" charset="2"/>
              <a:buChar char="Ø"/>
              <a:defRPr/>
            </a:pPr>
            <a:r>
              <a:rPr lang="en-US" dirty="0"/>
              <a:t>Achieves greater precision provided the strata have been chosen so that members of a stratum are similar as possible</a:t>
            </a:r>
          </a:p>
          <a:p>
            <a:pPr marL="274320" indent="-274320" eaLnBrk="1" fontAlgn="auto" hangingPunct="1">
              <a:spcAft>
                <a:spcPts val="0"/>
              </a:spcAft>
              <a:buClr>
                <a:schemeClr val="accent3"/>
              </a:buClr>
              <a:buFont typeface="Wingdings" pitchFamily="2" charset="2"/>
              <a:buChar char="Ø"/>
              <a:defRPr/>
            </a:pPr>
            <a:r>
              <a:rPr lang="en-US" dirty="0"/>
              <a:t>It is often administratively convenient to stratify as the results  from each stratum may be of intrinsic interest and can be analyzed differently</a:t>
            </a:r>
          </a:p>
          <a:p>
            <a:pPr marL="274320" indent="-274320" eaLnBrk="1" fontAlgn="auto" hangingPunct="1">
              <a:spcAft>
                <a:spcPts val="0"/>
              </a:spcAft>
              <a:buClr>
                <a:schemeClr val="accent3"/>
              </a:buClr>
              <a:buFont typeface="Wingdings" pitchFamily="2" charset="2"/>
              <a:buChar char="Ø"/>
              <a:defRPr/>
            </a:pPr>
            <a:r>
              <a:rPr lang="en-US" dirty="0"/>
              <a:t>Ensures better coverage of the population than simple random</a:t>
            </a:r>
          </a:p>
          <a:p>
            <a:pPr marL="0" indent="0" eaLnBrk="1" fontAlgn="auto" hangingPunct="1">
              <a:spcAft>
                <a:spcPts val="0"/>
              </a:spcAft>
              <a:buClr>
                <a:schemeClr val="accent3"/>
              </a:buClr>
              <a:buFont typeface="Wingdings 2" panose="05020102010507070707" pitchFamily="18" charset="2"/>
              <a:buNone/>
              <a:defRPr/>
            </a:pPr>
            <a:endParaRPr lang="en-US" dirty="0"/>
          </a:p>
          <a:p>
            <a:pPr marL="0" indent="0" eaLnBrk="1" fontAlgn="auto" hangingPunct="1">
              <a:spcAft>
                <a:spcPts val="0"/>
              </a:spcAft>
              <a:buClr>
                <a:schemeClr val="accent3"/>
              </a:buClr>
              <a:buFont typeface="Wingdings 2" panose="05020102010507070707" pitchFamily="18" charset="2"/>
              <a:buNone/>
              <a:defRPr/>
            </a:pPr>
            <a:r>
              <a:rPr lang="en-US" b="1" dirty="0"/>
              <a:t>Disadvantages</a:t>
            </a:r>
          </a:p>
          <a:p>
            <a:pPr marL="274320" indent="-274320" eaLnBrk="1" fontAlgn="auto" hangingPunct="1">
              <a:spcAft>
                <a:spcPts val="0"/>
              </a:spcAft>
              <a:buClr>
                <a:schemeClr val="accent3"/>
              </a:buClr>
              <a:buFont typeface="Wingdings" pitchFamily="2" charset="2"/>
              <a:buChar char="Ø"/>
              <a:defRPr/>
            </a:pPr>
            <a:r>
              <a:rPr lang="en-US" dirty="0"/>
              <a:t>Difficulty in identifying appropriate strata</a:t>
            </a:r>
          </a:p>
          <a:p>
            <a:pPr marL="274320" indent="-274320" eaLnBrk="1" fontAlgn="auto" hangingPunct="1">
              <a:spcAft>
                <a:spcPts val="0"/>
              </a:spcAft>
              <a:buClr>
                <a:schemeClr val="accent3"/>
              </a:buClr>
              <a:buFont typeface="Wingdings" pitchFamily="2" charset="2"/>
              <a:buChar char="Ø"/>
              <a:defRPr/>
            </a:pPr>
            <a:r>
              <a:rPr lang="en-US" dirty="0"/>
              <a:t>More complex to organize and analyze results</a:t>
            </a:r>
          </a:p>
        </p:txBody>
      </p:sp>
    </p:spTree>
    <p:extLst>
      <p:ext uri="{BB962C8B-B14F-4D97-AF65-F5344CB8AC3E}">
        <p14:creationId xmlns:p14="http://schemas.microsoft.com/office/powerpoint/2010/main" val="351547189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83B2B1-98A6-49C3-B5C0-E3B61E89623D}"/>
              </a:ext>
            </a:extLst>
          </p:cNvPr>
          <p:cNvSpPr>
            <a:spLocks noGrp="1"/>
          </p:cNvSpPr>
          <p:nvPr>
            <p:ph idx="1"/>
          </p:nvPr>
        </p:nvSpPr>
        <p:spPr>
          <a:xfrm>
            <a:off x="457200" y="990600"/>
            <a:ext cx="8229600" cy="53340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d) Cluster Sampling: </a:t>
            </a:r>
          </a:p>
          <a:p>
            <a:pPr marL="274320" indent="-274320" eaLnBrk="1" fontAlgn="auto" hangingPunct="1">
              <a:spcAft>
                <a:spcPts val="0"/>
              </a:spcAft>
              <a:buClr>
                <a:schemeClr val="accent3"/>
              </a:buClr>
              <a:buFont typeface="Wingdings" pitchFamily="2" charset="2"/>
              <a:buChar char="Ø"/>
              <a:defRPr/>
            </a:pPr>
            <a:r>
              <a:rPr lang="en-US" dirty="0"/>
              <a:t>Is a sampling technique used when 'natural' groupings are evident in the population. </a:t>
            </a:r>
          </a:p>
          <a:p>
            <a:pPr marL="274320" indent="-274320" eaLnBrk="1" fontAlgn="auto" hangingPunct="1">
              <a:spcAft>
                <a:spcPts val="0"/>
              </a:spcAft>
              <a:buClr>
                <a:schemeClr val="accent3"/>
              </a:buClr>
              <a:buFont typeface="Wingdings" pitchFamily="2" charset="2"/>
              <a:buChar char="Ø"/>
              <a:defRPr/>
            </a:pPr>
            <a:r>
              <a:rPr lang="en-US" dirty="0"/>
              <a:t>The total population is divided into these groups (or clusters), and a sample of the groups is selected. </a:t>
            </a:r>
          </a:p>
          <a:p>
            <a:pPr marL="274320" indent="-274320" eaLnBrk="1" fontAlgn="auto" hangingPunct="1">
              <a:spcAft>
                <a:spcPts val="0"/>
              </a:spcAft>
              <a:buClr>
                <a:schemeClr val="accent3"/>
              </a:buClr>
              <a:buFont typeface="Wingdings" pitchFamily="2" charset="2"/>
              <a:buChar char="Ø"/>
              <a:defRPr/>
            </a:pPr>
            <a:r>
              <a:rPr lang="en-US" dirty="0"/>
              <a:t>The required information is then collected from the elements within each selected group. </a:t>
            </a:r>
          </a:p>
          <a:p>
            <a:pPr marL="274320" indent="-274320" eaLnBrk="1" fontAlgn="auto" hangingPunct="1">
              <a:spcAft>
                <a:spcPts val="0"/>
              </a:spcAft>
              <a:buClr>
                <a:schemeClr val="accent3"/>
              </a:buClr>
              <a:buFont typeface="Wingdings" pitchFamily="2" charset="2"/>
              <a:buChar char="Ø"/>
              <a:defRPr/>
            </a:pPr>
            <a:r>
              <a:rPr lang="en-US" dirty="0"/>
              <a:t>This may be done for every element in these groups, or a subsample of elements may be selected within each of these groups.</a:t>
            </a:r>
          </a:p>
          <a:p>
            <a:pPr marL="0" indent="0" eaLnBrk="1" fontAlgn="auto" hangingPunct="1">
              <a:spcAft>
                <a:spcPts val="0"/>
              </a:spcAft>
              <a:buClr>
                <a:schemeClr val="accent3"/>
              </a:buClr>
              <a:buFont typeface="Wingdings 2" panose="05020102010507070707" pitchFamily="18" charset="2"/>
              <a:buNone/>
              <a:defRPr/>
            </a:pPr>
            <a:endParaRPr lang="en-US" dirty="0"/>
          </a:p>
        </p:txBody>
      </p:sp>
    </p:spTree>
    <p:extLst>
      <p:ext uri="{BB962C8B-B14F-4D97-AF65-F5344CB8AC3E}">
        <p14:creationId xmlns:p14="http://schemas.microsoft.com/office/powerpoint/2010/main" val="48943969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457200" y="1143000"/>
            <a:ext cx="8229600" cy="5181600"/>
          </a:xfrm>
        </p:spPr>
        <p:txBody>
          <a:bodyPr/>
          <a:lstStyle/>
          <a:p>
            <a:pPr eaLnBrk="1" hangingPunct="1">
              <a:buFont typeface="Wingdings" panose="05000000000000000000" pitchFamily="2" charset="2"/>
              <a:buChar char="Ø"/>
            </a:pPr>
            <a:r>
              <a:rPr lang="en-US" altLang="en-US" smtClean="0"/>
              <a:t>Elements within a cluster should ideally be as homogeneous as possible. However, there should be heterogeneity between clusters. </a:t>
            </a:r>
          </a:p>
          <a:p>
            <a:pPr eaLnBrk="1" hangingPunct="1">
              <a:buFont typeface="Wingdings" panose="05000000000000000000" pitchFamily="2" charset="2"/>
              <a:buChar char="Ø"/>
            </a:pPr>
            <a:r>
              <a:rPr lang="en-US" altLang="en-US" smtClean="0"/>
              <a:t>Each cluster should be a small scale version of the total population. The clusters should be mutually exclusive and collectively exhaustive. </a:t>
            </a:r>
          </a:p>
          <a:p>
            <a:pPr eaLnBrk="1" hangingPunct="1">
              <a:buFont typeface="Wingdings" panose="05000000000000000000" pitchFamily="2" charset="2"/>
              <a:buChar char="Ø"/>
            </a:pPr>
            <a:r>
              <a:rPr lang="en-US" altLang="en-US" smtClean="0"/>
              <a:t>A random sampling technique is then used on any relevant clusters to choose which clusters to include in the study.</a:t>
            </a:r>
          </a:p>
          <a:p>
            <a:pPr eaLnBrk="1" hangingPunct="1">
              <a:buFont typeface="Wingdings" panose="05000000000000000000" pitchFamily="2" charset="2"/>
              <a:buChar char="Ø"/>
            </a:pPr>
            <a:endParaRPr lang="en-US" altLang="en-US" smtClean="0"/>
          </a:p>
          <a:p>
            <a:pPr eaLnBrk="1" hangingPunct="1">
              <a:buFont typeface="Wingdings" panose="05000000000000000000" pitchFamily="2" charset="2"/>
              <a:buChar char="Ø"/>
            </a:pPr>
            <a:endParaRPr lang="en-US" altLang="en-US" smtClean="0"/>
          </a:p>
        </p:txBody>
      </p:sp>
    </p:spTree>
    <p:extLst>
      <p:ext uri="{BB962C8B-B14F-4D97-AF65-F5344CB8AC3E}">
        <p14:creationId xmlns:p14="http://schemas.microsoft.com/office/powerpoint/2010/main" val="190018816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76127A-5D80-43C1-B401-FF094DD7285A}"/>
              </a:ext>
            </a:extLst>
          </p:cNvPr>
          <p:cNvSpPr>
            <a:spLocks noGrp="1"/>
          </p:cNvSpPr>
          <p:nvPr>
            <p:ph idx="1"/>
          </p:nvPr>
        </p:nvSpPr>
        <p:spPr>
          <a:xfrm>
            <a:off x="457200" y="990600"/>
            <a:ext cx="8229600" cy="53340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Advantages</a:t>
            </a:r>
          </a:p>
          <a:p>
            <a:pPr marL="274320" indent="-274320" eaLnBrk="1" fontAlgn="auto" hangingPunct="1">
              <a:spcAft>
                <a:spcPts val="0"/>
              </a:spcAft>
              <a:buClr>
                <a:schemeClr val="accent3"/>
              </a:buClr>
              <a:buFont typeface="Wingdings" pitchFamily="2" charset="2"/>
              <a:buChar char="Ø"/>
              <a:defRPr/>
            </a:pPr>
            <a:r>
              <a:rPr lang="en-US" dirty="0"/>
              <a:t>Saves travelling time and consequent reduction in cost</a:t>
            </a:r>
          </a:p>
          <a:p>
            <a:pPr marL="274320" indent="-274320" eaLnBrk="1" fontAlgn="auto" hangingPunct="1">
              <a:spcAft>
                <a:spcPts val="0"/>
              </a:spcAft>
              <a:buClr>
                <a:schemeClr val="accent3"/>
              </a:buClr>
              <a:buFont typeface="Wingdings" pitchFamily="2" charset="2"/>
              <a:buChar char="Ø"/>
              <a:defRPr/>
            </a:pPr>
            <a:r>
              <a:rPr lang="en-US" dirty="0"/>
              <a:t>Useful in surveying employees in a particular industry, where individual companies can form clusters</a:t>
            </a:r>
          </a:p>
          <a:p>
            <a:pPr marL="0" indent="0" eaLnBrk="1" fontAlgn="auto" hangingPunct="1">
              <a:spcAft>
                <a:spcPts val="0"/>
              </a:spcAft>
              <a:buClr>
                <a:schemeClr val="accent3"/>
              </a:buClr>
              <a:buFont typeface="Wingdings 2" panose="05020102010507070707" pitchFamily="18" charset="2"/>
              <a:buNone/>
              <a:defRPr/>
            </a:pPr>
            <a:endParaRPr lang="en-US" dirty="0"/>
          </a:p>
          <a:p>
            <a:pPr marL="0" indent="0" eaLnBrk="1" fontAlgn="auto" hangingPunct="1">
              <a:spcAft>
                <a:spcPts val="0"/>
              </a:spcAft>
              <a:buClr>
                <a:schemeClr val="accent3"/>
              </a:buClr>
              <a:buFont typeface="Wingdings 2" panose="05020102010507070707" pitchFamily="18" charset="2"/>
              <a:buNone/>
              <a:defRPr/>
            </a:pPr>
            <a:r>
              <a:rPr lang="en-US" b="1" dirty="0"/>
              <a:t>Disadvantages</a:t>
            </a:r>
          </a:p>
          <a:p>
            <a:pPr marL="274320" indent="-274320" eaLnBrk="1" fontAlgn="auto" hangingPunct="1">
              <a:spcAft>
                <a:spcPts val="0"/>
              </a:spcAft>
              <a:buClr>
                <a:schemeClr val="accent3"/>
              </a:buClr>
              <a:buFont typeface="Wingdings" pitchFamily="2" charset="2"/>
              <a:buChar char="Ø"/>
              <a:defRPr/>
            </a:pPr>
            <a:r>
              <a:rPr lang="en-US" dirty="0"/>
              <a:t>Units close to each other may be very similar and so less likely to represent the whole population</a:t>
            </a:r>
          </a:p>
          <a:p>
            <a:pPr marL="274320" indent="-274320" eaLnBrk="1" fontAlgn="auto" hangingPunct="1">
              <a:spcAft>
                <a:spcPts val="0"/>
              </a:spcAft>
              <a:buClr>
                <a:schemeClr val="accent3"/>
              </a:buClr>
              <a:buFont typeface="Wingdings" pitchFamily="2" charset="2"/>
              <a:buChar char="Ø"/>
              <a:defRPr/>
            </a:pPr>
            <a:r>
              <a:rPr lang="en-US" dirty="0"/>
              <a:t>Large sampling error</a:t>
            </a:r>
          </a:p>
        </p:txBody>
      </p:sp>
    </p:spTree>
    <p:extLst>
      <p:ext uri="{BB962C8B-B14F-4D97-AF65-F5344CB8AC3E}">
        <p14:creationId xmlns:p14="http://schemas.microsoft.com/office/powerpoint/2010/main" val="74241134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52B844-053C-4193-8266-FD9D1EA36766}"/>
              </a:ext>
            </a:extLst>
          </p:cNvPr>
          <p:cNvSpPr>
            <a:spLocks noGrp="1"/>
          </p:cNvSpPr>
          <p:nvPr>
            <p:ph idx="1"/>
          </p:nvPr>
        </p:nvSpPr>
        <p:spPr>
          <a:xfrm>
            <a:off x="457200" y="838200"/>
            <a:ext cx="8229600" cy="5486400"/>
          </a:xfrm>
        </p:spPr>
        <p:txBody>
          <a:bodyPr>
            <a:normAutofit/>
          </a:bodyPr>
          <a:lstStyle/>
          <a:p>
            <a:pPr marL="0" indent="0" algn="ctr" eaLnBrk="1" fontAlgn="auto" hangingPunct="1">
              <a:spcAft>
                <a:spcPts val="0"/>
              </a:spcAft>
              <a:buClr>
                <a:schemeClr val="accent3"/>
              </a:buClr>
              <a:buFont typeface="Wingdings 2" panose="05020102010507070707" pitchFamily="18" charset="2"/>
              <a:buNone/>
              <a:defRPr/>
            </a:pPr>
            <a:r>
              <a:rPr lang="en-US" b="1" dirty="0"/>
              <a:t>2. NON – PPROBABILITY SAMPLING</a:t>
            </a:r>
          </a:p>
          <a:p>
            <a:pPr marL="274320" indent="-274320" eaLnBrk="1" fontAlgn="auto" hangingPunct="1">
              <a:spcAft>
                <a:spcPts val="0"/>
              </a:spcAft>
              <a:buClr>
                <a:schemeClr val="accent3"/>
              </a:buClr>
              <a:buFont typeface="Wingdings" pitchFamily="2" charset="2"/>
              <a:buChar char="Ø"/>
              <a:defRPr/>
            </a:pPr>
            <a:r>
              <a:rPr lang="en-US" dirty="0"/>
              <a:t>The sample is not based on chance. It is determined by a person</a:t>
            </a:r>
          </a:p>
          <a:p>
            <a:pPr marL="0" indent="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Random selection not used. Respondents are selected at the researcher’s discretion – these individuals that the researcher feels they will offer vital information</a:t>
            </a:r>
          </a:p>
          <a:p>
            <a:pPr marL="274320" indent="-274320" eaLnBrk="1" fontAlgn="auto" hangingPunct="1">
              <a:spcAft>
                <a:spcPts val="0"/>
              </a:spcAft>
              <a:buClr>
                <a:schemeClr val="accent3"/>
              </a:buClr>
              <a:buFont typeface="Wingdings" pitchFamily="2" charset="2"/>
              <a:buChar char="Ø"/>
              <a:defRPr/>
            </a:pPr>
            <a:endParaRPr lang="en-US" dirty="0"/>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284996706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33C380-8477-4B38-B0FD-999D276BD6A0}"/>
              </a:ext>
            </a:extLst>
          </p:cNvPr>
          <p:cNvSpPr>
            <a:spLocks noGrp="1"/>
          </p:cNvSpPr>
          <p:nvPr>
            <p:ph idx="1"/>
          </p:nvPr>
        </p:nvSpPr>
        <p:spPr>
          <a:xfrm>
            <a:off x="457200" y="762000"/>
            <a:ext cx="8229600" cy="5562600"/>
          </a:xfrm>
        </p:spPr>
        <p:txBody>
          <a:bodyPr>
            <a:normAutofit/>
          </a:bodyPr>
          <a:lstStyle/>
          <a:p>
            <a:pPr marL="0" indent="0" algn="ctr" eaLnBrk="1" fontAlgn="auto" hangingPunct="1">
              <a:spcAft>
                <a:spcPts val="0"/>
              </a:spcAft>
              <a:buClr>
                <a:schemeClr val="accent3"/>
              </a:buClr>
              <a:buFont typeface="Wingdings 2" panose="05020102010507070707" pitchFamily="18" charset="2"/>
              <a:buNone/>
              <a:defRPr/>
            </a:pPr>
            <a:r>
              <a:rPr lang="en-US" b="1" u="sng" dirty="0"/>
              <a:t>Non – Probability Sampling Techniques</a:t>
            </a:r>
          </a:p>
          <a:p>
            <a:pPr marL="0" indent="0" eaLnBrk="1" fontAlgn="auto" hangingPunct="1">
              <a:spcAft>
                <a:spcPts val="0"/>
              </a:spcAft>
              <a:buClr>
                <a:schemeClr val="accent3"/>
              </a:buClr>
              <a:buFont typeface="Wingdings 2" panose="05020102010507070707" pitchFamily="18" charset="2"/>
              <a:buNone/>
              <a:defRPr/>
            </a:pPr>
            <a:r>
              <a:rPr lang="en-US" b="1" dirty="0"/>
              <a:t>a) Purposive or Judgmental Sampling: </a:t>
            </a:r>
          </a:p>
          <a:p>
            <a:pPr marL="274320" indent="-274320" eaLnBrk="1" fontAlgn="auto" hangingPunct="1">
              <a:spcAft>
                <a:spcPts val="0"/>
              </a:spcAft>
              <a:buClr>
                <a:schemeClr val="accent3"/>
              </a:buClr>
              <a:buFont typeface="Wingdings" pitchFamily="2" charset="2"/>
              <a:buChar char="Ø"/>
              <a:defRPr/>
            </a:pPr>
            <a:r>
              <a:rPr lang="en-US" dirty="0"/>
              <a:t>It is where the researcher selects a particular group or groups based on certain criteria.</a:t>
            </a:r>
          </a:p>
          <a:p>
            <a:pPr marL="274320" indent="-274320" eaLnBrk="1" fontAlgn="auto" hangingPunct="1">
              <a:spcAft>
                <a:spcPts val="0"/>
              </a:spcAft>
              <a:buClr>
                <a:schemeClr val="accent3"/>
              </a:buClr>
              <a:buFont typeface="Wingdings" pitchFamily="2" charset="2"/>
              <a:buChar char="Ø"/>
              <a:defRPr/>
            </a:pPr>
            <a:r>
              <a:rPr lang="en-US" dirty="0"/>
              <a:t>In this method the researcher determines who should be included in the study. </a:t>
            </a:r>
          </a:p>
          <a:p>
            <a:pPr marL="274320" indent="-274320" eaLnBrk="1" fontAlgn="auto" hangingPunct="1">
              <a:spcAft>
                <a:spcPts val="0"/>
              </a:spcAft>
              <a:buClr>
                <a:schemeClr val="accent3"/>
              </a:buClr>
              <a:buFont typeface="Wingdings" pitchFamily="2" charset="2"/>
              <a:buChar char="Ø"/>
              <a:defRPr/>
            </a:pPr>
            <a:r>
              <a:rPr lang="en-US" dirty="0"/>
              <a:t>It is, in fact, the researcher’s opinion that the sample is representative of the target population. Commonly used in qualitative studies. </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251223634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47EB8E-4C8E-44FE-B03D-8C95AEB4165C}"/>
              </a:ext>
            </a:extLst>
          </p:cNvPr>
          <p:cNvSpPr>
            <a:spLocks noGrp="1"/>
          </p:cNvSpPr>
          <p:nvPr>
            <p:ph idx="1"/>
          </p:nvPr>
        </p:nvSpPr>
        <p:spPr>
          <a:xfrm>
            <a:off x="457200" y="1143000"/>
            <a:ext cx="8229600" cy="51816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Advantages</a:t>
            </a:r>
          </a:p>
          <a:p>
            <a:pPr marL="274320" indent="-274320" eaLnBrk="1" fontAlgn="auto" hangingPunct="1">
              <a:spcAft>
                <a:spcPts val="0"/>
              </a:spcAft>
              <a:buClr>
                <a:schemeClr val="accent3"/>
              </a:buClr>
              <a:buFont typeface="Wingdings" pitchFamily="2" charset="2"/>
              <a:buChar char="Ø"/>
              <a:defRPr/>
            </a:pPr>
            <a:r>
              <a:rPr lang="en-US" dirty="0"/>
              <a:t>It gives the researcher a free hand to respond according to their judgment. </a:t>
            </a:r>
          </a:p>
          <a:p>
            <a:pPr marL="0" indent="0" eaLnBrk="1" fontAlgn="auto" hangingPunct="1">
              <a:spcAft>
                <a:spcPts val="0"/>
              </a:spcAft>
              <a:buClr>
                <a:schemeClr val="accent3"/>
              </a:buClr>
              <a:buFont typeface="Wingdings 2" panose="05020102010507070707" pitchFamily="18" charset="2"/>
              <a:buNone/>
              <a:defRPr/>
            </a:pPr>
            <a:endParaRPr lang="en-US" dirty="0"/>
          </a:p>
          <a:p>
            <a:pPr marL="0" indent="0" eaLnBrk="1" fontAlgn="auto" hangingPunct="1">
              <a:spcAft>
                <a:spcPts val="0"/>
              </a:spcAft>
              <a:buClr>
                <a:schemeClr val="accent3"/>
              </a:buClr>
              <a:buFont typeface="Wingdings 2" panose="05020102010507070707" pitchFamily="18" charset="2"/>
              <a:buNone/>
              <a:defRPr/>
            </a:pPr>
            <a:r>
              <a:rPr lang="en-US" b="1" dirty="0"/>
              <a:t>Disadvantages: 	</a:t>
            </a:r>
          </a:p>
          <a:p>
            <a:pPr marL="274320" indent="-274320" eaLnBrk="1" fontAlgn="auto" hangingPunct="1">
              <a:spcAft>
                <a:spcPts val="0"/>
              </a:spcAft>
              <a:buClr>
                <a:schemeClr val="accent3"/>
              </a:buClr>
              <a:buFont typeface="Wingdings" pitchFamily="2" charset="2"/>
              <a:buChar char="Ø"/>
              <a:defRPr/>
            </a:pPr>
            <a:r>
              <a:rPr lang="en-US" dirty="0"/>
              <a:t>Sampling biases</a:t>
            </a:r>
          </a:p>
          <a:p>
            <a:pPr marL="274320" indent="-274320" eaLnBrk="1" fontAlgn="auto" hangingPunct="1">
              <a:spcAft>
                <a:spcPts val="0"/>
              </a:spcAft>
              <a:buClr>
                <a:schemeClr val="accent3"/>
              </a:buClr>
              <a:buFont typeface="Wingdings" pitchFamily="2" charset="2"/>
              <a:buChar char="Ø"/>
              <a:defRPr/>
            </a:pPr>
            <a:r>
              <a:rPr lang="en-US" dirty="0"/>
              <a:t>the possibility of unrepresentative samples</a:t>
            </a:r>
          </a:p>
          <a:p>
            <a:pPr marL="274320" indent="-274320" eaLnBrk="1" fontAlgn="auto" hangingPunct="1">
              <a:spcAft>
                <a:spcPts val="0"/>
              </a:spcAft>
              <a:buClr>
                <a:schemeClr val="accent3"/>
              </a:buClr>
              <a:buFont typeface="Wingdings" pitchFamily="2" charset="2"/>
              <a:buChar char="Ø"/>
              <a:defRPr/>
            </a:pPr>
            <a:r>
              <a:rPr lang="en-US" dirty="0"/>
              <a:t>lack of generalizations of the study findings</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425856840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FAA719-3244-4E54-B13A-6DFB36FACC86}"/>
              </a:ext>
            </a:extLst>
          </p:cNvPr>
          <p:cNvSpPr>
            <a:spLocks noGrp="1"/>
          </p:cNvSpPr>
          <p:nvPr>
            <p:ph idx="1"/>
          </p:nvPr>
        </p:nvSpPr>
        <p:spPr>
          <a:xfrm>
            <a:off x="457200" y="1143000"/>
            <a:ext cx="8229600" cy="51816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b) Quota Sampling: </a:t>
            </a:r>
          </a:p>
          <a:p>
            <a:pPr marL="274320" indent="-274320" eaLnBrk="1" fontAlgn="auto" hangingPunct="1">
              <a:spcAft>
                <a:spcPts val="0"/>
              </a:spcAft>
              <a:buClr>
                <a:schemeClr val="accent3"/>
              </a:buClr>
              <a:buFont typeface="Wingdings" pitchFamily="2" charset="2"/>
              <a:buChar char="Ø"/>
              <a:defRPr/>
            </a:pPr>
            <a:r>
              <a:rPr lang="en-US" dirty="0"/>
              <a:t>The population is first segmented into mutually exclusive sub-groups, just as in stratified sampling. </a:t>
            </a:r>
          </a:p>
          <a:p>
            <a:pPr marL="0" indent="0" eaLnBrk="1" fontAlgn="auto" hangingPunct="1">
              <a:spcAft>
                <a:spcPts val="0"/>
              </a:spcAft>
              <a:buClr>
                <a:schemeClr val="accent3"/>
              </a:buClr>
              <a:buFont typeface="Wingdings 2" panose="05020102010507070707" pitchFamily="18" charset="2"/>
              <a:buNone/>
              <a:defRPr/>
            </a:pPr>
            <a:endParaRPr lang="en-US" dirty="0"/>
          </a:p>
          <a:p>
            <a:pPr marL="274320" indent="-274320" eaLnBrk="1" fontAlgn="auto" hangingPunct="1">
              <a:spcAft>
                <a:spcPts val="0"/>
              </a:spcAft>
              <a:buClr>
                <a:schemeClr val="accent3"/>
              </a:buClr>
              <a:buFont typeface="Wingdings" pitchFamily="2" charset="2"/>
              <a:buChar char="Ø"/>
              <a:defRPr/>
            </a:pPr>
            <a:r>
              <a:rPr lang="en-US" dirty="0"/>
              <a:t>Then judgment is used to select the subjects or units from each segment based on a specified proportion. </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144588914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1D6975-3C93-4FCB-9F64-505939D3DE31}"/>
              </a:ext>
            </a:extLst>
          </p:cNvPr>
          <p:cNvSpPr>
            <a:spLocks noGrp="1"/>
          </p:cNvSpPr>
          <p:nvPr>
            <p:ph idx="1"/>
          </p:nvPr>
        </p:nvSpPr>
        <p:spPr>
          <a:xfrm>
            <a:off x="457200" y="914400"/>
            <a:ext cx="8229600" cy="54102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c) Convenience or Accidental/Availability Sampling</a:t>
            </a:r>
          </a:p>
          <a:p>
            <a:pPr marL="274320" indent="-274320" eaLnBrk="1" fontAlgn="auto" hangingPunct="1">
              <a:spcAft>
                <a:spcPts val="0"/>
              </a:spcAft>
              <a:buClr>
                <a:schemeClr val="accent3"/>
              </a:buClr>
              <a:buFont typeface="Wingdings" pitchFamily="2" charset="2"/>
              <a:buChar char="Ø"/>
              <a:defRPr/>
            </a:pPr>
            <a:r>
              <a:rPr lang="en-US" dirty="0"/>
              <a:t>The study units that happen to be available at the time of data collection are selected and used as a sample. </a:t>
            </a:r>
          </a:p>
          <a:p>
            <a:pPr marL="274320" indent="-274320" eaLnBrk="1" fontAlgn="auto" hangingPunct="1">
              <a:spcAft>
                <a:spcPts val="0"/>
              </a:spcAft>
              <a:buClr>
                <a:schemeClr val="accent3"/>
              </a:buClr>
              <a:buFont typeface="Wingdings" pitchFamily="2" charset="2"/>
              <a:buChar char="Ø"/>
              <a:defRPr/>
            </a:pPr>
            <a:r>
              <a:rPr lang="en-US" dirty="0"/>
              <a:t>This type of sampling allows the utilization of any available target population. </a:t>
            </a:r>
          </a:p>
          <a:p>
            <a:pPr marL="274320" indent="-274320" eaLnBrk="1" fontAlgn="auto" hangingPunct="1">
              <a:spcAft>
                <a:spcPts val="0"/>
              </a:spcAft>
              <a:buClr>
                <a:schemeClr val="accent3"/>
              </a:buClr>
              <a:buFont typeface="Wingdings" pitchFamily="2" charset="2"/>
              <a:buChar char="Ø"/>
              <a:defRPr/>
            </a:pPr>
            <a:r>
              <a:rPr lang="en-US" dirty="0"/>
              <a:t>The researcher is unable to control bias at all. </a:t>
            </a:r>
          </a:p>
          <a:p>
            <a:pPr marL="0" indent="0" eaLnBrk="1" fontAlgn="auto" hangingPunct="1">
              <a:spcAft>
                <a:spcPts val="0"/>
              </a:spcAft>
              <a:buClr>
                <a:schemeClr val="accent3"/>
              </a:buClr>
              <a:buFont typeface="Wingdings 2" panose="05020102010507070707" pitchFamily="18" charset="2"/>
              <a:buNone/>
              <a:defRPr/>
            </a:pPr>
            <a:r>
              <a:rPr lang="en-US" b="1" i="1" dirty="0"/>
              <a:t>Example: I</a:t>
            </a:r>
            <a:r>
              <a:rPr lang="en-US" dirty="0"/>
              <a:t>f you need to assess the blood pressure of females using DMPA who are above 40 years of age, you will need to check the blood pressure of any female available, who is above this age on DMPA irrespective of her parity or other characteristics. </a:t>
            </a:r>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11636682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AA2C4B-0CEF-4B4F-BED3-7C402DDE96B2}"/>
              </a:ext>
            </a:extLst>
          </p:cNvPr>
          <p:cNvSpPr>
            <a:spLocks noGrp="1"/>
          </p:cNvSpPr>
          <p:nvPr>
            <p:ph idx="1"/>
          </p:nvPr>
        </p:nvSpPr>
        <p:spPr>
          <a:xfrm>
            <a:off x="457200" y="838200"/>
            <a:ext cx="8229600" cy="5486400"/>
          </a:xfrm>
        </p:spPr>
        <p:txBody>
          <a:bodyPr>
            <a:normAutofit/>
          </a:bodyPr>
          <a:lstStyle/>
          <a:p>
            <a:pPr marL="0" indent="0" eaLnBrk="1" fontAlgn="auto" hangingPunct="1">
              <a:spcAft>
                <a:spcPts val="0"/>
              </a:spcAft>
              <a:buClr>
                <a:schemeClr val="accent3"/>
              </a:buClr>
              <a:buFont typeface="Wingdings 2" panose="05020102010507070707" pitchFamily="18" charset="2"/>
              <a:buNone/>
              <a:defRPr/>
            </a:pPr>
            <a:r>
              <a:rPr lang="en-US" b="1" dirty="0"/>
              <a:t>d) Snow Ball Sampling: </a:t>
            </a:r>
          </a:p>
          <a:p>
            <a:pPr marL="274320" indent="-274320" eaLnBrk="1" fontAlgn="auto" hangingPunct="1">
              <a:spcAft>
                <a:spcPts val="0"/>
              </a:spcAft>
              <a:buClr>
                <a:schemeClr val="accent3"/>
              </a:buClr>
              <a:buFont typeface="Wingdings" pitchFamily="2" charset="2"/>
              <a:buChar char="Ø"/>
              <a:defRPr/>
            </a:pPr>
            <a:r>
              <a:rPr lang="en-US" dirty="0"/>
              <a:t>It is a technique for developing a research sample where existing study subjects recruit future subjects from among their acquaintances. Thus, the sample group appears to grow like a rolling snowball. </a:t>
            </a:r>
          </a:p>
          <a:p>
            <a:pPr marL="274320" indent="-274320" eaLnBrk="1" fontAlgn="auto" hangingPunct="1">
              <a:spcAft>
                <a:spcPts val="0"/>
              </a:spcAft>
              <a:buClr>
                <a:schemeClr val="accent3"/>
              </a:buClr>
              <a:buFont typeface="Wingdings" pitchFamily="2" charset="2"/>
              <a:buChar char="Ø"/>
              <a:defRPr/>
            </a:pPr>
            <a:r>
              <a:rPr lang="en-US" dirty="0"/>
              <a:t>This sampling technique is often used in hidden populations which are difficult for researchers to access e.g. drug users and commercial sex workers.</a:t>
            </a:r>
          </a:p>
          <a:p>
            <a:pPr marL="274320" indent="-274320" eaLnBrk="1" fontAlgn="auto" hangingPunct="1">
              <a:spcAft>
                <a:spcPts val="0"/>
              </a:spcAft>
              <a:buClr>
                <a:schemeClr val="accent3"/>
              </a:buClr>
              <a:buFont typeface="Wingdings" pitchFamily="2" charset="2"/>
              <a:buChar char="Ø"/>
              <a:defRPr/>
            </a:pPr>
            <a:r>
              <a:rPr lang="en-US" dirty="0"/>
              <a:t>Sample members are not selected from a sampling frame, therefore, snowball samples are subject to numerous biases. </a:t>
            </a:r>
            <a:br>
              <a:rPr lang="en-US" dirty="0"/>
            </a:br>
            <a:endParaRPr lang="en-US" dirty="0"/>
          </a:p>
          <a:p>
            <a:pPr marL="274320" indent="-274320" eaLnBrk="1" fontAlgn="auto" hangingPunct="1">
              <a:spcAft>
                <a:spcPts val="0"/>
              </a:spcAft>
              <a:buClr>
                <a:schemeClr val="accent3"/>
              </a:buClr>
              <a:buFont typeface="Wingdings" pitchFamily="2" charset="2"/>
              <a:buChar char="Ø"/>
              <a:defRPr/>
            </a:pPr>
            <a:endParaRPr lang="en-US" dirty="0"/>
          </a:p>
        </p:txBody>
      </p:sp>
    </p:spTree>
    <p:extLst>
      <p:ext uri="{BB962C8B-B14F-4D97-AF65-F5344CB8AC3E}">
        <p14:creationId xmlns:p14="http://schemas.microsoft.com/office/powerpoint/2010/main" val="118470922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1486</TotalTime>
  <Words>7978</Words>
  <Application>Microsoft Office PowerPoint</Application>
  <PresentationFormat>On-screen Show (4:3)</PresentationFormat>
  <Paragraphs>1046</Paragraphs>
  <Slides>180</Slides>
  <Notes>2</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180</vt:i4>
      </vt:variant>
    </vt:vector>
  </HeadingPairs>
  <TitlesOfParts>
    <vt:vector size="195" baseType="lpstr">
      <vt:lpstr>AntiKwa</vt:lpstr>
      <vt:lpstr>Arabic Typesetting</vt:lpstr>
      <vt:lpstr>Arial</vt:lpstr>
      <vt:lpstr>Calibri</vt:lpstr>
      <vt:lpstr>Candara</vt:lpstr>
      <vt:lpstr>Century Schoolbook</vt:lpstr>
      <vt:lpstr>Constantia</vt:lpstr>
      <vt:lpstr>Data Control</vt:lpstr>
      <vt:lpstr>Wingdings</vt:lpstr>
      <vt:lpstr>Wingdings 2</vt:lpstr>
      <vt:lpstr>View</vt:lpstr>
      <vt:lpstr>Flow</vt:lpstr>
      <vt:lpstr>1_Flow</vt:lpstr>
      <vt:lpstr>2_Flow</vt:lpstr>
      <vt:lpstr>3_Flow</vt:lpstr>
      <vt:lpstr>RESEARCH</vt:lpstr>
      <vt:lpstr>DEFINITION</vt:lpstr>
      <vt:lpstr>DEFINITION</vt:lpstr>
      <vt:lpstr>CONCEPTS IN RESEARCH</vt:lpstr>
      <vt:lpstr>PURPOSE OF RESEARCH</vt:lpstr>
      <vt:lpstr>CHARACTERISTICS OF A GOOD RESEARCH</vt:lpstr>
      <vt:lpstr>CONT…</vt:lpstr>
      <vt:lpstr>CLASSIFICATION OF RESEARCH</vt:lpstr>
      <vt:lpstr>TYPES OF RESEARCH</vt:lpstr>
      <vt:lpstr>1. Qualitative research</vt:lpstr>
      <vt:lpstr>Cont..</vt:lpstr>
      <vt:lpstr>Cont.… </vt:lpstr>
      <vt:lpstr>Cont.…</vt:lpstr>
      <vt:lpstr>Cont.…</vt:lpstr>
      <vt:lpstr>Cont.…</vt:lpstr>
      <vt:lpstr>2. Quantitative research</vt:lpstr>
      <vt:lpstr>Cont.…</vt:lpstr>
      <vt:lpstr>Cont.…</vt:lpstr>
      <vt:lpstr>Cont.…</vt:lpstr>
      <vt:lpstr>Cont.….</vt:lpstr>
      <vt:lpstr>Descriptive vs Experimental</vt:lpstr>
      <vt:lpstr>Cont.…</vt:lpstr>
      <vt:lpstr>Quasi-experimental research</vt:lpstr>
      <vt:lpstr>Cross-sectional studies</vt:lpstr>
      <vt:lpstr>Longitudinal studies</vt:lpstr>
      <vt:lpstr>RESEARCH PROCESS</vt:lpstr>
      <vt:lpstr>PHASES</vt:lpstr>
      <vt:lpstr>PowerPoint Presentation</vt:lpstr>
      <vt:lpstr>Research process (STEPS)</vt:lpstr>
      <vt:lpstr>STEPS</vt:lpstr>
      <vt:lpstr>STEPS cont.….</vt:lpstr>
      <vt:lpstr>STEPS cont.….</vt:lpstr>
      <vt:lpstr>STEPS cont.….</vt:lpstr>
      <vt:lpstr>ALL STEPS</vt:lpstr>
      <vt:lpstr>1. Identify Research Topic</vt:lpstr>
      <vt:lpstr>IDENTIFICATION OF RESEARCH PROBLEM</vt:lpstr>
      <vt:lpstr>PowerPoint Presentation</vt:lpstr>
      <vt:lpstr>PowerPoint Presentation</vt:lpstr>
      <vt:lpstr>PowerPoint Presentation</vt:lpstr>
      <vt:lpstr>2. Problem statement</vt:lpstr>
      <vt:lpstr>Criteria for Formulating a Research Problem</vt:lpstr>
      <vt:lpstr>PowerPoint Presentation</vt:lpstr>
      <vt:lpstr>PowerPoint Presentation</vt:lpstr>
      <vt:lpstr>Characteristics of a Good Research Problem</vt:lpstr>
      <vt:lpstr>Step 3: Rationale/ Justification/Purpose of the Study</vt:lpstr>
      <vt:lpstr>PURPOSE OF THE STUDY</vt:lpstr>
      <vt:lpstr>RATIONALE/ JUSTIFICATION</vt:lpstr>
      <vt:lpstr>PowerPoint Presentation</vt:lpstr>
      <vt:lpstr>Step 4: FORMULATION OF RESEARCH OBJECTIVES, HYPOTHESIS &amp; QUESTIONS</vt:lpstr>
      <vt:lpstr>FORMULATION OF RESEARCH OBJECTIVES, HYPOTHESIS AND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 5. Literature review</vt:lpstr>
      <vt:lpstr>LITERATURE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Research Methodology</vt:lpstr>
      <vt:lpstr>RESEARCH METHODOLOGY</vt:lpstr>
      <vt:lpstr>PowerPoint Presentation</vt:lpstr>
      <vt:lpstr>PowerPoint Presentation</vt:lpstr>
      <vt:lpstr>PowerPoint Presentation</vt:lpstr>
      <vt:lpstr>PowerPoint Presentation</vt:lpstr>
      <vt:lpstr>PowerPoint Presentation</vt:lpstr>
      <vt:lpstr>Advantages of Sampling </vt:lpstr>
      <vt:lpstr>Steps in Sampling Procedures</vt:lpstr>
      <vt:lpstr>PowerPoint Presentation</vt:lpstr>
      <vt:lpstr>PowerPoint Presentation</vt:lpstr>
      <vt:lpstr>Assignment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Differences between Probability and Non – Probability Sampling Techniques</vt:lpstr>
      <vt:lpstr>Keys to Successful Research</vt:lpstr>
      <vt:lpstr>SAMPLE SIZE DETERMINATION</vt:lpstr>
      <vt:lpstr>PowerPoint Presentation</vt:lpstr>
      <vt:lpstr>PowerPoint Presentation</vt:lpstr>
      <vt:lpstr>PowerPoint Presentation</vt:lpstr>
      <vt:lpstr>Strategies Used</vt:lpstr>
      <vt:lpstr>Formula Methods</vt:lpstr>
      <vt:lpstr>PowerPoint Presentation</vt:lpstr>
      <vt:lpstr>PowerPoint Presentation</vt:lpstr>
      <vt:lpstr>When population is less than 10000, the required sample size will be smaller. In such cases, calculate a final sample estimate using the following formula:</vt:lpstr>
      <vt:lpstr>7. Describe methods of measurement</vt:lpstr>
      <vt:lpstr>METHODS OF MEASUREMENT</vt:lpstr>
      <vt:lpstr>PowerPoint Presentation</vt:lpstr>
      <vt:lpstr>PowerPoint Presentation</vt:lpstr>
      <vt:lpstr>PowerPoint Presentation</vt:lpstr>
      <vt:lpstr>PowerPoint Presentation</vt:lpstr>
      <vt:lpstr>PowerPoint Presentation</vt:lpstr>
      <vt:lpstr>Close ended question (structured)</vt:lpstr>
      <vt:lpstr>Open ended (unstructured)</vt:lpstr>
      <vt:lpstr>Data collection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 Key informant</vt:lpstr>
      <vt:lpstr>CONDUCTING A PRE- TEST OR PILOT STUDY</vt:lpstr>
      <vt:lpstr>PowerPoint Presentation</vt:lpstr>
      <vt:lpstr>PowerPoint Presentation</vt:lpstr>
      <vt:lpstr>Ethical consideration</vt:lpstr>
      <vt:lpstr>ETHICS IN RESEARCH </vt:lpstr>
      <vt:lpstr>PowerPoint Presentation</vt:lpstr>
      <vt:lpstr>PowerPoint Presentation</vt:lpstr>
      <vt:lpstr>PowerPoint Presentation</vt:lpstr>
      <vt:lpstr>PowerPoint Presentation</vt:lpstr>
      <vt:lpstr>PowerPoint Presentation</vt:lpstr>
      <vt:lpstr>PowerPoint Presentation</vt:lpstr>
      <vt:lpstr>Access to Research Population</vt:lpstr>
      <vt:lpstr>PowerPoint Presentation</vt:lpstr>
      <vt:lpstr>8. Data collection &amp; Presentation</vt:lpstr>
      <vt:lpstr>DATA COLLECTION AND PRESENTATION</vt:lpstr>
      <vt:lpstr>PowerPoint Presentation</vt:lpstr>
      <vt:lpstr>PowerPoint Presentation</vt:lpstr>
      <vt:lpstr>PowerPoint Presentation</vt:lpstr>
      <vt:lpstr>9. Data analysis &amp; Interpretation</vt:lpstr>
      <vt:lpstr>DATA ANALYSIS AND INTERPRETATION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Tables</vt:lpstr>
      <vt:lpstr>Charts</vt:lpstr>
      <vt:lpstr>Graphs</vt:lpstr>
      <vt:lpstr>Graph Cont.…</vt:lpstr>
      <vt:lpstr>Graphs cont.…..</vt:lpstr>
      <vt:lpstr>Graphs cont.….</vt:lpstr>
      <vt:lpstr>10. Communicating research findings, conclusion, recommendations, limitations &amp; appendices</vt:lpstr>
      <vt:lpstr>Communicating the Research Findings</vt:lpstr>
      <vt:lpstr>PowerPoint Presentation</vt:lpstr>
      <vt:lpstr>References and Bibliography</vt:lpstr>
      <vt:lpstr>PowerPoint Presentation</vt:lpstr>
      <vt:lpstr>PowerPoint Presentation</vt:lpstr>
      <vt:lpstr>PowerPoint Presentation</vt:lpstr>
      <vt:lpstr>BIAS</vt:lpstr>
      <vt:lpstr>PowerPoint Presentation</vt:lpstr>
      <vt:lpstr>PowerPoint Presentation</vt:lpstr>
      <vt:lpstr>PowerPoint Presentation</vt:lpstr>
      <vt:lpstr>PowerPoint Presentation</vt:lpstr>
      <vt:lpstr>ALL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dc:title>
  <dc:creator>Vincent Ejakait</dc:creator>
  <cp:lastModifiedBy>Vincent Ejakait</cp:lastModifiedBy>
  <cp:revision>89</cp:revision>
  <dcterms:created xsi:type="dcterms:W3CDTF">2006-08-16T00:00:00Z</dcterms:created>
  <dcterms:modified xsi:type="dcterms:W3CDTF">2018-03-07T08:00:53Z</dcterms:modified>
</cp:coreProperties>
</file>