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37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0" r:id="rId78"/>
    <p:sldId id="331" r:id="rId79"/>
    <p:sldId id="332" r:id="rId80"/>
    <p:sldId id="333" r:id="rId81"/>
    <p:sldId id="334" r:id="rId82"/>
    <p:sldId id="335" r:id="rId83"/>
    <p:sldId id="336" r:id="rId84"/>
    <p:sldId id="337" r:id="rId85"/>
    <p:sldId id="338" r:id="rId86"/>
    <p:sldId id="339" r:id="rId87"/>
    <p:sldId id="340" r:id="rId88"/>
    <p:sldId id="341" r:id="rId89"/>
    <p:sldId id="342" r:id="rId90"/>
    <p:sldId id="343" r:id="rId91"/>
    <p:sldId id="344" r:id="rId92"/>
    <p:sldId id="345" r:id="rId93"/>
    <p:sldId id="347" r:id="rId94"/>
    <p:sldId id="346" r:id="rId95"/>
    <p:sldId id="348" r:id="rId96"/>
    <p:sldId id="349" r:id="rId97"/>
    <p:sldId id="350" r:id="rId98"/>
    <p:sldId id="351" r:id="rId99"/>
    <p:sldId id="352" r:id="rId100"/>
    <p:sldId id="353" r:id="rId101"/>
    <p:sldId id="354" r:id="rId102"/>
    <p:sldId id="355" r:id="rId103"/>
    <p:sldId id="356" r:id="rId104"/>
    <p:sldId id="357" r:id="rId105"/>
    <p:sldId id="358" r:id="rId106"/>
    <p:sldId id="359" r:id="rId107"/>
    <p:sldId id="360" r:id="rId108"/>
    <p:sldId id="361" r:id="rId109"/>
    <p:sldId id="362" r:id="rId110"/>
    <p:sldId id="365" r:id="rId111"/>
    <p:sldId id="366" r:id="rId112"/>
    <p:sldId id="367" r:id="rId113"/>
    <p:sldId id="368" r:id="rId114"/>
    <p:sldId id="369" r:id="rId115"/>
    <p:sldId id="370" r:id="rId116"/>
    <p:sldId id="371" r:id="rId117"/>
    <p:sldId id="372" r:id="rId118"/>
    <p:sldId id="373" r:id="rId119"/>
    <p:sldId id="374" r:id="rId120"/>
    <p:sldId id="375" r:id="rId1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4" Type="http://schemas.openxmlformats.org/officeDocument/2006/relationships/tableStyles" Target="tableStyles.xml"/><Relationship Id="rId123" Type="http://schemas.openxmlformats.org/officeDocument/2006/relationships/viewProps" Target="viewProps.xml"/><Relationship Id="rId122" Type="http://schemas.openxmlformats.org/officeDocument/2006/relationships/presProps" Target="presProps.xml"/><Relationship Id="rId121" Type="http://schemas.openxmlformats.org/officeDocument/2006/relationships/slide" Target="slides/slide119.xml"/><Relationship Id="rId120" Type="http://schemas.openxmlformats.org/officeDocument/2006/relationships/slide" Target="slides/slide118.xml"/><Relationship Id="rId12" Type="http://schemas.openxmlformats.org/officeDocument/2006/relationships/slide" Target="slides/slide10.xml"/><Relationship Id="rId119" Type="http://schemas.openxmlformats.org/officeDocument/2006/relationships/slide" Target="slides/slide117.xml"/><Relationship Id="rId118" Type="http://schemas.openxmlformats.org/officeDocument/2006/relationships/slide" Target="slides/slide116.xml"/><Relationship Id="rId117" Type="http://schemas.openxmlformats.org/officeDocument/2006/relationships/slide" Target="slides/slide115.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12C91B-8A32-4EF5-8590-88EA7C909131}"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A9F86-8689-4790-A3FD-9C45082F1FFF}"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C312C91B-8A32-4EF5-8590-88EA7C909131}"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A9F86-8689-4790-A3FD-9C45082F1FFF}"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C312C91B-8A32-4EF5-8590-88EA7C909131}"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A9F86-8689-4790-A3FD-9C45082F1FFF}"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C312C91B-8A32-4EF5-8590-88EA7C909131}"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A9F86-8689-4790-A3FD-9C45082F1FFF}"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312C91B-8A32-4EF5-8590-88EA7C909131}"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A9F86-8689-4790-A3FD-9C45082F1FFF}"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C312C91B-8A32-4EF5-8590-88EA7C909131}"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A9F86-8689-4790-A3FD-9C45082F1FFF}"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C312C91B-8A32-4EF5-8590-88EA7C909131}"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8A9F86-8689-4790-A3FD-9C45082F1FFF}"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12C91B-8A32-4EF5-8590-88EA7C909131}"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8A9F86-8689-4790-A3FD-9C45082F1FFF}"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12C91B-8A32-4EF5-8590-88EA7C909131}"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8A9F86-8689-4790-A3FD-9C45082F1FFF}"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312C91B-8A32-4EF5-8590-88EA7C909131}"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A9F86-8689-4790-A3FD-9C45082F1FFF}"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312C91B-8A32-4EF5-8590-88EA7C909131}"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A9F86-8689-4790-A3FD-9C45082F1FFF}"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2C91B-8A32-4EF5-8590-88EA7C909131}"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8A9F86-8689-4790-A3FD-9C45082F1FFF}"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Times New Roman" panose="02020603050405020304" pitchFamily="18" charset="0"/>
                <a:cs typeface="Times New Roman" panose="02020603050405020304" pitchFamily="18" charset="0"/>
              </a:rPr>
              <a:t>Research methods questions and answers part one </a:t>
            </a:r>
            <a:endParaRPr lang="en-US"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BY MOHAMED SHUKRI ELMI LECTURER KMTC GARISSA CAMPUS</a:t>
            </a:r>
            <a:r>
              <a:rPr lang="en-US" b="1" dirty="0">
                <a:latin typeface="Times New Roman" panose="02020603050405020304" pitchFamily="18" charset="0"/>
                <a:cs typeface="Times New Roman" panose="02020603050405020304" pitchFamily="18" charset="0"/>
              </a:rPr>
              <a:t> </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anose="02020603050405020304" pitchFamily="18" charset="0"/>
                <a:cs typeface="Times New Roman" panose="02020603050405020304" pitchFamily="18" charset="0"/>
              </a:rPr>
              <a:t>Describes major classification of research methods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Although research is a vast subject and is difficult to categorize, it can be classified according to </a:t>
            </a:r>
            <a:endParaRPr lang="en-US" b="1" dirty="0" smtClean="0">
              <a:latin typeface="Times New Roman" panose="02020603050405020304" pitchFamily="18" charset="0"/>
              <a:cs typeface="Times New Roman" panose="02020603050405020304" pitchFamily="18" charset="0"/>
            </a:endParaRPr>
          </a:p>
          <a:p>
            <a:pPr marL="571500" indent="-571500" algn="just">
              <a:buFont typeface="+mj-lt"/>
              <a:buAutoNum type="romanLcPeriod"/>
            </a:pPr>
            <a:r>
              <a:rPr lang="en-US" b="1" dirty="0" smtClean="0">
                <a:latin typeface="Times New Roman" panose="02020603050405020304" pitchFamily="18" charset="0"/>
                <a:cs typeface="Times New Roman" panose="02020603050405020304" pitchFamily="18" charset="0"/>
              </a:rPr>
              <a:t>Its </a:t>
            </a:r>
            <a:r>
              <a:rPr lang="en-US" b="1" dirty="0">
                <a:latin typeface="Times New Roman" panose="02020603050405020304" pitchFamily="18" charset="0"/>
                <a:cs typeface="Times New Roman" panose="02020603050405020304" pitchFamily="18" charset="0"/>
              </a:rPr>
              <a:t>intent or as per the methods of </a:t>
            </a:r>
            <a:r>
              <a:rPr lang="en-US" b="1" dirty="0" smtClean="0">
                <a:latin typeface="Times New Roman" panose="02020603050405020304" pitchFamily="18" charset="0"/>
                <a:cs typeface="Times New Roman" panose="02020603050405020304" pitchFamily="18" charset="0"/>
              </a:rPr>
              <a:t>study</a:t>
            </a:r>
            <a:endParaRPr lang="en-US" b="1" dirty="0" smtClean="0">
              <a:latin typeface="Times New Roman" panose="02020603050405020304" pitchFamily="18" charset="0"/>
              <a:cs typeface="Times New Roman" panose="02020603050405020304" pitchFamily="18" charset="0"/>
            </a:endParaRPr>
          </a:p>
          <a:p>
            <a:pPr marL="571500" indent="-571500" algn="just">
              <a:buFont typeface="+mj-lt"/>
              <a:buAutoNum type="romanLcPeriod"/>
            </a:pPr>
            <a:r>
              <a:rPr lang="en-US" b="1" dirty="0" smtClean="0">
                <a:latin typeface="Times New Roman" panose="02020603050405020304" pitchFamily="18" charset="0"/>
                <a:cs typeface="Times New Roman" panose="02020603050405020304" pitchFamily="18" charset="0"/>
              </a:rPr>
              <a:t>It  </a:t>
            </a:r>
            <a:r>
              <a:rPr lang="en-US" b="1" dirty="0">
                <a:latin typeface="Times New Roman" panose="02020603050405020304" pitchFamily="18" charset="0"/>
                <a:cs typeface="Times New Roman" panose="02020603050405020304" pitchFamily="18" charset="0"/>
              </a:rPr>
              <a:t>can be done as per methods of </a:t>
            </a:r>
            <a:r>
              <a:rPr lang="en-US" b="1" dirty="0" smtClean="0">
                <a:latin typeface="Times New Roman" panose="02020603050405020304" pitchFamily="18" charset="0"/>
                <a:cs typeface="Times New Roman" panose="02020603050405020304" pitchFamily="18" charset="0"/>
              </a:rPr>
              <a:t>study</a:t>
            </a:r>
            <a:endParaRPr lang="en-US" b="1" dirty="0" smtClean="0">
              <a:latin typeface="Times New Roman" panose="02020603050405020304" pitchFamily="18" charset="0"/>
              <a:cs typeface="Times New Roman" panose="02020603050405020304" pitchFamily="18" charset="0"/>
            </a:endParaRPr>
          </a:p>
          <a:p>
            <a:pPr marL="571500" indent="-571500" algn="just">
              <a:buFont typeface="+mj-lt"/>
              <a:buAutoNum type="romanLcPeriod"/>
            </a:pPr>
            <a:r>
              <a:rPr lang="en-US" b="1" dirty="0" smtClean="0">
                <a:latin typeface="Times New Roman" panose="02020603050405020304" pitchFamily="18" charset="0"/>
                <a:cs typeface="Times New Roman" panose="02020603050405020304" pitchFamily="18" charset="0"/>
              </a:rPr>
              <a:t>Also it can be on it is approach </a:t>
            </a:r>
            <a:endParaRPr lang="en-US" b="1" dirty="0">
              <a:latin typeface="Times New Roman" panose="02020603050405020304" pitchFamily="18" charset="0"/>
              <a:cs typeface="Times New Roman" panose="02020603050405020304" pitchFamily="18" charset="0"/>
            </a:endParaRPr>
          </a:p>
          <a:p>
            <a:pPr marL="0" indent="0">
              <a:buNone/>
            </a:pPr>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lgn="just">
              <a:buNone/>
            </a:pPr>
            <a:r>
              <a:rPr lang="en-US" b="1">
                <a:latin typeface="Times New Roman" panose="02020603050405020304" pitchFamily="18" charset="0"/>
                <a:cs typeface="Times New Roman" panose="02020603050405020304" pitchFamily="18" charset="0"/>
              </a:rPr>
              <a:t>(vi) It delimits field of the investigation.</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(vii) It sensitizes the researcher so that he should work selectively, and have very realistic approach to the problem.</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(viii) It offers the simple means for collecting evidences for verification.</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atin typeface="Times New Roman" panose="02020603050405020304" pitchFamily="18" charset="0"/>
                <a:cs typeface="Times New Roman" panose="02020603050405020304" pitchFamily="18" charset="0"/>
              </a:rPr>
              <a:t>Outline importance of hypothesis?</a:t>
            </a:r>
            <a:endParaRPr lang="en-US">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p>
            <a:pPr marL="0" indent="0" algn="just">
              <a:buNone/>
            </a:pPr>
            <a:r>
              <a:rPr lang="en-US" b="1">
                <a:latin typeface="Times New Roman" panose="02020603050405020304" pitchFamily="18" charset="0"/>
                <a:cs typeface="Times New Roman" panose="02020603050405020304" pitchFamily="18" charset="0"/>
              </a:rPr>
              <a:t>(i) Investigator’s eyes: Carter V. Good thinks that by guiding the investigator in further investigation hypothesis serves as the investigator’s eyes in seeking answers to tentatively adopted generalization.</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lgn="just">
              <a:buNone/>
            </a:pPr>
            <a:r>
              <a:rPr lang="en-US" b="1">
                <a:latin typeface="Times New Roman" panose="02020603050405020304" pitchFamily="18" charset="0"/>
                <a:cs typeface="Times New Roman" panose="02020603050405020304" pitchFamily="18" charset="0"/>
              </a:rPr>
              <a:t>(ii) Focuses research: Without hypothesis, a research is unfocussed research and remains like a random empirical wandering. Hypothesis serves as necessary link between theory and the investigation</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a:bodyPr>
          <a:p>
            <a:pPr marL="0" indent="0" algn="just">
              <a:buNone/>
            </a:pPr>
            <a:r>
              <a:rPr lang="en-US" sz="3110" b="1">
                <a:latin typeface="Times New Roman" panose="02020603050405020304" pitchFamily="18" charset="0"/>
                <a:cs typeface="Times New Roman" panose="02020603050405020304" pitchFamily="18" charset="0"/>
              </a:rPr>
              <a:t>(iii) Clear and specific goals: A well thought out set of hypothesis places clear and specific goals before the research worker and provides him with a basis for selecting sample and research procedure to meet these goals.</a:t>
            </a:r>
            <a:endParaRPr lang="en-US" sz="3110" b="1">
              <a:latin typeface="Times New Roman" panose="02020603050405020304" pitchFamily="18" charset="0"/>
              <a:cs typeface="Times New Roman" panose="02020603050405020304" pitchFamily="18" charset="0"/>
            </a:endParaRPr>
          </a:p>
          <a:p>
            <a:pPr marL="0" indent="0" algn="just">
              <a:buNone/>
            </a:pPr>
            <a:r>
              <a:rPr lang="en-US" sz="3110" b="1">
                <a:latin typeface="Times New Roman" panose="02020603050405020304" pitchFamily="18" charset="0"/>
                <a:cs typeface="Times New Roman" panose="02020603050405020304" pitchFamily="18" charset="0"/>
              </a:rPr>
              <a:t>(iv) Links together: According to Barr and Scates, “It serves the important function of linking together related facts and information and organizing them into wholes.”</a:t>
            </a:r>
            <a:endParaRPr lang="en-US" sz="3110" b="1">
              <a:latin typeface="Times New Roman" panose="02020603050405020304" pitchFamily="18" charset="0"/>
              <a:cs typeface="Times New Roman" panose="02020603050405020304" pitchFamily="18" charset="0"/>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lnSpcReduction="10000"/>
          </a:bodyPr>
          <a:p>
            <a:pPr marL="0" indent="0" algn="just">
              <a:buNone/>
            </a:pPr>
            <a:r>
              <a:rPr lang="en-US" sz="3110" b="1">
                <a:latin typeface="Times New Roman" panose="02020603050405020304" pitchFamily="18" charset="0"/>
                <a:cs typeface="Times New Roman" panose="02020603050405020304" pitchFamily="18" charset="0"/>
              </a:rPr>
              <a:t>v) Prevents blind research: In the words of P.V. Young, ”The use of hypothesis prevents a blind search and indiscriminate gathering ofmasses of data which may later prove irrelevant to the problem</a:t>
            </a:r>
            <a:endParaRPr lang="en-US" sz="3110" b="1">
              <a:latin typeface="Times New Roman" panose="02020603050405020304" pitchFamily="18" charset="0"/>
              <a:cs typeface="Times New Roman" panose="02020603050405020304" pitchFamily="18" charset="0"/>
            </a:endParaRPr>
          </a:p>
          <a:p>
            <a:pPr marL="0" indent="0" algn="just">
              <a:buNone/>
            </a:pPr>
            <a:r>
              <a:rPr lang="en-US" sz="3110" b="1">
                <a:latin typeface="Times New Roman" panose="02020603050405020304" pitchFamily="18" charset="0"/>
                <a:cs typeface="Times New Roman" panose="02020603050405020304" pitchFamily="18" charset="0"/>
              </a:rPr>
              <a:t>under study."</a:t>
            </a:r>
            <a:endParaRPr lang="en-US" sz="3110" b="1">
              <a:latin typeface="Times New Roman" panose="02020603050405020304" pitchFamily="18" charset="0"/>
              <a:cs typeface="Times New Roman" panose="02020603050405020304" pitchFamily="18" charset="0"/>
            </a:endParaRPr>
          </a:p>
          <a:p>
            <a:pPr marL="0" indent="0" algn="just">
              <a:buNone/>
            </a:pPr>
            <a:r>
              <a:rPr lang="en-US" sz="3110" b="1">
                <a:latin typeface="Times New Roman" panose="02020603050405020304" pitchFamily="18" charset="0"/>
                <a:cs typeface="Times New Roman" panose="02020603050405020304" pitchFamily="18" charset="0"/>
              </a:rPr>
              <a:t>(vi) Guiding Light: ”A hypothesis serves as powerful beacon that lights the way for the research work.”</a:t>
            </a:r>
            <a:endParaRPr lang="en-US" sz="3110" b="1">
              <a:latin typeface="Times New Roman" panose="02020603050405020304" pitchFamily="18" charset="0"/>
              <a:cs typeface="Times New Roman" panose="02020603050405020304" pitchFamily="18" charset="0"/>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lnSpcReduction="10000"/>
          </a:bodyPr>
          <a:p>
            <a:pPr marL="0" indent="0" algn="just">
              <a:buNone/>
            </a:pPr>
            <a:r>
              <a:rPr lang="en-US" b="1">
                <a:latin typeface="Times New Roman" panose="02020603050405020304" pitchFamily="18" charset="0"/>
                <a:cs typeface="Times New Roman" panose="02020603050405020304" pitchFamily="18" charset="0"/>
              </a:rPr>
              <a:t>(vii) It provides direction to research and prevent the review of irrelevant literature and the collection of useful or excess data.</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(viii) It sensitizes the investigator certain aspects of situation which are irrelevant from the standpoint of problem at hand.</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(ix) It enables the investigator to understand with greater clarity his problem and its ramification.</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90000" lnSpcReduction="20000"/>
          </a:bodyPr>
          <a:p>
            <a:pPr marL="0" indent="0">
              <a:buNone/>
            </a:pPr>
            <a:r>
              <a:rPr lang="en-US" sz="3110" b="1">
                <a:latin typeface="Times New Roman" panose="02020603050405020304" pitchFamily="18" charset="0"/>
                <a:cs typeface="Times New Roman" panose="02020603050405020304" pitchFamily="18" charset="0"/>
              </a:rPr>
              <a:t>(x) It is an indispensible research instrument, for it builds a bridge between the problem and the location of empirical evidence that may solve the problem.</a:t>
            </a:r>
            <a:endParaRPr lang="en-US" sz="3110" b="1">
              <a:latin typeface="Times New Roman" panose="02020603050405020304" pitchFamily="18" charset="0"/>
              <a:cs typeface="Times New Roman" panose="02020603050405020304" pitchFamily="18" charset="0"/>
            </a:endParaRPr>
          </a:p>
          <a:p>
            <a:pPr marL="0" indent="0">
              <a:buNone/>
            </a:pPr>
            <a:r>
              <a:rPr lang="en-US" sz="3110" b="1">
                <a:latin typeface="Times New Roman" panose="02020603050405020304" pitchFamily="18" charset="0"/>
                <a:cs typeface="Times New Roman" panose="02020603050405020304" pitchFamily="18" charset="0"/>
              </a:rPr>
              <a:t>(xi) It provides the investigator with the most efficient instrument for exploring and explaining the unknown facts.</a:t>
            </a:r>
            <a:endParaRPr lang="en-US" sz="3110" b="1">
              <a:latin typeface="Times New Roman" panose="02020603050405020304" pitchFamily="18" charset="0"/>
              <a:cs typeface="Times New Roman" panose="02020603050405020304" pitchFamily="18" charset="0"/>
            </a:endParaRPr>
          </a:p>
          <a:p>
            <a:pPr marL="0" indent="0">
              <a:buNone/>
            </a:pPr>
            <a:r>
              <a:rPr lang="en-US" sz="3110" b="1">
                <a:latin typeface="Times New Roman" panose="02020603050405020304" pitchFamily="18" charset="0"/>
                <a:cs typeface="Times New Roman" panose="02020603050405020304" pitchFamily="18" charset="0"/>
              </a:rPr>
              <a:t>(xii) It provides a frame work for drawing conclusion.</a:t>
            </a:r>
            <a:endParaRPr lang="en-US" sz="3110" b="1">
              <a:latin typeface="Times New Roman" panose="02020603050405020304" pitchFamily="18" charset="0"/>
              <a:cs typeface="Times New Roman" panose="02020603050405020304" pitchFamily="18" charset="0"/>
            </a:endParaRPr>
          </a:p>
          <a:p>
            <a:pPr marL="0" indent="0">
              <a:buNone/>
            </a:pPr>
            <a:r>
              <a:rPr lang="en-US" sz="3110" b="1">
                <a:latin typeface="Times New Roman" panose="02020603050405020304" pitchFamily="18" charset="0"/>
                <a:cs typeface="Times New Roman" panose="02020603050405020304" pitchFamily="18" charset="0"/>
              </a:rPr>
              <a:t>(xiii) It stimulates the investigator for further research</a:t>
            </a:r>
            <a:r>
              <a:rPr lang="en-US"/>
              <a:t>.</a:t>
            </a:r>
            <a:endParaRPr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3600" b="1">
                <a:latin typeface="Times New Roman" panose="02020603050405020304" pitchFamily="18" charset="0"/>
                <a:cs typeface="Times New Roman" panose="02020603050405020304" pitchFamily="18" charset="0"/>
              </a:rPr>
              <a:t>What are the types of hypothesis?</a:t>
            </a:r>
            <a:endParaRPr lang="en-US" sz="3600" b="1">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p>
            <a:pPr marL="0" indent="0" algn="just">
              <a:buNone/>
            </a:pPr>
            <a:r>
              <a:rPr lang="en-US" sz="3110" b="1">
                <a:latin typeface="Times New Roman" panose="02020603050405020304" pitchFamily="18" charset="0"/>
                <a:cs typeface="Times New Roman" panose="02020603050405020304" pitchFamily="18" charset="0"/>
              </a:rPr>
              <a:t>(i) Question form:</a:t>
            </a:r>
            <a:endParaRPr lang="en-US" sz="3110" b="1">
              <a:latin typeface="Times New Roman" panose="02020603050405020304" pitchFamily="18" charset="0"/>
              <a:cs typeface="Times New Roman" panose="02020603050405020304" pitchFamily="18" charset="0"/>
            </a:endParaRPr>
          </a:p>
          <a:p>
            <a:pPr marL="0" indent="0" algn="just">
              <a:buNone/>
            </a:pPr>
            <a:r>
              <a:rPr lang="en-US" sz="3110" b="1">
                <a:latin typeface="Times New Roman" panose="02020603050405020304" pitchFamily="18" charset="0"/>
                <a:cs typeface="Times New Roman" panose="02020603050405020304" pitchFamily="18" charset="0"/>
              </a:rPr>
              <a:t>A hypothesis stated as a question represents the simplest level of empirical observation. It fails to fit most definitions of hypothesis. </a:t>
            </a:r>
            <a:endParaRPr lang="en-US" sz="3110" b="1">
              <a:latin typeface="Times New Roman" panose="02020603050405020304" pitchFamily="18" charset="0"/>
              <a:cs typeface="Times New Roman" panose="02020603050405020304" pitchFamily="18" charset="0"/>
            </a:endParaRPr>
          </a:p>
          <a:p>
            <a:pPr marL="0" indent="0" algn="just">
              <a:buNone/>
            </a:pPr>
            <a:r>
              <a:rPr lang="en-US" sz="3110" b="1">
                <a:latin typeface="Times New Roman" panose="02020603050405020304" pitchFamily="18" charset="0"/>
                <a:cs typeface="Times New Roman" panose="02020603050405020304" pitchFamily="18" charset="0"/>
              </a:rPr>
              <a:t>It frequently appears in the list. There are cases of simple investigation which can be adequately implemented by raising a question, rather than dichotomizing the hypothesis forms into acceptable / reject able categories.</a:t>
            </a:r>
            <a:endParaRPr lang="en-US" sz="3110" b="1">
              <a:latin typeface="Times New Roman" panose="02020603050405020304" pitchFamily="18" charset="0"/>
              <a:cs typeface="Times New Roman" panose="02020603050405020304" pitchFamily="18" charset="0"/>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a:bodyPr>
          <a:p>
            <a:pPr marL="0" indent="0" algn="just">
              <a:buNone/>
            </a:pPr>
            <a:r>
              <a:rPr lang="en-US" sz="2800">
                <a:latin typeface="Times New Roman" panose="02020603050405020304" pitchFamily="18" charset="0"/>
                <a:cs typeface="Times New Roman" panose="02020603050405020304" pitchFamily="18" charset="0"/>
              </a:rPr>
              <a:t>(ii) Declarative Statement :</a:t>
            </a:r>
            <a:endParaRPr lang="en-US" sz="2800">
              <a:latin typeface="Times New Roman" panose="02020603050405020304" pitchFamily="18" charset="0"/>
              <a:cs typeface="Times New Roman" panose="02020603050405020304" pitchFamily="18" charset="0"/>
            </a:endParaRPr>
          </a:p>
          <a:p>
            <a:pPr marL="0" indent="0" algn="just">
              <a:buNone/>
            </a:pPr>
            <a:r>
              <a:rPr lang="en-US" sz="2800">
                <a:latin typeface="Times New Roman" panose="02020603050405020304" pitchFamily="18" charset="0"/>
                <a:cs typeface="Times New Roman" panose="02020603050405020304" pitchFamily="18" charset="0"/>
              </a:rPr>
              <a:t>A hypothesis developed as a declarative statement provides an anticipated relationship or difference between variables. </a:t>
            </a:r>
            <a:endParaRPr lang="en-US" sz="2800">
              <a:latin typeface="Times New Roman" panose="02020603050405020304" pitchFamily="18" charset="0"/>
              <a:cs typeface="Times New Roman" panose="02020603050405020304" pitchFamily="18" charset="0"/>
            </a:endParaRPr>
          </a:p>
          <a:p>
            <a:pPr marL="0" indent="0" algn="just">
              <a:buNone/>
            </a:pPr>
            <a:r>
              <a:rPr lang="en-US" sz="2800">
                <a:latin typeface="Times New Roman" panose="02020603050405020304" pitchFamily="18" charset="0"/>
                <a:cs typeface="Times New Roman" panose="02020603050405020304" pitchFamily="18" charset="0"/>
              </a:rPr>
              <a:t>Such a hypothesis developer has examined existing evidence which led him to believe that a difference may be anticipated as additional evidence. It is merely a declaration of the independent variables effect on the criterion variable.</a:t>
            </a:r>
            <a:endParaRPr lang="en-US" sz="2800">
              <a:latin typeface="Times New Roman" panose="02020603050405020304" pitchFamily="18" charset="0"/>
              <a:cs typeface="Times New Roman" panose="02020603050405020304" pitchFamily="18" charset="0"/>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Content Placeholder 3"/>
          <p:cNvSpPr/>
          <p:nvPr>
            <p:ph idx="1"/>
          </p:nvPr>
        </p:nvSpPr>
        <p:spPr/>
        <p:txBody>
          <a:bodyPr>
            <a:normAutofit/>
          </a:bodyPr>
          <a:p>
            <a:pPr marL="0" indent="0" algn="just">
              <a:buNone/>
            </a:pPr>
            <a:r>
              <a:rPr lang="en-US" sz="3110" b="1">
                <a:latin typeface="Times New Roman" panose="02020603050405020304" pitchFamily="18" charset="0"/>
                <a:cs typeface="Times New Roman" panose="02020603050405020304" pitchFamily="18" charset="0"/>
              </a:rPr>
              <a:t>(iii) Directional Hypothesis :</a:t>
            </a:r>
            <a:endParaRPr lang="en-US" sz="3110" b="1">
              <a:latin typeface="Times New Roman" panose="02020603050405020304" pitchFamily="18" charset="0"/>
              <a:cs typeface="Times New Roman" panose="02020603050405020304" pitchFamily="18" charset="0"/>
            </a:endParaRPr>
          </a:p>
          <a:p>
            <a:pPr marL="0" indent="0" algn="just">
              <a:buNone/>
            </a:pPr>
            <a:r>
              <a:rPr lang="en-US" sz="3110" b="1">
                <a:latin typeface="Times New Roman" panose="02020603050405020304" pitchFamily="18" charset="0"/>
                <a:cs typeface="Times New Roman" panose="02020603050405020304" pitchFamily="18" charset="0"/>
              </a:rPr>
              <a:t>A directional hypothesis connotes an expected direction in therelationship or difference between variables. This type of hypothesisdeveloper appears more certain of anticipated evidence. If seeking atenable hypothesis is the general interest of the researcher, this hypothesis is less safe than the others because it reveals two possiblecondition</a:t>
            </a:r>
            <a:r>
              <a:rPr lang="en-US" b="1">
                <a:latin typeface="Times New Roman" panose="02020603050405020304" pitchFamily="18" charset="0"/>
                <a:cs typeface="Times New Roman" panose="02020603050405020304" pitchFamily="18" charset="0"/>
              </a:rPr>
              <a:t>s</a:t>
            </a:r>
            <a:endParaRPr lang="en-US" b="1">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anose="02020603050405020304" pitchFamily="18" charset="0"/>
                <a:cs typeface="Times New Roman" panose="02020603050405020304" pitchFamily="18" charset="0"/>
              </a:rPr>
              <a:t>On the basis of intent, research can be classified as follows:</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lgn="just"/>
            <a:r>
              <a:rPr lang="en-US" b="1" dirty="0">
                <a:latin typeface="Times New Roman" panose="02020603050405020304" pitchFamily="18" charset="0"/>
                <a:cs typeface="Times New Roman" panose="02020603050405020304" pitchFamily="18" charset="0"/>
              </a:rPr>
              <a:t>Pure research: It is done only for the sake of knowledge. The intention is not to apply it in regular practice. Pure research is also called basic or fundamental research. It is not focussed on specific problems, but instead it focusses on the extension of knowledge. </a:t>
            </a:r>
            <a:endParaRPr lang="en-US" b="1" dirty="0" smtClean="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lnSpcReduction="10000"/>
          </a:bodyPr>
          <a:p>
            <a:pPr algn="just"/>
            <a:r>
              <a:rPr lang="en-US" b="1">
                <a:latin typeface="Times New Roman" panose="02020603050405020304" pitchFamily="18" charset="0"/>
                <a:cs typeface="Times New Roman" panose="02020603050405020304" pitchFamily="18" charset="0"/>
              </a:rPr>
              <a:t>First that the problem of seeking relationship between variables is so obvious that additional evidence is scarcely needed.</a:t>
            </a:r>
            <a:endParaRPr lang="en-US" b="1">
              <a:latin typeface="Times New Roman" panose="02020603050405020304" pitchFamily="18" charset="0"/>
              <a:cs typeface="Times New Roman" panose="02020603050405020304" pitchFamily="18" charset="0"/>
            </a:endParaRPr>
          </a:p>
          <a:p>
            <a:pPr algn="just"/>
            <a:r>
              <a:rPr lang="en-US" b="1">
                <a:latin typeface="Times New Roman" panose="02020603050405020304" pitchFamily="18" charset="0"/>
                <a:cs typeface="Times New Roman" panose="02020603050405020304" pitchFamily="18" charset="0"/>
              </a:rPr>
              <a:t> Secondly, researcher has examined the variables very thoroughly and the available evidence supports the statement of a particular anticipated outcome</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lnSpcReduction="20000"/>
          </a:bodyPr>
          <a:p>
            <a:pPr marL="0" indent="0" algn="just">
              <a:buNone/>
            </a:pPr>
            <a:r>
              <a:rPr lang="en-US" b="1">
                <a:latin typeface="Times New Roman" panose="02020603050405020304" pitchFamily="18" charset="0"/>
                <a:cs typeface="Times New Roman" panose="02020603050405020304" pitchFamily="18" charset="0"/>
              </a:rPr>
              <a:t>(iv) Non –Directional Hypothesis or Null Hypothesis: This hypothesis is stated in the null form which is an assertion that no relationship or no difference exists between or among the variables. Null hypothesis is a statistical hypothesis testable within the framework of probability theory. It is a non-directional form of hypothesis</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90000" lnSpcReduction="10000"/>
          </a:bodyPr>
          <a:p>
            <a:pPr marL="0" indent="0" algn="just">
              <a:buNone/>
            </a:pPr>
            <a:r>
              <a:rPr lang="en-US" sz="3000" b="1">
                <a:latin typeface="Times New Roman" panose="02020603050405020304" pitchFamily="18" charset="0"/>
                <a:cs typeface="Times New Roman" panose="02020603050405020304" pitchFamily="18" charset="0"/>
              </a:rPr>
              <a:t>There is a trend to employ or develop null hypothesis in research in most of the disciplines. A null hypothesis tentatively states that on the basis of evidence tested there is no difference. If the null hypothesis is rejected, there is a difference but we do not know the alternative or the differences. </a:t>
            </a:r>
            <a:endParaRPr lang="en-US" sz="3000" b="1">
              <a:latin typeface="Times New Roman" panose="02020603050405020304" pitchFamily="18" charset="0"/>
              <a:cs typeface="Times New Roman" panose="02020603050405020304" pitchFamily="18" charset="0"/>
            </a:endParaRPr>
          </a:p>
          <a:p>
            <a:pPr marL="0" indent="0" algn="just">
              <a:buNone/>
            </a:pPr>
            <a:r>
              <a:rPr lang="en-US" sz="3000" b="1">
                <a:latin typeface="Times New Roman" panose="02020603050405020304" pitchFamily="18" charset="0"/>
                <a:cs typeface="Times New Roman" panose="02020603050405020304" pitchFamily="18" charset="0"/>
              </a:rPr>
              <a:t>In this the researcher has not to anticipate or give the rational for the declaration or directional form. It does not make researcher biased or prejudiced. He may be objective about the expected outcomes of the research or findings.</a:t>
            </a:r>
            <a:endParaRPr lang="en-US" sz="3000" b="1">
              <a:latin typeface="Times New Roman" panose="02020603050405020304" pitchFamily="18" charset="0"/>
              <a:cs typeface="Times New Roman" panose="02020603050405020304" pitchFamily="18" charset="0"/>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Autofit/>
          </a:bodyPr>
          <a:p>
            <a:pPr marL="0" indent="0" algn="just">
              <a:buNone/>
            </a:pPr>
            <a:r>
              <a:rPr lang="en-US" sz="2400" b="1">
                <a:latin typeface="Times New Roman" panose="02020603050405020304" pitchFamily="18" charset="0"/>
                <a:cs typeface="Times New Roman" panose="02020603050405020304" pitchFamily="18" charset="0"/>
              </a:rPr>
              <a:t>Actually this is a statistical hypothesis which is self- explanatory. Null hypothesis means zero hypotheses. A researcher has not to do anything in developing it. While research hypothesis is second step in the process of reflective thinking.</a:t>
            </a:r>
            <a:endParaRPr lang="en-US" sz="2400" b="1">
              <a:latin typeface="Times New Roman" panose="02020603050405020304" pitchFamily="18" charset="0"/>
              <a:cs typeface="Times New Roman" panose="02020603050405020304" pitchFamily="18" charset="0"/>
            </a:endParaRPr>
          </a:p>
          <a:p>
            <a:pPr marL="0" indent="0" algn="just">
              <a:buNone/>
            </a:pPr>
            <a:r>
              <a:rPr lang="en-US" sz="2400" b="1">
                <a:latin typeface="Times New Roman" panose="02020603050405020304" pitchFamily="18" charset="0"/>
                <a:cs typeface="Times New Roman" panose="02020603050405020304" pitchFamily="18" charset="0"/>
              </a:rPr>
              <a:t>A null hypothesis in an appropriate form is order to accommodate the object of inquiry for extracting this information. It does not necessarily reflect the expectations of the researcher so much as the utility of the null form as the best fitted to the logic of chance in statistical knowledge or science.</a:t>
            </a:r>
            <a:endParaRPr lang="en-US" sz="2400" b="1">
              <a:latin typeface="Times New Roman" panose="02020603050405020304" pitchFamily="18" charset="0"/>
              <a:cs typeface="Times New Roman" panose="02020603050405020304" pitchFamily="18" charset="0"/>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lgn="just">
              <a:buNone/>
            </a:pPr>
            <a:r>
              <a:rPr lang="en-US" b="1">
                <a:latin typeface="Times New Roman" panose="02020603050405020304" pitchFamily="18" charset="0"/>
                <a:cs typeface="Times New Roman" panose="02020603050405020304" pitchFamily="18" charset="0"/>
              </a:rPr>
              <a:t>It is the no difference form, i.e. there is no difference or relationship between or among variables under certain conditions. Statistical tests of significance are used to accept and reject the null hypothesis. If it is rejected, the general hypothesis is accepted.</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70000"/>
          </a:bodyPr>
          <a:p>
            <a:pPr marL="0" indent="0" algn="just">
              <a:buNone/>
            </a:pPr>
            <a:r>
              <a:rPr lang="en-US" sz="4000" b="1">
                <a:latin typeface="Times New Roman" panose="02020603050405020304" pitchFamily="18" charset="0"/>
                <a:cs typeface="Times New Roman" panose="02020603050405020304" pitchFamily="18" charset="0"/>
              </a:rPr>
              <a:t>Non-directional hypothesis is known as null hypothesis because it ‘nullifies’ the positive argument of the findings or non-directional statement of the generalization. It is also termed as statistical or zero hypothesis because it denies the existence of any systematic principles apart from the effect of chance. It assumes that none or zero difference exists between the two population means or the treatments</a:t>
            </a:r>
            <a:r>
              <a:rPr lang="en-US" sz="4000">
                <a:latin typeface="Times New Roman" panose="02020603050405020304" pitchFamily="18" charset="0"/>
                <a:cs typeface="Times New Roman" panose="02020603050405020304" pitchFamily="18" charset="0"/>
              </a:rPr>
              <a:t>.</a:t>
            </a:r>
            <a:endParaRPr lang="en-US" sz="4000">
              <a:latin typeface="Times New Roman" panose="02020603050405020304" pitchFamily="18" charset="0"/>
              <a:cs typeface="Times New Roman" panose="02020603050405020304" pitchFamily="18" charset="0"/>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US" sz="3110" b="1">
                <a:latin typeface="Times New Roman" panose="02020603050405020304" pitchFamily="18" charset="0"/>
                <a:cs typeface="Times New Roman" panose="02020603050405020304" pitchFamily="18" charset="0"/>
              </a:rPr>
              <a:t>DISCUSS HOW TO FORMULATE TESTABLE HYPOTHESIS ? </a:t>
            </a:r>
            <a:endParaRPr lang="en-US" sz="3110" b="1">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p>
            <a:pPr marL="0" indent="0" algn="just">
              <a:buNone/>
            </a:pPr>
            <a:r>
              <a:rPr lang="en-US" sz="2800" b="1">
                <a:latin typeface="Times New Roman" panose="02020603050405020304" pitchFamily="18" charset="0"/>
                <a:cs typeface="Times New Roman" panose="02020603050405020304" pitchFamily="18" charset="0"/>
              </a:rPr>
              <a:t>A hypothesis is a tentative assumption drawn from knowledge and theory. It is used as a guide in the investigation of other facts and theory that are as yet unknown. </a:t>
            </a:r>
            <a:endParaRPr lang="en-US" sz="2800" b="1">
              <a:latin typeface="Times New Roman" panose="02020603050405020304" pitchFamily="18" charset="0"/>
              <a:cs typeface="Times New Roman" panose="02020603050405020304" pitchFamily="18" charset="0"/>
            </a:endParaRPr>
          </a:p>
          <a:p>
            <a:pPr marL="0" indent="0" algn="just">
              <a:buNone/>
            </a:pPr>
            <a:r>
              <a:rPr lang="en-US" sz="2800" b="1">
                <a:latin typeface="Times New Roman" panose="02020603050405020304" pitchFamily="18" charset="0"/>
                <a:cs typeface="Times New Roman" panose="02020603050405020304" pitchFamily="18" charset="0"/>
              </a:rPr>
              <a:t>Its formulation is one of the most difficult and most crucial step in the entire scientific process. A poorly chosen or poorly worded hypothesis can prevent the following:</a:t>
            </a:r>
            <a:endParaRPr lang="en-US" sz="2800" b="1">
              <a:latin typeface="Times New Roman" panose="02020603050405020304" pitchFamily="18" charset="0"/>
              <a:cs typeface="Times New Roman" panose="02020603050405020304" pitchFamily="18" charset="0"/>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lnSpcReduction="20000"/>
          </a:bodyPr>
          <a:p>
            <a:pPr marL="0" indent="0" algn="just">
              <a:buNone/>
            </a:pPr>
            <a:r>
              <a:rPr lang="en-US" b="1">
                <a:latin typeface="Times New Roman" panose="02020603050405020304" pitchFamily="18" charset="0"/>
                <a:cs typeface="Times New Roman" panose="02020603050405020304" pitchFamily="18" charset="0"/>
              </a:rPr>
              <a:t>(i) The obtaining of enough pertinent data,</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(ii) The drawing of conclusions and generalizations ,and</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(iii) The application of certain statistical measures in the analysis of the result.</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Hypothesis is the central core of study that directs the selection of the data to be gathered, the experimental design, the statistical analysis and the conclusions drawn from the study.</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90000"/>
          </a:bodyPr>
          <a:p>
            <a:pPr marL="0" indent="0" algn="just">
              <a:buNone/>
            </a:pPr>
            <a:r>
              <a:rPr lang="en-US" b="1">
                <a:latin typeface="Times New Roman" panose="02020603050405020304" pitchFamily="18" charset="0"/>
                <a:cs typeface="Times New Roman" panose="02020603050405020304" pitchFamily="18" charset="0"/>
              </a:rPr>
              <a:t>A study may be devoted to the testing of one major hypothesis, a number of subsidiary hypothesis, or both major and subsidiary hypotheses. When several hypotheses are used, each should be stated separately in order to anticipate the type of analysis required and in order to definitely accept or reject each hypothesis on its own merit. Irrespective of number or type used each hypothesis should be testable and based upon a logical foundation.</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latin typeface="Times New Roman" panose="02020603050405020304" pitchFamily="18" charset="0"/>
                <a:cs typeface="Times New Roman" panose="02020603050405020304" pitchFamily="18" charset="0"/>
              </a:rPr>
              <a:t>REFRENCES </a:t>
            </a:r>
            <a:endParaRPr lang="en-US" b="1">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60000"/>
          </a:bodyPr>
          <a:p>
            <a:pPr marL="0" indent="0" algn="just">
              <a:buNone/>
            </a:pPr>
            <a:r>
              <a:rPr lang="en-US" b="1">
                <a:latin typeface="Times New Roman" panose="02020603050405020304" pitchFamily="18" charset="0"/>
                <a:cs typeface="Times New Roman" panose="02020603050405020304" pitchFamily="18" charset="0"/>
              </a:rPr>
              <a:t>Ackoff, Russell L. (1961). The Design of Social Research, University</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of Chicago Press: Chicago.</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Allen, T. Harrell, (1978). New Methods in Social Research, Praeger</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Publication: New York.</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Baker, R.P. &amp; Howell, A.C. (1958). The Preparation of Reports,</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Ronald Press: New York.</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 Barzun, Jacques &amp; Graff. F. (1990).The Modern Researcher,</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Harcourt, Brace Publication: New York.</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Berelson Conard &amp; Colton, Raymond. (1978). Research and Report</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Writing for Business and Economics, Random House: New York.</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lgn="just">
              <a:buNone/>
            </a:pPr>
            <a:r>
              <a:rPr lang="en-US" b="1" dirty="0" smtClean="0">
                <a:latin typeface="Times New Roman" panose="02020603050405020304" pitchFamily="18" charset="0"/>
                <a:cs typeface="Times New Roman" panose="02020603050405020304" pitchFamily="18" charset="0"/>
              </a:rPr>
              <a:t>New theory or refinements of an existing theory are developed with the help of pure research. It lays the foundation for applied research. </a:t>
            </a:r>
            <a:endParaRPr lang="en-US" b="1" dirty="0" smtClean="0">
              <a:latin typeface="Times New Roman" panose="02020603050405020304" pitchFamily="18" charset="0"/>
              <a:cs typeface="Times New Roman" panose="02020603050405020304" pitchFamily="18" charset="0"/>
            </a:endParaRPr>
          </a:p>
          <a:p>
            <a:pPr marL="0" lvl="0" indent="0" algn="just">
              <a:buNone/>
            </a:pPr>
            <a:r>
              <a:rPr lang="en-US" b="1" dirty="0" smtClean="0">
                <a:latin typeface="Times New Roman" panose="02020603050405020304" pitchFamily="18" charset="0"/>
                <a:cs typeface="Times New Roman" panose="02020603050405020304" pitchFamily="18" charset="0"/>
              </a:rPr>
              <a:t>It helps in finding the critical factors in a problem. It helps in generating alternative solutions and choosing the best one amongst them.</a:t>
            </a:r>
            <a:endParaRPr lang="en-US" b="1" dirty="0" smtClean="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lvl="0" indent="0" algn="just">
              <a:buNone/>
            </a:pPr>
            <a:r>
              <a:rPr lang="en-US" b="1" dirty="0">
                <a:latin typeface="Times New Roman" panose="02020603050405020304" pitchFamily="18" charset="0"/>
                <a:cs typeface="Times New Roman" panose="02020603050405020304" pitchFamily="18" charset="0"/>
              </a:rPr>
              <a:t>Applied research: </a:t>
            </a:r>
            <a:r>
              <a:rPr lang="en-US" dirty="0">
                <a:latin typeface="Times New Roman" panose="02020603050405020304" pitchFamily="18" charset="0"/>
                <a:cs typeface="Times New Roman" panose="02020603050405020304" pitchFamily="18" charset="0"/>
              </a:rPr>
              <a:t>When real-life problems require some solution and decision-making, applied research is carried out. This means that applied research is problem oriented and action directed. </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lgn="just">
              <a:buNone/>
            </a:pPr>
            <a:r>
              <a:rPr lang="en-US" b="1" dirty="0" smtClean="0">
                <a:latin typeface="Times New Roman" panose="02020603050405020304" pitchFamily="18" charset="0"/>
                <a:cs typeface="Times New Roman" panose="02020603050405020304" pitchFamily="18" charset="0"/>
              </a:rPr>
              <a:t>It brings immediate and practical results; for example, marketing research carried on for identifying customer habits to purchase something. </a:t>
            </a:r>
            <a:endParaRPr lang="en-US" b="1" dirty="0" smtClean="0">
              <a:latin typeface="Times New Roman" panose="02020603050405020304" pitchFamily="18" charset="0"/>
              <a:cs typeface="Times New Roman" panose="02020603050405020304" pitchFamily="18" charset="0"/>
            </a:endParaRPr>
          </a:p>
          <a:p>
            <a:pPr marL="0" lvl="0" indent="0" algn="just">
              <a:buNone/>
            </a:pPr>
            <a:r>
              <a:rPr lang="en-US" b="1" dirty="0" smtClean="0">
                <a:latin typeface="Times New Roman" panose="02020603050405020304" pitchFamily="18" charset="0"/>
                <a:cs typeface="Times New Roman" panose="02020603050405020304" pitchFamily="18" charset="0"/>
              </a:rPr>
              <a:t>Though it is problem oriented and action directed it can contribute to the development of theoretical knowledge by leading to the discovery of new facts.</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lgn="just"/>
            <a:r>
              <a:rPr lang="en-US" b="1" dirty="0">
                <a:latin typeface="Times New Roman" panose="02020603050405020304" pitchFamily="18" charset="0"/>
                <a:cs typeface="Times New Roman" panose="02020603050405020304" pitchFamily="18" charset="0"/>
              </a:rPr>
              <a:t>Exploratory research: It is also called formulative research. When a researcher has no knowledge or little knowledge about an unfamiliar problem, they do a preliminary study. The objective of this research is to generate new ideas, gather new facts, precise formulation of problem and increasing familiarity of the researcher to the unfamiliar problem. </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just"/>
            <a:r>
              <a:rPr lang="en-US" b="1" dirty="0" smtClean="0">
                <a:latin typeface="Times New Roman" panose="02020603050405020304" pitchFamily="18" charset="0"/>
                <a:cs typeface="Times New Roman" panose="02020603050405020304" pitchFamily="18" charset="0"/>
              </a:rPr>
              <a:t>Katz conceptualizes two levels of exploratory research. At the first level is the discovery of significant variables in particular situations; at the second, the discovery of relationship between variables.</a:t>
            </a:r>
            <a:endParaRPr lang="en-US" b="1" dirty="0" smtClean="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lvl="0" algn="just"/>
            <a:r>
              <a:rPr lang="en-US" sz="3000" b="1" dirty="0">
                <a:latin typeface="Times New Roman" panose="02020603050405020304" pitchFamily="18" charset="0"/>
                <a:cs typeface="Times New Roman" panose="02020603050405020304" pitchFamily="18" charset="0"/>
              </a:rPr>
              <a:t>Descriptive research: In this research, facts are </a:t>
            </a:r>
            <a:r>
              <a:rPr lang="en-US" sz="3000" b="1" dirty="0" smtClean="0">
                <a:latin typeface="Times New Roman" panose="02020603050405020304" pitchFamily="18" charset="0"/>
                <a:cs typeface="Times New Roman" panose="02020603050405020304" pitchFamily="18" charset="0"/>
              </a:rPr>
              <a:t>analyzed </a:t>
            </a:r>
            <a:r>
              <a:rPr lang="en-US" sz="3000" b="1" dirty="0">
                <a:latin typeface="Times New Roman" panose="02020603050405020304" pitchFamily="18" charset="0"/>
                <a:cs typeface="Times New Roman" panose="02020603050405020304" pitchFamily="18" charset="0"/>
              </a:rPr>
              <a:t>in detail for clear understanding. This research is simple in nature and in its application. It is more specific than exploratory research. </a:t>
            </a:r>
            <a:endParaRPr lang="en-US" sz="3000" b="1" dirty="0" smtClean="0">
              <a:latin typeface="Times New Roman" panose="02020603050405020304" pitchFamily="18" charset="0"/>
              <a:cs typeface="Times New Roman" panose="02020603050405020304" pitchFamily="18" charset="0"/>
            </a:endParaRPr>
          </a:p>
          <a:p>
            <a:pPr lvl="0" algn="just"/>
            <a:r>
              <a:rPr lang="en-US" sz="3000" b="1" dirty="0" smtClean="0">
                <a:latin typeface="Times New Roman" panose="02020603050405020304" pitchFamily="18" charset="0"/>
                <a:cs typeface="Times New Roman" panose="02020603050405020304" pitchFamily="18" charset="0"/>
              </a:rPr>
              <a:t>It </a:t>
            </a:r>
            <a:r>
              <a:rPr lang="en-US" sz="3000" b="1" dirty="0">
                <a:latin typeface="Times New Roman" panose="02020603050405020304" pitchFamily="18" charset="0"/>
                <a:cs typeface="Times New Roman" panose="02020603050405020304" pitchFamily="18" charset="0"/>
              </a:rPr>
              <a:t>focusses on the problem under study and also aims at a classification of the range of elements comprising the subject matter of study. Empirical observations are used to conceptualize the problems and facts. It highlights methods of data collection and interpretation.</a:t>
            </a:r>
            <a:endParaRPr lang="en-US" sz="3000"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lgn="just"/>
            <a:r>
              <a:rPr lang="en-US" sz="2400" b="1" dirty="0">
                <a:latin typeface="Times New Roman" panose="02020603050405020304" pitchFamily="18" charset="0"/>
                <a:cs typeface="Times New Roman" panose="02020603050405020304" pitchFamily="18" charset="0"/>
              </a:rPr>
              <a:t>Diagnostic research: It is just like descriptive research but with a different focus. It is aimed towards in depth approaches to reach the basic causal relations of a problem and possible solutions for it</a:t>
            </a:r>
            <a:r>
              <a:rPr lang="en-US" sz="2400" b="1" dirty="0" smtClean="0">
                <a:latin typeface="Times New Roman" panose="02020603050405020304" pitchFamily="18" charset="0"/>
                <a:cs typeface="Times New Roman" panose="02020603050405020304" pitchFamily="18" charset="0"/>
              </a:rPr>
              <a:t>.</a:t>
            </a:r>
            <a:endParaRPr lang="en-US" sz="2400" b="1" dirty="0" smtClean="0">
              <a:latin typeface="Times New Roman" panose="02020603050405020304" pitchFamily="18" charset="0"/>
              <a:cs typeface="Times New Roman" panose="02020603050405020304" pitchFamily="18" charset="0"/>
            </a:endParaRPr>
          </a:p>
          <a:p>
            <a:pPr lvl="0" algn="just"/>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Prior knowledge of the problem is required for this type of research. Problem formulation, defining the population correctly for study purposes, proper methods for collecting accurate information, correct measurement of variables, statistical analysis and tests of significance are essential in diagnostic research.</a:t>
            </a:r>
            <a:endParaRPr lang="en-US" sz="24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latin typeface="Times New Roman" panose="02020603050405020304" pitchFamily="18" charset="0"/>
                <a:cs typeface="Times New Roman" panose="02020603050405020304" pitchFamily="18" charset="0"/>
              </a:rPr>
              <a:t>The classification of research can be done as per methods of study in the following manner</a:t>
            </a:r>
            <a:r>
              <a:rPr lang="en-US" dirty="0"/>
              <a:t>:</a:t>
            </a:r>
            <a:endParaRPr lang="en-US" dirty="0"/>
          </a:p>
        </p:txBody>
      </p:sp>
      <p:sp>
        <p:nvSpPr>
          <p:cNvPr id="3" name="Content Placeholder 2"/>
          <p:cNvSpPr>
            <a:spLocks noGrp="1"/>
          </p:cNvSpPr>
          <p:nvPr>
            <p:ph idx="1"/>
          </p:nvPr>
        </p:nvSpPr>
        <p:spPr/>
        <p:txBody>
          <a:bodyPr/>
          <a:lstStyle/>
          <a:p>
            <a:pPr marL="0" lvl="0" indent="0" algn="just">
              <a:buNone/>
            </a:pPr>
            <a:r>
              <a:rPr lang="en-US" b="1" dirty="0">
                <a:latin typeface="Times New Roman" panose="02020603050405020304" pitchFamily="18" charset="0"/>
                <a:cs typeface="Times New Roman" panose="02020603050405020304" pitchFamily="18" charset="0"/>
              </a:rPr>
              <a:t>Fundamental: This type of research is mainly concerned with identifying certain important principles in a specific field. It intends to find out information that has a broad base of application. Examples of fundamental research are John Robinson’s imperfect competition theory in Economics and Maslow’s hierarchy of needs theory of motivation, etc.</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atin typeface="Times New Roman" panose="02020603050405020304" pitchFamily="18" charset="0"/>
                <a:cs typeface="Times New Roman" panose="02020603050405020304" pitchFamily="18" charset="0"/>
              </a:rPr>
              <a:t>INTRODUCTION</a:t>
            </a:r>
            <a:r>
              <a:rPr lang="en-US"/>
              <a:t> </a:t>
            </a:r>
            <a:endParaRPr lang="en-US"/>
          </a:p>
        </p:txBody>
      </p:sp>
      <p:sp>
        <p:nvSpPr>
          <p:cNvPr id="3" name="Content Placeholder 2"/>
          <p:cNvSpPr>
            <a:spLocks noGrp="1"/>
          </p:cNvSpPr>
          <p:nvPr>
            <p:ph idx="1"/>
          </p:nvPr>
        </p:nvSpPr>
        <p:spPr/>
        <p:txBody>
          <a:bodyPr>
            <a:normAutofit lnSpcReduction="10000"/>
          </a:bodyPr>
          <a:p>
            <a:pPr marL="0" indent="0" algn="just">
              <a:buFont typeface="Wingdings" panose="05000000000000000000" charset="0"/>
              <a:buNone/>
            </a:pPr>
            <a:r>
              <a:rPr lang="en-US" b="1">
                <a:latin typeface="Times New Roman" panose="02020603050405020304" pitchFamily="18" charset="0"/>
                <a:cs typeface="Times New Roman" panose="02020603050405020304" pitchFamily="18" charset="0"/>
              </a:rPr>
              <a:t>I have prepared by some possible questions you can be asked in your final examination or end term exams . please revise and remind yourself how to answer those question . </a:t>
            </a:r>
            <a:endParaRPr lang="en-US" b="1">
              <a:latin typeface="Times New Roman" panose="02020603050405020304" pitchFamily="18" charset="0"/>
              <a:cs typeface="Times New Roman" panose="02020603050405020304" pitchFamily="18" charset="0"/>
            </a:endParaRPr>
          </a:p>
          <a:p>
            <a:pPr algn="just">
              <a:buFont typeface="Wingdings" panose="05000000000000000000" charset="0"/>
              <a:buChar char="ü"/>
            </a:pPr>
            <a:r>
              <a:rPr lang="en-US" b="1">
                <a:latin typeface="Times New Roman" panose="02020603050405020304" pitchFamily="18" charset="0"/>
                <a:cs typeface="Times New Roman" panose="02020603050405020304" pitchFamily="18" charset="0"/>
              </a:rPr>
              <a:t>This is just guide you need to read more and more . vist libararies be it online and physical and review similar books </a:t>
            </a:r>
            <a:endParaRPr lang="en-US" b="1">
              <a:latin typeface="Times New Roman" panose="02020603050405020304" pitchFamily="18" charset="0"/>
              <a:cs typeface="Times New Roman" panose="02020603050405020304" pitchFamily="18" charset="0"/>
            </a:endParaRPr>
          </a:p>
          <a:p>
            <a:pPr algn="just">
              <a:buFont typeface="Wingdings" panose="05000000000000000000" charset="0"/>
              <a:buChar char="ü"/>
            </a:pPr>
            <a:r>
              <a:rPr lang="en-US" b="1">
                <a:latin typeface="Times New Roman" panose="02020603050405020304" pitchFamily="18" charset="0"/>
                <a:cs typeface="Times New Roman" panose="02020603050405020304" pitchFamily="18" charset="0"/>
              </a:rPr>
              <a:t>Comming is also part two of the same </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Applied: This type of research aims at finding a solution to an immediate problem, faced by a society or an industrial organization. It is supposed to discover a solution to some basic practical problems. Applied research suggests corrective methods to minimize a social or business problem</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lgn="just">
              <a:buNone/>
            </a:pPr>
            <a:r>
              <a:rPr lang="en-US" sz="2800" b="1" dirty="0">
                <a:latin typeface="Times New Roman" panose="02020603050405020304" pitchFamily="18" charset="0"/>
                <a:cs typeface="Times New Roman" panose="02020603050405020304" pitchFamily="18" charset="0"/>
              </a:rPr>
              <a:t>Historical: Historical research studies the social effects of the past that may have given rise to current situations, i.e., past incidents are used to </a:t>
            </a:r>
            <a:r>
              <a:rPr lang="en-US" sz="2800" b="1" dirty="0" err="1">
                <a:latin typeface="Times New Roman" panose="02020603050405020304" pitchFamily="18" charset="0"/>
                <a:cs typeface="Times New Roman" panose="02020603050405020304" pitchFamily="18" charset="0"/>
              </a:rPr>
              <a:t>analyse</a:t>
            </a:r>
            <a:r>
              <a:rPr lang="en-US" sz="2800" b="1" dirty="0">
                <a:latin typeface="Times New Roman" panose="02020603050405020304" pitchFamily="18" charset="0"/>
                <a:cs typeface="Times New Roman" panose="02020603050405020304" pitchFamily="18" charset="0"/>
              </a:rPr>
              <a:t> the present as well as the future conditions. The study of the current state of Indian labour based on past labour union movements in the Indian economy to formulate the Indian Labour Policy is an example of this type of research.</a:t>
            </a:r>
            <a:endParaRPr lang="en-US" sz="2800"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lgn="just">
              <a:buNone/>
            </a:pPr>
            <a:r>
              <a:rPr lang="en-US" b="1" dirty="0">
                <a:latin typeface="Times New Roman" panose="02020603050405020304" pitchFamily="18" charset="0"/>
                <a:cs typeface="Times New Roman" panose="02020603050405020304" pitchFamily="18" charset="0"/>
              </a:rPr>
              <a:t>Formulative or exploratory: It helps examine a problem with suitable hypothesis. This research, on social science, is mainly significant for clarifying concepts and innovations for further researches. The researchers are mainly concerned with the principles of developing hypothesis and testing with statistical tools.</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lgn="just"/>
            <a:r>
              <a:rPr lang="en-US" b="1" dirty="0">
                <a:latin typeface="Times New Roman" panose="02020603050405020304" pitchFamily="18" charset="0"/>
                <a:cs typeface="Times New Roman" panose="02020603050405020304" pitchFamily="18" charset="0"/>
              </a:rPr>
              <a:t>Experimental: The experimental type of research enables a person to calculate the findings, employ the statistical and mathematical devices and measure the results thus quantified.</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Ex post facto: This type of research is the same as experimental research, which is conducted to deal with the situations that occur in or around an</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smtClean="0">
                <a:latin typeface="Times New Roman" panose="02020603050405020304" pitchFamily="18" charset="0"/>
                <a:cs typeface="Times New Roman" panose="02020603050405020304" pitchFamily="18" charset="0"/>
              </a:rPr>
              <a:t>Examples </a:t>
            </a:r>
            <a:r>
              <a:rPr lang="en-US" b="1" dirty="0">
                <a:latin typeface="Times New Roman" panose="02020603050405020304" pitchFamily="18" charset="0"/>
                <a:cs typeface="Times New Roman" panose="02020603050405020304" pitchFamily="18" charset="0"/>
              </a:rPr>
              <a:t>of such a research are market failure of an organization’s product being researched later and research into the causes for a landslide in the country.</a:t>
            </a:r>
            <a:endParaRPr lang="en-US" b="1" dirty="0">
              <a:latin typeface="Times New Roman" panose="02020603050405020304" pitchFamily="18" charset="0"/>
              <a:cs typeface="Times New Roman" panose="02020603050405020304" pitchFamily="18" charset="0"/>
            </a:endParaRPr>
          </a:p>
          <a:p>
            <a:pPr marL="0" lvl="0" indent="0" algn="just">
              <a:buNone/>
            </a:pPr>
            <a:r>
              <a:rPr lang="en-US" b="1" dirty="0">
                <a:latin typeface="Times New Roman" panose="02020603050405020304" pitchFamily="18" charset="0"/>
                <a:cs typeface="Times New Roman" panose="02020603050405020304" pitchFamily="18" charset="0"/>
              </a:rPr>
              <a:t>Case study: This method undertakes intensive research that requires thorough study of a particular chapter.</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Research approaches</a:t>
            </a:r>
            <a:br>
              <a:rPr lang="en-US" b="1" dirty="0" smtClean="0"/>
            </a:br>
            <a:endParaRPr lang="en-US" dirty="0"/>
          </a:p>
        </p:txBody>
      </p:sp>
      <p:sp>
        <p:nvSpPr>
          <p:cNvPr id="3" name="Content Placeholder 2"/>
          <p:cNvSpPr>
            <a:spLocks noGrp="1"/>
          </p:cNvSpPr>
          <p:nvPr>
            <p:ph idx="1"/>
          </p:nvPr>
        </p:nvSpPr>
        <p:spPr/>
        <p:txBody>
          <a:bodyPr>
            <a:normAutofit fontScale="92500"/>
          </a:bodyPr>
          <a:lstStyle/>
          <a:p>
            <a:pPr marL="0" indent="0" algn="just">
              <a:buNone/>
            </a:pPr>
            <a:r>
              <a:rPr lang="en-US" b="1" dirty="0">
                <a:latin typeface="Times New Roman" panose="02020603050405020304" pitchFamily="18" charset="0"/>
                <a:cs typeface="Times New Roman" panose="02020603050405020304" pitchFamily="18" charset="0"/>
              </a:rPr>
              <a:t>Research approaches</a:t>
            </a:r>
            <a:endParaRPr lang="en-US"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Quantitative approach and qualitative approach are the two main approaches for data collection. When data is quantified for analysis, the quantitative approach is the best approach which includes collection of data for quantitative analysis. Subjective assessment of attitudes, behaviour and opinion related study requires a qualitative approach</a:t>
            </a:r>
            <a:r>
              <a:rPr lang="en-US" b="1" dirty="0" smtClean="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Define research problem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lvl="0" indent="0" algn="just">
              <a:buNone/>
            </a:pPr>
            <a:r>
              <a:rPr lang="en-US" b="1" dirty="0">
                <a:latin typeface="Times New Roman" panose="02020603050405020304" pitchFamily="18" charset="0"/>
                <a:cs typeface="Times New Roman" panose="02020603050405020304" pitchFamily="18" charset="0"/>
              </a:rPr>
              <a:t>Defining the Problem and Objectives</a:t>
            </a:r>
            <a:endParaRPr lang="en-US"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The defined objectives should be SMART</a:t>
            </a:r>
            <a:r>
              <a:rPr lang="en-US" b="1" dirty="0" smtClean="0">
                <a:latin typeface="Times New Roman" panose="02020603050405020304" pitchFamily="18" charset="0"/>
                <a:cs typeface="Times New Roman" panose="02020603050405020304" pitchFamily="18" charset="0"/>
              </a:rPr>
              <a:t>.</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S – Specific</a:t>
            </a:r>
            <a:endParaRPr lang="en-US"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M – Measurable </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A</a:t>
            </a:r>
            <a:r>
              <a:rPr lang="en-US" b="1" dirty="0">
                <a:latin typeface="Times New Roman" panose="02020603050405020304" pitchFamily="18" charset="0"/>
                <a:cs typeface="Times New Roman" panose="02020603050405020304" pitchFamily="18" charset="0"/>
              </a:rPr>
              <a:t>– Attainable</a:t>
            </a:r>
            <a:endParaRPr lang="en-US"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R – Realistic</a:t>
            </a:r>
            <a:endParaRPr lang="en-US"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T – Time bound</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The first step in research is definition of a problem. Selection of a problem is itself a difficult decision. </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success of research depends on right selection of the problem. </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If </a:t>
            </a:r>
            <a:r>
              <a:rPr lang="en-US" b="1" dirty="0">
                <a:latin typeface="Times New Roman" panose="02020603050405020304" pitchFamily="18" charset="0"/>
                <a:cs typeface="Times New Roman" panose="02020603050405020304" pitchFamily="18" charset="0"/>
              </a:rPr>
              <a:t>the problem has not been identified in right manner, it is very difficult for the researcher to find the right solution to the issue.</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anose="02020603050405020304" pitchFamily="18" charset="0"/>
                <a:cs typeface="Times New Roman" panose="02020603050405020304" pitchFamily="18" charset="0"/>
              </a:rPr>
              <a:t>Outline sources of research problem ?</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lvl="0" algn="just"/>
            <a:r>
              <a:rPr lang="en-US" b="1" dirty="0">
                <a:latin typeface="Times New Roman" panose="02020603050405020304" pitchFamily="18" charset="0"/>
                <a:cs typeface="Times New Roman" panose="02020603050405020304" pitchFamily="18" charset="0"/>
              </a:rPr>
              <a:t>Brainstorming: A researcher can learn new dimensions of a problem by discussing ideas, thoughts, facts and data with other people who have knowledge of the subject.</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Consultations: By consulting others, the researcher identifies new dimensions of a problem.</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just"/>
            <a:r>
              <a:rPr lang="en-US" b="1" dirty="0">
                <a:latin typeface="Times New Roman" panose="02020603050405020304" pitchFamily="18" charset="0"/>
                <a:cs typeface="Times New Roman" panose="02020603050405020304" pitchFamily="18" charset="0"/>
              </a:rPr>
              <a:t>Daily experience: Daily experience develops the evaluative thinking in a researcher.</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Academic experience: Academic experience helps the researcher develop critical thinking towards the happenings.</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Field situations: Research is done because every field today is developing and hence changing constantly.</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Define research methods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2800" b="1" dirty="0">
                <a:latin typeface="Times New Roman" panose="02020603050405020304" pitchFamily="18" charset="0"/>
                <a:cs typeface="Times New Roman" panose="02020603050405020304" pitchFamily="18" charset="0"/>
              </a:rPr>
              <a:t>Research is a systematic approach to a purposeful investigation. </a:t>
            </a:r>
            <a:endParaRPr lang="en-US" sz="2800" b="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2800" b="1" dirty="0" smtClean="0">
                <a:latin typeface="Times New Roman" panose="02020603050405020304" pitchFamily="18" charset="0"/>
                <a:cs typeface="Times New Roman" panose="02020603050405020304" pitchFamily="18" charset="0"/>
              </a:rPr>
              <a:t>In </a:t>
            </a:r>
            <a:r>
              <a:rPr lang="en-US" sz="2800" b="1" dirty="0">
                <a:latin typeface="Times New Roman" panose="02020603050405020304" pitchFamily="18" charset="0"/>
                <a:cs typeface="Times New Roman" panose="02020603050405020304" pitchFamily="18" charset="0"/>
              </a:rPr>
              <a:t>the words of renowned researcher Clifford Woody, research involves defining and redefining problems; formulating suggested solutions or hypotheses; collecting, evaluating and organizing data, reaching conclusions and making deductions and carefully testing the conclusions to find out if they fit the formulating hypothesis or not.</a:t>
            </a:r>
            <a:endParaRPr lang="en-US" sz="28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anose="02020603050405020304" pitchFamily="18" charset="0"/>
                <a:cs typeface="Times New Roman" panose="02020603050405020304" pitchFamily="18" charset="0"/>
              </a:rPr>
              <a:t>Discuss objectives of formulating a problem? </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2800" b="1" dirty="0" smtClean="0">
                <a:latin typeface="Times New Roman" panose="02020603050405020304" pitchFamily="18" charset="0"/>
                <a:cs typeface="Times New Roman" panose="02020603050405020304" pitchFamily="18" charset="0"/>
              </a:rPr>
              <a:t>A </a:t>
            </a:r>
            <a:r>
              <a:rPr lang="en-US" sz="2800" b="1" dirty="0">
                <a:latin typeface="Times New Roman" panose="02020603050405020304" pitchFamily="18" charset="0"/>
                <a:cs typeface="Times New Roman" panose="02020603050405020304" pitchFamily="18" charset="0"/>
              </a:rPr>
              <a:t>well-defined problem is half solved.’ This statement reveals the fact that how important it is to formulate or define a problem. The primary objective of a research is to collect relevant data and </a:t>
            </a:r>
            <a:r>
              <a:rPr lang="en-US" sz="2800" b="1" dirty="0" smtClean="0">
                <a:latin typeface="Times New Roman" panose="02020603050405020304" pitchFamily="18" charset="0"/>
                <a:cs typeface="Times New Roman" panose="02020603050405020304" pitchFamily="18" charset="0"/>
              </a:rPr>
              <a:t>analyze </a:t>
            </a:r>
            <a:r>
              <a:rPr lang="en-US" sz="2800" b="1" dirty="0">
                <a:latin typeface="Times New Roman" panose="02020603050405020304" pitchFamily="18" charset="0"/>
                <a:cs typeface="Times New Roman" panose="02020603050405020304" pitchFamily="18" charset="0"/>
              </a:rPr>
              <a:t>this data to get answers to the research problem. This means that the success of research depends upon accuracy of data and information required for investigation</a:t>
            </a:r>
            <a:endParaRPr lang="en-US" sz="28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b="1" dirty="0">
                <a:latin typeface="Times New Roman" panose="02020603050405020304" pitchFamily="18" charset="0"/>
                <a:cs typeface="Times New Roman" panose="02020603050405020304" pitchFamily="18" charset="0"/>
              </a:rPr>
              <a:t>Right formulation solves this purpose. Proper definition of the problem, its analysis, identifying questions for data collection, formulation of hypothesis to be tested are key steps which are required for formulation of the problem. Once the exact and accurate data is known to the researcher, he can plan the other steps without wastage of resources. </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b="1" dirty="0" smtClean="0">
                <a:latin typeface="Times New Roman" panose="02020603050405020304" pitchFamily="18" charset="0"/>
                <a:cs typeface="Times New Roman" panose="02020603050405020304" pitchFamily="18" charset="0"/>
              </a:rPr>
              <a:t>Thus, right formulation of the problem gives the right direction to the entire research and limits the approach towards pertinent facts out of the large variety of facts. It helps us in determining statistical methods to be used for research.</a:t>
            </a:r>
            <a:endParaRPr lang="en-US" b="1" dirty="0" smtClean="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anose="02020603050405020304" pitchFamily="18" charset="0"/>
                <a:cs typeface="Times New Roman" panose="02020603050405020304" pitchFamily="18" charset="0"/>
              </a:rPr>
              <a:t>Explain criteria used in research problem formulation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marL="0" indent="0" algn="just">
              <a:buNone/>
            </a:pPr>
            <a:r>
              <a:rPr lang="en-US" b="1" dirty="0">
                <a:latin typeface="Times New Roman" panose="02020603050405020304" pitchFamily="18" charset="0"/>
                <a:cs typeface="Times New Roman" panose="02020603050405020304" pitchFamily="18" charset="0"/>
              </a:rPr>
              <a:t>Criteria for formulating one problem out of identified problems can be grouped into:</a:t>
            </a:r>
            <a:endParaRPr lang="en-US" b="1" dirty="0">
              <a:latin typeface="Times New Roman" panose="02020603050405020304" pitchFamily="18" charset="0"/>
              <a:cs typeface="Times New Roman" panose="02020603050405020304" pitchFamily="18" charset="0"/>
            </a:endParaRPr>
          </a:p>
          <a:p>
            <a:pPr marL="0" lvl="0" indent="0" algn="just">
              <a:buNone/>
            </a:pPr>
            <a:r>
              <a:rPr lang="en-US" b="1" dirty="0">
                <a:latin typeface="Times New Roman" panose="02020603050405020304" pitchFamily="18" charset="0"/>
                <a:cs typeface="Times New Roman" panose="02020603050405020304" pitchFamily="18" charset="0"/>
              </a:rPr>
              <a:t>Internal criteria</a:t>
            </a:r>
            <a:endParaRPr lang="en-US"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Internal criteria consist of the following:</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Interest of the researcher: The problem should be from the subject of interest of the researcher and can be challenging to him. Without interest in the problem, it becomes very difficult for the researcher to sustain continuity in the research. A researcher’s interest depends on his experience, educational background, sensitivity, etc.</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lvl="1" indent="0" algn="just">
              <a:buNone/>
            </a:pPr>
            <a:r>
              <a:rPr lang="en-US" b="1" dirty="0">
                <a:latin typeface="Times New Roman" panose="02020603050405020304" pitchFamily="18" charset="0"/>
                <a:cs typeface="Times New Roman" panose="02020603050405020304" pitchFamily="18" charset="0"/>
              </a:rPr>
              <a:t>Own resources of the researcher: </a:t>
            </a:r>
            <a:endParaRPr lang="en-US" b="1" dirty="0" smtClean="0">
              <a:latin typeface="Times New Roman" panose="02020603050405020304" pitchFamily="18" charset="0"/>
              <a:cs typeface="Times New Roman" panose="02020603050405020304" pitchFamily="18" charset="0"/>
            </a:endParaRPr>
          </a:p>
          <a:p>
            <a:pPr marL="457200" lvl="1" indent="0" algn="just">
              <a:buNone/>
            </a:pPr>
            <a:r>
              <a:rPr lang="en-US" b="1" dirty="0" smtClean="0">
                <a:latin typeface="Times New Roman" panose="02020603050405020304" pitchFamily="18" charset="0"/>
                <a:cs typeface="Times New Roman" panose="02020603050405020304" pitchFamily="18" charset="0"/>
              </a:rPr>
              <a:t>Research </a:t>
            </a:r>
            <a:r>
              <a:rPr lang="en-US" b="1" dirty="0">
                <a:latin typeface="Times New Roman" panose="02020603050405020304" pitchFamily="18" charset="0"/>
                <a:cs typeface="Times New Roman" panose="02020603050405020304" pitchFamily="18" charset="0"/>
              </a:rPr>
              <a:t>requires a lot of money. If the researcher does not have enough money and he is unable to manage external finance, the researcher should not go in for research. Moreover, time resource is more important than money. Research requires more time and hence, it should be utilized properly.</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1" indent="0" algn="just">
              <a:buNone/>
            </a:pPr>
            <a:r>
              <a:rPr lang="en-US" b="1" dirty="0">
                <a:latin typeface="Times New Roman" panose="02020603050405020304" pitchFamily="18" charset="0"/>
                <a:cs typeface="Times New Roman" panose="02020603050405020304" pitchFamily="18" charset="0"/>
              </a:rPr>
              <a:t>Competence of the researcher: Amere interest in research is not enough. The researcher must be competent enough to plan and carry out a study of the problem. He should have sufficient knowledge of the subject matter, relevant methodology and statistical procedures.</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0" lvl="0" indent="0" algn="just">
              <a:buNone/>
            </a:pPr>
            <a:r>
              <a:rPr lang="en-US" b="1" dirty="0">
                <a:latin typeface="Times New Roman" panose="02020603050405020304" pitchFamily="18" charset="0"/>
                <a:cs typeface="Times New Roman" panose="02020603050405020304" pitchFamily="18" charset="0"/>
              </a:rPr>
              <a:t>External criteria</a:t>
            </a:r>
            <a:endParaRPr lang="en-US"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External criteria consist of the following:</a:t>
            </a:r>
            <a:endParaRPr lang="en-US" b="1" dirty="0">
              <a:latin typeface="Times New Roman" panose="02020603050405020304" pitchFamily="18" charset="0"/>
              <a:cs typeface="Times New Roman" panose="02020603050405020304" pitchFamily="18" charset="0"/>
            </a:endParaRPr>
          </a:p>
          <a:p>
            <a:pPr marL="457200" lvl="1" indent="0" algn="just">
              <a:buNone/>
            </a:pPr>
            <a:r>
              <a:rPr lang="en-US" b="1" dirty="0">
                <a:latin typeface="Times New Roman" panose="02020603050405020304" pitchFamily="18" charset="0"/>
                <a:cs typeface="Times New Roman" panose="02020603050405020304" pitchFamily="18" charset="0"/>
              </a:rPr>
              <a:t>Potential for research: Very narrow or extremely vague problems should be avoided. In order to be researched, a problem must be one for which observation or other data collection in real world can provide the answer.</a:t>
            </a:r>
            <a:endParaRPr lang="en-US" b="1" dirty="0">
              <a:latin typeface="Times New Roman" panose="02020603050405020304" pitchFamily="18" charset="0"/>
              <a:cs typeface="Times New Roman" panose="02020603050405020304" pitchFamily="18" charset="0"/>
            </a:endParaRPr>
          </a:p>
          <a:p>
            <a:pPr marL="457200" lvl="1" indent="0" algn="just">
              <a:buNone/>
            </a:pPr>
            <a:r>
              <a:rPr lang="en-US" b="1" dirty="0">
                <a:latin typeface="Times New Roman" panose="02020603050405020304" pitchFamily="18" charset="0"/>
                <a:cs typeface="Times New Roman" panose="02020603050405020304" pitchFamily="18" charset="0"/>
              </a:rPr>
              <a:t>Importance and urgency: Issues that require investigation are unlimited but available research efforts are very limited. Therefore, relative importance and significance of the problem is required. Important and urgent issues should be given priority over an unimportant one.</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lvl="1" indent="0" algn="just">
              <a:buNone/>
            </a:pPr>
            <a:r>
              <a:rPr lang="en-US" b="1" dirty="0">
                <a:latin typeface="Times New Roman" panose="02020603050405020304" pitchFamily="18" charset="0"/>
                <a:cs typeface="Times New Roman" panose="02020603050405020304" pitchFamily="18" charset="0"/>
              </a:rPr>
              <a:t>Novelty of the problem: A problem on which a lot of research work has been done should not be considered for research as there are fewer chances of throwing light on any new factor.</a:t>
            </a:r>
            <a:endParaRPr lang="en-US" b="1" dirty="0">
              <a:latin typeface="Times New Roman" panose="02020603050405020304" pitchFamily="18" charset="0"/>
              <a:cs typeface="Times New Roman" panose="02020603050405020304" pitchFamily="18" charset="0"/>
            </a:endParaRPr>
          </a:p>
          <a:p>
            <a:pPr marL="457200" lvl="1" indent="0" algn="just">
              <a:buNone/>
            </a:pPr>
            <a:r>
              <a:rPr lang="en-US" b="1" dirty="0">
                <a:latin typeface="Times New Roman" panose="02020603050405020304" pitchFamily="18" charset="0"/>
                <a:cs typeface="Times New Roman" panose="02020603050405020304" pitchFamily="18" charset="0"/>
              </a:rPr>
              <a:t>Feasibility: Novelty of the problem is not sufficient if it is not feasible to conduct the study on problem in real world, i.e., it should contain facts which can be </a:t>
            </a:r>
            <a:r>
              <a:rPr lang="en-US" b="1" dirty="0" smtClean="0">
                <a:latin typeface="Times New Roman" panose="02020603050405020304" pitchFamily="18" charset="0"/>
                <a:cs typeface="Times New Roman" panose="02020603050405020304" pitchFamily="18" charset="0"/>
              </a:rPr>
              <a:t>analyzed. </a:t>
            </a:r>
            <a:r>
              <a:rPr lang="en-US" b="1" dirty="0">
                <a:latin typeface="Times New Roman" panose="02020603050405020304" pitchFamily="18" charset="0"/>
                <a:cs typeface="Times New Roman" panose="02020603050405020304" pitchFamily="18" charset="0"/>
              </a:rPr>
              <a:t>Even if the problem is novel we should make a small feasibility study first and proceed only after this if study allows.</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lvl="1" indent="0" algn="just">
              <a:buNone/>
            </a:pPr>
            <a:r>
              <a:rPr lang="en-US" b="1" dirty="0">
                <a:latin typeface="Times New Roman" panose="02020603050405020304" pitchFamily="18" charset="0"/>
                <a:cs typeface="Times New Roman" panose="02020603050405020304" pitchFamily="18" charset="0"/>
              </a:rPr>
              <a:t>Facilities: A well-equipped library, proper guidance in data analysis, etc., are basic facilities which are required to carry on any research.</a:t>
            </a:r>
            <a:endParaRPr lang="en-US" b="1" dirty="0">
              <a:latin typeface="Times New Roman" panose="02020603050405020304" pitchFamily="18" charset="0"/>
              <a:cs typeface="Times New Roman" panose="02020603050405020304" pitchFamily="18" charset="0"/>
            </a:endParaRPr>
          </a:p>
          <a:p>
            <a:pPr marL="457200" lvl="1" indent="0" algn="just">
              <a:buNone/>
            </a:pPr>
            <a:r>
              <a:rPr lang="en-US" b="1" dirty="0">
                <a:latin typeface="Times New Roman" panose="02020603050405020304" pitchFamily="18" charset="0"/>
                <a:cs typeface="Times New Roman" panose="02020603050405020304" pitchFamily="18" charset="0"/>
              </a:rPr>
              <a:t>Research personnel: Availability of adequate research personnel like investigators and research officers is very important for data collection, which is a major issue in many developing countries like </a:t>
            </a:r>
            <a:r>
              <a:rPr lang="en-US" b="1" dirty="0" smtClean="0">
                <a:latin typeface="Times New Roman" panose="02020603050405020304" pitchFamily="18" charset="0"/>
                <a:cs typeface="Times New Roman" panose="02020603050405020304" pitchFamily="18" charset="0"/>
              </a:rPr>
              <a:t>Kenya .</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dirty="0" smtClean="0"/>
              <a:t>Explain techniques </a:t>
            </a:r>
            <a:br>
              <a:rPr lang="en-US" dirty="0" smtClean="0"/>
            </a:br>
            <a:r>
              <a:rPr lang="en-US" sz="3100" b="1" dirty="0">
                <a:latin typeface="Times New Roman" panose="02020603050405020304" pitchFamily="18" charset="0"/>
                <a:cs typeface="Times New Roman" panose="02020603050405020304" pitchFamily="18" charset="0"/>
              </a:rPr>
              <a:t>S</a:t>
            </a:r>
            <a:r>
              <a:rPr lang="en-US" sz="3100" b="1" dirty="0" smtClean="0">
                <a:latin typeface="Times New Roman" panose="02020603050405020304" pitchFamily="18" charset="0"/>
                <a:cs typeface="Times New Roman" panose="02020603050405020304" pitchFamily="18" charset="0"/>
              </a:rPr>
              <a:t>tate techniques involved in formulating research?</a:t>
            </a:r>
            <a:br>
              <a:rPr lang="en-US" dirty="0"/>
            </a:br>
            <a:br>
              <a:rPr lang="en-US" dirty="0" smtClean="0"/>
            </a:br>
            <a:endParaRPr lang="en-US" dirty="0"/>
          </a:p>
        </p:txBody>
      </p:sp>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Defining a research problem properly and clearly is a crucial part of the research study and must, in no case, be done hurriedly. The technique for this purpose involves undertaking the following steps, generally one after the other:</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anose="02020603050405020304" pitchFamily="18" charset="0"/>
                <a:cs typeface="Times New Roman" panose="02020603050405020304" pitchFamily="18" charset="0"/>
              </a:rPr>
              <a:t>Explain relationship btn scientific methods and research ?</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2800" b="1" dirty="0">
                <a:latin typeface="Times New Roman" panose="02020603050405020304" pitchFamily="18" charset="0"/>
                <a:cs typeface="Times New Roman" panose="02020603050405020304" pitchFamily="18" charset="0"/>
              </a:rPr>
              <a:t>Research is scientific </a:t>
            </a:r>
            <a:r>
              <a:rPr lang="en-US" sz="2800" b="1" dirty="0" err="1">
                <a:latin typeface="Times New Roman" panose="02020603050405020304" pitchFamily="18" charset="0"/>
                <a:cs typeface="Times New Roman" panose="02020603050405020304" pitchFamily="18" charset="0"/>
              </a:rPr>
              <a:t>by nature</a:t>
            </a:r>
            <a:r>
              <a:rPr lang="en-US" sz="2800" b="1" dirty="0">
                <a:latin typeface="Times New Roman" panose="02020603050405020304" pitchFamily="18" charset="0"/>
                <a:cs typeface="Times New Roman" panose="02020603050405020304" pitchFamily="18" charset="0"/>
              </a:rPr>
              <a:t> as it involves many scientific methods. The meaning of scientific method is ‘gaining knowledge which is acceptable universally’. It does not refer to any particular body of knowledge.</a:t>
            </a:r>
            <a:endParaRPr lang="en-US" sz="28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2800" b="1" dirty="0">
                <a:latin typeface="Times New Roman" panose="02020603050405020304" pitchFamily="18" charset="0"/>
                <a:cs typeface="Times New Roman" panose="02020603050405020304" pitchFamily="18" charset="0"/>
              </a:rPr>
              <a:t>The scientific method is, thus based on certain basic postulates. </a:t>
            </a:r>
            <a:endParaRPr lang="en-US" sz="28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1"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Statement of the problem in a general way: The problem should be carefully worded. The problem statement should indicate nature of the problem and intention of researcher.</a:t>
            </a:r>
            <a:endParaRPr lang="en-US" b="1"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Understanding the nature of the problem: The best way to understand the nature of the problem is to discuss with those who have prior experience in the same kind of research. This will ensure that the origination of problem and the objectives in view are correct. If the marketer has stated the problem himself, he should consider all the facts that induced him to make a general statement concerning the problem.</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Developing ideas through discussions: Many new ideas are developed by discussing them with others. This discussion provides useful information for research. Discussion is done with those people who have enough experience in the concerned field.</a:t>
            </a:r>
            <a:endParaRPr lang="en-US" b="1"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Rephrasing the research problem: After going through the given four steps, the researcher gets a clear idea about the environment in which the</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Developing Data Source</a:t>
            </a:r>
            <a:endParaRPr lang="en-US" b="1" dirty="0"/>
          </a:p>
        </p:txBody>
      </p:sp>
      <p:sp>
        <p:nvSpPr>
          <p:cNvPr id="3" name="Content Placeholder 2"/>
          <p:cNvSpPr>
            <a:spLocks noGrp="1"/>
          </p:cNvSpPr>
          <p:nvPr>
            <p:ph idx="1"/>
          </p:nvPr>
        </p:nvSpPr>
        <p:spPr/>
        <p:txBody>
          <a:bodyPr/>
          <a:lstStyle/>
          <a:p>
            <a:pPr marL="0" lvl="0" indent="0" algn="just">
              <a:buNone/>
            </a:pPr>
            <a:r>
              <a:rPr lang="en-US" b="1" dirty="0" smtClean="0">
                <a:latin typeface="Times New Roman" panose="02020603050405020304" pitchFamily="18" charset="0"/>
                <a:cs typeface="Times New Roman" panose="02020603050405020304" pitchFamily="18" charset="0"/>
              </a:rPr>
              <a:t>Finding </a:t>
            </a:r>
            <a:r>
              <a:rPr lang="en-US" b="1" dirty="0">
                <a:latin typeface="Times New Roman" panose="02020603050405020304" pitchFamily="18" charset="0"/>
                <a:cs typeface="Times New Roman" panose="02020603050405020304" pitchFamily="18" charset="0"/>
              </a:rPr>
              <a:t>the answers to questions for a research study is called data collection. Data is the collection of facts and other relevant materials, from which we can draw conclusions. Data source is developed for ensuring the availability of data for decision-making.</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anose="02020603050405020304" pitchFamily="18" charset="0"/>
                <a:cs typeface="Times New Roman" panose="02020603050405020304" pitchFamily="18" charset="0"/>
              </a:rPr>
              <a:t>DISCUSS VARIOUS METHODS OF DATA COLLECTION </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marL="0" lvl="0" indent="0" algn="just">
              <a:buNone/>
            </a:pPr>
            <a:r>
              <a:rPr lang="en-US" dirty="0" smtClean="0">
                <a:latin typeface="Times New Roman" panose="02020603050405020304" pitchFamily="18" charset="0"/>
                <a:cs typeface="Times New Roman" panose="02020603050405020304" pitchFamily="18" charset="0"/>
              </a:rPr>
              <a:t>Interviewing </a:t>
            </a:r>
            <a:r>
              <a:rPr lang="en-US" dirty="0">
                <a:latin typeface="Times New Roman" panose="02020603050405020304" pitchFamily="18" charset="0"/>
                <a:cs typeface="Times New Roman" panose="02020603050405020304" pitchFamily="18" charset="0"/>
              </a:rPr>
              <a:t>are generally classified into the following two </a:t>
            </a:r>
            <a:r>
              <a:rPr lang="en-US" dirty="0" smtClean="0">
                <a:latin typeface="Times New Roman" panose="02020603050405020304" pitchFamily="18" charset="0"/>
                <a:cs typeface="Times New Roman" panose="02020603050405020304" pitchFamily="18" charset="0"/>
              </a:rPr>
              <a:t>categories:</a:t>
            </a:r>
            <a:endParaRPr lang="en-US" dirty="0" smtClean="0">
              <a:latin typeface="Times New Roman" panose="02020603050405020304" pitchFamily="18" charset="0"/>
              <a:cs typeface="Times New Roman" panose="02020603050405020304" pitchFamily="18" charset="0"/>
            </a:endParaRPr>
          </a:p>
          <a:p>
            <a:pPr marL="0" lvl="0" indent="0" algn="just">
              <a:buNone/>
            </a:pPr>
            <a:r>
              <a:rPr lang="en-US" b="1" dirty="0" smtClean="0">
                <a:latin typeface="Times New Roman" panose="02020603050405020304" pitchFamily="18" charset="0"/>
                <a:cs typeface="Times New Roman" panose="02020603050405020304" pitchFamily="18" charset="0"/>
              </a:rPr>
              <a:t>Structured </a:t>
            </a:r>
            <a:r>
              <a:rPr lang="en-US" b="1" dirty="0">
                <a:latin typeface="Times New Roman" panose="02020603050405020304" pitchFamily="18" charset="0"/>
                <a:cs typeface="Times New Roman" panose="02020603050405020304" pitchFamily="18" charset="0"/>
              </a:rPr>
              <a:t>or directive </a:t>
            </a:r>
            <a:r>
              <a:rPr lang="en-US" b="1" dirty="0" smtClean="0">
                <a:latin typeface="Times New Roman" panose="02020603050405020304" pitchFamily="18" charset="0"/>
                <a:cs typeface="Times New Roman" panose="02020603050405020304" pitchFamily="18" charset="0"/>
              </a:rPr>
              <a:t>interview</a:t>
            </a:r>
            <a:endParaRPr lang="en-US" b="1" dirty="0" smtClean="0">
              <a:latin typeface="Times New Roman" panose="02020603050405020304" pitchFamily="18" charset="0"/>
              <a:cs typeface="Times New Roman" panose="02020603050405020304" pitchFamily="18" charset="0"/>
            </a:endParaRPr>
          </a:p>
          <a:p>
            <a:pPr marL="0" lvl="0" indent="0" algn="just">
              <a:buNone/>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this type of interview, the investigator goes to the respondent with a detailed schedule. Some questions are asked from all the respondents in the same sequence. The style of asking every question is the same in all the interviews as it generates more reliability. It is used for large sample size.</a:t>
            </a:r>
            <a:endParaRPr lang="en-US"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Merits</a:t>
            </a:r>
            <a:endParaRPr lang="en-US"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The following are the advantages of structured or directive interviews:</a:t>
            </a:r>
            <a:endParaRPr lang="en-US" b="1" dirty="0">
              <a:latin typeface="Times New Roman" panose="02020603050405020304" pitchFamily="18" charset="0"/>
              <a:cs typeface="Times New Roman" panose="02020603050405020304" pitchFamily="18" charset="0"/>
            </a:endParaRPr>
          </a:p>
          <a:p>
            <a:pPr lvl="1" algn="just"/>
            <a:r>
              <a:rPr lang="en-US" sz="3200" b="1" dirty="0">
                <a:latin typeface="Times New Roman" panose="02020603050405020304" pitchFamily="18" charset="0"/>
                <a:cs typeface="Times New Roman" panose="02020603050405020304" pitchFamily="18" charset="0"/>
              </a:rPr>
              <a:t>Data can be easily compared.</a:t>
            </a:r>
            <a:endParaRPr lang="en-US" sz="3200" b="1" dirty="0">
              <a:latin typeface="Times New Roman" panose="02020603050405020304" pitchFamily="18" charset="0"/>
              <a:cs typeface="Times New Roman" panose="02020603050405020304" pitchFamily="18" charset="0"/>
            </a:endParaRPr>
          </a:p>
          <a:p>
            <a:pPr lvl="1" algn="just"/>
            <a:r>
              <a:rPr lang="en-US" sz="3200" b="1" dirty="0">
                <a:latin typeface="Times New Roman" panose="02020603050405020304" pitchFamily="18" charset="0"/>
                <a:cs typeface="Times New Roman" panose="02020603050405020304" pitchFamily="18" charset="0"/>
              </a:rPr>
              <a:t>Recording and coding of data is done easily.</a:t>
            </a:r>
            <a:endParaRPr lang="en-US" sz="3200" b="1" dirty="0">
              <a:latin typeface="Times New Roman" panose="02020603050405020304" pitchFamily="18" charset="0"/>
              <a:cs typeface="Times New Roman" panose="02020603050405020304" pitchFamily="18" charset="0"/>
            </a:endParaRPr>
          </a:p>
          <a:p>
            <a:pPr lvl="1" algn="just"/>
            <a:r>
              <a:rPr lang="en-US" sz="3200" b="1" dirty="0">
                <a:latin typeface="Times New Roman" panose="02020603050405020304" pitchFamily="18" charset="0"/>
                <a:cs typeface="Times New Roman" panose="02020603050405020304" pitchFamily="18" charset="0"/>
              </a:rPr>
              <a:t>There is no wastage of time.</a:t>
            </a:r>
            <a:endParaRPr lang="en-US" sz="3200"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Demerits</a:t>
            </a:r>
            <a:endParaRPr lang="en-US" b="1"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The following are the limitations of structured or directive interviews:</a:t>
            </a:r>
            <a:endParaRPr lang="en-US" b="1" dirty="0">
              <a:latin typeface="Times New Roman" panose="02020603050405020304" pitchFamily="18" charset="0"/>
              <a:cs typeface="Times New Roman" panose="02020603050405020304" pitchFamily="18" charset="0"/>
            </a:endParaRPr>
          </a:p>
          <a:p>
            <a:pPr lvl="1"/>
            <a:r>
              <a:rPr lang="en-US" b="1" dirty="0">
                <a:latin typeface="Times New Roman" panose="02020603050405020304" pitchFamily="18" charset="0"/>
                <a:cs typeface="Times New Roman" panose="02020603050405020304" pitchFamily="18" charset="0"/>
              </a:rPr>
              <a:t>There is no natural conversation.</a:t>
            </a:r>
            <a:endParaRPr lang="en-US" b="1" dirty="0">
              <a:latin typeface="Times New Roman" panose="02020603050405020304" pitchFamily="18" charset="0"/>
              <a:cs typeface="Times New Roman" panose="02020603050405020304" pitchFamily="18" charset="0"/>
            </a:endParaRPr>
          </a:p>
          <a:p>
            <a:pPr lvl="1"/>
            <a:r>
              <a:rPr lang="en-US" b="1" dirty="0">
                <a:latin typeface="Times New Roman" panose="02020603050405020304" pitchFamily="18" charset="0"/>
                <a:cs typeface="Times New Roman" panose="02020603050405020304" pitchFamily="18" charset="0"/>
              </a:rPr>
              <a:t>Researcher’s bias may be reflected in the answers.</a:t>
            </a:r>
            <a:endParaRPr lang="en-US" b="1" dirty="0">
              <a:latin typeface="Times New Roman" panose="02020603050405020304" pitchFamily="18" charset="0"/>
              <a:cs typeface="Times New Roman" panose="02020603050405020304" pitchFamily="18" charset="0"/>
            </a:endParaRPr>
          </a:p>
          <a:p>
            <a:pPr lvl="1"/>
            <a:r>
              <a:rPr lang="en-US" b="1" dirty="0">
                <a:latin typeface="Times New Roman" panose="02020603050405020304" pitchFamily="18" charset="0"/>
                <a:cs typeface="Times New Roman" panose="02020603050405020304" pitchFamily="18" charset="0"/>
              </a:rPr>
              <a:t>There is no scope for exploring the data.</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lvl="0" indent="0" algn="just">
              <a:buNone/>
            </a:pPr>
            <a:r>
              <a:rPr lang="en-US" sz="3000" b="1" dirty="0">
                <a:latin typeface="Times New Roman" panose="02020603050405020304" pitchFamily="18" charset="0"/>
                <a:cs typeface="Times New Roman" panose="02020603050405020304" pitchFamily="18" charset="0"/>
              </a:rPr>
              <a:t>Unstructured or non-directive interview</a:t>
            </a:r>
            <a:endParaRPr lang="en-US" sz="3000" b="1" dirty="0">
              <a:latin typeface="Times New Roman" panose="02020603050405020304" pitchFamily="18" charset="0"/>
              <a:cs typeface="Times New Roman" panose="02020603050405020304" pitchFamily="18" charset="0"/>
            </a:endParaRPr>
          </a:p>
          <a:p>
            <a:pPr marL="0" indent="0" algn="just">
              <a:buNone/>
            </a:pPr>
            <a:r>
              <a:rPr lang="en-US" sz="3000" b="1" dirty="0">
                <a:latin typeface="Times New Roman" panose="02020603050405020304" pitchFamily="18" charset="0"/>
                <a:cs typeface="Times New Roman" panose="02020603050405020304" pitchFamily="18" charset="0"/>
              </a:rPr>
              <a:t>The respondent is encouraged to give his honest opinion on the given topic without or with minimum help from others. In this interview, the pre-planned schedule is not used. </a:t>
            </a:r>
            <a:endParaRPr lang="en-US" sz="3000" b="1" dirty="0" smtClean="0">
              <a:latin typeface="Times New Roman" panose="02020603050405020304" pitchFamily="18" charset="0"/>
              <a:cs typeface="Times New Roman" panose="02020603050405020304" pitchFamily="18" charset="0"/>
            </a:endParaRPr>
          </a:p>
          <a:p>
            <a:pPr marL="0" indent="0" algn="just">
              <a:buNone/>
            </a:pPr>
            <a:r>
              <a:rPr lang="en-US" sz="3000" b="1" dirty="0" smtClean="0">
                <a:latin typeface="Times New Roman" panose="02020603050405020304" pitchFamily="18" charset="0"/>
                <a:cs typeface="Times New Roman" panose="02020603050405020304" pitchFamily="18" charset="0"/>
              </a:rPr>
              <a:t>The </a:t>
            </a:r>
            <a:r>
              <a:rPr lang="en-US" sz="3000" b="1" dirty="0">
                <a:latin typeface="Times New Roman" panose="02020603050405020304" pitchFamily="18" charset="0"/>
                <a:cs typeface="Times New Roman" panose="02020603050405020304" pitchFamily="18" charset="0"/>
              </a:rPr>
              <a:t>investigator uses only major guidelines for the interview. No particular sequence of questions is followed in the interview. When the path of investigation in exploratory research is not clearly defined, unstructured interview is very useful to get the direction of research study.</a:t>
            </a:r>
            <a:endParaRPr lang="en-US" sz="3000"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Merits</a:t>
            </a:r>
            <a:endParaRPr lang="en-US"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The following are the advantages of unstructured or non-directive interviews:</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There is natural conversation.</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Researcher’s biasness is not reflected in the answers.</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There is a lot of scope for exploring the data.</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lgn="just">
              <a:buNone/>
            </a:pPr>
            <a:r>
              <a:rPr lang="en-US" b="1" dirty="0">
                <a:latin typeface="Times New Roman" panose="02020603050405020304" pitchFamily="18" charset="0"/>
                <a:cs typeface="Times New Roman" panose="02020603050405020304" pitchFamily="18" charset="0"/>
              </a:rPr>
              <a:t>Demerits</a:t>
            </a:r>
            <a:endParaRPr lang="en-US"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The following are the limitations of unstructured or non-directive interviews:</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It is not easy to compare the data.</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The suitability of the data for research study needs to be checked.</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There is excessive unproductive conversation.</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There excessive of time consumption.</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Observation</a:t>
            </a:r>
            <a:br>
              <a:rPr lang="en-US" b="1" dirty="0" smtClean="0"/>
            </a:br>
            <a:endParaRPr lang="en-US" dirty="0"/>
          </a:p>
        </p:txBody>
      </p:sp>
      <p:sp>
        <p:nvSpPr>
          <p:cNvPr id="3" name="Content Placeholder 2"/>
          <p:cNvSpPr>
            <a:spLocks noGrp="1"/>
          </p:cNvSpPr>
          <p:nvPr>
            <p:ph idx="1"/>
          </p:nvPr>
        </p:nvSpPr>
        <p:spPr/>
        <p:txBody>
          <a:bodyPr>
            <a:normAutofit/>
          </a:bodyPr>
          <a:lstStyle/>
          <a:p>
            <a:pPr marL="0" lvl="0" indent="0" algn="just">
              <a:buNone/>
            </a:pPr>
            <a:r>
              <a:rPr lang="en-US" b="1" dirty="0" smtClean="0">
                <a:latin typeface="Times New Roman" panose="02020603050405020304" pitchFamily="18" charset="0"/>
                <a:cs typeface="Times New Roman" panose="02020603050405020304" pitchFamily="18" charset="0"/>
              </a:rPr>
              <a:t>Observation </a:t>
            </a:r>
            <a:r>
              <a:rPr lang="en-US" b="1" dirty="0">
                <a:latin typeface="Times New Roman" panose="02020603050405020304" pitchFamily="18" charset="0"/>
                <a:cs typeface="Times New Roman" panose="02020603050405020304" pitchFamily="18" charset="0"/>
              </a:rPr>
              <a:t>may be defined as specific viewing with the purpose of gathering the data for a specific research study. Observation is a classical method of scientific study. It has high importance in any research study as it is an effective method for data collection. Following are the characteristics of the observation method of data collection:</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just"/>
            <a:r>
              <a:rPr lang="en-US" b="1" dirty="0">
                <a:latin typeface="Times New Roman" panose="02020603050405020304" pitchFamily="18" charset="0"/>
                <a:cs typeface="Times New Roman" panose="02020603050405020304" pitchFamily="18" charset="0"/>
              </a:rPr>
              <a:t>Reliance on empirical evidence: </a:t>
            </a:r>
            <a:r>
              <a:rPr lang="en-US" dirty="0">
                <a:latin typeface="Times New Roman" panose="02020603050405020304" pitchFamily="18" charset="0"/>
                <a:cs typeface="Times New Roman" panose="02020603050405020304" pitchFamily="18" charset="0"/>
              </a:rPr>
              <a:t>Truth is based on evidence. Confusion is drawn only when there is no evidence. The solution to a problem is not decided by imagination.</a:t>
            </a:r>
            <a:endParaRPr lang="en-US"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Use of relevant concepts: </a:t>
            </a:r>
            <a:r>
              <a:rPr lang="en-US" dirty="0">
                <a:latin typeface="Times New Roman" panose="02020603050405020304" pitchFamily="18" charset="0"/>
                <a:cs typeface="Times New Roman" panose="02020603050405020304" pitchFamily="18" charset="0"/>
              </a:rPr>
              <a:t>A lot of facts are experienced by us with the help of our senses. Concepts with specific meanings are used in order to deal with facts.</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latin typeface="Times New Roman" panose="02020603050405020304" pitchFamily="18" charset="0"/>
                <a:cs typeface="Times New Roman" panose="02020603050405020304" pitchFamily="18" charset="0"/>
              </a:rPr>
              <a:t>HIGHLIGHT FIVE IMPORTANT CHARACTERISTICS OF OBERVERTION METHOD OF DATA COLLECTION ? </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457200" lvl="1" indent="0" algn="just">
              <a:buNone/>
            </a:pPr>
            <a:r>
              <a:rPr lang="en-US" b="1" dirty="0">
                <a:latin typeface="Times New Roman" panose="02020603050405020304" pitchFamily="18" charset="0"/>
                <a:cs typeface="Times New Roman" panose="02020603050405020304" pitchFamily="18" charset="0"/>
              </a:rPr>
              <a:t>Physical and mental activity: Eyes observe many things in our surroundings but our focus or attention is only on data which is relevant to the research study.</a:t>
            </a:r>
            <a:endParaRPr lang="en-US" b="1" dirty="0">
              <a:latin typeface="Times New Roman" panose="02020603050405020304" pitchFamily="18" charset="0"/>
              <a:cs typeface="Times New Roman" panose="02020603050405020304" pitchFamily="18" charset="0"/>
            </a:endParaRPr>
          </a:p>
          <a:p>
            <a:pPr marL="457200" lvl="1" indent="0" algn="just">
              <a:buNone/>
            </a:pPr>
            <a:r>
              <a:rPr lang="en-US" b="1" dirty="0">
                <a:latin typeface="Times New Roman" panose="02020603050405020304" pitchFamily="18" charset="0"/>
                <a:cs typeface="Times New Roman" panose="02020603050405020304" pitchFamily="18" charset="0"/>
              </a:rPr>
              <a:t>Observation is selective: It is very difficult for a researcher to observe everything in the surroundings. He only observes the data which is useful for his research study and meets the scope of the study. The researcher ignores all the data which is not relevant to the study.</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anose="02020603050405020304" pitchFamily="18" charset="0"/>
                <a:cs typeface="Times New Roman" panose="02020603050405020304" pitchFamily="18" charset="0"/>
              </a:rPr>
              <a:t>CLASSIFY OBSERVATION METHOD ACORDING TO INVESTIGATORS ROLE ?</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pPr marL="0" indent="0" algn="just">
              <a:buNone/>
            </a:pPr>
            <a:r>
              <a:rPr lang="en-US" b="1" dirty="0">
                <a:latin typeface="Times New Roman" panose="02020603050405020304" pitchFamily="18" charset="0"/>
                <a:cs typeface="Times New Roman" panose="02020603050405020304" pitchFamily="18" charset="0"/>
              </a:rPr>
              <a:t>With respect to the investigator’s role, observation may be classified </a:t>
            </a:r>
            <a:r>
              <a:rPr lang="en-US" b="1" dirty="0" smtClean="0">
                <a:latin typeface="Times New Roman" panose="02020603050405020304" pitchFamily="18" charset="0"/>
                <a:cs typeface="Times New Roman" panose="02020603050405020304" pitchFamily="18" charset="0"/>
              </a:rPr>
              <a:t>as: </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Participant </a:t>
            </a:r>
            <a:r>
              <a:rPr lang="en-US" b="1" dirty="0">
                <a:latin typeface="Times New Roman" panose="02020603050405020304" pitchFamily="18" charset="0"/>
                <a:cs typeface="Times New Roman" panose="02020603050405020304" pitchFamily="18" charset="0"/>
              </a:rPr>
              <a:t>observation</a:t>
            </a:r>
            <a:endParaRPr lang="en-US"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Non-participant </a:t>
            </a:r>
            <a:r>
              <a:rPr lang="en-US" b="1" dirty="0" smtClean="0">
                <a:latin typeface="Times New Roman" panose="02020603050405020304" pitchFamily="18" charset="0"/>
                <a:cs typeface="Times New Roman" panose="02020603050405020304" pitchFamily="18" charset="0"/>
              </a:rPr>
              <a:t>observation With </a:t>
            </a:r>
            <a:r>
              <a:rPr lang="en-US" b="1" dirty="0">
                <a:latin typeface="Times New Roman" panose="02020603050405020304" pitchFamily="18" charset="0"/>
                <a:cs typeface="Times New Roman" panose="02020603050405020304" pitchFamily="18" charset="0"/>
              </a:rPr>
              <a:t>respect to observation, it can be classified into:</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Direct observation</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Indirect observation</a:t>
            </a:r>
            <a:endParaRPr lang="en-US"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With reference to the rigour of system adopted, observation can be classified into:</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Controlled observation</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Uncontrolled observation</a:t>
            </a:r>
            <a:endParaRPr lang="en-US" b="1" dirty="0">
              <a:latin typeface="Times New Roman" panose="02020603050405020304" pitchFamily="18" charset="0"/>
              <a:cs typeface="Times New Roman" panose="02020603050405020304" pitchFamily="18" charset="0"/>
            </a:endParaRPr>
          </a:p>
          <a:p>
            <a:pPr lvl="1"/>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latin typeface="Times New Roman" panose="02020603050405020304" pitchFamily="18" charset="0"/>
                <a:cs typeface="Times New Roman" panose="02020603050405020304" pitchFamily="18" charset="0"/>
              </a:rPr>
              <a:t>What are the prerequisites </a:t>
            </a:r>
            <a:r>
              <a:rPr lang="en-US" sz="3100" b="1" dirty="0" smtClean="0">
                <a:latin typeface="Times New Roman" panose="02020603050405020304" pitchFamily="18" charset="0"/>
                <a:cs typeface="Times New Roman" panose="02020603050405020304" pitchFamily="18" charset="0"/>
              </a:rPr>
              <a:t>for </a:t>
            </a:r>
            <a:r>
              <a:rPr lang="en-US" sz="3100" b="1" dirty="0" smtClean="0">
                <a:latin typeface="Times New Roman" panose="02020603050405020304" pitchFamily="18" charset="0"/>
                <a:cs typeface="Times New Roman" panose="02020603050405020304" pitchFamily="18" charset="0"/>
              </a:rPr>
              <a:t>observation method ?</a:t>
            </a:r>
            <a:br>
              <a:rPr lang="en-US" b="1" dirty="0" smtClean="0"/>
            </a:b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a:latin typeface="Times New Roman" panose="02020603050405020304" pitchFamily="18" charset="0"/>
                <a:cs typeface="Times New Roman" panose="02020603050405020304" pitchFamily="18" charset="0"/>
              </a:rPr>
              <a:t>Prerequisites of observation</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following are some of the prerequisites of observation:</a:t>
            </a:r>
            <a:endParaRPr lang="en-US" b="1" dirty="0">
              <a:latin typeface="Times New Roman" panose="02020603050405020304" pitchFamily="18" charset="0"/>
              <a:cs typeface="Times New Roman" panose="02020603050405020304" pitchFamily="18" charset="0"/>
            </a:endParaRPr>
          </a:p>
          <a:p>
            <a:pPr lvl="1"/>
            <a:r>
              <a:rPr lang="en-US" b="1" dirty="0">
                <a:latin typeface="Times New Roman" panose="02020603050405020304" pitchFamily="18" charset="0"/>
                <a:cs typeface="Times New Roman" panose="02020603050405020304" pitchFamily="18" charset="0"/>
              </a:rPr>
              <a:t>Conditions of observation must provide accurate results. The observer should be in a position to observe the object clearly.</a:t>
            </a:r>
            <a:endParaRPr lang="en-US" b="1" dirty="0">
              <a:latin typeface="Times New Roman" panose="02020603050405020304" pitchFamily="18" charset="0"/>
              <a:cs typeface="Times New Roman" panose="02020603050405020304" pitchFamily="18" charset="0"/>
            </a:endParaRPr>
          </a:p>
          <a:p>
            <a:pPr lvl="1"/>
            <a:r>
              <a:rPr lang="en-US" b="1" dirty="0">
                <a:latin typeface="Times New Roman" panose="02020603050405020304" pitchFamily="18" charset="0"/>
                <a:cs typeface="Times New Roman" panose="02020603050405020304" pitchFamily="18" charset="0"/>
              </a:rPr>
              <a:t>The right number of respondents as sample size is essential to ensure that observation produces the desired results.</a:t>
            </a:r>
            <a:endParaRPr lang="en-US" b="1" dirty="0">
              <a:latin typeface="Times New Roman" panose="02020603050405020304" pitchFamily="18" charset="0"/>
              <a:cs typeface="Times New Roman" panose="02020603050405020304" pitchFamily="18" charset="0"/>
            </a:endParaRPr>
          </a:p>
          <a:p>
            <a:pPr lvl="1"/>
            <a:r>
              <a:rPr lang="en-US" b="1" dirty="0">
                <a:latin typeface="Times New Roman" panose="02020603050405020304" pitchFamily="18" charset="0"/>
                <a:cs typeface="Times New Roman" panose="02020603050405020304" pitchFamily="18" charset="0"/>
              </a:rPr>
              <a:t>There should be accurate and completed recording of an event.</a:t>
            </a:r>
            <a:endParaRPr lang="en-US" b="1" dirty="0">
              <a:latin typeface="Times New Roman" panose="02020603050405020304" pitchFamily="18" charset="0"/>
              <a:cs typeface="Times New Roman" panose="02020603050405020304" pitchFamily="18" charset="0"/>
            </a:endParaRPr>
          </a:p>
          <a:p>
            <a:pPr lvl="1"/>
            <a:r>
              <a:rPr lang="en-US" b="1" dirty="0">
                <a:latin typeface="Times New Roman" panose="02020603050405020304" pitchFamily="18" charset="0"/>
                <a:cs typeface="Times New Roman" panose="02020603050405020304" pitchFamily="18" charset="0"/>
              </a:rPr>
              <a:t>If it is possible, two separate observers and sets of instruments can be used in all or some observations. Then result can be compared to measure accuracy and completeness.</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anose="02020603050405020304" pitchFamily="18" charset="0"/>
                <a:cs typeface="Times New Roman" panose="02020603050405020304" pitchFamily="18" charset="0"/>
              </a:rPr>
              <a:t>Outline advantages of observation method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marL="0" indent="0" algn="just">
              <a:buNone/>
            </a:pPr>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following are the advantages of observation:</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It ensures that behaviour is studied in accordance with the occurrence of events. The observer does not ask anything from the representatives. He just watches what the sample does and says.</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The data collected by observation defines the observed phenomenon as they occur in their natural settings.</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When object itself is not able to define the meaning of its behaviour, observation is best method for analysis; for instance, animals, birds, children, etc.</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lvl="1" indent="0" algn="just">
              <a:buNone/>
            </a:pPr>
            <a:r>
              <a:rPr lang="en-US" b="1" dirty="0">
                <a:latin typeface="Times New Roman" panose="02020603050405020304" pitchFamily="18" charset="0"/>
                <a:cs typeface="Times New Roman" panose="02020603050405020304" pitchFamily="18" charset="0"/>
              </a:rPr>
              <a:t>Observation covers the entire happenings of an event.</a:t>
            </a:r>
            <a:endParaRPr lang="en-US" b="1" dirty="0">
              <a:latin typeface="Times New Roman" panose="02020603050405020304" pitchFamily="18" charset="0"/>
              <a:cs typeface="Times New Roman" panose="02020603050405020304" pitchFamily="18" charset="0"/>
            </a:endParaRPr>
          </a:p>
          <a:p>
            <a:pPr marL="457200" lvl="1" indent="0" algn="just">
              <a:buNone/>
            </a:pPr>
            <a:r>
              <a:rPr lang="en-US" b="1" dirty="0">
                <a:latin typeface="Times New Roman" panose="02020603050405020304" pitchFamily="18" charset="0"/>
                <a:cs typeface="Times New Roman" panose="02020603050405020304" pitchFamily="18" charset="0"/>
              </a:rPr>
              <a:t>Observation is less biased than questioning.</a:t>
            </a:r>
            <a:endParaRPr lang="en-US" b="1" dirty="0">
              <a:latin typeface="Times New Roman" panose="02020603050405020304" pitchFamily="18" charset="0"/>
              <a:cs typeface="Times New Roman" panose="02020603050405020304" pitchFamily="18" charset="0"/>
            </a:endParaRPr>
          </a:p>
          <a:p>
            <a:pPr marL="457200" lvl="1" indent="0" algn="just">
              <a:buNone/>
            </a:pPr>
            <a:r>
              <a:rPr lang="en-US" b="1" dirty="0">
                <a:latin typeface="Times New Roman" panose="02020603050405020304" pitchFamily="18" charset="0"/>
                <a:cs typeface="Times New Roman" panose="02020603050405020304" pitchFamily="18" charset="0"/>
              </a:rPr>
              <a:t>It is </a:t>
            </a:r>
            <a:r>
              <a:rPr lang="en-US" b="1" dirty="0" smtClean="0">
                <a:latin typeface="Times New Roman" panose="02020603050405020304" pitchFamily="18" charset="0"/>
                <a:cs typeface="Times New Roman" panose="02020603050405020304" pitchFamily="18" charset="0"/>
              </a:rPr>
              <a:t>easy to </a:t>
            </a:r>
            <a:r>
              <a:rPr lang="en-US" b="1" dirty="0">
                <a:latin typeface="Times New Roman" panose="02020603050405020304" pitchFamily="18" charset="0"/>
                <a:cs typeface="Times New Roman" panose="02020603050405020304" pitchFamily="18" charset="0"/>
              </a:rPr>
              <a:t>conduct disguised observation studies than disguised questioning.</a:t>
            </a:r>
            <a:endParaRPr lang="en-US"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Use of mechanical devices can generate more accuracy and completeness</a:t>
            </a:r>
            <a:endParaRPr lang="en-US" sz="2800"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anose="02020603050405020304" pitchFamily="18" charset="0"/>
                <a:cs typeface="Times New Roman" panose="02020603050405020304" pitchFamily="18" charset="0"/>
              </a:rPr>
              <a:t>What are the disadvantage of observation methods ?</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following are the limitations of observation:</a:t>
            </a:r>
            <a:endParaRPr lang="en-US" b="1" dirty="0">
              <a:latin typeface="Times New Roman" panose="02020603050405020304" pitchFamily="18" charset="0"/>
              <a:cs typeface="Times New Roman" panose="02020603050405020304" pitchFamily="18" charset="0"/>
            </a:endParaRPr>
          </a:p>
          <a:p>
            <a:pPr lvl="1"/>
            <a:r>
              <a:rPr lang="en-US" b="1" dirty="0">
                <a:latin typeface="Times New Roman" panose="02020603050405020304" pitchFamily="18" charset="0"/>
                <a:cs typeface="Times New Roman" panose="02020603050405020304" pitchFamily="18" charset="0"/>
              </a:rPr>
              <a:t>Past studies and events are of no use to observation as the researcher has to personally go through narrations, people and the related documents.</a:t>
            </a:r>
            <a:endParaRPr lang="en-US" b="1" dirty="0">
              <a:latin typeface="Times New Roman" panose="02020603050405020304" pitchFamily="18" charset="0"/>
              <a:cs typeface="Times New Roman" panose="02020603050405020304" pitchFamily="18" charset="0"/>
            </a:endParaRPr>
          </a:p>
          <a:p>
            <a:pPr lvl="1"/>
            <a:r>
              <a:rPr lang="en-US" b="1" dirty="0">
                <a:latin typeface="Times New Roman" panose="02020603050405020304" pitchFamily="18" charset="0"/>
                <a:cs typeface="Times New Roman" panose="02020603050405020304" pitchFamily="18" charset="0"/>
              </a:rPr>
              <a:t>Difficult to understand attitudes with the help of observation</a:t>
            </a:r>
            <a:r>
              <a:rPr lang="en-US" b="1" dirty="0" smtClean="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Observations cannot be performed by the choice of observer. He has to wait for an event to occur.</a:t>
            </a:r>
            <a:endParaRPr lang="en-US" b="1" dirty="0">
              <a:latin typeface="Times New Roman" panose="02020603050405020304" pitchFamily="18" charset="0"/>
              <a:cs typeface="Times New Roman" panose="02020603050405020304" pitchFamily="18" charset="0"/>
            </a:endParaRPr>
          </a:p>
          <a:p>
            <a:pPr lvl="1"/>
            <a:r>
              <a:rPr lang="en-US" b="1" dirty="0">
                <a:latin typeface="Times New Roman" panose="02020603050405020304" pitchFamily="18" charset="0"/>
                <a:cs typeface="Times New Roman" panose="02020603050405020304" pitchFamily="18" charset="0"/>
              </a:rPr>
              <a:t>It is difficult to predict when and where the event will occur. Thus, it may not be possible for the observer to reach every event.</a:t>
            </a:r>
            <a:endParaRPr lang="en-US" b="1" dirty="0">
              <a:latin typeface="Times New Roman" panose="02020603050405020304" pitchFamily="18" charset="0"/>
              <a:cs typeface="Times New Roman" panose="02020603050405020304" pitchFamily="18" charset="0"/>
            </a:endParaRPr>
          </a:p>
          <a:p>
            <a:pPr lvl="1"/>
            <a:r>
              <a:rPr lang="en-US" b="1" dirty="0">
                <a:latin typeface="Times New Roman" panose="02020603050405020304" pitchFamily="18" charset="0"/>
                <a:cs typeface="Times New Roman" panose="02020603050405020304" pitchFamily="18" charset="0"/>
              </a:rPr>
              <a:t>Observation requires more time and more money.</a:t>
            </a:r>
            <a:endParaRPr lang="en-US" b="1" dirty="0">
              <a:latin typeface="Times New Roman" panose="02020603050405020304" pitchFamily="18" charset="0"/>
              <a:cs typeface="Times New Roman" panose="02020603050405020304" pitchFamily="18" charset="0"/>
            </a:endParaRPr>
          </a:p>
          <a:p>
            <a:pPr lvl="1"/>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Sampling procedure</a:t>
            </a:r>
            <a:br>
              <a:rPr lang="en-US" b="1" dirty="0" smtClean="0"/>
            </a:br>
            <a:endParaRPr lang="en-US" dirty="0"/>
          </a:p>
        </p:txBody>
      </p:sp>
      <p:sp>
        <p:nvSpPr>
          <p:cNvPr id="3" name="Content Placeholder 2"/>
          <p:cNvSpPr>
            <a:spLocks noGrp="1"/>
          </p:cNvSpPr>
          <p:nvPr>
            <p:ph idx="1"/>
          </p:nvPr>
        </p:nvSpPr>
        <p:spPr/>
        <p:txBody>
          <a:bodyPr>
            <a:normAutofit fontScale="85000" lnSpcReduction="10000"/>
          </a:bodyPr>
          <a:lstStyle/>
          <a:p>
            <a:pPr marL="0" lvl="0" indent="0" algn="just">
              <a:buNone/>
            </a:pPr>
            <a:r>
              <a:rPr lang="en-US" b="1" dirty="0" smtClean="0">
                <a:latin typeface="Times New Roman" panose="02020603050405020304" pitchFamily="18" charset="0"/>
                <a:cs typeface="Times New Roman" panose="02020603050405020304" pitchFamily="18" charset="0"/>
              </a:rPr>
              <a:t>Different </a:t>
            </a:r>
            <a:r>
              <a:rPr lang="en-US" b="1" dirty="0">
                <a:latin typeface="Times New Roman" panose="02020603050405020304" pitchFamily="18" charset="0"/>
                <a:cs typeface="Times New Roman" panose="02020603050405020304" pitchFamily="18" charset="0"/>
              </a:rPr>
              <a:t>types of sampling are also used to collect data. The term ‘universe’ refers to the complete population that is to be studied or measured. A part of the population is called sample. </a:t>
            </a:r>
            <a:endParaRPr lang="en-US" b="1" dirty="0" smtClean="0">
              <a:latin typeface="Times New Roman" panose="02020603050405020304" pitchFamily="18" charset="0"/>
              <a:cs typeface="Times New Roman" panose="02020603050405020304" pitchFamily="18" charset="0"/>
            </a:endParaRPr>
          </a:p>
          <a:p>
            <a:pPr marL="0" lvl="0" indent="0" algn="just">
              <a:buNone/>
            </a:pPr>
            <a:r>
              <a:rPr lang="en-US" b="1" dirty="0" smtClean="0">
                <a:latin typeface="Times New Roman" panose="02020603050405020304" pitchFamily="18" charset="0"/>
                <a:cs typeface="Times New Roman" panose="02020603050405020304" pitchFamily="18" charset="0"/>
              </a:rPr>
              <a:t>Selecting </a:t>
            </a:r>
            <a:r>
              <a:rPr lang="en-US" b="1" dirty="0">
                <a:latin typeface="Times New Roman" panose="02020603050405020304" pitchFamily="18" charset="0"/>
                <a:cs typeface="Times New Roman" panose="02020603050405020304" pitchFamily="18" charset="0"/>
              </a:rPr>
              <a:t>a part of the universe with a view to draw conclusions about the ‘universe’ or ‘population’ for a study is known as sampling. Researchers use sampling for saving time and cost, as the selected sample represents the whole population. The following are the different types of sampling used:</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The following are the different types of sampling used:</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Probability or random sampling</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Simple random sampling</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Stratified random sampling</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Systematic random sampling</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Non-probability or non-random sampling</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Purposive or (judgment) sampling</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Explain data analysis method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marL="0" lvl="0" indent="0" algn="just">
              <a:buNone/>
            </a:pPr>
            <a:r>
              <a:rPr lang="en-US" dirty="0" smtClean="0">
                <a:latin typeface="Times New Roman" panose="02020603050405020304" pitchFamily="18" charset="0"/>
                <a:cs typeface="Times New Roman" panose="02020603050405020304" pitchFamily="18" charset="0"/>
              </a:rPr>
              <a:t>Processing </a:t>
            </a:r>
            <a:r>
              <a:rPr lang="en-US" dirty="0">
                <a:latin typeface="Times New Roman" panose="02020603050405020304" pitchFamily="18" charset="0"/>
                <a:cs typeface="Times New Roman" panose="02020603050405020304" pitchFamily="18" charset="0"/>
              </a:rPr>
              <a:t>of data refers to the preparation of data for research analysis. On the basis of the results of this data processing, further selection of the tools for analysis would be done</a:t>
            </a:r>
            <a:r>
              <a:rPr lang="en-US"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0" lvl="0" indent="0" algn="just">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Data processing is an intermediary stage of work between data collection and data interpretation. The data gathered in the form of questionnaires, interview, schedules, field notes and data sheets, is mostly in the form of large volume of research variables.</a:t>
            </a:r>
            <a:endParaRPr lang="en-US"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Explain types of data analysis ?</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b="1" dirty="0">
                <a:latin typeface="Times New Roman" panose="02020603050405020304" pitchFamily="18" charset="0"/>
                <a:cs typeface="Times New Roman" panose="02020603050405020304" pitchFamily="18" charset="0"/>
              </a:rPr>
              <a:t>Spearman’s Rank Correlation Method</a:t>
            </a:r>
            <a:endParaRPr lang="en-US" b="1"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Charles Edward Spearman, a British psychologist, devised a method for measuring the correlation between two variables based on ranks given to the observations.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method is adopted when the variables are not capable of quantitative measurements like intelligence, beauty, etc., and in such cases, they are variables. It is in such cases that rank correlation is useful.</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lgn="just"/>
            <a:r>
              <a:rPr lang="en-US" b="1" dirty="0">
                <a:latin typeface="Times New Roman" panose="02020603050405020304" pitchFamily="18" charset="0"/>
                <a:cs typeface="Times New Roman" panose="02020603050405020304" pitchFamily="18" charset="0"/>
              </a:rPr>
              <a:t>Commitment of objectivity: It is committed to only objective considerations. These considerations are based on facts and are unbiased.</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Ethical neutrality: Science cannot be manipulated to favour the researcher’s </a:t>
            </a:r>
            <a:r>
              <a:rPr lang="en-US" b="1" dirty="0" smtClean="0">
                <a:latin typeface="Times New Roman" panose="02020603050405020304" pitchFamily="18" charset="0"/>
                <a:cs typeface="Times New Roman" panose="02020603050405020304" pitchFamily="18" charset="0"/>
              </a:rPr>
              <a:t>interest. According </a:t>
            </a:r>
            <a:r>
              <a:rPr lang="en-US" b="1" dirty="0">
                <a:latin typeface="Times New Roman" panose="02020603050405020304" pitchFamily="18" charset="0"/>
                <a:cs typeface="Times New Roman" panose="02020603050405020304" pitchFamily="18" charset="0"/>
              </a:rPr>
              <a:t>to Schrödinger, ‘science never imposes anything, science states.’ Science focusses on truth based on the facts and makes logical statements about its objects.</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t>Concurrent Deviation Method</a:t>
            </a:r>
            <a:endParaRPr lang="en-US" b="1" dirty="0"/>
          </a:p>
          <a:p>
            <a:r>
              <a:rPr lang="en-US" dirty="0"/>
              <a:t>In this method, correlation is calculated between the direction of deviations and not their </a:t>
            </a:r>
            <a:r>
              <a:rPr lang="en-US" dirty="0" smtClean="0"/>
              <a:t>magnitudes. As </a:t>
            </a:r>
            <a:r>
              <a:rPr lang="en-US" dirty="0"/>
              <a:t>such, only the direction of deviations is taken into account in the calculation of this coefficient and their magnitude is ignored.</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Research design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b="1" dirty="0" smtClean="0">
                <a:latin typeface="Times New Roman" panose="02020603050405020304" pitchFamily="18" charset="0"/>
                <a:cs typeface="Times New Roman" panose="02020603050405020304" pitchFamily="18" charset="0"/>
              </a:rPr>
              <a:t>What is research design ?</a:t>
            </a:r>
            <a:r>
              <a:rPr lang="en-US" b="1" dirty="0"/>
              <a:t> </a:t>
            </a:r>
            <a:endParaRPr lang="en-US" b="1" dirty="0"/>
          </a:p>
          <a:p>
            <a:pPr marL="0" indent="0" algn="just">
              <a:buNone/>
            </a:pPr>
            <a:r>
              <a:rPr lang="en-US" b="1" dirty="0" smtClean="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research design is a systematic, objective and scientific plan developed for directing a research study. It constitutes the overview for </a:t>
            </a:r>
            <a:r>
              <a:rPr lang="en-US" b="1" dirty="0" smtClean="0">
                <a:latin typeface="Times New Roman" panose="02020603050405020304" pitchFamily="18" charset="0"/>
                <a:cs typeface="Times New Roman" panose="02020603050405020304" pitchFamily="18" charset="0"/>
              </a:rPr>
              <a:t>data collection, </a:t>
            </a:r>
            <a:r>
              <a:rPr lang="en-US" b="1" dirty="0">
                <a:latin typeface="Times New Roman" panose="02020603050405020304" pitchFamily="18" charset="0"/>
                <a:cs typeface="Times New Roman" panose="02020603050405020304" pitchFamily="18" charset="0"/>
              </a:rPr>
              <a:t>measurement and analysis of data. Research design is the road map for the functioning of a researcher.</a:t>
            </a:r>
            <a:endParaRPr lang="en-US" b="1" dirty="0">
              <a:latin typeface="Times New Roman" panose="02020603050405020304" pitchFamily="18" charset="0"/>
              <a:cs typeface="Times New Roman" panose="02020603050405020304" pitchFamily="18" charset="0"/>
            </a:endParaRPr>
          </a:p>
          <a:p>
            <a:pPr marL="0" indent="0">
              <a:buNone/>
            </a:pP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State feutures of design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marL="0" indent="0" algn="just">
              <a:buNone/>
            </a:pPr>
            <a:r>
              <a:rPr lang="en-US" b="1" dirty="0">
                <a:latin typeface="Times New Roman" panose="02020603050405020304" pitchFamily="18" charset="0"/>
                <a:cs typeface="Times New Roman" panose="02020603050405020304" pitchFamily="18" charset="0"/>
              </a:rPr>
              <a:t>Features of a good research design</a:t>
            </a:r>
            <a:endParaRPr lang="en-US"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The following are the features of a good research design:</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Ensuring research progress in the right direction</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Minimizing time and cost of research</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Encouraging coordination and effective organization</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Minimizing bias and maximizing the reliability of the data collected and </a:t>
            </a:r>
            <a:r>
              <a:rPr lang="en-US" b="1" dirty="0" smtClean="0">
                <a:latin typeface="Times New Roman" panose="02020603050405020304" pitchFamily="18" charset="0"/>
                <a:cs typeface="Times New Roman" panose="02020603050405020304" pitchFamily="18" charset="0"/>
              </a:rPr>
              <a:t>analyzed</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What are the types of research design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US" b="1" dirty="0" smtClean="0">
                <a:latin typeface="Times New Roman" panose="02020603050405020304" pitchFamily="18" charset="0"/>
                <a:cs typeface="Times New Roman" panose="02020603050405020304" pitchFamily="18" charset="0"/>
              </a:rPr>
              <a:t>Research </a:t>
            </a:r>
            <a:r>
              <a:rPr lang="en-US" b="1" dirty="0">
                <a:latin typeface="Times New Roman" panose="02020603050405020304" pitchFamily="18" charset="0"/>
                <a:cs typeface="Times New Roman" panose="02020603050405020304" pitchFamily="18" charset="0"/>
              </a:rPr>
              <a:t>designs can be categorized as:</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Research design in case of exploratory research studies</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Research design in case of descriptive and diagnostic research studies</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Research design in case of hypothesis-testing research studies</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89038"/>
          </a:xfrm>
        </p:spPr>
        <p:txBody>
          <a:bodyPr>
            <a:normAutofit fontScale="90000"/>
          </a:bodyPr>
          <a:lstStyle/>
          <a:p>
            <a:pPr lvl="0"/>
            <a:r>
              <a:rPr lang="en-US" sz="3100" b="1" dirty="0" smtClean="0">
                <a:latin typeface="Times New Roman" panose="02020603050405020304" pitchFamily="18" charset="0"/>
                <a:cs typeface="Times New Roman" panose="02020603050405020304" pitchFamily="18" charset="0"/>
              </a:rPr>
              <a:t>Research Design in Case of Exploratory Research Design</a:t>
            </a:r>
            <a:br>
              <a:rPr lang="en-US" b="1" dirty="0" smtClean="0"/>
            </a:br>
            <a:endParaRPr lang="en-US" dirty="0"/>
          </a:p>
        </p:txBody>
      </p:sp>
      <p:sp>
        <p:nvSpPr>
          <p:cNvPr id="3" name="Content Placeholder 2"/>
          <p:cNvSpPr>
            <a:spLocks noGrp="1"/>
          </p:cNvSpPr>
          <p:nvPr>
            <p:ph idx="1"/>
          </p:nvPr>
        </p:nvSpPr>
        <p:spPr/>
        <p:txBody>
          <a:bodyPr>
            <a:normAutofit fontScale="85000" lnSpcReduction="20000"/>
          </a:bodyPr>
          <a:lstStyle/>
          <a:p>
            <a:pPr lvl="0" algn="just">
              <a:buFont typeface="Wingdings" panose="05000000000000000000" pitchFamily="2" charset="2"/>
              <a:buChar char="ü"/>
            </a:pPr>
            <a:r>
              <a:rPr lang="en-US" b="1" dirty="0" smtClean="0">
                <a:latin typeface="Times New Roman" panose="02020603050405020304" pitchFamily="18" charset="0"/>
                <a:cs typeface="Times New Roman" panose="02020603050405020304" pitchFamily="18" charset="0"/>
              </a:rPr>
              <a:t>Formulative </a:t>
            </a:r>
            <a:r>
              <a:rPr lang="en-US" b="1" dirty="0">
                <a:latin typeface="Times New Roman" panose="02020603050405020304" pitchFamily="18" charset="0"/>
                <a:cs typeface="Times New Roman" panose="02020603050405020304" pitchFamily="18" charset="0"/>
              </a:rPr>
              <a:t>research is another term used for exploratory research. </a:t>
            </a:r>
            <a:endParaRPr lang="en-US" b="1" dirty="0" smtClean="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ü"/>
            </a:pPr>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main objective of such studies is problem formation with more precision for research and developing research hypothesis to get the results for operations. </a:t>
            </a:r>
            <a:endParaRPr lang="en-US" b="1" dirty="0" smtClean="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ü"/>
            </a:pPr>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key concern in such type of studies is to generate ideas and finding the insights. Thus relevant research designs for this type of studies must be flexible to provide an opportunity for various dimensions of the issues under the study. In such studies:</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lgn="just"/>
            <a:r>
              <a:rPr lang="en-US" b="1" dirty="0">
                <a:latin typeface="Times New Roman" panose="02020603050405020304" pitchFamily="18" charset="0"/>
                <a:cs typeface="Times New Roman" panose="02020603050405020304" pitchFamily="18" charset="0"/>
              </a:rPr>
              <a:t>The sample size is small.</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Non-probability sampling designs are used.</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Data requirements are vague.</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The objective is general rather than specific.</a:t>
            </a:r>
            <a:endParaRPr lang="en-US" b="1"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No definite recommendations are made as a result of the analysis.</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anose="02020603050405020304" pitchFamily="18" charset="0"/>
                <a:cs typeface="Times New Roman" panose="02020603050405020304" pitchFamily="18" charset="0"/>
              </a:rPr>
              <a:t>State methods exploratory research design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lvl="1" indent="0" algn="just">
              <a:buNone/>
            </a:pPr>
            <a:r>
              <a:rPr lang="en-US" b="1" dirty="0">
                <a:latin typeface="Times New Roman" panose="02020603050405020304" pitchFamily="18" charset="0"/>
                <a:cs typeface="Times New Roman" panose="02020603050405020304" pitchFamily="18" charset="0"/>
              </a:rPr>
              <a:t>Survey concerning literature: This is one of the most uncomplicated and easy methods to formulate the problem with more precision for research and developing research hypothesis to get the results for operations. </a:t>
            </a:r>
            <a:endParaRPr lang="en-US" b="1" dirty="0" smtClean="0">
              <a:latin typeface="Times New Roman" panose="02020603050405020304" pitchFamily="18" charset="0"/>
              <a:cs typeface="Times New Roman" panose="02020603050405020304" pitchFamily="18" charset="0"/>
            </a:endParaRPr>
          </a:p>
          <a:p>
            <a:pPr marL="0" lvl="1" indent="0" algn="just">
              <a:buNone/>
            </a:pPr>
            <a:r>
              <a:rPr lang="en-US" b="1" dirty="0" smtClean="0">
                <a:latin typeface="Times New Roman" panose="02020603050405020304" pitchFamily="18" charset="0"/>
                <a:cs typeface="Times New Roman" panose="02020603050405020304" pitchFamily="18" charset="0"/>
              </a:rPr>
              <a:t>Hypothesis </a:t>
            </a:r>
            <a:r>
              <a:rPr lang="en-US" b="1" dirty="0">
                <a:latin typeface="Times New Roman" panose="02020603050405020304" pitchFamily="18" charset="0"/>
                <a:cs typeface="Times New Roman" panose="02020603050405020304" pitchFamily="18" charset="0"/>
              </a:rPr>
              <a:t>formulated by previous researchers can be assessed and an evaluation of their importance is done for further research. Many a times the work of intellectual researchers provides the framework for formulating hypothesis for operations.</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457200" lvl="1" indent="0" algn="just">
              <a:buNone/>
            </a:pPr>
            <a:r>
              <a:rPr lang="en-US" b="1" dirty="0">
                <a:latin typeface="Times New Roman" panose="02020603050405020304" pitchFamily="18" charset="0"/>
                <a:cs typeface="Times New Roman" panose="02020603050405020304" pitchFamily="18" charset="0"/>
              </a:rPr>
              <a:t>Experience survey: It refers to a survey of the respondents who are familiar with the research problem (to be studied). This means that they have already experienced similar problems in past. </a:t>
            </a:r>
            <a:endParaRPr lang="en-US" b="1" dirty="0" smtClean="0">
              <a:latin typeface="Times New Roman" panose="02020603050405020304" pitchFamily="18" charset="0"/>
              <a:cs typeface="Times New Roman" panose="02020603050405020304" pitchFamily="18" charset="0"/>
            </a:endParaRPr>
          </a:p>
          <a:p>
            <a:pPr marL="457200" lvl="1" indent="0" algn="just">
              <a:buNone/>
            </a:pPr>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main objective of such a survey is to know the relationship between the variable and new ideas related to research problems. In this survey, it is important to select competent people to share their new ideas about the same problem with the researcher.</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lvl="1" indent="0" algn="just">
              <a:buNone/>
            </a:pPr>
            <a:r>
              <a:rPr lang="en-US" b="1" dirty="0">
                <a:latin typeface="Times New Roman" panose="02020603050405020304" pitchFamily="18" charset="0"/>
                <a:cs typeface="Times New Roman" panose="02020603050405020304" pitchFamily="18" charset="0"/>
              </a:rPr>
              <a:t>Researcher’s interpretation: </a:t>
            </a:r>
            <a:endParaRPr lang="en-US" b="1" dirty="0" smtClean="0">
              <a:latin typeface="Times New Roman" panose="02020603050405020304" pitchFamily="18" charset="0"/>
              <a:cs typeface="Times New Roman" panose="02020603050405020304" pitchFamily="18" charset="0"/>
            </a:endParaRPr>
          </a:p>
          <a:p>
            <a:pPr marL="0" lvl="1" indent="0" algn="just">
              <a:buNone/>
            </a:pPr>
            <a:r>
              <a:rPr lang="en-US" b="1" dirty="0" smtClean="0">
                <a:latin typeface="Times New Roman" panose="02020603050405020304" pitchFamily="18" charset="0"/>
                <a:cs typeface="Times New Roman" panose="02020603050405020304" pitchFamily="18" charset="0"/>
              </a:rPr>
              <a:t>These </a:t>
            </a:r>
            <a:r>
              <a:rPr lang="en-US" b="1" dirty="0">
                <a:latin typeface="Times New Roman" panose="02020603050405020304" pitchFamily="18" charset="0"/>
                <a:cs typeface="Times New Roman" panose="02020603050405020304" pitchFamily="18" charset="0"/>
              </a:rPr>
              <a:t>are fruitful methods for selecting the hypothesis for research. This method is suitable in areas where small experience serves as a guide to research study. </a:t>
            </a:r>
            <a:endParaRPr lang="en-US" b="1" dirty="0" smtClean="0">
              <a:latin typeface="Times New Roman" panose="02020603050405020304" pitchFamily="18" charset="0"/>
              <a:cs typeface="Times New Roman" panose="02020603050405020304" pitchFamily="18" charset="0"/>
            </a:endParaRPr>
          </a:p>
          <a:p>
            <a:pPr marL="0" lvl="1" indent="0" algn="just">
              <a:buNone/>
            </a:pPr>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detailed study of choice phenomenon in which the researcher wants to research is required. Investigator’s attitude, the concentration of the study and the availability of the investigator to draw together diverse information into a united interpretation are the main features of this method.</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Explain research design in case of descriptive and diagnostic </a:t>
            </a:r>
            <a:endParaRPr lang="en-US" dirty="0"/>
          </a:p>
        </p:txBody>
      </p:sp>
      <p:sp>
        <p:nvSpPr>
          <p:cNvPr id="3" name="Content Placeholder 2"/>
          <p:cNvSpPr>
            <a:spLocks noGrp="1"/>
          </p:cNvSpPr>
          <p:nvPr>
            <p:ph idx="1"/>
          </p:nvPr>
        </p:nvSpPr>
        <p:spPr/>
        <p:txBody>
          <a:bodyPr/>
          <a:lstStyle/>
          <a:p>
            <a:pPr marL="0" lvl="0" indent="0" algn="just">
              <a:buNone/>
            </a:pPr>
            <a:r>
              <a:rPr lang="en-US" b="1" dirty="0">
                <a:latin typeface="Times New Roman" panose="02020603050405020304" pitchFamily="18" charset="0"/>
                <a:cs typeface="Times New Roman" panose="02020603050405020304" pitchFamily="18" charset="0"/>
              </a:rPr>
              <a:t>Research Design in Case of Descriptive and Diagnostic Research </a:t>
            </a:r>
            <a:r>
              <a:rPr lang="en-US" b="1" dirty="0" smtClean="0">
                <a:latin typeface="Times New Roman" panose="02020603050405020304" pitchFamily="18" charset="0"/>
                <a:cs typeface="Times New Roman" panose="02020603050405020304" pitchFamily="18" charset="0"/>
              </a:rPr>
              <a:t>Studies</a:t>
            </a:r>
            <a:endParaRPr lang="en-US" b="1" dirty="0" smtClean="0">
              <a:latin typeface="Times New Roman" panose="02020603050405020304" pitchFamily="18" charset="0"/>
              <a:cs typeface="Times New Roman" panose="02020603050405020304" pitchFamily="18" charset="0"/>
            </a:endParaRPr>
          </a:p>
          <a:p>
            <a:pPr marL="0" lvl="0" indent="0" algn="just">
              <a:buNone/>
            </a:pPr>
            <a:r>
              <a:rPr lang="en-US" b="1" dirty="0" smtClean="0">
                <a:latin typeface="Times New Roman" panose="02020603050405020304" pitchFamily="18" charset="0"/>
                <a:cs typeface="Times New Roman" panose="02020603050405020304" pitchFamily="18" charset="0"/>
              </a:rPr>
              <a:t>Studies </a:t>
            </a:r>
            <a:r>
              <a:rPr lang="en-US" b="1" dirty="0">
                <a:latin typeface="Times New Roman" panose="02020603050405020304" pitchFamily="18" charset="0"/>
                <a:cs typeface="Times New Roman" panose="02020603050405020304" pitchFamily="18" charset="0"/>
              </a:rPr>
              <a:t>describing the individuality of a particular person or group are called descriptive research, whereas research studies defining the occurrence of any happening or association of one happening with others are called diagnostic research. In such studies:</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algn="just"/>
            <a:r>
              <a:rPr lang="en-US" b="1" dirty="0">
                <a:latin typeface="Times New Roman" panose="02020603050405020304" pitchFamily="18" charset="0"/>
                <a:cs typeface="Times New Roman" panose="02020603050405020304" pitchFamily="18" charset="0"/>
              </a:rPr>
              <a:t>Generalization: Science can be generalized as it can be applied to any phenomenon and the results will be the same irrespective of the given conditions.</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Verifiability: The conclusion drawn by a researcher or scientist should be verifiable. He should explain the process of arriving at the conclusion for critical examination or scrutiny.</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Logical reasoning: It focuses on formulating the most general axioms or what can be termed as scientific theories.</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lvl="1"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The study describes the phenomenon under study.</a:t>
            </a:r>
            <a:endParaRPr lang="en-US" b="1"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The collected data may relate to the demographic or the behaviour variables of the respondents under study.</a:t>
            </a:r>
            <a:endParaRPr lang="en-US" b="1"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The research has got a very specific objective, clear cut data requirements and uses a large sample which is drawn through a probability sampling designs.</a:t>
            </a:r>
            <a:endParaRPr lang="en-US" b="1"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The recommendation/findings in descriptive research are definite.</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b="1">
                <a:latin typeface="Times New Roman" panose="02020603050405020304" pitchFamily="18" charset="0"/>
                <a:cs typeface="Times New Roman" panose="02020603050405020304" pitchFamily="18" charset="0"/>
              </a:rPr>
              <a:t>Describe major steps of rearch process</a:t>
            </a:r>
            <a:r>
              <a:rPr lang="en-US"/>
              <a:t> ?</a:t>
            </a:r>
            <a:endParaRPr lang="en-US"/>
          </a:p>
        </p:txBody>
      </p:sp>
      <p:sp>
        <p:nvSpPr>
          <p:cNvPr id="3" name="Content Placeholder 2"/>
          <p:cNvSpPr>
            <a:spLocks noGrp="1"/>
          </p:cNvSpPr>
          <p:nvPr>
            <p:ph idx="1"/>
          </p:nvPr>
        </p:nvSpPr>
        <p:spPr/>
        <p:txBody>
          <a:bodyPr>
            <a:normAutofit lnSpcReduction="20000"/>
          </a:bodyPr>
          <a:p>
            <a:pPr marL="0" indent="0" algn="just">
              <a:buNone/>
            </a:pPr>
            <a:r>
              <a:rPr lang="en-US" b="1">
                <a:latin typeface="Times New Roman" panose="02020603050405020304" pitchFamily="18" charset="0"/>
                <a:cs typeface="Times New Roman" panose="02020603050405020304" pitchFamily="18" charset="0"/>
              </a:rPr>
              <a:t>Research process consists of series of actions or steps necessary to effectively carry out research. These actions or steps are;</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(i) Formulating the Research Problem</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(ii) Extensive Literature Survey</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(iii) Developing the Research Hypothesis</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(iv) Preparing the Research Design</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(v) Determining the Research Design</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478915"/>
            <a:ext cx="8229600" cy="4647565"/>
          </a:xfrm>
        </p:spPr>
        <p:txBody>
          <a:bodyPr/>
          <a:p>
            <a:pPr marL="0" indent="0" algn="just">
              <a:buNone/>
            </a:pPr>
            <a:r>
              <a:rPr lang="en-US" b="1">
                <a:latin typeface="Times New Roman" panose="02020603050405020304" pitchFamily="18" charset="0"/>
                <a:cs typeface="Times New Roman" panose="02020603050405020304" pitchFamily="18" charset="0"/>
              </a:rPr>
              <a:t>(vi) Collecting the Research Data</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(vii) Execution of the Project</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(viii) Analysis of Data</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(ix) Hypothesis Testing</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(x) Generalization and Interpretation</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(xi) Preparing of the Report or Presentation of the Result</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431290"/>
            <a:ext cx="8229600" cy="4695190"/>
          </a:xfrm>
        </p:spPr>
        <p:txBody>
          <a:bodyPr>
            <a:normAutofit fontScale="70000"/>
          </a:bodyPr>
          <a:p>
            <a:pPr marL="0" indent="0" algn="just">
              <a:buNone/>
            </a:pPr>
            <a:r>
              <a:rPr lang="en-US" b="1">
                <a:latin typeface="Times New Roman" panose="02020603050405020304" pitchFamily="18" charset="0"/>
                <a:cs typeface="Times New Roman" panose="02020603050405020304" pitchFamily="18" charset="0"/>
              </a:rPr>
              <a:t>(i) Formulation of Research Problem: At the very outset, the researcher must decide the general area of interest or aspect of a subject matter that he would like to inquire into and then research problem should be formulated.</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(ii) Extensive Literature Survey:</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Once the problem is formulated the researcher should undertake extensive literature survey connected with the problem. For this purpose, the abstracting and indexing journals and published orunpublished bibliographies are the first place to go to academic journals, conference proceedings, government reports, books etc. must be tapped depending on the nature of the problem.</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lnSpcReduction="10000"/>
          </a:bodyPr>
          <a:p>
            <a:pPr marL="0" indent="0" algn="just">
              <a:buNone/>
            </a:pPr>
            <a:r>
              <a:rPr lang="en-US" b="1">
                <a:latin typeface="Times New Roman" panose="02020603050405020304" pitchFamily="18" charset="0"/>
                <a:cs typeface="Times New Roman" panose="02020603050405020304" pitchFamily="18" charset="0"/>
              </a:rPr>
              <a:t>(iii) Development of Working Hypothesis:</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After extensive literature survey, researcher should state in clear terms the working hypothesis or hypotheses. </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Working hypothesis is tentative assumption made in order to draw out and test its logical or empirical consequences. It’s very important or it provides the focal point for research.</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80000"/>
          </a:bodyPr>
          <a:p>
            <a:pPr marL="0" indent="0" algn="just">
              <a:buNone/>
            </a:pPr>
            <a:r>
              <a:rPr lang="en-US" b="1">
                <a:latin typeface="Times New Roman" panose="02020603050405020304" pitchFamily="18" charset="0"/>
                <a:cs typeface="Times New Roman" panose="02020603050405020304" pitchFamily="18" charset="0"/>
              </a:rPr>
              <a:t>(iv) Preparing the Research Design:</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After framing hypothesis we have to prepare a research design i.e. we have to state the conceptual structure within which research would be conducted. </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The preparation of such a design facilitates research to be as efficient as possible yielding maximal information. In other words, the function of research design is to provide for the collection of relevant evidence with optimum effort, time and expenditure. But how all these can be achieved depends mainly on the research purpose.</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70000"/>
          </a:bodyPr>
          <a:p>
            <a:pPr marL="0" indent="0" algn="just">
              <a:buNone/>
            </a:pPr>
            <a:r>
              <a:rPr lang="en-US" b="1">
                <a:latin typeface="Times New Roman" panose="02020603050405020304" pitchFamily="18" charset="0"/>
                <a:cs typeface="Times New Roman" panose="02020603050405020304" pitchFamily="18" charset="0"/>
              </a:rPr>
              <a:t>V.  Determining Sample Design:</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A sample design is a definite plan determined before any data is actually collected for obtaining a sample from a given population.in census inquiry we involve a great deal of time, money and energy so it it not possible in practice under many circumstances. Sample designs can be either probability or non-probability. With probability samples each element has a known probability of being included in the sample but the non-probability samples do not allow the researchers to determine this probability.</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70000"/>
          </a:bodyPr>
          <a:p>
            <a:pPr marL="0" indent="0" algn="just">
              <a:buNone/>
            </a:pPr>
            <a:r>
              <a:rPr lang="en-US" b="1">
                <a:latin typeface="Times New Roman" panose="02020603050405020304" pitchFamily="18" charset="0"/>
                <a:cs typeface="Times New Roman" panose="02020603050405020304" pitchFamily="18" charset="0"/>
              </a:rPr>
              <a:t>(</a:t>
            </a:r>
            <a:r>
              <a:rPr lang="en-US" b="1">
                <a:latin typeface="Times New Roman" panose="02020603050405020304" pitchFamily="18" charset="0"/>
                <a:cs typeface="Times New Roman" panose="02020603050405020304" pitchFamily="18" charset="0"/>
              </a:rPr>
              <a:t>vi) Collecting the Data:</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There are several ways of collecting the appropriate data which differ considerably in context of cost, time and other resources at the disposal of the researcher. Primary data can be collected either through experiment or through survey. In case of survey, data can be collected by any one or more of the following ways; By observation,Through personal interview,</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 Through telephonic interviews,</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 By mailing of questionnaires or</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 Through schedules.</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lnSpcReduction="10000"/>
          </a:bodyPr>
          <a:p>
            <a:pPr marL="0" indent="0" algn="just">
              <a:buNone/>
            </a:pPr>
            <a:r>
              <a:rPr lang="en-US" b="1">
                <a:latin typeface="Times New Roman" panose="02020603050405020304" pitchFamily="18" charset="0"/>
                <a:cs typeface="Times New Roman" panose="02020603050405020304" pitchFamily="18" charset="0"/>
              </a:rPr>
              <a:t>(vii) Execution of the Project:</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Execution of project is a very important step in the research process. If the execution of the project proceeds on correct lines, the data to be collected would be adequate and dependable .</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A careful watch should be kept for unanticipated factors in order to keep the survey realistic as much as possible</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90000"/>
          </a:bodyPr>
          <a:p>
            <a:pPr marL="0" indent="0" algn="just">
              <a:buNone/>
            </a:pPr>
            <a:r>
              <a:rPr lang="en-US" b="1">
                <a:latin typeface="Times New Roman" panose="02020603050405020304" pitchFamily="18" charset="0"/>
                <a:cs typeface="Times New Roman" panose="02020603050405020304" pitchFamily="18" charset="0"/>
              </a:rPr>
              <a:t>(viii) Analysis of Data:</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The analysis of data requires a number of closely related operations such as establishment of categories, the application of these categories to raw data through coding, tabulation and then drawing statistical inference. Analysis work after tabulation is generally based on the computation of various percentages; coefficients etc., by applying various well defined statistical formulae. </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State characteristics of research?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marL="0" indent="0" algn="just">
              <a:buNone/>
            </a:pPr>
            <a:r>
              <a:rPr lang="en-US" b="1" dirty="0">
                <a:latin typeface="Times New Roman" panose="02020603050405020304" pitchFamily="18" charset="0"/>
                <a:cs typeface="Times New Roman" panose="02020603050405020304" pitchFamily="18" charset="0"/>
              </a:rPr>
              <a:t>The following are the characteristics of research:</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It is a systematic and critical investigation into a phenomenon.</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It uses scientific methods.</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It is objective and logical.</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It requires empirical evidence.</a:t>
            </a:r>
            <a:endParaRPr lang="en-US" b="1"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It focusses on finding facts to questions and solution to problems.</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lgn="just">
              <a:buNone/>
            </a:pPr>
            <a:r>
              <a:rPr lang="en-US" b="1">
                <a:latin typeface="Times New Roman" panose="02020603050405020304" pitchFamily="18" charset="0"/>
                <a:cs typeface="Times New Roman" panose="02020603050405020304" pitchFamily="18" charset="0"/>
              </a:rPr>
              <a:t>In the process of analysis, relationships of differences supporting or conflicting with original or new hypothesis should be subjected to tests of significance to determine with what validity data can be said to indicate any conclusions.</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Content Placeholder 3"/>
          <p:cNvSpPr/>
          <p:nvPr>
            <p:ph idx="1"/>
          </p:nvPr>
        </p:nvSpPr>
        <p:spPr/>
        <p:txBody>
          <a:bodyPr>
            <a:normAutofit fontScale="70000"/>
          </a:bodyPr>
          <a:p>
            <a:pPr marL="0" indent="0" algn="just">
              <a:buNone/>
            </a:pPr>
            <a:r>
              <a:rPr lang="en-US" b="1">
                <a:latin typeface="Times New Roman" panose="02020603050405020304" pitchFamily="18" charset="0"/>
                <a:cs typeface="Times New Roman" panose="02020603050405020304" pitchFamily="18" charset="0"/>
              </a:rPr>
              <a:t>(ix) Hypothesis Testing:</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After analyzing the data, the researcher is in a position to test the hypothesis, if any, he had formulated earlier. Do the facts support the hypothesis or they happen to be contrary?</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 This is the usual question which is to be answered by applying various tests like ‘t’ test, ’F’ test etc. F test have been developed by statisticians for the purpose .Hypothesis testing will result in either accepting the hypothesis or in rejecting it. If the researcher had no hypothesis to start with, generalizations established on the basis of data may be stated.</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90000"/>
          </a:bodyPr>
          <a:p>
            <a:pPr marL="0" indent="0" algn="just">
              <a:buNone/>
            </a:pPr>
            <a:r>
              <a:rPr lang="en-US" b="1">
                <a:latin typeface="Times New Roman" panose="02020603050405020304" pitchFamily="18" charset="0"/>
                <a:cs typeface="Times New Roman" panose="02020603050405020304" pitchFamily="18" charset="0"/>
              </a:rPr>
              <a:t>(x) Generalizations and Interpretation:</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If a hypothesis is tested and upheld several times, it may be possible for the researcher to arrive at generalization i.e. to build a theory. As a matter of fact, the real value of research lies in its ability to arrive at certain generalizations. If the researcher had no hypothesis to start with, he might seek to explain his findings on the basis of some theory. It is known as interpretation.</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90000"/>
          </a:bodyPr>
          <a:p>
            <a:pPr marL="0" indent="0" algn="just">
              <a:buNone/>
            </a:pPr>
            <a:r>
              <a:rPr lang="en-US" b="1">
                <a:latin typeface="Times New Roman" panose="02020603050405020304" pitchFamily="18" charset="0"/>
                <a:cs typeface="Times New Roman" panose="02020603050405020304" pitchFamily="18" charset="0"/>
              </a:rPr>
              <a:t>xi) Preparation of the Report or the Thesis:</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Finally, the researcher has to prepare the report of what has been done by him. The layout of the report should be as follows; the preliminary pages, the main text and end matter. The preliminary pages carry title, acknowledgements and forward and then index. The main text of the report should have introduction, review of literature and methodology</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atin typeface="Times New Roman" panose="02020603050405020304" pitchFamily="18" charset="0"/>
                <a:cs typeface="Times New Roman" panose="02020603050405020304" pitchFamily="18" charset="0"/>
              </a:rPr>
              <a:t>DEFINE VARIABLES ?</a:t>
            </a:r>
            <a:r>
              <a:rPr lang="en-US"/>
              <a:t> </a:t>
            </a:r>
            <a:endParaRPr lang="en-US"/>
          </a:p>
        </p:txBody>
      </p:sp>
      <p:sp>
        <p:nvSpPr>
          <p:cNvPr id="3" name="Content Placeholder 2"/>
          <p:cNvSpPr>
            <a:spLocks noGrp="1"/>
          </p:cNvSpPr>
          <p:nvPr>
            <p:ph idx="1"/>
          </p:nvPr>
        </p:nvSpPr>
        <p:spPr/>
        <p:txBody>
          <a:bodyPr>
            <a:normAutofit/>
          </a:bodyPr>
          <a:p>
            <a:pPr marL="0" indent="0" algn="just">
              <a:buNone/>
            </a:pPr>
            <a:r>
              <a:rPr lang="en-US" sz="2800" b="1">
                <a:latin typeface="Times New Roman" panose="02020603050405020304" pitchFamily="18" charset="0"/>
                <a:cs typeface="Times New Roman" panose="02020603050405020304" pitchFamily="18" charset="0"/>
              </a:rPr>
              <a:t>Variable is a concept which can take on different quantitative values. For example; height, weight, income, age etc. The main focus of the scientific study is to analyse the functional relationship of the variables. </a:t>
            </a:r>
            <a:endParaRPr lang="en-US" sz="2800" b="1">
              <a:latin typeface="Times New Roman" panose="02020603050405020304" pitchFamily="18" charset="0"/>
              <a:cs typeface="Times New Roman" panose="02020603050405020304" pitchFamily="18" charset="0"/>
            </a:endParaRPr>
          </a:p>
          <a:p>
            <a:pPr marL="0" indent="0" algn="just">
              <a:buNone/>
            </a:pPr>
            <a:r>
              <a:rPr lang="en-US" sz="2800" b="1">
                <a:latin typeface="Times New Roman" panose="02020603050405020304" pitchFamily="18" charset="0"/>
                <a:cs typeface="Times New Roman" panose="02020603050405020304" pitchFamily="18" charset="0"/>
              </a:rPr>
              <a:t>A variable is a quantity which can vary from one individual to another. The quantity which can vary from person to person. “Variable is a property that taken on different value”,</a:t>
            </a:r>
            <a:endParaRPr lang="en-US" sz="2800" b="1">
              <a:latin typeface="Times New Roman" panose="02020603050405020304" pitchFamily="18" charset="0"/>
              <a:cs typeface="Times New Roman" panose="02020603050405020304" pitchFamily="18"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sz="3555" b="1">
                <a:latin typeface="Times New Roman" panose="02020603050405020304" pitchFamily="18" charset="0"/>
                <a:cs typeface="Times New Roman" panose="02020603050405020304" pitchFamily="18" charset="0"/>
              </a:rPr>
              <a:t>EXPAIN MAJOR TYPES OF VARIABLES ?</a:t>
            </a:r>
            <a:endParaRPr lang="en-US" sz="3555" b="1">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p>
            <a:pPr marL="0" indent="0" algn="just">
              <a:buNone/>
            </a:pPr>
            <a:r>
              <a:rPr lang="en-US" sz="2800" b="1">
                <a:latin typeface="Times New Roman" panose="02020603050405020304" pitchFamily="18" charset="0"/>
                <a:cs typeface="Times New Roman" panose="02020603050405020304" pitchFamily="18" charset="0"/>
              </a:rPr>
              <a:t>(i) Continuous Variable:</a:t>
            </a:r>
            <a:endParaRPr lang="en-US" sz="2800" b="1">
              <a:latin typeface="Times New Roman" panose="02020603050405020304" pitchFamily="18" charset="0"/>
              <a:cs typeface="Times New Roman" panose="02020603050405020304" pitchFamily="18" charset="0"/>
            </a:endParaRPr>
          </a:p>
          <a:p>
            <a:pPr marL="0" indent="0" algn="just">
              <a:buNone/>
            </a:pPr>
            <a:r>
              <a:rPr lang="en-US" sz="2800" b="1">
                <a:latin typeface="Times New Roman" panose="02020603050405020304" pitchFamily="18" charset="0"/>
                <a:cs typeface="Times New Roman" panose="02020603050405020304" pitchFamily="18" charset="0"/>
              </a:rPr>
              <a:t>It is that which can assume any numerical value within a specific range.</a:t>
            </a:r>
            <a:endParaRPr lang="en-US" sz="2800" b="1">
              <a:latin typeface="Times New Roman" panose="02020603050405020304" pitchFamily="18" charset="0"/>
              <a:cs typeface="Times New Roman" panose="02020603050405020304" pitchFamily="18" charset="0"/>
            </a:endParaRPr>
          </a:p>
          <a:p>
            <a:pPr marL="0" indent="0" algn="just">
              <a:buNone/>
            </a:pPr>
            <a:r>
              <a:rPr lang="en-US" sz="2800" b="1">
                <a:latin typeface="Times New Roman" panose="02020603050405020304" pitchFamily="18" charset="0"/>
                <a:cs typeface="Times New Roman" panose="02020603050405020304" pitchFamily="18" charset="0"/>
              </a:rPr>
              <a:t>(ii) Discrete Variable:</a:t>
            </a:r>
            <a:endParaRPr lang="en-US" sz="2800" b="1">
              <a:latin typeface="Times New Roman" panose="02020603050405020304" pitchFamily="18" charset="0"/>
              <a:cs typeface="Times New Roman" panose="02020603050405020304" pitchFamily="18" charset="0"/>
            </a:endParaRPr>
          </a:p>
          <a:p>
            <a:pPr marL="0" indent="0" algn="just">
              <a:buNone/>
            </a:pPr>
            <a:r>
              <a:rPr lang="en-US" sz="2800" b="1">
                <a:latin typeface="Times New Roman" panose="02020603050405020304" pitchFamily="18" charset="0"/>
                <a:cs typeface="Times New Roman" panose="02020603050405020304" pitchFamily="18" charset="0"/>
              </a:rPr>
              <a:t>A variable for which the individual values fall on the scale only with distinct gaps is called a discrete variable.</a:t>
            </a:r>
            <a:endParaRPr lang="en-US" sz="2800" b="1">
              <a:latin typeface="Times New Roman" panose="02020603050405020304" pitchFamily="18" charset="0"/>
              <a:cs typeface="Times New Roman" panose="02020603050405020304" pitchFamily="18"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lgn="just">
              <a:buNone/>
            </a:pPr>
            <a:r>
              <a:rPr lang="en-US" b="1">
                <a:latin typeface="Times New Roman" panose="02020603050405020304" pitchFamily="18" charset="0"/>
                <a:cs typeface="Times New Roman" panose="02020603050405020304" pitchFamily="18" charset="0"/>
              </a:rPr>
              <a:t>(iii) Dependent Variable or Criterion variable:</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If one variable depends or is a consequence of other, it is termed as dependent variable. Criterion variable is the basis on which the effectiveness of the experimental variable is studied</a:t>
            </a:r>
            <a:r>
              <a:rPr lang="en-US"/>
              <a:t>.</a:t>
            </a:r>
            <a:endParaRPr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lgn="just">
              <a:buNone/>
            </a:pPr>
            <a:r>
              <a:rPr lang="en-US" b="1">
                <a:latin typeface="Times New Roman" panose="02020603050405020304" pitchFamily="18" charset="0"/>
                <a:cs typeface="Times New Roman" panose="02020603050405020304" pitchFamily="18" charset="0"/>
              </a:rPr>
              <a:t>(iv) Independent Variable or Experimental Variable: The variable that is antecedent to the dependent variable is termed as an independent variable. The variable whose effect is going to be known is known as experimental variable.</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Autofit/>
          </a:bodyPr>
          <a:p>
            <a:pPr marL="0" indent="0" algn="just">
              <a:buNone/>
            </a:pPr>
            <a:r>
              <a:rPr lang="en-US" sz="2400" b="1">
                <a:latin typeface="Times New Roman" panose="02020603050405020304" pitchFamily="18" charset="0"/>
                <a:cs typeface="Times New Roman" panose="02020603050405020304" pitchFamily="18" charset="0"/>
              </a:rPr>
              <a:t>(v) Controlled Variable:</a:t>
            </a:r>
            <a:endParaRPr lang="en-US" sz="2400" b="1">
              <a:latin typeface="Times New Roman" panose="02020603050405020304" pitchFamily="18" charset="0"/>
              <a:cs typeface="Times New Roman" panose="02020603050405020304" pitchFamily="18" charset="0"/>
            </a:endParaRPr>
          </a:p>
          <a:p>
            <a:pPr marL="0" indent="0" algn="just">
              <a:buNone/>
            </a:pPr>
            <a:r>
              <a:rPr lang="en-US" sz="2400" b="1">
                <a:latin typeface="Times New Roman" panose="02020603050405020304" pitchFamily="18" charset="0"/>
                <a:cs typeface="Times New Roman" panose="02020603050405020304" pitchFamily="18" charset="0"/>
              </a:rPr>
              <a:t>The effectiveness of an experimental variable is examined by comparing with other variable, known as controlled variable.</a:t>
            </a:r>
            <a:endParaRPr lang="en-US" sz="2400" b="1">
              <a:latin typeface="Times New Roman" panose="02020603050405020304" pitchFamily="18" charset="0"/>
              <a:cs typeface="Times New Roman" panose="02020603050405020304" pitchFamily="18" charset="0"/>
            </a:endParaRPr>
          </a:p>
          <a:p>
            <a:pPr marL="0" indent="0" algn="just">
              <a:buNone/>
            </a:pPr>
            <a:r>
              <a:rPr lang="en-US" sz="2400" b="1">
                <a:latin typeface="Times New Roman" panose="02020603050405020304" pitchFamily="18" charset="0"/>
                <a:cs typeface="Times New Roman" panose="02020603050405020304" pitchFamily="18" charset="0"/>
              </a:rPr>
              <a:t>(vi) Confounding Variable:</a:t>
            </a:r>
            <a:endParaRPr lang="en-US" sz="2400" b="1">
              <a:latin typeface="Times New Roman" panose="02020603050405020304" pitchFamily="18" charset="0"/>
              <a:cs typeface="Times New Roman" panose="02020603050405020304" pitchFamily="18" charset="0"/>
            </a:endParaRPr>
          </a:p>
          <a:p>
            <a:pPr marL="0" indent="0" algn="just">
              <a:buNone/>
            </a:pPr>
            <a:r>
              <a:rPr lang="en-US" sz="2400" b="1">
                <a:latin typeface="Times New Roman" panose="02020603050405020304" pitchFamily="18" charset="0"/>
                <a:cs typeface="Times New Roman" panose="02020603050405020304" pitchFamily="18" charset="0"/>
              </a:rPr>
              <a:t>Those aspects of study or sample, that might influence the dependentvariable (outcome measures) ,and whose effect may be confused with the effects of the independent variable. They are of two types; Intervening and extraneous variable.</a:t>
            </a:r>
            <a:endParaRPr lang="en-US" sz="2400" b="1">
              <a:latin typeface="Times New Roman" panose="02020603050405020304" pitchFamily="18" charset="0"/>
              <a:cs typeface="Times New Roman" panose="02020603050405020304" pitchFamily="18" charset="0"/>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536700"/>
            <a:ext cx="8229600" cy="4589780"/>
          </a:xfrm>
        </p:spPr>
        <p:txBody>
          <a:bodyPr>
            <a:noAutofit/>
          </a:bodyPr>
          <a:p>
            <a:pPr marL="0" indent="0" algn="just">
              <a:buNone/>
            </a:pPr>
            <a:r>
              <a:rPr lang="en-US" sz="2400" b="1">
                <a:latin typeface="Times New Roman" panose="02020603050405020304" pitchFamily="18" charset="0"/>
                <a:cs typeface="Times New Roman" panose="02020603050405020304" pitchFamily="18" charset="0"/>
              </a:rPr>
              <a:t>(vii) Intervening Variable:</a:t>
            </a:r>
            <a:endParaRPr lang="en-US" sz="2400" b="1">
              <a:latin typeface="Times New Roman" panose="02020603050405020304" pitchFamily="18" charset="0"/>
              <a:cs typeface="Times New Roman" panose="02020603050405020304" pitchFamily="18" charset="0"/>
            </a:endParaRPr>
          </a:p>
          <a:p>
            <a:pPr marL="0" indent="0" algn="just">
              <a:buNone/>
            </a:pPr>
            <a:r>
              <a:rPr lang="en-US" sz="2400" b="1">
                <a:latin typeface="Times New Roman" panose="02020603050405020304" pitchFamily="18" charset="0"/>
                <a:cs typeface="Times New Roman" panose="02020603050405020304" pitchFamily="18" charset="0"/>
              </a:rPr>
              <a:t>There are a number of abstract variables in educational/social experiments, which intervene the effect of experimental or criterion variable. For controlling intervening variable appropriate research design should be used. Intervening variables are hard if not impossible, to observe because they usually have to do with an individual’s feelings like boredom, stress, fatigue, excitement etc. Extraneous variable on the other hand, are more readily observed or measured and thus are more easily controlled.</a:t>
            </a:r>
            <a:endParaRPr lang="en-US" sz="2400" b="1">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Outline at least five purposes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7500" lnSpcReduction="20000"/>
          </a:bodyPr>
          <a:lstStyle/>
          <a:p>
            <a:pPr lvl="0"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Research helps in extending the knowledge of human beings, the environment and natural phenomenon to others.</a:t>
            </a:r>
            <a:endParaRPr lang="en-US" b="1"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It brings the information which is not developed fully during ordinary course of life.</a:t>
            </a:r>
            <a:endParaRPr lang="en-US" b="1"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It verifies the existing facts and identifies the changes in these existing facts.</a:t>
            </a:r>
            <a:endParaRPr lang="en-US" b="1"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It helps in developing facts for critical evaluation.</a:t>
            </a:r>
            <a:endParaRPr lang="en-US" b="1"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It analyses the interrelationship between variables and derives causal explanations.</a:t>
            </a:r>
            <a:endParaRPr lang="en-US" b="1"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It develops new tools and techniques for those who study unknown phenomenon.</a:t>
            </a:r>
            <a:endParaRPr lang="en-US" b="1"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It helps in planning and development.</a:t>
            </a:r>
            <a:endParaRPr lang="en-US" b="1"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90000"/>
          </a:bodyPr>
          <a:p>
            <a:pPr marL="0" indent="0" algn="just">
              <a:buNone/>
            </a:pPr>
            <a:r>
              <a:rPr lang="en-US" b="1">
                <a:latin typeface="Times New Roman" panose="02020603050405020304" pitchFamily="18" charset="0"/>
                <a:cs typeface="Times New Roman" panose="02020603050405020304" pitchFamily="18" charset="0"/>
              </a:rPr>
              <a:t>(viii) Extraneous Variable:</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Independent variables that are not related to the purpose of the study,but may affect the dependent variable are termed as extraneousvariables. Suppose the researcher wants to test the hypothesis thatthere is a relationship between children’s gain in social studiesachievement and their self-concept. Here self-concept is independent variable and achievement in social study is dependent variable</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lnSpcReduction="20000"/>
          </a:bodyPr>
          <a:p>
            <a:pPr marL="0" indent="0" algn="just">
              <a:buNone/>
            </a:pPr>
            <a:r>
              <a:rPr lang="en-US" sz="3110" b="1">
                <a:latin typeface="Times New Roman" panose="02020603050405020304" pitchFamily="18" charset="0"/>
                <a:cs typeface="Times New Roman" panose="02020603050405020304" pitchFamily="18" charset="0"/>
              </a:rPr>
              <a:t>Intelligence may as well affect the social studies achievement; but since it is not related to the purpose of the study undertaken by the researcher, it will be termed as extraneous variable. Whatever effect is noticed on dependent variable as a result of extraneous variable(s) is technically described as an ‘experimental error.’A study must always be so designed that the effect upon the dependent variable is attributed entirely to the independent variables</a:t>
            </a:r>
            <a:endParaRPr lang="en-US" sz="3110" b="1">
              <a:latin typeface="Times New Roman" panose="02020603050405020304" pitchFamily="18" charset="0"/>
              <a:cs typeface="Times New Roman" panose="02020603050405020304" pitchFamily="18" charset="0"/>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atin typeface="Times New Roman" panose="02020603050405020304" pitchFamily="18" charset="0"/>
                <a:cs typeface="Times New Roman" panose="02020603050405020304" pitchFamily="18" charset="0"/>
              </a:rPr>
              <a:t>Formulation of Hypothesis </a:t>
            </a:r>
            <a:endParaRPr lang="en-US">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20000"/>
          </a:bodyPr>
          <a:p>
            <a:pPr marL="0" indent="0" algn="just">
              <a:buNone/>
            </a:pPr>
            <a:r>
              <a:rPr lang="en-US" b="1">
                <a:latin typeface="Times New Roman" panose="02020603050405020304" pitchFamily="18" charset="0"/>
                <a:cs typeface="Times New Roman" panose="02020603050405020304" pitchFamily="18" charset="0"/>
              </a:rPr>
              <a:t>The word hypothesis consists of two words</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Hypo+Thesis. ‘Hypo’ means tentative or subject to the verification. ‘Thesis’ means statement about solution of the problem. Thus the literal meaning of the term hypothesis is a tentative statement about the solution of the problem. </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Hypothesisoffers a solution of the problem that is to be verified empirically and based on some rationale.</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a:bodyPr>
          <a:p>
            <a:pPr marL="0" indent="0" algn="just">
              <a:buNone/>
            </a:pPr>
            <a:r>
              <a:rPr lang="en-US" sz="2800" b="1">
                <a:latin typeface="Times New Roman" panose="02020603050405020304" pitchFamily="18" charset="0"/>
                <a:cs typeface="Times New Roman" panose="02020603050405020304" pitchFamily="18" charset="0"/>
              </a:rPr>
              <a:t>When the dependent variable is not free from the influence of extraneous variable(s), the relationshipbetween the dependent and independent variable is said to beconfounded by an extraneous variable(s).Extraneous variable can be controlled by removing the variablecausing distraction. It may be eliminated by selecting cases with uniformcharacteristics and through randomization.</a:t>
            </a:r>
            <a:endParaRPr lang="en-US" sz="2800" b="1">
              <a:latin typeface="Times New Roman" panose="02020603050405020304" pitchFamily="18" charset="0"/>
              <a:cs typeface="Times New Roman" panose="02020603050405020304" pitchFamily="18" charset="0"/>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latin typeface="Times New Roman" panose="02020603050405020304" pitchFamily="18" charset="0"/>
                <a:cs typeface="Times New Roman" panose="02020603050405020304" pitchFamily="18" charset="0"/>
              </a:rPr>
              <a:t>DEFINE HYPOTHESIS ?</a:t>
            </a:r>
            <a:endParaRPr lang="en-US" b="1">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p>
            <a:pPr marL="0" indent="0" algn="just">
              <a:buNone/>
            </a:pPr>
            <a:r>
              <a:rPr lang="en-US" b="1">
                <a:latin typeface="Times New Roman" panose="02020603050405020304" pitchFamily="18" charset="0"/>
                <a:cs typeface="Times New Roman" panose="02020603050405020304" pitchFamily="18" charset="0"/>
              </a:rPr>
              <a:t>Definitions of Hypothesis:</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“Any supposition which we make in order to endeavor to deduce conclusions in accordance with facts which are known to be real under the idea that if the conclusions to which the hypothesis leads are known truths, the hypothesis itself either must be or at least likely to be true.” J.S. Mill</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lnSpcReduction="10000"/>
          </a:bodyPr>
          <a:p>
            <a:pPr marL="0" indent="0" algn="just">
              <a:buNone/>
            </a:pPr>
            <a:r>
              <a:rPr lang="en-US" b="1">
                <a:latin typeface="Times New Roman" panose="02020603050405020304" pitchFamily="18" charset="0"/>
                <a:cs typeface="Times New Roman" panose="02020603050405020304" pitchFamily="18" charset="0"/>
              </a:rPr>
              <a:t>“A hypothesis is a statement temporarily accepted as true in the light of what is, at the time, known about a phenomenon, and it is employed as a basis for action in the search for new, truth, when the hypothesis is fully established, it may take the form of facts, principles and theories.” Barr and Scates</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sz="3555" b="1">
                <a:latin typeface="Times New Roman" panose="02020603050405020304" pitchFamily="18" charset="0"/>
                <a:cs typeface="Times New Roman" panose="02020603050405020304" pitchFamily="18" charset="0"/>
              </a:rPr>
              <a:t>OUTLINE CHARACTERISTICS OF HYPOTHESIS ?</a:t>
            </a:r>
            <a:endParaRPr lang="en-US" sz="3555" b="1">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0000"/>
          </a:bodyPr>
          <a:p>
            <a:pPr marL="0" indent="0" algn="just">
              <a:buNone/>
            </a:pPr>
            <a:r>
              <a:rPr lang="en-US" sz="3430" b="1">
                <a:latin typeface="Times New Roman" panose="02020603050405020304" pitchFamily="18" charset="0"/>
                <a:cs typeface="Times New Roman" panose="02020603050405020304" pitchFamily="18" charset="0"/>
              </a:rPr>
              <a:t>(i) Conceptual: Some kind of conceptual elements in the framework are involved in a hypothesis.</a:t>
            </a:r>
            <a:endParaRPr lang="en-US" sz="3430" b="1">
              <a:latin typeface="Times New Roman" panose="02020603050405020304" pitchFamily="18" charset="0"/>
              <a:cs typeface="Times New Roman" panose="02020603050405020304" pitchFamily="18" charset="0"/>
            </a:endParaRPr>
          </a:p>
          <a:p>
            <a:pPr marL="0" indent="0" algn="just">
              <a:buNone/>
            </a:pPr>
            <a:r>
              <a:rPr lang="en-US" sz="3430" b="1">
                <a:latin typeface="Times New Roman" panose="02020603050405020304" pitchFamily="18" charset="0"/>
                <a:cs typeface="Times New Roman" panose="02020603050405020304" pitchFamily="18" charset="0"/>
              </a:rPr>
              <a:t>(ii) Verbal statement in a declarative form: It is a verbal expression of ideas and concepts. It is not merely mental idea but in the verbal form, the idea is ready enough for empirical verification.</a:t>
            </a:r>
            <a:endParaRPr lang="en-US" sz="3430" b="1">
              <a:latin typeface="Times New Roman" panose="02020603050405020304" pitchFamily="18" charset="0"/>
              <a:cs typeface="Times New Roman" panose="02020603050405020304" pitchFamily="18" charset="0"/>
            </a:endParaRPr>
          </a:p>
          <a:p>
            <a:pPr marL="0" indent="0" algn="just">
              <a:buNone/>
            </a:pPr>
            <a:r>
              <a:rPr lang="en-US" sz="3430" b="1">
                <a:latin typeface="Times New Roman" panose="02020603050405020304" pitchFamily="18" charset="0"/>
                <a:cs typeface="Times New Roman" panose="02020603050405020304" pitchFamily="18" charset="0"/>
              </a:rPr>
              <a:t>(iii) It represents the tentative relationship between two or more variables</a:t>
            </a:r>
            <a:endParaRPr lang="en-US" sz="3430" b="1">
              <a:latin typeface="Times New Roman" panose="02020603050405020304" pitchFamily="18" charset="0"/>
              <a:cs typeface="Times New Roman" panose="02020603050405020304" pitchFamily="18" charset="0"/>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lgn="just">
              <a:buNone/>
            </a:pPr>
            <a:r>
              <a:rPr lang="en-US" b="1">
                <a:latin typeface="Times New Roman" panose="02020603050405020304" pitchFamily="18" charset="0"/>
                <a:cs typeface="Times New Roman" panose="02020603050405020304" pitchFamily="18" charset="0"/>
              </a:rPr>
              <a:t>(iv) Forward or future oriented: A hypothesis is future-oriented. It relates to the future verification not the past facts and information.</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(v) Pivot of a scientific research: All research activities are designed for verification of hypothesis.</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sz="3555" b="1">
                <a:latin typeface="Times New Roman" panose="02020603050405020304" pitchFamily="18" charset="0"/>
                <a:cs typeface="Times New Roman" panose="02020603050405020304" pitchFamily="18" charset="0"/>
              </a:rPr>
              <a:t>STATE AT LEAST FIVE FUNCTION OF HYPOTHESIS</a:t>
            </a:r>
            <a:r>
              <a:rPr lang="en-US" b="1"/>
              <a:t> ?</a:t>
            </a:r>
            <a:endParaRPr lang="en-US" b="1"/>
          </a:p>
        </p:txBody>
      </p:sp>
      <p:sp>
        <p:nvSpPr>
          <p:cNvPr id="4" name="Content Placeholder 3"/>
          <p:cNvSpPr/>
          <p:nvPr>
            <p:ph idx="1"/>
          </p:nvPr>
        </p:nvSpPr>
        <p:spPr/>
        <p:txBody>
          <a:bodyPr>
            <a:normAutofit lnSpcReduction="10000"/>
          </a:bodyPr>
          <a:p>
            <a:pPr marL="0" indent="0" algn="just">
              <a:buNone/>
            </a:pPr>
            <a:r>
              <a:rPr lang="en-US" b="1">
                <a:latin typeface="Times New Roman" panose="02020603050405020304" pitchFamily="18" charset="0"/>
                <a:cs typeface="Times New Roman" panose="02020603050405020304" pitchFamily="18" charset="0"/>
              </a:rPr>
              <a:t>(i) It offers a basis in establishing the specifics what to study for and may provide possible solutions to the problem.</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(ii) It may lead to formulate another hypothesis.</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It is a temporary solution of a problem concerning with some</a:t>
            </a:r>
            <a:endParaRPr lang="en-US" b="1">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rPr>
              <a:t>iii. truth which enables an investigator to start his research works</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lgn="just">
              <a:buNone/>
            </a:pPr>
            <a:r>
              <a:rPr lang="en-US" b="1">
                <a:latin typeface="Times New Roman" panose="02020603050405020304" pitchFamily="18" charset="0"/>
                <a:cs typeface="Times New Roman" panose="02020603050405020304" pitchFamily="18" charset="0"/>
              </a:rPr>
              <a:t>(v) Each hypothesis provides the investigator with definite statement which may be objectively tested and accepted or rejected and leads for interpreting results and drawing conclusions that is related to original purpose</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43931</Words>
  <Application>WPS Presentation</Application>
  <PresentationFormat>On-screen Show (4:3)</PresentationFormat>
  <Paragraphs>568</Paragraphs>
  <Slides>119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119</vt:i4>
      </vt:variant>
    </vt:vector>
  </HeadingPairs>
  <TitlesOfParts>
    <vt:vector size="128" baseType="lpstr">
      <vt:lpstr>Arial</vt:lpstr>
      <vt:lpstr>SimSun</vt:lpstr>
      <vt:lpstr>Wingdings</vt:lpstr>
      <vt:lpstr>Times New Roman</vt:lpstr>
      <vt:lpstr>Calibri</vt:lpstr>
      <vt:lpstr>Microsoft YaHei</vt:lpstr>
      <vt:lpstr>Arial Unicode MS</vt:lpstr>
      <vt:lpstr>Wingdings</vt:lpstr>
      <vt:lpstr>Office Theme</vt:lpstr>
      <vt:lpstr>Research methods questions and answers</vt:lpstr>
      <vt:lpstr>PowerPoint 演示文稿</vt:lpstr>
      <vt:lpstr>Define research methods ?</vt:lpstr>
      <vt:lpstr>Explain relationship btn scientific methods and research ?</vt:lpstr>
      <vt:lpstr>PowerPoint 演示文稿</vt:lpstr>
      <vt:lpstr>PowerPoint 演示文稿</vt:lpstr>
      <vt:lpstr>PowerPoint 演示文稿</vt:lpstr>
      <vt:lpstr>State characteristics of research? </vt:lpstr>
      <vt:lpstr>Outline at least five purposes ?</vt:lpstr>
      <vt:lpstr>Describes major classification of research methods ?</vt:lpstr>
      <vt:lpstr>On the basis of intent, research can be classified as follows: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The classification of research can be done as per methods of study in the following manner:</vt:lpstr>
      <vt:lpstr>PowerPoint 演示文稿</vt:lpstr>
      <vt:lpstr>PowerPoint 演示文稿</vt:lpstr>
      <vt:lpstr>PowerPoint 演示文稿</vt:lpstr>
      <vt:lpstr>PowerPoint 演示文稿</vt:lpstr>
      <vt:lpstr>PowerPoint 演示文稿</vt:lpstr>
      <vt:lpstr>Research approaches </vt:lpstr>
      <vt:lpstr>Define research problem ?</vt:lpstr>
      <vt:lpstr>PowerPoint 演示文稿</vt:lpstr>
      <vt:lpstr>Outline sources of research problem ?</vt:lpstr>
      <vt:lpstr>PowerPoint 演示文稿</vt:lpstr>
      <vt:lpstr>Discuss objectives of formulating a problem? </vt:lpstr>
      <vt:lpstr>PowerPoint 演示文稿</vt:lpstr>
      <vt:lpstr>PowerPoint 演示文稿</vt:lpstr>
      <vt:lpstr>Explain criteria used in research problem formulation  </vt:lpstr>
      <vt:lpstr>PowerPoint 演示文稿</vt:lpstr>
      <vt:lpstr>PowerPoint 演示文稿</vt:lpstr>
      <vt:lpstr>PowerPoint 演示文稿</vt:lpstr>
      <vt:lpstr>PowerPoint 演示文稿</vt:lpstr>
      <vt:lpstr>PowerPoint 演示文稿</vt:lpstr>
      <vt:lpstr>Explain techniques  State techniques involved in formulating research?  </vt:lpstr>
      <vt:lpstr>PowerPoint 演示文稿</vt:lpstr>
      <vt:lpstr>PowerPoint 演示文稿</vt:lpstr>
      <vt:lpstr>Developing Data Source</vt:lpstr>
      <vt:lpstr>DISCUSS VARIOUS METHODS OF DATA COLLECTION </vt:lpstr>
      <vt:lpstr>PowerPoint 演示文稿</vt:lpstr>
      <vt:lpstr>PowerPoint 演示文稿</vt:lpstr>
      <vt:lpstr>PowerPoint 演示文稿</vt:lpstr>
      <vt:lpstr>PowerPoint 演示文稿</vt:lpstr>
      <vt:lpstr>PowerPoint 演示文稿</vt:lpstr>
      <vt:lpstr>Observation </vt:lpstr>
      <vt:lpstr>HIGHLIGHT FIVE IMPORTANT CHARACTERISTICS OF OBERVERTION METHOD OF DATA COLLECTION ? </vt:lpstr>
      <vt:lpstr>CLASSIFY OBSERVATION METHOD ACORDING TO INVESTIGATORS ROLE ?</vt:lpstr>
      <vt:lpstr>What are the prerequisites for observation method ? </vt:lpstr>
      <vt:lpstr>Outline advantages of observation method ?</vt:lpstr>
      <vt:lpstr>PowerPoint 演示文稿</vt:lpstr>
      <vt:lpstr>What are the disadvantage of observation methods ?</vt:lpstr>
      <vt:lpstr>Sampling procedure </vt:lpstr>
      <vt:lpstr>PowerPoint 演示文稿</vt:lpstr>
      <vt:lpstr>Explain data analysis method ?</vt:lpstr>
      <vt:lpstr>Explain types of data analysis ?</vt:lpstr>
      <vt:lpstr>PowerPoint 演示文稿</vt:lpstr>
      <vt:lpstr>Research design </vt:lpstr>
      <vt:lpstr>State feutures of design ?</vt:lpstr>
      <vt:lpstr>What are the types of research design ?</vt:lpstr>
      <vt:lpstr>Research Design in Case of Exploratory Research Design </vt:lpstr>
      <vt:lpstr>PowerPoint 演示文稿</vt:lpstr>
      <vt:lpstr>State methods exploratory research design ?</vt:lpstr>
      <vt:lpstr>PowerPoint 演示文稿</vt:lpstr>
      <vt:lpstr>PowerPoint 演示文稿</vt:lpstr>
      <vt:lpstr>Explain research design in case of descriptive and diagnostic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methods questions and answers</dc:title>
  <dc:creator>FAIDA</dc:creator>
  <cp:lastModifiedBy>FAIDA</cp:lastModifiedBy>
  <cp:revision>19</cp:revision>
  <dcterms:created xsi:type="dcterms:W3CDTF">2021-12-17T13:58:00Z</dcterms:created>
  <dcterms:modified xsi:type="dcterms:W3CDTF">2021-12-18T13:36:37Z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C9EC5570D54D47EEAD60E1853E76754B</vt:lpwstr>
  </property>
  <property fmtid="{D5CDD505-2E9C-101B-9397-08002B2CF9AE}" pid="3" name="KSOProductBuildVer">
    <vt:lpwstr>1033-11.2.0.10382</vt:lpwstr>
  </property>
</Properties>
</file>