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5"/>
  </p:notesMasterIdLst>
  <p:sldIdLst>
    <p:sldId id="414" r:id="rId3"/>
    <p:sldId id="258" r:id="rId4"/>
    <p:sldId id="438" r:id="rId5"/>
    <p:sldId id="437" r:id="rId6"/>
    <p:sldId id="436" r:id="rId7"/>
    <p:sldId id="435" r:id="rId8"/>
    <p:sldId id="326" r:id="rId9"/>
    <p:sldId id="327" r:id="rId10"/>
    <p:sldId id="416" r:id="rId11"/>
    <p:sldId id="328" r:id="rId12"/>
    <p:sldId id="329" r:id="rId13"/>
    <p:sldId id="417" r:id="rId14"/>
    <p:sldId id="418" r:id="rId15"/>
    <p:sldId id="419" r:id="rId16"/>
    <p:sldId id="421" r:id="rId17"/>
    <p:sldId id="422" r:id="rId18"/>
    <p:sldId id="423" r:id="rId19"/>
    <p:sldId id="424" r:id="rId20"/>
    <p:sldId id="330" r:id="rId21"/>
    <p:sldId id="331" r:id="rId22"/>
    <p:sldId id="415" r:id="rId23"/>
    <p:sldId id="332" r:id="rId24"/>
    <p:sldId id="333" r:id="rId25"/>
    <p:sldId id="334" r:id="rId26"/>
    <p:sldId id="335" r:id="rId27"/>
    <p:sldId id="336" r:id="rId28"/>
    <p:sldId id="337" r:id="rId29"/>
    <p:sldId id="338" r:id="rId30"/>
    <p:sldId id="339" r:id="rId31"/>
    <p:sldId id="340" r:id="rId32"/>
    <p:sldId id="412" r:id="rId33"/>
    <p:sldId id="425" r:id="rId34"/>
    <p:sldId id="445" r:id="rId35"/>
    <p:sldId id="448" r:id="rId36"/>
    <p:sldId id="449" r:id="rId37"/>
    <p:sldId id="459" r:id="rId38"/>
    <p:sldId id="450" r:id="rId39"/>
    <p:sldId id="451" r:id="rId40"/>
    <p:sldId id="452" r:id="rId41"/>
    <p:sldId id="454" r:id="rId42"/>
    <p:sldId id="453" r:id="rId43"/>
    <p:sldId id="343" r:id="rId44"/>
    <p:sldId id="344" r:id="rId45"/>
    <p:sldId id="345" r:id="rId46"/>
    <p:sldId id="455" r:id="rId47"/>
    <p:sldId id="456" r:id="rId48"/>
    <p:sldId id="457" r:id="rId49"/>
    <p:sldId id="429" r:id="rId50"/>
    <p:sldId id="545" r:id="rId51"/>
    <p:sldId id="546" r:id="rId52"/>
    <p:sldId id="348" r:id="rId53"/>
    <p:sldId id="413" r:id="rId54"/>
    <p:sldId id="350" r:id="rId55"/>
    <p:sldId id="430" r:id="rId56"/>
    <p:sldId id="458" r:id="rId57"/>
    <p:sldId id="433" r:id="rId58"/>
    <p:sldId id="352" r:id="rId59"/>
    <p:sldId id="355" r:id="rId60"/>
    <p:sldId id="356" r:id="rId61"/>
    <p:sldId id="359" r:id="rId62"/>
    <p:sldId id="460" r:id="rId63"/>
    <p:sldId id="461" r:id="rId64"/>
    <p:sldId id="360" r:id="rId65"/>
    <p:sldId id="361" r:id="rId66"/>
    <p:sldId id="362" r:id="rId67"/>
    <p:sldId id="462" r:id="rId68"/>
    <p:sldId id="463" r:id="rId69"/>
    <p:sldId id="363" r:id="rId70"/>
    <p:sldId id="434" r:id="rId71"/>
    <p:sldId id="364" r:id="rId72"/>
    <p:sldId id="365" r:id="rId73"/>
    <p:sldId id="366" r:id="rId74"/>
    <p:sldId id="367" r:id="rId75"/>
    <p:sldId id="368" r:id="rId76"/>
    <p:sldId id="369" r:id="rId77"/>
    <p:sldId id="370" r:id="rId78"/>
    <p:sldId id="371" r:id="rId79"/>
    <p:sldId id="372" r:id="rId80"/>
    <p:sldId id="373" r:id="rId81"/>
    <p:sldId id="374" r:id="rId82"/>
    <p:sldId id="375" r:id="rId83"/>
    <p:sldId id="376" r:id="rId84"/>
    <p:sldId id="465" r:id="rId85"/>
    <p:sldId id="378" r:id="rId86"/>
    <p:sldId id="464" r:id="rId87"/>
    <p:sldId id="594" r:id="rId88"/>
    <p:sldId id="379" r:id="rId89"/>
    <p:sldId id="383" r:id="rId90"/>
    <p:sldId id="384" r:id="rId91"/>
    <p:sldId id="385" r:id="rId92"/>
    <p:sldId id="386" r:id="rId93"/>
    <p:sldId id="387" r:id="rId94"/>
    <p:sldId id="388" r:id="rId95"/>
    <p:sldId id="466" r:id="rId96"/>
    <p:sldId id="467" r:id="rId97"/>
    <p:sldId id="468" r:id="rId98"/>
    <p:sldId id="498" r:id="rId99"/>
    <p:sldId id="469" r:id="rId100"/>
    <p:sldId id="470" r:id="rId101"/>
    <p:sldId id="472" r:id="rId102"/>
    <p:sldId id="389" r:id="rId103"/>
    <p:sldId id="390" r:id="rId104"/>
    <p:sldId id="391" r:id="rId105"/>
    <p:sldId id="392" r:id="rId106"/>
    <p:sldId id="595" r:id="rId107"/>
    <p:sldId id="393" r:id="rId108"/>
    <p:sldId id="394" r:id="rId109"/>
    <p:sldId id="395" r:id="rId110"/>
    <p:sldId id="494" r:id="rId111"/>
    <p:sldId id="473" r:id="rId112"/>
    <p:sldId id="397" r:id="rId113"/>
    <p:sldId id="500" r:id="rId114"/>
    <p:sldId id="398" r:id="rId115"/>
    <p:sldId id="399" r:id="rId116"/>
    <p:sldId id="400" r:id="rId117"/>
    <p:sldId id="401" r:id="rId118"/>
    <p:sldId id="402" r:id="rId119"/>
    <p:sldId id="596" r:id="rId120"/>
    <p:sldId id="404" r:id="rId121"/>
    <p:sldId id="406" r:id="rId122"/>
    <p:sldId id="405" r:id="rId123"/>
    <p:sldId id="407" r:id="rId124"/>
    <p:sldId id="408" r:id="rId125"/>
    <p:sldId id="410" r:id="rId126"/>
    <p:sldId id="411" r:id="rId127"/>
    <p:sldId id="475" r:id="rId128"/>
    <p:sldId id="257" r:id="rId129"/>
    <p:sldId id="589" r:id="rId130"/>
    <p:sldId id="590" r:id="rId131"/>
    <p:sldId id="591" r:id="rId132"/>
    <p:sldId id="592" r:id="rId133"/>
    <p:sldId id="593" r:id="rId134"/>
    <p:sldId id="259" r:id="rId135"/>
    <p:sldId id="260" r:id="rId136"/>
    <p:sldId id="261" r:id="rId137"/>
    <p:sldId id="476" r:id="rId138"/>
    <p:sldId id="478" r:id="rId139"/>
    <p:sldId id="479" r:id="rId140"/>
    <p:sldId id="480" r:id="rId141"/>
    <p:sldId id="481" r:id="rId142"/>
    <p:sldId id="482" r:id="rId143"/>
    <p:sldId id="547" r:id="rId144"/>
    <p:sldId id="489" r:id="rId145"/>
    <p:sldId id="265" r:id="rId146"/>
    <p:sldId id="266" r:id="rId147"/>
    <p:sldId id="264" r:id="rId148"/>
    <p:sldId id="548" r:id="rId149"/>
    <p:sldId id="294" r:id="rId150"/>
    <p:sldId id="490" r:id="rId151"/>
    <p:sldId id="550" r:id="rId152"/>
    <p:sldId id="293" r:id="rId153"/>
    <p:sldId id="295" r:id="rId154"/>
    <p:sldId id="268" r:id="rId155"/>
    <p:sldId id="502" r:id="rId156"/>
    <p:sldId id="504" r:id="rId157"/>
    <p:sldId id="510" r:id="rId158"/>
    <p:sldId id="511" r:id="rId159"/>
    <p:sldId id="512" r:id="rId160"/>
    <p:sldId id="506" r:id="rId161"/>
    <p:sldId id="507" r:id="rId162"/>
    <p:sldId id="508" r:id="rId163"/>
    <p:sldId id="492" r:id="rId1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718" autoAdjust="0"/>
  </p:normalViewPr>
  <p:slideViewPr>
    <p:cSldViewPr>
      <p:cViewPr varScale="1">
        <p:scale>
          <a:sx n="68" d="100"/>
          <a:sy n="68" d="100"/>
        </p:scale>
        <p:origin x="1446" y="72"/>
      </p:cViewPr>
      <p:guideLst>
        <p:guide orient="horz" pos="2160"/>
        <p:guide pos="2880"/>
      </p:guideLst>
    </p:cSldViewPr>
  </p:slideViewPr>
  <p:outlineViewPr>
    <p:cViewPr>
      <p:scale>
        <a:sx n="33" d="100"/>
        <a:sy n="33" d="100"/>
      </p:scale>
      <p:origin x="48" y="6852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slide" Target="slides/slide152.xml"/><Relationship Id="rId159" Type="http://schemas.openxmlformats.org/officeDocument/2006/relationships/slide" Target="slides/slide157.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notesMaster" Target="notesMasters/notesMaster1.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slide" Target="slides/slide154.xml"/><Relationship Id="rId164" Type="http://schemas.openxmlformats.org/officeDocument/2006/relationships/slide" Target="slides/slide162.xml"/><Relationship Id="rId16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483877-954B-4DF7-BDDA-1A8910DAD6A0}" type="datetimeFigureOut">
              <a:rPr lang="en-US" smtClean="0"/>
              <a:pPr/>
              <a:t>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0F2BCF-E4A5-43A5-A6DA-CA520758EBCA}" type="slidenum">
              <a:rPr lang="en-US" smtClean="0"/>
              <a:pPr/>
              <a:t>‹#›</a:t>
            </a:fld>
            <a:endParaRPr lang="en-US"/>
          </a:p>
        </p:txBody>
      </p:sp>
    </p:spTree>
    <p:extLst>
      <p:ext uri="{BB962C8B-B14F-4D97-AF65-F5344CB8AC3E}">
        <p14:creationId xmlns:p14="http://schemas.microsoft.com/office/powerpoint/2010/main" val="880285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47265E-809D-45E4-9527-78617E1A1AD7}" type="slidenum">
              <a:rPr lang="en-US" smtClean="0"/>
              <a:pPr/>
              <a:t>7</a:t>
            </a:fld>
            <a:endParaRPr lang="en-US"/>
          </a:p>
        </p:txBody>
      </p:sp>
    </p:spTree>
    <p:extLst>
      <p:ext uri="{BB962C8B-B14F-4D97-AF65-F5344CB8AC3E}">
        <p14:creationId xmlns:p14="http://schemas.microsoft.com/office/powerpoint/2010/main" val="4188294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F66DB4-9578-4969-89CC-78E9BE916A07}" type="slidenum">
              <a:rPr lang="en-US" smtClean="0"/>
              <a:pPr/>
              <a:t>25</a:t>
            </a:fld>
            <a:endParaRPr lang="en-US"/>
          </a:p>
        </p:txBody>
      </p:sp>
    </p:spTree>
    <p:extLst>
      <p:ext uri="{BB962C8B-B14F-4D97-AF65-F5344CB8AC3E}">
        <p14:creationId xmlns:p14="http://schemas.microsoft.com/office/powerpoint/2010/main" val="4167242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p:spPr>
      </p:sp>
      <p:sp>
        <p:nvSpPr>
          <p:cNvPr id="190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0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CFF6A9-FDC7-4267-92B0-EE4D5304312C}" type="slidenum">
              <a:rPr lang="en-US" smtClean="0"/>
              <a:pPr/>
              <a:t>26</a:t>
            </a:fld>
            <a:endParaRPr lang="en-US"/>
          </a:p>
        </p:txBody>
      </p:sp>
    </p:spTree>
    <p:extLst>
      <p:ext uri="{BB962C8B-B14F-4D97-AF65-F5344CB8AC3E}">
        <p14:creationId xmlns:p14="http://schemas.microsoft.com/office/powerpoint/2010/main" val="234747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p:spPr>
      </p:sp>
      <p:sp>
        <p:nvSpPr>
          <p:cNvPr id="191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1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011F1B-828F-46D3-8668-085325F784CE}" type="slidenum">
              <a:rPr lang="en-US" smtClean="0"/>
              <a:pPr/>
              <a:t>27</a:t>
            </a:fld>
            <a:endParaRPr lang="en-US"/>
          </a:p>
        </p:txBody>
      </p:sp>
    </p:spTree>
    <p:extLst>
      <p:ext uri="{BB962C8B-B14F-4D97-AF65-F5344CB8AC3E}">
        <p14:creationId xmlns:p14="http://schemas.microsoft.com/office/powerpoint/2010/main" val="4248342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p:spPr>
      </p:sp>
      <p:sp>
        <p:nvSpPr>
          <p:cNvPr id="192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2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2A0202-2EFC-46F8-97AD-5C564A415F52}" type="slidenum">
              <a:rPr lang="en-US" smtClean="0"/>
              <a:pPr/>
              <a:t>28</a:t>
            </a:fld>
            <a:endParaRPr lang="en-US"/>
          </a:p>
        </p:txBody>
      </p:sp>
    </p:spTree>
    <p:extLst>
      <p:ext uri="{BB962C8B-B14F-4D97-AF65-F5344CB8AC3E}">
        <p14:creationId xmlns:p14="http://schemas.microsoft.com/office/powerpoint/2010/main" val="168000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p:spPr>
      </p:sp>
      <p:sp>
        <p:nvSpPr>
          <p:cNvPr id="193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3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EAEE38-032C-4A74-A8BB-33E947AE89AB}" type="slidenum">
              <a:rPr lang="en-US" smtClean="0"/>
              <a:pPr/>
              <a:t>29</a:t>
            </a:fld>
            <a:endParaRPr lang="en-US"/>
          </a:p>
        </p:txBody>
      </p:sp>
    </p:spTree>
    <p:extLst>
      <p:ext uri="{BB962C8B-B14F-4D97-AF65-F5344CB8AC3E}">
        <p14:creationId xmlns:p14="http://schemas.microsoft.com/office/powerpoint/2010/main" val="371143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D89A87-D7AE-4123-AD8A-1339F85E982E}" type="slidenum">
              <a:rPr lang="en-US" smtClean="0"/>
              <a:pPr/>
              <a:t>30</a:t>
            </a:fld>
            <a:endParaRPr lang="en-US"/>
          </a:p>
        </p:txBody>
      </p:sp>
    </p:spTree>
    <p:extLst>
      <p:ext uri="{BB962C8B-B14F-4D97-AF65-F5344CB8AC3E}">
        <p14:creationId xmlns:p14="http://schemas.microsoft.com/office/powerpoint/2010/main" val="21447728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p:spPr>
      </p:sp>
      <p:sp>
        <p:nvSpPr>
          <p:cNvPr id="194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4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D89A87-D7AE-4123-AD8A-1339F85E982E}" type="slidenum">
              <a:rPr lang="en-US" smtClean="0"/>
              <a:pPr/>
              <a:t>31</a:t>
            </a:fld>
            <a:endParaRPr lang="en-US"/>
          </a:p>
        </p:txBody>
      </p:sp>
    </p:spTree>
    <p:extLst>
      <p:ext uri="{BB962C8B-B14F-4D97-AF65-F5344CB8AC3E}">
        <p14:creationId xmlns:p14="http://schemas.microsoft.com/office/powerpoint/2010/main" val="846572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p:spPr>
      </p:sp>
      <p:sp>
        <p:nvSpPr>
          <p:cNvPr id="205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5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BCE83D-DBBF-40C4-859B-F947D3B61C2A}" type="slidenum">
              <a:rPr lang="en-US" smtClean="0"/>
              <a:pPr/>
              <a:t>36</a:t>
            </a:fld>
            <a:endParaRPr lang="en-US"/>
          </a:p>
        </p:txBody>
      </p:sp>
    </p:spTree>
    <p:extLst>
      <p:ext uri="{BB962C8B-B14F-4D97-AF65-F5344CB8AC3E}">
        <p14:creationId xmlns:p14="http://schemas.microsoft.com/office/powerpoint/2010/main" val="3182362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p:spPr>
      </p:sp>
      <p:sp>
        <p:nvSpPr>
          <p:cNvPr id="1976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76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95577F-DC39-42B5-AFB4-10559729ED41}" type="slidenum">
              <a:rPr lang="en-US" smtClean="0"/>
              <a:pPr/>
              <a:t>42</a:t>
            </a:fld>
            <a:endParaRPr lang="en-US"/>
          </a:p>
        </p:txBody>
      </p:sp>
    </p:spTree>
    <p:extLst>
      <p:ext uri="{BB962C8B-B14F-4D97-AF65-F5344CB8AC3E}">
        <p14:creationId xmlns:p14="http://schemas.microsoft.com/office/powerpoint/2010/main" val="71480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A323A-42CA-47AE-B6A7-B93A00D3E56E}" type="slidenum">
              <a:rPr lang="en-US" smtClean="0"/>
              <a:pPr/>
              <a:t>43</a:t>
            </a:fld>
            <a:endParaRPr lang="en-US"/>
          </a:p>
        </p:txBody>
      </p:sp>
    </p:spTree>
    <p:extLst>
      <p:ext uri="{BB962C8B-B14F-4D97-AF65-F5344CB8AC3E}">
        <p14:creationId xmlns:p14="http://schemas.microsoft.com/office/powerpoint/2010/main" val="891959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p:spPr>
      </p:sp>
      <p:sp>
        <p:nvSpPr>
          <p:cNvPr id="181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1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5FE419-0FFB-4E80-9691-C14DE02E976A}" type="slidenum">
              <a:rPr lang="en-US" smtClean="0"/>
              <a:pPr/>
              <a:t>8</a:t>
            </a:fld>
            <a:endParaRPr lang="en-US"/>
          </a:p>
        </p:txBody>
      </p:sp>
    </p:spTree>
    <p:extLst>
      <p:ext uri="{BB962C8B-B14F-4D97-AF65-F5344CB8AC3E}">
        <p14:creationId xmlns:p14="http://schemas.microsoft.com/office/powerpoint/2010/main" val="976826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p:spPr>
      </p:sp>
      <p:sp>
        <p:nvSpPr>
          <p:cNvPr id="199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96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48FC46-F5B3-4576-9077-754A56CE1F22}" type="slidenum">
              <a:rPr lang="en-US" smtClean="0"/>
              <a:pPr/>
              <a:t>44</a:t>
            </a:fld>
            <a:endParaRPr lang="en-US"/>
          </a:p>
        </p:txBody>
      </p:sp>
    </p:spTree>
    <p:extLst>
      <p:ext uri="{BB962C8B-B14F-4D97-AF65-F5344CB8AC3E}">
        <p14:creationId xmlns:p14="http://schemas.microsoft.com/office/powerpoint/2010/main" val="885511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p:spPr>
      </p:sp>
      <p:sp>
        <p:nvSpPr>
          <p:cNvPr id="198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98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4A323A-42CA-47AE-B6A7-B93A00D3E56E}" type="slidenum">
              <a:rPr lang="en-US" smtClean="0"/>
              <a:pPr/>
              <a:t>45</a:t>
            </a:fld>
            <a:endParaRPr lang="en-US"/>
          </a:p>
        </p:txBody>
      </p:sp>
    </p:spTree>
    <p:extLst>
      <p:ext uri="{BB962C8B-B14F-4D97-AF65-F5344CB8AC3E}">
        <p14:creationId xmlns:p14="http://schemas.microsoft.com/office/powerpoint/2010/main" val="1943429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a:t>Hermetically: </a:t>
            </a:r>
            <a:r>
              <a:rPr lang="en-US" sz="1200" b="0" i="0" kern="1200" dirty="0">
                <a:solidFill>
                  <a:schemeClr val="tx1"/>
                </a:solidFill>
                <a:latin typeface="+mn-lt"/>
                <a:ea typeface="+mn-ea"/>
                <a:cs typeface="+mn-cs"/>
              </a:rPr>
              <a:t>in a way that is completely airtight.</a:t>
            </a:r>
            <a:endParaRPr lang="en-US" dirty="0"/>
          </a:p>
        </p:txBody>
      </p:sp>
      <p:sp>
        <p:nvSpPr>
          <p:cNvPr id="202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A0868E-EF14-4F9C-A458-EE80D3AAB75E}" type="slidenum">
              <a:rPr lang="en-US" smtClean="0"/>
              <a:pPr/>
              <a:t>51</a:t>
            </a:fld>
            <a:endParaRPr lang="en-US"/>
          </a:p>
        </p:txBody>
      </p:sp>
    </p:spTree>
    <p:extLst>
      <p:ext uri="{BB962C8B-B14F-4D97-AF65-F5344CB8AC3E}">
        <p14:creationId xmlns:p14="http://schemas.microsoft.com/office/powerpoint/2010/main" val="23546803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p:spPr>
      </p:sp>
      <p:sp>
        <p:nvSpPr>
          <p:cNvPr id="202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2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A0868E-EF14-4F9C-A458-EE80D3AAB75E}" type="slidenum">
              <a:rPr lang="en-US" smtClean="0"/>
              <a:pPr/>
              <a:t>52</a:t>
            </a:fld>
            <a:endParaRPr lang="en-US"/>
          </a:p>
        </p:txBody>
      </p:sp>
    </p:spTree>
    <p:extLst>
      <p:ext uri="{BB962C8B-B14F-4D97-AF65-F5344CB8AC3E}">
        <p14:creationId xmlns:p14="http://schemas.microsoft.com/office/powerpoint/2010/main" val="373241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4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142355-6CC7-46B2-829C-2D02CD77732D}" type="slidenum">
              <a:rPr lang="en-US" smtClean="0"/>
              <a:pPr/>
              <a:t>53</a:t>
            </a:fld>
            <a:endParaRPr lang="en-US"/>
          </a:p>
        </p:txBody>
      </p:sp>
    </p:spTree>
    <p:extLst>
      <p:ext uri="{BB962C8B-B14F-4D97-AF65-F5344CB8AC3E}">
        <p14:creationId xmlns:p14="http://schemas.microsoft.com/office/powerpoint/2010/main" val="3841723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p:spPr>
      </p:sp>
      <p:sp>
        <p:nvSpPr>
          <p:cNvPr id="2068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06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D41FA9-61DF-44CD-83EC-46AA8C8C5B2D}" type="slidenum">
              <a:rPr lang="en-US" smtClean="0"/>
              <a:pPr/>
              <a:t>57</a:t>
            </a:fld>
            <a:endParaRPr lang="en-US"/>
          </a:p>
        </p:txBody>
      </p:sp>
    </p:spTree>
    <p:extLst>
      <p:ext uri="{BB962C8B-B14F-4D97-AF65-F5344CB8AC3E}">
        <p14:creationId xmlns:p14="http://schemas.microsoft.com/office/powerpoint/2010/main" val="2915411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p:spPr>
      </p:sp>
      <p:sp>
        <p:nvSpPr>
          <p:cNvPr id="209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0" dirty="0">
                <a:solidFill>
                  <a:srgbClr val="202124"/>
                </a:solidFill>
                <a:effectLst/>
                <a:latin typeface="arial" panose="020B0604020202020204" pitchFamily="34" charset="0"/>
              </a:rPr>
              <a:t>Oedema</a:t>
            </a:r>
            <a:r>
              <a:rPr lang="en-US" b="0" i="0" dirty="0">
                <a:solidFill>
                  <a:srgbClr val="202124"/>
                </a:solidFill>
                <a:effectLst/>
                <a:latin typeface="arial" panose="020B0604020202020204" pitchFamily="34" charset="0"/>
              </a:rPr>
              <a:t>, also known as dropsy, is the medical term for fluid retention in the body. The build-up of fluid causes affected tissue to become swollen. The swelling can occur in one particular part of the body.</a:t>
            </a:r>
          </a:p>
          <a:p>
            <a:pPr eaLnBrk="1" hangingPunct="1">
              <a:spcBef>
                <a:spcPct val="0"/>
              </a:spcBef>
            </a:pPr>
            <a:r>
              <a:rPr lang="en-US" b="1" i="0" dirty="0">
                <a:solidFill>
                  <a:srgbClr val="202124"/>
                </a:solidFill>
                <a:effectLst/>
                <a:latin typeface="arial" panose="020B0604020202020204" pitchFamily="34" charset="0"/>
              </a:rPr>
              <a:t>Fibrosis</a:t>
            </a:r>
            <a:r>
              <a:rPr lang="en-US" b="0" i="0" dirty="0">
                <a:solidFill>
                  <a:srgbClr val="202124"/>
                </a:solidFill>
                <a:effectLst/>
                <a:latin typeface="arial" panose="020B0604020202020204" pitchFamily="34" charset="0"/>
              </a:rPr>
              <a:t>, also known as </a:t>
            </a:r>
            <a:r>
              <a:rPr lang="en-US" b="1" i="0" dirty="0">
                <a:solidFill>
                  <a:srgbClr val="202124"/>
                </a:solidFill>
                <a:effectLst/>
                <a:latin typeface="arial" panose="020B0604020202020204" pitchFamily="34" charset="0"/>
              </a:rPr>
              <a:t>fibrotic</a:t>
            </a:r>
            <a:r>
              <a:rPr lang="en-US" b="0" i="0" dirty="0">
                <a:solidFill>
                  <a:srgbClr val="202124"/>
                </a:solidFill>
                <a:effectLst/>
                <a:latin typeface="arial" panose="020B0604020202020204" pitchFamily="34" charset="0"/>
              </a:rPr>
              <a:t> scarring, is a pathological wound healing in which connective tissue replaces normal parenchymal tissue to the extent that it goes unchecked, leading to considerable tissue </a:t>
            </a:r>
            <a:r>
              <a:rPr lang="en-US" b="0" i="0" dirty="0" err="1">
                <a:solidFill>
                  <a:srgbClr val="202124"/>
                </a:solidFill>
                <a:effectLst/>
                <a:latin typeface="arial" panose="020B0604020202020204" pitchFamily="34" charset="0"/>
              </a:rPr>
              <a:t>remodelling</a:t>
            </a:r>
            <a:r>
              <a:rPr lang="en-US" b="0" i="0" dirty="0">
                <a:solidFill>
                  <a:srgbClr val="202124"/>
                </a:solidFill>
                <a:effectLst/>
                <a:latin typeface="arial" panose="020B0604020202020204" pitchFamily="34" charset="0"/>
              </a:rPr>
              <a:t> and the formation of permanent scar tissue.</a:t>
            </a:r>
            <a:endParaRPr lang="en-US" dirty="0"/>
          </a:p>
        </p:txBody>
      </p:sp>
      <p:sp>
        <p:nvSpPr>
          <p:cNvPr id="209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E310E6-8C71-418B-902F-E22FC5349F32}" type="slidenum">
              <a:rPr lang="en-US" smtClean="0"/>
              <a:pPr/>
              <a:t>58</a:t>
            </a:fld>
            <a:endParaRPr lang="en-US"/>
          </a:p>
        </p:txBody>
      </p:sp>
    </p:spTree>
    <p:extLst>
      <p:ext uri="{BB962C8B-B14F-4D97-AF65-F5344CB8AC3E}">
        <p14:creationId xmlns:p14="http://schemas.microsoft.com/office/powerpoint/2010/main" val="1678463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p:spPr>
      </p:sp>
      <p:sp>
        <p:nvSpPr>
          <p:cNvPr id="210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1" i="0" kern="1200" dirty="0">
                <a:solidFill>
                  <a:schemeClr val="tx1"/>
                </a:solidFill>
                <a:latin typeface="+mn-lt"/>
                <a:ea typeface="+mn-ea"/>
                <a:cs typeface="+mn-cs"/>
              </a:rPr>
              <a:t>Emphysema</a:t>
            </a:r>
            <a:r>
              <a:rPr lang="en-US" sz="1200" b="0" i="0" kern="1200" dirty="0">
                <a:solidFill>
                  <a:schemeClr val="tx1"/>
                </a:solidFill>
                <a:latin typeface="+mn-lt"/>
                <a:ea typeface="+mn-ea"/>
                <a:cs typeface="+mn-cs"/>
              </a:rPr>
              <a:t> is a lung condition that causes shortness of breath. In people with </a:t>
            </a:r>
            <a:r>
              <a:rPr lang="en-US" sz="1200" b="1" i="0" kern="1200" dirty="0">
                <a:solidFill>
                  <a:schemeClr val="tx1"/>
                </a:solidFill>
                <a:latin typeface="+mn-lt"/>
                <a:ea typeface="+mn-ea"/>
                <a:cs typeface="+mn-cs"/>
              </a:rPr>
              <a:t>emphysema</a:t>
            </a:r>
            <a:r>
              <a:rPr lang="en-US" sz="1200" b="0" i="0" kern="1200" dirty="0">
                <a:solidFill>
                  <a:schemeClr val="tx1"/>
                </a:solidFill>
                <a:latin typeface="+mn-lt"/>
                <a:ea typeface="+mn-ea"/>
                <a:cs typeface="+mn-cs"/>
              </a:rPr>
              <a:t>, the air sacs in the lungs (alveoli) are damaged.</a:t>
            </a:r>
            <a:endParaRPr lang="en-US" dirty="0"/>
          </a:p>
        </p:txBody>
      </p:sp>
      <p:sp>
        <p:nvSpPr>
          <p:cNvPr id="210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59D5FD-54D3-4167-B7A6-9CC3BCFB68AB}" type="slidenum">
              <a:rPr lang="en-US" smtClean="0"/>
              <a:pPr/>
              <a:t>59</a:t>
            </a:fld>
            <a:endParaRPr lang="en-US"/>
          </a:p>
        </p:txBody>
      </p:sp>
    </p:spTree>
    <p:extLst>
      <p:ext uri="{BB962C8B-B14F-4D97-AF65-F5344CB8AC3E}">
        <p14:creationId xmlns:p14="http://schemas.microsoft.com/office/powerpoint/2010/main" val="1791548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p:spPr>
      </p:sp>
      <p:sp>
        <p:nvSpPr>
          <p:cNvPr id="214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4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B28494-E36D-44C8-A2CC-7AA50461A619}" type="slidenum">
              <a:rPr lang="en-US" smtClean="0"/>
              <a:pPr/>
              <a:t>60</a:t>
            </a:fld>
            <a:endParaRPr lang="en-US"/>
          </a:p>
        </p:txBody>
      </p:sp>
    </p:spTree>
    <p:extLst>
      <p:ext uri="{BB962C8B-B14F-4D97-AF65-F5344CB8AC3E}">
        <p14:creationId xmlns:p14="http://schemas.microsoft.com/office/powerpoint/2010/main" val="8874810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5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CB4E11-D423-4A4A-8921-274A442C8754}" type="slidenum">
              <a:rPr lang="en-US" smtClean="0"/>
              <a:pPr/>
              <a:t>63</a:t>
            </a:fld>
            <a:endParaRPr lang="en-US"/>
          </a:p>
        </p:txBody>
      </p:sp>
    </p:spTree>
    <p:extLst>
      <p:ext uri="{BB962C8B-B14F-4D97-AF65-F5344CB8AC3E}">
        <p14:creationId xmlns:p14="http://schemas.microsoft.com/office/powerpoint/2010/main" val="3008476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p:spPr>
      </p:sp>
      <p:sp>
        <p:nvSpPr>
          <p:cNvPr id="182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defRPr/>
            </a:pPr>
            <a:r>
              <a:rPr lang="en-US" sz="1200" dirty="0"/>
              <a:t>the pump for the gas transporting system is a positive pressure pump </a:t>
            </a:r>
            <a:br>
              <a:rPr lang="en-US" sz="1200" dirty="0"/>
            </a:br>
            <a:r>
              <a:rPr lang="en-US" sz="1200" dirty="0"/>
              <a:t>  -  gas exchanging system (lungs) </a:t>
            </a:r>
          </a:p>
          <a:p>
            <a:pPr eaLnBrk="1" hangingPunct="1">
              <a:lnSpc>
                <a:spcPct val="80000"/>
              </a:lnSpc>
              <a:defRPr/>
            </a:pPr>
            <a:r>
              <a:rPr lang="en-US" sz="1200" dirty="0"/>
              <a:t>the pump for the gas exchanging system is a negative pressure pump. </a:t>
            </a:r>
          </a:p>
        </p:txBody>
      </p:sp>
      <p:sp>
        <p:nvSpPr>
          <p:cNvPr id="182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7EE4C3-C477-48C1-A9AC-73C51CA3A85F}" type="slidenum">
              <a:rPr lang="en-US" smtClean="0"/>
              <a:pPr/>
              <a:t>10</a:t>
            </a:fld>
            <a:endParaRPr lang="en-US"/>
          </a:p>
        </p:txBody>
      </p:sp>
    </p:spTree>
    <p:extLst>
      <p:ext uri="{BB962C8B-B14F-4D97-AF65-F5344CB8AC3E}">
        <p14:creationId xmlns:p14="http://schemas.microsoft.com/office/powerpoint/2010/main" val="346453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p:spPr>
      </p:sp>
      <p:sp>
        <p:nvSpPr>
          <p:cNvPr id="216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6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7581C4-469B-4BFD-8F60-423A84CB0847}" type="slidenum">
              <a:rPr lang="en-US" smtClean="0"/>
              <a:pPr/>
              <a:t>64</a:t>
            </a:fld>
            <a:endParaRPr lang="en-US"/>
          </a:p>
        </p:txBody>
      </p:sp>
    </p:spTree>
    <p:extLst>
      <p:ext uri="{BB962C8B-B14F-4D97-AF65-F5344CB8AC3E}">
        <p14:creationId xmlns:p14="http://schemas.microsoft.com/office/powerpoint/2010/main" val="144275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bwMode="auto">
          <a:noFill/>
          <a:ln>
            <a:solidFill>
              <a:srgbClr val="000000"/>
            </a:solidFill>
            <a:miter lim="800000"/>
            <a:headEnd/>
            <a:tailEnd/>
          </a:ln>
        </p:spPr>
      </p:sp>
      <p:sp>
        <p:nvSpPr>
          <p:cNvPr id="217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7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2EB4CF-1F10-4E0F-8520-018CE2BE454D}" type="slidenum">
              <a:rPr lang="en-US" smtClean="0"/>
              <a:pPr/>
              <a:t>65</a:t>
            </a:fld>
            <a:endParaRPr lang="en-US"/>
          </a:p>
        </p:txBody>
      </p:sp>
    </p:spTree>
    <p:extLst>
      <p:ext uri="{BB962C8B-B14F-4D97-AF65-F5344CB8AC3E}">
        <p14:creationId xmlns:p14="http://schemas.microsoft.com/office/powerpoint/2010/main" val="31014259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p:spPr>
      </p:sp>
      <p:sp>
        <p:nvSpPr>
          <p:cNvPr id="218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8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5BAF7C-7FA8-459A-87AB-FF8EA2D854D9}" type="slidenum">
              <a:rPr lang="en-US" smtClean="0"/>
              <a:pPr/>
              <a:t>68</a:t>
            </a:fld>
            <a:endParaRPr lang="en-US"/>
          </a:p>
        </p:txBody>
      </p:sp>
    </p:spTree>
    <p:extLst>
      <p:ext uri="{BB962C8B-B14F-4D97-AF65-F5344CB8AC3E}">
        <p14:creationId xmlns:p14="http://schemas.microsoft.com/office/powerpoint/2010/main" val="23429728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p:spPr>
      </p:sp>
      <p:sp>
        <p:nvSpPr>
          <p:cNvPr id="219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19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67D9A1C-033E-4F93-B874-9726769A057E}" type="slidenum">
              <a:rPr lang="en-US" smtClean="0"/>
              <a:pPr/>
              <a:t>70</a:t>
            </a:fld>
            <a:endParaRPr lang="en-US"/>
          </a:p>
        </p:txBody>
      </p:sp>
    </p:spTree>
    <p:extLst>
      <p:ext uri="{BB962C8B-B14F-4D97-AF65-F5344CB8AC3E}">
        <p14:creationId xmlns:p14="http://schemas.microsoft.com/office/powerpoint/2010/main" val="1273953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p:spPr>
      </p:sp>
      <p:sp>
        <p:nvSpPr>
          <p:cNvPr id="220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0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6C7044-913B-46A6-8C53-1A842A246009}" type="slidenum">
              <a:rPr lang="en-US" smtClean="0"/>
              <a:pPr/>
              <a:t>71</a:t>
            </a:fld>
            <a:endParaRPr lang="en-US"/>
          </a:p>
        </p:txBody>
      </p:sp>
    </p:spTree>
    <p:extLst>
      <p:ext uri="{BB962C8B-B14F-4D97-AF65-F5344CB8AC3E}">
        <p14:creationId xmlns:p14="http://schemas.microsoft.com/office/powerpoint/2010/main" val="3950447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bwMode="auto">
          <a:noFill/>
          <a:ln>
            <a:solidFill>
              <a:srgbClr val="000000"/>
            </a:solidFill>
            <a:miter lim="800000"/>
            <a:headEnd/>
            <a:tailEnd/>
          </a:ln>
        </p:spPr>
      </p:sp>
      <p:sp>
        <p:nvSpPr>
          <p:cNvPr id="221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1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0B1CE95-98BC-44A6-B0C1-47019095FDE7}" type="slidenum">
              <a:rPr lang="en-US" smtClean="0"/>
              <a:pPr/>
              <a:t>72</a:t>
            </a:fld>
            <a:endParaRPr lang="en-US"/>
          </a:p>
        </p:txBody>
      </p:sp>
    </p:spTree>
    <p:extLst>
      <p:ext uri="{BB962C8B-B14F-4D97-AF65-F5344CB8AC3E}">
        <p14:creationId xmlns:p14="http://schemas.microsoft.com/office/powerpoint/2010/main" val="19585940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bwMode="auto">
          <a:noFill/>
          <a:ln>
            <a:solidFill>
              <a:srgbClr val="000000"/>
            </a:solidFill>
            <a:miter lim="800000"/>
            <a:headEnd/>
            <a:tailEnd/>
          </a:ln>
        </p:spPr>
      </p:sp>
      <p:sp>
        <p:nvSpPr>
          <p:cNvPr id="2222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2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B373AF-8CF4-433A-9E1A-483623404C23}" type="slidenum">
              <a:rPr lang="en-US" smtClean="0"/>
              <a:pPr/>
              <a:t>73</a:t>
            </a:fld>
            <a:endParaRPr lang="en-US"/>
          </a:p>
        </p:txBody>
      </p:sp>
    </p:spTree>
    <p:extLst>
      <p:ext uri="{BB962C8B-B14F-4D97-AF65-F5344CB8AC3E}">
        <p14:creationId xmlns:p14="http://schemas.microsoft.com/office/powerpoint/2010/main" val="6953708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p:spPr>
      </p:sp>
      <p:sp>
        <p:nvSpPr>
          <p:cNvPr id="2232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3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EAFED-62F5-4951-9489-EBEB267F76A0}" type="slidenum">
              <a:rPr lang="en-US" smtClean="0"/>
              <a:pPr/>
              <a:t>74</a:t>
            </a:fld>
            <a:endParaRPr lang="en-US"/>
          </a:p>
        </p:txBody>
      </p:sp>
    </p:spTree>
    <p:extLst>
      <p:ext uri="{BB962C8B-B14F-4D97-AF65-F5344CB8AC3E}">
        <p14:creationId xmlns:p14="http://schemas.microsoft.com/office/powerpoint/2010/main" val="1286831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noFill/>
          <a:ln>
            <a:solidFill>
              <a:srgbClr val="000000"/>
            </a:solidFill>
            <a:miter lim="800000"/>
            <a:headEnd/>
            <a:tailEnd/>
          </a:ln>
        </p:spPr>
      </p:sp>
      <p:sp>
        <p:nvSpPr>
          <p:cNvPr id="2242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42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44B35C-E6CB-4D54-B56B-CBA2D2031421}" type="slidenum">
              <a:rPr lang="en-US" smtClean="0"/>
              <a:pPr/>
              <a:t>75</a:t>
            </a:fld>
            <a:endParaRPr lang="en-US"/>
          </a:p>
        </p:txBody>
      </p:sp>
    </p:spTree>
    <p:extLst>
      <p:ext uri="{BB962C8B-B14F-4D97-AF65-F5344CB8AC3E}">
        <p14:creationId xmlns:p14="http://schemas.microsoft.com/office/powerpoint/2010/main" val="207039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bwMode="auto">
          <a:noFill/>
          <a:ln>
            <a:solidFill>
              <a:srgbClr val="000000"/>
            </a:solidFill>
            <a:miter lim="800000"/>
            <a:headEnd/>
            <a:tailEnd/>
          </a:ln>
        </p:spPr>
      </p:sp>
      <p:sp>
        <p:nvSpPr>
          <p:cNvPr id="2252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5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0F8208-D21D-4832-AE31-3A6406742716}" type="slidenum">
              <a:rPr lang="en-US" smtClean="0"/>
              <a:pPr/>
              <a:t>76</a:t>
            </a:fld>
            <a:endParaRPr lang="en-US"/>
          </a:p>
        </p:txBody>
      </p:sp>
    </p:spTree>
    <p:extLst>
      <p:ext uri="{BB962C8B-B14F-4D97-AF65-F5344CB8AC3E}">
        <p14:creationId xmlns:p14="http://schemas.microsoft.com/office/powerpoint/2010/main" val="594380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p:spPr>
      </p:sp>
      <p:sp>
        <p:nvSpPr>
          <p:cNvPr id="1832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3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C0096CF-2B73-4E6D-AC21-C63AE0232713}" type="slidenum">
              <a:rPr lang="en-US" smtClean="0"/>
              <a:pPr/>
              <a:t>11</a:t>
            </a:fld>
            <a:endParaRPr lang="en-US"/>
          </a:p>
        </p:txBody>
      </p:sp>
    </p:spTree>
    <p:extLst>
      <p:ext uri="{BB962C8B-B14F-4D97-AF65-F5344CB8AC3E}">
        <p14:creationId xmlns:p14="http://schemas.microsoft.com/office/powerpoint/2010/main" val="17976293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bwMode="auto">
          <a:noFill/>
          <a:ln>
            <a:solidFill>
              <a:srgbClr val="000000"/>
            </a:solidFill>
            <a:miter lim="800000"/>
            <a:headEnd/>
            <a:tailEnd/>
          </a:ln>
        </p:spPr>
      </p:sp>
      <p:sp>
        <p:nvSpPr>
          <p:cNvPr id="226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63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281000-40B5-45A9-9786-B31F1F3A5853}" type="slidenum">
              <a:rPr lang="en-US" smtClean="0"/>
              <a:pPr/>
              <a:t>77</a:t>
            </a:fld>
            <a:endParaRPr lang="en-US"/>
          </a:p>
        </p:txBody>
      </p:sp>
    </p:spTree>
    <p:extLst>
      <p:ext uri="{BB962C8B-B14F-4D97-AF65-F5344CB8AC3E}">
        <p14:creationId xmlns:p14="http://schemas.microsoft.com/office/powerpoint/2010/main" val="2628658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bwMode="auto">
          <a:noFill/>
          <a:ln>
            <a:solidFill>
              <a:srgbClr val="000000"/>
            </a:solidFill>
            <a:miter lim="800000"/>
            <a:headEnd/>
            <a:tailEnd/>
          </a:ln>
        </p:spPr>
      </p:sp>
      <p:sp>
        <p:nvSpPr>
          <p:cNvPr id="2273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7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D79BE5-80ED-48CA-88BD-D4181E60B638}" type="slidenum">
              <a:rPr lang="en-US" smtClean="0"/>
              <a:pPr/>
              <a:t>78</a:t>
            </a:fld>
            <a:endParaRPr lang="en-US"/>
          </a:p>
        </p:txBody>
      </p:sp>
    </p:spTree>
    <p:extLst>
      <p:ext uri="{BB962C8B-B14F-4D97-AF65-F5344CB8AC3E}">
        <p14:creationId xmlns:p14="http://schemas.microsoft.com/office/powerpoint/2010/main" val="1390497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bwMode="auto">
          <a:noFill/>
          <a:ln>
            <a:solidFill>
              <a:srgbClr val="000000"/>
            </a:solidFill>
            <a:miter lim="800000"/>
            <a:headEnd/>
            <a:tailEnd/>
          </a:ln>
        </p:spPr>
      </p:sp>
      <p:sp>
        <p:nvSpPr>
          <p:cNvPr id="228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83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707FAE-6D88-49D1-B148-0040F8EFA6C9}" type="slidenum">
              <a:rPr lang="en-US" smtClean="0"/>
              <a:pPr/>
              <a:t>79</a:t>
            </a:fld>
            <a:endParaRPr lang="en-US"/>
          </a:p>
        </p:txBody>
      </p:sp>
    </p:spTree>
    <p:extLst>
      <p:ext uri="{BB962C8B-B14F-4D97-AF65-F5344CB8AC3E}">
        <p14:creationId xmlns:p14="http://schemas.microsoft.com/office/powerpoint/2010/main" val="1961359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bwMode="auto">
          <a:noFill/>
          <a:ln>
            <a:solidFill>
              <a:srgbClr val="000000"/>
            </a:solidFill>
            <a:miter lim="800000"/>
            <a:headEnd/>
            <a:tailEnd/>
          </a:ln>
        </p:spPr>
      </p:sp>
      <p:sp>
        <p:nvSpPr>
          <p:cNvPr id="229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29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8F0B24-0066-45F1-AD47-C906406B23DF}" type="slidenum">
              <a:rPr lang="en-US" smtClean="0"/>
              <a:pPr/>
              <a:t>80</a:t>
            </a:fld>
            <a:endParaRPr lang="en-US"/>
          </a:p>
        </p:txBody>
      </p:sp>
    </p:spTree>
    <p:extLst>
      <p:ext uri="{BB962C8B-B14F-4D97-AF65-F5344CB8AC3E}">
        <p14:creationId xmlns:p14="http://schemas.microsoft.com/office/powerpoint/2010/main" val="27578868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bwMode="auto">
          <a:noFill/>
          <a:ln>
            <a:solidFill>
              <a:srgbClr val="000000"/>
            </a:solidFill>
            <a:miter lim="800000"/>
            <a:headEnd/>
            <a:tailEnd/>
          </a:ln>
        </p:spPr>
      </p:sp>
      <p:sp>
        <p:nvSpPr>
          <p:cNvPr id="230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0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2AFC8B-9E7B-438A-910D-E25CA6FDE93F}" type="slidenum">
              <a:rPr lang="en-US" smtClean="0"/>
              <a:pPr/>
              <a:t>81</a:t>
            </a:fld>
            <a:endParaRPr lang="en-US"/>
          </a:p>
        </p:txBody>
      </p:sp>
    </p:spTree>
    <p:extLst>
      <p:ext uri="{BB962C8B-B14F-4D97-AF65-F5344CB8AC3E}">
        <p14:creationId xmlns:p14="http://schemas.microsoft.com/office/powerpoint/2010/main" val="26136068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7B22FD-6ADC-43A4-BAD6-5A3984CC9057}" type="slidenum">
              <a:rPr lang="en-US" smtClean="0"/>
              <a:pPr/>
              <a:t>82</a:t>
            </a:fld>
            <a:endParaRPr lang="en-US"/>
          </a:p>
        </p:txBody>
      </p:sp>
    </p:spTree>
    <p:extLst>
      <p:ext uri="{BB962C8B-B14F-4D97-AF65-F5344CB8AC3E}">
        <p14:creationId xmlns:p14="http://schemas.microsoft.com/office/powerpoint/2010/main" val="4115779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bwMode="auto">
          <a:noFill/>
          <a:ln>
            <a:solidFill>
              <a:srgbClr val="000000"/>
            </a:solidFill>
            <a:miter lim="800000"/>
            <a:headEnd/>
            <a:tailEnd/>
          </a:ln>
        </p:spPr>
      </p:sp>
      <p:sp>
        <p:nvSpPr>
          <p:cNvPr id="231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1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7B22FD-6ADC-43A4-BAD6-5A3984CC9057}" type="slidenum">
              <a:rPr lang="en-US" smtClean="0"/>
              <a:pPr/>
              <a:t>83</a:t>
            </a:fld>
            <a:endParaRPr lang="en-US"/>
          </a:p>
        </p:txBody>
      </p:sp>
    </p:spTree>
    <p:extLst>
      <p:ext uri="{BB962C8B-B14F-4D97-AF65-F5344CB8AC3E}">
        <p14:creationId xmlns:p14="http://schemas.microsoft.com/office/powerpoint/2010/main" val="1006385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3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1168D-0FDE-40B2-9AB2-DB61069044E4}" type="slidenum">
              <a:rPr lang="en-US" smtClean="0"/>
              <a:pPr/>
              <a:t>84</a:t>
            </a:fld>
            <a:endParaRPr lang="en-US"/>
          </a:p>
        </p:txBody>
      </p:sp>
    </p:spTree>
    <p:extLst>
      <p:ext uri="{BB962C8B-B14F-4D97-AF65-F5344CB8AC3E}">
        <p14:creationId xmlns:p14="http://schemas.microsoft.com/office/powerpoint/2010/main" val="1146863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bwMode="auto">
          <a:noFill/>
          <a:ln>
            <a:solidFill>
              <a:srgbClr val="000000"/>
            </a:solidFill>
            <a:miter lim="800000"/>
            <a:headEnd/>
            <a:tailEnd/>
          </a:ln>
        </p:spPr>
      </p:sp>
      <p:sp>
        <p:nvSpPr>
          <p:cNvPr id="2334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34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1168D-0FDE-40B2-9AB2-DB61069044E4}" type="slidenum">
              <a:rPr lang="en-US" smtClean="0"/>
              <a:pPr/>
              <a:t>85</a:t>
            </a:fld>
            <a:endParaRPr lang="en-US"/>
          </a:p>
        </p:txBody>
      </p:sp>
    </p:spTree>
    <p:extLst>
      <p:ext uri="{BB962C8B-B14F-4D97-AF65-F5344CB8AC3E}">
        <p14:creationId xmlns:p14="http://schemas.microsoft.com/office/powerpoint/2010/main" val="18358697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bwMode="auto">
          <a:noFill/>
          <a:ln>
            <a:solidFill>
              <a:srgbClr val="000000"/>
            </a:solidFill>
            <a:miter lim="800000"/>
            <a:headEnd/>
            <a:tailEnd/>
          </a:ln>
        </p:spPr>
      </p:sp>
      <p:sp>
        <p:nvSpPr>
          <p:cNvPr id="234499" name="Notes Placeholder 2"/>
          <p:cNvSpPr>
            <a:spLocks noGrp="1"/>
          </p:cNvSpPr>
          <p:nvPr>
            <p:ph type="body" idx="1"/>
          </p:nvPr>
        </p:nvSpPr>
        <p:spPr bwMode="auto">
          <a:noFill/>
        </p:spPr>
        <p:txBody>
          <a:bodyPr wrap="square" numCol="1" anchor="t" anchorCtr="0" compatLnSpc="1">
            <a:prstTxWarp prst="textNoShape">
              <a:avLst/>
            </a:prstTxWarp>
          </a:bodyPr>
          <a:lstStyle/>
          <a:p>
            <a:pPr marL="609600" indent="-609600">
              <a:lnSpc>
                <a:spcPct val="90000"/>
              </a:lnSpc>
              <a:defRPr/>
            </a:pPr>
            <a:r>
              <a:rPr lang="en-US" sz="1200" dirty="0"/>
              <a:t>1. </a:t>
            </a:r>
            <a:r>
              <a:rPr lang="en-US" sz="1200" b="1" dirty="0"/>
              <a:t>Gas </a:t>
            </a:r>
            <a:r>
              <a:rPr lang="en-US" sz="1200" dirty="0"/>
              <a:t>[[Nitrogen or Helium]</a:t>
            </a:r>
            <a:r>
              <a:rPr lang="en-US" sz="1200" b="1" dirty="0"/>
              <a:t> dilution techniques.</a:t>
            </a:r>
          </a:p>
          <a:p>
            <a:pPr marL="609600" indent="-609600" eaLnBrk="1" hangingPunct="1">
              <a:lnSpc>
                <a:spcPct val="90000"/>
              </a:lnSpc>
              <a:defRPr/>
            </a:pPr>
            <a:endParaRPr lang="en-US" sz="1200" dirty="0"/>
          </a:p>
          <a:p>
            <a:pPr marL="609600" indent="-609600" eaLnBrk="1" hangingPunct="1">
              <a:lnSpc>
                <a:spcPct val="90000"/>
              </a:lnSpc>
              <a:defRPr/>
            </a:pPr>
            <a:r>
              <a:rPr lang="en-US" sz="1200" dirty="0"/>
              <a:t>In this technique a subject is connected to a </a:t>
            </a:r>
            <a:r>
              <a:rPr lang="en-US" sz="1200" dirty="0" err="1"/>
              <a:t>spirometer</a:t>
            </a:r>
            <a:r>
              <a:rPr lang="en-US" sz="1200" dirty="0"/>
              <a:t> filled with a gas [Nitrogen or Helium] which is virtually insoluble in the blood</a:t>
            </a:r>
          </a:p>
          <a:p>
            <a:pPr marL="609600" indent="-609600" algn="just" eaLnBrk="1" hangingPunct="1">
              <a:lnSpc>
                <a:spcPct val="90000"/>
              </a:lnSpc>
              <a:defRPr/>
            </a:pPr>
            <a:r>
              <a:rPr lang="en-US" sz="1200" dirty="0"/>
              <a:t>2. </a:t>
            </a:r>
            <a:r>
              <a:rPr lang="en-US" sz="1200" b="1" dirty="0"/>
              <a:t>Body </a:t>
            </a:r>
            <a:r>
              <a:rPr lang="en-US" sz="1200" b="1" dirty="0" err="1"/>
              <a:t>Plethysmography</a:t>
            </a:r>
            <a:r>
              <a:rPr lang="en-US" sz="1200" dirty="0"/>
              <a:t>. </a:t>
            </a:r>
          </a:p>
          <a:p>
            <a:pPr marL="609600" indent="-609600" algn="just" eaLnBrk="1" hangingPunct="1">
              <a:lnSpc>
                <a:spcPct val="90000"/>
              </a:lnSpc>
              <a:buFont typeface="Wingdings" pitchFamily="2" charset="2"/>
              <a:buNone/>
              <a:defRPr/>
            </a:pPr>
            <a:endParaRPr lang="en-US" sz="1200" dirty="0"/>
          </a:p>
          <a:p>
            <a:pPr marL="609600" indent="-609600" algn="just" eaLnBrk="1" hangingPunct="1">
              <a:lnSpc>
                <a:spcPct val="90000"/>
              </a:lnSpc>
              <a:defRPr/>
            </a:pPr>
            <a:r>
              <a:rPr lang="en-US" sz="1200" dirty="0"/>
              <a:t>A </a:t>
            </a:r>
            <a:r>
              <a:rPr lang="en-US" sz="1200" dirty="0" err="1"/>
              <a:t>plethysmograph</a:t>
            </a:r>
            <a:r>
              <a:rPr lang="en-US" sz="1200" dirty="0"/>
              <a:t> is an instrument for measuring changes in volume within an organ or whole body (usually resulting from fluctuations in the amount of blood or air it contains).</a:t>
            </a:r>
          </a:p>
          <a:p>
            <a:pPr marL="609600" indent="-609600" eaLnBrk="1" hangingPunct="1">
              <a:lnSpc>
                <a:spcPct val="90000"/>
              </a:lnSpc>
              <a:defRPr/>
            </a:pPr>
            <a:endParaRPr lang="en-US" dirty="0"/>
          </a:p>
        </p:txBody>
      </p:sp>
      <p:sp>
        <p:nvSpPr>
          <p:cNvPr id="2345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F0E92F-CFA4-4FCF-AE6F-A01EB58BF697}" type="slidenum">
              <a:rPr lang="en-US" smtClean="0"/>
              <a:pPr/>
              <a:t>87</a:t>
            </a:fld>
            <a:endParaRPr lang="en-US"/>
          </a:p>
        </p:txBody>
      </p:sp>
    </p:spTree>
    <p:extLst>
      <p:ext uri="{BB962C8B-B14F-4D97-AF65-F5344CB8AC3E}">
        <p14:creationId xmlns:p14="http://schemas.microsoft.com/office/powerpoint/2010/main" val="319870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p:spPr>
      </p:sp>
      <p:sp>
        <p:nvSpPr>
          <p:cNvPr id="184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4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7BA6B9-FE94-4C9C-8CD4-130AB20D43BE}" type="slidenum">
              <a:rPr lang="en-US" smtClean="0"/>
              <a:pPr/>
              <a:t>19</a:t>
            </a:fld>
            <a:endParaRPr lang="en-US"/>
          </a:p>
        </p:txBody>
      </p:sp>
    </p:spTree>
    <p:extLst>
      <p:ext uri="{BB962C8B-B14F-4D97-AF65-F5344CB8AC3E}">
        <p14:creationId xmlns:p14="http://schemas.microsoft.com/office/powerpoint/2010/main" val="14604197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bwMode="auto">
          <a:noFill/>
          <a:ln>
            <a:solidFill>
              <a:srgbClr val="000000"/>
            </a:solidFill>
            <a:miter lim="800000"/>
            <a:headEnd/>
            <a:tailEnd/>
          </a:ln>
        </p:spPr>
      </p:sp>
      <p:sp>
        <p:nvSpPr>
          <p:cNvPr id="2385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8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910B889-E788-4568-8EDF-93615E268A0D}" type="slidenum">
              <a:rPr lang="en-US" smtClean="0"/>
              <a:pPr/>
              <a:t>88</a:t>
            </a:fld>
            <a:endParaRPr lang="en-US"/>
          </a:p>
        </p:txBody>
      </p:sp>
    </p:spTree>
    <p:extLst>
      <p:ext uri="{BB962C8B-B14F-4D97-AF65-F5344CB8AC3E}">
        <p14:creationId xmlns:p14="http://schemas.microsoft.com/office/powerpoint/2010/main" val="3048740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bwMode="auto">
          <a:noFill/>
          <a:ln>
            <a:solidFill>
              <a:srgbClr val="000000"/>
            </a:solidFill>
            <a:miter lim="800000"/>
            <a:headEnd/>
            <a:tailEnd/>
          </a:ln>
        </p:spPr>
      </p:sp>
      <p:sp>
        <p:nvSpPr>
          <p:cNvPr id="239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39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29F56E-1FD6-410D-8E2A-19E42FB5A6AF}" type="slidenum">
              <a:rPr lang="en-US" smtClean="0"/>
              <a:pPr/>
              <a:t>89</a:t>
            </a:fld>
            <a:endParaRPr lang="en-US"/>
          </a:p>
        </p:txBody>
      </p:sp>
    </p:spTree>
    <p:extLst>
      <p:ext uri="{BB962C8B-B14F-4D97-AF65-F5344CB8AC3E}">
        <p14:creationId xmlns:p14="http://schemas.microsoft.com/office/powerpoint/2010/main" val="4163180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p:spPr>
      </p:sp>
      <p:sp>
        <p:nvSpPr>
          <p:cNvPr id="240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06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3A6848-77DE-473D-834D-5010747B664E}" type="slidenum">
              <a:rPr lang="en-US" smtClean="0"/>
              <a:pPr/>
              <a:t>90</a:t>
            </a:fld>
            <a:endParaRPr lang="en-US"/>
          </a:p>
        </p:txBody>
      </p:sp>
    </p:spTree>
    <p:extLst>
      <p:ext uri="{BB962C8B-B14F-4D97-AF65-F5344CB8AC3E}">
        <p14:creationId xmlns:p14="http://schemas.microsoft.com/office/powerpoint/2010/main" val="17194182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Slide Image Placeholder 1"/>
          <p:cNvSpPr>
            <a:spLocks noGrp="1" noRot="1" noChangeAspect="1" noTextEdit="1"/>
          </p:cNvSpPr>
          <p:nvPr>
            <p:ph type="sldImg"/>
          </p:nvPr>
        </p:nvSpPr>
        <p:spPr bwMode="auto">
          <a:noFill/>
          <a:ln>
            <a:solidFill>
              <a:srgbClr val="000000"/>
            </a:solidFill>
            <a:miter lim="800000"/>
            <a:headEnd/>
            <a:tailEnd/>
          </a:ln>
        </p:spPr>
      </p:sp>
      <p:sp>
        <p:nvSpPr>
          <p:cNvPr id="241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16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FCDB80B-FBD2-4191-A731-C66C3BB7427F}" type="slidenum">
              <a:rPr lang="en-US" smtClean="0"/>
              <a:pPr/>
              <a:t>91</a:t>
            </a:fld>
            <a:endParaRPr lang="en-US"/>
          </a:p>
        </p:txBody>
      </p:sp>
    </p:spTree>
    <p:extLst>
      <p:ext uri="{BB962C8B-B14F-4D97-AF65-F5344CB8AC3E}">
        <p14:creationId xmlns:p14="http://schemas.microsoft.com/office/powerpoint/2010/main" val="231043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Slide Image Placeholder 1"/>
          <p:cNvSpPr>
            <a:spLocks noGrp="1" noRot="1" noChangeAspect="1" noTextEdit="1"/>
          </p:cNvSpPr>
          <p:nvPr>
            <p:ph type="sldImg"/>
          </p:nvPr>
        </p:nvSpPr>
        <p:spPr bwMode="auto">
          <a:noFill/>
          <a:ln>
            <a:solidFill>
              <a:srgbClr val="000000"/>
            </a:solidFill>
            <a:miter lim="800000"/>
            <a:headEnd/>
            <a:tailEnd/>
          </a:ln>
        </p:spPr>
      </p:sp>
      <p:sp>
        <p:nvSpPr>
          <p:cNvPr id="2426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26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82B1FE9-BBAB-485E-96F1-49FCC5AC7BCB}" type="slidenum">
              <a:rPr lang="en-US" smtClean="0"/>
              <a:pPr/>
              <a:t>92</a:t>
            </a:fld>
            <a:endParaRPr lang="en-US"/>
          </a:p>
        </p:txBody>
      </p:sp>
    </p:spTree>
    <p:extLst>
      <p:ext uri="{BB962C8B-B14F-4D97-AF65-F5344CB8AC3E}">
        <p14:creationId xmlns:p14="http://schemas.microsoft.com/office/powerpoint/2010/main" val="37326083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Slide Image Placeholder 1"/>
          <p:cNvSpPr>
            <a:spLocks noGrp="1" noRot="1" noChangeAspect="1" noTextEdit="1"/>
          </p:cNvSpPr>
          <p:nvPr>
            <p:ph type="sldImg"/>
          </p:nvPr>
        </p:nvSpPr>
        <p:spPr bwMode="auto">
          <a:noFill/>
          <a:ln>
            <a:solidFill>
              <a:srgbClr val="000000"/>
            </a:solidFill>
            <a:miter lim="800000"/>
            <a:headEnd/>
            <a:tailEnd/>
          </a:ln>
        </p:spPr>
      </p:sp>
      <p:sp>
        <p:nvSpPr>
          <p:cNvPr id="243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37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27DD781-A567-4557-875D-76D610548290}" type="slidenum">
              <a:rPr lang="en-US" smtClean="0"/>
              <a:pPr/>
              <a:t>93</a:t>
            </a:fld>
            <a:endParaRPr lang="en-US"/>
          </a:p>
        </p:txBody>
      </p:sp>
    </p:spTree>
    <p:extLst>
      <p:ext uri="{BB962C8B-B14F-4D97-AF65-F5344CB8AC3E}">
        <p14:creationId xmlns:p14="http://schemas.microsoft.com/office/powerpoint/2010/main" val="38084874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Slide Image Placeholder 1"/>
          <p:cNvSpPr>
            <a:spLocks noGrp="1" noRot="1" noChangeAspect="1" noTextEdit="1"/>
          </p:cNvSpPr>
          <p:nvPr>
            <p:ph type="sldImg"/>
          </p:nvPr>
        </p:nvSpPr>
        <p:spPr bwMode="auto">
          <a:noFill/>
          <a:ln>
            <a:solidFill>
              <a:srgbClr val="000000"/>
            </a:solidFill>
            <a:miter lim="800000"/>
            <a:headEnd/>
            <a:tailEnd/>
          </a:ln>
        </p:spPr>
      </p:sp>
      <p:sp>
        <p:nvSpPr>
          <p:cNvPr id="2447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47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AE16F5-C5A5-43D5-9BB4-CA2977DCBD8D}" type="slidenum">
              <a:rPr lang="en-US" smtClean="0"/>
              <a:pPr/>
              <a:t>101</a:t>
            </a:fld>
            <a:endParaRPr lang="en-US"/>
          </a:p>
        </p:txBody>
      </p:sp>
    </p:spTree>
    <p:extLst>
      <p:ext uri="{BB962C8B-B14F-4D97-AF65-F5344CB8AC3E}">
        <p14:creationId xmlns:p14="http://schemas.microsoft.com/office/powerpoint/2010/main" val="16658993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bwMode="auto">
          <a:noFill/>
          <a:ln>
            <a:solidFill>
              <a:srgbClr val="000000"/>
            </a:solidFill>
            <a:miter lim="800000"/>
            <a:headEnd/>
            <a:tailEnd/>
          </a:ln>
        </p:spPr>
      </p:sp>
      <p:sp>
        <p:nvSpPr>
          <p:cNvPr id="2457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57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467D4F-60A0-4A8B-9F17-52DB72908B08}" type="slidenum">
              <a:rPr lang="en-US" smtClean="0"/>
              <a:pPr/>
              <a:t>102</a:t>
            </a:fld>
            <a:endParaRPr lang="en-US"/>
          </a:p>
        </p:txBody>
      </p:sp>
    </p:spTree>
    <p:extLst>
      <p:ext uri="{BB962C8B-B14F-4D97-AF65-F5344CB8AC3E}">
        <p14:creationId xmlns:p14="http://schemas.microsoft.com/office/powerpoint/2010/main" val="4053345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Image Placeholder 1"/>
          <p:cNvSpPr>
            <a:spLocks noGrp="1" noRot="1" noChangeAspect="1" noTextEdit="1"/>
          </p:cNvSpPr>
          <p:nvPr>
            <p:ph type="sldImg"/>
          </p:nvPr>
        </p:nvSpPr>
        <p:spPr bwMode="auto">
          <a:noFill/>
          <a:ln>
            <a:solidFill>
              <a:srgbClr val="000000"/>
            </a:solidFill>
            <a:miter lim="800000"/>
            <a:headEnd/>
            <a:tailEnd/>
          </a:ln>
        </p:spPr>
      </p:sp>
      <p:sp>
        <p:nvSpPr>
          <p:cNvPr id="246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467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3A64D2-72DC-485B-ADC8-C0A569D37C9F}" type="slidenum">
              <a:rPr lang="en-US" smtClean="0"/>
              <a:pPr/>
              <a:t>103</a:t>
            </a:fld>
            <a:endParaRPr lang="en-US"/>
          </a:p>
        </p:txBody>
      </p:sp>
    </p:spTree>
    <p:extLst>
      <p:ext uri="{BB962C8B-B14F-4D97-AF65-F5344CB8AC3E}">
        <p14:creationId xmlns:p14="http://schemas.microsoft.com/office/powerpoint/2010/main" val="152206138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Slide Image Placeholder 1"/>
          <p:cNvSpPr>
            <a:spLocks noGrp="1" noRot="1" noChangeAspect="1" noTextEdit="1"/>
          </p:cNvSpPr>
          <p:nvPr>
            <p:ph type="sldImg"/>
          </p:nvPr>
        </p:nvSpPr>
        <p:spPr bwMode="auto">
          <a:noFill/>
          <a:ln>
            <a:solidFill>
              <a:srgbClr val="000000"/>
            </a:solidFill>
            <a:miter lim="800000"/>
            <a:headEnd/>
            <a:tailEnd/>
          </a:ln>
        </p:spPr>
      </p:sp>
      <p:sp>
        <p:nvSpPr>
          <p:cNvPr id="2478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i="0" dirty="0">
                <a:solidFill>
                  <a:srgbClr val="202124"/>
                </a:solidFill>
                <a:effectLst/>
                <a:latin typeface="arial" panose="020B0604020202020204" pitchFamily="34" charset="0"/>
              </a:rPr>
              <a:t>Guillain</a:t>
            </a:r>
            <a:r>
              <a:rPr lang="en-US" b="0" i="0" dirty="0">
                <a:solidFill>
                  <a:srgbClr val="202124"/>
                </a:solidFill>
                <a:effectLst/>
                <a:latin typeface="arial" panose="020B0604020202020204" pitchFamily="34" charset="0"/>
              </a:rPr>
              <a:t>-</a:t>
            </a:r>
            <a:r>
              <a:rPr lang="en-US" b="1" i="0" dirty="0">
                <a:solidFill>
                  <a:srgbClr val="202124"/>
                </a:solidFill>
                <a:effectLst/>
                <a:latin typeface="arial" panose="020B0604020202020204" pitchFamily="34" charset="0"/>
              </a:rPr>
              <a:t>Barre</a:t>
            </a:r>
            <a:r>
              <a:rPr lang="en-US" b="0" i="0" dirty="0">
                <a:solidFill>
                  <a:srgbClr val="202124"/>
                </a:solidFill>
                <a:effectLst/>
                <a:latin typeface="arial" panose="020B0604020202020204" pitchFamily="34" charset="0"/>
              </a:rPr>
              <a:t> (gee-YAH-</a:t>
            </a:r>
            <a:r>
              <a:rPr lang="en-US" b="0" i="0" dirty="0" err="1">
                <a:solidFill>
                  <a:srgbClr val="202124"/>
                </a:solidFill>
                <a:effectLst/>
                <a:latin typeface="arial" panose="020B0604020202020204" pitchFamily="34" charset="0"/>
              </a:rPr>
              <a:t>buh</a:t>
            </a:r>
            <a:r>
              <a:rPr lang="en-US" b="0" i="0" dirty="0">
                <a:solidFill>
                  <a:srgbClr val="202124"/>
                </a:solidFill>
                <a:effectLst/>
                <a:latin typeface="arial" panose="020B0604020202020204" pitchFamily="34" charset="0"/>
              </a:rPr>
              <a:t>-RAY) </a:t>
            </a:r>
            <a:r>
              <a:rPr lang="en-US" b="1" i="0" dirty="0">
                <a:solidFill>
                  <a:srgbClr val="202124"/>
                </a:solidFill>
                <a:effectLst/>
                <a:latin typeface="arial" panose="020B0604020202020204" pitchFamily="34" charset="0"/>
              </a:rPr>
              <a:t>syndrome</a:t>
            </a:r>
            <a:r>
              <a:rPr lang="en-US" b="0" i="0" dirty="0">
                <a:solidFill>
                  <a:srgbClr val="202124"/>
                </a:solidFill>
                <a:effectLst/>
                <a:latin typeface="arial" panose="020B0604020202020204" pitchFamily="34" charset="0"/>
              </a:rPr>
              <a:t> is a rare </a:t>
            </a:r>
            <a:r>
              <a:rPr lang="en-US" b="1" i="0" dirty="0">
                <a:solidFill>
                  <a:srgbClr val="202124"/>
                </a:solidFill>
                <a:effectLst/>
                <a:latin typeface="arial" panose="020B0604020202020204" pitchFamily="34" charset="0"/>
              </a:rPr>
              <a:t>disorder</a:t>
            </a:r>
            <a:r>
              <a:rPr lang="en-US" b="0" i="0" dirty="0">
                <a:solidFill>
                  <a:srgbClr val="202124"/>
                </a:solidFill>
                <a:effectLst/>
                <a:latin typeface="arial" panose="020B0604020202020204" pitchFamily="34" charset="0"/>
              </a:rPr>
              <a:t> in which your body's immune system attacks your nerves. Weakness and tingling in your extremities are usually the first symptoms. These sensations can quickly spread, eventually paralyzing your whole body.</a:t>
            </a:r>
            <a:endParaRPr lang="en-US" dirty="0"/>
          </a:p>
        </p:txBody>
      </p:sp>
      <p:sp>
        <p:nvSpPr>
          <p:cNvPr id="2478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37160D2-4875-4312-8C4F-287E22EDFEB8}" type="slidenum">
              <a:rPr lang="en-US" smtClean="0"/>
              <a:pPr/>
              <a:t>104</a:t>
            </a:fld>
            <a:endParaRPr lang="en-US"/>
          </a:p>
        </p:txBody>
      </p:sp>
    </p:spTree>
    <p:extLst>
      <p:ext uri="{BB962C8B-B14F-4D97-AF65-F5344CB8AC3E}">
        <p14:creationId xmlns:p14="http://schemas.microsoft.com/office/powerpoint/2010/main" val="1719987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p:spPr>
      </p:sp>
      <p:sp>
        <p:nvSpPr>
          <p:cNvPr id="185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5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D3F48-B1DE-4897-86B3-ECC8E005A89F}" type="slidenum">
              <a:rPr lang="en-US" smtClean="0"/>
              <a:pPr/>
              <a:t>20</a:t>
            </a:fld>
            <a:endParaRPr lang="en-US"/>
          </a:p>
        </p:txBody>
      </p:sp>
    </p:spTree>
    <p:extLst>
      <p:ext uri="{BB962C8B-B14F-4D97-AF65-F5344CB8AC3E}">
        <p14:creationId xmlns:p14="http://schemas.microsoft.com/office/powerpoint/2010/main" val="8515085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noFill/>
          <a:ln>
            <a:solidFill>
              <a:srgbClr val="000000"/>
            </a:solidFill>
            <a:miter lim="800000"/>
            <a:headEnd/>
            <a:tailEnd/>
          </a:ln>
        </p:spPr>
      </p:sp>
      <p:sp>
        <p:nvSpPr>
          <p:cNvPr id="2488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488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A0E45D3-0922-4DA8-A964-7482F25F9B36}" type="slidenum">
              <a:rPr lang="en-US" smtClean="0"/>
              <a:pPr/>
              <a:t>106</a:t>
            </a:fld>
            <a:endParaRPr lang="en-US"/>
          </a:p>
        </p:txBody>
      </p:sp>
    </p:spTree>
    <p:extLst>
      <p:ext uri="{BB962C8B-B14F-4D97-AF65-F5344CB8AC3E}">
        <p14:creationId xmlns:p14="http://schemas.microsoft.com/office/powerpoint/2010/main" val="4283800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Slide Image Placeholder 1"/>
          <p:cNvSpPr>
            <a:spLocks noGrp="1" noRot="1" noChangeAspect="1" noTextEdit="1"/>
          </p:cNvSpPr>
          <p:nvPr>
            <p:ph type="sldImg"/>
          </p:nvPr>
        </p:nvSpPr>
        <p:spPr bwMode="auto">
          <a:noFill/>
          <a:ln>
            <a:solidFill>
              <a:srgbClr val="000000"/>
            </a:solidFill>
            <a:miter lim="800000"/>
            <a:headEnd/>
            <a:tailEnd/>
          </a:ln>
        </p:spPr>
      </p:sp>
      <p:sp>
        <p:nvSpPr>
          <p:cNvPr id="2498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498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594B4EA-0AAD-4994-B29D-936106EA73DA}" type="slidenum">
              <a:rPr lang="en-US" smtClean="0"/>
              <a:pPr/>
              <a:t>107</a:t>
            </a:fld>
            <a:endParaRPr lang="en-US"/>
          </a:p>
        </p:txBody>
      </p:sp>
    </p:spTree>
    <p:extLst>
      <p:ext uri="{BB962C8B-B14F-4D97-AF65-F5344CB8AC3E}">
        <p14:creationId xmlns:p14="http://schemas.microsoft.com/office/powerpoint/2010/main" val="17696494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50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AAFD7B-7FF3-41AA-B4C6-4A143C03B811}" type="slidenum">
              <a:rPr lang="en-US" smtClean="0"/>
              <a:pPr/>
              <a:t>108</a:t>
            </a:fld>
            <a:endParaRPr lang="en-US"/>
          </a:p>
        </p:txBody>
      </p:sp>
    </p:spTree>
    <p:extLst>
      <p:ext uri="{BB962C8B-B14F-4D97-AF65-F5344CB8AC3E}">
        <p14:creationId xmlns:p14="http://schemas.microsoft.com/office/powerpoint/2010/main" val="2821810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noTextEdit="1"/>
          </p:cNvSpPr>
          <p:nvPr>
            <p:ph type="sldImg"/>
          </p:nvPr>
        </p:nvSpPr>
        <p:spPr bwMode="auto">
          <a:noFill/>
          <a:ln>
            <a:solidFill>
              <a:srgbClr val="000000"/>
            </a:solidFill>
            <a:miter lim="800000"/>
            <a:headEnd/>
            <a:tailEnd/>
          </a:ln>
        </p:spPr>
      </p:sp>
      <p:sp>
        <p:nvSpPr>
          <p:cNvPr id="2508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508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AAAFD7B-7FF3-41AA-B4C6-4A143C03B811}" type="slidenum">
              <a:rPr lang="en-US" smtClean="0"/>
              <a:pPr/>
              <a:t>109</a:t>
            </a:fld>
            <a:endParaRPr lang="en-US"/>
          </a:p>
        </p:txBody>
      </p:sp>
    </p:spTree>
    <p:extLst>
      <p:ext uri="{BB962C8B-B14F-4D97-AF65-F5344CB8AC3E}">
        <p14:creationId xmlns:p14="http://schemas.microsoft.com/office/powerpoint/2010/main" val="2069349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noTextEdit="1"/>
          </p:cNvSpPr>
          <p:nvPr>
            <p:ph type="sldImg"/>
          </p:nvPr>
        </p:nvSpPr>
        <p:spPr bwMode="auto">
          <a:noFill/>
          <a:ln>
            <a:solidFill>
              <a:srgbClr val="000000"/>
            </a:solidFill>
            <a:miter lim="800000"/>
            <a:headEnd/>
            <a:tailEnd/>
          </a:ln>
        </p:spPr>
      </p:sp>
      <p:sp>
        <p:nvSpPr>
          <p:cNvPr id="2529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29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02E537-51FD-4C4A-B829-70DCEE9B8B21}" type="slidenum">
              <a:rPr lang="en-US" smtClean="0"/>
              <a:pPr/>
              <a:t>111</a:t>
            </a:fld>
            <a:endParaRPr lang="en-US"/>
          </a:p>
        </p:txBody>
      </p:sp>
    </p:spTree>
    <p:extLst>
      <p:ext uri="{BB962C8B-B14F-4D97-AF65-F5344CB8AC3E}">
        <p14:creationId xmlns:p14="http://schemas.microsoft.com/office/powerpoint/2010/main" val="7244249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Image Placeholder 1"/>
          <p:cNvSpPr>
            <a:spLocks noGrp="1" noRot="1" noChangeAspect="1" noTextEdit="1"/>
          </p:cNvSpPr>
          <p:nvPr>
            <p:ph type="sldImg"/>
          </p:nvPr>
        </p:nvSpPr>
        <p:spPr bwMode="auto">
          <a:noFill/>
          <a:ln>
            <a:solidFill>
              <a:srgbClr val="000000"/>
            </a:solidFill>
            <a:miter lim="800000"/>
            <a:headEnd/>
            <a:tailEnd/>
          </a:ln>
        </p:spPr>
      </p:sp>
      <p:sp>
        <p:nvSpPr>
          <p:cNvPr id="2539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39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44252-02ED-4717-AE6A-C655046DF3E1}" type="slidenum">
              <a:rPr lang="en-US" smtClean="0"/>
              <a:pPr/>
              <a:t>113</a:t>
            </a:fld>
            <a:endParaRPr lang="en-US"/>
          </a:p>
        </p:txBody>
      </p:sp>
    </p:spTree>
    <p:extLst>
      <p:ext uri="{BB962C8B-B14F-4D97-AF65-F5344CB8AC3E}">
        <p14:creationId xmlns:p14="http://schemas.microsoft.com/office/powerpoint/2010/main" val="23672172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noTextEdit="1"/>
          </p:cNvSpPr>
          <p:nvPr>
            <p:ph type="sldImg"/>
          </p:nvPr>
        </p:nvSpPr>
        <p:spPr bwMode="auto">
          <a:noFill/>
          <a:ln>
            <a:solidFill>
              <a:srgbClr val="000000"/>
            </a:solidFill>
            <a:miter lim="800000"/>
            <a:headEnd/>
            <a:tailEnd/>
          </a:ln>
        </p:spPr>
      </p:sp>
      <p:sp>
        <p:nvSpPr>
          <p:cNvPr id="2549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49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8A8B60-450C-4D86-A2B5-000E360692D7}" type="slidenum">
              <a:rPr lang="en-US" smtClean="0"/>
              <a:pPr/>
              <a:t>114</a:t>
            </a:fld>
            <a:endParaRPr lang="en-US"/>
          </a:p>
        </p:txBody>
      </p:sp>
    </p:spTree>
    <p:extLst>
      <p:ext uri="{BB962C8B-B14F-4D97-AF65-F5344CB8AC3E}">
        <p14:creationId xmlns:p14="http://schemas.microsoft.com/office/powerpoint/2010/main" val="12243193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60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9B5925-0E23-415C-9EF1-9EF1C4FC82DE}" type="slidenum">
              <a:rPr lang="en-US" smtClean="0"/>
              <a:pPr/>
              <a:t>115</a:t>
            </a:fld>
            <a:endParaRPr lang="en-US"/>
          </a:p>
        </p:txBody>
      </p:sp>
    </p:spTree>
    <p:extLst>
      <p:ext uri="{BB962C8B-B14F-4D97-AF65-F5344CB8AC3E}">
        <p14:creationId xmlns:p14="http://schemas.microsoft.com/office/powerpoint/2010/main" val="130506998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bwMode="auto">
          <a:noFill/>
          <a:ln>
            <a:solidFill>
              <a:srgbClr val="000000"/>
            </a:solidFill>
            <a:miter lim="800000"/>
            <a:headEnd/>
            <a:tailEnd/>
          </a:ln>
        </p:spPr>
      </p:sp>
      <p:sp>
        <p:nvSpPr>
          <p:cNvPr id="2570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i="0" dirty="0">
                <a:solidFill>
                  <a:srgbClr val="202124"/>
                </a:solidFill>
                <a:effectLst/>
                <a:latin typeface="arial" panose="020B0604020202020204" pitchFamily="34" charset="0"/>
              </a:rPr>
              <a:t>The </a:t>
            </a:r>
            <a:r>
              <a:rPr lang="en-US" b="1" i="0" dirty="0">
                <a:solidFill>
                  <a:srgbClr val="202124"/>
                </a:solidFill>
                <a:effectLst/>
                <a:latin typeface="arial" panose="020B0604020202020204" pitchFamily="34" charset="0"/>
              </a:rPr>
              <a:t>pulmonary circulation is</a:t>
            </a:r>
            <a:r>
              <a:rPr lang="en-US" b="0" i="0" dirty="0">
                <a:solidFill>
                  <a:srgbClr val="202124"/>
                </a:solidFill>
                <a:effectLst/>
                <a:latin typeface="arial" panose="020B0604020202020204" pitchFamily="34" charset="0"/>
              </a:rPr>
              <a:t> a relatively low </a:t>
            </a:r>
            <a:r>
              <a:rPr lang="en-US" b="1" i="0" dirty="0">
                <a:solidFill>
                  <a:srgbClr val="202124"/>
                </a:solidFill>
                <a:effectLst/>
                <a:latin typeface="arial" panose="020B0604020202020204" pitchFamily="34" charset="0"/>
              </a:rPr>
              <a:t>pressure</a:t>
            </a:r>
            <a:r>
              <a:rPr lang="en-US" b="0" i="0" dirty="0">
                <a:solidFill>
                  <a:srgbClr val="202124"/>
                </a:solidFill>
                <a:effectLst/>
                <a:latin typeface="arial" panose="020B0604020202020204" pitchFamily="34" charset="0"/>
              </a:rPr>
              <a:t> system compared to the systemic </a:t>
            </a:r>
            <a:r>
              <a:rPr lang="en-US" b="1" i="0" dirty="0">
                <a:solidFill>
                  <a:srgbClr val="202124"/>
                </a:solidFill>
                <a:effectLst/>
                <a:latin typeface="arial" panose="020B0604020202020204" pitchFamily="34" charset="0"/>
              </a:rPr>
              <a:t>circulation</a:t>
            </a:r>
            <a:r>
              <a:rPr lang="en-US" b="0" i="0" dirty="0">
                <a:solidFill>
                  <a:srgbClr val="202124"/>
                </a:solidFill>
                <a:effectLst/>
                <a:latin typeface="arial" panose="020B0604020202020204" pitchFamily="34" charset="0"/>
              </a:rPr>
              <a:t> because the </a:t>
            </a:r>
            <a:r>
              <a:rPr lang="en-US" b="1" i="0" dirty="0">
                <a:solidFill>
                  <a:srgbClr val="202124"/>
                </a:solidFill>
                <a:effectLst/>
                <a:latin typeface="arial" panose="020B0604020202020204" pitchFamily="34" charset="0"/>
              </a:rPr>
              <a:t>pulmonary</a:t>
            </a:r>
            <a:r>
              <a:rPr lang="en-US" b="0" i="0" dirty="0">
                <a:solidFill>
                  <a:srgbClr val="202124"/>
                </a:solidFill>
                <a:effectLst/>
                <a:latin typeface="arial" panose="020B0604020202020204" pitchFamily="34" charset="0"/>
              </a:rPr>
              <a:t> arteries </a:t>
            </a:r>
            <a:r>
              <a:rPr lang="en-US" b="1" i="0" dirty="0">
                <a:solidFill>
                  <a:srgbClr val="202124"/>
                </a:solidFill>
                <a:effectLst/>
                <a:latin typeface="arial" panose="020B0604020202020204" pitchFamily="34" charset="0"/>
              </a:rPr>
              <a:t>are</a:t>
            </a:r>
            <a:r>
              <a:rPr lang="en-US" b="0" i="0" dirty="0">
                <a:solidFill>
                  <a:srgbClr val="202124"/>
                </a:solidFill>
                <a:effectLst/>
                <a:latin typeface="arial" panose="020B0604020202020204" pitchFamily="34" charset="0"/>
              </a:rPr>
              <a:t> not as muscularized as their systemic counterparts.</a:t>
            </a:r>
            <a:endParaRPr lang="en-US" b="1" i="0" dirty="0">
              <a:solidFill>
                <a:srgbClr val="202124"/>
              </a:solidFill>
              <a:effectLst/>
              <a:latin typeface="arial" panose="020B0604020202020204" pitchFamily="34" charset="0"/>
            </a:endParaRPr>
          </a:p>
          <a:p>
            <a:pPr eaLnBrk="1" hangingPunct="1">
              <a:spcBef>
                <a:spcPct val="0"/>
              </a:spcBef>
            </a:pPr>
            <a:r>
              <a:rPr lang="en-US" b="1" i="0" dirty="0">
                <a:solidFill>
                  <a:srgbClr val="202124"/>
                </a:solidFill>
                <a:effectLst/>
                <a:latin typeface="arial" panose="020B0604020202020204" pitchFamily="34" charset="0"/>
              </a:rPr>
              <a:t>Arterioles have</a:t>
            </a:r>
            <a:r>
              <a:rPr lang="en-US" b="0" i="0" dirty="0">
                <a:solidFill>
                  <a:srgbClr val="202124"/>
                </a:solidFill>
                <a:effectLst/>
                <a:latin typeface="arial" panose="020B0604020202020204" pitchFamily="34" charset="0"/>
              </a:rPr>
              <a:t> the most increase in resistance and cause the </a:t>
            </a:r>
            <a:r>
              <a:rPr lang="en-US" b="1" i="0" dirty="0">
                <a:solidFill>
                  <a:srgbClr val="202124"/>
                </a:solidFill>
                <a:effectLst/>
                <a:latin typeface="arial" panose="020B0604020202020204" pitchFamily="34" charset="0"/>
              </a:rPr>
              <a:t>largest decrease in blood pressure</a:t>
            </a:r>
            <a:r>
              <a:rPr lang="en-US" b="0" i="0" dirty="0">
                <a:solidFill>
                  <a:srgbClr val="202124"/>
                </a:solidFill>
                <a:effectLst/>
                <a:latin typeface="arial" panose="020B0604020202020204" pitchFamily="34" charset="0"/>
              </a:rPr>
              <a:t>. The constriction of </a:t>
            </a:r>
            <a:r>
              <a:rPr lang="en-US" b="1" i="0" dirty="0">
                <a:solidFill>
                  <a:srgbClr val="202124"/>
                </a:solidFill>
                <a:effectLst/>
                <a:latin typeface="arial" panose="020B0604020202020204" pitchFamily="34" charset="0"/>
              </a:rPr>
              <a:t>arterioles</a:t>
            </a:r>
            <a:r>
              <a:rPr lang="en-US" b="0" i="0" dirty="0">
                <a:solidFill>
                  <a:srgbClr val="202124"/>
                </a:solidFill>
                <a:effectLst/>
                <a:latin typeface="arial" panose="020B0604020202020204" pitchFamily="34" charset="0"/>
              </a:rPr>
              <a:t> increases resistance, which causes a </a:t>
            </a:r>
            <a:r>
              <a:rPr lang="en-US" b="1" i="0" dirty="0">
                <a:solidFill>
                  <a:srgbClr val="202124"/>
                </a:solidFill>
                <a:effectLst/>
                <a:latin typeface="arial" panose="020B0604020202020204" pitchFamily="34" charset="0"/>
              </a:rPr>
              <a:t>decrease in blood</a:t>
            </a:r>
            <a:r>
              <a:rPr lang="en-US" b="0" i="0" dirty="0">
                <a:solidFill>
                  <a:srgbClr val="202124"/>
                </a:solidFill>
                <a:effectLst/>
                <a:latin typeface="arial" panose="020B0604020202020204" pitchFamily="34" charset="0"/>
              </a:rPr>
              <a:t> flow to downstream </a:t>
            </a:r>
            <a:r>
              <a:rPr lang="en-US" b="1" i="0" dirty="0">
                <a:solidFill>
                  <a:srgbClr val="202124"/>
                </a:solidFill>
                <a:effectLst/>
                <a:latin typeface="arial" panose="020B0604020202020204" pitchFamily="34" charset="0"/>
              </a:rPr>
              <a:t>capillaries</a:t>
            </a:r>
            <a:r>
              <a:rPr lang="en-US" b="0" i="0" dirty="0">
                <a:solidFill>
                  <a:srgbClr val="202124"/>
                </a:solidFill>
                <a:effectLst/>
                <a:latin typeface="arial" panose="020B0604020202020204" pitchFamily="34" charset="0"/>
              </a:rPr>
              <a:t> and a larger </a:t>
            </a:r>
            <a:r>
              <a:rPr lang="en-US" b="1" i="0" dirty="0">
                <a:solidFill>
                  <a:srgbClr val="202124"/>
                </a:solidFill>
                <a:effectLst/>
                <a:latin typeface="arial" panose="020B0604020202020204" pitchFamily="34" charset="0"/>
              </a:rPr>
              <a:t>decrease in blood pressure</a:t>
            </a:r>
            <a:r>
              <a:rPr lang="en-US" b="0" i="0" dirty="0">
                <a:solidFill>
                  <a:srgbClr val="202124"/>
                </a:solidFill>
                <a:effectLst/>
                <a:latin typeface="arial" panose="020B0604020202020204" pitchFamily="34" charset="0"/>
              </a:rPr>
              <a:t>.</a:t>
            </a:r>
            <a:endParaRPr lang="en-US" dirty="0"/>
          </a:p>
        </p:txBody>
      </p:sp>
      <p:sp>
        <p:nvSpPr>
          <p:cNvPr id="2570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E35ABD-5462-4F02-9AD2-795E82DFD0C5}" type="slidenum">
              <a:rPr lang="en-US" smtClean="0"/>
              <a:pPr/>
              <a:t>116</a:t>
            </a:fld>
            <a:endParaRPr lang="en-US"/>
          </a:p>
        </p:txBody>
      </p:sp>
    </p:spTree>
    <p:extLst>
      <p:ext uri="{BB962C8B-B14F-4D97-AF65-F5344CB8AC3E}">
        <p14:creationId xmlns:p14="http://schemas.microsoft.com/office/powerpoint/2010/main" val="252398082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bwMode="auto">
          <a:noFill/>
          <a:ln>
            <a:solidFill>
              <a:srgbClr val="000000"/>
            </a:solidFill>
            <a:miter lim="800000"/>
            <a:headEnd/>
            <a:tailEnd/>
          </a:ln>
        </p:spPr>
      </p:sp>
      <p:sp>
        <p:nvSpPr>
          <p:cNvPr id="2580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580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BD3124-DEB5-48F5-AD87-F37D755CFC7E}" type="slidenum">
              <a:rPr lang="en-US" smtClean="0"/>
              <a:pPr/>
              <a:t>117</a:t>
            </a:fld>
            <a:endParaRPr lang="en-US"/>
          </a:p>
        </p:txBody>
      </p:sp>
    </p:spTree>
    <p:extLst>
      <p:ext uri="{BB962C8B-B14F-4D97-AF65-F5344CB8AC3E}">
        <p14:creationId xmlns:p14="http://schemas.microsoft.com/office/powerpoint/2010/main" val="3302552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6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644ED9-7980-4833-8649-41CD2A6E19C8}" type="slidenum">
              <a:rPr lang="en-US" smtClean="0"/>
              <a:pPr/>
              <a:t>22</a:t>
            </a:fld>
            <a:endParaRPr lang="en-US"/>
          </a:p>
        </p:txBody>
      </p:sp>
    </p:spTree>
    <p:extLst>
      <p:ext uri="{BB962C8B-B14F-4D97-AF65-F5344CB8AC3E}">
        <p14:creationId xmlns:p14="http://schemas.microsoft.com/office/powerpoint/2010/main" val="11040228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bwMode="auto">
          <a:noFill/>
          <a:ln>
            <a:solidFill>
              <a:srgbClr val="000000"/>
            </a:solidFill>
            <a:miter lim="800000"/>
            <a:headEnd/>
            <a:tailEnd/>
          </a:ln>
        </p:spPr>
      </p:sp>
      <p:sp>
        <p:nvSpPr>
          <p:cNvPr id="260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0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65005F-F00B-4438-AD50-5AF5E303096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3154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bwMode="auto">
          <a:noFill/>
          <a:ln>
            <a:solidFill>
              <a:srgbClr val="000000"/>
            </a:solidFill>
            <a:miter lim="800000"/>
            <a:headEnd/>
            <a:tailEnd/>
          </a:ln>
        </p:spPr>
      </p:sp>
      <p:sp>
        <p:nvSpPr>
          <p:cNvPr id="262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2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BBFD81-8CA0-4997-9F3B-0EB41D0A57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784310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bwMode="auto">
          <a:noFill/>
          <a:ln>
            <a:solidFill>
              <a:srgbClr val="000000"/>
            </a:solidFill>
            <a:miter lim="800000"/>
            <a:headEnd/>
            <a:tailEnd/>
          </a:ln>
        </p:spPr>
      </p:sp>
      <p:sp>
        <p:nvSpPr>
          <p:cNvPr id="261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1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63151-B9F6-4AC2-AF56-2BD89CF25D4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37895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bwMode="auto">
          <a:noFill/>
          <a:ln>
            <a:solidFill>
              <a:srgbClr val="000000"/>
            </a:solidFill>
            <a:miter lim="800000"/>
            <a:headEnd/>
            <a:tailEnd/>
          </a:ln>
        </p:spPr>
      </p:sp>
      <p:sp>
        <p:nvSpPr>
          <p:cNvPr id="263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3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746D22-099B-4C4E-AFC4-B7D9D68C9FF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9123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p:spPr>
      </p:sp>
      <p:sp>
        <p:nvSpPr>
          <p:cNvPr id="2641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4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B3A0FB-EBDB-4170-8E3D-078C94498C1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404223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bwMode="auto">
          <a:noFill/>
          <a:ln>
            <a:solidFill>
              <a:srgbClr val="000000"/>
            </a:solidFill>
            <a:miter lim="800000"/>
            <a:headEnd/>
            <a:tailEnd/>
          </a:ln>
        </p:spPr>
      </p:sp>
      <p:sp>
        <p:nvSpPr>
          <p:cNvPr id="266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0" i="0" dirty="0">
                <a:solidFill>
                  <a:srgbClr val="4D5156"/>
                </a:solidFill>
                <a:effectLst/>
                <a:latin typeface="arial" panose="020B0604020202020204" pitchFamily="34" charset="0"/>
              </a:rPr>
              <a:t>The smallest </a:t>
            </a:r>
            <a:r>
              <a:rPr lang="en-US" b="1" i="0" dirty="0">
                <a:solidFill>
                  <a:srgbClr val="5F6368"/>
                </a:solidFill>
                <a:effectLst/>
                <a:latin typeface="arial" panose="020B0604020202020204" pitchFamily="34" charset="0"/>
              </a:rPr>
              <a:t>cardiac</a:t>
            </a:r>
            <a:r>
              <a:rPr lang="en-US" b="0" i="0" dirty="0">
                <a:solidFill>
                  <a:srgbClr val="4D5156"/>
                </a:solidFill>
                <a:effectLst/>
                <a:latin typeface="arial" panose="020B0604020202020204" pitchFamily="34" charset="0"/>
              </a:rPr>
              <a:t> veins, also known as the </a:t>
            </a:r>
            <a:r>
              <a:rPr lang="en-US" b="1" i="0" dirty="0">
                <a:solidFill>
                  <a:srgbClr val="5F6368"/>
                </a:solidFill>
                <a:effectLst/>
                <a:latin typeface="arial" panose="020B0604020202020204" pitchFamily="34" charset="0"/>
              </a:rPr>
              <a:t>Thebesian</a:t>
            </a:r>
            <a:r>
              <a:rPr lang="en-US" b="0" i="0" dirty="0">
                <a:solidFill>
                  <a:srgbClr val="4D5156"/>
                </a:solidFill>
                <a:effectLst/>
                <a:latin typeface="arial" panose="020B0604020202020204" pitchFamily="34" charset="0"/>
              </a:rPr>
              <a:t> veins, are small valveless veins in the walls of all four heart chambers.</a:t>
            </a:r>
            <a:endParaRPr lang="en-US" dirty="0"/>
          </a:p>
        </p:txBody>
      </p:sp>
      <p:sp>
        <p:nvSpPr>
          <p:cNvPr id="266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508D44-8C66-4BE0-9AA0-722707FF35F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36985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bwMode="auto">
          <a:noFill/>
          <a:ln>
            <a:solidFill>
              <a:srgbClr val="000000"/>
            </a:solidFill>
            <a:miter lim="800000"/>
            <a:headEnd/>
            <a:tailEnd/>
          </a:ln>
        </p:spPr>
      </p:sp>
      <p:sp>
        <p:nvSpPr>
          <p:cNvPr id="267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7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CD9545-C8FE-47B0-9E16-978D81D7DFD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395340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p:spPr>
      </p:sp>
      <p:sp>
        <p:nvSpPr>
          <p:cNvPr id="189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94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66DB4-9578-4969-89CC-78E9BE916A0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7242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p:spPr>
      </p:sp>
      <p:sp>
        <p:nvSpPr>
          <p:cNvPr id="187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7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A1AA71F-7A4E-435E-89BE-888F187C9135}" type="slidenum">
              <a:rPr lang="en-US" smtClean="0"/>
              <a:pPr/>
              <a:t>23</a:t>
            </a:fld>
            <a:endParaRPr lang="en-US"/>
          </a:p>
        </p:txBody>
      </p:sp>
    </p:spTree>
    <p:extLst>
      <p:ext uri="{BB962C8B-B14F-4D97-AF65-F5344CB8AC3E}">
        <p14:creationId xmlns:p14="http://schemas.microsoft.com/office/powerpoint/2010/main" val="15689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p:spPr>
      </p:sp>
      <p:sp>
        <p:nvSpPr>
          <p:cNvPr id="188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88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5C9560-773E-453C-8EB8-1B34DA0CFF17}" type="slidenum">
              <a:rPr lang="en-US" smtClean="0"/>
              <a:pPr/>
              <a:t>24</a:t>
            </a:fld>
            <a:endParaRPr lang="en-US"/>
          </a:p>
        </p:txBody>
      </p:sp>
    </p:spTree>
    <p:extLst>
      <p:ext uri="{BB962C8B-B14F-4D97-AF65-F5344CB8AC3E}">
        <p14:creationId xmlns:p14="http://schemas.microsoft.com/office/powerpoint/2010/main" val="190698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FE9C0BF3-E0FE-422D-9F3F-E656AE468841}" type="slidenum">
              <a:rPr lang="en-GB"/>
              <a:pPr>
                <a:defRPr/>
              </a:pPr>
              <a:t>‹#›</a:t>
            </a:fld>
            <a:endParaRPr lang="en-GB"/>
          </a:p>
        </p:txBody>
      </p:sp>
    </p:spTree>
    <p:extLst>
      <p:ext uri="{BB962C8B-B14F-4D97-AF65-F5344CB8AC3E}">
        <p14:creationId xmlns:p14="http://schemas.microsoft.com/office/powerpoint/2010/main" val="3472692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CF761099-2350-4B25-A64E-84D6F2C16382}" type="datetimeFigureOut">
              <a:rPr lang="en-US" smtClean="0"/>
              <a:pPr/>
              <a:t>2/3/2021</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CF761099-2350-4B25-A64E-84D6F2C16382}" type="datetimeFigureOut">
              <a:rPr lang="en-US" smtClean="0"/>
              <a:pPr/>
              <a:t>2/3/2021</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F761099-2350-4B25-A64E-84D6F2C163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97B685E8-EDED-4E06-8C8E-DFC2B7005450}"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F761099-2350-4B25-A64E-84D6F2C16382}" type="datetimeFigureOut">
              <a:rPr lang="en-US" smtClean="0"/>
              <a:pPr/>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97B685E8-EDED-4E06-8C8E-DFC2B700545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F761099-2350-4B25-A64E-84D6F2C16382}"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685E8-EDED-4E06-8C8E-DFC2B7005450}"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1099-2350-4B25-A64E-84D6F2C16382}" type="datetimeFigureOut">
              <a:rPr lang="en-US" smtClean="0"/>
              <a:pPr/>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CF761099-2350-4B25-A64E-84D6F2C16382}" type="datetimeFigureOut">
              <a:rPr lang="en-US" smtClean="0"/>
              <a:pPr/>
              <a:t>2/3/2021</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CF761099-2350-4B25-A64E-84D6F2C16382}" type="datetimeFigureOut">
              <a:rPr lang="en-US" smtClean="0"/>
              <a:pPr/>
              <a:t>2/3/2021</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97B685E8-EDED-4E06-8C8E-DFC2B7005450}"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F761099-2350-4B25-A64E-84D6F2C16382}" type="datetimeFigureOut">
              <a:rPr lang="en-US" smtClean="0"/>
              <a:pPr/>
              <a:t>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F761099-2350-4B25-A64E-84D6F2C163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761099-2350-4B25-A64E-84D6F2C16382}" type="datetimeFigureOut">
              <a:rPr lang="en-US" smtClean="0"/>
              <a:pPr/>
              <a:t>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F761099-2350-4B25-A64E-84D6F2C16382}" type="datetimeFigureOut">
              <a:rPr lang="en-US" smtClean="0"/>
              <a:pPr/>
              <a:t>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61099-2350-4B25-A64E-84D6F2C16382}" type="datetimeFigureOut">
              <a:rPr lang="en-US" smtClean="0"/>
              <a:pPr/>
              <a:t>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61099-2350-4B25-A64E-84D6F2C163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761099-2350-4B25-A64E-84D6F2C16382}" type="datetimeFigureOut">
              <a:rPr lang="en-US" smtClean="0"/>
              <a:pPr/>
              <a:t>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685E8-EDED-4E06-8C8E-DFC2B70054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61099-2350-4B25-A64E-84D6F2C16382}" type="datetimeFigureOut">
              <a:rPr lang="en-US" smtClean="0"/>
              <a:pPr/>
              <a:t>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685E8-EDED-4E06-8C8E-DFC2B700545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CF761099-2350-4B25-A64E-84D6F2C16382}" type="datetimeFigureOut">
              <a:rPr lang="en-US" smtClean="0"/>
              <a:pPr/>
              <a:t>2/3/2021</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97B685E8-EDED-4E06-8C8E-DFC2B7005450}"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hyperlink" Target="http://www.sit.wisc.edu/~edrothen/flash/lungs.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orrel.humboldt.edu/~wva1/images%20respiration/lung_anatomy.gi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rrel.humboldt.edu/~wva1/images%20respiration/ventilation_diaphragm.gif"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Animation/Ventilation%20Animation.ppsx"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http://sorrel.humboldt.edu/~wva1/images%20respiration/surfactant.gi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pPr marL="0" indent="0"/>
            <a:br>
              <a:rPr lang="en-US" sz="2800" b="1" dirty="0">
                <a:solidFill>
                  <a:srgbClr val="FF0000"/>
                </a:solidFill>
              </a:rPr>
            </a:br>
            <a:r>
              <a:rPr lang="en-US" b="1" dirty="0">
                <a:solidFill>
                  <a:srgbClr val="FF0000"/>
                </a:solidFill>
              </a:rPr>
              <a:t>Respiratory Physiology</a:t>
            </a:r>
            <a:br>
              <a:rPr lang="en-US" b="1" dirty="0">
                <a:solidFill>
                  <a:srgbClr val="FF0000"/>
                </a:solidFill>
              </a:rPr>
            </a:br>
            <a:endParaRPr lang="en-US" b="1" dirty="0">
              <a:solidFill>
                <a:srgbClr val="FF0000"/>
              </a:solidFill>
            </a:endParaRPr>
          </a:p>
        </p:txBody>
      </p:sp>
      <p:sp>
        <p:nvSpPr>
          <p:cNvPr id="204802" name="Rectangle 2"/>
          <p:cNvSpPr>
            <a:spLocks noGrp="1" noChangeArrowheads="1"/>
          </p:cNvSpPr>
          <p:nvPr>
            <p:ph type="subTitle" idx="1"/>
          </p:nvPr>
        </p:nvSpPr>
        <p:spPr/>
        <p:txBody>
          <a:bodyPr/>
          <a:lstStyle/>
          <a:p>
            <a:pPr marL="0" indent="0" algn="ctr">
              <a:buFontTx/>
              <a:buNone/>
            </a:pPr>
            <a:r>
              <a:rPr lang="en-US" sz="3600" b="1" dirty="0">
                <a:solidFill>
                  <a:srgbClr val="00B0F0"/>
                </a:solidFill>
              </a:rPr>
              <a:t>SAMUEL NGIGI K.</a:t>
            </a:r>
          </a:p>
        </p:txBody>
      </p:sp>
      <p:sp>
        <p:nvSpPr>
          <p:cNvPr id="204804" name="Rectangle 4"/>
          <p:cNvSpPr>
            <a:spLocks noChangeArrowheads="1"/>
          </p:cNvSpPr>
          <p:nvPr/>
        </p:nvSpPr>
        <p:spPr bwMode="auto">
          <a:xfrm>
            <a:off x="0" y="6613525"/>
            <a:ext cx="9144000" cy="244475"/>
          </a:xfrm>
          <a:prstGeom prst="rect">
            <a:avLst/>
          </a:prstGeom>
          <a:noFill/>
          <a:ln w="9525">
            <a:noFill/>
            <a:miter lim="800000"/>
            <a:headEnd/>
            <a:tailEnd/>
          </a:ln>
          <a:effectLst/>
        </p:spPr>
        <p:txBody>
          <a:bodyPr anchor="ctr">
            <a:spAutoFit/>
          </a:bodyPr>
          <a:lstStyle/>
          <a:p>
            <a:pPr eaLnBrk="1" hangingPunct="1"/>
            <a:r>
              <a:rPr lang="en-US" sz="1000" dirty="0">
                <a:solidFill>
                  <a:schemeClr val="tx1"/>
                </a:solidFill>
              </a:rPr>
              <a:t>Copyright © The McGraw-Hill Companies, Inc. Permission required for reproduction or display.</a:t>
            </a: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457200" y="244475"/>
            <a:ext cx="8385175" cy="1182688"/>
          </a:xfrm>
        </p:spPr>
        <p:txBody>
          <a:bodyPr>
            <a:normAutofit fontScale="90000"/>
          </a:bodyPr>
          <a:lstStyle/>
          <a:p>
            <a:pPr eaLnBrk="1" hangingPunct="1">
              <a:defRPr/>
            </a:pPr>
            <a:r>
              <a:rPr lang="en-US" sz="4000" u="sng"/>
              <a:t>The Respiratory System</a:t>
            </a:r>
            <a:r>
              <a:rPr lang="en-US" sz="4000"/>
              <a:t> </a:t>
            </a:r>
            <a:br>
              <a:rPr lang="en-US" sz="4000"/>
            </a:br>
            <a:r>
              <a:rPr lang="en-US" sz="4000"/>
              <a:t>  </a:t>
            </a:r>
          </a:p>
        </p:txBody>
      </p:sp>
      <p:sp>
        <p:nvSpPr>
          <p:cNvPr id="6147" name="Rectangle 3"/>
          <p:cNvSpPr>
            <a:spLocks noGrp="1" noChangeArrowheads="1"/>
          </p:cNvSpPr>
          <p:nvPr>
            <p:ph type="body" idx="4294967295"/>
          </p:nvPr>
        </p:nvSpPr>
        <p:spPr>
          <a:xfrm>
            <a:off x="304800" y="1600200"/>
            <a:ext cx="8610600" cy="4525963"/>
          </a:xfrm>
        </p:spPr>
        <p:txBody>
          <a:bodyPr/>
          <a:lstStyle/>
          <a:p>
            <a:pPr eaLnBrk="1" hangingPunct="1">
              <a:lnSpc>
                <a:spcPct val="80000"/>
              </a:lnSpc>
              <a:defRPr/>
            </a:pPr>
            <a:r>
              <a:rPr lang="en-US" sz="2800" dirty="0">
                <a:solidFill>
                  <a:srgbClr val="FF0000"/>
                </a:solidFill>
              </a:rPr>
              <a:t>functions</a:t>
            </a:r>
            <a:r>
              <a:rPr lang="en-US" sz="2800" dirty="0"/>
              <a:t> </a:t>
            </a:r>
          </a:p>
          <a:p>
            <a:pPr lvl="1" eaLnBrk="1" hangingPunct="1">
              <a:lnSpc>
                <a:spcPct val="80000"/>
              </a:lnSpc>
              <a:defRPr/>
            </a:pPr>
            <a:r>
              <a:rPr lang="en-US" sz="2400" dirty="0"/>
              <a:t>provide oxygen to tissues and remove carbon dioxide </a:t>
            </a:r>
          </a:p>
          <a:p>
            <a:pPr lvl="1" eaLnBrk="1" hangingPunct="1">
              <a:lnSpc>
                <a:spcPct val="80000"/>
              </a:lnSpc>
              <a:defRPr/>
            </a:pPr>
            <a:r>
              <a:rPr lang="en-US" sz="2400" dirty="0"/>
              <a:t>maintain tissue pH </a:t>
            </a:r>
          </a:p>
          <a:p>
            <a:pPr eaLnBrk="1" hangingPunct="1">
              <a:lnSpc>
                <a:spcPct val="80000"/>
              </a:lnSpc>
              <a:defRPr/>
            </a:pPr>
            <a:r>
              <a:rPr lang="en-US" sz="2800" dirty="0"/>
              <a:t> </a:t>
            </a:r>
            <a:r>
              <a:rPr lang="en-US" sz="2800" dirty="0">
                <a:solidFill>
                  <a:srgbClr val="FF0000"/>
                </a:solidFill>
              </a:rPr>
              <a:t>general mechanics</a:t>
            </a:r>
            <a:r>
              <a:rPr lang="en-US" sz="2800" dirty="0"/>
              <a:t> </a:t>
            </a:r>
          </a:p>
          <a:p>
            <a:pPr lvl="1" eaLnBrk="1" hangingPunct="1">
              <a:lnSpc>
                <a:spcPct val="80000"/>
              </a:lnSpc>
              <a:defRPr/>
            </a:pPr>
            <a:r>
              <a:rPr lang="en-US" sz="2400" dirty="0"/>
              <a:t>gas transporting system (blood)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2000"/>
                                        <p:tgtEl>
                                          <p:spTgt spid="614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fade">
                                      <p:cBhvr>
                                        <p:cTn id="10" dur="2000"/>
                                        <p:tgtEl>
                                          <p:spTgt spid="614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fade">
                                      <p:cBhvr>
                                        <p:cTn id="13" dur="2000"/>
                                        <p:tgtEl>
                                          <p:spTgt spid="614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147">
                                            <p:txEl>
                                              <p:pRg st="3" end="3"/>
                                            </p:txEl>
                                          </p:spTgt>
                                        </p:tgtEl>
                                        <p:attrNameLst>
                                          <p:attrName>style.visibility</p:attrName>
                                        </p:attrNameLst>
                                      </p:cBhvr>
                                      <p:to>
                                        <p:strVal val="visible"/>
                                      </p:to>
                                    </p:set>
                                    <p:animEffect transition="in" filter="fade">
                                      <p:cBhvr>
                                        <p:cTn id="18" dur="2000"/>
                                        <p:tgtEl>
                                          <p:spTgt spid="614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47">
                                            <p:txEl>
                                              <p:pRg st="4" end="4"/>
                                            </p:txEl>
                                          </p:spTgt>
                                        </p:tgtEl>
                                        <p:attrNameLst>
                                          <p:attrName>style.visibility</p:attrName>
                                        </p:attrNameLst>
                                      </p:cBhvr>
                                      <p:to>
                                        <p:strVal val="visible"/>
                                      </p:to>
                                    </p:set>
                                    <p:animEffect transition="in" filter="fade">
                                      <p:cBhvr>
                                        <p:cTn id="21"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t>Pulmonary Fibrosis</a:t>
            </a:r>
          </a:p>
        </p:txBody>
      </p:sp>
      <p:sp>
        <p:nvSpPr>
          <p:cNvPr id="51203" name="Content Placeholder 2"/>
          <p:cNvSpPr>
            <a:spLocks noGrp="1"/>
          </p:cNvSpPr>
          <p:nvPr>
            <p:ph idx="1"/>
          </p:nvPr>
        </p:nvSpPr>
        <p:spPr/>
        <p:txBody>
          <a:bodyPr/>
          <a:lstStyle/>
          <a:p>
            <a:pPr algn="just"/>
            <a:r>
              <a:rPr lang="en-US" dirty="0"/>
              <a:t>Some people accumulate fibrous tissues in the lungs when alveoli are damaged.</a:t>
            </a:r>
          </a:p>
          <a:p>
            <a:pPr algn="just">
              <a:buFontTx/>
              <a:buNone/>
            </a:pPr>
            <a:endParaRPr lang="en-US" dirty="0"/>
          </a:p>
          <a:p>
            <a:pPr lvl="1" algn="just"/>
            <a:r>
              <a:rPr lang="en-US" dirty="0"/>
              <a:t>May be due to inhalation of small particles</a:t>
            </a:r>
          </a:p>
          <a:p>
            <a:pPr lvl="1" algn="just">
              <a:buFontTx/>
              <a:buNone/>
            </a:pPr>
            <a:endParaRPr lang="en-US" dirty="0"/>
          </a:p>
          <a:p>
            <a:pPr lvl="1" algn="just"/>
            <a:r>
              <a:rPr lang="en-US" dirty="0"/>
              <a:t> Example: black lung in miners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anim calcmode="lin" valueType="num">
                                      <p:cBhvr additive="base">
                                        <p:cTn id="13" dur="5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xEl>
                                              <p:pRg st="4" end="4"/>
                                            </p:txEl>
                                          </p:spTgt>
                                        </p:tgtEl>
                                        <p:attrNameLst>
                                          <p:attrName>style.visibility</p:attrName>
                                        </p:attrNameLst>
                                      </p:cBhvr>
                                      <p:to>
                                        <p:strVal val="visible"/>
                                      </p:to>
                                    </p:set>
                                    <p:anim calcmode="lin" valueType="num">
                                      <p:cBhvr additive="base">
                                        <p:cTn id="19" dur="500" fill="hold"/>
                                        <p:tgtEl>
                                          <p:spTgt spid="512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p:txBody>
          <a:bodyPr/>
          <a:lstStyle/>
          <a:p>
            <a:pPr eaLnBrk="1" hangingPunct="1">
              <a:defRPr/>
            </a:pPr>
            <a:r>
              <a:rPr lang="en-US" sz="2800" b="1" dirty="0"/>
              <a:t>Interpretation of Vital Capacity Measurements </a:t>
            </a:r>
          </a:p>
        </p:txBody>
      </p:sp>
      <p:sp>
        <p:nvSpPr>
          <p:cNvPr id="68611" name="Rectangle 3"/>
          <p:cNvSpPr>
            <a:spLocks noGrp="1" noChangeArrowheads="1"/>
          </p:cNvSpPr>
          <p:nvPr>
            <p:ph type="body" idx="4294967295"/>
          </p:nvPr>
        </p:nvSpPr>
        <p:spPr>
          <a:xfrm>
            <a:off x="457200" y="1447800"/>
            <a:ext cx="8229600" cy="4983163"/>
          </a:xfrm>
        </p:spPr>
        <p:txBody>
          <a:bodyPr>
            <a:normAutofit lnSpcReduction="10000"/>
          </a:bodyPr>
          <a:lstStyle/>
          <a:p>
            <a:pPr algn="just" eaLnBrk="1" hangingPunct="1">
              <a:lnSpc>
                <a:spcPct val="90000"/>
              </a:lnSpc>
              <a:defRPr/>
            </a:pPr>
            <a:r>
              <a:rPr lang="en-US" dirty="0"/>
              <a:t>Most lung disease reduces vital capacity. </a:t>
            </a:r>
          </a:p>
          <a:p>
            <a:pPr algn="just" eaLnBrk="1" hangingPunct="1">
              <a:lnSpc>
                <a:spcPct val="90000"/>
              </a:lnSpc>
              <a:defRPr/>
            </a:pPr>
            <a:endParaRPr lang="en-US" dirty="0"/>
          </a:p>
          <a:p>
            <a:pPr algn="just" eaLnBrk="1" hangingPunct="1">
              <a:lnSpc>
                <a:spcPct val="90000"/>
              </a:lnSpc>
              <a:defRPr/>
            </a:pPr>
            <a:r>
              <a:rPr lang="en-US" dirty="0"/>
              <a:t>When interpreting pulmonary function tests;</a:t>
            </a:r>
          </a:p>
          <a:p>
            <a:pPr algn="just" eaLnBrk="1" hangingPunct="1">
              <a:lnSpc>
                <a:spcPct val="90000"/>
              </a:lnSpc>
              <a:defRPr/>
            </a:pPr>
            <a:endParaRPr lang="en-US" dirty="0"/>
          </a:p>
          <a:p>
            <a:pPr lvl="1" algn="just">
              <a:lnSpc>
                <a:spcPct val="90000"/>
              </a:lnSpc>
              <a:defRPr/>
            </a:pPr>
            <a:r>
              <a:rPr lang="en-US" dirty="0"/>
              <a:t>Note that ventilation is not necessarily affected since we don’t use our entire vital capacity to breath even during maximal exercise. </a:t>
            </a:r>
          </a:p>
          <a:p>
            <a:pPr algn="just" eaLnBrk="1" hangingPunct="1">
              <a:lnSpc>
                <a:spcPct val="90000"/>
              </a:lnSpc>
              <a:defRPr/>
            </a:pPr>
            <a:endParaRPr lang="en-US" dirty="0"/>
          </a:p>
          <a:p>
            <a:pPr lvl="1" algn="just">
              <a:lnSpc>
                <a:spcPct val="90000"/>
              </a:lnSpc>
              <a:defRPr/>
            </a:pPr>
            <a:r>
              <a:rPr lang="en-US" dirty="0"/>
              <a:t>Note also that vital capacity shows tremendous variation in normal individuals even when corrected for age, sex, height, and weight.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 calcmode="lin" valueType="num">
                                      <p:cBhvr additive="base">
                                        <p:cTn id="13" dur="500" fill="hold"/>
                                        <p:tgtEl>
                                          <p:spTgt spid="686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8611">
                                            <p:txEl>
                                              <p:pRg st="4" end="4"/>
                                            </p:txEl>
                                          </p:spTgt>
                                        </p:tgtEl>
                                        <p:attrNameLst>
                                          <p:attrName>style.visibility</p:attrName>
                                        </p:attrNameLst>
                                      </p:cBhvr>
                                      <p:to>
                                        <p:strVal val="visible"/>
                                      </p:to>
                                    </p:set>
                                    <p:anim calcmode="lin" valueType="num">
                                      <p:cBhvr additive="base">
                                        <p:cTn id="19" dur="500" fill="hold"/>
                                        <p:tgtEl>
                                          <p:spTgt spid="686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8611">
                                            <p:txEl>
                                              <p:pRg st="6" end="6"/>
                                            </p:txEl>
                                          </p:spTgt>
                                        </p:tgtEl>
                                        <p:attrNameLst>
                                          <p:attrName>style.visibility</p:attrName>
                                        </p:attrNameLst>
                                      </p:cBhvr>
                                      <p:to>
                                        <p:strVal val="visible"/>
                                      </p:to>
                                    </p:set>
                                    <p:anim calcmode="lin" valueType="num">
                                      <p:cBhvr additive="base">
                                        <p:cTn id="25" dur="500" fill="hold"/>
                                        <p:tgtEl>
                                          <p:spTgt spid="6861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eaLnBrk="1" hangingPunct="1">
              <a:defRPr/>
            </a:pPr>
            <a:r>
              <a:rPr lang="en-US" sz="2800" b="1" dirty="0"/>
              <a:t>Interpretation of Vital Capacity Measurements </a:t>
            </a:r>
          </a:p>
        </p:txBody>
      </p:sp>
      <p:sp>
        <p:nvSpPr>
          <p:cNvPr id="73731" name="Rectangle 3"/>
          <p:cNvSpPr>
            <a:spLocks noGrp="1" noChangeArrowheads="1"/>
          </p:cNvSpPr>
          <p:nvPr>
            <p:ph type="body" idx="4294967295"/>
          </p:nvPr>
        </p:nvSpPr>
        <p:spPr>
          <a:xfrm>
            <a:off x="457200" y="1219200"/>
            <a:ext cx="8229600" cy="4906963"/>
          </a:xfrm>
        </p:spPr>
        <p:txBody>
          <a:bodyPr/>
          <a:lstStyle/>
          <a:p>
            <a:pPr lvl="1" algn="just">
              <a:lnSpc>
                <a:spcPct val="80000"/>
              </a:lnSpc>
              <a:defRPr/>
            </a:pPr>
            <a:r>
              <a:rPr lang="en-US" sz="2400" dirty="0"/>
              <a:t>Values may not be considered abnormal unless they are 20% greater or less than predicted values.</a:t>
            </a:r>
          </a:p>
          <a:p>
            <a:pPr algn="just" eaLnBrk="1" hangingPunct="1">
              <a:lnSpc>
                <a:spcPct val="80000"/>
              </a:lnSpc>
              <a:defRPr/>
            </a:pPr>
            <a:endParaRPr lang="en-US" sz="2800" dirty="0"/>
          </a:p>
          <a:p>
            <a:pPr lvl="1" algn="just">
              <a:lnSpc>
                <a:spcPct val="80000"/>
              </a:lnSpc>
              <a:defRPr/>
            </a:pPr>
            <a:r>
              <a:rPr lang="en-US" sz="2400" dirty="0"/>
              <a:t>Body position.  Vital capacity decreases when lying down because pulmonary blood volume increases and the diaphragm is pushed toward thorax.</a:t>
            </a:r>
          </a:p>
          <a:p>
            <a:pPr algn="just" eaLnBrk="1" hangingPunct="1">
              <a:lnSpc>
                <a:spcPct val="80000"/>
              </a:lnSpc>
              <a:defRPr/>
            </a:pPr>
            <a:endParaRPr lang="en-US" sz="2800" dirty="0"/>
          </a:p>
          <a:p>
            <a:pPr algn="just" eaLnBrk="1" hangingPunct="1">
              <a:lnSpc>
                <a:spcPct val="80000"/>
              </a:lnSpc>
              <a:defRPr/>
            </a:pPr>
            <a:r>
              <a:rPr lang="en-US" sz="2800" dirty="0"/>
              <a:t>Vital capacity is most useful when followed over the clinical course of a disease since normal values of VC can be found in diseased patients who have high values of VC under normal conditions.</a:t>
            </a:r>
          </a:p>
          <a:p>
            <a:pPr algn="just" eaLnBrk="1" hangingPunct="1">
              <a:lnSpc>
                <a:spcPct val="8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additive="base">
                                        <p:cTn id="13"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anim calcmode="lin" valueType="num">
                                      <p:cBhvr additive="base">
                                        <p:cTn id="19"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idx="4294967295"/>
          </p:nvPr>
        </p:nvSpPr>
        <p:spPr/>
        <p:txBody>
          <a:bodyPr/>
          <a:lstStyle/>
          <a:p>
            <a:pPr eaLnBrk="1" hangingPunct="1">
              <a:defRPr/>
            </a:pPr>
            <a:r>
              <a:rPr lang="en-US" sz="2800" b="1" dirty="0"/>
              <a:t>Interpretation of Vital Capacity Measurements </a:t>
            </a:r>
          </a:p>
        </p:txBody>
      </p:sp>
      <p:sp>
        <p:nvSpPr>
          <p:cNvPr id="74755" name="Rectangle 3"/>
          <p:cNvSpPr>
            <a:spLocks noGrp="1" noChangeArrowheads="1"/>
          </p:cNvSpPr>
          <p:nvPr>
            <p:ph type="body" idx="4294967295"/>
          </p:nvPr>
        </p:nvSpPr>
        <p:spPr>
          <a:xfrm>
            <a:off x="457200" y="1219200"/>
            <a:ext cx="8229600" cy="4906963"/>
          </a:xfrm>
        </p:spPr>
        <p:txBody>
          <a:bodyPr/>
          <a:lstStyle/>
          <a:p>
            <a:pPr eaLnBrk="1" hangingPunct="1">
              <a:defRPr/>
            </a:pPr>
            <a:r>
              <a:rPr lang="en-US" sz="2800" dirty="0"/>
              <a:t>Pulmonary factors that can reduce vital capacity;</a:t>
            </a:r>
          </a:p>
          <a:p>
            <a:pPr marL="514350" indent="-514350" eaLnBrk="1" hangingPunct="1">
              <a:buFont typeface="+mj-lt"/>
              <a:buAutoNum type="arabicPeriod"/>
              <a:defRPr/>
            </a:pPr>
            <a:r>
              <a:rPr lang="en-US" sz="2800" dirty="0"/>
              <a:t>Absolute reduction in distensible lung tissue.</a:t>
            </a:r>
          </a:p>
          <a:p>
            <a:pPr marL="514350" indent="-514350" eaLnBrk="1" hangingPunct="1">
              <a:buFont typeface="+mj-lt"/>
              <a:buAutoNum type="arabicPeriod"/>
              <a:defRPr/>
            </a:pPr>
            <a:endParaRPr lang="en-US" sz="2800" b="1" dirty="0"/>
          </a:p>
          <a:p>
            <a:pPr marL="514350" indent="-514350" eaLnBrk="1" hangingPunct="1">
              <a:buFont typeface="+mj-lt"/>
              <a:buAutoNum type="arabicPeriod"/>
              <a:defRPr/>
            </a:pPr>
            <a:r>
              <a:rPr lang="en-US" sz="2800" dirty="0"/>
              <a:t>Increased stiffness of lungs can’t get enough air in, e.g. alveolar edema, respiratory distress syndrome (surfactant abnormality), or infiltrative interstitial lung diseases.</a:t>
            </a:r>
          </a:p>
          <a:p>
            <a:pPr marL="514350" indent="-514350" eaLnBrk="1" hangingPunct="1">
              <a:buFont typeface="+mj-lt"/>
              <a:buAutoNum type="arabicPeriod"/>
              <a:defRPr/>
            </a:pPr>
            <a:endParaRPr lang="en-US" sz="2800" dirty="0"/>
          </a:p>
          <a:p>
            <a:pPr marL="514350" indent="-514350" eaLnBrk="1" hangingPunct="1">
              <a:buFont typeface="+mj-lt"/>
              <a:buAutoNum type="arabicPeriod"/>
              <a:defRPr/>
            </a:pPr>
            <a:r>
              <a:rPr lang="en-US" sz="2800" dirty="0"/>
              <a:t>Increased residual volume</a:t>
            </a:r>
            <a:r>
              <a:rPr lang="en-US" sz="2800" b="1" dirty="0"/>
              <a:t>.</a:t>
            </a:r>
            <a:r>
              <a:rPr lang="en-US" sz="2800" dirty="0"/>
              <a:t>  Can’t get enough air out, e.g. emphysema or asthma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additive="base">
                                        <p:cTn id="7" dur="500" fill="hold"/>
                                        <p:tgtEl>
                                          <p:spTgt spid="747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5">
                                            <p:txEl>
                                              <p:pRg st="1" end="1"/>
                                            </p:txEl>
                                          </p:spTgt>
                                        </p:tgtEl>
                                        <p:attrNameLst>
                                          <p:attrName>style.visibility</p:attrName>
                                        </p:attrNameLst>
                                      </p:cBhvr>
                                      <p:to>
                                        <p:strVal val="visible"/>
                                      </p:to>
                                    </p:set>
                                    <p:anim calcmode="lin" valueType="num">
                                      <p:cBhvr additive="base">
                                        <p:cTn id="13" dur="500" fill="hold"/>
                                        <p:tgtEl>
                                          <p:spTgt spid="747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755">
                                            <p:txEl>
                                              <p:pRg st="3" end="3"/>
                                            </p:txEl>
                                          </p:spTgt>
                                        </p:tgtEl>
                                        <p:attrNameLst>
                                          <p:attrName>style.visibility</p:attrName>
                                        </p:attrNameLst>
                                      </p:cBhvr>
                                      <p:to>
                                        <p:strVal val="visible"/>
                                      </p:to>
                                    </p:set>
                                    <p:anim calcmode="lin" valueType="num">
                                      <p:cBhvr additive="base">
                                        <p:cTn id="19"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55">
                                            <p:txEl>
                                              <p:pRg st="5" end="5"/>
                                            </p:txEl>
                                          </p:spTgt>
                                        </p:tgtEl>
                                        <p:attrNameLst>
                                          <p:attrName>style.visibility</p:attrName>
                                        </p:attrNameLst>
                                      </p:cBhvr>
                                      <p:to>
                                        <p:strVal val="visible"/>
                                      </p:to>
                                    </p:set>
                                    <p:anim calcmode="lin" valueType="num">
                                      <p:cBhvr additive="base">
                                        <p:cTn id="25"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p:txBody>
          <a:bodyPr/>
          <a:lstStyle/>
          <a:p>
            <a:pPr eaLnBrk="1" hangingPunct="1">
              <a:defRPr/>
            </a:pPr>
            <a:r>
              <a:rPr lang="en-US" sz="2800" b="1" dirty="0"/>
              <a:t>Interpretation of Vital Capacity Measurements </a:t>
            </a:r>
          </a:p>
        </p:txBody>
      </p:sp>
      <p:sp>
        <p:nvSpPr>
          <p:cNvPr id="75779" name="Rectangle 3"/>
          <p:cNvSpPr>
            <a:spLocks noGrp="1" noChangeArrowheads="1"/>
          </p:cNvSpPr>
          <p:nvPr>
            <p:ph type="body" idx="4294967295"/>
          </p:nvPr>
        </p:nvSpPr>
        <p:spPr/>
        <p:txBody>
          <a:bodyPr>
            <a:normAutofit lnSpcReduction="10000"/>
          </a:bodyPr>
          <a:lstStyle/>
          <a:p>
            <a:pPr marL="609600" indent="-609600" algn="just" eaLnBrk="1" hangingPunct="1">
              <a:lnSpc>
                <a:spcPct val="80000"/>
              </a:lnSpc>
              <a:defRPr/>
            </a:pPr>
            <a:r>
              <a:rPr lang="en-US" sz="2800" b="1" dirty="0"/>
              <a:t>Extrapulmonary factors</a:t>
            </a:r>
            <a:r>
              <a:rPr lang="en-US" sz="2800" dirty="0"/>
              <a:t> that can reduce vital capacity</a:t>
            </a:r>
          </a:p>
          <a:p>
            <a:pPr marL="609600" indent="-609600" algn="just" eaLnBrk="1" hangingPunct="1">
              <a:lnSpc>
                <a:spcPct val="80000"/>
              </a:lnSpc>
              <a:defRPr/>
            </a:pPr>
            <a:endParaRPr lang="en-US" sz="2800" dirty="0"/>
          </a:p>
          <a:p>
            <a:pPr marL="609600" indent="-609600" algn="just" eaLnBrk="1" hangingPunct="1">
              <a:lnSpc>
                <a:spcPct val="80000"/>
              </a:lnSpc>
              <a:buFont typeface="+mj-lt"/>
              <a:buAutoNum type="arabicPeriod"/>
              <a:defRPr/>
            </a:pPr>
            <a:r>
              <a:rPr lang="en-US" sz="2800" b="1" dirty="0"/>
              <a:t>Limited thoracic expansion.</a:t>
            </a:r>
            <a:r>
              <a:rPr lang="en-US" sz="2800" dirty="0"/>
              <a:t>  Examples include thoracic deformities and pleural fibrosis.</a:t>
            </a:r>
          </a:p>
          <a:p>
            <a:pPr marL="609600" indent="-609600" algn="just" eaLnBrk="1" hangingPunct="1">
              <a:lnSpc>
                <a:spcPct val="80000"/>
              </a:lnSpc>
              <a:buFont typeface="+mj-lt"/>
              <a:buAutoNum type="arabicPeriod"/>
              <a:defRPr/>
            </a:pPr>
            <a:endParaRPr lang="en-US" sz="2800" dirty="0"/>
          </a:p>
          <a:p>
            <a:pPr marL="609600" indent="-609600" algn="just" eaLnBrk="1" hangingPunct="1">
              <a:lnSpc>
                <a:spcPct val="80000"/>
              </a:lnSpc>
              <a:buFont typeface="+mj-lt"/>
              <a:buAutoNum type="arabicPeriod"/>
              <a:defRPr/>
            </a:pPr>
            <a:r>
              <a:rPr lang="en-US" sz="2800" b="1" dirty="0"/>
              <a:t>Limitations on diaphragmatic descent.</a:t>
            </a:r>
            <a:r>
              <a:rPr lang="en-US" sz="2800" dirty="0"/>
              <a:t>  Examples include ascites and pregnancy.</a:t>
            </a:r>
          </a:p>
          <a:p>
            <a:pPr marL="609600" indent="-609600" algn="just" eaLnBrk="1" hangingPunct="1">
              <a:lnSpc>
                <a:spcPct val="80000"/>
              </a:lnSpc>
              <a:buFont typeface="+mj-lt"/>
              <a:buAutoNum type="arabicPeriod"/>
              <a:defRPr/>
            </a:pPr>
            <a:endParaRPr lang="en-US" sz="2800" dirty="0"/>
          </a:p>
          <a:p>
            <a:pPr marL="609600" indent="-609600" algn="just" eaLnBrk="1" hangingPunct="1">
              <a:lnSpc>
                <a:spcPct val="80000"/>
              </a:lnSpc>
              <a:buFont typeface="+mj-lt"/>
              <a:buAutoNum type="arabicPeriod"/>
              <a:defRPr/>
            </a:pPr>
            <a:r>
              <a:rPr lang="en-US" sz="2800" b="1" dirty="0"/>
              <a:t>Nerve or muscle dysfunction.</a:t>
            </a:r>
            <a:r>
              <a:rPr lang="en-US" sz="2800" dirty="0"/>
              <a:t>  Examples include pain from surgery or rib fracture and primary neuromuscular disease (e.g. Guillain-Barré Syndrome).</a:t>
            </a:r>
          </a:p>
          <a:p>
            <a:pPr marL="609600" indent="-609600" algn="just" eaLnBrk="1" hangingPunct="1">
              <a:lnSpc>
                <a:spcPct val="80000"/>
              </a:lnSpc>
              <a:defRPr/>
            </a:pPr>
            <a:endParaRPr lang="en-US" sz="2800" dirty="0"/>
          </a:p>
          <a:p>
            <a:pPr marL="609600" indent="-609600" algn="just" eaLnBrk="1" hangingPunct="1">
              <a:lnSpc>
                <a:spcPct val="80000"/>
              </a:lnSpc>
              <a:defRPr/>
            </a:pPr>
            <a:endParaRPr lang="en-US" sz="2800" dirty="0"/>
          </a:p>
          <a:p>
            <a:pPr marL="609600" indent="-609600" algn="just" eaLnBrk="1" hangingPunct="1">
              <a:lnSpc>
                <a:spcPct val="8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779">
                                            <p:txEl>
                                              <p:pRg st="2" end="2"/>
                                            </p:txEl>
                                          </p:spTgt>
                                        </p:tgtEl>
                                        <p:attrNameLst>
                                          <p:attrName>style.visibility</p:attrName>
                                        </p:attrNameLst>
                                      </p:cBhvr>
                                      <p:to>
                                        <p:strVal val="visible"/>
                                      </p:to>
                                    </p:set>
                                    <p:anim calcmode="lin" valueType="num">
                                      <p:cBhvr additive="base">
                                        <p:cTn id="13"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anim calcmode="lin" valueType="num">
                                      <p:cBhvr additive="base">
                                        <p:cTn id="19"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5779">
                                            <p:txEl>
                                              <p:pRg st="6" end="6"/>
                                            </p:txEl>
                                          </p:spTgt>
                                        </p:tgtEl>
                                        <p:attrNameLst>
                                          <p:attrName>style.visibility</p:attrName>
                                        </p:attrNameLst>
                                      </p:cBhvr>
                                      <p:to>
                                        <p:strVal val="visible"/>
                                      </p:to>
                                    </p:set>
                                    <p:anim calcmode="lin" valueType="num">
                                      <p:cBhvr additive="base">
                                        <p:cTn id="25" dur="500" fill="hold"/>
                                        <p:tgtEl>
                                          <p:spTgt spid="7577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point</a:t>
            </a:r>
          </a:p>
        </p:txBody>
      </p:sp>
      <p:sp>
        <p:nvSpPr>
          <p:cNvPr id="3" name="Content Placeholder 2"/>
          <p:cNvSpPr>
            <a:spLocks noGrp="1"/>
          </p:cNvSpPr>
          <p:nvPr>
            <p:ph idx="1"/>
          </p:nvPr>
        </p:nvSpPr>
        <p:spPr/>
        <p:txBody>
          <a:bodyPr>
            <a:normAutofit fontScale="85000" lnSpcReduction="20000"/>
          </a:bodyPr>
          <a:lstStyle/>
          <a:p>
            <a:pPr algn="just"/>
            <a:r>
              <a:rPr lang="en-US" dirty="0"/>
              <a:t>Describe the actions of the diaphragm and external </a:t>
            </a:r>
            <a:r>
              <a:rPr lang="en-US" dirty="0" err="1"/>
              <a:t>intercostal</a:t>
            </a:r>
            <a:r>
              <a:rPr lang="en-US" dirty="0"/>
              <a:t> muscles during inspiration.</a:t>
            </a:r>
          </a:p>
          <a:p>
            <a:pPr algn="just"/>
            <a:endParaRPr lang="en-US" dirty="0"/>
          </a:p>
          <a:p>
            <a:pPr algn="just"/>
            <a:r>
              <a:rPr lang="en-US" dirty="0"/>
              <a:t>How is quiet inspiration produced</a:t>
            </a:r>
          </a:p>
          <a:p>
            <a:pPr algn="just"/>
            <a:endParaRPr lang="en-US" dirty="0"/>
          </a:p>
          <a:p>
            <a:pPr algn="just"/>
            <a:r>
              <a:rPr lang="en-US" dirty="0"/>
              <a:t>Explain how the total minute volume is calculated and how the value is affected by exercise</a:t>
            </a:r>
          </a:p>
          <a:p>
            <a:pPr algn="just"/>
            <a:endParaRPr lang="en-US" dirty="0"/>
          </a:p>
          <a:p>
            <a:pPr algn="just"/>
            <a:r>
              <a:rPr lang="en-US" dirty="0"/>
              <a:t>How are the vital capacity and the forced expiratory volume measurements affected by asthma and pulmonary fibrosis? Give reasons for these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idx="4294967295"/>
          </p:nvPr>
        </p:nvSpPr>
        <p:spPr>
          <a:xfrm>
            <a:off x="457200" y="244475"/>
            <a:ext cx="8385175" cy="801688"/>
          </a:xfrm>
        </p:spPr>
        <p:txBody>
          <a:bodyPr/>
          <a:lstStyle/>
          <a:p>
            <a:pPr eaLnBrk="1" hangingPunct="1">
              <a:defRPr/>
            </a:pPr>
            <a:r>
              <a:rPr lang="en-US" sz="3600" b="1" dirty="0"/>
              <a:t>Alveolar ventilation</a:t>
            </a:r>
          </a:p>
        </p:txBody>
      </p:sp>
      <p:sp>
        <p:nvSpPr>
          <p:cNvPr id="72707" name="Content Placeholder 2"/>
          <p:cNvSpPr>
            <a:spLocks noGrp="1"/>
          </p:cNvSpPr>
          <p:nvPr>
            <p:ph idx="4294967295"/>
          </p:nvPr>
        </p:nvSpPr>
        <p:spPr>
          <a:xfrm>
            <a:off x="457200" y="1066800"/>
            <a:ext cx="8382000" cy="5059363"/>
          </a:xfrm>
        </p:spPr>
        <p:txBody>
          <a:bodyPr/>
          <a:lstStyle/>
          <a:p>
            <a:pPr algn="just" eaLnBrk="1" hangingPunct="1">
              <a:defRPr/>
            </a:pPr>
            <a:r>
              <a:rPr lang="en-US" sz="2400" dirty="0"/>
              <a:t>The rate at which new air reaches the gas exchange areas [alveoli, alveolar sacs, alveolar ducts, and respiratory bronchioles] per minute.</a:t>
            </a:r>
          </a:p>
          <a:p>
            <a:pPr algn="just" eaLnBrk="1" hangingPunct="1">
              <a:defRPr/>
            </a:pPr>
            <a:endParaRPr lang="en-US" sz="2400" dirty="0"/>
          </a:p>
          <a:p>
            <a:pPr algn="just" eaLnBrk="1" hangingPunct="1">
              <a:defRPr/>
            </a:pPr>
            <a:r>
              <a:rPr lang="en-US" sz="2400" dirty="0"/>
              <a:t>It is equal to:</a:t>
            </a:r>
          </a:p>
          <a:p>
            <a:pPr algn="just" eaLnBrk="1" hangingPunct="1">
              <a:buFont typeface="Wingdings" pitchFamily="2" charset="2"/>
              <a:buNone/>
              <a:defRPr/>
            </a:pPr>
            <a:r>
              <a:rPr lang="en-US" sz="2400" dirty="0"/>
              <a:t>Respiratory rate X amount of new air entering the lungs [Tidal Vol – Dead space volume]</a:t>
            </a:r>
          </a:p>
          <a:p>
            <a:pPr algn="just" eaLnBrk="1" hangingPunct="1">
              <a:buFont typeface="Wingdings" pitchFamily="2" charset="2"/>
              <a:buChar char="Ø"/>
              <a:defRPr/>
            </a:pPr>
            <a:endParaRPr lang="en-US" sz="2400" dirty="0"/>
          </a:p>
          <a:p>
            <a:pPr algn="just" eaLnBrk="1" hangingPunct="1">
              <a:buFont typeface="Wingdings" pitchFamily="2" charset="2"/>
              <a:buChar char="Ø"/>
              <a:defRPr/>
            </a:pPr>
            <a:r>
              <a:rPr lang="en-US" sz="2400" dirty="0"/>
              <a:t>Alveolar ventilation is one of the major factors determining the conc of O</a:t>
            </a:r>
            <a:r>
              <a:rPr lang="en-US" sz="2400" baseline="-25000" dirty="0"/>
              <a:t>2</a:t>
            </a:r>
            <a:r>
              <a:rPr lang="en-US" sz="2400" dirty="0"/>
              <a:t> and CO</a:t>
            </a:r>
            <a:r>
              <a:rPr lang="en-US" sz="2400" baseline="-25000" dirty="0"/>
              <a:t>2</a:t>
            </a:r>
            <a:r>
              <a:rPr lang="en-US" sz="2400" dirty="0"/>
              <a:t> in the alveoli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anim calcmode="lin" valueType="num">
                                      <p:cBhvr additive="base">
                                        <p:cTn id="13" dur="500" fill="hold"/>
                                        <p:tgtEl>
                                          <p:spTgt spid="72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27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2707">
                                            <p:txEl>
                                              <p:pRg st="3" end="3"/>
                                            </p:txEl>
                                          </p:spTgt>
                                        </p:tgtEl>
                                        <p:attrNameLst>
                                          <p:attrName>style.visibility</p:attrName>
                                        </p:attrNameLst>
                                      </p:cBhvr>
                                      <p:to>
                                        <p:strVal val="visible"/>
                                      </p:to>
                                    </p:set>
                                    <p:anim calcmode="lin" valueType="num">
                                      <p:cBhvr additive="base">
                                        <p:cTn id="19" dur="500" fill="hold"/>
                                        <p:tgtEl>
                                          <p:spTgt spid="72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27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2707">
                                            <p:txEl>
                                              <p:pRg st="5" end="5"/>
                                            </p:txEl>
                                          </p:spTgt>
                                        </p:tgtEl>
                                        <p:attrNameLst>
                                          <p:attrName>style.visibility</p:attrName>
                                        </p:attrNameLst>
                                      </p:cBhvr>
                                      <p:to>
                                        <p:strVal val="visible"/>
                                      </p:to>
                                    </p:set>
                                    <p:anim calcmode="lin" valueType="num">
                                      <p:cBhvr additive="base">
                                        <p:cTn id="25" dur="500" fill="hold"/>
                                        <p:tgtEl>
                                          <p:spTgt spid="7270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270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p:txBody>
          <a:bodyPr/>
          <a:lstStyle/>
          <a:p>
            <a:pPr eaLnBrk="1" hangingPunct="1">
              <a:defRPr/>
            </a:pPr>
            <a:r>
              <a:rPr lang="en-US" dirty="0"/>
              <a:t>Dead Space</a:t>
            </a:r>
          </a:p>
        </p:txBody>
      </p:sp>
      <p:sp>
        <p:nvSpPr>
          <p:cNvPr id="73731" name="Content Placeholder 2"/>
          <p:cNvSpPr>
            <a:spLocks noGrp="1"/>
          </p:cNvSpPr>
          <p:nvPr>
            <p:ph idx="4294967295"/>
          </p:nvPr>
        </p:nvSpPr>
        <p:spPr>
          <a:xfrm>
            <a:off x="457200" y="1371600"/>
            <a:ext cx="8229600" cy="4754563"/>
          </a:xfrm>
        </p:spPr>
        <p:txBody>
          <a:bodyPr>
            <a:normAutofit fontScale="92500" lnSpcReduction="10000"/>
          </a:bodyPr>
          <a:lstStyle/>
          <a:p>
            <a:pPr eaLnBrk="1" hangingPunct="1">
              <a:defRPr/>
            </a:pPr>
            <a:r>
              <a:rPr lang="en-US" sz="2400" dirty="0"/>
              <a:t>During normal quiet respiration, the vol of air in the tidal air is only enough to fill the respiratory passages down to the terminal bronchioles.</a:t>
            </a:r>
          </a:p>
          <a:p>
            <a:pPr eaLnBrk="1" hangingPunct="1">
              <a:defRPr/>
            </a:pPr>
            <a:endParaRPr lang="en-US" sz="2400" dirty="0"/>
          </a:p>
          <a:p>
            <a:pPr eaLnBrk="1" hangingPunct="1">
              <a:defRPr/>
            </a:pPr>
            <a:r>
              <a:rPr lang="en-US" sz="2400" dirty="0"/>
              <a:t>Only a small fraction of the inspired air actually flow into the alveoli from the terminal bronchioles into the alveoli by diffusion.</a:t>
            </a:r>
          </a:p>
          <a:p>
            <a:pPr eaLnBrk="1" hangingPunct="1">
              <a:defRPr/>
            </a:pPr>
            <a:endParaRPr lang="en-US" sz="2400" dirty="0"/>
          </a:p>
          <a:p>
            <a:pPr eaLnBrk="1" hangingPunct="1">
              <a:defRPr/>
            </a:pPr>
            <a:r>
              <a:rPr lang="en-US" sz="2400" dirty="0"/>
              <a:t>The air that fills the respiratory passages  where there is no gas exchange [nose, pharynx, and trachea] is called </a:t>
            </a:r>
            <a:r>
              <a:rPr lang="en-US" sz="2400" b="1" dirty="0"/>
              <a:t>dead space air </a:t>
            </a:r>
            <a:r>
              <a:rPr lang="en-US" sz="2400" dirty="0"/>
              <a:t>because it is not useful for gas exchange process.</a:t>
            </a:r>
          </a:p>
          <a:p>
            <a:pPr eaLnBrk="1" hangingPunct="1">
              <a:defRPr/>
            </a:pPr>
            <a:endParaRPr lang="en-US" sz="2400" dirty="0"/>
          </a:p>
          <a:p>
            <a:pPr eaLnBrk="1" hangingPunct="1">
              <a:defRPr/>
            </a:pPr>
            <a:r>
              <a:rPr lang="en-US" sz="2400" dirty="0"/>
              <a:t>The respiratory passages where there is no gas exchange is called </a:t>
            </a:r>
            <a:r>
              <a:rPr lang="en-US" sz="2400" b="1" dirty="0"/>
              <a:t>dead space</a:t>
            </a:r>
            <a:r>
              <a:rPr lang="en-US" sz="2400" dirty="0"/>
              <a:t>. </a:t>
            </a:r>
            <a:r>
              <a:rPr lang="en-US" sz="2400" b="1"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3731">
                                            <p:txEl>
                                              <p:pRg st="2" end="2"/>
                                            </p:txEl>
                                          </p:spTgt>
                                        </p:tgtEl>
                                        <p:attrNameLst>
                                          <p:attrName>style.visibility</p:attrName>
                                        </p:attrNameLst>
                                      </p:cBhvr>
                                      <p:to>
                                        <p:strVal val="visible"/>
                                      </p:to>
                                    </p:set>
                                    <p:anim calcmode="lin" valueType="num">
                                      <p:cBhvr additive="base">
                                        <p:cTn id="13"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3731">
                                            <p:txEl>
                                              <p:pRg st="4" end="4"/>
                                            </p:txEl>
                                          </p:spTgt>
                                        </p:tgtEl>
                                        <p:attrNameLst>
                                          <p:attrName>style.visibility</p:attrName>
                                        </p:attrNameLst>
                                      </p:cBhvr>
                                      <p:to>
                                        <p:strVal val="visible"/>
                                      </p:to>
                                    </p:set>
                                    <p:anim calcmode="lin" valueType="num">
                                      <p:cBhvr additive="base">
                                        <p:cTn id="19" dur="500" fill="hold"/>
                                        <p:tgtEl>
                                          <p:spTgt spid="737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37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3731">
                                            <p:txEl>
                                              <p:pRg st="6" end="6"/>
                                            </p:txEl>
                                          </p:spTgt>
                                        </p:tgtEl>
                                        <p:attrNameLst>
                                          <p:attrName>style.visibility</p:attrName>
                                        </p:attrNameLst>
                                      </p:cBhvr>
                                      <p:to>
                                        <p:strVal val="visible"/>
                                      </p:to>
                                    </p:set>
                                    <p:anim calcmode="lin" valueType="num">
                                      <p:cBhvr additive="base">
                                        <p:cTn id="25" dur="500" fill="hold"/>
                                        <p:tgtEl>
                                          <p:spTgt spid="7373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373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457200" y="457200"/>
            <a:ext cx="8229600" cy="5668963"/>
          </a:xfrm>
        </p:spPr>
        <p:txBody>
          <a:bodyPr>
            <a:normAutofit lnSpcReduction="10000"/>
          </a:bodyPr>
          <a:lstStyle/>
          <a:p>
            <a:pPr algn="just" eaLnBrk="1" hangingPunct="1">
              <a:defRPr/>
            </a:pPr>
            <a:r>
              <a:rPr lang="en-US" sz="2800" dirty="0"/>
              <a:t>2 type of dead space:</a:t>
            </a:r>
          </a:p>
          <a:p>
            <a:pPr algn="just" eaLnBrk="1" hangingPunct="1">
              <a:buFont typeface="Wingdings" pitchFamily="2" charset="2"/>
              <a:buChar char="ü"/>
              <a:defRPr/>
            </a:pPr>
            <a:r>
              <a:rPr lang="en-US" sz="2800" dirty="0">
                <a:solidFill>
                  <a:srgbClr val="C00000"/>
                </a:solidFill>
              </a:rPr>
              <a:t>Anatomic dead space</a:t>
            </a:r>
            <a:r>
              <a:rPr lang="en-US" sz="2800" dirty="0"/>
              <a:t>: dead space vol in all the respiratory passages besides the alveoli and related gas exchange areas [i.e. conducting zone of the respiratory system].</a:t>
            </a:r>
          </a:p>
          <a:p>
            <a:pPr algn="just" eaLnBrk="1" hangingPunct="1">
              <a:buFont typeface="Wingdings" pitchFamily="2" charset="2"/>
              <a:buChar char="ü"/>
              <a:defRPr/>
            </a:pPr>
            <a:endParaRPr lang="en-US" sz="2800" dirty="0"/>
          </a:p>
          <a:p>
            <a:pPr algn="just" eaLnBrk="1" hangingPunct="1">
              <a:buFont typeface="Wingdings" pitchFamily="2" charset="2"/>
              <a:buChar char="ü"/>
              <a:defRPr/>
            </a:pPr>
            <a:r>
              <a:rPr lang="en-US" sz="2800" dirty="0">
                <a:solidFill>
                  <a:srgbClr val="C00000"/>
                </a:solidFill>
              </a:rPr>
              <a:t>Physiologic dead space</a:t>
            </a:r>
            <a:r>
              <a:rPr lang="en-US" sz="2800" dirty="0"/>
              <a:t>: air that reaches non functional alveoli due to absent or poor blood flow through adjacent pulmonary capillaries.</a:t>
            </a:r>
          </a:p>
          <a:p>
            <a:pPr algn="just" eaLnBrk="1" hangingPunct="1">
              <a:buFont typeface="Wingdings" pitchFamily="2" charset="2"/>
              <a:buChar char="ü"/>
              <a:defRPr/>
            </a:pPr>
            <a:endParaRPr lang="en-US" sz="2800" dirty="0"/>
          </a:p>
          <a:p>
            <a:pPr algn="just" eaLnBrk="1" hangingPunct="1">
              <a:defRPr/>
            </a:pPr>
            <a:r>
              <a:rPr lang="en-US" sz="2800" dirty="0"/>
              <a:t>Dead space is measured by continuous measurement of N</a:t>
            </a:r>
            <a:r>
              <a:rPr lang="en-US" sz="2800" baseline="-25000" dirty="0"/>
              <a:t>2</a:t>
            </a:r>
            <a:r>
              <a:rPr lang="en-US" sz="2800" dirty="0"/>
              <a:t> concentration in expired air after a previous inspiration of pure O</a:t>
            </a:r>
            <a:r>
              <a:rPr lang="en-US" sz="2800" baseline="-25000" dirty="0"/>
              <a:t>2</a:t>
            </a:r>
            <a:r>
              <a:rPr lang="en-US" sz="2800" dirty="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5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4">
                                            <p:txEl>
                                              <p:pRg st="1" end="1"/>
                                            </p:txEl>
                                          </p:spTgt>
                                        </p:tgtEl>
                                        <p:attrNameLst>
                                          <p:attrName>style.visibility</p:attrName>
                                        </p:attrNameLst>
                                      </p:cBhvr>
                                      <p:to>
                                        <p:strVal val="visible"/>
                                      </p:to>
                                    </p:set>
                                    <p:anim calcmode="lin" valueType="num">
                                      <p:cBhvr additive="base">
                                        <p:cTn id="13" dur="500" fill="hold"/>
                                        <p:tgtEl>
                                          <p:spTgt spid="747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754">
                                            <p:txEl>
                                              <p:pRg st="3" end="3"/>
                                            </p:txEl>
                                          </p:spTgt>
                                        </p:tgtEl>
                                        <p:attrNameLst>
                                          <p:attrName>style.visibility</p:attrName>
                                        </p:attrNameLst>
                                      </p:cBhvr>
                                      <p:to>
                                        <p:strVal val="visible"/>
                                      </p:to>
                                    </p:set>
                                    <p:anim calcmode="lin" valueType="num">
                                      <p:cBhvr additive="base">
                                        <p:cTn id="19" dur="500" fill="hold"/>
                                        <p:tgtEl>
                                          <p:spTgt spid="747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54">
                                            <p:txEl>
                                              <p:pRg st="5" end="5"/>
                                            </p:txEl>
                                          </p:spTgt>
                                        </p:tgtEl>
                                        <p:attrNameLst>
                                          <p:attrName>style.visibility</p:attrName>
                                        </p:attrNameLst>
                                      </p:cBhvr>
                                      <p:to>
                                        <p:strVal val="visible"/>
                                      </p:to>
                                    </p:set>
                                    <p:anim calcmode="lin" valueType="num">
                                      <p:cBhvr additive="base">
                                        <p:cTn id="25" dur="500" fill="hold"/>
                                        <p:tgtEl>
                                          <p:spTgt spid="7475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4294967295"/>
          </p:nvPr>
        </p:nvSpPr>
        <p:spPr>
          <a:xfrm>
            <a:off x="457200" y="457200"/>
            <a:ext cx="8229600" cy="5668963"/>
          </a:xfrm>
        </p:spPr>
        <p:txBody>
          <a:bodyPr>
            <a:normAutofit lnSpcReduction="10000"/>
          </a:bodyPr>
          <a:lstStyle/>
          <a:p>
            <a:pPr algn="just">
              <a:defRPr/>
            </a:pPr>
            <a:r>
              <a:rPr lang="en-US" sz="2800" dirty="0"/>
              <a:t>The air in the DS reaches the alveoli first, so the amount of fresh air reaching the alveoli  with each breath is less than the TV.</a:t>
            </a:r>
          </a:p>
          <a:p>
            <a:pPr algn="just">
              <a:defRPr/>
            </a:pPr>
            <a:endParaRPr lang="en-US" sz="2800" dirty="0"/>
          </a:p>
          <a:p>
            <a:pPr algn="just">
              <a:defRPr/>
            </a:pPr>
            <a:r>
              <a:rPr lang="en-US" sz="2800" dirty="0"/>
              <a:t>For example, if the anatomical DS is 150ml and TV is 500ml, the % of fresh air reaching the alveoli is 350/500  X 100% = 70%</a:t>
            </a:r>
          </a:p>
          <a:p>
            <a:pPr algn="just">
              <a:defRPr/>
            </a:pPr>
            <a:endParaRPr lang="en-US" sz="2800" dirty="0"/>
          </a:p>
          <a:p>
            <a:pPr algn="just">
              <a:defRPr/>
            </a:pPr>
            <a:r>
              <a:rPr lang="en-US" sz="2800" dirty="0"/>
              <a:t>If the TV is increased to 2000ml, the amount of fresh air reaching the alveoli is increased to 93%</a:t>
            </a:r>
          </a:p>
          <a:p>
            <a:pPr algn="just">
              <a:defRPr/>
            </a:pPr>
            <a:endParaRPr lang="en-US" sz="2800" dirty="0"/>
          </a:p>
          <a:p>
            <a:pPr algn="just">
              <a:defRPr/>
            </a:pPr>
            <a:r>
              <a:rPr lang="en-US" sz="2800" dirty="0"/>
              <a:t>An increased TV can thus be a factor in the respiratory adaptations to exercise and high altitude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4754">
                                            <p:txEl>
                                              <p:pRg st="0" end="0"/>
                                            </p:txEl>
                                          </p:spTgt>
                                        </p:tgtEl>
                                        <p:attrNameLst>
                                          <p:attrName>style.visibility</p:attrName>
                                        </p:attrNameLst>
                                      </p:cBhvr>
                                      <p:to>
                                        <p:strVal val="visible"/>
                                      </p:to>
                                    </p:set>
                                    <p:anim calcmode="lin" valueType="num">
                                      <p:cBhvr additive="base">
                                        <p:cTn id="7" dur="500" fill="hold"/>
                                        <p:tgtEl>
                                          <p:spTgt spid="747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4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4754">
                                            <p:txEl>
                                              <p:pRg st="2" end="2"/>
                                            </p:txEl>
                                          </p:spTgt>
                                        </p:tgtEl>
                                        <p:attrNameLst>
                                          <p:attrName>style.visibility</p:attrName>
                                        </p:attrNameLst>
                                      </p:cBhvr>
                                      <p:to>
                                        <p:strVal val="visible"/>
                                      </p:to>
                                    </p:set>
                                    <p:anim calcmode="lin" valueType="num">
                                      <p:cBhvr additive="base">
                                        <p:cTn id="13" dur="500" fill="hold"/>
                                        <p:tgtEl>
                                          <p:spTgt spid="747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47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4754">
                                            <p:txEl>
                                              <p:pRg st="4" end="4"/>
                                            </p:txEl>
                                          </p:spTgt>
                                        </p:tgtEl>
                                        <p:attrNameLst>
                                          <p:attrName>style.visibility</p:attrName>
                                        </p:attrNameLst>
                                      </p:cBhvr>
                                      <p:to>
                                        <p:strVal val="visible"/>
                                      </p:to>
                                    </p:set>
                                    <p:anim calcmode="lin" valueType="num">
                                      <p:cBhvr additive="base">
                                        <p:cTn id="19" dur="500" fill="hold"/>
                                        <p:tgtEl>
                                          <p:spTgt spid="7475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4754">
                                            <p:txEl>
                                              <p:pRg st="6" end="6"/>
                                            </p:txEl>
                                          </p:spTgt>
                                        </p:tgtEl>
                                        <p:attrNameLst>
                                          <p:attrName>style.visibility</p:attrName>
                                        </p:attrNameLst>
                                      </p:cBhvr>
                                      <p:to>
                                        <p:strVal val="visible"/>
                                      </p:to>
                                    </p:set>
                                    <p:anim calcmode="lin" valueType="num">
                                      <p:cBhvr additive="base">
                                        <p:cTn id="25" dur="500" fill="hold"/>
                                        <p:tgtEl>
                                          <p:spTgt spid="7475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475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244475"/>
            <a:ext cx="8385175" cy="1182688"/>
          </a:xfrm>
        </p:spPr>
        <p:txBody>
          <a:bodyPr>
            <a:normAutofit fontScale="90000"/>
          </a:bodyPr>
          <a:lstStyle/>
          <a:p>
            <a:pPr eaLnBrk="1" hangingPunct="1">
              <a:defRPr/>
            </a:pPr>
            <a:r>
              <a:rPr lang="en-US" sz="4000" u="sng"/>
              <a:t>The Respiratory System</a:t>
            </a:r>
            <a:r>
              <a:rPr lang="en-US" sz="4000"/>
              <a:t> </a:t>
            </a:r>
            <a:br>
              <a:rPr lang="en-US" sz="4000"/>
            </a:br>
            <a:r>
              <a:rPr lang="en-US" sz="4000"/>
              <a:t>  </a:t>
            </a:r>
          </a:p>
        </p:txBody>
      </p:sp>
      <p:sp>
        <p:nvSpPr>
          <p:cNvPr id="7171" name="Rectangle 3"/>
          <p:cNvSpPr>
            <a:spLocks noGrp="1" noChangeArrowheads="1"/>
          </p:cNvSpPr>
          <p:nvPr>
            <p:ph type="body" idx="4294967295"/>
          </p:nvPr>
        </p:nvSpPr>
        <p:spPr>
          <a:xfrm>
            <a:off x="304800" y="1600200"/>
            <a:ext cx="8610600" cy="4525963"/>
          </a:xfrm>
        </p:spPr>
        <p:txBody>
          <a:bodyPr/>
          <a:lstStyle/>
          <a:p>
            <a:pPr eaLnBrk="1" hangingPunct="1">
              <a:defRPr/>
            </a:pPr>
            <a:r>
              <a:rPr lang="en-US" dirty="0"/>
              <a:t>Includes respiratory airways leading into (&amp; out of) lungs plus the lungs themselves </a:t>
            </a:r>
          </a:p>
          <a:p>
            <a:pPr eaLnBrk="1" hangingPunct="1">
              <a:defRPr/>
            </a:pPr>
            <a:endParaRPr lang="en-US" dirty="0"/>
          </a:p>
          <a:p>
            <a:pPr eaLnBrk="1" hangingPunct="1">
              <a:defRPr/>
            </a:pPr>
            <a:r>
              <a:rPr lang="en-US" dirty="0"/>
              <a:t>Pathway of air: nasal cavities (or oral cavity) &gt; pharynx &gt; trachea &gt; primary bronchi (right &amp; left) &gt; secondary bronchi &gt; tertiary bronchi &gt; bronchioles &gt; alveoli (site of gas exchange)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20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dirty="0"/>
              <a:t>Pulmonary Circulation</a:t>
            </a:r>
          </a:p>
        </p:txBody>
      </p:sp>
    </p:spTree>
  </p:cSld>
  <p:clrMapOvr>
    <a:masterClrMapping/>
  </p:clrMapOvr>
  <p:transition spd="slow">
    <p:push dir="u"/>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57200" y="244475"/>
            <a:ext cx="8385175" cy="1087438"/>
          </a:xfrm>
        </p:spPr>
        <p:txBody>
          <a:bodyPr/>
          <a:lstStyle/>
          <a:p>
            <a:pPr eaLnBrk="1" hangingPunct="1">
              <a:defRPr/>
            </a:pPr>
            <a:r>
              <a:rPr lang="en-US" sz="3200" b="0" dirty="0"/>
              <a:t>Pulmonary Circulation</a:t>
            </a:r>
            <a:br>
              <a:rPr lang="en-US" sz="3200" b="0" dirty="0"/>
            </a:br>
            <a:endParaRPr lang="en-US" sz="3200" b="0" dirty="0"/>
          </a:p>
        </p:txBody>
      </p:sp>
      <p:sp>
        <p:nvSpPr>
          <p:cNvPr id="76803" name="Rectangle 3"/>
          <p:cNvSpPr>
            <a:spLocks noGrp="1" noChangeArrowheads="1"/>
          </p:cNvSpPr>
          <p:nvPr>
            <p:ph type="body" idx="4294967295"/>
          </p:nvPr>
        </p:nvSpPr>
        <p:spPr>
          <a:xfrm>
            <a:off x="457200" y="914400"/>
            <a:ext cx="8229600" cy="5638800"/>
          </a:xfrm>
        </p:spPr>
        <p:txBody>
          <a:bodyPr>
            <a:normAutofit fontScale="92500" lnSpcReduction="10000"/>
          </a:bodyPr>
          <a:lstStyle/>
          <a:p>
            <a:pPr algn="just">
              <a:lnSpc>
                <a:spcPct val="90000"/>
              </a:lnSpc>
              <a:defRPr/>
            </a:pPr>
            <a:r>
              <a:rPr lang="en-US" sz="2800" dirty="0"/>
              <a:t>Lung is the only organ to receive entire cardiac output i.e. the quantity of blood flowing through the lungs is equal to that flowing through the systemic circulation (5.5 L/minute cardiac output).</a:t>
            </a:r>
          </a:p>
          <a:p>
            <a:pPr algn="just" eaLnBrk="1" hangingPunct="1">
              <a:lnSpc>
                <a:spcPct val="90000"/>
              </a:lnSpc>
              <a:defRPr/>
            </a:pPr>
            <a:endParaRPr lang="en-US" sz="2800" dirty="0"/>
          </a:p>
          <a:p>
            <a:pPr algn="just" eaLnBrk="1" hangingPunct="1">
              <a:lnSpc>
                <a:spcPct val="90000"/>
              </a:lnSpc>
              <a:defRPr/>
            </a:pPr>
            <a:r>
              <a:rPr lang="en-US" sz="2800" dirty="0"/>
              <a:t>As a result, factors that control CO [peripheral factors] also control pulmonary blood flow.  </a:t>
            </a:r>
          </a:p>
          <a:p>
            <a:pPr algn="just" eaLnBrk="1" hangingPunct="1">
              <a:lnSpc>
                <a:spcPct val="90000"/>
              </a:lnSpc>
              <a:defRPr/>
            </a:pPr>
            <a:endParaRPr lang="en-US" sz="2800" dirty="0"/>
          </a:p>
          <a:p>
            <a:pPr algn="just">
              <a:lnSpc>
                <a:spcPct val="90000"/>
              </a:lnSpc>
              <a:defRPr/>
            </a:pPr>
            <a:r>
              <a:rPr lang="en-US" sz="2800" dirty="0"/>
              <a:t>Pulmonary vessels act as passive, distensible tubes that enlarge with increasing pressure and narrows with decreasing pressure. </a:t>
            </a:r>
          </a:p>
          <a:p>
            <a:pPr algn="just" eaLnBrk="1" hangingPunct="1">
              <a:lnSpc>
                <a:spcPct val="90000"/>
              </a:lnSpc>
              <a:defRPr/>
            </a:pPr>
            <a:endParaRPr lang="en-US" sz="2800" dirty="0"/>
          </a:p>
          <a:p>
            <a:pPr algn="just" eaLnBrk="1" hangingPunct="1">
              <a:lnSpc>
                <a:spcPct val="90000"/>
              </a:lnSpc>
              <a:defRPr/>
            </a:pPr>
            <a:r>
              <a:rPr lang="en-US" sz="2800" dirty="0"/>
              <a:t>Pulmonary artery branches run parallel to airways to the level of the terminal bronchioles where they break off to form the capillaries in the alveolar walls.</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anim calcmode="lin" valueType="num">
                                      <p:cBhvr additive="base">
                                        <p:cTn id="19"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6803">
                                            <p:txEl>
                                              <p:pRg st="6" end="6"/>
                                            </p:txEl>
                                          </p:spTgt>
                                        </p:tgtEl>
                                        <p:attrNameLst>
                                          <p:attrName>style.visibility</p:attrName>
                                        </p:attrNameLst>
                                      </p:cBhvr>
                                      <p:to>
                                        <p:strVal val="visible"/>
                                      </p:to>
                                    </p:set>
                                    <p:anim calcmode="lin" valueType="num">
                                      <p:cBhvr additive="base">
                                        <p:cTn id="25" dur="500" fill="hold"/>
                                        <p:tgtEl>
                                          <p:spTgt spid="7680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680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fox78119_1620"/>
          <p:cNvPicPr>
            <a:picLocks noChangeAspect="1" noChangeArrowheads="1"/>
          </p:cNvPicPr>
          <p:nvPr/>
        </p:nvPicPr>
        <p:blipFill>
          <a:blip r:embed="rId2" cstate="print"/>
          <a:srcRect/>
          <a:stretch>
            <a:fillRect/>
          </a:stretch>
        </p:blipFill>
        <p:spPr bwMode="auto">
          <a:xfrm>
            <a:off x="990600" y="1066800"/>
            <a:ext cx="7569642" cy="5022167"/>
          </a:xfrm>
          <a:prstGeom prst="rect">
            <a:avLst/>
          </a:prstGeom>
          <a:noFill/>
        </p:spPr>
      </p:pic>
    </p:spTree>
  </p:cSld>
  <p:clrMapOvr>
    <a:masterClrMapping/>
  </p:clrMapOvr>
  <p:transition spd="slow">
    <p:push dir="u"/>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457200" y="244475"/>
            <a:ext cx="8385175" cy="1087438"/>
          </a:xfrm>
        </p:spPr>
        <p:txBody>
          <a:bodyPr/>
          <a:lstStyle/>
          <a:p>
            <a:pPr eaLnBrk="1" hangingPunct="1">
              <a:defRPr/>
            </a:pPr>
            <a:r>
              <a:rPr lang="en-US" sz="3200" b="0" dirty="0"/>
              <a:t>Pulmonary Circulation</a:t>
            </a:r>
            <a:br>
              <a:rPr lang="en-US" sz="3200" b="0" dirty="0"/>
            </a:br>
            <a:endParaRPr lang="en-US" sz="3200" b="0" dirty="0"/>
          </a:p>
        </p:txBody>
      </p:sp>
      <p:sp>
        <p:nvSpPr>
          <p:cNvPr id="77827" name="Rectangle 3"/>
          <p:cNvSpPr>
            <a:spLocks noGrp="1" noChangeArrowheads="1"/>
          </p:cNvSpPr>
          <p:nvPr>
            <p:ph type="body" idx="4294967295"/>
          </p:nvPr>
        </p:nvSpPr>
        <p:spPr>
          <a:xfrm>
            <a:off x="304800" y="1143000"/>
            <a:ext cx="8229600" cy="5257800"/>
          </a:xfrm>
        </p:spPr>
        <p:txBody>
          <a:bodyPr>
            <a:normAutofit/>
          </a:bodyPr>
          <a:lstStyle/>
          <a:p>
            <a:pPr algn="just">
              <a:lnSpc>
                <a:spcPct val="90000"/>
              </a:lnSpc>
              <a:defRPr/>
            </a:pPr>
            <a:r>
              <a:rPr lang="en-US" sz="2400" dirty="0"/>
              <a:t>The arteries are thin but have larger diameter than their counterparts in the systemic circulation.</a:t>
            </a:r>
          </a:p>
          <a:p>
            <a:pPr algn="just">
              <a:lnSpc>
                <a:spcPct val="90000"/>
              </a:lnSpc>
              <a:defRPr/>
            </a:pPr>
            <a:endParaRPr lang="en-US" sz="2400" dirty="0"/>
          </a:p>
          <a:p>
            <a:pPr algn="just" eaLnBrk="1" hangingPunct="1">
              <a:lnSpc>
                <a:spcPct val="90000"/>
              </a:lnSpc>
              <a:defRPr/>
            </a:pPr>
            <a:r>
              <a:rPr lang="en-US" sz="2400" dirty="0"/>
              <a:t>Thus pulmonary arteries have large compliance which allow them to accommodate about 2/3 of the stroke volume output of the right ventricle</a:t>
            </a:r>
          </a:p>
          <a:p>
            <a:pPr algn="just" eaLnBrk="1" hangingPunct="1">
              <a:lnSpc>
                <a:spcPct val="90000"/>
              </a:lnSpc>
              <a:defRPr/>
            </a:pPr>
            <a:endParaRPr lang="en-US" sz="2400" dirty="0"/>
          </a:p>
          <a:p>
            <a:pPr algn="just" eaLnBrk="1" hangingPunct="1">
              <a:lnSpc>
                <a:spcPct val="90000"/>
              </a:lnSpc>
              <a:defRPr/>
            </a:pPr>
            <a:r>
              <a:rPr lang="en-US" sz="2400" dirty="0"/>
              <a:t>The pulmonary veins are short but their compliance is similar to those in the veins in the systemic circulation.  </a:t>
            </a:r>
          </a:p>
          <a:p>
            <a:pPr algn="just" eaLnBrk="1" hangingPunct="1">
              <a:lnSpc>
                <a:spcPct val="90000"/>
              </a:lnSpc>
              <a:defRPr/>
            </a:pPr>
            <a:endParaRPr lang="en-US" sz="2400" dirty="0"/>
          </a:p>
          <a:p>
            <a:pPr algn="just" eaLnBrk="1" hangingPunct="1">
              <a:lnSpc>
                <a:spcPct val="90000"/>
              </a:lnSpc>
              <a:defRPr/>
            </a:pPr>
            <a:r>
              <a:rPr lang="en-US" sz="2400" dirty="0"/>
              <a:t>Pulmonary capillaries are so dense within the alveolar walls that capillary blood flow in the alveolar wall can be thought of as sheet rather than individual vessels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7827">
                                            <p:txEl>
                                              <p:pRg st="2" end="2"/>
                                            </p:txEl>
                                          </p:spTgt>
                                        </p:tgtEl>
                                        <p:attrNameLst>
                                          <p:attrName>style.visibility</p:attrName>
                                        </p:attrNameLst>
                                      </p:cBhvr>
                                      <p:to>
                                        <p:strVal val="visible"/>
                                      </p:to>
                                    </p:set>
                                    <p:anim calcmode="lin" valueType="num">
                                      <p:cBhvr additive="base">
                                        <p:cTn id="13"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7827">
                                            <p:txEl>
                                              <p:pRg st="4" end="4"/>
                                            </p:txEl>
                                          </p:spTgt>
                                        </p:tgtEl>
                                        <p:attrNameLst>
                                          <p:attrName>style.visibility</p:attrName>
                                        </p:attrNameLst>
                                      </p:cBhvr>
                                      <p:to>
                                        <p:strVal val="visible"/>
                                      </p:to>
                                    </p:set>
                                    <p:anim calcmode="lin" valueType="num">
                                      <p:cBhvr additive="base">
                                        <p:cTn id="19"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7827">
                                            <p:txEl>
                                              <p:pRg st="6" end="6"/>
                                            </p:txEl>
                                          </p:spTgt>
                                        </p:tgtEl>
                                        <p:attrNameLst>
                                          <p:attrName>style.visibility</p:attrName>
                                        </p:attrNameLst>
                                      </p:cBhvr>
                                      <p:to>
                                        <p:strVal val="visible"/>
                                      </p:to>
                                    </p:set>
                                    <p:anim calcmode="lin" valueType="num">
                                      <p:cBhvr additive="base">
                                        <p:cTn id="25" dur="500" fill="hold"/>
                                        <p:tgtEl>
                                          <p:spTgt spid="7782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78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457200" y="244475"/>
            <a:ext cx="8385175" cy="1087438"/>
          </a:xfrm>
        </p:spPr>
        <p:txBody>
          <a:bodyPr/>
          <a:lstStyle/>
          <a:p>
            <a:pPr eaLnBrk="1" hangingPunct="1">
              <a:defRPr/>
            </a:pPr>
            <a:r>
              <a:rPr lang="en-US" sz="3200" b="0" dirty="0"/>
              <a:t>Functions of pulmonary circulation</a:t>
            </a:r>
            <a:br>
              <a:rPr lang="en-US" sz="3200" b="0" dirty="0"/>
            </a:br>
            <a:endParaRPr lang="en-US" sz="3200" b="0" dirty="0"/>
          </a:p>
        </p:txBody>
      </p:sp>
      <p:sp>
        <p:nvSpPr>
          <p:cNvPr id="81923" name="Rectangle 3"/>
          <p:cNvSpPr>
            <a:spLocks noGrp="1" noChangeArrowheads="1"/>
          </p:cNvSpPr>
          <p:nvPr>
            <p:ph type="body" idx="4294967295"/>
          </p:nvPr>
        </p:nvSpPr>
        <p:spPr>
          <a:xfrm>
            <a:off x="457200" y="1066800"/>
            <a:ext cx="8229600" cy="5059363"/>
          </a:xfrm>
        </p:spPr>
        <p:txBody>
          <a:bodyPr>
            <a:normAutofit/>
          </a:bodyPr>
          <a:lstStyle/>
          <a:p>
            <a:pPr algn="just" eaLnBrk="1" hangingPunct="1">
              <a:lnSpc>
                <a:spcPct val="80000"/>
              </a:lnSpc>
              <a:defRPr/>
            </a:pPr>
            <a:r>
              <a:rPr lang="en-US" sz="2400" b="1" dirty="0"/>
              <a:t>Filter: </a:t>
            </a:r>
            <a:r>
              <a:rPr lang="en-US" sz="2400" dirty="0"/>
              <a:t>The pulmonary capillaries trap thrombi and other sources of emboli and prevent them from entering the systemic circulation. </a:t>
            </a:r>
          </a:p>
          <a:p>
            <a:pPr algn="just" eaLnBrk="1" hangingPunct="1">
              <a:lnSpc>
                <a:spcPct val="80000"/>
              </a:lnSpc>
              <a:defRPr/>
            </a:pPr>
            <a:endParaRPr lang="en-US" sz="2400" b="1" dirty="0"/>
          </a:p>
          <a:p>
            <a:pPr algn="just" eaLnBrk="1" hangingPunct="1">
              <a:lnSpc>
                <a:spcPct val="80000"/>
              </a:lnSpc>
              <a:defRPr/>
            </a:pPr>
            <a:r>
              <a:rPr lang="en-US" sz="2400" b="1" dirty="0"/>
              <a:t>Blood Reservoir:</a:t>
            </a:r>
            <a:r>
              <a:rPr lang="en-US" sz="2400" dirty="0"/>
              <a:t> A portion of the 900 ml of pulmonary blood volume (contained mostly in the veins) can be used to sustain left ventricle output transient during decreases in right heart output (blood reservoir for left ventricle). </a:t>
            </a:r>
          </a:p>
          <a:p>
            <a:pPr algn="just" eaLnBrk="1" hangingPunct="1">
              <a:lnSpc>
                <a:spcPct val="80000"/>
              </a:lnSpc>
              <a:defRPr/>
            </a:pPr>
            <a:endParaRPr lang="en-US" sz="2400" b="1" dirty="0"/>
          </a:p>
          <a:p>
            <a:pPr algn="just" eaLnBrk="1" hangingPunct="1">
              <a:lnSpc>
                <a:spcPct val="80000"/>
              </a:lnSpc>
              <a:defRPr/>
            </a:pPr>
            <a:r>
              <a:rPr lang="en-US" sz="2400" b="1" dirty="0"/>
              <a:t>Pulmonary circulation</a:t>
            </a:r>
            <a:r>
              <a:rPr lang="en-US" sz="2400" dirty="0"/>
              <a:t> supplies nutrients for the alveolar ducts and alveoli. </a:t>
            </a:r>
          </a:p>
          <a:p>
            <a:pPr algn="just" eaLnBrk="1" hangingPunct="1">
              <a:lnSpc>
                <a:spcPct val="80000"/>
              </a:lnSpc>
              <a:defRPr/>
            </a:pPr>
            <a:endParaRPr lang="en-US" sz="2400" b="1" dirty="0"/>
          </a:p>
          <a:p>
            <a:pPr algn="just" eaLnBrk="1" hangingPunct="1">
              <a:lnSpc>
                <a:spcPct val="80000"/>
              </a:lnSpc>
              <a:defRPr/>
            </a:pPr>
            <a:r>
              <a:rPr lang="en-US" sz="2400" b="1" dirty="0"/>
              <a:t>Bronchial vessels</a:t>
            </a:r>
            <a:r>
              <a:rPr lang="en-US" sz="2400" dirty="0"/>
              <a:t> from the systemic circulation supply nutrition to the rest of the lung (&lt;3% cardiac output). </a:t>
            </a:r>
          </a:p>
          <a:p>
            <a:pPr algn="just" eaLnBrk="1" hangingPunct="1">
              <a:lnSpc>
                <a:spcPct val="80000"/>
              </a:lnSpc>
              <a:defRP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 calcmode="lin" valueType="num">
                                      <p:cBhvr additive="base">
                                        <p:cTn id="13" dur="500" fill="hold"/>
                                        <p:tgtEl>
                                          <p:spTgt spid="819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anim calcmode="lin" valueType="num">
                                      <p:cBhvr additive="base">
                                        <p:cTn id="19" dur="500" fill="hold"/>
                                        <p:tgtEl>
                                          <p:spTgt spid="819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23">
                                            <p:txEl>
                                              <p:pRg st="6" end="6"/>
                                            </p:txEl>
                                          </p:spTgt>
                                        </p:tgtEl>
                                        <p:attrNameLst>
                                          <p:attrName>style.visibility</p:attrName>
                                        </p:attrNameLst>
                                      </p:cBhvr>
                                      <p:to>
                                        <p:strVal val="visible"/>
                                      </p:to>
                                    </p:set>
                                    <p:anim calcmode="lin" valueType="num">
                                      <p:cBhvr additive="base">
                                        <p:cTn id="25" dur="500" fill="hold"/>
                                        <p:tgtEl>
                                          <p:spTgt spid="819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457200" y="244475"/>
            <a:ext cx="8385175" cy="1087438"/>
          </a:xfrm>
        </p:spPr>
        <p:txBody>
          <a:bodyPr/>
          <a:lstStyle/>
          <a:p>
            <a:pPr eaLnBrk="1" hangingPunct="1">
              <a:defRPr/>
            </a:pPr>
            <a:r>
              <a:rPr lang="en-US" sz="3200" b="0" dirty="0"/>
              <a:t>Pulmonary Circulation</a:t>
            </a:r>
            <a:br>
              <a:rPr lang="en-US" sz="3200" b="0" dirty="0"/>
            </a:br>
            <a:endParaRPr lang="en-US" sz="3200" b="0" dirty="0"/>
          </a:p>
        </p:txBody>
      </p:sp>
      <p:sp>
        <p:nvSpPr>
          <p:cNvPr id="82947" name="Rectangle 3"/>
          <p:cNvSpPr>
            <a:spLocks noGrp="1" noChangeArrowheads="1"/>
          </p:cNvSpPr>
          <p:nvPr>
            <p:ph type="body" idx="4294967295"/>
          </p:nvPr>
        </p:nvSpPr>
        <p:spPr>
          <a:xfrm>
            <a:off x="457200" y="1066800"/>
            <a:ext cx="8229600" cy="5334000"/>
          </a:xfrm>
        </p:spPr>
        <p:txBody>
          <a:bodyPr>
            <a:normAutofit/>
          </a:bodyPr>
          <a:lstStyle/>
          <a:p>
            <a:pPr algn="just" eaLnBrk="1" hangingPunct="1">
              <a:lnSpc>
                <a:spcPct val="120000"/>
              </a:lnSpc>
              <a:defRPr/>
            </a:pPr>
            <a:r>
              <a:rPr lang="en-US" sz="2800" dirty="0"/>
              <a:t>Pressures in the pulmonary circulation are much lower than pressures in the systemic circulation.</a:t>
            </a:r>
          </a:p>
          <a:p>
            <a:pPr algn="just" eaLnBrk="1" hangingPunct="1">
              <a:lnSpc>
                <a:spcPct val="120000"/>
              </a:lnSpc>
              <a:defRPr/>
            </a:pPr>
            <a:endParaRPr lang="en-US" sz="2800" dirty="0"/>
          </a:p>
          <a:p>
            <a:pPr algn="just" eaLnBrk="1" hangingPunct="1">
              <a:lnSpc>
                <a:spcPct val="120000"/>
              </a:lnSpc>
              <a:defRPr/>
            </a:pPr>
            <a:r>
              <a:rPr lang="en-US" sz="2800" dirty="0"/>
              <a:t>The pressure difference between the left atrium and the pulmonary artery is only 10 mmHg.</a:t>
            </a:r>
          </a:p>
          <a:p>
            <a:pPr algn="just">
              <a:lnSpc>
                <a:spcPct val="120000"/>
              </a:lnSpc>
            </a:pPr>
            <a:endParaRPr lang="en-US" sz="2800" dirty="0"/>
          </a:p>
          <a:p>
            <a:pPr algn="just">
              <a:lnSpc>
                <a:spcPct val="120000"/>
              </a:lnSpc>
            </a:pPr>
            <a:r>
              <a:rPr lang="en-US" sz="2800" dirty="0"/>
              <a:t>Vascular resistance must be very low.</a:t>
            </a:r>
          </a:p>
          <a:p>
            <a:pPr lvl="1" algn="just">
              <a:lnSpc>
                <a:spcPct val="120000"/>
              </a:lnSpc>
            </a:pPr>
            <a:r>
              <a:rPr lang="en-US" dirty="0"/>
              <a:t>Low pressure/low resistance pathway</a:t>
            </a:r>
          </a:p>
          <a:p>
            <a:pPr lvl="1" algn="just">
              <a:lnSpc>
                <a:spcPct val="120000"/>
              </a:lnSpc>
            </a:pPr>
            <a:r>
              <a:rPr lang="en-US" dirty="0"/>
              <a:t>Reduces possibility of pulmonary edema</a:t>
            </a:r>
          </a:p>
          <a:p>
            <a:pPr lvl="1" algn="just" eaLnBrk="1" hangingPunct="1">
              <a:lnSpc>
                <a:spcPct val="80000"/>
              </a:lnSpc>
              <a:defRPr/>
            </a:pPr>
            <a:endParaRPr lang="en-US" dirty="0"/>
          </a:p>
          <a:p>
            <a:pPr algn="just" eaLnBrk="1" hangingPunct="1">
              <a:lnSpc>
                <a:spcPct val="8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2947">
                                            <p:txEl>
                                              <p:pRg st="2" end="2"/>
                                            </p:txEl>
                                          </p:spTgt>
                                        </p:tgtEl>
                                        <p:attrNameLst>
                                          <p:attrName>style.visibility</p:attrName>
                                        </p:attrNameLst>
                                      </p:cBhvr>
                                      <p:to>
                                        <p:strVal val="visible"/>
                                      </p:to>
                                    </p:set>
                                    <p:anim calcmode="lin" valueType="num">
                                      <p:cBhvr additive="base">
                                        <p:cTn id="13"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29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anim calcmode="lin" valueType="num">
                                      <p:cBhvr additive="base">
                                        <p:cTn id="19"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947">
                                            <p:txEl>
                                              <p:pRg st="5" end="5"/>
                                            </p:txEl>
                                          </p:spTgt>
                                        </p:tgtEl>
                                        <p:attrNameLst>
                                          <p:attrName>style.visibility</p:attrName>
                                        </p:attrNameLst>
                                      </p:cBhvr>
                                      <p:to>
                                        <p:strVal val="visible"/>
                                      </p:to>
                                    </p:set>
                                    <p:anim calcmode="lin" valueType="num">
                                      <p:cBhvr additive="base">
                                        <p:cTn id="25" dur="500" fill="hold"/>
                                        <p:tgtEl>
                                          <p:spTgt spid="82947">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947">
                                            <p:txEl>
                                              <p:pRg st="6" end="6"/>
                                            </p:txEl>
                                          </p:spTgt>
                                        </p:tgtEl>
                                        <p:attrNameLst>
                                          <p:attrName>style.visibility</p:attrName>
                                        </p:attrNameLst>
                                      </p:cBhvr>
                                      <p:to>
                                        <p:strVal val="visible"/>
                                      </p:to>
                                    </p:set>
                                    <p:anim calcmode="lin" valueType="num">
                                      <p:cBhvr additive="base">
                                        <p:cTn id="31" dur="500" fill="hold"/>
                                        <p:tgtEl>
                                          <p:spTgt spid="8294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9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457200" y="244475"/>
            <a:ext cx="8385175" cy="1087438"/>
          </a:xfrm>
        </p:spPr>
        <p:txBody>
          <a:bodyPr/>
          <a:lstStyle/>
          <a:p>
            <a:pPr eaLnBrk="1" hangingPunct="1">
              <a:defRPr/>
            </a:pPr>
            <a:r>
              <a:rPr lang="en-US" sz="3200" b="0" dirty="0"/>
              <a:t>Pulmonary Circulation</a:t>
            </a:r>
            <a:br>
              <a:rPr lang="en-US" sz="3200" b="0" dirty="0"/>
            </a:br>
            <a:endParaRPr lang="en-US" sz="3200" b="0" dirty="0"/>
          </a:p>
        </p:txBody>
      </p:sp>
      <p:sp>
        <p:nvSpPr>
          <p:cNvPr id="83971" name="Rectangle 3"/>
          <p:cNvSpPr>
            <a:spLocks noGrp="1" noChangeArrowheads="1"/>
          </p:cNvSpPr>
          <p:nvPr>
            <p:ph type="body" idx="4294967295"/>
          </p:nvPr>
        </p:nvSpPr>
        <p:spPr>
          <a:xfrm>
            <a:off x="457200" y="1066800"/>
            <a:ext cx="8229600" cy="5059363"/>
          </a:xfrm>
        </p:spPr>
        <p:txBody>
          <a:bodyPr/>
          <a:lstStyle/>
          <a:p>
            <a:pPr algn="just" eaLnBrk="1" hangingPunct="1">
              <a:defRPr/>
            </a:pPr>
            <a:r>
              <a:rPr lang="en-US" dirty="0"/>
              <a:t>Mean capillary hydrostatic pressure is about 7‑10 mmHg. </a:t>
            </a:r>
          </a:p>
          <a:p>
            <a:pPr lvl="1" algn="just" eaLnBrk="1" hangingPunct="1">
              <a:defRPr/>
            </a:pPr>
            <a:r>
              <a:rPr lang="en-US" dirty="0"/>
              <a:t>Major pressure drop in </a:t>
            </a:r>
            <a:r>
              <a:rPr lang="en-US" b="1" dirty="0"/>
              <a:t>pulmonary circulation</a:t>
            </a:r>
            <a:r>
              <a:rPr lang="en-US" dirty="0"/>
              <a:t> occurs across the </a:t>
            </a:r>
            <a:r>
              <a:rPr lang="en-US" b="1" dirty="0"/>
              <a:t>capillaries.</a:t>
            </a:r>
            <a:r>
              <a:rPr lang="en-US" dirty="0"/>
              <a:t> </a:t>
            </a:r>
          </a:p>
          <a:p>
            <a:pPr lvl="1" algn="just" eaLnBrk="1" hangingPunct="1">
              <a:defRPr/>
            </a:pPr>
            <a:r>
              <a:rPr lang="en-US" dirty="0"/>
              <a:t>Major pressure drop in </a:t>
            </a:r>
            <a:r>
              <a:rPr lang="en-US" b="1" dirty="0"/>
              <a:t>systemic circulation</a:t>
            </a:r>
            <a:r>
              <a:rPr lang="en-US" dirty="0"/>
              <a:t> occurs across the </a:t>
            </a:r>
            <a:r>
              <a:rPr lang="en-US" b="1" dirty="0"/>
              <a:t>arterioles.</a:t>
            </a:r>
            <a:r>
              <a:rPr lang="en-US" dirty="0"/>
              <a:t> </a:t>
            </a:r>
          </a:p>
          <a:p>
            <a:pPr lvl="1" algn="just" eaLnBrk="1" hangingPunct="1">
              <a:defRPr/>
            </a:pPr>
            <a:endParaRPr lang="en-US" dirty="0"/>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additive="base">
                                        <p:cTn id="7" dur="5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additive="base">
                                        <p:cTn id="13" dur="5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additive="base">
                                        <p:cTn id="19" dur="500" fill="hold"/>
                                        <p:tgtEl>
                                          <p:spTgt spid="839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body" idx="4294967295"/>
          </p:nvPr>
        </p:nvSpPr>
        <p:spPr>
          <a:xfrm>
            <a:off x="381000" y="1066800"/>
            <a:ext cx="8229600" cy="5029200"/>
          </a:xfrm>
        </p:spPr>
        <p:txBody>
          <a:bodyPr/>
          <a:lstStyle/>
          <a:p>
            <a:pPr algn="just" eaLnBrk="1" hangingPunct="1">
              <a:lnSpc>
                <a:spcPct val="90000"/>
              </a:lnSpc>
              <a:defRPr/>
            </a:pPr>
            <a:r>
              <a:rPr lang="en-US" dirty="0"/>
              <a:t>A unique property of the pulmonary circulation is its ability to decrease resistance as cardiac output increases. </a:t>
            </a:r>
          </a:p>
          <a:p>
            <a:pPr algn="just" eaLnBrk="1" hangingPunct="1">
              <a:lnSpc>
                <a:spcPct val="90000"/>
              </a:lnSpc>
              <a:defRPr/>
            </a:pPr>
            <a:endParaRPr lang="en-US" dirty="0"/>
          </a:p>
          <a:p>
            <a:pPr algn="just" eaLnBrk="1" hangingPunct="1">
              <a:lnSpc>
                <a:spcPct val="90000"/>
              </a:lnSpc>
              <a:defRPr/>
            </a:pPr>
            <a:r>
              <a:rPr lang="en-US" dirty="0"/>
              <a:t>Two mechanisms are responsible for this function.</a:t>
            </a:r>
          </a:p>
          <a:p>
            <a:pPr lvl="1" algn="just">
              <a:lnSpc>
                <a:spcPct val="90000"/>
              </a:lnSpc>
              <a:defRPr/>
            </a:pPr>
            <a:r>
              <a:rPr lang="en-US" b="1" dirty="0"/>
              <a:t>Capillary recruitment: </a:t>
            </a:r>
            <a:r>
              <a:rPr lang="en-US" dirty="0"/>
              <a:t>opening of initially closed capillaries when cardiac output increases.</a:t>
            </a:r>
          </a:p>
          <a:p>
            <a:pPr lvl="1" algn="just">
              <a:lnSpc>
                <a:spcPct val="90000"/>
              </a:lnSpc>
              <a:defRPr/>
            </a:pPr>
            <a:endParaRPr lang="en-US" b="1" dirty="0"/>
          </a:p>
          <a:p>
            <a:pPr lvl="1" algn="just">
              <a:lnSpc>
                <a:spcPct val="90000"/>
              </a:lnSpc>
              <a:defRPr/>
            </a:pPr>
            <a:r>
              <a:rPr lang="en-US" b="1" dirty="0"/>
              <a:t>Capillary distension</a:t>
            </a:r>
            <a:r>
              <a:rPr lang="en-US" dirty="0"/>
              <a:t>: increase in caliber of vessels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22">
                                            <p:txEl>
                                              <p:pRg st="0" end="0"/>
                                            </p:txEl>
                                          </p:spTgt>
                                        </p:tgtEl>
                                        <p:attrNameLst>
                                          <p:attrName>style.visibility</p:attrName>
                                        </p:attrNameLst>
                                      </p:cBhvr>
                                      <p:to>
                                        <p:strVal val="visible"/>
                                      </p:to>
                                    </p:set>
                                    <p:anim calcmode="lin" valueType="num">
                                      <p:cBhvr additive="base">
                                        <p:cTn id="7" dur="500" fill="hold"/>
                                        <p:tgtEl>
                                          <p:spTgt spid="819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22">
                                            <p:txEl>
                                              <p:pRg st="2" end="2"/>
                                            </p:txEl>
                                          </p:spTgt>
                                        </p:tgtEl>
                                        <p:attrNameLst>
                                          <p:attrName>style.visibility</p:attrName>
                                        </p:attrNameLst>
                                      </p:cBhvr>
                                      <p:to>
                                        <p:strVal val="visible"/>
                                      </p:to>
                                    </p:set>
                                    <p:anim calcmode="lin" valueType="num">
                                      <p:cBhvr additive="base">
                                        <p:cTn id="13" dur="500" fill="hold"/>
                                        <p:tgtEl>
                                          <p:spTgt spid="819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22">
                                            <p:txEl>
                                              <p:pRg st="3" end="3"/>
                                            </p:txEl>
                                          </p:spTgt>
                                        </p:tgtEl>
                                        <p:attrNameLst>
                                          <p:attrName>style.visibility</p:attrName>
                                        </p:attrNameLst>
                                      </p:cBhvr>
                                      <p:to>
                                        <p:strVal val="visible"/>
                                      </p:to>
                                    </p:set>
                                    <p:anim calcmode="lin" valueType="num">
                                      <p:cBhvr additive="base">
                                        <p:cTn id="19" dur="500" fill="hold"/>
                                        <p:tgtEl>
                                          <p:spTgt spid="819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22">
                                            <p:txEl>
                                              <p:pRg st="5" end="5"/>
                                            </p:txEl>
                                          </p:spTgt>
                                        </p:tgtEl>
                                        <p:attrNameLst>
                                          <p:attrName>style.visibility</p:attrName>
                                        </p:attrNameLst>
                                      </p:cBhvr>
                                      <p:to>
                                        <p:strVal val="visible"/>
                                      </p:to>
                                    </p:set>
                                    <p:anim calcmode="lin" valueType="num">
                                      <p:cBhvr additive="base">
                                        <p:cTn id="25" dur="500" fill="hold"/>
                                        <p:tgtEl>
                                          <p:spTgt spid="8192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2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133600"/>
          </a:xfrm>
        </p:spPr>
        <p:txBody>
          <a:bodyPr>
            <a:normAutofit fontScale="90000"/>
          </a:bodyPr>
          <a:lstStyle/>
          <a:p>
            <a:r>
              <a:rPr lang="en-US" dirty="0"/>
              <a:t>What  is the significance of the decrease in Pulmonary pressure with increasing Cardiac output?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4294967295"/>
          </p:nvPr>
        </p:nvSpPr>
        <p:spPr>
          <a:xfrm>
            <a:off x="381000" y="1066800"/>
            <a:ext cx="8229600" cy="4525963"/>
          </a:xfrm>
        </p:spPr>
        <p:txBody>
          <a:bodyPr>
            <a:normAutofit fontScale="92500" lnSpcReduction="10000"/>
          </a:bodyPr>
          <a:lstStyle/>
          <a:p>
            <a:pPr algn="just" eaLnBrk="1" hangingPunct="1">
              <a:defRPr/>
            </a:pPr>
            <a:r>
              <a:rPr lang="en-US" dirty="0"/>
              <a:t>The decrease in pulmonary pressure with increased cardiac output has several beneficial effects</a:t>
            </a:r>
          </a:p>
          <a:p>
            <a:pPr algn="just" eaLnBrk="1" hangingPunct="1">
              <a:defRPr/>
            </a:pPr>
            <a:endParaRPr lang="en-US" dirty="0"/>
          </a:p>
          <a:p>
            <a:pPr lvl="1" algn="just">
              <a:buFont typeface="Wingdings" pitchFamily="2" charset="2"/>
              <a:buChar char="ü"/>
              <a:defRPr/>
            </a:pPr>
            <a:r>
              <a:rPr lang="en-US" dirty="0"/>
              <a:t>minimize the load on the right heart,</a:t>
            </a:r>
          </a:p>
          <a:p>
            <a:pPr lvl="1" algn="just">
              <a:buFont typeface="Wingdings" pitchFamily="2" charset="2"/>
              <a:buChar char="ü"/>
              <a:defRPr/>
            </a:pPr>
            <a:endParaRPr lang="en-US" dirty="0"/>
          </a:p>
          <a:p>
            <a:pPr lvl="1" algn="just">
              <a:buFont typeface="Wingdings" pitchFamily="2" charset="2"/>
              <a:buChar char="ü"/>
              <a:defRPr/>
            </a:pPr>
            <a:r>
              <a:rPr lang="en-US" dirty="0"/>
              <a:t>prevents pulmonary oedema, </a:t>
            </a:r>
          </a:p>
          <a:p>
            <a:pPr lvl="1" algn="just">
              <a:buFont typeface="Wingdings" pitchFamily="2" charset="2"/>
              <a:buChar char="ü"/>
              <a:defRPr/>
            </a:pPr>
            <a:endParaRPr lang="en-US" dirty="0"/>
          </a:p>
          <a:p>
            <a:pPr lvl="1" algn="just">
              <a:buFont typeface="Wingdings" pitchFamily="2" charset="2"/>
              <a:buChar char="ü"/>
              <a:defRPr/>
            </a:pPr>
            <a:r>
              <a:rPr lang="en-US" dirty="0"/>
              <a:t>maintains the adequate flow rate of the blood in the capillary and</a:t>
            </a:r>
          </a:p>
          <a:p>
            <a:pPr algn="just" eaLnBrk="1" hangingPunct="1">
              <a:buFont typeface="Wingdings" pitchFamily="2" charset="2"/>
              <a:buNone/>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3970">
                                            <p:txEl>
                                              <p:pRg st="0" end="0"/>
                                            </p:txEl>
                                          </p:spTgt>
                                        </p:tgtEl>
                                        <p:attrNameLst>
                                          <p:attrName>style.visibility</p:attrName>
                                        </p:attrNameLst>
                                      </p:cBhvr>
                                      <p:to>
                                        <p:strVal val="visible"/>
                                      </p:to>
                                    </p:set>
                                    <p:anim calcmode="lin" valueType="num">
                                      <p:cBhvr additive="base">
                                        <p:cTn id="7" dur="500" fill="hold"/>
                                        <p:tgtEl>
                                          <p:spTgt spid="839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39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3970">
                                            <p:txEl>
                                              <p:pRg st="2" end="2"/>
                                            </p:txEl>
                                          </p:spTgt>
                                        </p:tgtEl>
                                        <p:attrNameLst>
                                          <p:attrName>style.visibility</p:attrName>
                                        </p:attrNameLst>
                                      </p:cBhvr>
                                      <p:to>
                                        <p:strVal val="visible"/>
                                      </p:to>
                                    </p:set>
                                    <p:anim calcmode="lin" valueType="num">
                                      <p:cBhvr additive="base">
                                        <p:cTn id="13" dur="500" fill="hold"/>
                                        <p:tgtEl>
                                          <p:spTgt spid="8397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39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3970">
                                            <p:txEl>
                                              <p:pRg st="4" end="4"/>
                                            </p:txEl>
                                          </p:spTgt>
                                        </p:tgtEl>
                                        <p:attrNameLst>
                                          <p:attrName>style.visibility</p:attrName>
                                        </p:attrNameLst>
                                      </p:cBhvr>
                                      <p:to>
                                        <p:strVal val="visible"/>
                                      </p:to>
                                    </p:set>
                                    <p:anim calcmode="lin" valueType="num">
                                      <p:cBhvr additive="base">
                                        <p:cTn id="19" dur="500" fill="hold"/>
                                        <p:tgtEl>
                                          <p:spTgt spid="8397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397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3970">
                                            <p:txEl>
                                              <p:pRg st="6" end="6"/>
                                            </p:txEl>
                                          </p:spTgt>
                                        </p:tgtEl>
                                        <p:attrNameLst>
                                          <p:attrName>style.visibility</p:attrName>
                                        </p:attrNameLst>
                                      </p:cBhvr>
                                      <p:to>
                                        <p:strVal val="visible"/>
                                      </p:to>
                                    </p:set>
                                    <p:anim calcmode="lin" valueType="num">
                                      <p:cBhvr additive="base">
                                        <p:cTn id="25" dur="500" fill="hold"/>
                                        <p:tgtEl>
                                          <p:spTgt spid="8397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397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Gas Exchange in Lungs</a:t>
            </a:r>
          </a:p>
        </p:txBody>
      </p:sp>
      <p:sp>
        <p:nvSpPr>
          <p:cNvPr id="9219" name="Content Placeholder 2"/>
          <p:cNvSpPr>
            <a:spLocks noGrp="1"/>
          </p:cNvSpPr>
          <p:nvPr>
            <p:ph idx="1"/>
          </p:nvPr>
        </p:nvSpPr>
        <p:spPr/>
        <p:txBody>
          <a:bodyPr/>
          <a:lstStyle/>
          <a:p>
            <a:r>
              <a:rPr lang="en-US" dirty="0"/>
              <a:t>Occurs via diffusion</a:t>
            </a:r>
          </a:p>
          <a:p>
            <a:pPr>
              <a:buFontTx/>
              <a:buNone/>
            </a:pPr>
            <a:endParaRPr lang="en-US" dirty="0"/>
          </a:p>
          <a:p>
            <a:r>
              <a:rPr lang="en-US" dirty="0"/>
              <a:t>O</a:t>
            </a:r>
            <a:r>
              <a:rPr lang="en-US" baseline="-25000" dirty="0"/>
              <a:t>2</a:t>
            </a:r>
            <a:r>
              <a:rPr lang="en-US" dirty="0"/>
              <a:t> concentration is higher in the lungs than in the blood, so O</a:t>
            </a:r>
            <a:r>
              <a:rPr lang="en-US" baseline="-25000" dirty="0"/>
              <a:t>2</a:t>
            </a:r>
            <a:r>
              <a:rPr lang="en-US" dirty="0"/>
              <a:t> diffuses into blood.</a:t>
            </a:r>
          </a:p>
          <a:p>
            <a:pPr>
              <a:buFontTx/>
              <a:buNone/>
            </a:pPr>
            <a:endParaRPr lang="en-US" dirty="0"/>
          </a:p>
          <a:p>
            <a:r>
              <a:rPr lang="en-US" dirty="0"/>
              <a:t>CO</a:t>
            </a:r>
            <a:r>
              <a:rPr lang="en-US" baseline="-25000" dirty="0"/>
              <a:t>2</a:t>
            </a:r>
            <a:r>
              <a:rPr lang="en-US" dirty="0"/>
              <a:t> concentration in the blood is higher than in the lungs, so CO</a:t>
            </a:r>
            <a:r>
              <a:rPr lang="en-US" baseline="-25000" dirty="0"/>
              <a:t>2</a:t>
            </a:r>
            <a:r>
              <a:rPr lang="en-US" dirty="0"/>
              <a:t> diffuses out of blood.</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20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20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animEffect transition="in" filter="fade">
                                      <p:cBhvr>
                                        <p:cTn id="17" dur="20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p:txBody>
          <a:bodyPr/>
          <a:lstStyle/>
          <a:p>
            <a:pPr eaLnBrk="1" hangingPunct="1">
              <a:defRPr/>
            </a:pPr>
            <a:r>
              <a:rPr lang="en-US" sz="2800" b="0" dirty="0"/>
              <a:t>Hypoxic vasoconstriction</a:t>
            </a:r>
            <a:r>
              <a:rPr lang="en-US" sz="2800" dirty="0"/>
              <a:t> </a:t>
            </a:r>
          </a:p>
        </p:txBody>
      </p:sp>
      <p:sp>
        <p:nvSpPr>
          <p:cNvPr id="86019" name="Rectangle 3"/>
          <p:cNvSpPr>
            <a:spLocks noGrp="1" noChangeArrowheads="1"/>
          </p:cNvSpPr>
          <p:nvPr>
            <p:ph type="body" idx="4294967295"/>
          </p:nvPr>
        </p:nvSpPr>
        <p:spPr>
          <a:xfrm>
            <a:off x="457200" y="1295400"/>
            <a:ext cx="8229600" cy="5105400"/>
          </a:xfrm>
        </p:spPr>
        <p:txBody>
          <a:bodyPr>
            <a:normAutofit fontScale="92500"/>
          </a:bodyPr>
          <a:lstStyle/>
          <a:p>
            <a:pPr algn="just" eaLnBrk="1" hangingPunct="1">
              <a:lnSpc>
                <a:spcPct val="90000"/>
              </a:lnSpc>
              <a:defRPr/>
            </a:pPr>
            <a:r>
              <a:rPr lang="en-US" sz="2400" dirty="0"/>
              <a:t>If alveolar P</a:t>
            </a:r>
            <a:r>
              <a:rPr lang="en-US" sz="1800" dirty="0"/>
              <a:t>O</a:t>
            </a:r>
            <a:r>
              <a:rPr lang="en-US" sz="2400" baseline="-25000" dirty="0"/>
              <a:t>2</a:t>
            </a:r>
            <a:r>
              <a:rPr lang="en-US" sz="2400" dirty="0"/>
              <a:t>  falls to a region of the lung, the pulmonary arterioles in that region constrict. </a:t>
            </a:r>
          </a:p>
          <a:p>
            <a:pPr algn="just" eaLnBrk="1" hangingPunct="1">
              <a:lnSpc>
                <a:spcPct val="90000"/>
              </a:lnSpc>
              <a:defRPr/>
            </a:pPr>
            <a:endParaRPr lang="en-US" sz="2400" dirty="0"/>
          </a:p>
          <a:p>
            <a:pPr algn="just" eaLnBrk="1" hangingPunct="1">
              <a:lnSpc>
                <a:spcPct val="90000"/>
              </a:lnSpc>
              <a:defRPr/>
            </a:pPr>
            <a:r>
              <a:rPr lang="en-US" sz="2400" dirty="0"/>
              <a:t>Vasoconstriction begins when P</a:t>
            </a:r>
            <a:r>
              <a:rPr lang="en-US" sz="2000" dirty="0"/>
              <a:t>A</a:t>
            </a:r>
            <a:r>
              <a:rPr lang="en-US" sz="1800" dirty="0"/>
              <a:t>O</a:t>
            </a:r>
            <a:r>
              <a:rPr lang="en-US" sz="2400" baseline="-25000" dirty="0"/>
              <a:t>2</a:t>
            </a:r>
            <a:r>
              <a:rPr lang="en-US" sz="2400" dirty="0"/>
              <a:t>  falls below about 70 mmHg. </a:t>
            </a:r>
          </a:p>
          <a:p>
            <a:pPr algn="just" eaLnBrk="1" hangingPunct="1">
              <a:lnSpc>
                <a:spcPct val="90000"/>
              </a:lnSpc>
              <a:defRPr/>
            </a:pPr>
            <a:endParaRPr lang="en-US" sz="2400" dirty="0"/>
          </a:p>
          <a:p>
            <a:pPr algn="just" eaLnBrk="1" hangingPunct="1">
              <a:lnSpc>
                <a:spcPct val="90000"/>
              </a:lnSpc>
              <a:defRPr/>
            </a:pPr>
            <a:r>
              <a:rPr lang="en-US" sz="2400" dirty="0"/>
              <a:t>Blood flow will stop almost completely at very low P</a:t>
            </a:r>
            <a:r>
              <a:rPr lang="en-US" sz="2000" dirty="0"/>
              <a:t>A</a:t>
            </a:r>
            <a:r>
              <a:rPr lang="en-US" sz="1800" dirty="0"/>
              <a:t>O</a:t>
            </a:r>
            <a:r>
              <a:rPr lang="en-US" sz="2400" baseline="-25000" dirty="0"/>
              <a:t>2</a:t>
            </a:r>
            <a:r>
              <a:rPr lang="en-US" sz="2400" dirty="0"/>
              <a:t> . </a:t>
            </a:r>
          </a:p>
          <a:p>
            <a:pPr algn="just" eaLnBrk="1" hangingPunct="1">
              <a:lnSpc>
                <a:spcPct val="90000"/>
              </a:lnSpc>
              <a:defRPr/>
            </a:pPr>
            <a:endParaRPr lang="en-US" sz="2400" dirty="0"/>
          </a:p>
          <a:p>
            <a:pPr algn="just" eaLnBrk="1" hangingPunct="1">
              <a:lnSpc>
                <a:spcPct val="90000"/>
              </a:lnSpc>
              <a:defRPr/>
            </a:pPr>
            <a:r>
              <a:rPr lang="en-US" sz="2400" dirty="0"/>
              <a:t>Mechanism is unknown but may involve the release of chemical mediators.</a:t>
            </a:r>
          </a:p>
          <a:p>
            <a:pPr algn="just" eaLnBrk="1" hangingPunct="1">
              <a:lnSpc>
                <a:spcPct val="90000"/>
              </a:lnSpc>
              <a:defRPr/>
            </a:pPr>
            <a:endParaRPr lang="en-US" sz="2400" dirty="0"/>
          </a:p>
          <a:p>
            <a:pPr algn="just" eaLnBrk="1" hangingPunct="1">
              <a:lnSpc>
                <a:spcPct val="90000"/>
              </a:lnSpc>
              <a:defRPr/>
            </a:pPr>
            <a:r>
              <a:rPr lang="en-US" sz="2400" dirty="0"/>
              <a:t>It does not involve nerves since it occurs in isolated lungs. </a:t>
            </a:r>
          </a:p>
          <a:p>
            <a:pPr algn="just" eaLnBrk="1" hangingPunct="1">
              <a:lnSpc>
                <a:spcPct val="90000"/>
              </a:lnSpc>
              <a:defRPr/>
            </a:pPr>
            <a:endParaRPr lang="en-US" sz="2400" dirty="0"/>
          </a:p>
          <a:p>
            <a:pPr algn="just" eaLnBrk="1" hangingPunct="1">
              <a:lnSpc>
                <a:spcPct val="90000"/>
              </a:lnSpc>
              <a:defRPr/>
            </a:pPr>
            <a:r>
              <a:rPr lang="en-US" sz="2400" dirty="0"/>
              <a:t>Hypoxic vasoconstriction is beneficial in that blood flow goes to ventilated areas where gas exchange can occur. </a:t>
            </a:r>
          </a:p>
          <a:p>
            <a:pPr algn="just" eaLnBrk="1" hangingPunct="1">
              <a:lnSpc>
                <a:spcPct val="90000"/>
              </a:lnSpc>
              <a:defRP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2" end="2"/>
                                            </p:txEl>
                                          </p:spTgt>
                                        </p:tgtEl>
                                        <p:attrNameLst>
                                          <p:attrName>style.visibility</p:attrName>
                                        </p:attrNameLst>
                                      </p:cBhvr>
                                      <p:to>
                                        <p:strVal val="visible"/>
                                      </p:to>
                                    </p:set>
                                    <p:anim calcmode="lin" valueType="num">
                                      <p:cBhvr additive="base">
                                        <p:cTn id="13"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 calcmode="lin" valueType="num">
                                      <p:cBhvr additive="base">
                                        <p:cTn id="19"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6" end="6"/>
                                            </p:txEl>
                                          </p:spTgt>
                                        </p:tgtEl>
                                        <p:attrNameLst>
                                          <p:attrName>style.visibility</p:attrName>
                                        </p:attrNameLst>
                                      </p:cBhvr>
                                      <p:to>
                                        <p:strVal val="visible"/>
                                      </p:to>
                                    </p:set>
                                    <p:anim calcmode="lin" valueType="num">
                                      <p:cBhvr additive="base">
                                        <p:cTn id="25" dur="500" fill="hold"/>
                                        <p:tgtEl>
                                          <p:spTgt spid="8601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pRg st="8" end="8"/>
                                            </p:txEl>
                                          </p:spTgt>
                                        </p:tgtEl>
                                        <p:attrNameLst>
                                          <p:attrName>style.visibility</p:attrName>
                                        </p:attrNameLst>
                                      </p:cBhvr>
                                      <p:to>
                                        <p:strVal val="visible"/>
                                      </p:to>
                                    </p:set>
                                    <p:anim calcmode="lin" valueType="num">
                                      <p:cBhvr additive="base">
                                        <p:cTn id="31" dur="500" fill="hold"/>
                                        <p:tgtEl>
                                          <p:spTgt spid="86019">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6019">
                                            <p:txEl>
                                              <p:pRg st="10" end="10"/>
                                            </p:txEl>
                                          </p:spTgt>
                                        </p:tgtEl>
                                        <p:attrNameLst>
                                          <p:attrName>style.visibility</p:attrName>
                                        </p:attrNameLst>
                                      </p:cBhvr>
                                      <p:to>
                                        <p:strVal val="visible"/>
                                      </p:to>
                                    </p:set>
                                    <p:anim calcmode="lin" valueType="num">
                                      <p:cBhvr additive="base">
                                        <p:cTn id="37" dur="500" fill="hold"/>
                                        <p:tgtEl>
                                          <p:spTgt spid="86019">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229600" cy="5592763"/>
          </a:xfrm>
        </p:spPr>
        <p:txBody>
          <a:bodyPr>
            <a:normAutofit fontScale="92500" lnSpcReduction="20000"/>
          </a:bodyPr>
          <a:lstStyle/>
          <a:p>
            <a:pPr marL="342900" lvl="1" indent="-342900" algn="just">
              <a:lnSpc>
                <a:spcPct val="120000"/>
              </a:lnSpc>
              <a:buFont typeface="Arial" pitchFamily="34" charset="0"/>
              <a:buChar char="•"/>
              <a:defRPr/>
            </a:pPr>
            <a:r>
              <a:rPr lang="en-US" dirty="0"/>
              <a:t>Opposite of systemic arterioles that constrict when partial pressure O</a:t>
            </a:r>
            <a:r>
              <a:rPr lang="en-US" baseline="-25000" dirty="0"/>
              <a:t>2</a:t>
            </a:r>
            <a:r>
              <a:rPr lang="en-US" dirty="0"/>
              <a:t> in tissues is high.  This ensures that only tissues that need oxygen are sent blood.</a:t>
            </a:r>
          </a:p>
          <a:p>
            <a:pPr marL="342900" lvl="1" indent="-342900" algn="just">
              <a:lnSpc>
                <a:spcPct val="120000"/>
              </a:lnSpc>
              <a:buFont typeface="Arial" pitchFamily="34" charset="0"/>
              <a:buChar char="•"/>
              <a:defRPr/>
            </a:pPr>
            <a:endParaRPr lang="en-US" dirty="0"/>
          </a:p>
          <a:p>
            <a:pPr marL="342900" lvl="1" indent="-342900" algn="just">
              <a:lnSpc>
                <a:spcPct val="120000"/>
              </a:lnSpc>
              <a:buFont typeface="Arial" pitchFamily="34" charset="0"/>
              <a:buChar char="•"/>
              <a:defRPr/>
            </a:pPr>
            <a:r>
              <a:rPr lang="en-US" dirty="0"/>
              <a:t>Other substances known to increase pulmonary vascular resistance include</a:t>
            </a:r>
          </a:p>
          <a:p>
            <a:pPr marL="1200150" lvl="3" indent="-342900" algn="just">
              <a:lnSpc>
                <a:spcPct val="120000"/>
              </a:lnSpc>
              <a:defRPr/>
            </a:pPr>
            <a:r>
              <a:rPr lang="en-US" dirty="0"/>
              <a:t>serotonin,</a:t>
            </a:r>
          </a:p>
          <a:p>
            <a:pPr marL="1200150" lvl="3" indent="-342900" algn="just">
              <a:lnSpc>
                <a:spcPct val="120000"/>
              </a:lnSpc>
              <a:defRPr/>
            </a:pPr>
            <a:r>
              <a:rPr lang="en-US" dirty="0"/>
              <a:t>histamine and </a:t>
            </a:r>
          </a:p>
          <a:p>
            <a:pPr marL="1200150" lvl="3" indent="-342900" algn="just">
              <a:lnSpc>
                <a:spcPct val="120000"/>
              </a:lnSpc>
              <a:defRPr/>
            </a:pPr>
            <a:r>
              <a:rPr lang="en-US" dirty="0" err="1"/>
              <a:t>norepinephrine</a:t>
            </a:r>
            <a:r>
              <a:rPr lang="en-US" dirty="0"/>
              <a:t>. </a:t>
            </a:r>
          </a:p>
          <a:p>
            <a:pPr algn="just" eaLnBrk="1" hangingPunct="1">
              <a:defRPr/>
            </a:pPr>
            <a:endParaRPr lang="en-US" dirty="0"/>
          </a:p>
          <a:p>
            <a:pPr algn="just" eaLnBrk="1" hangingPunct="1">
              <a:defRPr/>
            </a:pPr>
            <a:r>
              <a:rPr lang="en-US" sz="2800" dirty="0"/>
              <a:t>Substances known to relax pulmonary vascular smooth muscle include</a:t>
            </a:r>
          </a:p>
          <a:p>
            <a:pPr lvl="2" algn="just">
              <a:defRPr/>
            </a:pPr>
            <a:r>
              <a:rPr lang="en-US" dirty="0" err="1"/>
              <a:t>isoproterenol</a:t>
            </a:r>
            <a:r>
              <a:rPr lang="en-US" dirty="0"/>
              <a:t> and </a:t>
            </a:r>
          </a:p>
          <a:p>
            <a:pPr lvl="2" algn="just">
              <a:defRPr/>
            </a:pPr>
            <a:r>
              <a:rPr lang="en-US" dirty="0"/>
              <a:t>acetylcholine. </a:t>
            </a:r>
          </a:p>
          <a:p>
            <a:pPr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p:txBody>
          <a:bodyPr/>
          <a:lstStyle/>
          <a:p>
            <a:pPr eaLnBrk="1" hangingPunct="1">
              <a:defRPr/>
            </a:pPr>
            <a:r>
              <a:rPr lang="en-US" sz="3200" b="0" dirty="0"/>
              <a:t>Zones of the lung.</a:t>
            </a:r>
            <a:r>
              <a:rPr lang="en-US" sz="3200" dirty="0"/>
              <a:t> </a:t>
            </a:r>
          </a:p>
        </p:txBody>
      </p:sp>
      <p:sp>
        <p:nvSpPr>
          <p:cNvPr id="86019" name="Rectangle 3"/>
          <p:cNvSpPr>
            <a:spLocks noGrp="1" noChangeArrowheads="1"/>
          </p:cNvSpPr>
          <p:nvPr>
            <p:ph type="body" idx="4294967295"/>
          </p:nvPr>
        </p:nvSpPr>
        <p:spPr/>
        <p:txBody>
          <a:bodyPr>
            <a:normAutofit lnSpcReduction="10000"/>
          </a:bodyPr>
          <a:lstStyle/>
          <a:p>
            <a:pPr marL="609600" indent="-609600" algn="just" eaLnBrk="1" hangingPunct="1">
              <a:lnSpc>
                <a:spcPct val="90000"/>
              </a:lnSpc>
              <a:defRPr/>
            </a:pPr>
            <a:r>
              <a:rPr lang="en-US" sz="2400" dirty="0"/>
              <a:t>The lung can be divided into 3 zones depending on the relationship between pulmonary artery pressure (PPA), alveolar pressure (PALV), and pulmonary venous pressure (PPV).</a:t>
            </a:r>
          </a:p>
          <a:p>
            <a:pPr marL="1371600" lvl="2" indent="-457200" algn="just" eaLnBrk="1" hangingPunct="1">
              <a:lnSpc>
                <a:spcPct val="90000"/>
              </a:lnSpc>
              <a:defRPr/>
            </a:pPr>
            <a:r>
              <a:rPr lang="en-US" sz="2000" b="1" dirty="0"/>
              <a:t>Zone 1.</a:t>
            </a:r>
            <a:r>
              <a:rPr lang="en-US" sz="2000" dirty="0"/>
              <a:t>  P</a:t>
            </a:r>
            <a:r>
              <a:rPr lang="en-US" sz="2000" baseline="-25000" dirty="0"/>
              <a:t>ALV</a:t>
            </a:r>
            <a:r>
              <a:rPr lang="en-US" sz="2000" dirty="0"/>
              <a:t> &gt; P</a:t>
            </a:r>
            <a:r>
              <a:rPr lang="en-US" sz="2000" baseline="-25000" dirty="0"/>
              <a:t>PA</a:t>
            </a:r>
            <a:r>
              <a:rPr lang="en-US" sz="2000" dirty="0"/>
              <a:t> &gt; P</a:t>
            </a:r>
            <a:r>
              <a:rPr lang="en-US" sz="2000" baseline="-25000" dirty="0"/>
              <a:t>PV</a:t>
            </a:r>
            <a:r>
              <a:rPr lang="en-US" sz="2000" dirty="0"/>
              <a:t>. </a:t>
            </a:r>
          </a:p>
          <a:p>
            <a:pPr marL="1371600" lvl="2" indent="-457200" algn="just" eaLnBrk="1" hangingPunct="1">
              <a:lnSpc>
                <a:spcPct val="90000"/>
              </a:lnSpc>
              <a:defRPr/>
            </a:pPr>
            <a:r>
              <a:rPr lang="en-US" sz="2000" b="1" dirty="0"/>
              <a:t>Zone 2.</a:t>
            </a:r>
            <a:r>
              <a:rPr lang="en-US" sz="2000" dirty="0"/>
              <a:t>  P</a:t>
            </a:r>
            <a:r>
              <a:rPr lang="en-US" sz="2000" baseline="-25000" dirty="0"/>
              <a:t>PA</a:t>
            </a:r>
            <a:r>
              <a:rPr lang="en-US" sz="2000" dirty="0"/>
              <a:t> &gt; P</a:t>
            </a:r>
            <a:r>
              <a:rPr lang="en-US" sz="2000" baseline="-25000" dirty="0"/>
              <a:t>ALV</a:t>
            </a:r>
            <a:r>
              <a:rPr lang="en-US" sz="2000" dirty="0"/>
              <a:t> &gt; P</a:t>
            </a:r>
            <a:r>
              <a:rPr lang="en-US" sz="2000" baseline="-25000" dirty="0"/>
              <a:t>PV</a:t>
            </a:r>
            <a:r>
              <a:rPr lang="en-US" sz="2000" dirty="0"/>
              <a:t>. </a:t>
            </a:r>
          </a:p>
          <a:p>
            <a:pPr marL="1371600" lvl="2" indent="-457200" algn="just" eaLnBrk="1" hangingPunct="1">
              <a:lnSpc>
                <a:spcPct val="90000"/>
              </a:lnSpc>
              <a:defRPr/>
            </a:pPr>
            <a:r>
              <a:rPr lang="en-US" sz="2000" b="1" dirty="0"/>
              <a:t>Zone 3.</a:t>
            </a:r>
            <a:r>
              <a:rPr lang="en-US" sz="2000" dirty="0"/>
              <a:t>  P</a:t>
            </a:r>
            <a:r>
              <a:rPr lang="en-US" sz="2000" baseline="-25000" dirty="0"/>
              <a:t>PA</a:t>
            </a:r>
            <a:r>
              <a:rPr lang="en-US" sz="2000" dirty="0"/>
              <a:t> &gt; P</a:t>
            </a:r>
            <a:r>
              <a:rPr lang="en-US" sz="2000" baseline="-25000" dirty="0"/>
              <a:t>PV</a:t>
            </a:r>
            <a:r>
              <a:rPr lang="en-US" sz="2000" dirty="0"/>
              <a:t> &gt; P</a:t>
            </a:r>
            <a:r>
              <a:rPr lang="en-US" sz="2000" baseline="-25000" dirty="0"/>
              <a:t>ALV</a:t>
            </a:r>
            <a:r>
              <a:rPr lang="en-US" sz="2000" dirty="0"/>
              <a:t>.</a:t>
            </a:r>
            <a:r>
              <a:rPr lang="en-US" sz="1800" dirty="0"/>
              <a:t> </a:t>
            </a:r>
          </a:p>
          <a:p>
            <a:pPr marL="1371600" lvl="2" indent="-457200" algn="just" eaLnBrk="1" hangingPunct="1">
              <a:lnSpc>
                <a:spcPct val="90000"/>
              </a:lnSpc>
              <a:buFont typeface="Wingdings" pitchFamily="2" charset="2"/>
              <a:buNone/>
              <a:defRPr/>
            </a:pPr>
            <a:endParaRPr lang="en-US" sz="1800" dirty="0"/>
          </a:p>
          <a:p>
            <a:pPr marL="609600" indent="-609600" algn="just" eaLnBrk="1" hangingPunct="1">
              <a:lnSpc>
                <a:spcPct val="90000"/>
              </a:lnSpc>
              <a:defRPr/>
            </a:pPr>
            <a:r>
              <a:rPr lang="en-US" sz="2400" dirty="0"/>
              <a:t>Due to hydrostatic effects, arterial and venous pressures fall as we move from the bottom to the top of the lung. </a:t>
            </a:r>
          </a:p>
          <a:p>
            <a:pPr marL="609600" indent="-609600" algn="just" eaLnBrk="1" hangingPunct="1">
              <a:lnSpc>
                <a:spcPct val="90000"/>
              </a:lnSpc>
              <a:defRPr/>
            </a:pPr>
            <a:endParaRPr lang="en-US" sz="2400" dirty="0"/>
          </a:p>
          <a:p>
            <a:pPr marL="609600" indent="-609600" algn="just" eaLnBrk="1" hangingPunct="1">
              <a:lnSpc>
                <a:spcPct val="90000"/>
              </a:lnSpc>
              <a:defRPr/>
            </a:pPr>
            <a:r>
              <a:rPr lang="en-US" sz="2400" dirty="0"/>
              <a:t>Since the density of air is small, alveolar pressure is the same everywhere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additive="base">
                                        <p:cTn id="7" dur="500" fill="hold"/>
                                        <p:tgtEl>
                                          <p:spTgt spid="860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6019">
                                            <p:txEl>
                                              <p:pRg st="1" end="1"/>
                                            </p:txEl>
                                          </p:spTgt>
                                        </p:tgtEl>
                                        <p:attrNameLst>
                                          <p:attrName>style.visibility</p:attrName>
                                        </p:attrNameLst>
                                      </p:cBhvr>
                                      <p:to>
                                        <p:strVal val="visible"/>
                                      </p:to>
                                    </p:set>
                                    <p:anim calcmode="lin" valueType="num">
                                      <p:cBhvr additive="base">
                                        <p:cTn id="13"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60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6019">
                                            <p:txEl>
                                              <p:pRg st="2" end="2"/>
                                            </p:txEl>
                                          </p:spTgt>
                                        </p:tgtEl>
                                        <p:attrNameLst>
                                          <p:attrName>style.visibility</p:attrName>
                                        </p:attrNameLst>
                                      </p:cBhvr>
                                      <p:to>
                                        <p:strVal val="visible"/>
                                      </p:to>
                                    </p:set>
                                    <p:anim calcmode="lin" valueType="num">
                                      <p:cBhvr additive="base">
                                        <p:cTn id="19"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6019">
                                            <p:txEl>
                                              <p:pRg st="3" end="3"/>
                                            </p:txEl>
                                          </p:spTgt>
                                        </p:tgtEl>
                                        <p:attrNameLst>
                                          <p:attrName>style.visibility</p:attrName>
                                        </p:attrNameLst>
                                      </p:cBhvr>
                                      <p:to>
                                        <p:strVal val="visible"/>
                                      </p:to>
                                    </p:set>
                                    <p:anim calcmode="lin" valueType="num">
                                      <p:cBhvr additive="base">
                                        <p:cTn id="2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60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6019">
                                            <p:txEl>
                                              <p:pRg st="5" end="5"/>
                                            </p:txEl>
                                          </p:spTgt>
                                        </p:tgtEl>
                                        <p:attrNameLst>
                                          <p:attrName>style.visibility</p:attrName>
                                        </p:attrNameLst>
                                      </p:cBhvr>
                                      <p:to>
                                        <p:strVal val="visible"/>
                                      </p:to>
                                    </p:set>
                                    <p:anim calcmode="lin" valueType="num">
                                      <p:cBhvr additive="base">
                                        <p:cTn id="31"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60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6019">
                                            <p:txEl>
                                              <p:pRg st="7" end="7"/>
                                            </p:txEl>
                                          </p:spTgt>
                                        </p:tgtEl>
                                        <p:attrNameLst>
                                          <p:attrName>style.visibility</p:attrName>
                                        </p:attrNameLst>
                                      </p:cBhvr>
                                      <p:to>
                                        <p:strVal val="visible"/>
                                      </p:to>
                                    </p:set>
                                    <p:anim calcmode="lin" valueType="num">
                                      <p:cBhvr additive="base">
                                        <p:cTn id="37" dur="500" fill="hold"/>
                                        <p:tgtEl>
                                          <p:spTgt spid="860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601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p:cNvPicPr>
            <a:picLocks noChangeAspect="1" noChangeArrowheads="1"/>
          </p:cNvPicPr>
          <p:nvPr/>
        </p:nvPicPr>
        <p:blipFill>
          <a:blip r:embed="rId3" cstate="print"/>
          <a:srcRect/>
          <a:stretch>
            <a:fillRect/>
          </a:stretch>
        </p:blipFill>
        <p:spPr bwMode="auto">
          <a:xfrm>
            <a:off x="533400" y="457200"/>
            <a:ext cx="7959628" cy="5950000"/>
          </a:xfrm>
          <a:prstGeom prst="rect">
            <a:avLst/>
          </a:prstGeom>
          <a:noFill/>
          <a:ln w="9525">
            <a:noFill/>
            <a:miter lim="800000"/>
            <a:headEnd/>
            <a:tailEnd/>
          </a:ln>
        </p:spPr>
      </p:pic>
    </p:spTree>
  </p:cSld>
  <p:clrMapOvr>
    <a:masterClrMapping/>
  </p:clrMapOvr>
  <p:transition spd="slow">
    <p:push dir="u"/>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hangingPunct="1">
              <a:defRPr/>
            </a:pPr>
            <a:r>
              <a:rPr lang="en-US" sz="2800" b="0" dirty="0"/>
              <a:t>VENOUS ADMIXTURE (PULMONARY SHUNT)</a:t>
            </a:r>
            <a:br>
              <a:rPr lang="en-US" sz="2800" b="0" dirty="0"/>
            </a:br>
            <a:endParaRPr lang="en-US" sz="2800" dirty="0"/>
          </a:p>
        </p:txBody>
      </p:sp>
      <p:sp>
        <p:nvSpPr>
          <p:cNvPr id="3" name="Content Placeholder 2"/>
          <p:cNvSpPr>
            <a:spLocks noGrp="1"/>
          </p:cNvSpPr>
          <p:nvPr>
            <p:ph idx="4294967295"/>
          </p:nvPr>
        </p:nvSpPr>
        <p:spPr>
          <a:xfrm>
            <a:off x="457200" y="1143000"/>
            <a:ext cx="8229600" cy="4983163"/>
          </a:xfrm>
        </p:spPr>
        <p:txBody>
          <a:bodyPr>
            <a:normAutofit fontScale="70000" lnSpcReduction="20000"/>
          </a:bodyPr>
          <a:lstStyle/>
          <a:p>
            <a:pPr algn="just">
              <a:lnSpc>
                <a:spcPct val="120000"/>
              </a:lnSpc>
              <a:defRPr/>
            </a:pPr>
            <a:r>
              <a:rPr lang="en-US" sz="2800" dirty="0"/>
              <a:t>There is usually no separate venous system draining bronchial vessels.  </a:t>
            </a:r>
          </a:p>
          <a:p>
            <a:pPr algn="just">
              <a:lnSpc>
                <a:spcPct val="120000"/>
              </a:lnSpc>
              <a:defRPr/>
            </a:pPr>
            <a:endParaRPr lang="en-US" sz="2800" dirty="0"/>
          </a:p>
          <a:p>
            <a:pPr algn="just">
              <a:lnSpc>
                <a:spcPct val="120000"/>
              </a:lnSpc>
              <a:defRPr/>
            </a:pPr>
            <a:r>
              <a:rPr lang="en-US" sz="2800" dirty="0"/>
              <a:t>Deoxygenated bronchial venous blood mixes with oxygenated pulmonary venous blood in pulmonary veins and enters the left atrium rather passing back to the right atrium . </a:t>
            </a:r>
          </a:p>
          <a:p>
            <a:pPr algn="just" eaLnBrk="1" hangingPunct="1">
              <a:defRPr/>
            </a:pPr>
            <a:endParaRPr lang="en-US" sz="2800" b="1" dirty="0"/>
          </a:p>
          <a:p>
            <a:pPr algn="just" eaLnBrk="1" hangingPunct="1">
              <a:defRPr/>
            </a:pPr>
            <a:r>
              <a:rPr lang="en-US" sz="2800" b="1" dirty="0"/>
              <a:t>Right to left shunt</a:t>
            </a:r>
            <a:r>
              <a:rPr lang="en-US" sz="2800" dirty="0"/>
              <a:t>.  Said to occur when deoxygenated blood (systemic veins, pulmonary artery) contaminates normally oxygenated blood (pulmonary veins, aorta). </a:t>
            </a:r>
          </a:p>
          <a:p>
            <a:pPr algn="just" eaLnBrk="1" hangingPunct="1">
              <a:buFont typeface="Wingdings" pitchFamily="2" charset="2"/>
              <a:buChar char="Ø"/>
              <a:defRPr/>
            </a:pPr>
            <a:endParaRPr lang="en-US" sz="2800" dirty="0"/>
          </a:p>
          <a:p>
            <a:pPr lvl="1" algn="just">
              <a:buFont typeface="Wingdings" pitchFamily="2" charset="2"/>
              <a:buChar char="Ø"/>
              <a:defRPr/>
            </a:pPr>
            <a:r>
              <a:rPr lang="en-US" sz="2400" dirty="0"/>
              <a:t>Deoxygenated blood draining from the bronchial circulation. </a:t>
            </a:r>
          </a:p>
          <a:p>
            <a:pPr algn="just" eaLnBrk="1" hangingPunct="1">
              <a:buFont typeface="Wingdings" pitchFamily="2" charset="2"/>
              <a:buChar char="Ø"/>
              <a:defRPr/>
            </a:pPr>
            <a:endParaRPr lang="en-US" sz="2800" dirty="0"/>
          </a:p>
          <a:p>
            <a:pPr lvl="1" algn="just">
              <a:buFont typeface="Wingdings" pitchFamily="2" charset="2"/>
              <a:buChar char="Ø"/>
              <a:defRPr/>
            </a:pPr>
            <a:r>
              <a:rPr lang="en-US" sz="2400" dirty="0"/>
              <a:t>Coronary thebesian drainage directly into the left atrium and ventricle.</a:t>
            </a:r>
          </a:p>
          <a:p>
            <a:pPr algn="just" eaLnBrk="1" hangingPunct="1">
              <a:buFont typeface="Wingdings" pitchFamily="2" charset="2"/>
              <a:buChar char="Ø"/>
              <a:defRPr/>
            </a:pPr>
            <a:endParaRPr lang="en-US" sz="2800" dirty="0"/>
          </a:p>
          <a:p>
            <a:pPr lvl="1" algn="just">
              <a:buFont typeface="Wingdings" pitchFamily="2" charset="2"/>
              <a:buChar char="Ø"/>
              <a:defRPr/>
            </a:pPr>
            <a:r>
              <a:rPr lang="en-US" sz="2400" dirty="0"/>
              <a:t>Blood passing through non‑ ventilated areas of the lung. </a:t>
            </a:r>
          </a:p>
          <a:p>
            <a:pPr algn="just" eaLnBrk="1" hangingPunct="1">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 calcmode="lin" valueType="num">
                                      <p:cBhvr additive="base">
                                        <p:cTn id="3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533400"/>
            <a:ext cx="8382000" cy="5592763"/>
          </a:xfrm>
        </p:spPr>
        <p:txBody>
          <a:bodyPr/>
          <a:lstStyle/>
          <a:p>
            <a:pPr marL="0" indent="0" eaLnBrk="1" hangingPunct="1">
              <a:buNone/>
              <a:defRPr/>
            </a:pPr>
            <a:endParaRPr lang="en-US" dirty="0"/>
          </a:p>
          <a:p>
            <a:pPr eaLnBrk="1" hangingPunct="1">
              <a:defRPr/>
            </a:pPr>
            <a:r>
              <a:rPr lang="en-US" dirty="0"/>
              <a:t>Two factors determine the effect of right to left shunt. </a:t>
            </a:r>
          </a:p>
          <a:p>
            <a:pPr lvl="1">
              <a:buFont typeface="Wingdings" pitchFamily="2" charset="2"/>
              <a:buChar char="Ø"/>
              <a:defRPr/>
            </a:pPr>
            <a:r>
              <a:rPr lang="en-US" dirty="0"/>
              <a:t>Amount of deoxygenated blood that is added. </a:t>
            </a:r>
          </a:p>
          <a:p>
            <a:pPr lvl="1">
              <a:buFont typeface="Wingdings" pitchFamily="2" charset="2"/>
              <a:buChar char="Ø"/>
              <a:defRPr/>
            </a:pPr>
            <a:endParaRPr lang="en-US" dirty="0"/>
          </a:p>
          <a:p>
            <a:pPr lvl="1">
              <a:buFont typeface="Wingdings" pitchFamily="2" charset="2"/>
              <a:buChar char="Ø"/>
              <a:defRPr/>
            </a:pPr>
            <a:r>
              <a:rPr lang="en-US" dirty="0"/>
              <a:t>Saturation and thus the O</a:t>
            </a:r>
            <a:r>
              <a:rPr lang="en-US" baseline="-25000" dirty="0"/>
              <a:t>2</a:t>
            </a:r>
            <a:r>
              <a:rPr lang="en-US" dirty="0"/>
              <a:t> content of the shunted blood. </a:t>
            </a:r>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ctrTitle"/>
          </p:nvPr>
        </p:nvSpPr>
        <p:spPr/>
        <p:txBody>
          <a:bodyPr/>
          <a:lstStyle/>
          <a:p>
            <a:r>
              <a:rPr lang="en-US" dirty="0"/>
              <a:t>Gas Exchange in the Lungs</a:t>
            </a:r>
          </a:p>
        </p:txBody>
      </p:sp>
    </p:spTree>
  </p:cSld>
  <p:clrMapOvr>
    <a:masterClrMapping/>
  </p:clrMapOvr>
  <p:transition spd="slow">
    <p:push dir="u"/>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Exchange of Gases </a:t>
            </a:r>
          </a:p>
        </p:txBody>
      </p:sp>
      <p:sp>
        <p:nvSpPr>
          <p:cNvPr id="3" name="Content Placeholder 2"/>
          <p:cNvSpPr>
            <a:spLocks noGrp="1"/>
          </p:cNvSpPr>
          <p:nvPr>
            <p:ph idx="1"/>
          </p:nvPr>
        </p:nvSpPr>
        <p:spPr/>
        <p:txBody>
          <a:bodyPr>
            <a:normAutofit fontScale="92500" lnSpcReduction="20000"/>
          </a:bodyPr>
          <a:lstStyle/>
          <a:p>
            <a:pPr algn="just"/>
            <a:r>
              <a:rPr lang="en-US" b="1" dirty="0"/>
              <a:t>External respiration </a:t>
            </a:r>
            <a:r>
              <a:rPr lang="en-US" dirty="0"/>
              <a:t>- exchange of O</a:t>
            </a:r>
            <a:r>
              <a:rPr lang="en-US" baseline="-25000" dirty="0"/>
              <a:t>2</a:t>
            </a:r>
            <a:r>
              <a:rPr lang="en-US" dirty="0"/>
              <a:t> &amp; CO</a:t>
            </a:r>
            <a:r>
              <a:rPr lang="en-US" baseline="-25000" dirty="0"/>
              <a:t>2</a:t>
            </a:r>
            <a:r>
              <a:rPr lang="en-US" dirty="0"/>
              <a:t> between external environment &amp; the cells of the body </a:t>
            </a:r>
          </a:p>
          <a:p>
            <a:pPr lvl="1" algn="just"/>
            <a:r>
              <a:rPr lang="en-US" dirty="0"/>
              <a:t>efficient because alveoli and capillaries have very thin walls &amp; are very abundant (the lungs have about 300 million alveoli with a total surface area of about 75 square meters) </a:t>
            </a:r>
          </a:p>
          <a:p>
            <a:pPr algn="just"/>
            <a:endParaRPr lang="en-US" b="1" dirty="0"/>
          </a:p>
          <a:p>
            <a:pPr algn="just"/>
            <a:r>
              <a:rPr lang="en-US" b="1" dirty="0"/>
              <a:t>Internal respiration </a:t>
            </a:r>
            <a:r>
              <a:rPr lang="en-US" dirty="0"/>
              <a:t>- intracellular use of O</a:t>
            </a:r>
            <a:r>
              <a:rPr lang="en-US" baseline="-25000" dirty="0"/>
              <a:t>2</a:t>
            </a:r>
            <a:r>
              <a:rPr lang="en-US" dirty="0"/>
              <a:t> to make ATP occurs by </a:t>
            </a:r>
            <a:r>
              <a:rPr lang="en-US" b="1" dirty="0"/>
              <a:t>simple diffusion </a:t>
            </a:r>
            <a:r>
              <a:rPr lang="en-US" dirty="0"/>
              <a:t>along </a:t>
            </a:r>
            <a:r>
              <a:rPr lang="en-US" b="1" dirty="0"/>
              <a:t>partial pressure </a:t>
            </a:r>
            <a:r>
              <a:rPr lang="en-US" dirty="0"/>
              <a:t>gradients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affecting diffusion of gases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1</a:t>
            </a:r>
            <a:r>
              <a:rPr lang="en-US" b="1" dirty="0"/>
              <a:t>. Diffusion distance</a:t>
            </a:r>
          </a:p>
          <a:p>
            <a:r>
              <a:rPr lang="en-US" dirty="0"/>
              <a:t>The shorter the diffusion distance, the higher the diffusion.</a:t>
            </a:r>
          </a:p>
          <a:p>
            <a:r>
              <a:rPr lang="en-US" dirty="0"/>
              <a:t>In lungs alveolar is one cell thick and the capillary membrane is also one cell thick. </a:t>
            </a:r>
          </a:p>
          <a:p>
            <a:r>
              <a:rPr lang="en-US" dirty="0"/>
              <a:t>This leads to rapid diffusion of the gases between the two sides</a:t>
            </a:r>
          </a:p>
          <a:p>
            <a:r>
              <a:rPr lang="en-US" dirty="0"/>
              <a:t>Blood in the alveolar capillaries is separated from alveolar air by 0.6* in many places (1* = one thousandth of a mm) . </a:t>
            </a:r>
          </a:p>
          <a:p>
            <a:pPr marL="0" indent="0">
              <a:buNone/>
            </a:pPr>
            <a:endParaRPr lang="en-US" dirty="0"/>
          </a:p>
          <a:p>
            <a:endParaRPr lang="en-US" dirty="0"/>
          </a:p>
        </p:txBody>
      </p:sp>
    </p:spTree>
    <p:extLst>
      <p:ext uri="{BB962C8B-B14F-4D97-AF65-F5344CB8AC3E}">
        <p14:creationId xmlns:p14="http://schemas.microsoft.com/office/powerpoint/2010/main" val="155298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surfactant also keeps the alveolar surface dry hence a thinner membrane</a:t>
            </a:r>
          </a:p>
          <a:p>
            <a:r>
              <a:rPr lang="en-US" dirty="0"/>
              <a:t>Low pressure in pulmonary circulation also aids to avoid edema which could lead to increase in this diffusion distance</a:t>
            </a:r>
          </a:p>
          <a:p>
            <a:r>
              <a:rPr lang="en-US" dirty="0"/>
              <a:t>In pneumonia where there is edema in the alveoli, there is inadequate diffusion of O2</a:t>
            </a:r>
          </a:p>
          <a:p>
            <a:r>
              <a:rPr lang="en-US" dirty="0"/>
              <a:t>In heart failure also, there is accumulation of blood in the lungs thus affecting gaseous exchange </a:t>
            </a:r>
          </a:p>
        </p:txBody>
      </p:sp>
    </p:spTree>
    <p:extLst>
      <p:ext uri="{BB962C8B-B14F-4D97-AF65-F5344CB8AC3E}">
        <p14:creationId xmlns:p14="http://schemas.microsoft.com/office/powerpoint/2010/main" val="400201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Alveoli</a:t>
            </a:r>
          </a:p>
        </p:txBody>
      </p:sp>
      <p:sp>
        <p:nvSpPr>
          <p:cNvPr id="10243" name="Content Placeholder 2"/>
          <p:cNvSpPr>
            <a:spLocks noGrp="1"/>
          </p:cNvSpPr>
          <p:nvPr>
            <p:ph idx="1"/>
          </p:nvPr>
        </p:nvSpPr>
        <p:spPr/>
        <p:txBody>
          <a:bodyPr/>
          <a:lstStyle/>
          <a:p>
            <a:endParaRPr lang="en-US" dirty="0"/>
          </a:p>
          <a:p>
            <a:r>
              <a:rPr lang="en-US" dirty="0"/>
              <a:t>Air sacs in the lungs where gas exchange occurs</a:t>
            </a:r>
          </a:p>
          <a:p>
            <a:r>
              <a:rPr lang="en-US" dirty="0"/>
              <a:t>300 million of them</a:t>
            </a:r>
          </a:p>
          <a:p>
            <a:pPr lvl="1"/>
            <a:r>
              <a:rPr lang="en-US" dirty="0"/>
              <a:t>Provide large surface area (760 square feet) to increase diffusion rate</a:t>
            </a:r>
          </a:p>
          <a:p>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2000"/>
                                        <p:tgtEl>
                                          <p:spTgt spid="1024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fade">
                                      <p:cBhvr>
                                        <p:cTn id="12" dur="2000"/>
                                        <p:tgtEl>
                                          <p:spTgt spid="1024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animEffect transition="in" filter="fade">
                                      <p:cBhvr>
                                        <p:cTn id="15"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0" indent="0">
              <a:buNone/>
            </a:pPr>
            <a:r>
              <a:rPr lang="en-US" b="1" dirty="0"/>
              <a:t>2. Surface area of gaseous exchange area</a:t>
            </a:r>
          </a:p>
          <a:p>
            <a:r>
              <a:rPr lang="en-US" dirty="0"/>
              <a:t>This is mitigated by presence of many alveoli ( about 30 million alveoli). There is extensive blood supply to the alveoli via the alveolar capillaries such that the supply appears like a continuous sheet of blood </a:t>
            </a:r>
            <a:r>
              <a:rPr lang="en-US" dirty="0" err="1"/>
              <a:t>seperated</a:t>
            </a:r>
            <a:r>
              <a:rPr lang="en-US" dirty="0"/>
              <a:t> by the capillary membrane</a:t>
            </a:r>
          </a:p>
          <a:p>
            <a:r>
              <a:rPr lang="en-US" dirty="0"/>
              <a:t>The surface available in an adult is around 140m</a:t>
            </a:r>
            <a:r>
              <a:rPr lang="en-US" baseline="30000" dirty="0"/>
              <a:t>2</a:t>
            </a:r>
            <a:r>
              <a:rPr lang="en-US" dirty="0"/>
              <a:t> , around the area of a singles tennis court</a:t>
            </a:r>
          </a:p>
        </p:txBody>
      </p:sp>
    </p:spTree>
    <p:extLst>
      <p:ext uri="{BB962C8B-B14F-4D97-AF65-F5344CB8AC3E}">
        <p14:creationId xmlns:p14="http://schemas.microsoft.com/office/powerpoint/2010/main" val="4776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3314" name="Rectangle 3"/>
          <p:cNvSpPr>
            <a:spLocks noGrp="1" noChangeArrowheads="1"/>
          </p:cNvSpPr>
          <p:nvPr>
            <p:ph idx="1"/>
          </p:nvPr>
        </p:nvSpPr>
        <p:spPr/>
        <p:txBody>
          <a:bodyPr>
            <a:normAutofit fontScale="85000" lnSpcReduction="20000"/>
          </a:bodyPr>
          <a:lstStyle/>
          <a:p>
            <a:pPr marL="0" indent="0" algn="just" eaLnBrk="1" hangingPunct="1">
              <a:buNone/>
              <a:defRPr/>
            </a:pPr>
            <a:r>
              <a:rPr lang="en-US" b="1" dirty="0"/>
              <a:t>3.Concentration gradients.</a:t>
            </a:r>
          </a:p>
          <a:p>
            <a:pPr algn="just" eaLnBrk="1" hangingPunct="1">
              <a:defRPr/>
            </a:pPr>
            <a:r>
              <a:rPr lang="en-US" dirty="0"/>
              <a:t>This gradient is maintained by </a:t>
            </a:r>
          </a:p>
          <a:p>
            <a:pPr algn="just">
              <a:lnSpc>
                <a:spcPct val="90000"/>
              </a:lnSpc>
              <a:defRPr/>
            </a:pPr>
            <a:r>
              <a:rPr lang="en-US" dirty="0"/>
              <a:t>ventilation (breathing) which renews alveolar air, maintaining oxygen concentration near that of atmospheric air and preventing the accumulation of carbon dioxide </a:t>
            </a:r>
          </a:p>
          <a:p>
            <a:pPr algn="just">
              <a:lnSpc>
                <a:spcPct val="90000"/>
              </a:lnSpc>
              <a:defRPr/>
            </a:pPr>
            <a:endParaRPr lang="en-US" dirty="0"/>
          </a:p>
          <a:p>
            <a:pPr algn="just">
              <a:lnSpc>
                <a:spcPct val="90000"/>
              </a:lnSpc>
              <a:defRPr/>
            </a:pPr>
            <a:r>
              <a:rPr lang="en-US" dirty="0"/>
              <a:t>the flow of blood in alveolar capillaries which continually brings blood with low oxygen concentration and high carbon dioxide concentration</a:t>
            </a:r>
          </a:p>
          <a:p>
            <a:pPr algn="just">
              <a:lnSpc>
                <a:spcPct val="90000"/>
              </a:lnSpc>
              <a:buNone/>
              <a:defRPr/>
            </a:pPr>
            <a:r>
              <a:rPr lang="en-US" dirty="0"/>
              <a:t> </a:t>
            </a:r>
          </a:p>
          <a:p>
            <a:pPr algn="just">
              <a:lnSpc>
                <a:spcPct val="90000"/>
              </a:lnSpc>
              <a:defRPr/>
            </a:pPr>
            <a:r>
              <a:rPr lang="en-US" dirty="0" err="1"/>
              <a:t>Haemoglobin</a:t>
            </a:r>
            <a:r>
              <a:rPr lang="en-US" dirty="0"/>
              <a:t> in blood continually removes dissolved oxygen from the blood and binds with it. </a:t>
            </a:r>
          </a:p>
        </p:txBody>
      </p:sp>
    </p:spTree>
    <p:extLst>
      <p:ext uri="{BB962C8B-B14F-4D97-AF65-F5344CB8AC3E}">
        <p14:creationId xmlns:p14="http://schemas.microsoft.com/office/powerpoint/2010/main" val="32580162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5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1" end="1"/>
                                            </p:txEl>
                                          </p:spTgt>
                                        </p:tgtEl>
                                        <p:attrNameLst>
                                          <p:attrName>style.visibility</p:attrName>
                                        </p:attrNameLst>
                                      </p:cBhvr>
                                      <p:to>
                                        <p:strVal val="visible"/>
                                      </p:to>
                                    </p:set>
                                    <p:anim calcmode="lin" valueType="num">
                                      <p:cBhvr additive="base">
                                        <p:cTn id="13"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2" end="2"/>
                                            </p:txEl>
                                          </p:spTgt>
                                        </p:tgtEl>
                                        <p:attrNameLst>
                                          <p:attrName>style.visibility</p:attrName>
                                        </p:attrNameLst>
                                      </p:cBhvr>
                                      <p:to>
                                        <p:strVal val="visible"/>
                                      </p:to>
                                    </p:set>
                                    <p:anim calcmode="lin" valueType="num">
                                      <p:cBhvr additive="base">
                                        <p:cTn id="19"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4">
                                            <p:txEl>
                                              <p:pRg st="5" end="5"/>
                                            </p:txEl>
                                          </p:spTgt>
                                        </p:tgtEl>
                                        <p:attrNameLst>
                                          <p:attrName>style.visibility</p:attrName>
                                        </p:attrNameLst>
                                      </p:cBhvr>
                                      <p:to>
                                        <p:strVal val="visible"/>
                                      </p:to>
                                    </p:set>
                                    <p:anim calcmode="lin" valueType="num">
                                      <p:cBhvr additive="base">
                                        <p:cTn id="31" dur="500" fill="hold"/>
                                        <p:tgtEl>
                                          <p:spTgt spid="1331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314">
                                            <p:txEl>
                                              <p:pRg st="6" end="6"/>
                                            </p:txEl>
                                          </p:spTgt>
                                        </p:tgtEl>
                                        <p:attrNameLst>
                                          <p:attrName>style.visibility</p:attrName>
                                        </p:attrNameLst>
                                      </p:cBhvr>
                                      <p:to>
                                        <p:strVal val="visible"/>
                                      </p:to>
                                    </p:set>
                                    <p:anim calcmode="lin" valueType="num">
                                      <p:cBhvr additive="base">
                                        <p:cTn id="37" dur="500" fill="hold"/>
                                        <p:tgtEl>
                                          <p:spTgt spid="1331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Others </a:t>
            </a:r>
          </a:p>
          <a:p>
            <a:r>
              <a:rPr lang="en-US" dirty="0"/>
              <a:t>1. Temperature but since temperature is the body temp, then this is not a variable</a:t>
            </a:r>
          </a:p>
          <a:p>
            <a:r>
              <a:rPr lang="en-US" dirty="0"/>
              <a:t>2. Solubility: Both gases are highly lipid soluble hence this does not affect </a:t>
            </a:r>
          </a:p>
        </p:txBody>
      </p:sp>
    </p:spTree>
    <p:extLst>
      <p:ext uri="{BB962C8B-B14F-4D97-AF65-F5344CB8AC3E}">
        <p14:creationId xmlns:p14="http://schemas.microsoft.com/office/powerpoint/2010/main" val="284877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Exchange of Gases </a:t>
            </a:r>
          </a:p>
        </p:txBody>
      </p:sp>
      <p:sp>
        <p:nvSpPr>
          <p:cNvPr id="3" name="Content Placeholder 2"/>
          <p:cNvSpPr>
            <a:spLocks noGrp="1"/>
          </p:cNvSpPr>
          <p:nvPr>
            <p:ph idx="1"/>
          </p:nvPr>
        </p:nvSpPr>
        <p:spPr/>
        <p:txBody>
          <a:bodyPr>
            <a:normAutofit fontScale="77500" lnSpcReduction="20000"/>
          </a:bodyPr>
          <a:lstStyle/>
          <a:p>
            <a:pPr algn="just"/>
            <a:r>
              <a:rPr lang="en-US" b="1" dirty="0"/>
              <a:t>Simple Diffusion </a:t>
            </a:r>
            <a:r>
              <a:rPr lang="en-US" dirty="0"/>
              <a:t>_from an area of high to low partial pressure, as simple as water runs downhill. </a:t>
            </a:r>
          </a:p>
          <a:p>
            <a:pPr algn="just"/>
            <a:endParaRPr lang="en-US" dirty="0"/>
          </a:p>
          <a:p>
            <a:pPr algn="just"/>
            <a:r>
              <a:rPr lang="en-US" dirty="0"/>
              <a:t>It is a passive process which means requires no energy</a:t>
            </a:r>
          </a:p>
          <a:p>
            <a:pPr algn="just"/>
            <a:endParaRPr lang="en-US" b="1" i="1" dirty="0"/>
          </a:p>
          <a:p>
            <a:pPr algn="just"/>
            <a:r>
              <a:rPr lang="en-US" b="1" i="1" dirty="0" err="1"/>
              <a:t>Fick’s</a:t>
            </a:r>
            <a:r>
              <a:rPr lang="en-US" b="1" i="1" dirty="0"/>
              <a:t> law of diffusion determines the amount of gas moves </a:t>
            </a:r>
            <a:r>
              <a:rPr lang="en-US" dirty="0"/>
              <a:t>across the tissue is proportional to the area of the tissue but inversely proportional to its thickness.</a:t>
            </a:r>
          </a:p>
          <a:p>
            <a:pPr algn="just"/>
            <a:endParaRPr lang="en-US" dirty="0"/>
          </a:p>
          <a:p>
            <a:pPr algn="just"/>
            <a:r>
              <a:rPr lang="en-US" dirty="0"/>
              <a:t>Because the blood-gas barrier in the lung is extremely thin and has a very large area (50-100 m</a:t>
            </a:r>
            <a:r>
              <a:rPr lang="en-US" baseline="30000" dirty="0"/>
              <a:t>2</a:t>
            </a:r>
            <a:r>
              <a:rPr lang="en-US" dirty="0"/>
              <a:t>), it is well suited to its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Exchange of Gases </a:t>
            </a:r>
          </a:p>
        </p:txBody>
      </p:sp>
      <p:sp>
        <p:nvSpPr>
          <p:cNvPr id="3" name="Content Placeholder 2"/>
          <p:cNvSpPr>
            <a:spLocks noGrp="1"/>
          </p:cNvSpPr>
          <p:nvPr>
            <p:ph idx="1"/>
          </p:nvPr>
        </p:nvSpPr>
        <p:spPr/>
        <p:txBody>
          <a:bodyPr>
            <a:normAutofit fontScale="85000" lnSpcReduction="10000"/>
          </a:bodyPr>
          <a:lstStyle/>
          <a:p>
            <a:pPr algn="just"/>
            <a:r>
              <a:rPr lang="en-US" b="1" i="1" dirty="0"/>
              <a:t>How does the lung achieve such a large surface area of blood-gas barrier inside the limited thoracic cavity? </a:t>
            </a:r>
          </a:p>
          <a:p>
            <a:pPr algn="just"/>
            <a:endParaRPr lang="en-US" dirty="0"/>
          </a:p>
          <a:p>
            <a:pPr algn="just"/>
            <a:r>
              <a:rPr lang="en-US" dirty="0"/>
              <a:t>This is achieved by wrapping the pulmonary capillaries around an enormous number of small air sacs, alveoli, and each about 1/3 mm in diameter. </a:t>
            </a:r>
          </a:p>
          <a:p>
            <a:pPr algn="just"/>
            <a:endParaRPr lang="en-US" dirty="0"/>
          </a:p>
          <a:p>
            <a:pPr algn="just"/>
            <a:r>
              <a:rPr lang="en-US" dirty="0"/>
              <a:t>There are about 300 million alveoli in the human lung, creating 75 m</a:t>
            </a:r>
            <a:r>
              <a:rPr lang="en-US" baseline="30000" dirty="0"/>
              <a:t>2</a:t>
            </a:r>
            <a:r>
              <a:rPr lang="en-US" dirty="0"/>
              <a:t> surface area but having a volume of only 4 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990600"/>
            <a:ext cx="8443913" cy="5329238"/>
          </a:xfrm>
          <a:prstGeom prst="rect">
            <a:avLst/>
          </a:prstGeom>
          <a:noFill/>
          <a:ln w="9525">
            <a:noFill/>
            <a:miter lim="800000"/>
            <a:headEnd/>
            <a:tailEnd/>
          </a:ln>
        </p:spPr>
      </p:pic>
    </p:spTree>
  </p:cSld>
  <p:clrMapOvr>
    <a:masterClrMapping/>
  </p:clrMapOvr>
  <p:transition spd="slow">
    <p:push dir="u"/>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t>Atmospheric Pressure</a:t>
            </a:r>
          </a:p>
        </p:txBody>
      </p:sp>
      <p:sp>
        <p:nvSpPr>
          <p:cNvPr id="53251" name="Content Placeholder 2"/>
          <p:cNvSpPr>
            <a:spLocks noGrp="1"/>
          </p:cNvSpPr>
          <p:nvPr>
            <p:ph idx="1"/>
          </p:nvPr>
        </p:nvSpPr>
        <p:spPr>
          <a:xfrm>
            <a:off x="457200" y="1371600"/>
            <a:ext cx="8305800" cy="4800600"/>
          </a:xfrm>
        </p:spPr>
        <p:txBody>
          <a:bodyPr/>
          <a:lstStyle/>
          <a:p>
            <a:pPr algn="just"/>
            <a:r>
              <a:rPr lang="en-US" dirty="0"/>
              <a:t>The atmosphere is an ocean of gases that exert pressure on all objects within it.</a:t>
            </a:r>
          </a:p>
          <a:p>
            <a:pPr algn="just"/>
            <a:endParaRPr lang="en-US" dirty="0"/>
          </a:p>
          <a:p>
            <a:pPr algn="just"/>
            <a:r>
              <a:rPr lang="en-US" dirty="0"/>
              <a:t>This pressure can be measured using a barometer</a:t>
            </a:r>
          </a:p>
          <a:p>
            <a:pPr algn="just">
              <a:buFontTx/>
              <a:buNone/>
            </a:pPr>
            <a:endParaRPr lang="en-US" dirty="0"/>
          </a:p>
          <a:p>
            <a:pPr algn="just"/>
            <a:r>
              <a:rPr lang="en-US" dirty="0"/>
              <a:t>At sea level, the atmospheric pressure is 760 mmHg.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2" end="2"/>
                                            </p:txEl>
                                          </p:spTgt>
                                        </p:tgtEl>
                                        <p:attrNameLst>
                                          <p:attrName>style.visibility</p:attrName>
                                        </p:attrNameLst>
                                      </p:cBhvr>
                                      <p:to>
                                        <p:strVal val="visible"/>
                                      </p:to>
                                    </p:set>
                                    <p:anim calcmode="lin" valueType="num">
                                      <p:cBhvr additive="base">
                                        <p:cTn id="13"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4" end="4"/>
                                            </p:txEl>
                                          </p:spTgt>
                                        </p:tgtEl>
                                        <p:attrNameLst>
                                          <p:attrName>style.visibility</p:attrName>
                                        </p:attrNameLst>
                                      </p:cBhvr>
                                      <p:to>
                                        <p:strVal val="visible"/>
                                      </p:to>
                                    </p:set>
                                    <p:anim calcmode="lin" valueType="num">
                                      <p:cBhvr additive="base">
                                        <p:cTn id="19"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t>Dalton’s Law</a:t>
            </a:r>
          </a:p>
        </p:txBody>
      </p:sp>
      <p:sp>
        <p:nvSpPr>
          <p:cNvPr id="54275" name="Content Placeholder 2"/>
          <p:cNvSpPr>
            <a:spLocks noGrp="1"/>
          </p:cNvSpPr>
          <p:nvPr>
            <p:ph idx="1"/>
          </p:nvPr>
        </p:nvSpPr>
        <p:spPr/>
        <p:txBody>
          <a:bodyPr>
            <a:normAutofit fontScale="77500" lnSpcReduction="20000"/>
          </a:bodyPr>
          <a:lstStyle/>
          <a:p>
            <a:pPr algn="just"/>
            <a:r>
              <a:rPr lang="en-US" dirty="0"/>
              <a:t>The total pressure of a gas mixture is equal to the sum of the pressures of each gas in it (partial pressure of each gas).</a:t>
            </a:r>
          </a:p>
          <a:p>
            <a:pPr algn="just"/>
            <a:endParaRPr lang="en-US" dirty="0"/>
          </a:p>
          <a:p>
            <a:pPr algn="just"/>
            <a:endParaRPr lang="en-US" b="1" dirty="0"/>
          </a:p>
          <a:p>
            <a:pPr algn="just"/>
            <a:r>
              <a:rPr lang="en-US" b="1" dirty="0"/>
              <a:t>Partial pressure</a:t>
            </a:r>
            <a:r>
              <a:rPr lang="en-US" dirty="0"/>
              <a:t>: it's the individual pressure exerted independently by a particular gas within a mixture of gases. </a:t>
            </a:r>
          </a:p>
          <a:p>
            <a:pPr algn="just"/>
            <a:endParaRPr lang="en-US" dirty="0"/>
          </a:p>
          <a:p>
            <a:pPr algn="just"/>
            <a:r>
              <a:rPr lang="en-US" dirty="0"/>
              <a:t>Partial pressure can be measured by multiplying the % of that gas by the total pressure</a:t>
            </a:r>
          </a:p>
          <a:p>
            <a:pPr lvl="1" algn="just"/>
            <a:endParaRPr lang="en-US" dirty="0"/>
          </a:p>
          <a:p>
            <a:pPr lvl="1" algn="just"/>
            <a:r>
              <a:rPr lang="en-US" dirty="0"/>
              <a:t>O</a:t>
            </a:r>
            <a:r>
              <a:rPr lang="en-US" baseline="-25000" dirty="0"/>
              <a:t>2</a:t>
            </a:r>
            <a:r>
              <a:rPr lang="en-US" dirty="0"/>
              <a:t> makes up 21% of the atmosphere, so partial pressure of O</a:t>
            </a:r>
            <a:r>
              <a:rPr lang="en-US" baseline="-25000" dirty="0"/>
              <a:t>2</a:t>
            </a:r>
            <a:r>
              <a:rPr lang="en-US" dirty="0"/>
              <a:t> = 760 x 21% = 160 mmHg.</a:t>
            </a:r>
          </a:p>
          <a:p>
            <a:pPr lvl="1" algn="just"/>
            <a:endParaRPr lang="en-US" dirty="0"/>
          </a:p>
          <a:p>
            <a:pPr lvl="1" algn="just"/>
            <a:endParaRPr lang="en-US" dirty="0"/>
          </a:p>
        </p:txBody>
      </p:sp>
      <p:sp>
        <p:nvSpPr>
          <p:cNvPr id="4" name="TextBox 3"/>
          <p:cNvSpPr txBox="1"/>
          <p:nvPr/>
        </p:nvSpPr>
        <p:spPr>
          <a:xfrm>
            <a:off x="2362200" y="2362200"/>
            <a:ext cx="5867400" cy="369332"/>
          </a:xfrm>
          <a:prstGeom prst="rect">
            <a:avLst/>
          </a:prstGeom>
          <a:solidFill>
            <a:schemeClr val="bg1">
              <a:lumMod val="95000"/>
            </a:schemeClr>
          </a:solidFill>
          <a:ln w="31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a:t>
            </a:r>
            <a:r>
              <a:rPr kumimoji="0" lang="en-US" sz="1800" b="1" i="0" u="none" strike="noStrike" kern="1200" cap="none" spc="0" normalizeH="0" baseline="-25000" noProof="0" dirty="0">
                <a:ln>
                  <a:noFill/>
                </a:ln>
                <a:solidFill>
                  <a:prstClr val="black"/>
                </a:solidFill>
                <a:effectLst/>
                <a:uLnTx/>
                <a:uFillTx/>
                <a:latin typeface="Calibri"/>
                <a:ea typeface="+mn-ea"/>
                <a:cs typeface="+mn-cs"/>
              </a:rPr>
              <a:t>dry atmosphere</a:t>
            </a:r>
            <a:r>
              <a:rPr kumimoji="0" lang="en-US" sz="1800" b="1" i="0" u="none" strike="noStrike" kern="1200" cap="none" spc="0" normalizeH="0" baseline="0" noProof="0" dirty="0">
                <a:ln>
                  <a:noFill/>
                </a:ln>
                <a:solidFill>
                  <a:prstClr val="black"/>
                </a:solidFill>
                <a:effectLst/>
                <a:uLnTx/>
                <a:uFillTx/>
                <a:latin typeface="Calibri"/>
                <a:ea typeface="+mn-ea"/>
                <a:cs typeface="+mn-cs"/>
              </a:rPr>
              <a:t> = PN</a:t>
            </a:r>
            <a:r>
              <a:rPr kumimoji="0" lang="en-US" sz="1800" b="1" i="0" u="none" strike="noStrike" kern="1200" cap="none" spc="0" normalizeH="0" baseline="-25000" noProof="0" dirty="0">
                <a:ln>
                  <a:noFill/>
                </a:ln>
                <a:solidFill>
                  <a:prstClr val="black"/>
                </a:solidFill>
                <a:effectLst/>
                <a:uLnTx/>
                <a:uFillTx/>
                <a:latin typeface="Calibri"/>
                <a:ea typeface="+mn-ea"/>
                <a:cs typeface="+mn-cs"/>
              </a:rPr>
              <a:t>2</a:t>
            </a:r>
            <a:r>
              <a:rPr kumimoji="0" lang="en-US" sz="1800" b="1" i="0" u="none" strike="noStrike" kern="1200" cap="none" spc="0" normalizeH="0" baseline="0" noProof="0" dirty="0">
                <a:ln>
                  <a:noFill/>
                </a:ln>
                <a:solidFill>
                  <a:prstClr val="black"/>
                </a:solidFill>
                <a:effectLst/>
                <a:uLnTx/>
                <a:uFillTx/>
                <a:latin typeface="Calibri"/>
                <a:ea typeface="+mn-ea"/>
                <a:cs typeface="+mn-cs"/>
              </a:rPr>
              <a:t> + PO</a:t>
            </a:r>
            <a:r>
              <a:rPr kumimoji="0" lang="en-US" sz="1800" b="1" i="0" u="none" strike="noStrike" kern="1200" cap="none" spc="0" normalizeH="0" baseline="-25000" noProof="0" dirty="0">
                <a:ln>
                  <a:noFill/>
                </a:ln>
                <a:solidFill>
                  <a:prstClr val="black"/>
                </a:solidFill>
                <a:effectLst/>
                <a:uLnTx/>
                <a:uFillTx/>
                <a:latin typeface="Calibri"/>
                <a:ea typeface="+mn-ea"/>
                <a:cs typeface="+mn-cs"/>
              </a:rPr>
              <a:t>2</a:t>
            </a:r>
            <a:r>
              <a:rPr kumimoji="0" lang="en-US" sz="1800" b="1" i="0" u="none" strike="noStrike" kern="1200" cap="none" spc="0" normalizeH="0" baseline="0" noProof="0" dirty="0">
                <a:ln>
                  <a:noFill/>
                </a:ln>
                <a:solidFill>
                  <a:prstClr val="black"/>
                </a:solidFill>
                <a:effectLst/>
                <a:uLnTx/>
                <a:uFillTx/>
                <a:latin typeface="Calibri"/>
                <a:ea typeface="+mn-ea"/>
                <a:cs typeface="+mn-cs"/>
              </a:rPr>
              <a:t> + PCO</a:t>
            </a:r>
            <a:r>
              <a:rPr kumimoji="0" lang="en-US" sz="1800" b="1" i="0" u="none" strike="noStrike" kern="1200" cap="none" spc="0" normalizeH="0" baseline="-25000" noProof="0" dirty="0">
                <a:ln>
                  <a:noFill/>
                </a:ln>
                <a:solidFill>
                  <a:prstClr val="black"/>
                </a:solidFill>
                <a:effectLst/>
                <a:uLnTx/>
                <a:uFillTx/>
                <a:latin typeface="Calibri"/>
                <a:ea typeface="+mn-ea"/>
                <a:cs typeface="+mn-cs"/>
              </a:rPr>
              <a:t>2</a:t>
            </a:r>
            <a:r>
              <a:rPr kumimoji="0" lang="en-US" sz="1800" b="1" i="0" u="none" strike="noStrike" kern="1200" cap="none" spc="0" normalizeH="0" baseline="0" noProof="0" dirty="0">
                <a:ln>
                  <a:noFill/>
                </a:ln>
                <a:solidFill>
                  <a:prstClr val="black"/>
                </a:solidFill>
                <a:effectLst/>
                <a:uLnTx/>
                <a:uFillTx/>
                <a:latin typeface="Calibri"/>
                <a:ea typeface="+mn-ea"/>
                <a:cs typeface="+mn-cs"/>
              </a:rPr>
              <a:t> = 760 mmHg</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3" end="3"/>
                                            </p:txEl>
                                          </p:spTgt>
                                        </p:tgtEl>
                                        <p:attrNameLst>
                                          <p:attrName>style.visibility</p:attrName>
                                        </p:attrNameLst>
                                      </p:cBhvr>
                                      <p:to>
                                        <p:strVal val="visible"/>
                                      </p:to>
                                    </p:set>
                                    <p:anim calcmode="lin" valueType="num">
                                      <p:cBhvr additive="base">
                                        <p:cTn id="13"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5" end="5"/>
                                            </p:txEl>
                                          </p:spTgt>
                                        </p:tgtEl>
                                        <p:attrNameLst>
                                          <p:attrName>style.visibility</p:attrName>
                                        </p:attrNameLst>
                                      </p:cBhvr>
                                      <p:to>
                                        <p:strVal val="visible"/>
                                      </p:to>
                                    </p:set>
                                    <p:anim calcmode="lin" valueType="num">
                                      <p:cBhvr additive="base">
                                        <p:cTn id="19" dur="500" fill="hold"/>
                                        <p:tgtEl>
                                          <p:spTgt spid="5427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7" end="7"/>
                                            </p:txEl>
                                          </p:spTgt>
                                        </p:tgtEl>
                                        <p:attrNameLst>
                                          <p:attrName>style.visibility</p:attrName>
                                        </p:attrNameLst>
                                      </p:cBhvr>
                                      <p:to>
                                        <p:strVal val="visible"/>
                                      </p:to>
                                    </p:set>
                                    <p:anim calcmode="lin" valueType="num">
                                      <p:cBhvr additive="base">
                                        <p:cTn id="25" dur="500" fill="hold"/>
                                        <p:tgtEl>
                                          <p:spTgt spid="5427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t>Total Pressure</a:t>
            </a:r>
          </a:p>
        </p:txBody>
      </p:sp>
      <p:sp>
        <p:nvSpPr>
          <p:cNvPr id="55299" name="Content Placeholder 2"/>
          <p:cNvSpPr>
            <a:spLocks noGrp="1"/>
          </p:cNvSpPr>
          <p:nvPr>
            <p:ph idx="1"/>
          </p:nvPr>
        </p:nvSpPr>
        <p:spPr>
          <a:xfrm>
            <a:off x="457200" y="1600200"/>
            <a:ext cx="8229600" cy="4572000"/>
          </a:xfrm>
        </p:spPr>
        <p:txBody>
          <a:bodyPr>
            <a:normAutofit/>
          </a:bodyPr>
          <a:lstStyle/>
          <a:p>
            <a:pPr algn="just"/>
            <a:r>
              <a:rPr lang="en-US" dirty="0"/>
              <a:t>Because the temperature in the lungs does not change significantly, water </a:t>
            </a:r>
            <a:r>
              <a:rPr lang="en-US" dirty="0" err="1"/>
              <a:t>vapour</a:t>
            </a:r>
            <a:r>
              <a:rPr lang="en-US" dirty="0"/>
              <a:t> of the alveolar air could be considered constant (47 mm Hg)</a:t>
            </a:r>
          </a:p>
          <a:p>
            <a:pPr algn="just"/>
            <a:r>
              <a:rPr lang="en-US" dirty="0"/>
              <a:t>When air gets to the lungs, it is humid, so the calculation changes to:</a:t>
            </a:r>
          </a:p>
          <a:p>
            <a:pPr algn="just">
              <a:buFontTx/>
              <a:buNone/>
            </a:pPr>
            <a:r>
              <a:rPr lang="en-US" dirty="0"/>
              <a:t>	</a:t>
            </a:r>
            <a:r>
              <a:rPr lang="en-US" sz="2800" dirty="0" err="1"/>
              <a:t>P</a:t>
            </a:r>
            <a:r>
              <a:rPr lang="en-US" sz="2800" baseline="-25000" dirty="0" err="1"/>
              <a:t>wet</a:t>
            </a:r>
            <a:r>
              <a:rPr lang="en-US" sz="2800" dirty="0"/>
              <a:t> = P</a:t>
            </a:r>
            <a:r>
              <a:rPr lang="en-US" sz="2800" baseline="-25000" dirty="0"/>
              <a:t>N</a:t>
            </a:r>
            <a:r>
              <a:rPr lang="en-US" sz="2800" baseline="-42000" dirty="0"/>
              <a:t>2</a:t>
            </a:r>
            <a:r>
              <a:rPr lang="en-US" sz="2800" dirty="0"/>
              <a:t> + P</a:t>
            </a:r>
            <a:r>
              <a:rPr lang="en-US" sz="2800" baseline="-25000" dirty="0"/>
              <a:t>O</a:t>
            </a:r>
            <a:r>
              <a:rPr lang="en-US" sz="2800" baseline="-44000" dirty="0"/>
              <a:t>2</a:t>
            </a:r>
            <a:r>
              <a:rPr lang="en-US" sz="2800" dirty="0"/>
              <a:t> + P</a:t>
            </a:r>
            <a:r>
              <a:rPr lang="en-US" sz="2800" baseline="-25000" dirty="0"/>
              <a:t>CO</a:t>
            </a:r>
            <a:r>
              <a:rPr lang="en-US" sz="2800" baseline="-40000" dirty="0"/>
              <a:t>2</a:t>
            </a:r>
            <a:r>
              <a:rPr lang="en-US" sz="2800" dirty="0"/>
              <a:t> + P</a:t>
            </a:r>
            <a:r>
              <a:rPr lang="en-US" sz="2800" baseline="-25000" dirty="0"/>
              <a:t>H</a:t>
            </a:r>
            <a:r>
              <a:rPr lang="en-US" sz="2800" baseline="-42000" dirty="0"/>
              <a:t>2</a:t>
            </a:r>
            <a:r>
              <a:rPr lang="en-US" sz="2800" baseline="-25000" dirty="0"/>
              <a:t>O</a:t>
            </a:r>
            <a:r>
              <a:rPr lang="en-US" sz="2800" dirty="0"/>
              <a:t>= 760 mmHg</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t>Partial Pressure</a:t>
            </a:r>
          </a:p>
        </p:txBody>
      </p:sp>
      <p:sp>
        <p:nvSpPr>
          <p:cNvPr id="56323" name="Content Placeholder 2"/>
          <p:cNvSpPr>
            <a:spLocks noGrp="1"/>
          </p:cNvSpPr>
          <p:nvPr>
            <p:ph idx="1"/>
          </p:nvPr>
        </p:nvSpPr>
        <p:spPr>
          <a:xfrm>
            <a:off x="457200" y="1676400"/>
            <a:ext cx="8229600" cy="4495800"/>
          </a:xfrm>
        </p:spPr>
        <p:txBody>
          <a:bodyPr>
            <a:normAutofit fontScale="92500"/>
          </a:bodyPr>
          <a:lstStyle/>
          <a:p>
            <a:pPr algn="just"/>
            <a:r>
              <a:rPr lang="en-US" dirty="0"/>
              <a:t>Addition of water vapor also takes away from the total atmospheric pressure when calculating partial pressure O</a:t>
            </a:r>
            <a:r>
              <a:rPr lang="en-US" baseline="-25000" dirty="0"/>
              <a:t>2</a:t>
            </a:r>
            <a:r>
              <a:rPr lang="en-US" dirty="0"/>
              <a:t>.</a:t>
            </a:r>
          </a:p>
          <a:p>
            <a:pPr algn="just">
              <a:buFontTx/>
              <a:buNone/>
            </a:pPr>
            <a:endParaRPr lang="en-US" dirty="0"/>
          </a:p>
          <a:p>
            <a:pPr lvl="1" algn="just"/>
            <a:r>
              <a:rPr lang="en-US" dirty="0"/>
              <a:t>Pressure of water is a constant 47 mmHg because the temperature of the respiratory zone remains at 37</a:t>
            </a:r>
            <a:r>
              <a:rPr lang="en-US" dirty="0">
                <a:latin typeface="Times New Roman"/>
                <a:cs typeface="Times New Roman"/>
              </a:rPr>
              <a:t>º</a:t>
            </a:r>
            <a:r>
              <a:rPr lang="en-US" dirty="0"/>
              <a:t>C.</a:t>
            </a:r>
          </a:p>
          <a:p>
            <a:pPr lvl="1" algn="just">
              <a:buFontTx/>
              <a:buNone/>
            </a:pPr>
            <a:endParaRPr lang="en-US" dirty="0"/>
          </a:p>
          <a:p>
            <a:pPr lvl="1" algn="just"/>
            <a:r>
              <a:rPr lang="en-US" dirty="0"/>
              <a:t>Partial pressure O</a:t>
            </a:r>
            <a:r>
              <a:rPr lang="en-US" baseline="-25000" dirty="0"/>
              <a:t>2</a:t>
            </a:r>
            <a:r>
              <a:rPr lang="en-US" dirty="0"/>
              <a:t> at sea level: </a:t>
            </a:r>
          </a:p>
          <a:p>
            <a:pPr lvl="2" algn="just">
              <a:buFontTx/>
              <a:buNone/>
            </a:pPr>
            <a:r>
              <a:rPr lang="en-US" dirty="0"/>
              <a:t>		0.21(760 − 47) = 150 mmHg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 calcmode="lin" valueType="num">
                                      <p:cBhvr additive="base">
                                        <p:cTn id="13"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anim calcmode="lin" valueType="num">
                                      <p:cBhvr additive="base">
                                        <p:cTn id="19" dur="500" fill="hold"/>
                                        <p:tgtEl>
                                          <p:spTgt spid="563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5" name="Picture 5" descr="fox78119_1601"/>
          <p:cNvPicPr>
            <a:picLocks noChangeAspect="1" noChangeArrowheads="1"/>
          </p:cNvPicPr>
          <p:nvPr/>
        </p:nvPicPr>
        <p:blipFill>
          <a:blip r:embed="rId2" cstate="print"/>
          <a:srcRect/>
          <a:stretch>
            <a:fillRect/>
          </a:stretch>
        </p:blipFill>
        <p:spPr bwMode="auto">
          <a:xfrm>
            <a:off x="2362200" y="1371600"/>
            <a:ext cx="4481784" cy="5004735"/>
          </a:xfrm>
          <a:prstGeom prst="rect">
            <a:avLst/>
          </a:prstGeom>
          <a:noFill/>
        </p:spPr>
      </p:pic>
      <p:sp>
        <p:nvSpPr>
          <p:cNvPr id="179206"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3600" dirty="0">
                <a:solidFill>
                  <a:schemeClr val="tx1"/>
                </a:solidFill>
              </a:rPr>
              <a:t>Alveoli</a:t>
            </a:r>
          </a:p>
        </p:txBody>
      </p:sp>
    </p:spTree>
  </p:cSld>
  <p:clrMapOvr>
    <a:masterClrMapping/>
  </p:clrMapOvr>
  <p:transition>
    <p:wedg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Role of Gas Exchange</a:t>
            </a:r>
          </a:p>
        </p:txBody>
      </p:sp>
      <p:sp>
        <p:nvSpPr>
          <p:cNvPr id="57347" name="Content Placeholder 2"/>
          <p:cNvSpPr>
            <a:spLocks noGrp="1"/>
          </p:cNvSpPr>
          <p:nvPr>
            <p:ph idx="1"/>
          </p:nvPr>
        </p:nvSpPr>
        <p:spPr>
          <a:xfrm>
            <a:off x="457200" y="1524000"/>
            <a:ext cx="8229600" cy="4800600"/>
          </a:xfrm>
        </p:spPr>
        <p:txBody>
          <a:bodyPr/>
          <a:lstStyle/>
          <a:p>
            <a:pPr algn="just"/>
            <a:endParaRPr lang="en-US" dirty="0"/>
          </a:p>
          <a:p>
            <a:pPr algn="just"/>
            <a:r>
              <a:rPr lang="en-US" dirty="0"/>
              <a:t>In the alveoli, the percentage of oxygen decreases and CO</a:t>
            </a:r>
            <a:r>
              <a:rPr lang="en-US" baseline="-25000" dirty="0"/>
              <a:t>2</a:t>
            </a:r>
            <a:r>
              <a:rPr lang="en-US" dirty="0"/>
              <a:t> increases, changing the partial pressure of each.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anim calcmode="lin" valueType="num">
                                      <p:cBhvr additive="base">
                                        <p:cTn id="7"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7" name="Picture 5" descr="fox78119_1619"/>
          <p:cNvPicPr>
            <a:picLocks noChangeAspect="1" noChangeArrowheads="1"/>
          </p:cNvPicPr>
          <p:nvPr/>
        </p:nvPicPr>
        <p:blipFill>
          <a:blip r:embed="rId2" cstate="print"/>
          <a:srcRect/>
          <a:stretch>
            <a:fillRect/>
          </a:stretch>
        </p:blipFill>
        <p:spPr bwMode="auto">
          <a:xfrm>
            <a:off x="914400" y="1371600"/>
            <a:ext cx="7050024" cy="4975101"/>
          </a:xfrm>
          <a:prstGeom prst="rect">
            <a:avLst/>
          </a:prstGeom>
          <a:noFill/>
        </p:spPr>
      </p:pic>
      <p:sp>
        <p:nvSpPr>
          <p:cNvPr id="187398" name="Title 1"/>
          <p:cNvSpPr>
            <a:spLocks/>
          </p:cNvSpPr>
          <p:nvPr/>
        </p:nvSpPr>
        <p:spPr bwMode="auto">
          <a:xfrm>
            <a:off x="457200" y="274638"/>
            <a:ext cx="8229600" cy="792162"/>
          </a:xfrm>
          <a:prstGeom prst="rect">
            <a:avLst/>
          </a:prstGeom>
          <a:noFill/>
          <a:ln w="9525">
            <a:noFill/>
            <a:miter lim="800000"/>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Role of Gas Exchange</a:t>
            </a:r>
          </a:p>
        </p:txBody>
      </p:sp>
    </p:spTree>
  </p:cSld>
  <p:clrMapOvr>
    <a:masterClrMapping/>
  </p:clrMapOvr>
  <p:transition spd="slow">
    <p:push dir="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8" name="Rectangle 4"/>
          <p:cNvSpPr>
            <a:spLocks noGrp="1" noChangeArrowheads="1"/>
          </p:cNvSpPr>
          <p:nvPr>
            <p:ph type="title"/>
          </p:nvPr>
        </p:nvSpPr>
        <p:spPr>
          <a:xfrm>
            <a:off x="381000" y="304800"/>
            <a:ext cx="8229600" cy="1143000"/>
          </a:xfrm>
        </p:spPr>
        <p:txBody>
          <a:bodyPr/>
          <a:lstStyle/>
          <a:p>
            <a:r>
              <a:rPr lang="en-US" dirty="0">
                <a:solidFill>
                  <a:schemeClr val="accent1"/>
                </a:solidFill>
              </a:rPr>
              <a:t>Partial Pressure</a:t>
            </a:r>
            <a:r>
              <a:rPr lang="en-US" dirty="0"/>
              <a:t> </a:t>
            </a:r>
          </a:p>
        </p:txBody>
      </p:sp>
      <p:sp>
        <p:nvSpPr>
          <p:cNvPr id="804869" name="Rectangle 5"/>
          <p:cNvSpPr>
            <a:spLocks noGrp="1" noChangeArrowheads="1"/>
          </p:cNvSpPr>
          <p:nvPr>
            <p:ph idx="1"/>
          </p:nvPr>
        </p:nvSpPr>
        <p:spPr>
          <a:xfrm>
            <a:off x="304800" y="1371600"/>
            <a:ext cx="8153400" cy="4876800"/>
          </a:xfrm>
        </p:spPr>
        <p:txBody>
          <a:bodyPr/>
          <a:lstStyle/>
          <a:p>
            <a:r>
              <a:rPr lang="en-US" dirty="0"/>
              <a:t>The pressure contributed by each gas in the atmosphere</a:t>
            </a:r>
          </a:p>
          <a:p>
            <a:r>
              <a:rPr lang="en-US" dirty="0"/>
              <a:t>All partial pressures together add up to 760 mm Hg</a:t>
            </a:r>
          </a:p>
          <a:p>
            <a:endParaRPr lang="en-US" dirty="0"/>
          </a:p>
        </p:txBody>
      </p:sp>
      <p:pic>
        <p:nvPicPr>
          <p:cNvPr id="804870" name="Picture 6"/>
          <p:cNvPicPr>
            <a:picLocks noChangeAspect="1" noChangeArrowheads="1"/>
          </p:cNvPicPr>
          <p:nvPr/>
        </p:nvPicPr>
        <p:blipFill>
          <a:blip r:embed="rId2" cstate="print"/>
          <a:srcRect l="7364" t="43411" r="7454" b="36707"/>
          <a:stretch>
            <a:fillRect/>
          </a:stretch>
        </p:blipFill>
        <p:spPr bwMode="auto">
          <a:xfrm>
            <a:off x="339067" y="2438400"/>
            <a:ext cx="8512509" cy="4038600"/>
          </a:xfrm>
          <a:prstGeom prst="rect">
            <a:avLst/>
          </a:prstGeom>
          <a:noFill/>
        </p:spPr>
      </p:pic>
    </p:spTree>
    <p:extLst>
      <p:ext uri="{BB962C8B-B14F-4D97-AF65-F5344CB8AC3E}">
        <p14:creationId xmlns:p14="http://schemas.microsoft.com/office/powerpoint/2010/main" val="2488315728"/>
      </p:ext>
    </p:extLst>
  </p:cSld>
  <p:clrMapOvr>
    <a:masterClrMapping/>
  </p:clrMapOvr>
  <p:transition spd="slow">
    <p:push dir="u"/>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0"/>
            <a:ext cx="8229600" cy="1143000"/>
          </a:xfrm>
        </p:spPr>
        <p:txBody>
          <a:bodyPr/>
          <a:lstStyle/>
          <a:p>
            <a:r>
              <a:rPr lang="en-US" dirty="0"/>
              <a:t>Diffusion of Gases</a:t>
            </a:r>
          </a:p>
        </p:txBody>
      </p:sp>
    </p:spTree>
  </p:cSld>
  <p:clrMapOvr>
    <a:masterClrMapping/>
  </p:clrMapOvr>
  <p:transition spd="slow">
    <p:push dir="u"/>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a:bodyPr>
          <a:lstStyle/>
          <a:p>
            <a:r>
              <a:rPr lang="en-US" dirty="0"/>
              <a:t>While in the alveolar capillaries, the diffusion of gases occurs: oxygen diffusion from the alveoli into the blood &amp; carbon dioxide from the blood into the alveoli. </a:t>
            </a:r>
          </a:p>
          <a:p>
            <a:pPr lvl="1"/>
            <a:r>
              <a:rPr lang="en-US" dirty="0"/>
              <a:t>Leaving the alveolar capillaries </a:t>
            </a:r>
          </a:p>
          <a:p>
            <a:pPr lvl="2"/>
            <a:r>
              <a:rPr lang="en-US" dirty="0"/>
              <a:t>PO</a:t>
            </a:r>
            <a:r>
              <a:rPr lang="en-US" baseline="-25000" dirty="0"/>
              <a:t>2</a:t>
            </a:r>
            <a:r>
              <a:rPr lang="en-US" dirty="0"/>
              <a:t> = 100 mm Hg </a:t>
            </a:r>
          </a:p>
          <a:p>
            <a:pPr lvl="2"/>
            <a:r>
              <a:rPr lang="en-US" dirty="0"/>
              <a:t>PCO</a:t>
            </a:r>
            <a:r>
              <a:rPr lang="en-US" baseline="-25000" dirty="0"/>
              <a:t>2</a:t>
            </a:r>
            <a:r>
              <a:rPr lang="en-US" dirty="0"/>
              <a:t> = 40 mm Hg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Lecture Notes\Respiration\Human Physiology - Respiration_files\alveolarexchan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slow">
    <p:push dir="u"/>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fontScale="92500" lnSpcReduction="20000"/>
          </a:bodyPr>
          <a:lstStyle/>
          <a:p>
            <a:r>
              <a:rPr lang="en-US" b="1" dirty="0"/>
              <a:t>Partial Pressures of O</a:t>
            </a:r>
            <a:r>
              <a:rPr lang="en-US" b="1" baseline="-25000" dirty="0"/>
              <a:t>2</a:t>
            </a:r>
            <a:r>
              <a:rPr lang="en-US" b="1" dirty="0"/>
              <a:t> and CO</a:t>
            </a:r>
            <a:r>
              <a:rPr lang="en-US" b="1" baseline="-25000" dirty="0"/>
              <a:t>2</a:t>
            </a:r>
            <a:r>
              <a:rPr lang="en-US" b="1" dirty="0"/>
              <a:t> in the body</a:t>
            </a:r>
            <a:r>
              <a:rPr lang="en-US" dirty="0"/>
              <a:t> (normal, resting conditions): </a:t>
            </a:r>
          </a:p>
          <a:p>
            <a:r>
              <a:rPr lang="en-US" dirty="0"/>
              <a:t>Alveoli </a:t>
            </a:r>
          </a:p>
          <a:p>
            <a:pPr lvl="1"/>
            <a:r>
              <a:rPr lang="en-US" dirty="0"/>
              <a:t>PO</a:t>
            </a:r>
            <a:r>
              <a:rPr lang="en-US" baseline="-25000" dirty="0"/>
              <a:t>2</a:t>
            </a:r>
            <a:r>
              <a:rPr lang="en-US" dirty="0"/>
              <a:t> = 100 mm Hg </a:t>
            </a:r>
          </a:p>
          <a:p>
            <a:pPr lvl="1"/>
            <a:r>
              <a:rPr lang="en-US" dirty="0"/>
              <a:t>PCO</a:t>
            </a:r>
            <a:r>
              <a:rPr lang="en-US" baseline="-25000" dirty="0"/>
              <a:t>2</a:t>
            </a:r>
            <a:r>
              <a:rPr lang="en-US" dirty="0"/>
              <a:t> = 40 mm Hg </a:t>
            </a:r>
          </a:p>
          <a:p>
            <a:r>
              <a:rPr lang="en-US" dirty="0"/>
              <a:t>Alveolar capillaries </a:t>
            </a:r>
          </a:p>
          <a:p>
            <a:pPr lvl="1"/>
            <a:r>
              <a:rPr lang="en-US" dirty="0"/>
              <a:t>Entering the alveolar capillaries </a:t>
            </a:r>
          </a:p>
          <a:p>
            <a:pPr lvl="2"/>
            <a:r>
              <a:rPr lang="en-US" dirty="0"/>
              <a:t>PO</a:t>
            </a:r>
            <a:r>
              <a:rPr lang="en-US" baseline="-25000" dirty="0"/>
              <a:t>2</a:t>
            </a:r>
            <a:r>
              <a:rPr lang="en-US" dirty="0"/>
              <a:t> = 40 mm Hg (relatively low because this blood has just returned from the systemic circulation &amp; has lost much of its oxygen) </a:t>
            </a:r>
          </a:p>
          <a:p>
            <a:pPr lvl="2"/>
            <a:r>
              <a:rPr lang="en-US" dirty="0"/>
              <a:t>PCO</a:t>
            </a:r>
            <a:r>
              <a:rPr lang="en-US" baseline="-25000" dirty="0"/>
              <a:t>2</a:t>
            </a:r>
            <a:r>
              <a:rPr lang="en-US" dirty="0"/>
              <a:t> = 45 mm Hg (relatively high because the blood returning from the systemic circulation has picked up carbon dioxide)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8" name="Rectangle 4"/>
          <p:cNvSpPr>
            <a:spLocks noGrp="1" noChangeArrowheads="1"/>
          </p:cNvSpPr>
          <p:nvPr>
            <p:ph type="title"/>
          </p:nvPr>
        </p:nvSpPr>
        <p:spPr>
          <a:xfrm>
            <a:off x="381000" y="304800"/>
            <a:ext cx="8229600" cy="1143000"/>
          </a:xfrm>
        </p:spPr>
        <p:txBody>
          <a:bodyPr/>
          <a:lstStyle/>
          <a:p>
            <a:r>
              <a:rPr lang="en-US" dirty="0">
                <a:solidFill>
                  <a:schemeClr val="accent1"/>
                </a:solidFill>
              </a:rPr>
              <a:t>Partial Pressure</a:t>
            </a:r>
            <a:r>
              <a:rPr lang="en-US" dirty="0"/>
              <a:t> </a:t>
            </a:r>
          </a:p>
        </p:txBody>
      </p:sp>
      <p:sp>
        <p:nvSpPr>
          <p:cNvPr id="804869" name="Rectangle 5"/>
          <p:cNvSpPr>
            <a:spLocks noGrp="1" noChangeArrowheads="1"/>
          </p:cNvSpPr>
          <p:nvPr>
            <p:ph idx="1"/>
          </p:nvPr>
        </p:nvSpPr>
        <p:spPr>
          <a:xfrm>
            <a:off x="304800" y="1371600"/>
            <a:ext cx="8153400" cy="4876800"/>
          </a:xfrm>
        </p:spPr>
        <p:txBody>
          <a:bodyPr/>
          <a:lstStyle/>
          <a:p>
            <a:r>
              <a:rPr lang="en-US" dirty="0"/>
              <a:t>The pressure contributed by each gas in the atmosphere</a:t>
            </a:r>
          </a:p>
          <a:p>
            <a:r>
              <a:rPr lang="en-US" dirty="0"/>
              <a:t>All partial pressures together add up to 760 mm Hg</a:t>
            </a:r>
          </a:p>
          <a:p>
            <a:endParaRPr lang="en-US" dirty="0"/>
          </a:p>
        </p:txBody>
      </p:sp>
      <p:pic>
        <p:nvPicPr>
          <p:cNvPr id="804870" name="Picture 6"/>
          <p:cNvPicPr>
            <a:picLocks noChangeAspect="1" noChangeArrowheads="1"/>
          </p:cNvPicPr>
          <p:nvPr/>
        </p:nvPicPr>
        <p:blipFill>
          <a:blip r:embed="rId2" cstate="print"/>
          <a:srcRect l="7364" t="43411" r="7454" b="36707"/>
          <a:stretch>
            <a:fillRect/>
          </a:stretch>
        </p:blipFill>
        <p:spPr bwMode="auto">
          <a:xfrm>
            <a:off x="339067" y="2438400"/>
            <a:ext cx="8512509" cy="4038600"/>
          </a:xfrm>
          <a:prstGeom prst="rect">
            <a:avLst/>
          </a:prstGeom>
          <a:noFill/>
        </p:spPr>
      </p:pic>
    </p:spTree>
    <p:extLst>
      <p:ext uri="{BB962C8B-B14F-4D97-AF65-F5344CB8AC3E}">
        <p14:creationId xmlns:p14="http://schemas.microsoft.com/office/powerpoint/2010/main" val="739894269"/>
      </p:ext>
    </p:extLst>
  </p:cSld>
  <p:clrMapOvr>
    <a:masterClrMapping/>
  </p:clrMapOvr>
  <p:transition spd="slow">
    <p:push dir="u"/>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lnSpcReduction="10000"/>
          </a:bodyPr>
          <a:lstStyle/>
          <a:p>
            <a:pPr algn="just"/>
            <a:r>
              <a:rPr lang="en-US" dirty="0"/>
              <a:t>If one breathes pure oxygen so that alveoli contain only oxygen, alveolar pO</a:t>
            </a:r>
            <a:r>
              <a:rPr lang="en-US" baseline="-25000" dirty="0"/>
              <a:t>2</a:t>
            </a:r>
            <a:r>
              <a:rPr lang="en-US" dirty="0"/>
              <a:t> will be 670 mm Hg. </a:t>
            </a:r>
          </a:p>
          <a:p>
            <a:pPr algn="just"/>
            <a:endParaRPr lang="en-US" dirty="0"/>
          </a:p>
          <a:p>
            <a:pPr algn="just"/>
            <a:r>
              <a:rPr lang="en-US" dirty="0"/>
              <a:t>Mixed venous blood perfusing the lungs has a pO</a:t>
            </a:r>
            <a:r>
              <a:rPr lang="en-US" baseline="-25000" dirty="0"/>
              <a:t>2</a:t>
            </a:r>
            <a:r>
              <a:rPr lang="en-US" dirty="0"/>
              <a:t> of only 40 mm Hg.</a:t>
            </a:r>
          </a:p>
          <a:p>
            <a:pPr algn="just"/>
            <a:endParaRPr lang="en-US" dirty="0"/>
          </a:p>
          <a:p>
            <a:pPr algn="just"/>
            <a:r>
              <a:rPr lang="en-US" dirty="0"/>
              <a:t>Because of the large gradient, diffusion will be almost instantaneous.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fontScale="92500" lnSpcReduction="10000"/>
          </a:bodyPr>
          <a:lstStyle/>
          <a:p>
            <a:pPr algn="just"/>
            <a:r>
              <a:rPr lang="en-US" dirty="0"/>
              <a:t>If one breathes room air, alveolar pO</a:t>
            </a:r>
            <a:r>
              <a:rPr lang="en-US" baseline="-25000" dirty="0"/>
              <a:t>2</a:t>
            </a:r>
            <a:r>
              <a:rPr lang="en-US" dirty="0"/>
              <a:t> will be 100 mm Hg, and the rate of oxygen diffusion will be slow enough so that it will take about 0.3 seconds for capillary blood to nearly equilibrate with alveolar air. </a:t>
            </a:r>
          </a:p>
          <a:p>
            <a:pPr algn="just"/>
            <a:endParaRPr lang="en-US" dirty="0"/>
          </a:p>
          <a:p>
            <a:pPr algn="just"/>
            <a:r>
              <a:rPr lang="en-US" dirty="0"/>
              <a:t>If there is an obstruction to diffusion, e.g. fluid leak/protein </a:t>
            </a:r>
            <a:r>
              <a:rPr lang="en-US" dirty="0" err="1"/>
              <a:t>exudate</a:t>
            </a:r>
            <a:r>
              <a:rPr lang="en-US" dirty="0"/>
              <a:t> (inflammation), the time for equilibration will increase (due to the longer diffusion path).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t>Alveolar Cells</a:t>
            </a:r>
          </a:p>
        </p:txBody>
      </p:sp>
      <p:sp>
        <p:nvSpPr>
          <p:cNvPr id="12291" name="Content Placeholder 2"/>
          <p:cNvSpPr>
            <a:spLocks noGrp="1"/>
          </p:cNvSpPr>
          <p:nvPr>
            <p:ph idx="1"/>
          </p:nvPr>
        </p:nvSpPr>
        <p:spPr/>
        <p:txBody>
          <a:bodyPr/>
          <a:lstStyle/>
          <a:p>
            <a:endParaRPr lang="en-US" dirty="0"/>
          </a:p>
          <a:p>
            <a:r>
              <a:rPr lang="en-US" dirty="0"/>
              <a:t>Type I:  95−97% total surface area where gas exchange occurs</a:t>
            </a:r>
          </a:p>
          <a:p>
            <a:pPr>
              <a:buFontTx/>
              <a:buNone/>
            </a:pPr>
            <a:endParaRPr lang="en-US" dirty="0"/>
          </a:p>
          <a:p>
            <a:r>
              <a:rPr lang="en-US" dirty="0"/>
              <a:t>Type II:  secrete pulmonary surfactant and reabsorb sodium and water, preventing fluid buildup</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fade">
                                      <p:cBhvr>
                                        <p:cTn id="7" dur="2000"/>
                                        <p:tgtEl>
                                          <p:spTgt spid="122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3" end="3"/>
                                            </p:txEl>
                                          </p:spTgt>
                                        </p:tgtEl>
                                        <p:attrNameLst>
                                          <p:attrName>style.visibility</p:attrName>
                                        </p:attrNameLst>
                                      </p:cBhvr>
                                      <p:to>
                                        <p:strVal val="visible"/>
                                      </p:to>
                                    </p:set>
                                    <p:animEffect transition="in" filter="fade">
                                      <p:cBhvr>
                                        <p:cTn id="12" dur="20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23_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title"/>
          </p:nvPr>
        </p:nvSpPr>
        <p:spPr>
          <a:xfrm>
            <a:off x="323850" y="6080125"/>
            <a:ext cx="3024188" cy="777875"/>
          </a:xfrm>
          <a:noFill/>
        </p:spPr>
        <p:txBody>
          <a:bodyPr/>
          <a:lstStyle/>
          <a:p>
            <a:pPr eaLnBrk="1" hangingPunct="1"/>
            <a:r>
              <a:rPr lang="en-GB" sz="3600" b="1">
                <a:solidFill>
                  <a:schemeClr val="folHlink"/>
                </a:solidFill>
                <a:latin typeface="Times New Roman" panose="02020603050405020304" pitchFamily="18" charset="0"/>
              </a:rPr>
              <a:t>Gas transport</a:t>
            </a:r>
          </a:p>
        </p:txBody>
      </p:sp>
      <p:sp>
        <p:nvSpPr>
          <p:cNvPr id="4100" name="Text Box 4"/>
          <p:cNvSpPr txBox="1">
            <a:spLocks noChangeArrowheads="1"/>
          </p:cNvSpPr>
          <p:nvPr/>
        </p:nvSpPr>
        <p:spPr bwMode="auto">
          <a:xfrm>
            <a:off x="0" y="2708275"/>
            <a:ext cx="29876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Transport of CO</a:t>
            </a:r>
            <a:r>
              <a:rPr kumimoji="0" lang="en-GB" sz="1400" b="1" i="0" u="sng" strike="noStrike" kern="1200" cap="none" spc="0" normalizeH="0" baseline="-25000" noProof="0">
                <a:ln>
                  <a:noFill/>
                </a:ln>
                <a:solidFill>
                  <a:prstClr val="black"/>
                </a:solidFill>
                <a:effectLst/>
                <a:uLnTx/>
                <a:uFillTx/>
                <a:latin typeface="Times New Roman" panose="02020603050405020304" pitchFamily="18" charset="0"/>
                <a:ea typeface="+mn-ea"/>
                <a:cs typeface="Arial" panose="020B0604020202020204" pitchFamily="34" charset="0"/>
              </a:rPr>
              <a:t>2</a:t>
            </a:r>
          </a:p>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In combination with Hb = 23%</a:t>
            </a:r>
          </a:p>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In form of HCO</a:t>
            </a:r>
            <a:r>
              <a:rPr kumimoji="0" lang="en-GB" sz="1400" b="1" i="0" u="none" strike="noStrike" kern="1200" cap="none" spc="0" normalizeH="0" baseline="-25000" noProof="0">
                <a:ln>
                  <a:noFill/>
                </a:ln>
                <a:solidFill>
                  <a:prstClr val="black"/>
                </a:solidFill>
                <a:effectLst/>
                <a:uLnTx/>
                <a:uFillTx/>
                <a:latin typeface="Times New Roman" panose="02020603050405020304" pitchFamily="18" charset="0"/>
                <a:ea typeface="+mn-ea"/>
                <a:cs typeface="Arial" panose="020B0604020202020204" pitchFamily="34" charset="0"/>
              </a:rPr>
              <a:t>3</a:t>
            </a:r>
            <a:r>
              <a:rPr kumimoji="0" lang="en-GB" sz="1400" b="1" i="0" u="none" strike="noStrike" kern="1200" cap="none" spc="0" normalizeH="0" baseline="30000" noProof="0">
                <a:ln>
                  <a:noFill/>
                </a:ln>
                <a:solidFill>
                  <a:prstClr val="black"/>
                </a:solidFill>
                <a:effectLst/>
                <a:uLnTx/>
                <a:uFillTx/>
                <a:latin typeface="Times New Roman" panose="02020603050405020304" pitchFamily="18" charset="0"/>
                <a:ea typeface="+mn-ea"/>
                <a:cs typeface="Arial" panose="020B0604020202020204" pitchFamily="34" charset="0"/>
              </a:rPr>
              <a:t>- </a:t>
            </a: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 70%</a:t>
            </a:r>
            <a:endParaRPr kumimoji="0" lang="en-GB" sz="1400" b="1" i="0" u="none" strike="noStrike" kern="1200" cap="none" spc="0" normalizeH="0" baseline="30000" noProof="0">
              <a:ln>
                <a:noFill/>
              </a:ln>
              <a:solidFill>
                <a:prstClr val="black"/>
              </a:solidFill>
              <a:effectLst/>
              <a:uLnTx/>
              <a:uFillTx/>
              <a:latin typeface="Times New Roman" panose="02020603050405020304" pitchFamily="18" charset="0"/>
              <a:ea typeface="+mn-ea"/>
              <a:cs typeface="Arial" panose="020B0604020202020204" pitchFamily="34" charset="0"/>
            </a:endParaRPr>
          </a:p>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Dissolved in plasma = 7%</a:t>
            </a:r>
          </a:p>
        </p:txBody>
      </p:sp>
      <p:sp>
        <p:nvSpPr>
          <p:cNvPr id="4101" name="Text Box 5"/>
          <p:cNvSpPr txBox="1">
            <a:spLocks noChangeArrowheads="1"/>
          </p:cNvSpPr>
          <p:nvPr/>
        </p:nvSpPr>
        <p:spPr bwMode="auto">
          <a:xfrm>
            <a:off x="6767513" y="2924175"/>
            <a:ext cx="2376487"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Transport of O</a:t>
            </a:r>
            <a:r>
              <a:rPr kumimoji="0" lang="en-GB" sz="1400" b="1" i="0" u="sng" strike="noStrike" kern="1200" cap="none" spc="0" normalizeH="0" baseline="-25000" noProof="0">
                <a:ln>
                  <a:noFill/>
                </a:ln>
                <a:solidFill>
                  <a:prstClr val="black"/>
                </a:solidFill>
                <a:effectLst/>
                <a:uLnTx/>
                <a:uFillTx/>
                <a:latin typeface="Times New Roman" panose="02020603050405020304" pitchFamily="18" charset="0"/>
                <a:ea typeface="+mn-ea"/>
                <a:cs typeface="Arial" panose="020B0604020202020204" pitchFamily="34" charset="0"/>
              </a:rPr>
              <a:t>2</a:t>
            </a:r>
          </a:p>
          <a:p>
            <a:pPr marL="342900" marR="0" lvl="0" indent="-342900" algn="l" defTabSz="914400" rtl="0" eaLnBrk="1" fontAlgn="auto" latinLnBrk="0" hangingPunct="1">
              <a:lnSpc>
                <a:spcPct val="100000"/>
              </a:lnSpc>
              <a:spcBef>
                <a:spcPct val="0"/>
              </a:spcBef>
              <a:spcAft>
                <a:spcPts val="0"/>
              </a:spcAft>
              <a:buClrTx/>
              <a:buSzTx/>
              <a:buFontTx/>
              <a:buAutoNum type="arabicPeriod"/>
              <a:tabLst/>
              <a:defRPr/>
            </a:pP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In combination </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	with Hb = 97%</a:t>
            </a:r>
          </a:p>
          <a:p>
            <a:pPr marL="342900" marR="0" lvl="0" indent="-342900" algn="l" defTabSz="914400" rtl="0" eaLnBrk="1" fontAlgn="auto" latinLnBrk="0" hangingPunct="1">
              <a:lnSpc>
                <a:spcPct val="100000"/>
              </a:lnSpc>
              <a:spcBef>
                <a:spcPct val="0"/>
              </a:spcBef>
              <a:spcAft>
                <a:spcPts val="0"/>
              </a:spcAft>
              <a:buClrTx/>
              <a:buSzTx/>
              <a:buFontTx/>
              <a:buNone/>
              <a:tabLst/>
              <a:defRPr/>
            </a:pPr>
            <a:r>
              <a:rPr kumimoji="0" lang="en-GB" sz="14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2. Dissolved in plasma = 3%</a:t>
            </a:r>
          </a:p>
        </p:txBody>
      </p:sp>
    </p:spTree>
    <p:extLst>
      <p:ext uri="{BB962C8B-B14F-4D97-AF65-F5344CB8AC3E}">
        <p14:creationId xmlns:p14="http://schemas.microsoft.com/office/powerpoint/2010/main" val="744210965"/>
      </p:ext>
    </p:extLst>
  </p:cSld>
  <p:clrMapOvr>
    <a:masterClrMapping/>
  </p:clrMapOvr>
  <p:transition spd="slow">
    <p:push dir="u"/>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fontScale="70000" lnSpcReduction="20000"/>
          </a:bodyPr>
          <a:lstStyle/>
          <a:p>
            <a:pPr algn="just"/>
            <a:r>
              <a:rPr lang="en-US" dirty="0"/>
              <a:t>If the equilibration time exceeds 0.75 seconds, then the pO</a:t>
            </a:r>
            <a:r>
              <a:rPr lang="en-US" baseline="-25000" dirty="0"/>
              <a:t>2</a:t>
            </a:r>
            <a:r>
              <a:rPr lang="en-US" dirty="0"/>
              <a:t> of blood leaving the pulmonary capillary bed may be less than 100 mm Hg. </a:t>
            </a:r>
          </a:p>
          <a:p>
            <a:pPr algn="just"/>
            <a:endParaRPr lang="en-US" dirty="0"/>
          </a:p>
          <a:p>
            <a:pPr algn="just"/>
            <a:r>
              <a:rPr lang="en-US" dirty="0"/>
              <a:t>If oxygen were carried in the blood only as dissolved oxygen, then an increase in the diffusion barrier could lead to hypoxia</a:t>
            </a:r>
          </a:p>
          <a:p>
            <a:pPr algn="just"/>
            <a:endParaRPr lang="en-US" dirty="0"/>
          </a:p>
          <a:p>
            <a:pPr algn="just"/>
            <a:r>
              <a:rPr lang="en-US" dirty="0"/>
              <a:t>Carbon dioxide diffuses from pulmonary capillaries across the alveolar membrane. </a:t>
            </a:r>
          </a:p>
          <a:p>
            <a:pPr algn="just"/>
            <a:endParaRPr lang="en-US" dirty="0"/>
          </a:p>
          <a:p>
            <a:pPr algn="just"/>
            <a:r>
              <a:rPr lang="en-US" dirty="0"/>
              <a:t>Diffusion of CO</a:t>
            </a:r>
            <a:r>
              <a:rPr lang="en-US" baseline="-25000" dirty="0"/>
              <a:t>2</a:t>
            </a:r>
            <a:r>
              <a:rPr lang="en-US" dirty="0"/>
              <a:t> is 21 times faster than diffusion of O</a:t>
            </a:r>
            <a:r>
              <a:rPr lang="en-US" baseline="-25000" dirty="0"/>
              <a:t>2</a:t>
            </a:r>
            <a:r>
              <a:rPr lang="en-US" dirty="0"/>
              <a:t> since CO</a:t>
            </a:r>
            <a:r>
              <a:rPr lang="en-US" baseline="-25000" dirty="0"/>
              <a:t>2</a:t>
            </a:r>
            <a:r>
              <a:rPr lang="en-US" dirty="0"/>
              <a:t> is 20 times more water soluble than oxygen. </a:t>
            </a:r>
          </a:p>
          <a:p>
            <a:pPr algn="just"/>
            <a:endParaRPr lang="en-US" dirty="0"/>
          </a:p>
          <a:p>
            <a:pPr algn="just"/>
            <a:r>
              <a:rPr lang="en-US" dirty="0"/>
              <a:t>Thus, factors slowing the outward diffusion of CO</a:t>
            </a:r>
            <a:r>
              <a:rPr lang="en-US" baseline="-25000" dirty="0"/>
              <a:t>2</a:t>
            </a:r>
            <a:r>
              <a:rPr lang="en-US" dirty="0"/>
              <a:t> should not cause a clinical problem. </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fontScale="70000" lnSpcReduction="20000"/>
          </a:bodyPr>
          <a:lstStyle/>
          <a:p>
            <a:pPr algn="just"/>
            <a:r>
              <a:rPr lang="en-US" dirty="0"/>
              <a:t>Blood leaving the alveolar capillaries returns to the left atrium &amp; is pumped by the left ventricle into the systemic circulation. </a:t>
            </a:r>
          </a:p>
          <a:p>
            <a:pPr algn="just"/>
            <a:endParaRPr lang="en-US" dirty="0"/>
          </a:p>
          <a:p>
            <a:pPr algn="just"/>
            <a:r>
              <a:rPr lang="en-US" dirty="0"/>
              <a:t>This blood travels through arteries &amp; arterioles and into the systemic, or body, capillaries. </a:t>
            </a:r>
          </a:p>
          <a:p>
            <a:pPr algn="just"/>
            <a:endParaRPr lang="en-US" dirty="0"/>
          </a:p>
          <a:p>
            <a:pPr algn="just"/>
            <a:r>
              <a:rPr lang="en-US" dirty="0"/>
              <a:t>As blood travels through arteries &amp; arterioles, no gas exchange occurs. </a:t>
            </a:r>
          </a:p>
          <a:p>
            <a:pPr lvl="1" algn="just"/>
            <a:r>
              <a:rPr lang="en-US" dirty="0"/>
              <a:t>Entering the systemic capillaries </a:t>
            </a:r>
          </a:p>
          <a:p>
            <a:pPr lvl="2" algn="just"/>
            <a:r>
              <a:rPr lang="en-US" dirty="0"/>
              <a:t>PO</a:t>
            </a:r>
            <a:r>
              <a:rPr lang="en-US" baseline="-25000" dirty="0"/>
              <a:t>2</a:t>
            </a:r>
            <a:r>
              <a:rPr lang="en-US" dirty="0"/>
              <a:t> = 100 mm Hg </a:t>
            </a:r>
          </a:p>
          <a:p>
            <a:pPr lvl="2" algn="just"/>
            <a:r>
              <a:rPr lang="en-US" dirty="0"/>
              <a:t>PCO</a:t>
            </a:r>
            <a:r>
              <a:rPr lang="en-US" baseline="-25000" dirty="0"/>
              <a:t>2</a:t>
            </a:r>
            <a:r>
              <a:rPr lang="en-US" dirty="0"/>
              <a:t> = 40 mm Hg</a:t>
            </a:r>
          </a:p>
          <a:p>
            <a:pPr lvl="1"/>
            <a:r>
              <a:rPr lang="en-US" dirty="0"/>
              <a:t>Body cells (resting conditions) </a:t>
            </a:r>
          </a:p>
          <a:p>
            <a:pPr lvl="2"/>
            <a:r>
              <a:rPr lang="en-US" dirty="0"/>
              <a:t>PO</a:t>
            </a:r>
            <a:r>
              <a:rPr lang="en-US" baseline="-25000" dirty="0"/>
              <a:t>2</a:t>
            </a:r>
            <a:r>
              <a:rPr lang="en-US" dirty="0"/>
              <a:t> = 40 mm Hg </a:t>
            </a:r>
          </a:p>
          <a:p>
            <a:pPr lvl="2"/>
            <a:r>
              <a:rPr lang="en-US" dirty="0"/>
              <a:t>PCO</a:t>
            </a:r>
            <a:r>
              <a:rPr lang="en-US" baseline="-25000" dirty="0"/>
              <a:t>2</a:t>
            </a:r>
            <a:r>
              <a:rPr lang="en-US" dirty="0"/>
              <a:t> = 45 mm Hg</a:t>
            </a:r>
          </a:p>
          <a:p>
            <a:pPr lvl="1" algn="just">
              <a:buNone/>
            </a:pP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447800"/>
            <a:ext cx="8610600" cy="4678363"/>
          </a:xfrm>
        </p:spPr>
        <p:txBody>
          <a:bodyPr>
            <a:normAutofit fontScale="70000" lnSpcReduction="20000"/>
          </a:bodyPr>
          <a:lstStyle/>
          <a:p>
            <a:pPr lvl="1" algn="just"/>
            <a:endParaRPr lang="en-US" dirty="0"/>
          </a:p>
          <a:p>
            <a:pPr algn="just"/>
            <a:r>
              <a:rPr lang="en-US" dirty="0"/>
              <a:t>Because of the differences in partial pressures of oxygen &amp; carbon dioxide in the systemic capillaries &amp; the body cells, oxygen diffuses from the blood &amp; into the cells, while carbon dioxide diffuses from the cells into the blood. </a:t>
            </a:r>
          </a:p>
          <a:p>
            <a:pPr lvl="1" algn="just"/>
            <a:r>
              <a:rPr lang="en-US" dirty="0"/>
              <a:t>Leaving the systemic capillaries </a:t>
            </a:r>
          </a:p>
          <a:p>
            <a:pPr lvl="2" algn="just"/>
            <a:r>
              <a:rPr lang="en-US" dirty="0"/>
              <a:t>PO</a:t>
            </a:r>
            <a:r>
              <a:rPr lang="en-US" baseline="-25000" dirty="0"/>
              <a:t>2</a:t>
            </a:r>
            <a:r>
              <a:rPr lang="en-US" dirty="0"/>
              <a:t> = 40 mm Hg </a:t>
            </a:r>
          </a:p>
          <a:p>
            <a:pPr lvl="2" algn="just"/>
            <a:r>
              <a:rPr lang="en-US" dirty="0"/>
              <a:t>PCO</a:t>
            </a:r>
            <a:r>
              <a:rPr lang="en-US" baseline="-25000" dirty="0"/>
              <a:t>2</a:t>
            </a:r>
            <a:r>
              <a:rPr lang="en-US" dirty="0"/>
              <a:t> = 45 mm Hg </a:t>
            </a:r>
          </a:p>
          <a:p>
            <a:pPr algn="just"/>
            <a:endParaRPr lang="en-US" dirty="0"/>
          </a:p>
          <a:p>
            <a:pPr algn="just"/>
            <a:r>
              <a:rPr lang="en-US" dirty="0"/>
              <a:t>Blood leaving the systemic capillaries returns to the heart (right atrium) via </a:t>
            </a:r>
            <a:r>
              <a:rPr lang="en-US" dirty="0" err="1"/>
              <a:t>venules</a:t>
            </a:r>
            <a:r>
              <a:rPr lang="en-US" dirty="0"/>
              <a:t> &amp; veins (and no gas exchange occurs while blood is in </a:t>
            </a:r>
            <a:r>
              <a:rPr lang="en-US" dirty="0" err="1"/>
              <a:t>venules</a:t>
            </a:r>
            <a:r>
              <a:rPr lang="en-US" dirty="0"/>
              <a:t> &amp; veins). </a:t>
            </a:r>
          </a:p>
          <a:p>
            <a:pPr algn="just"/>
            <a:endParaRPr lang="en-US" dirty="0"/>
          </a:p>
          <a:p>
            <a:pPr algn="just"/>
            <a:r>
              <a:rPr lang="en-US" dirty="0"/>
              <a:t>This blood is then pumped to the lungs (and the alveolar capillaries) by the right ventricle.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t>Partial Pressure of Gas in Blood</a:t>
            </a:r>
          </a:p>
        </p:txBody>
      </p:sp>
      <p:pic>
        <p:nvPicPr>
          <p:cNvPr id="64517" name="Picture 5" descr="fox78119_1622"/>
          <p:cNvPicPr>
            <a:picLocks noChangeAspect="1" noChangeArrowheads="1"/>
          </p:cNvPicPr>
          <p:nvPr/>
        </p:nvPicPr>
        <p:blipFill>
          <a:blip r:embed="rId2" cstate="print"/>
          <a:srcRect/>
          <a:stretch>
            <a:fillRect/>
          </a:stretch>
        </p:blipFill>
        <p:spPr bwMode="auto">
          <a:xfrm>
            <a:off x="304800" y="1676400"/>
            <a:ext cx="8384216" cy="4743242"/>
          </a:xfrm>
          <a:prstGeom prst="rect">
            <a:avLst/>
          </a:prstGeom>
          <a:noFill/>
        </p:spPr>
      </p:pic>
    </p:spTree>
  </p:cSld>
  <p:clrMapOvr>
    <a:masterClrMapping/>
  </p:clrMapOvr>
  <p:transition spd="slow">
    <p:push dir="u"/>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Henry’s Law</a:t>
            </a:r>
          </a:p>
        </p:txBody>
      </p:sp>
      <p:sp>
        <p:nvSpPr>
          <p:cNvPr id="60419" name="Content Placeholder 2"/>
          <p:cNvSpPr>
            <a:spLocks noGrp="1"/>
          </p:cNvSpPr>
          <p:nvPr>
            <p:ph idx="1"/>
          </p:nvPr>
        </p:nvSpPr>
        <p:spPr>
          <a:xfrm>
            <a:off x="381000" y="1371600"/>
            <a:ext cx="8305800" cy="4800600"/>
          </a:xfrm>
        </p:spPr>
        <p:txBody>
          <a:bodyPr/>
          <a:lstStyle/>
          <a:p>
            <a:pPr algn="just"/>
            <a:r>
              <a:rPr lang="en-US" dirty="0"/>
              <a:t>The amount of gas that can dissolve in liquid depends on:</a:t>
            </a:r>
          </a:p>
          <a:p>
            <a:pPr lvl="1" algn="just"/>
            <a:r>
              <a:rPr lang="en-US" dirty="0"/>
              <a:t>Solubility of the gas in the liquid (constant)</a:t>
            </a:r>
          </a:p>
          <a:p>
            <a:pPr lvl="1" algn="just"/>
            <a:endParaRPr lang="en-US" dirty="0"/>
          </a:p>
          <a:p>
            <a:pPr lvl="1" algn="just"/>
            <a:r>
              <a:rPr lang="en-US" dirty="0"/>
              <a:t>Temperature of the fluid (more gas can dissolve in cold liquid); doesn’t change for blood</a:t>
            </a:r>
          </a:p>
          <a:p>
            <a:pPr lvl="1" algn="just"/>
            <a:endParaRPr lang="en-US" dirty="0"/>
          </a:p>
          <a:p>
            <a:pPr lvl="1" algn="just"/>
            <a:r>
              <a:rPr lang="en-US" dirty="0"/>
              <a:t>Partial pressure of the gases, the determining factor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 calcmode="lin" valueType="num">
                                      <p:cBhvr additive="base">
                                        <p:cTn id="7"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1" end="1"/>
                                            </p:txEl>
                                          </p:spTgt>
                                        </p:tgtEl>
                                        <p:attrNameLst>
                                          <p:attrName>style.visibility</p:attrName>
                                        </p:attrNameLst>
                                      </p:cBhvr>
                                      <p:to>
                                        <p:strVal val="visible"/>
                                      </p:to>
                                    </p:set>
                                    <p:anim calcmode="lin" valueType="num">
                                      <p:cBhvr additive="base">
                                        <p:cTn id="13" dur="5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3" end="3"/>
                                            </p:txEl>
                                          </p:spTgt>
                                        </p:tgtEl>
                                        <p:attrNameLst>
                                          <p:attrName>style.visibility</p:attrName>
                                        </p:attrNameLst>
                                      </p:cBhvr>
                                      <p:to>
                                        <p:strVal val="visible"/>
                                      </p:to>
                                    </p:set>
                                    <p:anim calcmode="lin" valueType="num">
                                      <p:cBhvr additive="base">
                                        <p:cTn id="19"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0419">
                                            <p:txEl>
                                              <p:pRg st="5" end="5"/>
                                            </p:txEl>
                                          </p:spTgt>
                                        </p:tgtEl>
                                        <p:attrNameLst>
                                          <p:attrName>style.visibility</p:attrName>
                                        </p:attrNameLst>
                                      </p:cBhvr>
                                      <p:to>
                                        <p:strVal val="visible"/>
                                      </p:to>
                                    </p:set>
                                    <p:anim calcmode="lin" valueType="num">
                                      <p:cBhvr additive="base">
                                        <p:cTn id="25" dur="500" fill="hold"/>
                                        <p:tgtEl>
                                          <p:spTgt spid="6041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04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a:bodyPr>
          <a:lstStyle/>
          <a:p>
            <a:pPr algn="just"/>
            <a:r>
              <a:rPr lang="en-US" sz="2700" b="1" i="1" dirty="0"/>
              <a:t>Why are the measurements of pO2 and pCO2 important?</a:t>
            </a:r>
            <a:endParaRPr lang="en-US"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fontScale="85000" lnSpcReduction="10000"/>
          </a:bodyPr>
          <a:lstStyle/>
          <a:p>
            <a:pPr algn="just"/>
            <a:r>
              <a:rPr lang="en-US" b="1" i="1" dirty="0"/>
              <a:t>Why are the measurements of pO</a:t>
            </a:r>
            <a:r>
              <a:rPr lang="en-US" sz="1600" b="1" i="1" dirty="0"/>
              <a:t>2 </a:t>
            </a:r>
            <a:r>
              <a:rPr lang="en-US" b="1" i="1" dirty="0"/>
              <a:t>and pCO</a:t>
            </a:r>
            <a:r>
              <a:rPr lang="en-US" sz="1600" b="1" i="1" dirty="0"/>
              <a:t>2 </a:t>
            </a:r>
            <a:r>
              <a:rPr lang="en-US" b="1" i="1" dirty="0"/>
              <a:t>important?</a:t>
            </a:r>
          </a:p>
          <a:p>
            <a:pPr algn="just"/>
            <a:endParaRPr lang="en-US" dirty="0"/>
          </a:p>
          <a:p>
            <a:pPr algn="just"/>
            <a:r>
              <a:rPr lang="en-US" dirty="0"/>
              <a:t>The measurement of PO</a:t>
            </a:r>
            <a:r>
              <a:rPr lang="en-US" sz="1600" dirty="0"/>
              <a:t>2 </a:t>
            </a:r>
            <a:r>
              <a:rPr lang="en-US" dirty="0"/>
              <a:t>of arterial blood is particularly important because it provides a good index of lung function. </a:t>
            </a:r>
          </a:p>
          <a:p>
            <a:pPr algn="just"/>
            <a:endParaRPr lang="en-US" dirty="0"/>
          </a:p>
          <a:p>
            <a:pPr algn="just"/>
            <a:r>
              <a:rPr lang="en-US" dirty="0"/>
              <a:t>The actual amount of dissolved O</a:t>
            </a:r>
            <a:r>
              <a:rPr lang="en-US" sz="1600" dirty="0"/>
              <a:t>2 </a:t>
            </a:r>
            <a:r>
              <a:rPr lang="en-US" dirty="0"/>
              <a:t>is a linear function of the pO</a:t>
            </a:r>
            <a:r>
              <a:rPr lang="en-US" sz="1600" dirty="0"/>
              <a:t>2</a:t>
            </a:r>
            <a:r>
              <a:rPr lang="en-US" dirty="0"/>
              <a:t>: </a:t>
            </a:r>
          </a:p>
          <a:p>
            <a:pPr algn="just"/>
            <a:endParaRPr lang="en-US" dirty="0"/>
          </a:p>
          <a:p>
            <a:pPr algn="just"/>
            <a:r>
              <a:rPr lang="en-US" dirty="0"/>
              <a:t>The higher pO</a:t>
            </a:r>
            <a:r>
              <a:rPr lang="en-US" sz="1600" dirty="0"/>
              <a:t>2 </a:t>
            </a:r>
            <a:r>
              <a:rPr lang="en-US" dirty="0"/>
              <a:t>indicates that more O</a:t>
            </a:r>
            <a:r>
              <a:rPr lang="en-US" sz="1600" dirty="0"/>
              <a:t>2 </a:t>
            </a:r>
            <a:r>
              <a:rPr lang="en-US" dirty="0"/>
              <a:t>is dissolved.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Diffusion of Gases </a:t>
            </a:r>
          </a:p>
        </p:txBody>
      </p:sp>
      <p:sp>
        <p:nvSpPr>
          <p:cNvPr id="3" name="Content Placeholder 2"/>
          <p:cNvSpPr>
            <a:spLocks noGrp="1"/>
          </p:cNvSpPr>
          <p:nvPr>
            <p:ph idx="1"/>
          </p:nvPr>
        </p:nvSpPr>
        <p:spPr>
          <a:xfrm>
            <a:off x="304800" y="1600200"/>
            <a:ext cx="8610600" cy="4525963"/>
          </a:xfrm>
        </p:spPr>
        <p:txBody>
          <a:bodyPr>
            <a:normAutofit fontScale="85000" lnSpcReduction="20000"/>
          </a:bodyPr>
          <a:lstStyle/>
          <a:p>
            <a:r>
              <a:rPr lang="en-US" dirty="0"/>
              <a:t>Blood pO</a:t>
            </a:r>
            <a:r>
              <a:rPr lang="en-US" sz="1600" dirty="0"/>
              <a:t>2 </a:t>
            </a:r>
            <a:r>
              <a:rPr lang="en-US" dirty="0"/>
              <a:t>measurements are not affected by the O</a:t>
            </a:r>
            <a:r>
              <a:rPr lang="en-US" sz="1600" dirty="0"/>
              <a:t>2 </a:t>
            </a:r>
            <a:r>
              <a:rPr lang="en-US" dirty="0"/>
              <a:t>in red cells (bound with </a:t>
            </a:r>
            <a:r>
              <a:rPr lang="en-US" dirty="0" err="1"/>
              <a:t>Hb</a:t>
            </a:r>
            <a:r>
              <a:rPr lang="en-US" dirty="0"/>
              <a:t>). </a:t>
            </a:r>
          </a:p>
          <a:p>
            <a:endParaRPr lang="en-US" dirty="0"/>
          </a:p>
          <a:p>
            <a:r>
              <a:rPr lang="en-US" dirty="0"/>
              <a:t>A normal pO</a:t>
            </a:r>
            <a:r>
              <a:rPr lang="en-US" sz="1600" dirty="0"/>
              <a:t>2 </a:t>
            </a:r>
            <a:r>
              <a:rPr lang="en-US" dirty="0"/>
              <a:t>in the inspired air together with low arterial PO</a:t>
            </a:r>
            <a:r>
              <a:rPr lang="en-US" sz="1600" dirty="0"/>
              <a:t>2 </a:t>
            </a:r>
            <a:r>
              <a:rPr lang="en-US" dirty="0"/>
              <a:t>means that the gas exchange in the lungs is impaired. </a:t>
            </a:r>
          </a:p>
          <a:p>
            <a:endParaRPr lang="en-US" dirty="0"/>
          </a:p>
          <a:p>
            <a:r>
              <a:rPr lang="en-US" dirty="0"/>
              <a:t>In summary, the measurement of pO</a:t>
            </a:r>
            <a:r>
              <a:rPr lang="en-US" baseline="-25000" dirty="0"/>
              <a:t>2</a:t>
            </a:r>
            <a:r>
              <a:rPr lang="en-US" dirty="0"/>
              <a:t> is important for </a:t>
            </a:r>
          </a:p>
          <a:p>
            <a:pPr lvl="1"/>
            <a:r>
              <a:rPr lang="en-US" dirty="0"/>
              <a:t>(1) treating patients with pulmonary diseases </a:t>
            </a:r>
          </a:p>
          <a:p>
            <a:pPr lvl="1"/>
            <a:r>
              <a:rPr lang="en-US" dirty="0"/>
              <a:t>(2) performing safe surgery (when </a:t>
            </a:r>
            <a:r>
              <a:rPr lang="en-US" dirty="0" err="1"/>
              <a:t>anaesthesia</a:t>
            </a:r>
            <a:r>
              <a:rPr lang="en-US" dirty="0"/>
              <a:t> is used)</a:t>
            </a:r>
          </a:p>
          <a:p>
            <a:pPr lvl="1"/>
            <a:r>
              <a:rPr lang="en-US" dirty="0"/>
              <a:t>(3) the care of premature babies with respiratory distress syndrome.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8229600" cy="1066800"/>
          </a:xfrm>
        </p:spPr>
        <p:txBody>
          <a:bodyPr>
            <a:normAutofit/>
          </a:bodyPr>
          <a:lstStyle/>
          <a:p>
            <a:r>
              <a:rPr lang="en-US" sz="2800" b="1" dirty="0"/>
              <a:t>Disorders Caused by High Partial Pressure of Gases</a:t>
            </a:r>
          </a:p>
        </p:txBody>
      </p:sp>
      <p:sp>
        <p:nvSpPr>
          <p:cNvPr id="69635" name="Content Placeholder 2"/>
          <p:cNvSpPr>
            <a:spLocks noGrp="1"/>
          </p:cNvSpPr>
          <p:nvPr>
            <p:ph idx="1"/>
          </p:nvPr>
        </p:nvSpPr>
        <p:spPr/>
        <p:txBody>
          <a:bodyPr>
            <a:normAutofit fontScale="85000" lnSpcReduction="20000"/>
          </a:bodyPr>
          <a:lstStyle/>
          <a:p>
            <a:pPr algn="just"/>
            <a:r>
              <a:rPr lang="en-US" dirty="0"/>
              <a:t>The total atmospheric pressure increased by one atmosphere  [760 mmHg] for every 10 m below sea level.</a:t>
            </a:r>
          </a:p>
          <a:p>
            <a:pPr algn="just"/>
            <a:endParaRPr lang="en-US" dirty="0"/>
          </a:p>
          <a:p>
            <a:pPr algn="just"/>
            <a:r>
              <a:rPr lang="en-US" dirty="0"/>
              <a:t>If a diver descends 10, 20, 30 meters below sea level, therefore partial pressure and amount of dissolved gases in the plasma will be twice, three and four times those values at sea level</a:t>
            </a:r>
          </a:p>
          <a:p>
            <a:pPr algn="just"/>
            <a:endParaRPr lang="en-US" dirty="0"/>
          </a:p>
          <a:p>
            <a:pPr algn="just"/>
            <a:r>
              <a:rPr lang="en-US" dirty="0"/>
              <a:t>The increased amounts of nitrogen and oxygen dissolved in the blood plasma under these condition can have serious effects on the body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anim calcmode="lin" valueType="num">
                                      <p:cBhvr additive="base">
                                        <p:cTn id="13"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anim calcmode="lin" valueType="num">
                                      <p:cBhvr additive="base">
                                        <p:cTn id="19"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t>Conducting Zone</a:t>
            </a:r>
          </a:p>
        </p:txBody>
      </p:sp>
      <p:sp>
        <p:nvSpPr>
          <p:cNvPr id="13315" name="Content Placeholder 2"/>
          <p:cNvSpPr>
            <a:spLocks noGrp="1"/>
          </p:cNvSpPr>
          <p:nvPr>
            <p:ph idx="1"/>
          </p:nvPr>
        </p:nvSpPr>
        <p:spPr/>
        <p:txBody>
          <a:bodyPr/>
          <a:lstStyle/>
          <a:p>
            <a:r>
              <a:rPr lang="en-US" sz="2400" dirty="0"/>
              <a:t>Air travels down the nasal cavity </a:t>
            </a:r>
            <a:r>
              <a:rPr lang="en-US" sz="2400" dirty="0">
                <a:sym typeface="Wingdings" pitchFamily="2" charset="2"/>
              </a:rPr>
              <a:t> </a:t>
            </a:r>
          </a:p>
          <a:p>
            <a:pPr>
              <a:buFontTx/>
              <a:buNone/>
            </a:pPr>
            <a:r>
              <a:rPr lang="en-US" sz="2400" dirty="0">
                <a:sym typeface="Wingdings" pitchFamily="2" charset="2"/>
              </a:rPr>
              <a:t>	P</a:t>
            </a:r>
            <a:r>
              <a:rPr lang="en-US" sz="2400" dirty="0"/>
              <a:t>harynx </a:t>
            </a:r>
            <a:r>
              <a:rPr lang="en-US" sz="2400" dirty="0">
                <a:sym typeface="Wingdings" pitchFamily="2" charset="2"/>
              </a:rPr>
              <a:t></a:t>
            </a:r>
          </a:p>
          <a:p>
            <a:pPr>
              <a:buFontTx/>
              <a:buNone/>
            </a:pPr>
            <a:r>
              <a:rPr lang="en-US" sz="2400" dirty="0">
                <a:sym typeface="Wingdings" pitchFamily="2" charset="2"/>
              </a:rPr>
              <a:t>	Larynx </a:t>
            </a:r>
          </a:p>
          <a:p>
            <a:pPr>
              <a:buFontTx/>
              <a:buNone/>
            </a:pPr>
            <a:r>
              <a:rPr lang="en-US" sz="2400" dirty="0">
                <a:sym typeface="Wingdings" pitchFamily="2" charset="2"/>
              </a:rPr>
              <a:t> 	T</a:t>
            </a:r>
            <a:r>
              <a:rPr lang="en-US" sz="2400" dirty="0"/>
              <a:t>rachea </a:t>
            </a:r>
            <a:r>
              <a:rPr lang="en-US" sz="2400" dirty="0">
                <a:sym typeface="Wingdings" pitchFamily="2" charset="2"/>
              </a:rPr>
              <a:t> </a:t>
            </a:r>
          </a:p>
          <a:p>
            <a:pPr>
              <a:buFontTx/>
              <a:buNone/>
            </a:pPr>
            <a:r>
              <a:rPr lang="en-US" sz="2400" dirty="0">
                <a:sym typeface="Wingdings" pitchFamily="2" charset="2"/>
              </a:rPr>
              <a:t>	Right and left primary bronchi   </a:t>
            </a:r>
          </a:p>
          <a:p>
            <a:pPr>
              <a:buFontTx/>
              <a:buNone/>
            </a:pPr>
            <a:r>
              <a:rPr lang="en-US" sz="2400" dirty="0">
                <a:sym typeface="Wingdings" pitchFamily="2" charset="2"/>
              </a:rPr>
              <a:t>	Secondary bronchi  </a:t>
            </a:r>
          </a:p>
          <a:p>
            <a:pPr>
              <a:buFontTx/>
              <a:buNone/>
            </a:pPr>
            <a:r>
              <a:rPr lang="en-US" sz="2400" dirty="0">
                <a:sym typeface="Wingdings" pitchFamily="2" charset="2"/>
              </a:rPr>
              <a:t>	Tertiary bronchi  (more branching)  </a:t>
            </a:r>
          </a:p>
          <a:p>
            <a:pPr>
              <a:buFontTx/>
              <a:buNone/>
            </a:pPr>
            <a:r>
              <a:rPr lang="en-US" sz="2400" dirty="0">
                <a:sym typeface="Wingdings" pitchFamily="2" charset="2"/>
              </a:rPr>
              <a:t>	Terminal bronchioles  </a:t>
            </a:r>
          </a:p>
          <a:p>
            <a:pPr>
              <a:buFontTx/>
              <a:buNone/>
            </a:pPr>
            <a:r>
              <a:rPr lang="en-US" sz="2400" dirty="0">
                <a:sym typeface="Wingdings" pitchFamily="2" charset="2"/>
              </a:rPr>
              <a:t>	Respiratory zone (respiratory bronchioles  </a:t>
            </a:r>
          </a:p>
          <a:p>
            <a:pPr>
              <a:buFontTx/>
              <a:buNone/>
            </a:pPr>
            <a:r>
              <a:rPr lang="en-US" sz="2400" dirty="0">
                <a:sym typeface="Wingdings" pitchFamily="2" charset="2"/>
              </a:rPr>
              <a:t>	Terminal alveolar sacs</a:t>
            </a: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20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2000"/>
                                        <p:tgtEl>
                                          <p:spTgt spid="133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15">
                                            <p:txEl>
                                              <p:pRg st="3" end="3"/>
                                            </p:txEl>
                                          </p:spTgt>
                                        </p:tgtEl>
                                        <p:attrNameLst>
                                          <p:attrName>style.visibility</p:attrName>
                                        </p:attrNameLst>
                                      </p:cBhvr>
                                      <p:to>
                                        <p:strVal val="visible"/>
                                      </p:to>
                                    </p:set>
                                    <p:animEffect transition="in" filter="fade">
                                      <p:cBhvr>
                                        <p:cTn id="22" dur="2000"/>
                                        <p:tgtEl>
                                          <p:spTgt spid="133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15">
                                            <p:txEl>
                                              <p:pRg st="4" end="4"/>
                                            </p:txEl>
                                          </p:spTgt>
                                        </p:tgtEl>
                                        <p:attrNameLst>
                                          <p:attrName>style.visibility</p:attrName>
                                        </p:attrNameLst>
                                      </p:cBhvr>
                                      <p:to>
                                        <p:strVal val="visible"/>
                                      </p:to>
                                    </p:set>
                                    <p:animEffect transition="in" filter="fade">
                                      <p:cBhvr>
                                        <p:cTn id="27" dur="2000"/>
                                        <p:tgtEl>
                                          <p:spTgt spid="133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15">
                                            <p:txEl>
                                              <p:pRg st="5" end="5"/>
                                            </p:txEl>
                                          </p:spTgt>
                                        </p:tgtEl>
                                        <p:attrNameLst>
                                          <p:attrName>style.visibility</p:attrName>
                                        </p:attrNameLst>
                                      </p:cBhvr>
                                      <p:to>
                                        <p:strVal val="visible"/>
                                      </p:to>
                                    </p:set>
                                    <p:animEffect transition="in" filter="fade">
                                      <p:cBhvr>
                                        <p:cTn id="32" dur="2000"/>
                                        <p:tgtEl>
                                          <p:spTgt spid="133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15">
                                            <p:txEl>
                                              <p:pRg st="6" end="6"/>
                                            </p:txEl>
                                          </p:spTgt>
                                        </p:tgtEl>
                                        <p:attrNameLst>
                                          <p:attrName>style.visibility</p:attrName>
                                        </p:attrNameLst>
                                      </p:cBhvr>
                                      <p:to>
                                        <p:strVal val="visible"/>
                                      </p:to>
                                    </p:set>
                                    <p:animEffect transition="in" filter="fade">
                                      <p:cBhvr>
                                        <p:cTn id="37" dur="2000"/>
                                        <p:tgtEl>
                                          <p:spTgt spid="133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15">
                                            <p:txEl>
                                              <p:pRg st="7" end="7"/>
                                            </p:txEl>
                                          </p:spTgt>
                                        </p:tgtEl>
                                        <p:attrNameLst>
                                          <p:attrName>style.visibility</p:attrName>
                                        </p:attrNameLst>
                                      </p:cBhvr>
                                      <p:to>
                                        <p:strVal val="visible"/>
                                      </p:to>
                                    </p:set>
                                    <p:animEffect transition="in" filter="fade">
                                      <p:cBhvr>
                                        <p:cTn id="42" dur="2000"/>
                                        <p:tgtEl>
                                          <p:spTgt spid="133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15">
                                            <p:txEl>
                                              <p:pRg st="8" end="8"/>
                                            </p:txEl>
                                          </p:spTgt>
                                        </p:tgtEl>
                                        <p:attrNameLst>
                                          <p:attrName>style.visibility</p:attrName>
                                        </p:attrNameLst>
                                      </p:cBhvr>
                                      <p:to>
                                        <p:strVal val="visible"/>
                                      </p:to>
                                    </p:set>
                                    <p:animEffect transition="in" filter="fade">
                                      <p:cBhvr>
                                        <p:cTn id="47" dur="2000"/>
                                        <p:tgtEl>
                                          <p:spTgt spid="133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15">
                                            <p:txEl>
                                              <p:pRg st="9" end="9"/>
                                            </p:txEl>
                                          </p:spTgt>
                                        </p:tgtEl>
                                        <p:attrNameLst>
                                          <p:attrName>style.visibility</p:attrName>
                                        </p:attrNameLst>
                                      </p:cBhvr>
                                      <p:to>
                                        <p:strVal val="visible"/>
                                      </p:to>
                                    </p:set>
                                    <p:animEffect transition="in" filter="fade">
                                      <p:cBhvr>
                                        <p:cTn id="52" dur="2000"/>
                                        <p:tgtEl>
                                          <p:spTgt spid="1331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457200"/>
            <a:ext cx="8229600" cy="1066800"/>
          </a:xfrm>
        </p:spPr>
        <p:txBody>
          <a:bodyPr>
            <a:normAutofit/>
          </a:bodyPr>
          <a:lstStyle/>
          <a:p>
            <a:r>
              <a:rPr lang="en-US" sz="2800" b="1" dirty="0"/>
              <a:t>Disorders Caused by High Partial Pressure of Gases</a:t>
            </a:r>
          </a:p>
        </p:txBody>
      </p:sp>
      <p:sp>
        <p:nvSpPr>
          <p:cNvPr id="69635" name="Content Placeholder 2"/>
          <p:cNvSpPr>
            <a:spLocks noGrp="1"/>
          </p:cNvSpPr>
          <p:nvPr>
            <p:ph idx="1"/>
          </p:nvPr>
        </p:nvSpPr>
        <p:spPr/>
        <p:txBody>
          <a:bodyPr>
            <a:normAutofit fontScale="92500" lnSpcReduction="10000"/>
          </a:bodyPr>
          <a:lstStyle/>
          <a:p>
            <a:pPr algn="just"/>
            <a:r>
              <a:rPr lang="en-US" dirty="0"/>
              <a:t>Problems for deep-sea divers</a:t>
            </a:r>
          </a:p>
          <a:p>
            <a:pPr lvl="1" algn="just"/>
            <a:r>
              <a:rPr lang="en-US" b="1" dirty="0"/>
              <a:t>Oxygen toxicity:  </a:t>
            </a:r>
            <a:r>
              <a:rPr lang="en-US" dirty="0"/>
              <a:t>100% oxygen is dangerous at 2.5 atmospheres.</a:t>
            </a:r>
          </a:p>
          <a:p>
            <a:pPr lvl="2" algn="just"/>
            <a:r>
              <a:rPr lang="en-US" dirty="0"/>
              <a:t>Due to oxidation of enzymes and other destructive changes that can damage  the nervous system and lead to coma and death</a:t>
            </a:r>
          </a:p>
          <a:p>
            <a:pPr lvl="2" algn="just"/>
            <a:r>
              <a:rPr lang="en-US" dirty="0"/>
              <a:t>For these reasons, deep sea divers commonly use gas mixtures in which oxygen is diluted with inert gases such as N</a:t>
            </a:r>
            <a:r>
              <a:rPr lang="en-US" baseline="-25000" dirty="0"/>
              <a:t>2</a:t>
            </a:r>
            <a:r>
              <a:rPr lang="en-US" dirty="0"/>
              <a:t> or helium</a:t>
            </a:r>
          </a:p>
          <a:p>
            <a:pPr lvl="1" algn="just"/>
            <a:endParaRPr lang="en-US" dirty="0"/>
          </a:p>
          <a:p>
            <a:pPr lvl="1" algn="just"/>
            <a:r>
              <a:rPr lang="en-US" b="1" dirty="0"/>
              <a:t>Nitrogen narcosis</a:t>
            </a:r>
            <a:r>
              <a:rPr lang="en-US" dirty="0"/>
              <a:t>:  occurs if nitrogen is inhaled under pressure; results in dizziness and drowsiness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9635">
                                            <p:txEl>
                                              <p:pRg st="3" end="3"/>
                                            </p:txEl>
                                          </p:spTgt>
                                        </p:tgtEl>
                                        <p:attrNameLst>
                                          <p:attrName>style.visibility</p:attrName>
                                        </p:attrNameLst>
                                      </p:cBhvr>
                                      <p:to>
                                        <p:strVal val="visible"/>
                                      </p:to>
                                    </p:set>
                                    <p:anim calcmode="lin" valueType="num">
                                      <p:cBhvr additive="base">
                                        <p:cTn id="25"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9635">
                                            <p:txEl>
                                              <p:pRg st="5" end="5"/>
                                            </p:txEl>
                                          </p:spTgt>
                                        </p:tgtEl>
                                        <p:attrNameLst>
                                          <p:attrName>style.visibility</p:attrName>
                                        </p:attrNameLst>
                                      </p:cBhvr>
                                      <p:to>
                                        <p:strVal val="visible"/>
                                      </p:to>
                                    </p:set>
                                    <p:anim calcmode="lin" valueType="num">
                                      <p:cBhvr additive="base">
                                        <p:cTn id="31"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533400" y="304800"/>
            <a:ext cx="8153400" cy="1066800"/>
          </a:xfrm>
        </p:spPr>
        <p:txBody>
          <a:bodyPr>
            <a:normAutofit/>
          </a:bodyPr>
          <a:lstStyle/>
          <a:p>
            <a:r>
              <a:rPr lang="en-US" sz="2800" b="1" dirty="0"/>
              <a:t>Disorders Caused by High Partial Pressure of Gases</a:t>
            </a:r>
          </a:p>
        </p:txBody>
      </p:sp>
      <p:sp>
        <p:nvSpPr>
          <p:cNvPr id="70659" name="Content Placeholder 2"/>
          <p:cNvSpPr>
            <a:spLocks noGrp="1"/>
          </p:cNvSpPr>
          <p:nvPr>
            <p:ph idx="1"/>
          </p:nvPr>
        </p:nvSpPr>
        <p:spPr/>
        <p:txBody>
          <a:bodyPr/>
          <a:lstStyle/>
          <a:p>
            <a:r>
              <a:rPr lang="en-US" dirty="0">
                <a:solidFill>
                  <a:srgbClr val="7F7F7F"/>
                </a:solidFill>
              </a:rPr>
              <a:t>Problems for deep-sea divers</a:t>
            </a:r>
          </a:p>
          <a:p>
            <a:pPr>
              <a:buFontTx/>
              <a:buNone/>
            </a:pPr>
            <a:endParaRPr lang="en-US" dirty="0"/>
          </a:p>
          <a:p>
            <a:pPr lvl="1"/>
            <a:r>
              <a:rPr lang="en-US" b="1" dirty="0"/>
              <a:t>Decompression sickness:  </a:t>
            </a:r>
            <a:r>
              <a:rPr lang="en-US" dirty="0"/>
              <a:t>When a diver comes to the surface too fast, nitrogen bubbles can form in the blood and block small vessels.</a:t>
            </a:r>
          </a:p>
          <a:p>
            <a:pPr lvl="1">
              <a:buFontTx/>
              <a:buNone/>
            </a:pPr>
            <a:endParaRPr lang="en-US" dirty="0"/>
          </a:p>
          <a:p>
            <a:pPr lvl="1"/>
            <a:r>
              <a:rPr lang="en-US" dirty="0"/>
              <a:t>Can also happen if an airplane suddenly loses pressure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2" end="2"/>
                                            </p:txEl>
                                          </p:spTgt>
                                        </p:tgtEl>
                                        <p:attrNameLst>
                                          <p:attrName>style.visibility</p:attrName>
                                        </p:attrNameLst>
                                      </p:cBhvr>
                                      <p:to>
                                        <p:strVal val="visible"/>
                                      </p:to>
                                    </p:set>
                                    <p:anim calcmode="lin" valueType="num">
                                      <p:cBhvr additive="base">
                                        <p:cTn id="13"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anim calcmode="lin" valueType="num">
                                      <p:cBhvr additive="base">
                                        <p:cTn id="19"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819400"/>
            <a:ext cx="8229600" cy="1143000"/>
          </a:xfrm>
        </p:spPr>
        <p:txBody>
          <a:bodyPr/>
          <a:lstStyle/>
          <a:p>
            <a:r>
              <a:rPr lang="en-US" dirty="0"/>
              <a:t>Transport of Gases</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229600" cy="838200"/>
          </a:xfrm>
        </p:spPr>
        <p:txBody>
          <a:bodyPr/>
          <a:lstStyle/>
          <a:p>
            <a:r>
              <a:rPr lang="en-US" dirty="0"/>
              <a:t>Respiratory Structures</a:t>
            </a:r>
          </a:p>
        </p:txBody>
      </p:sp>
      <p:pic>
        <p:nvPicPr>
          <p:cNvPr id="14341" name="Picture 5" descr="fox78119_1604"/>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sz="4000"/>
              <a:t>Trachea and Respiratory Bronchi </a:t>
            </a:r>
          </a:p>
        </p:txBody>
      </p:sp>
      <p:pic>
        <p:nvPicPr>
          <p:cNvPr id="15365" name="Picture 5" descr="fox78119_1605a"/>
          <p:cNvPicPr>
            <a:picLocks noChangeAspect="1" noChangeArrowheads="1"/>
          </p:cNvPicPr>
          <p:nvPr/>
        </p:nvPicPr>
        <p:blipFill>
          <a:blip r:embed="rId2" cstate="print"/>
          <a:srcRect/>
          <a:stretch>
            <a:fillRect/>
          </a:stretch>
        </p:blipFill>
        <p:spPr bwMode="auto">
          <a:xfrm>
            <a:off x="2438400" y="1447800"/>
            <a:ext cx="4572000" cy="4718050"/>
          </a:xfrm>
          <a:prstGeom prst="rect">
            <a:avLst/>
          </a:prstGeom>
          <a:noFill/>
        </p:spPr>
      </p:pic>
    </p:spTree>
  </p:cSld>
  <p:clrMapOvr>
    <a:masterClrMapping/>
  </p:clrMapOvr>
  <p:transition>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respiratorysystem"/>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sz="4000" dirty="0"/>
              <a:t>What is respiration</a:t>
            </a:r>
          </a:p>
          <a:p>
            <a:pPr marL="514350" indent="-514350">
              <a:buAutoNum type="arabicPeriod"/>
            </a:pPr>
            <a:r>
              <a:rPr lang="en-US" sz="4000" dirty="0"/>
              <a:t>Purposes of respiration</a:t>
            </a:r>
          </a:p>
          <a:p>
            <a:pPr marL="514350" indent="-514350">
              <a:buAutoNum type="arabicPeriod"/>
            </a:pPr>
            <a:r>
              <a:rPr lang="en-US" sz="4000" dirty="0"/>
              <a:t>Upper respiratory tract</a:t>
            </a:r>
          </a:p>
          <a:p>
            <a:pPr marL="514350" indent="-514350">
              <a:buAutoNum type="arabicPeriod"/>
            </a:pPr>
            <a:r>
              <a:rPr lang="en-US" sz="4000" dirty="0"/>
              <a:t>Structure and Function of lungs</a:t>
            </a:r>
          </a:p>
          <a:p>
            <a:pPr marL="514350" indent="-514350">
              <a:buAutoNum type="arabicPeriod"/>
            </a:pPr>
            <a:r>
              <a:rPr lang="en-US" sz="4000" dirty="0"/>
              <a:t>Mechanics of Breathing [pressure changes/ compliance/Pneumothorax/The work of breathing/Surfactants]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lungs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ctrTitle"/>
          </p:nvPr>
        </p:nvSpPr>
        <p:spPr>
          <a:xfrm>
            <a:off x="609600" y="1"/>
            <a:ext cx="7772400" cy="838199"/>
          </a:xfrm>
        </p:spPr>
        <p:txBody>
          <a:bodyPr/>
          <a:lstStyle/>
          <a:p>
            <a:r>
              <a:rPr lang="en-US" dirty="0"/>
              <a:t>The Respiratory System</a:t>
            </a:r>
          </a:p>
        </p:txBody>
      </p:sp>
      <p:pic>
        <p:nvPicPr>
          <p:cNvPr id="6148" name="Picture 4" descr="fox78119_1620"/>
          <p:cNvPicPr>
            <a:picLocks noChangeAspect="1" noChangeArrowheads="1"/>
          </p:cNvPicPr>
          <p:nvPr/>
        </p:nvPicPr>
        <p:blipFill>
          <a:blip r:embed="rId2" cstate="print"/>
          <a:srcRect/>
          <a:stretch>
            <a:fillRect/>
          </a:stretch>
        </p:blipFill>
        <p:spPr bwMode="auto">
          <a:xfrm>
            <a:off x="0" y="838200"/>
            <a:ext cx="9144000" cy="6019800"/>
          </a:xfrm>
          <a:prstGeom prst="rect">
            <a:avLst/>
          </a:prstGeom>
          <a:noFill/>
        </p:spPr>
      </p:pic>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457200" y="533400"/>
            <a:ext cx="8229600" cy="5592763"/>
          </a:xfrm>
        </p:spPr>
        <p:txBody>
          <a:bodyPr>
            <a:normAutofit fontScale="85000" lnSpcReduction="10000"/>
          </a:bodyPr>
          <a:lstStyle/>
          <a:p>
            <a:pPr algn="just" eaLnBrk="1" hangingPunct="1">
              <a:lnSpc>
                <a:spcPct val="80000"/>
              </a:lnSpc>
              <a:defRPr/>
            </a:pPr>
            <a:r>
              <a:rPr lang="en-US" sz="3000" dirty="0"/>
              <a:t>The respiratory tract, where external respiration occurs, starts at the nose and mouth. </a:t>
            </a:r>
          </a:p>
          <a:p>
            <a:pPr algn="just" eaLnBrk="1" hangingPunct="1">
              <a:lnSpc>
                <a:spcPct val="80000"/>
              </a:lnSpc>
              <a:defRPr/>
            </a:pPr>
            <a:endParaRPr lang="en-US" sz="3000" dirty="0"/>
          </a:p>
          <a:p>
            <a:pPr algn="just" eaLnBrk="1" hangingPunct="1">
              <a:lnSpc>
                <a:spcPct val="80000"/>
              </a:lnSpc>
              <a:defRPr/>
            </a:pPr>
            <a:r>
              <a:rPr lang="en-US" sz="3000" dirty="0"/>
              <a:t>There is a brief complication where the air stream crosses the path taken by food and drink in the pharynx:</a:t>
            </a:r>
          </a:p>
          <a:p>
            <a:pPr lvl="1" algn="just">
              <a:lnSpc>
                <a:spcPct val="80000"/>
              </a:lnSpc>
              <a:defRPr/>
            </a:pPr>
            <a:r>
              <a:rPr lang="en-US" sz="3000" dirty="0"/>
              <a:t> air flows on down the trachea while food normally passes down the esophagus to the stomach.</a:t>
            </a:r>
          </a:p>
          <a:p>
            <a:pPr algn="just" eaLnBrk="1" hangingPunct="1">
              <a:lnSpc>
                <a:spcPct val="80000"/>
              </a:lnSpc>
              <a:defRPr/>
            </a:pPr>
            <a:endParaRPr lang="en-US" sz="3000" dirty="0"/>
          </a:p>
          <a:p>
            <a:pPr algn="just" eaLnBrk="1" hangingPunct="1">
              <a:lnSpc>
                <a:spcPct val="80000"/>
              </a:lnSpc>
              <a:defRPr/>
            </a:pPr>
            <a:endParaRPr lang="en-US" sz="3000" dirty="0"/>
          </a:p>
          <a:p>
            <a:pPr algn="just" eaLnBrk="1" hangingPunct="1">
              <a:lnSpc>
                <a:spcPct val="80000"/>
              </a:lnSpc>
              <a:defRPr/>
            </a:pPr>
            <a:r>
              <a:rPr lang="en-US" sz="3000" dirty="0"/>
              <a:t>The trachea (windpipe) extends from the neck into the thorax, where it divides into right and left main bronchi, which enter the right and left lungs, breaking up as they do so into smaller bronchi and bronchioles and ending in small air sacs or alveoli, where gaseous exchange occurs.</a:t>
            </a:r>
            <a:br>
              <a:rPr lang="en-US" sz="2800" dirty="0"/>
            </a:br>
            <a:endParaRPr lang="en-US" sz="2800" dirty="0"/>
          </a:p>
          <a:p>
            <a:pPr algn="just" eaLnBrk="1" hangingPunct="1">
              <a:lnSpc>
                <a:spcPct val="80000"/>
              </a:lnSpc>
              <a:buFont typeface="Wingdings" pitchFamily="2" charset="2"/>
              <a:buNone/>
              <a:defRPr/>
            </a:pPr>
            <a:br>
              <a:rPr lang="en-US" sz="2800" dirty="0"/>
            </a:b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animEffect transition="in" filter="fade">
                                      <p:cBhvr>
                                        <p:cTn id="7" dur="2000"/>
                                        <p:tgtEl>
                                          <p:spTgt spid="102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2">
                                            <p:txEl>
                                              <p:pRg st="2" end="2"/>
                                            </p:txEl>
                                          </p:spTgt>
                                        </p:tgtEl>
                                        <p:attrNameLst>
                                          <p:attrName>style.visibility</p:attrName>
                                        </p:attrNameLst>
                                      </p:cBhvr>
                                      <p:to>
                                        <p:strVal val="visible"/>
                                      </p:to>
                                    </p:set>
                                    <p:animEffect transition="in" filter="fade">
                                      <p:cBhvr>
                                        <p:cTn id="12" dur="2000"/>
                                        <p:tgtEl>
                                          <p:spTgt spid="10242">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242">
                                            <p:txEl>
                                              <p:pRg st="3" end="3"/>
                                            </p:txEl>
                                          </p:spTgt>
                                        </p:tgtEl>
                                        <p:attrNameLst>
                                          <p:attrName>style.visibility</p:attrName>
                                        </p:attrNameLst>
                                      </p:cBhvr>
                                      <p:to>
                                        <p:strVal val="visible"/>
                                      </p:to>
                                    </p:set>
                                    <p:animEffect transition="in" filter="fade">
                                      <p:cBhvr>
                                        <p:cTn id="15" dur="2000"/>
                                        <p:tgtEl>
                                          <p:spTgt spid="1024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242">
                                            <p:txEl>
                                              <p:pRg st="6" end="6"/>
                                            </p:txEl>
                                          </p:spTgt>
                                        </p:tgtEl>
                                        <p:attrNameLst>
                                          <p:attrName>style.visibility</p:attrName>
                                        </p:attrNameLst>
                                      </p:cBhvr>
                                      <p:to>
                                        <p:strVal val="visible"/>
                                      </p:to>
                                    </p:set>
                                    <p:animEffect transition="in" filter="fade">
                                      <p:cBhvr>
                                        <p:cTn id="20" dur="2000"/>
                                        <p:tgtEl>
                                          <p:spTgt spid="10242">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242">
                                            <p:txEl>
                                              <p:pRg st="7" end="7"/>
                                            </p:txEl>
                                          </p:spTgt>
                                        </p:tgtEl>
                                        <p:attrNameLst>
                                          <p:attrName>style.visibility</p:attrName>
                                        </p:attrNameLst>
                                      </p:cBhvr>
                                      <p:to>
                                        <p:strVal val="visible"/>
                                      </p:to>
                                    </p:set>
                                    <p:animEffect transition="in" filter="fade">
                                      <p:cBhvr>
                                        <p:cTn id="25" dur="2000"/>
                                        <p:tgtEl>
                                          <p:spTgt spid="1024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457200" y="762000"/>
            <a:ext cx="8229600" cy="5364163"/>
          </a:xfrm>
        </p:spPr>
        <p:txBody>
          <a:bodyPr/>
          <a:lstStyle/>
          <a:p>
            <a:pPr eaLnBrk="1" hangingPunct="1">
              <a:defRPr/>
            </a:pPr>
            <a:r>
              <a:rPr lang="en-US" sz="2800" dirty="0"/>
              <a:t>The lungs are divided first into right and left, the left being smaller to accommodate the heart, then into lobes (three on the right, two on the left) supplied by lobar bronchi.</a:t>
            </a:r>
          </a:p>
          <a:p>
            <a:pPr eaLnBrk="1" hangingPunct="1">
              <a:buFont typeface="Wingdings" pitchFamily="2" charset="2"/>
              <a:buNone/>
              <a:defRPr/>
            </a:pPr>
            <a:endParaRPr lang="en-US" sz="2800" dirty="0"/>
          </a:p>
          <a:p>
            <a:pPr algn="just" eaLnBrk="1" hangingPunct="1">
              <a:defRPr/>
            </a:pPr>
            <a:r>
              <a:rPr lang="en-US" sz="2800" dirty="0"/>
              <a:t>Bronchi, pulmonary arteries and veins (which supply deoxygenated blood and remove oxygenated blood), bronchial arteries and veins (which supply oxygenated blood to the substance of the lung itself) and </a:t>
            </a:r>
            <a:r>
              <a:rPr lang="en-US" sz="2800" dirty="0" err="1"/>
              <a:t>lymphatics</a:t>
            </a:r>
            <a:r>
              <a:rPr lang="en-US" sz="2800" dirty="0"/>
              <a:t> all enter and leave the lung by its root (or </a:t>
            </a:r>
            <a:r>
              <a:rPr lang="en-US" sz="2800" dirty="0" err="1"/>
              <a:t>hilum</a:t>
            </a:r>
            <a:r>
              <a:rPr lang="en-US" sz="2800" dirty="0"/>
              <a:t>). </a:t>
            </a:r>
          </a:p>
          <a:p>
            <a:pPr eaLnBrk="1" hangingPunct="1">
              <a:defRPr/>
            </a:pPr>
            <a:endParaRPr lang="en-US" sz="2800" dirty="0"/>
          </a:p>
          <a:p>
            <a:pPr eaLnBrk="1" hangingPunct="1">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fade">
                                      <p:cBhvr>
                                        <p:cTn id="7" dur="2000"/>
                                        <p:tgtEl>
                                          <p:spTgt spid="11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6">
                                            <p:txEl>
                                              <p:pRg st="2" end="2"/>
                                            </p:txEl>
                                          </p:spTgt>
                                        </p:tgtEl>
                                        <p:attrNameLst>
                                          <p:attrName>style.visibility</p:attrName>
                                        </p:attrNameLst>
                                      </p:cBhvr>
                                      <p:to>
                                        <p:strVal val="visible"/>
                                      </p:to>
                                    </p:set>
                                    <p:animEffect transition="in" filter="fade">
                                      <p:cBhvr>
                                        <p:cTn id="12" dur="2000"/>
                                        <p:tgtEl>
                                          <p:spTgt spid="112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4294967295"/>
          </p:nvPr>
        </p:nvSpPr>
        <p:spPr>
          <a:xfrm>
            <a:off x="457200" y="762000"/>
            <a:ext cx="8229600" cy="5364163"/>
          </a:xfrm>
        </p:spPr>
        <p:txBody>
          <a:bodyPr/>
          <a:lstStyle/>
          <a:p>
            <a:pPr algn="just" eaLnBrk="1" hangingPunct="1">
              <a:lnSpc>
                <a:spcPct val="90000"/>
              </a:lnSpc>
              <a:defRPr/>
            </a:pPr>
            <a:r>
              <a:rPr lang="en-US" sz="2800" dirty="0"/>
              <a:t>Lymph nodes blackened by soot particles can often be seen here and the substance of the lung itself may be blackened by soot in city dwellers or heavy smokers.</a:t>
            </a:r>
          </a:p>
          <a:p>
            <a:pPr algn="just" eaLnBrk="1" hangingPunct="1">
              <a:lnSpc>
                <a:spcPct val="90000"/>
              </a:lnSpc>
              <a:buFont typeface="Wingdings" pitchFamily="2" charset="2"/>
              <a:buNone/>
              <a:defRPr/>
            </a:pPr>
            <a:endParaRPr lang="en-US" sz="2800" dirty="0"/>
          </a:p>
          <a:p>
            <a:pPr algn="just" eaLnBrk="1" hangingPunct="1">
              <a:lnSpc>
                <a:spcPct val="90000"/>
              </a:lnSpc>
              <a:defRPr/>
            </a:pPr>
            <a:r>
              <a:rPr lang="en-US" sz="2800" dirty="0"/>
              <a:t>Gaseous exchange relies on simple diffusion.</a:t>
            </a:r>
          </a:p>
          <a:p>
            <a:pPr algn="just" eaLnBrk="1" hangingPunct="1">
              <a:lnSpc>
                <a:spcPct val="90000"/>
              </a:lnSpc>
              <a:defRPr/>
            </a:pPr>
            <a:endParaRPr lang="en-US" sz="2800" dirty="0"/>
          </a:p>
          <a:p>
            <a:pPr algn="just" eaLnBrk="1" hangingPunct="1">
              <a:lnSpc>
                <a:spcPct val="90000"/>
              </a:lnSpc>
              <a:defRPr/>
            </a:pPr>
            <a:r>
              <a:rPr lang="en-US" sz="2800" dirty="0"/>
              <a:t>In order to provide sufficient oxygen and to get rid of sufficient carbon dioxide there must be:</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Effect transition="in" filter="fade">
                                      <p:cBhvr>
                                        <p:cTn id="7" dur="2000"/>
                                        <p:tgtEl>
                                          <p:spTgt spid="122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0">
                                            <p:txEl>
                                              <p:pRg st="2" end="2"/>
                                            </p:txEl>
                                          </p:spTgt>
                                        </p:tgtEl>
                                        <p:attrNameLst>
                                          <p:attrName>style.visibility</p:attrName>
                                        </p:attrNameLst>
                                      </p:cBhvr>
                                      <p:to>
                                        <p:strVal val="visible"/>
                                      </p:to>
                                    </p:set>
                                    <p:animEffect transition="in" filter="fade">
                                      <p:cBhvr>
                                        <p:cTn id="12" dur="2000"/>
                                        <p:tgtEl>
                                          <p:spTgt spid="1229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0">
                                            <p:txEl>
                                              <p:pRg st="4" end="4"/>
                                            </p:txEl>
                                          </p:spTgt>
                                        </p:tgtEl>
                                        <p:attrNameLst>
                                          <p:attrName>style.visibility</p:attrName>
                                        </p:attrNameLst>
                                      </p:cBhvr>
                                      <p:to>
                                        <p:strVal val="visible"/>
                                      </p:to>
                                    </p:set>
                                    <p:animEffect transition="in" filter="fade">
                                      <p:cBhvr>
                                        <p:cTn id="17" dur="2000"/>
                                        <p:tgtEl>
                                          <p:spTgt spid="12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p:txBody>
          <a:bodyPr/>
          <a:lstStyle/>
          <a:p>
            <a:pPr algn="just" eaLnBrk="1" hangingPunct="1">
              <a:defRPr/>
            </a:pPr>
            <a:r>
              <a:rPr lang="en-US" dirty="0"/>
              <a:t> A</a:t>
            </a:r>
            <a:r>
              <a:rPr lang="en-US" b="1" dirty="0">
                <a:solidFill>
                  <a:srgbClr val="FF0000"/>
                </a:solidFill>
              </a:rPr>
              <a:t> </a:t>
            </a:r>
            <a:r>
              <a:rPr lang="en-US" b="1" dirty="0"/>
              <a:t>large surface</a:t>
            </a:r>
            <a:r>
              <a:rPr lang="en-US" dirty="0"/>
              <a:t> area for gaseous exchange </a:t>
            </a:r>
          </a:p>
          <a:p>
            <a:pPr algn="just" eaLnBrk="1" hangingPunct="1">
              <a:defRPr/>
            </a:pPr>
            <a:r>
              <a:rPr lang="en-US" dirty="0"/>
              <a:t>a </a:t>
            </a:r>
            <a:r>
              <a:rPr lang="en-US" b="1" dirty="0"/>
              <a:t>very short diffusion path</a:t>
            </a:r>
            <a:r>
              <a:rPr lang="en-US" dirty="0"/>
              <a:t> between alveolar air and blood </a:t>
            </a:r>
          </a:p>
          <a:p>
            <a:pPr algn="just" eaLnBrk="1" hangingPunct="1">
              <a:defRPr/>
            </a:pPr>
            <a:r>
              <a:rPr lang="en-US" b="1" dirty="0"/>
              <a:t>concentration gradients</a:t>
            </a:r>
            <a:r>
              <a:rPr lang="en-US" dirty="0"/>
              <a:t> for oxygen and carbon dioxide between alveolar air and blood. </a:t>
            </a:r>
          </a:p>
          <a:p>
            <a:pPr algn="just" eaLnBrk="1" hangingPunct="1">
              <a:defRPr/>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fade">
                                      <p:cBhvr>
                                        <p:cTn id="7" dur="2000"/>
                                        <p:tgtEl>
                                          <p:spTgt spid="133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4">
                                            <p:txEl>
                                              <p:pRg st="1" end="1"/>
                                            </p:txEl>
                                          </p:spTgt>
                                        </p:tgtEl>
                                        <p:attrNameLst>
                                          <p:attrName>style.visibility</p:attrName>
                                        </p:attrNameLst>
                                      </p:cBhvr>
                                      <p:to>
                                        <p:strVal val="visible"/>
                                      </p:to>
                                    </p:set>
                                    <p:animEffect transition="in" filter="fade">
                                      <p:cBhvr>
                                        <p:cTn id="12" dur="2000"/>
                                        <p:tgtEl>
                                          <p:spTgt spid="133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4">
                                            <p:txEl>
                                              <p:pRg st="2" end="2"/>
                                            </p:txEl>
                                          </p:spTgt>
                                        </p:tgtEl>
                                        <p:attrNameLst>
                                          <p:attrName>style.visibility</p:attrName>
                                        </p:attrNameLst>
                                      </p:cBhvr>
                                      <p:to>
                                        <p:strVal val="visible"/>
                                      </p:to>
                                    </p:set>
                                    <p:animEffect transition="in" filter="fade">
                                      <p:cBhvr>
                                        <p:cTn id="17" dur="2000"/>
                                        <p:tgtEl>
                                          <p:spTgt spid="13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p:txBody>
          <a:bodyPr/>
          <a:lstStyle/>
          <a:p>
            <a:pPr algn="just" eaLnBrk="1" hangingPunct="1">
              <a:defRPr/>
            </a:pPr>
            <a:r>
              <a:rPr lang="en-US" dirty="0"/>
              <a:t>The surface available in an adult is around 140m</a:t>
            </a:r>
            <a:r>
              <a:rPr lang="en-US" baseline="30000" dirty="0"/>
              <a:t>2</a:t>
            </a:r>
            <a:r>
              <a:rPr lang="en-US" dirty="0"/>
              <a:t> in an adult, around the area of a singles tennis court. </a:t>
            </a:r>
          </a:p>
          <a:p>
            <a:pPr algn="just" eaLnBrk="1" hangingPunct="1">
              <a:defRPr/>
            </a:pPr>
            <a:r>
              <a:rPr lang="en-US" dirty="0"/>
              <a:t>The blood in the alveolar capillaries is separated from alveolar air by 0.6* in many places (1* = one thousandth of a mm) . </a:t>
            </a:r>
          </a:p>
          <a:p>
            <a:pPr algn="just" eaLnBrk="1" hangingPunct="1">
              <a:defRPr/>
            </a:pPr>
            <a:r>
              <a:rPr lang="en-US" dirty="0"/>
              <a:t>Diffusion gradients are maintained by</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fade">
                                      <p:cBhvr>
                                        <p:cTn id="7" dur="20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fade">
                                      <p:cBhvr>
                                        <p:cTn id="12" dur="2000"/>
                                        <p:tgtEl>
                                          <p:spTgt spid="1433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fade">
                                      <p:cBhvr>
                                        <p:cTn id="17" dur="20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4294967295"/>
          </p:nvPr>
        </p:nvSpPr>
        <p:spPr>
          <a:xfrm>
            <a:off x="457200" y="762000"/>
            <a:ext cx="8229600" cy="4525963"/>
          </a:xfrm>
        </p:spPr>
        <p:txBody>
          <a:bodyPr>
            <a:normAutofit lnSpcReduction="10000"/>
          </a:bodyPr>
          <a:lstStyle/>
          <a:p>
            <a:pPr algn="just" eaLnBrk="1" hangingPunct="1">
              <a:lnSpc>
                <a:spcPct val="90000"/>
              </a:lnSpc>
              <a:defRPr/>
            </a:pPr>
            <a:r>
              <a:rPr lang="en-US" sz="2800" dirty="0"/>
              <a:t>ventilation (breathing) which renews alveolar air, maintaining oxygen concentration near that of atmospheric air and preventing the accumulation of carbon dioxide </a:t>
            </a:r>
          </a:p>
          <a:p>
            <a:pPr algn="just" eaLnBrk="1" hangingPunct="1">
              <a:lnSpc>
                <a:spcPct val="90000"/>
              </a:lnSpc>
              <a:defRPr/>
            </a:pPr>
            <a:endParaRPr lang="en-US" sz="2800" dirty="0"/>
          </a:p>
          <a:p>
            <a:pPr algn="just" eaLnBrk="1" hangingPunct="1">
              <a:lnSpc>
                <a:spcPct val="90000"/>
              </a:lnSpc>
              <a:defRPr/>
            </a:pPr>
            <a:r>
              <a:rPr lang="en-US" sz="2800" dirty="0"/>
              <a:t>the flow of blood in alveolar capillaries which continually brings blood with low oxygen concentration and high carbon dioxide concentration</a:t>
            </a:r>
          </a:p>
          <a:p>
            <a:pPr algn="just" eaLnBrk="1" hangingPunct="1">
              <a:lnSpc>
                <a:spcPct val="90000"/>
              </a:lnSpc>
              <a:buNone/>
              <a:defRPr/>
            </a:pPr>
            <a:r>
              <a:rPr lang="en-US" sz="2800" dirty="0"/>
              <a:t> </a:t>
            </a:r>
          </a:p>
          <a:p>
            <a:pPr algn="just" eaLnBrk="1" hangingPunct="1">
              <a:lnSpc>
                <a:spcPct val="90000"/>
              </a:lnSpc>
              <a:defRPr/>
            </a:pPr>
            <a:r>
              <a:rPr lang="en-US" sz="2800" dirty="0" err="1"/>
              <a:t>Haemoglobin</a:t>
            </a:r>
            <a:r>
              <a:rPr lang="en-US" sz="2800" dirty="0"/>
              <a:t> in blood continually take dissolved oxygen from the blood and binds with it. </a:t>
            </a:r>
          </a:p>
          <a:p>
            <a:pPr algn="just" eaLnBrk="1" hangingPunct="1">
              <a:lnSpc>
                <a:spcPct val="90000"/>
              </a:lnSpc>
              <a:defRPr/>
            </a:pPr>
            <a:endParaRPr lang="en-US" sz="2800" dirty="0"/>
          </a:p>
          <a:p>
            <a:pPr algn="just" eaLnBrk="1" hangingPunct="1">
              <a:lnSpc>
                <a:spcPct val="90000"/>
              </a:lnSpc>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fade">
                                      <p:cBhvr>
                                        <p:cTn id="7" dur="2000"/>
                                        <p:tgtEl>
                                          <p:spTgt spid="153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2">
                                            <p:txEl>
                                              <p:pRg st="2" end="2"/>
                                            </p:txEl>
                                          </p:spTgt>
                                        </p:tgtEl>
                                        <p:attrNameLst>
                                          <p:attrName>style.visibility</p:attrName>
                                        </p:attrNameLst>
                                      </p:cBhvr>
                                      <p:to>
                                        <p:strVal val="visible"/>
                                      </p:to>
                                    </p:set>
                                    <p:animEffect transition="in" filter="fade">
                                      <p:cBhvr>
                                        <p:cTn id="12" dur="2000"/>
                                        <p:tgtEl>
                                          <p:spTgt spid="1536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2">
                                            <p:txEl>
                                              <p:pRg st="3" end="3"/>
                                            </p:txEl>
                                          </p:spTgt>
                                        </p:tgtEl>
                                        <p:attrNameLst>
                                          <p:attrName>style.visibility</p:attrName>
                                        </p:attrNameLst>
                                      </p:cBhvr>
                                      <p:to>
                                        <p:strVal val="visible"/>
                                      </p:to>
                                    </p:set>
                                    <p:animEffect transition="in" filter="fade">
                                      <p:cBhvr>
                                        <p:cTn id="17" dur="2000"/>
                                        <p:tgtEl>
                                          <p:spTgt spid="1536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2">
                                            <p:txEl>
                                              <p:pRg st="4" end="4"/>
                                            </p:txEl>
                                          </p:spTgt>
                                        </p:tgtEl>
                                        <p:attrNameLst>
                                          <p:attrName>style.visibility</p:attrName>
                                        </p:attrNameLst>
                                      </p:cBhvr>
                                      <p:to>
                                        <p:strVal val="visible"/>
                                      </p:to>
                                    </p:set>
                                    <p:animEffect transition="in" filter="fade">
                                      <p:cBhvr>
                                        <p:cTn id="22" dur="2000"/>
                                        <p:tgtEl>
                                          <p:spTgt spid="153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a:xfrm>
            <a:off x="457200" y="685800"/>
            <a:ext cx="8229600" cy="5181600"/>
          </a:xfrm>
        </p:spPr>
        <p:txBody>
          <a:bodyPr>
            <a:normAutofit lnSpcReduction="10000"/>
          </a:bodyPr>
          <a:lstStyle/>
          <a:p>
            <a:pPr algn="just" eaLnBrk="1" hangingPunct="1">
              <a:buNone/>
              <a:defRPr/>
            </a:pPr>
            <a:r>
              <a:rPr lang="en-US" dirty="0">
                <a:solidFill>
                  <a:srgbClr val="FF0000"/>
                </a:solidFill>
              </a:rPr>
              <a:t>Outside air</a:t>
            </a:r>
            <a:r>
              <a:rPr lang="en-US" dirty="0"/>
              <a:t>:</a:t>
            </a:r>
          </a:p>
          <a:p>
            <a:pPr algn="just" eaLnBrk="1" hangingPunct="1">
              <a:defRPr/>
            </a:pPr>
            <a:r>
              <a:rPr lang="en-US" dirty="0"/>
              <a:t>varies in temperature. </a:t>
            </a:r>
          </a:p>
          <a:p>
            <a:pPr algn="just" eaLnBrk="1" hangingPunct="1">
              <a:defRPr/>
            </a:pPr>
            <a:endParaRPr lang="en-US" dirty="0"/>
          </a:p>
          <a:p>
            <a:pPr algn="just" eaLnBrk="1" hangingPunct="1">
              <a:defRPr/>
            </a:pPr>
            <a:r>
              <a:rPr lang="en-US" dirty="0"/>
              <a:t>At the alveolar surface it must be at body temperature </a:t>
            </a:r>
          </a:p>
          <a:p>
            <a:pPr algn="just" eaLnBrk="1" hangingPunct="1">
              <a:defRPr/>
            </a:pPr>
            <a:endParaRPr lang="en-US" dirty="0"/>
          </a:p>
          <a:p>
            <a:pPr algn="just" eaLnBrk="1" hangingPunct="1">
              <a:defRPr/>
            </a:pPr>
            <a:r>
              <a:rPr lang="en-US" dirty="0"/>
              <a:t>varies from very dry to very humid. </a:t>
            </a:r>
          </a:p>
          <a:p>
            <a:pPr algn="just" eaLnBrk="1" hangingPunct="1">
              <a:defRPr/>
            </a:pPr>
            <a:endParaRPr lang="en-US" dirty="0"/>
          </a:p>
          <a:p>
            <a:pPr algn="just" eaLnBrk="1" hangingPunct="1">
              <a:defRPr/>
            </a:pPr>
            <a:r>
              <a:rPr lang="en-US" dirty="0"/>
              <a:t>At the alveolar surface it must be saturated with water vapor </a:t>
            </a:r>
          </a:p>
          <a:p>
            <a:pPr algn="just" eaLnBrk="1" hangingPunct="1">
              <a:defRPr/>
            </a:pPr>
            <a:endParaRPr lang="en-US" dirty="0"/>
          </a:p>
          <a:p>
            <a:pPr algn="just" eaLnBrk="1" hangingPunct="1">
              <a:defRPr/>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Effect transition="in" filter="fade">
                                      <p:cBhvr>
                                        <p:cTn id="7" dur="2000"/>
                                        <p:tgtEl>
                                          <p:spTgt spid="163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6">
                                            <p:txEl>
                                              <p:pRg st="1" end="1"/>
                                            </p:txEl>
                                          </p:spTgt>
                                        </p:tgtEl>
                                        <p:attrNameLst>
                                          <p:attrName>style.visibility</p:attrName>
                                        </p:attrNameLst>
                                      </p:cBhvr>
                                      <p:to>
                                        <p:strVal val="visible"/>
                                      </p:to>
                                    </p:set>
                                    <p:animEffect transition="in" filter="fade">
                                      <p:cBhvr>
                                        <p:cTn id="12" dur="2000"/>
                                        <p:tgtEl>
                                          <p:spTgt spid="163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6">
                                            <p:txEl>
                                              <p:pRg st="3" end="3"/>
                                            </p:txEl>
                                          </p:spTgt>
                                        </p:tgtEl>
                                        <p:attrNameLst>
                                          <p:attrName>style.visibility</p:attrName>
                                        </p:attrNameLst>
                                      </p:cBhvr>
                                      <p:to>
                                        <p:strVal val="visible"/>
                                      </p:to>
                                    </p:set>
                                    <p:animEffect transition="in" filter="fade">
                                      <p:cBhvr>
                                        <p:cTn id="17" dur="2000"/>
                                        <p:tgtEl>
                                          <p:spTgt spid="1638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6">
                                            <p:txEl>
                                              <p:pRg st="5" end="5"/>
                                            </p:txEl>
                                          </p:spTgt>
                                        </p:tgtEl>
                                        <p:attrNameLst>
                                          <p:attrName>style.visibility</p:attrName>
                                        </p:attrNameLst>
                                      </p:cBhvr>
                                      <p:to>
                                        <p:strVal val="visible"/>
                                      </p:to>
                                    </p:set>
                                    <p:animEffect transition="in" filter="fade">
                                      <p:cBhvr>
                                        <p:cTn id="22" dur="2000"/>
                                        <p:tgtEl>
                                          <p:spTgt spid="1638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6">
                                            <p:txEl>
                                              <p:pRg st="7" end="7"/>
                                            </p:txEl>
                                          </p:spTgt>
                                        </p:tgtEl>
                                        <p:attrNameLst>
                                          <p:attrName>style.visibility</p:attrName>
                                        </p:attrNameLst>
                                      </p:cBhvr>
                                      <p:to>
                                        <p:strVal val="visible"/>
                                      </p:to>
                                    </p:set>
                                    <p:animEffect transition="in" filter="fade">
                                      <p:cBhvr>
                                        <p:cTn id="27" dur="2000"/>
                                        <p:tgtEl>
                                          <p:spTgt spid="163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4294967295"/>
          </p:nvPr>
        </p:nvSpPr>
        <p:spPr>
          <a:xfrm>
            <a:off x="457200" y="533400"/>
            <a:ext cx="8229600" cy="5592763"/>
          </a:xfrm>
        </p:spPr>
        <p:txBody>
          <a:bodyPr/>
          <a:lstStyle/>
          <a:p>
            <a:pPr algn="just" eaLnBrk="1" hangingPunct="1">
              <a:lnSpc>
                <a:spcPct val="90000"/>
              </a:lnSpc>
              <a:defRPr/>
            </a:pPr>
            <a:r>
              <a:rPr lang="en-US" sz="2800" dirty="0"/>
              <a:t>contains dust and debris. </a:t>
            </a:r>
          </a:p>
          <a:p>
            <a:pPr algn="just" eaLnBrk="1" hangingPunct="1">
              <a:lnSpc>
                <a:spcPct val="90000"/>
              </a:lnSpc>
              <a:defRPr/>
            </a:pPr>
            <a:endParaRPr lang="en-US" sz="2800" dirty="0"/>
          </a:p>
          <a:p>
            <a:pPr algn="just" eaLnBrk="1" hangingPunct="1">
              <a:lnSpc>
                <a:spcPct val="90000"/>
              </a:lnSpc>
              <a:defRPr/>
            </a:pPr>
            <a:r>
              <a:rPr lang="en-US" sz="2800" dirty="0"/>
              <a:t>These must not reach the alveolar wall. </a:t>
            </a:r>
          </a:p>
          <a:p>
            <a:pPr algn="just" eaLnBrk="1" hangingPunct="1">
              <a:lnSpc>
                <a:spcPct val="90000"/>
              </a:lnSpc>
              <a:buFont typeface="Wingdings" pitchFamily="2" charset="2"/>
              <a:buNone/>
              <a:defRPr/>
            </a:pPr>
            <a:endParaRPr lang="en-US" sz="2800" dirty="0"/>
          </a:p>
          <a:p>
            <a:pPr algn="just" eaLnBrk="1" hangingPunct="1">
              <a:lnSpc>
                <a:spcPct val="90000"/>
              </a:lnSpc>
              <a:defRPr/>
            </a:pPr>
            <a:r>
              <a:rPr lang="en-US" sz="2800" dirty="0"/>
              <a:t>contains micro-organisms, which must be filtered out of the inspired air and disposed of before they reach the alveoli, enter the blood and cause possible problems. </a:t>
            </a:r>
          </a:p>
          <a:p>
            <a:pPr algn="just" eaLnBrk="1" hangingPunct="1">
              <a:lnSpc>
                <a:spcPct val="90000"/>
              </a:lnSpc>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fade">
                                      <p:cBhvr>
                                        <p:cTn id="7" dur="2000"/>
                                        <p:tgtEl>
                                          <p:spTgt spid="174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0">
                                            <p:txEl>
                                              <p:pRg st="2" end="2"/>
                                            </p:txEl>
                                          </p:spTgt>
                                        </p:tgtEl>
                                        <p:attrNameLst>
                                          <p:attrName>style.visibility</p:attrName>
                                        </p:attrNameLst>
                                      </p:cBhvr>
                                      <p:to>
                                        <p:strVal val="visible"/>
                                      </p:to>
                                    </p:set>
                                    <p:animEffect transition="in" filter="fade">
                                      <p:cBhvr>
                                        <p:cTn id="12" dur="2000"/>
                                        <p:tgtEl>
                                          <p:spTgt spid="174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0">
                                            <p:txEl>
                                              <p:pRg st="4" end="4"/>
                                            </p:txEl>
                                          </p:spTgt>
                                        </p:tgtEl>
                                        <p:attrNameLst>
                                          <p:attrName>style.visibility</p:attrName>
                                        </p:attrNameLst>
                                      </p:cBhvr>
                                      <p:to>
                                        <p:strVal val="visible"/>
                                      </p:to>
                                    </p:set>
                                    <p:animEffect transition="in" filter="fade">
                                      <p:cBhvr>
                                        <p:cTn id="17" dur="20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a:bodyPr>
          <a:lstStyle/>
          <a:p>
            <a:pPr marL="0" indent="0">
              <a:buNone/>
            </a:pPr>
            <a:r>
              <a:rPr lang="en-US" dirty="0"/>
              <a:t>3. Ventilation [pulmonary and Alveolar ventilation]</a:t>
            </a:r>
          </a:p>
          <a:p>
            <a:pPr marL="0" indent="0">
              <a:buNone/>
            </a:pPr>
            <a:r>
              <a:rPr lang="en-US" dirty="0"/>
              <a:t>4. Anatomical and physiological dead spaces.</a:t>
            </a:r>
          </a:p>
          <a:p>
            <a:pPr marL="0" indent="0">
              <a:buNone/>
            </a:pPr>
            <a:r>
              <a:rPr lang="en-US" dirty="0"/>
              <a:t>5. Composition of inspired, alveolar and expired air.</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762000"/>
            <a:ext cx="8229600" cy="5364163"/>
          </a:xfrm>
        </p:spPr>
        <p:txBody>
          <a:bodyPr/>
          <a:lstStyle/>
          <a:p>
            <a:pPr algn="just" eaLnBrk="1" hangingPunct="1">
              <a:lnSpc>
                <a:spcPct val="80000"/>
              </a:lnSpc>
              <a:defRPr/>
            </a:pPr>
            <a:r>
              <a:rPr lang="en-US" sz="2800" dirty="0"/>
              <a:t>The exchange of gases (O</a:t>
            </a:r>
            <a:r>
              <a:rPr lang="en-US" sz="2800" baseline="-25000" dirty="0"/>
              <a:t>2</a:t>
            </a:r>
            <a:r>
              <a:rPr lang="en-US" sz="2800" dirty="0"/>
              <a:t> &amp; CO</a:t>
            </a:r>
            <a:r>
              <a:rPr lang="en-US" sz="2800" baseline="-25000" dirty="0"/>
              <a:t>2</a:t>
            </a:r>
            <a:r>
              <a:rPr lang="en-US" sz="2800" dirty="0"/>
              <a:t>) between the alveoli &amp; the blood occurs by simple diffusion: </a:t>
            </a:r>
          </a:p>
          <a:p>
            <a:pPr algn="just" eaLnBrk="1" hangingPunct="1">
              <a:lnSpc>
                <a:spcPct val="80000"/>
              </a:lnSpc>
              <a:defRPr/>
            </a:pPr>
            <a:endParaRPr lang="en-US" sz="2800" dirty="0"/>
          </a:p>
          <a:p>
            <a:pPr algn="just" eaLnBrk="1" hangingPunct="1">
              <a:lnSpc>
                <a:spcPct val="80000"/>
              </a:lnSpc>
              <a:defRPr/>
            </a:pPr>
            <a:r>
              <a:rPr lang="en-US" sz="2800" dirty="0"/>
              <a:t>O</a:t>
            </a:r>
            <a:r>
              <a:rPr lang="en-US" sz="2800" baseline="-25000" dirty="0"/>
              <a:t>2</a:t>
            </a:r>
            <a:r>
              <a:rPr lang="en-US" sz="2800" dirty="0"/>
              <a:t> diffusing from the alveoli into the blood &amp; CO</a:t>
            </a:r>
            <a:r>
              <a:rPr lang="en-US" sz="2800" baseline="-25000" dirty="0"/>
              <a:t>2</a:t>
            </a:r>
            <a:r>
              <a:rPr lang="en-US" sz="2800" dirty="0"/>
              <a:t> from the blood into the alveoli. </a:t>
            </a:r>
          </a:p>
          <a:p>
            <a:pPr algn="just" eaLnBrk="1" hangingPunct="1">
              <a:lnSpc>
                <a:spcPct val="80000"/>
              </a:lnSpc>
              <a:defRPr/>
            </a:pPr>
            <a:endParaRPr lang="en-US" sz="2800" dirty="0"/>
          </a:p>
          <a:p>
            <a:pPr algn="just" eaLnBrk="1" hangingPunct="1">
              <a:lnSpc>
                <a:spcPct val="80000"/>
              </a:lnSpc>
              <a:defRPr/>
            </a:pPr>
            <a:r>
              <a:rPr lang="en-US" sz="2800" dirty="0"/>
              <a:t>Diffusion requires a concentration gradient.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2000"/>
                                        <p:tgtEl>
                                          <p:spTgt spid="1843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4">
                                            <p:txEl>
                                              <p:pRg st="4" end="4"/>
                                            </p:txEl>
                                          </p:spTgt>
                                        </p:tgtEl>
                                        <p:attrNameLst>
                                          <p:attrName>style.visibility</p:attrName>
                                        </p:attrNameLst>
                                      </p:cBhvr>
                                      <p:to>
                                        <p:strVal val="visible"/>
                                      </p:to>
                                    </p:set>
                                    <p:animEffect transition="in" filter="fade">
                                      <p:cBhvr>
                                        <p:cTn id="17" dur="2000"/>
                                        <p:tgtEl>
                                          <p:spTgt spid="184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762000"/>
            <a:ext cx="8229600" cy="5364163"/>
          </a:xfrm>
        </p:spPr>
        <p:txBody>
          <a:bodyPr/>
          <a:lstStyle/>
          <a:p>
            <a:pPr algn="just" eaLnBrk="1" hangingPunct="1">
              <a:lnSpc>
                <a:spcPct val="80000"/>
              </a:lnSpc>
              <a:defRPr/>
            </a:pPr>
            <a:r>
              <a:rPr lang="en-US" sz="2800" dirty="0"/>
              <a:t>So, the concentration (or pressure) of O</a:t>
            </a:r>
            <a:r>
              <a:rPr lang="en-US" sz="2800" baseline="-25000" dirty="0"/>
              <a:t>2</a:t>
            </a:r>
            <a:r>
              <a:rPr lang="en-US" sz="2800" dirty="0"/>
              <a:t> in the alveoli must be kept at a higher level than in the blood &amp; the concentration (or pressure) of CO</a:t>
            </a:r>
            <a:r>
              <a:rPr lang="en-US" sz="2800" baseline="-25000" dirty="0"/>
              <a:t>2</a:t>
            </a:r>
            <a:r>
              <a:rPr lang="en-US" sz="2800" dirty="0"/>
              <a:t> in the alveoli must be kept at a lower lever than in the blood. </a:t>
            </a:r>
          </a:p>
          <a:p>
            <a:pPr algn="just" eaLnBrk="1" hangingPunct="1">
              <a:lnSpc>
                <a:spcPct val="80000"/>
              </a:lnSpc>
              <a:defRPr/>
            </a:pPr>
            <a:endParaRPr lang="en-US" sz="2800" dirty="0"/>
          </a:p>
          <a:p>
            <a:pPr algn="just" eaLnBrk="1" hangingPunct="1">
              <a:lnSpc>
                <a:spcPct val="80000"/>
              </a:lnSpc>
              <a:defRPr/>
            </a:pPr>
            <a:r>
              <a:rPr lang="en-US" sz="2800" dirty="0"/>
              <a:t>We do this, of course, by breathing - continuously bringing fresh air (with lots of O</a:t>
            </a:r>
            <a:r>
              <a:rPr lang="en-US" sz="2800" baseline="-25000" dirty="0"/>
              <a:t>2</a:t>
            </a:r>
            <a:r>
              <a:rPr lang="en-US" sz="2800" dirty="0"/>
              <a:t> &amp; little CO</a:t>
            </a:r>
            <a:r>
              <a:rPr lang="en-US" sz="2800" baseline="-25000" dirty="0"/>
              <a:t>2</a:t>
            </a:r>
            <a:r>
              <a:rPr lang="en-US" sz="2800" dirty="0"/>
              <a:t>) into the lungs &amp; the alveoli.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fade">
                                      <p:cBhvr>
                                        <p:cTn id="7" dur="2000"/>
                                        <p:tgtEl>
                                          <p:spTgt spid="184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4">
                                            <p:txEl>
                                              <p:pRg st="2" end="2"/>
                                            </p:txEl>
                                          </p:spTgt>
                                        </p:tgtEl>
                                        <p:attrNameLst>
                                          <p:attrName>style.visibility</p:attrName>
                                        </p:attrNameLst>
                                      </p:cBhvr>
                                      <p:to>
                                        <p:strVal val="visible"/>
                                      </p:to>
                                    </p:set>
                                    <p:animEffect transition="in" filter="fade">
                                      <p:cBhvr>
                                        <p:cTn id="12" dur="2000"/>
                                        <p:tgtEl>
                                          <p:spTgt spid="1843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Functions of Conducting Zone</a:t>
            </a:r>
          </a:p>
        </p:txBody>
      </p:sp>
      <p:sp>
        <p:nvSpPr>
          <p:cNvPr id="16387" name="Content Placeholder 2"/>
          <p:cNvSpPr>
            <a:spLocks noGrp="1"/>
          </p:cNvSpPr>
          <p:nvPr>
            <p:ph idx="1"/>
          </p:nvPr>
        </p:nvSpPr>
        <p:spPr/>
        <p:txBody>
          <a:bodyPr/>
          <a:lstStyle/>
          <a:p>
            <a:r>
              <a:rPr lang="en-US" dirty="0"/>
              <a:t>Transports air to the lungs </a:t>
            </a:r>
          </a:p>
          <a:p>
            <a:pPr>
              <a:buFontTx/>
              <a:buNone/>
            </a:pPr>
            <a:endParaRPr lang="en-US" dirty="0"/>
          </a:p>
          <a:p>
            <a:r>
              <a:rPr lang="en-US" dirty="0"/>
              <a:t>Warms, humidifies, filters, and cleans the air</a:t>
            </a:r>
          </a:p>
          <a:p>
            <a:pPr lvl="1"/>
            <a:r>
              <a:rPr lang="en-US" dirty="0"/>
              <a:t>Mucus traps small particles, and cilia move it away from the lungs.</a:t>
            </a:r>
          </a:p>
          <a:p>
            <a:pPr lvl="1">
              <a:buFontTx/>
              <a:buNone/>
            </a:pPr>
            <a:endParaRPr lang="en-US" dirty="0"/>
          </a:p>
          <a:p>
            <a:r>
              <a:rPr lang="en-US" dirty="0"/>
              <a:t>Voice production in the larynx as air passes over the vocal folds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fade">
                                      <p:cBhvr>
                                        <p:cTn id="15" dur="2000"/>
                                        <p:tgtEl>
                                          <p:spTgt spid="16387">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387">
                                            <p:txEl>
                                              <p:pRg st="5" end="5"/>
                                            </p:txEl>
                                          </p:spTgt>
                                        </p:tgtEl>
                                        <p:attrNameLst>
                                          <p:attrName>style.visibility</p:attrName>
                                        </p:attrNameLst>
                                      </p:cBhvr>
                                      <p:to>
                                        <p:strVal val="visible"/>
                                      </p:to>
                                    </p:set>
                                    <p:animEffect transition="in" filter="fade">
                                      <p:cBhvr>
                                        <p:cTn id="20"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a:bodyPr>
          <a:lstStyle/>
          <a:p>
            <a:r>
              <a:rPr lang="en-US" sz="3200" dirty="0"/>
              <a:t>Conducting Zone of respiratory System</a:t>
            </a:r>
          </a:p>
        </p:txBody>
      </p:sp>
      <p:pic>
        <p:nvPicPr>
          <p:cNvPr id="4" name="Picture 5" descr="fox78119_1604"/>
          <p:cNvPicPr>
            <a:picLocks noChangeAspect="1" noChangeArrowheads="1"/>
          </p:cNvPicPr>
          <p:nvPr/>
        </p:nvPicPr>
        <p:blipFill>
          <a:blip r:embed="rId2" cstate="print"/>
          <a:srcRect/>
          <a:stretch>
            <a:fillRect/>
          </a:stretch>
        </p:blipFill>
        <p:spPr bwMode="auto">
          <a:xfrm>
            <a:off x="152400" y="914400"/>
            <a:ext cx="8839200" cy="5791200"/>
          </a:xfrm>
          <a:prstGeom prst="rect">
            <a:avLst/>
          </a:prstGeom>
          <a:noFill/>
        </p:spPr>
      </p:pic>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t>Thoracic Cavity</a:t>
            </a:r>
          </a:p>
        </p:txBody>
      </p:sp>
      <p:sp>
        <p:nvSpPr>
          <p:cNvPr id="17411" name="Content Placeholder 2"/>
          <p:cNvSpPr>
            <a:spLocks noGrp="1"/>
          </p:cNvSpPr>
          <p:nvPr>
            <p:ph idx="1"/>
          </p:nvPr>
        </p:nvSpPr>
        <p:spPr>
          <a:xfrm>
            <a:off x="457200" y="1524000"/>
            <a:ext cx="8229600" cy="4648200"/>
          </a:xfrm>
        </p:spPr>
        <p:txBody>
          <a:bodyPr>
            <a:normAutofit fontScale="92500" lnSpcReduction="20000"/>
          </a:bodyPr>
          <a:lstStyle/>
          <a:p>
            <a:pPr algn="just"/>
            <a:r>
              <a:rPr lang="en-US" dirty="0"/>
              <a:t>Contains the heart, trachea, esophagus, and thymus within the central </a:t>
            </a:r>
            <a:r>
              <a:rPr lang="en-US" dirty="0" err="1">
                <a:solidFill>
                  <a:srgbClr val="326064"/>
                </a:solidFill>
              </a:rPr>
              <a:t>mediastinum</a:t>
            </a:r>
            <a:endParaRPr lang="en-US" dirty="0">
              <a:solidFill>
                <a:srgbClr val="326064"/>
              </a:solidFill>
            </a:endParaRPr>
          </a:p>
          <a:p>
            <a:pPr algn="just"/>
            <a:endParaRPr lang="en-US" dirty="0"/>
          </a:p>
          <a:p>
            <a:pPr algn="just"/>
            <a:r>
              <a:rPr lang="en-US" dirty="0"/>
              <a:t>The lungs fill the rest of the cavity.</a:t>
            </a:r>
          </a:p>
          <a:p>
            <a:pPr lvl="1" algn="just"/>
            <a:r>
              <a:rPr lang="en-US" dirty="0"/>
              <a:t>The </a:t>
            </a:r>
            <a:r>
              <a:rPr lang="en-US" dirty="0">
                <a:solidFill>
                  <a:srgbClr val="326064"/>
                </a:solidFill>
              </a:rPr>
              <a:t>parietal pleura </a:t>
            </a:r>
            <a:r>
              <a:rPr lang="en-US" dirty="0"/>
              <a:t>lines the thoracic wall.</a:t>
            </a:r>
          </a:p>
          <a:p>
            <a:pPr lvl="1" algn="just"/>
            <a:endParaRPr lang="en-US" dirty="0"/>
          </a:p>
          <a:p>
            <a:pPr lvl="1" algn="just"/>
            <a:r>
              <a:rPr lang="en-US" dirty="0"/>
              <a:t>The </a:t>
            </a:r>
            <a:r>
              <a:rPr lang="en-US" dirty="0">
                <a:solidFill>
                  <a:srgbClr val="326064"/>
                </a:solidFill>
              </a:rPr>
              <a:t>visceral pleura </a:t>
            </a:r>
            <a:r>
              <a:rPr lang="en-US" dirty="0"/>
              <a:t>covers the lungs.</a:t>
            </a:r>
          </a:p>
          <a:p>
            <a:pPr lvl="1" algn="just"/>
            <a:endParaRPr lang="en-US" dirty="0"/>
          </a:p>
          <a:p>
            <a:pPr lvl="1" algn="just"/>
            <a:r>
              <a:rPr lang="en-US" dirty="0"/>
              <a:t>The parietal and visceral pleura are normally pushed together, with a potential space between called the </a:t>
            </a:r>
            <a:r>
              <a:rPr lang="en-US" dirty="0" err="1">
                <a:solidFill>
                  <a:srgbClr val="326064"/>
                </a:solidFill>
              </a:rPr>
              <a:t>intrapleural</a:t>
            </a:r>
            <a:r>
              <a:rPr lang="en-US" dirty="0">
                <a:solidFill>
                  <a:srgbClr val="326064"/>
                </a:solidFill>
              </a:rPr>
              <a:t> space </a:t>
            </a:r>
            <a:r>
              <a:rPr lang="en-US" dirty="0"/>
              <a:t>[pleural cavity]</a:t>
            </a:r>
            <a:r>
              <a:rPr lang="en-US" dirty="0">
                <a:solidFill>
                  <a:srgbClr val="326064"/>
                </a:solidFill>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20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411">
                                            <p:txEl>
                                              <p:pRg st="3" end="3"/>
                                            </p:txEl>
                                          </p:spTgt>
                                        </p:tgtEl>
                                        <p:attrNameLst>
                                          <p:attrName>style.visibility</p:attrName>
                                        </p:attrNameLst>
                                      </p:cBhvr>
                                      <p:to>
                                        <p:strVal val="visible"/>
                                      </p:to>
                                    </p:set>
                                    <p:animEffect transition="in" filter="fade">
                                      <p:cBhvr>
                                        <p:cTn id="15" dur="2000"/>
                                        <p:tgtEl>
                                          <p:spTgt spid="17411">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411">
                                            <p:txEl>
                                              <p:pRg st="5" end="5"/>
                                            </p:txEl>
                                          </p:spTgt>
                                        </p:tgtEl>
                                        <p:attrNameLst>
                                          <p:attrName>style.visibility</p:attrName>
                                        </p:attrNameLst>
                                      </p:cBhvr>
                                      <p:to>
                                        <p:strVal val="visible"/>
                                      </p:to>
                                    </p:set>
                                    <p:animEffect transition="in" filter="fade">
                                      <p:cBhvr>
                                        <p:cTn id="18" dur="2000"/>
                                        <p:tgtEl>
                                          <p:spTgt spid="17411">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411">
                                            <p:txEl>
                                              <p:pRg st="7" end="7"/>
                                            </p:txEl>
                                          </p:spTgt>
                                        </p:tgtEl>
                                        <p:attrNameLst>
                                          <p:attrName>style.visibility</p:attrName>
                                        </p:attrNameLst>
                                      </p:cBhvr>
                                      <p:to>
                                        <p:strVal val="visible"/>
                                      </p:to>
                                    </p:set>
                                    <p:animEffect transition="in" filter="fade">
                                      <p:cBhvr>
                                        <p:cTn id="21" dur="2000"/>
                                        <p:tgtEl>
                                          <p:spTgt spid="174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t>Thoracic Cavity Cross Section</a:t>
            </a:r>
          </a:p>
        </p:txBody>
      </p:sp>
      <p:pic>
        <p:nvPicPr>
          <p:cNvPr id="18437" name="Picture 5" descr="fox78119_1607"/>
          <p:cNvPicPr>
            <a:picLocks noChangeAspect="1" noChangeArrowheads="1"/>
          </p:cNvPicPr>
          <p:nvPr/>
        </p:nvPicPr>
        <p:blipFill>
          <a:blip r:embed="rId2" cstate="print"/>
          <a:srcRect/>
          <a:stretch>
            <a:fillRect/>
          </a:stretch>
        </p:blipFill>
        <p:spPr bwMode="auto">
          <a:xfrm>
            <a:off x="990600" y="1447800"/>
            <a:ext cx="7228775" cy="4835555"/>
          </a:xfrm>
          <a:prstGeom prst="rect">
            <a:avLst/>
          </a:prstGeom>
          <a:noFill/>
        </p:spPr>
      </p:pic>
    </p:spTree>
  </p:cSld>
  <p:clrMapOvr>
    <a:masterClrMapping/>
  </p:clrMapOvr>
  <p:transition>
    <p:wedg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defRPr/>
            </a:pPr>
            <a:r>
              <a:rPr lang="en-US" sz="2800" b="0" dirty="0"/>
              <a:t>COUPLING OF THE LUNGS AND THE CHEST WALL</a:t>
            </a:r>
          </a:p>
        </p:txBody>
      </p:sp>
      <p:sp>
        <p:nvSpPr>
          <p:cNvPr id="29699" name="Rectangle 3"/>
          <p:cNvSpPr>
            <a:spLocks noGrp="1" noChangeArrowheads="1"/>
          </p:cNvSpPr>
          <p:nvPr>
            <p:ph type="body" idx="4294967295"/>
          </p:nvPr>
        </p:nvSpPr>
        <p:spPr/>
        <p:txBody>
          <a:bodyPr/>
          <a:lstStyle/>
          <a:p>
            <a:pPr algn="just" eaLnBrk="1" hangingPunct="1">
              <a:defRPr/>
            </a:pPr>
            <a:r>
              <a:rPr lang="en-US" sz="2400" dirty="0"/>
              <a:t>The lungs are not directly attached to the chest wall but they change their volume and shape according to the changes in shape and volume of the thoracic cavity.</a:t>
            </a:r>
          </a:p>
          <a:p>
            <a:pPr algn="just" eaLnBrk="1" hangingPunct="1">
              <a:buFont typeface="Wingdings" pitchFamily="2" charset="2"/>
              <a:buNone/>
              <a:defRPr/>
            </a:pPr>
            <a:endParaRPr lang="en-US" sz="2400" dirty="0"/>
          </a:p>
          <a:p>
            <a:pPr algn="just" eaLnBrk="1" hangingPunct="1">
              <a:defRPr/>
            </a:pPr>
            <a:r>
              <a:rPr lang="en-US" sz="2400" dirty="0"/>
              <a:t>Pleura covering the surfaces of the lungs (visceral) or the thoracic cavity (parietal) together with a thin (20 μm) layer of liquid (pleural fluid) between them create a liquid coupling.</a:t>
            </a:r>
          </a:p>
          <a:p>
            <a:pPr algn="just" eaLnBrk="1" hangingPunct="1">
              <a:defRPr/>
            </a:pPr>
            <a:endParaRPr lang="en-US" sz="2400" dirty="0"/>
          </a:p>
          <a:p>
            <a:pPr algn="just" eaLnBrk="1" hangingPunct="1">
              <a:defRPr/>
            </a:pPr>
            <a:r>
              <a:rPr lang="en-US" sz="2400" dirty="0"/>
              <a:t>The pleural fluid lubricates the movement of the lungs within the cavity.</a:t>
            </a:r>
          </a:p>
          <a:p>
            <a:pPr algn="just" eaLnBrk="1" hangingPunct="1">
              <a:defRPr/>
            </a:pPr>
            <a:endParaRPr lang="en-US" sz="24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2000"/>
                                        <p:tgtEl>
                                          <p:spTgt spid="29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20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699">
                                            <p:txEl>
                                              <p:pRg st="4" end="4"/>
                                            </p:txEl>
                                          </p:spTgt>
                                        </p:tgtEl>
                                        <p:attrNameLst>
                                          <p:attrName>style.visibility</p:attrName>
                                        </p:attrNameLst>
                                      </p:cBhvr>
                                      <p:to>
                                        <p:strVal val="visible"/>
                                      </p:to>
                                    </p:set>
                                    <p:animEffect transition="in" filter="fade">
                                      <p:cBhvr>
                                        <p:cTn id="17" dur="20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ctrTitle"/>
          </p:nvPr>
        </p:nvSpPr>
        <p:spPr/>
        <p:txBody>
          <a:bodyPr/>
          <a:lstStyle/>
          <a:p>
            <a:r>
              <a:rPr lang="en-US" dirty="0"/>
              <a:t>Mechanics of Breathing</a:t>
            </a:r>
          </a:p>
        </p:txBody>
      </p:sp>
    </p:spTree>
  </p:cSld>
  <p:clrMapOvr>
    <a:masterClrMapping/>
  </p:clrMapOvr>
  <p:transition>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t>Breathing</a:t>
            </a:r>
          </a:p>
        </p:txBody>
      </p:sp>
      <p:sp>
        <p:nvSpPr>
          <p:cNvPr id="33795" name="Content Placeholder 2"/>
          <p:cNvSpPr>
            <a:spLocks noGrp="1"/>
          </p:cNvSpPr>
          <p:nvPr>
            <p:ph idx="1"/>
          </p:nvPr>
        </p:nvSpPr>
        <p:spPr>
          <a:xfrm>
            <a:off x="457200" y="1371600"/>
            <a:ext cx="8305800" cy="4800600"/>
          </a:xfrm>
        </p:spPr>
        <p:txBody>
          <a:bodyPr/>
          <a:lstStyle/>
          <a:p>
            <a:r>
              <a:rPr lang="en-US" dirty="0"/>
              <a:t>Also called </a:t>
            </a:r>
            <a:r>
              <a:rPr lang="en-US" dirty="0">
                <a:solidFill>
                  <a:srgbClr val="FF0000"/>
                </a:solidFill>
              </a:rPr>
              <a:t>pulmonary ventilation</a:t>
            </a:r>
          </a:p>
          <a:p>
            <a:pPr lvl="1"/>
            <a:r>
              <a:rPr lang="en-US" dirty="0"/>
              <a:t>Inspiration: breathe in</a:t>
            </a:r>
          </a:p>
          <a:p>
            <a:pPr lvl="1"/>
            <a:r>
              <a:rPr lang="en-US" dirty="0"/>
              <a:t>Expiration: breathe out</a:t>
            </a:r>
          </a:p>
          <a:p>
            <a:pPr lvl="1"/>
            <a:endParaRPr lang="en-US" dirty="0"/>
          </a:p>
          <a:p>
            <a:r>
              <a:rPr lang="en-US" dirty="0"/>
              <a:t>Accomplished by changing thoracic cavity/ lung volume</a:t>
            </a:r>
          </a:p>
          <a:p>
            <a:r>
              <a:rPr lang="en-US" dirty="0">
                <a:hlinkClick r:id="rId2"/>
              </a:rPr>
              <a:t>Breathing is an active process</a:t>
            </a:r>
            <a:r>
              <a:rPr lang="en-US" dirty="0"/>
              <a:t> - requiring the contraction of skeletal muscles.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2000"/>
                                        <p:tgtEl>
                                          <p:spTgt spid="337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795">
                                            <p:txEl>
                                              <p:pRg st="1" end="1"/>
                                            </p:txEl>
                                          </p:spTgt>
                                        </p:tgtEl>
                                        <p:attrNameLst>
                                          <p:attrName>style.visibility</p:attrName>
                                        </p:attrNameLst>
                                      </p:cBhvr>
                                      <p:to>
                                        <p:strVal val="visible"/>
                                      </p:to>
                                    </p:set>
                                    <p:animEffect transition="in" filter="fade">
                                      <p:cBhvr>
                                        <p:cTn id="10" dur="2000"/>
                                        <p:tgtEl>
                                          <p:spTgt spid="337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animEffect transition="in" filter="fade">
                                      <p:cBhvr>
                                        <p:cTn id="13" dur="2000"/>
                                        <p:tgtEl>
                                          <p:spTgt spid="3379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3795">
                                            <p:txEl>
                                              <p:pRg st="4" end="4"/>
                                            </p:txEl>
                                          </p:spTgt>
                                        </p:tgtEl>
                                        <p:attrNameLst>
                                          <p:attrName>style.visibility</p:attrName>
                                        </p:attrNameLst>
                                      </p:cBhvr>
                                      <p:to>
                                        <p:strVal val="visible"/>
                                      </p:to>
                                    </p:set>
                                    <p:animEffect transition="in" filter="fade">
                                      <p:cBhvr>
                                        <p:cTn id="18" dur="2000"/>
                                        <p:tgtEl>
                                          <p:spTgt spid="3379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795">
                                            <p:txEl>
                                              <p:pRg st="5" end="5"/>
                                            </p:txEl>
                                          </p:spTgt>
                                        </p:tgtEl>
                                        <p:attrNameLst>
                                          <p:attrName>style.visibility</p:attrName>
                                        </p:attrNameLst>
                                      </p:cBhvr>
                                      <p:to>
                                        <p:strVal val="visible"/>
                                      </p:to>
                                    </p:set>
                                    <p:animEffect transition="in" filter="fade">
                                      <p:cBhvr>
                                        <p:cTn id="23" dur="2000"/>
                                        <p:tgtEl>
                                          <p:spTgt spid="337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t>Muscles Involved in Breathing</a:t>
            </a:r>
          </a:p>
        </p:txBody>
      </p:sp>
      <p:sp>
        <p:nvSpPr>
          <p:cNvPr id="34819" name="Content Placeholder 2"/>
          <p:cNvSpPr>
            <a:spLocks noGrp="1"/>
          </p:cNvSpPr>
          <p:nvPr>
            <p:ph idx="1"/>
          </p:nvPr>
        </p:nvSpPr>
        <p:spPr>
          <a:xfrm>
            <a:off x="533400" y="1600200"/>
            <a:ext cx="8077200" cy="4572000"/>
          </a:xfrm>
        </p:spPr>
        <p:txBody>
          <a:bodyPr>
            <a:normAutofit/>
          </a:bodyPr>
          <a:lstStyle/>
          <a:p>
            <a:pPr algn="just"/>
            <a:r>
              <a:rPr lang="en-US" sz="2800" dirty="0"/>
              <a:t>The primary </a:t>
            </a:r>
            <a:r>
              <a:rPr lang="en-US" sz="2800" dirty="0">
                <a:hlinkClick r:id="rId2"/>
              </a:rPr>
              <a:t>muscles of respiration</a:t>
            </a:r>
            <a:r>
              <a:rPr lang="en-US" sz="2800" dirty="0"/>
              <a:t> include the </a:t>
            </a:r>
            <a:r>
              <a:rPr lang="en-US" sz="2800" dirty="0">
                <a:solidFill>
                  <a:srgbClr val="FF0000"/>
                </a:solidFill>
              </a:rPr>
              <a:t>external </a:t>
            </a:r>
            <a:r>
              <a:rPr lang="en-US" sz="2800" dirty="0" err="1">
                <a:solidFill>
                  <a:srgbClr val="FF0000"/>
                </a:solidFill>
              </a:rPr>
              <a:t>intercostal</a:t>
            </a:r>
            <a:r>
              <a:rPr lang="en-US" sz="2800" dirty="0">
                <a:solidFill>
                  <a:srgbClr val="FF0000"/>
                </a:solidFill>
              </a:rPr>
              <a:t> </a:t>
            </a:r>
            <a:r>
              <a:rPr lang="en-US" sz="2800" dirty="0"/>
              <a:t>muscles (located between the ribs) and the </a:t>
            </a:r>
            <a:r>
              <a:rPr lang="en-US" sz="2800" dirty="0">
                <a:solidFill>
                  <a:srgbClr val="FF0000"/>
                </a:solidFill>
              </a:rPr>
              <a:t>diaphragm</a:t>
            </a:r>
            <a:r>
              <a:rPr lang="en-US" sz="2800" dirty="0"/>
              <a:t> (a sheet of muscle located between the thoracic &amp; abdominal cavities). </a:t>
            </a:r>
          </a:p>
          <a:p>
            <a:pPr algn="just"/>
            <a:endParaRPr lang="en-US" sz="2800" dirty="0"/>
          </a:p>
          <a:p>
            <a:pPr algn="just"/>
            <a:r>
              <a:rPr lang="en-US" sz="2800" dirty="0"/>
              <a:t>accessory muscles of inspiration </a:t>
            </a:r>
          </a:p>
          <a:p>
            <a:pPr lvl="1" algn="just"/>
            <a:r>
              <a:rPr lang="en-US" dirty="0" err="1"/>
              <a:t>sternomastoids</a:t>
            </a:r>
            <a:r>
              <a:rPr lang="en-US" dirty="0"/>
              <a:t>-from behind ear to sternum </a:t>
            </a:r>
          </a:p>
          <a:p>
            <a:pPr lvl="1" algn="just"/>
            <a:r>
              <a:rPr lang="en-US" dirty="0"/>
              <a:t>Anterior </a:t>
            </a:r>
            <a:r>
              <a:rPr lang="en-US" dirty="0" err="1"/>
              <a:t>serrati,scaleni</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2000"/>
                                        <p:tgtEl>
                                          <p:spTgt spid="34819">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4819">
                                            <p:txEl>
                                              <p:pRg st="3" end="3"/>
                                            </p:txEl>
                                          </p:spTgt>
                                        </p:tgtEl>
                                        <p:attrNameLst>
                                          <p:attrName>style.visibility</p:attrName>
                                        </p:attrNameLst>
                                      </p:cBhvr>
                                      <p:to>
                                        <p:strVal val="visible"/>
                                      </p:to>
                                    </p:set>
                                    <p:animEffect transition="in" filter="fade">
                                      <p:cBhvr>
                                        <p:cTn id="15" dur="2000"/>
                                        <p:tgtEl>
                                          <p:spTgt spid="34819">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819">
                                            <p:txEl>
                                              <p:pRg st="4" end="4"/>
                                            </p:txEl>
                                          </p:spTgt>
                                        </p:tgtEl>
                                        <p:attrNameLst>
                                          <p:attrName>style.visibility</p:attrName>
                                        </p:attrNameLst>
                                      </p:cBhvr>
                                      <p:to>
                                        <p:strVal val="visible"/>
                                      </p:to>
                                    </p:set>
                                    <p:animEffect transition="in" filter="fade">
                                      <p:cBhvr>
                                        <p:cTn id="18" dur="20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a:bodyPr>
          <a:lstStyle/>
          <a:p>
            <a:pPr marL="0" indent="0">
              <a:buNone/>
            </a:pPr>
            <a:r>
              <a:rPr lang="en-US" dirty="0"/>
              <a:t>6. Pulmonary circulation [Ventilation-perfusion ratio].</a:t>
            </a:r>
          </a:p>
          <a:p>
            <a:pPr marL="0" indent="0">
              <a:buNone/>
            </a:pPr>
            <a:r>
              <a:rPr lang="en-US" dirty="0"/>
              <a:t>7. Lung Volumes and Pulmonary Function Tests</a:t>
            </a:r>
          </a:p>
          <a:p>
            <a:pPr marL="0" indent="0">
              <a:buNone/>
            </a:pPr>
            <a:r>
              <a:rPr lang="en-US" dirty="0"/>
              <a:t>8. Review of Gas Laws</a:t>
            </a:r>
          </a:p>
          <a:p>
            <a:pPr marL="0" indent="0">
              <a:buNone/>
            </a:pPr>
            <a:r>
              <a:rPr lang="en-US" dirty="0"/>
              <a:t>9. Diffusion of gases across alveolar walls [Gas exchange in the lungs]</a:t>
            </a:r>
          </a:p>
          <a:p>
            <a:pPr marL="0" indent="0">
              <a:buNone/>
            </a:pPr>
            <a:r>
              <a:rPr lang="en-US" dirty="0"/>
              <a:t>10. The exchange of gasses in the tissues</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t>Muscles Involved in Breathing</a:t>
            </a:r>
          </a:p>
        </p:txBody>
      </p:sp>
      <p:sp>
        <p:nvSpPr>
          <p:cNvPr id="34819" name="Content Placeholder 2"/>
          <p:cNvSpPr>
            <a:spLocks noGrp="1"/>
          </p:cNvSpPr>
          <p:nvPr>
            <p:ph idx="1"/>
          </p:nvPr>
        </p:nvSpPr>
        <p:spPr>
          <a:xfrm>
            <a:off x="533400" y="1600200"/>
            <a:ext cx="8077200" cy="4572000"/>
          </a:xfrm>
        </p:spPr>
        <p:txBody>
          <a:bodyPr>
            <a:normAutofit/>
          </a:bodyPr>
          <a:lstStyle/>
          <a:p>
            <a:pPr algn="just"/>
            <a:r>
              <a:rPr lang="en-US" dirty="0">
                <a:solidFill>
                  <a:srgbClr val="FF0000"/>
                </a:solidFill>
              </a:rPr>
              <a:t>muscles of </a:t>
            </a:r>
            <a:r>
              <a:rPr lang="en-US" b="1" dirty="0">
                <a:solidFill>
                  <a:srgbClr val="FF0000"/>
                </a:solidFill>
              </a:rPr>
              <a:t>expiration</a:t>
            </a:r>
            <a:endParaRPr lang="en-US" dirty="0">
              <a:solidFill>
                <a:srgbClr val="FF0000"/>
              </a:solidFill>
            </a:endParaRPr>
          </a:p>
          <a:p>
            <a:pPr lvl="1" algn="just"/>
            <a:endParaRPr lang="en-US" dirty="0"/>
          </a:p>
          <a:p>
            <a:pPr lvl="1" algn="just"/>
            <a:r>
              <a:rPr lang="en-US" dirty="0" err="1"/>
              <a:t>transversus</a:t>
            </a:r>
            <a:r>
              <a:rPr lang="en-US" dirty="0"/>
              <a:t> </a:t>
            </a:r>
            <a:r>
              <a:rPr lang="en-US" dirty="0" err="1"/>
              <a:t>abdominis</a:t>
            </a:r>
            <a:r>
              <a:rPr lang="en-US" dirty="0"/>
              <a:t> </a:t>
            </a:r>
          </a:p>
          <a:p>
            <a:pPr lvl="1" algn="just"/>
            <a:r>
              <a:rPr lang="en-US" dirty="0"/>
              <a:t>rectus </a:t>
            </a:r>
            <a:r>
              <a:rPr lang="en-US" dirty="0" err="1"/>
              <a:t>abdominis</a:t>
            </a:r>
            <a:r>
              <a:rPr lang="en-US" dirty="0"/>
              <a:t> </a:t>
            </a:r>
          </a:p>
          <a:p>
            <a:pPr lvl="1" algn="just"/>
            <a:r>
              <a:rPr lang="en-US" dirty="0"/>
              <a:t>internal oblique </a:t>
            </a:r>
          </a:p>
          <a:p>
            <a:pPr lvl="1" algn="just"/>
            <a:r>
              <a:rPr lang="en-US" dirty="0"/>
              <a:t>external oblique, internal intercostals </a:t>
            </a:r>
          </a:p>
          <a:p>
            <a:pPr algn="just"/>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fade">
                                      <p:cBhvr>
                                        <p:cTn id="12" dur="2000"/>
                                        <p:tgtEl>
                                          <p:spTgt spid="348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animEffect transition="in" filter="fade">
                                      <p:cBhvr>
                                        <p:cTn id="17" dur="2000"/>
                                        <p:tgtEl>
                                          <p:spTgt spid="348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819">
                                            <p:txEl>
                                              <p:pRg st="4" end="4"/>
                                            </p:txEl>
                                          </p:spTgt>
                                        </p:tgtEl>
                                        <p:attrNameLst>
                                          <p:attrName>style.visibility</p:attrName>
                                        </p:attrNameLst>
                                      </p:cBhvr>
                                      <p:to>
                                        <p:strVal val="visible"/>
                                      </p:to>
                                    </p:set>
                                    <p:animEffect transition="in" filter="fade">
                                      <p:cBhvr>
                                        <p:cTn id="22" dur="2000"/>
                                        <p:tgtEl>
                                          <p:spTgt spid="3481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animEffect transition="in" filter="fade">
                                      <p:cBhvr>
                                        <p:cTn id="27" dur="2000"/>
                                        <p:tgtEl>
                                          <p:spTgt spid="34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9" name="Picture 5" descr="fox78119_1613"/>
          <p:cNvPicPr>
            <a:picLocks noChangeAspect="1" noChangeArrowheads="1"/>
          </p:cNvPicPr>
          <p:nvPr/>
        </p:nvPicPr>
        <p:blipFill>
          <a:blip r:embed="rId2" cstate="print"/>
          <a:srcRect/>
          <a:stretch>
            <a:fillRect/>
          </a:stretch>
        </p:blipFill>
        <p:spPr bwMode="auto">
          <a:xfrm>
            <a:off x="1752600" y="1371600"/>
            <a:ext cx="5637780" cy="5050608"/>
          </a:xfrm>
          <a:prstGeom prst="rect">
            <a:avLst/>
          </a:prstGeom>
          <a:noFill/>
        </p:spPr>
      </p:pic>
      <p:sp>
        <p:nvSpPr>
          <p:cNvPr id="185350"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4400" dirty="0">
                <a:solidFill>
                  <a:schemeClr val="tx1"/>
                </a:solidFill>
              </a:rPr>
              <a:t>Muscles Involved in Breathing</a:t>
            </a: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4294967295"/>
          </p:nvPr>
        </p:nvSpPr>
        <p:spPr/>
        <p:txBody>
          <a:bodyPr/>
          <a:lstStyle/>
          <a:p>
            <a:pPr algn="just" eaLnBrk="1" hangingPunct="1">
              <a:lnSpc>
                <a:spcPct val="90000"/>
              </a:lnSpc>
              <a:defRPr/>
            </a:pPr>
            <a:r>
              <a:rPr lang="en-US" b="1" dirty="0"/>
              <a:t>Contraction of external intercostal muscles </a:t>
            </a:r>
            <a:r>
              <a:rPr lang="en-US" dirty="0"/>
              <a:t>&gt; elevation of ribs &amp; sternum &gt; increased front- to-back dimension of thoracic cavity &gt; lowers air pressure in lungs &gt; air moves into lungs</a:t>
            </a:r>
          </a:p>
          <a:p>
            <a:pPr algn="just" eaLnBrk="1" hangingPunct="1">
              <a:lnSpc>
                <a:spcPct val="90000"/>
              </a:lnSpc>
              <a:defRPr/>
            </a:pPr>
            <a:endParaRPr lang="en-US" dirty="0"/>
          </a:p>
          <a:p>
            <a:pPr algn="just" eaLnBrk="1" hangingPunct="1">
              <a:lnSpc>
                <a:spcPct val="90000"/>
              </a:lnSpc>
              <a:defRPr/>
            </a:pPr>
            <a:r>
              <a:rPr lang="en-US" b="1" dirty="0">
                <a:hlinkClick r:id="rId3"/>
              </a:rPr>
              <a:t>Contraction of diaphragm</a:t>
            </a:r>
            <a:r>
              <a:rPr lang="en-US" dirty="0"/>
              <a:t> &gt; diaphragm moves downward &gt; increases vertical dimension of thoracic cavity &gt; lowers air pressure in lungs &gt; air moves into lungs: </a:t>
            </a:r>
          </a:p>
        </p:txBody>
      </p:sp>
      <p:sp>
        <p:nvSpPr>
          <p:cNvPr id="21507" name="Rectangle 3"/>
          <p:cNvSpPr>
            <a:spLocks noGrp="1" noChangeArrowheads="1"/>
          </p:cNvSpPr>
          <p:nvPr>
            <p:ph type="title" idx="4294967295"/>
          </p:nvPr>
        </p:nvSpPr>
        <p:spPr/>
        <p:txBody>
          <a:bodyPr/>
          <a:lstStyle/>
          <a:p>
            <a:pPr eaLnBrk="1" hangingPunct="1">
              <a:defRPr/>
            </a:pPr>
            <a:r>
              <a:rPr lang="en-US" b="0" dirty="0"/>
              <a:t>Mechanics of breathing</a:t>
            </a:r>
            <a:r>
              <a:rPr lang="en-US" dirty="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2000"/>
                                        <p:tgtEl>
                                          <p:spTgt spid="215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6">
                                            <p:txEl>
                                              <p:pRg st="2" end="2"/>
                                            </p:txEl>
                                          </p:spTgt>
                                        </p:tgtEl>
                                        <p:attrNameLst>
                                          <p:attrName>style.visibility</p:attrName>
                                        </p:attrNameLst>
                                      </p:cBhvr>
                                      <p:to>
                                        <p:strVal val="visible"/>
                                      </p:to>
                                    </p:set>
                                    <p:animEffect transition="in" filter="fade">
                                      <p:cBhvr>
                                        <p:cTn id="12" dur="2000"/>
                                        <p:tgtEl>
                                          <p:spTgt spid="2150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p:txBody>
          <a:bodyPr>
            <a:normAutofit fontScale="92500" lnSpcReduction="10000"/>
          </a:bodyPr>
          <a:lstStyle/>
          <a:p>
            <a:pPr algn="just" eaLnBrk="1" hangingPunct="1">
              <a:lnSpc>
                <a:spcPct val="90000"/>
              </a:lnSpc>
              <a:defRPr/>
            </a:pPr>
            <a:r>
              <a:rPr lang="en-US" dirty="0"/>
              <a:t>Expiration is usually passive, and normally occurs by recoil of stretched tissue of</a:t>
            </a:r>
            <a:br>
              <a:rPr lang="en-US" dirty="0"/>
            </a:br>
            <a:r>
              <a:rPr lang="en-US" dirty="0"/>
              <a:t>lungs and thorax. </a:t>
            </a:r>
          </a:p>
          <a:p>
            <a:pPr algn="just" eaLnBrk="1" hangingPunct="1">
              <a:lnSpc>
                <a:spcPct val="90000"/>
              </a:lnSpc>
              <a:defRPr/>
            </a:pPr>
            <a:endParaRPr lang="en-US" dirty="0"/>
          </a:p>
          <a:p>
            <a:pPr algn="just" eaLnBrk="1" hangingPunct="1">
              <a:lnSpc>
                <a:spcPct val="90000"/>
              </a:lnSpc>
              <a:defRPr/>
            </a:pPr>
            <a:r>
              <a:rPr lang="en-US" dirty="0"/>
              <a:t>At high rates of ventilation or with airway obstruction the muscles of expiration actively contract. </a:t>
            </a:r>
          </a:p>
          <a:p>
            <a:pPr algn="just" eaLnBrk="1" hangingPunct="1">
              <a:lnSpc>
                <a:spcPct val="90000"/>
              </a:lnSpc>
              <a:defRPr/>
            </a:pPr>
            <a:endParaRPr lang="en-US" dirty="0"/>
          </a:p>
          <a:p>
            <a:pPr algn="just" eaLnBrk="1" hangingPunct="1">
              <a:lnSpc>
                <a:spcPct val="90000"/>
              </a:lnSpc>
              <a:defRPr/>
            </a:pPr>
            <a:r>
              <a:rPr lang="en-US" dirty="0"/>
              <a:t>They lower the ribs and increase</a:t>
            </a:r>
            <a:br>
              <a:rPr lang="en-US" dirty="0"/>
            </a:br>
            <a:r>
              <a:rPr lang="en-US" dirty="0"/>
              <a:t>intra-abdominal pressure which forces the diaphragm upward. </a:t>
            </a:r>
          </a:p>
        </p:txBody>
      </p:sp>
      <p:sp>
        <p:nvSpPr>
          <p:cNvPr id="22531" name="Rectangle 3"/>
          <p:cNvSpPr>
            <a:spLocks noGrp="1" noChangeArrowheads="1"/>
          </p:cNvSpPr>
          <p:nvPr>
            <p:ph type="title" idx="4294967295"/>
          </p:nvPr>
        </p:nvSpPr>
        <p:spPr/>
        <p:txBody>
          <a:bodyPr/>
          <a:lstStyle/>
          <a:p>
            <a:pPr eaLnBrk="1" hangingPunct="1">
              <a:defRPr/>
            </a:pPr>
            <a:r>
              <a:rPr lang="en-US" b="0" dirty="0"/>
              <a:t>Mechanics of breathing</a:t>
            </a:r>
            <a:r>
              <a:rPr lang="en-US" dirty="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2" end="2"/>
                                            </p:txEl>
                                          </p:spTgt>
                                        </p:tgtEl>
                                        <p:attrNameLst>
                                          <p:attrName>style.visibility</p:attrName>
                                        </p:attrNameLst>
                                      </p:cBhvr>
                                      <p:to>
                                        <p:strVal val="visible"/>
                                      </p:to>
                                    </p:set>
                                    <p:animEffect transition="in" filter="fade">
                                      <p:cBhvr>
                                        <p:cTn id="12" dur="2000"/>
                                        <p:tgtEl>
                                          <p:spTgt spid="225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530">
                                            <p:txEl>
                                              <p:pRg st="4" end="4"/>
                                            </p:txEl>
                                          </p:spTgt>
                                        </p:tgtEl>
                                        <p:attrNameLst>
                                          <p:attrName>style.visibility</p:attrName>
                                        </p:attrNameLst>
                                      </p:cBhvr>
                                      <p:to>
                                        <p:strVal val="visible"/>
                                      </p:to>
                                    </p:set>
                                    <p:animEffect transition="in" filter="fade">
                                      <p:cBhvr>
                                        <p:cTn id="17" dur="20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title"/>
          </p:nvPr>
        </p:nvSpPr>
        <p:spPr>
          <a:xfrm>
            <a:off x="457200" y="0"/>
            <a:ext cx="8229600" cy="838200"/>
          </a:xfrm>
        </p:spPr>
        <p:txBody>
          <a:bodyPr/>
          <a:lstStyle/>
          <a:p>
            <a:pPr eaLnBrk="1" hangingPunct="1">
              <a:defRPr/>
            </a:pPr>
            <a:r>
              <a:rPr lang="en-US" b="0" dirty="0"/>
              <a:t>Mechanics of breathing</a:t>
            </a:r>
            <a:r>
              <a:rPr lang="en-US" dirty="0"/>
              <a:t> </a:t>
            </a:r>
          </a:p>
        </p:txBody>
      </p:sp>
      <p:pic>
        <p:nvPicPr>
          <p:cNvPr id="24579" name="Picture 5" descr="breathingmuscles"/>
          <p:cNvPicPr>
            <a:picLocks noChangeAspect="1" noChangeArrowheads="1"/>
          </p:cNvPicPr>
          <p:nvPr/>
        </p:nvPicPr>
        <p:blipFill>
          <a:blip r:embed="rId3" cstate="print"/>
          <a:srcRect/>
          <a:stretch>
            <a:fillRect/>
          </a:stretch>
        </p:blipFill>
        <p:spPr bwMode="auto">
          <a:xfrm>
            <a:off x="0" y="1143006"/>
            <a:ext cx="5410200" cy="5714994"/>
          </a:xfrm>
          <a:prstGeom prst="rect">
            <a:avLst/>
          </a:prstGeom>
          <a:noFill/>
          <a:ln w="9525">
            <a:noFill/>
            <a:miter lim="800000"/>
            <a:headEnd/>
            <a:tailEnd/>
          </a:ln>
        </p:spPr>
      </p:pic>
      <p:pic>
        <p:nvPicPr>
          <p:cNvPr id="6" name="Picture 5" descr="breathingmechanics"/>
          <p:cNvPicPr>
            <a:picLocks noChangeAspect="1" noChangeArrowheads="1"/>
          </p:cNvPicPr>
          <p:nvPr/>
        </p:nvPicPr>
        <p:blipFill>
          <a:blip r:embed="rId4" cstate="print"/>
          <a:srcRect/>
          <a:stretch>
            <a:fillRect/>
          </a:stretch>
        </p:blipFill>
        <p:spPr bwMode="auto">
          <a:xfrm>
            <a:off x="5334000" y="1066800"/>
            <a:ext cx="3810000" cy="5791200"/>
          </a:xfrm>
          <a:prstGeom prst="rect">
            <a:avLst/>
          </a:prstGeom>
          <a:noFill/>
          <a:ln w="9525">
            <a:noFill/>
            <a:miter lim="800000"/>
            <a:headEnd/>
            <a:tailEnd/>
          </a:ln>
        </p:spPr>
      </p:pic>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p:txBody>
          <a:bodyPr>
            <a:normAutofit/>
          </a:bodyPr>
          <a:lstStyle/>
          <a:p>
            <a:pPr algn="just">
              <a:defRPr/>
            </a:pPr>
            <a:r>
              <a:rPr lang="en-US" dirty="0"/>
              <a:t>To exhale: </a:t>
            </a:r>
          </a:p>
          <a:p>
            <a:pPr algn="just">
              <a:defRPr/>
            </a:pPr>
            <a:r>
              <a:rPr lang="en-US" dirty="0"/>
              <a:t>relaxation of external </a:t>
            </a:r>
            <a:r>
              <a:rPr lang="en-US" dirty="0" err="1"/>
              <a:t>intercostal</a:t>
            </a:r>
            <a:r>
              <a:rPr lang="en-US" dirty="0"/>
              <a:t> muscles &amp; diaphragm &gt; return of diaphragm, ribs, &amp; sternum to resting position &gt; restores thoracic cavity to pre </a:t>
            </a:r>
            <a:r>
              <a:rPr lang="en-US" dirty="0" err="1"/>
              <a:t>inspiratory</a:t>
            </a:r>
            <a:r>
              <a:rPr lang="en-US" dirty="0"/>
              <a:t> volume &gt; increases pressure in lungs &gt; air is exhaled</a:t>
            </a:r>
          </a:p>
          <a:p>
            <a:pPr algn="just" eaLnBrk="1" hangingPunct="1">
              <a:lnSpc>
                <a:spcPct val="90000"/>
              </a:lnSpc>
              <a:defRPr/>
            </a:pPr>
            <a:endParaRPr lang="en-US" dirty="0"/>
          </a:p>
        </p:txBody>
      </p:sp>
      <p:sp>
        <p:nvSpPr>
          <p:cNvPr id="22531" name="Rectangle 3"/>
          <p:cNvSpPr>
            <a:spLocks noGrp="1" noChangeArrowheads="1"/>
          </p:cNvSpPr>
          <p:nvPr>
            <p:ph type="title" idx="4294967295"/>
          </p:nvPr>
        </p:nvSpPr>
        <p:spPr/>
        <p:txBody>
          <a:bodyPr/>
          <a:lstStyle/>
          <a:p>
            <a:pPr eaLnBrk="1" hangingPunct="1">
              <a:defRPr/>
            </a:pPr>
            <a:r>
              <a:rPr lang="en-US" b="0" dirty="0"/>
              <a:t>Mechanics of breathing</a:t>
            </a:r>
            <a:r>
              <a:rPr lang="en-US" dirty="0"/>
              <a:t>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2000"/>
                                        <p:tgtEl>
                                          <p:spTgt spid="225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530">
                                            <p:txEl>
                                              <p:pRg st="1" end="1"/>
                                            </p:txEl>
                                          </p:spTgt>
                                        </p:tgtEl>
                                        <p:attrNameLst>
                                          <p:attrName>style.visibility</p:attrName>
                                        </p:attrNameLst>
                                      </p:cBhvr>
                                      <p:to>
                                        <p:strVal val="visible"/>
                                      </p:to>
                                    </p:set>
                                    <p:animEffect transition="in" filter="fade">
                                      <p:cBhvr>
                                        <p:cTn id="12" dur="2000"/>
                                        <p:tgtEl>
                                          <p:spTgt spid="225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838200"/>
          </a:xfrm>
        </p:spPr>
        <p:txBody>
          <a:bodyPr/>
          <a:lstStyle/>
          <a:p>
            <a:r>
              <a:rPr lang="en-US" dirty="0"/>
              <a:t>Normal vs. Forced Breathing</a:t>
            </a:r>
          </a:p>
        </p:txBody>
      </p:sp>
      <p:pic>
        <p:nvPicPr>
          <p:cNvPr id="36869" name="Picture 5" descr="fox78119_tb1602"/>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762000"/>
          </a:xfrm>
        </p:spPr>
        <p:txBody>
          <a:bodyPr/>
          <a:lstStyle/>
          <a:p>
            <a:r>
              <a:rPr lang="en-US" dirty="0"/>
              <a:t>Mechanisms of Breathing</a:t>
            </a:r>
          </a:p>
        </p:txBody>
      </p:sp>
      <p:pic>
        <p:nvPicPr>
          <p:cNvPr id="37893" name="Picture 5" descr="fox78119_1614"/>
          <p:cNvPicPr>
            <a:picLocks noChangeAspect="1" noChangeArrowheads="1"/>
          </p:cNvPicPr>
          <p:nvPr/>
        </p:nvPicPr>
        <p:blipFill>
          <a:blip r:embed="rId2" cstate="print"/>
          <a:srcRect/>
          <a:stretch>
            <a:fillRect/>
          </a:stretch>
        </p:blipFill>
        <p:spPr bwMode="auto">
          <a:xfrm>
            <a:off x="0" y="685800"/>
            <a:ext cx="9144000" cy="6172200"/>
          </a:xfrm>
          <a:prstGeom prst="rect">
            <a:avLst/>
          </a:prstGeom>
          <a:noFill/>
        </p:spPr>
      </p:pic>
    </p:spTree>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4000" dirty="0"/>
              <a:t>Pressure</a:t>
            </a:r>
          </a:p>
        </p:txBody>
      </p:sp>
      <p:sp>
        <p:nvSpPr>
          <p:cNvPr id="22531" name="Content Placeholder 2"/>
          <p:cNvSpPr>
            <a:spLocks noGrp="1"/>
          </p:cNvSpPr>
          <p:nvPr>
            <p:ph idx="1"/>
          </p:nvPr>
        </p:nvSpPr>
        <p:spPr/>
        <p:txBody>
          <a:bodyPr>
            <a:normAutofit lnSpcReduction="10000"/>
          </a:bodyPr>
          <a:lstStyle/>
          <a:p>
            <a:pPr algn="just"/>
            <a:r>
              <a:rPr lang="en-US" dirty="0"/>
              <a:t>Atmospheric pressure [</a:t>
            </a:r>
            <a:r>
              <a:rPr lang="en-US" dirty="0">
                <a:solidFill>
                  <a:srgbClr val="FF0000"/>
                </a:solidFill>
              </a:rPr>
              <a:t>barometric pressure</a:t>
            </a:r>
            <a:r>
              <a:rPr lang="en-US" dirty="0"/>
              <a:t>]:  pressure of air outside the body</a:t>
            </a:r>
          </a:p>
          <a:p>
            <a:pPr algn="just">
              <a:buFontTx/>
              <a:buNone/>
            </a:pPr>
            <a:endParaRPr lang="en-US" dirty="0"/>
          </a:p>
          <a:p>
            <a:pPr algn="just"/>
            <a:r>
              <a:rPr lang="en-US" dirty="0"/>
              <a:t>Intrapulmonary pressure [</a:t>
            </a:r>
            <a:r>
              <a:rPr lang="en-US" dirty="0">
                <a:solidFill>
                  <a:srgbClr val="FF0000"/>
                </a:solidFill>
              </a:rPr>
              <a:t>alveolar pressure</a:t>
            </a:r>
            <a:r>
              <a:rPr lang="en-US" dirty="0"/>
              <a:t>]:  pressure in the lungs</a:t>
            </a:r>
          </a:p>
          <a:p>
            <a:pPr algn="just">
              <a:buFontTx/>
              <a:buNone/>
            </a:pPr>
            <a:endParaRPr lang="en-US" dirty="0"/>
          </a:p>
          <a:p>
            <a:pPr algn="just"/>
            <a:r>
              <a:rPr lang="en-US" dirty="0" err="1"/>
              <a:t>Intrapleural</a:t>
            </a:r>
            <a:r>
              <a:rPr lang="en-US" dirty="0"/>
              <a:t> pressure: pressure within the </a:t>
            </a:r>
            <a:r>
              <a:rPr lang="en-US" dirty="0" err="1"/>
              <a:t>intrapleural</a:t>
            </a:r>
            <a:r>
              <a:rPr lang="en-US" dirty="0"/>
              <a:t> space (between parietal and visceral pleura)</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t>
            </a:r>
            <a:r>
              <a:rPr lang="en-US" dirty="0" err="1"/>
              <a:t>cnt’d</a:t>
            </a:r>
            <a:r>
              <a:rPr lang="en-US" dirty="0"/>
              <a:t>…</a:t>
            </a:r>
          </a:p>
        </p:txBody>
      </p:sp>
      <p:sp>
        <p:nvSpPr>
          <p:cNvPr id="3" name="Content Placeholder 2"/>
          <p:cNvSpPr>
            <a:spLocks noGrp="1"/>
          </p:cNvSpPr>
          <p:nvPr>
            <p:ph idx="1"/>
          </p:nvPr>
        </p:nvSpPr>
        <p:spPr/>
        <p:txBody>
          <a:bodyPr/>
          <a:lstStyle/>
          <a:p>
            <a:r>
              <a:rPr lang="en-US" dirty="0"/>
              <a:t>-</a:t>
            </a:r>
            <a:r>
              <a:rPr lang="en-US" dirty="0" err="1"/>
              <a:t>ve</a:t>
            </a:r>
            <a:r>
              <a:rPr lang="en-US" dirty="0"/>
              <a:t> force always required on the outside to keep the lungs expanded</a:t>
            </a:r>
          </a:p>
          <a:p>
            <a:r>
              <a:rPr lang="en-US" dirty="0"/>
              <a:t>Provided by –</a:t>
            </a:r>
            <a:r>
              <a:rPr lang="en-US" dirty="0" err="1"/>
              <a:t>ve</a:t>
            </a:r>
            <a:r>
              <a:rPr lang="en-US" dirty="0"/>
              <a:t> pressure in the pleural space</a:t>
            </a:r>
          </a:p>
          <a:p>
            <a:r>
              <a:rPr lang="en-US" dirty="0"/>
              <a:t>-</a:t>
            </a:r>
            <a:r>
              <a:rPr lang="en-US" dirty="0" err="1"/>
              <a:t>ve</a:t>
            </a:r>
            <a:r>
              <a:rPr lang="en-US" dirty="0"/>
              <a:t> pressure provided by continuous pumping of fluid from this space by the </a:t>
            </a:r>
            <a:r>
              <a:rPr lang="en-US" dirty="0" err="1"/>
              <a:t>lymphatics</a:t>
            </a:r>
            <a:endParaRPr lang="en-US" dirty="0"/>
          </a:p>
          <a:p>
            <a:r>
              <a:rPr lang="en-US" dirty="0"/>
              <a:t>Normal collapse pressure of lungs about -4mmHg, pleural pressure must be at least -4mmHg to keep lungs expanded</a:t>
            </a:r>
          </a:p>
        </p:txBody>
      </p:sp>
    </p:spTree>
    <p:extLst>
      <p:ext uri="{BB962C8B-B14F-4D97-AF65-F5344CB8AC3E}">
        <p14:creationId xmlns:p14="http://schemas.microsoft.com/office/powerpoint/2010/main" val="2420797099"/>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Content</a:t>
            </a:r>
          </a:p>
        </p:txBody>
      </p:sp>
      <p:sp>
        <p:nvSpPr>
          <p:cNvPr id="3" name="Content Placeholder 2"/>
          <p:cNvSpPr>
            <a:spLocks noGrp="1"/>
          </p:cNvSpPr>
          <p:nvPr>
            <p:ph idx="1"/>
          </p:nvPr>
        </p:nvSpPr>
        <p:spPr/>
        <p:txBody>
          <a:bodyPr>
            <a:normAutofit/>
          </a:bodyPr>
          <a:lstStyle/>
          <a:p>
            <a:pPr marL="0" indent="0">
              <a:buNone/>
            </a:pPr>
            <a:r>
              <a:rPr lang="en-US" dirty="0"/>
              <a:t>11. Gas Transport to the Periphery [The carriage of oxygen and Carbondioxide]</a:t>
            </a:r>
          </a:p>
          <a:p>
            <a:pPr marL="0" indent="0">
              <a:buNone/>
            </a:pPr>
            <a:r>
              <a:rPr lang="en-US" dirty="0"/>
              <a:t>12. Acid-Base Regulation [The role of respiration in maintenance of blood pH]</a:t>
            </a:r>
          </a:p>
          <a:p>
            <a:pPr marL="0" indent="0">
              <a:buNone/>
            </a:pPr>
            <a:r>
              <a:rPr lang="en-US" dirty="0"/>
              <a:t>13. Regulation &amp; Control of Breathing [Neural, chemical and non-chemical control ]</a:t>
            </a:r>
          </a:p>
          <a:p>
            <a:pPr marL="514350" indent="-514350">
              <a:buNone/>
            </a:pPr>
            <a:endParaRPr lang="en-US" dirty="0"/>
          </a:p>
          <a:p>
            <a:pPr marL="514350" indent="-514350">
              <a:buNone/>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Pressure </a:t>
            </a:r>
            <a:r>
              <a:rPr lang="en-US" dirty="0" err="1"/>
              <a:t>cnt’d</a:t>
            </a:r>
            <a:r>
              <a:rPr lang="en-US" dirty="0"/>
              <a:t>…</a:t>
            </a:r>
          </a:p>
        </p:txBody>
      </p:sp>
      <p:sp>
        <p:nvSpPr>
          <p:cNvPr id="3" name="Content Placeholder 2"/>
          <p:cNvSpPr>
            <a:spLocks noGrp="1"/>
          </p:cNvSpPr>
          <p:nvPr>
            <p:ph idx="1"/>
          </p:nvPr>
        </p:nvSpPr>
        <p:spPr/>
        <p:txBody>
          <a:bodyPr/>
          <a:lstStyle/>
          <a:p>
            <a:r>
              <a:rPr lang="en-US" dirty="0"/>
              <a:t>Usual pressure about -7mmHg</a:t>
            </a:r>
          </a:p>
          <a:p>
            <a:r>
              <a:rPr lang="en-US" dirty="0"/>
              <a:t>Thus negativity of pleural fluid keeps normal lungs pulled against the parietal pleural of the chest cavity except for an extremely thin layer of </a:t>
            </a:r>
            <a:r>
              <a:rPr lang="en-US" dirty="0" err="1"/>
              <a:t>mucoid</a:t>
            </a:r>
            <a:r>
              <a:rPr lang="en-US" dirty="0"/>
              <a:t> fluid that acts as a lubricant</a:t>
            </a:r>
          </a:p>
        </p:txBody>
      </p:sp>
    </p:spTree>
    <p:extLst>
      <p:ext uri="{BB962C8B-B14F-4D97-AF65-F5344CB8AC3E}">
        <p14:creationId xmlns:p14="http://schemas.microsoft.com/office/powerpoint/2010/main" val="627805550"/>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44475"/>
            <a:ext cx="8385175" cy="974725"/>
          </a:xfrm>
        </p:spPr>
        <p:txBody>
          <a:bodyPr>
            <a:normAutofit/>
          </a:bodyPr>
          <a:lstStyle/>
          <a:p>
            <a:pPr eaLnBrk="1" hangingPunct="1">
              <a:defRPr/>
            </a:pPr>
            <a:r>
              <a:rPr lang="en-US" sz="3200" b="0" dirty="0"/>
              <a:t>Pressure Changes during inspiration &amp; expiration</a:t>
            </a:r>
            <a:r>
              <a:rPr lang="en-US" sz="3200" dirty="0"/>
              <a:t> </a:t>
            </a:r>
          </a:p>
        </p:txBody>
      </p:sp>
      <p:sp>
        <p:nvSpPr>
          <p:cNvPr id="26627" name="Rectangle 3"/>
          <p:cNvSpPr>
            <a:spLocks noGrp="1" noChangeArrowheads="1"/>
          </p:cNvSpPr>
          <p:nvPr>
            <p:ph type="body" idx="4294967295"/>
          </p:nvPr>
        </p:nvSpPr>
        <p:spPr>
          <a:xfrm>
            <a:off x="457200" y="1371600"/>
            <a:ext cx="8229600" cy="5029200"/>
          </a:xfrm>
        </p:spPr>
        <p:txBody>
          <a:bodyPr>
            <a:normAutofit/>
          </a:bodyPr>
          <a:lstStyle/>
          <a:p>
            <a:pPr algn="just" eaLnBrk="1" hangingPunct="1">
              <a:lnSpc>
                <a:spcPct val="80000"/>
              </a:lnSpc>
              <a:defRPr/>
            </a:pPr>
            <a:r>
              <a:rPr lang="en-US" sz="2800" dirty="0"/>
              <a:t>lungs are housed in a hermetically sealed compartment known as the pleural space</a:t>
            </a:r>
          </a:p>
          <a:p>
            <a:pPr algn="just" eaLnBrk="1" hangingPunct="1">
              <a:lnSpc>
                <a:spcPct val="80000"/>
              </a:lnSpc>
              <a:defRPr/>
            </a:pPr>
            <a:endParaRPr lang="en-US" sz="2800" dirty="0"/>
          </a:p>
          <a:p>
            <a:pPr algn="just" eaLnBrk="1" hangingPunct="1">
              <a:lnSpc>
                <a:spcPct val="80000"/>
              </a:lnSpc>
              <a:defRPr/>
            </a:pPr>
            <a:r>
              <a:rPr lang="en-US" sz="2800" dirty="0"/>
              <a:t>As the external intercostals &amp; diaphragm contract, the lungs expand. </a:t>
            </a:r>
          </a:p>
          <a:p>
            <a:pPr algn="just" eaLnBrk="1" hangingPunct="1">
              <a:lnSpc>
                <a:spcPct val="80000"/>
              </a:lnSpc>
              <a:defRPr/>
            </a:pPr>
            <a:endParaRPr lang="en-US" sz="2800" dirty="0"/>
          </a:p>
          <a:p>
            <a:pPr algn="just" eaLnBrk="1" hangingPunct="1">
              <a:lnSpc>
                <a:spcPct val="80000"/>
              </a:lnSpc>
              <a:defRPr/>
            </a:pPr>
            <a:r>
              <a:rPr lang="en-US" sz="2800" dirty="0"/>
              <a:t>The expansion of the lungs causes the pressure in the lungs (and alveoli) to become slightly negative relative to atmospheric pressure. </a:t>
            </a:r>
          </a:p>
          <a:p>
            <a:pPr algn="just" eaLnBrk="1" hangingPunct="1">
              <a:lnSpc>
                <a:spcPct val="80000"/>
              </a:lnSpc>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457200" y="244475"/>
            <a:ext cx="8385175" cy="974725"/>
          </a:xfrm>
        </p:spPr>
        <p:txBody>
          <a:bodyPr>
            <a:normAutofit/>
          </a:bodyPr>
          <a:lstStyle/>
          <a:p>
            <a:pPr eaLnBrk="1" hangingPunct="1">
              <a:defRPr/>
            </a:pPr>
            <a:r>
              <a:rPr lang="en-US" sz="3200" dirty="0"/>
              <a:t>P</a:t>
            </a:r>
            <a:r>
              <a:rPr lang="en-US" sz="3200" b="0" dirty="0"/>
              <a:t>ressure Changes during inspiration &amp; expiration</a:t>
            </a:r>
            <a:r>
              <a:rPr lang="en-US" sz="3200" dirty="0"/>
              <a:t> </a:t>
            </a:r>
          </a:p>
        </p:txBody>
      </p:sp>
      <p:sp>
        <p:nvSpPr>
          <p:cNvPr id="26627" name="Rectangle 3"/>
          <p:cNvSpPr>
            <a:spLocks noGrp="1" noChangeArrowheads="1"/>
          </p:cNvSpPr>
          <p:nvPr>
            <p:ph type="body" idx="4294967295"/>
          </p:nvPr>
        </p:nvSpPr>
        <p:spPr>
          <a:xfrm>
            <a:off x="457200" y="1371600"/>
            <a:ext cx="8229600" cy="5029200"/>
          </a:xfrm>
        </p:spPr>
        <p:txBody>
          <a:bodyPr>
            <a:normAutofit/>
          </a:bodyPr>
          <a:lstStyle/>
          <a:p>
            <a:pPr algn="just" eaLnBrk="1" hangingPunct="1">
              <a:lnSpc>
                <a:spcPct val="80000"/>
              </a:lnSpc>
              <a:defRPr/>
            </a:pPr>
            <a:r>
              <a:rPr lang="en-US" sz="2800" dirty="0"/>
              <a:t>As a result, air moves from an area of higher pressure (the air) to an area of lower pressure (lungs &amp; alveoli). </a:t>
            </a:r>
          </a:p>
          <a:p>
            <a:pPr algn="just" eaLnBrk="1" hangingPunct="1">
              <a:lnSpc>
                <a:spcPct val="80000"/>
              </a:lnSpc>
              <a:defRPr/>
            </a:pPr>
            <a:endParaRPr lang="en-US" sz="2800" dirty="0"/>
          </a:p>
          <a:p>
            <a:pPr algn="just" eaLnBrk="1" hangingPunct="1">
              <a:lnSpc>
                <a:spcPct val="80000"/>
              </a:lnSpc>
              <a:defRPr/>
            </a:pPr>
            <a:r>
              <a:rPr lang="en-US" sz="2800" dirty="0"/>
              <a:t>During expiration, the respiration muscles relax &amp; lung volume decreases.</a:t>
            </a:r>
          </a:p>
          <a:p>
            <a:pPr algn="just" eaLnBrk="1" hangingPunct="1">
              <a:lnSpc>
                <a:spcPct val="80000"/>
              </a:lnSpc>
              <a:defRPr/>
            </a:pPr>
            <a:endParaRPr lang="en-US" sz="2800" dirty="0"/>
          </a:p>
          <a:p>
            <a:pPr algn="just" eaLnBrk="1" hangingPunct="1">
              <a:lnSpc>
                <a:spcPct val="80000"/>
              </a:lnSpc>
              <a:defRPr/>
            </a:pPr>
            <a:r>
              <a:rPr lang="en-US" sz="2800" dirty="0"/>
              <a:t>This causes pressure in the lungs (and alveoli) to become slight positive relative to atmospheric pressure. As a result, air leaves the lungs.</a:t>
            </a:r>
          </a:p>
        </p:txBody>
      </p:sp>
      <p:sp>
        <p:nvSpPr>
          <p:cNvPr id="4" name="Rectangle 3"/>
          <p:cNvSpPr/>
          <p:nvPr/>
        </p:nvSpPr>
        <p:spPr>
          <a:xfrm>
            <a:off x="4572000" y="5410200"/>
            <a:ext cx="3782254" cy="369332"/>
          </a:xfrm>
          <a:prstGeom prst="rect">
            <a:avLst/>
          </a:prstGeom>
        </p:spPr>
        <p:txBody>
          <a:bodyPr wrap="none">
            <a:spAutoFit/>
          </a:bodyPr>
          <a:lstStyle/>
          <a:p>
            <a:r>
              <a:rPr lang="en-US" dirty="0">
                <a:hlinkClick r:id="rId3" action="ppaction://hlinkpres?slideindex=1&amp;slidetitle="/>
              </a:rPr>
              <a:t>Animation\Ventilation Animation.ppsx</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anim calcmode="lin" valueType="num">
                                      <p:cBhvr additive="base">
                                        <p:cTn id="13"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4" end="4"/>
                                            </p:txEl>
                                          </p:spTgt>
                                        </p:tgtEl>
                                        <p:attrNameLst>
                                          <p:attrName>style.visibility</p:attrName>
                                        </p:attrNameLst>
                                      </p:cBhvr>
                                      <p:to>
                                        <p:strVal val="visible"/>
                                      </p:to>
                                    </p:set>
                                    <p:anim calcmode="lin" valueType="num">
                                      <p:cBhvr additive="base">
                                        <p:cTn id="19" dur="500" fill="hold"/>
                                        <p:tgtEl>
                                          <p:spTgt spid="2662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4294967295"/>
          </p:nvPr>
        </p:nvSpPr>
        <p:spPr>
          <a:xfrm>
            <a:off x="457200" y="762000"/>
            <a:ext cx="8229600" cy="5364163"/>
          </a:xfrm>
        </p:spPr>
        <p:txBody>
          <a:bodyPr/>
          <a:lstStyle/>
          <a:p>
            <a:pPr eaLnBrk="1" hangingPunct="1">
              <a:defRPr/>
            </a:pPr>
            <a:r>
              <a:rPr lang="en-US" sz="2800" dirty="0"/>
              <a:t>by changing the dimensions of the thorax one can increase or decrease intrapleural pressure, which in turn will influence transpulmonary  pressure. </a:t>
            </a:r>
          </a:p>
          <a:p>
            <a:pPr eaLnBrk="1" hangingPunct="1">
              <a:defRPr/>
            </a:pPr>
            <a:endParaRPr lang="en-US" sz="2800" dirty="0"/>
          </a:p>
          <a:p>
            <a:pPr eaLnBrk="1" hangingPunct="1">
              <a:defRPr/>
            </a:pPr>
            <a:r>
              <a:rPr lang="en-US" sz="2800" dirty="0"/>
              <a:t>the muscles of respiration regulate the size of the thorax. </a:t>
            </a:r>
          </a:p>
          <a:p>
            <a:pPr eaLnBrk="1" hangingPunct="1">
              <a:defRPr/>
            </a:pPr>
            <a:endParaRPr lang="en-US" sz="2800" dirty="0"/>
          </a:p>
          <a:p>
            <a:pPr eaLnBrk="1" hangingPunct="1">
              <a:defRPr/>
            </a:pPr>
            <a:r>
              <a:rPr lang="en-US" sz="2800" dirty="0"/>
              <a:t>they act as a negative pressure pump to enlarge the thorax, and lower the pressure in the alveoli to below atmospheric pressure.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anim calcmode="lin" valueType="num">
                                      <p:cBhvr additive="base">
                                        <p:cTn id="7" dur="500" fill="hold"/>
                                        <p:tgtEl>
                                          <p:spTgt spid="2867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4">
                                            <p:txEl>
                                              <p:pRg st="4" end="4"/>
                                            </p:txEl>
                                          </p:spTgt>
                                        </p:tgtEl>
                                        <p:attrNameLst>
                                          <p:attrName>style.visibility</p:attrName>
                                        </p:attrNameLst>
                                      </p:cBhvr>
                                      <p:to>
                                        <p:strVal val="visible"/>
                                      </p:to>
                                    </p:set>
                                    <p:anim calcmode="lin" valueType="num">
                                      <p:cBhvr additive="base">
                                        <p:cTn id="19"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600"/>
              <a:t>Pressure Differences When Breathing</a:t>
            </a:r>
          </a:p>
        </p:txBody>
      </p:sp>
      <p:sp>
        <p:nvSpPr>
          <p:cNvPr id="23555" name="Content Placeholder 2"/>
          <p:cNvSpPr>
            <a:spLocks noGrp="1"/>
          </p:cNvSpPr>
          <p:nvPr>
            <p:ph idx="1"/>
          </p:nvPr>
        </p:nvSpPr>
        <p:spPr/>
        <p:txBody>
          <a:bodyPr/>
          <a:lstStyle/>
          <a:p>
            <a:r>
              <a:rPr lang="en-US" dirty="0"/>
              <a:t>Inspiration: Intrapulmonary pressure is lower than atmospheric pressure.</a:t>
            </a:r>
          </a:p>
          <a:p>
            <a:pPr lvl="1"/>
            <a:r>
              <a:rPr lang="en-US" dirty="0"/>
              <a:t>Pressure below that of the atmosphere is called </a:t>
            </a:r>
            <a:r>
              <a:rPr lang="en-US" dirty="0" err="1">
                <a:solidFill>
                  <a:srgbClr val="326064"/>
                </a:solidFill>
              </a:rPr>
              <a:t>subatmospheric</a:t>
            </a:r>
            <a:r>
              <a:rPr lang="en-US" dirty="0">
                <a:solidFill>
                  <a:srgbClr val="326064"/>
                </a:solidFill>
              </a:rPr>
              <a:t> </a:t>
            </a:r>
            <a:r>
              <a:rPr lang="en-US" dirty="0"/>
              <a:t>or </a:t>
            </a:r>
            <a:r>
              <a:rPr lang="en-US" dirty="0">
                <a:solidFill>
                  <a:srgbClr val="326064"/>
                </a:solidFill>
              </a:rPr>
              <a:t>negative pressure</a:t>
            </a:r>
          </a:p>
          <a:p>
            <a:pPr lvl="1">
              <a:buFontTx/>
              <a:buNone/>
            </a:pPr>
            <a:endParaRPr lang="en-US" dirty="0">
              <a:solidFill>
                <a:srgbClr val="326064"/>
              </a:solidFill>
            </a:endParaRPr>
          </a:p>
          <a:p>
            <a:r>
              <a:rPr lang="en-US" dirty="0"/>
              <a:t>Expiration: Intrapulmonary pressure is greater than atmospheric pressure</a:t>
            </a:r>
            <a:r>
              <a:rPr lang="en-US" sz="2800" dirty="0"/>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t>Ventilation</a:t>
            </a:r>
          </a:p>
        </p:txBody>
      </p:sp>
      <p:sp>
        <p:nvSpPr>
          <p:cNvPr id="21507" name="Content Placeholder 2"/>
          <p:cNvSpPr>
            <a:spLocks noGrp="1"/>
          </p:cNvSpPr>
          <p:nvPr>
            <p:ph idx="1"/>
          </p:nvPr>
        </p:nvSpPr>
        <p:spPr>
          <a:xfrm>
            <a:off x="457200" y="1600200"/>
            <a:ext cx="8229600" cy="4572000"/>
          </a:xfrm>
        </p:spPr>
        <p:txBody>
          <a:bodyPr/>
          <a:lstStyle/>
          <a:p>
            <a:pPr algn="just"/>
            <a:r>
              <a:rPr lang="en-US" dirty="0"/>
              <a:t>Air moves from higher to lower pressure.</a:t>
            </a:r>
          </a:p>
          <a:p>
            <a:pPr algn="just">
              <a:buFontTx/>
              <a:buNone/>
            </a:pPr>
            <a:endParaRPr lang="en-US" dirty="0"/>
          </a:p>
          <a:p>
            <a:pPr lvl="1" algn="just"/>
            <a:r>
              <a:rPr lang="en-US" dirty="0"/>
              <a:t>Pressure differences between the two ends of the conducting zone occur due to changing lung volumes.</a:t>
            </a:r>
          </a:p>
          <a:p>
            <a:pPr lvl="1" algn="just">
              <a:buFontTx/>
              <a:buNone/>
            </a:pPr>
            <a:endParaRPr lang="en-US" dirty="0"/>
          </a:p>
          <a:p>
            <a:pPr lvl="1" algn="just"/>
            <a:r>
              <a:rPr lang="en-US" dirty="0">
                <a:solidFill>
                  <a:srgbClr val="326064"/>
                </a:solidFill>
              </a:rPr>
              <a:t>Compliance,</a:t>
            </a:r>
            <a:r>
              <a:rPr lang="en-US" dirty="0"/>
              <a:t> </a:t>
            </a:r>
            <a:r>
              <a:rPr lang="en-US" dirty="0">
                <a:solidFill>
                  <a:srgbClr val="326064"/>
                </a:solidFill>
              </a:rPr>
              <a:t>elasticity,</a:t>
            </a:r>
            <a:r>
              <a:rPr lang="en-US" dirty="0"/>
              <a:t> and </a:t>
            </a:r>
            <a:r>
              <a:rPr lang="en-US" dirty="0">
                <a:solidFill>
                  <a:srgbClr val="326064"/>
                </a:solidFill>
              </a:rPr>
              <a:t>surface tension </a:t>
            </a:r>
            <a:r>
              <a:rPr lang="en-US" dirty="0"/>
              <a:t>are important physical properties of the lungs.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2" end="2"/>
                                            </p:txEl>
                                          </p:spTgt>
                                        </p:tgtEl>
                                        <p:attrNameLst>
                                          <p:attrName>style.visibility</p:attrName>
                                        </p:attrNameLst>
                                      </p:cBhvr>
                                      <p:to>
                                        <p:strVal val="visible"/>
                                      </p:to>
                                    </p:set>
                                    <p:anim calcmode="lin" valueType="num">
                                      <p:cBhvr additive="base">
                                        <p:cTn id="13"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anim calcmode="lin" valueType="num">
                                      <p:cBhvr additive="base">
                                        <p:cTn id="19"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t>Boyle’s Law</a:t>
            </a:r>
          </a:p>
        </p:txBody>
      </p:sp>
      <p:sp>
        <p:nvSpPr>
          <p:cNvPr id="25603" name="Content Placeholder 2"/>
          <p:cNvSpPr>
            <a:spLocks noGrp="1"/>
          </p:cNvSpPr>
          <p:nvPr>
            <p:ph idx="1"/>
          </p:nvPr>
        </p:nvSpPr>
        <p:spPr/>
        <p:txBody>
          <a:bodyPr>
            <a:normAutofit lnSpcReduction="10000"/>
          </a:bodyPr>
          <a:lstStyle/>
          <a:p>
            <a:pPr algn="just"/>
            <a:r>
              <a:rPr lang="en-US" dirty="0"/>
              <a:t>States that the pressure of a gas is inversely proportional to its volume</a:t>
            </a:r>
          </a:p>
          <a:p>
            <a:pPr lvl="1" algn="just"/>
            <a:r>
              <a:rPr lang="en-US" dirty="0"/>
              <a:t>An increase in lung volume during inspiration decreases intrapulmonary pressure to sub-atmospheric levels.</a:t>
            </a:r>
          </a:p>
          <a:p>
            <a:pPr lvl="2" algn="just"/>
            <a:r>
              <a:rPr lang="en-US" sz="2800" dirty="0"/>
              <a:t>Air goes in.</a:t>
            </a:r>
          </a:p>
          <a:p>
            <a:pPr lvl="1" algn="just"/>
            <a:r>
              <a:rPr lang="en-US" dirty="0"/>
              <a:t>A decrease in lung volume during exhalation increases intrapulmonary pressure above atmospheric levels.</a:t>
            </a:r>
          </a:p>
          <a:p>
            <a:pPr lvl="2" algn="just"/>
            <a:r>
              <a:rPr lang="en-US" sz="2800" dirty="0"/>
              <a:t>Air goes out.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defRPr/>
            </a:pPr>
            <a:r>
              <a:rPr lang="en-US" sz="2800" b="0" dirty="0"/>
              <a:t>Compliance of the Lungs</a:t>
            </a:r>
            <a:endParaRPr lang="en-US" sz="2800" dirty="0"/>
          </a:p>
        </p:txBody>
      </p:sp>
      <p:sp>
        <p:nvSpPr>
          <p:cNvPr id="30723" name="Rectangle 3"/>
          <p:cNvSpPr>
            <a:spLocks noGrp="1" noChangeArrowheads="1"/>
          </p:cNvSpPr>
          <p:nvPr>
            <p:ph type="body" idx="4294967295"/>
          </p:nvPr>
        </p:nvSpPr>
        <p:spPr/>
        <p:txBody>
          <a:bodyPr/>
          <a:lstStyle/>
          <a:p>
            <a:pPr algn="just">
              <a:defRPr/>
            </a:pPr>
            <a:r>
              <a:rPr lang="en-US" sz="2800" dirty="0"/>
              <a:t>The extent to which the lungs expands for each unit increase in transpulmonary pressure is called </a:t>
            </a:r>
            <a:r>
              <a:rPr lang="en-US" sz="2800" i="1" dirty="0">
                <a:solidFill>
                  <a:srgbClr val="FF0000"/>
                </a:solidFill>
              </a:rPr>
              <a:t>compliance  [</a:t>
            </a:r>
            <a:r>
              <a:rPr lang="en-US" sz="2800" dirty="0"/>
              <a:t>ΔV/</a:t>
            </a:r>
            <a:r>
              <a:rPr lang="el-GR" sz="2800" dirty="0"/>
              <a:t>Δ</a:t>
            </a:r>
            <a:r>
              <a:rPr lang="en-US" sz="2800" dirty="0"/>
              <a:t>P]</a:t>
            </a:r>
          </a:p>
          <a:p>
            <a:pPr algn="just" eaLnBrk="1" hangingPunct="1">
              <a:defRPr/>
            </a:pPr>
            <a:r>
              <a:rPr lang="en-US" sz="2800" dirty="0"/>
              <a:t>The compliance of the human lung is 0.15 L/cm H</a:t>
            </a:r>
            <a:r>
              <a:rPr lang="en-US" sz="2800" baseline="-25000" dirty="0"/>
              <a:t>2</a:t>
            </a:r>
            <a:r>
              <a:rPr lang="en-US" sz="2800" dirty="0"/>
              <a:t>O. </a:t>
            </a:r>
          </a:p>
          <a:p>
            <a:pPr algn="just" eaLnBrk="1" hangingPunct="1">
              <a:defRPr/>
            </a:pPr>
            <a:endParaRPr lang="en-US" sz="2800" dirty="0"/>
          </a:p>
          <a:p>
            <a:pPr algn="just" eaLnBrk="1" hangingPunct="1">
              <a:defRPr/>
            </a:pPr>
            <a:r>
              <a:rPr lang="en-US" sz="2800" dirty="0"/>
              <a:t>However, it gets stiffer (compliance smaller) as it is expanded above the normal range.</a:t>
            </a:r>
            <a:endParaRPr lang="en-US" sz="2800" i="1" dirty="0">
              <a:solidFill>
                <a:srgbClr val="FF0000"/>
              </a:solidFill>
            </a:endParaRPr>
          </a:p>
          <a:p>
            <a:pPr algn="just" eaLnBrk="1" hangingPunct="1">
              <a:defRPr/>
            </a:pPr>
            <a:endParaRPr lang="en-US" sz="2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4294967295"/>
          </p:nvPr>
        </p:nvSpPr>
        <p:spPr>
          <a:xfrm>
            <a:off x="457200" y="685800"/>
            <a:ext cx="8229600" cy="5440363"/>
          </a:xfrm>
        </p:spPr>
        <p:txBody>
          <a:bodyPr>
            <a:normAutofit fontScale="92500" lnSpcReduction="10000"/>
          </a:bodyPr>
          <a:lstStyle/>
          <a:p>
            <a:pPr marL="0" indent="0" algn="ctr" eaLnBrk="1" hangingPunct="1">
              <a:buNone/>
              <a:defRPr/>
            </a:pPr>
            <a:r>
              <a:rPr lang="en-US" dirty="0"/>
              <a:t>Compliance is reduced when: </a:t>
            </a:r>
          </a:p>
          <a:p>
            <a:pPr marL="514350" indent="-514350" algn="just" eaLnBrk="1" hangingPunct="1">
              <a:buFont typeface="+mj-lt"/>
              <a:buAutoNum type="arabicPeriod"/>
              <a:defRPr/>
            </a:pPr>
            <a:r>
              <a:rPr lang="en-US" dirty="0"/>
              <a:t>The pulmonary venous pressure is increased and the lung becomes engorged with blood</a:t>
            </a:r>
          </a:p>
          <a:p>
            <a:pPr marL="514350" indent="-514350" algn="just" eaLnBrk="1" hangingPunct="1">
              <a:buFont typeface="+mj-lt"/>
              <a:buAutoNum type="arabicPeriod"/>
              <a:defRPr/>
            </a:pPr>
            <a:endParaRPr lang="en-US" dirty="0"/>
          </a:p>
          <a:p>
            <a:pPr marL="514350" indent="-514350" algn="just" eaLnBrk="1" hangingPunct="1">
              <a:buFont typeface="+mj-lt"/>
              <a:buAutoNum type="arabicPeriod"/>
              <a:defRPr/>
            </a:pPr>
            <a:r>
              <a:rPr lang="en-US" dirty="0"/>
              <a:t>There is alveolar oedema due to insufficiency of alveolar inflation</a:t>
            </a:r>
          </a:p>
          <a:p>
            <a:pPr marL="514350" indent="-514350" algn="just" eaLnBrk="1" hangingPunct="1">
              <a:buFont typeface="+mj-lt"/>
              <a:buAutoNum type="arabicPeriod"/>
              <a:defRPr/>
            </a:pPr>
            <a:endParaRPr lang="en-US" dirty="0"/>
          </a:p>
          <a:p>
            <a:pPr marL="514350" indent="-514350" algn="just" eaLnBrk="1" hangingPunct="1">
              <a:buFont typeface="+mj-lt"/>
              <a:buAutoNum type="arabicPeriod"/>
              <a:defRPr/>
            </a:pPr>
            <a:r>
              <a:rPr lang="en-US" dirty="0"/>
              <a:t>The lung remains unventilated for a while and</a:t>
            </a:r>
          </a:p>
          <a:p>
            <a:pPr marL="514350" indent="-514350" algn="just" eaLnBrk="1" hangingPunct="1">
              <a:buFont typeface="+mj-lt"/>
              <a:buAutoNum type="arabicPeriod"/>
              <a:defRPr/>
            </a:pPr>
            <a:endParaRPr lang="en-US" dirty="0"/>
          </a:p>
          <a:p>
            <a:pPr marL="514350" indent="-514350" algn="just" eaLnBrk="1" hangingPunct="1">
              <a:buFont typeface="+mj-lt"/>
              <a:buAutoNum type="arabicPeriod"/>
              <a:defRPr/>
            </a:pPr>
            <a:r>
              <a:rPr lang="en-US" dirty="0"/>
              <a:t>Because of diseases causing fibrosis of the lung e.g. chronic restrictive lung disease.</a:t>
            </a:r>
          </a:p>
          <a:p>
            <a:pPr algn="just" eaLnBrk="1" hangingPunct="1">
              <a:defRPr/>
            </a:pPr>
            <a:endParaRPr lang="en-US" dirty="0"/>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anim calcmode="lin" valueType="num">
                                      <p:cBhvr additive="base">
                                        <p:cTn id="19" dur="5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xEl>
                                              <p:pRg st="5" end="5"/>
                                            </p:txEl>
                                          </p:spTgt>
                                        </p:tgtEl>
                                        <p:attrNameLst>
                                          <p:attrName>style.visibility</p:attrName>
                                        </p:attrNameLst>
                                      </p:cBhvr>
                                      <p:to>
                                        <p:strVal val="visible"/>
                                      </p:to>
                                    </p:set>
                                    <p:anim calcmode="lin" valueType="num">
                                      <p:cBhvr additive="base">
                                        <p:cTn id="25" dur="5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4">
                                            <p:txEl>
                                              <p:pRg st="7" end="7"/>
                                            </p:txEl>
                                          </p:spTgt>
                                        </p:tgtEl>
                                        <p:attrNameLst>
                                          <p:attrName>style.visibility</p:attrName>
                                        </p:attrNameLst>
                                      </p:cBhvr>
                                      <p:to>
                                        <p:strVal val="visible"/>
                                      </p:to>
                                    </p:set>
                                    <p:anim calcmode="lin" valueType="num">
                                      <p:cBhvr additive="base">
                                        <p:cTn id="31" dur="500" fill="hold"/>
                                        <p:tgtEl>
                                          <p:spTgt spid="33794">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457200" y="685800"/>
            <a:ext cx="8229600" cy="5440363"/>
          </a:xfrm>
        </p:spPr>
        <p:txBody>
          <a:bodyPr>
            <a:normAutofit lnSpcReduction="10000"/>
          </a:bodyPr>
          <a:lstStyle/>
          <a:p>
            <a:pPr algn="just" eaLnBrk="1" hangingPunct="1">
              <a:defRPr/>
            </a:pPr>
            <a:r>
              <a:rPr lang="en-US" dirty="0"/>
              <a:t>On the contrary in chronic obstructive pulmonary disease (COPD, e.g. emphysema) the alveolar walls progressively degenerate, which </a:t>
            </a:r>
            <a:r>
              <a:rPr lang="en-US" b="1" i="1" dirty="0"/>
              <a:t>increases </a:t>
            </a:r>
            <a:r>
              <a:rPr lang="en-US" dirty="0"/>
              <a:t>the compliance. </a:t>
            </a:r>
          </a:p>
          <a:p>
            <a:pPr algn="just" eaLnBrk="1" hangingPunct="1">
              <a:defRPr/>
            </a:pPr>
            <a:endParaRPr lang="en-US" dirty="0"/>
          </a:p>
          <a:p>
            <a:pPr algn="just" eaLnBrk="1" hangingPunct="1">
              <a:defRPr/>
            </a:pPr>
            <a:r>
              <a:rPr lang="en-US" dirty="0"/>
              <a:t>The lung compliance is changed according to the lung size </a:t>
            </a:r>
          </a:p>
          <a:p>
            <a:pPr algn="just" eaLnBrk="1" hangingPunct="1">
              <a:defRPr/>
            </a:pPr>
            <a:endParaRPr lang="en-US" dirty="0"/>
          </a:p>
          <a:p>
            <a:pPr algn="just" eaLnBrk="1" hangingPunct="1">
              <a:defRPr/>
            </a:pPr>
            <a:r>
              <a:rPr lang="en-US" dirty="0"/>
              <a:t>At birth the lung compliance is the smallest and increased with age (until adulthood) due to increase in the size of the lungs.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additive="base">
                                        <p:cTn id="7" dur="500" fill="hold"/>
                                        <p:tgtEl>
                                          <p:spTgt spid="34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additive="base">
                                        <p:cTn id="13" dur="500" fill="hold"/>
                                        <p:tgtEl>
                                          <p:spTgt spid="3481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18">
                                            <p:txEl>
                                              <p:pRg st="4" end="4"/>
                                            </p:txEl>
                                          </p:spTgt>
                                        </p:tgtEl>
                                        <p:attrNameLst>
                                          <p:attrName>style.visibility</p:attrName>
                                        </p:attrNameLst>
                                      </p:cBhvr>
                                      <p:to>
                                        <p:strVal val="visible"/>
                                      </p:to>
                                    </p:set>
                                    <p:anim calcmode="lin" valueType="num">
                                      <p:cBhvr additive="base">
                                        <p:cTn id="19" dur="500" fill="hold"/>
                                        <p:tgtEl>
                                          <p:spTgt spid="3481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3657600"/>
            <a:ext cx="8116887" cy="2111375"/>
          </a:xfrm>
        </p:spPr>
        <p:txBody>
          <a:bodyPr>
            <a:normAutofit fontScale="90000"/>
          </a:bodyPr>
          <a:lstStyle/>
          <a:p>
            <a:pPr>
              <a:defRPr/>
            </a:pPr>
            <a:r>
              <a:rPr lang="en-US" sz="3100" i="1" cap="none" dirty="0">
                <a:solidFill>
                  <a:srgbClr val="0000FF"/>
                </a:solidFill>
                <a:latin typeface="MS PMincho" pitchFamily="18" charset="-128"/>
              </a:rPr>
              <a:t>Discovery Is To See What Everybody Has Seen And Think What Nobody Has Thought</a:t>
            </a:r>
            <a:r>
              <a:rPr lang="en-US" sz="3100" dirty="0">
                <a:latin typeface="MS PMincho" pitchFamily="18" charset="-128"/>
              </a:rPr>
              <a:t>.</a:t>
            </a:r>
            <a:br>
              <a:rPr lang="en-US" sz="3100" dirty="0">
                <a:latin typeface="MS PMincho" pitchFamily="18" charset="-128"/>
              </a:rPr>
            </a:br>
            <a:r>
              <a:rPr lang="en-US" sz="3100" dirty="0"/>
              <a:t>	- </a:t>
            </a:r>
            <a:r>
              <a:rPr lang="en-US" sz="3100" i="1" cap="none" dirty="0"/>
              <a:t>Albert </a:t>
            </a:r>
            <a:r>
              <a:rPr lang="en-US" sz="3100" i="1" cap="none" dirty="0" err="1"/>
              <a:t>Szent</a:t>
            </a:r>
            <a:r>
              <a:rPr lang="en-US" sz="3100" i="1" cap="none" dirty="0"/>
              <a:t> - </a:t>
            </a:r>
            <a:r>
              <a:rPr lang="en-US" sz="3100" i="1" cap="none" dirty="0" err="1"/>
              <a:t>Gyorgyi</a:t>
            </a:r>
            <a:r>
              <a:rPr lang="en-US" sz="3100" cap="none" dirty="0"/>
              <a:t> </a:t>
            </a:r>
            <a:br>
              <a:rPr lang="en-US" sz="1400" cap="none" dirty="0"/>
            </a:br>
            <a:endParaRPr lang="en-US" dirty="0"/>
          </a:p>
        </p:txBody>
      </p:sp>
      <p:sp>
        <p:nvSpPr>
          <p:cNvPr id="3" name="Text Placeholder 2"/>
          <p:cNvSpPr>
            <a:spLocks noGrp="1"/>
          </p:cNvSpPr>
          <p:nvPr>
            <p:ph type="body" idx="1"/>
          </p:nvPr>
        </p:nvSpPr>
        <p:spPr>
          <a:xfrm>
            <a:off x="685800" y="228600"/>
            <a:ext cx="7772400" cy="2947987"/>
          </a:xfrm>
        </p:spPr>
        <p:txBody>
          <a:bodyPr>
            <a:noAutofit/>
          </a:bodyPr>
          <a:lstStyle/>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endParaRPr lang="en-US" sz="2800" i="1" dirty="0">
              <a:solidFill>
                <a:schemeClr val="tx1"/>
              </a:solidFill>
            </a:endParaRPr>
          </a:p>
          <a:p>
            <a:pPr algn="just"/>
            <a:r>
              <a:rPr lang="en-US" sz="2800" i="1" dirty="0">
                <a:solidFill>
                  <a:schemeClr val="tx1"/>
                </a:solidFill>
              </a:rPr>
              <a:t>“No one, unless he is grossly ignorant of what science has done for mankind, can entertain any doubt of the incalculable benefits which will hereafter be derived from physiology.”</a:t>
            </a:r>
            <a:r>
              <a:rPr lang="en-US" sz="2800" b="1" dirty="0">
                <a:solidFill>
                  <a:schemeClr val="tx1"/>
                </a:solidFill>
              </a:rPr>
              <a:t> — Charles Darwin </a:t>
            </a:r>
            <a:endParaRPr lang="en-US" sz="2800" dirty="0">
              <a:solidFill>
                <a:schemeClr val="tx1"/>
              </a:solidFill>
            </a:endParaRPr>
          </a:p>
          <a:p>
            <a:pPr algn="just"/>
            <a:endParaRPr lang="en-US" sz="2800" dirty="0">
              <a:solidFill>
                <a:schemeClr val="tx1"/>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20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244475"/>
            <a:ext cx="8385175" cy="896938"/>
          </a:xfrm>
        </p:spPr>
        <p:txBody>
          <a:bodyPr>
            <a:noAutofit/>
          </a:bodyPr>
          <a:lstStyle/>
          <a:p>
            <a:pPr eaLnBrk="1" hangingPunct="1">
              <a:defRPr/>
            </a:pPr>
            <a:r>
              <a:rPr lang="en-US" sz="2800" b="0" dirty="0"/>
              <a:t>CHEST WALL COMPLIANCE</a:t>
            </a:r>
            <a:br>
              <a:rPr lang="en-US" sz="2800" dirty="0"/>
            </a:br>
            <a:endParaRPr lang="en-US" sz="2800" dirty="0"/>
          </a:p>
        </p:txBody>
      </p:sp>
      <p:sp>
        <p:nvSpPr>
          <p:cNvPr id="37891" name="Rectangle 3"/>
          <p:cNvSpPr>
            <a:spLocks noGrp="1" noChangeArrowheads="1"/>
          </p:cNvSpPr>
          <p:nvPr>
            <p:ph type="body" idx="4294967295"/>
          </p:nvPr>
        </p:nvSpPr>
        <p:spPr>
          <a:xfrm>
            <a:off x="457200" y="1219200"/>
            <a:ext cx="8229600" cy="4525963"/>
          </a:xfrm>
        </p:spPr>
        <p:txBody>
          <a:bodyPr>
            <a:normAutofit lnSpcReduction="10000"/>
          </a:bodyPr>
          <a:lstStyle/>
          <a:p>
            <a:pPr algn="just" eaLnBrk="1" hangingPunct="1">
              <a:defRPr/>
            </a:pPr>
            <a:r>
              <a:rPr lang="en-US" sz="2800" dirty="0"/>
              <a:t>Changes in chest wall compliance are less common than changes in the lung compliance:</a:t>
            </a:r>
          </a:p>
          <a:p>
            <a:pPr marL="514350" indent="-514350" algn="just" eaLnBrk="1" hangingPunct="1">
              <a:buFont typeface="+mj-lt"/>
              <a:buAutoNum type="arabicPeriod"/>
              <a:defRPr/>
            </a:pPr>
            <a:r>
              <a:rPr lang="en-US" sz="2800" dirty="0"/>
              <a:t>pathologic situations preventing the normal movement of the rib cage, such as, distortion of the spinal column,</a:t>
            </a:r>
          </a:p>
          <a:p>
            <a:pPr marL="514350" indent="-514350" algn="just" eaLnBrk="1" hangingPunct="1">
              <a:buFont typeface="+mj-lt"/>
              <a:buAutoNum type="arabicPeriod"/>
              <a:defRPr/>
            </a:pPr>
            <a:endParaRPr lang="en-US" sz="2800" dirty="0"/>
          </a:p>
          <a:p>
            <a:pPr marL="514350" indent="-514350" algn="just" eaLnBrk="1" hangingPunct="1">
              <a:buFont typeface="+mj-lt"/>
              <a:buAutoNum type="arabicPeriod"/>
              <a:defRPr/>
            </a:pPr>
            <a:r>
              <a:rPr lang="en-US" sz="2800" dirty="0"/>
              <a:t>pathologic (cancer) or physiologic (pregnancy) reasons increasing the intra abdominal pressure,</a:t>
            </a:r>
          </a:p>
          <a:p>
            <a:pPr marL="514350" indent="-514350" algn="just" eaLnBrk="1" hangingPunct="1">
              <a:buFont typeface="+mj-lt"/>
              <a:buAutoNum type="arabicPeriod"/>
              <a:defRPr/>
            </a:pPr>
            <a:endParaRPr lang="en-US" sz="2800" dirty="0"/>
          </a:p>
          <a:p>
            <a:pPr marL="514350" indent="-514350" algn="just" eaLnBrk="1" hangingPunct="1">
              <a:buFont typeface="+mj-lt"/>
              <a:buAutoNum type="arabicPeriod"/>
              <a:defRPr/>
            </a:pPr>
            <a:r>
              <a:rPr lang="en-US" sz="2800" dirty="0"/>
              <a:t>stiff chest, such as broken ribs.</a:t>
            </a:r>
          </a:p>
          <a:p>
            <a:pPr algn="just" eaLnBrk="1" hangingPunct="1">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1">
                                            <p:txEl>
                                              <p:pRg st="1" end="1"/>
                                            </p:txEl>
                                          </p:spTgt>
                                        </p:tgtEl>
                                        <p:attrNameLst>
                                          <p:attrName>style.visibility</p:attrName>
                                        </p:attrNameLst>
                                      </p:cBhvr>
                                      <p:to>
                                        <p:strVal val="visible"/>
                                      </p:to>
                                    </p:set>
                                    <p:anim calcmode="lin" valueType="num">
                                      <p:cBhvr additive="base">
                                        <p:cTn id="13"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78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anim calcmode="lin" valueType="num">
                                      <p:cBhvr additive="base">
                                        <p:cTn id="19"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5" end="5"/>
                                            </p:txEl>
                                          </p:spTgt>
                                        </p:tgtEl>
                                        <p:attrNameLst>
                                          <p:attrName>style.visibility</p:attrName>
                                        </p:attrNameLst>
                                      </p:cBhvr>
                                      <p:to>
                                        <p:strVal val="visible"/>
                                      </p:to>
                                    </p:set>
                                    <p:anim calcmode="lin" valueType="num">
                                      <p:cBhvr additive="base">
                                        <p:cTn id="25"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t>Elasticity</a:t>
            </a:r>
          </a:p>
        </p:txBody>
      </p:sp>
      <p:sp>
        <p:nvSpPr>
          <p:cNvPr id="27651" name="Content Placeholder 2"/>
          <p:cNvSpPr>
            <a:spLocks noGrp="1"/>
          </p:cNvSpPr>
          <p:nvPr>
            <p:ph idx="1"/>
          </p:nvPr>
        </p:nvSpPr>
        <p:spPr>
          <a:xfrm>
            <a:off x="457200" y="1676400"/>
            <a:ext cx="8229600" cy="4495800"/>
          </a:xfrm>
        </p:spPr>
        <p:txBody>
          <a:bodyPr/>
          <a:lstStyle/>
          <a:p>
            <a:pPr algn="just"/>
            <a:r>
              <a:rPr lang="en-US" dirty="0"/>
              <a:t>Lungs return to initial size after being stretched.</a:t>
            </a:r>
          </a:p>
          <a:p>
            <a:pPr algn="just">
              <a:buFontTx/>
              <a:buNone/>
            </a:pPr>
            <a:endParaRPr lang="en-US" dirty="0"/>
          </a:p>
          <a:p>
            <a:pPr lvl="1" algn="just"/>
            <a:r>
              <a:rPr lang="en-US" dirty="0"/>
              <a:t>Lungs have lots of </a:t>
            </a:r>
            <a:r>
              <a:rPr lang="en-US" dirty="0" err="1"/>
              <a:t>elastin</a:t>
            </a:r>
            <a:r>
              <a:rPr lang="en-US" dirty="0"/>
              <a:t> fibers. </a:t>
            </a:r>
          </a:p>
          <a:p>
            <a:pPr lvl="1" algn="just">
              <a:buFontTx/>
              <a:buNone/>
            </a:pPr>
            <a:endParaRPr lang="en-US" dirty="0"/>
          </a:p>
          <a:p>
            <a:pPr lvl="1" algn="just"/>
            <a:r>
              <a:rPr lang="en-US" dirty="0"/>
              <a:t>Because the lungs are stuck to the thoracic wall, they are always under elastic tension.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1">
                                            <p:txEl>
                                              <p:pRg st="2" end="2"/>
                                            </p:txEl>
                                          </p:spTgt>
                                        </p:tgtEl>
                                        <p:attrNameLst>
                                          <p:attrName>style.visibility</p:attrName>
                                        </p:attrNameLst>
                                      </p:cBhvr>
                                      <p:to>
                                        <p:strVal val="visible"/>
                                      </p:to>
                                    </p:set>
                                    <p:anim calcmode="lin" valueType="num">
                                      <p:cBhvr additive="base">
                                        <p:cTn id="13"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t>Surface Tension</a:t>
            </a:r>
          </a:p>
        </p:txBody>
      </p:sp>
      <p:sp>
        <p:nvSpPr>
          <p:cNvPr id="28675" name="Content Placeholder 2"/>
          <p:cNvSpPr>
            <a:spLocks noGrp="1"/>
          </p:cNvSpPr>
          <p:nvPr>
            <p:ph idx="1"/>
          </p:nvPr>
        </p:nvSpPr>
        <p:spPr/>
        <p:txBody>
          <a:bodyPr/>
          <a:lstStyle/>
          <a:p>
            <a:pPr algn="just"/>
            <a:r>
              <a:rPr lang="en-US" dirty="0"/>
              <a:t>Resists distension</a:t>
            </a:r>
          </a:p>
          <a:p>
            <a:pPr algn="just">
              <a:buFontTx/>
              <a:buNone/>
            </a:pPr>
            <a:endParaRPr lang="en-US" dirty="0"/>
          </a:p>
          <a:p>
            <a:pPr algn="just"/>
            <a:r>
              <a:rPr lang="en-US" dirty="0"/>
              <a:t>Exerted by fluid secreted in the alveoli</a:t>
            </a:r>
          </a:p>
          <a:p>
            <a:pPr algn="just">
              <a:buFontTx/>
              <a:buNone/>
            </a:pPr>
            <a:endParaRPr lang="en-US" dirty="0"/>
          </a:p>
          <a:p>
            <a:pPr algn="just"/>
            <a:r>
              <a:rPr lang="en-US" dirty="0"/>
              <a:t>Raises the pressure of the alveolar air as it acts to collapse the alveolus</a:t>
            </a:r>
          </a:p>
          <a:p>
            <a:pPr algn="just">
              <a:buFontTx/>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2" end="2"/>
                                            </p:txEl>
                                          </p:spTgt>
                                        </p:tgtEl>
                                        <p:attrNameLst>
                                          <p:attrName>style.visibility</p:attrName>
                                        </p:attrNameLst>
                                      </p:cBhvr>
                                      <p:to>
                                        <p:strVal val="visible"/>
                                      </p:to>
                                    </p:set>
                                    <p:anim calcmode="lin" valueType="num">
                                      <p:cBhvr additive="base">
                                        <p:cTn id="13"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4" end="4"/>
                                            </p:txEl>
                                          </p:spTgt>
                                        </p:tgtEl>
                                        <p:attrNameLst>
                                          <p:attrName>style.visibility</p:attrName>
                                        </p:attrNameLst>
                                      </p:cBhvr>
                                      <p:to>
                                        <p:strVal val="visible"/>
                                      </p:to>
                                    </p:set>
                                    <p:anim calcmode="lin" valueType="num">
                                      <p:cBhvr additive="base">
                                        <p:cTn id="19"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457200" y="244475"/>
            <a:ext cx="8385175" cy="896938"/>
          </a:xfrm>
        </p:spPr>
        <p:txBody>
          <a:bodyPr>
            <a:noAutofit/>
          </a:bodyPr>
          <a:lstStyle/>
          <a:p>
            <a:pPr eaLnBrk="1" hangingPunct="1">
              <a:defRPr/>
            </a:pPr>
            <a:br>
              <a:rPr lang="en-US" sz="2800" b="0" dirty="0"/>
            </a:br>
            <a:r>
              <a:rPr lang="en-US" sz="2800" b="0" dirty="0"/>
              <a:t>SURFACE TENSION</a:t>
            </a:r>
            <a:br>
              <a:rPr lang="en-US" sz="2800" dirty="0"/>
            </a:br>
            <a:br>
              <a:rPr lang="en-US" sz="2800" dirty="0"/>
            </a:br>
            <a:endParaRPr lang="en-US" sz="2800" dirty="0"/>
          </a:p>
        </p:txBody>
      </p:sp>
      <p:sp>
        <p:nvSpPr>
          <p:cNvPr id="38915" name="Rectangle 3"/>
          <p:cNvSpPr>
            <a:spLocks noGrp="1" noChangeArrowheads="1"/>
          </p:cNvSpPr>
          <p:nvPr>
            <p:ph type="body" idx="4294967295"/>
          </p:nvPr>
        </p:nvSpPr>
        <p:spPr>
          <a:xfrm>
            <a:off x="457200" y="1219200"/>
            <a:ext cx="8229600" cy="4525963"/>
          </a:xfrm>
        </p:spPr>
        <p:txBody>
          <a:bodyPr>
            <a:normAutofit lnSpcReduction="10000"/>
          </a:bodyPr>
          <a:lstStyle/>
          <a:p>
            <a:pPr algn="just" eaLnBrk="1" hangingPunct="1">
              <a:lnSpc>
                <a:spcPct val="90000"/>
              </a:lnSpc>
              <a:defRPr/>
            </a:pPr>
            <a:r>
              <a:rPr lang="en-US" sz="2800" dirty="0"/>
              <a:t>A thin film of liquid lines the alveoli and the surface tension of this film is another important factor in the pressure-volume relationship of the lung.</a:t>
            </a:r>
          </a:p>
          <a:p>
            <a:pPr algn="just" eaLnBrk="1" hangingPunct="1">
              <a:lnSpc>
                <a:spcPct val="90000"/>
              </a:lnSpc>
              <a:defRPr/>
            </a:pPr>
            <a:endParaRPr lang="en-US" sz="2800" dirty="0"/>
          </a:p>
          <a:p>
            <a:pPr algn="just" eaLnBrk="1" hangingPunct="1">
              <a:lnSpc>
                <a:spcPct val="90000"/>
              </a:lnSpc>
              <a:defRPr/>
            </a:pPr>
            <a:r>
              <a:rPr lang="en-US" sz="2800" dirty="0"/>
              <a:t>The surface tension arises because the attractive forces between adjacent molecules of water are much stronger than those of between the liquid and the gas. </a:t>
            </a:r>
          </a:p>
          <a:p>
            <a:pPr algn="just" eaLnBrk="1" hangingPunct="1">
              <a:lnSpc>
                <a:spcPct val="90000"/>
              </a:lnSpc>
              <a:defRPr/>
            </a:pPr>
            <a:endParaRPr lang="en-US" sz="2800" dirty="0"/>
          </a:p>
          <a:p>
            <a:pPr algn="just" eaLnBrk="1" hangingPunct="1">
              <a:lnSpc>
                <a:spcPct val="90000"/>
              </a:lnSpc>
              <a:defRPr/>
            </a:pPr>
            <a:r>
              <a:rPr lang="en-US" sz="2800" dirty="0"/>
              <a:t>As a result of that, the liquid surface is always attempting to contract.</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 calcmode="lin" valueType="num">
                                      <p:cBhvr additive="base">
                                        <p:cTn id="13"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39939" name="Rectangle 3"/>
          <p:cNvSpPr>
            <a:spLocks noGrp="1" noChangeArrowheads="1"/>
          </p:cNvSpPr>
          <p:nvPr>
            <p:ph type="body" idx="4294967295"/>
          </p:nvPr>
        </p:nvSpPr>
        <p:spPr>
          <a:xfrm>
            <a:off x="457200" y="1219200"/>
            <a:ext cx="8229600" cy="4525963"/>
          </a:xfrm>
        </p:spPr>
        <p:txBody>
          <a:bodyPr>
            <a:normAutofit fontScale="92500"/>
          </a:bodyPr>
          <a:lstStyle/>
          <a:p>
            <a:pPr algn="just" eaLnBrk="1" hangingPunct="1">
              <a:lnSpc>
                <a:spcPct val="90000"/>
              </a:lnSpc>
              <a:defRPr/>
            </a:pPr>
            <a:r>
              <a:rPr lang="en-US" sz="2800" dirty="0"/>
              <a:t>At the interface between the liquid and the alveolar gas, intermolecular forces in the liquid tend to cause the area of the lining to shrink (the alveoli tend to get smaller).</a:t>
            </a:r>
          </a:p>
          <a:p>
            <a:pPr algn="just" eaLnBrk="1" hangingPunct="1">
              <a:lnSpc>
                <a:spcPct val="90000"/>
              </a:lnSpc>
              <a:defRPr/>
            </a:pPr>
            <a:endParaRPr lang="en-US" sz="2800" dirty="0"/>
          </a:p>
          <a:p>
            <a:pPr algn="just" eaLnBrk="1" hangingPunct="1">
              <a:lnSpc>
                <a:spcPct val="90000"/>
              </a:lnSpc>
              <a:defRPr/>
            </a:pPr>
            <a:r>
              <a:rPr lang="en-US" sz="2800" dirty="0"/>
              <a:t>the attraction of the liquid molecules creates a force called surface tension. </a:t>
            </a:r>
          </a:p>
          <a:p>
            <a:pPr algn="just" eaLnBrk="1" hangingPunct="1">
              <a:lnSpc>
                <a:spcPct val="90000"/>
              </a:lnSpc>
              <a:defRPr/>
            </a:pPr>
            <a:endParaRPr lang="en-US" sz="2800" dirty="0"/>
          </a:p>
          <a:p>
            <a:pPr algn="just" eaLnBrk="1" hangingPunct="1">
              <a:lnSpc>
                <a:spcPct val="90000"/>
              </a:lnSpc>
              <a:defRPr/>
            </a:pPr>
            <a:r>
              <a:rPr lang="en-US" sz="2800" dirty="0"/>
              <a:t>This surface tension increases as water molecules come closer together, which is what happens when we exhale &amp; our alveoli become smaller (like air leaving a balloon).</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9">
                                            <p:txEl>
                                              <p:pRg st="2" end="2"/>
                                            </p:txEl>
                                          </p:spTgt>
                                        </p:tgtEl>
                                        <p:attrNameLst>
                                          <p:attrName>style.visibility</p:attrName>
                                        </p:attrNameLst>
                                      </p:cBhvr>
                                      <p:to>
                                        <p:strVal val="visible"/>
                                      </p:to>
                                    </p:set>
                                    <p:anim calcmode="lin" valueType="num">
                                      <p:cBhvr additive="base">
                                        <p:cTn id="13" dur="500" fill="hold"/>
                                        <p:tgtEl>
                                          <p:spTgt spid="399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9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0963" name="Rectangle 3"/>
          <p:cNvSpPr>
            <a:spLocks noGrp="1" noChangeArrowheads="1"/>
          </p:cNvSpPr>
          <p:nvPr>
            <p:ph type="body" idx="4294967295"/>
          </p:nvPr>
        </p:nvSpPr>
        <p:spPr>
          <a:xfrm>
            <a:off x="457200" y="1219200"/>
            <a:ext cx="8229600" cy="4525963"/>
          </a:xfrm>
        </p:spPr>
        <p:txBody>
          <a:bodyPr/>
          <a:lstStyle/>
          <a:p>
            <a:pPr algn="just" eaLnBrk="1" hangingPunct="1">
              <a:lnSpc>
                <a:spcPct val="90000"/>
              </a:lnSpc>
              <a:defRPr/>
            </a:pPr>
            <a:r>
              <a:rPr lang="en-US" sz="2400" dirty="0"/>
              <a:t>Potentially, surface tension could cause alveoli to collapse and, in addition, would make it more difficult to 're-expand' the alveoli (when you inhaled). </a:t>
            </a:r>
          </a:p>
          <a:p>
            <a:pPr algn="just" eaLnBrk="1" hangingPunct="1">
              <a:lnSpc>
                <a:spcPct val="90000"/>
              </a:lnSpc>
              <a:defRPr/>
            </a:pPr>
            <a:endParaRPr lang="en-US" sz="2400" dirty="0"/>
          </a:p>
          <a:p>
            <a:pPr algn="just" eaLnBrk="1" hangingPunct="1">
              <a:lnSpc>
                <a:spcPct val="90000"/>
              </a:lnSpc>
              <a:defRPr/>
            </a:pPr>
            <a:r>
              <a:rPr lang="en-US" sz="2400" dirty="0"/>
              <a:t>Both of these would represent serious problems: if alveoli collapsed they'd contain no air &amp; no oxygen to diffuse into the blood &amp;, if 're-expansion' was more difficult, inhalation would be very, very difficult if not impossible.</a:t>
            </a:r>
          </a:p>
          <a:p>
            <a:pPr algn="just" eaLnBrk="1" hangingPunct="1">
              <a:lnSpc>
                <a:spcPct val="90000"/>
              </a:lnSpc>
              <a:defRPr/>
            </a:pPr>
            <a:endParaRPr lang="en-US" sz="2400" dirty="0"/>
          </a:p>
          <a:p>
            <a:pPr algn="just" eaLnBrk="1" hangingPunct="1">
              <a:lnSpc>
                <a:spcPct val="90000"/>
              </a:lnSpc>
              <a:defRPr/>
            </a:pPr>
            <a:r>
              <a:rPr lang="en-US" sz="2400" dirty="0"/>
              <a:t>Fortunately, our alveoli do not collapse &amp; inhalation is relatively easy because the lungs produce a substance called </a:t>
            </a:r>
            <a:r>
              <a:rPr lang="en-US" sz="2400" dirty="0">
                <a:hlinkClick r:id="rId3"/>
              </a:rPr>
              <a:t>surfactant that reduces surface tension</a:t>
            </a:r>
            <a:r>
              <a:rPr lang="en-US" sz="2400" dirty="0"/>
              <a:t>. </a:t>
            </a:r>
          </a:p>
          <a:p>
            <a:pPr algn="just" eaLnBrk="1" hangingPunct="1">
              <a:lnSpc>
                <a:spcPct val="90000"/>
              </a:lnSpc>
              <a:defRP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anim calcmode="lin" valueType="num">
                                      <p:cBhvr additive="base">
                                        <p:cTn id="19" dur="500" fill="hold"/>
                                        <p:tgtEl>
                                          <p:spTgt spid="4096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t>Law of Laplace</a:t>
            </a:r>
          </a:p>
        </p:txBody>
      </p:sp>
      <p:sp>
        <p:nvSpPr>
          <p:cNvPr id="29699" name="Content Placeholder 2"/>
          <p:cNvSpPr>
            <a:spLocks noGrp="1"/>
          </p:cNvSpPr>
          <p:nvPr>
            <p:ph idx="1"/>
          </p:nvPr>
        </p:nvSpPr>
        <p:spPr/>
        <p:txBody>
          <a:bodyPr/>
          <a:lstStyle/>
          <a:p>
            <a:r>
              <a:rPr lang="en-US" dirty="0"/>
              <a:t>Pressure is directly proportional to surface tension and inversely proportional to radius of alveolus.</a:t>
            </a:r>
          </a:p>
          <a:p>
            <a:pPr>
              <a:buFontTx/>
              <a:buNone/>
            </a:pPr>
            <a:endParaRPr lang="en-US" dirty="0"/>
          </a:p>
          <a:p>
            <a:pPr lvl="1"/>
            <a:r>
              <a:rPr lang="en-US" dirty="0"/>
              <a:t>Small alveoli would be at greater risk of collapse without </a:t>
            </a:r>
            <a:r>
              <a:rPr lang="en-US" dirty="0">
                <a:solidFill>
                  <a:srgbClr val="326064"/>
                </a:solidFill>
              </a:rPr>
              <a:t>surfactant.</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 calcmode="lin" valueType="num">
                                      <p:cBhvr additive="base">
                                        <p:cTn id="13" dur="5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7" name="Picture 5" descr="fox78119_1610"/>
          <p:cNvPicPr>
            <a:picLocks noChangeAspect="1" noChangeArrowheads="1"/>
          </p:cNvPicPr>
          <p:nvPr/>
        </p:nvPicPr>
        <p:blipFill>
          <a:blip r:embed="rId2" cstate="print"/>
          <a:srcRect/>
          <a:stretch>
            <a:fillRect/>
          </a:stretch>
        </p:blipFill>
        <p:spPr bwMode="auto">
          <a:xfrm>
            <a:off x="2667000" y="1600200"/>
            <a:ext cx="3619500" cy="4876800"/>
          </a:xfrm>
          <a:prstGeom prst="rect">
            <a:avLst/>
          </a:prstGeom>
          <a:noFill/>
        </p:spPr>
      </p:pic>
      <p:sp>
        <p:nvSpPr>
          <p:cNvPr id="182278"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4400" dirty="0">
                <a:solidFill>
                  <a:schemeClr val="tx1"/>
                </a:solidFill>
              </a:rPr>
              <a:t>Law of Laplace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2277"/>
                                        </p:tgtEl>
                                        <p:attrNameLst>
                                          <p:attrName>style.visibility</p:attrName>
                                        </p:attrNameLst>
                                      </p:cBhvr>
                                      <p:to>
                                        <p:strVal val="visible"/>
                                      </p:to>
                                    </p:set>
                                    <p:anim calcmode="lin" valueType="num">
                                      <p:cBhvr additive="base">
                                        <p:cTn id="7" dur="500" fill="hold"/>
                                        <p:tgtEl>
                                          <p:spTgt spid="182277"/>
                                        </p:tgtEl>
                                        <p:attrNameLst>
                                          <p:attrName>ppt_x</p:attrName>
                                        </p:attrNameLst>
                                      </p:cBhvr>
                                      <p:tavLst>
                                        <p:tav tm="0">
                                          <p:val>
                                            <p:strVal val="#ppt_x"/>
                                          </p:val>
                                        </p:tav>
                                        <p:tav tm="100000">
                                          <p:val>
                                            <p:strVal val="#ppt_x"/>
                                          </p:val>
                                        </p:tav>
                                      </p:tavLst>
                                    </p:anim>
                                    <p:anim calcmode="lin" valueType="num">
                                      <p:cBhvr additive="base">
                                        <p:cTn id="8" dur="500" fill="hold"/>
                                        <p:tgtEl>
                                          <p:spTgt spid="1822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1987" name="Rectangle 3"/>
          <p:cNvSpPr>
            <a:spLocks noGrp="1" noChangeArrowheads="1"/>
          </p:cNvSpPr>
          <p:nvPr>
            <p:ph type="body" idx="4294967295"/>
          </p:nvPr>
        </p:nvSpPr>
        <p:spPr>
          <a:xfrm>
            <a:off x="457200" y="1219200"/>
            <a:ext cx="8229600" cy="4953000"/>
          </a:xfrm>
        </p:spPr>
        <p:txBody>
          <a:bodyPr>
            <a:normAutofit fontScale="92500" lnSpcReduction="10000"/>
          </a:bodyPr>
          <a:lstStyle/>
          <a:p>
            <a:pPr algn="just" eaLnBrk="1" hangingPunct="1">
              <a:lnSpc>
                <a:spcPct val="90000"/>
              </a:lnSpc>
              <a:defRPr/>
            </a:pPr>
            <a:r>
              <a:rPr lang="en-US" sz="2400" b="1" dirty="0"/>
              <a:t>Surfactant </a:t>
            </a:r>
            <a:r>
              <a:rPr lang="en-US" sz="2400" dirty="0"/>
              <a:t>is produced by type 2 alveolar epithelial cells and its major constituent is dipalmitoyl phosphotidylcholine (DPPC), a phospholipid with detergent properties.</a:t>
            </a:r>
          </a:p>
          <a:p>
            <a:pPr algn="just" eaLnBrk="1" hangingPunct="1">
              <a:lnSpc>
                <a:spcPct val="90000"/>
              </a:lnSpc>
              <a:defRPr/>
            </a:pPr>
            <a:endParaRPr lang="en-US" sz="2400" dirty="0"/>
          </a:p>
          <a:p>
            <a:pPr algn="just" eaLnBrk="1" hangingPunct="1">
              <a:lnSpc>
                <a:spcPct val="90000"/>
              </a:lnSpc>
              <a:defRPr/>
            </a:pPr>
            <a:r>
              <a:rPr lang="en-US" sz="2400" dirty="0"/>
              <a:t>Other important components include surfactant apoproteins and calcium.</a:t>
            </a:r>
          </a:p>
          <a:p>
            <a:pPr algn="just" eaLnBrk="1" hangingPunct="1">
              <a:lnSpc>
                <a:spcPct val="90000"/>
              </a:lnSpc>
              <a:defRPr/>
            </a:pPr>
            <a:endParaRPr lang="en-US" sz="2400" dirty="0"/>
          </a:p>
          <a:p>
            <a:pPr algn="just" eaLnBrk="1" hangingPunct="1">
              <a:lnSpc>
                <a:spcPct val="90000"/>
              </a:lnSpc>
              <a:defRPr/>
            </a:pPr>
            <a:r>
              <a:rPr lang="en-US" sz="2400" dirty="0"/>
              <a:t>The phospholipid DPPC is synthesized in the lung from fatty acids that are either extracted from the blood or are themselves synthesized in the lung. </a:t>
            </a:r>
          </a:p>
          <a:p>
            <a:pPr algn="just" eaLnBrk="1" hangingPunct="1">
              <a:lnSpc>
                <a:spcPct val="90000"/>
              </a:lnSpc>
              <a:defRPr/>
            </a:pPr>
            <a:endParaRPr lang="en-US" sz="2400" dirty="0"/>
          </a:p>
          <a:p>
            <a:pPr algn="just" eaLnBrk="1" hangingPunct="1">
              <a:lnSpc>
                <a:spcPct val="90000"/>
              </a:lnSpc>
              <a:defRPr/>
            </a:pPr>
            <a:r>
              <a:rPr lang="en-US" sz="2400" dirty="0"/>
              <a:t>DPPC along with other phospholipids is responsible for reducing the surface tension.</a:t>
            </a:r>
          </a:p>
          <a:p>
            <a:pPr algn="just" eaLnBrk="1" hangingPunct="1">
              <a:lnSpc>
                <a:spcPct val="90000"/>
              </a:lnSpc>
              <a:defRPr/>
            </a:pPr>
            <a:endParaRPr lang="en-US" sz="2400" dirty="0"/>
          </a:p>
          <a:p>
            <a:pPr algn="just" eaLnBrk="1" hangingPunct="1">
              <a:lnSpc>
                <a:spcPct val="90000"/>
              </a:lnSpc>
              <a:defRPr/>
            </a:pPr>
            <a:r>
              <a:rPr lang="en-US" sz="2400" dirty="0"/>
              <a:t>They do not dissolve in the fluid but spread over its surface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additive="base">
                                        <p:cTn id="7" dur="500" fill="hold"/>
                                        <p:tgtEl>
                                          <p:spTgt spid="41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7">
                                            <p:txEl>
                                              <p:pRg st="2" end="2"/>
                                            </p:txEl>
                                          </p:spTgt>
                                        </p:tgtEl>
                                        <p:attrNameLst>
                                          <p:attrName>style.visibility</p:attrName>
                                        </p:attrNameLst>
                                      </p:cBhvr>
                                      <p:to>
                                        <p:strVal val="visible"/>
                                      </p:to>
                                    </p:set>
                                    <p:anim calcmode="lin" valueType="num">
                                      <p:cBhvr additive="base">
                                        <p:cTn id="13" dur="500" fill="hold"/>
                                        <p:tgtEl>
                                          <p:spTgt spid="419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9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7">
                                            <p:txEl>
                                              <p:pRg st="4" end="4"/>
                                            </p:txEl>
                                          </p:spTgt>
                                        </p:tgtEl>
                                        <p:attrNameLst>
                                          <p:attrName>style.visibility</p:attrName>
                                        </p:attrNameLst>
                                      </p:cBhvr>
                                      <p:to>
                                        <p:strVal val="visible"/>
                                      </p:to>
                                    </p:set>
                                    <p:anim calcmode="lin" valueType="num">
                                      <p:cBhvr additive="base">
                                        <p:cTn id="19" dur="500" fill="hold"/>
                                        <p:tgtEl>
                                          <p:spTgt spid="4198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9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987">
                                            <p:txEl>
                                              <p:pRg st="6" end="6"/>
                                            </p:txEl>
                                          </p:spTgt>
                                        </p:tgtEl>
                                        <p:attrNameLst>
                                          <p:attrName>style.visibility</p:attrName>
                                        </p:attrNameLst>
                                      </p:cBhvr>
                                      <p:to>
                                        <p:strVal val="visible"/>
                                      </p:to>
                                    </p:set>
                                    <p:anim calcmode="lin" valueType="num">
                                      <p:cBhvr additive="base">
                                        <p:cTn id="25" dur="500" fill="hold"/>
                                        <p:tgtEl>
                                          <p:spTgt spid="4198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9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987">
                                            <p:txEl>
                                              <p:pRg st="8" end="8"/>
                                            </p:txEl>
                                          </p:spTgt>
                                        </p:tgtEl>
                                        <p:attrNameLst>
                                          <p:attrName>style.visibility</p:attrName>
                                        </p:attrNameLst>
                                      </p:cBhvr>
                                      <p:to>
                                        <p:strVal val="visible"/>
                                      </p:to>
                                    </p:set>
                                    <p:anim calcmode="lin" valueType="num">
                                      <p:cBhvr additive="base">
                                        <p:cTn id="31"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301" name="Picture 5" descr="fox78119_1611"/>
          <p:cNvPicPr>
            <a:picLocks noChangeAspect="1" noChangeArrowheads="1"/>
          </p:cNvPicPr>
          <p:nvPr/>
        </p:nvPicPr>
        <p:blipFill>
          <a:blip r:embed="rId2" cstate="print"/>
          <a:srcRect/>
          <a:stretch>
            <a:fillRect/>
          </a:stretch>
        </p:blipFill>
        <p:spPr bwMode="auto">
          <a:xfrm>
            <a:off x="1571625" y="1714500"/>
            <a:ext cx="5438775" cy="4095750"/>
          </a:xfrm>
          <a:prstGeom prst="rect">
            <a:avLst/>
          </a:prstGeom>
          <a:noFill/>
        </p:spPr>
      </p:pic>
      <p:sp>
        <p:nvSpPr>
          <p:cNvPr id="183302" name="Title 1"/>
          <p:cNvSpPr>
            <a:spLocks/>
          </p:cNvSpPr>
          <p:nvPr/>
        </p:nvSpPr>
        <p:spPr bwMode="auto">
          <a:xfrm>
            <a:off x="457200" y="274638"/>
            <a:ext cx="8229600" cy="792162"/>
          </a:xfrm>
          <a:prstGeom prst="rect">
            <a:avLst/>
          </a:prstGeom>
          <a:noFill/>
          <a:ln w="9525">
            <a:noFill/>
            <a:miter lim="800000"/>
            <a:headEnd/>
            <a:tailEnd/>
          </a:ln>
        </p:spPr>
        <p:txBody>
          <a:bodyPr anchor="ctr"/>
          <a:lstStyle/>
          <a:p>
            <a:pPr algn="ctr"/>
            <a:r>
              <a:rPr lang="en-US" sz="4400" dirty="0">
                <a:solidFill>
                  <a:schemeClr val="tx1"/>
                </a:solidFill>
              </a:rPr>
              <a:t>Surfactant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3301"/>
                                        </p:tgtEl>
                                        <p:attrNameLst>
                                          <p:attrName>style.visibility</p:attrName>
                                        </p:attrNameLst>
                                      </p:cBhvr>
                                      <p:to>
                                        <p:strVal val="visible"/>
                                      </p:to>
                                    </p:set>
                                    <p:anim calcmode="lin" valueType="num">
                                      <p:cBhvr additive="base">
                                        <p:cTn id="7" dur="500" fill="hold"/>
                                        <p:tgtEl>
                                          <p:spTgt spid="183301"/>
                                        </p:tgtEl>
                                        <p:attrNameLst>
                                          <p:attrName>ppt_x</p:attrName>
                                        </p:attrNameLst>
                                      </p:cBhvr>
                                      <p:tavLst>
                                        <p:tav tm="0">
                                          <p:val>
                                            <p:strVal val="#ppt_x"/>
                                          </p:val>
                                        </p:tav>
                                        <p:tav tm="100000">
                                          <p:val>
                                            <p:strVal val="#ppt_x"/>
                                          </p:val>
                                        </p:tav>
                                      </p:tavLst>
                                    </p:anim>
                                    <p:anim calcmode="lin" valueType="num">
                                      <p:cBhvr additive="base">
                                        <p:cTn id="8" dur="500" fill="hold"/>
                                        <p:tgtEl>
                                          <p:spTgt spid="183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defRPr/>
            </a:pPr>
            <a:r>
              <a:rPr lang="en-US" u="sng">
                <a:solidFill>
                  <a:srgbClr val="000000"/>
                </a:solidFill>
                <a:effectLst>
                  <a:outerShdw blurRad="38100" dist="38100" dir="2700000" algn="tl">
                    <a:srgbClr val="FFFFFF"/>
                  </a:outerShdw>
                </a:effectLst>
                <a:latin typeface="Book Antiqua" pitchFamily="18" charset="0"/>
              </a:rPr>
              <a:t>Introduction</a:t>
            </a:r>
            <a:r>
              <a:rPr lang="en-US"/>
              <a:t> </a:t>
            </a:r>
          </a:p>
        </p:txBody>
      </p:sp>
      <p:sp>
        <p:nvSpPr>
          <p:cNvPr id="4099" name="Rectangle 3"/>
          <p:cNvSpPr>
            <a:spLocks noGrp="1" noChangeArrowheads="1"/>
          </p:cNvSpPr>
          <p:nvPr>
            <p:ph type="body" idx="4294967295"/>
          </p:nvPr>
        </p:nvSpPr>
        <p:spPr/>
        <p:txBody>
          <a:bodyPr>
            <a:normAutofit lnSpcReduction="10000"/>
          </a:bodyPr>
          <a:lstStyle/>
          <a:p>
            <a:pPr algn="just" eaLnBrk="1" hangingPunct="1">
              <a:lnSpc>
                <a:spcPct val="90000"/>
              </a:lnSpc>
              <a:defRPr/>
            </a:pPr>
            <a:r>
              <a:rPr lang="en-US" dirty="0">
                <a:solidFill>
                  <a:srgbClr val="FF0000"/>
                </a:solidFill>
              </a:rPr>
              <a:t>Definition </a:t>
            </a:r>
          </a:p>
          <a:p>
            <a:pPr algn="just" eaLnBrk="1" hangingPunct="1">
              <a:lnSpc>
                <a:spcPct val="90000"/>
              </a:lnSpc>
              <a:defRPr/>
            </a:pPr>
            <a:r>
              <a:rPr lang="en-US" dirty="0"/>
              <a:t>Respiration is the processes resulting in exchange of gas between environment and cells </a:t>
            </a:r>
          </a:p>
          <a:p>
            <a:r>
              <a:rPr lang="en-US" dirty="0"/>
              <a:t>Respiratory System is divided into:</a:t>
            </a:r>
          </a:p>
          <a:p>
            <a:pPr>
              <a:buFontTx/>
              <a:buNone/>
            </a:pPr>
            <a:endParaRPr lang="en-US" dirty="0"/>
          </a:p>
          <a:p>
            <a:pPr lvl="1"/>
            <a:r>
              <a:rPr lang="en-US" dirty="0"/>
              <a:t>Respiratory zone: site of gas exchange</a:t>
            </a:r>
          </a:p>
          <a:p>
            <a:pPr lvl="1">
              <a:buFontTx/>
              <a:buNone/>
            </a:pPr>
            <a:endParaRPr lang="en-US" dirty="0"/>
          </a:p>
          <a:p>
            <a:pPr lvl="1"/>
            <a:r>
              <a:rPr lang="en-US" dirty="0"/>
              <a:t>Conduction zone: gets air to the respiratory zone</a:t>
            </a:r>
          </a:p>
          <a:p>
            <a:pPr algn="just" eaLnBrk="1" hangingPunct="1">
              <a:lnSpc>
                <a:spcPct val="90000"/>
              </a:lnSpc>
              <a:defRPr/>
            </a:pP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99">
                                            <p:txEl>
                                              <p:pRg st="4" end="4"/>
                                            </p:txEl>
                                          </p:spTgt>
                                        </p:tgtEl>
                                        <p:attrNameLst>
                                          <p:attrName>style.visibility</p:attrName>
                                        </p:attrNameLst>
                                      </p:cBhvr>
                                      <p:to>
                                        <p:strVal val="visible"/>
                                      </p:to>
                                    </p:set>
                                    <p:animEffect transition="in" filter="fade">
                                      <p:cBhvr>
                                        <p:cTn id="20" dur="2000"/>
                                        <p:tgtEl>
                                          <p:spTgt spid="4099">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099">
                                            <p:txEl>
                                              <p:pRg st="6" end="6"/>
                                            </p:txEl>
                                          </p:spTgt>
                                        </p:tgtEl>
                                        <p:attrNameLst>
                                          <p:attrName>style.visibility</p:attrName>
                                        </p:attrNameLst>
                                      </p:cBhvr>
                                      <p:to>
                                        <p:strVal val="visible"/>
                                      </p:to>
                                    </p:set>
                                    <p:animEffect transition="in" filter="fade">
                                      <p:cBhvr>
                                        <p:cTn id="23" dur="2000"/>
                                        <p:tgtEl>
                                          <p:spTgt spid="40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3011" name="Rectangle 3"/>
          <p:cNvSpPr>
            <a:spLocks noGrp="1" noChangeArrowheads="1"/>
          </p:cNvSpPr>
          <p:nvPr>
            <p:ph type="body" idx="4294967295"/>
          </p:nvPr>
        </p:nvSpPr>
        <p:spPr>
          <a:xfrm>
            <a:off x="457200" y="1219200"/>
            <a:ext cx="8229600" cy="4525963"/>
          </a:xfrm>
        </p:spPr>
        <p:txBody>
          <a:bodyPr>
            <a:normAutofit fontScale="92500" lnSpcReduction="10000"/>
          </a:bodyPr>
          <a:lstStyle/>
          <a:p>
            <a:pPr algn="just" eaLnBrk="1" hangingPunct="1">
              <a:lnSpc>
                <a:spcPct val="90000"/>
              </a:lnSpc>
              <a:defRPr/>
            </a:pPr>
            <a:r>
              <a:rPr lang="en-US" sz="2800" dirty="0"/>
              <a:t>Synthesis is fast and there is a rapid turnover of surfactant. </a:t>
            </a:r>
          </a:p>
          <a:p>
            <a:pPr algn="just" eaLnBrk="1" hangingPunct="1">
              <a:lnSpc>
                <a:spcPct val="90000"/>
              </a:lnSpc>
              <a:defRPr/>
            </a:pPr>
            <a:endParaRPr lang="en-US" sz="2800" dirty="0"/>
          </a:p>
          <a:p>
            <a:pPr algn="just" eaLnBrk="1" hangingPunct="1">
              <a:lnSpc>
                <a:spcPct val="90000"/>
              </a:lnSpc>
              <a:defRPr/>
            </a:pPr>
            <a:r>
              <a:rPr lang="en-US" sz="2800" dirty="0"/>
              <a:t>If the blood flow to a region of lung is restricted due to an embolus the surfactant may be depleted in the effected area. </a:t>
            </a:r>
          </a:p>
          <a:p>
            <a:pPr algn="just" eaLnBrk="1" hangingPunct="1">
              <a:lnSpc>
                <a:spcPct val="90000"/>
              </a:lnSpc>
              <a:defRPr/>
            </a:pPr>
            <a:endParaRPr lang="en-US" sz="2800" dirty="0"/>
          </a:p>
          <a:p>
            <a:pPr algn="just" eaLnBrk="1" hangingPunct="1">
              <a:lnSpc>
                <a:spcPct val="90000"/>
              </a:lnSpc>
              <a:defRPr/>
            </a:pPr>
            <a:r>
              <a:rPr lang="en-US" sz="2800" dirty="0"/>
              <a:t>Surfactant synthesis starts relatively late in foetal life [from 7</a:t>
            </a:r>
            <a:r>
              <a:rPr lang="en-US" sz="2800" baseline="30000" dirty="0"/>
              <a:t>th</a:t>
            </a:r>
            <a:r>
              <a:rPr lang="en-US" sz="2800" dirty="0"/>
              <a:t> month] and premature babies without adequate amount of surfactant develop </a:t>
            </a:r>
            <a:r>
              <a:rPr lang="en-US" sz="2800" b="1" i="1" dirty="0">
                <a:solidFill>
                  <a:srgbClr val="FF0000"/>
                </a:solidFill>
              </a:rPr>
              <a:t>respiratory distress syndrome</a:t>
            </a:r>
            <a:r>
              <a:rPr lang="en-US" sz="2800" dirty="0"/>
              <a:t> [RDS] of the new born which could be life threatening.</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1">
                                            <p:txEl>
                                              <p:pRg st="2" end="2"/>
                                            </p:txEl>
                                          </p:spTgt>
                                        </p:tgtEl>
                                        <p:attrNameLst>
                                          <p:attrName>style.visibility</p:attrName>
                                        </p:attrNameLst>
                                      </p:cBhvr>
                                      <p:to>
                                        <p:strVal val="visible"/>
                                      </p:to>
                                    </p:set>
                                    <p:anim calcmode="lin" valueType="num">
                                      <p:cBhvr additive="base">
                                        <p:cTn id="13" dur="500"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1">
                                            <p:txEl>
                                              <p:pRg st="4" end="4"/>
                                            </p:txEl>
                                          </p:spTgt>
                                        </p:tgtEl>
                                        <p:attrNameLst>
                                          <p:attrName>style.visibility</p:attrName>
                                        </p:attrNameLst>
                                      </p:cBhvr>
                                      <p:to>
                                        <p:strVal val="visible"/>
                                      </p:to>
                                    </p:set>
                                    <p:anim calcmode="lin" valueType="num">
                                      <p:cBhvr additive="base">
                                        <p:cTn id="19" dur="500" fill="hold"/>
                                        <p:tgtEl>
                                          <p:spTgt spid="430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457200" y="244475"/>
            <a:ext cx="8385175" cy="896938"/>
          </a:xfrm>
        </p:spPr>
        <p:txBody>
          <a:bodyPr>
            <a:normAutofit fontScale="90000"/>
          </a:bodyPr>
          <a:lstStyle/>
          <a:p>
            <a:pPr eaLnBrk="1" hangingPunct="1">
              <a:defRPr/>
            </a:pPr>
            <a:br>
              <a:rPr lang="en-US" sz="2400" b="0" dirty="0"/>
            </a:br>
            <a:r>
              <a:rPr lang="en-US" sz="2400" b="0" dirty="0"/>
              <a:t>SURFACE TENSION</a:t>
            </a:r>
            <a:br>
              <a:rPr lang="en-US" sz="2400" dirty="0"/>
            </a:br>
            <a:br>
              <a:rPr lang="en-US" sz="2400" dirty="0"/>
            </a:br>
            <a:endParaRPr lang="en-US" sz="2400" dirty="0"/>
          </a:p>
        </p:txBody>
      </p:sp>
      <p:sp>
        <p:nvSpPr>
          <p:cNvPr id="44035" name="Rectangle 3"/>
          <p:cNvSpPr>
            <a:spLocks noGrp="1" noChangeArrowheads="1"/>
          </p:cNvSpPr>
          <p:nvPr>
            <p:ph type="body" idx="4294967295"/>
          </p:nvPr>
        </p:nvSpPr>
        <p:spPr>
          <a:xfrm>
            <a:off x="457200" y="1219200"/>
            <a:ext cx="8229600" cy="4525963"/>
          </a:xfrm>
        </p:spPr>
        <p:txBody>
          <a:bodyPr/>
          <a:lstStyle/>
          <a:p>
            <a:pPr algn="just" eaLnBrk="1" hangingPunct="1">
              <a:lnSpc>
                <a:spcPct val="90000"/>
              </a:lnSpc>
              <a:defRPr/>
            </a:pPr>
            <a:r>
              <a:rPr lang="en-US" sz="2800" dirty="0"/>
              <a:t>What are the advantages of having surfactant and the low surface tension?</a:t>
            </a:r>
          </a:p>
          <a:p>
            <a:pPr marL="514350" indent="-514350" algn="just" eaLnBrk="1" hangingPunct="1">
              <a:lnSpc>
                <a:spcPct val="90000"/>
              </a:lnSpc>
              <a:buFont typeface="+mj-lt"/>
              <a:buAutoNum type="arabicPeriod"/>
              <a:defRPr/>
            </a:pPr>
            <a:r>
              <a:rPr lang="en-US" sz="2800" dirty="0"/>
              <a:t>It increases the compliance of the lung</a:t>
            </a:r>
          </a:p>
          <a:p>
            <a:pPr marL="514350" indent="-514350" algn="just" eaLnBrk="1" hangingPunct="1">
              <a:lnSpc>
                <a:spcPct val="90000"/>
              </a:lnSpc>
              <a:buFont typeface="+mj-lt"/>
              <a:buAutoNum type="arabicPeriod"/>
              <a:defRPr/>
            </a:pPr>
            <a:r>
              <a:rPr lang="en-US" sz="2800" dirty="0"/>
              <a:t>It reduces the work of expanding the lung with each breath</a:t>
            </a:r>
          </a:p>
          <a:p>
            <a:pPr marL="514350" indent="-514350" algn="just" eaLnBrk="1" hangingPunct="1">
              <a:lnSpc>
                <a:spcPct val="90000"/>
              </a:lnSpc>
              <a:buFont typeface="+mj-lt"/>
              <a:buAutoNum type="arabicPeriod"/>
              <a:defRPr/>
            </a:pPr>
            <a:r>
              <a:rPr lang="en-US" sz="2800" dirty="0"/>
              <a:t>It stabilizes the alveoli (thus the smaller alveoli do not collapse at the end-expiration)</a:t>
            </a:r>
          </a:p>
          <a:p>
            <a:pPr marL="514350" indent="-514350" algn="just" eaLnBrk="1" hangingPunct="1">
              <a:lnSpc>
                <a:spcPct val="90000"/>
              </a:lnSpc>
              <a:buFont typeface="+mj-lt"/>
              <a:buAutoNum type="arabicPeriod"/>
              <a:defRPr/>
            </a:pPr>
            <a:r>
              <a:rPr lang="en-US" sz="2800" dirty="0"/>
              <a:t>It keeps the alveoli dry (as the surface tension tends to collapse alveoli, it also tends to suck fluid into the alveolar space from capillaries).</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additive="base">
                                        <p:cTn id="7" dur="500"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40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5">
                                            <p:txEl>
                                              <p:pRg st="1" end="1"/>
                                            </p:txEl>
                                          </p:spTgt>
                                        </p:tgtEl>
                                        <p:attrNameLst>
                                          <p:attrName>style.visibility</p:attrName>
                                        </p:attrNameLst>
                                      </p:cBhvr>
                                      <p:to>
                                        <p:strVal val="visible"/>
                                      </p:to>
                                    </p:set>
                                    <p:anim calcmode="lin" valueType="num">
                                      <p:cBhvr additive="base">
                                        <p:cTn id="13" dur="500"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5">
                                            <p:txEl>
                                              <p:pRg st="2" end="2"/>
                                            </p:txEl>
                                          </p:spTgt>
                                        </p:tgtEl>
                                        <p:attrNameLst>
                                          <p:attrName>style.visibility</p:attrName>
                                        </p:attrNameLst>
                                      </p:cBhvr>
                                      <p:to>
                                        <p:strVal val="visible"/>
                                      </p:to>
                                    </p:set>
                                    <p:anim calcmode="lin" valueType="num">
                                      <p:cBhvr additive="base">
                                        <p:cTn id="19" dur="500"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500"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035">
                                            <p:txEl>
                                              <p:pRg st="4" end="4"/>
                                            </p:txEl>
                                          </p:spTgt>
                                        </p:tgtEl>
                                        <p:attrNameLst>
                                          <p:attrName>style.visibility</p:attrName>
                                        </p:attrNameLst>
                                      </p:cBhvr>
                                      <p:to>
                                        <p:strVal val="visible"/>
                                      </p:to>
                                    </p:set>
                                    <p:anim calcmode="lin" valueType="num">
                                      <p:cBhvr additive="base">
                                        <p:cTn id="31" dur="500"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p:txBody>
          <a:bodyPr/>
          <a:lstStyle/>
          <a:p>
            <a:pPr eaLnBrk="1" hangingPunct="1">
              <a:defRPr/>
            </a:pPr>
            <a:r>
              <a:rPr lang="en-US" sz="3200" dirty="0"/>
              <a:t>Work of breathing</a:t>
            </a:r>
          </a:p>
        </p:txBody>
      </p:sp>
      <p:sp>
        <p:nvSpPr>
          <p:cNvPr id="45059" name="Rectangle 3"/>
          <p:cNvSpPr>
            <a:spLocks noGrp="1" noChangeArrowheads="1"/>
          </p:cNvSpPr>
          <p:nvPr>
            <p:ph type="body" idx="4294967295"/>
          </p:nvPr>
        </p:nvSpPr>
        <p:spPr/>
        <p:txBody>
          <a:bodyPr/>
          <a:lstStyle/>
          <a:p>
            <a:pPr marL="609600" indent="-609600" algn="just" eaLnBrk="1" hangingPunct="1">
              <a:lnSpc>
                <a:spcPct val="90000"/>
              </a:lnSpc>
              <a:defRPr/>
            </a:pPr>
            <a:r>
              <a:rPr lang="en-US" sz="2400" dirty="0"/>
              <a:t>The respiratory muscles perform work to cause inspiration and not to cause expiration.</a:t>
            </a:r>
          </a:p>
          <a:p>
            <a:pPr marL="609600" indent="-609600" algn="just" eaLnBrk="1" hangingPunct="1">
              <a:lnSpc>
                <a:spcPct val="90000"/>
              </a:lnSpc>
              <a:defRPr/>
            </a:pPr>
            <a:r>
              <a:rPr lang="en-US" sz="2400" dirty="0"/>
              <a:t>The work performed by the muscles during inspiration can be divided into 3 fractions</a:t>
            </a:r>
          </a:p>
          <a:p>
            <a:pPr marL="1009650" lvl="1" indent="-609600" algn="just">
              <a:lnSpc>
                <a:spcPct val="90000"/>
              </a:lnSpc>
              <a:buFontTx/>
              <a:buAutoNum type="arabicPeriod"/>
              <a:defRPr/>
            </a:pPr>
            <a:endParaRPr lang="en-US" sz="2000" dirty="0"/>
          </a:p>
          <a:p>
            <a:pPr marL="1009650" lvl="1" indent="-609600" algn="just">
              <a:lnSpc>
                <a:spcPct val="90000"/>
              </a:lnSpc>
              <a:buFontTx/>
              <a:buAutoNum type="arabicPeriod"/>
              <a:defRPr/>
            </a:pPr>
            <a:r>
              <a:rPr lang="en-US" sz="2000" dirty="0"/>
              <a:t>Work required to expand the lungs against the lung and chest elastic forces-</a:t>
            </a:r>
            <a:r>
              <a:rPr lang="en-US" sz="2000" i="1" dirty="0"/>
              <a:t>compliance work or elastic work.</a:t>
            </a:r>
          </a:p>
          <a:p>
            <a:pPr marL="1009650" lvl="1" indent="-609600" algn="just">
              <a:lnSpc>
                <a:spcPct val="90000"/>
              </a:lnSpc>
              <a:buFontTx/>
              <a:buAutoNum type="arabicPeriod"/>
              <a:defRPr/>
            </a:pPr>
            <a:endParaRPr lang="en-US" sz="2000" dirty="0"/>
          </a:p>
          <a:p>
            <a:pPr marL="1009650" lvl="1" indent="-609600" algn="just">
              <a:lnSpc>
                <a:spcPct val="90000"/>
              </a:lnSpc>
              <a:buFontTx/>
              <a:buAutoNum type="arabicPeriod"/>
              <a:defRPr/>
            </a:pPr>
            <a:r>
              <a:rPr lang="en-US" sz="2000" dirty="0"/>
              <a:t>Work required to overcome the viscosity of the lungs and chest wall structures-</a:t>
            </a:r>
            <a:r>
              <a:rPr lang="en-US" sz="2000" i="1" dirty="0"/>
              <a:t>tissue resistance work.</a:t>
            </a:r>
          </a:p>
          <a:p>
            <a:pPr marL="1009650" lvl="1" indent="-609600" algn="just">
              <a:lnSpc>
                <a:spcPct val="90000"/>
              </a:lnSpc>
              <a:buFontTx/>
              <a:buAutoNum type="arabicPeriod"/>
              <a:defRPr/>
            </a:pPr>
            <a:endParaRPr lang="en-US" sz="2000" dirty="0"/>
          </a:p>
          <a:p>
            <a:pPr marL="1009650" lvl="1" indent="-609600" algn="just">
              <a:lnSpc>
                <a:spcPct val="90000"/>
              </a:lnSpc>
              <a:buFontTx/>
              <a:buAutoNum type="arabicPeriod"/>
              <a:defRPr/>
            </a:pPr>
            <a:r>
              <a:rPr lang="en-US" sz="2000" dirty="0"/>
              <a:t>Work required to overcome airway resistance during movement of air into the lungs-</a:t>
            </a:r>
            <a:r>
              <a:rPr lang="en-US" sz="2000" i="1" dirty="0"/>
              <a:t>airway resistance work.</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anim calcmode="lin" valueType="num">
                                      <p:cBhvr additive="base">
                                        <p:cTn id="19"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59">
                                            <p:txEl>
                                              <p:pRg st="5" end="5"/>
                                            </p:txEl>
                                          </p:spTgt>
                                        </p:tgtEl>
                                        <p:attrNameLst>
                                          <p:attrName>style.visibility</p:attrName>
                                        </p:attrNameLst>
                                      </p:cBhvr>
                                      <p:to>
                                        <p:strVal val="visible"/>
                                      </p:to>
                                    </p:set>
                                    <p:anim calcmode="lin" valueType="num">
                                      <p:cBhvr additive="base">
                                        <p:cTn id="25"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9">
                                            <p:txEl>
                                              <p:pRg st="7" end="7"/>
                                            </p:txEl>
                                          </p:spTgt>
                                        </p:tgtEl>
                                        <p:attrNameLst>
                                          <p:attrName>style.visibility</p:attrName>
                                        </p:attrNameLst>
                                      </p:cBhvr>
                                      <p:to>
                                        <p:strVal val="visible"/>
                                      </p:to>
                                    </p:set>
                                    <p:anim calcmode="lin" valueType="num">
                                      <p:cBhvr additive="base">
                                        <p:cTn id="31" dur="500" fill="hold"/>
                                        <p:tgtEl>
                                          <p:spTgt spid="45059">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p:txBody>
          <a:bodyPr/>
          <a:lstStyle/>
          <a:p>
            <a:pPr eaLnBrk="1" hangingPunct="1">
              <a:defRPr/>
            </a:pPr>
            <a:r>
              <a:rPr lang="en-US" sz="3200" dirty="0"/>
              <a:t>Work of breathing</a:t>
            </a:r>
          </a:p>
        </p:txBody>
      </p:sp>
      <p:sp>
        <p:nvSpPr>
          <p:cNvPr id="46083" name="Rectangle 3"/>
          <p:cNvSpPr>
            <a:spLocks noGrp="1" noChangeArrowheads="1"/>
          </p:cNvSpPr>
          <p:nvPr>
            <p:ph type="body" idx="4294967295"/>
          </p:nvPr>
        </p:nvSpPr>
        <p:spPr/>
        <p:txBody>
          <a:bodyPr>
            <a:normAutofit fontScale="92500" lnSpcReduction="10000"/>
          </a:bodyPr>
          <a:lstStyle/>
          <a:p>
            <a:pPr marL="609600" indent="-609600" algn="just" eaLnBrk="1" hangingPunct="1">
              <a:lnSpc>
                <a:spcPct val="90000"/>
              </a:lnSpc>
              <a:defRPr/>
            </a:pPr>
            <a:r>
              <a:rPr lang="en-US" dirty="0"/>
              <a:t>Most of the work performed by the respiratory muscle is used to expand the lungs.</a:t>
            </a:r>
          </a:p>
          <a:p>
            <a:pPr marL="609600" indent="-609600" algn="just" eaLnBrk="1" hangingPunct="1">
              <a:lnSpc>
                <a:spcPct val="90000"/>
              </a:lnSpc>
              <a:defRPr/>
            </a:pPr>
            <a:endParaRPr lang="en-US" dirty="0"/>
          </a:p>
          <a:p>
            <a:pPr marL="609600" indent="-609600" algn="just" eaLnBrk="1" hangingPunct="1">
              <a:lnSpc>
                <a:spcPct val="90000"/>
              </a:lnSpc>
              <a:defRPr/>
            </a:pPr>
            <a:r>
              <a:rPr lang="en-US" dirty="0"/>
              <a:t>Only a small percentage of the total work is used to overcome tissue resistance [tissue viscosity] and more to overcome airway resistance.</a:t>
            </a:r>
          </a:p>
          <a:p>
            <a:pPr marL="609600" indent="-609600" algn="just" eaLnBrk="1" hangingPunct="1">
              <a:lnSpc>
                <a:spcPct val="90000"/>
              </a:lnSpc>
              <a:defRPr/>
            </a:pPr>
            <a:endParaRPr lang="en-US" dirty="0"/>
          </a:p>
          <a:p>
            <a:pPr marL="609600" indent="-609600" algn="just" eaLnBrk="1" hangingPunct="1">
              <a:lnSpc>
                <a:spcPct val="90000"/>
              </a:lnSpc>
              <a:defRPr/>
            </a:pPr>
            <a:r>
              <a:rPr lang="en-US" dirty="0"/>
              <a:t>In pulmonary disease all 3 type of work are frequently vastly increased.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additive="base">
                                        <p:cTn id="13"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 calcmode="lin" valueType="num">
                                      <p:cBhvr additive="base">
                                        <p:cTn id="19"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0179" name="Rectangle 3"/>
          <p:cNvSpPr>
            <a:spLocks noGrp="1" noChangeArrowheads="1"/>
          </p:cNvSpPr>
          <p:nvPr>
            <p:ph type="body" idx="4294967295"/>
          </p:nvPr>
        </p:nvSpPr>
        <p:spPr/>
        <p:txBody>
          <a:bodyPr>
            <a:normAutofit lnSpcReduction="10000"/>
          </a:bodyPr>
          <a:lstStyle/>
          <a:p>
            <a:pPr algn="just" eaLnBrk="1" hangingPunct="1">
              <a:lnSpc>
                <a:spcPct val="90000"/>
              </a:lnSpc>
              <a:defRPr/>
            </a:pPr>
            <a:r>
              <a:rPr lang="en-US" sz="2800" dirty="0"/>
              <a:t>The total volume contained in the lung at the end of a maximal inspiration is subdivided into volumes and subdivided into capacities.</a:t>
            </a:r>
          </a:p>
          <a:p>
            <a:pPr algn="just" eaLnBrk="1" hangingPunct="1">
              <a:lnSpc>
                <a:spcPct val="90000"/>
              </a:lnSpc>
              <a:defRPr/>
            </a:pPr>
            <a:endParaRPr lang="en-US" sz="2800" dirty="0"/>
          </a:p>
          <a:p>
            <a:pPr algn="just" eaLnBrk="1" hangingPunct="1">
              <a:lnSpc>
                <a:spcPct val="90000"/>
              </a:lnSpc>
              <a:defRPr/>
            </a:pPr>
            <a:r>
              <a:rPr lang="en-US" sz="2800" dirty="0"/>
              <a:t>There are four volume subdivisions which:</a:t>
            </a:r>
          </a:p>
          <a:p>
            <a:pPr lvl="1" algn="just">
              <a:lnSpc>
                <a:spcPct val="90000"/>
              </a:lnSpc>
              <a:defRPr/>
            </a:pPr>
            <a:r>
              <a:rPr lang="en-US" sz="2400" dirty="0"/>
              <a:t>do not overlap.</a:t>
            </a:r>
          </a:p>
          <a:p>
            <a:pPr lvl="1" algn="just">
              <a:lnSpc>
                <a:spcPct val="90000"/>
              </a:lnSpc>
              <a:defRPr/>
            </a:pPr>
            <a:r>
              <a:rPr lang="en-US" sz="2400" dirty="0"/>
              <a:t>can not be further divided.</a:t>
            </a:r>
          </a:p>
          <a:p>
            <a:pPr algn="just" eaLnBrk="1" hangingPunct="1">
              <a:lnSpc>
                <a:spcPct val="90000"/>
              </a:lnSpc>
              <a:defRPr/>
            </a:pPr>
            <a:r>
              <a:rPr lang="en-US" sz="2800" dirty="0"/>
              <a:t>when added together equal total lung capacity.</a:t>
            </a:r>
          </a:p>
          <a:p>
            <a:pPr algn="just" eaLnBrk="1" hangingPunct="1">
              <a:lnSpc>
                <a:spcPct val="90000"/>
              </a:lnSpc>
              <a:defRPr/>
            </a:pPr>
            <a:endParaRPr lang="en-US" sz="2800" dirty="0"/>
          </a:p>
          <a:p>
            <a:pPr algn="just" eaLnBrk="1" hangingPunct="1">
              <a:lnSpc>
                <a:spcPct val="90000"/>
              </a:lnSpc>
              <a:defRPr/>
            </a:pPr>
            <a:r>
              <a:rPr lang="en-US" sz="2800" dirty="0"/>
              <a:t>Lung capacities are subdivisions of total volume that include two or more of the 4 basic lung volumes.</a:t>
            </a:r>
          </a:p>
          <a:p>
            <a:pPr algn="just" eaLnBrk="1" hangingPunct="1">
              <a:lnSpc>
                <a:spcPct val="90000"/>
              </a:lnSpc>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anim calcmode="lin" valueType="num">
                                      <p:cBhvr additive="base">
                                        <p:cTn id="13" dur="5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anim calcmode="lin" valueType="num">
                                      <p:cBhvr additive="base">
                                        <p:cTn id="25"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anim calcmode="lin" valueType="num">
                                      <p:cBhvr additive="base">
                                        <p:cTn id="31"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0179">
                                            <p:txEl>
                                              <p:pRg st="7" end="7"/>
                                            </p:txEl>
                                          </p:spTgt>
                                        </p:tgtEl>
                                        <p:attrNameLst>
                                          <p:attrName>style.visibility</p:attrName>
                                        </p:attrNameLst>
                                      </p:cBhvr>
                                      <p:to>
                                        <p:strVal val="visible"/>
                                      </p:to>
                                    </p:set>
                                    <p:anim calcmode="lin" valueType="num">
                                      <p:cBhvr additive="base">
                                        <p:cTn id="37" dur="500" fill="hold"/>
                                        <p:tgtEl>
                                          <p:spTgt spid="5017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017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2227" name="Rectangle 3"/>
          <p:cNvSpPr>
            <a:spLocks noGrp="1" noChangeArrowheads="1"/>
          </p:cNvSpPr>
          <p:nvPr>
            <p:ph type="body" idx="4294967295"/>
          </p:nvPr>
        </p:nvSpPr>
        <p:spPr/>
        <p:txBody>
          <a:bodyPr/>
          <a:lstStyle/>
          <a:p>
            <a:pPr algn="just" eaLnBrk="1" hangingPunct="1">
              <a:defRPr/>
            </a:pPr>
            <a:r>
              <a:rPr lang="en-US" dirty="0"/>
              <a:t>Basic lung volumes </a:t>
            </a:r>
          </a:p>
          <a:p>
            <a:pPr algn="just" eaLnBrk="1" hangingPunct="1">
              <a:defRPr/>
            </a:pPr>
            <a:r>
              <a:rPr lang="en-US" b="1" dirty="0"/>
              <a:t>Tidal Volume (TV).</a:t>
            </a:r>
            <a:r>
              <a:rPr lang="en-US" dirty="0"/>
              <a:t>  The amount of gas inspired or expired with each breath (500 ml)</a:t>
            </a:r>
          </a:p>
          <a:p>
            <a:pPr algn="just" eaLnBrk="1" hangingPunct="1">
              <a:defRPr/>
            </a:pPr>
            <a:endParaRPr lang="en-US" b="1" dirty="0"/>
          </a:p>
          <a:p>
            <a:pPr algn="just" eaLnBrk="1" hangingPunct="1">
              <a:defRPr/>
            </a:pPr>
            <a:r>
              <a:rPr lang="en-US" b="1" dirty="0"/>
              <a:t>Inspiratory Reserve Volume (IRV).</a:t>
            </a:r>
            <a:r>
              <a:rPr lang="en-US" dirty="0"/>
              <a:t>  Maximum amount of additional air that can be inspired from the end of a normal inspiration [3000 ml].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anim calcmode="lin" valueType="num">
                                      <p:cBhvr additive="base">
                                        <p:cTn id="19"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8371" name="Rectangle 3"/>
          <p:cNvSpPr>
            <a:spLocks noGrp="1" noChangeArrowheads="1"/>
          </p:cNvSpPr>
          <p:nvPr>
            <p:ph type="body" idx="4294967295"/>
          </p:nvPr>
        </p:nvSpPr>
        <p:spPr/>
        <p:txBody>
          <a:bodyPr/>
          <a:lstStyle/>
          <a:p>
            <a:pPr algn="just" eaLnBrk="1" hangingPunct="1">
              <a:defRPr/>
            </a:pPr>
            <a:r>
              <a:rPr lang="en-US" b="1" dirty="0"/>
              <a:t>Expiratory Reserve Volume (ERV).</a:t>
            </a:r>
            <a:r>
              <a:rPr lang="en-US" dirty="0"/>
              <a:t>  The maximum volume of additional air that can be expired from the end of a normal expiration [1100].</a:t>
            </a:r>
          </a:p>
          <a:p>
            <a:pPr algn="just" eaLnBrk="1" hangingPunct="1">
              <a:defRPr/>
            </a:pPr>
            <a:endParaRPr lang="en-US" b="1" dirty="0"/>
          </a:p>
          <a:p>
            <a:pPr algn="just" eaLnBrk="1" hangingPunct="1">
              <a:defRPr/>
            </a:pPr>
            <a:r>
              <a:rPr lang="en-US" b="1" dirty="0"/>
              <a:t>Residual Volume (RV).</a:t>
            </a:r>
            <a:r>
              <a:rPr lang="en-US" dirty="0"/>
              <a:t>  The volume of air remaining in the lung after a maximal expiration [1200].</a:t>
            </a:r>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additive="base">
                                        <p:cTn id="7" dur="500" fill="hold"/>
                                        <p:tgtEl>
                                          <p:spTgt spid="583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1">
                                            <p:txEl>
                                              <p:pRg st="2" end="2"/>
                                            </p:txEl>
                                          </p:spTgt>
                                        </p:tgtEl>
                                        <p:attrNameLst>
                                          <p:attrName>style.visibility</p:attrName>
                                        </p:attrNameLst>
                                      </p:cBhvr>
                                      <p:to>
                                        <p:strVal val="visible"/>
                                      </p:to>
                                    </p:set>
                                    <p:anim calcmode="lin" valueType="num">
                                      <p:cBhvr additive="base">
                                        <p:cTn id="13" dur="500" fill="hold"/>
                                        <p:tgtEl>
                                          <p:spTgt spid="583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3251" name="Rectangle 3"/>
          <p:cNvSpPr>
            <a:spLocks noGrp="1" noChangeArrowheads="1"/>
          </p:cNvSpPr>
          <p:nvPr>
            <p:ph type="body" idx="4294967295"/>
          </p:nvPr>
        </p:nvSpPr>
        <p:spPr>
          <a:xfrm>
            <a:off x="457200" y="1600200"/>
            <a:ext cx="8229600" cy="4724400"/>
          </a:xfrm>
        </p:spPr>
        <p:txBody>
          <a:bodyPr/>
          <a:lstStyle/>
          <a:p>
            <a:pPr algn="just" eaLnBrk="1" hangingPunct="1">
              <a:defRPr/>
            </a:pPr>
            <a:r>
              <a:rPr lang="en-US" dirty="0"/>
              <a:t>Basic lung capacities</a:t>
            </a:r>
          </a:p>
          <a:p>
            <a:pPr algn="just" eaLnBrk="1" hangingPunct="1">
              <a:defRPr/>
            </a:pPr>
            <a:r>
              <a:rPr lang="en-US" b="1" dirty="0"/>
              <a:t>Total Lung Capacity (TLC).</a:t>
            </a:r>
            <a:r>
              <a:rPr lang="en-US" dirty="0"/>
              <a:t>  The volume of air contained in the lungs at the end of a maximal inspiration.  </a:t>
            </a:r>
          </a:p>
          <a:p>
            <a:pPr algn="just" eaLnBrk="1" hangingPunct="1">
              <a:defRPr/>
            </a:pPr>
            <a:endParaRPr lang="en-US" dirty="0"/>
          </a:p>
          <a:p>
            <a:pPr lvl="1" algn="just">
              <a:defRPr/>
            </a:pPr>
            <a:r>
              <a:rPr lang="en-US" dirty="0"/>
              <a:t>Called a capacity because it is the sum of the 4 basic lung volumes.  TLC=RV+IRV+TV+ERV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7347" name="Rectangle 3"/>
          <p:cNvSpPr>
            <a:spLocks noGrp="1" noChangeArrowheads="1"/>
          </p:cNvSpPr>
          <p:nvPr>
            <p:ph type="body" idx="4294967295"/>
          </p:nvPr>
        </p:nvSpPr>
        <p:spPr>
          <a:xfrm>
            <a:off x="457200" y="1600200"/>
            <a:ext cx="8229600" cy="4724400"/>
          </a:xfrm>
        </p:spPr>
        <p:txBody>
          <a:bodyPr/>
          <a:lstStyle/>
          <a:p>
            <a:pPr algn="just" eaLnBrk="1" hangingPunct="1">
              <a:defRPr/>
            </a:pPr>
            <a:r>
              <a:rPr lang="en-US" b="1" dirty="0"/>
              <a:t>Vital Capacity (VC).</a:t>
            </a:r>
            <a:r>
              <a:rPr lang="en-US" dirty="0"/>
              <a:t> The maximum volume of air that can be forcefully expelled from the lungs following a maximal inspiration. </a:t>
            </a:r>
          </a:p>
          <a:p>
            <a:pPr algn="just" eaLnBrk="1" hangingPunct="1">
              <a:defRPr/>
            </a:pPr>
            <a:endParaRPr lang="en-US" dirty="0"/>
          </a:p>
          <a:p>
            <a:pPr lvl="1" algn="just">
              <a:defRPr/>
            </a:pPr>
            <a:r>
              <a:rPr lang="en-US" dirty="0"/>
              <a:t>Called a capacity because it is the sum of inspiratory reserve volume, tidal volume, and expiratory reserve volume.  VC=IRV+TV+ERV=TLC-RV</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additive="base">
                                        <p:cTn id="7"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7347">
                                            <p:txEl>
                                              <p:pRg st="2" end="2"/>
                                            </p:txEl>
                                          </p:spTgt>
                                        </p:tgtEl>
                                        <p:attrNameLst>
                                          <p:attrName>style.visibility</p:attrName>
                                        </p:attrNameLst>
                                      </p:cBhvr>
                                      <p:to>
                                        <p:strVal val="visible"/>
                                      </p:to>
                                    </p:set>
                                    <p:anim calcmode="lin" valueType="num">
                                      <p:cBhvr additive="base">
                                        <p:cTn id="13" dur="500" fill="hold"/>
                                        <p:tgtEl>
                                          <p:spTgt spid="573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6323" name="Rectangle 3"/>
          <p:cNvSpPr>
            <a:spLocks noGrp="1" noChangeArrowheads="1"/>
          </p:cNvSpPr>
          <p:nvPr>
            <p:ph type="body" idx="4294967295"/>
          </p:nvPr>
        </p:nvSpPr>
        <p:spPr>
          <a:xfrm>
            <a:off x="457200" y="1295400"/>
            <a:ext cx="8229600" cy="4724400"/>
          </a:xfrm>
        </p:spPr>
        <p:txBody>
          <a:bodyPr>
            <a:normAutofit lnSpcReduction="10000"/>
          </a:bodyPr>
          <a:lstStyle/>
          <a:p>
            <a:pPr algn="just" eaLnBrk="1" hangingPunct="1">
              <a:defRPr/>
            </a:pPr>
            <a:r>
              <a:rPr lang="en-US" sz="2800" b="1" dirty="0"/>
              <a:t>Functional Residual Capacity (FRC).</a:t>
            </a:r>
            <a:r>
              <a:rPr lang="en-US" sz="2800" dirty="0"/>
              <a:t>  The volume of air remaining in the lung at the end of a normal expiration.  </a:t>
            </a:r>
          </a:p>
          <a:p>
            <a:pPr lvl="1" algn="just">
              <a:defRPr/>
            </a:pPr>
            <a:r>
              <a:rPr lang="en-US" sz="2400" dirty="0"/>
              <a:t>Called a capacity because it equals residual volume plus expiratory reserve volume.  FRC=RV+ERV</a:t>
            </a:r>
          </a:p>
          <a:p>
            <a:pPr algn="just" eaLnBrk="1" hangingPunct="1">
              <a:defRPr/>
            </a:pPr>
            <a:endParaRPr lang="en-US" sz="2800" b="1" dirty="0"/>
          </a:p>
          <a:p>
            <a:pPr algn="just" eaLnBrk="1" hangingPunct="1">
              <a:defRPr/>
            </a:pPr>
            <a:r>
              <a:rPr lang="en-US" sz="2800" b="1" dirty="0" err="1"/>
              <a:t>Inspiratory</a:t>
            </a:r>
            <a:r>
              <a:rPr lang="en-US" sz="2800" b="1" dirty="0"/>
              <a:t> Capacity (IC).  </a:t>
            </a:r>
            <a:r>
              <a:rPr lang="en-US" sz="2800" dirty="0"/>
              <a:t>Maximum volume of air that can be inspired from end expiratory position.</a:t>
            </a:r>
          </a:p>
          <a:p>
            <a:pPr lvl="1" algn="just">
              <a:defRPr/>
            </a:pPr>
            <a:endParaRPr lang="en-US" sz="2400" dirty="0"/>
          </a:p>
          <a:p>
            <a:pPr lvl="1" algn="just">
              <a:defRPr/>
            </a:pPr>
            <a:r>
              <a:rPr lang="en-US" sz="2400" dirty="0"/>
              <a:t>Called a capacity because it is the sum of tidal volume and inspiratory reserve volume. IC=TV+IRV</a:t>
            </a:r>
          </a:p>
          <a:p>
            <a:pPr algn="just" eaLnBrk="1" hangingPunct="1">
              <a:defRPr/>
            </a:pP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anim calcmode="lin" valueType="num">
                                      <p:cBhvr additive="base">
                                        <p:cTn id="19" dur="500" fill="hold"/>
                                        <p:tgtEl>
                                          <p:spTgt spid="5632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3">
                                            <p:txEl>
                                              <p:pRg st="5" end="5"/>
                                            </p:txEl>
                                          </p:spTgt>
                                        </p:tgtEl>
                                        <p:attrNameLst>
                                          <p:attrName>style.visibility</p:attrName>
                                        </p:attrNameLst>
                                      </p:cBhvr>
                                      <p:to>
                                        <p:strVal val="visible"/>
                                      </p:to>
                                    </p:set>
                                    <p:anim calcmode="lin" valueType="num">
                                      <p:cBhvr additive="base">
                                        <p:cTn id="25" dur="500" fill="hold"/>
                                        <p:tgtEl>
                                          <p:spTgt spid="563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63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defRPr/>
            </a:pPr>
            <a:r>
              <a:rPr lang="en-US" u="sng"/>
              <a:t>Processes</a:t>
            </a:r>
            <a:r>
              <a:rPr lang="en-US"/>
              <a:t> </a:t>
            </a:r>
          </a:p>
        </p:txBody>
      </p:sp>
      <p:sp>
        <p:nvSpPr>
          <p:cNvPr id="5123" name="Rectangle 3"/>
          <p:cNvSpPr>
            <a:spLocks noGrp="1" noChangeArrowheads="1"/>
          </p:cNvSpPr>
          <p:nvPr>
            <p:ph type="body" idx="4294967295"/>
          </p:nvPr>
        </p:nvSpPr>
        <p:spPr/>
        <p:txBody>
          <a:bodyPr/>
          <a:lstStyle/>
          <a:p>
            <a:pPr eaLnBrk="1" hangingPunct="1">
              <a:lnSpc>
                <a:spcPct val="80000"/>
              </a:lnSpc>
              <a:buFont typeface="Wingdings" pitchFamily="2" charset="2"/>
              <a:buNone/>
              <a:defRPr/>
            </a:pPr>
            <a:r>
              <a:rPr lang="en-US" sz="2800" dirty="0">
                <a:solidFill>
                  <a:srgbClr val="FF0000"/>
                </a:solidFill>
              </a:rPr>
              <a:t>ventilation</a:t>
            </a:r>
            <a:r>
              <a:rPr lang="en-US" sz="2800" dirty="0"/>
              <a:t> </a:t>
            </a:r>
          </a:p>
          <a:p>
            <a:pPr eaLnBrk="1" hangingPunct="1">
              <a:lnSpc>
                <a:spcPct val="80000"/>
              </a:lnSpc>
              <a:defRPr/>
            </a:pPr>
            <a:r>
              <a:rPr lang="en-US" sz="2800" dirty="0"/>
              <a:t>this represents the mechanics of breathing, i.e. moving gases into and from the airways</a:t>
            </a:r>
          </a:p>
          <a:p>
            <a:pPr eaLnBrk="1" hangingPunct="1">
              <a:lnSpc>
                <a:spcPct val="80000"/>
              </a:lnSpc>
              <a:buFont typeface="Wingdings" pitchFamily="2" charset="2"/>
              <a:buNone/>
              <a:defRPr/>
            </a:pPr>
            <a:r>
              <a:rPr lang="en-US" sz="2800" dirty="0">
                <a:solidFill>
                  <a:srgbClr val="FF0000"/>
                </a:solidFill>
              </a:rPr>
              <a:t>gas exchange</a:t>
            </a:r>
            <a:r>
              <a:rPr lang="en-US" sz="2800" dirty="0"/>
              <a:t> </a:t>
            </a:r>
          </a:p>
          <a:p>
            <a:pPr eaLnBrk="1" hangingPunct="1">
              <a:lnSpc>
                <a:spcPct val="80000"/>
              </a:lnSpc>
              <a:defRPr/>
            </a:pPr>
            <a:r>
              <a:rPr lang="en-US" sz="2800" dirty="0"/>
              <a:t>exchange of gas between air and blood (external respiration) </a:t>
            </a:r>
          </a:p>
          <a:p>
            <a:pPr eaLnBrk="1" hangingPunct="1">
              <a:lnSpc>
                <a:spcPct val="80000"/>
              </a:lnSpc>
              <a:defRPr/>
            </a:pPr>
            <a:r>
              <a:rPr lang="en-US" sz="2800" dirty="0"/>
              <a:t>exchange of gas between blood and tissues (internal respiration) </a:t>
            </a:r>
          </a:p>
          <a:p>
            <a:pPr eaLnBrk="1" hangingPunct="1">
              <a:lnSpc>
                <a:spcPct val="80000"/>
              </a:lnSpc>
              <a:defRPr/>
            </a:pPr>
            <a:r>
              <a:rPr lang="en-US" sz="2800" dirty="0"/>
              <a:t>oxygen utilization by tissues (internal respiration) </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20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20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fade">
                                      <p:cBhvr>
                                        <p:cTn id="27" dur="2000"/>
                                        <p:tgtEl>
                                          <p:spTgt spid="512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5" end="5"/>
                                            </p:txEl>
                                          </p:spTgt>
                                        </p:tgtEl>
                                        <p:attrNameLst>
                                          <p:attrName>style.visibility</p:attrName>
                                        </p:attrNameLst>
                                      </p:cBhvr>
                                      <p:to>
                                        <p:strVal val="visible"/>
                                      </p:to>
                                    </p:set>
                                    <p:animEffect transition="in" filter="fade">
                                      <p:cBhvr>
                                        <p:cTn id="32"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457200" y="1066800"/>
            <a:ext cx="8229600" cy="5257800"/>
          </a:xfrm>
        </p:spPr>
        <p:txBody>
          <a:bodyPr/>
          <a:lstStyle/>
          <a:p>
            <a:pPr algn="just" eaLnBrk="1" hangingPunct="1">
              <a:defRPr/>
            </a:pPr>
            <a:r>
              <a:rPr lang="en-US" sz="2800" b="1" dirty="0"/>
              <a:t>Minute Respiratory volume (Total Minute </a:t>
            </a:r>
            <a:r>
              <a:rPr lang="en-US" sz="2800" b="1" dirty="0" err="1"/>
              <a:t>Vol</a:t>
            </a:r>
            <a:r>
              <a:rPr lang="en-US" sz="2800" b="1" dirty="0"/>
              <a:t>)</a:t>
            </a:r>
          </a:p>
          <a:p>
            <a:pPr algn="just" eaLnBrk="1" hangingPunct="1">
              <a:defRPr/>
            </a:pPr>
            <a:endParaRPr lang="en-US" sz="2400" dirty="0"/>
          </a:p>
          <a:p>
            <a:pPr algn="just" eaLnBrk="1" hangingPunct="1">
              <a:defRPr/>
            </a:pPr>
            <a:r>
              <a:rPr lang="en-US" sz="2400" dirty="0"/>
              <a:t>This is the total amount of new air moved into the respiratory passage each minute.</a:t>
            </a:r>
          </a:p>
          <a:p>
            <a:pPr lvl="1" algn="just">
              <a:defRPr/>
            </a:pPr>
            <a:r>
              <a:rPr lang="en-US" sz="2400" dirty="0"/>
              <a:t>This is equal to TV x Respiratory rate</a:t>
            </a:r>
          </a:p>
          <a:p>
            <a:pPr lvl="2" algn="just">
              <a:defRPr/>
            </a:pPr>
            <a:r>
              <a:rPr lang="en-US" dirty="0"/>
              <a:t>TV = 500 ml</a:t>
            </a:r>
          </a:p>
          <a:p>
            <a:pPr lvl="2" algn="just">
              <a:defRPr/>
            </a:pPr>
            <a:r>
              <a:rPr lang="en-US" dirty="0"/>
              <a:t>Respiratory rate = 15/min</a:t>
            </a:r>
          </a:p>
          <a:p>
            <a:pPr algn="just" eaLnBrk="1" hangingPunct="1">
              <a:defRPr/>
            </a:pPr>
            <a:endParaRPr lang="en-US" sz="2400" dirty="0"/>
          </a:p>
          <a:p>
            <a:pPr algn="just" eaLnBrk="1" hangingPunct="1">
              <a:defRPr/>
            </a:pPr>
            <a:r>
              <a:rPr lang="en-US" sz="2400" dirty="0"/>
              <a:t>MRV = ?L/min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anim calcmode="lin" valueType="num">
                                      <p:cBhvr additive="base">
                                        <p:cTn id="7" dur="500" fill="hold"/>
                                        <p:tgtEl>
                                          <p:spTgt spid="53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0">
                                            <p:txEl>
                                              <p:pRg st="2" end="2"/>
                                            </p:txEl>
                                          </p:spTgt>
                                        </p:tgtEl>
                                        <p:attrNameLst>
                                          <p:attrName>style.visibility</p:attrName>
                                        </p:attrNameLst>
                                      </p:cBhvr>
                                      <p:to>
                                        <p:strVal val="visible"/>
                                      </p:to>
                                    </p:set>
                                    <p:anim calcmode="lin" valueType="num">
                                      <p:cBhvr additive="base">
                                        <p:cTn id="13" dur="500" fill="hold"/>
                                        <p:tgtEl>
                                          <p:spTgt spid="532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0">
                                            <p:txEl>
                                              <p:pRg st="3" end="3"/>
                                            </p:txEl>
                                          </p:spTgt>
                                        </p:tgtEl>
                                        <p:attrNameLst>
                                          <p:attrName>style.visibility</p:attrName>
                                        </p:attrNameLst>
                                      </p:cBhvr>
                                      <p:to>
                                        <p:strVal val="visible"/>
                                      </p:to>
                                    </p:set>
                                    <p:anim calcmode="lin" valueType="num">
                                      <p:cBhvr additive="base">
                                        <p:cTn id="19" dur="500" fill="hold"/>
                                        <p:tgtEl>
                                          <p:spTgt spid="532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3250">
                                            <p:txEl>
                                              <p:pRg st="4" end="4"/>
                                            </p:txEl>
                                          </p:spTgt>
                                        </p:tgtEl>
                                        <p:attrNameLst>
                                          <p:attrName>style.visibility</p:attrName>
                                        </p:attrNameLst>
                                      </p:cBhvr>
                                      <p:to>
                                        <p:strVal val="visible"/>
                                      </p:to>
                                    </p:set>
                                    <p:anim calcmode="lin" valueType="num">
                                      <p:cBhvr additive="base">
                                        <p:cTn id="25" dur="500" fill="hold"/>
                                        <p:tgtEl>
                                          <p:spTgt spid="5325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325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3250">
                                            <p:txEl>
                                              <p:pRg st="5" end="5"/>
                                            </p:txEl>
                                          </p:spTgt>
                                        </p:tgtEl>
                                        <p:attrNameLst>
                                          <p:attrName>style.visibility</p:attrName>
                                        </p:attrNameLst>
                                      </p:cBhvr>
                                      <p:to>
                                        <p:strVal val="visible"/>
                                      </p:to>
                                    </p:set>
                                    <p:anim calcmode="lin" valueType="num">
                                      <p:cBhvr additive="base">
                                        <p:cTn id="31" dur="500" fill="hold"/>
                                        <p:tgtEl>
                                          <p:spTgt spid="5325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325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250">
                                            <p:txEl>
                                              <p:pRg st="7" end="7"/>
                                            </p:txEl>
                                          </p:spTgt>
                                        </p:tgtEl>
                                        <p:attrNameLst>
                                          <p:attrName>style.visibility</p:attrName>
                                        </p:attrNameLst>
                                      </p:cBhvr>
                                      <p:to>
                                        <p:strVal val="visible"/>
                                      </p:to>
                                    </p:set>
                                    <p:anim calcmode="lin" valueType="num">
                                      <p:cBhvr additive="base">
                                        <p:cTn id="37" dur="500" fill="hold"/>
                                        <p:tgtEl>
                                          <p:spTgt spid="53250">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325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p:txBody>
          <a:bodyPr/>
          <a:lstStyle/>
          <a:p>
            <a:pPr eaLnBrk="1" hangingPunct="1">
              <a:defRPr/>
            </a:pPr>
            <a:r>
              <a:rPr lang="en-US" b="0" dirty="0"/>
              <a:t>Lung Volumes &amp; Capacities</a:t>
            </a:r>
          </a:p>
        </p:txBody>
      </p:sp>
      <p:sp>
        <p:nvSpPr>
          <p:cNvPr id="54275" name="Rectangle 3"/>
          <p:cNvSpPr>
            <a:spLocks noGrp="1" noChangeArrowheads="1"/>
          </p:cNvSpPr>
          <p:nvPr>
            <p:ph type="body" idx="4294967295"/>
          </p:nvPr>
        </p:nvSpPr>
        <p:spPr>
          <a:xfrm>
            <a:off x="457200" y="1600200"/>
            <a:ext cx="8229600" cy="4724400"/>
          </a:xfrm>
        </p:spPr>
        <p:txBody>
          <a:bodyPr>
            <a:normAutofit fontScale="92500" lnSpcReduction="20000"/>
          </a:bodyPr>
          <a:lstStyle/>
          <a:p>
            <a:pPr algn="just" eaLnBrk="1" hangingPunct="1">
              <a:lnSpc>
                <a:spcPct val="90000"/>
              </a:lnSpc>
              <a:defRPr/>
            </a:pPr>
            <a:r>
              <a:rPr lang="en-US" sz="2400" dirty="0"/>
              <a:t>A simple method of measuring lung volumes [a measure of pulmonary function] is by the use of a </a:t>
            </a:r>
            <a:r>
              <a:rPr lang="en-US" sz="2400" dirty="0">
                <a:solidFill>
                  <a:srgbClr val="FF0000"/>
                </a:solidFill>
              </a:rPr>
              <a:t>spirometer </a:t>
            </a:r>
            <a:r>
              <a:rPr lang="en-US" sz="2400" dirty="0"/>
              <a:t>[a process called spirometry]</a:t>
            </a:r>
            <a:r>
              <a:rPr lang="en-US" sz="2400" dirty="0">
                <a:solidFill>
                  <a:srgbClr val="FF0000"/>
                </a:solidFill>
              </a:rPr>
              <a:t> </a:t>
            </a:r>
          </a:p>
          <a:p>
            <a:pPr algn="just" eaLnBrk="1" hangingPunct="1">
              <a:lnSpc>
                <a:spcPct val="90000"/>
              </a:lnSpc>
              <a:defRPr/>
            </a:pPr>
            <a:endParaRPr lang="en-US" sz="2400" dirty="0"/>
          </a:p>
          <a:p>
            <a:pPr algn="just" eaLnBrk="1" hangingPunct="1">
              <a:lnSpc>
                <a:spcPct val="90000"/>
              </a:lnSpc>
              <a:defRPr/>
            </a:pPr>
            <a:r>
              <a:rPr lang="en-US" sz="2400" dirty="0"/>
              <a:t>The subject breathes into a closed system in which air is trapped (bell). </a:t>
            </a:r>
          </a:p>
          <a:p>
            <a:pPr algn="just" eaLnBrk="1" hangingPunct="1">
              <a:lnSpc>
                <a:spcPct val="90000"/>
              </a:lnSpc>
              <a:defRPr/>
            </a:pPr>
            <a:endParaRPr lang="en-US" sz="2400" dirty="0"/>
          </a:p>
          <a:p>
            <a:pPr algn="just" eaLnBrk="1" hangingPunct="1">
              <a:lnSpc>
                <a:spcPct val="90000"/>
              </a:lnSpc>
              <a:defRPr/>
            </a:pPr>
            <a:r>
              <a:rPr lang="en-US" sz="2400" dirty="0"/>
              <a:t>As the subject breathes air movement into or out of the mouthpiece causes the bell to rise (inspiration) or fall (expiration). </a:t>
            </a:r>
          </a:p>
          <a:p>
            <a:pPr algn="just" eaLnBrk="1" hangingPunct="1">
              <a:lnSpc>
                <a:spcPct val="90000"/>
              </a:lnSpc>
              <a:defRPr/>
            </a:pPr>
            <a:endParaRPr lang="en-US" sz="2400" dirty="0"/>
          </a:p>
          <a:p>
            <a:pPr algn="just" eaLnBrk="1" hangingPunct="1">
              <a:lnSpc>
                <a:spcPct val="90000"/>
              </a:lnSpc>
              <a:defRPr/>
            </a:pPr>
            <a:r>
              <a:rPr lang="en-US" sz="2400" dirty="0"/>
              <a:t>Corresponding movements of an attached pen register the change in volume on a rotating drum recorder. </a:t>
            </a:r>
          </a:p>
          <a:p>
            <a:pPr algn="just" eaLnBrk="1" hangingPunct="1">
              <a:lnSpc>
                <a:spcPct val="90000"/>
              </a:lnSpc>
              <a:defRPr/>
            </a:pPr>
            <a:endParaRPr lang="en-US" sz="2400" dirty="0"/>
          </a:p>
          <a:p>
            <a:pPr algn="just" eaLnBrk="1" hangingPunct="1">
              <a:lnSpc>
                <a:spcPct val="90000"/>
              </a:lnSpc>
              <a:defRPr/>
            </a:pPr>
            <a:r>
              <a:rPr lang="en-US" sz="2400" dirty="0"/>
              <a:t>From such a recording we could measure lung volumes.</a:t>
            </a:r>
          </a:p>
          <a:p>
            <a:pPr algn="just" eaLnBrk="1" hangingPunct="1">
              <a:lnSpc>
                <a:spcPct val="90000"/>
              </a:lnSpc>
              <a:buFont typeface="Wingdings" pitchFamily="2" charset="2"/>
              <a:buNone/>
              <a:defRPr/>
            </a:pPr>
            <a:r>
              <a:rPr lang="en-US" sz="2400" dirty="0"/>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4" end="4"/>
                                            </p:txEl>
                                          </p:spTgt>
                                        </p:tgtEl>
                                        <p:attrNameLst>
                                          <p:attrName>style.visibility</p:attrName>
                                        </p:attrNameLst>
                                      </p:cBhvr>
                                      <p:to>
                                        <p:strVal val="visible"/>
                                      </p:to>
                                    </p:set>
                                    <p:anim calcmode="lin" valueType="num">
                                      <p:cBhvr additive="base">
                                        <p:cTn id="19"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6" end="6"/>
                                            </p:txEl>
                                          </p:spTgt>
                                        </p:tgtEl>
                                        <p:attrNameLst>
                                          <p:attrName>style.visibility</p:attrName>
                                        </p:attrNameLst>
                                      </p:cBhvr>
                                      <p:to>
                                        <p:strVal val="visible"/>
                                      </p:to>
                                    </p:set>
                                    <p:anim calcmode="lin" valueType="num">
                                      <p:cBhvr additive="base">
                                        <p:cTn id="25" dur="500" fill="hold"/>
                                        <p:tgtEl>
                                          <p:spTgt spid="5427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8" end="8"/>
                                            </p:txEl>
                                          </p:spTgt>
                                        </p:tgtEl>
                                        <p:attrNameLst>
                                          <p:attrName>style.visibility</p:attrName>
                                        </p:attrNameLst>
                                      </p:cBhvr>
                                      <p:to>
                                        <p:strVal val="visible"/>
                                      </p:to>
                                    </p:set>
                                    <p:anim calcmode="lin" valueType="num">
                                      <p:cBhvr additive="base">
                                        <p:cTn id="31" dur="500" fill="hold"/>
                                        <p:tgtEl>
                                          <p:spTgt spid="5427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275">
                                            <p:txEl>
                                              <p:pRg st="9" end="9"/>
                                            </p:txEl>
                                          </p:spTgt>
                                        </p:tgtEl>
                                        <p:attrNameLst>
                                          <p:attrName>style.visibility</p:attrName>
                                        </p:attrNameLst>
                                      </p:cBhvr>
                                      <p:to>
                                        <p:strVal val="visible"/>
                                      </p:to>
                                    </p:set>
                                    <p:anim calcmode="lin" valueType="num">
                                      <p:cBhvr additive="base">
                                        <p:cTn id="37" dur="500" fill="hold"/>
                                        <p:tgtEl>
                                          <p:spTgt spid="54275">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cstate="print"/>
          <a:srcRect/>
          <a:stretch>
            <a:fillRect/>
          </a:stretch>
        </p:blipFill>
        <p:spPr bwMode="auto">
          <a:xfrm>
            <a:off x="1752600" y="609600"/>
            <a:ext cx="6032918" cy="563839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p:cNvPicPr>
            <a:picLocks noChangeAspect="1" noChangeArrowheads="1"/>
          </p:cNvPicPr>
          <p:nvPr/>
        </p:nvPicPr>
        <p:blipFill>
          <a:blip r:embed="rId3" cstate="print"/>
          <a:srcRect/>
          <a:stretch>
            <a:fillRect/>
          </a:stretch>
        </p:blipFill>
        <p:spPr bwMode="auto">
          <a:xfrm>
            <a:off x="1752600" y="609600"/>
            <a:ext cx="6032918" cy="5638392"/>
          </a:xfrm>
          <a:prstGeom prst="rect">
            <a:avLst/>
          </a:prstGeom>
          <a:noFill/>
          <a:ln w="9525">
            <a:noFill/>
            <a:miter lim="800000"/>
            <a:headEnd/>
            <a:tailEnd/>
          </a:ln>
        </p:spPr>
      </p:pic>
      <p:sp>
        <p:nvSpPr>
          <p:cNvPr id="3" name="TextBox 2"/>
          <p:cNvSpPr txBox="1"/>
          <p:nvPr/>
        </p:nvSpPr>
        <p:spPr>
          <a:xfrm>
            <a:off x="1752600" y="1295400"/>
            <a:ext cx="3429000" cy="1477328"/>
          </a:xfrm>
          <a:prstGeom prst="rect">
            <a:avLst/>
          </a:prstGeom>
          <a:solidFill>
            <a:schemeClr val="tx1">
              <a:lumMod val="50000"/>
              <a:lumOff val="50000"/>
            </a:schemeClr>
          </a:solidFill>
        </p:spPr>
        <p:txBody>
          <a:bodyPr wrap="square" rtlCol="0">
            <a:spAutoFit/>
          </a:bodyPr>
          <a:lstStyle/>
          <a:p>
            <a:pPr algn="just"/>
            <a:r>
              <a:rPr lang="en-US" sz="2400" b="1" dirty="0">
                <a:solidFill>
                  <a:srgbClr val="92D050"/>
                </a:solidFill>
              </a:rPr>
              <a:t>Can diagnose restrictive and disruptive lung disorders</a:t>
            </a:r>
          </a:p>
          <a:p>
            <a:pPr algn="just"/>
            <a:endParaRPr lang="en-US" b="1" dirty="0">
              <a:solidFill>
                <a:srgbClr val="92D05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ppt_x"/>
                                          </p:val>
                                        </p:tav>
                                        <p:tav tm="100000">
                                          <p:val>
                                            <p:strVal val="#ppt_x"/>
                                          </p:val>
                                        </p:tav>
                                      </p:tavLst>
                                    </p:anim>
                                    <p:anim calcmode="lin" valueType="num">
                                      <p:cBhvr additive="base">
                                        <p:cTn id="8" dur="500" fill="hold"/>
                                        <p:tgtEl>
                                          <p:spTgt spid="563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4294967295"/>
          </p:nvPr>
        </p:nvSpPr>
        <p:spPr/>
        <p:txBody>
          <a:bodyPr/>
          <a:lstStyle/>
          <a:p>
            <a:pPr algn="just" eaLnBrk="1" hangingPunct="1">
              <a:defRPr/>
            </a:pPr>
            <a:r>
              <a:rPr lang="en-US" dirty="0"/>
              <a:t>Functional Residual Capacity (FRC) and Residual Volume (RV)</a:t>
            </a:r>
            <a:r>
              <a:rPr lang="en-US" b="1" dirty="0"/>
              <a:t> </a:t>
            </a:r>
            <a:r>
              <a:rPr lang="en-US" dirty="0"/>
              <a:t>cannot be measured with a spirometer.</a:t>
            </a:r>
          </a:p>
          <a:p>
            <a:pPr algn="just" eaLnBrk="1" hangingPunct="1">
              <a:defRPr/>
            </a:pPr>
            <a:endParaRPr lang="en-US" dirty="0"/>
          </a:p>
          <a:p>
            <a:pPr algn="just" eaLnBrk="1" hangingPunct="1">
              <a:defRPr/>
            </a:pPr>
            <a:endParaRPr lang="en-US" dirty="0"/>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4294967295"/>
          </p:nvPr>
        </p:nvSpPr>
        <p:spPr/>
        <p:txBody>
          <a:bodyPr/>
          <a:lstStyle/>
          <a:p>
            <a:pPr algn="just" eaLnBrk="1" hangingPunct="1">
              <a:defRPr/>
            </a:pPr>
            <a:r>
              <a:rPr lang="en-US" dirty="0"/>
              <a:t>Functional Residual Capacity (FRC) and Residual Volume (RV)</a:t>
            </a:r>
            <a:r>
              <a:rPr lang="en-US" b="1" dirty="0"/>
              <a:t> </a:t>
            </a:r>
            <a:r>
              <a:rPr lang="en-US" dirty="0"/>
              <a:t>cannot be measured with a spirometer.</a:t>
            </a:r>
          </a:p>
          <a:p>
            <a:pPr algn="just" eaLnBrk="1" hangingPunct="1">
              <a:defRPr/>
            </a:pPr>
            <a:r>
              <a:rPr lang="en-US" dirty="0"/>
              <a:t>WHY?</a:t>
            </a:r>
          </a:p>
          <a:p>
            <a:pPr algn="just" eaLnBrk="1" hangingPunct="1">
              <a:defRPr/>
            </a:pPr>
            <a:endParaRPr lang="en-US" dirty="0"/>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additive="base">
                                        <p:cTn id="7"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9395">
                                            <p:txEl>
                                              <p:pRg st="1" end="1"/>
                                            </p:txEl>
                                          </p:spTgt>
                                        </p:tgtEl>
                                        <p:attrNameLst>
                                          <p:attrName>style.visibility</p:attrName>
                                        </p:attrNameLst>
                                      </p:cBhvr>
                                      <p:to>
                                        <p:strVal val="visible"/>
                                      </p:to>
                                    </p:set>
                                    <p:anim calcmode="lin" valueType="num">
                                      <p:cBhvr additive="base">
                                        <p:cTn id="13"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b="1" dirty="0"/>
              <a:t>Residual Volume (RV).</a:t>
            </a:r>
            <a:r>
              <a:rPr lang="en-US" dirty="0"/>
              <a:t>  The volume of air remaining in the lung after a maximal expiration [1200].</a:t>
            </a:r>
          </a:p>
          <a:p>
            <a:pPr algn="just">
              <a:defRPr/>
            </a:pPr>
            <a:r>
              <a:rPr lang="en-US" sz="2800" b="1" dirty="0"/>
              <a:t>Functional Residual Capacity (FRC).</a:t>
            </a:r>
            <a:r>
              <a:rPr lang="en-US" sz="2800" dirty="0"/>
              <a:t>  The volume of air remaining in the lung at the end of a normal expiration.  </a:t>
            </a:r>
          </a:p>
          <a:p>
            <a:pPr lvl="1" algn="just">
              <a:defRPr/>
            </a:pPr>
            <a:r>
              <a:rPr lang="en-US" sz="2400" dirty="0"/>
              <a:t>Called a capacity because it equals residual volume plus expiratory reserve volume.  FRC=RV+ERV</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p:txBody>
          <a:bodyPr>
            <a:normAutofit/>
          </a:bodyPr>
          <a:lstStyle/>
          <a:p>
            <a:pPr algn="just" eaLnBrk="1" hangingPunct="1">
              <a:defRPr/>
            </a:pPr>
            <a:r>
              <a:rPr lang="en-US" dirty="0"/>
              <a:t>Residual Volume is determined by one of 3 techniques.</a:t>
            </a:r>
          </a:p>
          <a:p>
            <a:pPr algn="just" eaLnBrk="1" hangingPunct="1">
              <a:buNone/>
              <a:defRPr/>
            </a:pPr>
            <a:r>
              <a:rPr lang="en-US" dirty="0"/>
              <a:t> </a:t>
            </a:r>
          </a:p>
          <a:p>
            <a:pPr marL="971550" lvl="1" indent="-514350" algn="just">
              <a:buFont typeface="+mj-lt"/>
              <a:buAutoNum type="arabicPeriod"/>
              <a:defRPr/>
            </a:pPr>
            <a:r>
              <a:rPr lang="en-US" dirty="0"/>
              <a:t>Gas [[Nitrogen or Helium] dilution techniques.</a:t>
            </a:r>
          </a:p>
          <a:p>
            <a:pPr marL="971550" lvl="1" indent="-514350" algn="just">
              <a:buFont typeface="+mj-lt"/>
              <a:buAutoNum type="arabicPeriod"/>
              <a:defRPr/>
            </a:pPr>
            <a:r>
              <a:rPr lang="en-US" dirty="0"/>
              <a:t>Body </a:t>
            </a:r>
            <a:r>
              <a:rPr lang="en-US" dirty="0" err="1"/>
              <a:t>Plethysmography</a:t>
            </a:r>
            <a:endParaRPr lang="en-US" dirty="0"/>
          </a:p>
          <a:p>
            <a:pPr marL="971550" lvl="1" indent="-514350" algn="just">
              <a:buFont typeface="+mj-lt"/>
              <a:buAutoNum type="arabicPeriod"/>
              <a:defRPr/>
            </a:pPr>
            <a:r>
              <a:rPr lang="en-US" dirty="0"/>
              <a:t>Radiographic Determination. </a:t>
            </a:r>
          </a:p>
          <a:p>
            <a:pPr algn="just" eaLnBrk="1" hangingPunct="1">
              <a:defRPr/>
            </a:pPr>
            <a:endParaRPr lang="en-US" dirty="0"/>
          </a:p>
          <a:p>
            <a:pPr algn="just"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 calcmode="lin" valueType="num">
                                      <p:cBhvr additive="base">
                                        <p:cTn id="13" dur="500" fill="hold"/>
                                        <p:tgtEl>
                                          <p:spTgt spid="583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83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 calcmode="lin" valueType="num">
                                      <p:cBhvr additive="base">
                                        <p:cTn id="19" dur="500" fill="hold"/>
                                        <p:tgtEl>
                                          <p:spTgt spid="583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83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 calcmode="lin" valueType="num">
                                      <p:cBhvr additive="base">
                                        <p:cTn id="25" dur="500" fill="hold"/>
                                        <p:tgtEl>
                                          <p:spTgt spid="583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837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8370">
                                            <p:txEl>
                                              <p:pRg st="4" end="4"/>
                                            </p:txEl>
                                          </p:spTgt>
                                        </p:tgtEl>
                                        <p:attrNameLst>
                                          <p:attrName>style.visibility</p:attrName>
                                        </p:attrNameLst>
                                      </p:cBhvr>
                                      <p:to>
                                        <p:strVal val="visible"/>
                                      </p:to>
                                    </p:set>
                                    <p:anim calcmode="lin" valueType="num">
                                      <p:cBhvr additive="base">
                                        <p:cTn id="31" dur="500" fill="hold"/>
                                        <p:tgtEl>
                                          <p:spTgt spid="5837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837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pPr eaLnBrk="1" hangingPunct="1">
              <a:defRPr/>
            </a:pPr>
            <a:r>
              <a:rPr lang="en-US" sz="2800" b="0" dirty="0"/>
              <a:t>PULMONARY FUNCTION TESTS</a:t>
            </a:r>
            <a:br>
              <a:rPr lang="en-US" sz="2800" dirty="0"/>
            </a:br>
            <a:endParaRPr lang="en-US" sz="2800" dirty="0"/>
          </a:p>
        </p:txBody>
      </p:sp>
      <p:sp>
        <p:nvSpPr>
          <p:cNvPr id="62467" name="Rectangle 3"/>
          <p:cNvSpPr>
            <a:spLocks noGrp="1" noChangeArrowheads="1"/>
          </p:cNvSpPr>
          <p:nvPr>
            <p:ph type="body" idx="4294967295"/>
          </p:nvPr>
        </p:nvSpPr>
        <p:spPr/>
        <p:txBody>
          <a:bodyPr/>
          <a:lstStyle/>
          <a:p>
            <a:pPr eaLnBrk="1" hangingPunct="1">
              <a:defRPr/>
            </a:pPr>
            <a:r>
              <a:rPr lang="en-US" dirty="0"/>
              <a:t>Pulmonary function tests are very useful tests to diagnose several lung diseases. </a:t>
            </a:r>
          </a:p>
          <a:p>
            <a:pPr eaLnBrk="1" hangingPunct="1">
              <a:defRPr/>
            </a:pPr>
            <a:endParaRPr lang="en-US" dirty="0"/>
          </a:p>
          <a:p>
            <a:pPr eaLnBrk="1" hangingPunct="1">
              <a:defRPr/>
            </a:pPr>
            <a:r>
              <a:rPr lang="en-US" dirty="0"/>
              <a:t>The simplest but one of the most informative tests of lung function is a </a:t>
            </a:r>
            <a:r>
              <a:rPr lang="en-US" b="1" i="1" dirty="0"/>
              <a:t>forced expiration</a:t>
            </a:r>
            <a:r>
              <a:rPr lang="en-US" dirty="0"/>
              <a:t>.</a:t>
            </a:r>
          </a:p>
          <a:p>
            <a:pPr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additive="base">
                                        <p:cTn id="7" dur="5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2467">
                                            <p:txEl>
                                              <p:pRg st="2" end="2"/>
                                            </p:txEl>
                                          </p:spTgt>
                                        </p:tgtEl>
                                        <p:attrNameLst>
                                          <p:attrName>style.visibility</p:attrName>
                                        </p:attrNameLst>
                                      </p:cBhvr>
                                      <p:to>
                                        <p:strVal val="visible"/>
                                      </p:to>
                                    </p:set>
                                    <p:anim calcmode="lin" valueType="num">
                                      <p:cBhvr additive="base">
                                        <p:cTn id="13" dur="5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457200" y="533400"/>
            <a:ext cx="8229600" cy="5592763"/>
          </a:xfrm>
        </p:spPr>
        <p:txBody>
          <a:bodyPr/>
          <a:lstStyle/>
          <a:p>
            <a:pPr algn="just" eaLnBrk="1" hangingPunct="1">
              <a:lnSpc>
                <a:spcPct val="90000"/>
              </a:lnSpc>
              <a:defRPr/>
            </a:pPr>
            <a:r>
              <a:rPr lang="en-US" sz="2400" b="1" dirty="0"/>
              <a:t>Forced Expiratory Volume (FEV): </a:t>
            </a:r>
            <a:r>
              <a:rPr lang="en-US" sz="2400" dirty="0"/>
              <a:t>It is the volume of gas exhaled in one second by a forced expiration following a full inspiration (</a:t>
            </a:r>
            <a:r>
              <a:rPr lang="en-US" sz="2400" b="1" dirty="0"/>
              <a:t>FEV</a:t>
            </a:r>
            <a:r>
              <a:rPr lang="en-US" sz="2400" b="1" baseline="-25000" dirty="0"/>
              <a:t>1</a:t>
            </a:r>
            <a:r>
              <a:rPr lang="en-US" sz="2400" b="1" dirty="0"/>
              <a:t>). </a:t>
            </a:r>
          </a:p>
          <a:p>
            <a:pPr algn="just" eaLnBrk="1" hangingPunct="1">
              <a:lnSpc>
                <a:spcPct val="90000"/>
              </a:lnSpc>
              <a:defRPr/>
            </a:pPr>
            <a:endParaRPr lang="en-US" sz="2400" dirty="0"/>
          </a:p>
          <a:p>
            <a:pPr algn="just" eaLnBrk="1" hangingPunct="1">
              <a:lnSpc>
                <a:spcPct val="90000"/>
              </a:lnSpc>
              <a:defRPr/>
            </a:pPr>
            <a:r>
              <a:rPr lang="en-US" sz="2400" dirty="0"/>
              <a:t>The total volume of the gas exhaled after a full inspiration represents the vital capacity. </a:t>
            </a:r>
          </a:p>
          <a:p>
            <a:pPr algn="just" eaLnBrk="1" hangingPunct="1">
              <a:lnSpc>
                <a:spcPct val="90000"/>
              </a:lnSpc>
              <a:defRPr/>
            </a:pPr>
            <a:endParaRPr lang="en-US" sz="2400" dirty="0"/>
          </a:p>
          <a:p>
            <a:pPr algn="just" eaLnBrk="1" hangingPunct="1">
              <a:lnSpc>
                <a:spcPct val="90000"/>
              </a:lnSpc>
              <a:defRPr/>
            </a:pPr>
            <a:r>
              <a:rPr lang="en-US" sz="2400" dirty="0"/>
              <a:t>However, this value could be slightly smaller than the vital capacity measured with a slow (normal speed) expiration. </a:t>
            </a:r>
          </a:p>
          <a:p>
            <a:pPr algn="just" eaLnBrk="1" hangingPunct="1">
              <a:lnSpc>
                <a:spcPct val="90000"/>
              </a:lnSpc>
              <a:defRPr/>
            </a:pPr>
            <a:endParaRPr lang="en-US" sz="2400" dirty="0"/>
          </a:p>
          <a:p>
            <a:pPr algn="just" eaLnBrk="1" hangingPunct="1">
              <a:lnSpc>
                <a:spcPct val="90000"/>
              </a:lnSpc>
              <a:defRPr/>
            </a:pPr>
            <a:r>
              <a:rPr lang="en-US" sz="2400" dirty="0"/>
              <a:t>Therefore, this value is called </a:t>
            </a:r>
            <a:r>
              <a:rPr lang="en-US" sz="2400" b="1" i="1" dirty="0"/>
              <a:t>forced vital capacity </a:t>
            </a:r>
            <a:r>
              <a:rPr lang="en-US" sz="2400" b="1" dirty="0"/>
              <a:t>(FVC). </a:t>
            </a:r>
          </a:p>
          <a:p>
            <a:pPr algn="just" eaLnBrk="1" hangingPunct="1">
              <a:lnSpc>
                <a:spcPct val="90000"/>
              </a:lnSpc>
              <a:defRPr/>
            </a:pPr>
            <a:endParaRPr lang="en-US" sz="2400" dirty="0"/>
          </a:p>
          <a:p>
            <a:pPr algn="just" eaLnBrk="1" hangingPunct="1">
              <a:lnSpc>
                <a:spcPct val="90000"/>
              </a:lnSpc>
              <a:defRPr/>
            </a:pPr>
            <a:r>
              <a:rPr lang="en-US" sz="2400" dirty="0"/>
              <a:t>The normal ratio of the FEV1 is 80 % of FVC.</a:t>
            </a:r>
          </a:p>
          <a:p>
            <a:pPr algn="just" eaLnBrk="1" hangingPunct="1">
              <a:lnSpc>
                <a:spcPct val="90000"/>
              </a:lnSpc>
              <a:defRPr/>
            </a:pPr>
            <a:endParaRPr lang="en-US"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 calcmode="lin" valueType="num">
                                      <p:cBhvr additive="base">
                                        <p:cTn id="7" dur="500" fill="hold"/>
                                        <p:tgtEl>
                                          <p:spTgt spid="63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3490">
                                            <p:txEl>
                                              <p:pRg st="2" end="2"/>
                                            </p:txEl>
                                          </p:spTgt>
                                        </p:tgtEl>
                                        <p:attrNameLst>
                                          <p:attrName>style.visibility</p:attrName>
                                        </p:attrNameLst>
                                      </p:cBhvr>
                                      <p:to>
                                        <p:strVal val="visible"/>
                                      </p:to>
                                    </p:set>
                                    <p:anim calcmode="lin" valueType="num">
                                      <p:cBhvr additive="base">
                                        <p:cTn id="13" dur="500" fill="hold"/>
                                        <p:tgtEl>
                                          <p:spTgt spid="634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3490">
                                            <p:txEl>
                                              <p:pRg st="4" end="4"/>
                                            </p:txEl>
                                          </p:spTgt>
                                        </p:tgtEl>
                                        <p:attrNameLst>
                                          <p:attrName>style.visibility</p:attrName>
                                        </p:attrNameLst>
                                      </p:cBhvr>
                                      <p:to>
                                        <p:strVal val="visible"/>
                                      </p:to>
                                    </p:set>
                                    <p:anim calcmode="lin" valueType="num">
                                      <p:cBhvr additive="base">
                                        <p:cTn id="19" dur="500" fill="hold"/>
                                        <p:tgtEl>
                                          <p:spTgt spid="6349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3490">
                                            <p:txEl>
                                              <p:pRg st="6" end="6"/>
                                            </p:txEl>
                                          </p:spTgt>
                                        </p:tgtEl>
                                        <p:attrNameLst>
                                          <p:attrName>style.visibility</p:attrName>
                                        </p:attrNameLst>
                                      </p:cBhvr>
                                      <p:to>
                                        <p:strVal val="visible"/>
                                      </p:to>
                                    </p:set>
                                    <p:anim calcmode="lin" valueType="num">
                                      <p:cBhvr additive="base">
                                        <p:cTn id="25" dur="500" fill="hold"/>
                                        <p:tgtEl>
                                          <p:spTgt spid="63490">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34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3490">
                                            <p:txEl>
                                              <p:pRg st="8" end="8"/>
                                            </p:txEl>
                                          </p:spTgt>
                                        </p:tgtEl>
                                        <p:attrNameLst>
                                          <p:attrName>style.visibility</p:attrName>
                                        </p:attrNameLst>
                                      </p:cBhvr>
                                      <p:to>
                                        <p:strVal val="visible"/>
                                      </p:to>
                                    </p:set>
                                    <p:anim calcmode="lin" valueType="num">
                                      <p:cBhvr additive="base">
                                        <p:cTn id="31" dur="500" fill="hold"/>
                                        <p:tgtEl>
                                          <p:spTgt spid="6349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349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Respiration</a:t>
            </a:r>
          </a:p>
        </p:txBody>
      </p:sp>
      <p:sp>
        <p:nvSpPr>
          <p:cNvPr id="8195" name="Content Placeholder 2"/>
          <p:cNvSpPr>
            <a:spLocks noGrp="1"/>
          </p:cNvSpPr>
          <p:nvPr>
            <p:ph idx="1"/>
          </p:nvPr>
        </p:nvSpPr>
        <p:spPr/>
        <p:txBody>
          <a:bodyPr>
            <a:normAutofit lnSpcReduction="10000"/>
          </a:bodyPr>
          <a:lstStyle/>
          <a:p>
            <a:pPr algn="just"/>
            <a:r>
              <a:rPr lang="en-US" dirty="0"/>
              <a:t>Includes:</a:t>
            </a:r>
          </a:p>
          <a:p>
            <a:pPr lvl="1" algn="just"/>
            <a:r>
              <a:rPr lang="en-US" dirty="0"/>
              <a:t>Ventilation (breathing)</a:t>
            </a:r>
          </a:p>
          <a:p>
            <a:pPr lvl="1" algn="just"/>
            <a:r>
              <a:rPr lang="en-US" dirty="0"/>
              <a:t>Gas exchange between blood and lungs and between blood and tissues</a:t>
            </a:r>
          </a:p>
          <a:p>
            <a:pPr lvl="1" algn="just"/>
            <a:r>
              <a:rPr lang="en-US" dirty="0"/>
              <a:t>Oxygen utilization by tissues to make ATP</a:t>
            </a:r>
          </a:p>
          <a:p>
            <a:pPr algn="just"/>
            <a:r>
              <a:rPr lang="en-US" dirty="0"/>
              <a:t>Ventilation and gas exchange in lungs = </a:t>
            </a:r>
            <a:r>
              <a:rPr lang="en-US" dirty="0">
                <a:solidFill>
                  <a:schemeClr val="accent2"/>
                </a:solidFill>
              </a:rPr>
              <a:t>external respiration</a:t>
            </a:r>
          </a:p>
          <a:p>
            <a:pPr algn="just"/>
            <a:r>
              <a:rPr lang="en-US" dirty="0"/>
              <a:t>Oxygen utilization and gas exchange in tissues = </a:t>
            </a:r>
            <a:r>
              <a:rPr lang="en-US" dirty="0">
                <a:solidFill>
                  <a:srgbClr val="438086"/>
                </a:solidFill>
              </a:rPr>
              <a:t>internal respiration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2000"/>
                                        <p:tgtEl>
                                          <p:spTgt spid="819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195">
                                            <p:txEl>
                                              <p:pRg st="1" end="1"/>
                                            </p:txEl>
                                          </p:spTgt>
                                        </p:tgtEl>
                                        <p:attrNameLst>
                                          <p:attrName>style.visibility</p:attrName>
                                        </p:attrNameLst>
                                      </p:cBhvr>
                                      <p:to>
                                        <p:strVal val="visible"/>
                                      </p:to>
                                    </p:set>
                                    <p:animEffect transition="in" filter="fade">
                                      <p:cBhvr>
                                        <p:cTn id="10" dur="2000"/>
                                        <p:tgtEl>
                                          <p:spTgt spid="819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animEffect transition="in" filter="fade">
                                      <p:cBhvr>
                                        <p:cTn id="13" dur="2000"/>
                                        <p:tgtEl>
                                          <p:spTgt spid="819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fade">
                                      <p:cBhvr>
                                        <p:cTn id="16" dur="2000"/>
                                        <p:tgtEl>
                                          <p:spTgt spid="819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fade">
                                      <p:cBhvr>
                                        <p:cTn id="21" dur="2000"/>
                                        <p:tgtEl>
                                          <p:spTgt spid="8195">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fade">
                                      <p:cBhvr>
                                        <p:cTn id="26"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p:cNvPicPr>
            <a:picLocks noChangeAspect="1" noChangeArrowheads="1"/>
          </p:cNvPicPr>
          <p:nvPr/>
        </p:nvPicPr>
        <p:blipFill>
          <a:blip r:embed="rId3" cstate="print"/>
          <a:srcRect/>
          <a:stretch>
            <a:fillRect/>
          </a:stretch>
        </p:blipFill>
        <p:spPr bwMode="auto">
          <a:xfrm>
            <a:off x="1219200" y="1143000"/>
            <a:ext cx="6289675" cy="4854575"/>
          </a:xfrm>
          <a:prstGeom prst="rect">
            <a:avLst/>
          </a:prstGeom>
          <a:noFill/>
          <a:ln w="9525">
            <a:noFill/>
            <a:miter lim="800000"/>
            <a:headEnd/>
            <a:tailEnd/>
          </a:ln>
        </p:spPr>
      </p:pic>
    </p:spTree>
  </p:cSld>
  <p:clrMapOvr>
    <a:masterClrMapping/>
  </p:clrMapOvr>
  <p:transition spd="slow">
    <p:push dir="u"/>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p:txBody>
          <a:bodyPr/>
          <a:lstStyle/>
          <a:p>
            <a:pPr eaLnBrk="1" hangingPunct="1">
              <a:defRPr/>
            </a:pPr>
            <a:r>
              <a:rPr lang="en-US" dirty="0"/>
              <a:t>On the basis of the knowledge obtained from these functional tests, lung diseases can be classified as </a:t>
            </a:r>
            <a:r>
              <a:rPr lang="en-US" b="1" i="1" dirty="0"/>
              <a:t>restrictive </a:t>
            </a:r>
            <a:r>
              <a:rPr lang="en-US" dirty="0"/>
              <a:t>or </a:t>
            </a:r>
            <a:r>
              <a:rPr lang="en-US" b="1" i="1" dirty="0"/>
              <a:t>obstructive</a:t>
            </a:r>
            <a:endParaRPr lang="en-US" dirty="0"/>
          </a:p>
          <a:p>
            <a:pPr eaLnBrk="1" hangingPunct="1">
              <a:defRPr/>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 calcmode="lin" valueType="num">
                                      <p:cBhvr additive="base">
                                        <p:cTn id="7" dur="500" fill="hold"/>
                                        <p:tgtEl>
                                          <p:spTgt spid="65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53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p:txBody>
          <a:bodyPr/>
          <a:lstStyle/>
          <a:p>
            <a:pPr eaLnBrk="1" hangingPunct="1">
              <a:defRPr/>
            </a:pPr>
            <a:r>
              <a:rPr lang="en-US" sz="2800" b="0" dirty="0"/>
              <a:t>LUNG CAPACITIES AND RESPIRATORY DISEASES</a:t>
            </a:r>
            <a:br>
              <a:rPr lang="en-US" sz="2800" b="0" dirty="0"/>
            </a:br>
            <a:endParaRPr lang="en-US" sz="2800" b="0" dirty="0"/>
          </a:p>
        </p:txBody>
      </p:sp>
      <p:sp>
        <p:nvSpPr>
          <p:cNvPr id="70659" name="Rectangle 3"/>
          <p:cNvSpPr>
            <a:spLocks noGrp="1" noChangeArrowheads="1"/>
          </p:cNvSpPr>
          <p:nvPr>
            <p:ph type="body" idx="4294967295"/>
          </p:nvPr>
        </p:nvSpPr>
        <p:spPr/>
        <p:txBody>
          <a:bodyPr>
            <a:normAutofit fontScale="77500" lnSpcReduction="20000"/>
          </a:bodyPr>
          <a:lstStyle/>
          <a:p>
            <a:pPr eaLnBrk="1" hangingPunct="1">
              <a:buFont typeface="Wingdings" pitchFamily="2" charset="2"/>
              <a:buNone/>
              <a:defRPr/>
            </a:pPr>
            <a:r>
              <a:rPr lang="en-US" dirty="0"/>
              <a:t>A.		</a:t>
            </a:r>
            <a:r>
              <a:rPr lang="en-US" b="1" dirty="0"/>
              <a:t>Restrictive Disease</a:t>
            </a:r>
            <a:r>
              <a:rPr lang="en-US" dirty="0"/>
              <a:t>.  </a:t>
            </a:r>
          </a:p>
          <a:p>
            <a:pPr eaLnBrk="1" hangingPunct="1">
              <a:defRPr/>
            </a:pPr>
            <a:r>
              <a:rPr lang="en-US" dirty="0"/>
              <a:t>Respiratory disease which make it more difficult to get air in to the lungs.</a:t>
            </a:r>
          </a:p>
          <a:p>
            <a:r>
              <a:rPr lang="en-US" sz="2800" dirty="0"/>
              <a:t>Lung tissue is damaged. </a:t>
            </a:r>
          </a:p>
          <a:p>
            <a:pPr eaLnBrk="1" hangingPunct="1">
              <a:defRPr/>
            </a:pPr>
            <a:endParaRPr lang="en-US" dirty="0"/>
          </a:p>
          <a:p>
            <a:pPr eaLnBrk="1" hangingPunct="1">
              <a:defRPr/>
            </a:pPr>
            <a:r>
              <a:rPr lang="en-US" dirty="0"/>
              <a:t>They “restrict” inspiration.  </a:t>
            </a:r>
          </a:p>
          <a:p>
            <a:pPr eaLnBrk="1" hangingPunct="1">
              <a:defRPr/>
            </a:pPr>
            <a:endParaRPr lang="en-US" dirty="0"/>
          </a:p>
          <a:p>
            <a:pPr marL="342900" lvl="1" indent="-342900" algn="just">
              <a:buFont typeface="Arial" pitchFamily="34" charset="0"/>
              <a:buChar char="•"/>
              <a:defRPr/>
            </a:pPr>
            <a:r>
              <a:rPr lang="en-US" sz="3200" dirty="0"/>
              <a:t>Includes fibrosis, muscular diseases, pulmonary fibrosis, emphysema and chestwall deformities.</a:t>
            </a:r>
          </a:p>
          <a:p>
            <a:pPr eaLnBrk="1" hangingPunct="1">
              <a:defRPr/>
            </a:pPr>
            <a:endParaRPr lang="en-US" dirty="0"/>
          </a:p>
          <a:p>
            <a:pPr eaLnBrk="1" hangingPunct="1">
              <a:defRPr/>
            </a:pPr>
            <a:r>
              <a:rPr lang="en-US" dirty="0"/>
              <a:t>Decreased VC,TLC, RV, FRC  but Forced expiration is normal</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659">
                                            <p:txEl>
                                              <p:pRg st="2" end="2"/>
                                            </p:txEl>
                                          </p:spTgt>
                                        </p:tgtEl>
                                        <p:attrNameLst>
                                          <p:attrName>style.visibility</p:attrName>
                                        </p:attrNameLst>
                                      </p:cBhvr>
                                      <p:to>
                                        <p:strVal val="visible"/>
                                      </p:to>
                                    </p:set>
                                    <p:anim calcmode="lin" valueType="num">
                                      <p:cBhvr additive="base">
                                        <p:cTn id="19" dur="500" fill="hold"/>
                                        <p:tgtEl>
                                          <p:spTgt spid="706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6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0659">
                                            <p:txEl>
                                              <p:pRg st="4" end="4"/>
                                            </p:txEl>
                                          </p:spTgt>
                                        </p:tgtEl>
                                        <p:attrNameLst>
                                          <p:attrName>style.visibility</p:attrName>
                                        </p:attrNameLst>
                                      </p:cBhvr>
                                      <p:to>
                                        <p:strVal val="visible"/>
                                      </p:to>
                                    </p:set>
                                    <p:anim calcmode="lin" valueType="num">
                                      <p:cBhvr additive="base">
                                        <p:cTn id="25" dur="500" fill="hold"/>
                                        <p:tgtEl>
                                          <p:spTgt spid="706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06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0659">
                                            <p:txEl>
                                              <p:pRg st="6" end="6"/>
                                            </p:txEl>
                                          </p:spTgt>
                                        </p:tgtEl>
                                        <p:attrNameLst>
                                          <p:attrName>style.visibility</p:attrName>
                                        </p:attrNameLst>
                                      </p:cBhvr>
                                      <p:to>
                                        <p:strVal val="visible"/>
                                      </p:to>
                                    </p:set>
                                    <p:anim calcmode="lin" valueType="num">
                                      <p:cBhvr additive="base">
                                        <p:cTn id="31" dur="500" fill="hold"/>
                                        <p:tgtEl>
                                          <p:spTgt spid="7065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06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0659">
                                            <p:txEl>
                                              <p:pRg st="8" end="8"/>
                                            </p:txEl>
                                          </p:spTgt>
                                        </p:tgtEl>
                                        <p:attrNameLst>
                                          <p:attrName>style.visibility</p:attrName>
                                        </p:attrNameLst>
                                      </p:cBhvr>
                                      <p:to>
                                        <p:strVal val="visible"/>
                                      </p:to>
                                    </p:set>
                                    <p:anim calcmode="lin" valueType="num">
                                      <p:cBhvr additive="base">
                                        <p:cTn id="37" dur="500" fill="hold"/>
                                        <p:tgtEl>
                                          <p:spTgt spid="70659">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06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4294967295"/>
          </p:nvPr>
        </p:nvSpPr>
        <p:spPr/>
        <p:txBody>
          <a:bodyPr>
            <a:normAutofit fontScale="85000" lnSpcReduction="20000"/>
          </a:bodyPr>
          <a:lstStyle/>
          <a:p>
            <a:pPr marL="609600" indent="-609600" eaLnBrk="1" hangingPunct="1">
              <a:buFontTx/>
              <a:buAutoNum type="alphaUcPeriod" startAt="2"/>
              <a:defRPr/>
            </a:pPr>
            <a:r>
              <a:rPr lang="en-US" b="1" dirty="0"/>
              <a:t>Obstructive Disease</a:t>
            </a:r>
            <a:r>
              <a:rPr lang="en-US" dirty="0"/>
              <a:t>.</a:t>
            </a:r>
          </a:p>
          <a:p>
            <a:pPr marL="609600" indent="-609600" algn="just" eaLnBrk="1" hangingPunct="1">
              <a:buFont typeface="Wingdings" pitchFamily="2" charset="2"/>
              <a:buChar char="§"/>
              <a:defRPr/>
            </a:pPr>
            <a:endParaRPr lang="en-US" dirty="0"/>
          </a:p>
          <a:p>
            <a:pPr marL="609600" indent="-609600" algn="just" eaLnBrk="1" hangingPunct="1">
              <a:buFont typeface="Wingdings" pitchFamily="2" charset="2"/>
              <a:buChar char="§"/>
              <a:defRPr/>
            </a:pPr>
            <a:r>
              <a:rPr lang="en-US" dirty="0"/>
              <a:t>Respiratory disease which make it more difficult to get air out of the lungs.</a:t>
            </a:r>
          </a:p>
          <a:p>
            <a:pPr marL="609600" indent="-609600" algn="just" eaLnBrk="1" hangingPunct="1">
              <a:buFont typeface="Wingdings" pitchFamily="2" charset="2"/>
              <a:buChar char="§"/>
              <a:defRPr/>
            </a:pPr>
            <a:endParaRPr lang="en-US" dirty="0"/>
          </a:p>
          <a:p>
            <a:pPr marL="609600" indent="-609600" algn="just" eaLnBrk="1" hangingPunct="1">
              <a:buFont typeface="Wingdings" pitchFamily="2" charset="2"/>
              <a:buChar char="§"/>
              <a:defRPr/>
            </a:pPr>
            <a:r>
              <a:rPr lang="en-US" dirty="0"/>
              <a:t>Lung tissue is normal</a:t>
            </a:r>
          </a:p>
          <a:p>
            <a:pPr marL="609600" indent="-609600" algn="just" eaLnBrk="1" hangingPunct="1">
              <a:buFont typeface="Wingdings" pitchFamily="2" charset="2"/>
              <a:buChar char="§"/>
              <a:defRPr/>
            </a:pPr>
            <a:endParaRPr lang="en-US" dirty="0"/>
          </a:p>
          <a:p>
            <a:pPr marL="609600" indent="-609600" algn="just" eaLnBrk="1" hangingPunct="1">
              <a:buFont typeface="Wingdings" pitchFamily="2" charset="2"/>
              <a:buChar char="§"/>
              <a:defRPr/>
            </a:pPr>
            <a:r>
              <a:rPr lang="en-US" dirty="0"/>
              <a:t>Includes chronic bronchitis and asthma.</a:t>
            </a:r>
          </a:p>
          <a:p>
            <a:pPr marL="609600" indent="-609600" algn="just" eaLnBrk="1" hangingPunct="1">
              <a:buFont typeface="Wingdings" pitchFamily="2" charset="2"/>
              <a:buChar char="§"/>
              <a:defRPr/>
            </a:pPr>
            <a:endParaRPr lang="en-US" dirty="0"/>
          </a:p>
          <a:p>
            <a:pPr marL="609600" indent="-609600" algn="just" eaLnBrk="1" hangingPunct="1">
              <a:buFont typeface="Wingdings" pitchFamily="2" charset="2"/>
              <a:buChar char="§"/>
              <a:defRPr/>
            </a:pPr>
            <a:r>
              <a:rPr lang="en-US" dirty="0"/>
              <a:t>VC is decreased or normal; increased TLC, RV, FRC but </a:t>
            </a:r>
            <a:r>
              <a:rPr lang="en-US" sz="2800" dirty="0"/>
              <a:t>forced expiration is reduced.</a:t>
            </a:r>
            <a:endParaRPr lang="en-US" dirty="0"/>
          </a:p>
        </p:txBody>
      </p:sp>
      <p:sp>
        <p:nvSpPr>
          <p:cNvPr id="71684" name="Rectangle 4"/>
          <p:cNvSpPr>
            <a:spLocks noGrp="1" noChangeArrowheads="1"/>
          </p:cNvSpPr>
          <p:nvPr>
            <p:ph type="title" idx="4294967295"/>
          </p:nvPr>
        </p:nvSpPr>
        <p:spPr/>
        <p:txBody>
          <a:bodyPr/>
          <a:lstStyle/>
          <a:p>
            <a:pPr eaLnBrk="1" hangingPunct="1">
              <a:defRPr/>
            </a:pPr>
            <a:r>
              <a:rPr lang="en-US" sz="2800" b="0" dirty="0"/>
              <a:t>LUNG CAPACITIES AND RESPIRATORY DISEASES</a:t>
            </a:r>
            <a:br>
              <a:rPr lang="en-US" sz="2800" b="0" dirty="0"/>
            </a:br>
            <a:endParaRPr lang="en-US" sz="2800"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7586">
                                            <p:txEl>
                                              <p:pRg st="0" end="0"/>
                                            </p:txEl>
                                          </p:spTgt>
                                        </p:tgtEl>
                                        <p:attrNameLst>
                                          <p:attrName>style.visibility</p:attrName>
                                        </p:attrNameLst>
                                      </p:cBhvr>
                                      <p:to>
                                        <p:strVal val="visible"/>
                                      </p:to>
                                    </p:set>
                                    <p:anim calcmode="lin" valueType="num">
                                      <p:cBhvr additive="base">
                                        <p:cTn id="7" dur="500" fill="hold"/>
                                        <p:tgtEl>
                                          <p:spTgt spid="675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75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7586">
                                            <p:txEl>
                                              <p:pRg st="2" end="2"/>
                                            </p:txEl>
                                          </p:spTgt>
                                        </p:tgtEl>
                                        <p:attrNameLst>
                                          <p:attrName>style.visibility</p:attrName>
                                        </p:attrNameLst>
                                      </p:cBhvr>
                                      <p:to>
                                        <p:strVal val="visible"/>
                                      </p:to>
                                    </p:set>
                                    <p:anim calcmode="lin" valueType="num">
                                      <p:cBhvr additive="base">
                                        <p:cTn id="13" dur="500" fill="hold"/>
                                        <p:tgtEl>
                                          <p:spTgt spid="6758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58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7586">
                                            <p:txEl>
                                              <p:pRg st="4" end="4"/>
                                            </p:txEl>
                                          </p:spTgt>
                                        </p:tgtEl>
                                        <p:attrNameLst>
                                          <p:attrName>style.visibility</p:attrName>
                                        </p:attrNameLst>
                                      </p:cBhvr>
                                      <p:to>
                                        <p:strVal val="visible"/>
                                      </p:to>
                                    </p:set>
                                    <p:anim calcmode="lin" valueType="num">
                                      <p:cBhvr additive="base">
                                        <p:cTn id="19" dur="500" fill="hold"/>
                                        <p:tgtEl>
                                          <p:spTgt spid="6758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758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7586">
                                            <p:txEl>
                                              <p:pRg st="6" end="6"/>
                                            </p:txEl>
                                          </p:spTgt>
                                        </p:tgtEl>
                                        <p:attrNameLst>
                                          <p:attrName>style.visibility</p:attrName>
                                        </p:attrNameLst>
                                      </p:cBhvr>
                                      <p:to>
                                        <p:strVal val="visible"/>
                                      </p:to>
                                    </p:set>
                                    <p:anim calcmode="lin" valueType="num">
                                      <p:cBhvr additive="base">
                                        <p:cTn id="25" dur="500" fill="hold"/>
                                        <p:tgtEl>
                                          <p:spTgt spid="6758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58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7586">
                                            <p:txEl>
                                              <p:pRg st="8" end="8"/>
                                            </p:txEl>
                                          </p:spTgt>
                                        </p:tgtEl>
                                        <p:attrNameLst>
                                          <p:attrName>style.visibility</p:attrName>
                                        </p:attrNameLst>
                                      </p:cBhvr>
                                      <p:to>
                                        <p:strVal val="visible"/>
                                      </p:to>
                                    </p:set>
                                    <p:anim calcmode="lin" valueType="num">
                                      <p:cBhvr additive="base">
                                        <p:cTn id="31" dur="500" fill="hold"/>
                                        <p:tgtEl>
                                          <p:spTgt spid="6758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58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t>Asthma</a:t>
            </a:r>
          </a:p>
        </p:txBody>
      </p:sp>
      <p:sp>
        <p:nvSpPr>
          <p:cNvPr id="46083" name="Content Placeholder 2"/>
          <p:cNvSpPr>
            <a:spLocks noGrp="1"/>
          </p:cNvSpPr>
          <p:nvPr>
            <p:ph idx="1"/>
          </p:nvPr>
        </p:nvSpPr>
        <p:spPr>
          <a:xfrm>
            <a:off x="457200" y="1676400"/>
            <a:ext cx="8229600" cy="4495800"/>
          </a:xfrm>
        </p:spPr>
        <p:txBody>
          <a:bodyPr/>
          <a:lstStyle/>
          <a:p>
            <a:r>
              <a:rPr lang="en-US" dirty="0"/>
              <a:t>Symptoms: dyspnea (shortness of breath) and wheezing</a:t>
            </a:r>
          </a:p>
          <a:p>
            <a:pPr>
              <a:buFontTx/>
              <a:buNone/>
            </a:pPr>
            <a:endParaRPr lang="en-US" dirty="0"/>
          </a:p>
          <a:p>
            <a:r>
              <a:rPr lang="en-US" dirty="0"/>
              <a:t>Caused by inflammation, increased mucus secretion, and constriction of bronchioles</a:t>
            </a:r>
          </a:p>
          <a:p>
            <a:pPr>
              <a:buFontTx/>
              <a:buNone/>
            </a:pPr>
            <a:endParaRPr lang="en-US" dirty="0"/>
          </a:p>
          <a:p>
            <a:r>
              <a:rPr lang="en-US" dirty="0"/>
              <a:t>Often called airway </a:t>
            </a:r>
            <a:r>
              <a:rPr lang="en-US" dirty="0" err="1"/>
              <a:t>hyperresponsiveness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6083">
                                            <p:txEl>
                                              <p:pRg st="2" end="2"/>
                                            </p:txEl>
                                          </p:spTgt>
                                        </p:tgtEl>
                                        <p:attrNameLst>
                                          <p:attrName>style.visibility</p:attrName>
                                        </p:attrNameLst>
                                      </p:cBhvr>
                                      <p:to>
                                        <p:strVal val="visible"/>
                                      </p:to>
                                    </p:set>
                                    <p:anim calcmode="lin" valueType="num">
                                      <p:cBhvr additive="base">
                                        <p:cTn id="13"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6083">
                                            <p:txEl>
                                              <p:pRg st="4" end="4"/>
                                            </p:txEl>
                                          </p:spTgt>
                                        </p:tgtEl>
                                        <p:attrNameLst>
                                          <p:attrName>style.visibility</p:attrName>
                                        </p:attrNameLst>
                                      </p:cBhvr>
                                      <p:to>
                                        <p:strVal val="visible"/>
                                      </p:to>
                                    </p:set>
                                    <p:anim calcmode="lin" valueType="num">
                                      <p:cBhvr additive="base">
                                        <p:cTn id="19" dur="500" fill="hold"/>
                                        <p:tgtEl>
                                          <p:spTgt spid="4608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t>Asthma</a:t>
            </a:r>
          </a:p>
        </p:txBody>
      </p:sp>
      <p:sp>
        <p:nvSpPr>
          <p:cNvPr id="47107" name="Content Placeholder 2"/>
          <p:cNvSpPr>
            <a:spLocks noGrp="1"/>
          </p:cNvSpPr>
          <p:nvPr>
            <p:ph idx="1"/>
          </p:nvPr>
        </p:nvSpPr>
        <p:spPr/>
        <p:txBody>
          <a:bodyPr>
            <a:normAutofit lnSpcReduction="10000"/>
          </a:bodyPr>
          <a:lstStyle/>
          <a:p>
            <a:pPr algn="just"/>
            <a:r>
              <a:rPr lang="en-US" dirty="0"/>
              <a:t>Allergic asthma:  triggered by allergens stimulating T-lymphocytes to secrete cytokines and recruit </a:t>
            </a:r>
            <a:r>
              <a:rPr lang="en-US" dirty="0" err="1"/>
              <a:t>eosinophils</a:t>
            </a:r>
            <a:r>
              <a:rPr lang="en-US" dirty="0"/>
              <a:t> and mast cells, which contribute to inflammation</a:t>
            </a:r>
          </a:p>
          <a:p>
            <a:pPr algn="just">
              <a:buFontTx/>
              <a:buNone/>
            </a:pPr>
            <a:endParaRPr lang="en-US" dirty="0"/>
          </a:p>
          <a:p>
            <a:pPr algn="just"/>
            <a:r>
              <a:rPr lang="en-US" dirty="0"/>
              <a:t>Can also be triggered by cold or dry air</a:t>
            </a:r>
          </a:p>
          <a:p>
            <a:pPr algn="just">
              <a:buFontTx/>
              <a:buNone/>
            </a:pPr>
            <a:endParaRPr lang="en-US" dirty="0"/>
          </a:p>
          <a:p>
            <a:pPr algn="just"/>
            <a:r>
              <a:rPr lang="en-US" dirty="0"/>
              <a:t>Reversible with bronchodilators and  </a:t>
            </a:r>
            <a:r>
              <a:rPr lang="en-US" dirty="0" err="1"/>
              <a:t>glucocorticoids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anim calcmode="lin" valueType="num">
                                      <p:cBhvr additive="base">
                                        <p:cTn id="13"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71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107">
                                            <p:txEl>
                                              <p:pRg st="4" end="4"/>
                                            </p:txEl>
                                          </p:spTgt>
                                        </p:tgtEl>
                                        <p:attrNameLst>
                                          <p:attrName>style.visibility</p:attrName>
                                        </p:attrNameLst>
                                      </p:cBhvr>
                                      <p:to>
                                        <p:strVal val="visible"/>
                                      </p:to>
                                    </p:set>
                                    <p:anim calcmode="lin" valueType="num">
                                      <p:cBhvr additive="base">
                                        <p:cTn id="19" dur="500" fill="hold"/>
                                        <p:tgtEl>
                                          <p:spTgt spid="4710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52400"/>
            <a:ext cx="8229600" cy="914400"/>
          </a:xfrm>
        </p:spPr>
        <p:txBody>
          <a:bodyPr>
            <a:normAutofit/>
          </a:bodyPr>
          <a:lstStyle/>
          <a:p>
            <a:r>
              <a:rPr lang="en-US" sz="3200" dirty="0"/>
              <a:t>Chronic Obstructive Pulmonary Disease (COPD)</a:t>
            </a:r>
          </a:p>
        </p:txBody>
      </p:sp>
      <p:sp>
        <p:nvSpPr>
          <p:cNvPr id="48131" name="Content Placeholder 2"/>
          <p:cNvSpPr>
            <a:spLocks noGrp="1"/>
          </p:cNvSpPr>
          <p:nvPr>
            <p:ph idx="1"/>
          </p:nvPr>
        </p:nvSpPr>
        <p:spPr/>
        <p:txBody>
          <a:bodyPr>
            <a:normAutofit fontScale="92500" lnSpcReduction="10000"/>
          </a:bodyPr>
          <a:lstStyle/>
          <a:p>
            <a:pPr algn="just"/>
            <a:r>
              <a:rPr lang="en-US" dirty="0"/>
              <a:t>COPD is characterized by chronic inflammation with narrowing of the airways, and alveolar destruction</a:t>
            </a:r>
          </a:p>
          <a:p>
            <a:pPr lvl="1" algn="just"/>
            <a:r>
              <a:rPr lang="en-US" dirty="0"/>
              <a:t>Includes emphysema and chronic obstructive </a:t>
            </a:r>
            <a:r>
              <a:rPr lang="en-US" dirty="0" err="1"/>
              <a:t>bronchiolitis</a:t>
            </a:r>
            <a:endParaRPr lang="en-US" dirty="0"/>
          </a:p>
          <a:p>
            <a:pPr lvl="1" algn="just">
              <a:buFontTx/>
              <a:buNone/>
            </a:pPr>
            <a:endParaRPr lang="en-US" dirty="0"/>
          </a:p>
          <a:p>
            <a:pPr algn="just"/>
            <a:r>
              <a:rPr lang="en-US" dirty="0"/>
              <a:t>Accelerated decline in FEV</a:t>
            </a:r>
          </a:p>
          <a:p>
            <a:pPr algn="just">
              <a:buFontTx/>
              <a:buNone/>
            </a:pPr>
            <a:endParaRPr lang="en-US" dirty="0"/>
          </a:p>
          <a:p>
            <a:pPr algn="just"/>
            <a:r>
              <a:rPr lang="en-US" dirty="0"/>
              <a:t>Inflammation involves macrophages, neutrophils, and cytotoxic T cells</a:t>
            </a:r>
          </a:p>
          <a:p>
            <a:pPr lvl="1"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anim calcmode="lin" valueType="num">
                                      <p:cBhvr additive="base">
                                        <p:cTn id="19" dur="500" fill="hold"/>
                                        <p:tgtEl>
                                          <p:spTgt spid="4813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131">
                                            <p:txEl>
                                              <p:pRg st="5" end="5"/>
                                            </p:txEl>
                                          </p:spTgt>
                                        </p:tgtEl>
                                        <p:attrNameLst>
                                          <p:attrName>style.visibility</p:attrName>
                                        </p:attrNameLst>
                                      </p:cBhvr>
                                      <p:to>
                                        <p:strVal val="visible"/>
                                      </p:to>
                                    </p:set>
                                    <p:anim calcmode="lin" valueType="num">
                                      <p:cBhvr additive="base">
                                        <p:cTn id="25" dur="500" fill="hold"/>
                                        <p:tgtEl>
                                          <p:spTgt spid="4813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81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52400"/>
            <a:ext cx="8229600" cy="914400"/>
          </a:xfrm>
        </p:spPr>
        <p:txBody>
          <a:bodyPr>
            <a:normAutofit/>
          </a:bodyPr>
          <a:lstStyle/>
          <a:p>
            <a:r>
              <a:rPr lang="en-US" sz="3200" dirty="0"/>
              <a:t>Chronic Obstructive Pulmonary Disease (COPD)</a:t>
            </a:r>
          </a:p>
        </p:txBody>
      </p:sp>
      <p:sp>
        <p:nvSpPr>
          <p:cNvPr id="48131" name="Content Placeholder 2"/>
          <p:cNvSpPr>
            <a:spLocks noGrp="1"/>
          </p:cNvSpPr>
          <p:nvPr>
            <p:ph idx="1"/>
          </p:nvPr>
        </p:nvSpPr>
        <p:spPr/>
        <p:txBody>
          <a:bodyPr>
            <a:normAutofit/>
          </a:bodyPr>
          <a:lstStyle/>
          <a:p>
            <a:pPr lvl="1" algn="just">
              <a:buFont typeface="Wingdings" pitchFamily="2" charset="2"/>
              <a:buChar char="§"/>
            </a:pPr>
            <a:r>
              <a:rPr lang="en-US" dirty="0"/>
              <a:t>Although asthma is also classified as chronic inflammatory disorder, its distinguish from COPD in that  the obstruction in asthma is largely reversible with inhalation of a bronchodilator.</a:t>
            </a:r>
          </a:p>
          <a:p>
            <a:pPr lvl="1" algn="just">
              <a:buFont typeface="Wingdings" pitchFamily="2" charset="2"/>
              <a:buChar char="§"/>
            </a:pPr>
            <a:endParaRPr lang="en-US" dirty="0"/>
          </a:p>
          <a:p>
            <a:pPr lvl="1" algn="just">
              <a:buFont typeface="Wingdings" pitchFamily="2" charset="2"/>
              <a:buChar char="§"/>
            </a:pPr>
            <a:r>
              <a:rPr lang="en-US" dirty="0"/>
              <a:t>The inflammatory cells in COPD are macrophages, </a:t>
            </a:r>
            <a:r>
              <a:rPr lang="en-US" dirty="0" err="1"/>
              <a:t>neutrophils</a:t>
            </a:r>
            <a:r>
              <a:rPr lang="en-US" dirty="0"/>
              <a:t>, and </a:t>
            </a:r>
            <a:r>
              <a:rPr lang="en-US" dirty="0" err="1"/>
              <a:t>cytotoxic</a:t>
            </a:r>
            <a:r>
              <a:rPr lang="en-US" dirty="0"/>
              <a:t> T lymphocytes, whereas in asthma they are helper T lymphocytes, </a:t>
            </a:r>
            <a:r>
              <a:rPr lang="en-US" dirty="0" err="1"/>
              <a:t>eosinophils</a:t>
            </a:r>
            <a:r>
              <a:rPr lang="en-US" dirty="0"/>
              <a:t>, and mast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304800"/>
            <a:ext cx="8153400" cy="1066800"/>
          </a:xfrm>
        </p:spPr>
        <p:txBody>
          <a:bodyPr>
            <a:normAutofit/>
          </a:bodyPr>
          <a:lstStyle/>
          <a:p>
            <a:r>
              <a:rPr lang="en-US" sz="3200" dirty="0"/>
              <a:t>Chronic Obstructive Pulmonary Disease (COPD)</a:t>
            </a:r>
          </a:p>
        </p:txBody>
      </p:sp>
      <p:sp>
        <p:nvSpPr>
          <p:cNvPr id="49155" name="Content Placeholder 2"/>
          <p:cNvSpPr>
            <a:spLocks noGrp="1"/>
          </p:cNvSpPr>
          <p:nvPr>
            <p:ph idx="1"/>
          </p:nvPr>
        </p:nvSpPr>
        <p:spPr>
          <a:xfrm>
            <a:off x="457200" y="1676400"/>
            <a:ext cx="8229600" cy="4800600"/>
          </a:xfrm>
        </p:spPr>
        <p:txBody>
          <a:bodyPr/>
          <a:lstStyle/>
          <a:p>
            <a:pPr algn="just"/>
            <a:r>
              <a:rPr lang="en-US" sz="2800" dirty="0"/>
              <a:t>Excessive mucus production and inflammation triggered by smoking</a:t>
            </a:r>
          </a:p>
          <a:p>
            <a:pPr algn="just"/>
            <a:r>
              <a:rPr lang="en-US" sz="2800" dirty="0"/>
              <a:t>Most people with COPD smoke.</a:t>
            </a:r>
          </a:p>
          <a:p>
            <a:pPr lvl="1" algn="just"/>
            <a:r>
              <a:rPr lang="en-US" sz="2400" dirty="0"/>
              <a:t>Smoking also promotes the infiltration of obstructing fibrous tissue and muscle in the airways and remodeling of blood vessels in the lungs, leading to pulmonary hypertension.</a:t>
            </a:r>
          </a:p>
          <a:p>
            <a:pPr algn="just"/>
            <a:r>
              <a:rPr lang="en-US" sz="2800" dirty="0"/>
              <a:t>There is no cure. Cessation of smoking once COPD has begun does not seem to stop its progression</a:t>
            </a:r>
          </a:p>
          <a:p>
            <a:pPr algn="just"/>
            <a:r>
              <a:rPr lang="en-US" sz="2800" dirty="0"/>
              <a:t>5</a:t>
            </a:r>
            <a:r>
              <a:rPr lang="en-US" sz="2800" baseline="30000" dirty="0"/>
              <a:t>th</a:t>
            </a:r>
            <a:r>
              <a:rPr lang="en-US" sz="2800" dirty="0"/>
              <a:t> leading cause of death</a:t>
            </a:r>
          </a:p>
          <a:p>
            <a:pPr lvl="1"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5">
                                            <p:txEl>
                                              <p:pRg st="2" end="2"/>
                                            </p:txEl>
                                          </p:spTgt>
                                        </p:tgtEl>
                                        <p:attrNameLst>
                                          <p:attrName>style.visibility</p:attrName>
                                        </p:attrNameLst>
                                      </p:cBhvr>
                                      <p:to>
                                        <p:strVal val="visible"/>
                                      </p:to>
                                    </p:set>
                                    <p:anim calcmode="lin" valueType="num">
                                      <p:cBhvr additive="base">
                                        <p:cTn id="19" dur="500" fill="hold"/>
                                        <p:tgtEl>
                                          <p:spTgt spid="491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91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9155">
                                            <p:txEl>
                                              <p:pRg st="3" end="3"/>
                                            </p:txEl>
                                          </p:spTgt>
                                        </p:tgtEl>
                                        <p:attrNameLst>
                                          <p:attrName>style.visibility</p:attrName>
                                        </p:attrNameLst>
                                      </p:cBhvr>
                                      <p:to>
                                        <p:strVal val="visible"/>
                                      </p:to>
                                    </p:set>
                                    <p:anim calcmode="lin" valueType="num">
                                      <p:cBhvr additive="base">
                                        <p:cTn id="25" dur="500" fill="hold"/>
                                        <p:tgtEl>
                                          <p:spTgt spid="491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91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9155">
                                            <p:txEl>
                                              <p:pRg st="4" end="4"/>
                                            </p:txEl>
                                          </p:spTgt>
                                        </p:tgtEl>
                                        <p:attrNameLst>
                                          <p:attrName>style.visibility</p:attrName>
                                        </p:attrNameLst>
                                      </p:cBhvr>
                                      <p:to>
                                        <p:strVal val="visible"/>
                                      </p:to>
                                    </p:set>
                                    <p:anim calcmode="lin" valueType="num">
                                      <p:cBhvr additive="base">
                                        <p:cTn id="31" dur="500" fill="hold"/>
                                        <p:tgtEl>
                                          <p:spTgt spid="491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91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t>Emphysema</a:t>
            </a:r>
          </a:p>
        </p:txBody>
      </p:sp>
      <p:sp>
        <p:nvSpPr>
          <p:cNvPr id="50179" name="Content Placeholder 2"/>
          <p:cNvSpPr>
            <a:spLocks noGrp="1"/>
          </p:cNvSpPr>
          <p:nvPr>
            <p:ph idx="1"/>
          </p:nvPr>
        </p:nvSpPr>
        <p:spPr>
          <a:xfrm>
            <a:off x="457200" y="1371600"/>
            <a:ext cx="8305800" cy="4800600"/>
          </a:xfrm>
        </p:spPr>
        <p:txBody>
          <a:bodyPr>
            <a:normAutofit lnSpcReduction="10000"/>
          </a:bodyPr>
          <a:lstStyle/>
          <a:p>
            <a:pPr algn="just"/>
            <a:r>
              <a:rPr lang="en-US" dirty="0"/>
              <a:t>Destruction of alveoli</a:t>
            </a:r>
          </a:p>
          <a:p>
            <a:pPr algn="just"/>
            <a:r>
              <a:rPr lang="en-US" dirty="0"/>
              <a:t>Reduces surface area for gas exchange </a:t>
            </a:r>
          </a:p>
          <a:p>
            <a:pPr algn="just"/>
            <a:endParaRPr lang="en-US" dirty="0"/>
          </a:p>
          <a:p>
            <a:pPr algn="just"/>
            <a:r>
              <a:rPr lang="en-US" dirty="0"/>
              <a:t>With fewer alveoli to put pressure on bronchioles, they collapse during expiration.</a:t>
            </a:r>
          </a:p>
          <a:p>
            <a:pPr algn="just"/>
            <a:endParaRPr lang="en-US" dirty="0"/>
          </a:p>
          <a:p>
            <a:pPr algn="just"/>
            <a:r>
              <a:rPr lang="en-US" dirty="0"/>
              <a:t>Smoking is the most common cause. It triggers inflammation and destruction of alveoli by immune cells [cytokines]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anim calcmode="lin" valueType="num">
                                      <p:cBhvr additive="base">
                                        <p:cTn id="19" dur="5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0179">
                                            <p:txEl>
                                              <p:pRg st="5" end="5"/>
                                            </p:txEl>
                                          </p:spTgt>
                                        </p:tgtEl>
                                        <p:attrNameLst>
                                          <p:attrName>style.visibility</p:attrName>
                                        </p:attrNameLst>
                                      </p:cBhvr>
                                      <p:to>
                                        <p:strVal val="visible"/>
                                      </p:to>
                                    </p:set>
                                    <p:anim calcmode="lin" valueType="num">
                                      <p:cBhvr additive="base">
                                        <p:cTn id="25" dur="500" fill="hold"/>
                                        <p:tgtEl>
                                          <p:spTgt spid="5017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9831</TotalTime>
  <Words>8246</Words>
  <Application>Microsoft Office PowerPoint</Application>
  <PresentationFormat>On-screen Show (4:3)</PresentationFormat>
  <Paragraphs>953</Paragraphs>
  <Slides>162</Slides>
  <Notes>77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162</vt:i4>
      </vt:variant>
    </vt:vector>
  </HeadingPairs>
  <TitlesOfParts>
    <vt:vector size="173" baseType="lpstr">
      <vt:lpstr>MS PMincho</vt:lpstr>
      <vt:lpstr>Arial</vt:lpstr>
      <vt:lpstr>Arial</vt:lpstr>
      <vt:lpstr>Book Antiqua</vt:lpstr>
      <vt:lpstr>Calibri</vt:lpstr>
      <vt:lpstr>Rockwell</vt:lpstr>
      <vt:lpstr>Times New Roman</vt:lpstr>
      <vt:lpstr>Wingdings</vt:lpstr>
      <vt:lpstr>Wingdings 2</vt:lpstr>
      <vt:lpstr>Office Theme</vt:lpstr>
      <vt:lpstr>Foundry</vt:lpstr>
      <vt:lpstr> Respiratory Physiology </vt:lpstr>
      <vt:lpstr>Course Content</vt:lpstr>
      <vt:lpstr>Course Content</vt:lpstr>
      <vt:lpstr>Course Content</vt:lpstr>
      <vt:lpstr>Course Content</vt:lpstr>
      <vt:lpstr>Discovery Is To See What Everybody Has Seen And Think What Nobody Has Thought.  - Albert Szent - Gyorgyi  </vt:lpstr>
      <vt:lpstr>Introduction </vt:lpstr>
      <vt:lpstr>Processes </vt:lpstr>
      <vt:lpstr>Respiration</vt:lpstr>
      <vt:lpstr>The Respiratory System    </vt:lpstr>
      <vt:lpstr>The Respiratory System    </vt:lpstr>
      <vt:lpstr>Gas Exchange in Lungs</vt:lpstr>
      <vt:lpstr>Alveoli</vt:lpstr>
      <vt:lpstr>PowerPoint Presentation</vt:lpstr>
      <vt:lpstr>Alveolar Cells</vt:lpstr>
      <vt:lpstr>Conducting Zone</vt:lpstr>
      <vt:lpstr>Respiratory Structures</vt:lpstr>
      <vt:lpstr>Trachea and Respiratory Bronchi </vt:lpstr>
      <vt:lpstr>PowerPoint Presentation</vt:lpstr>
      <vt:lpstr>PowerPoint Presentation</vt:lpstr>
      <vt:lpstr>The Respiratory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Functions of Conducting Zone</vt:lpstr>
      <vt:lpstr>Conducting Zone of respiratory System</vt:lpstr>
      <vt:lpstr>Thoracic Cavity</vt:lpstr>
      <vt:lpstr>Thoracic Cavity Cross Section</vt:lpstr>
      <vt:lpstr>COUPLING OF THE LUNGS AND THE CHEST WALL</vt:lpstr>
      <vt:lpstr>Mechanics of Breathing</vt:lpstr>
      <vt:lpstr>Breathing</vt:lpstr>
      <vt:lpstr>Muscles Involved in Breathing</vt:lpstr>
      <vt:lpstr>Muscles Involved in Breathing</vt:lpstr>
      <vt:lpstr>PowerPoint Presentation</vt:lpstr>
      <vt:lpstr>Mechanics of breathing </vt:lpstr>
      <vt:lpstr>Mechanics of breathing </vt:lpstr>
      <vt:lpstr>Mechanics of breathing </vt:lpstr>
      <vt:lpstr>Mechanics of breathing </vt:lpstr>
      <vt:lpstr>Normal vs. Forced Breathing</vt:lpstr>
      <vt:lpstr>Mechanisms of Breathing</vt:lpstr>
      <vt:lpstr>Pressure</vt:lpstr>
      <vt:lpstr>Pressure cnt’d…</vt:lpstr>
      <vt:lpstr>Pressure cnt’d…</vt:lpstr>
      <vt:lpstr>Pressure Changes during inspiration &amp; expiration </vt:lpstr>
      <vt:lpstr>Pressure Changes during inspiration &amp; expiration </vt:lpstr>
      <vt:lpstr>PowerPoint Presentation</vt:lpstr>
      <vt:lpstr>Pressure Differences When Breathing</vt:lpstr>
      <vt:lpstr>Ventilation</vt:lpstr>
      <vt:lpstr>Boyle’s Law</vt:lpstr>
      <vt:lpstr>Compliance of the Lungs</vt:lpstr>
      <vt:lpstr>PowerPoint Presentation</vt:lpstr>
      <vt:lpstr>PowerPoint Presentation</vt:lpstr>
      <vt:lpstr>CHEST WALL COMPLIANCE </vt:lpstr>
      <vt:lpstr>Elasticity</vt:lpstr>
      <vt:lpstr>Surface Tension</vt:lpstr>
      <vt:lpstr> SURFACE TENSION  </vt:lpstr>
      <vt:lpstr> SURFACE TENSION  </vt:lpstr>
      <vt:lpstr> SURFACE TENSION  </vt:lpstr>
      <vt:lpstr>Law of Laplace</vt:lpstr>
      <vt:lpstr>PowerPoint Presentation</vt:lpstr>
      <vt:lpstr> SURFACE TENSION  </vt:lpstr>
      <vt:lpstr>PowerPoint Presentation</vt:lpstr>
      <vt:lpstr> SURFACE TENSION  </vt:lpstr>
      <vt:lpstr> SURFACE TENSION  </vt:lpstr>
      <vt:lpstr>Work of breathing</vt:lpstr>
      <vt:lpstr>Work of breathing</vt:lpstr>
      <vt:lpstr>Lung Volumes &amp; Capacities</vt:lpstr>
      <vt:lpstr>Lung Volumes &amp; Capacities</vt:lpstr>
      <vt:lpstr>Lung Volumes &amp; Capacities</vt:lpstr>
      <vt:lpstr>Lung Volumes &amp; Capacities</vt:lpstr>
      <vt:lpstr>Lung Volumes &amp; Capacities</vt:lpstr>
      <vt:lpstr>Lung Volumes &amp; Capacities</vt:lpstr>
      <vt:lpstr>PowerPoint Presentation</vt:lpstr>
      <vt:lpstr>Lung Volumes &amp; Capacities</vt:lpstr>
      <vt:lpstr>PowerPoint Presentation</vt:lpstr>
      <vt:lpstr>PowerPoint Presentation</vt:lpstr>
      <vt:lpstr>PowerPoint Presentation</vt:lpstr>
      <vt:lpstr>PowerPoint Presentation</vt:lpstr>
      <vt:lpstr>PowerPoint Presentation</vt:lpstr>
      <vt:lpstr>PowerPoint Presentation</vt:lpstr>
      <vt:lpstr>PULMONARY FUNCTION TESTS </vt:lpstr>
      <vt:lpstr>PowerPoint Presentation</vt:lpstr>
      <vt:lpstr>PowerPoint Presentation</vt:lpstr>
      <vt:lpstr>PowerPoint Presentation</vt:lpstr>
      <vt:lpstr>LUNG CAPACITIES AND RESPIRATORY DISEASES </vt:lpstr>
      <vt:lpstr>LUNG CAPACITIES AND RESPIRATORY DISEASES </vt:lpstr>
      <vt:lpstr>Asthma</vt:lpstr>
      <vt:lpstr>Asthma</vt:lpstr>
      <vt:lpstr>Chronic Obstructive Pulmonary Disease (COPD)</vt:lpstr>
      <vt:lpstr>Chronic Obstructive Pulmonary Disease (COPD)</vt:lpstr>
      <vt:lpstr>Chronic Obstructive Pulmonary Disease (COPD)</vt:lpstr>
      <vt:lpstr>Emphysema</vt:lpstr>
      <vt:lpstr>Pulmonary Fibrosis</vt:lpstr>
      <vt:lpstr>Interpretation of Vital Capacity Measurements </vt:lpstr>
      <vt:lpstr>Interpretation of Vital Capacity Measurements </vt:lpstr>
      <vt:lpstr>Interpretation of Vital Capacity Measurements </vt:lpstr>
      <vt:lpstr>Interpretation of Vital Capacity Measurements </vt:lpstr>
      <vt:lpstr>Check point</vt:lpstr>
      <vt:lpstr>Alveolar ventilation</vt:lpstr>
      <vt:lpstr>Dead Space</vt:lpstr>
      <vt:lpstr>PowerPoint Presentation</vt:lpstr>
      <vt:lpstr>PowerPoint Presentation</vt:lpstr>
      <vt:lpstr>Pulmonary Circulation</vt:lpstr>
      <vt:lpstr>Pulmonary Circulation </vt:lpstr>
      <vt:lpstr>PowerPoint Presentation</vt:lpstr>
      <vt:lpstr>Pulmonary Circulation </vt:lpstr>
      <vt:lpstr>Functions of pulmonary circulation </vt:lpstr>
      <vt:lpstr>Pulmonary Circulation </vt:lpstr>
      <vt:lpstr>Pulmonary Circulation </vt:lpstr>
      <vt:lpstr>PowerPoint Presentation</vt:lpstr>
      <vt:lpstr>What  is the significance of the decrease in Pulmonary pressure with increasing Cardiac output? </vt:lpstr>
      <vt:lpstr>PowerPoint Presentation</vt:lpstr>
      <vt:lpstr>Hypoxic vasoconstriction </vt:lpstr>
      <vt:lpstr>PowerPoint Presentation</vt:lpstr>
      <vt:lpstr>Zones of the lung. </vt:lpstr>
      <vt:lpstr>PowerPoint Presentation</vt:lpstr>
      <vt:lpstr>VENOUS ADMIXTURE (PULMONARY SHUNT) </vt:lpstr>
      <vt:lpstr>PowerPoint Presentation</vt:lpstr>
      <vt:lpstr>Gas Exchange in the Lungs</vt:lpstr>
      <vt:lpstr>Introduction to Exchange of Gases </vt:lpstr>
      <vt:lpstr>Factors affecting diffusion of gases</vt:lpstr>
      <vt:lpstr>PowerPoint Presentation</vt:lpstr>
      <vt:lpstr>PowerPoint Presentation</vt:lpstr>
      <vt:lpstr>PowerPoint Presentation</vt:lpstr>
      <vt:lpstr>PowerPoint Presentation</vt:lpstr>
      <vt:lpstr>Introduction to Exchange of Gases </vt:lpstr>
      <vt:lpstr>Introduction to Exchange of Gases </vt:lpstr>
      <vt:lpstr>PowerPoint Presentation</vt:lpstr>
      <vt:lpstr>Atmospheric Pressure</vt:lpstr>
      <vt:lpstr>Dalton’s Law</vt:lpstr>
      <vt:lpstr>Total Pressure</vt:lpstr>
      <vt:lpstr>Partial Pressure</vt:lpstr>
      <vt:lpstr>Role of Gas Exchange</vt:lpstr>
      <vt:lpstr>PowerPoint Presentation</vt:lpstr>
      <vt:lpstr>Partial Pressure </vt:lpstr>
      <vt:lpstr>Diffusion of Gases</vt:lpstr>
      <vt:lpstr>Diffusion of Gases </vt:lpstr>
      <vt:lpstr>PowerPoint Presentation</vt:lpstr>
      <vt:lpstr>Diffusion of Gases </vt:lpstr>
      <vt:lpstr>Partial Pressure </vt:lpstr>
      <vt:lpstr>Diffusion of Gases </vt:lpstr>
      <vt:lpstr>Diffusion of Gases </vt:lpstr>
      <vt:lpstr>Gas transport</vt:lpstr>
      <vt:lpstr>Diffusion of Gases </vt:lpstr>
      <vt:lpstr>Diffusion of Gases </vt:lpstr>
      <vt:lpstr>Diffusion of Gases </vt:lpstr>
      <vt:lpstr>Partial Pressure of Gas in Blood</vt:lpstr>
      <vt:lpstr>Henry’s Law</vt:lpstr>
      <vt:lpstr>Diffusion of Gases </vt:lpstr>
      <vt:lpstr>Diffusion of Gases </vt:lpstr>
      <vt:lpstr>Diffusion of Gases </vt:lpstr>
      <vt:lpstr>Disorders Caused by High Partial Pressure of Gases</vt:lpstr>
      <vt:lpstr>Disorders Caused by High Partial Pressure of Gases</vt:lpstr>
      <vt:lpstr>Disorders Caused by High Partial Pressure of Gases</vt:lpstr>
      <vt:lpstr>Transport of Gases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Respiration</dc:title>
  <dc:creator>Admin</dc:creator>
  <cp:lastModifiedBy>sammiehngigs kiurire</cp:lastModifiedBy>
  <cp:revision>418</cp:revision>
  <dcterms:created xsi:type="dcterms:W3CDTF">2010-09-22T18:45:23Z</dcterms:created>
  <dcterms:modified xsi:type="dcterms:W3CDTF">2021-02-03T13:12:37Z</dcterms:modified>
</cp:coreProperties>
</file>