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3"/>
  </p:notesMasterIdLst>
  <p:sldIdLst>
    <p:sldId id="414" r:id="rId3"/>
    <p:sldId id="258" r:id="rId4"/>
    <p:sldId id="438" r:id="rId5"/>
    <p:sldId id="437" r:id="rId6"/>
    <p:sldId id="436" r:id="rId7"/>
    <p:sldId id="435" r:id="rId8"/>
    <p:sldId id="326" r:id="rId9"/>
    <p:sldId id="327" r:id="rId10"/>
    <p:sldId id="416" r:id="rId11"/>
    <p:sldId id="328" r:id="rId12"/>
    <p:sldId id="329" r:id="rId13"/>
    <p:sldId id="417" r:id="rId14"/>
    <p:sldId id="418" r:id="rId15"/>
    <p:sldId id="419" r:id="rId16"/>
    <p:sldId id="421" r:id="rId17"/>
    <p:sldId id="422" r:id="rId18"/>
    <p:sldId id="423" r:id="rId19"/>
    <p:sldId id="424" r:id="rId20"/>
    <p:sldId id="330" r:id="rId21"/>
    <p:sldId id="331" r:id="rId22"/>
    <p:sldId id="415" r:id="rId23"/>
    <p:sldId id="332" r:id="rId24"/>
    <p:sldId id="333" r:id="rId25"/>
    <p:sldId id="334" r:id="rId26"/>
    <p:sldId id="335" r:id="rId27"/>
    <p:sldId id="336" r:id="rId28"/>
    <p:sldId id="337" r:id="rId29"/>
    <p:sldId id="338" r:id="rId30"/>
    <p:sldId id="339" r:id="rId31"/>
    <p:sldId id="340" r:id="rId32"/>
    <p:sldId id="412" r:id="rId33"/>
    <p:sldId id="425" r:id="rId34"/>
    <p:sldId id="445" r:id="rId35"/>
    <p:sldId id="448" r:id="rId36"/>
    <p:sldId id="449" r:id="rId37"/>
    <p:sldId id="459" r:id="rId38"/>
    <p:sldId id="450" r:id="rId39"/>
    <p:sldId id="451" r:id="rId40"/>
    <p:sldId id="452" r:id="rId41"/>
    <p:sldId id="454" r:id="rId42"/>
    <p:sldId id="453" r:id="rId43"/>
    <p:sldId id="343" r:id="rId44"/>
    <p:sldId id="344" r:id="rId45"/>
    <p:sldId id="345" r:id="rId46"/>
    <p:sldId id="455" r:id="rId47"/>
    <p:sldId id="456" r:id="rId48"/>
    <p:sldId id="457" r:id="rId49"/>
    <p:sldId id="429" r:id="rId50"/>
    <p:sldId id="545" r:id="rId51"/>
    <p:sldId id="546" r:id="rId52"/>
    <p:sldId id="348" r:id="rId53"/>
    <p:sldId id="413" r:id="rId54"/>
    <p:sldId id="350" r:id="rId55"/>
    <p:sldId id="430" r:id="rId56"/>
    <p:sldId id="458" r:id="rId57"/>
    <p:sldId id="433" r:id="rId58"/>
    <p:sldId id="352" r:id="rId59"/>
    <p:sldId id="355" r:id="rId60"/>
    <p:sldId id="356" r:id="rId61"/>
    <p:sldId id="359" r:id="rId62"/>
    <p:sldId id="460" r:id="rId63"/>
    <p:sldId id="461" r:id="rId64"/>
    <p:sldId id="360" r:id="rId65"/>
    <p:sldId id="361" r:id="rId66"/>
    <p:sldId id="362" r:id="rId67"/>
    <p:sldId id="462" r:id="rId68"/>
    <p:sldId id="463" r:id="rId69"/>
    <p:sldId id="363" r:id="rId70"/>
    <p:sldId id="434" r:id="rId71"/>
    <p:sldId id="364" r:id="rId72"/>
    <p:sldId id="365" r:id="rId73"/>
    <p:sldId id="366" r:id="rId74"/>
    <p:sldId id="367" r:id="rId75"/>
    <p:sldId id="368" r:id="rId76"/>
    <p:sldId id="369" r:id="rId77"/>
    <p:sldId id="370" r:id="rId78"/>
    <p:sldId id="371" r:id="rId79"/>
    <p:sldId id="372" r:id="rId80"/>
    <p:sldId id="373" r:id="rId81"/>
    <p:sldId id="374" r:id="rId8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2" autoAdjust="0"/>
    <p:restoredTop sz="94718"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48" y="685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83877-954B-4DF7-BDDA-1A8910DAD6A0}" type="datetimeFigureOut">
              <a:rPr lang="en-US" smtClean="0"/>
              <a:pPr/>
              <a:t>12/2/2020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F2BCF-E4A5-43A5-A6DA-CA520758EBCA}" type="slidenum">
              <a:rPr lang="en-US" smtClean="0"/>
              <a:pPr/>
              <a:t>‹#›</a:t>
            </a:fld>
            <a:endParaRPr lang="en-US"/>
          </a:p>
        </p:txBody>
      </p:sp>
    </p:spTree>
    <p:extLst>
      <p:ext uri="{BB962C8B-B14F-4D97-AF65-F5344CB8AC3E}">
        <p14:creationId xmlns:p14="http://schemas.microsoft.com/office/powerpoint/2010/main" val="88028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47265E-809D-45E4-9527-78617E1A1AD7}" type="slidenum">
              <a:rPr lang="en-US" smtClean="0"/>
              <a:pPr/>
              <a:t>7</a:t>
            </a:fld>
            <a:endParaRPr lang="en-US"/>
          </a:p>
        </p:txBody>
      </p:sp>
    </p:spTree>
    <p:extLst>
      <p:ext uri="{BB962C8B-B14F-4D97-AF65-F5344CB8AC3E}">
        <p14:creationId xmlns:p14="http://schemas.microsoft.com/office/powerpoint/2010/main" val="418829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66DB4-9578-4969-89CC-78E9BE916A07}" type="slidenum">
              <a:rPr lang="en-US" smtClean="0"/>
              <a:pPr/>
              <a:t>25</a:t>
            </a:fld>
            <a:endParaRPr lang="en-US"/>
          </a:p>
        </p:txBody>
      </p:sp>
    </p:spTree>
    <p:extLst>
      <p:ext uri="{BB962C8B-B14F-4D97-AF65-F5344CB8AC3E}">
        <p14:creationId xmlns:p14="http://schemas.microsoft.com/office/powerpoint/2010/main" val="416724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CFF6A9-FDC7-4267-92B0-EE4D5304312C}" type="slidenum">
              <a:rPr lang="en-US" smtClean="0"/>
              <a:pPr/>
              <a:t>26</a:t>
            </a:fld>
            <a:endParaRPr lang="en-US"/>
          </a:p>
        </p:txBody>
      </p:sp>
    </p:spTree>
    <p:extLst>
      <p:ext uri="{BB962C8B-B14F-4D97-AF65-F5344CB8AC3E}">
        <p14:creationId xmlns:p14="http://schemas.microsoft.com/office/powerpoint/2010/main" val="234747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011F1B-828F-46D3-8668-085325F784CE}" type="slidenum">
              <a:rPr lang="en-US" smtClean="0"/>
              <a:pPr/>
              <a:t>27</a:t>
            </a:fld>
            <a:endParaRPr lang="en-US"/>
          </a:p>
        </p:txBody>
      </p:sp>
    </p:spTree>
    <p:extLst>
      <p:ext uri="{BB962C8B-B14F-4D97-AF65-F5344CB8AC3E}">
        <p14:creationId xmlns:p14="http://schemas.microsoft.com/office/powerpoint/2010/main" val="424834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A0202-2EFC-46F8-97AD-5C564A415F52}" type="slidenum">
              <a:rPr lang="en-US" smtClean="0"/>
              <a:pPr/>
              <a:t>28</a:t>
            </a:fld>
            <a:endParaRPr lang="en-US"/>
          </a:p>
        </p:txBody>
      </p:sp>
    </p:spTree>
    <p:extLst>
      <p:ext uri="{BB962C8B-B14F-4D97-AF65-F5344CB8AC3E}">
        <p14:creationId xmlns:p14="http://schemas.microsoft.com/office/powerpoint/2010/main" val="168000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EAEE38-032C-4A74-A8BB-33E947AE89AB}" type="slidenum">
              <a:rPr lang="en-US" smtClean="0"/>
              <a:pPr/>
              <a:t>29</a:t>
            </a:fld>
            <a:endParaRPr lang="en-US"/>
          </a:p>
        </p:txBody>
      </p:sp>
    </p:spTree>
    <p:extLst>
      <p:ext uri="{BB962C8B-B14F-4D97-AF65-F5344CB8AC3E}">
        <p14:creationId xmlns:p14="http://schemas.microsoft.com/office/powerpoint/2010/main" val="371143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D89A87-D7AE-4123-AD8A-1339F85E982E}" type="slidenum">
              <a:rPr lang="en-US" smtClean="0"/>
              <a:pPr/>
              <a:t>30</a:t>
            </a:fld>
            <a:endParaRPr lang="en-US"/>
          </a:p>
        </p:txBody>
      </p:sp>
    </p:spTree>
    <p:extLst>
      <p:ext uri="{BB962C8B-B14F-4D97-AF65-F5344CB8AC3E}">
        <p14:creationId xmlns:p14="http://schemas.microsoft.com/office/powerpoint/2010/main" val="214477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D89A87-D7AE-4123-AD8A-1339F85E982E}" type="slidenum">
              <a:rPr lang="en-US" smtClean="0"/>
              <a:pPr/>
              <a:t>31</a:t>
            </a:fld>
            <a:endParaRPr lang="en-US"/>
          </a:p>
        </p:txBody>
      </p:sp>
    </p:spTree>
    <p:extLst>
      <p:ext uri="{BB962C8B-B14F-4D97-AF65-F5344CB8AC3E}">
        <p14:creationId xmlns:p14="http://schemas.microsoft.com/office/powerpoint/2010/main" val="84657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BCE83D-DBBF-40C4-859B-F947D3B61C2A}" type="slidenum">
              <a:rPr lang="en-US" smtClean="0"/>
              <a:pPr/>
              <a:t>36</a:t>
            </a:fld>
            <a:endParaRPr lang="en-US"/>
          </a:p>
        </p:txBody>
      </p:sp>
    </p:spTree>
    <p:extLst>
      <p:ext uri="{BB962C8B-B14F-4D97-AF65-F5344CB8AC3E}">
        <p14:creationId xmlns:p14="http://schemas.microsoft.com/office/powerpoint/2010/main" val="3182362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7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95577F-DC39-42B5-AFB4-10559729ED41}" type="slidenum">
              <a:rPr lang="en-US" smtClean="0"/>
              <a:pPr/>
              <a:t>42</a:t>
            </a:fld>
            <a:endParaRPr lang="en-US"/>
          </a:p>
        </p:txBody>
      </p:sp>
    </p:spTree>
    <p:extLst>
      <p:ext uri="{BB962C8B-B14F-4D97-AF65-F5344CB8AC3E}">
        <p14:creationId xmlns:p14="http://schemas.microsoft.com/office/powerpoint/2010/main" val="7148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8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4A323A-42CA-47AE-B6A7-B93A00D3E56E}" type="slidenum">
              <a:rPr lang="en-US" smtClean="0"/>
              <a:pPr/>
              <a:t>43</a:t>
            </a:fld>
            <a:endParaRPr lang="en-US"/>
          </a:p>
        </p:txBody>
      </p:sp>
    </p:spTree>
    <p:extLst>
      <p:ext uri="{BB962C8B-B14F-4D97-AF65-F5344CB8AC3E}">
        <p14:creationId xmlns:p14="http://schemas.microsoft.com/office/powerpoint/2010/main" val="89195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5FE419-0FFB-4E80-9691-C14DE02E976A}" type="slidenum">
              <a:rPr lang="en-US" smtClean="0"/>
              <a:pPr/>
              <a:t>8</a:t>
            </a:fld>
            <a:endParaRPr lang="en-US"/>
          </a:p>
        </p:txBody>
      </p:sp>
    </p:spTree>
    <p:extLst>
      <p:ext uri="{BB962C8B-B14F-4D97-AF65-F5344CB8AC3E}">
        <p14:creationId xmlns:p14="http://schemas.microsoft.com/office/powerpoint/2010/main" val="976826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48FC46-F5B3-4576-9077-754A56CE1F22}" type="slidenum">
              <a:rPr lang="en-US" smtClean="0"/>
              <a:pPr/>
              <a:t>44</a:t>
            </a:fld>
            <a:endParaRPr lang="en-US"/>
          </a:p>
        </p:txBody>
      </p:sp>
    </p:spTree>
    <p:extLst>
      <p:ext uri="{BB962C8B-B14F-4D97-AF65-F5344CB8AC3E}">
        <p14:creationId xmlns:p14="http://schemas.microsoft.com/office/powerpoint/2010/main" val="885511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8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4A323A-42CA-47AE-B6A7-B93A00D3E56E}" type="slidenum">
              <a:rPr lang="en-US" smtClean="0"/>
              <a:pPr/>
              <a:t>45</a:t>
            </a:fld>
            <a:endParaRPr lang="en-US"/>
          </a:p>
        </p:txBody>
      </p:sp>
    </p:spTree>
    <p:extLst>
      <p:ext uri="{BB962C8B-B14F-4D97-AF65-F5344CB8AC3E}">
        <p14:creationId xmlns:p14="http://schemas.microsoft.com/office/powerpoint/2010/main" val="1943429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a:t>Hermetically: </a:t>
            </a:r>
            <a:r>
              <a:rPr lang="en-US" sz="1200" b="0" i="0" kern="1200" dirty="0">
                <a:solidFill>
                  <a:schemeClr val="tx1"/>
                </a:solidFill>
                <a:latin typeface="+mn-lt"/>
                <a:ea typeface="+mn-ea"/>
                <a:cs typeface="+mn-cs"/>
              </a:rPr>
              <a:t>in a way that is completely airtight.</a:t>
            </a:r>
            <a:endParaRPr lang="en-US" dirty="0"/>
          </a:p>
        </p:txBody>
      </p:sp>
      <p:sp>
        <p:nvSpPr>
          <p:cNvPr id="202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A0868E-EF14-4F9C-A458-EE80D3AAB75E}" type="slidenum">
              <a:rPr lang="en-US" smtClean="0"/>
              <a:pPr/>
              <a:t>51</a:t>
            </a:fld>
            <a:endParaRPr lang="en-US"/>
          </a:p>
        </p:txBody>
      </p:sp>
    </p:spTree>
    <p:extLst>
      <p:ext uri="{BB962C8B-B14F-4D97-AF65-F5344CB8AC3E}">
        <p14:creationId xmlns:p14="http://schemas.microsoft.com/office/powerpoint/2010/main" val="235468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2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A0868E-EF14-4F9C-A458-EE80D3AAB75E}" type="slidenum">
              <a:rPr lang="en-US" smtClean="0"/>
              <a:pPr/>
              <a:t>52</a:t>
            </a:fld>
            <a:endParaRPr lang="en-US"/>
          </a:p>
        </p:txBody>
      </p:sp>
    </p:spTree>
    <p:extLst>
      <p:ext uri="{BB962C8B-B14F-4D97-AF65-F5344CB8AC3E}">
        <p14:creationId xmlns:p14="http://schemas.microsoft.com/office/powerpoint/2010/main" val="373241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4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142355-6CC7-46B2-829C-2D02CD77732D}" type="slidenum">
              <a:rPr lang="en-US" smtClean="0"/>
              <a:pPr/>
              <a:t>53</a:t>
            </a:fld>
            <a:endParaRPr lang="en-US"/>
          </a:p>
        </p:txBody>
      </p:sp>
    </p:spTree>
    <p:extLst>
      <p:ext uri="{BB962C8B-B14F-4D97-AF65-F5344CB8AC3E}">
        <p14:creationId xmlns:p14="http://schemas.microsoft.com/office/powerpoint/2010/main" val="3841723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6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D41FA9-61DF-44CD-83EC-46AA8C8C5B2D}" type="slidenum">
              <a:rPr lang="en-US" smtClean="0"/>
              <a:pPr/>
              <a:t>57</a:t>
            </a:fld>
            <a:endParaRPr lang="en-US"/>
          </a:p>
        </p:txBody>
      </p:sp>
    </p:spTree>
    <p:extLst>
      <p:ext uri="{BB962C8B-B14F-4D97-AF65-F5344CB8AC3E}">
        <p14:creationId xmlns:p14="http://schemas.microsoft.com/office/powerpoint/2010/main" val="291541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0" dirty="0">
                <a:solidFill>
                  <a:srgbClr val="202124"/>
                </a:solidFill>
                <a:effectLst/>
                <a:latin typeface="arial" panose="020B0604020202020204" pitchFamily="34" charset="0"/>
              </a:rPr>
              <a:t>Oedema</a:t>
            </a:r>
            <a:r>
              <a:rPr lang="en-US" b="0" i="0" dirty="0">
                <a:solidFill>
                  <a:srgbClr val="202124"/>
                </a:solidFill>
                <a:effectLst/>
                <a:latin typeface="arial" panose="020B0604020202020204" pitchFamily="34" charset="0"/>
              </a:rPr>
              <a:t>, also known as dropsy, is the medical term for fluid retention in the body. The build-up of fluid causes affected tissue to become swollen. The swelling can occur in one particular part of the body.</a:t>
            </a:r>
          </a:p>
          <a:p>
            <a:pPr eaLnBrk="1" hangingPunct="1">
              <a:spcBef>
                <a:spcPct val="0"/>
              </a:spcBef>
            </a:pPr>
            <a:r>
              <a:rPr lang="en-US" b="1" i="0" dirty="0">
                <a:solidFill>
                  <a:srgbClr val="202124"/>
                </a:solidFill>
                <a:effectLst/>
                <a:latin typeface="arial" panose="020B0604020202020204" pitchFamily="34" charset="0"/>
              </a:rPr>
              <a:t>Fibrosis</a:t>
            </a:r>
            <a:r>
              <a:rPr lang="en-US" b="0" i="0" dirty="0">
                <a:solidFill>
                  <a:srgbClr val="202124"/>
                </a:solidFill>
                <a:effectLst/>
                <a:latin typeface="arial" panose="020B0604020202020204" pitchFamily="34" charset="0"/>
              </a:rPr>
              <a:t>, also known as </a:t>
            </a:r>
            <a:r>
              <a:rPr lang="en-US" b="1" i="0" dirty="0">
                <a:solidFill>
                  <a:srgbClr val="202124"/>
                </a:solidFill>
                <a:effectLst/>
                <a:latin typeface="arial" panose="020B0604020202020204" pitchFamily="34" charset="0"/>
              </a:rPr>
              <a:t>fibrotic</a:t>
            </a:r>
            <a:r>
              <a:rPr lang="en-US" b="0" i="0" dirty="0">
                <a:solidFill>
                  <a:srgbClr val="202124"/>
                </a:solidFill>
                <a:effectLst/>
                <a:latin typeface="arial" panose="020B0604020202020204" pitchFamily="34" charset="0"/>
              </a:rPr>
              <a:t> scarring, is a pathological wound healing in which connective tissue replaces normal parenchymal tissue to the extent that it goes unchecked, leading to considerable tissue </a:t>
            </a:r>
            <a:r>
              <a:rPr lang="en-US" b="0" i="0" dirty="0" err="1">
                <a:solidFill>
                  <a:srgbClr val="202124"/>
                </a:solidFill>
                <a:effectLst/>
                <a:latin typeface="arial" panose="020B0604020202020204" pitchFamily="34" charset="0"/>
              </a:rPr>
              <a:t>remodelling</a:t>
            </a:r>
            <a:r>
              <a:rPr lang="en-US" b="0" i="0" dirty="0">
                <a:solidFill>
                  <a:srgbClr val="202124"/>
                </a:solidFill>
                <a:effectLst/>
                <a:latin typeface="arial" panose="020B0604020202020204" pitchFamily="34" charset="0"/>
              </a:rPr>
              <a:t> and the formation of permanent scar tissue.</a:t>
            </a:r>
            <a:endParaRPr lang="en-US" dirty="0"/>
          </a:p>
        </p:txBody>
      </p:sp>
      <p:sp>
        <p:nvSpPr>
          <p:cNvPr id="209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E310E6-8C71-418B-902F-E22FC5349F32}" type="slidenum">
              <a:rPr lang="en-US" smtClean="0"/>
              <a:pPr/>
              <a:t>58</a:t>
            </a:fld>
            <a:endParaRPr lang="en-US"/>
          </a:p>
        </p:txBody>
      </p:sp>
    </p:spTree>
    <p:extLst>
      <p:ext uri="{BB962C8B-B14F-4D97-AF65-F5344CB8AC3E}">
        <p14:creationId xmlns:p14="http://schemas.microsoft.com/office/powerpoint/2010/main" val="1678463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1" i="0" kern="1200" dirty="0">
                <a:solidFill>
                  <a:schemeClr val="tx1"/>
                </a:solidFill>
                <a:latin typeface="+mn-lt"/>
                <a:ea typeface="+mn-ea"/>
                <a:cs typeface="+mn-cs"/>
              </a:rPr>
              <a:t>Emphysema</a:t>
            </a:r>
            <a:r>
              <a:rPr lang="en-US" sz="1200" b="0" i="0" kern="1200" dirty="0">
                <a:solidFill>
                  <a:schemeClr val="tx1"/>
                </a:solidFill>
                <a:latin typeface="+mn-lt"/>
                <a:ea typeface="+mn-ea"/>
                <a:cs typeface="+mn-cs"/>
              </a:rPr>
              <a:t> is a lung condition that causes shortness of breath. In people with </a:t>
            </a:r>
            <a:r>
              <a:rPr lang="en-US" sz="1200" b="1" i="0" kern="1200" dirty="0">
                <a:solidFill>
                  <a:schemeClr val="tx1"/>
                </a:solidFill>
                <a:latin typeface="+mn-lt"/>
                <a:ea typeface="+mn-ea"/>
                <a:cs typeface="+mn-cs"/>
              </a:rPr>
              <a:t>emphysema</a:t>
            </a:r>
            <a:r>
              <a:rPr lang="en-US" sz="1200" b="0" i="0" kern="1200" dirty="0">
                <a:solidFill>
                  <a:schemeClr val="tx1"/>
                </a:solidFill>
                <a:latin typeface="+mn-lt"/>
                <a:ea typeface="+mn-ea"/>
                <a:cs typeface="+mn-cs"/>
              </a:rPr>
              <a:t>, the air sacs in the lungs (alveoli) are damaged.</a:t>
            </a:r>
            <a:endParaRPr lang="en-US" dirty="0"/>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59D5FD-54D3-4167-B7A6-9CC3BCFB68AB}" type="slidenum">
              <a:rPr lang="en-US" smtClean="0"/>
              <a:pPr/>
              <a:t>59</a:t>
            </a:fld>
            <a:endParaRPr lang="en-US"/>
          </a:p>
        </p:txBody>
      </p:sp>
    </p:spTree>
    <p:extLst>
      <p:ext uri="{BB962C8B-B14F-4D97-AF65-F5344CB8AC3E}">
        <p14:creationId xmlns:p14="http://schemas.microsoft.com/office/powerpoint/2010/main" val="1791548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B28494-E36D-44C8-A2CC-7AA50461A619}" type="slidenum">
              <a:rPr lang="en-US" smtClean="0"/>
              <a:pPr/>
              <a:t>60</a:t>
            </a:fld>
            <a:endParaRPr lang="en-US"/>
          </a:p>
        </p:txBody>
      </p:sp>
    </p:spTree>
    <p:extLst>
      <p:ext uri="{BB962C8B-B14F-4D97-AF65-F5344CB8AC3E}">
        <p14:creationId xmlns:p14="http://schemas.microsoft.com/office/powerpoint/2010/main" val="887481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CB4E11-D423-4A4A-8921-274A442C8754}" type="slidenum">
              <a:rPr lang="en-US" smtClean="0"/>
              <a:pPr/>
              <a:t>63</a:t>
            </a:fld>
            <a:endParaRPr lang="en-US"/>
          </a:p>
        </p:txBody>
      </p:sp>
    </p:spTree>
    <p:extLst>
      <p:ext uri="{BB962C8B-B14F-4D97-AF65-F5344CB8AC3E}">
        <p14:creationId xmlns:p14="http://schemas.microsoft.com/office/powerpoint/2010/main" val="300847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defRPr/>
            </a:pPr>
            <a:r>
              <a:rPr lang="en-US" sz="1200" dirty="0"/>
              <a:t>the pump for the gas transporting system is a positive pressure pump </a:t>
            </a:r>
            <a:br>
              <a:rPr lang="en-US" sz="1200" dirty="0"/>
            </a:br>
            <a:r>
              <a:rPr lang="en-US" sz="1200" dirty="0"/>
              <a:t>  -  gas exchanging system (lungs) </a:t>
            </a:r>
          </a:p>
          <a:p>
            <a:pPr eaLnBrk="1" hangingPunct="1">
              <a:lnSpc>
                <a:spcPct val="80000"/>
              </a:lnSpc>
              <a:defRPr/>
            </a:pPr>
            <a:r>
              <a:rPr lang="en-US" sz="1200" dirty="0"/>
              <a:t>the pump for the gas exchanging system is a negative pressure pump. </a:t>
            </a:r>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7EE4C3-C477-48C1-A9AC-73C51CA3A85F}" type="slidenum">
              <a:rPr lang="en-US" smtClean="0"/>
              <a:pPr/>
              <a:t>10</a:t>
            </a:fld>
            <a:endParaRPr lang="en-US"/>
          </a:p>
        </p:txBody>
      </p:sp>
    </p:spTree>
    <p:extLst>
      <p:ext uri="{BB962C8B-B14F-4D97-AF65-F5344CB8AC3E}">
        <p14:creationId xmlns:p14="http://schemas.microsoft.com/office/powerpoint/2010/main" val="3464538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6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7581C4-469B-4BFD-8F60-423A84CB0847}" type="slidenum">
              <a:rPr lang="en-US" smtClean="0"/>
              <a:pPr/>
              <a:t>64</a:t>
            </a:fld>
            <a:endParaRPr lang="en-US"/>
          </a:p>
        </p:txBody>
      </p:sp>
    </p:spTree>
    <p:extLst>
      <p:ext uri="{BB962C8B-B14F-4D97-AF65-F5344CB8AC3E}">
        <p14:creationId xmlns:p14="http://schemas.microsoft.com/office/powerpoint/2010/main" val="144275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7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2EB4CF-1F10-4E0F-8520-018CE2BE454D}" type="slidenum">
              <a:rPr lang="en-US" smtClean="0"/>
              <a:pPr/>
              <a:t>65</a:t>
            </a:fld>
            <a:endParaRPr lang="en-US"/>
          </a:p>
        </p:txBody>
      </p:sp>
    </p:spTree>
    <p:extLst>
      <p:ext uri="{BB962C8B-B14F-4D97-AF65-F5344CB8AC3E}">
        <p14:creationId xmlns:p14="http://schemas.microsoft.com/office/powerpoint/2010/main" val="3101425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8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5BAF7C-7FA8-459A-87AB-FF8EA2D854D9}" type="slidenum">
              <a:rPr lang="en-US" smtClean="0"/>
              <a:pPr/>
              <a:t>68</a:t>
            </a:fld>
            <a:endParaRPr lang="en-US"/>
          </a:p>
        </p:txBody>
      </p:sp>
    </p:spTree>
    <p:extLst>
      <p:ext uri="{BB962C8B-B14F-4D97-AF65-F5344CB8AC3E}">
        <p14:creationId xmlns:p14="http://schemas.microsoft.com/office/powerpoint/2010/main" val="2342972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9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7D9A1C-033E-4F93-B874-9726769A057E}" type="slidenum">
              <a:rPr lang="en-US" smtClean="0"/>
              <a:pPr/>
              <a:t>70</a:t>
            </a:fld>
            <a:endParaRPr lang="en-US"/>
          </a:p>
        </p:txBody>
      </p:sp>
    </p:spTree>
    <p:extLst>
      <p:ext uri="{BB962C8B-B14F-4D97-AF65-F5344CB8AC3E}">
        <p14:creationId xmlns:p14="http://schemas.microsoft.com/office/powerpoint/2010/main" val="1273953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0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6C7044-913B-46A6-8C53-1A842A246009}" type="slidenum">
              <a:rPr lang="en-US" smtClean="0"/>
              <a:pPr/>
              <a:t>71</a:t>
            </a:fld>
            <a:endParaRPr lang="en-US"/>
          </a:p>
        </p:txBody>
      </p:sp>
    </p:spTree>
    <p:extLst>
      <p:ext uri="{BB962C8B-B14F-4D97-AF65-F5344CB8AC3E}">
        <p14:creationId xmlns:p14="http://schemas.microsoft.com/office/powerpoint/2010/main" val="3950447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1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B1CE95-98BC-44A6-B0C1-47019095FDE7}" type="slidenum">
              <a:rPr lang="en-US" smtClean="0"/>
              <a:pPr/>
              <a:t>72</a:t>
            </a:fld>
            <a:endParaRPr lang="en-US"/>
          </a:p>
        </p:txBody>
      </p:sp>
    </p:spTree>
    <p:extLst>
      <p:ext uri="{BB962C8B-B14F-4D97-AF65-F5344CB8AC3E}">
        <p14:creationId xmlns:p14="http://schemas.microsoft.com/office/powerpoint/2010/main" val="1958594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2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B373AF-8CF4-433A-9E1A-483623404C23}" type="slidenum">
              <a:rPr lang="en-US" smtClean="0"/>
              <a:pPr/>
              <a:t>73</a:t>
            </a:fld>
            <a:endParaRPr lang="en-US"/>
          </a:p>
        </p:txBody>
      </p:sp>
    </p:spTree>
    <p:extLst>
      <p:ext uri="{BB962C8B-B14F-4D97-AF65-F5344CB8AC3E}">
        <p14:creationId xmlns:p14="http://schemas.microsoft.com/office/powerpoint/2010/main" val="695370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3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EAFED-62F5-4951-9489-EBEB267F76A0}" type="slidenum">
              <a:rPr lang="en-US" smtClean="0"/>
              <a:pPr/>
              <a:t>74</a:t>
            </a:fld>
            <a:endParaRPr lang="en-US"/>
          </a:p>
        </p:txBody>
      </p:sp>
    </p:spTree>
    <p:extLst>
      <p:ext uri="{BB962C8B-B14F-4D97-AF65-F5344CB8AC3E}">
        <p14:creationId xmlns:p14="http://schemas.microsoft.com/office/powerpoint/2010/main" val="1286831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4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44B35C-E6CB-4D54-B56B-CBA2D2031421}" type="slidenum">
              <a:rPr lang="en-US" smtClean="0"/>
              <a:pPr/>
              <a:t>75</a:t>
            </a:fld>
            <a:endParaRPr lang="en-US"/>
          </a:p>
        </p:txBody>
      </p:sp>
    </p:spTree>
    <p:extLst>
      <p:ext uri="{BB962C8B-B14F-4D97-AF65-F5344CB8AC3E}">
        <p14:creationId xmlns:p14="http://schemas.microsoft.com/office/powerpoint/2010/main" val="207039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0F8208-D21D-4832-AE31-3A6406742716}" type="slidenum">
              <a:rPr lang="en-US" smtClean="0"/>
              <a:pPr/>
              <a:t>76</a:t>
            </a:fld>
            <a:endParaRPr lang="en-US"/>
          </a:p>
        </p:txBody>
      </p:sp>
    </p:spTree>
    <p:extLst>
      <p:ext uri="{BB962C8B-B14F-4D97-AF65-F5344CB8AC3E}">
        <p14:creationId xmlns:p14="http://schemas.microsoft.com/office/powerpoint/2010/main" val="59438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0096CF-2B73-4E6D-AC21-C63AE0232713}" type="slidenum">
              <a:rPr lang="en-US" smtClean="0"/>
              <a:pPr/>
              <a:t>11</a:t>
            </a:fld>
            <a:endParaRPr lang="en-US"/>
          </a:p>
        </p:txBody>
      </p:sp>
    </p:spTree>
    <p:extLst>
      <p:ext uri="{BB962C8B-B14F-4D97-AF65-F5344CB8AC3E}">
        <p14:creationId xmlns:p14="http://schemas.microsoft.com/office/powerpoint/2010/main" val="1797629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6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281000-40B5-45A9-9786-B31F1F3A5853}" type="slidenum">
              <a:rPr lang="en-US" smtClean="0"/>
              <a:pPr/>
              <a:t>77</a:t>
            </a:fld>
            <a:endParaRPr lang="en-US"/>
          </a:p>
        </p:txBody>
      </p:sp>
    </p:spTree>
    <p:extLst>
      <p:ext uri="{BB962C8B-B14F-4D97-AF65-F5344CB8AC3E}">
        <p14:creationId xmlns:p14="http://schemas.microsoft.com/office/powerpoint/2010/main" val="2628658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7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D79BE5-80ED-48CA-88BD-D4181E60B638}" type="slidenum">
              <a:rPr lang="en-US" smtClean="0"/>
              <a:pPr/>
              <a:t>78</a:t>
            </a:fld>
            <a:endParaRPr lang="en-US"/>
          </a:p>
        </p:txBody>
      </p:sp>
    </p:spTree>
    <p:extLst>
      <p:ext uri="{BB962C8B-B14F-4D97-AF65-F5344CB8AC3E}">
        <p14:creationId xmlns:p14="http://schemas.microsoft.com/office/powerpoint/2010/main" val="1390497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707FAE-6D88-49D1-B148-0040F8EFA6C9}" type="slidenum">
              <a:rPr lang="en-US" smtClean="0"/>
              <a:pPr/>
              <a:t>79</a:t>
            </a:fld>
            <a:endParaRPr lang="en-US"/>
          </a:p>
        </p:txBody>
      </p:sp>
    </p:spTree>
    <p:extLst>
      <p:ext uri="{BB962C8B-B14F-4D97-AF65-F5344CB8AC3E}">
        <p14:creationId xmlns:p14="http://schemas.microsoft.com/office/powerpoint/2010/main" val="1961359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F0B24-0066-45F1-AD47-C906406B23DF}" type="slidenum">
              <a:rPr lang="en-US" smtClean="0"/>
              <a:pPr/>
              <a:t>80</a:t>
            </a:fld>
            <a:endParaRPr lang="en-US"/>
          </a:p>
        </p:txBody>
      </p:sp>
    </p:spTree>
    <p:extLst>
      <p:ext uri="{BB962C8B-B14F-4D97-AF65-F5344CB8AC3E}">
        <p14:creationId xmlns:p14="http://schemas.microsoft.com/office/powerpoint/2010/main" val="275788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7BA6B9-FE94-4C9C-8CD4-130AB20D43BE}" type="slidenum">
              <a:rPr lang="en-US" smtClean="0"/>
              <a:pPr/>
              <a:t>19</a:t>
            </a:fld>
            <a:endParaRPr lang="en-US"/>
          </a:p>
        </p:txBody>
      </p:sp>
    </p:spTree>
    <p:extLst>
      <p:ext uri="{BB962C8B-B14F-4D97-AF65-F5344CB8AC3E}">
        <p14:creationId xmlns:p14="http://schemas.microsoft.com/office/powerpoint/2010/main" val="146041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D3F48-B1DE-4897-86B3-ECC8E005A89F}" type="slidenum">
              <a:rPr lang="en-US" smtClean="0"/>
              <a:pPr/>
              <a:t>20</a:t>
            </a:fld>
            <a:endParaRPr lang="en-US"/>
          </a:p>
        </p:txBody>
      </p:sp>
    </p:spTree>
    <p:extLst>
      <p:ext uri="{BB962C8B-B14F-4D97-AF65-F5344CB8AC3E}">
        <p14:creationId xmlns:p14="http://schemas.microsoft.com/office/powerpoint/2010/main" val="851508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644ED9-7980-4833-8649-41CD2A6E19C8}" type="slidenum">
              <a:rPr lang="en-US" smtClean="0"/>
              <a:pPr/>
              <a:t>22</a:t>
            </a:fld>
            <a:endParaRPr lang="en-US"/>
          </a:p>
        </p:txBody>
      </p:sp>
    </p:spTree>
    <p:extLst>
      <p:ext uri="{BB962C8B-B14F-4D97-AF65-F5344CB8AC3E}">
        <p14:creationId xmlns:p14="http://schemas.microsoft.com/office/powerpoint/2010/main" val="110402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7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1AA71F-7A4E-435E-89BE-888F187C9135}" type="slidenum">
              <a:rPr lang="en-US" smtClean="0"/>
              <a:pPr/>
              <a:t>23</a:t>
            </a:fld>
            <a:endParaRPr lang="en-US"/>
          </a:p>
        </p:txBody>
      </p:sp>
    </p:spTree>
    <p:extLst>
      <p:ext uri="{BB962C8B-B14F-4D97-AF65-F5344CB8AC3E}">
        <p14:creationId xmlns:p14="http://schemas.microsoft.com/office/powerpoint/2010/main" val="15689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5C9560-773E-453C-8EB8-1B34DA0CFF17}" type="slidenum">
              <a:rPr lang="en-US" smtClean="0"/>
              <a:pPr/>
              <a:t>24</a:t>
            </a:fld>
            <a:endParaRPr lang="en-US"/>
          </a:p>
        </p:txBody>
      </p:sp>
    </p:spTree>
    <p:extLst>
      <p:ext uri="{BB962C8B-B14F-4D97-AF65-F5344CB8AC3E}">
        <p14:creationId xmlns:p14="http://schemas.microsoft.com/office/powerpoint/2010/main" val="190698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CF761099-2350-4B25-A64E-84D6F2C16382}" type="datetimeFigureOut">
              <a:rPr lang="en-US" smtClean="0"/>
              <a:pPr/>
              <a:t>12/2/2020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CF761099-2350-4B25-A64E-84D6F2C16382}" type="datetimeFigureOut">
              <a:rPr lang="en-US" smtClean="0"/>
              <a:pPr/>
              <a:t>12/2/2020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761099-2350-4B25-A64E-84D6F2C16382}"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97B685E8-EDED-4E06-8C8E-DFC2B7005450}"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761099-2350-4B25-A64E-84D6F2C16382}"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97B685E8-EDED-4E06-8C8E-DFC2B700545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F761099-2350-4B25-A64E-84D6F2C16382}"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685E8-EDED-4E06-8C8E-DFC2B7005450}"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1099-2350-4B25-A64E-84D6F2C16382}"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CF761099-2350-4B25-A64E-84D6F2C16382}" type="datetimeFigureOut">
              <a:rPr lang="en-US" smtClean="0"/>
              <a:pPr/>
              <a:t>12/2/2020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CF761099-2350-4B25-A64E-84D6F2C16382}" type="datetimeFigureOut">
              <a:rPr lang="en-US" smtClean="0"/>
              <a:pPr/>
              <a:t>12/2/2020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1099-2350-4B25-A64E-84D6F2C16382}" type="datetimeFigureOut">
              <a:rPr lang="en-US" smtClean="0"/>
              <a:pPr/>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761099-2350-4B25-A64E-84D6F2C16382}"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761099-2350-4B25-A64E-84D6F2C16382}" type="datetimeFigureOut">
              <a:rPr lang="en-US" smtClean="0"/>
              <a:pPr/>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761099-2350-4B25-A64E-84D6F2C16382}" type="datetimeFigureOut">
              <a:rPr lang="en-US" smtClean="0"/>
              <a:pPr/>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1099-2350-4B25-A64E-84D6F2C16382}" type="datetimeFigureOut">
              <a:rPr lang="en-US" smtClean="0"/>
              <a:pPr/>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61099-2350-4B25-A64E-84D6F2C16382}"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61099-2350-4B25-A64E-84D6F2C16382}" type="datetimeFigureOut">
              <a:rPr lang="en-US" smtClean="0"/>
              <a:pPr/>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1099-2350-4B25-A64E-84D6F2C16382}" type="datetimeFigureOut">
              <a:rPr lang="en-US" smtClean="0"/>
              <a:pPr/>
              <a:t>12/2/2020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685E8-EDED-4E06-8C8E-DFC2B7005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F761099-2350-4B25-A64E-84D6F2C16382}" type="datetimeFigureOut">
              <a:rPr lang="en-US" smtClean="0"/>
              <a:pPr/>
              <a:t>12/2/2020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7B685E8-EDED-4E06-8C8E-DFC2B7005450}"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sit.wisc.edu/~edrothen/flash/lungs.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orrel.humboldt.edu/~wva1/images%20respiration/lung_anatomy.gi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rrel.humboldt.edu/~wva1/images%20respiration/ventilation_diaphragm.gi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Animation/Ventilation%20Animation.ppsx"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orrel.humboldt.edu/~wva1/images%20respiration/surfactant.gi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marL="0" indent="0"/>
            <a:br>
              <a:rPr lang="en-US" sz="2800" b="1" dirty="0">
                <a:solidFill>
                  <a:srgbClr val="FF0000"/>
                </a:solidFill>
              </a:rPr>
            </a:br>
            <a:r>
              <a:rPr lang="en-US" b="1" dirty="0">
                <a:solidFill>
                  <a:srgbClr val="FF0000"/>
                </a:solidFill>
              </a:rPr>
              <a:t>Respiratory Physiology</a:t>
            </a:r>
            <a:br>
              <a:rPr lang="en-US" b="1" dirty="0">
                <a:solidFill>
                  <a:srgbClr val="FF0000"/>
                </a:solidFill>
              </a:rPr>
            </a:br>
            <a:endParaRPr lang="en-US" b="1" dirty="0">
              <a:solidFill>
                <a:srgbClr val="FF0000"/>
              </a:solidFill>
            </a:endParaRPr>
          </a:p>
        </p:txBody>
      </p:sp>
      <p:sp>
        <p:nvSpPr>
          <p:cNvPr id="204802" name="Rectangle 2"/>
          <p:cNvSpPr>
            <a:spLocks noGrp="1" noChangeArrowheads="1"/>
          </p:cNvSpPr>
          <p:nvPr>
            <p:ph type="subTitle" idx="1"/>
          </p:nvPr>
        </p:nvSpPr>
        <p:spPr/>
        <p:txBody>
          <a:bodyPr/>
          <a:lstStyle/>
          <a:p>
            <a:pPr marL="0" indent="0" algn="ctr">
              <a:buFontTx/>
              <a:buNone/>
            </a:pPr>
            <a:r>
              <a:rPr lang="en-US" sz="3600" b="1" dirty="0">
                <a:solidFill>
                  <a:srgbClr val="00B0F0"/>
                </a:solidFill>
              </a:rPr>
              <a:t>SAMUEL NGIGI K.</a:t>
            </a:r>
          </a:p>
        </p:txBody>
      </p:sp>
      <p:sp>
        <p:nvSpPr>
          <p:cNvPr id="204804" name="Rectangle 4"/>
          <p:cNvSpPr>
            <a:spLocks noChangeArrowheads="1"/>
          </p:cNvSpPr>
          <p:nvPr/>
        </p:nvSpPr>
        <p:spPr bwMode="auto">
          <a:xfrm>
            <a:off x="0" y="6613525"/>
            <a:ext cx="9144000" cy="244475"/>
          </a:xfrm>
          <a:prstGeom prst="rect">
            <a:avLst/>
          </a:prstGeom>
          <a:noFill/>
          <a:ln w="9525">
            <a:noFill/>
            <a:miter lim="800000"/>
            <a:headEnd/>
            <a:tailEnd/>
          </a:ln>
          <a:effectLst/>
        </p:spPr>
        <p:txBody>
          <a:bodyPr anchor="ctr">
            <a:spAutoFit/>
          </a:bodyPr>
          <a:lstStyle/>
          <a:p>
            <a:pPr eaLnBrk="1" hangingPunct="1"/>
            <a:r>
              <a:rPr lang="en-US" sz="1000" dirty="0">
                <a:solidFill>
                  <a:schemeClr val="tx1"/>
                </a:solidFill>
              </a:rPr>
              <a:t>Copyright © The McGraw-Hill Companies, Inc. Permission required for reproduction or display.</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244475"/>
            <a:ext cx="8385175" cy="1182688"/>
          </a:xfrm>
        </p:spPr>
        <p:txBody>
          <a:bodyPr>
            <a:normAutofit fontScale="90000"/>
          </a:bodyPr>
          <a:lstStyle/>
          <a:p>
            <a:pPr eaLnBrk="1" hangingPunct="1">
              <a:defRPr/>
            </a:pPr>
            <a:r>
              <a:rPr lang="en-US" sz="4000" u="sng"/>
              <a:t>The Respiratory System</a:t>
            </a:r>
            <a:r>
              <a:rPr lang="en-US" sz="4000"/>
              <a:t> </a:t>
            </a:r>
            <a:br>
              <a:rPr lang="en-US" sz="4000"/>
            </a:br>
            <a:r>
              <a:rPr lang="en-US" sz="4000"/>
              <a:t>  </a:t>
            </a:r>
          </a:p>
        </p:txBody>
      </p:sp>
      <p:sp>
        <p:nvSpPr>
          <p:cNvPr id="6147" name="Rectangle 3"/>
          <p:cNvSpPr>
            <a:spLocks noGrp="1" noChangeArrowheads="1"/>
          </p:cNvSpPr>
          <p:nvPr>
            <p:ph type="body" idx="4294967295"/>
          </p:nvPr>
        </p:nvSpPr>
        <p:spPr>
          <a:xfrm>
            <a:off x="304800" y="1600200"/>
            <a:ext cx="8610600" cy="4525963"/>
          </a:xfrm>
        </p:spPr>
        <p:txBody>
          <a:bodyPr/>
          <a:lstStyle/>
          <a:p>
            <a:pPr eaLnBrk="1" hangingPunct="1">
              <a:lnSpc>
                <a:spcPct val="80000"/>
              </a:lnSpc>
              <a:defRPr/>
            </a:pPr>
            <a:r>
              <a:rPr lang="en-US" sz="2800" dirty="0">
                <a:solidFill>
                  <a:srgbClr val="FF0000"/>
                </a:solidFill>
              </a:rPr>
              <a:t>functions</a:t>
            </a:r>
            <a:r>
              <a:rPr lang="en-US" sz="2800" dirty="0"/>
              <a:t> </a:t>
            </a:r>
          </a:p>
          <a:p>
            <a:pPr lvl="1" eaLnBrk="1" hangingPunct="1">
              <a:lnSpc>
                <a:spcPct val="80000"/>
              </a:lnSpc>
              <a:defRPr/>
            </a:pPr>
            <a:r>
              <a:rPr lang="en-US" sz="2400" dirty="0"/>
              <a:t>provide oxygen to tissues and remove carbon dioxide </a:t>
            </a:r>
          </a:p>
          <a:p>
            <a:pPr lvl="1" eaLnBrk="1" hangingPunct="1">
              <a:lnSpc>
                <a:spcPct val="80000"/>
              </a:lnSpc>
              <a:defRPr/>
            </a:pPr>
            <a:r>
              <a:rPr lang="en-US" sz="2400" dirty="0"/>
              <a:t>maintain tissue pH </a:t>
            </a:r>
          </a:p>
          <a:p>
            <a:pPr eaLnBrk="1" hangingPunct="1">
              <a:lnSpc>
                <a:spcPct val="80000"/>
              </a:lnSpc>
              <a:defRPr/>
            </a:pPr>
            <a:r>
              <a:rPr lang="en-US" sz="2800" dirty="0"/>
              <a:t> </a:t>
            </a:r>
            <a:r>
              <a:rPr lang="en-US" sz="2800" dirty="0">
                <a:solidFill>
                  <a:srgbClr val="FF0000"/>
                </a:solidFill>
              </a:rPr>
              <a:t>general mechanics</a:t>
            </a:r>
            <a:r>
              <a:rPr lang="en-US" sz="2800" dirty="0"/>
              <a:t> </a:t>
            </a:r>
          </a:p>
          <a:p>
            <a:pPr lvl="1" eaLnBrk="1" hangingPunct="1">
              <a:lnSpc>
                <a:spcPct val="80000"/>
              </a:lnSpc>
              <a:defRPr/>
            </a:pPr>
            <a:r>
              <a:rPr lang="en-US" sz="2400" dirty="0"/>
              <a:t>gas transporting system (blood)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fade">
                                      <p:cBhvr>
                                        <p:cTn id="10" dur="2000"/>
                                        <p:tgtEl>
                                          <p:spTgt spid="61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fade">
                                      <p:cBhvr>
                                        <p:cTn id="13" dur="2000"/>
                                        <p:tgtEl>
                                          <p:spTgt spid="61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fade">
                                      <p:cBhvr>
                                        <p:cTn id="18" dur="2000"/>
                                        <p:tgtEl>
                                          <p:spTgt spid="61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fade">
                                      <p:cBhvr>
                                        <p:cTn id="21"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44475"/>
            <a:ext cx="8385175" cy="1182688"/>
          </a:xfrm>
        </p:spPr>
        <p:txBody>
          <a:bodyPr>
            <a:normAutofit fontScale="90000"/>
          </a:bodyPr>
          <a:lstStyle/>
          <a:p>
            <a:pPr eaLnBrk="1" hangingPunct="1">
              <a:defRPr/>
            </a:pPr>
            <a:r>
              <a:rPr lang="en-US" sz="4000" u="sng"/>
              <a:t>The Respiratory System</a:t>
            </a:r>
            <a:r>
              <a:rPr lang="en-US" sz="4000"/>
              <a:t> </a:t>
            </a:r>
            <a:br>
              <a:rPr lang="en-US" sz="4000"/>
            </a:br>
            <a:r>
              <a:rPr lang="en-US" sz="4000"/>
              <a:t>  </a:t>
            </a:r>
          </a:p>
        </p:txBody>
      </p:sp>
      <p:sp>
        <p:nvSpPr>
          <p:cNvPr id="7171" name="Rectangle 3"/>
          <p:cNvSpPr>
            <a:spLocks noGrp="1" noChangeArrowheads="1"/>
          </p:cNvSpPr>
          <p:nvPr>
            <p:ph type="body" idx="4294967295"/>
          </p:nvPr>
        </p:nvSpPr>
        <p:spPr>
          <a:xfrm>
            <a:off x="304800" y="1600200"/>
            <a:ext cx="8610600" cy="4525963"/>
          </a:xfrm>
        </p:spPr>
        <p:txBody>
          <a:bodyPr/>
          <a:lstStyle/>
          <a:p>
            <a:pPr eaLnBrk="1" hangingPunct="1">
              <a:defRPr/>
            </a:pPr>
            <a:r>
              <a:rPr lang="en-US" dirty="0"/>
              <a:t>Includes respiratory airways leading into (&amp; out of) lungs plus the lungs themselves </a:t>
            </a:r>
          </a:p>
          <a:p>
            <a:pPr eaLnBrk="1" hangingPunct="1">
              <a:defRPr/>
            </a:pPr>
            <a:endParaRPr lang="en-US" dirty="0"/>
          </a:p>
          <a:p>
            <a:pPr eaLnBrk="1" hangingPunct="1">
              <a:defRPr/>
            </a:pPr>
            <a:r>
              <a:rPr lang="en-US" dirty="0"/>
              <a:t>Pathway of air: nasal cavities (or oral cavity) &gt; pharynx &gt; trachea &gt; primary bronchi (right &amp; left) &gt; secondary bronchi &gt; tertiary bronchi &gt; bronchioles &gt; alveoli (site of gas exchange)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Gas Exchange in Lungs</a:t>
            </a:r>
          </a:p>
        </p:txBody>
      </p:sp>
      <p:sp>
        <p:nvSpPr>
          <p:cNvPr id="9219" name="Content Placeholder 2"/>
          <p:cNvSpPr>
            <a:spLocks noGrp="1"/>
          </p:cNvSpPr>
          <p:nvPr>
            <p:ph idx="1"/>
          </p:nvPr>
        </p:nvSpPr>
        <p:spPr/>
        <p:txBody>
          <a:bodyPr/>
          <a:lstStyle/>
          <a:p>
            <a:r>
              <a:rPr lang="en-US" dirty="0"/>
              <a:t>Occurs via diffusion</a:t>
            </a:r>
          </a:p>
          <a:p>
            <a:pPr>
              <a:buFontTx/>
              <a:buNone/>
            </a:pPr>
            <a:endParaRPr lang="en-US" dirty="0"/>
          </a:p>
          <a:p>
            <a:r>
              <a:rPr lang="en-US" dirty="0"/>
              <a:t>O</a:t>
            </a:r>
            <a:r>
              <a:rPr lang="en-US" baseline="-25000" dirty="0"/>
              <a:t>2</a:t>
            </a:r>
            <a:r>
              <a:rPr lang="en-US" dirty="0"/>
              <a:t> concentration is higher in the lungs than in the blood, so O</a:t>
            </a:r>
            <a:r>
              <a:rPr lang="en-US" baseline="-25000" dirty="0"/>
              <a:t>2</a:t>
            </a:r>
            <a:r>
              <a:rPr lang="en-US" dirty="0"/>
              <a:t> diffuses into blood.</a:t>
            </a:r>
          </a:p>
          <a:p>
            <a:pPr>
              <a:buFontTx/>
              <a:buNone/>
            </a:pPr>
            <a:endParaRPr lang="en-US" dirty="0"/>
          </a:p>
          <a:p>
            <a:r>
              <a:rPr lang="en-US" dirty="0"/>
              <a:t>CO</a:t>
            </a:r>
            <a:r>
              <a:rPr lang="en-US" baseline="-25000" dirty="0"/>
              <a:t>2</a:t>
            </a:r>
            <a:r>
              <a:rPr lang="en-US" dirty="0"/>
              <a:t> concentration in the blood is higher than in the lungs, so CO</a:t>
            </a:r>
            <a:r>
              <a:rPr lang="en-US" baseline="-25000" dirty="0"/>
              <a:t>2</a:t>
            </a:r>
            <a:r>
              <a:rPr lang="en-US" dirty="0"/>
              <a:t> diffuses out of blood.</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20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Alveoli</a:t>
            </a:r>
          </a:p>
        </p:txBody>
      </p:sp>
      <p:sp>
        <p:nvSpPr>
          <p:cNvPr id="10243" name="Content Placeholder 2"/>
          <p:cNvSpPr>
            <a:spLocks noGrp="1"/>
          </p:cNvSpPr>
          <p:nvPr>
            <p:ph idx="1"/>
          </p:nvPr>
        </p:nvSpPr>
        <p:spPr/>
        <p:txBody>
          <a:bodyPr/>
          <a:lstStyle/>
          <a:p>
            <a:endParaRPr lang="en-US" dirty="0"/>
          </a:p>
          <a:p>
            <a:r>
              <a:rPr lang="en-US" dirty="0"/>
              <a:t>Air sacs in the lungs where gas exchange occurs</a:t>
            </a:r>
          </a:p>
          <a:p>
            <a:r>
              <a:rPr lang="en-US" dirty="0"/>
              <a:t>300 million of them</a:t>
            </a:r>
          </a:p>
          <a:p>
            <a:pPr lvl="1"/>
            <a:r>
              <a:rPr lang="en-US" dirty="0"/>
              <a:t>Provide large surface area (760 square feet) to increase diffusion rate</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20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2000"/>
                                        <p:tgtEl>
                                          <p:spTgt spid="1024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5" name="Picture 5" descr="fox78119_1601"/>
          <p:cNvPicPr>
            <a:picLocks noChangeAspect="1" noChangeArrowheads="1"/>
          </p:cNvPicPr>
          <p:nvPr/>
        </p:nvPicPr>
        <p:blipFill>
          <a:blip r:embed="rId2" cstate="print"/>
          <a:srcRect/>
          <a:stretch>
            <a:fillRect/>
          </a:stretch>
        </p:blipFill>
        <p:spPr bwMode="auto">
          <a:xfrm>
            <a:off x="2362200" y="1371600"/>
            <a:ext cx="4481784" cy="5004735"/>
          </a:xfrm>
          <a:prstGeom prst="rect">
            <a:avLst/>
          </a:prstGeom>
          <a:noFill/>
        </p:spPr>
      </p:pic>
      <p:sp>
        <p:nvSpPr>
          <p:cNvPr id="179206"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3600" dirty="0">
                <a:solidFill>
                  <a:schemeClr val="tx1"/>
                </a:solidFill>
              </a:rPr>
              <a:t>Alveoli</a:t>
            </a:r>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Alveolar Cells</a:t>
            </a:r>
          </a:p>
        </p:txBody>
      </p:sp>
      <p:sp>
        <p:nvSpPr>
          <p:cNvPr id="12291" name="Content Placeholder 2"/>
          <p:cNvSpPr>
            <a:spLocks noGrp="1"/>
          </p:cNvSpPr>
          <p:nvPr>
            <p:ph idx="1"/>
          </p:nvPr>
        </p:nvSpPr>
        <p:spPr/>
        <p:txBody>
          <a:bodyPr/>
          <a:lstStyle/>
          <a:p>
            <a:endParaRPr lang="en-US" dirty="0"/>
          </a:p>
          <a:p>
            <a:r>
              <a:rPr lang="en-US" dirty="0"/>
              <a:t>Type I:  95−97% total surface area where gas exchange occurs</a:t>
            </a:r>
          </a:p>
          <a:p>
            <a:pPr>
              <a:buFontTx/>
              <a:buNone/>
            </a:pPr>
            <a:endParaRPr lang="en-US" dirty="0"/>
          </a:p>
          <a:p>
            <a:r>
              <a:rPr lang="en-US" dirty="0"/>
              <a:t>Type II:  secrete pulmonary surfactant and reabsorb sodium and water, preventing fluid buildup</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20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fade">
                                      <p:cBhvr>
                                        <p:cTn id="12"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Conducting Zone</a:t>
            </a:r>
          </a:p>
        </p:txBody>
      </p:sp>
      <p:sp>
        <p:nvSpPr>
          <p:cNvPr id="13315" name="Content Placeholder 2"/>
          <p:cNvSpPr>
            <a:spLocks noGrp="1"/>
          </p:cNvSpPr>
          <p:nvPr>
            <p:ph idx="1"/>
          </p:nvPr>
        </p:nvSpPr>
        <p:spPr/>
        <p:txBody>
          <a:bodyPr/>
          <a:lstStyle/>
          <a:p>
            <a:r>
              <a:rPr lang="en-US" sz="2400" dirty="0"/>
              <a:t>Air travels down the nasal cavity </a:t>
            </a:r>
            <a:r>
              <a:rPr lang="en-US" sz="2400" dirty="0">
                <a:sym typeface="Wingdings" pitchFamily="2" charset="2"/>
              </a:rPr>
              <a:t> </a:t>
            </a:r>
          </a:p>
          <a:p>
            <a:pPr>
              <a:buFontTx/>
              <a:buNone/>
            </a:pPr>
            <a:r>
              <a:rPr lang="en-US" sz="2400" dirty="0">
                <a:sym typeface="Wingdings" pitchFamily="2" charset="2"/>
              </a:rPr>
              <a:t>	P</a:t>
            </a:r>
            <a:r>
              <a:rPr lang="en-US" sz="2400" dirty="0"/>
              <a:t>harynx </a:t>
            </a:r>
            <a:r>
              <a:rPr lang="en-US" sz="2400" dirty="0">
                <a:sym typeface="Wingdings" pitchFamily="2" charset="2"/>
              </a:rPr>
              <a:t></a:t>
            </a:r>
          </a:p>
          <a:p>
            <a:pPr>
              <a:buFontTx/>
              <a:buNone/>
            </a:pPr>
            <a:r>
              <a:rPr lang="en-US" sz="2400" dirty="0">
                <a:sym typeface="Wingdings" pitchFamily="2" charset="2"/>
              </a:rPr>
              <a:t>	Larynx </a:t>
            </a:r>
          </a:p>
          <a:p>
            <a:pPr>
              <a:buFontTx/>
              <a:buNone/>
            </a:pPr>
            <a:r>
              <a:rPr lang="en-US" sz="2400" dirty="0">
                <a:sym typeface="Wingdings" pitchFamily="2" charset="2"/>
              </a:rPr>
              <a:t> 	T</a:t>
            </a:r>
            <a:r>
              <a:rPr lang="en-US" sz="2400" dirty="0"/>
              <a:t>rachea </a:t>
            </a:r>
            <a:r>
              <a:rPr lang="en-US" sz="2400" dirty="0">
                <a:sym typeface="Wingdings" pitchFamily="2" charset="2"/>
              </a:rPr>
              <a:t> </a:t>
            </a:r>
          </a:p>
          <a:p>
            <a:pPr>
              <a:buFontTx/>
              <a:buNone/>
            </a:pPr>
            <a:r>
              <a:rPr lang="en-US" sz="2400" dirty="0">
                <a:sym typeface="Wingdings" pitchFamily="2" charset="2"/>
              </a:rPr>
              <a:t>	Right and left primary bronchi   </a:t>
            </a:r>
          </a:p>
          <a:p>
            <a:pPr>
              <a:buFontTx/>
              <a:buNone/>
            </a:pPr>
            <a:r>
              <a:rPr lang="en-US" sz="2400" dirty="0">
                <a:sym typeface="Wingdings" pitchFamily="2" charset="2"/>
              </a:rPr>
              <a:t>	Secondary bronchi  </a:t>
            </a:r>
          </a:p>
          <a:p>
            <a:pPr>
              <a:buFontTx/>
              <a:buNone/>
            </a:pPr>
            <a:r>
              <a:rPr lang="en-US" sz="2400" dirty="0">
                <a:sym typeface="Wingdings" pitchFamily="2" charset="2"/>
              </a:rPr>
              <a:t>	Tertiary bronchi  (more branching)  </a:t>
            </a:r>
          </a:p>
          <a:p>
            <a:pPr>
              <a:buFontTx/>
              <a:buNone/>
            </a:pPr>
            <a:r>
              <a:rPr lang="en-US" sz="2400" dirty="0">
                <a:sym typeface="Wingdings" pitchFamily="2" charset="2"/>
              </a:rPr>
              <a:t>	Terminal bronchioles  </a:t>
            </a:r>
          </a:p>
          <a:p>
            <a:pPr>
              <a:buFontTx/>
              <a:buNone/>
            </a:pPr>
            <a:r>
              <a:rPr lang="en-US" sz="2400" dirty="0">
                <a:sym typeface="Wingdings" pitchFamily="2" charset="2"/>
              </a:rPr>
              <a:t>	Respiratory zone (respiratory bronchioles  </a:t>
            </a:r>
          </a:p>
          <a:p>
            <a:pPr>
              <a:buFontTx/>
              <a:buNone/>
            </a:pPr>
            <a:r>
              <a:rPr lang="en-US" sz="2400" dirty="0">
                <a:sym typeface="Wingdings" pitchFamily="2" charset="2"/>
              </a:rPr>
              <a:t>	Terminal alveolar sacs</a:t>
            </a:r>
            <a:endParaRPr lang="en-US"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20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20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20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20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20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fade">
                                      <p:cBhvr>
                                        <p:cTn id="47" dur="2000"/>
                                        <p:tgtEl>
                                          <p:spTgt spid="133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fade">
                                      <p:cBhvr>
                                        <p:cTn id="52" dur="20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838200"/>
          </a:xfrm>
        </p:spPr>
        <p:txBody>
          <a:bodyPr/>
          <a:lstStyle/>
          <a:p>
            <a:r>
              <a:rPr lang="en-US" dirty="0"/>
              <a:t>Respiratory Structures</a:t>
            </a:r>
          </a:p>
        </p:txBody>
      </p:sp>
      <p:pic>
        <p:nvPicPr>
          <p:cNvPr id="14341" name="Picture 5" descr="fox78119_1604"/>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000"/>
              <a:t>Trachea and Respiratory Bronchi </a:t>
            </a:r>
          </a:p>
        </p:txBody>
      </p:sp>
      <p:pic>
        <p:nvPicPr>
          <p:cNvPr id="15365" name="Picture 5" descr="fox78119_1605a"/>
          <p:cNvPicPr>
            <a:picLocks noChangeAspect="1" noChangeArrowheads="1"/>
          </p:cNvPicPr>
          <p:nvPr/>
        </p:nvPicPr>
        <p:blipFill>
          <a:blip r:embed="rId2" cstate="print"/>
          <a:srcRect/>
          <a:stretch>
            <a:fillRect/>
          </a:stretch>
        </p:blipFill>
        <p:spPr bwMode="auto">
          <a:xfrm>
            <a:off x="2438400" y="1447800"/>
            <a:ext cx="4572000" cy="4718050"/>
          </a:xfrm>
          <a:prstGeom prst="rect">
            <a:avLst/>
          </a:prstGeom>
          <a:noFill/>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respiratorysystem"/>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sz="4000" dirty="0"/>
              <a:t>What is respiration</a:t>
            </a:r>
          </a:p>
          <a:p>
            <a:pPr marL="514350" indent="-514350">
              <a:buAutoNum type="arabicPeriod"/>
            </a:pPr>
            <a:r>
              <a:rPr lang="en-US" sz="4000" dirty="0"/>
              <a:t>Purposes of respiration</a:t>
            </a:r>
          </a:p>
          <a:p>
            <a:pPr marL="514350" indent="-514350">
              <a:buAutoNum type="arabicPeriod"/>
            </a:pPr>
            <a:r>
              <a:rPr lang="en-US" sz="4000" dirty="0"/>
              <a:t>Upper respiratory tract</a:t>
            </a:r>
          </a:p>
          <a:p>
            <a:pPr marL="514350" indent="-514350">
              <a:buAutoNum type="arabicPeriod"/>
            </a:pPr>
            <a:r>
              <a:rPr lang="en-US" sz="4000" dirty="0"/>
              <a:t>Structure and Function of lungs</a:t>
            </a:r>
          </a:p>
          <a:p>
            <a:pPr marL="514350" indent="-514350">
              <a:buAutoNum type="arabicPeriod"/>
            </a:pPr>
            <a:r>
              <a:rPr lang="en-US" sz="4000" dirty="0"/>
              <a:t>Mechanics of Breathing [pressure changes/ compliance/Pneumothorax/The work of breathing/Surfactants]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ungs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609600" y="1"/>
            <a:ext cx="7772400" cy="838199"/>
          </a:xfrm>
        </p:spPr>
        <p:txBody>
          <a:bodyPr/>
          <a:lstStyle/>
          <a:p>
            <a:r>
              <a:rPr lang="en-US" dirty="0"/>
              <a:t>The Respiratory System</a:t>
            </a:r>
          </a:p>
        </p:txBody>
      </p:sp>
      <p:pic>
        <p:nvPicPr>
          <p:cNvPr id="6148" name="Picture 4" descr="fox78119_1620"/>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p:spPr>
      </p:pic>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457200" y="533400"/>
            <a:ext cx="8229600" cy="5592763"/>
          </a:xfrm>
        </p:spPr>
        <p:txBody>
          <a:bodyPr>
            <a:normAutofit fontScale="85000" lnSpcReduction="10000"/>
          </a:bodyPr>
          <a:lstStyle/>
          <a:p>
            <a:pPr algn="just" eaLnBrk="1" hangingPunct="1">
              <a:lnSpc>
                <a:spcPct val="80000"/>
              </a:lnSpc>
              <a:defRPr/>
            </a:pPr>
            <a:r>
              <a:rPr lang="en-US" sz="3000" dirty="0"/>
              <a:t>The respiratory tract, where external respiration occurs, starts at the nose and mouth. </a:t>
            </a:r>
          </a:p>
          <a:p>
            <a:pPr algn="just" eaLnBrk="1" hangingPunct="1">
              <a:lnSpc>
                <a:spcPct val="80000"/>
              </a:lnSpc>
              <a:defRPr/>
            </a:pPr>
            <a:endParaRPr lang="en-US" sz="3000" dirty="0"/>
          </a:p>
          <a:p>
            <a:pPr algn="just" eaLnBrk="1" hangingPunct="1">
              <a:lnSpc>
                <a:spcPct val="80000"/>
              </a:lnSpc>
              <a:defRPr/>
            </a:pPr>
            <a:r>
              <a:rPr lang="en-US" sz="3000" dirty="0"/>
              <a:t>There is a brief complication where the air stream crosses the path taken by food and drink in the pharynx:</a:t>
            </a:r>
          </a:p>
          <a:p>
            <a:pPr lvl="1" algn="just">
              <a:lnSpc>
                <a:spcPct val="80000"/>
              </a:lnSpc>
              <a:defRPr/>
            </a:pPr>
            <a:r>
              <a:rPr lang="en-US" sz="3000" dirty="0"/>
              <a:t> air flows on down the trachea while food normally passes down the esophagus to the stomach.</a:t>
            </a:r>
          </a:p>
          <a:p>
            <a:pPr algn="just" eaLnBrk="1" hangingPunct="1">
              <a:lnSpc>
                <a:spcPct val="80000"/>
              </a:lnSpc>
              <a:defRPr/>
            </a:pPr>
            <a:endParaRPr lang="en-US" sz="3000" dirty="0"/>
          </a:p>
          <a:p>
            <a:pPr algn="just" eaLnBrk="1" hangingPunct="1">
              <a:lnSpc>
                <a:spcPct val="80000"/>
              </a:lnSpc>
              <a:defRPr/>
            </a:pPr>
            <a:endParaRPr lang="en-US" sz="3000" dirty="0"/>
          </a:p>
          <a:p>
            <a:pPr algn="just" eaLnBrk="1" hangingPunct="1">
              <a:lnSpc>
                <a:spcPct val="80000"/>
              </a:lnSpc>
              <a:defRPr/>
            </a:pPr>
            <a:r>
              <a:rPr lang="en-US" sz="3000" dirty="0"/>
              <a:t>The trachea (windpipe) extends from the neck into the thorax, where it divides into right and left main bronchi, which enter the right and left lungs, breaking up as they do so into smaller bronchi and bronchioles and ending in small air sacs or alveoli, where gaseous exchange occurs.</a:t>
            </a:r>
            <a:br>
              <a:rPr lang="en-US" sz="2800" dirty="0"/>
            </a:br>
            <a:endParaRPr lang="en-US" sz="2800" dirty="0"/>
          </a:p>
          <a:p>
            <a:pPr algn="just" eaLnBrk="1" hangingPunct="1">
              <a:lnSpc>
                <a:spcPct val="80000"/>
              </a:lnSpc>
              <a:buFont typeface="Wingdings" pitchFamily="2" charset="2"/>
              <a:buNone/>
              <a:defRPr/>
            </a:pPr>
            <a:br>
              <a:rPr lang="en-US" sz="2800" dirty="0"/>
            </a:b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fade">
                                      <p:cBhvr>
                                        <p:cTn id="12" dur="2000"/>
                                        <p:tgtEl>
                                          <p:spTgt spid="1024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animEffect transition="in" filter="fade">
                                      <p:cBhvr>
                                        <p:cTn id="15" dur="2000"/>
                                        <p:tgtEl>
                                          <p:spTgt spid="1024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2">
                                            <p:txEl>
                                              <p:pRg st="6" end="6"/>
                                            </p:txEl>
                                          </p:spTgt>
                                        </p:tgtEl>
                                        <p:attrNameLst>
                                          <p:attrName>style.visibility</p:attrName>
                                        </p:attrNameLst>
                                      </p:cBhvr>
                                      <p:to>
                                        <p:strVal val="visible"/>
                                      </p:to>
                                    </p:set>
                                    <p:animEffect transition="in" filter="fade">
                                      <p:cBhvr>
                                        <p:cTn id="20" dur="2000"/>
                                        <p:tgtEl>
                                          <p:spTgt spid="1024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242">
                                            <p:txEl>
                                              <p:pRg st="7" end="7"/>
                                            </p:txEl>
                                          </p:spTgt>
                                        </p:tgtEl>
                                        <p:attrNameLst>
                                          <p:attrName>style.visibility</p:attrName>
                                        </p:attrNameLst>
                                      </p:cBhvr>
                                      <p:to>
                                        <p:strVal val="visible"/>
                                      </p:to>
                                    </p:set>
                                    <p:animEffect transition="in" filter="fade">
                                      <p:cBhvr>
                                        <p:cTn id="25" dur="2000"/>
                                        <p:tgtEl>
                                          <p:spTgt spid="102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457200" y="762000"/>
            <a:ext cx="8229600" cy="5364163"/>
          </a:xfrm>
        </p:spPr>
        <p:txBody>
          <a:bodyPr/>
          <a:lstStyle/>
          <a:p>
            <a:pPr eaLnBrk="1" hangingPunct="1">
              <a:defRPr/>
            </a:pPr>
            <a:r>
              <a:rPr lang="en-US" sz="2800" dirty="0"/>
              <a:t>The lungs are divided first into right and left, the left being smaller to accommodate the heart, then into lobes (three on the right, two on the left) supplied by lobar bronchi.</a:t>
            </a:r>
          </a:p>
          <a:p>
            <a:pPr eaLnBrk="1" hangingPunct="1">
              <a:buFont typeface="Wingdings" pitchFamily="2" charset="2"/>
              <a:buNone/>
              <a:defRPr/>
            </a:pPr>
            <a:endParaRPr lang="en-US" sz="2800" dirty="0"/>
          </a:p>
          <a:p>
            <a:pPr algn="just" eaLnBrk="1" hangingPunct="1">
              <a:defRPr/>
            </a:pPr>
            <a:r>
              <a:rPr lang="en-US" sz="2800" dirty="0"/>
              <a:t>Bronchi, pulmonary arteries and veins (which supply deoxygenated blood and remove oxygenated blood), bronchial arteries and veins (which supply oxygenated blood to the substance of the lung itself) and </a:t>
            </a:r>
            <a:r>
              <a:rPr lang="en-US" sz="2800" dirty="0" err="1"/>
              <a:t>lymphatics</a:t>
            </a:r>
            <a:r>
              <a:rPr lang="en-US" sz="2800" dirty="0"/>
              <a:t> all enter and leave the lung by its root (or </a:t>
            </a:r>
            <a:r>
              <a:rPr lang="en-US" sz="2800" dirty="0" err="1"/>
              <a:t>hilum</a:t>
            </a:r>
            <a:r>
              <a:rPr lang="en-US" sz="2800" dirty="0"/>
              <a:t>). </a:t>
            </a:r>
          </a:p>
          <a:p>
            <a:pPr eaLnBrk="1" hangingPunct="1">
              <a:defRPr/>
            </a:pPr>
            <a:endParaRPr lang="en-US" sz="2800" dirty="0"/>
          </a:p>
          <a:p>
            <a:pPr eaLnBrk="1" hangingPunct="1">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fade">
                                      <p:cBhvr>
                                        <p:cTn id="12" dur="20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457200" y="762000"/>
            <a:ext cx="8229600" cy="5364163"/>
          </a:xfrm>
        </p:spPr>
        <p:txBody>
          <a:bodyPr/>
          <a:lstStyle/>
          <a:p>
            <a:pPr algn="just" eaLnBrk="1" hangingPunct="1">
              <a:lnSpc>
                <a:spcPct val="90000"/>
              </a:lnSpc>
              <a:defRPr/>
            </a:pPr>
            <a:r>
              <a:rPr lang="en-US" sz="2800" dirty="0"/>
              <a:t>Lymph nodes blackened by soot particles can often be seen here and the substance of the lung itself may be blackened by soot in city dwellers or heavy smokers.</a:t>
            </a:r>
          </a:p>
          <a:p>
            <a:pPr algn="just" eaLnBrk="1" hangingPunct="1">
              <a:lnSpc>
                <a:spcPct val="90000"/>
              </a:lnSpc>
              <a:buFont typeface="Wingdings" pitchFamily="2" charset="2"/>
              <a:buNone/>
              <a:defRPr/>
            </a:pPr>
            <a:endParaRPr lang="en-US" sz="2800" dirty="0"/>
          </a:p>
          <a:p>
            <a:pPr algn="just" eaLnBrk="1" hangingPunct="1">
              <a:lnSpc>
                <a:spcPct val="90000"/>
              </a:lnSpc>
              <a:defRPr/>
            </a:pPr>
            <a:r>
              <a:rPr lang="en-US" sz="2800" dirty="0"/>
              <a:t>Gaseous exchange relies on simple diffusion.</a:t>
            </a:r>
          </a:p>
          <a:p>
            <a:pPr algn="just" eaLnBrk="1" hangingPunct="1">
              <a:lnSpc>
                <a:spcPct val="90000"/>
              </a:lnSpc>
              <a:defRPr/>
            </a:pPr>
            <a:endParaRPr lang="en-US" sz="2800" dirty="0"/>
          </a:p>
          <a:p>
            <a:pPr algn="just" eaLnBrk="1" hangingPunct="1">
              <a:lnSpc>
                <a:spcPct val="90000"/>
              </a:lnSpc>
              <a:defRPr/>
            </a:pPr>
            <a:r>
              <a:rPr lang="en-US" sz="2800" dirty="0"/>
              <a:t>In order to provide sufficient oxygen and to get rid of sufficient carbon dioxide there must be: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20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fade">
                                      <p:cBhvr>
                                        <p:cTn id="12" dur="2000"/>
                                        <p:tgtEl>
                                          <p:spTgt spid="122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animEffect transition="in" filter="fade">
                                      <p:cBhvr>
                                        <p:cTn id="17" dur="20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p:txBody>
          <a:bodyPr/>
          <a:lstStyle/>
          <a:p>
            <a:pPr algn="just" eaLnBrk="1" hangingPunct="1">
              <a:defRPr/>
            </a:pPr>
            <a:r>
              <a:rPr lang="en-US" dirty="0"/>
              <a:t> A</a:t>
            </a:r>
            <a:r>
              <a:rPr lang="en-US" b="1" dirty="0">
                <a:solidFill>
                  <a:srgbClr val="FF0000"/>
                </a:solidFill>
              </a:rPr>
              <a:t> </a:t>
            </a:r>
            <a:r>
              <a:rPr lang="en-US" b="1" dirty="0"/>
              <a:t>large surface</a:t>
            </a:r>
            <a:r>
              <a:rPr lang="en-US" dirty="0"/>
              <a:t> area for gaseous exchange </a:t>
            </a:r>
          </a:p>
          <a:p>
            <a:pPr algn="just" eaLnBrk="1" hangingPunct="1">
              <a:defRPr/>
            </a:pPr>
            <a:r>
              <a:rPr lang="en-US" dirty="0"/>
              <a:t>a </a:t>
            </a:r>
            <a:r>
              <a:rPr lang="en-US" b="1" dirty="0"/>
              <a:t>very short diffusion path</a:t>
            </a:r>
            <a:r>
              <a:rPr lang="en-US" dirty="0"/>
              <a:t> between alveolar air and blood </a:t>
            </a:r>
          </a:p>
          <a:p>
            <a:pPr algn="just" eaLnBrk="1" hangingPunct="1">
              <a:defRPr/>
            </a:pPr>
            <a:r>
              <a:rPr lang="en-US" b="1" dirty="0"/>
              <a:t>concentration gradients</a:t>
            </a:r>
            <a:r>
              <a:rPr lang="en-US" dirty="0"/>
              <a:t> for oxygen and carbon dioxide between alveolar air and blood. </a:t>
            </a:r>
          </a:p>
          <a:p>
            <a:pPr algn="just" eaLnBrk="1" hangingPunct="1">
              <a:defRPr/>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20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20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20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p:txBody>
          <a:bodyPr/>
          <a:lstStyle/>
          <a:p>
            <a:pPr algn="just" eaLnBrk="1" hangingPunct="1">
              <a:defRPr/>
            </a:pPr>
            <a:r>
              <a:rPr lang="en-US" dirty="0"/>
              <a:t>The surface available in an adult is around 140m</a:t>
            </a:r>
            <a:r>
              <a:rPr lang="en-US" baseline="30000" dirty="0"/>
              <a:t>2</a:t>
            </a:r>
            <a:r>
              <a:rPr lang="en-US" dirty="0"/>
              <a:t> in an adult, around the area of a singles tennis court. </a:t>
            </a:r>
          </a:p>
          <a:p>
            <a:pPr algn="just" eaLnBrk="1" hangingPunct="1">
              <a:defRPr/>
            </a:pPr>
            <a:r>
              <a:rPr lang="en-US" dirty="0"/>
              <a:t>The blood in the alveolar capillaries is separated from alveolar air by 0.6* in many places (1* = one thousandth of a mm) . </a:t>
            </a:r>
          </a:p>
          <a:p>
            <a:pPr algn="just" eaLnBrk="1" hangingPunct="1">
              <a:defRPr/>
            </a:pPr>
            <a:r>
              <a:rPr lang="en-US" dirty="0"/>
              <a:t>Diffusion gradients are maintained by</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20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fade">
                                      <p:cBhvr>
                                        <p:cTn id="12" dur="20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fade">
                                      <p:cBhvr>
                                        <p:cTn id="17" dur="20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57200" y="762000"/>
            <a:ext cx="8229600" cy="4525963"/>
          </a:xfrm>
        </p:spPr>
        <p:txBody>
          <a:bodyPr>
            <a:normAutofit lnSpcReduction="10000"/>
          </a:bodyPr>
          <a:lstStyle/>
          <a:p>
            <a:pPr algn="just" eaLnBrk="1" hangingPunct="1">
              <a:lnSpc>
                <a:spcPct val="90000"/>
              </a:lnSpc>
              <a:defRPr/>
            </a:pPr>
            <a:r>
              <a:rPr lang="en-US" sz="2800" dirty="0"/>
              <a:t>ventilation (breathing) which renews alveolar air, maintaining oxygen concentration near that of atmospheric air and preventing the accumulation of carbon dioxide </a:t>
            </a:r>
          </a:p>
          <a:p>
            <a:pPr algn="just" eaLnBrk="1" hangingPunct="1">
              <a:lnSpc>
                <a:spcPct val="90000"/>
              </a:lnSpc>
              <a:defRPr/>
            </a:pPr>
            <a:endParaRPr lang="en-US" sz="2800" dirty="0"/>
          </a:p>
          <a:p>
            <a:pPr algn="just" eaLnBrk="1" hangingPunct="1">
              <a:lnSpc>
                <a:spcPct val="90000"/>
              </a:lnSpc>
              <a:defRPr/>
            </a:pPr>
            <a:r>
              <a:rPr lang="en-US" sz="2800" dirty="0"/>
              <a:t>the flow of blood in alveolar capillaries which continually brings blood with low oxygen concentration and high carbon dioxide concentration</a:t>
            </a:r>
          </a:p>
          <a:p>
            <a:pPr algn="just" eaLnBrk="1" hangingPunct="1">
              <a:lnSpc>
                <a:spcPct val="90000"/>
              </a:lnSpc>
              <a:buNone/>
              <a:defRPr/>
            </a:pPr>
            <a:r>
              <a:rPr lang="en-US" sz="2800" dirty="0"/>
              <a:t> </a:t>
            </a:r>
          </a:p>
          <a:p>
            <a:pPr algn="just" eaLnBrk="1" hangingPunct="1">
              <a:lnSpc>
                <a:spcPct val="90000"/>
              </a:lnSpc>
              <a:defRPr/>
            </a:pPr>
            <a:r>
              <a:rPr lang="en-US" sz="2800" dirty="0" err="1"/>
              <a:t>Haemoglobin</a:t>
            </a:r>
            <a:r>
              <a:rPr lang="en-US" sz="2800" dirty="0"/>
              <a:t> in blood continually take dissolved oxygen from the blood and binds with it. </a:t>
            </a:r>
          </a:p>
          <a:p>
            <a:pPr algn="just" eaLnBrk="1" hangingPunct="1">
              <a:lnSpc>
                <a:spcPct val="90000"/>
              </a:lnSpc>
              <a:defRPr/>
            </a:pPr>
            <a:endParaRPr lang="en-US" sz="2800" dirty="0"/>
          </a:p>
          <a:p>
            <a:pPr algn="just" eaLnBrk="1" hangingPunct="1">
              <a:lnSpc>
                <a:spcPct val="90000"/>
              </a:lnSpc>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20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fade">
                                      <p:cBhvr>
                                        <p:cTn id="12" dur="2000"/>
                                        <p:tgtEl>
                                          <p:spTgt spid="153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Effect transition="in" filter="fade">
                                      <p:cBhvr>
                                        <p:cTn id="17" dur="2000"/>
                                        <p:tgtEl>
                                          <p:spTgt spid="153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57200" y="685800"/>
            <a:ext cx="8229600" cy="5181600"/>
          </a:xfrm>
        </p:spPr>
        <p:txBody>
          <a:bodyPr>
            <a:normAutofit lnSpcReduction="10000"/>
          </a:bodyPr>
          <a:lstStyle/>
          <a:p>
            <a:pPr algn="just" eaLnBrk="1" hangingPunct="1">
              <a:buNone/>
              <a:defRPr/>
            </a:pPr>
            <a:r>
              <a:rPr lang="en-US" dirty="0">
                <a:solidFill>
                  <a:srgbClr val="FF0000"/>
                </a:solidFill>
              </a:rPr>
              <a:t>Outside air</a:t>
            </a:r>
            <a:r>
              <a:rPr lang="en-US" dirty="0"/>
              <a:t>:</a:t>
            </a:r>
          </a:p>
          <a:p>
            <a:pPr algn="just" eaLnBrk="1" hangingPunct="1">
              <a:defRPr/>
            </a:pPr>
            <a:r>
              <a:rPr lang="en-US" dirty="0"/>
              <a:t>varies in temperature. </a:t>
            </a:r>
          </a:p>
          <a:p>
            <a:pPr algn="just" eaLnBrk="1" hangingPunct="1">
              <a:defRPr/>
            </a:pPr>
            <a:endParaRPr lang="en-US" dirty="0"/>
          </a:p>
          <a:p>
            <a:pPr algn="just" eaLnBrk="1" hangingPunct="1">
              <a:defRPr/>
            </a:pPr>
            <a:r>
              <a:rPr lang="en-US" dirty="0"/>
              <a:t>At the alveolar surface it must be at body temperature </a:t>
            </a:r>
          </a:p>
          <a:p>
            <a:pPr algn="just" eaLnBrk="1" hangingPunct="1">
              <a:defRPr/>
            </a:pPr>
            <a:endParaRPr lang="en-US" dirty="0"/>
          </a:p>
          <a:p>
            <a:pPr algn="just" eaLnBrk="1" hangingPunct="1">
              <a:defRPr/>
            </a:pPr>
            <a:r>
              <a:rPr lang="en-US" dirty="0"/>
              <a:t>varies from very dry to very humid. </a:t>
            </a:r>
          </a:p>
          <a:p>
            <a:pPr algn="just" eaLnBrk="1" hangingPunct="1">
              <a:defRPr/>
            </a:pPr>
            <a:endParaRPr lang="en-US" dirty="0"/>
          </a:p>
          <a:p>
            <a:pPr algn="just" eaLnBrk="1" hangingPunct="1">
              <a:defRPr/>
            </a:pPr>
            <a:r>
              <a:rPr lang="en-US" dirty="0"/>
              <a:t>At the alveolar surface it must be saturated with water vapor </a:t>
            </a:r>
          </a:p>
          <a:p>
            <a:pPr algn="just" eaLnBrk="1" hangingPunct="1">
              <a:defRPr/>
            </a:pPr>
            <a:endParaRPr lang="en-US" dirty="0"/>
          </a:p>
          <a:p>
            <a:pPr algn="just" eaLnBrk="1" hangingPunct="1">
              <a:defRPr/>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20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20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fade">
                                      <p:cBhvr>
                                        <p:cTn id="17" dur="2000"/>
                                        <p:tgtEl>
                                          <p:spTgt spid="163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6">
                                            <p:txEl>
                                              <p:pRg st="5" end="5"/>
                                            </p:txEl>
                                          </p:spTgt>
                                        </p:tgtEl>
                                        <p:attrNameLst>
                                          <p:attrName>style.visibility</p:attrName>
                                        </p:attrNameLst>
                                      </p:cBhvr>
                                      <p:to>
                                        <p:strVal val="visible"/>
                                      </p:to>
                                    </p:set>
                                    <p:animEffect transition="in" filter="fade">
                                      <p:cBhvr>
                                        <p:cTn id="22" dur="2000"/>
                                        <p:tgtEl>
                                          <p:spTgt spid="1638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6">
                                            <p:txEl>
                                              <p:pRg st="7" end="7"/>
                                            </p:txEl>
                                          </p:spTgt>
                                        </p:tgtEl>
                                        <p:attrNameLst>
                                          <p:attrName>style.visibility</p:attrName>
                                        </p:attrNameLst>
                                      </p:cBhvr>
                                      <p:to>
                                        <p:strVal val="visible"/>
                                      </p:to>
                                    </p:set>
                                    <p:animEffect transition="in" filter="fade">
                                      <p:cBhvr>
                                        <p:cTn id="27" dur="20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457200" y="533400"/>
            <a:ext cx="8229600" cy="5592763"/>
          </a:xfrm>
        </p:spPr>
        <p:txBody>
          <a:bodyPr/>
          <a:lstStyle/>
          <a:p>
            <a:pPr algn="just" eaLnBrk="1" hangingPunct="1">
              <a:lnSpc>
                <a:spcPct val="90000"/>
              </a:lnSpc>
              <a:defRPr/>
            </a:pPr>
            <a:r>
              <a:rPr lang="en-US" sz="2800" dirty="0"/>
              <a:t>contains dust and debris. </a:t>
            </a:r>
          </a:p>
          <a:p>
            <a:pPr algn="just" eaLnBrk="1" hangingPunct="1">
              <a:lnSpc>
                <a:spcPct val="90000"/>
              </a:lnSpc>
              <a:defRPr/>
            </a:pPr>
            <a:endParaRPr lang="en-US" sz="2800" dirty="0"/>
          </a:p>
          <a:p>
            <a:pPr algn="just" eaLnBrk="1" hangingPunct="1">
              <a:lnSpc>
                <a:spcPct val="90000"/>
              </a:lnSpc>
              <a:defRPr/>
            </a:pPr>
            <a:r>
              <a:rPr lang="en-US" sz="2800" dirty="0"/>
              <a:t>These must not reach the alveolar wall. </a:t>
            </a:r>
          </a:p>
          <a:p>
            <a:pPr algn="just" eaLnBrk="1" hangingPunct="1">
              <a:lnSpc>
                <a:spcPct val="90000"/>
              </a:lnSpc>
              <a:buFont typeface="Wingdings" pitchFamily="2" charset="2"/>
              <a:buNone/>
              <a:defRPr/>
            </a:pPr>
            <a:endParaRPr lang="en-US" sz="2800" dirty="0"/>
          </a:p>
          <a:p>
            <a:pPr algn="just" eaLnBrk="1" hangingPunct="1">
              <a:lnSpc>
                <a:spcPct val="90000"/>
              </a:lnSpc>
              <a:defRPr/>
            </a:pPr>
            <a:r>
              <a:rPr lang="en-US" sz="2800" dirty="0"/>
              <a:t>contains micro-organisms, which must be filtered out of the inspired air and disposed of before they reach the alveoli, enter the blood and cause possible problems. </a:t>
            </a:r>
          </a:p>
          <a:p>
            <a:pPr algn="just" eaLnBrk="1" hangingPunct="1">
              <a:lnSpc>
                <a:spcPct val="90000"/>
              </a:lnSpc>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20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2" end="2"/>
                                            </p:txEl>
                                          </p:spTgt>
                                        </p:tgtEl>
                                        <p:attrNameLst>
                                          <p:attrName>style.visibility</p:attrName>
                                        </p:attrNameLst>
                                      </p:cBhvr>
                                      <p:to>
                                        <p:strVal val="visible"/>
                                      </p:to>
                                    </p:set>
                                    <p:animEffect transition="in" filter="fade">
                                      <p:cBhvr>
                                        <p:cTn id="12" dur="2000"/>
                                        <p:tgtEl>
                                          <p:spTgt spid="174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animEffect transition="in" filter="fade">
                                      <p:cBhvr>
                                        <p:cTn id="17" dur="20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a:bodyPr>
          <a:lstStyle/>
          <a:p>
            <a:pPr marL="0" indent="0">
              <a:buNone/>
            </a:pPr>
            <a:r>
              <a:rPr lang="en-US" dirty="0"/>
              <a:t>3. Ventilation [pulmonary and Alveolar ventilation]</a:t>
            </a:r>
          </a:p>
          <a:p>
            <a:pPr marL="0" indent="0">
              <a:buNone/>
            </a:pPr>
            <a:r>
              <a:rPr lang="en-US" dirty="0"/>
              <a:t>4. Anatomical and physiological dead spaces.</a:t>
            </a:r>
          </a:p>
          <a:p>
            <a:pPr marL="0" indent="0">
              <a:buNone/>
            </a:pPr>
            <a:r>
              <a:rPr lang="en-US" dirty="0"/>
              <a:t>5. Composition of inspired, alveolar and expired air.</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762000"/>
            <a:ext cx="8229600" cy="5364163"/>
          </a:xfrm>
        </p:spPr>
        <p:txBody>
          <a:bodyPr/>
          <a:lstStyle/>
          <a:p>
            <a:pPr algn="just" eaLnBrk="1" hangingPunct="1">
              <a:lnSpc>
                <a:spcPct val="80000"/>
              </a:lnSpc>
              <a:defRPr/>
            </a:pPr>
            <a:r>
              <a:rPr lang="en-US" sz="2800" dirty="0"/>
              <a:t>The exchange of gases (O</a:t>
            </a:r>
            <a:r>
              <a:rPr lang="en-US" sz="2800" baseline="-25000" dirty="0"/>
              <a:t>2</a:t>
            </a:r>
            <a:r>
              <a:rPr lang="en-US" sz="2800" dirty="0"/>
              <a:t> &amp; CO</a:t>
            </a:r>
            <a:r>
              <a:rPr lang="en-US" sz="2800" baseline="-25000" dirty="0"/>
              <a:t>2</a:t>
            </a:r>
            <a:r>
              <a:rPr lang="en-US" sz="2800" dirty="0"/>
              <a:t>) between the alveoli &amp; the blood occurs by simple diffusion: </a:t>
            </a:r>
          </a:p>
          <a:p>
            <a:pPr algn="just" eaLnBrk="1" hangingPunct="1">
              <a:lnSpc>
                <a:spcPct val="80000"/>
              </a:lnSpc>
              <a:defRPr/>
            </a:pPr>
            <a:endParaRPr lang="en-US" sz="2800" dirty="0"/>
          </a:p>
          <a:p>
            <a:pPr algn="just" eaLnBrk="1" hangingPunct="1">
              <a:lnSpc>
                <a:spcPct val="80000"/>
              </a:lnSpc>
              <a:defRPr/>
            </a:pPr>
            <a:r>
              <a:rPr lang="en-US" sz="2800" dirty="0"/>
              <a:t>O</a:t>
            </a:r>
            <a:r>
              <a:rPr lang="en-US" sz="2800" baseline="-25000" dirty="0"/>
              <a:t>2</a:t>
            </a:r>
            <a:r>
              <a:rPr lang="en-US" sz="2800" dirty="0"/>
              <a:t> diffusing from the alveoli into the blood &amp; CO</a:t>
            </a:r>
            <a:r>
              <a:rPr lang="en-US" sz="2800" baseline="-25000" dirty="0"/>
              <a:t>2</a:t>
            </a:r>
            <a:r>
              <a:rPr lang="en-US" sz="2800" dirty="0"/>
              <a:t> from the blood into the alveoli. </a:t>
            </a:r>
          </a:p>
          <a:p>
            <a:pPr algn="just" eaLnBrk="1" hangingPunct="1">
              <a:lnSpc>
                <a:spcPct val="80000"/>
              </a:lnSpc>
              <a:defRPr/>
            </a:pPr>
            <a:endParaRPr lang="en-US" sz="2800" dirty="0"/>
          </a:p>
          <a:p>
            <a:pPr algn="just" eaLnBrk="1" hangingPunct="1">
              <a:lnSpc>
                <a:spcPct val="80000"/>
              </a:lnSpc>
              <a:defRPr/>
            </a:pPr>
            <a:r>
              <a:rPr lang="en-US" sz="2800" dirty="0"/>
              <a:t>Diffusion requires a concentration gradient.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20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animEffect transition="in" filter="fade">
                                      <p:cBhvr>
                                        <p:cTn id="17" dur="20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762000"/>
            <a:ext cx="8229600" cy="5364163"/>
          </a:xfrm>
        </p:spPr>
        <p:txBody>
          <a:bodyPr/>
          <a:lstStyle/>
          <a:p>
            <a:pPr algn="just" eaLnBrk="1" hangingPunct="1">
              <a:lnSpc>
                <a:spcPct val="80000"/>
              </a:lnSpc>
              <a:defRPr/>
            </a:pPr>
            <a:r>
              <a:rPr lang="en-US" sz="2800" dirty="0"/>
              <a:t>So, the concentration (or pressure) of O</a:t>
            </a:r>
            <a:r>
              <a:rPr lang="en-US" sz="2800" baseline="-25000" dirty="0"/>
              <a:t>2</a:t>
            </a:r>
            <a:r>
              <a:rPr lang="en-US" sz="2800" dirty="0"/>
              <a:t> in the alveoli must be kept at a higher level than in the blood &amp; the concentration (or pressure) of CO</a:t>
            </a:r>
            <a:r>
              <a:rPr lang="en-US" sz="2800" baseline="-25000" dirty="0"/>
              <a:t>2</a:t>
            </a:r>
            <a:r>
              <a:rPr lang="en-US" sz="2800" dirty="0"/>
              <a:t> in the alveoli must be kept at a lower lever than in the blood. </a:t>
            </a:r>
          </a:p>
          <a:p>
            <a:pPr algn="just" eaLnBrk="1" hangingPunct="1">
              <a:lnSpc>
                <a:spcPct val="80000"/>
              </a:lnSpc>
              <a:defRPr/>
            </a:pPr>
            <a:endParaRPr lang="en-US" sz="2800" dirty="0"/>
          </a:p>
          <a:p>
            <a:pPr algn="just" eaLnBrk="1" hangingPunct="1">
              <a:lnSpc>
                <a:spcPct val="80000"/>
              </a:lnSpc>
              <a:defRPr/>
            </a:pPr>
            <a:r>
              <a:rPr lang="en-US" sz="2800" dirty="0"/>
              <a:t>We do this, of course, by breathing - continuously bringing fresh air (with lots of O</a:t>
            </a:r>
            <a:r>
              <a:rPr lang="en-US" sz="2800" baseline="-25000" dirty="0"/>
              <a:t>2</a:t>
            </a:r>
            <a:r>
              <a:rPr lang="en-US" sz="2800" dirty="0"/>
              <a:t> &amp; little CO</a:t>
            </a:r>
            <a:r>
              <a:rPr lang="en-US" sz="2800" baseline="-25000" dirty="0"/>
              <a:t>2</a:t>
            </a:r>
            <a:r>
              <a:rPr lang="en-US" sz="2800" dirty="0"/>
              <a:t>) into the lungs &amp; the alveoli.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20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Functions of Conducting Zone</a:t>
            </a:r>
          </a:p>
        </p:txBody>
      </p:sp>
      <p:sp>
        <p:nvSpPr>
          <p:cNvPr id="16387" name="Content Placeholder 2"/>
          <p:cNvSpPr>
            <a:spLocks noGrp="1"/>
          </p:cNvSpPr>
          <p:nvPr>
            <p:ph idx="1"/>
          </p:nvPr>
        </p:nvSpPr>
        <p:spPr/>
        <p:txBody>
          <a:bodyPr/>
          <a:lstStyle/>
          <a:p>
            <a:r>
              <a:rPr lang="en-US" dirty="0"/>
              <a:t>Transports air to the lungs </a:t>
            </a:r>
          </a:p>
          <a:p>
            <a:pPr>
              <a:buFontTx/>
              <a:buNone/>
            </a:pPr>
            <a:endParaRPr lang="en-US" dirty="0"/>
          </a:p>
          <a:p>
            <a:r>
              <a:rPr lang="en-US" dirty="0"/>
              <a:t>Warms, humidifies, filters, and cleans the air</a:t>
            </a:r>
          </a:p>
          <a:p>
            <a:pPr lvl="1"/>
            <a:r>
              <a:rPr lang="en-US" dirty="0"/>
              <a:t>Mucus traps small particles, and cilia move it away from the lungs.</a:t>
            </a:r>
          </a:p>
          <a:p>
            <a:pPr lvl="1">
              <a:buFontTx/>
              <a:buNone/>
            </a:pPr>
            <a:endParaRPr lang="en-US" dirty="0"/>
          </a:p>
          <a:p>
            <a:r>
              <a:rPr lang="en-US" dirty="0"/>
              <a:t>Voice production in the larynx as air passes over the vocal folds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fade">
                                      <p:cBhvr>
                                        <p:cTn id="15" dur="2000"/>
                                        <p:tgtEl>
                                          <p:spTgt spid="1638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5" end="5"/>
                                            </p:txEl>
                                          </p:spTgt>
                                        </p:tgtEl>
                                        <p:attrNameLst>
                                          <p:attrName>style.visibility</p:attrName>
                                        </p:attrNameLst>
                                      </p:cBhvr>
                                      <p:to>
                                        <p:strVal val="visible"/>
                                      </p:to>
                                    </p:set>
                                    <p:animEffect transition="in" filter="fade">
                                      <p:cBhvr>
                                        <p:cTn id="20"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a:bodyPr>
          <a:lstStyle/>
          <a:p>
            <a:r>
              <a:rPr lang="en-US" sz="3200" dirty="0"/>
              <a:t>Conducting Zone of respiratory System</a:t>
            </a:r>
          </a:p>
        </p:txBody>
      </p:sp>
      <p:pic>
        <p:nvPicPr>
          <p:cNvPr id="4" name="Picture 5" descr="fox78119_1604"/>
          <p:cNvPicPr>
            <a:picLocks noChangeAspect="1" noChangeArrowheads="1"/>
          </p:cNvPicPr>
          <p:nvPr/>
        </p:nvPicPr>
        <p:blipFill>
          <a:blip r:embed="rId2" cstate="print"/>
          <a:srcRect/>
          <a:stretch>
            <a:fillRect/>
          </a:stretch>
        </p:blipFill>
        <p:spPr bwMode="auto">
          <a:xfrm>
            <a:off x="152400" y="914400"/>
            <a:ext cx="8839200" cy="5791200"/>
          </a:xfrm>
          <a:prstGeom prst="rect">
            <a:avLst/>
          </a:prstGeom>
          <a:noFill/>
        </p:spPr>
      </p:pic>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Thoracic Cavity</a:t>
            </a:r>
          </a:p>
        </p:txBody>
      </p:sp>
      <p:sp>
        <p:nvSpPr>
          <p:cNvPr id="17411" name="Content Placeholder 2"/>
          <p:cNvSpPr>
            <a:spLocks noGrp="1"/>
          </p:cNvSpPr>
          <p:nvPr>
            <p:ph idx="1"/>
          </p:nvPr>
        </p:nvSpPr>
        <p:spPr>
          <a:xfrm>
            <a:off x="457200" y="1524000"/>
            <a:ext cx="8229600" cy="4648200"/>
          </a:xfrm>
        </p:spPr>
        <p:txBody>
          <a:bodyPr>
            <a:normAutofit fontScale="92500" lnSpcReduction="20000"/>
          </a:bodyPr>
          <a:lstStyle/>
          <a:p>
            <a:pPr algn="just"/>
            <a:r>
              <a:rPr lang="en-US" dirty="0"/>
              <a:t>Contains the heart, trachea, esophagus, and thymus within the central </a:t>
            </a:r>
            <a:r>
              <a:rPr lang="en-US" dirty="0" err="1">
                <a:solidFill>
                  <a:srgbClr val="326064"/>
                </a:solidFill>
              </a:rPr>
              <a:t>mediastinum</a:t>
            </a:r>
            <a:endParaRPr lang="en-US" dirty="0">
              <a:solidFill>
                <a:srgbClr val="326064"/>
              </a:solidFill>
            </a:endParaRPr>
          </a:p>
          <a:p>
            <a:pPr algn="just"/>
            <a:endParaRPr lang="en-US" dirty="0"/>
          </a:p>
          <a:p>
            <a:pPr algn="just"/>
            <a:r>
              <a:rPr lang="en-US" dirty="0"/>
              <a:t>The lungs fill the rest of the cavity.</a:t>
            </a:r>
          </a:p>
          <a:p>
            <a:pPr lvl="1" algn="just"/>
            <a:r>
              <a:rPr lang="en-US" dirty="0"/>
              <a:t>The </a:t>
            </a:r>
            <a:r>
              <a:rPr lang="en-US" dirty="0">
                <a:solidFill>
                  <a:srgbClr val="326064"/>
                </a:solidFill>
              </a:rPr>
              <a:t>parietal pleura </a:t>
            </a:r>
            <a:r>
              <a:rPr lang="en-US" dirty="0"/>
              <a:t>lines the thoracic wall.</a:t>
            </a:r>
          </a:p>
          <a:p>
            <a:pPr lvl="1" algn="just"/>
            <a:endParaRPr lang="en-US" dirty="0"/>
          </a:p>
          <a:p>
            <a:pPr lvl="1" algn="just"/>
            <a:r>
              <a:rPr lang="en-US" dirty="0"/>
              <a:t>The </a:t>
            </a:r>
            <a:r>
              <a:rPr lang="en-US" dirty="0">
                <a:solidFill>
                  <a:srgbClr val="326064"/>
                </a:solidFill>
              </a:rPr>
              <a:t>visceral pleura </a:t>
            </a:r>
            <a:r>
              <a:rPr lang="en-US" dirty="0"/>
              <a:t>covers the lungs.</a:t>
            </a:r>
          </a:p>
          <a:p>
            <a:pPr lvl="1" algn="just"/>
            <a:endParaRPr lang="en-US" dirty="0"/>
          </a:p>
          <a:p>
            <a:pPr lvl="1" algn="just"/>
            <a:r>
              <a:rPr lang="en-US" dirty="0"/>
              <a:t>The parietal and visceral pleura are normally pushed together, with a potential space between called the </a:t>
            </a:r>
            <a:r>
              <a:rPr lang="en-US" dirty="0" err="1">
                <a:solidFill>
                  <a:srgbClr val="326064"/>
                </a:solidFill>
              </a:rPr>
              <a:t>intrapleural</a:t>
            </a:r>
            <a:r>
              <a:rPr lang="en-US" dirty="0">
                <a:solidFill>
                  <a:srgbClr val="326064"/>
                </a:solidFill>
              </a:rPr>
              <a:t> space </a:t>
            </a:r>
            <a:r>
              <a:rPr lang="en-US" dirty="0"/>
              <a:t>[pleural cavity]</a:t>
            </a:r>
            <a:r>
              <a:rPr lang="en-US" dirty="0">
                <a:solidFill>
                  <a:srgbClr val="326064"/>
                </a:solidFill>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Effect transition="in" filter="fade">
                                      <p:cBhvr>
                                        <p:cTn id="15" dur="2000"/>
                                        <p:tgtEl>
                                          <p:spTgt spid="1741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411">
                                            <p:txEl>
                                              <p:pRg st="5" end="5"/>
                                            </p:txEl>
                                          </p:spTgt>
                                        </p:tgtEl>
                                        <p:attrNameLst>
                                          <p:attrName>style.visibility</p:attrName>
                                        </p:attrNameLst>
                                      </p:cBhvr>
                                      <p:to>
                                        <p:strVal val="visible"/>
                                      </p:to>
                                    </p:set>
                                    <p:animEffect transition="in" filter="fade">
                                      <p:cBhvr>
                                        <p:cTn id="18" dur="2000"/>
                                        <p:tgtEl>
                                          <p:spTgt spid="17411">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animEffect transition="in" filter="fade">
                                      <p:cBhvr>
                                        <p:cTn id="21" dur="2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Thoracic Cavity Cross Section</a:t>
            </a:r>
          </a:p>
        </p:txBody>
      </p:sp>
      <p:pic>
        <p:nvPicPr>
          <p:cNvPr id="18437" name="Picture 5" descr="fox78119_1607"/>
          <p:cNvPicPr>
            <a:picLocks noChangeAspect="1" noChangeArrowheads="1"/>
          </p:cNvPicPr>
          <p:nvPr/>
        </p:nvPicPr>
        <p:blipFill>
          <a:blip r:embed="rId2" cstate="print"/>
          <a:srcRect/>
          <a:stretch>
            <a:fillRect/>
          </a:stretch>
        </p:blipFill>
        <p:spPr bwMode="auto">
          <a:xfrm>
            <a:off x="990600" y="1447800"/>
            <a:ext cx="7228775" cy="4835555"/>
          </a:xfrm>
          <a:prstGeom prst="rect">
            <a:avLst/>
          </a:prstGeom>
          <a:noFill/>
        </p:spPr>
      </p:pic>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defRPr/>
            </a:pPr>
            <a:r>
              <a:rPr lang="en-US" sz="2800" b="0" dirty="0"/>
              <a:t>COUPLING OF THE LUNGS AND THE CHEST WALL</a:t>
            </a:r>
          </a:p>
        </p:txBody>
      </p:sp>
      <p:sp>
        <p:nvSpPr>
          <p:cNvPr id="29699" name="Rectangle 3"/>
          <p:cNvSpPr>
            <a:spLocks noGrp="1" noChangeArrowheads="1"/>
          </p:cNvSpPr>
          <p:nvPr>
            <p:ph type="body" idx="4294967295"/>
          </p:nvPr>
        </p:nvSpPr>
        <p:spPr/>
        <p:txBody>
          <a:bodyPr/>
          <a:lstStyle/>
          <a:p>
            <a:pPr algn="just" eaLnBrk="1" hangingPunct="1">
              <a:defRPr/>
            </a:pPr>
            <a:r>
              <a:rPr lang="en-US" sz="2400" dirty="0"/>
              <a:t>The lungs are not directly attached to the chest wall but they change their volume and shape according to the changes in shape and volume of the thoracic cavity.</a:t>
            </a:r>
          </a:p>
          <a:p>
            <a:pPr algn="just" eaLnBrk="1" hangingPunct="1">
              <a:buFont typeface="Wingdings" pitchFamily="2" charset="2"/>
              <a:buNone/>
              <a:defRPr/>
            </a:pPr>
            <a:endParaRPr lang="en-US" sz="2400" dirty="0"/>
          </a:p>
          <a:p>
            <a:pPr algn="just" eaLnBrk="1" hangingPunct="1">
              <a:defRPr/>
            </a:pPr>
            <a:r>
              <a:rPr lang="en-US" sz="2400" dirty="0"/>
              <a:t>Pleura covering the surfaces of the lungs (visceral) or the thoracic cavity (parietal) together with a thin (20 μm) layer of liquid (pleural fluid) between them create a liquid coupling.</a:t>
            </a:r>
          </a:p>
          <a:p>
            <a:pPr algn="just" eaLnBrk="1" hangingPunct="1">
              <a:defRPr/>
            </a:pPr>
            <a:endParaRPr lang="en-US" sz="2400" dirty="0"/>
          </a:p>
          <a:p>
            <a:pPr algn="just" eaLnBrk="1" hangingPunct="1">
              <a:defRPr/>
            </a:pPr>
            <a:r>
              <a:rPr lang="en-US" sz="2400" dirty="0"/>
              <a:t>The pleural fluid lubricates the movement of the lungs within the cavity.</a:t>
            </a:r>
          </a:p>
          <a:p>
            <a:pPr algn="just" eaLnBrk="1" hangingPunct="1">
              <a:defRPr/>
            </a:pPr>
            <a:endParaRPr lang="en-US"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20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fade">
                                      <p:cBhvr>
                                        <p:cTn id="17"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p:txBody>
          <a:bodyPr/>
          <a:lstStyle/>
          <a:p>
            <a:r>
              <a:rPr lang="en-US" dirty="0"/>
              <a:t>Mechanics of Breathing</a:t>
            </a:r>
          </a:p>
        </p:txBody>
      </p:sp>
    </p:spTree>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Breathing</a:t>
            </a:r>
          </a:p>
        </p:txBody>
      </p:sp>
      <p:sp>
        <p:nvSpPr>
          <p:cNvPr id="33795" name="Content Placeholder 2"/>
          <p:cNvSpPr>
            <a:spLocks noGrp="1"/>
          </p:cNvSpPr>
          <p:nvPr>
            <p:ph idx="1"/>
          </p:nvPr>
        </p:nvSpPr>
        <p:spPr>
          <a:xfrm>
            <a:off x="457200" y="1371600"/>
            <a:ext cx="8305800" cy="4800600"/>
          </a:xfrm>
        </p:spPr>
        <p:txBody>
          <a:bodyPr/>
          <a:lstStyle/>
          <a:p>
            <a:r>
              <a:rPr lang="en-US" dirty="0"/>
              <a:t>Also called </a:t>
            </a:r>
            <a:r>
              <a:rPr lang="en-US" dirty="0">
                <a:solidFill>
                  <a:srgbClr val="FF0000"/>
                </a:solidFill>
              </a:rPr>
              <a:t>pulmonary ventilation</a:t>
            </a:r>
          </a:p>
          <a:p>
            <a:pPr lvl="1"/>
            <a:r>
              <a:rPr lang="en-US" dirty="0"/>
              <a:t>Inspiration: breathe in</a:t>
            </a:r>
          </a:p>
          <a:p>
            <a:pPr lvl="1"/>
            <a:r>
              <a:rPr lang="en-US" dirty="0"/>
              <a:t>Expiration: breathe out</a:t>
            </a:r>
          </a:p>
          <a:p>
            <a:pPr lvl="1"/>
            <a:endParaRPr lang="en-US" dirty="0"/>
          </a:p>
          <a:p>
            <a:r>
              <a:rPr lang="en-US" dirty="0"/>
              <a:t>Accomplished by changing thoracic cavity/ lung volume</a:t>
            </a:r>
          </a:p>
          <a:p>
            <a:r>
              <a:rPr lang="en-US" dirty="0">
                <a:hlinkClick r:id="rId2"/>
              </a:rPr>
              <a:t>Breathing is an active process</a:t>
            </a:r>
            <a:r>
              <a:rPr lang="en-US" dirty="0"/>
              <a:t> - requiring the contraction of skeletal muscles.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2000"/>
                                        <p:tgtEl>
                                          <p:spTgt spid="337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fade">
                                      <p:cBhvr>
                                        <p:cTn id="13" dur="2000"/>
                                        <p:tgtEl>
                                          <p:spTgt spid="33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795">
                                            <p:txEl>
                                              <p:pRg st="4" end="4"/>
                                            </p:txEl>
                                          </p:spTgt>
                                        </p:tgtEl>
                                        <p:attrNameLst>
                                          <p:attrName>style.visibility</p:attrName>
                                        </p:attrNameLst>
                                      </p:cBhvr>
                                      <p:to>
                                        <p:strVal val="visible"/>
                                      </p:to>
                                    </p:set>
                                    <p:animEffect transition="in" filter="fade">
                                      <p:cBhvr>
                                        <p:cTn id="18" dur="2000"/>
                                        <p:tgtEl>
                                          <p:spTgt spid="3379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animEffect transition="in" filter="fade">
                                      <p:cBhvr>
                                        <p:cTn id="23" dur="20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Muscles Involved in Breathing</a:t>
            </a:r>
          </a:p>
        </p:txBody>
      </p:sp>
      <p:sp>
        <p:nvSpPr>
          <p:cNvPr id="34819" name="Content Placeholder 2"/>
          <p:cNvSpPr>
            <a:spLocks noGrp="1"/>
          </p:cNvSpPr>
          <p:nvPr>
            <p:ph idx="1"/>
          </p:nvPr>
        </p:nvSpPr>
        <p:spPr>
          <a:xfrm>
            <a:off x="533400" y="1600200"/>
            <a:ext cx="8077200" cy="4572000"/>
          </a:xfrm>
        </p:spPr>
        <p:txBody>
          <a:bodyPr>
            <a:normAutofit/>
          </a:bodyPr>
          <a:lstStyle/>
          <a:p>
            <a:pPr algn="just"/>
            <a:r>
              <a:rPr lang="en-US" sz="2800" dirty="0"/>
              <a:t>The primary </a:t>
            </a:r>
            <a:r>
              <a:rPr lang="en-US" sz="2800" dirty="0">
                <a:hlinkClick r:id="rId2"/>
              </a:rPr>
              <a:t>muscles of respiration</a:t>
            </a:r>
            <a:r>
              <a:rPr lang="en-US" sz="2800" dirty="0"/>
              <a:t> include the </a:t>
            </a:r>
            <a:r>
              <a:rPr lang="en-US" sz="2800" dirty="0">
                <a:solidFill>
                  <a:srgbClr val="FF0000"/>
                </a:solidFill>
              </a:rPr>
              <a:t>external </a:t>
            </a:r>
            <a:r>
              <a:rPr lang="en-US" sz="2800" dirty="0" err="1">
                <a:solidFill>
                  <a:srgbClr val="FF0000"/>
                </a:solidFill>
              </a:rPr>
              <a:t>intercostal</a:t>
            </a:r>
            <a:r>
              <a:rPr lang="en-US" sz="2800" dirty="0">
                <a:solidFill>
                  <a:srgbClr val="FF0000"/>
                </a:solidFill>
              </a:rPr>
              <a:t> </a:t>
            </a:r>
            <a:r>
              <a:rPr lang="en-US" sz="2800" dirty="0"/>
              <a:t>muscles (located between the ribs) and the </a:t>
            </a:r>
            <a:r>
              <a:rPr lang="en-US" sz="2800" dirty="0">
                <a:solidFill>
                  <a:srgbClr val="FF0000"/>
                </a:solidFill>
              </a:rPr>
              <a:t>diaphragm</a:t>
            </a:r>
            <a:r>
              <a:rPr lang="en-US" sz="2800" dirty="0"/>
              <a:t> (a sheet of muscle located between the thoracic &amp; abdominal cavities). </a:t>
            </a:r>
          </a:p>
          <a:p>
            <a:pPr algn="just"/>
            <a:endParaRPr lang="en-US" sz="2800" dirty="0"/>
          </a:p>
          <a:p>
            <a:pPr algn="just"/>
            <a:r>
              <a:rPr lang="en-US" sz="2800" dirty="0"/>
              <a:t>accessory muscles of inspiration </a:t>
            </a:r>
          </a:p>
          <a:p>
            <a:pPr lvl="1" algn="just"/>
            <a:r>
              <a:rPr lang="en-US" dirty="0" err="1"/>
              <a:t>sternomastoids</a:t>
            </a:r>
            <a:r>
              <a:rPr lang="en-US" dirty="0"/>
              <a:t>-from behind ear to sternum </a:t>
            </a:r>
          </a:p>
          <a:p>
            <a:pPr lvl="1" algn="just"/>
            <a:r>
              <a:rPr lang="en-US" dirty="0"/>
              <a:t>Anterior </a:t>
            </a:r>
            <a:r>
              <a:rPr lang="en-US" dirty="0" err="1"/>
              <a:t>serrati,scaleni</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2000"/>
                                        <p:tgtEl>
                                          <p:spTgt spid="3481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animEffect transition="in" filter="fade">
                                      <p:cBhvr>
                                        <p:cTn id="15" dur="2000"/>
                                        <p:tgtEl>
                                          <p:spTgt spid="3481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9">
                                            <p:txEl>
                                              <p:pRg st="4" end="4"/>
                                            </p:txEl>
                                          </p:spTgt>
                                        </p:tgtEl>
                                        <p:attrNameLst>
                                          <p:attrName>style.visibility</p:attrName>
                                        </p:attrNameLst>
                                      </p:cBhvr>
                                      <p:to>
                                        <p:strVal val="visible"/>
                                      </p:to>
                                    </p:set>
                                    <p:animEffect transition="in" filter="fade">
                                      <p:cBhvr>
                                        <p:cTn id="18" dur="20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a:bodyPr>
          <a:lstStyle/>
          <a:p>
            <a:pPr marL="0" indent="0">
              <a:buNone/>
            </a:pPr>
            <a:r>
              <a:rPr lang="en-US" dirty="0"/>
              <a:t>6. Pulmonary circulation [Ventilation-perfusion ratio].</a:t>
            </a:r>
          </a:p>
          <a:p>
            <a:pPr marL="0" indent="0">
              <a:buNone/>
            </a:pPr>
            <a:r>
              <a:rPr lang="en-US" dirty="0"/>
              <a:t>7. Lung Volumes and Pulmonary Function Tests</a:t>
            </a:r>
          </a:p>
          <a:p>
            <a:pPr marL="0" indent="0">
              <a:buNone/>
            </a:pPr>
            <a:r>
              <a:rPr lang="en-US" dirty="0"/>
              <a:t>8. Review of Gas Laws</a:t>
            </a:r>
          </a:p>
          <a:p>
            <a:pPr marL="0" indent="0">
              <a:buNone/>
            </a:pPr>
            <a:r>
              <a:rPr lang="en-US" dirty="0"/>
              <a:t>9. Diffusion of gases across alveolar walls [Gas exchange in the lungs]</a:t>
            </a:r>
          </a:p>
          <a:p>
            <a:pPr marL="0" indent="0">
              <a:buNone/>
            </a:pPr>
            <a:r>
              <a:rPr lang="en-US" dirty="0"/>
              <a:t>10. The exchange of gasses in the tissues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Muscles Involved in Breathing</a:t>
            </a:r>
          </a:p>
        </p:txBody>
      </p:sp>
      <p:sp>
        <p:nvSpPr>
          <p:cNvPr id="34819" name="Content Placeholder 2"/>
          <p:cNvSpPr>
            <a:spLocks noGrp="1"/>
          </p:cNvSpPr>
          <p:nvPr>
            <p:ph idx="1"/>
          </p:nvPr>
        </p:nvSpPr>
        <p:spPr>
          <a:xfrm>
            <a:off x="533400" y="1600200"/>
            <a:ext cx="8077200" cy="4572000"/>
          </a:xfrm>
        </p:spPr>
        <p:txBody>
          <a:bodyPr>
            <a:normAutofit/>
          </a:bodyPr>
          <a:lstStyle/>
          <a:p>
            <a:pPr algn="just"/>
            <a:r>
              <a:rPr lang="en-US" dirty="0">
                <a:solidFill>
                  <a:srgbClr val="FF0000"/>
                </a:solidFill>
              </a:rPr>
              <a:t>muscles of </a:t>
            </a:r>
            <a:r>
              <a:rPr lang="en-US" b="1" dirty="0">
                <a:solidFill>
                  <a:srgbClr val="FF0000"/>
                </a:solidFill>
              </a:rPr>
              <a:t>expiration</a:t>
            </a:r>
            <a:endParaRPr lang="en-US" dirty="0">
              <a:solidFill>
                <a:srgbClr val="FF0000"/>
              </a:solidFill>
            </a:endParaRPr>
          </a:p>
          <a:p>
            <a:pPr lvl="1" algn="just"/>
            <a:endParaRPr lang="en-US" dirty="0"/>
          </a:p>
          <a:p>
            <a:pPr lvl="1" algn="just"/>
            <a:r>
              <a:rPr lang="en-US" dirty="0" err="1"/>
              <a:t>transversus</a:t>
            </a:r>
            <a:r>
              <a:rPr lang="en-US" dirty="0"/>
              <a:t> </a:t>
            </a:r>
            <a:r>
              <a:rPr lang="en-US" dirty="0" err="1"/>
              <a:t>abdominis</a:t>
            </a:r>
            <a:r>
              <a:rPr lang="en-US" dirty="0"/>
              <a:t> </a:t>
            </a:r>
          </a:p>
          <a:p>
            <a:pPr lvl="1" algn="just"/>
            <a:r>
              <a:rPr lang="en-US" dirty="0"/>
              <a:t>rectus </a:t>
            </a:r>
            <a:r>
              <a:rPr lang="en-US" dirty="0" err="1"/>
              <a:t>abdominis</a:t>
            </a:r>
            <a:r>
              <a:rPr lang="en-US" dirty="0"/>
              <a:t> </a:t>
            </a:r>
          </a:p>
          <a:p>
            <a:pPr lvl="1" algn="just"/>
            <a:r>
              <a:rPr lang="en-US" dirty="0"/>
              <a:t>internal oblique </a:t>
            </a:r>
          </a:p>
          <a:p>
            <a:pPr lvl="1" algn="just"/>
            <a:r>
              <a:rPr lang="en-US" dirty="0"/>
              <a:t>external oblique, internal intercostals </a:t>
            </a:r>
          </a:p>
          <a:p>
            <a:pPr algn="just"/>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2000"/>
                                        <p:tgtEl>
                                          <p:spTgt spid="34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20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2000"/>
                                        <p:tgtEl>
                                          <p:spTgt spid="348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2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9" name="Picture 5" descr="fox78119_1613"/>
          <p:cNvPicPr>
            <a:picLocks noChangeAspect="1" noChangeArrowheads="1"/>
          </p:cNvPicPr>
          <p:nvPr/>
        </p:nvPicPr>
        <p:blipFill>
          <a:blip r:embed="rId2" cstate="print"/>
          <a:srcRect/>
          <a:stretch>
            <a:fillRect/>
          </a:stretch>
        </p:blipFill>
        <p:spPr bwMode="auto">
          <a:xfrm>
            <a:off x="1752600" y="1371600"/>
            <a:ext cx="5637780" cy="5050608"/>
          </a:xfrm>
          <a:prstGeom prst="rect">
            <a:avLst/>
          </a:prstGeom>
          <a:noFill/>
        </p:spPr>
      </p:pic>
      <p:sp>
        <p:nvSpPr>
          <p:cNvPr id="185350"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4400" dirty="0">
                <a:solidFill>
                  <a:schemeClr val="tx1"/>
                </a:solidFill>
              </a:rPr>
              <a:t>Muscles Involved in Breathing</a:t>
            </a: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p:txBody>
          <a:bodyPr/>
          <a:lstStyle/>
          <a:p>
            <a:pPr algn="just" eaLnBrk="1" hangingPunct="1">
              <a:lnSpc>
                <a:spcPct val="90000"/>
              </a:lnSpc>
              <a:defRPr/>
            </a:pPr>
            <a:r>
              <a:rPr lang="en-US" b="1" dirty="0"/>
              <a:t>Contraction of external intercostal muscles </a:t>
            </a:r>
            <a:r>
              <a:rPr lang="en-US" dirty="0"/>
              <a:t>&gt; elevation of ribs &amp; sternum &gt; increased front- to-back dimension of thoracic cavity &gt; lowers air pressure in lungs &gt; air moves into lungs</a:t>
            </a:r>
          </a:p>
          <a:p>
            <a:pPr algn="just" eaLnBrk="1" hangingPunct="1">
              <a:lnSpc>
                <a:spcPct val="90000"/>
              </a:lnSpc>
              <a:defRPr/>
            </a:pPr>
            <a:endParaRPr lang="en-US" dirty="0"/>
          </a:p>
          <a:p>
            <a:pPr algn="just" eaLnBrk="1" hangingPunct="1">
              <a:lnSpc>
                <a:spcPct val="90000"/>
              </a:lnSpc>
              <a:defRPr/>
            </a:pPr>
            <a:r>
              <a:rPr lang="en-US" b="1" dirty="0">
                <a:hlinkClick r:id="rId3"/>
              </a:rPr>
              <a:t>Contraction of diaphragm</a:t>
            </a:r>
            <a:r>
              <a:rPr lang="en-US" dirty="0"/>
              <a:t> &gt; diaphragm moves downward &gt; increases vertical dimension of thoracic cavity &gt; lowers air pressure in lungs &gt; air moves into lungs: </a:t>
            </a:r>
          </a:p>
        </p:txBody>
      </p:sp>
      <p:sp>
        <p:nvSpPr>
          <p:cNvPr id="21507" name="Rectangle 3"/>
          <p:cNvSpPr>
            <a:spLocks noGrp="1" noChangeArrowheads="1"/>
          </p:cNvSpPr>
          <p:nvPr>
            <p:ph type="title" idx="4294967295"/>
          </p:nvPr>
        </p:nvSpPr>
        <p:spPr/>
        <p:txBody>
          <a:bodyPr/>
          <a:lstStyle/>
          <a:p>
            <a:pPr eaLnBrk="1" hangingPunct="1">
              <a:defRPr/>
            </a:pPr>
            <a:r>
              <a:rPr lang="en-US" b="0" dirty="0"/>
              <a:t>Mechanics of breathing</a:t>
            </a:r>
            <a:r>
              <a:rPr lang="en-US" dirty="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20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fade">
                                      <p:cBhvr>
                                        <p:cTn id="12" dur="2000"/>
                                        <p:tgtEl>
                                          <p:spTgt spid="21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p:txBody>
          <a:bodyPr>
            <a:normAutofit fontScale="92500" lnSpcReduction="10000"/>
          </a:bodyPr>
          <a:lstStyle/>
          <a:p>
            <a:pPr algn="just" eaLnBrk="1" hangingPunct="1">
              <a:lnSpc>
                <a:spcPct val="90000"/>
              </a:lnSpc>
              <a:defRPr/>
            </a:pPr>
            <a:r>
              <a:rPr lang="en-US" dirty="0"/>
              <a:t>Expiration is usually passive, and normally occurs by recoil of stretched tissue of</a:t>
            </a:r>
            <a:br>
              <a:rPr lang="en-US" dirty="0"/>
            </a:br>
            <a:r>
              <a:rPr lang="en-US" dirty="0"/>
              <a:t>lungs and thorax. </a:t>
            </a:r>
          </a:p>
          <a:p>
            <a:pPr algn="just" eaLnBrk="1" hangingPunct="1">
              <a:lnSpc>
                <a:spcPct val="90000"/>
              </a:lnSpc>
              <a:defRPr/>
            </a:pPr>
            <a:endParaRPr lang="en-US" dirty="0"/>
          </a:p>
          <a:p>
            <a:pPr algn="just" eaLnBrk="1" hangingPunct="1">
              <a:lnSpc>
                <a:spcPct val="90000"/>
              </a:lnSpc>
              <a:defRPr/>
            </a:pPr>
            <a:r>
              <a:rPr lang="en-US" dirty="0"/>
              <a:t>At high rates of ventilation or with airway obstruction the muscles of expiration actively contract. </a:t>
            </a:r>
          </a:p>
          <a:p>
            <a:pPr algn="just" eaLnBrk="1" hangingPunct="1">
              <a:lnSpc>
                <a:spcPct val="90000"/>
              </a:lnSpc>
              <a:defRPr/>
            </a:pPr>
            <a:endParaRPr lang="en-US" dirty="0"/>
          </a:p>
          <a:p>
            <a:pPr algn="just" eaLnBrk="1" hangingPunct="1">
              <a:lnSpc>
                <a:spcPct val="90000"/>
              </a:lnSpc>
              <a:defRPr/>
            </a:pPr>
            <a:r>
              <a:rPr lang="en-US" dirty="0"/>
              <a:t>They lower the ribs and increase</a:t>
            </a:r>
            <a:br>
              <a:rPr lang="en-US" dirty="0"/>
            </a:br>
            <a:r>
              <a:rPr lang="en-US" dirty="0"/>
              <a:t>intra-abdominal pressure which forces the diaphragm upward. </a:t>
            </a:r>
          </a:p>
        </p:txBody>
      </p:sp>
      <p:sp>
        <p:nvSpPr>
          <p:cNvPr id="22531" name="Rectangle 3"/>
          <p:cNvSpPr>
            <a:spLocks noGrp="1" noChangeArrowheads="1"/>
          </p:cNvSpPr>
          <p:nvPr>
            <p:ph type="title" idx="4294967295"/>
          </p:nvPr>
        </p:nvSpPr>
        <p:spPr/>
        <p:txBody>
          <a:bodyPr/>
          <a:lstStyle/>
          <a:p>
            <a:pPr eaLnBrk="1" hangingPunct="1">
              <a:defRPr/>
            </a:pPr>
            <a:r>
              <a:rPr lang="en-US" b="0" dirty="0"/>
              <a:t>Mechanics of breathing</a:t>
            </a:r>
            <a:r>
              <a:rPr lang="en-US" dirty="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20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20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0">
                                            <p:txEl>
                                              <p:pRg st="4" end="4"/>
                                            </p:txEl>
                                          </p:spTgt>
                                        </p:tgtEl>
                                        <p:attrNameLst>
                                          <p:attrName>style.visibility</p:attrName>
                                        </p:attrNameLst>
                                      </p:cBhvr>
                                      <p:to>
                                        <p:strVal val="visible"/>
                                      </p:to>
                                    </p:set>
                                    <p:animEffect transition="in" filter="fade">
                                      <p:cBhvr>
                                        <p:cTn id="17" dur="20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457200" y="0"/>
            <a:ext cx="8229600" cy="838200"/>
          </a:xfrm>
        </p:spPr>
        <p:txBody>
          <a:bodyPr/>
          <a:lstStyle/>
          <a:p>
            <a:pPr eaLnBrk="1" hangingPunct="1">
              <a:defRPr/>
            </a:pPr>
            <a:r>
              <a:rPr lang="en-US" b="0" dirty="0"/>
              <a:t>Mechanics of breathing</a:t>
            </a:r>
            <a:r>
              <a:rPr lang="en-US" dirty="0"/>
              <a:t> </a:t>
            </a:r>
          </a:p>
        </p:txBody>
      </p:sp>
      <p:pic>
        <p:nvPicPr>
          <p:cNvPr id="24579" name="Picture 5" descr="breathingmuscles"/>
          <p:cNvPicPr>
            <a:picLocks noChangeAspect="1" noChangeArrowheads="1"/>
          </p:cNvPicPr>
          <p:nvPr/>
        </p:nvPicPr>
        <p:blipFill>
          <a:blip r:embed="rId3" cstate="print"/>
          <a:srcRect/>
          <a:stretch>
            <a:fillRect/>
          </a:stretch>
        </p:blipFill>
        <p:spPr bwMode="auto">
          <a:xfrm>
            <a:off x="0" y="1143006"/>
            <a:ext cx="5410200" cy="5714994"/>
          </a:xfrm>
          <a:prstGeom prst="rect">
            <a:avLst/>
          </a:prstGeom>
          <a:noFill/>
          <a:ln w="9525">
            <a:noFill/>
            <a:miter lim="800000"/>
            <a:headEnd/>
            <a:tailEnd/>
          </a:ln>
        </p:spPr>
      </p:pic>
      <p:pic>
        <p:nvPicPr>
          <p:cNvPr id="6" name="Picture 5" descr="breathingmechanics"/>
          <p:cNvPicPr>
            <a:picLocks noChangeAspect="1" noChangeArrowheads="1"/>
          </p:cNvPicPr>
          <p:nvPr/>
        </p:nvPicPr>
        <p:blipFill>
          <a:blip r:embed="rId4" cstate="print"/>
          <a:srcRect/>
          <a:stretch>
            <a:fillRect/>
          </a:stretch>
        </p:blipFill>
        <p:spPr bwMode="auto">
          <a:xfrm>
            <a:off x="5334000" y="1066800"/>
            <a:ext cx="3810000" cy="5791200"/>
          </a:xfrm>
          <a:prstGeom prst="rect">
            <a:avLst/>
          </a:prstGeom>
          <a:noFill/>
          <a:ln w="9525">
            <a:noFill/>
            <a:miter lim="800000"/>
            <a:headEnd/>
            <a:tailEnd/>
          </a:ln>
        </p:spPr>
      </p:pic>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p:txBody>
          <a:bodyPr>
            <a:normAutofit/>
          </a:bodyPr>
          <a:lstStyle/>
          <a:p>
            <a:pPr algn="just">
              <a:defRPr/>
            </a:pPr>
            <a:r>
              <a:rPr lang="en-US" dirty="0"/>
              <a:t>To exhale: </a:t>
            </a:r>
          </a:p>
          <a:p>
            <a:pPr algn="just">
              <a:defRPr/>
            </a:pPr>
            <a:r>
              <a:rPr lang="en-US" dirty="0"/>
              <a:t>relaxation of external </a:t>
            </a:r>
            <a:r>
              <a:rPr lang="en-US" dirty="0" err="1"/>
              <a:t>intercostal</a:t>
            </a:r>
            <a:r>
              <a:rPr lang="en-US" dirty="0"/>
              <a:t> muscles &amp; diaphragm &gt; return of diaphragm, ribs, &amp; sternum to resting position &gt; restores thoracic cavity to pre </a:t>
            </a:r>
            <a:r>
              <a:rPr lang="en-US" dirty="0" err="1"/>
              <a:t>inspiratory</a:t>
            </a:r>
            <a:r>
              <a:rPr lang="en-US" dirty="0"/>
              <a:t> volume &gt; increases pressure in lungs &gt; air is exhaled</a:t>
            </a:r>
          </a:p>
          <a:p>
            <a:pPr algn="just" eaLnBrk="1" hangingPunct="1">
              <a:lnSpc>
                <a:spcPct val="90000"/>
              </a:lnSpc>
              <a:defRPr/>
            </a:pPr>
            <a:endParaRPr lang="en-US" dirty="0"/>
          </a:p>
        </p:txBody>
      </p:sp>
      <p:sp>
        <p:nvSpPr>
          <p:cNvPr id="22531" name="Rectangle 3"/>
          <p:cNvSpPr>
            <a:spLocks noGrp="1" noChangeArrowheads="1"/>
          </p:cNvSpPr>
          <p:nvPr>
            <p:ph type="title" idx="4294967295"/>
          </p:nvPr>
        </p:nvSpPr>
        <p:spPr/>
        <p:txBody>
          <a:bodyPr/>
          <a:lstStyle/>
          <a:p>
            <a:pPr eaLnBrk="1" hangingPunct="1">
              <a:defRPr/>
            </a:pPr>
            <a:r>
              <a:rPr lang="en-US" b="0" dirty="0"/>
              <a:t>Mechanics of breathing</a:t>
            </a:r>
            <a:r>
              <a:rPr lang="en-US" dirty="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20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2000"/>
                                        <p:tgtEl>
                                          <p:spTgt spid="22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838200"/>
          </a:xfrm>
        </p:spPr>
        <p:txBody>
          <a:bodyPr/>
          <a:lstStyle/>
          <a:p>
            <a:r>
              <a:rPr lang="en-US" dirty="0"/>
              <a:t>Normal vs. Forced Breathing</a:t>
            </a:r>
          </a:p>
        </p:txBody>
      </p:sp>
      <p:pic>
        <p:nvPicPr>
          <p:cNvPr id="36869" name="Picture 5" descr="fox78119_tb1602"/>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transition>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762000"/>
          </a:xfrm>
        </p:spPr>
        <p:txBody>
          <a:bodyPr/>
          <a:lstStyle/>
          <a:p>
            <a:r>
              <a:rPr lang="en-US" dirty="0"/>
              <a:t>Mechanisms of Breathing</a:t>
            </a:r>
          </a:p>
        </p:txBody>
      </p:sp>
      <p:pic>
        <p:nvPicPr>
          <p:cNvPr id="37893" name="Picture 5" descr="fox78119_1614"/>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transition>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a:t>Pressure</a:t>
            </a:r>
          </a:p>
        </p:txBody>
      </p:sp>
      <p:sp>
        <p:nvSpPr>
          <p:cNvPr id="22531" name="Content Placeholder 2"/>
          <p:cNvSpPr>
            <a:spLocks noGrp="1"/>
          </p:cNvSpPr>
          <p:nvPr>
            <p:ph idx="1"/>
          </p:nvPr>
        </p:nvSpPr>
        <p:spPr/>
        <p:txBody>
          <a:bodyPr>
            <a:normAutofit lnSpcReduction="10000"/>
          </a:bodyPr>
          <a:lstStyle/>
          <a:p>
            <a:pPr algn="just"/>
            <a:r>
              <a:rPr lang="en-US" dirty="0"/>
              <a:t>Atmospheric pressure [</a:t>
            </a:r>
            <a:r>
              <a:rPr lang="en-US" dirty="0">
                <a:solidFill>
                  <a:srgbClr val="FF0000"/>
                </a:solidFill>
              </a:rPr>
              <a:t>barometric pressure</a:t>
            </a:r>
            <a:r>
              <a:rPr lang="en-US" dirty="0"/>
              <a:t>]:  pressure of air outside the body</a:t>
            </a:r>
          </a:p>
          <a:p>
            <a:pPr algn="just">
              <a:buFontTx/>
              <a:buNone/>
            </a:pPr>
            <a:endParaRPr lang="en-US" dirty="0"/>
          </a:p>
          <a:p>
            <a:pPr algn="just"/>
            <a:r>
              <a:rPr lang="en-US" dirty="0"/>
              <a:t>Intrapulmonary pressure [</a:t>
            </a:r>
            <a:r>
              <a:rPr lang="en-US" dirty="0">
                <a:solidFill>
                  <a:srgbClr val="FF0000"/>
                </a:solidFill>
              </a:rPr>
              <a:t>alveolar pressure</a:t>
            </a:r>
            <a:r>
              <a:rPr lang="en-US" dirty="0"/>
              <a:t>]:  pressure in the lungs</a:t>
            </a:r>
          </a:p>
          <a:p>
            <a:pPr algn="just">
              <a:buFontTx/>
              <a:buNone/>
            </a:pPr>
            <a:endParaRPr lang="en-US" dirty="0"/>
          </a:p>
          <a:p>
            <a:pPr algn="just"/>
            <a:r>
              <a:rPr lang="en-US" dirty="0" err="1"/>
              <a:t>Intrapleural</a:t>
            </a:r>
            <a:r>
              <a:rPr lang="en-US" dirty="0"/>
              <a:t> pressure: pressure within the </a:t>
            </a:r>
            <a:r>
              <a:rPr lang="en-US" dirty="0" err="1"/>
              <a:t>intrapleural</a:t>
            </a:r>
            <a:r>
              <a:rPr lang="en-US" dirty="0"/>
              <a:t> space (between parietal and visceral pleura)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t>
            </a:r>
            <a:r>
              <a:rPr lang="en-US" dirty="0" err="1"/>
              <a:t>cnt’d</a:t>
            </a:r>
            <a:r>
              <a:rPr lang="en-US" dirty="0"/>
              <a:t>…</a:t>
            </a:r>
          </a:p>
        </p:txBody>
      </p:sp>
      <p:sp>
        <p:nvSpPr>
          <p:cNvPr id="3" name="Content Placeholder 2"/>
          <p:cNvSpPr>
            <a:spLocks noGrp="1"/>
          </p:cNvSpPr>
          <p:nvPr>
            <p:ph idx="1"/>
          </p:nvPr>
        </p:nvSpPr>
        <p:spPr/>
        <p:txBody>
          <a:bodyPr/>
          <a:lstStyle/>
          <a:p>
            <a:r>
              <a:rPr lang="en-US" dirty="0"/>
              <a:t>-</a:t>
            </a:r>
            <a:r>
              <a:rPr lang="en-US" dirty="0" err="1"/>
              <a:t>ve</a:t>
            </a:r>
            <a:r>
              <a:rPr lang="en-US" dirty="0"/>
              <a:t> force always required on the outside to keep the lungs expanded</a:t>
            </a:r>
          </a:p>
          <a:p>
            <a:r>
              <a:rPr lang="en-US" dirty="0"/>
              <a:t>Provided by –</a:t>
            </a:r>
            <a:r>
              <a:rPr lang="en-US" dirty="0" err="1"/>
              <a:t>ve</a:t>
            </a:r>
            <a:r>
              <a:rPr lang="en-US" dirty="0"/>
              <a:t> pressure in the pleural space</a:t>
            </a:r>
          </a:p>
          <a:p>
            <a:r>
              <a:rPr lang="en-US" dirty="0"/>
              <a:t>-</a:t>
            </a:r>
            <a:r>
              <a:rPr lang="en-US" dirty="0" err="1"/>
              <a:t>ve</a:t>
            </a:r>
            <a:r>
              <a:rPr lang="en-US" dirty="0"/>
              <a:t> pressure provided by continuous pumping of fluid from this space by the </a:t>
            </a:r>
            <a:r>
              <a:rPr lang="en-US" dirty="0" err="1"/>
              <a:t>lymphatics</a:t>
            </a:r>
            <a:endParaRPr lang="en-US" dirty="0"/>
          </a:p>
          <a:p>
            <a:r>
              <a:rPr lang="en-US" dirty="0"/>
              <a:t>Normal collapse pressure of lungs about -4mmHg, pleural pressure must be at least -4mmHg to keep lungs expanded</a:t>
            </a:r>
          </a:p>
        </p:txBody>
      </p:sp>
    </p:spTree>
    <p:extLst>
      <p:ext uri="{BB962C8B-B14F-4D97-AF65-F5344CB8AC3E}">
        <p14:creationId xmlns:p14="http://schemas.microsoft.com/office/powerpoint/2010/main" val="242079709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a:bodyPr>
          <a:lstStyle/>
          <a:p>
            <a:pPr marL="0" indent="0">
              <a:buNone/>
            </a:pPr>
            <a:r>
              <a:rPr lang="en-US" dirty="0"/>
              <a:t>11. Gas Transport to the Periphery [The carriage of oxygen and Carbondioxide]</a:t>
            </a:r>
          </a:p>
          <a:p>
            <a:pPr marL="0" indent="0">
              <a:buNone/>
            </a:pPr>
            <a:r>
              <a:rPr lang="en-US" dirty="0"/>
              <a:t>12. Acid-Base Regulation [The role of respiration in maintenance of blood pH]</a:t>
            </a:r>
          </a:p>
          <a:p>
            <a:pPr marL="0" indent="0">
              <a:buNone/>
            </a:pPr>
            <a:r>
              <a:rPr lang="en-US" dirty="0"/>
              <a:t>13. Regulation &amp; Control of Breathing [Neural, chemical and non-chemical control ]</a:t>
            </a:r>
          </a:p>
          <a:p>
            <a:pPr marL="514350" indent="-514350">
              <a:buNone/>
            </a:pPr>
            <a:endParaRPr lang="en-US" dirty="0"/>
          </a:p>
          <a:p>
            <a:pPr marL="514350" indent="-514350">
              <a:buNone/>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t>
            </a:r>
            <a:r>
              <a:rPr lang="en-US" dirty="0" err="1"/>
              <a:t>cnt’d</a:t>
            </a:r>
            <a:r>
              <a:rPr lang="en-US" dirty="0"/>
              <a:t>…</a:t>
            </a:r>
          </a:p>
        </p:txBody>
      </p:sp>
      <p:sp>
        <p:nvSpPr>
          <p:cNvPr id="3" name="Content Placeholder 2"/>
          <p:cNvSpPr>
            <a:spLocks noGrp="1"/>
          </p:cNvSpPr>
          <p:nvPr>
            <p:ph idx="1"/>
          </p:nvPr>
        </p:nvSpPr>
        <p:spPr/>
        <p:txBody>
          <a:bodyPr/>
          <a:lstStyle/>
          <a:p>
            <a:r>
              <a:rPr lang="en-US" dirty="0"/>
              <a:t>Usual pressure about -7mmHg</a:t>
            </a:r>
          </a:p>
          <a:p>
            <a:r>
              <a:rPr lang="en-US" dirty="0"/>
              <a:t>Thus negativity of pleural fluid keeps normal lungs pulled against the parietal pleural of the chest cavity except for an extremely thin layer of </a:t>
            </a:r>
            <a:r>
              <a:rPr lang="en-US" dirty="0" err="1"/>
              <a:t>mucoid</a:t>
            </a:r>
            <a:r>
              <a:rPr lang="en-US" dirty="0"/>
              <a:t> fluid that acts as a lubricant</a:t>
            </a:r>
          </a:p>
        </p:txBody>
      </p:sp>
    </p:spTree>
    <p:extLst>
      <p:ext uri="{BB962C8B-B14F-4D97-AF65-F5344CB8AC3E}">
        <p14:creationId xmlns:p14="http://schemas.microsoft.com/office/powerpoint/2010/main" val="6278055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244475"/>
            <a:ext cx="8385175" cy="974725"/>
          </a:xfrm>
        </p:spPr>
        <p:txBody>
          <a:bodyPr>
            <a:normAutofit/>
          </a:bodyPr>
          <a:lstStyle/>
          <a:p>
            <a:pPr eaLnBrk="1" hangingPunct="1">
              <a:defRPr/>
            </a:pPr>
            <a:r>
              <a:rPr lang="en-US" sz="3200" b="0" dirty="0"/>
              <a:t>Pressure Changes during inspiration &amp; expiration</a:t>
            </a:r>
            <a:r>
              <a:rPr lang="en-US" sz="3200" dirty="0"/>
              <a:t> </a:t>
            </a:r>
          </a:p>
        </p:txBody>
      </p:sp>
      <p:sp>
        <p:nvSpPr>
          <p:cNvPr id="26627" name="Rectangle 3"/>
          <p:cNvSpPr>
            <a:spLocks noGrp="1" noChangeArrowheads="1"/>
          </p:cNvSpPr>
          <p:nvPr>
            <p:ph type="body" idx="4294967295"/>
          </p:nvPr>
        </p:nvSpPr>
        <p:spPr>
          <a:xfrm>
            <a:off x="457200" y="1371600"/>
            <a:ext cx="8229600" cy="5029200"/>
          </a:xfrm>
        </p:spPr>
        <p:txBody>
          <a:bodyPr>
            <a:normAutofit/>
          </a:bodyPr>
          <a:lstStyle/>
          <a:p>
            <a:pPr algn="just" eaLnBrk="1" hangingPunct="1">
              <a:lnSpc>
                <a:spcPct val="80000"/>
              </a:lnSpc>
              <a:defRPr/>
            </a:pPr>
            <a:r>
              <a:rPr lang="en-US" sz="2800" dirty="0"/>
              <a:t>lungs are housed in a hermetically sealed compartment known as the pleural space</a:t>
            </a:r>
          </a:p>
          <a:p>
            <a:pPr algn="just" eaLnBrk="1" hangingPunct="1">
              <a:lnSpc>
                <a:spcPct val="80000"/>
              </a:lnSpc>
              <a:defRPr/>
            </a:pPr>
            <a:endParaRPr lang="en-US" sz="2800" dirty="0"/>
          </a:p>
          <a:p>
            <a:pPr algn="just" eaLnBrk="1" hangingPunct="1">
              <a:lnSpc>
                <a:spcPct val="80000"/>
              </a:lnSpc>
              <a:defRPr/>
            </a:pPr>
            <a:r>
              <a:rPr lang="en-US" sz="2800" dirty="0"/>
              <a:t>As the external intercostals &amp; diaphragm contract, the lungs expand. </a:t>
            </a:r>
          </a:p>
          <a:p>
            <a:pPr algn="just" eaLnBrk="1" hangingPunct="1">
              <a:lnSpc>
                <a:spcPct val="80000"/>
              </a:lnSpc>
              <a:defRPr/>
            </a:pPr>
            <a:endParaRPr lang="en-US" sz="2800" dirty="0"/>
          </a:p>
          <a:p>
            <a:pPr algn="just" eaLnBrk="1" hangingPunct="1">
              <a:lnSpc>
                <a:spcPct val="80000"/>
              </a:lnSpc>
              <a:defRPr/>
            </a:pPr>
            <a:r>
              <a:rPr lang="en-US" sz="2800" dirty="0"/>
              <a:t>The expansion of the lungs causes the pressure in the lungs (and alveoli) to become slightly negative relative to atmospheric pressure. </a:t>
            </a:r>
          </a:p>
          <a:p>
            <a:pPr algn="just" eaLnBrk="1" hangingPunct="1">
              <a:lnSpc>
                <a:spcPct val="80000"/>
              </a:lnSpc>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244475"/>
            <a:ext cx="8385175" cy="974725"/>
          </a:xfrm>
        </p:spPr>
        <p:txBody>
          <a:bodyPr>
            <a:normAutofit/>
          </a:bodyPr>
          <a:lstStyle/>
          <a:p>
            <a:pPr eaLnBrk="1" hangingPunct="1">
              <a:defRPr/>
            </a:pPr>
            <a:r>
              <a:rPr lang="en-US" sz="3200" dirty="0"/>
              <a:t>P</a:t>
            </a:r>
            <a:r>
              <a:rPr lang="en-US" sz="3200" b="0" dirty="0"/>
              <a:t>ressure Changes during inspiration &amp; expiration</a:t>
            </a:r>
            <a:r>
              <a:rPr lang="en-US" sz="3200" dirty="0"/>
              <a:t> </a:t>
            </a:r>
          </a:p>
        </p:txBody>
      </p:sp>
      <p:sp>
        <p:nvSpPr>
          <p:cNvPr id="26627" name="Rectangle 3"/>
          <p:cNvSpPr>
            <a:spLocks noGrp="1" noChangeArrowheads="1"/>
          </p:cNvSpPr>
          <p:nvPr>
            <p:ph type="body" idx="4294967295"/>
          </p:nvPr>
        </p:nvSpPr>
        <p:spPr>
          <a:xfrm>
            <a:off x="457200" y="1371600"/>
            <a:ext cx="8229600" cy="5029200"/>
          </a:xfrm>
        </p:spPr>
        <p:txBody>
          <a:bodyPr>
            <a:normAutofit/>
          </a:bodyPr>
          <a:lstStyle/>
          <a:p>
            <a:pPr algn="just" eaLnBrk="1" hangingPunct="1">
              <a:lnSpc>
                <a:spcPct val="80000"/>
              </a:lnSpc>
              <a:defRPr/>
            </a:pPr>
            <a:r>
              <a:rPr lang="en-US" sz="2800" dirty="0"/>
              <a:t>As a result, air moves from an area of higher pressure (the air) to an area of lower pressure (lungs &amp; alveoli). </a:t>
            </a:r>
          </a:p>
          <a:p>
            <a:pPr algn="just" eaLnBrk="1" hangingPunct="1">
              <a:lnSpc>
                <a:spcPct val="80000"/>
              </a:lnSpc>
              <a:defRPr/>
            </a:pPr>
            <a:endParaRPr lang="en-US" sz="2800" dirty="0"/>
          </a:p>
          <a:p>
            <a:pPr algn="just" eaLnBrk="1" hangingPunct="1">
              <a:lnSpc>
                <a:spcPct val="80000"/>
              </a:lnSpc>
              <a:defRPr/>
            </a:pPr>
            <a:r>
              <a:rPr lang="en-US" sz="2800" dirty="0"/>
              <a:t>During expiration, the respiration muscles relax &amp; lung volume decreases.</a:t>
            </a:r>
          </a:p>
          <a:p>
            <a:pPr algn="just" eaLnBrk="1" hangingPunct="1">
              <a:lnSpc>
                <a:spcPct val="80000"/>
              </a:lnSpc>
              <a:defRPr/>
            </a:pPr>
            <a:endParaRPr lang="en-US" sz="2800" dirty="0"/>
          </a:p>
          <a:p>
            <a:pPr algn="just" eaLnBrk="1" hangingPunct="1">
              <a:lnSpc>
                <a:spcPct val="80000"/>
              </a:lnSpc>
              <a:defRPr/>
            </a:pPr>
            <a:r>
              <a:rPr lang="en-US" sz="2800" dirty="0"/>
              <a:t>This causes pressure in the lungs (and alveoli) to become slight positive relative to atmospheric pressure. As a result, air leaves the lungs.</a:t>
            </a:r>
          </a:p>
        </p:txBody>
      </p:sp>
      <p:sp>
        <p:nvSpPr>
          <p:cNvPr id="4" name="Rectangle 3"/>
          <p:cNvSpPr/>
          <p:nvPr/>
        </p:nvSpPr>
        <p:spPr>
          <a:xfrm>
            <a:off x="4572000" y="5410200"/>
            <a:ext cx="3782254" cy="369332"/>
          </a:xfrm>
          <a:prstGeom prst="rect">
            <a:avLst/>
          </a:prstGeom>
        </p:spPr>
        <p:txBody>
          <a:bodyPr wrap="none">
            <a:spAutoFit/>
          </a:bodyPr>
          <a:lstStyle/>
          <a:p>
            <a:r>
              <a:rPr lang="en-US" dirty="0">
                <a:hlinkClick r:id="rId3" action="ppaction://hlinkpres?slideindex=1&amp;slidetitle="/>
              </a:rPr>
              <a:t>Animation\Ventilation Animation.ppsx</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57200" y="762000"/>
            <a:ext cx="8229600" cy="5364163"/>
          </a:xfrm>
        </p:spPr>
        <p:txBody>
          <a:bodyPr/>
          <a:lstStyle/>
          <a:p>
            <a:pPr eaLnBrk="1" hangingPunct="1">
              <a:defRPr/>
            </a:pPr>
            <a:r>
              <a:rPr lang="en-US" sz="2800" dirty="0"/>
              <a:t>by changing the dimensions of the thorax one can increase or decrease intrapleural pressure, which in turn will influence transpulmonary  pressure. </a:t>
            </a:r>
          </a:p>
          <a:p>
            <a:pPr eaLnBrk="1" hangingPunct="1">
              <a:defRPr/>
            </a:pPr>
            <a:endParaRPr lang="en-US" sz="2800" dirty="0"/>
          </a:p>
          <a:p>
            <a:pPr eaLnBrk="1" hangingPunct="1">
              <a:defRPr/>
            </a:pPr>
            <a:r>
              <a:rPr lang="en-US" sz="2800" dirty="0"/>
              <a:t>the muscles of respiration regulate the size of the thorax. </a:t>
            </a:r>
          </a:p>
          <a:p>
            <a:pPr eaLnBrk="1" hangingPunct="1">
              <a:defRPr/>
            </a:pPr>
            <a:endParaRPr lang="en-US" sz="2800" dirty="0"/>
          </a:p>
          <a:p>
            <a:pPr eaLnBrk="1" hangingPunct="1">
              <a:defRPr/>
            </a:pPr>
            <a:r>
              <a:rPr lang="en-US" sz="2800" dirty="0"/>
              <a:t>they act as a negative pressure pump to enlarge the thorax, and lower the pressure in the alveoli to below atmospheric pressure.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 calcmode="lin" valueType="num">
                                      <p:cBhvr additive="base">
                                        <p:cTn id="19"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a:t>Pressure Differences When Breathing</a:t>
            </a:r>
          </a:p>
        </p:txBody>
      </p:sp>
      <p:sp>
        <p:nvSpPr>
          <p:cNvPr id="23555" name="Content Placeholder 2"/>
          <p:cNvSpPr>
            <a:spLocks noGrp="1"/>
          </p:cNvSpPr>
          <p:nvPr>
            <p:ph idx="1"/>
          </p:nvPr>
        </p:nvSpPr>
        <p:spPr/>
        <p:txBody>
          <a:bodyPr/>
          <a:lstStyle/>
          <a:p>
            <a:r>
              <a:rPr lang="en-US" dirty="0"/>
              <a:t>Inspiration: Intrapulmonary pressure is lower than atmospheric pressure.</a:t>
            </a:r>
          </a:p>
          <a:p>
            <a:pPr lvl="1"/>
            <a:r>
              <a:rPr lang="en-US" dirty="0"/>
              <a:t>Pressure below that of the atmosphere is called </a:t>
            </a:r>
            <a:r>
              <a:rPr lang="en-US" dirty="0" err="1">
                <a:solidFill>
                  <a:srgbClr val="326064"/>
                </a:solidFill>
              </a:rPr>
              <a:t>subatmospheric</a:t>
            </a:r>
            <a:r>
              <a:rPr lang="en-US" dirty="0">
                <a:solidFill>
                  <a:srgbClr val="326064"/>
                </a:solidFill>
              </a:rPr>
              <a:t> </a:t>
            </a:r>
            <a:r>
              <a:rPr lang="en-US" dirty="0"/>
              <a:t>or </a:t>
            </a:r>
            <a:r>
              <a:rPr lang="en-US" dirty="0">
                <a:solidFill>
                  <a:srgbClr val="326064"/>
                </a:solidFill>
              </a:rPr>
              <a:t>negative pressure</a:t>
            </a:r>
          </a:p>
          <a:p>
            <a:pPr lvl="1">
              <a:buFontTx/>
              <a:buNone/>
            </a:pPr>
            <a:endParaRPr lang="en-US" dirty="0">
              <a:solidFill>
                <a:srgbClr val="326064"/>
              </a:solidFill>
            </a:endParaRPr>
          </a:p>
          <a:p>
            <a:r>
              <a:rPr lang="en-US" dirty="0"/>
              <a:t>Expiration: Intrapulmonary pressure is greater than atmospheric pressure</a:t>
            </a:r>
            <a:r>
              <a:rPr lang="en-US" sz="2800" dirty="0"/>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Ventilation</a:t>
            </a:r>
          </a:p>
        </p:txBody>
      </p:sp>
      <p:sp>
        <p:nvSpPr>
          <p:cNvPr id="21507" name="Content Placeholder 2"/>
          <p:cNvSpPr>
            <a:spLocks noGrp="1"/>
          </p:cNvSpPr>
          <p:nvPr>
            <p:ph idx="1"/>
          </p:nvPr>
        </p:nvSpPr>
        <p:spPr>
          <a:xfrm>
            <a:off x="457200" y="1600200"/>
            <a:ext cx="8229600" cy="4572000"/>
          </a:xfrm>
        </p:spPr>
        <p:txBody>
          <a:bodyPr/>
          <a:lstStyle/>
          <a:p>
            <a:pPr algn="just"/>
            <a:r>
              <a:rPr lang="en-US" dirty="0"/>
              <a:t>Air moves from higher to lower pressure.</a:t>
            </a:r>
          </a:p>
          <a:p>
            <a:pPr algn="just">
              <a:buFontTx/>
              <a:buNone/>
            </a:pPr>
            <a:endParaRPr lang="en-US" dirty="0"/>
          </a:p>
          <a:p>
            <a:pPr lvl="1" algn="just"/>
            <a:r>
              <a:rPr lang="en-US" dirty="0"/>
              <a:t>Pressure differences between the two ends of the conducting zone occur due to changing lung volumes.</a:t>
            </a:r>
          </a:p>
          <a:p>
            <a:pPr lvl="1" algn="just">
              <a:buFontTx/>
              <a:buNone/>
            </a:pPr>
            <a:endParaRPr lang="en-US" dirty="0"/>
          </a:p>
          <a:p>
            <a:pPr lvl="1" algn="just"/>
            <a:r>
              <a:rPr lang="en-US" dirty="0">
                <a:solidFill>
                  <a:srgbClr val="326064"/>
                </a:solidFill>
              </a:rPr>
              <a:t>Compliance,</a:t>
            </a:r>
            <a:r>
              <a:rPr lang="en-US" dirty="0"/>
              <a:t> </a:t>
            </a:r>
            <a:r>
              <a:rPr lang="en-US" dirty="0">
                <a:solidFill>
                  <a:srgbClr val="326064"/>
                </a:solidFill>
              </a:rPr>
              <a:t>elasticity,</a:t>
            </a:r>
            <a:r>
              <a:rPr lang="en-US" dirty="0"/>
              <a:t> and </a:t>
            </a:r>
            <a:r>
              <a:rPr lang="en-US" dirty="0">
                <a:solidFill>
                  <a:srgbClr val="326064"/>
                </a:solidFill>
              </a:rPr>
              <a:t>surface tension </a:t>
            </a:r>
            <a:r>
              <a:rPr lang="en-US" dirty="0"/>
              <a:t>are important physical properties of the lungs.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Boyle’s Law</a:t>
            </a:r>
          </a:p>
        </p:txBody>
      </p:sp>
      <p:sp>
        <p:nvSpPr>
          <p:cNvPr id="25603" name="Content Placeholder 2"/>
          <p:cNvSpPr>
            <a:spLocks noGrp="1"/>
          </p:cNvSpPr>
          <p:nvPr>
            <p:ph idx="1"/>
          </p:nvPr>
        </p:nvSpPr>
        <p:spPr/>
        <p:txBody>
          <a:bodyPr>
            <a:normAutofit lnSpcReduction="10000"/>
          </a:bodyPr>
          <a:lstStyle/>
          <a:p>
            <a:pPr algn="just"/>
            <a:r>
              <a:rPr lang="en-US" dirty="0"/>
              <a:t>States that the pressure of a gas is inversely proportional to its volume</a:t>
            </a:r>
          </a:p>
          <a:p>
            <a:pPr lvl="1" algn="just"/>
            <a:r>
              <a:rPr lang="en-US" dirty="0"/>
              <a:t>An increase in lung volume during inspiration decreases intrapulmonary pressure to sub-atmospheric levels.</a:t>
            </a:r>
          </a:p>
          <a:p>
            <a:pPr lvl="2" algn="just"/>
            <a:r>
              <a:rPr lang="en-US" sz="2800" dirty="0"/>
              <a:t>Air goes in.</a:t>
            </a:r>
          </a:p>
          <a:p>
            <a:pPr lvl="1" algn="just"/>
            <a:r>
              <a:rPr lang="en-US" dirty="0"/>
              <a:t>A decrease in lung volume during exhalation increases intrapulmonary pressure above atmospheric levels.</a:t>
            </a:r>
          </a:p>
          <a:p>
            <a:pPr lvl="2" algn="just"/>
            <a:r>
              <a:rPr lang="en-US" sz="2800" dirty="0"/>
              <a:t>Air goes out.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defRPr/>
            </a:pPr>
            <a:r>
              <a:rPr lang="en-US" sz="2800" b="0" dirty="0"/>
              <a:t>Compliance of the Lungs</a:t>
            </a:r>
            <a:endParaRPr lang="en-US" sz="2800" dirty="0"/>
          </a:p>
        </p:txBody>
      </p:sp>
      <p:sp>
        <p:nvSpPr>
          <p:cNvPr id="30723" name="Rectangle 3"/>
          <p:cNvSpPr>
            <a:spLocks noGrp="1" noChangeArrowheads="1"/>
          </p:cNvSpPr>
          <p:nvPr>
            <p:ph type="body" idx="4294967295"/>
          </p:nvPr>
        </p:nvSpPr>
        <p:spPr/>
        <p:txBody>
          <a:bodyPr/>
          <a:lstStyle/>
          <a:p>
            <a:pPr algn="just">
              <a:defRPr/>
            </a:pPr>
            <a:r>
              <a:rPr lang="en-US" sz="2800" dirty="0"/>
              <a:t>The extent to which the lungs expands for each unit increase in transpulmonary pressure is called </a:t>
            </a:r>
            <a:r>
              <a:rPr lang="en-US" sz="2800" i="1" dirty="0">
                <a:solidFill>
                  <a:srgbClr val="FF0000"/>
                </a:solidFill>
              </a:rPr>
              <a:t>compliance  [</a:t>
            </a:r>
            <a:r>
              <a:rPr lang="en-US" sz="2800" dirty="0"/>
              <a:t>ΔV/</a:t>
            </a:r>
            <a:r>
              <a:rPr lang="el-GR" sz="2800" dirty="0"/>
              <a:t>Δ</a:t>
            </a:r>
            <a:r>
              <a:rPr lang="en-US" sz="2800" dirty="0"/>
              <a:t>P]</a:t>
            </a:r>
          </a:p>
          <a:p>
            <a:pPr algn="just" eaLnBrk="1" hangingPunct="1">
              <a:defRPr/>
            </a:pPr>
            <a:r>
              <a:rPr lang="en-US" sz="2800" dirty="0"/>
              <a:t>The compliance of the human lung is 0.15 L/cm H</a:t>
            </a:r>
            <a:r>
              <a:rPr lang="en-US" sz="2800" baseline="-25000" dirty="0"/>
              <a:t>2</a:t>
            </a:r>
            <a:r>
              <a:rPr lang="en-US" sz="2800" dirty="0"/>
              <a:t>O. </a:t>
            </a:r>
          </a:p>
          <a:p>
            <a:pPr algn="just" eaLnBrk="1" hangingPunct="1">
              <a:defRPr/>
            </a:pPr>
            <a:endParaRPr lang="en-US" sz="2800" dirty="0"/>
          </a:p>
          <a:p>
            <a:pPr algn="just" eaLnBrk="1" hangingPunct="1">
              <a:defRPr/>
            </a:pPr>
            <a:r>
              <a:rPr lang="en-US" sz="2800" dirty="0"/>
              <a:t>However, it gets stiffer (compliance smaller) as it is expanded above the normal range.</a:t>
            </a:r>
            <a:endParaRPr lang="en-US" sz="2800" i="1" dirty="0">
              <a:solidFill>
                <a:srgbClr val="FF0000"/>
              </a:solidFill>
            </a:endParaRPr>
          </a:p>
          <a:p>
            <a:pPr algn="just" eaLnBrk="1" hangingPunct="1">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685800"/>
            <a:ext cx="8229600" cy="5440363"/>
          </a:xfrm>
        </p:spPr>
        <p:txBody>
          <a:bodyPr>
            <a:normAutofit fontScale="92500" lnSpcReduction="10000"/>
          </a:bodyPr>
          <a:lstStyle/>
          <a:p>
            <a:pPr marL="0" indent="0" algn="ctr" eaLnBrk="1" hangingPunct="1">
              <a:buNone/>
              <a:defRPr/>
            </a:pPr>
            <a:r>
              <a:rPr lang="en-US" dirty="0"/>
              <a:t>Compliance is reduced when: </a:t>
            </a:r>
          </a:p>
          <a:p>
            <a:pPr marL="514350" indent="-514350" algn="just" eaLnBrk="1" hangingPunct="1">
              <a:buFont typeface="+mj-lt"/>
              <a:buAutoNum type="arabicPeriod"/>
              <a:defRPr/>
            </a:pPr>
            <a:r>
              <a:rPr lang="en-US" dirty="0"/>
              <a:t>The pulmonary venous pressure is increased and the lung becomes engorged with blood</a:t>
            </a:r>
          </a:p>
          <a:p>
            <a:pPr marL="514350" indent="-514350" algn="just" eaLnBrk="1" hangingPunct="1">
              <a:buFont typeface="+mj-lt"/>
              <a:buAutoNum type="arabicPeriod"/>
              <a:defRPr/>
            </a:pPr>
            <a:endParaRPr lang="en-US" dirty="0"/>
          </a:p>
          <a:p>
            <a:pPr marL="514350" indent="-514350" algn="just" eaLnBrk="1" hangingPunct="1">
              <a:buFont typeface="+mj-lt"/>
              <a:buAutoNum type="arabicPeriod"/>
              <a:defRPr/>
            </a:pPr>
            <a:r>
              <a:rPr lang="en-US" dirty="0"/>
              <a:t>There is alveolar oedema due to insufficiency of alveolar inflation</a:t>
            </a:r>
          </a:p>
          <a:p>
            <a:pPr marL="514350" indent="-514350" algn="just" eaLnBrk="1" hangingPunct="1">
              <a:buFont typeface="+mj-lt"/>
              <a:buAutoNum type="arabicPeriod"/>
              <a:defRPr/>
            </a:pPr>
            <a:endParaRPr lang="en-US" dirty="0"/>
          </a:p>
          <a:p>
            <a:pPr marL="514350" indent="-514350" algn="just" eaLnBrk="1" hangingPunct="1">
              <a:buFont typeface="+mj-lt"/>
              <a:buAutoNum type="arabicPeriod"/>
              <a:defRPr/>
            </a:pPr>
            <a:r>
              <a:rPr lang="en-US" dirty="0"/>
              <a:t>The lung remains unventilated for a while and</a:t>
            </a:r>
          </a:p>
          <a:p>
            <a:pPr marL="514350" indent="-514350" algn="just" eaLnBrk="1" hangingPunct="1">
              <a:buFont typeface="+mj-lt"/>
              <a:buAutoNum type="arabicPeriod"/>
              <a:defRPr/>
            </a:pPr>
            <a:endParaRPr lang="en-US" dirty="0"/>
          </a:p>
          <a:p>
            <a:pPr marL="514350" indent="-514350" algn="just" eaLnBrk="1" hangingPunct="1">
              <a:buFont typeface="+mj-lt"/>
              <a:buAutoNum type="arabicPeriod"/>
              <a:defRPr/>
            </a:pPr>
            <a:r>
              <a:rPr lang="en-US" dirty="0"/>
              <a:t>Because of diseases causing fibrosis of the lung e.g. chronic restrictive lung disease.</a:t>
            </a:r>
          </a:p>
          <a:p>
            <a:pPr algn="just" eaLnBrk="1" hangingPunct="1">
              <a:defRPr/>
            </a:pPr>
            <a:endParaRPr lang="en-US" dirty="0"/>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anim calcmode="lin" valueType="num">
                                      <p:cBhvr additive="base">
                                        <p:cTn id="19"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4">
                                            <p:txEl>
                                              <p:pRg st="5" end="5"/>
                                            </p:txEl>
                                          </p:spTgt>
                                        </p:tgtEl>
                                        <p:attrNameLst>
                                          <p:attrName>style.visibility</p:attrName>
                                        </p:attrNameLst>
                                      </p:cBhvr>
                                      <p:to>
                                        <p:strVal val="visible"/>
                                      </p:to>
                                    </p:set>
                                    <p:anim calcmode="lin" valueType="num">
                                      <p:cBhvr additive="base">
                                        <p:cTn id="25" dur="5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4">
                                            <p:txEl>
                                              <p:pRg st="7" end="7"/>
                                            </p:txEl>
                                          </p:spTgt>
                                        </p:tgtEl>
                                        <p:attrNameLst>
                                          <p:attrName>style.visibility</p:attrName>
                                        </p:attrNameLst>
                                      </p:cBhvr>
                                      <p:to>
                                        <p:strVal val="visible"/>
                                      </p:to>
                                    </p:set>
                                    <p:anim calcmode="lin" valueType="num">
                                      <p:cBhvr additive="base">
                                        <p:cTn id="31" dur="5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457200" y="685800"/>
            <a:ext cx="8229600" cy="5440363"/>
          </a:xfrm>
        </p:spPr>
        <p:txBody>
          <a:bodyPr>
            <a:normAutofit lnSpcReduction="10000"/>
          </a:bodyPr>
          <a:lstStyle/>
          <a:p>
            <a:pPr algn="just" eaLnBrk="1" hangingPunct="1">
              <a:defRPr/>
            </a:pPr>
            <a:r>
              <a:rPr lang="en-US" dirty="0"/>
              <a:t>On the contrary in chronic obstructive pulmonary disease (COPD, e.g. emphysema) the alveolar walls progressively degenerate, which </a:t>
            </a:r>
            <a:r>
              <a:rPr lang="en-US" b="1" i="1" dirty="0"/>
              <a:t>increases </a:t>
            </a:r>
            <a:r>
              <a:rPr lang="en-US" dirty="0"/>
              <a:t>the compliance. </a:t>
            </a:r>
          </a:p>
          <a:p>
            <a:pPr algn="just" eaLnBrk="1" hangingPunct="1">
              <a:defRPr/>
            </a:pPr>
            <a:endParaRPr lang="en-US" dirty="0"/>
          </a:p>
          <a:p>
            <a:pPr algn="just" eaLnBrk="1" hangingPunct="1">
              <a:defRPr/>
            </a:pPr>
            <a:r>
              <a:rPr lang="en-US" dirty="0"/>
              <a:t>The lung compliance is changed according to the lung size </a:t>
            </a:r>
          </a:p>
          <a:p>
            <a:pPr algn="just" eaLnBrk="1" hangingPunct="1">
              <a:defRPr/>
            </a:pPr>
            <a:endParaRPr lang="en-US" dirty="0"/>
          </a:p>
          <a:p>
            <a:pPr algn="just" eaLnBrk="1" hangingPunct="1">
              <a:defRPr/>
            </a:pPr>
            <a:r>
              <a:rPr lang="en-US" dirty="0"/>
              <a:t>At birth the lung compliance is the smallest and increased with age (until adulthood) due to increase in the size of the lungs.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additive="base">
                                        <p:cTn id="13" dur="5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8">
                                            <p:txEl>
                                              <p:pRg st="4" end="4"/>
                                            </p:txEl>
                                          </p:spTgt>
                                        </p:tgtEl>
                                        <p:attrNameLst>
                                          <p:attrName>style.visibility</p:attrName>
                                        </p:attrNameLst>
                                      </p:cBhvr>
                                      <p:to>
                                        <p:strVal val="visible"/>
                                      </p:to>
                                    </p:set>
                                    <p:anim calcmode="lin" valueType="num">
                                      <p:cBhvr additive="base">
                                        <p:cTn id="19" dur="500" fill="hold"/>
                                        <p:tgtEl>
                                          <p:spTgt spid="3481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657600"/>
            <a:ext cx="8116887" cy="2111375"/>
          </a:xfrm>
        </p:spPr>
        <p:txBody>
          <a:bodyPr>
            <a:normAutofit fontScale="90000"/>
          </a:bodyPr>
          <a:lstStyle/>
          <a:p>
            <a:pPr>
              <a:defRPr/>
            </a:pPr>
            <a:r>
              <a:rPr lang="en-US" sz="3100" i="1" cap="none" dirty="0">
                <a:solidFill>
                  <a:srgbClr val="0000FF"/>
                </a:solidFill>
                <a:latin typeface="MS PMincho" pitchFamily="18" charset="-128"/>
              </a:rPr>
              <a:t>Discovery Is To See What Everybody Has Seen And Think What Nobody Has Thought</a:t>
            </a:r>
            <a:r>
              <a:rPr lang="en-US" sz="3100" dirty="0">
                <a:latin typeface="MS PMincho" pitchFamily="18" charset="-128"/>
              </a:rPr>
              <a:t>.</a:t>
            </a:r>
            <a:br>
              <a:rPr lang="en-US" sz="3100" dirty="0">
                <a:latin typeface="MS PMincho" pitchFamily="18" charset="-128"/>
              </a:rPr>
            </a:br>
            <a:r>
              <a:rPr lang="en-US" sz="3100" dirty="0"/>
              <a:t>	- </a:t>
            </a:r>
            <a:r>
              <a:rPr lang="en-US" sz="3100" i="1" cap="none" dirty="0"/>
              <a:t>Albert </a:t>
            </a:r>
            <a:r>
              <a:rPr lang="en-US" sz="3100" i="1" cap="none" dirty="0" err="1"/>
              <a:t>Szent</a:t>
            </a:r>
            <a:r>
              <a:rPr lang="en-US" sz="3100" i="1" cap="none" dirty="0"/>
              <a:t> - </a:t>
            </a:r>
            <a:r>
              <a:rPr lang="en-US" sz="3100" i="1" cap="none" dirty="0" err="1"/>
              <a:t>Gyorgyi</a:t>
            </a:r>
            <a:r>
              <a:rPr lang="en-US" sz="3100" cap="none" dirty="0"/>
              <a:t> </a:t>
            </a:r>
            <a:br>
              <a:rPr lang="en-US" sz="1400" cap="none" dirty="0"/>
            </a:br>
            <a:endParaRPr lang="en-US" dirty="0"/>
          </a:p>
        </p:txBody>
      </p:sp>
      <p:sp>
        <p:nvSpPr>
          <p:cNvPr id="3" name="Text Placeholder 2"/>
          <p:cNvSpPr>
            <a:spLocks noGrp="1"/>
          </p:cNvSpPr>
          <p:nvPr>
            <p:ph type="body" idx="1"/>
          </p:nvPr>
        </p:nvSpPr>
        <p:spPr>
          <a:xfrm>
            <a:off x="685800" y="228600"/>
            <a:ext cx="7772400" cy="2947987"/>
          </a:xfrm>
        </p:spPr>
        <p:txBody>
          <a:bodyPr>
            <a:noAutofit/>
          </a:bodyPr>
          <a:lstStyle/>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r>
              <a:rPr lang="en-US" sz="2800" i="1" dirty="0">
                <a:solidFill>
                  <a:schemeClr val="tx1"/>
                </a:solidFill>
              </a:rPr>
              <a:t>“No one, unless he is grossly ignorant of what science has done for mankind, can entertain any doubt of the incalculable benefits which will hereafter be derived from physiology.”</a:t>
            </a:r>
            <a:r>
              <a:rPr lang="en-US" sz="2800" b="1" dirty="0">
                <a:solidFill>
                  <a:schemeClr val="tx1"/>
                </a:solidFill>
              </a:rPr>
              <a:t> — Charles Darwin </a:t>
            </a:r>
            <a:endParaRPr lang="en-US" sz="2800" dirty="0">
              <a:solidFill>
                <a:schemeClr val="tx1"/>
              </a:solidFill>
            </a:endParaRPr>
          </a:p>
          <a:p>
            <a:pPr algn="just"/>
            <a:endParaRPr lang="en-US" sz="2800"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20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244475"/>
            <a:ext cx="8385175" cy="896938"/>
          </a:xfrm>
        </p:spPr>
        <p:txBody>
          <a:bodyPr>
            <a:noAutofit/>
          </a:bodyPr>
          <a:lstStyle/>
          <a:p>
            <a:pPr eaLnBrk="1" hangingPunct="1">
              <a:defRPr/>
            </a:pPr>
            <a:r>
              <a:rPr lang="en-US" sz="2800" b="0" dirty="0"/>
              <a:t>CHEST WALL COMPLIANCE</a:t>
            </a:r>
            <a:br>
              <a:rPr lang="en-US" sz="2800" dirty="0"/>
            </a:br>
            <a:endParaRPr lang="en-US" sz="2800" dirty="0"/>
          </a:p>
        </p:txBody>
      </p:sp>
      <p:sp>
        <p:nvSpPr>
          <p:cNvPr id="37891" name="Rectangle 3"/>
          <p:cNvSpPr>
            <a:spLocks noGrp="1" noChangeArrowheads="1"/>
          </p:cNvSpPr>
          <p:nvPr>
            <p:ph type="body" idx="4294967295"/>
          </p:nvPr>
        </p:nvSpPr>
        <p:spPr>
          <a:xfrm>
            <a:off x="457200" y="1219200"/>
            <a:ext cx="8229600" cy="4525963"/>
          </a:xfrm>
        </p:spPr>
        <p:txBody>
          <a:bodyPr>
            <a:normAutofit lnSpcReduction="10000"/>
          </a:bodyPr>
          <a:lstStyle/>
          <a:p>
            <a:pPr algn="just" eaLnBrk="1" hangingPunct="1">
              <a:defRPr/>
            </a:pPr>
            <a:r>
              <a:rPr lang="en-US" sz="2800" dirty="0"/>
              <a:t>Changes in chest wall compliance are less common than changes in the lung compliance:</a:t>
            </a:r>
          </a:p>
          <a:p>
            <a:pPr marL="514350" indent="-514350" algn="just" eaLnBrk="1" hangingPunct="1">
              <a:buFont typeface="+mj-lt"/>
              <a:buAutoNum type="arabicPeriod"/>
              <a:defRPr/>
            </a:pPr>
            <a:r>
              <a:rPr lang="en-US" sz="2800" dirty="0"/>
              <a:t>pathologic situations preventing the normal movement of the rib cage, such as, distortion of the spinal column,</a:t>
            </a:r>
          </a:p>
          <a:p>
            <a:pPr marL="514350" indent="-514350" algn="just" eaLnBrk="1" hangingPunct="1">
              <a:buFont typeface="+mj-lt"/>
              <a:buAutoNum type="arabicPeriod"/>
              <a:defRPr/>
            </a:pPr>
            <a:endParaRPr lang="en-US" sz="2800" dirty="0"/>
          </a:p>
          <a:p>
            <a:pPr marL="514350" indent="-514350" algn="just" eaLnBrk="1" hangingPunct="1">
              <a:buFont typeface="+mj-lt"/>
              <a:buAutoNum type="arabicPeriod"/>
              <a:defRPr/>
            </a:pPr>
            <a:r>
              <a:rPr lang="en-US" sz="2800" dirty="0"/>
              <a:t>pathologic (cancer) or physiologic (pregnancy) reasons increasing the intra abdominal pressure,</a:t>
            </a:r>
          </a:p>
          <a:p>
            <a:pPr marL="514350" indent="-514350" algn="just" eaLnBrk="1" hangingPunct="1">
              <a:buFont typeface="+mj-lt"/>
              <a:buAutoNum type="arabicPeriod"/>
              <a:defRPr/>
            </a:pPr>
            <a:endParaRPr lang="en-US" sz="2800" dirty="0"/>
          </a:p>
          <a:p>
            <a:pPr marL="514350" indent="-514350" algn="just" eaLnBrk="1" hangingPunct="1">
              <a:buFont typeface="+mj-lt"/>
              <a:buAutoNum type="arabicPeriod"/>
              <a:defRPr/>
            </a:pPr>
            <a:r>
              <a:rPr lang="en-US" sz="2800" dirty="0"/>
              <a:t>stiff chest, such as broken ribs.</a:t>
            </a:r>
          </a:p>
          <a:p>
            <a:pPr algn="just" eaLnBrk="1" hangingPunct="1">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5" end="5"/>
                                            </p:txEl>
                                          </p:spTgt>
                                        </p:tgtEl>
                                        <p:attrNameLst>
                                          <p:attrName>style.visibility</p:attrName>
                                        </p:attrNameLst>
                                      </p:cBhvr>
                                      <p:to>
                                        <p:strVal val="visible"/>
                                      </p:to>
                                    </p:set>
                                    <p:anim calcmode="lin" valueType="num">
                                      <p:cBhvr additive="base">
                                        <p:cTn id="25"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Elasticity</a:t>
            </a:r>
          </a:p>
        </p:txBody>
      </p:sp>
      <p:sp>
        <p:nvSpPr>
          <p:cNvPr id="27651" name="Content Placeholder 2"/>
          <p:cNvSpPr>
            <a:spLocks noGrp="1"/>
          </p:cNvSpPr>
          <p:nvPr>
            <p:ph idx="1"/>
          </p:nvPr>
        </p:nvSpPr>
        <p:spPr>
          <a:xfrm>
            <a:off x="457200" y="1676400"/>
            <a:ext cx="8229600" cy="4495800"/>
          </a:xfrm>
        </p:spPr>
        <p:txBody>
          <a:bodyPr/>
          <a:lstStyle/>
          <a:p>
            <a:pPr algn="just"/>
            <a:r>
              <a:rPr lang="en-US" dirty="0"/>
              <a:t>Lungs return to initial size after being stretched.</a:t>
            </a:r>
          </a:p>
          <a:p>
            <a:pPr algn="just">
              <a:buFontTx/>
              <a:buNone/>
            </a:pPr>
            <a:endParaRPr lang="en-US" dirty="0"/>
          </a:p>
          <a:p>
            <a:pPr lvl="1" algn="just"/>
            <a:r>
              <a:rPr lang="en-US" dirty="0"/>
              <a:t>Lungs have lots of </a:t>
            </a:r>
            <a:r>
              <a:rPr lang="en-US" dirty="0" err="1"/>
              <a:t>elastin</a:t>
            </a:r>
            <a:r>
              <a:rPr lang="en-US" dirty="0"/>
              <a:t> fibers. </a:t>
            </a:r>
          </a:p>
          <a:p>
            <a:pPr lvl="1" algn="just">
              <a:buFontTx/>
              <a:buNone/>
            </a:pPr>
            <a:endParaRPr lang="en-US" dirty="0"/>
          </a:p>
          <a:p>
            <a:pPr lvl="1" algn="just"/>
            <a:r>
              <a:rPr lang="en-US" dirty="0"/>
              <a:t>Because the lungs are stuck to the thoracic wall, they are always under elastic tension.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Surface Tension</a:t>
            </a:r>
          </a:p>
        </p:txBody>
      </p:sp>
      <p:sp>
        <p:nvSpPr>
          <p:cNvPr id="28675" name="Content Placeholder 2"/>
          <p:cNvSpPr>
            <a:spLocks noGrp="1"/>
          </p:cNvSpPr>
          <p:nvPr>
            <p:ph idx="1"/>
          </p:nvPr>
        </p:nvSpPr>
        <p:spPr/>
        <p:txBody>
          <a:bodyPr/>
          <a:lstStyle/>
          <a:p>
            <a:pPr algn="just"/>
            <a:r>
              <a:rPr lang="en-US" dirty="0"/>
              <a:t>Resists distension</a:t>
            </a:r>
          </a:p>
          <a:p>
            <a:pPr algn="just">
              <a:buFontTx/>
              <a:buNone/>
            </a:pPr>
            <a:endParaRPr lang="en-US" dirty="0"/>
          </a:p>
          <a:p>
            <a:pPr algn="just"/>
            <a:r>
              <a:rPr lang="en-US" dirty="0"/>
              <a:t>Exerted by fluid secreted in the alveoli</a:t>
            </a:r>
          </a:p>
          <a:p>
            <a:pPr algn="just">
              <a:buFontTx/>
              <a:buNone/>
            </a:pPr>
            <a:endParaRPr lang="en-US" dirty="0"/>
          </a:p>
          <a:p>
            <a:pPr algn="just"/>
            <a:r>
              <a:rPr lang="en-US" dirty="0"/>
              <a:t>Raises the pressure of the alveolar air as it acts to collapse the alveolus</a:t>
            </a:r>
          </a:p>
          <a:p>
            <a:pPr algn="just">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additive="base">
                                        <p:cTn id="1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244475"/>
            <a:ext cx="8385175" cy="896938"/>
          </a:xfrm>
        </p:spPr>
        <p:txBody>
          <a:bodyPr>
            <a:noAutofit/>
          </a:bodyPr>
          <a:lstStyle/>
          <a:p>
            <a:pPr eaLnBrk="1" hangingPunct="1">
              <a:defRPr/>
            </a:pPr>
            <a:br>
              <a:rPr lang="en-US" sz="2800" b="0" dirty="0"/>
            </a:br>
            <a:r>
              <a:rPr lang="en-US" sz="2800" b="0" dirty="0"/>
              <a:t>SURFACE TENSION</a:t>
            </a:r>
            <a:br>
              <a:rPr lang="en-US" sz="2800" dirty="0"/>
            </a:br>
            <a:br>
              <a:rPr lang="en-US" sz="2800" dirty="0"/>
            </a:br>
            <a:endParaRPr lang="en-US" sz="2800" dirty="0"/>
          </a:p>
        </p:txBody>
      </p:sp>
      <p:sp>
        <p:nvSpPr>
          <p:cNvPr id="38915" name="Rectangle 3"/>
          <p:cNvSpPr>
            <a:spLocks noGrp="1" noChangeArrowheads="1"/>
          </p:cNvSpPr>
          <p:nvPr>
            <p:ph type="body" idx="4294967295"/>
          </p:nvPr>
        </p:nvSpPr>
        <p:spPr>
          <a:xfrm>
            <a:off x="457200" y="1219200"/>
            <a:ext cx="8229600" cy="4525963"/>
          </a:xfrm>
        </p:spPr>
        <p:txBody>
          <a:bodyPr>
            <a:normAutofit lnSpcReduction="10000"/>
          </a:bodyPr>
          <a:lstStyle/>
          <a:p>
            <a:pPr algn="just" eaLnBrk="1" hangingPunct="1">
              <a:lnSpc>
                <a:spcPct val="90000"/>
              </a:lnSpc>
              <a:defRPr/>
            </a:pPr>
            <a:r>
              <a:rPr lang="en-US" sz="2800" dirty="0"/>
              <a:t>A thin film of liquid lines the alveoli and the surface tension of this film is another important factor in the pressure-volume relationship of the lung.</a:t>
            </a:r>
          </a:p>
          <a:p>
            <a:pPr algn="just" eaLnBrk="1" hangingPunct="1">
              <a:lnSpc>
                <a:spcPct val="90000"/>
              </a:lnSpc>
              <a:defRPr/>
            </a:pPr>
            <a:endParaRPr lang="en-US" sz="2800" dirty="0"/>
          </a:p>
          <a:p>
            <a:pPr algn="just" eaLnBrk="1" hangingPunct="1">
              <a:lnSpc>
                <a:spcPct val="90000"/>
              </a:lnSpc>
              <a:defRPr/>
            </a:pPr>
            <a:r>
              <a:rPr lang="en-US" sz="2800" dirty="0"/>
              <a:t>The surface tension arises because the attractive forces between adjacent molecules of water are much stronger than those of between the liquid and the gas. </a:t>
            </a:r>
          </a:p>
          <a:p>
            <a:pPr algn="just" eaLnBrk="1" hangingPunct="1">
              <a:lnSpc>
                <a:spcPct val="90000"/>
              </a:lnSpc>
              <a:defRPr/>
            </a:pPr>
            <a:endParaRPr lang="en-US" sz="2800" dirty="0"/>
          </a:p>
          <a:p>
            <a:pPr algn="just" eaLnBrk="1" hangingPunct="1">
              <a:lnSpc>
                <a:spcPct val="90000"/>
              </a:lnSpc>
              <a:defRPr/>
            </a:pPr>
            <a:r>
              <a:rPr lang="en-US" sz="2800" dirty="0"/>
              <a:t>As a result of that, the liquid surface is always attempting to contract.</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39939" name="Rectangle 3"/>
          <p:cNvSpPr>
            <a:spLocks noGrp="1" noChangeArrowheads="1"/>
          </p:cNvSpPr>
          <p:nvPr>
            <p:ph type="body" idx="4294967295"/>
          </p:nvPr>
        </p:nvSpPr>
        <p:spPr>
          <a:xfrm>
            <a:off x="457200" y="1219200"/>
            <a:ext cx="8229600" cy="4525963"/>
          </a:xfrm>
        </p:spPr>
        <p:txBody>
          <a:bodyPr>
            <a:normAutofit fontScale="92500"/>
          </a:bodyPr>
          <a:lstStyle/>
          <a:p>
            <a:pPr algn="just" eaLnBrk="1" hangingPunct="1">
              <a:lnSpc>
                <a:spcPct val="90000"/>
              </a:lnSpc>
              <a:defRPr/>
            </a:pPr>
            <a:r>
              <a:rPr lang="en-US" sz="2800" dirty="0"/>
              <a:t>At the interface between the liquid and the alveolar gas, intermolecular forces in the liquid tend to cause the area of the lining to shrink (the alveoli tend to get smaller).</a:t>
            </a:r>
          </a:p>
          <a:p>
            <a:pPr algn="just" eaLnBrk="1" hangingPunct="1">
              <a:lnSpc>
                <a:spcPct val="90000"/>
              </a:lnSpc>
              <a:defRPr/>
            </a:pPr>
            <a:endParaRPr lang="en-US" sz="2800" dirty="0"/>
          </a:p>
          <a:p>
            <a:pPr algn="just" eaLnBrk="1" hangingPunct="1">
              <a:lnSpc>
                <a:spcPct val="90000"/>
              </a:lnSpc>
              <a:defRPr/>
            </a:pPr>
            <a:r>
              <a:rPr lang="en-US" sz="2800" dirty="0"/>
              <a:t>the attraction of the liquid molecules creates a force called surface tension. </a:t>
            </a:r>
          </a:p>
          <a:p>
            <a:pPr algn="just" eaLnBrk="1" hangingPunct="1">
              <a:lnSpc>
                <a:spcPct val="90000"/>
              </a:lnSpc>
              <a:defRPr/>
            </a:pPr>
            <a:endParaRPr lang="en-US" sz="2800" dirty="0"/>
          </a:p>
          <a:p>
            <a:pPr algn="just" eaLnBrk="1" hangingPunct="1">
              <a:lnSpc>
                <a:spcPct val="90000"/>
              </a:lnSpc>
              <a:defRPr/>
            </a:pPr>
            <a:r>
              <a:rPr lang="en-US" sz="2800" dirty="0"/>
              <a:t>This surface tension increases as water molecules come closer together, which is what happens when we exhale &amp; our alveoli become smaller (like air leaving a balloon).</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0963" name="Rectangle 3"/>
          <p:cNvSpPr>
            <a:spLocks noGrp="1" noChangeArrowheads="1"/>
          </p:cNvSpPr>
          <p:nvPr>
            <p:ph type="body" idx="4294967295"/>
          </p:nvPr>
        </p:nvSpPr>
        <p:spPr>
          <a:xfrm>
            <a:off x="457200" y="1219200"/>
            <a:ext cx="8229600" cy="4525963"/>
          </a:xfrm>
        </p:spPr>
        <p:txBody>
          <a:bodyPr/>
          <a:lstStyle/>
          <a:p>
            <a:pPr algn="just" eaLnBrk="1" hangingPunct="1">
              <a:lnSpc>
                <a:spcPct val="90000"/>
              </a:lnSpc>
              <a:defRPr/>
            </a:pPr>
            <a:r>
              <a:rPr lang="en-US" sz="2400" dirty="0"/>
              <a:t>Potentially, surface tension could cause alveoli to collapse and, in addition, would make it more difficult to 're-expand' the alveoli (when you inhaled). </a:t>
            </a:r>
          </a:p>
          <a:p>
            <a:pPr algn="just" eaLnBrk="1" hangingPunct="1">
              <a:lnSpc>
                <a:spcPct val="90000"/>
              </a:lnSpc>
              <a:defRPr/>
            </a:pPr>
            <a:endParaRPr lang="en-US" sz="2400" dirty="0"/>
          </a:p>
          <a:p>
            <a:pPr algn="just" eaLnBrk="1" hangingPunct="1">
              <a:lnSpc>
                <a:spcPct val="90000"/>
              </a:lnSpc>
              <a:defRPr/>
            </a:pPr>
            <a:r>
              <a:rPr lang="en-US" sz="2400" dirty="0"/>
              <a:t>Both of these would represent serious problems: if alveoli collapsed they'd contain no air &amp; no oxygen to diffuse into the blood &amp;, if 're-expansion' was more difficult, inhalation would be very, very difficult if not impossible.</a:t>
            </a:r>
          </a:p>
          <a:p>
            <a:pPr algn="just" eaLnBrk="1" hangingPunct="1">
              <a:lnSpc>
                <a:spcPct val="90000"/>
              </a:lnSpc>
              <a:defRPr/>
            </a:pPr>
            <a:endParaRPr lang="en-US" sz="2400" dirty="0"/>
          </a:p>
          <a:p>
            <a:pPr algn="just" eaLnBrk="1" hangingPunct="1">
              <a:lnSpc>
                <a:spcPct val="90000"/>
              </a:lnSpc>
              <a:defRPr/>
            </a:pPr>
            <a:r>
              <a:rPr lang="en-US" sz="2400" dirty="0"/>
              <a:t>Fortunately, our alveoli do not collapse &amp; inhalation is relatively easy because the lungs produce a substance called </a:t>
            </a:r>
            <a:r>
              <a:rPr lang="en-US" sz="2400" dirty="0">
                <a:hlinkClick r:id="rId3"/>
              </a:rPr>
              <a:t>surfactant that reduces surface tension</a:t>
            </a:r>
            <a:r>
              <a:rPr lang="en-US" sz="2400" dirty="0"/>
              <a:t>. </a:t>
            </a:r>
          </a:p>
          <a:p>
            <a:pPr algn="just" eaLnBrk="1" hangingPunct="1">
              <a:lnSpc>
                <a:spcPct val="90000"/>
              </a:lnSpc>
              <a:defRPr/>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additive="base">
                                        <p:cTn id="19"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Law of Laplace</a:t>
            </a:r>
          </a:p>
        </p:txBody>
      </p:sp>
      <p:sp>
        <p:nvSpPr>
          <p:cNvPr id="29699" name="Content Placeholder 2"/>
          <p:cNvSpPr>
            <a:spLocks noGrp="1"/>
          </p:cNvSpPr>
          <p:nvPr>
            <p:ph idx="1"/>
          </p:nvPr>
        </p:nvSpPr>
        <p:spPr/>
        <p:txBody>
          <a:bodyPr/>
          <a:lstStyle/>
          <a:p>
            <a:r>
              <a:rPr lang="en-US" dirty="0"/>
              <a:t>Pressure is directly proportional to surface tension and inversely proportional to radius of alveolus.</a:t>
            </a:r>
          </a:p>
          <a:p>
            <a:pPr>
              <a:buFontTx/>
              <a:buNone/>
            </a:pPr>
            <a:endParaRPr lang="en-US" dirty="0"/>
          </a:p>
          <a:p>
            <a:pPr lvl="1"/>
            <a:r>
              <a:rPr lang="en-US" dirty="0"/>
              <a:t>Small alveoli would be at greater risk of collapse without </a:t>
            </a:r>
            <a:r>
              <a:rPr lang="en-US" dirty="0">
                <a:solidFill>
                  <a:srgbClr val="326064"/>
                </a:solidFill>
              </a:rPr>
              <a:t>surfactant.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7" name="Picture 5" descr="fox78119_1610"/>
          <p:cNvPicPr>
            <a:picLocks noChangeAspect="1" noChangeArrowheads="1"/>
          </p:cNvPicPr>
          <p:nvPr/>
        </p:nvPicPr>
        <p:blipFill>
          <a:blip r:embed="rId2" cstate="print"/>
          <a:srcRect/>
          <a:stretch>
            <a:fillRect/>
          </a:stretch>
        </p:blipFill>
        <p:spPr bwMode="auto">
          <a:xfrm>
            <a:off x="2667000" y="1600200"/>
            <a:ext cx="3619500" cy="4876800"/>
          </a:xfrm>
          <a:prstGeom prst="rect">
            <a:avLst/>
          </a:prstGeom>
          <a:noFill/>
        </p:spPr>
      </p:pic>
      <p:sp>
        <p:nvSpPr>
          <p:cNvPr id="182278"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4400" dirty="0">
                <a:solidFill>
                  <a:schemeClr val="tx1"/>
                </a:solidFill>
              </a:rPr>
              <a:t>Law of Laplace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additive="base">
                                        <p:cTn id="7" dur="500" fill="hold"/>
                                        <p:tgtEl>
                                          <p:spTgt spid="182277"/>
                                        </p:tgtEl>
                                        <p:attrNameLst>
                                          <p:attrName>ppt_x</p:attrName>
                                        </p:attrNameLst>
                                      </p:cBhvr>
                                      <p:tavLst>
                                        <p:tav tm="0">
                                          <p:val>
                                            <p:strVal val="#ppt_x"/>
                                          </p:val>
                                        </p:tav>
                                        <p:tav tm="100000">
                                          <p:val>
                                            <p:strVal val="#ppt_x"/>
                                          </p:val>
                                        </p:tav>
                                      </p:tavLst>
                                    </p:anim>
                                    <p:anim calcmode="lin" valueType="num">
                                      <p:cBhvr additive="base">
                                        <p:cTn id="8" dur="500" fill="hold"/>
                                        <p:tgtEl>
                                          <p:spTgt spid="182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1987" name="Rectangle 3"/>
          <p:cNvSpPr>
            <a:spLocks noGrp="1" noChangeArrowheads="1"/>
          </p:cNvSpPr>
          <p:nvPr>
            <p:ph type="body" idx="4294967295"/>
          </p:nvPr>
        </p:nvSpPr>
        <p:spPr>
          <a:xfrm>
            <a:off x="457200" y="1219200"/>
            <a:ext cx="8229600" cy="4953000"/>
          </a:xfrm>
        </p:spPr>
        <p:txBody>
          <a:bodyPr>
            <a:normAutofit fontScale="92500" lnSpcReduction="10000"/>
          </a:bodyPr>
          <a:lstStyle/>
          <a:p>
            <a:pPr algn="just" eaLnBrk="1" hangingPunct="1">
              <a:lnSpc>
                <a:spcPct val="90000"/>
              </a:lnSpc>
              <a:defRPr/>
            </a:pPr>
            <a:r>
              <a:rPr lang="en-US" sz="2400" b="1" dirty="0"/>
              <a:t>Surfactant </a:t>
            </a:r>
            <a:r>
              <a:rPr lang="en-US" sz="2400" dirty="0"/>
              <a:t>is produced by type 2 alveolar epithelial cells and its major constituent is dipalmitoyl phosphotidylcholine (DPPC), a phospholipid with detergent properties.</a:t>
            </a:r>
          </a:p>
          <a:p>
            <a:pPr algn="just" eaLnBrk="1" hangingPunct="1">
              <a:lnSpc>
                <a:spcPct val="90000"/>
              </a:lnSpc>
              <a:defRPr/>
            </a:pPr>
            <a:endParaRPr lang="en-US" sz="2400" dirty="0"/>
          </a:p>
          <a:p>
            <a:pPr algn="just" eaLnBrk="1" hangingPunct="1">
              <a:lnSpc>
                <a:spcPct val="90000"/>
              </a:lnSpc>
              <a:defRPr/>
            </a:pPr>
            <a:r>
              <a:rPr lang="en-US" sz="2400" dirty="0"/>
              <a:t>Other important components include surfactant apoproteins and calcium.</a:t>
            </a:r>
          </a:p>
          <a:p>
            <a:pPr algn="just" eaLnBrk="1" hangingPunct="1">
              <a:lnSpc>
                <a:spcPct val="90000"/>
              </a:lnSpc>
              <a:defRPr/>
            </a:pPr>
            <a:endParaRPr lang="en-US" sz="2400" dirty="0"/>
          </a:p>
          <a:p>
            <a:pPr algn="just" eaLnBrk="1" hangingPunct="1">
              <a:lnSpc>
                <a:spcPct val="90000"/>
              </a:lnSpc>
              <a:defRPr/>
            </a:pPr>
            <a:r>
              <a:rPr lang="en-US" sz="2400" dirty="0"/>
              <a:t>The phospholipid DPPC is synthesized in the lung from fatty acids that are either extracted from the blood or are themselves synthesized in the lung. </a:t>
            </a:r>
          </a:p>
          <a:p>
            <a:pPr algn="just" eaLnBrk="1" hangingPunct="1">
              <a:lnSpc>
                <a:spcPct val="90000"/>
              </a:lnSpc>
              <a:defRPr/>
            </a:pPr>
            <a:endParaRPr lang="en-US" sz="2400" dirty="0"/>
          </a:p>
          <a:p>
            <a:pPr algn="just" eaLnBrk="1" hangingPunct="1">
              <a:lnSpc>
                <a:spcPct val="90000"/>
              </a:lnSpc>
              <a:defRPr/>
            </a:pPr>
            <a:r>
              <a:rPr lang="en-US" sz="2400" dirty="0"/>
              <a:t>DPPC along with other phospholipids is responsible for reducing the surface tension.</a:t>
            </a:r>
          </a:p>
          <a:p>
            <a:pPr algn="just" eaLnBrk="1" hangingPunct="1">
              <a:lnSpc>
                <a:spcPct val="90000"/>
              </a:lnSpc>
              <a:defRPr/>
            </a:pPr>
            <a:endParaRPr lang="en-US" sz="2400" dirty="0"/>
          </a:p>
          <a:p>
            <a:pPr algn="just" eaLnBrk="1" hangingPunct="1">
              <a:lnSpc>
                <a:spcPct val="90000"/>
              </a:lnSpc>
              <a:defRPr/>
            </a:pPr>
            <a:r>
              <a:rPr lang="en-US" sz="2400" dirty="0"/>
              <a:t>They do not dissolve in the fluid but spread over its surface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 calcmode="lin" valueType="num">
                                      <p:cBhvr additive="base">
                                        <p:cTn id="19"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 calcmode="lin" valueType="num">
                                      <p:cBhvr additive="base">
                                        <p:cTn id="25"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8" end="8"/>
                                            </p:txEl>
                                          </p:spTgt>
                                        </p:tgtEl>
                                        <p:attrNameLst>
                                          <p:attrName>style.visibility</p:attrName>
                                        </p:attrNameLst>
                                      </p:cBhvr>
                                      <p:to>
                                        <p:strVal val="visible"/>
                                      </p:to>
                                    </p:set>
                                    <p:anim calcmode="lin" valueType="num">
                                      <p:cBhvr additive="base">
                                        <p:cTn id="31"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5" descr="fox78119_1611"/>
          <p:cNvPicPr>
            <a:picLocks noChangeAspect="1" noChangeArrowheads="1"/>
          </p:cNvPicPr>
          <p:nvPr/>
        </p:nvPicPr>
        <p:blipFill>
          <a:blip r:embed="rId2" cstate="print"/>
          <a:srcRect/>
          <a:stretch>
            <a:fillRect/>
          </a:stretch>
        </p:blipFill>
        <p:spPr bwMode="auto">
          <a:xfrm>
            <a:off x="1571625" y="1714500"/>
            <a:ext cx="5438775" cy="4095750"/>
          </a:xfrm>
          <a:prstGeom prst="rect">
            <a:avLst/>
          </a:prstGeom>
          <a:noFill/>
        </p:spPr>
      </p:pic>
      <p:sp>
        <p:nvSpPr>
          <p:cNvPr id="183302"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4400" dirty="0">
                <a:solidFill>
                  <a:schemeClr val="tx1"/>
                </a:solidFill>
              </a:rPr>
              <a:t>Surfactant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anim calcmode="lin" valueType="num">
                                      <p:cBhvr additive="base">
                                        <p:cTn id="7" dur="500" fill="hold"/>
                                        <p:tgtEl>
                                          <p:spTgt spid="183301"/>
                                        </p:tgtEl>
                                        <p:attrNameLst>
                                          <p:attrName>ppt_x</p:attrName>
                                        </p:attrNameLst>
                                      </p:cBhvr>
                                      <p:tavLst>
                                        <p:tav tm="0">
                                          <p:val>
                                            <p:strVal val="#ppt_x"/>
                                          </p:val>
                                        </p:tav>
                                        <p:tav tm="100000">
                                          <p:val>
                                            <p:strVal val="#ppt_x"/>
                                          </p:val>
                                        </p:tav>
                                      </p:tavLst>
                                    </p:anim>
                                    <p:anim calcmode="lin" valueType="num">
                                      <p:cBhvr additive="base">
                                        <p:cTn id="8" dur="500" fill="hold"/>
                                        <p:tgtEl>
                                          <p:spTgt spid="183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defRPr/>
            </a:pPr>
            <a:r>
              <a:rPr lang="en-US" u="sng">
                <a:solidFill>
                  <a:srgbClr val="000000"/>
                </a:solidFill>
                <a:effectLst>
                  <a:outerShdw blurRad="38100" dist="38100" dir="2700000" algn="tl">
                    <a:srgbClr val="FFFFFF"/>
                  </a:outerShdw>
                </a:effectLst>
                <a:latin typeface="Book Antiqua" pitchFamily="18" charset="0"/>
              </a:rPr>
              <a:t>Introduction</a:t>
            </a:r>
            <a:r>
              <a:rPr lang="en-US"/>
              <a:t> </a:t>
            </a:r>
          </a:p>
        </p:txBody>
      </p:sp>
      <p:sp>
        <p:nvSpPr>
          <p:cNvPr id="4099" name="Rectangle 3"/>
          <p:cNvSpPr>
            <a:spLocks noGrp="1" noChangeArrowheads="1"/>
          </p:cNvSpPr>
          <p:nvPr>
            <p:ph type="body" idx="4294967295"/>
          </p:nvPr>
        </p:nvSpPr>
        <p:spPr/>
        <p:txBody>
          <a:bodyPr>
            <a:normAutofit lnSpcReduction="10000"/>
          </a:bodyPr>
          <a:lstStyle/>
          <a:p>
            <a:pPr algn="just" eaLnBrk="1" hangingPunct="1">
              <a:lnSpc>
                <a:spcPct val="90000"/>
              </a:lnSpc>
              <a:defRPr/>
            </a:pPr>
            <a:r>
              <a:rPr lang="en-US" dirty="0">
                <a:solidFill>
                  <a:srgbClr val="FF0000"/>
                </a:solidFill>
              </a:rPr>
              <a:t>Definition </a:t>
            </a:r>
          </a:p>
          <a:p>
            <a:pPr algn="just" eaLnBrk="1" hangingPunct="1">
              <a:lnSpc>
                <a:spcPct val="90000"/>
              </a:lnSpc>
              <a:defRPr/>
            </a:pPr>
            <a:r>
              <a:rPr lang="en-US" dirty="0"/>
              <a:t>Respiration is the processes resulting in exchange of gas between environment and cells </a:t>
            </a:r>
          </a:p>
          <a:p>
            <a:r>
              <a:rPr lang="en-US" dirty="0"/>
              <a:t>Respiratory System is divided into:</a:t>
            </a:r>
          </a:p>
          <a:p>
            <a:pPr>
              <a:buFontTx/>
              <a:buNone/>
            </a:pPr>
            <a:endParaRPr lang="en-US" dirty="0"/>
          </a:p>
          <a:p>
            <a:pPr lvl="1"/>
            <a:r>
              <a:rPr lang="en-US" dirty="0"/>
              <a:t>Respiratory zone: site of gas exchange</a:t>
            </a:r>
          </a:p>
          <a:p>
            <a:pPr lvl="1">
              <a:buFontTx/>
              <a:buNone/>
            </a:pPr>
            <a:endParaRPr lang="en-US" dirty="0"/>
          </a:p>
          <a:p>
            <a:pPr lvl="1"/>
            <a:r>
              <a:rPr lang="en-US" dirty="0"/>
              <a:t>Conduction zone: gets air to the respiratory zone</a:t>
            </a:r>
          </a:p>
          <a:p>
            <a:pPr algn="just" eaLnBrk="1" hangingPunct="1">
              <a:lnSpc>
                <a:spcPct val="90000"/>
              </a:lnSpc>
              <a:defRPr/>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99">
                                            <p:txEl>
                                              <p:pRg st="4" end="4"/>
                                            </p:txEl>
                                          </p:spTgt>
                                        </p:tgtEl>
                                        <p:attrNameLst>
                                          <p:attrName>style.visibility</p:attrName>
                                        </p:attrNameLst>
                                      </p:cBhvr>
                                      <p:to>
                                        <p:strVal val="visible"/>
                                      </p:to>
                                    </p:set>
                                    <p:animEffect transition="in" filter="fade">
                                      <p:cBhvr>
                                        <p:cTn id="20" dur="2000"/>
                                        <p:tgtEl>
                                          <p:spTgt spid="4099">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fade">
                                      <p:cBhvr>
                                        <p:cTn id="23" dur="20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3011" name="Rectangle 3"/>
          <p:cNvSpPr>
            <a:spLocks noGrp="1" noChangeArrowheads="1"/>
          </p:cNvSpPr>
          <p:nvPr>
            <p:ph type="body" idx="4294967295"/>
          </p:nvPr>
        </p:nvSpPr>
        <p:spPr>
          <a:xfrm>
            <a:off x="457200" y="1219200"/>
            <a:ext cx="8229600" cy="4525963"/>
          </a:xfrm>
        </p:spPr>
        <p:txBody>
          <a:bodyPr>
            <a:normAutofit fontScale="92500" lnSpcReduction="10000"/>
          </a:bodyPr>
          <a:lstStyle/>
          <a:p>
            <a:pPr algn="just" eaLnBrk="1" hangingPunct="1">
              <a:lnSpc>
                <a:spcPct val="90000"/>
              </a:lnSpc>
              <a:defRPr/>
            </a:pPr>
            <a:r>
              <a:rPr lang="en-US" sz="2800" dirty="0"/>
              <a:t>Synthesis is fast and there is a rapid turnover of surfactant. </a:t>
            </a:r>
          </a:p>
          <a:p>
            <a:pPr algn="just" eaLnBrk="1" hangingPunct="1">
              <a:lnSpc>
                <a:spcPct val="90000"/>
              </a:lnSpc>
              <a:defRPr/>
            </a:pPr>
            <a:endParaRPr lang="en-US" sz="2800" dirty="0"/>
          </a:p>
          <a:p>
            <a:pPr algn="just" eaLnBrk="1" hangingPunct="1">
              <a:lnSpc>
                <a:spcPct val="90000"/>
              </a:lnSpc>
              <a:defRPr/>
            </a:pPr>
            <a:r>
              <a:rPr lang="en-US" sz="2800" dirty="0"/>
              <a:t>If the blood flow to a region of lung is restricted due to an embolus the surfactant may be depleted in the effected area. </a:t>
            </a:r>
          </a:p>
          <a:p>
            <a:pPr algn="just" eaLnBrk="1" hangingPunct="1">
              <a:lnSpc>
                <a:spcPct val="90000"/>
              </a:lnSpc>
              <a:defRPr/>
            </a:pPr>
            <a:endParaRPr lang="en-US" sz="2800" dirty="0"/>
          </a:p>
          <a:p>
            <a:pPr algn="just" eaLnBrk="1" hangingPunct="1">
              <a:lnSpc>
                <a:spcPct val="90000"/>
              </a:lnSpc>
              <a:defRPr/>
            </a:pPr>
            <a:r>
              <a:rPr lang="en-US" sz="2800" dirty="0"/>
              <a:t>Surfactant synthesis starts relatively late in foetal life [from 7</a:t>
            </a:r>
            <a:r>
              <a:rPr lang="en-US" sz="2800" baseline="30000" dirty="0"/>
              <a:t>th</a:t>
            </a:r>
            <a:r>
              <a:rPr lang="en-US" sz="2800" dirty="0"/>
              <a:t> month] and premature babies without adequate amount of surfactant develop </a:t>
            </a:r>
            <a:r>
              <a:rPr lang="en-US" sz="2800" b="1" i="1" dirty="0">
                <a:solidFill>
                  <a:srgbClr val="FF0000"/>
                </a:solidFill>
              </a:rPr>
              <a:t>respiratory distress syndrome</a:t>
            </a:r>
            <a:r>
              <a:rPr lang="en-US" sz="2800" dirty="0"/>
              <a:t> [RDS] of the new born which could be life threatening.</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 calcmode="lin" valueType="num">
                                      <p:cBhvr additive="base">
                                        <p:cTn id="19"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4035" name="Rectangle 3"/>
          <p:cNvSpPr>
            <a:spLocks noGrp="1" noChangeArrowheads="1"/>
          </p:cNvSpPr>
          <p:nvPr>
            <p:ph type="body" idx="4294967295"/>
          </p:nvPr>
        </p:nvSpPr>
        <p:spPr>
          <a:xfrm>
            <a:off x="457200" y="1219200"/>
            <a:ext cx="8229600" cy="4525963"/>
          </a:xfrm>
        </p:spPr>
        <p:txBody>
          <a:bodyPr/>
          <a:lstStyle/>
          <a:p>
            <a:pPr algn="just" eaLnBrk="1" hangingPunct="1">
              <a:lnSpc>
                <a:spcPct val="90000"/>
              </a:lnSpc>
              <a:defRPr/>
            </a:pPr>
            <a:r>
              <a:rPr lang="en-US" sz="2800" dirty="0"/>
              <a:t>What are the advantages of having surfactant and the low surface tension?</a:t>
            </a:r>
          </a:p>
          <a:p>
            <a:pPr marL="514350" indent="-514350" algn="just" eaLnBrk="1" hangingPunct="1">
              <a:lnSpc>
                <a:spcPct val="90000"/>
              </a:lnSpc>
              <a:buFont typeface="+mj-lt"/>
              <a:buAutoNum type="arabicPeriod"/>
              <a:defRPr/>
            </a:pPr>
            <a:r>
              <a:rPr lang="en-US" sz="2800" dirty="0"/>
              <a:t>It increases the compliance of the lung</a:t>
            </a:r>
          </a:p>
          <a:p>
            <a:pPr marL="514350" indent="-514350" algn="just" eaLnBrk="1" hangingPunct="1">
              <a:lnSpc>
                <a:spcPct val="90000"/>
              </a:lnSpc>
              <a:buFont typeface="+mj-lt"/>
              <a:buAutoNum type="arabicPeriod"/>
              <a:defRPr/>
            </a:pPr>
            <a:r>
              <a:rPr lang="en-US" sz="2800" dirty="0"/>
              <a:t>It reduces the work of expanding the lung with each breath</a:t>
            </a:r>
          </a:p>
          <a:p>
            <a:pPr marL="514350" indent="-514350" algn="just" eaLnBrk="1" hangingPunct="1">
              <a:lnSpc>
                <a:spcPct val="90000"/>
              </a:lnSpc>
              <a:buFont typeface="+mj-lt"/>
              <a:buAutoNum type="arabicPeriod"/>
              <a:defRPr/>
            </a:pPr>
            <a:r>
              <a:rPr lang="en-US" sz="2800" dirty="0"/>
              <a:t>It stabilizes the alveoli (thus the smaller alveoli do not collapse at the end-expiration)</a:t>
            </a:r>
          </a:p>
          <a:p>
            <a:pPr marL="514350" indent="-514350" algn="just" eaLnBrk="1" hangingPunct="1">
              <a:lnSpc>
                <a:spcPct val="90000"/>
              </a:lnSpc>
              <a:buFont typeface="+mj-lt"/>
              <a:buAutoNum type="arabicPeriod"/>
              <a:defRPr/>
            </a:pPr>
            <a:r>
              <a:rPr lang="en-US" sz="2800" dirty="0"/>
              <a:t>It keeps the alveoli dry (as the surface tension tends to collapse alveoli, it also tends to suck fluid into the alveolar space from capillaries).</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defRPr/>
            </a:pPr>
            <a:r>
              <a:rPr lang="en-US" sz="3200" dirty="0"/>
              <a:t>Work of breathing</a:t>
            </a:r>
          </a:p>
        </p:txBody>
      </p:sp>
      <p:sp>
        <p:nvSpPr>
          <p:cNvPr id="45059" name="Rectangle 3"/>
          <p:cNvSpPr>
            <a:spLocks noGrp="1" noChangeArrowheads="1"/>
          </p:cNvSpPr>
          <p:nvPr>
            <p:ph type="body" idx="4294967295"/>
          </p:nvPr>
        </p:nvSpPr>
        <p:spPr/>
        <p:txBody>
          <a:bodyPr/>
          <a:lstStyle/>
          <a:p>
            <a:pPr marL="609600" indent="-609600" algn="just" eaLnBrk="1" hangingPunct="1">
              <a:lnSpc>
                <a:spcPct val="90000"/>
              </a:lnSpc>
              <a:defRPr/>
            </a:pPr>
            <a:r>
              <a:rPr lang="en-US" sz="2400" dirty="0"/>
              <a:t>The respiratory muscles perform work to cause inspiration and not to cause expiration.</a:t>
            </a:r>
          </a:p>
          <a:p>
            <a:pPr marL="609600" indent="-609600" algn="just" eaLnBrk="1" hangingPunct="1">
              <a:lnSpc>
                <a:spcPct val="90000"/>
              </a:lnSpc>
              <a:defRPr/>
            </a:pPr>
            <a:r>
              <a:rPr lang="en-US" sz="2400" dirty="0"/>
              <a:t>The work performed by the muscles during inspiration can be divided into 3 fractions</a:t>
            </a:r>
          </a:p>
          <a:p>
            <a:pPr marL="1009650" lvl="1" indent="-609600" algn="just">
              <a:lnSpc>
                <a:spcPct val="90000"/>
              </a:lnSpc>
              <a:buFontTx/>
              <a:buAutoNum type="arabicPeriod"/>
              <a:defRPr/>
            </a:pPr>
            <a:endParaRPr lang="en-US" sz="2000" dirty="0"/>
          </a:p>
          <a:p>
            <a:pPr marL="1009650" lvl="1" indent="-609600" algn="just">
              <a:lnSpc>
                <a:spcPct val="90000"/>
              </a:lnSpc>
              <a:buFontTx/>
              <a:buAutoNum type="arabicPeriod"/>
              <a:defRPr/>
            </a:pPr>
            <a:r>
              <a:rPr lang="en-US" sz="2000" dirty="0"/>
              <a:t>Work required to expand the lungs against the lung and chest elastic forces-</a:t>
            </a:r>
            <a:r>
              <a:rPr lang="en-US" sz="2000" i="1" dirty="0"/>
              <a:t>compliance work or elastic work.</a:t>
            </a:r>
          </a:p>
          <a:p>
            <a:pPr marL="1009650" lvl="1" indent="-609600" algn="just">
              <a:lnSpc>
                <a:spcPct val="90000"/>
              </a:lnSpc>
              <a:buFontTx/>
              <a:buAutoNum type="arabicPeriod"/>
              <a:defRPr/>
            </a:pPr>
            <a:endParaRPr lang="en-US" sz="2000" dirty="0"/>
          </a:p>
          <a:p>
            <a:pPr marL="1009650" lvl="1" indent="-609600" algn="just">
              <a:lnSpc>
                <a:spcPct val="90000"/>
              </a:lnSpc>
              <a:buFontTx/>
              <a:buAutoNum type="arabicPeriod"/>
              <a:defRPr/>
            </a:pPr>
            <a:r>
              <a:rPr lang="en-US" sz="2000" dirty="0"/>
              <a:t>Work required to overcome the viscosity of the lungs and chest wall structures-</a:t>
            </a:r>
            <a:r>
              <a:rPr lang="en-US" sz="2000" i="1" dirty="0"/>
              <a:t>tissue resistance work.</a:t>
            </a:r>
          </a:p>
          <a:p>
            <a:pPr marL="1009650" lvl="1" indent="-609600" algn="just">
              <a:lnSpc>
                <a:spcPct val="90000"/>
              </a:lnSpc>
              <a:buFontTx/>
              <a:buAutoNum type="arabicPeriod"/>
              <a:defRPr/>
            </a:pPr>
            <a:endParaRPr lang="en-US" sz="2000" dirty="0"/>
          </a:p>
          <a:p>
            <a:pPr marL="1009650" lvl="1" indent="-609600" algn="just">
              <a:lnSpc>
                <a:spcPct val="90000"/>
              </a:lnSpc>
              <a:buFontTx/>
              <a:buAutoNum type="arabicPeriod"/>
              <a:defRPr/>
            </a:pPr>
            <a:r>
              <a:rPr lang="en-US" sz="2000" dirty="0"/>
              <a:t>Work required to overcome airway resistance during movement of air into the lungs-</a:t>
            </a:r>
            <a:r>
              <a:rPr lang="en-US" sz="2000" i="1" dirty="0"/>
              <a:t>airway resistance work.</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calcmode="lin" valueType="num">
                                      <p:cBhvr additive="base">
                                        <p:cTn id="1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anim calcmode="lin" valueType="num">
                                      <p:cBhvr additive="base">
                                        <p:cTn id="25"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anim calcmode="lin" valueType="num">
                                      <p:cBhvr additive="base">
                                        <p:cTn id="31"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defRPr/>
            </a:pPr>
            <a:r>
              <a:rPr lang="en-US" sz="3200" dirty="0"/>
              <a:t>Work of breathing</a:t>
            </a:r>
          </a:p>
        </p:txBody>
      </p:sp>
      <p:sp>
        <p:nvSpPr>
          <p:cNvPr id="46083" name="Rectangle 3"/>
          <p:cNvSpPr>
            <a:spLocks noGrp="1" noChangeArrowheads="1"/>
          </p:cNvSpPr>
          <p:nvPr>
            <p:ph type="body" idx="4294967295"/>
          </p:nvPr>
        </p:nvSpPr>
        <p:spPr/>
        <p:txBody>
          <a:bodyPr>
            <a:normAutofit fontScale="92500" lnSpcReduction="10000"/>
          </a:bodyPr>
          <a:lstStyle/>
          <a:p>
            <a:pPr marL="609600" indent="-609600" algn="just" eaLnBrk="1" hangingPunct="1">
              <a:lnSpc>
                <a:spcPct val="90000"/>
              </a:lnSpc>
              <a:defRPr/>
            </a:pPr>
            <a:r>
              <a:rPr lang="en-US" dirty="0"/>
              <a:t>Most of the work performed by the respiratory muscle is used to expand the lungs.</a:t>
            </a:r>
          </a:p>
          <a:p>
            <a:pPr marL="609600" indent="-609600" algn="just" eaLnBrk="1" hangingPunct="1">
              <a:lnSpc>
                <a:spcPct val="90000"/>
              </a:lnSpc>
              <a:defRPr/>
            </a:pPr>
            <a:endParaRPr lang="en-US" dirty="0"/>
          </a:p>
          <a:p>
            <a:pPr marL="609600" indent="-609600" algn="just" eaLnBrk="1" hangingPunct="1">
              <a:lnSpc>
                <a:spcPct val="90000"/>
              </a:lnSpc>
              <a:defRPr/>
            </a:pPr>
            <a:r>
              <a:rPr lang="en-US" dirty="0"/>
              <a:t>Only a small percentage of the total work is used to overcome tissue resistance [tissue viscosity] and more to overcome airway resistance.</a:t>
            </a:r>
          </a:p>
          <a:p>
            <a:pPr marL="609600" indent="-609600" algn="just" eaLnBrk="1" hangingPunct="1">
              <a:lnSpc>
                <a:spcPct val="90000"/>
              </a:lnSpc>
              <a:defRPr/>
            </a:pPr>
            <a:endParaRPr lang="en-US" dirty="0"/>
          </a:p>
          <a:p>
            <a:pPr marL="609600" indent="-609600" algn="just" eaLnBrk="1" hangingPunct="1">
              <a:lnSpc>
                <a:spcPct val="90000"/>
              </a:lnSpc>
              <a:defRPr/>
            </a:pPr>
            <a:r>
              <a:rPr lang="en-US" dirty="0"/>
              <a:t>In pulmonary disease all 3 type of work are frequently vastly increased.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 calcmode="lin" valueType="num">
                                      <p:cBhvr additive="base">
                                        <p:cTn id="13"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 calcmode="lin" valueType="num">
                                      <p:cBhvr additive="base">
                                        <p:cTn id="19"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0179" name="Rectangle 3"/>
          <p:cNvSpPr>
            <a:spLocks noGrp="1" noChangeArrowheads="1"/>
          </p:cNvSpPr>
          <p:nvPr>
            <p:ph type="body" idx="4294967295"/>
          </p:nvPr>
        </p:nvSpPr>
        <p:spPr/>
        <p:txBody>
          <a:bodyPr>
            <a:normAutofit lnSpcReduction="10000"/>
          </a:bodyPr>
          <a:lstStyle/>
          <a:p>
            <a:pPr algn="just" eaLnBrk="1" hangingPunct="1">
              <a:lnSpc>
                <a:spcPct val="90000"/>
              </a:lnSpc>
              <a:defRPr/>
            </a:pPr>
            <a:r>
              <a:rPr lang="en-US" sz="2800" dirty="0"/>
              <a:t>The total volume contained in the lung at the end of a maximal inspiration is subdivided into volumes and subdivided into capacities.</a:t>
            </a:r>
          </a:p>
          <a:p>
            <a:pPr algn="just" eaLnBrk="1" hangingPunct="1">
              <a:lnSpc>
                <a:spcPct val="90000"/>
              </a:lnSpc>
              <a:defRPr/>
            </a:pPr>
            <a:endParaRPr lang="en-US" sz="2800" dirty="0"/>
          </a:p>
          <a:p>
            <a:pPr algn="just" eaLnBrk="1" hangingPunct="1">
              <a:lnSpc>
                <a:spcPct val="90000"/>
              </a:lnSpc>
              <a:defRPr/>
            </a:pPr>
            <a:r>
              <a:rPr lang="en-US" sz="2800" dirty="0"/>
              <a:t>There are four volume subdivisions which:</a:t>
            </a:r>
          </a:p>
          <a:p>
            <a:pPr lvl="1" algn="just">
              <a:lnSpc>
                <a:spcPct val="90000"/>
              </a:lnSpc>
              <a:defRPr/>
            </a:pPr>
            <a:r>
              <a:rPr lang="en-US" sz="2400" dirty="0"/>
              <a:t>do not overlap.</a:t>
            </a:r>
          </a:p>
          <a:p>
            <a:pPr lvl="1" algn="just">
              <a:lnSpc>
                <a:spcPct val="90000"/>
              </a:lnSpc>
              <a:defRPr/>
            </a:pPr>
            <a:r>
              <a:rPr lang="en-US" sz="2400" dirty="0"/>
              <a:t>can not be further divided.</a:t>
            </a:r>
          </a:p>
          <a:p>
            <a:pPr algn="just" eaLnBrk="1" hangingPunct="1">
              <a:lnSpc>
                <a:spcPct val="90000"/>
              </a:lnSpc>
              <a:defRPr/>
            </a:pPr>
            <a:r>
              <a:rPr lang="en-US" sz="2800" dirty="0"/>
              <a:t>when added together equal total lung capacity.</a:t>
            </a:r>
          </a:p>
          <a:p>
            <a:pPr algn="just" eaLnBrk="1" hangingPunct="1">
              <a:lnSpc>
                <a:spcPct val="90000"/>
              </a:lnSpc>
              <a:defRPr/>
            </a:pPr>
            <a:endParaRPr lang="en-US" sz="2800" dirty="0"/>
          </a:p>
          <a:p>
            <a:pPr algn="just" eaLnBrk="1" hangingPunct="1">
              <a:lnSpc>
                <a:spcPct val="90000"/>
              </a:lnSpc>
              <a:defRPr/>
            </a:pPr>
            <a:r>
              <a:rPr lang="en-US" sz="2800" dirty="0"/>
              <a:t>Lung capacities are subdivisions of total volume that include two or more of the 4 basic lung volumes.</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 calcmode="lin" valueType="num">
                                      <p:cBhvr additive="base">
                                        <p:cTn id="31"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179">
                                            <p:txEl>
                                              <p:pRg st="7" end="7"/>
                                            </p:txEl>
                                          </p:spTgt>
                                        </p:tgtEl>
                                        <p:attrNameLst>
                                          <p:attrName>style.visibility</p:attrName>
                                        </p:attrNameLst>
                                      </p:cBhvr>
                                      <p:to>
                                        <p:strVal val="visible"/>
                                      </p:to>
                                    </p:set>
                                    <p:anim calcmode="lin" valueType="num">
                                      <p:cBhvr additive="base">
                                        <p:cTn id="37" dur="500" fill="hold"/>
                                        <p:tgtEl>
                                          <p:spTgt spid="5017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2227" name="Rectangle 3"/>
          <p:cNvSpPr>
            <a:spLocks noGrp="1" noChangeArrowheads="1"/>
          </p:cNvSpPr>
          <p:nvPr>
            <p:ph type="body" idx="4294967295"/>
          </p:nvPr>
        </p:nvSpPr>
        <p:spPr/>
        <p:txBody>
          <a:bodyPr/>
          <a:lstStyle/>
          <a:p>
            <a:pPr algn="just" eaLnBrk="1" hangingPunct="1">
              <a:defRPr/>
            </a:pPr>
            <a:r>
              <a:rPr lang="en-US" dirty="0"/>
              <a:t>Basic lung volumes </a:t>
            </a:r>
          </a:p>
          <a:p>
            <a:pPr algn="just" eaLnBrk="1" hangingPunct="1">
              <a:defRPr/>
            </a:pPr>
            <a:r>
              <a:rPr lang="en-US" b="1" dirty="0"/>
              <a:t>Tidal Volume (TV).</a:t>
            </a:r>
            <a:r>
              <a:rPr lang="en-US" dirty="0"/>
              <a:t>  The amount of gas inspired or expired with each breath (500 ml)</a:t>
            </a:r>
          </a:p>
          <a:p>
            <a:pPr algn="just" eaLnBrk="1" hangingPunct="1">
              <a:defRPr/>
            </a:pPr>
            <a:endParaRPr lang="en-US" b="1" dirty="0"/>
          </a:p>
          <a:p>
            <a:pPr algn="just" eaLnBrk="1" hangingPunct="1">
              <a:defRPr/>
            </a:pPr>
            <a:r>
              <a:rPr lang="en-US" b="1" dirty="0"/>
              <a:t>Inspiratory Reserve Volume (IRV).</a:t>
            </a:r>
            <a:r>
              <a:rPr lang="en-US" dirty="0"/>
              <a:t>  Maximum amount of additional air that can be inspired from the end of a normal inspiration [3000 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anim calcmode="lin" valueType="num">
                                      <p:cBhvr additive="base">
                                        <p:cTn id="19"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8371" name="Rectangle 3"/>
          <p:cNvSpPr>
            <a:spLocks noGrp="1" noChangeArrowheads="1"/>
          </p:cNvSpPr>
          <p:nvPr>
            <p:ph type="body" idx="4294967295"/>
          </p:nvPr>
        </p:nvSpPr>
        <p:spPr/>
        <p:txBody>
          <a:bodyPr/>
          <a:lstStyle/>
          <a:p>
            <a:pPr algn="just" eaLnBrk="1" hangingPunct="1">
              <a:defRPr/>
            </a:pPr>
            <a:r>
              <a:rPr lang="en-US" b="1" dirty="0"/>
              <a:t>Expiratory Reserve Volume (ERV).</a:t>
            </a:r>
            <a:r>
              <a:rPr lang="en-US" dirty="0"/>
              <a:t>  The maximum volume of additional air that can be expired from the end of a normal expiration [1100].</a:t>
            </a:r>
          </a:p>
          <a:p>
            <a:pPr algn="just" eaLnBrk="1" hangingPunct="1">
              <a:defRPr/>
            </a:pPr>
            <a:endParaRPr lang="en-US" b="1" dirty="0"/>
          </a:p>
          <a:p>
            <a:pPr algn="just" eaLnBrk="1" hangingPunct="1">
              <a:defRPr/>
            </a:pPr>
            <a:r>
              <a:rPr lang="en-US" b="1" dirty="0"/>
              <a:t>Residual Volume (RV).</a:t>
            </a:r>
            <a:r>
              <a:rPr lang="en-US" dirty="0"/>
              <a:t>  The volume of air remaining in the lung after a maximal expiration [1200].</a:t>
            </a:r>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3251" name="Rectangle 3"/>
          <p:cNvSpPr>
            <a:spLocks noGrp="1" noChangeArrowheads="1"/>
          </p:cNvSpPr>
          <p:nvPr>
            <p:ph type="body" idx="4294967295"/>
          </p:nvPr>
        </p:nvSpPr>
        <p:spPr>
          <a:xfrm>
            <a:off x="457200" y="1600200"/>
            <a:ext cx="8229600" cy="4724400"/>
          </a:xfrm>
        </p:spPr>
        <p:txBody>
          <a:bodyPr/>
          <a:lstStyle/>
          <a:p>
            <a:pPr algn="just" eaLnBrk="1" hangingPunct="1">
              <a:defRPr/>
            </a:pPr>
            <a:r>
              <a:rPr lang="en-US" dirty="0"/>
              <a:t>Basic lung capacities</a:t>
            </a:r>
          </a:p>
          <a:p>
            <a:pPr algn="just" eaLnBrk="1" hangingPunct="1">
              <a:defRPr/>
            </a:pPr>
            <a:r>
              <a:rPr lang="en-US" b="1" dirty="0"/>
              <a:t>Total Lung Capacity (TLC).</a:t>
            </a:r>
            <a:r>
              <a:rPr lang="en-US" dirty="0"/>
              <a:t>  The volume of air contained in the lungs at the end of a maximal inspiration.  </a:t>
            </a:r>
          </a:p>
          <a:p>
            <a:pPr algn="just" eaLnBrk="1" hangingPunct="1">
              <a:defRPr/>
            </a:pPr>
            <a:endParaRPr lang="en-US" dirty="0"/>
          </a:p>
          <a:p>
            <a:pPr lvl="1" algn="just">
              <a:defRPr/>
            </a:pPr>
            <a:r>
              <a:rPr lang="en-US" dirty="0"/>
              <a:t>Called a capacity because it is the sum of the 4 basic lung volumes.  TLC=RV+IRV+TV+ERV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 calcmode="lin" valueType="num">
                                      <p:cBhvr additive="base">
                                        <p:cTn id="19"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7347" name="Rectangle 3"/>
          <p:cNvSpPr>
            <a:spLocks noGrp="1" noChangeArrowheads="1"/>
          </p:cNvSpPr>
          <p:nvPr>
            <p:ph type="body" idx="4294967295"/>
          </p:nvPr>
        </p:nvSpPr>
        <p:spPr>
          <a:xfrm>
            <a:off x="457200" y="1600200"/>
            <a:ext cx="8229600" cy="4724400"/>
          </a:xfrm>
        </p:spPr>
        <p:txBody>
          <a:bodyPr/>
          <a:lstStyle/>
          <a:p>
            <a:pPr algn="just" eaLnBrk="1" hangingPunct="1">
              <a:defRPr/>
            </a:pPr>
            <a:r>
              <a:rPr lang="en-US" b="1" dirty="0"/>
              <a:t>Vital Capacity (VC).</a:t>
            </a:r>
            <a:r>
              <a:rPr lang="en-US" dirty="0"/>
              <a:t> The maximum volume of air that can be forcefully expelled from the lungs following a maximal inspiration. </a:t>
            </a:r>
          </a:p>
          <a:p>
            <a:pPr algn="just" eaLnBrk="1" hangingPunct="1">
              <a:defRPr/>
            </a:pPr>
            <a:endParaRPr lang="en-US" dirty="0"/>
          </a:p>
          <a:p>
            <a:pPr lvl="1" algn="just">
              <a:defRPr/>
            </a:pPr>
            <a:r>
              <a:rPr lang="en-US" dirty="0"/>
              <a:t>Called a capacity because it is the sum of inspiratory reserve volume, tidal volume, and expiratory reserve volume.  VC=IRV+TV+ERV=TLC-RV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6323" name="Rectangle 3"/>
          <p:cNvSpPr>
            <a:spLocks noGrp="1" noChangeArrowheads="1"/>
          </p:cNvSpPr>
          <p:nvPr>
            <p:ph type="body" idx="4294967295"/>
          </p:nvPr>
        </p:nvSpPr>
        <p:spPr>
          <a:xfrm>
            <a:off x="457200" y="1295400"/>
            <a:ext cx="8229600" cy="4724400"/>
          </a:xfrm>
        </p:spPr>
        <p:txBody>
          <a:bodyPr>
            <a:normAutofit lnSpcReduction="10000"/>
          </a:bodyPr>
          <a:lstStyle/>
          <a:p>
            <a:pPr algn="just" eaLnBrk="1" hangingPunct="1">
              <a:defRPr/>
            </a:pPr>
            <a:r>
              <a:rPr lang="en-US" sz="2800" b="1" dirty="0"/>
              <a:t>Functional Residual Capacity (FRC).</a:t>
            </a:r>
            <a:r>
              <a:rPr lang="en-US" sz="2800" dirty="0"/>
              <a:t>  The volume of air remaining in the lung at the end of a normal expiration.  </a:t>
            </a:r>
          </a:p>
          <a:p>
            <a:pPr lvl="1" algn="just">
              <a:defRPr/>
            </a:pPr>
            <a:r>
              <a:rPr lang="en-US" sz="2400" dirty="0"/>
              <a:t>Called a capacity because it equals residual volume plus expiratory reserve volume.  FRC=RV+ERV</a:t>
            </a:r>
          </a:p>
          <a:p>
            <a:pPr algn="just" eaLnBrk="1" hangingPunct="1">
              <a:defRPr/>
            </a:pPr>
            <a:endParaRPr lang="en-US" sz="2800" b="1" dirty="0"/>
          </a:p>
          <a:p>
            <a:pPr algn="just" eaLnBrk="1" hangingPunct="1">
              <a:defRPr/>
            </a:pPr>
            <a:r>
              <a:rPr lang="en-US" sz="2800" b="1" dirty="0" err="1"/>
              <a:t>Inspiratory</a:t>
            </a:r>
            <a:r>
              <a:rPr lang="en-US" sz="2800" b="1" dirty="0"/>
              <a:t> Capacity (IC).  </a:t>
            </a:r>
            <a:r>
              <a:rPr lang="en-US" sz="2800" dirty="0"/>
              <a:t>Maximum volume of air that can be inspired from end expiratory position.</a:t>
            </a:r>
          </a:p>
          <a:p>
            <a:pPr lvl="1" algn="just">
              <a:defRPr/>
            </a:pPr>
            <a:endParaRPr lang="en-US" sz="2400" dirty="0"/>
          </a:p>
          <a:p>
            <a:pPr lvl="1" algn="just">
              <a:defRPr/>
            </a:pPr>
            <a:r>
              <a:rPr lang="en-US" sz="2400" dirty="0"/>
              <a:t>Called a capacity because it is the sum of tidal volume and inspiratory reserve volume. IC=TV+IRV</a:t>
            </a:r>
          </a:p>
          <a:p>
            <a:pPr algn="just" eaLnBrk="1" hangingPunct="1">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 calcmode="lin" valueType="num">
                                      <p:cBhvr additive="base">
                                        <p:cTn id="25"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defRPr/>
            </a:pPr>
            <a:r>
              <a:rPr lang="en-US" u="sng"/>
              <a:t>Processes</a:t>
            </a:r>
            <a:r>
              <a:rPr lang="en-US"/>
              <a:t> </a:t>
            </a:r>
          </a:p>
        </p:txBody>
      </p:sp>
      <p:sp>
        <p:nvSpPr>
          <p:cNvPr id="5123"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en-US" sz="2800" dirty="0">
                <a:solidFill>
                  <a:srgbClr val="FF0000"/>
                </a:solidFill>
              </a:rPr>
              <a:t>ventilation</a:t>
            </a:r>
            <a:r>
              <a:rPr lang="en-US" sz="2800" dirty="0"/>
              <a:t> </a:t>
            </a:r>
          </a:p>
          <a:p>
            <a:pPr eaLnBrk="1" hangingPunct="1">
              <a:lnSpc>
                <a:spcPct val="80000"/>
              </a:lnSpc>
              <a:defRPr/>
            </a:pPr>
            <a:r>
              <a:rPr lang="en-US" sz="2800" dirty="0"/>
              <a:t>this represents the mechanics of breathing, i.e. moving gases into and from the airways</a:t>
            </a:r>
          </a:p>
          <a:p>
            <a:pPr eaLnBrk="1" hangingPunct="1">
              <a:lnSpc>
                <a:spcPct val="80000"/>
              </a:lnSpc>
              <a:buFont typeface="Wingdings" pitchFamily="2" charset="2"/>
              <a:buNone/>
              <a:defRPr/>
            </a:pPr>
            <a:r>
              <a:rPr lang="en-US" sz="2800" dirty="0">
                <a:solidFill>
                  <a:srgbClr val="FF0000"/>
                </a:solidFill>
              </a:rPr>
              <a:t>gas exchange</a:t>
            </a:r>
            <a:r>
              <a:rPr lang="en-US" sz="2800" dirty="0"/>
              <a:t> </a:t>
            </a:r>
          </a:p>
          <a:p>
            <a:pPr eaLnBrk="1" hangingPunct="1">
              <a:lnSpc>
                <a:spcPct val="80000"/>
              </a:lnSpc>
              <a:defRPr/>
            </a:pPr>
            <a:r>
              <a:rPr lang="en-US" sz="2800" dirty="0"/>
              <a:t>exchange of gas between air and blood (external respiration) </a:t>
            </a:r>
          </a:p>
          <a:p>
            <a:pPr eaLnBrk="1" hangingPunct="1">
              <a:lnSpc>
                <a:spcPct val="80000"/>
              </a:lnSpc>
              <a:defRPr/>
            </a:pPr>
            <a:r>
              <a:rPr lang="en-US" sz="2800" dirty="0"/>
              <a:t>exchange of gas between blood and tissues (internal respiration) </a:t>
            </a:r>
          </a:p>
          <a:p>
            <a:pPr eaLnBrk="1" hangingPunct="1">
              <a:lnSpc>
                <a:spcPct val="80000"/>
              </a:lnSpc>
              <a:defRPr/>
            </a:pPr>
            <a:r>
              <a:rPr lang="en-US" sz="2800" dirty="0"/>
              <a:t>oxygen utilization by tissues (internal respiration)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457200" y="1066800"/>
            <a:ext cx="8229600" cy="5257800"/>
          </a:xfrm>
        </p:spPr>
        <p:txBody>
          <a:bodyPr/>
          <a:lstStyle/>
          <a:p>
            <a:pPr algn="just" eaLnBrk="1" hangingPunct="1">
              <a:defRPr/>
            </a:pPr>
            <a:r>
              <a:rPr lang="en-US" sz="2800" b="1" dirty="0"/>
              <a:t>Minute Respiratory volume (Total Minute </a:t>
            </a:r>
            <a:r>
              <a:rPr lang="en-US" sz="2800" b="1" dirty="0" err="1"/>
              <a:t>Vol</a:t>
            </a:r>
            <a:r>
              <a:rPr lang="en-US" sz="2800" b="1" dirty="0"/>
              <a:t>)</a:t>
            </a:r>
          </a:p>
          <a:p>
            <a:pPr algn="just" eaLnBrk="1" hangingPunct="1">
              <a:defRPr/>
            </a:pPr>
            <a:endParaRPr lang="en-US" sz="2400" dirty="0"/>
          </a:p>
          <a:p>
            <a:pPr algn="just" eaLnBrk="1" hangingPunct="1">
              <a:defRPr/>
            </a:pPr>
            <a:r>
              <a:rPr lang="en-US" sz="2400" dirty="0"/>
              <a:t>This is the total amount of new air moved into the respiratory passage each minute.</a:t>
            </a:r>
          </a:p>
          <a:p>
            <a:pPr lvl="1" algn="just">
              <a:defRPr/>
            </a:pPr>
            <a:r>
              <a:rPr lang="en-US" sz="2400" dirty="0"/>
              <a:t>This is equal to TV x Respiratory rate</a:t>
            </a:r>
          </a:p>
          <a:p>
            <a:pPr lvl="2" algn="just">
              <a:defRPr/>
            </a:pPr>
            <a:r>
              <a:rPr lang="en-US" dirty="0"/>
              <a:t>TV = 500 ml</a:t>
            </a:r>
          </a:p>
          <a:p>
            <a:pPr lvl="2" algn="just">
              <a:defRPr/>
            </a:pPr>
            <a:r>
              <a:rPr lang="en-US" dirty="0"/>
              <a:t>Respiratory rate = 15/min</a:t>
            </a:r>
          </a:p>
          <a:p>
            <a:pPr algn="just" eaLnBrk="1" hangingPunct="1">
              <a:defRPr/>
            </a:pPr>
            <a:endParaRPr lang="en-US" sz="2400" dirty="0"/>
          </a:p>
          <a:p>
            <a:pPr algn="just" eaLnBrk="1" hangingPunct="1">
              <a:defRPr/>
            </a:pPr>
            <a:r>
              <a:rPr lang="en-US" sz="2400" dirty="0"/>
              <a:t>MRV = ?L/min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0">
                                            <p:txEl>
                                              <p:pRg st="2" end="2"/>
                                            </p:txEl>
                                          </p:spTgt>
                                        </p:tgtEl>
                                        <p:attrNameLst>
                                          <p:attrName>style.visibility</p:attrName>
                                        </p:attrNameLst>
                                      </p:cBhvr>
                                      <p:to>
                                        <p:strVal val="visible"/>
                                      </p:to>
                                    </p:set>
                                    <p:anim calcmode="lin" valueType="num">
                                      <p:cBhvr additive="base">
                                        <p:cTn id="13" dur="5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0">
                                            <p:txEl>
                                              <p:pRg st="3" end="3"/>
                                            </p:txEl>
                                          </p:spTgt>
                                        </p:tgtEl>
                                        <p:attrNameLst>
                                          <p:attrName>style.visibility</p:attrName>
                                        </p:attrNameLst>
                                      </p:cBhvr>
                                      <p:to>
                                        <p:strVal val="visible"/>
                                      </p:to>
                                    </p:set>
                                    <p:anim calcmode="lin" valueType="num">
                                      <p:cBhvr additive="base">
                                        <p:cTn id="19" dur="5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250">
                                            <p:txEl>
                                              <p:pRg st="4" end="4"/>
                                            </p:txEl>
                                          </p:spTgt>
                                        </p:tgtEl>
                                        <p:attrNameLst>
                                          <p:attrName>style.visibility</p:attrName>
                                        </p:attrNameLst>
                                      </p:cBhvr>
                                      <p:to>
                                        <p:strVal val="visible"/>
                                      </p:to>
                                    </p:set>
                                    <p:anim calcmode="lin" valueType="num">
                                      <p:cBhvr additive="base">
                                        <p:cTn id="25" dur="500" fill="hold"/>
                                        <p:tgtEl>
                                          <p:spTgt spid="532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250">
                                            <p:txEl>
                                              <p:pRg st="5" end="5"/>
                                            </p:txEl>
                                          </p:spTgt>
                                        </p:tgtEl>
                                        <p:attrNameLst>
                                          <p:attrName>style.visibility</p:attrName>
                                        </p:attrNameLst>
                                      </p:cBhvr>
                                      <p:to>
                                        <p:strVal val="visible"/>
                                      </p:to>
                                    </p:set>
                                    <p:anim calcmode="lin" valueType="num">
                                      <p:cBhvr additive="base">
                                        <p:cTn id="31" dur="500" fill="hold"/>
                                        <p:tgtEl>
                                          <p:spTgt spid="5325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250">
                                            <p:txEl>
                                              <p:pRg st="7" end="7"/>
                                            </p:txEl>
                                          </p:spTgt>
                                        </p:tgtEl>
                                        <p:attrNameLst>
                                          <p:attrName>style.visibility</p:attrName>
                                        </p:attrNameLst>
                                      </p:cBhvr>
                                      <p:to>
                                        <p:strVal val="visible"/>
                                      </p:to>
                                    </p:set>
                                    <p:anim calcmode="lin" valueType="num">
                                      <p:cBhvr additive="base">
                                        <p:cTn id="37" dur="500" fill="hold"/>
                                        <p:tgtEl>
                                          <p:spTgt spid="5325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Respiration</a:t>
            </a:r>
          </a:p>
        </p:txBody>
      </p:sp>
      <p:sp>
        <p:nvSpPr>
          <p:cNvPr id="8195" name="Content Placeholder 2"/>
          <p:cNvSpPr>
            <a:spLocks noGrp="1"/>
          </p:cNvSpPr>
          <p:nvPr>
            <p:ph idx="1"/>
          </p:nvPr>
        </p:nvSpPr>
        <p:spPr/>
        <p:txBody>
          <a:bodyPr>
            <a:normAutofit lnSpcReduction="10000"/>
          </a:bodyPr>
          <a:lstStyle/>
          <a:p>
            <a:pPr algn="just"/>
            <a:r>
              <a:rPr lang="en-US" dirty="0"/>
              <a:t>Includes:</a:t>
            </a:r>
          </a:p>
          <a:p>
            <a:pPr lvl="1" algn="just"/>
            <a:r>
              <a:rPr lang="en-US" dirty="0"/>
              <a:t>Ventilation (breathing)</a:t>
            </a:r>
          </a:p>
          <a:p>
            <a:pPr lvl="1" algn="just"/>
            <a:r>
              <a:rPr lang="en-US" dirty="0"/>
              <a:t>Gas exchange between blood and lungs and between blood and tissues</a:t>
            </a:r>
          </a:p>
          <a:p>
            <a:pPr lvl="1" algn="just"/>
            <a:r>
              <a:rPr lang="en-US" dirty="0"/>
              <a:t>Oxygen utilization by tissues to make ATP</a:t>
            </a:r>
          </a:p>
          <a:p>
            <a:pPr algn="just"/>
            <a:r>
              <a:rPr lang="en-US" dirty="0"/>
              <a:t>Ventilation and gas exchange in lungs = </a:t>
            </a:r>
            <a:r>
              <a:rPr lang="en-US" dirty="0">
                <a:solidFill>
                  <a:schemeClr val="accent2"/>
                </a:solidFill>
              </a:rPr>
              <a:t>external respiration</a:t>
            </a:r>
          </a:p>
          <a:p>
            <a:pPr algn="just"/>
            <a:r>
              <a:rPr lang="en-US" dirty="0"/>
              <a:t>Oxygen utilization and gas exchange in tissues = </a:t>
            </a:r>
            <a:r>
              <a:rPr lang="en-US" dirty="0">
                <a:solidFill>
                  <a:srgbClr val="438086"/>
                </a:solidFill>
              </a:rPr>
              <a:t>internal respiration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20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20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2000"/>
                                        <p:tgtEl>
                                          <p:spTgt spid="81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2000"/>
                                        <p:tgtEl>
                                          <p:spTgt spid="819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fade">
                                      <p:cBhvr>
                                        <p:cTn id="26"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9427</TotalTime>
  <Words>3751</Words>
  <Application>Microsoft Office PowerPoint</Application>
  <PresentationFormat>On-screen Show (4:3)</PresentationFormat>
  <Paragraphs>450</Paragraphs>
  <Slides>80</Slides>
  <Notes>43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80</vt:i4>
      </vt:variant>
    </vt:vector>
  </HeadingPairs>
  <TitlesOfParts>
    <vt:vector size="90" baseType="lpstr">
      <vt:lpstr>MS PMincho</vt:lpstr>
      <vt:lpstr>Arial</vt:lpstr>
      <vt:lpstr>Arial</vt:lpstr>
      <vt:lpstr>Book Antiqua</vt:lpstr>
      <vt:lpstr>Calibri</vt:lpstr>
      <vt:lpstr>Rockwell</vt:lpstr>
      <vt:lpstr>Wingdings</vt:lpstr>
      <vt:lpstr>Wingdings 2</vt:lpstr>
      <vt:lpstr>Office Theme</vt:lpstr>
      <vt:lpstr>Foundry</vt:lpstr>
      <vt:lpstr> Respiratory Physiology </vt:lpstr>
      <vt:lpstr>Course Content</vt:lpstr>
      <vt:lpstr>Course Content</vt:lpstr>
      <vt:lpstr>Course Content</vt:lpstr>
      <vt:lpstr>Course Content</vt:lpstr>
      <vt:lpstr>Discovery Is To See What Everybody Has Seen And Think What Nobody Has Thought.  - Albert Szent - Gyorgyi  </vt:lpstr>
      <vt:lpstr>Introduction </vt:lpstr>
      <vt:lpstr>Processes </vt:lpstr>
      <vt:lpstr>Respiration</vt:lpstr>
      <vt:lpstr>The Respiratory System    </vt:lpstr>
      <vt:lpstr>The Respiratory System    </vt:lpstr>
      <vt:lpstr>Gas Exchange in Lungs</vt:lpstr>
      <vt:lpstr>Alveoli</vt:lpstr>
      <vt:lpstr>PowerPoint Presentation</vt:lpstr>
      <vt:lpstr>Alveolar Cells</vt:lpstr>
      <vt:lpstr>Conducting Zone</vt:lpstr>
      <vt:lpstr>Respiratory Structures</vt:lpstr>
      <vt:lpstr>Trachea and Respiratory Bronchi </vt:lpstr>
      <vt:lpstr>PowerPoint Presentation</vt:lpstr>
      <vt:lpstr>PowerPoint Presentation</vt:lpstr>
      <vt:lpstr>The Respiratory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Functions of Conducting Zone</vt:lpstr>
      <vt:lpstr>Conducting Zone of respiratory System</vt:lpstr>
      <vt:lpstr>Thoracic Cavity</vt:lpstr>
      <vt:lpstr>Thoracic Cavity Cross Section</vt:lpstr>
      <vt:lpstr>COUPLING OF THE LUNGS AND THE CHEST WALL</vt:lpstr>
      <vt:lpstr>Mechanics of Breathing</vt:lpstr>
      <vt:lpstr>Breathing</vt:lpstr>
      <vt:lpstr>Muscles Involved in Breathing</vt:lpstr>
      <vt:lpstr>Muscles Involved in Breathing</vt:lpstr>
      <vt:lpstr>PowerPoint Presentation</vt:lpstr>
      <vt:lpstr>Mechanics of breathing </vt:lpstr>
      <vt:lpstr>Mechanics of breathing </vt:lpstr>
      <vt:lpstr>Mechanics of breathing </vt:lpstr>
      <vt:lpstr>Mechanics of breathing </vt:lpstr>
      <vt:lpstr>Normal vs. Forced Breathing</vt:lpstr>
      <vt:lpstr>Mechanisms of Breathing</vt:lpstr>
      <vt:lpstr>Pressure</vt:lpstr>
      <vt:lpstr>Pressure cnt’d…</vt:lpstr>
      <vt:lpstr>Pressure cnt’d…</vt:lpstr>
      <vt:lpstr>Pressure Changes during inspiration &amp; expiration </vt:lpstr>
      <vt:lpstr>Pressure Changes during inspiration &amp; expiration </vt:lpstr>
      <vt:lpstr>PowerPoint Presentation</vt:lpstr>
      <vt:lpstr>Pressure Differences When Breathing</vt:lpstr>
      <vt:lpstr>Ventilation</vt:lpstr>
      <vt:lpstr>Boyle’s Law</vt:lpstr>
      <vt:lpstr>Compliance of the Lungs</vt:lpstr>
      <vt:lpstr>PowerPoint Presentation</vt:lpstr>
      <vt:lpstr>PowerPoint Presentation</vt:lpstr>
      <vt:lpstr>CHEST WALL COMPLIANCE </vt:lpstr>
      <vt:lpstr>Elasticity</vt:lpstr>
      <vt:lpstr>Surface Tension</vt:lpstr>
      <vt:lpstr> SURFACE TENSION  </vt:lpstr>
      <vt:lpstr> SURFACE TENSION  </vt:lpstr>
      <vt:lpstr> SURFACE TENSION  </vt:lpstr>
      <vt:lpstr>Law of Laplace</vt:lpstr>
      <vt:lpstr>PowerPoint Presentation</vt:lpstr>
      <vt:lpstr> SURFACE TENSION  </vt:lpstr>
      <vt:lpstr>PowerPoint Presentation</vt:lpstr>
      <vt:lpstr> SURFACE TENSION  </vt:lpstr>
      <vt:lpstr> SURFACE TENSION  </vt:lpstr>
      <vt:lpstr>Work of breathing</vt:lpstr>
      <vt:lpstr>Work of breathing</vt:lpstr>
      <vt:lpstr>Lung Volumes &amp; Capacities</vt:lpstr>
      <vt:lpstr>Lung Volumes &amp; Capacities</vt:lpstr>
      <vt:lpstr>Lung Volumes &amp; Capacities</vt:lpstr>
      <vt:lpstr>Lung Volumes &amp; Capacities</vt:lpstr>
      <vt:lpstr>Lung Volumes &amp; Capacities</vt:lpstr>
      <vt:lpstr>Lung Volumes &amp; Capacities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dc:title>
  <dc:creator>Admin</dc:creator>
  <cp:lastModifiedBy>sammiehngigs kiurire</cp:lastModifiedBy>
  <cp:revision>345</cp:revision>
  <dcterms:created xsi:type="dcterms:W3CDTF">2010-09-22T18:45:23Z</dcterms:created>
  <dcterms:modified xsi:type="dcterms:W3CDTF">2020-12-02T09:10:17Z</dcterms:modified>
</cp:coreProperties>
</file>