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sldIdLst>
    <p:sldId id="256" r:id="rId2"/>
    <p:sldId id="269" r:id="rId3"/>
    <p:sldId id="260" r:id="rId4"/>
    <p:sldId id="261" r:id="rId5"/>
    <p:sldId id="262" r:id="rId6"/>
    <p:sldId id="266" r:id="rId7"/>
    <p:sldId id="263" r:id="rId8"/>
    <p:sldId id="267" r:id="rId9"/>
    <p:sldId id="268" r:id="rId10"/>
    <p:sldId id="328" r:id="rId11"/>
    <p:sldId id="329" r:id="rId12"/>
    <p:sldId id="257" r:id="rId13"/>
    <p:sldId id="334" r:id="rId14"/>
    <p:sldId id="258" r:id="rId15"/>
    <p:sldId id="270" r:id="rId16"/>
    <p:sldId id="271" r:id="rId17"/>
    <p:sldId id="272" r:id="rId18"/>
    <p:sldId id="273" r:id="rId19"/>
    <p:sldId id="274" r:id="rId20"/>
    <p:sldId id="277" r:id="rId21"/>
    <p:sldId id="333" r:id="rId22"/>
    <p:sldId id="275" r:id="rId23"/>
    <p:sldId id="276" r:id="rId24"/>
    <p:sldId id="278" r:id="rId25"/>
    <p:sldId id="279" r:id="rId26"/>
    <p:sldId id="280" r:id="rId27"/>
    <p:sldId id="281" r:id="rId28"/>
    <p:sldId id="285" r:id="rId29"/>
    <p:sldId id="291" r:id="rId30"/>
    <p:sldId id="292" r:id="rId31"/>
    <p:sldId id="282" r:id="rId32"/>
    <p:sldId id="293" r:id="rId33"/>
    <p:sldId id="332" r:id="rId34"/>
    <p:sldId id="294" r:id="rId35"/>
    <p:sldId id="283" r:id="rId36"/>
    <p:sldId id="295" r:id="rId37"/>
    <p:sldId id="331" r:id="rId38"/>
    <p:sldId id="296" r:id="rId39"/>
    <p:sldId id="297" r:id="rId40"/>
    <p:sldId id="298" r:id="rId41"/>
    <p:sldId id="301" r:id="rId42"/>
    <p:sldId id="302" r:id="rId43"/>
    <p:sldId id="303" r:id="rId44"/>
    <p:sldId id="336" r:id="rId45"/>
    <p:sldId id="284" r:id="rId46"/>
    <p:sldId id="339" r:id="rId47"/>
    <p:sldId id="304" r:id="rId48"/>
    <p:sldId id="338" r:id="rId49"/>
    <p:sldId id="337" r:id="rId50"/>
    <p:sldId id="307" r:id="rId51"/>
    <p:sldId id="308" r:id="rId52"/>
    <p:sldId id="309" r:id="rId53"/>
    <p:sldId id="310" r:id="rId54"/>
    <p:sldId id="311" r:id="rId55"/>
    <p:sldId id="314" r:id="rId56"/>
    <p:sldId id="335" r:id="rId57"/>
    <p:sldId id="315" r:id="rId58"/>
    <p:sldId id="316" r:id="rId59"/>
    <p:sldId id="287" r:id="rId60"/>
    <p:sldId id="312" r:id="rId61"/>
    <p:sldId id="313" r:id="rId62"/>
    <p:sldId id="288" r:id="rId63"/>
    <p:sldId id="317" r:id="rId64"/>
    <p:sldId id="319" r:id="rId65"/>
    <p:sldId id="318" r:id="rId66"/>
    <p:sldId id="289" r:id="rId67"/>
    <p:sldId id="290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8589F-55B1-438F-8EB4-01FD9AE75B8D}" type="datetimeFigureOut">
              <a:rPr lang="en-US" smtClean="0"/>
              <a:pPr/>
              <a:t>09-Mar-16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A83C2-3F02-42E1-B277-77FF146C8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034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A83C2-3F02-42E1-B277-77FF146C8F8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930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A83C2-3F02-42E1-B277-77FF146C8F8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344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A83C2-3F02-42E1-B277-77FF146C8F8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80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A83C2-3F02-42E1-B277-77FF146C8F8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706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09-Mar-16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26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09-Mar-16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710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09-Mar-16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87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09-Mar-16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890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09-Mar-16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281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09-Mar-16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461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09-Mar-16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307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09-Mar-16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523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09-Mar-16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429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09-Mar-16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630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09-Mar-16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88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EF38-4F36-4C23-8811-7F8808292634}" type="datetimeFigureOut">
              <a:rPr lang="en-US" smtClean="0"/>
              <a:pPr/>
              <a:t>09-Mar-16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547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system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 marks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20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pectusexcavat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0912" y="2953544"/>
            <a:ext cx="21621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2493" y="6107668"/>
            <a:ext cx="201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Pectus</a:t>
            </a:r>
            <a:r>
              <a:rPr lang="en-US" dirty="0"/>
              <a:t> </a:t>
            </a:r>
            <a:r>
              <a:rPr lang="en-US" dirty="0" err="1"/>
              <a:t>exacavatum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608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ea typeface="IPAMincho" charset="0"/>
                <a:cs typeface="IPAMincho" charset="0"/>
              </a:rPr>
              <a:t>.</a:t>
            </a:r>
            <a:br>
              <a:rPr lang="en-US" dirty="0" smtClean="0">
                <a:latin typeface="Arial" pitchFamily="34" charset="0"/>
                <a:ea typeface="IPAMincho" charset="0"/>
                <a:cs typeface="IPAMincho" charset="0"/>
              </a:rPr>
            </a:br>
            <a:r>
              <a:rPr lang="en-US" dirty="0">
                <a:latin typeface="Arial" pitchFamily="34" charset="0"/>
                <a:ea typeface="IPAMincho" charset="0"/>
                <a:cs typeface="IPAMincho" charset="0"/>
              </a:rPr>
              <a:t>Severe kyphosis and chest deformity </a:t>
            </a:r>
            <a:r>
              <a:rPr lang="en-US" dirty="0" smtClean="0">
                <a:latin typeface="Arial" pitchFamily="34" charset="0"/>
                <a:ea typeface="IPAMincho" charset="0"/>
                <a:cs typeface="IPAMincho" charset="0"/>
              </a:rPr>
              <a:t>- </a:t>
            </a:r>
            <a:r>
              <a:rPr lang="en-US" dirty="0" err="1">
                <a:latin typeface="Arial" pitchFamily="34" charset="0"/>
                <a:ea typeface="IPAMincho" charset="0"/>
                <a:cs typeface="IPAMincho" charset="0"/>
              </a:rPr>
              <a:t>Gaucher</a:t>
            </a:r>
            <a:r>
              <a:rPr lang="en-US" dirty="0">
                <a:latin typeface="Arial" pitchFamily="34" charset="0"/>
                <a:ea typeface="IPAMincho" charset="0"/>
                <a:cs typeface="IPAMincho" charset="0"/>
              </a:rPr>
              <a:t> disease</a:t>
            </a:r>
            <a:br>
              <a:rPr lang="en-US" dirty="0">
                <a:latin typeface="Arial" pitchFamily="34" charset="0"/>
                <a:ea typeface="IPAMincho" charset="0"/>
                <a:cs typeface="IPAMincho" charset="0"/>
              </a:rPr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817" y="1836126"/>
            <a:ext cx="1966365" cy="405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81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ngsana New" pitchFamily="18" charset="-34"/>
              </a:rPr>
              <a:t>History: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Symptoms:</a:t>
            </a:r>
            <a:endParaRPr lang="en-US" dirty="0" smtClean="0">
              <a:solidFill>
                <a:srgbClr val="33CC33"/>
              </a:solidFill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Cough</a:t>
            </a:r>
          </a:p>
          <a:p>
            <a:r>
              <a:rPr lang="en-US" dirty="0" smtClean="0">
                <a:latin typeface="Times New Roman" pitchFamily="18" charset="0"/>
              </a:rPr>
              <a:t>Sputum</a:t>
            </a:r>
          </a:p>
          <a:p>
            <a:r>
              <a:rPr lang="en-US" dirty="0" smtClean="0">
                <a:latin typeface="Times New Roman" pitchFamily="18" charset="0"/>
              </a:rPr>
              <a:t>Hemoptysis</a:t>
            </a:r>
            <a:endParaRPr lang="ar-SA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Dyspnea</a:t>
            </a:r>
          </a:p>
          <a:p>
            <a:r>
              <a:rPr lang="en-US" dirty="0" smtClean="0">
                <a:latin typeface="Times New Roman" pitchFamily="18" charset="0"/>
              </a:rPr>
              <a:t>Chest pain (chest tightness)</a:t>
            </a:r>
          </a:p>
          <a:p>
            <a:r>
              <a:rPr lang="en-US" dirty="0" smtClean="0">
                <a:latin typeface="Times New Roman" pitchFamily="18" charset="0"/>
              </a:rPr>
              <a:t>Wheezing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38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Cough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ar-S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dry, moist, wet, productive, hoarse, hacking, barking, whooping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Onset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Duration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activities, time of day, weather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Severity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effect on ADLs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Wheezing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Associated symptoms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Treatment and effectiveness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0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Sputum: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amount &lt; 100mls of mucus/day</a:t>
            </a:r>
          </a:p>
          <a:p>
            <a:pPr>
              <a:lnSpc>
                <a:spcPct val="80000"/>
              </a:lnSpc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clear &amp; white mucus</a:t>
            </a:r>
          </a:p>
          <a:p>
            <a:pPr>
              <a:lnSpc>
                <a:spcPct val="80000"/>
              </a:lnSpc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Smell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not smelly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</a:t>
            </a:r>
          </a:p>
          <a:p>
            <a:pPr marL="971550" lvl="1" indent="-57150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chronic large amount of purulent sputum may suggest bronchiectasis while acute one may indicate lobar pneumonia.</a:t>
            </a:r>
          </a:p>
          <a:p>
            <a:pPr marL="971550" lvl="1" indent="-571500">
              <a:lnSpc>
                <a:spcPct val="80000"/>
              </a:lnSpc>
              <a:buFont typeface="+mj-lt"/>
              <a:buAutoNum type="roman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foul-smelling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purulent sputum may indicate lung abscess with anaerobic infection</a:t>
            </a:r>
          </a:p>
          <a:p>
            <a:pPr marL="971550" lvl="1" indent="-57150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pink frothy secretions occurs in pulmonary edema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2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Hemoptysis: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It’s a blood-stained sputum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Varies from streaks of blood to massive bleeding (&gt;100 - 600mls /24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should be investigated thoroughly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Commonest cause is acute infection like exacerbation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but other serious causes should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ruled out.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Other causes: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Embolism,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Bronchogenic ca.,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TB, bronchiectasis, lung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abscess.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15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Cont’n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Pulmonary hemorrhage from any cause like: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 pasture's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syndrome or rupture of a mucosal blood vessel after a vigorous coughing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Non-respiratory causes: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CVS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severe MS, &amp; acute LVF.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Rusty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sputum (when purulent sputum is mixed with blood)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lobar pneumonia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99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Dyspnoea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80000"/>
              </a:lnSpc>
            </a:pP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experience of discomfort in breathing or an awareness of respiratory distress &amp; physiologically its an ↑ in the level &amp; work of breathing.</a:t>
            </a:r>
          </a:p>
          <a:p>
            <a:pPr marL="609600" indent="-609600">
              <a:lnSpc>
                <a:spcPct val="80000"/>
              </a:lnSpc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Onset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Instantaneous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pneumothorax,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Embolism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Air way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disease: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Bronchial Asthma, COPD exacerbation, Upper Air Way obstruction)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Parenchymal disease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(pneumonia,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pulmonary hemorrhage, pulmonary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edema..)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Pulmonary vascular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disease: (PE)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Cardiac disease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(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Metabolic acidosis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Hyperventilation syndrome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48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Cont’n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Subacute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(days):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days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plus: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Pleural effusion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314450" lvl="2" indent="-51435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lobar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collapse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Interstitial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pneumonia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Superior Vena Cava obstruction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314450" lvl="2" indent="-51435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vasculitis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(months-years): 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Bronchial Asthma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Diffuse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parenchymal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disease: (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sarcoidosis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bronchiectasis)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Hypoventilation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Anemia             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Thyrotoxicosis           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71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CC33"/>
                </a:solidFill>
              </a:rPr>
              <a:t>Chest pain:</a:t>
            </a:r>
            <a:br>
              <a:rPr lang="en-US" dirty="0">
                <a:solidFill>
                  <a:srgbClr val="33CC3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Pulmonary </a:t>
            </a:r>
            <a:r>
              <a:rPr lang="en-US" dirty="0">
                <a:solidFill>
                  <a:srgbClr val="FF0000"/>
                </a:solidFill>
              </a:rPr>
              <a:t>causes of </a:t>
            </a:r>
            <a:r>
              <a:rPr lang="en-US" dirty="0" smtClean="0">
                <a:solidFill>
                  <a:srgbClr val="FF0000"/>
                </a:solidFill>
              </a:rPr>
              <a:t>Chest Pain</a:t>
            </a:r>
            <a:r>
              <a:rPr lang="en-US" dirty="0" smtClean="0"/>
              <a:t>:</a:t>
            </a:r>
            <a:endParaRPr lang="en-US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vasculature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Embolism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409700" lvl="2" indent="-609600">
              <a:lnSpc>
                <a:spcPct val="8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Pulmonry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HTN &amp;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Corpulmonale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Lung parenchyma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Pneumonia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Cancer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sarcoidosis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97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Anterior imaginary lines and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6" name="Group 42"/>
          <p:cNvGrpSpPr>
            <a:grpSpLocks/>
          </p:cNvGrpSpPr>
          <p:nvPr/>
        </p:nvGrpSpPr>
        <p:grpSpPr bwMode="auto">
          <a:xfrm>
            <a:off x="228600" y="1600200"/>
            <a:ext cx="8691563" cy="4724400"/>
            <a:chOff x="144" y="864"/>
            <a:chExt cx="5475" cy="2976"/>
          </a:xfrm>
        </p:grpSpPr>
        <p:pic>
          <p:nvPicPr>
            <p:cNvPr id="27" name="Picture 10" descr="DSCF0971"/>
            <p:cNvPicPr>
              <a:picLocks noChangeAspect="1" noChangeArrowheads="1"/>
            </p:cNvPicPr>
            <p:nvPr/>
          </p:nvPicPr>
          <p:blipFill>
            <a:blip r:embed="rId2">
              <a:lum bright="24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864"/>
              <a:ext cx="4512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2992" y="1431"/>
              <a:ext cx="0" cy="2324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3766" y="1431"/>
              <a:ext cx="0" cy="2324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flipH="1">
              <a:off x="3552" y="1008"/>
              <a:ext cx="336" cy="24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2208" y="1008"/>
              <a:ext cx="768" cy="336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 flipV="1">
              <a:off x="1584" y="1488"/>
              <a:ext cx="528" cy="24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3216" y="1536"/>
              <a:ext cx="0" cy="2016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504" y="1536"/>
              <a:ext cx="0" cy="2016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1115" y="3408"/>
              <a:ext cx="1233" cy="28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epigastric angle</a:t>
              </a:r>
              <a:r>
                <a:rPr kumimoji="0" lang="en-US" altLang="zh-CN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 </a:t>
              </a:r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flipV="1">
              <a:off x="2496" y="3024"/>
              <a:ext cx="432" cy="48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144" y="1632"/>
              <a:ext cx="1528" cy="25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Infraclavicular fossa</a:t>
              </a:r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2112" y="2592"/>
              <a:ext cx="864" cy="0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768" y="2496"/>
              <a:ext cx="1265" cy="250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Anterior midline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720" y="912"/>
              <a:ext cx="1381" cy="250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Suprasternal fossa</a:t>
              </a:r>
            </a:p>
          </p:txBody>
        </p:sp>
        <p:sp>
          <p:nvSpPr>
            <p:cNvPr id="41" name="Text Box 33"/>
            <p:cNvSpPr txBox="1">
              <a:spLocks noChangeArrowheads="1"/>
            </p:cNvSpPr>
            <p:nvPr/>
          </p:nvSpPr>
          <p:spPr bwMode="auto">
            <a:xfrm>
              <a:off x="3984" y="912"/>
              <a:ext cx="1585" cy="250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Supraclavicular fossa</a:t>
              </a: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3216" y="1776"/>
              <a:ext cx="1200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3504" y="2544"/>
              <a:ext cx="864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3792" y="2976"/>
              <a:ext cx="816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4560" y="1680"/>
              <a:ext cx="901" cy="25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Sternal line</a:t>
              </a: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4416" y="2400"/>
              <a:ext cx="1203" cy="25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Parasternal line</a:t>
              </a:r>
            </a:p>
          </p:txBody>
        </p:sp>
        <p:sp>
          <p:nvSpPr>
            <p:cNvPr id="47" name="Text Box 41"/>
            <p:cNvSpPr txBox="1">
              <a:spLocks noChangeArrowheads="1"/>
            </p:cNvSpPr>
            <p:nvPr/>
          </p:nvSpPr>
          <p:spPr bwMode="auto">
            <a:xfrm>
              <a:off x="4176" y="3120"/>
              <a:ext cx="1362" cy="25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Midclavicular line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2412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Cont’n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3 .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Pleura &amp; plural spaces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Pneumothorax</a:t>
            </a:r>
          </a:p>
          <a:p>
            <a:pPr lvl="2">
              <a:lnSpc>
                <a:spcPct val="90000"/>
              </a:lnSpc>
            </a:pP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Pleuritis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serositis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Pleural effusion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Psychogenic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/>
              <a:t> physical illnesses that are believed to arise from emotional or mental stressors, or from psychological or psychiatric disorders.</a:t>
            </a:r>
          </a:p>
          <a:p>
            <a:pPr>
              <a:lnSpc>
                <a:spcPct val="90000"/>
              </a:lnSpc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Psychosomatic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dirty="0" smtClean="0"/>
              <a:t>physical illness or other condition) caused or aggravated by a mental factor such as internal conflict or stress.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3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CC33"/>
                </a:solidFill>
              </a:rPr>
              <a:t>Wheezing:</a:t>
            </a:r>
            <a:br>
              <a:rPr lang="en-US" dirty="0">
                <a:solidFill>
                  <a:srgbClr val="33CC3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continuous whistling,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sign of asthma but not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diagnostic for asthma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it 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occur in other respiratory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Diseases with obstruction.</a:t>
            </a:r>
            <a:endParaRPr lang="en-US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75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Other symptoms: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Runny, blocked nose &amp; sneezing: may occur in both common cold &amp; allergic rhinitis (loss of smell 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nosmia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runny nose = rhinorrhea)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Nocturnal fever may accompany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pneumonia.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Nocturnal sweating can occur in TB, lymphoma, &amp; lung abscess.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Hoarseness may be secondary to laryngitis,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Vocal Cords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tumor, &amp;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Recurrent Laryngeal Nerve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palsy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Symptoms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corpulmonale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abd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&amp; ankle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swelling) - </a:t>
            </a:r>
            <a:r>
              <a:rPr lang="en-US" dirty="0" smtClean="0"/>
              <a:t>abnormal enlargement of the right side of the heart as a result of disease of the lungs or the pulmonary blood vessels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86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Other aspects of history: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Details of the respiratory system symptom should be inquired such as; onset, duration, character, radiation/severity/grading, frequency, aggravating &amp; relieving factors, &amp; associated symptoms.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PMH of a respiratory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disease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Smoking history in details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Drug history including IV drug abuser (lung abscess) &amp; alcohol consumption (aspiration pneumonia)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Inquiry about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occupation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&amp; or previous jobs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Pets history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63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Clinical examination </a:t>
            </a:r>
            <a:r>
              <a:rPr lang="en-US" dirty="0">
                <a:solidFill>
                  <a:srgbClr val="FF0000"/>
                </a:solidFill>
              </a:rPr>
              <a:t>(signs):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* General appearance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* General system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* Chest examination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general appearance,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look for:</a:t>
            </a:r>
          </a:p>
          <a:p>
            <a:pPr marL="609600" indent="-609600">
              <a:lnSpc>
                <a:spcPct val="8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Respiratory distress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{count RR, normal 14-20bpm Tachypnea = ↑ rate of breathing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Hyperapnea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↑ level of ventilation, and</a:t>
            </a:r>
            <a:endParaRPr lang="en-US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look to the accessory muscles;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sternomastoids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scalene,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platysma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&amp; strap muscles of neck &amp; abdominal muscles, if they are in use?}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9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Cont’n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Coughing;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character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Abnormal sound;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stridor (croaking noise, loudest on inspiration 2°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larynx, trachea or large airways obstruction), or wheezing.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Abnormal voice;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hoarseness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Surroundings;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like containers of sputum, 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mask, IV lines or medications respiratory aids or machines..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76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General system examination: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Hands: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Clubbing (check respiratory causes)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Tar staining 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Weakness of hand’s small muscles (abduction)  </a:t>
            </a:r>
          </a:p>
          <a:p>
            <a:pPr marL="609600" indent="-60960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Wrist: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Pulse: rate &amp; character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Tremors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BP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pulsus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paradoxus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/>
              <a:t> is an abnormally large decrease in systolic blood pressure and pulse wave </a:t>
            </a:r>
            <a:r>
              <a:rPr lang="en-US" dirty="0" smtClean="0"/>
              <a:t>during</a:t>
            </a:r>
            <a:r>
              <a:rPr lang="en-US" dirty="0"/>
              <a:t> </a:t>
            </a:r>
            <a:r>
              <a:rPr lang="en-US" dirty="0" smtClean="0"/>
              <a:t>inspiration. </a:t>
            </a:r>
            <a:r>
              <a:rPr lang="en-US" dirty="0"/>
              <a:t>O</a:t>
            </a:r>
            <a:r>
              <a:rPr lang="en-US" dirty="0" smtClean="0"/>
              <a:t>ccurs in asthma.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65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Cont’n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Neck: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JVP: ↑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corpulmonale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&amp; SVC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obstruction.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LN: enlargement in CA bronchus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metastases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Eyes: jaundice or other abnormalities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Tongue: central cyanosis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SVC obstruction: plethoric &amp; cyanosed,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periorbital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edema, injected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conjuctiva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37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Chest examination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Inspection: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Shape: AP diameter compared to transverse (barrel-chest),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pectus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excavatum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pectus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carinatum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kyphoscoliosis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,…. others 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Symmetry: assessment of upper &amp; lower lobes should be done posteriorly looking for ↓ or delayed chest movement during moderate respiration.    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Scars: from previous operation or chest drains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traditional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marks or radiotherapy markings. 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Prominent veins: in case of SVC obstruction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47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Respiratory rate: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16-20 breaths/min – normal in an adult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933450" lvl="1" indent="-476250">
              <a:lnSpc>
                <a:spcPct val="8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Tachypnea:  &gt;20 breaths/min</a:t>
            </a:r>
          </a:p>
          <a:p>
            <a:pPr marL="933450" lvl="1" indent="-476250">
              <a:lnSpc>
                <a:spcPct val="80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Bradypnea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: &lt;12 breaths/min</a:t>
            </a:r>
          </a:p>
          <a:p>
            <a:pPr marL="933450" lvl="1" indent="-476250">
              <a:lnSpc>
                <a:spcPct val="8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Shallow and fast</a:t>
            </a:r>
          </a:p>
          <a:p>
            <a:pPr marL="1333500" lvl="2" indent="-419100">
              <a:lnSpc>
                <a:spcPct val="8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respiratory muscular paralysis, elevated intra abdominal pressure, pneumonia, pleurisy </a:t>
            </a:r>
          </a:p>
          <a:p>
            <a:pPr marL="933450" lvl="1" indent="-476250">
              <a:lnSpc>
                <a:spcPct val="8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Deep and fast</a:t>
            </a:r>
          </a:p>
          <a:p>
            <a:pPr marL="1333500" lvl="2" indent="-419100">
              <a:lnSpc>
                <a:spcPct val="8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Agitation, intension  </a:t>
            </a:r>
          </a:p>
          <a:p>
            <a:pPr marL="933450" lvl="1" indent="-476250">
              <a:lnSpc>
                <a:spcPct val="8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Deep and slow</a:t>
            </a:r>
          </a:p>
          <a:p>
            <a:pPr marL="1333500" lvl="2" indent="-419100">
              <a:lnSpc>
                <a:spcPct val="8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Severe metabolic acidosis (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Kussmaul’s</a:t>
            </a: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breathing)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7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Lateral imaginary 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62000" y="1447800"/>
            <a:ext cx="8097838" cy="4632325"/>
            <a:chOff x="528" y="864"/>
            <a:chExt cx="5101" cy="2918"/>
          </a:xfrm>
        </p:grpSpPr>
        <p:pic>
          <p:nvPicPr>
            <p:cNvPr id="5" name="Picture 4" descr="ce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9595" t="14291" b="25926"/>
            <a:stretch>
              <a:fillRect/>
            </a:stretch>
          </p:blipFill>
          <p:spPr bwMode="auto">
            <a:xfrm>
              <a:off x="528" y="864"/>
              <a:ext cx="3936" cy="2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008" y="2448"/>
              <a:ext cx="156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Anterior axillary line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696" y="2736"/>
              <a:ext cx="121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Midaxillary line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032" y="1968"/>
              <a:ext cx="159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Posterior axillary line</a:t>
              </a: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H="1">
              <a:off x="2592" y="2592"/>
              <a:ext cx="480" cy="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3360" y="2832"/>
              <a:ext cx="288" cy="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3792" y="2064"/>
              <a:ext cx="192" cy="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2047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Respiratory rhythm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zh-CN" sz="3600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Cheyne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-Stokes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breathing - 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s </a:t>
            </a:r>
            <a:r>
              <a:rPr lang="en-US" sz="2800" dirty="0"/>
              <a:t>an abnormal pattern of breathing characterized by progressively deeper and sometimes faster </a:t>
            </a:r>
            <a:r>
              <a:rPr lang="en-US" sz="2800" dirty="0" smtClean="0"/>
              <a:t>breathing.</a:t>
            </a:r>
            <a:endParaRPr lang="en-US" altLang="zh-C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Biot’s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breathing </a:t>
            </a:r>
            <a:r>
              <a:rPr lang="en-US" sz="2800" dirty="0" smtClean="0"/>
              <a:t>—also known as ataxic breathing—is a breathing pattern in patients with acute neurological disease.</a:t>
            </a:r>
            <a:endParaRPr lang="en-US" altLang="zh-C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Decreased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excitability of respiratory center</a:t>
            </a:r>
            <a:endParaRPr lang="en-US" altLang="zh-CN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Inhibited breathing </a:t>
            </a:r>
          </a:p>
          <a:p>
            <a:pPr marL="857250" lvl="1" indent="-400050"/>
            <a:r>
              <a:rPr lang="en-US" altLang="zh-C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Sudden cessation of breathing due to chest pain</a:t>
            </a:r>
          </a:p>
          <a:p>
            <a:pPr marL="1295400" lvl="2" indent="-3810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Pleurisy, thoracic trauma</a:t>
            </a:r>
          </a:p>
          <a:p>
            <a:pPr marL="457200" indent="-4572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Sighing breathing </a:t>
            </a:r>
          </a:p>
          <a:p>
            <a:pPr marL="857250" lvl="1" indent="-400050"/>
            <a:r>
              <a:rPr lang="en-US" altLang="zh-C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Depression, intension   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54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Palpation: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Trachea: normally central, slight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displacement could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Check for gross displacement. Tracheal tug means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sternal notch &amp; cricoid cartilage is &lt; 3-4 finger breadths &amp; occurs in chest overexpansion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in COPD.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Apex beat &amp; mediastinum: Check for displacement.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Chest expansion: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expansion ≥ 5cm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Tactile vocal fremitus (TVF): can be done with the palm of one hand.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8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Thoracic expansion</a:t>
            </a:r>
            <a:r>
              <a:rPr lang="en-US" altLang="zh-C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lung-excur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85" y="2520676"/>
            <a:ext cx="3578629" cy="268501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6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Thoracic expansion</a:t>
            </a:r>
            <a:r>
              <a:rPr lang="en-US" altLang="zh-C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3657600" cy="3048000"/>
          </a:xfr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5029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491626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Assessing chest expansion in expiration (left) and inspiration (right).</a:t>
            </a:r>
          </a:p>
        </p:txBody>
      </p:sp>
    </p:spTree>
    <p:extLst>
      <p:ext uri="{BB962C8B-B14F-4D97-AF65-F5344CB8AC3E}">
        <p14:creationId xmlns="" xmlns:p14="http://schemas.microsoft.com/office/powerpoint/2010/main" val="1976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Vocal fremitus (</a:t>
            </a:r>
            <a:r>
              <a:rPr lang="en-US" altLang="zh-CN" b="1" dirty="0" smtClean="0">
                <a:solidFill>
                  <a:srgbClr val="C00000"/>
                </a:solidFill>
              </a:rPr>
              <a:t>tactile </a:t>
            </a:r>
            <a:r>
              <a:rPr lang="en-US" altLang="zh-CN" b="1" dirty="0">
                <a:solidFill>
                  <a:srgbClr val="C00000"/>
                </a:solidFill>
              </a:rPr>
              <a:t>fremitus) </a:t>
            </a:r>
            <a:br>
              <a:rPr lang="en-US" altLang="zh-CN" b="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6" descr="Lung-Fremit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16" y="1600200"/>
            <a:ext cx="6815567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06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Percussion: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Should be done symmetrically (Lt compared with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posteriorly  (the back), anteriorly (the front) &amp; laterally (the sides).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Supraclavicular area, then clavicles should be percussed directly to evaluate the upper lobes.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Liver dullness: of the upper edge starting at the 6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rib MCL, resonant note below this area indicates hyper-inflation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(COPD, severe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asthma)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Cardiac dullness: may be ↓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hyperinfated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chest.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47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percussion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叩诊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64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percussion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267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419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42304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Percussion over the anterior chest.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161472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/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Direct percussion of the clavicles for disease in the lung apices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6928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33450" lvl="1" indent="-476250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Resonance  - Normal 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 marL="933450" lvl="1" indent="-476250"/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Hyperresonance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 marL="1333500" lvl="2" indent="-419100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Emphysema </a:t>
            </a:r>
          </a:p>
          <a:p>
            <a:pPr marL="933450" lvl="1" indent="-476250"/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Tympany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 marL="1333500" lvl="2" indent="-419100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Cavity or pneumothorax </a:t>
            </a:r>
          </a:p>
          <a:p>
            <a:pPr marL="933450" lvl="1" indent="-476250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Dullness</a:t>
            </a:r>
          </a:p>
          <a:p>
            <a:pPr marL="1333500" lvl="2" indent="-419100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Hydrothorax, atelectasis</a:t>
            </a:r>
          </a:p>
          <a:p>
            <a:pPr marL="933450" lvl="1" indent="-476250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Flatness - Massive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Hydrothorax </a:t>
            </a:r>
          </a:p>
        </p:txBody>
      </p:sp>
    </p:spTree>
    <p:extLst>
      <p:ext uri="{BB962C8B-B14F-4D97-AF65-F5344CB8AC3E}">
        <p14:creationId xmlns="" xmlns:p14="http://schemas.microsoft.com/office/powerpoint/2010/main" val="21990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Normal sound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Lung’s  sound in percussion</a:t>
            </a:r>
          </a:p>
          <a:p>
            <a:pPr marL="533400" indent="-533400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Resonance</a:t>
            </a:r>
          </a:p>
          <a:p>
            <a:pPr marL="533400" indent="-533400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Slight dullness in some areas (upper, right, back) due to thickness of muscles and skeletons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2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62000" y="1447800"/>
            <a:ext cx="8061325" cy="4572000"/>
            <a:chOff x="864" y="912"/>
            <a:chExt cx="4934" cy="2880"/>
          </a:xfrm>
        </p:grpSpPr>
        <p:pic>
          <p:nvPicPr>
            <p:cNvPr id="5" name="Picture 7" descr="DSCF0973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852"/>
            <a:stretch>
              <a:fillRect/>
            </a:stretch>
          </p:blipFill>
          <p:spPr bwMode="auto">
            <a:xfrm>
              <a:off x="864" y="912"/>
              <a:ext cx="4176" cy="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3068" y="1129"/>
              <a:ext cx="0" cy="244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372" y="1401"/>
              <a:ext cx="0" cy="1848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960" y="2784"/>
              <a:ext cx="101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Scapular line</a:t>
              </a: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2016" y="2928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392" y="3408"/>
              <a:ext cx="130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Posterior midline</a:t>
              </a: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2736" y="3504"/>
              <a:ext cx="336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3648" y="2688"/>
              <a:ext cx="48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228" y="2544"/>
              <a:ext cx="153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Infrascapular region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3894" y="1680"/>
              <a:ext cx="1523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Interscapular region</a:t>
              </a: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H="1">
              <a:off x="3792" y="1296"/>
              <a:ext cx="480" cy="24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H="1">
              <a:off x="3168" y="1824"/>
              <a:ext cx="62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4203" y="1104"/>
              <a:ext cx="1595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Suprascapular region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086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Cont’n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Border of lungs in percussion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Apex of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lungs -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Kronig’s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isthmus: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5cm in width </a:t>
            </a:r>
          </a:p>
          <a:p>
            <a:pPr marL="933450" lvl="1" indent="-476250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Narrow: TB, fibrosis</a:t>
            </a:r>
          </a:p>
          <a:p>
            <a:pPr marL="933450" lvl="1" indent="-476250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wider: emphysema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border -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absolute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cardiac dullness area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Lower border</a:t>
            </a:r>
          </a:p>
          <a:p>
            <a:pPr marL="933450" lvl="1" indent="-476250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8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10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intercostal space in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mid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clavicular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line,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mid axillary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line, scapular line, respectively </a:t>
            </a:r>
          </a:p>
          <a:p>
            <a:pPr marL="933450" lvl="1" indent="-476250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Down: emphysema</a:t>
            </a:r>
          </a:p>
          <a:p>
            <a:pPr marL="933450" lvl="1" indent="-476250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Up: atelectasis,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intra abdominal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pressure goes up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20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sound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Dullness, flatness,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hyper resonance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tympany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appear in the area of supposed resonance.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Unchanged sound (resonance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 depends on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depth of the lesion </a:t>
            </a:r>
            <a:endParaRPr lang="en-US" altLang="zh-CN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diameter of the lesion </a:t>
            </a:r>
            <a:endParaRPr lang="en-US" altLang="zh-CN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Mild hydrothorax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9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sound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Dullness or flatness 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Decreased containing gas in alveoli</a:t>
            </a:r>
          </a:p>
          <a:p>
            <a:pPr lvl="1">
              <a:lnSpc>
                <a:spcPct val="80000"/>
              </a:lnSpc>
            </a:pP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Pneumonia,Atelectasis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TB,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embolism</a:t>
            </a:r>
          </a:p>
          <a:p>
            <a:pPr lvl="1">
              <a:lnSpc>
                <a:spcPct val="80000"/>
              </a:lnSpc>
            </a:pP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Edema,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fibrosis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 gas in alveoli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Tumor,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Hydatid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Pneumocystis ,Non-liquefied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lung abscess</a:t>
            </a:r>
          </a:p>
          <a:p>
            <a:pPr>
              <a:lnSpc>
                <a:spcPct val="80000"/>
              </a:lnSpc>
            </a:pP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Hydrothorax 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Pleural thickness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16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sound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Hyperresonance</a:t>
            </a:r>
            <a:r>
              <a:rPr lang="en-US" altLang="zh-C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Emphysema 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Tympany</a:t>
            </a:r>
            <a:r>
              <a:rPr lang="en-US" altLang="zh-C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Pneumothorax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Large cavity (TB, lung abscess, lung cyst)</a:t>
            </a:r>
          </a:p>
          <a:p>
            <a:pPr>
              <a:lnSpc>
                <a:spcPct val="90000"/>
              </a:lnSpc>
            </a:pPr>
            <a:r>
              <a:rPr lang="en-US" altLang="zh-CN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Amphorophony</a:t>
            </a:r>
            <a:r>
              <a:rPr lang="en-US" altLang="zh-C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Large and shallow </a:t>
            </a: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cavity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with smooth wall</a:t>
            </a:r>
          </a:p>
          <a:p>
            <a:pPr lvl="1">
              <a:lnSpc>
                <a:spcPct val="9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Tension pneumothorax  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4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Tympanic dullness </a:t>
            </a:r>
            <a:b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Decreased tension and gas in alveoli</a:t>
            </a:r>
          </a:p>
          <a:p>
            <a:pPr lvl="2">
              <a:lnSpc>
                <a:spcPct val="90000"/>
              </a:lnSpc>
            </a:pP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Atelectasis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Congestive or resolution stage of pneumonia</a:t>
            </a:r>
          </a:p>
          <a:p>
            <a:pPr lvl="2">
              <a:lnSpc>
                <a:spcPct val="90000"/>
              </a:lnSpc>
            </a:pP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. edema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Auscultation: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Using the diaphragm of a stethoscope &amp; comment on the following: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Breath sounds (BS): 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Intensity: N or ↓ as in (consolidation, collapse,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pleural effusion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pneumothorax, lung fibrosis)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Quality: Vesicular or bronchial in consolidation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Differentiation between vesicular &amp; bronchial BS: </a:t>
            </a:r>
          </a:p>
        </p:txBody>
      </p:sp>
    </p:spTree>
    <p:extLst>
      <p:ext uri="{BB962C8B-B14F-4D97-AF65-F5344CB8AC3E}">
        <p14:creationId xmlns="" xmlns:p14="http://schemas.microsoft.com/office/powerpoint/2010/main" val="4224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Vesicular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louder &amp;longer on inspiration than expiratory phase &amp; has no gap between the 2 phases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Bronchial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louder &amp;longer on expiration phase &amp; has a gap between the 2 phases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Order of auscultation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叩诊部位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0176"/>
            <a:ext cx="4038600" cy="380601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叩诊部位－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61" y="1600200"/>
            <a:ext cx="4023078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99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Normal breath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Tracheal breath sound 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Bronchial breath sound</a:t>
            </a:r>
          </a:p>
          <a:p>
            <a:pPr lvl="1">
              <a:lnSpc>
                <a:spcPct val="90000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Larynx,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suprasternal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, around 6th, 7th cervical vertebra, 1st, 2nd thoracic vertebra</a:t>
            </a:r>
          </a:p>
          <a:p>
            <a:pPr>
              <a:lnSpc>
                <a:spcPct val="90000"/>
              </a:lnSpc>
            </a:pPr>
            <a:r>
              <a:rPr lang="en-US" altLang="zh-CN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Bronchovesicular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breath sound</a:t>
            </a:r>
          </a:p>
          <a:p>
            <a:pPr lvl="1">
              <a:lnSpc>
                <a:spcPct val="90000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1st, 2nd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intercostal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space beside of sternum, the  level of 3rd, 4th thoracic vertebra in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interscapular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area, apex of lung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Vesicular breath sound</a:t>
            </a:r>
          </a:p>
          <a:p>
            <a:pPr lvl="1">
              <a:lnSpc>
                <a:spcPct val="90000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Most area of lungs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52"/>
          <p:cNvGrpSpPr>
            <a:grpSpLocks noGrp="1"/>
          </p:cNvGrpSpPr>
          <p:nvPr>
            <p:ph sz="half" idx="1"/>
          </p:nvPr>
        </p:nvGrpSpPr>
        <p:grpSpPr bwMode="auto">
          <a:xfrm>
            <a:off x="457200" y="1600200"/>
            <a:ext cx="4038600" cy="4525963"/>
            <a:chOff x="3408" y="720"/>
            <a:chExt cx="2352" cy="1622"/>
          </a:xfrm>
        </p:grpSpPr>
        <p:pic>
          <p:nvPicPr>
            <p:cNvPr id="6" name="Picture 35" descr="DSCF0973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852"/>
            <a:stretch>
              <a:fillRect/>
            </a:stretch>
          </p:blipFill>
          <p:spPr bwMode="auto">
            <a:xfrm>
              <a:off x="3408" y="720"/>
              <a:ext cx="2352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8"/>
            <p:cNvSpPr txBox="1">
              <a:spLocks noChangeArrowheads="1"/>
            </p:cNvSpPr>
            <p:nvPr/>
          </p:nvSpPr>
          <p:spPr bwMode="auto">
            <a:xfrm>
              <a:off x="3408" y="864"/>
              <a:ext cx="65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chemeClr val="tx1"/>
                  </a:solidFill>
                </a:rPr>
                <a:t>Bronchia</a:t>
              </a:r>
              <a:r>
                <a:rPr lang="en-US" altLang="zh-CN" sz="180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8" name="Line 49"/>
            <p:cNvSpPr>
              <a:spLocks noChangeShapeType="1"/>
            </p:cNvSpPr>
            <p:nvPr/>
          </p:nvSpPr>
          <p:spPr bwMode="auto">
            <a:xfrm flipV="1">
              <a:off x="4368" y="864"/>
              <a:ext cx="288" cy="4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4512" y="1488"/>
              <a:ext cx="109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chemeClr val="tx1"/>
                  </a:solidFill>
                </a:rPr>
                <a:t>Bronchovesicular</a:t>
              </a:r>
            </a:p>
          </p:txBody>
        </p:sp>
        <p:sp>
          <p:nvSpPr>
            <p:cNvPr id="10" name="Line 51"/>
            <p:cNvSpPr>
              <a:spLocks noChangeShapeType="1"/>
            </p:cNvSpPr>
            <p:nvPr/>
          </p:nvSpPr>
          <p:spPr bwMode="auto">
            <a:xfrm flipH="1" flipV="1">
              <a:off x="4656" y="1152"/>
              <a:ext cx="192" cy="144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3"/>
          <p:cNvGrpSpPr>
            <a:grpSpLocks noGrp="1"/>
          </p:cNvGrpSpPr>
          <p:nvPr>
            <p:ph sz="half" idx="2"/>
          </p:nvPr>
        </p:nvGrpSpPr>
        <p:grpSpPr bwMode="auto">
          <a:xfrm>
            <a:off x="4648200" y="1600200"/>
            <a:ext cx="4038600" cy="4525963"/>
            <a:chOff x="3276" y="2352"/>
            <a:chExt cx="2484" cy="1824"/>
          </a:xfrm>
        </p:grpSpPr>
        <p:pic>
          <p:nvPicPr>
            <p:cNvPr id="12" name="Picture 5" descr="DSCF0971"/>
            <p:cNvPicPr>
              <a:picLocks noChangeAspect="1" noChangeArrowheads="1"/>
            </p:cNvPicPr>
            <p:nvPr/>
          </p:nvPicPr>
          <p:blipFill>
            <a:blip r:embed="rId3">
              <a:lum bright="18000" contrast="24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352"/>
              <a:ext cx="235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4416" y="2928"/>
              <a:ext cx="192" cy="24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512" y="3216"/>
              <a:ext cx="1102" cy="218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dirty="0" err="1"/>
                <a:t>Bronchovesicular</a:t>
              </a:r>
              <a:endParaRPr lang="en-US" altLang="zh-CN" dirty="0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 flipV="1">
              <a:off x="4944" y="2688"/>
              <a:ext cx="144" cy="192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3276" y="2582"/>
              <a:ext cx="64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chemeClr val="tx1"/>
                  </a:solidFill>
                </a:rPr>
                <a:t>Bronchial</a:t>
              </a:r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 flipV="1">
              <a:off x="4272" y="2640"/>
              <a:ext cx="336" cy="48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Anterior view of lobes</a:t>
            </a:r>
            <a:endParaRPr lang="en-US" dirty="0"/>
          </a:p>
        </p:txBody>
      </p:sp>
      <p:pic>
        <p:nvPicPr>
          <p:cNvPr id="7" name="Picture 4" descr="Lung-ThoraxAntL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368" y="2491581"/>
            <a:ext cx="363626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ung-MeAnt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360" y="2491581"/>
            <a:ext cx="376428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55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Abnormal breath sound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vesicular breath sound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bronchial breath sound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broncho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vesicular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breath sound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27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vesicular breath sound</a:t>
            </a:r>
            <a:r>
              <a:rPr lang="en-US" altLang="zh-CN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33450" lvl="1" indent="-476250">
              <a:buFont typeface="Wingdings" pitchFamily="2" charset="2"/>
              <a:buAutoNum type="arabicParenR"/>
            </a:pPr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Decreased or disappeared</a:t>
            </a:r>
          </a:p>
          <a:p>
            <a:pPr marL="1333500" lvl="2" indent="-4191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Movement of thoracic wall</a:t>
            </a:r>
          </a:p>
          <a:p>
            <a:pPr marL="1333500" lvl="2" indent="-4191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Respiratory muscle weakness</a:t>
            </a:r>
          </a:p>
          <a:p>
            <a:pPr marL="1333500" lvl="2" indent="-4191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Obstruction of airway</a:t>
            </a:r>
          </a:p>
          <a:p>
            <a:pPr marL="1333500" lvl="2" indent="-4191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Hydrothorax or pneumothorax</a:t>
            </a:r>
          </a:p>
          <a:p>
            <a:pPr marL="1333500" lvl="2" indent="-4191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Abdominal diseases: ascites, large tumor  </a:t>
            </a:r>
          </a:p>
          <a:p>
            <a:pPr marL="933450" lvl="1" indent="-476250">
              <a:buFont typeface="Wingdings" pitchFamily="2" charset="2"/>
              <a:buAutoNum type="arabicParenR" startAt="2"/>
            </a:pPr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</a:p>
          <a:p>
            <a:pPr marL="1333500" lvl="2" indent="-4191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Movement of respiration 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3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vesicular breath sound </a:t>
            </a:r>
            <a:r>
              <a:rPr lang="en-US" altLang="zh-CN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None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933450" lvl="1" indent="-476250">
              <a:lnSpc>
                <a:spcPct val="90000"/>
              </a:lnSpc>
              <a:buFont typeface="Wingdings" pitchFamily="2" charset="2"/>
              <a:buAutoNum type="arabicParenR" startAt="3"/>
            </a:pPr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Prolonged expiration</a:t>
            </a:r>
          </a:p>
          <a:p>
            <a:pPr marL="1333500" lvl="2" indent="-419100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Bronchitis</a:t>
            </a:r>
          </a:p>
          <a:p>
            <a:pPr marL="1333500" lvl="2" indent="-419100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Asthma</a:t>
            </a:r>
          </a:p>
          <a:p>
            <a:pPr marL="1333500" lvl="2" indent="-419100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emphysema</a:t>
            </a:r>
          </a:p>
          <a:p>
            <a:pPr marL="933450" lvl="1" indent="-476250">
              <a:lnSpc>
                <a:spcPct val="90000"/>
              </a:lnSpc>
              <a:buFont typeface="Wingdings" pitchFamily="2" charset="2"/>
              <a:buAutoNum type="arabicParenR" startAt="4"/>
            </a:pPr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Cogwheel breath sound</a:t>
            </a:r>
          </a:p>
          <a:p>
            <a:pPr marL="1333500" lvl="2" indent="-419100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TB</a:t>
            </a:r>
          </a:p>
          <a:p>
            <a:pPr marL="1333500" lvl="2" indent="-419100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Pneumonia </a:t>
            </a:r>
          </a:p>
          <a:p>
            <a:pPr marL="933450" lvl="1" indent="-476250">
              <a:lnSpc>
                <a:spcPct val="90000"/>
              </a:lnSpc>
              <a:buFont typeface="Wingdings" pitchFamily="2" charset="2"/>
              <a:buAutoNum type="arabicParenR" startAt="5"/>
            </a:pPr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Coarse breath sound</a:t>
            </a:r>
          </a:p>
          <a:p>
            <a:pPr marL="1333500" lvl="2" indent="-419100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Early stage of bronchitis or pneumonia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2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bronchial breath sound</a:t>
            </a:r>
            <a:br>
              <a:rPr lang="en-US" altLang="zh-CN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(tubular breath sound)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zh-CN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Bronchial breath sound appears in supposed vesicular breath sound </a:t>
            </a:r>
            <a:r>
              <a:rPr lang="en-US" altLang="zh-CN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endParaRPr lang="en-US" altLang="zh-CN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4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Consolidation: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lobar pneumonia (consolidation stage)</a:t>
            </a:r>
          </a:p>
          <a:p>
            <a:pPr lvl="2">
              <a:lnSpc>
                <a:spcPct val="14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cavity: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TB, lung abscess</a:t>
            </a:r>
          </a:p>
          <a:p>
            <a:pPr lvl="2">
              <a:lnSpc>
                <a:spcPct val="14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Compressed atelectasis: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hydrothorax,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pneumothorax.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4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bronchovesicular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breath sound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Bronchovesicular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breath sound appears in supposed vesicular breath sound area</a:t>
            </a:r>
          </a:p>
          <a:p>
            <a:endParaRPr lang="en-US" altLang="zh-CN" sz="3600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The lesion is relatively smaller or mixed with normal lung tissue</a:t>
            </a:r>
          </a:p>
          <a:p>
            <a:pPr>
              <a:buNone/>
            </a:pPr>
            <a:endParaRPr lang="en-US" altLang="zh-CN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3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Added Sounds: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Type: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Wheezes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Crackles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friction rub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Timing: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inspiratory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expiratory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3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Wheezes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continuous musical polyphonic sound, heard louder on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expiration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&amp; can be heard on inspiration which may imply severe Air Way narrowing.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High pitched- wheezes are found in Bronchial Asthma due to acute/chronic airflow limitation &amp; low pitched in COPD. Localized monophonic wheeze due to fixed Air Way obstruction in CA bronchus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81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Characteristics of rhonchi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35000"/>
              </a:lnSpc>
              <a:buFont typeface="Wingdings" pitchFamily="2" charset="2"/>
              <a:buAutoNum type="arabicPeriod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Adventitious sound</a:t>
            </a:r>
          </a:p>
          <a:p>
            <a:pPr marL="533400" indent="-533400">
              <a:lnSpc>
                <a:spcPct val="135000"/>
              </a:lnSpc>
              <a:buFont typeface="Wingdings" pitchFamily="2" charset="2"/>
              <a:buAutoNum type="arabicPeriod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High pitch</a:t>
            </a:r>
          </a:p>
          <a:p>
            <a:pPr marL="533400" indent="-533400">
              <a:lnSpc>
                <a:spcPct val="135000"/>
              </a:lnSpc>
              <a:buFont typeface="Wingdings" pitchFamily="2" charset="2"/>
              <a:buAutoNum type="arabicPeriod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Dominance in phase of expiration</a:t>
            </a:r>
          </a:p>
          <a:p>
            <a:pPr marL="533400" indent="-533400">
              <a:lnSpc>
                <a:spcPct val="135000"/>
              </a:lnSpc>
              <a:buFont typeface="Wingdings" pitchFamily="2" charset="2"/>
              <a:buAutoNum type="arabicPeriod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Variable intensity of character or site </a:t>
            </a:r>
          </a:p>
          <a:p>
            <a:pPr marL="533400" indent="-533400">
              <a:lnSpc>
                <a:spcPct val="135000"/>
              </a:lnSpc>
              <a:buFont typeface="Wingdings" pitchFamily="2" charset="2"/>
              <a:buAutoNum type="arabicPeriod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Wheezing</a:t>
            </a:r>
          </a:p>
          <a:p>
            <a:pPr marL="533400" indent="-533400">
              <a:buNone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7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Site of rhonchi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Both fields</a:t>
            </a:r>
          </a:p>
          <a:p>
            <a:pPr marL="933450" lvl="1" indent="-476250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Asthma</a:t>
            </a:r>
          </a:p>
          <a:p>
            <a:pPr marL="933450" lvl="1" indent="-476250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Chronic bronchitis</a:t>
            </a:r>
          </a:p>
          <a:p>
            <a:pPr marL="933450" lvl="1" indent="-476250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Acute left heart failure</a:t>
            </a:r>
          </a:p>
          <a:p>
            <a:pPr marL="533400" indent="-533400">
              <a:buFont typeface="Wingdings" pitchFamily="2" charset="2"/>
              <a:buAutoNum type="arabicPeriod" startAt="2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Local site</a:t>
            </a:r>
          </a:p>
          <a:p>
            <a:pPr marL="933450" lvl="1" indent="-476250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Tumor</a:t>
            </a:r>
          </a:p>
          <a:p>
            <a:pPr marL="933450" lvl="1" indent="-476250"/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Endobronchial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TB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44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Crackles: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33400" indent="-533400">
              <a:lnSpc>
                <a:spcPct val="12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interrupted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non-musical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inspiratory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sound </a:t>
            </a:r>
          </a:p>
          <a:p>
            <a:pPr marL="533400" indent="-533400">
              <a:lnSpc>
                <a:spcPct val="12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Crackles may be early, late or pan-inspiratory &amp; fine, medium or coarse.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12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Examples: late/pan-inspiratory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coarse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crackles 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bronchiectasis,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late/pan-inspiratory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medium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crackles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pulmonary edema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late/pan-inspiratory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crackles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fibrosis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45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Posterior view of lobes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04800" y="1524000"/>
            <a:ext cx="8680450" cy="4343400"/>
            <a:chOff x="192" y="912"/>
            <a:chExt cx="5468" cy="2736"/>
          </a:xfrm>
        </p:grpSpPr>
        <p:pic>
          <p:nvPicPr>
            <p:cNvPr id="5" name="Picture 4" descr="Lung-MePostL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912"/>
              <a:ext cx="2876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Lung-ThoraxPost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12"/>
              <a:ext cx="2634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9135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Classification of crackles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According to intensity of the sound</a:t>
            </a:r>
          </a:p>
          <a:p>
            <a:pPr marL="857250" lvl="1" indent="-4000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4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moist crackles</a:t>
            </a:r>
          </a:p>
          <a:p>
            <a:pPr marL="857250" lvl="1" indent="-4000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4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Slight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moist crackles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According to diameter of the airway crackles appeared</a:t>
            </a:r>
          </a:p>
          <a:p>
            <a:pPr marL="857250" lvl="1" indent="-4000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4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Coarse: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trachea, main bronchi, or cavity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Bronchiectasis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edema, TB, lung abscess, coma</a:t>
            </a:r>
          </a:p>
          <a:p>
            <a:pPr marL="857250" lvl="1" indent="-400050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en-US" altLang="zh-CN" sz="24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Medium: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bronchi - bronchitis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pneumonia</a:t>
            </a:r>
          </a:p>
          <a:p>
            <a:pPr marL="857250" lvl="1" indent="-400050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en-US" altLang="zh-CN" sz="24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Fine: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bronchioli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- pneumonia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n-US" altLang="zh-CN" sz="2400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Crepitus: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Bronchiolitis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alveolitis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early pneumonia (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Congestion), elder subject, pat. bed  rest for long time</a:t>
            </a:r>
          </a:p>
          <a:p>
            <a:pPr marL="457200" indent="-457200">
              <a:lnSpc>
                <a:spcPct val="90000"/>
              </a:lnSpc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8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Site of crackles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zh-CN" dirty="0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Local:</a:t>
            </a:r>
            <a:r>
              <a:rPr lang="en-US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 local lesion</a:t>
            </a:r>
          </a:p>
          <a:p>
            <a:pPr marL="933450" lvl="1" indent="-476250"/>
            <a:r>
              <a:rPr lang="en-US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Pneumonia, TB, bronchiectasis</a:t>
            </a:r>
          </a:p>
          <a:p>
            <a:pPr marL="533400" indent="-533400">
              <a:buFont typeface="Wingdings" pitchFamily="2" charset="2"/>
              <a:buAutoNum type="arabicPeriod" startAt="2"/>
            </a:pPr>
            <a:r>
              <a:rPr lang="en-US" altLang="zh-CN" dirty="0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Both bases</a:t>
            </a:r>
          </a:p>
          <a:p>
            <a:pPr marL="933450" lvl="1" indent="-476250"/>
            <a:r>
              <a:rPr lang="en-US" altLang="zh-CN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Pulmo</a:t>
            </a:r>
            <a:r>
              <a:rPr lang="en-US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. edema, bronchopneumonia, </a:t>
            </a:r>
          </a:p>
          <a:p>
            <a:pPr marL="933450" lvl="1" indent="-476250">
              <a:buNone/>
            </a:pPr>
            <a:r>
              <a:rPr lang="en-US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     chronic bronchitis</a:t>
            </a:r>
          </a:p>
          <a:p>
            <a:pPr marL="533400" indent="-533400">
              <a:buFont typeface="Wingdings" pitchFamily="2" charset="2"/>
              <a:buAutoNum type="arabicPeriod" startAt="3"/>
            </a:pPr>
            <a:r>
              <a:rPr lang="en-US" altLang="zh-CN" dirty="0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Full fields</a:t>
            </a:r>
            <a:r>
              <a:rPr lang="en-US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933450" lvl="1" indent="-476250"/>
            <a:r>
              <a:rPr lang="en-US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Acute </a:t>
            </a:r>
            <a:r>
              <a:rPr lang="en-US" altLang="zh-CN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pulmo</a:t>
            </a:r>
            <a:r>
              <a:rPr lang="en-US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. edema, severe bronchopneumonia, chronic bronchitis with severe infection   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friction rub: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It’s due to thickened or roughened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pleural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surfaces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rubbing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together as lungs expand &amp; contract &amp; give off a continuous or intermittent grating sound. It indicates pleurisy &amp; may be heard in pneumonia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infarction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684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Pleural friction rub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zh-CN" sz="3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Area 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of auscultation 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30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Anterolateral </a:t>
            </a:r>
            <a:r>
              <a:rPr lang="en-US" altLang="zh-CN" sz="3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thoracic wall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(maximal shifting area of lung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30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Causes </a:t>
            </a:r>
            <a:endParaRPr lang="en-US" altLang="zh-CN" sz="3000" dirty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lnSpc>
                <a:spcPct val="90000"/>
              </a:lnSpc>
            </a:pPr>
            <a:r>
              <a:rPr lang="en-US" altLang="zh-CN" sz="30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Tuberculous</a:t>
            </a:r>
            <a:r>
              <a:rPr lang="en-US" altLang="zh-CN" sz="3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pleurisy</a:t>
            </a:r>
          </a:p>
          <a:p>
            <a:pPr marL="857250" lvl="1" indent="-400050">
              <a:lnSpc>
                <a:spcPct val="90000"/>
              </a:lnSpc>
            </a:pPr>
            <a:r>
              <a:rPr lang="en-US" altLang="zh-CN" sz="30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sz="3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. embolism</a:t>
            </a:r>
          </a:p>
          <a:p>
            <a:pPr marL="857250" lvl="1" indent="-400050">
              <a:lnSpc>
                <a:spcPct val="90000"/>
              </a:lnSpc>
            </a:pPr>
            <a:r>
              <a:rPr lang="en-US" altLang="zh-CN" sz="3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Uremia</a:t>
            </a:r>
          </a:p>
          <a:p>
            <a:pPr marL="857250" lvl="1" indent="-400050">
              <a:lnSpc>
                <a:spcPct val="90000"/>
              </a:lnSpc>
            </a:pPr>
            <a:r>
              <a:rPr lang="en-US" altLang="zh-CN" sz="30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Pleural </a:t>
            </a:r>
            <a:r>
              <a:rPr lang="en-US" altLang="zh-CN" sz="3000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tumour</a:t>
            </a:r>
            <a:endParaRPr lang="en-US" altLang="zh-CN" sz="30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9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Vocal Resonance: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ability to transmit sounds.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Ask patients to say  99 (English) &amp; listen for the transmitted sound which may be ↓ or ↑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(low pitched component of speech heard with booming &amp; high pitched become attenuated).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41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cont’n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Bronchophony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Consolidation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Pectoriloquy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Massive consolidation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Egophony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Upper area of hydrothorax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Whispered </a:t>
            </a: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Consolidation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4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Cont’n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Egophony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When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patient with consolidation is asked to say ‘e’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sounds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like ‘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a’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Whispering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pectoriloquy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whispered speech is heard very loudly over the consolidated area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>
              <a:lnSpc>
                <a:spcPct val="8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07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HTN or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corpulmonale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Should be suspected in: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Chronic airflow limitation such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COPD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fibrosis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thromboembolism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Obstructive Sleep Apnea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Severe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kyphoscoliosis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/marked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obesity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97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Main symptoms and signs in common respiratory diseases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Lobar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pneumonia</a:t>
            </a:r>
          </a:p>
          <a:p>
            <a:pPr marL="0" indent="0">
              <a:buNone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Chill, Continued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fever: 39-40ºC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Chest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pain, Tachypnea, Cough ,Rusty sputum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Signs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Acute facial features,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Nares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flaring (dyspnea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Cyanosis, Tachycardia and Simple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herpes around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lips.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Others: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Congestion, decreased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respiratory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movement,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Increased vocal resonance</a:t>
            </a:r>
          </a:p>
          <a:p>
            <a:pPr marL="0" indent="0">
              <a:buNone/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0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Chronic bronchitis with emphysema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symptoms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productive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cough ,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mucous sputum or pus sputum (infection)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Exertion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dyspnea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or Breathlessness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dyspnea),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Chest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depression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1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Right lateral view of lobes</a:t>
            </a:r>
            <a:endParaRPr lang="en-US" dirty="0"/>
          </a:p>
        </p:txBody>
      </p:sp>
      <p:pic>
        <p:nvPicPr>
          <p:cNvPr id="6" name="Content Placeholder 5" descr="Lung-ThoraxRLatL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047744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Lung-MeRLat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272" y="2491581"/>
            <a:ext cx="288645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signs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SzPct val="85000"/>
              <a:buFont typeface="Wingdings" pitchFamily="2" charset="2"/>
              <a:buChar char="§"/>
            </a:pPr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Barrel </a:t>
            </a:r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chest</a:t>
            </a:r>
          </a:p>
          <a:p>
            <a:pPr>
              <a:lnSpc>
                <a:spcPct val="90000"/>
              </a:lnSpc>
              <a:buSzPct val="85000"/>
              <a:buFont typeface="Wingdings" pitchFamily="2" charset="2"/>
              <a:buChar char="§"/>
            </a:pPr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 Hyper resonance</a:t>
            </a:r>
            <a:endParaRPr lang="en-US" altLang="zh-CN" sz="3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SzPct val="85000"/>
              <a:buFont typeface="Wingdings" pitchFamily="2" charset="2"/>
              <a:buChar char="§"/>
            </a:pPr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 The lower border of lungs downward</a:t>
            </a:r>
          </a:p>
          <a:p>
            <a:pPr>
              <a:lnSpc>
                <a:spcPct val="90000"/>
              </a:lnSpc>
              <a:buSzPct val="85000"/>
              <a:buFont typeface="Wingdings" pitchFamily="2" charset="2"/>
              <a:buChar char="§"/>
            </a:pPr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 Shifting range of </a:t>
            </a:r>
            <a:r>
              <a:rPr lang="en-US" altLang="zh-CN" sz="35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bottom of lung</a:t>
            </a:r>
          </a:p>
          <a:p>
            <a:pPr>
              <a:lnSpc>
                <a:spcPct val="90000"/>
              </a:lnSpc>
              <a:buSzPct val="85000"/>
              <a:buFont typeface="Wingdings" pitchFamily="2" charset="2"/>
              <a:buChar char="§"/>
            </a:pPr>
            <a:r>
              <a:rPr lang="en-US" altLang="zh-CN" sz="35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Cardiac dullness area </a:t>
            </a:r>
          </a:p>
          <a:p>
            <a:pPr marL="400050" lvl="1" indent="0">
              <a:lnSpc>
                <a:spcPct val="90000"/>
              </a:lnSpc>
              <a:buClr>
                <a:schemeClr val="folHlink"/>
              </a:buClr>
              <a:buSzPct val="85000"/>
              <a:buNone/>
            </a:pPr>
            <a:r>
              <a:rPr lang="en-US" altLang="zh-CN" sz="35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Decreased vesicular breath sound</a:t>
            </a:r>
          </a:p>
          <a:p>
            <a:pPr marL="400050" lvl="1" indent="0">
              <a:lnSpc>
                <a:spcPct val="90000"/>
              </a:lnSpc>
              <a:buClr>
                <a:schemeClr val="folHlink"/>
              </a:buClr>
              <a:buSzPct val="85000"/>
              <a:buNone/>
            </a:pPr>
            <a:r>
              <a:rPr lang="en-US" altLang="zh-CN" sz="35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Prolonged expiration </a:t>
            </a:r>
          </a:p>
          <a:p>
            <a:pPr>
              <a:lnSpc>
                <a:spcPct val="90000"/>
              </a:lnSpc>
              <a:buSzPct val="85000"/>
              <a:buFont typeface="Wingdings" pitchFamily="2" charset="2"/>
              <a:buChar char="§"/>
            </a:pPr>
            <a:r>
              <a:rPr lang="en-US" altLang="zh-CN" sz="35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Moist crackles and/or rhonchi (acute episode</a:t>
            </a:r>
            <a:r>
              <a:rPr lang="en-US" altLang="zh-CN" dirty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) </a:t>
            </a:r>
          </a:p>
          <a:p>
            <a:pPr>
              <a:lnSpc>
                <a:spcPct val="90000"/>
              </a:lnSpc>
            </a:pPr>
            <a:endParaRPr lang="en-US" altLang="zh-CN" sz="1800" dirty="0">
              <a:solidFill>
                <a:schemeClr val="tx2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Bronchial asthma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3500" b="1" dirty="0" smtClean="0">
                <a:latin typeface="Times New Roman" pitchFamily="18" charset="0"/>
                <a:cs typeface="Times New Roman" pitchFamily="18" charset="0"/>
              </a:rPr>
              <a:t>Symptom.</a:t>
            </a:r>
          </a:p>
          <a:p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Expiratory </a:t>
            </a:r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dyspnea with </a:t>
            </a:r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wheezing</a:t>
            </a:r>
          </a:p>
          <a:p>
            <a:pPr marL="0" indent="0">
              <a:buNone/>
            </a:pPr>
            <a:r>
              <a:rPr lang="en-US" altLang="zh-CN" sz="3500" b="1" dirty="0" smtClean="0">
                <a:latin typeface="Times New Roman" pitchFamily="18" charset="0"/>
                <a:cs typeface="Times New Roman" pitchFamily="18" charset="0"/>
              </a:rPr>
              <a:t>signs</a:t>
            </a:r>
          </a:p>
          <a:p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Expiratory dyspnea with wheezing</a:t>
            </a:r>
          </a:p>
          <a:p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Orthopnea, Cyanosis, Severe </a:t>
            </a:r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sweat </a:t>
            </a:r>
          </a:p>
          <a:p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Decreased movement of respiration</a:t>
            </a:r>
          </a:p>
          <a:p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Decreased vocal fremitus </a:t>
            </a:r>
          </a:p>
          <a:p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Hyper resonance </a:t>
            </a:r>
            <a:endParaRPr lang="en-US" altLang="zh-CN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Rhonchi in full fields of lungs 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Hydrothorax</a:t>
            </a:r>
            <a:br>
              <a:rPr lang="en-US" altLang="zh-CN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(pleural effusion)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Dry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cough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Chest pain</a:t>
            </a:r>
          </a:p>
          <a:p>
            <a:pPr lvl="1"/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Disappeared with growing of pleural effusion </a:t>
            </a:r>
          </a:p>
          <a:p>
            <a:pPr lvl="1"/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Reappeared with the fluid decreasing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Pain on affected side lying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Dyspnea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orthopnea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symptoms of underlying disease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5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Signs  (Moderate to massive effusion)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Tachypnea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Limited movement of affected side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Costal interspaces of affected side are wider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Trachea shifts to opposite side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Decreased vocal fremitus 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Dullness or flatness 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Decreased or disappeared vesicular breath sound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Pleural friction rub 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bronchial breath sound in upper area of the fluid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9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Pneumothorax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Sudden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chest pain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, Dyspnea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Forced sitting position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Unaffected side lying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Dry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cough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CN" sz="2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Tension pneumonia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Progressive dyspnea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Tachycardia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Cyanosis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Respiratory failure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8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Costal interspaces in affected side are wider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Limited movement of affected side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Decreased vocal fremitus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Trachea and heart shift to opposite side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Tympanic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Vesicular breath sound decreased or disappeared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Left lateral view of lobes</a:t>
            </a:r>
            <a:endParaRPr lang="en-US" dirty="0"/>
          </a:p>
        </p:txBody>
      </p:sp>
      <p:pic>
        <p:nvPicPr>
          <p:cNvPr id="6" name="Content Placeholder 5" descr="Lung-ThoraxLL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" y="1447800"/>
            <a:ext cx="354177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ung-MeL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533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761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Thoracic deformity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1371600"/>
            <a:ext cx="6477000" cy="4857750"/>
            <a:chOff x="1200" y="864"/>
            <a:chExt cx="4080" cy="3060"/>
          </a:xfrm>
        </p:grpSpPr>
        <p:pic>
          <p:nvPicPr>
            <p:cNvPr id="5" name="Picture 11" descr="thorax-kyphos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864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4128" y="1776"/>
              <a:ext cx="87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Kyphosis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88745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2607</Words>
  <Application>Microsoft Office PowerPoint</Application>
  <PresentationFormat>On-screen Show (4:3)</PresentationFormat>
  <Paragraphs>469</Paragraphs>
  <Slides>75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Respiratory system </vt:lpstr>
      <vt:lpstr>Anterior imaginary lines and landmarks</vt:lpstr>
      <vt:lpstr>Lateral imaginary lines </vt:lpstr>
      <vt:lpstr>Slide 4</vt:lpstr>
      <vt:lpstr>Anterior view of lobes</vt:lpstr>
      <vt:lpstr>Posterior view of lobes</vt:lpstr>
      <vt:lpstr>Right lateral view of lobes</vt:lpstr>
      <vt:lpstr>Left lateral view of lobes</vt:lpstr>
      <vt:lpstr>Thoracic deformity </vt:lpstr>
      <vt:lpstr>Slide 10</vt:lpstr>
      <vt:lpstr>. Severe kyphosis and chest deformity - Gaucher disease </vt:lpstr>
      <vt:lpstr>History:</vt:lpstr>
      <vt:lpstr>Cough</vt:lpstr>
      <vt:lpstr>Sputum:</vt:lpstr>
      <vt:lpstr>Hemoptysis:</vt:lpstr>
      <vt:lpstr>Cont’n</vt:lpstr>
      <vt:lpstr>Dyspnoea </vt:lpstr>
      <vt:lpstr>Cont’n:</vt:lpstr>
      <vt:lpstr>Chest pain: </vt:lpstr>
      <vt:lpstr>Cont’n:</vt:lpstr>
      <vt:lpstr>Wheezing: </vt:lpstr>
      <vt:lpstr>Other symptoms:</vt:lpstr>
      <vt:lpstr>Other aspects of history:</vt:lpstr>
      <vt:lpstr>Clinical examination (signs):</vt:lpstr>
      <vt:lpstr>Cont’n</vt:lpstr>
      <vt:lpstr>General system examination:</vt:lpstr>
      <vt:lpstr>Cont’n</vt:lpstr>
      <vt:lpstr>Chest examination</vt:lpstr>
      <vt:lpstr>Respiratory rate:</vt:lpstr>
      <vt:lpstr>Respiratory rhythm  </vt:lpstr>
      <vt:lpstr>Palpation:</vt:lpstr>
      <vt:lpstr>Thoracic expansion </vt:lpstr>
      <vt:lpstr>Thoracic expansion </vt:lpstr>
      <vt:lpstr>Vocal fremitus (tactile fremitus)  </vt:lpstr>
      <vt:lpstr>Percussion: </vt:lpstr>
      <vt:lpstr>percussion</vt:lpstr>
      <vt:lpstr>percussion</vt:lpstr>
      <vt:lpstr> Classification</vt:lpstr>
      <vt:lpstr>Normal sound</vt:lpstr>
      <vt:lpstr>Cont’n</vt:lpstr>
      <vt:lpstr> Abnormal sound</vt:lpstr>
      <vt:lpstr> Abnormal sound</vt:lpstr>
      <vt:lpstr>Abnormal sound</vt:lpstr>
      <vt:lpstr>Tympanic dullness  </vt:lpstr>
      <vt:lpstr>Auscultation:</vt:lpstr>
      <vt:lpstr>Cont’d</vt:lpstr>
      <vt:lpstr>Order of auscultation </vt:lpstr>
      <vt:lpstr>Normal breath sound</vt:lpstr>
      <vt:lpstr>Slide 49</vt:lpstr>
      <vt:lpstr> Abnormal breath sound</vt:lpstr>
      <vt:lpstr>Abnormal vesicular breath sound(1)</vt:lpstr>
      <vt:lpstr>Abnormal vesicular breath sound (2)</vt:lpstr>
      <vt:lpstr>Abnormal bronchial breath sound  (tubular breath sound)</vt:lpstr>
      <vt:lpstr>Abnormal bronchovesicular breath sound</vt:lpstr>
      <vt:lpstr> Added Sounds:</vt:lpstr>
      <vt:lpstr>Wheezes</vt:lpstr>
      <vt:lpstr>Characteristics of rhonchi </vt:lpstr>
      <vt:lpstr>Site of rhonchi </vt:lpstr>
      <vt:lpstr>Crackles:</vt:lpstr>
      <vt:lpstr>Classification of crackles</vt:lpstr>
      <vt:lpstr>Site of crackles</vt:lpstr>
      <vt:lpstr>friction rub:</vt:lpstr>
      <vt:lpstr>Pleural friction rub</vt:lpstr>
      <vt:lpstr>Vocal Resonance:  </vt:lpstr>
      <vt:lpstr>cont’n</vt:lpstr>
      <vt:lpstr>Cont’n</vt:lpstr>
      <vt:lpstr>Secondary pul HTN or corpulmonale:</vt:lpstr>
      <vt:lpstr>Main symptoms and signs in common respiratory diseases</vt:lpstr>
      <vt:lpstr>Chronic bronchitis with emphysema</vt:lpstr>
      <vt:lpstr>signs</vt:lpstr>
      <vt:lpstr>Bronchial asthma</vt:lpstr>
      <vt:lpstr>Hydrothorax (pleural effusion)</vt:lpstr>
      <vt:lpstr>Signs  (Moderate to massive effusion)</vt:lpstr>
      <vt:lpstr>Pneumothorax</vt:lpstr>
      <vt:lpstr>signs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Mwulwa</dc:creator>
  <cp:lastModifiedBy>MR.MULWA</cp:lastModifiedBy>
  <cp:revision>80</cp:revision>
  <dcterms:created xsi:type="dcterms:W3CDTF">2014-11-04T21:11:41Z</dcterms:created>
  <dcterms:modified xsi:type="dcterms:W3CDTF">2016-03-09T12:00:38Z</dcterms:modified>
</cp:coreProperties>
</file>