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511" r:id="rId4"/>
    <p:sldId id="536" r:id="rId5"/>
    <p:sldId id="589" r:id="rId7"/>
    <p:sldId id="538" r:id="rId8"/>
    <p:sldId id="540" r:id="rId9"/>
    <p:sldId id="542" r:id="rId10"/>
    <p:sldId id="544" r:id="rId11"/>
    <p:sldId id="546" r:id="rId12"/>
    <p:sldId id="548" r:id="rId13"/>
    <p:sldId id="550" r:id="rId14"/>
    <p:sldId id="552" r:id="rId15"/>
    <p:sldId id="554" r:id="rId16"/>
    <p:sldId id="556" r:id="rId17"/>
    <p:sldId id="558" r:id="rId18"/>
    <p:sldId id="560" r:id="rId19"/>
    <p:sldId id="562" r:id="rId20"/>
    <p:sldId id="564" r:id="rId21"/>
    <p:sldId id="566" r:id="rId22"/>
    <p:sldId id="568" r:id="rId23"/>
    <p:sldId id="570" r:id="rId24"/>
    <p:sldId id="572" r:id="rId25"/>
    <p:sldId id="574" r:id="rId26"/>
    <p:sldId id="576" r:id="rId27"/>
    <p:sldId id="578" r:id="rId28"/>
    <p:sldId id="580" r:id="rId29"/>
    <p:sldId id="582" r:id="rId30"/>
    <p:sldId id="584" r:id="rId31"/>
    <p:sldId id="586" r:id="rId32"/>
    <p:sldId id="5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082B8A-BC65-42A6-B18D-35EE412548A6}">
          <p14:sldIdLst>
            <p14:sldId id="256"/>
          </p14:sldIdLst>
        </p14:section>
        <p14:section name="Untitled Section" id="{048F57D6-42A9-4AB6-B5D6-60E9DA372128}">
          <p14:sldIdLst>
            <p14:sldId id="511"/>
            <p14:sldId id="536"/>
            <p14:sldId id="589"/>
            <p14:sldId id="538"/>
            <p14:sldId id="540"/>
            <p14:sldId id="542"/>
            <p14:sldId id="544"/>
            <p14:sldId id="546"/>
            <p14:sldId id="548"/>
            <p14:sldId id="550"/>
            <p14:sldId id="552"/>
            <p14:sldId id="554"/>
            <p14:sldId id="556"/>
            <p14:sldId id="558"/>
            <p14:sldId id="560"/>
            <p14:sldId id="562"/>
            <p14:sldId id="564"/>
            <p14:sldId id="566"/>
            <p14:sldId id="568"/>
            <p14:sldId id="570"/>
            <p14:sldId id="572"/>
            <p14:sldId id="574"/>
            <p14:sldId id="576"/>
            <p14:sldId id="578"/>
            <p14:sldId id="580"/>
            <p14:sldId id="582"/>
            <p14:sldId id="584"/>
            <p14:sldId id="586"/>
            <p14:sldId id="5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2F5C3-6750-4F5A-A003-FAD14FF4BBA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93D19-07EC-4A31-8DB2-51B5115D75E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C7B20-B977-4425-8D13-BBDC305E7B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C7B20-B977-4425-8D13-BBDC305E7B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C7B20-B977-4425-8D13-BBDC305E7B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77A388-0D6A-44EA-B387-9BB9EA92FC74}" type="datetime1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F710-3B9A-4262-9A0A-B7BADFF4CF8F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8C26A9-8D5C-4C2C-8472-F13041CB4535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1D7F-D7E7-4181-B28D-D7FC0E9F8247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FD31-266F-4B6B-9288-28EC8B2577B4}" type="datetime1">
              <a:rPr lang="en-US" smtClean="0"/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D9481E-543B-46A0-8DA7-2A88F96CE173}" type="datetime1">
              <a:rPr lang="en-US" smtClean="0"/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B2FFF6-BC36-430D-926D-9C9654B36980}" type="datetime1">
              <a:rPr lang="en-US" smtClean="0"/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1743-748A-455E-B5E3-A589AC239150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ACE5-1B2E-486C-8A0B-C7108A2E7AD6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2482-F3FA-4666-8190-CBBCA3ED8E44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41FF0D-4844-4EAE-8722-6A8F64AAC639}" type="datetime1">
              <a:rPr lang="en-US" smtClean="0"/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6E190-E245-450D-8992-1020F86E6524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9E8B22-7380-4727-9CC3-781D34EC582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 panose="05000000000000000000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 panose="05020102010507070707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panose="05000000000000000000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INTRODUCTION TO RESPIRATORY</a:t>
            </a:r>
            <a:r>
              <a:rPr lang="en-GB" b="1" dirty="0" smtClean="0"/>
              <a:t> </a:t>
            </a:r>
            <a:r>
              <a:rPr lang="en-GB" b="1" dirty="0" smtClean="0"/>
              <a:t>pathology(SECOND year FIRST semester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SILAS MKOMBE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D042D-62BB-490A-B24D-C2A12C771D6C}" type="datetime1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8B22-7380-4727-9CC3-781D34EC5820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KILIFI MTC LECTURER SERIES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STRUCTURES OF THE LOWER RESPIRATORY TRACT CONT’D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Interior of the lungs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800" dirty="0" smtClean="0"/>
              <a:t>Lungs are composed of the bronchi and smaller air passages, alveoli, connective tissue, blood vessels, lymph vessels and nerves. </a:t>
            </a:r>
            <a:endParaRPr lang="en-GB" sz="2800" dirty="0" smtClean="0"/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STRUCTURES OF THE LOWER RESPIRATORY TRACT CONT’D</a:t>
            </a:r>
            <a:endParaRPr lang="en-GB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069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GB" sz="2800" b="1" dirty="0">
                <a:solidFill>
                  <a:srgbClr val="FF0000"/>
                </a:solidFill>
              </a:rPr>
              <a:t>ALVEOLI</a:t>
            </a:r>
            <a:endParaRPr lang="en-GB" sz="2800" b="1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800" dirty="0" smtClean="0"/>
              <a:t>Are distal respiratory passages supported by a loose network of elastic connective tissue, in which macrophages, fibroblasts, nerves and blood and lymph vessels are embedded.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Alveoli are surrounded by a network of capillaries. The exchange of gases during respiration takes place across two membranes: the alveolar and capillary membranes.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Consist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of three types of cells: </a:t>
            </a:r>
            <a:r>
              <a:rPr lang="en-US" sz="2800" dirty="0" smtClean="0">
                <a:solidFill>
                  <a:srgbClr val="FF0000"/>
                </a:solidFill>
              </a:rPr>
              <a:t>epithelial, macrophage, and surfactant cells.</a:t>
            </a:r>
            <a:endParaRPr lang="fr-F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2D2EB-3E67-4E11-A964-BF74F97241F1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STRUCTURES OF THE LOWER RESPIRATORY TRACT CONT’D</a:t>
            </a:r>
            <a:endParaRPr lang="fr-FR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906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Bronchi and bronchioles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800" dirty="0" smtClean="0"/>
              <a:t>The two primary bronchi are formed when the trachea divides. The bronchi progressively subdivide into bronchioles , terminal bronchioles, respiratory bronchioles, alveolar ducts and finally, alveoli.  </a:t>
            </a:r>
            <a:endParaRPr lang="en-US" sz="2800" dirty="0" smtClean="0"/>
          </a:p>
          <a:p>
            <a:pPr algn="just">
              <a:buNone/>
            </a:pPr>
            <a:r>
              <a:rPr lang="en-US" sz="2800" b="1" u="sng" dirty="0" smtClean="0"/>
              <a:t>Functions:</a:t>
            </a:r>
            <a:endParaRPr lang="en-US" sz="2800" b="1" u="sng" dirty="0" smtClean="0"/>
          </a:p>
          <a:p>
            <a:pPr algn="just"/>
            <a:r>
              <a:rPr lang="en-GB" sz="2800" dirty="0" smtClean="0"/>
              <a:t>Gaseous exchange</a:t>
            </a:r>
            <a:endParaRPr lang="en-GB" sz="2800" dirty="0" smtClean="0"/>
          </a:p>
          <a:p>
            <a:pPr algn="just"/>
            <a:r>
              <a:rPr lang="en-GB" sz="2800" dirty="0" smtClean="0"/>
              <a:t>Propel mucus and foreign substances  away from the lungs</a:t>
            </a:r>
            <a:endParaRPr lang="en-GB" sz="2800" dirty="0" smtClean="0"/>
          </a:p>
          <a:p>
            <a:pPr algn="just"/>
            <a:r>
              <a:rPr lang="en-GB" sz="2800" dirty="0" smtClean="0"/>
              <a:t>Allow passage of air in and out of the alveoli.</a:t>
            </a:r>
            <a:endParaRPr lang="en-GB" sz="2800" dirty="0" smtClean="0"/>
          </a:p>
          <a:p>
            <a:pPr algn="just"/>
            <a:r>
              <a:rPr lang="en-GB" sz="2800" dirty="0" smtClean="0"/>
              <a:t>Provide support and patency</a:t>
            </a:r>
            <a:endParaRPr lang="fr-F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71D5-4A46-455E-90AA-F4BA79BF1425}" type="datetime1">
              <a:rPr lang="fr-FR" smtClean="0"/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39762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tx1"/>
                </a:solidFill>
                <a:latin typeface="+mn-lt"/>
              </a:rPr>
              <a:t>FUNCTIONS OF THE RESPIRATORY SYSTEM</a:t>
            </a:r>
            <a:endParaRPr lang="fr-FR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867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1. Oxygen Transport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600" dirty="0" smtClean="0"/>
              <a:t>Oxygen is supplied to, and carbon dioxide is removed from, cells by way of the circulating blood. </a:t>
            </a:r>
            <a:endParaRPr lang="en-US" sz="26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600" dirty="0" smtClean="0"/>
              <a:t> Oxygen diffuses from the capillary through the capillary wall to the interstitial ﬂuid. The movement of carbon dioxide occurs by diffusion  from cell to blood.</a:t>
            </a:r>
            <a:endParaRPr lang="en-US" sz="2600" dirty="0" smtClean="0"/>
          </a:p>
          <a:p>
            <a:pPr algn="just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2. Respiration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600" dirty="0" smtClean="0"/>
              <a:t>	This whole process of gas exchange between the atmospheric air and the blood and between the blood and cells of the body.</a:t>
            </a:r>
            <a:endParaRPr lang="en-US" sz="2600" dirty="0" smtClean="0"/>
          </a:p>
          <a:p>
            <a:pPr algn="just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3. Ventilation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600" dirty="0" smtClean="0"/>
              <a:t>	The movement of air in and out of the airways.</a:t>
            </a:r>
            <a:endParaRPr lang="fr-FR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F7B88-882C-45E7-969B-3387C58C0F49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Calibri" panose="020F0502020204030204" charset="0"/>
              </a:rPr>
              <a:t>Major symptoms of the respiratory system</a:t>
            </a:r>
            <a:endParaRPr lang="fr-FR" sz="2400" b="1" dirty="0">
              <a:solidFill>
                <a:srgbClr val="FF0000"/>
              </a:solidFill>
              <a:latin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	1.</a:t>
            </a:r>
            <a:r>
              <a:rPr lang="en-US" b="1" dirty="0" smtClean="0"/>
              <a:t>Dyspnea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sz="2600" dirty="0" smtClean="0"/>
              <a:t> Difficult or labored breathing, shortness of breath.</a:t>
            </a:r>
            <a:endParaRPr lang="en-US" sz="2600" dirty="0" smtClean="0"/>
          </a:p>
          <a:p>
            <a:r>
              <a:rPr lang="en-US" sz="2600" dirty="0" smtClean="0"/>
              <a:t>It  is a symptom common to many pulmonary and cardiac disorders.</a:t>
            </a:r>
            <a:endParaRPr lang="en-US" sz="2600" dirty="0" smtClean="0"/>
          </a:p>
          <a:p>
            <a:r>
              <a:rPr lang="en-US" sz="2600" dirty="0" smtClean="0"/>
              <a:t> It may also be associated with neurologic or neuromuscular disorders such as myasthenia gravis, and </a:t>
            </a:r>
            <a:r>
              <a:rPr lang="en-US" dirty="0" smtClean="0"/>
              <a:t>asthma . </a:t>
            </a:r>
            <a:endParaRPr lang="en-US" dirty="0" smtClean="0"/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9366-50B9-4D38-BF04-185EAEEE5E65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Clinical Signiﬁcance</a:t>
            </a:r>
            <a:endParaRPr lang="fr-F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Sudden dyspnea in a healthy person may indicate pneumothorax , acute respiratory obstruction, or ARDS.</a:t>
            </a:r>
            <a:endParaRPr lang="en-US" dirty="0" smtClean="0"/>
          </a:p>
          <a:p>
            <a:r>
              <a:rPr lang="en-US" dirty="0" smtClean="0"/>
              <a:t> In immobilized patients, sudden dyspnea may denote pulmonary embolism. </a:t>
            </a:r>
            <a:endParaRPr lang="en-US" dirty="0" smtClean="0"/>
          </a:p>
          <a:p>
            <a:r>
              <a:rPr lang="en-US" dirty="0" smtClean="0"/>
              <a:t>Orthopnea  may be found in patients with heart disease and occasionally in patients with (COPD);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yspnea with an expiratory wheeze occurs with COPD.</a:t>
            </a:r>
            <a:endParaRPr lang="en-US" dirty="0" smtClean="0"/>
          </a:p>
          <a:p>
            <a:r>
              <a:rPr lang="en-US" dirty="0" smtClean="0"/>
              <a:t> Noisy breathing may result from a narrowing of the air.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D94-93C4-4481-9ADC-1DA1393251DC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2. Cough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100" dirty="0" smtClean="0"/>
              <a:t>Results from irritation of the mucous membranes anywhere in the respiratory tract. by  smoke, smog, dust, or a gas.</a:t>
            </a:r>
            <a:endParaRPr lang="en-US" sz="5100" dirty="0" smtClean="0"/>
          </a:p>
          <a:p>
            <a:pPr>
              <a:buNone/>
            </a:pPr>
            <a:r>
              <a:rPr lang="en-US" sz="5100" b="1" u="sng" dirty="0" smtClean="0"/>
              <a:t>Clinical Signiﬁcance</a:t>
            </a:r>
            <a:r>
              <a:rPr lang="en-US" sz="5100" dirty="0" smtClean="0"/>
              <a:t>.</a:t>
            </a:r>
            <a:endParaRPr lang="en-US" sz="5100" i="1" dirty="0" smtClean="0"/>
          </a:p>
          <a:p>
            <a:r>
              <a:rPr lang="en-US" sz="5100" dirty="0" smtClean="0"/>
              <a:t>Cough may indicate serious pulmonary disease.</a:t>
            </a:r>
            <a:endParaRPr lang="en-US" sz="5100" dirty="0" smtClean="0"/>
          </a:p>
          <a:p>
            <a:r>
              <a:rPr lang="en-US" sz="5100" dirty="0" smtClean="0"/>
              <a:t> It may be described as dry, wheezing,  productive or severe.</a:t>
            </a:r>
            <a:endParaRPr lang="en-US" sz="5100" dirty="0" smtClean="0"/>
          </a:p>
          <a:p>
            <a:r>
              <a:rPr lang="en-US" sz="5100" dirty="0" smtClean="0"/>
              <a:t> A dry, irritative cough is characteristic of an upper respiratory tract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2943-8E3F-48C7-A758-8064477B3A38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infection of viral origin . </a:t>
            </a:r>
            <a:r>
              <a:rPr lang="en-US" sz="2800" dirty="0" err="1" smtClean="0"/>
              <a:t>Laryngotracheitis</a:t>
            </a:r>
            <a:r>
              <a:rPr lang="en-US" sz="2800" dirty="0" smtClean="0"/>
              <a:t> causes an </a:t>
            </a:r>
            <a:r>
              <a:rPr lang="en-US" sz="2800" dirty="0" err="1" smtClean="0"/>
              <a:t>irritative</a:t>
            </a:r>
            <a:r>
              <a:rPr lang="en-US" sz="2800" dirty="0" smtClean="0"/>
              <a:t>, high-pitched cough.</a:t>
            </a:r>
            <a:endParaRPr lang="en-US" sz="2800" dirty="0" smtClean="0"/>
          </a:p>
          <a:p>
            <a:r>
              <a:rPr lang="en-US" sz="2800" dirty="0" smtClean="0"/>
              <a:t> A severe or changing cough may indicate </a:t>
            </a:r>
            <a:r>
              <a:rPr lang="en-US" sz="2800" dirty="0" err="1" smtClean="0"/>
              <a:t>bronchogenic</a:t>
            </a:r>
            <a:r>
              <a:rPr lang="en-US" sz="2800" dirty="0" smtClean="0"/>
              <a:t> carcinoma</a:t>
            </a:r>
            <a:endParaRPr lang="en-US" sz="2800" dirty="0" smtClean="0"/>
          </a:p>
          <a:p>
            <a:r>
              <a:rPr lang="en-US" sz="2800" dirty="0" smtClean="0"/>
              <a:t> Pleuritic chest pain accompanying coughing may indicate pleural or chest  involvement.</a:t>
            </a:r>
            <a:endParaRPr lang="en-US" sz="2800" dirty="0" smtClean="0"/>
          </a:p>
          <a:p>
            <a:r>
              <a:rPr lang="en-US" sz="2800" dirty="0" smtClean="0"/>
              <a:t>Cough in the morning with sputum indicate bronchitis</a:t>
            </a:r>
            <a:endParaRPr lang="en-US" sz="2800" dirty="0" smtClean="0"/>
          </a:p>
          <a:p>
            <a:r>
              <a:rPr lang="en-US" sz="2800" dirty="0" smtClean="0"/>
              <a:t>Cough  after food may indicate aspiration in the tracheal bronchial tree</a:t>
            </a:r>
            <a:endParaRPr lang="en-US" sz="2800" dirty="0" smtClean="0"/>
          </a:p>
          <a:p>
            <a:endParaRPr lang="en-US" dirty="0" smtClean="0"/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0D3E-0CE4-40A5-8661-CBFC2C8A5A20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Sputum production</a:t>
            </a:r>
            <a:endParaRPr lang="fr-F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 Sputum production is the reaction of the lungs to any constantly recurring irritant.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b="1" u="sng" dirty="0" smtClean="0"/>
              <a:t>Clinical Signiﬁcance</a:t>
            </a:r>
            <a:endParaRPr lang="en-US" sz="2400" b="1" u="sng" dirty="0" smtClean="0"/>
          </a:p>
          <a:p>
            <a:r>
              <a:rPr lang="en-US" sz="2400" dirty="0" smtClean="0"/>
              <a:t> A profuse amount of purulent sputum or a change in color of the sputum probably indicates a bacterial infection. </a:t>
            </a:r>
            <a:endParaRPr lang="en-US" sz="2400" dirty="0" smtClean="0"/>
          </a:p>
          <a:p>
            <a:r>
              <a:rPr lang="en-US" sz="2400" dirty="0" smtClean="0"/>
              <a:t>Thin, mucoid sputum frequently results from viral bronchitis.</a:t>
            </a:r>
            <a:endParaRPr lang="en-US" sz="2400" dirty="0" smtClean="0"/>
          </a:p>
          <a:p>
            <a:r>
              <a:rPr lang="en-US" sz="2400" dirty="0" smtClean="0"/>
              <a:t> A gradual increase of sputum over time may indicate the presence of chronic bronchitis or bronchiectasis.</a:t>
            </a:r>
            <a:endParaRPr lang="en-US" sz="2400" dirty="0" smtClean="0"/>
          </a:p>
          <a:p>
            <a:r>
              <a:rPr lang="en-US" sz="2400" dirty="0" smtClean="0"/>
              <a:t> Pink-tinged mucoid sputum suggest lung tumor</a:t>
            </a:r>
            <a:endParaRPr lang="en-US" sz="2400" dirty="0" smtClean="0"/>
          </a:p>
          <a:p>
            <a:r>
              <a:rPr lang="en-US" sz="2400" dirty="0" smtClean="0"/>
              <a:t>Foul smelling sputum indicate indicate lung abcess, bronchiectasis</a:t>
            </a:r>
            <a:endParaRPr lang="fr-F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2E3-D993-4104-ACF9-1EE9243B98AA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3. Chest pain</a:t>
            </a:r>
            <a:br>
              <a:rPr lang="en-US" sz="2400" dirty="0" smtClean="0"/>
            </a:br>
            <a:endParaRPr lang="fr-FR" sz="2400" dirty="0">
              <a:latin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9600" dirty="0" smtClean="0"/>
              <a:t> </a:t>
            </a:r>
            <a:r>
              <a:rPr lang="en-US" sz="9800" dirty="0" smtClean="0"/>
              <a:t>May be associated with pulmonary or cardiac disease. </a:t>
            </a:r>
            <a:endParaRPr lang="en-US" sz="9800" dirty="0" smtClean="0"/>
          </a:p>
          <a:p>
            <a:r>
              <a:rPr lang="en-US" sz="9800" dirty="0" smtClean="0"/>
              <a:t>Chest pain associated with pulmonary conditions may be sharp, stabbing, and intermittent, or it may be dull, aching, and persistent.</a:t>
            </a:r>
            <a:endParaRPr lang="en-US" sz="9800" dirty="0" smtClean="0"/>
          </a:p>
          <a:p>
            <a:r>
              <a:rPr lang="en-US" sz="9800" dirty="0" smtClean="0"/>
              <a:t> The pain usually is felt on the side where the pathologic process is located</a:t>
            </a:r>
            <a:r>
              <a:rPr lang="en-US" sz="9800" dirty="0"/>
              <a:t>.</a:t>
            </a:r>
            <a:endParaRPr lang="en-US" sz="9800" dirty="0" smtClean="0"/>
          </a:p>
          <a:p>
            <a:r>
              <a:rPr lang="en-US" sz="9800" dirty="0" smtClean="0"/>
              <a:t> It may also be referred elsewhere—for example, to the neck, back, or abdomen.</a:t>
            </a:r>
            <a:endParaRPr lang="en-US" sz="9800" dirty="0" smtClean="0"/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ED1C-C70A-479F-92F2-CA60F2024166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Module contents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7FC4439-E846-4F07-BF63-A76BF0A27222}" type="slidenum">
              <a:rPr lang="en-US" smtClean="0"/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Introduction to respiratory pathology</a:t>
            </a:r>
            <a:endParaRPr lang="en-GB" dirty="0" smtClean="0"/>
          </a:p>
          <a:p>
            <a:pPr lvl="0"/>
            <a:r>
              <a:rPr lang="en-GB" dirty="0" smtClean="0"/>
              <a:t>Disorders of the upper respiratory tract</a:t>
            </a:r>
            <a:endParaRPr lang="en-GB" dirty="0" smtClean="0"/>
          </a:p>
          <a:p>
            <a:pPr lvl="0"/>
            <a:r>
              <a:rPr lang="en-GB" dirty="0" smtClean="0"/>
              <a:t>Disorders of the lower respiratory tract</a:t>
            </a:r>
            <a:endParaRPr lang="en-GB" dirty="0" smtClean="0"/>
          </a:p>
          <a:p>
            <a:pPr lvl="0"/>
            <a:r>
              <a:rPr lang="en-GB" dirty="0" smtClean="0"/>
              <a:t>Lung infections</a:t>
            </a:r>
            <a:endParaRPr lang="en-GB" dirty="0" smtClean="0"/>
          </a:p>
          <a:p>
            <a:pPr lvl="0"/>
            <a:r>
              <a:rPr lang="en-GB" dirty="0" smtClean="0"/>
              <a:t>Lung metastasis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4. Wheezing </a:t>
            </a:r>
            <a:r>
              <a:rPr lang="en-US" dirty="0" smtClean="0"/>
              <a:t>- is often the major ﬁnding in a patient with bronchoconstriction or airway narrowing. It is a high- pitched, musical sound heard mainly on expiration.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5. Clubbing of fingers </a:t>
            </a:r>
            <a:r>
              <a:rPr lang="en-US" dirty="0" smtClean="0"/>
              <a:t>-is a sign of lung disease found in patients with chronic hypoxic conditions, chronic lung infections, and malignancies of the lung. manifested initially as loss of the </a:t>
            </a:r>
            <a:r>
              <a:rPr lang="en-US" dirty="0" err="1" smtClean="0"/>
              <a:t>nailbed</a:t>
            </a:r>
            <a:r>
              <a:rPr lang="en-US" dirty="0" smtClean="0"/>
              <a:t> angle </a:t>
            </a:r>
            <a:endParaRPr lang="en-US" dirty="0" smtClean="0"/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1C7A-052E-4C48-9A2E-1F04AA6927A9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6.Hemoptysis</a:t>
            </a:r>
            <a:br>
              <a:rPr lang="en-US" sz="5400" b="1" u="sng" dirty="0" smtClean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</a:t>
            </a:r>
            <a:r>
              <a:rPr lang="en-US" sz="2400" dirty="0" smtClean="0"/>
              <a:t>xpectoration of blood from the respiratory tract</a:t>
            </a:r>
            <a:endParaRPr lang="en-US" sz="2400" dirty="0" smtClean="0"/>
          </a:p>
          <a:p>
            <a:r>
              <a:rPr lang="en-US" sz="2400" dirty="0" smtClean="0"/>
              <a:t> Is a symptom of both pulmonary and cardiac disorders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The most common causes are: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  Pulmonary infection</a:t>
            </a:r>
            <a:endParaRPr lang="en-US" sz="2400" dirty="0" smtClean="0"/>
          </a:p>
          <a:p>
            <a:r>
              <a:rPr lang="en-US" sz="2400" dirty="0" smtClean="0"/>
              <a:t>  Carcinoma of the lung </a:t>
            </a:r>
            <a:endParaRPr lang="en-US" sz="2400" dirty="0" smtClean="0"/>
          </a:p>
          <a:p>
            <a:r>
              <a:rPr lang="en-US" sz="2400" dirty="0" smtClean="0"/>
              <a:t> Abnormalities of the heart or blood vessels</a:t>
            </a:r>
            <a:endParaRPr lang="en-US" sz="2400" dirty="0" smtClean="0"/>
          </a:p>
          <a:p>
            <a:r>
              <a:rPr lang="en-US" sz="2400" dirty="0" smtClean="0"/>
              <a:t>  Pulmonary artery or vein abnormalities</a:t>
            </a:r>
            <a:endParaRPr lang="en-US" sz="2400" dirty="0" smtClean="0"/>
          </a:p>
          <a:p>
            <a:r>
              <a:rPr lang="en-US" sz="2400" dirty="0" smtClean="0"/>
              <a:t>  Pulmonary emboli and infarction</a:t>
            </a:r>
            <a:endParaRPr lang="en-US" sz="2400" dirty="0" smtClean="0"/>
          </a:p>
          <a:p>
            <a:r>
              <a:rPr lang="en-US" sz="2400" dirty="0" smtClean="0"/>
              <a:t>Chest trauma</a:t>
            </a:r>
            <a:endParaRPr lang="fr-F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A5964-9B6E-440B-B946-A37D5DAEB655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/>
              <a:t>7. Cyanosis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 presence or absence of cyanosis is determined by the amount of unoxygenated hemoglobin in the blood.</a:t>
            </a:r>
            <a:endParaRPr lang="en-US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ppears when there is 5 g/dL of unoxygenated hemoglobin.</a:t>
            </a:r>
            <a:endParaRPr lang="en-US" sz="2400" dirty="0" smtClean="0"/>
          </a:p>
          <a:p>
            <a:pPr algn="just"/>
            <a:r>
              <a:rPr lang="en-US" sz="2400" b="1" u="sng" dirty="0" smtClean="0"/>
              <a:t>Central cyanosis </a:t>
            </a:r>
            <a:r>
              <a:rPr lang="en-US" sz="2400" dirty="0" smtClean="0"/>
              <a:t>is assessed by observing the color of the tongue and lips.</a:t>
            </a:r>
            <a:endParaRPr lang="en-US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b="1" u="sng" dirty="0" smtClean="0"/>
              <a:t>Peripheral cyanosis </a:t>
            </a:r>
            <a:r>
              <a:rPr lang="en-US" sz="2400" dirty="0" smtClean="0"/>
              <a:t>results from decreased blood ﬂow to a certain area of the body.</a:t>
            </a:r>
            <a:endParaRPr lang="en-US" sz="2400" dirty="0" smtClean="0"/>
          </a:p>
          <a:p>
            <a:pPr algn="just"/>
            <a:endParaRPr lang="fr-F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3534-5CD4-4E70-A814-209102E6AAA3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9"/>
            <a:ext cx="8610600" cy="639762"/>
          </a:xfrm>
        </p:spPr>
        <p:txBody>
          <a:bodyPr>
            <a:normAutofit/>
          </a:bodyPr>
          <a:lstStyle/>
          <a:p>
            <a:pPr algn="just"/>
            <a:r>
              <a:rPr lang="en-GB" sz="3200" b="1" dirty="0" smtClean="0">
                <a:solidFill>
                  <a:schemeClr val="tx1"/>
                </a:solidFill>
              </a:rPr>
              <a:t>DIAGNOSTIC PROCEDURES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8392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History and physical exam of the respiratory system</a:t>
            </a:r>
            <a:endParaRPr lang="en-GB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Lung volumes and capacities</a:t>
            </a:r>
            <a:endParaRPr lang="en-GB" sz="2400" dirty="0" smtClean="0">
              <a:solidFill>
                <a:srgbClr val="FF0000"/>
              </a:solidFill>
            </a:endParaRPr>
          </a:p>
          <a:p>
            <a:pPr algn="just"/>
            <a:endParaRPr lang="en-GB" sz="2400" u="sng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PULMONARY FUNCTION TESTS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/>
              <a:t> Are routinely used in patients with chronic respiratory disorders. </a:t>
            </a:r>
            <a:endParaRPr lang="en-US" sz="2400" dirty="0" smtClean="0"/>
          </a:p>
          <a:p>
            <a:pPr algn="just"/>
            <a:r>
              <a:rPr lang="en-US" sz="2400" dirty="0" smtClean="0"/>
              <a:t>They are performed to assess respiratory function and to determine the extent of dysfunction. </a:t>
            </a:r>
            <a:endParaRPr lang="en-US" sz="2400" dirty="0" smtClean="0"/>
          </a:p>
          <a:p>
            <a:pPr algn="just"/>
            <a:r>
              <a:rPr lang="en-US" sz="2400" dirty="0" smtClean="0"/>
              <a:t>Such tests include measurements of lung volumes, ventilatory</a:t>
            </a:r>
            <a:r>
              <a:rPr lang="en-GB" sz="2400" dirty="0" smtClean="0"/>
              <a:t> </a:t>
            </a:r>
            <a:r>
              <a:rPr lang="en-US" sz="2400" dirty="0" smtClean="0"/>
              <a:t>function, and the mechanics of breathing, diffusion, and gas exchange .</a:t>
            </a:r>
            <a:endParaRPr lang="en-US" sz="2400" dirty="0" smtClean="0"/>
          </a:p>
          <a:p>
            <a:pPr algn="just"/>
            <a:r>
              <a:rPr lang="en-US" sz="2400" dirty="0" smtClean="0"/>
              <a:t>PFTs are useful in a patient with an established respiratory disease and assessing the response to therapy. 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A1DB-BA89-4530-B0E1-6461C2B97B5C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b="1" dirty="0" smtClean="0">
                <a:solidFill>
                  <a:schemeClr val="tx1"/>
                </a:solidFill>
                <a:latin typeface="Calibri" panose="020F0502020204030204" charset="0"/>
              </a:rPr>
              <a:t>ARTERIAL BLOOD GASES</a:t>
            </a:r>
            <a:endParaRPr lang="fr-FR" sz="3200" b="1" dirty="0">
              <a:solidFill>
                <a:schemeClr val="tx1"/>
              </a:solidFill>
              <a:latin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458200" cy="470852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Measurements of blood pH and of arterial oxygen and carbon dioxide tensions.</a:t>
            </a:r>
            <a:endParaRPr lang="en-US" dirty="0" smtClean="0"/>
          </a:p>
          <a:p>
            <a:pPr algn="just"/>
            <a:r>
              <a:rPr lang="en-US" dirty="0" smtClean="0"/>
              <a:t> The arterial oxygen tension (PaO2) indicates the degree of oxygenation of the blood</a:t>
            </a:r>
            <a:endParaRPr lang="en-US" dirty="0" smtClean="0"/>
          </a:p>
          <a:p>
            <a:pPr algn="just"/>
            <a:r>
              <a:rPr lang="en-US" dirty="0"/>
              <a:t>T</a:t>
            </a:r>
            <a:r>
              <a:rPr lang="en-US" dirty="0" smtClean="0"/>
              <a:t>he arterial carbon dioxide tension (PaCO2) indicates the adequacy of alveolar ventilation. </a:t>
            </a:r>
            <a:endParaRPr lang="en-US" dirty="0" smtClean="0"/>
          </a:p>
          <a:p>
            <a:pPr algn="just"/>
            <a:r>
              <a:rPr lang="en-US" dirty="0" smtClean="0"/>
              <a:t>Arterial blood gas studies aid in assessing the ability of the lungs to provide adequate oxygen and remove carbon dioxide. </a:t>
            </a:r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39C1-E3F5-43C6-8EF3-12DEFBF5A58D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5375"/>
          </a:xfrm>
        </p:spPr>
        <p:txBody>
          <a:bodyPr>
            <a:normAutofit/>
          </a:bodyPr>
          <a:lstStyle/>
          <a:p>
            <a:pPr algn="just"/>
            <a:r>
              <a:rPr lang="en-GB" sz="3200" b="1" dirty="0" smtClean="0">
                <a:solidFill>
                  <a:schemeClr val="tx1"/>
                </a:solidFill>
                <a:latin typeface="Calibri" panose="020F0502020204030204" charset="0"/>
              </a:rPr>
              <a:t>PULSE OXIMETRY</a:t>
            </a:r>
            <a:endParaRPr lang="fr-FR" sz="3200" b="1" dirty="0">
              <a:solidFill>
                <a:schemeClr val="tx1"/>
              </a:solidFill>
              <a:latin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Pulse oximetry is a noninvasive method of continuously monitoring the oxygen saturation of hemoglobin.</a:t>
            </a:r>
            <a:endParaRPr lang="en-US" dirty="0" smtClean="0"/>
          </a:p>
          <a:p>
            <a:pPr algn="just"/>
            <a:r>
              <a:rPr lang="en-US" dirty="0" smtClean="0"/>
              <a:t> A probe or sensor is attached to the ﬁngertip , forehead, earlobe, or bridge of the nose</a:t>
            </a:r>
            <a:r>
              <a:rPr lang="en-US" sz="2400" dirty="0" smtClean="0">
                <a:latin typeface="Calibri" panose="020F0502020204030204" charset="0"/>
              </a:rPr>
              <a:t>.</a:t>
            </a:r>
            <a:endParaRPr lang="en-US" sz="2400" dirty="0" smtClean="0">
              <a:latin typeface="Calibri" panose="020F0502020204030204" charset="0"/>
            </a:endParaRPr>
          </a:p>
          <a:p>
            <a:pPr algn="just"/>
            <a:endParaRPr lang="en-US" sz="2400" dirty="0">
              <a:latin typeface="Calibri" panose="020F0502020204030204" charset="0"/>
            </a:endParaRPr>
          </a:p>
          <a:p>
            <a:pPr algn="just"/>
            <a:r>
              <a:rPr lang="en-US" dirty="0" smtClean="0"/>
              <a:t>Normal SpO2 values are 95% to 100%.</a:t>
            </a:r>
            <a:endParaRPr lang="en-US" dirty="0" smtClean="0"/>
          </a:p>
          <a:p>
            <a:pPr algn="just"/>
            <a:r>
              <a:rPr lang="en-US" dirty="0" smtClean="0"/>
              <a:t> Values less than 85% indicate that the tissues are not receiving enough oxygen, and the patient needs further evaluation.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B347-6AB9-4C76-AA38-9758B37EE164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dirty="0" smtClean="0">
                <a:solidFill>
                  <a:schemeClr val="tx1"/>
                </a:solidFill>
              </a:rPr>
            </a:b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Sputum studies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Sputum is obtained for analysis to identify pathogenic organisms and to determine whether malignant cells are present</a:t>
            </a:r>
            <a:endParaRPr lang="en-US" sz="2400" dirty="0"/>
          </a:p>
          <a:p>
            <a:r>
              <a:rPr lang="en-US" sz="2400" dirty="0" smtClean="0"/>
              <a:t> In general, sputum cultures are used in diagnosis, for drug sensitivity testing, and to guide treatment</a:t>
            </a:r>
            <a:endParaRPr lang="en-US" sz="2400" dirty="0" smtClean="0"/>
          </a:p>
          <a:p>
            <a:pPr marL="0" indent="0">
              <a:buNone/>
            </a:pPr>
            <a:r>
              <a:rPr lang="en-US" sz="3200" b="1" dirty="0" smtClean="0"/>
              <a:t>Cultures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Throat cultures may be performed to identify organisms responsible for pharyngitis.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Throat culture may also assist in identifying organisms responsible for infection of the lower respiratory tract</a:t>
            </a:r>
            <a:endParaRPr lang="en-US" sz="2400" dirty="0" smtClean="0"/>
          </a:p>
          <a:p>
            <a:endParaRPr lang="en-US" sz="2400" dirty="0" smtClean="0"/>
          </a:p>
          <a:p>
            <a:endParaRPr lang="fr-F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532A-EA18-4639-9061-A6C961115557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sz="3200" dirty="0">
              <a:solidFill>
                <a:schemeClr val="tx1"/>
              </a:solidFill>
              <a:latin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800" b="1" dirty="0" smtClean="0">
                <a:latin typeface="Calibri" panose="020F0502020204030204" charset="0"/>
              </a:rPr>
              <a:t> </a:t>
            </a:r>
            <a:r>
              <a:rPr lang="en-GB" sz="3800" b="1" dirty="0" smtClean="0">
                <a:solidFill>
                  <a:srgbClr val="FF0000"/>
                </a:solidFill>
                <a:latin typeface="Calibri" panose="020F0502020204030204" charset="0"/>
              </a:rPr>
              <a:t>Imaging studies</a:t>
            </a:r>
            <a:endParaRPr lang="en-GB" sz="3800" b="1" dirty="0" smtClean="0">
              <a:solidFill>
                <a:srgbClr val="FF0000"/>
              </a:solidFill>
              <a:latin typeface="Calibri" panose="020F0502020204030204" charset="0"/>
            </a:endParaRPr>
          </a:p>
          <a:p>
            <a:r>
              <a:rPr lang="en-GB" sz="2400" dirty="0" smtClean="0">
                <a:latin typeface="Calibri" panose="020F0502020204030204" charset="0"/>
              </a:rPr>
              <a:t>This include x-</a:t>
            </a:r>
            <a:r>
              <a:rPr lang="en-GB" sz="2400" dirty="0" err="1" smtClean="0">
                <a:latin typeface="Calibri" panose="020F0502020204030204" charset="0"/>
              </a:rPr>
              <a:t>rays,CT</a:t>
            </a:r>
            <a:r>
              <a:rPr lang="en-GB" sz="2400" dirty="0" smtClean="0">
                <a:latin typeface="Calibri" panose="020F0502020204030204" charset="0"/>
              </a:rPr>
              <a:t>,  MRI, Contrast studies, pulmonary angiography and fluoroscopic</a:t>
            </a:r>
            <a:endParaRPr lang="en-GB" sz="2400" dirty="0" smtClean="0">
              <a:latin typeface="Calibri" panose="020F0502020204030204" charset="0"/>
            </a:endParaRPr>
          </a:p>
          <a:p>
            <a:pPr marL="0" indent="0">
              <a:buNone/>
            </a:pPr>
            <a:r>
              <a:rPr lang="en-GB" sz="3600" b="1" dirty="0" smtClean="0">
                <a:solidFill>
                  <a:srgbClr val="FF0000"/>
                </a:solidFill>
                <a:latin typeface="Calibri" panose="020F0502020204030204" charset="0"/>
              </a:rPr>
              <a:t>Endoscopic procedures</a:t>
            </a:r>
            <a:endParaRPr lang="en-US" sz="3600" b="1" dirty="0" smtClean="0">
              <a:solidFill>
                <a:srgbClr val="FF0000"/>
              </a:solidFill>
              <a:latin typeface="Calibri" panose="020F0502020204030204" charset="0"/>
            </a:endParaRPr>
          </a:p>
          <a:p>
            <a:r>
              <a:rPr lang="en-US" sz="2400" b="1" dirty="0" smtClean="0">
                <a:latin typeface="Calibri" panose="020F0502020204030204" charset="0"/>
              </a:rPr>
              <a:t>Bronchoscopy</a:t>
            </a:r>
            <a:r>
              <a:rPr lang="en-US" sz="2400" dirty="0" smtClean="0">
                <a:latin typeface="Calibri" panose="020F0502020204030204" charset="0"/>
              </a:rPr>
              <a:t> is the direct inspection and examination of the larynx, trachea, and bronchi</a:t>
            </a:r>
            <a:endParaRPr lang="en-US" sz="2400" dirty="0" smtClean="0">
              <a:latin typeface="Calibri" panose="020F0502020204030204" charset="0"/>
            </a:endParaRPr>
          </a:p>
          <a:p>
            <a:r>
              <a:rPr lang="en-US" sz="2400" b="1" dirty="0" smtClean="0">
                <a:latin typeface="Calibri" panose="020F0502020204030204" charset="0"/>
              </a:rPr>
              <a:t>Thoracoscopy</a:t>
            </a:r>
            <a:r>
              <a:rPr lang="en-US" sz="2400" dirty="0" smtClean="0">
                <a:latin typeface="Calibri" panose="020F0502020204030204" charset="0"/>
              </a:rPr>
              <a:t> is a diagnostic procedure in which the pleural cavity is examined with an endoscope.</a:t>
            </a:r>
            <a:endParaRPr lang="en-US" sz="2400" dirty="0" smtClean="0">
              <a:latin typeface="Calibri" panose="020F0502020204030204" charset="0"/>
            </a:endParaRPr>
          </a:p>
          <a:p>
            <a:r>
              <a:rPr lang="en-US" sz="2400" dirty="0" smtClean="0">
                <a:latin typeface="Calibri" panose="020F0502020204030204" charset="0"/>
              </a:rPr>
              <a:t> </a:t>
            </a:r>
            <a:r>
              <a:rPr lang="en-US" sz="2400" b="1" dirty="0" smtClean="0">
                <a:latin typeface="Calibri" panose="020F0502020204030204" charset="0"/>
              </a:rPr>
              <a:t>Thoracocentesis </a:t>
            </a:r>
            <a:r>
              <a:rPr lang="en-US" sz="2400" dirty="0" smtClean="0">
                <a:latin typeface="Calibri" panose="020F0502020204030204" charset="0"/>
              </a:rPr>
              <a:t>-aspiration of pleural ﬂuid for diagnostic or therapeutic purposes).</a:t>
            </a:r>
            <a:endParaRPr lang="en-US" sz="2400" dirty="0" smtClean="0">
              <a:latin typeface="Calibri" panose="020F050202020403020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 charset="0"/>
              </a:rPr>
              <a:t> </a:t>
            </a:r>
            <a:r>
              <a:rPr lang="en-US" sz="2400" b="1" dirty="0" smtClean="0">
                <a:latin typeface="Calibri" panose="020F0502020204030204" charset="0"/>
              </a:rPr>
              <a:t>Biopsy</a:t>
            </a:r>
            <a:r>
              <a:rPr lang="en-US" sz="2400" dirty="0" smtClean="0">
                <a:latin typeface="Calibri" panose="020F0502020204030204" charset="0"/>
              </a:rPr>
              <a:t> - the excision of a small amount of tissue, may be performed to permit examination of cells from the pharynx, larynx, and nasal passages.</a:t>
            </a:r>
            <a:endParaRPr lang="en-US" sz="2400" dirty="0" smtClean="0">
              <a:latin typeface="Calibri" panose="020F0502020204030204" charset="0"/>
            </a:endParaRPr>
          </a:p>
          <a:p>
            <a:endParaRPr lang="en-GB" sz="2400" dirty="0" smtClean="0">
              <a:latin typeface="Calibri" panose="020F0502020204030204" charset="0"/>
            </a:endParaRPr>
          </a:p>
          <a:p>
            <a:endParaRPr lang="en-GB" sz="2400" dirty="0" smtClean="0">
              <a:latin typeface="Calibri" panose="020F0502020204030204" charset="0"/>
            </a:endParaRPr>
          </a:p>
          <a:p>
            <a:endParaRPr lang="fr-FR" sz="2400" dirty="0">
              <a:solidFill>
                <a:srgbClr val="FF0000"/>
              </a:solidFill>
              <a:latin typeface="Calibri" panose="020F050202020403020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7C2C-C333-4CCF-8497-7B5D300713D9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CLASSIFICATION OF RESPIRATORY SYSTEM DISORDERS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CLASSIFICATION OF RESPIRATORY SYSTEM DISORDERS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Structurally: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Upper respiratory disorders </a:t>
            </a:r>
            <a:endParaRPr lang="en-US" sz="2800" dirty="0" smtClean="0"/>
          </a:p>
          <a:p>
            <a:r>
              <a:rPr lang="en-US" sz="2800" dirty="0" smtClean="0"/>
              <a:t>Lower respiratory disorders</a:t>
            </a:r>
            <a:endParaRPr lang="en-US" sz="2800" dirty="0" smtClean="0"/>
          </a:p>
          <a:p>
            <a:pPr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Pathologically: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Infectious disorders (Viral and bacterial)</a:t>
            </a:r>
            <a:endParaRPr lang="en-US" sz="2800" dirty="0" smtClean="0"/>
          </a:p>
          <a:p>
            <a:r>
              <a:rPr lang="en-US" sz="2800" dirty="0" smtClean="0"/>
              <a:t>Tumors (benign and malignant)</a:t>
            </a:r>
            <a:endParaRPr lang="en-US" sz="2800" dirty="0" smtClean="0"/>
          </a:p>
          <a:p>
            <a:r>
              <a:rPr lang="en-US" sz="2800" dirty="0" smtClean="0"/>
              <a:t>Traumatic disorders  of the respiratory system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RESPIRATORY SYSTEM ANATOMY AND PHYSIOLOGY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8015-779F-4997-B28A-284D2BC07875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015" y="1828800"/>
            <a:ext cx="5750930" cy="5029200"/>
          </a:xfrm>
          <a:noFill/>
          <a:ln>
            <a:solidFill>
              <a:srgbClr val="B03918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THANK YOU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RESPIRATORY SYSTEM ANATOMY AND PHYSIOLOGY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Composed  of upper and lower respiratory  system.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Together the two are responsible for ventilation.</a:t>
            </a: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External respiration is responsible for exchange of gases between blood and the lungs.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Internal respiration involves exchange of gases between cells and blood</a:t>
            </a:r>
            <a:endParaRPr lang="fr-F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8015-779F-4997-B28A-284D2BC07875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914400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chemeClr val="tx1"/>
                </a:solidFill>
              </a:rPr>
              <a:t>UPPER RESPIRATORY  TRACT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800" b="1" dirty="0" smtClean="0"/>
              <a:t>FUNCTIONS</a:t>
            </a:r>
            <a:endParaRPr lang="en-GB" sz="2800" b="1" dirty="0" smtClean="0"/>
          </a:p>
          <a:p>
            <a:pPr marL="571500" indent="-571500" algn="just">
              <a:buAutoNum type="romanLcParenR"/>
            </a:pPr>
            <a:r>
              <a:rPr lang="en-GB" sz="2800" dirty="0" smtClean="0"/>
              <a:t>Protect respiratory system from infection and from foreign body inhalation through sneezing, coughing and spasm.</a:t>
            </a:r>
            <a:endParaRPr lang="en-GB" sz="2800" dirty="0" smtClean="0"/>
          </a:p>
          <a:p>
            <a:pPr marL="571500" indent="-571500" algn="just">
              <a:buAutoNum type="romanLcParenR"/>
            </a:pPr>
            <a:endParaRPr lang="en-GB" sz="2800" dirty="0" smtClean="0"/>
          </a:p>
          <a:p>
            <a:pPr marL="571500" indent="-571500" algn="just">
              <a:buAutoNum type="romanLcParenR"/>
            </a:pPr>
            <a:r>
              <a:rPr lang="en-GB" sz="2800" dirty="0" smtClean="0"/>
              <a:t>Warms and filters inspired air so that lower respiratory tract accomplishes  gas exchange.</a:t>
            </a:r>
            <a:endParaRPr lang="en-GB" sz="2800" dirty="0" smtClean="0"/>
          </a:p>
          <a:p>
            <a:pPr marL="571500" indent="-571500" algn="just">
              <a:buAutoNum type="romanLcParenR"/>
            </a:pPr>
            <a:endParaRPr lang="en-GB" sz="2800" dirty="0" smtClean="0"/>
          </a:p>
          <a:p>
            <a:pPr marL="571500" indent="-571500" algn="just">
              <a:buAutoNum type="romanLcParenR"/>
            </a:pPr>
            <a:r>
              <a:rPr lang="en-GB" sz="2800" dirty="0" smtClean="0"/>
              <a:t>Humidification of air.</a:t>
            </a:r>
            <a:endParaRPr lang="en-GB" sz="2800" dirty="0" smtClean="0"/>
          </a:p>
          <a:p>
            <a:pPr marL="571500" indent="-571500" algn="just">
              <a:buAutoNum type="romanLcParenR"/>
            </a:pPr>
            <a:endParaRPr lang="en-GB" sz="2800" dirty="0" smtClean="0"/>
          </a:p>
          <a:p>
            <a:pPr marL="571500" indent="-571500" algn="just">
              <a:buAutoNum type="romanLcParenR"/>
            </a:pPr>
            <a:r>
              <a:rPr lang="en-GB" sz="2800" dirty="0" smtClean="0"/>
              <a:t>Passage way of air into the lower respiratory system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rgbClr val="00B050"/>
                </a:solidFill>
              </a:rPr>
              <a:t>STRUCTURES OF THE UPPER RESPIRATORY TRACT</a:t>
            </a:r>
            <a:endParaRPr lang="fr-FR" sz="32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just">
              <a:buAutoNum type="romanLcParenR"/>
            </a:pPr>
            <a:r>
              <a:rPr lang="en-GB" sz="2800" b="1" dirty="0" smtClean="0"/>
              <a:t>Nose</a:t>
            </a:r>
            <a:endParaRPr lang="en-GB" sz="2800" b="1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2800" dirty="0"/>
              <a:t>The nose has an external portion protruding from the face and an internal nasal cavity for passage of air. </a:t>
            </a:r>
            <a:endParaRPr lang="en-GB" sz="2800" dirty="0"/>
          </a:p>
          <a:p>
            <a:pPr marL="0" indent="0" algn="just">
              <a:buNone/>
            </a:pPr>
            <a:endParaRPr lang="en-GB" sz="2800" b="1" dirty="0" smtClean="0"/>
          </a:p>
          <a:p>
            <a:pPr algn="just"/>
            <a:r>
              <a:rPr lang="en-GB" sz="2800" dirty="0" smtClean="0"/>
              <a:t>Sinuses- four bony cavities of the face and cranium containing air. They drain into the nose.</a:t>
            </a:r>
            <a:endParaRPr lang="en-GB" sz="2800" dirty="0" smtClean="0"/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They serve as resonating chamber for speech and lighten the skull.</a:t>
            </a:r>
            <a:endParaRPr lang="en-GB" sz="2800" dirty="0" smtClean="0"/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They include</a:t>
            </a:r>
            <a:r>
              <a:rPr lang="en-GB" sz="2800" dirty="0" smtClean="0">
                <a:solidFill>
                  <a:srgbClr val="FF0000"/>
                </a:solidFill>
              </a:rPr>
              <a:t>; maxillary, ethmoid, frontal and sphenoid.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4338-57D2-462F-9BD2-51B17EEF1798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STRUCTURES OF THE UPPER RESPIRATORY TRACT CONT’D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800" b="1" dirty="0" smtClean="0"/>
              <a:t>Pharynx: </a:t>
            </a:r>
            <a:r>
              <a:rPr lang="en-GB" sz="2800" dirty="0" smtClean="0"/>
              <a:t>A tube-like structure that connects the oral and nasal cavities to the larynx and functions as a passageway for respiratory and digestive system.</a:t>
            </a:r>
            <a:endParaRPr lang="en-GB" sz="2800" dirty="0" smtClean="0"/>
          </a:p>
          <a:p>
            <a:pPr algn="just">
              <a:buNone/>
            </a:pPr>
            <a:endParaRPr lang="en-GB" sz="2800" dirty="0" smtClean="0"/>
          </a:p>
          <a:p>
            <a:pPr algn="just">
              <a:buNone/>
            </a:pPr>
            <a:r>
              <a:rPr lang="en-GB" sz="2800" dirty="0" smtClean="0"/>
              <a:t>It is divided into ;</a:t>
            </a:r>
            <a:endParaRPr lang="en-GB" sz="2800" dirty="0" smtClean="0"/>
          </a:p>
          <a:p>
            <a:pPr algn="just"/>
            <a:r>
              <a:rPr lang="en-GB" sz="2800" dirty="0" err="1" smtClean="0">
                <a:solidFill>
                  <a:srgbClr val="FF0000"/>
                </a:solidFill>
              </a:rPr>
              <a:t>Nasopharnyx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which consist of adenoids on posterior wall and lymphoid tissue.</a:t>
            </a:r>
            <a:endParaRPr lang="en-GB" sz="2800" dirty="0" smtClean="0"/>
          </a:p>
          <a:p>
            <a:pPr algn="just"/>
            <a:r>
              <a:rPr lang="en-GB" sz="2800" dirty="0" err="1" smtClean="0">
                <a:solidFill>
                  <a:srgbClr val="FF0000"/>
                </a:solidFill>
              </a:rPr>
              <a:t>Oropharynx</a:t>
            </a:r>
            <a:r>
              <a:rPr lang="en-GB" sz="2800" dirty="0" smtClean="0"/>
              <a:t>; lie behind the mouth , consist of palatine tonsil between each pair of folds</a:t>
            </a:r>
            <a:endParaRPr lang="en-GB" sz="2800" dirty="0" smtClean="0"/>
          </a:p>
          <a:p>
            <a:pPr algn="just"/>
            <a:r>
              <a:rPr lang="en-GB" sz="2800" dirty="0" err="1" smtClean="0">
                <a:solidFill>
                  <a:srgbClr val="FF0000"/>
                </a:solidFill>
              </a:rPr>
              <a:t>Laryngopharynx</a:t>
            </a:r>
            <a:r>
              <a:rPr lang="en-GB" sz="2800" dirty="0" smtClean="0"/>
              <a:t>- extends from </a:t>
            </a:r>
            <a:r>
              <a:rPr lang="en-GB" sz="2800" dirty="0" err="1" smtClean="0"/>
              <a:t>oropharynx</a:t>
            </a:r>
            <a:r>
              <a:rPr lang="en-GB" sz="2800" dirty="0" smtClean="0"/>
              <a:t> and continues as oesophagus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4456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STRUCTURES OF THE LOWER RESPIRATORY TRACT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562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600" b="1" dirty="0" smtClean="0"/>
              <a:t>Trachea</a:t>
            </a:r>
            <a:endParaRPr lang="en-GB" sz="2600" b="1" dirty="0" smtClean="0"/>
          </a:p>
          <a:p>
            <a:pPr algn="just"/>
            <a:r>
              <a:rPr lang="en-GB" sz="2600" dirty="0" smtClean="0"/>
              <a:t>Is the passage between the larynx and bronchi.</a:t>
            </a:r>
            <a:endParaRPr lang="en-GB" sz="2600" dirty="0" smtClean="0"/>
          </a:p>
          <a:p>
            <a:pPr algn="just"/>
            <a:r>
              <a:rPr lang="en-GB" sz="2600" dirty="0" smtClean="0"/>
              <a:t>Contains C-shaped of rings of cartilage at intervals which keep the tube open throughout, lined with ciliated mucosa.</a:t>
            </a:r>
            <a:endParaRPr lang="en-GB" sz="2600" dirty="0" smtClean="0"/>
          </a:p>
          <a:p>
            <a:pPr algn="just">
              <a:buNone/>
            </a:pPr>
            <a:r>
              <a:rPr lang="en-GB" sz="2600" b="1" dirty="0" smtClean="0"/>
              <a:t>Functions</a:t>
            </a:r>
            <a:endParaRPr lang="en-GB" sz="2600" b="1" dirty="0" smtClean="0"/>
          </a:p>
          <a:p>
            <a:pPr algn="just"/>
            <a:r>
              <a:rPr lang="en-GB" sz="2600" dirty="0" smtClean="0"/>
              <a:t>Support and patency- arrangement of cartilages prevents obstruction and kinking of airway as head and neck moves.</a:t>
            </a:r>
            <a:endParaRPr lang="en-GB" sz="2600" dirty="0" smtClean="0"/>
          </a:p>
          <a:p>
            <a:pPr algn="just"/>
            <a:r>
              <a:rPr lang="en-GB" sz="2600" dirty="0" err="1" smtClean="0"/>
              <a:t>Mucociliary</a:t>
            </a:r>
            <a:r>
              <a:rPr lang="en-GB" sz="2600" dirty="0" smtClean="0"/>
              <a:t> escalator</a:t>
            </a:r>
            <a:endParaRPr lang="en-GB" sz="2600" dirty="0" smtClean="0"/>
          </a:p>
          <a:p>
            <a:pPr algn="just"/>
            <a:r>
              <a:rPr lang="en-GB" sz="2600" dirty="0" smtClean="0"/>
              <a:t>Cough reflex</a:t>
            </a:r>
            <a:endParaRPr lang="en-GB" sz="2600" dirty="0" smtClean="0"/>
          </a:p>
          <a:p>
            <a:pPr algn="just"/>
            <a:r>
              <a:rPr lang="en-GB" sz="2600" dirty="0" smtClean="0"/>
              <a:t>Warming, </a:t>
            </a:r>
            <a:r>
              <a:rPr lang="en-GB" sz="2600" dirty="0" err="1" smtClean="0"/>
              <a:t>humidfying</a:t>
            </a:r>
            <a:r>
              <a:rPr lang="en-GB" sz="2600" dirty="0" smtClean="0"/>
              <a:t> and filtering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STRUCTURES OF THE LOWER RESPIRATORY TRACT CONT’D</a:t>
            </a:r>
            <a:endParaRPr lang="fr-F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LUNGS</a:t>
            </a:r>
            <a:endParaRPr lang="en-GB" sz="2800" dirty="0" smtClean="0">
              <a:solidFill>
                <a:srgbClr val="FF0000"/>
              </a:solidFill>
            </a:endParaRPr>
          </a:p>
          <a:p>
            <a:pPr algn="just"/>
            <a:r>
              <a:rPr lang="en-GB" sz="2800" dirty="0" smtClean="0"/>
              <a:t>Elastic structures found on each side of mid thoracic cavity.</a:t>
            </a:r>
            <a:endParaRPr lang="en-GB" sz="2800" dirty="0" smtClean="0"/>
          </a:p>
          <a:p>
            <a:pPr algn="just"/>
            <a:r>
              <a:rPr lang="en-GB" sz="2800" dirty="0" smtClean="0"/>
              <a:t>They are lined with pleura, which consists of serous membrane  with small amount of fluid that aid in lubrication.</a:t>
            </a:r>
            <a:endParaRPr lang="en-GB" sz="2800" dirty="0" smtClean="0"/>
          </a:p>
          <a:p>
            <a:pPr algn="just"/>
            <a:r>
              <a:rPr lang="en-GB" sz="2800" i="1" dirty="0" smtClean="0">
                <a:solidFill>
                  <a:srgbClr val="00B050"/>
                </a:solidFill>
              </a:rPr>
              <a:t>Visceral pleura</a:t>
            </a:r>
            <a:r>
              <a:rPr lang="en-GB" sz="2800" dirty="0" smtClean="0"/>
              <a:t>, is adherent/covers the lung and </a:t>
            </a:r>
            <a:r>
              <a:rPr lang="en-GB" sz="2800" i="1" dirty="0" smtClean="0">
                <a:solidFill>
                  <a:srgbClr val="00B050"/>
                </a:solidFill>
              </a:rPr>
              <a:t>parietal pleura</a:t>
            </a:r>
            <a:r>
              <a:rPr lang="en-GB" sz="2800" dirty="0" smtClean="0"/>
              <a:t> is adherent /lines the thorax.</a:t>
            </a:r>
            <a:endParaRPr lang="en-GB" sz="2800" dirty="0" smtClean="0"/>
          </a:p>
          <a:p>
            <a:pPr algn="just"/>
            <a:r>
              <a:rPr lang="en-GB" sz="2800" dirty="0" smtClean="0"/>
              <a:t>Pleural cavity is the only potential space and contains no air and is separated by serous fluid that prevent friction during breathing.</a:t>
            </a:r>
            <a:endParaRPr lang="en-GB" sz="2800" b="1" u="sn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019-F938-41F7-85BB-28F8CBA7A772}" type="datetime1">
              <a:rPr lang="fr-FR" smtClean="0"/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CF8F4-345A-497A-B0FA-0D5D887ABE34}" type="slidenum">
              <a:rPr lang="fr-FR" smtClean="0"/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10063</Words>
  <Application>WPS Presentation</Application>
  <PresentationFormat>On-screen Show (4:3)</PresentationFormat>
  <Paragraphs>344</Paragraphs>
  <Slides>30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0" baseType="lpstr">
      <vt:lpstr>Arial</vt:lpstr>
      <vt:lpstr>SimSun</vt:lpstr>
      <vt:lpstr>Wingdings</vt:lpstr>
      <vt:lpstr>Wingdings</vt:lpstr>
      <vt:lpstr>Wingdings 2</vt:lpstr>
      <vt:lpstr>Tw Cen MT</vt:lpstr>
      <vt:lpstr>Microsoft YaHei</vt:lpstr>
      <vt:lpstr>Arial Unicode MS</vt:lpstr>
      <vt:lpstr>Calibri</vt:lpstr>
      <vt:lpstr>Median</vt:lpstr>
      <vt:lpstr>INTRODUCTION TO RESPIRATORY pathology(SECOND year FIRST semester </vt:lpstr>
      <vt:lpstr>Module contents.</vt:lpstr>
      <vt:lpstr>RESPIRATORY SYSTEM ANATOMY AND PHYSIOLOGY</vt:lpstr>
      <vt:lpstr>RESPIRATORY SYSTEM ANATOMY AND PHYSIOLOGY</vt:lpstr>
      <vt:lpstr> UPPER RESPIRATORY  TRACT</vt:lpstr>
      <vt:lpstr>STRUCTURES OF THE UPPER RESPIRATORY TRACT</vt:lpstr>
      <vt:lpstr>STRUCTURES OF THE UPPER RESPIRATORY TRACT CONT’D</vt:lpstr>
      <vt:lpstr>STRUCTURES OF THE LOWER RESPIRATORY TRACT</vt:lpstr>
      <vt:lpstr>STRUCTURES OF THE LOWER RESPIRATORY TRACT CONT’D</vt:lpstr>
      <vt:lpstr>STRUCTURES OF THE LOWER RESPIRATORY TRACT CONT’D</vt:lpstr>
      <vt:lpstr>STRUCTURES OF THE LOWER RESPIRATORY TRACT CONT’D</vt:lpstr>
      <vt:lpstr>STRUCTURES OF THE LOWER RESPIRATORY TRACT CONT’D</vt:lpstr>
      <vt:lpstr>FUNCTIONS OF THE RESPIRATORY SYSTEM</vt:lpstr>
      <vt:lpstr>Major symptoms of the respiratory system</vt:lpstr>
      <vt:lpstr>Clinical Signiﬁcance</vt:lpstr>
      <vt:lpstr>2. Cough</vt:lpstr>
      <vt:lpstr>PowerPoint 演示文稿</vt:lpstr>
      <vt:lpstr>Sputum production</vt:lpstr>
      <vt:lpstr>3. Chest pain </vt:lpstr>
      <vt:lpstr>PowerPoint 演示文稿</vt:lpstr>
      <vt:lpstr>6.Hemoptysis </vt:lpstr>
      <vt:lpstr>7. Cyanosis</vt:lpstr>
      <vt:lpstr>DIAGNOSTIC PROCEDURES</vt:lpstr>
      <vt:lpstr>ARTERIAL BLOOD GASES</vt:lpstr>
      <vt:lpstr>PULSE OXIMETRY</vt:lpstr>
      <vt:lpstr>  Sputum studies </vt:lpstr>
      <vt:lpstr>PowerPoint 演示文稿</vt:lpstr>
      <vt:lpstr>PowerPoint 演示文稿</vt:lpstr>
      <vt:lpstr>CLASSIFICATION OF RESPIRATORY SYSTEM DISORDERS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IMMUNOLOGY</dc:title>
  <dc:creator>cliff</dc:creator>
  <cp:lastModifiedBy>nelly</cp:lastModifiedBy>
  <cp:revision>73</cp:revision>
  <dcterms:created xsi:type="dcterms:W3CDTF">2016-04-22T11:58:00Z</dcterms:created>
  <dcterms:modified xsi:type="dcterms:W3CDTF">2021-03-08T09:02:14Z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