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57" r:id="rId3"/>
    <p:sldId id="264" r:id="rId4"/>
    <p:sldId id="263" r:id="rId5"/>
    <p:sldId id="258" r:id="rId6"/>
    <p:sldId id="259" r:id="rId7"/>
    <p:sldId id="265" r:id="rId8"/>
    <p:sldId id="261" r:id="rId9"/>
    <p:sldId id="266" r:id="rId10"/>
    <p:sldId id="262" r:id="rId11"/>
    <p:sldId id="260" r:id="rId12"/>
    <p:sldId id="275" r:id="rId13"/>
    <p:sldId id="271" r:id="rId14"/>
    <p:sldId id="274" r:id="rId15"/>
    <p:sldId id="269" r:id="rId16"/>
    <p:sldId id="272" r:id="rId17"/>
    <p:sldId id="273" r:id="rId18"/>
    <p:sldId id="278" r:id="rId19"/>
    <p:sldId id="276" r:id="rId20"/>
    <p:sldId id="277" r:id="rId21"/>
    <p:sldId id="268" r:id="rId22"/>
    <p:sldId id="267" r:id="rId23"/>
    <p:sldId id="270"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s." initials="i" lastIdx="1" clrIdx="0">
    <p:extLst>
      <p:ext uri="{19B8F6BF-5375-455C-9EA6-DF929625EA0E}">
        <p15:presenceInfo xmlns:p15="http://schemas.microsoft.com/office/powerpoint/2012/main" userId="709bdd1e8bed01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343186-63FB-4CC1-B967-C4C71244E925}" type="datetimeFigureOut">
              <a:rPr lang="en-KE" smtClean="0"/>
              <a:t>28/06/2021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6839AF1-3FF0-4268-9DDF-5AE00E543844}" type="slidenum">
              <a:rPr lang="en-KE" smtClean="0"/>
              <a:t>‹#›</a:t>
            </a:fld>
            <a:endParaRPr lang="en-KE"/>
          </a:p>
        </p:txBody>
      </p:sp>
    </p:spTree>
    <p:extLst>
      <p:ext uri="{BB962C8B-B14F-4D97-AF65-F5344CB8AC3E}">
        <p14:creationId xmlns:p14="http://schemas.microsoft.com/office/powerpoint/2010/main" val="180670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343186-63FB-4CC1-B967-C4C71244E925}" type="datetimeFigureOut">
              <a:rPr lang="en-KE" smtClean="0"/>
              <a:t>28/06/2021</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16839AF1-3FF0-4268-9DDF-5AE00E543844}" type="slidenum">
              <a:rPr lang="en-KE" smtClean="0"/>
              <a:t>‹#›</a:t>
            </a:fld>
            <a:endParaRPr lang="en-KE"/>
          </a:p>
        </p:txBody>
      </p:sp>
    </p:spTree>
    <p:extLst>
      <p:ext uri="{BB962C8B-B14F-4D97-AF65-F5344CB8AC3E}">
        <p14:creationId xmlns:p14="http://schemas.microsoft.com/office/powerpoint/2010/main" val="383795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343186-63FB-4CC1-B967-C4C71244E925}" type="datetimeFigureOut">
              <a:rPr lang="en-KE" smtClean="0"/>
              <a:t>28/06/2021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6839AF1-3FF0-4268-9DDF-5AE00E543844}" type="slidenum">
              <a:rPr lang="en-KE" smtClean="0"/>
              <a:t>‹#›</a:t>
            </a:fld>
            <a:endParaRPr lang="en-KE"/>
          </a:p>
        </p:txBody>
      </p:sp>
    </p:spTree>
    <p:extLst>
      <p:ext uri="{BB962C8B-B14F-4D97-AF65-F5344CB8AC3E}">
        <p14:creationId xmlns:p14="http://schemas.microsoft.com/office/powerpoint/2010/main" val="2532059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343186-63FB-4CC1-B967-C4C71244E925}" type="datetimeFigureOut">
              <a:rPr lang="en-KE" smtClean="0"/>
              <a:t>28/06/2021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6839AF1-3FF0-4268-9DDF-5AE00E543844}" type="slidenum">
              <a:rPr lang="en-KE" smtClean="0"/>
              <a:t>‹#›</a:t>
            </a:fld>
            <a:endParaRPr lang="en-K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8878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343186-63FB-4CC1-B967-C4C71244E925}" type="datetimeFigureOut">
              <a:rPr lang="en-KE" smtClean="0"/>
              <a:t>28/06/2021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6839AF1-3FF0-4268-9DDF-5AE00E543844}" type="slidenum">
              <a:rPr lang="en-KE" smtClean="0"/>
              <a:t>‹#›</a:t>
            </a:fld>
            <a:endParaRPr lang="en-KE"/>
          </a:p>
        </p:txBody>
      </p:sp>
    </p:spTree>
    <p:extLst>
      <p:ext uri="{BB962C8B-B14F-4D97-AF65-F5344CB8AC3E}">
        <p14:creationId xmlns:p14="http://schemas.microsoft.com/office/powerpoint/2010/main" val="26619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343186-63FB-4CC1-B967-C4C71244E925}" type="datetimeFigureOut">
              <a:rPr lang="en-KE" smtClean="0"/>
              <a:t>28/06/2021</a:t>
            </a:fld>
            <a:endParaRPr lang="en-KE"/>
          </a:p>
        </p:txBody>
      </p:sp>
      <p:sp>
        <p:nvSpPr>
          <p:cNvPr id="4"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6839AF1-3FF0-4268-9DDF-5AE00E543844}" type="slidenum">
              <a:rPr lang="en-KE" smtClean="0"/>
              <a:t>‹#›</a:t>
            </a:fld>
            <a:endParaRPr lang="en-KE"/>
          </a:p>
        </p:txBody>
      </p:sp>
    </p:spTree>
    <p:extLst>
      <p:ext uri="{BB962C8B-B14F-4D97-AF65-F5344CB8AC3E}">
        <p14:creationId xmlns:p14="http://schemas.microsoft.com/office/powerpoint/2010/main" val="513009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343186-63FB-4CC1-B967-C4C71244E925}" type="datetimeFigureOut">
              <a:rPr lang="en-KE" smtClean="0"/>
              <a:t>28/06/2021</a:t>
            </a:fld>
            <a:endParaRPr lang="en-KE"/>
          </a:p>
        </p:txBody>
      </p:sp>
      <p:sp>
        <p:nvSpPr>
          <p:cNvPr id="4"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6839AF1-3FF0-4268-9DDF-5AE00E543844}" type="slidenum">
              <a:rPr lang="en-KE" smtClean="0"/>
              <a:t>‹#›</a:t>
            </a:fld>
            <a:endParaRPr lang="en-KE"/>
          </a:p>
        </p:txBody>
      </p:sp>
    </p:spTree>
    <p:extLst>
      <p:ext uri="{BB962C8B-B14F-4D97-AF65-F5344CB8AC3E}">
        <p14:creationId xmlns:p14="http://schemas.microsoft.com/office/powerpoint/2010/main" val="3307449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343186-63FB-4CC1-B967-C4C71244E925}" type="datetimeFigureOut">
              <a:rPr lang="en-KE" smtClean="0"/>
              <a:t>28/06/2021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6839AF1-3FF0-4268-9DDF-5AE00E543844}" type="slidenum">
              <a:rPr lang="en-KE" smtClean="0"/>
              <a:t>‹#›</a:t>
            </a:fld>
            <a:endParaRPr lang="en-KE"/>
          </a:p>
        </p:txBody>
      </p:sp>
    </p:spTree>
    <p:extLst>
      <p:ext uri="{BB962C8B-B14F-4D97-AF65-F5344CB8AC3E}">
        <p14:creationId xmlns:p14="http://schemas.microsoft.com/office/powerpoint/2010/main" val="2477202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343186-63FB-4CC1-B967-C4C71244E925}" type="datetimeFigureOut">
              <a:rPr lang="en-KE" smtClean="0"/>
              <a:t>28/06/2021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6839AF1-3FF0-4268-9DDF-5AE00E543844}" type="slidenum">
              <a:rPr lang="en-KE" smtClean="0"/>
              <a:t>‹#›</a:t>
            </a:fld>
            <a:endParaRPr lang="en-KE"/>
          </a:p>
        </p:txBody>
      </p:sp>
    </p:spTree>
    <p:extLst>
      <p:ext uri="{BB962C8B-B14F-4D97-AF65-F5344CB8AC3E}">
        <p14:creationId xmlns:p14="http://schemas.microsoft.com/office/powerpoint/2010/main" val="74194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6343186-63FB-4CC1-B967-C4C71244E925}" type="datetimeFigureOut">
              <a:rPr lang="en-KE" smtClean="0"/>
              <a:t>28/06/2021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6839AF1-3FF0-4268-9DDF-5AE00E543844}" type="slidenum">
              <a:rPr lang="en-KE" smtClean="0"/>
              <a:t>‹#›</a:t>
            </a:fld>
            <a:endParaRPr lang="en-KE"/>
          </a:p>
        </p:txBody>
      </p:sp>
    </p:spTree>
    <p:extLst>
      <p:ext uri="{BB962C8B-B14F-4D97-AF65-F5344CB8AC3E}">
        <p14:creationId xmlns:p14="http://schemas.microsoft.com/office/powerpoint/2010/main" val="293204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343186-63FB-4CC1-B967-C4C71244E925}" type="datetimeFigureOut">
              <a:rPr lang="en-KE" smtClean="0"/>
              <a:t>28/06/2021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6839AF1-3FF0-4268-9DDF-5AE00E543844}" type="slidenum">
              <a:rPr lang="en-KE" smtClean="0"/>
              <a:t>‹#›</a:t>
            </a:fld>
            <a:endParaRPr lang="en-KE"/>
          </a:p>
        </p:txBody>
      </p:sp>
    </p:spTree>
    <p:extLst>
      <p:ext uri="{BB962C8B-B14F-4D97-AF65-F5344CB8AC3E}">
        <p14:creationId xmlns:p14="http://schemas.microsoft.com/office/powerpoint/2010/main" val="272533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343186-63FB-4CC1-B967-C4C71244E925}" type="datetimeFigureOut">
              <a:rPr lang="en-KE" smtClean="0"/>
              <a:t>28/06/2021</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16839AF1-3FF0-4268-9DDF-5AE00E543844}" type="slidenum">
              <a:rPr lang="en-KE" smtClean="0"/>
              <a:t>‹#›</a:t>
            </a:fld>
            <a:endParaRPr lang="en-KE"/>
          </a:p>
        </p:txBody>
      </p:sp>
    </p:spTree>
    <p:extLst>
      <p:ext uri="{BB962C8B-B14F-4D97-AF65-F5344CB8AC3E}">
        <p14:creationId xmlns:p14="http://schemas.microsoft.com/office/powerpoint/2010/main" val="4124640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343186-63FB-4CC1-B967-C4C71244E925}" type="datetimeFigureOut">
              <a:rPr lang="en-KE" smtClean="0"/>
              <a:t>28/06/2021</a:t>
            </a:fld>
            <a:endParaRPr lang="en-KE"/>
          </a:p>
        </p:txBody>
      </p:sp>
      <p:sp>
        <p:nvSpPr>
          <p:cNvPr id="8" name="Footer Placeholder 7"/>
          <p:cNvSpPr>
            <a:spLocks noGrp="1"/>
          </p:cNvSpPr>
          <p:nvPr>
            <p:ph type="ftr" sz="quarter" idx="11"/>
          </p:nvPr>
        </p:nvSpPr>
        <p:spPr/>
        <p:txBody>
          <a:bodyPr/>
          <a:lstStyle/>
          <a:p>
            <a:endParaRPr lang="en-KE"/>
          </a:p>
        </p:txBody>
      </p:sp>
      <p:sp>
        <p:nvSpPr>
          <p:cNvPr id="9" name="Slide Number Placeholder 8"/>
          <p:cNvSpPr>
            <a:spLocks noGrp="1"/>
          </p:cNvSpPr>
          <p:nvPr>
            <p:ph type="sldNum" sz="quarter" idx="12"/>
          </p:nvPr>
        </p:nvSpPr>
        <p:spPr/>
        <p:txBody>
          <a:bodyPr/>
          <a:lstStyle/>
          <a:p>
            <a:fld id="{16839AF1-3FF0-4268-9DDF-5AE00E543844}" type="slidenum">
              <a:rPr lang="en-KE" smtClean="0"/>
              <a:t>‹#›</a:t>
            </a:fld>
            <a:endParaRPr lang="en-KE"/>
          </a:p>
        </p:txBody>
      </p:sp>
    </p:spTree>
    <p:extLst>
      <p:ext uri="{BB962C8B-B14F-4D97-AF65-F5344CB8AC3E}">
        <p14:creationId xmlns:p14="http://schemas.microsoft.com/office/powerpoint/2010/main" val="413740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6343186-63FB-4CC1-B967-C4C71244E925}" type="datetimeFigureOut">
              <a:rPr lang="en-KE" smtClean="0"/>
              <a:t>28/06/2021</a:t>
            </a:fld>
            <a:endParaRPr lang="en-KE"/>
          </a:p>
        </p:txBody>
      </p:sp>
      <p:sp>
        <p:nvSpPr>
          <p:cNvPr id="5" name="Footer Placeholder 3"/>
          <p:cNvSpPr>
            <a:spLocks noGrp="1"/>
          </p:cNvSpPr>
          <p:nvPr>
            <p:ph type="ftr" sz="quarter" idx="11"/>
          </p:nvPr>
        </p:nvSpPr>
        <p:spPr/>
        <p:txBody>
          <a:bodyPr/>
          <a:lstStyle/>
          <a:p>
            <a:endParaRPr lang="en-KE"/>
          </a:p>
        </p:txBody>
      </p:sp>
      <p:sp>
        <p:nvSpPr>
          <p:cNvPr id="6" name="Slide Number Placeholder 4"/>
          <p:cNvSpPr>
            <a:spLocks noGrp="1"/>
          </p:cNvSpPr>
          <p:nvPr>
            <p:ph type="sldNum" sz="quarter" idx="12"/>
          </p:nvPr>
        </p:nvSpPr>
        <p:spPr/>
        <p:txBody>
          <a:bodyPr/>
          <a:lstStyle/>
          <a:p>
            <a:fld id="{16839AF1-3FF0-4268-9DDF-5AE00E543844}" type="slidenum">
              <a:rPr lang="en-KE" smtClean="0"/>
              <a:t>‹#›</a:t>
            </a:fld>
            <a:endParaRPr lang="en-KE"/>
          </a:p>
        </p:txBody>
      </p:sp>
    </p:spTree>
    <p:extLst>
      <p:ext uri="{BB962C8B-B14F-4D97-AF65-F5344CB8AC3E}">
        <p14:creationId xmlns:p14="http://schemas.microsoft.com/office/powerpoint/2010/main" val="251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6343186-63FB-4CC1-B967-C4C71244E925}" type="datetimeFigureOut">
              <a:rPr lang="en-KE" smtClean="0"/>
              <a:t>28/06/2021</a:t>
            </a:fld>
            <a:endParaRPr lang="en-KE"/>
          </a:p>
        </p:txBody>
      </p:sp>
      <p:sp>
        <p:nvSpPr>
          <p:cNvPr id="5" name="Footer Placeholder 2"/>
          <p:cNvSpPr>
            <a:spLocks noGrp="1"/>
          </p:cNvSpPr>
          <p:nvPr>
            <p:ph type="ftr" sz="quarter" idx="11"/>
          </p:nvPr>
        </p:nvSpPr>
        <p:spPr/>
        <p:txBody>
          <a:bodyPr/>
          <a:lstStyle/>
          <a:p>
            <a:endParaRPr lang="en-KE"/>
          </a:p>
        </p:txBody>
      </p:sp>
      <p:sp>
        <p:nvSpPr>
          <p:cNvPr id="6" name="Slide Number Placeholder 3"/>
          <p:cNvSpPr>
            <a:spLocks noGrp="1"/>
          </p:cNvSpPr>
          <p:nvPr>
            <p:ph type="sldNum" sz="quarter" idx="12"/>
          </p:nvPr>
        </p:nvSpPr>
        <p:spPr/>
        <p:txBody>
          <a:bodyPr/>
          <a:lstStyle/>
          <a:p>
            <a:fld id="{16839AF1-3FF0-4268-9DDF-5AE00E543844}" type="slidenum">
              <a:rPr lang="en-KE" smtClean="0"/>
              <a:t>‹#›</a:t>
            </a:fld>
            <a:endParaRPr lang="en-KE"/>
          </a:p>
        </p:txBody>
      </p:sp>
    </p:spTree>
    <p:extLst>
      <p:ext uri="{BB962C8B-B14F-4D97-AF65-F5344CB8AC3E}">
        <p14:creationId xmlns:p14="http://schemas.microsoft.com/office/powerpoint/2010/main" val="280839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6343186-63FB-4CC1-B967-C4C71244E925}" type="datetimeFigureOut">
              <a:rPr lang="en-KE" smtClean="0"/>
              <a:t>28/06/2021</a:t>
            </a:fld>
            <a:endParaRPr lang="en-KE"/>
          </a:p>
        </p:txBody>
      </p:sp>
      <p:sp>
        <p:nvSpPr>
          <p:cNvPr id="5" name="Footer Placeholder 5"/>
          <p:cNvSpPr>
            <a:spLocks noGrp="1"/>
          </p:cNvSpPr>
          <p:nvPr>
            <p:ph type="ftr" sz="quarter" idx="11"/>
          </p:nvPr>
        </p:nvSpPr>
        <p:spPr/>
        <p:txBody>
          <a:bodyPr/>
          <a:lstStyle/>
          <a:p>
            <a:endParaRPr lang="en-KE"/>
          </a:p>
        </p:txBody>
      </p:sp>
      <p:sp>
        <p:nvSpPr>
          <p:cNvPr id="6" name="Slide Number Placeholder 6"/>
          <p:cNvSpPr>
            <a:spLocks noGrp="1"/>
          </p:cNvSpPr>
          <p:nvPr>
            <p:ph type="sldNum" sz="quarter" idx="12"/>
          </p:nvPr>
        </p:nvSpPr>
        <p:spPr/>
        <p:txBody>
          <a:bodyPr/>
          <a:lstStyle/>
          <a:p>
            <a:fld id="{16839AF1-3FF0-4268-9DDF-5AE00E543844}" type="slidenum">
              <a:rPr lang="en-KE" smtClean="0"/>
              <a:t>‹#›</a:t>
            </a:fld>
            <a:endParaRPr lang="en-KE"/>
          </a:p>
        </p:txBody>
      </p:sp>
    </p:spTree>
    <p:extLst>
      <p:ext uri="{BB962C8B-B14F-4D97-AF65-F5344CB8AC3E}">
        <p14:creationId xmlns:p14="http://schemas.microsoft.com/office/powerpoint/2010/main" val="80755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343186-63FB-4CC1-B967-C4C71244E925}" type="datetimeFigureOut">
              <a:rPr lang="en-KE" smtClean="0"/>
              <a:t>28/06/2021</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16839AF1-3FF0-4268-9DDF-5AE00E543844}" type="slidenum">
              <a:rPr lang="en-KE" smtClean="0"/>
              <a:t>‹#›</a:t>
            </a:fld>
            <a:endParaRPr lang="en-KE"/>
          </a:p>
        </p:txBody>
      </p:sp>
    </p:spTree>
    <p:extLst>
      <p:ext uri="{BB962C8B-B14F-4D97-AF65-F5344CB8AC3E}">
        <p14:creationId xmlns:p14="http://schemas.microsoft.com/office/powerpoint/2010/main" val="359303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6343186-63FB-4CC1-B967-C4C71244E925}" type="datetimeFigureOut">
              <a:rPr lang="en-KE" smtClean="0"/>
              <a:t>28/06/2021</a:t>
            </a:fld>
            <a:endParaRPr lang="en-K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K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6839AF1-3FF0-4268-9DDF-5AE00E543844}" type="slidenum">
              <a:rPr lang="en-KE" smtClean="0"/>
              <a:t>‹#›</a:t>
            </a:fld>
            <a:endParaRPr lang="en-KE"/>
          </a:p>
        </p:txBody>
      </p:sp>
    </p:spTree>
    <p:extLst>
      <p:ext uri="{BB962C8B-B14F-4D97-AF65-F5344CB8AC3E}">
        <p14:creationId xmlns:p14="http://schemas.microsoft.com/office/powerpoint/2010/main" val="2328646986"/>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8C206-E4A2-4B7E-B3BF-4189F45C0D42}"/>
              </a:ext>
            </a:extLst>
          </p:cNvPr>
          <p:cNvSpPr>
            <a:spLocks noGrp="1"/>
          </p:cNvSpPr>
          <p:nvPr>
            <p:ph type="ctrTitle"/>
          </p:nvPr>
        </p:nvSpPr>
        <p:spPr/>
        <p:txBody>
          <a:bodyPr/>
          <a:lstStyle/>
          <a:p>
            <a:r>
              <a:rPr lang="en-US" b="1" dirty="0"/>
              <a:t>RHESUS INCOMPATIBILTY</a:t>
            </a:r>
            <a:endParaRPr lang="en-KE" b="1" dirty="0"/>
          </a:p>
        </p:txBody>
      </p:sp>
    </p:spTree>
    <p:extLst>
      <p:ext uri="{BB962C8B-B14F-4D97-AF65-F5344CB8AC3E}">
        <p14:creationId xmlns:p14="http://schemas.microsoft.com/office/powerpoint/2010/main" val="269746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4364-1D0B-4D85-9025-D6FEEF77B626}"/>
              </a:ext>
            </a:extLst>
          </p:cNvPr>
          <p:cNvSpPr>
            <a:spLocks noGrp="1"/>
          </p:cNvSpPr>
          <p:nvPr>
            <p:ph type="title"/>
          </p:nvPr>
        </p:nvSpPr>
        <p:spPr>
          <a:xfrm>
            <a:off x="1" y="452718"/>
            <a:ext cx="10050834" cy="1400530"/>
          </a:xfrm>
        </p:spPr>
        <p:txBody>
          <a:bodyPr/>
          <a:lstStyle/>
          <a:p>
            <a:r>
              <a:rPr lang="en-US" dirty="0"/>
              <a:t>Signs of fetal anemia</a:t>
            </a:r>
            <a:br>
              <a:rPr lang="en-US" dirty="0"/>
            </a:br>
            <a:endParaRPr lang="en-KE" dirty="0"/>
          </a:p>
        </p:txBody>
      </p:sp>
      <p:sp>
        <p:nvSpPr>
          <p:cNvPr id="3" name="Content Placeholder 2">
            <a:extLst>
              <a:ext uri="{FF2B5EF4-FFF2-40B4-BE49-F238E27FC236}">
                <a16:creationId xmlns:a16="http://schemas.microsoft.com/office/drawing/2014/main" id="{FFDCCD5E-3E66-40D3-9EBE-1B6374296E95}"/>
              </a:ext>
            </a:extLst>
          </p:cNvPr>
          <p:cNvSpPr>
            <a:spLocks noGrp="1"/>
          </p:cNvSpPr>
          <p:nvPr>
            <p:ph idx="1"/>
          </p:nvPr>
        </p:nvSpPr>
        <p:spPr>
          <a:xfrm>
            <a:off x="0" y="1335314"/>
            <a:ext cx="12090400" cy="4913085"/>
          </a:xfrm>
        </p:spPr>
        <p:txBody>
          <a:bodyPr>
            <a:normAutofit/>
          </a:bodyPr>
          <a:lstStyle/>
          <a:p>
            <a:r>
              <a:rPr lang="en-US" sz="2800" dirty="0"/>
              <a:t> Polyhydramnios</a:t>
            </a:r>
          </a:p>
          <a:p>
            <a:r>
              <a:rPr lang="en-US" sz="2800" dirty="0"/>
              <a:t>Enlarged fetal heart</a:t>
            </a:r>
          </a:p>
          <a:p>
            <a:r>
              <a:rPr lang="en-US" sz="2800" dirty="0"/>
              <a:t>Ascites and pericardial effusions</a:t>
            </a:r>
          </a:p>
          <a:p>
            <a:r>
              <a:rPr lang="en-US" sz="2800" dirty="0"/>
              <a:t>Hyperdynamic fetal circulation (MCA doppler)</a:t>
            </a:r>
          </a:p>
          <a:p>
            <a:r>
              <a:rPr lang="en-US" sz="2800" dirty="0"/>
              <a:t>Reduced fetal movements</a:t>
            </a:r>
          </a:p>
          <a:p>
            <a:r>
              <a:rPr lang="en-US" sz="2800" dirty="0"/>
              <a:t>Abnormal CTG with reduced variability</a:t>
            </a:r>
            <a:endParaRPr lang="en-KE" sz="2800" dirty="0"/>
          </a:p>
        </p:txBody>
      </p:sp>
    </p:spTree>
    <p:extLst>
      <p:ext uri="{BB962C8B-B14F-4D97-AF65-F5344CB8AC3E}">
        <p14:creationId xmlns:p14="http://schemas.microsoft.com/office/powerpoint/2010/main" val="679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002DA-2EB0-4547-AF64-3C191B513C85}"/>
              </a:ext>
            </a:extLst>
          </p:cNvPr>
          <p:cNvSpPr>
            <a:spLocks noGrp="1"/>
          </p:cNvSpPr>
          <p:nvPr>
            <p:ph type="title"/>
          </p:nvPr>
        </p:nvSpPr>
        <p:spPr>
          <a:xfrm>
            <a:off x="203201" y="101600"/>
            <a:ext cx="9847634" cy="1751648"/>
          </a:xfrm>
        </p:spPr>
        <p:txBody>
          <a:bodyPr/>
          <a:lstStyle/>
          <a:p>
            <a:r>
              <a:rPr lang="en-US" dirty="0"/>
              <a:t>Potential sensitizing events for Rhesus Disease</a:t>
            </a:r>
            <a:br>
              <a:rPr lang="en-US" dirty="0"/>
            </a:br>
            <a:endParaRPr lang="en-KE" dirty="0"/>
          </a:p>
        </p:txBody>
      </p:sp>
      <p:sp>
        <p:nvSpPr>
          <p:cNvPr id="3" name="Content Placeholder 2">
            <a:extLst>
              <a:ext uri="{FF2B5EF4-FFF2-40B4-BE49-F238E27FC236}">
                <a16:creationId xmlns:a16="http://schemas.microsoft.com/office/drawing/2014/main" id="{098636D5-D7E4-44C8-A4C0-AC06365E9399}"/>
              </a:ext>
            </a:extLst>
          </p:cNvPr>
          <p:cNvSpPr>
            <a:spLocks noGrp="1"/>
          </p:cNvSpPr>
          <p:nvPr>
            <p:ph idx="1"/>
          </p:nvPr>
        </p:nvSpPr>
        <p:spPr>
          <a:xfrm>
            <a:off x="0" y="1567543"/>
            <a:ext cx="10049853" cy="4680857"/>
          </a:xfrm>
        </p:spPr>
        <p:txBody>
          <a:bodyPr/>
          <a:lstStyle/>
          <a:p>
            <a:r>
              <a:rPr lang="en-US" dirty="0"/>
              <a:t> </a:t>
            </a:r>
            <a:r>
              <a:rPr lang="en-US" sz="2800" dirty="0"/>
              <a:t>Miscarriage</a:t>
            </a:r>
          </a:p>
          <a:p>
            <a:r>
              <a:rPr lang="en-US" sz="2800" dirty="0"/>
              <a:t>Termination of pregnancy</a:t>
            </a:r>
          </a:p>
          <a:p>
            <a:r>
              <a:rPr lang="en-US" sz="2800" dirty="0"/>
              <a:t>Antepartum haemorrhage</a:t>
            </a:r>
          </a:p>
          <a:p>
            <a:r>
              <a:rPr lang="en-US" sz="2800" dirty="0"/>
              <a:t> Invasive prenatal testing (amniocentesis, cordocentesis etc.)</a:t>
            </a:r>
          </a:p>
          <a:p>
            <a:r>
              <a:rPr lang="en-US" sz="2800" dirty="0"/>
              <a:t>Delivery</a:t>
            </a:r>
          </a:p>
          <a:p>
            <a:r>
              <a:rPr lang="en-US" sz="2800" dirty="0"/>
              <a:t>Ectopic pregnancy</a:t>
            </a:r>
            <a:endParaRPr lang="en-KE" dirty="0"/>
          </a:p>
        </p:txBody>
      </p:sp>
    </p:spTree>
    <p:extLst>
      <p:ext uri="{BB962C8B-B14F-4D97-AF65-F5344CB8AC3E}">
        <p14:creationId xmlns:p14="http://schemas.microsoft.com/office/powerpoint/2010/main" val="742128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51B2-06F7-49FF-AB41-7CD0B7A2D4F2}"/>
              </a:ext>
            </a:extLst>
          </p:cNvPr>
          <p:cNvSpPr>
            <a:spLocks noGrp="1"/>
          </p:cNvSpPr>
          <p:nvPr>
            <p:ph type="title"/>
          </p:nvPr>
        </p:nvSpPr>
        <p:spPr>
          <a:xfrm>
            <a:off x="646111" y="0"/>
            <a:ext cx="9404723" cy="1103086"/>
          </a:xfrm>
        </p:spPr>
        <p:txBody>
          <a:bodyPr/>
          <a:lstStyle/>
          <a:p>
            <a:r>
              <a:rPr lang="en-US" dirty="0"/>
              <a:t>PREVENTING ISO IMMUNIZATION</a:t>
            </a:r>
            <a:endParaRPr lang="en-KE" dirty="0"/>
          </a:p>
        </p:txBody>
      </p:sp>
      <p:sp>
        <p:nvSpPr>
          <p:cNvPr id="3" name="Content Placeholder 2">
            <a:extLst>
              <a:ext uri="{FF2B5EF4-FFF2-40B4-BE49-F238E27FC236}">
                <a16:creationId xmlns:a16="http://schemas.microsoft.com/office/drawing/2014/main" id="{BF6F60EF-E9ED-4B81-AD48-F4CE16DABBD6}"/>
              </a:ext>
            </a:extLst>
          </p:cNvPr>
          <p:cNvSpPr>
            <a:spLocks noGrp="1"/>
          </p:cNvSpPr>
          <p:nvPr>
            <p:ph idx="1"/>
          </p:nvPr>
        </p:nvSpPr>
        <p:spPr>
          <a:xfrm>
            <a:off x="0" y="1103086"/>
            <a:ext cx="12003314" cy="5145314"/>
          </a:xfrm>
        </p:spPr>
        <p:txBody>
          <a:bodyPr>
            <a:noAutofit/>
          </a:bodyPr>
          <a:lstStyle/>
          <a:p>
            <a:r>
              <a:rPr lang="en-US" sz="2800" dirty="0"/>
              <a:t>The process of isoimmunization can be prevented by the intramuscular administration of anti-D immunoglobulins to a mother. Anti-D immunoglobulins ‘mop up’ any circulating rhesus-positive cells before an immune response is excited in the mother.</a:t>
            </a:r>
          </a:p>
          <a:p>
            <a:r>
              <a:rPr lang="en-US" sz="2800" dirty="0"/>
              <a:t>It is normal practice to administer anti-D as soon as possible after any potential sensitizing events that may cause feto-maternal haemorrhage and preferably within 72 hours of exposure to fetal red cells.</a:t>
            </a:r>
          </a:p>
          <a:p>
            <a:r>
              <a:rPr lang="en-US" sz="2800" dirty="0"/>
              <a:t>The exact dose is determined by the gestation at which sensitization has occurred and the size of the feto-maternal haemorrhage. </a:t>
            </a:r>
          </a:p>
        </p:txBody>
      </p:sp>
    </p:spTree>
    <p:extLst>
      <p:ext uri="{BB962C8B-B14F-4D97-AF65-F5344CB8AC3E}">
        <p14:creationId xmlns:p14="http://schemas.microsoft.com/office/powerpoint/2010/main" val="1398669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EA19-D43F-4A57-BE3A-8B8F6D2D267D}"/>
              </a:ext>
            </a:extLst>
          </p:cNvPr>
          <p:cNvSpPr>
            <a:spLocks noGrp="1"/>
          </p:cNvSpPr>
          <p:nvPr>
            <p:ph type="title"/>
          </p:nvPr>
        </p:nvSpPr>
        <p:spPr>
          <a:xfrm>
            <a:off x="-1" y="0"/>
            <a:ext cx="11945257" cy="1664562"/>
          </a:xfrm>
        </p:spPr>
        <p:txBody>
          <a:bodyPr/>
          <a:lstStyle/>
          <a:p>
            <a:r>
              <a:rPr lang="en-US" dirty="0"/>
              <a:t>The management of sensitizing events in the rhesus negative pregnant woman</a:t>
            </a:r>
            <a:endParaRPr lang="en-KE" dirty="0"/>
          </a:p>
        </p:txBody>
      </p:sp>
      <p:sp>
        <p:nvSpPr>
          <p:cNvPr id="3" name="Content Placeholder 2">
            <a:extLst>
              <a:ext uri="{FF2B5EF4-FFF2-40B4-BE49-F238E27FC236}">
                <a16:creationId xmlns:a16="http://schemas.microsoft.com/office/drawing/2014/main" id="{C98EB1A2-960D-4578-8237-D44B2F1AA1AD}"/>
              </a:ext>
            </a:extLst>
          </p:cNvPr>
          <p:cNvSpPr>
            <a:spLocks noGrp="1"/>
          </p:cNvSpPr>
          <p:nvPr>
            <p:ph idx="1"/>
          </p:nvPr>
        </p:nvSpPr>
        <p:spPr>
          <a:xfrm>
            <a:off x="0" y="1664562"/>
            <a:ext cx="12192000" cy="5193438"/>
          </a:xfrm>
        </p:spPr>
        <p:txBody>
          <a:bodyPr>
            <a:noAutofit/>
          </a:bodyPr>
          <a:lstStyle/>
          <a:p>
            <a:r>
              <a:rPr lang="en-US" sz="2800" dirty="0"/>
              <a:t>In the first trimester of pregnancy, because the volume of fetal blood is so small, it is unlikely that sensitization would occur, and anti-D is only indicated following;</a:t>
            </a:r>
          </a:p>
          <a:p>
            <a:r>
              <a:rPr lang="en-US" sz="2800" dirty="0"/>
              <a:t>Ectopic pregnancy</a:t>
            </a:r>
          </a:p>
          <a:p>
            <a:r>
              <a:rPr lang="en-US" sz="2800" dirty="0"/>
              <a:t>Molar pregnancy</a:t>
            </a:r>
          </a:p>
          <a:p>
            <a:r>
              <a:rPr lang="en-US" sz="2800" dirty="0"/>
              <a:t>Therapeutic termination of pregnancy</a:t>
            </a:r>
          </a:p>
          <a:p>
            <a:r>
              <a:rPr lang="en-US" sz="2800" dirty="0"/>
              <a:t>In cases of uterine bleeding where this is repeated, heavy or associated with abdominal pain. The dose that should be given is 250 IU.</a:t>
            </a:r>
          </a:p>
        </p:txBody>
      </p:sp>
    </p:spTree>
    <p:extLst>
      <p:ext uri="{BB962C8B-B14F-4D97-AF65-F5344CB8AC3E}">
        <p14:creationId xmlns:p14="http://schemas.microsoft.com/office/powerpoint/2010/main" val="3754107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AB33-EBCD-49C2-9E3F-C887673EA8C2}"/>
              </a:ext>
            </a:extLst>
          </p:cNvPr>
          <p:cNvSpPr>
            <a:spLocks noGrp="1"/>
          </p:cNvSpPr>
          <p:nvPr>
            <p:ph type="title"/>
          </p:nvPr>
        </p:nvSpPr>
        <p:spPr>
          <a:xfrm>
            <a:off x="130630" y="0"/>
            <a:ext cx="9404723" cy="1400530"/>
          </a:xfrm>
        </p:spPr>
        <p:txBody>
          <a:bodyPr/>
          <a:lstStyle/>
          <a:p>
            <a:r>
              <a:rPr lang="en-US" dirty="0"/>
              <a:t>Continued…</a:t>
            </a:r>
            <a:endParaRPr lang="en-KE" dirty="0"/>
          </a:p>
        </p:txBody>
      </p:sp>
      <p:sp>
        <p:nvSpPr>
          <p:cNvPr id="3" name="Content Placeholder 2">
            <a:extLst>
              <a:ext uri="{FF2B5EF4-FFF2-40B4-BE49-F238E27FC236}">
                <a16:creationId xmlns:a16="http://schemas.microsoft.com/office/drawing/2014/main" id="{219EABFA-F377-4AEC-992E-DE982E12F722}"/>
              </a:ext>
            </a:extLst>
          </p:cNvPr>
          <p:cNvSpPr>
            <a:spLocks noGrp="1"/>
          </p:cNvSpPr>
          <p:nvPr>
            <p:ph idx="1"/>
          </p:nvPr>
        </p:nvSpPr>
        <p:spPr>
          <a:xfrm>
            <a:off x="130630" y="624115"/>
            <a:ext cx="11930740" cy="6357256"/>
          </a:xfrm>
        </p:spPr>
        <p:txBody>
          <a:bodyPr>
            <a:normAutofit lnSpcReduction="10000"/>
          </a:bodyPr>
          <a:lstStyle/>
          <a:p>
            <a:r>
              <a:rPr lang="en-US" sz="2800" dirty="0"/>
              <a:t>For potentially sensitizing events between 12 and 20 weeks’ gestation, a minimum dose of 250 IU should be administered within 72 hours of the event and a Kleihauer test should be performed. Further anti-D can be given if indicated by the Kleihauer test.</a:t>
            </a:r>
          </a:p>
          <a:p>
            <a:r>
              <a:rPr lang="en-US" sz="2800" dirty="0"/>
              <a:t>For potentially sensitizing events after 20 weeks’ gestation, a Kleihauer test is required and pending the result, a minimum anti-D Ig dose of 500 IU should be administered within 72 hours of the event. Further anti-D can be given if indicated by the Kleihauer test</a:t>
            </a:r>
          </a:p>
          <a:p>
            <a:r>
              <a:rPr lang="en-US" sz="2800" dirty="0"/>
              <a:t>A Kleihauer test of maternal blood determines the proportion of fetal cells present in the maternal sample. It relies on the ability of fetal red blood cells to resist denaturation by alcohol or acid and it allows calculation of the size of the feto-maternal transfusion and the amount of extra anti-D Ig required.</a:t>
            </a:r>
          </a:p>
          <a:p>
            <a:endParaRPr lang="en-KE" sz="2800" dirty="0"/>
          </a:p>
        </p:txBody>
      </p:sp>
    </p:spTree>
    <p:extLst>
      <p:ext uri="{BB962C8B-B14F-4D97-AF65-F5344CB8AC3E}">
        <p14:creationId xmlns:p14="http://schemas.microsoft.com/office/powerpoint/2010/main" val="168060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5A1F-C391-4BC6-B79A-1BF6C45460C5}"/>
              </a:ext>
            </a:extLst>
          </p:cNvPr>
          <p:cNvSpPr>
            <a:spLocks noGrp="1"/>
          </p:cNvSpPr>
          <p:nvPr>
            <p:ph type="title"/>
          </p:nvPr>
        </p:nvSpPr>
        <p:spPr>
          <a:xfrm>
            <a:off x="559025" y="232228"/>
            <a:ext cx="9404723" cy="1098505"/>
          </a:xfrm>
        </p:spPr>
        <p:txBody>
          <a:bodyPr/>
          <a:lstStyle/>
          <a:p>
            <a:r>
              <a:rPr lang="en-US" dirty="0"/>
              <a:t>Management and prevention</a:t>
            </a:r>
            <a:endParaRPr lang="en-KE" dirty="0"/>
          </a:p>
        </p:txBody>
      </p:sp>
      <p:sp>
        <p:nvSpPr>
          <p:cNvPr id="3" name="Content Placeholder 2">
            <a:extLst>
              <a:ext uri="{FF2B5EF4-FFF2-40B4-BE49-F238E27FC236}">
                <a16:creationId xmlns:a16="http://schemas.microsoft.com/office/drawing/2014/main" id="{7CD1FB79-56AC-4658-9DD7-7B29A8603143}"/>
              </a:ext>
            </a:extLst>
          </p:cNvPr>
          <p:cNvSpPr>
            <a:spLocks noGrp="1"/>
          </p:cNvSpPr>
          <p:nvPr>
            <p:ph idx="1"/>
          </p:nvPr>
        </p:nvSpPr>
        <p:spPr>
          <a:xfrm>
            <a:off x="0" y="885372"/>
            <a:ext cx="12090399" cy="5972628"/>
          </a:xfrm>
        </p:spPr>
        <p:txBody>
          <a:bodyPr>
            <a:normAutofit/>
          </a:bodyPr>
          <a:lstStyle/>
          <a:p>
            <a:r>
              <a:rPr lang="en-US" sz="2800" dirty="0"/>
              <a:t>Rhesus disease gets worse with successive pregnancies, so it is important to note the severity of the disease in previous pregnancies.</a:t>
            </a:r>
          </a:p>
          <a:p>
            <a:pPr marL="0" indent="0">
              <a:buNone/>
            </a:pPr>
            <a:r>
              <a:rPr lang="en-US" sz="2800" b="1" dirty="0"/>
              <a:t>1.Prophylactic vaccinations-</a:t>
            </a:r>
          </a:p>
          <a:p>
            <a:pPr marL="0" indent="0">
              <a:buNone/>
            </a:pPr>
            <a:r>
              <a:rPr lang="en-US" sz="2800" dirty="0"/>
              <a:t>• During every pregnancy</a:t>
            </a:r>
          </a:p>
          <a:p>
            <a:pPr marL="0" indent="0">
              <a:buNone/>
            </a:pPr>
            <a:r>
              <a:rPr lang="en-US" sz="2800" dirty="0"/>
              <a:t>• After a miscarriage or abortion</a:t>
            </a:r>
          </a:p>
          <a:p>
            <a:pPr marL="0" indent="0">
              <a:buNone/>
            </a:pPr>
            <a:r>
              <a:rPr lang="en-US" sz="2800" dirty="0"/>
              <a:t>• After prenatal tests such as amniocentesis and chorionic villus biopsy</a:t>
            </a:r>
          </a:p>
          <a:p>
            <a:pPr marL="0" indent="0">
              <a:buNone/>
            </a:pPr>
            <a:r>
              <a:rPr lang="en-US" sz="2800" dirty="0"/>
              <a:t>• After injury to the abdomen during pregnancy</a:t>
            </a:r>
          </a:p>
          <a:p>
            <a:pPr marL="0" indent="0">
              <a:buNone/>
            </a:pPr>
            <a:endParaRPr lang="en-US" sz="2800" dirty="0"/>
          </a:p>
          <a:p>
            <a:pPr marL="0" indent="0">
              <a:buNone/>
            </a:pPr>
            <a:endParaRPr lang="en-KE" sz="2800" dirty="0"/>
          </a:p>
        </p:txBody>
      </p:sp>
    </p:spTree>
    <p:extLst>
      <p:ext uri="{BB962C8B-B14F-4D97-AF65-F5344CB8AC3E}">
        <p14:creationId xmlns:p14="http://schemas.microsoft.com/office/powerpoint/2010/main" val="1203755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1BC953-74AD-4695-BCD0-CC350DAB9817}"/>
              </a:ext>
            </a:extLst>
          </p:cNvPr>
          <p:cNvSpPr>
            <a:spLocks noGrp="1"/>
          </p:cNvSpPr>
          <p:nvPr>
            <p:ph idx="1"/>
          </p:nvPr>
        </p:nvSpPr>
        <p:spPr>
          <a:xfrm>
            <a:off x="0" y="275771"/>
            <a:ext cx="12192000" cy="6037943"/>
          </a:xfrm>
        </p:spPr>
        <p:txBody>
          <a:bodyPr>
            <a:noAutofit/>
          </a:bodyPr>
          <a:lstStyle/>
          <a:p>
            <a:pPr marL="0" indent="0">
              <a:buNone/>
            </a:pPr>
            <a:r>
              <a:rPr lang="en-US" sz="2800" dirty="0"/>
              <a:t>2.</a:t>
            </a:r>
            <a:r>
              <a:rPr lang="en-US" sz="2800" b="1" dirty="0"/>
              <a:t> Phototherapy</a:t>
            </a:r>
          </a:p>
          <a:p>
            <a:pPr marL="0" indent="0">
              <a:buNone/>
            </a:pPr>
            <a:r>
              <a:rPr lang="en-US" sz="2800" b="1" dirty="0"/>
              <a:t> </a:t>
            </a:r>
            <a:r>
              <a:rPr lang="en-US" sz="2800" dirty="0"/>
              <a:t>for babies born with jaundice</a:t>
            </a:r>
          </a:p>
          <a:p>
            <a:endParaRPr lang="en-US" sz="2800" dirty="0"/>
          </a:p>
          <a:p>
            <a:pPr marL="0" indent="0">
              <a:buNone/>
            </a:pPr>
            <a:r>
              <a:rPr lang="en-US" sz="2800" dirty="0"/>
              <a:t>3. </a:t>
            </a:r>
            <a:r>
              <a:rPr lang="en-US" sz="2800" b="1" dirty="0"/>
              <a:t>Fetal blood transfusion</a:t>
            </a:r>
          </a:p>
          <a:p>
            <a:r>
              <a:rPr lang="en-US" sz="2800" dirty="0"/>
              <a:t>The aim is to restore haemoglobin levels, reversing or preventing hydrops or death. A side-effect is that transfusion will also suppress fetal erythropoiesis, which reduces the concentration of antigen-positive cells available for haemolysis. Blood can be transfused into a fetus in various ways depending on the gestation, the site of the cord insertion and the clinical situation.</a:t>
            </a:r>
          </a:p>
          <a:p>
            <a:endParaRPr lang="en-KE" sz="2800" dirty="0"/>
          </a:p>
        </p:txBody>
      </p:sp>
    </p:spTree>
    <p:extLst>
      <p:ext uri="{BB962C8B-B14F-4D97-AF65-F5344CB8AC3E}">
        <p14:creationId xmlns:p14="http://schemas.microsoft.com/office/powerpoint/2010/main" val="2236693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3AD3-44A1-402E-A9E3-64E2DB214AF3}"/>
              </a:ext>
            </a:extLst>
          </p:cNvPr>
          <p:cNvSpPr>
            <a:spLocks noGrp="1"/>
          </p:cNvSpPr>
          <p:nvPr>
            <p:ph type="title"/>
          </p:nvPr>
        </p:nvSpPr>
        <p:spPr>
          <a:xfrm>
            <a:off x="0" y="0"/>
            <a:ext cx="12191999" cy="1248229"/>
          </a:xfrm>
        </p:spPr>
        <p:txBody>
          <a:bodyPr/>
          <a:lstStyle/>
          <a:p>
            <a:r>
              <a:rPr lang="en-US" dirty="0"/>
              <a:t>Continued</a:t>
            </a:r>
            <a:endParaRPr lang="en-KE" dirty="0"/>
          </a:p>
        </p:txBody>
      </p:sp>
      <p:sp>
        <p:nvSpPr>
          <p:cNvPr id="3" name="Content Placeholder 2">
            <a:extLst>
              <a:ext uri="{FF2B5EF4-FFF2-40B4-BE49-F238E27FC236}">
                <a16:creationId xmlns:a16="http://schemas.microsoft.com/office/drawing/2014/main" id="{7033858B-1BDF-471C-9292-7E73E97828E3}"/>
              </a:ext>
            </a:extLst>
          </p:cNvPr>
          <p:cNvSpPr>
            <a:spLocks noGrp="1"/>
          </p:cNvSpPr>
          <p:nvPr>
            <p:ph idx="1"/>
          </p:nvPr>
        </p:nvSpPr>
        <p:spPr>
          <a:xfrm>
            <a:off x="0" y="1248229"/>
            <a:ext cx="12046857" cy="5000170"/>
          </a:xfrm>
        </p:spPr>
        <p:txBody>
          <a:bodyPr>
            <a:normAutofit/>
          </a:bodyPr>
          <a:lstStyle/>
          <a:p>
            <a:r>
              <a:rPr lang="en-US" sz="2800" b="1" dirty="0"/>
              <a:t>Routes of administration include:</a:t>
            </a:r>
          </a:p>
          <a:p>
            <a:pPr>
              <a:buFont typeface="Wingdings" panose="05000000000000000000" pitchFamily="2" charset="2"/>
              <a:buChar char="§"/>
            </a:pPr>
            <a:r>
              <a:rPr lang="en-US" sz="2800" dirty="0"/>
              <a:t>Into the umbilical vein at the point of the cord insertion (ideally through the placenta and not through the amniotic sac).</a:t>
            </a:r>
          </a:p>
          <a:p>
            <a:pPr>
              <a:buFont typeface="Wingdings" panose="05000000000000000000" pitchFamily="2" charset="2"/>
              <a:buChar char="§"/>
            </a:pPr>
            <a:r>
              <a:rPr lang="en-US" sz="2800" dirty="0"/>
              <a:t>Into the intrahepatic vein.</a:t>
            </a:r>
          </a:p>
          <a:p>
            <a:pPr>
              <a:buFont typeface="Wingdings" panose="05000000000000000000" pitchFamily="2" charset="2"/>
              <a:buChar char="§"/>
            </a:pPr>
            <a:r>
              <a:rPr lang="en-US" sz="2800" dirty="0"/>
              <a:t>Into the peritoneal cavity (not as effective but some blood is absorbed and this may be the only option, for example in early gestations).</a:t>
            </a:r>
          </a:p>
          <a:p>
            <a:pPr>
              <a:buFont typeface="Wingdings" panose="05000000000000000000" pitchFamily="2" charset="2"/>
              <a:buChar char="§"/>
            </a:pPr>
            <a:r>
              <a:rPr lang="en-US" sz="2800" dirty="0"/>
              <a:t>Into the fetal heart.</a:t>
            </a:r>
            <a:endParaRPr lang="en-KE" sz="2800" dirty="0"/>
          </a:p>
        </p:txBody>
      </p:sp>
    </p:spTree>
    <p:extLst>
      <p:ext uri="{BB962C8B-B14F-4D97-AF65-F5344CB8AC3E}">
        <p14:creationId xmlns:p14="http://schemas.microsoft.com/office/powerpoint/2010/main" val="67365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9735-8BD2-4E8D-B756-D230E6BCAF1A}"/>
              </a:ext>
            </a:extLst>
          </p:cNvPr>
          <p:cNvSpPr>
            <a:spLocks noGrp="1"/>
          </p:cNvSpPr>
          <p:nvPr>
            <p:ph type="title"/>
          </p:nvPr>
        </p:nvSpPr>
        <p:spPr>
          <a:xfrm>
            <a:off x="631597" y="0"/>
            <a:ext cx="9404723" cy="1400530"/>
          </a:xfrm>
        </p:spPr>
        <p:txBody>
          <a:bodyPr/>
          <a:lstStyle/>
          <a:p>
            <a:r>
              <a:rPr lang="en-US" dirty="0"/>
              <a:t>Continued…</a:t>
            </a:r>
            <a:endParaRPr lang="en-KE" dirty="0"/>
          </a:p>
        </p:txBody>
      </p:sp>
      <p:pic>
        <p:nvPicPr>
          <p:cNvPr id="5" name="Content Placeholder 4">
            <a:extLst>
              <a:ext uri="{FF2B5EF4-FFF2-40B4-BE49-F238E27FC236}">
                <a16:creationId xmlns:a16="http://schemas.microsoft.com/office/drawing/2014/main" id="{FB2AC7A1-6069-4862-BA60-9E42A64EB973}"/>
              </a:ext>
            </a:extLst>
          </p:cNvPr>
          <p:cNvPicPr>
            <a:picLocks noGrp="1" noChangeAspect="1"/>
          </p:cNvPicPr>
          <p:nvPr>
            <p:ph idx="1"/>
          </p:nvPr>
        </p:nvPicPr>
        <p:blipFill>
          <a:blip r:embed="rId2"/>
          <a:stretch>
            <a:fillRect/>
          </a:stretch>
        </p:blipFill>
        <p:spPr>
          <a:xfrm>
            <a:off x="391886" y="754743"/>
            <a:ext cx="10450285" cy="6241143"/>
          </a:xfrm>
        </p:spPr>
      </p:pic>
    </p:spTree>
    <p:extLst>
      <p:ext uri="{BB962C8B-B14F-4D97-AF65-F5344CB8AC3E}">
        <p14:creationId xmlns:p14="http://schemas.microsoft.com/office/powerpoint/2010/main" val="1734487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F1460-3314-452C-9F14-FDFC677E492A}"/>
              </a:ext>
            </a:extLst>
          </p:cNvPr>
          <p:cNvSpPr>
            <a:spLocks noGrp="1"/>
          </p:cNvSpPr>
          <p:nvPr>
            <p:ph type="title"/>
          </p:nvPr>
        </p:nvSpPr>
        <p:spPr>
          <a:xfrm>
            <a:off x="0" y="0"/>
            <a:ext cx="9905691" cy="1400530"/>
          </a:xfrm>
        </p:spPr>
        <p:txBody>
          <a:bodyPr/>
          <a:lstStyle/>
          <a:p>
            <a:r>
              <a:rPr lang="en-US" dirty="0"/>
              <a:t>Continued</a:t>
            </a:r>
            <a:endParaRPr lang="en-KE" dirty="0"/>
          </a:p>
        </p:txBody>
      </p:sp>
      <p:sp>
        <p:nvSpPr>
          <p:cNvPr id="3" name="Content Placeholder 2">
            <a:extLst>
              <a:ext uri="{FF2B5EF4-FFF2-40B4-BE49-F238E27FC236}">
                <a16:creationId xmlns:a16="http://schemas.microsoft.com/office/drawing/2014/main" id="{170024C2-91CD-4E18-B9B3-852FDD763621}"/>
              </a:ext>
            </a:extLst>
          </p:cNvPr>
          <p:cNvSpPr>
            <a:spLocks noGrp="1"/>
          </p:cNvSpPr>
          <p:nvPr>
            <p:ph idx="1"/>
          </p:nvPr>
        </p:nvSpPr>
        <p:spPr>
          <a:xfrm>
            <a:off x="65314" y="1291771"/>
            <a:ext cx="12061371" cy="5566229"/>
          </a:xfrm>
        </p:spPr>
        <p:txBody>
          <a:bodyPr>
            <a:normAutofit/>
          </a:bodyPr>
          <a:lstStyle/>
          <a:p>
            <a:r>
              <a:rPr lang="en-US" sz="2800" b="1" dirty="0"/>
              <a:t>Transfused blood is:</a:t>
            </a:r>
          </a:p>
          <a:p>
            <a:pPr>
              <a:buFont typeface="Wingdings" panose="05000000000000000000" pitchFamily="2" charset="2"/>
              <a:buChar char="§"/>
            </a:pPr>
            <a:r>
              <a:rPr lang="en-US" sz="2800" dirty="0" err="1"/>
              <a:t>RhD</a:t>
            </a:r>
            <a:r>
              <a:rPr lang="en-US" sz="2800" dirty="0"/>
              <a:t> negative.</a:t>
            </a:r>
          </a:p>
          <a:p>
            <a:pPr>
              <a:buFont typeface="Wingdings" panose="05000000000000000000" pitchFamily="2" charset="2"/>
              <a:buChar char="§"/>
            </a:pPr>
            <a:r>
              <a:rPr lang="en-US" sz="2800" dirty="0"/>
              <a:t>Crossmatched with a maternal sample.</a:t>
            </a:r>
          </a:p>
          <a:p>
            <a:pPr>
              <a:buFont typeface="Wingdings" panose="05000000000000000000" pitchFamily="2" charset="2"/>
              <a:buChar char="§"/>
            </a:pPr>
            <a:r>
              <a:rPr lang="en-US" sz="2800" dirty="0"/>
              <a:t>Densely packed (haemoglobin usually around 30 g/l) so that small volumes are used. </a:t>
            </a:r>
          </a:p>
          <a:p>
            <a:pPr>
              <a:buFont typeface="Wingdings" panose="05000000000000000000" pitchFamily="2" charset="2"/>
              <a:buChar char="§"/>
            </a:pPr>
            <a:r>
              <a:rPr lang="en-US" sz="2800" dirty="0"/>
              <a:t>White cell depleted and irradiated.</a:t>
            </a:r>
          </a:p>
          <a:p>
            <a:pPr>
              <a:buFont typeface="Wingdings" panose="05000000000000000000" pitchFamily="2" charset="2"/>
              <a:buChar char="§"/>
            </a:pPr>
            <a:r>
              <a:rPr lang="en-US" sz="2800" dirty="0"/>
              <a:t>Screened for infection including cytomegalovirus (CMV).</a:t>
            </a:r>
            <a:endParaRPr lang="en-KE" sz="2800" dirty="0"/>
          </a:p>
        </p:txBody>
      </p:sp>
    </p:spTree>
    <p:extLst>
      <p:ext uri="{BB962C8B-B14F-4D97-AF65-F5344CB8AC3E}">
        <p14:creationId xmlns:p14="http://schemas.microsoft.com/office/powerpoint/2010/main" val="212717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16FC-796B-4A99-81DA-40C09D5028BC}"/>
              </a:ext>
            </a:extLst>
          </p:cNvPr>
          <p:cNvSpPr>
            <a:spLocks noGrp="1"/>
          </p:cNvSpPr>
          <p:nvPr>
            <p:ph type="title"/>
          </p:nvPr>
        </p:nvSpPr>
        <p:spPr>
          <a:xfrm>
            <a:off x="544511" y="304798"/>
            <a:ext cx="9404723" cy="967877"/>
          </a:xfrm>
        </p:spPr>
        <p:txBody>
          <a:bodyPr/>
          <a:lstStyle/>
          <a:p>
            <a:r>
              <a:rPr lang="en-US" dirty="0"/>
              <a:t>Definition…</a:t>
            </a:r>
            <a:endParaRPr lang="en-KE" dirty="0"/>
          </a:p>
        </p:txBody>
      </p:sp>
      <p:sp>
        <p:nvSpPr>
          <p:cNvPr id="3" name="Content Placeholder 2">
            <a:extLst>
              <a:ext uri="{FF2B5EF4-FFF2-40B4-BE49-F238E27FC236}">
                <a16:creationId xmlns:a16="http://schemas.microsoft.com/office/drawing/2014/main" id="{A85C40C0-0A7E-4E05-AFE7-6E99F5546330}"/>
              </a:ext>
            </a:extLst>
          </p:cNvPr>
          <p:cNvSpPr>
            <a:spLocks noGrp="1"/>
          </p:cNvSpPr>
          <p:nvPr>
            <p:ph idx="1"/>
          </p:nvPr>
        </p:nvSpPr>
        <p:spPr>
          <a:xfrm>
            <a:off x="0" y="1465942"/>
            <a:ext cx="12192000" cy="5254171"/>
          </a:xfrm>
        </p:spPr>
        <p:txBody>
          <a:bodyPr>
            <a:normAutofit/>
          </a:bodyPr>
          <a:lstStyle/>
          <a:p>
            <a:r>
              <a:rPr lang="en-US" sz="2800" dirty="0"/>
              <a:t>During Pregnancy, the mother and the fetus have different Rh protein factors, this condition is called </a:t>
            </a:r>
            <a:r>
              <a:rPr lang="en-US" sz="2800" b="1" dirty="0"/>
              <a:t>Rh incompatibility</a:t>
            </a:r>
            <a:r>
              <a:rPr lang="en-US" sz="2800" dirty="0"/>
              <a:t>.</a:t>
            </a:r>
          </a:p>
          <a:p>
            <a:r>
              <a:rPr lang="en-US" sz="2800" dirty="0"/>
              <a:t>Like our blood type, we inherit our Rh factor type from our parents. Most people are Rh-positive, but a small percentage of people are Rh-negative</a:t>
            </a:r>
          </a:p>
          <a:p>
            <a:r>
              <a:rPr lang="en-US" sz="2800" dirty="0"/>
              <a:t>Rh factor doesn’t directly affect the health.</a:t>
            </a:r>
          </a:p>
          <a:p>
            <a:r>
              <a:rPr lang="en-US" sz="2800" dirty="0"/>
              <a:t>However, Rh factor becomes important during pregnancy.</a:t>
            </a:r>
            <a:endParaRPr lang="en-KE" sz="2800" dirty="0"/>
          </a:p>
        </p:txBody>
      </p:sp>
    </p:spTree>
    <p:extLst>
      <p:ext uri="{BB962C8B-B14F-4D97-AF65-F5344CB8AC3E}">
        <p14:creationId xmlns:p14="http://schemas.microsoft.com/office/powerpoint/2010/main" val="82193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50B1-AF66-4F39-976D-0BF041168EA4}"/>
              </a:ext>
            </a:extLst>
          </p:cNvPr>
          <p:cNvSpPr>
            <a:spLocks noGrp="1"/>
          </p:cNvSpPr>
          <p:nvPr>
            <p:ph type="title"/>
          </p:nvPr>
        </p:nvSpPr>
        <p:spPr/>
        <p:txBody>
          <a:bodyPr/>
          <a:lstStyle/>
          <a:p>
            <a:r>
              <a:rPr lang="en-US" dirty="0"/>
              <a:t>Continued</a:t>
            </a:r>
            <a:endParaRPr lang="en-KE" dirty="0"/>
          </a:p>
        </p:txBody>
      </p:sp>
      <p:sp>
        <p:nvSpPr>
          <p:cNvPr id="3" name="Content Placeholder 2">
            <a:extLst>
              <a:ext uri="{FF2B5EF4-FFF2-40B4-BE49-F238E27FC236}">
                <a16:creationId xmlns:a16="http://schemas.microsoft.com/office/drawing/2014/main" id="{49E5E6B5-224F-4898-8578-D628B5B44E2C}"/>
              </a:ext>
            </a:extLst>
          </p:cNvPr>
          <p:cNvSpPr>
            <a:spLocks noGrp="1"/>
          </p:cNvSpPr>
          <p:nvPr>
            <p:ph idx="1"/>
          </p:nvPr>
        </p:nvSpPr>
        <p:spPr>
          <a:xfrm>
            <a:off x="0" y="1262744"/>
            <a:ext cx="12061371" cy="4985656"/>
          </a:xfrm>
        </p:spPr>
        <p:txBody>
          <a:bodyPr>
            <a:normAutofit/>
          </a:bodyPr>
          <a:lstStyle/>
          <a:p>
            <a:pPr marL="0" indent="0">
              <a:buNone/>
            </a:pPr>
            <a:r>
              <a:rPr lang="en-US" sz="2800" b="1" dirty="0"/>
              <a:t>At delivery</a:t>
            </a:r>
          </a:p>
          <a:p>
            <a:r>
              <a:rPr lang="en-US" sz="2800" dirty="0"/>
              <a:t>If the baby is known to be anaemic or has had multiple transfusions, a neonatologist must be present at delivery should exchange transfusion be required.</a:t>
            </a:r>
          </a:p>
          <a:p>
            <a:r>
              <a:rPr lang="en-US" sz="2800" dirty="0"/>
              <a:t>Blood must therefore always be ready for the delivery. All babies born to rhesus negative women should have cord blood taken at delivery for a blood count, blood group and indirect Coombs test.</a:t>
            </a:r>
            <a:endParaRPr lang="en-KE" sz="2800" dirty="0"/>
          </a:p>
        </p:txBody>
      </p:sp>
    </p:spTree>
    <p:extLst>
      <p:ext uri="{BB962C8B-B14F-4D97-AF65-F5344CB8AC3E}">
        <p14:creationId xmlns:p14="http://schemas.microsoft.com/office/powerpoint/2010/main" val="861202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AC73-9D35-4274-A35B-2B7B36B5018A}"/>
              </a:ext>
            </a:extLst>
          </p:cNvPr>
          <p:cNvSpPr>
            <a:spLocks noGrp="1"/>
          </p:cNvSpPr>
          <p:nvPr>
            <p:ph type="title"/>
          </p:nvPr>
        </p:nvSpPr>
        <p:spPr>
          <a:xfrm>
            <a:off x="588053" y="7356"/>
            <a:ext cx="9404723" cy="1400530"/>
          </a:xfrm>
        </p:spPr>
        <p:txBody>
          <a:bodyPr/>
          <a:lstStyle/>
          <a:p>
            <a:r>
              <a:rPr lang="en-US" dirty="0"/>
              <a:t>DIAGNOSIS</a:t>
            </a:r>
            <a:endParaRPr lang="en-KE" dirty="0"/>
          </a:p>
        </p:txBody>
      </p:sp>
      <p:sp>
        <p:nvSpPr>
          <p:cNvPr id="3" name="Content Placeholder 2">
            <a:extLst>
              <a:ext uri="{FF2B5EF4-FFF2-40B4-BE49-F238E27FC236}">
                <a16:creationId xmlns:a16="http://schemas.microsoft.com/office/drawing/2014/main" id="{6BD0741D-72E9-453B-A62F-D8B70FB1E3B3}"/>
              </a:ext>
            </a:extLst>
          </p:cNvPr>
          <p:cNvSpPr>
            <a:spLocks noGrp="1"/>
          </p:cNvSpPr>
          <p:nvPr>
            <p:ph idx="1"/>
          </p:nvPr>
        </p:nvSpPr>
        <p:spPr>
          <a:xfrm>
            <a:off x="0" y="765678"/>
            <a:ext cx="12192000" cy="6084966"/>
          </a:xfrm>
        </p:spPr>
        <p:txBody>
          <a:bodyPr>
            <a:normAutofit/>
          </a:bodyPr>
          <a:lstStyle/>
          <a:p>
            <a:pPr marL="0" indent="0">
              <a:buNone/>
            </a:pPr>
            <a:r>
              <a:rPr lang="en-US" sz="2800" b="1" dirty="0"/>
              <a:t>MCA doppler</a:t>
            </a:r>
            <a:r>
              <a:rPr lang="en-US" sz="2800" dirty="0"/>
              <a:t>- </a:t>
            </a:r>
          </a:p>
          <a:p>
            <a:pPr marL="0" indent="0">
              <a:buNone/>
            </a:pPr>
            <a:r>
              <a:rPr lang="en-US" sz="2800" dirty="0"/>
              <a:t>Fetal middle cerebral artery (MCA) blood flow is measured at intervals of 1 to 2 weeks depending on titres and patient history. The purpose is to detect high-output heart failure and fetal anaemia.</a:t>
            </a:r>
          </a:p>
          <a:p>
            <a:pPr marL="0" indent="0">
              <a:buNone/>
            </a:pPr>
            <a:r>
              <a:rPr lang="en-US" sz="2800" b="1" dirty="0"/>
              <a:t>Kleihauer test-  </a:t>
            </a:r>
          </a:p>
          <a:p>
            <a:pPr marL="0" indent="0">
              <a:buNone/>
            </a:pPr>
            <a:r>
              <a:rPr lang="en-US" sz="2800" dirty="0"/>
              <a:t>determines the proportion of fetal cells present in the maternal sample. Allows calculation of the size of the </a:t>
            </a:r>
            <a:r>
              <a:rPr lang="en-US" sz="2800" dirty="0" err="1"/>
              <a:t>feto</a:t>
            </a:r>
            <a:r>
              <a:rPr lang="en-US" sz="2800" dirty="0"/>
              <a:t>-maternal transfusion and the amount of extra anti-D Ig required.</a:t>
            </a:r>
          </a:p>
          <a:p>
            <a:pPr marL="0" indent="0">
              <a:buNone/>
            </a:pPr>
            <a:r>
              <a:rPr lang="en-US" sz="2800" b="1" dirty="0"/>
              <a:t>Coomb’s test </a:t>
            </a:r>
            <a:r>
              <a:rPr lang="en-US" sz="2800" dirty="0"/>
              <a:t>(Direct Coombs)-</a:t>
            </a:r>
          </a:p>
          <a:p>
            <a:pPr marL="0" indent="0">
              <a:buNone/>
            </a:pPr>
            <a:r>
              <a:rPr lang="en-US" sz="2800" dirty="0"/>
              <a:t>mix infant’s RBC’s with Coombs serum. The maternal Ab present if cells agglutinate.</a:t>
            </a:r>
          </a:p>
          <a:p>
            <a:pPr marL="0" indent="0">
              <a:buNone/>
            </a:pPr>
            <a:endParaRPr lang="en-US" sz="2800" dirty="0"/>
          </a:p>
          <a:p>
            <a:pPr marL="0" indent="0">
              <a:buNone/>
            </a:pPr>
            <a:endParaRPr lang="en-KE" sz="2800" dirty="0"/>
          </a:p>
        </p:txBody>
      </p:sp>
    </p:spTree>
    <p:extLst>
      <p:ext uri="{BB962C8B-B14F-4D97-AF65-F5344CB8AC3E}">
        <p14:creationId xmlns:p14="http://schemas.microsoft.com/office/powerpoint/2010/main" val="212779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BA97-AD3B-45CF-84C8-DA141E233F43}"/>
              </a:ext>
            </a:extLst>
          </p:cNvPr>
          <p:cNvSpPr>
            <a:spLocks noGrp="1"/>
          </p:cNvSpPr>
          <p:nvPr>
            <p:ph type="title"/>
          </p:nvPr>
        </p:nvSpPr>
        <p:spPr>
          <a:xfrm>
            <a:off x="144163" y="0"/>
            <a:ext cx="9905691" cy="1400530"/>
          </a:xfrm>
        </p:spPr>
        <p:txBody>
          <a:bodyPr/>
          <a:lstStyle/>
          <a:p>
            <a:br>
              <a:rPr lang="en-US" dirty="0"/>
            </a:br>
            <a:endParaRPr lang="en-KE" dirty="0"/>
          </a:p>
        </p:txBody>
      </p:sp>
      <p:sp>
        <p:nvSpPr>
          <p:cNvPr id="3" name="Content Placeholder 2">
            <a:extLst>
              <a:ext uri="{FF2B5EF4-FFF2-40B4-BE49-F238E27FC236}">
                <a16:creationId xmlns:a16="http://schemas.microsoft.com/office/drawing/2014/main" id="{DB84E2FC-9D8F-4338-942A-D2057C9E593C}"/>
              </a:ext>
            </a:extLst>
          </p:cNvPr>
          <p:cNvSpPr>
            <a:spLocks noGrp="1"/>
          </p:cNvSpPr>
          <p:nvPr>
            <p:ph idx="1"/>
          </p:nvPr>
        </p:nvSpPr>
        <p:spPr>
          <a:xfrm>
            <a:off x="23059" y="159658"/>
            <a:ext cx="11903673" cy="6103256"/>
          </a:xfrm>
        </p:spPr>
        <p:txBody>
          <a:bodyPr>
            <a:normAutofit/>
          </a:bodyPr>
          <a:lstStyle/>
          <a:p>
            <a:r>
              <a:rPr lang="en-US" sz="2800" b="1" dirty="0"/>
              <a:t>Screening test-</a:t>
            </a:r>
            <a:endParaRPr lang="en-US" sz="2800" dirty="0"/>
          </a:p>
          <a:p>
            <a:r>
              <a:rPr lang="en-US" sz="2800" dirty="0"/>
              <a:t>At the first antenatal visit, all women are screened for blood and Rh type.</a:t>
            </a:r>
          </a:p>
          <a:p>
            <a:r>
              <a:rPr lang="en-US" sz="2800" dirty="0"/>
              <a:t>If a woman has Rh-negative blood and the father has Rh-positive blood, maternal Rh antibody titres are measured at 26 to 28 weeks.</a:t>
            </a:r>
          </a:p>
          <a:p>
            <a:r>
              <a:rPr lang="en-US" sz="2800" dirty="0"/>
              <a:t>Maternal serum antibody </a:t>
            </a:r>
            <a:r>
              <a:rPr lang="en-US" sz="2800" dirty="0" err="1"/>
              <a:t>titre</a:t>
            </a:r>
            <a:r>
              <a:rPr lang="en-US" sz="2800" dirty="0"/>
              <a:t> is a guide to disease severity.</a:t>
            </a:r>
          </a:p>
        </p:txBody>
      </p:sp>
      <p:graphicFrame>
        <p:nvGraphicFramePr>
          <p:cNvPr id="6" name="Table 6">
            <a:extLst>
              <a:ext uri="{FF2B5EF4-FFF2-40B4-BE49-F238E27FC236}">
                <a16:creationId xmlns:a16="http://schemas.microsoft.com/office/drawing/2014/main" id="{268E34E6-26A0-4C0F-90A8-2C0EDC966971}"/>
              </a:ext>
            </a:extLst>
          </p:cNvPr>
          <p:cNvGraphicFramePr>
            <a:graphicFrameLocks noGrp="1"/>
          </p:cNvGraphicFramePr>
          <p:nvPr>
            <p:extLst>
              <p:ext uri="{D42A27DB-BD31-4B8C-83A1-F6EECF244321}">
                <p14:modId xmlns:p14="http://schemas.microsoft.com/office/powerpoint/2010/main" val="3994137165"/>
              </p:ext>
            </p:extLst>
          </p:nvPr>
        </p:nvGraphicFramePr>
        <p:xfrm>
          <a:off x="972457" y="3831771"/>
          <a:ext cx="11219543" cy="2685753"/>
        </p:xfrm>
        <a:graphic>
          <a:graphicData uri="http://schemas.openxmlformats.org/drawingml/2006/table">
            <a:tbl>
              <a:tblPr firstRow="1" bandRow="1">
                <a:tableStyleId>{00A15C55-8517-42AA-B614-E9B94910E393}</a:tableStyleId>
              </a:tblPr>
              <a:tblGrid>
                <a:gridCol w="2714541">
                  <a:extLst>
                    <a:ext uri="{9D8B030D-6E8A-4147-A177-3AD203B41FA5}">
                      <a16:colId xmlns:a16="http://schemas.microsoft.com/office/drawing/2014/main" val="2260343738"/>
                    </a:ext>
                  </a:extLst>
                </a:gridCol>
                <a:gridCol w="3725170">
                  <a:extLst>
                    <a:ext uri="{9D8B030D-6E8A-4147-A177-3AD203B41FA5}">
                      <a16:colId xmlns:a16="http://schemas.microsoft.com/office/drawing/2014/main" val="3314362023"/>
                    </a:ext>
                  </a:extLst>
                </a:gridCol>
                <a:gridCol w="4779832">
                  <a:extLst>
                    <a:ext uri="{9D8B030D-6E8A-4147-A177-3AD203B41FA5}">
                      <a16:colId xmlns:a16="http://schemas.microsoft.com/office/drawing/2014/main" val="2597235370"/>
                    </a:ext>
                  </a:extLst>
                </a:gridCol>
              </a:tblGrid>
              <a:tr h="548089">
                <a:tc gridSpan="3">
                  <a:txBody>
                    <a:bodyPr/>
                    <a:lstStyle/>
                    <a:p>
                      <a:pPr algn="ctr"/>
                      <a:r>
                        <a:rPr lang="en-US" dirty="0"/>
                        <a:t>ANTI- D LEVEL OUTCOME</a:t>
                      </a:r>
                      <a:endParaRPr lang="en-KE" dirty="0"/>
                    </a:p>
                  </a:txBody>
                  <a:tcPr/>
                </a:tc>
                <a:tc hMerge="1">
                  <a:txBody>
                    <a:bodyPr/>
                    <a:lstStyle/>
                    <a:p>
                      <a:endParaRPr lang="en-KE" dirty="0"/>
                    </a:p>
                  </a:txBody>
                  <a:tcPr/>
                </a:tc>
                <a:tc hMerge="1">
                  <a:txBody>
                    <a:bodyPr/>
                    <a:lstStyle/>
                    <a:p>
                      <a:endParaRPr lang="en-KE" dirty="0"/>
                    </a:p>
                  </a:txBody>
                  <a:tcPr/>
                </a:tc>
                <a:extLst>
                  <a:ext uri="{0D108BD9-81ED-4DB2-BD59-A6C34878D82A}">
                    <a16:rowId xmlns:a16="http://schemas.microsoft.com/office/drawing/2014/main" val="3009442139"/>
                  </a:ext>
                </a:extLst>
              </a:tr>
              <a:tr h="548089">
                <a:tc>
                  <a:txBody>
                    <a:bodyPr/>
                    <a:lstStyle/>
                    <a:p>
                      <a:r>
                        <a:rPr lang="en-US" dirty="0"/>
                        <a:t>&lt;4 IU/ ml</a:t>
                      </a:r>
                      <a:endParaRPr lang="en-KE" dirty="0"/>
                    </a:p>
                  </a:txBody>
                  <a:tcPr/>
                </a:tc>
                <a:tc>
                  <a:txBody>
                    <a:bodyPr/>
                    <a:lstStyle/>
                    <a:p>
                      <a:r>
                        <a:rPr lang="en-US" dirty="0"/>
                        <a:t>HDFN unlikely</a:t>
                      </a:r>
                      <a:endParaRPr lang="en-KE" dirty="0"/>
                    </a:p>
                  </a:txBody>
                  <a:tcPr/>
                </a:tc>
                <a:tc>
                  <a:txBody>
                    <a:bodyPr/>
                    <a:lstStyle/>
                    <a:p>
                      <a:endParaRPr lang="en-KE" dirty="0"/>
                    </a:p>
                  </a:txBody>
                  <a:tcPr/>
                </a:tc>
                <a:extLst>
                  <a:ext uri="{0D108BD9-81ED-4DB2-BD59-A6C34878D82A}">
                    <a16:rowId xmlns:a16="http://schemas.microsoft.com/office/drawing/2014/main" val="3955845991"/>
                  </a:ext>
                </a:extLst>
              </a:tr>
              <a:tr h="643558">
                <a:tc>
                  <a:txBody>
                    <a:bodyPr/>
                    <a:lstStyle/>
                    <a:p>
                      <a:r>
                        <a:rPr lang="en-US" dirty="0"/>
                        <a:t>4-15 IU/ml</a:t>
                      </a:r>
                      <a:endParaRPr lang="en-KE" dirty="0"/>
                    </a:p>
                  </a:txBody>
                  <a:tcPr/>
                </a:tc>
                <a:tc>
                  <a:txBody>
                    <a:bodyPr/>
                    <a:lstStyle/>
                    <a:p>
                      <a:r>
                        <a:rPr lang="en-US" dirty="0"/>
                        <a:t>Moderate risk of HDFN</a:t>
                      </a:r>
                      <a:endParaRPr lang="en-KE" dirty="0"/>
                    </a:p>
                  </a:txBody>
                  <a:tcPr/>
                </a:tc>
                <a:tc>
                  <a:txBody>
                    <a:bodyPr/>
                    <a:lstStyle/>
                    <a:p>
                      <a:endParaRPr lang="en-KE" dirty="0"/>
                    </a:p>
                  </a:txBody>
                  <a:tcPr/>
                </a:tc>
                <a:extLst>
                  <a:ext uri="{0D108BD9-81ED-4DB2-BD59-A6C34878D82A}">
                    <a16:rowId xmlns:a16="http://schemas.microsoft.com/office/drawing/2014/main" val="2599487789"/>
                  </a:ext>
                </a:extLst>
              </a:tr>
              <a:tr h="946017">
                <a:tc>
                  <a:txBody>
                    <a:bodyPr/>
                    <a:lstStyle/>
                    <a:p>
                      <a:r>
                        <a:rPr lang="en-US" dirty="0"/>
                        <a:t>&gt;15 IU/ml</a:t>
                      </a:r>
                      <a:endParaRPr lang="en-KE" dirty="0"/>
                    </a:p>
                  </a:txBody>
                  <a:tcPr/>
                </a:tc>
                <a:tc>
                  <a:txBody>
                    <a:bodyPr/>
                    <a:lstStyle/>
                    <a:p>
                      <a:r>
                        <a:rPr lang="en-US" dirty="0"/>
                        <a:t>High risks of Hydrops fetalis</a:t>
                      </a:r>
                      <a:endParaRPr lang="en-KE" dirty="0"/>
                    </a:p>
                  </a:txBody>
                  <a:tcPr/>
                </a:tc>
                <a:tc>
                  <a:txBody>
                    <a:bodyPr/>
                    <a:lstStyle/>
                    <a:p>
                      <a:endParaRPr lang="en-KE" dirty="0"/>
                    </a:p>
                  </a:txBody>
                  <a:tcPr/>
                </a:tc>
                <a:extLst>
                  <a:ext uri="{0D108BD9-81ED-4DB2-BD59-A6C34878D82A}">
                    <a16:rowId xmlns:a16="http://schemas.microsoft.com/office/drawing/2014/main" val="3435762481"/>
                  </a:ext>
                </a:extLst>
              </a:tr>
            </a:tbl>
          </a:graphicData>
        </a:graphic>
      </p:graphicFrame>
    </p:spTree>
    <p:extLst>
      <p:ext uri="{BB962C8B-B14F-4D97-AF65-F5344CB8AC3E}">
        <p14:creationId xmlns:p14="http://schemas.microsoft.com/office/powerpoint/2010/main" val="3742025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36E91-8EE4-4D52-B12D-C62F1227E832}"/>
              </a:ext>
            </a:extLst>
          </p:cNvPr>
          <p:cNvSpPr>
            <a:spLocks noGrp="1"/>
          </p:cNvSpPr>
          <p:nvPr>
            <p:ph idx="1"/>
          </p:nvPr>
        </p:nvSpPr>
        <p:spPr>
          <a:xfrm>
            <a:off x="159658" y="275771"/>
            <a:ext cx="11916228" cy="5972629"/>
          </a:xfrm>
        </p:spPr>
        <p:txBody>
          <a:bodyPr>
            <a:normAutofit/>
          </a:bodyPr>
          <a:lstStyle/>
          <a:p>
            <a:pPr marL="0" indent="0">
              <a:buNone/>
            </a:pPr>
            <a:r>
              <a:rPr lang="en-US" sz="2800" b="1" dirty="0"/>
              <a:t>Spectral photometry of amniotic fluid </a:t>
            </a:r>
            <a:endParaRPr lang="en-US" sz="2800" dirty="0"/>
          </a:p>
          <a:p>
            <a:pPr marL="0" indent="0">
              <a:buNone/>
            </a:pPr>
            <a:r>
              <a:rPr lang="en-US" sz="2800" dirty="0"/>
              <a:t> used to measure the level of bilirubin as an indirect indicator of fetal haemolysis.</a:t>
            </a:r>
          </a:p>
          <a:p>
            <a:pPr marL="0" indent="0">
              <a:buNone/>
            </a:pPr>
            <a:r>
              <a:rPr lang="en-US" sz="2800" b="1" dirty="0"/>
              <a:t>Ultrasound examination </a:t>
            </a:r>
          </a:p>
          <a:p>
            <a:pPr marL="0" indent="0">
              <a:buNone/>
            </a:pPr>
            <a:r>
              <a:rPr lang="en-US" sz="2800" dirty="0"/>
              <a:t>of the fetus at risk for Rh incompatibility may reveal subcutaneous oedema, ascites, pleural effusion, or pericardial effusion, all of which are consistent with severe fetal anaemia in an affected fetus.</a:t>
            </a:r>
            <a:endParaRPr lang="en-KE" sz="2800" dirty="0"/>
          </a:p>
        </p:txBody>
      </p:sp>
    </p:spTree>
    <p:extLst>
      <p:ext uri="{BB962C8B-B14F-4D97-AF65-F5344CB8AC3E}">
        <p14:creationId xmlns:p14="http://schemas.microsoft.com/office/powerpoint/2010/main" val="12540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AE49C-BB99-4B6E-872A-3762A356578D}"/>
              </a:ext>
            </a:extLst>
          </p:cNvPr>
          <p:cNvSpPr>
            <a:spLocks noGrp="1"/>
          </p:cNvSpPr>
          <p:nvPr>
            <p:ph idx="1"/>
          </p:nvPr>
        </p:nvSpPr>
        <p:spPr>
          <a:xfrm>
            <a:off x="1132341" y="1886858"/>
            <a:ext cx="8946541" cy="1669142"/>
          </a:xfrm>
        </p:spPr>
        <p:txBody>
          <a:bodyPr>
            <a:normAutofit/>
          </a:bodyPr>
          <a:lstStyle/>
          <a:p>
            <a:pPr marL="0" indent="0" algn="ctr">
              <a:buNone/>
            </a:pPr>
            <a:r>
              <a:rPr lang="en-US" sz="5400" dirty="0"/>
              <a:t>Thank you</a:t>
            </a:r>
            <a:endParaRPr lang="en-KE" sz="5400" dirty="0"/>
          </a:p>
        </p:txBody>
      </p:sp>
    </p:spTree>
    <p:extLst>
      <p:ext uri="{BB962C8B-B14F-4D97-AF65-F5344CB8AC3E}">
        <p14:creationId xmlns:p14="http://schemas.microsoft.com/office/powerpoint/2010/main" val="105499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147E-F498-4DBA-8128-C016CB1C480F}"/>
              </a:ext>
            </a:extLst>
          </p:cNvPr>
          <p:cNvSpPr>
            <a:spLocks noGrp="1"/>
          </p:cNvSpPr>
          <p:nvPr>
            <p:ph type="title"/>
          </p:nvPr>
        </p:nvSpPr>
        <p:spPr>
          <a:xfrm>
            <a:off x="2656114" y="235004"/>
            <a:ext cx="3831771" cy="1400530"/>
          </a:xfrm>
        </p:spPr>
        <p:txBody>
          <a:bodyPr/>
          <a:lstStyle/>
          <a:p>
            <a:r>
              <a:rPr lang="en-US" b="1" dirty="0"/>
              <a:t>Aetiology</a:t>
            </a:r>
            <a:endParaRPr lang="en-KE" b="1" dirty="0"/>
          </a:p>
        </p:txBody>
      </p:sp>
      <p:sp>
        <p:nvSpPr>
          <p:cNvPr id="3" name="Content Placeholder 2">
            <a:extLst>
              <a:ext uri="{FF2B5EF4-FFF2-40B4-BE49-F238E27FC236}">
                <a16:creationId xmlns:a16="http://schemas.microsoft.com/office/drawing/2014/main" id="{13CEC32F-9A36-4C4F-A6B3-7214DB9A1B74}"/>
              </a:ext>
            </a:extLst>
          </p:cNvPr>
          <p:cNvSpPr>
            <a:spLocks noGrp="1"/>
          </p:cNvSpPr>
          <p:nvPr>
            <p:ph idx="1"/>
          </p:nvPr>
        </p:nvSpPr>
        <p:spPr>
          <a:xfrm>
            <a:off x="0" y="986972"/>
            <a:ext cx="12090400" cy="5871028"/>
          </a:xfrm>
        </p:spPr>
        <p:txBody>
          <a:bodyPr>
            <a:normAutofit fontScale="92500" lnSpcReduction="10000"/>
          </a:bodyPr>
          <a:lstStyle/>
          <a:p>
            <a:r>
              <a:rPr lang="en-US" sz="2800" dirty="0"/>
              <a:t>The rhesus system comprises at least 40 antigens, the most clinically important are C, D and E. They are coded on two adjacent genes that sit within chromosome one. One gene codes for antigen polypeptides C/c and E/e while the other codes for the D polypeptide (rhesus antigen).</a:t>
            </a:r>
          </a:p>
          <a:p>
            <a:r>
              <a:rPr lang="en-US" sz="2800" dirty="0"/>
              <a:t>The d (little d) antigen has not been identified so it is probable that women who are D negative lack the antigen altogether, as opposed to those with c (little c) or e (little e), where c is the allelic antigen of C and e is the allelic antigen of E.</a:t>
            </a:r>
          </a:p>
          <a:p>
            <a:r>
              <a:rPr lang="en-US" sz="2800" dirty="0"/>
              <a:t>Antigen expression is usually dominant, whereas those who have a negative phenotype are either homozygous for the recessive allele or have a deletion of that gene. </a:t>
            </a:r>
          </a:p>
          <a:p>
            <a:r>
              <a:rPr lang="en-US" sz="2800" dirty="0"/>
              <a:t>In practice only anti-D and anti-c regularly cause HDFN and anti-D is much more common than anti-c.</a:t>
            </a:r>
            <a:endParaRPr lang="en-KE" sz="2800" dirty="0"/>
          </a:p>
        </p:txBody>
      </p:sp>
    </p:spTree>
    <p:extLst>
      <p:ext uri="{BB962C8B-B14F-4D97-AF65-F5344CB8AC3E}">
        <p14:creationId xmlns:p14="http://schemas.microsoft.com/office/powerpoint/2010/main" val="76592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BD20-16B8-46B6-A949-3F07E64A6DBE}"/>
              </a:ext>
            </a:extLst>
          </p:cNvPr>
          <p:cNvSpPr>
            <a:spLocks noGrp="1"/>
          </p:cNvSpPr>
          <p:nvPr>
            <p:ph type="title"/>
          </p:nvPr>
        </p:nvSpPr>
        <p:spPr/>
        <p:txBody>
          <a:bodyPr/>
          <a:lstStyle/>
          <a:p>
            <a:r>
              <a:rPr lang="en-US" dirty="0"/>
              <a:t>Rhesus disease</a:t>
            </a:r>
            <a:endParaRPr lang="en-KE" dirty="0"/>
          </a:p>
        </p:txBody>
      </p:sp>
      <p:sp>
        <p:nvSpPr>
          <p:cNvPr id="3" name="Content Placeholder 2">
            <a:extLst>
              <a:ext uri="{FF2B5EF4-FFF2-40B4-BE49-F238E27FC236}">
                <a16:creationId xmlns:a16="http://schemas.microsoft.com/office/drawing/2014/main" id="{B6A56EEB-5CA7-4245-84D1-0BBA0112A4A1}"/>
              </a:ext>
            </a:extLst>
          </p:cNvPr>
          <p:cNvSpPr>
            <a:spLocks noGrp="1"/>
          </p:cNvSpPr>
          <p:nvPr>
            <p:ph idx="1"/>
          </p:nvPr>
        </p:nvSpPr>
        <p:spPr>
          <a:xfrm>
            <a:off x="116114" y="1219200"/>
            <a:ext cx="12075886" cy="5515429"/>
          </a:xfrm>
        </p:spPr>
        <p:txBody>
          <a:bodyPr/>
          <a:lstStyle/>
          <a:p>
            <a:r>
              <a:rPr lang="en-US" sz="2800" b="1" dirty="0"/>
              <a:t>Rhesus disease </a:t>
            </a:r>
            <a:r>
              <a:rPr lang="en-US" sz="2800" dirty="0"/>
              <a:t>is a condition where antibodies in a pregnant woman's blood destroy her baby's blood cells. It's also known as </a:t>
            </a:r>
            <a:r>
              <a:rPr lang="en-US" sz="2800" b="1" dirty="0"/>
              <a:t>Haemolytic Disease Of The Fetus And Newborn (HDFN).</a:t>
            </a:r>
          </a:p>
          <a:p>
            <a:pPr marL="0" indent="0">
              <a:buNone/>
            </a:pPr>
            <a:endParaRPr lang="en-US" sz="2800" b="1" dirty="0"/>
          </a:p>
          <a:p>
            <a:r>
              <a:rPr lang="en-US" sz="2800" dirty="0"/>
              <a:t>Occurrence of HDFN as a result of rhesus isoimmunization involves three key stages;</a:t>
            </a:r>
          </a:p>
          <a:p>
            <a:endParaRPr lang="en-KE" dirty="0"/>
          </a:p>
        </p:txBody>
      </p:sp>
    </p:spTree>
    <p:extLst>
      <p:ext uri="{BB962C8B-B14F-4D97-AF65-F5344CB8AC3E}">
        <p14:creationId xmlns:p14="http://schemas.microsoft.com/office/powerpoint/2010/main" val="210173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AB2AA-DA42-4F9B-B1A0-E85D692BB483}"/>
              </a:ext>
            </a:extLst>
          </p:cNvPr>
          <p:cNvSpPr>
            <a:spLocks noGrp="1"/>
          </p:cNvSpPr>
          <p:nvPr>
            <p:ph idx="1"/>
          </p:nvPr>
        </p:nvSpPr>
        <p:spPr>
          <a:xfrm>
            <a:off x="0" y="145144"/>
            <a:ext cx="12133943" cy="6516914"/>
          </a:xfrm>
        </p:spPr>
        <p:txBody>
          <a:bodyPr>
            <a:normAutofit/>
          </a:bodyPr>
          <a:lstStyle/>
          <a:p>
            <a:pPr marL="0" indent="0">
              <a:buNone/>
            </a:pPr>
            <a:r>
              <a:rPr lang="en-US" sz="2800" b="1" u="sng" dirty="0"/>
              <a:t>Firstly;</a:t>
            </a:r>
          </a:p>
          <a:p>
            <a:pPr marL="0" indent="0">
              <a:buNone/>
            </a:pPr>
            <a:r>
              <a:rPr lang="en-US" sz="2800" dirty="0"/>
              <a:t>A rhesus-negative mother must conceive a baby who has inherited the rhesus-positive phenotype from the father.</a:t>
            </a:r>
          </a:p>
          <a:p>
            <a:pPr marL="0" indent="0">
              <a:buNone/>
            </a:pPr>
            <a:endParaRPr lang="en-US" sz="2800" dirty="0"/>
          </a:p>
          <a:p>
            <a:pPr marL="0" indent="0">
              <a:buNone/>
            </a:pPr>
            <a:r>
              <a:rPr lang="en-US" sz="2800" b="1" dirty="0"/>
              <a:t>Secondly;</a:t>
            </a:r>
          </a:p>
          <a:p>
            <a:pPr marL="0" indent="0">
              <a:buNone/>
            </a:pPr>
            <a:r>
              <a:rPr lang="en-US" sz="2800" dirty="0"/>
              <a:t>Fetal cells must gain access to the maternal circulation in a sufficient volume to provoke a maternal antibody response(Sensitization).</a:t>
            </a:r>
          </a:p>
          <a:p>
            <a:pPr marL="0" indent="0">
              <a:buNone/>
            </a:pPr>
            <a:endParaRPr lang="en-US" sz="2800" dirty="0"/>
          </a:p>
          <a:p>
            <a:pPr marL="0" indent="0">
              <a:buNone/>
            </a:pPr>
            <a:r>
              <a:rPr lang="en-US" sz="2800" b="1" dirty="0"/>
              <a:t>Finally;</a:t>
            </a:r>
          </a:p>
          <a:p>
            <a:pPr marL="0" indent="0">
              <a:buNone/>
            </a:pPr>
            <a:r>
              <a:rPr lang="en-US" sz="2800" dirty="0"/>
              <a:t> Maternal antibodies must cross the placenta and cause immune destruction of red cells in the fetus.</a:t>
            </a:r>
            <a:endParaRPr lang="en-KE" sz="2800" dirty="0"/>
          </a:p>
        </p:txBody>
      </p:sp>
    </p:spTree>
    <p:extLst>
      <p:ext uri="{BB962C8B-B14F-4D97-AF65-F5344CB8AC3E}">
        <p14:creationId xmlns:p14="http://schemas.microsoft.com/office/powerpoint/2010/main" val="326156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A1297-1491-4CAD-AC45-A6149A39CC5A}"/>
              </a:ext>
            </a:extLst>
          </p:cNvPr>
          <p:cNvSpPr>
            <a:spLocks noGrp="1"/>
          </p:cNvSpPr>
          <p:nvPr>
            <p:ph type="title"/>
          </p:nvPr>
        </p:nvSpPr>
        <p:spPr>
          <a:xfrm>
            <a:off x="559025" y="220490"/>
            <a:ext cx="9404723" cy="926139"/>
          </a:xfrm>
        </p:spPr>
        <p:txBody>
          <a:bodyPr/>
          <a:lstStyle/>
          <a:p>
            <a:r>
              <a:rPr lang="en-US" dirty="0"/>
              <a:t>Continuation…</a:t>
            </a:r>
            <a:endParaRPr lang="en-KE" dirty="0"/>
          </a:p>
        </p:txBody>
      </p:sp>
      <p:sp>
        <p:nvSpPr>
          <p:cNvPr id="3" name="Content Placeholder 2">
            <a:extLst>
              <a:ext uri="{FF2B5EF4-FFF2-40B4-BE49-F238E27FC236}">
                <a16:creationId xmlns:a16="http://schemas.microsoft.com/office/drawing/2014/main" id="{0465DEFE-C455-4E80-B64C-399ECAB0B172}"/>
              </a:ext>
            </a:extLst>
          </p:cNvPr>
          <p:cNvSpPr>
            <a:spLocks noGrp="1"/>
          </p:cNvSpPr>
          <p:nvPr>
            <p:ph idx="1"/>
          </p:nvPr>
        </p:nvSpPr>
        <p:spPr>
          <a:xfrm>
            <a:off x="0" y="870858"/>
            <a:ext cx="12192000" cy="5987142"/>
          </a:xfrm>
        </p:spPr>
        <p:txBody>
          <a:bodyPr>
            <a:normAutofit/>
          </a:bodyPr>
          <a:lstStyle/>
          <a:p>
            <a:r>
              <a:rPr lang="en-US" sz="2800" dirty="0"/>
              <a:t>Rhesus disease does not affect a first pregnancy as the primary response is usually weak and consists of immunoglobulin (Ig) M antibodies that do not cross the placenta.</a:t>
            </a:r>
          </a:p>
          <a:p>
            <a:r>
              <a:rPr lang="en-US" sz="2800" dirty="0"/>
              <a:t>However, in a subsequent pregnancy with a rhesus-positive baby, rhesus-positive red cells pass from the baby to the maternal circulation and cause maternal resensitization. </a:t>
            </a:r>
          </a:p>
          <a:p>
            <a:r>
              <a:rPr lang="en-US" sz="2800" dirty="0"/>
              <a:t>On this occasion, the B-cells produce a much larger response, this time of IgG antibodies that can cross the placenta to the fetal circulation.</a:t>
            </a:r>
          </a:p>
          <a:p>
            <a:r>
              <a:rPr lang="en-US" sz="2800" dirty="0"/>
              <a:t>If these antibodies are present in sufficient quantities, fetal haemolysis may occur, leading to such severe anaemia that the fetus may die unless a transfusion is performed.</a:t>
            </a:r>
            <a:endParaRPr lang="en-KE" sz="2800" dirty="0"/>
          </a:p>
        </p:txBody>
      </p:sp>
    </p:spTree>
    <p:extLst>
      <p:ext uri="{BB962C8B-B14F-4D97-AF65-F5344CB8AC3E}">
        <p14:creationId xmlns:p14="http://schemas.microsoft.com/office/powerpoint/2010/main" val="139474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46C9928-E955-4115-85C3-6C8292FA5CFB}"/>
              </a:ext>
            </a:extLst>
          </p:cNvPr>
          <p:cNvPicPr>
            <a:picLocks noGrp="1" noChangeAspect="1"/>
          </p:cNvPicPr>
          <p:nvPr>
            <p:ph idx="1"/>
          </p:nvPr>
        </p:nvPicPr>
        <p:blipFill>
          <a:blip r:embed="rId2"/>
          <a:stretch>
            <a:fillRect/>
          </a:stretch>
        </p:blipFill>
        <p:spPr>
          <a:xfrm>
            <a:off x="87086" y="0"/>
            <a:ext cx="12017828" cy="6974116"/>
          </a:xfrm>
        </p:spPr>
      </p:pic>
    </p:spTree>
    <p:extLst>
      <p:ext uri="{BB962C8B-B14F-4D97-AF65-F5344CB8AC3E}">
        <p14:creationId xmlns:p14="http://schemas.microsoft.com/office/powerpoint/2010/main" val="181348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AADED-F95D-49D9-8B53-C1B68123C791}"/>
              </a:ext>
            </a:extLst>
          </p:cNvPr>
          <p:cNvSpPr>
            <a:spLocks noGrp="1"/>
          </p:cNvSpPr>
          <p:nvPr>
            <p:ph idx="1"/>
          </p:nvPr>
        </p:nvSpPr>
        <p:spPr>
          <a:xfrm>
            <a:off x="174171" y="290286"/>
            <a:ext cx="11887200" cy="5958113"/>
          </a:xfrm>
        </p:spPr>
        <p:txBody>
          <a:bodyPr>
            <a:normAutofit/>
          </a:bodyPr>
          <a:lstStyle/>
          <a:p>
            <a:r>
              <a:rPr lang="en-US" sz="2800" dirty="0"/>
              <a:t>Rh incompatibility can cause symptoms ranging from very mild to deadly. In its mildest form, Rh incompatibility causes the destruction of red blood cells. </a:t>
            </a:r>
          </a:p>
          <a:p>
            <a:pPr marL="0" indent="0">
              <a:buNone/>
            </a:pPr>
            <a:r>
              <a:rPr lang="en-US" sz="2800" b="1" dirty="0"/>
              <a:t>Mildest form Rh incompatibility</a:t>
            </a:r>
          </a:p>
          <a:p>
            <a:r>
              <a:rPr lang="en-US" sz="2800" dirty="0"/>
              <a:t>Hemolysis- Destruction of the red blood cells</a:t>
            </a:r>
          </a:p>
          <a:p>
            <a:r>
              <a:rPr lang="en-US" sz="2800" dirty="0"/>
              <a:t>Jaundice- Yellowing of the skin and whites of the eyes</a:t>
            </a:r>
          </a:p>
          <a:p>
            <a:pPr marL="0" indent="0">
              <a:buNone/>
            </a:pPr>
            <a:r>
              <a:rPr lang="en-US" sz="2800" b="1" dirty="0"/>
              <a:t>Severe form Rh incompatibility</a:t>
            </a:r>
          </a:p>
          <a:p>
            <a:pPr>
              <a:buFont typeface="Wingdings" panose="05000000000000000000" pitchFamily="2" charset="2"/>
              <a:buChar char="Ø"/>
            </a:pPr>
            <a:r>
              <a:rPr lang="en-US" sz="2800" dirty="0"/>
              <a:t>Hydrops fetalis- Massive fetal red blood cell destruction</a:t>
            </a:r>
          </a:p>
          <a:p>
            <a:pPr marL="0" indent="0">
              <a:buNone/>
            </a:pPr>
            <a:r>
              <a:rPr lang="en-US" sz="2800" dirty="0"/>
              <a:t>It causes Severe anemia following Fetal heart failure and may result to Death of the infant shortly after delivery.</a:t>
            </a:r>
            <a:endParaRPr lang="en-KE" sz="2800" dirty="0"/>
          </a:p>
        </p:txBody>
      </p:sp>
    </p:spTree>
    <p:extLst>
      <p:ext uri="{BB962C8B-B14F-4D97-AF65-F5344CB8AC3E}">
        <p14:creationId xmlns:p14="http://schemas.microsoft.com/office/powerpoint/2010/main" val="202888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631E-67E9-4D50-85A7-BBF03B85E30B}"/>
              </a:ext>
            </a:extLst>
          </p:cNvPr>
          <p:cNvSpPr>
            <a:spLocks noGrp="1"/>
          </p:cNvSpPr>
          <p:nvPr>
            <p:ph type="title"/>
          </p:nvPr>
        </p:nvSpPr>
        <p:spPr>
          <a:xfrm>
            <a:off x="500968" y="284417"/>
            <a:ext cx="9404723" cy="650368"/>
          </a:xfrm>
        </p:spPr>
        <p:txBody>
          <a:bodyPr/>
          <a:lstStyle/>
          <a:p>
            <a:r>
              <a:rPr lang="en-US" dirty="0"/>
              <a:t>Continued..</a:t>
            </a:r>
            <a:endParaRPr lang="en-KE" dirty="0"/>
          </a:p>
        </p:txBody>
      </p:sp>
      <p:sp>
        <p:nvSpPr>
          <p:cNvPr id="3" name="Content Placeholder 2">
            <a:extLst>
              <a:ext uri="{FF2B5EF4-FFF2-40B4-BE49-F238E27FC236}">
                <a16:creationId xmlns:a16="http://schemas.microsoft.com/office/drawing/2014/main" id="{C523EEF2-60EC-4726-B1C5-143928217ABE}"/>
              </a:ext>
            </a:extLst>
          </p:cNvPr>
          <p:cNvSpPr>
            <a:spLocks noGrp="1"/>
          </p:cNvSpPr>
          <p:nvPr>
            <p:ph idx="1"/>
          </p:nvPr>
        </p:nvSpPr>
        <p:spPr>
          <a:xfrm>
            <a:off x="0" y="2104571"/>
            <a:ext cx="12192000" cy="6437086"/>
          </a:xfrm>
        </p:spPr>
        <p:txBody>
          <a:bodyPr>
            <a:normAutofit/>
          </a:bodyPr>
          <a:lstStyle/>
          <a:p>
            <a:pPr>
              <a:buFont typeface="Wingdings" panose="05000000000000000000" pitchFamily="2" charset="2"/>
              <a:buChar char="Ø"/>
            </a:pPr>
            <a:r>
              <a:rPr lang="en-US" sz="2800" dirty="0"/>
              <a:t>Kernicterus- Neurological syndrome in extremely jaundiced infants, especially those with severe Rh incompatibility. It occurs by bilirubin deposition into the brain CNS( tissues of the fetus. It occurs several days after delivery and is characterized by;</a:t>
            </a:r>
          </a:p>
          <a:p>
            <a:pPr>
              <a:buFont typeface="Wingdings" panose="05000000000000000000" pitchFamily="2" charset="2"/>
              <a:buChar char="Ø"/>
            </a:pPr>
            <a:r>
              <a:rPr lang="en-US" sz="2800" dirty="0"/>
              <a:t>Loss of the Moro reflex</a:t>
            </a:r>
          </a:p>
          <a:p>
            <a:pPr>
              <a:buFont typeface="Wingdings" panose="05000000000000000000" pitchFamily="2" charset="2"/>
              <a:buChar char="Ø"/>
            </a:pPr>
            <a:r>
              <a:rPr lang="en-US" sz="2800" dirty="0"/>
              <a:t>Poor feeding</a:t>
            </a:r>
          </a:p>
          <a:p>
            <a:pPr>
              <a:buFont typeface="Wingdings" panose="05000000000000000000" pitchFamily="2" charset="2"/>
              <a:buChar char="Ø"/>
            </a:pPr>
            <a:r>
              <a:rPr lang="en-US" sz="2800" dirty="0"/>
              <a:t>Decreased activity</a:t>
            </a:r>
          </a:p>
          <a:p>
            <a:pPr>
              <a:buFont typeface="Wingdings" panose="05000000000000000000" pitchFamily="2" charset="2"/>
              <a:buChar char="Ø"/>
            </a:pPr>
            <a:endParaRPr lang="en-KE" dirty="0"/>
          </a:p>
        </p:txBody>
      </p:sp>
    </p:spTree>
    <p:extLst>
      <p:ext uri="{BB962C8B-B14F-4D97-AF65-F5344CB8AC3E}">
        <p14:creationId xmlns:p14="http://schemas.microsoft.com/office/powerpoint/2010/main" val="650850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146</TotalTime>
  <Words>1530</Words>
  <Application>Microsoft Office PowerPoint</Application>
  <PresentationFormat>Widescreen</PresentationFormat>
  <Paragraphs>122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Century Gothic</vt:lpstr>
      <vt:lpstr>Wingdings</vt:lpstr>
      <vt:lpstr>Wingdings 3</vt:lpstr>
      <vt:lpstr>Ion</vt:lpstr>
      <vt:lpstr>RHESUS INCOMPATIBILTY</vt:lpstr>
      <vt:lpstr>Definition…</vt:lpstr>
      <vt:lpstr>Aetiology</vt:lpstr>
      <vt:lpstr>Rhesus disease</vt:lpstr>
      <vt:lpstr>PowerPoint Presentation</vt:lpstr>
      <vt:lpstr>Continuation…</vt:lpstr>
      <vt:lpstr>PowerPoint Presentation</vt:lpstr>
      <vt:lpstr>PowerPoint Presentation</vt:lpstr>
      <vt:lpstr>Continued..</vt:lpstr>
      <vt:lpstr>Signs of fetal anemia </vt:lpstr>
      <vt:lpstr>Potential sensitizing events for Rhesus Disease </vt:lpstr>
      <vt:lpstr>PREVENTING ISO IMMUNIZATION</vt:lpstr>
      <vt:lpstr>The management of sensitizing events in the rhesus negative pregnant woman</vt:lpstr>
      <vt:lpstr>Continued…</vt:lpstr>
      <vt:lpstr>Management and prevention</vt:lpstr>
      <vt:lpstr>PowerPoint Presentation</vt:lpstr>
      <vt:lpstr>Continued</vt:lpstr>
      <vt:lpstr>Continued…</vt:lpstr>
      <vt:lpstr>Continued</vt:lpstr>
      <vt:lpstr>Continued</vt:lpstr>
      <vt:lpstr>DIAGNOSIS</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RHESUS INCOMPATIBILTY</dc:title>
  <dc:creator>its.</dc:creator>
  <cp:lastModifiedBy>its.</cp:lastModifiedBy>
  <cp:revision>16</cp:revision>
  <dcterms:created xsi:type="dcterms:W3CDTF">2021-06-28T08:50:01Z</dcterms:created>
  <dcterms:modified xsi:type="dcterms:W3CDTF">2021-06-28T12:39:02Z</dcterms:modified>
</cp:coreProperties>
</file>