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</p:sldMasterIdLst>
  <p:notesMasterIdLst>
    <p:notesMasterId r:id="rId59"/>
  </p:notesMasterIdLst>
  <p:sldIdLst>
    <p:sldId id="338" r:id="rId2"/>
    <p:sldId id="339" r:id="rId3"/>
    <p:sldId id="306" r:id="rId4"/>
    <p:sldId id="257" r:id="rId5"/>
    <p:sldId id="266" r:id="rId6"/>
    <p:sldId id="283" r:id="rId7"/>
    <p:sldId id="337" r:id="rId8"/>
    <p:sldId id="267" r:id="rId9"/>
    <p:sldId id="268" r:id="rId10"/>
    <p:sldId id="299" r:id="rId11"/>
    <p:sldId id="307" r:id="rId12"/>
    <p:sldId id="322" r:id="rId13"/>
    <p:sldId id="308" r:id="rId14"/>
    <p:sldId id="309" r:id="rId15"/>
    <p:sldId id="310" r:id="rId16"/>
    <p:sldId id="312" r:id="rId17"/>
    <p:sldId id="313" r:id="rId18"/>
    <p:sldId id="314" r:id="rId19"/>
    <p:sldId id="315" r:id="rId20"/>
    <p:sldId id="304" r:id="rId21"/>
    <p:sldId id="271" r:id="rId22"/>
    <p:sldId id="272" r:id="rId23"/>
    <p:sldId id="323" r:id="rId24"/>
    <p:sldId id="331" r:id="rId25"/>
    <p:sldId id="324" r:id="rId26"/>
    <p:sldId id="325" r:id="rId27"/>
    <p:sldId id="295" r:id="rId28"/>
    <p:sldId id="332" r:id="rId29"/>
    <p:sldId id="326" r:id="rId30"/>
    <p:sldId id="327" r:id="rId31"/>
    <p:sldId id="328" r:id="rId32"/>
    <p:sldId id="273" r:id="rId33"/>
    <p:sldId id="330" r:id="rId34"/>
    <p:sldId id="274" r:id="rId35"/>
    <p:sldId id="329" r:id="rId36"/>
    <p:sldId id="284" r:id="rId37"/>
    <p:sldId id="275" r:id="rId38"/>
    <p:sldId id="277" r:id="rId39"/>
    <p:sldId id="333" r:id="rId40"/>
    <p:sldId id="334" r:id="rId41"/>
    <p:sldId id="286" r:id="rId42"/>
    <p:sldId id="335" r:id="rId43"/>
    <p:sldId id="276" r:id="rId44"/>
    <p:sldId id="319" r:id="rId45"/>
    <p:sldId id="320" r:id="rId46"/>
    <p:sldId id="288" r:id="rId47"/>
    <p:sldId id="292" r:id="rId48"/>
    <p:sldId id="302" r:id="rId49"/>
    <p:sldId id="296" r:id="rId50"/>
    <p:sldId id="290" r:id="rId51"/>
    <p:sldId id="280" r:id="rId52"/>
    <p:sldId id="297" r:id="rId53"/>
    <p:sldId id="305" r:id="rId54"/>
    <p:sldId id="336" r:id="rId55"/>
    <p:sldId id="282" r:id="rId56"/>
    <p:sldId id="321" r:id="rId57"/>
    <p:sldId id="340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66FF33"/>
    <a:srgbClr val="00FF00"/>
    <a:srgbClr val="FFFF85"/>
    <a:srgbClr val="3366FF"/>
    <a:srgbClr val="FFFFAD"/>
    <a:srgbClr val="FF9900"/>
    <a:srgbClr val="FF1313"/>
    <a:srgbClr val="FFD50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04"/>
    </p:cViewPr>
  </p:sorterViewPr>
  <p:notesViewPr>
    <p:cSldViewPr>
      <p:cViewPr varScale="1">
        <p:scale>
          <a:sx n="35" d="100"/>
          <a:sy n="35" d="100"/>
        </p:scale>
        <p:origin x="-1070" y="-5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7DA288-2446-4CC4-AFE8-78B9EE29A6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95B1DB-719C-433E-9F9B-84FE45F925C0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1D840-33C9-4268-9063-E661F3F15A5A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26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83509-2D13-44D3-B755-AE4754F901F3}" type="slidenum">
              <a:rPr lang="en-US"/>
              <a:pPr/>
              <a:t>32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6028DF-F77A-45AC-A622-6C42059C8F04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05/05/1999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Dr.Said Alavi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F1BC-8E10-4332-9E1F-D22178E40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05/05/1999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Dr.Said Alavi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B93E-26D6-4ADE-B19C-308248ADB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05/05/1999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Dr.Said Alavi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7E6B-1CB0-4F44-AE29-4CBD16A4A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05/05/1999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Dr.Said Alavi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73C7-938A-45CF-B41C-144DBD80D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05/05/1999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Dr.Said Alavi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0DA0-BDF9-43E8-B15D-38CBF6A10D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05/05/1999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Dr.Said Alavi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50CF6-2AB0-490C-9A97-1117953E1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05/05/1999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Dr.Said Alavi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845-59AA-4EA8-925B-7975D6C22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05/05/1999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Dr.Said Alavi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DD40-4975-4435-ADA0-D5A6E8C65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05/05/1999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Dr.Said Alavi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D58-4136-43D0-A1C7-578BC8557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05/05/1999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Dr.Said Alavi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62FA-66AF-4A48-B82B-0D870D1EC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05/05/1999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Dr.Said Alavi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4FB-F0FC-4D29-9E05-34851E81B3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05/05/1999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Dr.Said</a:t>
            </a:r>
            <a:r>
              <a:rPr lang="en-US" dirty="0" smtClean="0"/>
              <a:t> </a:t>
            </a:r>
            <a:r>
              <a:rPr lang="en-US" dirty="0" err="1" smtClean="0"/>
              <a:t>Alavi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42577-7785-4CF9-BC8D-3FC21794A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?term=Amoa%20AB%5bAuthor%5d&amp;cauthor=true&amp;cauthor_uid=2785973" TargetMode="External"/><Relationship Id="rId2" Type="http://schemas.openxmlformats.org/officeDocument/2006/relationships/hyperlink" Target="http://www.ncbi.nlm.nih.gov/pubmed/?term=Anabwani%20GM%5bAuthor%5d&amp;cauthor=true&amp;cauthor_uid=278597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ubmed/?term=Muita%20AK%5bAuthor%5d&amp;cauthor=true&amp;cauthor_uid=278597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Acquired heart diseases in children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gb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6248400" cy="57292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6248400" cy="8350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Diagrammatic structure of the group A beta hemolytic streptococcus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4419600" y="1371600"/>
            <a:ext cx="1371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atin typeface="Arial" pitchFamily="34" charset="0"/>
              </a:rPr>
              <a:t>Capsule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4343400" y="1981200"/>
            <a:ext cx="19050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1800" b="1" dirty="0">
                <a:latin typeface="Arial" pitchFamily="34" charset="0"/>
              </a:rPr>
              <a:t>Cell wall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4419600" y="2514600"/>
            <a:ext cx="2209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atin typeface="Arial" pitchFamily="34" charset="0"/>
              </a:rPr>
              <a:t>Protein antigens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4572000" y="3124200"/>
            <a:ext cx="1752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sz="1800" b="1">
              <a:latin typeface="Arial" pitchFamily="34" charset="0"/>
            </a:endParaRP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4343400" y="3124200"/>
            <a:ext cx="28194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1800" b="1" dirty="0">
                <a:latin typeface="Arial" pitchFamily="34" charset="0"/>
              </a:rPr>
              <a:t>Group carbohydrate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4419600" y="3657600"/>
            <a:ext cx="2514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latin typeface="Arial" pitchFamily="34" charset="0"/>
              </a:rPr>
              <a:t>Peptidoglycan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4419600" y="4267200"/>
            <a:ext cx="26670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sz="1800" b="1">
              <a:latin typeface="Arial" pitchFamily="34" charset="0"/>
            </a:endParaRP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4419600" y="4191000"/>
            <a:ext cx="26670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latin typeface="Arial" pitchFamily="34" charset="0"/>
              </a:rPr>
              <a:t>Cyto.membrane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4419600" y="4876800"/>
            <a:ext cx="2362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atin typeface="Arial" pitchFamily="34" charset="0"/>
              </a:rPr>
              <a:t>Cytoplasm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381000" y="5334000"/>
            <a:ext cx="6324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/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381000" y="5334000"/>
            <a:ext cx="6248400" cy="95885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1"/>
                </a:solidFill>
              </a:rPr>
              <a:t>…………………………………………………...</a:t>
            </a:r>
            <a:endParaRPr lang="en-US" sz="2800"/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6715140" y="1295400"/>
            <a:ext cx="2200260" cy="440120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itchFamily="34" charset="0"/>
              </a:rPr>
              <a:t>Antigen of outer protein cell wall of GABHS induces antibody response in victim which result in autoimmune damage to heart valves, 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en-US" sz="2000" dirty="0">
                <a:latin typeface="Arial" pitchFamily="34" charset="0"/>
              </a:rPr>
              <a:t>sub </a:t>
            </a:r>
            <a:r>
              <a:rPr lang="en-US" sz="2000" dirty="0" err="1">
                <a:latin typeface="Arial" pitchFamily="34" charset="0"/>
              </a:rPr>
              <a:t>cutaneous</a:t>
            </a:r>
            <a:r>
              <a:rPr lang="en-US" sz="2000" dirty="0">
                <a:latin typeface="Arial" pitchFamily="34" charset="0"/>
              </a:rPr>
              <a:t> tissue</a:t>
            </a:r>
            <a:r>
              <a:rPr lang="en-US" sz="2000" dirty="0" smtClean="0">
                <a:latin typeface="Arial" pitchFamily="34" charset="0"/>
              </a:rPr>
              <a:t>, tendons</a:t>
            </a:r>
            <a:r>
              <a:rPr lang="en-US" sz="2000" dirty="0">
                <a:latin typeface="Arial" pitchFamily="34" charset="0"/>
              </a:rPr>
              <a:t>,  joints &amp; basal ganglia of brain</a:t>
            </a:r>
            <a:endParaRPr lang="en-US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RF"/>
          <p:cNvPicPr>
            <a:picLocks noChangeAspect="1" noChangeArrowheads="1"/>
          </p:cNvPicPr>
          <p:nvPr/>
        </p:nvPicPr>
        <p:blipFill>
          <a:blip r:embed="rId3"/>
          <a:srcRect t="214" b="3271"/>
          <a:stretch>
            <a:fillRect/>
          </a:stretch>
        </p:blipFill>
        <p:spPr bwMode="auto">
          <a:xfrm>
            <a:off x="1314450" y="185738"/>
            <a:ext cx="6457950" cy="598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990600" y="63246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vegetations</a:t>
            </a: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3352800" y="63246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Aschoff body</a:t>
            </a:r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5867400" y="63246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pericarditis</a:t>
            </a: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990600" y="1219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Strep throat</a:t>
            </a:r>
          </a:p>
        </p:txBody>
      </p:sp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6629400" y="1600200"/>
            <a:ext cx="160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Antibody </a:t>
            </a:r>
          </a:p>
          <a:p>
            <a:pPr marL="342900" indent="-342900"/>
            <a:r>
              <a:rPr lang="en-US">
                <a:solidFill>
                  <a:srgbClr val="000000"/>
                </a:solidFill>
              </a:rPr>
              <a:t>production</a:t>
            </a:r>
          </a:p>
        </p:txBody>
      </p:sp>
      <p:sp>
        <p:nvSpPr>
          <p:cNvPr id="8200" name="Text Box 13"/>
          <p:cNvSpPr txBox="1">
            <a:spLocks noChangeArrowheads="1"/>
          </p:cNvSpPr>
          <p:nvPr/>
        </p:nvSpPr>
        <p:spPr bwMode="auto">
          <a:xfrm>
            <a:off x="4876800" y="3276600"/>
            <a:ext cx="388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Antibody cross-reaction </a:t>
            </a:r>
          </a:p>
          <a:p>
            <a:pPr marL="342900" indent="-342900"/>
            <a:r>
              <a:rPr lang="en-US">
                <a:solidFill>
                  <a:srgbClr val="000000"/>
                </a:solidFill>
              </a:rPr>
              <a:t>with heart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381000" y="990600"/>
            <a:ext cx="4876800" cy="990600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1066800"/>
            <a:ext cx="3419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>
                <a:latin typeface="Times New Roman" pitchFamily="18" charset="0"/>
              </a:rPr>
              <a:t>M antibody</a:t>
            </a:r>
            <a:r>
              <a:rPr lang="zh-CN" altLang="en-US">
                <a:latin typeface="Times New Roman" pitchFamily="18" charset="0"/>
              </a:rPr>
              <a:t>+</a:t>
            </a:r>
            <a:r>
              <a:rPr lang="en-US" altLang="zh-CN">
                <a:latin typeface="Times New Roman" pitchFamily="18" charset="0"/>
              </a:rPr>
              <a:t>Vascular smooth muscle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4200" y="1066800"/>
            <a:ext cx="44719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>
                <a:latin typeface="Times New Roman" pitchFamily="18" charset="0"/>
              </a:rPr>
              <a:t>C antibody</a:t>
            </a:r>
            <a:r>
              <a:rPr lang="zh-CN" altLang="en-US">
                <a:latin typeface="Times New Roman" pitchFamily="18" charset="0"/>
              </a:rPr>
              <a:t>+</a:t>
            </a:r>
            <a:r>
              <a:rPr lang="en-US" altLang="zh-CN">
                <a:latin typeface="Times New Roman" pitchFamily="18" charset="0"/>
              </a:rPr>
              <a:t>Cardiovascular connective tissue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2362200" y="2667000"/>
            <a:ext cx="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2362200" y="4419600"/>
            <a:ext cx="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2362200" y="3505200"/>
            <a:ext cx="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2362200" y="5791200"/>
            <a:ext cx="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2895600" y="33528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4932363" y="3357563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2362200" y="1752600"/>
            <a:ext cx="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2484438" y="0"/>
            <a:ext cx="36512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4800">
                <a:latin typeface="Times New Roman" pitchFamily="18" charset="0"/>
              </a:rPr>
              <a:t>Pathogenesis</a:t>
            </a:r>
            <a:endParaRPr lang="zh-CN" altLang="en-US" sz="4800">
              <a:latin typeface="Times New Roman" pitchFamily="18" charset="0"/>
            </a:endParaRP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539750" y="2205038"/>
            <a:ext cx="4537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dirty="0">
                <a:latin typeface="Times New Roman" pitchFamily="18" charset="0"/>
              </a:rPr>
              <a:t>Antigen </a:t>
            </a:r>
            <a:r>
              <a:rPr lang="en-US" altLang="zh-CN" dirty="0" smtClean="0">
                <a:latin typeface="Times New Roman" pitchFamily="18" charset="0"/>
              </a:rPr>
              <a:t>- antibody </a:t>
            </a:r>
            <a:r>
              <a:rPr lang="en-US" altLang="zh-CN" dirty="0">
                <a:latin typeface="Times New Roman" pitchFamily="18" charset="0"/>
              </a:rPr>
              <a:t>complex</a:t>
            </a:r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2411413" y="2708275"/>
            <a:ext cx="280828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>
                <a:latin typeface="Times New Roman" pitchFamily="18" charset="0"/>
              </a:rPr>
              <a:t>Local deposition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1763713" y="3068638"/>
            <a:ext cx="12954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altLang="zh-CN">
                <a:latin typeface="Times New Roman" pitchFamily="18" charset="0"/>
              </a:rPr>
              <a:t>alexin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3276600" y="3068638"/>
            <a:ext cx="179863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altLang="zh-CN">
                <a:latin typeface="Times New Roman" pitchFamily="18" charset="0"/>
              </a:rPr>
              <a:t>platelet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5435600" y="2565400"/>
            <a:ext cx="2555875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>
                <a:latin typeface="Times New Roman" pitchFamily="18" charset="0"/>
              </a:rPr>
              <a:t>activation of 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zh-CN">
                <a:latin typeface="Times New Roman" pitchFamily="18" charset="0"/>
              </a:rPr>
              <a:t>coagulation 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zh-CN">
                <a:latin typeface="Times New Roman" pitchFamily="18" charset="0"/>
              </a:rPr>
              <a:t>system 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7343775" y="3716338"/>
            <a:ext cx="1800225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altLang="zh-CN">
                <a:latin typeface="Times New Roman" pitchFamily="18" charset="0"/>
              </a:rPr>
              <a:t>Embolism, </a:t>
            </a:r>
          </a:p>
          <a:p>
            <a:pPr marL="342900" indent="-342900" algn="ctr">
              <a:spcBef>
                <a:spcPct val="50000"/>
              </a:spcBef>
            </a:pPr>
            <a:r>
              <a:rPr lang="en-US" altLang="zh-CN">
                <a:latin typeface="Times New Roman" pitchFamily="18" charset="0"/>
              </a:rPr>
              <a:t>bleeding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>
            <a:off x="7596188" y="3284538"/>
            <a:ext cx="5048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>
            <a:off x="8101013" y="3284538"/>
            <a:ext cx="0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827088" y="3933825"/>
            <a:ext cx="468153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>
                <a:latin typeface="Times New Roman" pitchFamily="18" charset="0"/>
              </a:rPr>
              <a:t>Neutrophil infiltration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323850" y="5013325"/>
            <a:ext cx="88201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>
                <a:latin typeface="Times New Roman" pitchFamily="18" charset="0"/>
              </a:rPr>
              <a:t>Release of lysosomal enzymes(Neutral, acid hydrolases, elastase, collagenase and so on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468313" y="6237288"/>
            <a:ext cx="59055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>
                <a:latin typeface="Times New Roman" pitchFamily="18" charset="0"/>
              </a:rPr>
              <a:t>Blood vessel, tissue injury</a:t>
            </a:r>
            <a:endParaRPr lang="zh-CN" alt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Pathologic Lesions</a:t>
            </a:r>
            <a:endParaRPr lang="en-US" sz="3600" b="1" i="1" u="sng" dirty="0" smtClean="0">
              <a:solidFill>
                <a:srgbClr val="C0000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The characteristic lesion of acute rheumatic fever is the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Aschoff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body (nodule)</a:t>
            </a:r>
            <a:r>
              <a:rPr lang="en-US" dirty="0" smtClean="0">
                <a:latin typeface="+mj-lt"/>
              </a:rPr>
              <a:t>, consisting of a focus of necrosis (representing the site of antigen – antibody reaction) surrounded by activated </a:t>
            </a:r>
            <a:r>
              <a:rPr lang="en-US" dirty="0" err="1" smtClean="0">
                <a:latin typeface="+mj-lt"/>
              </a:rPr>
              <a:t>histiocytes</a:t>
            </a:r>
            <a:r>
              <a:rPr lang="en-US" dirty="0" smtClean="0">
                <a:latin typeface="+mj-lt"/>
              </a:rPr>
              <a:t> and lymphocytes. </a:t>
            </a:r>
          </a:p>
          <a:p>
            <a:pPr algn="l" rtl="0" eaLnBrk="1" hangingPunct="1">
              <a:buFont typeface="Arial" pitchFamily="34" charset="0"/>
              <a:buChar char="•"/>
              <a:defRPr/>
            </a:pPr>
            <a:endParaRPr lang="en-US" dirty="0" smtClean="0">
              <a:latin typeface="+mj-lt"/>
            </a:endParaRPr>
          </a:p>
          <a:p>
            <a:pPr algn="l" rtl="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The </a:t>
            </a:r>
            <a:r>
              <a:rPr lang="en-US" dirty="0" err="1" smtClean="0">
                <a:latin typeface="+mj-lt"/>
              </a:rPr>
              <a:t>histiocytes</a:t>
            </a:r>
            <a:r>
              <a:rPr lang="en-US" dirty="0" smtClean="0">
                <a:latin typeface="+mj-lt"/>
              </a:rPr>
              <a:t> may be mononuclear or multinuclear, and are referred to as </a:t>
            </a:r>
            <a:r>
              <a:rPr lang="en-US" dirty="0" err="1" smtClean="0">
                <a:latin typeface="+mj-lt"/>
              </a:rPr>
              <a:t>Anitschkow's</a:t>
            </a:r>
            <a:r>
              <a:rPr lang="en-US" dirty="0" smtClean="0">
                <a:latin typeface="+mj-lt"/>
              </a:rPr>
              <a:t> or </a:t>
            </a:r>
            <a:r>
              <a:rPr lang="en-US" dirty="0" err="1" smtClean="0">
                <a:latin typeface="+mj-lt"/>
              </a:rPr>
              <a:t>Aschoff</a:t>
            </a:r>
            <a:r>
              <a:rPr lang="en-US" dirty="0" smtClean="0">
                <a:latin typeface="+mj-lt"/>
              </a:rPr>
              <a:t> cells.</a:t>
            </a:r>
          </a:p>
          <a:p>
            <a:endParaRPr lang="en-US" dirty="0" smtClean="0"/>
          </a:p>
          <a:p>
            <a:r>
              <a:rPr lang="en-US" dirty="0" smtClean="0"/>
              <a:t>These foci may be found in the pericardium, the myocardium, or uncommonly in the valves. </a:t>
            </a:r>
          </a:p>
          <a:p>
            <a:endParaRPr lang="en-US" dirty="0" smtClean="0"/>
          </a:p>
          <a:p>
            <a:r>
              <a:rPr lang="en-US" dirty="0" smtClean="0"/>
              <a:t>They ultimately "heal" by fibrosis. </a:t>
            </a:r>
            <a:endParaRPr lang="en-US" dirty="0" smtClean="0">
              <a:latin typeface="+mj-lt"/>
            </a:endParaRPr>
          </a:p>
          <a:p>
            <a:pPr marL="0" indent="0" algn="l" rtl="0" eaLnBrk="1" hangingPunct="1">
              <a:buFont typeface="Arial" pitchFamily="34" charset="0"/>
              <a:buNone/>
              <a:defRPr/>
            </a:pPr>
            <a:r>
              <a:rPr lang="en-US" dirty="0" smtClean="0">
                <a:latin typeface="+mj-lt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Aschoff’s body</a:t>
            </a:r>
            <a:endParaRPr lang="ar-SA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7158038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76200"/>
            <a:ext cx="9042400" cy="6781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547813" y="333375"/>
            <a:ext cx="510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3200" dirty="0">
                <a:latin typeface="Times New Roman" pitchFamily="18" charset="0"/>
              </a:rPr>
              <a:t>Basic pathological changes</a:t>
            </a:r>
            <a:endParaRPr lang="zh-CN" altLang="en-US" sz="3200" dirty="0">
              <a:latin typeface="Times New Roman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50825" y="1142984"/>
            <a:ext cx="8569325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ct val="50000"/>
              </a:spcBef>
              <a:buClrTx/>
              <a:buFontTx/>
              <a:buAutoNum type="arabicPeriod"/>
            </a:pPr>
            <a:r>
              <a:rPr lang="en-US" altLang="zh-CN" sz="2800" dirty="0" err="1">
                <a:latin typeface="Times New Roman" pitchFamily="18" charset="0"/>
              </a:rPr>
              <a:t>Exudative</a:t>
            </a:r>
            <a:r>
              <a:rPr lang="en-US" altLang="zh-CN" sz="2800" dirty="0">
                <a:latin typeface="Times New Roman" pitchFamily="18" charset="0"/>
              </a:rPr>
              <a:t> and</a:t>
            </a:r>
            <a:r>
              <a:rPr lang="zh-CN" altLang="en-US" sz="2800" dirty="0">
                <a:latin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</a:rPr>
              <a:t>degenerative phase </a:t>
            </a:r>
            <a:endParaRPr lang="zh-CN" altLang="en-US" sz="2800" dirty="0">
              <a:latin typeface="Times New Roman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ct val="50000"/>
              </a:spcBef>
              <a:buClrTx/>
              <a:buFontTx/>
              <a:buAutoNum type="arabicPeriod"/>
            </a:pPr>
            <a:endParaRPr lang="en-US" altLang="zh-CN" sz="2800" dirty="0" smtClean="0">
              <a:latin typeface="Times New Roman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ct val="50000"/>
              </a:spcBef>
              <a:buClrTx/>
              <a:buFontTx/>
              <a:buAutoNum type="arabicPeriod"/>
            </a:pPr>
            <a:r>
              <a:rPr lang="en-US" altLang="zh-CN" sz="2800" dirty="0" smtClean="0">
                <a:latin typeface="Times New Roman" pitchFamily="18" charset="0"/>
              </a:rPr>
              <a:t>The </a:t>
            </a:r>
            <a:r>
              <a:rPr lang="en-US" altLang="zh-CN" sz="2800" dirty="0">
                <a:latin typeface="Times New Roman" pitchFamily="18" charset="0"/>
              </a:rPr>
              <a:t>proliferative phase (</a:t>
            </a:r>
            <a:r>
              <a:rPr lang="en-US" altLang="zh-CN" sz="2800" dirty="0" err="1">
                <a:latin typeface="Times New Roman" pitchFamily="18" charset="0"/>
              </a:rPr>
              <a:t>Granulomatous</a:t>
            </a:r>
            <a:r>
              <a:rPr lang="en-US" altLang="zh-CN" sz="2800" dirty="0">
                <a:latin typeface="Times New Roman" pitchFamily="18" charset="0"/>
              </a:rPr>
              <a:t> period)</a:t>
            </a:r>
            <a:endParaRPr lang="zh-CN" altLang="en-US" sz="2800" dirty="0">
              <a:latin typeface="Times New Roman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ct val="50000"/>
              </a:spcBef>
              <a:buClrTx/>
              <a:buFontTx/>
              <a:buAutoNum type="arabicPeriod"/>
            </a:pPr>
            <a:endParaRPr lang="en-US" altLang="zh-CN" sz="2800" dirty="0" smtClean="0">
              <a:latin typeface="Times New Roman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ct val="50000"/>
              </a:spcBef>
              <a:buClrTx/>
              <a:buFontTx/>
              <a:buAutoNum type="arabicPeriod"/>
            </a:pPr>
            <a:r>
              <a:rPr lang="en-US" altLang="zh-CN" sz="2800" dirty="0" smtClean="0">
                <a:latin typeface="Times New Roman" pitchFamily="18" charset="0"/>
              </a:rPr>
              <a:t>Scar </a:t>
            </a:r>
            <a:r>
              <a:rPr lang="en-US" altLang="zh-CN" sz="2800" dirty="0">
                <a:latin typeface="Times New Roman" pitchFamily="18" charset="0"/>
              </a:rPr>
              <a:t>phase (healed phase\Fibrosis phase\Hardening phase) </a:t>
            </a:r>
          </a:p>
          <a:p>
            <a:pPr marL="457200" indent="-45720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zh-CN" alt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79388" y="333375"/>
            <a:ext cx="89646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ClrTx/>
              <a:buFontTx/>
              <a:buNone/>
            </a:pPr>
            <a:r>
              <a:rPr kumimoji="1" lang="zh-CN" altLang="en-US" sz="2800" dirty="0">
                <a:latin typeface="Times New Roman" pitchFamily="18" charset="0"/>
              </a:rPr>
              <a:t> </a:t>
            </a:r>
            <a:r>
              <a:rPr kumimoji="1" lang="zh-CN" altLang="en-US" sz="2800" dirty="0" smtClean="0">
                <a:latin typeface="Times New Roman" pitchFamily="18" charset="0"/>
              </a:rPr>
              <a:t> </a:t>
            </a:r>
            <a:r>
              <a:rPr kumimoji="1" lang="en-US" altLang="zh-CN" sz="2800" dirty="0" smtClean="0">
                <a:latin typeface="Times New Roman" pitchFamily="18" charset="0"/>
              </a:rPr>
              <a:t>a) </a:t>
            </a:r>
            <a:r>
              <a:rPr lang="en-US" altLang="zh-CN" sz="2800" dirty="0" err="1" smtClean="0">
                <a:latin typeface="Times New Roman" pitchFamily="18" charset="0"/>
              </a:rPr>
              <a:t>Exudative</a:t>
            </a:r>
            <a:r>
              <a:rPr lang="en-US" altLang="zh-CN" sz="2800" dirty="0" smtClean="0">
                <a:latin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</a:rPr>
              <a:t>and</a:t>
            </a:r>
            <a:r>
              <a:rPr lang="zh-CN" altLang="en-US" sz="2800" dirty="0">
                <a:latin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</a:rPr>
              <a:t>degenerative phase</a:t>
            </a:r>
            <a:r>
              <a:rPr kumimoji="1" lang="en-US" altLang="zh-CN" sz="2800" dirty="0">
                <a:latin typeface="Times New Roman" pitchFamily="18" charset="0"/>
              </a:rPr>
              <a:t> </a:t>
            </a:r>
          </a:p>
          <a:p>
            <a:endParaRPr kumimoji="1" lang="en-US" altLang="en-US" dirty="0" smtClean="0"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kumimoji="1" lang="en-US" altLang="en-US" dirty="0" smtClean="0"/>
              <a:t> </a:t>
            </a:r>
            <a:r>
              <a:rPr kumimoji="1" lang="en-US" altLang="en-US" dirty="0" smtClean="0">
                <a:latin typeface="Times New Roman" pitchFamily="18" charset="0"/>
              </a:rPr>
              <a:t>It </a:t>
            </a:r>
            <a:r>
              <a:rPr kumimoji="1" lang="en-US" altLang="en-US" dirty="0">
                <a:latin typeface="Times New Roman" pitchFamily="18" charset="0"/>
              </a:rPr>
              <a:t>is characterized by </a:t>
            </a:r>
            <a:r>
              <a:rPr kumimoji="1" lang="en-US" altLang="en-US" dirty="0" err="1">
                <a:solidFill>
                  <a:srgbClr val="FF0000"/>
                </a:solidFill>
                <a:latin typeface="Times New Roman" pitchFamily="18" charset="0"/>
              </a:rPr>
              <a:t>serofibrinous</a:t>
            </a:r>
            <a:r>
              <a:rPr kumimoji="1" lang="en-US" alt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1" lang="en-US" altLang="en-US" dirty="0" err="1">
                <a:solidFill>
                  <a:srgbClr val="FF0000"/>
                </a:solidFill>
                <a:latin typeface="Times New Roman" pitchFamily="18" charset="0"/>
              </a:rPr>
              <a:t>exudate</a:t>
            </a:r>
            <a:r>
              <a:rPr kumimoji="1" lang="en-US" altLang="en-US" dirty="0">
                <a:latin typeface="Times New Roman" pitchFamily="18" charset="0"/>
              </a:rPr>
              <a:t>, with deposits of </a:t>
            </a:r>
            <a:endParaRPr kumimoji="1" lang="en-US" altLang="zh-CN" dirty="0">
              <a:latin typeface="Times New Roman" pitchFamily="18" charset="0"/>
            </a:endParaRPr>
          </a:p>
          <a:p>
            <a:r>
              <a:rPr kumimoji="1" lang="en-US" altLang="en-US" dirty="0">
                <a:latin typeface="Times New Roman" pitchFamily="18" charset="0"/>
              </a:rPr>
              <a:t>immune precipitate on collagen fibers that</a:t>
            </a:r>
            <a:r>
              <a:rPr kumimoji="1" lang="en-US" altLang="zh-CN" dirty="0">
                <a:latin typeface="Times New Roman" pitchFamily="18" charset="0"/>
              </a:rPr>
              <a:t> </a:t>
            </a:r>
            <a:r>
              <a:rPr kumimoji="1" lang="en-US" altLang="en-US" dirty="0">
                <a:latin typeface="Times New Roman" pitchFamily="18" charset="0"/>
              </a:rPr>
              <a:t>lead to </a:t>
            </a:r>
            <a:r>
              <a:rPr kumimoji="1" lang="en-US" altLang="en-US" dirty="0" err="1">
                <a:solidFill>
                  <a:srgbClr val="FF0000"/>
                </a:solidFill>
                <a:latin typeface="Times New Roman" pitchFamily="18" charset="0"/>
              </a:rPr>
              <a:t>fibrinoid</a:t>
            </a:r>
            <a:r>
              <a:rPr kumimoji="1" lang="en-US" alt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kumimoji="1" lang="en-US" altLang="zh-CN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kumimoji="1" lang="en-US" altLang="en-US" dirty="0" smtClean="0">
                <a:solidFill>
                  <a:srgbClr val="FF0000"/>
                </a:solidFill>
                <a:latin typeface="Times New Roman" pitchFamily="18" charset="0"/>
              </a:rPr>
              <a:t>Necrosis</a:t>
            </a:r>
            <a:r>
              <a:rPr kumimoji="1" lang="en-US" altLang="en-US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en-US" sz="2800" dirty="0" smtClean="0"/>
              <a:t>– Takes a</a:t>
            </a:r>
            <a:r>
              <a:rPr kumimoji="1" lang="en-US" altLang="zh-CN" sz="2800" dirty="0" smtClean="0">
                <a:latin typeface="Times New Roman" pitchFamily="18" charset="0"/>
              </a:rPr>
              <a:t>bout </a:t>
            </a:r>
            <a:r>
              <a:rPr kumimoji="1" lang="en-US" altLang="zh-CN" sz="2800" dirty="0">
                <a:latin typeface="Times New Roman" pitchFamily="18" charset="0"/>
              </a:rPr>
              <a:t>1 </a:t>
            </a:r>
            <a:r>
              <a:rPr kumimoji="1" lang="en-US" altLang="zh-CN" sz="2800" dirty="0" smtClean="0">
                <a:latin typeface="Times New Roman" pitchFamily="18" charset="0"/>
              </a:rPr>
              <a:t>month.</a:t>
            </a:r>
            <a:endParaRPr kumimoji="1" lang="zh-CN" altLang="en-US" sz="2800" dirty="0">
              <a:latin typeface="Times New Roman" pitchFamily="18" charset="0"/>
            </a:endParaRPr>
          </a:p>
        </p:txBody>
      </p:sp>
      <p:pic>
        <p:nvPicPr>
          <p:cNvPr id="44035" name="Picture 3" descr="纤维素样坏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571744"/>
            <a:ext cx="6934200" cy="4038606"/>
          </a:xfrm>
          <a:prstGeom prst="rect">
            <a:avLst/>
          </a:prstGeom>
          <a:noFill/>
          <a:ln w="76200">
            <a:solidFill>
              <a:srgbClr val="3333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11188" y="333375"/>
            <a:ext cx="741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2800" dirty="0" smtClean="0">
                <a:latin typeface="Times New Roman" pitchFamily="18" charset="0"/>
              </a:rPr>
              <a:t>b) The </a:t>
            </a:r>
            <a:r>
              <a:rPr lang="en-US" altLang="zh-CN" sz="2800" dirty="0">
                <a:latin typeface="Times New Roman" pitchFamily="18" charset="0"/>
              </a:rPr>
              <a:t>proliferative phase (</a:t>
            </a:r>
            <a:r>
              <a:rPr lang="en-US" altLang="zh-CN" sz="2800" dirty="0" err="1">
                <a:latin typeface="Times New Roman" pitchFamily="18" charset="0"/>
              </a:rPr>
              <a:t>Granulomatous</a:t>
            </a:r>
            <a:r>
              <a:rPr lang="en-US" altLang="zh-CN" sz="2800" dirty="0">
                <a:latin typeface="Times New Roman" pitchFamily="18" charset="0"/>
              </a:rPr>
              <a:t> period)</a:t>
            </a:r>
            <a:endParaRPr lang="zh-CN" altLang="en-US" sz="2800" dirty="0">
              <a:latin typeface="Times New Roman" pitchFamily="18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</a:rPr>
              <a:t>Aschoff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</a:rPr>
              <a:t> Body</a:t>
            </a:r>
            <a:r>
              <a:rPr lang="en-US" altLang="zh-CN" sz="2800" dirty="0">
                <a:latin typeface="Times New Roman" pitchFamily="18" charset="0"/>
              </a:rPr>
              <a:t>:</a:t>
            </a:r>
            <a:endParaRPr lang="zh-CN" altLang="en-US" sz="2800" dirty="0">
              <a:latin typeface="Times New Roman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50825" y="2276475"/>
            <a:ext cx="88931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2800" dirty="0" smtClean="0">
                <a:latin typeface="Times New Roman" pitchFamily="18" charset="0"/>
              </a:rPr>
              <a:t>                              Structure</a:t>
            </a:r>
            <a:r>
              <a:rPr lang="en-US" altLang="zh-CN" sz="2800" dirty="0">
                <a:latin typeface="Times New Roman" pitchFamily="18" charset="0"/>
              </a:rPr>
              <a:t>:</a:t>
            </a:r>
            <a:endParaRPr lang="zh-CN" altLang="en-US" sz="2800" dirty="0">
              <a:latin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2800" dirty="0" smtClean="0"/>
              <a:t>C</a:t>
            </a:r>
            <a:r>
              <a:rPr lang="en-US" altLang="zh-CN" sz="2800" dirty="0" smtClean="0">
                <a:latin typeface="Times New Roman" pitchFamily="18" charset="0"/>
              </a:rPr>
              <a:t>enter</a:t>
            </a:r>
            <a:r>
              <a:rPr lang="zh-CN" altLang="en-US" sz="2800" dirty="0">
                <a:latin typeface="Times New Roman" pitchFamily="18" charset="0"/>
              </a:rPr>
              <a:t>： </a:t>
            </a:r>
            <a:r>
              <a:rPr kumimoji="1" lang="en-US" altLang="zh-CN" sz="2800" dirty="0" err="1" smtClean="0"/>
              <a:t>F</a:t>
            </a:r>
            <a:r>
              <a:rPr kumimoji="1" lang="en-US" altLang="zh-CN" sz="2800" dirty="0" err="1" smtClean="0">
                <a:latin typeface="Times New Roman" pitchFamily="18" charset="0"/>
              </a:rPr>
              <a:t>ibrinoid</a:t>
            </a:r>
            <a:r>
              <a:rPr kumimoji="1" lang="en-US" altLang="zh-CN" sz="2800" dirty="0" smtClean="0">
                <a:latin typeface="Times New Roman" pitchFamily="18" charset="0"/>
              </a:rPr>
              <a:t> </a:t>
            </a:r>
            <a:r>
              <a:rPr kumimoji="1" lang="en-US" altLang="zh-CN" sz="2800" dirty="0">
                <a:latin typeface="Times New Roman" pitchFamily="18" charset="0"/>
              </a:rPr>
              <a:t>necrosis </a:t>
            </a:r>
            <a:endParaRPr lang="zh-CN" altLang="en-US" sz="2800" dirty="0">
              <a:latin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2800" dirty="0" smtClean="0">
                <a:latin typeface="Times New Roman" pitchFamily="18" charset="0"/>
              </a:rPr>
              <a:t>around </a:t>
            </a:r>
            <a:r>
              <a:rPr lang="en-US" altLang="zh-CN" sz="2800" dirty="0">
                <a:latin typeface="Times New Roman" pitchFamily="18" charset="0"/>
              </a:rPr>
              <a:t>the center</a:t>
            </a:r>
            <a:r>
              <a:rPr lang="zh-CN" altLang="en-US" sz="2800" dirty="0">
                <a:latin typeface="Times New Roman" pitchFamily="18" charset="0"/>
              </a:rPr>
              <a:t>：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</a:rPr>
              <a:t>Anitschkow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</a:rPr>
              <a:t> cells</a:t>
            </a:r>
            <a:r>
              <a:rPr lang="en-US" altLang="zh-CN" sz="2800" dirty="0">
                <a:latin typeface="Times New Roman" pitchFamily="18" charset="0"/>
              </a:rPr>
              <a:t> , lymphocytes, occasional plasma cells</a:t>
            </a:r>
            <a:r>
              <a:rPr lang="en-US" altLang="zh-CN" dirty="0"/>
              <a:t>  </a:t>
            </a:r>
            <a:endParaRPr lang="zh-CN" altLang="en-US" dirty="0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79388" y="4500570"/>
            <a:ext cx="89646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2800" dirty="0" smtClean="0">
                <a:latin typeface="Times New Roman" pitchFamily="18" charset="0"/>
              </a:rPr>
              <a:t>                               Distribution</a:t>
            </a:r>
            <a:r>
              <a:rPr lang="en-US" altLang="zh-CN" sz="2800" dirty="0">
                <a:latin typeface="Times New Roman" pitchFamily="18" charset="0"/>
              </a:rPr>
              <a:t>:</a:t>
            </a:r>
            <a:endParaRPr lang="zh-CN" altLang="en-US" sz="2800" dirty="0">
              <a:latin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 typeface="Arial" pitchFamily="34" charset="0"/>
              <a:buChar char="•"/>
            </a:pPr>
            <a:r>
              <a:rPr lang="en-US" altLang="zh-CN" sz="2800" dirty="0" smtClean="0">
                <a:latin typeface="Times New Roman" pitchFamily="18" charset="0"/>
              </a:rPr>
              <a:t> Myocardial </a:t>
            </a:r>
            <a:r>
              <a:rPr lang="en-US" altLang="zh-CN" sz="2800" dirty="0">
                <a:latin typeface="Times New Roman" pitchFamily="18" charset="0"/>
              </a:rPr>
              <a:t>interstitial, </a:t>
            </a:r>
            <a:r>
              <a:rPr lang="en-US" altLang="zh-CN" sz="2800" dirty="0" err="1">
                <a:latin typeface="Times New Roman" pitchFamily="18" charset="0"/>
              </a:rPr>
              <a:t>subendocardial</a:t>
            </a:r>
            <a:r>
              <a:rPr lang="en-US" altLang="zh-CN" sz="2800" dirty="0">
                <a:latin typeface="Times New Roman" pitchFamily="18" charset="0"/>
              </a:rPr>
              <a:t> and subcutaneous connective tissue. </a:t>
            </a:r>
            <a:endParaRPr lang="en-US" altLang="zh-CN" sz="2800" dirty="0" smtClean="0">
              <a:latin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 typeface="Arial" pitchFamily="34" charset="0"/>
              <a:buChar char="•"/>
            </a:pPr>
            <a:r>
              <a:rPr lang="en-US" altLang="zh-CN" sz="2800" dirty="0" smtClean="0">
                <a:latin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</a:rPr>
              <a:t>Epicardial</a:t>
            </a:r>
            <a:r>
              <a:rPr lang="en-US" altLang="zh-CN" sz="2800" dirty="0">
                <a:latin typeface="Times New Roman" pitchFamily="18" charset="0"/>
              </a:rPr>
              <a:t>, joints and blood vessels is rare.</a:t>
            </a:r>
            <a:endParaRPr lang="zh-CN" altLang="en-US" sz="2800" dirty="0">
              <a:latin typeface="Times New Roman" pitchFamily="18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771775" y="1484313"/>
            <a:ext cx="4824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2800" dirty="0" err="1"/>
              <a:t>P</a:t>
            </a:r>
            <a:r>
              <a:rPr lang="en-US" altLang="zh-CN" sz="2800" dirty="0" err="1" smtClean="0">
                <a:latin typeface="Times New Roman" pitchFamily="18" charset="0"/>
              </a:rPr>
              <a:t>athognomonic</a:t>
            </a:r>
            <a:r>
              <a:rPr lang="en-US" altLang="zh-CN" sz="2800" dirty="0" smtClean="0">
                <a:latin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</a:rPr>
              <a:t>for RF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28596" y="685800"/>
            <a:ext cx="47530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4000" dirty="0" smtClean="0">
                <a:latin typeface="Times New Roman" pitchFamily="18" charset="0"/>
              </a:rPr>
              <a:t>c) Scar </a:t>
            </a:r>
            <a:r>
              <a:rPr lang="en-US" altLang="zh-CN" sz="4000" dirty="0">
                <a:latin typeface="Times New Roman" pitchFamily="18" charset="0"/>
              </a:rPr>
              <a:t>phase</a:t>
            </a:r>
            <a:endParaRPr lang="zh-CN" altLang="en-US" sz="4000" dirty="0">
              <a:latin typeface="Times New Roman" pitchFamily="18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95288" y="1571613"/>
            <a:ext cx="842486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zh-CN" sz="3200" dirty="0" smtClean="0">
                <a:latin typeface="Times New Roman" pitchFamily="18" charset="0"/>
              </a:rPr>
              <a:t> Emergence </a:t>
            </a:r>
            <a:r>
              <a:rPr kumimoji="1" lang="en-US" altLang="zh-CN" sz="3200" dirty="0">
                <a:latin typeface="Times New Roman" pitchFamily="18" charset="0"/>
              </a:rPr>
              <a:t>of fibroblasts and collagen production, formation of small spindle scar, 2-3 months or so. </a:t>
            </a:r>
          </a:p>
          <a:p>
            <a:pPr>
              <a:buFont typeface="Wingdings" pitchFamily="2" charset="2"/>
              <a:buChar char="Ø"/>
            </a:pPr>
            <a:endParaRPr kumimoji="1" lang="en-US" altLang="zh-CN" sz="3200" dirty="0" smtClean="0"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kumimoji="1" lang="en-US" altLang="zh-CN" sz="3200" dirty="0" smtClean="0">
                <a:latin typeface="Times New Roman" pitchFamily="18" charset="0"/>
              </a:rPr>
              <a:t> The </a:t>
            </a:r>
            <a:r>
              <a:rPr kumimoji="1" lang="en-US" altLang="zh-CN" sz="3200" dirty="0">
                <a:latin typeface="Times New Roman" pitchFamily="18" charset="0"/>
              </a:rPr>
              <a:t>above three stages repeated attacks, the old and new lesions coexist.</a:t>
            </a:r>
          </a:p>
          <a:p>
            <a:pPr>
              <a:buFont typeface="Wingdings" pitchFamily="2" charset="2"/>
              <a:buChar char="Ø"/>
            </a:pPr>
            <a:endParaRPr kumimoji="1" lang="en-US" altLang="zh-CN" sz="3200" dirty="0" smtClean="0"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kumimoji="1" lang="en-US" altLang="zh-CN" sz="3200" dirty="0" smtClean="0">
                <a:latin typeface="Times New Roman" pitchFamily="18" charset="0"/>
              </a:rPr>
              <a:t> The </a:t>
            </a:r>
            <a:r>
              <a:rPr kumimoji="1" lang="en-US" altLang="zh-CN" sz="3200" dirty="0">
                <a:latin typeface="Times New Roman" pitchFamily="18" charset="0"/>
              </a:rPr>
              <a:t>whole course about 4-6 months.</a:t>
            </a:r>
            <a:endParaRPr kumimoji="1" lang="zh-CN" altLang="en-US" sz="32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Rheumatic fever</a:t>
            </a:r>
          </a:p>
          <a:p>
            <a:r>
              <a:rPr lang="en-US" dirty="0" smtClean="0"/>
              <a:t>Rheumatic heart disease</a:t>
            </a:r>
          </a:p>
          <a:p>
            <a:r>
              <a:rPr lang="en-US" dirty="0" smtClean="0"/>
              <a:t>Pericardial diseases</a:t>
            </a:r>
          </a:p>
          <a:p>
            <a:r>
              <a:rPr lang="en-US" dirty="0" smtClean="0"/>
              <a:t>Myocarditis </a:t>
            </a:r>
          </a:p>
          <a:p>
            <a:r>
              <a:rPr lang="en-US" dirty="0" smtClean="0"/>
              <a:t>Infective endocarditis </a:t>
            </a:r>
          </a:p>
          <a:p>
            <a:endParaRPr lang="en-US" dirty="0" smtClean="0"/>
          </a:p>
          <a:p>
            <a:r>
              <a:rPr lang="en-US" dirty="0" smtClean="0"/>
              <a:t>Heart failure in children </a:t>
            </a:r>
          </a:p>
          <a:p>
            <a:r>
              <a:rPr lang="en-US" dirty="0" smtClean="0"/>
              <a:t>Basics of ECG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73C7-938A-45CF-B41C-144DBD80D54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DD40-4975-4435-ADA0-D5A6E8C6589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57166"/>
            <a:ext cx="7772400" cy="78583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hlink"/>
                </a:solidFill>
                <a:latin typeface="Arial" pitchFamily="34" charset="0"/>
              </a:rPr>
              <a:t>1. Arthritis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4422"/>
            <a:ext cx="8229600" cy="5033978"/>
          </a:xfrm>
        </p:spPr>
        <p:txBody>
          <a:bodyPr>
            <a:normAutofit/>
          </a:bodyPr>
          <a:lstStyle/>
          <a:p>
            <a:r>
              <a:rPr lang="en-US" dirty="0"/>
              <a:t>Flitting &amp; fleeting migratory </a:t>
            </a:r>
            <a:r>
              <a:rPr lang="en-US" dirty="0" err="1"/>
              <a:t>polyarthritis</a:t>
            </a:r>
            <a:r>
              <a:rPr lang="en-US" dirty="0"/>
              <a:t>, involving major joints</a:t>
            </a:r>
          </a:p>
          <a:p>
            <a:r>
              <a:rPr lang="en-US" dirty="0"/>
              <a:t>Commonly involved </a:t>
            </a:r>
            <a:r>
              <a:rPr lang="en-US" dirty="0" smtClean="0"/>
              <a:t>joints - knee, ankle, elbow </a:t>
            </a:r>
            <a:r>
              <a:rPr lang="en-US" dirty="0"/>
              <a:t>&amp; wrist</a:t>
            </a:r>
          </a:p>
          <a:p>
            <a:r>
              <a:rPr lang="en-US" dirty="0"/>
              <a:t>Occur in 80</a:t>
            </a:r>
            <a:r>
              <a:rPr lang="en-US" dirty="0" smtClean="0"/>
              <a:t>%, involved </a:t>
            </a:r>
            <a:r>
              <a:rPr lang="en-US" dirty="0"/>
              <a:t>joints are exquisitely tender</a:t>
            </a:r>
          </a:p>
          <a:p>
            <a:r>
              <a:rPr lang="en-US" dirty="0"/>
              <a:t>In children below 5 yrs arthritis usually mild but </a:t>
            </a:r>
            <a:r>
              <a:rPr lang="en-US" dirty="0" err="1"/>
              <a:t>carditis</a:t>
            </a:r>
            <a:r>
              <a:rPr lang="en-US" dirty="0"/>
              <a:t> more prominent</a:t>
            </a:r>
          </a:p>
          <a:p>
            <a:r>
              <a:rPr lang="en-US" dirty="0"/>
              <a:t>Arthritis do not progress to chronic disease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7A91-6FA1-442A-979B-BC75678B4155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hlink"/>
                </a:solidFill>
                <a:latin typeface="Arial" pitchFamily="34" charset="0"/>
              </a:rPr>
              <a:t>2. Carditis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2984"/>
            <a:ext cx="8077200" cy="52578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Manifest as </a:t>
            </a:r>
            <a:r>
              <a:rPr lang="en-US" sz="3600" b="1" dirty="0" err="1"/>
              <a:t>pancarditis</a:t>
            </a:r>
            <a:r>
              <a:rPr lang="en-US" dirty="0"/>
              <a:t>(endocarditis, myocarditis and </a:t>
            </a:r>
            <a:r>
              <a:rPr lang="en-US" dirty="0" err="1"/>
              <a:t>pericarditis</a:t>
            </a:r>
            <a:r>
              <a:rPr lang="en-US" dirty="0"/>
              <a:t>),occur in  40-50% of cases</a:t>
            </a:r>
          </a:p>
          <a:p>
            <a:r>
              <a:rPr lang="en-US" dirty="0"/>
              <a:t>Carditis is the only manifestation of rheumatic fever that leaves a sequelae &amp; permanent damage to the organ</a:t>
            </a:r>
          </a:p>
          <a:p>
            <a:r>
              <a:rPr lang="en-US" dirty="0" err="1"/>
              <a:t>Valvulitis</a:t>
            </a:r>
            <a:r>
              <a:rPr lang="en-US" dirty="0"/>
              <a:t> occur in acute phase</a:t>
            </a:r>
          </a:p>
          <a:p>
            <a:r>
              <a:rPr lang="en-US" dirty="0"/>
              <a:t>Chronic phase- fibrosis</a:t>
            </a:r>
            <a:r>
              <a:rPr lang="en-US" dirty="0" smtClean="0"/>
              <a:t>, calcification </a:t>
            </a:r>
            <a:r>
              <a:rPr lang="en-US" dirty="0"/>
              <a:t>&amp; stenosis of heart </a:t>
            </a:r>
            <a:r>
              <a:rPr lang="en-US" dirty="0" smtClean="0"/>
              <a:t>valves (fish mouth valves or button hole valves)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A92D-8153-4C5B-800D-CF239CC43AD6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553200" cy="914400"/>
          </a:xfrm>
          <a:ln w="28575">
            <a:solidFill>
              <a:schemeClr val="tx1"/>
            </a:solidFill>
            <a:headEnd/>
            <a:tailEnd/>
          </a:ln>
          <a:effectLst/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Histology of Myocardium in Rheumatic Carditis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</a:rPr>
              <a:t>(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200X)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77B-8A63-4360-BFD0-423B86F30520}" type="slidenum">
              <a:rPr lang="en-US"/>
              <a:pPr/>
              <a:t>23</a:t>
            </a:fld>
            <a:endParaRPr lang="en-US"/>
          </a:p>
        </p:txBody>
      </p:sp>
      <p:pic>
        <p:nvPicPr>
          <p:cNvPr id="12295" name="Picture 7" descr="r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7391400" cy="47402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0"/>
            <a:ext cx="8839200" cy="6858000"/>
            <a:chOff x="144" y="0"/>
            <a:chExt cx="5568" cy="4320"/>
          </a:xfrm>
        </p:grpSpPr>
        <p:pic>
          <p:nvPicPr>
            <p:cNvPr id="82947" name="Picture 3" descr="风湿性心内膜炎(疣状赘生物的形成)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0"/>
              <a:ext cx="5520" cy="3885"/>
            </a:xfrm>
            <a:prstGeom prst="rect">
              <a:avLst/>
            </a:prstGeom>
            <a:noFill/>
          </p:spPr>
        </p:pic>
        <p:sp>
          <p:nvSpPr>
            <p:cNvPr id="82948" name="Rectangle 4"/>
            <p:cNvSpPr>
              <a:spLocks noChangeArrowheads="1"/>
            </p:cNvSpPr>
            <p:nvPr/>
          </p:nvSpPr>
          <p:spPr bwMode="auto">
            <a:xfrm>
              <a:off x="144" y="3504"/>
              <a:ext cx="5568" cy="8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latin typeface="Times New Roman" pitchFamily="18" charset="0"/>
                </a:rPr>
                <a:t>Acute rheumatic endocarditis: small (diameter 1- to 2-mm) </a:t>
              </a:r>
              <a:r>
                <a:rPr lang="en-US" altLang="zh-CN">
                  <a:solidFill>
                    <a:srgbClr val="FF0000"/>
                  </a:solidFill>
                  <a:latin typeface="Times New Roman" pitchFamily="18" charset="0"/>
                </a:rPr>
                <a:t>vegetations</a:t>
              </a:r>
              <a:r>
                <a:rPr lang="en-US" altLang="zh-CN" b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en-US" altLang="zh-CN">
                  <a:solidFill>
                    <a:schemeClr val="tx1"/>
                  </a:solidFill>
                  <a:latin typeface="Times New Roman" pitchFamily="18" charset="0"/>
                </a:rPr>
                <a:t>along the mitral valve margin, insufficient to cause valvular deformation.</a:t>
              </a:r>
              <a:endParaRPr lang="zh-CN" alt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31163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Rheumatic vegetations</a:t>
            </a:r>
            <a:endParaRPr lang="ar-SA" sz="3200" dirty="0"/>
          </a:p>
        </p:txBody>
      </p:sp>
      <p:pic>
        <p:nvPicPr>
          <p:cNvPr id="1536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71600"/>
            <a:ext cx="8001000" cy="5029199"/>
          </a:xfrm>
          <a:noFill/>
        </p:spPr>
      </p:pic>
      <p:sp>
        <p:nvSpPr>
          <p:cNvPr id="4" name="Right Arrow 3"/>
          <p:cNvSpPr/>
          <p:nvPr/>
        </p:nvSpPr>
        <p:spPr>
          <a:xfrm rot="18831914">
            <a:off x="4953000" y="4800600"/>
            <a:ext cx="979488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smtClean="0"/>
              <a:t>Aortic valve stenosis</a:t>
            </a:r>
            <a:endParaRPr lang="ar-SA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050" y="1295400"/>
            <a:ext cx="795655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>
          <a:xfrm>
            <a:off x="2767013" y="3652838"/>
            <a:ext cx="979487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840E-11E2-4CFC-897A-30D9B3B1955E}" type="slidenum">
              <a:rPr lang="en-US"/>
              <a:pPr/>
              <a:t>27</a:t>
            </a:fld>
            <a:endParaRPr lang="en-US"/>
          </a:p>
        </p:txBody>
      </p:sp>
      <p:sp>
        <p:nvSpPr>
          <p:cNvPr id="68611" name="Rectangle 2051"/>
          <p:cNvSpPr>
            <a:spLocks noChangeArrowheads="1"/>
          </p:cNvSpPr>
          <p:nvPr/>
        </p:nvSpPr>
        <p:spPr bwMode="auto">
          <a:xfrm>
            <a:off x="7086600" y="1219200"/>
            <a:ext cx="1676400" cy="3441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Rheumatic heart disease. </a:t>
            </a:r>
            <a:r>
              <a:rPr lang="en-US" dirty="0">
                <a:latin typeface="Arial" pitchFamily="34" charset="0"/>
              </a:rPr>
              <a:t>Abnormal mitral valve. Thick, fused </a:t>
            </a:r>
            <a:r>
              <a:rPr lang="en-US" dirty="0" err="1">
                <a:latin typeface="Arial" pitchFamily="34" charset="0"/>
              </a:rPr>
              <a:t>chordae</a:t>
            </a:r>
            <a:endParaRPr lang="en-US" dirty="0">
              <a:latin typeface="Times"/>
            </a:endParaRPr>
          </a:p>
        </p:txBody>
      </p:sp>
      <p:pic>
        <p:nvPicPr>
          <p:cNvPr id="68613" name="Picture 2053" descr="rf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6248400" cy="50625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Manifestations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defRPr/>
            </a:pPr>
            <a:r>
              <a:rPr lang="en-US" dirty="0" smtClean="0"/>
              <a:t>Carditis is most commonly detected by:</a:t>
            </a:r>
          </a:p>
          <a:p>
            <a:pPr marL="365760" indent="-256032">
              <a:buNone/>
              <a:defRPr/>
            </a:pPr>
            <a:r>
              <a:rPr lang="en-US" dirty="0" smtClean="0"/>
              <a:t>- Tachycardia out of proportion to fever. </a:t>
            </a:r>
          </a:p>
          <a:p>
            <a:pPr marL="365760" indent="-256032">
              <a:buNone/>
              <a:defRPr/>
            </a:pPr>
            <a:r>
              <a:rPr lang="en-US" dirty="0" smtClean="0"/>
              <a:t>- New or changing murmurs - rheumatic </a:t>
            </a:r>
            <a:r>
              <a:rPr lang="en-US" dirty="0" err="1" smtClean="0"/>
              <a:t>valvulitis</a:t>
            </a:r>
            <a:r>
              <a:rPr lang="en-US" dirty="0" smtClean="0"/>
              <a:t>.</a:t>
            </a:r>
          </a:p>
          <a:p>
            <a:pPr marL="365760" indent="-256032">
              <a:buNone/>
              <a:defRPr/>
            </a:pPr>
            <a:r>
              <a:rPr lang="en-US" dirty="0" smtClean="0"/>
              <a:t>- Congestive heart failure - Patients may complain of </a:t>
            </a:r>
            <a:r>
              <a:rPr lang="en-US" dirty="0" err="1" smtClean="0"/>
              <a:t>dyspnea</a:t>
            </a:r>
            <a:r>
              <a:rPr lang="en-US" dirty="0" smtClean="0"/>
              <a:t>, mild-to-moderate chest discomfort, </a:t>
            </a:r>
            <a:r>
              <a:rPr lang="en-US" dirty="0" err="1" smtClean="0"/>
              <a:t>pleuritic</a:t>
            </a:r>
            <a:r>
              <a:rPr lang="en-US" dirty="0" smtClean="0"/>
              <a:t> chest pain, edema, cough, or </a:t>
            </a:r>
            <a:r>
              <a:rPr lang="en-US" dirty="0" err="1" smtClean="0"/>
              <a:t>orthopnea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D58-4136-43D0-A1C7-578BC85576C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685800" y="1071546"/>
            <a:ext cx="82073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en-US" altLang="zh-CN" sz="2800" dirty="0">
                <a:latin typeface="Times New Roman" pitchFamily="18" charset="0"/>
              </a:rPr>
              <a:t>A serous or </a:t>
            </a:r>
            <a:r>
              <a:rPr kumimoji="1" lang="en-US" altLang="zh-CN" sz="2800" dirty="0" err="1" smtClean="0">
                <a:latin typeface="Times New Roman" pitchFamily="18" charset="0"/>
              </a:rPr>
              <a:t>sero-fibrinous</a:t>
            </a:r>
            <a:r>
              <a:rPr kumimoji="1" lang="en-US" altLang="zh-CN" sz="2800" dirty="0" smtClean="0">
                <a:latin typeface="Times New Roman" pitchFamily="18" charset="0"/>
              </a:rPr>
              <a:t> </a:t>
            </a:r>
            <a:r>
              <a:rPr kumimoji="1" lang="en-US" altLang="zh-CN" sz="2800" dirty="0">
                <a:latin typeface="Times New Roman" pitchFamily="18" charset="0"/>
              </a:rPr>
              <a:t>inflammation. Can 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en-US" altLang="zh-CN" sz="2800" dirty="0">
                <a:latin typeface="Times New Roman" pitchFamily="18" charset="0"/>
              </a:rPr>
              <a:t>form a pericardial </a:t>
            </a:r>
            <a:r>
              <a:rPr kumimoji="1" lang="en-US" altLang="zh-CN" sz="2800" dirty="0" smtClean="0">
                <a:latin typeface="Times New Roman" pitchFamily="18" charset="0"/>
              </a:rPr>
              <a:t>effusion and </a:t>
            </a:r>
            <a:r>
              <a:rPr kumimoji="1" lang="en-US" altLang="zh-CN" sz="2800" dirty="0">
                <a:latin typeface="Times New Roman" pitchFamily="18" charset="0"/>
              </a:rPr>
              <a:t>constrictive </a:t>
            </a:r>
            <a:r>
              <a:rPr kumimoji="1" lang="en-US" altLang="zh-CN" sz="2800" dirty="0" err="1">
                <a:latin typeface="Times New Roman" pitchFamily="18" charset="0"/>
              </a:rPr>
              <a:t>pericarditis</a:t>
            </a:r>
            <a:r>
              <a:rPr kumimoji="1" lang="en-US" altLang="zh-CN" sz="2800" dirty="0">
                <a:latin typeface="Times New Roman" pitchFamily="18" charset="0"/>
              </a:rPr>
              <a:t>.</a:t>
            </a:r>
            <a:endParaRPr kumimoji="1" lang="zh-CN" altLang="en-US" sz="2800" dirty="0">
              <a:latin typeface="Times New Roman" pitchFamily="18" charset="0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762000" y="214290"/>
            <a:ext cx="66182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en-US" altLang="zh-CN" sz="4400" dirty="0"/>
              <a:t>R</a:t>
            </a:r>
            <a:r>
              <a:rPr kumimoji="1" lang="en-US" altLang="zh-CN" sz="4400" dirty="0" smtClean="0">
                <a:latin typeface="Times New Roman" pitchFamily="18" charset="0"/>
              </a:rPr>
              <a:t>heumatic </a:t>
            </a:r>
            <a:r>
              <a:rPr kumimoji="1" lang="en-US" altLang="zh-CN" sz="4400" dirty="0" err="1">
                <a:latin typeface="Times New Roman" pitchFamily="18" charset="0"/>
              </a:rPr>
              <a:t>pericarditis</a:t>
            </a:r>
            <a:endParaRPr kumimoji="1" lang="zh-CN" altLang="en-US" sz="4400" dirty="0">
              <a:latin typeface="Times New Roman" pitchFamily="18" charset="0"/>
            </a:endParaRPr>
          </a:p>
        </p:txBody>
      </p:sp>
      <p:pic>
        <p:nvPicPr>
          <p:cNvPr id="4" name="Picture 2" descr="CV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00306"/>
            <a:ext cx="3752850" cy="4071966"/>
          </a:xfrm>
          <a:prstGeom prst="rect">
            <a:avLst/>
          </a:prstGeom>
          <a:noFill/>
        </p:spPr>
      </p:pic>
      <p:pic>
        <p:nvPicPr>
          <p:cNvPr id="5" name="Picture 3" descr="CV0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00306"/>
            <a:ext cx="3836988" cy="4071966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6215082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dirty="0">
                <a:latin typeface="Times New Roman" pitchFamily="18" charset="0"/>
              </a:rPr>
              <a:t>Serous </a:t>
            </a:r>
            <a:r>
              <a:rPr lang="en-US" altLang="zh-CN" dirty="0" err="1">
                <a:latin typeface="Times New Roman" pitchFamily="18" charset="0"/>
              </a:rPr>
              <a:t>pericarditis</a:t>
            </a:r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08625" y="6165850"/>
            <a:ext cx="324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dirty="0" err="1">
                <a:latin typeface="Times New Roman" pitchFamily="18" charset="0"/>
              </a:rPr>
              <a:t>Fibrinous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pericarditis</a:t>
            </a:r>
            <a:endParaRPr lang="zh-CN" alt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Rheumatic Fever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心包积液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4724400" cy="6019800"/>
          </a:xfrm>
          <a:prstGeom prst="rect">
            <a:avLst/>
          </a:prstGeom>
          <a:noFill/>
          <a:ln w="76200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638800" y="5334000"/>
            <a:ext cx="2362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en-US" altLang="zh-CN" sz="2800">
                <a:latin typeface="Times New Roman" pitchFamily="18" charset="0"/>
              </a:rPr>
              <a:t>pericardial effusion</a:t>
            </a:r>
            <a:endParaRPr kumimoji="1" lang="zh-CN" altLang="en-US" sz="2800">
              <a:latin typeface="Times New Roman" pitchFamily="18" charset="0"/>
            </a:endParaRPr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 flipH="1">
            <a:off x="3352800" y="5715000"/>
            <a:ext cx="2514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5486400" y="2438400"/>
            <a:ext cx="3429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>
                <a:latin typeface="Times New Roman" pitchFamily="18" charset="0"/>
              </a:rPr>
              <a:t>Can lead to heart sound far, around the heart boundary expanding, serious cardiac X-ray showed a flask</a:t>
            </a:r>
            <a:endParaRPr lang="zh-CN" alt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026" descr="CV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3963988" cy="5943600"/>
          </a:xfrm>
          <a:prstGeom prst="rect">
            <a:avLst/>
          </a:prstGeom>
          <a:noFill/>
        </p:spPr>
      </p:pic>
      <p:sp>
        <p:nvSpPr>
          <p:cNvPr id="93187" name="Text Box 1027"/>
          <p:cNvSpPr txBox="1">
            <a:spLocks noChangeArrowheads="1"/>
          </p:cNvSpPr>
          <p:nvPr/>
        </p:nvSpPr>
        <p:spPr bwMode="auto">
          <a:xfrm>
            <a:off x="4724400" y="1676400"/>
            <a:ext cx="4114800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dirty="0">
                <a:latin typeface="Times New Roman" pitchFamily="18" charset="0"/>
              </a:rPr>
              <a:t>Adhesive </a:t>
            </a:r>
            <a:r>
              <a:rPr lang="en-US" altLang="zh-CN" dirty="0" err="1" smtClean="0">
                <a:latin typeface="Times New Roman" pitchFamily="18" charset="0"/>
              </a:rPr>
              <a:t>pericarditis</a:t>
            </a:r>
            <a:r>
              <a:rPr lang="en-US" altLang="zh-CN" dirty="0" smtClean="0">
                <a:latin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</a:rPr>
              <a:t>in cardiac surface of patients. From the </a:t>
            </a:r>
            <a:r>
              <a:rPr lang="en-US" altLang="zh-CN" dirty="0" err="1">
                <a:latin typeface="Times New Roman" pitchFamily="18" charset="0"/>
              </a:rPr>
              <a:t>epicardial</a:t>
            </a:r>
            <a:r>
              <a:rPr lang="en-US" altLang="zh-CN" dirty="0">
                <a:latin typeface="Times New Roman" pitchFamily="18" charset="0"/>
              </a:rPr>
              <a:t> surface to the pericardial sac visible </a:t>
            </a:r>
            <a:r>
              <a:rPr lang="en-US" altLang="zh-CN" dirty="0" err="1">
                <a:latin typeface="Times New Roman" pitchFamily="18" charset="0"/>
              </a:rPr>
              <a:t>fibrinous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exudate</a:t>
            </a:r>
            <a:r>
              <a:rPr lang="en-US" altLang="zh-CN" dirty="0">
                <a:latin typeface="Times New Roman" pitchFamily="18" charset="0"/>
              </a:rPr>
              <a:t>, which is typical for a </a:t>
            </a:r>
            <a:r>
              <a:rPr lang="en-US" altLang="zh-CN" dirty="0" err="1">
                <a:latin typeface="Times New Roman" pitchFamily="18" charset="0"/>
              </a:rPr>
              <a:t>fibrinous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pericarditis</a:t>
            </a:r>
            <a:r>
              <a:rPr lang="en-US" altLang="zh-CN" dirty="0">
                <a:latin typeface="Times New Roman" pitchFamily="18" charset="0"/>
              </a:rPr>
              <a:t>.</a:t>
            </a:r>
            <a:endParaRPr lang="zh-CN" alt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zh-CN" alt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9530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latin typeface="Arial" pitchFamily="34" charset="0"/>
              </a:rPr>
              <a:t>3.Sydenham Chorea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24A5-9324-44CE-8DDE-6287DCE86FCF}" type="slidenum">
              <a:rPr lang="en-US"/>
              <a:pPr/>
              <a:t>32</a:t>
            </a:fld>
            <a:endParaRPr lang="en-US"/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1142984"/>
            <a:ext cx="8429684" cy="541021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Occur in </a:t>
            </a:r>
            <a:r>
              <a:rPr lang="en-US" dirty="0" smtClean="0"/>
              <a:t>10-15% </a:t>
            </a:r>
            <a:r>
              <a:rPr lang="en-US" dirty="0"/>
              <a:t>of cases</a:t>
            </a:r>
          </a:p>
          <a:p>
            <a:r>
              <a:rPr lang="en-US" dirty="0"/>
              <a:t>Mainly in girls of </a:t>
            </a:r>
            <a:r>
              <a:rPr lang="en-US" dirty="0" smtClean="0"/>
              <a:t>5-15 </a:t>
            </a:r>
            <a:r>
              <a:rPr lang="en-US" dirty="0"/>
              <a:t>yrs age</a:t>
            </a:r>
          </a:p>
          <a:p>
            <a:r>
              <a:rPr lang="en-US" dirty="0"/>
              <a:t>May appear even 6/12 after the attack of rheumatic fever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Clinical manifestations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Emotional lability. </a:t>
            </a:r>
          </a:p>
          <a:p>
            <a:r>
              <a:rPr lang="en-US" dirty="0" smtClean="0"/>
              <a:t>Clumsiness.</a:t>
            </a:r>
          </a:p>
          <a:p>
            <a:r>
              <a:rPr lang="en-US" dirty="0" smtClean="0"/>
              <a:t>Poor school performance with deterioration of hand writing.</a:t>
            </a:r>
          </a:p>
          <a:p>
            <a:r>
              <a:rPr lang="en-US" dirty="0" smtClean="0"/>
              <a:t>Uncontrollable movements with </a:t>
            </a:r>
            <a:r>
              <a:rPr lang="en-US" dirty="0" err="1" smtClean="0"/>
              <a:t>inco</a:t>
            </a:r>
            <a:r>
              <a:rPr lang="en-US" dirty="0" smtClean="0"/>
              <a:t>-ordination, and facial grimacing, exacerbated by stress and disappearing with sleep.</a:t>
            </a:r>
            <a:endParaRPr lang="en-US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Chorea occasionally is unilateral. </a:t>
            </a:r>
          </a:p>
          <a:p>
            <a:r>
              <a:rPr lang="en-US" dirty="0" smtClean="0"/>
              <a:t>Onset can be insidious, with symptoms being present for several months before recognition. </a:t>
            </a:r>
          </a:p>
          <a:p>
            <a:pPr>
              <a:buNone/>
            </a:pPr>
            <a:r>
              <a:rPr lang="en-US" dirty="0" smtClean="0"/>
              <a:t>     Clinical maneuvers to elicit features of chorea include: </a:t>
            </a:r>
          </a:p>
          <a:p>
            <a:pPr>
              <a:buNone/>
            </a:pPr>
            <a:r>
              <a:rPr lang="en-US" dirty="0" smtClean="0"/>
              <a:t>(1) Demonstration of milkmaid's grip (irregular contractions of the muscles of the hands while squeezing the examiner's fingers).</a:t>
            </a:r>
          </a:p>
          <a:p>
            <a:pPr>
              <a:buNone/>
            </a:pPr>
            <a:r>
              <a:rPr lang="en-US" dirty="0" smtClean="0"/>
              <a:t>(2) Spooning and </a:t>
            </a:r>
            <a:r>
              <a:rPr lang="en-US" dirty="0" err="1" smtClean="0"/>
              <a:t>pronation</a:t>
            </a:r>
            <a:r>
              <a:rPr lang="en-US" dirty="0" smtClean="0"/>
              <a:t> of the hands when the patient's arms are extended.</a:t>
            </a:r>
          </a:p>
          <a:p>
            <a:pPr>
              <a:buNone/>
            </a:pPr>
            <a:r>
              <a:rPr lang="en-US" dirty="0" smtClean="0"/>
              <a:t>(3) </a:t>
            </a:r>
            <a:r>
              <a:rPr lang="en-US" dirty="0" err="1" smtClean="0"/>
              <a:t>Wormian</a:t>
            </a:r>
            <a:r>
              <a:rPr lang="en-US" dirty="0" smtClean="0"/>
              <a:t> movements of the tongue upon protrusion.</a:t>
            </a:r>
          </a:p>
          <a:p>
            <a:pPr>
              <a:buNone/>
            </a:pPr>
            <a:r>
              <a:rPr lang="en-US" dirty="0" smtClean="0"/>
              <a:t>(4) Examination of handwriting to evaluate fine motor movements. </a:t>
            </a:r>
          </a:p>
          <a:p>
            <a:r>
              <a:rPr lang="en-US" dirty="0" smtClean="0"/>
              <a:t>Diagnosis is based on clinical findings with supportive evidence of group A streptococcal antibodies. </a:t>
            </a:r>
          </a:p>
          <a:p>
            <a:r>
              <a:rPr lang="en-US" dirty="0" smtClean="0"/>
              <a:t>Chorea rarely leads to permanent neurologic sequelae.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DD40-4975-4435-ADA0-D5A6E8C65890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hlink"/>
                </a:solidFill>
                <a:latin typeface="Arial" pitchFamily="34" charset="0"/>
              </a:rPr>
              <a:t>4.Erythema Marginatum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57298"/>
            <a:ext cx="7772400" cy="4586302"/>
          </a:xfrm>
        </p:spPr>
        <p:txBody>
          <a:bodyPr>
            <a:normAutofit/>
          </a:bodyPr>
          <a:lstStyle/>
          <a:p>
            <a:r>
              <a:rPr lang="en-US" dirty="0"/>
              <a:t>Occur in &lt;5%.</a:t>
            </a:r>
          </a:p>
          <a:p>
            <a:r>
              <a:rPr lang="en-US" dirty="0"/>
              <a:t>Unique</a:t>
            </a:r>
            <a:r>
              <a:rPr lang="en-US" dirty="0" smtClean="0"/>
              <a:t>, transient, </a:t>
            </a:r>
            <a:r>
              <a:rPr lang="en-US" dirty="0" err="1" smtClean="0"/>
              <a:t>serpiginous</a:t>
            </a:r>
            <a:r>
              <a:rPr lang="en-US" dirty="0" smtClean="0"/>
              <a:t> - looking </a:t>
            </a:r>
            <a:r>
              <a:rPr lang="en-US" dirty="0"/>
              <a:t>lesions of 1-2 inches in size</a:t>
            </a:r>
          </a:p>
          <a:p>
            <a:r>
              <a:rPr lang="en-US" dirty="0"/>
              <a:t>Pale center with red irregular margin</a:t>
            </a:r>
          </a:p>
          <a:p>
            <a:r>
              <a:rPr lang="en-US" dirty="0"/>
              <a:t>More on trunks &amp; limbs &amp; </a:t>
            </a:r>
            <a:r>
              <a:rPr lang="en-US" dirty="0" smtClean="0"/>
              <a:t>are non-itchy</a:t>
            </a:r>
            <a:endParaRPr lang="en-US" dirty="0"/>
          </a:p>
          <a:p>
            <a:r>
              <a:rPr lang="en-US" dirty="0"/>
              <a:t>Worsens with application of heat</a:t>
            </a:r>
          </a:p>
          <a:p>
            <a:r>
              <a:rPr lang="en-US" i="1" dirty="0"/>
              <a:t>Often associated with chronic </a:t>
            </a:r>
            <a:r>
              <a:rPr lang="en-US" i="1" dirty="0" err="1"/>
              <a:t>carditis</a:t>
            </a:r>
            <a:endParaRPr lang="en-US" i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1E90-F8D8-4278-8742-6D45CBE872F8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环行红班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357298"/>
            <a:ext cx="3857652" cy="5072098"/>
          </a:xfrm>
          <a:prstGeom prst="rect">
            <a:avLst/>
          </a:prstGeom>
          <a:noFill/>
        </p:spPr>
      </p:pic>
      <p:sp>
        <p:nvSpPr>
          <p:cNvPr id="11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kumimoji="1" lang="en-US" altLang="zh-CN" sz="4000" dirty="0" smtClean="0">
                <a:latin typeface="Times New Roman" pitchFamily="18" charset="0"/>
              </a:rPr>
              <a:t>A</a:t>
            </a:r>
            <a:r>
              <a:rPr kumimoji="1" lang="zh-CN" altLang="zh-CN" sz="4000" dirty="0" smtClean="0">
                <a:latin typeface="Times New Roman" pitchFamily="18" charset="0"/>
              </a:rPr>
              <a:t>nnular </a:t>
            </a:r>
            <a:r>
              <a:rPr kumimoji="1" lang="zh-CN" altLang="zh-CN" sz="4000" dirty="0">
                <a:latin typeface="Times New Roman" pitchFamily="18" charset="0"/>
              </a:rPr>
              <a:t>erythema</a:t>
            </a:r>
            <a:endParaRPr kumimoji="1" lang="zh-CN" altLang="en-US" sz="4000" dirty="0">
              <a:latin typeface="Times New Roman" pitchFamily="18" charset="0"/>
            </a:endParaRPr>
          </a:p>
        </p:txBody>
      </p:sp>
      <p:pic>
        <p:nvPicPr>
          <p:cNvPr id="12" name="Picture 2" descr="环行红班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00174"/>
            <a:ext cx="4038600" cy="4643470"/>
          </a:xfrm>
          <a:prstGeom prst="rect">
            <a:avLst/>
          </a:prstGeom>
          <a:noFill/>
          <a:ln w="76200">
            <a:solidFill>
              <a:srgbClr val="CC99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hlink"/>
                </a:solidFill>
                <a:latin typeface="Arial" pitchFamily="34" charset="0"/>
              </a:rPr>
              <a:t>5.Subcutaneous nodules</a:t>
            </a:r>
            <a:r>
              <a:rPr lang="en-US" dirty="0" smtClean="0">
                <a:solidFill>
                  <a:srgbClr val="FF9933"/>
                </a:solidFill>
              </a:rPr>
              <a:t/>
            </a:r>
            <a:br>
              <a:rPr lang="en-US" dirty="0" smtClean="0">
                <a:solidFill>
                  <a:srgbClr val="FF9933"/>
                </a:solidFill>
              </a:rPr>
            </a:b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85860"/>
            <a:ext cx="7772400" cy="4429140"/>
          </a:xfrm>
        </p:spPr>
        <p:txBody>
          <a:bodyPr>
            <a:normAutofit/>
          </a:bodyPr>
          <a:lstStyle/>
          <a:p>
            <a:r>
              <a:rPr lang="en-US" dirty="0"/>
              <a:t>Occur in 10%</a:t>
            </a:r>
          </a:p>
          <a:p>
            <a:r>
              <a:rPr lang="en-US" dirty="0"/>
              <a:t>Painless</a:t>
            </a:r>
            <a:r>
              <a:rPr lang="en-US" dirty="0" smtClean="0"/>
              <a:t>, pea-sized, palpable </a:t>
            </a:r>
            <a:r>
              <a:rPr lang="en-US" dirty="0"/>
              <a:t>nodules</a:t>
            </a:r>
          </a:p>
          <a:p>
            <a:r>
              <a:rPr lang="en-US" dirty="0"/>
              <a:t>Mainly over extensor surfaces of joints</a:t>
            </a:r>
            <a:r>
              <a:rPr lang="en-US" dirty="0" smtClean="0"/>
              <a:t>, spine, scapulae </a:t>
            </a:r>
            <a:r>
              <a:rPr lang="en-US" dirty="0"/>
              <a:t>&amp; scalp</a:t>
            </a:r>
          </a:p>
          <a:p>
            <a:r>
              <a:rPr lang="en-US" dirty="0"/>
              <a:t>Associated with strong </a:t>
            </a:r>
            <a:r>
              <a:rPr lang="en-US" dirty="0" err="1"/>
              <a:t>seropositivity</a:t>
            </a:r>
            <a:endParaRPr lang="en-US" dirty="0"/>
          </a:p>
          <a:p>
            <a:r>
              <a:rPr lang="en-US" i="1" dirty="0"/>
              <a:t>Always associated with severe </a:t>
            </a:r>
            <a:r>
              <a:rPr lang="en-US" i="1" dirty="0" err="1"/>
              <a:t>carditis</a:t>
            </a:r>
            <a:endParaRPr lang="en-US" i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B40B-366D-4A7A-B2F9-86530B048584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hlink"/>
                </a:solidFill>
                <a:latin typeface="Arial" pitchFamily="34" charset="0"/>
              </a:rPr>
              <a:t>Other features.</a:t>
            </a:r>
            <a:endParaRPr lang="en-US" dirty="0"/>
          </a:p>
        </p:txBody>
      </p:sp>
      <p:sp>
        <p:nvSpPr>
          <p:cNvPr id="32774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1428736"/>
            <a:ext cx="7772400" cy="4514864"/>
          </a:xfrm>
        </p:spPr>
        <p:txBody>
          <a:bodyPr/>
          <a:lstStyle/>
          <a:p>
            <a:r>
              <a:rPr lang="en-US" dirty="0"/>
              <a:t>Fever-(</a:t>
            </a:r>
            <a:r>
              <a:rPr lang="en-US" dirty="0" smtClean="0"/>
              <a:t>up to 39 degrees C)</a:t>
            </a:r>
            <a:endParaRPr lang="en-US" dirty="0"/>
          </a:p>
          <a:p>
            <a:r>
              <a:rPr lang="en-US" dirty="0" err="1"/>
              <a:t>Arthralgia</a:t>
            </a:r>
            <a:endParaRPr lang="en-US" dirty="0"/>
          </a:p>
          <a:p>
            <a:r>
              <a:rPr lang="en-US" dirty="0"/>
              <a:t>Pallor</a:t>
            </a:r>
          </a:p>
          <a:p>
            <a:r>
              <a:rPr lang="en-US" dirty="0"/>
              <a:t>Anorexia</a:t>
            </a:r>
          </a:p>
          <a:p>
            <a:r>
              <a:rPr lang="en-US" dirty="0"/>
              <a:t>Loss of weight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0139-D670-4BAF-955D-ADC264045380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Laboratory Findings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001000" cy="4953000"/>
          </a:xfrm>
        </p:spPr>
        <p:txBody>
          <a:bodyPr>
            <a:normAutofit/>
          </a:bodyPr>
          <a:lstStyle/>
          <a:p>
            <a:r>
              <a:rPr lang="en-US" dirty="0"/>
              <a:t>High </a:t>
            </a:r>
            <a:r>
              <a:rPr lang="en-US" dirty="0" smtClean="0"/>
              <a:t>ESR</a:t>
            </a:r>
          </a:p>
          <a:p>
            <a:r>
              <a:rPr lang="en-US" dirty="0" smtClean="0"/>
              <a:t>Elevated C-reactive protein</a:t>
            </a:r>
          </a:p>
          <a:p>
            <a:r>
              <a:rPr lang="en-US" dirty="0" smtClean="0"/>
              <a:t>CBC - Anemia</a:t>
            </a:r>
            <a:r>
              <a:rPr lang="en-US" dirty="0"/>
              <a:t>, </a:t>
            </a:r>
            <a:r>
              <a:rPr lang="en-US" dirty="0" err="1"/>
              <a:t>leucocytosis</a:t>
            </a:r>
            <a:endParaRPr lang="en-US" dirty="0"/>
          </a:p>
          <a:p>
            <a:r>
              <a:rPr lang="en-US" dirty="0" smtClean="0"/>
              <a:t>ASO </a:t>
            </a:r>
            <a:r>
              <a:rPr lang="en-US" dirty="0" err="1"/>
              <a:t>titre</a:t>
            </a:r>
            <a:r>
              <a:rPr lang="en-US" dirty="0"/>
              <a:t> &gt;200 Todd </a:t>
            </a:r>
            <a:r>
              <a:rPr lang="en-US" dirty="0" smtClean="0"/>
              <a:t>units</a:t>
            </a:r>
            <a:r>
              <a:rPr lang="en-US" dirty="0"/>
              <a:t>	</a:t>
            </a:r>
            <a:r>
              <a:rPr lang="en-US" dirty="0" smtClean="0"/>
              <a:t>- 80-85% sensitive</a:t>
            </a:r>
            <a:endParaRPr lang="en-US" dirty="0"/>
          </a:p>
          <a:p>
            <a:pPr>
              <a:buNone/>
            </a:pPr>
            <a:r>
              <a:rPr lang="en-US" dirty="0" smtClean="0"/>
              <a:t> (Peak </a:t>
            </a:r>
            <a:r>
              <a:rPr lang="en-US" dirty="0"/>
              <a:t>value attained at 3 weeks</a:t>
            </a:r>
            <a:r>
              <a:rPr lang="en-US" dirty="0" smtClean="0"/>
              <a:t>, then </a:t>
            </a:r>
            <a:r>
              <a:rPr lang="en-US" dirty="0"/>
              <a:t>	comes down to normal by 6 weeks)</a:t>
            </a:r>
          </a:p>
          <a:p>
            <a:r>
              <a:rPr lang="en-US" dirty="0"/>
              <a:t> Anti-</a:t>
            </a:r>
            <a:r>
              <a:rPr lang="en-US" dirty="0" err="1"/>
              <a:t>DNAse</a:t>
            </a:r>
            <a:r>
              <a:rPr lang="en-US" dirty="0"/>
              <a:t> B test</a:t>
            </a:r>
          </a:p>
          <a:p>
            <a:r>
              <a:rPr lang="en-US" dirty="0"/>
              <a:t> Throat </a:t>
            </a:r>
            <a:r>
              <a:rPr lang="en-US" dirty="0" smtClean="0"/>
              <a:t>culture - GABH streptococci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ADAE-AC15-461C-9940-01090D94500D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en-US" dirty="0" smtClean="0"/>
              <a:t>Other tests </a:t>
            </a:r>
          </a:p>
          <a:p>
            <a:pPr>
              <a:buFontTx/>
              <a:buChar char="-"/>
            </a:pPr>
            <a:r>
              <a:rPr lang="en-US" sz="2600" dirty="0" smtClean="0"/>
              <a:t>Rapid antigen detection test - rapid detection of group A streptococcal antigen</a:t>
            </a:r>
          </a:p>
          <a:p>
            <a:pPr>
              <a:buFontTx/>
              <a:buChar char="-"/>
            </a:pPr>
            <a:r>
              <a:rPr lang="en-US" sz="2600" dirty="0" err="1" smtClean="0"/>
              <a:t>antihyaluronidase</a:t>
            </a:r>
            <a:r>
              <a:rPr lang="en-US" sz="2600" dirty="0" smtClean="0"/>
              <a:t> </a:t>
            </a:r>
          </a:p>
          <a:p>
            <a:pPr>
              <a:buFontTx/>
              <a:buChar char="-"/>
            </a:pPr>
            <a:r>
              <a:rPr lang="en-US" sz="2600" dirty="0" err="1" smtClean="0"/>
              <a:t>antistreptokinase</a:t>
            </a:r>
            <a:r>
              <a:rPr lang="en-US" sz="2600" dirty="0" smtClean="0"/>
              <a:t> </a:t>
            </a:r>
          </a:p>
          <a:p>
            <a:pPr>
              <a:buFontTx/>
              <a:buChar char="-"/>
            </a:pPr>
            <a:r>
              <a:rPr lang="en-US" sz="2600" dirty="0" err="1" smtClean="0"/>
              <a:t>antistreptococcal</a:t>
            </a:r>
            <a:r>
              <a:rPr lang="en-US" sz="2600" dirty="0" smtClean="0"/>
              <a:t> esterase </a:t>
            </a:r>
          </a:p>
          <a:p>
            <a:pPr marL="342900" lvl="1" indent="-342900">
              <a:buFontTx/>
              <a:buChar char="-"/>
            </a:pPr>
            <a:r>
              <a:rPr lang="en-US" sz="2400" dirty="0" smtClean="0"/>
              <a:t>Antibody tests for cellular components of group A streptococcal antigens - </a:t>
            </a:r>
            <a:r>
              <a:rPr lang="en-US" sz="2400" dirty="0" err="1" smtClean="0"/>
              <a:t>antistreptococcal</a:t>
            </a:r>
            <a:r>
              <a:rPr lang="en-US" sz="2400" dirty="0" smtClean="0"/>
              <a:t> polysaccharide, </a:t>
            </a:r>
            <a:r>
              <a:rPr lang="en-US" sz="2400" dirty="0" err="1" smtClean="0"/>
              <a:t>antiteichoic</a:t>
            </a:r>
            <a:r>
              <a:rPr lang="en-US" sz="2400" dirty="0" smtClean="0"/>
              <a:t> acid antibody, and anti–M protein antibody.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73C7-938A-45CF-B41C-144DBD80D54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5486400" cy="762000"/>
          </a:xfrm>
        </p:spPr>
        <p:txBody>
          <a:bodyPr/>
          <a:lstStyle/>
          <a:p>
            <a:pPr algn="l"/>
            <a:r>
              <a:rPr lang="en-US" dirty="0"/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295400"/>
            <a:ext cx="6553200" cy="52578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 At the end of the session, student should be able to describe:</a:t>
            </a:r>
          </a:p>
          <a:p>
            <a:r>
              <a:rPr lang="en-US" sz="2800" dirty="0" smtClean="0"/>
              <a:t>Etiology</a:t>
            </a:r>
            <a:endParaRPr lang="en-US" sz="2800" dirty="0"/>
          </a:p>
          <a:p>
            <a:r>
              <a:rPr lang="en-US" sz="2800" dirty="0"/>
              <a:t>Epidemiology</a:t>
            </a:r>
          </a:p>
          <a:p>
            <a:r>
              <a:rPr lang="en-US" sz="2800" dirty="0" smtClean="0"/>
              <a:t>Pathogenesis and Pathophysiology</a:t>
            </a:r>
            <a:endParaRPr lang="en-US" sz="2800" dirty="0"/>
          </a:p>
          <a:p>
            <a:r>
              <a:rPr lang="en-US" sz="2800" dirty="0"/>
              <a:t>Clinical </a:t>
            </a:r>
            <a:r>
              <a:rPr lang="en-US" sz="2800" dirty="0" smtClean="0"/>
              <a:t>manifestations </a:t>
            </a:r>
            <a:endParaRPr lang="en-US" sz="2800" dirty="0"/>
          </a:p>
          <a:p>
            <a:r>
              <a:rPr lang="en-US" sz="2800" dirty="0" smtClean="0"/>
              <a:t>Diagnosis</a:t>
            </a:r>
            <a:endParaRPr lang="en-US" sz="2800" dirty="0"/>
          </a:p>
          <a:p>
            <a:r>
              <a:rPr lang="en-US" sz="2800" dirty="0"/>
              <a:t>Treatment &amp; Prevention</a:t>
            </a:r>
          </a:p>
          <a:p>
            <a:r>
              <a:rPr lang="en-US" sz="2800" dirty="0" smtClean="0"/>
              <a:t>Prognosis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9451-74C7-4710-BE27-9A5B3998BFE0}" type="slidenum">
              <a:rPr lang="en-US"/>
              <a:pPr/>
              <a:t>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IMAGING STUDIES</a:t>
            </a:r>
            <a:endParaRPr lang="en-US" dirty="0"/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357158" y="1600200"/>
            <a:ext cx="8558242" cy="4329130"/>
          </a:xfrm>
        </p:spPr>
        <p:txBody>
          <a:bodyPr/>
          <a:lstStyle/>
          <a:p>
            <a:r>
              <a:rPr lang="en-US" sz="3200" dirty="0" smtClean="0"/>
              <a:t>Chest </a:t>
            </a:r>
            <a:r>
              <a:rPr lang="en-US" sz="3200" dirty="0" err="1" smtClean="0"/>
              <a:t>roentgenography</a:t>
            </a:r>
            <a:endParaRPr lang="en-US" sz="3200" dirty="0" smtClean="0"/>
          </a:p>
          <a:p>
            <a:pPr lvl="1"/>
            <a:r>
              <a:rPr lang="en-US" sz="2800" dirty="0" smtClean="0"/>
              <a:t>Cardiomegaly, pulmonary congestion, and other findings consistent with heart failure may be seen on chest radiography. </a:t>
            </a:r>
          </a:p>
          <a:p>
            <a:pPr lvl="1"/>
            <a:r>
              <a:rPr lang="en-US" sz="2800" dirty="0" smtClean="0"/>
              <a:t>When the patient has fever and respiratory distress, chest radiography helps differentiate heart failure from pneumonia.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57166"/>
            <a:ext cx="7772400" cy="1000132"/>
          </a:xfrm>
        </p:spPr>
        <p:txBody>
          <a:bodyPr/>
          <a:lstStyle/>
          <a:p>
            <a:r>
              <a:rPr lang="en-US" dirty="0" smtClean="0"/>
              <a:t>IMAGING STUDIES</a:t>
            </a:r>
            <a:endParaRPr lang="en-US" dirty="0"/>
          </a:p>
        </p:txBody>
      </p:sp>
      <p:sp>
        <p:nvSpPr>
          <p:cNvPr id="58371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r>
              <a:rPr lang="en-US" dirty="0"/>
              <a:t>ECG- </a:t>
            </a:r>
            <a:r>
              <a:rPr lang="en-US" dirty="0" smtClean="0"/>
              <a:t>Prolonged </a:t>
            </a:r>
            <a:r>
              <a:rPr lang="en-US" dirty="0"/>
              <a:t>PR interval, 2nd or 3rd degree </a:t>
            </a:r>
            <a:r>
              <a:rPr lang="en-US" dirty="0" smtClean="0"/>
              <a:t>blocks, ST </a:t>
            </a:r>
            <a:r>
              <a:rPr lang="en-US" dirty="0"/>
              <a:t>depression, </a:t>
            </a:r>
            <a:r>
              <a:rPr lang="en-US" dirty="0" smtClean="0"/>
              <a:t>T inversion – due to inflamed heart tissues.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2D/3D Echocardiography- may show valve </a:t>
            </a:r>
            <a:r>
              <a:rPr lang="en-US" dirty="0"/>
              <a:t>edema</a:t>
            </a:r>
            <a:r>
              <a:rPr lang="en-US" dirty="0" smtClean="0"/>
              <a:t>, mitral </a:t>
            </a:r>
            <a:r>
              <a:rPr lang="en-US" dirty="0"/>
              <a:t>regurgitation, LA &amp; LV dilatation</a:t>
            </a:r>
            <a:r>
              <a:rPr lang="en-US" dirty="0" smtClean="0"/>
              <a:t>, pericardial </a:t>
            </a:r>
            <a:r>
              <a:rPr lang="en-US" dirty="0"/>
              <a:t>effusion</a:t>
            </a:r>
            <a:r>
              <a:rPr lang="en-US" dirty="0" smtClean="0"/>
              <a:t>, decreased </a:t>
            </a:r>
            <a:r>
              <a:rPr lang="en-US" dirty="0"/>
              <a:t>contractility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E1D2-C314-4463-9F6B-E9F482975BE1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STUDIES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en-US" dirty="0" smtClean="0"/>
              <a:t>  Doppler-echocardiogram</a:t>
            </a:r>
          </a:p>
          <a:p>
            <a:pPr marL="365760" indent="-256032">
              <a:defRPr/>
            </a:pPr>
            <a:r>
              <a:rPr lang="en-US" dirty="0" smtClean="0"/>
              <a:t>In acute rheumatic heart disease, it identifies and </a:t>
            </a:r>
            <a:r>
              <a:rPr lang="en-US" dirty="0" err="1" smtClean="0"/>
              <a:t>quantitates</a:t>
            </a:r>
            <a:r>
              <a:rPr lang="en-US" dirty="0" smtClean="0"/>
              <a:t> valve insufficiency and ventricular dysfunction. </a:t>
            </a:r>
          </a:p>
          <a:p>
            <a:pPr marL="365760" indent="-256032">
              <a:defRPr/>
            </a:pPr>
            <a:r>
              <a:rPr lang="en-US" dirty="0" smtClean="0"/>
              <a:t>With mild </a:t>
            </a:r>
            <a:r>
              <a:rPr lang="en-US" dirty="0" err="1" smtClean="0"/>
              <a:t>carditis</a:t>
            </a:r>
            <a:r>
              <a:rPr lang="en-US" dirty="0" smtClean="0"/>
              <a:t>, Doppler evidence of mitral regurgitation may be present during the acute phase of disease but resolves in weeks to months. </a:t>
            </a:r>
          </a:p>
          <a:p>
            <a:pPr marL="365760" indent="-256032">
              <a:defRPr/>
            </a:pPr>
            <a:r>
              <a:rPr lang="en-US" dirty="0" smtClean="0"/>
              <a:t>The most important </a:t>
            </a:r>
            <a:r>
              <a:rPr lang="en-US" dirty="0" err="1" smtClean="0"/>
              <a:t>echocardiographic</a:t>
            </a:r>
            <a:r>
              <a:rPr lang="en-US" dirty="0" smtClean="0"/>
              <a:t> features of mitral regurgitation from acute rheumatic </a:t>
            </a:r>
            <a:r>
              <a:rPr lang="en-US" dirty="0" err="1" smtClean="0"/>
              <a:t>valvulitis</a:t>
            </a:r>
            <a:r>
              <a:rPr lang="en-US" dirty="0" smtClean="0"/>
              <a:t> are annular dilatation, elongation of the </a:t>
            </a:r>
            <a:r>
              <a:rPr lang="en-US" dirty="0" err="1" smtClean="0"/>
              <a:t>chordae</a:t>
            </a:r>
            <a:r>
              <a:rPr lang="en-US" dirty="0" smtClean="0"/>
              <a:t> to the anterior leaflet, and a </a:t>
            </a:r>
            <a:r>
              <a:rPr lang="en-US" dirty="0" err="1" smtClean="0"/>
              <a:t>posterolaterally</a:t>
            </a:r>
            <a:r>
              <a:rPr lang="en-US" dirty="0" smtClean="0"/>
              <a:t> directed mitral regurgitation jet.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73C7-938A-45CF-B41C-144DBD80D54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pPr algn="l"/>
            <a:r>
              <a:rPr lang="en-US"/>
              <a:t>Diagnosis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Rheumatic fever is mainly  a clinical diagnosis</a:t>
            </a:r>
          </a:p>
          <a:p>
            <a:endParaRPr lang="en-US" i="1" dirty="0" smtClean="0"/>
          </a:p>
          <a:p>
            <a:r>
              <a:rPr lang="en-US" dirty="0" smtClean="0"/>
              <a:t>No </a:t>
            </a:r>
            <a:r>
              <a:rPr lang="en-US" dirty="0"/>
              <a:t>single diagnostic sign or specific laboratory test available for diagnosis</a:t>
            </a:r>
          </a:p>
          <a:p>
            <a:endParaRPr lang="en-US" dirty="0" smtClean="0"/>
          </a:p>
          <a:p>
            <a:r>
              <a:rPr lang="en-US" dirty="0" smtClean="0"/>
              <a:t>Diagnosis </a:t>
            </a:r>
            <a:r>
              <a:rPr lang="en-US" dirty="0"/>
              <a:t>based on </a:t>
            </a:r>
            <a:r>
              <a:rPr lang="en-US" sz="3600" dirty="0" smtClean="0"/>
              <a:t>JONES </a:t>
            </a:r>
            <a:r>
              <a:rPr lang="en-US" sz="3600" dirty="0"/>
              <a:t>CRITERIA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7756-1EB2-4E8F-81B9-8CE68D3B601A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rtl="0" eaLnBrk="1" hangingPunct="1">
              <a:defRPr/>
            </a:pPr>
            <a:r>
              <a:rPr lang="en-US" dirty="0" smtClean="0"/>
              <a:t>Jones criteria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334000"/>
          </a:xfrm>
        </p:spPr>
        <p:txBody>
          <a:bodyPr/>
          <a:lstStyle/>
          <a:p>
            <a:pPr lvl="1" algn="l" rtl="0" eaLnBrk="1" hangingPunct="1">
              <a:buFont typeface="Wingdings 2" pitchFamily="18" charset="2"/>
              <a:buNone/>
              <a:defRPr/>
            </a:pPr>
            <a:r>
              <a:rPr lang="en-US" dirty="0" smtClean="0">
                <a:latin typeface="+mj-lt"/>
              </a:rPr>
              <a:t>A. Major criteria:</a:t>
            </a:r>
          </a:p>
          <a:p>
            <a:pPr lvl="1" algn="l" rtl="0" eaLnBrk="1" hangingPunct="1">
              <a:buFont typeface="Arial" pitchFamily="34" charset="0"/>
              <a:buChar char="–"/>
              <a:defRPr/>
            </a:pPr>
            <a:r>
              <a:rPr lang="en-US" sz="2000" dirty="0" smtClean="0">
                <a:latin typeface="+mj-lt"/>
              </a:rPr>
              <a:t>Carditis. </a:t>
            </a:r>
          </a:p>
          <a:p>
            <a:pPr lvl="1" algn="l" rtl="0" eaLnBrk="1" hangingPunct="1">
              <a:buFont typeface="Arial" pitchFamily="34" charset="0"/>
              <a:buChar char="–"/>
              <a:defRPr/>
            </a:pPr>
            <a:r>
              <a:rPr lang="en-US" sz="2000" dirty="0" smtClean="0">
                <a:latin typeface="+mj-lt"/>
              </a:rPr>
              <a:t>Polyarthritis </a:t>
            </a:r>
          </a:p>
          <a:p>
            <a:pPr lvl="1" algn="l" rtl="0" eaLnBrk="1" hangingPunct="1">
              <a:buFont typeface="Arial" pitchFamily="34" charset="0"/>
              <a:buChar char="–"/>
              <a:defRPr/>
            </a:pPr>
            <a:r>
              <a:rPr lang="en-US" sz="2000" dirty="0" smtClean="0">
                <a:latin typeface="+mj-lt"/>
              </a:rPr>
              <a:t> Sydenham’s chorea.</a:t>
            </a:r>
          </a:p>
          <a:p>
            <a:pPr lvl="1" algn="l" rtl="0" eaLnBrk="1" hangingPunct="1">
              <a:buFont typeface="Arial" pitchFamily="34" charset="0"/>
              <a:buChar char="–"/>
              <a:defRPr/>
            </a:pPr>
            <a:r>
              <a:rPr lang="en-US" sz="2000" dirty="0" smtClean="0">
                <a:latin typeface="+mj-lt"/>
              </a:rPr>
              <a:t>Erythema </a:t>
            </a:r>
            <a:r>
              <a:rPr lang="en-US" sz="2000" dirty="0" err="1" smtClean="0">
                <a:latin typeface="+mj-lt"/>
              </a:rPr>
              <a:t>marginatum</a:t>
            </a:r>
            <a:r>
              <a:rPr lang="en-US" sz="2000" dirty="0" smtClean="0">
                <a:latin typeface="+mj-lt"/>
              </a:rPr>
              <a:t>. </a:t>
            </a:r>
          </a:p>
          <a:p>
            <a:pPr lvl="1" algn="l" rtl="0" eaLnBrk="1" hangingPunct="1">
              <a:buFont typeface="Arial" pitchFamily="34" charset="0"/>
              <a:buChar char="–"/>
              <a:defRPr/>
            </a:pPr>
            <a:r>
              <a:rPr lang="en-US" sz="2000" dirty="0" smtClean="0">
                <a:latin typeface="+mj-lt"/>
              </a:rPr>
              <a:t>Subcutaneous nodules. </a:t>
            </a:r>
          </a:p>
          <a:p>
            <a:pPr lvl="1" algn="l" rtl="0" eaLnBrk="1" hangingPunct="1">
              <a:buFont typeface="Arial" pitchFamily="34" charset="0"/>
              <a:buNone/>
              <a:defRPr/>
            </a:pPr>
            <a:r>
              <a:rPr lang="en-US" dirty="0" smtClean="0">
                <a:latin typeface="+mj-lt"/>
              </a:rPr>
              <a:t>B. Minor </a:t>
            </a:r>
            <a:r>
              <a:rPr lang="en-US" dirty="0">
                <a:latin typeface="+mj-lt"/>
              </a:rPr>
              <a:t>criteria:</a:t>
            </a:r>
          </a:p>
          <a:p>
            <a:pPr lvl="1" algn="l" rtl="0" eaLnBrk="1" hangingPunct="1">
              <a:buFont typeface="Arial" pitchFamily="34" charset="0"/>
              <a:buChar char="–"/>
              <a:defRPr/>
            </a:pPr>
            <a:r>
              <a:rPr lang="en-US" sz="2000" dirty="0" smtClean="0">
                <a:latin typeface="+mj-lt"/>
              </a:rPr>
              <a:t>Previous history of  rheumatic fever. </a:t>
            </a:r>
          </a:p>
          <a:p>
            <a:pPr lvl="1" algn="l" rtl="0" eaLnBrk="1" hangingPunct="1">
              <a:buFont typeface="Arial" pitchFamily="34" charset="0"/>
              <a:buChar char="–"/>
              <a:defRPr/>
            </a:pPr>
            <a:r>
              <a:rPr lang="en-US" sz="2000" dirty="0" smtClean="0">
                <a:latin typeface="+mj-lt"/>
              </a:rPr>
              <a:t>Arthralgia. </a:t>
            </a:r>
          </a:p>
          <a:p>
            <a:pPr lvl="1" algn="l" rtl="0" eaLnBrk="1" hangingPunct="1">
              <a:buFont typeface="Arial" pitchFamily="34" charset="0"/>
              <a:buChar char="–"/>
              <a:defRPr/>
            </a:pPr>
            <a:r>
              <a:rPr lang="en-US" sz="2000" dirty="0" smtClean="0">
                <a:latin typeface="+mj-lt"/>
              </a:rPr>
              <a:t>Fever.</a:t>
            </a:r>
          </a:p>
          <a:p>
            <a:pPr lvl="1" algn="l" rtl="0" eaLnBrk="1" hangingPunct="1">
              <a:buFont typeface="Arial" pitchFamily="34" charset="0"/>
              <a:buChar char="–"/>
              <a:defRPr/>
            </a:pPr>
            <a:r>
              <a:rPr lang="en-US" sz="2000" dirty="0" smtClean="0">
                <a:latin typeface="+mj-lt"/>
              </a:rPr>
              <a:t>Lab tests indicative of inflammation </a:t>
            </a:r>
            <a:r>
              <a:rPr lang="en-US" sz="2000" dirty="0">
                <a:latin typeface="+mj-lt"/>
              </a:rPr>
              <a:t>:</a:t>
            </a:r>
            <a:r>
              <a:rPr lang="en-US" sz="2000" dirty="0" smtClean="0">
                <a:latin typeface="+mj-lt"/>
              </a:rPr>
              <a:t> ESR (erythrocyte sedimentation rate), CRP (C-Reactive protein), leukocytosis. </a:t>
            </a:r>
          </a:p>
          <a:p>
            <a:pPr lvl="1" algn="l" rtl="0" eaLnBrk="1" hangingPunct="1">
              <a:buFont typeface="Arial" pitchFamily="34" charset="0"/>
              <a:buChar char="–"/>
              <a:defRPr/>
            </a:pPr>
            <a:r>
              <a:rPr lang="en-US" sz="2000" dirty="0" smtClean="0">
                <a:latin typeface="+mj-lt"/>
              </a:rPr>
              <a:t>ECG changes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– prolonged PR interval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Jones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Diagnosis - </a:t>
            </a:r>
            <a:r>
              <a:rPr lang="en-US" dirty="0" smtClean="0">
                <a:solidFill>
                  <a:srgbClr val="000000"/>
                </a:solidFill>
              </a:rPr>
              <a:t>Need 2 major criteria or 1 major and 2 minor criteria.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Plus </a:t>
            </a:r>
          </a:p>
          <a:p>
            <a:r>
              <a:rPr lang="en-US" dirty="0" smtClean="0"/>
              <a:t>Supporting evidence of streptococcal infection: </a:t>
            </a:r>
          </a:p>
          <a:p>
            <a:pPr>
              <a:buFontTx/>
              <a:buChar char="-"/>
            </a:pPr>
            <a:r>
              <a:rPr lang="en-US" dirty="0" smtClean="0"/>
              <a:t>Increased </a:t>
            </a:r>
            <a:r>
              <a:rPr lang="en-US" dirty="0" err="1" smtClean="0"/>
              <a:t>titres</a:t>
            </a:r>
            <a:r>
              <a:rPr lang="en-US" dirty="0" smtClean="0"/>
              <a:t> of </a:t>
            </a:r>
            <a:r>
              <a:rPr lang="en-US" dirty="0" err="1" smtClean="0"/>
              <a:t>antistreptococcal</a:t>
            </a:r>
            <a:r>
              <a:rPr lang="en-US" dirty="0" smtClean="0"/>
              <a:t> antibodies (anti-</a:t>
            </a:r>
            <a:r>
              <a:rPr lang="en-US" dirty="0" err="1" smtClean="0"/>
              <a:t>streptolysin</a:t>
            </a:r>
            <a:r>
              <a:rPr lang="en-US" dirty="0" smtClean="0"/>
              <a:t> O) ASOT</a:t>
            </a:r>
          </a:p>
          <a:p>
            <a:pPr>
              <a:buFontTx/>
              <a:buChar char="-"/>
            </a:pPr>
            <a:r>
              <a:rPr lang="en-US" dirty="0" smtClean="0"/>
              <a:t>Positive throat culture for Group A streptococcus, recent scarlet fever infection.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73C7-938A-45CF-B41C-144DBD80D54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Exceptions to Jones Criteria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Pct val="66000"/>
              <a:buFont typeface="Wingdings" pitchFamily="2" charset="2"/>
              <a:buChar char=""/>
            </a:pPr>
            <a:r>
              <a:rPr lang="en-US" i="1" dirty="0"/>
              <a:t>Chorea alone, if other causes have been excluded</a:t>
            </a:r>
          </a:p>
          <a:p>
            <a:pPr>
              <a:buSzPct val="66000"/>
              <a:buFont typeface="Wingdings" pitchFamily="2" charset="2"/>
              <a:buChar char=""/>
            </a:pPr>
            <a:r>
              <a:rPr lang="en-US" i="1" dirty="0"/>
              <a:t>Insidious or late-onset </a:t>
            </a:r>
            <a:r>
              <a:rPr lang="en-US" i="1" dirty="0" err="1"/>
              <a:t>carditis</a:t>
            </a:r>
            <a:r>
              <a:rPr lang="en-US" i="1" dirty="0"/>
              <a:t> with no other explanation</a:t>
            </a:r>
          </a:p>
          <a:p>
            <a:pPr>
              <a:buSzPct val="66000"/>
              <a:buFont typeface="Wingdings" pitchFamily="2" charset="2"/>
              <a:buChar char=""/>
            </a:pPr>
            <a:r>
              <a:rPr lang="en-US" i="1" dirty="0"/>
              <a:t>Patients with documented RHD or prior rheumatic fever</a:t>
            </a:r>
            <a:r>
              <a:rPr lang="en-US" i="1" dirty="0" smtClean="0"/>
              <a:t>, one </a:t>
            </a:r>
            <a:r>
              <a:rPr lang="en-US" i="1" dirty="0"/>
              <a:t>major criterion</a:t>
            </a:r>
            <a:r>
              <a:rPr lang="en-US" i="1" dirty="0" smtClean="0"/>
              <a:t>, and/or </a:t>
            </a:r>
            <a:r>
              <a:rPr lang="en-US" i="1" dirty="0"/>
              <a:t>fever</a:t>
            </a:r>
            <a:r>
              <a:rPr lang="en-US" i="1" dirty="0" smtClean="0"/>
              <a:t>, </a:t>
            </a:r>
            <a:r>
              <a:rPr lang="en-US" i="1" dirty="0" err="1" smtClean="0"/>
              <a:t>arthralgia</a:t>
            </a:r>
            <a:r>
              <a:rPr lang="en-US" i="1" dirty="0" smtClean="0"/>
              <a:t> </a:t>
            </a:r>
            <a:r>
              <a:rPr lang="en-US" i="1" dirty="0"/>
              <a:t>or high CRP suggests recurrence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96A4-BA33-4B6B-A580-48ECDAEA3A8F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Differential Diagnosis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Juvenile </a:t>
            </a:r>
            <a:r>
              <a:rPr lang="en-US" dirty="0" err="1"/>
              <a:t>rheumatiod</a:t>
            </a:r>
            <a:r>
              <a:rPr lang="en-US" dirty="0"/>
              <a:t> arthritis</a:t>
            </a:r>
          </a:p>
          <a:p>
            <a:r>
              <a:rPr lang="en-US" dirty="0"/>
              <a:t>Septic arthritis</a:t>
            </a:r>
          </a:p>
          <a:p>
            <a:r>
              <a:rPr lang="en-US" dirty="0"/>
              <a:t>Sickle-cell </a:t>
            </a:r>
            <a:r>
              <a:rPr lang="en-US" dirty="0" err="1"/>
              <a:t>arthropathy</a:t>
            </a:r>
            <a:endParaRPr lang="en-US" dirty="0"/>
          </a:p>
          <a:p>
            <a:r>
              <a:rPr lang="en-US" dirty="0"/>
              <a:t>Kawasaki disease</a:t>
            </a:r>
          </a:p>
          <a:p>
            <a:r>
              <a:rPr lang="en-US" dirty="0"/>
              <a:t>Myocarditis</a:t>
            </a:r>
          </a:p>
          <a:p>
            <a:r>
              <a:rPr lang="en-US" dirty="0"/>
              <a:t>Scarlet fever</a:t>
            </a:r>
          </a:p>
          <a:p>
            <a:r>
              <a:rPr lang="en-US" dirty="0" smtClean="0"/>
              <a:t>Leukemia</a:t>
            </a:r>
          </a:p>
          <a:p>
            <a:pPr>
              <a:buNone/>
            </a:pPr>
            <a:r>
              <a:rPr lang="en-US" dirty="0" smtClean="0"/>
              <a:t>                               etc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154D-7172-42A1-B73F-30FE40B49507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5400"/>
              <a:t>Treatment</a:t>
            </a: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7924800" cy="45720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Step I</a:t>
            </a:r>
            <a:r>
              <a:rPr lang="en-US" dirty="0"/>
              <a:t>  - </a:t>
            </a:r>
            <a:r>
              <a:rPr lang="en-US" dirty="0" smtClean="0"/>
              <a:t>Primary </a:t>
            </a:r>
            <a:r>
              <a:rPr lang="en-US" dirty="0"/>
              <a:t>prevention </a:t>
            </a:r>
            <a:r>
              <a:rPr lang="en-US" dirty="0" smtClean="0"/>
              <a:t>– focus on eradication </a:t>
            </a:r>
            <a:r>
              <a:rPr lang="en-US" dirty="0"/>
              <a:t>of </a:t>
            </a:r>
            <a:r>
              <a:rPr lang="en-US" dirty="0" smtClean="0"/>
              <a:t>streptococci.</a:t>
            </a:r>
            <a:endParaRPr lang="en-US" dirty="0"/>
          </a:p>
          <a:p>
            <a:r>
              <a:rPr lang="en-US" b="1" dirty="0"/>
              <a:t>Step II</a:t>
            </a:r>
            <a:r>
              <a:rPr lang="en-US" dirty="0"/>
              <a:t> </a:t>
            </a:r>
            <a:r>
              <a:rPr lang="en-US" dirty="0" smtClean="0"/>
              <a:t>– control of inflammation - Anti </a:t>
            </a:r>
            <a:r>
              <a:rPr lang="en-US" dirty="0"/>
              <a:t>inflammatory </a:t>
            </a:r>
            <a:r>
              <a:rPr lang="en-US" dirty="0" smtClean="0"/>
              <a:t>treatment - aspirin/NSAIDS, steroids</a:t>
            </a:r>
            <a:r>
              <a:rPr lang="en-US" dirty="0"/>
              <a:t>.</a:t>
            </a:r>
          </a:p>
          <a:p>
            <a:r>
              <a:rPr lang="en-US" b="1" dirty="0"/>
              <a:t>Step III</a:t>
            </a:r>
            <a:r>
              <a:rPr lang="en-US" dirty="0"/>
              <a:t>- </a:t>
            </a:r>
            <a:r>
              <a:rPr lang="en-US" dirty="0" smtClean="0"/>
              <a:t>Supportive </a:t>
            </a:r>
            <a:r>
              <a:rPr lang="en-US" dirty="0"/>
              <a:t>management &amp; 			 management of complications</a:t>
            </a:r>
          </a:p>
          <a:p>
            <a:r>
              <a:rPr lang="en-US" b="1" dirty="0"/>
              <a:t>Step IV</a:t>
            </a:r>
            <a:r>
              <a:rPr lang="en-US" dirty="0"/>
              <a:t>- </a:t>
            </a:r>
            <a:r>
              <a:rPr lang="en-US" dirty="0" smtClean="0"/>
              <a:t>Secondary </a:t>
            </a:r>
            <a:r>
              <a:rPr lang="en-US" dirty="0"/>
              <a:t>prevention 	</a:t>
            </a:r>
            <a:r>
              <a:rPr lang="en-US" dirty="0" smtClean="0"/>
              <a:t>- focus on prevention </a:t>
            </a:r>
            <a:r>
              <a:rPr lang="en-US" dirty="0"/>
              <a:t>of recurrent </a:t>
            </a:r>
            <a:r>
              <a:rPr lang="en-US" dirty="0" smtClean="0"/>
              <a:t>attacks.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1461"/>
            <a:ext cx="2133600" cy="365125"/>
          </a:xfrm>
        </p:spPr>
        <p:txBody>
          <a:bodyPr/>
          <a:lstStyle/>
          <a:p>
            <a:fld id="{01A412D2-7592-4A17-BE73-57E967F6AE85}" type="slidenum">
              <a:rPr lang="en-US"/>
              <a:pPr/>
              <a:t>48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FD6E-150F-456F-B7D8-0AE9C743C2C8}" type="slidenum">
              <a:rPr lang="en-US"/>
              <a:pPr/>
              <a:t>49</a:t>
            </a:fld>
            <a:endParaRPr lang="en-US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533400" y="304800"/>
            <a:ext cx="8153400" cy="5953125"/>
          </a:xfrm>
          <a:prstGeom prst="rect">
            <a:avLst/>
          </a:prstGeom>
          <a:noFill/>
          <a:ln w="28575" cap="sq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b="1" dirty="0">
                <a:latin typeface="Arial" pitchFamily="34" charset="0"/>
              </a:rPr>
              <a:t>STEP I: Primary Prevention of Rheumatic Fever 		</a:t>
            </a:r>
            <a:r>
              <a:rPr lang="en-US" sz="2000" b="1" dirty="0">
                <a:latin typeface="Arial" pitchFamily="34" charset="0"/>
              </a:rPr>
              <a:t>(Treatment of Streptococcal </a:t>
            </a:r>
            <a:r>
              <a:rPr lang="en-US" sz="2000" b="1" dirty="0" err="1">
                <a:latin typeface="Arial" pitchFamily="34" charset="0"/>
              </a:rPr>
              <a:t>Tonsillopharyngitis</a:t>
            </a:r>
            <a:r>
              <a:rPr lang="en-US" sz="2000" b="1" dirty="0">
                <a:latin typeface="Arial" pitchFamily="34" charset="0"/>
              </a:rPr>
              <a:t>)</a:t>
            </a:r>
            <a:r>
              <a:rPr lang="en-US" sz="1800" b="1" dirty="0">
                <a:latin typeface="Arial" pitchFamily="34" charset="0"/>
              </a:rPr>
              <a:t> </a:t>
            </a:r>
            <a:endParaRPr lang="en-US" sz="1800" dirty="0">
              <a:latin typeface="Arial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1" dirty="0">
                <a:latin typeface="Arial" pitchFamily="34" charset="0"/>
              </a:rPr>
              <a:t>Agent	                              Dose                                     Mode	         Duration</a:t>
            </a:r>
            <a:endParaRPr lang="en-US" sz="1800" dirty="0">
              <a:latin typeface="Arial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dirty="0" err="1">
                <a:latin typeface="Arial" pitchFamily="34" charset="0"/>
              </a:rPr>
              <a:t>Benzathine</a:t>
            </a:r>
            <a:r>
              <a:rPr lang="en-US" sz="1800" dirty="0">
                <a:latin typeface="Arial" pitchFamily="34" charset="0"/>
              </a:rPr>
              <a:t> penicillin G	600 000 U for patients        Intramuscular        Once </a:t>
            </a:r>
            <a:br>
              <a:rPr lang="en-US" sz="1800" dirty="0">
                <a:latin typeface="Arial" pitchFamily="34" charset="0"/>
              </a:rPr>
            </a:br>
            <a:r>
              <a:rPr lang="en-US" sz="1800" dirty="0">
                <a:latin typeface="Arial" pitchFamily="34" charset="0"/>
              </a:rPr>
              <a:t>			</a:t>
            </a:r>
            <a:r>
              <a:rPr lang="en-US" sz="1800" dirty="0" smtClean="0">
                <a:latin typeface="Arial" pitchFamily="34" charset="0"/>
              </a:rPr>
              <a:t>&lt;27 kg. </a:t>
            </a:r>
            <a:r>
              <a:rPr lang="en-US" sz="1800" dirty="0">
                <a:latin typeface="Arial" pitchFamily="34" charset="0"/>
              </a:rPr>
              <a:t/>
            </a:r>
            <a:br>
              <a:rPr lang="en-US" sz="1800" dirty="0">
                <a:latin typeface="Arial" pitchFamily="34" charset="0"/>
              </a:rPr>
            </a:br>
            <a:r>
              <a:rPr lang="en-US" sz="1800" dirty="0">
                <a:latin typeface="Arial" pitchFamily="34" charset="0"/>
              </a:rPr>
              <a:t>			1 200 000 U for patients &gt;27 kg        </a:t>
            </a:r>
            <a:br>
              <a:rPr lang="en-US" sz="1800" dirty="0">
                <a:latin typeface="Arial" pitchFamily="34" charset="0"/>
              </a:rPr>
            </a:br>
            <a:r>
              <a:rPr lang="en-US" sz="1800" dirty="0">
                <a:latin typeface="Arial" pitchFamily="34" charset="0"/>
              </a:rPr>
              <a:t>			 </a:t>
            </a:r>
            <a:r>
              <a:rPr lang="en-US" sz="2800" dirty="0">
                <a:latin typeface="Arial" pitchFamily="34" charset="0"/>
              </a:rPr>
              <a:t>or </a:t>
            </a:r>
            <a:endParaRPr lang="en-US" sz="1800" dirty="0">
              <a:latin typeface="Arial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latin typeface="Arial" pitchFamily="34" charset="0"/>
              </a:rPr>
              <a:t>Penicillin V		Children: 250 mg 2-3 times daily   Oral            10 d </a:t>
            </a:r>
            <a:br>
              <a:rPr lang="en-US" sz="1800" dirty="0">
                <a:latin typeface="Arial" pitchFamily="34" charset="0"/>
              </a:rPr>
            </a:br>
            <a:r>
              <a:rPr lang="en-US" sz="1800" dirty="0">
                <a:latin typeface="Arial" pitchFamily="34" charset="0"/>
              </a:rPr>
              <a:t>(</a:t>
            </a:r>
            <a:r>
              <a:rPr lang="en-US" sz="1800" dirty="0" err="1">
                <a:latin typeface="Arial" pitchFamily="34" charset="0"/>
              </a:rPr>
              <a:t>phenoxymethyl</a:t>
            </a:r>
            <a:r>
              <a:rPr lang="en-US" sz="1800" dirty="0">
                <a:latin typeface="Arial" pitchFamily="34" charset="0"/>
              </a:rPr>
              <a:t> penicillin)  Adolescents and adults: 			     			500 mg 2-3 times daily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1" dirty="0">
                <a:latin typeface="Arial" pitchFamily="34" charset="0"/>
              </a:rPr>
              <a:t>For individuals allergic to penicillin	</a:t>
            </a:r>
            <a:r>
              <a:rPr lang="en-US" sz="1800" dirty="0">
                <a:latin typeface="Arial" pitchFamily="34" charset="0"/>
              </a:rPr>
              <a:t>		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latin typeface="Arial" pitchFamily="34" charset="0"/>
              </a:rPr>
              <a:t>Erythromycin:		 20-40 mg/kg/d 2-4 times daily      Oral 	 10 d </a:t>
            </a:r>
            <a:r>
              <a:rPr lang="en-US" sz="1800" dirty="0" err="1">
                <a:latin typeface="Arial" pitchFamily="34" charset="0"/>
              </a:rPr>
              <a:t>Estolate</a:t>
            </a:r>
            <a:r>
              <a:rPr lang="en-US" sz="1800" dirty="0">
                <a:latin typeface="Arial" pitchFamily="34" charset="0"/>
              </a:rPr>
              <a:t>			 (maximum 1 g/d)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latin typeface="Arial" pitchFamily="34" charset="0"/>
              </a:rPr>
              <a:t>			 </a:t>
            </a:r>
            <a:r>
              <a:rPr lang="en-US" sz="2800" dirty="0">
                <a:latin typeface="Arial" pitchFamily="34" charset="0"/>
              </a:rPr>
              <a:t>or </a:t>
            </a:r>
            <a:endParaRPr lang="en-US" sz="1800" dirty="0">
              <a:latin typeface="Arial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dirty="0" err="1">
                <a:latin typeface="Arial" pitchFamily="34" charset="0"/>
              </a:rPr>
              <a:t>Ethylsuccinate</a:t>
            </a:r>
            <a:r>
              <a:rPr lang="en-US" sz="1800" dirty="0">
                <a:latin typeface="Arial" pitchFamily="34" charset="0"/>
              </a:rPr>
              <a:t>		40 mg/kg/d 2-4 times daily            Oral             10 d 			(maximum 1 g/d)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1905000" y="6172200"/>
            <a:ext cx="5258619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i="1" dirty="0">
                <a:latin typeface="Arial" pitchFamily="34" charset="0"/>
              </a:rPr>
              <a:t>Recommendations of American Heart Association</a:t>
            </a:r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Definition/Etiology 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81534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Acute rheumatic fever is a systemic disease of childhood</a:t>
            </a:r>
            <a:r>
              <a:rPr lang="en-US" dirty="0" smtClean="0"/>
              <a:t>, often </a:t>
            </a:r>
            <a:r>
              <a:rPr lang="en-US" dirty="0"/>
              <a:t>recurrent that follows </a:t>
            </a:r>
            <a:r>
              <a:rPr lang="en-US" dirty="0" smtClean="0"/>
              <a:t>Group </a:t>
            </a:r>
            <a:r>
              <a:rPr lang="en-US" dirty="0"/>
              <a:t>A beta hemolytic streptococcal </a:t>
            </a:r>
            <a:r>
              <a:rPr lang="en-US" dirty="0" err="1" smtClean="0"/>
              <a:t>pharyngitis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a delayed </a:t>
            </a:r>
            <a:r>
              <a:rPr lang="en-US" i="1" dirty="0"/>
              <a:t>non-</a:t>
            </a:r>
            <a:r>
              <a:rPr lang="en-US" i="1" dirty="0" err="1"/>
              <a:t>suppurative</a:t>
            </a:r>
            <a:r>
              <a:rPr lang="en-US" dirty="0"/>
              <a:t> sequelae to URTI with </a:t>
            </a:r>
            <a:r>
              <a:rPr lang="en-US" dirty="0" smtClean="0"/>
              <a:t>Group A Beta Hemolytic streptococci (GABH).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a diffuse inflammatory disease of connective tissue</a:t>
            </a:r>
            <a:r>
              <a:rPr lang="en-US" dirty="0" smtClean="0"/>
              <a:t>, primarily </a:t>
            </a:r>
            <a:r>
              <a:rPr lang="en-US" dirty="0"/>
              <a:t>involving </a:t>
            </a:r>
            <a:r>
              <a:rPr lang="en-US" i="1" dirty="0" smtClean="0"/>
              <a:t>the heart, blood </a:t>
            </a:r>
            <a:r>
              <a:rPr lang="en-US" i="1" dirty="0"/>
              <a:t>vessels</a:t>
            </a:r>
            <a:r>
              <a:rPr lang="en-US" i="1" dirty="0" smtClean="0"/>
              <a:t>, joints</a:t>
            </a:r>
            <a:r>
              <a:rPr lang="en-US" i="1" dirty="0"/>
              <a:t>, </a:t>
            </a:r>
            <a:r>
              <a:rPr lang="en-US" i="1" dirty="0" smtClean="0"/>
              <a:t>subcutaneous tissue </a:t>
            </a:r>
            <a:r>
              <a:rPr lang="en-US" dirty="0"/>
              <a:t>and</a:t>
            </a:r>
            <a:r>
              <a:rPr lang="en-US" i="1" dirty="0"/>
              <a:t> CNS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D23D-0B81-4B23-AECE-461A258202FB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CD7E-92A0-465E-BBA4-6AF074FAF991}" type="slidenum">
              <a:rPr lang="en-US"/>
              <a:pPr/>
              <a:t>50</a:t>
            </a:fld>
            <a:endParaRPr lang="en-US"/>
          </a:p>
        </p:txBody>
      </p:sp>
      <p:graphicFrame>
        <p:nvGraphicFramePr>
          <p:cNvPr id="88064" name="Object 0"/>
          <p:cNvGraphicFramePr>
            <a:graphicFrameLocks noChangeAspect="1"/>
          </p:cNvGraphicFramePr>
          <p:nvPr>
            <p:ph type="tbl" idx="4294967295"/>
          </p:nvPr>
        </p:nvGraphicFramePr>
        <p:xfrm>
          <a:off x="428596" y="1785926"/>
          <a:ext cx="7929617" cy="4640283"/>
        </p:xfrm>
        <a:graphic>
          <a:graphicData uri="http://schemas.openxmlformats.org/presentationml/2006/ole">
            <p:oleObj spid="_x0000_s88064" name="Document" r:id="rId3" imgW="7997988" imgH="7284967" progId="Word.Document.8">
              <p:embed/>
            </p:oleObj>
          </a:graphicData>
        </a:graphic>
      </p:graphicFrame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914400" y="685800"/>
            <a:ext cx="76962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Arial" pitchFamily="34" charset="0"/>
              </a:rPr>
              <a:t>Step II: </a:t>
            </a:r>
            <a:r>
              <a:rPr lang="en-US" sz="3200" b="1" dirty="0">
                <a:solidFill>
                  <a:schemeClr val="tx2"/>
                </a:solidFill>
                <a:latin typeface="Arial" pitchFamily="34" charset="0"/>
              </a:rPr>
              <a:t>Anti inflammatory treatment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142976" y="1219200"/>
            <a:ext cx="5715024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pitchFamily="34" charset="0"/>
              </a:rPr>
              <a:t>Clinical condition	 </a:t>
            </a:r>
            <a:r>
              <a:rPr lang="en-US" dirty="0" smtClean="0">
                <a:latin typeface="Arial" pitchFamily="34" charset="0"/>
              </a:rPr>
              <a:t>              Drugs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D315-5D2A-4013-A131-9688945679DC}" type="slidenum">
              <a:rPr lang="en-US"/>
              <a:pPr/>
              <a:t>51</a:t>
            </a:fld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2286000"/>
            <a:ext cx="7848600" cy="3505200"/>
          </a:xfrm>
        </p:spPr>
        <p:txBody>
          <a:bodyPr/>
          <a:lstStyle/>
          <a:p>
            <a:r>
              <a:rPr lang="en-US" dirty="0"/>
              <a:t>Bed rest </a:t>
            </a:r>
          </a:p>
          <a:p>
            <a:r>
              <a:rPr lang="en-US" dirty="0"/>
              <a:t>Treatment of congestive cardiac failure: 		</a:t>
            </a:r>
            <a:r>
              <a:rPr lang="en-US" dirty="0" smtClean="0"/>
              <a:t>- digitalis, diuretics</a:t>
            </a:r>
            <a:endParaRPr lang="en-US" dirty="0"/>
          </a:p>
          <a:p>
            <a:r>
              <a:rPr lang="en-US" dirty="0"/>
              <a:t>Treatment of chorea:					        -diazepam or haloperidol </a:t>
            </a:r>
          </a:p>
          <a:p>
            <a:r>
              <a:rPr lang="en-US" dirty="0"/>
              <a:t>Rest to joints &amp; supportive splinting</a:t>
            </a:r>
          </a:p>
          <a:p>
            <a:endParaRPr lang="en-US" dirty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838200" y="838200"/>
            <a:ext cx="7924800" cy="106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pitchFamily="34" charset="0"/>
              </a:rPr>
              <a:t>3.Step III: Supportive management &amp; 	      	    management of complications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2940E-0675-478A-B2A4-83A2159F59E5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70658" name="Rectangle 1026"/>
          <p:cNvSpPr>
            <a:spLocks noChangeArrowheads="1"/>
          </p:cNvSpPr>
          <p:nvPr/>
        </p:nvSpPr>
        <p:spPr bwMode="auto">
          <a:xfrm>
            <a:off x="533400" y="304800"/>
            <a:ext cx="8077200" cy="5652830"/>
          </a:xfrm>
          <a:prstGeom prst="rect">
            <a:avLst/>
          </a:prstGeom>
          <a:noFill/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latin typeface="Arial" pitchFamily="34" charset="0"/>
              </a:rPr>
              <a:t>STEP IV : Secondary Prevention of Rheumatic Fever 	     (Prevention of Recurrent Attacks)</a:t>
            </a:r>
            <a:r>
              <a:rPr lang="en-US" sz="1600" dirty="0">
                <a:latin typeface="Arial" pitchFamily="34" charset="0"/>
              </a:rPr>
              <a:t>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latin typeface="Arial" pitchFamily="34" charset="0"/>
              </a:rPr>
              <a:t>Agent               			Dose			Mode</a:t>
            </a:r>
            <a:r>
              <a:rPr lang="en-US" sz="1600" dirty="0">
                <a:latin typeface="Arial" pitchFamily="34" charset="0"/>
              </a:rPr>
              <a:t>				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600" dirty="0" err="1">
                <a:latin typeface="Arial" pitchFamily="34" charset="0"/>
              </a:rPr>
              <a:t>Benzathine</a:t>
            </a:r>
            <a:r>
              <a:rPr lang="en-US" sz="1600" dirty="0">
                <a:latin typeface="Arial" pitchFamily="34" charset="0"/>
              </a:rPr>
              <a:t> penicillin G	1 200 000 U every 4 weeks*		Intramuscular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600" dirty="0">
                <a:latin typeface="Arial" pitchFamily="34" charset="0"/>
              </a:rPr>
              <a:t>	</a:t>
            </a:r>
            <a:r>
              <a:rPr lang="en-US" dirty="0">
                <a:latin typeface="Arial" pitchFamily="34" charset="0"/>
              </a:rPr>
              <a:t>or</a:t>
            </a:r>
            <a:r>
              <a:rPr lang="en-US" sz="1600" dirty="0">
                <a:latin typeface="Arial" pitchFamily="34" charset="0"/>
              </a:rPr>
              <a:t>		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600" dirty="0">
                <a:latin typeface="Arial" pitchFamily="34" charset="0"/>
              </a:rPr>
              <a:t>Penicillin V		250 mg twice daily			 </a:t>
            </a:r>
            <a:r>
              <a:rPr lang="en-US" sz="1600" dirty="0" smtClean="0">
                <a:latin typeface="Arial" pitchFamily="34" charset="0"/>
              </a:rPr>
              <a:t>Oral</a:t>
            </a:r>
            <a:r>
              <a:rPr lang="en-US" sz="1600" dirty="0">
                <a:latin typeface="Arial" pitchFamily="34" charset="0"/>
              </a:rPr>
              <a:t>	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600" dirty="0">
                <a:latin typeface="Arial" pitchFamily="34" charset="0"/>
              </a:rPr>
              <a:t>	</a:t>
            </a:r>
            <a:r>
              <a:rPr lang="en-US" dirty="0">
                <a:latin typeface="Arial" pitchFamily="34" charset="0"/>
              </a:rPr>
              <a:t>or</a:t>
            </a:r>
            <a:r>
              <a:rPr lang="en-US" sz="1600" dirty="0">
                <a:latin typeface="Arial" pitchFamily="34" charset="0"/>
              </a:rPr>
              <a:t>		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600" dirty="0">
                <a:latin typeface="Arial" pitchFamily="34" charset="0"/>
              </a:rPr>
              <a:t>Sulfadiazine	             </a:t>
            </a:r>
            <a:r>
              <a:rPr lang="en-US" sz="1600" dirty="0" smtClean="0">
                <a:latin typeface="Arial" pitchFamily="34" charset="0"/>
              </a:rPr>
              <a:t>  0.5 </a:t>
            </a:r>
            <a:r>
              <a:rPr lang="en-US" sz="1600" dirty="0">
                <a:latin typeface="Arial" pitchFamily="34" charset="0"/>
              </a:rPr>
              <a:t>g once daily for patients 27 kg </a:t>
            </a:r>
            <a:r>
              <a:rPr lang="en-US" sz="1600" dirty="0" smtClean="0">
                <a:latin typeface="Arial" pitchFamily="34" charset="0"/>
              </a:rPr>
              <a:t>            </a:t>
            </a:r>
            <a:r>
              <a:rPr lang="en-US" sz="1600" dirty="0">
                <a:latin typeface="Arial" pitchFamily="34" charset="0"/>
              </a:rPr>
              <a:t>Oral </a:t>
            </a:r>
            <a:br>
              <a:rPr lang="en-US" sz="1600" dirty="0">
                <a:latin typeface="Arial" pitchFamily="34" charset="0"/>
              </a:rPr>
            </a:br>
            <a:r>
              <a:rPr lang="en-US" sz="1600" dirty="0">
                <a:latin typeface="Arial" pitchFamily="34" charset="0"/>
              </a:rPr>
              <a:t>		            </a:t>
            </a:r>
            <a:r>
              <a:rPr lang="en-US" sz="1600" dirty="0" smtClean="0">
                <a:latin typeface="Arial" pitchFamily="34" charset="0"/>
              </a:rPr>
              <a:t>  1.0 </a:t>
            </a:r>
            <a:r>
              <a:rPr lang="en-US" sz="1600" dirty="0">
                <a:latin typeface="Arial" pitchFamily="34" charset="0"/>
              </a:rPr>
              <a:t>g once daily for patients &gt;27 </a:t>
            </a:r>
            <a:r>
              <a:rPr lang="en-US" sz="1600" dirty="0" smtClean="0">
                <a:latin typeface="Arial" pitchFamily="34" charset="0"/>
              </a:rPr>
              <a:t>kg</a:t>
            </a:r>
            <a:r>
              <a:rPr lang="en-US" sz="1600" dirty="0">
                <a:latin typeface="Arial" pitchFamily="34" charset="0"/>
              </a:rPr>
              <a:t>		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000" dirty="0">
                <a:latin typeface="Arial" pitchFamily="34" charset="0"/>
              </a:rPr>
              <a:t>For individuals allergic to penicillin and sulfadiazine</a:t>
            </a:r>
            <a:r>
              <a:rPr lang="en-US" sz="1600" dirty="0">
                <a:latin typeface="Arial" pitchFamily="34" charset="0"/>
              </a:rPr>
              <a:t>			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600" dirty="0">
                <a:latin typeface="Arial" pitchFamily="34" charset="0"/>
              </a:rPr>
              <a:t>Erythromycin		250 mg twice daily	                	  </a:t>
            </a:r>
            <a:r>
              <a:rPr lang="en-US" sz="1600" dirty="0" smtClean="0">
                <a:latin typeface="Arial" pitchFamily="34" charset="0"/>
              </a:rPr>
              <a:t>Oral</a:t>
            </a:r>
            <a:r>
              <a:rPr lang="en-US" sz="1600" dirty="0">
                <a:latin typeface="Arial" pitchFamily="34" charset="0"/>
              </a:rPr>
              <a:t>	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600" dirty="0">
                <a:latin typeface="Arial" pitchFamily="34" charset="0"/>
              </a:rPr>
              <a:t>			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600" dirty="0">
                <a:latin typeface="Arial" pitchFamily="34" charset="0"/>
              </a:rPr>
              <a:t>*In high-risk situations, administration every 3 weeks is justified and recommended</a:t>
            </a:r>
          </a:p>
        </p:txBody>
      </p:sp>
      <p:sp>
        <p:nvSpPr>
          <p:cNvPr id="70659" name="Rectangle 1027"/>
          <p:cNvSpPr>
            <a:spLocks noChangeArrowheads="1"/>
          </p:cNvSpPr>
          <p:nvPr/>
        </p:nvSpPr>
        <p:spPr bwMode="auto">
          <a:xfrm>
            <a:off x="1981200" y="6248400"/>
            <a:ext cx="52260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i="1" dirty="0">
                <a:latin typeface="Arial" pitchFamily="34" charset="0"/>
              </a:rPr>
              <a:t>Recommendations of American Heart Association</a:t>
            </a:r>
            <a:endParaRPr lang="en-US" sz="1800" dirty="0"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</a:rPr>
              <a:t>Duration of Secondary Rheumatic Fever Prophylaxis </a:t>
            </a:r>
            <a:endParaRPr lang="en-US" sz="3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29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15541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 </a:t>
                      </a:r>
                      <a:endParaRPr lang="en-US" dirty="0"/>
                    </a:p>
                  </a:txBody>
                  <a:tcPr/>
                </a:tc>
              </a:tr>
              <a:tr h="165255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</a:rPr>
                        <a:t>Rheumatic fever with Carditis and residual heart disease (persistent valvular disease*)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</a:rPr>
                        <a:t>At least 10 y since last episode and at least until age 40 yrs, sometimes lifelong</a:t>
                      </a:r>
                      <a:r>
                        <a:rPr lang="en-US" sz="1800" baseline="0" dirty="0" smtClean="0">
                          <a:latin typeface="Arial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Arial" pitchFamily="34" charset="0"/>
                        </a:rPr>
                        <a:t>prophylaxis 			</a:t>
                      </a:r>
                      <a:endParaRPr lang="en-US" dirty="0"/>
                    </a:p>
                  </a:txBody>
                  <a:tcPr/>
                </a:tc>
              </a:tr>
              <a:tr h="127119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</a:rPr>
                        <a:t>Rheumatic fever with Carditis, but no residual heart disease (no valvular disease*) 		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</a:rPr>
                        <a:t>10 y or well into adulthood,	whichever is longer </a:t>
                      </a:r>
                      <a:endParaRPr lang="en-US" dirty="0"/>
                    </a:p>
                  </a:txBody>
                  <a:tcPr/>
                </a:tc>
              </a:tr>
              <a:tr h="88983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</a:rPr>
                        <a:t>Rheumatic fever without Carditis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</a:rPr>
                        <a:t>5 y or until age 21 yrs, whichever is longer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D58-4136-43D0-A1C7-578BC85576C9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 not use penicillin, </a:t>
            </a:r>
            <a:r>
              <a:rPr lang="en-US" dirty="0" err="1" smtClean="0"/>
              <a:t>ampicillin</a:t>
            </a:r>
            <a:r>
              <a:rPr lang="en-US" dirty="0" smtClean="0"/>
              <a:t>, or amoxicillin for endocarditis prophylaxis in patients already receiving penicillin for secondary rheumatic fever prophylaxis (relative resistance of PO streptococci to penicillin and </a:t>
            </a:r>
            <a:r>
              <a:rPr lang="en-US" dirty="0" err="1" smtClean="0"/>
              <a:t>aminopenicillins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Alternate drugs recommended by the American Heart Association for these patients include PO </a:t>
            </a:r>
            <a:r>
              <a:rPr lang="en-US" dirty="0" err="1" smtClean="0"/>
              <a:t>clindamycin</a:t>
            </a:r>
            <a:r>
              <a:rPr lang="en-US" dirty="0" smtClean="0"/>
              <a:t> (20 mg/kg) and PO </a:t>
            </a:r>
            <a:r>
              <a:rPr lang="en-US" dirty="0" err="1" smtClean="0"/>
              <a:t>azithromycin</a:t>
            </a:r>
            <a:r>
              <a:rPr lang="en-US" dirty="0" smtClean="0"/>
              <a:t> or </a:t>
            </a:r>
            <a:r>
              <a:rPr lang="en-US" dirty="0" err="1" smtClean="0"/>
              <a:t>clarithromycin</a:t>
            </a:r>
            <a:r>
              <a:rPr lang="en-US" dirty="0" smtClean="0"/>
              <a:t> (15 mg/kg)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73C7-938A-45CF-B41C-144DBD80D540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Prognosis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Rheumatic fever can recur whenever the individual experience new GABH streptococcal infection</a:t>
            </a:r>
            <a:r>
              <a:rPr lang="en-US" dirty="0" smtClean="0"/>
              <a:t>, if </a:t>
            </a:r>
            <a:r>
              <a:rPr lang="en-US" dirty="0"/>
              <a:t>not on prophylactic medicines</a:t>
            </a:r>
          </a:p>
          <a:p>
            <a:endParaRPr lang="en-US" dirty="0" smtClean="0"/>
          </a:p>
          <a:p>
            <a:r>
              <a:rPr lang="en-US" dirty="0" smtClean="0"/>
              <a:t>Good </a:t>
            </a:r>
            <a:r>
              <a:rPr lang="en-US" dirty="0"/>
              <a:t>prognosis for older age group &amp; if no </a:t>
            </a:r>
            <a:r>
              <a:rPr lang="en-US" dirty="0" err="1"/>
              <a:t>carditis</a:t>
            </a:r>
            <a:r>
              <a:rPr lang="en-US" dirty="0"/>
              <a:t> during the initial attack</a:t>
            </a:r>
          </a:p>
          <a:p>
            <a:endParaRPr lang="en-US" dirty="0" smtClean="0"/>
          </a:p>
          <a:p>
            <a:r>
              <a:rPr lang="en-US" dirty="0" smtClean="0"/>
              <a:t>Bad </a:t>
            </a:r>
            <a:r>
              <a:rPr lang="en-US" dirty="0"/>
              <a:t>prognosis for younger children &amp; those with </a:t>
            </a:r>
            <a:r>
              <a:rPr lang="en-US" dirty="0" err="1"/>
              <a:t>carditis</a:t>
            </a:r>
            <a:r>
              <a:rPr lang="en-US" dirty="0"/>
              <a:t> with </a:t>
            </a:r>
            <a:r>
              <a:rPr lang="en-US" dirty="0" smtClean="0"/>
              <a:t>valvular </a:t>
            </a:r>
            <a:r>
              <a:rPr lang="en-US" dirty="0"/>
              <a:t>lesions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8B4D-4B30-4F5A-B8AA-BD57BA032382}" type="slidenum">
              <a:rPr lang="en-US"/>
              <a:pPr/>
              <a:t>55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Rheumatic Heart Disease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Next session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73C7-938A-45CF-B41C-144DBD80D540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05/05/1999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Dr.Said Alavi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73C7-938A-45CF-B41C-144DBD80D540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Epidemiology</a:t>
            </a:r>
          </a:p>
        </p:txBody>
      </p:sp>
      <p:sp>
        <p:nvSpPr>
          <p:cNvPr id="44036" name="Rectangle 1028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Ages 5-15 yrs are most susceptible</a:t>
            </a:r>
          </a:p>
          <a:p>
            <a:r>
              <a:rPr lang="en-US" sz="2800" dirty="0"/>
              <a:t>Rare &lt;3 yrs</a:t>
            </a:r>
          </a:p>
          <a:p>
            <a:r>
              <a:rPr lang="en-US" sz="2800" dirty="0" smtClean="0"/>
              <a:t>Girls = boys - prognosis is worse for females than for males.</a:t>
            </a:r>
            <a:endParaRPr lang="en-US" sz="2800" dirty="0"/>
          </a:p>
          <a:p>
            <a:r>
              <a:rPr lang="en-US" sz="2800" dirty="0"/>
              <a:t>Common in 3rd world </a:t>
            </a:r>
            <a:r>
              <a:rPr lang="en-US" sz="2800" dirty="0" smtClean="0"/>
              <a:t>countries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Race (when controlled for socioeconomic variables) has not been documented to influence disease incidence. </a:t>
            </a:r>
            <a:endParaRPr lang="en-US" sz="2800" dirty="0"/>
          </a:p>
          <a:p>
            <a:r>
              <a:rPr lang="en-US" sz="2800" dirty="0"/>
              <a:t>Environmental </a:t>
            </a:r>
            <a:r>
              <a:rPr lang="en-US" sz="2800" dirty="0" smtClean="0"/>
              <a:t>factors      --</a:t>
            </a:r>
            <a:r>
              <a:rPr lang="en-US" sz="2800" dirty="0"/>
              <a:t>	</a:t>
            </a:r>
            <a:r>
              <a:rPr lang="en-US" i="1" dirty="0"/>
              <a:t>over crowding, poor sanitation, </a:t>
            </a:r>
            <a:r>
              <a:rPr lang="en-US" i="1" dirty="0" smtClean="0"/>
              <a:t>poverty.</a:t>
            </a:r>
          </a:p>
          <a:p>
            <a:r>
              <a:rPr lang="en-US" dirty="0" smtClean="0"/>
              <a:t>The incidence of RF in Developing countries is 27-100/100,000 /yr</a:t>
            </a:r>
          </a:p>
          <a:p>
            <a:endParaRPr lang="en-US" i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2496-68FE-4D4D-8AD4-0FD9913541BB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/>
              <a:t>Kenyan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on Rheumatic Fever scanty.</a:t>
            </a:r>
          </a:p>
          <a:p>
            <a:r>
              <a:rPr lang="en-US" dirty="0" smtClean="0"/>
              <a:t>Each year, it is estimated that Kenya has approximately 200,000 new cases of rheumatic heart disease, making it among the world’s hardest-hit countries.</a:t>
            </a:r>
          </a:p>
          <a:p>
            <a:endParaRPr lang="en-US" sz="2800" dirty="0" smtClean="0"/>
          </a:p>
          <a:p>
            <a:r>
              <a:rPr lang="en-US" sz="2800" dirty="0" smtClean="0"/>
              <a:t>Prevalence rate of RHD  = 1.7-2.4/1000 (170-240/100,000)</a:t>
            </a:r>
          </a:p>
          <a:p>
            <a:r>
              <a:rPr lang="en-US" sz="2800" dirty="0" smtClean="0"/>
              <a:t>(</a:t>
            </a:r>
            <a:r>
              <a:rPr lang="en-US" sz="2800" i="1" dirty="0" smtClean="0"/>
              <a:t>Epidemiology of rheumatic heart disease among primary school children in western Kenya. International Journal of cardiology </a:t>
            </a:r>
            <a:r>
              <a:rPr lang="en-US" sz="2800" dirty="0" smtClean="0">
                <a:hlinkClick r:id="rId2"/>
              </a:rPr>
              <a:t>… </a:t>
            </a:r>
            <a:r>
              <a:rPr lang="en-US" sz="2800" u="sng" dirty="0" err="1" smtClean="0">
                <a:hlinkClick r:id="rId2"/>
              </a:rPr>
              <a:t>Anabwani</a:t>
            </a:r>
            <a:r>
              <a:rPr lang="en-US" sz="2800" u="sng" dirty="0" smtClean="0">
                <a:hlinkClick r:id="rId2"/>
              </a:rPr>
              <a:t> GM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, </a:t>
            </a:r>
            <a:r>
              <a:rPr lang="en-US" sz="2800" u="sng" dirty="0" err="1" smtClean="0">
                <a:hlinkClick r:id="rId3"/>
              </a:rPr>
              <a:t>Amoa</a:t>
            </a:r>
            <a:r>
              <a:rPr lang="en-US" sz="2800" u="sng" dirty="0" smtClean="0">
                <a:hlinkClick r:id="rId3"/>
              </a:rPr>
              <a:t> AB</a:t>
            </a:r>
            <a:r>
              <a:rPr lang="en-US" sz="2800" dirty="0" smtClean="0"/>
              <a:t>, </a:t>
            </a:r>
            <a:r>
              <a:rPr lang="en-US" sz="2800" u="sng" dirty="0" err="1" smtClean="0">
                <a:hlinkClick r:id="rId4"/>
              </a:rPr>
              <a:t>Muita</a:t>
            </a:r>
            <a:r>
              <a:rPr lang="en-US" sz="2800" u="sng" dirty="0" smtClean="0">
                <a:hlinkClick r:id="rId4"/>
              </a:rPr>
              <a:t> AK</a:t>
            </a:r>
            <a:r>
              <a:rPr lang="en-US" sz="2800" dirty="0" smtClean="0"/>
              <a:t>.)</a:t>
            </a:r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73C7-938A-45CF-B41C-144DBD80D54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6096000" cy="1143000"/>
          </a:xfrm>
        </p:spPr>
        <p:txBody>
          <a:bodyPr/>
          <a:lstStyle/>
          <a:p>
            <a:pPr algn="l"/>
            <a:r>
              <a:rPr lang="en-US"/>
              <a:t>Pathogenesis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676400"/>
            <a:ext cx="7891490" cy="4467244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Delayed immune response to infection with </a:t>
            </a:r>
            <a:r>
              <a:rPr lang="en-US" sz="2800" dirty="0" smtClean="0"/>
              <a:t>group A </a:t>
            </a:r>
            <a:r>
              <a:rPr lang="en-US" sz="2800" dirty="0"/>
              <a:t>beta hemolytic streptococci.</a:t>
            </a:r>
          </a:p>
          <a:p>
            <a:endParaRPr lang="en-US" sz="2800" dirty="0" smtClean="0"/>
          </a:p>
          <a:p>
            <a:r>
              <a:rPr lang="en-US" sz="3000" dirty="0" smtClean="0"/>
              <a:t>After </a:t>
            </a:r>
            <a:r>
              <a:rPr lang="en-US" sz="3000" dirty="0"/>
              <a:t>a latent period of 1-3 weeks, antibody induced immunological damage  occur to</a:t>
            </a:r>
            <a:r>
              <a:rPr lang="en-US" sz="3000" i="1" dirty="0"/>
              <a:t> </a:t>
            </a:r>
            <a:r>
              <a:rPr lang="en-US" sz="3000" i="1" dirty="0">
                <a:solidFill>
                  <a:srgbClr val="FF0000"/>
                </a:solidFill>
              </a:rPr>
              <a:t>heart valves</a:t>
            </a:r>
            <a:r>
              <a:rPr lang="en-US" sz="3000" i="1" dirty="0" smtClean="0">
                <a:solidFill>
                  <a:srgbClr val="FF0000"/>
                </a:solidFill>
              </a:rPr>
              <a:t>, joints</a:t>
            </a:r>
            <a:r>
              <a:rPr lang="en-US" sz="3000" i="1" dirty="0">
                <a:solidFill>
                  <a:srgbClr val="FF0000"/>
                </a:solidFill>
              </a:rPr>
              <a:t>, subcutaneous tissue &amp; basal ganglia of brain</a:t>
            </a:r>
            <a:endParaRPr lang="en-US" sz="30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The mechanism of this immune reaction is not yet understood, however, the most accepted hypothesis is </a:t>
            </a:r>
            <a:r>
              <a:rPr lang="en-US" sz="2800" i="1" dirty="0" smtClean="0">
                <a:solidFill>
                  <a:srgbClr val="FF0000"/>
                </a:solidFill>
              </a:rPr>
              <a:t>antigenic similarity (mimicry) hypothesis</a:t>
            </a:r>
            <a:r>
              <a:rPr lang="en-US" sz="2800" dirty="0" smtClean="0"/>
              <a:t>.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5B86-EBF1-4A27-83A4-1D2709FAE035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D93E-980D-4F78-8C6D-B4D0BF95AD74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914400"/>
            <a:ext cx="8229600" cy="5638800"/>
          </a:xfrm>
          <a:ln/>
        </p:spPr>
        <p:txBody>
          <a:bodyPr/>
          <a:lstStyle/>
          <a:p>
            <a:r>
              <a:rPr lang="en-US" dirty="0" smtClean="0"/>
              <a:t>Common cause of Pharyngitis.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 </a:t>
            </a:r>
            <a:r>
              <a:rPr lang="en-US" dirty="0" err="1" smtClean="0"/>
              <a:t>sero</a:t>
            </a:r>
            <a:r>
              <a:rPr lang="en-US" dirty="0" smtClean="0"/>
              <a:t>-types  - 1, 3, 5, 6, 18, 24</a:t>
            </a:r>
          </a:p>
          <a:p>
            <a:endParaRPr lang="en-US" dirty="0" smtClean="0"/>
          </a:p>
          <a:p>
            <a:r>
              <a:rPr lang="en-US" dirty="0" smtClean="0"/>
              <a:t>Skin </a:t>
            </a:r>
            <a:r>
              <a:rPr lang="en-US" dirty="0"/>
              <a:t>infection- produced by GABHS leads to post streptococcal </a:t>
            </a:r>
            <a:r>
              <a:rPr lang="en-US" dirty="0" smtClean="0"/>
              <a:t>glomerulonephritis </a:t>
            </a:r>
            <a:r>
              <a:rPr lang="en-US" dirty="0"/>
              <a:t>only. It will not result in  </a:t>
            </a:r>
            <a:r>
              <a:rPr lang="en-US" dirty="0" smtClean="0"/>
              <a:t>Rheumatic Fever </a:t>
            </a:r>
            <a:r>
              <a:rPr lang="en-US" dirty="0"/>
              <a:t>or </a:t>
            </a:r>
            <a:r>
              <a:rPr lang="en-US" dirty="0" err="1"/>
              <a:t>carditis</a:t>
            </a:r>
            <a:r>
              <a:rPr lang="en-US" dirty="0"/>
              <a:t> as skin lipid cholesterol inhibit </a:t>
            </a:r>
            <a:r>
              <a:rPr lang="en-US" dirty="0" err="1" smtClean="0"/>
              <a:t>antigenicity</a:t>
            </a:r>
            <a:r>
              <a:rPr lang="en-US" dirty="0" smtClean="0"/>
              <a:t>..</a:t>
            </a:r>
            <a:endParaRPr lang="en-US" b="1" dirty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914400" y="381000"/>
            <a:ext cx="7223125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3200" u="sng">
                <a:solidFill>
                  <a:schemeClr val="tx2"/>
                </a:solidFill>
                <a:latin typeface="Arial" pitchFamily="34" charset="0"/>
              </a:rPr>
              <a:t>Group A Beta Hemolytic Streptococcus</a:t>
            </a:r>
            <a:endParaRPr lang="en-US" sz="160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</TotalTime>
  <Words>1988</Words>
  <Application>Microsoft PowerPoint</Application>
  <PresentationFormat>On-screen Show (4:3)</PresentationFormat>
  <Paragraphs>350</Paragraphs>
  <Slides>57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Office Theme</vt:lpstr>
      <vt:lpstr>Document</vt:lpstr>
      <vt:lpstr>Acquired heart diseases in children</vt:lpstr>
      <vt:lpstr>Outline </vt:lpstr>
      <vt:lpstr>Rheumatic Fever</vt:lpstr>
      <vt:lpstr>Objectives</vt:lpstr>
      <vt:lpstr>Definition/Etiology </vt:lpstr>
      <vt:lpstr>Epidemiology</vt:lpstr>
      <vt:lpstr>Kenyan data</vt:lpstr>
      <vt:lpstr>Pathogenesis</vt:lpstr>
      <vt:lpstr>Slide 9</vt:lpstr>
      <vt:lpstr>Slide 10</vt:lpstr>
      <vt:lpstr>Slide 11</vt:lpstr>
      <vt:lpstr>Slide 12</vt:lpstr>
      <vt:lpstr>Pathologic Lesions</vt:lpstr>
      <vt:lpstr>Aschoff’s body</vt:lpstr>
      <vt:lpstr>Slide 15</vt:lpstr>
      <vt:lpstr>Slide 16</vt:lpstr>
      <vt:lpstr>Slide 17</vt:lpstr>
      <vt:lpstr>Slide 18</vt:lpstr>
      <vt:lpstr>Slide 19</vt:lpstr>
      <vt:lpstr>Clinical features</vt:lpstr>
      <vt:lpstr>1. Arthritis</vt:lpstr>
      <vt:lpstr>2. Carditis</vt:lpstr>
      <vt:lpstr>Histology of Myocardium in Rheumatic Carditis (200X)</vt:lpstr>
      <vt:lpstr>Slide 24</vt:lpstr>
      <vt:lpstr>Rheumatic vegetations</vt:lpstr>
      <vt:lpstr>Aortic valve stenosis</vt:lpstr>
      <vt:lpstr>Slide 27</vt:lpstr>
      <vt:lpstr>Clinical Manifestations </vt:lpstr>
      <vt:lpstr>Slide 29</vt:lpstr>
      <vt:lpstr>Slide 30</vt:lpstr>
      <vt:lpstr>Slide 31</vt:lpstr>
      <vt:lpstr>3.Sydenham Chorea</vt:lpstr>
      <vt:lpstr>Slide 33</vt:lpstr>
      <vt:lpstr>4.Erythema Marginatum</vt:lpstr>
      <vt:lpstr>Annular erythema</vt:lpstr>
      <vt:lpstr>5.Subcutaneous nodules </vt:lpstr>
      <vt:lpstr>Other features.</vt:lpstr>
      <vt:lpstr>Laboratory Findings</vt:lpstr>
      <vt:lpstr>Laboratory findings</vt:lpstr>
      <vt:lpstr>IMAGING STUDIES</vt:lpstr>
      <vt:lpstr>IMAGING STUDIES</vt:lpstr>
      <vt:lpstr>IMAGING STUDIES </vt:lpstr>
      <vt:lpstr>Diagnosis</vt:lpstr>
      <vt:lpstr>Jones criteria </vt:lpstr>
      <vt:lpstr>Jones criteria</vt:lpstr>
      <vt:lpstr>Exceptions to Jones Criteria</vt:lpstr>
      <vt:lpstr>Differential Diagnosis</vt:lpstr>
      <vt:lpstr>Treatment</vt:lpstr>
      <vt:lpstr>Slide 49</vt:lpstr>
      <vt:lpstr>Slide 50</vt:lpstr>
      <vt:lpstr>Slide 51</vt:lpstr>
      <vt:lpstr>Slide 52</vt:lpstr>
      <vt:lpstr>Duration of Secondary Rheumatic Fever Prophylaxis </vt:lpstr>
      <vt:lpstr>Slide 54</vt:lpstr>
      <vt:lpstr>Prognosis</vt:lpstr>
      <vt:lpstr>Rheumatic Heart Disease</vt:lpstr>
      <vt:lpstr>Slide 57</vt:lpstr>
    </vt:vector>
  </TitlesOfParts>
  <Company>Saqr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Rheumatic Fever</dc:title>
  <dc:subject>Acute Rheumatic Fever</dc:subject>
  <dc:creator>Dr.Said Alavi</dc:creator>
  <cp:lastModifiedBy>user</cp:lastModifiedBy>
  <cp:revision>140</cp:revision>
  <dcterms:created xsi:type="dcterms:W3CDTF">1999-05-16T22:55:20Z</dcterms:created>
  <dcterms:modified xsi:type="dcterms:W3CDTF">2016-02-17T12:12:57Z</dcterms:modified>
</cp:coreProperties>
</file>