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183.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8"/>
  </p:notesMasterIdLst>
  <p:sldIdLst>
    <p:sldId id="356" r:id="rId2"/>
    <p:sldId id="298" r:id="rId3"/>
    <p:sldId id="299" r:id="rId4"/>
    <p:sldId id="270" r:id="rId5"/>
    <p:sldId id="271" r:id="rId6"/>
    <p:sldId id="272" r:id="rId7"/>
    <p:sldId id="273" r:id="rId8"/>
    <p:sldId id="274" r:id="rId9"/>
    <p:sldId id="257" r:id="rId10"/>
    <p:sldId id="306" r:id="rId11"/>
    <p:sldId id="307" r:id="rId12"/>
    <p:sldId id="308" r:id="rId13"/>
    <p:sldId id="258" r:id="rId14"/>
    <p:sldId id="309" r:id="rId15"/>
    <p:sldId id="259" r:id="rId16"/>
    <p:sldId id="260" r:id="rId17"/>
    <p:sldId id="261" r:id="rId18"/>
    <p:sldId id="262" r:id="rId19"/>
    <p:sldId id="263" r:id="rId20"/>
    <p:sldId id="264" r:id="rId21"/>
    <p:sldId id="310" r:id="rId22"/>
    <p:sldId id="265" r:id="rId23"/>
    <p:sldId id="266" r:id="rId24"/>
    <p:sldId id="311" r:id="rId25"/>
    <p:sldId id="267" r:id="rId26"/>
    <p:sldId id="312" r:id="rId27"/>
    <p:sldId id="268" r:id="rId28"/>
    <p:sldId id="313" r:id="rId29"/>
    <p:sldId id="314" r:id="rId30"/>
    <p:sldId id="269" r:id="rId31"/>
    <p:sldId id="275" r:id="rId32"/>
    <p:sldId id="276" r:id="rId33"/>
    <p:sldId id="277" r:id="rId34"/>
    <p:sldId id="278" r:id="rId35"/>
    <p:sldId id="315" r:id="rId36"/>
    <p:sldId id="316" r:id="rId37"/>
    <p:sldId id="279" r:id="rId38"/>
    <p:sldId id="317" r:id="rId39"/>
    <p:sldId id="280" r:id="rId40"/>
    <p:sldId id="318" r:id="rId41"/>
    <p:sldId id="281" r:id="rId42"/>
    <p:sldId id="319" r:id="rId43"/>
    <p:sldId id="320" r:id="rId44"/>
    <p:sldId id="282" r:id="rId45"/>
    <p:sldId id="321" r:id="rId46"/>
    <p:sldId id="283" r:id="rId47"/>
    <p:sldId id="284" r:id="rId48"/>
    <p:sldId id="322" r:id="rId49"/>
    <p:sldId id="323" r:id="rId50"/>
    <p:sldId id="285" r:id="rId51"/>
    <p:sldId id="324" r:id="rId52"/>
    <p:sldId id="286" r:id="rId53"/>
    <p:sldId id="287" r:id="rId54"/>
    <p:sldId id="288" r:id="rId55"/>
    <p:sldId id="325" r:id="rId56"/>
    <p:sldId id="326" r:id="rId57"/>
    <p:sldId id="289" r:id="rId58"/>
    <p:sldId id="290" r:id="rId59"/>
    <p:sldId id="291" r:id="rId60"/>
    <p:sldId id="292" r:id="rId61"/>
    <p:sldId id="293" r:id="rId62"/>
    <p:sldId id="294" r:id="rId63"/>
    <p:sldId id="295" r:id="rId64"/>
    <p:sldId id="296" r:id="rId65"/>
    <p:sldId id="297" r:id="rId66"/>
    <p:sldId id="300" r:id="rId67"/>
    <p:sldId id="329" r:id="rId68"/>
    <p:sldId id="330" r:id="rId69"/>
    <p:sldId id="331" r:id="rId70"/>
    <p:sldId id="332" r:id="rId71"/>
    <p:sldId id="333" r:id="rId72"/>
    <p:sldId id="334" r:id="rId73"/>
    <p:sldId id="301" r:id="rId74"/>
    <p:sldId id="335" r:id="rId75"/>
    <p:sldId id="336" r:id="rId76"/>
    <p:sldId id="302" r:id="rId77"/>
    <p:sldId id="337" r:id="rId78"/>
    <p:sldId id="338" r:id="rId79"/>
    <p:sldId id="339" r:id="rId80"/>
    <p:sldId id="303" r:id="rId81"/>
    <p:sldId id="304" r:id="rId82"/>
    <p:sldId id="305" r:id="rId83"/>
    <p:sldId id="327" r:id="rId84"/>
    <p:sldId id="340" r:id="rId85"/>
    <p:sldId id="341" r:id="rId86"/>
    <p:sldId id="342" r:id="rId87"/>
    <p:sldId id="343" r:id="rId88"/>
    <p:sldId id="344" r:id="rId89"/>
    <p:sldId id="345" r:id="rId90"/>
    <p:sldId id="346" r:id="rId91"/>
    <p:sldId id="347" r:id="rId92"/>
    <p:sldId id="348" r:id="rId93"/>
    <p:sldId id="355" r:id="rId94"/>
    <p:sldId id="350" r:id="rId95"/>
    <p:sldId id="351" r:id="rId96"/>
    <p:sldId id="352" r:id="rId97"/>
    <p:sldId id="353" r:id="rId98"/>
    <p:sldId id="354"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 id="328"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7" r:id="rId140"/>
    <p:sldId id="398" r:id="rId141"/>
    <p:sldId id="399" r:id="rId142"/>
    <p:sldId id="400" r:id="rId143"/>
    <p:sldId id="401" r:id="rId144"/>
    <p:sldId id="402" r:id="rId145"/>
    <p:sldId id="403" r:id="rId146"/>
    <p:sldId id="404" r:id="rId147"/>
    <p:sldId id="405" r:id="rId148"/>
    <p:sldId id="406" r:id="rId149"/>
    <p:sldId id="407" r:id="rId150"/>
    <p:sldId id="408" r:id="rId151"/>
    <p:sldId id="409" r:id="rId152"/>
    <p:sldId id="410" r:id="rId153"/>
    <p:sldId id="411" r:id="rId154"/>
    <p:sldId id="412" r:id="rId155"/>
    <p:sldId id="413" r:id="rId156"/>
    <p:sldId id="414" r:id="rId157"/>
    <p:sldId id="415" r:id="rId158"/>
    <p:sldId id="416" r:id="rId159"/>
    <p:sldId id="417" r:id="rId160"/>
    <p:sldId id="418" r:id="rId161"/>
    <p:sldId id="419" r:id="rId162"/>
    <p:sldId id="420" r:id="rId163"/>
    <p:sldId id="421" r:id="rId164"/>
    <p:sldId id="422" r:id="rId165"/>
    <p:sldId id="423" r:id="rId166"/>
    <p:sldId id="450" r:id="rId167"/>
    <p:sldId id="424" r:id="rId168"/>
    <p:sldId id="425" r:id="rId169"/>
    <p:sldId id="426" r:id="rId170"/>
    <p:sldId id="427" r:id="rId171"/>
    <p:sldId id="451" r:id="rId172"/>
    <p:sldId id="428" r:id="rId173"/>
    <p:sldId id="429" r:id="rId174"/>
    <p:sldId id="431" r:id="rId175"/>
    <p:sldId id="452" r:id="rId176"/>
    <p:sldId id="432" r:id="rId177"/>
    <p:sldId id="433" r:id="rId178"/>
    <p:sldId id="453" r:id="rId179"/>
    <p:sldId id="454" r:id="rId180"/>
    <p:sldId id="434" r:id="rId181"/>
    <p:sldId id="435" r:id="rId182"/>
    <p:sldId id="436" r:id="rId183"/>
    <p:sldId id="455" r:id="rId184"/>
    <p:sldId id="437" r:id="rId185"/>
    <p:sldId id="456" r:id="rId186"/>
    <p:sldId id="438" r:id="rId187"/>
    <p:sldId id="439" r:id="rId188"/>
    <p:sldId id="440" r:id="rId189"/>
    <p:sldId id="441" r:id="rId190"/>
    <p:sldId id="442" r:id="rId191"/>
    <p:sldId id="444" r:id="rId192"/>
    <p:sldId id="445" r:id="rId193"/>
    <p:sldId id="446" r:id="rId194"/>
    <p:sldId id="447" r:id="rId195"/>
    <p:sldId id="448" r:id="rId196"/>
    <p:sldId id="449" r:id="rId1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1" d="100"/>
          <a:sy n="61" d="100"/>
        </p:scale>
        <p:origin x="-140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slide" Target="slides/slide195.xml"/><Relationship Id="rId20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notesMaster" Target="notesMasters/notesMaster1.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21BA50-80AE-44E0-814D-078D94CE29E6}" type="datetimeFigureOut">
              <a:rPr lang="en-US" smtClean="0"/>
              <a:pPr/>
              <a:t>11/15/2018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7F17A0-9633-41AD-9C40-93353BBC7B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7F17A0-9633-41AD-9C40-93353BBC7BF6}" type="slidenum">
              <a:rPr lang="en-US" smtClean="0"/>
              <a:pPr/>
              <a:t>88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7F17A0-9633-41AD-9C40-93353BBC7BF6}" type="slidenum">
              <a:rPr lang="en-US" smtClean="0"/>
              <a:pPr/>
              <a:t>135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0CB489-40B5-4FB2-8BB6-D90A0DFD7A12}" type="datetimeFigureOut">
              <a:rPr lang="en-US" smtClean="0"/>
              <a:pPr/>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28326-C23C-4B15-BC36-CDA7CD4A90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0CB489-40B5-4FB2-8BB6-D90A0DFD7A12}" type="datetimeFigureOut">
              <a:rPr lang="en-US" smtClean="0"/>
              <a:pPr/>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28326-C23C-4B15-BC36-CDA7CD4A90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0CB489-40B5-4FB2-8BB6-D90A0DFD7A12}" type="datetimeFigureOut">
              <a:rPr lang="en-US" smtClean="0"/>
              <a:pPr/>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28326-C23C-4B15-BC36-CDA7CD4A90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0CB489-40B5-4FB2-8BB6-D90A0DFD7A12}" type="datetimeFigureOut">
              <a:rPr lang="en-US" smtClean="0"/>
              <a:pPr/>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28326-C23C-4B15-BC36-CDA7CD4A90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0CB489-40B5-4FB2-8BB6-D90A0DFD7A12}" type="datetimeFigureOut">
              <a:rPr lang="en-US" smtClean="0"/>
              <a:pPr/>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28326-C23C-4B15-BC36-CDA7CD4A90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0CB489-40B5-4FB2-8BB6-D90A0DFD7A12}" type="datetimeFigureOut">
              <a:rPr lang="en-US" smtClean="0"/>
              <a:pPr/>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28326-C23C-4B15-BC36-CDA7CD4A90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0CB489-40B5-4FB2-8BB6-D90A0DFD7A12}" type="datetimeFigureOut">
              <a:rPr lang="en-US" smtClean="0"/>
              <a:pPr/>
              <a:t>11/15/2018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E28326-C23C-4B15-BC36-CDA7CD4A90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0CB489-40B5-4FB2-8BB6-D90A0DFD7A12}" type="datetimeFigureOut">
              <a:rPr lang="en-US" smtClean="0"/>
              <a:pPr/>
              <a:t>11/15/2018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E28326-C23C-4B15-BC36-CDA7CD4A90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CB489-40B5-4FB2-8BB6-D90A0DFD7A12}" type="datetimeFigureOut">
              <a:rPr lang="en-US" smtClean="0"/>
              <a:pPr/>
              <a:t>11/15/2018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E28326-C23C-4B15-BC36-CDA7CD4A90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0CB489-40B5-4FB2-8BB6-D90A0DFD7A12}" type="datetimeFigureOut">
              <a:rPr lang="en-US" smtClean="0"/>
              <a:pPr/>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28326-C23C-4B15-BC36-CDA7CD4A90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0CB489-40B5-4FB2-8BB6-D90A0DFD7A12}" type="datetimeFigureOut">
              <a:rPr lang="en-US" smtClean="0"/>
              <a:pPr/>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28326-C23C-4B15-BC36-CDA7CD4A90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CB489-40B5-4FB2-8BB6-D90A0DFD7A12}" type="datetimeFigureOut">
              <a:rPr lang="en-US" smtClean="0"/>
              <a:pPr/>
              <a:t>11/15/2018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28326-C23C-4B15-BC36-CDA7CD4A90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merckmanuals.com/home/infections/sexually-transmitted-diseases-stds"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merckmanuals.com/home/ear,-nose,-and-throat-disorders/nose-and-sinus-disorders/sinusitis" TargetMode="External"/><Relationship Id="rId2" Type="http://schemas.openxmlformats.org/officeDocument/2006/relationships/hyperlink" Target="http://www.merckmanuals.com/home/ear,-nose,-and-throat-disorders/symptoms-of-nose-and-throat-disorders/sore-throat" TargetMode="External"/><Relationship Id="rId1" Type="http://schemas.openxmlformats.org/officeDocument/2006/relationships/slideLayout" Target="../slideLayouts/slideLayout2.xml"/><Relationship Id="rId6" Type="http://schemas.openxmlformats.org/officeDocument/2006/relationships/hyperlink" Target="http://www.merckmanuals.com/home/lung-and-airway-disorders/pneumonia" TargetMode="External"/><Relationship Id="rId5" Type="http://schemas.openxmlformats.org/officeDocument/2006/relationships/hyperlink" Target="http://www.merckmanuals.com/home/infections/viral-infections/influenza-flu" TargetMode="External"/><Relationship Id="rId4" Type="http://schemas.openxmlformats.org/officeDocument/2006/relationships/hyperlink" Target="http://www.merckmanuals.com/home/infections/viral-infections/common-col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medicalnewstoday.com/info/cancer-oncology/" TargetMode="External"/><Relationship Id="rId2" Type="http://schemas.openxmlformats.org/officeDocument/2006/relationships/hyperlink" Target="https://www.medicalnewstoday.com/articles/10278.php" TargetMode="External"/><Relationship Id="rId1" Type="http://schemas.openxmlformats.org/officeDocument/2006/relationships/slideLayout" Target="../slideLayouts/slideLayout2.xml"/><Relationship Id="rId4" Type="http://schemas.openxmlformats.org/officeDocument/2006/relationships/hyperlink" Target="https://www.medicalnewstoday.com/info/diabete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medicalnewstoday.com/articles/145855.ph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medicalnewstoday.com/articles/246491.php"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medicalnewstoday.com/articles/158004.php"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healthline.com/health/food-nutrition/parasites-bacteria-in-food"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latin typeface="Times New Roman" pitchFamily="18" charset="0"/>
                <a:cs typeface="Times New Roman" pitchFamily="18" charset="0"/>
              </a:rPr>
              <a:t>PATHOLOGY</a:t>
            </a:r>
            <a:br>
              <a:rPr lang="en-US" b="1"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UNIT 4,5 &amp;6</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fontScale="85000" lnSpcReduction="20000"/>
          </a:bodyPr>
          <a:lstStyle/>
          <a:p>
            <a:r>
              <a:rPr lang="en-US" b="1" dirty="0" smtClean="0">
                <a:solidFill>
                  <a:srgbClr val="7030A0"/>
                </a:solidFill>
                <a:latin typeface="Times New Roman" pitchFamily="18" charset="0"/>
                <a:cs typeface="Times New Roman" pitchFamily="18" charset="0"/>
              </a:rPr>
              <a:t>CERTIFICATE</a:t>
            </a:r>
          </a:p>
          <a:p>
            <a:r>
              <a:rPr lang="en-US" b="1" dirty="0" smtClean="0">
                <a:solidFill>
                  <a:srgbClr val="7030A0"/>
                </a:solidFill>
                <a:latin typeface="Times New Roman" pitchFamily="18" charset="0"/>
                <a:cs typeface="Times New Roman" pitchFamily="18" charset="0"/>
              </a:rPr>
              <a:t>HRI CLASS</a:t>
            </a:r>
          </a:p>
          <a:p>
            <a:r>
              <a:rPr lang="en-US" b="1" dirty="0" smtClean="0">
                <a:solidFill>
                  <a:srgbClr val="7030A0"/>
                </a:solidFill>
                <a:latin typeface="Times New Roman" pitchFamily="18" charset="0"/>
                <a:cs typeface="Times New Roman" pitchFamily="18" charset="0"/>
              </a:rPr>
              <a:t>BY;</a:t>
            </a:r>
          </a:p>
          <a:p>
            <a:r>
              <a:rPr lang="en-US" b="1" dirty="0" smtClean="0">
                <a:solidFill>
                  <a:srgbClr val="7030A0"/>
                </a:solidFill>
                <a:latin typeface="Times New Roman" pitchFamily="18" charset="0"/>
                <a:cs typeface="Times New Roman" pitchFamily="18" charset="0"/>
              </a:rPr>
              <a:t>MS. MERCY M. AGITA</a:t>
            </a:r>
            <a:endParaRPr lang="en-US"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lnSpc>
                <a:spcPct val="150000"/>
              </a:lnSpc>
              <a:buNone/>
            </a:pPr>
            <a:r>
              <a:rPr lang="en-US" b="1" dirty="0" err="1" smtClean="0">
                <a:solidFill>
                  <a:schemeClr val="tx2"/>
                </a:solidFill>
                <a:latin typeface="Times New Roman" pitchFamily="18" charset="0"/>
                <a:cs typeface="Times New Roman" pitchFamily="18" charset="0"/>
              </a:rPr>
              <a:t>Opsonization</a:t>
            </a:r>
            <a:r>
              <a:rPr lang="en-US" b="1" dirty="0" smtClean="0">
                <a:solidFill>
                  <a:schemeClr val="tx2"/>
                </a:solidFill>
                <a:latin typeface="Times New Roman" pitchFamily="18" charset="0"/>
                <a:cs typeface="Times New Roman" pitchFamily="18" charset="0"/>
              </a:rPr>
              <a:t>:</a:t>
            </a:r>
          </a:p>
          <a:p>
            <a:pPr algn="just">
              <a:lnSpc>
                <a:spcPct val="150000"/>
              </a:lnSpc>
              <a:buNone/>
            </a:pPr>
            <a:r>
              <a:rPr lang="en-US" dirty="0" smtClean="0">
                <a:latin typeface="Times New Roman" pitchFamily="18" charset="0"/>
                <a:cs typeface="Times New Roman" pitchFamily="18" charset="0"/>
              </a:rPr>
              <a:t>	Phagocytes are specifically designed to consume bacteria or other pathogens. When an antibody binds to bacteria, it releases a chemical attracting phagocytes.</a:t>
            </a:r>
          </a:p>
          <a:p>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solidFill>
                  <a:srgbClr val="00B050"/>
                </a:solidFill>
                <a:latin typeface="Times New Roman" pitchFamily="18" charset="0"/>
                <a:cs typeface="Times New Roman" pitchFamily="18" charset="0"/>
              </a:rPr>
              <a:t>Animal reservoirs (Discuss)</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rgbClr val="00B050"/>
                </a:solidFill>
                <a:latin typeface="Times New Roman" pitchFamily="18" charset="0"/>
                <a:cs typeface="Times New Roman" pitchFamily="18" charset="0"/>
              </a:rPr>
              <a:t>Measures targeting the mode of transmission</a:t>
            </a:r>
            <a:endParaRPr lang="en-US"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pPr algn="just">
              <a:buNone/>
            </a:pPr>
            <a:r>
              <a:rPr lang="en-US" b="1" dirty="0" smtClean="0">
                <a:solidFill>
                  <a:srgbClr val="FF0000"/>
                </a:solidFill>
                <a:latin typeface="Times New Roman" pitchFamily="18" charset="0"/>
                <a:cs typeface="Times New Roman" pitchFamily="18" charset="0"/>
              </a:rPr>
              <a:t>Water </a:t>
            </a:r>
          </a:p>
          <a:p>
            <a:pPr algn="just">
              <a:buNone/>
            </a:pPr>
            <a:r>
              <a:rPr lang="en-US" b="1" dirty="0" smtClean="0">
                <a:solidFill>
                  <a:srgbClr val="0070C0"/>
                </a:solidFill>
                <a:latin typeface="Times New Roman" pitchFamily="18" charset="0"/>
                <a:cs typeface="Times New Roman" pitchFamily="18" charset="0"/>
              </a:rPr>
              <a:t>Disinfection</a:t>
            </a:r>
            <a:r>
              <a:rPr lang="en-US" b="1" dirty="0" smtClean="0">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is the procedure of killing most infectious agents outside the body by direct exposure to chemicals</a:t>
            </a:r>
          </a:p>
          <a:p>
            <a:pPr algn="just">
              <a:buFont typeface="Wingdings" pitchFamily="2" charset="2"/>
              <a:buChar char="v"/>
            </a:pPr>
            <a:r>
              <a:rPr lang="en-US" dirty="0" smtClean="0">
                <a:latin typeface="Times New Roman" pitchFamily="18" charset="0"/>
                <a:cs typeface="Times New Roman" pitchFamily="18" charset="0"/>
              </a:rPr>
              <a:t>Adding chemicals like chlorine</a:t>
            </a:r>
          </a:p>
          <a:p>
            <a:pPr algn="just">
              <a:buFont typeface="Wingdings" pitchFamily="2" charset="2"/>
              <a:buChar char="v"/>
            </a:pPr>
            <a:r>
              <a:rPr lang="en-US" dirty="0" smtClean="0">
                <a:latin typeface="Times New Roman" pitchFamily="18" charset="0"/>
                <a:cs typeface="Times New Roman" pitchFamily="18" charset="0"/>
              </a:rPr>
              <a:t>Boiling the water,</a:t>
            </a:r>
          </a:p>
          <a:p>
            <a:pPr algn="just">
              <a:buFont typeface="Wingdings" pitchFamily="2" charset="2"/>
              <a:buChar char="v"/>
            </a:pPr>
            <a:r>
              <a:rPr lang="en-US" dirty="0" smtClean="0">
                <a:latin typeface="Times New Roman" pitchFamily="18" charset="0"/>
                <a:cs typeface="Times New Roman" pitchFamily="18" charset="0"/>
              </a:rPr>
              <a:t>Filtering water</a:t>
            </a:r>
          </a:p>
          <a:p>
            <a:pPr algn="just">
              <a:buFont typeface="Wingdings" pitchFamily="2" charset="2"/>
              <a:buChar char="v"/>
            </a:pPr>
            <a:r>
              <a:rPr lang="en-US" dirty="0" smtClean="0">
                <a:latin typeface="Times New Roman" pitchFamily="18" charset="0"/>
                <a:cs typeface="Times New Roman" pitchFamily="18" charset="0"/>
              </a:rPr>
              <a:t>Proper use of latrines</a:t>
            </a:r>
            <a:endParaRPr lang="en-US" b="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7"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None/>
            </a:pPr>
            <a:r>
              <a:rPr lang="en-US" b="1" dirty="0" smtClean="0">
                <a:solidFill>
                  <a:srgbClr val="FF0000"/>
                </a:solidFill>
                <a:latin typeface="Times New Roman" pitchFamily="18" charset="0"/>
                <a:cs typeface="Times New Roman" pitchFamily="18" charset="0"/>
              </a:rPr>
              <a:t>Food</a:t>
            </a:r>
          </a:p>
          <a:p>
            <a:pPr algn="just">
              <a:buFont typeface="Wingdings" pitchFamily="2" charset="2"/>
              <a:buChar char="v"/>
            </a:pPr>
            <a:r>
              <a:rPr lang="en-US" dirty="0" smtClean="0">
                <a:latin typeface="Times New Roman" pitchFamily="18" charset="0"/>
                <a:cs typeface="Times New Roman" pitchFamily="18" charset="0"/>
              </a:rPr>
              <a:t>	washing raw vegetables and fruits,</a:t>
            </a:r>
          </a:p>
          <a:p>
            <a:pPr algn="just">
              <a:buFont typeface="Wingdings" pitchFamily="2" charset="2"/>
              <a:buChar char="v"/>
            </a:pPr>
            <a:r>
              <a:rPr lang="en-US" dirty="0" smtClean="0">
                <a:latin typeface="Times New Roman" pitchFamily="18" charset="0"/>
                <a:cs typeface="Times New Roman" pitchFamily="18" charset="0"/>
              </a:rPr>
              <a:t>	boiling milk</a:t>
            </a:r>
          </a:p>
          <a:p>
            <a:pPr algn="just">
              <a:buFont typeface="Wingdings" pitchFamily="2" charset="2"/>
              <a:buChar char="v"/>
            </a:pPr>
            <a:r>
              <a:rPr lang="en-US" dirty="0" smtClean="0">
                <a:latin typeface="Times New Roman" pitchFamily="18" charset="0"/>
                <a:cs typeface="Times New Roman" pitchFamily="18" charset="0"/>
              </a:rPr>
              <a:t>	cooking meat and other food items 	thoroughly before eating. </a:t>
            </a:r>
          </a:p>
          <a:p>
            <a:pPr algn="just">
              <a:buFont typeface="Wingdings" pitchFamily="2" charset="2"/>
              <a:buChar char="v"/>
            </a:pPr>
            <a:r>
              <a:rPr lang="en-US" dirty="0" smtClean="0">
                <a:latin typeface="Times New Roman" pitchFamily="18" charset="0"/>
                <a:cs typeface="Times New Roman" pitchFamily="18" charset="0"/>
              </a:rPr>
              <a:t>	Contamination with </a:t>
            </a:r>
            <a:r>
              <a:rPr lang="en-US" dirty="0" err="1" smtClean="0">
                <a:latin typeface="Times New Roman" pitchFamily="18" charset="0"/>
                <a:cs typeface="Times New Roman" pitchFamily="18" charset="0"/>
              </a:rPr>
              <a:t>faeces</a:t>
            </a:r>
            <a:r>
              <a:rPr lang="en-US" dirty="0" smtClean="0">
                <a:latin typeface="Times New Roman" pitchFamily="18" charset="0"/>
                <a:cs typeface="Times New Roman" pitchFamily="18" charset="0"/>
              </a:rPr>
              <a:t> can be 	prevented by hand washing and proper use 	of latrines.</a:t>
            </a:r>
            <a:endParaRPr lang="en-US"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buNone/>
            </a:pPr>
            <a:r>
              <a:rPr lang="en-US" b="1" dirty="0" smtClean="0">
                <a:solidFill>
                  <a:srgbClr val="FF0000"/>
                </a:solidFill>
                <a:latin typeface="Times New Roman" pitchFamily="18" charset="0"/>
                <a:cs typeface="Times New Roman" pitchFamily="18" charset="0"/>
              </a:rPr>
              <a:t>Other vehicles</a:t>
            </a:r>
          </a:p>
          <a:p>
            <a:pPr algn="just">
              <a:lnSpc>
                <a:spcPct val="150000"/>
              </a:lnSpc>
              <a:buNone/>
            </a:pPr>
            <a:r>
              <a:rPr lang="en-US" b="1" dirty="0" err="1" smtClean="0">
                <a:solidFill>
                  <a:schemeClr val="accent1"/>
                </a:solidFill>
                <a:latin typeface="Times New Roman" pitchFamily="18" charset="0"/>
                <a:cs typeface="Times New Roman" pitchFamily="18" charset="0"/>
              </a:rPr>
              <a:t>Sterilisation</a:t>
            </a:r>
            <a:r>
              <a:rPr lang="en-US" b="1" dirty="0" smtClean="0">
                <a:solidFill>
                  <a:schemeClr val="accent1"/>
                </a:solidFill>
                <a:latin typeface="Times New Roman" pitchFamily="18" charset="0"/>
                <a:cs typeface="Times New Roman" pitchFamily="18" charset="0"/>
              </a:rPr>
              <a:t> </a:t>
            </a:r>
          </a:p>
          <a:p>
            <a:pPr algn="just">
              <a:lnSpc>
                <a:spcPct val="150000"/>
              </a:lnSpc>
            </a:pPr>
            <a:r>
              <a:rPr lang="en-US" dirty="0" smtClean="0">
                <a:latin typeface="Times New Roman" pitchFamily="18" charset="0"/>
                <a:cs typeface="Times New Roman" pitchFamily="18" charset="0"/>
              </a:rPr>
              <a:t>involves destruction of all forms of micro-organisms by physical heat, irradiation, gas or chemical treatment.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plus(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lnSpc>
                <a:spcPct val="150000"/>
              </a:lnSpc>
            </a:pPr>
            <a:r>
              <a:rPr lang="en-US" i="1" dirty="0" smtClean="0">
                <a:latin typeface="Times New Roman" pitchFamily="18" charset="0"/>
                <a:cs typeface="Times New Roman" pitchFamily="18" charset="0"/>
              </a:rPr>
              <a:t>Contaminated objects</a:t>
            </a:r>
            <a:r>
              <a:rPr lang="en-US" dirty="0" smtClean="0">
                <a:latin typeface="Times New Roman" pitchFamily="18" charset="0"/>
                <a:cs typeface="Times New Roman" pitchFamily="18" charset="0"/>
              </a:rPr>
              <a:t> like household utensils for cooking, eating and drinking should be washed with soap and water.</a:t>
            </a:r>
          </a:p>
          <a:p>
            <a:pPr algn="just">
              <a:lnSpc>
                <a:spcPct val="150000"/>
              </a:lnSpc>
            </a:pPr>
            <a:r>
              <a:rPr lang="en-US" i="1" dirty="0" smtClean="0">
                <a:latin typeface="Times New Roman" pitchFamily="18" charset="0"/>
                <a:cs typeface="Times New Roman" pitchFamily="18" charset="0"/>
              </a:rPr>
              <a:t>Contaminated medical instruments and clothing</a:t>
            </a:r>
            <a:r>
              <a:rPr lang="en-US" dirty="0" smtClean="0">
                <a:latin typeface="Times New Roman" pitchFamily="18" charset="0"/>
                <a:cs typeface="Times New Roman" pitchFamily="18" charset="0"/>
              </a:rPr>
              <a:t> can be sterilized, disinfected or properly disposed of.</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itchFamily="18" charset="0"/>
                <a:cs typeface="Times New Roman" pitchFamily="18" charset="0"/>
              </a:rPr>
              <a:t>THINK…..</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buNone/>
            </a:pPr>
            <a:r>
              <a:rPr lang="en-US" dirty="0" smtClean="0"/>
              <a:t>	</a:t>
            </a:r>
            <a:r>
              <a:rPr lang="en-US" dirty="0" smtClean="0">
                <a:latin typeface="Times New Roman" pitchFamily="18" charset="0"/>
                <a:cs typeface="Times New Roman" pitchFamily="18" charset="0"/>
              </a:rPr>
              <a:t>What is the difference between sterilization and disinfection?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solidFill>
                  <a:srgbClr val="FF0000"/>
                </a:solidFill>
                <a:latin typeface="Times New Roman" pitchFamily="18" charset="0"/>
                <a:cs typeface="Times New Roman" pitchFamily="18" charset="0"/>
              </a:rPr>
              <a:t>Vectors</a:t>
            </a:r>
          </a:p>
          <a:p>
            <a:pPr algn="just">
              <a:lnSpc>
                <a:spcPct val="150000"/>
              </a:lnSpc>
            </a:pPr>
            <a:r>
              <a:rPr lang="en-US" dirty="0" smtClean="0">
                <a:latin typeface="Times New Roman" pitchFamily="18" charset="0"/>
                <a:cs typeface="Times New Roman" pitchFamily="18" charset="0"/>
              </a:rPr>
              <a:t>Include preventing breeding of vectors</a:t>
            </a:r>
          </a:p>
          <a:p>
            <a:pPr algn="just">
              <a:lnSpc>
                <a:spcPct val="150000"/>
              </a:lnSpc>
            </a:pPr>
            <a:r>
              <a:rPr lang="en-US" dirty="0" smtClean="0">
                <a:latin typeface="Times New Roman" pitchFamily="18" charset="0"/>
                <a:cs typeface="Times New Roman" pitchFamily="18" charset="0"/>
              </a:rPr>
              <a:t>Through proper disposal of fecal matter and other wastes, eradication of breeding sites, and </a:t>
            </a:r>
            <a:r>
              <a:rPr lang="en-US" dirty="0" err="1" smtClean="0">
                <a:latin typeface="Times New Roman" pitchFamily="18" charset="0"/>
                <a:cs typeface="Times New Roman" pitchFamily="18" charset="0"/>
              </a:rPr>
              <a:t>disinfestation</a:t>
            </a:r>
            <a:r>
              <a:rPr lang="en-US"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err="1" smtClean="0">
                <a:latin typeface="Times New Roman" pitchFamily="18" charset="0"/>
                <a:cs typeface="Times New Roman" pitchFamily="18" charset="0"/>
              </a:rPr>
              <a:t>Disinfestation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lgn="just"/>
            <a:r>
              <a:rPr lang="en-US" dirty="0" smtClean="0">
                <a:latin typeface="Times New Roman" pitchFamily="18" charset="0"/>
                <a:cs typeface="Times New Roman" pitchFamily="18" charset="0"/>
              </a:rPr>
              <a:t>Is the procedure of destroying or removing small animal pests, particularly arthropods and rodents, present upon a person, clothing, or in the environment of an individual, or on domestic animals.</a:t>
            </a:r>
          </a:p>
          <a:p>
            <a:pPr algn="just"/>
            <a:r>
              <a:rPr lang="en-US" dirty="0" smtClean="0">
                <a:latin typeface="Times New Roman" pitchFamily="18" charset="0"/>
                <a:cs typeface="Times New Roman" pitchFamily="18" charset="0"/>
              </a:rPr>
              <a:t>Is usually achieved by using chemical or physical agents, e.g. Spraying insecticides to destroy mosquitoes, and removing lice from the body and clothing.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b="1" dirty="0" smtClean="0">
                <a:solidFill>
                  <a:srgbClr val="00B050"/>
                </a:solidFill>
                <a:latin typeface="Times New Roman" pitchFamily="18" charset="0"/>
                <a:cs typeface="Times New Roman" pitchFamily="18" charset="0"/>
              </a:rPr>
              <a:t>Measures targeting the susceptible host</a:t>
            </a:r>
            <a:endParaRPr lang="en-US"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buNone/>
            </a:pPr>
            <a:r>
              <a:rPr lang="en-US" b="1" dirty="0" smtClean="0">
                <a:solidFill>
                  <a:srgbClr val="FF0000"/>
                </a:solidFill>
                <a:latin typeface="Times New Roman" pitchFamily="18" charset="0"/>
                <a:cs typeface="Times New Roman" pitchFamily="18" charset="0"/>
              </a:rPr>
              <a:t>Vaccination</a:t>
            </a:r>
            <a:r>
              <a:rPr lang="en-US" b="1" dirty="0" smtClean="0">
                <a:latin typeface="Times New Roman" pitchFamily="18" charset="0"/>
                <a:cs typeface="Times New Roman" pitchFamily="18" charset="0"/>
              </a:rPr>
              <a:t> </a:t>
            </a:r>
          </a:p>
          <a:p>
            <a:pPr algn="just">
              <a:lnSpc>
                <a:spcPct val="150000"/>
              </a:lnSpc>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Refers to administration of vaccines to increase the resistance of the susceptible host against specific vaccine-preventable infections.</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4)">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buNone/>
            </a:pPr>
            <a:r>
              <a:rPr lang="en-US" b="1" dirty="0" smtClean="0">
                <a:solidFill>
                  <a:srgbClr val="FF0000"/>
                </a:solidFill>
                <a:latin typeface="Times New Roman" pitchFamily="18" charset="0"/>
                <a:cs typeface="Times New Roman" pitchFamily="18" charset="0"/>
              </a:rPr>
              <a:t>Chemoprophylaxis</a:t>
            </a:r>
            <a:r>
              <a:rPr lang="en-US" b="1" dirty="0" smtClean="0">
                <a:latin typeface="Times New Roman" pitchFamily="18" charset="0"/>
                <a:cs typeface="Times New Roman" pitchFamily="18" charset="0"/>
              </a:rPr>
              <a:t> </a:t>
            </a:r>
          </a:p>
          <a:p>
            <a:pPr algn="just">
              <a:lnSpc>
                <a:spcPct val="150000"/>
              </a:lnSpc>
            </a:pPr>
            <a:r>
              <a:rPr lang="en-US" dirty="0" smtClean="0">
                <a:latin typeface="Times New Roman" pitchFamily="18" charset="0"/>
                <a:cs typeface="Times New Roman" pitchFamily="18" charset="0"/>
              </a:rPr>
              <a:t>Refers to the drugs given to exposed and susceptible hosts to prevent them from developing an infection.</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lnSpc>
                <a:spcPct val="150000"/>
              </a:lnSpc>
              <a:buNone/>
            </a:pPr>
            <a:r>
              <a:rPr lang="en-US" b="1" dirty="0" smtClean="0">
                <a:solidFill>
                  <a:schemeClr val="tx2"/>
                </a:solidFill>
                <a:latin typeface="Times New Roman" pitchFamily="18" charset="0"/>
                <a:cs typeface="Times New Roman" pitchFamily="18" charset="0"/>
              </a:rPr>
              <a:t>Agglutination:</a:t>
            </a:r>
          </a:p>
          <a:p>
            <a:pPr algn="just">
              <a:lnSpc>
                <a:spcPct val="150000"/>
              </a:lnSpc>
              <a:buNone/>
            </a:pPr>
            <a:r>
              <a:rPr lang="en-US" dirty="0" smtClean="0">
                <a:latin typeface="Times New Roman" pitchFamily="18" charset="0"/>
                <a:cs typeface="Times New Roman" pitchFamily="18" charset="0"/>
              </a:rPr>
              <a:t>	Antibodies can also clump several bacteria together, rendering them useless. They cannot do a single thing except wait for phagocytes to consume them.</a:t>
            </a:r>
          </a:p>
          <a:p>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buNone/>
            </a:pPr>
            <a:r>
              <a:rPr lang="en-US" b="1" dirty="0" smtClean="0">
                <a:solidFill>
                  <a:srgbClr val="FF0000"/>
                </a:solidFill>
                <a:latin typeface="Times New Roman" pitchFamily="18" charset="0"/>
                <a:cs typeface="Times New Roman" pitchFamily="18" charset="0"/>
              </a:rPr>
              <a:t>Maintaining a healthy lifestyle</a:t>
            </a:r>
          </a:p>
          <a:p>
            <a:pPr algn="just">
              <a:lnSpc>
                <a:spcPct val="150000"/>
              </a:lnSpc>
            </a:pPr>
            <a:r>
              <a:rPr lang="en-US" dirty="0" smtClean="0">
                <a:latin typeface="Times New Roman" pitchFamily="18" charset="0"/>
                <a:cs typeface="Times New Roman" pitchFamily="18" charset="0"/>
              </a:rPr>
              <a:t>Proper nutrition and exercise improves a person’s health status, supports the effective functioning of their immune system, and increases resistance to infection.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lnSpc>
                <a:spcPct val="150000"/>
              </a:lnSpc>
              <a:buNone/>
            </a:pPr>
            <a:r>
              <a:rPr lang="en-US" b="1" dirty="0" smtClean="0">
                <a:solidFill>
                  <a:srgbClr val="FF0000"/>
                </a:solidFill>
                <a:latin typeface="Times New Roman" pitchFamily="18" charset="0"/>
                <a:cs typeface="Times New Roman" pitchFamily="18" charset="0"/>
              </a:rPr>
              <a:t>Limiting exposure to reservoirs of infection</a:t>
            </a:r>
          </a:p>
          <a:p>
            <a:pPr algn="just">
              <a:lnSpc>
                <a:spcPct val="150000"/>
              </a:lnSpc>
            </a:pPr>
            <a:r>
              <a:rPr lang="en-US" dirty="0" smtClean="0">
                <a:latin typeface="Times New Roman" pitchFamily="18" charset="0"/>
                <a:cs typeface="Times New Roman" pitchFamily="18" charset="0"/>
              </a:rPr>
              <a:t>Condom use to prevent transmission of HIV and other sexually transmitted infections (STIs).</a:t>
            </a:r>
          </a:p>
          <a:p>
            <a:pPr algn="just">
              <a:lnSpc>
                <a:spcPct val="150000"/>
              </a:lnSpc>
            </a:pPr>
            <a:r>
              <a:rPr lang="en-US" dirty="0" smtClean="0">
                <a:latin typeface="Times New Roman" pitchFamily="18" charset="0"/>
                <a:cs typeface="Times New Roman" pitchFamily="18" charset="0"/>
              </a:rPr>
              <a:t>Use of insecticide treated nets (ITNs) over the bed at night, insect repellants and wearing protective clothing to prevent diseases transmitted by insect vectors.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edge">
                                      <p:cBhvr>
                                        <p:cTn id="7" dur="2000"/>
                                        <p:tgtEl>
                                          <p:spTgt spid="3">
                                            <p:txEl>
                                              <p:pRg st="1" end="1"/>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edge">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lnSpc>
                <a:spcPct val="150000"/>
              </a:lnSpc>
            </a:pPr>
            <a:r>
              <a:rPr lang="en-US" dirty="0" smtClean="0">
                <a:latin typeface="Times New Roman" pitchFamily="18" charset="0"/>
                <a:cs typeface="Times New Roman" pitchFamily="18" charset="0"/>
              </a:rPr>
              <a:t>Wearing surgical or very clean gloves and clean protective clothing while examining patients, particularly if they have wounds, or the examination involves the genital area.</a:t>
            </a:r>
          </a:p>
          <a:p>
            <a:pPr algn="just">
              <a:lnSpc>
                <a:spcPct val="150000"/>
              </a:lnSpc>
            </a:pPr>
            <a:r>
              <a:rPr lang="en-US" dirty="0" smtClean="0">
                <a:latin typeface="Times New Roman" pitchFamily="18" charset="0"/>
                <a:cs typeface="Times New Roman" pitchFamily="18" charset="0"/>
              </a:rPr>
              <a:t>Keeping personal hygiene, like taking a daily bath and washing your hands frequently.</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Hand washing with soap and water is the simplest and one of the most effective ways to prevent transmission of many communicable diseases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rgbClr val="7030A0"/>
                </a:solidFill>
                <a:latin typeface="Times New Roman" pitchFamily="18" charset="0"/>
                <a:cs typeface="Times New Roman" pitchFamily="18" charset="0"/>
              </a:rPr>
              <a:t>When to wash hands with soap and clean water</a:t>
            </a:r>
            <a:endParaRPr lang="en-US" b="1"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pPr algn="just">
              <a:lnSpc>
                <a:spcPct val="160000"/>
              </a:lnSpc>
            </a:pPr>
            <a:r>
              <a:rPr lang="en-US" dirty="0" smtClean="0">
                <a:latin typeface="Times New Roman" pitchFamily="18" charset="0"/>
                <a:cs typeface="Times New Roman" pitchFamily="18" charset="0"/>
              </a:rPr>
              <a:t>After using the toilet</a:t>
            </a:r>
          </a:p>
          <a:p>
            <a:pPr algn="just">
              <a:lnSpc>
                <a:spcPct val="160000"/>
              </a:lnSpc>
            </a:pPr>
            <a:r>
              <a:rPr lang="en-US" dirty="0" smtClean="0">
                <a:latin typeface="Times New Roman" pitchFamily="18" charset="0"/>
                <a:cs typeface="Times New Roman" pitchFamily="18" charset="0"/>
              </a:rPr>
              <a:t>After handling animals or animal waste</a:t>
            </a:r>
          </a:p>
          <a:p>
            <a:pPr algn="just">
              <a:lnSpc>
                <a:spcPct val="160000"/>
              </a:lnSpc>
            </a:pPr>
            <a:r>
              <a:rPr lang="en-US" dirty="0" smtClean="0">
                <a:latin typeface="Times New Roman" pitchFamily="18" charset="0"/>
                <a:cs typeface="Times New Roman" pitchFamily="18" charset="0"/>
              </a:rPr>
              <a:t>After changing a diaper (nappy) or cleaning a child’s bottom </a:t>
            </a:r>
          </a:p>
          <a:p>
            <a:pPr algn="just">
              <a:lnSpc>
                <a:spcPct val="160000"/>
              </a:lnSpc>
            </a:pPr>
            <a:r>
              <a:rPr lang="en-US" dirty="0" smtClean="0">
                <a:latin typeface="Times New Roman" pitchFamily="18" charset="0"/>
                <a:cs typeface="Times New Roman" pitchFamily="18" charset="0"/>
              </a:rPr>
              <a:t>Before and after preparing food</a:t>
            </a:r>
          </a:p>
          <a:p>
            <a:pPr algn="just">
              <a:lnSpc>
                <a:spcPct val="160000"/>
              </a:lnSpc>
            </a:pPr>
            <a:r>
              <a:rPr lang="en-US" dirty="0" smtClean="0">
                <a:latin typeface="Times New Roman" pitchFamily="18" charset="0"/>
                <a:cs typeface="Times New Roman" pitchFamily="18" charset="0"/>
              </a:rPr>
              <a:t>Before eating</a:t>
            </a:r>
          </a:p>
          <a:p>
            <a:pPr algn="just">
              <a:lnSpc>
                <a:spcPct val="160000"/>
              </a:lnSpc>
            </a:pPr>
            <a:r>
              <a:rPr lang="en-US" dirty="0" smtClean="0">
                <a:latin typeface="Times New Roman" pitchFamily="18" charset="0"/>
                <a:cs typeface="Times New Roman" pitchFamily="18" charset="0"/>
              </a:rPr>
              <a:t>After blowing the nose, coughing, or sneezing</a:t>
            </a:r>
          </a:p>
          <a:p>
            <a:pPr algn="just">
              <a:lnSpc>
                <a:spcPct val="160000"/>
              </a:lnSpc>
            </a:pPr>
            <a:r>
              <a:rPr lang="en-US" dirty="0" smtClean="0">
                <a:latin typeface="Times New Roman" pitchFamily="18" charset="0"/>
                <a:cs typeface="Times New Roman" pitchFamily="18" charset="0"/>
              </a:rPr>
              <a:t>Before and after caring for a sick person</a:t>
            </a:r>
          </a:p>
          <a:p>
            <a:pPr algn="just">
              <a:lnSpc>
                <a:spcPct val="160000"/>
              </a:lnSpc>
            </a:pPr>
            <a:r>
              <a:rPr lang="en-US" dirty="0" smtClean="0">
                <a:latin typeface="Times New Roman" pitchFamily="18" charset="0"/>
                <a:cs typeface="Times New Roman" pitchFamily="18" charset="0"/>
              </a:rPr>
              <a:t>After handling waste material.</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USTINE\Desktop\my images\Thanks.jpg"/>
          <p:cNvPicPr>
            <a:picLocks noGrp="1" noChangeAspect="1" noChangeArrowheads="1"/>
          </p:cNvPicPr>
          <p:nvPr>
            <p:ph idx="1"/>
          </p:nvPr>
        </p:nvPicPr>
        <p:blipFill>
          <a:blip r:embed="rId2"/>
          <a:srcRect/>
          <a:stretch>
            <a:fillRect/>
          </a:stretch>
        </p:blipFill>
        <p:spPr bwMode="auto">
          <a:xfrm>
            <a:off x="523875" y="1748631"/>
            <a:ext cx="8096250" cy="4229100"/>
          </a:xfrm>
          <a:prstGeom prst="rect">
            <a:avLst/>
          </a:prstGeom>
          <a:noFill/>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latin typeface="Times New Roman" pitchFamily="18" charset="0"/>
                <a:cs typeface="Times New Roman" pitchFamily="18" charset="0"/>
              </a:rPr>
              <a:t>Common Sexually Transmitted diseases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algn="just"/>
            <a:r>
              <a:rPr lang="en-US" dirty="0" smtClean="0">
                <a:latin typeface="Times New Roman" pitchFamily="18" charset="0"/>
                <a:cs typeface="Times New Roman" pitchFamily="18" charset="0"/>
              </a:rPr>
              <a:t>Bacterial </a:t>
            </a:r>
            <a:r>
              <a:rPr lang="en-US" dirty="0" err="1" smtClean="0">
                <a:latin typeface="Times New Roman" pitchFamily="18" charset="0"/>
                <a:cs typeface="Times New Roman" pitchFamily="18" charset="0"/>
              </a:rPr>
              <a:t>Vaginosis</a:t>
            </a:r>
            <a:r>
              <a:rPr lang="en-US" dirty="0" smtClean="0">
                <a:latin typeface="Times New Roman" pitchFamily="18" charset="0"/>
                <a:cs typeface="Times New Roman" pitchFamily="18" charset="0"/>
              </a:rPr>
              <a:t> (BV) </a:t>
            </a:r>
          </a:p>
          <a:p>
            <a:pPr algn="just"/>
            <a:r>
              <a:rPr lang="en-US" dirty="0" smtClean="0">
                <a:latin typeface="Times New Roman" pitchFamily="18" charset="0"/>
                <a:cs typeface="Times New Roman" pitchFamily="18" charset="0"/>
              </a:rPr>
              <a:t>Chlamydia</a:t>
            </a:r>
          </a:p>
          <a:p>
            <a:pPr algn="just"/>
            <a:r>
              <a:rPr lang="en-US" dirty="0" smtClean="0">
                <a:latin typeface="Times New Roman" pitchFamily="18" charset="0"/>
                <a:cs typeface="Times New Roman" pitchFamily="18" charset="0"/>
              </a:rPr>
              <a:t>Genital Herpes (HSV)</a:t>
            </a:r>
          </a:p>
          <a:p>
            <a:pPr algn="just"/>
            <a:r>
              <a:rPr lang="en-US" dirty="0" smtClean="0">
                <a:latin typeface="Times New Roman" pitchFamily="18" charset="0"/>
                <a:cs typeface="Times New Roman" pitchFamily="18" charset="0"/>
              </a:rPr>
              <a:t>Genital Warts (HPV)</a:t>
            </a:r>
          </a:p>
          <a:p>
            <a:pPr algn="just"/>
            <a:r>
              <a:rPr lang="en-US" dirty="0" err="1" smtClean="0">
                <a:latin typeface="Times New Roman" pitchFamily="18" charset="0"/>
                <a:cs typeface="Times New Roman" pitchFamily="18" charset="0"/>
              </a:rPr>
              <a:t>Gonorrhoea</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Hepatitis B</a:t>
            </a:r>
          </a:p>
          <a:p>
            <a:pPr algn="just"/>
            <a:r>
              <a:rPr lang="en-US" dirty="0" smtClean="0">
                <a:latin typeface="Times New Roman" pitchFamily="18" charset="0"/>
                <a:cs typeface="Times New Roman" pitchFamily="18" charset="0"/>
              </a:rPr>
              <a:t>HIV</a:t>
            </a:r>
          </a:p>
          <a:p>
            <a:pPr algn="just"/>
            <a:r>
              <a:rPr lang="en-US" dirty="0" smtClean="0">
                <a:latin typeface="Times New Roman" pitchFamily="18" charset="0"/>
                <a:cs typeface="Times New Roman" pitchFamily="18" charset="0"/>
              </a:rPr>
              <a:t>Pubic Lice (Crabs)</a:t>
            </a:r>
          </a:p>
          <a:p>
            <a:pPr algn="just"/>
            <a:r>
              <a:rPr lang="en-US" dirty="0" smtClean="0">
                <a:latin typeface="Times New Roman" pitchFamily="18" charset="0"/>
                <a:cs typeface="Times New Roman" pitchFamily="18" charset="0"/>
              </a:rPr>
              <a:t>Syphilis</a:t>
            </a:r>
          </a:p>
          <a:p>
            <a:pPr algn="just"/>
            <a:r>
              <a:rPr lang="en-US" dirty="0" smtClean="0">
                <a:latin typeface="Times New Roman" pitchFamily="18" charset="0"/>
                <a:cs typeface="Times New Roman" pitchFamily="18" charset="0"/>
              </a:rPr>
              <a:t>Thrush</a:t>
            </a:r>
          </a:p>
          <a:p>
            <a:pPr algn="just"/>
            <a:r>
              <a:rPr lang="en-US" dirty="0" err="1" smtClean="0">
                <a:latin typeface="Times New Roman" pitchFamily="18" charset="0"/>
                <a:cs typeface="Times New Roman" pitchFamily="18" charset="0"/>
              </a:rPr>
              <a:t>Trichomonas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Vaginalis</a:t>
            </a:r>
            <a:r>
              <a:rPr lang="en-US" dirty="0" smtClean="0">
                <a:latin typeface="Times New Roman" pitchFamily="18" charset="0"/>
                <a:cs typeface="Times New Roman" pitchFamily="18" charset="0"/>
              </a:rPr>
              <a:t> (TV)</a:t>
            </a:r>
            <a:endParaRPr lang="en-US" dirty="0">
              <a:latin typeface="Times New Roman" pitchFamily="18" charset="0"/>
              <a:cs typeface="Times New Roman"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7030A0"/>
                </a:solidFill>
                <a:latin typeface="Times New Roman" pitchFamily="18" charset="0"/>
                <a:cs typeface="Times New Roman" pitchFamily="18" charset="0"/>
              </a:rPr>
              <a:t>Bacterial </a:t>
            </a:r>
            <a:r>
              <a:rPr lang="en-US" b="1" dirty="0" err="1" smtClean="0">
                <a:solidFill>
                  <a:srgbClr val="7030A0"/>
                </a:solidFill>
                <a:latin typeface="Times New Roman" pitchFamily="18" charset="0"/>
                <a:cs typeface="Times New Roman" pitchFamily="18" charset="0"/>
              </a:rPr>
              <a:t>Vaginosis</a:t>
            </a:r>
            <a:r>
              <a:rPr lang="en-US" b="1" dirty="0" smtClean="0">
                <a:solidFill>
                  <a:srgbClr val="7030A0"/>
                </a:solidFill>
                <a:latin typeface="Times New Roman" pitchFamily="18" charset="0"/>
                <a:cs typeface="Times New Roman" pitchFamily="18" charset="0"/>
              </a:rPr>
              <a:t> (BV) </a:t>
            </a:r>
            <a:endParaRPr lang="en-US" b="1"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solidFill>
                  <a:srgbClr val="FF0000"/>
                </a:solidFill>
                <a:latin typeface="Times New Roman" pitchFamily="18" charset="0"/>
                <a:cs typeface="Times New Roman" pitchFamily="18" charset="0"/>
              </a:rPr>
              <a:t>What is BV? </a:t>
            </a:r>
          </a:p>
          <a:p>
            <a:pPr algn="just"/>
            <a:r>
              <a:rPr lang="en-US" dirty="0" smtClean="0">
                <a:latin typeface="Times New Roman" pitchFamily="18" charset="0"/>
                <a:cs typeface="Times New Roman" pitchFamily="18" charset="0"/>
              </a:rPr>
              <a:t>BV is the most common cause of abnormal discharge from the vagina. Any woman can get BV, not just women who are sexually active. The normal vagina contains a mixture of bacteria. BV is an overgrowth of some of the bacteria resulting in an overall imbalance of the bacteria.</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2060"/>
                </a:solidFill>
                <a:latin typeface="Times New Roman" pitchFamily="18" charset="0"/>
                <a:cs typeface="Times New Roman" pitchFamily="18" charset="0"/>
              </a:rPr>
              <a:t>How to get BV? </a:t>
            </a:r>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Any woman can get BV but you have a higher risk if you: </a:t>
            </a:r>
          </a:p>
          <a:p>
            <a:pPr>
              <a:buFont typeface="Wingdings"/>
              <a:buChar char="Ø"/>
            </a:pPr>
            <a:r>
              <a:rPr lang="en-US" dirty="0" smtClean="0">
                <a:latin typeface="Times New Roman" pitchFamily="18" charset="0"/>
                <a:cs typeface="Times New Roman" pitchFamily="18" charset="0"/>
              </a:rPr>
              <a:t>have a new partner </a:t>
            </a:r>
          </a:p>
          <a:p>
            <a:pPr>
              <a:buFont typeface="Wingdings"/>
              <a:buChar char="Ø"/>
            </a:pPr>
            <a:r>
              <a:rPr lang="en-US" dirty="0" smtClean="0">
                <a:latin typeface="Times New Roman" pitchFamily="18" charset="0"/>
                <a:cs typeface="Times New Roman" pitchFamily="18" charset="0"/>
              </a:rPr>
              <a:t> smoke </a:t>
            </a:r>
          </a:p>
          <a:p>
            <a:pPr>
              <a:buFont typeface="Wingdings"/>
              <a:buChar char="Ø"/>
            </a:pPr>
            <a:r>
              <a:rPr lang="en-US" dirty="0" smtClean="0">
                <a:latin typeface="Times New Roman" pitchFamily="18" charset="0"/>
                <a:cs typeface="Times New Roman" pitchFamily="18" charset="0"/>
              </a:rPr>
              <a:t>douche </a:t>
            </a:r>
          </a:p>
          <a:p>
            <a:pPr>
              <a:buFont typeface="Wingdings"/>
              <a:buChar char="Ø"/>
            </a:pPr>
            <a:r>
              <a:rPr lang="en-US" dirty="0" smtClean="0">
                <a:latin typeface="Times New Roman" pitchFamily="18" charset="0"/>
                <a:cs typeface="Times New Roman" pitchFamily="18" charset="0"/>
              </a:rPr>
              <a:t> have oral sex </a:t>
            </a:r>
          </a:p>
          <a:p>
            <a:pPr>
              <a:buFont typeface="Wingdings"/>
              <a:buChar char="Ø"/>
            </a:pPr>
            <a:r>
              <a:rPr lang="en-US" dirty="0" smtClean="0">
                <a:latin typeface="Times New Roman" pitchFamily="18" charset="0"/>
                <a:cs typeface="Times New Roman" pitchFamily="18" charset="0"/>
              </a:rPr>
              <a:t> have sex with multiple partners.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solidFill>
                  <a:srgbClr val="FF0000"/>
                </a:solidFill>
                <a:latin typeface="Times New Roman" pitchFamily="18" charset="0"/>
                <a:cs typeface="Times New Roman" pitchFamily="18" charset="0"/>
              </a:rPr>
              <a:t>Common symptoms include:</a:t>
            </a:r>
          </a:p>
          <a:p>
            <a:r>
              <a:rPr lang="en-US" dirty="0" smtClean="0">
                <a:latin typeface="Times New Roman" pitchFamily="18" charset="0"/>
                <a:cs typeface="Times New Roman" pitchFamily="18" charset="0"/>
              </a:rPr>
              <a:t>An abnormal smell from the vagina, like a ‘fishy’ smell</a:t>
            </a:r>
          </a:p>
          <a:p>
            <a:r>
              <a:rPr lang="en-US" dirty="0" smtClean="0">
                <a:latin typeface="Times New Roman" pitchFamily="18" charset="0"/>
                <a:cs typeface="Times New Roman" pitchFamily="18" charset="0"/>
              </a:rPr>
              <a:t>Discharge from the vagina which can be grey, pale and thin. </a:t>
            </a:r>
          </a:p>
          <a:p>
            <a:r>
              <a:rPr lang="en-US" dirty="0" smtClean="0">
                <a:latin typeface="Times New Roman" pitchFamily="18" charset="0"/>
                <a:cs typeface="Times New Roman" pitchFamily="18" charset="0"/>
              </a:rPr>
              <a:t>Sometimes the ‘fishy’ smell is worse after sex. BV does not cause itch, soreness or irritation.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lgn="just">
              <a:lnSpc>
                <a:spcPct val="150000"/>
              </a:lnSpc>
              <a:buNone/>
            </a:pPr>
            <a:r>
              <a:rPr lang="en-US" b="1" dirty="0" smtClean="0">
                <a:solidFill>
                  <a:schemeClr val="tx2"/>
                </a:solidFill>
                <a:latin typeface="Times New Roman" pitchFamily="18" charset="0"/>
                <a:cs typeface="Times New Roman" pitchFamily="18" charset="0"/>
              </a:rPr>
              <a:t>Complement Activation:</a:t>
            </a:r>
          </a:p>
          <a:p>
            <a:pPr algn="just">
              <a:lnSpc>
                <a:spcPct val="150000"/>
              </a:lnSpc>
              <a:buNone/>
            </a:pPr>
            <a:r>
              <a:rPr lang="en-US" dirty="0" smtClean="0">
                <a:latin typeface="Times New Roman" pitchFamily="18" charset="0"/>
                <a:cs typeface="Times New Roman" pitchFamily="18" charset="0"/>
              </a:rPr>
              <a:t>	The antibodies latch onto bacteria and attack it with a membrane attack complex. A membrane attack complex is a structure formed on a bacterial or cell wall caused by the body’s immune response. It opens the cell membrane, causing cell </a:t>
            </a:r>
            <a:r>
              <a:rPr lang="en-US" dirty="0" err="1" smtClean="0">
                <a:latin typeface="Times New Roman" pitchFamily="18" charset="0"/>
                <a:cs typeface="Times New Roman" pitchFamily="18" charset="0"/>
              </a:rPr>
              <a:t>lysis</a:t>
            </a:r>
            <a:r>
              <a:rPr lang="en-US" dirty="0" smtClean="0">
                <a:latin typeface="Times New Roman" pitchFamily="18" charset="0"/>
                <a:cs typeface="Times New Roman" pitchFamily="18" charset="0"/>
              </a:rPr>
              <a:t>, cell death. This can also attract phagocytes.</a:t>
            </a:r>
          </a:p>
          <a:p>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buNone/>
            </a:pPr>
            <a:r>
              <a:rPr lang="en-US" dirty="0" smtClean="0">
                <a:solidFill>
                  <a:srgbClr val="FF0000"/>
                </a:solidFill>
                <a:latin typeface="Times New Roman" pitchFamily="18" charset="0"/>
                <a:cs typeface="Times New Roman" pitchFamily="18" charset="0"/>
              </a:rPr>
              <a:t>Diagnosis</a:t>
            </a:r>
          </a:p>
          <a:p>
            <a:pPr algn="just">
              <a:lnSpc>
                <a:spcPct val="150000"/>
              </a:lnSpc>
            </a:pPr>
            <a:r>
              <a:rPr lang="en-US" dirty="0" smtClean="0">
                <a:latin typeface="Times New Roman" pitchFamily="18" charset="0"/>
                <a:cs typeface="Times New Roman" pitchFamily="18" charset="0"/>
              </a:rPr>
              <a:t>BV can be diagnosed based on the symptoms you describe and some simple tests on the vaginal discharge.</a:t>
            </a:r>
            <a:endParaRPr lang="en-US" dirty="0">
              <a:latin typeface="Times New Roman" pitchFamily="18" charset="0"/>
              <a:cs typeface="Times New Roman"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buNone/>
            </a:pPr>
            <a:r>
              <a:rPr lang="en-US" dirty="0" smtClean="0">
                <a:solidFill>
                  <a:srgbClr val="FF0000"/>
                </a:solidFill>
                <a:latin typeface="Times New Roman" pitchFamily="18" charset="0"/>
                <a:cs typeface="Times New Roman" pitchFamily="18" charset="0"/>
              </a:rPr>
              <a:t>Treatment</a:t>
            </a:r>
          </a:p>
          <a:p>
            <a:pPr algn="just">
              <a:lnSpc>
                <a:spcPct val="150000"/>
              </a:lnSpc>
            </a:pPr>
            <a:r>
              <a:rPr lang="en-US" dirty="0" smtClean="0">
                <a:latin typeface="Times New Roman" pitchFamily="18" charset="0"/>
                <a:cs typeface="Times New Roman" pitchFamily="18" charset="0"/>
              </a:rPr>
              <a:t>BV is treated with antibiotics. It sometimes comes back and needs to be treated again. Your male partner does not need to be tested or treated. </a:t>
            </a:r>
            <a:endParaRPr lang="en-US" dirty="0">
              <a:latin typeface="Times New Roman" pitchFamily="18" charset="0"/>
              <a:cs typeface="Times New Roman" pitchFamily="18"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solidFill>
                  <a:srgbClr val="FF0000"/>
                </a:solidFill>
                <a:latin typeface="Times New Roman" pitchFamily="18" charset="0"/>
                <a:cs typeface="Times New Roman" pitchFamily="18" charset="0"/>
              </a:rPr>
              <a:t>Prevention</a:t>
            </a:r>
          </a:p>
          <a:p>
            <a:pPr>
              <a:buNone/>
            </a:pPr>
            <a:r>
              <a:rPr lang="en-US" dirty="0" smtClean="0">
                <a:latin typeface="Times New Roman" pitchFamily="18" charset="0"/>
                <a:cs typeface="Times New Roman" pitchFamily="18" charset="0"/>
              </a:rPr>
              <a:t>Avoid: </a:t>
            </a:r>
          </a:p>
          <a:p>
            <a:pPr>
              <a:buFont typeface="Wingdings" pitchFamily="2" charset="2"/>
              <a:buChar char="Ø"/>
            </a:pPr>
            <a:r>
              <a:rPr lang="en-US" dirty="0" smtClean="0">
                <a:latin typeface="Times New Roman" pitchFamily="18" charset="0"/>
                <a:cs typeface="Times New Roman" pitchFamily="18" charset="0"/>
              </a:rPr>
              <a:t> douching </a:t>
            </a:r>
          </a:p>
          <a:p>
            <a:pPr>
              <a:buFont typeface="Wingdings" pitchFamily="2" charset="2"/>
              <a:buChar char="Ø"/>
            </a:pPr>
            <a:r>
              <a:rPr lang="en-US" dirty="0" smtClean="0">
                <a:latin typeface="Times New Roman" pitchFamily="18" charset="0"/>
                <a:cs typeface="Times New Roman" pitchFamily="18" charset="0"/>
              </a:rPr>
              <a:t> frequent bathing </a:t>
            </a:r>
          </a:p>
          <a:p>
            <a:pPr>
              <a:buFont typeface="Wingdings" pitchFamily="2" charset="2"/>
              <a:buChar char="Ø"/>
            </a:pPr>
            <a:r>
              <a:rPr lang="en-US" dirty="0" smtClean="0">
                <a:latin typeface="Times New Roman" pitchFamily="18" charset="0"/>
                <a:cs typeface="Times New Roman" pitchFamily="18" charset="0"/>
              </a:rPr>
              <a:t> use of perfumed washes, bubble baths, antiseptic solutions, feminine washes. </a:t>
            </a:r>
            <a:endParaRPr lang="en-US" dirty="0">
              <a:latin typeface="Times New Roman" pitchFamily="18" charset="0"/>
              <a:cs typeface="Times New Roman" pitchFamily="18"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7030A0"/>
                </a:solidFill>
                <a:latin typeface="Times New Roman" pitchFamily="18" charset="0"/>
                <a:cs typeface="Times New Roman" pitchFamily="18" charset="0"/>
              </a:rPr>
              <a:t>Chlamydia</a:t>
            </a:r>
            <a:endParaRPr lang="en-US" b="1"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solidFill>
                  <a:srgbClr val="FF0000"/>
                </a:solidFill>
                <a:latin typeface="Times New Roman" pitchFamily="18" charset="0"/>
                <a:cs typeface="Times New Roman" pitchFamily="18" charset="0"/>
              </a:rPr>
              <a:t>What is </a:t>
            </a:r>
            <a:r>
              <a:rPr lang="en-US" dirty="0" err="1" smtClean="0">
                <a:solidFill>
                  <a:srgbClr val="FF0000"/>
                </a:solidFill>
                <a:latin typeface="Times New Roman" pitchFamily="18" charset="0"/>
                <a:cs typeface="Times New Roman" pitchFamily="18" charset="0"/>
              </a:rPr>
              <a:t>chlamydia</a:t>
            </a:r>
            <a:r>
              <a:rPr lang="en-US" dirty="0" smtClean="0">
                <a:solidFill>
                  <a:srgbClr val="FF0000"/>
                </a:solidFill>
                <a:latin typeface="Times New Roman" pitchFamily="18" charset="0"/>
                <a:cs typeface="Times New Roman" pitchFamily="18" charset="0"/>
              </a:rPr>
              <a:t>? </a:t>
            </a:r>
          </a:p>
          <a:p>
            <a:r>
              <a:rPr lang="en-US" dirty="0" smtClean="0">
                <a:latin typeface="Times New Roman" pitchFamily="18" charset="0"/>
                <a:cs typeface="Times New Roman" pitchFamily="18" charset="0"/>
              </a:rPr>
              <a:t>Chlamydia is a bacterial infection. It is one of the most common STIs. </a:t>
            </a:r>
            <a:endParaRPr lang="en-US" dirty="0">
              <a:latin typeface="Times New Roman" pitchFamily="18" charset="0"/>
              <a:cs typeface="Times New Roman" pitchFamily="18"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0000"/>
                </a:solidFill>
                <a:latin typeface="Times New Roman" pitchFamily="18" charset="0"/>
                <a:cs typeface="Times New Roman" pitchFamily="18" charset="0"/>
              </a:rPr>
              <a:t>Transmission</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buNone/>
            </a:pPr>
            <a:r>
              <a:rPr lang="en-US" dirty="0" smtClean="0">
                <a:latin typeface="Times New Roman" pitchFamily="18" charset="0"/>
                <a:cs typeface="Times New Roman" pitchFamily="18" charset="0"/>
              </a:rPr>
              <a:t>Chlamydia is passed from one person to another from: </a:t>
            </a:r>
          </a:p>
          <a:p>
            <a:pPr>
              <a:buFont typeface="Wingdings" pitchFamily="2" charset="2"/>
              <a:buChar char="Ø"/>
            </a:pPr>
            <a:r>
              <a:rPr lang="en-US" dirty="0" smtClean="0">
                <a:latin typeface="Times New Roman" pitchFamily="18" charset="0"/>
                <a:cs typeface="Times New Roman" pitchFamily="18" charset="0"/>
              </a:rPr>
              <a:t>unprotected sex (oral, vaginal, anal) </a:t>
            </a:r>
          </a:p>
          <a:p>
            <a:pPr>
              <a:buFont typeface="Wingdings" pitchFamily="2" charset="2"/>
              <a:buChar char="Ø"/>
            </a:pPr>
            <a:r>
              <a:rPr lang="en-US" dirty="0" smtClean="0">
                <a:latin typeface="Times New Roman" pitchFamily="18" charset="0"/>
                <a:cs typeface="Times New Roman" pitchFamily="18" charset="0"/>
              </a:rPr>
              <a:t>using unwashed sex toys </a:t>
            </a:r>
          </a:p>
          <a:p>
            <a:pPr>
              <a:buFont typeface="Wingdings" pitchFamily="2" charset="2"/>
              <a:buChar char="Ø"/>
            </a:pPr>
            <a:r>
              <a:rPr lang="en-US" dirty="0" smtClean="0">
                <a:latin typeface="Times New Roman" pitchFamily="18" charset="0"/>
                <a:cs typeface="Times New Roman" pitchFamily="18" charset="0"/>
              </a:rPr>
              <a:t>from mother to baby during delivery. Chlamydia infects the cervix (neck of the womb), the urethra (the tube through which you pass urine) and the rectum (back passage). It can also sometimes cause eye infections.</a:t>
            </a:r>
            <a:endParaRPr lang="en-US" dirty="0">
              <a:latin typeface="Times New Roman" pitchFamily="18" charset="0"/>
              <a:cs typeface="Times New Roman" pitchFamily="18"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solidFill>
                  <a:srgbClr val="FF0000"/>
                </a:solidFill>
                <a:latin typeface="Times New Roman" pitchFamily="18" charset="0"/>
                <a:cs typeface="Times New Roman" pitchFamily="18" charset="0"/>
              </a:rPr>
              <a:t>You cannot catch </a:t>
            </a:r>
            <a:r>
              <a:rPr lang="en-US" dirty="0" err="1" smtClean="0">
                <a:solidFill>
                  <a:srgbClr val="FF0000"/>
                </a:solidFill>
                <a:latin typeface="Times New Roman" pitchFamily="18" charset="0"/>
                <a:cs typeface="Times New Roman" pitchFamily="18" charset="0"/>
              </a:rPr>
              <a:t>chlamydia</a:t>
            </a:r>
            <a:r>
              <a:rPr lang="en-US" dirty="0" smtClean="0">
                <a:solidFill>
                  <a:srgbClr val="FF0000"/>
                </a:solidFill>
                <a:latin typeface="Times New Roman" pitchFamily="18" charset="0"/>
                <a:cs typeface="Times New Roman" pitchFamily="18" charset="0"/>
              </a:rPr>
              <a:t> by: </a:t>
            </a:r>
          </a:p>
          <a:p>
            <a:pPr>
              <a:buFont typeface="Wingdings"/>
              <a:buChar char="Ø"/>
            </a:pPr>
            <a:r>
              <a:rPr lang="en-US" dirty="0" smtClean="0">
                <a:latin typeface="Times New Roman" pitchFamily="18" charset="0"/>
                <a:cs typeface="Times New Roman" pitchFamily="18" charset="0"/>
              </a:rPr>
              <a:t>hugging </a:t>
            </a:r>
          </a:p>
          <a:p>
            <a:pPr>
              <a:buFont typeface="Wingdings"/>
              <a:buChar char="Ø"/>
            </a:pPr>
            <a:r>
              <a:rPr lang="en-US" dirty="0" smtClean="0">
                <a:latin typeface="Times New Roman" pitchFamily="18" charset="0"/>
                <a:cs typeface="Times New Roman" pitchFamily="18" charset="0"/>
              </a:rPr>
              <a:t> kissing </a:t>
            </a:r>
          </a:p>
          <a:p>
            <a:pPr>
              <a:buFont typeface="Wingdings"/>
              <a:buChar char="Ø"/>
            </a:pPr>
            <a:r>
              <a:rPr lang="en-US" dirty="0" smtClean="0">
                <a:latin typeface="Times New Roman" pitchFamily="18" charset="0"/>
                <a:cs typeface="Times New Roman" pitchFamily="18" charset="0"/>
              </a:rPr>
              <a:t> swimming </a:t>
            </a:r>
          </a:p>
          <a:p>
            <a:pPr>
              <a:buFont typeface="Wingdings"/>
              <a:buChar char="Ø"/>
            </a:pPr>
            <a:r>
              <a:rPr lang="en-US" dirty="0" smtClean="0">
                <a:latin typeface="Times New Roman" pitchFamily="18" charset="0"/>
                <a:cs typeface="Times New Roman" pitchFamily="18" charset="0"/>
              </a:rPr>
              <a:t> sitting on toilet seats </a:t>
            </a:r>
          </a:p>
          <a:p>
            <a:pPr>
              <a:buFont typeface="Wingdings"/>
              <a:buChar char="Ø"/>
            </a:pPr>
            <a:r>
              <a:rPr lang="en-US" dirty="0" smtClean="0">
                <a:latin typeface="Times New Roman" pitchFamily="18" charset="0"/>
                <a:cs typeface="Times New Roman" pitchFamily="18" charset="0"/>
              </a:rPr>
              <a:t> sharing cutlery or towels</a:t>
            </a:r>
            <a:endParaRPr lang="en-US" dirty="0">
              <a:latin typeface="Times New Roman" pitchFamily="18" charset="0"/>
              <a:cs typeface="Times New Roman" pitchFamily="18"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latin typeface="Times New Roman" pitchFamily="18" charset="0"/>
                <a:cs typeface="Times New Roman" pitchFamily="18" charset="0"/>
              </a:rPr>
              <a:t>Symptoms</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pPr algn="just"/>
            <a:r>
              <a:rPr lang="en-US" dirty="0" smtClean="0">
                <a:latin typeface="Times New Roman" pitchFamily="18" charset="0"/>
                <a:cs typeface="Times New Roman" pitchFamily="18" charset="0"/>
              </a:rPr>
              <a:t>Your symptoms will depend on where the infection is. </a:t>
            </a:r>
          </a:p>
          <a:p>
            <a:pPr algn="just">
              <a:buNone/>
            </a:pPr>
            <a:r>
              <a:rPr lang="en-US" b="1" dirty="0" smtClean="0">
                <a:solidFill>
                  <a:srgbClr val="00B050"/>
                </a:solidFill>
                <a:latin typeface="Times New Roman" pitchFamily="18" charset="0"/>
                <a:cs typeface="Times New Roman" pitchFamily="18" charset="0"/>
              </a:rPr>
              <a:t>Men </a:t>
            </a:r>
          </a:p>
          <a:p>
            <a:pPr algn="just">
              <a:buFont typeface="Wingdings"/>
              <a:buChar char="Ø"/>
            </a:pPr>
            <a:r>
              <a:rPr lang="en-US" dirty="0" smtClean="0">
                <a:latin typeface="Times New Roman" pitchFamily="18" charset="0"/>
                <a:cs typeface="Times New Roman" pitchFamily="18" charset="0"/>
              </a:rPr>
              <a:t>No symptoms in 1 in 2 men with the infection</a:t>
            </a:r>
          </a:p>
          <a:p>
            <a:pPr algn="just">
              <a:buFont typeface="Wingdings"/>
              <a:buChar char="Ø"/>
            </a:pPr>
            <a:r>
              <a:rPr lang="en-US" dirty="0" smtClean="0">
                <a:latin typeface="Times New Roman" pitchFamily="18" charset="0"/>
                <a:cs typeface="Times New Roman" pitchFamily="18" charset="0"/>
              </a:rPr>
              <a:t>Discharge from the tip of the penis </a:t>
            </a:r>
          </a:p>
          <a:p>
            <a:pPr algn="just">
              <a:buFont typeface="Wingdings"/>
              <a:buChar char="Ø"/>
            </a:pPr>
            <a:r>
              <a:rPr lang="en-US" dirty="0" smtClean="0">
                <a:latin typeface="Times New Roman" pitchFamily="18" charset="0"/>
                <a:cs typeface="Times New Roman" pitchFamily="18" charset="0"/>
              </a:rPr>
              <a:t>Pain or discomfort passing urine </a:t>
            </a:r>
          </a:p>
          <a:p>
            <a:pPr algn="just">
              <a:buFont typeface="Wingdings"/>
              <a:buChar char="Ø"/>
            </a:pPr>
            <a:r>
              <a:rPr lang="en-US" dirty="0" smtClean="0">
                <a:latin typeface="Times New Roman" pitchFamily="18" charset="0"/>
                <a:cs typeface="Times New Roman" pitchFamily="18" charset="0"/>
              </a:rPr>
              <a:t>Bowel symptoms such as </a:t>
            </a:r>
            <a:r>
              <a:rPr lang="en-US" dirty="0" err="1" smtClean="0">
                <a:latin typeface="Times New Roman" pitchFamily="18" charset="0"/>
                <a:cs typeface="Times New Roman" pitchFamily="18" charset="0"/>
              </a:rPr>
              <a:t>diarrhoea</a:t>
            </a:r>
            <a:r>
              <a:rPr lang="en-US" dirty="0" smtClean="0">
                <a:latin typeface="Times New Roman" pitchFamily="18" charset="0"/>
                <a:cs typeface="Times New Roman" pitchFamily="18" charset="0"/>
              </a:rPr>
              <a:t>, pain, mucus discharge or bleeding from the back passage.</a:t>
            </a:r>
            <a:endParaRPr lang="en-US" dirty="0">
              <a:latin typeface="Times New Roman" pitchFamily="18" charset="0"/>
              <a:cs typeface="Times New Roman" pitchFamily="18"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buNone/>
            </a:pPr>
            <a:r>
              <a:rPr lang="en-US" b="1" dirty="0" smtClean="0">
                <a:solidFill>
                  <a:srgbClr val="00B050"/>
                </a:solidFill>
                <a:latin typeface="Times New Roman" pitchFamily="18" charset="0"/>
                <a:cs typeface="Times New Roman" pitchFamily="18" charset="0"/>
              </a:rPr>
              <a:t>Women </a:t>
            </a:r>
          </a:p>
          <a:p>
            <a:pPr algn="just"/>
            <a:r>
              <a:rPr lang="en-US" dirty="0" smtClean="0">
                <a:latin typeface="Times New Roman" pitchFamily="18" charset="0"/>
                <a:cs typeface="Times New Roman" pitchFamily="18" charset="0"/>
              </a:rPr>
              <a:t>No symptoms in 7 out of 10 women with the infection </a:t>
            </a:r>
          </a:p>
          <a:p>
            <a:pPr algn="just"/>
            <a:r>
              <a:rPr lang="en-US" dirty="0" smtClean="0">
                <a:latin typeface="Times New Roman" pitchFamily="18" charset="0"/>
                <a:cs typeface="Times New Roman" pitchFamily="18" charset="0"/>
              </a:rPr>
              <a:t>Bleeding after sex </a:t>
            </a:r>
          </a:p>
          <a:p>
            <a:pPr algn="just"/>
            <a:r>
              <a:rPr lang="en-US" dirty="0" smtClean="0">
                <a:latin typeface="Times New Roman" pitchFamily="18" charset="0"/>
                <a:cs typeface="Times New Roman" pitchFamily="18" charset="0"/>
              </a:rPr>
              <a:t>Bleeding between periods </a:t>
            </a:r>
          </a:p>
          <a:p>
            <a:pPr algn="just"/>
            <a:r>
              <a:rPr lang="en-US" dirty="0" smtClean="0">
                <a:latin typeface="Times New Roman" pitchFamily="18" charset="0"/>
                <a:cs typeface="Times New Roman" pitchFamily="18" charset="0"/>
              </a:rPr>
              <a:t>Change in your normal vaginal discharge/liquid </a:t>
            </a:r>
          </a:p>
          <a:p>
            <a:pPr algn="just"/>
            <a:r>
              <a:rPr lang="en-US" dirty="0" smtClean="0">
                <a:latin typeface="Times New Roman" pitchFamily="18" charset="0"/>
                <a:cs typeface="Times New Roman" pitchFamily="18" charset="0"/>
              </a:rPr>
              <a:t>Pain passing urine </a:t>
            </a:r>
          </a:p>
          <a:p>
            <a:pPr algn="just"/>
            <a:r>
              <a:rPr lang="en-US" dirty="0" smtClean="0">
                <a:latin typeface="Times New Roman" pitchFamily="18" charset="0"/>
                <a:cs typeface="Times New Roman" pitchFamily="18" charset="0"/>
              </a:rPr>
              <a:t>Pain in your abdomen (tummy) </a:t>
            </a:r>
          </a:p>
          <a:p>
            <a:pPr algn="just"/>
            <a:r>
              <a:rPr lang="en-US" dirty="0" smtClean="0">
                <a:latin typeface="Times New Roman" pitchFamily="18" charset="0"/>
                <a:cs typeface="Times New Roman" pitchFamily="18" charset="0"/>
              </a:rPr>
              <a:t>Pain during or after sex.</a:t>
            </a:r>
            <a:endParaRPr lang="en-US" dirty="0">
              <a:latin typeface="Times New Roman" pitchFamily="18" charset="0"/>
              <a:cs typeface="Times New Roman" pitchFamily="18"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buNone/>
            </a:pPr>
            <a:r>
              <a:rPr lang="en-US" b="1" dirty="0" smtClean="0">
                <a:solidFill>
                  <a:schemeClr val="tx2"/>
                </a:solidFill>
                <a:latin typeface="Times New Roman" pitchFamily="18" charset="0"/>
                <a:cs typeface="Times New Roman" pitchFamily="18" charset="0"/>
              </a:rPr>
              <a:t>Diagnosis</a:t>
            </a:r>
          </a:p>
          <a:p>
            <a:pPr algn="just">
              <a:lnSpc>
                <a:spcPct val="150000"/>
              </a:lnSpc>
            </a:pPr>
            <a:r>
              <a:rPr lang="en-US" dirty="0" smtClean="0">
                <a:latin typeface="Times New Roman" pitchFamily="18" charset="0"/>
                <a:cs typeface="Times New Roman" pitchFamily="18" charset="0"/>
              </a:rPr>
              <a:t>Chlamydia is diagnosed by taking a urine sample in men and a vaginal swab in women. Sometimes a swab from the rectum (back passage) or throat is also taken. </a:t>
            </a:r>
            <a:endParaRPr lang="en-US" dirty="0">
              <a:latin typeface="Times New Roman" pitchFamily="18" charset="0"/>
              <a:cs typeface="Times New Roman" pitchFamily="18"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50000"/>
              </a:lnSpc>
              <a:buNone/>
            </a:pPr>
            <a:r>
              <a:rPr lang="en-US" b="1" dirty="0" smtClean="0">
                <a:solidFill>
                  <a:srgbClr val="FF0000"/>
                </a:solidFill>
                <a:latin typeface="Times New Roman" pitchFamily="18" charset="0"/>
                <a:cs typeface="Times New Roman" pitchFamily="18" charset="0"/>
              </a:rPr>
              <a:t>Treatment</a:t>
            </a:r>
          </a:p>
          <a:p>
            <a:pPr>
              <a:lnSpc>
                <a:spcPct val="150000"/>
              </a:lnSpc>
              <a:buNone/>
            </a:pPr>
            <a:r>
              <a:rPr lang="en-US" dirty="0" smtClean="0">
                <a:latin typeface="Times New Roman" pitchFamily="18" charset="0"/>
                <a:cs typeface="Times New Roman" pitchFamily="18" charset="0"/>
              </a:rPr>
              <a:t>	Chlamydia is treated with antibiotics – usually a once-off dose.</a:t>
            </a:r>
            <a:endParaRPr lang="en-US"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imes New Roman" pitchFamily="18" charset="0"/>
                <a:cs typeface="Times New Roman" pitchFamily="18" charset="0"/>
              </a:rPr>
              <a:t>Mode of action of virus infection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algn="just">
              <a:lnSpc>
                <a:spcPct val="150000"/>
              </a:lnSpc>
            </a:pPr>
            <a:r>
              <a:rPr lang="en-US" dirty="0">
                <a:latin typeface="Times New Roman" pitchFamily="18" charset="0"/>
                <a:cs typeface="Times New Roman" pitchFamily="18" charset="0"/>
              </a:rPr>
              <a:t>A </a:t>
            </a:r>
            <a:r>
              <a:rPr lang="en-US" b="1" dirty="0">
                <a:latin typeface="Times New Roman" pitchFamily="18" charset="0"/>
                <a:cs typeface="Times New Roman" pitchFamily="18" charset="0"/>
              </a:rPr>
              <a:t>virus</a:t>
            </a:r>
            <a:r>
              <a:rPr lang="en-US" dirty="0">
                <a:latin typeface="Times New Roman" pitchFamily="18" charset="0"/>
                <a:cs typeface="Times New Roman" pitchFamily="18" charset="0"/>
              </a:rPr>
              <a:t> is a small infectious organism—much smaller than a fungus or bacterium—that must invade a living cell to reproduce (replicate).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virus attaches to a cell (called the host cell), enters it, and releases its DNA or RNA inside the cell. The virus’s DNA or RNA is the genetic material containing the information needed to make copies of (replicate) the virus. </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b="1" dirty="0" smtClean="0">
                <a:latin typeface="Times New Roman" pitchFamily="18" charset="0"/>
                <a:cs typeface="Times New Roman" pitchFamily="18" charset="0"/>
              </a:rPr>
              <a:t>Is it ok to have sex again? </a:t>
            </a:r>
            <a:r>
              <a:rPr lang="en-US" dirty="0" smtClean="0">
                <a:latin typeface="Times New Roman" pitchFamily="18" charset="0"/>
                <a:cs typeface="Times New Roman" pitchFamily="18" charset="0"/>
              </a:rPr>
              <a:t>Yes. You will have to wait at least one week after finishing treatment before having sex again. Make sure your partner is tested and treated too. It’s really important that you don’t have sex with your partner before they are tested and treated as you could become infected again.</a:t>
            </a:r>
            <a:endParaRPr lang="en-US" dirty="0">
              <a:latin typeface="Times New Roman" pitchFamily="18" charset="0"/>
              <a:cs typeface="Times New Roman" pitchFamily="18"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None/>
            </a:pPr>
            <a:r>
              <a:rPr lang="en-US" dirty="0" smtClean="0">
                <a:solidFill>
                  <a:srgbClr val="FF0000"/>
                </a:solidFill>
                <a:latin typeface="Times New Roman" pitchFamily="18" charset="0"/>
                <a:cs typeface="Times New Roman" pitchFamily="18" charset="0"/>
              </a:rPr>
              <a:t>Prevention</a:t>
            </a:r>
          </a:p>
          <a:p>
            <a:pPr algn="just"/>
            <a:r>
              <a:rPr lang="en-US" dirty="0" smtClean="0">
                <a:latin typeface="Times New Roman" pitchFamily="18" charset="0"/>
                <a:cs typeface="Times New Roman" pitchFamily="18" charset="0"/>
              </a:rPr>
              <a:t>Using condoms correctly and every time you have sex will reduce your risk of getting </a:t>
            </a:r>
            <a:r>
              <a:rPr lang="en-US" dirty="0" err="1" smtClean="0">
                <a:latin typeface="Times New Roman" pitchFamily="18" charset="0"/>
                <a:cs typeface="Times New Roman" pitchFamily="18" charset="0"/>
              </a:rPr>
              <a:t>chlamydia</a:t>
            </a: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Having a test for </a:t>
            </a:r>
            <a:r>
              <a:rPr lang="en-US" dirty="0" err="1" smtClean="0">
                <a:latin typeface="Times New Roman" pitchFamily="18" charset="0"/>
                <a:cs typeface="Times New Roman" pitchFamily="18" charset="0"/>
              </a:rPr>
              <a:t>chlamydia</a:t>
            </a:r>
            <a:r>
              <a:rPr lang="en-US" dirty="0" smtClean="0">
                <a:latin typeface="Times New Roman" pitchFamily="18" charset="0"/>
                <a:cs typeface="Times New Roman" pitchFamily="18" charset="0"/>
              </a:rPr>
              <a:t> before having unprotected sex with a new partner will also reduce your risk of getting </a:t>
            </a:r>
            <a:r>
              <a:rPr lang="en-US" dirty="0" err="1" smtClean="0">
                <a:latin typeface="Times New Roman" pitchFamily="18" charset="0"/>
                <a:cs typeface="Times New Roman" pitchFamily="18" charset="0"/>
              </a:rPr>
              <a:t>chlamydia</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7030A0"/>
                </a:solidFill>
                <a:latin typeface="Times New Roman" pitchFamily="18" charset="0"/>
                <a:cs typeface="Times New Roman" pitchFamily="18" charset="0"/>
              </a:rPr>
              <a:t>Genital Herpes (HSV)</a:t>
            </a:r>
            <a:endParaRPr lang="en-US" b="1"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b="1" dirty="0" smtClean="0">
                <a:solidFill>
                  <a:srgbClr val="FF0000"/>
                </a:solidFill>
                <a:latin typeface="Times New Roman" pitchFamily="18" charset="0"/>
                <a:cs typeface="Times New Roman" pitchFamily="18" charset="0"/>
              </a:rPr>
              <a:t>What is genital herpes? </a:t>
            </a:r>
          </a:p>
          <a:p>
            <a:pPr algn="just">
              <a:lnSpc>
                <a:spcPct val="150000"/>
              </a:lnSpc>
            </a:pPr>
            <a:r>
              <a:rPr lang="en-US" dirty="0" smtClean="0">
                <a:latin typeface="Times New Roman" pitchFamily="18" charset="0"/>
                <a:cs typeface="Times New Roman" pitchFamily="18" charset="0"/>
              </a:rPr>
              <a:t>Genital herpes is a viral infection caused by the herpes simplex virus (HSV). There are two types: HSV 1 and HSV 2. HSV 1 is the virus that causes ‘cold sores’ around the mouth. HSV 2 is usually sexually transmitted. </a:t>
            </a:r>
            <a:endParaRPr lang="en-US" dirty="0">
              <a:latin typeface="Times New Roman" pitchFamily="18" charset="0"/>
              <a:cs typeface="Times New Roman"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solidFill>
                  <a:srgbClr val="FF0000"/>
                </a:solidFill>
                <a:latin typeface="Times New Roman" pitchFamily="18" charset="0"/>
                <a:cs typeface="Times New Roman" pitchFamily="18" charset="0"/>
              </a:rPr>
              <a:t>Transmission</a:t>
            </a:r>
          </a:p>
          <a:p>
            <a:pPr algn="just">
              <a:lnSpc>
                <a:spcPct val="150000"/>
              </a:lnSpc>
            </a:pPr>
            <a:r>
              <a:rPr lang="en-US" dirty="0" smtClean="0">
                <a:latin typeface="Times New Roman" pitchFamily="18" charset="0"/>
                <a:cs typeface="Times New Roman" pitchFamily="18" charset="0"/>
              </a:rPr>
              <a:t>HSV is transmitted by skin to skin contact, unprotected sex, rimming (mouth to anus contact) and from mother to baby during delivery.</a:t>
            </a:r>
            <a:endParaRPr lang="en-US" dirty="0">
              <a:latin typeface="Times New Roman" pitchFamily="18" charset="0"/>
              <a:cs typeface="Times New Roman"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latin typeface="Times New Roman" pitchFamily="18" charset="0"/>
                <a:cs typeface="Times New Roman" pitchFamily="18" charset="0"/>
              </a:rPr>
              <a:t>Symptoms</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algn="just"/>
            <a:r>
              <a:rPr lang="en-US" dirty="0" smtClean="0">
                <a:latin typeface="Times New Roman" pitchFamily="18" charset="0"/>
                <a:cs typeface="Times New Roman" pitchFamily="18" charset="0"/>
              </a:rPr>
              <a:t>HSV 1 causes ‘cold sores’, usually on the mouth or lips. </a:t>
            </a:r>
          </a:p>
          <a:p>
            <a:pPr algn="just"/>
            <a:r>
              <a:rPr lang="en-US" dirty="0" smtClean="0">
                <a:latin typeface="Times New Roman" pitchFamily="18" charset="0"/>
                <a:cs typeface="Times New Roman" pitchFamily="18" charset="0"/>
              </a:rPr>
              <a:t>HSV 2 causes genital sores or blisters. </a:t>
            </a:r>
          </a:p>
          <a:p>
            <a:pPr algn="just"/>
            <a:r>
              <a:rPr lang="en-US" dirty="0" smtClean="0">
                <a:latin typeface="Times New Roman" pitchFamily="18" charset="0"/>
                <a:cs typeface="Times New Roman" pitchFamily="18" charset="0"/>
              </a:rPr>
              <a:t>Some people do not get any symptoms. </a:t>
            </a:r>
          </a:p>
          <a:p>
            <a:pPr algn="just"/>
            <a:r>
              <a:rPr lang="en-US" dirty="0" smtClean="0">
                <a:latin typeface="Times New Roman" pitchFamily="18" charset="0"/>
                <a:cs typeface="Times New Roman" pitchFamily="18" charset="0"/>
              </a:rPr>
              <a:t>If you get symptoms, your first episode (sometimes referred to as an attack or an outbreak) will usually be the most severe. As well as having painful ulcers or blisters,</a:t>
            </a:r>
          </a:p>
          <a:p>
            <a:pPr algn="just"/>
            <a:r>
              <a:rPr lang="en-US" dirty="0" smtClean="0">
                <a:latin typeface="Times New Roman" pitchFamily="18" charset="0"/>
                <a:cs typeface="Times New Roman" pitchFamily="18" charset="0"/>
              </a:rPr>
              <a:t>swollen glands in the groin</a:t>
            </a:r>
          </a:p>
          <a:p>
            <a:pPr algn="just"/>
            <a:r>
              <a:rPr lang="en-US" dirty="0" smtClean="0">
                <a:latin typeface="Times New Roman" pitchFamily="18" charset="0"/>
                <a:cs typeface="Times New Roman" pitchFamily="18" charset="0"/>
              </a:rPr>
              <a:t>flu-like symptoms, </a:t>
            </a:r>
          </a:p>
          <a:p>
            <a:pPr algn="just"/>
            <a:r>
              <a:rPr lang="en-US" dirty="0" smtClean="0">
                <a:latin typeface="Times New Roman" pitchFamily="18" charset="0"/>
                <a:cs typeface="Times New Roman" pitchFamily="18" charset="0"/>
              </a:rPr>
              <a:t>a feeling of being unwell and pain when passing urine.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solidFill>
                  <a:srgbClr val="FF0000"/>
                </a:solidFill>
                <a:latin typeface="Times New Roman" pitchFamily="18" charset="0"/>
                <a:cs typeface="Times New Roman" pitchFamily="18" charset="0"/>
              </a:rPr>
              <a:t>Treatment</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algn="just"/>
            <a:r>
              <a:rPr lang="en-US" dirty="0" smtClean="0">
                <a:latin typeface="Times New Roman" pitchFamily="18" charset="0"/>
                <a:cs typeface="Times New Roman" pitchFamily="18" charset="0"/>
              </a:rPr>
              <a:t>Once you have HSV, the virus stays in your body. It can become active again if you are ill, under stress or pregnant. </a:t>
            </a:r>
          </a:p>
          <a:p>
            <a:pPr algn="just"/>
            <a:r>
              <a:rPr lang="en-US" dirty="0" smtClean="0">
                <a:latin typeface="Times New Roman" pitchFamily="18" charset="0"/>
                <a:cs typeface="Times New Roman" pitchFamily="18" charset="0"/>
              </a:rPr>
              <a:t>These outbreaks are usually less severe than the first and ease off over time. </a:t>
            </a:r>
          </a:p>
          <a:p>
            <a:pPr algn="just"/>
            <a:r>
              <a:rPr lang="en-US" dirty="0" smtClean="0">
                <a:latin typeface="Times New Roman" pitchFamily="18" charset="0"/>
                <a:cs typeface="Times New Roman" pitchFamily="18" charset="0"/>
              </a:rPr>
              <a:t>The main treatments involve pain relief and antiviral medicine. </a:t>
            </a:r>
          </a:p>
          <a:p>
            <a:pPr algn="just"/>
            <a:r>
              <a:rPr lang="en-US" dirty="0" smtClean="0">
                <a:latin typeface="Times New Roman" pitchFamily="18" charset="0"/>
                <a:cs typeface="Times New Roman" pitchFamily="18" charset="0"/>
              </a:rPr>
              <a:t>Usually the pain can be managed with simple painkillers and a local </a:t>
            </a:r>
            <a:r>
              <a:rPr lang="en-US" dirty="0" err="1" smtClean="0">
                <a:latin typeface="Times New Roman" pitchFamily="18" charset="0"/>
                <a:cs typeface="Times New Roman" pitchFamily="18" charset="0"/>
              </a:rPr>
              <a:t>anaesthetic</a:t>
            </a:r>
            <a:r>
              <a:rPr lang="en-US" dirty="0" smtClean="0">
                <a:latin typeface="Times New Roman" pitchFamily="18" charset="0"/>
                <a:cs typeface="Times New Roman" pitchFamily="18" charset="0"/>
              </a:rPr>
              <a:t> (numbing) cream. </a:t>
            </a:r>
          </a:p>
          <a:p>
            <a:pPr algn="just"/>
            <a:r>
              <a:rPr lang="en-US" dirty="0" smtClean="0">
                <a:latin typeface="Times New Roman" pitchFamily="18" charset="0"/>
                <a:cs typeface="Times New Roman" pitchFamily="18" charset="0"/>
              </a:rPr>
              <a:t>The antiviral medicine is usually for 3 or 5 days. If you have been diagnosed with HSV it is a good idea to keep antiviral medicine at home in case you get another outbreak.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None/>
            </a:pPr>
            <a:r>
              <a:rPr lang="en-US" dirty="0" smtClean="0">
                <a:solidFill>
                  <a:srgbClr val="FF0000"/>
                </a:solidFill>
                <a:latin typeface="Times New Roman" pitchFamily="18" charset="0"/>
                <a:cs typeface="Times New Roman" pitchFamily="18" charset="0"/>
              </a:rPr>
              <a:t>Prevention</a:t>
            </a:r>
          </a:p>
          <a:p>
            <a:pPr algn="just"/>
            <a:r>
              <a:rPr lang="en-US" dirty="0" smtClean="0">
                <a:latin typeface="Times New Roman" pitchFamily="18" charset="0"/>
                <a:cs typeface="Times New Roman" pitchFamily="18" charset="0"/>
              </a:rPr>
              <a:t>In some cases your partner should be tested to see if they also have genital herpes. You can discuss this further with your doctor or nurse.</a:t>
            </a:r>
          </a:p>
          <a:p>
            <a:pPr algn="just"/>
            <a:r>
              <a:rPr lang="en-US" dirty="0" smtClean="0">
                <a:latin typeface="Times New Roman" pitchFamily="18" charset="0"/>
                <a:cs typeface="Times New Roman" pitchFamily="18" charset="0"/>
              </a:rPr>
              <a:t>Using condoms and taking antiviral medicine can reduce the risk of passing on genital herpes but it doesn’t always work. </a:t>
            </a:r>
          </a:p>
          <a:p>
            <a:pPr algn="just"/>
            <a:r>
              <a:rPr lang="en-US" dirty="0" smtClean="0">
                <a:latin typeface="Times New Roman" pitchFamily="18" charset="0"/>
                <a:cs typeface="Times New Roman" pitchFamily="18" charset="0"/>
              </a:rPr>
              <a:t>Do not have sex during an outbreak.</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7030A0"/>
                </a:solidFill>
                <a:latin typeface="Times New Roman" pitchFamily="18" charset="0"/>
                <a:cs typeface="Times New Roman" pitchFamily="18" charset="0"/>
              </a:rPr>
              <a:t>Genital Warts (HPV)</a:t>
            </a:r>
            <a:endParaRPr lang="en-US" b="1"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buNone/>
            </a:pPr>
            <a:r>
              <a:rPr lang="en-US" dirty="0" smtClean="0">
                <a:solidFill>
                  <a:srgbClr val="FF0000"/>
                </a:solidFill>
                <a:latin typeface="Times New Roman" pitchFamily="18" charset="0"/>
                <a:cs typeface="Times New Roman" pitchFamily="18" charset="0"/>
              </a:rPr>
              <a:t>What are genital warts? </a:t>
            </a:r>
          </a:p>
          <a:p>
            <a:pPr algn="just"/>
            <a:r>
              <a:rPr lang="en-US" dirty="0" smtClean="0">
                <a:latin typeface="Times New Roman" pitchFamily="18" charset="0"/>
                <a:cs typeface="Times New Roman" pitchFamily="18" charset="0"/>
              </a:rPr>
              <a:t>Genital warts are ‘warts’ in the genital area caused by a virus called the Human </a:t>
            </a:r>
            <a:r>
              <a:rPr lang="en-US" dirty="0" err="1" smtClean="0">
                <a:latin typeface="Times New Roman" pitchFamily="18" charset="0"/>
                <a:cs typeface="Times New Roman" pitchFamily="18" charset="0"/>
              </a:rPr>
              <a:t>Papilloma</a:t>
            </a:r>
            <a:r>
              <a:rPr lang="en-US" dirty="0" smtClean="0">
                <a:latin typeface="Times New Roman" pitchFamily="18" charset="0"/>
                <a:cs typeface="Times New Roman" pitchFamily="18" charset="0"/>
              </a:rPr>
              <a:t> Virus (HPV). There are many types of HPV and some of them may lead to cervical cancer. The types of HPV that cause genital warts do not lead to cervical cancer. </a:t>
            </a:r>
            <a:endParaRPr lang="en-US" dirty="0">
              <a:latin typeface="Times New Roman" pitchFamily="18" charset="0"/>
              <a:cs typeface="Times New Roman" pitchFamily="18"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None/>
            </a:pPr>
            <a:r>
              <a:rPr lang="en-US" dirty="0" smtClean="0">
                <a:solidFill>
                  <a:srgbClr val="FF0000"/>
                </a:solidFill>
                <a:latin typeface="Times New Roman" pitchFamily="18" charset="0"/>
                <a:cs typeface="Times New Roman" pitchFamily="18" charset="0"/>
              </a:rPr>
              <a:t>Transmission</a:t>
            </a:r>
          </a:p>
          <a:p>
            <a:pPr algn="just"/>
            <a:r>
              <a:rPr lang="en-US" dirty="0" smtClean="0">
                <a:latin typeface="Times New Roman" pitchFamily="18" charset="0"/>
                <a:cs typeface="Times New Roman" pitchFamily="18" charset="0"/>
              </a:rPr>
              <a:t>HPV is passed by skin to skin contact, usually genital skin to skin contact. It is common for sexually active people to come in contact with HPV. Lots of people who come into contact with HPV don’t develop warts. </a:t>
            </a:r>
            <a:endParaRPr lang="en-US" dirty="0">
              <a:latin typeface="Times New Roman" pitchFamily="18" charset="0"/>
              <a:cs typeface="Times New Roman" pitchFamily="18"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dirty="0" smtClean="0">
                <a:solidFill>
                  <a:srgbClr val="FF0000"/>
                </a:solidFill>
                <a:latin typeface="Times New Roman" pitchFamily="18" charset="0"/>
                <a:cs typeface="Times New Roman" pitchFamily="18" charset="0"/>
              </a:rPr>
              <a:t>Symptoms</a:t>
            </a:r>
          </a:p>
          <a:p>
            <a:pPr algn="just">
              <a:lnSpc>
                <a:spcPct val="150000"/>
              </a:lnSpc>
            </a:pPr>
            <a:r>
              <a:rPr lang="en-US" dirty="0" smtClean="0">
                <a:latin typeface="Times New Roman" pitchFamily="18" charset="0"/>
                <a:cs typeface="Times New Roman" pitchFamily="18" charset="0"/>
              </a:rPr>
              <a:t>Most people with HPV do not have any symptoms and they don’t know that they have the infection. If you do get genital warts, they are often flesh-</a:t>
            </a:r>
            <a:r>
              <a:rPr lang="en-US" dirty="0" err="1" smtClean="0">
                <a:latin typeface="Times New Roman" pitchFamily="18" charset="0"/>
                <a:cs typeface="Times New Roman" pitchFamily="18" charset="0"/>
              </a:rPr>
              <a:t>coloured</a:t>
            </a:r>
            <a:r>
              <a:rPr lang="en-US" dirty="0" smtClean="0">
                <a:latin typeface="Times New Roman" pitchFamily="18" charset="0"/>
                <a:cs typeface="Times New Roman" pitchFamily="18" charset="0"/>
              </a:rPr>
              <a:t> lumps or bumps on the skin. They may appear weeks to months after you come into contact with the virus. </a:t>
            </a:r>
            <a:endParaRPr lang="en-US"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The virus’s genetic material takes control of the cell and forces it to replicate the virus. The infected cell usually dies because the virus keeps it from performing its normal functions. When it dies, the cell releases new viruses, which go on to infect other cells.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Can I be tested for genital warts? There is no blood test or swab to diagnose genital warts. Genital warts are diagnosed by the doctor or nurse examining the genitals. </a:t>
            </a:r>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Can genital warts be treated? Sometimes genital warts go away on their own but most people prefer to get them treated. Treatments may take a few weeks or months to work. Sometimes the warts come back after treatment. Treatments include: &gt; </a:t>
            </a:r>
            <a:r>
              <a:rPr lang="en-US" dirty="0" err="1" smtClean="0"/>
              <a:t>cryotherapy</a:t>
            </a:r>
            <a:r>
              <a:rPr lang="en-US" dirty="0" smtClean="0"/>
              <a:t> (freezing) &gt; creams &gt; surgery – if the warts are severe and do not respond to other treatments.</a:t>
            </a:r>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Gonorrhoea</a:t>
            </a:r>
            <a:endParaRPr lang="en-US" dirty="0"/>
          </a:p>
        </p:txBody>
      </p:sp>
      <p:sp>
        <p:nvSpPr>
          <p:cNvPr id="3" name="Content Placeholder 2"/>
          <p:cNvSpPr>
            <a:spLocks noGrp="1"/>
          </p:cNvSpPr>
          <p:nvPr>
            <p:ph idx="1"/>
          </p:nvPr>
        </p:nvSpPr>
        <p:spPr/>
        <p:txBody>
          <a:bodyPr/>
          <a:lstStyle/>
          <a:p>
            <a:r>
              <a:rPr lang="en-US" dirty="0" smtClean="0"/>
              <a:t>What is </a:t>
            </a:r>
            <a:r>
              <a:rPr lang="en-US" dirty="0" err="1" smtClean="0"/>
              <a:t>gonorrhoea</a:t>
            </a:r>
            <a:r>
              <a:rPr lang="en-US" dirty="0" smtClean="0"/>
              <a:t>? </a:t>
            </a:r>
          </a:p>
          <a:p>
            <a:r>
              <a:rPr lang="en-US" dirty="0" err="1" smtClean="0"/>
              <a:t>Gonorrhoea</a:t>
            </a:r>
            <a:r>
              <a:rPr lang="en-US" dirty="0" smtClean="0"/>
              <a:t> is a curable bacterial infection. If it is not treated, it can cause infertility in women and infections in the testicles in men.</a:t>
            </a:r>
          </a:p>
          <a:p>
            <a:r>
              <a:rPr lang="en-US" dirty="0" smtClean="0"/>
              <a:t>Caused by </a:t>
            </a:r>
            <a:r>
              <a:rPr lang="en-US" dirty="0" err="1" smtClean="0"/>
              <a:t>Neisseria</a:t>
            </a:r>
            <a:r>
              <a:rPr lang="en-US" dirty="0" smtClean="0"/>
              <a:t> gonorrhea. </a:t>
            </a:r>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How do I get </a:t>
            </a:r>
            <a:r>
              <a:rPr lang="en-US" dirty="0" err="1" smtClean="0"/>
              <a:t>gonorrhoea</a:t>
            </a:r>
            <a:r>
              <a:rPr lang="en-US" dirty="0" smtClean="0"/>
              <a:t>? </a:t>
            </a:r>
            <a:r>
              <a:rPr lang="en-US" dirty="0" err="1" smtClean="0"/>
              <a:t>Gonorrhoea</a:t>
            </a:r>
            <a:r>
              <a:rPr lang="en-US" dirty="0" smtClean="0"/>
              <a:t> is passed from one person to another through: &gt; unprotected sex (oral, vaginal, anal) &gt; using unwashed sex toys &gt; from mother to baby during delivery &gt; rimming (mouth to anus contact). </a:t>
            </a:r>
            <a:r>
              <a:rPr lang="en-US" dirty="0" err="1" smtClean="0"/>
              <a:t>Gonorrhoea</a:t>
            </a:r>
            <a:r>
              <a:rPr lang="en-US" dirty="0" smtClean="0"/>
              <a:t> infects the cervix (neck of the womb), the urethra (the tube through which you pass urine) and the rectum. It can also sometimes cause eye and joint infections.</a:t>
            </a:r>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You cannot catch </a:t>
            </a:r>
            <a:r>
              <a:rPr lang="en-US" dirty="0" err="1" smtClean="0"/>
              <a:t>gonorrhoea</a:t>
            </a:r>
            <a:r>
              <a:rPr lang="en-US" dirty="0" smtClean="0"/>
              <a:t> by: </a:t>
            </a:r>
          </a:p>
          <a:p>
            <a:r>
              <a:rPr lang="en-US" dirty="0" smtClean="0"/>
              <a:t>&gt; hugging &gt; kissing &gt; swimming &gt; sitting on toilet seats &gt; sharing cutlery or towels.</a:t>
            </a:r>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symptoms would I have? </a:t>
            </a:r>
          </a:p>
          <a:p>
            <a:r>
              <a:rPr lang="en-US" dirty="0" smtClean="0"/>
              <a:t>Men &gt; Discharge/liquid from the tip of the penis &gt; Pain passing urine &gt; No symptoms – 1 in 10 men. Women &gt; No symptoms – 7 in 10 women</a:t>
            </a:r>
            <a:endParaRPr lang="en-US"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How can I be tested? The type of test will depend on your symptoms. For men, a urine sample or a swab from the penis is taken. For women a swab is taken from the vagina. Sometimes a swab will also be taken from the throat or rectum (back passage).</a:t>
            </a:r>
            <a:endParaRPr lang="en-US"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Can </a:t>
            </a:r>
            <a:r>
              <a:rPr lang="en-US" dirty="0" err="1" smtClean="0"/>
              <a:t>gonorrhoea</a:t>
            </a:r>
            <a:r>
              <a:rPr lang="en-US" dirty="0" smtClean="0"/>
              <a:t> be treated? Yes. </a:t>
            </a:r>
            <a:r>
              <a:rPr lang="en-US" dirty="0" err="1" smtClean="0"/>
              <a:t>Gonorrhoea</a:t>
            </a:r>
            <a:r>
              <a:rPr lang="en-US" dirty="0" smtClean="0"/>
              <a:t> is treated with antibiotics. Your partner will also be tested and treated.</a:t>
            </a:r>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How can I prevent myself from getting </a:t>
            </a:r>
            <a:r>
              <a:rPr lang="en-US" dirty="0" err="1" smtClean="0"/>
              <a:t>gonorrhoea</a:t>
            </a:r>
            <a:r>
              <a:rPr lang="en-US" dirty="0" smtClean="0"/>
              <a:t> again? </a:t>
            </a:r>
          </a:p>
          <a:p>
            <a:r>
              <a:rPr lang="en-US" dirty="0" smtClean="0"/>
              <a:t>Use condoms every time you have sex. Also, get regular STI tests if you are sexually active. </a:t>
            </a:r>
            <a:endParaRPr lang="en-US"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B</a:t>
            </a:r>
            <a:endParaRPr lang="en-US" dirty="0"/>
          </a:p>
        </p:txBody>
      </p:sp>
      <p:sp>
        <p:nvSpPr>
          <p:cNvPr id="3" name="Content Placeholder 2"/>
          <p:cNvSpPr>
            <a:spLocks noGrp="1"/>
          </p:cNvSpPr>
          <p:nvPr>
            <p:ph idx="1"/>
          </p:nvPr>
        </p:nvSpPr>
        <p:spPr/>
        <p:txBody>
          <a:bodyPr/>
          <a:lstStyle/>
          <a:p>
            <a:r>
              <a:rPr lang="en-US" dirty="0" smtClean="0"/>
              <a:t>What is hepatitis B? </a:t>
            </a:r>
          </a:p>
          <a:p>
            <a:r>
              <a:rPr lang="en-US" dirty="0" smtClean="0"/>
              <a:t>Hepatitis B is a viral infection that infects the liver.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lnSpc>
                <a:spcPct val="150000"/>
              </a:lnSpc>
              <a:buNone/>
            </a:pPr>
            <a:r>
              <a:rPr lang="en-US" dirty="0">
                <a:latin typeface="Times New Roman" pitchFamily="18" charset="0"/>
                <a:cs typeface="Times New Roman" pitchFamily="18" charset="0"/>
              </a:rPr>
              <a:t>Viruses are classified </a:t>
            </a:r>
            <a:r>
              <a:rPr lang="en-US" dirty="0" smtClean="0">
                <a:latin typeface="Times New Roman" pitchFamily="18" charset="0"/>
                <a:cs typeface="Times New Roman" pitchFamily="18" charset="0"/>
              </a:rPr>
              <a:t>as;</a:t>
            </a:r>
          </a:p>
          <a:p>
            <a:pPr algn="just">
              <a:lnSpc>
                <a:spcPct val="150000"/>
              </a:lnSpc>
            </a:pPr>
            <a:r>
              <a:rPr lang="en-US" dirty="0" smtClean="0">
                <a:latin typeface="Times New Roman" pitchFamily="18" charset="0"/>
                <a:cs typeface="Times New Roman" pitchFamily="18" charset="0"/>
              </a:rPr>
              <a:t>DNA </a:t>
            </a:r>
            <a:r>
              <a:rPr lang="en-US" dirty="0">
                <a:latin typeface="Times New Roman" pitchFamily="18" charset="0"/>
                <a:cs typeface="Times New Roman" pitchFamily="18" charset="0"/>
              </a:rPr>
              <a:t>viruses or </a:t>
            </a:r>
            <a:r>
              <a:rPr lang="en-US" dirty="0" smtClean="0">
                <a:latin typeface="Times New Roman" pitchFamily="18" charset="0"/>
                <a:cs typeface="Times New Roman" pitchFamily="18" charset="0"/>
              </a:rPr>
              <a:t>RNA </a:t>
            </a:r>
            <a:r>
              <a:rPr lang="en-US" dirty="0">
                <a:latin typeface="Times New Roman" pitchFamily="18" charset="0"/>
                <a:cs typeface="Times New Roman" pitchFamily="18" charset="0"/>
              </a:rPr>
              <a:t>viruses, depending on whether they use DNA or RNA to replicate. RNA viruses include retroviruses, such as HIV (human immunodeficiency </a:t>
            </a:r>
            <a:r>
              <a:rPr lang="en-US" dirty="0" smtClean="0">
                <a:latin typeface="Times New Roman" pitchFamily="18" charset="0"/>
                <a:cs typeface="Times New Roman" pitchFamily="18" charset="0"/>
              </a:rPr>
              <a:t>virus—</a:t>
            </a:r>
            <a:r>
              <a:rPr lang="en-US" dirty="0">
                <a:latin typeface="Times New Roman" pitchFamily="18" charset="0"/>
                <a:cs typeface="Times New Roman" pitchFamily="18" charset="0"/>
              </a:rPr>
              <a:t> Human Immunodeficiency Virus (HIV) </a:t>
            </a:r>
            <a:r>
              <a:rPr lang="en-US" dirty="0" smtClean="0">
                <a:latin typeface="Times New Roman" pitchFamily="18" charset="0"/>
                <a:cs typeface="Times New Roman" pitchFamily="18" charset="0"/>
              </a:rPr>
              <a:t>Infection).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How is hepatitis B transmitted? </a:t>
            </a:r>
          </a:p>
          <a:p>
            <a:r>
              <a:rPr lang="en-US" dirty="0" smtClean="0"/>
              <a:t>&gt; Unprotected sexual contact {vaginal, anal, oral, rimming (mouth to anus contact)} &gt; Sharing needles &gt; Mother to child during pregnancy or delivery &gt; Sharing toothbrushes, razors or towels contaminated with infected blood.</a:t>
            </a:r>
            <a:endParaRPr lang="en-US"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symptoms would I have? </a:t>
            </a:r>
          </a:p>
          <a:p>
            <a:r>
              <a:rPr lang="en-US" dirty="0" smtClean="0"/>
              <a:t>Most people have no symptoms. Some people may have symptoms when they first become infected. These may include flu-like symptoms, yellow skin, nausea, vomiting or </a:t>
            </a:r>
            <a:r>
              <a:rPr lang="en-US" dirty="0" err="1" smtClean="0"/>
              <a:t>diarrhoea</a:t>
            </a:r>
            <a:r>
              <a:rPr lang="en-US" dirty="0" smtClean="0"/>
              <a:t>. </a:t>
            </a:r>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How is hepatitis B diagnosed? </a:t>
            </a:r>
          </a:p>
          <a:p>
            <a:r>
              <a:rPr lang="en-US" dirty="0" smtClean="0"/>
              <a:t>Hepatitis B is diagnosed by a blood test.</a:t>
            </a:r>
            <a:endParaRPr lang="en-US"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Can hepatitis B be prevented? </a:t>
            </a:r>
          </a:p>
          <a:p>
            <a:r>
              <a:rPr lang="en-US" dirty="0" smtClean="0"/>
              <a:t>There are vaccines that prevent infection with hepatitis B. It can also be prevented by using condoms and not sharing needles. </a:t>
            </a:r>
            <a:endParaRPr lang="en-US"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t>Who should be vaccinated? </a:t>
            </a:r>
          </a:p>
          <a:p>
            <a:r>
              <a:rPr lang="en-US" dirty="0" smtClean="0"/>
              <a:t>The following people should consider vaccination: &gt; men who have sex with men &gt; people who inject drugs &gt; commercial sex workers &gt; anyone who has paid for sex &gt; anyone with more than one sex partner &gt; partners and everyone who lives with someone who has hepatitis B &gt; anyone who has been sexually assaulted</a:t>
            </a:r>
            <a:endParaRPr lang="en-US"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a:t>
            </a:r>
            <a:endParaRPr lang="en-US" dirty="0"/>
          </a:p>
        </p:txBody>
      </p:sp>
      <p:sp>
        <p:nvSpPr>
          <p:cNvPr id="3" name="Content Placeholder 2"/>
          <p:cNvSpPr>
            <a:spLocks noGrp="1"/>
          </p:cNvSpPr>
          <p:nvPr>
            <p:ph idx="1"/>
          </p:nvPr>
        </p:nvSpPr>
        <p:spPr/>
        <p:txBody>
          <a:bodyPr/>
          <a:lstStyle/>
          <a:p>
            <a:r>
              <a:rPr lang="en-US" dirty="0" smtClean="0"/>
              <a:t>What is HIV? </a:t>
            </a:r>
          </a:p>
          <a:p>
            <a:r>
              <a:rPr lang="en-US" dirty="0" smtClean="0"/>
              <a:t>Human Immunodeficiency Virus (HIV) is a virus that attacks the human immune system and weakens its ability to fight infection and disease. AIDS (Acquired Immunodeficiency Syndrome) is the final stage of HIV infection, when the immune system is severely damaged. </a:t>
            </a:r>
            <a:endParaRPr lang="en-US"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How could I get HIV? </a:t>
            </a:r>
          </a:p>
          <a:p>
            <a:r>
              <a:rPr lang="en-US" dirty="0" smtClean="0"/>
              <a:t>HIV is transmitted by: &gt; unprotected sexual contact (vaginal, anal) with someone who is HIV positive &gt; sharing needles with someone who is HIV positive &gt; contaminated blood products (very unlikely in Ireland as all donors are tested) &gt; mother to child during pregnancy, delivery or breastfeeding.</a:t>
            </a:r>
            <a:endParaRPr lang="en-US"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You cannot get HIV from: </a:t>
            </a:r>
          </a:p>
          <a:p>
            <a:r>
              <a:rPr lang="en-US" dirty="0" smtClean="0"/>
              <a:t>&gt; kissing &gt; hugging &gt; through sweat or urine. Most new cases of HIV in Ireland are among men who have sex with men (MSM). </a:t>
            </a:r>
            <a:endParaRPr lang="en-US"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What symptoms would I have? </a:t>
            </a:r>
          </a:p>
          <a:p>
            <a:r>
              <a:rPr lang="en-US" dirty="0" smtClean="0"/>
              <a:t>Some people have no symptoms, so it is important to get tested if you are at risk (especially if you are a man who has sex with other men). Other people may get a flu-like illness when they first become infected. HIV infection can cause a wide variety of symptoms. Over time, the virus attacks your immune system and you may keep getting infections and other illnesses.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a:latin typeface="Times New Roman" pitchFamily="18" charset="0"/>
                <a:cs typeface="Times New Roman" pitchFamily="18" charset="0"/>
              </a:rPr>
              <a:t>Some viruses do not kill the cells they infect but instead alter the cell's functions. Sometimes the infected cell loses control over normal cell division and becomes cancerous. Some viruses, such as </a:t>
            </a:r>
            <a:r>
              <a:rPr lang="en-US" dirty="0" smtClean="0">
                <a:latin typeface="Times New Roman" pitchFamily="18" charset="0"/>
                <a:cs typeface="Times New Roman" pitchFamily="18" charset="0"/>
              </a:rPr>
              <a:t>herpes viruses and HIV, </a:t>
            </a:r>
            <a:r>
              <a:rPr lang="en-US" dirty="0">
                <a:latin typeface="Times New Roman" pitchFamily="18" charset="0"/>
                <a:cs typeface="Times New Roman" pitchFamily="18" charset="0"/>
              </a:rPr>
              <a:t>leave their genetic material in the host cell, where the material remains dormant for an extended time (called latent infection). </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How can I protect myself from getting HIV?</a:t>
            </a:r>
          </a:p>
          <a:p>
            <a:r>
              <a:rPr lang="en-US" dirty="0" smtClean="0"/>
              <a:t> &gt; use condoms for sexual contact &gt; do not share needles or other injecting equipment (spoons and so on) &gt; taking post-exposure prophylaxis.</a:t>
            </a:r>
            <a:endParaRPr lang="en-US"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post-exposure prophylaxis (PEP)? </a:t>
            </a:r>
          </a:p>
          <a:p>
            <a:r>
              <a:rPr lang="en-US" dirty="0" smtClean="0"/>
              <a:t>PEP is medication which you can take up to 72 hours (3 days and nights) after unprotected sex, sharing needles, pricking yourself with an infected needle, and so on, to stop you becoming infected with HIV. </a:t>
            </a:r>
            <a:endParaRPr lang="en-US"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How is HIV diagnosed? </a:t>
            </a:r>
          </a:p>
          <a:p>
            <a:r>
              <a:rPr lang="en-US" dirty="0" smtClean="0"/>
              <a:t>HIV is diagnosed with a blood test. </a:t>
            </a:r>
            <a:endParaRPr lang="en-US"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Can HIV be treated? </a:t>
            </a:r>
          </a:p>
          <a:p>
            <a:r>
              <a:rPr lang="en-US" dirty="0" smtClean="0"/>
              <a:t>HIV can be treated effectively with medications. These medications let most people live a long and healthy life. The earlier you are diagnosed, the better. At the moment there is no cure for HIV.</a:t>
            </a:r>
            <a:endParaRPr lang="en-US"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How soon after exposure should I get a HIV test?</a:t>
            </a:r>
          </a:p>
          <a:p>
            <a:r>
              <a:rPr lang="en-US" dirty="0" smtClean="0"/>
              <a:t> If you think you are at risk, you should get medical advice straightaway. You will be tested as soon as possible and will have follow-up tests to make sure you have not become infected</a:t>
            </a:r>
            <a:endParaRPr lang="en-US"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latin typeface="Times New Roman" pitchFamily="18" charset="0"/>
                <a:cs typeface="Times New Roman" pitchFamily="18" charset="0"/>
              </a:rPr>
              <a:t>Pubic Lice (Crabs)</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buNone/>
            </a:pPr>
            <a:r>
              <a:rPr lang="en-US" dirty="0" smtClean="0">
                <a:latin typeface="Times New Roman" pitchFamily="18" charset="0"/>
                <a:cs typeface="Times New Roman" pitchFamily="18" charset="0"/>
              </a:rPr>
              <a:t>What are pubic lice? </a:t>
            </a:r>
          </a:p>
          <a:p>
            <a:pPr algn="just"/>
            <a:r>
              <a:rPr lang="en-US" dirty="0" smtClean="0">
                <a:latin typeface="Times New Roman" pitchFamily="18" charset="0"/>
                <a:cs typeface="Times New Roman" pitchFamily="18" charset="0"/>
              </a:rPr>
              <a:t>Pubic lice are small insects that live in coarse hair. Their eggs are called ‘nits’. They are found in hair on the chest, abdomen, underarms and pubic areas. They do not live in head hair.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descr="C:\Users\AUSTINE\Desktop\my images\-pubic-lice.gif"/>
          <p:cNvPicPr>
            <a:picLocks noGrp="1" noChangeAspect="1" noChangeArrowheads="1"/>
          </p:cNvPicPr>
          <p:nvPr>
            <p:ph idx="1"/>
          </p:nvPr>
        </p:nvPicPr>
        <p:blipFill>
          <a:blip r:embed="rId2"/>
          <a:srcRect/>
          <a:stretch>
            <a:fillRect/>
          </a:stretch>
        </p:blipFill>
        <p:spPr bwMode="auto">
          <a:xfrm>
            <a:off x="3629025" y="3101181"/>
            <a:ext cx="1885950" cy="1524000"/>
          </a:xfrm>
          <a:prstGeom prst="rect">
            <a:avLst/>
          </a:prstGeom>
          <a:noFill/>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7030A0"/>
                </a:solidFill>
                <a:latin typeface="Times New Roman" pitchFamily="18" charset="0"/>
                <a:cs typeface="Times New Roman" pitchFamily="18" charset="0"/>
              </a:rPr>
              <a:t>Transmission</a:t>
            </a:r>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Pubic lice are passed from person to person by: </a:t>
            </a:r>
          </a:p>
          <a:p>
            <a:pPr algn="just"/>
            <a:endParaRPr lang="en-US" dirty="0" smtClean="0">
              <a:latin typeface="Times New Roman" pitchFamily="18" charset="0"/>
              <a:cs typeface="Times New Roman" pitchFamily="18" charset="0"/>
            </a:endParaRPr>
          </a:p>
          <a:p>
            <a:pPr lvl="1" algn="just">
              <a:buFont typeface="Wingdings" pitchFamily="2" charset="2"/>
              <a:buChar char="ü"/>
            </a:pPr>
            <a:r>
              <a:rPr lang="en-US" dirty="0" smtClean="0">
                <a:latin typeface="Times New Roman" pitchFamily="18" charset="0"/>
                <a:cs typeface="Times New Roman" pitchFamily="18" charset="0"/>
              </a:rPr>
              <a:t>Skin to skin contact </a:t>
            </a:r>
          </a:p>
          <a:p>
            <a:pPr lvl="1" algn="just">
              <a:buFont typeface="Wingdings" pitchFamily="2" charset="2"/>
              <a:buChar char="ü"/>
            </a:pPr>
            <a:r>
              <a:rPr lang="en-US" dirty="0" smtClean="0">
                <a:latin typeface="Times New Roman" pitchFamily="18" charset="0"/>
                <a:cs typeface="Times New Roman" pitchFamily="18" charset="0"/>
              </a:rPr>
              <a:t>Sexual contact </a:t>
            </a:r>
          </a:p>
          <a:p>
            <a:pPr lvl="1" algn="just">
              <a:buFont typeface="Wingdings" pitchFamily="2" charset="2"/>
              <a:buChar char="ü"/>
            </a:pPr>
            <a:r>
              <a:rPr lang="en-US" dirty="0" smtClean="0">
                <a:latin typeface="Times New Roman" pitchFamily="18" charset="0"/>
                <a:cs typeface="Times New Roman" pitchFamily="18" charset="0"/>
              </a:rPr>
              <a:t>Sharing clothing, towels or bedding.</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B050"/>
                </a:solidFill>
                <a:latin typeface="Times New Roman" pitchFamily="18" charset="0"/>
                <a:cs typeface="Times New Roman" pitchFamily="18" charset="0"/>
              </a:rPr>
              <a:t>Symptoms</a:t>
            </a:r>
            <a:endParaRPr lang="en-US"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t>	</a:t>
            </a:r>
            <a:r>
              <a:rPr lang="en-US" dirty="0" smtClean="0">
                <a:latin typeface="Times New Roman" pitchFamily="18" charset="0"/>
                <a:cs typeface="Times New Roman" pitchFamily="18" charset="0"/>
              </a:rPr>
              <a:t>You may have one or more of the following symptoms: </a:t>
            </a:r>
          </a:p>
          <a:p>
            <a:pPr>
              <a:buFont typeface="Wingdings"/>
              <a:buChar char="Ø"/>
            </a:pPr>
            <a:r>
              <a:rPr lang="en-US" dirty="0" smtClean="0">
                <a:latin typeface="Times New Roman" pitchFamily="18" charset="0"/>
                <a:cs typeface="Times New Roman" pitchFamily="18" charset="0"/>
              </a:rPr>
              <a:t>Itch </a:t>
            </a:r>
          </a:p>
          <a:p>
            <a:pPr>
              <a:buFont typeface="Wingdings"/>
              <a:buChar char="Ø"/>
            </a:pPr>
            <a:r>
              <a:rPr lang="en-US" dirty="0" smtClean="0">
                <a:latin typeface="Times New Roman" pitchFamily="18" charset="0"/>
                <a:cs typeface="Times New Roman" pitchFamily="18" charset="0"/>
              </a:rPr>
              <a:t>Black droppings on your underwear </a:t>
            </a:r>
          </a:p>
          <a:p>
            <a:pPr>
              <a:buFont typeface="Wingdings"/>
              <a:buChar char="Ø"/>
            </a:pPr>
            <a:r>
              <a:rPr lang="en-US" dirty="0" smtClean="0">
                <a:latin typeface="Times New Roman" pitchFamily="18" charset="0"/>
                <a:cs typeface="Times New Roman" pitchFamily="18" charset="0"/>
              </a:rPr>
              <a:t>Brown lice eggs in your pubic hair </a:t>
            </a:r>
          </a:p>
          <a:p>
            <a:pPr>
              <a:buFont typeface="Wingdings"/>
              <a:buChar char="Ø"/>
            </a:pPr>
            <a:r>
              <a:rPr lang="en-US" dirty="0" smtClean="0">
                <a:latin typeface="Times New Roman" pitchFamily="18" charset="0"/>
                <a:cs typeface="Times New Roman" pitchFamily="18" charset="0"/>
              </a:rPr>
              <a:t>Small blood spots on your skin.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7030A0"/>
                </a:solidFill>
                <a:latin typeface="Times New Roman" pitchFamily="18" charset="0"/>
                <a:cs typeface="Times New Roman" pitchFamily="18" charset="0"/>
              </a:rPr>
              <a:t>Diagnosis</a:t>
            </a:r>
            <a:endParaRPr lang="en-US" b="1"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Pubic lice are diagnosed by a careful clinical exam.</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lnSpc>
                <a:spcPct val="150000"/>
              </a:lnSpc>
              <a:buNone/>
            </a:pPr>
            <a:r>
              <a:rPr lang="en-US" b="1" dirty="0">
                <a:latin typeface="Times New Roman" pitchFamily="18" charset="0"/>
                <a:cs typeface="Times New Roman" pitchFamily="18" charset="0"/>
              </a:rPr>
              <a:t>Did You Know...</a:t>
            </a:r>
          </a:p>
          <a:p>
            <a:pPr algn="just">
              <a:lnSpc>
                <a:spcPct val="150000"/>
              </a:lnSpc>
              <a:buNone/>
            </a:pPr>
            <a:r>
              <a:rPr lang="en-US" dirty="0" smtClean="0">
                <a:latin typeface="Times New Roman" pitchFamily="18" charset="0"/>
                <a:cs typeface="Times New Roman" pitchFamily="18" charset="0"/>
              </a:rPr>
              <a:t>	‘A </a:t>
            </a:r>
            <a:r>
              <a:rPr lang="en-US" dirty="0">
                <a:latin typeface="Times New Roman" pitchFamily="18" charset="0"/>
                <a:cs typeface="Times New Roman" pitchFamily="18" charset="0"/>
              </a:rPr>
              <a:t>virus takes control of the cell it infects and forces it to make more viruses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5">
                    <a:lumMod val="50000"/>
                  </a:schemeClr>
                </a:solidFill>
                <a:latin typeface="Times New Roman" pitchFamily="18" charset="0"/>
                <a:cs typeface="Times New Roman" pitchFamily="18" charset="0"/>
              </a:rPr>
              <a:t>Treatment</a:t>
            </a:r>
            <a:endParaRPr lang="en-US" b="1" dirty="0">
              <a:solidFill>
                <a:schemeClr val="accent5">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pPr algn="just"/>
            <a:r>
              <a:rPr lang="en-US" dirty="0" smtClean="0">
                <a:latin typeface="Times New Roman" pitchFamily="18" charset="0"/>
                <a:cs typeface="Times New Roman" pitchFamily="18" charset="0"/>
              </a:rPr>
              <a:t>They are treated with a cream, shampoo or lotion. </a:t>
            </a:r>
          </a:p>
          <a:p>
            <a:pPr algn="just"/>
            <a:r>
              <a:rPr lang="en-US" dirty="0" smtClean="0">
                <a:latin typeface="Times New Roman" pitchFamily="18" charset="0"/>
                <a:cs typeface="Times New Roman" pitchFamily="18" charset="0"/>
              </a:rPr>
              <a:t>This treatment is repeated after 3 to 7 days. You do not need to shave off your body hair. You will need to wash all your clothing in a hot (50 degree or higher) wash. You can remove nits (eggs) with a special comb available in pharmacies. </a:t>
            </a:r>
          </a:p>
          <a:p>
            <a:pPr algn="just"/>
            <a:r>
              <a:rPr lang="en-US" dirty="0" smtClean="0">
                <a:latin typeface="Times New Roman" pitchFamily="18" charset="0"/>
                <a:cs typeface="Times New Roman" pitchFamily="18" charset="0"/>
              </a:rPr>
              <a:t>Your sexual partner will also need to be treated.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USTINE\Desktop\my images\Pubic Lice 2.jpg"/>
          <p:cNvPicPr>
            <a:picLocks noGrp="1" noChangeAspect="1" noChangeArrowheads="1"/>
          </p:cNvPicPr>
          <p:nvPr>
            <p:ph idx="1"/>
          </p:nvPr>
        </p:nvPicPr>
        <p:blipFill>
          <a:blip r:embed="rId2"/>
          <a:srcRect/>
          <a:stretch>
            <a:fillRect/>
          </a:stretch>
        </p:blipFill>
        <p:spPr bwMode="auto">
          <a:xfrm>
            <a:off x="1828800" y="1748631"/>
            <a:ext cx="5486400" cy="4229100"/>
          </a:xfrm>
          <a:prstGeom prst="rect">
            <a:avLst/>
          </a:prstGeom>
          <a:noFill/>
        </p:spPr>
      </p:pic>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0000"/>
                </a:solidFill>
                <a:latin typeface="Times New Roman" pitchFamily="18" charset="0"/>
                <a:cs typeface="Times New Roman" pitchFamily="18" charset="0"/>
              </a:rPr>
              <a:t>Syphilis</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buNone/>
            </a:pPr>
            <a:r>
              <a:rPr lang="en-US" dirty="0" smtClean="0">
                <a:latin typeface="Times New Roman" pitchFamily="18" charset="0"/>
                <a:cs typeface="Times New Roman" pitchFamily="18" charset="0"/>
              </a:rPr>
              <a:t>What is syphilis? </a:t>
            </a:r>
          </a:p>
          <a:p>
            <a:pPr algn="just">
              <a:lnSpc>
                <a:spcPct val="150000"/>
              </a:lnSpc>
            </a:pPr>
            <a:r>
              <a:rPr lang="en-US" dirty="0" smtClean="0">
                <a:latin typeface="Times New Roman" pitchFamily="18" charset="0"/>
                <a:cs typeface="Times New Roman" pitchFamily="18" charset="0"/>
              </a:rPr>
              <a:t>Syphilis is caused by a bacteria called </a:t>
            </a:r>
            <a:r>
              <a:rPr lang="en-US" dirty="0" err="1" smtClean="0">
                <a:latin typeface="Times New Roman" pitchFamily="18" charset="0"/>
                <a:cs typeface="Times New Roman" pitchFamily="18" charset="0"/>
              </a:rPr>
              <a:t>Treponema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pallidum</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2060"/>
                </a:solidFill>
                <a:latin typeface="Times New Roman" pitchFamily="18" charset="0"/>
                <a:cs typeface="Times New Roman" pitchFamily="18" charset="0"/>
              </a:rPr>
              <a:t>Transmission</a:t>
            </a:r>
            <a:endParaRPr lang="en-US" b="1"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You can get syphilis from: </a:t>
            </a:r>
          </a:p>
          <a:p>
            <a:pPr>
              <a:buFont typeface="Wingdings" pitchFamily="2" charset="2"/>
              <a:buChar char="Ø"/>
            </a:pPr>
            <a:r>
              <a:rPr lang="en-US" dirty="0" smtClean="0">
                <a:latin typeface="Times New Roman" pitchFamily="18" charset="0"/>
                <a:cs typeface="Times New Roman" pitchFamily="18" charset="0"/>
              </a:rPr>
              <a:t>skin to skin contact </a:t>
            </a:r>
          </a:p>
          <a:p>
            <a:pPr>
              <a:buFont typeface="Wingdings" pitchFamily="2" charset="2"/>
              <a:buChar char="Ø"/>
            </a:pPr>
            <a:r>
              <a:rPr lang="en-US" dirty="0" smtClean="0">
                <a:latin typeface="Times New Roman" pitchFamily="18" charset="0"/>
                <a:cs typeface="Times New Roman" pitchFamily="18" charset="0"/>
              </a:rPr>
              <a:t>oral, vaginal and anal sex </a:t>
            </a:r>
          </a:p>
          <a:p>
            <a:pPr>
              <a:buFont typeface="Wingdings" pitchFamily="2" charset="2"/>
              <a:buChar char="Ø"/>
            </a:pPr>
            <a:r>
              <a:rPr lang="en-US" dirty="0" smtClean="0">
                <a:latin typeface="Times New Roman" pitchFamily="18" charset="0"/>
                <a:cs typeface="Times New Roman" pitchFamily="18" charset="0"/>
              </a:rPr>
              <a:t>mother to child during pregnancy (congenital syphilis) </a:t>
            </a:r>
          </a:p>
          <a:p>
            <a:pPr>
              <a:buFont typeface="Wingdings" pitchFamily="2" charset="2"/>
              <a:buChar char="Ø"/>
            </a:pPr>
            <a:r>
              <a:rPr lang="en-US" dirty="0" smtClean="0">
                <a:latin typeface="Times New Roman" pitchFamily="18" charset="0"/>
                <a:cs typeface="Times New Roman" pitchFamily="18" charset="0"/>
              </a:rPr>
              <a:t>blood transfusion (although this is very unlikely in Ireland as all blood donors are tested).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6">
                    <a:lumMod val="50000"/>
                  </a:schemeClr>
                </a:solidFill>
                <a:latin typeface="Times New Roman" pitchFamily="18" charset="0"/>
                <a:cs typeface="Times New Roman" pitchFamily="18" charset="0"/>
              </a:rPr>
              <a:t>Symptoms</a:t>
            </a:r>
            <a:endParaRPr lang="en-US" b="1" dirty="0">
              <a:solidFill>
                <a:schemeClr val="accent6">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lnSpc>
                <a:spcPct val="150000"/>
              </a:lnSpc>
              <a:buNone/>
            </a:pPr>
            <a:r>
              <a:rPr lang="en-US" dirty="0" smtClean="0"/>
              <a:t>	</a:t>
            </a:r>
            <a:r>
              <a:rPr lang="en-US" dirty="0" smtClean="0">
                <a:latin typeface="Times New Roman" pitchFamily="18" charset="0"/>
                <a:cs typeface="Times New Roman" pitchFamily="18" charset="0"/>
              </a:rPr>
              <a:t>There are different stages of infection. Some people have no symptoms. This is why it is important to get tested if you are at risk. Symptoms can vary from a painless sore (ulcer) in the genital, anal or mouth area to a rash all over the body.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The symptoms often depend on how long you have had the syphilis infection. If syphilis is not treated, it can cause problems with your heart, brain, eyes and nervous system.</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3">
                    <a:lumMod val="50000"/>
                  </a:schemeClr>
                </a:solidFill>
                <a:latin typeface="Times New Roman" pitchFamily="18" charset="0"/>
                <a:cs typeface="Times New Roman" pitchFamily="18" charset="0"/>
              </a:rPr>
              <a:t>Diagnosis</a:t>
            </a:r>
            <a:endParaRPr lang="en-US" b="1" dirty="0">
              <a:solidFill>
                <a:schemeClr val="accent3">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Syphilis is usually diagnosed by a blood test. Sometimes a swab is taken from a sore (ulcer). This is generally done in an STI clinic.</a:t>
            </a:r>
          </a:p>
          <a:p>
            <a:pPr algn="just">
              <a:lnSpc>
                <a:spcPct val="150000"/>
              </a:lnSpc>
            </a:pPr>
            <a:r>
              <a:rPr lang="en-US" dirty="0" smtClean="0">
                <a:latin typeface="Times New Roman" pitchFamily="18" charset="0"/>
                <a:cs typeface="Times New Roman" pitchFamily="18" charset="0"/>
              </a:rPr>
              <a:t>VDRL (</a:t>
            </a:r>
            <a:r>
              <a:rPr lang="en-US" dirty="0" err="1" smtClean="0">
                <a:latin typeface="Times New Roman" pitchFamily="18" charset="0"/>
                <a:cs typeface="Times New Roman" pitchFamily="18" charset="0"/>
              </a:rPr>
              <a:t>Veneral</a:t>
            </a:r>
            <a:r>
              <a:rPr lang="en-US" dirty="0" smtClean="0">
                <a:latin typeface="Times New Roman" pitchFamily="18" charset="0"/>
                <a:cs typeface="Times New Roman" pitchFamily="18" charset="0"/>
              </a:rPr>
              <a:t> Disease Research Laboratory)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syphilis can be treated and cured with antibiotics. </a:t>
            </a:r>
          </a:p>
          <a:p>
            <a:pPr algn="just">
              <a:lnSpc>
                <a:spcPct val="150000"/>
              </a:lnSpc>
            </a:pPr>
            <a:r>
              <a:rPr lang="en-US" dirty="0" smtClean="0">
                <a:latin typeface="Times New Roman" pitchFamily="18" charset="0"/>
                <a:cs typeface="Times New Roman" pitchFamily="18" charset="0"/>
              </a:rPr>
              <a:t>Treatment depends on your symptoms and how long you have had the infection. You will be followed up to make sure the infection has cleared.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latin typeface="Times New Roman" pitchFamily="18" charset="0"/>
                <a:cs typeface="Times New Roman" pitchFamily="18" charset="0"/>
              </a:rPr>
              <a:t>Congenital syphilis</a:t>
            </a:r>
            <a:endParaRPr lang="en-US" b="1" dirty="0">
              <a:solidFill>
                <a:srgbClr val="FF0000"/>
              </a:solidFill>
              <a:latin typeface="Times New Roman" pitchFamily="18" charset="0"/>
              <a:cs typeface="Times New Roman" pitchFamily="18" charset="0"/>
            </a:endParaRPr>
          </a:p>
        </p:txBody>
      </p:sp>
      <p:pic>
        <p:nvPicPr>
          <p:cNvPr id="3074" name="Picture 2" descr="C:\Users\AUSTINE\Desktop\my images\syphilis 2.jpg"/>
          <p:cNvPicPr>
            <a:picLocks noGrp="1" noChangeAspect="1" noChangeArrowheads="1"/>
          </p:cNvPicPr>
          <p:nvPr>
            <p:ph idx="1"/>
          </p:nvPr>
        </p:nvPicPr>
        <p:blipFill>
          <a:blip r:embed="rId2" cstate="print"/>
          <a:srcRect/>
          <a:stretch>
            <a:fillRect/>
          </a:stretch>
        </p:blipFill>
        <p:spPr bwMode="auto">
          <a:xfrm>
            <a:off x="2807208" y="2665317"/>
            <a:ext cx="3529584" cy="2395728"/>
          </a:xfrm>
          <a:prstGeom prst="rect">
            <a:avLst/>
          </a:prstGeom>
          <a:noFill/>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AUSTINE\Desktop\my images\syphylis 1.jpg"/>
          <p:cNvPicPr>
            <a:picLocks noGrp="1" noChangeAspect="1" noChangeArrowheads="1"/>
          </p:cNvPicPr>
          <p:nvPr>
            <p:ph idx="1"/>
          </p:nvPr>
        </p:nvPicPr>
        <p:blipFill>
          <a:blip r:embed="rId2"/>
          <a:srcRect/>
          <a:stretch>
            <a:fillRect/>
          </a:stretch>
        </p:blipFill>
        <p:spPr bwMode="auto">
          <a:xfrm>
            <a:off x="1179332" y="1600200"/>
            <a:ext cx="6785335" cy="452596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dirty="0">
                <a:latin typeface="Times New Roman" pitchFamily="18" charset="0"/>
                <a:cs typeface="Times New Roman" pitchFamily="18" charset="0"/>
              </a:rPr>
              <a:t>Viruses usually infect one particular type of cell. For example, common cold viruses infect only cells of the upper respiratory tract. Additionally, most viruses infect only a few species of plants or animals. Some infect only people. Many viruses commonly infect infants and children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latin typeface="Times New Roman" pitchFamily="18" charset="0"/>
                <a:cs typeface="Times New Roman" pitchFamily="18" charset="0"/>
              </a:rPr>
              <a:t>Genital Thrush</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Thrush is a very common cause of itch and discomfort in the genital area. </a:t>
            </a:r>
          </a:p>
          <a:p>
            <a:pPr algn="just">
              <a:lnSpc>
                <a:spcPct val="150000"/>
              </a:lnSpc>
            </a:pPr>
            <a:r>
              <a:rPr lang="en-US" dirty="0" smtClean="0">
                <a:latin typeface="Times New Roman" pitchFamily="18" charset="0"/>
                <a:cs typeface="Times New Roman" pitchFamily="18" charset="0"/>
              </a:rPr>
              <a:t>It is caused by an overgrowth of yeast (</a:t>
            </a:r>
            <a:r>
              <a:rPr lang="en-US" dirty="0" err="1" smtClean="0">
                <a:latin typeface="Times New Roman" pitchFamily="18" charset="0"/>
                <a:cs typeface="Times New Roman" pitchFamily="18" charset="0"/>
              </a:rPr>
              <a:t>candida</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4">
                    <a:lumMod val="60000"/>
                    <a:lumOff val="40000"/>
                  </a:schemeClr>
                </a:solidFill>
                <a:latin typeface="Times New Roman" pitchFamily="18" charset="0"/>
                <a:cs typeface="Times New Roman" pitchFamily="18" charset="0"/>
              </a:rPr>
              <a:t>Who is at risk?</a:t>
            </a:r>
            <a:endParaRPr lang="en-US" b="1" dirty="0">
              <a:solidFill>
                <a:schemeClr val="accent4">
                  <a:lumMod val="60000"/>
                  <a:lumOff val="40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Thrush is more common in women than men. It is also more common in pregnancy, and in people who have diabetes or HIV. </a:t>
            </a:r>
          </a:p>
          <a:p>
            <a:pPr algn="just">
              <a:lnSpc>
                <a:spcPct val="150000"/>
              </a:lnSpc>
            </a:pPr>
            <a:r>
              <a:rPr lang="en-US" dirty="0" smtClean="0">
                <a:latin typeface="Times New Roman" pitchFamily="18" charset="0"/>
                <a:cs typeface="Times New Roman" pitchFamily="18" charset="0"/>
              </a:rPr>
              <a:t>However, anyone can get thrush.</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bg2">
                    <a:lumMod val="50000"/>
                  </a:schemeClr>
                </a:solidFill>
                <a:latin typeface="Times New Roman" pitchFamily="18" charset="0"/>
                <a:cs typeface="Times New Roman" pitchFamily="18" charset="0"/>
              </a:rPr>
              <a:t>Symptoms</a:t>
            </a:r>
            <a:endParaRPr lang="en-US" b="1" dirty="0">
              <a:solidFill>
                <a:schemeClr val="bg2">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buNone/>
            </a:pPr>
            <a:r>
              <a:rPr lang="en-US" dirty="0" smtClean="0">
                <a:latin typeface="Times New Roman" pitchFamily="18" charset="0"/>
                <a:cs typeface="Times New Roman" pitchFamily="18" charset="0"/>
              </a:rPr>
              <a:t>In men;</a:t>
            </a:r>
          </a:p>
          <a:p>
            <a:pPr lvl="1" algn="just">
              <a:lnSpc>
                <a:spcPct val="150000"/>
              </a:lnSpc>
              <a:buFont typeface="Wingdings" pitchFamily="2" charset="2"/>
              <a:buChar char="ü"/>
            </a:pPr>
            <a:r>
              <a:rPr lang="en-US" dirty="0" smtClean="0">
                <a:latin typeface="Times New Roman" pitchFamily="18" charset="0"/>
                <a:cs typeface="Times New Roman" pitchFamily="18" charset="0"/>
              </a:rPr>
              <a:t> Irritation under the foreskin or tip of the penis </a:t>
            </a:r>
          </a:p>
          <a:p>
            <a:pPr lvl="1" algn="just">
              <a:lnSpc>
                <a:spcPct val="150000"/>
              </a:lnSpc>
              <a:buFont typeface="Wingdings" pitchFamily="2" charset="2"/>
              <a:buChar char="ü"/>
            </a:pPr>
            <a:r>
              <a:rPr lang="en-US" dirty="0" smtClean="0">
                <a:latin typeface="Times New Roman" pitchFamily="18" charset="0"/>
                <a:cs typeface="Times New Roman" pitchFamily="18" charset="0"/>
              </a:rPr>
              <a:t> Spotty, red rash at the tip of the penis </a:t>
            </a:r>
          </a:p>
          <a:p>
            <a:pPr lvl="1" algn="just">
              <a:lnSpc>
                <a:spcPct val="150000"/>
              </a:lnSpc>
              <a:buFont typeface="Wingdings" pitchFamily="2" charset="2"/>
              <a:buChar char="ü"/>
            </a:pPr>
            <a:r>
              <a:rPr lang="en-US" dirty="0" smtClean="0">
                <a:latin typeface="Times New Roman" pitchFamily="18" charset="0"/>
                <a:cs typeface="Times New Roman" pitchFamily="18" charset="0"/>
              </a:rPr>
              <a:t> White discharge under the foreskin.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AUSTINE\Desktop\my images\gt on penis.png"/>
          <p:cNvPicPr>
            <a:picLocks noGrp="1" noChangeAspect="1" noChangeArrowheads="1"/>
          </p:cNvPicPr>
          <p:nvPr>
            <p:ph idx="1"/>
          </p:nvPr>
        </p:nvPicPr>
        <p:blipFill>
          <a:blip r:embed="rId2"/>
          <a:srcRect/>
          <a:stretch>
            <a:fillRect/>
          </a:stretch>
        </p:blipFill>
        <p:spPr bwMode="auto">
          <a:xfrm>
            <a:off x="1704975" y="1939131"/>
            <a:ext cx="5734050" cy="3848100"/>
          </a:xfrm>
          <a:prstGeom prst="rect">
            <a:avLst/>
          </a:prstGeom>
          <a:noFill/>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None/>
            </a:pPr>
            <a:r>
              <a:rPr lang="en-US" dirty="0" smtClean="0">
                <a:latin typeface="Times New Roman" pitchFamily="18" charset="0"/>
                <a:cs typeface="Times New Roman" pitchFamily="18" charset="0"/>
              </a:rPr>
              <a:t>In women;</a:t>
            </a:r>
          </a:p>
          <a:p>
            <a:pPr algn="just">
              <a:buFont typeface="Wingdings" pitchFamily="2" charset="2"/>
              <a:buChar char="Ø"/>
            </a:pPr>
            <a:r>
              <a:rPr lang="en-US" dirty="0" smtClean="0">
                <a:latin typeface="Times New Roman" pitchFamily="18" charset="0"/>
                <a:cs typeface="Times New Roman" pitchFamily="18" charset="0"/>
              </a:rPr>
              <a:t>Vaginal itch </a:t>
            </a:r>
          </a:p>
          <a:p>
            <a:pPr algn="just">
              <a:buFont typeface="Wingdings" pitchFamily="2" charset="2"/>
              <a:buChar char="Ø"/>
            </a:pPr>
            <a:r>
              <a:rPr lang="en-US" dirty="0" smtClean="0">
                <a:latin typeface="Times New Roman" pitchFamily="18" charset="0"/>
                <a:cs typeface="Times New Roman" pitchFamily="18" charset="0"/>
              </a:rPr>
              <a:t> Vaginal soreness </a:t>
            </a:r>
          </a:p>
          <a:p>
            <a:pPr algn="just">
              <a:buFont typeface="Wingdings" pitchFamily="2" charset="2"/>
              <a:buChar char="Ø"/>
            </a:pPr>
            <a:r>
              <a:rPr lang="en-US" dirty="0" smtClean="0">
                <a:latin typeface="Times New Roman" pitchFamily="18" charset="0"/>
                <a:cs typeface="Times New Roman" pitchFamily="18" charset="0"/>
              </a:rPr>
              <a:t> Vaginal redness </a:t>
            </a:r>
          </a:p>
          <a:p>
            <a:pPr algn="just">
              <a:buFont typeface="Wingdings" pitchFamily="2" charset="2"/>
              <a:buChar char="Ø"/>
            </a:pPr>
            <a:r>
              <a:rPr lang="en-US" dirty="0" smtClean="0">
                <a:latin typeface="Times New Roman" pitchFamily="18" charset="0"/>
                <a:cs typeface="Times New Roman" pitchFamily="18" charset="0"/>
              </a:rPr>
              <a:t> White, thick discharge </a:t>
            </a:r>
          </a:p>
          <a:p>
            <a:pPr algn="just">
              <a:buFont typeface="Wingdings" pitchFamily="2" charset="2"/>
              <a:buChar char="Ø"/>
            </a:pPr>
            <a:r>
              <a:rPr lang="en-US" dirty="0" smtClean="0">
                <a:latin typeface="Times New Roman" pitchFamily="18" charset="0"/>
                <a:cs typeface="Times New Roman" pitchFamily="18" charset="0"/>
              </a:rPr>
              <a:t> Discomfort during sex or urinating.</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AUSTINE\Desktop\my images\vaginal thrush.jpg"/>
          <p:cNvPicPr>
            <a:picLocks noGrp="1" noChangeAspect="1" noChangeArrowheads="1"/>
          </p:cNvPicPr>
          <p:nvPr>
            <p:ph idx="1"/>
          </p:nvPr>
        </p:nvPicPr>
        <p:blipFill>
          <a:blip r:embed="rId2"/>
          <a:srcRect/>
          <a:stretch>
            <a:fillRect/>
          </a:stretch>
        </p:blipFill>
        <p:spPr bwMode="auto">
          <a:xfrm>
            <a:off x="2993581" y="1600200"/>
            <a:ext cx="3156837" cy="4525963"/>
          </a:xfrm>
          <a:prstGeom prst="rect">
            <a:avLst/>
          </a:prstGeom>
          <a:noFill/>
        </p:spPr>
      </p:pic>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latin typeface="Times New Roman" pitchFamily="18" charset="0"/>
                <a:cs typeface="Times New Roman" pitchFamily="18" charset="0"/>
              </a:rPr>
              <a:t>Diagnosis</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The diagnosis is usually made based on your description of your symptoms and an examination by a doctor or nurse.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B050"/>
                </a:solidFill>
                <a:latin typeface="Times New Roman" pitchFamily="18" charset="0"/>
                <a:cs typeface="Times New Roman" pitchFamily="18" charset="0"/>
              </a:rPr>
              <a:t>Treatment</a:t>
            </a:r>
            <a:endParaRPr lang="en-US"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lgn="just">
              <a:lnSpc>
                <a:spcPct val="150000"/>
              </a:lnSpc>
            </a:pPr>
            <a:r>
              <a:rPr lang="en-US" dirty="0" smtClean="0">
                <a:latin typeface="Times New Roman" pitchFamily="18" charset="0"/>
                <a:cs typeface="Times New Roman" pitchFamily="18" charset="0"/>
              </a:rPr>
              <a:t>Thrush can be treated with creams, </a:t>
            </a:r>
            <a:r>
              <a:rPr lang="en-US" dirty="0" err="1" smtClean="0">
                <a:latin typeface="Times New Roman" pitchFamily="18" charset="0"/>
                <a:cs typeface="Times New Roman" pitchFamily="18" charset="0"/>
              </a:rPr>
              <a:t>pessaries</a:t>
            </a:r>
            <a:r>
              <a:rPr lang="en-US" dirty="0" smtClean="0">
                <a:latin typeface="Times New Roman" pitchFamily="18" charset="0"/>
                <a:cs typeface="Times New Roman" pitchFamily="18" charset="0"/>
              </a:rPr>
              <a:t> (vaginal tablets) or oral tablets. </a:t>
            </a:r>
          </a:p>
          <a:p>
            <a:pPr algn="just">
              <a:lnSpc>
                <a:spcPct val="150000"/>
              </a:lnSpc>
            </a:pPr>
            <a:r>
              <a:rPr lang="en-US" dirty="0" smtClean="0">
                <a:latin typeface="Times New Roman" pitchFamily="18" charset="0"/>
                <a:cs typeface="Times New Roman" pitchFamily="18" charset="0"/>
              </a:rPr>
              <a:t>Some treatments are available from a pharmacy without a prescription. </a:t>
            </a:r>
          </a:p>
          <a:p>
            <a:pPr algn="just">
              <a:lnSpc>
                <a:spcPct val="150000"/>
              </a:lnSpc>
            </a:pPr>
            <a:r>
              <a:rPr lang="en-US" dirty="0" smtClean="0">
                <a:latin typeface="Times New Roman" pitchFamily="18" charset="0"/>
                <a:cs typeface="Times New Roman" pitchFamily="18" charset="0"/>
              </a:rPr>
              <a:t>If your symptoms do not improve, you should see your GP.</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2060"/>
                </a:solidFill>
                <a:latin typeface="Times New Roman" pitchFamily="18" charset="0"/>
                <a:cs typeface="Times New Roman" pitchFamily="18" charset="0"/>
              </a:rPr>
              <a:t>Prevention</a:t>
            </a:r>
            <a:endParaRPr lang="en-US" b="1"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 typeface="Wingdings" pitchFamily="2" charset="2"/>
              <a:buChar char="v"/>
            </a:pPr>
            <a:r>
              <a:rPr lang="en-US" dirty="0" smtClean="0">
                <a:latin typeface="Times New Roman" pitchFamily="18" charset="0"/>
                <a:cs typeface="Times New Roman" pitchFamily="18" charset="0"/>
              </a:rPr>
              <a:t> Wear cotton underwear </a:t>
            </a:r>
          </a:p>
          <a:p>
            <a:pPr>
              <a:buFont typeface="Wingdings" pitchFamily="2" charset="2"/>
              <a:buChar char="v"/>
            </a:pPr>
            <a:r>
              <a:rPr lang="en-US" dirty="0" smtClean="0">
                <a:latin typeface="Times New Roman" pitchFamily="18" charset="0"/>
                <a:cs typeface="Times New Roman" pitchFamily="18" charset="0"/>
              </a:rPr>
              <a:t> Avoid tight clothing </a:t>
            </a:r>
          </a:p>
          <a:p>
            <a:pPr>
              <a:buFont typeface="Wingdings" pitchFamily="2" charset="2"/>
              <a:buChar char="v"/>
            </a:pPr>
            <a:r>
              <a:rPr lang="en-US" dirty="0" smtClean="0">
                <a:latin typeface="Times New Roman" pitchFamily="18" charset="0"/>
                <a:cs typeface="Times New Roman" pitchFamily="18" charset="0"/>
              </a:rPr>
              <a:t> Avoid taking antibiotics unless absolutely necessary </a:t>
            </a:r>
          </a:p>
          <a:p>
            <a:pPr>
              <a:buFont typeface="Wingdings" pitchFamily="2" charset="2"/>
              <a:buChar char="v"/>
            </a:pPr>
            <a:r>
              <a:rPr lang="en-US" dirty="0" smtClean="0">
                <a:latin typeface="Times New Roman" pitchFamily="18" charset="0"/>
                <a:cs typeface="Times New Roman" pitchFamily="18" charset="0"/>
              </a:rPr>
              <a:t> Avoid too much washing of the genitals </a:t>
            </a:r>
          </a:p>
          <a:p>
            <a:pPr>
              <a:buFont typeface="Wingdings" pitchFamily="2" charset="2"/>
              <a:buChar char="v"/>
            </a:pPr>
            <a:r>
              <a:rPr lang="en-US" dirty="0" smtClean="0">
                <a:latin typeface="Times New Roman" pitchFamily="18" charset="0"/>
                <a:cs typeface="Times New Roman" pitchFamily="18" charset="0"/>
              </a:rPr>
              <a:t> Do not use soaps, perfumed products or vaginal deodorant products.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dirty="0" err="1" smtClean="0">
                <a:solidFill>
                  <a:srgbClr val="FF0000"/>
                </a:solidFill>
                <a:latin typeface="Times New Roman" pitchFamily="18" charset="0"/>
                <a:cs typeface="Times New Roman" pitchFamily="18" charset="0"/>
              </a:rPr>
              <a:t>Trichomoniasis</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buNone/>
            </a:pPr>
            <a:r>
              <a:rPr lang="en-US" dirty="0" smtClean="0">
                <a:latin typeface="Times New Roman" pitchFamily="18" charset="0"/>
                <a:cs typeface="Times New Roman" pitchFamily="18" charset="0"/>
              </a:rPr>
              <a:t>What is </a:t>
            </a:r>
            <a:r>
              <a:rPr lang="en-US" dirty="0" err="1" smtClean="0">
                <a:latin typeface="Times New Roman" pitchFamily="18" charset="0"/>
                <a:cs typeface="Times New Roman" pitchFamily="18" charset="0"/>
              </a:rPr>
              <a:t>Tricomoniasis</a:t>
            </a:r>
            <a:r>
              <a:rPr lang="en-US" dirty="0" smtClean="0">
                <a:latin typeface="Times New Roman" pitchFamily="18" charset="0"/>
                <a:cs typeface="Times New Roman" pitchFamily="18" charset="0"/>
              </a:rPr>
              <a:t>? </a:t>
            </a:r>
          </a:p>
          <a:p>
            <a:pPr algn="just">
              <a:lnSpc>
                <a:spcPct val="150000"/>
              </a:lnSpc>
            </a:pPr>
            <a:r>
              <a:rPr lang="en-US" dirty="0" err="1" smtClean="0">
                <a:latin typeface="Times New Roman" pitchFamily="18" charset="0"/>
                <a:cs typeface="Times New Roman" pitchFamily="18" charset="0"/>
              </a:rPr>
              <a:t>Trichomoniasis</a:t>
            </a:r>
            <a:r>
              <a:rPr lang="en-US" dirty="0" smtClean="0">
                <a:latin typeface="Times New Roman" pitchFamily="18" charset="0"/>
                <a:cs typeface="Times New Roman" pitchFamily="18" charset="0"/>
              </a:rPr>
              <a:t> is a sexually transmitted infection caused by a protozoan called </a:t>
            </a:r>
            <a:r>
              <a:rPr lang="en-US" dirty="0" err="1" smtClean="0">
                <a:latin typeface="Times New Roman" pitchFamily="18" charset="0"/>
                <a:cs typeface="Times New Roman" pitchFamily="18" charset="0"/>
              </a:rPr>
              <a:t>Trichomonas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Vaginalis</a:t>
            </a:r>
            <a:r>
              <a:rPr lang="en-US" dirty="0" smtClean="0">
                <a:latin typeface="Times New Roman" pitchFamily="18" charset="0"/>
                <a:cs typeface="Times New Roman" pitchFamily="18" charset="0"/>
              </a:rPr>
              <a:t> (TV)</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US" dirty="0">
                <a:latin typeface="Times New Roman" pitchFamily="18" charset="0"/>
                <a:cs typeface="Times New Roman" pitchFamily="18" charset="0"/>
              </a:rPr>
              <a:t>Viruses are spread (transmitted) in various </a:t>
            </a:r>
            <a:r>
              <a:rPr lang="en-US" dirty="0" smtClean="0">
                <a:latin typeface="Times New Roman" pitchFamily="18" charset="0"/>
                <a:cs typeface="Times New Roman" pitchFamily="18" charset="0"/>
              </a:rPr>
              <a:t>ways;</a:t>
            </a:r>
          </a:p>
          <a:p>
            <a:pPr lvl="1" algn="just">
              <a:lnSpc>
                <a:spcPct val="150000"/>
              </a:lnSpc>
              <a:buFont typeface="Wingdings" pitchFamily="2" charset="2"/>
              <a:buChar char="ü"/>
            </a:pPr>
            <a:r>
              <a:rPr lang="en-US" dirty="0" smtClean="0">
                <a:latin typeface="Times New Roman" pitchFamily="18" charset="0"/>
                <a:cs typeface="Times New Roman" pitchFamily="18" charset="0"/>
              </a:rPr>
              <a:t>Swallowing, </a:t>
            </a:r>
          </a:p>
          <a:p>
            <a:pPr lvl="1" algn="just">
              <a:lnSpc>
                <a:spcPct val="150000"/>
              </a:lnSpc>
              <a:buFont typeface="Wingdings" pitchFamily="2" charset="2"/>
              <a:buChar char="ü"/>
            </a:pPr>
            <a:r>
              <a:rPr lang="en-US" dirty="0" smtClean="0">
                <a:latin typeface="Times New Roman" pitchFamily="18" charset="0"/>
                <a:cs typeface="Times New Roman" pitchFamily="18" charset="0"/>
              </a:rPr>
              <a:t>Inhalation, </a:t>
            </a:r>
          </a:p>
          <a:p>
            <a:pPr lvl="1" algn="just">
              <a:lnSpc>
                <a:spcPct val="150000"/>
              </a:lnSpc>
              <a:buFont typeface="Wingdings" pitchFamily="2" charset="2"/>
              <a:buChar char="ü"/>
            </a:pPr>
            <a:r>
              <a:rPr lang="en-US" dirty="0">
                <a:latin typeface="Times New Roman" pitchFamily="18" charset="0"/>
                <a:cs typeface="Times New Roman" pitchFamily="18" charset="0"/>
              </a:rPr>
              <a:t>B</a:t>
            </a:r>
            <a:r>
              <a:rPr lang="en-US" dirty="0" smtClean="0">
                <a:latin typeface="Times New Roman" pitchFamily="18" charset="0"/>
                <a:cs typeface="Times New Roman" pitchFamily="18" charset="0"/>
              </a:rPr>
              <a:t>ites </a:t>
            </a:r>
            <a:r>
              <a:rPr lang="en-US" dirty="0">
                <a:latin typeface="Times New Roman" pitchFamily="18" charset="0"/>
                <a:cs typeface="Times New Roman" pitchFamily="18" charset="0"/>
              </a:rPr>
              <a:t>of insects, such as mosquitoes, certain biting flies, or ticks. </a:t>
            </a:r>
            <a:endParaRPr lang="en-US" dirty="0" smtClean="0">
              <a:latin typeface="Times New Roman" pitchFamily="18" charset="0"/>
              <a:cs typeface="Times New Roman" pitchFamily="18" charset="0"/>
            </a:endParaRPr>
          </a:p>
          <a:p>
            <a:pPr lvl="1" algn="just">
              <a:lnSpc>
                <a:spcPct val="150000"/>
              </a:lnSpc>
              <a:buFont typeface="Wingdings" pitchFamily="2" charset="2"/>
              <a:buChar char="ü"/>
            </a:pPr>
            <a:r>
              <a:rPr lang="en-US" dirty="0">
                <a:latin typeface="Times New Roman" pitchFamily="18" charset="0"/>
                <a:cs typeface="Times New Roman" pitchFamily="18" charset="0"/>
              </a:rPr>
              <a:t>S</a:t>
            </a:r>
            <a:r>
              <a:rPr lang="en-US" dirty="0" smtClean="0">
                <a:latin typeface="Times New Roman" pitchFamily="18" charset="0"/>
                <a:cs typeface="Times New Roman" pitchFamily="18" charset="0"/>
              </a:rPr>
              <a:t>exually (</a:t>
            </a:r>
            <a:r>
              <a:rPr lang="en-US" u="sng" dirty="0" smtClean="0">
                <a:latin typeface="Times New Roman" pitchFamily="18" charset="0"/>
                <a:cs typeface="Times New Roman" pitchFamily="18" charset="0"/>
                <a:hlinkClick r:id="rId2"/>
              </a:rPr>
              <a:t>Sexually </a:t>
            </a:r>
            <a:r>
              <a:rPr lang="en-US" u="sng" dirty="0">
                <a:latin typeface="Times New Roman" pitchFamily="18" charset="0"/>
                <a:cs typeface="Times New Roman" pitchFamily="18" charset="0"/>
                <a:hlinkClick r:id="rId2"/>
              </a:rPr>
              <a:t>Transmitted Diseases (STDs</a:t>
            </a:r>
            <a:r>
              <a:rPr lang="en-US" u="sng" dirty="0" smtClean="0">
                <a:latin typeface="Times New Roman" pitchFamily="18" charset="0"/>
                <a:cs typeface="Times New Roman" pitchFamily="18" charset="0"/>
                <a:hlinkClick r:id="rId2"/>
              </a:rPr>
              <a:t>)</a:t>
            </a:r>
            <a:r>
              <a:rPr lang="en-US" dirty="0" smtClean="0">
                <a:latin typeface="Times New Roman" pitchFamily="18" charset="0"/>
                <a:cs typeface="Times New Roman" pitchFamily="18" charset="0"/>
              </a:rPr>
              <a:t>)</a:t>
            </a:r>
          </a:p>
          <a:p>
            <a:pPr lvl="1" algn="just">
              <a:lnSpc>
                <a:spcPct val="150000"/>
              </a:lnSpc>
              <a:buFont typeface="Wingdings" pitchFamily="2" charset="2"/>
              <a:buChar char="ü"/>
            </a:pPr>
            <a:r>
              <a:rPr lang="en-US" dirty="0">
                <a:latin typeface="Times New Roman" pitchFamily="18" charset="0"/>
                <a:cs typeface="Times New Roman" pitchFamily="18" charset="0"/>
              </a:rPr>
              <a:t>T</a:t>
            </a:r>
            <a:r>
              <a:rPr lang="en-US" dirty="0" smtClean="0">
                <a:latin typeface="Times New Roman" pitchFamily="18" charset="0"/>
                <a:cs typeface="Times New Roman" pitchFamily="18" charset="0"/>
              </a:rPr>
              <a:t>ransfusion </a:t>
            </a:r>
            <a:r>
              <a:rPr lang="en-US" dirty="0">
                <a:latin typeface="Times New Roman" pitchFamily="18" charset="0"/>
                <a:cs typeface="Times New Roman" pitchFamily="18" charset="0"/>
              </a:rPr>
              <a:t>of contaminated blood.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edge">
                                      <p:cBhvr>
                                        <p:cTn id="7" dur="2000"/>
                                        <p:tgtEl>
                                          <p:spTgt spid="3">
                                            <p:txEl>
                                              <p:pRg st="1" end="1"/>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edge">
                                      <p:cBhvr>
                                        <p:cTn id="10" dur="2000"/>
                                        <p:tgtEl>
                                          <p:spTgt spid="3">
                                            <p:txEl>
                                              <p:pRg st="2" end="2"/>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edge">
                                      <p:cBhvr>
                                        <p:cTn id="13" dur="2000"/>
                                        <p:tgtEl>
                                          <p:spTgt spid="3">
                                            <p:txEl>
                                              <p:pRg st="3" end="3"/>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edge">
                                      <p:cBhvr>
                                        <p:cTn id="16" dur="2000"/>
                                        <p:tgtEl>
                                          <p:spTgt spid="3">
                                            <p:txEl>
                                              <p:pRg st="4" end="4"/>
                                            </p:txEl>
                                          </p:spTgt>
                                        </p:tgtEl>
                                      </p:cBhvr>
                                    </p:animEffect>
                                  </p:childTnLst>
                                </p:cTn>
                              </p:par>
                              <p:par>
                                <p:cTn id="17" presetID="2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edge">
                                      <p:cBhvr>
                                        <p:cTn id="1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tx2">
                    <a:lumMod val="75000"/>
                  </a:schemeClr>
                </a:solidFill>
                <a:latin typeface="Times New Roman" pitchFamily="18" charset="0"/>
                <a:cs typeface="Times New Roman" pitchFamily="18" charset="0"/>
              </a:rPr>
              <a:t>Transmission</a:t>
            </a:r>
            <a:endParaRPr lang="en-US" b="1"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nSpc>
                <a:spcPct val="150000"/>
              </a:lnSpc>
            </a:pPr>
            <a:r>
              <a:rPr lang="en-US" dirty="0" smtClean="0">
                <a:latin typeface="Times New Roman" pitchFamily="18" charset="0"/>
                <a:cs typeface="Times New Roman" pitchFamily="18" charset="0"/>
              </a:rPr>
              <a:t>TV is passed from one person to another in three ways: </a:t>
            </a:r>
          </a:p>
          <a:p>
            <a:pPr>
              <a:lnSpc>
                <a:spcPct val="150000"/>
              </a:lnSpc>
              <a:buFont typeface="Wingdings" pitchFamily="2" charset="2"/>
              <a:buChar char="Ø"/>
            </a:pPr>
            <a:r>
              <a:rPr lang="en-US" dirty="0" smtClean="0">
                <a:latin typeface="Times New Roman" pitchFamily="18" charset="0"/>
                <a:cs typeface="Times New Roman" pitchFamily="18" charset="0"/>
              </a:rPr>
              <a:t> unprotected sex (oral, vaginal, anal) </a:t>
            </a:r>
          </a:p>
          <a:p>
            <a:pPr>
              <a:lnSpc>
                <a:spcPct val="150000"/>
              </a:lnSpc>
              <a:buFont typeface="Wingdings" pitchFamily="2" charset="2"/>
              <a:buChar char="Ø"/>
            </a:pPr>
            <a:r>
              <a:rPr lang="en-US" dirty="0" smtClean="0">
                <a:latin typeface="Times New Roman" pitchFamily="18" charset="0"/>
                <a:cs typeface="Times New Roman" pitchFamily="18" charset="0"/>
              </a:rPr>
              <a:t> using unwashed sex toys </a:t>
            </a:r>
          </a:p>
          <a:p>
            <a:pPr>
              <a:lnSpc>
                <a:spcPct val="150000"/>
              </a:lnSpc>
              <a:buFont typeface="Wingdings" pitchFamily="2" charset="2"/>
              <a:buChar char="Ø"/>
            </a:pPr>
            <a:r>
              <a:rPr lang="en-US" dirty="0" smtClean="0">
                <a:latin typeface="Times New Roman" pitchFamily="18" charset="0"/>
                <a:cs typeface="Times New Roman" pitchFamily="18" charset="0"/>
              </a:rPr>
              <a:t> from mother to baby during delivery</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B050"/>
                </a:solidFill>
                <a:latin typeface="Times New Roman" pitchFamily="18" charset="0"/>
                <a:cs typeface="Times New Roman" pitchFamily="18" charset="0"/>
              </a:rPr>
              <a:t>Symptoms</a:t>
            </a:r>
            <a:endParaRPr lang="en-US"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buNone/>
            </a:pPr>
            <a:r>
              <a:rPr lang="en-US" dirty="0" smtClean="0">
                <a:latin typeface="Times New Roman" pitchFamily="18" charset="0"/>
                <a:cs typeface="Times New Roman" pitchFamily="18" charset="0"/>
              </a:rPr>
              <a:t>Symptoms will depend on where the infection is. </a:t>
            </a:r>
          </a:p>
          <a:p>
            <a:pPr algn="just">
              <a:buNone/>
            </a:pPr>
            <a:r>
              <a:rPr lang="en-US" dirty="0" smtClean="0">
                <a:latin typeface="Times New Roman" pitchFamily="18" charset="0"/>
                <a:cs typeface="Times New Roman" pitchFamily="18" charset="0"/>
              </a:rPr>
              <a:t>In men;</a:t>
            </a:r>
          </a:p>
          <a:p>
            <a:pPr algn="just">
              <a:buNone/>
            </a:pPr>
            <a:r>
              <a:rPr lang="en-US" dirty="0" smtClean="0">
                <a:latin typeface="Times New Roman" pitchFamily="18" charset="0"/>
                <a:cs typeface="Times New Roman" pitchFamily="18" charset="0"/>
              </a:rPr>
              <a:t>May have no symptoms </a:t>
            </a:r>
          </a:p>
          <a:p>
            <a:pPr algn="just"/>
            <a:r>
              <a:rPr lang="en-US" dirty="0" smtClean="0">
                <a:latin typeface="Times New Roman" pitchFamily="18" charset="0"/>
                <a:cs typeface="Times New Roman" pitchFamily="18" charset="0"/>
              </a:rPr>
              <a:t> Discharge (liquid) from the penis </a:t>
            </a:r>
          </a:p>
          <a:p>
            <a:pPr algn="just"/>
            <a:r>
              <a:rPr lang="en-US" dirty="0" smtClean="0">
                <a:latin typeface="Times New Roman" pitchFamily="18" charset="0"/>
                <a:cs typeface="Times New Roman" pitchFamily="18" charset="0"/>
              </a:rPr>
              <a:t> Pain passing urine </a:t>
            </a:r>
          </a:p>
          <a:p>
            <a:pPr algn="just"/>
            <a:r>
              <a:rPr lang="en-US" dirty="0" smtClean="0">
                <a:latin typeface="Times New Roman" pitchFamily="18" charset="0"/>
                <a:cs typeface="Times New Roman" pitchFamily="18" charset="0"/>
              </a:rPr>
              <a:t> Soreness around the foreskin </a:t>
            </a:r>
          </a:p>
          <a:p>
            <a:pPr algn="just"/>
            <a:r>
              <a:rPr lang="en-US" dirty="0" smtClean="0">
                <a:latin typeface="Times New Roman" pitchFamily="18" charset="0"/>
                <a:cs typeface="Times New Roman" pitchFamily="18" charset="0"/>
              </a:rPr>
              <a:t> Passing urine more frequently.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In women; </a:t>
            </a:r>
          </a:p>
          <a:p>
            <a:pPr>
              <a:buFont typeface="Wingdings" pitchFamily="2" charset="2"/>
              <a:buChar char="ü"/>
            </a:pPr>
            <a:r>
              <a:rPr lang="en-US" dirty="0" smtClean="0">
                <a:latin typeface="Times New Roman" pitchFamily="18" charset="0"/>
                <a:cs typeface="Times New Roman" pitchFamily="18" charset="0"/>
              </a:rPr>
              <a:t> May have no symptoms </a:t>
            </a:r>
          </a:p>
          <a:p>
            <a:pPr>
              <a:buFont typeface="Wingdings" pitchFamily="2" charset="2"/>
              <a:buChar char="ü"/>
            </a:pPr>
            <a:r>
              <a:rPr lang="en-US" dirty="0" smtClean="0">
                <a:latin typeface="Times New Roman" pitchFamily="18" charset="0"/>
                <a:cs typeface="Times New Roman" pitchFamily="18" charset="0"/>
              </a:rPr>
              <a:t> Discharge from the vagina </a:t>
            </a:r>
          </a:p>
          <a:p>
            <a:pPr>
              <a:buFont typeface="Wingdings" pitchFamily="2" charset="2"/>
              <a:buChar char="ü"/>
            </a:pPr>
            <a:r>
              <a:rPr lang="en-US" dirty="0" smtClean="0">
                <a:latin typeface="Times New Roman" pitchFamily="18" charset="0"/>
                <a:cs typeface="Times New Roman" pitchFamily="18" charset="0"/>
              </a:rPr>
              <a:t> Smell </a:t>
            </a:r>
          </a:p>
          <a:p>
            <a:pPr>
              <a:buFont typeface="Wingdings" pitchFamily="2" charset="2"/>
              <a:buChar char="ü"/>
            </a:pPr>
            <a:r>
              <a:rPr lang="en-US" dirty="0" smtClean="0">
                <a:latin typeface="Times New Roman" pitchFamily="18" charset="0"/>
                <a:cs typeface="Times New Roman" pitchFamily="18" charset="0"/>
              </a:rPr>
              <a:t> Itching or soreness </a:t>
            </a:r>
          </a:p>
          <a:p>
            <a:pPr>
              <a:buFont typeface="Wingdings" pitchFamily="2" charset="2"/>
              <a:buChar char="ü"/>
            </a:pPr>
            <a:r>
              <a:rPr lang="en-US" dirty="0" smtClean="0">
                <a:latin typeface="Times New Roman" pitchFamily="18" charset="0"/>
                <a:cs typeface="Times New Roman" pitchFamily="18" charset="0"/>
              </a:rPr>
              <a:t> Pain during or after sex.</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latin typeface="Times New Roman" pitchFamily="18" charset="0"/>
                <a:cs typeface="Times New Roman" pitchFamily="18" charset="0"/>
              </a:rPr>
              <a:t>Diagnosis</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A swab will be taken and tested.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latin typeface="Times New Roman" pitchFamily="18" charset="0"/>
                <a:cs typeface="Times New Roman" pitchFamily="18" charset="0"/>
              </a:rPr>
              <a:t>Treatment</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err="1" smtClean="0">
                <a:latin typeface="Times New Roman" pitchFamily="18" charset="0"/>
                <a:cs typeface="Times New Roman" pitchFamily="18" charset="0"/>
              </a:rPr>
              <a:t>Trichomoniasis</a:t>
            </a:r>
            <a:r>
              <a:rPr lang="en-US" dirty="0" smtClean="0">
                <a:latin typeface="Times New Roman" pitchFamily="18" charset="0"/>
                <a:cs typeface="Times New Roman" pitchFamily="18" charset="0"/>
              </a:rPr>
              <a:t> is treated with antibiotics.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B050"/>
                </a:solidFill>
                <a:latin typeface="Times New Roman" pitchFamily="18" charset="0"/>
                <a:cs typeface="Times New Roman" pitchFamily="18" charset="0"/>
              </a:rPr>
              <a:t>Prevention</a:t>
            </a:r>
            <a:endParaRPr lang="en-US"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nSpc>
                <a:spcPct val="150000"/>
              </a:lnSpc>
            </a:pPr>
            <a:r>
              <a:rPr lang="en-US" dirty="0" smtClean="0">
                <a:latin typeface="Times New Roman" pitchFamily="18" charset="0"/>
                <a:cs typeface="Times New Roman" pitchFamily="18" charset="0"/>
              </a:rPr>
              <a:t>Make sure your partner is tested and treated and use condoms every time you have sex.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latin typeface="Times New Roman" pitchFamily="18" charset="0"/>
                <a:cs typeface="Times New Roman" pitchFamily="18" charset="0"/>
              </a:rPr>
              <a:t>Group assignment</a:t>
            </a:r>
            <a:endParaRPr lang="en-US" b="1"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pPr marL="514350" indent="-514350" algn="just">
              <a:lnSpc>
                <a:spcPct val="170000"/>
              </a:lnSpc>
              <a:buFont typeface="+mj-lt"/>
              <a:buAutoNum type="arabicPeriod"/>
            </a:pPr>
            <a:r>
              <a:rPr lang="en-US" dirty="0" smtClean="0">
                <a:latin typeface="Times New Roman" pitchFamily="18" charset="0"/>
                <a:cs typeface="Times New Roman" pitchFamily="18" charset="0"/>
              </a:rPr>
              <a:t>What is a genetic disease? Do all genetic diseases have a family history?</a:t>
            </a:r>
          </a:p>
          <a:p>
            <a:pPr marL="514350" indent="-514350" algn="just">
              <a:lnSpc>
                <a:spcPct val="170000"/>
              </a:lnSpc>
              <a:buFont typeface="+mj-lt"/>
              <a:buAutoNum type="arabicPeriod"/>
            </a:pPr>
            <a:r>
              <a:rPr lang="en-US" dirty="0" smtClean="0">
                <a:latin typeface="Times New Roman" pitchFamily="18" charset="0"/>
                <a:cs typeface="Times New Roman" pitchFamily="18" charset="0"/>
              </a:rPr>
              <a:t>Are genetic diseases necessarily congenital? Are familial diseases necessarily genetic?</a:t>
            </a:r>
          </a:p>
          <a:p>
            <a:pPr marL="514350" indent="-514350" algn="just">
              <a:lnSpc>
                <a:spcPct val="170000"/>
              </a:lnSpc>
              <a:buFont typeface="+mj-lt"/>
              <a:buAutoNum type="arabicPeriod"/>
            </a:pPr>
            <a:r>
              <a:rPr lang="en-US" dirty="0" smtClean="0">
                <a:latin typeface="Times New Roman" pitchFamily="18" charset="0"/>
                <a:cs typeface="Times New Roman" pitchFamily="18" charset="0"/>
              </a:rPr>
              <a:t>What is the relationship between gene, DNA and chromosomes?</a:t>
            </a:r>
          </a:p>
          <a:p>
            <a:pPr marL="514350" indent="-514350" algn="just">
              <a:lnSpc>
                <a:spcPct val="170000"/>
              </a:lnSpc>
              <a:buFont typeface="+mj-lt"/>
              <a:buAutoNum type="arabicPeriod"/>
            </a:pPr>
            <a:r>
              <a:rPr lang="en-US" dirty="0" smtClean="0">
                <a:latin typeface="Times New Roman" pitchFamily="18" charset="0"/>
                <a:cs typeface="Times New Roman" pitchFamily="18" charset="0"/>
              </a:rPr>
              <a:t>Discuss the categories of genetic diseases</a:t>
            </a:r>
          </a:p>
          <a:p>
            <a:pPr marL="514350" indent="-514350" algn="just">
              <a:lnSpc>
                <a:spcPct val="170000"/>
              </a:lnSpc>
              <a:buFont typeface="+mj-lt"/>
              <a:buAutoNum type="arabicPeriod"/>
            </a:pPr>
            <a:r>
              <a:rPr lang="en-US" dirty="0" smtClean="0">
                <a:latin typeface="Times New Roman" pitchFamily="18" charset="0"/>
                <a:cs typeface="Times New Roman" pitchFamily="18" charset="0"/>
              </a:rPr>
              <a:t>What is chromosome analysis and how useful is it?</a:t>
            </a:r>
          </a:p>
          <a:p>
            <a:pPr marL="514350" indent="-514350" algn="just">
              <a:lnSpc>
                <a:spcPct val="170000"/>
              </a:lnSpc>
              <a:buFont typeface="+mj-lt"/>
              <a:buAutoNum type="arabicPeriod"/>
            </a:pPr>
            <a:r>
              <a:rPr lang="en-US" dirty="0" smtClean="0">
                <a:latin typeface="Times New Roman" pitchFamily="18" charset="0"/>
                <a:cs typeface="Times New Roman" pitchFamily="18" charset="0"/>
              </a:rPr>
              <a:t>Discuss any 5 congenital anomalies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imes New Roman" pitchFamily="18" charset="0"/>
                <a:cs typeface="Times New Roman" pitchFamily="18" charset="0"/>
              </a:rPr>
              <a:t>Pathogenic microorganism</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buNone/>
            </a:pPr>
            <a:r>
              <a:rPr lang="en-US" b="1" dirty="0" smtClean="0"/>
              <a:t>	</a:t>
            </a:r>
            <a:r>
              <a:rPr lang="en-US" dirty="0" smtClean="0">
                <a:latin typeface="Times New Roman" pitchFamily="18" charset="0"/>
                <a:cs typeface="Times New Roman" pitchFamily="18" charset="0"/>
              </a:rPr>
              <a:t>It is an </a:t>
            </a:r>
            <a:r>
              <a:rPr lang="en-US" b="1" dirty="0" smtClean="0">
                <a:latin typeface="Times New Roman" pitchFamily="18" charset="0"/>
                <a:cs typeface="Times New Roman" pitchFamily="18" charset="0"/>
              </a:rPr>
              <a:t>organism</a:t>
            </a:r>
            <a:r>
              <a:rPr lang="en-US" dirty="0">
                <a:latin typeface="Times New Roman" pitchFamily="18" charset="0"/>
                <a:cs typeface="Times New Roman" pitchFamily="18" charset="0"/>
              </a:rPr>
              <a:t> capable of causing disease </a:t>
            </a:r>
            <a:r>
              <a:rPr lang="en-US" dirty="0" smtClean="0">
                <a:latin typeface="Times New Roman" pitchFamily="18" charset="0"/>
                <a:cs typeface="Times New Roman" pitchFamily="18" charset="0"/>
              </a:rPr>
              <a:t>in its </a:t>
            </a:r>
            <a:r>
              <a:rPr lang="en-US" dirty="0">
                <a:latin typeface="Times New Roman" pitchFamily="18" charset="0"/>
                <a:cs typeface="Times New Roman" pitchFamily="18" charset="0"/>
              </a:rPr>
              <a:t>host. A human </a:t>
            </a:r>
            <a:r>
              <a:rPr lang="en-US" b="1" dirty="0">
                <a:latin typeface="Times New Roman" pitchFamily="18" charset="0"/>
                <a:cs typeface="Times New Roman" pitchFamily="18" charset="0"/>
              </a:rPr>
              <a:t>pathogen</a:t>
            </a:r>
            <a:r>
              <a:rPr lang="en-US" dirty="0">
                <a:latin typeface="Times New Roman" pitchFamily="18" charset="0"/>
                <a:cs typeface="Times New Roman" pitchFamily="18" charset="0"/>
              </a:rPr>
              <a:t> is capable of causing illness in humans. Common examples of </a:t>
            </a:r>
            <a:r>
              <a:rPr lang="en-US" b="1" dirty="0">
                <a:latin typeface="Times New Roman" pitchFamily="18" charset="0"/>
                <a:cs typeface="Times New Roman" pitchFamily="18" charset="0"/>
              </a:rPr>
              <a:t>pathogenic organisms</a:t>
            </a:r>
            <a:r>
              <a:rPr lang="en-US" dirty="0">
                <a:latin typeface="Times New Roman" pitchFamily="18" charset="0"/>
                <a:cs typeface="Times New Roman" pitchFamily="18" charset="0"/>
              </a:rPr>
              <a:t> include specific strains of bacteria like Salmonella, </a:t>
            </a:r>
            <a:r>
              <a:rPr lang="en-US" dirty="0" err="1">
                <a:latin typeface="Times New Roman" pitchFamily="18" charset="0"/>
                <a:cs typeface="Times New Roman" pitchFamily="18" charset="0"/>
              </a:rPr>
              <a:t>Listeria</a:t>
            </a:r>
            <a:r>
              <a:rPr lang="en-US" dirty="0">
                <a:latin typeface="Times New Roman" pitchFamily="18" charset="0"/>
                <a:cs typeface="Times New Roman" pitchFamily="18" charset="0"/>
              </a:rPr>
              <a:t> and E. coli, and viruses such as Cryptosporidium.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lnSpc>
                <a:spcPct val="150000"/>
              </a:lnSpc>
              <a:buNone/>
            </a:pPr>
            <a:r>
              <a:rPr lang="en-US" dirty="0" smtClean="0">
                <a:latin typeface="Times New Roman" pitchFamily="18" charset="0"/>
                <a:cs typeface="Times New Roman" pitchFamily="18" charset="0"/>
              </a:rPr>
              <a:t>	Many </a:t>
            </a:r>
            <a:r>
              <a:rPr lang="en-US" dirty="0">
                <a:latin typeface="Times New Roman" pitchFamily="18" charset="0"/>
                <a:cs typeface="Times New Roman" pitchFamily="18" charset="0"/>
              </a:rPr>
              <a:t>viruses that were once present in only </a:t>
            </a:r>
            <a:r>
              <a:rPr lang="en-US" dirty="0" smtClean="0">
                <a:latin typeface="Times New Roman" pitchFamily="18" charset="0"/>
                <a:cs typeface="Times New Roman" pitchFamily="18" charset="0"/>
              </a:rPr>
              <a:t>a few </a:t>
            </a:r>
            <a:r>
              <a:rPr lang="en-US" dirty="0">
                <a:latin typeface="Times New Roman" pitchFamily="18" charset="0"/>
                <a:cs typeface="Times New Roman" pitchFamily="18" charset="0"/>
              </a:rPr>
              <a:t>parts of the world are now </a:t>
            </a:r>
            <a:r>
              <a:rPr lang="en-US" dirty="0" smtClean="0">
                <a:latin typeface="Times New Roman" pitchFamily="18" charset="0"/>
                <a:cs typeface="Times New Roman" pitchFamily="18" charset="0"/>
              </a:rPr>
              <a:t>spreading. These </a:t>
            </a:r>
            <a:r>
              <a:rPr lang="en-US" dirty="0">
                <a:latin typeface="Times New Roman" pitchFamily="18" charset="0"/>
                <a:cs typeface="Times New Roman" pitchFamily="18" charset="0"/>
              </a:rPr>
              <a:t>viruses </a:t>
            </a:r>
            <a:r>
              <a:rPr lang="en-US" dirty="0" smtClean="0">
                <a:latin typeface="Times New Roman" pitchFamily="18" charset="0"/>
                <a:cs typeface="Times New Roman" pitchFamily="18" charset="0"/>
              </a:rPr>
              <a:t>include;</a:t>
            </a:r>
          </a:p>
          <a:p>
            <a:pPr algn="just">
              <a:lnSpc>
                <a:spcPct val="150000"/>
              </a:lnSpc>
            </a:pPr>
            <a:r>
              <a:rPr lang="en-US" dirty="0" err="1">
                <a:latin typeface="Times New Roman" pitchFamily="18" charset="0"/>
                <a:cs typeface="Times New Roman" pitchFamily="18" charset="0"/>
              </a:rPr>
              <a:t>C</a:t>
            </a:r>
            <a:r>
              <a:rPr lang="en-US" dirty="0" err="1" smtClean="0">
                <a:latin typeface="Times New Roman" pitchFamily="18" charset="0"/>
                <a:cs typeface="Times New Roman" pitchFamily="18" charset="0"/>
              </a:rPr>
              <a:t>hikungunya</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virus,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Crimean-Congo </a:t>
            </a:r>
            <a:r>
              <a:rPr lang="en-US" dirty="0">
                <a:latin typeface="Times New Roman" pitchFamily="18" charset="0"/>
                <a:cs typeface="Times New Roman" pitchFamily="18" charset="0"/>
              </a:rPr>
              <a:t>hemorrhagic fever virus,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Japanese </a:t>
            </a:r>
            <a:r>
              <a:rPr lang="en-US" dirty="0">
                <a:latin typeface="Times New Roman" pitchFamily="18" charset="0"/>
                <a:cs typeface="Times New Roman" pitchFamily="18" charset="0"/>
              </a:rPr>
              <a:t>encephalitis virus, </a:t>
            </a: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lnSpc>
                <a:spcPct val="150000"/>
              </a:lnSpc>
            </a:pPr>
            <a:r>
              <a:rPr lang="en-US" dirty="0" smtClean="0">
                <a:latin typeface="Times New Roman" pitchFamily="18" charset="0"/>
                <a:cs typeface="Times New Roman" pitchFamily="18" charset="0"/>
              </a:rPr>
              <a:t>Rift Valley Fever virus, </a:t>
            </a:r>
          </a:p>
          <a:p>
            <a:pPr algn="just">
              <a:lnSpc>
                <a:spcPct val="150000"/>
              </a:lnSpc>
            </a:pPr>
            <a:r>
              <a:rPr lang="en-US" dirty="0" smtClean="0">
                <a:latin typeface="Times New Roman" pitchFamily="18" charset="0"/>
                <a:cs typeface="Times New Roman" pitchFamily="18" charset="0"/>
              </a:rPr>
              <a:t>West Nile virus, </a:t>
            </a:r>
          </a:p>
          <a:p>
            <a:pPr algn="just">
              <a:lnSpc>
                <a:spcPct val="150000"/>
              </a:lnSpc>
            </a:pPr>
            <a:r>
              <a:rPr lang="en-US" dirty="0" smtClean="0">
                <a:latin typeface="Times New Roman" pitchFamily="18" charset="0"/>
                <a:cs typeface="Times New Roman" pitchFamily="18" charset="0"/>
              </a:rPr>
              <a:t>Ross River virus, </a:t>
            </a:r>
          </a:p>
          <a:p>
            <a:pPr algn="just">
              <a:lnSpc>
                <a:spcPct val="150000"/>
              </a:lnSpc>
            </a:pPr>
            <a:r>
              <a:rPr lang="en-US" dirty="0" err="1" smtClean="0">
                <a:latin typeface="Times New Roman" pitchFamily="18" charset="0"/>
                <a:cs typeface="Times New Roman" pitchFamily="18" charset="0"/>
              </a:rPr>
              <a:t>Zika</a:t>
            </a:r>
            <a:r>
              <a:rPr lang="en-US" dirty="0" smtClean="0">
                <a:latin typeface="Times New Roman" pitchFamily="18" charset="0"/>
                <a:cs typeface="Times New Roman" pitchFamily="18" charset="0"/>
              </a:rPr>
              <a:t> virus, </a:t>
            </a:r>
          </a:p>
          <a:p>
            <a:pPr algn="just">
              <a:lnSpc>
                <a:spcPct val="150000"/>
              </a:lnSpc>
            </a:pPr>
            <a:r>
              <a:rPr lang="en-US" dirty="0" smtClean="0">
                <a:latin typeface="Times New Roman" pitchFamily="18" charset="0"/>
                <a:cs typeface="Times New Roman" pitchFamily="18" charset="0"/>
              </a:rPr>
              <a:t>and </a:t>
            </a:r>
            <a:r>
              <a:rPr lang="en-US" dirty="0" err="1" smtClean="0">
                <a:latin typeface="Times New Roman" pitchFamily="18" charset="0"/>
                <a:cs typeface="Times New Roman" pitchFamily="18" charset="0"/>
              </a:rPr>
              <a:t>louping</a:t>
            </a:r>
            <a:r>
              <a:rPr lang="en-US" dirty="0" smtClean="0">
                <a:latin typeface="Times New Roman" pitchFamily="18" charset="0"/>
                <a:cs typeface="Times New Roman" pitchFamily="18" charset="0"/>
              </a:rPr>
              <a:t> ill virus.</a:t>
            </a:r>
            <a:r>
              <a:rPr lang="en-US" dirty="0" smtClean="0"/>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Times New Roman" pitchFamily="18" charset="0"/>
                <a:cs typeface="Times New Roman" pitchFamily="18" charset="0"/>
              </a:rPr>
              <a:t>Defenses against viruses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body has a number of defenses against viruses. Physical barriers, such as the skin, discourage easy entry. Infected cells also make </a:t>
            </a:r>
            <a:r>
              <a:rPr lang="en-US" dirty="0" err="1" smtClean="0">
                <a:latin typeface="Times New Roman" pitchFamily="18" charset="0"/>
                <a:cs typeface="Times New Roman" pitchFamily="18" charset="0"/>
              </a:rPr>
              <a:t>interferons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substances that can make uninfected cells more resistant to infection by many viruses.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lnSpc>
                <a:spcPct val="150000"/>
              </a:lnSpc>
            </a:pPr>
            <a:r>
              <a:rPr lang="en-US" dirty="0">
                <a:latin typeface="Times New Roman" pitchFamily="18" charset="0"/>
                <a:cs typeface="Times New Roman" pitchFamily="18" charset="0"/>
              </a:rPr>
              <a:t>When a virus enters the body, it triggers the body's immune defenses. These defenses begin with white blood cells, such as lymphocytes and </a:t>
            </a:r>
            <a:r>
              <a:rPr lang="en-US" dirty="0" err="1">
                <a:latin typeface="Times New Roman" pitchFamily="18" charset="0"/>
                <a:cs typeface="Times New Roman" pitchFamily="18" charset="0"/>
              </a:rPr>
              <a:t>monocytes</a:t>
            </a:r>
            <a:r>
              <a:rPr lang="en-US" dirty="0">
                <a:latin typeface="Times New Roman" pitchFamily="18" charset="0"/>
                <a:cs typeface="Times New Roman" pitchFamily="18" charset="0"/>
              </a:rPr>
              <a:t>, which learn to attack and destroy the virus or the cells it has </a:t>
            </a:r>
            <a:r>
              <a:rPr lang="en-US" dirty="0" smtClean="0">
                <a:latin typeface="Times New Roman" pitchFamily="18" charset="0"/>
                <a:cs typeface="Times New Roman" pitchFamily="18" charset="0"/>
              </a:rPr>
              <a:t>infected.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a:lnSpc>
                <a:spcPct val="150000"/>
              </a:lnSpc>
            </a:pPr>
            <a:r>
              <a:rPr lang="en-US" dirty="0" smtClean="0">
                <a:latin typeface="Times New Roman" pitchFamily="18" charset="0"/>
                <a:cs typeface="Times New Roman" pitchFamily="18" charset="0"/>
              </a:rPr>
              <a:t>If the body survives the virus attack, some of the white blood cells remember the invader and are able to respond more quickly and effectively to a subsequent infection by the same virus. This response is called immunity. Immunity can also be produced by getting a vaccine.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Times New Roman" pitchFamily="18" charset="0"/>
                <a:cs typeface="Times New Roman" pitchFamily="18" charset="0"/>
              </a:rPr>
              <a:t>Types of viral infections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pPr algn="just">
              <a:lnSpc>
                <a:spcPct val="150000"/>
              </a:lnSpc>
              <a:buNone/>
            </a:pPr>
            <a:r>
              <a:rPr lang="en-US" dirty="0" smtClean="0">
                <a:latin typeface="Times New Roman" pitchFamily="18" charset="0"/>
                <a:cs typeface="Times New Roman" pitchFamily="18" charset="0"/>
              </a:rPr>
              <a:t>Probably </a:t>
            </a:r>
            <a:r>
              <a:rPr lang="en-US" dirty="0">
                <a:latin typeface="Times New Roman" pitchFamily="18" charset="0"/>
                <a:cs typeface="Times New Roman" pitchFamily="18" charset="0"/>
              </a:rPr>
              <a:t>the most common viral infections are</a:t>
            </a:r>
          </a:p>
          <a:p>
            <a:pPr algn="just">
              <a:lnSpc>
                <a:spcPct val="150000"/>
              </a:lnSpc>
              <a:buNone/>
            </a:pPr>
            <a:r>
              <a:rPr lang="en-US" b="1" dirty="0">
                <a:solidFill>
                  <a:srgbClr val="FF0000"/>
                </a:solidFill>
                <a:latin typeface="Times New Roman" pitchFamily="18" charset="0"/>
                <a:cs typeface="Times New Roman" pitchFamily="18" charset="0"/>
              </a:rPr>
              <a:t>Respiratory infections:</a:t>
            </a:r>
            <a:r>
              <a:rPr lang="en-US" dirty="0">
                <a:latin typeface="Times New Roman" pitchFamily="18" charset="0"/>
                <a:cs typeface="Times New Roman" pitchFamily="18" charset="0"/>
              </a:rPr>
              <a:t> Infections of the nose, throat, upper airways, and lungs</a:t>
            </a:r>
          </a:p>
          <a:p>
            <a:pPr algn="just">
              <a:lnSpc>
                <a:spcPct val="150000"/>
              </a:lnSpc>
            </a:pPr>
            <a:r>
              <a:rPr lang="en-US" dirty="0">
                <a:latin typeface="Times New Roman" pitchFamily="18" charset="0"/>
                <a:cs typeface="Times New Roman" pitchFamily="18" charset="0"/>
              </a:rPr>
              <a:t>The most common respiratory infections are upper respiratory infections, which include </a:t>
            </a:r>
            <a:r>
              <a:rPr lang="en-US" u="sng" dirty="0">
                <a:latin typeface="Times New Roman" pitchFamily="18" charset="0"/>
                <a:cs typeface="Times New Roman" pitchFamily="18" charset="0"/>
                <a:hlinkClick r:id="rId2"/>
              </a:rPr>
              <a:t>sore throat</a:t>
            </a:r>
            <a:r>
              <a:rPr lang="en-US" dirty="0">
                <a:latin typeface="Times New Roman" pitchFamily="18" charset="0"/>
                <a:cs typeface="Times New Roman" pitchFamily="18" charset="0"/>
              </a:rPr>
              <a:t>, </a:t>
            </a:r>
            <a:r>
              <a:rPr lang="en-US" u="sng" dirty="0">
                <a:latin typeface="Times New Roman" pitchFamily="18" charset="0"/>
                <a:cs typeface="Times New Roman" pitchFamily="18" charset="0"/>
                <a:hlinkClick r:id="rId3"/>
              </a:rPr>
              <a:t>sinusitis</a:t>
            </a:r>
            <a:r>
              <a:rPr lang="en-US" dirty="0">
                <a:latin typeface="Times New Roman" pitchFamily="18" charset="0"/>
                <a:cs typeface="Times New Roman" pitchFamily="18" charset="0"/>
              </a:rPr>
              <a:t>, and the </a:t>
            </a:r>
            <a:r>
              <a:rPr lang="en-US" u="sng" dirty="0">
                <a:latin typeface="Times New Roman" pitchFamily="18" charset="0"/>
                <a:cs typeface="Times New Roman" pitchFamily="18" charset="0"/>
                <a:hlinkClick r:id="rId4"/>
              </a:rPr>
              <a:t>common cold</a:t>
            </a:r>
            <a:r>
              <a:rPr lang="en-US" dirty="0">
                <a:latin typeface="Times New Roman" pitchFamily="18" charset="0"/>
                <a:cs typeface="Times New Roman" pitchFamily="18" charset="0"/>
              </a:rPr>
              <a:t>.</a:t>
            </a:r>
          </a:p>
          <a:p>
            <a:pPr algn="just">
              <a:lnSpc>
                <a:spcPct val="150000"/>
              </a:lnSpc>
            </a:pPr>
            <a:r>
              <a:rPr lang="en-US" dirty="0">
                <a:latin typeface="Times New Roman" pitchFamily="18" charset="0"/>
                <a:cs typeface="Times New Roman" pitchFamily="18" charset="0"/>
              </a:rPr>
              <a:t>Other viral respiratory infections include </a:t>
            </a:r>
            <a:r>
              <a:rPr lang="en-US" u="sng" dirty="0">
                <a:latin typeface="Times New Roman" pitchFamily="18" charset="0"/>
                <a:cs typeface="Times New Roman" pitchFamily="18" charset="0"/>
                <a:hlinkClick r:id="rId5"/>
              </a:rPr>
              <a:t>influenza</a:t>
            </a:r>
            <a:r>
              <a:rPr lang="en-US" dirty="0">
                <a:latin typeface="Times New Roman" pitchFamily="18" charset="0"/>
                <a:cs typeface="Times New Roman" pitchFamily="18" charset="0"/>
              </a:rPr>
              <a:t> and </a:t>
            </a:r>
            <a:r>
              <a:rPr lang="en-US" u="sng" dirty="0">
                <a:latin typeface="Times New Roman" pitchFamily="18" charset="0"/>
                <a:cs typeface="Times New Roman" pitchFamily="18" charset="0"/>
                <a:hlinkClick r:id="rId6"/>
              </a:rPr>
              <a:t>pneumonia</a:t>
            </a:r>
            <a:r>
              <a:rPr lang="en-US" dirty="0" smtClean="0">
                <a:latin typeface="Times New Roman" pitchFamily="18" charset="0"/>
                <a:cs typeface="Times New Roman" pitchFamily="18" charset="0"/>
              </a:rPr>
              <a:t>.</a:t>
            </a:r>
            <a:r>
              <a:rPr lang="en-US" dirty="0"/>
              <a:t/>
            </a:r>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dirty="0" smtClean="0">
                <a:latin typeface="Times New Roman" pitchFamily="18" charset="0"/>
                <a:cs typeface="Times New Roman" pitchFamily="18" charset="0"/>
              </a:rPr>
              <a:t>In small children, viruses also commonly cause croup (which is inflammation of the upper and lower airways, called </a:t>
            </a:r>
            <a:r>
              <a:rPr lang="en-US" dirty="0" err="1" smtClean="0">
                <a:latin typeface="Times New Roman" pitchFamily="18" charset="0"/>
                <a:cs typeface="Times New Roman" pitchFamily="18" charset="0"/>
              </a:rPr>
              <a:t>laryngotracheobronchitis</a:t>
            </a:r>
            <a:r>
              <a:rPr lang="en-US" dirty="0" smtClean="0">
                <a:latin typeface="Times New Roman" pitchFamily="18" charset="0"/>
                <a:cs typeface="Times New Roman" pitchFamily="18" charset="0"/>
              </a:rPr>
              <a:t>) or lower airways (</a:t>
            </a:r>
            <a:r>
              <a:rPr lang="en-US" dirty="0" err="1" smtClean="0">
                <a:latin typeface="Times New Roman" pitchFamily="18" charset="0"/>
                <a:cs typeface="Times New Roman" pitchFamily="18" charset="0"/>
              </a:rPr>
              <a:t>bronchiolitis</a:t>
            </a:r>
            <a:r>
              <a:rPr lang="en-US" dirty="0" smtClean="0">
                <a:latin typeface="Times New Roman" pitchFamily="18" charset="0"/>
                <a:cs typeface="Times New Roman" pitchFamily="18" charset="0"/>
              </a:rPr>
              <a:t>).</a:t>
            </a:r>
          </a:p>
          <a:p>
            <a:pPr algn="just">
              <a:lnSpc>
                <a:spcPct val="150000"/>
              </a:lnSpc>
            </a:pPr>
            <a:r>
              <a:rPr lang="en-US" dirty="0" smtClean="0">
                <a:latin typeface="Times New Roman" pitchFamily="18" charset="0"/>
                <a:cs typeface="Times New Roman" pitchFamily="18" charset="0"/>
              </a:rPr>
              <a:t>Respiratory infections are more likely to cause severe symptoms in infants, older people, and people with a lung or heart disorder.</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a:lnSpc>
                <a:spcPct val="150000"/>
              </a:lnSpc>
              <a:buNone/>
            </a:pPr>
            <a:r>
              <a:rPr lang="en-US" dirty="0">
                <a:latin typeface="Times New Roman" pitchFamily="18" charset="0"/>
                <a:cs typeface="Times New Roman" pitchFamily="18" charset="0"/>
              </a:rPr>
              <a:t>Other viruses infect other specific parts of the body:</a:t>
            </a:r>
          </a:p>
          <a:p>
            <a:pPr algn="just">
              <a:lnSpc>
                <a:spcPct val="150000"/>
              </a:lnSpc>
              <a:buNone/>
            </a:pPr>
            <a:r>
              <a:rPr lang="en-US" b="1" dirty="0">
                <a:solidFill>
                  <a:srgbClr val="FF0000"/>
                </a:solidFill>
                <a:latin typeface="Times New Roman" pitchFamily="18" charset="0"/>
                <a:cs typeface="Times New Roman" pitchFamily="18" charset="0"/>
              </a:rPr>
              <a:t>Gastrointestinal tract:</a:t>
            </a:r>
            <a:r>
              <a:rPr lang="en-US" dirty="0">
                <a:latin typeface="Times New Roman" pitchFamily="18" charset="0"/>
                <a:cs typeface="Times New Roman" pitchFamily="18" charset="0"/>
              </a:rPr>
              <a:t> Infections of the gastrointestinal tract, such as gastroenteritis, are commonly caused by viruses, such as </a:t>
            </a:r>
            <a:r>
              <a:rPr lang="en-US" dirty="0" err="1">
                <a:latin typeface="Times New Roman" pitchFamily="18" charset="0"/>
                <a:cs typeface="Times New Roman" pitchFamily="18" charset="0"/>
              </a:rPr>
              <a:t>noroviruses</a:t>
            </a:r>
            <a:r>
              <a:rPr lang="en-US" dirty="0">
                <a:latin typeface="Times New Roman" pitchFamily="18" charset="0"/>
                <a:cs typeface="Times New Roman" pitchFamily="18" charset="0"/>
              </a:rPr>
              <a:t> and rotaviruses.</a:t>
            </a:r>
          </a:p>
          <a:p>
            <a:pPr algn="just">
              <a:lnSpc>
                <a:spcPct val="150000"/>
              </a:lnSpc>
              <a:buNone/>
            </a:pPr>
            <a:r>
              <a:rPr lang="en-US" b="1" dirty="0">
                <a:solidFill>
                  <a:srgbClr val="FF0000"/>
                </a:solidFill>
                <a:latin typeface="Times New Roman" pitchFamily="18" charset="0"/>
                <a:cs typeface="Times New Roman" pitchFamily="18" charset="0"/>
              </a:rPr>
              <a:t>Liver:</a:t>
            </a:r>
            <a:r>
              <a:rPr lang="en-US" dirty="0">
                <a:latin typeface="Times New Roman" pitchFamily="18" charset="0"/>
                <a:cs typeface="Times New Roman" pitchFamily="18" charset="0"/>
              </a:rPr>
              <a:t> These infections result in hepatitis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lnSpc>
                <a:spcPct val="150000"/>
              </a:lnSpc>
              <a:buNone/>
            </a:pPr>
            <a:r>
              <a:rPr lang="en-US" b="1" dirty="0" smtClean="0">
                <a:solidFill>
                  <a:srgbClr val="FF0000"/>
                </a:solidFill>
                <a:latin typeface="Times New Roman" pitchFamily="18" charset="0"/>
                <a:cs typeface="Times New Roman" pitchFamily="18" charset="0"/>
              </a:rPr>
              <a:t>Nervous system:</a:t>
            </a:r>
            <a:r>
              <a:rPr lang="en-US"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Some viruses, such as the </a:t>
            </a:r>
            <a:r>
              <a:rPr lang="en-US" i="1" dirty="0" smtClean="0">
                <a:latin typeface="Times New Roman" pitchFamily="18" charset="0"/>
                <a:cs typeface="Times New Roman" pitchFamily="18" charset="0"/>
              </a:rPr>
              <a:t>rabies virus </a:t>
            </a:r>
            <a:r>
              <a:rPr lang="en-US" dirty="0" smtClean="0">
                <a:latin typeface="Times New Roman" pitchFamily="18" charset="0"/>
                <a:cs typeface="Times New Roman" pitchFamily="18" charset="0"/>
              </a:rPr>
              <a:t>and the </a:t>
            </a:r>
            <a:r>
              <a:rPr lang="en-US" i="1" dirty="0" smtClean="0">
                <a:latin typeface="Times New Roman" pitchFamily="18" charset="0"/>
                <a:cs typeface="Times New Roman" pitchFamily="18" charset="0"/>
              </a:rPr>
              <a:t>West Nile virus</a:t>
            </a:r>
            <a:r>
              <a:rPr lang="en-US" dirty="0" smtClean="0">
                <a:latin typeface="Times New Roman" pitchFamily="18" charset="0"/>
                <a:cs typeface="Times New Roman" pitchFamily="18" charset="0"/>
              </a:rPr>
              <a:t>, infect the brain, causing encephalitis. Others infect the layers of tissue that cover the brain and spinal cord (</a:t>
            </a:r>
            <a:r>
              <a:rPr lang="en-US" dirty="0" err="1" smtClean="0">
                <a:latin typeface="Times New Roman" pitchFamily="18" charset="0"/>
                <a:cs typeface="Times New Roman" pitchFamily="18" charset="0"/>
              </a:rPr>
              <a:t>meninges</a:t>
            </a:r>
            <a:r>
              <a:rPr lang="en-US" dirty="0" smtClean="0">
                <a:latin typeface="Times New Roman" pitchFamily="18" charset="0"/>
                <a:cs typeface="Times New Roman" pitchFamily="18" charset="0"/>
              </a:rPr>
              <a:t>), causing meningitis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or polio.</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buNone/>
            </a:pPr>
            <a:r>
              <a:rPr lang="en-US" b="1" dirty="0" smtClean="0">
                <a:solidFill>
                  <a:srgbClr val="FF0000"/>
                </a:solidFill>
                <a:latin typeface="Times New Roman" pitchFamily="18" charset="0"/>
                <a:cs typeface="Times New Roman" pitchFamily="18" charset="0"/>
              </a:rPr>
              <a:t>Skin:</a:t>
            </a:r>
            <a:r>
              <a:rPr lang="en-US" dirty="0" smtClean="0">
                <a:latin typeface="Times New Roman" pitchFamily="18" charset="0"/>
                <a:cs typeface="Times New Roman" pitchFamily="18" charset="0"/>
              </a:rPr>
              <a:t> Viral infections that affect only the skin sometimes result in warts or other blemishes. Many viruses that affect other parts of the body, such as chickenpox, also cause a rash.</a:t>
            </a:r>
          </a:p>
          <a:p>
            <a:pPr algn="just">
              <a:lnSpc>
                <a:spcPct val="150000"/>
              </a:lnSpc>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imes New Roman" pitchFamily="18" charset="0"/>
                <a:cs typeface="Times New Roman" pitchFamily="18" charset="0"/>
              </a:rPr>
              <a:t>What is a Parasite?</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pPr>
            <a:r>
              <a:rPr lang="en-US" dirty="0">
                <a:latin typeface="Times New Roman" pitchFamily="18" charset="0"/>
                <a:cs typeface="Times New Roman" pitchFamily="18" charset="0"/>
              </a:rPr>
              <a:t>A plant or an animal organism that lives in or on another and takes its nourishment from that other organism. Parasitic diseases include infections that are due to </a:t>
            </a:r>
            <a:r>
              <a:rPr lang="en-US" b="1" dirty="0">
                <a:latin typeface="Times New Roman" pitchFamily="18" charset="0"/>
                <a:cs typeface="Times New Roman" pitchFamily="18" charset="0"/>
              </a:rPr>
              <a:t>protozoa</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helminths</a:t>
            </a:r>
            <a:r>
              <a:rPr lang="en-US" dirty="0">
                <a:latin typeface="Times New Roman" pitchFamily="18" charset="0"/>
                <a:cs typeface="Times New Roman" pitchFamily="18" charset="0"/>
              </a:rPr>
              <a:t>, or </a:t>
            </a:r>
            <a:r>
              <a:rPr lang="en-US" b="1" dirty="0">
                <a:latin typeface="Times New Roman" pitchFamily="18" charset="0"/>
                <a:cs typeface="Times New Roman" pitchFamily="18" charset="0"/>
              </a:rPr>
              <a:t>arthropods</a:t>
            </a:r>
            <a:r>
              <a:rPr lang="en-US" dirty="0">
                <a:latin typeface="Times New Roman" pitchFamily="18" charset="0"/>
                <a:cs typeface="Times New Roman" pitchFamily="18" charset="0"/>
              </a:rPr>
              <a:t>. For example, malaria is caused by Plasmodium, a parasitic protozoa.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dirty="0" smtClean="0">
                <a:latin typeface="Times New Roman" pitchFamily="18" charset="0"/>
                <a:cs typeface="Times New Roman" pitchFamily="18" charset="0"/>
              </a:rPr>
              <a:t>Infections caused by fungi</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a:lnSpc>
                <a:spcPct val="160000"/>
              </a:lnSpc>
            </a:pPr>
            <a:r>
              <a:rPr lang="en-US" dirty="0">
                <a:latin typeface="Times New Roman" pitchFamily="18" charset="0"/>
                <a:cs typeface="Times New Roman" pitchFamily="18" charset="0"/>
              </a:rPr>
              <a:t>Fungal infections are common throughout much of the natural world. In humans, fungal infections occur when an invading fungus takes over an area of the body and is too much for the immune system to handle</a:t>
            </a:r>
            <a:r>
              <a:rPr lang="en-US" dirty="0" smtClean="0">
                <a:latin typeface="Times New Roman" pitchFamily="18" charset="0"/>
                <a:cs typeface="Times New Roman" pitchFamily="18" charset="0"/>
              </a:rPr>
              <a:t>.</a:t>
            </a:r>
          </a:p>
          <a:p>
            <a:pPr>
              <a:lnSpc>
                <a:spcPct val="160000"/>
              </a:lnSpc>
            </a:pPr>
            <a:r>
              <a:rPr lang="en-US" dirty="0">
                <a:latin typeface="Times New Roman" pitchFamily="18" charset="0"/>
                <a:cs typeface="Times New Roman" pitchFamily="18" charset="0"/>
              </a:rPr>
              <a:t>Fungi can live in the air, soil, water, and plants. There are also some fungi that live naturally in the human body</a:t>
            </a:r>
            <a:r>
              <a:rPr lang="en-US" dirty="0" smtClean="0">
                <a:latin typeface="Times New Roman" pitchFamily="18" charset="0"/>
                <a:cs typeface="Times New Roman" pitchFamily="18" charset="0"/>
              </a:rPr>
              <a:t>.</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b="1" dirty="0" smtClean="0">
                <a:latin typeface="Times New Roman" pitchFamily="18" charset="0"/>
                <a:cs typeface="Times New Roman" pitchFamily="18" charset="0"/>
              </a:rPr>
              <a:t>Who is at risk?</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algn="just">
              <a:lnSpc>
                <a:spcPct val="150000"/>
              </a:lnSpc>
            </a:pPr>
            <a:r>
              <a:rPr lang="en-US" dirty="0" smtClean="0">
                <a:latin typeface="Times New Roman" pitchFamily="18" charset="0"/>
                <a:cs typeface="Times New Roman" pitchFamily="18" charset="0"/>
              </a:rPr>
              <a:t>Fungal </a:t>
            </a:r>
            <a:r>
              <a:rPr lang="en-US" dirty="0">
                <a:latin typeface="Times New Roman" pitchFamily="18" charset="0"/>
                <a:cs typeface="Times New Roman" pitchFamily="18" charset="0"/>
              </a:rPr>
              <a:t>infections are common in humans and are usually not very serious if they are treated quickly and correctly.</a:t>
            </a:r>
          </a:p>
          <a:p>
            <a:pPr algn="just">
              <a:lnSpc>
                <a:spcPct val="150000"/>
              </a:lnSpc>
            </a:pPr>
            <a:r>
              <a:rPr lang="en-US" dirty="0">
                <a:latin typeface="Times New Roman" pitchFamily="18" charset="0"/>
                <a:cs typeface="Times New Roman" pitchFamily="18" charset="0"/>
              </a:rPr>
              <a:t>Anyone with a weakened immune system may be more likely to contract a fungal infection, as well as anyone who is taking </a:t>
            </a:r>
            <a:r>
              <a:rPr lang="en-US" dirty="0">
                <a:latin typeface="Times New Roman" pitchFamily="18" charset="0"/>
                <a:cs typeface="Times New Roman" pitchFamily="18" charset="0"/>
                <a:hlinkClick r:id="rId2" tooltip="Antibiotics: All You Need To Know"/>
              </a:rPr>
              <a:t>antibiotics</a:t>
            </a:r>
            <a:r>
              <a:rPr lang="en-US" dirty="0">
                <a:latin typeface="Times New Roman" pitchFamily="18" charset="0"/>
                <a:cs typeface="Times New Roman" pitchFamily="18" charset="0"/>
              </a:rPr>
              <a:t>.</a:t>
            </a:r>
          </a:p>
          <a:p>
            <a:pPr algn="just">
              <a:lnSpc>
                <a:spcPct val="150000"/>
              </a:lnSpc>
            </a:pPr>
            <a:r>
              <a:rPr lang="en-US" dirty="0">
                <a:latin typeface="Times New Roman" pitchFamily="18" charset="0"/>
                <a:cs typeface="Times New Roman" pitchFamily="18" charset="0"/>
                <a:hlinkClick r:id="rId3" tooltip="What is Cancer?"/>
              </a:rPr>
              <a:t>Cancer</a:t>
            </a:r>
            <a:r>
              <a:rPr lang="en-US" dirty="0">
                <a:latin typeface="Times New Roman" pitchFamily="18" charset="0"/>
                <a:cs typeface="Times New Roman" pitchFamily="18" charset="0"/>
              </a:rPr>
              <a:t> treatment and </a:t>
            </a:r>
            <a:r>
              <a:rPr lang="en-US" dirty="0">
                <a:latin typeface="Times New Roman" pitchFamily="18" charset="0"/>
                <a:cs typeface="Times New Roman" pitchFamily="18" charset="0"/>
                <a:hlinkClick r:id="rId4" tooltip="What is Diabetes?"/>
              </a:rPr>
              <a:t>diabetes</a:t>
            </a:r>
            <a:r>
              <a:rPr lang="en-US" dirty="0">
                <a:latin typeface="Times New Roman" pitchFamily="18" charset="0"/>
                <a:cs typeface="Times New Roman" pitchFamily="18" charset="0"/>
              </a:rPr>
              <a:t> may also make a person more prone to fungal infections.</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latin typeface="Times New Roman" pitchFamily="18" charset="0"/>
                <a:cs typeface="Times New Roman" pitchFamily="18" charset="0"/>
              </a:rPr>
              <a:t>Common </a:t>
            </a:r>
            <a:r>
              <a:rPr lang="en-US" b="1" dirty="0" smtClean="0">
                <a:latin typeface="Times New Roman" pitchFamily="18" charset="0"/>
                <a:cs typeface="Times New Roman" pitchFamily="18" charset="0"/>
              </a:rPr>
              <a:t>types of fungal infection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pPr algn="just">
              <a:lnSpc>
                <a:spcPct val="150000"/>
              </a:lnSpc>
              <a:buNone/>
            </a:pPr>
            <a:r>
              <a:rPr lang="en-US" b="1" dirty="0">
                <a:solidFill>
                  <a:srgbClr val="FF0000"/>
                </a:solidFill>
                <a:latin typeface="Times New Roman" pitchFamily="18" charset="0"/>
                <a:cs typeface="Times New Roman" pitchFamily="18" charset="0"/>
              </a:rPr>
              <a:t>Athlete's foot</a:t>
            </a:r>
          </a:p>
          <a:p>
            <a:pPr algn="just">
              <a:lnSpc>
                <a:spcPct val="150000"/>
              </a:lnSpc>
            </a:pPr>
            <a:r>
              <a:rPr lang="en-US" dirty="0">
                <a:latin typeface="Times New Roman" pitchFamily="18" charset="0"/>
                <a:cs typeface="Times New Roman" pitchFamily="18" charset="0"/>
              </a:rPr>
              <a:t>Athlete's foot is a common infection where the fungus grows in warm and moist environments.</a:t>
            </a:r>
          </a:p>
          <a:p>
            <a:pPr algn="just">
              <a:lnSpc>
                <a:spcPct val="150000"/>
              </a:lnSpc>
            </a:pPr>
            <a:r>
              <a:rPr lang="en-US" dirty="0" err="1">
                <a:latin typeface="Times New Roman" pitchFamily="18" charset="0"/>
                <a:cs typeface="Times New Roman" pitchFamily="18" charset="0"/>
              </a:rPr>
              <a:t>Tinea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pedis</a:t>
            </a:r>
            <a:r>
              <a:rPr lang="en-US" dirty="0">
                <a:latin typeface="Times New Roman" pitchFamily="18" charset="0"/>
                <a:cs typeface="Times New Roman" pitchFamily="18" charset="0"/>
              </a:rPr>
              <a:t> or athlete's foot is a common fungal infection that affects the foot.</a:t>
            </a:r>
          </a:p>
          <a:p>
            <a:pPr algn="just">
              <a:lnSpc>
                <a:spcPct val="150000"/>
              </a:lnSpc>
            </a:pPr>
            <a:r>
              <a:rPr lang="en-US" dirty="0">
                <a:latin typeface="Times New Roman" pitchFamily="18" charset="0"/>
                <a:cs typeface="Times New Roman" pitchFamily="18" charset="0"/>
              </a:rPr>
              <a:t>Athlete's foot is commonly associated with sports and athletes because the fungus grows perfectly in warm, moist environments, such as socks and shoes, sports equipment, and locker rooms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2000"/>
                                        <p:tgtEl>
                                          <p:spTgt spid="3">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edge">
                                      <p:cBhvr>
                                        <p:cTn id="13" dur="2000"/>
                                        <p:tgtEl>
                                          <p:spTgt spid="3">
                                            <p:txEl>
                                              <p:pRg st="2" end="2"/>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edg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b="1" dirty="0" smtClean="0">
                <a:latin typeface="Times New Roman" pitchFamily="18" charset="0"/>
                <a:cs typeface="Times New Roman" pitchFamily="18" charset="0"/>
              </a:rPr>
              <a:t>Symptoms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pPr algn="just">
              <a:lnSpc>
                <a:spcPct val="160000"/>
              </a:lnSpc>
              <a:buNone/>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symptoms of athlete's foot may vary slightly from person to person. Classic symptoms include:</a:t>
            </a:r>
          </a:p>
          <a:p>
            <a:pPr algn="just">
              <a:lnSpc>
                <a:spcPct val="160000"/>
              </a:lnSpc>
              <a:buFont typeface="Wingdings" pitchFamily="2" charset="2"/>
              <a:buChar char="ü"/>
            </a:pPr>
            <a:r>
              <a:rPr lang="en-US" dirty="0" smtClean="0">
                <a:latin typeface="Times New Roman" pitchFamily="18" charset="0"/>
                <a:cs typeface="Times New Roman" pitchFamily="18" charset="0"/>
              </a:rPr>
              <a:t>Redness </a:t>
            </a:r>
            <a:r>
              <a:rPr lang="en-US" dirty="0">
                <a:latin typeface="Times New Roman" pitchFamily="18" charset="0"/>
                <a:cs typeface="Times New Roman" pitchFamily="18" charset="0"/>
              </a:rPr>
              <a:t>or blisters on the affected area</a:t>
            </a:r>
          </a:p>
          <a:p>
            <a:pPr algn="just">
              <a:lnSpc>
                <a:spcPct val="160000"/>
              </a:lnSpc>
              <a:buFont typeface="Wingdings" pitchFamily="2" charset="2"/>
              <a:buChar char="ü"/>
            </a:pPr>
            <a:r>
              <a:rPr lang="en-US" dirty="0">
                <a:latin typeface="Times New Roman" pitchFamily="18" charset="0"/>
                <a:cs typeface="Times New Roman" pitchFamily="18" charset="0"/>
              </a:rPr>
              <a:t>T</a:t>
            </a:r>
            <a:r>
              <a:rPr lang="en-US" dirty="0" smtClean="0">
                <a:latin typeface="Times New Roman" pitchFamily="18" charset="0"/>
                <a:cs typeface="Times New Roman" pitchFamily="18" charset="0"/>
              </a:rPr>
              <a:t>he </a:t>
            </a:r>
            <a:r>
              <a:rPr lang="en-US" dirty="0">
                <a:latin typeface="Times New Roman" pitchFamily="18" charset="0"/>
                <a:cs typeface="Times New Roman" pitchFamily="18" charset="0"/>
              </a:rPr>
              <a:t>infected skin may be soft, or layers may start to break down</a:t>
            </a:r>
          </a:p>
          <a:p>
            <a:pPr algn="just">
              <a:lnSpc>
                <a:spcPct val="160000"/>
              </a:lnSpc>
              <a:buFont typeface="Wingdings" pitchFamily="2" charset="2"/>
              <a:buChar char="ü"/>
            </a:pPr>
            <a:r>
              <a:rPr lang="en-US" dirty="0">
                <a:latin typeface="Times New Roman" pitchFamily="18" charset="0"/>
                <a:cs typeface="Times New Roman" pitchFamily="18" charset="0"/>
              </a:rPr>
              <a:t>P</a:t>
            </a:r>
            <a:r>
              <a:rPr lang="en-US" dirty="0" smtClean="0">
                <a:latin typeface="Times New Roman" pitchFamily="18" charset="0"/>
                <a:cs typeface="Times New Roman" pitchFamily="18" charset="0"/>
              </a:rPr>
              <a:t>eeling </a:t>
            </a:r>
            <a:r>
              <a:rPr lang="en-US" dirty="0">
                <a:latin typeface="Times New Roman" pitchFamily="18" charset="0"/>
                <a:cs typeface="Times New Roman" pitchFamily="18" charset="0"/>
              </a:rPr>
              <a:t>or cracking skin</a:t>
            </a:r>
          </a:p>
          <a:p>
            <a:pPr algn="just">
              <a:lnSpc>
                <a:spcPct val="160000"/>
              </a:lnSpc>
              <a:buFont typeface="Wingdings" pitchFamily="2" charset="2"/>
              <a:buChar char="ü"/>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skin may scale and peel away</a:t>
            </a:r>
          </a:p>
          <a:p>
            <a:pPr algn="just">
              <a:lnSpc>
                <a:spcPct val="160000"/>
              </a:lnSpc>
              <a:buFont typeface="Wingdings" pitchFamily="2" charset="2"/>
              <a:buChar char="ü"/>
            </a:pPr>
            <a:r>
              <a:rPr lang="en-US" dirty="0" smtClean="0">
                <a:latin typeface="Times New Roman" pitchFamily="18" charset="0"/>
                <a:cs typeface="Times New Roman" pitchFamily="18" charset="0"/>
              </a:rPr>
              <a:t>Itching</a:t>
            </a:r>
            <a:r>
              <a:rPr lang="en-US" dirty="0">
                <a:latin typeface="Times New Roman" pitchFamily="18" charset="0"/>
                <a:cs typeface="Times New Roman" pitchFamily="18" charset="0"/>
              </a:rPr>
              <a:t>, stinging, or burning sensations in the infected area</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atin typeface="Times New Roman" pitchFamily="18" charset="0"/>
                <a:cs typeface="Times New Roman" pitchFamily="18" charset="0"/>
              </a:rPr>
              <a:t>Diagnosis, treatment, and prevention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lnSpc>
                <a:spcPct val="150000"/>
              </a:lnSpc>
            </a:pPr>
            <a:r>
              <a:rPr lang="en-US" dirty="0" smtClean="0">
                <a:latin typeface="Times New Roman" pitchFamily="18" charset="0"/>
                <a:cs typeface="Times New Roman" pitchFamily="18" charset="0"/>
              </a:rPr>
              <a:t>Not </a:t>
            </a:r>
            <a:r>
              <a:rPr lang="en-US" dirty="0">
                <a:latin typeface="Times New Roman" pitchFamily="18" charset="0"/>
                <a:cs typeface="Times New Roman" pitchFamily="18" charset="0"/>
              </a:rPr>
              <a:t>all itchy feet are the result athlete's foot. Doctors usually diagnose the infection by scraping scaling skin off of a person and inspecting it under a microscope for evidence of any fungus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lnSpc>
                <a:spcPct val="150000"/>
              </a:lnSpc>
            </a:pPr>
            <a:r>
              <a:rPr lang="en-US" dirty="0" smtClean="0">
                <a:latin typeface="Times New Roman" pitchFamily="18" charset="0"/>
                <a:cs typeface="Times New Roman" pitchFamily="18" charset="0"/>
              </a:rPr>
              <a:t>Athlete's foot is often treated with topical antifungal ointments. Severe infections can require additional oral medications as well. The feet will also need to be cared for and kept dry to help kill the fungus.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Prevention methods include allowing the feet plenty of air to breathe and keeping them clean and dry. It is a good idea to wear sandals in public showers or locker rooms.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lnSpc>
                <a:spcPct val="150000"/>
              </a:lnSpc>
              <a:buNone/>
            </a:pPr>
            <a:r>
              <a:rPr lang="en-US" b="1" dirty="0">
                <a:solidFill>
                  <a:srgbClr val="FF0000"/>
                </a:solidFill>
                <a:latin typeface="Times New Roman" pitchFamily="18" charset="0"/>
                <a:cs typeface="Times New Roman" pitchFamily="18" charset="0"/>
              </a:rPr>
              <a:t>Yeast infection</a:t>
            </a:r>
          </a:p>
          <a:p>
            <a:pPr algn="just">
              <a:lnSpc>
                <a:spcPct val="150000"/>
              </a:lnSpc>
            </a:pPr>
            <a:r>
              <a:rPr lang="en-US" dirty="0">
                <a:latin typeface="Times New Roman" pitchFamily="18" charset="0"/>
                <a:cs typeface="Times New Roman" pitchFamily="18" charset="0"/>
              </a:rPr>
              <a:t>A yeast infection may commonly cause fungal toenail infections.</a:t>
            </a:r>
          </a:p>
          <a:p>
            <a:pPr algn="just">
              <a:lnSpc>
                <a:spcPct val="150000"/>
              </a:lnSpc>
            </a:pPr>
            <a:r>
              <a:rPr lang="en-US" dirty="0">
                <a:latin typeface="Times New Roman" pitchFamily="18" charset="0"/>
                <a:cs typeface="Times New Roman" pitchFamily="18" charset="0"/>
              </a:rPr>
              <a:t>Vaginal yeast infections are a common form of </a:t>
            </a:r>
            <a:r>
              <a:rPr lang="en-US" i="1" dirty="0">
                <a:latin typeface="Times New Roman" pitchFamily="18" charset="0"/>
                <a:cs typeface="Times New Roman" pitchFamily="18" charset="0"/>
              </a:rPr>
              <a:t>Candida</a:t>
            </a:r>
            <a:r>
              <a:rPr lang="en-US" dirty="0">
                <a:latin typeface="Times New Roman" pitchFamily="18" charset="0"/>
                <a:cs typeface="Times New Roman" pitchFamily="18" charset="0"/>
              </a:rPr>
              <a:t> overgrowth in women, usually caused by </a:t>
            </a:r>
            <a:r>
              <a:rPr lang="en-US" i="1" dirty="0">
                <a:latin typeface="Times New Roman" pitchFamily="18" charset="0"/>
                <a:cs typeface="Times New Roman" pitchFamily="18" charset="0"/>
              </a:rPr>
              <a:t>Candida </a:t>
            </a:r>
            <a:r>
              <a:rPr lang="en-US" i="1" dirty="0" err="1">
                <a:latin typeface="Times New Roman" pitchFamily="18" charset="0"/>
                <a:cs typeface="Times New Roman" pitchFamily="18" charset="0"/>
              </a:rPr>
              <a:t>albicans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An overgrowth of </a:t>
            </a:r>
            <a:r>
              <a:rPr lang="en-US" i="1" dirty="0" smtClean="0">
                <a:latin typeface="Times New Roman" pitchFamily="18" charset="0"/>
                <a:cs typeface="Times New Roman" pitchFamily="18" charset="0"/>
              </a:rPr>
              <a:t>Candida</a:t>
            </a:r>
            <a:r>
              <a:rPr lang="en-US" dirty="0" smtClean="0">
                <a:latin typeface="Times New Roman" pitchFamily="18" charset="0"/>
                <a:cs typeface="Times New Roman" pitchFamily="18" charset="0"/>
              </a:rPr>
              <a:t> disrupts the normal balance of the bacteria and yeast in the vagina. This imbalance of bacteria may be due to antibiotics, </a:t>
            </a:r>
            <a:r>
              <a:rPr lang="en-US" dirty="0" smtClean="0">
                <a:latin typeface="Times New Roman" pitchFamily="18" charset="0"/>
                <a:cs typeface="Times New Roman" pitchFamily="18" charset="0"/>
                <a:hlinkClick r:id="rId2" tooltip="Stress: Why does it happen and how can we manage it?"/>
              </a:rPr>
              <a:t>stress</a:t>
            </a:r>
            <a:r>
              <a:rPr lang="en-US" dirty="0" smtClean="0">
                <a:latin typeface="Times New Roman" pitchFamily="18" charset="0"/>
                <a:cs typeface="Times New Roman" pitchFamily="18" charset="0"/>
              </a:rPr>
              <a:t>, and hormone imbalances, or poor eating habits, among other things.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lgn="just">
              <a:lnSpc>
                <a:spcPct val="150000"/>
              </a:lnSpc>
              <a:buNone/>
            </a:pPr>
            <a:r>
              <a:rPr lang="en-US" b="1" dirty="0">
                <a:solidFill>
                  <a:schemeClr val="tx2"/>
                </a:solidFill>
                <a:latin typeface="Times New Roman" pitchFamily="18" charset="0"/>
                <a:cs typeface="Times New Roman" pitchFamily="18" charset="0"/>
              </a:rPr>
              <a:t>Symptoms</a:t>
            </a:r>
            <a:endParaRPr lang="en-US" dirty="0">
              <a:solidFill>
                <a:schemeClr val="tx2"/>
              </a:solidFill>
              <a:latin typeface="Times New Roman" pitchFamily="18" charset="0"/>
              <a:cs typeface="Times New Roman" pitchFamily="18" charset="0"/>
            </a:endParaRPr>
          </a:p>
          <a:p>
            <a:pPr algn="just">
              <a:lnSpc>
                <a:spcPct val="150000"/>
              </a:lnSpc>
              <a:buNone/>
            </a:pPr>
            <a:r>
              <a:rPr lang="en-US" dirty="0">
                <a:latin typeface="Times New Roman" pitchFamily="18" charset="0"/>
                <a:cs typeface="Times New Roman" pitchFamily="18" charset="0"/>
              </a:rPr>
              <a:t>Symptoms of a yeast infection include:</a:t>
            </a:r>
          </a:p>
          <a:p>
            <a:pPr algn="just">
              <a:lnSpc>
                <a:spcPct val="150000"/>
              </a:lnSpc>
            </a:pPr>
            <a:r>
              <a:rPr lang="en-US" dirty="0">
                <a:latin typeface="Times New Roman" pitchFamily="18" charset="0"/>
                <a:cs typeface="Times New Roman" pitchFamily="18" charset="0"/>
              </a:rPr>
              <a:t>itching and swelling around the vagina</a:t>
            </a:r>
          </a:p>
          <a:p>
            <a:pPr algn="just">
              <a:lnSpc>
                <a:spcPct val="150000"/>
              </a:lnSpc>
            </a:pPr>
            <a:r>
              <a:rPr lang="en-US" dirty="0">
                <a:latin typeface="Times New Roman" pitchFamily="18" charset="0"/>
                <a:cs typeface="Times New Roman" pitchFamily="18" charset="0"/>
              </a:rPr>
              <a:t>burning sensations or pain during urination or intercourse</a:t>
            </a:r>
          </a:p>
          <a:p>
            <a:pPr algn="just">
              <a:lnSpc>
                <a:spcPct val="150000"/>
              </a:lnSpc>
            </a:pPr>
            <a:r>
              <a:rPr lang="en-US" dirty="0">
                <a:latin typeface="Times New Roman" pitchFamily="18" charset="0"/>
                <a:cs typeface="Times New Roman" pitchFamily="18" charset="0"/>
              </a:rPr>
              <a:t>redness and soreness on and surrounding the </a:t>
            </a:r>
            <a:r>
              <a:rPr lang="en-US" dirty="0" smtClean="0">
                <a:latin typeface="Times New Roman" pitchFamily="18" charset="0"/>
                <a:cs typeface="Times New Roman" pitchFamily="18" charset="0"/>
              </a:rPr>
              <a:t>vagina</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atin typeface="Times New Roman" pitchFamily="18" charset="0"/>
                <a:cs typeface="Times New Roman" pitchFamily="18" charset="0"/>
              </a:rPr>
              <a:t>Classification of pathogenic bacteria</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fontAlgn="t">
              <a:lnSpc>
                <a:spcPct val="150000"/>
              </a:lnSpc>
              <a:buNone/>
            </a:pPr>
            <a:r>
              <a:rPr lang="en-US" dirty="0" smtClean="0">
                <a:solidFill>
                  <a:srgbClr val="FF0000"/>
                </a:solidFill>
                <a:latin typeface="Times New Roman" pitchFamily="18" charset="0"/>
                <a:cs typeface="Times New Roman" pitchFamily="18" charset="0"/>
              </a:rPr>
              <a:t>Staphylococci</a:t>
            </a:r>
            <a:endParaRPr lang="en-US" dirty="0">
              <a:solidFill>
                <a:srgbClr val="FF0000"/>
              </a:solidFill>
              <a:latin typeface="Times New Roman" pitchFamily="18" charset="0"/>
              <a:cs typeface="Times New Roman" pitchFamily="18" charset="0"/>
            </a:endParaRPr>
          </a:p>
          <a:p>
            <a:pPr algn="just" fontAlgn="t">
              <a:lnSpc>
                <a:spcPct val="150000"/>
              </a:lnSpc>
              <a:buNone/>
            </a:pPr>
            <a:r>
              <a:rPr lang="en-US" dirty="0" smtClean="0">
                <a:latin typeface="Times New Roman" pitchFamily="18" charset="0"/>
                <a:cs typeface="Times New Roman" pitchFamily="18" charset="0"/>
              </a:rPr>
              <a:t>	Pus-forming </a:t>
            </a:r>
            <a:r>
              <a:rPr lang="en-US" dirty="0">
                <a:latin typeface="Times New Roman" pitchFamily="18" charset="0"/>
                <a:cs typeface="Times New Roman" pitchFamily="18" charset="0"/>
              </a:rPr>
              <a:t>bacteria that grow in clusters like bunches of grapes, can cause abscesses, pustules and boils</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a:lnSpc>
                <a:spcPct val="150000"/>
              </a:lnSpc>
            </a:pPr>
            <a:r>
              <a:rPr lang="en-US" dirty="0" smtClean="0">
                <a:latin typeface="Times New Roman" pitchFamily="18" charset="0"/>
                <a:cs typeface="Times New Roman" pitchFamily="18" charset="0"/>
              </a:rPr>
              <a:t>unusual vaginal discharge, such as gray clumps that resemble cottage cheese or a very watery discharge</a:t>
            </a:r>
          </a:p>
          <a:p>
            <a:pPr algn="just">
              <a:lnSpc>
                <a:spcPct val="150000"/>
              </a:lnSpc>
            </a:pPr>
            <a:r>
              <a:rPr lang="en-US" dirty="0" smtClean="0">
                <a:latin typeface="Times New Roman" pitchFamily="18" charset="0"/>
                <a:cs typeface="Times New Roman" pitchFamily="18" charset="0"/>
              </a:rPr>
              <a:t>A rash may develop over time in some cases. Yeast infections should be treated quickly, as the symptoms may become severe if left untreated.</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Diagnosis, treatment, and prevention</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classic symptoms of a yeast infection make them easy to diagnose. Doctors may ask about the person's medical history, such as any previous yeast infections </a:t>
            </a:r>
            <a:r>
              <a:rPr lang="en-US" dirty="0" smtClean="0">
                <a:latin typeface="Times New Roman" pitchFamily="18" charset="0"/>
                <a:cs typeface="Times New Roman" pitchFamily="18" charset="0"/>
              </a:rPr>
              <a:t>or </a:t>
            </a:r>
            <a:r>
              <a:rPr lang="en-US" dirty="0" smtClean="0">
                <a:latin typeface="Times New Roman" pitchFamily="18" charset="0"/>
                <a:cs typeface="Times New Roman" pitchFamily="18" charset="0"/>
                <a:hlinkClick r:id="rId2" tooltip="Sexually transmitted diseases (STDs): Types and symptoms"/>
              </a:rPr>
              <a:t>sexually </a:t>
            </a:r>
            <a:r>
              <a:rPr lang="en-US" dirty="0">
                <a:latin typeface="Times New Roman" pitchFamily="18" charset="0"/>
                <a:cs typeface="Times New Roman" pitchFamily="18" charset="0"/>
                <a:hlinkClick r:id="rId2" tooltip="Sexually transmitted diseases (STDs): Types and symptoms"/>
              </a:rPr>
              <a:t>transmitted infections</a:t>
            </a:r>
            <a:r>
              <a:rPr lang="en-US" dirty="0">
                <a:latin typeface="Times New Roman" pitchFamily="18" charset="0"/>
                <a:cs typeface="Times New Roman" pitchFamily="18" charset="0"/>
              </a:rPr>
              <a:t>(STIs). They may also ask whether the person was recently taking antibiotics.</a:t>
            </a:r>
          </a:p>
          <a:p>
            <a:pPr algn="just"/>
            <a:r>
              <a:rPr lang="en-US" dirty="0">
                <a:latin typeface="Times New Roman" pitchFamily="18" charset="0"/>
                <a:cs typeface="Times New Roman" pitchFamily="18" charset="0"/>
              </a:rPr>
              <a:t>Doctors will then examine the vaginal walls and cervix for signs of infection, taking cells from the vagina if necessary for proper diagnosis.</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lnSpc>
                <a:spcPct val="150000"/>
              </a:lnSpc>
            </a:pPr>
            <a:r>
              <a:rPr lang="en-US" dirty="0" smtClean="0">
                <a:latin typeface="Times New Roman" pitchFamily="18" charset="0"/>
                <a:cs typeface="Times New Roman" pitchFamily="18" charset="0"/>
              </a:rPr>
              <a:t>Treatment of yeast infections depends on their severity. Standard treatments include over-the-counter or prescription creams, tablets, or suppositories. Complicated infections may require complex treatments.</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a:lnSpc>
                <a:spcPct val="150000"/>
              </a:lnSpc>
            </a:pPr>
            <a:r>
              <a:rPr lang="en-US" dirty="0" smtClean="0">
                <a:latin typeface="Times New Roman" pitchFamily="18" charset="0"/>
                <a:cs typeface="Times New Roman" pitchFamily="18" charset="0"/>
              </a:rPr>
              <a:t>Avoiding yeast infections begins with a balanced diet and proper hygiene. Wearing loose-fitting clothing made from natural fibers may also help prevent infection. Washing underwear in very hot water and changing feminine products often can also help prevent fungal growth.</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None/>
            </a:pPr>
            <a:r>
              <a:rPr lang="en-US" b="1" dirty="0">
                <a:solidFill>
                  <a:srgbClr val="FF0000"/>
                </a:solidFill>
                <a:latin typeface="Times New Roman" pitchFamily="18" charset="0"/>
                <a:cs typeface="Times New Roman" pitchFamily="18" charset="0"/>
              </a:rPr>
              <a:t>Jock itch</a:t>
            </a:r>
          </a:p>
          <a:p>
            <a:pPr algn="just"/>
            <a:r>
              <a:rPr lang="en-US" dirty="0" err="1">
                <a:latin typeface="Times New Roman" pitchFamily="18" charset="0"/>
                <a:cs typeface="Times New Roman" pitchFamily="18" charset="0"/>
              </a:rPr>
              <a:t>Tinea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cruris</a:t>
            </a:r>
            <a:r>
              <a:rPr lang="en-US" dirty="0">
                <a:latin typeface="Times New Roman" pitchFamily="18" charset="0"/>
                <a:cs typeface="Times New Roman" pitchFamily="18" charset="0"/>
              </a:rPr>
              <a:t>, commonly known as jock itch, is another common fungal skin infection.</a:t>
            </a:r>
          </a:p>
          <a:p>
            <a:pPr algn="just"/>
            <a:r>
              <a:rPr lang="en-US" dirty="0">
                <a:latin typeface="Times New Roman" pitchFamily="18" charset="0"/>
                <a:cs typeface="Times New Roman" pitchFamily="18" charset="0"/>
              </a:rPr>
              <a:t>These fungi love warm and damp environments, and thrive in moist areas of the body, such as the groin, buttocks, and inner thighs. Jock itch may be more common in summer or in warm, humid areas of the world.</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Jock itch is mildly contagious and is often spread through direct contact with an infected person or an object that is carrying the fungus.</a:t>
            </a:r>
          </a:p>
          <a:p>
            <a:pPr algn="just">
              <a:lnSpc>
                <a:spcPct val="150000"/>
              </a:lnSpc>
            </a:pPr>
            <a:r>
              <a:rPr lang="en-US" dirty="0" smtClean="0">
                <a:latin typeface="Times New Roman" pitchFamily="18" charset="0"/>
                <a:cs typeface="Times New Roman" pitchFamily="18" charset="0"/>
              </a:rPr>
              <a:t>Jock itch appears on the body as an itchy, red rash that often has a circular shape to it.</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solidFill>
                  <a:schemeClr val="tx2"/>
                </a:solidFill>
              </a:rPr>
              <a:t>Symptoms</a:t>
            </a:r>
            <a:endParaRPr lang="en-US" dirty="0">
              <a:solidFill>
                <a:schemeClr val="tx2"/>
              </a:solidFill>
            </a:endParaRPr>
          </a:p>
          <a:p>
            <a:pPr algn="just">
              <a:lnSpc>
                <a:spcPct val="150000"/>
              </a:lnSpc>
              <a:buFont typeface="Wingdings" pitchFamily="2" charset="2"/>
              <a:buChar char="ü"/>
            </a:pPr>
            <a:r>
              <a:rPr lang="en-US" dirty="0" smtClean="0">
                <a:latin typeface="Times New Roman" pitchFamily="18" charset="0"/>
                <a:cs typeface="Times New Roman" pitchFamily="18" charset="0"/>
              </a:rPr>
              <a:t>redness </a:t>
            </a:r>
            <a:r>
              <a:rPr lang="en-US" dirty="0">
                <a:latin typeface="Times New Roman" pitchFamily="18" charset="0"/>
                <a:cs typeface="Times New Roman" pitchFamily="18" charset="0"/>
              </a:rPr>
              <a:t>in the groin, buttocks, or thighs</a:t>
            </a:r>
          </a:p>
          <a:p>
            <a:pPr algn="just">
              <a:lnSpc>
                <a:spcPct val="150000"/>
              </a:lnSpc>
              <a:buFont typeface="Wingdings" pitchFamily="2" charset="2"/>
              <a:buChar char="ü"/>
            </a:pPr>
            <a:r>
              <a:rPr lang="en-US" dirty="0">
                <a:latin typeface="Times New Roman" pitchFamily="18" charset="0"/>
                <a:cs typeface="Times New Roman" pitchFamily="18" charset="0"/>
              </a:rPr>
              <a:t>chafing, irritation, itching, or burning in the infected area</a:t>
            </a:r>
          </a:p>
          <a:p>
            <a:pPr algn="just">
              <a:lnSpc>
                <a:spcPct val="150000"/>
              </a:lnSpc>
              <a:buFont typeface="Wingdings" pitchFamily="2" charset="2"/>
              <a:buChar char="ü"/>
            </a:pPr>
            <a:r>
              <a:rPr lang="en-US" dirty="0">
                <a:latin typeface="Times New Roman" pitchFamily="18" charset="0"/>
                <a:cs typeface="Times New Roman" pitchFamily="18" charset="0"/>
              </a:rPr>
              <a:t>a red rash with a circular shape and raised edges</a:t>
            </a:r>
          </a:p>
          <a:p>
            <a:pPr algn="just">
              <a:lnSpc>
                <a:spcPct val="150000"/>
              </a:lnSpc>
              <a:buFont typeface="Wingdings" pitchFamily="2" charset="2"/>
              <a:buChar char="ü"/>
            </a:pPr>
            <a:r>
              <a:rPr lang="en-US" dirty="0">
                <a:latin typeface="Times New Roman" pitchFamily="18" charset="0"/>
                <a:cs typeface="Times New Roman" pitchFamily="18" charset="0"/>
              </a:rPr>
              <a:t>cracking, flaking, or dry peeling of the skin in the infected area</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atin typeface="Times New Roman" pitchFamily="18" charset="0"/>
                <a:cs typeface="Times New Roman" pitchFamily="18" charset="0"/>
              </a:rPr>
              <a:t>Diagnosis, treatment, and prevention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lnSpc>
                <a:spcPct val="150000"/>
              </a:lnSpc>
            </a:pPr>
            <a:r>
              <a:rPr lang="en-US" dirty="0" smtClean="0">
                <a:latin typeface="Times New Roman" pitchFamily="18" charset="0"/>
                <a:cs typeface="Times New Roman" pitchFamily="18" charset="0"/>
              </a:rPr>
              <a:t>Jock </a:t>
            </a:r>
            <a:r>
              <a:rPr lang="en-US" dirty="0">
                <a:latin typeface="Times New Roman" pitchFamily="18" charset="0"/>
                <a:cs typeface="Times New Roman" pitchFamily="18" charset="0"/>
              </a:rPr>
              <a:t>itch has a very particular look and can usually be identified based on its appearance. If doctors are uncertain, they may take a skin sample to inspect and confirm their diagnosis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dirty="0" smtClean="0">
                <a:latin typeface="Times New Roman" pitchFamily="18" charset="0"/>
                <a:cs typeface="Times New Roman" pitchFamily="18" charset="0"/>
              </a:rPr>
              <a:t>Treating jock itch usually involves topical antifungal ointments and proper hygiene. Many cases of jock itch are improved by over-the-counter medications, though some require prescription medications. Cleaning the affected area and keeping it dry can also help kill the fungus.</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Jock itch can be prevented by wearing loose-fitting natural fibers and avoiding contact with others who have the infection. Avoiding shared items, such as towels and sporting equipment may also help.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fontAlgn="t">
              <a:lnSpc>
                <a:spcPct val="150000"/>
              </a:lnSpc>
              <a:buNone/>
            </a:pPr>
            <a:r>
              <a:rPr lang="en-US" dirty="0" smtClean="0">
                <a:solidFill>
                  <a:srgbClr val="FF0000"/>
                </a:solidFill>
                <a:latin typeface="Times New Roman" pitchFamily="18" charset="0"/>
                <a:cs typeface="Times New Roman" pitchFamily="18" charset="0"/>
              </a:rPr>
              <a:t>Streptococci</a:t>
            </a:r>
            <a:endParaRPr lang="en-US" dirty="0">
              <a:solidFill>
                <a:srgbClr val="FF0000"/>
              </a:solidFill>
              <a:latin typeface="Times New Roman" pitchFamily="18" charset="0"/>
              <a:cs typeface="Times New Roman" pitchFamily="18" charset="0"/>
            </a:endParaRPr>
          </a:p>
          <a:p>
            <a:pPr algn="just" fontAlgn="t">
              <a:lnSpc>
                <a:spcPct val="150000"/>
              </a:lnSpc>
              <a:buNone/>
            </a:pPr>
            <a:r>
              <a:rPr lang="en-US" dirty="0" smtClean="0">
                <a:latin typeface="Times New Roman" pitchFamily="18" charset="0"/>
                <a:cs typeface="Times New Roman" pitchFamily="18" charset="0"/>
              </a:rPr>
              <a:t>	Pus-forming </a:t>
            </a:r>
            <a:r>
              <a:rPr lang="en-US" dirty="0">
                <a:latin typeface="Times New Roman" pitchFamily="18" charset="0"/>
                <a:cs typeface="Times New Roman" pitchFamily="18" charset="0"/>
              </a:rPr>
              <a:t>bacteria arranged in curved lines resembling a string of beads; they cause infections such as strep throat and blood poisoning</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lnSpc>
                <a:spcPct val="150000"/>
              </a:lnSpc>
              <a:buNone/>
            </a:pPr>
            <a:r>
              <a:rPr lang="en-US" b="1" dirty="0">
                <a:solidFill>
                  <a:srgbClr val="FF0000"/>
                </a:solidFill>
                <a:latin typeface="Times New Roman" pitchFamily="18" charset="0"/>
                <a:cs typeface="Times New Roman" pitchFamily="18" charset="0"/>
              </a:rPr>
              <a:t>Ringworm</a:t>
            </a:r>
          </a:p>
          <a:p>
            <a:pPr algn="just">
              <a:lnSpc>
                <a:spcPct val="150000"/>
              </a:lnSpc>
            </a:pPr>
            <a:r>
              <a:rPr lang="en-US" dirty="0">
                <a:latin typeface="Times New Roman" pitchFamily="18" charset="0"/>
                <a:cs typeface="Times New Roman" pitchFamily="18" charset="0"/>
              </a:rPr>
              <a:t>Ringworm is a skin infection that causes jock itch and athlete's foot</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a:lnSpc>
                <a:spcPct val="150000"/>
              </a:lnSpc>
            </a:pPr>
            <a:r>
              <a:rPr lang="en-US" dirty="0" err="1" smtClean="0">
                <a:latin typeface="Times New Roman" pitchFamily="18" charset="0"/>
                <a:cs typeface="Times New Roman" pitchFamily="18" charset="0"/>
              </a:rPr>
              <a:t>Tinea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corporis</a:t>
            </a:r>
            <a:r>
              <a:rPr lang="en-US" dirty="0" smtClean="0">
                <a:latin typeface="Times New Roman" pitchFamily="18" charset="0"/>
                <a:cs typeface="Times New Roman" pitchFamily="18" charset="0"/>
              </a:rPr>
              <a:t> or </a:t>
            </a:r>
            <a:r>
              <a:rPr lang="en-US" dirty="0" smtClean="0">
                <a:latin typeface="Times New Roman" pitchFamily="18" charset="0"/>
                <a:cs typeface="Times New Roman" pitchFamily="18" charset="0"/>
                <a:hlinkClick r:id="rId2" tooltip="Ringworm: Pictures, symptoms, and treatment"/>
              </a:rPr>
              <a:t>ringworm</a:t>
            </a:r>
            <a:r>
              <a:rPr lang="en-US" dirty="0" smtClean="0">
                <a:latin typeface="Times New Roman" pitchFamily="18" charset="0"/>
                <a:cs typeface="Times New Roman" pitchFamily="18" charset="0"/>
              </a:rPr>
              <a:t> is a skin infection caused by a fungus that lives on dead tissues, such as the skin, hair, and nails. Ringworm is the fungus that causes both jock itch and athlete's foot. When it appears anywhere else on the body, the infection is just called ringworm.</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buNone/>
            </a:pPr>
            <a:r>
              <a:rPr lang="en-US" b="1" dirty="0">
                <a:solidFill>
                  <a:schemeClr val="tx2"/>
                </a:solidFill>
                <a:latin typeface="Times New Roman" pitchFamily="18" charset="0"/>
                <a:cs typeface="Times New Roman" pitchFamily="18" charset="0"/>
              </a:rPr>
              <a:t>Symptoms</a:t>
            </a:r>
            <a:endParaRPr lang="en-US" dirty="0">
              <a:solidFill>
                <a:schemeClr val="tx2"/>
              </a:solidFill>
              <a:latin typeface="Times New Roman" pitchFamily="18" charset="0"/>
              <a:cs typeface="Times New Roman" pitchFamily="18" charset="0"/>
            </a:endParaRPr>
          </a:p>
          <a:p>
            <a:pPr algn="just"/>
            <a:r>
              <a:rPr lang="en-US" dirty="0">
                <a:latin typeface="Times New Roman" pitchFamily="18" charset="0"/>
                <a:cs typeface="Times New Roman" pitchFamily="18" charset="0"/>
              </a:rPr>
              <a:t>Ringworm is usually easy to notice because of its shape. A red patch that may itch or be scaly will often turn into a raised, ring-shaped patch of skin over time. It may even spread out into several rings.</a:t>
            </a:r>
          </a:p>
          <a:p>
            <a:pPr algn="just"/>
            <a:r>
              <a:rPr lang="en-US" dirty="0">
                <a:latin typeface="Times New Roman" pitchFamily="18" charset="0"/>
                <a:cs typeface="Times New Roman" pitchFamily="18" charset="0"/>
              </a:rPr>
              <a:t>The outside of this ring is red and may appear raised or bumpy, while the inside of the ring will remain clear or become scaly.</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a:latin typeface="Times New Roman" pitchFamily="18" charset="0"/>
                <a:cs typeface="Times New Roman" pitchFamily="18" charset="0"/>
              </a:rPr>
              <a:t>Ringworm is highly contagious, and it can be transmitted by skin-to-skin contact, or from contact with pets, such as dogs. The fungus may also survive on objects, such as towels, clothes, and brushes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atin typeface="Times New Roman" pitchFamily="18" charset="0"/>
                <a:cs typeface="Times New Roman" pitchFamily="18" charset="0"/>
              </a:rPr>
              <a:t>Diagnosis, treatment, and prevention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lnSpc>
                <a:spcPct val="150000"/>
              </a:lnSpc>
            </a:pPr>
            <a:r>
              <a:rPr lang="en-US" dirty="0" smtClean="0">
                <a:latin typeface="Times New Roman" pitchFamily="18" charset="0"/>
                <a:cs typeface="Times New Roman" pitchFamily="18" charset="0"/>
              </a:rPr>
              <a:t>Other </a:t>
            </a:r>
            <a:r>
              <a:rPr lang="en-US" dirty="0">
                <a:latin typeface="Times New Roman" pitchFamily="18" charset="0"/>
                <a:cs typeface="Times New Roman" pitchFamily="18" charset="0"/>
              </a:rPr>
              <a:t>skin conditions may look like ringworm, so doctors will usually want to take a skin sample to inspect for the fungus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a:lnSpc>
                <a:spcPct val="150000"/>
              </a:lnSpc>
            </a:pPr>
            <a:r>
              <a:rPr lang="en-US" dirty="0" smtClean="0">
                <a:latin typeface="Times New Roman" pitchFamily="18" charset="0"/>
                <a:cs typeface="Times New Roman" pitchFamily="18" charset="0"/>
              </a:rPr>
              <a:t>After their diagnosis is confirmed, doctors will recommend a treatment based on the severity of the case. Over-the-counter creams and medicated ointments are often sufficient to treat many cases of ringworm. Ringworm of the scalp or severe ringworm may require a prescription.</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lnSpc>
                <a:spcPct val="150000"/>
              </a:lnSpc>
            </a:pPr>
            <a:r>
              <a:rPr lang="en-US" dirty="0" smtClean="0">
                <a:latin typeface="Times New Roman" pitchFamily="18" charset="0"/>
                <a:cs typeface="Times New Roman" pitchFamily="18" charset="0"/>
              </a:rPr>
              <a:t>Basic hygiene can help treat and prevent ringworm as well. Keeping the skin clean and dry can help avoid infection.</a:t>
            </a:r>
          </a:p>
          <a:p>
            <a:pPr algn="just">
              <a:lnSpc>
                <a:spcPct val="150000"/>
              </a:lnSpc>
            </a:pPr>
            <a:r>
              <a:rPr lang="en-US" dirty="0" smtClean="0">
                <a:latin typeface="Times New Roman" pitchFamily="18" charset="0"/>
                <a:cs typeface="Times New Roman" pitchFamily="18" charset="0"/>
              </a:rPr>
              <a:t>Safety in public includes wearing sandals into public showers or locker rooms and avoiding shared items and towels.</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atin typeface="Times New Roman" pitchFamily="18" charset="0"/>
                <a:cs typeface="Times New Roman" pitchFamily="18" charset="0"/>
              </a:rPr>
              <a:t>Parasitic infestations and how they are acquired</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pPr algn="just">
              <a:lnSpc>
                <a:spcPct val="150000"/>
              </a:lnSpc>
            </a:pPr>
            <a:r>
              <a:rPr lang="en-US" b="1" dirty="0">
                <a:solidFill>
                  <a:srgbClr val="C00000"/>
                </a:solidFill>
                <a:latin typeface="Times New Roman" pitchFamily="18" charset="0"/>
                <a:cs typeface="Times New Roman" pitchFamily="18" charset="0"/>
              </a:rPr>
              <a:t>Parasites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are </a:t>
            </a:r>
            <a:r>
              <a:rPr lang="en-US" dirty="0">
                <a:latin typeface="Times New Roman" pitchFamily="18" charset="0"/>
                <a:cs typeface="Times New Roman" pitchFamily="18" charset="0"/>
              </a:rPr>
              <a:t>organisms that live off other organisms, or hosts, to survive. Some parasites don’t noticeably affect their hosts. Others grow, reproduce, or invade organ systems that make their hosts sick, resulting in a parasitic infection.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7"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imes New Roman" pitchFamily="18" charset="0"/>
                <a:cs typeface="Times New Roman" pitchFamily="18" charset="0"/>
              </a:rPr>
              <a:t>Common parasitic infections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pPr>
            <a:r>
              <a:rPr lang="en-US" dirty="0" err="1">
                <a:latin typeface="Times New Roman" pitchFamily="18" charset="0"/>
                <a:cs typeface="Times New Roman" pitchFamily="18" charset="0"/>
              </a:rPr>
              <a:t>trichomoniasis</a:t>
            </a:r>
            <a:endParaRPr lang="en-US" dirty="0">
              <a:latin typeface="Times New Roman" pitchFamily="18" charset="0"/>
              <a:cs typeface="Times New Roman" pitchFamily="18" charset="0"/>
            </a:endParaRPr>
          </a:p>
          <a:p>
            <a:pPr algn="just">
              <a:lnSpc>
                <a:spcPct val="150000"/>
              </a:lnSpc>
            </a:pPr>
            <a:r>
              <a:rPr lang="en-US" dirty="0" err="1">
                <a:latin typeface="Times New Roman" pitchFamily="18" charset="0"/>
                <a:cs typeface="Times New Roman" pitchFamily="18" charset="0"/>
              </a:rPr>
              <a:t>giardiasis</a:t>
            </a:r>
            <a:endParaRPr lang="en-US" dirty="0">
              <a:latin typeface="Times New Roman" pitchFamily="18" charset="0"/>
              <a:cs typeface="Times New Roman" pitchFamily="18" charset="0"/>
            </a:endParaRPr>
          </a:p>
          <a:p>
            <a:pPr algn="just">
              <a:lnSpc>
                <a:spcPct val="150000"/>
              </a:lnSpc>
            </a:pPr>
            <a:r>
              <a:rPr lang="en-US" dirty="0">
                <a:latin typeface="Times New Roman" pitchFamily="18" charset="0"/>
                <a:cs typeface="Times New Roman" pitchFamily="18" charset="0"/>
              </a:rPr>
              <a:t>cryptosporidiosis</a:t>
            </a:r>
          </a:p>
          <a:p>
            <a:pPr algn="just">
              <a:lnSpc>
                <a:spcPct val="150000"/>
              </a:lnSpc>
            </a:pPr>
            <a:r>
              <a:rPr lang="en-US" dirty="0">
                <a:latin typeface="Times New Roman" pitchFamily="18" charset="0"/>
                <a:cs typeface="Times New Roman" pitchFamily="18" charset="0"/>
              </a:rPr>
              <a:t>toxoplasmosis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set>
                                      <p:cBhvr>
                                        <p:cTn id="14" dur="455" fill="hold">
                                          <p:stCondLst>
                                            <p:cond delay="0"/>
                                          </p:stCondLst>
                                        </p:cTn>
                                        <p:tgtEl>
                                          <p:spTgt spid="3">
                                            <p:txEl>
                                              <p:pRg st="1" end="1"/>
                                            </p:txEl>
                                          </p:spTgt>
                                        </p:tgtEl>
                                        <p:attrNameLst>
                                          <p:attrName>style.rotation</p:attrName>
                                        </p:attrNameLst>
                                      </p:cBhvr>
                                      <p:to>
                                        <p:strVal val="-45.0"/>
                                      </p:to>
                                    </p:set>
                                    <p:anim calcmode="lin" valueType="num">
                                      <p:cBhvr>
                                        <p:cTn id="15"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nodeType="withEffect">
                                  <p:stCondLst>
                                    <p:cond delay="0"/>
                                  </p:stCondLst>
                                  <p:iterate type="lt">
                                    <p:tmPct val="50000"/>
                                  </p:iterate>
                                  <p:childTnLst>
                                    <p:set>
                                      <p:cBhvr>
                                        <p:cTn id="20" dur="1" fill="hold">
                                          <p:stCondLst>
                                            <p:cond delay="0"/>
                                          </p:stCondLst>
                                        </p:cTn>
                                        <p:tgtEl>
                                          <p:spTgt spid="3">
                                            <p:txEl>
                                              <p:pRg st="2" end="2"/>
                                            </p:txEl>
                                          </p:spTgt>
                                        </p:tgtEl>
                                        <p:attrNameLst>
                                          <p:attrName>style.visibility</p:attrName>
                                        </p:attrNameLst>
                                      </p:cBhvr>
                                      <p:to>
                                        <p:strVal val="visible"/>
                                      </p:to>
                                    </p:set>
                                    <p:set>
                                      <p:cBhvr>
                                        <p:cTn id="21" dur="455" fill="hold">
                                          <p:stCondLst>
                                            <p:cond delay="0"/>
                                          </p:stCondLst>
                                        </p:cTn>
                                        <p:tgtEl>
                                          <p:spTgt spid="3">
                                            <p:txEl>
                                              <p:pRg st="2" end="2"/>
                                            </p:txEl>
                                          </p:spTgt>
                                        </p:tgtEl>
                                        <p:attrNameLst>
                                          <p:attrName>style.rotation</p:attrName>
                                        </p:attrNameLst>
                                      </p:cBhvr>
                                      <p:to>
                                        <p:strVal val="-45.0"/>
                                      </p:to>
                                    </p:set>
                                    <p:anim calcmode="lin" valueType="num">
                                      <p:cBhvr>
                                        <p:cTn id="22"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nodeType="withEffect">
                                  <p:stCondLst>
                                    <p:cond delay="0"/>
                                  </p:stCondLst>
                                  <p:iterate type="lt">
                                    <p:tmPct val="50000"/>
                                  </p:iterate>
                                  <p:childTnLst>
                                    <p:set>
                                      <p:cBhvr>
                                        <p:cTn id="27" dur="1" fill="hold">
                                          <p:stCondLst>
                                            <p:cond delay="0"/>
                                          </p:stCondLst>
                                        </p:cTn>
                                        <p:tgtEl>
                                          <p:spTgt spid="3">
                                            <p:txEl>
                                              <p:pRg st="3" end="3"/>
                                            </p:txEl>
                                          </p:spTgt>
                                        </p:tgtEl>
                                        <p:attrNameLst>
                                          <p:attrName>style.visibility</p:attrName>
                                        </p:attrNameLst>
                                      </p:cBhvr>
                                      <p:to>
                                        <p:strVal val="visible"/>
                                      </p:to>
                                    </p:set>
                                    <p:set>
                                      <p:cBhvr>
                                        <p:cTn id="28" dur="455" fill="hold">
                                          <p:stCondLst>
                                            <p:cond delay="0"/>
                                          </p:stCondLst>
                                        </p:cTn>
                                        <p:tgtEl>
                                          <p:spTgt spid="3">
                                            <p:txEl>
                                              <p:pRg st="3" end="3"/>
                                            </p:txEl>
                                          </p:spTgt>
                                        </p:tgtEl>
                                        <p:attrNameLst>
                                          <p:attrName>style.rotation</p:attrName>
                                        </p:attrNameLst>
                                      </p:cBhvr>
                                      <p:to>
                                        <p:strVal val="-45.0"/>
                                      </p:to>
                                    </p:set>
                                    <p:anim calcmode="lin" valueType="num">
                                      <p:cBhvr>
                                        <p:cTn id="29"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err="1">
                <a:solidFill>
                  <a:srgbClr val="FF0000"/>
                </a:solidFill>
                <a:latin typeface="Times New Roman" pitchFamily="18" charset="0"/>
                <a:cs typeface="Times New Roman" pitchFamily="18" charset="0"/>
              </a:rPr>
              <a:t>Trichomoniasis</a:t>
            </a:r>
            <a:r>
              <a:rPr lang="en-US" dirty="0">
                <a:latin typeface="Times New Roman" pitchFamily="18" charset="0"/>
                <a:cs typeface="Times New Roman" pitchFamily="18" charset="0"/>
              </a:rPr>
              <a:t> is a sexually transmitted infection caused by a parasite that often produces no symptoms. In some cases, it may cause itching, redness, irritation, and an unusual discharge in your genital area.</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fontAlgn="t">
              <a:lnSpc>
                <a:spcPct val="150000"/>
              </a:lnSpc>
              <a:buNone/>
            </a:pPr>
            <a:r>
              <a:rPr lang="en-US" dirty="0" err="1" smtClean="0">
                <a:solidFill>
                  <a:srgbClr val="FF0000"/>
                </a:solidFill>
                <a:latin typeface="Times New Roman" pitchFamily="18" charset="0"/>
                <a:cs typeface="Times New Roman" pitchFamily="18" charset="0"/>
              </a:rPr>
              <a:t>Diplococci</a:t>
            </a:r>
            <a:endParaRPr lang="en-US" dirty="0">
              <a:solidFill>
                <a:srgbClr val="FF0000"/>
              </a:solidFill>
              <a:latin typeface="Times New Roman" pitchFamily="18" charset="0"/>
              <a:cs typeface="Times New Roman" pitchFamily="18" charset="0"/>
            </a:endParaRPr>
          </a:p>
          <a:p>
            <a:pPr algn="just" fontAlgn="t">
              <a:lnSpc>
                <a:spcPct val="150000"/>
              </a:lnSpc>
              <a:buNone/>
            </a:pPr>
            <a:r>
              <a:rPr lang="en-US" dirty="0" smtClean="0">
                <a:latin typeface="Times New Roman" pitchFamily="18" charset="0"/>
                <a:cs typeface="Times New Roman" pitchFamily="18" charset="0"/>
              </a:rPr>
              <a:t>	Spherical </a:t>
            </a:r>
            <a:r>
              <a:rPr lang="en-US" dirty="0">
                <a:latin typeface="Times New Roman" pitchFamily="18" charset="0"/>
                <a:cs typeface="Times New Roman" pitchFamily="18" charset="0"/>
              </a:rPr>
              <a:t>bacteria that grow in pairs and cause diseases such as pneumonia</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dirty="0" err="1">
                <a:solidFill>
                  <a:srgbClr val="FF0000"/>
                </a:solidFill>
                <a:latin typeface="Times New Roman" pitchFamily="18" charset="0"/>
                <a:cs typeface="Times New Roman" pitchFamily="18" charset="0"/>
              </a:rPr>
              <a:t>Giardiasis</a:t>
            </a:r>
            <a:r>
              <a:rPr lang="en-US" dirty="0">
                <a:latin typeface="Times New Roman" pitchFamily="18" charset="0"/>
                <a:cs typeface="Times New Roman" pitchFamily="18" charset="0"/>
              </a:rPr>
              <a:t> is an infection in your small intestine. It’s caused by a microscopic parasite called </a:t>
            </a:r>
            <a:r>
              <a:rPr lang="en-US" i="1" dirty="0" err="1">
                <a:latin typeface="Times New Roman" pitchFamily="18" charset="0"/>
                <a:cs typeface="Times New Roman" pitchFamily="18" charset="0"/>
              </a:rPr>
              <a:t>Giardia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lamblia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Giardiasis</a:t>
            </a:r>
            <a:r>
              <a:rPr lang="en-US" dirty="0">
                <a:latin typeface="Times New Roman" pitchFamily="18" charset="0"/>
                <a:cs typeface="Times New Roman" pitchFamily="18" charset="0"/>
              </a:rPr>
              <a:t> spreads through contact with infected people. And you can get </a:t>
            </a:r>
            <a:r>
              <a:rPr lang="en-US" dirty="0" err="1">
                <a:latin typeface="Times New Roman" pitchFamily="18" charset="0"/>
                <a:cs typeface="Times New Roman" pitchFamily="18" charset="0"/>
              </a:rPr>
              <a:t>giardiasis</a:t>
            </a:r>
            <a:r>
              <a:rPr lang="en-US" dirty="0">
                <a:latin typeface="Times New Roman" pitchFamily="18" charset="0"/>
                <a:cs typeface="Times New Roman" pitchFamily="18" charset="0"/>
              </a:rPr>
              <a:t> by eating </a:t>
            </a:r>
            <a:r>
              <a:rPr lang="en-US" dirty="0">
                <a:latin typeface="Times New Roman" pitchFamily="18" charset="0"/>
                <a:cs typeface="Times New Roman" pitchFamily="18" charset="0"/>
                <a:hlinkClick r:id="rId2"/>
              </a:rPr>
              <a:t>contaminated food</a:t>
            </a:r>
            <a:r>
              <a:rPr lang="en-US" dirty="0">
                <a:latin typeface="Times New Roman" pitchFamily="18" charset="0"/>
                <a:cs typeface="Times New Roman" pitchFamily="18" charset="0"/>
              </a:rPr>
              <a:t> or drinking contaminated water. Pet dogs and cats also frequently contract </a:t>
            </a:r>
            <a:r>
              <a:rPr lang="en-US" dirty="0" err="1">
                <a:latin typeface="Times New Roman" pitchFamily="18" charset="0"/>
                <a:cs typeface="Times New Roman" pitchFamily="18" charset="0"/>
              </a:rPr>
              <a:t>giardia</a:t>
            </a:r>
            <a:r>
              <a:rPr lang="en-US" dirty="0"/>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err="1">
                <a:latin typeface="Times New Roman" pitchFamily="18" charset="0"/>
                <a:cs typeface="Times New Roman" pitchFamily="18" charset="0"/>
              </a:rPr>
              <a:t>Giardiasis</a:t>
            </a:r>
            <a:r>
              <a:rPr lang="en-US" dirty="0">
                <a:latin typeface="Times New Roman" pitchFamily="18" charset="0"/>
                <a:cs typeface="Times New Roman" pitchFamily="18" charset="0"/>
              </a:rPr>
              <a:t> may cause diarrhea, gas, upset stomach, greasy stools, and dehydration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dirty="0">
                <a:solidFill>
                  <a:srgbClr val="FF0000"/>
                </a:solidFill>
                <a:latin typeface="Times New Roman" pitchFamily="18" charset="0"/>
                <a:cs typeface="Times New Roman" pitchFamily="18" charset="0"/>
              </a:rPr>
              <a:t>Cryptosporidiosis</a:t>
            </a:r>
            <a:r>
              <a:rPr lang="en-US" dirty="0">
                <a:latin typeface="Times New Roman" pitchFamily="18" charset="0"/>
                <a:cs typeface="Times New Roman" pitchFamily="18" charset="0"/>
              </a:rPr>
              <a:t> is a diarrheal disease caused by parasites named </a:t>
            </a:r>
            <a:r>
              <a:rPr lang="en-US" i="1" dirty="0">
                <a:latin typeface="Times New Roman" pitchFamily="18" charset="0"/>
                <a:cs typeface="Times New Roman" pitchFamily="18" charset="0"/>
              </a:rPr>
              <a:t>Cryptosporidium</a:t>
            </a:r>
            <a:r>
              <a:rPr lang="en-US" dirty="0">
                <a:latin typeface="Times New Roman" pitchFamily="18" charset="0"/>
                <a:cs typeface="Times New Roman" pitchFamily="18" charset="0"/>
              </a:rPr>
              <a:t>; the parasites have a life cycle that can be completed in humans and many types of animals.</a:t>
            </a:r>
          </a:p>
          <a:p>
            <a:pPr algn="just">
              <a:lnSpc>
                <a:spcPct val="150000"/>
              </a:lnSpc>
            </a:pPr>
            <a:r>
              <a:rPr lang="en-US" dirty="0">
                <a:latin typeface="Times New Roman" pitchFamily="18" charset="0"/>
                <a:cs typeface="Times New Roman" pitchFamily="18" charset="0"/>
              </a:rPr>
              <a:t>Cryptosporidiosis may cause stomach cramps, stomach pain, nausea, vomiting, dehydration, weight loss, and fever.</a:t>
            </a: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a:solidFill>
                  <a:srgbClr val="FF0000"/>
                </a:solidFill>
                <a:latin typeface="Times New Roman" pitchFamily="18" charset="0"/>
                <a:cs typeface="Times New Roman" pitchFamily="18" charset="0"/>
              </a:rPr>
              <a:t>Toxoplasmosis</a:t>
            </a:r>
            <a:r>
              <a:rPr lang="en-US" dirty="0">
                <a:latin typeface="Times New Roman" pitchFamily="18" charset="0"/>
                <a:cs typeface="Times New Roman" pitchFamily="18" charset="0"/>
              </a:rPr>
              <a:t> is an infection caused by a parasite. This parasite is called </a:t>
            </a:r>
            <a:r>
              <a:rPr lang="en-US" i="1" dirty="0" err="1">
                <a:latin typeface="Times New Roman" pitchFamily="18" charset="0"/>
                <a:cs typeface="Times New Roman" pitchFamily="18" charset="0"/>
              </a:rPr>
              <a:t>Toxoplasma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gondii</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It can be found in cat feces and undercooked meat, especially venison, lamb, and pork. It can also be transmitted through contaminated water.</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a:latin typeface="Times New Roman" pitchFamily="18" charset="0"/>
                <a:cs typeface="Times New Roman" pitchFamily="18" charset="0"/>
              </a:rPr>
              <a:t>Toxoplasmosis may cause flu-like symptoms, including swollen lymph nodes and muscle aches or pains that can last for over a month.</a:t>
            </a:r>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imes New Roman" pitchFamily="18" charset="0"/>
                <a:cs typeface="Times New Roman" pitchFamily="18" charset="0"/>
              </a:rPr>
              <a:t>What causes parasitic Infections?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buNone/>
            </a:pPr>
            <a:r>
              <a:rPr lang="en-US" dirty="0">
                <a:latin typeface="Times New Roman" pitchFamily="18" charset="0"/>
                <a:cs typeface="Times New Roman" pitchFamily="18" charset="0"/>
              </a:rPr>
              <a:t>Parasitic infections can be caused by three types of organisms:</a:t>
            </a:r>
          </a:p>
          <a:p>
            <a:pPr lvl="1" algn="just">
              <a:lnSpc>
                <a:spcPct val="150000"/>
              </a:lnSpc>
            </a:pPr>
            <a:r>
              <a:rPr lang="en-US" dirty="0" smtClean="0">
                <a:latin typeface="Times New Roman" pitchFamily="18" charset="0"/>
                <a:cs typeface="Times New Roman" pitchFamily="18" charset="0"/>
              </a:rPr>
              <a:t>Protozoa</a:t>
            </a:r>
            <a:endParaRPr lang="en-US" dirty="0">
              <a:latin typeface="Times New Roman" pitchFamily="18" charset="0"/>
              <a:cs typeface="Times New Roman" pitchFamily="18" charset="0"/>
            </a:endParaRPr>
          </a:p>
          <a:p>
            <a:pPr lvl="1" algn="just">
              <a:lnSpc>
                <a:spcPct val="150000"/>
              </a:lnSpc>
            </a:pPr>
            <a:r>
              <a:rPr lang="en-US" dirty="0" err="1" smtClean="0">
                <a:latin typeface="Times New Roman" pitchFamily="18" charset="0"/>
                <a:cs typeface="Times New Roman" pitchFamily="18" charset="0"/>
              </a:rPr>
              <a:t>Helminths</a:t>
            </a:r>
            <a:endParaRPr lang="en-US" dirty="0">
              <a:latin typeface="Times New Roman" pitchFamily="18" charset="0"/>
              <a:cs typeface="Times New Roman" pitchFamily="18" charset="0"/>
            </a:endParaRPr>
          </a:p>
          <a:p>
            <a:pPr lvl="1" algn="just">
              <a:lnSpc>
                <a:spcPct val="150000"/>
              </a:lnSpc>
            </a:pPr>
            <a:r>
              <a:rPr lang="en-US" dirty="0" err="1" smtClean="0">
                <a:latin typeface="Times New Roman" pitchFamily="18" charset="0"/>
                <a:cs typeface="Times New Roman" pitchFamily="18" charset="0"/>
              </a:rPr>
              <a:t>Ectoparasites</a:t>
            </a:r>
            <a:endParaRPr lang="en-US" dirty="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1" end="1"/>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2" end="2"/>
                                            </p:txEl>
                                          </p:spTgt>
                                        </p:tgtEl>
                                      </p:cBhvr>
                                    </p:animEffect>
                                  </p:childTnLst>
                                </p:cTn>
                              </p:par>
                              <p:par>
                                <p:cTn id="19" presetID="41" presetClass="entr" presetSubtype="0" fill="hold" nodeType="withEffect">
                                  <p:stCondLst>
                                    <p:cond delay="0"/>
                                  </p:stCondLst>
                                  <p:iterate type="lt">
                                    <p:tmPct val="10000"/>
                                  </p:iterate>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lnSpc>
                <a:spcPct val="150000"/>
              </a:lnSpc>
            </a:pPr>
            <a:r>
              <a:rPr lang="en-US" dirty="0">
                <a:solidFill>
                  <a:srgbClr val="FF0000"/>
                </a:solidFill>
                <a:latin typeface="Times New Roman" pitchFamily="18" charset="0"/>
                <a:cs typeface="Times New Roman" pitchFamily="18" charset="0"/>
              </a:rPr>
              <a:t>Protozoa</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are </a:t>
            </a:r>
            <a:r>
              <a:rPr lang="en-US" dirty="0">
                <a:latin typeface="Times New Roman" pitchFamily="18" charset="0"/>
                <a:cs typeface="Times New Roman" pitchFamily="18" charset="0"/>
              </a:rPr>
              <a:t>single-celled organisms that can live and multiply inside your body. Some infections caused by protozoa include </a:t>
            </a:r>
            <a:r>
              <a:rPr lang="en-US" dirty="0" err="1">
                <a:latin typeface="Times New Roman" pitchFamily="18" charset="0"/>
                <a:cs typeface="Times New Roman" pitchFamily="18" charset="0"/>
              </a:rPr>
              <a:t>giardiasis</a:t>
            </a:r>
            <a:r>
              <a:rPr lang="en-US" dirty="0">
                <a:latin typeface="Times New Roman" pitchFamily="18" charset="0"/>
                <a:cs typeface="Times New Roman" pitchFamily="18" charset="0"/>
              </a:rPr>
              <a:t>. This is a serious infection that you can contract from drinking water infected with </a:t>
            </a:r>
            <a:r>
              <a:rPr lang="en-US" i="1" dirty="0" err="1">
                <a:latin typeface="Times New Roman" pitchFamily="18" charset="0"/>
                <a:cs typeface="Times New Roman" pitchFamily="18" charset="0"/>
              </a:rPr>
              <a:t>Giardia</a:t>
            </a:r>
            <a:r>
              <a:rPr lang="en-US" dirty="0">
                <a:latin typeface="Times New Roman" pitchFamily="18" charset="0"/>
                <a:cs typeface="Times New Roman" pitchFamily="18" charset="0"/>
              </a:rPr>
              <a:t> protozoa</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plus(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0000"/>
                </a:solidFill>
                <a:latin typeface="Times New Roman" pitchFamily="18" charset="0"/>
                <a:cs typeface="Times New Roman" pitchFamily="18" charset="0"/>
              </a:rPr>
              <a:t>Amoeba</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Amoeba use pseudopodia (singular: pseudopodium) to creep or crawl over solid substrates. Pseudopodia are temporary thread-like or balloon-like extensions of the cell membrane into which the protoplasm streams.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USTINE\Desktop\my images\amoeba.jpg"/>
          <p:cNvPicPr>
            <a:picLocks noGrp="1" noChangeAspect="1" noChangeArrowheads="1"/>
          </p:cNvPicPr>
          <p:nvPr>
            <p:ph idx="1"/>
          </p:nvPr>
        </p:nvPicPr>
        <p:blipFill>
          <a:blip r:embed="rId2"/>
          <a:srcRect/>
          <a:stretch>
            <a:fillRect/>
          </a:stretch>
        </p:blipFill>
        <p:spPr bwMode="auto">
          <a:xfrm>
            <a:off x="1856422" y="1600200"/>
            <a:ext cx="5431156" cy="4525963"/>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0000"/>
                </a:solidFill>
                <a:latin typeface="Times New Roman" pitchFamily="18" charset="0"/>
                <a:cs typeface="Times New Roman" pitchFamily="18" charset="0"/>
              </a:rPr>
              <a:t>Flagellates</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lnSpc>
                <a:spcPct val="150000"/>
              </a:lnSpc>
            </a:pPr>
            <a:r>
              <a:rPr lang="en-US" dirty="0" smtClean="0">
                <a:latin typeface="Times New Roman" pitchFamily="18" charset="0"/>
                <a:cs typeface="Times New Roman" pitchFamily="18" charset="0"/>
              </a:rPr>
              <a:t>Flagellates use elongate flagella (singular: flagellum) which undulate to propel the cell through liquid environments. Flagella are ‘whip-like’ extensions of the cell membrane with an inner core of microtubules.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fontAlgn="t">
              <a:lnSpc>
                <a:spcPct val="150000"/>
              </a:lnSpc>
              <a:buNone/>
            </a:pPr>
            <a:r>
              <a:rPr lang="en-US" dirty="0" smtClean="0">
                <a:solidFill>
                  <a:srgbClr val="FF0000"/>
                </a:solidFill>
                <a:latin typeface="Times New Roman" pitchFamily="18" charset="0"/>
                <a:cs typeface="Times New Roman" pitchFamily="18" charset="0"/>
              </a:rPr>
              <a:t>Bacilli</a:t>
            </a:r>
            <a:endParaRPr lang="en-US" dirty="0">
              <a:solidFill>
                <a:srgbClr val="FF0000"/>
              </a:solidFill>
              <a:latin typeface="Times New Roman" pitchFamily="18" charset="0"/>
              <a:cs typeface="Times New Roman" pitchFamily="18" charset="0"/>
            </a:endParaRPr>
          </a:p>
          <a:p>
            <a:pPr algn="just" fontAlgn="t">
              <a:lnSpc>
                <a:spcPct val="150000"/>
              </a:lnSpc>
              <a:buNone/>
            </a:pPr>
            <a:r>
              <a:rPr lang="en-US" dirty="0" smtClean="0">
                <a:latin typeface="Times New Roman" pitchFamily="18" charset="0"/>
                <a:cs typeface="Times New Roman" pitchFamily="18" charset="0"/>
              </a:rPr>
              <a:t>	Short </a:t>
            </a:r>
            <a:r>
              <a:rPr lang="en-US" dirty="0">
                <a:latin typeface="Times New Roman" pitchFamily="18" charset="0"/>
                <a:cs typeface="Times New Roman" pitchFamily="18" charset="0"/>
              </a:rPr>
              <a:t>rod-shaped bacteria. they are the most common bacteria and produce diseases such as tetanus (lockjaw), typhoid fever, tuberculosis, and diphtheria</a:t>
            </a: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USTINE\Desktop\my images\flagella.gif"/>
          <p:cNvPicPr>
            <a:picLocks noGrp="1" noChangeAspect="1" noChangeArrowheads="1"/>
          </p:cNvPicPr>
          <p:nvPr>
            <p:ph idx="1"/>
          </p:nvPr>
        </p:nvPicPr>
        <p:blipFill>
          <a:blip r:embed="rId2"/>
          <a:srcRect/>
          <a:stretch>
            <a:fillRect/>
          </a:stretch>
        </p:blipFill>
        <p:spPr bwMode="auto">
          <a:xfrm>
            <a:off x="2409825" y="2248694"/>
            <a:ext cx="4324350" cy="3228975"/>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0000"/>
                </a:solidFill>
                <a:latin typeface="Times New Roman" pitchFamily="18" charset="0"/>
                <a:cs typeface="Times New Roman" pitchFamily="18" charset="0"/>
              </a:rPr>
              <a:t>Ciliates</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lnSpc>
                <a:spcPct val="150000"/>
              </a:lnSpc>
            </a:pPr>
            <a:r>
              <a:rPr lang="en-US" dirty="0" smtClean="0">
                <a:latin typeface="Times New Roman" pitchFamily="18" charset="0"/>
                <a:cs typeface="Times New Roman" pitchFamily="18" charset="0"/>
              </a:rPr>
              <a:t>Ciliates use numerous small cilia (singular: cilium) which undulate in waves allowing cells to swim in fluids. Cilia are ‘hair-like’ extensions of the cell membrane similar in construction to flagella but with interconnecting basal elements.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AUSTINE\Desktop\my images\ciliated.jpg"/>
          <p:cNvPicPr>
            <a:picLocks noGrp="1" noChangeAspect="1" noChangeArrowheads="1"/>
          </p:cNvPicPr>
          <p:nvPr>
            <p:ph idx="1"/>
          </p:nvPr>
        </p:nvPicPr>
        <p:blipFill>
          <a:blip r:embed="rId2"/>
          <a:srcRect/>
          <a:stretch>
            <a:fillRect/>
          </a:stretch>
        </p:blipFill>
        <p:spPr bwMode="auto">
          <a:xfrm>
            <a:off x="2819400" y="1981200"/>
            <a:ext cx="3048000" cy="4636575"/>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err="1">
                <a:solidFill>
                  <a:srgbClr val="FF0000"/>
                </a:solidFill>
                <a:latin typeface="Times New Roman" pitchFamily="18" charset="0"/>
                <a:cs typeface="Times New Roman" pitchFamily="18" charset="0"/>
              </a:rPr>
              <a:t>Helminths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are </a:t>
            </a:r>
            <a:r>
              <a:rPr lang="en-US" dirty="0">
                <a:latin typeface="Times New Roman" pitchFamily="18" charset="0"/>
                <a:cs typeface="Times New Roman" pitchFamily="18" charset="0"/>
              </a:rPr>
              <a:t>multi-celled organisms that can live in or outside of your body. They’re more commonly known as worms. They </a:t>
            </a:r>
            <a:r>
              <a:rPr lang="en-US" dirty="0" smtClean="0">
                <a:latin typeface="Times New Roman" pitchFamily="18" charset="0"/>
                <a:cs typeface="Times New Roman" pitchFamily="18" charset="0"/>
              </a:rPr>
              <a:t>include, tapeworms</a:t>
            </a:r>
            <a:r>
              <a:rPr lang="en-US" b="1" dirty="0">
                <a:latin typeface="Times New Roman" pitchFamily="18" charset="0"/>
                <a:cs typeface="Times New Roman" pitchFamily="18" charset="0"/>
              </a:rPr>
              <a:t>,</a:t>
            </a:r>
            <a:r>
              <a:rPr lang="en-US" dirty="0" smtClean="0">
                <a:latin typeface="Times New Roman" pitchFamily="18" charset="0"/>
                <a:cs typeface="Times New Roman" pitchFamily="18" charset="0"/>
              </a:rPr>
              <a:t> roundworms etc</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C000"/>
                </a:solidFill>
                <a:latin typeface="Times New Roman" pitchFamily="18" charset="0"/>
                <a:cs typeface="Times New Roman" pitchFamily="18" charset="0"/>
              </a:rPr>
              <a:t>Tapeworms</a:t>
            </a:r>
            <a:endParaRPr lang="en-US" b="1" dirty="0">
              <a:solidFill>
                <a:srgbClr val="FFC000"/>
              </a:solidFill>
              <a:latin typeface="Times New Roman" pitchFamily="18" charset="0"/>
              <a:cs typeface="Times New Roman" pitchFamily="18" charset="0"/>
            </a:endParaRPr>
          </a:p>
        </p:txBody>
      </p:sp>
      <p:pic>
        <p:nvPicPr>
          <p:cNvPr id="4098" name="Picture 2" descr="C:\Users\AUSTINE\Desktop\my images\Tapeworm_2.jpg"/>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C000"/>
                </a:solidFill>
                <a:latin typeface="Times New Roman" pitchFamily="18" charset="0"/>
                <a:cs typeface="Times New Roman" pitchFamily="18" charset="0"/>
              </a:rPr>
              <a:t>Round warm</a:t>
            </a:r>
            <a:endParaRPr lang="en-US" b="1" dirty="0">
              <a:solidFill>
                <a:srgbClr val="FFC000"/>
              </a:solidFill>
              <a:latin typeface="Times New Roman" pitchFamily="18" charset="0"/>
              <a:cs typeface="Times New Roman" pitchFamily="18" charset="0"/>
            </a:endParaRPr>
          </a:p>
        </p:txBody>
      </p:sp>
      <p:pic>
        <p:nvPicPr>
          <p:cNvPr id="5122" name="Picture 2" descr="C:\Users\AUSTINE\Desktop\my images\round warm.jpg"/>
          <p:cNvPicPr>
            <a:picLocks noGrp="1" noChangeAspect="1" noChangeArrowheads="1"/>
          </p:cNvPicPr>
          <p:nvPr>
            <p:ph idx="1"/>
          </p:nvPr>
        </p:nvPicPr>
        <p:blipFill>
          <a:blip r:embed="rId2"/>
          <a:srcRect/>
          <a:stretch>
            <a:fillRect/>
          </a:stretch>
        </p:blipFill>
        <p:spPr bwMode="auto">
          <a:xfrm>
            <a:off x="1181213" y="1600200"/>
            <a:ext cx="6781573" cy="4525963"/>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dirty="0" err="1">
                <a:solidFill>
                  <a:srgbClr val="FF0000"/>
                </a:solidFill>
                <a:latin typeface="Times New Roman" pitchFamily="18" charset="0"/>
                <a:cs typeface="Times New Roman" pitchFamily="18" charset="0"/>
              </a:rPr>
              <a:t>Ectoparasites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are </a:t>
            </a:r>
            <a:r>
              <a:rPr lang="en-US" dirty="0" err="1">
                <a:latin typeface="Times New Roman" pitchFamily="18" charset="0"/>
                <a:cs typeface="Times New Roman" pitchFamily="18" charset="0"/>
              </a:rPr>
              <a:t>multicelled</a:t>
            </a:r>
            <a:r>
              <a:rPr lang="en-US" dirty="0">
                <a:latin typeface="Times New Roman" pitchFamily="18" charset="0"/>
                <a:cs typeface="Times New Roman" pitchFamily="18" charset="0"/>
              </a:rPr>
              <a:t> organisms that live on or feed off your skin. They include some insects and arachnids, such as </a:t>
            </a:r>
            <a:r>
              <a:rPr lang="en-US" dirty="0" err="1">
                <a:latin typeface="Times New Roman" pitchFamily="18" charset="0"/>
                <a:cs typeface="Times New Roman" pitchFamily="18" charset="0"/>
              </a:rPr>
              <a:t>mosquitos</a:t>
            </a:r>
            <a:r>
              <a:rPr lang="en-US" dirty="0">
                <a:latin typeface="Times New Roman" pitchFamily="18" charset="0"/>
                <a:cs typeface="Times New Roman" pitchFamily="18" charset="0"/>
              </a:rPr>
              <a:t>, fleas, ticks, and mites.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edg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C000"/>
                </a:solidFill>
                <a:latin typeface="Times New Roman" pitchFamily="18" charset="0"/>
                <a:cs typeface="Times New Roman" pitchFamily="18" charset="0"/>
              </a:rPr>
              <a:t>Flea</a:t>
            </a:r>
            <a:endParaRPr lang="en-US" b="1" dirty="0">
              <a:solidFill>
                <a:srgbClr val="FFC000"/>
              </a:solidFill>
              <a:latin typeface="Times New Roman" pitchFamily="18" charset="0"/>
              <a:cs typeface="Times New Roman" pitchFamily="18" charset="0"/>
            </a:endParaRPr>
          </a:p>
        </p:txBody>
      </p:sp>
      <p:pic>
        <p:nvPicPr>
          <p:cNvPr id="6146" name="Picture 2" descr="C:\Users\AUSTINE\Desktop\my images\flea.jpg"/>
          <p:cNvPicPr>
            <a:picLocks noGrp="1" noChangeAspect="1" noChangeArrowheads="1"/>
          </p:cNvPicPr>
          <p:nvPr>
            <p:ph idx="1"/>
          </p:nvPr>
        </p:nvPicPr>
        <p:blipFill>
          <a:blip r:embed="rId2" cstate="print"/>
          <a:srcRect/>
          <a:stretch>
            <a:fillRect/>
          </a:stretch>
        </p:blipFill>
        <p:spPr bwMode="auto">
          <a:xfrm>
            <a:off x="2052391" y="1600200"/>
            <a:ext cx="5039217" cy="4525963"/>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C000"/>
                </a:solidFill>
                <a:latin typeface="Times New Roman" pitchFamily="18" charset="0"/>
                <a:cs typeface="Times New Roman" pitchFamily="18" charset="0"/>
              </a:rPr>
              <a:t>Tick</a:t>
            </a:r>
            <a:endParaRPr lang="en-US" b="1" dirty="0">
              <a:solidFill>
                <a:srgbClr val="FFC000"/>
              </a:solidFill>
              <a:latin typeface="Times New Roman" pitchFamily="18" charset="0"/>
              <a:cs typeface="Times New Roman" pitchFamily="18" charset="0"/>
            </a:endParaRPr>
          </a:p>
        </p:txBody>
      </p:sp>
      <p:pic>
        <p:nvPicPr>
          <p:cNvPr id="7170" name="Picture 2" descr="C:\Users\AUSTINE\Desktop\my images\tick.jpg"/>
          <p:cNvPicPr>
            <a:picLocks noGrp="1" noChangeAspect="1" noChangeArrowheads="1"/>
          </p:cNvPicPr>
          <p:nvPr>
            <p:ph idx="1"/>
          </p:nvPr>
        </p:nvPicPr>
        <p:blipFill>
          <a:blip r:embed="rId2"/>
          <a:srcRect/>
          <a:stretch>
            <a:fillRect/>
          </a:stretch>
        </p:blipFill>
        <p:spPr bwMode="auto">
          <a:xfrm>
            <a:off x="457200" y="1702911"/>
            <a:ext cx="8229600" cy="4320540"/>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dirty="0" smtClean="0">
                <a:solidFill>
                  <a:srgbClr val="FFC000"/>
                </a:solidFill>
                <a:latin typeface="Times New Roman" pitchFamily="18" charset="0"/>
                <a:cs typeface="Times New Roman" pitchFamily="18" charset="0"/>
              </a:rPr>
              <a:t>Mite</a:t>
            </a:r>
            <a:endParaRPr lang="en-US" b="1" dirty="0">
              <a:solidFill>
                <a:srgbClr val="FFC000"/>
              </a:solidFill>
              <a:latin typeface="Times New Roman" pitchFamily="18" charset="0"/>
              <a:cs typeface="Times New Roman" pitchFamily="18" charset="0"/>
            </a:endParaRPr>
          </a:p>
        </p:txBody>
      </p:sp>
      <p:pic>
        <p:nvPicPr>
          <p:cNvPr id="8194" name="Picture 2" descr="C:\Users\AUSTINE\Desktop\my images\mite.jpg"/>
          <p:cNvPicPr>
            <a:picLocks noGrp="1" noChangeAspect="1" noChangeArrowheads="1"/>
          </p:cNvPicPr>
          <p:nvPr>
            <p:ph idx="1"/>
          </p:nvPr>
        </p:nvPicPr>
        <p:blipFill>
          <a:blip r:embed="rId2"/>
          <a:srcRect/>
          <a:stretch>
            <a:fillRect/>
          </a:stretch>
        </p:blipFill>
        <p:spPr bwMode="auto">
          <a:xfrm>
            <a:off x="1981200" y="2438400"/>
            <a:ext cx="4343400" cy="304799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fontAlgn="t">
              <a:lnSpc>
                <a:spcPct val="150000"/>
              </a:lnSpc>
              <a:buNone/>
            </a:pPr>
            <a:r>
              <a:rPr lang="en-US" dirty="0" err="1" smtClean="0">
                <a:solidFill>
                  <a:srgbClr val="FF0000"/>
                </a:solidFill>
                <a:latin typeface="Times New Roman" pitchFamily="18" charset="0"/>
                <a:cs typeface="Times New Roman" pitchFamily="18" charset="0"/>
              </a:rPr>
              <a:t>Spirilla</a:t>
            </a:r>
            <a:endParaRPr lang="en-US" dirty="0">
              <a:solidFill>
                <a:srgbClr val="FF0000"/>
              </a:solidFill>
              <a:latin typeface="Times New Roman" pitchFamily="18" charset="0"/>
              <a:cs typeface="Times New Roman" pitchFamily="18" charset="0"/>
            </a:endParaRPr>
          </a:p>
          <a:p>
            <a:pPr algn="just" fontAlgn="t">
              <a:lnSpc>
                <a:spcPct val="150000"/>
              </a:lnSpc>
              <a:buNone/>
            </a:pPr>
            <a:r>
              <a:rPr lang="en-US" dirty="0" smtClean="0">
                <a:latin typeface="Times New Roman" pitchFamily="18" charset="0"/>
                <a:cs typeface="Times New Roman" pitchFamily="18" charset="0"/>
              </a:rPr>
              <a:t>	Spiral </a:t>
            </a:r>
            <a:r>
              <a:rPr lang="en-US" dirty="0">
                <a:latin typeface="Times New Roman" pitchFamily="18" charset="0"/>
                <a:cs typeface="Times New Roman" pitchFamily="18" charset="0"/>
              </a:rPr>
              <a:t>or corkscrew shaped bacteria. They are subdivided into subgroups</a:t>
            </a:r>
            <a:r>
              <a:rPr lang="en-US" dirty="0" smtClean="0">
                <a:latin typeface="Times New Roman" pitchFamily="18" charset="0"/>
                <a:cs typeface="Times New Roman" pitchFamily="18" charset="0"/>
              </a:rPr>
              <a:t>, such </a:t>
            </a:r>
            <a:r>
              <a:rPr lang="en-US" dirty="0">
                <a:latin typeface="Times New Roman" pitchFamily="18" charset="0"/>
                <a:cs typeface="Times New Roman" pitchFamily="18" charset="0"/>
              </a:rPr>
              <a:t>as </a:t>
            </a:r>
            <a:r>
              <a:rPr lang="en-US" dirty="0" err="1">
                <a:latin typeface="Times New Roman" pitchFamily="18" charset="0"/>
                <a:cs typeface="Times New Roman" pitchFamily="18" charset="0"/>
              </a:rPr>
              <a:t>Treponema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papillida</a:t>
            </a:r>
            <a:r>
              <a:rPr lang="en-US" dirty="0">
                <a:latin typeface="Times New Roman" pitchFamily="18" charset="0"/>
                <a:cs typeface="Times New Roman" pitchFamily="18" charset="0"/>
              </a:rPr>
              <a:t> which causes syphilis</a:t>
            </a:r>
            <a:r>
              <a:rPr lang="en-US" dirty="0" smtClean="0">
                <a:latin typeface="Times New Roman" pitchFamily="18" charset="0"/>
                <a:cs typeface="Times New Roman" pitchFamily="18" charset="0"/>
              </a:rPr>
              <a:t>, a </a:t>
            </a:r>
            <a:r>
              <a:rPr lang="en-US" dirty="0">
                <a:latin typeface="Times New Roman" pitchFamily="18" charset="0"/>
                <a:cs typeface="Times New Roman" pitchFamily="18" charset="0"/>
              </a:rPr>
              <a:t>sexually transmitted disease (std), or </a:t>
            </a:r>
            <a:r>
              <a:rPr lang="en-US" dirty="0" err="1">
                <a:latin typeface="Times New Roman" pitchFamily="18" charset="0"/>
                <a:cs typeface="Times New Roman" pitchFamily="18" charset="0"/>
              </a:rPr>
              <a:t>Borrelia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burgdorferi</a:t>
            </a:r>
            <a:r>
              <a:rPr lang="en-US" dirty="0">
                <a:latin typeface="Times New Roman" pitchFamily="18" charset="0"/>
                <a:cs typeface="Times New Roman" pitchFamily="18" charset="0"/>
              </a:rPr>
              <a:t>, which causes </a:t>
            </a:r>
            <a:r>
              <a:rPr lang="en-US" dirty="0" err="1">
                <a:latin typeface="Times New Roman" pitchFamily="18" charset="0"/>
                <a:cs typeface="Times New Roman" pitchFamily="18" charset="0"/>
              </a:rPr>
              <a:t>lyme</a:t>
            </a:r>
            <a:r>
              <a:rPr lang="en-US" dirty="0">
                <a:latin typeface="Times New Roman" pitchFamily="18" charset="0"/>
                <a:cs typeface="Times New Roman" pitchFamily="18" charset="0"/>
              </a:rPr>
              <a:t> disease</a:t>
            </a:r>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imes New Roman" pitchFamily="18" charset="0"/>
                <a:cs typeface="Times New Roman" pitchFamily="18" charset="0"/>
              </a:rPr>
              <a:t>How they can be spread</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buNone/>
            </a:pPr>
            <a:r>
              <a:rPr lang="en-US" dirty="0" smtClean="0">
                <a:latin typeface="Times New Roman" pitchFamily="18" charset="0"/>
                <a:cs typeface="Times New Roman" pitchFamily="18" charset="0"/>
              </a:rPr>
              <a:t>Parasitic </a:t>
            </a:r>
            <a:r>
              <a:rPr lang="en-US" dirty="0">
                <a:latin typeface="Times New Roman" pitchFamily="18" charset="0"/>
                <a:cs typeface="Times New Roman" pitchFamily="18" charset="0"/>
              </a:rPr>
              <a:t>infections can be spread in a number of ways. </a:t>
            </a:r>
            <a:endParaRPr lang="en-US" dirty="0" smtClean="0">
              <a:latin typeface="Times New Roman" pitchFamily="18" charset="0"/>
              <a:cs typeface="Times New Roman" pitchFamily="18" charset="0"/>
            </a:endParaRPr>
          </a:p>
          <a:p>
            <a:pPr lvl="1" algn="just">
              <a:buFont typeface="Wingdings" pitchFamily="2" charset="2"/>
              <a:buChar char="ü"/>
            </a:pPr>
            <a:r>
              <a:rPr lang="en-US" dirty="0" smtClean="0">
                <a:latin typeface="Times New Roman" pitchFamily="18" charset="0"/>
                <a:cs typeface="Times New Roman" pitchFamily="18" charset="0"/>
              </a:rPr>
              <a:t>protozoa </a:t>
            </a:r>
            <a:r>
              <a:rPr lang="en-US" dirty="0">
                <a:latin typeface="Times New Roman" pitchFamily="18" charset="0"/>
                <a:cs typeface="Times New Roman" pitchFamily="18" charset="0"/>
              </a:rPr>
              <a:t>and </a:t>
            </a:r>
            <a:r>
              <a:rPr lang="en-US" dirty="0" err="1">
                <a:latin typeface="Times New Roman" pitchFamily="18" charset="0"/>
                <a:cs typeface="Times New Roman" pitchFamily="18" charset="0"/>
              </a:rPr>
              <a:t>helminths</a:t>
            </a:r>
            <a:r>
              <a:rPr lang="en-US" dirty="0">
                <a:latin typeface="Times New Roman" pitchFamily="18" charset="0"/>
                <a:cs typeface="Times New Roman" pitchFamily="18" charset="0"/>
              </a:rPr>
              <a:t> can be spread through contaminated water, food, waste, soil, and </a:t>
            </a:r>
            <a:r>
              <a:rPr lang="en-US" dirty="0" smtClean="0">
                <a:latin typeface="Times New Roman" pitchFamily="18" charset="0"/>
                <a:cs typeface="Times New Roman" pitchFamily="18" charset="0"/>
              </a:rPr>
              <a:t>blood.</a:t>
            </a:r>
          </a:p>
          <a:p>
            <a:pPr lvl="1" algn="just">
              <a:buFont typeface="Wingdings" pitchFamily="2" charset="2"/>
              <a:buChar char="ü"/>
            </a:pPr>
            <a:r>
              <a:rPr lang="en-US" dirty="0" smtClean="0">
                <a:latin typeface="Times New Roman" pitchFamily="18" charset="0"/>
                <a:cs typeface="Times New Roman" pitchFamily="18" charset="0"/>
              </a:rPr>
              <a:t>sexual </a:t>
            </a:r>
            <a:r>
              <a:rPr lang="en-US" dirty="0">
                <a:latin typeface="Times New Roman" pitchFamily="18" charset="0"/>
                <a:cs typeface="Times New Roman" pitchFamily="18" charset="0"/>
              </a:rPr>
              <a:t>contact. </a:t>
            </a:r>
            <a:endParaRPr lang="en-US" dirty="0" smtClean="0">
              <a:latin typeface="Times New Roman" pitchFamily="18" charset="0"/>
              <a:cs typeface="Times New Roman" pitchFamily="18" charset="0"/>
            </a:endParaRPr>
          </a:p>
          <a:p>
            <a:pPr lvl="1" algn="just">
              <a:buFont typeface="Wingdings" pitchFamily="2" charset="2"/>
              <a:buChar char="ü"/>
            </a:pPr>
            <a:r>
              <a:rPr lang="en-US" dirty="0" smtClean="0">
                <a:latin typeface="Times New Roman" pitchFamily="18" charset="0"/>
                <a:cs typeface="Times New Roman" pitchFamily="18" charset="0"/>
              </a:rPr>
              <a:t>insects </a:t>
            </a:r>
            <a:r>
              <a:rPr lang="en-US" dirty="0">
                <a:latin typeface="Times New Roman" pitchFamily="18" charset="0"/>
                <a:cs typeface="Times New Roman" pitchFamily="18" charset="0"/>
              </a:rPr>
              <a:t>that act </a:t>
            </a:r>
            <a:r>
              <a:rPr lang="en-US" dirty="0" smtClean="0">
                <a:latin typeface="Times New Roman" pitchFamily="18" charset="0"/>
                <a:cs typeface="Times New Roman" pitchFamily="18" charset="0"/>
              </a:rPr>
              <a:t>as </a:t>
            </a:r>
            <a:r>
              <a:rPr lang="en-US" dirty="0">
                <a:latin typeface="Times New Roman" pitchFamily="18" charset="0"/>
                <a:cs typeface="Times New Roman" pitchFamily="18" charset="0"/>
              </a:rPr>
              <a:t>a vector, or carrier, of the disease. </a:t>
            </a:r>
            <a:r>
              <a:rPr lang="en-US" dirty="0" err="1" smtClean="0">
                <a:latin typeface="Times New Roman" pitchFamily="18" charset="0"/>
                <a:cs typeface="Times New Roman" pitchFamily="18" charset="0"/>
              </a:rPr>
              <a:t>ie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malaria is caused by parasitic protozoa that are transmitted by </a:t>
            </a:r>
            <a:r>
              <a:rPr lang="en-US" dirty="0" err="1">
                <a:latin typeface="Times New Roman" pitchFamily="18" charset="0"/>
                <a:cs typeface="Times New Roman" pitchFamily="18" charset="0"/>
              </a:rPr>
              <a:t>mosquitos</a:t>
            </a:r>
            <a:r>
              <a:rPr lang="en-US" dirty="0">
                <a:latin typeface="Times New Roman" pitchFamily="18" charset="0"/>
                <a:cs typeface="Times New Roman" pitchFamily="18" charset="0"/>
              </a:rPr>
              <a:t> when they feed on humans.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lide(fromBottom)">
                                      <p:cBhvr>
                                        <p:cTn id="10" dur="500"/>
                                        <p:tgtEl>
                                          <p:spTgt spid="3">
                                            <p:txEl>
                                              <p:pRg st="2" end="2"/>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slide(fromBottom)">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imes New Roman" pitchFamily="18" charset="0"/>
                <a:cs typeface="Times New Roman" pitchFamily="18" charset="0"/>
              </a:rPr>
              <a:t>Who’s at risk</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algn="just">
              <a:buNone/>
            </a:pPr>
            <a:r>
              <a:rPr lang="en-US" dirty="0">
                <a:latin typeface="Times New Roman" pitchFamily="18" charset="0"/>
                <a:cs typeface="Times New Roman" pitchFamily="18" charset="0"/>
              </a:rPr>
              <a:t>Anyone can get a parasitic infection. But some people are at greater risk than others. You’re more likely to contract a parasitic infection if you:</a:t>
            </a:r>
          </a:p>
          <a:p>
            <a:pPr algn="just">
              <a:buFont typeface="Wingdings" pitchFamily="2" charset="2"/>
              <a:buChar char="ü"/>
            </a:pPr>
            <a:r>
              <a:rPr lang="en-US" dirty="0">
                <a:latin typeface="Times New Roman" pitchFamily="18" charset="0"/>
                <a:cs typeface="Times New Roman" pitchFamily="18" charset="0"/>
              </a:rPr>
              <a:t>have a compromised immune system or are already sick with another illness</a:t>
            </a:r>
          </a:p>
          <a:p>
            <a:pPr algn="just">
              <a:buFont typeface="Wingdings" pitchFamily="2" charset="2"/>
              <a:buChar char="ü"/>
            </a:pPr>
            <a:r>
              <a:rPr lang="en-US" dirty="0">
                <a:latin typeface="Times New Roman" pitchFamily="18" charset="0"/>
                <a:cs typeface="Times New Roman" pitchFamily="18" charset="0"/>
              </a:rPr>
              <a:t>live or travel in tropical or subtropical regions of the world</a:t>
            </a:r>
          </a:p>
          <a:p>
            <a:pPr algn="just">
              <a:buFont typeface="Wingdings" pitchFamily="2" charset="2"/>
              <a:buChar char="ü"/>
            </a:pPr>
            <a:r>
              <a:rPr lang="en-US" dirty="0">
                <a:latin typeface="Times New Roman" pitchFamily="18" charset="0"/>
                <a:cs typeface="Times New Roman" pitchFamily="18" charset="0"/>
              </a:rPr>
              <a:t>lack a clean supply of drinking water</a:t>
            </a:r>
          </a:p>
          <a:p>
            <a:pPr algn="just">
              <a:buFont typeface="Wingdings" pitchFamily="2" charset="2"/>
              <a:buChar char="ü"/>
            </a:pPr>
            <a:r>
              <a:rPr lang="en-US" dirty="0">
                <a:latin typeface="Times New Roman" pitchFamily="18" charset="0"/>
                <a:cs typeface="Times New Roman" pitchFamily="18" charset="0"/>
              </a:rPr>
              <a:t>swim in lakes, rivers, or ponds where </a:t>
            </a:r>
            <a:r>
              <a:rPr lang="en-US" i="1" dirty="0" err="1">
                <a:latin typeface="Times New Roman" pitchFamily="18" charset="0"/>
                <a:cs typeface="Times New Roman" pitchFamily="18" charset="0"/>
              </a:rPr>
              <a:t>Giardia</a:t>
            </a:r>
            <a:r>
              <a:rPr lang="en-US" dirty="0">
                <a:latin typeface="Times New Roman" pitchFamily="18" charset="0"/>
                <a:cs typeface="Times New Roman" pitchFamily="18" charset="0"/>
              </a:rPr>
              <a:t> or other parasites are common</a:t>
            </a:r>
          </a:p>
          <a:p>
            <a:pPr algn="just">
              <a:buFont typeface="Wingdings" pitchFamily="2" charset="2"/>
              <a:buChar char="ü"/>
            </a:pPr>
            <a:r>
              <a:rPr lang="en-US" dirty="0">
                <a:latin typeface="Times New Roman" pitchFamily="18" charset="0"/>
                <a:cs typeface="Times New Roman" pitchFamily="18" charset="0"/>
              </a:rPr>
              <a:t>work in childcare, work with soil regularly, or work in other contexts where you come into contact with feces on a consistent basis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edge">
                                      <p:cBhvr>
                                        <p:cTn id="7" dur="2000"/>
                                        <p:tgtEl>
                                          <p:spTgt spid="3">
                                            <p:txEl>
                                              <p:pRg st="1" end="1"/>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edge">
                                      <p:cBhvr>
                                        <p:cTn id="10" dur="2000"/>
                                        <p:tgtEl>
                                          <p:spTgt spid="3">
                                            <p:txEl>
                                              <p:pRg st="2" end="2"/>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edge">
                                      <p:cBhvr>
                                        <p:cTn id="13" dur="2000"/>
                                        <p:tgtEl>
                                          <p:spTgt spid="3">
                                            <p:txEl>
                                              <p:pRg st="3" end="3"/>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edge">
                                      <p:cBhvr>
                                        <p:cTn id="16" dur="2000"/>
                                        <p:tgtEl>
                                          <p:spTgt spid="3">
                                            <p:txEl>
                                              <p:pRg st="4" end="4"/>
                                            </p:txEl>
                                          </p:spTgt>
                                        </p:tgtEl>
                                      </p:cBhvr>
                                    </p:animEffect>
                                  </p:childTnLst>
                                </p:cTn>
                              </p:par>
                              <p:par>
                                <p:cTn id="17" presetID="2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edge">
                                      <p:cBhvr>
                                        <p:cTn id="1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atin typeface="Times New Roman" pitchFamily="18" charset="0"/>
                <a:cs typeface="Times New Roman" pitchFamily="18" charset="0"/>
              </a:rPr>
              <a:t>How to prevent parasitic infections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algn="just">
              <a:buFont typeface="Wingdings" pitchFamily="2" charset="2"/>
              <a:buChar char="Ø"/>
            </a:pPr>
            <a:r>
              <a:rPr lang="en-US" dirty="0" smtClean="0">
                <a:latin typeface="Times New Roman" pitchFamily="18" charset="0"/>
                <a:cs typeface="Times New Roman" pitchFamily="18" charset="0"/>
              </a:rPr>
              <a:t>Practice </a:t>
            </a:r>
            <a:r>
              <a:rPr lang="en-US" dirty="0">
                <a:latin typeface="Times New Roman" pitchFamily="18" charset="0"/>
                <a:cs typeface="Times New Roman" pitchFamily="18" charset="0"/>
              </a:rPr>
              <a:t>safe sex, using a condom.</a:t>
            </a:r>
          </a:p>
          <a:p>
            <a:pPr algn="just">
              <a:buFont typeface="Wingdings" pitchFamily="2" charset="2"/>
              <a:buChar char="Ø"/>
            </a:pPr>
            <a:r>
              <a:rPr lang="en-US" dirty="0">
                <a:latin typeface="Times New Roman" pitchFamily="18" charset="0"/>
                <a:cs typeface="Times New Roman" pitchFamily="18" charset="0"/>
              </a:rPr>
              <a:t>Wash your hands regularly, especially after handling uncooked food or feces.</a:t>
            </a:r>
          </a:p>
          <a:p>
            <a:pPr algn="just">
              <a:buFont typeface="Wingdings" pitchFamily="2" charset="2"/>
              <a:buChar char="Ø"/>
            </a:pPr>
            <a:r>
              <a:rPr lang="en-US" dirty="0">
                <a:latin typeface="Times New Roman" pitchFamily="18" charset="0"/>
                <a:cs typeface="Times New Roman" pitchFamily="18" charset="0"/>
              </a:rPr>
              <a:t>Cook food to its recommended internal temperature.</a:t>
            </a:r>
          </a:p>
          <a:p>
            <a:pPr algn="just">
              <a:buFont typeface="Wingdings" pitchFamily="2" charset="2"/>
              <a:buChar char="Ø"/>
            </a:pPr>
            <a:r>
              <a:rPr lang="en-US" dirty="0">
                <a:latin typeface="Times New Roman" pitchFamily="18" charset="0"/>
                <a:cs typeface="Times New Roman" pitchFamily="18" charset="0"/>
              </a:rPr>
              <a:t>Drink clean water, including bottled water when you’re traveling.</a:t>
            </a:r>
          </a:p>
          <a:p>
            <a:pPr algn="just">
              <a:buFont typeface="Wingdings" pitchFamily="2" charset="2"/>
              <a:buChar char="Ø"/>
            </a:pPr>
            <a:r>
              <a:rPr lang="en-US" dirty="0">
                <a:latin typeface="Times New Roman" pitchFamily="18" charset="0"/>
                <a:cs typeface="Times New Roman" pitchFamily="18" charset="0"/>
              </a:rPr>
              <a:t>Avoid swallowing water from lakes, streams, or ponds.</a:t>
            </a:r>
          </a:p>
          <a:p>
            <a:pPr algn="just">
              <a:buFont typeface="Wingdings" pitchFamily="2" charset="2"/>
              <a:buChar char="Ø"/>
            </a:pPr>
            <a:r>
              <a:rPr lang="en-US" dirty="0">
                <a:latin typeface="Times New Roman" pitchFamily="18" charset="0"/>
                <a:cs typeface="Times New Roman" pitchFamily="18" charset="0"/>
              </a:rPr>
              <a:t>Avoid cat litter and feces when you’re pregnant.</a:t>
            </a:r>
          </a:p>
          <a:p>
            <a:pPr>
              <a:buFont typeface="Wingdings" pitchFamily="2" charset="2"/>
              <a:buChar char="Ø"/>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USTINE\Desktop\my images\just ask.jpg"/>
          <p:cNvPicPr>
            <a:picLocks noGrp="1" noChangeAspect="1" noChangeArrowheads="1"/>
          </p:cNvPicPr>
          <p:nvPr>
            <p:ph idx="1"/>
          </p:nvPr>
        </p:nvPicPr>
        <p:blipFill>
          <a:blip r:embed="rId2"/>
          <a:srcRect/>
          <a:stretch>
            <a:fillRect/>
          </a:stretch>
        </p:blipFill>
        <p:spPr bwMode="auto">
          <a:xfrm>
            <a:off x="2496182" y="1600200"/>
            <a:ext cx="4151635" cy="4525963"/>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rgbClr val="00B050"/>
                </a:solidFill>
                <a:latin typeface="Times New Roman" pitchFamily="18" charset="0"/>
                <a:cs typeface="Times New Roman" pitchFamily="18" charset="0"/>
              </a:rPr>
              <a:t>Communicable Disease transmission and control</a:t>
            </a:r>
            <a:endParaRPr lang="en-US"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dirty="0" smtClean="0">
                <a:latin typeface="Times New Roman" pitchFamily="18" charset="0"/>
                <a:cs typeface="Times New Roman" pitchFamily="18" charset="0"/>
              </a:rPr>
              <a:t>Communicable, or infectious diseases, are caused by microorganisms such as bacteria, viruses, parasites and fungi that can be spread, directly or indirectly, from one person to another. Some are transmitted through bites from insects while others are caused by ingesting contaminated food or water.</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rgbClr val="FF0000"/>
                </a:solidFill>
                <a:latin typeface="Times New Roman" pitchFamily="18" charset="0"/>
                <a:cs typeface="Times New Roman" pitchFamily="18" charset="0"/>
              </a:rPr>
              <a:t>Examples of Communicable diseases:</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pPr lvl="1"/>
            <a:r>
              <a:rPr lang="en-US" dirty="0" smtClean="0">
                <a:latin typeface="Times New Roman" pitchFamily="18" charset="0"/>
                <a:cs typeface="Times New Roman" pitchFamily="18" charset="0"/>
              </a:rPr>
              <a:t>Tuberculosis</a:t>
            </a:r>
          </a:p>
          <a:p>
            <a:pPr lvl="1"/>
            <a:r>
              <a:rPr lang="en-US" dirty="0" smtClean="0">
                <a:latin typeface="Times New Roman" pitchFamily="18" charset="0"/>
                <a:cs typeface="Times New Roman" pitchFamily="18" charset="0"/>
              </a:rPr>
              <a:t>HIV</a:t>
            </a:r>
          </a:p>
          <a:p>
            <a:pPr lvl="1"/>
            <a:r>
              <a:rPr lang="en-US" dirty="0" smtClean="0">
                <a:latin typeface="Times New Roman" pitchFamily="18" charset="0"/>
                <a:cs typeface="Times New Roman" pitchFamily="18" charset="0"/>
              </a:rPr>
              <a:t>Hepatitis B</a:t>
            </a:r>
          </a:p>
          <a:p>
            <a:pPr lvl="1"/>
            <a:r>
              <a:rPr lang="en-US" dirty="0" smtClean="0">
                <a:latin typeface="Times New Roman" pitchFamily="18" charset="0"/>
                <a:cs typeface="Times New Roman" pitchFamily="18" charset="0"/>
              </a:rPr>
              <a:t>Typhoid</a:t>
            </a:r>
          </a:p>
          <a:p>
            <a:pPr lvl="1"/>
            <a:r>
              <a:rPr lang="en-US" dirty="0" smtClean="0">
                <a:latin typeface="Times New Roman" pitchFamily="18" charset="0"/>
                <a:cs typeface="Times New Roman" pitchFamily="18" charset="0"/>
              </a:rPr>
              <a:t>Meningitis</a:t>
            </a:r>
          </a:p>
          <a:p>
            <a:pPr lvl="1"/>
            <a:r>
              <a:rPr lang="en-US" dirty="0" smtClean="0">
                <a:latin typeface="Times New Roman" pitchFamily="18" charset="0"/>
                <a:cs typeface="Times New Roman" pitchFamily="18" charset="0"/>
              </a:rPr>
              <a:t>Measles</a:t>
            </a:r>
          </a:p>
          <a:p>
            <a:pPr lvl="1"/>
            <a:r>
              <a:rPr lang="en-US" dirty="0" smtClean="0">
                <a:latin typeface="Times New Roman" pitchFamily="18" charset="0"/>
                <a:cs typeface="Times New Roman" pitchFamily="18" charset="0"/>
              </a:rPr>
              <a:t>Hepatitis A</a:t>
            </a:r>
          </a:p>
          <a:p>
            <a:pPr lvl="1"/>
            <a:r>
              <a:rPr lang="en-US" dirty="0" smtClean="0">
                <a:latin typeface="Times New Roman" pitchFamily="18" charset="0"/>
                <a:cs typeface="Times New Roman" pitchFamily="18" charset="0"/>
              </a:rPr>
              <a:t>Whooping Cough</a:t>
            </a:r>
          </a:p>
          <a:p>
            <a:pPr lvl="1"/>
            <a:r>
              <a:rPr lang="en-US" dirty="0" smtClean="0">
                <a:latin typeface="Times New Roman" pitchFamily="18" charset="0"/>
                <a:cs typeface="Times New Roman" pitchFamily="18" charset="0"/>
              </a:rPr>
              <a:t>Malaria</a:t>
            </a:r>
          </a:p>
          <a:p>
            <a:pPr lvl="1"/>
            <a:r>
              <a:rPr lang="en-US" dirty="0" smtClean="0">
                <a:latin typeface="Times New Roman" pitchFamily="18" charset="0"/>
                <a:cs typeface="Times New Roman" pitchFamily="18" charset="0"/>
              </a:rPr>
              <a:t>Influenza</a:t>
            </a:r>
          </a:p>
          <a:p>
            <a:pPr lvl="1"/>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Rabies</a:t>
            </a:r>
          </a:p>
          <a:p>
            <a:r>
              <a:rPr lang="en-US" dirty="0" smtClean="0">
                <a:latin typeface="Times New Roman" pitchFamily="18" charset="0"/>
                <a:cs typeface="Times New Roman" pitchFamily="18" charset="0"/>
              </a:rPr>
              <a:t>Mumps</a:t>
            </a:r>
          </a:p>
          <a:p>
            <a:r>
              <a:rPr lang="en-US" dirty="0" smtClean="0">
                <a:latin typeface="Times New Roman" pitchFamily="18" charset="0"/>
                <a:cs typeface="Times New Roman" pitchFamily="18" charset="0"/>
              </a:rPr>
              <a:t>Syphilis</a:t>
            </a:r>
          </a:p>
          <a:p>
            <a:r>
              <a:rPr lang="en-US" dirty="0" smtClean="0">
                <a:latin typeface="Times New Roman" pitchFamily="18" charset="0"/>
                <a:cs typeface="Times New Roman" pitchFamily="18" charset="0"/>
              </a:rPr>
              <a:t>Yellow Fever</a:t>
            </a:r>
          </a:p>
          <a:p>
            <a:r>
              <a:rPr lang="en-US" dirty="0" smtClean="0">
                <a:latin typeface="Times New Roman" pitchFamily="18" charset="0"/>
                <a:cs typeface="Times New Roman" pitchFamily="18" charset="0"/>
              </a:rPr>
              <a:t>Gonorrhea</a:t>
            </a:r>
          </a:p>
          <a:p>
            <a:r>
              <a:rPr lang="en-US" dirty="0" smtClean="0">
                <a:latin typeface="Times New Roman" pitchFamily="18" charset="0"/>
                <a:cs typeface="Times New Roman" pitchFamily="18" charset="0"/>
              </a:rPr>
              <a:t>Cholera</a:t>
            </a:r>
          </a:p>
          <a:p>
            <a:r>
              <a:rPr lang="en-US" dirty="0" smtClean="0">
                <a:latin typeface="Times New Roman" pitchFamily="18" charset="0"/>
                <a:cs typeface="Times New Roman" pitchFamily="18" charset="0"/>
              </a:rPr>
              <a:t>Leprosy</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Chicken Pox</a:t>
            </a:r>
          </a:p>
          <a:p>
            <a:r>
              <a:rPr lang="en-US" dirty="0" smtClean="0">
                <a:latin typeface="Times New Roman" pitchFamily="18" charset="0"/>
                <a:cs typeface="Times New Roman" pitchFamily="18" charset="0"/>
              </a:rPr>
              <a:t>Rubella</a:t>
            </a:r>
          </a:p>
          <a:p>
            <a:r>
              <a:rPr lang="en-US" dirty="0" smtClean="0">
                <a:latin typeface="Times New Roman" pitchFamily="18" charset="0"/>
                <a:cs typeface="Times New Roman" pitchFamily="18" charset="0"/>
              </a:rPr>
              <a:t>Ebola</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rgbClr val="FF0000"/>
                </a:solidFill>
                <a:latin typeface="Times New Roman" pitchFamily="18" charset="0"/>
                <a:cs typeface="Times New Roman" pitchFamily="18" charset="0"/>
              </a:rPr>
              <a:t>Classification of communicable diseases</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Communicable diseases can be classified in different ways into groups with similar characteristics. </a:t>
            </a:r>
          </a:p>
          <a:p>
            <a:pPr algn="just"/>
            <a:r>
              <a:rPr lang="en-US" dirty="0" smtClean="0">
                <a:latin typeface="Times New Roman" pitchFamily="18" charset="0"/>
                <a:cs typeface="Times New Roman" pitchFamily="18" charset="0"/>
              </a:rPr>
              <a:t>Classification will help in selection and application of appropriate prevention and control measures that are common to a class of communicable diseases.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None/>
            </a:pPr>
            <a:r>
              <a:rPr lang="en-US" dirty="0" smtClean="0">
                <a:latin typeface="Times New Roman" pitchFamily="18" charset="0"/>
                <a:cs typeface="Times New Roman" pitchFamily="18" charset="0"/>
              </a:rPr>
              <a:t>there are two main ways of classifying communicable diseases:</a:t>
            </a:r>
          </a:p>
          <a:p>
            <a:pPr algn="just"/>
            <a:r>
              <a:rPr lang="en-US" b="1" i="1" dirty="0" smtClean="0">
                <a:latin typeface="Times New Roman" pitchFamily="18" charset="0"/>
                <a:cs typeface="Times New Roman" pitchFamily="18" charset="0"/>
              </a:rPr>
              <a:t>clinical</a:t>
            </a:r>
            <a:r>
              <a:rPr lang="en-US" dirty="0" smtClean="0">
                <a:latin typeface="Times New Roman" pitchFamily="18" charset="0"/>
                <a:cs typeface="Times New Roman" pitchFamily="18" charset="0"/>
              </a:rPr>
              <a:t> - based on the main clinical manifestations (symptoms and signs) of the disease </a:t>
            </a:r>
          </a:p>
          <a:p>
            <a:pPr algn="just"/>
            <a:r>
              <a:rPr lang="en-US" b="1" i="1" dirty="0" smtClean="0">
                <a:latin typeface="Times New Roman" pitchFamily="18" charset="0"/>
                <a:cs typeface="Times New Roman" pitchFamily="18" charset="0"/>
              </a:rPr>
              <a:t>Epidemiologic</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based on the main mode of transmission of the disease.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atin typeface="Times New Roman" pitchFamily="18" charset="0"/>
                <a:cs typeface="Times New Roman" pitchFamily="18" charset="0"/>
              </a:rPr>
              <a:t>How antibodies inhibit the growth of bacteria</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pPr algn="just">
              <a:lnSpc>
                <a:spcPct val="150000"/>
              </a:lnSpc>
              <a:buNone/>
            </a:pPr>
            <a:r>
              <a:rPr lang="en-US" b="1" dirty="0" smtClean="0">
                <a:solidFill>
                  <a:schemeClr val="tx2"/>
                </a:solidFill>
                <a:latin typeface="Times New Roman" pitchFamily="18" charset="0"/>
                <a:cs typeface="Times New Roman" pitchFamily="18" charset="0"/>
              </a:rPr>
              <a:t>Neutralization</a:t>
            </a:r>
            <a:r>
              <a:rPr lang="en-US" b="1" dirty="0">
                <a:solidFill>
                  <a:schemeClr val="tx2"/>
                </a:solidFill>
                <a:latin typeface="Times New Roman" pitchFamily="18" charset="0"/>
                <a:cs typeface="Times New Roman" pitchFamily="18" charset="0"/>
              </a:rPr>
              <a:t>:</a:t>
            </a:r>
          </a:p>
          <a:p>
            <a:pPr algn="just">
              <a:lnSpc>
                <a:spcPct val="150000"/>
              </a:lnSpc>
              <a:buNone/>
            </a:pPr>
            <a:r>
              <a:rPr lang="en-US" dirty="0" smtClean="0">
                <a:latin typeface="Times New Roman" pitchFamily="18" charset="0"/>
                <a:cs typeface="Times New Roman" pitchFamily="18" charset="0"/>
              </a:rPr>
              <a:t>	Bacteria </a:t>
            </a:r>
            <a:r>
              <a:rPr lang="en-US" dirty="0">
                <a:latin typeface="Times New Roman" pitchFamily="18" charset="0"/>
                <a:cs typeface="Times New Roman" pitchFamily="18" charset="0"/>
              </a:rPr>
              <a:t>can reproduce by hijacking other cells in the body. When antibodies attach to the bacteria, it is unable to use its antigens to communicate as they are all taken up by the antibodies. It will eventually die off are get consumed.</a:t>
            </a:r>
          </a:p>
          <a:p>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chemeClr val="accent1"/>
                </a:solidFill>
                <a:latin typeface="Times New Roman" pitchFamily="18" charset="0"/>
                <a:cs typeface="Times New Roman" pitchFamily="18" charset="0"/>
              </a:rPr>
              <a:t>Clinical classification</a:t>
            </a:r>
            <a:endParaRPr lang="en-US" b="1"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Clinical classification can further be classified as :</a:t>
            </a:r>
          </a:p>
          <a:p>
            <a:pPr algn="just"/>
            <a:r>
              <a:rPr lang="en-US" b="1" dirty="0" smtClean="0">
                <a:solidFill>
                  <a:srgbClr val="00B050"/>
                </a:solidFill>
                <a:latin typeface="Times New Roman" pitchFamily="18" charset="0"/>
                <a:cs typeface="Times New Roman" pitchFamily="18" charset="0"/>
              </a:rPr>
              <a:t>Diarrheal diseases</a:t>
            </a:r>
          </a:p>
          <a:p>
            <a:pPr algn="just"/>
            <a:r>
              <a:rPr lang="en-US" b="1" dirty="0" smtClean="0">
                <a:solidFill>
                  <a:srgbClr val="00B050"/>
                </a:solidFill>
                <a:latin typeface="Times New Roman" pitchFamily="18" charset="0"/>
                <a:cs typeface="Times New Roman" pitchFamily="18" charset="0"/>
              </a:rPr>
              <a:t>Febrile illnesses</a:t>
            </a:r>
          </a:p>
          <a:p>
            <a:pPr algn="just"/>
            <a:r>
              <a:rPr lang="en-US" b="1" dirty="0" smtClean="0">
                <a:solidFill>
                  <a:srgbClr val="00B050"/>
                </a:solidFill>
                <a:latin typeface="Times New Roman" pitchFamily="18" charset="0"/>
                <a:cs typeface="Times New Roman" pitchFamily="18" charset="0"/>
              </a:rPr>
              <a:t>Respiratory diseases</a:t>
            </a:r>
            <a:endParaRPr lang="en-US"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chemeClr val="accent1"/>
                </a:solidFill>
                <a:latin typeface="Times New Roman" pitchFamily="18" charset="0"/>
                <a:cs typeface="Times New Roman" pitchFamily="18" charset="0"/>
              </a:rPr>
              <a:t>Epidemiologic classification</a:t>
            </a:r>
            <a:endParaRPr lang="en-US" b="1"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The importance of this classification is that it enables one to select prevention and control measures which are common to (shared by) communicable diseases in the same class, so as to interrupt the mode of transmission.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smtClean="0">
                <a:latin typeface="Times New Roman" pitchFamily="18" charset="0"/>
                <a:cs typeface="Times New Roman" pitchFamily="18" charset="0"/>
              </a:rPr>
              <a:t>Based on the mode of transmission of the infectious agent, communicable diseases can be classified as:</a:t>
            </a:r>
          </a:p>
          <a:p>
            <a:pPr algn="just"/>
            <a:r>
              <a:rPr lang="en-US" b="1" dirty="0" smtClean="0">
                <a:solidFill>
                  <a:srgbClr val="FF0000"/>
                </a:solidFill>
                <a:latin typeface="Times New Roman" pitchFamily="18" charset="0"/>
                <a:cs typeface="Times New Roman" pitchFamily="18" charset="0"/>
              </a:rPr>
              <a:t>Waterborne diseases:</a:t>
            </a:r>
            <a:r>
              <a:rPr lang="en-US" dirty="0" smtClean="0">
                <a:latin typeface="Times New Roman" pitchFamily="18" charset="0"/>
                <a:cs typeface="Times New Roman" pitchFamily="18" charset="0"/>
              </a:rPr>
              <a:t> transmitted by ingestion of contaminated water.</a:t>
            </a:r>
          </a:p>
          <a:p>
            <a:pPr algn="just"/>
            <a:r>
              <a:rPr lang="en-US" b="1" dirty="0" err="1" smtClean="0">
                <a:solidFill>
                  <a:srgbClr val="FF0000"/>
                </a:solidFill>
                <a:latin typeface="Times New Roman" pitchFamily="18" charset="0"/>
                <a:cs typeface="Times New Roman" pitchFamily="18" charset="0"/>
              </a:rPr>
              <a:t>Foodborne</a:t>
            </a:r>
            <a:r>
              <a:rPr lang="en-US" b="1" dirty="0" smtClean="0">
                <a:solidFill>
                  <a:srgbClr val="FF0000"/>
                </a:solidFill>
                <a:latin typeface="Times New Roman" pitchFamily="18" charset="0"/>
                <a:cs typeface="Times New Roman" pitchFamily="18" charset="0"/>
              </a:rPr>
              <a:t> diseases:</a:t>
            </a:r>
            <a:r>
              <a:rPr lang="en-US"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transmitted by the ingestion of contaminated food.</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b="1" dirty="0" smtClean="0">
                <a:solidFill>
                  <a:srgbClr val="FF0000"/>
                </a:solidFill>
                <a:latin typeface="Times New Roman" pitchFamily="18" charset="0"/>
                <a:cs typeface="Times New Roman" pitchFamily="18" charset="0"/>
              </a:rPr>
              <a:t>Airborne diseases:</a:t>
            </a:r>
            <a:r>
              <a:rPr lang="en-US" dirty="0" smtClean="0">
                <a:latin typeface="Times New Roman" pitchFamily="18" charset="0"/>
                <a:cs typeface="Times New Roman" pitchFamily="18" charset="0"/>
              </a:rPr>
              <a:t> transmitted through the air.</a:t>
            </a:r>
          </a:p>
          <a:p>
            <a:pPr algn="just"/>
            <a:r>
              <a:rPr lang="en-US" b="1" dirty="0" smtClean="0">
                <a:solidFill>
                  <a:srgbClr val="FF0000"/>
                </a:solidFill>
                <a:latin typeface="Times New Roman" pitchFamily="18" charset="0"/>
                <a:cs typeface="Times New Roman" pitchFamily="18" charset="0"/>
              </a:rPr>
              <a:t>Vector-borne diseases:</a:t>
            </a:r>
            <a:r>
              <a:rPr lang="en-US" dirty="0" smtClean="0">
                <a:latin typeface="Times New Roman" pitchFamily="18" charset="0"/>
                <a:cs typeface="Times New Roman" pitchFamily="18" charset="0"/>
              </a:rPr>
              <a:t> transmitted by vectors, such as mosquitoes and flies</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7030A0"/>
                </a:solidFill>
                <a:latin typeface="Times New Roman" pitchFamily="18" charset="0"/>
                <a:cs typeface="Times New Roman" pitchFamily="18" charset="0"/>
              </a:rPr>
              <a:t>Approaches in the prevention and control of communicable diseases</a:t>
            </a:r>
            <a:endParaRPr lang="en-US"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pPr>
            <a:r>
              <a:rPr lang="en-US" b="1" dirty="0" smtClean="0">
                <a:solidFill>
                  <a:srgbClr val="FF0000"/>
                </a:solidFill>
                <a:latin typeface="Times New Roman" pitchFamily="18" charset="0"/>
                <a:cs typeface="Times New Roman" pitchFamily="18" charset="0"/>
              </a:rPr>
              <a:t>Prevention</a:t>
            </a:r>
            <a:r>
              <a:rPr lang="en-US" dirty="0" smtClean="0">
                <a:latin typeface="Times New Roman" pitchFamily="18" charset="0"/>
                <a:cs typeface="Times New Roman" pitchFamily="18" charset="0"/>
              </a:rPr>
              <a:t> it refers to measures that are applied to prevent the occurrence of a disease.</a:t>
            </a:r>
          </a:p>
          <a:p>
            <a:pPr algn="just">
              <a:lnSpc>
                <a:spcPct val="150000"/>
              </a:lnSpc>
            </a:pPr>
            <a:r>
              <a:rPr lang="en-US" b="1" dirty="0" smtClean="0">
                <a:solidFill>
                  <a:srgbClr val="FF0000"/>
                </a:solidFill>
                <a:latin typeface="Times New Roman" pitchFamily="18" charset="0"/>
                <a:cs typeface="Times New Roman" pitchFamily="18" charset="0"/>
              </a:rPr>
              <a:t>Control</a:t>
            </a:r>
            <a:r>
              <a:rPr lang="en-US"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it refers to measures that are applied to prevent transmission </a:t>
            </a:r>
            <a:r>
              <a:rPr lang="en-US" i="1" dirty="0" smtClean="0">
                <a:latin typeface="Times New Roman" pitchFamily="18" charset="0"/>
                <a:cs typeface="Times New Roman" pitchFamily="18" charset="0"/>
              </a:rPr>
              <a:t>after</a:t>
            </a:r>
            <a:r>
              <a:rPr lang="en-US" dirty="0" smtClean="0">
                <a:latin typeface="Times New Roman" pitchFamily="18" charset="0"/>
                <a:cs typeface="Times New Roman" pitchFamily="18" charset="0"/>
              </a:rPr>
              <a:t> the disease has occurred</a:t>
            </a:r>
            <a:r>
              <a:rPr lang="en-US" dirty="0" smtClean="0"/>
              <a:t>.</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USTINE\Desktop\my images\Chain_of_Transmission.jpg"/>
          <p:cNvPicPr>
            <a:picLocks noGrp="1" noChangeAspect="1" noChangeArrowheads="1"/>
          </p:cNvPicPr>
          <p:nvPr>
            <p:ph idx="1"/>
          </p:nvPr>
        </p:nvPicPr>
        <p:blipFill>
          <a:blip r:embed="rId2" cstate="print"/>
          <a:srcRect/>
          <a:stretch>
            <a:fillRect/>
          </a:stretch>
        </p:blipFill>
        <p:spPr bwMode="auto">
          <a:xfrm>
            <a:off x="2103126" y="1600200"/>
            <a:ext cx="4937748" cy="4525963"/>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rgbClr val="00B050"/>
                </a:solidFill>
                <a:latin typeface="Times New Roman" pitchFamily="18" charset="0"/>
                <a:cs typeface="Times New Roman" pitchFamily="18" charset="0"/>
              </a:rPr>
              <a:t>1.</a:t>
            </a:r>
            <a:r>
              <a:rPr lang="en-US" b="1" dirty="0" smtClean="0">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Measures targeting the reservoir of infection</a:t>
            </a:r>
            <a:endParaRPr lang="en-US"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algn="just">
              <a:buNone/>
            </a:pPr>
            <a:r>
              <a:rPr lang="en-US" b="1" dirty="0" smtClean="0">
                <a:solidFill>
                  <a:schemeClr val="accent6"/>
                </a:solidFill>
                <a:latin typeface="Times New Roman" pitchFamily="18" charset="0"/>
                <a:cs typeface="Times New Roman" pitchFamily="18" charset="0"/>
              </a:rPr>
              <a:t>Diagnosis and treatment</a:t>
            </a:r>
          </a:p>
          <a:p>
            <a:pPr algn="just"/>
            <a:r>
              <a:rPr lang="en-US" dirty="0" smtClean="0">
                <a:latin typeface="Times New Roman" pitchFamily="18" charset="0"/>
                <a:cs typeface="Times New Roman" pitchFamily="18" charset="0"/>
              </a:rPr>
              <a:t>The first step is to ask about the main complaints of the patient.</a:t>
            </a:r>
          </a:p>
          <a:p>
            <a:pPr algn="just"/>
            <a:r>
              <a:rPr lang="en-US" dirty="0" smtClean="0">
                <a:latin typeface="Times New Roman" pitchFamily="18" charset="0"/>
                <a:cs typeface="Times New Roman" pitchFamily="18" charset="0"/>
              </a:rPr>
              <a:t>Then ask about the presence of other related symptoms and risk factors.</a:t>
            </a:r>
          </a:p>
          <a:p>
            <a:pPr algn="just"/>
            <a:r>
              <a:rPr lang="en-US" dirty="0" smtClean="0">
                <a:latin typeface="Times New Roman" pitchFamily="18" charset="0"/>
                <a:cs typeface="Times New Roman" pitchFamily="18" charset="0"/>
              </a:rPr>
              <a:t>Examine the patient physically to detect signs of any diseases you suspect.</a:t>
            </a:r>
          </a:p>
          <a:p>
            <a:pPr algn="just"/>
            <a:r>
              <a:rPr lang="en-US" dirty="0" smtClean="0">
                <a:latin typeface="Times New Roman" pitchFamily="18" charset="0"/>
                <a:cs typeface="Times New Roman" pitchFamily="18" charset="0"/>
              </a:rPr>
              <a:t>Finally, refer the patient for laboratory examinations if available (e.g. blood examination for malaria)</a:t>
            </a:r>
          </a:p>
          <a:p>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b="1" dirty="0" smtClean="0">
                <a:solidFill>
                  <a:schemeClr val="accent6"/>
                </a:solidFill>
                <a:latin typeface="Times New Roman" pitchFamily="18" charset="0"/>
                <a:cs typeface="Times New Roman" pitchFamily="18" charset="0"/>
              </a:rPr>
              <a:t>Screening</a:t>
            </a:r>
            <a:r>
              <a:rPr lang="en-US" dirty="0" smtClean="0">
                <a:solidFill>
                  <a:schemeClr val="accent6"/>
                </a:solidFill>
                <a:latin typeface="Times New Roman" pitchFamily="18" charset="0"/>
                <a:cs typeface="Times New Roman" pitchFamily="18" charset="0"/>
              </a:rPr>
              <a:t> </a:t>
            </a:r>
            <a:r>
              <a:rPr lang="en-US" dirty="0" smtClean="0">
                <a:latin typeface="Times New Roman" pitchFamily="18" charset="0"/>
                <a:cs typeface="Times New Roman" pitchFamily="18" charset="0"/>
              </a:rPr>
              <a:t>refers to the detection of an infection in an individual who does not show any signs or symptoms of the disease.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b="1" dirty="0" smtClean="0">
                <a:solidFill>
                  <a:schemeClr val="accent6"/>
                </a:solidFill>
                <a:latin typeface="Times New Roman" pitchFamily="18" charset="0"/>
                <a:cs typeface="Times New Roman" pitchFamily="18" charset="0"/>
              </a:rPr>
              <a:t>Isolation</a:t>
            </a:r>
            <a:r>
              <a:rPr lang="en-US" b="1" dirty="0">
                <a:latin typeface="Times New Roman" pitchFamily="18" charset="0"/>
                <a:cs typeface="Times New Roman" pitchFamily="18" charset="0"/>
              </a:rPr>
              <a:t> </a:t>
            </a:r>
            <a:r>
              <a:rPr lang="en-US" dirty="0" smtClean="0">
                <a:latin typeface="Times New Roman" pitchFamily="18" charset="0"/>
                <a:cs typeface="Times New Roman" pitchFamily="18" charset="0"/>
              </a:rPr>
              <a:t>is the separation of patients from others to prevent transmission to healthy people following detection of an infectious disease.</a:t>
            </a:r>
            <a:endParaRPr lang="en-US"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lnSpc>
                <a:spcPct val="150000"/>
              </a:lnSpc>
            </a:pPr>
            <a:r>
              <a:rPr lang="en-US" b="1" dirty="0" smtClean="0">
                <a:solidFill>
                  <a:srgbClr val="FFC000"/>
                </a:solidFill>
                <a:latin typeface="Times New Roman" pitchFamily="18" charset="0"/>
                <a:cs typeface="Times New Roman" pitchFamily="18" charset="0"/>
              </a:rPr>
              <a:t>Reporting</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Cases of communicable diseases should be reported to a nearby public Health Office periodically, using the national surveillance guidelines.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1829</TotalTime>
  <Words>5864</Words>
  <Application>Microsoft Office PowerPoint</Application>
  <PresentationFormat>On-screen Show (4:3)</PresentationFormat>
  <Paragraphs>548</Paragraphs>
  <Slides>196</Slides>
  <Notes>2</Notes>
  <HiddenSlides>0</HiddenSlides>
  <MMClips>0</MMClips>
  <ScaleCrop>false</ScaleCrop>
  <HeadingPairs>
    <vt:vector size="4" baseType="variant">
      <vt:variant>
        <vt:lpstr>Theme</vt:lpstr>
      </vt:variant>
      <vt:variant>
        <vt:i4>1</vt:i4>
      </vt:variant>
      <vt:variant>
        <vt:lpstr>Slide Titles</vt:lpstr>
      </vt:variant>
      <vt:variant>
        <vt:i4>196</vt:i4>
      </vt:variant>
    </vt:vector>
  </HeadingPairs>
  <TitlesOfParts>
    <vt:vector size="197" baseType="lpstr">
      <vt:lpstr>Office Theme</vt:lpstr>
      <vt:lpstr>PATHOLOGY UNIT 4,5 &amp;6</vt:lpstr>
      <vt:lpstr>Pathogenic microorganism</vt:lpstr>
      <vt:lpstr>What is a Parasite?</vt:lpstr>
      <vt:lpstr>Classification of pathogenic bacteria</vt:lpstr>
      <vt:lpstr>Slide 5</vt:lpstr>
      <vt:lpstr>Slide 6</vt:lpstr>
      <vt:lpstr>Slide 7</vt:lpstr>
      <vt:lpstr>Slide 8</vt:lpstr>
      <vt:lpstr>How antibodies inhibit the growth of bacteria</vt:lpstr>
      <vt:lpstr>Slide 10</vt:lpstr>
      <vt:lpstr>Slide 11</vt:lpstr>
      <vt:lpstr>Slide 12</vt:lpstr>
      <vt:lpstr>Mode of action of virus infection</vt:lpstr>
      <vt:lpstr>Slide 14</vt:lpstr>
      <vt:lpstr>Slide 15</vt:lpstr>
      <vt:lpstr>Slide 16</vt:lpstr>
      <vt:lpstr>Slide 17</vt:lpstr>
      <vt:lpstr>Slide 18</vt:lpstr>
      <vt:lpstr>Slide 19</vt:lpstr>
      <vt:lpstr>Slide 20</vt:lpstr>
      <vt:lpstr>Slide 21</vt:lpstr>
      <vt:lpstr>Defenses against viruses</vt:lpstr>
      <vt:lpstr>Slide 23</vt:lpstr>
      <vt:lpstr>Slide 24</vt:lpstr>
      <vt:lpstr>Types of viral infections</vt:lpstr>
      <vt:lpstr>Slide 26</vt:lpstr>
      <vt:lpstr>Slide 27</vt:lpstr>
      <vt:lpstr>Slide 28</vt:lpstr>
      <vt:lpstr>Slide 29</vt:lpstr>
      <vt:lpstr>Infections caused by fungi</vt:lpstr>
      <vt:lpstr>Who is at risk?</vt:lpstr>
      <vt:lpstr>Common types of fungal infection</vt:lpstr>
      <vt:lpstr>Symptoms</vt:lpstr>
      <vt:lpstr>Diagnosis, treatment, and prevention</vt:lpstr>
      <vt:lpstr>Slide 35</vt:lpstr>
      <vt:lpstr>Slide 36</vt:lpstr>
      <vt:lpstr>Slide 37</vt:lpstr>
      <vt:lpstr>Slide 38</vt:lpstr>
      <vt:lpstr>Slide 39</vt:lpstr>
      <vt:lpstr>Slide 40</vt:lpstr>
      <vt:lpstr>Diagnosis, treatment, and prevention</vt:lpstr>
      <vt:lpstr>Slide 42</vt:lpstr>
      <vt:lpstr>Slide 43</vt:lpstr>
      <vt:lpstr>Slide 44</vt:lpstr>
      <vt:lpstr>Slide 45</vt:lpstr>
      <vt:lpstr>Slide 46</vt:lpstr>
      <vt:lpstr>Diagnosis, treatment, and prevention</vt:lpstr>
      <vt:lpstr>Slide 48</vt:lpstr>
      <vt:lpstr>Slide 49</vt:lpstr>
      <vt:lpstr>Slide 50</vt:lpstr>
      <vt:lpstr>Slide 51</vt:lpstr>
      <vt:lpstr>Slide 52</vt:lpstr>
      <vt:lpstr>Slide 53</vt:lpstr>
      <vt:lpstr>Diagnosis, treatment, and prevention</vt:lpstr>
      <vt:lpstr>Slide 55</vt:lpstr>
      <vt:lpstr>Slide 56</vt:lpstr>
      <vt:lpstr>Parasitic infestations and how they are acquired</vt:lpstr>
      <vt:lpstr>Common parasitic infections</vt:lpstr>
      <vt:lpstr>Slide 59</vt:lpstr>
      <vt:lpstr>Slide 60</vt:lpstr>
      <vt:lpstr>Slide 61</vt:lpstr>
      <vt:lpstr>Slide 62</vt:lpstr>
      <vt:lpstr>Slide 63</vt:lpstr>
      <vt:lpstr>Slide 64</vt:lpstr>
      <vt:lpstr>What causes parasitic Infections?</vt:lpstr>
      <vt:lpstr>Slide 66</vt:lpstr>
      <vt:lpstr>Amoeba</vt:lpstr>
      <vt:lpstr>Slide 68</vt:lpstr>
      <vt:lpstr>Flagellates</vt:lpstr>
      <vt:lpstr>Slide 70</vt:lpstr>
      <vt:lpstr>Ciliates</vt:lpstr>
      <vt:lpstr>Slide 72</vt:lpstr>
      <vt:lpstr>Slide 73</vt:lpstr>
      <vt:lpstr>Tapeworms</vt:lpstr>
      <vt:lpstr>Round warm</vt:lpstr>
      <vt:lpstr>Slide 76</vt:lpstr>
      <vt:lpstr>Flea</vt:lpstr>
      <vt:lpstr>Tick</vt:lpstr>
      <vt:lpstr>Mite</vt:lpstr>
      <vt:lpstr>How they can be spread</vt:lpstr>
      <vt:lpstr>Who’s at risk</vt:lpstr>
      <vt:lpstr>How to prevent parasitic infections</vt:lpstr>
      <vt:lpstr>Slide 83</vt:lpstr>
      <vt:lpstr>Communicable Disease transmission and control</vt:lpstr>
      <vt:lpstr>Examples of Communicable diseases:</vt:lpstr>
      <vt:lpstr>Slide 86</vt:lpstr>
      <vt:lpstr>Slide 87</vt:lpstr>
      <vt:lpstr>Classification of communicable diseases</vt:lpstr>
      <vt:lpstr>Slide 89</vt:lpstr>
      <vt:lpstr>Clinical classification</vt:lpstr>
      <vt:lpstr>Epidemiologic classification</vt:lpstr>
      <vt:lpstr>Slide 92</vt:lpstr>
      <vt:lpstr>Slide 93</vt:lpstr>
      <vt:lpstr>Approaches in the prevention and control of communicable diseases</vt:lpstr>
      <vt:lpstr>Slide 95</vt:lpstr>
      <vt:lpstr>1. Measures targeting the reservoir of infection</vt:lpstr>
      <vt:lpstr>Slide 97</vt:lpstr>
      <vt:lpstr>Slide 98</vt:lpstr>
      <vt:lpstr>Slide 99</vt:lpstr>
      <vt:lpstr>Slide 100</vt:lpstr>
      <vt:lpstr>Measures targeting the mode of transmission</vt:lpstr>
      <vt:lpstr>Slide 102</vt:lpstr>
      <vt:lpstr>Slide 103</vt:lpstr>
      <vt:lpstr>Slide 104</vt:lpstr>
      <vt:lpstr>THINK…..</vt:lpstr>
      <vt:lpstr>Slide 106</vt:lpstr>
      <vt:lpstr>Disinfestation</vt:lpstr>
      <vt:lpstr>Measures targeting the susceptible host</vt:lpstr>
      <vt:lpstr>Slide 109</vt:lpstr>
      <vt:lpstr>Slide 110</vt:lpstr>
      <vt:lpstr>Slide 111</vt:lpstr>
      <vt:lpstr>Slide 112</vt:lpstr>
      <vt:lpstr>Slide 113</vt:lpstr>
      <vt:lpstr>When to wash hands with soap and clean water</vt:lpstr>
      <vt:lpstr>Slide 115</vt:lpstr>
      <vt:lpstr>Common Sexually Transmitted diseases</vt:lpstr>
      <vt:lpstr>Bacterial Vaginosis (BV) </vt:lpstr>
      <vt:lpstr>How to get BV? </vt:lpstr>
      <vt:lpstr>Slide 119</vt:lpstr>
      <vt:lpstr>Slide 120</vt:lpstr>
      <vt:lpstr>Slide 121</vt:lpstr>
      <vt:lpstr>Slide 122</vt:lpstr>
      <vt:lpstr>Chlamydia</vt:lpstr>
      <vt:lpstr>Transmission</vt:lpstr>
      <vt:lpstr>Slide 125</vt:lpstr>
      <vt:lpstr>Symptoms</vt:lpstr>
      <vt:lpstr>Slide 127</vt:lpstr>
      <vt:lpstr>Slide 128</vt:lpstr>
      <vt:lpstr>Slide 129</vt:lpstr>
      <vt:lpstr>Slide 130</vt:lpstr>
      <vt:lpstr>Slide 131</vt:lpstr>
      <vt:lpstr>Genital Herpes (HSV)</vt:lpstr>
      <vt:lpstr>Slide 133</vt:lpstr>
      <vt:lpstr>Symptoms</vt:lpstr>
      <vt:lpstr>Treatment</vt:lpstr>
      <vt:lpstr>Slide 136</vt:lpstr>
      <vt:lpstr>Genital Warts (HPV)</vt:lpstr>
      <vt:lpstr>Slide 138</vt:lpstr>
      <vt:lpstr>Slide 139</vt:lpstr>
      <vt:lpstr>Slide 140</vt:lpstr>
      <vt:lpstr>Slide 141</vt:lpstr>
      <vt:lpstr>Gonorrhoea</vt:lpstr>
      <vt:lpstr>Slide 143</vt:lpstr>
      <vt:lpstr>Slide 144</vt:lpstr>
      <vt:lpstr>Slide 145</vt:lpstr>
      <vt:lpstr>Slide 146</vt:lpstr>
      <vt:lpstr>Slide 147</vt:lpstr>
      <vt:lpstr>Slide 148</vt:lpstr>
      <vt:lpstr>Hepatitis B</vt:lpstr>
      <vt:lpstr>Slide 150</vt:lpstr>
      <vt:lpstr>Slide 151</vt:lpstr>
      <vt:lpstr>Slide 152</vt:lpstr>
      <vt:lpstr>Slide 153</vt:lpstr>
      <vt:lpstr>Slide 154</vt:lpstr>
      <vt:lpstr>Treatment</vt:lpstr>
      <vt:lpstr>HIV</vt:lpstr>
      <vt:lpstr>Slide 157</vt:lpstr>
      <vt:lpstr>Slide 158</vt:lpstr>
      <vt:lpstr>Slide 159</vt:lpstr>
      <vt:lpstr>Slide 160</vt:lpstr>
      <vt:lpstr>Slide 161</vt:lpstr>
      <vt:lpstr>Slide 162</vt:lpstr>
      <vt:lpstr>Slide 163</vt:lpstr>
      <vt:lpstr>Slide 164</vt:lpstr>
      <vt:lpstr>Pubic Lice (Crabs)</vt:lpstr>
      <vt:lpstr>Slide 166</vt:lpstr>
      <vt:lpstr>Transmission</vt:lpstr>
      <vt:lpstr>Symptoms</vt:lpstr>
      <vt:lpstr>Diagnosis</vt:lpstr>
      <vt:lpstr>Treatment</vt:lpstr>
      <vt:lpstr>Slide 171</vt:lpstr>
      <vt:lpstr>Syphilis</vt:lpstr>
      <vt:lpstr>Transmission</vt:lpstr>
      <vt:lpstr>Symptoms</vt:lpstr>
      <vt:lpstr>Slide 175</vt:lpstr>
      <vt:lpstr>Diagnosis</vt:lpstr>
      <vt:lpstr>Slide 177</vt:lpstr>
      <vt:lpstr>Congenital syphilis</vt:lpstr>
      <vt:lpstr>Slide 179</vt:lpstr>
      <vt:lpstr>Genital Thrush</vt:lpstr>
      <vt:lpstr>Who is at risk?</vt:lpstr>
      <vt:lpstr>Symptoms</vt:lpstr>
      <vt:lpstr>Slide 183</vt:lpstr>
      <vt:lpstr>Slide 184</vt:lpstr>
      <vt:lpstr>Slide 185</vt:lpstr>
      <vt:lpstr>Diagnosis</vt:lpstr>
      <vt:lpstr>Treatment</vt:lpstr>
      <vt:lpstr>Prevention</vt:lpstr>
      <vt:lpstr>Trichomoniasis</vt:lpstr>
      <vt:lpstr>Transmission</vt:lpstr>
      <vt:lpstr>Symptoms</vt:lpstr>
      <vt:lpstr>Slide 192</vt:lpstr>
      <vt:lpstr>Diagnosis</vt:lpstr>
      <vt:lpstr>Treatment</vt:lpstr>
      <vt:lpstr>Prevention</vt:lpstr>
      <vt:lpstr>Group assignment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AUSTINE</dc:creator>
  <cp:lastModifiedBy>AUSTINE</cp:lastModifiedBy>
  <cp:revision>295</cp:revision>
  <dcterms:created xsi:type="dcterms:W3CDTF">2018-03-06T17:38:09Z</dcterms:created>
  <dcterms:modified xsi:type="dcterms:W3CDTF">2018-11-15T11:10:48Z</dcterms:modified>
</cp:coreProperties>
</file>