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2" r:id="rId37"/>
    <p:sldId id="291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/>
              <a:t>Route of drug administration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err="1"/>
              <a:t>Okoth</a:t>
            </a:r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5FF24C-CD06-4C46-88E3-5D81DE34D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12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Routes of Administration of Drugs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P.J. Okoth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 of oral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 </a:t>
            </a:r>
          </a:p>
          <a:p>
            <a:r>
              <a:rPr lang="en-US" dirty="0"/>
              <a:t>Convenient to the patient: - self-administered at home</a:t>
            </a:r>
          </a:p>
          <a:p>
            <a:r>
              <a:rPr lang="en-US" dirty="0"/>
              <a:t>Economical</a:t>
            </a:r>
          </a:p>
          <a:p>
            <a:r>
              <a:rPr lang="en-US" dirty="0"/>
              <a:t>Easy to administer</a:t>
            </a:r>
          </a:p>
          <a:p>
            <a:r>
              <a:rPr lang="en-US" dirty="0"/>
              <a:t>Complications of parenteral therapy are avoided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Disadvantages of oral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1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onset of drug action is slow</a:t>
            </a:r>
          </a:p>
          <a:p>
            <a:r>
              <a:rPr lang="en-US" dirty="0"/>
              <a:t>Irritant and unpalatable drugs cannot be administered by this route</a:t>
            </a:r>
          </a:p>
          <a:p>
            <a:r>
              <a:rPr lang="en-US" dirty="0"/>
              <a:t>Route may not be useful in the presence of vomiting</a:t>
            </a:r>
          </a:p>
          <a:p>
            <a:r>
              <a:rPr lang="en-US" dirty="0"/>
              <a:t>The route cannot be employed in unconscious patients</a:t>
            </a:r>
          </a:p>
          <a:p>
            <a:r>
              <a:rPr lang="en-US" dirty="0"/>
              <a:t>The route cannot be used in uncooperative patients</a:t>
            </a:r>
          </a:p>
          <a:p>
            <a:r>
              <a:rPr lang="en-US" dirty="0"/>
              <a:t>Can produce gastric irritation</a:t>
            </a:r>
          </a:p>
          <a:p>
            <a:r>
              <a:rPr lang="en-US" dirty="0"/>
              <a:t>Drugs likely to be destroyed by digestive juices cannot be administered by this route (e.g. insulin)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Sub-lingual administration of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tablet containing a medicament is placed under the tongue and allowed to dissolve in the  mouth. </a:t>
            </a:r>
          </a:p>
          <a:p>
            <a:r>
              <a:rPr lang="en-US" dirty="0"/>
              <a:t>The active ingredient thus gets absorbed through the </a:t>
            </a:r>
            <a:r>
              <a:rPr lang="en-US" dirty="0" err="1"/>
              <a:t>buccal</a:t>
            </a:r>
            <a:r>
              <a:rPr lang="en-US" dirty="0"/>
              <a:t> mucous membrane directly into the systemic circulation.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 of sublingual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Rapid onset of action</a:t>
            </a:r>
          </a:p>
          <a:p>
            <a:r>
              <a:rPr lang="en-US" dirty="0"/>
              <a:t>Quick termination of drug effect by spitting the tablet</a:t>
            </a:r>
          </a:p>
          <a:p>
            <a:r>
              <a:rPr lang="en-US" dirty="0"/>
              <a:t>Degradation of the drug in the stomach is avoided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Inconvenience if use has to be frequent</a:t>
            </a:r>
          </a:p>
          <a:p>
            <a:r>
              <a:rPr lang="en-US" dirty="0"/>
              <a:t>Irritation of mucous membrane and excessive salivation which promotes swallowing, so losing the advantages of bypassing pre-systemic elimination.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drugs given sublingually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Nitro-</a:t>
            </a:r>
            <a:r>
              <a:rPr lang="en-US" dirty="0" err="1"/>
              <a:t>glycerine</a:t>
            </a:r>
            <a:r>
              <a:rPr lang="en-US" dirty="0"/>
              <a:t> tablet in angina pectoris</a:t>
            </a:r>
          </a:p>
          <a:p>
            <a:r>
              <a:rPr lang="en-US" dirty="0" err="1"/>
              <a:t>Isoprenaline</a:t>
            </a:r>
            <a:r>
              <a:rPr lang="en-US" dirty="0"/>
              <a:t> </a:t>
            </a:r>
            <a:r>
              <a:rPr lang="en-US" dirty="0" err="1"/>
              <a:t>sulphate</a:t>
            </a:r>
            <a:r>
              <a:rPr lang="en-US" dirty="0"/>
              <a:t> in bronchial asthma</a:t>
            </a:r>
          </a:p>
          <a:p>
            <a:r>
              <a:rPr lang="en-US" dirty="0" err="1"/>
              <a:t>Nifedipine</a:t>
            </a:r>
            <a:r>
              <a:rPr lang="en-US" dirty="0"/>
              <a:t> in hypertension</a:t>
            </a:r>
          </a:p>
          <a:p>
            <a:r>
              <a:rPr lang="en-US" dirty="0"/>
              <a:t>Ergotamine in migraine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Rectal administration of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rectum has a rich blood and lymph supply and drugs can cross the rectal mucosa like the other lipid membranes, thus, un-ionized and lipid soluble substances are readily absorbed from the rectum.</a:t>
            </a:r>
          </a:p>
          <a:p>
            <a:r>
              <a:rPr lang="en-US" dirty="0"/>
              <a:t>The portion absorbed from the upper rectal mucosa is carried by the superior haemorrhoidal vein into the portal circulation.</a:t>
            </a:r>
          </a:p>
          <a:p>
            <a:r>
              <a:rPr lang="en-US" dirty="0"/>
              <a:t>The portion absorbed from the lower rectum enters directly into the systemic circulation via the middle and inferior haemorrhoidal veins.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rectal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Gastric irritation is avoided</a:t>
            </a:r>
          </a:p>
          <a:p>
            <a:r>
              <a:rPr lang="en-US" dirty="0"/>
              <a:t>By using a suitable solvent the duration of action can be controlled.</a:t>
            </a:r>
          </a:p>
          <a:p>
            <a:r>
              <a:rPr lang="en-US" dirty="0"/>
              <a:t>It is a convenient route to use in the long term care of geriatric and terminally ill patients</a:t>
            </a:r>
          </a:p>
          <a:p>
            <a:r>
              <a:rPr lang="en-US" dirty="0"/>
              <a:t>Administration of a rectal suppository or a capsule is a simple procedure, which can be undertaken by the unskilled personnel and the patient himself. </a:t>
            </a:r>
          </a:p>
          <a:p>
            <a:r>
              <a:rPr lang="en-US" dirty="0"/>
              <a:t>Suitable in vomiting and motion sickness</a:t>
            </a:r>
          </a:p>
          <a:p>
            <a:r>
              <a:rPr lang="en-US" dirty="0"/>
              <a:t>Suitable for emergency when intravenous line cannot be quickly established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r>
              <a:rPr lang="en-US" dirty="0"/>
              <a:t>Rectal inflammation may occur in repeated use</a:t>
            </a:r>
          </a:p>
          <a:p>
            <a:r>
              <a:rPr lang="en-US" dirty="0"/>
              <a:t>Absorption may be unreliable if the rectum is full of faeces</a:t>
            </a:r>
          </a:p>
          <a:p>
            <a:r>
              <a:rPr lang="en-US" dirty="0"/>
              <a:t>Psychological embarrassment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drugs that can be given rectally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Indomethacin</a:t>
            </a:r>
            <a:r>
              <a:rPr lang="en-US" dirty="0"/>
              <a:t> in rheumatoid arthritis</a:t>
            </a:r>
          </a:p>
          <a:p>
            <a:r>
              <a:rPr lang="en-US" dirty="0"/>
              <a:t>Aminophylline for </a:t>
            </a:r>
            <a:r>
              <a:rPr lang="en-US" dirty="0" err="1"/>
              <a:t>bronchospasm</a:t>
            </a:r>
            <a:endParaRPr lang="en-US" dirty="0"/>
          </a:p>
          <a:p>
            <a:r>
              <a:rPr lang="en-US" dirty="0"/>
              <a:t>Chlorpromazine for vomiting</a:t>
            </a:r>
          </a:p>
          <a:p>
            <a:r>
              <a:rPr lang="en-US" dirty="0"/>
              <a:t>Diazepam for convulsions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Describe the various routes of drug administration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Explain the advantages and disadvantages of each route of drug administration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Select a suitable route of drug administration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Enemata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Administration of a medicament in a liquid form into the rectum is called enema.</a:t>
            </a:r>
          </a:p>
          <a:p>
            <a:r>
              <a:rPr lang="en-US" dirty="0"/>
              <a:t>Enemata are of two types: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Evacuant enema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Retention enema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Evacuant enema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/>
              <a:t>The aim is to remove </a:t>
            </a:r>
            <a:r>
              <a:rPr lang="en-US" dirty="0" err="1"/>
              <a:t>faecal</a:t>
            </a:r>
            <a:r>
              <a:rPr lang="en-US" dirty="0"/>
              <a:t> matter and flatus.</a:t>
            </a:r>
          </a:p>
          <a:p>
            <a:r>
              <a:rPr lang="en-US" dirty="0"/>
              <a:t>In soap and water enema, the water stimulates the rectum by distension while the soap acts as a lubricant.</a:t>
            </a:r>
          </a:p>
          <a:p>
            <a:r>
              <a:rPr lang="en-US" dirty="0"/>
              <a:t>The quantity of fluid administered at a time is about 600ml.</a:t>
            </a:r>
          </a:p>
          <a:p>
            <a:r>
              <a:rPr lang="en-US" dirty="0"/>
              <a:t>An </a:t>
            </a:r>
            <a:r>
              <a:rPr lang="en-US" dirty="0" err="1"/>
              <a:t>evacuant</a:t>
            </a:r>
            <a:r>
              <a:rPr lang="en-US" dirty="0"/>
              <a:t> enema is often administered before delivery, surgical operation, and radiological investigation of the gastrointestinal tract.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Retention enema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the drug incorporated into the enema may act locally or may act systemically after absorption through the mucous membrane.</a:t>
            </a:r>
          </a:p>
          <a:p>
            <a:r>
              <a:rPr lang="en-US" dirty="0"/>
              <a:t>The quantity of fluid administered in retention enema is usually 100-120ml.</a:t>
            </a:r>
          </a:p>
          <a:p>
            <a:r>
              <a:rPr lang="en-US" dirty="0"/>
              <a:t>It can be used for diagnostic purposes e.g. barium enema.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Enteric coating of pills and tablets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Sometimes pills and tablets are coated with keratin, salol, or cellulose acid phosphate. </a:t>
            </a:r>
          </a:p>
          <a:p>
            <a:r>
              <a:rPr lang="en-US" dirty="0"/>
              <a:t>These substances are not dissolved by the acid juice of the stomach but are dissolved by the intestinal alkaline juices.</a:t>
            </a:r>
          </a:p>
          <a:p>
            <a:r>
              <a:rPr lang="en-US" dirty="0"/>
              <a:t>Enteric coating is done:</a:t>
            </a:r>
          </a:p>
          <a:p>
            <a:pPr lvl="1"/>
            <a:r>
              <a:rPr lang="en-US" dirty="0"/>
              <a:t>To prevent gastric irritation and alteration of the drug in the stomach</a:t>
            </a:r>
          </a:p>
          <a:p>
            <a:pPr lvl="1"/>
            <a:r>
              <a:rPr lang="en-US" dirty="0"/>
              <a:t>To get the desired concentration of the drug in the small intestine</a:t>
            </a:r>
          </a:p>
          <a:p>
            <a:pPr lvl="1"/>
            <a:r>
              <a:rPr lang="en-US" dirty="0"/>
              <a:t>To retard the absorption of the drug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Parenteral 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3820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These are routes of administration other than the alimentary tract (</a:t>
            </a:r>
            <a:r>
              <a:rPr lang="en-US" dirty="0" err="1"/>
              <a:t>enteron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b="1" dirty="0"/>
              <a:t>Advantages:</a:t>
            </a:r>
          </a:p>
          <a:p>
            <a:r>
              <a:rPr lang="en-US" dirty="0"/>
              <a:t>They can be employed in an unconscious or uncooperative patient</a:t>
            </a:r>
          </a:p>
          <a:p>
            <a:r>
              <a:rPr lang="en-US" dirty="0"/>
              <a:t>Useful in cases of vomiting and </a:t>
            </a:r>
            <a:r>
              <a:rPr lang="en-US" dirty="0" err="1"/>
              <a:t>diarrhoea</a:t>
            </a:r>
            <a:r>
              <a:rPr lang="en-US" dirty="0"/>
              <a:t> </a:t>
            </a:r>
          </a:p>
          <a:p>
            <a:r>
              <a:rPr lang="en-US" dirty="0"/>
              <a:t>Useful when the patient is unable to swallow</a:t>
            </a:r>
          </a:p>
          <a:p>
            <a:r>
              <a:rPr lang="en-US" dirty="0"/>
              <a:t>They avoid drug modification by alimentary juices and liver enzymes</a:t>
            </a:r>
          </a:p>
          <a:p>
            <a:r>
              <a:rPr lang="en-US" dirty="0"/>
              <a:t>Drugs that might irritate the stomach or which are not absorbed in the small intestine s can be administered</a:t>
            </a:r>
          </a:p>
          <a:p>
            <a:r>
              <a:rPr lang="en-US" dirty="0"/>
              <a:t>Rapid action and economy of dose are ensured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Parenteral routes…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Disadvantages:</a:t>
            </a:r>
          </a:p>
          <a:p>
            <a:r>
              <a:rPr lang="en-US" dirty="0"/>
              <a:t>They are less safe</a:t>
            </a:r>
          </a:p>
          <a:p>
            <a:r>
              <a:rPr lang="en-US" dirty="0"/>
              <a:t>More expensive</a:t>
            </a:r>
          </a:p>
          <a:p>
            <a:r>
              <a:rPr lang="en-US" dirty="0"/>
              <a:t>Inconvenient for the patient</a:t>
            </a:r>
          </a:p>
          <a:p>
            <a:r>
              <a:rPr lang="en-US" dirty="0"/>
              <a:t>Self-medication difficult</a:t>
            </a:r>
          </a:p>
          <a:p>
            <a:r>
              <a:rPr lang="en-US" dirty="0"/>
              <a:t>Dangers of infection if proper care is not exercised</a:t>
            </a:r>
          </a:p>
          <a:p>
            <a:r>
              <a:rPr lang="en-US" dirty="0"/>
              <a:t>Skill is required in administering</a:t>
            </a:r>
          </a:p>
          <a:p>
            <a:r>
              <a:rPr lang="en-US" dirty="0"/>
              <a:t>Injections are painful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Inhalation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By this method drugs are inhaled into the respiratory system.</a:t>
            </a:r>
          </a:p>
          <a:p>
            <a:r>
              <a:rPr lang="en-US" b="1" dirty="0"/>
              <a:t>Drugs may be administered as:</a:t>
            </a:r>
          </a:p>
          <a:p>
            <a:pPr lvl="1"/>
            <a:r>
              <a:rPr lang="en-US" sz="3000" dirty="0"/>
              <a:t>Solid particles</a:t>
            </a:r>
          </a:p>
          <a:p>
            <a:pPr lvl="1"/>
            <a:r>
              <a:rPr lang="en-US" sz="3000" dirty="0" err="1"/>
              <a:t>Nebulized</a:t>
            </a:r>
            <a:r>
              <a:rPr lang="en-US" sz="3000" dirty="0"/>
              <a:t> particles from solutions (fine spray)</a:t>
            </a:r>
          </a:p>
          <a:p>
            <a:pPr lvl="1"/>
            <a:r>
              <a:rPr lang="en-US" sz="3000" dirty="0"/>
              <a:t>In the form of </a:t>
            </a:r>
            <a:r>
              <a:rPr lang="en-US" sz="3000" dirty="0" err="1"/>
              <a:t>vapours</a:t>
            </a:r>
            <a:r>
              <a:rPr lang="en-US" sz="3000" dirty="0"/>
              <a:t> (e.g. steam inhalation)</a:t>
            </a:r>
          </a:p>
          <a:p>
            <a:pPr lvl="1"/>
            <a:r>
              <a:rPr lang="en-US" sz="3000" dirty="0"/>
              <a:t>Fine droplets (aerosols), sprayed and deposited over the mucous membranes, producing local effects.</a:t>
            </a:r>
          </a:p>
          <a:p>
            <a:pPr lvl="1"/>
            <a:r>
              <a:rPr lang="en-US" sz="3000" dirty="0"/>
              <a:t>Gases e.g. volatile general anaesthetics.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Inhalation…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Advantages:</a:t>
            </a:r>
          </a:p>
          <a:p>
            <a:pPr lvl="1"/>
            <a:r>
              <a:rPr lang="en-US" sz="3200" dirty="0"/>
              <a:t>Quick absorption</a:t>
            </a:r>
          </a:p>
          <a:p>
            <a:pPr lvl="1"/>
            <a:r>
              <a:rPr lang="en-US" sz="3200" dirty="0"/>
              <a:t>Produce rapid local and systemic effects</a:t>
            </a:r>
          </a:p>
          <a:p>
            <a:pPr lvl="1"/>
            <a:r>
              <a:rPr lang="en-US" sz="3200" dirty="0"/>
              <a:t>Blood levels of volatile general anaesthetics can be conveniently controlled by the law of gases.</a:t>
            </a:r>
          </a:p>
          <a:p>
            <a:pPr lvl="1"/>
            <a:r>
              <a:rPr lang="en-US" sz="3200" dirty="0"/>
              <a:t>Self administration is practicable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Inhalation…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Disadvantages:</a:t>
            </a:r>
          </a:p>
          <a:p>
            <a:pPr lvl="1"/>
            <a:r>
              <a:rPr lang="en-US" sz="3200" dirty="0"/>
              <a:t>Drugs go directly into the left side of the heart through the pulmonary veins and may produce cardiac toxicity</a:t>
            </a:r>
          </a:p>
          <a:p>
            <a:pPr lvl="1"/>
            <a:r>
              <a:rPr lang="en-US" sz="3200" dirty="0"/>
              <a:t>Local irritation may result in an increase in the respiratory tract secretions</a:t>
            </a:r>
          </a:p>
          <a:p>
            <a:pPr lvl="1"/>
            <a:r>
              <a:rPr lang="en-US" sz="3200" dirty="0"/>
              <a:t>Obstructed bronchi may cause failure of therapy (mucus plugs in asthma)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/>
              <a:t>Can be administered:</a:t>
            </a:r>
          </a:p>
          <a:p>
            <a:r>
              <a:rPr lang="en-US" sz="3600" dirty="0" err="1"/>
              <a:t>Intradermally</a:t>
            </a:r>
            <a:endParaRPr lang="en-US" sz="3600" dirty="0"/>
          </a:p>
          <a:p>
            <a:r>
              <a:rPr lang="en-US" sz="3600" dirty="0"/>
              <a:t>Subcutaneously </a:t>
            </a:r>
          </a:p>
          <a:p>
            <a:r>
              <a:rPr lang="en-US" sz="3600" dirty="0"/>
              <a:t>Intramuscularly</a:t>
            </a:r>
          </a:p>
          <a:p>
            <a:r>
              <a:rPr lang="en-US" sz="3600" dirty="0"/>
              <a:t>Intravenously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Intra-arterially</a:t>
            </a:r>
          </a:p>
          <a:p>
            <a:r>
              <a:rPr lang="en-US" sz="3600" dirty="0" err="1"/>
              <a:t>Intrathecally</a:t>
            </a:r>
            <a:endParaRPr lang="en-US" sz="3600" dirty="0"/>
          </a:p>
          <a:p>
            <a:r>
              <a:rPr lang="en-US" sz="3600" dirty="0" err="1"/>
              <a:t>Intraperitoneally</a:t>
            </a:r>
            <a:endParaRPr lang="en-US" sz="3600" dirty="0"/>
          </a:p>
          <a:p>
            <a:r>
              <a:rPr lang="en-US" sz="3600" dirty="0"/>
              <a:t>Intramedullary</a:t>
            </a:r>
          </a:p>
          <a:p>
            <a:r>
              <a:rPr lang="en-US" sz="3600" dirty="0" err="1"/>
              <a:t>intraarticularly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routes of drug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Drugs can be administered: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Locally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/>
              <a:t>Orally or </a:t>
            </a:r>
            <a:r>
              <a:rPr lang="en-US" sz="3200" dirty="0" err="1"/>
              <a:t>enterally</a:t>
            </a:r>
            <a:endParaRPr lang="en-US" sz="3200" dirty="0"/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err="1"/>
              <a:t>Parenterally</a:t>
            </a:r>
            <a:endParaRPr lang="en-US" sz="3200" dirty="0"/>
          </a:p>
          <a:p>
            <a:pPr marL="1371600" lvl="2" indent="-514350"/>
            <a:r>
              <a:rPr lang="en-US" sz="2800" dirty="0"/>
              <a:t>By injection</a:t>
            </a:r>
          </a:p>
          <a:p>
            <a:pPr marL="1371600" lvl="2" indent="-514350"/>
            <a:r>
              <a:rPr lang="en-US" sz="2800" dirty="0"/>
              <a:t>By inhalation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Intradermal injection:</a:t>
            </a:r>
          </a:p>
          <a:p>
            <a:r>
              <a:rPr lang="en-US" dirty="0"/>
              <a:t>Given in the layers of the skin, e.g. BCG vaccine.</a:t>
            </a:r>
          </a:p>
          <a:p>
            <a:r>
              <a:rPr lang="en-US" dirty="0"/>
              <a:t>Only a small quantity can be administered by this route</a:t>
            </a:r>
          </a:p>
          <a:p>
            <a:r>
              <a:rPr lang="en-US" dirty="0"/>
              <a:t>The injection is painful</a:t>
            </a:r>
          </a:p>
          <a:p>
            <a:r>
              <a:rPr lang="en-US" dirty="0"/>
              <a:t>The route is also employed for studying drug allergy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Subcutaneous (S/C) injection:</a:t>
            </a:r>
          </a:p>
          <a:p>
            <a:r>
              <a:rPr lang="en-US" dirty="0"/>
              <a:t>Drug is injected into the subcutaneous tissue</a:t>
            </a:r>
          </a:p>
          <a:p>
            <a:r>
              <a:rPr lang="en-US" dirty="0"/>
              <a:t>Drug absorption is slower than I.M. or I.V. routes</a:t>
            </a:r>
          </a:p>
          <a:p>
            <a:r>
              <a:rPr lang="en-US" b="1" dirty="0"/>
              <a:t>Advantages:</a:t>
            </a:r>
          </a:p>
          <a:p>
            <a:pPr lvl="1"/>
            <a:r>
              <a:rPr lang="en-US" dirty="0"/>
              <a:t>The action is sustained and uniform</a:t>
            </a:r>
          </a:p>
          <a:p>
            <a:pPr lvl="1"/>
            <a:r>
              <a:rPr lang="en-US" dirty="0"/>
              <a:t>The route is acceptable for self-administration</a:t>
            </a:r>
          </a:p>
          <a:p>
            <a:r>
              <a:rPr lang="en-US" b="1" dirty="0"/>
              <a:t>Disadvantages:</a:t>
            </a:r>
          </a:p>
          <a:p>
            <a:pPr lvl="1"/>
            <a:r>
              <a:rPr lang="en-US" dirty="0"/>
              <a:t>Only non-irritant substances can be injected by this route</a:t>
            </a:r>
          </a:p>
          <a:p>
            <a:pPr lvl="1"/>
            <a:r>
              <a:rPr lang="en-US" dirty="0"/>
              <a:t>Poor absorption in peripheral circulatory failure</a:t>
            </a:r>
          </a:p>
          <a:p>
            <a:pPr lvl="1"/>
            <a:r>
              <a:rPr lang="en-US" dirty="0"/>
              <a:t>Repeated injections in the same area can cause </a:t>
            </a:r>
            <a:r>
              <a:rPr lang="en-US" dirty="0" err="1"/>
              <a:t>lipoatrophy</a:t>
            </a:r>
            <a:r>
              <a:rPr lang="en-US" dirty="0"/>
              <a:t>, leading to erratic absorption.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Intramuscular (I.M.) injection:</a:t>
            </a:r>
          </a:p>
          <a:p>
            <a:r>
              <a:rPr lang="en-US" dirty="0"/>
              <a:t>The drug is injected into the muscles</a:t>
            </a:r>
          </a:p>
          <a:p>
            <a:r>
              <a:rPr lang="en-US" b="1" dirty="0"/>
              <a:t>Advantages:</a:t>
            </a:r>
          </a:p>
          <a:p>
            <a:pPr lvl="1"/>
            <a:r>
              <a:rPr lang="en-US" dirty="0"/>
              <a:t>In addition to soluble substances, mild irritants, suspensions and colloids can be injected by this route.</a:t>
            </a:r>
          </a:p>
          <a:p>
            <a:pPr lvl="1"/>
            <a:r>
              <a:rPr lang="en-US" dirty="0"/>
              <a:t>Absorption rate is relatively uniform</a:t>
            </a:r>
          </a:p>
          <a:p>
            <a:pPr lvl="1"/>
            <a:r>
              <a:rPr lang="en-US" dirty="0"/>
              <a:t>Onset of action is rapid</a:t>
            </a:r>
          </a:p>
          <a:p>
            <a:pPr lvl="1"/>
            <a:r>
              <a:rPr lang="en-US" dirty="0"/>
              <a:t>Depot preparations can be used at monthly or longer periods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I.M. injection…</a:t>
            </a:r>
          </a:p>
          <a:p>
            <a:r>
              <a:rPr lang="en-US" b="1" dirty="0"/>
              <a:t>Disadvantages:</a:t>
            </a:r>
          </a:p>
          <a:p>
            <a:pPr lvl="1"/>
            <a:r>
              <a:rPr lang="en-US" dirty="0"/>
              <a:t>Causes local pain</a:t>
            </a:r>
          </a:p>
          <a:p>
            <a:pPr lvl="1"/>
            <a:r>
              <a:rPr lang="en-US" dirty="0"/>
              <a:t>May cause abscess</a:t>
            </a:r>
          </a:p>
          <a:p>
            <a:pPr lvl="1"/>
            <a:r>
              <a:rPr lang="en-US" dirty="0"/>
              <a:t>May cause nerve irritation or damage if injected very near to or into a nerve causing severe pain or paresis of muscles supplied.</a:t>
            </a:r>
          </a:p>
          <a:p>
            <a:r>
              <a:rPr lang="en-US" i="1" dirty="0"/>
              <a:t>NB: the volume of injection should not exceed 10 </a:t>
            </a:r>
            <a:r>
              <a:rPr lang="en-US" i="1" dirty="0" err="1"/>
              <a:t>mls</a:t>
            </a:r>
            <a:r>
              <a:rPr lang="en-US" i="1" dirty="0"/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29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300" b="1" dirty="0"/>
              <a:t>Intravenous (I.V. ) Injection</a:t>
            </a:r>
          </a:p>
          <a:p>
            <a:r>
              <a:rPr lang="en-US" dirty="0"/>
              <a:t>Drugs are given directly into a vein</a:t>
            </a:r>
          </a:p>
          <a:p>
            <a:r>
              <a:rPr lang="en-US" b="1" dirty="0"/>
              <a:t>Advantages:</a:t>
            </a:r>
          </a:p>
          <a:p>
            <a:pPr lvl="1"/>
            <a:r>
              <a:rPr lang="en-US" dirty="0"/>
              <a:t>Allows rapid modification of dose, i.e. immediate cessation of drug administration is possible if unwanted effects occur during administration.</a:t>
            </a:r>
          </a:p>
          <a:p>
            <a:pPr lvl="1"/>
            <a:r>
              <a:rPr lang="en-US" dirty="0"/>
              <a:t>Produce rapid action</a:t>
            </a:r>
          </a:p>
          <a:p>
            <a:pPr lvl="1"/>
            <a:r>
              <a:rPr lang="en-US" dirty="0"/>
              <a:t>The desired blood concentration can be obtained with a well-defined dose.</a:t>
            </a:r>
          </a:p>
          <a:p>
            <a:pPr lvl="1"/>
            <a:r>
              <a:rPr lang="en-US" dirty="0"/>
              <a:t>Large quantities of solution can be administered by this route.</a:t>
            </a:r>
          </a:p>
          <a:p>
            <a:pPr lvl="1"/>
            <a:r>
              <a:rPr lang="en-US" dirty="0"/>
              <a:t>Useful for certain irritant and hypertonic solution (e.g. </a:t>
            </a:r>
            <a:r>
              <a:rPr lang="en-US" dirty="0" err="1"/>
              <a:t>mannitol</a:t>
            </a:r>
            <a:r>
              <a:rPr lang="en-US" dirty="0"/>
              <a:t> and iron) as they are rapidly diluted by blood.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Intravenous (I.V. ) Injection…</a:t>
            </a:r>
          </a:p>
          <a:p>
            <a:r>
              <a:rPr lang="en-US" b="1" dirty="0"/>
              <a:t>Disadvantages:</a:t>
            </a:r>
          </a:p>
          <a:p>
            <a:pPr lvl="1"/>
            <a:r>
              <a:rPr lang="en-US" dirty="0"/>
              <a:t>Once a drug has been administered by this route its action cannot be halted</a:t>
            </a:r>
          </a:p>
          <a:p>
            <a:pPr lvl="1"/>
            <a:r>
              <a:rPr lang="en-US" dirty="0"/>
              <a:t>Local irritation can lead to venous thrombosis</a:t>
            </a:r>
          </a:p>
          <a:p>
            <a:pPr lvl="1"/>
            <a:r>
              <a:rPr lang="en-US" dirty="0"/>
              <a:t>Leakage of the drug outside the vein can produce severe irritation e.g. intravenous iron.</a:t>
            </a:r>
          </a:p>
          <a:p>
            <a:pPr lvl="1"/>
            <a:r>
              <a:rPr lang="en-US" dirty="0"/>
              <a:t>Self medication is difficult</a:t>
            </a:r>
          </a:p>
          <a:p>
            <a:pPr lvl="1"/>
            <a:r>
              <a:rPr lang="en-US" dirty="0"/>
              <a:t>Infection of the intravenous catheter and the small thrombi on its tip are a risk during prolonged infusions.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I.V. injection:…</a:t>
            </a:r>
          </a:p>
          <a:p>
            <a:r>
              <a:rPr lang="en-US" b="1" i="1" dirty="0"/>
              <a:t>Precautions:</a:t>
            </a:r>
          </a:p>
          <a:p>
            <a:pPr lvl="1"/>
            <a:r>
              <a:rPr lang="en-US" dirty="0"/>
              <a:t>Before injecting ensure that the needle is in the vein</a:t>
            </a:r>
          </a:p>
          <a:p>
            <a:pPr lvl="1"/>
            <a:r>
              <a:rPr lang="en-US" dirty="0"/>
              <a:t>The injection should be given slowly in the case of certain drugs such as iron and aminophylline, as sudden high blood concentrations may be dangerous.</a:t>
            </a:r>
          </a:p>
          <a:p>
            <a:pPr lvl="1"/>
            <a:r>
              <a:rPr lang="en-US" dirty="0"/>
              <a:t>Only the minimum quantity required to elicit a particular effect should be injected.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Intra-arterial injection</a:t>
            </a:r>
          </a:p>
          <a:p>
            <a:r>
              <a:rPr lang="en-US" dirty="0"/>
              <a:t>In this route a drug is administered through an artery.</a:t>
            </a:r>
          </a:p>
          <a:p>
            <a:r>
              <a:rPr lang="en-US" b="1" dirty="0"/>
              <a:t>Danger: </a:t>
            </a:r>
          </a:p>
          <a:p>
            <a:pPr lvl="1"/>
            <a:r>
              <a:rPr lang="en-US" dirty="0"/>
              <a:t>Produces a sudden high concentration in arterial blood and hence, may be harmful locally or dangerous to tissues supplied by the artery.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Intra-arterial injection…</a:t>
            </a:r>
          </a:p>
          <a:p>
            <a:r>
              <a:rPr lang="en-US" b="1" dirty="0"/>
              <a:t>Used in: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Some diagnostic studies such as angiography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Treatment of peripheral vascular disorders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Treatment of certain localized malignancies where certain anti-malignancy compounds are administered by intra-arterial perfusion.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Intra-</a:t>
            </a:r>
            <a:r>
              <a:rPr lang="en-US" b="1" dirty="0" err="1"/>
              <a:t>thecal</a:t>
            </a:r>
            <a:r>
              <a:rPr lang="en-US" b="1" dirty="0"/>
              <a:t> injection:</a:t>
            </a:r>
          </a:p>
          <a:p>
            <a:r>
              <a:rPr lang="en-US" dirty="0"/>
              <a:t>This involves the introduction of drugs such as spinal anaesthetics into the subarachnoid space. The drugs act directly on the central nervous system.</a:t>
            </a:r>
          </a:p>
          <a:p>
            <a:r>
              <a:rPr lang="en-US" dirty="0"/>
              <a:t>This route is convenient for producing local action on the meninges (e.g. certain antibiotics and corticosteroids)</a:t>
            </a:r>
          </a:p>
          <a:p>
            <a:r>
              <a:rPr lang="en-US" dirty="0"/>
              <a:t>Strict aseptic precautions must be observed.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of a suitable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Selection of a suitable route is dictated by considerations as follows: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Convenience for the patient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The patient’s condition – degree of illness, type of illness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Action required – quick action, local action, systemic action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Achievement and maintenance of an adequate drug concentration at the requisite site, e.g. getting the right concentration of a drug in the meninges.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Drug formulation that is available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Intra-peritoneal injection:</a:t>
            </a:r>
          </a:p>
          <a:p>
            <a:r>
              <a:rPr lang="en-US" dirty="0"/>
              <a:t>This route is useful in infants for giving fluids like dextrose saline, as the peritoneum offers a large surface from which they are readily absorbed.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Intramedullary injection:</a:t>
            </a:r>
          </a:p>
          <a:p>
            <a:r>
              <a:rPr lang="en-US" dirty="0"/>
              <a:t>This is the introduction of drugs into the bone marrow. It is rare.</a:t>
            </a:r>
          </a:p>
          <a:p>
            <a:endParaRPr lang="en-US" dirty="0"/>
          </a:p>
          <a:p>
            <a:pPr>
              <a:buNone/>
            </a:pPr>
            <a:r>
              <a:rPr lang="en-US" b="1" dirty="0"/>
              <a:t>Intra-articular injection:</a:t>
            </a:r>
          </a:p>
          <a:p>
            <a:r>
              <a:rPr lang="en-US" dirty="0"/>
              <a:t>A drug is administered directly into a joint for local treatment. </a:t>
            </a:r>
          </a:p>
          <a:p>
            <a:r>
              <a:rPr lang="en-US" dirty="0"/>
              <a:t>It ensures high local concentration of the drug.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application of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when a drug is administered directly at the site where it is to produce effects, e.g. of dusting powder, paste, lotion, cream, drops, ointment, vaginal pessaries.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local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Convenient to the patient</a:t>
            </a:r>
          </a:p>
          <a:p>
            <a:r>
              <a:rPr lang="en-US" dirty="0"/>
              <a:t>Encouraging to the patient</a:t>
            </a:r>
          </a:p>
          <a:p>
            <a:r>
              <a:rPr lang="en-US" dirty="0"/>
              <a:t>Easy to apply</a:t>
            </a:r>
          </a:p>
          <a:p>
            <a:r>
              <a:rPr lang="en-US" dirty="0"/>
              <a:t>Does not require skill</a:t>
            </a:r>
          </a:p>
          <a:p>
            <a:r>
              <a:rPr lang="en-US" dirty="0"/>
              <a:t>Acts at site of application</a:t>
            </a:r>
          </a:p>
          <a:p>
            <a:r>
              <a:rPr lang="en-US" dirty="0"/>
              <a:t>Self-application is possible</a:t>
            </a:r>
          </a:p>
          <a:p>
            <a:r>
              <a:rPr lang="en-US" dirty="0"/>
              <a:t>No gastric irritation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Disadvantages of local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be absorbed and produce adverse systemic effects, especially solutions applied to mucus membranes.</a:t>
            </a:r>
          </a:p>
          <a:p>
            <a:pPr lvl="1"/>
            <a:r>
              <a:rPr lang="en-US" dirty="0"/>
              <a:t>Eye drops</a:t>
            </a:r>
          </a:p>
          <a:p>
            <a:pPr lvl="1"/>
            <a:r>
              <a:rPr lang="en-US" dirty="0"/>
              <a:t>Nasal sprays</a:t>
            </a:r>
          </a:p>
          <a:p>
            <a:r>
              <a:rPr lang="en-US" dirty="0"/>
              <a:t>May be messy on the skin, some might dirty the clothes.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or Enteral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means taking drugs into the body via the alimentary tract. </a:t>
            </a:r>
          </a:p>
          <a:p>
            <a:r>
              <a:rPr lang="en-US" dirty="0"/>
              <a:t>It is the most commonly used route of drug administration.</a:t>
            </a:r>
          </a:p>
          <a:p>
            <a:r>
              <a:rPr lang="en-US" dirty="0"/>
              <a:t>It includes:</a:t>
            </a:r>
          </a:p>
          <a:p>
            <a:pPr lvl="1"/>
            <a:r>
              <a:rPr lang="en-US" sz="3200" dirty="0"/>
              <a:t>Swallowing drugs (oral administration)</a:t>
            </a:r>
          </a:p>
          <a:p>
            <a:pPr lvl="1"/>
            <a:r>
              <a:rPr lang="en-US" sz="3200" dirty="0"/>
              <a:t>Sub-lingual administration of drugs</a:t>
            </a:r>
          </a:p>
          <a:p>
            <a:pPr lvl="1"/>
            <a:r>
              <a:rPr lang="en-US" sz="3200" dirty="0"/>
              <a:t>Rectal administration of drugs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Drugs are taken by mouth for absorption in the gastrointestinal tract.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4514</TotalTime>
  <Words>1830</Words>
  <Application>Microsoft Office PowerPoint</Application>
  <PresentationFormat>On-screen Show (4:3)</PresentationFormat>
  <Paragraphs>246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Module</vt:lpstr>
      <vt:lpstr>Routes of Administration of Drugs</vt:lpstr>
      <vt:lpstr>Learning objectives</vt:lpstr>
      <vt:lpstr>Main routes of drug administration</vt:lpstr>
      <vt:lpstr>Selection of a suitable route</vt:lpstr>
      <vt:lpstr>Local application of drugs</vt:lpstr>
      <vt:lpstr>Advantages of local application</vt:lpstr>
      <vt:lpstr>Disadvantages of local application</vt:lpstr>
      <vt:lpstr>Oral or Enteral route</vt:lpstr>
      <vt:lpstr>Oral administration</vt:lpstr>
      <vt:lpstr>Advantages of oral administration</vt:lpstr>
      <vt:lpstr>Disadvantages of oral administration</vt:lpstr>
      <vt:lpstr>Sub-lingual administration of drugs</vt:lpstr>
      <vt:lpstr>Advantages of sublingual administration</vt:lpstr>
      <vt:lpstr>Disadvantages </vt:lpstr>
      <vt:lpstr>Examples of drugs given sublingually</vt:lpstr>
      <vt:lpstr>Rectal administration of drugs</vt:lpstr>
      <vt:lpstr>Advantages of rectal route</vt:lpstr>
      <vt:lpstr>Disadvantages </vt:lpstr>
      <vt:lpstr>Examples of drugs that can be given rectally</vt:lpstr>
      <vt:lpstr>Enemata </vt:lpstr>
      <vt:lpstr>Evacuant enema</vt:lpstr>
      <vt:lpstr>Retention enema</vt:lpstr>
      <vt:lpstr>Enteric coating of pills and tablets</vt:lpstr>
      <vt:lpstr>Parenteral routes</vt:lpstr>
      <vt:lpstr>Parenteral routes…</vt:lpstr>
      <vt:lpstr>Inhalation </vt:lpstr>
      <vt:lpstr>Inhalation…</vt:lpstr>
      <vt:lpstr>Inhalation…</vt:lpstr>
      <vt:lpstr>Injections </vt:lpstr>
      <vt:lpstr>Injections </vt:lpstr>
      <vt:lpstr>Injections </vt:lpstr>
      <vt:lpstr>Injections </vt:lpstr>
      <vt:lpstr>Injections </vt:lpstr>
      <vt:lpstr>Injections </vt:lpstr>
      <vt:lpstr>Injections </vt:lpstr>
      <vt:lpstr>Injections </vt:lpstr>
      <vt:lpstr>Injections </vt:lpstr>
      <vt:lpstr>Injections </vt:lpstr>
      <vt:lpstr>Injections </vt:lpstr>
      <vt:lpstr>Injections </vt:lpstr>
      <vt:lpstr>Injections </vt:lpstr>
      <vt:lpstr>The end.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Routes of administration of Drugs</dc:title>
  <dc:creator>peter juma</dc:creator>
  <cp:lastModifiedBy>peterjuma1966@gmail.com</cp:lastModifiedBy>
  <cp:revision>43</cp:revision>
  <cp:lastPrinted>2016-11-18T09:45:21Z</cp:lastPrinted>
  <dcterms:created xsi:type="dcterms:W3CDTF">2006-08-16T00:00:00Z</dcterms:created>
  <dcterms:modified xsi:type="dcterms:W3CDTF">2020-10-28T21:02:39Z</dcterms:modified>
</cp:coreProperties>
</file>