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7" r:id="rId3"/>
    <p:sldId id="258" r:id="rId4"/>
    <p:sldId id="259" r:id="rId5"/>
    <p:sldId id="260" r:id="rId6"/>
    <p:sldId id="312" r:id="rId7"/>
    <p:sldId id="313" r:id="rId8"/>
    <p:sldId id="314" r:id="rId9"/>
    <p:sldId id="315" r:id="rId10"/>
    <p:sldId id="316" r:id="rId11"/>
    <p:sldId id="318" r:id="rId12"/>
    <p:sldId id="298" r:id="rId13"/>
    <p:sldId id="299" r:id="rId14"/>
    <p:sldId id="301" r:id="rId15"/>
    <p:sldId id="302" r:id="rId16"/>
    <p:sldId id="303" r:id="rId17"/>
    <p:sldId id="304" r:id="rId18"/>
    <p:sldId id="305" r:id="rId19"/>
    <p:sldId id="306" r:id="rId20"/>
    <p:sldId id="333" r:id="rId21"/>
    <p:sldId id="307" r:id="rId22"/>
    <p:sldId id="308" r:id="rId23"/>
    <p:sldId id="311" r:id="rId24"/>
    <p:sldId id="309" r:id="rId25"/>
    <p:sldId id="310" r:id="rId26"/>
    <p:sldId id="285" r:id="rId27"/>
    <p:sldId id="287" r:id="rId28"/>
    <p:sldId id="289" r:id="rId29"/>
    <p:sldId id="291" r:id="rId30"/>
    <p:sldId id="293" r:id="rId31"/>
    <p:sldId id="295" r:id="rId32"/>
    <p:sldId id="261" r:id="rId33"/>
    <p:sldId id="263" r:id="rId34"/>
    <p:sldId id="264" r:id="rId35"/>
    <p:sldId id="265" r:id="rId36"/>
    <p:sldId id="266" r:id="rId37"/>
    <p:sldId id="267" r:id="rId38"/>
    <p:sldId id="268" r:id="rId39"/>
    <p:sldId id="270" r:id="rId40"/>
    <p:sldId id="272" r:id="rId41"/>
    <p:sldId id="276" r:id="rId42"/>
    <p:sldId id="277" r:id="rId43"/>
    <p:sldId id="278" r:id="rId44"/>
    <p:sldId id="279" r:id="rId45"/>
    <p:sldId id="280" r:id="rId46"/>
    <p:sldId id="281" r:id="rId47"/>
    <p:sldId id="282" r:id="rId48"/>
    <p:sldId id="320" r:id="rId49"/>
    <p:sldId id="321" r:id="rId50"/>
    <p:sldId id="322" r:id="rId51"/>
    <p:sldId id="323" r:id="rId52"/>
    <p:sldId id="324" r:id="rId53"/>
    <p:sldId id="325" r:id="rId54"/>
    <p:sldId id="284" r:id="rId55"/>
    <p:sldId id="326" r:id="rId56"/>
    <p:sldId id="334" r:id="rId57"/>
    <p:sldId id="328" r:id="rId58"/>
    <p:sldId id="330" r:id="rId59"/>
    <p:sldId id="331" r:id="rId60"/>
    <p:sldId id="332" r:id="rId61"/>
    <p:sldId id="283" r:id="rId62"/>
    <p:sldId id="29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0"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BAEE2-CA5F-4C95-AF1A-4E293E87EECD}" type="datetimeFigureOut">
              <a:rPr lang="en-US" smtClean="0"/>
              <a:pPr/>
              <a:t>11/21/2019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082B-9B15-475E-A718-67ED22E225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graphesthesia"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 </a:t>
            </a:r>
            <a:r>
              <a:rPr lang="en-US" sz="1200" b="1" i="0" kern="1200" dirty="0" smtClean="0">
                <a:solidFill>
                  <a:schemeClr val="tx1"/>
                </a:solidFill>
                <a:latin typeface="+mn-lt"/>
                <a:ea typeface="+mn-ea"/>
                <a:cs typeface="+mn-cs"/>
              </a:rPr>
              <a:t>afterimage</a:t>
            </a:r>
            <a:r>
              <a:rPr lang="en-US" sz="1200" b="0" i="0" kern="1200" dirty="0" smtClean="0">
                <a:solidFill>
                  <a:schemeClr val="tx1"/>
                </a:solidFill>
                <a:latin typeface="+mn-lt"/>
                <a:ea typeface="+mn-ea"/>
                <a:cs typeface="+mn-cs"/>
              </a:rPr>
              <a:t> in general is an optical illusion that refers to an image continuing to appear after exposure to the original image has ceased.</a:t>
            </a:r>
          </a:p>
          <a:p>
            <a:r>
              <a:rPr lang="en-US" dirty="0" smtClean="0"/>
              <a:t>Orthogonal: </a:t>
            </a:r>
            <a:r>
              <a:rPr lang="en-US" sz="1200" b="0" i="0" kern="1200" dirty="0" smtClean="0">
                <a:solidFill>
                  <a:schemeClr val="tx1"/>
                </a:solidFill>
                <a:latin typeface="+mn-lt"/>
                <a:ea typeface="+mn-ea"/>
                <a:cs typeface="+mn-cs"/>
              </a:rPr>
              <a:t>of or involving right angles; at right angles.</a:t>
            </a:r>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hlinkClick r:id="rId3" tooltip="Agraphesthesia"/>
              </a:rPr>
              <a:t>Agraphesthesia</a:t>
            </a:r>
            <a:r>
              <a:rPr lang="en-US" dirty="0" smtClean="0"/>
              <a:t>: </a:t>
            </a:r>
            <a:r>
              <a:rPr lang="en-US" sz="1200" b="1" i="0" kern="1200" dirty="0" err="1" smtClean="0">
                <a:solidFill>
                  <a:schemeClr val="tx1"/>
                </a:solidFill>
                <a:latin typeface="+mn-lt"/>
                <a:ea typeface="+mn-ea"/>
                <a:cs typeface="+mn-cs"/>
              </a:rPr>
              <a:t>Agraphesthesia</a:t>
            </a:r>
            <a:r>
              <a:rPr lang="en-US" sz="1200" b="0" i="0" kern="1200" dirty="0" smtClean="0">
                <a:solidFill>
                  <a:schemeClr val="tx1"/>
                </a:solidFill>
                <a:latin typeface="+mn-lt"/>
                <a:ea typeface="+mn-ea"/>
                <a:cs typeface="+mn-cs"/>
              </a:rPr>
              <a:t> is a disorder of directional </a:t>
            </a:r>
            <a:r>
              <a:rPr lang="en-US" sz="1200" b="0" i="0" kern="1200" dirty="0" err="1" smtClean="0">
                <a:solidFill>
                  <a:schemeClr val="tx1"/>
                </a:solidFill>
                <a:latin typeface="+mn-lt"/>
                <a:ea typeface="+mn-ea"/>
                <a:cs typeface="+mn-cs"/>
              </a:rPr>
              <a:t>cutaneous</a:t>
            </a:r>
            <a:r>
              <a:rPr lang="en-US" sz="1200" b="0" i="0" kern="1200" dirty="0" smtClean="0">
                <a:solidFill>
                  <a:schemeClr val="tx1"/>
                </a:solidFill>
                <a:latin typeface="+mn-lt"/>
                <a:ea typeface="+mn-ea"/>
                <a:cs typeface="+mn-cs"/>
              </a:rPr>
              <a:t> kinesthesia or a disorientation of the skin's sensation across its space. It is a difficulty recognizing a written number or letter traced on the skin after parietal damage.</a:t>
            </a:r>
          </a:p>
          <a:p>
            <a:r>
              <a:rPr lang="en-US" sz="1200" b="0" i="0" kern="1200" dirty="0" err="1" smtClean="0">
                <a:solidFill>
                  <a:schemeClr val="tx1"/>
                </a:solidFill>
                <a:latin typeface="+mn-lt"/>
                <a:ea typeface="+mn-ea"/>
                <a:cs typeface="+mn-cs"/>
              </a:rPr>
              <a:t>Astereognosis</a:t>
            </a:r>
            <a:r>
              <a:rPr lang="en-US" sz="1200" b="0" i="0" kern="1200" dirty="0" smtClean="0">
                <a:solidFill>
                  <a:schemeClr val="tx1"/>
                </a:solidFill>
                <a:latin typeface="+mn-lt"/>
                <a:ea typeface="+mn-ea"/>
                <a:cs typeface="+mn-cs"/>
              </a:rPr>
              <a:t> (or tactile </a:t>
            </a:r>
            <a:r>
              <a:rPr lang="en-US" sz="1200" b="0" i="0" kern="1200" dirty="0" err="1" smtClean="0">
                <a:solidFill>
                  <a:schemeClr val="tx1"/>
                </a:solidFill>
                <a:latin typeface="+mn-lt"/>
                <a:ea typeface="+mn-ea"/>
                <a:cs typeface="+mn-cs"/>
              </a:rPr>
              <a:t>agnosia</a:t>
            </a:r>
            <a:r>
              <a:rPr lang="en-US" sz="1200" b="0" i="0" kern="1200" dirty="0" smtClean="0">
                <a:solidFill>
                  <a:schemeClr val="tx1"/>
                </a:solidFill>
                <a:latin typeface="+mn-lt"/>
                <a:ea typeface="+mn-ea"/>
                <a:cs typeface="+mn-cs"/>
              </a:rPr>
              <a:t> if only one hand is affected) is the inability to identify an object by active touch of the hands without other sensory input, such as visual or sensory information.</a:t>
            </a:r>
          </a:p>
          <a:p>
            <a:r>
              <a:rPr lang="en-US" sz="1200" b="1" i="0" kern="1200" dirty="0" err="1" smtClean="0">
                <a:solidFill>
                  <a:schemeClr val="tx1"/>
                </a:solidFill>
                <a:latin typeface="+mn-lt"/>
                <a:ea typeface="+mn-ea"/>
                <a:cs typeface="+mn-cs"/>
              </a:rPr>
              <a:t>Hemihypesthesia</a:t>
            </a:r>
            <a:r>
              <a:rPr lang="en-US" sz="1200" b="0" i="0" kern="1200" dirty="0" smtClean="0">
                <a:solidFill>
                  <a:schemeClr val="tx1"/>
                </a:solidFill>
                <a:latin typeface="+mn-lt"/>
                <a:ea typeface="+mn-ea"/>
                <a:cs typeface="+mn-cs"/>
              </a:rPr>
              <a:t> is a reduction in sensitivity on one side of the body. A person with this condition may not be able to perceive being lightly touched on one side, but has normal function on the other side of the body. It can occur from damage to the </a:t>
            </a:r>
            <a:r>
              <a:rPr lang="en-US" sz="1200" b="0" i="0" kern="1200" dirty="0" err="1" smtClean="0">
                <a:solidFill>
                  <a:schemeClr val="tx1"/>
                </a:solidFill>
                <a:latin typeface="+mn-lt"/>
                <a:ea typeface="+mn-ea"/>
                <a:cs typeface="+mn-cs"/>
              </a:rPr>
              <a:t>thalamocortical</a:t>
            </a:r>
            <a:r>
              <a:rPr lang="en-US" sz="1200" b="0" i="0" kern="1200" dirty="0" smtClean="0">
                <a:solidFill>
                  <a:schemeClr val="tx1"/>
                </a:solidFill>
                <a:latin typeface="+mn-lt"/>
                <a:ea typeface="+mn-ea"/>
                <a:cs typeface="+mn-cs"/>
              </a:rPr>
              <a:t> fibers in the posterior limb of the internal capsule.</a:t>
            </a:r>
          </a:p>
          <a:p>
            <a:r>
              <a:rPr lang="en-US" sz="1200" b="1" i="0" kern="1200" dirty="0" err="1" smtClean="0">
                <a:solidFill>
                  <a:schemeClr val="tx1"/>
                </a:solidFill>
                <a:latin typeface="+mn-lt"/>
                <a:ea typeface="+mn-ea"/>
                <a:cs typeface="+mn-cs"/>
              </a:rPr>
              <a:t>Hemineglect</a:t>
            </a:r>
            <a:r>
              <a:rPr lang="en-US" sz="1200" b="0" i="0" kern="1200" dirty="0" smtClean="0">
                <a:solidFill>
                  <a:schemeClr val="tx1"/>
                </a:solidFill>
                <a:latin typeface="+mn-lt"/>
                <a:ea typeface="+mn-ea"/>
                <a:cs typeface="+mn-cs"/>
              </a:rPr>
              <a:t>, also known as unilateral neglect, </a:t>
            </a:r>
            <a:r>
              <a:rPr lang="en-US" sz="1200" b="0" i="0" kern="1200" dirty="0" err="1" smtClean="0">
                <a:solidFill>
                  <a:schemeClr val="tx1"/>
                </a:solidFill>
                <a:latin typeface="+mn-lt"/>
                <a:ea typeface="+mn-ea"/>
                <a:cs typeface="+mn-cs"/>
              </a:rPr>
              <a:t>hemispatial</a:t>
            </a:r>
            <a:r>
              <a:rPr lang="en-US" sz="1200" b="0" i="0" kern="1200" dirty="0" smtClean="0">
                <a:solidFill>
                  <a:schemeClr val="tx1"/>
                </a:solidFill>
                <a:latin typeface="+mn-lt"/>
                <a:ea typeface="+mn-ea"/>
                <a:cs typeface="+mn-cs"/>
              </a:rPr>
              <a:t> neglect or spatial neglect, is a common and disabling condition following brain damage in which patients fail to be aware of items to one side of space.</a:t>
            </a:r>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C421915-2902-4D46-9EA4-628510A679E7}" type="datetimeFigureOut">
              <a:rPr lang="en-US" smtClean="0"/>
              <a:pPr/>
              <a:t>11/21/2019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D70CC13-56E5-4E3C-92D9-C238030EE3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21915-2902-4D46-9EA4-628510A679E7}"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21915-2902-4D46-9EA4-628510A679E7}"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C421915-2902-4D46-9EA4-628510A679E7}" type="datetimeFigureOut">
              <a:rPr lang="en-US" smtClean="0"/>
              <a:pPr/>
              <a:t>11/21/2019</a:t>
            </a:fld>
            <a:endParaRPr lang="en-US"/>
          </a:p>
        </p:txBody>
      </p:sp>
      <p:sp>
        <p:nvSpPr>
          <p:cNvPr id="9" name="Slide Number Placeholder 8"/>
          <p:cNvSpPr>
            <a:spLocks noGrp="1"/>
          </p:cNvSpPr>
          <p:nvPr>
            <p:ph type="sldNum" sz="quarter" idx="15"/>
          </p:nvPr>
        </p:nvSpPr>
        <p:spPr/>
        <p:txBody>
          <a:bodyPr rtlCol="0"/>
          <a:lstStyle/>
          <a:p>
            <a:fld id="{AD70CC13-56E5-4E3C-92D9-C238030EE3E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C421915-2902-4D46-9EA4-628510A679E7}" type="datetimeFigureOut">
              <a:rPr lang="en-US" smtClean="0"/>
              <a:pPr/>
              <a:t>11/21/2019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70CC13-56E5-4E3C-92D9-C238030EE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C421915-2902-4D46-9EA4-628510A679E7}"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0CC13-56E5-4E3C-92D9-C238030EE3E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C421915-2902-4D46-9EA4-628510A679E7}" type="datetimeFigureOut">
              <a:rPr lang="en-US" smtClean="0"/>
              <a:pPr/>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0CC13-56E5-4E3C-92D9-C238030EE3E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C421915-2902-4D46-9EA4-628510A679E7}" type="datetimeFigureOut">
              <a:rPr lang="en-US" smtClean="0"/>
              <a:pPr/>
              <a:t>11/21/2019</a:t>
            </a:fld>
            <a:endParaRPr lang="en-US"/>
          </a:p>
        </p:txBody>
      </p:sp>
      <p:sp>
        <p:nvSpPr>
          <p:cNvPr id="7" name="Slide Number Placeholder 6"/>
          <p:cNvSpPr>
            <a:spLocks noGrp="1"/>
          </p:cNvSpPr>
          <p:nvPr>
            <p:ph type="sldNum" sz="quarter" idx="11"/>
          </p:nvPr>
        </p:nvSpPr>
        <p:spPr/>
        <p:txBody>
          <a:bodyPr rtlCol="0"/>
          <a:lstStyle/>
          <a:p>
            <a:fld id="{AD70CC13-56E5-4E3C-92D9-C238030EE3E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21915-2902-4D46-9EA4-628510A679E7}" type="datetimeFigureOut">
              <a:rPr lang="en-US" smtClean="0"/>
              <a:pPr/>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C421915-2902-4D46-9EA4-628510A679E7}" type="datetimeFigureOut">
              <a:rPr lang="en-US" smtClean="0"/>
              <a:pPr/>
              <a:t>11/21/2019</a:t>
            </a:fld>
            <a:endParaRPr lang="en-US"/>
          </a:p>
        </p:txBody>
      </p:sp>
      <p:sp>
        <p:nvSpPr>
          <p:cNvPr id="22" name="Slide Number Placeholder 21"/>
          <p:cNvSpPr>
            <a:spLocks noGrp="1"/>
          </p:cNvSpPr>
          <p:nvPr>
            <p:ph type="sldNum" sz="quarter" idx="15"/>
          </p:nvPr>
        </p:nvSpPr>
        <p:spPr/>
        <p:txBody>
          <a:bodyPr rtlCol="0"/>
          <a:lstStyle/>
          <a:p>
            <a:fld id="{AD70CC13-56E5-4E3C-92D9-C238030EE3E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C421915-2902-4D46-9EA4-628510A679E7}" type="datetimeFigureOut">
              <a:rPr lang="en-US" smtClean="0"/>
              <a:pPr/>
              <a:t>11/21/2019</a:t>
            </a:fld>
            <a:endParaRPr lang="en-US"/>
          </a:p>
        </p:txBody>
      </p:sp>
      <p:sp>
        <p:nvSpPr>
          <p:cNvPr id="18" name="Slide Number Placeholder 17"/>
          <p:cNvSpPr>
            <a:spLocks noGrp="1"/>
          </p:cNvSpPr>
          <p:nvPr>
            <p:ph type="sldNum" sz="quarter" idx="11"/>
          </p:nvPr>
        </p:nvSpPr>
        <p:spPr/>
        <p:txBody>
          <a:bodyPr rtlCol="0"/>
          <a:lstStyle/>
          <a:p>
            <a:fld id="{AD70CC13-56E5-4E3C-92D9-C238030EE3E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C421915-2902-4D46-9EA4-628510A679E7}" type="datetimeFigureOut">
              <a:rPr lang="en-US" smtClean="0"/>
              <a:pPr/>
              <a:t>11/21/2019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70CC13-56E5-4E3C-92D9-C238030EE3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neuron" TargetMode="External"/><Relationship Id="rId1" Type="http://schemas.openxmlformats.org/officeDocument/2006/relationships/slideLayout" Target="../slideLayouts/slideLayout2.xml"/><Relationship Id="rId4" Type="http://schemas.openxmlformats.org/officeDocument/2006/relationships/hyperlink" Target="https://en.wikipedia.org/wiki/Cochle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nternal_organs" TargetMode="External"/><Relationship Id="rId2" Type="http://schemas.openxmlformats.org/officeDocument/2006/relationships/hyperlink" Target="https://en.wikipedia.org/wiki/Skin" TargetMode="External"/><Relationship Id="rId1" Type="http://schemas.openxmlformats.org/officeDocument/2006/relationships/slideLayout" Target="../slideLayouts/slideLayout2.xml"/><Relationship Id="rId4" Type="http://schemas.openxmlformats.org/officeDocument/2006/relationships/hyperlink" Target="https://en.wikipedia.org/wiki/Mechanorecep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Horizontal_cell" TargetMode="External"/><Relationship Id="rId3" Type="http://schemas.openxmlformats.org/officeDocument/2006/relationships/hyperlink" Target="https://en.wikipedia.org/wiki/Light" TargetMode="External"/><Relationship Id="rId7" Type="http://schemas.openxmlformats.org/officeDocument/2006/relationships/hyperlink" Target="https://en.wikipedia.org/wiki/Retina_bipolar_cell" TargetMode="External"/><Relationship Id="rId2" Type="http://schemas.openxmlformats.org/officeDocument/2006/relationships/hyperlink" Target="https://en.wikipedia.org/wiki/Retina" TargetMode="External"/><Relationship Id="rId1" Type="http://schemas.openxmlformats.org/officeDocument/2006/relationships/slideLayout" Target="../slideLayouts/slideLayout2.xml"/><Relationship Id="rId6" Type="http://schemas.openxmlformats.org/officeDocument/2006/relationships/hyperlink" Target="https://en.wikipedia.org/wiki/Human_eye" TargetMode="External"/><Relationship Id="rId5" Type="http://schemas.openxmlformats.org/officeDocument/2006/relationships/hyperlink" Target="https://en.wikipedia.org/wiki/Cone_cell" TargetMode="External"/><Relationship Id="rId4" Type="http://schemas.openxmlformats.org/officeDocument/2006/relationships/hyperlink" Target="https://en.wikipedia.org/wiki/Rod_cell" TargetMode="External"/><Relationship Id="rId9" Type="http://schemas.openxmlformats.org/officeDocument/2006/relationships/hyperlink" Target="https://en.wikipedia.org/wiki/Amacrine_cel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Thalamus" TargetMode="External"/><Relationship Id="rId3" Type="http://schemas.openxmlformats.org/officeDocument/2006/relationships/hyperlink" Target="https://en.wikipedia.org/wiki/Action_potentials" TargetMode="External"/><Relationship Id="rId7" Type="http://schemas.openxmlformats.org/officeDocument/2006/relationships/hyperlink" Target="https://en.wikipedia.org/wiki/Cerebral_cortex"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Olfactory" TargetMode="External"/><Relationship Id="rId5" Type="http://schemas.openxmlformats.org/officeDocument/2006/relationships/hyperlink" Target="https://en.wikipedia.org/wiki/Auditory_system" TargetMode="External"/><Relationship Id="rId4" Type="http://schemas.openxmlformats.org/officeDocument/2006/relationships/hyperlink" Target="https://en.wikipedia.org/wiki/Touc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arietal_cortex" TargetMode="External"/><Relationship Id="rId2" Type="http://schemas.openxmlformats.org/officeDocument/2006/relationships/hyperlink" Target="https://en.wikipedia.org/wiki/Somatosensory" TargetMode="External"/><Relationship Id="rId1" Type="http://schemas.openxmlformats.org/officeDocument/2006/relationships/slideLayout" Target="../slideLayouts/slideLayout2.xml"/><Relationship Id="rId5" Type="http://schemas.openxmlformats.org/officeDocument/2006/relationships/hyperlink" Target="https://en.wikipedia.org/wiki/Receptive_field" TargetMode="External"/><Relationship Id="rId4" Type="http://schemas.openxmlformats.org/officeDocument/2006/relationships/hyperlink" Target="https://en.wikipedia.org/wiki/Homoncul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Basilar_membra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Cochle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Innervation" TargetMode="External"/><Relationship Id="rId2" Type="http://schemas.openxmlformats.org/officeDocument/2006/relationships/hyperlink" Target="https://en.wikipedia.org/wiki/Neurological_examination" TargetMode="External"/><Relationship Id="rId1" Type="http://schemas.openxmlformats.org/officeDocument/2006/relationships/slideLayout" Target="../slideLayouts/slideLayout2.xml"/><Relationship Id="rId4" Type="http://schemas.openxmlformats.org/officeDocument/2006/relationships/hyperlink" Target="https://en.wikipedia.org/wiki/Sk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system" TargetMode="External"/><Relationship Id="rId1" Type="http://schemas.openxmlformats.org/officeDocument/2006/relationships/slideLayout" Target="../slideLayouts/slideLayout2.xml"/><Relationship Id="rId5" Type="http://schemas.openxmlformats.org/officeDocument/2006/relationships/hyperlink" Target="https://en.wikipedia.org/wiki/Action_potential" TargetMode="External"/><Relationship Id="rId4" Type="http://schemas.openxmlformats.org/officeDocument/2006/relationships/hyperlink" Target="https://en.wikipedia.org/wiki/Nervous_syste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Brain" TargetMode="External"/><Relationship Id="rId3" Type="http://schemas.openxmlformats.org/officeDocument/2006/relationships/hyperlink" Target="https://en.wikipedia.org/wiki/Rod_cell" TargetMode="External"/><Relationship Id="rId7" Type="http://schemas.openxmlformats.org/officeDocument/2006/relationships/hyperlink" Target="https://en.wikipedia.org/wiki/Electrical_impulse" TargetMode="External"/><Relationship Id="rId2" Type="http://schemas.openxmlformats.org/officeDocument/2006/relationships/hyperlink" Target="https://en.wikipedia.org/wiki/Visual_system" TargetMode="External"/><Relationship Id="rId1" Type="http://schemas.openxmlformats.org/officeDocument/2006/relationships/slideLayout" Target="../slideLayouts/slideLayout2.xml"/><Relationship Id="rId6" Type="http://schemas.openxmlformats.org/officeDocument/2006/relationships/hyperlink" Target="https://en.wikipedia.org/wiki/Light" TargetMode="External"/><Relationship Id="rId5" Type="http://schemas.openxmlformats.org/officeDocument/2006/relationships/hyperlink" Target="https://en.wikipedia.org/wiki/Retina" TargetMode="External"/><Relationship Id="rId4" Type="http://schemas.openxmlformats.org/officeDocument/2006/relationships/hyperlink" Target="https://en.wikipedia.org/wiki/Cone_cell" TargetMode="External"/><Relationship Id="rId9" Type="http://schemas.openxmlformats.org/officeDocument/2006/relationships/hyperlink" Target="https://en.wikipedia.org/wiki/Rhodopsi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ar_drum" TargetMode="External"/><Relationship Id="rId2" Type="http://schemas.openxmlformats.org/officeDocument/2006/relationships/hyperlink" Target="https://en.wikipedia.org/wiki/Auditory_system" TargetMode="External"/><Relationship Id="rId1" Type="http://schemas.openxmlformats.org/officeDocument/2006/relationships/slideLayout" Target="../slideLayouts/slideLayout2.xml"/><Relationship Id="rId6" Type="http://schemas.openxmlformats.org/officeDocument/2006/relationships/hyperlink" Target="https://en.wikipedia.org/wiki/Organ_of_Corti" TargetMode="External"/><Relationship Id="rId5" Type="http://schemas.openxmlformats.org/officeDocument/2006/relationships/hyperlink" Target="https://en.wikipedia.org/wiki/Cochlea" TargetMode="External"/><Relationship Id="rId4" Type="http://schemas.openxmlformats.org/officeDocument/2006/relationships/hyperlink" Target="https://en.wikipedia.org/wiki/Ossicle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Olfactory_syste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Basic_tastes" TargetMode="External"/><Relationship Id="rId2" Type="http://schemas.openxmlformats.org/officeDocument/2006/relationships/hyperlink" Target="https://en.wikipedia.org/wiki/Gustatory_syste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Mechanotransduction" TargetMode="External"/><Relationship Id="rId2" Type="http://schemas.openxmlformats.org/officeDocument/2006/relationships/hyperlink" Target="https://en.wikipedia.org/wiki/Somatosensory_system" TargetMode="External"/><Relationship Id="rId1" Type="http://schemas.openxmlformats.org/officeDocument/2006/relationships/slideLayout" Target="../slideLayouts/slideLayout2.xml"/><Relationship Id="rId5" Type="http://schemas.openxmlformats.org/officeDocument/2006/relationships/hyperlink" Target="https://en.wikipedia.org/wiki/Nociception" TargetMode="External"/><Relationship Id="rId4" Type="http://schemas.openxmlformats.org/officeDocument/2006/relationships/hyperlink" Target="https://en.wikipedia.org/wiki/Thermoceptio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system" TargetMode="External"/><Relationship Id="rId1" Type="http://schemas.openxmlformats.org/officeDocument/2006/relationships/slideLayout" Target="../slideLayouts/slideLayout2.xml"/><Relationship Id="rId4" Type="http://schemas.openxmlformats.org/officeDocument/2006/relationships/hyperlink" Target="https://en.wikipedia.org/wiki/Percep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Afterim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Grey_matter" TargetMode="External"/><Relationship Id="rId3" Type="http://schemas.openxmlformats.org/officeDocument/2006/relationships/hyperlink" Target="https://en.wikipedia.org/wiki/Axon" TargetMode="External"/><Relationship Id="rId7" Type="http://schemas.openxmlformats.org/officeDocument/2006/relationships/hyperlink" Target="https://en.wikipedia.org/wiki/Neurotransmitter_system"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White_matter" TargetMode="External"/><Relationship Id="rId5" Type="http://schemas.openxmlformats.org/officeDocument/2006/relationships/hyperlink" Target="https://en.wikipedia.org/wiki/Brain" TargetMode="External"/><Relationship Id="rId4" Type="http://schemas.openxmlformats.org/officeDocument/2006/relationships/hyperlink" Target="https://en.wikipedia.org/wiki/Nerve_trac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Dendrite" TargetMode="External"/><Relationship Id="rId7" Type="http://schemas.openxmlformats.org/officeDocument/2006/relationships/hyperlink" Target="https://en.wikipedia.org/wiki/Lipid"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Myelin" TargetMode="External"/><Relationship Id="rId5" Type="http://schemas.openxmlformats.org/officeDocument/2006/relationships/hyperlink" Target="https://en.wikipedia.org/wiki/Axon" TargetMode="External"/><Relationship Id="rId4" Type="http://schemas.openxmlformats.org/officeDocument/2006/relationships/hyperlink" Target="https://en.wikipedia.org/wiki/Soma_(biolog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Toe" TargetMode="External"/><Relationship Id="rId2" Type="http://schemas.openxmlformats.org/officeDocument/2006/relationships/hyperlink" Target="https://en.wikipedia.org/wiki/Motoneur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Retinohypothalamic_tract" TargetMode="External"/><Relationship Id="rId3" Type="http://schemas.openxmlformats.org/officeDocument/2006/relationships/hyperlink" Target="https://en.wikipedia.org/wiki/Cerebral_peduncle" TargetMode="External"/><Relationship Id="rId7" Type="http://schemas.openxmlformats.org/officeDocument/2006/relationships/hyperlink" Target="https://en.wikipedia.org/wiki/Posterior_column%E2%80%93medial_lemniscus_pathway" TargetMode="External"/><Relationship Id="rId2" Type="http://schemas.openxmlformats.org/officeDocument/2006/relationships/hyperlink" Target="https://en.wikipedia.org/wiki/Arcuate_fasciculus" TargetMode="External"/><Relationship Id="rId1" Type="http://schemas.openxmlformats.org/officeDocument/2006/relationships/slideLayout" Target="../slideLayouts/slideLayout2.xml"/><Relationship Id="rId6" Type="http://schemas.openxmlformats.org/officeDocument/2006/relationships/hyperlink" Target="https://en.wikipedia.org/wiki/Medial_forebrain_bundle" TargetMode="External"/><Relationship Id="rId5" Type="http://schemas.openxmlformats.org/officeDocument/2006/relationships/hyperlink" Target="https://en.wikipedia.org/wiki/Corticospinal_tract" TargetMode="External"/><Relationship Id="rId4" Type="http://schemas.openxmlformats.org/officeDocument/2006/relationships/hyperlink" Target="https://en.wikipedia.org/wiki/Corpus_callosum" TargetMode="External"/><Relationship Id="rId9" Type="http://schemas.openxmlformats.org/officeDocument/2006/relationships/hyperlink" Target="https://en.wikipedia.org/wiki/Circadian_rhyth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Somatosensory_system" TargetMode="External"/><Relationship Id="rId2" Type="http://schemas.openxmlformats.org/officeDocument/2006/relationships/hyperlink" Target="https://en.wikipedia.org/wiki/Postcentral_gyr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n.wikipedia.org/w/index.php?title=Tactile_receptor&amp;action=edit&amp;redlink=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en.wikipedia.org/wiki/Fine_touch" TargetMode="External"/><Relationship Id="rId13" Type="http://schemas.openxmlformats.org/officeDocument/2006/relationships/hyperlink" Target="https://en.wikipedia.org/wiki/Spinothalamic_tract" TargetMode="External"/><Relationship Id="rId3" Type="http://schemas.openxmlformats.org/officeDocument/2006/relationships/hyperlink" Target="https://en.wikipedia.org/wiki/Agraphesthesia" TargetMode="External"/><Relationship Id="rId7" Type="http://schemas.openxmlformats.org/officeDocument/2006/relationships/hyperlink" Target="https://en.wikipedia.org/wiki/Proprioception" TargetMode="External"/><Relationship Id="rId12" Type="http://schemas.openxmlformats.org/officeDocument/2006/relationships/hyperlink" Target="https://en.wikipedia.org/wiki/Crude_tou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Vibration" TargetMode="External"/><Relationship Id="rId11" Type="http://schemas.openxmlformats.org/officeDocument/2006/relationships/hyperlink" Target="https://en.wikipedia.org/wiki/Thermoception" TargetMode="External"/><Relationship Id="rId5" Type="http://schemas.openxmlformats.org/officeDocument/2006/relationships/hyperlink" Target="https://en.wikipedia.org/wiki/Hemihypesthesia" TargetMode="External"/><Relationship Id="rId15" Type="http://schemas.openxmlformats.org/officeDocument/2006/relationships/hyperlink" Target="https://en.wikipedia.org/wiki/Cingulate_gyrus" TargetMode="External"/><Relationship Id="rId10" Type="http://schemas.openxmlformats.org/officeDocument/2006/relationships/hyperlink" Target="https://en.wikipedia.org/wiki/Nociception" TargetMode="External"/><Relationship Id="rId4" Type="http://schemas.openxmlformats.org/officeDocument/2006/relationships/hyperlink" Target="https://en.wikipedia.org/wiki/Astereognosia" TargetMode="External"/><Relationship Id="rId9" Type="http://schemas.openxmlformats.org/officeDocument/2006/relationships/hyperlink" Target="https://en.wikipedia.org/wiki/Hemineglect" TargetMode="External"/><Relationship Id="rId14" Type="http://schemas.openxmlformats.org/officeDocument/2006/relationships/hyperlink" Target="https://en.wikipedia.org/wiki/Insular_corte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152/jn.00747.2010"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SENSORY SYSTEMS</a:t>
            </a: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SAMUEL NGIGI K.</a:t>
            </a:r>
          </a:p>
          <a:p>
            <a:r>
              <a:rPr lang="en-US" dirty="0" smtClean="0"/>
              <a:t>KMTC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MUSCLE SPINDLE</a:t>
            </a:r>
            <a:endParaRPr lang="en-US" dirty="0"/>
          </a:p>
        </p:txBody>
      </p:sp>
      <p:sp>
        <p:nvSpPr>
          <p:cNvPr id="3" name="Content Placeholder 2"/>
          <p:cNvSpPr>
            <a:spLocks noGrp="1"/>
          </p:cNvSpPr>
          <p:nvPr>
            <p:ph sz="quarter" idx="1"/>
          </p:nvPr>
        </p:nvSpPr>
        <p:spPr>
          <a:xfrm>
            <a:off x="457200" y="851770"/>
            <a:ext cx="7467600" cy="5622182"/>
          </a:xfrm>
        </p:spPr>
        <p:txBody>
          <a:bodyPr>
            <a:noAutofit/>
          </a:bodyPr>
          <a:lstStyle/>
          <a:p>
            <a:r>
              <a:rPr lang="en-US" sz="2800" dirty="0"/>
              <a:t>Muscle spindles are sensory receptors within the belly of a muscle that primarily detect changes in the length of a muscle. </a:t>
            </a:r>
            <a:endParaRPr lang="en-US" sz="2800" dirty="0" smtClean="0"/>
          </a:p>
          <a:p>
            <a:r>
              <a:rPr lang="en-US" sz="2800" dirty="0" smtClean="0"/>
              <a:t>They </a:t>
            </a:r>
            <a:r>
              <a:rPr lang="en-US" sz="2800" dirty="0"/>
              <a:t>convey length information to the central nervous system via sensory neurons. </a:t>
            </a:r>
            <a:endParaRPr lang="en-US" sz="2800" dirty="0" smtClean="0"/>
          </a:p>
          <a:p>
            <a:r>
              <a:rPr lang="en-US" sz="2800" dirty="0" smtClean="0"/>
              <a:t>This </a:t>
            </a:r>
            <a:r>
              <a:rPr lang="en-US" sz="2800" dirty="0"/>
              <a:t>information can be processed by the brain to determine the position of body parts. </a:t>
            </a:r>
            <a:endParaRPr lang="en-US" sz="2800" dirty="0" smtClean="0"/>
          </a:p>
          <a:p>
            <a:r>
              <a:rPr lang="en-US" sz="2800" dirty="0" smtClean="0"/>
              <a:t>The </a:t>
            </a:r>
            <a:r>
              <a:rPr lang="en-US" sz="2800" dirty="0"/>
              <a:t>responses of muscle spindles to changes in length also play an important role in regulating the contraction of muscles.</a:t>
            </a:r>
          </a:p>
        </p:txBody>
      </p:sp>
    </p:spTree>
    <p:extLst>
      <p:ext uri="{BB962C8B-B14F-4D97-AF65-F5344CB8AC3E}">
        <p14:creationId xmlns="" xmlns:p14="http://schemas.microsoft.com/office/powerpoint/2010/main" val="168152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GOLGI TENDON ORGAN</a:t>
            </a:r>
            <a:endParaRPr lang="en-US" dirty="0"/>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dirty="0"/>
              <a:t>The Golgi </a:t>
            </a:r>
            <a:r>
              <a:rPr lang="en-US" dirty="0" smtClean="0"/>
              <a:t>organ </a:t>
            </a:r>
            <a:r>
              <a:rPr lang="en-US" dirty="0"/>
              <a:t>is a proprioceptive sensory receptor organ that is located at the insertion of skeletal muscle fibers onto the tendons of skeletal muscle. It provides the sensory component of the Golgi tendon reflex.</a:t>
            </a:r>
          </a:p>
          <a:p>
            <a:r>
              <a:rPr lang="en-US" dirty="0"/>
              <a:t>The Golgi tendon reflex is a normal component of the reflex arc of the peripheral nervous system. In a Golgi tendon reflex, skeletal muscle contraction causes the agonist muscle to simultaneously lengthen and relax. This reflex is also called the inverse </a:t>
            </a:r>
            <a:r>
              <a:rPr lang="en-US" dirty="0" err="1"/>
              <a:t>myotatic</a:t>
            </a:r>
            <a:r>
              <a:rPr lang="en-US" dirty="0"/>
              <a:t> reflex, because it is the inverse of the stretch reflex.</a:t>
            </a:r>
          </a:p>
          <a:p>
            <a:r>
              <a:rPr lang="en-US" dirty="0"/>
              <a:t>Although muscle tension is increasing during the contraction, alpha motor neurons in the spinal cord that supply the muscle are inhibited. However, antagonistic muscles are activated.</a:t>
            </a:r>
          </a:p>
          <a:p>
            <a:endParaRPr lang="en-US" dirty="0"/>
          </a:p>
        </p:txBody>
      </p:sp>
    </p:spTree>
    <p:extLst>
      <p:ext uri="{BB962C8B-B14F-4D97-AF65-F5344CB8AC3E}">
        <p14:creationId xmlns="" xmlns:p14="http://schemas.microsoft.com/office/powerpoint/2010/main" val="398891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7132"/>
          </a:xfrm>
        </p:spPr>
        <p:txBody>
          <a:bodyPr/>
          <a:lstStyle/>
          <a:p>
            <a:r>
              <a:rPr lang="en-US" dirty="0" smtClean="0"/>
              <a:t>RECEPTIVE FIELDS</a:t>
            </a:r>
            <a:endParaRPr lang="en-US" dirty="0"/>
          </a:p>
        </p:txBody>
      </p:sp>
      <p:sp>
        <p:nvSpPr>
          <p:cNvPr id="3" name="Content Placeholder 2"/>
          <p:cNvSpPr>
            <a:spLocks noGrp="1"/>
          </p:cNvSpPr>
          <p:nvPr>
            <p:ph sz="quarter" idx="1"/>
          </p:nvPr>
        </p:nvSpPr>
        <p:spPr>
          <a:xfrm>
            <a:off x="457200" y="851770"/>
            <a:ext cx="7467600" cy="5622182"/>
          </a:xfrm>
        </p:spPr>
        <p:txBody>
          <a:bodyPr/>
          <a:lstStyle/>
          <a:p>
            <a:r>
              <a:rPr lang="en-US" dirty="0"/>
              <a:t>The </a:t>
            </a:r>
            <a:r>
              <a:rPr lang="en-US" b="1" dirty="0"/>
              <a:t>receptive field</a:t>
            </a:r>
            <a:r>
              <a:rPr lang="en-US" dirty="0"/>
              <a:t> of an individual </a:t>
            </a:r>
            <a:r>
              <a:rPr lang="en-US" dirty="0">
                <a:hlinkClick r:id="rId2" tooltip="Sensory neuron"/>
              </a:rPr>
              <a:t>sensory neuron</a:t>
            </a:r>
            <a:r>
              <a:rPr lang="en-US" dirty="0"/>
              <a:t> is the particular region of the sensory space (e.g., the body surface, or the visual field) in which a </a:t>
            </a:r>
            <a:r>
              <a:rPr lang="en-US" dirty="0">
                <a:hlinkClick r:id="rId3" tooltip="Stimulus (physiology)"/>
              </a:rPr>
              <a:t>stimulus</a:t>
            </a:r>
            <a:r>
              <a:rPr lang="en-US" dirty="0"/>
              <a:t> will modify the firing of that neuron. </a:t>
            </a:r>
            <a:endParaRPr lang="en-US" dirty="0" smtClean="0"/>
          </a:p>
          <a:p>
            <a:r>
              <a:rPr lang="en-US" dirty="0" smtClean="0"/>
              <a:t>This </a:t>
            </a:r>
            <a:r>
              <a:rPr lang="en-US" dirty="0"/>
              <a:t>region can be a hair in the </a:t>
            </a:r>
            <a:r>
              <a:rPr lang="en-US" dirty="0">
                <a:hlinkClick r:id="rId4" tooltip="Cochlea"/>
              </a:rPr>
              <a:t>cochlea</a:t>
            </a:r>
            <a:r>
              <a:rPr lang="en-US" dirty="0"/>
              <a:t> or a piece of skin, retina, tongue or other part of an animal's body. </a:t>
            </a:r>
          </a:p>
        </p:txBody>
      </p:sp>
    </p:spTree>
    <p:extLst>
      <p:ext uri="{BB962C8B-B14F-4D97-AF65-F5344CB8AC3E}">
        <p14:creationId xmlns="" xmlns:p14="http://schemas.microsoft.com/office/powerpoint/2010/main" val="168925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89866"/>
          </a:xfrm>
        </p:spPr>
        <p:txBody>
          <a:bodyPr/>
          <a:lstStyle/>
          <a:p>
            <a:r>
              <a:rPr lang="en-US" dirty="0" smtClean="0"/>
              <a:t>THE AUDITORY SYSTEM</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a:t>The auditory system processes the </a:t>
            </a:r>
            <a:r>
              <a:rPr lang="en-US" dirty="0" smtClean="0"/>
              <a:t>temporal features (time domain features) </a:t>
            </a:r>
            <a:r>
              <a:rPr lang="en-US" dirty="0"/>
              <a:t>and spectral </a:t>
            </a:r>
            <a:r>
              <a:rPr lang="en-US" dirty="0" smtClean="0"/>
              <a:t>features (i.e</a:t>
            </a:r>
            <a:r>
              <a:rPr lang="en-US" dirty="0"/>
              <a:t>. </a:t>
            </a:r>
            <a:r>
              <a:rPr lang="en-US" dirty="0" smtClean="0"/>
              <a:t>frequency based features) </a:t>
            </a:r>
            <a:r>
              <a:rPr lang="en-US" dirty="0"/>
              <a:t>characteristics </a:t>
            </a:r>
            <a:r>
              <a:rPr lang="en-US" b="1" dirty="0"/>
              <a:t>of sound waves</a:t>
            </a:r>
            <a:r>
              <a:rPr lang="en-US" dirty="0"/>
              <a:t>, so the receptive fields of neurons in the auditory system are modeled as </a:t>
            </a:r>
            <a:r>
              <a:rPr lang="en-US" dirty="0" err="1"/>
              <a:t>spectro</a:t>
            </a:r>
            <a:r>
              <a:rPr lang="en-US" dirty="0"/>
              <a:t>-temporal patterns that cause the firing rate of the neuron to modulate with the auditory stimulus. </a:t>
            </a:r>
            <a:endParaRPr lang="en-US" dirty="0" smtClean="0"/>
          </a:p>
          <a:p>
            <a:r>
              <a:rPr lang="en-US" dirty="0" smtClean="0"/>
              <a:t>Auditory </a:t>
            </a:r>
            <a:r>
              <a:rPr lang="en-US" dirty="0"/>
              <a:t>receptive fields are often modeled as </a:t>
            </a:r>
            <a:r>
              <a:rPr lang="en-US" dirty="0" err="1"/>
              <a:t>spectro</a:t>
            </a:r>
            <a:r>
              <a:rPr lang="en-US" dirty="0"/>
              <a:t>-temporal receptive fields (STRFs), which are the specific pattern in the auditory domain that causes modulation of the firing rate of a neuron. </a:t>
            </a:r>
            <a:endParaRPr lang="en-US" dirty="0" smtClean="0"/>
          </a:p>
        </p:txBody>
      </p:sp>
    </p:spTree>
    <p:extLst>
      <p:ext uri="{BB962C8B-B14F-4D97-AF65-F5344CB8AC3E}">
        <p14:creationId xmlns="" xmlns:p14="http://schemas.microsoft.com/office/powerpoint/2010/main" val="156308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THE SOMATOSENSORY SYSTEM</a:t>
            </a:r>
            <a:endParaRPr lang="en-US" dirty="0"/>
          </a:p>
        </p:txBody>
      </p:sp>
      <p:sp>
        <p:nvSpPr>
          <p:cNvPr id="3" name="Content Placeholder 2"/>
          <p:cNvSpPr>
            <a:spLocks noGrp="1"/>
          </p:cNvSpPr>
          <p:nvPr>
            <p:ph sz="quarter" idx="1"/>
          </p:nvPr>
        </p:nvSpPr>
        <p:spPr>
          <a:xfrm>
            <a:off x="457200" y="990600"/>
            <a:ext cx="7467600" cy="5483352"/>
          </a:xfrm>
        </p:spPr>
        <p:txBody>
          <a:bodyPr>
            <a:normAutofit fontScale="92500" lnSpcReduction="10000"/>
          </a:bodyPr>
          <a:lstStyle/>
          <a:p>
            <a:r>
              <a:rPr lang="en-US" dirty="0"/>
              <a:t>In the somatosensory system, receptive fields are regions of the </a:t>
            </a:r>
            <a:r>
              <a:rPr lang="en-US" dirty="0">
                <a:hlinkClick r:id="rId2" tooltip="Skin"/>
              </a:rPr>
              <a:t>skin</a:t>
            </a:r>
            <a:r>
              <a:rPr lang="en-US" dirty="0"/>
              <a:t> or of </a:t>
            </a:r>
            <a:r>
              <a:rPr lang="en-US" dirty="0">
                <a:hlinkClick r:id="rId3" tooltip="Internal organs"/>
              </a:rPr>
              <a:t>internal organs</a:t>
            </a:r>
            <a:r>
              <a:rPr lang="en-US" dirty="0"/>
              <a:t>. Some types of </a:t>
            </a:r>
            <a:r>
              <a:rPr lang="en-US" dirty="0">
                <a:hlinkClick r:id="rId4" tooltip="Mechanoreceptor"/>
              </a:rPr>
              <a:t>mechanoreceptors</a:t>
            </a:r>
            <a:r>
              <a:rPr lang="en-US" dirty="0"/>
              <a:t> have large receptive fields, while others have smaller ones.</a:t>
            </a:r>
          </a:p>
          <a:p>
            <a:r>
              <a:rPr lang="en-US" dirty="0"/>
              <a:t>Large receptive fields allow the cell to detect changes over a wider area, but lead to a less precise perception. Thus, the fingers, which require the ability to detect fine detail, have many, densely packed (up to 500 per cubic cm) mechanoreceptors with small receptive fields (around 10 square mm), while the back and legs, for example, have fewer receptors with large receptive fields. Receptors with large receptive fields usually have a "hot spot", an area within the receptive field (usually in the center, directly over the receptor) where stimulation produces the most intense response</a:t>
            </a:r>
            <a:r>
              <a:rPr lang="en-US" dirty="0" smtClean="0"/>
              <a:t>.</a:t>
            </a:r>
            <a:endParaRPr lang="en-US" dirty="0"/>
          </a:p>
        </p:txBody>
      </p:sp>
    </p:spTree>
    <p:extLst>
      <p:ext uri="{BB962C8B-B14F-4D97-AF65-F5344CB8AC3E}">
        <p14:creationId xmlns="" xmlns:p14="http://schemas.microsoft.com/office/powerpoint/2010/main" val="21946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9554"/>
          </a:xfrm>
        </p:spPr>
        <p:txBody>
          <a:bodyPr>
            <a:normAutofit fontScale="90000"/>
          </a:bodyPr>
          <a:lstStyle/>
          <a:p>
            <a:r>
              <a:rPr lang="en-US" dirty="0" smtClean="0"/>
              <a:t>VISUAL SYSTEM</a:t>
            </a:r>
            <a:endParaRPr lang="en-US" dirty="0"/>
          </a:p>
        </p:txBody>
      </p:sp>
      <p:sp>
        <p:nvSpPr>
          <p:cNvPr id="3" name="Content Placeholder 2"/>
          <p:cNvSpPr>
            <a:spLocks noGrp="1"/>
          </p:cNvSpPr>
          <p:nvPr>
            <p:ph sz="quarter" idx="1"/>
          </p:nvPr>
        </p:nvSpPr>
        <p:spPr>
          <a:xfrm>
            <a:off x="457200" y="990600"/>
            <a:ext cx="7467600" cy="5483352"/>
          </a:xfrm>
        </p:spPr>
        <p:txBody>
          <a:bodyPr/>
          <a:lstStyle/>
          <a:p>
            <a:r>
              <a:rPr lang="en-US" dirty="0"/>
              <a:t>In the visual system, receptive fields are volumes in visual space. They </a:t>
            </a:r>
            <a:r>
              <a:rPr lang="en-US" b="1" dirty="0"/>
              <a:t>are smallest in the fovea where they can be a </a:t>
            </a:r>
            <a:r>
              <a:rPr lang="en-US" b="1" dirty="0" smtClean="0"/>
              <a:t>few small</a:t>
            </a:r>
            <a:r>
              <a:rPr lang="en-US" dirty="0" smtClean="0"/>
              <a:t> </a:t>
            </a:r>
            <a:r>
              <a:rPr lang="en-US" dirty="0"/>
              <a:t>arc like a dot on this page, to the whole page. </a:t>
            </a:r>
            <a:endParaRPr lang="en-US" dirty="0" smtClean="0"/>
          </a:p>
          <a:p>
            <a:r>
              <a:rPr lang="en-US" dirty="0" smtClean="0"/>
              <a:t>For </a:t>
            </a:r>
            <a:r>
              <a:rPr lang="en-US" dirty="0"/>
              <a:t>example, the receptive field of a single photoreceptor is a cone-shaped volume comprising all the visual directions in which light will alter the firing of that cell. Its apex is located in the center of the lens and its base essentially at infinity in visual space</a:t>
            </a:r>
            <a:r>
              <a:rPr lang="en-US" dirty="0" smtClean="0"/>
              <a:t>.</a:t>
            </a:r>
          </a:p>
          <a:p>
            <a:endParaRPr lang="en-US" dirty="0"/>
          </a:p>
        </p:txBody>
      </p:sp>
    </p:spTree>
    <p:extLst>
      <p:ext uri="{BB962C8B-B14F-4D97-AF65-F5344CB8AC3E}">
        <p14:creationId xmlns="" xmlns:p14="http://schemas.microsoft.com/office/powerpoint/2010/main" val="146602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1066800"/>
            <a:ext cx="7467600" cy="5364355"/>
          </a:xfrm>
        </p:spPr>
        <p:txBody>
          <a:bodyPr/>
          <a:lstStyle/>
          <a:p>
            <a:r>
              <a:rPr lang="en-US" dirty="0"/>
              <a:t>The receptive field is often identified as the region of the </a:t>
            </a:r>
            <a:r>
              <a:rPr lang="en-US" dirty="0">
                <a:hlinkClick r:id="rId2" tooltip="Retina"/>
              </a:rPr>
              <a:t>retina</a:t>
            </a:r>
            <a:r>
              <a:rPr lang="en-US" dirty="0"/>
              <a:t> where the action of </a:t>
            </a:r>
            <a:r>
              <a:rPr lang="en-US" dirty="0">
                <a:hlinkClick r:id="rId3" tooltip="Light"/>
              </a:rPr>
              <a:t>light</a:t>
            </a:r>
            <a:r>
              <a:rPr lang="en-US" dirty="0"/>
              <a:t> alters the firing of the neuron. In retinal ganglion </a:t>
            </a:r>
            <a:r>
              <a:rPr lang="en-US" dirty="0" smtClean="0"/>
              <a:t>cells, </a:t>
            </a:r>
            <a:r>
              <a:rPr lang="en-US" dirty="0"/>
              <a:t>this area of the retina would encompass all the photoreceptors, all the </a:t>
            </a:r>
            <a:r>
              <a:rPr lang="en-US" dirty="0">
                <a:hlinkClick r:id="rId4" tooltip="Rod cell"/>
              </a:rPr>
              <a:t>rods</a:t>
            </a:r>
            <a:r>
              <a:rPr lang="en-US" dirty="0"/>
              <a:t> and </a:t>
            </a:r>
            <a:r>
              <a:rPr lang="en-US" dirty="0">
                <a:hlinkClick r:id="rId5" tooltip="Cone cell"/>
              </a:rPr>
              <a:t>cones</a:t>
            </a:r>
            <a:r>
              <a:rPr lang="en-US" dirty="0"/>
              <a:t> from one </a:t>
            </a:r>
            <a:r>
              <a:rPr lang="en-US" dirty="0">
                <a:hlinkClick r:id="rId6" tooltip="Human eye"/>
              </a:rPr>
              <a:t>eye</a:t>
            </a:r>
            <a:r>
              <a:rPr lang="en-US" dirty="0"/>
              <a:t> that are connected to this particular ganglion cell via </a:t>
            </a:r>
            <a:r>
              <a:rPr lang="en-US" dirty="0">
                <a:hlinkClick r:id="rId7" tooltip="Retina bipolar cell"/>
              </a:rPr>
              <a:t>bipolar cells</a:t>
            </a:r>
            <a:r>
              <a:rPr lang="en-US" dirty="0"/>
              <a:t>, </a:t>
            </a:r>
            <a:r>
              <a:rPr lang="en-US" dirty="0">
                <a:hlinkClick r:id="rId8" tooltip="Horizontal cell"/>
              </a:rPr>
              <a:t>horizontal cells</a:t>
            </a:r>
            <a:r>
              <a:rPr lang="en-US" dirty="0"/>
              <a:t>, and </a:t>
            </a:r>
            <a:r>
              <a:rPr lang="en-US" dirty="0" err="1">
                <a:hlinkClick r:id="rId9" tooltip="Amacrine cell"/>
              </a:rPr>
              <a:t>amacrine</a:t>
            </a:r>
            <a:r>
              <a:rPr lang="en-US" dirty="0">
                <a:hlinkClick r:id="rId9" tooltip="Amacrine cell"/>
              </a:rPr>
              <a:t> cells</a:t>
            </a:r>
            <a:r>
              <a:rPr lang="en-US" dirty="0" smtClean="0"/>
              <a:t>.</a:t>
            </a:r>
          </a:p>
          <a:p>
            <a:r>
              <a:rPr lang="en-US" dirty="0"/>
              <a:t>Receptive fields have been mapped for all levels of the visual system from photoreceptors, to retinal ganglion cells, to lateral geniculate nucleus cells, to visual cortex cells, to </a:t>
            </a:r>
            <a:r>
              <a:rPr lang="en-US" dirty="0" err="1"/>
              <a:t>extrastriate</a:t>
            </a:r>
            <a:r>
              <a:rPr lang="en-US" dirty="0"/>
              <a:t> cortical cells. </a:t>
            </a:r>
          </a:p>
        </p:txBody>
      </p:sp>
    </p:spTree>
    <p:extLst>
      <p:ext uri="{BB962C8B-B14F-4D97-AF65-F5344CB8AC3E}">
        <p14:creationId xmlns="" xmlns:p14="http://schemas.microsoft.com/office/powerpoint/2010/main" val="290670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LATERAL INHIBITION</a:t>
            </a:r>
            <a:endParaRPr lang="en-US" dirty="0"/>
          </a:p>
        </p:txBody>
      </p:sp>
      <p:sp>
        <p:nvSpPr>
          <p:cNvPr id="3" name="Content Placeholder 2"/>
          <p:cNvSpPr>
            <a:spLocks noGrp="1"/>
          </p:cNvSpPr>
          <p:nvPr>
            <p:ph sz="quarter" idx="1"/>
          </p:nvPr>
        </p:nvSpPr>
        <p:spPr>
          <a:xfrm>
            <a:off x="457200" y="914400"/>
            <a:ext cx="7467600" cy="5559552"/>
          </a:xfrm>
        </p:spPr>
        <p:txBody>
          <a:bodyPr>
            <a:normAutofit/>
          </a:bodyPr>
          <a:lstStyle/>
          <a:p>
            <a:r>
              <a:rPr lang="en-US" dirty="0" smtClean="0"/>
              <a:t>It is </a:t>
            </a:r>
            <a:r>
              <a:rPr lang="en-US" dirty="0"/>
              <a:t>the capacity of an excited </a:t>
            </a:r>
            <a:r>
              <a:rPr lang="en-US" dirty="0">
                <a:hlinkClick r:id="rId2" tooltip="Neuron"/>
              </a:rPr>
              <a:t>neuron</a:t>
            </a:r>
            <a:r>
              <a:rPr lang="en-US" dirty="0"/>
              <a:t> to reduce the activity of its neighbors. </a:t>
            </a:r>
            <a:endParaRPr lang="en-US" dirty="0" smtClean="0"/>
          </a:p>
          <a:p>
            <a:r>
              <a:rPr lang="en-US" dirty="0" smtClean="0"/>
              <a:t>It disables </a:t>
            </a:r>
            <a:r>
              <a:rPr lang="en-US" dirty="0"/>
              <a:t>the spreading of </a:t>
            </a:r>
            <a:r>
              <a:rPr lang="en-US" dirty="0">
                <a:hlinkClick r:id="rId3" tooltip="Action potentials"/>
              </a:rPr>
              <a:t>action potentials</a:t>
            </a:r>
            <a:r>
              <a:rPr lang="en-US" dirty="0"/>
              <a:t> from excited neurons to neighboring neurons in the lateral </a:t>
            </a:r>
            <a:r>
              <a:rPr lang="en-US" dirty="0" smtClean="0"/>
              <a:t>direction, creating </a:t>
            </a:r>
            <a:r>
              <a:rPr lang="en-US" dirty="0"/>
              <a:t>a contrast in stimulation that allows increased sensory perception. </a:t>
            </a:r>
            <a:endParaRPr lang="en-US" dirty="0" smtClean="0"/>
          </a:p>
          <a:p>
            <a:r>
              <a:rPr lang="en-US" dirty="0" smtClean="0"/>
              <a:t>It </a:t>
            </a:r>
            <a:r>
              <a:rPr lang="en-US" dirty="0"/>
              <a:t>is also referred to as lateral antagonism and occurs primarily in visual processes, but also in </a:t>
            </a:r>
            <a:r>
              <a:rPr lang="en-US" dirty="0">
                <a:hlinkClick r:id="rId4" tooltip="Touch"/>
              </a:rPr>
              <a:t>tactile</a:t>
            </a:r>
            <a:r>
              <a:rPr lang="en-US" dirty="0"/>
              <a:t>, </a:t>
            </a:r>
            <a:r>
              <a:rPr lang="en-US" dirty="0">
                <a:hlinkClick r:id="rId5" tooltip="Auditory system"/>
              </a:rPr>
              <a:t>auditory</a:t>
            </a:r>
            <a:r>
              <a:rPr lang="en-US" dirty="0"/>
              <a:t>, and even </a:t>
            </a:r>
            <a:r>
              <a:rPr lang="en-US" dirty="0">
                <a:hlinkClick r:id="rId6" tooltip="Olfactory"/>
              </a:rPr>
              <a:t>olfactory</a:t>
            </a:r>
            <a:r>
              <a:rPr lang="en-US" dirty="0"/>
              <a:t> processing</a:t>
            </a:r>
            <a:r>
              <a:rPr lang="en-US" dirty="0" smtClean="0"/>
              <a:t>. </a:t>
            </a:r>
          </a:p>
          <a:p>
            <a:r>
              <a:rPr lang="en-US" dirty="0" smtClean="0"/>
              <a:t>Cells </a:t>
            </a:r>
            <a:r>
              <a:rPr lang="en-US" dirty="0"/>
              <a:t>that utilize lateral inhibition appear primarily in the </a:t>
            </a:r>
            <a:r>
              <a:rPr lang="en-US" dirty="0">
                <a:hlinkClick r:id="rId7" tooltip="Cerebral cortex"/>
              </a:rPr>
              <a:t>cerebral cortex</a:t>
            </a:r>
            <a:r>
              <a:rPr lang="en-US" dirty="0"/>
              <a:t> and </a:t>
            </a:r>
            <a:r>
              <a:rPr lang="en-US" dirty="0">
                <a:hlinkClick r:id="rId8" tooltip="Thalamus"/>
              </a:rPr>
              <a:t>thalamus</a:t>
            </a:r>
            <a:r>
              <a:rPr lang="en-US" dirty="0"/>
              <a:t> and make up lateral inhibitory networks (LINs</a:t>
            </a:r>
            <a:r>
              <a:rPr lang="en-US" dirty="0" smtClean="0"/>
              <a:t>).</a:t>
            </a:r>
            <a:r>
              <a:rPr lang="en-US" baseline="30000" dirty="0"/>
              <a:t> </a:t>
            </a:r>
            <a:endParaRPr lang="en-US" dirty="0"/>
          </a:p>
        </p:txBody>
      </p:sp>
    </p:spTree>
    <p:extLst>
      <p:ext uri="{BB962C8B-B14F-4D97-AF65-F5344CB8AC3E}">
        <p14:creationId xmlns="" xmlns:p14="http://schemas.microsoft.com/office/powerpoint/2010/main" val="256931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1002082"/>
            <a:ext cx="7467600" cy="5471870"/>
          </a:xfrm>
        </p:spPr>
        <p:txBody>
          <a:bodyPr>
            <a:normAutofit/>
          </a:bodyPr>
          <a:lstStyle/>
          <a:p>
            <a:pPr marL="0" indent="0">
              <a:buNone/>
            </a:pPr>
            <a:r>
              <a:rPr lang="en-US" dirty="0" smtClean="0"/>
              <a:t>VISUAL INHIBITION</a:t>
            </a:r>
          </a:p>
          <a:p>
            <a:pPr>
              <a:buFont typeface="Wingdings" pitchFamily="2" charset="2"/>
              <a:buChar char="q"/>
            </a:pPr>
            <a:r>
              <a:rPr lang="en-US" dirty="0"/>
              <a:t>Lateral inhibition increases the contrast and sharpness in visual response. </a:t>
            </a:r>
            <a:endParaRPr lang="en-US" dirty="0" smtClean="0"/>
          </a:p>
          <a:p>
            <a:pPr>
              <a:buFont typeface="Wingdings" pitchFamily="2" charset="2"/>
              <a:buChar char="q"/>
            </a:pPr>
            <a:r>
              <a:rPr lang="en-US" dirty="0" smtClean="0"/>
              <a:t>This phenomenon already occurs in the human retina. In the dark, a small light stimulus will enhance the different photoreceptors (rod cells). The rods in the center of the stimulus will transduce the "light" signal to the brain, whereas different rods on the outside of the stimulus will send a "dark" signal to the brain due to lateral inhibition from horizontal cells. This contrast between the light and dark creates a sharper image.</a:t>
            </a:r>
            <a:endParaRPr lang="en-US" b="1" dirty="0"/>
          </a:p>
        </p:txBody>
      </p:sp>
    </p:spTree>
    <p:extLst>
      <p:ext uri="{BB962C8B-B14F-4D97-AF65-F5344CB8AC3E}">
        <p14:creationId xmlns="" xmlns:p14="http://schemas.microsoft.com/office/powerpoint/2010/main" val="410790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2080"/>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838200"/>
            <a:ext cx="7467600" cy="5634708"/>
          </a:xfrm>
        </p:spPr>
        <p:txBody>
          <a:bodyPr>
            <a:normAutofit fontScale="92500" lnSpcReduction="10000"/>
          </a:bodyPr>
          <a:lstStyle/>
          <a:p>
            <a:pPr marL="0" indent="0">
              <a:buNone/>
            </a:pPr>
            <a:r>
              <a:rPr lang="en-US" dirty="0" smtClean="0"/>
              <a:t>TACTILE INHIBITION</a:t>
            </a:r>
          </a:p>
          <a:p>
            <a:r>
              <a:rPr lang="en-US" dirty="0" smtClean="0"/>
              <a:t>Sensory information collected by the peripheral nervous system is transmitted to specific areas of the primary </a:t>
            </a:r>
            <a:r>
              <a:rPr lang="en-US" dirty="0" smtClean="0">
                <a:hlinkClick r:id="rId2" tooltip="Somatosensory"/>
              </a:rPr>
              <a:t>somatosensory</a:t>
            </a:r>
            <a:r>
              <a:rPr lang="en-US" dirty="0" smtClean="0"/>
              <a:t> area in the </a:t>
            </a:r>
            <a:r>
              <a:rPr lang="en-US" dirty="0" smtClean="0">
                <a:hlinkClick r:id="rId3" tooltip="Parietal cortex"/>
              </a:rPr>
              <a:t>parietal cortex</a:t>
            </a:r>
            <a:r>
              <a:rPr lang="en-US" dirty="0" smtClean="0"/>
              <a:t> according to its origin on any given part of the body.</a:t>
            </a:r>
          </a:p>
          <a:p>
            <a:r>
              <a:rPr lang="en-US" dirty="0" smtClean="0"/>
              <a:t>For each neuron in the primary somatosensory area, there is a corresponding region of the skin that is stimulated or inhibited by that neuron.</a:t>
            </a:r>
            <a:endParaRPr lang="en-US" baseline="30000" dirty="0"/>
          </a:p>
          <a:p>
            <a:r>
              <a:rPr lang="en-US" dirty="0" smtClean="0"/>
              <a:t>The regions that correspond to a location on the somatosensory cortex are mapped by a </a:t>
            </a:r>
            <a:r>
              <a:rPr lang="en-US" dirty="0" err="1" smtClean="0">
                <a:hlinkClick r:id="rId4" tooltip="Homonculus"/>
              </a:rPr>
              <a:t>homonculus</a:t>
            </a:r>
            <a:r>
              <a:rPr lang="en-US" dirty="0" smtClean="0"/>
              <a:t>. This corresponding region of the skin is referred to as the neuron's </a:t>
            </a:r>
            <a:r>
              <a:rPr lang="en-US" dirty="0" smtClean="0">
                <a:hlinkClick r:id="rId5" tooltip="Receptive field"/>
              </a:rPr>
              <a:t>receptive field</a:t>
            </a:r>
            <a:r>
              <a:rPr lang="en-US" dirty="0" smtClean="0"/>
              <a:t>. The most sensitive regions of the body have the greatest representation in any given cortical area, but they also have the smallest receptive fields. The lips, tongue, and fingers are examples of this phenomenon.</a:t>
            </a:r>
            <a:endParaRPr lang="en-US" dirty="0"/>
          </a:p>
        </p:txBody>
      </p:sp>
    </p:spTree>
    <p:extLst>
      <p:ext uri="{BB962C8B-B14F-4D97-AF65-F5344CB8AC3E}">
        <p14:creationId xmlns="" xmlns:p14="http://schemas.microsoft.com/office/powerpoint/2010/main" val="114261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SENSORY RECEPTORS</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sz="2800" dirty="0" smtClean="0"/>
              <a:t>Perceptions of the world are created by the brain from action potentials sent from sensory receptors.</a:t>
            </a:r>
          </a:p>
          <a:p>
            <a:r>
              <a:rPr lang="en-US" sz="2800" dirty="0" smtClean="0"/>
              <a:t>Sensory receptors respond to a particular modality (differences in neural pathways and synaptic connections) of environmental stimuli.</a:t>
            </a:r>
          </a:p>
          <a:p>
            <a:r>
              <a:rPr lang="en-US" sz="2800" dirty="0" smtClean="0"/>
              <a:t>Receptors </a:t>
            </a:r>
            <a:r>
              <a:rPr lang="en-US" sz="2800" dirty="0" err="1" smtClean="0"/>
              <a:t>transduce</a:t>
            </a:r>
            <a:r>
              <a:rPr lang="en-US" sz="2800" dirty="0" smtClean="0"/>
              <a:t> (change) different forms of sensation to nerve impulses that are conducted to CNS.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C:\Users\Cyrus\Desktop\KMTC\Clinical Medicine\March 2019 Class CM\1st Year 2nd Semester\Physiology II\1421_Sensory_Homunculus.jpg"/>
          <p:cNvPicPr>
            <a:picLocks noGrp="1" noChangeAspect="1" noChangeArrowheads="1"/>
          </p:cNvPicPr>
          <p:nvPr>
            <p:ph sz="quarter" idx="1"/>
          </p:nvPr>
        </p:nvPicPr>
        <p:blipFill>
          <a:blip r:embed="rId2" cstate="print"/>
          <a:srcRect/>
          <a:stretch>
            <a:fillRect/>
          </a:stretch>
        </p:blipFill>
        <p:spPr bwMode="auto">
          <a:xfrm>
            <a:off x="0" y="0"/>
            <a:ext cx="5410200" cy="6858000"/>
          </a:xfrm>
          <a:prstGeom prst="rect">
            <a:avLst/>
          </a:prstGeom>
          <a:noFill/>
        </p:spPr>
      </p:pic>
      <p:pic>
        <p:nvPicPr>
          <p:cNvPr id="1027" name="Picture 3" descr="C:\Users\Cyrus\Desktop\KMTC\Clinical Medicine\March 2019 Class CM\1st Year 2nd Semester\Physiology II\Side-black.gif"/>
          <p:cNvPicPr>
            <a:picLocks noGrp="1" noChangeAspect="1" noChangeArrowheads="1"/>
          </p:cNvPicPr>
          <p:nvPr>
            <p:ph sz="quarter" idx="2"/>
          </p:nvPr>
        </p:nvPicPr>
        <p:blipFill>
          <a:blip r:embed="rId3" cstate="print"/>
          <a:srcRect/>
          <a:stretch>
            <a:fillRect/>
          </a:stretch>
        </p:blipFill>
        <p:spPr bwMode="auto">
          <a:xfrm>
            <a:off x="5334000" y="0"/>
            <a:ext cx="3810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464397"/>
          </a:xfrm>
        </p:spPr>
        <p:txBody>
          <a:bodyPr>
            <a:normAutofit fontScale="90000"/>
          </a:bodyPr>
          <a:lstStyle/>
          <a:p>
            <a:r>
              <a:rPr lang="en-US" i="1" dirty="0" smtClean="0"/>
              <a:t>CONT…</a:t>
            </a:r>
            <a:endParaRPr lang="en-US" i="1" dirty="0"/>
          </a:p>
        </p:txBody>
      </p:sp>
      <p:sp>
        <p:nvSpPr>
          <p:cNvPr id="3" name="Content Placeholder 2"/>
          <p:cNvSpPr>
            <a:spLocks noGrp="1"/>
          </p:cNvSpPr>
          <p:nvPr>
            <p:ph sz="quarter" idx="1"/>
          </p:nvPr>
        </p:nvSpPr>
        <p:spPr>
          <a:xfrm>
            <a:off x="457200" y="839244"/>
            <a:ext cx="7467600" cy="5634708"/>
          </a:xfrm>
        </p:spPr>
        <p:txBody>
          <a:bodyPr>
            <a:normAutofit lnSpcReduction="10000"/>
          </a:bodyPr>
          <a:lstStyle/>
          <a:p>
            <a:pPr marL="0" indent="0">
              <a:buNone/>
            </a:pPr>
            <a:r>
              <a:rPr lang="en-US" dirty="0" smtClean="0"/>
              <a:t>AUDITORY INHIBITION</a:t>
            </a:r>
          </a:p>
          <a:p>
            <a:r>
              <a:rPr lang="en-US" dirty="0" smtClean="0"/>
              <a:t>The </a:t>
            </a:r>
            <a:r>
              <a:rPr lang="en-US" dirty="0">
                <a:hlinkClick r:id="rId3" tooltip="Basilar membrane"/>
              </a:rPr>
              <a:t>basilar membrane</a:t>
            </a:r>
            <a:r>
              <a:rPr lang="en-US" dirty="0"/>
              <a:t> in the </a:t>
            </a:r>
            <a:r>
              <a:rPr lang="en-US" dirty="0">
                <a:hlinkClick r:id="rId4" tooltip="Cochlea"/>
              </a:rPr>
              <a:t>cochlea</a:t>
            </a:r>
            <a:r>
              <a:rPr lang="en-US" dirty="0"/>
              <a:t> has receptive fields similar to the receptive fields of the skin and eyes. Also, neighboring cells in the auditory cortex have similar specific frequencies that cause them to fire, creating a map of sound frequencies similar to that of the somatosensory </a:t>
            </a:r>
            <a:r>
              <a:rPr lang="en-US" dirty="0" smtClean="0"/>
              <a:t>cortex.</a:t>
            </a:r>
            <a:endParaRPr lang="en-US" baseline="30000" dirty="0"/>
          </a:p>
          <a:p>
            <a:r>
              <a:rPr lang="en-US" dirty="0" smtClean="0"/>
              <a:t>The </a:t>
            </a:r>
            <a:r>
              <a:rPr lang="en-US" dirty="0"/>
              <a:t>role that lateral inhibition plays in auditory sensation is unclear. </a:t>
            </a:r>
            <a:endParaRPr lang="en-US" dirty="0" smtClean="0"/>
          </a:p>
          <a:p>
            <a:r>
              <a:rPr lang="en-US" dirty="0" smtClean="0"/>
              <a:t>Some </a:t>
            </a:r>
            <a:r>
              <a:rPr lang="en-US" dirty="0"/>
              <a:t>scientists found that lateral inhibition could play a role in sharpening spatial input patterns and temporal changes in </a:t>
            </a:r>
            <a:r>
              <a:rPr lang="en-US" dirty="0" smtClean="0"/>
              <a:t>sensation,</a:t>
            </a:r>
            <a:r>
              <a:rPr lang="en-US" baseline="30000" dirty="0"/>
              <a:t> </a:t>
            </a:r>
            <a:r>
              <a:rPr lang="en-US" dirty="0" smtClean="0"/>
              <a:t>others </a:t>
            </a:r>
            <a:r>
              <a:rPr lang="en-US" dirty="0"/>
              <a:t>propose it plays an important role in processing low or high tones.</a:t>
            </a:r>
          </a:p>
        </p:txBody>
      </p:sp>
    </p:spTree>
    <p:extLst>
      <p:ext uri="{BB962C8B-B14F-4D97-AF65-F5344CB8AC3E}">
        <p14:creationId xmlns="" xmlns:p14="http://schemas.microsoft.com/office/powerpoint/2010/main" val="146188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TWO POINT DISCRIMINATION</a:t>
            </a:r>
            <a:endParaRPr lang="en-US" dirty="0"/>
          </a:p>
        </p:txBody>
      </p:sp>
      <p:sp>
        <p:nvSpPr>
          <p:cNvPr id="3" name="Content Placeholder 2"/>
          <p:cNvSpPr>
            <a:spLocks noGrp="1"/>
          </p:cNvSpPr>
          <p:nvPr>
            <p:ph sz="quarter" idx="1"/>
          </p:nvPr>
        </p:nvSpPr>
        <p:spPr>
          <a:xfrm>
            <a:off x="457200" y="751562"/>
            <a:ext cx="7467600" cy="5435335"/>
          </a:xfrm>
        </p:spPr>
        <p:txBody>
          <a:bodyPr>
            <a:normAutofit fontScale="92500" lnSpcReduction="20000"/>
          </a:bodyPr>
          <a:lstStyle/>
          <a:p>
            <a:r>
              <a:rPr lang="en-US" sz="2600" b="1" dirty="0"/>
              <a:t>Two-point discrimination</a:t>
            </a:r>
            <a:r>
              <a:rPr lang="en-US" sz="2600" dirty="0"/>
              <a:t> (2PD) is the ability to discern that two nearby objects touching the skin are truly two distinct points, not one. </a:t>
            </a:r>
            <a:endParaRPr lang="en-US" sz="2600" dirty="0" smtClean="0"/>
          </a:p>
          <a:p>
            <a:r>
              <a:rPr lang="en-US" sz="2600" dirty="0" smtClean="0"/>
              <a:t>It </a:t>
            </a:r>
            <a:r>
              <a:rPr lang="en-US" sz="2600" dirty="0"/>
              <a:t>is often tested with two sharp points during a </a:t>
            </a:r>
            <a:r>
              <a:rPr lang="en-US" sz="2600" dirty="0">
                <a:hlinkClick r:id="rId2" tooltip="Neurological examination"/>
              </a:rPr>
              <a:t>neurological </a:t>
            </a:r>
            <a:r>
              <a:rPr lang="en-US" sz="2600" dirty="0" smtClean="0">
                <a:hlinkClick r:id="rId2" tooltip="Neurological examination"/>
              </a:rPr>
              <a:t>examination</a:t>
            </a:r>
            <a:r>
              <a:rPr lang="en-US" sz="2600" dirty="0" smtClean="0"/>
              <a:t> </a:t>
            </a:r>
            <a:r>
              <a:rPr lang="en-US" sz="2600" dirty="0"/>
              <a:t>and is assumed to reflect how finely </a:t>
            </a:r>
            <a:r>
              <a:rPr lang="en-US" sz="2600" dirty="0">
                <a:hlinkClick r:id="rId3" tooltip="Innervation"/>
              </a:rPr>
              <a:t>innervated</a:t>
            </a:r>
            <a:r>
              <a:rPr lang="en-US" sz="2600" dirty="0"/>
              <a:t> an area of </a:t>
            </a:r>
            <a:r>
              <a:rPr lang="en-US" sz="2600" dirty="0">
                <a:hlinkClick r:id="rId4" tooltip="Skin"/>
              </a:rPr>
              <a:t>skin</a:t>
            </a:r>
            <a:r>
              <a:rPr lang="en-US" sz="2600" dirty="0"/>
              <a:t> is. </a:t>
            </a:r>
            <a:endParaRPr lang="en-US" sz="2600" dirty="0" smtClean="0"/>
          </a:p>
          <a:p>
            <a:r>
              <a:rPr lang="en-US" sz="2600" dirty="0" smtClean="0"/>
              <a:t>In </a:t>
            </a:r>
            <a:r>
              <a:rPr lang="en-US" sz="2600" dirty="0"/>
              <a:t>clinical settings, two-point discrimination is a widely used technique for assessing tactile </a:t>
            </a:r>
            <a:r>
              <a:rPr lang="en-US" sz="2600" dirty="0" smtClean="0"/>
              <a:t>perception.</a:t>
            </a:r>
            <a:r>
              <a:rPr lang="en-US" sz="2600" baseline="30000" dirty="0"/>
              <a:t> </a:t>
            </a:r>
            <a:r>
              <a:rPr lang="en-US" sz="2600" dirty="0" smtClean="0"/>
              <a:t>It </a:t>
            </a:r>
            <a:r>
              <a:rPr lang="en-US" sz="2600" dirty="0"/>
              <a:t>relies on the ability and/or willingness of the patient to subjectively report what they are feeling and should be completed with the patient’s eyes closed</a:t>
            </a:r>
            <a:r>
              <a:rPr lang="en-US" sz="2600" dirty="0" smtClean="0"/>
              <a:t>. </a:t>
            </a:r>
            <a:r>
              <a:rPr lang="en-US" sz="2600" dirty="0"/>
              <a:t>The therapist may use calipers or simply a reshaped paperclip to do the testing</a:t>
            </a:r>
            <a:r>
              <a:rPr lang="en-US" sz="2600" dirty="0" smtClean="0"/>
              <a:t>. </a:t>
            </a:r>
            <a:r>
              <a:rPr lang="en-US" sz="2600" dirty="0"/>
              <a:t>The therapist may alternate randomly between touching the patient with one point or with two points on the area being tested (e.g. finger, arm, leg, toe</a:t>
            </a:r>
            <a:r>
              <a:rPr lang="en-US" sz="2600" dirty="0" smtClean="0"/>
              <a:t>).</a:t>
            </a:r>
            <a:endParaRPr lang="en-US" sz="2600" baseline="30000" dirty="0"/>
          </a:p>
          <a:p>
            <a:endParaRPr lang="en-US" dirty="0"/>
          </a:p>
        </p:txBody>
      </p:sp>
    </p:spTree>
    <p:extLst>
      <p:ext uri="{BB962C8B-B14F-4D97-AF65-F5344CB8AC3E}">
        <p14:creationId xmlns="" xmlns:p14="http://schemas.microsoft.com/office/powerpoint/2010/main" val="75112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723900" y="1024731"/>
            <a:ext cx="6934200" cy="5200650"/>
          </a:xfrm>
        </p:spPr>
      </p:pic>
    </p:spTree>
    <p:extLst>
      <p:ext uri="{BB962C8B-B14F-4D97-AF65-F5344CB8AC3E}">
        <p14:creationId xmlns="" xmlns:p14="http://schemas.microsoft.com/office/powerpoint/2010/main" val="95716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990600"/>
            <a:ext cx="7467600" cy="5483352"/>
          </a:xfrm>
        </p:spPr>
        <p:txBody>
          <a:bodyPr/>
          <a:lstStyle/>
          <a:p>
            <a:r>
              <a:rPr lang="en-US" dirty="0"/>
              <a:t> The patient is asked to report whether one or two points was felt. The smallest distance between two points that still results in the perception of two distinct stimuli is recorded as the patient's two-point threshold.</a:t>
            </a:r>
            <a:r>
              <a:rPr lang="en-US" baseline="30000" dirty="0"/>
              <a:t> </a:t>
            </a:r>
            <a:r>
              <a:rPr lang="en-US" dirty="0"/>
              <a:t>Performance on the two extremities can be compared for discrepancies. Although the test is still commonly used clinically, it has been roundly criticized by many researchers as providing an invalid measure of tactile spatial acuity, and several highly regarded alternative tests have been proposed to replace it.</a:t>
            </a:r>
          </a:p>
          <a:p>
            <a:endParaRPr lang="en-US" dirty="0"/>
          </a:p>
        </p:txBody>
      </p:sp>
    </p:spTree>
    <p:extLst>
      <p:ext uri="{BB962C8B-B14F-4D97-AF65-F5344CB8AC3E}">
        <p14:creationId xmlns="" xmlns:p14="http://schemas.microsoft.com/office/powerpoint/2010/main" val="412183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914400"/>
            <a:ext cx="7467600" cy="5409240"/>
          </a:xfrm>
        </p:spPr>
        <p:txBody>
          <a:bodyPr/>
          <a:lstStyle/>
          <a:p>
            <a:r>
              <a:rPr lang="en-US" b="1" dirty="0"/>
              <a:t>The two-point threshold is the distance between two points at which an </a:t>
            </a:r>
            <a:r>
              <a:rPr lang="en-US" b="1" dirty="0" smtClean="0"/>
              <a:t>individual recognizes they are being touched by two objects rather than one</a:t>
            </a:r>
            <a:r>
              <a:rPr lang="en-US" dirty="0" smtClean="0"/>
              <a:t>. </a:t>
            </a:r>
          </a:p>
          <a:p>
            <a:r>
              <a:rPr lang="en-US" dirty="0" smtClean="0"/>
              <a:t>It's </a:t>
            </a:r>
            <a:r>
              <a:rPr lang="en-US" dirty="0"/>
              <a:t>a spatial measure. </a:t>
            </a:r>
            <a:endParaRPr lang="en-US" dirty="0" smtClean="0"/>
          </a:p>
          <a:p>
            <a:r>
              <a:rPr lang="en-US" dirty="0" smtClean="0"/>
              <a:t>For </a:t>
            </a:r>
            <a:r>
              <a:rPr lang="en-US" dirty="0"/>
              <a:t>example, if you take a pair of tweezers, squeeze the two points together, then touch yourself on the arm with the tweezers it will feel like one point is touching you rather than two. The two-point threshold is that distance between the points of the tweezers when your brain recognizes that you're being touched by two points instead of just one. </a:t>
            </a:r>
          </a:p>
        </p:txBody>
      </p:sp>
    </p:spTree>
    <p:extLst>
      <p:ext uri="{BB962C8B-B14F-4D97-AF65-F5344CB8AC3E}">
        <p14:creationId xmlns="" xmlns:p14="http://schemas.microsoft.com/office/powerpoint/2010/main" val="381054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655638"/>
          </a:xfrm>
        </p:spPr>
        <p:txBody>
          <a:bodyPr/>
          <a:lstStyle/>
          <a:p>
            <a:r>
              <a:rPr lang="en-US" dirty="0" smtClean="0"/>
              <a:t>SENSORY TRANSDUCTION</a:t>
            </a:r>
            <a:endParaRPr lang="en-US" dirty="0"/>
          </a:p>
        </p:txBody>
      </p:sp>
      <p:sp>
        <p:nvSpPr>
          <p:cNvPr id="3" name="Content Placeholder 2"/>
          <p:cNvSpPr>
            <a:spLocks noGrp="1"/>
          </p:cNvSpPr>
          <p:nvPr>
            <p:ph sz="quarter" idx="1"/>
          </p:nvPr>
        </p:nvSpPr>
        <p:spPr>
          <a:xfrm>
            <a:off x="457200" y="914400"/>
            <a:ext cx="7467600" cy="5559552"/>
          </a:xfrm>
        </p:spPr>
        <p:txBody>
          <a:bodyPr/>
          <a:lstStyle/>
          <a:p>
            <a:r>
              <a:rPr lang="en-US" dirty="0" smtClean="0"/>
              <a:t> </a:t>
            </a:r>
            <a:r>
              <a:rPr lang="en-US" b="1" dirty="0" smtClean="0"/>
              <a:t>sensory transduction</a:t>
            </a:r>
            <a:r>
              <a:rPr lang="en-US" dirty="0" smtClean="0"/>
              <a:t> is the conversion of a </a:t>
            </a:r>
            <a:r>
              <a:rPr lang="en-US" dirty="0" smtClean="0">
                <a:hlinkClick r:id="rId2" tooltip="Sensory system"/>
              </a:rPr>
              <a:t>sensory</a:t>
            </a:r>
            <a:r>
              <a:rPr lang="en-US" dirty="0" smtClean="0"/>
              <a:t> </a:t>
            </a:r>
            <a:r>
              <a:rPr lang="en-US" dirty="0" smtClean="0">
                <a:hlinkClick r:id="rId3" tooltip="Stimulus (physiology)"/>
              </a:rPr>
              <a:t>stimulus</a:t>
            </a:r>
            <a:r>
              <a:rPr lang="en-US" dirty="0" smtClean="0"/>
              <a:t> from one form to another.</a:t>
            </a:r>
          </a:p>
          <a:p>
            <a:r>
              <a:rPr lang="en-US" dirty="0" smtClean="0"/>
              <a:t>Transduction in the </a:t>
            </a:r>
            <a:r>
              <a:rPr lang="en-US" dirty="0" smtClean="0">
                <a:hlinkClick r:id="rId4" tooltip="Nervous system"/>
              </a:rPr>
              <a:t>nervous system</a:t>
            </a:r>
            <a:r>
              <a:rPr lang="en-US" dirty="0" smtClean="0"/>
              <a:t> typically refers to stimulus alerting events wherein a physical stimulus is converted into an </a:t>
            </a:r>
            <a:r>
              <a:rPr lang="en-US" dirty="0" smtClean="0">
                <a:hlinkClick r:id="rId5" tooltip="Action potential"/>
              </a:rPr>
              <a:t>action potential</a:t>
            </a:r>
            <a:r>
              <a:rPr lang="en-US" dirty="0" smtClean="0"/>
              <a:t>, which is transmitted along axons towards the central nervous system where it is integrated.</a:t>
            </a:r>
          </a:p>
          <a:p>
            <a:r>
              <a:rPr lang="en-US" dirty="0" smtClean="0"/>
              <a:t>A receptor cell converts the energy in a stimulus into a change in the electrical potential across its membrane.</a:t>
            </a:r>
            <a:r>
              <a:rPr lang="en-US" baseline="30000" dirty="0" smtClean="0"/>
              <a:t> </a:t>
            </a:r>
            <a:r>
              <a:rPr lang="en-US" dirty="0" smtClean="0"/>
              <a:t>It causes the depolarization of the membrane to allow the action potential to be </a:t>
            </a:r>
            <a:r>
              <a:rPr lang="en-US" dirty="0" err="1" smtClean="0"/>
              <a:t>transduced</a:t>
            </a:r>
            <a:r>
              <a:rPr lang="en-US" dirty="0" smtClean="0"/>
              <a:t> to the brain for integration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VISUAL PHOTOTRANSDUCTION</a:t>
            </a:r>
            <a:endParaRPr lang="en-US" dirty="0"/>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dirty="0" smtClean="0"/>
              <a:t>In the </a:t>
            </a:r>
            <a:r>
              <a:rPr lang="en-US" dirty="0" smtClean="0">
                <a:hlinkClick r:id="rId2" tooltip="Visual system"/>
              </a:rPr>
              <a:t>visual system</a:t>
            </a:r>
            <a:r>
              <a:rPr lang="en-US" dirty="0" smtClean="0"/>
              <a:t>, sensory cells called </a:t>
            </a:r>
            <a:r>
              <a:rPr lang="en-US" dirty="0" smtClean="0">
                <a:hlinkClick r:id="rId3" tooltip="Rod cell"/>
              </a:rPr>
              <a:t>rod</a:t>
            </a:r>
            <a:r>
              <a:rPr lang="en-US" dirty="0" smtClean="0"/>
              <a:t> and </a:t>
            </a:r>
            <a:r>
              <a:rPr lang="en-US" dirty="0" smtClean="0">
                <a:hlinkClick r:id="rId4" tooltip="Cone cell"/>
              </a:rPr>
              <a:t>cone cells</a:t>
            </a:r>
            <a:r>
              <a:rPr lang="en-US" dirty="0" smtClean="0"/>
              <a:t> in the </a:t>
            </a:r>
            <a:r>
              <a:rPr lang="en-US" dirty="0" smtClean="0">
                <a:hlinkClick r:id="rId5" tooltip="Retina"/>
              </a:rPr>
              <a:t>retina</a:t>
            </a:r>
            <a:r>
              <a:rPr lang="en-US" dirty="0" smtClean="0"/>
              <a:t> convert the physical energy of </a:t>
            </a:r>
            <a:r>
              <a:rPr lang="en-US" dirty="0" smtClean="0">
                <a:hlinkClick r:id="rId6" tooltip="Light"/>
              </a:rPr>
              <a:t>light</a:t>
            </a:r>
            <a:r>
              <a:rPr lang="en-US" dirty="0" smtClean="0"/>
              <a:t> signals into </a:t>
            </a:r>
            <a:r>
              <a:rPr lang="en-US" dirty="0" smtClean="0">
                <a:hlinkClick r:id="rId7" tooltip="Electrical impulse"/>
              </a:rPr>
              <a:t>electrical impulses</a:t>
            </a:r>
            <a:r>
              <a:rPr lang="en-US" dirty="0" smtClean="0"/>
              <a:t> that travel to the </a:t>
            </a:r>
            <a:r>
              <a:rPr lang="en-US" dirty="0" smtClean="0">
                <a:hlinkClick r:id="rId8" tooltip="Brain"/>
              </a:rPr>
              <a:t>brain</a:t>
            </a:r>
            <a:r>
              <a:rPr lang="en-US" dirty="0" smtClean="0"/>
              <a:t>. </a:t>
            </a:r>
          </a:p>
          <a:p>
            <a:r>
              <a:rPr lang="en-US" dirty="0" smtClean="0"/>
              <a:t>The light causes a conformational change in a protein called </a:t>
            </a:r>
            <a:r>
              <a:rPr lang="en-US" dirty="0" err="1" smtClean="0">
                <a:hlinkClick r:id="rId9" tooltip="Rhodopsin"/>
              </a:rPr>
              <a:t>rhodopsin</a:t>
            </a:r>
            <a:r>
              <a:rPr lang="en-US" dirty="0" smtClean="0"/>
              <a:t>. This conformational change sets in motion a series of molecular events that result in a reduction of the electrochemical gradient of the photoreceptor.</a:t>
            </a:r>
          </a:p>
          <a:p>
            <a:r>
              <a:rPr lang="en-US" dirty="0" smtClean="0"/>
              <a:t>The decrease in the electrochemical gradient causes a reduction in the electrical signals going to the brain. Thus, in this example, more light hitting the photoreceptor results in the transduction of a signal into fewer electrical impulses, effectively communicating that stimulus to the brain.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AUDITORY TRANSDUCTION</a:t>
            </a:r>
            <a:endParaRPr lang="en-US" dirty="0"/>
          </a:p>
        </p:txBody>
      </p:sp>
      <p:sp>
        <p:nvSpPr>
          <p:cNvPr id="3" name="Content Placeholder 2"/>
          <p:cNvSpPr>
            <a:spLocks noGrp="1"/>
          </p:cNvSpPr>
          <p:nvPr>
            <p:ph sz="quarter" idx="1"/>
          </p:nvPr>
        </p:nvSpPr>
        <p:spPr>
          <a:xfrm>
            <a:off x="457200" y="990600"/>
            <a:ext cx="7467600" cy="5483352"/>
          </a:xfrm>
        </p:spPr>
        <p:txBody>
          <a:bodyPr>
            <a:normAutofit fontScale="92500" lnSpcReduction="10000"/>
          </a:bodyPr>
          <a:lstStyle/>
          <a:p>
            <a:r>
              <a:rPr lang="en-US" dirty="0" smtClean="0"/>
              <a:t>In the </a:t>
            </a:r>
            <a:r>
              <a:rPr lang="en-US" dirty="0" smtClean="0">
                <a:hlinkClick r:id="rId2" tooltip="Auditory system"/>
              </a:rPr>
              <a:t>auditory system</a:t>
            </a:r>
            <a:r>
              <a:rPr lang="en-US" dirty="0" smtClean="0"/>
              <a:t>, sound vibrations (mechanical energy) are </a:t>
            </a:r>
            <a:r>
              <a:rPr lang="en-US" dirty="0" err="1" smtClean="0"/>
              <a:t>transduced</a:t>
            </a:r>
            <a:r>
              <a:rPr lang="en-US" dirty="0" smtClean="0"/>
              <a:t> into electrical energy by hair cells in the inner ear. </a:t>
            </a:r>
          </a:p>
          <a:p>
            <a:r>
              <a:rPr lang="en-US" dirty="0" smtClean="0"/>
              <a:t>Sound vibrations from an object cause vibrations in air molecules, which in turn, vibrate your </a:t>
            </a:r>
            <a:r>
              <a:rPr lang="en-US" dirty="0" smtClean="0">
                <a:hlinkClick r:id="rId3" tooltip="Ear drum"/>
              </a:rPr>
              <a:t>ear drum</a:t>
            </a:r>
            <a:r>
              <a:rPr lang="en-US" dirty="0" smtClean="0"/>
              <a:t>. The movement of the eardrum causes the bones of your middle ear (the </a:t>
            </a:r>
            <a:r>
              <a:rPr lang="en-US" dirty="0" err="1" smtClean="0">
                <a:hlinkClick r:id="rId4" tooltip="Ossicles"/>
              </a:rPr>
              <a:t>ossicles</a:t>
            </a:r>
            <a:r>
              <a:rPr lang="en-US" dirty="0" smtClean="0"/>
              <a:t>) to vibrate. </a:t>
            </a:r>
          </a:p>
          <a:p>
            <a:r>
              <a:rPr lang="en-US" dirty="0" smtClean="0"/>
              <a:t>These vibrations then pass in to the </a:t>
            </a:r>
            <a:r>
              <a:rPr lang="en-US" dirty="0" smtClean="0">
                <a:hlinkClick r:id="rId5" tooltip="Cochlea"/>
              </a:rPr>
              <a:t>cochlea</a:t>
            </a:r>
            <a:r>
              <a:rPr lang="en-US" dirty="0" smtClean="0"/>
              <a:t>, the organ of hearing. Within the cochlea, the hair cells on the sensory epithelium of the </a:t>
            </a:r>
            <a:r>
              <a:rPr lang="en-US" dirty="0" smtClean="0">
                <a:hlinkClick r:id="rId6" tooltip="Organ of Corti"/>
              </a:rPr>
              <a:t>organ of </a:t>
            </a:r>
            <a:r>
              <a:rPr lang="en-US" dirty="0" err="1" smtClean="0">
                <a:hlinkClick r:id="rId6" tooltip="Organ of Corti"/>
              </a:rPr>
              <a:t>Corti</a:t>
            </a:r>
            <a:r>
              <a:rPr lang="en-US" dirty="0" smtClean="0"/>
              <a:t> bend and cause movement of the basilar membrane. </a:t>
            </a:r>
          </a:p>
          <a:p>
            <a:r>
              <a:rPr lang="en-US" dirty="0" smtClean="0"/>
              <a:t>The membrane undulates in different sized waves according to the frequency of the sound. Hair cells are then able to convert this movement (mechanical energy) into electrical signals (graded receptor potentials) which travel along auditory nerves to hearing </a:t>
            </a:r>
            <a:r>
              <a:rPr lang="en-US" dirty="0" err="1" smtClean="0"/>
              <a:t>centres</a:t>
            </a:r>
            <a:r>
              <a:rPr lang="en-US" dirty="0" smtClean="0"/>
              <a:t> in the brain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smtClean="0"/>
              <a:t>The olfactory system</a:t>
            </a:r>
            <a:endParaRPr lang="en-US" dirty="0"/>
          </a:p>
        </p:txBody>
      </p:sp>
      <p:sp>
        <p:nvSpPr>
          <p:cNvPr id="3" name="Content Placeholder 2"/>
          <p:cNvSpPr>
            <a:spLocks noGrp="1"/>
          </p:cNvSpPr>
          <p:nvPr>
            <p:ph sz="quarter" idx="1"/>
          </p:nvPr>
        </p:nvSpPr>
        <p:spPr>
          <a:xfrm>
            <a:off x="457200" y="990600"/>
            <a:ext cx="7467600" cy="5483352"/>
          </a:xfrm>
        </p:spPr>
        <p:txBody>
          <a:bodyPr/>
          <a:lstStyle/>
          <a:p>
            <a:r>
              <a:rPr lang="en-US" dirty="0" smtClean="0"/>
              <a:t>In the </a:t>
            </a:r>
            <a:r>
              <a:rPr lang="en-US" dirty="0" smtClean="0">
                <a:hlinkClick r:id="rId2" tooltip="Olfactory system"/>
              </a:rPr>
              <a:t>olfactory system</a:t>
            </a:r>
            <a:r>
              <a:rPr lang="en-US" dirty="0" smtClean="0"/>
              <a:t>, odorant molecules in the mucus bind to G-protein receptors on olfactory cells. The G-protein activates a downstream </a:t>
            </a:r>
            <a:r>
              <a:rPr lang="en-US" dirty="0" err="1" smtClean="0"/>
              <a:t>signalling</a:t>
            </a:r>
            <a:r>
              <a:rPr lang="en-US" dirty="0" smtClean="0"/>
              <a:t> cascade that causes increased level of cyclic-AMP (</a:t>
            </a:r>
            <a:r>
              <a:rPr lang="en-US" dirty="0" err="1" smtClean="0"/>
              <a:t>cAMP</a:t>
            </a:r>
            <a:r>
              <a:rPr lang="en-US" dirty="0" smtClean="0"/>
              <a:t>), which trigger neurotransmitter release.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Structural Categories of Sensory Receptors</a:t>
            </a:r>
            <a:endParaRPr lang="en-US" dirty="0"/>
          </a:p>
        </p:txBody>
      </p:sp>
      <p:sp>
        <p:nvSpPr>
          <p:cNvPr id="4" name="Content Placeholder 3"/>
          <p:cNvSpPr>
            <a:spLocks noGrp="1"/>
          </p:cNvSpPr>
          <p:nvPr>
            <p:ph sz="quarter" idx="1"/>
          </p:nvPr>
        </p:nvSpPr>
        <p:spPr>
          <a:xfrm>
            <a:off x="457200" y="1143000"/>
            <a:ext cx="3429000" cy="5029200"/>
          </a:xfrm>
        </p:spPr>
        <p:txBody>
          <a:bodyPr/>
          <a:lstStyle/>
          <a:p>
            <a:r>
              <a:rPr lang="en-US" dirty="0" err="1" smtClean="0"/>
              <a:t>Dendritic</a:t>
            </a:r>
            <a:r>
              <a:rPr lang="en-US" dirty="0" smtClean="0"/>
              <a:t> endings of sensory neurons:</a:t>
            </a:r>
          </a:p>
          <a:p>
            <a:pPr>
              <a:buNone/>
            </a:pPr>
            <a:r>
              <a:rPr lang="en-US" dirty="0" smtClean="0"/>
              <a:t> </a:t>
            </a:r>
          </a:p>
          <a:p>
            <a:pPr>
              <a:buFont typeface="Wingdings" pitchFamily="2" charset="2"/>
              <a:buChar char="q"/>
            </a:pPr>
            <a:r>
              <a:rPr lang="en-US" dirty="0" smtClean="0"/>
              <a:t>Free: Pain, temperature</a:t>
            </a:r>
          </a:p>
          <a:p>
            <a:pPr>
              <a:buFont typeface="Wingdings" pitchFamily="2" charset="2"/>
              <a:buChar char="q"/>
            </a:pPr>
            <a:r>
              <a:rPr lang="en-US" dirty="0" smtClean="0"/>
              <a:t>Encapsulated: Pressure, Touch</a:t>
            </a:r>
          </a:p>
          <a:p>
            <a:pPr>
              <a:buFont typeface="Wingdings" pitchFamily="2" charset="2"/>
              <a:buChar char="q"/>
            </a:pPr>
            <a:r>
              <a:rPr lang="en-US" dirty="0" smtClean="0"/>
              <a:t>Rods and </a:t>
            </a:r>
            <a:r>
              <a:rPr lang="en-US" dirty="0" err="1" smtClean="0"/>
              <a:t>cones:Sight</a:t>
            </a:r>
            <a:endParaRPr lang="en-US" dirty="0" smtClean="0"/>
          </a:p>
          <a:p>
            <a:pPr>
              <a:buFont typeface="Wingdings" pitchFamily="2" charset="2"/>
              <a:buChar char="q"/>
            </a:pPr>
            <a:r>
              <a:rPr lang="en-US" dirty="0" smtClean="0"/>
              <a:t>Modified epithelial </a:t>
            </a:r>
            <a:r>
              <a:rPr lang="en-US" dirty="0" err="1" smtClean="0"/>
              <a:t>cells:Taste</a:t>
            </a:r>
            <a:endParaRPr lang="en-US" dirty="0" smtClean="0"/>
          </a:p>
        </p:txBody>
      </p:sp>
      <p:pic>
        <p:nvPicPr>
          <p:cNvPr id="6" name="Content Placeholder 5" descr="Skin+Receptors+free+nerve+endings+Merkel+disc+Meissner’s+corpuscles.jpg"/>
          <p:cNvPicPr>
            <a:picLocks noGrp="1" noChangeAspect="1"/>
          </p:cNvPicPr>
          <p:nvPr>
            <p:ph sz="quarter" idx="2"/>
          </p:nvPr>
        </p:nvPicPr>
        <p:blipFill>
          <a:blip r:embed="rId2" cstate="print"/>
          <a:stretch>
            <a:fillRect/>
          </a:stretch>
        </p:blipFill>
        <p:spPr>
          <a:xfrm>
            <a:off x="4270375" y="1447800"/>
            <a:ext cx="4340225" cy="43434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b="1" dirty="0" smtClean="0"/>
              <a:t>The gustatory system</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dirty="0" smtClean="0"/>
              <a:t>In the </a:t>
            </a:r>
            <a:r>
              <a:rPr lang="en-US" dirty="0" smtClean="0">
                <a:hlinkClick r:id="rId2" tooltip="Gustatory system"/>
              </a:rPr>
              <a:t>gustatory system</a:t>
            </a:r>
            <a:r>
              <a:rPr lang="en-US" dirty="0" smtClean="0"/>
              <a:t>, our perception of five primary </a:t>
            </a:r>
            <a:r>
              <a:rPr lang="en-US" dirty="0" smtClean="0">
                <a:hlinkClick r:id="rId3" tooltip="Basic tastes"/>
              </a:rPr>
              <a:t>taste qualities</a:t>
            </a:r>
            <a:r>
              <a:rPr lang="en-US" dirty="0" smtClean="0"/>
              <a:t> (sweet, salty, sour, bitter and </a:t>
            </a:r>
            <a:r>
              <a:rPr lang="en-US" dirty="0" err="1" smtClean="0"/>
              <a:t>umami</a:t>
            </a:r>
            <a:r>
              <a:rPr lang="en-US" dirty="0" smtClean="0"/>
              <a:t> [</a:t>
            </a:r>
            <a:r>
              <a:rPr lang="en-US" dirty="0" err="1" smtClean="0"/>
              <a:t>savoriness</a:t>
            </a:r>
            <a:r>
              <a:rPr lang="en-US" dirty="0" smtClean="0"/>
              <a:t>] ) depends on taste transduction pathways, through taste receptor cells, G proteins, ion channels, and </a:t>
            </a:r>
            <a:r>
              <a:rPr lang="en-US" dirty="0" err="1" smtClean="0"/>
              <a:t>effector</a:t>
            </a:r>
            <a:r>
              <a:rPr lang="en-US" dirty="0" smtClean="0"/>
              <a:t> enzymes.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smtClean="0"/>
              <a:t>The </a:t>
            </a:r>
            <a:r>
              <a:rPr lang="en-US" b="1" dirty="0" err="1" smtClean="0"/>
              <a:t>somatosensory</a:t>
            </a:r>
            <a:r>
              <a:rPr lang="en-US" b="1" dirty="0" smtClean="0"/>
              <a:t> system</a:t>
            </a:r>
            <a:endParaRPr lang="en-US" dirty="0"/>
          </a:p>
        </p:txBody>
      </p:sp>
      <p:sp>
        <p:nvSpPr>
          <p:cNvPr id="3" name="Content Placeholder 2"/>
          <p:cNvSpPr>
            <a:spLocks noGrp="1"/>
          </p:cNvSpPr>
          <p:nvPr>
            <p:ph sz="quarter" idx="1"/>
          </p:nvPr>
        </p:nvSpPr>
        <p:spPr>
          <a:xfrm>
            <a:off x="457200" y="990600"/>
            <a:ext cx="7467600" cy="5483352"/>
          </a:xfrm>
        </p:spPr>
        <p:txBody>
          <a:bodyPr/>
          <a:lstStyle/>
          <a:p>
            <a:r>
              <a:rPr lang="en-US" dirty="0" smtClean="0"/>
              <a:t>In the </a:t>
            </a:r>
            <a:r>
              <a:rPr lang="en-US" dirty="0" err="1" smtClean="0">
                <a:hlinkClick r:id="rId2" tooltip="Somatosensory system"/>
              </a:rPr>
              <a:t>somatosensory</a:t>
            </a:r>
            <a:r>
              <a:rPr lang="en-US" dirty="0" smtClean="0">
                <a:hlinkClick r:id="rId2" tooltip="Somatosensory system"/>
              </a:rPr>
              <a:t> system</a:t>
            </a:r>
            <a:r>
              <a:rPr lang="en-US" dirty="0" smtClean="0"/>
              <a:t> the sensory transduction mainly involves the conversion of the mechanical signal such as pressure, skin compression, stretch, vibration to electro-ionic impulses through the process of </a:t>
            </a:r>
            <a:r>
              <a:rPr lang="en-US" dirty="0" err="1" smtClean="0">
                <a:hlinkClick r:id="rId3" tooltip="Mechanotransduction"/>
              </a:rPr>
              <a:t>mechanotransduction</a:t>
            </a:r>
            <a:r>
              <a:rPr lang="en-US" dirty="0" smtClean="0"/>
              <a:t>. It also includes the sensory transduction related to </a:t>
            </a:r>
            <a:r>
              <a:rPr lang="en-US" dirty="0" err="1" smtClean="0">
                <a:hlinkClick r:id="rId4" tooltip="Thermoception"/>
              </a:rPr>
              <a:t>thermoception</a:t>
            </a:r>
            <a:r>
              <a:rPr lang="en-US" dirty="0" smtClean="0"/>
              <a:t> and </a:t>
            </a:r>
            <a:r>
              <a:rPr lang="en-US" dirty="0" err="1" smtClean="0">
                <a:hlinkClick r:id="rId5" tooltip="Nociception"/>
              </a:rPr>
              <a:t>nociception</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SENSORY ADAPTATION</a:t>
            </a:r>
            <a:endParaRPr lang="en-US" dirty="0"/>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b="1" dirty="0" smtClean="0"/>
              <a:t>Neural adaptation</a:t>
            </a:r>
            <a:r>
              <a:rPr lang="en-US" dirty="0" smtClean="0"/>
              <a:t> or </a:t>
            </a:r>
            <a:r>
              <a:rPr lang="en-US" b="1" dirty="0" smtClean="0"/>
              <a:t>sensory adaptation</a:t>
            </a:r>
            <a:r>
              <a:rPr lang="en-US" dirty="0" smtClean="0"/>
              <a:t> is a change over time in the responsiveness of the </a:t>
            </a:r>
            <a:r>
              <a:rPr lang="en-US" dirty="0" smtClean="0">
                <a:hlinkClick r:id="rId2" tooltip="Sensory system"/>
              </a:rPr>
              <a:t>sensory system</a:t>
            </a:r>
            <a:r>
              <a:rPr lang="en-US" dirty="0" smtClean="0"/>
              <a:t> to a constant </a:t>
            </a:r>
            <a:r>
              <a:rPr lang="en-US" dirty="0" smtClean="0">
                <a:hlinkClick r:id="rId3" tooltip="Stimulus (physiology)"/>
              </a:rPr>
              <a:t>stimulus</a:t>
            </a:r>
            <a:r>
              <a:rPr lang="en-US" dirty="0" smtClean="0"/>
              <a:t>. </a:t>
            </a:r>
          </a:p>
          <a:p>
            <a:r>
              <a:rPr lang="en-US" dirty="0" smtClean="0"/>
              <a:t>It is usually </a:t>
            </a:r>
            <a:r>
              <a:rPr lang="en-US" dirty="0" smtClean="0">
                <a:hlinkClick r:id="rId4" tooltip="Perception"/>
              </a:rPr>
              <a:t>experienced</a:t>
            </a:r>
            <a:r>
              <a:rPr lang="en-US" dirty="0" smtClean="0"/>
              <a:t> as a change in the stimulus. </a:t>
            </a:r>
          </a:p>
          <a:p>
            <a:r>
              <a:rPr lang="en-US" dirty="0" smtClean="0"/>
              <a:t>For example, if one rests one's hand on a table, one immediately feels the table's surface on one's skin. Within a few seconds, however, one ceases to feel the table's surface. The sensory neurons stimulated by the table's surface respond immediately, but then respond less and less until they may not respond at all; this is an example of neural adaptation</a:t>
            </a:r>
            <a:r>
              <a:rPr lang="en-US" dirty="0" smtClean="0"/>
              <a:t>.</a:t>
            </a:r>
          </a:p>
          <a:p>
            <a:r>
              <a:rPr lang="en-US" dirty="0" smtClean="0"/>
              <a:t>All sensory and neural systems have a form of adaptation to constantly detect changes in the environment</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t>Fast and slow adaptation</a:t>
            </a:r>
            <a:endParaRPr lang="en-US" dirty="0"/>
          </a:p>
        </p:txBody>
      </p:sp>
      <p:sp>
        <p:nvSpPr>
          <p:cNvPr id="3" name="Content Placeholder 2"/>
          <p:cNvSpPr>
            <a:spLocks noGrp="1"/>
          </p:cNvSpPr>
          <p:nvPr>
            <p:ph sz="quarter" idx="1"/>
          </p:nvPr>
        </p:nvSpPr>
        <p:spPr>
          <a:xfrm>
            <a:off x="457200" y="838200"/>
            <a:ext cx="7467600" cy="5635752"/>
          </a:xfrm>
        </p:spPr>
        <p:txBody>
          <a:bodyPr>
            <a:noAutofit/>
          </a:bodyPr>
          <a:lstStyle/>
          <a:p>
            <a:r>
              <a:rPr lang="en-US" sz="2300" dirty="0" smtClean="0"/>
              <a:t>Fast adaptation occurs immediately after stimulus presentation i.e., within 100s of milliseconds. </a:t>
            </a:r>
          </a:p>
          <a:p>
            <a:r>
              <a:rPr lang="en-US" sz="2300" dirty="0" smtClean="0"/>
              <a:t>Slow adaptive processes that take minutes, hours or even days. </a:t>
            </a:r>
          </a:p>
          <a:p>
            <a:r>
              <a:rPr lang="en-US" sz="2300" dirty="0" smtClean="0"/>
              <a:t> The time scale over which adaptation builds up and recovers depends on the time course of stimulation.</a:t>
            </a:r>
            <a:endParaRPr lang="en-US" sz="2300" baseline="30000" dirty="0" smtClean="0"/>
          </a:p>
          <a:p>
            <a:pPr>
              <a:buFont typeface="Wingdings" pitchFamily="2" charset="2"/>
              <a:buChar char="ü"/>
            </a:pPr>
            <a:r>
              <a:rPr lang="en-US" sz="2300" dirty="0" smtClean="0"/>
              <a:t>Brief stimulation produces adaptation which occurs and recovers while more prolonged stimulation can produce slower and more lasting forms of adaptation.</a:t>
            </a:r>
          </a:p>
          <a:p>
            <a:pPr>
              <a:buFont typeface="Wingdings" pitchFamily="2" charset="2"/>
              <a:buChar char="ü"/>
            </a:pPr>
            <a:r>
              <a:rPr lang="en-US" sz="2300" dirty="0" smtClean="0"/>
              <a:t>Repeated sensory stimulation appears to temporarily decrease the gain of </a:t>
            </a:r>
            <a:r>
              <a:rPr lang="en-US" sz="2300" dirty="0" err="1" smtClean="0"/>
              <a:t>thalamocortical</a:t>
            </a:r>
            <a:r>
              <a:rPr lang="en-US" sz="2300" dirty="0" smtClean="0"/>
              <a:t> synaptic transmission. Adaptation of cortical responses was stronger and recovered more slowly.</a:t>
            </a:r>
            <a:endParaRPr lang="en-US" sz="2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pic>
        <p:nvPicPr>
          <p:cNvPr id="4" name="Content Placeholder 3" descr="slide_6.jpg"/>
          <p:cNvPicPr>
            <a:picLocks noGrp="1" noChangeAspect="1"/>
          </p:cNvPicPr>
          <p:nvPr>
            <p:ph sz="quarter" idx="1"/>
          </p:nvPr>
        </p:nvPicPr>
        <p:blipFill>
          <a:blip r:embed="rId2" cstate="print"/>
          <a:srcRect t="21930"/>
          <a:stretch>
            <a:fillRect/>
          </a:stretch>
        </p:blipFill>
        <p:spPr>
          <a:xfrm>
            <a:off x="484716" y="1219200"/>
            <a:ext cx="7821083" cy="52546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VISUAL ADAPTATION</a:t>
            </a:r>
            <a:endParaRPr lang="en-US" dirty="0"/>
          </a:p>
        </p:txBody>
      </p:sp>
      <p:sp>
        <p:nvSpPr>
          <p:cNvPr id="3" name="Content Placeholder 2"/>
          <p:cNvSpPr>
            <a:spLocks noGrp="1"/>
          </p:cNvSpPr>
          <p:nvPr>
            <p:ph sz="quarter" idx="1"/>
          </p:nvPr>
        </p:nvSpPr>
        <p:spPr>
          <a:xfrm>
            <a:off x="457200" y="990600"/>
            <a:ext cx="7467600" cy="5483352"/>
          </a:xfrm>
        </p:spPr>
        <p:txBody>
          <a:bodyPr>
            <a:normAutofit lnSpcReduction="10000"/>
          </a:bodyPr>
          <a:lstStyle/>
          <a:p>
            <a:pPr>
              <a:buNone/>
            </a:pPr>
            <a:r>
              <a:rPr lang="en-US" dirty="0" smtClean="0"/>
              <a:t>Adaptation is considered to be the cause of perceptual phenomena like </a:t>
            </a:r>
            <a:r>
              <a:rPr lang="en-US" dirty="0" smtClean="0">
                <a:hlinkClick r:id="rId3" tooltip="Afterimage"/>
              </a:rPr>
              <a:t>afterimages</a:t>
            </a:r>
            <a:r>
              <a:rPr lang="en-US" dirty="0" smtClean="0"/>
              <a:t> and the motion aftereffect. </a:t>
            </a:r>
          </a:p>
          <a:p>
            <a:pPr>
              <a:buNone/>
            </a:pPr>
            <a:r>
              <a:rPr lang="en-US" dirty="0" smtClean="0"/>
              <a:t>In the absence of </a:t>
            </a:r>
            <a:r>
              <a:rPr lang="en-US" dirty="0" err="1" smtClean="0"/>
              <a:t>fixational</a:t>
            </a:r>
            <a:r>
              <a:rPr lang="en-US" dirty="0" smtClean="0"/>
              <a:t> eye movements, visual perception may fade out or disappear due to neural adaptation. </a:t>
            </a:r>
          </a:p>
          <a:p>
            <a:pPr>
              <a:buNone/>
            </a:pPr>
            <a:r>
              <a:rPr lang="en-US" dirty="0" smtClean="0"/>
              <a:t>When an observer's visual stream adapts to a single direction of real motion, imagined motion can be perceived at various speeds. </a:t>
            </a:r>
          </a:p>
          <a:p>
            <a:pPr>
              <a:buNone/>
            </a:pPr>
            <a:r>
              <a:rPr lang="en-US" dirty="0" smtClean="0"/>
              <a:t>If the imagined motion is in the same direction as that experienced during adaptation, imagined speed is slowed; when imagined motion is in the opposite direction, its speed is increased; when adaptation and imagined motions are orthogonal, imagined speed is unaffected.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AUDITORY ADAPTATION</a:t>
            </a:r>
            <a:endParaRPr lang="en-US" dirty="0"/>
          </a:p>
        </p:txBody>
      </p:sp>
      <p:sp>
        <p:nvSpPr>
          <p:cNvPr id="3" name="Content Placeholder 2"/>
          <p:cNvSpPr>
            <a:spLocks noGrp="1"/>
          </p:cNvSpPr>
          <p:nvPr>
            <p:ph sz="quarter" idx="1"/>
          </p:nvPr>
        </p:nvSpPr>
        <p:spPr>
          <a:xfrm>
            <a:off x="457200" y="1066800"/>
            <a:ext cx="7467600" cy="5407152"/>
          </a:xfrm>
        </p:spPr>
        <p:txBody>
          <a:bodyPr>
            <a:normAutofit lnSpcReduction="10000"/>
          </a:bodyPr>
          <a:lstStyle/>
          <a:p>
            <a:pPr>
              <a:buNone/>
            </a:pPr>
            <a:r>
              <a:rPr lang="en-US" dirty="0" smtClean="0"/>
              <a:t>Auditory adaptation is the process by which individuals adapt to sounds and noises. </a:t>
            </a:r>
          </a:p>
          <a:p>
            <a:pPr>
              <a:buNone/>
            </a:pPr>
            <a:r>
              <a:rPr lang="en-US" dirty="0" smtClean="0"/>
              <a:t>As time progresses, individuals tend to adapt to sounds and tend to distinguish them less frequently after a while. </a:t>
            </a:r>
          </a:p>
          <a:p>
            <a:pPr>
              <a:buNone/>
            </a:pPr>
            <a:r>
              <a:rPr lang="en-US" dirty="0" smtClean="0"/>
              <a:t>Sensory adaptation tends to blend sounds into one, variable sound, rather than having several separate sounds as a series. </a:t>
            </a:r>
          </a:p>
          <a:p>
            <a:pPr>
              <a:buNone/>
            </a:pPr>
            <a:r>
              <a:rPr lang="en-US" dirty="0" smtClean="0"/>
              <a:t>Moreover, after repeated perception, individuals tend to adapt to sounds to the point where they no longer consciously perceive it, or rather, "block it out".</a:t>
            </a:r>
          </a:p>
          <a:p>
            <a:pPr>
              <a:buNone/>
            </a:pPr>
            <a:r>
              <a:rPr lang="en-US" dirty="0" err="1" smtClean="0"/>
              <a:t>Eg</a:t>
            </a:r>
            <a:r>
              <a:rPr lang="en-US" dirty="0" smtClean="0"/>
              <a:t>: An individual that lives close to the train tracks, will eventually stop noticing the sounds of passing trains.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OLFACTORY ADAPTATION</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pPr>
              <a:buNone/>
            </a:pPr>
            <a:r>
              <a:rPr lang="en-US" dirty="0" smtClean="0"/>
              <a:t>An individual can adapt to a certain smell with time. Smokers, or individuals living with smokers, tend to stop noticing the smell of cigarettes after some time, whereas people not exposed to smoke on a regular basis will notice the smell instantly. </a:t>
            </a:r>
          </a:p>
          <a:p>
            <a:pPr>
              <a:buNone/>
            </a:pPr>
            <a:r>
              <a:rPr lang="en-US" dirty="0" smtClean="0"/>
              <a:t>The human brain can distinguish smells that are unfamiliar to the individual, while adapting to those it is used to and no longer require to be consciously recognized.</a:t>
            </a:r>
          </a:p>
          <a:p>
            <a:pPr>
              <a:buNone/>
            </a:pPr>
            <a:r>
              <a:rPr lang="en-US" dirty="0" smtClean="0"/>
              <a:t>Olfactory neurons utilize a feedback system from the levels of Ca</a:t>
            </a:r>
            <a:r>
              <a:rPr lang="en-US" baseline="30000" dirty="0" smtClean="0"/>
              <a:t>2+</a:t>
            </a:r>
            <a:r>
              <a:rPr lang="en-US" dirty="0" smtClean="0"/>
              <a:t>ions to activate its adaptation to prolonged smells.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SOMATOSENSORY ADAPTATION</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b="1" dirty="0" smtClean="0"/>
              <a:t>Pain</a:t>
            </a:r>
          </a:p>
          <a:p>
            <a:pPr>
              <a:buNone/>
            </a:pPr>
            <a:r>
              <a:rPr lang="en-US" dirty="0" smtClean="0"/>
              <a:t>While large </a:t>
            </a:r>
            <a:r>
              <a:rPr lang="en-US" dirty="0" err="1" smtClean="0"/>
              <a:t>mechanosensory</a:t>
            </a:r>
            <a:r>
              <a:rPr lang="en-US" dirty="0" smtClean="0"/>
              <a:t> neurons such as type I/group </a:t>
            </a:r>
            <a:r>
              <a:rPr lang="en-US" dirty="0" err="1" smtClean="0"/>
              <a:t>Aß</a:t>
            </a:r>
            <a:r>
              <a:rPr lang="en-US" dirty="0" smtClean="0"/>
              <a:t> display adaptation, smaller type IV/group C </a:t>
            </a:r>
            <a:r>
              <a:rPr lang="en-US" dirty="0" err="1" smtClean="0"/>
              <a:t>nociceptive</a:t>
            </a:r>
            <a:r>
              <a:rPr lang="en-US" dirty="0" smtClean="0"/>
              <a:t> neurons do not. </a:t>
            </a:r>
          </a:p>
          <a:p>
            <a:pPr>
              <a:buNone/>
            </a:pPr>
            <a:r>
              <a:rPr lang="en-US" dirty="0" smtClean="0"/>
              <a:t>As a result, pain does not usually subside rapidly but persists for long periods of time; in contrast, one quickly stops receiving touch or sensory information if surroundings remain constant.</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09600"/>
          </a:xfrm>
        </p:spPr>
        <p:txBody>
          <a:bodyPr/>
          <a:lstStyle/>
          <a:p>
            <a:r>
              <a:rPr lang="en-US" dirty="0" smtClean="0"/>
              <a:t>Law of Specific Nerve Energies</a:t>
            </a:r>
            <a:endParaRPr lang="en-US" dirty="0"/>
          </a:p>
        </p:txBody>
      </p:sp>
      <p:sp>
        <p:nvSpPr>
          <p:cNvPr id="3" name="Content Placeholder 2"/>
          <p:cNvSpPr>
            <a:spLocks noGrp="1"/>
          </p:cNvSpPr>
          <p:nvPr>
            <p:ph sz="quarter" idx="1"/>
          </p:nvPr>
        </p:nvSpPr>
        <p:spPr>
          <a:xfrm>
            <a:off x="457200" y="914400"/>
            <a:ext cx="7772400" cy="5559552"/>
          </a:xfrm>
        </p:spPr>
        <p:txBody>
          <a:bodyPr/>
          <a:lstStyle/>
          <a:p>
            <a:r>
              <a:rPr lang="en-US" sz="2800" dirty="0" smtClean="0"/>
              <a:t>Sensation characteristic of each sensory neuron is that produced by its normal or adequate stimulus.</a:t>
            </a:r>
          </a:p>
          <a:p>
            <a:r>
              <a:rPr lang="en-US" sz="2800" dirty="0" smtClean="0"/>
              <a:t>Adequate stimulus: Requires least amount of energy to activate a receptor. </a:t>
            </a:r>
          </a:p>
          <a:p>
            <a:r>
              <a:rPr lang="en-US" sz="2800" dirty="0" smtClean="0"/>
              <a:t>Regardless of how a sensory neuron is stimulated, only one sensory modality will be perceived. </a:t>
            </a:r>
          </a:p>
          <a:p>
            <a:pPr>
              <a:buFont typeface="Wingdings" pitchFamily="2" charset="2"/>
              <a:buChar char="ü"/>
            </a:pPr>
            <a:r>
              <a:rPr lang="en-US" sz="2800" dirty="0" smtClean="0"/>
              <a:t>Allows brain to perceive the stimulus accurately under normal conditions.</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lstStyle/>
          <a:p>
            <a:r>
              <a:rPr lang="en-US" i="1" dirty="0" smtClean="0"/>
              <a:t>Cont…</a:t>
            </a:r>
            <a:endParaRPr lang="en-US" i="1" dirty="0"/>
          </a:p>
        </p:txBody>
      </p:sp>
      <p:pic>
        <p:nvPicPr>
          <p:cNvPr id="7" name="Content Placeholder 6" descr="ory-system-284-models-29-e.png"/>
          <p:cNvPicPr>
            <a:picLocks noGrp="1" noChangeAspect="1"/>
          </p:cNvPicPr>
          <p:nvPr>
            <p:ph sz="quarter" idx="1"/>
          </p:nvPr>
        </p:nvPicPr>
        <p:blipFill>
          <a:blip r:embed="rId2" cstate="print"/>
          <a:stretch>
            <a:fillRect/>
          </a:stretch>
        </p:blipFill>
        <p:spPr>
          <a:xfrm>
            <a:off x="838200" y="1143000"/>
            <a:ext cx="6781800" cy="53308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SENSORY PATHWAYS</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dirty="0" smtClean="0"/>
              <a:t>A </a:t>
            </a:r>
            <a:r>
              <a:rPr lang="en-US" b="1" dirty="0" smtClean="0"/>
              <a:t>neural or sensory pathway</a:t>
            </a:r>
            <a:r>
              <a:rPr lang="en-US" dirty="0" smtClean="0"/>
              <a:t>, is a series of </a:t>
            </a:r>
            <a:r>
              <a:rPr lang="en-US" dirty="0" smtClean="0">
                <a:hlinkClick r:id="rId2" tooltip="Neuron"/>
              </a:rPr>
              <a:t>neurons</a:t>
            </a:r>
            <a:r>
              <a:rPr lang="en-US" dirty="0" smtClean="0"/>
              <a:t> connected together to enable a signal to be sent from one brain region to another.</a:t>
            </a:r>
            <a:endParaRPr lang="en-US" baseline="30000" dirty="0" smtClean="0"/>
          </a:p>
          <a:p>
            <a:r>
              <a:rPr lang="en-US" dirty="0" smtClean="0"/>
              <a:t>Neurons are connected by a single </a:t>
            </a:r>
            <a:r>
              <a:rPr lang="en-US" dirty="0" smtClean="0">
                <a:hlinkClick r:id="rId3" tooltip="Axon"/>
              </a:rPr>
              <a:t>nerve </a:t>
            </a:r>
            <a:r>
              <a:rPr lang="en-US" dirty="0" err="1" smtClean="0">
                <a:hlinkClick r:id="rId3" tooltip="Axon"/>
              </a:rPr>
              <a:t>fibre</a:t>
            </a:r>
            <a:r>
              <a:rPr lang="en-US" dirty="0" smtClean="0"/>
              <a:t> or by bundles of nerve </a:t>
            </a:r>
            <a:r>
              <a:rPr lang="en-US" dirty="0" err="1" smtClean="0"/>
              <a:t>fibres</a:t>
            </a:r>
            <a:r>
              <a:rPr lang="en-US" dirty="0" smtClean="0"/>
              <a:t> known as </a:t>
            </a:r>
            <a:r>
              <a:rPr lang="en-US" dirty="0" smtClean="0">
                <a:hlinkClick r:id="rId4" tooltip="Nerve tract"/>
              </a:rPr>
              <a:t>tracts</a:t>
            </a:r>
            <a:r>
              <a:rPr lang="en-US" dirty="0" smtClean="0"/>
              <a:t>.</a:t>
            </a:r>
            <a:endParaRPr lang="en-US" baseline="30000" dirty="0" smtClean="0"/>
          </a:p>
          <a:p>
            <a:r>
              <a:rPr lang="en-US" dirty="0" smtClean="0"/>
              <a:t> A neural pathway that serves to connect relatively distant areas of the </a:t>
            </a:r>
            <a:r>
              <a:rPr lang="en-US" dirty="0" smtClean="0">
                <a:hlinkClick r:id="rId5" tooltip="Brain"/>
              </a:rPr>
              <a:t>brain</a:t>
            </a:r>
            <a:r>
              <a:rPr lang="en-US" dirty="0" smtClean="0"/>
              <a:t> or nervous system is a bundle of neurons, known collectively as </a:t>
            </a:r>
            <a:r>
              <a:rPr lang="en-US" dirty="0" smtClean="0">
                <a:hlinkClick r:id="rId6" tooltip="White matter"/>
              </a:rPr>
              <a:t>white matter</a:t>
            </a:r>
            <a:r>
              <a:rPr lang="en-US" dirty="0" smtClean="0"/>
              <a:t>.</a:t>
            </a:r>
            <a:endParaRPr lang="en-US" baseline="30000" dirty="0" smtClean="0"/>
          </a:p>
          <a:p>
            <a:r>
              <a:rPr lang="en-US" dirty="0" smtClean="0"/>
              <a:t>A neural pathway that spans a shorter distance between structures, such as most of the pathways of the major </a:t>
            </a:r>
            <a:r>
              <a:rPr lang="en-US" dirty="0" smtClean="0">
                <a:hlinkClick r:id="rId7" tooltip="Neurotransmitter system"/>
              </a:rPr>
              <a:t>neurotransmitter systems</a:t>
            </a:r>
            <a:r>
              <a:rPr lang="en-US" dirty="0" smtClean="0"/>
              <a:t>, is usually called </a:t>
            </a:r>
            <a:r>
              <a:rPr lang="en-US" dirty="0" smtClean="0">
                <a:hlinkClick r:id="rId8" tooltip="Grey matter"/>
              </a:rPr>
              <a:t>grey matter</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t>Functional aspects</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dirty="0" smtClean="0"/>
              <a:t>In general, </a:t>
            </a:r>
            <a:r>
              <a:rPr lang="en-US" dirty="0" smtClean="0">
                <a:hlinkClick r:id="rId2" tooltip="Neuron"/>
              </a:rPr>
              <a:t>neurons</a:t>
            </a:r>
            <a:r>
              <a:rPr lang="en-US" dirty="0" smtClean="0"/>
              <a:t> receive information either at their </a:t>
            </a:r>
            <a:r>
              <a:rPr lang="en-US" dirty="0" smtClean="0">
                <a:hlinkClick r:id="rId3" tooltip="Dendrite"/>
              </a:rPr>
              <a:t>dendrites</a:t>
            </a:r>
            <a:r>
              <a:rPr lang="en-US" dirty="0" smtClean="0"/>
              <a:t> or </a:t>
            </a:r>
            <a:r>
              <a:rPr lang="en-US" dirty="0" smtClean="0">
                <a:hlinkClick r:id="rId4" tooltip="Soma (biology)"/>
              </a:rPr>
              <a:t>cell bodies</a:t>
            </a:r>
            <a:r>
              <a:rPr lang="en-US" dirty="0" smtClean="0"/>
              <a:t>. </a:t>
            </a:r>
          </a:p>
          <a:p>
            <a:r>
              <a:rPr lang="en-US" dirty="0" smtClean="0"/>
              <a:t>The </a:t>
            </a:r>
            <a:r>
              <a:rPr lang="en-US" dirty="0" smtClean="0">
                <a:hlinkClick r:id="rId5" tooltip="Axon"/>
              </a:rPr>
              <a:t>axon</a:t>
            </a:r>
            <a:r>
              <a:rPr lang="en-US" dirty="0" smtClean="0"/>
              <a:t> of a nerve cell is, in general, responsible for transmitting information over a relatively long distance. Therefore, most neural pathways are made up of </a:t>
            </a:r>
            <a:r>
              <a:rPr lang="en-US" dirty="0" smtClean="0">
                <a:hlinkClick r:id="rId5" tooltip="Axon"/>
              </a:rPr>
              <a:t>axons</a:t>
            </a:r>
            <a:r>
              <a:rPr lang="en-US" dirty="0" smtClean="0"/>
              <a:t>.</a:t>
            </a:r>
          </a:p>
          <a:p>
            <a:r>
              <a:rPr lang="en-US" dirty="0" smtClean="0"/>
              <a:t>If the </a:t>
            </a:r>
            <a:r>
              <a:rPr lang="en-US" dirty="0" smtClean="0">
                <a:hlinkClick r:id="rId5" tooltip="Axon"/>
              </a:rPr>
              <a:t>axons</a:t>
            </a:r>
            <a:r>
              <a:rPr lang="en-US" dirty="0" smtClean="0"/>
              <a:t> have </a:t>
            </a:r>
            <a:r>
              <a:rPr lang="en-US" dirty="0" smtClean="0">
                <a:hlinkClick r:id="rId6" tooltip="Myelin"/>
              </a:rPr>
              <a:t>myelin</a:t>
            </a:r>
            <a:r>
              <a:rPr lang="en-US" dirty="0" smtClean="0"/>
              <a:t> sheaths, then the pathway appears bright white because </a:t>
            </a:r>
            <a:r>
              <a:rPr lang="en-US" dirty="0" smtClean="0">
                <a:hlinkClick r:id="rId6" tooltip="Myelin"/>
              </a:rPr>
              <a:t>myelin</a:t>
            </a:r>
            <a:r>
              <a:rPr lang="en-US" dirty="0" smtClean="0"/>
              <a:t> is primarily </a:t>
            </a:r>
            <a:r>
              <a:rPr lang="en-US" dirty="0" smtClean="0">
                <a:hlinkClick r:id="rId7" tooltip="Lipid"/>
              </a:rPr>
              <a:t>lipid</a:t>
            </a:r>
            <a:r>
              <a:rPr lang="en-US" dirty="0" smtClean="0"/>
              <a:t>. If most or all of the axons lack </a:t>
            </a:r>
            <a:r>
              <a:rPr lang="en-US" dirty="0" smtClean="0">
                <a:hlinkClick r:id="rId6" tooltip="Myelin"/>
              </a:rPr>
              <a:t>myelin</a:t>
            </a:r>
            <a:r>
              <a:rPr lang="en-US" dirty="0" smtClean="0"/>
              <a:t> sheaths (i.e., are </a:t>
            </a:r>
            <a:r>
              <a:rPr lang="en-US" i="1" dirty="0" err="1" smtClean="0"/>
              <a:t>unmyelinated</a:t>
            </a:r>
            <a:r>
              <a:rPr lang="en-US" dirty="0" smtClean="0"/>
              <a:t>), then the pathway will appear a darker beige color, which is generally called </a:t>
            </a:r>
            <a:r>
              <a:rPr lang="en-US" i="1" dirty="0" smtClean="0"/>
              <a:t>grey</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914400"/>
            <a:ext cx="7467600" cy="5559552"/>
          </a:xfrm>
        </p:spPr>
        <p:txBody>
          <a:bodyPr>
            <a:normAutofit/>
          </a:bodyPr>
          <a:lstStyle/>
          <a:p>
            <a:r>
              <a:rPr lang="en-US" sz="2800" dirty="0" smtClean="0"/>
              <a:t>Some neurons are responsible for conveying information over long distances. </a:t>
            </a:r>
          </a:p>
          <a:p>
            <a:r>
              <a:rPr lang="en-US" sz="2800" dirty="0" smtClean="0"/>
              <a:t>For example, </a:t>
            </a:r>
            <a:r>
              <a:rPr lang="en-US" sz="2800" dirty="0" smtClean="0">
                <a:hlinkClick r:id="rId2" tooltip="Motoneuron"/>
              </a:rPr>
              <a:t>motor neurons</a:t>
            </a:r>
            <a:r>
              <a:rPr lang="en-US" sz="2800" dirty="0" smtClean="0"/>
              <a:t>, which travel from the spinal cord to the muscle, can have axons up to a meter in length in humans. </a:t>
            </a:r>
          </a:p>
          <a:p>
            <a:r>
              <a:rPr lang="en-US" sz="2800" dirty="0" smtClean="0"/>
              <a:t>The longest axon in the human body belongs to the Sciatic Nerve and runs from the great </a:t>
            </a:r>
            <a:r>
              <a:rPr lang="en-US" sz="2800" dirty="0" smtClean="0">
                <a:hlinkClick r:id="rId3" tooltip="Toe"/>
              </a:rPr>
              <a:t>toe</a:t>
            </a:r>
            <a:r>
              <a:rPr lang="en-US" sz="2800" dirty="0" smtClean="0"/>
              <a:t> to the base of the spinal cord.</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smtClean="0"/>
              <a:t>Major neural pathways</a:t>
            </a:r>
            <a:endParaRPr lang="en-US" dirty="0"/>
          </a:p>
        </p:txBody>
      </p:sp>
      <p:sp>
        <p:nvSpPr>
          <p:cNvPr id="3" name="Content Placeholder 2"/>
          <p:cNvSpPr>
            <a:spLocks noGrp="1"/>
          </p:cNvSpPr>
          <p:nvPr>
            <p:ph sz="quarter" idx="1"/>
          </p:nvPr>
        </p:nvSpPr>
        <p:spPr>
          <a:xfrm>
            <a:off x="457200" y="1143000"/>
            <a:ext cx="7467600" cy="5330952"/>
          </a:xfrm>
        </p:spPr>
        <p:txBody>
          <a:bodyPr/>
          <a:lstStyle/>
          <a:p>
            <a:r>
              <a:rPr lang="en-US" dirty="0" err="1" smtClean="0">
                <a:hlinkClick r:id="rId2" tooltip="Arcuate fasciculus"/>
              </a:rPr>
              <a:t>Arcuate</a:t>
            </a:r>
            <a:r>
              <a:rPr lang="en-US" dirty="0" smtClean="0">
                <a:hlinkClick r:id="rId2" tooltip="Arcuate fasciculus"/>
              </a:rPr>
              <a:t> fasciculus</a:t>
            </a:r>
            <a:endParaRPr lang="en-US" dirty="0" smtClean="0"/>
          </a:p>
          <a:p>
            <a:r>
              <a:rPr lang="en-US" dirty="0" smtClean="0">
                <a:hlinkClick r:id="rId3" tooltip="Cerebral peduncle"/>
              </a:rPr>
              <a:t>Cerebral peduncle</a:t>
            </a:r>
            <a:endParaRPr lang="en-US" dirty="0" smtClean="0"/>
          </a:p>
          <a:p>
            <a:r>
              <a:rPr lang="en-US" dirty="0" smtClean="0">
                <a:hlinkClick r:id="rId4" tooltip="Corpus callosum"/>
              </a:rPr>
              <a:t>Corpus </a:t>
            </a:r>
            <a:r>
              <a:rPr lang="en-US" dirty="0" err="1" smtClean="0">
                <a:hlinkClick r:id="rId4" tooltip="Corpus callosum"/>
              </a:rPr>
              <a:t>callosum</a:t>
            </a:r>
            <a:endParaRPr lang="en-US" dirty="0" smtClean="0"/>
          </a:p>
          <a:p>
            <a:r>
              <a:rPr lang="en-US" dirty="0" smtClean="0">
                <a:hlinkClick r:id="rId5" tooltip="Corticospinal tract"/>
              </a:rPr>
              <a:t>Pyramidal or </a:t>
            </a:r>
            <a:r>
              <a:rPr lang="en-US" dirty="0" err="1" smtClean="0">
                <a:hlinkClick r:id="rId5" tooltip="Corticospinal tract"/>
              </a:rPr>
              <a:t>corticospinal</a:t>
            </a:r>
            <a:r>
              <a:rPr lang="en-US" dirty="0" smtClean="0">
                <a:hlinkClick r:id="rId5" tooltip="Corticospinal tract"/>
              </a:rPr>
              <a:t> tract</a:t>
            </a:r>
            <a:endParaRPr lang="en-US" dirty="0" smtClean="0"/>
          </a:p>
          <a:p>
            <a:r>
              <a:rPr lang="en-US" dirty="0" smtClean="0">
                <a:hlinkClick r:id="rId6" tooltip="Medial forebrain bundle"/>
              </a:rPr>
              <a:t>Medial forebrain bundle</a:t>
            </a:r>
            <a:endParaRPr lang="en-US" dirty="0" smtClean="0"/>
          </a:p>
          <a:p>
            <a:r>
              <a:rPr lang="en-US" dirty="0" smtClean="0">
                <a:hlinkClick r:id="rId7" tooltip="Posterior column–medial lemniscus pathway"/>
              </a:rPr>
              <a:t>Posterior column–medial </a:t>
            </a:r>
            <a:r>
              <a:rPr lang="en-US" dirty="0" err="1" smtClean="0">
                <a:hlinkClick r:id="rId7" tooltip="Posterior column–medial lemniscus pathway"/>
              </a:rPr>
              <a:t>lemniscus</a:t>
            </a:r>
            <a:r>
              <a:rPr lang="en-US" dirty="0" smtClean="0">
                <a:hlinkClick r:id="rId7" tooltip="Posterior column–medial lemniscus pathway"/>
              </a:rPr>
              <a:t> pathway</a:t>
            </a:r>
            <a:endParaRPr lang="en-US" dirty="0" smtClean="0"/>
          </a:p>
          <a:p>
            <a:r>
              <a:rPr lang="en-US" dirty="0" err="1" smtClean="0">
                <a:hlinkClick r:id="rId8" tooltip="Retinohypothalamic tract"/>
              </a:rPr>
              <a:t>Retinohypothalamic</a:t>
            </a:r>
            <a:r>
              <a:rPr lang="en-US" dirty="0" smtClean="0">
                <a:hlinkClick r:id="rId8" tooltip="Retinohypothalamic tract"/>
              </a:rPr>
              <a:t> tract</a:t>
            </a:r>
            <a:r>
              <a:rPr lang="en-US" dirty="0" smtClean="0"/>
              <a:t> is a </a:t>
            </a:r>
            <a:r>
              <a:rPr lang="en-US" dirty="0" err="1" smtClean="0"/>
              <a:t>photic</a:t>
            </a:r>
            <a:r>
              <a:rPr lang="en-US" dirty="0" smtClean="0"/>
              <a:t> neural input pathway involved in the </a:t>
            </a:r>
            <a:r>
              <a:rPr lang="en-US" dirty="0" smtClean="0">
                <a:hlinkClick r:id="rId9" tooltip="Circadian rhythm"/>
              </a:rPr>
              <a:t>circadian rhythms</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THE SOMATOSENSORY CORTEX</a:t>
            </a:r>
            <a:endParaRPr lang="en-US" dirty="0"/>
          </a:p>
        </p:txBody>
      </p:sp>
      <p:sp>
        <p:nvSpPr>
          <p:cNvPr id="3" name="Content Placeholder 2"/>
          <p:cNvSpPr>
            <a:spLocks noGrp="1"/>
          </p:cNvSpPr>
          <p:nvPr>
            <p:ph sz="quarter" idx="1"/>
          </p:nvPr>
        </p:nvSpPr>
        <p:spPr>
          <a:xfrm>
            <a:off x="457200" y="914400"/>
            <a:ext cx="7467600" cy="5559552"/>
          </a:xfrm>
        </p:spPr>
        <p:txBody>
          <a:bodyPr/>
          <a:lstStyle/>
          <a:p>
            <a:r>
              <a:rPr lang="en-US" dirty="0" smtClean="0"/>
              <a:t>The </a:t>
            </a:r>
            <a:r>
              <a:rPr lang="en-US" b="1" dirty="0" smtClean="0"/>
              <a:t>primary </a:t>
            </a:r>
            <a:r>
              <a:rPr lang="en-US" b="1" dirty="0" err="1" smtClean="0"/>
              <a:t>somatosensory</a:t>
            </a:r>
            <a:r>
              <a:rPr lang="en-US" b="1" dirty="0" smtClean="0"/>
              <a:t> cortex</a:t>
            </a:r>
            <a:r>
              <a:rPr lang="en-US" dirty="0" smtClean="0"/>
              <a:t> is located in the </a:t>
            </a:r>
            <a:r>
              <a:rPr lang="en-US" dirty="0" err="1" smtClean="0">
                <a:hlinkClick r:id="rId2" tooltip="Postcentral gyrus"/>
              </a:rPr>
              <a:t>postcentral</a:t>
            </a:r>
            <a:r>
              <a:rPr lang="en-US" dirty="0" smtClean="0">
                <a:hlinkClick r:id="rId2" tooltip="Postcentral gyrus"/>
              </a:rPr>
              <a:t> </a:t>
            </a:r>
            <a:r>
              <a:rPr lang="en-US" dirty="0" err="1" smtClean="0">
                <a:hlinkClick r:id="rId2" tooltip="Postcentral gyrus"/>
              </a:rPr>
              <a:t>gyrus</a:t>
            </a:r>
            <a:r>
              <a:rPr lang="en-US" dirty="0" smtClean="0"/>
              <a:t>, and is part of the </a:t>
            </a:r>
            <a:r>
              <a:rPr lang="en-US" dirty="0" err="1" smtClean="0">
                <a:hlinkClick r:id="rId3" tooltip="Somatosensory system"/>
              </a:rPr>
              <a:t>somatosensory</a:t>
            </a:r>
            <a:r>
              <a:rPr lang="en-US" dirty="0" smtClean="0">
                <a:hlinkClick r:id="rId3" tooltip="Somatosensory system"/>
              </a:rPr>
              <a:t> system</a:t>
            </a:r>
            <a:r>
              <a:rPr lang="en-US" dirty="0" smtClean="0"/>
              <a:t>.</a:t>
            </a:r>
          </a:p>
          <a:p>
            <a:r>
              <a:rPr lang="en-US" dirty="0" smtClean="0"/>
              <a:t>At the primary </a:t>
            </a:r>
            <a:r>
              <a:rPr lang="en-US" dirty="0" err="1" smtClean="0"/>
              <a:t>somatosensory</a:t>
            </a:r>
            <a:r>
              <a:rPr lang="en-US" dirty="0" smtClean="0"/>
              <a:t> cortex, tactile representation is orderly arranged (in an inverted fashion) from the toe (at the top of the cerebral hemisphere) to mouth (at the bottom).</a:t>
            </a:r>
          </a:p>
          <a:p>
            <a:r>
              <a:rPr lang="en-US" dirty="0" smtClean="0"/>
              <a:t>However, some body parts may be controlled by partially overlapping regions of cortex. </a:t>
            </a:r>
          </a:p>
          <a:p>
            <a:r>
              <a:rPr lang="en-US" dirty="0" smtClean="0"/>
              <a:t>Each cerebral hemisphere of the primary </a:t>
            </a:r>
            <a:r>
              <a:rPr lang="en-US" dirty="0" err="1" smtClean="0"/>
              <a:t>somatosensory</a:t>
            </a:r>
            <a:r>
              <a:rPr lang="en-US" dirty="0" smtClean="0"/>
              <a:t> cortex only contains a tactile representation of the opposite (</a:t>
            </a:r>
            <a:r>
              <a:rPr lang="en-US" dirty="0" err="1" smtClean="0"/>
              <a:t>contralateral</a:t>
            </a:r>
            <a:r>
              <a:rPr lang="en-US" dirty="0" smtClean="0"/>
              <a:t>) side of the body.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smtClean="0"/>
              <a:t>CONT…</a:t>
            </a:r>
            <a:endParaRPr lang="en-US" i="1" dirty="0"/>
          </a:p>
        </p:txBody>
      </p:sp>
      <p:pic>
        <p:nvPicPr>
          <p:cNvPr id="4" name="Content Placeholder 3" descr="figure_10_04_labeled.jpg"/>
          <p:cNvPicPr>
            <a:picLocks noGrp="1" noChangeAspect="1"/>
          </p:cNvPicPr>
          <p:nvPr>
            <p:ph sz="quarter" idx="1"/>
          </p:nvPr>
        </p:nvPicPr>
        <p:blipFill>
          <a:blip r:embed="rId2" cstate="print"/>
          <a:stretch>
            <a:fillRect/>
          </a:stretch>
        </p:blipFill>
        <p:spPr>
          <a:xfrm>
            <a:off x="1004188" y="838200"/>
            <a:ext cx="6373624" cy="563562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smtClean="0"/>
              <a:t>CONT…</a:t>
            </a:r>
            <a:endParaRPr lang="en-US" i="1" dirty="0"/>
          </a:p>
        </p:txBody>
      </p:sp>
      <p:sp>
        <p:nvSpPr>
          <p:cNvPr id="3" name="Content Placeholder 2"/>
          <p:cNvSpPr>
            <a:spLocks noGrp="1"/>
          </p:cNvSpPr>
          <p:nvPr>
            <p:ph sz="quarter" idx="1"/>
          </p:nvPr>
        </p:nvSpPr>
        <p:spPr>
          <a:xfrm>
            <a:off x="457200" y="1066800"/>
            <a:ext cx="7467600" cy="5407152"/>
          </a:xfrm>
        </p:spPr>
        <p:txBody>
          <a:bodyPr>
            <a:noAutofit/>
          </a:bodyPr>
          <a:lstStyle/>
          <a:p>
            <a:r>
              <a:rPr lang="en-US" sz="2800" dirty="0" smtClean="0"/>
              <a:t>The amount of primary </a:t>
            </a:r>
            <a:r>
              <a:rPr lang="en-US" sz="2800" dirty="0" err="1" smtClean="0"/>
              <a:t>somatosensory</a:t>
            </a:r>
            <a:r>
              <a:rPr lang="en-US" sz="2800" dirty="0" smtClean="0"/>
              <a:t> cortex devoted to a body part is not proportional to the absolute size of the body surface, but, instead, to the relative density of </a:t>
            </a:r>
            <a:r>
              <a:rPr lang="en-US" sz="2800" dirty="0" err="1" smtClean="0"/>
              <a:t>cutaneous</a:t>
            </a:r>
            <a:r>
              <a:rPr lang="en-US" sz="2800" dirty="0" smtClean="0"/>
              <a:t> </a:t>
            </a:r>
            <a:r>
              <a:rPr lang="en-US" sz="2800" dirty="0" smtClean="0">
                <a:hlinkClick r:id="rId2" tooltip="Tactile receptor (page does not exist)"/>
              </a:rPr>
              <a:t>tactile receptors</a:t>
            </a:r>
            <a:r>
              <a:rPr lang="en-US" sz="2800" dirty="0" smtClean="0"/>
              <a:t> on that body part. </a:t>
            </a:r>
          </a:p>
          <a:p>
            <a:r>
              <a:rPr lang="en-US" sz="2800" dirty="0" smtClean="0"/>
              <a:t>The density of </a:t>
            </a:r>
            <a:r>
              <a:rPr lang="en-US" sz="2800" dirty="0" err="1" smtClean="0"/>
              <a:t>cutaneous</a:t>
            </a:r>
            <a:r>
              <a:rPr lang="en-US" sz="2800" dirty="0" smtClean="0"/>
              <a:t> tactile receptors on a body part is generally indicative of the degree of sensitivity of tactile stimulation experienced at said body part. For this reason, the human lips and hands have a larger representation than other body parts.</a:t>
            </a: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55638"/>
          </a:xfrm>
        </p:spPr>
        <p:txBody>
          <a:bodyPr/>
          <a:lstStyle/>
          <a:p>
            <a:r>
              <a:rPr lang="en-US" dirty="0" smtClean="0"/>
              <a:t>CLINICAL SIGNIFICANCE</a:t>
            </a:r>
            <a:endParaRPr lang="en-US" dirty="0"/>
          </a:p>
        </p:txBody>
      </p:sp>
      <p:sp>
        <p:nvSpPr>
          <p:cNvPr id="3" name="Content Placeholder 2"/>
          <p:cNvSpPr>
            <a:spLocks noGrp="1"/>
          </p:cNvSpPr>
          <p:nvPr>
            <p:ph sz="quarter" idx="1"/>
          </p:nvPr>
        </p:nvSpPr>
        <p:spPr>
          <a:xfrm>
            <a:off x="457200" y="914400"/>
            <a:ext cx="7467600" cy="5559552"/>
          </a:xfrm>
        </p:spPr>
        <p:txBody>
          <a:bodyPr>
            <a:normAutofit lnSpcReduction="10000"/>
          </a:bodyPr>
          <a:lstStyle/>
          <a:p>
            <a:r>
              <a:rPr lang="en-US" dirty="0" smtClean="0"/>
              <a:t>Lesions affecting the primary </a:t>
            </a:r>
            <a:r>
              <a:rPr lang="en-US" dirty="0" err="1" smtClean="0"/>
              <a:t>somatosensory</a:t>
            </a:r>
            <a:r>
              <a:rPr lang="en-US" dirty="0" smtClean="0"/>
              <a:t> cortex produce characteristic symptoms including: </a:t>
            </a:r>
            <a:r>
              <a:rPr lang="en-US" dirty="0" err="1" smtClean="0">
                <a:hlinkClick r:id="rId3" tooltip="Agraphesthesia"/>
              </a:rPr>
              <a:t>agraphesthesia</a:t>
            </a:r>
            <a:r>
              <a:rPr lang="en-US" dirty="0" smtClean="0"/>
              <a:t>, </a:t>
            </a:r>
            <a:r>
              <a:rPr lang="en-US" dirty="0" err="1" smtClean="0">
                <a:hlinkClick r:id="rId4" tooltip="Astereognosia"/>
              </a:rPr>
              <a:t>astereognosia</a:t>
            </a:r>
            <a:r>
              <a:rPr lang="en-US" dirty="0" smtClean="0"/>
              <a:t>, </a:t>
            </a:r>
            <a:r>
              <a:rPr lang="en-US" dirty="0" err="1" smtClean="0">
                <a:hlinkClick r:id="rId5" tooltip="Hemihypesthesia"/>
              </a:rPr>
              <a:t>hemihypesthesia</a:t>
            </a:r>
            <a:r>
              <a:rPr lang="en-US" dirty="0" smtClean="0"/>
              <a:t>, and loss of </a:t>
            </a:r>
            <a:r>
              <a:rPr lang="en-US" dirty="0" smtClean="0">
                <a:hlinkClick r:id="rId6" tooltip="Vibration"/>
              </a:rPr>
              <a:t>vibration</a:t>
            </a:r>
            <a:r>
              <a:rPr lang="en-US" dirty="0" smtClean="0"/>
              <a:t>, </a:t>
            </a:r>
            <a:r>
              <a:rPr lang="en-US" dirty="0" err="1" smtClean="0">
                <a:hlinkClick r:id="rId7" tooltip="Proprioception"/>
              </a:rPr>
              <a:t>proprioception</a:t>
            </a:r>
            <a:r>
              <a:rPr lang="en-US" dirty="0" smtClean="0"/>
              <a:t> and </a:t>
            </a:r>
            <a:r>
              <a:rPr lang="en-US" dirty="0" smtClean="0">
                <a:hlinkClick r:id="rId8" tooltip="Fine touch"/>
              </a:rPr>
              <a:t>fine touch</a:t>
            </a:r>
            <a:r>
              <a:rPr lang="en-US" dirty="0" smtClean="0"/>
              <a:t> (because the third-order neuron of the medial-</a:t>
            </a:r>
            <a:r>
              <a:rPr lang="en-US" dirty="0" err="1" smtClean="0"/>
              <a:t>lemniscal</a:t>
            </a:r>
            <a:r>
              <a:rPr lang="en-US" dirty="0" smtClean="0"/>
              <a:t> pathway cannot synapse in the cortex). It can also produce </a:t>
            </a:r>
            <a:r>
              <a:rPr lang="en-US" dirty="0" err="1" smtClean="0">
                <a:hlinkClick r:id="rId9" tooltip="Hemineglect"/>
              </a:rPr>
              <a:t>hemineglect</a:t>
            </a:r>
            <a:r>
              <a:rPr lang="en-US" dirty="0" smtClean="0"/>
              <a:t>, if it affects the non-dominant hemisphere</a:t>
            </a:r>
            <a:r>
              <a:rPr lang="en-US" dirty="0" smtClean="0"/>
              <a:t>.</a:t>
            </a:r>
            <a:endParaRPr lang="en-US" dirty="0" smtClean="0"/>
          </a:p>
          <a:p>
            <a:r>
              <a:rPr lang="en-US" dirty="0" smtClean="0"/>
              <a:t>It could also reduce </a:t>
            </a:r>
            <a:r>
              <a:rPr lang="en-US" dirty="0" err="1" smtClean="0">
                <a:hlinkClick r:id="rId10" tooltip="Nociception"/>
              </a:rPr>
              <a:t>nociception</a:t>
            </a:r>
            <a:r>
              <a:rPr lang="en-US" dirty="0" smtClean="0"/>
              <a:t>, </a:t>
            </a:r>
            <a:r>
              <a:rPr lang="en-US" dirty="0" err="1" smtClean="0">
                <a:hlinkClick r:id="rId11" tooltip="Thermoception"/>
              </a:rPr>
              <a:t>thermoception</a:t>
            </a:r>
            <a:r>
              <a:rPr lang="en-US" dirty="0" smtClean="0"/>
              <a:t>, and </a:t>
            </a:r>
            <a:r>
              <a:rPr lang="en-US" dirty="0" smtClean="0">
                <a:hlinkClick r:id="rId12" tooltip="Crude touch"/>
              </a:rPr>
              <a:t>crude touch</a:t>
            </a:r>
            <a:r>
              <a:rPr lang="en-US" dirty="0" smtClean="0"/>
              <a:t>, but, since information from the </a:t>
            </a:r>
            <a:r>
              <a:rPr lang="en-US" dirty="0" err="1" smtClean="0">
                <a:hlinkClick r:id="rId13" tooltip="Spinothalamic tract"/>
              </a:rPr>
              <a:t>spinothalamic</a:t>
            </a:r>
            <a:r>
              <a:rPr lang="en-US" dirty="0" smtClean="0">
                <a:hlinkClick r:id="rId13" tooltip="Spinothalamic tract"/>
              </a:rPr>
              <a:t> tract</a:t>
            </a:r>
            <a:r>
              <a:rPr lang="en-US" dirty="0" smtClean="0"/>
              <a:t> is interpreted mainly by other areas of the brain (see </a:t>
            </a:r>
            <a:r>
              <a:rPr lang="en-US" dirty="0" smtClean="0">
                <a:hlinkClick r:id="rId14" tooltip="Insular cortex"/>
              </a:rPr>
              <a:t>insular cortex</a:t>
            </a:r>
            <a:r>
              <a:rPr lang="en-US" dirty="0" smtClean="0"/>
              <a:t> and </a:t>
            </a:r>
            <a:r>
              <a:rPr lang="en-US" dirty="0" err="1" smtClean="0">
                <a:hlinkClick r:id="rId15" tooltip="Cingulate gyrus"/>
              </a:rPr>
              <a:t>cingulate</a:t>
            </a:r>
            <a:r>
              <a:rPr lang="en-US" dirty="0" smtClean="0">
                <a:hlinkClick r:id="rId15" tooltip="Cingulate gyrus"/>
              </a:rPr>
              <a:t> </a:t>
            </a:r>
            <a:r>
              <a:rPr lang="en-US" dirty="0" err="1" smtClean="0">
                <a:hlinkClick r:id="rId15" tooltip="Cingulate gyrus"/>
              </a:rPr>
              <a:t>gyrus</a:t>
            </a:r>
            <a:r>
              <a:rPr lang="en-US" dirty="0" smtClean="0"/>
              <a:t>), it is not as relevant as the other symptoms.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SOMATOSENSORY PATHWAYS</a:t>
            </a:r>
            <a:endParaRPr lang="en-US" dirty="0"/>
          </a:p>
        </p:txBody>
      </p:sp>
      <p:sp>
        <p:nvSpPr>
          <p:cNvPr id="3" name="Content Placeholder 2"/>
          <p:cNvSpPr>
            <a:spLocks noGrp="1"/>
          </p:cNvSpPr>
          <p:nvPr>
            <p:ph sz="quarter" idx="1"/>
          </p:nvPr>
        </p:nvSpPr>
        <p:spPr>
          <a:xfrm>
            <a:off x="457200" y="914400"/>
            <a:ext cx="7467600" cy="5559552"/>
          </a:xfrm>
        </p:spPr>
        <p:txBody>
          <a:bodyPr/>
          <a:lstStyle/>
          <a:p>
            <a:r>
              <a:rPr lang="en-US" dirty="0"/>
              <a:t>A somatosensory pathway will typically have three long neurons: primary, secondary, and tertiary. </a:t>
            </a:r>
            <a:endParaRPr lang="en-US" dirty="0" smtClean="0"/>
          </a:p>
          <a:p>
            <a:r>
              <a:rPr lang="en-US" dirty="0" smtClean="0"/>
              <a:t>The </a:t>
            </a:r>
            <a:r>
              <a:rPr lang="en-US" dirty="0"/>
              <a:t>first always has its cell body in the dorsal </a:t>
            </a:r>
            <a:r>
              <a:rPr lang="en-US" dirty="0" smtClean="0"/>
              <a:t>root </a:t>
            </a:r>
            <a:r>
              <a:rPr lang="en-US" dirty="0"/>
              <a:t>ganglion of the spinal nerve</a:t>
            </a:r>
            <a:r>
              <a:rPr lang="en-US" dirty="0" smtClean="0"/>
              <a:t>.</a:t>
            </a:r>
          </a:p>
          <a:p>
            <a:r>
              <a:rPr lang="en-US" dirty="0"/>
              <a:t>The second has its cell body either in the spinal cord or in the brainstem; this neuron’s ascending axons will cross to the opposite side either in the spinal cord or in the brainstem. The axons of many of these neurons terminate in the thalamus, and others terminate in the reticular activating system or the cerebellum.</a:t>
            </a:r>
          </a:p>
        </p:txBody>
      </p:sp>
    </p:spTree>
    <p:extLst>
      <p:ext uri="{BB962C8B-B14F-4D97-AF65-F5344CB8AC3E}">
        <p14:creationId xmlns="" xmlns:p14="http://schemas.microsoft.com/office/powerpoint/2010/main" val="1414218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27236"/>
          </a:xfrm>
        </p:spPr>
        <p:txBody>
          <a:bodyPr/>
          <a:lstStyle/>
          <a:p>
            <a:r>
              <a:rPr lang="en-US" i="1" dirty="0" smtClean="0"/>
              <a:t>CONT…</a:t>
            </a:r>
            <a:endParaRPr lang="en-US" i="1" dirty="0"/>
          </a:p>
        </p:txBody>
      </p:sp>
      <p:sp>
        <p:nvSpPr>
          <p:cNvPr id="4" name="Content Placeholder 3"/>
          <p:cNvSpPr>
            <a:spLocks noGrp="1"/>
          </p:cNvSpPr>
          <p:nvPr>
            <p:ph sz="quarter" idx="1"/>
          </p:nvPr>
        </p:nvSpPr>
        <p:spPr>
          <a:xfrm>
            <a:off x="457200" y="926926"/>
            <a:ext cx="3657600" cy="5245274"/>
          </a:xfrm>
        </p:spPr>
        <p:txBody>
          <a:bodyPr/>
          <a:lstStyle/>
          <a:p>
            <a:r>
              <a:rPr lang="en-US" dirty="0"/>
              <a:t>In the case of touch and certain types of pain, the third neuron has its cell body in the ventral posterior nucleus of the thalamus and ends in the </a:t>
            </a:r>
            <a:r>
              <a:rPr lang="en-US" dirty="0" err="1"/>
              <a:t>postcentral</a:t>
            </a:r>
            <a:r>
              <a:rPr lang="en-US" dirty="0"/>
              <a:t> </a:t>
            </a:r>
            <a:r>
              <a:rPr lang="en-US" dirty="0" err="1"/>
              <a:t>gyrus</a:t>
            </a:r>
            <a:r>
              <a:rPr lang="en-US" dirty="0"/>
              <a:t> of the parietal lobe.</a:t>
            </a:r>
          </a:p>
        </p:txBody>
      </p:sp>
      <p:pic>
        <p:nvPicPr>
          <p:cNvPr id="6" name="Content Placeholder 5"/>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a:off x="4419600" y="1724819"/>
            <a:ext cx="3810000" cy="3714750"/>
          </a:xfrm>
        </p:spPr>
      </p:pic>
    </p:spTree>
    <p:extLst>
      <p:ext uri="{BB962C8B-B14F-4D97-AF65-F5344CB8AC3E}">
        <p14:creationId xmlns="" xmlns:p14="http://schemas.microsoft.com/office/powerpoint/2010/main" val="8645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Autofit/>
          </a:bodyPr>
          <a:lstStyle/>
          <a:p>
            <a:r>
              <a:rPr lang="en-US" sz="2400" dirty="0" smtClean="0"/>
              <a:t>Functional Categories of Sensory Receptors</a:t>
            </a:r>
            <a:endParaRPr lang="en-US" sz="2400" dirty="0"/>
          </a:p>
        </p:txBody>
      </p:sp>
      <p:sp>
        <p:nvSpPr>
          <p:cNvPr id="3" name="Content Placeholder 2"/>
          <p:cNvSpPr>
            <a:spLocks noGrp="1"/>
          </p:cNvSpPr>
          <p:nvPr>
            <p:ph sz="quarter" idx="1"/>
          </p:nvPr>
        </p:nvSpPr>
        <p:spPr>
          <a:xfrm>
            <a:off x="457200" y="838200"/>
            <a:ext cx="7467600" cy="5635752"/>
          </a:xfrm>
        </p:spPr>
        <p:txBody>
          <a:bodyPr>
            <a:normAutofit fontScale="92500" lnSpcReduction="10000"/>
          </a:bodyPr>
          <a:lstStyle/>
          <a:p>
            <a:pPr>
              <a:buNone/>
            </a:pPr>
            <a:r>
              <a:rPr lang="en-US" b="1" dirty="0" smtClean="0"/>
              <a:t>Grouped according to type of stimulus energy they </a:t>
            </a:r>
            <a:r>
              <a:rPr lang="en-US" b="1" dirty="0" err="1" smtClean="0"/>
              <a:t>transduce</a:t>
            </a:r>
            <a:r>
              <a:rPr lang="en-US" dirty="0" smtClean="0"/>
              <a:t>. </a:t>
            </a:r>
          </a:p>
          <a:p>
            <a:pPr>
              <a:buFont typeface="Wingdings" pitchFamily="2" charset="2"/>
              <a:buChar char="q"/>
            </a:pPr>
            <a:r>
              <a:rPr lang="en-US" dirty="0" err="1" smtClean="0"/>
              <a:t>Chemoreceptors</a:t>
            </a:r>
            <a:r>
              <a:rPr lang="en-US" dirty="0" smtClean="0"/>
              <a:t>: Chemical stimuli in environment or blood (pH, C0 2 ). </a:t>
            </a:r>
          </a:p>
          <a:p>
            <a:pPr>
              <a:buFont typeface="Wingdings" pitchFamily="2" charset="2"/>
              <a:buChar char="q"/>
            </a:pPr>
            <a:r>
              <a:rPr lang="en-US" dirty="0" smtClean="0"/>
              <a:t>Photoreceptors: Rods and cones. </a:t>
            </a:r>
          </a:p>
          <a:p>
            <a:pPr>
              <a:buFont typeface="Wingdings" pitchFamily="2" charset="2"/>
              <a:buChar char="q"/>
            </a:pPr>
            <a:r>
              <a:rPr lang="en-US" dirty="0" err="1" smtClean="0"/>
              <a:t>Thermoreceptors</a:t>
            </a:r>
            <a:r>
              <a:rPr lang="en-US" dirty="0" smtClean="0"/>
              <a:t>: Temperature. </a:t>
            </a:r>
          </a:p>
          <a:p>
            <a:pPr>
              <a:buFont typeface="Wingdings" pitchFamily="2" charset="2"/>
              <a:buChar char="q"/>
            </a:pPr>
            <a:r>
              <a:rPr lang="en-US" dirty="0" smtClean="0"/>
              <a:t>Mechanoreceptors: Touch and pressure. </a:t>
            </a:r>
          </a:p>
          <a:p>
            <a:pPr>
              <a:buFont typeface="Wingdings" pitchFamily="2" charset="2"/>
              <a:buChar char="q"/>
            </a:pPr>
            <a:r>
              <a:rPr lang="en-US" dirty="0" err="1" smtClean="0"/>
              <a:t>Nociceptors</a:t>
            </a:r>
            <a:r>
              <a:rPr lang="en-US" dirty="0" smtClean="0"/>
              <a:t>: Pain. </a:t>
            </a:r>
          </a:p>
          <a:p>
            <a:pPr>
              <a:buFont typeface="Wingdings" pitchFamily="2" charset="2"/>
              <a:buChar char="q"/>
            </a:pPr>
            <a:r>
              <a:rPr lang="en-US" dirty="0" err="1" smtClean="0"/>
              <a:t>Proprioceptors</a:t>
            </a:r>
            <a:r>
              <a:rPr lang="en-US" dirty="0" smtClean="0"/>
              <a:t>: Body position. </a:t>
            </a:r>
          </a:p>
          <a:p>
            <a:pPr>
              <a:buFont typeface="Wingdings" pitchFamily="2" charset="2"/>
              <a:buChar char="q"/>
            </a:pPr>
            <a:endParaRPr lang="en-US" dirty="0" smtClean="0"/>
          </a:p>
          <a:p>
            <a:pPr>
              <a:buNone/>
            </a:pPr>
            <a:r>
              <a:rPr lang="en-US" b="1" dirty="0" smtClean="0"/>
              <a:t>Categorized according to type of sensory information delivered to brain: </a:t>
            </a:r>
          </a:p>
          <a:p>
            <a:pPr>
              <a:buFont typeface="Wingdings" pitchFamily="2" charset="2"/>
              <a:buChar char="q"/>
            </a:pPr>
            <a:r>
              <a:rPr lang="en-US" dirty="0" err="1" smtClean="0"/>
              <a:t>Cutaneous</a:t>
            </a:r>
            <a:r>
              <a:rPr lang="en-US" dirty="0" smtClean="0"/>
              <a:t> receptors: Touch, pressure, temperature, pain. </a:t>
            </a:r>
          </a:p>
          <a:p>
            <a:pPr>
              <a:buFont typeface="Wingdings" pitchFamily="2" charset="2"/>
              <a:buChar char="q"/>
            </a:pPr>
            <a:r>
              <a:rPr lang="en-US" dirty="0" smtClean="0"/>
              <a:t>Special senses: Sight, hearing, equilibrium.</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414294"/>
          </a:xfrm>
        </p:spPr>
        <p:txBody>
          <a:bodyPr>
            <a:normAutofit fontScale="90000"/>
          </a:bodyPr>
          <a:lstStyle/>
          <a:p>
            <a:r>
              <a:rPr lang="en-US" i="1" dirty="0" smtClean="0"/>
              <a:t>CONT…</a:t>
            </a:r>
            <a:endParaRPr lang="en-US" i="1" dirty="0"/>
          </a:p>
        </p:txBody>
      </p:sp>
      <p:sp>
        <p:nvSpPr>
          <p:cNvPr id="6" name="Content Placeholder 5"/>
          <p:cNvSpPr>
            <a:spLocks noGrp="1"/>
          </p:cNvSpPr>
          <p:nvPr>
            <p:ph sz="quarter" idx="1"/>
          </p:nvPr>
        </p:nvSpPr>
        <p:spPr>
          <a:xfrm>
            <a:off x="457200" y="990600"/>
            <a:ext cx="7467600" cy="5371662"/>
          </a:xfrm>
        </p:spPr>
        <p:txBody>
          <a:bodyPr>
            <a:normAutofit lnSpcReduction="10000"/>
          </a:bodyPr>
          <a:lstStyle/>
          <a:p>
            <a:r>
              <a:rPr lang="en-US" dirty="0"/>
              <a:t>In the periphery, the somatosensory system detects various stimuli by sensory receptors, such as by mechanoreceptors for tactile sensation and </a:t>
            </a:r>
            <a:r>
              <a:rPr lang="en-US" dirty="0" err="1"/>
              <a:t>nociceptors</a:t>
            </a:r>
            <a:r>
              <a:rPr lang="en-US" dirty="0"/>
              <a:t> for pain sensation. The sensory information (touch, pain, temperature, etc.,) is then conveyed to the central nervous system by afferent neurons, of which there are a number of different types with varying size, structure, and properties.</a:t>
            </a:r>
          </a:p>
          <a:p>
            <a:r>
              <a:rPr lang="en-US" dirty="0"/>
              <a:t>Generally, there is a correlation between the type of sensory modality detected and the type of afferent neuron involved. For example, slow, thin, </a:t>
            </a:r>
            <a:r>
              <a:rPr lang="en-US" dirty="0" err="1"/>
              <a:t>unmyelinated</a:t>
            </a:r>
            <a:r>
              <a:rPr lang="en-US" dirty="0"/>
              <a:t> neurons conduct pain whereas faster, thicker, </a:t>
            </a:r>
            <a:r>
              <a:rPr lang="en-US" dirty="0" err="1"/>
              <a:t>myelinated</a:t>
            </a:r>
            <a:r>
              <a:rPr lang="en-US" dirty="0"/>
              <a:t> neurons conduct casual touch</a:t>
            </a:r>
            <a:r>
              <a:rPr lang="en-US" dirty="0" smtClean="0"/>
              <a:t>.</a:t>
            </a:r>
            <a:endParaRPr lang="en-US" dirty="0"/>
          </a:p>
        </p:txBody>
      </p:sp>
    </p:spTree>
    <p:extLst>
      <p:ext uri="{BB962C8B-B14F-4D97-AF65-F5344CB8AC3E}">
        <p14:creationId xmlns="" xmlns:p14="http://schemas.microsoft.com/office/powerpoint/2010/main" val="2733260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639762"/>
          </a:xfrm>
        </p:spPr>
        <p:txBody>
          <a:bodyPr/>
          <a:lstStyle/>
          <a:p>
            <a:r>
              <a:rPr lang="en-US" dirty="0" smtClean="0"/>
              <a:t>ASCENDING PATHWAYS</a:t>
            </a:r>
            <a:endParaRPr lang="en-US" dirty="0"/>
          </a:p>
        </p:txBody>
      </p:sp>
      <p:sp>
        <p:nvSpPr>
          <p:cNvPr id="3" name="Content Placeholder 2"/>
          <p:cNvSpPr>
            <a:spLocks noGrp="1"/>
          </p:cNvSpPr>
          <p:nvPr>
            <p:ph sz="quarter" idx="1"/>
          </p:nvPr>
        </p:nvSpPr>
        <p:spPr>
          <a:xfrm>
            <a:off x="457200" y="1152395"/>
            <a:ext cx="7467600" cy="5321557"/>
          </a:xfrm>
        </p:spPr>
        <p:txBody>
          <a:bodyPr>
            <a:normAutofit fontScale="92500" lnSpcReduction="10000"/>
          </a:bodyPr>
          <a:lstStyle/>
          <a:p>
            <a:r>
              <a:rPr lang="en-US" dirty="0"/>
              <a:t>In the spinal cord, the somatosensory system includes ascending pathways from the body to the brain. One major target within the brain is the </a:t>
            </a:r>
            <a:r>
              <a:rPr lang="en-US" dirty="0" err="1"/>
              <a:t>postcentral</a:t>
            </a:r>
            <a:r>
              <a:rPr lang="en-US" dirty="0"/>
              <a:t> </a:t>
            </a:r>
            <a:r>
              <a:rPr lang="en-US" dirty="0" err="1"/>
              <a:t>gyrus</a:t>
            </a:r>
            <a:r>
              <a:rPr lang="en-US" dirty="0"/>
              <a:t> in the cerebral cortex. This is the target for neurons of the dorsal column–medial </a:t>
            </a:r>
            <a:r>
              <a:rPr lang="en-US" dirty="0" err="1"/>
              <a:t>lemniscal</a:t>
            </a:r>
            <a:r>
              <a:rPr lang="en-US" dirty="0"/>
              <a:t> pathway and the ventral </a:t>
            </a:r>
            <a:r>
              <a:rPr lang="en-US" dirty="0" err="1"/>
              <a:t>spinothalamic</a:t>
            </a:r>
            <a:r>
              <a:rPr lang="en-US" dirty="0"/>
              <a:t> pathway.</a:t>
            </a:r>
          </a:p>
          <a:p>
            <a:r>
              <a:rPr lang="en-US" dirty="0"/>
              <a:t>Note that many ascending somatosensory pathways include synapses in either the thalamus or the reticular formation before they reach the cortex. Other ascending pathways, particularly those involved with control of posture, are projected to the cerebellum, including the ventral and dorsal </a:t>
            </a:r>
            <a:r>
              <a:rPr lang="en-US" dirty="0" err="1"/>
              <a:t>spinocerebellar</a:t>
            </a:r>
            <a:r>
              <a:rPr lang="en-US" dirty="0"/>
              <a:t> tracts.</a:t>
            </a:r>
          </a:p>
          <a:p>
            <a:r>
              <a:rPr lang="en-US" dirty="0"/>
              <a:t>Another important target for afferent somatosensory neurons that enter the spinal cord are those neurons involved with local segmental reflexes</a:t>
            </a:r>
            <a:r>
              <a:rPr lang="en-US" dirty="0" smtClean="0"/>
              <a:t>.</a:t>
            </a:r>
            <a:endParaRPr lang="en-US" dirty="0"/>
          </a:p>
        </p:txBody>
      </p:sp>
    </p:spTree>
    <p:extLst>
      <p:ext uri="{BB962C8B-B14F-4D97-AF65-F5344CB8AC3E}">
        <p14:creationId xmlns="" xmlns:p14="http://schemas.microsoft.com/office/powerpoint/2010/main" val="3404194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76924"/>
          </a:xfrm>
        </p:spPr>
        <p:txBody>
          <a:bodyPr>
            <a:normAutofit fontScale="90000"/>
          </a:bodyPr>
          <a:lstStyle/>
          <a:p>
            <a:r>
              <a:rPr lang="en-US" i="1" dirty="0" smtClean="0"/>
              <a:t>CONT…</a:t>
            </a:r>
            <a:endParaRPr lang="en-US" i="1" dirty="0"/>
          </a:p>
        </p:txBody>
      </p:sp>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457200" y="856456"/>
            <a:ext cx="7467600" cy="5600700"/>
          </a:xfrm>
        </p:spPr>
      </p:pic>
    </p:spTree>
    <p:extLst>
      <p:ext uri="{BB962C8B-B14F-4D97-AF65-F5344CB8AC3E}">
        <p14:creationId xmlns="" xmlns:p14="http://schemas.microsoft.com/office/powerpoint/2010/main" val="87541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4502"/>
          </a:xfrm>
        </p:spPr>
        <p:txBody>
          <a:bodyPr>
            <a:normAutofit fontScale="90000"/>
          </a:bodyPr>
          <a:lstStyle/>
          <a:p>
            <a:r>
              <a:rPr lang="en-US" b="1" dirty="0"/>
              <a:t>Primary Somatosensory </a:t>
            </a:r>
            <a:r>
              <a:rPr lang="en-US" b="1" dirty="0" smtClean="0"/>
              <a:t>Area</a:t>
            </a:r>
            <a:endParaRPr lang="en-US" dirty="0"/>
          </a:p>
        </p:txBody>
      </p:sp>
      <p:sp>
        <p:nvSpPr>
          <p:cNvPr id="3" name="Content Placeholder 2"/>
          <p:cNvSpPr>
            <a:spLocks noGrp="1"/>
          </p:cNvSpPr>
          <p:nvPr>
            <p:ph sz="quarter" idx="1"/>
          </p:nvPr>
        </p:nvSpPr>
        <p:spPr>
          <a:xfrm>
            <a:off x="457200" y="939452"/>
            <a:ext cx="7467600" cy="5534500"/>
          </a:xfrm>
        </p:spPr>
        <p:txBody>
          <a:bodyPr>
            <a:normAutofit lnSpcReduction="10000"/>
          </a:bodyPr>
          <a:lstStyle/>
          <a:p>
            <a:r>
              <a:rPr lang="en-US" dirty="0"/>
              <a:t>The primary somatosensory area in the human cortex is located in the </a:t>
            </a:r>
            <a:r>
              <a:rPr lang="en-US" dirty="0" err="1"/>
              <a:t>postcentral</a:t>
            </a:r>
            <a:r>
              <a:rPr lang="en-US" dirty="0"/>
              <a:t> </a:t>
            </a:r>
            <a:r>
              <a:rPr lang="en-US" dirty="0" err="1"/>
              <a:t>gyrus</a:t>
            </a:r>
            <a:r>
              <a:rPr lang="en-US" dirty="0"/>
              <a:t> of the parietal lobe. This is the main sensory receptive area for the sense of touch.</a:t>
            </a:r>
          </a:p>
          <a:p>
            <a:r>
              <a:rPr lang="en-US" dirty="0"/>
              <a:t>Like other sensory areas, there is a map of sensory space called a homunculus at this location. Areas of this part of the human brain map to certain areas of the body, dependent on the amount or importance of somatosensory input from that area.</a:t>
            </a:r>
          </a:p>
          <a:p>
            <a:r>
              <a:rPr lang="en-US" dirty="0"/>
              <a:t>For example, there is a large area of cortex devoted to sensation in the hands, while the back has a much smaller area. Somatosensory information involved with proprioception and posture also target an entirely different part of the brain, the cerebellum.</a:t>
            </a:r>
          </a:p>
          <a:p>
            <a:pPr marL="0" indent="0">
              <a:buNone/>
            </a:pPr>
            <a:endParaRPr lang="en-US" dirty="0"/>
          </a:p>
        </p:txBody>
      </p:sp>
    </p:spTree>
    <p:extLst>
      <p:ext uri="{BB962C8B-B14F-4D97-AF65-F5344CB8AC3E}">
        <p14:creationId xmlns="" xmlns:p14="http://schemas.microsoft.com/office/powerpoint/2010/main" val="3731176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Cortical </a:t>
            </a:r>
            <a:r>
              <a:rPr lang="en-US" b="1" dirty="0" smtClean="0"/>
              <a:t>Homunculus</a:t>
            </a:r>
            <a:endParaRPr lang="en-US" i="1" dirty="0"/>
          </a:p>
        </p:txBody>
      </p:sp>
      <p:pic>
        <p:nvPicPr>
          <p:cNvPr id="5" name="Content Placeholder 4"/>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390984" y="901700"/>
            <a:ext cx="5600032" cy="557212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4606"/>
          </a:xfrm>
        </p:spPr>
        <p:txBody>
          <a:bodyPr/>
          <a:lstStyle/>
          <a:p>
            <a:r>
              <a:rPr lang="en-US" smtClean="0"/>
              <a:t>THE THALAMUS</a:t>
            </a:r>
            <a:endParaRPr lang="en-US" dirty="0"/>
          </a:p>
        </p:txBody>
      </p:sp>
      <p:sp>
        <p:nvSpPr>
          <p:cNvPr id="3" name="Content Placeholder 2"/>
          <p:cNvSpPr>
            <a:spLocks noGrp="1"/>
          </p:cNvSpPr>
          <p:nvPr>
            <p:ph sz="quarter" idx="1"/>
          </p:nvPr>
        </p:nvSpPr>
        <p:spPr>
          <a:xfrm>
            <a:off x="457200" y="889348"/>
            <a:ext cx="7467600" cy="5584604"/>
          </a:xfrm>
        </p:spPr>
        <p:txBody>
          <a:bodyPr/>
          <a:lstStyle/>
          <a:p>
            <a:r>
              <a:rPr lang="en-US" dirty="0"/>
              <a:t>The thalamus is a midline symmetrical structure within the brain of vertebrates including humans; it is situated between the cerebral cortex and midbrain, and surrounds the third ventricle.</a:t>
            </a:r>
          </a:p>
          <a:p>
            <a:r>
              <a:rPr lang="en-US" dirty="0"/>
              <a:t>Its function includes relaying sensory and motor signals to the cerebral cortex, along with the regulation of consciousness, sleep, and alertness.</a:t>
            </a:r>
          </a:p>
          <a:p>
            <a:endParaRPr lang="en-US" dirty="0"/>
          </a:p>
        </p:txBody>
      </p:sp>
    </p:spTree>
    <p:extLst>
      <p:ext uri="{BB962C8B-B14F-4D97-AF65-F5344CB8AC3E}">
        <p14:creationId xmlns="" xmlns:p14="http://schemas.microsoft.com/office/powerpoint/2010/main" val="662142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KMTC\Clinical Medicine\March 2019 Class CM\1st Year 2nd Semester\Physiology II\image.jpg"/>
          <p:cNvPicPr>
            <a:picLocks noGrp="1" noChangeAspect="1" noChangeArrowheads="1"/>
          </p:cNvPicPr>
          <p:nvPr>
            <p:ph sz="quarter" idx="1"/>
          </p:nvPr>
        </p:nvPicPr>
        <p:blipFill>
          <a:blip r:embed="rId2" cstate="print"/>
          <a:srcRect/>
          <a:stretch>
            <a:fillRect/>
          </a:stretch>
        </p:blipFill>
        <p:spPr bwMode="auto">
          <a:xfrm>
            <a:off x="457200" y="228600"/>
            <a:ext cx="8229600" cy="612775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7028"/>
          </a:xfrm>
        </p:spPr>
        <p:txBody>
          <a:bodyPr>
            <a:normAutofit fontScale="90000"/>
          </a:bodyPr>
          <a:lstStyle/>
          <a:p>
            <a:r>
              <a:rPr lang="en-US" b="1" dirty="0"/>
              <a:t>Somatic Sensory Pathways to the Cerebellum</a:t>
            </a:r>
          </a:p>
        </p:txBody>
      </p:sp>
      <p:sp>
        <p:nvSpPr>
          <p:cNvPr id="3" name="Content Placeholder 2"/>
          <p:cNvSpPr>
            <a:spLocks noGrp="1"/>
          </p:cNvSpPr>
          <p:nvPr>
            <p:ph sz="quarter" idx="1"/>
          </p:nvPr>
        </p:nvSpPr>
        <p:spPr>
          <a:xfrm>
            <a:off x="457200" y="762000"/>
            <a:ext cx="7467600" cy="5711952"/>
          </a:xfrm>
        </p:spPr>
        <p:txBody>
          <a:bodyPr>
            <a:normAutofit fontScale="92500" lnSpcReduction="20000"/>
          </a:bodyPr>
          <a:lstStyle/>
          <a:p>
            <a:r>
              <a:rPr lang="en-US" dirty="0"/>
              <a:t>The ventral and dorsal </a:t>
            </a:r>
            <a:r>
              <a:rPr lang="en-US" dirty="0" err="1"/>
              <a:t>spinocerebellar</a:t>
            </a:r>
            <a:r>
              <a:rPr lang="en-US" dirty="0"/>
              <a:t> tracts convey proprioceptive information from the body to the cerebellum</a:t>
            </a:r>
            <a:r>
              <a:rPr lang="en-US" dirty="0" smtClean="0"/>
              <a:t>.</a:t>
            </a:r>
          </a:p>
          <a:p>
            <a:r>
              <a:rPr lang="en-US" dirty="0" smtClean="0"/>
              <a:t>Senses </a:t>
            </a:r>
            <a:r>
              <a:rPr lang="en-US" dirty="0"/>
              <a:t>are transducers from the physical world to the realm of the mind where we interpret the information, creating our perception of the world around us.</a:t>
            </a:r>
          </a:p>
          <a:p>
            <a:r>
              <a:rPr lang="en-US" dirty="0"/>
              <a:t>The ventral </a:t>
            </a:r>
            <a:r>
              <a:rPr lang="en-US" dirty="0" err="1"/>
              <a:t>spinocerebellar</a:t>
            </a:r>
            <a:r>
              <a:rPr lang="en-US" dirty="0"/>
              <a:t> tract conveys proprioceptive information from the body to the cerebellum. It is part of the somatosensory system and runs in parallel with the dorsal </a:t>
            </a:r>
            <a:r>
              <a:rPr lang="en-US" dirty="0" err="1"/>
              <a:t>spinocerebellar</a:t>
            </a:r>
            <a:r>
              <a:rPr lang="en-US" dirty="0"/>
              <a:t> tract.</a:t>
            </a:r>
          </a:p>
          <a:p>
            <a:r>
              <a:rPr lang="en-US" dirty="0"/>
              <a:t>Both tracts involve two neurons. The ventral </a:t>
            </a:r>
            <a:r>
              <a:rPr lang="en-US" dirty="0" err="1"/>
              <a:t>spinocerebellar</a:t>
            </a:r>
            <a:r>
              <a:rPr lang="en-US" dirty="0"/>
              <a:t> tract will cross to the opposite side of the body then cross again to end in the cerebellum (referred to as a double cross). The dorsal </a:t>
            </a:r>
            <a:r>
              <a:rPr lang="en-US" dirty="0" err="1"/>
              <a:t>spinocerebellar</a:t>
            </a:r>
            <a:r>
              <a:rPr lang="en-US" dirty="0"/>
              <a:t> tract does not decussate, or cross sides, at all through its path</a:t>
            </a:r>
            <a:r>
              <a:rPr lang="en-US" dirty="0" smtClean="0"/>
              <a:t>.</a:t>
            </a:r>
            <a:endParaRPr lang="en-US" dirty="0"/>
          </a:p>
        </p:txBody>
      </p:sp>
    </p:spTree>
    <p:extLst>
      <p:ext uri="{BB962C8B-B14F-4D97-AF65-F5344CB8AC3E}">
        <p14:creationId xmlns="" xmlns:p14="http://schemas.microsoft.com/office/powerpoint/2010/main" val="1278392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1872"/>
          </a:xfrm>
        </p:spPr>
        <p:txBody>
          <a:bodyPr>
            <a:normAutofit fontScale="90000"/>
          </a:bodyPr>
          <a:lstStyle/>
          <a:p>
            <a:r>
              <a:rPr lang="en-US" i="1" dirty="0" smtClean="0"/>
              <a:t>CONT…</a:t>
            </a:r>
            <a:endParaRPr lang="en-US" i="1" dirty="0"/>
          </a:p>
        </p:txBody>
      </p:sp>
      <p:sp>
        <p:nvSpPr>
          <p:cNvPr id="3" name="Content Placeholder 2"/>
          <p:cNvSpPr>
            <a:spLocks noGrp="1"/>
          </p:cNvSpPr>
          <p:nvPr>
            <p:ph sz="quarter" idx="1"/>
          </p:nvPr>
        </p:nvSpPr>
        <p:spPr>
          <a:xfrm>
            <a:off x="457200" y="939452"/>
            <a:ext cx="7467600" cy="5534500"/>
          </a:xfrm>
        </p:spPr>
        <p:txBody>
          <a:bodyPr/>
          <a:lstStyle/>
          <a:p>
            <a:r>
              <a:rPr lang="en-US" dirty="0"/>
              <a:t>The ventral tract (under L2/L3) gets its proprioceptive/fine touch/vibration information from a first order neuron, with its cell body in a dorsal ganglion. The axon runs via the </a:t>
            </a:r>
            <a:r>
              <a:rPr lang="en-US" dirty="0" err="1"/>
              <a:t>fila</a:t>
            </a:r>
            <a:r>
              <a:rPr lang="en-US" dirty="0"/>
              <a:t> </a:t>
            </a:r>
            <a:r>
              <a:rPr lang="en-US" dirty="0" err="1"/>
              <a:t>radicularia</a:t>
            </a:r>
            <a:r>
              <a:rPr lang="en-US" dirty="0"/>
              <a:t> (nerve rootlets) to the dorsal horn of the gray matter. There it makes a synapse with the dendrites of two neurons that send their axons bilaterally to the ventral border of the lateral </a:t>
            </a:r>
            <a:r>
              <a:rPr lang="en-US" dirty="0" err="1"/>
              <a:t>funiculi</a:t>
            </a:r>
            <a:r>
              <a:rPr lang="en-US" dirty="0"/>
              <a:t> (transmit the contralateral </a:t>
            </a:r>
            <a:r>
              <a:rPr lang="en-US" dirty="0" err="1"/>
              <a:t>corticospinal</a:t>
            </a:r>
            <a:r>
              <a:rPr lang="en-US" dirty="0"/>
              <a:t> </a:t>
            </a:r>
            <a:r>
              <a:rPr lang="en-US" dirty="0" smtClean="0"/>
              <a:t>and </a:t>
            </a:r>
            <a:r>
              <a:rPr lang="en-US" dirty="0" err="1" smtClean="0"/>
              <a:t>spinothalamic</a:t>
            </a:r>
            <a:r>
              <a:rPr lang="en-US" dirty="0" smtClean="0"/>
              <a:t> </a:t>
            </a:r>
            <a:r>
              <a:rPr lang="en-US" dirty="0"/>
              <a:t>tracts). The ventral </a:t>
            </a:r>
            <a:r>
              <a:rPr lang="en-US" dirty="0" err="1"/>
              <a:t>spinocerebellar</a:t>
            </a:r>
            <a:r>
              <a:rPr lang="en-US" dirty="0"/>
              <a:t> tract then enters the cerebellum via the superior cerebellar peduncle (connects the cerebellum to the midbrain).</a:t>
            </a:r>
          </a:p>
        </p:txBody>
      </p:sp>
    </p:spTree>
    <p:extLst>
      <p:ext uri="{BB962C8B-B14F-4D97-AF65-F5344CB8AC3E}">
        <p14:creationId xmlns="" xmlns:p14="http://schemas.microsoft.com/office/powerpoint/2010/main" val="580512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76924"/>
          </a:xfrm>
        </p:spPr>
        <p:txBody>
          <a:bodyPr>
            <a:normAutofit fontScale="90000"/>
          </a:bodyPr>
          <a:lstStyle/>
          <a:p>
            <a:endParaRPr lang="en-US" dirty="0"/>
          </a:p>
        </p:txBody>
      </p:sp>
      <p:sp>
        <p:nvSpPr>
          <p:cNvPr id="3" name="Content Placeholder 2"/>
          <p:cNvSpPr>
            <a:spLocks noGrp="1"/>
          </p:cNvSpPr>
          <p:nvPr>
            <p:ph sz="quarter" idx="1"/>
          </p:nvPr>
        </p:nvSpPr>
        <p:spPr>
          <a:xfrm>
            <a:off x="457200" y="989556"/>
            <a:ext cx="7467600" cy="5484396"/>
          </a:xfrm>
        </p:spPr>
        <p:txBody>
          <a:bodyPr>
            <a:normAutofit fontScale="92500" lnSpcReduction="10000"/>
          </a:bodyPr>
          <a:lstStyle/>
          <a:p>
            <a:r>
              <a:rPr lang="en-US" dirty="0"/>
              <a:t>This is in contrast with the dorsal </a:t>
            </a:r>
            <a:r>
              <a:rPr lang="en-US" dirty="0" err="1"/>
              <a:t>spinocerebellar</a:t>
            </a:r>
            <a:r>
              <a:rPr lang="en-US" dirty="0"/>
              <a:t> tract (C8 – L2/L3), which only has one unilateral axon that has its cell body in Clarke’s nucleus (only at the level of C8 – L2/L3). The fibers of the ventral </a:t>
            </a:r>
            <a:r>
              <a:rPr lang="en-US" dirty="0" err="1"/>
              <a:t>spinocerebellar</a:t>
            </a:r>
            <a:r>
              <a:rPr lang="en-US" dirty="0"/>
              <a:t> tract then eventually enter the cerebellum via the superior cerebellar peduncle.</a:t>
            </a:r>
          </a:p>
          <a:p>
            <a:r>
              <a:rPr lang="en-US" dirty="0"/>
              <a:t>This is one of the few afferent tracts through the superior cerebellar peduncle. Axons first cross midline in the spinal cord and run in the ventral border of the lateral </a:t>
            </a:r>
            <a:r>
              <a:rPr lang="en-US" dirty="0" err="1"/>
              <a:t>funiculi</a:t>
            </a:r>
            <a:r>
              <a:rPr lang="en-US" dirty="0"/>
              <a:t>. These axons ascend to the pons where they join the superior cerebellar peduncle to enter the cerebellum.</a:t>
            </a:r>
          </a:p>
          <a:p>
            <a:r>
              <a:rPr lang="en-US" dirty="0"/>
              <a:t>Once in the deep, white matter of the cerebellum, the axons </a:t>
            </a:r>
            <a:r>
              <a:rPr lang="en-US" dirty="0" err="1"/>
              <a:t>recross</a:t>
            </a:r>
            <a:r>
              <a:rPr lang="en-US" dirty="0"/>
              <a:t> the midline, give off collaterals to the </a:t>
            </a:r>
            <a:r>
              <a:rPr lang="en-US" dirty="0" err="1"/>
              <a:t>globose</a:t>
            </a:r>
            <a:r>
              <a:rPr lang="en-US" dirty="0"/>
              <a:t> and </a:t>
            </a:r>
            <a:r>
              <a:rPr lang="en-US" dirty="0" err="1"/>
              <a:t>emboliform</a:t>
            </a:r>
            <a:r>
              <a:rPr lang="en-US" dirty="0"/>
              <a:t> nuclei (deep cerebellar nuclei), and terminate in the cortex of the anterior lobe and </a:t>
            </a:r>
            <a:r>
              <a:rPr lang="en-US" dirty="0" err="1"/>
              <a:t>vermis</a:t>
            </a:r>
            <a:r>
              <a:rPr lang="en-US" dirty="0"/>
              <a:t> of the posterior lobe.</a:t>
            </a:r>
          </a:p>
          <a:p>
            <a:pPr marL="0" indent="0">
              <a:buNone/>
            </a:pPr>
            <a:endParaRPr lang="en-US" dirty="0"/>
          </a:p>
        </p:txBody>
      </p:sp>
    </p:spTree>
    <p:extLst>
      <p:ext uri="{BB962C8B-B14F-4D97-AF65-F5344CB8AC3E}">
        <p14:creationId xmlns="" xmlns:p14="http://schemas.microsoft.com/office/powerpoint/2010/main" val="246640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64398"/>
          </a:xfrm>
        </p:spPr>
        <p:txBody>
          <a:bodyPr>
            <a:normAutofit fontScale="90000"/>
          </a:bodyPr>
          <a:lstStyle/>
          <a:p>
            <a:r>
              <a:rPr lang="en-US" i="1" dirty="0" smtClean="0"/>
              <a:t>CONT…</a:t>
            </a:r>
            <a:endParaRPr lang="en-US" i="1" dirty="0"/>
          </a:p>
        </p:txBody>
      </p:sp>
      <p:sp>
        <p:nvSpPr>
          <p:cNvPr id="3" name="Content Placeholder 2"/>
          <p:cNvSpPr>
            <a:spLocks noGrp="1"/>
          </p:cNvSpPr>
          <p:nvPr>
            <p:ph sz="quarter" idx="1"/>
          </p:nvPr>
        </p:nvSpPr>
        <p:spPr>
          <a:xfrm>
            <a:off x="457200" y="762000"/>
            <a:ext cx="7467600" cy="5851742"/>
          </a:xfrm>
        </p:spPr>
        <p:txBody>
          <a:bodyPr>
            <a:normAutofit fontScale="92500" lnSpcReduction="20000"/>
          </a:bodyPr>
          <a:lstStyle/>
          <a:p>
            <a:pPr marL="0" indent="0">
              <a:buNone/>
            </a:pPr>
            <a:r>
              <a:rPr lang="en-US" b="1" dirty="0"/>
              <a:t>Sensory receptors can be classified by location:</a:t>
            </a:r>
          </a:p>
          <a:p>
            <a:r>
              <a:rPr lang="en-US" dirty="0" smtClean="0"/>
              <a:t>Cutaneous </a:t>
            </a:r>
            <a:r>
              <a:rPr lang="en-US" dirty="0"/>
              <a:t>receptors are sensory receptors found in the dermis or epidermis.</a:t>
            </a:r>
          </a:p>
          <a:p>
            <a:r>
              <a:rPr lang="en-US" dirty="0"/>
              <a:t>    Muscle spindles contain mechanoreceptors that detect stretch in muscles</a:t>
            </a:r>
            <a:r>
              <a:rPr lang="en-US" dirty="0" smtClean="0"/>
              <a:t>.</a:t>
            </a:r>
          </a:p>
          <a:p>
            <a:pPr marL="0" indent="0">
              <a:buNone/>
            </a:pPr>
            <a:r>
              <a:rPr lang="en-US" b="1" dirty="0" smtClean="0"/>
              <a:t>Somatic sensory receptors near the surface of the skin can usually be </a:t>
            </a:r>
            <a:r>
              <a:rPr lang="en-US" b="1" dirty="0"/>
              <a:t>divided into two groups based on </a:t>
            </a:r>
            <a:r>
              <a:rPr lang="en-US" b="1" dirty="0" smtClean="0"/>
              <a:t>morphology:</a:t>
            </a:r>
            <a:endParaRPr lang="en-US" b="1" dirty="0"/>
          </a:p>
          <a:p>
            <a:r>
              <a:rPr lang="en-US" dirty="0"/>
              <a:t>Free nerve endings characterize the </a:t>
            </a:r>
            <a:r>
              <a:rPr lang="en-US" dirty="0" err="1"/>
              <a:t>nociceptors</a:t>
            </a:r>
            <a:r>
              <a:rPr lang="en-US" dirty="0"/>
              <a:t> and </a:t>
            </a:r>
            <a:r>
              <a:rPr lang="en-US" dirty="0" err="1"/>
              <a:t>thermoreceptors</a:t>
            </a:r>
            <a:r>
              <a:rPr lang="en-US" dirty="0"/>
              <a:t>.</a:t>
            </a:r>
          </a:p>
          <a:p>
            <a:r>
              <a:rPr lang="en-US" dirty="0"/>
              <a:t>Encapsulated receptors consist of the remaining types of cutaneous receptors. Encapsulation exists for specialized functioning</a:t>
            </a:r>
            <a:r>
              <a:rPr lang="en-US" dirty="0" smtClean="0"/>
              <a:t>.</a:t>
            </a:r>
          </a:p>
          <a:p>
            <a:pPr marL="0" indent="0">
              <a:buNone/>
            </a:pPr>
            <a:r>
              <a:rPr lang="en-US" b="1" dirty="0"/>
              <a:t>Rate of Adaptation</a:t>
            </a:r>
          </a:p>
          <a:p>
            <a:r>
              <a:rPr lang="en-US" dirty="0"/>
              <a:t>A tonic receptor is a sensory receptor that adapts slowly to a stimulus, while a </a:t>
            </a:r>
            <a:endParaRPr lang="en-US" dirty="0" smtClean="0"/>
          </a:p>
          <a:p>
            <a:r>
              <a:rPr lang="en-US" dirty="0" smtClean="0"/>
              <a:t>Phasic </a:t>
            </a:r>
            <a:r>
              <a:rPr lang="en-US" dirty="0"/>
              <a:t>receptor is a sensory receptor that adapts rapidly to a stimulus.</a:t>
            </a:r>
          </a:p>
          <a:p>
            <a:pPr marL="0" indent="0">
              <a:buNone/>
            </a:pPr>
            <a:endParaRPr lang="en-US" dirty="0" smtClean="0"/>
          </a:p>
          <a:p>
            <a:endParaRPr lang="en-US" dirty="0"/>
          </a:p>
          <a:p>
            <a:pPr marL="0" indent="0">
              <a:buNone/>
            </a:pPr>
            <a:endParaRPr lang="en-US" dirty="0"/>
          </a:p>
        </p:txBody>
      </p:sp>
    </p:spTree>
    <p:extLst>
      <p:ext uri="{BB962C8B-B14F-4D97-AF65-F5344CB8AC3E}">
        <p14:creationId xmlns="" xmlns:p14="http://schemas.microsoft.com/office/powerpoint/2010/main" val="2788035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64814"/>
          </a:xfrm>
        </p:spPr>
        <p:txBody>
          <a:bodyPr/>
          <a:lstStyle/>
          <a:p>
            <a:endParaRPr lang="en-US" dirty="0"/>
          </a:p>
        </p:txBody>
      </p:sp>
      <p:sp>
        <p:nvSpPr>
          <p:cNvPr id="3" name="Content Placeholder 2"/>
          <p:cNvSpPr>
            <a:spLocks noGrp="1"/>
          </p:cNvSpPr>
          <p:nvPr>
            <p:ph sz="quarter" idx="1"/>
          </p:nvPr>
        </p:nvSpPr>
        <p:spPr>
          <a:xfrm>
            <a:off x="457200" y="1143000"/>
            <a:ext cx="7467600" cy="5370534"/>
          </a:xfrm>
        </p:spPr>
        <p:txBody>
          <a:bodyPr>
            <a:normAutofit fontScale="92500" lnSpcReduction="20000"/>
          </a:bodyPr>
          <a:lstStyle/>
          <a:p>
            <a:r>
              <a:rPr lang="en-US" dirty="0"/>
              <a:t>The dorsal </a:t>
            </a:r>
            <a:r>
              <a:rPr lang="en-US" dirty="0" err="1"/>
              <a:t>spinocerebellar</a:t>
            </a:r>
            <a:r>
              <a:rPr lang="en-US" dirty="0"/>
              <a:t> tract (also called the posterior </a:t>
            </a:r>
            <a:r>
              <a:rPr lang="en-US" dirty="0" err="1"/>
              <a:t>spinocerebellar</a:t>
            </a:r>
            <a:r>
              <a:rPr lang="en-US" dirty="0"/>
              <a:t> tract, </a:t>
            </a:r>
            <a:r>
              <a:rPr lang="en-US" dirty="0" err="1"/>
              <a:t>Flechsig’s</a:t>
            </a:r>
            <a:r>
              <a:rPr lang="en-US" dirty="0"/>
              <a:t> fasciculus, or </a:t>
            </a:r>
            <a:r>
              <a:rPr lang="en-US" dirty="0" err="1"/>
              <a:t>Flechsig’s</a:t>
            </a:r>
            <a:r>
              <a:rPr lang="en-US" dirty="0"/>
              <a:t> tract) conveys </a:t>
            </a:r>
            <a:r>
              <a:rPr lang="en-US" dirty="0" err="1"/>
              <a:t>inconscient</a:t>
            </a:r>
            <a:r>
              <a:rPr lang="en-US" dirty="0"/>
              <a:t> proprioceptive information from the body to the cerebellum. It is part of the somatosensory system and runs in parallel with the ventral </a:t>
            </a:r>
            <a:r>
              <a:rPr lang="en-US" dirty="0" err="1"/>
              <a:t>spinocerebellar</a:t>
            </a:r>
            <a:r>
              <a:rPr lang="en-US" dirty="0"/>
              <a:t> tract.</a:t>
            </a:r>
          </a:p>
          <a:p>
            <a:r>
              <a:rPr lang="en-US" dirty="0"/>
              <a:t>Proprioceptive information is taken to the spinal cord via central processes of the dorsal root ganglia (where first order neurons reside). These central processes travel through the dorsal horn where they synapse with second order neurons of Clarke’s nucleus.</a:t>
            </a:r>
          </a:p>
          <a:p>
            <a:r>
              <a:rPr lang="en-US" dirty="0"/>
              <a:t>Axon fibers from Clarke’s nucleus convey this proprioceptive information in the spinal cord to the peripheral region of the </a:t>
            </a:r>
            <a:r>
              <a:rPr lang="en-US" dirty="0" err="1"/>
              <a:t>posterolateral</a:t>
            </a:r>
            <a:r>
              <a:rPr lang="en-US" dirty="0"/>
              <a:t> </a:t>
            </a:r>
            <a:r>
              <a:rPr lang="en-US" dirty="0" err="1"/>
              <a:t>funiculus</a:t>
            </a:r>
            <a:r>
              <a:rPr lang="en-US" dirty="0"/>
              <a:t> </a:t>
            </a:r>
            <a:r>
              <a:rPr lang="en-US" dirty="0" err="1"/>
              <a:t>ipsilaterally</a:t>
            </a:r>
            <a:r>
              <a:rPr lang="en-US" dirty="0"/>
              <a:t> until it reaches the cerebellum, where unconscious proprioceptive information is processed. </a:t>
            </a:r>
            <a:r>
              <a:rPr lang="en-US"/>
              <a:t>This tract involves two neurons and ends up on the same side of the body.</a:t>
            </a:r>
          </a:p>
          <a:p>
            <a:pPr marL="0" indent="0">
              <a:buNone/>
            </a:pPr>
            <a:endParaRPr lang="en-US" dirty="0"/>
          </a:p>
        </p:txBody>
      </p:sp>
    </p:spTree>
    <p:extLst>
      <p:ext uri="{BB962C8B-B14F-4D97-AF65-F5344CB8AC3E}">
        <p14:creationId xmlns="" xmlns:p14="http://schemas.microsoft.com/office/powerpoint/2010/main" val="596245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03238"/>
          </a:xfrm>
        </p:spPr>
        <p:txBody>
          <a:bodyPr>
            <a:normAutofit fontScale="90000"/>
          </a:bodyPr>
          <a:lstStyle/>
          <a:p>
            <a:r>
              <a:rPr lang="en-US" dirty="0" smtClean="0"/>
              <a:t>REFERENCES</a:t>
            </a:r>
            <a:endParaRPr lang="en-US" dirty="0"/>
          </a:p>
        </p:txBody>
      </p:sp>
      <p:sp>
        <p:nvSpPr>
          <p:cNvPr id="3" name="Content Placeholder 2"/>
          <p:cNvSpPr>
            <a:spLocks noGrp="1"/>
          </p:cNvSpPr>
          <p:nvPr>
            <p:ph sz="quarter" idx="1"/>
          </p:nvPr>
        </p:nvSpPr>
        <p:spPr>
          <a:xfrm>
            <a:off x="457200" y="609600"/>
            <a:ext cx="7467600" cy="5864352"/>
          </a:xfrm>
        </p:spPr>
        <p:txBody>
          <a:bodyPr/>
          <a:lstStyle/>
          <a:p>
            <a:r>
              <a:rPr lang="en-US" dirty="0" err="1" smtClean="0"/>
              <a:t>Viaene</a:t>
            </a:r>
            <a:r>
              <a:rPr lang="en-US" dirty="0" smtClean="0"/>
              <a:t> A.N.; et al. (2011). "</a:t>
            </a:r>
            <a:r>
              <a:rPr lang="en-US" i="1" dirty="0" smtClean="0"/>
              <a:t>synaptic properties of thalamic input to layers 2/3 and 4 of primary </a:t>
            </a:r>
            <a:r>
              <a:rPr lang="en-US" i="1" dirty="0" err="1" smtClean="0"/>
              <a:t>somatosensory</a:t>
            </a:r>
            <a:r>
              <a:rPr lang="en-US" i="1" dirty="0" smtClean="0"/>
              <a:t> and auditory cortices</a:t>
            </a:r>
            <a:r>
              <a:rPr lang="en-US" dirty="0" smtClean="0"/>
              <a:t>". </a:t>
            </a:r>
            <a:r>
              <a:rPr lang="en-US" i="1" dirty="0" smtClean="0"/>
              <a:t>Journal of Neurophysiology</a:t>
            </a:r>
            <a:r>
              <a:rPr lang="en-US" dirty="0" smtClean="0"/>
              <a:t>. </a:t>
            </a:r>
            <a:r>
              <a:rPr lang="en-US" b="1" dirty="0" smtClean="0"/>
              <a:t>105</a:t>
            </a:r>
            <a:r>
              <a:rPr lang="en-US" dirty="0" smtClean="0"/>
              <a:t> (1): 279–292. </a:t>
            </a:r>
            <a:r>
              <a:rPr lang="en-US" dirty="0" smtClean="0">
                <a:hlinkClick r:id="rId2" tooltip="Digital object identifier"/>
              </a:rPr>
              <a:t>doi</a:t>
            </a:r>
            <a:r>
              <a:rPr lang="en-US" dirty="0" smtClean="0"/>
              <a:t>:</a:t>
            </a:r>
            <a:r>
              <a:rPr lang="en-US" dirty="0" smtClean="0">
                <a:hlinkClick r:id="rId3"/>
              </a:rPr>
              <a:t>10.1152/jn.00747.2010</a:t>
            </a:r>
            <a:endParaRPr lang="en-US" dirty="0" smtClean="0"/>
          </a:p>
          <a:p>
            <a:r>
              <a:rPr lang="en-US" dirty="0" err="1" smtClean="0"/>
              <a:t>Faddis</a:t>
            </a:r>
            <a:r>
              <a:rPr lang="en-US" dirty="0" smtClean="0"/>
              <a:t>, B. T. (2008). "</a:t>
            </a:r>
            <a:r>
              <a:rPr lang="en-US" i="1" dirty="0" smtClean="0"/>
              <a:t>Structural and functional anatomy of the outer and middle ear</a:t>
            </a:r>
            <a:r>
              <a:rPr lang="en-US" dirty="0" smtClean="0"/>
              <a:t>". In W. Clark &amp; K. </a:t>
            </a:r>
            <a:r>
              <a:rPr lang="en-US" dirty="0" err="1" smtClean="0"/>
              <a:t>Ohlemiller</a:t>
            </a:r>
            <a:r>
              <a:rPr lang="en-US" dirty="0" smtClean="0"/>
              <a:t> (Eds.), Anatomy and physiology of hearing for audiologists (pp. 93–108). Thomson Delmar Learning.</a:t>
            </a:r>
          </a:p>
          <a:p>
            <a:r>
              <a:rPr lang="en-US" dirty="0" err="1" smtClean="0"/>
              <a:t>Silverthorn</a:t>
            </a:r>
            <a:r>
              <a:rPr lang="en-US" dirty="0" smtClean="0"/>
              <a:t>, Dee </a:t>
            </a:r>
            <a:r>
              <a:rPr lang="en-US" dirty="0" err="1" smtClean="0"/>
              <a:t>Unglaub</a:t>
            </a:r>
            <a:r>
              <a:rPr lang="en-US" dirty="0" smtClean="0"/>
              <a:t>. </a:t>
            </a:r>
            <a:r>
              <a:rPr lang="en-US" i="1" dirty="0" smtClean="0"/>
              <a:t>Human Physiology: An Integrated Approach</a:t>
            </a:r>
            <a:r>
              <a:rPr lang="en-US" dirty="0" smtClean="0"/>
              <a:t>, 3rd Edition, Inc, San Francisco, CA, 2004</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a:t>
            </a:r>
            <a:endParaRPr lang="en-US" dirty="0"/>
          </a:p>
        </p:txBody>
      </p:sp>
      <p:sp>
        <p:nvSpPr>
          <p:cNvPr id="3" name="Content Placeholder 2"/>
          <p:cNvSpPr>
            <a:spLocks noGrp="1"/>
          </p:cNvSpPr>
          <p:nvPr>
            <p:ph sz="quarter" idx="1"/>
          </p:nvPr>
        </p:nvSpPr>
        <p:spPr/>
        <p:txBody>
          <a:bodyPr/>
          <a:lstStyle/>
          <a:p>
            <a:pPr marL="0" indent="0">
              <a:buNone/>
            </a:pPr>
            <a:r>
              <a:rPr lang="en-US" dirty="0"/>
              <a:t>Remarkably, specialized receptors have evolved to transmit sensory inputs from each of these sensory systems. Sensory receptors code four aspects of a stimulus:</a:t>
            </a:r>
          </a:p>
          <a:p>
            <a:r>
              <a:rPr lang="en-US" dirty="0"/>
              <a:t>Modality (or type)</a:t>
            </a:r>
          </a:p>
          <a:p>
            <a:r>
              <a:rPr lang="en-US" dirty="0"/>
              <a:t>Intensity</a:t>
            </a:r>
          </a:p>
          <a:p>
            <a:r>
              <a:rPr lang="en-US" dirty="0"/>
              <a:t>Location</a:t>
            </a:r>
          </a:p>
          <a:p>
            <a:r>
              <a:rPr lang="en-US" dirty="0"/>
              <a:t>Duration</a:t>
            </a:r>
          </a:p>
          <a:p>
            <a:endParaRPr lang="en-US" dirty="0"/>
          </a:p>
        </p:txBody>
      </p:sp>
    </p:spTree>
    <p:extLst>
      <p:ext uri="{BB962C8B-B14F-4D97-AF65-F5344CB8AC3E}">
        <p14:creationId xmlns="" xmlns:p14="http://schemas.microsoft.com/office/powerpoint/2010/main" val="231735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CUTANEOUS MECHANORECEPTORS</a:t>
            </a:r>
            <a:endParaRPr lang="en-US" dirty="0"/>
          </a:p>
        </p:txBody>
      </p:sp>
      <p:sp>
        <p:nvSpPr>
          <p:cNvPr id="3" name="Content Placeholder 2"/>
          <p:cNvSpPr>
            <a:spLocks noGrp="1"/>
          </p:cNvSpPr>
          <p:nvPr>
            <p:ph sz="quarter" idx="1"/>
          </p:nvPr>
        </p:nvSpPr>
        <p:spPr>
          <a:xfrm>
            <a:off x="457200" y="914400"/>
            <a:ext cx="7467600" cy="5559552"/>
          </a:xfrm>
        </p:spPr>
        <p:txBody>
          <a:bodyPr>
            <a:normAutofit fontScale="92500"/>
          </a:bodyPr>
          <a:lstStyle/>
          <a:p>
            <a:pPr marL="0" indent="0">
              <a:buNone/>
            </a:pPr>
            <a:r>
              <a:rPr lang="en-US" dirty="0"/>
              <a:t>They provide the senses of touch, pressure, </a:t>
            </a:r>
            <a:r>
              <a:rPr lang="en-US" dirty="0" smtClean="0"/>
              <a:t>vibration and  proprioception. </a:t>
            </a:r>
          </a:p>
          <a:p>
            <a:endParaRPr lang="en-US" dirty="0"/>
          </a:p>
          <a:p>
            <a:r>
              <a:rPr lang="en-US" dirty="0" err="1"/>
              <a:t>Ruffini’s</a:t>
            </a:r>
            <a:r>
              <a:rPr lang="en-US" dirty="0"/>
              <a:t> end organs detect tension deep in the skin.</a:t>
            </a:r>
          </a:p>
          <a:p>
            <a:r>
              <a:rPr lang="en-US" dirty="0" err="1"/>
              <a:t>Meissner’s</a:t>
            </a:r>
            <a:r>
              <a:rPr lang="en-US" dirty="0"/>
              <a:t> corpuscles detect changes in texture (vibrations around 50 Hz) and adapt rapidly.</a:t>
            </a:r>
          </a:p>
          <a:p>
            <a:r>
              <a:rPr lang="en-US" dirty="0" err="1"/>
              <a:t>Pacinian</a:t>
            </a:r>
            <a:r>
              <a:rPr lang="en-US" dirty="0"/>
              <a:t> corpuscles detect rapid vibrations (about 200–300 Hz).</a:t>
            </a:r>
          </a:p>
          <a:p>
            <a:r>
              <a:rPr lang="en-US" dirty="0"/>
              <a:t>Merkel’s discs detect sustained touch and pressure.</a:t>
            </a:r>
          </a:p>
          <a:p>
            <a:r>
              <a:rPr lang="en-US" dirty="0" err="1" smtClean="0"/>
              <a:t>Mechano</a:t>
            </a:r>
            <a:r>
              <a:rPr lang="en-US" dirty="0" smtClean="0"/>
              <a:t> receiving </a:t>
            </a:r>
            <a:r>
              <a:rPr lang="en-US" dirty="0"/>
              <a:t>free nerve endings detect touch, pressure, and stretching.</a:t>
            </a:r>
          </a:p>
          <a:p>
            <a:r>
              <a:rPr lang="en-US" dirty="0"/>
              <a:t>Hair follicle receptors are located in hair follicles and sense the position changes of hair strands</a:t>
            </a:r>
          </a:p>
          <a:p>
            <a:pPr marL="0" indent="0">
              <a:buNone/>
            </a:pPr>
            <a:endParaRPr lang="en-US" dirty="0"/>
          </a:p>
        </p:txBody>
      </p:sp>
    </p:spTree>
    <p:extLst>
      <p:ext uri="{BB962C8B-B14F-4D97-AF65-F5344CB8AC3E}">
        <p14:creationId xmlns="" xmlns:p14="http://schemas.microsoft.com/office/powerpoint/2010/main" val="133634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Proprioceptive </a:t>
            </a:r>
            <a:r>
              <a:rPr lang="en-US" b="1" dirty="0" smtClean="0"/>
              <a:t>Sensations</a:t>
            </a:r>
            <a:endParaRPr lang="en-US" dirty="0"/>
          </a:p>
        </p:txBody>
      </p:sp>
      <p:sp>
        <p:nvSpPr>
          <p:cNvPr id="3" name="Content Placeholder 2"/>
          <p:cNvSpPr>
            <a:spLocks noGrp="1"/>
          </p:cNvSpPr>
          <p:nvPr>
            <p:ph sz="quarter" idx="1"/>
          </p:nvPr>
        </p:nvSpPr>
        <p:spPr>
          <a:xfrm>
            <a:off x="457200" y="914400"/>
            <a:ext cx="7467600" cy="5559552"/>
          </a:xfrm>
        </p:spPr>
        <p:txBody>
          <a:bodyPr/>
          <a:lstStyle/>
          <a:p>
            <a:r>
              <a:rPr lang="en-US" dirty="0"/>
              <a:t>Proprioception refers to the sense of knowing how one’s body is positioned in three-dimensional space</a:t>
            </a:r>
            <a:r>
              <a:rPr lang="en-US" dirty="0" smtClean="0"/>
              <a:t>.</a:t>
            </a:r>
          </a:p>
          <a:p>
            <a:r>
              <a:rPr lang="en-US" dirty="0"/>
              <a:t>The initiation of proprioception is the activation of a </a:t>
            </a:r>
            <a:r>
              <a:rPr lang="en-US" dirty="0" err="1"/>
              <a:t>proprioreceptor</a:t>
            </a:r>
            <a:r>
              <a:rPr lang="en-US" dirty="0"/>
              <a:t> in the periphery. The proprioceptive sense is believed to be composed of information from sensory neurons located in the inner ear (motion and orientation) and in the stretch receptors located in the muscles and the joint-supporting ligaments (stance).</a:t>
            </a:r>
          </a:p>
        </p:txBody>
      </p:sp>
    </p:spTree>
    <p:extLst>
      <p:ext uri="{BB962C8B-B14F-4D97-AF65-F5344CB8AC3E}">
        <p14:creationId xmlns="" xmlns:p14="http://schemas.microsoft.com/office/powerpoint/2010/main" val="1203479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669</TotalTime>
  <Words>3532</Words>
  <Application>Microsoft Office PowerPoint</Application>
  <PresentationFormat>On-screen Show (4:3)</PresentationFormat>
  <Paragraphs>249</Paragraphs>
  <Slides>62</Slides>
  <Notes>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Oriel</vt:lpstr>
      <vt:lpstr>SENSORY SYSTEMS</vt:lpstr>
      <vt:lpstr>SENSORY RECEPTORS</vt:lpstr>
      <vt:lpstr>Structural Categories of Sensory Receptors</vt:lpstr>
      <vt:lpstr>Cont…</vt:lpstr>
      <vt:lpstr>Functional Categories of Sensory Receptors</vt:lpstr>
      <vt:lpstr>CONT…</vt:lpstr>
      <vt:lpstr>CONT…</vt:lpstr>
      <vt:lpstr>CUTANEOUS MECHANORECEPTORS</vt:lpstr>
      <vt:lpstr>Proprioceptive Sensations</vt:lpstr>
      <vt:lpstr>MUSCLE SPINDLE</vt:lpstr>
      <vt:lpstr>GOLGI TENDON ORGAN</vt:lpstr>
      <vt:lpstr>RECEPTIVE FIELDS</vt:lpstr>
      <vt:lpstr>THE AUDITORY SYSTEM</vt:lpstr>
      <vt:lpstr>THE SOMATOSENSORY SYSTEM</vt:lpstr>
      <vt:lpstr>VISUAL SYSTEM</vt:lpstr>
      <vt:lpstr>CONT…</vt:lpstr>
      <vt:lpstr>LATERAL INHIBITION</vt:lpstr>
      <vt:lpstr>CONT…</vt:lpstr>
      <vt:lpstr>CONT…</vt:lpstr>
      <vt:lpstr>Slide 20</vt:lpstr>
      <vt:lpstr>CONT…</vt:lpstr>
      <vt:lpstr>TWO POINT DISCRIMINATION</vt:lpstr>
      <vt:lpstr>CONT...</vt:lpstr>
      <vt:lpstr>CONT…</vt:lpstr>
      <vt:lpstr>CONT…</vt:lpstr>
      <vt:lpstr>SENSORY TRANSDUCTION</vt:lpstr>
      <vt:lpstr>VISUAL PHOTOTRANSDUCTION</vt:lpstr>
      <vt:lpstr>AUDITORY TRANSDUCTION</vt:lpstr>
      <vt:lpstr>The olfactory system</vt:lpstr>
      <vt:lpstr>The gustatory system</vt:lpstr>
      <vt:lpstr>The somatosensory system</vt:lpstr>
      <vt:lpstr>SENSORY ADAPTATION</vt:lpstr>
      <vt:lpstr>Fast and slow adaptation</vt:lpstr>
      <vt:lpstr>CONT…</vt:lpstr>
      <vt:lpstr>VISUAL ADAPTATION</vt:lpstr>
      <vt:lpstr>AUDITORY ADAPTATION</vt:lpstr>
      <vt:lpstr>OLFACTORY ADAPTATION</vt:lpstr>
      <vt:lpstr>SOMATOSENSORY ADAPTATION</vt:lpstr>
      <vt:lpstr>Law of Specific Nerve Energies</vt:lpstr>
      <vt:lpstr>SENSORY PATHWAYS</vt:lpstr>
      <vt:lpstr>Functional aspects</vt:lpstr>
      <vt:lpstr>CONT…</vt:lpstr>
      <vt:lpstr>Major neural pathways</vt:lpstr>
      <vt:lpstr>THE SOMATOSENSORY CORTEX</vt:lpstr>
      <vt:lpstr>CONT…</vt:lpstr>
      <vt:lpstr>CONT…</vt:lpstr>
      <vt:lpstr>CLINICAL SIGNIFICANCE</vt:lpstr>
      <vt:lpstr>SOMATOSENSORY PATHWAYS</vt:lpstr>
      <vt:lpstr>CONT…</vt:lpstr>
      <vt:lpstr>CONT…</vt:lpstr>
      <vt:lpstr>ASCENDING PATHWAYS</vt:lpstr>
      <vt:lpstr>CONT…</vt:lpstr>
      <vt:lpstr>Primary Somatosensory Area</vt:lpstr>
      <vt:lpstr>Cortical Homunculus</vt:lpstr>
      <vt:lpstr>THE THALAMUS</vt:lpstr>
      <vt:lpstr>Slide 56</vt:lpstr>
      <vt:lpstr>Somatic Sensory Pathways to the Cerebellum</vt:lpstr>
      <vt:lpstr>CONT…</vt:lpstr>
      <vt:lpstr>Slide 59</vt:lpstr>
      <vt:lpstr>Slide 60</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Daisy</dc:creator>
  <cp:lastModifiedBy>Cyrus Kiurire</cp:lastModifiedBy>
  <cp:revision>158</cp:revision>
  <dcterms:created xsi:type="dcterms:W3CDTF">2018-03-01T08:11:25Z</dcterms:created>
  <dcterms:modified xsi:type="dcterms:W3CDTF">2019-11-21T08:11:05Z</dcterms:modified>
</cp:coreProperties>
</file>