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 id="260" r:id="rId3"/>
    <p:sldId id="261" r:id="rId4"/>
    <p:sldId id="262" r:id="rId5"/>
    <p:sldId id="263" r:id="rId6"/>
    <p:sldId id="264" r:id="rId7"/>
    <p:sldId id="265" r:id="rId8"/>
    <p:sldId id="266" r:id="rId9"/>
    <p:sldId id="267" r:id="rId10"/>
    <p:sldId id="268" r:id="rId11"/>
    <p:sldId id="269" r:id="rId12"/>
    <p:sldId id="270" r:id="rId13"/>
    <p:sldId id="271" r:id="rId14"/>
    <p:sldId id="272" r:id="rId15"/>
    <p:sldId id="273" r:id="rId16"/>
    <p:sldId id="274" r:id="rId17"/>
    <p:sldId id="275" r:id="rId18"/>
    <p:sldId id="276" r:id="rId19"/>
    <p:sldId id="277" r:id="rId20"/>
    <p:sldId id="278" r:id="rId21"/>
    <p:sldId id="279" r:id="rId22"/>
    <p:sldId id="280" r:id="rId23"/>
    <p:sldId id="281" r:id="rId24"/>
    <p:sldId id="282" r:id="rId25"/>
    <p:sldId id="283" r:id="rId26"/>
    <p:sldId id="284" r:id="rId27"/>
    <p:sldId id="285" r:id="rId28"/>
    <p:sldId id="286" r:id="rId29"/>
    <p:sldId id="287" r:id="rId30"/>
    <p:sldId id="288" r:id="rId31"/>
    <p:sldId id="289" r:id="rId32"/>
    <p:sldId id="290" r:id="rId33"/>
    <p:sldId id="291" r:id="rId34"/>
    <p:sldId id="292" r:id="rId35"/>
    <p:sldId id="293" r:id="rId36"/>
    <p:sldId id="294" r:id="rId37"/>
    <p:sldId id="295" r:id="rId38"/>
    <p:sldId id="296" r:id="rId39"/>
    <p:sldId id="297" r:id="rId40"/>
    <p:sldId id="298" r:id="rId41"/>
    <p:sldId id="299" r:id="rId42"/>
    <p:sldId id="257" r:id="rId43"/>
    <p:sldId id="258" r:id="rId4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showGuides="1">
      <p:cViewPr>
        <p:scale>
          <a:sx n="81" d="100"/>
          <a:sy n="81" d="100"/>
        </p:scale>
        <p:origin x="-300" y="-72"/>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8" name="Picture 7"/>
          <p:cNvPicPr>
            <a:picLocks noChangeAspect="1"/>
          </p:cNvPicPr>
          <p:nvPr userDrawn="1"/>
        </p:nvPicPr>
        <p:blipFill rotWithShape="1">
          <a:blip r:embed="rId2" cstate="print">
            <a:extLst>
              <a:ext uri="{28A0092B-C50C-407E-A947-70E740481C1C}">
                <a14:useLocalDpi xmlns:a14="http://schemas.microsoft.com/office/drawing/2010/main" val="0"/>
              </a:ext>
            </a:extLst>
          </a:blip>
          <a:srcRect l="27069" t="4107" r="25972" b="18563"/>
          <a:stretch/>
        </p:blipFill>
        <p:spPr>
          <a:xfrm>
            <a:off x="5082989" y="220128"/>
            <a:ext cx="2026023" cy="2357718"/>
          </a:xfrm>
          <a:prstGeom prst="rect">
            <a:avLst/>
          </a:prstGeom>
        </p:spPr>
      </p:pic>
      <p:sp>
        <p:nvSpPr>
          <p:cNvPr id="2" name="Title 1"/>
          <p:cNvSpPr>
            <a:spLocks noGrp="1"/>
          </p:cNvSpPr>
          <p:nvPr>
            <p:ph type="ctrTitle" hasCustomPrompt="1"/>
          </p:nvPr>
        </p:nvSpPr>
        <p:spPr>
          <a:xfrm>
            <a:off x="365312" y="3093249"/>
            <a:ext cx="11461376" cy="1173947"/>
          </a:xfrm>
        </p:spPr>
        <p:txBody>
          <a:bodyPr anchor="b">
            <a:normAutofit/>
          </a:bodyPr>
          <a:lstStyle>
            <a:lvl1pPr algn="ctr">
              <a:defRPr sz="4400" b="1" baseline="0">
                <a:latin typeface="Times New Roman" panose="02020603050405020304" pitchFamily="18" charset="0"/>
                <a:cs typeface="Times New Roman" panose="02020603050405020304" pitchFamily="18" charset="0"/>
              </a:defRPr>
            </a:lvl1pPr>
          </a:lstStyle>
          <a:p>
            <a:r>
              <a:rPr lang="en-US" dirty="0" smtClean="0"/>
              <a:t>Event Tittle:....................................</a:t>
            </a:r>
            <a:endParaRPr lang="en-US" dirty="0"/>
          </a:p>
        </p:txBody>
      </p:sp>
      <p:sp>
        <p:nvSpPr>
          <p:cNvPr id="3" name="Subtitle 2"/>
          <p:cNvSpPr>
            <a:spLocks noGrp="1"/>
          </p:cNvSpPr>
          <p:nvPr>
            <p:ph type="subTitle" idx="1" hasCustomPrompt="1"/>
          </p:nvPr>
        </p:nvSpPr>
        <p:spPr>
          <a:xfrm>
            <a:off x="809065" y="4527601"/>
            <a:ext cx="10573871" cy="950023"/>
          </a:xfrm>
        </p:spPr>
        <p:txBody>
          <a:bodyPr/>
          <a:lstStyle>
            <a:lvl1pPr marL="0" indent="0" algn="ctr">
              <a:buNone/>
              <a:defRPr sz="2400" b="1" baseline="0">
                <a:latin typeface="Times New Roman" panose="02020603050405020304" pitchFamily="18" charset="0"/>
                <a:cs typeface="Times New Roman" panose="02020603050405020304" pitchFamily="18"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smtClean="0"/>
              <a:t>Presenter:.............................................. Date:............................</a:t>
            </a:r>
            <a:endParaRPr lang="en-US" dirty="0"/>
          </a:p>
        </p:txBody>
      </p:sp>
      <p:sp>
        <p:nvSpPr>
          <p:cNvPr id="4" name="Date Placeholder 3"/>
          <p:cNvSpPr>
            <a:spLocks noGrp="1"/>
          </p:cNvSpPr>
          <p:nvPr>
            <p:ph type="dt" sz="half" idx="10"/>
          </p:nvPr>
        </p:nvSpPr>
        <p:spPr/>
        <p:txBody>
          <a:bodyPr/>
          <a:lstStyle/>
          <a:p>
            <a:fld id="{61A03ED8-158B-4186-A037-E378B2EF1E08}" type="datetimeFigureOut">
              <a:rPr lang="en-US" smtClean="0"/>
              <a:t>8/3/2020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2D17CE-3FC7-4894-B4FC-F9EB51F2E0DE}" type="slidenum">
              <a:rPr lang="en-US" smtClean="0"/>
              <a:t>‹#›</a:t>
            </a:fld>
            <a:endParaRPr lang="en-US"/>
          </a:p>
        </p:txBody>
      </p:sp>
      <p:pic>
        <p:nvPicPr>
          <p:cNvPr id="10" name="Picture 9"/>
          <p:cNvPicPr>
            <a:picLocks noChangeAspect="1"/>
          </p:cNvPicPr>
          <p:nvPr userDrawn="1"/>
        </p:nvPicPr>
        <p:blipFill rotWithShape="1">
          <a:blip r:embed="rId2">
            <a:extLst>
              <a:ext uri="{28A0092B-C50C-407E-A947-70E740481C1C}">
                <a14:useLocalDpi xmlns:a14="http://schemas.microsoft.com/office/drawing/2010/main" val="0"/>
              </a:ext>
            </a:extLst>
          </a:blip>
          <a:srcRect l="10030" t="82874" r="11012" b="8785"/>
          <a:stretch/>
        </p:blipFill>
        <p:spPr>
          <a:xfrm>
            <a:off x="2918799" y="2608307"/>
            <a:ext cx="6354403" cy="484942"/>
          </a:xfrm>
          <a:prstGeom prst="rect">
            <a:avLst/>
          </a:prstGeom>
        </p:spPr>
      </p:pic>
    </p:spTree>
    <p:extLst>
      <p:ext uri="{BB962C8B-B14F-4D97-AF65-F5344CB8AC3E}">
        <p14:creationId xmlns:p14="http://schemas.microsoft.com/office/powerpoint/2010/main" val="8965051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1A03ED8-158B-4186-A037-E378B2EF1E08}" type="datetimeFigureOut">
              <a:rPr lang="en-US" smtClean="0"/>
              <a:t>8/3/2020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2D17CE-3FC7-4894-B4FC-F9EB51F2E0DE}" type="slidenum">
              <a:rPr lang="en-US" smtClean="0"/>
              <a:t>‹#›</a:t>
            </a:fld>
            <a:endParaRPr lang="en-US"/>
          </a:p>
        </p:txBody>
      </p:sp>
    </p:spTree>
    <p:extLst>
      <p:ext uri="{BB962C8B-B14F-4D97-AF65-F5344CB8AC3E}">
        <p14:creationId xmlns:p14="http://schemas.microsoft.com/office/powerpoint/2010/main" val="22137357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1A03ED8-158B-4186-A037-E378B2EF1E08}" type="datetimeFigureOut">
              <a:rPr lang="en-US" smtClean="0"/>
              <a:t>8/3/2020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2D17CE-3FC7-4894-B4FC-F9EB51F2E0DE}" type="slidenum">
              <a:rPr lang="en-US" smtClean="0"/>
              <a:t>‹#›</a:t>
            </a:fld>
            <a:endParaRPr lang="en-US"/>
          </a:p>
        </p:txBody>
      </p:sp>
    </p:spTree>
    <p:extLst>
      <p:ext uri="{BB962C8B-B14F-4D97-AF65-F5344CB8AC3E}">
        <p14:creationId xmlns:p14="http://schemas.microsoft.com/office/powerpoint/2010/main" val="21341917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1A03ED8-158B-4186-A037-E378B2EF1E08}" type="datetimeFigureOut">
              <a:rPr lang="en-US" smtClean="0"/>
              <a:t>8/3/2020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2D17CE-3FC7-4894-B4FC-F9EB51F2E0DE}" type="slidenum">
              <a:rPr lang="en-US" smtClean="0"/>
              <a:t>‹#›</a:t>
            </a:fld>
            <a:endParaRPr lang="en-US"/>
          </a:p>
        </p:txBody>
      </p:sp>
    </p:spTree>
    <p:extLst>
      <p:ext uri="{BB962C8B-B14F-4D97-AF65-F5344CB8AC3E}">
        <p14:creationId xmlns:p14="http://schemas.microsoft.com/office/powerpoint/2010/main" val="11431590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61A03ED8-158B-4186-A037-E378B2EF1E08}" type="datetimeFigureOut">
              <a:rPr lang="en-US" smtClean="0"/>
              <a:t>8/3/2020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2D17CE-3FC7-4894-B4FC-F9EB51F2E0DE}" type="slidenum">
              <a:rPr lang="en-US" smtClean="0"/>
              <a:t>‹#›</a:t>
            </a:fld>
            <a:endParaRPr lang="en-US"/>
          </a:p>
        </p:txBody>
      </p:sp>
    </p:spTree>
    <p:extLst>
      <p:ext uri="{BB962C8B-B14F-4D97-AF65-F5344CB8AC3E}">
        <p14:creationId xmlns:p14="http://schemas.microsoft.com/office/powerpoint/2010/main" val="27244091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1A03ED8-158B-4186-A037-E378B2EF1E08}" type="datetimeFigureOut">
              <a:rPr lang="en-US" smtClean="0"/>
              <a:t>8/3/2020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2D17CE-3FC7-4894-B4FC-F9EB51F2E0DE}" type="slidenum">
              <a:rPr lang="en-US" smtClean="0"/>
              <a:t>‹#›</a:t>
            </a:fld>
            <a:endParaRPr lang="en-US"/>
          </a:p>
        </p:txBody>
      </p:sp>
    </p:spTree>
    <p:extLst>
      <p:ext uri="{BB962C8B-B14F-4D97-AF65-F5344CB8AC3E}">
        <p14:creationId xmlns:p14="http://schemas.microsoft.com/office/powerpoint/2010/main" val="22249816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1A03ED8-158B-4186-A037-E378B2EF1E08}" type="datetimeFigureOut">
              <a:rPr lang="en-US" smtClean="0"/>
              <a:t>8/3/2020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92D17CE-3FC7-4894-B4FC-F9EB51F2E0DE}" type="slidenum">
              <a:rPr lang="en-US" smtClean="0"/>
              <a:t>‹#›</a:t>
            </a:fld>
            <a:endParaRPr lang="en-US"/>
          </a:p>
        </p:txBody>
      </p:sp>
    </p:spTree>
    <p:extLst>
      <p:ext uri="{BB962C8B-B14F-4D97-AF65-F5344CB8AC3E}">
        <p14:creationId xmlns:p14="http://schemas.microsoft.com/office/powerpoint/2010/main" val="19884998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1A03ED8-158B-4186-A037-E378B2EF1E08}" type="datetimeFigureOut">
              <a:rPr lang="en-US" smtClean="0"/>
              <a:t>8/3/2020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92D17CE-3FC7-4894-B4FC-F9EB51F2E0DE}" type="slidenum">
              <a:rPr lang="en-US" smtClean="0"/>
              <a:t>‹#›</a:t>
            </a:fld>
            <a:endParaRPr lang="en-US"/>
          </a:p>
        </p:txBody>
      </p:sp>
    </p:spTree>
    <p:extLst>
      <p:ext uri="{BB962C8B-B14F-4D97-AF65-F5344CB8AC3E}">
        <p14:creationId xmlns:p14="http://schemas.microsoft.com/office/powerpoint/2010/main" val="4177609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1A03ED8-158B-4186-A037-E378B2EF1E08}" type="datetimeFigureOut">
              <a:rPr lang="en-US" smtClean="0"/>
              <a:t>8/3/2020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92D17CE-3FC7-4894-B4FC-F9EB51F2E0DE}" type="slidenum">
              <a:rPr lang="en-US" smtClean="0"/>
              <a:t>‹#›</a:t>
            </a:fld>
            <a:endParaRPr lang="en-US"/>
          </a:p>
        </p:txBody>
      </p:sp>
    </p:spTree>
    <p:extLst>
      <p:ext uri="{BB962C8B-B14F-4D97-AF65-F5344CB8AC3E}">
        <p14:creationId xmlns:p14="http://schemas.microsoft.com/office/powerpoint/2010/main" val="30311294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61A03ED8-158B-4186-A037-E378B2EF1E08}" type="datetimeFigureOut">
              <a:rPr lang="en-US" smtClean="0"/>
              <a:t>8/3/2020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2D17CE-3FC7-4894-B4FC-F9EB51F2E0DE}" type="slidenum">
              <a:rPr lang="en-US" smtClean="0"/>
              <a:t>‹#›</a:t>
            </a:fld>
            <a:endParaRPr lang="en-US"/>
          </a:p>
        </p:txBody>
      </p:sp>
    </p:spTree>
    <p:extLst>
      <p:ext uri="{BB962C8B-B14F-4D97-AF65-F5344CB8AC3E}">
        <p14:creationId xmlns:p14="http://schemas.microsoft.com/office/powerpoint/2010/main" val="34734726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61A03ED8-158B-4186-A037-E378B2EF1E08}" type="datetimeFigureOut">
              <a:rPr lang="en-US" smtClean="0"/>
              <a:t>8/3/2020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2D17CE-3FC7-4894-B4FC-F9EB51F2E0DE}" type="slidenum">
              <a:rPr lang="en-US" smtClean="0"/>
              <a:t>‹#›</a:t>
            </a:fld>
            <a:endParaRPr lang="en-US"/>
          </a:p>
        </p:txBody>
      </p:sp>
    </p:spTree>
    <p:extLst>
      <p:ext uri="{BB962C8B-B14F-4D97-AF65-F5344CB8AC3E}">
        <p14:creationId xmlns:p14="http://schemas.microsoft.com/office/powerpoint/2010/main" val="15424338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0" y="0"/>
            <a:ext cx="12192000" cy="6858104"/>
          </a:xfrm>
          <a:prstGeom prst="rect">
            <a:avLst/>
          </a:prstGeom>
        </p:spPr>
      </p:pic>
      <p:pic>
        <p:nvPicPr>
          <p:cNvPr id="9" name="Picture 8"/>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10814176" y="6244799"/>
            <a:ext cx="576974" cy="572823"/>
          </a:xfrm>
          <a:prstGeom prst="rect">
            <a:avLst/>
          </a:prstGeom>
        </p:spPr>
      </p:pic>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1A03ED8-158B-4186-A037-E378B2EF1E08}" type="datetimeFigureOut">
              <a:rPr lang="en-US" smtClean="0"/>
              <a:t>8/3/2020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9327776"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92D17CE-3FC7-4894-B4FC-F9EB51F2E0DE}" type="slidenum">
              <a:rPr lang="en-US" smtClean="0"/>
              <a:t>‹#›</a:t>
            </a:fld>
            <a:endParaRPr lang="en-US"/>
          </a:p>
        </p:txBody>
      </p:sp>
      <p:sp>
        <p:nvSpPr>
          <p:cNvPr id="8" name="Title Placeholder 1"/>
          <p:cNvSpPr txBox="1">
            <a:spLocks/>
          </p:cNvSpPr>
          <p:nvPr userDrawn="1"/>
        </p:nvSpPr>
        <p:spPr>
          <a:xfrm>
            <a:off x="1196788" y="6033995"/>
            <a:ext cx="8789894" cy="507300"/>
          </a:xfrm>
          <a:prstGeom prst="rect">
            <a:avLst/>
          </a:prstGeom>
        </p:spPr>
        <p:txBody>
          <a:bodyPr vert="horz" lIns="91440" tIns="45720" rIns="91440" bIns="45720" rtlCol="0" anchor="ctr">
            <a:normAutofit fontScale="77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dirty="0" smtClean="0">
                <a:solidFill>
                  <a:schemeClr val="bg1"/>
                </a:solidFill>
                <a:latin typeface="Times New Roman" panose="02020603050405020304" pitchFamily="18" charset="0"/>
                <a:cs typeface="Times New Roman" panose="02020603050405020304" pitchFamily="18" charset="0"/>
              </a:rPr>
              <a:t>KENYA MEDICAL TRAINING COLLEGE</a:t>
            </a:r>
            <a:endParaRPr lang="en-US" b="1" dirty="0">
              <a:solidFill>
                <a:schemeClr val="bg1"/>
              </a:solidFill>
              <a:latin typeface="Times New Roman" panose="02020603050405020304" pitchFamily="18" charset="0"/>
              <a:cs typeface="Times New Roman" panose="02020603050405020304" pitchFamily="18" charset="0"/>
            </a:endParaRPr>
          </a:p>
        </p:txBody>
      </p:sp>
      <p:sp>
        <p:nvSpPr>
          <p:cNvPr id="10" name="Title 1"/>
          <p:cNvSpPr txBox="1">
            <a:spLocks/>
          </p:cNvSpPr>
          <p:nvPr userDrawn="1"/>
        </p:nvSpPr>
        <p:spPr>
          <a:xfrm>
            <a:off x="8639982" y="6506046"/>
            <a:ext cx="2243667" cy="326496"/>
          </a:xfrm>
          <a:prstGeom prst="rect">
            <a:avLst/>
          </a:prstGeom>
        </p:spPr>
        <p:txBody>
          <a:bodyPr vert="horz" lIns="91440" tIns="45720" rIns="91440" bIns="45720" rtlCol="0" anchor="b">
            <a:normAutofit fontScale="85000"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1600" i="1" dirty="0" smtClean="0">
                <a:latin typeface="Times New Roman" panose="02020603050405020304" pitchFamily="18" charset="0"/>
                <a:cs typeface="Times New Roman" panose="02020603050405020304" pitchFamily="18" charset="0"/>
              </a:rPr>
              <a:t>ISO 9001:2015 Certified by</a:t>
            </a:r>
            <a:endParaRPr lang="en-US" sz="1600" i="1" dirty="0">
              <a:latin typeface="Times New Roman" panose="02020603050405020304" pitchFamily="18" charset="0"/>
              <a:cs typeface="Times New Roman" panose="02020603050405020304" pitchFamily="18" charset="0"/>
            </a:endParaRPr>
          </a:p>
        </p:txBody>
      </p:sp>
      <p:sp>
        <p:nvSpPr>
          <p:cNvPr id="11" name="Title Placeholder 1"/>
          <p:cNvSpPr txBox="1">
            <a:spLocks/>
          </p:cNvSpPr>
          <p:nvPr userDrawn="1"/>
        </p:nvSpPr>
        <p:spPr>
          <a:xfrm>
            <a:off x="4038600" y="6408732"/>
            <a:ext cx="2768599" cy="51540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1800" i="1" dirty="0" smtClean="0"/>
              <a:t>Training for Better Health</a:t>
            </a:r>
            <a:r>
              <a:rPr lang="en-US" sz="1800" i="1" baseline="0" dirty="0" smtClean="0"/>
              <a:t> </a:t>
            </a:r>
            <a:endParaRPr lang="en-US" sz="1800" i="1" dirty="0"/>
          </a:p>
        </p:txBody>
      </p:sp>
      <p:pic>
        <p:nvPicPr>
          <p:cNvPr id="12" name="Picture 11"/>
          <p:cNvPicPr>
            <a:picLocks noChangeAspect="1"/>
          </p:cNvPicPr>
          <p:nvPr userDrawn="1"/>
        </p:nvPicPr>
        <p:blipFill rotWithShape="1">
          <a:blip r:embed="rId15" cstate="print">
            <a:extLst>
              <a:ext uri="{28A0092B-C50C-407E-A947-70E740481C1C}">
                <a14:useLocalDpi xmlns:a14="http://schemas.microsoft.com/office/drawing/2010/main" val="0"/>
              </a:ext>
            </a:extLst>
          </a:blip>
          <a:srcRect l="24360" r="23578" b="15789"/>
          <a:stretch/>
        </p:blipFill>
        <p:spPr>
          <a:xfrm>
            <a:off x="79667" y="5700777"/>
            <a:ext cx="930551" cy="1063487"/>
          </a:xfrm>
          <a:prstGeom prst="rect">
            <a:avLst/>
          </a:prstGeom>
        </p:spPr>
      </p:pic>
    </p:spTree>
    <p:extLst>
      <p:ext uri="{BB962C8B-B14F-4D97-AF65-F5344CB8AC3E}">
        <p14:creationId xmlns:p14="http://schemas.microsoft.com/office/powerpoint/2010/main" val="14431153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61963" y="3286124"/>
            <a:ext cx="9334565" cy="3371872"/>
          </a:xfrm>
        </p:spPr>
        <p:txBody>
          <a:bodyPr>
            <a:normAutofit/>
          </a:bodyPr>
          <a:lstStyle/>
          <a:p>
            <a:r>
              <a:rPr lang="en-GB" sz="3200" dirty="0" smtClean="0">
                <a:solidFill>
                  <a:schemeClr val="tx1"/>
                </a:solidFill>
              </a:rPr>
              <a:t>SEXUAL DISORDERS,PARAPHILIAS AND GENDER ISSUES</a:t>
            </a:r>
          </a:p>
          <a:p>
            <a:endParaRPr lang="en-GB" sz="3200" dirty="0" smtClean="0">
              <a:solidFill>
                <a:schemeClr val="tx1"/>
              </a:solidFill>
            </a:endParaRPr>
          </a:p>
          <a:p>
            <a:r>
              <a:rPr lang="en-GB" sz="3200" dirty="0" smtClean="0">
                <a:solidFill>
                  <a:schemeClr val="tx1"/>
                </a:solidFill>
              </a:rPr>
              <a:t>LOISE</a:t>
            </a:r>
          </a:p>
        </p:txBody>
      </p:sp>
      <p:sp>
        <p:nvSpPr>
          <p:cNvPr id="2" name="Title 1"/>
          <p:cNvSpPr>
            <a:spLocks noGrp="1"/>
          </p:cNvSpPr>
          <p:nvPr>
            <p:ph type="ctrTitle"/>
          </p:nvPr>
        </p:nvSpPr>
        <p:spPr/>
        <p:txBody>
          <a:bodyPr/>
          <a:lstStyle/>
          <a:p>
            <a:r>
              <a:rPr lang="en-GB" dirty="0" smtClean="0"/>
              <a:t>SEXUALITY AND GENDER ISSUES</a:t>
            </a:r>
            <a:endParaRPr lang="en-GB" dirty="0"/>
          </a:p>
        </p:txBody>
      </p:sp>
    </p:spTree>
    <p:extLst>
      <p:ext uri="{BB962C8B-B14F-4D97-AF65-F5344CB8AC3E}">
        <p14:creationId xmlns:p14="http://schemas.microsoft.com/office/powerpoint/2010/main" val="319661012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459" y="274638"/>
            <a:ext cx="11811083" cy="582594"/>
          </a:xfrm>
        </p:spPr>
        <p:txBody>
          <a:bodyPr>
            <a:normAutofit fontScale="90000"/>
          </a:bodyPr>
          <a:lstStyle/>
          <a:p>
            <a:r>
              <a:rPr lang="en-GB" dirty="0" smtClean="0"/>
              <a:t>Sexual disorders</a:t>
            </a:r>
            <a:endParaRPr lang="en-GB" dirty="0"/>
          </a:p>
        </p:txBody>
      </p:sp>
      <p:sp>
        <p:nvSpPr>
          <p:cNvPr id="3" name="Content Placeholder 2"/>
          <p:cNvSpPr>
            <a:spLocks noGrp="1"/>
          </p:cNvSpPr>
          <p:nvPr>
            <p:ph sz="quarter" idx="1"/>
          </p:nvPr>
        </p:nvSpPr>
        <p:spPr>
          <a:xfrm>
            <a:off x="0" y="785794"/>
            <a:ext cx="12192000" cy="6072206"/>
          </a:xfrm>
        </p:spPr>
        <p:txBody>
          <a:bodyPr/>
          <a:lstStyle/>
          <a:p>
            <a:pPr>
              <a:buFont typeface="Wingdings" pitchFamily="2" charset="2"/>
              <a:buChar char="§"/>
            </a:pPr>
            <a:r>
              <a:rPr lang="en-GB" sz="3200" dirty="0" smtClean="0"/>
              <a:t>Sexual disorders are problem with sexual response that causes a person mental distress or intense sexual behaviour that involve un usual situations.</a:t>
            </a:r>
          </a:p>
          <a:p>
            <a:pPr>
              <a:buFont typeface="Wingdings" pitchFamily="2" charset="2"/>
              <a:buChar char="§"/>
            </a:pPr>
            <a:r>
              <a:rPr lang="en-GB" sz="3200" dirty="0" smtClean="0"/>
              <a:t>Three types</a:t>
            </a:r>
          </a:p>
          <a:p>
            <a:pPr marL="1611630" lvl="4" indent="-514350">
              <a:buFont typeface="+mj-lt"/>
              <a:buAutoNum type="arabicPeriod"/>
            </a:pPr>
            <a:r>
              <a:rPr lang="en-GB" sz="3200" dirty="0" smtClean="0"/>
              <a:t>Sexual dysfunctions </a:t>
            </a:r>
          </a:p>
          <a:p>
            <a:pPr marL="1611630" lvl="4" indent="-514350">
              <a:buFont typeface="+mj-lt"/>
              <a:buAutoNum type="arabicPeriod"/>
            </a:pPr>
            <a:r>
              <a:rPr lang="en-GB" sz="3200" dirty="0" smtClean="0"/>
              <a:t>Gender identity disorder.</a:t>
            </a:r>
          </a:p>
          <a:p>
            <a:pPr marL="1611630" lvl="4" indent="-514350">
              <a:buFont typeface="+mj-lt"/>
              <a:buAutoNum type="arabicPeriod"/>
            </a:pPr>
            <a:r>
              <a:rPr lang="en-GB" sz="3200" dirty="0" smtClean="0"/>
              <a:t>paraphilias</a:t>
            </a:r>
            <a:endParaRPr lang="en-GB" sz="3200" dirty="0"/>
          </a:p>
        </p:txBody>
      </p:sp>
    </p:spTree>
    <p:extLst>
      <p:ext uri="{BB962C8B-B14F-4D97-AF65-F5344CB8AC3E}">
        <p14:creationId xmlns:p14="http://schemas.microsoft.com/office/powerpoint/2010/main" val="234292031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5709" y="274638"/>
            <a:ext cx="11906291" cy="439718"/>
          </a:xfrm>
        </p:spPr>
        <p:txBody>
          <a:bodyPr>
            <a:normAutofit fontScale="90000"/>
          </a:bodyPr>
          <a:lstStyle/>
          <a:p>
            <a:r>
              <a:rPr lang="en-GB" b="1" dirty="0" smtClean="0"/>
              <a:t>Classification of Sexual dysfunction disorders</a:t>
            </a:r>
            <a:endParaRPr lang="en-GB" b="1" dirty="0"/>
          </a:p>
        </p:txBody>
      </p:sp>
      <p:sp>
        <p:nvSpPr>
          <p:cNvPr id="3" name="Content Placeholder 2"/>
          <p:cNvSpPr>
            <a:spLocks noGrp="1"/>
          </p:cNvSpPr>
          <p:nvPr>
            <p:ph sz="quarter" idx="1"/>
          </p:nvPr>
        </p:nvSpPr>
        <p:spPr>
          <a:xfrm>
            <a:off x="190459" y="571480"/>
            <a:ext cx="12001541" cy="6286520"/>
          </a:xfrm>
        </p:spPr>
        <p:txBody>
          <a:bodyPr>
            <a:normAutofit/>
          </a:bodyPr>
          <a:lstStyle/>
          <a:p>
            <a:pPr marL="514350" indent="-514350">
              <a:buFont typeface="+mj-lt"/>
              <a:buAutoNum type="arabicPeriod"/>
            </a:pPr>
            <a:r>
              <a:rPr lang="en-GB" sz="3200" dirty="0" smtClean="0"/>
              <a:t>Sexual desire disorders</a:t>
            </a:r>
          </a:p>
          <a:p>
            <a:pPr lvl="4">
              <a:buFont typeface="Wingdings" pitchFamily="2" charset="2"/>
              <a:buChar char="§"/>
            </a:pPr>
            <a:r>
              <a:rPr lang="en-GB" sz="3200" dirty="0" smtClean="0"/>
              <a:t>Hypoactive sexual desire disorder</a:t>
            </a:r>
          </a:p>
          <a:p>
            <a:pPr lvl="4">
              <a:buFont typeface="Wingdings" pitchFamily="2" charset="2"/>
              <a:buChar char="§"/>
            </a:pPr>
            <a:r>
              <a:rPr lang="en-GB" sz="3200" dirty="0" smtClean="0"/>
              <a:t>Sexual aversion disorder.</a:t>
            </a:r>
          </a:p>
          <a:p>
            <a:pPr marL="514350" indent="-514350">
              <a:buFont typeface="+mj-lt"/>
              <a:buAutoNum type="arabicPeriod" startAt="2"/>
            </a:pPr>
            <a:r>
              <a:rPr lang="en-GB" sz="3200" dirty="0" smtClean="0"/>
              <a:t>Sexual arousal disorder</a:t>
            </a:r>
          </a:p>
          <a:p>
            <a:pPr lvl="4">
              <a:buFont typeface="Wingdings" pitchFamily="2" charset="2"/>
              <a:buChar char="§"/>
            </a:pPr>
            <a:r>
              <a:rPr lang="en-GB" sz="3200" dirty="0" smtClean="0"/>
              <a:t>Female sexual arousal disorder</a:t>
            </a:r>
          </a:p>
          <a:p>
            <a:pPr lvl="4">
              <a:buFont typeface="Wingdings" pitchFamily="2" charset="2"/>
              <a:buChar char="§"/>
            </a:pPr>
            <a:r>
              <a:rPr lang="en-GB" sz="3200" dirty="0" smtClean="0"/>
              <a:t>Male erectile disorder.</a:t>
            </a:r>
          </a:p>
          <a:p>
            <a:pPr marL="514350" indent="-514350">
              <a:buFont typeface="+mj-lt"/>
              <a:buAutoNum type="arabicPeriod" startAt="3"/>
            </a:pPr>
            <a:r>
              <a:rPr lang="en-GB" sz="3200" dirty="0" smtClean="0"/>
              <a:t>orgasmic disorders</a:t>
            </a:r>
          </a:p>
          <a:p>
            <a:pPr lvl="4">
              <a:buFont typeface="Wingdings" pitchFamily="2" charset="2"/>
              <a:buChar char="§"/>
            </a:pPr>
            <a:r>
              <a:rPr lang="en-GB" sz="3200" dirty="0" smtClean="0"/>
              <a:t>Female orgasmic disorder</a:t>
            </a:r>
          </a:p>
          <a:p>
            <a:pPr lvl="4">
              <a:buFont typeface="Wingdings" pitchFamily="2" charset="2"/>
              <a:buChar char="§"/>
            </a:pPr>
            <a:r>
              <a:rPr lang="en-GB" sz="3200" dirty="0" smtClean="0"/>
              <a:t>Male orgasmic disorder</a:t>
            </a:r>
          </a:p>
          <a:p>
            <a:pPr lvl="4">
              <a:buFont typeface="Wingdings" pitchFamily="2" charset="2"/>
              <a:buChar char="§"/>
            </a:pPr>
            <a:r>
              <a:rPr lang="en-GB" sz="3200" dirty="0" smtClean="0"/>
              <a:t>Premature ejaculation</a:t>
            </a:r>
          </a:p>
          <a:p>
            <a:endParaRPr lang="en-GB" sz="3200" dirty="0" smtClean="0"/>
          </a:p>
          <a:p>
            <a:endParaRPr lang="en-GB" dirty="0"/>
          </a:p>
        </p:txBody>
      </p:sp>
    </p:spTree>
    <p:extLst>
      <p:ext uri="{BB962C8B-B14F-4D97-AF65-F5344CB8AC3E}">
        <p14:creationId xmlns:p14="http://schemas.microsoft.com/office/powerpoint/2010/main" val="72747220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85728"/>
            <a:ext cx="12382544" cy="642942"/>
          </a:xfrm>
        </p:spPr>
        <p:txBody>
          <a:bodyPr>
            <a:normAutofit/>
          </a:bodyPr>
          <a:lstStyle/>
          <a:p>
            <a:r>
              <a:rPr lang="en-GB" sz="3200" dirty="0" smtClean="0"/>
              <a:t>Classification of Sexual dysfunction disorders (cont)</a:t>
            </a:r>
            <a:endParaRPr lang="en-GB" sz="3200" dirty="0"/>
          </a:p>
        </p:txBody>
      </p:sp>
      <p:sp>
        <p:nvSpPr>
          <p:cNvPr id="3" name="Content Placeholder 2"/>
          <p:cNvSpPr>
            <a:spLocks noGrp="1"/>
          </p:cNvSpPr>
          <p:nvPr>
            <p:ph sz="quarter" idx="1"/>
          </p:nvPr>
        </p:nvSpPr>
        <p:spPr>
          <a:xfrm>
            <a:off x="0" y="1071546"/>
            <a:ext cx="12192000" cy="5786454"/>
          </a:xfrm>
        </p:spPr>
        <p:txBody>
          <a:bodyPr>
            <a:normAutofit/>
          </a:bodyPr>
          <a:lstStyle/>
          <a:p>
            <a:pPr marL="514350" indent="-514350">
              <a:buFont typeface="+mj-lt"/>
              <a:buAutoNum type="arabicPeriod" startAt="4"/>
            </a:pPr>
            <a:r>
              <a:rPr lang="en-GB" sz="3200" dirty="0" smtClean="0"/>
              <a:t>Sexual pain disorders</a:t>
            </a:r>
          </a:p>
          <a:p>
            <a:pPr lvl="4">
              <a:buFont typeface="Wingdings" pitchFamily="2" charset="2"/>
              <a:buChar char="§"/>
            </a:pPr>
            <a:r>
              <a:rPr lang="en-GB" sz="3200" dirty="0" smtClean="0"/>
              <a:t>Dyspareunia</a:t>
            </a:r>
          </a:p>
          <a:p>
            <a:pPr lvl="4">
              <a:buFont typeface="Wingdings" pitchFamily="2" charset="2"/>
              <a:buChar char="§"/>
            </a:pPr>
            <a:r>
              <a:rPr lang="en-GB" sz="3200" dirty="0" smtClean="0"/>
              <a:t>Vaginismus.</a:t>
            </a:r>
          </a:p>
          <a:p>
            <a:pPr marL="514350" indent="-514350">
              <a:buFont typeface="+mj-lt"/>
              <a:buAutoNum type="arabicPeriod" startAt="5"/>
            </a:pPr>
            <a:r>
              <a:rPr lang="en-GB" sz="3200" dirty="0" smtClean="0"/>
              <a:t>Sexual disorder due to a general medical condition</a:t>
            </a:r>
          </a:p>
          <a:p>
            <a:pPr marL="514350" indent="-514350">
              <a:buFont typeface="+mj-lt"/>
              <a:buAutoNum type="arabicPeriod" startAt="5"/>
            </a:pPr>
            <a:r>
              <a:rPr lang="en-GB" sz="3200" dirty="0" smtClean="0"/>
              <a:t>Substance induced sexual disorder</a:t>
            </a:r>
          </a:p>
          <a:p>
            <a:pPr marL="514350" indent="-514350">
              <a:buFont typeface="+mj-lt"/>
              <a:buAutoNum type="arabicPeriod" startAt="5"/>
            </a:pPr>
            <a:r>
              <a:rPr lang="en-GB" sz="3200" dirty="0" smtClean="0"/>
              <a:t>Sexual disorder NOS</a:t>
            </a:r>
            <a:endParaRPr lang="en-GB" sz="3200" dirty="0"/>
          </a:p>
        </p:txBody>
      </p:sp>
    </p:spTree>
    <p:extLst>
      <p:ext uri="{BB962C8B-B14F-4D97-AF65-F5344CB8AC3E}">
        <p14:creationId xmlns:p14="http://schemas.microsoft.com/office/powerpoint/2010/main" val="289784288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5709" y="0"/>
            <a:ext cx="11715832" cy="714356"/>
          </a:xfrm>
        </p:spPr>
        <p:txBody>
          <a:bodyPr>
            <a:normAutofit/>
          </a:bodyPr>
          <a:lstStyle/>
          <a:p>
            <a:r>
              <a:rPr lang="en-GB" dirty="0" smtClean="0"/>
              <a:t>Sexual dysfunction disorders</a:t>
            </a:r>
            <a:endParaRPr lang="en-GB" dirty="0"/>
          </a:p>
        </p:txBody>
      </p:sp>
      <p:sp>
        <p:nvSpPr>
          <p:cNvPr id="3" name="Content Placeholder 2"/>
          <p:cNvSpPr>
            <a:spLocks noGrp="1"/>
          </p:cNvSpPr>
          <p:nvPr>
            <p:ph sz="quarter" idx="1"/>
          </p:nvPr>
        </p:nvSpPr>
        <p:spPr>
          <a:xfrm>
            <a:off x="0" y="571480"/>
            <a:ext cx="12192000" cy="6286520"/>
          </a:xfrm>
        </p:spPr>
        <p:txBody>
          <a:bodyPr>
            <a:normAutofit/>
          </a:bodyPr>
          <a:lstStyle/>
          <a:p>
            <a:pPr>
              <a:buFont typeface="Wingdings" pitchFamily="2" charset="2"/>
              <a:buChar char="q"/>
            </a:pPr>
            <a:r>
              <a:rPr lang="en-GB" sz="2800" dirty="0" smtClean="0"/>
              <a:t>Disturbance in the process that characterize sexual response cycle.</a:t>
            </a:r>
          </a:p>
          <a:p>
            <a:pPr>
              <a:buFont typeface="Wingdings" pitchFamily="2" charset="2"/>
              <a:buChar char="q"/>
            </a:pPr>
            <a:r>
              <a:rPr lang="en-GB" sz="2800" dirty="0" smtClean="0"/>
              <a:t>Occurrence of sexual dysfunction disorders can be grouped depending on:</a:t>
            </a:r>
          </a:p>
          <a:p>
            <a:pPr marL="514350" indent="-514350">
              <a:buFont typeface="+mj-lt"/>
              <a:buAutoNum type="arabicPeriod"/>
            </a:pPr>
            <a:r>
              <a:rPr lang="en-GB" sz="2800" dirty="0" smtClean="0"/>
              <a:t>Onset can be :</a:t>
            </a:r>
          </a:p>
          <a:p>
            <a:pPr lvl="3">
              <a:buFont typeface="Wingdings" pitchFamily="2" charset="2"/>
              <a:buChar char="§"/>
            </a:pPr>
            <a:r>
              <a:rPr lang="en-GB" sz="2800" dirty="0" smtClean="0"/>
              <a:t>Primary(life long)</a:t>
            </a:r>
          </a:p>
          <a:p>
            <a:pPr lvl="3">
              <a:buFont typeface="Wingdings" pitchFamily="2" charset="2"/>
              <a:buChar char="§"/>
            </a:pPr>
            <a:r>
              <a:rPr lang="en-GB" sz="2800" dirty="0" smtClean="0"/>
              <a:t>Secondary (acquired)</a:t>
            </a:r>
          </a:p>
          <a:p>
            <a:pPr marL="514350" indent="-514350">
              <a:buFont typeface="+mj-lt"/>
              <a:buAutoNum type="arabicPeriod" startAt="2"/>
            </a:pPr>
            <a:r>
              <a:rPr lang="en-GB" sz="2800" dirty="0" smtClean="0"/>
              <a:t>Context in which the dysfunction occurs</a:t>
            </a:r>
          </a:p>
          <a:p>
            <a:pPr lvl="3">
              <a:buFont typeface="Wingdings" pitchFamily="2" charset="2"/>
              <a:buChar char="§"/>
            </a:pPr>
            <a:r>
              <a:rPr lang="en-GB" sz="2800" dirty="0" smtClean="0"/>
              <a:t>Generalised-any time and any place</a:t>
            </a:r>
          </a:p>
          <a:p>
            <a:pPr lvl="3">
              <a:buFont typeface="Wingdings" pitchFamily="2" charset="2"/>
              <a:buChar char="§"/>
            </a:pPr>
            <a:r>
              <a:rPr lang="en-GB" sz="2800" dirty="0" smtClean="0"/>
              <a:t>Situational-occurs in particular situations and places.</a:t>
            </a:r>
          </a:p>
          <a:p>
            <a:pPr marL="514350" indent="-514350">
              <a:buFont typeface="+mj-lt"/>
              <a:buAutoNum type="arabicPeriod" startAt="3"/>
            </a:pPr>
            <a:r>
              <a:rPr lang="en-GB" sz="2800" dirty="0" smtClean="0"/>
              <a:t>Aetiological factors</a:t>
            </a:r>
          </a:p>
          <a:p>
            <a:pPr lvl="3">
              <a:buFont typeface="Wingdings" pitchFamily="2" charset="2"/>
              <a:buChar char="§"/>
            </a:pPr>
            <a:r>
              <a:rPr lang="en-GB" sz="2800" dirty="0" smtClean="0"/>
              <a:t>Psychological</a:t>
            </a:r>
          </a:p>
          <a:p>
            <a:pPr lvl="3">
              <a:buFont typeface="Wingdings" pitchFamily="2" charset="2"/>
              <a:buChar char="§"/>
            </a:pPr>
            <a:r>
              <a:rPr lang="en-GB" sz="2800" dirty="0" smtClean="0"/>
              <a:t>combined</a:t>
            </a:r>
            <a:endParaRPr lang="en-GB" sz="2800" dirty="0"/>
          </a:p>
        </p:txBody>
      </p:sp>
    </p:spTree>
    <p:extLst>
      <p:ext uri="{BB962C8B-B14F-4D97-AF65-F5344CB8AC3E}">
        <p14:creationId xmlns:p14="http://schemas.microsoft.com/office/powerpoint/2010/main" val="38800994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642918"/>
          </a:xfrm>
        </p:spPr>
        <p:txBody>
          <a:bodyPr>
            <a:normAutofit fontScale="90000"/>
          </a:bodyPr>
          <a:lstStyle/>
          <a:p>
            <a:r>
              <a:rPr lang="en-GB" dirty="0" smtClean="0"/>
              <a:t>Psychological cause</a:t>
            </a:r>
            <a:endParaRPr lang="en-GB" dirty="0"/>
          </a:p>
        </p:txBody>
      </p:sp>
      <p:sp>
        <p:nvSpPr>
          <p:cNvPr id="3" name="Content Placeholder 2"/>
          <p:cNvSpPr>
            <a:spLocks noGrp="1"/>
          </p:cNvSpPr>
          <p:nvPr>
            <p:ph sz="quarter" idx="1"/>
          </p:nvPr>
        </p:nvSpPr>
        <p:spPr>
          <a:xfrm>
            <a:off x="285709" y="642918"/>
            <a:ext cx="11906291" cy="6215082"/>
          </a:xfrm>
        </p:spPr>
        <p:txBody>
          <a:bodyPr/>
          <a:lstStyle/>
          <a:p>
            <a:pPr>
              <a:buFont typeface="Wingdings" pitchFamily="2" charset="2"/>
              <a:buChar char="§"/>
            </a:pPr>
            <a:r>
              <a:rPr lang="en-GB" sz="3200" dirty="0" smtClean="0"/>
              <a:t>prior learning-things learnt that affect sexual behaviour</a:t>
            </a:r>
          </a:p>
          <a:p>
            <a:pPr>
              <a:buFont typeface="Wingdings" pitchFamily="2" charset="2"/>
              <a:buChar char="§"/>
            </a:pPr>
            <a:r>
              <a:rPr lang="en-GB" sz="3200" dirty="0" smtClean="0"/>
              <a:t>Cognitive interference –negativism about sex</a:t>
            </a:r>
          </a:p>
          <a:p>
            <a:pPr>
              <a:buNone/>
            </a:pPr>
            <a:endParaRPr lang="en-GB" sz="3200" dirty="0" smtClean="0"/>
          </a:p>
          <a:p>
            <a:pPr>
              <a:buNone/>
            </a:pPr>
            <a:r>
              <a:rPr lang="en-GB" sz="3200" dirty="0" smtClean="0"/>
              <a:t>Immediate causes</a:t>
            </a:r>
          </a:p>
          <a:p>
            <a:pPr>
              <a:buFont typeface="Wingdings" pitchFamily="2" charset="2"/>
              <a:buChar char="§"/>
            </a:pPr>
            <a:r>
              <a:rPr lang="en-GB" sz="3200" dirty="0" smtClean="0"/>
              <a:t>Fear of failure</a:t>
            </a:r>
          </a:p>
          <a:p>
            <a:pPr>
              <a:buFont typeface="Wingdings" pitchFamily="2" charset="2"/>
              <a:buChar char="§"/>
            </a:pPr>
            <a:r>
              <a:rPr lang="en-GB" sz="3200" dirty="0" smtClean="0"/>
              <a:t>Cognitive interference</a:t>
            </a:r>
          </a:p>
          <a:p>
            <a:pPr>
              <a:buFont typeface="Wingdings" pitchFamily="2" charset="2"/>
              <a:buChar char="§"/>
            </a:pPr>
            <a:r>
              <a:rPr lang="en-GB" sz="3200" dirty="0" smtClean="0"/>
              <a:t>Lack of communication by the partners</a:t>
            </a:r>
          </a:p>
          <a:p>
            <a:pPr>
              <a:buFont typeface="Wingdings" pitchFamily="2" charset="2"/>
              <a:buChar char="§"/>
            </a:pPr>
            <a:r>
              <a:rPr lang="en-GB" sz="3200" dirty="0" smtClean="0"/>
              <a:t>Lack of sexuality stimulating behaviour.</a:t>
            </a:r>
          </a:p>
          <a:p>
            <a:pPr>
              <a:buNone/>
            </a:pPr>
            <a:endParaRPr lang="en-GB" dirty="0"/>
          </a:p>
        </p:txBody>
      </p:sp>
    </p:spTree>
    <p:extLst>
      <p:ext uri="{BB962C8B-B14F-4D97-AF65-F5344CB8AC3E}">
        <p14:creationId xmlns:p14="http://schemas.microsoft.com/office/powerpoint/2010/main" val="15586792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5709" y="0"/>
            <a:ext cx="11715832" cy="642918"/>
          </a:xfrm>
        </p:spPr>
        <p:txBody>
          <a:bodyPr>
            <a:normAutofit fontScale="90000"/>
          </a:bodyPr>
          <a:lstStyle/>
          <a:p>
            <a:r>
              <a:rPr lang="en-GB" b="1" dirty="0" smtClean="0">
                <a:solidFill>
                  <a:schemeClr val="tx1"/>
                </a:solidFill>
              </a:rPr>
              <a:t>Hypoactive sexual desire disorder</a:t>
            </a:r>
            <a:endParaRPr lang="en-GB" b="1" dirty="0">
              <a:solidFill>
                <a:schemeClr val="tx1"/>
              </a:solidFill>
            </a:endParaRPr>
          </a:p>
        </p:txBody>
      </p:sp>
      <p:sp>
        <p:nvSpPr>
          <p:cNvPr id="3" name="Content Placeholder 2"/>
          <p:cNvSpPr>
            <a:spLocks noGrp="1"/>
          </p:cNvSpPr>
          <p:nvPr>
            <p:ph sz="quarter" idx="1"/>
          </p:nvPr>
        </p:nvSpPr>
        <p:spPr>
          <a:xfrm>
            <a:off x="0" y="642918"/>
            <a:ext cx="12192000" cy="6215082"/>
          </a:xfrm>
        </p:spPr>
        <p:txBody>
          <a:bodyPr>
            <a:normAutofit/>
          </a:bodyPr>
          <a:lstStyle/>
          <a:p>
            <a:pPr>
              <a:buFont typeface="Wingdings" pitchFamily="2" charset="2"/>
              <a:buChar char="§"/>
            </a:pPr>
            <a:r>
              <a:rPr lang="en-GB" sz="3200" dirty="0" smtClean="0"/>
              <a:t>Lack of interest in sexual activity</a:t>
            </a:r>
          </a:p>
          <a:p>
            <a:pPr>
              <a:buFont typeface="Wingdings" pitchFamily="2" charset="2"/>
              <a:buChar char="§"/>
            </a:pPr>
            <a:r>
              <a:rPr lang="en-GB" sz="3200" dirty="0" smtClean="0"/>
              <a:t>Inhibited sexual desire</a:t>
            </a:r>
          </a:p>
          <a:p>
            <a:pPr>
              <a:buFont typeface="Wingdings" pitchFamily="2" charset="2"/>
              <a:buChar char="§"/>
            </a:pPr>
            <a:r>
              <a:rPr lang="en-GB" sz="3200" dirty="0" smtClean="0"/>
              <a:t>Low sexual desire</a:t>
            </a:r>
          </a:p>
          <a:p>
            <a:pPr>
              <a:buFont typeface="Wingdings" pitchFamily="2" charset="2"/>
              <a:buChar char="§"/>
            </a:pPr>
            <a:r>
              <a:rPr lang="en-GB" sz="3200" dirty="0" smtClean="0"/>
              <a:t>Deficient/ absent sexual fantasies and libido</a:t>
            </a:r>
          </a:p>
          <a:p>
            <a:pPr>
              <a:buFont typeface="Wingdings" pitchFamily="2" charset="2"/>
              <a:buChar char="§"/>
            </a:pPr>
            <a:r>
              <a:rPr lang="en-GB" sz="3200" dirty="0" smtClean="0"/>
              <a:t>The individual avoid arousing situations</a:t>
            </a:r>
          </a:p>
          <a:p>
            <a:pPr>
              <a:buFont typeface="Wingdings" pitchFamily="2" charset="2"/>
              <a:buChar char="§"/>
            </a:pPr>
            <a:r>
              <a:rPr lang="en-GB" sz="3200" dirty="0" smtClean="0"/>
              <a:t>Develops rapid turn off</a:t>
            </a:r>
          </a:p>
          <a:p>
            <a:pPr>
              <a:buFont typeface="Wingdings" pitchFamily="2" charset="2"/>
              <a:buChar char="§"/>
            </a:pPr>
            <a:r>
              <a:rPr lang="en-GB" sz="3200" dirty="0" smtClean="0"/>
              <a:t>Complains of Poor or lack of response by the partner</a:t>
            </a:r>
          </a:p>
          <a:p>
            <a:pPr>
              <a:buFont typeface="Wingdings" pitchFamily="2" charset="2"/>
              <a:buChar char="§"/>
            </a:pPr>
            <a:r>
              <a:rPr lang="en-GB" sz="3200" dirty="0" smtClean="0"/>
              <a:t>Anxiety and guilt may be manifested</a:t>
            </a:r>
          </a:p>
          <a:p>
            <a:pPr>
              <a:buFont typeface="Wingdings" pitchFamily="2" charset="2"/>
              <a:buChar char="§"/>
            </a:pPr>
            <a:r>
              <a:rPr lang="en-GB" sz="3200" dirty="0" smtClean="0"/>
              <a:t>Specify the type either 1</a:t>
            </a:r>
            <a:r>
              <a:rPr lang="en-GB" sz="3200" baseline="30000" dirty="0" smtClean="0"/>
              <a:t>o</a:t>
            </a:r>
            <a:r>
              <a:rPr lang="en-GB" sz="3200" dirty="0" smtClean="0"/>
              <a:t>,2</a:t>
            </a:r>
            <a:r>
              <a:rPr lang="en-GB" sz="3200" baseline="30000" dirty="0" smtClean="0"/>
              <a:t>o</a:t>
            </a:r>
            <a:r>
              <a:rPr lang="en-GB" sz="3200" dirty="0" smtClean="0"/>
              <a:t> etc.</a:t>
            </a:r>
          </a:p>
          <a:p>
            <a:pPr>
              <a:buFont typeface="Wingdings" pitchFamily="2" charset="2"/>
              <a:buChar char="§"/>
            </a:pPr>
            <a:r>
              <a:rPr lang="en-GB" sz="3200" dirty="0" smtClean="0"/>
              <a:t>Common in females than in males</a:t>
            </a:r>
          </a:p>
          <a:p>
            <a:pPr>
              <a:buFont typeface="Wingdings" pitchFamily="2" charset="2"/>
              <a:buChar char="§"/>
            </a:pPr>
            <a:r>
              <a:rPr lang="en-GB" sz="3200" dirty="0" smtClean="0"/>
              <a:t>Causes difficulties in marital relationship</a:t>
            </a:r>
            <a:endParaRPr lang="en-GB" sz="3200" dirty="0"/>
          </a:p>
        </p:txBody>
      </p:sp>
    </p:spTree>
    <p:extLst>
      <p:ext uri="{BB962C8B-B14F-4D97-AF65-F5344CB8AC3E}">
        <p14:creationId xmlns:p14="http://schemas.microsoft.com/office/powerpoint/2010/main" val="121832207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459" y="0"/>
            <a:ext cx="12001541" cy="785794"/>
          </a:xfrm>
        </p:spPr>
        <p:txBody>
          <a:bodyPr>
            <a:normAutofit/>
          </a:bodyPr>
          <a:lstStyle/>
          <a:p>
            <a:r>
              <a:rPr lang="en-GB" dirty="0" smtClean="0">
                <a:solidFill>
                  <a:schemeClr val="tx1"/>
                </a:solidFill>
              </a:rPr>
              <a:t>Causes of hypoactive sexual desire disorder</a:t>
            </a:r>
            <a:endParaRPr lang="en-GB" dirty="0">
              <a:solidFill>
                <a:schemeClr val="tx1"/>
              </a:solidFill>
            </a:endParaRPr>
          </a:p>
        </p:txBody>
      </p:sp>
      <p:sp>
        <p:nvSpPr>
          <p:cNvPr id="3" name="Content Placeholder 2"/>
          <p:cNvSpPr>
            <a:spLocks noGrp="1"/>
          </p:cNvSpPr>
          <p:nvPr>
            <p:ph sz="quarter" idx="1"/>
          </p:nvPr>
        </p:nvSpPr>
        <p:spPr>
          <a:xfrm>
            <a:off x="0" y="785794"/>
            <a:ext cx="12192000" cy="6072206"/>
          </a:xfrm>
        </p:spPr>
        <p:txBody>
          <a:bodyPr/>
          <a:lstStyle/>
          <a:p>
            <a:pPr>
              <a:buFont typeface="Wingdings" pitchFamily="2" charset="2"/>
              <a:buChar char="§"/>
            </a:pPr>
            <a:r>
              <a:rPr lang="en-GB" sz="3200" dirty="0" smtClean="0"/>
              <a:t>Organic causes</a:t>
            </a:r>
          </a:p>
          <a:p>
            <a:pPr>
              <a:buFont typeface="Wingdings" pitchFamily="2" charset="2"/>
              <a:buChar char="§"/>
            </a:pPr>
            <a:r>
              <a:rPr lang="en-GB" sz="3200" dirty="0" smtClean="0"/>
              <a:t>Biological causes</a:t>
            </a:r>
          </a:p>
          <a:p>
            <a:pPr>
              <a:buFont typeface="Wingdings" pitchFamily="2" charset="2"/>
              <a:buChar char="§"/>
            </a:pPr>
            <a:r>
              <a:rPr lang="en-GB" sz="3200" dirty="0" smtClean="0"/>
              <a:t>Psychological causes</a:t>
            </a:r>
          </a:p>
          <a:p>
            <a:pPr>
              <a:buFont typeface="Wingdings" pitchFamily="2" charset="2"/>
              <a:buChar char="§"/>
            </a:pPr>
            <a:r>
              <a:rPr lang="en-GB" sz="3200" dirty="0" smtClean="0"/>
              <a:t>Cultural and religion factors</a:t>
            </a:r>
          </a:p>
          <a:p>
            <a:endParaRPr lang="en-GB" dirty="0" smtClean="0"/>
          </a:p>
          <a:p>
            <a:endParaRPr lang="en-GB" dirty="0"/>
          </a:p>
        </p:txBody>
      </p:sp>
    </p:spTree>
    <p:extLst>
      <p:ext uri="{BB962C8B-B14F-4D97-AF65-F5344CB8AC3E}">
        <p14:creationId xmlns:p14="http://schemas.microsoft.com/office/powerpoint/2010/main" val="274990008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459" y="0"/>
            <a:ext cx="12001541" cy="785794"/>
          </a:xfrm>
        </p:spPr>
        <p:txBody>
          <a:bodyPr>
            <a:normAutofit/>
          </a:bodyPr>
          <a:lstStyle/>
          <a:p>
            <a:r>
              <a:rPr lang="en-GB" dirty="0" smtClean="0"/>
              <a:t>Sexual aversion disorder</a:t>
            </a:r>
            <a:endParaRPr lang="en-GB" dirty="0"/>
          </a:p>
        </p:txBody>
      </p:sp>
      <p:sp>
        <p:nvSpPr>
          <p:cNvPr id="3" name="Content Placeholder 2"/>
          <p:cNvSpPr>
            <a:spLocks noGrp="1"/>
          </p:cNvSpPr>
          <p:nvPr>
            <p:ph sz="quarter" idx="1"/>
          </p:nvPr>
        </p:nvSpPr>
        <p:spPr>
          <a:xfrm>
            <a:off x="0" y="857232"/>
            <a:ext cx="12192000" cy="6000768"/>
          </a:xfrm>
        </p:spPr>
        <p:txBody>
          <a:bodyPr>
            <a:normAutofit/>
          </a:bodyPr>
          <a:lstStyle/>
          <a:p>
            <a:pPr>
              <a:buFont typeface="Wingdings" pitchFamily="2" charset="2"/>
              <a:buChar char="§"/>
            </a:pPr>
            <a:r>
              <a:rPr lang="en-GB" sz="3500" dirty="0" smtClean="0"/>
              <a:t>Persistent or recurrent extreme aversion to or avoidance of all or almost all genital sexual contact with a sexual partner</a:t>
            </a:r>
          </a:p>
          <a:p>
            <a:pPr>
              <a:buFont typeface="Wingdings" pitchFamily="2" charset="2"/>
              <a:buChar char="§"/>
            </a:pPr>
            <a:r>
              <a:rPr lang="en-GB" sz="3500" dirty="0" smtClean="0"/>
              <a:t>Sexual aversion disorder can be primary and secondary types</a:t>
            </a:r>
          </a:p>
          <a:p>
            <a:pPr>
              <a:buFont typeface="Wingdings" pitchFamily="2" charset="2"/>
              <a:buChar char="§"/>
            </a:pPr>
            <a:r>
              <a:rPr lang="en-GB" sz="3500" dirty="0" smtClean="0"/>
              <a:t>In primary type the genital sexual contact has never been experienced </a:t>
            </a:r>
          </a:p>
          <a:p>
            <a:pPr>
              <a:buFont typeface="Wingdings" pitchFamily="2" charset="2"/>
              <a:buChar char="§"/>
            </a:pPr>
            <a:r>
              <a:rPr lang="en-GB" sz="3500" dirty="0" smtClean="0"/>
              <a:t>In secondary type genital sexual contact has been experienced before.</a:t>
            </a:r>
          </a:p>
          <a:p>
            <a:pPr>
              <a:buFont typeface="Wingdings" pitchFamily="2" charset="2"/>
              <a:buChar char="§"/>
            </a:pPr>
            <a:r>
              <a:rPr lang="en-GB" sz="3500" dirty="0" smtClean="0"/>
              <a:t>It can also assume situational type in which genital sexual contact is possible with different partner and in different settings.</a:t>
            </a:r>
          </a:p>
          <a:p>
            <a:pPr>
              <a:buFont typeface="Wingdings" pitchFamily="2" charset="2"/>
              <a:buChar char="§"/>
            </a:pPr>
            <a:r>
              <a:rPr lang="en-GB" sz="3500" dirty="0" smtClean="0"/>
              <a:t>It is more common in women than in men</a:t>
            </a:r>
          </a:p>
          <a:p>
            <a:endParaRPr lang="en-GB" dirty="0"/>
          </a:p>
        </p:txBody>
      </p:sp>
    </p:spTree>
    <p:extLst>
      <p:ext uri="{BB962C8B-B14F-4D97-AF65-F5344CB8AC3E}">
        <p14:creationId xmlns:p14="http://schemas.microsoft.com/office/powerpoint/2010/main" val="297389596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5710" y="0"/>
            <a:ext cx="11620581" cy="928670"/>
          </a:xfrm>
        </p:spPr>
        <p:txBody>
          <a:bodyPr/>
          <a:lstStyle/>
          <a:p>
            <a:r>
              <a:rPr lang="en-GB" dirty="0" smtClean="0">
                <a:solidFill>
                  <a:schemeClr val="tx1"/>
                </a:solidFill>
              </a:rPr>
              <a:t>Sexual aversion disorder (cont)</a:t>
            </a:r>
            <a:endParaRPr lang="en-GB" dirty="0">
              <a:solidFill>
                <a:schemeClr val="tx1"/>
              </a:solidFill>
            </a:endParaRPr>
          </a:p>
        </p:txBody>
      </p:sp>
      <p:sp>
        <p:nvSpPr>
          <p:cNvPr id="3" name="Content Placeholder 2"/>
          <p:cNvSpPr>
            <a:spLocks noGrp="1"/>
          </p:cNvSpPr>
          <p:nvPr>
            <p:ph sz="quarter" idx="1"/>
          </p:nvPr>
        </p:nvSpPr>
        <p:spPr>
          <a:xfrm>
            <a:off x="190459" y="928670"/>
            <a:ext cx="11811083" cy="5786478"/>
          </a:xfrm>
        </p:spPr>
        <p:txBody>
          <a:bodyPr>
            <a:noAutofit/>
          </a:bodyPr>
          <a:lstStyle/>
          <a:p>
            <a:pPr>
              <a:buFont typeface="Wingdings" pitchFamily="2" charset="2"/>
              <a:buChar char="q"/>
            </a:pPr>
            <a:r>
              <a:rPr lang="en-GB" sz="3200" dirty="0" smtClean="0"/>
              <a:t>When confronted with the sexual situation the person may experience:</a:t>
            </a:r>
          </a:p>
          <a:p>
            <a:pPr lvl="3">
              <a:buFont typeface="Wingdings 2" pitchFamily="18" charset="2"/>
              <a:buChar char=""/>
            </a:pPr>
            <a:r>
              <a:rPr lang="en-GB" sz="3200" dirty="0" smtClean="0"/>
              <a:t>Panic attacks</a:t>
            </a:r>
          </a:p>
          <a:p>
            <a:pPr lvl="3">
              <a:buFont typeface="Wingdings 2" pitchFamily="18" charset="2"/>
              <a:buChar char=""/>
            </a:pPr>
            <a:r>
              <a:rPr lang="en-GB" sz="3200" dirty="0" smtClean="0"/>
              <a:t>Extreme anxiety</a:t>
            </a:r>
          </a:p>
          <a:p>
            <a:pPr lvl="3">
              <a:buFont typeface="Wingdings 2" pitchFamily="18" charset="2"/>
              <a:buChar char=""/>
            </a:pPr>
            <a:r>
              <a:rPr lang="en-GB" sz="3200" dirty="0" smtClean="0"/>
              <a:t>Feeling of terror</a:t>
            </a:r>
          </a:p>
          <a:p>
            <a:pPr lvl="3">
              <a:buFont typeface="Wingdings 2" pitchFamily="18" charset="2"/>
              <a:buChar char=""/>
            </a:pPr>
            <a:r>
              <a:rPr lang="en-GB" sz="3200" dirty="0" smtClean="0"/>
              <a:t>Faintness</a:t>
            </a:r>
          </a:p>
          <a:p>
            <a:pPr lvl="3">
              <a:buFont typeface="Wingdings 2" pitchFamily="18" charset="2"/>
              <a:buChar char=""/>
            </a:pPr>
            <a:r>
              <a:rPr lang="en-GB" sz="3200" dirty="0" smtClean="0"/>
              <a:t>Nausea</a:t>
            </a:r>
          </a:p>
          <a:p>
            <a:pPr lvl="3">
              <a:buFont typeface="Wingdings 2" pitchFamily="18" charset="2"/>
              <a:buChar char=""/>
            </a:pPr>
            <a:r>
              <a:rPr lang="en-GB" sz="3200" dirty="0" smtClean="0"/>
              <a:t>Vomiting</a:t>
            </a:r>
          </a:p>
          <a:p>
            <a:pPr lvl="3">
              <a:buFont typeface="Wingdings 2" pitchFamily="18" charset="2"/>
              <a:buChar char=""/>
            </a:pPr>
            <a:r>
              <a:rPr lang="en-GB" sz="3200" dirty="0" smtClean="0"/>
              <a:t>Palpitations</a:t>
            </a:r>
          </a:p>
          <a:p>
            <a:pPr lvl="3">
              <a:buFont typeface="Wingdings 2" pitchFamily="18" charset="2"/>
              <a:buChar char=""/>
            </a:pPr>
            <a:r>
              <a:rPr lang="en-GB" sz="3200" dirty="0" smtClean="0"/>
              <a:t>Dizziness</a:t>
            </a:r>
          </a:p>
          <a:p>
            <a:pPr lvl="3">
              <a:buFont typeface="Wingdings 2" pitchFamily="18" charset="2"/>
              <a:buChar char=""/>
            </a:pPr>
            <a:r>
              <a:rPr lang="en-GB" sz="3200" dirty="0" smtClean="0"/>
              <a:t>Dyspnoea.</a:t>
            </a:r>
            <a:endParaRPr lang="en-GB" sz="3200" dirty="0"/>
          </a:p>
        </p:txBody>
      </p:sp>
    </p:spTree>
    <p:extLst>
      <p:ext uri="{BB962C8B-B14F-4D97-AF65-F5344CB8AC3E}">
        <p14:creationId xmlns:p14="http://schemas.microsoft.com/office/powerpoint/2010/main" val="212420955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85728"/>
            <a:ext cx="12192000" cy="571504"/>
          </a:xfrm>
        </p:spPr>
        <p:txBody>
          <a:bodyPr>
            <a:normAutofit fontScale="90000"/>
          </a:bodyPr>
          <a:lstStyle/>
          <a:p>
            <a:r>
              <a:rPr lang="en-GB" dirty="0" smtClean="0">
                <a:solidFill>
                  <a:schemeClr val="tx1"/>
                </a:solidFill>
              </a:rPr>
              <a:t>     Sexual aversion disorder (cont)</a:t>
            </a:r>
            <a:endParaRPr lang="en-GB" dirty="0"/>
          </a:p>
        </p:txBody>
      </p:sp>
      <p:sp>
        <p:nvSpPr>
          <p:cNvPr id="3" name="Content Placeholder 2"/>
          <p:cNvSpPr>
            <a:spLocks noGrp="1"/>
          </p:cNvSpPr>
          <p:nvPr>
            <p:ph sz="quarter" idx="1"/>
          </p:nvPr>
        </p:nvSpPr>
        <p:spPr>
          <a:xfrm>
            <a:off x="0" y="928670"/>
            <a:ext cx="12192000" cy="5929330"/>
          </a:xfrm>
        </p:spPr>
        <p:txBody>
          <a:bodyPr>
            <a:normAutofit/>
          </a:bodyPr>
          <a:lstStyle/>
          <a:p>
            <a:pPr>
              <a:buFont typeface="Wingdings" pitchFamily="2" charset="2"/>
              <a:buChar char="q"/>
            </a:pPr>
            <a:r>
              <a:rPr lang="en-GB" sz="3200" dirty="0" smtClean="0"/>
              <a:t>Persons with this disorder have impaired relationships</a:t>
            </a:r>
          </a:p>
          <a:p>
            <a:pPr>
              <a:buFont typeface="Wingdings" pitchFamily="2" charset="2"/>
              <a:buChar char="q"/>
            </a:pPr>
            <a:r>
              <a:rPr lang="en-GB" sz="3200" dirty="0" smtClean="0"/>
              <a:t>They tend to avoid sexual situations or potential partners by covert strategies such as:</a:t>
            </a:r>
          </a:p>
          <a:p>
            <a:pPr lvl="3">
              <a:buFont typeface="Wingdings 2" pitchFamily="18" charset="2"/>
              <a:buChar char="R"/>
            </a:pPr>
            <a:r>
              <a:rPr lang="en-GB" sz="3200" dirty="0" smtClean="0"/>
              <a:t>Going to sleep early</a:t>
            </a:r>
          </a:p>
          <a:p>
            <a:pPr lvl="3">
              <a:buFont typeface="Wingdings 2" pitchFamily="18" charset="2"/>
              <a:buChar char="R"/>
            </a:pPr>
            <a:r>
              <a:rPr lang="en-GB" sz="3200" dirty="0" smtClean="0"/>
              <a:t>Travelling</a:t>
            </a:r>
          </a:p>
          <a:p>
            <a:pPr lvl="3">
              <a:buFont typeface="Wingdings 2" pitchFamily="18" charset="2"/>
              <a:buChar char="R"/>
            </a:pPr>
            <a:r>
              <a:rPr lang="en-GB" sz="3200" dirty="0" smtClean="0"/>
              <a:t>Neglecting self appearance</a:t>
            </a:r>
          </a:p>
          <a:p>
            <a:pPr lvl="3">
              <a:buFont typeface="Wingdings 2" pitchFamily="18" charset="2"/>
              <a:buChar char="R"/>
            </a:pPr>
            <a:r>
              <a:rPr lang="en-GB" sz="3200" dirty="0" smtClean="0"/>
              <a:t>Involving in substance use</a:t>
            </a:r>
          </a:p>
          <a:p>
            <a:pPr lvl="3">
              <a:buFont typeface="Wingdings 2" pitchFamily="18" charset="2"/>
              <a:buChar char="R"/>
            </a:pPr>
            <a:r>
              <a:rPr lang="en-GB" sz="3200" dirty="0" smtClean="0"/>
              <a:t>Being over involved in other activities e.g. Work or school</a:t>
            </a:r>
            <a:endParaRPr lang="en-GB" sz="3200" dirty="0"/>
          </a:p>
        </p:txBody>
      </p:sp>
    </p:spTree>
    <p:extLst>
      <p:ext uri="{BB962C8B-B14F-4D97-AF65-F5344CB8AC3E}">
        <p14:creationId xmlns:p14="http://schemas.microsoft.com/office/powerpoint/2010/main" val="136484138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5710" y="274638"/>
            <a:ext cx="11620581" cy="796908"/>
          </a:xfrm>
        </p:spPr>
        <p:txBody>
          <a:bodyPr/>
          <a:lstStyle/>
          <a:p>
            <a:r>
              <a:rPr lang="en-GB" dirty="0" smtClean="0"/>
              <a:t>			</a:t>
            </a:r>
            <a:r>
              <a:rPr lang="en-GB" dirty="0" smtClean="0">
                <a:solidFill>
                  <a:schemeClr val="tx1"/>
                </a:solidFill>
              </a:rPr>
              <a:t>INTRODUCTION</a:t>
            </a:r>
            <a:endParaRPr lang="en-GB" dirty="0">
              <a:solidFill>
                <a:schemeClr val="tx1"/>
              </a:solidFill>
            </a:endParaRPr>
          </a:p>
        </p:txBody>
      </p:sp>
      <p:sp>
        <p:nvSpPr>
          <p:cNvPr id="3" name="Content Placeholder 2"/>
          <p:cNvSpPr>
            <a:spLocks noGrp="1"/>
          </p:cNvSpPr>
          <p:nvPr>
            <p:ph sz="quarter" idx="1"/>
          </p:nvPr>
        </p:nvSpPr>
        <p:spPr>
          <a:xfrm>
            <a:off x="0" y="1142984"/>
            <a:ext cx="12192000" cy="5715016"/>
          </a:xfrm>
        </p:spPr>
        <p:txBody>
          <a:bodyPr/>
          <a:lstStyle/>
          <a:p>
            <a:pPr>
              <a:buFont typeface="Wingdings" pitchFamily="2" charset="2"/>
              <a:buChar char="§"/>
            </a:pPr>
            <a:r>
              <a:rPr lang="en-GB" sz="3200" dirty="0" smtClean="0"/>
              <a:t>Sexology is the systematic study of human sexuality </a:t>
            </a:r>
          </a:p>
          <a:p>
            <a:pPr>
              <a:buFont typeface="Wingdings" pitchFamily="2" charset="2"/>
              <a:buChar char="§"/>
            </a:pPr>
            <a:r>
              <a:rPr lang="en-GB" sz="3200" dirty="0" smtClean="0"/>
              <a:t>It tries to explore how people experience and expresses themselves as sexual beings.</a:t>
            </a:r>
          </a:p>
          <a:p>
            <a:pPr>
              <a:buFont typeface="Wingdings" pitchFamily="2" charset="2"/>
              <a:buChar char="§"/>
            </a:pPr>
            <a:r>
              <a:rPr lang="en-GB" sz="3200" dirty="0" smtClean="0"/>
              <a:t>It examines normal sexual behaviours and its variance.</a:t>
            </a:r>
          </a:p>
          <a:p>
            <a:pPr>
              <a:buFont typeface="Wingdings" pitchFamily="2" charset="2"/>
              <a:buChar char="§"/>
            </a:pPr>
            <a:r>
              <a:rPr lang="en-GB" sz="3200" dirty="0" smtClean="0"/>
              <a:t>Sexual disorders are much difficult to detect especially in Africa where the subject is still highly regarded as a taboo.</a:t>
            </a:r>
          </a:p>
          <a:p>
            <a:endParaRPr lang="en-GB" dirty="0" smtClean="0"/>
          </a:p>
          <a:p>
            <a:endParaRPr lang="en-GB" dirty="0"/>
          </a:p>
        </p:txBody>
      </p:sp>
    </p:spTree>
    <p:extLst>
      <p:ext uri="{BB962C8B-B14F-4D97-AF65-F5344CB8AC3E}">
        <p14:creationId xmlns:p14="http://schemas.microsoft.com/office/powerpoint/2010/main" val="2146147195"/>
      </p:ext>
    </p:extLst>
  </p:cSld>
  <p:clrMapOvr>
    <a:masterClrMapping/>
  </p:clrMapOvr>
  <p:transition>
    <p:wheel/>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5709" y="0"/>
            <a:ext cx="11906291" cy="785794"/>
          </a:xfrm>
        </p:spPr>
        <p:txBody>
          <a:bodyPr>
            <a:normAutofit/>
          </a:bodyPr>
          <a:lstStyle/>
          <a:p>
            <a:r>
              <a:rPr lang="en-GB" dirty="0" smtClean="0"/>
              <a:t>Aetiology of sexual aversion disorder</a:t>
            </a:r>
            <a:endParaRPr lang="en-GB" dirty="0"/>
          </a:p>
        </p:txBody>
      </p:sp>
      <p:sp>
        <p:nvSpPr>
          <p:cNvPr id="3" name="Content Placeholder 2"/>
          <p:cNvSpPr>
            <a:spLocks noGrp="1"/>
          </p:cNvSpPr>
          <p:nvPr>
            <p:ph sz="quarter" idx="1"/>
          </p:nvPr>
        </p:nvSpPr>
        <p:spPr>
          <a:xfrm>
            <a:off x="0" y="928670"/>
            <a:ext cx="12192000" cy="5929330"/>
          </a:xfrm>
        </p:spPr>
        <p:txBody>
          <a:bodyPr>
            <a:normAutofit/>
          </a:bodyPr>
          <a:lstStyle/>
          <a:p>
            <a:pPr marL="514350" indent="-514350">
              <a:buFont typeface="+mj-lt"/>
              <a:buAutoNum type="alphaUcPeriod"/>
            </a:pPr>
            <a:r>
              <a:rPr lang="en-GB" sz="3200" dirty="0" smtClean="0"/>
              <a:t>Psychological factors-sexual traumatic experiences, sexual abuse etc</a:t>
            </a:r>
          </a:p>
          <a:p>
            <a:pPr marL="514350" indent="-514350">
              <a:buFont typeface="+mj-lt"/>
              <a:buAutoNum type="alphaUcPeriod"/>
            </a:pPr>
            <a:r>
              <a:rPr lang="en-GB" sz="3200" dirty="0" smtClean="0"/>
              <a:t>Cognitive aspect-low self esteem, hostile feelings towards the partner, fear of pregnancy, marital conflicts, affective disorders.</a:t>
            </a:r>
          </a:p>
          <a:p>
            <a:pPr marL="514350" indent="-514350">
              <a:buFont typeface="+mj-lt"/>
              <a:buAutoNum type="alphaUcPeriod"/>
            </a:pPr>
            <a:r>
              <a:rPr lang="en-GB" sz="3200" dirty="0" smtClean="0"/>
              <a:t>Certain organic causes- diabetes mellitus, hypertension, neurological diseases, liver diseases, gynaecological cancers, pharmacological agents e.g. antihypertensives, diuretics, TCAs, alcohol etc, nutritional deficiencies e.g. Vitamin A, zinc.</a:t>
            </a:r>
            <a:endParaRPr lang="en-GB" sz="3200" dirty="0"/>
          </a:p>
        </p:txBody>
      </p:sp>
    </p:spTree>
    <p:extLst>
      <p:ext uri="{BB962C8B-B14F-4D97-AF65-F5344CB8AC3E}">
        <p14:creationId xmlns:p14="http://schemas.microsoft.com/office/powerpoint/2010/main" val="283684231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459" y="0"/>
            <a:ext cx="11811083" cy="785794"/>
          </a:xfrm>
        </p:spPr>
        <p:txBody>
          <a:bodyPr/>
          <a:lstStyle/>
          <a:p>
            <a:r>
              <a:rPr lang="en-GB" dirty="0" smtClean="0">
                <a:solidFill>
                  <a:schemeClr val="tx1"/>
                </a:solidFill>
              </a:rPr>
              <a:t>SEXUAL AROUSAL DISORDERS</a:t>
            </a:r>
            <a:endParaRPr lang="en-GB" dirty="0">
              <a:solidFill>
                <a:schemeClr val="tx1"/>
              </a:solidFill>
            </a:endParaRPr>
          </a:p>
        </p:txBody>
      </p:sp>
      <p:sp>
        <p:nvSpPr>
          <p:cNvPr id="3" name="Content Placeholder 2"/>
          <p:cNvSpPr>
            <a:spLocks noGrp="1"/>
          </p:cNvSpPr>
          <p:nvPr>
            <p:ph sz="quarter" idx="1"/>
          </p:nvPr>
        </p:nvSpPr>
        <p:spPr>
          <a:xfrm>
            <a:off x="0" y="857232"/>
            <a:ext cx="12192000" cy="6000768"/>
          </a:xfrm>
        </p:spPr>
        <p:txBody>
          <a:bodyPr>
            <a:normAutofit/>
          </a:bodyPr>
          <a:lstStyle/>
          <a:p>
            <a:pPr>
              <a:buNone/>
            </a:pPr>
            <a:r>
              <a:rPr lang="en-GB" sz="3200" dirty="0" smtClean="0"/>
              <a:t>1.Female sexual arousal disorders</a:t>
            </a:r>
          </a:p>
          <a:p>
            <a:pPr>
              <a:buFont typeface="Wingdings" pitchFamily="2" charset="2"/>
              <a:buChar char="§"/>
            </a:pPr>
            <a:r>
              <a:rPr lang="en-GB" sz="3200" dirty="0" smtClean="0"/>
              <a:t>Lack of response to sexual stimulation</a:t>
            </a:r>
          </a:p>
          <a:p>
            <a:pPr>
              <a:buFont typeface="Wingdings" pitchFamily="2" charset="2"/>
              <a:buChar char="§"/>
            </a:pPr>
            <a:r>
              <a:rPr lang="en-GB" sz="3200" dirty="0" smtClean="0"/>
              <a:t>Inability to attain or maintain until completion of the sexual activity an adequate lubrication-swelling response</a:t>
            </a:r>
          </a:p>
          <a:p>
            <a:pPr>
              <a:buFont typeface="Wingdings" pitchFamily="2" charset="2"/>
              <a:buChar char="§"/>
            </a:pPr>
            <a:r>
              <a:rPr lang="en-GB" sz="3200" dirty="0" smtClean="0"/>
              <a:t>Failure to acquire adequate lubrication during sexual activity.</a:t>
            </a:r>
          </a:p>
          <a:p>
            <a:pPr>
              <a:buFont typeface="Wingdings" pitchFamily="2" charset="2"/>
              <a:buChar char="§"/>
            </a:pPr>
            <a:r>
              <a:rPr lang="en-GB" sz="3200" dirty="0" smtClean="0"/>
              <a:t>Has two components</a:t>
            </a:r>
          </a:p>
          <a:p>
            <a:pPr lvl="3"/>
            <a:r>
              <a:rPr lang="en-GB" sz="3200" dirty="0" smtClean="0"/>
              <a:t>Subjective –feeling of no arousal</a:t>
            </a:r>
          </a:p>
          <a:p>
            <a:pPr lvl="3"/>
            <a:r>
              <a:rPr lang="en-GB" sz="3200" dirty="0" smtClean="0"/>
              <a:t>Physiological –lack or failure of vaginal lubrication</a:t>
            </a:r>
            <a:endParaRPr lang="en-GB" sz="3200" dirty="0"/>
          </a:p>
        </p:txBody>
      </p:sp>
    </p:spTree>
    <p:extLst>
      <p:ext uri="{BB962C8B-B14F-4D97-AF65-F5344CB8AC3E}">
        <p14:creationId xmlns:p14="http://schemas.microsoft.com/office/powerpoint/2010/main" val="308469919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459" y="0"/>
            <a:ext cx="12001541" cy="642918"/>
          </a:xfrm>
        </p:spPr>
        <p:txBody>
          <a:bodyPr>
            <a:normAutofit fontScale="90000"/>
          </a:bodyPr>
          <a:lstStyle/>
          <a:p>
            <a:r>
              <a:rPr lang="en-GB" dirty="0" smtClean="0">
                <a:solidFill>
                  <a:schemeClr val="tx1"/>
                </a:solidFill>
              </a:rPr>
              <a:t>SEXUAL AROUSAL DISORDERS (cont)</a:t>
            </a:r>
            <a:endParaRPr lang="en-GB" dirty="0"/>
          </a:p>
        </p:txBody>
      </p:sp>
      <p:sp>
        <p:nvSpPr>
          <p:cNvPr id="3" name="Content Placeholder 2"/>
          <p:cNvSpPr>
            <a:spLocks noGrp="1"/>
          </p:cNvSpPr>
          <p:nvPr>
            <p:ph sz="quarter" idx="1"/>
          </p:nvPr>
        </p:nvSpPr>
        <p:spPr>
          <a:xfrm>
            <a:off x="0" y="571480"/>
            <a:ext cx="12192000" cy="6072230"/>
          </a:xfrm>
        </p:spPr>
        <p:txBody>
          <a:bodyPr>
            <a:normAutofit/>
          </a:bodyPr>
          <a:lstStyle/>
          <a:p>
            <a:pPr>
              <a:buNone/>
            </a:pPr>
            <a:r>
              <a:rPr lang="en-GB" sz="3200" dirty="0" smtClean="0"/>
              <a:t>2.Male erectile disorder</a:t>
            </a:r>
          </a:p>
          <a:p>
            <a:pPr>
              <a:buFont typeface="Wingdings" pitchFamily="2" charset="2"/>
              <a:buChar char="q"/>
            </a:pPr>
            <a:r>
              <a:rPr lang="en-GB" sz="3200" dirty="0" smtClean="0"/>
              <a:t>Persistent or recurrent inability to attain or maintain until completion of the sexual activity an adequate erection.</a:t>
            </a:r>
          </a:p>
          <a:p>
            <a:pPr>
              <a:buFont typeface="Wingdings" pitchFamily="2" charset="2"/>
              <a:buChar char="q"/>
            </a:pPr>
            <a:r>
              <a:rPr lang="en-GB" sz="3200" dirty="0" smtClean="0"/>
              <a:t>Also called </a:t>
            </a:r>
          </a:p>
          <a:p>
            <a:pPr lvl="3">
              <a:buFont typeface="Wingdings" pitchFamily="2" charset="2"/>
              <a:buChar char="§"/>
            </a:pPr>
            <a:r>
              <a:rPr lang="en-GB" sz="3200" dirty="0" smtClean="0"/>
              <a:t>Erectile dysfunction</a:t>
            </a:r>
          </a:p>
          <a:p>
            <a:pPr lvl="3">
              <a:buFont typeface="Wingdings" pitchFamily="2" charset="2"/>
              <a:buChar char="§"/>
            </a:pPr>
            <a:r>
              <a:rPr lang="en-GB" sz="3200" dirty="0" smtClean="0"/>
              <a:t>Inhibited sexual excitement</a:t>
            </a:r>
          </a:p>
          <a:p>
            <a:pPr lvl="3">
              <a:buFont typeface="Wingdings" pitchFamily="2" charset="2"/>
              <a:buChar char="§"/>
            </a:pPr>
            <a:r>
              <a:rPr lang="en-GB" sz="3200" dirty="0" smtClean="0"/>
              <a:t>Impotence</a:t>
            </a:r>
          </a:p>
          <a:p>
            <a:pPr>
              <a:buFont typeface="Wingdings" pitchFamily="2" charset="2"/>
              <a:buChar char="q"/>
            </a:pPr>
            <a:r>
              <a:rPr lang="en-GB" sz="3200" dirty="0" smtClean="0"/>
              <a:t>It can assume different patterns such as:</a:t>
            </a:r>
          </a:p>
          <a:p>
            <a:pPr lvl="3">
              <a:buFont typeface="Wingdings" pitchFamily="2" charset="2"/>
              <a:buChar char="§"/>
            </a:pPr>
            <a:r>
              <a:rPr lang="en-GB" sz="3200" dirty="0" smtClean="0"/>
              <a:t>Not able to attain an erection at all</a:t>
            </a:r>
          </a:p>
          <a:p>
            <a:pPr lvl="3">
              <a:buFont typeface="Wingdings" pitchFamily="2" charset="2"/>
              <a:buChar char="§"/>
            </a:pPr>
            <a:r>
              <a:rPr lang="en-GB" sz="3200" dirty="0" smtClean="0"/>
              <a:t>Erection may be achieved during masturbation.</a:t>
            </a:r>
          </a:p>
          <a:p>
            <a:pPr>
              <a:buNone/>
            </a:pPr>
            <a:endParaRPr lang="en-GB" sz="3200" dirty="0" smtClean="0"/>
          </a:p>
          <a:p>
            <a:pPr>
              <a:buNone/>
            </a:pPr>
            <a:endParaRPr lang="en-GB" dirty="0"/>
          </a:p>
        </p:txBody>
      </p:sp>
    </p:spTree>
    <p:extLst>
      <p:ext uri="{BB962C8B-B14F-4D97-AF65-F5344CB8AC3E}">
        <p14:creationId xmlns:p14="http://schemas.microsoft.com/office/powerpoint/2010/main" val="20261995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459" y="0"/>
            <a:ext cx="12001541" cy="785794"/>
          </a:xfrm>
        </p:spPr>
        <p:txBody>
          <a:bodyPr>
            <a:normAutofit/>
          </a:bodyPr>
          <a:lstStyle/>
          <a:p>
            <a:r>
              <a:rPr lang="en-GB" dirty="0" smtClean="0">
                <a:solidFill>
                  <a:schemeClr val="tx1"/>
                </a:solidFill>
              </a:rPr>
              <a:t>Male erectile disorder(cont)</a:t>
            </a:r>
            <a:endParaRPr lang="en-GB" dirty="0"/>
          </a:p>
        </p:txBody>
      </p:sp>
      <p:sp>
        <p:nvSpPr>
          <p:cNvPr id="3" name="Content Placeholder 2"/>
          <p:cNvSpPr>
            <a:spLocks noGrp="1"/>
          </p:cNvSpPr>
          <p:nvPr>
            <p:ph sz="quarter" idx="1"/>
          </p:nvPr>
        </p:nvSpPr>
        <p:spPr>
          <a:xfrm>
            <a:off x="0" y="857232"/>
            <a:ext cx="12192000" cy="6000768"/>
          </a:xfrm>
        </p:spPr>
        <p:txBody>
          <a:bodyPr/>
          <a:lstStyle/>
          <a:p>
            <a:pPr>
              <a:buFont typeface="Wingdings" pitchFamily="2" charset="2"/>
              <a:buChar char="q"/>
            </a:pPr>
            <a:r>
              <a:rPr lang="en-GB" sz="3200" dirty="0" smtClean="0"/>
              <a:t>It can either be:</a:t>
            </a:r>
          </a:p>
          <a:p>
            <a:pPr marL="1062990" lvl="2" indent="-514350">
              <a:buFont typeface="+mj-lt"/>
              <a:buAutoNum type="arabicPeriod"/>
            </a:pPr>
            <a:r>
              <a:rPr lang="en-GB" sz="3200" dirty="0" smtClean="0"/>
              <a:t> Primary erectile dysfunction where by an individual has never  achieved an erection</a:t>
            </a:r>
          </a:p>
          <a:p>
            <a:pPr marL="1062990" lvl="2" indent="-514350">
              <a:buFont typeface="+mj-lt"/>
              <a:buAutoNum type="arabicPeriod"/>
            </a:pPr>
            <a:r>
              <a:rPr lang="en-GB" sz="3200" dirty="0" smtClean="0"/>
              <a:t>Secondary-the individual has ever had adequate erection but unable to achieve one in subsequent sexual encounters.</a:t>
            </a:r>
          </a:p>
          <a:p>
            <a:pPr>
              <a:buFont typeface="Wingdings" pitchFamily="2" charset="2"/>
              <a:buChar char="q"/>
            </a:pPr>
            <a:r>
              <a:rPr lang="en-GB" sz="3200" dirty="0" smtClean="0"/>
              <a:t>Specify either 1</a:t>
            </a:r>
            <a:r>
              <a:rPr lang="en-GB" sz="3200" baseline="30000" dirty="0" smtClean="0"/>
              <a:t>0</a:t>
            </a:r>
            <a:r>
              <a:rPr lang="en-GB" sz="3200" dirty="0" smtClean="0"/>
              <a:t> ,2</a:t>
            </a:r>
            <a:r>
              <a:rPr lang="en-GB" sz="3200" baseline="30000" dirty="0" smtClean="0"/>
              <a:t>0</a:t>
            </a:r>
            <a:r>
              <a:rPr lang="en-GB" sz="3200" dirty="0" smtClean="0"/>
              <a:t>,psychological ,combined etc.</a:t>
            </a:r>
          </a:p>
          <a:p>
            <a:endParaRPr lang="en-GB" dirty="0"/>
          </a:p>
        </p:txBody>
      </p:sp>
    </p:spTree>
    <p:extLst>
      <p:ext uri="{BB962C8B-B14F-4D97-AF65-F5344CB8AC3E}">
        <p14:creationId xmlns:p14="http://schemas.microsoft.com/office/powerpoint/2010/main" val="277894259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0960" y="0"/>
            <a:ext cx="11525331" cy="785794"/>
          </a:xfrm>
        </p:spPr>
        <p:txBody>
          <a:bodyPr>
            <a:normAutofit/>
          </a:bodyPr>
          <a:lstStyle/>
          <a:p>
            <a:r>
              <a:rPr lang="en-GB" dirty="0" smtClean="0">
                <a:solidFill>
                  <a:schemeClr val="tx1"/>
                </a:solidFill>
              </a:rPr>
              <a:t>Male erectile disorder(cont)</a:t>
            </a:r>
            <a:endParaRPr lang="en-GB" dirty="0"/>
          </a:p>
        </p:txBody>
      </p:sp>
      <p:sp>
        <p:nvSpPr>
          <p:cNvPr id="3" name="Content Placeholder 2"/>
          <p:cNvSpPr>
            <a:spLocks noGrp="1"/>
          </p:cNvSpPr>
          <p:nvPr>
            <p:ph sz="quarter" idx="1"/>
          </p:nvPr>
        </p:nvSpPr>
        <p:spPr>
          <a:xfrm>
            <a:off x="0" y="714356"/>
            <a:ext cx="12001541" cy="6143644"/>
          </a:xfrm>
        </p:spPr>
        <p:txBody>
          <a:bodyPr>
            <a:normAutofit/>
          </a:bodyPr>
          <a:lstStyle/>
          <a:p>
            <a:pPr>
              <a:buFont typeface="Wingdings" pitchFamily="2" charset="2"/>
              <a:buChar char="q"/>
            </a:pPr>
            <a:r>
              <a:rPr lang="en-GB" sz="3200" dirty="0" smtClean="0"/>
              <a:t>Associated factors to causation of erectile dysfunction are:</a:t>
            </a:r>
          </a:p>
          <a:p>
            <a:pPr lvl="3">
              <a:buFont typeface="Wingdings 2" pitchFamily="18" charset="2"/>
              <a:buChar char="R"/>
            </a:pPr>
            <a:r>
              <a:rPr lang="en-GB" sz="3200" dirty="0" smtClean="0"/>
              <a:t>Sexual anxiety i.e. fear of failure</a:t>
            </a:r>
          </a:p>
          <a:p>
            <a:pPr lvl="3">
              <a:buFont typeface="Wingdings 2" pitchFamily="18" charset="2"/>
              <a:buChar char="R"/>
            </a:pPr>
            <a:r>
              <a:rPr lang="en-GB" sz="3200" dirty="0" smtClean="0"/>
              <a:t>Decreased sense of sexual pleasure</a:t>
            </a:r>
          </a:p>
          <a:p>
            <a:pPr lvl="3">
              <a:buFont typeface="Wingdings 2" pitchFamily="18" charset="2"/>
              <a:buChar char="R"/>
            </a:pPr>
            <a:r>
              <a:rPr lang="en-GB" sz="3200" dirty="0" smtClean="0"/>
              <a:t>Infertility</a:t>
            </a:r>
          </a:p>
          <a:p>
            <a:pPr lvl="3">
              <a:buFont typeface="Wingdings 2" pitchFamily="18" charset="2"/>
              <a:buChar char="R"/>
            </a:pPr>
            <a:r>
              <a:rPr lang="en-GB" sz="3200" dirty="0" smtClean="0"/>
              <a:t>Depression</a:t>
            </a:r>
          </a:p>
          <a:p>
            <a:pPr lvl="3">
              <a:buFont typeface="Wingdings 2" pitchFamily="18" charset="2"/>
              <a:buChar char="R"/>
            </a:pPr>
            <a:r>
              <a:rPr lang="en-GB" sz="3200" dirty="0" smtClean="0"/>
              <a:t>Perceived loss of physical appearance</a:t>
            </a:r>
          </a:p>
          <a:p>
            <a:pPr lvl="3">
              <a:buFont typeface="Wingdings 2" pitchFamily="18" charset="2"/>
              <a:buChar char="R"/>
            </a:pPr>
            <a:r>
              <a:rPr lang="en-GB" sz="3200" dirty="0" smtClean="0"/>
              <a:t>Poor communication between partners.</a:t>
            </a:r>
          </a:p>
          <a:p>
            <a:pPr lvl="3">
              <a:buFont typeface="Wingdings 2" pitchFamily="18" charset="2"/>
              <a:buChar char="R"/>
            </a:pPr>
            <a:r>
              <a:rPr lang="en-GB" sz="3200" dirty="0" smtClean="0"/>
              <a:t>Hostile attitude by the partner</a:t>
            </a:r>
          </a:p>
          <a:p>
            <a:pPr lvl="3">
              <a:buFont typeface="Wingdings 2" pitchFamily="18" charset="2"/>
              <a:buChar char="R"/>
            </a:pPr>
            <a:r>
              <a:rPr lang="en-GB" sz="3200" dirty="0" smtClean="0"/>
              <a:t>In adequate sexual information</a:t>
            </a:r>
          </a:p>
          <a:p>
            <a:pPr lvl="3">
              <a:buFont typeface="Wingdings 2" pitchFamily="18" charset="2"/>
              <a:buChar char="R"/>
            </a:pPr>
            <a:r>
              <a:rPr lang="en-GB" sz="3200" dirty="0" smtClean="0"/>
              <a:t>mistrust</a:t>
            </a:r>
          </a:p>
          <a:p>
            <a:pPr lvl="3">
              <a:buFont typeface="Wingdings 2" pitchFamily="18" charset="2"/>
              <a:buChar char="R"/>
            </a:pPr>
            <a:r>
              <a:rPr lang="en-GB" sz="3200" dirty="0" smtClean="0"/>
              <a:t>Substance use</a:t>
            </a:r>
          </a:p>
          <a:p>
            <a:pPr lvl="3">
              <a:buFont typeface="Wingdings 2" pitchFamily="18" charset="2"/>
              <a:buChar char="R"/>
            </a:pPr>
            <a:endParaRPr lang="en-GB" sz="2400" dirty="0" smtClean="0"/>
          </a:p>
          <a:p>
            <a:endParaRPr lang="en-GB" dirty="0"/>
          </a:p>
        </p:txBody>
      </p:sp>
    </p:spTree>
    <p:extLst>
      <p:ext uri="{BB962C8B-B14F-4D97-AF65-F5344CB8AC3E}">
        <p14:creationId xmlns:p14="http://schemas.microsoft.com/office/powerpoint/2010/main" val="127063201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5709" y="0"/>
            <a:ext cx="11906291" cy="928670"/>
          </a:xfrm>
        </p:spPr>
        <p:txBody>
          <a:bodyPr>
            <a:normAutofit/>
          </a:bodyPr>
          <a:lstStyle/>
          <a:p>
            <a:r>
              <a:rPr lang="en-GB" dirty="0" smtClean="0">
                <a:solidFill>
                  <a:schemeClr val="tx1"/>
                </a:solidFill>
              </a:rPr>
              <a:t>Male erectile disorder(cont)</a:t>
            </a:r>
            <a:endParaRPr lang="en-GB" dirty="0"/>
          </a:p>
        </p:txBody>
      </p:sp>
      <p:sp>
        <p:nvSpPr>
          <p:cNvPr id="3" name="Content Placeholder 2"/>
          <p:cNvSpPr>
            <a:spLocks noGrp="1"/>
          </p:cNvSpPr>
          <p:nvPr>
            <p:ph sz="quarter" idx="1"/>
          </p:nvPr>
        </p:nvSpPr>
        <p:spPr>
          <a:xfrm>
            <a:off x="285709" y="1447800"/>
            <a:ext cx="11525331" cy="4910158"/>
          </a:xfrm>
        </p:spPr>
        <p:txBody>
          <a:bodyPr>
            <a:normAutofit lnSpcReduction="10000"/>
          </a:bodyPr>
          <a:lstStyle/>
          <a:p>
            <a:pPr lvl="3">
              <a:buFont typeface="Wingdings 2" pitchFamily="18" charset="2"/>
              <a:buChar char="R"/>
            </a:pPr>
            <a:r>
              <a:rPr lang="en-GB" sz="3200" dirty="0" smtClean="0"/>
              <a:t>Severe stress</a:t>
            </a:r>
          </a:p>
          <a:p>
            <a:pPr lvl="3">
              <a:buFont typeface="Wingdings 2" pitchFamily="18" charset="2"/>
              <a:buChar char="R"/>
            </a:pPr>
            <a:r>
              <a:rPr lang="en-GB" sz="3200" dirty="0" smtClean="0"/>
              <a:t>Fear of pregnancy</a:t>
            </a:r>
          </a:p>
          <a:p>
            <a:pPr lvl="3">
              <a:buFont typeface="Wingdings 2" pitchFamily="18" charset="2"/>
              <a:buChar char="R"/>
            </a:pPr>
            <a:r>
              <a:rPr lang="en-GB" sz="3200" dirty="0" smtClean="0"/>
              <a:t>Traumatic sexual experience</a:t>
            </a:r>
          </a:p>
          <a:p>
            <a:pPr lvl="3">
              <a:buFont typeface="Wingdings 2" pitchFamily="18" charset="2"/>
              <a:buChar char="R"/>
            </a:pPr>
            <a:r>
              <a:rPr lang="en-GB" sz="3200" dirty="0" smtClean="0"/>
              <a:t>Religion factors</a:t>
            </a:r>
          </a:p>
          <a:p>
            <a:pPr lvl="3">
              <a:buFont typeface="Wingdings 2" pitchFamily="18" charset="2"/>
              <a:buChar char="R"/>
            </a:pPr>
            <a:r>
              <a:rPr lang="en-GB" sz="3200" dirty="0" smtClean="0"/>
              <a:t>Restrictive upbringing</a:t>
            </a:r>
          </a:p>
          <a:p>
            <a:pPr lvl="3">
              <a:buFont typeface="Wingdings 2" pitchFamily="18" charset="2"/>
              <a:buChar char="R"/>
            </a:pPr>
            <a:r>
              <a:rPr lang="en-GB" sz="3200" dirty="0" smtClean="0"/>
              <a:t>Organic disorders such as diabetes, circulatory heart diseases.</a:t>
            </a:r>
          </a:p>
          <a:p>
            <a:pPr lvl="3">
              <a:buFont typeface="Wingdings 2" pitchFamily="18" charset="2"/>
              <a:buChar char="R"/>
            </a:pPr>
            <a:r>
              <a:rPr lang="en-GB" sz="3200" dirty="0" smtClean="0"/>
              <a:t>Hormonal imbalance</a:t>
            </a:r>
          </a:p>
          <a:p>
            <a:pPr lvl="3">
              <a:buFont typeface="Wingdings 2" pitchFamily="18" charset="2"/>
              <a:buChar char="R"/>
            </a:pPr>
            <a:r>
              <a:rPr lang="en-GB" sz="3200" dirty="0" smtClean="0"/>
              <a:t>Neurological disorders</a:t>
            </a:r>
          </a:p>
          <a:p>
            <a:pPr lvl="3">
              <a:buFont typeface="Wingdings 2" pitchFamily="18" charset="2"/>
              <a:buChar char="R"/>
            </a:pPr>
            <a:r>
              <a:rPr lang="en-GB" sz="3200" dirty="0" smtClean="0"/>
              <a:t>Some medications</a:t>
            </a:r>
            <a:endParaRPr lang="en-GB" sz="3200" dirty="0"/>
          </a:p>
        </p:txBody>
      </p:sp>
    </p:spTree>
    <p:extLst>
      <p:ext uri="{BB962C8B-B14F-4D97-AF65-F5344CB8AC3E}">
        <p14:creationId xmlns:p14="http://schemas.microsoft.com/office/powerpoint/2010/main" val="201931798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5709" y="0"/>
            <a:ext cx="11906291" cy="857232"/>
          </a:xfrm>
        </p:spPr>
        <p:txBody>
          <a:bodyPr/>
          <a:lstStyle/>
          <a:p>
            <a:r>
              <a:rPr lang="en-GB" dirty="0" smtClean="0">
                <a:solidFill>
                  <a:schemeClr val="tx1"/>
                </a:solidFill>
              </a:rPr>
              <a:t>ORGASMIC DISORDERS</a:t>
            </a:r>
            <a:endParaRPr lang="en-GB" dirty="0">
              <a:solidFill>
                <a:schemeClr val="tx1"/>
              </a:solidFill>
            </a:endParaRPr>
          </a:p>
        </p:txBody>
      </p:sp>
      <p:sp>
        <p:nvSpPr>
          <p:cNvPr id="3" name="Content Placeholder 2"/>
          <p:cNvSpPr>
            <a:spLocks noGrp="1"/>
          </p:cNvSpPr>
          <p:nvPr>
            <p:ph sz="quarter" idx="1"/>
          </p:nvPr>
        </p:nvSpPr>
        <p:spPr>
          <a:xfrm>
            <a:off x="0" y="857232"/>
            <a:ext cx="12192000" cy="5857916"/>
          </a:xfrm>
        </p:spPr>
        <p:txBody>
          <a:bodyPr>
            <a:normAutofit fontScale="92500" lnSpcReduction="10000"/>
          </a:bodyPr>
          <a:lstStyle/>
          <a:p>
            <a:pPr>
              <a:buNone/>
            </a:pPr>
            <a:r>
              <a:rPr lang="en-GB" sz="3200" dirty="0" smtClean="0"/>
              <a:t>1.FEMALE ORGASMIC DISORDER</a:t>
            </a:r>
          </a:p>
          <a:p>
            <a:pPr>
              <a:buFont typeface="Wingdings" pitchFamily="2" charset="2"/>
              <a:buChar char="q"/>
            </a:pPr>
            <a:r>
              <a:rPr lang="en-GB" sz="3200" dirty="0" smtClean="0"/>
              <a:t>Persistent or recurrent delay in or absence of orgasm following a normal sexual excitement phase.</a:t>
            </a:r>
          </a:p>
          <a:p>
            <a:pPr>
              <a:buFont typeface="Wingdings" pitchFamily="2" charset="2"/>
              <a:buChar char="q"/>
            </a:pPr>
            <a:r>
              <a:rPr lang="en-GB" sz="3200" dirty="0" smtClean="0"/>
              <a:t>It can either be:</a:t>
            </a:r>
          </a:p>
          <a:p>
            <a:pPr marL="1062990" lvl="2" indent="-514350">
              <a:buFont typeface="+mj-lt"/>
              <a:buAutoNum type="alphaLcPeriod"/>
            </a:pPr>
            <a:r>
              <a:rPr lang="en-GB" sz="3200" dirty="0" smtClean="0"/>
              <a:t>Primary-the person has never reached orgasm</a:t>
            </a:r>
          </a:p>
          <a:p>
            <a:pPr marL="1062990" lvl="2" indent="-514350">
              <a:buFont typeface="+mj-lt"/>
              <a:buAutoNum type="alphaLcPeriod"/>
            </a:pPr>
            <a:r>
              <a:rPr lang="en-GB" sz="3200" dirty="0" smtClean="0"/>
              <a:t>Secondary-the person may have reached orgasm in the past.</a:t>
            </a:r>
          </a:p>
          <a:p>
            <a:pPr>
              <a:buFont typeface="Wingdings" pitchFamily="2" charset="2"/>
              <a:buChar char="q"/>
            </a:pPr>
            <a:r>
              <a:rPr lang="en-GB" sz="3200" dirty="0" smtClean="0"/>
              <a:t>The person may experience orgasm in some certain circumstances e.g. When fantasising about sexual encounter. </a:t>
            </a:r>
          </a:p>
          <a:p>
            <a:pPr>
              <a:buFont typeface="Wingdings" pitchFamily="2" charset="2"/>
              <a:buChar char="q"/>
            </a:pPr>
            <a:r>
              <a:rPr lang="en-GB" sz="3200" dirty="0" smtClean="0"/>
              <a:t>Also known as:</a:t>
            </a:r>
          </a:p>
          <a:p>
            <a:pPr>
              <a:buFont typeface="Wingdings" pitchFamily="2" charset="2"/>
              <a:buChar char="q"/>
            </a:pPr>
            <a:r>
              <a:rPr lang="en-GB" sz="3200" dirty="0" smtClean="0"/>
              <a:t>Orgasmic dysfunction</a:t>
            </a:r>
          </a:p>
          <a:p>
            <a:pPr>
              <a:buFont typeface="Wingdings" pitchFamily="2" charset="2"/>
              <a:buChar char="q"/>
            </a:pPr>
            <a:r>
              <a:rPr lang="en-GB" sz="3200" dirty="0" smtClean="0"/>
              <a:t>Anorgasmia</a:t>
            </a:r>
          </a:p>
          <a:p>
            <a:pPr>
              <a:buFont typeface="Wingdings" pitchFamily="2" charset="2"/>
              <a:buChar char="q"/>
            </a:pPr>
            <a:r>
              <a:rPr lang="en-GB" sz="3200" dirty="0" smtClean="0"/>
              <a:t>Inhibited female orgasm</a:t>
            </a:r>
          </a:p>
          <a:p>
            <a:pPr>
              <a:buNone/>
            </a:pPr>
            <a:endParaRPr lang="en-GB" dirty="0"/>
          </a:p>
        </p:txBody>
      </p:sp>
    </p:spTree>
    <p:extLst>
      <p:ext uri="{BB962C8B-B14F-4D97-AF65-F5344CB8AC3E}">
        <p14:creationId xmlns:p14="http://schemas.microsoft.com/office/powerpoint/2010/main" val="106374865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5709" y="0"/>
            <a:ext cx="11906291" cy="857232"/>
          </a:xfrm>
        </p:spPr>
        <p:txBody>
          <a:bodyPr>
            <a:normAutofit/>
          </a:bodyPr>
          <a:lstStyle/>
          <a:p>
            <a:r>
              <a:rPr lang="en-GB" dirty="0" smtClean="0">
                <a:solidFill>
                  <a:schemeClr val="tx1"/>
                </a:solidFill>
              </a:rPr>
              <a:t>FEMALE ORGASMIC DISORDER (cont)</a:t>
            </a:r>
            <a:endParaRPr lang="en-GB" dirty="0">
              <a:solidFill>
                <a:schemeClr val="tx1"/>
              </a:solidFill>
            </a:endParaRPr>
          </a:p>
        </p:txBody>
      </p:sp>
      <p:sp>
        <p:nvSpPr>
          <p:cNvPr id="3" name="Content Placeholder 2"/>
          <p:cNvSpPr>
            <a:spLocks noGrp="1"/>
          </p:cNvSpPr>
          <p:nvPr>
            <p:ph sz="quarter" idx="1"/>
          </p:nvPr>
        </p:nvSpPr>
        <p:spPr>
          <a:xfrm>
            <a:off x="0" y="928670"/>
            <a:ext cx="12192000" cy="5929330"/>
          </a:xfrm>
        </p:spPr>
        <p:txBody>
          <a:bodyPr>
            <a:normAutofit/>
          </a:bodyPr>
          <a:lstStyle/>
          <a:p>
            <a:pPr>
              <a:buFont typeface="Wingdings" pitchFamily="2" charset="2"/>
              <a:buChar char="q"/>
            </a:pPr>
            <a:r>
              <a:rPr lang="en-GB" sz="2800" dirty="0" smtClean="0"/>
              <a:t>Causes</a:t>
            </a:r>
          </a:p>
          <a:p>
            <a:pPr lvl="3">
              <a:buFont typeface="Wingdings" pitchFamily="2" charset="2"/>
              <a:buChar char="ü"/>
            </a:pPr>
            <a:r>
              <a:rPr lang="en-GB" sz="2800" dirty="0" smtClean="0"/>
              <a:t>Fear of pregnancy</a:t>
            </a:r>
          </a:p>
          <a:p>
            <a:pPr lvl="3">
              <a:buFont typeface="Wingdings" pitchFamily="2" charset="2"/>
              <a:buChar char="ü"/>
            </a:pPr>
            <a:r>
              <a:rPr lang="en-GB" sz="2800" dirty="0" smtClean="0"/>
              <a:t>Depression</a:t>
            </a:r>
          </a:p>
          <a:p>
            <a:pPr lvl="3">
              <a:buFont typeface="Wingdings" pitchFamily="2" charset="2"/>
              <a:buChar char="ü"/>
            </a:pPr>
            <a:r>
              <a:rPr lang="en-GB" sz="2800" dirty="0" smtClean="0"/>
              <a:t>Poor sexual techniques</a:t>
            </a:r>
          </a:p>
          <a:p>
            <a:pPr lvl="3">
              <a:buFont typeface="Wingdings" pitchFamily="2" charset="2"/>
              <a:buChar char="ü"/>
            </a:pPr>
            <a:r>
              <a:rPr lang="en-GB" sz="2800" dirty="0" smtClean="0"/>
              <a:t>Passivity due to cultural and religion rules</a:t>
            </a:r>
          </a:p>
          <a:p>
            <a:pPr lvl="3">
              <a:buFont typeface="Wingdings" pitchFamily="2" charset="2"/>
              <a:buChar char="ü"/>
            </a:pPr>
            <a:r>
              <a:rPr lang="en-GB" sz="2800" dirty="0" smtClean="0"/>
              <a:t>Lack of affection</a:t>
            </a:r>
          </a:p>
          <a:p>
            <a:pPr lvl="3">
              <a:buFont typeface="Wingdings" pitchFamily="2" charset="2"/>
              <a:buChar char="ü"/>
            </a:pPr>
            <a:r>
              <a:rPr lang="en-GB" sz="2800" dirty="0" smtClean="0"/>
              <a:t>Sexual boredom</a:t>
            </a:r>
          </a:p>
          <a:p>
            <a:pPr lvl="3">
              <a:buFont typeface="Wingdings" pitchFamily="2" charset="2"/>
              <a:buChar char="ü"/>
            </a:pPr>
            <a:r>
              <a:rPr lang="en-GB" sz="2800" dirty="0" smtClean="0"/>
              <a:t>Aversion towards the partner</a:t>
            </a:r>
          </a:p>
          <a:p>
            <a:pPr lvl="3">
              <a:buFont typeface="Wingdings" pitchFamily="2" charset="2"/>
              <a:buChar char="ü"/>
            </a:pPr>
            <a:r>
              <a:rPr lang="en-GB" sz="2800" dirty="0" smtClean="0"/>
              <a:t>Disturbed interpersonal relationship</a:t>
            </a:r>
          </a:p>
          <a:p>
            <a:pPr lvl="3">
              <a:buFont typeface="Wingdings" pitchFamily="2" charset="2"/>
              <a:buChar char="ü"/>
            </a:pPr>
            <a:r>
              <a:rPr lang="en-GB" sz="2800" dirty="0" smtClean="0"/>
              <a:t>Marital conflict</a:t>
            </a:r>
          </a:p>
          <a:p>
            <a:pPr lvl="3">
              <a:buFont typeface="Wingdings" pitchFamily="2" charset="2"/>
              <a:buChar char="ü"/>
            </a:pPr>
            <a:r>
              <a:rPr lang="en-GB" sz="2800" dirty="0" smtClean="0"/>
              <a:t>Poor sexual communication</a:t>
            </a:r>
          </a:p>
          <a:p>
            <a:pPr lvl="3">
              <a:buFont typeface="Wingdings" pitchFamily="2" charset="2"/>
              <a:buChar char="ü"/>
            </a:pPr>
            <a:r>
              <a:rPr lang="en-GB" sz="2800" dirty="0" smtClean="0"/>
              <a:t>Lack of interest in sexual activity</a:t>
            </a:r>
          </a:p>
          <a:p>
            <a:pPr lvl="3">
              <a:buFont typeface="Wingdings" pitchFamily="2" charset="2"/>
              <a:buChar char="ü"/>
            </a:pPr>
            <a:r>
              <a:rPr lang="en-GB" sz="2800" dirty="0" smtClean="0"/>
              <a:t>depression</a:t>
            </a:r>
          </a:p>
          <a:p>
            <a:pPr lvl="6">
              <a:buFont typeface="Wingdings" pitchFamily="2" charset="2"/>
              <a:buChar char="ü"/>
            </a:pPr>
            <a:endParaRPr lang="en-GB" dirty="0"/>
          </a:p>
        </p:txBody>
      </p:sp>
    </p:spTree>
    <p:extLst>
      <p:ext uri="{BB962C8B-B14F-4D97-AF65-F5344CB8AC3E}">
        <p14:creationId xmlns:p14="http://schemas.microsoft.com/office/powerpoint/2010/main" val="171443774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5709" y="0"/>
            <a:ext cx="11906291" cy="857232"/>
          </a:xfrm>
        </p:spPr>
        <p:txBody>
          <a:bodyPr>
            <a:normAutofit/>
          </a:bodyPr>
          <a:lstStyle/>
          <a:p>
            <a:r>
              <a:rPr lang="en-GB" dirty="0" smtClean="0">
                <a:solidFill>
                  <a:schemeClr val="tx1"/>
                </a:solidFill>
              </a:rPr>
              <a:t>ORGASMIC DISORDERS (cont)</a:t>
            </a:r>
            <a:endParaRPr lang="en-GB" dirty="0"/>
          </a:p>
        </p:txBody>
      </p:sp>
      <p:sp>
        <p:nvSpPr>
          <p:cNvPr id="3" name="Content Placeholder 2"/>
          <p:cNvSpPr>
            <a:spLocks noGrp="1"/>
          </p:cNvSpPr>
          <p:nvPr>
            <p:ph sz="quarter" idx="1"/>
          </p:nvPr>
        </p:nvSpPr>
        <p:spPr>
          <a:xfrm>
            <a:off x="0" y="857232"/>
            <a:ext cx="12192000" cy="6000768"/>
          </a:xfrm>
        </p:spPr>
        <p:txBody>
          <a:bodyPr/>
          <a:lstStyle/>
          <a:p>
            <a:pPr>
              <a:buNone/>
            </a:pPr>
            <a:r>
              <a:rPr lang="en-GB" sz="2800" dirty="0" smtClean="0"/>
              <a:t>2.MALE ORGASMIC DISORDER.</a:t>
            </a:r>
          </a:p>
          <a:p>
            <a:pPr>
              <a:buFont typeface="Wingdings" pitchFamily="2" charset="2"/>
              <a:buChar char="q"/>
            </a:pPr>
            <a:r>
              <a:rPr lang="en-GB" sz="2800" dirty="0" smtClean="0"/>
              <a:t>Persistent or recurrent delay in or absence of orgasm following a normal sexual excitement phase.</a:t>
            </a:r>
          </a:p>
          <a:p>
            <a:pPr>
              <a:buFont typeface="Wingdings" pitchFamily="2" charset="2"/>
              <a:buChar char="q"/>
            </a:pPr>
            <a:r>
              <a:rPr lang="en-GB" sz="2800" dirty="0" smtClean="0"/>
              <a:t>Also known as:</a:t>
            </a:r>
          </a:p>
          <a:p>
            <a:pPr marL="1337310" lvl="3" indent="-514350">
              <a:buFont typeface="+mj-lt"/>
              <a:buAutoNum type="alphaLcPeriod"/>
            </a:pPr>
            <a:r>
              <a:rPr lang="en-GB" sz="2800" dirty="0" smtClean="0"/>
              <a:t>Retarded ejaculation</a:t>
            </a:r>
          </a:p>
          <a:p>
            <a:pPr marL="1337310" lvl="3" indent="-514350">
              <a:buFont typeface="+mj-lt"/>
              <a:buAutoNum type="alphaLcPeriod"/>
            </a:pPr>
            <a:r>
              <a:rPr lang="en-GB" sz="2800" dirty="0" smtClean="0"/>
              <a:t>Inhibited male orgasm</a:t>
            </a:r>
          </a:p>
          <a:p>
            <a:pPr>
              <a:buFont typeface="Wingdings" pitchFamily="2" charset="2"/>
              <a:buChar char="q"/>
            </a:pPr>
            <a:r>
              <a:rPr lang="en-GB" sz="2800" dirty="0" smtClean="0"/>
              <a:t>Causes:</a:t>
            </a:r>
          </a:p>
          <a:p>
            <a:pPr lvl="3">
              <a:buFont typeface="Wingdings" pitchFamily="2" charset="2"/>
              <a:buChar char="ü"/>
            </a:pPr>
            <a:r>
              <a:rPr lang="en-GB" sz="2800" dirty="0" smtClean="0"/>
              <a:t>Depression</a:t>
            </a:r>
          </a:p>
          <a:p>
            <a:pPr lvl="3">
              <a:buFont typeface="Wingdings" pitchFamily="2" charset="2"/>
              <a:buChar char="ü"/>
            </a:pPr>
            <a:r>
              <a:rPr lang="en-GB" sz="2800" dirty="0" smtClean="0"/>
              <a:t>Poor sexual techniques</a:t>
            </a:r>
          </a:p>
          <a:p>
            <a:pPr lvl="3">
              <a:buFont typeface="Wingdings" pitchFamily="2" charset="2"/>
              <a:buChar char="ü"/>
            </a:pPr>
            <a:r>
              <a:rPr lang="en-GB" sz="2800" dirty="0" smtClean="0"/>
              <a:t>Passivity due to cultural and religion rules</a:t>
            </a:r>
          </a:p>
          <a:p>
            <a:pPr lvl="3">
              <a:buFont typeface="Wingdings" pitchFamily="2" charset="2"/>
              <a:buChar char="ü"/>
            </a:pPr>
            <a:r>
              <a:rPr lang="en-GB" sz="2800" dirty="0" smtClean="0"/>
              <a:t>Lack of affection</a:t>
            </a:r>
          </a:p>
          <a:p>
            <a:pPr lvl="3">
              <a:buFont typeface="Wingdings" pitchFamily="2" charset="2"/>
              <a:buChar char="ü"/>
            </a:pPr>
            <a:r>
              <a:rPr lang="en-GB" sz="2800" dirty="0" smtClean="0"/>
              <a:t>Sexual boredom</a:t>
            </a:r>
          </a:p>
          <a:p>
            <a:pPr>
              <a:buNone/>
            </a:pPr>
            <a:endParaRPr lang="en-GB" sz="2800" dirty="0" smtClean="0"/>
          </a:p>
          <a:p>
            <a:pPr>
              <a:buNone/>
            </a:pPr>
            <a:endParaRPr lang="en-GB" sz="2800" dirty="0" smtClean="0"/>
          </a:p>
          <a:p>
            <a:pPr>
              <a:buNone/>
            </a:pPr>
            <a:endParaRPr lang="en-GB" dirty="0"/>
          </a:p>
        </p:txBody>
      </p:sp>
    </p:spTree>
    <p:extLst>
      <p:ext uri="{BB962C8B-B14F-4D97-AF65-F5344CB8AC3E}">
        <p14:creationId xmlns:p14="http://schemas.microsoft.com/office/powerpoint/2010/main" val="208374859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459" y="0"/>
            <a:ext cx="12001541" cy="857232"/>
          </a:xfrm>
        </p:spPr>
        <p:txBody>
          <a:bodyPr/>
          <a:lstStyle/>
          <a:p>
            <a:r>
              <a:rPr lang="en-GB" dirty="0" smtClean="0">
                <a:solidFill>
                  <a:schemeClr val="tx1"/>
                </a:solidFill>
              </a:rPr>
              <a:t>MALE ORGASMIC DISORDER (cont).</a:t>
            </a:r>
            <a:endParaRPr lang="en-GB" dirty="0">
              <a:solidFill>
                <a:schemeClr val="tx1"/>
              </a:solidFill>
            </a:endParaRPr>
          </a:p>
        </p:txBody>
      </p:sp>
      <p:sp>
        <p:nvSpPr>
          <p:cNvPr id="3" name="Content Placeholder 2"/>
          <p:cNvSpPr>
            <a:spLocks noGrp="1"/>
          </p:cNvSpPr>
          <p:nvPr>
            <p:ph sz="quarter" idx="1"/>
          </p:nvPr>
        </p:nvSpPr>
        <p:spPr>
          <a:xfrm>
            <a:off x="0" y="857232"/>
            <a:ext cx="12192000" cy="6000768"/>
          </a:xfrm>
        </p:spPr>
        <p:txBody>
          <a:bodyPr>
            <a:normAutofit/>
          </a:bodyPr>
          <a:lstStyle/>
          <a:p>
            <a:pPr lvl="3">
              <a:buFont typeface="Wingdings 2" pitchFamily="18" charset="2"/>
              <a:buChar char=""/>
            </a:pPr>
            <a:r>
              <a:rPr lang="en-GB" sz="2800" dirty="0" smtClean="0"/>
              <a:t>Aversion towards the partner</a:t>
            </a:r>
          </a:p>
          <a:p>
            <a:pPr lvl="3">
              <a:buFont typeface="Wingdings 2" pitchFamily="18" charset="2"/>
              <a:buChar char=""/>
            </a:pPr>
            <a:r>
              <a:rPr lang="en-GB" sz="2800" dirty="0" smtClean="0"/>
              <a:t>Disturbed interpersonal relationship</a:t>
            </a:r>
          </a:p>
          <a:p>
            <a:pPr lvl="3">
              <a:buFont typeface="Wingdings 2" pitchFamily="18" charset="2"/>
              <a:buChar char=""/>
            </a:pPr>
            <a:r>
              <a:rPr lang="en-GB" sz="2800" dirty="0" smtClean="0"/>
              <a:t>Marital conflict</a:t>
            </a:r>
          </a:p>
          <a:p>
            <a:pPr lvl="3">
              <a:buFont typeface="Wingdings 2" pitchFamily="18" charset="2"/>
              <a:buChar char=""/>
            </a:pPr>
            <a:r>
              <a:rPr lang="en-GB" sz="2800" dirty="0" smtClean="0"/>
              <a:t>Poor sexual communication</a:t>
            </a:r>
          </a:p>
          <a:p>
            <a:pPr lvl="3">
              <a:buFont typeface="Wingdings 2" pitchFamily="18" charset="2"/>
              <a:buChar char=""/>
            </a:pPr>
            <a:r>
              <a:rPr lang="en-GB" sz="2800" dirty="0" smtClean="0"/>
              <a:t>Lack of interest in sexual activity</a:t>
            </a:r>
          </a:p>
          <a:p>
            <a:pPr lvl="3">
              <a:buFont typeface="Wingdings 2" pitchFamily="18" charset="2"/>
              <a:buChar char=""/>
            </a:pPr>
            <a:r>
              <a:rPr lang="en-GB" sz="2800" dirty="0" smtClean="0"/>
              <a:t>depression</a:t>
            </a:r>
          </a:p>
          <a:p>
            <a:endParaRPr lang="en-GB" sz="2800" dirty="0"/>
          </a:p>
        </p:txBody>
      </p:sp>
    </p:spTree>
    <p:extLst>
      <p:ext uri="{BB962C8B-B14F-4D97-AF65-F5344CB8AC3E}">
        <p14:creationId xmlns:p14="http://schemas.microsoft.com/office/powerpoint/2010/main" val="1226993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459" y="274638"/>
            <a:ext cx="12001541" cy="1143000"/>
          </a:xfrm>
        </p:spPr>
        <p:txBody>
          <a:bodyPr/>
          <a:lstStyle/>
          <a:p>
            <a:r>
              <a:rPr lang="en-GB" dirty="0" smtClean="0">
                <a:solidFill>
                  <a:schemeClr val="tx1"/>
                </a:solidFill>
              </a:rPr>
              <a:t>Psychophysiology of sex responses.</a:t>
            </a:r>
            <a:endParaRPr lang="en-GB" dirty="0">
              <a:solidFill>
                <a:schemeClr val="tx1"/>
              </a:solidFill>
            </a:endParaRPr>
          </a:p>
        </p:txBody>
      </p:sp>
      <p:sp>
        <p:nvSpPr>
          <p:cNvPr id="3" name="Content Placeholder 2"/>
          <p:cNvSpPr>
            <a:spLocks noGrp="1"/>
          </p:cNvSpPr>
          <p:nvPr>
            <p:ph sz="quarter" idx="1"/>
          </p:nvPr>
        </p:nvSpPr>
        <p:spPr>
          <a:xfrm>
            <a:off x="0" y="1285860"/>
            <a:ext cx="12192000" cy="5572140"/>
          </a:xfrm>
        </p:spPr>
        <p:txBody>
          <a:bodyPr/>
          <a:lstStyle/>
          <a:p>
            <a:pPr>
              <a:buFont typeface="Wingdings" pitchFamily="2" charset="2"/>
              <a:buChar char="§"/>
            </a:pPr>
            <a:r>
              <a:rPr lang="en-GB" sz="3600" dirty="0" smtClean="0"/>
              <a:t>Normal sexual behaviour has four phases in sexual response cycle:</a:t>
            </a:r>
          </a:p>
          <a:p>
            <a:pPr marL="1565910" lvl="3" indent="-742950">
              <a:buFont typeface="+mj-lt"/>
              <a:buAutoNum type="arabicPeriod"/>
            </a:pPr>
            <a:r>
              <a:rPr lang="en-GB" sz="3600" dirty="0" smtClean="0"/>
              <a:t>Desire</a:t>
            </a:r>
          </a:p>
          <a:p>
            <a:pPr marL="1565910" lvl="3" indent="-742950">
              <a:buFont typeface="+mj-lt"/>
              <a:buAutoNum type="arabicPeriod"/>
            </a:pPr>
            <a:r>
              <a:rPr lang="en-GB" sz="3600" dirty="0" smtClean="0"/>
              <a:t>Excitement/plateau</a:t>
            </a:r>
          </a:p>
          <a:p>
            <a:pPr marL="1565910" lvl="3" indent="-742950">
              <a:buFont typeface="+mj-lt"/>
              <a:buAutoNum type="arabicPeriod"/>
            </a:pPr>
            <a:r>
              <a:rPr lang="en-GB" sz="3600" dirty="0" smtClean="0"/>
              <a:t>Orgasm</a:t>
            </a:r>
          </a:p>
          <a:p>
            <a:pPr marL="1565910" lvl="3" indent="-742950">
              <a:buFont typeface="+mj-lt"/>
              <a:buAutoNum type="arabicPeriod"/>
            </a:pPr>
            <a:r>
              <a:rPr lang="en-GB" sz="3600" dirty="0" smtClean="0"/>
              <a:t>Resolution </a:t>
            </a:r>
            <a:endParaRPr lang="en-GB" sz="3600" dirty="0"/>
          </a:p>
        </p:txBody>
      </p:sp>
    </p:spTree>
    <p:extLst>
      <p:ext uri="{BB962C8B-B14F-4D97-AF65-F5344CB8AC3E}">
        <p14:creationId xmlns:p14="http://schemas.microsoft.com/office/powerpoint/2010/main" val="2851427970"/>
      </p:ext>
    </p:extLst>
  </p:cSld>
  <p:clrMapOvr>
    <a:masterClrMapping/>
  </p:clrMapOvr>
  <p:transition>
    <p:blinds/>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785794"/>
          </a:xfrm>
        </p:spPr>
        <p:txBody>
          <a:bodyPr/>
          <a:lstStyle/>
          <a:p>
            <a:r>
              <a:rPr lang="en-GB" dirty="0" smtClean="0">
                <a:solidFill>
                  <a:schemeClr val="tx1"/>
                </a:solidFill>
              </a:rPr>
              <a:t>3.PREMATURE EJACULATION</a:t>
            </a:r>
            <a:endParaRPr lang="en-GB" dirty="0">
              <a:solidFill>
                <a:schemeClr val="tx1"/>
              </a:solidFill>
            </a:endParaRPr>
          </a:p>
        </p:txBody>
      </p:sp>
      <p:sp>
        <p:nvSpPr>
          <p:cNvPr id="3" name="Content Placeholder 2"/>
          <p:cNvSpPr>
            <a:spLocks noGrp="1"/>
          </p:cNvSpPr>
          <p:nvPr>
            <p:ph sz="quarter" idx="1"/>
          </p:nvPr>
        </p:nvSpPr>
        <p:spPr>
          <a:xfrm>
            <a:off x="0" y="857232"/>
            <a:ext cx="12192000" cy="6000768"/>
          </a:xfrm>
        </p:spPr>
        <p:txBody>
          <a:bodyPr>
            <a:normAutofit/>
          </a:bodyPr>
          <a:lstStyle/>
          <a:p>
            <a:pPr>
              <a:buFont typeface="Wingdings" pitchFamily="2" charset="2"/>
              <a:buChar char="q"/>
            </a:pPr>
            <a:r>
              <a:rPr lang="en-GB" sz="3200" dirty="0" smtClean="0"/>
              <a:t>Persistent or recurrent ejaculation with minimal sexual stimulation on or shortly after penetration and before the person wishes it.</a:t>
            </a:r>
          </a:p>
          <a:p>
            <a:pPr>
              <a:buFont typeface="Wingdings" pitchFamily="2" charset="2"/>
              <a:buChar char="q"/>
            </a:pPr>
            <a:r>
              <a:rPr lang="en-GB" sz="3200" dirty="0" smtClean="0"/>
              <a:t>Aetiology/causes: </a:t>
            </a:r>
          </a:p>
          <a:p>
            <a:pPr lvl="2">
              <a:buFont typeface="Wingdings 2" pitchFamily="18" charset="2"/>
              <a:buChar char="R"/>
            </a:pPr>
            <a:r>
              <a:rPr lang="en-GB" sz="3200" dirty="0" smtClean="0"/>
              <a:t>Factor that affect Duration of the excitement phase e.g. Age, frequency and duration of coitus.</a:t>
            </a:r>
          </a:p>
          <a:p>
            <a:pPr lvl="2">
              <a:buFont typeface="Wingdings 2" pitchFamily="18" charset="2"/>
              <a:buChar char="R"/>
            </a:pPr>
            <a:r>
              <a:rPr lang="en-GB" sz="3200" dirty="0" smtClean="0"/>
              <a:t>Fear of being watched or discovered by others especially when sex is performed illegally or takes place in inappropriate places and situation.</a:t>
            </a:r>
          </a:p>
          <a:p>
            <a:pPr lvl="2">
              <a:buFont typeface="Wingdings 2" pitchFamily="18" charset="2"/>
              <a:buChar char="R"/>
            </a:pPr>
            <a:r>
              <a:rPr lang="en-GB" sz="3200" dirty="0" smtClean="0"/>
              <a:t>Negative attitude towards the female partner</a:t>
            </a:r>
          </a:p>
          <a:p>
            <a:pPr lvl="2">
              <a:buFont typeface="Wingdings 2" pitchFamily="18" charset="2"/>
              <a:buChar char="R"/>
            </a:pPr>
            <a:r>
              <a:rPr lang="en-GB" sz="3200" dirty="0" smtClean="0"/>
              <a:t>Focus on achieving an orgasm</a:t>
            </a:r>
          </a:p>
          <a:p>
            <a:pPr lvl="2">
              <a:buFont typeface="Wingdings 2" pitchFamily="18" charset="2"/>
              <a:buChar char="R"/>
            </a:pPr>
            <a:endParaRPr lang="en-GB" dirty="0" smtClean="0"/>
          </a:p>
          <a:p>
            <a:endParaRPr lang="en-GB" dirty="0" smtClean="0"/>
          </a:p>
          <a:p>
            <a:endParaRPr lang="en-GB" dirty="0" smtClean="0"/>
          </a:p>
          <a:p>
            <a:endParaRPr lang="en-GB" dirty="0" smtClean="0"/>
          </a:p>
          <a:p>
            <a:endParaRPr lang="en-GB" dirty="0"/>
          </a:p>
        </p:txBody>
      </p:sp>
    </p:spTree>
    <p:extLst>
      <p:ext uri="{BB962C8B-B14F-4D97-AF65-F5344CB8AC3E}">
        <p14:creationId xmlns:p14="http://schemas.microsoft.com/office/powerpoint/2010/main" val="379302422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459" y="0"/>
            <a:ext cx="12001541" cy="642918"/>
          </a:xfrm>
        </p:spPr>
        <p:txBody>
          <a:bodyPr>
            <a:normAutofit fontScale="90000"/>
          </a:bodyPr>
          <a:lstStyle/>
          <a:p>
            <a:r>
              <a:rPr lang="en-GB" dirty="0" smtClean="0">
                <a:solidFill>
                  <a:schemeClr val="tx1"/>
                </a:solidFill>
              </a:rPr>
              <a:t>PREMATURE EJACULATION (cont)</a:t>
            </a:r>
            <a:endParaRPr lang="en-GB" dirty="0">
              <a:solidFill>
                <a:schemeClr val="tx1"/>
              </a:solidFill>
            </a:endParaRPr>
          </a:p>
        </p:txBody>
      </p:sp>
      <p:sp>
        <p:nvSpPr>
          <p:cNvPr id="3" name="Content Placeholder 2"/>
          <p:cNvSpPr>
            <a:spLocks noGrp="1"/>
          </p:cNvSpPr>
          <p:nvPr>
            <p:ph sz="quarter" idx="1"/>
          </p:nvPr>
        </p:nvSpPr>
        <p:spPr>
          <a:xfrm>
            <a:off x="0" y="642918"/>
            <a:ext cx="12192000" cy="6215082"/>
          </a:xfrm>
        </p:spPr>
        <p:txBody>
          <a:bodyPr/>
          <a:lstStyle/>
          <a:p>
            <a:pPr lvl="2">
              <a:buFont typeface="Wingdings 2" pitchFamily="18" charset="2"/>
              <a:buChar char="R"/>
            </a:pPr>
            <a:r>
              <a:rPr lang="en-GB" sz="3200" dirty="0" smtClean="0"/>
              <a:t>Hostility by the partner</a:t>
            </a:r>
          </a:p>
          <a:p>
            <a:pPr lvl="2">
              <a:buFont typeface="Wingdings 2" pitchFamily="18" charset="2"/>
              <a:buChar char="R"/>
            </a:pPr>
            <a:r>
              <a:rPr lang="en-GB" sz="3200" dirty="0" smtClean="0"/>
              <a:t>Inexperience</a:t>
            </a:r>
          </a:p>
          <a:p>
            <a:pPr lvl="2">
              <a:buFont typeface="Wingdings 2" pitchFamily="18" charset="2"/>
              <a:buChar char="R"/>
            </a:pPr>
            <a:r>
              <a:rPr lang="en-GB" sz="3200" dirty="0" smtClean="0"/>
              <a:t>Environmental stress.</a:t>
            </a:r>
            <a:endParaRPr lang="en-GB" sz="3200" smtClean="0"/>
          </a:p>
          <a:p>
            <a:pPr lvl="2">
              <a:buNone/>
            </a:pPr>
            <a:r>
              <a:rPr lang="en-GB" sz="3200" smtClean="0"/>
              <a:t>Organic </a:t>
            </a:r>
            <a:r>
              <a:rPr lang="en-GB" sz="3200" dirty="0" smtClean="0"/>
              <a:t>causes:</a:t>
            </a:r>
          </a:p>
          <a:p>
            <a:pPr lvl="2">
              <a:buFont typeface="Wingdings 2" pitchFamily="18" charset="2"/>
              <a:buChar char="R"/>
            </a:pPr>
            <a:r>
              <a:rPr lang="en-GB" sz="3200" dirty="0" smtClean="0"/>
              <a:t>Urethral disorders</a:t>
            </a:r>
          </a:p>
          <a:p>
            <a:pPr lvl="2">
              <a:buFont typeface="Wingdings 2" pitchFamily="18" charset="2"/>
              <a:buChar char="R"/>
            </a:pPr>
            <a:r>
              <a:rPr lang="en-GB" sz="3200" dirty="0" smtClean="0"/>
              <a:t>Neurological disorders</a:t>
            </a:r>
          </a:p>
          <a:p>
            <a:pPr>
              <a:buFont typeface="Wingdings" pitchFamily="2" charset="2"/>
              <a:buChar char="q"/>
            </a:pPr>
            <a:r>
              <a:rPr lang="en-GB" sz="3200" dirty="0" smtClean="0"/>
              <a:t>Delayed ejaculation occurs when ejaculation takes too long to occur</a:t>
            </a:r>
          </a:p>
          <a:p>
            <a:pPr>
              <a:buFont typeface="Wingdings" pitchFamily="2" charset="2"/>
              <a:buChar char="q"/>
            </a:pPr>
            <a:r>
              <a:rPr lang="en-GB" sz="3200" dirty="0" smtClean="0"/>
              <a:t>Retrograde ejaculation occurs when ejaculation is reversed and empties into the urinary bladder.</a:t>
            </a:r>
          </a:p>
          <a:p>
            <a:endParaRPr lang="en-GB" dirty="0"/>
          </a:p>
        </p:txBody>
      </p:sp>
    </p:spTree>
    <p:extLst>
      <p:ext uri="{BB962C8B-B14F-4D97-AF65-F5344CB8AC3E}">
        <p14:creationId xmlns:p14="http://schemas.microsoft.com/office/powerpoint/2010/main" val="354253832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785794"/>
          </a:xfrm>
        </p:spPr>
        <p:txBody>
          <a:bodyPr/>
          <a:lstStyle/>
          <a:p>
            <a:r>
              <a:rPr lang="en-GB" dirty="0" smtClean="0">
                <a:solidFill>
                  <a:schemeClr val="tx1"/>
                </a:solidFill>
              </a:rPr>
              <a:t>4.SEXUAL PAIN DISORDERS</a:t>
            </a:r>
            <a:endParaRPr lang="en-GB" dirty="0">
              <a:solidFill>
                <a:schemeClr val="tx1"/>
              </a:solidFill>
            </a:endParaRPr>
          </a:p>
        </p:txBody>
      </p:sp>
      <p:sp>
        <p:nvSpPr>
          <p:cNvPr id="3" name="Content Placeholder 2"/>
          <p:cNvSpPr>
            <a:spLocks noGrp="1"/>
          </p:cNvSpPr>
          <p:nvPr>
            <p:ph sz="quarter" idx="1"/>
          </p:nvPr>
        </p:nvSpPr>
        <p:spPr>
          <a:xfrm>
            <a:off x="0" y="785794"/>
            <a:ext cx="12192000" cy="6072206"/>
          </a:xfrm>
        </p:spPr>
        <p:txBody>
          <a:bodyPr>
            <a:normAutofit/>
          </a:bodyPr>
          <a:lstStyle/>
          <a:p>
            <a:pPr>
              <a:buNone/>
            </a:pPr>
            <a:r>
              <a:rPr lang="en-GB" sz="2800" dirty="0" smtClean="0"/>
              <a:t>1.VAGINISMUS</a:t>
            </a:r>
          </a:p>
          <a:p>
            <a:pPr>
              <a:buFont typeface="Wingdings" pitchFamily="2" charset="2"/>
              <a:buChar char="§"/>
            </a:pPr>
            <a:r>
              <a:rPr lang="en-GB" sz="2800" dirty="0" smtClean="0"/>
              <a:t>Recurrent or persistent involuntary spasm of the musculature of the outer third of  the vagina that interferes with sexual intercourse.</a:t>
            </a:r>
          </a:p>
          <a:p>
            <a:pPr>
              <a:buFont typeface="Wingdings" pitchFamily="2" charset="2"/>
              <a:buChar char="§"/>
            </a:pPr>
            <a:r>
              <a:rPr lang="en-GB" sz="2800" dirty="0" smtClean="0"/>
              <a:t>It may occur prior to or during penetration </a:t>
            </a:r>
          </a:p>
          <a:p>
            <a:pPr>
              <a:buFont typeface="Wingdings" pitchFamily="2" charset="2"/>
              <a:buChar char="§"/>
            </a:pPr>
            <a:r>
              <a:rPr lang="en-GB" sz="2800" dirty="0" smtClean="0"/>
              <a:t>Penile penetration become impossible when there is contraction of the pelvic floor muscles to the extent that the vagina does not dilate.</a:t>
            </a:r>
          </a:p>
          <a:p>
            <a:pPr>
              <a:buFont typeface="Wingdings" pitchFamily="2" charset="2"/>
              <a:buChar char="§"/>
            </a:pPr>
            <a:r>
              <a:rPr lang="en-GB" sz="2800" dirty="0" smtClean="0"/>
              <a:t>Extreme cases of Vaginismus may lead to non-consummation of marriage.</a:t>
            </a:r>
          </a:p>
          <a:p>
            <a:pPr>
              <a:buFont typeface="Wingdings" pitchFamily="2" charset="2"/>
              <a:buChar char="§"/>
            </a:pPr>
            <a:r>
              <a:rPr lang="en-GB" sz="2800" dirty="0" smtClean="0"/>
              <a:t>Vaginismus is often psychogenic in origin .</a:t>
            </a:r>
          </a:p>
          <a:p>
            <a:pPr>
              <a:buFont typeface="Wingdings" pitchFamily="2" charset="2"/>
              <a:buChar char="§"/>
            </a:pPr>
            <a:r>
              <a:rPr lang="en-GB" sz="2800" dirty="0" smtClean="0"/>
              <a:t>It is triggered by fear of penetration, pregnancy or contracting disease.</a:t>
            </a:r>
          </a:p>
          <a:p>
            <a:endParaRPr lang="en-GB" dirty="0" smtClean="0"/>
          </a:p>
          <a:p>
            <a:endParaRPr lang="en-GB" dirty="0"/>
          </a:p>
        </p:txBody>
      </p:sp>
    </p:spTree>
    <p:extLst>
      <p:ext uri="{BB962C8B-B14F-4D97-AF65-F5344CB8AC3E}">
        <p14:creationId xmlns:p14="http://schemas.microsoft.com/office/powerpoint/2010/main" val="295224222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5709" y="0"/>
            <a:ext cx="11906291" cy="1071546"/>
          </a:xfrm>
        </p:spPr>
        <p:txBody>
          <a:bodyPr>
            <a:normAutofit/>
          </a:bodyPr>
          <a:lstStyle/>
          <a:p>
            <a:r>
              <a:rPr lang="en-GB" dirty="0" smtClean="0">
                <a:solidFill>
                  <a:schemeClr val="tx1"/>
                </a:solidFill>
              </a:rPr>
              <a:t>VAGINISMUS (cont)</a:t>
            </a:r>
            <a:endParaRPr lang="en-GB" dirty="0">
              <a:solidFill>
                <a:schemeClr val="tx1"/>
              </a:solidFill>
            </a:endParaRPr>
          </a:p>
        </p:txBody>
      </p:sp>
      <p:sp>
        <p:nvSpPr>
          <p:cNvPr id="3" name="Content Placeholder 2"/>
          <p:cNvSpPr>
            <a:spLocks noGrp="1"/>
          </p:cNvSpPr>
          <p:nvPr>
            <p:ph sz="quarter" idx="1"/>
          </p:nvPr>
        </p:nvSpPr>
        <p:spPr>
          <a:xfrm>
            <a:off x="0" y="1142984"/>
            <a:ext cx="12192000" cy="5715016"/>
          </a:xfrm>
        </p:spPr>
        <p:txBody>
          <a:bodyPr/>
          <a:lstStyle/>
          <a:p>
            <a:pPr>
              <a:buFont typeface="Wingdings" pitchFamily="2" charset="2"/>
              <a:buChar char="§"/>
            </a:pPr>
            <a:r>
              <a:rPr lang="en-GB" sz="2800" dirty="0" smtClean="0"/>
              <a:t>Other causes may include:</a:t>
            </a:r>
          </a:p>
          <a:p>
            <a:pPr lvl="3"/>
            <a:r>
              <a:rPr lang="en-GB" sz="2800" dirty="0" smtClean="0"/>
              <a:t>Hostility and traumatic sexual experience</a:t>
            </a:r>
          </a:p>
          <a:p>
            <a:pPr lvl="3"/>
            <a:r>
              <a:rPr lang="en-GB" sz="2800" dirty="0" smtClean="0"/>
              <a:t>Strong religious belief.</a:t>
            </a:r>
          </a:p>
          <a:p>
            <a:pPr>
              <a:buFont typeface="Wingdings" pitchFamily="2" charset="2"/>
              <a:buChar char="§"/>
            </a:pPr>
            <a:r>
              <a:rPr lang="en-GB" sz="2800" dirty="0" smtClean="0"/>
              <a:t>Organic causes:</a:t>
            </a:r>
          </a:p>
          <a:p>
            <a:pPr lvl="3">
              <a:buFont typeface="Wingdings 2" pitchFamily="18" charset="2"/>
              <a:buChar char="P"/>
            </a:pPr>
            <a:r>
              <a:rPr lang="en-GB" sz="2800" dirty="0" smtClean="0"/>
              <a:t>Gynaecological lesions</a:t>
            </a:r>
          </a:p>
          <a:p>
            <a:pPr lvl="3">
              <a:buFont typeface="Wingdings 2" pitchFamily="18" charset="2"/>
              <a:buChar char="P"/>
            </a:pPr>
            <a:r>
              <a:rPr lang="en-GB" sz="2800" dirty="0" smtClean="0"/>
              <a:t>Inflammation</a:t>
            </a:r>
          </a:p>
          <a:p>
            <a:pPr lvl="3">
              <a:buFont typeface="Wingdings 2" pitchFamily="18" charset="2"/>
              <a:buChar char="P"/>
            </a:pPr>
            <a:r>
              <a:rPr lang="en-GB" sz="2800" dirty="0" smtClean="0"/>
              <a:t>Obstetric trauma</a:t>
            </a:r>
          </a:p>
          <a:p>
            <a:pPr lvl="3">
              <a:buFont typeface="Wingdings 2" pitchFamily="18" charset="2"/>
              <a:buChar char="P"/>
            </a:pPr>
            <a:r>
              <a:rPr lang="en-GB" sz="2800" dirty="0" smtClean="0"/>
              <a:t>Hymenal remnants</a:t>
            </a:r>
          </a:p>
          <a:p>
            <a:pPr lvl="3">
              <a:buFont typeface="Wingdings 2" pitchFamily="18" charset="2"/>
              <a:buChar char="P"/>
            </a:pPr>
            <a:r>
              <a:rPr lang="en-GB" sz="2800" dirty="0" smtClean="0"/>
              <a:t>Atrophy of the vagina in senile women.</a:t>
            </a:r>
          </a:p>
          <a:p>
            <a:endParaRPr lang="en-GB" dirty="0" smtClean="0"/>
          </a:p>
          <a:p>
            <a:endParaRPr lang="en-GB" dirty="0" smtClean="0"/>
          </a:p>
          <a:p>
            <a:endParaRPr lang="en-GB" dirty="0"/>
          </a:p>
        </p:txBody>
      </p:sp>
    </p:spTree>
    <p:extLst>
      <p:ext uri="{BB962C8B-B14F-4D97-AF65-F5344CB8AC3E}">
        <p14:creationId xmlns:p14="http://schemas.microsoft.com/office/powerpoint/2010/main" val="61340624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5709" y="0"/>
            <a:ext cx="11906291" cy="785794"/>
          </a:xfrm>
        </p:spPr>
        <p:txBody>
          <a:bodyPr/>
          <a:lstStyle/>
          <a:p>
            <a:r>
              <a:rPr lang="en-GB" dirty="0" smtClean="0">
                <a:solidFill>
                  <a:schemeClr val="tx1"/>
                </a:solidFill>
              </a:rPr>
              <a:t>SEXUAL PAIN DISORDERS (cont)</a:t>
            </a:r>
            <a:endParaRPr lang="en-GB" dirty="0"/>
          </a:p>
        </p:txBody>
      </p:sp>
      <p:sp>
        <p:nvSpPr>
          <p:cNvPr id="3" name="Content Placeholder 2"/>
          <p:cNvSpPr>
            <a:spLocks noGrp="1"/>
          </p:cNvSpPr>
          <p:nvPr>
            <p:ph sz="quarter" idx="1"/>
          </p:nvPr>
        </p:nvSpPr>
        <p:spPr>
          <a:xfrm>
            <a:off x="285709" y="857232"/>
            <a:ext cx="11906291" cy="6000768"/>
          </a:xfrm>
        </p:spPr>
        <p:txBody>
          <a:bodyPr>
            <a:normAutofit/>
          </a:bodyPr>
          <a:lstStyle/>
          <a:p>
            <a:pPr>
              <a:buNone/>
            </a:pPr>
            <a:r>
              <a:rPr lang="en-GB" sz="3200" dirty="0" smtClean="0"/>
              <a:t>2.DYSPAREUNIA</a:t>
            </a:r>
          </a:p>
          <a:p>
            <a:pPr>
              <a:buFont typeface="Wingdings" pitchFamily="2" charset="2"/>
              <a:buChar char="§"/>
            </a:pPr>
            <a:r>
              <a:rPr lang="en-GB" sz="3200" dirty="0" smtClean="0"/>
              <a:t>Recurrent or persistent pain associated with sexual intercourse in either male or female.</a:t>
            </a:r>
          </a:p>
          <a:p>
            <a:pPr>
              <a:buFont typeface="Wingdings" pitchFamily="2" charset="2"/>
              <a:buChar char="§"/>
            </a:pPr>
            <a:r>
              <a:rPr lang="en-GB" sz="3200" dirty="0" smtClean="0"/>
              <a:t>Dyspareunia may be an indication of inadequate vaginal lubrication possibly due to insufficient stimulation.</a:t>
            </a:r>
          </a:p>
          <a:p>
            <a:pPr>
              <a:buFont typeface="Wingdings" pitchFamily="2" charset="2"/>
              <a:buChar char="§"/>
            </a:pPr>
            <a:r>
              <a:rPr lang="en-GB" sz="3200" dirty="0" smtClean="0"/>
              <a:t>Other factors:</a:t>
            </a:r>
          </a:p>
          <a:p>
            <a:pPr lvl="2">
              <a:buFont typeface="Wingdings 2" pitchFamily="18" charset="2"/>
              <a:buChar char="R"/>
            </a:pPr>
            <a:r>
              <a:rPr lang="en-GB" sz="3200" dirty="0" smtClean="0"/>
              <a:t>Lesions, scars, muscle spasm</a:t>
            </a:r>
          </a:p>
          <a:p>
            <a:pPr lvl="2">
              <a:buFont typeface="Wingdings 2" pitchFamily="18" charset="2"/>
              <a:buChar char="R"/>
            </a:pPr>
            <a:r>
              <a:rPr lang="en-GB" sz="3200" dirty="0" smtClean="0"/>
              <a:t>Effects of circumcision e.g. tight circumcision, formation of fibrous tissue.</a:t>
            </a:r>
          </a:p>
          <a:p>
            <a:pPr lvl="2">
              <a:buFont typeface="Wingdings 2" pitchFamily="18" charset="2"/>
              <a:buChar char="R"/>
            </a:pPr>
            <a:r>
              <a:rPr lang="en-GB" sz="3200" dirty="0" smtClean="0"/>
              <a:t>Pelvic infection on deep penetration</a:t>
            </a:r>
          </a:p>
          <a:p>
            <a:pPr lvl="2">
              <a:buFont typeface="Wingdings 2" pitchFamily="18" charset="2"/>
              <a:buChar char="R"/>
            </a:pPr>
            <a:r>
              <a:rPr lang="en-GB" sz="3200" dirty="0" smtClean="0"/>
              <a:t>Inflammation</a:t>
            </a:r>
          </a:p>
          <a:p>
            <a:pPr lvl="2">
              <a:buFont typeface="Wingdings 2" pitchFamily="18" charset="2"/>
              <a:buChar char="R"/>
            </a:pPr>
            <a:endParaRPr lang="en-GB" dirty="0" smtClean="0"/>
          </a:p>
          <a:p>
            <a:endParaRPr lang="en-GB" dirty="0" smtClean="0"/>
          </a:p>
          <a:p>
            <a:endParaRPr lang="en-GB" dirty="0"/>
          </a:p>
        </p:txBody>
      </p:sp>
    </p:spTree>
    <p:extLst>
      <p:ext uri="{BB962C8B-B14F-4D97-AF65-F5344CB8AC3E}">
        <p14:creationId xmlns:p14="http://schemas.microsoft.com/office/powerpoint/2010/main" val="157736867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459" y="274638"/>
            <a:ext cx="12001541" cy="511156"/>
          </a:xfrm>
        </p:spPr>
        <p:txBody>
          <a:bodyPr>
            <a:normAutofit fontScale="90000"/>
          </a:bodyPr>
          <a:lstStyle/>
          <a:p>
            <a:r>
              <a:rPr lang="en-GB" dirty="0" smtClean="0"/>
              <a:t>DYSPAREUNIA (cont)</a:t>
            </a:r>
            <a:endParaRPr lang="en-GB" dirty="0"/>
          </a:p>
        </p:txBody>
      </p:sp>
      <p:sp>
        <p:nvSpPr>
          <p:cNvPr id="3" name="Content Placeholder 2"/>
          <p:cNvSpPr>
            <a:spLocks noGrp="1"/>
          </p:cNvSpPr>
          <p:nvPr>
            <p:ph sz="quarter" idx="1"/>
          </p:nvPr>
        </p:nvSpPr>
        <p:spPr>
          <a:xfrm>
            <a:off x="190459" y="857232"/>
            <a:ext cx="12001541" cy="6000768"/>
          </a:xfrm>
        </p:spPr>
        <p:txBody>
          <a:bodyPr>
            <a:normAutofit/>
          </a:bodyPr>
          <a:lstStyle/>
          <a:p>
            <a:pPr lvl="2">
              <a:buFont typeface="Wingdings 2" pitchFamily="18" charset="2"/>
              <a:buChar char="R"/>
            </a:pPr>
            <a:r>
              <a:rPr lang="en-GB" sz="3200" dirty="0" smtClean="0"/>
              <a:t>Ca cervix</a:t>
            </a:r>
          </a:p>
          <a:p>
            <a:pPr lvl="2">
              <a:buFont typeface="Wingdings 2" pitchFamily="18" charset="2"/>
              <a:buChar char="R"/>
            </a:pPr>
            <a:r>
              <a:rPr lang="en-GB" sz="3200" dirty="0" smtClean="0"/>
              <a:t>Ovarian cysts</a:t>
            </a:r>
          </a:p>
          <a:p>
            <a:pPr lvl="2">
              <a:buFont typeface="Wingdings 2" pitchFamily="18" charset="2"/>
              <a:buChar char="R"/>
            </a:pPr>
            <a:r>
              <a:rPr lang="en-GB" sz="3200" dirty="0" smtClean="0"/>
              <a:t>Penile infection in men</a:t>
            </a:r>
          </a:p>
          <a:p>
            <a:pPr lvl="2">
              <a:buFont typeface="Wingdings 2" pitchFamily="18" charset="2"/>
              <a:buChar char="R"/>
            </a:pPr>
            <a:r>
              <a:rPr lang="en-GB" sz="3200" dirty="0" smtClean="0"/>
              <a:t>Structural abnormalities in male genitalia</a:t>
            </a:r>
            <a:endParaRPr lang="en-GB" sz="3200" dirty="0"/>
          </a:p>
        </p:txBody>
      </p:sp>
    </p:spTree>
    <p:extLst>
      <p:ext uri="{BB962C8B-B14F-4D97-AF65-F5344CB8AC3E}">
        <p14:creationId xmlns:p14="http://schemas.microsoft.com/office/powerpoint/2010/main" val="1587911744"/>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5710" y="0"/>
            <a:ext cx="11620581" cy="857232"/>
          </a:xfrm>
        </p:spPr>
        <p:txBody>
          <a:bodyPr/>
          <a:lstStyle/>
          <a:p>
            <a:r>
              <a:rPr lang="en-GB" dirty="0" smtClean="0">
                <a:solidFill>
                  <a:schemeClr val="tx1"/>
                </a:solidFill>
              </a:rPr>
              <a:t>Management of sexual disorders</a:t>
            </a:r>
            <a:endParaRPr lang="en-GB" dirty="0">
              <a:solidFill>
                <a:schemeClr val="tx1"/>
              </a:solidFill>
            </a:endParaRPr>
          </a:p>
        </p:txBody>
      </p:sp>
      <p:sp>
        <p:nvSpPr>
          <p:cNvPr id="3" name="Content Placeholder 2"/>
          <p:cNvSpPr>
            <a:spLocks noGrp="1"/>
          </p:cNvSpPr>
          <p:nvPr>
            <p:ph sz="quarter" idx="1"/>
          </p:nvPr>
        </p:nvSpPr>
        <p:spPr>
          <a:xfrm>
            <a:off x="190459" y="857232"/>
            <a:ext cx="12001541" cy="6000768"/>
          </a:xfrm>
        </p:spPr>
        <p:txBody>
          <a:bodyPr>
            <a:normAutofit/>
          </a:bodyPr>
          <a:lstStyle/>
          <a:p>
            <a:pPr>
              <a:buFont typeface="Wingdings" pitchFamily="2" charset="2"/>
              <a:buChar char="§"/>
            </a:pPr>
            <a:r>
              <a:rPr lang="en-GB" dirty="0" smtClean="0"/>
              <a:t>Psychological intervention</a:t>
            </a:r>
          </a:p>
          <a:p>
            <a:pPr>
              <a:buFont typeface="Wingdings" pitchFamily="2" charset="2"/>
              <a:buChar char="§"/>
            </a:pPr>
            <a:r>
              <a:rPr lang="en-GB" dirty="0" smtClean="0"/>
              <a:t>Counselling –to allay myths, improving love making techniques and communication.</a:t>
            </a:r>
          </a:p>
          <a:p>
            <a:pPr>
              <a:buFont typeface="Wingdings" pitchFamily="2" charset="2"/>
              <a:buChar char="§"/>
            </a:pPr>
            <a:r>
              <a:rPr lang="en-GB" dirty="0" smtClean="0"/>
              <a:t>Behavioural therapies-marital therapy ,sensate focus(focussing on other areas other than sex organs to reduce sex performance anxiety)</a:t>
            </a:r>
          </a:p>
          <a:p>
            <a:pPr>
              <a:buFont typeface="Wingdings" pitchFamily="2" charset="2"/>
              <a:buChar char="§"/>
            </a:pPr>
            <a:r>
              <a:rPr lang="en-GB" dirty="0" smtClean="0">
                <a:solidFill>
                  <a:srgbClr val="FF0000"/>
                </a:solidFill>
              </a:rPr>
              <a:t>Squeeze techniques</a:t>
            </a:r>
            <a:r>
              <a:rPr lang="en-GB" dirty="0" smtClean="0"/>
              <a:t>-a method commonly used to treat premature ejaculation.</a:t>
            </a:r>
          </a:p>
          <a:p>
            <a:pPr>
              <a:buFont typeface="Wingdings" pitchFamily="2" charset="2"/>
              <a:buChar char="Ø"/>
            </a:pPr>
            <a:r>
              <a:rPr lang="en-GB" dirty="0" smtClean="0"/>
              <a:t>In this technique ,the female partner holds the male’s sexual organ between her thumb and forefinger at the level of the frenulum</a:t>
            </a:r>
          </a:p>
          <a:p>
            <a:pPr>
              <a:buFont typeface="Wingdings" pitchFamily="2" charset="2"/>
              <a:buChar char="Ø"/>
            </a:pPr>
            <a:r>
              <a:rPr lang="en-GB" dirty="0" smtClean="0"/>
              <a:t>When the male partner is about to ejaculate he signals his partner to tightly apply squeeze technique by squeezing the tip of the male organ</a:t>
            </a:r>
          </a:p>
          <a:p>
            <a:pPr>
              <a:buFont typeface="Wingdings" pitchFamily="2" charset="2"/>
              <a:buChar char="Ø"/>
            </a:pPr>
            <a:r>
              <a:rPr lang="en-GB" dirty="0" smtClean="0"/>
              <a:t>The procedure is slightly painful and should be practiced for while until mal e partner do not ejaculate too soon.</a:t>
            </a:r>
          </a:p>
          <a:p>
            <a:endParaRPr lang="en-GB" dirty="0" smtClean="0"/>
          </a:p>
          <a:p>
            <a:endParaRPr lang="en-GB" dirty="0" smtClean="0"/>
          </a:p>
          <a:p>
            <a:endParaRPr lang="en-GB" dirty="0"/>
          </a:p>
        </p:txBody>
      </p:sp>
    </p:spTree>
    <p:extLst>
      <p:ext uri="{BB962C8B-B14F-4D97-AF65-F5344CB8AC3E}">
        <p14:creationId xmlns:p14="http://schemas.microsoft.com/office/powerpoint/2010/main" val="2211682076"/>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857232"/>
          </a:xfrm>
        </p:spPr>
        <p:txBody>
          <a:bodyPr>
            <a:normAutofit/>
          </a:bodyPr>
          <a:lstStyle/>
          <a:p>
            <a:r>
              <a:rPr lang="en-GB" dirty="0" smtClean="0">
                <a:solidFill>
                  <a:schemeClr val="tx1"/>
                </a:solidFill>
              </a:rPr>
              <a:t>Management of sexual disorders</a:t>
            </a:r>
            <a:endParaRPr lang="en-GB" dirty="0"/>
          </a:p>
        </p:txBody>
      </p:sp>
      <p:sp>
        <p:nvSpPr>
          <p:cNvPr id="3" name="Content Placeholder 2"/>
          <p:cNvSpPr>
            <a:spLocks noGrp="1"/>
          </p:cNvSpPr>
          <p:nvPr>
            <p:ph sz="quarter" idx="1"/>
          </p:nvPr>
        </p:nvSpPr>
        <p:spPr>
          <a:xfrm>
            <a:off x="0" y="714356"/>
            <a:ext cx="12192000" cy="6143644"/>
          </a:xfrm>
        </p:spPr>
        <p:txBody>
          <a:bodyPr>
            <a:normAutofit fontScale="85000" lnSpcReduction="20000"/>
          </a:bodyPr>
          <a:lstStyle/>
          <a:p>
            <a:pPr>
              <a:buFont typeface="Wingdings" pitchFamily="2" charset="2"/>
              <a:buChar char="§"/>
            </a:pPr>
            <a:r>
              <a:rPr lang="en-GB" sz="3200" dirty="0" smtClean="0">
                <a:solidFill>
                  <a:srgbClr val="FF0000"/>
                </a:solidFill>
              </a:rPr>
              <a:t>Stop-start techniques</a:t>
            </a:r>
            <a:r>
              <a:rPr lang="en-GB" sz="3200" dirty="0" smtClean="0"/>
              <a:t>-manual stimulation of the man’s sexual organ. When the male partner is about to have an ejaculation he inform the partner to apply start-stop technique.</a:t>
            </a:r>
          </a:p>
          <a:p>
            <a:pPr>
              <a:buFont typeface="Wingdings" pitchFamily="2" charset="2"/>
              <a:buChar char="§"/>
            </a:pPr>
            <a:r>
              <a:rPr lang="en-GB" sz="3200" dirty="0" smtClean="0"/>
              <a:t>Cognitive and social interventions-self-instruction training</a:t>
            </a:r>
          </a:p>
          <a:p>
            <a:pPr>
              <a:buFont typeface="Wingdings" pitchFamily="2" charset="2"/>
              <a:buChar char="§"/>
            </a:pPr>
            <a:r>
              <a:rPr lang="en-GB" sz="3200" dirty="0" smtClean="0"/>
              <a:t>Other therapies</a:t>
            </a:r>
          </a:p>
          <a:p>
            <a:pPr lvl="5">
              <a:buFont typeface="Wingdings" pitchFamily="2" charset="2"/>
              <a:buChar char="ü"/>
            </a:pPr>
            <a:r>
              <a:rPr lang="en-GB" sz="3300" dirty="0" smtClean="0"/>
              <a:t>Individual  therapy.</a:t>
            </a:r>
          </a:p>
          <a:p>
            <a:pPr lvl="5">
              <a:buFont typeface="Wingdings" pitchFamily="2" charset="2"/>
              <a:buChar char="ü"/>
            </a:pPr>
            <a:r>
              <a:rPr lang="en-GB" sz="3300" dirty="0" smtClean="0"/>
              <a:t>Group therapy</a:t>
            </a:r>
          </a:p>
          <a:p>
            <a:pPr lvl="5">
              <a:buFont typeface="Wingdings" pitchFamily="2" charset="2"/>
              <a:buChar char="ü"/>
            </a:pPr>
            <a:r>
              <a:rPr lang="en-GB" sz="3300" dirty="0" smtClean="0"/>
              <a:t>aversion therapies</a:t>
            </a:r>
          </a:p>
          <a:p>
            <a:pPr lvl="5">
              <a:buFont typeface="Wingdings" pitchFamily="2" charset="2"/>
              <a:buChar char="ü"/>
            </a:pPr>
            <a:r>
              <a:rPr lang="en-GB" sz="3300" dirty="0" smtClean="0"/>
              <a:t>Negative Sex thinking  e.g. thinking of an ugly monster.</a:t>
            </a:r>
          </a:p>
          <a:p>
            <a:pPr lvl="5">
              <a:buFont typeface="Wingdings" pitchFamily="2" charset="2"/>
              <a:buChar char="ü"/>
            </a:pPr>
            <a:r>
              <a:rPr lang="en-GB" sz="3300" dirty="0" smtClean="0"/>
              <a:t>Positive sex thinking e.g. Visualizing a past episode of a prolonged sexual activity.</a:t>
            </a:r>
          </a:p>
          <a:p>
            <a:pPr lvl="5">
              <a:buFont typeface="Wingdings" pitchFamily="2" charset="2"/>
              <a:buChar char="ü"/>
            </a:pPr>
            <a:r>
              <a:rPr lang="en-GB" sz="3300" dirty="0" smtClean="0"/>
              <a:t>Non sexual &amp; negative thinking e.g., thinking of a sad event or un paid debts</a:t>
            </a:r>
          </a:p>
          <a:p>
            <a:pPr lvl="5">
              <a:buFont typeface="Wingdings" pitchFamily="2" charset="2"/>
              <a:buChar char="ü"/>
            </a:pPr>
            <a:r>
              <a:rPr lang="en-GB" sz="3300" dirty="0" smtClean="0"/>
              <a:t>Sexual neutral e.g. Counting backward from hundred.</a:t>
            </a:r>
          </a:p>
          <a:p>
            <a:pPr lvl="5">
              <a:buFont typeface="Wingdings" pitchFamily="2" charset="2"/>
              <a:buChar char="ü"/>
            </a:pPr>
            <a:r>
              <a:rPr lang="en-GB" sz="3300" dirty="0" smtClean="0"/>
              <a:t>Sex incongruous e.g. Reciting the lords prayer.</a:t>
            </a:r>
          </a:p>
          <a:p>
            <a:pPr lvl="5">
              <a:buFont typeface="Wingdings" pitchFamily="2" charset="2"/>
              <a:buChar char="ü"/>
            </a:pPr>
            <a:r>
              <a:rPr lang="en-GB" sz="3300" dirty="0" smtClean="0"/>
              <a:t>Drugs e.g. Sildenafil (Viagra)</a:t>
            </a:r>
          </a:p>
          <a:p>
            <a:pPr lvl="5">
              <a:buFont typeface="Wingdings" pitchFamily="2" charset="2"/>
              <a:buChar char="ü"/>
            </a:pPr>
            <a:endParaRPr lang="en-GB" sz="3200" dirty="0" smtClean="0"/>
          </a:p>
          <a:p>
            <a:pPr>
              <a:buNone/>
            </a:pPr>
            <a:endParaRPr lang="en-GB" dirty="0"/>
          </a:p>
        </p:txBody>
      </p:sp>
    </p:spTree>
    <p:extLst>
      <p:ext uri="{BB962C8B-B14F-4D97-AF65-F5344CB8AC3E}">
        <p14:creationId xmlns:p14="http://schemas.microsoft.com/office/powerpoint/2010/main" val="3642330090"/>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459" y="0"/>
            <a:ext cx="12001541" cy="857232"/>
          </a:xfrm>
        </p:spPr>
        <p:txBody>
          <a:bodyPr>
            <a:normAutofit/>
          </a:bodyPr>
          <a:lstStyle/>
          <a:p>
            <a:r>
              <a:rPr lang="en-GB" dirty="0" smtClean="0">
                <a:solidFill>
                  <a:schemeClr val="tx1"/>
                </a:solidFill>
              </a:rPr>
              <a:t>GENDER IDENTITY DISORDER</a:t>
            </a:r>
            <a:endParaRPr lang="en-GB" dirty="0">
              <a:solidFill>
                <a:schemeClr val="tx1"/>
              </a:solidFill>
            </a:endParaRPr>
          </a:p>
        </p:txBody>
      </p:sp>
      <p:sp>
        <p:nvSpPr>
          <p:cNvPr id="3" name="Content Placeholder 2"/>
          <p:cNvSpPr>
            <a:spLocks noGrp="1"/>
          </p:cNvSpPr>
          <p:nvPr>
            <p:ph sz="quarter" idx="1"/>
          </p:nvPr>
        </p:nvSpPr>
        <p:spPr>
          <a:xfrm>
            <a:off x="0" y="857232"/>
            <a:ext cx="12192000" cy="5162568"/>
          </a:xfrm>
        </p:spPr>
        <p:txBody>
          <a:bodyPr/>
          <a:lstStyle/>
          <a:p>
            <a:pPr>
              <a:buFont typeface="Wingdings" pitchFamily="2" charset="2"/>
              <a:buChar char="§"/>
            </a:pPr>
            <a:r>
              <a:rPr lang="en-GB" sz="3200" dirty="0" smtClean="0"/>
              <a:t>A strong and persistent cross-gender identification that is not merely a desire for any perceived cultural advantages of being the other gender</a:t>
            </a:r>
            <a:r>
              <a:rPr lang="en-GB" dirty="0" smtClean="0"/>
              <a:t>. </a:t>
            </a:r>
            <a:endParaRPr lang="en-GB" dirty="0"/>
          </a:p>
        </p:txBody>
      </p:sp>
    </p:spTree>
    <p:extLst>
      <p:ext uri="{BB962C8B-B14F-4D97-AF65-F5344CB8AC3E}">
        <p14:creationId xmlns:p14="http://schemas.microsoft.com/office/powerpoint/2010/main" val="2961510631"/>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459" y="274638"/>
            <a:ext cx="12001541" cy="582594"/>
          </a:xfrm>
        </p:spPr>
        <p:txBody>
          <a:bodyPr>
            <a:normAutofit fontScale="90000"/>
          </a:bodyPr>
          <a:lstStyle/>
          <a:p>
            <a:r>
              <a:rPr lang="en-GB" dirty="0" smtClean="0"/>
              <a:t>PARAPHILIAS</a:t>
            </a:r>
            <a:endParaRPr lang="en-GB" dirty="0"/>
          </a:p>
        </p:txBody>
      </p:sp>
      <p:sp>
        <p:nvSpPr>
          <p:cNvPr id="3" name="Content Placeholder 2"/>
          <p:cNvSpPr>
            <a:spLocks noGrp="1"/>
          </p:cNvSpPr>
          <p:nvPr>
            <p:ph sz="quarter" idx="1"/>
          </p:nvPr>
        </p:nvSpPr>
        <p:spPr>
          <a:xfrm>
            <a:off x="0" y="857232"/>
            <a:ext cx="12192000" cy="6000768"/>
          </a:xfrm>
        </p:spPr>
        <p:txBody>
          <a:bodyPr>
            <a:normAutofit/>
          </a:bodyPr>
          <a:lstStyle/>
          <a:p>
            <a:pPr>
              <a:buFont typeface="Wingdings" pitchFamily="2" charset="2"/>
              <a:buChar char="q"/>
            </a:pPr>
            <a:r>
              <a:rPr lang="en-GB" sz="3200" dirty="0" smtClean="0"/>
              <a:t>Paraphilias are unusual fantasies ,sexual urges and behaviours that are recurrent and arousing.</a:t>
            </a:r>
          </a:p>
          <a:p>
            <a:pPr>
              <a:buFont typeface="Wingdings" pitchFamily="2" charset="2"/>
              <a:buChar char="q"/>
            </a:pPr>
            <a:r>
              <a:rPr lang="en-GB" sz="3200" dirty="0" smtClean="0"/>
              <a:t>They include:</a:t>
            </a:r>
          </a:p>
          <a:p>
            <a:pPr marL="514350" indent="-514350">
              <a:buFont typeface="+mj-lt"/>
              <a:buAutoNum type="arabicPeriod"/>
            </a:pPr>
            <a:r>
              <a:rPr lang="en-GB" sz="3200" dirty="0" smtClean="0"/>
              <a:t>Paedophilia-sexual urge towards arousal or activity with a pre-pubescent child</a:t>
            </a:r>
          </a:p>
          <a:p>
            <a:pPr marL="514350" indent="-514350">
              <a:buFont typeface="+mj-lt"/>
              <a:buAutoNum type="arabicPeriod"/>
            </a:pPr>
            <a:r>
              <a:rPr lang="en-GB" sz="3200" dirty="0" smtClean="0"/>
              <a:t>Exhibitionism- exposure of genitalia by a male to unsuspecting female stranger which may be accompanied by a fantasy that the stranger will be sexually aroused</a:t>
            </a:r>
          </a:p>
          <a:p>
            <a:pPr marL="514350" indent="-514350">
              <a:buFont typeface="+mj-lt"/>
              <a:buAutoNum type="arabicPeriod"/>
            </a:pPr>
            <a:r>
              <a:rPr lang="en-GB" sz="3200" dirty="0" smtClean="0"/>
              <a:t>Fetishism-use of women’s underpants, bras, stockings, shoes, earings, bracelets among others for the purpose of achieving sexual arousal and gratification.</a:t>
            </a:r>
          </a:p>
          <a:p>
            <a:endParaRPr lang="en-GB" dirty="0"/>
          </a:p>
        </p:txBody>
      </p:sp>
    </p:spTree>
    <p:extLst>
      <p:ext uri="{BB962C8B-B14F-4D97-AF65-F5344CB8AC3E}">
        <p14:creationId xmlns:p14="http://schemas.microsoft.com/office/powerpoint/2010/main" val="269591174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5709" y="0"/>
            <a:ext cx="11715832" cy="857232"/>
          </a:xfrm>
        </p:spPr>
        <p:txBody>
          <a:bodyPr/>
          <a:lstStyle/>
          <a:p>
            <a:r>
              <a:rPr lang="en-GB" dirty="0" smtClean="0">
                <a:solidFill>
                  <a:schemeClr val="tx1"/>
                </a:solidFill>
              </a:rPr>
              <a:t>Desire</a:t>
            </a:r>
            <a:endParaRPr lang="en-GB" dirty="0">
              <a:solidFill>
                <a:schemeClr val="tx1"/>
              </a:solidFill>
            </a:endParaRPr>
          </a:p>
        </p:txBody>
      </p:sp>
      <p:sp>
        <p:nvSpPr>
          <p:cNvPr id="3" name="Content Placeholder 2"/>
          <p:cNvSpPr>
            <a:spLocks noGrp="1"/>
          </p:cNvSpPr>
          <p:nvPr>
            <p:ph sz="quarter" idx="1"/>
          </p:nvPr>
        </p:nvSpPr>
        <p:spPr>
          <a:xfrm>
            <a:off x="190459" y="785794"/>
            <a:ext cx="12001541" cy="5857916"/>
          </a:xfrm>
        </p:spPr>
        <p:txBody>
          <a:bodyPr/>
          <a:lstStyle/>
          <a:p>
            <a:pPr>
              <a:buFont typeface="Wingdings" pitchFamily="2" charset="2"/>
              <a:buChar char="§"/>
            </a:pPr>
            <a:r>
              <a:rPr lang="en-GB" sz="3600" dirty="0" smtClean="0"/>
              <a:t>Psychological stimulation/fantasy</a:t>
            </a:r>
          </a:p>
          <a:p>
            <a:pPr>
              <a:buFont typeface="Wingdings" pitchFamily="2" charset="2"/>
              <a:buChar char="§"/>
            </a:pPr>
            <a:r>
              <a:rPr lang="en-GB" sz="3600" dirty="0" smtClean="0"/>
              <a:t>Presence of a love object</a:t>
            </a:r>
          </a:p>
          <a:p>
            <a:pPr>
              <a:buFont typeface="Wingdings" pitchFamily="2" charset="2"/>
              <a:buChar char="§"/>
            </a:pPr>
            <a:r>
              <a:rPr lang="en-GB" sz="3600" dirty="0" smtClean="0"/>
              <a:t>Desire to have sexual activity</a:t>
            </a:r>
          </a:p>
          <a:p>
            <a:endParaRPr lang="en-GB" dirty="0" smtClean="0"/>
          </a:p>
          <a:p>
            <a:endParaRPr lang="en-GB" dirty="0" smtClean="0"/>
          </a:p>
          <a:p>
            <a:endParaRPr lang="en-GB" dirty="0" smtClean="0"/>
          </a:p>
          <a:p>
            <a:endParaRPr lang="en-GB" dirty="0" smtClean="0"/>
          </a:p>
          <a:p>
            <a:endParaRPr lang="en-GB" dirty="0"/>
          </a:p>
        </p:txBody>
      </p:sp>
    </p:spTree>
    <p:extLst>
      <p:ext uri="{BB962C8B-B14F-4D97-AF65-F5344CB8AC3E}">
        <p14:creationId xmlns:p14="http://schemas.microsoft.com/office/powerpoint/2010/main" val="2501168892"/>
      </p:ext>
    </p:extLst>
  </p:cSld>
  <p:clrMapOvr>
    <a:masterClrMapping/>
  </p:clrMapOvr>
  <p:transition>
    <p:dissolve/>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5709" y="274638"/>
            <a:ext cx="11906291" cy="582594"/>
          </a:xfrm>
        </p:spPr>
        <p:txBody>
          <a:bodyPr>
            <a:normAutofit fontScale="90000"/>
          </a:bodyPr>
          <a:lstStyle/>
          <a:p>
            <a:r>
              <a:rPr lang="en-GB" dirty="0" smtClean="0"/>
              <a:t>PARAPHILIAS (cont)</a:t>
            </a:r>
            <a:endParaRPr lang="en-GB" dirty="0"/>
          </a:p>
        </p:txBody>
      </p:sp>
      <p:sp>
        <p:nvSpPr>
          <p:cNvPr id="3" name="Content Placeholder 2"/>
          <p:cNvSpPr>
            <a:spLocks noGrp="1"/>
          </p:cNvSpPr>
          <p:nvPr>
            <p:ph sz="quarter" idx="1"/>
          </p:nvPr>
        </p:nvSpPr>
        <p:spPr>
          <a:xfrm>
            <a:off x="0" y="928670"/>
            <a:ext cx="12192000" cy="5929330"/>
          </a:xfrm>
        </p:spPr>
        <p:txBody>
          <a:bodyPr/>
          <a:lstStyle/>
          <a:p>
            <a:pPr marL="514350" indent="-514350">
              <a:buFont typeface="+mj-lt"/>
              <a:buAutoNum type="arabicPeriod" startAt="4"/>
            </a:pPr>
            <a:r>
              <a:rPr lang="en-GB" sz="3200" dirty="0" smtClean="0"/>
              <a:t>Transvestism-recurrent act of cross-dressing, usually by heterosexual male in female dressing for the purpose of achieving sexual arousal and gratification.</a:t>
            </a:r>
          </a:p>
          <a:p>
            <a:pPr marL="514350" indent="-514350">
              <a:buFont typeface="+mj-lt"/>
              <a:buAutoNum type="arabicPeriod" startAt="4"/>
            </a:pPr>
            <a:r>
              <a:rPr lang="en-GB" sz="3200" dirty="0" smtClean="0"/>
              <a:t>Sexual masochism-seeking of real humiliation or pain from physical injuries or psychological abuse in order to achieve sexual gratification. e.g.. beating, being tied, stabbing, cutting, receiving electrical shock, piercing or psychological abuse before or during sexual intercourse.</a:t>
            </a:r>
          </a:p>
          <a:p>
            <a:pPr marL="514350" indent="-514350">
              <a:buFont typeface="+mj-lt"/>
              <a:buAutoNum type="arabicPeriod" startAt="4"/>
            </a:pPr>
            <a:r>
              <a:rPr lang="en-GB" sz="3200" dirty="0" smtClean="0"/>
              <a:t>Sexual sadism-derives sexual excitement from physical and psychological suffering and humiliations of their victims</a:t>
            </a:r>
          </a:p>
          <a:p>
            <a:endParaRPr lang="en-GB" dirty="0"/>
          </a:p>
        </p:txBody>
      </p:sp>
    </p:spTree>
    <p:extLst>
      <p:ext uri="{BB962C8B-B14F-4D97-AF65-F5344CB8AC3E}">
        <p14:creationId xmlns:p14="http://schemas.microsoft.com/office/powerpoint/2010/main" val="1955389314"/>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0960" y="0"/>
            <a:ext cx="11525331" cy="642918"/>
          </a:xfrm>
        </p:spPr>
        <p:txBody>
          <a:bodyPr>
            <a:normAutofit fontScale="90000"/>
          </a:bodyPr>
          <a:lstStyle/>
          <a:p>
            <a:r>
              <a:rPr lang="en-GB" dirty="0" smtClean="0"/>
              <a:t>PARAPHILIAS (cont)</a:t>
            </a:r>
            <a:endParaRPr lang="en-GB" dirty="0"/>
          </a:p>
        </p:txBody>
      </p:sp>
      <p:sp>
        <p:nvSpPr>
          <p:cNvPr id="3" name="Content Placeholder 2"/>
          <p:cNvSpPr>
            <a:spLocks noGrp="1"/>
          </p:cNvSpPr>
          <p:nvPr>
            <p:ph sz="quarter" idx="1"/>
          </p:nvPr>
        </p:nvSpPr>
        <p:spPr>
          <a:xfrm>
            <a:off x="0" y="642918"/>
            <a:ext cx="12192000" cy="6215082"/>
          </a:xfrm>
        </p:spPr>
        <p:txBody>
          <a:bodyPr/>
          <a:lstStyle/>
          <a:p>
            <a:pPr marL="514350" indent="-514350">
              <a:buFont typeface="+mj-lt"/>
              <a:buAutoNum type="arabicPeriod" startAt="7"/>
            </a:pPr>
            <a:r>
              <a:rPr lang="en-GB" sz="2800" dirty="0" smtClean="0"/>
              <a:t>Voyeurism-also known as scopophilia.it is where by a person observe unsuspecting usually stranger as they undress or engage in sexual intercourse for the purpose of sexual arousal.</a:t>
            </a:r>
          </a:p>
          <a:p>
            <a:pPr marL="514350" indent="-514350">
              <a:buFont typeface="+mj-lt"/>
              <a:buAutoNum type="arabicPeriod" startAt="7"/>
            </a:pPr>
            <a:r>
              <a:rPr lang="en-GB" sz="2800" dirty="0" smtClean="0"/>
              <a:t>Frotteurism-involve a male rubbing his erect penis against thighs or buttocks of a non consenting female usually in overcrowded places including buses and lifts.</a:t>
            </a:r>
          </a:p>
          <a:p>
            <a:pPr marL="514350" indent="-514350">
              <a:buFont typeface="+mj-lt"/>
              <a:buAutoNum type="arabicPeriod" startAt="7"/>
            </a:pPr>
            <a:r>
              <a:rPr lang="en-GB" sz="2800" dirty="0" smtClean="0"/>
              <a:t>Necrophilia-act of having sex with corpse</a:t>
            </a:r>
          </a:p>
          <a:p>
            <a:pPr marL="514350" indent="-514350">
              <a:buFont typeface="+mj-lt"/>
              <a:buAutoNum type="arabicPeriod" startAt="7"/>
            </a:pPr>
            <a:r>
              <a:rPr lang="en-GB" sz="2800" dirty="0" smtClean="0"/>
              <a:t>Zoophilia-also known as bestiality. sexual activity between humans and animals</a:t>
            </a:r>
          </a:p>
          <a:p>
            <a:pPr marL="514350" indent="-514350">
              <a:buFont typeface="+mj-lt"/>
              <a:buAutoNum type="arabicPeriod" startAt="7"/>
            </a:pPr>
            <a:r>
              <a:rPr lang="en-GB" sz="2800" dirty="0" smtClean="0"/>
              <a:t>Partialism</a:t>
            </a:r>
          </a:p>
          <a:p>
            <a:pPr marL="514350" indent="-514350">
              <a:buFont typeface="+mj-lt"/>
              <a:buAutoNum type="arabicPeriod" startAt="7"/>
            </a:pPr>
            <a:r>
              <a:rPr lang="en-GB" sz="2800" dirty="0" smtClean="0"/>
              <a:t>Masturbation</a:t>
            </a:r>
          </a:p>
          <a:p>
            <a:pPr marL="514350" indent="-514350">
              <a:buFont typeface="+mj-lt"/>
              <a:buAutoNum type="arabicPeriod" startAt="7"/>
            </a:pPr>
            <a:r>
              <a:rPr lang="en-GB" sz="2800" dirty="0" smtClean="0"/>
              <a:t>Incest </a:t>
            </a:r>
            <a:endParaRPr lang="en-GB" sz="2800" dirty="0"/>
          </a:p>
        </p:txBody>
      </p:sp>
    </p:spTree>
    <p:extLst>
      <p:ext uri="{BB962C8B-B14F-4D97-AF65-F5344CB8AC3E}">
        <p14:creationId xmlns:p14="http://schemas.microsoft.com/office/powerpoint/2010/main" val="158857453"/>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22734237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838200" y="365125"/>
            <a:ext cx="10515600" cy="5049557"/>
          </a:xfrm>
        </p:spPr>
        <p:txBody>
          <a:bodyPr>
            <a:normAutofit/>
          </a:bodyPr>
          <a:lstStyle>
            <a:lvl1pPr algn="ctr">
              <a:defRPr sz="6600" b="1" baseline="0"/>
            </a:lvl1pPr>
          </a:lstStyle>
          <a:p>
            <a:r>
              <a:rPr lang="en-US" dirty="0" smtClean="0">
                <a:latin typeface="Times New Roman" panose="02020603050405020304" pitchFamily="18" charset="0"/>
                <a:cs typeface="Times New Roman" panose="02020603050405020304" pitchFamily="18" charset="0"/>
              </a:rPr>
              <a:t>The End </a:t>
            </a:r>
            <a:br>
              <a:rPr lang="en-US" dirty="0" smtClean="0">
                <a:latin typeface="Times New Roman" panose="02020603050405020304" pitchFamily="18" charset="0"/>
                <a:cs typeface="Times New Roman" panose="02020603050405020304" pitchFamily="18" charset="0"/>
              </a:rPr>
            </a:br>
            <a:r>
              <a:rPr lang="en-US" dirty="0" smtClean="0">
                <a:latin typeface="Times New Roman" panose="02020603050405020304" pitchFamily="18" charset="0"/>
                <a:cs typeface="Times New Roman" panose="02020603050405020304" pitchFamily="18" charset="0"/>
              </a:rPr>
              <a:t>Thank You</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110934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0960" y="274638"/>
            <a:ext cx="11811040" cy="439718"/>
          </a:xfrm>
        </p:spPr>
        <p:txBody>
          <a:bodyPr>
            <a:normAutofit fontScale="90000"/>
          </a:bodyPr>
          <a:lstStyle/>
          <a:p>
            <a:r>
              <a:rPr lang="en-GB" dirty="0" smtClean="0">
                <a:solidFill>
                  <a:schemeClr val="tx1"/>
                </a:solidFill>
              </a:rPr>
              <a:t>Excitement/plateau</a:t>
            </a:r>
            <a:endParaRPr lang="en-GB" dirty="0">
              <a:solidFill>
                <a:schemeClr val="tx1"/>
              </a:solidFill>
            </a:endParaRPr>
          </a:p>
        </p:txBody>
      </p:sp>
      <p:sp>
        <p:nvSpPr>
          <p:cNvPr id="3" name="Content Placeholder 2"/>
          <p:cNvSpPr>
            <a:spLocks noGrp="1"/>
          </p:cNvSpPr>
          <p:nvPr>
            <p:ph sz="quarter" idx="1"/>
          </p:nvPr>
        </p:nvSpPr>
        <p:spPr>
          <a:xfrm>
            <a:off x="0" y="857232"/>
            <a:ext cx="12192000" cy="6000768"/>
          </a:xfrm>
        </p:spPr>
        <p:txBody>
          <a:bodyPr>
            <a:normAutofit lnSpcReduction="10000"/>
          </a:bodyPr>
          <a:lstStyle/>
          <a:p>
            <a:pPr>
              <a:buFont typeface="Wingdings" pitchFamily="2" charset="2"/>
              <a:buChar char="§"/>
            </a:pPr>
            <a:r>
              <a:rPr lang="en-GB" sz="3200" dirty="0" smtClean="0"/>
              <a:t>Physiological stimulation e.g. Stroking, kissing</a:t>
            </a:r>
          </a:p>
          <a:p>
            <a:pPr>
              <a:buFont typeface="Wingdings" pitchFamily="2" charset="2"/>
              <a:buChar char="§"/>
            </a:pPr>
            <a:r>
              <a:rPr lang="en-GB" sz="3200" dirty="0" smtClean="0"/>
              <a:t>In males penile tumescence and erection occurs</a:t>
            </a:r>
          </a:p>
          <a:p>
            <a:pPr>
              <a:buFont typeface="Wingdings" pitchFamily="2" charset="2"/>
              <a:buChar char="§"/>
            </a:pPr>
            <a:r>
              <a:rPr lang="en-GB" sz="3200" dirty="0" smtClean="0"/>
              <a:t>Vaginal lubrication</a:t>
            </a:r>
          </a:p>
          <a:p>
            <a:pPr>
              <a:buFont typeface="Wingdings" pitchFamily="2" charset="2"/>
              <a:buChar char="§"/>
            </a:pPr>
            <a:r>
              <a:rPr lang="en-GB" sz="3200" dirty="0" smtClean="0"/>
              <a:t>Venous engorgement of external genitalia</a:t>
            </a:r>
          </a:p>
          <a:p>
            <a:pPr>
              <a:buFont typeface="Wingdings" pitchFamily="2" charset="2"/>
              <a:buChar char="§"/>
            </a:pPr>
            <a:r>
              <a:rPr lang="en-GB" sz="3200" dirty="0" smtClean="0"/>
              <a:t>Vaginal barrel constricts</a:t>
            </a:r>
          </a:p>
          <a:p>
            <a:pPr>
              <a:buFont typeface="Wingdings" pitchFamily="2" charset="2"/>
              <a:buChar char="§"/>
            </a:pPr>
            <a:r>
              <a:rPr lang="en-GB" sz="3200" dirty="0" smtClean="0"/>
              <a:t>Clitoris enlarge and retract</a:t>
            </a:r>
          </a:p>
          <a:p>
            <a:pPr>
              <a:buFont typeface="Wingdings" pitchFamily="2" charset="2"/>
              <a:buChar char="§"/>
            </a:pPr>
            <a:r>
              <a:rPr lang="en-GB" sz="3200" dirty="0" smtClean="0"/>
              <a:t>Specific colour changes of genitalia.</a:t>
            </a:r>
          </a:p>
          <a:p>
            <a:pPr>
              <a:buFont typeface="Wingdings" pitchFamily="2" charset="2"/>
              <a:buChar char="§"/>
            </a:pPr>
            <a:r>
              <a:rPr lang="en-GB" sz="3200" dirty="0" smtClean="0"/>
              <a:t>Breast size enlarges by 25%</a:t>
            </a:r>
          </a:p>
          <a:p>
            <a:pPr>
              <a:buFont typeface="Wingdings" pitchFamily="2" charset="2"/>
              <a:buChar char="§"/>
            </a:pPr>
            <a:r>
              <a:rPr lang="en-GB" sz="3200" dirty="0" smtClean="0"/>
              <a:t>Voluntary contraction of large muscles</a:t>
            </a:r>
          </a:p>
          <a:p>
            <a:pPr>
              <a:buFont typeface="Wingdings" pitchFamily="2" charset="2"/>
              <a:buChar char="§"/>
            </a:pPr>
            <a:r>
              <a:rPr lang="en-GB" sz="3200" dirty="0" smtClean="0"/>
              <a:t>Lasts for about 30seconds.</a:t>
            </a:r>
          </a:p>
          <a:p>
            <a:pPr>
              <a:buFont typeface="Wingdings" pitchFamily="2" charset="2"/>
              <a:buChar char="§"/>
            </a:pPr>
            <a:r>
              <a:rPr lang="en-GB" sz="3200" dirty="0" smtClean="0"/>
              <a:t>May last for few minutes to hours</a:t>
            </a:r>
          </a:p>
          <a:p>
            <a:endParaRPr lang="en-GB" dirty="0"/>
          </a:p>
        </p:txBody>
      </p:sp>
    </p:spTree>
    <p:extLst>
      <p:ext uri="{BB962C8B-B14F-4D97-AF65-F5344CB8AC3E}">
        <p14:creationId xmlns:p14="http://schemas.microsoft.com/office/powerpoint/2010/main" val="219855029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12192000" cy="582594"/>
          </a:xfrm>
        </p:spPr>
        <p:txBody>
          <a:bodyPr>
            <a:normAutofit fontScale="90000"/>
          </a:bodyPr>
          <a:lstStyle/>
          <a:p>
            <a:r>
              <a:rPr lang="en-GB" dirty="0" smtClean="0">
                <a:solidFill>
                  <a:schemeClr val="tx1"/>
                </a:solidFill>
              </a:rPr>
              <a:t>orgasm</a:t>
            </a:r>
            <a:endParaRPr lang="en-GB" dirty="0">
              <a:solidFill>
                <a:schemeClr val="tx1"/>
              </a:solidFill>
            </a:endParaRPr>
          </a:p>
        </p:txBody>
      </p:sp>
      <p:sp>
        <p:nvSpPr>
          <p:cNvPr id="3" name="Content Placeholder 2"/>
          <p:cNvSpPr>
            <a:spLocks noGrp="1"/>
          </p:cNvSpPr>
          <p:nvPr>
            <p:ph sz="quarter" idx="1"/>
          </p:nvPr>
        </p:nvSpPr>
        <p:spPr>
          <a:xfrm>
            <a:off x="0" y="857232"/>
            <a:ext cx="12192000" cy="6000768"/>
          </a:xfrm>
        </p:spPr>
        <p:txBody>
          <a:bodyPr>
            <a:noAutofit/>
          </a:bodyPr>
          <a:lstStyle/>
          <a:p>
            <a:pPr>
              <a:buFont typeface="Wingdings" pitchFamily="2" charset="2"/>
              <a:buChar char="§"/>
            </a:pPr>
            <a:r>
              <a:rPr lang="en-GB" sz="3200" dirty="0" smtClean="0"/>
              <a:t>Peaking of sexual pleasure</a:t>
            </a:r>
          </a:p>
          <a:p>
            <a:pPr>
              <a:buFont typeface="Wingdings" pitchFamily="2" charset="2"/>
              <a:buChar char="§"/>
            </a:pPr>
            <a:r>
              <a:rPr lang="en-GB" sz="3200" dirty="0" smtClean="0"/>
              <a:t>3-12 contraction of the outer third of the vagina</a:t>
            </a:r>
          </a:p>
          <a:p>
            <a:pPr>
              <a:buFont typeface="Wingdings" pitchFamily="2" charset="2"/>
              <a:buChar char="§"/>
            </a:pPr>
            <a:r>
              <a:rPr lang="en-GB" sz="3200" dirty="0" smtClean="0"/>
              <a:t>Swelling of the outer third of the vagina which reduces its diameter by half. This reduction in diameter increases the friction stimulation of the penis.</a:t>
            </a:r>
          </a:p>
          <a:p>
            <a:pPr>
              <a:buFont typeface="Wingdings" pitchFamily="2" charset="2"/>
              <a:buChar char="§"/>
            </a:pPr>
            <a:r>
              <a:rPr lang="en-GB" sz="3200" dirty="0" smtClean="0"/>
              <a:t>Rhythmic contraction of perineal muscles</a:t>
            </a:r>
          </a:p>
          <a:p>
            <a:pPr>
              <a:buFont typeface="Wingdings" pitchFamily="2" charset="2"/>
              <a:buChar char="§"/>
            </a:pPr>
            <a:r>
              <a:rPr lang="en-GB" sz="3200" dirty="0" smtClean="0"/>
              <a:t>In male ejaculation inevitability takes place</a:t>
            </a:r>
          </a:p>
          <a:p>
            <a:pPr>
              <a:buFont typeface="Wingdings" pitchFamily="2" charset="2"/>
              <a:buChar char="§"/>
            </a:pPr>
            <a:r>
              <a:rPr lang="en-GB" sz="3200" dirty="0" smtClean="0"/>
              <a:t>Vigorous gasping and contraction of muscles around the neck, abdomen, buttocks and limbs.</a:t>
            </a:r>
          </a:p>
          <a:p>
            <a:endParaRPr lang="en-GB" dirty="0"/>
          </a:p>
        </p:txBody>
      </p:sp>
    </p:spTree>
    <p:extLst>
      <p:ext uri="{BB962C8B-B14F-4D97-AF65-F5344CB8AC3E}">
        <p14:creationId xmlns:p14="http://schemas.microsoft.com/office/powerpoint/2010/main" val="220002308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5709" y="274638"/>
            <a:ext cx="11296691" cy="1143000"/>
          </a:xfrm>
        </p:spPr>
        <p:txBody>
          <a:bodyPr/>
          <a:lstStyle/>
          <a:p>
            <a:r>
              <a:rPr lang="en-GB" dirty="0" smtClean="0"/>
              <a:t>Orgasm (cont)</a:t>
            </a:r>
            <a:endParaRPr lang="en-GB" dirty="0"/>
          </a:p>
        </p:txBody>
      </p:sp>
      <p:sp>
        <p:nvSpPr>
          <p:cNvPr id="3" name="Content Placeholder 2"/>
          <p:cNvSpPr>
            <a:spLocks noGrp="1"/>
          </p:cNvSpPr>
          <p:nvPr>
            <p:ph sz="quarter" idx="1"/>
          </p:nvPr>
        </p:nvSpPr>
        <p:spPr>
          <a:xfrm>
            <a:off x="0" y="1447800"/>
            <a:ext cx="11906291" cy="5410200"/>
          </a:xfrm>
        </p:spPr>
        <p:txBody>
          <a:bodyPr/>
          <a:lstStyle/>
          <a:p>
            <a:pPr>
              <a:buFont typeface="Wingdings" pitchFamily="2" charset="2"/>
              <a:buChar char="§"/>
            </a:pPr>
            <a:r>
              <a:rPr lang="en-GB" sz="3200" dirty="0" smtClean="0"/>
              <a:t>In both males and females anal sphincter contracts rhythmically </a:t>
            </a:r>
          </a:p>
          <a:p>
            <a:pPr>
              <a:buFont typeface="Wingdings" pitchFamily="2" charset="2"/>
              <a:buChar char="§"/>
            </a:pPr>
            <a:r>
              <a:rPr lang="en-GB" sz="3200" dirty="0" smtClean="0"/>
              <a:t>Contraction of the uterus</a:t>
            </a:r>
          </a:p>
          <a:p>
            <a:pPr>
              <a:buFont typeface="Wingdings" pitchFamily="2" charset="2"/>
              <a:buChar char="§"/>
            </a:pPr>
            <a:r>
              <a:rPr lang="en-GB" sz="3200" dirty="0" smtClean="0"/>
              <a:t>Muscle spasm</a:t>
            </a:r>
          </a:p>
          <a:p>
            <a:pPr>
              <a:buFont typeface="Wingdings" pitchFamily="2" charset="2"/>
              <a:buChar char="§"/>
            </a:pPr>
            <a:r>
              <a:rPr lang="en-GB" sz="3200" dirty="0" smtClean="0"/>
              <a:t>Blood pressure rises by 20-40mm Hg</a:t>
            </a:r>
          </a:p>
          <a:p>
            <a:pPr>
              <a:buFont typeface="Wingdings" pitchFamily="2" charset="2"/>
              <a:buChar char="§"/>
            </a:pPr>
            <a:r>
              <a:rPr lang="en-GB" sz="3200" dirty="0" smtClean="0"/>
              <a:t>Heart rate rises between 120-140 beats/minutes</a:t>
            </a:r>
          </a:p>
          <a:p>
            <a:pPr>
              <a:buFont typeface="Wingdings" pitchFamily="2" charset="2"/>
              <a:buChar char="§"/>
            </a:pPr>
            <a:r>
              <a:rPr lang="en-GB" sz="3200" dirty="0" smtClean="0"/>
              <a:t>Last  seconds to minutes</a:t>
            </a:r>
          </a:p>
          <a:p>
            <a:endParaRPr lang="en-GB" dirty="0"/>
          </a:p>
        </p:txBody>
      </p:sp>
    </p:spTree>
    <p:extLst>
      <p:ext uri="{BB962C8B-B14F-4D97-AF65-F5344CB8AC3E}">
        <p14:creationId xmlns:p14="http://schemas.microsoft.com/office/powerpoint/2010/main" val="352435228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5709" y="0"/>
            <a:ext cx="11906291" cy="785794"/>
          </a:xfrm>
        </p:spPr>
        <p:txBody>
          <a:bodyPr/>
          <a:lstStyle/>
          <a:p>
            <a:r>
              <a:rPr lang="en-GB" dirty="0" smtClean="0"/>
              <a:t>Resolution </a:t>
            </a:r>
            <a:endParaRPr lang="en-GB" dirty="0"/>
          </a:p>
        </p:txBody>
      </p:sp>
      <p:sp>
        <p:nvSpPr>
          <p:cNvPr id="3" name="Content Placeholder 2"/>
          <p:cNvSpPr>
            <a:spLocks noGrp="1"/>
          </p:cNvSpPr>
          <p:nvPr>
            <p:ph sz="quarter" idx="1"/>
          </p:nvPr>
        </p:nvSpPr>
        <p:spPr>
          <a:xfrm>
            <a:off x="285709" y="785794"/>
            <a:ext cx="11715832" cy="5857916"/>
          </a:xfrm>
        </p:spPr>
        <p:txBody>
          <a:bodyPr>
            <a:normAutofit/>
          </a:bodyPr>
          <a:lstStyle/>
          <a:p>
            <a:pPr>
              <a:buFont typeface="Wingdings" pitchFamily="2" charset="2"/>
              <a:buChar char="§"/>
            </a:pPr>
            <a:r>
              <a:rPr lang="en-GB" sz="3200" dirty="0" smtClean="0"/>
              <a:t>Sense of muscular relaxation and general well being</a:t>
            </a:r>
          </a:p>
          <a:p>
            <a:pPr>
              <a:buFont typeface="Wingdings" pitchFamily="2" charset="2"/>
              <a:buChar char="§"/>
            </a:pPr>
            <a:r>
              <a:rPr lang="en-GB" sz="3200" dirty="0" smtClean="0"/>
              <a:t>Disgorgement of blood from genitals (detumescence)</a:t>
            </a:r>
          </a:p>
          <a:p>
            <a:pPr>
              <a:buFont typeface="Wingdings" pitchFamily="2" charset="2"/>
              <a:buChar char="§"/>
            </a:pPr>
            <a:r>
              <a:rPr lang="en-GB" sz="3200" dirty="0" smtClean="0"/>
              <a:t>Male are physiologically refractory to further erection and orgasm for a variable period of time.</a:t>
            </a:r>
          </a:p>
          <a:p>
            <a:pPr>
              <a:buFont typeface="Wingdings" pitchFamily="2" charset="2"/>
              <a:buChar char="§"/>
            </a:pPr>
            <a:r>
              <a:rPr lang="en-GB" sz="3200" dirty="0" smtClean="0"/>
              <a:t>Females may respond to additional stimulation almost immediately.</a:t>
            </a:r>
          </a:p>
          <a:p>
            <a:pPr>
              <a:buFont typeface="Wingdings" pitchFamily="2" charset="2"/>
              <a:buChar char="§"/>
            </a:pPr>
            <a:r>
              <a:rPr lang="en-GB" sz="3200" dirty="0" smtClean="0"/>
              <a:t>Descending of the testes.</a:t>
            </a:r>
          </a:p>
          <a:p>
            <a:pPr>
              <a:buFont typeface="Wingdings" pitchFamily="2" charset="2"/>
              <a:buChar char="§"/>
            </a:pPr>
            <a:endParaRPr lang="en-GB" sz="3200" dirty="0"/>
          </a:p>
        </p:txBody>
      </p:sp>
    </p:spTree>
    <p:extLst>
      <p:ext uri="{BB962C8B-B14F-4D97-AF65-F5344CB8AC3E}">
        <p14:creationId xmlns:p14="http://schemas.microsoft.com/office/powerpoint/2010/main" val="13450704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b="1" dirty="0" smtClean="0"/>
              <a:t>Aetiology of abnormal sexual response</a:t>
            </a:r>
            <a:endParaRPr lang="en-GB" b="1" dirty="0"/>
          </a:p>
        </p:txBody>
      </p:sp>
      <p:sp>
        <p:nvSpPr>
          <p:cNvPr id="3" name="Content Placeholder 2"/>
          <p:cNvSpPr>
            <a:spLocks noGrp="1"/>
          </p:cNvSpPr>
          <p:nvPr>
            <p:ph sz="quarter" idx="1"/>
          </p:nvPr>
        </p:nvSpPr>
        <p:spPr/>
        <p:txBody>
          <a:bodyPr>
            <a:normAutofit/>
          </a:bodyPr>
          <a:lstStyle/>
          <a:p>
            <a:pPr>
              <a:buFont typeface="Wingdings" pitchFamily="2" charset="2"/>
              <a:buChar char="§"/>
            </a:pPr>
            <a:r>
              <a:rPr lang="en-GB" sz="3200" dirty="0" smtClean="0"/>
              <a:t>Psychosexual development</a:t>
            </a:r>
          </a:p>
          <a:p>
            <a:pPr>
              <a:buFont typeface="Wingdings" pitchFamily="2" charset="2"/>
              <a:buChar char="§"/>
            </a:pPr>
            <a:r>
              <a:rPr lang="en-GB" sz="3200" dirty="0" smtClean="0"/>
              <a:t>Psychological attitude towards sex</a:t>
            </a:r>
          </a:p>
          <a:p>
            <a:pPr>
              <a:buFont typeface="Wingdings" pitchFamily="2" charset="2"/>
              <a:buChar char="§"/>
            </a:pPr>
            <a:r>
              <a:rPr lang="en-GB" sz="3200" dirty="0" smtClean="0"/>
              <a:t>Physiological state.</a:t>
            </a:r>
          </a:p>
          <a:p>
            <a:pPr>
              <a:buFont typeface="Wingdings" pitchFamily="2" charset="2"/>
              <a:buChar char="§"/>
            </a:pPr>
            <a:r>
              <a:rPr lang="en-GB" sz="3200" dirty="0" smtClean="0"/>
              <a:t>Cultural and religious factors</a:t>
            </a:r>
            <a:endParaRPr lang="en-GB" sz="3200" dirty="0"/>
          </a:p>
        </p:txBody>
      </p:sp>
    </p:spTree>
    <p:extLst>
      <p:ext uri="{BB962C8B-B14F-4D97-AF65-F5344CB8AC3E}">
        <p14:creationId xmlns:p14="http://schemas.microsoft.com/office/powerpoint/2010/main" val="399499012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PP2">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POWERPOINT PRESENTATION TEMPLATE 1" id="{9441E776-B668-4A4A-B6B9-99A375C1CB2B}" vid="{0BE2D323-E25A-4935-8427-0C6ED85E03F2}"/>
    </a:ext>
  </a:extLst>
</a:theme>
</file>

<file path=docProps/app.xml><?xml version="1.0" encoding="utf-8"?>
<Properties xmlns="http://schemas.openxmlformats.org/officeDocument/2006/extended-properties" xmlns:vt="http://schemas.openxmlformats.org/officeDocument/2006/docPropsVTypes">
  <Template>HEADQUARTERS POWERPOINT PRESENTATION TEMPLATE 1</Template>
  <TotalTime>2</TotalTime>
  <Words>2090</Words>
  <Application>Microsoft Office PowerPoint</Application>
  <PresentationFormat>Custom</PresentationFormat>
  <Paragraphs>337</Paragraphs>
  <Slides>43</Slides>
  <Notes>0</Notes>
  <HiddenSlides>0</HiddenSlides>
  <MMClips>0</MMClips>
  <ScaleCrop>false</ScaleCrop>
  <HeadingPairs>
    <vt:vector size="4" baseType="variant">
      <vt:variant>
        <vt:lpstr>Theme</vt:lpstr>
      </vt:variant>
      <vt:variant>
        <vt:i4>1</vt:i4>
      </vt:variant>
      <vt:variant>
        <vt:lpstr>Slide Titles</vt:lpstr>
      </vt:variant>
      <vt:variant>
        <vt:i4>43</vt:i4>
      </vt:variant>
    </vt:vector>
  </HeadingPairs>
  <TitlesOfParts>
    <vt:vector size="44" baseType="lpstr">
      <vt:lpstr>Office Theme</vt:lpstr>
      <vt:lpstr>SEXUALITY AND GENDER ISSUES</vt:lpstr>
      <vt:lpstr>   INTRODUCTION</vt:lpstr>
      <vt:lpstr>Psychophysiology of sex responses.</vt:lpstr>
      <vt:lpstr>Desire</vt:lpstr>
      <vt:lpstr>Excitement/plateau</vt:lpstr>
      <vt:lpstr>orgasm</vt:lpstr>
      <vt:lpstr>Orgasm (cont)</vt:lpstr>
      <vt:lpstr>Resolution </vt:lpstr>
      <vt:lpstr>Aetiology of abnormal sexual response</vt:lpstr>
      <vt:lpstr>Sexual disorders</vt:lpstr>
      <vt:lpstr>Classification of Sexual dysfunction disorders</vt:lpstr>
      <vt:lpstr>Classification of Sexual dysfunction disorders (cont)</vt:lpstr>
      <vt:lpstr>Sexual dysfunction disorders</vt:lpstr>
      <vt:lpstr>Psychological cause</vt:lpstr>
      <vt:lpstr>Hypoactive sexual desire disorder</vt:lpstr>
      <vt:lpstr>Causes of hypoactive sexual desire disorder</vt:lpstr>
      <vt:lpstr>Sexual aversion disorder</vt:lpstr>
      <vt:lpstr>Sexual aversion disorder (cont)</vt:lpstr>
      <vt:lpstr>     Sexual aversion disorder (cont)</vt:lpstr>
      <vt:lpstr>Aetiology of sexual aversion disorder</vt:lpstr>
      <vt:lpstr>SEXUAL AROUSAL DISORDERS</vt:lpstr>
      <vt:lpstr>SEXUAL AROUSAL DISORDERS (cont)</vt:lpstr>
      <vt:lpstr>Male erectile disorder(cont)</vt:lpstr>
      <vt:lpstr>Male erectile disorder(cont)</vt:lpstr>
      <vt:lpstr>Male erectile disorder(cont)</vt:lpstr>
      <vt:lpstr>ORGASMIC DISORDERS</vt:lpstr>
      <vt:lpstr>FEMALE ORGASMIC DISORDER (cont)</vt:lpstr>
      <vt:lpstr>ORGASMIC DISORDERS (cont)</vt:lpstr>
      <vt:lpstr>MALE ORGASMIC DISORDER (cont).</vt:lpstr>
      <vt:lpstr>3.PREMATURE EJACULATION</vt:lpstr>
      <vt:lpstr>PREMATURE EJACULATION (cont)</vt:lpstr>
      <vt:lpstr>4.SEXUAL PAIN DISORDERS</vt:lpstr>
      <vt:lpstr>VAGINISMUS (cont)</vt:lpstr>
      <vt:lpstr>SEXUAL PAIN DISORDERS (cont)</vt:lpstr>
      <vt:lpstr>DYSPAREUNIA (cont)</vt:lpstr>
      <vt:lpstr>Management of sexual disorders</vt:lpstr>
      <vt:lpstr>Management of sexual disorders</vt:lpstr>
      <vt:lpstr>GENDER IDENTITY DISORDER</vt:lpstr>
      <vt:lpstr>PARAPHILIAS</vt:lpstr>
      <vt:lpstr>PARAPHILIAS (cont)</vt:lpstr>
      <vt:lpstr>PARAPHILIAS (cont)</vt:lpstr>
      <vt:lpstr>PowerPoint Presentation</vt:lpstr>
      <vt:lpstr>The End  Thank You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LOISE</cp:lastModifiedBy>
  <cp:revision>3</cp:revision>
  <dcterms:created xsi:type="dcterms:W3CDTF">2020-07-27T13:48:41Z</dcterms:created>
  <dcterms:modified xsi:type="dcterms:W3CDTF">2020-08-03T09:44:07Z</dcterms:modified>
</cp:coreProperties>
</file>