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</p:sldIdLst>
  <p:sldSz cx="9144000" cy="6858000" type="screen4x3"/>
  <p:notesSz cx="9363075" cy="7077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1" autoAdjust="0"/>
    <p:restoredTop sz="94660"/>
  </p:normalViewPr>
  <p:slideViewPr>
    <p:cSldViewPr snapToGrid="0">
      <p:cViewPr varScale="1">
        <p:scale>
          <a:sx n="43" d="100"/>
          <a:sy n="43" d="100"/>
        </p:scale>
        <p:origin x="48" y="6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F42B4-36FC-451C-9DF1-BA97EFAE4621}" type="datetimeFigureOut">
              <a:rPr lang="en-US"/>
              <a:pPr>
                <a:defRPr/>
              </a:pPr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5C2BF2-FF70-4A97-BBC4-B87BF7DAFB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9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884EC-D072-44FE-82C4-110A12934D8A}" type="datetimeFigureOut">
              <a:rPr lang="en-US"/>
              <a:pPr>
                <a:defRPr/>
              </a:pPr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1478D1-781B-4FC7-8D66-5114B676D8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940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455CA-025A-4D0D-9678-C392B80E2FF3}" type="datetimeFigureOut">
              <a:rPr lang="en-US"/>
              <a:pPr>
                <a:defRPr/>
              </a:pPr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EAE575-DC6C-4753-B06D-8B80570EAD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4937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B17B7-A0BF-4CA3-ADA0-898D346C24E9}" type="datetimeFigureOut">
              <a:rPr lang="en-US"/>
              <a:pPr>
                <a:defRPr/>
              </a:pPr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E04448-BA4B-4447-89CC-BB9D3B9387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2168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B82C6-D0A0-4192-901C-B5E399C44F71}" type="datetimeFigureOut">
              <a:rPr lang="en-US"/>
              <a:pPr>
                <a:defRPr/>
              </a:pPr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5F99A5-25F6-4D26-B4E1-D012333713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156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4CB68-2901-446B-9BFA-6D2FCBBBFBBA}" type="datetimeFigureOut">
              <a:rPr lang="en-US"/>
              <a:pPr>
                <a:defRPr/>
              </a:pPr>
              <a:t>10/7/2015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539807-827A-48C2-9F2B-B1B5819B07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4672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2A920-0394-4B05-AEE2-CD10B1D67DD0}" type="datetimeFigureOut">
              <a:rPr lang="en-US"/>
              <a:pPr>
                <a:defRPr/>
              </a:pPr>
              <a:t>10/7/2015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5FE36B-CA2D-4E1B-A825-55429C99FB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5048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D5A78-E2E1-44F6-A086-B111CAD1905D}" type="datetimeFigureOut">
              <a:rPr lang="en-US"/>
              <a:pPr>
                <a:defRPr/>
              </a:pPr>
              <a:t>10/7/2015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3EF2D-ACF0-4B77-993E-2116AA7FC4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3364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13383-8073-485E-98AA-2140A5296E21}" type="datetimeFigureOut">
              <a:rPr lang="en-US"/>
              <a:pPr>
                <a:defRPr/>
              </a:pPr>
              <a:t>10/7/2015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EEB9F4-F37F-4918-87DD-AE48C128A0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5711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6E7BF-DC66-4ACE-B42A-1CC2C74C98AE}" type="datetimeFigureOut">
              <a:rPr lang="en-US"/>
              <a:pPr>
                <a:defRPr/>
              </a:pPr>
              <a:t>10/7/2015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D79948-CA91-403C-9DAB-663B52EA0B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5219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02102-C40F-4834-8987-96BF72A170A5}" type="datetimeFigureOut">
              <a:rPr lang="en-US"/>
              <a:pPr>
                <a:defRPr/>
              </a:pPr>
              <a:t>10/7/2015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330FA7-FD2F-4AC0-B907-CDA9243D15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946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SC logo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410200"/>
            <a:ext cx="21351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D828417-896D-4BB6-A9A5-4A91A68042BF}" type="datetimeFigureOut">
              <a:rPr lang="en-US"/>
              <a:pPr>
                <a:defRPr/>
              </a:pPr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8482796-7FFE-4869-878B-5C6451B0D43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Signs and possible causes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20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 swelling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Systemic causes</a:t>
            </a:r>
          </a:p>
          <a:p>
            <a:pPr lvl="1"/>
            <a:r>
              <a:rPr lang="en-US" sz="2000" dirty="0" smtClean="0"/>
              <a:t>CCF</a:t>
            </a:r>
          </a:p>
          <a:p>
            <a:pPr lvl="1"/>
            <a:r>
              <a:rPr lang="en-US" sz="2000" dirty="0" err="1" smtClean="0"/>
              <a:t>Hypoproteinemia</a:t>
            </a:r>
            <a:r>
              <a:rPr lang="en-US" sz="2000" dirty="0" smtClean="0"/>
              <a:t> ( </a:t>
            </a:r>
            <a:r>
              <a:rPr lang="en-US" sz="2000" dirty="0" err="1" smtClean="0"/>
              <a:t>nephrotic</a:t>
            </a:r>
            <a:r>
              <a:rPr lang="en-US" sz="2000" dirty="0" smtClean="0"/>
              <a:t> syndrome, liver cirrhosis, protein-losing </a:t>
            </a:r>
            <a:r>
              <a:rPr lang="en-US" sz="2000" dirty="0" err="1" smtClean="0"/>
              <a:t>enteropathy</a:t>
            </a:r>
            <a:r>
              <a:rPr lang="en-US" sz="2000" dirty="0" smtClean="0"/>
              <a:t>, kwashiorkor)</a:t>
            </a:r>
          </a:p>
          <a:p>
            <a:pPr lvl="1"/>
            <a:r>
              <a:rPr lang="en-US" sz="2000" dirty="0" smtClean="0"/>
              <a:t>Hypo/ hyperthyroidism</a:t>
            </a:r>
          </a:p>
          <a:p>
            <a:pPr lvl="1"/>
            <a:r>
              <a:rPr lang="en-US" sz="2000" dirty="0" smtClean="0"/>
              <a:t>Drugs ( corticosteroids, NSAIDs, vasodilators)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7093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Lymphoedema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Nonpitting</a:t>
            </a:r>
            <a:r>
              <a:rPr lang="en-US" dirty="0" smtClean="0"/>
              <a:t> </a:t>
            </a:r>
            <a:r>
              <a:rPr lang="en-US" dirty="0" err="1" smtClean="0"/>
              <a:t>oedema</a:t>
            </a:r>
            <a:r>
              <a:rPr lang="en-US" dirty="0" smtClean="0"/>
              <a:t> associated with thickened and indurated skin</a:t>
            </a:r>
          </a:p>
          <a:p>
            <a:r>
              <a:rPr lang="en-US" dirty="0" smtClean="0"/>
              <a:t>Idiopathic</a:t>
            </a:r>
          </a:p>
          <a:p>
            <a:r>
              <a:rPr lang="en-US" dirty="0" smtClean="0"/>
              <a:t>Proximal lymphatic obstruction such as post surgery, metastatic cancer or chronic infection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94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Malnutrition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Any very ill patient</a:t>
            </a:r>
          </a:p>
          <a:p>
            <a:r>
              <a:rPr lang="en-US" sz="2800" dirty="0" smtClean="0"/>
              <a:t>Malignancy</a:t>
            </a:r>
          </a:p>
          <a:p>
            <a:r>
              <a:rPr lang="en-US" sz="2800" dirty="0" smtClean="0"/>
              <a:t>Metabolic disease ( </a:t>
            </a:r>
            <a:r>
              <a:rPr lang="en-US" sz="2800" dirty="0" err="1" smtClean="0"/>
              <a:t>eg</a:t>
            </a:r>
            <a:r>
              <a:rPr lang="en-US" sz="2800" dirty="0" smtClean="0"/>
              <a:t> renal failure)</a:t>
            </a:r>
          </a:p>
          <a:p>
            <a:r>
              <a:rPr lang="en-US" sz="2800" dirty="0" smtClean="0"/>
              <a:t>GI disease ( especially small bowel)</a:t>
            </a:r>
          </a:p>
          <a:p>
            <a:r>
              <a:rPr lang="en-US" sz="2800" dirty="0" smtClean="0"/>
              <a:t>Sepsis</a:t>
            </a:r>
          </a:p>
          <a:p>
            <a:r>
              <a:rPr lang="en-US" sz="2800" dirty="0" smtClean="0"/>
              <a:t>Trauma</a:t>
            </a:r>
          </a:p>
          <a:p>
            <a:r>
              <a:rPr lang="en-US" sz="2800" dirty="0" smtClean="0"/>
              <a:t>Post-surgery</a:t>
            </a:r>
          </a:p>
          <a:p>
            <a:r>
              <a:rPr lang="en-US" sz="2800" dirty="0" smtClean="0"/>
              <a:t>Psychosocial problems ( depression, anorexia nervosa, social isolation)</a:t>
            </a:r>
          </a:p>
          <a:p>
            <a:r>
              <a:rPr lang="en-US" sz="2800" dirty="0" smtClean="0"/>
              <a:t>Dementia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9884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Obesity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obesity – biopsychosocial</a:t>
            </a:r>
          </a:p>
          <a:p>
            <a:r>
              <a:rPr lang="en-US" dirty="0" smtClean="0"/>
              <a:t>Genetic- </a:t>
            </a:r>
            <a:r>
              <a:rPr lang="en-US" dirty="0" err="1" smtClean="0"/>
              <a:t>prader-willi</a:t>
            </a:r>
            <a:r>
              <a:rPr lang="en-US" dirty="0" smtClean="0"/>
              <a:t>, Lawrence-Moon-</a:t>
            </a:r>
            <a:r>
              <a:rPr lang="en-US" dirty="0" err="1" smtClean="0"/>
              <a:t>Biedl</a:t>
            </a:r>
            <a:r>
              <a:rPr lang="en-US" dirty="0" smtClean="0"/>
              <a:t> syndrome</a:t>
            </a:r>
          </a:p>
          <a:p>
            <a:r>
              <a:rPr lang="en-US" dirty="0" smtClean="0"/>
              <a:t>Endocrine- Cushing’s syndrome, hypothyroidism</a:t>
            </a:r>
          </a:p>
          <a:p>
            <a:r>
              <a:rPr lang="en-US" dirty="0" smtClean="0"/>
              <a:t>Drug-induced- corticosteroids</a:t>
            </a:r>
          </a:p>
          <a:p>
            <a:r>
              <a:rPr lang="en-US" dirty="0" smtClean="0"/>
              <a:t>Hypothalamic damage due to trauma or tumor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10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Lymphadenopathy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Site</a:t>
            </a:r>
          </a:p>
          <a:p>
            <a:r>
              <a:rPr lang="en-US" dirty="0" smtClean="0"/>
              <a:t>Number</a:t>
            </a:r>
          </a:p>
          <a:p>
            <a:r>
              <a:rPr lang="en-US" dirty="0" smtClean="0"/>
              <a:t>Size</a:t>
            </a:r>
          </a:p>
          <a:p>
            <a:r>
              <a:rPr lang="en-US" dirty="0" smtClean="0"/>
              <a:t>Consistency</a:t>
            </a:r>
          </a:p>
          <a:p>
            <a:r>
              <a:rPr lang="en-US" dirty="0" smtClean="0"/>
              <a:t>Tenderness</a:t>
            </a:r>
          </a:p>
          <a:p>
            <a:r>
              <a:rPr lang="en-US" dirty="0" smtClean="0"/>
              <a:t>Fixation</a:t>
            </a:r>
          </a:p>
          <a:p>
            <a:r>
              <a:rPr lang="en-US" dirty="0" smtClean="0"/>
              <a:t>Overlying skin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85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Lymphadenopathy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Site</a:t>
            </a:r>
          </a:p>
          <a:p>
            <a:r>
              <a:rPr lang="en-US" dirty="0" smtClean="0"/>
              <a:t>Number</a:t>
            </a:r>
          </a:p>
          <a:p>
            <a:r>
              <a:rPr lang="en-US" dirty="0" smtClean="0"/>
              <a:t>Size</a:t>
            </a:r>
          </a:p>
          <a:p>
            <a:r>
              <a:rPr lang="en-US" dirty="0" smtClean="0"/>
              <a:t>Consistency</a:t>
            </a:r>
          </a:p>
          <a:p>
            <a:r>
              <a:rPr lang="en-US" dirty="0" smtClean="0"/>
              <a:t>Tenderness</a:t>
            </a:r>
          </a:p>
          <a:p>
            <a:r>
              <a:rPr lang="en-US" dirty="0" smtClean="0"/>
              <a:t>Fixation</a:t>
            </a:r>
          </a:p>
          <a:p>
            <a:r>
              <a:rPr lang="en-US" dirty="0" smtClean="0"/>
              <a:t>Overlying skin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28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Generalised</a:t>
            </a:r>
            <a:r>
              <a:rPr lang="en-US" dirty="0" smtClean="0"/>
              <a:t> lymphadenopathy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Hematological malignancy- lymphoma, acute and chronic lymphocytic leukemia</a:t>
            </a:r>
          </a:p>
          <a:p>
            <a:r>
              <a:rPr lang="en-US" dirty="0" smtClean="0"/>
              <a:t>Viral- HIV, EBV( infectious mononucleosis), CMV</a:t>
            </a:r>
          </a:p>
          <a:p>
            <a:r>
              <a:rPr lang="en-US" dirty="0" smtClean="0"/>
              <a:t>Bacteria;- TB, syphilis, brucellosis</a:t>
            </a:r>
          </a:p>
          <a:p>
            <a:r>
              <a:rPr lang="en-US" dirty="0" smtClean="0"/>
              <a:t>Infiltrative disease- sarcoidosis, amyloidosis</a:t>
            </a:r>
          </a:p>
          <a:p>
            <a:r>
              <a:rPr lang="en-US" dirty="0" err="1" smtClean="0"/>
              <a:t>Autoimmne</a:t>
            </a:r>
            <a:r>
              <a:rPr lang="en-US" dirty="0" smtClean="0"/>
              <a:t> disease- SLE, rheumatoid arthritis</a:t>
            </a:r>
          </a:p>
          <a:p>
            <a:r>
              <a:rPr lang="en-US" dirty="0" smtClean="0"/>
              <a:t>Drugs- phenytoin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87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Nail/fingertip 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89409"/>
            <a:ext cx="8229600" cy="4525963"/>
          </a:xfrm>
        </p:spPr>
        <p:txBody>
          <a:bodyPr/>
          <a:lstStyle/>
          <a:p>
            <a:r>
              <a:rPr lang="en-US" sz="2400" dirty="0" err="1" smtClean="0"/>
              <a:t>Leukonychia</a:t>
            </a:r>
            <a:r>
              <a:rPr lang="en-US" sz="2400" dirty="0" smtClean="0"/>
              <a:t>- </a:t>
            </a:r>
            <a:r>
              <a:rPr lang="en-US" sz="2400" dirty="0" err="1" smtClean="0"/>
              <a:t>hypoalbuminemia</a:t>
            </a:r>
            <a:r>
              <a:rPr lang="en-US" sz="2400" dirty="0" smtClean="0"/>
              <a:t> ( malnutrition, malabsorption, hepatic disease, nephritic syndrome)</a:t>
            </a:r>
          </a:p>
          <a:p>
            <a:r>
              <a:rPr lang="en-US" sz="2400" dirty="0" err="1" smtClean="0"/>
              <a:t>Koilonychia</a:t>
            </a:r>
            <a:r>
              <a:rPr lang="en-US" sz="2400" dirty="0" smtClean="0"/>
              <a:t>- congenital, chronic iron deficiency</a:t>
            </a:r>
          </a:p>
          <a:p>
            <a:r>
              <a:rPr lang="en-US" sz="2400" dirty="0" err="1" smtClean="0"/>
              <a:t>Muehrcke’s</a:t>
            </a:r>
            <a:r>
              <a:rPr lang="en-US" sz="2400" dirty="0" smtClean="0"/>
              <a:t> lines- transverse white lines in </a:t>
            </a:r>
            <a:r>
              <a:rPr lang="en-US" sz="2400" dirty="0" err="1" smtClean="0"/>
              <a:t>hpoalbuminemia</a:t>
            </a:r>
            <a:r>
              <a:rPr lang="en-US" sz="2400" dirty="0" smtClean="0"/>
              <a:t> </a:t>
            </a:r>
            <a:r>
              <a:rPr lang="en-US" sz="2400" dirty="0" err="1" smtClean="0"/>
              <a:t>eg</a:t>
            </a:r>
            <a:r>
              <a:rPr lang="en-US" sz="2400" dirty="0" smtClean="0"/>
              <a:t> liver cirrhosis</a:t>
            </a:r>
          </a:p>
          <a:p>
            <a:r>
              <a:rPr lang="en-US" sz="2400" dirty="0" smtClean="0"/>
              <a:t>blue </a:t>
            </a:r>
            <a:r>
              <a:rPr lang="en-US" sz="2400" dirty="0" err="1" smtClean="0"/>
              <a:t>lanulae</a:t>
            </a:r>
            <a:r>
              <a:rPr lang="en-US" sz="2400" dirty="0" smtClean="0"/>
              <a:t>- Wilson’s disease- bluish discoloration of normal </a:t>
            </a:r>
            <a:r>
              <a:rPr lang="en-US" sz="2400" dirty="0" err="1" smtClean="0"/>
              <a:t>lanulae</a:t>
            </a:r>
            <a:endParaRPr lang="en-US" sz="2400" dirty="0" smtClean="0"/>
          </a:p>
          <a:p>
            <a:r>
              <a:rPr lang="en-US" sz="2400" dirty="0" smtClean="0"/>
              <a:t>Xanthomata, </a:t>
            </a:r>
            <a:r>
              <a:rPr lang="en-US" sz="2400" dirty="0" err="1" smtClean="0"/>
              <a:t>osler</a:t>
            </a:r>
            <a:r>
              <a:rPr lang="en-US" sz="2400" dirty="0" smtClean="0"/>
              <a:t>’ nodes, </a:t>
            </a:r>
            <a:r>
              <a:rPr lang="en-US" sz="2400" dirty="0" err="1" smtClean="0"/>
              <a:t>Janewa</a:t>
            </a:r>
            <a:r>
              <a:rPr lang="en-US" sz="2400" dirty="0" smtClean="0"/>
              <a:t> lesions</a:t>
            </a:r>
          </a:p>
          <a:p>
            <a:r>
              <a:rPr lang="en-US" sz="2400" dirty="0" smtClean="0"/>
              <a:t>Splinter hemorrhages, pitting, </a:t>
            </a:r>
            <a:r>
              <a:rPr lang="en-US" sz="2400" dirty="0" err="1" smtClean="0"/>
              <a:t>onycholysis</a:t>
            </a:r>
            <a:r>
              <a:rPr lang="en-US" sz="2400" dirty="0" smtClean="0"/>
              <a:t>, beau’s lines, </a:t>
            </a:r>
            <a:r>
              <a:rPr lang="en-US" sz="2400" dirty="0" err="1" smtClean="0"/>
              <a:t>paronchia</a:t>
            </a:r>
            <a:r>
              <a:rPr lang="en-US" sz="2400" dirty="0" smtClean="0"/>
              <a:t>, onychomycosis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8162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Clubbing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/>
          <a:lstStyle/>
          <a:p>
            <a:r>
              <a:rPr lang="en-US" sz="2400" dirty="0" err="1" smtClean="0"/>
              <a:t>Plmonary</a:t>
            </a:r>
            <a:r>
              <a:rPr lang="en-US" sz="2400" dirty="0" smtClean="0"/>
              <a:t>- chronic interstitial lung disease, chronic lung suppurations( bronchiectasis. Empyema, abscess, cystic fibrosis), lung abscess, asbestosis, </a:t>
            </a:r>
            <a:r>
              <a:rPr lang="en-US" sz="2400" dirty="0" err="1" smtClean="0"/>
              <a:t>fibrosing</a:t>
            </a:r>
            <a:r>
              <a:rPr lang="en-US" sz="2400" dirty="0" smtClean="0"/>
              <a:t> </a:t>
            </a:r>
            <a:r>
              <a:rPr lang="en-US" sz="2400" dirty="0" err="1" smtClean="0"/>
              <a:t>alveolitis</a:t>
            </a:r>
            <a:r>
              <a:rPr lang="en-US" sz="2400" dirty="0" smtClean="0"/>
              <a:t>, lung cancer( mesothelioma) bronchial carcinoma (usually not small cell)</a:t>
            </a:r>
          </a:p>
          <a:p>
            <a:r>
              <a:rPr lang="en-US" sz="2400" dirty="0" smtClean="0"/>
              <a:t>Cardiac: cyanotic congenital heart disease, infective endocarditis, atrial </a:t>
            </a:r>
            <a:r>
              <a:rPr lang="en-US" sz="2400" dirty="0" err="1" smtClean="0"/>
              <a:t>myxoma</a:t>
            </a:r>
            <a:endParaRPr lang="en-US" sz="2400" dirty="0" smtClean="0"/>
          </a:p>
          <a:p>
            <a:r>
              <a:rPr lang="en-US" sz="2400" dirty="0" smtClean="0"/>
              <a:t>GI- liver cirrhosis, inflammatory bowel disease, GI lymphoma, malabsorption </a:t>
            </a:r>
            <a:r>
              <a:rPr lang="en-US" sz="2400" dirty="0" err="1" smtClean="0"/>
              <a:t>eg</a:t>
            </a:r>
            <a:r>
              <a:rPr lang="en-US" sz="2400" dirty="0" smtClean="0"/>
              <a:t> coeliac </a:t>
            </a:r>
            <a:r>
              <a:rPr lang="en-US" sz="2400" dirty="0" err="1" smtClean="0"/>
              <a:t>sprue</a:t>
            </a:r>
            <a:endParaRPr lang="en-US" sz="2400" dirty="0" smtClean="0"/>
          </a:p>
          <a:p>
            <a:r>
              <a:rPr lang="en-US" sz="2400" dirty="0" smtClean="0"/>
              <a:t>Rare- Familial, thyroid </a:t>
            </a:r>
            <a:r>
              <a:rPr lang="en-US" sz="2400" dirty="0" err="1" smtClean="0"/>
              <a:t>acropachy</a:t>
            </a:r>
            <a:r>
              <a:rPr lang="en-US" sz="2400" dirty="0" smtClean="0"/>
              <a:t>, unilateral clubbing from axillary artery aneurysm, bronchial arteriovenous malformation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467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Down’s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18710"/>
            <a:ext cx="8229600" cy="4525963"/>
          </a:xfrm>
        </p:spPr>
        <p:txBody>
          <a:bodyPr/>
          <a:lstStyle/>
          <a:p>
            <a:r>
              <a:rPr lang="en-US" sz="2800" dirty="0" err="1" smtClean="0"/>
              <a:t>Facies</a:t>
            </a:r>
            <a:r>
              <a:rPr lang="en-US" sz="2800" dirty="0" smtClean="0"/>
              <a:t>; oblique orbital fissures, epicanthic folds, </a:t>
            </a:r>
            <a:r>
              <a:rPr lang="en-US" sz="2800" dirty="0" err="1" smtClean="0"/>
              <a:t>hypertelorism</a:t>
            </a:r>
            <a:r>
              <a:rPr lang="en-US" sz="2800" dirty="0" smtClean="0"/>
              <a:t>, conjunctivitis, lenticular opacities, small low-set ears, flat nasal bridge, mouth hanging open, protruding tongue ( large heavily fissured</a:t>
            </a:r>
          </a:p>
          <a:p>
            <a:r>
              <a:rPr lang="en-US" sz="2800" dirty="0" smtClean="0"/>
              <a:t>Hands: single palmar crease, short broad hands, curved little finger, </a:t>
            </a:r>
            <a:r>
              <a:rPr lang="en-US" sz="2800" dirty="0" err="1" smtClean="0"/>
              <a:t>hyperflexible</a:t>
            </a:r>
            <a:r>
              <a:rPr lang="en-US" sz="2800" dirty="0" smtClean="0"/>
              <a:t> joints with </a:t>
            </a:r>
            <a:r>
              <a:rPr lang="en-US" sz="2800" dirty="0" err="1" smtClean="0"/>
              <a:t>generalised</a:t>
            </a:r>
            <a:r>
              <a:rPr lang="en-US" sz="2800" dirty="0" smtClean="0"/>
              <a:t> </a:t>
            </a:r>
            <a:r>
              <a:rPr lang="en-US" sz="2800" dirty="0" err="1" smtClean="0"/>
              <a:t>hypotonia</a:t>
            </a:r>
            <a:endParaRPr lang="en-US" sz="2800" dirty="0" smtClean="0"/>
          </a:p>
          <a:p>
            <a:r>
              <a:rPr lang="en-US" sz="2800" dirty="0" smtClean="0"/>
              <a:t>Other; mental deficiency, wide gap between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and 2ns toes, short stature, dementia of Alzheimer type, </a:t>
            </a:r>
            <a:r>
              <a:rPr lang="en-US" sz="2800" dirty="0" err="1" smtClean="0"/>
              <a:t>hpothyroidism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4506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Pallor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Severe anemia</a:t>
            </a:r>
          </a:p>
          <a:p>
            <a:r>
              <a:rPr lang="en-US" dirty="0" smtClean="0"/>
              <a:t>Shock</a:t>
            </a:r>
          </a:p>
          <a:p>
            <a:r>
              <a:rPr lang="en-US" dirty="0" smtClean="0"/>
              <a:t>Vascular disease leading to peripheral vasoconstriction or poor blood flow</a:t>
            </a:r>
          </a:p>
        </p:txBody>
      </p:sp>
    </p:spTree>
    <p:extLst>
      <p:ext uri="{BB962C8B-B14F-4D97-AF65-F5344CB8AC3E}">
        <p14:creationId xmlns:p14="http://schemas.microsoft.com/office/powerpoint/2010/main" val="98992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Neurofibromatosis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Autosomal dominant</a:t>
            </a:r>
          </a:p>
          <a:p>
            <a:r>
              <a:rPr lang="en-US" dirty="0" err="1" smtClean="0"/>
              <a:t>Skn</a:t>
            </a:r>
            <a:r>
              <a:rPr lang="en-US" dirty="0" smtClean="0"/>
              <a:t>: </a:t>
            </a:r>
            <a:r>
              <a:rPr lang="en-US" dirty="0" err="1" smtClean="0"/>
              <a:t>neurofibromatoma</a:t>
            </a:r>
            <a:r>
              <a:rPr lang="en-US" dirty="0" smtClean="0"/>
              <a:t>- single pedunculated or lobulated soft firm mobile lumps or nodules along the course of nerves, Café-a-</a:t>
            </a:r>
            <a:r>
              <a:rPr lang="en-US" dirty="0" err="1" smtClean="0"/>
              <a:t>lait</a:t>
            </a:r>
            <a:r>
              <a:rPr lang="en-US" dirty="0" smtClean="0"/>
              <a:t> spots ( </a:t>
            </a:r>
            <a:r>
              <a:rPr lang="en-US" dirty="0" err="1" smtClean="0"/>
              <a:t>especiall</a:t>
            </a:r>
            <a:r>
              <a:rPr lang="en-US" dirty="0" smtClean="0"/>
              <a:t> in axillae) axillar freckling</a:t>
            </a:r>
          </a:p>
          <a:p>
            <a:r>
              <a:rPr lang="en-US" dirty="0" smtClean="0"/>
              <a:t>Other- </a:t>
            </a:r>
            <a:r>
              <a:rPr lang="en-US" dirty="0" err="1" smtClean="0"/>
              <a:t>kphoscoliosis</a:t>
            </a:r>
            <a:r>
              <a:rPr lang="en-US" dirty="0" smtClean="0"/>
              <a:t>, nerve root involvement or compression, muscle wasting, sensory loss ( </a:t>
            </a:r>
            <a:r>
              <a:rPr lang="en-US" dirty="0" err="1" smtClean="0"/>
              <a:t>Charcot”s</a:t>
            </a:r>
            <a:r>
              <a:rPr lang="en-US" dirty="0" smtClean="0"/>
              <a:t> joints) plexiform neuroma, lung cysts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74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Parkinson’s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Facies</a:t>
            </a:r>
            <a:r>
              <a:rPr lang="en-US" dirty="0" smtClean="0"/>
              <a:t>; expressionless, unblinking face, drooling, titubation, </a:t>
            </a:r>
            <a:r>
              <a:rPr lang="en-US" dirty="0" err="1" smtClean="0"/>
              <a:t>blepharoclonus</a:t>
            </a:r>
            <a:r>
              <a:rPr lang="en-US" dirty="0" smtClean="0"/>
              <a:t> ( tremor of eyelids when eyes gently closed</a:t>
            </a:r>
          </a:p>
          <a:p>
            <a:r>
              <a:rPr lang="en-US" dirty="0" smtClean="0"/>
              <a:t>Gait: shuffling, </a:t>
            </a:r>
            <a:r>
              <a:rPr lang="en-US" dirty="0" err="1" smtClean="0"/>
              <a:t>festinant</a:t>
            </a:r>
            <a:r>
              <a:rPr lang="en-US" dirty="0" smtClean="0"/>
              <a:t> gait with reduced arm swing</a:t>
            </a:r>
          </a:p>
          <a:p>
            <a:r>
              <a:rPr lang="en-US" dirty="0" smtClean="0"/>
              <a:t>Tremor; pill-rolling tremor, lead-pipe rigidity, cog-wheel rigidity, </a:t>
            </a:r>
            <a:r>
              <a:rPr lang="en-US" dirty="0" err="1" smtClean="0"/>
              <a:t>glabellar</a:t>
            </a:r>
            <a:r>
              <a:rPr lang="en-US" dirty="0" smtClean="0"/>
              <a:t> tap positive</a:t>
            </a:r>
          </a:p>
          <a:p>
            <a:r>
              <a:rPr lang="en-US" dirty="0" smtClean="0"/>
              <a:t>Small tremulous untidy handwriting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46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Abdominal distention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3361"/>
            <a:ext cx="8229600" cy="4525963"/>
          </a:xfrm>
        </p:spPr>
        <p:txBody>
          <a:bodyPr/>
          <a:lstStyle/>
          <a:p>
            <a:r>
              <a:rPr lang="en-US" sz="2800" dirty="0" smtClean="0"/>
              <a:t>Famous Fs: fat, flatus, fluid, </a:t>
            </a:r>
            <a:r>
              <a:rPr lang="en-US" sz="2800" dirty="0" err="1" smtClean="0"/>
              <a:t>faeces</a:t>
            </a:r>
            <a:r>
              <a:rPr lang="en-US" sz="2800" dirty="0" smtClean="0"/>
              <a:t> , fetus</a:t>
            </a:r>
          </a:p>
          <a:p>
            <a:r>
              <a:rPr lang="en-US" sz="2800" dirty="0" smtClean="0"/>
              <a:t>Air: intestinal obstruction( including feces), </a:t>
            </a:r>
            <a:r>
              <a:rPr lang="en-US" sz="2800" dirty="0" err="1" smtClean="0"/>
              <a:t>aerophagy</a:t>
            </a:r>
            <a:r>
              <a:rPr lang="en-US" sz="2800" dirty="0" smtClean="0"/>
              <a:t> ( air swallowing)</a:t>
            </a:r>
          </a:p>
          <a:p>
            <a:r>
              <a:rPr lang="en-US" sz="2800" dirty="0" smtClean="0"/>
              <a:t>Ascites: malignancy, cirrhosis, right heart </a:t>
            </a:r>
            <a:r>
              <a:rPr lang="en-US" sz="2800" dirty="0" err="1" smtClean="0"/>
              <a:t>failure,hypoproteinaemia</a:t>
            </a:r>
            <a:r>
              <a:rPr lang="en-US" sz="2800" dirty="0" smtClean="0"/>
              <a:t> ( </a:t>
            </a:r>
            <a:r>
              <a:rPr lang="en-US" sz="2800" dirty="0" err="1" smtClean="0"/>
              <a:t>nephrotic</a:t>
            </a:r>
            <a:r>
              <a:rPr lang="en-US" sz="2800" dirty="0" smtClean="0"/>
              <a:t> syndrome), peritonitis</a:t>
            </a:r>
          </a:p>
          <a:p>
            <a:r>
              <a:rPr lang="en-US" sz="2800" dirty="0" smtClean="0"/>
              <a:t>Solid masses; malignancy, lymph nodes. Aortic aneurysm, cysts( renal, pancreatic)</a:t>
            </a:r>
          </a:p>
          <a:p>
            <a:r>
              <a:rPr lang="en-US" sz="2800" dirty="0" smtClean="0"/>
              <a:t>Pelvic masses: bladder ( full or Ca), fibroids, fetus, ovarian cysts, ovarian cancer, uterine cancer</a:t>
            </a:r>
          </a:p>
        </p:txBody>
      </p:sp>
    </p:spTree>
    <p:extLst>
      <p:ext uri="{BB962C8B-B14F-4D97-AF65-F5344CB8AC3E}">
        <p14:creationId xmlns:p14="http://schemas.microsoft.com/office/powerpoint/2010/main" val="395525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Abdominal pain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Epigastric pain- pancreatitis, gastritis or </a:t>
            </a:r>
            <a:r>
              <a:rPr lang="en-US" sz="2000" dirty="0" err="1" smtClean="0"/>
              <a:t>duodenitis</a:t>
            </a:r>
            <a:r>
              <a:rPr lang="en-US" sz="2000" dirty="0" smtClean="0"/>
              <a:t>, peptic ulcer, gall bladder disease, aortic aneurysm</a:t>
            </a:r>
          </a:p>
          <a:p>
            <a:r>
              <a:rPr lang="en-US" sz="2000" dirty="0" smtClean="0"/>
              <a:t>Left upper quadrant pain- peptic ulcer, gastric or colonic ( splenic flexure) ca, splenic rupture, </a:t>
            </a:r>
            <a:r>
              <a:rPr lang="en-US" sz="2000" dirty="0" err="1" smtClean="0"/>
              <a:t>subphrenic</a:t>
            </a:r>
            <a:r>
              <a:rPr lang="en-US" sz="2000" dirty="0" smtClean="0"/>
              <a:t> or </a:t>
            </a:r>
            <a:r>
              <a:rPr lang="en-US" sz="2000" dirty="0" err="1" smtClean="0"/>
              <a:t>periphrenic</a:t>
            </a:r>
            <a:r>
              <a:rPr lang="en-US" sz="2000" dirty="0" smtClean="0"/>
              <a:t> abscess, renal ( colic, pyelonephritis</a:t>
            </a:r>
          </a:p>
          <a:p>
            <a:r>
              <a:rPr lang="en-US" sz="2000" dirty="0" smtClean="0"/>
              <a:t>Right upper quadrant pain- </a:t>
            </a:r>
            <a:r>
              <a:rPr lang="en-US" sz="2000" dirty="0" err="1" smtClean="0"/>
              <a:t>cholecstitis</a:t>
            </a:r>
            <a:r>
              <a:rPr lang="en-US" sz="2000" dirty="0" smtClean="0"/>
              <a:t>, biliary colic, hepatitis, peptic ulcer, colonic cancer ( hepatic flexure) renal( colic, pyelonephritis), </a:t>
            </a:r>
            <a:r>
              <a:rPr lang="en-US" sz="2000" dirty="0" err="1" smtClean="0"/>
              <a:t>subphrenic</a:t>
            </a:r>
            <a:r>
              <a:rPr lang="en-US" sz="2000" dirty="0" smtClean="0"/>
              <a:t> or </a:t>
            </a:r>
            <a:r>
              <a:rPr lang="en-US" sz="2000" dirty="0" err="1" smtClean="0"/>
              <a:t>periphrenic</a:t>
            </a:r>
            <a:r>
              <a:rPr lang="en-US" sz="2000" dirty="0" smtClean="0"/>
              <a:t> abscess</a:t>
            </a:r>
          </a:p>
          <a:p>
            <a:r>
              <a:rPr lang="en-US" sz="2000" dirty="0" smtClean="0"/>
              <a:t>Loin pain: renal colic, </a:t>
            </a:r>
            <a:r>
              <a:rPr lang="en-US" sz="2000" dirty="0" err="1" smtClean="0"/>
              <a:t>pyelonephritits</a:t>
            </a:r>
            <a:r>
              <a:rPr lang="en-US" sz="2000" dirty="0" smtClean="0"/>
              <a:t>, renal </a:t>
            </a:r>
            <a:r>
              <a:rPr lang="en-US" sz="2000" dirty="0" err="1" smtClean="0"/>
              <a:t>tumour</a:t>
            </a:r>
            <a:r>
              <a:rPr lang="en-US" sz="2000" dirty="0" smtClean="0"/>
              <a:t>, perinephric abscess, pain referred from the vertebral column</a:t>
            </a:r>
          </a:p>
          <a:p>
            <a:r>
              <a:rPr lang="en-US" sz="2000" dirty="0" smtClean="0"/>
              <a:t>Left iliac fossa pain- diverticulitis, volvulus, colon cancer, pelvic abscess, inflammatory bowel disease, hip pathology, renal </a:t>
            </a:r>
            <a:r>
              <a:rPr lang="en-US" sz="2000" dirty="0" err="1" smtClean="0"/>
              <a:t>colc</a:t>
            </a:r>
            <a:r>
              <a:rPr lang="en-US" sz="2000" dirty="0" smtClean="0"/>
              <a:t>, UTI, cancer of undescended testicles, </a:t>
            </a:r>
            <a:r>
              <a:rPr lang="en-US" sz="2000" dirty="0" err="1" smtClean="0"/>
              <a:t>Gynae</a:t>
            </a:r>
            <a:r>
              <a:rPr lang="en-US" sz="2000" dirty="0" smtClean="0"/>
              <a:t>: Torsion of </a:t>
            </a:r>
            <a:r>
              <a:rPr lang="en-US" sz="2000" dirty="0" err="1" smtClean="0"/>
              <a:t>ovarioan</a:t>
            </a:r>
            <a:r>
              <a:rPr lang="en-US" sz="2000" dirty="0" smtClean="0"/>
              <a:t> cyst, </a:t>
            </a:r>
            <a:r>
              <a:rPr lang="en-US" sz="2000" dirty="0" err="1" smtClean="0"/>
              <a:t>salpingitis</a:t>
            </a:r>
            <a:r>
              <a:rPr lang="en-US" sz="2000" dirty="0" smtClean="0"/>
              <a:t>. Ectopic pregnancy</a:t>
            </a:r>
          </a:p>
          <a:p>
            <a:r>
              <a:rPr lang="en-US" sz="2000" dirty="0" smtClean="0"/>
              <a:t>Right iliac fossa pain- all cause of left </a:t>
            </a:r>
            <a:r>
              <a:rPr lang="en-US" sz="2000" dirty="0" err="1" smtClean="0"/>
              <a:t>ilac</a:t>
            </a:r>
            <a:r>
              <a:rPr lang="en-US" sz="2000" dirty="0" smtClean="0"/>
              <a:t> fossa pain plus appendicitis and Crohn’s ileitis, but </a:t>
            </a:r>
            <a:r>
              <a:rPr lang="en-US" sz="2000" dirty="0" err="1" smtClean="0"/>
              <a:t>ususally</a:t>
            </a:r>
            <a:r>
              <a:rPr lang="en-US" sz="2000" dirty="0" smtClean="0"/>
              <a:t> excluding diverticulitis</a:t>
            </a:r>
          </a:p>
        </p:txBody>
      </p:sp>
    </p:spTree>
    <p:extLst>
      <p:ext uri="{BB962C8B-B14F-4D97-AF65-F5344CB8AC3E}">
        <p14:creationId xmlns:p14="http://schemas.microsoft.com/office/powerpoint/2010/main" val="238109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Abdominal pain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Pelvic pain: urological- UTI, urinary retention, bladder stones </a:t>
            </a:r>
            <a:r>
              <a:rPr lang="en-US" dirty="0" err="1" smtClean="0"/>
              <a:t>Gynae</a:t>
            </a:r>
            <a:r>
              <a:rPr lang="en-US" dirty="0" smtClean="0"/>
              <a:t>- menstruation, pregnancy, endometriosis, </a:t>
            </a:r>
            <a:r>
              <a:rPr lang="en-US" dirty="0" err="1" smtClean="0"/>
              <a:t>salpingitis</a:t>
            </a:r>
            <a:r>
              <a:rPr lang="en-US" dirty="0" smtClean="0"/>
              <a:t>, </a:t>
            </a:r>
            <a:r>
              <a:rPr lang="en-US" dirty="0" err="1" smtClean="0"/>
              <a:t>endometritis</a:t>
            </a:r>
            <a:r>
              <a:rPr lang="en-US" dirty="0" smtClean="0"/>
              <a:t>, torsion of ovarian cyst</a:t>
            </a:r>
          </a:p>
          <a:p>
            <a:r>
              <a:rPr lang="en-US" dirty="0" smtClean="0"/>
              <a:t>Central- mesenteric ischemia, abdominal </a:t>
            </a:r>
            <a:r>
              <a:rPr lang="en-US" dirty="0" err="1" smtClean="0"/>
              <a:t>neurysm</a:t>
            </a:r>
            <a:r>
              <a:rPr lang="en-US" dirty="0" smtClean="0"/>
              <a:t>, pancreatitis</a:t>
            </a:r>
          </a:p>
          <a:p>
            <a:r>
              <a:rPr lang="en-US" dirty="0" smtClean="0"/>
              <a:t>Remember referred pain- MI( </a:t>
            </a:r>
            <a:r>
              <a:rPr lang="en-US" dirty="0" err="1" smtClean="0"/>
              <a:t>epigatrium</a:t>
            </a:r>
            <a:r>
              <a:rPr lang="en-US" dirty="0" smtClean="0"/>
              <a:t>, pleural pathology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38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Hb</a:t>
            </a:r>
            <a:r>
              <a:rPr lang="en-US" dirty="0" smtClean="0"/>
              <a:t> below normal range</a:t>
            </a:r>
          </a:p>
          <a:p>
            <a:r>
              <a:rPr lang="en-US" dirty="0" smtClean="0"/>
              <a:t>Pallor of conjunctivae and skin creases</a:t>
            </a:r>
          </a:p>
          <a:p>
            <a:r>
              <a:rPr lang="en-US" dirty="0" err="1" smtClean="0"/>
              <a:t>Koilonchia</a:t>
            </a:r>
            <a:r>
              <a:rPr lang="en-US" dirty="0" smtClean="0"/>
              <a:t> and stomatitis suggest IDA</a:t>
            </a:r>
          </a:p>
          <a:p>
            <a:r>
              <a:rPr lang="en-US" dirty="0" smtClean="0"/>
              <a:t>Anemia with jaundice suggest hemolysis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48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Breast Pain- </a:t>
            </a:r>
            <a:r>
              <a:rPr lang="en-US" dirty="0" err="1" smtClean="0"/>
              <a:t>matalgia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Cyclical </a:t>
            </a:r>
            <a:r>
              <a:rPr lang="en-US" sz="2400" dirty="0" err="1" smtClean="0"/>
              <a:t>mastalgia</a:t>
            </a:r>
            <a:r>
              <a:rPr lang="en-US" sz="2400" dirty="0" smtClean="0"/>
              <a:t>- premenstrual breast tenderness</a:t>
            </a:r>
          </a:p>
          <a:p>
            <a:r>
              <a:rPr lang="en-US" sz="2400" dirty="0" smtClean="0"/>
              <a:t>Breast cancer</a:t>
            </a:r>
          </a:p>
          <a:p>
            <a:r>
              <a:rPr lang="en-US" sz="2400" dirty="0" err="1" smtClean="0"/>
              <a:t>Tietze’s</a:t>
            </a:r>
            <a:r>
              <a:rPr lang="en-US" sz="2400" dirty="0" smtClean="0"/>
              <a:t> syndrome</a:t>
            </a:r>
          </a:p>
          <a:p>
            <a:r>
              <a:rPr lang="en-US" sz="2400" dirty="0" err="1" smtClean="0"/>
              <a:t>Bornhol</a:t>
            </a:r>
            <a:r>
              <a:rPr lang="en-US" sz="2400" dirty="0" smtClean="0"/>
              <a:t>, disease</a:t>
            </a:r>
          </a:p>
          <a:p>
            <a:r>
              <a:rPr lang="en-US" sz="2400" dirty="0" err="1" smtClean="0"/>
              <a:t>Gallsones</a:t>
            </a:r>
            <a:endParaRPr lang="en-US" sz="2400" dirty="0" smtClean="0"/>
          </a:p>
          <a:p>
            <a:r>
              <a:rPr lang="en-US" sz="2400" dirty="0" smtClean="0"/>
              <a:t>Lung disease</a:t>
            </a:r>
          </a:p>
          <a:p>
            <a:r>
              <a:rPr lang="en-US" sz="2400" dirty="0" smtClean="0"/>
              <a:t>Angina</a:t>
            </a:r>
          </a:p>
          <a:p>
            <a:r>
              <a:rPr lang="en-US" sz="2400" dirty="0" smtClean="0"/>
              <a:t>Thoracic outlet syndrome</a:t>
            </a:r>
          </a:p>
          <a:p>
            <a:r>
              <a:rPr lang="en-US" sz="2400" dirty="0" err="1" smtClean="0"/>
              <a:t>Oestrogens</a:t>
            </a:r>
            <a:endParaRPr lang="en-US" sz="2400" dirty="0" smtClean="0"/>
          </a:p>
          <a:p>
            <a:r>
              <a:rPr lang="en-US" sz="2400" dirty="0" smtClean="0"/>
              <a:t>Wearing a firm bra all day</a:t>
            </a:r>
          </a:p>
          <a:p>
            <a:r>
              <a:rPr lang="en-US" sz="2400" dirty="0" smtClean="0"/>
              <a:t>NSAIDs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1941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Cachexia- wasting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 generalized muscle wasting</a:t>
            </a:r>
          </a:p>
          <a:p>
            <a:r>
              <a:rPr lang="en-US" dirty="0" smtClean="0"/>
              <a:t>Malnutrition</a:t>
            </a:r>
          </a:p>
          <a:p>
            <a:r>
              <a:rPr lang="en-US" dirty="0" smtClean="0"/>
              <a:t>Neoplasia</a:t>
            </a:r>
          </a:p>
          <a:p>
            <a:r>
              <a:rPr lang="en-US" dirty="0" smtClean="0"/>
              <a:t>CCF</a:t>
            </a:r>
          </a:p>
          <a:p>
            <a:r>
              <a:rPr lang="en-US" dirty="0" smtClean="0"/>
              <a:t>Alzheimer’s disease</a:t>
            </a:r>
          </a:p>
          <a:p>
            <a:r>
              <a:rPr lang="en-US" dirty="0" smtClean="0"/>
              <a:t>Prolonged inanition</a:t>
            </a:r>
          </a:p>
          <a:p>
            <a:r>
              <a:rPr lang="en-US" dirty="0" smtClean="0"/>
              <a:t>Prolonged Infection </a:t>
            </a:r>
            <a:r>
              <a:rPr lang="en-US" dirty="0" err="1" smtClean="0"/>
              <a:t>eg</a:t>
            </a:r>
            <a:r>
              <a:rPr lang="en-US" dirty="0" smtClean="0"/>
              <a:t> TB, </a:t>
            </a:r>
            <a:r>
              <a:rPr lang="en-US" dirty="0" err="1" smtClean="0"/>
              <a:t>enteropathic</a:t>
            </a:r>
            <a:r>
              <a:rPr lang="en-US" dirty="0" smtClean="0"/>
              <a:t> AIDS ( </a:t>
            </a:r>
            <a:r>
              <a:rPr lang="en-US" dirty="0" err="1" smtClean="0"/>
              <a:t>eg</a:t>
            </a:r>
            <a:r>
              <a:rPr lang="en-US" dirty="0" smtClean="0"/>
              <a:t> cryptosporidiosis)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75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Chest deformity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Barrel chest- chronic hyperinflation </a:t>
            </a:r>
            <a:r>
              <a:rPr lang="en-US" sz="2800" dirty="0" err="1" smtClean="0"/>
              <a:t>eg</a:t>
            </a:r>
            <a:r>
              <a:rPr lang="en-US" sz="2800" dirty="0" smtClean="0"/>
              <a:t> COPD, asthma</a:t>
            </a:r>
          </a:p>
          <a:p>
            <a:r>
              <a:rPr lang="en-US" sz="2800" dirty="0" smtClean="0"/>
              <a:t>Pigeon chest ( </a:t>
            </a:r>
            <a:r>
              <a:rPr lang="en-US" sz="2800" dirty="0" err="1" smtClean="0"/>
              <a:t>pectus</a:t>
            </a:r>
            <a:r>
              <a:rPr lang="en-US" sz="2800" dirty="0" smtClean="0"/>
              <a:t> </a:t>
            </a:r>
            <a:r>
              <a:rPr lang="en-US" sz="2800" dirty="0" err="1" smtClean="0"/>
              <a:t>carinatum</a:t>
            </a:r>
            <a:r>
              <a:rPr lang="en-US" sz="2800" dirty="0" smtClean="0"/>
              <a:t>)- prominent sternum with a flat chest; </a:t>
            </a:r>
            <a:r>
              <a:rPr lang="en-US" sz="2800" dirty="0" err="1" smtClean="0"/>
              <a:t>lng</a:t>
            </a:r>
            <a:r>
              <a:rPr lang="en-US" sz="2800" dirty="0" smtClean="0"/>
              <a:t> hyperinflation while bon thorax is still developing </a:t>
            </a:r>
            <a:r>
              <a:rPr lang="en-US" sz="2800" dirty="0" err="1" smtClean="0"/>
              <a:t>eg</a:t>
            </a:r>
            <a:r>
              <a:rPr lang="en-US" sz="2800" dirty="0" smtClean="0"/>
              <a:t> in chronic childhood asthma</a:t>
            </a:r>
          </a:p>
          <a:p>
            <a:r>
              <a:rPr lang="en-US" sz="2800" dirty="0" smtClean="0"/>
              <a:t>Funnel chest ( </a:t>
            </a:r>
            <a:r>
              <a:rPr lang="en-US" sz="2800" dirty="0" err="1" smtClean="0"/>
              <a:t>pectus</a:t>
            </a:r>
            <a:r>
              <a:rPr lang="en-US" sz="2800" dirty="0" smtClean="0"/>
              <a:t> </a:t>
            </a:r>
            <a:r>
              <a:rPr lang="en-US" sz="2800" dirty="0" err="1" smtClean="0"/>
              <a:t>excavatum</a:t>
            </a:r>
            <a:r>
              <a:rPr lang="en-US" sz="2800" dirty="0" smtClean="0"/>
              <a:t>)- local sternum depression at the lower end</a:t>
            </a:r>
          </a:p>
          <a:p>
            <a:r>
              <a:rPr lang="en-US" sz="2800" dirty="0" smtClean="0"/>
              <a:t>Kyphosis- hump back- pronounced AP thoracic spine curvature, case ventilator defect</a:t>
            </a:r>
          </a:p>
          <a:p>
            <a:r>
              <a:rPr lang="en-US" sz="2800" dirty="0" smtClean="0"/>
              <a:t>Scoliosis- Lateral curvature- causes </a:t>
            </a:r>
            <a:r>
              <a:rPr lang="en-US" sz="2800" dirty="0" err="1" smtClean="0"/>
              <a:t>ventilatory</a:t>
            </a:r>
            <a:r>
              <a:rPr lang="en-US" sz="2800" dirty="0" smtClean="0"/>
              <a:t> defect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6666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94435"/>
            <a:ext cx="8229600" cy="1143000"/>
          </a:xfrm>
        </p:spPr>
        <p:txBody>
          <a:bodyPr/>
          <a:lstStyle/>
          <a:p>
            <a:r>
              <a:rPr lang="en-US" dirty="0" smtClean="0"/>
              <a:t>Chest pain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874" y="278859"/>
            <a:ext cx="8932126" cy="4525963"/>
          </a:xfrm>
        </p:spPr>
        <p:txBody>
          <a:bodyPr/>
          <a:lstStyle/>
          <a:p>
            <a:r>
              <a:rPr lang="en-US" sz="2200" dirty="0" smtClean="0"/>
              <a:t>MI-prolonged, dull, central crushing pain or pressure, radiates to shoulder either or both arms or neck jaw or epigastrium, may cause vomiting or sweating</a:t>
            </a:r>
          </a:p>
          <a:p>
            <a:r>
              <a:rPr lang="en-US" sz="2200" dirty="0" smtClean="0"/>
              <a:t>Angina- constricting, caused by heavy meal, relieved within minutes by rest, or glyceryl </a:t>
            </a:r>
            <a:r>
              <a:rPr lang="en-US" sz="2200" dirty="0" err="1" smtClean="0"/>
              <a:t>trinitrate</a:t>
            </a:r>
            <a:r>
              <a:rPr lang="en-US" sz="2200" dirty="0" smtClean="0"/>
              <a:t>, caused by CAD, aortic stenosis, </a:t>
            </a:r>
            <a:r>
              <a:rPr lang="en-US" sz="2200" dirty="0" err="1" smtClean="0"/>
              <a:t>hpertrophic</a:t>
            </a:r>
            <a:r>
              <a:rPr lang="en-US" sz="2200" dirty="0" smtClean="0"/>
              <a:t> </a:t>
            </a:r>
            <a:r>
              <a:rPr lang="en-US" sz="2200" dirty="0" err="1" smtClean="0"/>
              <a:t>onstructive</a:t>
            </a:r>
            <a:r>
              <a:rPr lang="en-US" sz="2200" dirty="0" smtClean="0"/>
              <a:t> cardiomyopathy, paroxysmal SVT and exacerbated b anemia</a:t>
            </a:r>
          </a:p>
          <a:p>
            <a:r>
              <a:rPr lang="en-US" sz="2200" dirty="0" err="1" smtClean="0"/>
              <a:t>Oesophageal</a:t>
            </a:r>
            <a:r>
              <a:rPr lang="en-US" sz="2200" dirty="0" smtClean="0"/>
              <a:t> spasm- constricting, brought on by food, lying flat, hot </a:t>
            </a:r>
            <a:r>
              <a:rPr lang="en-US" sz="2200" dirty="0" err="1" smtClean="0"/>
              <a:t>drnks</a:t>
            </a:r>
            <a:r>
              <a:rPr lang="en-US" sz="2200" dirty="0" smtClean="0"/>
              <a:t>, alcohol</a:t>
            </a:r>
          </a:p>
          <a:p>
            <a:r>
              <a:rPr lang="en-US" sz="2200" dirty="0" smtClean="0"/>
              <a:t>Dissecting Aortic aneurysm- instantaneous, tearing and </a:t>
            </a:r>
            <a:r>
              <a:rPr lang="en-US" sz="2200" dirty="0" err="1" smtClean="0"/>
              <a:t>interscapular</a:t>
            </a:r>
            <a:r>
              <a:rPr lang="en-US" sz="2200" dirty="0" smtClean="0"/>
              <a:t> or retrosternal</a:t>
            </a:r>
          </a:p>
          <a:p>
            <a:r>
              <a:rPr lang="en-US" sz="2200" dirty="0" smtClean="0"/>
              <a:t>Pericarditis- sharp, relieved on </a:t>
            </a:r>
            <a:r>
              <a:rPr lang="en-US" sz="2200" dirty="0" err="1" smtClean="0"/>
              <a:t>leanng</a:t>
            </a:r>
            <a:r>
              <a:rPr lang="en-US" sz="2200" dirty="0" smtClean="0"/>
              <a:t> </a:t>
            </a:r>
            <a:r>
              <a:rPr lang="en-US" sz="2200" dirty="0" err="1" smtClean="0"/>
              <a:t>foreward</a:t>
            </a:r>
            <a:endParaRPr lang="en-US" sz="2200" dirty="0" smtClean="0"/>
          </a:p>
          <a:p>
            <a:r>
              <a:rPr lang="en-US" sz="2200" dirty="0" smtClean="0"/>
              <a:t>Pulmonary embolism- associated with </a:t>
            </a:r>
            <a:r>
              <a:rPr lang="en-US" sz="2200" dirty="0" err="1" smtClean="0"/>
              <a:t>dyspnoea</a:t>
            </a:r>
            <a:endParaRPr lang="en-US" sz="2200" dirty="0" smtClean="0"/>
          </a:p>
          <a:p>
            <a:r>
              <a:rPr lang="en-US" sz="2200" dirty="0" smtClean="0"/>
              <a:t>Pleurisy- sharp, associated with </a:t>
            </a:r>
            <a:r>
              <a:rPr lang="en-US" sz="2200" dirty="0" err="1" smtClean="0"/>
              <a:t>dyspnoea</a:t>
            </a:r>
            <a:endParaRPr lang="en-US" sz="2200" dirty="0" smtClean="0"/>
          </a:p>
          <a:p>
            <a:r>
              <a:rPr lang="en-US" sz="2200" dirty="0" err="1" smtClean="0"/>
              <a:t>Tietze’s</a:t>
            </a:r>
            <a:r>
              <a:rPr lang="en-US" sz="2200" dirty="0" smtClean="0"/>
              <a:t> syndrome- chest pain with tenderness, self-</a:t>
            </a:r>
            <a:r>
              <a:rPr lang="en-US" sz="2200" dirty="0" err="1" smtClean="0"/>
              <a:t>imiting</a:t>
            </a:r>
            <a:r>
              <a:rPr lang="en-US" sz="2200" dirty="0" smtClean="0"/>
              <a:t> </a:t>
            </a:r>
            <a:r>
              <a:rPr lang="en-US" sz="2200" dirty="0" err="1" smtClean="0"/>
              <a:t>costochondritis</a:t>
            </a:r>
            <a:r>
              <a:rPr lang="en-US" sz="2200" dirty="0" smtClean="0"/>
              <a:t> ( idiopathic, </a:t>
            </a:r>
            <a:r>
              <a:rPr lang="en-US" sz="2200" dirty="0" err="1" smtClean="0"/>
              <a:t>microtrama</a:t>
            </a:r>
            <a:r>
              <a:rPr lang="en-US" sz="2200" dirty="0" smtClean="0"/>
              <a:t>, infection </a:t>
            </a:r>
            <a:r>
              <a:rPr lang="en-US" sz="2200" dirty="0" err="1" smtClean="0"/>
              <a:t>pdoriatic</a:t>
            </a:r>
            <a:r>
              <a:rPr lang="en-US" sz="2200" dirty="0" smtClean="0"/>
              <a:t>/RA)</a:t>
            </a:r>
          </a:p>
          <a:p>
            <a:r>
              <a:rPr lang="en-US" sz="2200" dirty="0" smtClean="0"/>
              <a:t>Pleuritic pain- exacerbated b inspiration- pleural inflammation fro pulmonary infection, inflammation or infarction, causes one to catch their breath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5873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Cyanosis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873" y="1109546"/>
            <a:ext cx="8229600" cy="4525963"/>
          </a:xfrm>
        </p:spPr>
        <p:txBody>
          <a:bodyPr/>
          <a:lstStyle/>
          <a:p>
            <a:r>
              <a:rPr lang="en-US" sz="2200" dirty="0" smtClean="0"/>
              <a:t>Bluish discoloration of the skin and mucous membranes- presence of at least 2.5 g/dl of </a:t>
            </a:r>
            <a:r>
              <a:rPr lang="en-US" sz="2200" dirty="0" err="1" smtClean="0"/>
              <a:t>deoxyHb</a:t>
            </a:r>
            <a:r>
              <a:rPr lang="en-US" sz="2200" dirty="0" smtClean="0"/>
              <a:t> in blood</a:t>
            </a:r>
          </a:p>
          <a:p>
            <a:r>
              <a:rPr lang="en-US" sz="2200" dirty="0" smtClean="0"/>
              <a:t>Central cyanosis</a:t>
            </a:r>
          </a:p>
          <a:p>
            <a:pPr lvl="1"/>
            <a:r>
              <a:rPr lang="en-US" sz="2200" dirty="0" smtClean="0"/>
              <a:t>Lung disease </a:t>
            </a:r>
            <a:r>
              <a:rPr lang="en-US" sz="2200" dirty="0" err="1" smtClean="0"/>
              <a:t>e.g</a:t>
            </a:r>
            <a:r>
              <a:rPr lang="en-US" sz="2200" dirty="0" smtClean="0"/>
              <a:t> luminal obstruction, asthma, COPD, </a:t>
            </a:r>
            <a:r>
              <a:rPr lang="en-US" sz="2200" dirty="0" err="1" smtClean="0"/>
              <a:t>copulmonale</a:t>
            </a:r>
            <a:r>
              <a:rPr lang="en-US" sz="2200" dirty="0" smtClean="0"/>
              <a:t>, massive pulmonary embolus, pulmonary edema - ventilation/ perfusion mismatch</a:t>
            </a:r>
          </a:p>
          <a:p>
            <a:pPr lvl="1"/>
            <a:r>
              <a:rPr lang="en-US" sz="2200" dirty="0" smtClean="0"/>
              <a:t>Right to left cardiac shunts- direct mixture of blood, </a:t>
            </a:r>
            <a:r>
              <a:rPr lang="en-US" sz="2200" dirty="0" err="1" smtClean="0"/>
              <a:t>canotc</a:t>
            </a:r>
            <a:r>
              <a:rPr lang="en-US" sz="2200" dirty="0" smtClean="0"/>
              <a:t> congenital heart disease </a:t>
            </a:r>
            <a:r>
              <a:rPr lang="en-US" sz="2200" dirty="0" err="1" smtClean="0"/>
              <a:t>eg</a:t>
            </a:r>
            <a:r>
              <a:rPr lang="en-US" sz="2200" dirty="0" smtClean="0"/>
              <a:t> PDA, transposition of the great arteries, VSD with right to left </a:t>
            </a:r>
            <a:r>
              <a:rPr lang="en-US" sz="2200" dirty="0" err="1" smtClean="0"/>
              <a:t>dhunting</a:t>
            </a:r>
            <a:endParaRPr lang="en-US" sz="2200" dirty="0" smtClean="0"/>
          </a:p>
          <a:p>
            <a:pPr lvl="1"/>
            <a:r>
              <a:rPr lang="en-US" sz="2200" dirty="0" smtClean="0"/>
              <a:t>Polycythemia and </a:t>
            </a:r>
            <a:r>
              <a:rPr lang="en-US" sz="2200" dirty="0" err="1" smtClean="0"/>
              <a:t>hemoglobinopthies</a:t>
            </a:r>
            <a:r>
              <a:rPr lang="en-US" sz="2200" dirty="0" smtClean="0"/>
              <a:t> ( </a:t>
            </a:r>
            <a:r>
              <a:rPr lang="en-US" sz="2200" dirty="0" err="1" smtClean="0"/>
              <a:t>methemoglobinemia</a:t>
            </a:r>
            <a:r>
              <a:rPr lang="en-US" sz="2200" dirty="0" smtClean="0"/>
              <a:t>, </a:t>
            </a:r>
            <a:r>
              <a:rPr lang="en-US" sz="2200" dirty="0" err="1" smtClean="0"/>
              <a:t>sulphemoglobinemia</a:t>
            </a:r>
            <a:r>
              <a:rPr lang="en-US" sz="2200" dirty="0" smtClean="0"/>
              <a:t>- abnormal O2 carriage</a:t>
            </a:r>
          </a:p>
          <a:p>
            <a:r>
              <a:rPr lang="en-US" sz="2200" dirty="0" smtClean="0"/>
              <a:t>Peripheral cyanosis</a:t>
            </a:r>
          </a:p>
          <a:p>
            <a:pPr lvl="1"/>
            <a:r>
              <a:rPr lang="en-US" sz="2200" dirty="0" smtClean="0"/>
              <a:t>Reduced blood supply</a:t>
            </a:r>
          </a:p>
          <a:p>
            <a:pPr lvl="1"/>
            <a:r>
              <a:rPr lang="en-US" sz="2200" dirty="0" smtClean="0"/>
              <a:t>Slowing of peripheral circulation- cold, reduced CO , peripheral vascular disease.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4565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Cheyne</a:t>
            </a:r>
            <a:r>
              <a:rPr lang="en-US" dirty="0" smtClean="0"/>
              <a:t>- </a:t>
            </a:r>
            <a:r>
              <a:rPr lang="en-US" dirty="0" err="1" smtClean="0"/>
              <a:t>Stoke’s</a:t>
            </a:r>
            <a:r>
              <a:rPr lang="en-US" dirty="0" smtClean="0"/>
              <a:t> breathing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Breathing becomes </a:t>
            </a:r>
            <a:r>
              <a:rPr lang="en-US" dirty="0" err="1" smtClean="0"/>
              <a:t>progressivel</a:t>
            </a:r>
            <a:r>
              <a:rPr lang="en-US" dirty="0" smtClean="0"/>
              <a:t> deeper then shallower ( episodic </a:t>
            </a:r>
            <a:r>
              <a:rPr lang="en-US" dirty="0" err="1" smtClean="0"/>
              <a:t>apnoea</a:t>
            </a:r>
            <a:r>
              <a:rPr lang="en-US" dirty="0" smtClean="0"/>
              <a:t>) in cycles</a:t>
            </a:r>
          </a:p>
          <a:p>
            <a:r>
              <a:rPr lang="en-US" dirty="0" smtClean="0"/>
              <a:t>Brainstem lesion or compression ( stroke, raised ICP)</a:t>
            </a:r>
          </a:p>
          <a:p>
            <a:r>
              <a:rPr lang="en-US" dirty="0" smtClean="0"/>
              <a:t>Long lung to brain circulation time ( </a:t>
            </a:r>
            <a:r>
              <a:rPr lang="en-US" dirty="0" err="1" smtClean="0"/>
              <a:t>eg</a:t>
            </a:r>
            <a:r>
              <a:rPr lang="en-US" dirty="0" smtClean="0"/>
              <a:t> in chronic pulmonary </a:t>
            </a:r>
            <a:r>
              <a:rPr lang="en-US" dirty="0" err="1" smtClean="0"/>
              <a:t>oedema</a:t>
            </a:r>
            <a:r>
              <a:rPr lang="en-US" dirty="0" smtClean="0"/>
              <a:t> or poor CO)</a:t>
            </a:r>
          </a:p>
          <a:p>
            <a:r>
              <a:rPr lang="en-US" dirty="0" smtClean="0"/>
              <a:t>Enhanced by </a:t>
            </a:r>
            <a:r>
              <a:rPr lang="en-US" dirty="0" err="1" smtClean="0"/>
              <a:t>opiods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09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176" y="1417638"/>
            <a:ext cx="8229600" cy="4525963"/>
          </a:xfrm>
        </p:spPr>
        <p:txBody>
          <a:bodyPr/>
          <a:lstStyle/>
          <a:p>
            <a:r>
              <a:rPr lang="en-US" sz="2800" dirty="0" smtClean="0"/>
              <a:t>A </a:t>
            </a:r>
            <a:r>
              <a:rPr lang="en-US" sz="2800" dirty="0" err="1" smtClean="0"/>
              <a:t>continuos</a:t>
            </a:r>
            <a:r>
              <a:rPr lang="en-US" sz="2800" dirty="0" smtClean="0"/>
              <a:t> flow of jerky movements, flitting from one limb or part to another, each looking like a fragment of a normal movement</a:t>
            </a:r>
          </a:p>
          <a:p>
            <a:r>
              <a:rPr lang="en-US" sz="2800" dirty="0" smtClean="0"/>
              <a:t>Basal </a:t>
            </a:r>
            <a:r>
              <a:rPr lang="en-US" sz="2800" dirty="0" err="1" smtClean="0"/>
              <a:t>gangla</a:t>
            </a:r>
            <a:r>
              <a:rPr lang="en-US" sz="2800" dirty="0" smtClean="0"/>
              <a:t> lesion- Huntington’s disease</a:t>
            </a:r>
          </a:p>
          <a:p>
            <a:r>
              <a:rPr lang="en-US" sz="2800" dirty="0" err="1" smtClean="0"/>
              <a:t>Postinfectives</a:t>
            </a:r>
            <a:r>
              <a:rPr lang="en-US" sz="2800" dirty="0" smtClean="0"/>
              <a:t>; Sydenham’s Chorea ( </a:t>
            </a:r>
            <a:r>
              <a:rPr lang="en-US" sz="2800" dirty="0" err="1" smtClean="0"/>
              <a:t>st</a:t>
            </a:r>
            <a:r>
              <a:rPr lang="en-US" sz="2800" dirty="0" smtClean="0"/>
              <a:t>, </a:t>
            </a:r>
            <a:r>
              <a:rPr lang="en-US" sz="2800" dirty="0" err="1" smtClean="0"/>
              <a:t>vitus</a:t>
            </a:r>
            <a:r>
              <a:rPr lang="en-US" sz="2800" dirty="0" smtClean="0"/>
              <a:t> dance) </a:t>
            </a:r>
          </a:p>
          <a:p>
            <a:r>
              <a:rPr lang="en-US" sz="2800" dirty="0" smtClean="0"/>
              <a:t>SLE, Wilson’s disease, kernicterus, polycythemia, </a:t>
            </a:r>
            <a:r>
              <a:rPr lang="en-US" sz="2800" dirty="0" err="1" smtClean="0"/>
              <a:t>neroacanthocytosis</a:t>
            </a:r>
            <a:r>
              <a:rPr lang="en-US" sz="2800" dirty="0" smtClean="0"/>
              <a:t>, hyperthyroidism, </a:t>
            </a:r>
          </a:p>
          <a:p>
            <a:r>
              <a:rPr lang="en-US" sz="2800" dirty="0" smtClean="0"/>
              <a:t>Drugs- L </a:t>
            </a:r>
            <a:r>
              <a:rPr lang="en-US" sz="2800" dirty="0" err="1" smtClean="0"/>
              <a:t>dopa</a:t>
            </a:r>
            <a:r>
              <a:rPr lang="en-US" sz="2800" dirty="0" smtClean="0"/>
              <a:t>, contraceptives, steroids, chlorpromazine</a:t>
            </a:r>
          </a:p>
          <a:p>
            <a:r>
              <a:rPr lang="en-US" sz="2800" dirty="0" smtClean="0"/>
              <a:t>Treat with dopamine </a:t>
            </a:r>
            <a:r>
              <a:rPr lang="en-US" sz="2800" dirty="0" err="1" smtClean="0"/>
              <a:t>anagonists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6020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Multifactorial</a:t>
            </a:r>
          </a:p>
          <a:p>
            <a:r>
              <a:rPr lang="en-US" dirty="0" smtClean="0"/>
              <a:t>Alcohol withdrawal classically occurring within 48 </a:t>
            </a:r>
            <a:r>
              <a:rPr lang="en-US" dirty="0" err="1" smtClean="0"/>
              <a:t>hrs</a:t>
            </a:r>
            <a:r>
              <a:rPr lang="en-US" dirty="0" smtClean="0"/>
              <a:t> after admission with vivid hallucinations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34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7244"/>
            <a:ext cx="8229600" cy="4525963"/>
          </a:xfrm>
        </p:spPr>
        <p:txBody>
          <a:bodyPr/>
          <a:lstStyle/>
          <a:p>
            <a:r>
              <a:rPr lang="en-US" sz="2000" dirty="0" smtClean="0"/>
              <a:t>General causes</a:t>
            </a:r>
          </a:p>
          <a:p>
            <a:pPr lvl="1"/>
            <a:r>
              <a:rPr lang="en-US" sz="2000" dirty="0" smtClean="0"/>
              <a:t>Poor </a:t>
            </a:r>
            <a:r>
              <a:rPr lang="en-US" sz="2000" dirty="0" err="1" smtClean="0"/>
              <a:t>siet</a:t>
            </a:r>
            <a:endParaRPr lang="en-US" sz="2000" dirty="0" smtClean="0"/>
          </a:p>
          <a:p>
            <a:pPr lvl="1"/>
            <a:r>
              <a:rPr lang="en-US" sz="2000" dirty="0" smtClean="0"/>
              <a:t>Inadequate fluid intake or dehydration</a:t>
            </a:r>
          </a:p>
          <a:p>
            <a:pPr lvl="1"/>
            <a:r>
              <a:rPr lang="en-US" sz="2000" dirty="0" smtClean="0"/>
              <a:t>Immobility</a:t>
            </a:r>
          </a:p>
          <a:p>
            <a:pPr lvl="1"/>
            <a:r>
              <a:rPr lang="en-US" sz="2000" dirty="0" smtClean="0"/>
              <a:t>Old age</a:t>
            </a:r>
          </a:p>
          <a:p>
            <a:pPr lvl="1"/>
            <a:r>
              <a:rPr lang="en-US" sz="2000" dirty="0" smtClean="0"/>
              <a:t>Postoperative pain</a:t>
            </a:r>
          </a:p>
          <a:p>
            <a:pPr lvl="1"/>
            <a:r>
              <a:rPr lang="en-US" sz="2000" dirty="0" smtClean="0"/>
              <a:t>Hospital environment</a:t>
            </a:r>
          </a:p>
          <a:p>
            <a:pPr lvl="1"/>
            <a:r>
              <a:rPr lang="en-US" sz="2000" dirty="0" err="1" smtClean="0"/>
              <a:t>Distan</a:t>
            </a:r>
            <a:r>
              <a:rPr lang="en-US" sz="2000" dirty="0" smtClean="0"/>
              <a:t> , squalid toilets</a:t>
            </a:r>
          </a:p>
          <a:p>
            <a:r>
              <a:rPr lang="en-US" sz="2000" dirty="0" smtClean="0"/>
              <a:t>Anorectal disease</a:t>
            </a:r>
          </a:p>
          <a:p>
            <a:pPr lvl="1"/>
            <a:r>
              <a:rPr lang="en-US" sz="2000" dirty="0" smtClean="0"/>
              <a:t>Anal fissures</a:t>
            </a:r>
          </a:p>
          <a:p>
            <a:pPr lvl="1"/>
            <a:r>
              <a:rPr lang="en-US" sz="2000" dirty="0" smtClean="0"/>
              <a:t>Anal strictures</a:t>
            </a:r>
          </a:p>
          <a:p>
            <a:pPr lvl="1"/>
            <a:r>
              <a:rPr lang="en-US" sz="2000" dirty="0" smtClean="0"/>
              <a:t>Rectal prolapse</a:t>
            </a:r>
          </a:p>
          <a:p>
            <a:r>
              <a:rPr lang="en-US" sz="2000" dirty="0" smtClean="0"/>
              <a:t>Intestinal obstruction</a:t>
            </a:r>
          </a:p>
          <a:p>
            <a:pPr lvl="1"/>
            <a:r>
              <a:rPr lang="en-US" sz="2000" dirty="0" smtClean="0"/>
              <a:t>Colorectal carcinoma</a:t>
            </a:r>
          </a:p>
          <a:p>
            <a:pPr lvl="1"/>
            <a:r>
              <a:rPr lang="en-US" sz="2000" dirty="0" smtClean="0"/>
              <a:t>Strictures ( </a:t>
            </a:r>
            <a:r>
              <a:rPr lang="en-US" sz="2000" dirty="0" err="1" smtClean="0"/>
              <a:t>eg</a:t>
            </a:r>
            <a:r>
              <a:rPr lang="en-US" sz="2000" dirty="0" smtClean="0"/>
              <a:t> Crohn’s disease)</a:t>
            </a:r>
          </a:p>
          <a:p>
            <a:pPr lvl="1"/>
            <a:r>
              <a:rPr lang="en-US" sz="2000" dirty="0" smtClean="0"/>
              <a:t>Pelvic mass ( </a:t>
            </a:r>
            <a:r>
              <a:rPr lang="en-US" sz="2000" dirty="0" err="1" smtClean="0"/>
              <a:t>fets</a:t>
            </a:r>
            <a:r>
              <a:rPr lang="en-US" sz="2000" dirty="0" smtClean="0"/>
              <a:t>, fibroids)</a:t>
            </a:r>
          </a:p>
        </p:txBody>
      </p:sp>
    </p:spTree>
    <p:extLst>
      <p:ext uri="{BB962C8B-B14F-4D97-AF65-F5344CB8AC3E}">
        <p14:creationId xmlns:p14="http://schemas.microsoft.com/office/powerpoint/2010/main" val="172686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269" y="-348475"/>
            <a:ext cx="8229600" cy="1143000"/>
          </a:xfrm>
        </p:spPr>
        <p:txBody>
          <a:bodyPr/>
          <a:lstStyle/>
          <a:p>
            <a:r>
              <a:rPr lang="en-US" dirty="0" smtClean="0"/>
              <a:t>CONSTIPATION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268" y="462775"/>
            <a:ext cx="9199755" cy="4525963"/>
          </a:xfrm>
        </p:spPr>
        <p:txBody>
          <a:bodyPr/>
          <a:lstStyle/>
          <a:p>
            <a:pPr lvl="1"/>
            <a:r>
              <a:rPr lang="en-US" sz="2000" dirty="0" smtClean="0"/>
              <a:t>Diverticulosis ( rectal bleeding a common presentation)</a:t>
            </a:r>
          </a:p>
          <a:p>
            <a:pPr lvl="1"/>
            <a:r>
              <a:rPr lang="en-US" sz="2000" dirty="0" err="1" smtClean="0"/>
              <a:t>Pseudoobstruction</a:t>
            </a:r>
            <a:endParaRPr lang="en-US" sz="2000" dirty="0" smtClean="0"/>
          </a:p>
          <a:p>
            <a:r>
              <a:rPr lang="en-US" sz="2000" dirty="0" smtClean="0"/>
              <a:t>Metabolic endocrine</a:t>
            </a:r>
          </a:p>
          <a:p>
            <a:pPr lvl="1"/>
            <a:r>
              <a:rPr lang="en-US" sz="2000" dirty="0" err="1" smtClean="0"/>
              <a:t>Hypercalcema,Hypothryroidism</a:t>
            </a:r>
            <a:r>
              <a:rPr lang="en-US" sz="2000" dirty="0" smtClean="0"/>
              <a:t>, </a:t>
            </a:r>
            <a:r>
              <a:rPr lang="en-US" sz="2000" dirty="0" err="1" smtClean="0"/>
              <a:t>Hypokalemia,Porphyria</a:t>
            </a:r>
            <a:r>
              <a:rPr lang="en-US" sz="2000" dirty="0" smtClean="0"/>
              <a:t>, Lead poisoning</a:t>
            </a:r>
          </a:p>
          <a:p>
            <a:r>
              <a:rPr lang="en-US" sz="2000" dirty="0" smtClean="0"/>
              <a:t>Drugs</a:t>
            </a:r>
          </a:p>
          <a:p>
            <a:pPr lvl="1"/>
            <a:r>
              <a:rPr lang="en-US" sz="2000" dirty="0" smtClean="0"/>
              <a:t>Opiate analgesics</a:t>
            </a:r>
          </a:p>
          <a:p>
            <a:pPr lvl="1"/>
            <a:r>
              <a:rPr lang="en-US" sz="2000" dirty="0" smtClean="0"/>
              <a:t>Anticholinergics</a:t>
            </a:r>
          </a:p>
          <a:p>
            <a:pPr lvl="1"/>
            <a:r>
              <a:rPr lang="en-US" sz="2000" dirty="0" smtClean="0"/>
              <a:t>Iron</a:t>
            </a:r>
          </a:p>
          <a:p>
            <a:r>
              <a:rPr lang="en-US" sz="2000" dirty="0" smtClean="0"/>
              <a:t>Neuromuscular</a:t>
            </a:r>
          </a:p>
          <a:p>
            <a:pPr lvl="1"/>
            <a:r>
              <a:rPr lang="en-US" sz="2000" dirty="0" smtClean="0"/>
              <a:t>Spinal or pelvic injury</a:t>
            </a:r>
          </a:p>
          <a:p>
            <a:pPr lvl="1"/>
            <a:r>
              <a:rPr lang="en-US" sz="2000" dirty="0" err="1" smtClean="0"/>
              <a:t>Aganglionosis</a:t>
            </a:r>
            <a:r>
              <a:rPr lang="en-US" sz="2000" dirty="0" smtClean="0"/>
              <a:t> ( </a:t>
            </a:r>
            <a:r>
              <a:rPr lang="en-US" sz="2000" dirty="0" err="1" smtClean="0"/>
              <a:t>chagas</a:t>
            </a:r>
            <a:r>
              <a:rPr lang="en-US" sz="2000" dirty="0" smtClean="0"/>
              <a:t>’ disease, </a:t>
            </a:r>
            <a:r>
              <a:rPr lang="en-US" sz="2000" dirty="0" err="1" smtClean="0"/>
              <a:t>hirschprung</a:t>
            </a:r>
            <a:r>
              <a:rPr lang="en-US" sz="2000" dirty="0" smtClean="0"/>
              <a:t> disease)</a:t>
            </a:r>
          </a:p>
          <a:p>
            <a:pPr lvl="1"/>
            <a:r>
              <a:rPr lang="en-US" sz="2000" dirty="0" smtClean="0"/>
              <a:t>Systemic sclerosis</a:t>
            </a:r>
          </a:p>
          <a:p>
            <a:pPr lvl="1"/>
            <a:r>
              <a:rPr lang="en-US" sz="2000" dirty="0" smtClean="0"/>
              <a:t>Diabetic neuropathy </a:t>
            </a:r>
          </a:p>
          <a:p>
            <a:r>
              <a:rPr lang="en-US" sz="2000" dirty="0" smtClean="0"/>
              <a:t>Other</a:t>
            </a:r>
          </a:p>
          <a:p>
            <a:pPr lvl="1"/>
            <a:r>
              <a:rPr lang="en-US" sz="2000" dirty="0" smtClean="0"/>
              <a:t>Chronic laxative abuse</a:t>
            </a:r>
          </a:p>
          <a:p>
            <a:pPr lvl="1"/>
            <a:r>
              <a:rPr lang="en-US" sz="2000" dirty="0" smtClean="0"/>
              <a:t>Idiopathic slow transit</a:t>
            </a:r>
          </a:p>
          <a:p>
            <a:pPr lvl="1"/>
            <a:r>
              <a:rPr lang="en-US" sz="2000" dirty="0" smtClean="0"/>
              <a:t>Idiopathic </a:t>
            </a:r>
            <a:r>
              <a:rPr lang="en-US" sz="2000" dirty="0" err="1" smtClean="0"/>
              <a:t>megarectum</a:t>
            </a:r>
            <a:r>
              <a:rPr lang="en-US" sz="2000" dirty="0" smtClean="0"/>
              <a:t>/ colon</a:t>
            </a:r>
          </a:p>
          <a:p>
            <a:pPr lvl="1"/>
            <a:r>
              <a:rPr lang="en-US" sz="2000" dirty="0" smtClean="0"/>
              <a:t>Psychological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2376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0517"/>
          </a:xfrm>
        </p:spPr>
        <p:txBody>
          <a:bodyPr/>
          <a:lstStyle/>
          <a:p>
            <a:r>
              <a:rPr lang="en-US" dirty="0" smtClean="0"/>
              <a:t>COUGH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0518"/>
            <a:ext cx="9144000" cy="5055646"/>
          </a:xfrm>
        </p:spPr>
        <p:txBody>
          <a:bodyPr/>
          <a:lstStyle/>
          <a:p>
            <a:r>
              <a:rPr lang="en-US" dirty="0" smtClean="0"/>
              <a:t>Loud brassy coughing- pressure o the trachea </a:t>
            </a:r>
            <a:r>
              <a:rPr lang="en-US" dirty="0" err="1" smtClean="0"/>
              <a:t>eg</a:t>
            </a:r>
            <a:r>
              <a:rPr lang="en-US" dirty="0" smtClean="0"/>
              <a:t> by a tumor</a:t>
            </a:r>
          </a:p>
          <a:p>
            <a:r>
              <a:rPr lang="en-US" dirty="0" smtClean="0"/>
              <a:t>Hollow, bovine coughing- recurrent laryngeal nerve pals</a:t>
            </a:r>
          </a:p>
          <a:p>
            <a:r>
              <a:rPr lang="en-US" dirty="0" smtClean="0"/>
              <a:t>Barking cough- acute </a:t>
            </a:r>
            <a:r>
              <a:rPr lang="en-US" dirty="0" err="1" smtClean="0"/>
              <a:t>epiglottitia</a:t>
            </a:r>
            <a:endParaRPr lang="en-US" dirty="0" smtClean="0"/>
          </a:p>
          <a:p>
            <a:r>
              <a:rPr lang="en-US" dirty="0" smtClean="0"/>
              <a:t>Chronic cough- pertussis, TB, foreign body, asthma( </a:t>
            </a:r>
            <a:r>
              <a:rPr lang="en-US" dirty="0" err="1" smtClean="0"/>
              <a:t>eg</a:t>
            </a:r>
            <a:r>
              <a:rPr lang="en-US" dirty="0" smtClean="0"/>
              <a:t> nocturnal)</a:t>
            </a:r>
          </a:p>
          <a:p>
            <a:r>
              <a:rPr lang="en-US" dirty="0" smtClean="0"/>
              <a:t>Dry, chronic </a:t>
            </a:r>
            <a:r>
              <a:rPr lang="en-US" dirty="0" err="1" smtClean="0"/>
              <a:t>cogh</a:t>
            </a:r>
            <a:r>
              <a:rPr lang="en-US" dirty="0" smtClean="0"/>
              <a:t>- acid irritation of the lung in esophageal reflux, side effect of ACE inhibitors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88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Sputum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Black carbon specks- smoking, the most common cause of increased sputum production</a:t>
            </a:r>
          </a:p>
          <a:p>
            <a:r>
              <a:rPr lang="en-US" dirty="0" smtClean="0"/>
              <a:t>Yellow/green sputum- infection e.g. bronchiectasis, pneumonia</a:t>
            </a:r>
          </a:p>
          <a:p>
            <a:r>
              <a:rPr lang="en-US" dirty="0" smtClean="0"/>
              <a:t>Pink froth sputum-pulmonary edema</a:t>
            </a:r>
          </a:p>
          <a:p>
            <a:r>
              <a:rPr lang="en-US" dirty="0" smtClean="0"/>
              <a:t>Blood sputum( hemoptysis)- malignancy, Tb, infection, trauma</a:t>
            </a:r>
          </a:p>
          <a:p>
            <a:r>
              <a:rPr lang="en-US" dirty="0" smtClean="0"/>
              <a:t>Clear sputum- saliva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74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Leg cramps common at night or after exercise; occasionally indicates salt depletion, muscle ischemia or myopathy</a:t>
            </a:r>
          </a:p>
          <a:p>
            <a:r>
              <a:rPr lang="en-US" dirty="0" smtClean="0"/>
              <a:t>Forearm cramps suggest motor </a:t>
            </a:r>
            <a:r>
              <a:rPr lang="en-US" dirty="0" err="1" smtClean="0"/>
              <a:t>neurone</a:t>
            </a:r>
            <a:r>
              <a:rPr lang="en-US" dirty="0" smtClean="0"/>
              <a:t> disease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9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175" y="-33454"/>
            <a:ext cx="8229600" cy="1143000"/>
          </a:xfrm>
        </p:spPr>
        <p:txBody>
          <a:bodyPr/>
          <a:lstStyle/>
          <a:p>
            <a:r>
              <a:rPr lang="en-US" dirty="0" smtClean="0"/>
              <a:t>Diarrhea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8046"/>
            <a:ext cx="8229600" cy="4525963"/>
          </a:xfrm>
        </p:spPr>
        <p:txBody>
          <a:bodyPr/>
          <a:lstStyle/>
          <a:p>
            <a:r>
              <a:rPr lang="en-US" sz="2200" dirty="0" smtClean="0"/>
              <a:t>Acute- gastroenteritis</a:t>
            </a:r>
          </a:p>
          <a:p>
            <a:r>
              <a:rPr lang="en-US" sz="2200" dirty="0" smtClean="0"/>
              <a:t>Chronic alternating with constipation- irritable bowel</a:t>
            </a:r>
          </a:p>
          <a:p>
            <a:r>
              <a:rPr lang="en-US" sz="2200" dirty="0" err="1" smtClean="0"/>
              <a:t>Noctrnal</a:t>
            </a:r>
            <a:r>
              <a:rPr lang="en-US" sz="2200" dirty="0" smtClean="0"/>
              <a:t> diarrhea with anemia, weight loss and anorexia- organic cause</a:t>
            </a:r>
          </a:p>
          <a:p>
            <a:r>
              <a:rPr lang="en-US" sz="2200" dirty="0" smtClean="0"/>
              <a:t>Blood diarrhea-</a:t>
            </a:r>
            <a:r>
              <a:rPr lang="en-US" sz="2200" dirty="0" err="1" smtClean="0"/>
              <a:t>Camplobacter</a:t>
            </a:r>
            <a:r>
              <a:rPr lang="en-US" sz="2200" dirty="0" smtClean="0"/>
              <a:t>, </a:t>
            </a:r>
            <a:r>
              <a:rPr lang="en-US" sz="2200" dirty="0" err="1" smtClean="0"/>
              <a:t>shigella</a:t>
            </a:r>
            <a:r>
              <a:rPr lang="en-US" sz="2200" dirty="0" smtClean="0"/>
              <a:t>, salmonella, </a:t>
            </a:r>
            <a:r>
              <a:rPr lang="en-US" sz="2200" dirty="0" err="1" smtClean="0"/>
              <a:t>E.coli,amoebiasis</a:t>
            </a:r>
            <a:r>
              <a:rPr lang="en-US" sz="2200" dirty="0" smtClean="0"/>
              <a:t>, UC, Crohn’s disease, colorectal cancer, colonic </a:t>
            </a:r>
            <a:r>
              <a:rPr lang="en-US" sz="2200" dirty="0" err="1" smtClean="0"/>
              <a:t>polps</a:t>
            </a:r>
            <a:r>
              <a:rPr lang="en-US" sz="2200" dirty="0" smtClean="0"/>
              <a:t>, </a:t>
            </a:r>
            <a:r>
              <a:rPr lang="en-US" sz="2200" dirty="0" err="1" smtClean="0"/>
              <a:t>pseudomembranos</a:t>
            </a:r>
            <a:r>
              <a:rPr lang="en-US" sz="2200" dirty="0" smtClean="0"/>
              <a:t> </a:t>
            </a:r>
            <a:r>
              <a:rPr lang="en-US" sz="2200" dirty="0" err="1" smtClean="0"/>
              <a:t>coltis</a:t>
            </a:r>
            <a:r>
              <a:rPr lang="en-US" sz="2200" dirty="0" smtClean="0"/>
              <a:t>, ischemic colitis</a:t>
            </a:r>
          </a:p>
          <a:p>
            <a:r>
              <a:rPr lang="en-US" sz="2200" dirty="0" smtClean="0"/>
              <a:t>Fresh PR bleeding- ruptured hemorrhoid, ruptured anal fissures</a:t>
            </a:r>
          </a:p>
          <a:p>
            <a:r>
              <a:rPr lang="en-US" sz="2200" dirty="0" smtClean="0"/>
              <a:t>Mucus- IBS, diverticulitis, fistula or abscess</a:t>
            </a:r>
          </a:p>
          <a:p>
            <a:r>
              <a:rPr lang="en-US" sz="2200" dirty="0" smtClean="0"/>
              <a:t>Large bowel symptoms- watery stool, blood or </a:t>
            </a:r>
            <a:r>
              <a:rPr lang="en-US" sz="2200" dirty="0" err="1" smtClean="0"/>
              <a:t>mcus</a:t>
            </a:r>
            <a:r>
              <a:rPr lang="en-US" sz="2200" dirty="0" smtClean="0"/>
              <a:t>, </a:t>
            </a:r>
            <a:r>
              <a:rPr lang="en-US" sz="2200" dirty="0" err="1" smtClean="0"/>
              <a:t>pai</a:t>
            </a:r>
            <a:r>
              <a:rPr lang="en-US" sz="2200" dirty="0" smtClean="0"/>
              <a:t> relieved by defecation, </a:t>
            </a:r>
            <a:r>
              <a:rPr lang="en-US" sz="2200" dirty="0" err="1" smtClean="0"/>
              <a:t>tenesmus</a:t>
            </a:r>
            <a:r>
              <a:rPr lang="en-US" sz="2200" dirty="0" smtClean="0"/>
              <a:t>, urgency</a:t>
            </a:r>
          </a:p>
          <a:p>
            <a:r>
              <a:rPr lang="en-US" sz="2200" dirty="0" smtClean="0"/>
              <a:t>Small bowel symptoms- </a:t>
            </a:r>
            <a:r>
              <a:rPr lang="en-US" sz="2200" dirty="0" err="1" smtClean="0"/>
              <a:t>periumbiical</a:t>
            </a:r>
            <a:r>
              <a:rPr lang="en-US" sz="2200" dirty="0" smtClean="0"/>
              <a:t> (or RIF) pain not relieved by </a:t>
            </a:r>
            <a:r>
              <a:rPr lang="en-US" sz="2200" dirty="0" err="1" smtClean="0"/>
              <a:t>defecaton</a:t>
            </a:r>
            <a:r>
              <a:rPr lang="en-US" sz="2200" dirty="0" smtClean="0"/>
              <a:t>, watery stool or </a:t>
            </a:r>
            <a:r>
              <a:rPr lang="en-US" sz="2200" dirty="0" err="1" smtClean="0"/>
              <a:t>steatorrhea</a:t>
            </a:r>
            <a:endParaRPr lang="en-US" sz="2200" dirty="0" smtClean="0"/>
          </a:p>
          <a:p>
            <a:r>
              <a:rPr lang="en-US" sz="2200" dirty="0" smtClean="0"/>
              <a:t>Non-GI causes- antibiotics, PPIs, cimetidine, propranolol, </a:t>
            </a:r>
            <a:r>
              <a:rPr lang="en-US" sz="2200" dirty="0" err="1" smtClean="0"/>
              <a:t>cytotoxics</a:t>
            </a:r>
            <a:r>
              <a:rPr lang="en-US" sz="2200" dirty="0" smtClean="0"/>
              <a:t>, NSAIDs, digoxin, alcohol, laxative abuse</a:t>
            </a:r>
          </a:p>
          <a:p>
            <a:r>
              <a:rPr lang="en-US" sz="2200" dirty="0" smtClean="0"/>
              <a:t>Medical conditions </a:t>
            </a:r>
            <a:r>
              <a:rPr lang="en-US" sz="2200" dirty="0" err="1" smtClean="0"/>
              <a:t>thyrotoxicosisi</a:t>
            </a:r>
            <a:r>
              <a:rPr lang="en-US" sz="2200" dirty="0" smtClean="0"/>
              <a:t>, autonomic neuropath, Addison’s disease, carcinoid syndrome&lt;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2235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Dizziness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Vertigo, imbalance or inability to walk straight- peripheral nerve, posterior column, cerebellar, or other central pathway failure </a:t>
            </a:r>
          </a:p>
          <a:p>
            <a:r>
              <a:rPr lang="en-US" dirty="0" smtClean="0"/>
              <a:t>Faintness or lightheadedness- anemia, postural hypotension, hypoglycemia, carotid sinus hypersensitivity, epilepsy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8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Jaundice(icterus)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/>
          <a:lstStyle/>
          <a:p>
            <a:r>
              <a:rPr lang="en-US" sz="2200" dirty="0" smtClean="0"/>
              <a:t>Yellow pigmentation of the skin, </a:t>
            </a:r>
            <a:r>
              <a:rPr lang="en-US" sz="2200" dirty="0" err="1" smtClean="0"/>
              <a:t>sclerae</a:t>
            </a:r>
            <a:r>
              <a:rPr lang="en-US" sz="2200" dirty="0" smtClean="0"/>
              <a:t> , mucosa due to increase in plasma bilirubin </a:t>
            </a:r>
          </a:p>
          <a:p>
            <a:r>
              <a:rPr lang="en-US" sz="2200" dirty="0" err="1" smtClean="0"/>
              <a:t>Prehepatic</a:t>
            </a:r>
            <a:r>
              <a:rPr lang="en-US" sz="2200" dirty="0" smtClean="0"/>
              <a:t>- physiological ( neonatal), </a:t>
            </a:r>
            <a:r>
              <a:rPr lang="en-US" sz="2200" dirty="0" err="1" smtClean="0"/>
              <a:t>dyserythropoiesis</a:t>
            </a:r>
            <a:r>
              <a:rPr lang="en-US" sz="2200" dirty="0" smtClean="0"/>
              <a:t>, </a:t>
            </a:r>
            <a:r>
              <a:rPr lang="en-US" sz="2200" dirty="0" err="1" smtClean="0"/>
              <a:t>glucuronl</a:t>
            </a:r>
            <a:r>
              <a:rPr lang="en-US" sz="2200" dirty="0" smtClean="0"/>
              <a:t> </a:t>
            </a:r>
            <a:r>
              <a:rPr lang="en-US" sz="2200" dirty="0" err="1" smtClean="0"/>
              <a:t>transferase</a:t>
            </a:r>
            <a:r>
              <a:rPr lang="en-US" sz="2200" dirty="0" smtClean="0"/>
              <a:t> deficiency ( Gilbert’s and </a:t>
            </a:r>
            <a:r>
              <a:rPr lang="en-US" sz="2200" dirty="0" err="1" smtClean="0"/>
              <a:t>Crigler-Najjar</a:t>
            </a:r>
            <a:r>
              <a:rPr lang="en-US" sz="2200" dirty="0" smtClean="0"/>
              <a:t> syndromes disease) infections, drugs leading to hemolysis, hemodialysis, rotor </a:t>
            </a:r>
            <a:r>
              <a:rPr lang="en-US" sz="2200" dirty="0" err="1" smtClean="0"/>
              <a:t>sndrome</a:t>
            </a:r>
            <a:endParaRPr lang="en-US" sz="2200" dirty="0" smtClean="0"/>
          </a:p>
          <a:p>
            <a:r>
              <a:rPr lang="en-US" sz="2200" dirty="0" smtClean="0"/>
              <a:t>Hepatocellular – viral </a:t>
            </a:r>
            <a:r>
              <a:rPr lang="en-US" sz="2200" dirty="0" err="1" smtClean="0"/>
              <a:t>hepatitis,CMV</a:t>
            </a:r>
            <a:r>
              <a:rPr lang="en-US" sz="2200" dirty="0" smtClean="0"/>
              <a:t>, EBV, drugs, alcoholic hepatitis, liver metastasis/ abscess, </a:t>
            </a:r>
            <a:r>
              <a:rPr lang="en-US" sz="2200" dirty="0" err="1" smtClean="0"/>
              <a:t>haemochromatosis</a:t>
            </a:r>
            <a:r>
              <a:rPr lang="en-US" sz="2200" dirty="0" smtClean="0"/>
              <a:t>, septicemia, </a:t>
            </a:r>
            <a:r>
              <a:rPr lang="en-US" sz="2200" dirty="0" err="1" smtClean="0"/>
              <a:t>leptospirosisBudd-Chiari</a:t>
            </a:r>
            <a:r>
              <a:rPr lang="en-US" sz="2200" dirty="0" smtClean="0"/>
              <a:t>, Wilson’s disease, </a:t>
            </a:r>
            <a:r>
              <a:rPr lang="en-US" sz="2200" dirty="0" err="1" smtClean="0"/>
              <a:t>Dubin</a:t>
            </a:r>
            <a:r>
              <a:rPr lang="en-US" sz="2200" dirty="0" smtClean="0"/>
              <a:t>-Johnson and Rotor syndromes, </a:t>
            </a:r>
            <a:r>
              <a:rPr lang="en-US" sz="2200" dirty="0" err="1" smtClean="0"/>
              <a:t>toxind</a:t>
            </a:r>
            <a:r>
              <a:rPr lang="en-US" sz="2200" dirty="0" smtClean="0"/>
              <a:t> such as CCl4, fungi ( amanita </a:t>
            </a:r>
            <a:r>
              <a:rPr lang="en-US" sz="2200" dirty="0" err="1" smtClean="0"/>
              <a:t>phalloides</a:t>
            </a:r>
            <a:r>
              <a:rPr lang="en-US" sz="2200" dirty="0" smtClean="0"/>
              <a:t>), malignancy, cirrhosis </a:t>
            </a:r>
          </a:p>
          <a:p>
            <a:r>
              <a:rPr lang="en-US" sz="2200" dirty="0" err="1" smtClean="0"/>
              <a:t>Cholestatic</a:t>
            </a:r>
            <a:r>
              <a:rPr lang="en-US" sz="2200" dirty="0" smtClean="0"/>
              <a:t>/ obstructive- biliary obstruction due to cholangitis, </a:t>
            </a:r>
            <a:r>
              <a:rPr lang="en-US" sz="2200" dirty="0" err="1" smtClean="0"/>
              <a:t>cholelithiasis,pancreatitic</a:t>
            </a:r>
            <a:r>
              <a:rPr lang="en-US" sz="2200" dirty="0" smtClean="0"/>
              <a:t>, pancreatic cancers, lymph nodes at the porta </a:t>
            </a:r>
            <a:r>
              <a:rPr lang="en-US" sz="2200" dirty="0" err="1" smtClean="0"/>
              <a:t>hepatis</a:t>
            </a:r>
            <a:r>
              <a:rPr lang="en-US" sz="2200" dirty="0" smtClean="0"/>
              <a:t>, drugs, </a:t>
            </a:r>
            <a:r>
              <a:rPr lang="en-US" sz="2200" dirty="0" err="1" smtClean="0"/>
              <a:t>cholangiocarcinoma</a:t>
            </a:r>
            <a:r>
              <a:rPr lang="en-US" sz="2200" dirty="0" smtClean="0"/>
              <a:t>, primary </a:t>
            </a:r>
            <a:r>
              <a:rPr lang="en-US" sz="2200" dirty="0" err="1" smtClean="0"/>
              <a:t>sclerosing</a:t>
            </a:r>
            <a:r>
              <a:rPr lang="en-US" sz="2200" dirty="0" smtClean="0"/>
              <a:t> </a:t>
            </a:r>
            <a:r>
              <a:rPr lang="en-US" sz="2200" dirty="0" err="1" smtClean="0"/>
              <a:t>cholangitits</a:t>
            </a:r>
            <a:r>
              <a:rPr lang="en-US" sz="2200" dirty="0" smtClean="0"/>
              <a:t>, primary biliary cirrhosis, </a:t>
            </a:r>
            <a:r>
              <a:rPr lang="en-US" sz="2200" dirty="0" err="1" smtClean="0"/>
              <a:t>choledochal</a:t>
            </a:r>
            <a:r>
              <a:rPr lang="en-US" sz="2200" dirty="0" smtClean="0"/>
              <a:t> cyst, biliary atresia, ampulla of </a:t>
            </a:r>
            <a:r>
              <a:rPr lang="en-US" sz="2200" dirty="0" err="1" smtClean="0"/>
              <a:t>vater</a:t>
            </a:r>
            <a:r>
              <a:rPr lang="en-US" sz="2200" dirty="0" smtClean="0"/>
              <a:t> </a:t>
            </a:r>
            <a:r>
              <a:rPr lang="en-US" sz="2200" dirty="0" err="1" smtClean="0"/>
              <a:t>tumour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13392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Dyspnoea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0" y="1226634"/>
            <a:ext cx="9132849" cy="5397190"/>
          </a:xfrm>
        </p:spPr>
        <p:txBody>
          <a:bodyPr/>
          <a:lstStyle/>
          <a:p>
            <a:r>
              <a:rPr lang="en-US" sz="2800" dirty="0" smtClean="0"/>
              <a:t>Cardiac- mitral stenosis, ischemic heart disease, left ventricular failure</a:t>
            </a:r>
          </a:p>
          <a:p>
            <a:r>
              <a:rPr lang="en-US" sz="2800" dirty="0" smtClean="0"/>
              <a:t>LVF; </a:t>
            </a:r>
            <a:r>
              <a:rPr lang="en-US" sz="2800" dirty="0" err="1" smtClean="0"/>
              <a:t>prthopnea</a:t>
            </a:r>
            <a:r>
              <a:rPr lang="en-US" sz="2800" dirty="0" smtClean="0"/>
              <a:t>, paroxysmal nocturnal </a:t>
            </a:r>
            <a:r>
              <a:rPr lang="en-US" sz="2800" dirty="0" err="1" smtClean="0"/>
              <a:t>dypnoea</a:t>
            </a:r>
            <a:r>
              <a:rPr lang="en-US" sz="2800" dirty="0" smtClean="0"/>
              <a:t>, ankle </a:t>
            </a:r>
            <a:r>
              <a:rPr lang="en-US" sz="2800" dirty="0" err="1" smtClean="0"/>
              <a:t>oedema</a:t>
            </a:r>
            <a:r>
              <a:rPr lang="en-US" sz="2800" dirty="0" smtClean="0"/>
              <a:t>, lung </a:t>
            </a:r>
            <a:r>
              <a:rPr lang="en-US" sz="2800" dirty="0" err="1" smtClean="0"/>
              <a:t>crepitations</a:t>
            </a:r>
            <a:r>
              <a:rPr lang="en-US" sz="2800" dirty="0" smtClean="0"/>
              <a:t>, elevated JVP</a:t>
            </a:r>
          </a:p>
          <a:p>
            <a:r>
              <a:rPr lang="en-US" sz="2800" dirty="0" smtClean="0"/>
              <a:t>Lung- airway and interstitial disease, asthma causes early morning dyspnea and wheeze</a:t>
            </a:r>
          </a:p>
          <a:p>
            <a:r>
              <a:rPr lang="en-US" sz="2800" dirty="0" smtClean="0"/>
              <a:t>Anatomical- diseases of chest wall, muscles, pleura, ascites</a:t>
            </a:r>
          </a:p>
          <a:p>
            <a:r>
              <a:rPr lang="en-US" sz="2800" dirty="0" smtClean="0"/>
              <a:t>Others; shock, anemia, metabolic acidosis causing respiratory compensation</a:t>
            </a:r>
          </a:p>
          <a:p>
            <a:r>
              <a:rPr lang="en-US" sz="2800" dirty="0" err="1" smtClean="0"/>
              <a:t>Dyspnoea</a:t>
            </a:r>
            <a:r>
              <a:rPr lang="en-US" sz="2800" dirty="0" smtClean="0"/>
              <a:t> at rest ma be psychogenic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7397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Dyspnoea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Acute- foreign body, pneumothorax, acute asthma, pulmonary embolus, acute pulmonary edema</a:t>
            </a:r>
          </a:p>
          <a:p>
            <a:r>
              <a:rPr lang="en-US" dirty="0" err="1" smtClean="0"/>
              <a:t>Subacute</a:t>
            </a:r>
            <a:r>
              <a:rPr lang="en-US" dirty="0" smtClean="0"/>
              <a:t>- asthma, parenchymal disease </a:t>
            </a:r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dirty="0" err="1" smtClean="0"/>
              <a:t>alveolitis</a:t>
            </a:r>
            <a:r>
              <a:rPr lang="en-US" dirty="0" smtClean="0"/>
              <a:t>, effusion, pneumonia</a:t>
            </a:r>
          </a:p>
          <a:p>
            <a:r>
              <a:rPr lang="en-US" dirty="0" smtClean="0"/>
              <a:t>Chronic- COPD, parenchymal diseases, non respirator causes </a:t>
            </a:r>
            <a:r>
              <a:rPr lang="en-US" dirty="0" err="1" smtClean="0"/>
              <a:t>eg</a:t>
            </a:r>
            <a:r>
              <a:rPr lang="en-US" dirty="0" smtClean="0"/>
              <a:t> cardiac failure, anemia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56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Dysuria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Painful micturition- urethral or bladder inflammation from infection</a:t>
            </a:r>
          </a:p>
          <a:p>
            <a:r>
              <a:rPr lang="en-US" dirty="0" smtClean="0"/>
              <a:t>Strangury- pain in the urethra referred from the base of the bladder, associated with constant distressing desire to urinate even when there is little urine to void- </a:t>
            </a:r>
            <a:r>
              <a:rPr lang="en-US" dirty="0" err="1" smtClean="0"/>
              <a:t>urolithiasis</a:t>
            </a:r>
            <a:r>
              <a:rPr lang="en-US" dirty="0" smtClean="0"/>
              <a:t>, indwelling catheter, cystitis, prostatitis, bladder cancer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62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Facial Pain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Neurological- trigeminal neuralgia, </a:t>
            </a:r>
            <a:r>
              <a:rPr lang="en-US" dirty="0" err="1" smtClean="0"/>
              <a:t>postherpetic</a:t>
            </a:r>
            <a:r>
              <a:rPr lang="en-US" dirty="0" smtClean="0"/>
              <a:t> neuralgia</a:t>
            </a:r>
          </a:p>
          <a:p>
            <a:r>
              <a:rPr lang="en-US" dirty="0" smtClean="0"/>
              <a:t>Neck- cervical disc pathology</a:t>
            </a:r>
          </a:p>
          <a:p>
            <a:r>
              <a:rPr lang="en-US" dirty="0" smtClean="0"/>
              <a:t>Sinuses- sinusitis, neoplasia</a:t>
            </a:r>
          </a:p>
          <a:p>
            <a:r>
              <a:rPr lang="en-US" dirty="0" smtClean="0"/>
              <a:t>Eye- glaucoma, </a:t>
            </a:r>
            <a:r>
              <a:rPr lang="en-US" dirty="0" err="1" smtClean="0"/>
              <a:t>iritis</a:t>
            </a:r>
            <a:r>
              <a:rPr lang="en-US" dirty="0" smtClean="0"/>
              <a:t>, eye strain</a:t>
            </a:r>
          </a:p>
          <a:p>
            <a:r>
              <a:rPr lang="en-US" dirty="0" smtClean="0"/>
              <a:t>Temporomandibular joint- arthritis</a:t>
            </a:r>
          </a:p>
          <a:p>
            <a:r>
              <a:rPr lang="en-US" dirty="0" smtClean="0"/>
              <a:t>Teeth- Caries, abscess, malocclusion</a:t>
            </a:r>
          </a:p>
          <a:p>
            <a:r>
              <a:rPr lang="en-US" dirty="0" smtClean="0"/>
              <a:t>Ear- otitis media, otitis </a:t>
            </a:r>
            <a:r>
              <a:rPr lang="en-US" dirty="0" err="1" smtClean="0"/>
              <a:t>externa</a:t>
            </a:r>
            <a:endParaRPr lang="en-US" dirty="0" smtClean="0"/>
          </a:p>
          <a:p>
            <a:r>
              <a:rPr lang="en-US" dirty="0" smtClean="0"/>
              <a:t>Vascular- giant cell arteritis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22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herpetic neuralgia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Nasty burning-stabbing pain involving </a:t>
            </a:r>
            <a:r>
              <a:rPr lang="en-US" dirty="0" err="1" smtClean="0"/>
              <a:t>dermatomal</a:t>
            </a:r>
            <a:r>
              <a:rPr lang="en-US" dirty="0" smtClean="0"/>
              <a:t> areas previously affected by shingles( VZV)</a:t>
            </a:r>
          </a:p>
          <a:p>
            <a:r>
              <a:rPr lang="en-US" dirty="0" smtClean="0"/>
              <a:t>Chronic and intractable sometimes</a:t>
            </a:r>
          </a:p>
          <a:p>
            <a:r>
              <a:rPr lang="en-US" dirty="0" smtClean="0"/>
              <a:t>Skin is very sensitive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67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Fecal incontinence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elderly, stress incontinence</a:t>
            </a:r>
          </a:p>
          <a:p>
            <a:r>
              <a:rPr lang="en-US" dirty="0" smtClean="0"/>
              <a:t>Rectal prolapse, tumor, sphincter laxity, severe piles, cases of diarrhea</a:t>
            </a:r>
          </a:p>
          <a:p>
            <a:r>
              <a:rPr lang="en-US" dirty="0" smtClean="0"/>
              <a:t>Neurological- spinal cord compression, Parkinson’s disease, stroke, MS, spinal trauma, dementia</a:t>
            </a:r>
          </a:p>
          <a:p>
            <a:r>
              <a:rPr lang="en-US" dirty="0" err="1" smtClean="0"/>
              <a:t>Endocrinological</a:t>
            </a:r>
            <a:r>
              <a:rPr lang="en-US" dirty="0" smtClean="0"/>
              <a:t>- DM( autonomic neuropath), hypothyroidism</a:t>
            </a:r>
          </a:p>
          <a:p>
            <a:r>
              <a:rPr lang="en-US" dirty="0" smtClean="0"/>
              <a:t>Obstetric- Damage to </a:t>
            </a:r>
            <a:r>
              <a:rPr lang="en-US" dirty="0" err="1" smtClean="0"/>
              <a:t>puborectalis</a:t>
            </a:r>
            <a:r>
              <a:rPr lang="en-US" dirty="0" smtClean="0"/>
              <a:t>( or nerve rots) at child birth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87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Intrinsic- CNS disease, visual impairment, cognitive impairment, peripheral neuropathy, </a:t>
            </a:r>
            <a:r>
              <a:rPr lang="en-US" dirty="0" err="1" smtClean="0"/>
              <a:t>medcation</a:t>
            </a:r>
            <a:r>
              <a:rPr lang="en-US" dirty="0" smtClean="0"/>
              <a:t>( 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 smtClean="0"/>
              <a:t>antihpertensives</a:t>
            </a:r>
            <a:r>
              <a:rPr lang="en-US" dirty="0" smtClean="0"/>
              <a:t>, sedatives), pain </a:t>
            </a:r>
            <a:r>
              <a:rPr lang="en-US" dirty="0" err="1" smtClean="0"/>
              <a:t>eg</a:t>
            </a:r>
            <a:r>
              <a:rPr lang="en-US" dirty="0" smtClean="0"/>
              <a:t> arthritis, Parkinsonism, muscle weakness, incontinence, alcohol</a:t>
            </a:r>
          </a:p>
          <a:p>
            <a:r>
              <a:rPr lang="en-US" dirty="0" smtClean="0"/>
              <a:t>Environment- Poor lighting, uneven walking surface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87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Fever and night sweats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Anxiety, however does not cause drenching sweats</a:t>
            </a:r>
          </a:p>
          <a:p>
            <a:r>
              <a:rPr lang="en-US" dirty="0" smtClean="0"/>
              <a:t>TB, brucellosis</a:t>
            </a:r>
          </a:p>
          <a:p>
            <a:r>
              <a:rPr lang="en-US" dirty="0" smtClean="0"/>
              <a:t>Lymphoproliferative disease</a:t>
            </a:r>
          </a:p>
          <a:p>
            <a:r>
              <a:rPr lang="en-US" dirty="0" smtClean="0"/>
              <a:t>Mesothelioma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91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Flatulence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belching( eructation)- </a:t>
            </a:r>
            <a:r>
              <a:rPr lang="en-US" dirty="0" err="1" smtClean="0"/>
              <a:t>hatus</a:t>
            </a:r>
            <a:r>
              <a:rPr lang="en-US" dirty="0" smtClean="0"/>
              <a:t> hernia, air swallowing( </a:t>
            </a:r>
            <a:r>
              <a:rPr lang="en-US" dirty="0" err="1" smtClean="0"/>
              <a:t>aerophagy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4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Urinary frequency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Excessive urine production- DM, diabetes insipidus, polydipsia, alcohol, renal tubular disease, adrenal insufficiency</a:t>
            </a:r>
          </a:p>
          <a:p>
            <a:r>
              <a:rPr lang="en-US" dirty="0" smtClean="0"/>
              <a:t>Frequent passage of small amounts of urine- cystitis, urethritis, neurogenic bladder</a:t>
            </a:r>
          </a:p>
          <a:p>
            <a:r>
              <a:rPr lang="en-US" dirty="0" smtClean="0"/>
              <a:t>Bladder compression- pregnancy, bladder tumor, enlarged prostrate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24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temperature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Persistent pyrexia- malignant hyperthermia, drug fever( halothane, </a:t>
            </a:r>
            <a:r>
              <a:rPr lang="en-US" dirty="0" err="1" smtClean="0"/>
              <a:t>sxamethonium</a:t>
            </a:r>
            <a:r>
              <a:rPr lang="en-US" dirty="0" smtClean="0"/>
              <a:t>), typhus or typhoid fever</a:t>
            </a:r>
          </a:p>
          <a:p>
            <a:r>
              <a:rPr lang="en-US" dirty="0" smtClean="0"/>
              <a:t>Intermittent pyrexia- lymphomas, pyogenic infections </a:t>
            </a:r>
            <a:r>
              <a:rPr lang="en-US" dirty="0" err="1" smtClean="0"/>
              <a:t>eg</a:t>
            </a:r>
            <a:r>
              <a:rPr lang="en-US" dirty="0" smtClean="0"/>
              <a:t> military TB</a:t>
            </a:r>
          </a:p>
          <a:p>
            <a:r>
              <a:rPr lang="en-US" dirty="0" err="1" smtClean="0"/>
              <a:t>Reapsing</a:t>
            </a:r>
            <a:r>
              <a:rPr lang="en-US" dirty="0" smtClean="0"/>
              <a:t> high temperature or </a:t>
            </a:r>
            <a:r>
              <a:rPr lang="en-US" dirty="0" err="1" smtClean="0"/>
              <a:t>Pel-Ebstein</a:t>
            </a:r>
            <a:r>
              <a:rPr lang="en-US" dirty="0" smtClean="0"/>
              <a:t> fever- Hodgkin’s disease</a:t>
            </a:r>
          </a:p>
          <a:p>
            <a:r>
              <a:rPr lang="en-US" dirty="0" smtClean="0"/>
              <a:t>High temperature with rigors( uncontrollable shaking)- biliary sepsis or pyelonephritis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47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Vomiting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956717"/>
          </a:xfrm>
        </p:spPr>
        <p:txBody>
          <a:bodyPr/>
          <a:lstStyle/>
          <a:p>
            <a:r>
              <a:rPr lang="en-US" dirty="0" smtClean="0"/>
              <a:t>Acute: GI tract infections ( viral gastroenteritis, Norwalk, viral hepatitis), systemic bacterial infections, mechanical bowel obstruction, alcohol intoxication, acute upper GI bleed, UTI</a:t>
            </a:r>
          </a:p>
          <a:p>
            <a:r>
              <a:rPr lang="en-US" dirty="0" smtClean="0"/>
              <a:t>Chronic: pregnancy, uremia, drugs, </a:t>
            </a:r>
            <a:r>
              <a:rPr lang="en-US" dirty="0" err="1" smtClean="0"/>
              <a:t>gastroparesis</a:t>
            </a:r>
            <a:r>
              <a:rPr lang="en-US" dirty="0" smtClean="0"/>
              <a:t>( DM, scleroderma)</a:t>
            </a:r>
          </a:p>
          <a:p>
            <a:r>
              <a:rPr lang="en-US" dirty="0" smtClean="0"/>
              <a:t>Other: PUD, motor disorders( post-surgery or autonomic dysfunction), hepatobiliary disease, alcoholism, cancer</a:t>
            </a:r>
          </a:p>
          <a:p>
            <a:r>
              <a:rPr lang="en-US" dirty="0" smtClean="0"/>
              <a:t>CNS and vestibular problems</a:t>
            </a:r>
          </a:p>
        </p:txBody>
      </p:sp>
    </p:spTree>
    <p:extLst>
      <p:ext uri="{BB962C8B-B14F-4D97-AF65-F5344CB8AC3E}">
        <p14:creationId xmlns:p14="http://schemas.microsoft.com/office/powerpoint/2010/main" val="138823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Upper GI bleeding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Hematemesis or melena stool production</a:t>
            </a:r>
          </a:p>
          <a:p>
            <a:r>
              <a:rPr lang="en-US" sz="2000" dirty="0" smtClean="0"/>
              <a:t>Peptic ulceration</a:t>
            </a:r>
          </a:p>
          <a:p>
            <a:r>
              <a:rPr lang="en-US" sz="2000" dirty="0" smtClean="0"/>
              <a:t>Erosive or ulcerative </a:t>
            </a:r>
            <a:r>
              <a:rPr lang="en-US" sz="2000" dirty="0" err="1" smtClean="0"/>
              <a:t>oesophagitis</a:t>
            </a:r>
            <a:endParaRPr lang="en-US" sz="2000" dirty="0" smtClean="0"/>
          </a:p>
          <a:p>
            <a:r>
              <a:rPr lang="en-US" sz="2000" dirty="0" smtClean="0"/>
              <a:t>Gastritis</a:t>
            </a:r>
          </a:p>
          <a:p>
            <a:r>
              <a:rPr lang="en-US" sz="2000" dirty="0" smtClean="0"/>
              <a:t>Varices ( </a:t>
            </a:r>
            <a:r>
              <a:rPr lang="en-US" sz="2000" dirty="0" err="1" smtClean="0"/>
              <a:t>oesophageal</a:t>
            </a:r>
            <a:r>
              <a:rPr lang="en-US" sz="2000" dirty="0" smtClean="0"/>
              <a:t>/ gastric)</a:t>
            </a:r>
          </a:p>
          <a:p>
            <a:r>
              <a:rPr lang="en-US" sz="2000" dirty="0" smtClean="0"/>
              <a:t>Gastric and </a:t>
            </a:r>
            <a:r>
              <a:rPr lang="en-US" sz="2000" dirty="0" err="1" smtClean="0"/>
              <a:t>oesophageal</a:t>
            </a:r>
            <a:r>
              <a:rPr lang="en-US" sz="2000" dirty="0" smtClean="0"/>
              <a:t> tumors</a:t>
            </a:r>
          </a:p>
          <a:p>
            <a:r>
              <a:rPr lang="en-US" sz="2000" dirty="0" err="1" smtClean="0"/>
              <a:t>Mallor</a:t>
            </a:r>
            <a:r>
              <a:rPr lang="en-US" sz="2000" dirty="0" smtClean="0"/>
              <a:t>-Weiss tear</a:t>
            </a:r>
          </a:p>
          <a:p>
            <a:r>
              <a:rPr lang="en-US" sz="2000" dirty="0" err="1" smtClean="0"/>
              <a:t>Dieulafoy’s</a:t>
            </a:r>
            <a:r>
              <a:rPr lang="en-US" sz="2000" dirty="0" smtClean="0"/>
              <a:t> lesion</a:t>
            </a:r>
          </a:p>
          <a:p>
            <a:r>
              <a:rPr lang="en-US" sz="2000" dirty="0" smtClean="0"/>
              <a:t>Vascular anomalies ( e.g. </a:t>
            </a:r>
            <a:r>
              <a:rPr lang="en-US" sz="2000" dirty="0" err="1" smtClean="0"/>
              <a:t>angiodysplasia</a:t>
            </a:r>
            <a:r>
              <a:rPr lang="en-US" sz="2000" dirty="0" smtClean="0"/>
              <a:t>, AV malformation)</a:t>
            </a:r>
          </a:p>
          <a:p>
            <a:r>
              <a:rPr lang="en-US" sz="2000" dirty="0" smtClean="0"/>
              <a:t>Hereditary </a:t>
            </a:r>
            <a:r>
              <a:rPr lang="en-US" sz="2000" dirty="0" err="1" smtClean="0"/>
              <a:t>haemorrhagic</a:t>
            </a:r>
            <a:r>
              <a:rPr lang="en-US" sz="2000" dirty="0" smtClean="0"/>
              <a:t> telangiectasia</a:t>
            </a:r>
          </a:p>
          <a:p>
            <a:r>
              <a:rPr lang="en-US" sz="2000" dirty="0" smtClean="0"/>
              <a:t>Connective tissue disorders</a:t>
            </a:r>
          </a:p>
          <a:p>
            <a:r>
              <a:rPr lang="en-US" sz="2000" dirty="0" smtClean="0"/>
              <a:t>Vasculitis</a:t>
            </a:r>
          </a:p>
          <a:p>
            <a:r>
              <a:rPr lang="en-US" sz="2000" dirty="0" smtClean="0"/>
              <a:t>Bleeding disorders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8687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Nature of hematemesis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269" y="1143000"/>
            <a:ext cx="8229600" cy="4525963"/>
          </a:xfrm>
        </p:spPr>
        <p:txBody>
          <a:bodyPr/>
          <a:lstStyle/>
          <a:p>
            <a:r>
              <a:rPr lang="en-US" sz="2800" dirty="0" smtClean="0"/>
              <a:t>Larger volume of fresh, red blood- active bleed due to </a:t>
            </a:r>
            <a:r>
              <a:rPr lang="en-US" sz="2800" dirty="0" err="1" smtClean="0"/>
              <a:t>oesophageal</a:t>
            </a:r>
            <a:r>
              <a:rPr lang="en-US" sz="2800" dirty="0" smtClean="0"/>
              <a:t> varices ( coincident with liver disease or heavy alcohol intake), gastric or esophageal source such as peptic ulceration or GORD ( abdominal pain and heart burn)</a:t>
            </a:r>
          </a:p>
          <a:p>
            <a:r>
              <a:rPr lang="en-US" sz="2800" dirty="0" smtClean="0"/>
              <a:t>Small streaks at the end of prolonged retching- minor </a:t>
            </a:r>
            <a:r>
              <a:rPr lang="en-US" sz="2800" dirty="0" err="1" smtClean="0"/>
              <a:t>oedophageal</a:t>
            </a:r>
            <a:r>
              <a:rPr lang="en-US" sz="2800" dirty="0" smtClean="0"/>
              <a:t> trauma at the GOJ Mallory-Weiss tear</a:t>
            </a:r>
          </a:p>
          <a:p>
            <a:r>
              <a:rPr lang="en-US" sz="2800" dirty="0" smtClean="0"/>
              <a:t>Coffee-grounds – blood altered by stomach acid appearing brown and in small lumps- duodenal ulceration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442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Mucus in or on Stool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Irritable Bowel Syndrome</a:t>
            </a:r>
          </a:p>
          <a:p>
            <a:r>
              <a:rPr lang="en-US" dirty="0" smtClean="0"/>
              <a:t>Solitary rectal ulcer</a:t>
            </a:r>
          </a:p>
          <a:p>
            <a:r>
              <a:rPr lang="en-US" dirty="0" smtClean="0"/>
              <a:t>Small or large bowel fistula</a:t>
            </a:r>
          </a:p>
          <a:p>
            <a:r>
              <a:rPr lang="en-US" dirty="0" smtClean="0"/>
              <a:t>Colonic villous adenoma</a:t>
            </a:r>
          </a:p>
          <a:p>
            <a:r>
              <a:rPr lang="en-US" dirty="0" smtClean="0"/>
              <a:t>Inflammatory Bowel Disease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10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Excessive Flatus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Hiatus hernia</a:t>
            </a:r>
          </a:p>
          <a:p>
            <a:r>
              <a:rPr lang="en-US" dirty="0" smtClean="0"/>
              <a:t>Peptic ulceration</a:t>
            </a:r>
          </a:p>
          <a:p>
            <a:r>
              <a:rPr lang="en-US" dirty="0" smtClean="0"/>
              <a:t>Chronic gall-bladder disease</a:t>
            </a:r>
          </a:p>
          <a:p>
            <a:r>
              <a:rPr lang="en-US" dirty="0" smtClean="0"/>
              <a:t>Air-swallowing ( </a:t>
            </a:r>
            <a:r>
              <a:rPr lang="en-US" dirty="0" err="1" smtClean="0"/>
              <a:t>aerophagy</a:t>
            </a:r>
            <a:r>
              <a:rPr lang="en-US" dirty="0" smtClean="0"/>
              <a:t>)</a:t>
            </a:r>
          </a:p>
          <a:p>
            <a:r>
              <a:rPr lang="en-US" dirty="0" smtClean="0"/>
              <a:t>High </a:t>
            </a:r>
            <a:r>
              <a:rPr lang="en-US" dirty="0" err="1" smtClean="0"/>
              <a:t>fibre</a:t>
            </a:r>
            <a:r>
              <a:rPr lang="en-US" dirty="0" smtClean="0"/>
              <a:t> diet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90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Lower GI bleeding( </a:t>
            </a:r>
            <a:r>
              <a:rPr lang="en-US" dirty="0" err="1" smtClean="0"/>
              <a:t>melaenaor</a:t>
            </a:r>
            <a:r>
              <a:rPr lang="en-US" dirty="0" smtClean="0"/>
              <a:t> blood-stained stool)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/>
              <a:t>Haemorrhoids</a:t>
            </a:r>
            <a:endParaRPr lang="en-US" sz="2000" dirty="0" smtClean="0"/>
          </a:p>
          <a:p>
            <a:r>
              <a:rPr lang="en-US" sz="2000" dirty="0" smtClean="0"/>
              <a:t>Anal fissure</a:t>
            </a:r>
          </a:p>
          <a:p>
            <a:r>
              <a:rPr lang="en-US" sz="2000" dirty="0" smtClean="0"/>
              <a:t>Diverticular disease</a:t>
            </a:r>
          </a:p>
          <a:p>
            <a:r>
              <a:rPr lang="en-US" sz="2000" dirty="0" smtClean="0"/>
              <a:t>Colonic carcinoma</a:t>
            </a:r>
          </a:p>
          <a:p>
            <a:r>
              <a:rPr lang="en-US" sz="2000" dirty="0" smtClean="0"/>
              <a:t>Colonic polyp</a:t>
            </a:r>
          </a:p>
          <a:p>
            <a:r>
              <a:rPr lang="en-US" sz="2000" dirty="0" err="1" smtClean="0"/>
              <a:t>Angiodysplasia</a:t>
            </a:r>
            <a:endParaRPr lang="en-US" sz="2000" dirty="0" smtClean="0"/>
          </a:p>
          <a:p>
            <a:r>
              <a:rPr lang="en-US" sz="2000" dirty="0" smtClean="0"/>
              <a:t>Inflammatory bowel disease</a:t>
            </a:r>
          </a:p>
          <a:p>
            <a:r>
              <a:rPr lang="en-US" sz="2000" dirty="0" err="1" smtClean="0"/>
              <a:t>Ischemc</a:t>
            </a:r>
            <a:r>
              <a:rPr lang="en-US" sz="2000" dirty="0" smtClean="0"/>
              <a:t> colitis</a:t>
            </a:r>
          </a:p>
          <a:p>
            <a:r>
              <a:rPr lang="en-US" sz="2000" dirty="0" smtClean="0"/>
              <a:t>Meckel’s diverticulum</a:t>
            </a:r>
          </a:p>
          <a:p>
            <a:r>
              <a:rPr lang="en-US" sz="2000" dirty="0" smtClean="0"/>
              <a:t>Small bowel disease ( tumor, </a:t>
            </a:r>
            <a:r>
              <a:rPr lang="en-US" sz="2000" dirty="0" err="1" smtClean="0"/>
              <a:t>diverticulae</a:t>
            </a:r>
            <a:r>
              <a:rPr lang="en-US" sz="2000" dirty="0" smtClean="0"/>
              <a:t>, intussusception, Crohn’s disease</a:t>
            </a:r>
          </a:p>
          <a:p>
            <a:r>
              <a:rPr lang="en-US" sz="2000" dirty="0" smtClean="0"/>
              <a:t>Solitary rectal ulcer</a:t>
            </a:r>
          </a:p>
          <a:p>
            <a:r>
              <a:rPr lang="en-US" sz="2000" dirty="0" err="1" smtClean="0"/>
              <a:t>Haemobilia</a:t>
            </a:r>
            <a:r>
              <a:rPr lang="en-US" sz="2000" dirty="0" smtClean="0"/>
              <a:t> ( bleeding into the </a:t>
            </a:r>
            <a:r>
              <a:rPr lang="en-US" sz="2000" dirty="0" err="1" smtClean="0"/>
              <a:t>bilary</a:t>
            </a:r>
            <a:r>
              <a:rPr lang="en-US" sz="2000" dirty="0" smtClean="0"/>
              <a:t> tree)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5919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 malabsorption( </a:t>
            </a:r>
            <a:r>
              <a:rPr lang="en-US" dirty="0" err="1" smtClean="0"/>
              <a:t>seatorrhea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Pancreatic insufficiency- chronic pancreatitis, cystic fibrosis</a:t>
            </a:r>
          </a:p>
          <a:p>
            <a:r>
              <a:rPr lang="en-US" dirty="0" smtClean="0"/>
              <a:t>Coeliac disease, IBD, blind bowel loops, short bowel syndrome</a:t>
            </a:r>
          </a:p>
          <a:p>
            <a:r>
              <a:rPr lang="en-US" dirty="0" smtClean="0"/>
              <a:t>The stool is pale, offensive smelling, poorly formed, difficult to flush ( floats)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05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Urinary incontinence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True- fistula between urinary tract and </a:t>
            </a:r>
            <a:r>
              <a:rPr lang="en-US" dirty="0" err="1" smtClean="0"/>
              <a:t>exterioe</a:t>
            </a:r>
            <a:r>
              <a:rPr lang="en-US" dirty="0" smtClean="0"/>
              <a:t>, neurological condition</a:t>
            </a:r>
          </a:p>
          <a:p>
            <a:r>
              <a:rPr lang="en-US" dirty="0" smtClean="0"/>
              <a:t>Giggle: incontinence during bouts of laughter( young girls)</a:t>
            </a:r>
          </a:p>
          <a:p>
            <a:r>
              <a:rPr lang="en-US" dirty="0" smtClean="0"/>
              <a:t>Stress: sudden </a:t>
            </a:r>
            <a:r>
              <a:rPr lang="en-US" dirty="0" err="1" smtClean="0"/>
              <a:t>intraabdominal</a:t>
            </a:r>
            <a:r>
              <a:rPr lang="en-US" dirty="0" smtClean="0"/>
              <a:t> pressure </a:t>
            </a:r>
            <a:r>
              <a:rPr lang="en-US" dirty="0" err="1" smtClean="0"/>
              <a:t>e.g</a:t>
            </a:r>
            <a:r>
              <a:rPr lang="en-US" dirty="0" smtClean="0"/>
              <a:t> coughing, laughing, sneezing</a:t>
            </a:r>
          </a:p>
          <a:p>
            <a:r>
              <a:rPr lang="en-US" dirty="0" smtClean="0"/>
              <a:t>Urge: intense urge e.g. over activity of the detrusor muscle, UTI, bladder stones, bladder cancer</a:t>
            </a:r>
          </a:p>
          <a:p>
            <a:r>
              <a:rPr lang="en-US" dirty="0" smtClean="0"/>
              <a:t>Dribbling or overflow- prostrate disease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21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Hesistancy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Difficult in starting to </a:t>
            </a:r>
            <a:r>
              <a:rPr lang="en-US" dirty="0" err="1" smtClean="0"/>
              <a:t>micturate</a:t>
            </a:r>
            <a:endParaRPr lang="en-US" dirty="0" smtClean="0"/>
          </a:p>
          <a:p>
            <a:r>
              <a:rPr lang="en-US" dirty="0" smtClean="0"/>
              <a:t>Bladder outflow obstruction due prostatic disease or strictures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41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Hematuria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Renal: neoplasia, glomerulonephritis, </a:t>
            </a:r>
            <a:r>
              <a:rPr lang="en-US" dirty="0" err="1" smtClean="0"/>
              <a:t>tubulonephritis</a:t>
            </a:r>
            <a:r>
              <a:rPr lang="en-US" dirty="0" smtClean="0"/>
              <a:t>, </a:t>
            </a:r>
            <a:r>
              <a:rPr lang="en-US" dirty="0" err="1" smtClean="0"/>
              <a:t>polycytic</a:t>
            </a:r>
            <a:r>
              <a:rPr lang="en-US" dirty="0" smtClean="0"/>
              <a:t> kidney, papillary necrosis, infection ( pyelonephritis), trauma</a:t>
            </a:r>
          </a:p>
          <a:p>
            <a:r>
              <a:rPr lang="en-US" dirty="0" err="1" smtClean="0"/>
              <a:t>Extrarenal</a:t>
            </a:r>
            <a:r>
              <a:rPr lang="en-US" dirty="0" smtClean="0"/>
              <a:t>: calculi, infection ( cystitis, prostatitis, urethritis) neoplasia ( bladder, prostrate, urethra) trauma </a:t>
            </a:r>
            <a:r>
              <a:rPr lang="en-US" dirty="0" err="1" smtClean="0"/>
              <a:t>e.g</a:t>
            </a:r>
            <a:r>
              <a:rPr lang="en-US" dirty="0" smtClean="0"/>
              <a:t> from catheter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8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Temperature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Cold exposure </a:t>
            </a:r>
            <a:r>
              <a:rPr lang="en-US" dirty="0" err="1" smtClean="0"/>
              <a:t>e,g</a:t>
            </a:r>
            <a:r>
              <a:rPr lang="en-US" dirty="0" smtClean="0"/>
              <a:t>, near drowning, impaired level of consciousness ( following excess alcohol or drug OD) or in the elderly, shock</a:t>
            </a:r>
          </a:p>
          <a:p>
            <a:r>
              <a:rPr lang="en-US" dirty="0" smtClean="0"/>
              <a:t>Patients lose consciousness at temp less than 27 degrees </a:t>
            </a:r>
            <a:r>
              <a:rPr lang="en-US" dirty="0" err="1" smtClean="0"/>
              <a:t>celsius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11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Incomplete emptying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Detruser</a:t>
            </a:r>
            <a:r>
              <a:rPr lang="en-US" dirty="0" smtClean="0"/>
              <a:t> dysfunction</a:t>
            </a:r>
          </a:p>
          <a:p>
            <a:r>
              <a:rPr lang="en-US" dirty="0" smtClean="0"/>
              <a:t>Prostatic disease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60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Intermittency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Disruption of urine flow in a stop-start manner</a:t>
            </a:r>
          </a:p>
          <a:p>
            <a:r>
              <a:rPr lang="en-US" dirty="0" smtClean="0"/>
              <a:t>Prostatic hypertrophy</a:t>
            </a:r>
          </a:p>
          <a:p>
            <a:r>
              <a:rPr lang="en-US" dirty="0" smtClean="0"/>
              <a:t>Bladder stones</a:t>
            </a:r>
          </a:p>
          <a:p>
            <a:r>
              <a:rPr lang="en-US" dirty="0" err="1" smtClean="0"/>
              <a:t>ureterocoeles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33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Oliguria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Scanty low volume urination( &lt; 300 ml in 24 </a:t>
            </a:r>
            <a:r>
              <a:rPr lang="en-US" dirty="0" err="1" smtClean="0"/>
              <a:t>hrs</a:t>
            </a:r>
            <a:r>
              <a:rPr lang="en-US" dirty="0" smtClean="0"/>
              <a:t>)</a:t>
            </a:r>
          </a:p>
          <a:p>
            <a:r>
              <a:rPr lang="en-US" dirty="0" smtClean="0"/>
              <a:t>Physiological- dehydration</a:t>
            </a:r>
          </a:p>
          <a:p>
            <a:r>
              <a:rPr lang="en-US" dirty="0" smtClean="0"/>
              <a:t>Pathologic- intrinsic renal disease, shock or obstruction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12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Anuria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Absence of urine formation</a:t>
            </a:r>
          </a:p>
          <a:p>
            <a:r>
              <a:rPr lang="en-US" dirty="0" smtClean="0"/>
              <a:t>Urinary tract obstruction</a:t>
            </a:r>
          </a:p>
          <a:p>
            <a:r>
              <a:rPr lang="en-US" dirty="0" smtClean="0"/>
              <a:t>Severe intrinsic renal dysfunction</a:t>
            </a:r>
          </a:p>
          <a:p>
            <a:r>
              <a:rPr lang="en-US" dirty="0" smtClean="0"/>
              <a:t>Shock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7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Polyuria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Excessive excretion of large volumes of urine</a:t>
            </a:r>
          </a:p>
          <a:p>
            <a:r>
              <a:rPr lang="en-US" dirty="0" smtClean="0"/>
              <a:t>Ingestion of large volumes of water( hysterical polydipsia)</a:t>
            </a:r>
          </a:p>
          <a:p>
            <a:r>
              <a:rPr lang="en-US" dirty="0" smtClean="0"/>
              <a:t>DM</a:t>
            </a:r>
          </a:p>
          <a:p>
            <a:r>
              <a:rPr lang="en-US" dirty="0" smtClean="0"/>
              <a:t>Failure of action of ADH at renal tubule(diabetes insipidus)</a:t>
            </a:r>
          </a:p>
          <a:p>
            <a:r>
              <a:rPr lang="en-US" dirty="0" smtClean="0"/>
              <a:t>Defective renal concentrating ability ( renal failure)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4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Pain on eating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Gastric ulcer</a:t>
            </a:r>
          </a:p>
          <a:p>
            <a:r>
              <a:rPr lang="en-US" dirty="0" smtClean="0"/>
              <a:t>Mesenteric angina</a:t>
            </a:r>
          </a:p>
          <a:p>
            <a:r>
              <a:rPr lang="en-US" dirty="0" smtClean="0"/>
              <a:t>Pancreatitis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28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Palmar erythema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Liver disease</a:t>
            </a:r>
          </a:p>
          <a:p>
            <a:r>
              <a:rPr lang="en-US" dirty="0" smtClean="0"/>
              <a:t>Pregnancy</a:t>
            </a:r>
          </a:p>
          <a:p>
            <a:r>
              <a:rPr lang="en-US" dirty="0" smtClean="0"/>
              <a:t>Thyrotoxicosis</a:t>
            </a:r>
          </a:p>
          <a:p>
            <a:r>
              <a:rPr lang="en-US" dirty="0" smtClean="0"/>
              <a:t>Rheumatoid arthritis</a:t>
            </a:r>
          </a:p>
          <a:p>
            <a:r>
              <a:rPr lang="en-US" dirty="0" smtClean="0"/>
              <a:t>Polycythemia</a:t>
            </a:r>
          </a:p>
          <a:p>
            <a:r>
              <a:rPr lang="en-US" dirty="0" smtClean="0"/>
              <a:t>Chronic leukemia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01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RHYTHM- irregular, AF or multiple </a:t>
            </a:r>
            <a:r>
              <a:rPr lang="en-US" sz="2400" dirty="0" err="1" smtClean="0"/>
              <a:t>ectopics</a:t>
            </a:r>
            <a:endParaRPr lang="en-US" sz="2400" dirty="0" smtClean="0"/>
          </a:p>
          <a:p>
            <a:r>
              <a:rPr lang="en-US" sz="2400" dirty="0" smtClean="0"/>
              <a:t>Regularly irregular pulse- secondary atrial heart block, ventricular </a:t>
            </a:r>
            <a:r>
              <a:rPr lang="en-US" sz="2400" dirty="0" err="1" smtClean="0"/>
              <a:t>bigeminus</a:t>
            </a:r>
            <a:endParaRPr lang="en-US" sz="2400" dirty="0" smtClean="0"/>
          </a:p>
          <a:p>
            <a:r>
              <a:rPr lang="en-US" sz="2400" dirty="0" smtClean="0"/>
              <a:t>Bounding pulse- Co2 </a:t>
            </a:r>
            <a:r>
              <a:rPr lang="en-US" sz="2400" dirty="0" err="1" smtClean="0"/>
              <a:t>retention,liver</a:t>
            </a:r>
            <a:r>
              <a:rPr lang="en-US" sz="2400" dirty="0" smtClean="0"/>
              <a:t> failure, sepsis</a:t>
            </a:r>
          </a:p>
          <a:p>
            <a:r>
              <a:rPr lang="en-US" sz="2400" dirty="0" smtClean="0"/>
              <a:t>Small volume pulse-aortic stenosis, shock, pericardial, effusion</a:t>
            </a:r>
          </a:p>
          <a:p>
            <a:r>
              <a:rPr lang="en-US" sz="2400" dirty="0" smtClean="0"/>
              <a:t>Collapsing pulses- aortic incompetence, AV malformations, PDA</a:t>
            </a:r>
          </a:p>
          <a:p>
            <a:r>
              <a:rPr lang="en-US" sz="2400" dirty="0" err="1" smtClean="0"/>
              <a:t>Ancrotic</a:t>
            </a:r>
            <a:r>
              <a:rPr lang="en-US" sz="2400" dirty="0" smtClean="0"/>
              <a:t> pulses(slow-rising)- aortic stenosis</a:t>
            </a:r>
          </a:p>
          <a:p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9278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Dehydration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Sunken orbits</a:t>
            </a:r>
          </a:p>
          <a:p>
            <a:r>
              <a:rPr lang="en-US" dirty="0" smtClean="0"/>
              <a:t>Dry tongue and mucous membranes</a:t>
            </a:r>
          </a:p>
          <a:p>
            <a:r>
              <a:rPr lang="en-US" dirty="0" smtClean="0"/>
              <a:t>Reduced skin turgor</a:t>
            </a:r>
          </a:p>
          <a:p>
            <a:r>
              <a:rPr lang="en-US" dirty="0" smtClean="0"/>
              <a:t>Reduced capillary refill- </a:t>
            </a:r>
            <a:r>
              <a:rPr lang="en-US" dirty="0" err="1" smtClean="0"/>
              <a:t>hypoperfusion</a:t>
            </a:r>
            <a:endParaRPr lang="en-US" dirty="0" smtClean="0"/>
          </a:p>
          <a:p>
            <a:r>
              <a:rPr lang="en-US" dirty="0" smtClean="0"/>
              <a:t>Compensatory tachycardia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45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Oedema</a:t>
            </a:r>
            <a:r>
              <a:rPr lang="en-US" dirty="0" smtClean="0"/>
              <a:t>- generalized (</a:t>
            </a:r>
            <a:r>
              <a:rPr lang="en-US" dirty="0" err="1" smtClean="0"/>
              <a:t>anasachar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Hypoproteinemic</a:t>
            </a:r>
            <a:r>
              <a:rPr lang="en-US" dirty="0" smtClean="0"/>
              <a:t> states- </a:t>
            </a:r>
            <a:r>
              <a:rPr lang="en-US" dirty="0" err="1" smtClean="0"/>
              <a:t>nephrotic</a:t>
            </a:r>
            <a:r>
              <a:rPr lang="en-US" dirty="0" smtClean="0"/>
              <a:t> syndrome, malnutrition, malabsorption</a:t>
            </a:r>
          </a:p>
          <a:p>
            <a:r>
              <a:rPr lang="en-US" dirty="0" smtClean="0"/>
              <a:t>Sever cardiac and renal failure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62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 swelling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Local causes</a:t>
            </a:r>
          </a:p>
          <a:p>
            <a:pPr lvl="1"/>
            <a:r>
              <a:rPr lang="en-US" sz="2400" dirty="0" smtClean="0"/>
              <a:t>Cellulitis ( unilateral)</a:t>
            </a:r>
          </a:p>
          <a:p>
            <a:pPr lvl="1"/>
            <a:r>
              <a:rPr lang="en-US" sz="2400" dirty="0" smtClean="0"/>
              <a:t>Ruptured baker’s cyst ( unilateral)</a:t>
            </a:r>
          </a:p>
          <a:p>
            <a:pPr lvl="1"/>
            <a:r>
              <a:rPr lang="en-US" sz="2400" dirty="0" smtClean="0"/>
              <a:t>Occlusion of a large vein i.e. thrombophlebitis, DVT, extrinsic venous compression</a:t>
            </a:r>
          </a:p>
          <a:p>
            <a:pPr lvl="1"/>
            <a:r>
              <a:rPr lang="en-US" sz="2400" dirty="0" smtClean="0"/>
              <a:t>Chronic venous insufficiency ( increased pigmentation, induration,) inflammation, </a:t>
            </a:r>
            <a:r>
              <a:rPr lang="en-US" sz="2400" dirty="0" err="1" smtClean="0"/>
              <a:t>lipodermatosclerosis</a:t>
            </a:r>
            <a:endParaRPr lang="en-US" sz="2400" dirty="0" smtClean="0"/>
          </a:p>
          <a:p>
            <a:pPr lvl="1"/>
            <a:r>
              <a:rPr lang="en-US" sz="2400" dirty="0" err="1" smtClean="0"/>
              <a:t>Lipomatosis</a:t>
            </a:r>
            <a:endParaRPr lang="en-US" sz="2400" dirty="0" smtClean="0"/>
          </a:p>
          <a:p>
            <a:pPr lvl="1"/>
            <a:r>
              <a:rPr lang="en-US" sz="2400" dirty="0" smtClean="0"/>
              <a:t>Gastrocnemius rupture and bruising around the ankle joint and foot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2586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. Phagocytosi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. Phagocytosis" id="{C81289B6-731B-42A5-BCCF-E077C0A7FE83}" vid="{C9617B13-02A9-432D-80BE-6F08E078902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828</TotalTime>
  <Words>2996</Words>
  <Application>Microsoft Office PowerPoint</Application>
  <PresentationFormat>On-screen Show (4:3)</PresentationFormat>
  <Paragraphs>409</Paragraphs>
  <Slides>67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0" baseType="lpstr">
      <vt:lpstr>Arial</vt:lpstr>
      <vt:lpstr>Calibri</vt:lpstr>
      <vt:lpstr>1. Phagocytosis</vt:lpstr>
      <vt:lpstr>Signs and possible causes</vt:lpstr>
      <vt:lpstr>Pallor</vt:lpstr>
      <vt:lpstr>Cyanosis</vt:lpstr>
      <vt:lpstr>Jaundice(icterus)</vt:lpstr>
      <vt:lpstr>High temperature</vt:lpstr>
      <vt:lpstr>Low Temperature</vt:lpstr>
      <vt:lpstr>Dehydration</vt:lpstr>
      <vt:lpstr>Oedema- generalized (anasachar)</vt:lpstr>
      <vt:lpstr>Leg swelling</vt:lpstr>
      <vt:lpstr>Leg swelling</vt:lpstr>
      <vt:lpstr>Lymphoedema</vt:lpstr>
      <vt:lpstr>Malnutrition</vt:lpstr>
      <vt:lpstr>Obesity</vt:lpstr>
      <vt:lpstr>Lymphadenopathy</vt:lpstr>
      <vt:lpstr>Lymphadenopathy</vt:lpstr>
      <vt:lpstr>Generalised lymphadenopathy</vt:lpstr>
      <vt:lpstr>Nail/fingertip signs</vt:lpstr>
      <vt:lpstr>Clubbing</vt:lpstr>
      <vt:lpstr>Down’s syndrome</vt:lpstr>
      <vt:lpstr>Neurofibromatosis</vt:lpstr>
      <vt:lpstr>Parkinson’s disease</vt:lpstr>
      <vt:lpstr>Abdominal distention</vt:lpstr>
      <vt:lpstr>Abdominal pain</vt:lpstr>
      <vt:lpstr>Abdominal pain</vt:lpstr>
      <vt:lpstr>Anemia</vt:lpstr>
      <vt:lpstr>Breast Pain- matalgia</vt:lpstr>
      <vt:lpstr>Cachexia- wasting</vt:lpstr>
      <vt:lpstr>Chest deformity</vt:lpstr>
      <vt:lpstr>Chest pain</vt:lpstr>
      <vt:lpstr>Cheyne- Stoke’s breathing</vt:lpstr>
      <vt:lpstr>Chorea</vt:lpstr>
      <vt:lpstr>Confusion</vt:lpstr>
      <vt:lpstr>constipation</vt:lpstr>
      <vt:lpstr>CONSTIPATION</vt:lpstr>
      <vt:lpstr>COUGH</vt:lpstr>
      <vt:lpstr>Sputum </vt:lpstr>
      <vt:lpstr>Cramp</vt:lpstr>
      <vt:lpstr>Diarrhea</vt:lpstr>
      <vt:lpstr>Dizziness</vt:lpstr>
      <vt:lpstr>Dyspnoea</vt:lpstr>
      <vt:lpstr>Dyspnoea</vt:lpstr>
      <vt:lpstr>Dysuria</vt:lpstr>
      <vt:lpstr>Facial Pain</vt:lpstr>
      <vt:lpstr>Post herpetic neuralgia</vt:lpstr>
      <vt:lpstr>Fecal incontinence</vt:lpstr>
      <vt:lpstr>Falls</vt:lpstr>
      <vt:lpstr>Fever and night sweats</vt:lpstr>
      <vt:lpstr>Flatulence</vt:lpstr>
      <vt:lpstr>Urinary frequency</vt:lpstr>
      <vt:lpstr>Vomiting</vt:lpstr>
      <vt:lpstr>Upper GI bleeding</vt:lpstr>
      <vt:lpstr>Nature of hematemesis</vt:lpstr>
      <vt:lpstr>Mucus in or on Stool</vt:lpstr>
      <vt:lpstr>Excessive Flatus</vt:lpstr>
      <vt:lpstr>Lower GI bleeding( melaenaor blood-stained stool)</vt:lpstr>
      <vt:lpstr>Fat malabsorption( seatorrhea)</vt:lpstr>
      <vt:lpstr>Urinary incontinence</vt:lpstr>
      <vt:lpstr>Hesistancy</vt:lpstr>
      <vt:lpstr>Hematuria</vt:lpstr>
      <vt:lpstr>Incomplete emptying</vt:lpstr>
      <vt:lpstr>Intermittency</vt:lpstr>
      <vt:lpstr>Oliguria</vt:lpstr>
      <vt:lpstr>Anuria</vt:lpstr>
      <vt:lpstr>Polyuria</vt:lpstr>
      <vt:lpstr>Pain on eating</vt:lpstr>
      <vt:lpstr>Palmar erythema</vt:lpstr>
      <vt:lpstr>PULSE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Signs and possible causes</dc:title>
  <dc:creator>Dr. Emanuel Hans</dc:creator>
  <cp:lastModifiedBy>Dr. Emanuel Hans</cp:lastModifiedBy>
  <cp:revision>31</cp:revision>
  <dcterms:created xsi:type="dcterms:W3CDTF">2015-10-06T15:59:14Z</dcterms:created>
  <dcterms:modified xsi:type="dcterms:W3CDTF">2015-10-07T19:02:29Z</dcterms:modified>
</cp:coreProperties>
</file>