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0" r:id="rId6"/>
    <p:sldId id="262" r:id="rId7"/>
    <p:sldId id="263" r:id="rId8"/>
    <p:sldId id="264" r:id="rId9"/>
    <p:sldId id="278" r:id="rId10"/>
    <p:sldId id="265" r:id="rId11"/>
    <p:sldId id="266" r:id="rId12"/>
    <p:sldId id="267" r:id="rId13"/>
    <p:sldId id="277" r:id="rId14"/>
    <p:sldId id="268" r:id="rId15"/>
    <p:sldId id="269" r:id="rId16"/>
    <p:sldId id="270" r:id="rId17"/>
    <p:sldId id="271" r:id="rId18"/>
    <p:sldId id="272" r:id="rId19"/>
    <p:sldId id="273" r:id="rId20"/>
    <p:sldId id="274" r:id="rId21"/>
    <p:sldId id="275" r:id="rId22"/>
    <p:sldId id="276"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7"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576" y="5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11D09A-BF9F-43F7-A2DF-EBEAB7D708A0}" type="datetimeFigureOut">
              <a:rPr lang="en-US" smtClean="0"/>
              <a:pPr/>
              <a:t>11/20/2018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3F5A2-D0E9-4034-99EA-7779BD29D8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B3F5A2-D0E9-4034-99EA-7779BD29D85E}"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B3F5A2-D0E9-4034-99EA-7779BD29D85E}"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B5E396-FE49-4827-B6E2-4AC5F99F50C8}"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935A4-E797-4203-AF7C-C0DA555825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5E396-FE49-4827-B6E2-4AC5F99F50C8}" type="datetimeFigureOut">
              <a:rPr lang="en-US" smtClean="0"/>
              <a:pPr/>
              <a:t>11/20/2018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935A4-E797-4203-AF7C-C0DA555825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SKELETAL SYSTEM</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ENDOCHONDRAL OSSIFICATION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Bones of the base of the skull and most bones of the skeleton are endochondral bones.</a:t>
            </a:r>
          </a:p>
          <a:p>
            <a:r>
              <a:rPr lang="en-US" dirty="0" smtClean="0"/>
              <a:t>They develop in the fetus from masses of hyaline cartilage shaped  like future bony structures.</a:t>
            </a:r>
          </a:p>
          <a:p>
            <a:r>
              <a:rPr lang="en-US" dirty="0" smtClean="0"/>
              <a:t>During endochondral ossification cartilage cells called </a:t>
            </a:r>
            <a:r>
              <a:rPr lang="en-US" b="1" dirty="0" smtClean="0"/>
              <a:t>chondrocytes</a:t>
            </a:r>
            <a:r>
              <a:rPr lang="en-US" dirty="0" smtClean="0"/>
              <a:t> increase in number, enlarge and die. Then the cartilage matrix becomes calcified.</a:t>
            </a:r>
          </a:p>
          <a:p>
            <a:r>
              <a:rPr lang="en-US" dirty="0" smtClean="0"/>
              <a:t>As this process is occurring in the centre of the cartilage model, blood vessels accumulate in the perichondrium.</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Presence of blood vessels in the outer surface of future bone causes some of the unspecified connective tissue cells on the surface to become </a:t>
            </a:r>
            <a:r>
              <a:rPr lang="en-US" b="1" dirty="0" smtClean="0"/>
              <a:t>osteoclasts</a:t>
            </a:r>
            <a:r>
              <a:rPr lang="en-US" dirty="0" smtClean="0"/>
              <a:t>.</a:t>
            </a:r>
          </a:p>
          <a:p>
            <a:r>
              <a:rPr lang="en-US" dirty="0" smtClean="0"/>
              <a:t>The osteoblasts then produce a collar of bone around part of the outer surface of the diaphysis ,and the perichondrium becomes periosteum in that area.</a:t>
            </a:r>
          </a:p>
          <a:p>
            <a:r>
              <a:rPr lang="en-US" dirty="0" smtClean="0"/>
              <a:t>Blood vessels also grow into the center of the diaphyses,bringing in osteoblasts and stimulating ossification.</a:t>
            </a:r>
          </a:p>
          <a:p>
            <a:r>
              <a:rPr lang="en-US" dirty="0" smtClean="0"/>
              <a:t>The center part of the diaphysis where bone first begins to appear is called  the </a:t>
            </a:r>
            <a:r>
              <a:rPr lang="en-US" b="1" dirty="0" smtClean="0"/>
              <a:t>primary ossification center</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Osteoblasts invade spaces in the center of the bone left by the dying cartilage cells.</a:t>
            </a:r>
          </a:p>
          <a:p>
            <a:r>
              <a:rPr lang="en-US" dirty="0" smtClean="0"/>
              <a:t>Some of the calcified cartilage matrix is removed by osteoclasts and osteoblasts line up on the remaining calcified matrix and begin to form the trabeculae.As the bone develops it is constantly changing.</a:t>
            </a:r>
          </a:p>
          <a:p>
            <a:r>
              <a:rPr lang="en-US" dirty="0" smtClean="0"/>
              <a:t>A </a:t>
            </a:r>
            <a:r>
              <a:rPr lang="en-US" b="1" dirty="0" smtClean="0"/>
              <a:t>medullary cavity </a:t>
            </a:r>
            <a:r>
              <a:rPr lang="en-US" dirty="0" smtClean="0"/>
              <a:t>forms in </a:t>
            </a:r>
            <a:r>
              <a:rPr lang="en-US" b="1" dirty="0" smtClean="0"/>
              <a:t>the centre of the diaphysis </a:t>
            </a:r>
            <a:r>
              <a:rPr lang="en-US" dirty="0" smtClean="0"/>
              <a:t>as osteoclasts remove bone and calcified cartilage which are replaced by bone marrow. Later </a:t>
            </a:r>
            <a:r>
              <a:rPr lang="en-US" b="1" dirty="0" smtClean="0"/>
              <a:t>secondary ossification centers </a:t>
            </a:r>
            <a:r>
              <a:rPr lang="en-US" dirty="0" smtClean="0"/>
              <a:t>form in the</a:t>
            </a:r>
            <a:r>
              <a:rPr lang="en-US" b="1" dirty="0" smtClean="0"/>
              <a:t> epiphyses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KOKI\Desktop\Download\stages-of-bone-formation-12-638.jpg"/>
          <p:cNvPicPr>
            <a:picLocks noGrp="1" noChangeAspect="1" noChangeArrowheads="1"/>
          </p:cNvPicPr>
          <p:nvPr>
            <p:ph idx="1"/>
          </p:nvPr>
        </p:nvPicPr>
        <p:blipFill>
          <a:blip r:embed="rId2"/>
          <a:srcRect/>
          <a:stretch>
            <a:fillRect/>
          </a:stretch>
        </p:blipFill>
        <p:spPr bwMode="auto">
          <a:xfrm>
            <a:off x="914400" y="1676400"/>
            <a:ext cx="7357559" cy="452596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GROWTH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Occurs  by deposition of new bone lamellae onto existing bone or other connective tissue.</a:t>
            </a:r>
          </a:p>
          <a:p>
            <a:r>
              <a:rPr lang="en-US" dirty="0" smtClean="0"/>
              <a:t>As ostoeblasts deposit new bone matrix on the surface of bones between the periosteum and the existing bone matrix ,the bone increases in width or diameter. This process is called </a:t>
            </a:r>
            <a:r>
              <a:rPr lang="en-US" b="1" dirty="0" smtClean="0"/>
              <a:t>appositional growth</a:t>
            </a:r>
            <a:r>
              <a:rPr lang="en-US" dirty="0" smtClean="0"/>
              <a:t>.</a:t>
            </a:r>
          </a:p>
          <a:p>
            <a:r>
              <a:rPr lang="en-US" dirty="0" smtClean="0"/>
              <a:t>Growth in the length of a bone which brings about increase in height occurs in the </a:t>
            </a:r>
            <a:r>
              <a:rPr lang="en-US" b="1" dirty="0" smtClean="0"/>
              <a:t>epiphyseal</a:t>
            </a:r>
            <a:r>
              <a:rPr lang="en-US" dirty="0" smtClean="0"/>
              <a:t> </a:t>
            </a:r>
            <a:r>
              <a:rPr lang="en-US" b="1" dirty="0" smtClean="0"/>
              <a:t>plate</a:t>
            </a: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Chondrocytes increase in number on the epiphyseal side of the epiphyseal plate .They line up in columns parallel to the long axis of the bone causing the bone to elongate .Then the chondrocytes enlarge and die.</a:t>
            </a:r>
          </a:p>
          <a:p>
            <a:r>
              <a:rPr lang="en-US" dirty="0" smtClean="0"/>
              <a:t>The cartilage matrix becomes calcified .Much of the cartilage that form around the enlarged cells is removed by osteoclasts and the dying chondrocytes are replaced by osteoblasts. These osteoblasts start forming bone by depositing bone lamellae on the surface of the calcified cartilage .This process produces bone on the  diaphyseal side of the epiphyseal plate.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BONE STRUCTURE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Bones of the skeletal system differ greatly in size and shape though they are similar  structure, development and function.</a:t>
            </a:r>
          </a:p>
          <a:p>
            <a:pPr>
              <a:buNone/>
            </a:pPr>
            <a:r>
              <a:rPr lang="en-US" dirty="0" smtClean="0"/>
              <a:t>			</a:t>
            </a:r>
            <a:r>
              <a:rPr lang="en-US" b="1" dirty="0" smtClean="0"/>
              <a:t>BONE CLASSIFICATION</a:t>
            </a:r>
          </a:p>
          <a:p>
            <a:r>
              <a:rPr lang="en-US" dirty="0" smtClean="0"/>
              <a:t>Bones are classified according to their shapes into four:-</a:t>
            </a:r>
            <a:endParaRPr lang="en-US" dirty="0"/>
          </a:p>
          <a:p>
            <a:pPr marL="571500" indent="-571500">
              <a:buFont typeface="+mj-lt"/>
              <a:buAutoNum type="romanUcPeriod"/>
            </a:pPr>
            <a:r>
              <a:rPr lang="en-US" b="1" dirty="0" smtClean="0"/>
              <a:t>LONG BONES</a:t>
            </a:r>
          </a:p>
          <a:p>
            <a:pPr marL="571500" indent="-571500">
              <a:buNone/>
            </a:pPr>
            <a:r>
              <a:rPr lang="en-US" dirty="0" smtClean="0"/>
              <a:t>-Are longer than they are wide.</a:t>
            </a:r>
          </a:p>
          <a:p>
            <a:pPr marL="571500" indent="-571500">
              <a:buNone/>
            </a:pPr>
            <a:r>
              <a:rPr lang="en-US" dirty="0" smtClean="0"/>
              <a:t>-have long longitudinal axes and expanded ends.</a:t>
            </a:r>
          </a:p>
          <a:p>
            <a:pPr marL="571500" indent="-571500">
              <a:buNone/>
            </a:pPr>
            <a:r>
              <a:rPr lang="en-US" b="1" dirty="0" smtClean="0"/>
              <a:t>Examples</a:t>
            </a:r>
            <a:r>
              <a:rPr lang="en-US" dirty="0" smtClean="0"/>
              <a:t>:forearm,femur,humerus,tibia fibula etc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571500" indent="-571500">
              <a:buFont typeface="+mj-lt"/>
              <a:buAutoNum type="romanUcPeriod" startAt="2"/>
            </a:pPr>
            <a:r>
              <a:rPr lang="en-US" b="1" dirty="0" smtClean="0"/>
              <a:t>SHORT BONES</a:t>
            </a:r>
          </a:p>
          <a:p>
            <a:pPr marL="571500" indent="-571500">
              <a:buNone/>
            </a:pPr>
            <a:r>
              <a:rPr lang="en-US" dirty="0" smtClean="0"/>
              <a:t>-Are approximately as wide as they are long .</a:t>
            </a:r>
          </a:p>
          <a:p>
            <a:pPr marL="571500" indent="-571500">
              <a:buNone/>
            </a:pPr>
            <a:r>
              <a:rPr lang="en-US" dirty="0" smtClean="0"/>
              <a:t>-Are somewhat cube like with roughly equal lengths and widths.</a:t>
            </a:r>
          </a:p>
          <a:p>
            <a:pPr marL="571500" indent="-571500">
              <a:buNone/>
            </a:pPr>
            <a:r>
              <a:rPr lang="en-US" b="1" dirty="0" smtClean="0"/>
              <a:t>Examples: </a:t>
            </a:r>
            <a:r>
              <a:rPr lang="en-US" dirty="0" smtClean="0"/>
              <a:t>bones of wrist joint and ankle.</a:t>
            </a:r>
          </a:p>
          <a:p>
            <a:pPr marL="571500" indent="-571500">
              <a:buFont typeface="+mj-lt"/>
              <a:buAutoNum type="romanUcPeriod" startAt="3"/>
            </a:pPr>
            <a:r>
              <a:rPr lang="en-US" b="1" dirty="0" smtClean="0"/>
              <a:t>FLAT BONES</a:t>
            </a:r>
          </a:p>
          <a:p>
            <a:pPr marL="571500" indent="-571500">
              <a:buNone/>
            </a:pPr>
            <a:r>
              <a:rPr lang="en-US" dirty="0" smtClean="0"/>
              <a:t>-Have a relatively thin flattened shape.</a:t>
            </a:r>
          </a:p>
          <a:p>
            <a:pPr marL="571500" indent="-571500">
              <a:buNone/>
            </a:pPr>
            <a:r>
              <a:rPr lang="en-US" dirty="0" smtClean="0"/>
              <a:t>-are plate like structures with broad surfaces.</a:t>
            </a:r>
          </a:p>
          <a:p>
            <a:pPr marL="571500" indent="-571500">
              <a:buNone/>
            </a:pPr>
            <a:r>
              <a:rPr lang="en-US" dirty="0" smtClean="0"/>
              <a:t>-</a:t>
            </a:r>
            <a:r>
              <a:rPr lang="en-US" b="1" dirty="0" smtClean="0"/>
              <a:t>Examples: </a:t>
            </a:r>
            <a:r>
              <a:rPr lang="en-US" dirty="0" err="1" smtClean="0"/>
              <a:t>Ribs,scapulae,certain</a:t>
            </a:r>
            <a:r>
              <a:rPr lang="en-US" dirty="0" smtClean="0"/>
              <a:t> skull bones and sternum.</a:t>
            </a:r>
          </a:p>
          <a:p>
            <a:pPr marL="571500" indent="-57150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71500" indent="-571500">
              <a:buFont typeface="+mj-lt"/>
              <a:buAutoNum type="romanUcPeriod" startAt="4"/>
            </a:pPr>
            <a:r>
              <a:rPr lang="en-US" b="1" dirty="0" smtClean="0"/>
              <a:t>IRREGULAR BONES</a:t>
            </a:r>
          </a:p>
          <a:p>
            <a:pPr marL="571500" indent="-571500">
              <a:buNone/>
            </a:pPr>
            <a:r>
              <a:rPr lang="en-US" dirty="0" smtClean="0"/>
              <a:t>-Have a variety of shapes and are usually connected to several other bones.</a:t>
            </a:r>
          </a:p>
          <a:p>
            <a:pPr marL="571500" indent="-571500">
              <a:buNone/>
            </a:pPr>
            <a:r>
              <a:rPr lang="en-US" b="1" dirty="0" smtClean="0"/>
              <a:t>Examples</a:t>
            </a:r>
            <a:r>
              <a:rPr lang="en-US" dirty="0" smtClean="0"/>
              <a:t>: vertebrae and facial bones.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LONG BONE</a:t>
            </a:r>
            <a:endParaRPr lang="en-US" dirty="0"/>
          </a:p>
        </p:txBody>
      </p:sp>
      <p:pic>
        <p:nvPicPr>
          <p:cNvPr id="1026" name="Picture 2" descr="C:\Users\KOKI\Desktop\Download\220px-603_Anatomy_of_Long_Bone(0).jpg"/>
          <p:cNvPicPr>
            <a:picLocks noGrp="1" noChangeAspect="1" noChangeArrowheads="1"/>
          </p:cNvPicPr>
          <p:nvPr>
            <p:ph idx="1"/>
          </p:nvPr>
        </p:nvPicPr>
        <p:blipFill>
          <a:blip r:embed="rId2"/>
          <a:srcRect/>
          <a:stretch>
            <a:fillRect/>
          </a:stretch>
        </p:blipFill>
        <p:spPr bwMode="auto">
          <a:xfrm>
            <a:off x="1905000" y="1447800"/>
            <a:ext cx="4857750" cy="473471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lphaLcParenR"/>
            </a:pPr>
            <a:r>
              <a:rPr lang="en-US" b="1" dirty="0" smtClean="0"/>
              <a:t>SUPPORT</a:t>
            </a:r>
            <a:r>
              <a:rPr lang="en-US" dirty="0" smtClean="0"/>
              <a:t>-strong bone is well suited for bearing weight and is the major supporting tissue of the body </a:t>
            </a:r>
          </a:p>
          <a:p>
            <a:pPr marL="514350" indent="-514350">
              <a:buNone/>
            </a:pPr>
            <a:r>
              <a:rPr lang="en-US" dirty="0" smtClean="0"/>
              <a:t>-cartilage provides firm yet flexible support within certain structures such as nose, external ear, thoracic cage and trachea.</a:t>
            </a:r>
          </a:p>
          <a:p>
            <a:pPr marL="514350" indent="-514350">
              <a:buNone/>
            </a:pPr>
            <a:r>
              <a:rPr lang="en-US" dirty="0" smtClean="0"/>
              <a:t>-ligaments  are strong bands of fibrous connective tissue that attach to bones and hold them together.</a:t>
            </a:r>
          </a:p>
          <a:p>
            <a:pPr marL="514350" indent="-514350">
              <a:buFont typeface="+mj-lt"/>
              <a:buAutoNum type="alphaLcParenR" startAt="2"/>
            </a:pPr>
            <a:r>
              <a:rPr lang="en-US" b="1" dirty="0" smtClean="0"/>
              <a:t>PROTECTION</a:t>
            </a:r>
            <a:r>
              <a:rPr lang="en-US" dirty="0" smtClean="0"/>
              <a:t>-Bone is hard and protects the organs it sorrounds.Eg the skull encloses and protects the brain and the vertebrae surrounds the spinal cord. The rib cage protects.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 long bone series as a useful model for illustrating the parts of a typical bone.</a:t>
            </a:r>
          </a:p>
          <a:p>
            <a:r>
              <a:rPr lang="en-US" dirty="0" smtClean="0"/>
              <a:t>It  consists of :-</a:t>
            </a:r>
          </a:p>
          <a:p>
            <a:pPr marL="514350" indent="-514350">
              <a:buFont typeface="+mj-lt"/>
              <a:buAutoNum type="alphaLcParenR"/>
            </a:pPr>
            <a:r>
              <a:rPr lang="en-US" b="1" dirty="0" smtClean="0"/>
              <a:t>Diaphysis</a:t>
            </a:r>
            <a:r>
              <a:rPr lang="en-US" dirty="0" smtClean="0"/>
              <a:t> –the central shaft</a:t>
            </a:r>
          </a:p>
          <a:p>
            <a:pPr marL="514350" indent="-514350">
              <a:buFont typeface="+mj-lt"/>
              <a:buAutoNum type="alphaLcParenR"/>
            </a:pPr>
            <a:r>
              <a:rPr lang="en-US" b="1" dirty="0" smtClean="0"/>
              <a:t>Epiphyses</a:t>
            </a:r>
            <a:r>
              <a:rPr lang="en-US" dirty="0" smtClean="0"/>
              <a:t>-expanded portion/end.</a:t>
            </a:r>
          </a:p>
          <a:p>
            <a:pPr marL="514350" indent="-514350">
              <a:buNone/>
            </a:pPr>
            <a:r>
              <a:rPr lang="en-US" dirty="0" smtClean="0"/>
              <a:t>-the epiphyses nearest to the trunk is called </a:t>
            </a:r>
            <a:r>
              <a:rPr lang="en-US" b="1" dirty="0" smtClean="0"/>
              <a:t>proximal epiphyses</a:t>
            </a:r>
            <a:r>
              <a:rPr lang="en-US" dirty="0" smtClean="0"/>
              <a:t> and the one farthest from the trunk is </a:t>
            </a:r>
            <a:r>
              <a:rPr lang="en-US" b="1" dirty="0" smtClean="0"/>
              <a:t>distal epiphyses</a:t>
            </a:r>
            <a:r>
              <a:rPr lang="en-US" dirty="0" smtClean="0"/>
              <a:t>.</a:t>
            </a:r>
          </a:p>
          <a:p>
            <a:pPr marL="514350" indent="-514350">
              <a:buNone/>
            </a:pPr>
            <a:endParaRPr lang="en-US" dirty="0" smtClean="0"/>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lphaLcParenR" startAt="3"/>
            </a:pPr>
            <a:r>
              <a:rPr lang="en-US" b="1" dirty="0" smtClean="0"/>
              <a:t>Articular cartilage-</a:t>
            </a:r>
            <a:r>
              <a:rPr lang="en-US" dirty="0" smtClean="0"/>
              <a:t>layer</a:t>
            </a:r>
            <a:r>
              <a:rPr lang="en-US" b="1" dirty="0" smtClean="0"/>
              <a:t> </a:t>
            </a:r>
            <a:r>
              <a:rPr lang="en-US" dirty="0" smtClean="0"/>
              <a:t>of hyaline cartilage that coats the articulating portion of the epiphyses.</a:t>
            </a:r>
          </a:p>
          <a:p>
            <a:pPr marL="514350" indent="-514350">
              <a:buFont typeface="+mj-lt"/>
              <a:buAutoNum type="alphaLcParenR" startAt="3"/>
            </a:pPr>
            <a:r>
              <a:rPr lang="en-US" b="1" dirty="0" smtClean="0"/>
              <a:t>Periosteum</a:t>
            </a:r>
            <a:r>
              <a:rPr lang="en-US" dirty="0" smtClean="0"/>
              <a:t>-a tough, vascular covering of dense connective tissue that encloses the bone except for the articular cartilage on the bones ends.</a:t>
            </a:r>
          </a:p>
          <a:p>
            <a:pPr marL="514350" indent="-514350">
              <a:buNone/>
            </a:pPr>
            <a:r>
              <a:rPr lang="en-US" dirty="0" smtClean="0"/>
              <a:t>-Periosteum  is firmly attached to the bone connecting  ligaments and tendons.</a:t>
            </a:r>
          </a:p>
          <a:p>
            <a:pPr marL="514350" indent="-514350">
              <a:buNone/>
            </a:pPr>
            <a:r>
              <a:rPr lang="en-US" dirty="0" smtClean="0"/>
              <a:t>-It  contains blood vessels and nerves.</a:t>
            </a:r>
          </a:p>
          <a:p>
            <a:pPr marL="514350" indent="-514350">
              <a:buNone/>
            </a:pPr>
            <a:r>
              <a:rPr lang="en-US" dirty="0" smtClean="0"/>
              <a:t>-Periosteum helps form and repair bone tissues.</a:t>
            </a:r>
          </a:p>
          <a:p>
            <a:pPr marL="514350" indent="-514350">
              <a:buFont typeface="+mj-lt"/>
              <a:buAutoNum type="alphaLcParenR" startAt="5"/>
            </a:pPr>
            <a:r>
              <a:rPr lang="en-US" b="1" dirty="0" smtClean="0"/>
              <a:t>Endosteum</a:t>
            </a:r>
            <a:r>
              <a:rPr lang="en-US" dirty="0" smtClean="0"/>
              <a:t>-is a thin vascular membrane of connective tissue that lines the inner surface of the bony tissue that forms the medullary cavity of long bones. This endosteal surface is usually absorbed during long  periods of malnutrition, resulting in less cortical thickness. It lacks a distinct fibrous layer.</a:t>
            </a:r>
          </a:p>
          <a:p>
            <a:pPr marL="514350" indent="-514350">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514350" indent="-514350">
              <a:buFont typeface="+mj-lt"/>
              <a:buAutoNum type="alphaLcParenR" startAt="6"/>
            </a:pPr>
            <a:r>
              <a:rPr lang="en-US" dirty="0" smtClean="0"/>
              <a:t>Medullary cavity-it is a semi rigid tube which has a hollow chamber in the diaphysis of the long bone.</a:t>
            </a:r>
          </a:p>
          <a:p>
            <a:pPr marL="514350" indent="-514350">
              <a:buNone/>
            </a:pPr>
            <a:r>
              <a:rPr lang="en-US" dirty="0" smtClean="0"/>
              <a:t>-The medullary cavity is filled with marrow which is a specialized type of soft connective tissue:- </a:t>
            </a:r>
          </a:p>
          <a:p>
            <a:pPr marL="571500" indent="-571500">
              <a:buFont typeface="+mj-lt"/>
              <a:buAutoNum type="romanLcPeriod"/>
            </a:pPr>
            <a:r>
              <a:rPr lang="en-US" b="1" dirty="0" smtClean="0"/>
              <a:t>Yellow marrow </a:t>
            </a:r>
            <a:r>
              <a:rPr lang="en-US" dirty="0" smtClean="0"/>
              <a:t>consists mainly of </a:t>
            </a:r>
            <a:r>
              <a:rPr lang="en-US" b="1" dirty="0" smtClean="0"/>
              <a:t>adipose tissue.</a:t>
            </a:r>
          </a:p>
          <a:p>
            <a:pPr marL="571500" indent="-571500">
              <a:buFont typeface="+mj-lt"/>
              <a:buAutoNum type="romanLcPeriod"/>
            </a:pPr>
            <a:r>
              <a:rPr lang="en-US" b="1" dirty="0" smtClean="0"/>
              <a:t>Red marrow</a:t>
            </a:r>
            <a:r>
              <a:rPr lang="en-US" dirty="0" smtClean="0"/>
              <a:t> consists of </a:t>
            </a:r>
            <a:r>
              <a:rPr lang="en-US" b="1" dirty="0" smtClean="0"/>
              <a:t>blood forming cells </a:t>
            </a:r>
            <a:r>
              <a:rPr lang="en-US" dirty="0" smtClean="0"/>
              <a:t>and is the only site of blood formation in adults.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Children's bones have proportionately more red marrow than do adult bones because as a person ages it is replaced by yellow marrow(from 7 yrs and above).</a:t>
            </a:r>
          </a:p>
          <a:p>
            <a:r>
              <a:rPr lang="en-US" dirty="0" smtClean="0"/>
              <a:t>In adults red marrow is confined to the bones in the central axis of the body and in the most proximal epiphyses of the limbs.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MICROSCOPIC STRUCTURE /HISTOLOGY OF BONE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Periosteum</a:t>
            </a:r>
            <a:r>
              <a:rPr lang="en-US" dirty="0" smtClean="0"/>
              <a:t> and </a:t>
            </a:r>
            <a:r>
              <a:rPr lang="en-US" b="1" dirty="0" smtClean="0"/>
              <a:t>endosteum</a:t>
            </a:r>
            <a:r>
              <a:rPr lang="en-US" dirty="0" smtClean="0"/>
              <a:t> contains </a:t>
            </a:r>
            <a:r>
              <a:rPr lang="en-US" b="1" dirty="0" smtClean="0"/>
              <a:t>osteoblasts (</a:t>
            </a:r>
            <a:r>
              <a:rPr lang="en-US" dirty="0" smtClean="0"/>
              <a:t>bone-forming cells) which function in the formation of  bone as well as repair and remodeling of bone.</a:t>
            </a:r>
          </a:p>
          <a:p>
            <a:r>
              <a:rPr lang="en-US" dirty="0" smtClean="0"/>
              <a:t>When</a:t>
            </a:r>
            <a:r>
              <a:rPr lang="en-US" b="1" dirty="0" smtClean="0"/>
              <a:t> osteoblasts </a:t>
            </a:r>
            <a:r>
              <a:rPr lang="en-US" dirty="0" smtClean="0"/>
              <a:t>become surrounded by matrix  they are referred to as </a:t>
            </a:r>
            <a:r>
              <a:rPr lang="en-US" b="1" dirty="0" smtClean="0"/>
              <a:t>osteocytes.</a:t>
            </a:r>
          </a:p>
          <a:p>
            <a:r>
              <a:rPr lang="en-US" dirty="0" smtClean="0"/>
              <a:t>Osteoclasts (bone-eating cells)contribute to bone repair and remodeling by removing existing bone.</a:t>
            </a:r>
          </a:p>
          <a:p>
            <a:r>
              <a:rPr lang="en-US" dirty="0" smtClean="0"/>
              <a:t>Bone is formed in thin sheets of extracellular material called </a:t>
            </a:r>
            <a:r>
              <a:rPr lang="en-US" b="1" dirty="0" smtClean="0"/>
              <a:t>lamellae</a:t>
            </a:r>
            <a:r>
              <a:rPr lang="en-US" dirty="0" smtClean="0"/>
              <a:t> with osteocytes located between the lamellae within spaces called </a:t>
            </a:r>
            <a:r>
              <a:rPr lang="en-US" b="1" dirty="0" smtClean="0"/>
              <a:t>lacunae</a:t>
            </a:r>
            <a:r>
              <a:rPr lang="en-US" dirty="0" smtClean="0"/>
              <a:t> which form concentric circles around called  </a:t>
            </a:r>
            <a:r>
              <a:rPr lang="en-US" b="1" dirty="0" smtClean="0"/>
              <a:t>central canals </a:t>
            </a:r>
            <a:r>
              <a:rPr lang="en-US" dirty="0" smtClean="0"/>
              <a:t>(</a:t>
            </a:r>
            <a:r>
              <a:rPr lang="en-US" b="1" dirty="0" smtClean="0"/>
              <a:t>harvesian canals</a:t>
            </a:r>
            <a:r>
              <a:rPr lang="en-US" dirty="0" smtClean="0"/>
              <a:t>).</a:t>
            </a:r>
          </a:p>
          <a:p>
            <a:r>
              <a:rPr lang="en-US" dirty="0" smtClean="0"/>
              <a:t>Cell processes extend from the osteocytes  across the extracellular matrix of the lamellae within tiny canals called </a:t>
            </a:r>
            <a:r>
              <a:rPr lang="en-US" b="1" dirty="0" smtClean="0"/>
              <a:t>canaliculi.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Bone tissue formed throughout the skeleton is divided into two types based on histological structure:-</a:t>
            </a:r>
          </a:p>
          <a:p>
            <a:pPr marL="514350" indent="-514350">
              <a:buFont typeface="+mj-lt"/>
              <a:buAutoNum type="alphaLcPeriod"/>
            </a:pPr>
            <a:r>
              <a:rPr lang="en-US" b="1" dirty="0" smtClean="0"/>
              <a:t>Compact bone</a:t>
            </a:r>
            <a:r>
              <a:rPr lang="en-US" dirty="0" smtClean="0"/>
              <a:t>-mostly solid matrix and cells</a:t>
            </a:r>
          </a:p>
          <a:p>
            <a:pPr marL="514350" indent="-514350">
              <a:buNone/>
            </a:pPr>
            <a:r>
              <a:rPr lang="en-US" dirty="0" smtClean="0"/>
              <a:t>-The osteocytes and layers of ECM are concentrically clustered around a </a:t>
            </a:r>
            <a:r>
              <a:rPr lang="en-US" b="1" dirty="0" smtClean="0"/>
              <a:t>central canal </a:t>
            </a:r>
            <a:r>
              <a:rPr lang="en-US" dirty="0" smtClean="0"/>
              <a:t>forming a cylinder shaped unit called </a:t>
            </a:r>
            <a:r>
              <a:rPr lang="en-US" b="1" dirty="0" smtClean="0"/>
              <a:t>osteon(</a:t>
            </a:r>
            <a:r>
              <a:rPr lang="en-US" b="1" dirty="0" err="1" smtClean="0"/>
              <a:t>haversian</a:t>
            </a:r>
            <a:r>
              <a:rPr lang="en-US" b="1" dirty="0" smtClean="0"/>
              <a:t> system</a:t>
            </a:r>
            <a:r>
              <a:rPr lang="en-US" dirty="0" smtClean="0"/>
              <a:t>)-a predictable pattern of repeating units.</a:t>
            </a:r>
          </a:p>
          <a:p>
            <a:pPr marL="514350" indent="-514350">
              <a:buNone/>
            </a:pPr>
            <a:r>
              <a:rPr lang="en-US" dirty="0" smtClean="0"/>
              <a:t>-Each </a:t>
            </a:r>
            <a:r>
              <a:rPr lang="en-US" b="1" dirty="0" smtClean="0"/>
              <a:t>central canal </a:t>
            </a:r>
            <a:r>
              <a:rPr lang="en-US" dirty="0" smtClean="0"/>
              <a:t>contains blood vessels usually capillaries and nerve fibers surrounded by loose connective tissues. The blood in these vessels nourish bone cells associated with the central canal.</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Central canals extend longitudinally through bone tissue and transverse  perforating canals (</a:t>
            </a:r>
            <a:r>
              <a:rPr lang="en-US" b="1" dirty="0" err="1" smtClean="0"/>
              <a:t>volk’sman</a:t>
            </a:r>
            <a:r>
              <a:rPr lang="en-US" b="1" dirty="0" smtClean="0"/>
              <a:t> canals</a:t>
            </a:r>
            <a:r>
              <a:rPr lang="en-US" dirty="0" smtClean="0"/>
              <a:t>) connect them.</a:t>
            </a:r>
          </a:p>
          <a:p>
            <a:r>
              <a:rPr lang="en-US" b="1" dirty="0" smtClean="0"/>
              <a:t>Perforating canals </a:t>
            </a:r>
            <a:r>
              <a:rPr lang="en-US" dirty="0" smtClean="0"/>
              <a:t>contain larger blood vessels and nerves by which the smaller blood vessels  and nerve fibers in central canals communicate with the surface of the bone and the medullary cavity.</a:t>
            </a:r>
          </a:p>
          <a:p>
            <a:r>
              <a:rPr lang="en-US" dirty="0" smtClean="0"/>
              <a:t>Nutrients leave the blood vessels of central canals and diffuse to the osteocytes through the </a:t>
            </a:r>
            <a:r>
              <a:rPr lang="en-US" b="1" dirty="0" smtClean="0"/>
              <a:t>canaliculi</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KOKI\Desktop\Download\277452.png"/>
          <p:cNvPicPr>
            <a:picLocks noGrp="1" noChangeAspect="1" noChangeArrowheads="1"/>
          </p:cNvPicPr>
          <p:nvPr>
            <p:ph idx="1"/>
          </p:nvPr>
        </p:nvPicPr>
        <p:blipFill>
          <a:blip r:embed="rId2"/>
          <a:srcRect/>
          <a:stretch>
            <a:fillRect/>
          </a:stretch>
        </p:blipFill>
        <p:spPr bwMode="auto">
          <a:xfrm>
            <a:off x="1371600" y="1905000"/>
            <a:ext cx="6629400" cy="415326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lphaLcPeriod" startAt="2"/>
            </a:pPr>
            <a:r>
              <a:rPr lang="en-US" b="1" dirty="0" smtClean="0"/>
              <a:t>Spongy bone-</a:t>
            </a:r>
            <a:r>
              <a:rPr lang="en-US" dirty="0" smtClean="0"/>
              <a:t>composed</a:t>
            </a:r>
            <a:r>
              <a:rPr lang="en-US" b="1" dirty="0" smtClean="0"/>
              <a:t> </a:t>
            </a:r>
            <a:r>
              <a:rPr lang="en-US" dirty="0" smtClean="0"/>
              <a:t>of osteocytes and ECM but the bones do not aggregate around central canals.</a:t>
            </a:r>
          </a:p>
          <a:p>
            <a:pPr marL="514350" indent="-514350">
              <a:buNone/>
            </a:pPr>
            <a:r>
              <a:rPr lang="en-US" dirty="0" smtClean="0"/>
              <a:t>-located mainly in the </a:t>
            </a:r>
            <a:r>
              <a:rPr lang="en-US" b="1" dirty="0" smtClean="0"/>
              <a:t>epiphyses of long bones </a:t>
            </a:r>
            <a:r>
              <a:rPr lang="en-US" dirty="0" smtClean="0"/>
              <a:t>.</a:t>
            </a:r>
          </a:p>
          <a:p>
            <a:pPr marL="514350" indent="-514350">
              <a:buNone/>
            </a:pPr>
            <a:r>
              <a:rPr lang="en-US" dirty="0" smtClean="0"/>
              <a:t>-It forms </a:t>
            </a:r>
            <a:r>
              <a:rPr lang="en-US" b="1" dirty="0" smtClean="0"/>
              <a:t>the interior of all other bones </a:t>
            </a:r>
            <a:r>
              <a:rPr lang="en-US" dirty="0" smtClean="0"/>
              <a:t>.</a:t>
            </a:r>
          </a:p>
          <a:p>
            <a:pPr marL="514350" indent="-514350">
              <a:buNone/>
            </a:pPr>
            <a:r>
              <a:rPr lang="en-US" dirty="0" smtClean="0"/>
              <a:t>-It consists of delicate interconnecting rods or plates of bone called </a:t>
            </a:r>
            <a:r>
              <a:rPr lang="en-US" b="1" dirty="0" smtClean="0"/>
              <a:t>trabeculae</a:t>
            </a:r>
            <a:r>
              <a:rPr lang="en-US" dirty="0" smtClean="0"/>
              <a:t>.</a:t>
            </a:r>
          </a:p>
          <a:p>
            <a:pPr marL="514350" indent="-514350">
              <a:buNone/>
            </a:pPr>
            <a:r>
              <a:rPr lang="en-US" dirty="0" smtClean="0"/>
              <a:t>-The spaces between trabeculae are filled with marrow.</a:t>
            </a:r>
          </a:p>
          <a:p>
            <a:pPr marL="514350" indent="-514350">
              <a:buNone/>
            </a:pPr>
            <a:r>
              <a:rPr lang="en-US" dirty="0" smtClean="0"/>
              <a:t>-Each trabeculae consists of several lamellae with osteocytes between them.</a:t>
            </a:r>
          </a:p>
          <a:p>
            <a:pPr marL="514350" indent="-514350">
              <a:buNone/>
            </a:pPr>
            <a:r>
              <a:rPr lang="en-US" dirty="0" smtClean="0"/>
              <a:t>-</a:t>
            </a:r>
            <a:r>
              <a:rPr lang="en-US" b="1" dirty="0" smtClean="0"/>
              <a:t>No blood vessels </a:t>
            </a:r>
            <a:r>
              <a:rPr lang="en-US" dirty="0" smtClean="0"/>
              <a:t>penetrate the trabeculae and it has </a:t>
            </a:r>
            <a:r>
              <a:rPr lang="en-US" b="1" dirty="0" smtClean="0"/>
              <a:t>no central canals</a:t>
            </a:r>
            <a:r>
              <a:rPr lang="en-US" dirty="0" smtClean="0"/>
              <a:t>.</a:t>
            </a:r>
          </a:p>
          <a:p>
            <a:pPr marL="514350" indent="-514350">
              <a:buNone/>
            </a:pPr>
            <a:r>
              <a:rPr lang="en-US" dirty="0" smtClean="0"/>
              <a:t>-Nutrients exit vessels in the marrow and pass by diffusion through canaliculi to osteocytes of the trabeculae.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KOKI\Desktop\Download\606_Spongy_Bone.jpg"/>
          <p:cNvPicPr>
            <a:picLocks noGrp="1" noChangeAspect="1" noChangeArrowheads="1"/>
          </p:cNvPicPr>
          <p:nvPr>
            <p:ph idx="1"/>
          </p:nvPr>
        </p:nvPicPr>
        <p:blipFill>
          <a:blip r:embed="rId2"/>
          <a:srcRect/>
          <a:stretch>
            <a:fillRect/>
          </a:stretch>
        </p:blipFill>
        <p:spPr bwMode="auto">
          <a:xfrm>
            <a:off x="1163822" y="1600200"/>
            <a:ext cx="6816356"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lphaLcParenR" startAt="3"/>
            </a:pPr>
            <a:r>
              <a:rPr lang="en-US" dirty="0" smtClean="0"/>
              <a:t>MOVEMENT-skeletal muscles attach to bones </a:t>
            </a:r>
          </a:p>
          <a:p>
            <a:pPr marL="514350" indent="-514350">
              <a:buNone/>
            </a:pPr>
            <a:r>
              <a:rPr lang="en-US" dirty="0" smtClean="0"/>
              <a:t>by tendons which are strong bands of connective tissue.</a:t>
            </a:r>
          </a:p>
          <a:p>
            <a:pPr marL="514350" indent="-514350">
              <a:buNone/>
            </a:pPr>
            <a:r>
              <a:rPr lang="en-US" dirty="0" smtClean="0"/>
              <a:t>-Contraction  of the skeletal muscles move the bones producing body movements. Joints allow movements between bones.</a:t>
            </a:r>
          </a:p>
          <a:p>
            <a:pPr marL="514350" indent="-514350">
              <a:buNone/>
            </a:pPr>
            <a:r>
              <a:rPr lang="en-US" dirty="0" smtClean="0"/>
              <a:t>-ligaments allow some movement between bones but  prevent excessive movements.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REMODELLING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Involves removal of existing bone by osteoclasts  and the deposition of </a:t>
            </a:r>
            <a:r>
              <a:rPr lang="en-US" dirty="0" err="1" smtClean="0"/>
              <a:t>of</a:t>
            </a:r>
            <a:r>
              <a:rPr lang="en-US" dirty="0" smtClean="0"/>
              <a:t> a new bone by osteoblasts.</a:t>
            </a:r>
          </a:p>
          <a:p>
            <a:r>
              <a:rPr lang="en-US" dirty="0" smtClean="0"/>
              <a:t>Occurs in all bones.</a:t>
            </a:r>
          </a:p>
          <a:p>
            <a:r>
              <a:rPr lang="en-US" dirty="0" smtClean="0"/>
              <a:t>It’s  responsible for changes in </a:t>
            </a:r>
            <a:r>
              <a:rPr lang="en-US" b="1" dirty="0" smtClean="0"/>
              <a:t>bone </a:t>
            </a:r>
            <a:r>
              <a:rPr lang="en-US" b="1" dirty="0" err="1" smtClean="0"/>
              <a:t>shape,adjustment</a:t>
            </a:r>
            <a:r>
              <a:rPr lang="en-US" b="1" dirty="0" smtClean="0"/>
              <a:t> of bone to stress </a:t>
            </a:r>
            <a:r>
              <a:rPr lang="en-US" dirty="0" smtClean="0"/>
              <a:t>,</a:t>
            </a:r>
            <a:r>
              <a:rPr lang="en-US" b="1" dirty="0" smtClean="0"/>
              <a:t>bone repair </a:t>
            </a:r>
            <a:r>
              <a:rPr lang="en-US" dirty="0" smtClean="0"/>
              <a:t>and </a:t>
            </a:r>
            <a:r>
              <a:rPr lang="en-US" b="1" dirty="0" smtClean="0"/>
              <a:t>calcium ion regulation in the body fluids</a:t>
            </a:r>
            <a:r>
              <a:rPr lang="en-US" dirty="0" smtClean="0"/>
              <a:t>.</a:t>
            </a:r>
          </a:p>
          <a:p>
            <a:r>
              <a:rPr lang="en-US" dirty="0" smtClean="0"/>
              <a:t>Bone is a major storage site for calcium in the body ,bone </a:t>
            </a:r>
            <a:r>
              <a:rPr lang="en-US" dirty="0" err="1" smtClean="0"/>
              <a:t>remodelling</a:t>
            </a:r>
            <a:r>
              <a:rPr lang="en-US" dirty="0" smtClean="0"/>
              <a:t> is very important in </a:t>
            </a:r>
            <a:r>
              <a:rPr lang="en-US" dirty="0" err="1" smtClean="0"/>
              <a:t>mantaining</a:t>
            </a:r>
            <a:r>
              <a:rPr lang="en-US" dirty="0" smtClean="0"/>
              <a:t> blood calcium levels within normal limits.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REPAIR</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bone is broken the blood vessels in the bone are also </a:t>
            </a:r>
            <a:r>
              <a:rPr lang="en-US" dirty="0" err="1" smtClean="0"/>
              <a:t>damaged.The</a:t>
            </a:r>
            <a:r>
              <a:rPr lang="en-US" dirty="0" smtClean="0"/>
              <a:t> following occur:-</a:t>
            </a:r>
          </a:p>
          <a:p>
            <a:pPr lvl="1">
              <a:buNone/>
            </a:pPr>
            <a:r>
              <a:rPr lang="en-US" dirty="0" smtClean="0"/>
              <a:t>	</a:t>
            </a:r>
            <a:r>
              <a:rPr lang="en-US" b="1" dirty="0" smtClean="0"/>
              <a:t>STEP 1:HEMATOMA FORMATION</a:t>
            </a:r>
          </a:p>
          <a:p>
            <a:pPr lvl="1"/>
            <a:r>
              <a:rPr lang="en-US" dirty="0" smtClean="0"/>
              <a:t> The vessels bleed and a clot (hematoma)forms in the damaged region.</a:t>
            </a:r>
          </a:p>
          <a:p>
            <a:pPr lvl="1">
              <a:buNone/>
            </a:pPr>
            <a:r>
              <a:rPr lang="en-US" b="1" dirty="0" smtClean="0"/>
              <a:t>STEP 2:CALLUS FORMATION</a:t>
            </a:r>
          </a:p>
          <a:p>
            <a:pPr lvl="1"/>
            <a:r>
              <a:rPr lang="en-US" dirty="0" smtClean="0"/>
              <a:t>Two or three days after injury ,blood vessels and cells from surrounding tissue begin to invade the clot.</a:t>
            </a:r>
          </a:p>
          <a:p>
            <a:pPr lvl="1">
              <a:buNone/>
            </a:pP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Some of those cells produce a fibrous network of connective tissues between the broken bones which hold the fragments together and fills the gap between them.</a:t>
            </a:r>
          </a:p>
          <a:p>
            <a:r>
              <a:rPr lang="en-US" dirty="0" smtClean="0"/>
              <a:t>Other cells produce islets of cartilage in the fibrous network.</a:t>
            </a:r>
          </a:p>
          <a:p>
            <a:r>
              <a:rPr lang="en-US" dirty="0" smtClean="0"/>
              <a:t>The network of fibers and islets of cartilage between the two bone fragments is called a </a:t>
            </a:r>
            <a:r>
              <a:rPr lang="en-US" b="1" dirty="0" smtClean="0"/>
              <a:t>callus</a:t>
            </a:r>
            <a:r>
              <a:rPr lang="en-US" dirty="0" smtClean="0"/>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			STEP 3 :CALLUS OSSIFICATION</a:t>
            </a:r>
          </a:p>
          <a:p>
            <a:pPr>
              <a:buNone/>
            </a:pPr>
            <a:r>
              <a:rPr lang="en-US" dirty="0" smtClean="0"/>
              <a:t>-Osteoblasts enter the callus and begin forming spongy bone which is usually complete 4-6 weeks after injury.</a:t>
            </a:r>
          </a:p>
          <a:p>
            <a:pPr>
              <a:buNone/>
            </a:pPr>
            <a:r>
              <a:rPr lang="en-US" dirty="0" smtClean="0"/>
              <a:t>-immobilization of the bone is critical upto this time because movement can refracture the delicate new matrix.</a:t>
            </a:r>
          </a:p>
          <a:p>
            <a:pPr>
              <a:buNone/>
            </a:pPr>
            <a:r>
              <a:rPr lang="en-US" dirty="0" smtClean="0"/>
              <a:t>			STEP 4:BONE REMODELING </a:t>
            </a:r>
          </a:p>
          <a:p>
            <a:pPr>
              <a:buNone/>
            </a:pPr>
            <a:r>
              <a:rPr lang="en-US" dirty="0" smtClean="0"/>
              <a:t>-The spongy bone is remodeled to form compact and spongy bone and part of the internal callus is </a:t>
            </a:r>
            <a:r>
              <a:rPr lang="en-US" dirty="0" err="1" smtClean="0"/>
              <a:t>removed,restoring</a:t>
            </a:r>
            <a:r>
              <a:rPr lang="en-US" dirty="0" smtClean="0"/>
              <a:t> the medullary </a:t>
            </a:r>
            <a:r>
              <a:rPr lang="en-US" dirty="0" err="1" smtClean="0"/>
              <a:t>cavity.Repair</a:t>
            </a:r>
            <a:r>
              <a:rPr lang="en-US" dirty="0" smtClean="0"/>
              <a:t> is complete.</a:t>
            </a:r>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5" name="Picture 3" descr="C:\Users\KOKI\Desktop\Download\bone-fracture.jpg"/>
          <p:cNvPicPr>
            <a:picLocks noGrp="1" noChangeAspect="1" noChangeArrowheads="1"/>
          </p:cNvPicPr>
          <p:nvPr>
            <p:ph idx="1"/>
          </p:nvPr>
        </p:nvPicPr>
        <p:blipFill>
          <a:blip r:embed="rId2"/>
          <a:srcRect/>
          <a:stretch>
            <a:fillRect/>
          </a:stretch>
        </p:blipFill>
        <p:spPr bwMode="auto">
          <a:xfrm>
            <a:off x="990600" y="1524000"/>
            <a:ext cx="6705600" cy="3971925"/>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BONE AND CALCIUM HOMEOSTASIS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Bone is a major storage and site for calcium .</a:t>
            </a:r>
          </a:p>
          <a:p>
            <a:r>
              <a:rPr lang="en-US" dirty="0" smtClean="0"/>
              <a:t>Movement of calcium into and out of bones helps determine blood calcium levels which is critical for normal muscle and nervous system function.</a:t>
            </a:r>
          </a:p>
          <a:p>
            <a:r>
              <a:rPr lang="en-US" dirty="0" smtClean="0"/>
              <a:t>Calcium (Ca2+) moves into the bone as osteoblasts build new bone and out of the bone as osteoclasts breakdown bone.</a:t>
            </a:r>
          </a:p>
          <a:p>
            <a:r>
              <a:rPr lang="en-US" dirty="0" smtClean="0"/>
              <a:t>When  </a:t>
            </a:r>
            <a:r>
              <a:rPr lang="en-US" dirty="0" err="1" smtClean="0"/>
              <a:t>osteoblast</a:t>
            </a:r>
            <a:r>
              <a:rPr lang="en-US" dirty="0" smtClean="0"/>
              <a:t> and </a:t>
            </a:r>
            <a:r>
              <a:rPr lang="en-US" dirty="0" err="1" smtClean="0"/>
              <a:t>osteoclast</a:t>
            </a:r>
            <a:r>
              <a:rPr lang="en-US" dirty="0" smtClean="0"/>
              <a:t> activity is balanced ,the movements of calcium into and out of the bone are equal.</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When blood calcium levels are too low, osteoblasts activity increases to release calcium from bone into the blood and blood calcium levels increase.</a:t>
            </a:r>
          </a:p>
          <a:p>
            <a:r>
              <a:rPr lang="en-US" dirty="0" smtClean="0"/>
              <a:t>If blood calcium levels  are too high,osteoclasts activity </a:t>
            </a:r>
            <a:r>
              <a:rPr lang="en-US" dirty="0" err="1" smtClean="0"/>
              <a:t>decreases,osteoblasts</a:t>
            </a:r>
            <a:r>
              <a:rPr lang="en-US" dirty="0" smtClean="0"/>
              <a:t> remove calcium from the blood  to produce new bone and blood calcium levels decreases.</a:t>
            </a: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Calcium homeostasis </a:t>
            </a:r>
            <a:r>
              <a:rPr lang="en-US" smtClean="0"/>
              <a:t>is maintained </a:t>
            </a:r>
            <a:r>
              <a:rPr lang="en-US" dirty="0" smtClean="0"/>
              <a:t>by three hormones :-</a:t>
            </a:r>
          </a:p>
          <a:p>
            <a:pPr marL="571500" indent="-571500">
              <a:buFont typeface="+mj-lt"/>
              <a:buAutoNum type="romanLcPeriod"/>
            </a:pPr>
            <a:r>
              <a:rPr lang="en-US" b="1" dirty="0" smtClean="0"/>
              <a:t>Parathyroid hormone(PTH</a:t>
            </a:r>
            <a:r>
              <a:rPr lang="en-US" dirty="0" smtClean="0"/>
              <a:t>)-from parathyroid gland</a:t>
            </a:r>
          </a:p>
          <a:p>
            <a:pPr marL="571500" indent="-571500">
              <a:buFont typeface="+mj-lt"/>
              <a:buAutoNum type="romanLcPeriod"/>
            </a:pPr>
            <a:r>
              <a:rPr lang="en-US" b="1" dirty="0" smtClean="0"/>
              <a:t>Vitamin D-</a:t>
            </a:r>
            <a:r>
              <a:rPr lang="en-US" dirty="0" smtClean="0"/>
              <a:t>from</a:t>
            </a:r>
            <a:r>
              <a:rPr lang="en-US" b="1" dirty="0" smtClean="0"/>
              <a:t> </a:t>
            </a:r>
            <a:r>
              <a:rPr lang="en-US" dirty="0" smtClean="0"/>
              <a:t>skin or diet</a:t>
            </a:r>
          </a:p>
          <a:p>
            <a:pPr marL="571500" indent="-571500">
              <a:buFont typeface="+mj-lt"/>
              <a:buAutoNum type="romanLcPeriod"/>
            </a:pPr>
            <a:r>
              <a:rPr lang="en-US" b="1" dirty="0" smtClean="0"/>
              <a:t>Calcitonin</a:t>
            </a:r>
            <a:r>
              <a:rPr lang="en-US" dirty="0" smtClean="0"/>
              <a:t>-from thyroid gland</a:t>
            </a:r>
          </a:p>
          <a:p>
            <a:pPr marL="571500" indent="-571500"/>
            <a:r>
              <a:rPr lang="en-US" b="1" dirty="0" smtClean="0"/>
              <a:t>PTH</a:t>
            </a:r>
            <a:r>
              <a:rPr lang="en-US" dirty="0" smtClean="0"/>
              <a:t> and </a:t>
            </a:r>
            <a:r>
              <a:rPr lang="en-US" b="1" dirty="0" smtClean="0"/>
              <a:t>Vitamin D </a:t>
            </a:r>
            <a:r>
              <a:rPr lang="en-US" dirty="0" smtClean="0"/>
              <a:t>are secreted when blood calcium levels are too low.</a:t>
            </a:r>
          </a:p>
          <a:p>
            <a:pPr marL="571500" indent="-571500"/>
            <a:r>
              <a:rPr lang="en-US" b="1" dirty="0" smtClean="0"/>
              <a:t>Calcitonin</a:t>
            </a:r>
            <a:r>
              <a:rPr lang="en-US" dirty="0" smtClean="0"/>
              <a:t> is secreted when blood calcium levels are too high.</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2"/>
          <a:srcRect/>
          <a:stretch>
            <a:fillRect/>
          </a:stretch>
        </p:blipFill>
        <p:spPr bwMode="auto">
          <a:xfrm>
            <a:off x="838200" y="1447800"/>
            <a:ext cx="7619999" cy="4724400"/>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SURFACE MARKINGS/FEATURES OF BONES</a:t>
            </a:r>
            <a:endParaRPr lang="en-US" dirty="0"/>
          </a:p>
        </p:txBody>
      </p:sp>
      <p:sp>
        <p:nvSpPr>
          <p:cNvPr id="3" name="Content Placeholder 2"/>
          <p:cNvSpPr>
            <a:spLocks noGrp="1"/>
          </p:cNvSpPr>
          <p:nvPr>
            <p:ph idx="1"/>
          </p:nvPr>
        </p:nvSpPr>
        <p:spPr/>
        <p:txBody>
          <a:bodyPr/>
          <a:lstStyle/>
          <a:p>
            <a:r>
              <a:rPr lang="en-US" b="1" dirty="0" smtClean="0"/>
              <a:t>ARTICULAR  SURFACES</a:t>
            </a:r>
          </a:p>
          <a:p>
            <a:pPr marL="571500" indent="-571500">
              <a:buFont typeface="+mj-lt"/>
              <a:buAutoNum type="romanUcPeriod"/>
            </a:pPr>
            <a:r>
              <a:rPr lang="en-US" b="1" dirty="0" smtClean="0"/>
              <a:t>Condyle</a:t>
            </a:r>
            <a:r>
              <a:rPr lang="en-US" dirty="0" smtClean="0"/>
              <a:t>-a large ,round articulating knob example the occipital condyle of the occipital bone.</a:t>
            </a:r>
          </a:p>
          <a:p>
            <a:pPr marL="571500" indent="-571500">
              <a:buFont typeface="+mj-lt"/>
              <a:buAutoNum type="romanUcPeriod"/>
            </a:pPr>
            <a:r>
              <a:rPr lang="en-US" b="1" dirty="0" smtClean="0"/>
              <a:t>Facet</a:t>
            </a:r>
            <a:r>
              <a:rPr lang="en-US" dirty="0" smtClean="0"/>
              <a:t> –a flattened or shallow articulating surface.</a:t>
            </a:r>
          </a:p>
          <a:p>
            <a:pPr marL="571500" indent="-571500">
              <a:buFont typeface="+mj-lt"/>
              <a:buAutoNum type="romanUcPeriod"/>
            </a:pPr>
            <a:r>
              <a:rPr lang="en-US" b="1" dirty="0" smtClean="0"/>
              <a:t>Head</a:t>
            </a:r>
            <a:r>
              <a:rPr lang="en-US" dirty="0" smtClean="0"/>
              <a:t>-a prominent ,round articulating end of a bone</a:t>
            </a:r>
          </a:p>
          <a:p>
            <a:pPr marL="571500" indent="-571500">
              <a:buFont typeface="+mj-lt"/>
              <a:buAutoNum type="romanUcPeriod"/>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lphaLcParenR" startAt="4"/>
            </a:pPr>
            <a:r>
              <a:rPr lang="en-US" dirty="0" smtClean="0"/>
              <a:t>STORAGE-some minerals in the blood-principally calcium and phosphorus area stored in bones. If blood levels of the minerals decrease the minerals are released from bone into the blood.</a:t>
            </a:r>
          </a:p>
          <a:p>
            <a:pPr marL="514350" indent="-514350">
              <a:buNone/>
            </a:pPr>
            <a:r>
              <a:rPr lang="en-US" dirty="0" smtClean="0"/>
              <a:t>-Adipose tissue is also stored within bone cavities .If needed the lipids are released into the blood and used by other tissues as a source of energy.</a:t>
            </a:r>
          </a:p>
          <a:p>
            <a:pPr marL="514350" indent="-514350">
              <a:buFont typeface="+mj-lt"/>
              <a:buAutoNum type="alphaLcParenR" startAt="5"/>
            </a:pPr>
            <a:r>
              <a:rPr lang="en-US" dirty="0" smtClean="0"/>
              <a:t>BLOOD CELL PRODUCTION-Many  bones  contain cavities filled with red bone marrow which produces blood cells and platelets.</a:t>
            </a:r>
          </a:p>
          <a:p>
            <a:pPr marL="514350" indent="-514350">
              <a:buFont typeface="+mj-lt"/>
              <a:buAutoNum type="alphaLcParenR" startAt="5"/>
            </a:pPr>
            <a:r>
              <a:rPr lang="en-US" dirty="0" smtClean="0"/>
              <a:t>Form passageways for blood vessels and nerves.</a:t>
            </a:r>
          </a:p>
          <a:p>
            <a:pPr marL="514350" indent="-514350">
              <a:buFont typeface="+mj-lt"/>
              <a:buAutoNum type="alphaLcParenR" startAt="5"/>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DEPRESSIONS AND OPENINGS</a:t>
            </a:r>
          </a:p>
          <a:p>
            <a:pPr marL="571500" indent="-571500">
              <a:buFont typeface="+mj-lt"/>
              <a:buAutoNum type="romanLcPeriod"/>
            </a:pPr>
            <a:r>
              <a:rPr lang="en-US" b="1" dirty="0" smtClean="0"/>
              <a:t>Alveolus</a:t>
            </a:r>
            <a:r>
              <a:rPr lang="en-US" dirty="0" smtClean="0"/>
              <a:t>-a deep pit or socket.</a:t>
            </a:r>
          </a:p>
          <a:p>
            <a:pPr marL="571500" indent="-571500">
              <a:buFont typeface="+mj-lt"/>
              <a:buAutoNum type="romanLcPeriod"/>
            </a:pPr>
            <a:r>
              <a:rPr lang="en-US" b="1" dirty="0" smtClean="0"/>
              <a:t>Fissure</a:t>
            </a:r>
            <a:r>
              <a:rPr lang="en-US" dirty="0" smtClean="0"/>
              <a:t>-a narrow ,slit-like opening.</a:t>
            </a:r>
          </a:p>
          <a:p>
            <a:pPr marL="571500" indent="-571500">
              <a:buFont typeface="+mj-lt"/>
              <a:buAutoNum type="romanLcPeriod"/>
            </a:pPr>
            <a:r>
              <a:rPr lang="en-US" b="1" dirty="0" smtClean="0"/>
              <a:t>foramen</a:t>
            </a:r>
            <a:r>
              <a:rPr lang="en-US" dirty="0" smtClean="0"/>
              <a:t>-a  round opening through a bone.</a:t>
            </a:r>
          </a:p>
          <a:p>
            <a:pPr marL="571500" indent="-571500">
              <a:buFont typeface="+mj-lt"/>
              <a:buAutoNum type="romanLcPeriod"/>
            </a:pPr>
            <a:r>
              <a:rPr lang="en-US" b="1" dirty="0" smtClean="0"/>
              <a:t>Fossa</a:t>
            </a:r>
            <a:r>
              <a:rPr lang="en-US" dirty="0" smtClean="0"/>
              <a:t>-a  flattened or shallow surface/depression.</a:t>
            </a:r>
          </a:p>
          <a:p>
            <a:pPr marL="571500" indent="-571500">
              <a:buFont typeface="+mj-lt"/>
              <a:buAutoNum type="romanLcPeriod"/>
            </a:pPr>
            <a:r>
              <a:rPr lang="en-US" b="1" dirty="0" smtClean="0"/>
              <a:t>Sinus</a:t>
            </a:r>
            <a:r>
              <a:rPr lang="en-US" dirty="0" smtClean="0"/>
              <a:t>-a cavity or hollow space in a bone.</a:t>
            </a:r>
          </a:p>
          <a:p>
            <a:pPr marL="571500" indent="-571500">
              <a:buFont typeface="+mj-lt"/>
              <a:buAutoNum type="romanLcPeriod"/>
            </a:pPr>
            <a:r>
              <a:rPr lang="en-US" b="1" dirty="0" smtClean="0"/>
              <a:t>Sulcus</a:t>
            </a:r>
            <a:r>
              <a:rPr lang="en-US" dirty="0" smtClean="0"/>
              <a:t>-a groove that accommodates a vessel, nerve or tendon.</a:t>
            </a:r>
          </a:p>
          <a:p>
            <a:pPr marL="571500" indent="-571500">
              <a:buFont typeface="+mj-lt"/>
              <a:buAutoNum type="romanLcPeriod"/>
            </a:pPr>
            <a:r>
              <a:rPr lang="en-US" b="1" dirty="0" smtClean="0"/>
              <a:t>Meatus /canal</a:t>
            </a:r>
            <a:r>
              <a:rPr lang="en-US" dirty="0" smtClean="0"/>
              <a:t>-tunnel.</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NON-ARTICULATING PROMINENCES</a:t>
            </a:r>
          </a:p>
          <a:p>
            <a:pPr marL="514350" indent="-514350">
              <a:buFont typeface="+mj-lt"/>
              <a:buAutoNum type="alphaLcParenR"/>
            </a:pPr>
            <a:r>
              <a:rPr lang="en-US" b="1" dirty="0" smtClean="0"/>
              <a:t>Crest-a </a:t>
            </a:r>
            <a:r>
              <a:rPr lang="en-US" dirty="0" err="1" smtClean="0"/>
              <a:t>narrow,ridgelike</a:t>
            </a:r>
            <a:r>
              <a:rPr lang="en-US" dirty="0" smtClean="0"/>
              <a:t> projection.</a:t>
            </a:r>
          </a:p>
          <a:p>
            <a:pPr marL="514350" indent="-514350">
              <a:buFont typeface="+mj-lt"/>
              <a:buAutoNum type="alphaLcParenR"/>
            </a:pPr>
            <a:r>
              <a:rPr lang="en-US" b="1" dirty="0" err="1" smtClean="0"/>
              <a:t>Epicondyle</a:t>
            </a:r>
            <a:r>
              <a:rPr lang="en-US" dirty="0" smtClean="0"/>
              <a:t>-a projection adjacent to a condyle</a:t>
            </a:r>
          </a:p>
          <a:p>
            <a:pPr marL="514350" indent="-514350">
              <a:buFont typeface="+mj-lt"/>
              <a:buAutoNum type="alphaLcParenR"/>
            </a:pPr>
            <a:r>
              <a:rPr lang="en-US" b="1" dirty="0" smtClean="0"/>
              <a:t>Process</a:t>
            </a:r>
            <a:r>
              <a:rPr lang="en-US" dirty="0" smtClean="0"/>
              <a:t>-any marked bony prominence.</a:t>
            </a:r>
          </a:p>
          <a:p>
            <a:pPr marL="514350" indent="-514350">
              <a:buFont typeface="+mj-lt"/>
              <a:buAutoNum type="alphaLcParenR"/>
            </a:pPr>
            <a:r>
              <a:rPr lang="en-US" b="1" dirty="0" err="1" smtClean="0"/>
              <a:t>Ramus</a:t>
            </a:r>
            <a:r>
              <a:rPr lang="en-US" dirty="0" smtClean="0"/>
              <a:t>-a flattened angular part of a bone.</a:t>
            </a:r>
          </a:p>
          <a:p>
            <a:pPr marL="514350" indent="-514350">
              <a:buFont typeface="+mj-lt"/>
              <a:buAutoNum type="alphaLcParenR"/>
            </a:pPr>
            <a:r>
              <a:rPr lang="en-US" b="1" dirty="0" smtClean="0"/>
              <a:t>Spine</a:t>
            </a:r>
            <a:r>
              <a:rPr lang="en-US" dirty="0" smtClean="0"/>
              <a:t>-a sharp slender process.</a:t>
            </a:r>
          </a:p>
          <a:p>
            <a:pPr marL="514350" indent="-514350">
              <a:buFont typeface="+mj-lt"/>
              <a:buAutoNum type="alphaLcParenR"/>
            </a:pPr>
            <a:r>
              <a:rPr lang="en-US" b="1" dirty="0" err="1" smtClean="0"/>
              <a:t>Trochanter</a:t>
            </a:r>
            <a:r>
              <a:rPr lang="en-US" dirty="0" smtClean="0"/>
              <a:t>-a massive process found only in the femur.</a:t>
            </a:r>
          </a:p>
          <a:p>
            <a:pPr marL="514350" indent="-514350">
              <a:buFont typeface="+mj-lt"/>
              <a:buAutoNum type="alphaLcParenR"/>
            </a:pPr>
            <a:r>
              <a:rPr lang="en-US" b="1" dirty="0" smtClean="0"/>
              <a:t>Tubercle</a:t>
            </a:r>
            <a:r>
              <a:rPr lang="en-US" dirty="0" smtClean="0"/>
              <a:t>-a small ,rounded process.</a:t>
            </a:r>
          </a:p>
          <a:p>
            <a:pPr marL="514350" indent="-514350">
              <a:buFont typeface="+mj-lt"/>
              <a:buAutoNum type="alphaLcParenR"/>
            </a:pPr>
            <a:r>
              <a:rPr lang="en-US" b="1" dirty="0" err="1" smtClean="0"/>
              <a:t>Tuberosity</a:t>
            </a:r>
            <a:r>
              <a:rPr lang="en-US" dirty="0" smtClean="0"/>
              <a:t>-a large, roughened process.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EXTRACELLULAR MATRIX(ECM)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Bone,cartilage,tendons and ligaments are all </a:t>
            </a:r>
            <a:r>
              <a:rPr lang="en-US" b="1" dirty="0" smtClean="0"/>
              <a:t>connective tissues</a:t>
            </a:r>
            <a:r>
              <a:rPr lang="en-US" dirty="0" smtClean="0"/>
              <a:t>.</a:t>
            </a:r>
          </a:p>
          <a:p>
            <a:r>
              <a:rPr lang="en-US" dirty="0" smtClean="0"/>
              <a:t>Their characteristics is determined by the </a:t>
            </a:r>
            <a:r>
              <a:rPr lang="en-US" b="1" dirty="0" smtClean="0"/>
              <a:t>composition of extracellular matrix(ECM).</a:t>
            </a:r>
          </a:p>
          <a:p>
            <a:r>
              <a:rPr lang="en-US" dirty="0" smtClean="0"/>
              <a:t>ECM contains</a:t>
            </a:r>
            <a:r>
              <a:rPr lang="en-US" b="1" dirty="0" smtClean="0"/>
              <a:t> collagen, ground</a:t>
            </a:r>
            <a:r>
              <a:rPr lang="en-US" dirty="0" smtClean="0"/>
              <a:t> substance and other </a:t>
            </a:r>
            <a:r>
              <a:rPr lang="en-US" b="1" dirty="0" smtClean="0"/>
              <a:t>organic molecules </a:t>
            </a:r>
            <a:r>
              <a:rPr lang="en-US" dirty="0" smtClean="0"/>
              <a:t>as well as water and </a:t>
            </a:r>
            <a:r>
              <a:rPr lang="en-US" b="1" dirty="0" smtClean="0"/>
              <a:t>minerals</a:t>
            </a:r>
            <a:r>
              <a:rPr lang="en-US" dirty="0" smtClean="0"/>
              <a:t>.</a:t>
            </a:r>
          </a:p>
          <a:p>
            <a:r>
              <a:rPr lang="en-US" dirty="0" smtClean="0"/>
              <a:t>Collagen is a tough ,ropelike protein.(colla- </a:t>
            </a:r>
            <a:r>
              <a:rPr lang="en-US" dirty="0" err="1" smtClean="0"/>
              <a:t>glue,gen</a:t>
            </a:r>
            <a:r>
              <a:rPr lang="en-US" dirty="0" smtClean="0"/>
              <a:t>-producing).</a:t>
            </a:r>
          </a:p>
          <a:p>
            <a:r>
              <a:rPr lang="en-US" dirty="0" smtClean="0"/>
              <a:t>ECM  of </a:t>
            </a:r>
            <a:r>
              <a:rPr lang="en-US" b="1" dirty="0" smtClean="0"/>
              <a:t>tendons</a:t>
            </a:r>
            <a:r>
              <a:rPr lang="en-US" dirty="0" smtClean="0"/>
              <a:t> and </a:t>
            </a:r>
            <a:r>
              <a:rPr lang="en-US" b="1" dirty="0" smtClean="0"/>
              <a:t>ligaments</a:t>
            </a:r>
            <a:r>
              <a:rPr lang="en-US" dirty="0" smtClean="0"/>
              <a:t> contains large amounts of </a:t>
            </a:r>
            <a:r>
              <a:rPr lang="en-US" b="1" dirty="0" smtClean="0"/>
              <a:t>collagen fibers </a:t>
            </a:r>
            <a:r>
              <a:rPr lang="en-US" dirty="0" smtClean="0"/>
              <a:t>making these structures very </a:t>
            </a:r>
            <a:r>
              <a:rPr lang="en-US" b="1" dirty="0" smtClean="0"/>
              <a:t>tough</a:t>
            </a:r>
            <a:r>
              <a:rPr lang="en-US" dirty="0" smtClean="0"/>
              <a:t> like ropes or cables.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ECM of </a:t>
            </a:r>
            <a:r>
              <a:rPr lang="en-US" b="1" dirty="0" smtClean="0"/>
              <a:t>cartilage</a:t>
            </a:r>
            <a:r>
              <a:rPr lang="en-US" dirty="0" smtClean="0"/>
              <a:t> contains </a:t>
            </a:r>
            <a:r>
              <a:rPr lang="en-US" b="1" dirty="0" smtClean="0"/>
              <a:t>collagen</a:t>
            </a:r>
            <a:r>
              <a:rPr lang="en-US" dirty="0" smtClean="0"/>
              <a:t> and </a:t>
            </a:r>
            <a:r>
              <a:rPr lang="en-US" b="1" dirty="0" smtClean="0"/>
              <a:t>proteoglycans. Collagen</a:t>
            </a:r>
            <a:r>
              <a:rPr lang="en-US" dirty="0" smtClean="0"/>
              <a:t> makes cartilage </a:t>
            </a:r>
            <a:r>
              <a:rPr lang="en-US" b="1" dirty="0" smtClean="0"/>
              <a:t>tough</a:t>
            </a:r>
            <a:r>
              <a:rPr lang="en-US" dirty="0" smtClean="0"/>
              <a:t> whereas the water-filled </a:t>
            </a:r>
            <a:r>
              <a:rPr lang="en-US" b="1" dirty="0" smtClean="0"/>
              <a:t>proteoglycans</a:t>
            </a:r>
            <a:r>
              <a:rPr lang="en-US" dirty="0" smtClean="0"/>
              <a:t> make it </a:t>
            </a:r>
            <a:r>
              <a:rPr lang="en-US" b="1" dirty="0" smtClean="0"/>
              <a:t>smooth</a:t>
            </a:r>
            <a:r>
              <a:rPr lang="en-US" dirty="0" smtClean="0"/>
              <a:t> and </a:t>
            </a:r>
            <a:r>
              <a:rPr lang="en-US" b="1" dirty="0" smtClean="0"/>
              <a:t>resilient</a:t>
            </a:r>
            <a:r>
              <a:rPr lang="en-US" dirty="0" smtClean="0"/>
              <a:t>.</a:t>
            </a:r>
          </a:p>
          <a:p>
            <a:r>
              <a:rPr lang="en-US" dirty="0" smtClean="0"/>
              <a:t>Cartilage  is relatively rigid but it springs back to its original shape after being bent or slightly compressed. It is an excellent shock-absorber.</a:t>
            </a:r>
          </a:p>
          <a:p>
            <a:r>
              <a:rPr lang="en-US" dirty="0" smtClean="0"/>
              <a:t>ECM of </a:t>
            </a:r>
            <a:r>
              <a:rPr lang="en-US" b="1" dirty="0" smtClean="0"/>
              <a:t>bones</a:t>
            </a:r>
            <a:r>
              <a:rPr lang="en-US" dirty="0" smtClean="0"/>
              <a:t> contain</a:t>
            </a:r>
            <a:r>
              <a:rPr lang="en-US" b="1" dirty="0" smtClean="0"/>
              <a:t> collagen </a:t>
            </a:r>
            <a:r>
              <a:rPr lang="en-US" dirty="0" smtClean="0"/>
              <a:t>and </a:t>
            </a:r>
            <a:r>
              <a:rPr lang="en-US" b="1" dirty="0" smtClean="0"/>
              <a:t>minerals </a:t>
            </a:r>
            <a:r>
              <a:rPr lang="en-US" dirty="0" smtClean="0"/>
              <a:t>including </a:t>
            </a:r>
            <a:r>
              <a:rPr lang="en-US" b="1" dirty="0" smtClean="0"/>
              <a:t>calcium</a:t>
            </a:r>
            <a:r>
              <a:rPr lang="en-US" dirty="0" smtClean="0"/>
              <a:t> and </a:t>
            </a:r>
            <a:r>
              <a:rPr lang="en-US" b="1" dirty="0" smtClean="0"/>
              <a:t>phosphate. The</a:t>
            </a:r>
            <a:r>
              <a:rPr lang="en-US" dirty="0" smtClean="0"/>
              <a:t> ropelike collagen fibers lend flexible strength to the bone.</a:t>
            </a:r>
          </a:p>
          <a:p>
            <a:r>
              <a:rPr lang="en-US" dirty="0" smtClean="0"/>
              <a:t>The mineral component gives the bone compression strength(weight bearing).</a:t>
            </a:r>
          </a:p>
          <a:p>
            <a:r>
              <a:rPr lang="en-US" dirty="0" smtClean="0"/>
              <a:t>Most of the mineral in bone is in form of calcium phosphate crystals called </a:t>
            </a:r>
            <a:r>
              <a:rPr lang="en-US" b="1" dirty="0" smtClean="0"/>
              <a:t>hydroxyapatite</a:t>
            </a:r>
            <a:r>
              <a:rPr lang="en-US"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BONE DEVELOPMENT AND  GROWTH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Parts  of the skeletal system begin to form during the first few weeks of prenatal development and bony structures continue to develop and grow into adulthood.</a:t>
            </a:r>
          </a:p>
          <a:p>
            <a:r>
              <a:rPr lang="en-US" dirty="0" smtClean="0"/>
              <a:t>Bones form by replacing existing connective tissue in either of two ways:-</a:t>
            </a:r>
          </a:p>
          <a:p>
            <a:pPr>
              <a:buNone/>
            </a:pPr>
            <a:r>
              <a:rPr lang="en-US" dirty="0"/>
              <a:t>	</a:t>
            </a:r>
            <a:r>
              <a:rPr lang="en-US" dirty="0" smtClean="0"/>
              <a:t>	-</a:t>
            </a:r>
            <a:r>
              <a:rPr lang="en-US" b="1" dirty="0" smtClean="0"/>
              <a:t>Intramembranous bones </a:t>
            </a:r>
            <a:r>
              <a:rPr lang="en-US" dirty="0" smtClean="0"/>
              <a:t>originate  between sheet like layers of connective tissue.</a:t>
            </a:r>
          </a:p>
          <a:p>
            <a:pPr>
              <a:buNone/>
            </a:pPr>
            <a:r>
              <a:rPr lang="en-US" dirty="0"/>
              <a:t>	</a:t>
            </a:r>
            <a:r>
              <a:rPr lang="en-US" dirty="0" smtClean="0"/>
              <a:t>	-</a:t>
            </a:r>
            <a:r>
              <a:rPr lang="en-US" b="1" dirty="0" smtClean="0"/>
              <a:t>Endochondral bones</a:t>
            </a:r>
            <a:r>
              <a:rPr lang="en-US" dirty="0" smtClean="0"/>
              <a:t> begin as masses of cartilage that are later replaced by bone tissue.</a:t>
            </a:r>
          </a:p>
          <a:p>
            <a:r>
              <a:rPr lang="en-US" b="1" dirty="0" smtClean="0"/>
              <a:t>Ossification</a:t>
            </a:r>
            <a:r>
              <a:rPr lang="en-US" dirty="0" smtClean="0"/>
              <a:t>-is the formation of a bone.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INTRAMEMBRANOUS OSSIFICATION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Occurs when osteoblasts begin to produce bone in connective tissue membranes.</a:t>
            </a:r>
          </a:p>
          <a:p>
            <a:r>
              <a:rPr lang="en-US" dirty="0" smtClean="0"/>
              <a:t>Occurs primarily in the </a:t>
            </a:r>
            <a:r>
              <a:rPr lang="en-US" b="1" dirty="0" smtClean="0"/>
              <a:t>bones of the skull</a:t>
            </a:r>
            <a:r>
              <a:rPr lang="en-US" dirty="0" smtClean="0"/>
              <a:t>. </a:t>
            </a:r>
          </a:p>
          <a:p>
            <a:r>
              <a:rPr lang="en-US" dirty="0" smtClean="0"/>
              <a:t>Osteoblasts line up o the surface of connective tissue fibers and begin depositing bone matrix to form trabeculae.</a:t>
            </a:r>
          </a:p>
          <a:p>
            <a:r>
              <a:rPr lang="en-US" dirty="0" smtClean="0"/>
              <a:t>The process begins in areas called </a:t>
            </a:r>
            <a:r>
              <a:rPr lang="en-US" b="1" dirty="0" smtClean="0"/>
              <a:t>ossification centers</a:t>
            </a:r>
            <a:r>
              <a:rPr lang="en-US" dirty="0" smtClean="0"/>
              <a:t> and the trabeculae radiate out from the centers.</a:t>
            </a:r>
          </a:p>
          <a:p>
            <a:r>
              <a:rPr lang="en-US" dirty="0" smtClean="0"/>
              <a:t>Two or more ossification centers exist in each  flat skull bone and the skull bones result from fusion of these centers as they enlarge.</a:t>
            </a:r>
          </a:p>
          <a:p>
            <a:r>
              <a:rPr lang="en-US" dirty="0" smtClean="0"/>
              <a:t>The trabeculae are constantly remodeled after the initial formation and they  may enlarge or be replaced by compact bone.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KOKI\Desktop\Download\intramembranous_ossification-15A3FC158CC5D021DD7-thumb400.png"/>
          <p:cNvPicPr>
            <a:picLocks noGrp="1" noChangeAspect="1" noChangeArrowheads="1"/>
          </p:cNvPicPr>
          <p:nvPr>
            <p:ph idx="1"/>
          </p:nvPr>
        </p:nvPicPr>
        <p:blipFill>
          <a:blip r:embed="rId2"/>
          <a:srcRect/>
          <a:stretch>
            <a:fillRect/>
          </a:stretch>
        </p:blipFill>
        <p:spPr bwMode="auto">
          <a:xfrm>
            <a:off x="1219200" y="1828800"/>
            <a:ext cx="6934200" cy="4191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2188</Words>
  <Application>Microsoft Office PowerPoint</Application>
  <PresentationFormat>On-screen Show (4:3)</PresentationFormat>
  <Paragraphs>170</Paragraphs>
  <Slides>41</Slides>
  <Notes>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SKELETAL SYSTEM</vt:lpstr>
      <vt:lpstr>FUNCTIONS</vt:lpstr>
      <vt:lpstr>Slide 3</vt:lpstr>
      <vt:lpstr>Slide 4</vt:lpstr>
      <vt:lpstr>EXTRACELLULAR MATRIX(ECM)</vt:lpstr>
      <vt:lpstr>Slide 6</vt:lpstr>
      <vt:lpstr>BONE DEVELOPMENT AND  GROWTH</vt:lpstr>
      <vt:lpstr>INTRAMEMBRANOUS OSSIFICATION</vt:lpstr>
      <vt:lpstr>Slide 9</vt:lpstr>
      <vt:lpstr>ENDOCHONDRAL OSSIFICATION</vt:lpstr>
      <vt:lpstr>Slide 11</vt:lpstr>
      <vt:lpstr>Slide 12</vt:lpstr>
      <vt:lpstr>Slide 13</vt:lpstr>
      <vt:lpstr>BONE GROWTH</vt:lpstr>
      <vt:lpstr>Slide 15</vt:lpstr>
      <vt:lpstr>BONE STRUCTURE</vt:lpstr>
      <vt:lpstr>Slide 17</vt:lpstr>
      <vt:lpstr>Slide 18</vt:lpstr>
      <vt:lpstr>STRUCTURE OF A LONG BONE</vt:lpstr>
      <vt:lpstr>Slide 20</vt:lpstr>
      <vt:lpstr>Slide 21</vt:lpstr>
      <vt:lpstr>Slide 22</vt:lpstr>
      <vt:lpstr>Slide 23</vt:lpstr>
      <vt:lpstr>MICROSCOPIC STRUCTURE /HISTOLOGY OF BONE</vt:lpstr>
      <vt:lpstr>Slide 25</vt:lpstr>
      <vt:lpstr>Slide 26</vt:lpstr>
      <vt:lpstr>Slide 27</vt:lpstr>
      <vt:lpstr>Slide 28</vt:lpstr>
      <vt:lpstr>Slide 29</vt:lpstr>
      <vt:lpstr>BONE REMODELLING</vt:lpstr>
      <vt:lpstr>BONE REPAIR</vt:lpstr>
      <vt:lpstr>Slide 32</vt:lpstr>
      <vt:lpstr>Slide 33</vt:lpstr>
      <vt:lpstr>Slide 34</vt:lpstr>
      <vt:lpstr>BONE AND CALCIUM HOMEOSTASIS</vt:lpstr>
      <vt:lpstr>Slide 36</vt:lpstr>
      <vt:lpstr>Slide 37</vt:lpstr>
      <vt:lpstr>Slide 38</vt:lpstr>
      <vt:lpstr>SURFACE MARKINGS/FEATURES OF BONES</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SKELETAL SYSTEM</dc:title>
  <dc:creator>KOKI</dc:creator>
  <cp:lastModifiedBy>KOKI</cp:lastModifiedBy>
  <cp:revision>94</cp:revision>
  <dcterms:created xsi:type="dcterms:W3CDTF">2018-11-03T14:16:08Z</dcterms:created>
  <dcterms:modified xsi:type="dcterms:W3CDTF">2018-11-20T07:13:41Z</dcterms:modified>
</cp:coreProperties>
</file>