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Layouts/slideLayout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theme/theme4.xml" ContentType="application/vnd.openxmlformats-officedocument.them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Layouts/slideLayout50.xml" ContentType="application/vnd.openxmlformats-officedocument.presentationml.slideLayout+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82" r:id="rId1"/>
    <p:sldMasterId id="2147484294" r:id="rId2"/>
    <p:sldMasterId id="2147484295" r:id="rId3"/>
    <p:sldMasterId id="2147484296" r:id="rId4"/>
    <p:sldMasterId id="2147484297" r:id="rId5"/>
  </p:sldMasterIdLst>
  <p:sldIdLst>
    <p:sldId id="256" r:id="rId6"/>
    <p:sldId id="263" r:id="rId7"/>
    <p:sldId id="265" r:id="rId8"/>
    <p:sldId id="267" r:id="rId9"/>
    <p:sldId id="268" r:id="rId10"/>
    <p:sldId id="266" r:id="rId11"/>
    <p:sldId id="269" r:id="rId12"/>
    <p:sldId id="273" r:id="rId13"/>
    <p:sldId id="270" r:id="rId14"/>
    <p:sldId id="272" r:id="rId15"/>
    <p:sldId id="271" r:id="rId16"/>
    <p:sldId id="275" r:id="rId17"/>
    <p:sldId id="277" r:id="rId18"/>
    <p:sldId id="284" r:id="rId19"/>
    <p:sldId id="278" r:id="rId20"/>
    <p:sldId id="285" r:id="rId21"/>
    <p:sldId id="279" r:id="rId22"/>
    <p:sldId id="287" r:id="rId23"/>
    <p:sldId id="288" r:id="rId24"/>
    <p:sldId id="335" r:id="rId25"/>
    <p:sldId id="280" r:id="rId26"/>
    <p:sldId id="281" r:id="rId27"/>
    <p:sldId id="283" r:id="rId28"/>
    <p:sldId id="264" r:id="rId29"/>
    <p:sldId id="262" r:id="rId30"/>
    <p:sldId id="289" r:id="rId31"/>
    <p:sldId id="290" r:id="rId32"/>
    <p:sldId id="291" r:id="rId33"/>
    <p:sldId id="292" r:id="rId34"/>
    <p:sldId id="522" r:id="rId35"/>
    <p:sldId id="523" r:id="rId36"/>
    <p:sldId id="294" r:id="rId37"/>
    <p:sldId id="296" r:id="rId38"/>
    <p:sldId id="295" r:id="rId39"/>
    <p:sldId id="297" r:id="rId40"/>
    <p:sldId id="298" r:id="rId41"/>
    <p:sldId id="299" r:id="rId42"/>
    <p:sldId id="300" r:id="rId43"/>
    <p:sldId id="302" r:id="rId44"/>
    <p:sldId id="474" r:id="rId45"/>
    <p:sldId id="307" r:id="rId46"/>
    <p:sldId id="303" r:id="rId47"/>
    <p:sldId id="304" r:id="rId48"/>
    <p:sldId id="308" r:id="rId49"/>
    <p:sldId id="475" r:id="rId50"/>
    <p:sldId id="309" r:id="rId51"/>
    <p:sldId id="311" r:id="rId52"/>
    <p:sldId id="312" r:id="rId53"/>
    <p:sldId id="476" r:id="rId54"/>
    <p:sldId id="314" r:id="rId55"/>
    <p:sldId id="316" r:id="rId56"/>
    <p:sldId id="317" r:id="rId57"/>
    <p:sldId id="477" r:id="rId58"/>
    <p:sldId id="318" r:id="rId59"/>
    <p:sldId id="320" r:id="rId60"/>
    <p:sldId id="321" r:id="rId61"/>
    <p:sldId id="322" r:id="rId62"/>
    <p:sldId id="478" r:id="rId63"/>
    <p:sldId id="324" r:id="rId64"/>
    <p:sldId id="524" r:id="rId65"/>
    <p:sldId id="526" r:id="rId66"/>
    <p:sldId id="525" r:id="rId67"/>
    <p:sldId id="527" r:id="rId68"/>
    <p:sldId id="534" r:id="rId69"/>
    <p:sldId id="325" r:id="rId70"/>
    <p:sldId id="528" r:id="rId71"/>
    <p:sldId id="328" r:id="rId72"/>
    <p:sldId id="329" r:id="rId73"/>
    <p:sldId id="455" r:id="rId74"/>
    <p:sldId id="456" r:id="rId75"/>
    <p:sldId id="457" r:id="rId76"/>
    <p:sldId id="333" r:id="rId77"/>
    <p:sldId id="334" r:id="rId78"/>
    <p:sldId id="336" r:id="rId79"/>
    <p:sldId id="338" r:id="rId80"/>
    <p:sldId id="339" r:id="rId81"/>
    <p:sldId id="340" r:id="rId82"/>
    <p:sldId id="341" r:id="rId83"/>
    <p:sldId id="535" r:id="rId84"/>
    <p:sldId id="343" r:id="rId85"/>
    <p:sldId id="345" r:id="rId86"/>
    <p:sldId id="479" r:id="rId87"/>
    <p:sldId id="347" r:id="rId88"/>
    <p:sldId id="349" r:id="rId89"/>
    <p:sldId id="350" r:id="rId90"/>
    <p:sldId id="351" r:id="rId91"/>
    <p:sldId id="352" r:id="rId92"/>
    <p:sldId id="353" r:id="rId93"/>
    <p:sldId id="354" r:id="rId94"/>
    <p:sldId id="355" r:id="rId95"/>
    <p:sldId id="480" r:id="rId96"/>
    <p:sldId id="439" r:id="rId97"/>
    <p:sldId id="481" r:id="rId98"/>
    <p:sldId id="458" r:id="rId99"/>
    <p:sldId id="357" r:id="rId100"/>
    <p:sldId id="358" r:id="rId101"/>
    <p:sldId id="359" r:id="rId102"/>
    <p:sldId id="360" r:id="rId103"/>
    <p:sldId id="361" r:id="rId104"/>
    <p:sldId id="364" r:id="rId105"/>
    <p:sldId id="365" r:id="rId106"/>
    <p:sldId id="366" r:id="rId107"/>
    <p:sldId id="367" r:id="rId108"/>
    <p:sldId id="363" r:id="rId109"/>
    <p:sldId id="368" r:id="rId110"/>
    <p:sldId id="369" r:id="rId111"/>
    <p:sldId id="370" r:id="rId112"/>
    <p:sldId id="371" r:id="rId113"/>
    <p:sldId id="532" r:id="rId114"/>
    <p:sldId id="462" r:id="rId115"/>
    <p:sldId id="463" r:id="rId116"/>
    <p:sldId id="531" r:id="rId117"/>
    <p:sldId id="538" r:id="rId118"/>
    <p:sldId id="539" r:id="rId119"/>
    <p:sldId id="540" r:id="rId120"/>
    <p:sldId id="374" r:id="rId121"/>
    <p:sldId id="375" r:id="rId122"/>
    <p:sldId id="483" r:id="rId123"/>
    <p:sldId id="541" r:id="rId124"/>
    <p:sldId id="544" r:id="rId125"/>
    <p:sldId id="376" r:id="rId126"/>
    <p:sldId id="484" r:id="rId127"/>
    <p:sldId id="542" r:id="rId128"/>
    <p:sldId id="543" r:id="rId129"/>
    <p:sldId id="377" r:id="rId130"/>
    <p:sldId id="378" r:id="rId131"/>
    <p:sldId id="496" r:id="rId132"/>
    <p:sldId id="497" r:id="rId133"/>
    <p:sldId id="379" r:id="rId134"/>
    <p:sldId id="380" r:id="rId135"/>
    <p:sldId id="381" r:id="rId136"/>
    <p:sldId id="548" r:id="rId137"/>
    <p:sldId id="549" r:id="rId138"/>
    <p:sldId id="382" r:id="rId139"/>
    <p:sldId id="383" r:id="rId140"/>
    <p:sldId id="545" r:id="rId141"/>
    <p:sldId id="384" r:id="rId142"/>
    <p:sldId id="385" r:id="rId143"/>
    <p:sldId id="386" r:id="rId144"/>
    <p:sldId id="546" r:id="rId145"/>
    <p:sldId id="547" r:id="rId146"/>
    <p:sldId id="387" r:id="rId147"/>
    <p:sldId id="388" r:id="rId148"/>
    <p:sldId id="389" r:id="rId149"/>
    <p:sldId id="390" r:id="rId150"/>
    <p:sldId id="550" r:id="rId151"/>
    <p:sldId id="391" r:id="rId152"/>
    <p:sldId id="424" r:id="rId153"/>
    <p:sldId id="425" r:id="rId154"/>
    <p:sldId id="485" r:id="rId155"/>
    <p:sldId id="554" r:id="rId156"/>
    <p:sldId id="426" r:id="rId157"/>
    <p:sldId id="486" r:id="rId158"/>
    <p:sldId id="428" r:id="rId159"/>
    <p:sldId id="551" r:id="rId160"/>
    <p:sldId id="429" r:id="rId161"/>
    <p:sldId id="552" r:id="rId162"/>
    <p:sldId id="553" r:id="rId163"/>
    <p:sldId id="431" r:id="rId164"/>
    <p:sldId id="430" r:id="rId165"/>
    <p:sldId id="487" r:id="rId166"/>
    <p:sldId id="432" r:id="rId167"/>
    <p:sldId id="555" r:id="rId168"/>
    <p:sldId id="556" r:id="rId169"/>
    <p:sldId id="440" r:id="rId170"/>
    <p:sldId id="435" r:id="rId171"/>
    <p:sldId id="536" r:id="rId172"/>
    <p:sldId id="392" r:id="rId173"/>
    <p:sldId id="393" r:id="rId174"/>
    <p:sldId id="394" r:id="rId175"/>
    <p:sldId id="395" r:id="rId176"/>
    <p:sldId id="488" r:id="rId177"/>
    <p:sldId id="397" r:id="rId178"/>
    <p:sldId id="398" r:id="rId179"/>
    <p:sldId id="399" r:id="rId180"/>
    <p:sldId id="441" r:id="rId181"/>
    <p:sldId id="401" r:id="rId182"/>
    <p:sldId id="442" r:id="rId183"/>
    <p:sldId id="443" r:id="rId184"/>
    <p:sldId id="404" r:id="rId185"/>
    <p:sldId id="405" r:id="rId186"/>
    <p:sldId id="406" r:id="rId187"/>
    <p:sldId id="489" r:id="rId188"/>
    <p:sldId id="444" r:id="rId189"/>
    <p:sldId id="490" r:id="rId190"/>
    <p:sldId id="436" r:id="rId191"/>
    <p:sldId id="445" r:id="rId192"/>
    <p:sldId id="446" r:id="rId193"/>
    <p:sldId id="468" r:id="rId194"/>
    <p:sldId id="557" r:id="rId195"/>
    <p:sldId id="558" r:id="rId196"/>
    <p:sldId id="469" r:id="rId197"/>
    <p:sldId id="470" r:id="rId198"/>
    <p:sldId id="471" r:id="rId199"/>
    <p:sldId id="472" r:id="rId200"/>
    <p:sldId id="473" r:id="rId201"/>
    <p:sldId id="410" r:id="rId202"/>
    <p:sldId id="460" r:id="rId203"/>
    <p:sldId id="447" r:id="rId204"/>
    <p:sldId id="448" r:id="rId205"/>
    <p:sldId id="449" r:id="rId206"/>
    <p:sldId id="450" r:id="rId207"/>
    <p:sldId id="491" r:id="rId208"/>
    <p:sldId id="451" r:id="rId209"/>
    <p:sldId id="492" r:id="rId210"/>
    <p:sldId id="417" r:id="rId211"/>
    <p:sldId id="419" r:id="rId212"/>
    <p:sldId id="461" r:id="rId213"/>
    <p:sldId id="529" r:id="rId214"/>
    <p:sldId id="530" r:id="rId215"/>
    <p:sldId id="452" r:id="rId216"/>
    <p:sldId id="421" r:id="rId217"/>
    <p:sldId id="453" r:id="rId218"/>
    <p:sldId id="493" r:id="rId219"/>
    <p:sldId id="454" r:id="rId220"/>
    <p:sldId id="464" r:id="rId221"/>
    <p:sldId id="465" r:id="rId222"/>
    <p:sldId id="494" r:id="rId223"/>
    <p:sldId id="466" r:id="rId224"/>
    <p:sldId id="495" r:id="rId225"/>
    <p:sldId id="467" r:id="rId226"/>
    <p:sldId id="498" r:id="rId227"/>
    <p:sldId id="559" r:id="rId228"/>
    <p:sldId id="560" r:id="rId229"/>
    <p:sldId id="499" r:id="rId230"/>
    <p:sldId id="501" r:id="rId231"/>
    <p:sldId id="561" r:id="rId232"/>
    <p:sldId id="562" r:id="rId233"/>
    <p:sldId id="563" r:id="rId234"/>
    <p:sldId id="564" r:id="rId235"/>
    <p:sldId id="565" r:id="rId236"/>
    <p:sldId id="566" r:id="rId237"/>
    <p:sldId id="567" r:id="rId238"/>
    <p:sldId id="500" r:id="rId239"/>
    <p:sldId id="502" r:id="rId240"/>
    <p:sldId id="503" r:id="rId241"/>
    <p:sldId id="504" r:id="rId242"/>
    <p:sldId id="505" r:id="rId243"/>
    <p:sldId id="506" r:id="rId244"/>
    <p:sldId id="507" r:id="rId245"/>
    <p:sldId id="508" r:id="rId246"/>
    <p:sldId id="509" r:id="rId247"/>
    <p:sldId id="510" r:id="rId248"/>
    <p:sldId id="512" r:id="rId249"/>
    <p:sldId id="511" r:id="rId250"/>
    <p:sldId id="513" r:id="rId251"/>
    <p:sldId id="514" r:id="rId252"/>
    <p:sldId id="517" r:id="rId253"/>
    <p:sldId id="537" r:id="rId254"/>
    <p:sldId id="515" r:id="rId255"/>
    <p:sldId id="516" r:id="rId256"/>
    <p:sldId id="518" r:id="rId257"/>
    <p:sldId id="519" r:id="rId258"/>
    <p:sldId id="520" r:id="rId259"/>
    <p:sldId id="521" r:id="rId260"/>
    <p:sldId id="568" r:id="rId261"/>
    <p:sldId id="438" r:id="rId262"/>
    <p:sldId id="569" r:id="rId263"/>
    <p:sldId id="576" r:id="rId264"/>
    <p:sldId id="577" r:id="rId265"/>
    <p:sldId id="578" r:id="rId266"/>
    <p:sldId id="570" r:id="rId267"/>
    <p:sldId id="571" r:id="rId268"/>
    <p:sldId id="572" r:id="rId269"/>
    <p:sldId id="573" r:id="rId270"/>
    <p:sldId id="574" r:id="rId271"/>
    <p:sldId id="575" r:id="rId272"/>
    <p:sldId id="588" r:id="rId273"/>
    <p:sldId id="579" r:id="rId274"/>
    <p:sldId id="580" r:id="rId275"/>
    <p:sldId id="581" r:id="rId276"/>
    <p:sldId id="582" r:id="rId277"/>
    <p:sldId id="583" r:id="rId278"/>
    <p:sldId id="584" r:id="rId279"/>
    <p:sldId id="585" r:id="rId280"/>
    <p:sldId id="586" r:id="rId281"/>
    <p:sldId id="587" r:id="rId282"/>
    <p:sldId id="589" r:id="rId283"/>
  </p:sldIdLst>
  <p:sldSz cx="9144000" cy="6858000" type="screen4x3"/>
  <p:notesSz cx="6858000" cy="9144000"/>
  <p:defaultTextStyle>
    <a:lvl1pPr marL="0" indent="0" algn="l" rtl="0" eaLnBrk="0" fontAlgn="base" hangingPunct="0">
      <a:lnSpc>
        <a:spcPct val="100000"/>
      </a:lnSpc>
      <a:spcBef>
        <a:spcPct val="0"/>
      </a:spcBef>
      <a:spcAft>
        <a:spcPct val="0"/>
      </a:spcAft>
      <a:buNone/>
      <a:defRPr sz="1800">
        <a:solidFill>
          <a:schemeClr val="tx1"/>
        </a:solidFill>
        <a:latin typeface="Arial" charset="0"/>
      </a:defRPr>
    </a:lvl1pPr>
    <a:lvl2pPr marL="457200" indent="0" algn="l" rtl="0" eaLnBrk="0" fontAlgn="base" hangingPunct="0">
      <a:lnSpc>
        <a:spcPct val="100000"/>
      </a:lnSpc>
      <a:spcBef>
        <a:spcPct val="0"/>
      </a:spcBef>
      <a:spcAft>
        <a:spcPct val="0"/>
      </a:spcAft>
      <a:buNone/>
      <a:defRPr sz="1800">
        <a:solidFill>
          <a:schemeClr val="tx1"/>
        </a:solidFill>
        <a:latin typeface="Arial" charset="0"/>
      </a:defRPr>
    </a:lvl2pPr>
    <a:lvl3pPr marL="914400" indent="0" algn="l" rtl="0" eaLnBrk="0" fontAlgn="base" hangingPunct="0">
      <a:lnSpc>
        <a:spcPct val="100000"/>
      </a:lnSpc>
      <a:spcBef>
        <a:spcPct val="0"/>
      </a:spcBef>
      <a:spcAft>
        <a:spcPct val="0"/>
      </a:spcAft>
      <a:buNone/>
      <a:defRPr sz="1800">
        <a:solidFill>
          <a:schemeClr val="tx1"/>
        </a:solidFill>
        <a:latin typeface="Arial" charset="0"/>
      </a:defRPr>
    </a:lvl3pPr>
    <a:lvl4pPr marL="1371600" indent="0" algn="l" rtl="0" eaLnBrk="0" fontAlgn="base" hangingPunct="0">
      <a:lnSpc>
        <a:spcPct val="100000"/>
      </a:lnSpc>
      <a:spcBef>
        <a:spcPct val="0"/>
      </a:spcBef>
      <a:spcAft>
        <a:spcPct val="0"/>
      </a:spcAft>
      <a:buNone/>
      <a:defRPr sz="1800">
        <a:solidFill>
          <a:schemeClr val="tx1"/>
        </a:solidFill>
        <a:latin typeface="Arial" charset="0"/>
      </a:defRPr>
    </a:lvl4pPr>
    <a:lvl5pPr marL="1828800" indent="0" algn="l" rtl="0" eaLnBrk="0" fontAlgn="base" hangingPunct="0">
      <a:lnSpc>
        <a:spcPct val="100000"/>
      </a:lnSpc>
      <a:spcBef>
        <a:spcPct val="0"/>
      </a:spcBef>
      <a:spcAft>
        <a:spcPct val="0"/>
      </a:spcAft>
      <a:buNone/>
      <a:defRPr sz="1800">
        <a:solidFill>
          <a:schemeClr val="tx1"/>
        </a:solidFill>
        <a:latin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260" Type="http://schemas.openxmlformats.org/officeDocument/2006/relationships/slide" Target="slides/slide255.xml"/><Relationship Id="rId265" Type="http://schemas.openxmlformats.org/officeDocument/2006/relationships/slide" Target="slides/slide260.xml"/><Relationship Id="rId281" Type="http://schemas.openxmlformats.org/officeDocument/2006/relationships/slide" Target="slides/slide276.xml"/><Relationship Id="rId286"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71" Type="http://schemas.openxmlformats.org/officeDocument/2006/relationships/slide" Target="slides/slide266.xml"/><Relationship Id="rId276" Type="http://schemas.openxmlformats.org/officeDocument/2006/relationships/slide" Target="slides/slide27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tableStyles" Target="tableStyle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viewProps" Target="viewProps.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25"/>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1027" name="Rounded Rectangle 1026"/>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1028" name="Title 1027"/>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1029" name="Text Placeholder 1028"/>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Date Placeholder 1029"/>
          <p:cNvSpPr>
            <a:spLocks noGrp="1"/>
          </p:cNvSpPr>
          <p:nvPr>
            <p:ph type="dt" sz="half" idx="2"/>
          </p:nvPr>
        </p:nvSpPr>
        <p:spPr>
          <a:xfrm>
            <a:off x="6172200" y="6191250"/>
            <a:ext cx="2476500" cy="476250"/>
          </a:xfrm>
          <a:prstGeom prst="rect">
            <a:avLst/>
          </a:prstGeom>
          <a:noFill/>
          <a:ln>
            <a:noFill/>
          </a:ln>
        </p:spPr>
        <p:txBody>
          <a:bodyPr anchor="ctr"/>
          <a:lstStyle/>
          <a:p>
            <a:pPr algn="r"/>
            <a:fld id="{12FF1C42-D199-2030-1634-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1031" name="Footer Placeholder 1030"/>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1032" name="Slide Number Placeholder 1031"/>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32-1634-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0651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186699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8671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00424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7783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86412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21238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186699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207327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425089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19854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1334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blipFill>
          <a:blip r:embed="rId2">
            <a:extLst/>
          </a:blip>
          <a:srcRect/>
          <a:stretch>
            <a:fillRect/>
          </a:stretch>
        </a:blipFill>
        <a:effectLst/>
      </p:bgPr>
    </p:bg>
    <p:spTree>
      <p:nvGrpSpPr>
        <p:cNvPr id="1" name=""/>
        <p:cNvGrpSpPr/>
        <p:nvPr/>
      </p:nvGrpSpPr>
      <p:grpSpPr>
        <a:xfrm>
          <a:off x="0" y="0"/>
          <a:ext cx="0" cy="0"/>
          <a:chOff x="0" y="0"/>
          <a:chExt cx="0" cy="0"/>
        </a:xfrm>
      </p:grpSpPr>
      <p:sp>
        <p:nvSpPr>
          <p:cNvPr id="2050" name="Rectangle 2049"/>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2051" name="Rounded Rectangle 2050"/>
          <p:cNvSpPr>
            <a:spLocks/>
          </p:cNvSpPr>
          <p:nvPr/>
        </p:nvSpPr>
        <p:spPr>
          <a:xfrm>
            <a:off x="65088" y="69850"/>
            <a:ext cx="9013824" cy="6691313"/>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2052" name="Rectangle 2051"/>
          <p:cNvSpPr>
            <a:spLocks/>
          </p:cNvSpPr>
          <p:nvPr/>
        </p:nvSpPr>
        <p:spPr>
          <a:xfrm>
            <a:off x="63500" y="1449388"/>
            <a:ext cx="9020176" cy="15271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2053" name="Rectangle 2052"/>
          <p:cNvSpPr>
            <a:spLocks/>
          </p:cNvSpPr>
          <p:nvPr/>
        </p:nvSpPr>
        <p:spPr>
          <a:xfrm>
            <a:off x="63500" y="1397000"/>
            <a:ext cx="9020176" cy="120650"/>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2054" name="Rectangle 2053"/>
          <p:cNvSpPr>
            <a:spLocks/>
          </p:cNvSpPr>
          <p:nvPr/>
        </p:nvSpPr>
        <p:spPr>
          <a:xfrm>
            <a:off x="63500" y="2976563"/>
            <a:ext cx="9020176" cy="111125"/>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2055" name="Title 2054"/>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2056" name="Text Placeholder 2055"/>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7" name="Date Placeholder 2056"/>
          <p:cNvSpPr>
            <a:spLocks noGrp="1"/>
          </p:cNvSpPr>
          <p:nvPr>
            <p:ph type="dt" sz="half" idx="2"/>
          </p:nvPr>
        </p:nvSpPr>
        <p:spPr>
          <a:xfrm>
            <a:off x="6172200" y="6191250"/>
            <a:ext cx="2476500" cy="476250"/>
          </a:xfrm>
          <a:prstGeom prst="rect">
            <a:avLst/>
          </a:prstGeom>
          <a:noFill/>
          <a:ln>
            <a:noFill/>
          </a:ln>
        </p:spPr>
        <p:txBody>
          <a:bodyPr anchor="ctr"/>
          <a:lstStyle/>
          <a:p>
            <a:pPr algn="r"/>
            <a:fld id="{12FF1C42-D199-3057-1646-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2058" name="Footer Placeholder 2057"/>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2059" name="Slide Number Placeholder 2058"/>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9-1646-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0651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186699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86719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00424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7783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86719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864121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212382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20732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425089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19854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13343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blipFill>
          <a:blip r:embed="rId2">
            <a:extLst/>
          </a:blip>
          <a:srcRect/>
          <a:stretch>
            <a:fillRect/>
          </a:stretch>
        </a:blipFill>
        <a:effectLst/>
      </p:bgPr>
    </p:bg>
    <p:spTree>
      <p:nvGrpSpPr>
        <p:cNvPr id="1" name=""/>
        <p:cNvGrpSpPr/>
        <p:nvPr/>
      </p:nvGrpSpPr>
      <p:grpSpPr>
        <a:xfrm>
          <a:off x="0" y="0"/>
          <a:ext cx="0" cy="0"/>
          <a:chOff x="0" y="0"/>
          <a:chExt cx="0" cy="0"/>
        </a:xfrm>
      </p:grpSpPr>
      <p:sp>
        <p:nvSpPr>
          <p:cNvPr id="3074" name="Rectangle 3073"/>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grpSp>
        <p:nvGrpSpPr>
          <p:cNvPr id="3077" name="Group 3076"/>
          <p:cNvGrpSpPr>
            <a:grpSpLocks/>
          </p:cNvGrpSpPr>
          <p:nvPr/>
        </p:nvGrpSpPr>
        <p:grpSpPr>
          <a:xfrm>
            <a:off x="60325" y="60325"/>
            <a:ext cx="9028113" cy="6711950"/>
            <a:chOff x="38" y="38"/>
            <a:chExt cx="5687" cy="4228"/>
          </a:xfrm>
        </p:grpSpPr>
        <p:pic>
          <p:nvPicPr>
            <p:cNvPr id="3075" name="Picture 3074"/>
            <p:cNvPicPr>
              <a:picLocks/>
            </p:cNvPicPr>
            <p:nvPr/>
          </p:nvPicPr>
          <p:blipFill>
            <a:blip r:embed="rId3">
              <a:extLst/>
            </a:blip>
            <a:srcRect/>
            <a:stretch>
              <a:fillRect/>
            </a:stretch>
          </p:blipFill>
          <p:spPr>
            <a:xfrm>
              <a:off x="38" y="38"/>
              <a:ext cx="5687" cy="4228"/>
            </a:xfrm>
            <a:prstGeom prst="rect">
              <a:avLst/>
            </a:prstGeom>
            <a:ln/>
          </p:spPr>
        </p:pic>
        <p:sp>
          <p:nvSpPr>
            <p:cNvPr id="3076" name="Rectangle 3075"/>
            <p:cNvSpPr>
              <a:spLocks/>
            </p:cNvSpPr>
            <p:nvPr/>
          </p:nvSpPr>
          <p:spPr>
            <a:xfrm>
              <a:off x="102" y="105"/>
              <a:ext cx="5556" cy="4094"/>
            </a:xfrm>
            <a:prstGeom prst="rect">
              <a:avLst/>
            </a:prstGeom>
            <a:noFill/>
            <a:ln>
              <a:noFill/>
            </a:ln>
          </p:spPr>
          <p:txBody>
            <a:bodyPr anchor="ctr"/>
            <a:lstStyle/>
            <a:p>
              <a:pPr algn="ctr"/>
              <a:endParaRPr lang="en-US" altLang="en-US" dirty="0">
                <a:solidFill>
                  <a:srgbClr val="FFFFFF"/>
                </a:solidFill>
                <a:latin typeface="Rockwell" charset="0"/>
              </a:endParaRPr>
            </a:p>
          </p:txBody>
        </p:sp>
      </p:grpSp>
      <p:sp>
        <p:nvSpPr>
          <p:cNvPr id="3078" name="Rectangle 3077"/>
          <p:cNvSpPr>
            <a:spLocks/>
          </p:cNvSpPr>
          <p:nvPr/>
        </p:nvSpPr>
        <p:spPr>
          <a:xfrm flipV="1">
            <a:off x="69850" y="2376488"/>
            <a:ext cx="9013826" cy="920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3079" name="Rectangle 3078"/>
          <p:cNvSpPr>
            <a:spLocks/>
          </p:cNvSpPr>
          <p:nvPr/>
        </p:nvSpPr>
        <p:spPr>
          <a:xfrm>
            <a:off x="69850" y="2341563"/>
            <a:ext cx="9013826" cy="46037"/>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3080" name="Rectangle 3079"/>
          <p:cNvSpPr>
            <a:spLocks/>
          </p:cNvSpPr>
          <p:nvPr/>
        </p:nvSpPr>
        <p:spPr>
          <a:xfrm>
            <a:off x="68263" y="2468563"/>
            <a:ext cx="9015413" cy="46037"/>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3081" name="Title 3080"/>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3082" name="Text Placeholder 3081"/>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83" name="Date Placeholder 3082"/>
          <p:cNvSpPr>
            <a:spLocks noGrp="1"/>
          </p:cNvSpPr>
          <p:nvPr>
            <p:ph type="dt" sz="half" idx="2"/>
          </p:nvPr>
        </p:nvSpPr>
        <p:spPr>
          <a:xfrm>
            <a:off x="6172200" y="6191250"/>
            <a:ext cx="2476500" cy="476250"/>
          </a:xfrm>
          <a:prstGeom prst="rect">
            <a:avLst/>
          </a:prstGeom>
          <a:noFill/>
          <a:ln>
            <a:noFill/>
          </a:ln>
        </p:spPr>
        <p:txBody>
          <a:bodyPr anchor="ctr"/>
          <a:lstStyle/>
          <a:p>
            <a:pPr algn="r"/>
            <a:fld id="{12FF1C42-D199-4083-1647-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3084" name="Footer Placeholder 3083"/>
          <p:cNvSpPr>
            <a:spLocks noGrp="1"/>
          </p:cNvSpPr>
          <p:nvPr>
            <p:ph type="ftr" sz="quarter" idx="3"/>
          </p:nvPr>
        </p:nvSpPr>
        <p:spPr>
          <a:xfrm>
            <a:off x="800100" y="6172200"/>
            <a:ext cx="4000500" cy="457200"/>
          </a:xfrm>
          <a:prstGeom prst="rect">
            <a:avLst/>
          </a:prstGeom>
          <a:noFill/>
          <a:ln>
            <a:noFill/>
          </a:ln>
        </p:spPr>
        <p:txBody>
          <a:bodyPr anchor="ctr"/>
          <a:lstStyle/>
          <a:p>
            <a:endParaRPr lang="en-US" altLang="en-US" sz="1400" dirty="0">
              <a:solidFill>
                <a:srgbClr val="B13F9A"/>
              </a:solidFill>
            </a:endParaRPr>
          </a:p>
        </p:txBody>
      </p:sp>
      <p:sp>
        <p:nvSpPr>
          <p:cNvPr id="3085" name="Slide Number Placeholder 3084"/>
          <p:cNvSpPr>
            <a:spLocks noGrp="1"/>
          </p:cNvSpPr>
          <p:nvPr>
            <p:ph type="sldNum" sz="quarter" idx="4"/>
          </p:nvPr>
        </p:nvSpPr>
        <p:spPr>
          <a:xfrm>
            <a:off x="146050" y="6208713"/>
            <a:ext cx="457200" cy="457200"/>
          </a:xfrm>
          <a:prstGeom prst="ellipse">
            <a:avLst/>
          </a:prstGeom>
          <a:solidFill>
            <a:srgbClr val="B83D68"/>
          </a:solidFill>
          <a:ln>
            <a:noFill/>
          </a:ln>
        </p:spPr>
        <p:txBody>
          <a:bodyPr wrap="none" lIns="0" tIns="0" rIns="0" bIns="0" anchor="ctr" anchorCtr="1"/>
          <a:lstStyle/>
          <a:p>
            <a:pPr algn="ctr"/>
            <a:fld id="{12FF1C42-D199-4085-1647-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0651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1866996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0042424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004242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77838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86412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212382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207327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425089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19854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13343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4097"/>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4099" name="Rounded Rectangle 4098"/>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4100" name="Rectangle 4099"/>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4101" name="Rounded Rectangle 4100"/>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4102" name="Title 4101"/>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4103" name="Text Placeholder 4102"/>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4" name="Date Placeholder 4103"/>
          <p:cNvSpPr>
            <a:spLocks noGrp="1"/>
          </p:cNvSpPr>
          <p:nvPr>
            <p:ph type="dt" sz="half" idx="2"/>
          </p:nvPr>
        </p:nvSpPr>
        <p:spPr>
          <a:xfrm>
            <a:off x="6172200" y="6191250"/>
            <a:ext cx="2476500" cy="476250"/>
          </a:xfrm>
          <a:prstGeom prst="rect">
            <a:avLst/>
          </a:prstGeom>
          <a:noFill/>
          <a:ln>
            <a:noFill/>
          </a:ln>
        </p:spPr>
        <p:txBody>
          <a:bodyPr anchor="ctr"/>
          <a:lstStyle/>
          <a:p>
            <a:pPr algn="r"/>
            <a:fld id="{12FF1C42-D199-1008-1648-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4105" name="Footer Placeholder 4104"/>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4106" name="Slide Number Placeholder 4105"/>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10-1648-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0651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77838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186699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867191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00424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77838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864121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212382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207327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425089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19854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42133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864121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5121"/>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5123" name="Rounded Rectangle 5122"/>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5124" name="Rectangle 5123"/>
          <p:cNvSpPr>
            <a:spLocks/>
          </p:cNvSpPr>
          <p:nvPr/>
        </p:nvSpPr>
        <p:spPr>
          <a:xfrm flipV="1">
            <a:off x="68263" y="4683125"/>
            <a:ext cx="9007475" cy="920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5125" name="Rectangle 5124"/>
          <p:cNvSpPr>
            <a:spLocks/>
          </p:cNvSpPr>
          <p:nvPr/>
        </p:nvSpPr>
        <p:spPr>
          <a:xfrm>
            <a:off x="68263" y="4649788"/>
            <a:ext cx="9007475" cy="46037"/>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5126" name="Rectangle 5125"/>
          <p:cNvSpPr>
            <a:spLocks/>
          </p:cNvSpPr>
          <p:nvPr/>
        </p:nvSpPr>
        <p:spPr>
          <a:xfrm>
            <a:off x="68263" y="4773613"/>
            <a:ext cx="9007475" cy="47625"/>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5127" name="Title 5126"/>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5128" name="Text Placeholder 5127"/>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9" name="Date Placeholder 5128"/>
          <p:cNvSpPr>
            <a:spLocks noGrp="1"/>
          </p:cNvSpPr>
          <p:nvPr>
            <p:ph type="dt" sz="half" idx="2"/>
          </p:nvPr>
        </p:nvSpPr>
        <p:spPr>
          <a:xfrm>
            <a:off x="6172200" y="6191250"/>
            <a:ext cx="2476500" cy="476250"/>
          </a:xfrm>
          <a:prstGeom prst="rect">
            <a:avLst/>
          </a:prstGeom>
          <a:noFill/>
          <a:ln>
            <a:noFill/>
          </a:ln>
        </p:spPr>
        <p:txBody>
          <a:bodyPr anchor="ctr"/>
          <a:lstStyle/>
          <a:p>
            <a:pPr algn="r"/>
            <a:fld id="{12FF1C42-D199-2033-1649-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5130" name="Footer Placeholder 5129"/>
          <p:cNvSpPr>
            <a:spLocks noGrp="1"/>
          </p:cNvSpPr>
          <p:nvPr>
            <p:ph type="ftr" sz="quarter" idx="3"/>
          </p:nvPr>
        </p:nvSpPr>
        <p:spPr>
          <a:xfrm>
            <a:off x="914400" y="6172200"/>
            <a:ext cx="3886200" cy="457200"/>
          </a:xfrm>
          <a:prstGeom prst="rect">
            <a:avLst/>
          </a:prstGeom>
          <a:noFill/>
          <a:ln>
            <a:noFill/>
          </a:ln>
        </p:spPr>
        <p:txBody>
          <a:bodyPr anchor="ctr"/>
          <a:lstStyle/>
          <a:p>
            <a:endParaRPr lang="en-US" altLang="en-US" sz="1400" dirty="0">
              <a:solidFill>
                <a:srgbClr val="B13F9A"/>
              </a:solidFill>
            </a:endParaRPr>
          </a:p>
        </p:txBody>
      </p:sp>
      <p:sp>
        <p:nvSpPr>
          <p:cNvPr id="5131" name="Slide Number Placeholder 5130"/>
          <p:cNvSpPr>
            <a:spLocks noGrp="1"/>
          </p:cNvSpPr>
          <p:nvPr>
            <p:ph type="sldNum" sz="quarter" idx="4"/>
          </p:nvPr>
        </p:nvSpPr>
        <p:spPr>
          <a:xfrm>
            <a:off x="146050" y="6208713"/>
            <a:ext cx="457200" cy="457200"/>
          </a:xfrm>
          <a:prstGeom prst="ellipse">
            <a:avLst/>
          </a:prstGeom>
          <a:solidFill>
            <a:srgbClr val="B83D68"/>
          </a:solidFill>
          <a:ln>
            <a:noFill/>
          </a:ln>
        </p:spPr>
        <p:txBody>
          <a:bodyPr wrap="none" lIns="0" tIns="0" rIns="0" bIns="0" anchor="ctr" anchorCtr="1"/>
          <a:lstStyle/>
          <a:p>
            <a:pPr algn="ctr"/>
            <a:fld id="{12FF1C42-D199-2035-1649-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 xmlns:a14="http://schemas.microsoft.com/office/drawing/2010/main" xmlns:p14="http://schemas.microsoft.com/office/powerpoint/2010/main" xmlns:mc="http://schemas.openxmlformats.org/markup-compatibility/2006" xmlns:c="http://schemas.openxmlformats.org/drawingml/2006/chart" xmlns:v="urn:schemas-microsoft-com:vml"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25"/>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1027" name="Rounded Rectangle 1026"/>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1028" name="Title Placeholder 1027"/>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1029" name="Text Placeholder 1028"/>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Date Placeholder 1029"/>
          <p:cNvSpPr>
            <a:spLocks noGrp="1"/>
          </p:cNvSpPr>
          <p:nvPr>
            <p:ph type="dt" sz="half" idx="2"/>
          </p:nvPr>
        </p:nvSpPr>
        <p:spPr>
          <a:xfrm>
            <a:off x="6172200" y="6191250"/>
            <a:ext cx="2476500" cy="476250"/>
          </a:xfrm>
          <a:prstGeom prst="rect">
            <a:avLst/>
          </a:prstGeom>
          <a:noFill/>
          <a:ln>
            <a:noFill/>
          </a:ln>
        </p:spPr>
        <p:txBody>
          <a:bodyPr anchor="ctr"/>
          <a:lstStyle/>
          <a:p>
            <a:pPr algn="r"/>
            <a:fld id="{12FF1C42-D199-2030-1634-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1031" name="Footer Placeholder 1030"/>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1032" name="Slide Number Placeholder 1031"/>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32-1634-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 bg1="dk1" tx1="lt1" bg2="dk2" tx2="lt2" accent1="accent1" accent2="accent2" accent3="accent3" accent4="accent4" accent5="accent5" accent6="accent6" hlink="hlink" folHlink="folHlink"/>
  <p:sldLayoutIdLst>
    <p:sldLayoutId id="2147489112" r:id="rId1"/>
    <p:sldLayoutId id="2147489113" r:id="rId2"/>
    <p:sldLayoutId id="2147489114" r:id="rId3"/>
    <p:sldLayoutId id="2147489115" r:id="rId4"/>
    <p:sldLayoutId id="2147489116" r:id="rId5"/>
    <p:sldLayoutId id="2147489117" r:id="rId6"/>
    <p:sldLayoutId id="2147489118" r:id="rId7"/>
    <p:sldLayoutId id="2147489119" r:id="rId8"/>
    <p:sldLayoutId id="2147489120" r:id="rId9"/>
    <p:sldLayoutId id="2147489121" r:id="rId10"/>
    <p:sldLayoutId id="2147489122" r:id="rId11"/>
    <p:sldLayoutId id="2147489123" r:id="rId12"/>
  </p:sldLayoutIdLst>
  <p:txStyles>
    <p:titleStyle>
      <a:lvl1pPr marL="0" indent="0" algn="l" rtl="0" eaLnBrk="1" fontAlgn="base" hangingPunct="1">
        <a:lnSpc>
          <a:spcPct val="100000"/>
        </a:lnSpc>
        <a:spcBef>
          <a:spcPct val="0"/>
        </a:spcBef>
        <a:spcAft>
          <a:spcPct val="0"/>
        </a:spcAft>
        <a:buNone/>
        <a:defRPr sz="4000">
          <a:solidFill>
            <a:srgbClr val="B13F9A"/>
          </a:solidFill>
          <a:latin typeface="Rockwell" charset="0"/>
        </a:defRPr>
      </a:lvl1pPr>
    </p:titleStyle>
    <p:bodyStyle>
      <a:lvl1pPr marL="273050" indent="-273050" algn="l" rtl="0" eaLnBrk="1" fontAlgn="base" hangingPunct="1">
        <a:lnSpc>
          <a:spcPct val="100000"/>
        </a:lnSpc>
        <a:spcBef>
          <a:spcPts val="575"/>
        </a:spcBef>
        <a:spcAft>
          <a:spcPct val="0"/>
        </a:spcAft>
        <a:buClr>
          <a:srgbClr val="B83D68"/>
        </a:buClr>
        <a:buSzPct val="85000"/>
        <a:buFont typeface="Wingdings 2" charset="2"/>
        <a:buChar char=""/>
        <a:defRPr sz="2600">
          <a:solidFill>
            <a:srgbClr val="000000"/>
          </a:solidFill>
          <a:latin typeface="Rockwell" charset="0"/>
        </a:defRPr>
      </a:lvl1pPr>
      <a:lvl2pPr marL="547687" indent="-228600" algn="l" rtl="0" eaLnBrk="1" fontAlgn="base" hangingPunct="1">
        <a:lnSpc>
          <a:spcPct val="100000"/>
        </a:lnSpc>
        <a:spcBef>
          <a:spcPts val="375"/>
        </a:spcBef>
        <a:spcAft>
          <a:spcPct val="0"/>
        </a:spcAft>
        <a:buClr>
          <a:srgbClr val="AC66BB"/>
        </a:buClr>
        <a:buSzPct val="85000"/>
        <a:buFont typeface="Wingdings 2" charset="2"/>
        <a:buChar char=""/>
        <a:defRPr sz="2400">
          <a:solidFill>
            <a:srgbClr val="000000"/>
          </a:solidFill>
          <a:latin typeface="Rockwell" charset="0"/>
        </a:defRPr>
      </a:lvl2pPr>
      <a:lvl3pPr marL="822325" indent="-228600" algn="l" rtl="0" eaLnBrk="1" fontAlgn="base" hangingPunct="1">
        <a:lnSpc>
          <a:spcPct val="100000"/>
        </a:lnSpc>
        <a:spcBef>
          <a:spcPts val="375"/>
        </a:spcBef>
        <a:spcAft>
          <a:spcPct val="0"/>
        </a:spcAft>
        <a:buClr>
          <a:srgbClr val="D8AFB9"/>
        </a:buClr>
        <a:buSzPct val="85000"/>
        <a:buFont typeface="Wingdings 2" charset="2"/>
        <a:buChar char=""/>
        <a:defRPr sz="2000">
          <a:solidFill>
            <a:srgbClr val="000000"/>
          </a:solidFill>
          <a:latin typeface="Rockwell" charset="0"/>
        </a:defRPr>
      </a:lvl3pPr>
      <a:lvl4pPr marL="1096962" indent="-228600" algn="l" rtl="0" eaLnBrk="1" fontAlgn="base" hangingPunct="1">
        <a:lnSpc>
          <a:spcPct val="100000"/>
        </a:lnSpc>
        <a:spcBef>
          <a:spcPts val="375"/>
        </a:spcBef>
        <a:spcAft>
          <a:spcPct val="0"/>
        </a:spcAft>
        <a:buClr>
          <a:srgbClr val="DE6C36"/>
        </a:buClr>
        <a:buSzPct val="80000"/>
        <a:buFont typeface="Wingdings 2" charset="2"/>
        <a:buChar char=""/>
        <a:defRPr sz="2000">
          <a:solidFill>
            <a:srgbClr val="000000"/>
          </a:solidFill>
          <a:latin typeface="Rockwell" charset="0"/>
        </a:defRPr>
      </a:lvl4pPr>
      <a:lvl5pPr marL="1371600" indent="-228600" algn="l" rtl="0" eaLnBrk="1" fontAlgn="base" hangingPunct="1">
        <a:lnSpc>
          <a:spcPct val="100000"/>
        </a:lnSpc>
        <a:spcBef>
          <a:spcPts val="375"/>
        </a:spcBef>
        <a:spcAft>
          <a:spcPct val="0"/>
        </a:spcAft>
        <a:buClr>
          <a:srgbClr val="DE6C36"/>
        </a:buClr>
        <a:buChar char="o"/>
        <a:defRPr sz="2000">
          <a:solidFill>
            <a:srgbClr val="000000"/>
          </a:solidFill>
          <a:latin typeface="Rockwel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Rockwell" charset="0"/>
        </a:defRPr>
      </a:lvl1pPr>
      <a:lvl2pPr marL="457200" indent="0" algn="l" rtl="0" eaLnBrk="1" fontAlgn="base" hangingPunct="1">
        <a:lnSpc>
          <a:spcPct val="100000"/>
        </a:lnSpc>
        <a:spcBef>
          <a:spcPct val="0"/>
        </a:spcBef>
        <a:spcAft>
          <a:spcPct val="0"/>
        </a:spcAft>
        <a:buNone/>
        <a:defRPr sz="1800">
          <a:solidFill>
            <a:srgbClr val="000000"/>
          </a:solidFill>
          <a:latin typeface="Rockwell" charset="0"/>
        </a:defRPr>
      </a:lvl2pPr>
      <a:lvl3pPr marL="914400" indent="0" algn="l" rtl="0" eaLnBrk="1" fontAlgn="base" hangingPunct="1">
        <a:lnSpc>
          <a:spcPct val="100000"/>
        </a:lnSpc>
        <a:spcBef>
          <a:spcPct val="0"/>
        </a:spcBef>
        <a:spcAft>
          <a:spcPct val="0"/>
        </a:spcAft>
        <a:buNone/>
        <a:defRPr sz="1800">
          <a:solidFill>
            <a:srgbClr val="000000"/>
          </a:solidFill>
          <a:latin typeface="Rockwell" charset="0"/>
        </a:defRPr>
      </a:lvl3pPr>
      <a:lvl4pPr marL="1371600" indent="0" algn="l" rtl="0" eaLnBrk="1" fontAlgn="base" hangingPunct="1">
        <a:lnSpc>
          <a:spcPct val="100000"/>
        </a:lnSpc>
        <a:spcBef>
          <a:spcPct val="0"/>
        </a:spcBef>
        <a:spcAft>
          <a:spcPct val="0"/>
        </a:spcAft>
        <a:buNone/>
        <a:defRPr sz="1800">
          <a:solidFill>
            <a:srgbClr val="000000"/>
          </a:solidFill>
          <a:latin typeface="Rockwell" charset="0"/>
        </a:defRPr>
      </a:lvl4pPr>
      <a:lvl5pPr marL="1828800" indent="0" algn="l" rtl="0" eaLnBrk="1" fontAlgn="base" hangingPunct="1">
        <a:lnSpc>
          <a:spcPct val="100000"/>
        </a:lnSpc>
        <a:spcBef>
          <a:spcPct val="0"/>
        </a:spcBef>
        <a:spcAft>
          <a:spcPct val="0"/>
        </a:spcAft>
        <a:buNone/>
        <a:defRPr sz="1800">
          <a:solidFill>
            <a:srgbClr val="000000"/>
          </a:solidFill>
          <a:latin typeface="Rockwell"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extLst/>
          </a:blip>
          <a:srcRect/>
          <a:stretch>
            <a:fillRect/>
          </a:stretch>
        </a:blipFill>
        <a:effectLst/>
      </p:bgPr>
    </p:bg>
    <p:spTree>
      <p:nvGrpSpPr>
        <p:cNvPr id="1" name=""/>
        <p:cNvGrpSpPr/>
        <p:nvPr/>
      </p:nvGrpSpPr>
      <p:grpSpPr>
        <a:xfrm>
          <a:off x="0" y="0"/>
          <a:ext cx="0" cy="0"/>
          <a:chOff x="0" y="0"/>
          <a:chExt cx="0" cy="0"/>
        </a:xfrm>
      </p:grpSpPr>
      <p:sp>
        <p:nvSpPr>
          <p:cNvPr id="2050" name="Rectangle 2049"/>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2051" name="Rounded Rectangle 2050"/>
          <p:cNvSpPr>
            <a:spLocks/>
          </p:cNvSpPr>
          <p:nvPr/>
        </p:nvSpPr>
        <p:spPr>
          <a:xfrm>
            <a:off x="65088" y="69850"/>
            <a:ext cx="9013824" cy="6691313"/>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2052" name="Rectangle 2051"/>
          <p:cNvSpPr>
            <a:spLocks/>
          </p:cNvSpPr>
          <p:nvPr/>
        </p:nvSpPr>
        <p:spPr>
          <a:xfrm>
            <a:off x="63500" y="1449388"/>
            <a:ext cx="9020176" cy="15271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2053" name="Rectangle 2052"/>
          <p:cNvSpPr>
            <a:spLocks/>
          </p:cNvSpPr>
          <p:nvPr/>
        </p:nvSpPr>
        <p:spPr>
          <a:xfrm>
            <a:off x="63500" y="1397000"/>
            <a:ext cx="9020176" cy="120650"/>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2054" name="Rectangle 2053"/>
          <p:cNvSpPr>
            <a:spLocks/>
          </p:cNvSpPr>
          <p:nvPr/>
        </p:nvSpPr>
        <p:spPr>
          <a:xfrm>
            <a:off x="63500" y="2976563"/>
            <a:ext cx="9020176" cy="111125"/>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2055" name="Title Placeholder 2054"/>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2056" name="Text Placeholder 2055"/>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7" name="Date Placeholder 2056"/>
          <p:cNvSpPr>
            <a:spLocks noGrp="1"/>
          </p:cNvSpPr>
          <p:nvPr>
            <p:ph type="dt" sz="half" idx="2"/>
          </p:nvPr>
        </p:nvSpPr>
        <p:spPr>
          <a:xfrm>
            <a:off x="6172200" y="6191250"/>
            <a:ext cx="2476500" cy="476250"/>
          </a:xfrm>
          <a:prstGeom prst="rect">
            <a:avLst/>
          </a:prstGeom>
          <a:noFill/>
          <a:ln>
            <a:noFill/>
          </a:ln>
        </p:spPr>
        <p:txBody>
          <a:bodyPr anchor="ctr"/>
          <a:lstStyle/>
          <a:p>
            <a:pPr algn="r"/>
            <a:fld id="{12FF1C42-D199-3057-1646-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2058" name="Footer Placeholder 2057"/>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2059" name="Slide Number Placeholder 2058"/>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9-1646-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 bg1="dk1" tx1="lt1" bg2="dk2" tx2="lt2" accent1="accent1" accent2="accent2" accent3="accent3" accent4="accent4" accent5="accent5" accent6="accent6" hlink="hlink" folHlink="folHlink"/>
  <p:sldLayoutIdLst>
    <p:sldLayoutId id="2147489100" r:id="rId1"/>
    <p:sldLayoutId id="2147489101" r:id="rId2"/>
    <p:sldLayoutId id="2147489102" r:id="rId3"/>
    <p:sldLayoutId id="2147489103" r:id="rId4"/>
    <p:sldLayoutId id="2147489104" r:id="rId5"/>
    <p:sldLayoutId id="2147489105" r:id="rId6"/>
    <p:sldLayoutId id="2147489106" r:id="rId7"/>
    <p:sldLayoutId id="2147489107" r:id="rId8"/>
    <p:sldLayoutId id="2147489108" r:id="rId9"/>
    <p:sldLayoutId id="2147489109" r:id="rId10"/>
    <p:sldLayoutId id="2147489110" r:id="rId11"/>
    <p:sldLayoutId id="2147489111" r:id="rId12"/>
  </p:sldLayoutIdLst>
  <p:txStyles>
    <p:titleStyle>
      <a:lvl1pPr marL="0" indent="0" algn="l" rtl="0" eaLnBrk="1" fontAlgn="base" hangingPunct="1">
        <a:lnSpc>
          <a:spcPct val="100000"/>
        </a:lnSpc>
        <a:spcBef>
          <a:spcPct val="0"/>
        </a:spcBef>
        <a:spcAft>
          <a:spcPct val="0"/>
        </a:spcAft>
        <a:buNone/>
        <a:defRPr sz="4000">
          <a:solidFill>
            <a:srgbClr val="B13F9A"/>
          </a:solidFill>
          <a:latin typeface="Rockwell" charset="0"/>
        </a:defRPr>
      </a:lvl1pPr>
    </p:titleStyle>
    <p:bodyStyle>
      <a:lvl1pPr marL="273050" indent="-273050" algn="l" rtl="0" eaLnBrk="1" fontAlgn="base" hangingPunct="1">
        <a:lnSpc>
          <a:spcPct val="100000"/>
        </a:lnSpc>
        <a:spcBef>
          <a:spcPts val="575"/>
        </a:spcBef>
        <a:spcAft>
          <a:spcPct val="0"/>
        </a:spcAft>
        <a:buClr>
          <a:srgbClr val="B83D68"/>
        </a:buClr>
        <a:buSzPct val="85000"/>
        <a:buFont typeface="Wingdings 2" charset="2"/>
        <a:buChar char=""/>
        <a:defRPr sz="2600">
          <a:solidFill>
            <a:srgbClr val="000000"/>
          </a:solidFill>
          <a:latin typeface="Rockwell" charset="0"/>
        </a:defRPr>
      </a:lvl1pPr>
      <a:lvl2pPr marL="547687" indent="-228600" algn="l" rtl="0" eaLnBrk="1" fontAlgn="base" hangingPunct="1">
        <a:lnSpc>
          <a:spcPct val="100000"/>
        </a:lnSpc>
        <a:spcBef>
          <a:spcPts val="375"/>
        </a:spcBef>
        <a:spcAft>
          <a:spcPct val="0"/>
        </a:spcAft>
        <a:buClr>
          <a:srgbClr val="AC66BB"/>
        </a:buClr>
        <a:buSzPct val="85000"/>
        <a:buFont typeface="Wingdings 2" charset="2"/>
        <a:buChar char=""/>
        <a:defRPr sz="2400">
          <a:solidFill>
            <a:srgbClr val="000000"/>
          </a:solidFill>
          <a:latin typeface="Rockwell" charset="0"/>
        </a:defRPr>
      </a:lvl2pPr>
      <a:lvl3pPr marL="822325" indent="-228600" algn="l" rtl="0" eaLnBrk="1" fontAlgn="base" hangingPunct="1">
        <a:lnSpc>
          <a:spcPct val="100000"/>
        </a:lnSpc>
        <a:spcBef>
          <a:spcPts val="375"/>
        </a:spcBef>
        <a:spcAft>
          <a:spcPct val="0"/>
        </a:spcAft>
        <a:buClr>
          <a:srgbClr val="D8AFB9"/>
        </a:buClr>
        <a:buSzPct val="85000"/>
        <a:buFont typeface="Wingdings 2" charset="2"/>
        <a:buChar char=""/>
        <a:defRPr sz="2000">
          <a:solidFill>
            <a:srgbClr val="000000"/>
          </a:solidFill>
          <a:latin typeface="Rockwell" charset="0"/>
        </a:defRPr>
      </a:lvl3pPr>
      <a:lvl4pPr marL="1096962" indent="-228600" algn="l" rtl="0" eaLnBrk="1" fontAlgn="base" hangingPunct="1">
        <a:lnSpc>
          <a:spcPct val="100000"/>
        </a:lnSpc>
        <a:spcBef>
          <a:spcPts val="375"/>
        </a:spcBef>
        <a:spcAft>
          <a:spcPct val="0"/>
        </a:spcAft>
        <a:buClr>
          <a:srgbClr val="DE6C36"/>
        </a:buClr>
        <a:buSzPct val="80000"/>
        <a:buFont typeface="Wingdings 2" charset="2"/>
        <a:buChar char=""/>
        <a:defRPr sz="2000">
          <a:solidFill>
            <a:srgbClr val="000000"/>
          </a:solidFill>
          <a:latin typeface="Rockwell" charset="0"/>
        </a:defRPr>
      </a:lvl4pPr>
      <a:lvl5pPr marL="1371600" indent="-228600" algn="l" rtl="0" eaLnBrk="1" fontAlgn="base" hangingPunct="1">
        <a:lnSpc>
          <a:spcPct val="100000"/>
        </a:lnSpc>
        <a:spcBef>
          <a:spcPts val="375"/>
        </a:spcBef>
        <a:spcAft>
          <a:spcPct val="0"/>
        </a:spcAft>
        <a:buClr>
          <a:srgbClr val="DE6C36"/>
        </a:buClr>
        <a:buChar char="o"/>
        <a:defRPr sz="2000">
          <a:solidFill>
            <a:srgbClr val="000000"/>
          </a:solidFill>
          <a:latin typeface="Rockwel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Rockwell" charset="0"/>
        </a:defRPr>
      </a:lvl1pPr>
      <a:lvl2pPr marL="457200" indent="0" algn="l" rtl="0" eaLnBrk="1" fontAlgn="base" hangingPunct="1">
        <a:lnSpc>
          <a:spcPct val="100000"/>
        </a:lnSpc>
        <a:spcBef>
          <a:spcPct val="0"/>
        </a:spcBef>
        <a:spcAft>
          <a:spcPct val="0"/>
        </a:spcAft>
        <a:buNone/>
        <a:defRPr sz="1800">
          <a:solidFill>
            <a:srgbClr val="000000"/>
          </a:solidFill>
          <a:latin typeface="Rockwell" charset="0"/>
        </a:defRPr>
      </a:lvl2pPr>
      <a:lvl3pPr marL="914400" indent="0" algn="l" rtl="0" eaLnBrk="1" fontAlgn="base" hangingPunct="1">
        <a:lnSpc>
          <a:spcPct val="100000"/>
        </a:lnSpc>
        <a:spcBef>
          <a:spcPct val="0"/>
        </a:spcBef>
        <a:spcAft>
          <a:spcPct val="0"/>
        </a:spcAft>
        <a:buNone/>
        <a:defRPr sz="1800">
          <a:solidFill>
            <a:srgbClr val="000000"/>
          </a:solidFill>
          <a:latin typeface="Rockwell" charset="0"/>
        </a:defRPr>
      </a:lvl3pPr>
      <a:lvl4pPr marL="1371600" indent="0" algn="l" rtl="0" eaLnBrk="1" fontAlgn="base" hangingPunct="1">
        <a:lnSpc>
          <a:spcPct val="100000"/>
        </a:lnSpc>
        <a:spcBef>
          <a:spcPct val="0"/>
        </a:spcBef>
        <a:spcAft>
          <a:spcPct val="0"/>
        </a:spcAft>
        <a:buNone/>
        <a:defRPr sz="1800">
          <a:solidFill>
            <a:srgbClr val="000000"/>
          </a:solidFill>
          <a:latin typeface="Rockwell" charset="0"/>
        </a:defRPr>
      </a:lvl4pPr>
      <a:lvl5pPr marL="1828800" indent="0" algn="l" rtl="0" eaLnBrk="1" fontAlgn="base" hangingPunct="1">
        <a:lnSpc>
          <a:spcPct val="100000"/>
        </a:lnSpc>
        <a:spcBef>
          <a:spcPct val="0"/>
        </a:spcBef>
        <a:spcAft>
          <a:spcPct val="0"/>
        </a:spcAft>
        <a:buNone/>
        <a:defRPr sz="1800">
          <a:solidFill>
            <a:srgbClr val="000000"/>
          </a:solidFill>
          <a:latin typeface="Rockwell" charse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extLst/>
          </a:blip>
          <a:srcRect/>
          <a:stretch>
            <a:fillRect/>
          </a:stretch>
        </a:blipFill>
        <a:effectLst/>
      </p:bgPr>
    </p:bg>
    <p:spTree>
      <p:nvGrpSpPr>
        <p:cNvPr id="1" name=""/>
        <p:cNvGrpSpPr/>
        <p:nvPr/>
      </p:nvGrpSpPr>
      <p:grpSpPr>
        <a:xfrm>
          <a:off x="0" y="0"/>
          <a:ext cx="0" cy="0"/>
          <a:chOff x="0" y="0"/>
          <a:chExt cx="0" cy="0"/>
        </a:xfrm>
      </p:grpSpPr>
      <p:sp>
        <p:nvSpPr>
          <p:cNvPr id="3074" name="Rectangle 3073"/>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grpSp>
        <p:nvGrpSpPr>
          <p:cNvPr id="3077" name="Group 3076"/>
          <p:cNvGrpSpPr>
            <a:grpSpLocks/>
          </p:cNvGrpSpPr>
          <p:nvPr/>
        </p:nvGrpSpPr>
        <p:grpSpPr>
          <a:xfrm>
            <a:off x="60325" y="60325"/>
            <a:ext cx="9028113" cy="6711950"/>
            <a:chOff x="38" y="38"/>
            <a:chExt cx="5687" cy="4228"/>
          </a:xfrm>
        </p:grpSpPr>
        <p:pic>
          <p:nvPicPr>
            <p:cNvPr id="3075" name="Picture 3074"/>
            <p:cNvPicPr>
              <a:picLocks/>
            </p:cNvPicPr>
            <p:nvPr/>
          </p:nvPicPr>
          <p:blipFill>
            <a:blip r:embed="rId15">
              <a:extLst/>
            </a:blip>
            <a:srcRect/>
            <a:stretch>
              <a:fillRect/>
            </a:stretch>
          </p:blipFill>
          <p:spPr>
            <a:xfrm>
              <a:off x="38" y="38"/>
              <a:ext cx="5687" cy="4228"/>
            </a:xfrm>
            <a:prstGeom prst="rect">
              <a:avLst/>
            </a:prstGeom>
            <a:ln/>
          </p:spPr>
        </p:pic>
        <p:sp>
          <p:nvSpPr>
            <p:cNvPr id="3076" name="Rectangle 3075"/>
            <p:cNvSpPr>
              <a:spLocks/>
            </p:cNvSpPr>
            <p:nvPr/>
          </p:nvSpPr>
          <p:spPr>
            <a:xfrm>
              <a:off x="102" y="105"/>
              <a:ext cx="5556" cy="4094"/>
            </a:xfrm>
            <a:prstGeom prst="rect">
              <a:avLst/>
            </a:prstGeom>
            <a:noFill/>
            <a:ln>
              <a:noFill/>
            </a:ln>
          </p:spPr>
          <p:txBody>
            <a:bodyPr anchor="ctr"/>
            <a:lstStyle/>
            <a:p>
              <a:pPr algn="ctr"/>
              <a:endParaRPr lang="en-US" altLang="en-US" dirty="0">
                <a:solidFill>
                  <a:srgbClr val="FFFFFF"/>
                </a:solidFill>
                <a:latin typeface="Rockwell" charset="0"/>
              </a:endParaRPr>
            </a:p>
          </p:txBody>
        </p:sp>
      </p:grpSp>
      <p:sp>
        <p:nvSpPr>
          <p:cNvPr id="3078" name="Rectangle 3077"/>
          <p:cNvSpPr>
            <a:spLocks/>
          </p:cNvSpPr>
          <p:nvPr/>
        </p:nvSpPr>
        <p:spPr>
          <a:xfrm flipV="1">
            <a:off x="69850" y="2376488"/>
            <a:ext cx="9013826" cy="920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3079" name="Rectangle 3078"/>
          <p:cNvSpPr>
            <a:spLocks/>
          </p:cNvSpPr>
          <p:nvPr/>
        </p:nvSpPr>
        <p:spPr>
          <a:xfrm>
            <a:off x="69850" y="2341563"/>
            <a:ext cx="9013826" cy="46037"/>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3080" name="Rectangle 3079"/>
          <p:cNvSpPr>
            <a:spLocks/>
          </p:cNvSpPr>
          <p:nvPr/>
        </p:nvSpPr>
        <p:spPr>
          <a:xfrm>
            <a:off x="68263" y="2468563"/>
            <a:ext cx="9015413" cy="46037"/>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3081" name="Title Placeholder 3080"/>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3082" name="Text Placeholder 3081"/>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83" name="Date Placeholder 3082"/>
          <p:cNvSpPr>
            <a:spLocks noGrp="1"/>
          </p:cNvSpPr>
          <p:nvPr>
            <p:ph type="dt" sz="half" idx="2"/>
          </p:nvPr>
        </p:nvSpPr>
        <p:spPr>
          <a:xfrm>
            <a:off x="6172200" y="6191250"/>
            <a:ext cx="2476500" cy="476250"/>
          </a:xfrm>
          <a:prstGeom prst="rect">
            <a:avLst/>
          </a:prstGeom>
          <a:noFill/>
          <a:ln>
            <a:noFill/>
          </a:ln>
        </p:spPr>
        <p:txBody>
          <a:bodyPr anchor="ctr"/>
          <a:lstStyle/>
          <a:p>
            <a:pPr algn="r"/>
            <a:fld id="{12FF1C42-D199-4083-1647-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3084" name="Footer Placeholder 3083"/>
          <p:cNvSpPr>
            <a:spLocks noGrp="1"/>
          </p:cNvSpPr>
          <p:nvPr>
            <p:ph type="ftr" sz="quarter" idx="3"/>
          </p:nvPr>
        </p:nvSpPr>
        <p:spPr>
          <a:xfrm>
            <a:off x="800100" y="6172200"/>
            <a:ext cx="4000500" cy="457200"/>
          </a:xfrm>
          <a:prstGeom prst="rect">
            <a:avLst/>
          </a:prstGeom>
          <a:noFill/>
          <a:ln>
            <a:noFill/>
          </a:ln>
        </p:spPr>
        <p:txBody>
          <a:bodyPr anchor="ctr"/>
          <a:lstStyle/>
          <a:p>
            <a:endParaRPr lang="en-US" altLang="en-US" sz="1400" dirty="0">
              <a:solidFill>
                <a:srgbClr val="B13F9A"/>
              </a:solidFill>
            </a:endParaRPr>
          </a:p>
        </p:txBody>
      </p:sp>
      <p:sp>
        <p:nvSpPr>
          <p:cNvPr id="3085" name="Slide Number Placeholder 3084"/>
          <p:cNvSpPr>
            <a:spLocks noGrp="1"/>
          </p:cNvSpPr>
          <p:nvPr>
            <p:ph type="sldNum" sz="quarter" idx="4"/>
          </p:nvPr>
        </p:nvSpPr>
        <p:spPr>
          <a:xfrm>
            <a:off x="146050" y="6208713"/>
            <a:ext cx="457200" cy="457200"/>
          </a:xfrm>
          <a:prstGeom prst="ellipse">
            <a:avLst/>
          </a:prstGeom>
          <a:solidFill>
            <a:srgbClr val="B83D68"/>
          </a:solidFill>
          <a:ln>
            <a:noFill/>
          </a:ln>
        </p:spPr>
        <p:txBody>
          <a:bodyPr wrap="none" lIns="0" tIns="0" rIns="0" bIns="0" anchor="ctr" anchorCtr="1"/>
          <a:lstStyle/>
          <a:p>
            <a:pPr algn="ctr"/>
            <a:fld id="{12FF1C42-D199-4085-1647-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 bg1="dk1" tx1="lt1" bg2="dk2" tx2="lt2" accent1="accent1" accent2="accent2" accent3="accent3" accent4="accent4" accent5="accent5" accent6="accent6" hlink="hlink" folHlink="folHlink"/>
  <p:sldLayoutIdLst>
    <p:sldLayoutId id="2147489124" r:id="rId1"/>
    <p:sldLayoutId id="2147489125" r:id="rId2"/>
    <p:sldLayoutId id="2147489126" r:id="rId3"/>
    <p:sldLayoutId id="2147489127" r:id="rId4"/>
    <p:sldLayoutId id="2147489128" r:id="rId5"/>
    <p:sldLayoutId id="2147489129" r:id="rId6"/>
    <p:sldLayoutId id="2147489130" r:id="rId7"/>
    <p:sldLayoutId id="2147489131" r:id="rId8"/>
    <p:sldLayoutId id="2147489132" r:id="rId9"/>
    <p:sldLayoutId id="2147489133" r:id="rId10"/>
    <p:sldLayoutId id="2147489134" r:id="rId11"/>
    <p:sldLayoutId id="2147489135" r:id="rId12"/>
  </p:sldLayoutIdLst>
  <p:txStyles>
    <p:titleStyle>
      <a:lvl1pPr marL="0" indent="0" algn="l" rtl="0" eaLnBrk="1" fontAlgn="base" hangingPunct="1">
        <a:lnSpc>
          <a:spcPct val="100000"/>
        </a:lnSpc>
        <a:spcBef>
          <a:spcPct val="0"/>
        </a:spcBef>
        <a:spcAft>
          <a:spcPct val="0"/>
        </a:spcAft>
        <a:buNone/>
        <a:defRPr sz="4000">
          <a:solidFill>
            <a:srgbClr val="B13F9A"/>
          </a:solidFill>
          <a:latin typeface="Rockwell" charset="0"/>
        </a:defRPr>
      </a:lvl1pPr>
    </p:titleStyle>
    <p:bodyStyle>
      <a:lvl1pPr marL="273050" indent="-273050" algn="l" rtl="0" eaLnBrk="1" fontAlgn="base" hangingPunct="1">
        <a:lnSpc>
          <a:spcPct val="100000"/>
        </a:lnSpc>
        <a:spcBef>
          <a:spcPts val="575"/>
        </a:spcBef>
        <a:spcAft>
          <a:spcPct val="0"/>
        </a:spcAft>
        <a:buClr>
          <a:srgbClr val="B83D68"/>
        </a:buClr>
        <a:buSzPct val="85000"/>
        <a:buFont typeface="Wingdings 2" charset="2"/>
        <a:buChar char=""/>
        <a:defRPr sz="2600">
          <a:solidFill>
            <a:srgbClr val="000000"/>
          </a:solidFill>
          <a:latin typeface="Rockwell" charset="0"/>
        </a:defRPr>
      </a:lvl1pPr>
      <a:lvl2pPr marL="547687" indent="-228600" algn="l" rtl="0" eaLnBrk="1" fontAlgn="base" hangingPunct="1">
        <a:lnSpc>
          <a:spcPct val="100000"/>
        </a:lnSpc>
        <a:spcBef>
          <a:spcPts val="375"/>
        </a:spcBef>
        <a:spcAft>
          <a:spcPct val="0"/>
        </a:spcAft>
        <a:buClr>
          <a:srgbClr val="AC66BB"/>
        </a:buClr>
        <a:buSzPct val="85000"/>
        <a:buFont typeface="Wingdings 2" charset="2"/>
        <a:buChar char=""/>
        <a:defRPr sz="2400">
          <a:solidFill>
            <a:srgbClr val="000000"/>
          </a:solidFill>
          <a:latin typeface="Rockwell" charset="0"/>
        </a:defRPr>
      </a:lvl2pPr>
      <a:lvl3pPr marL="822325" indent="-228600" algn="l" rtl="0" eaLnBrk="1" fontAlgn="base" hangingPunct="1">
        <a:lnSpc>
          <a:spcPct val="100000"/>
        </a:lnSpc>
        <a:spcBef>
          <a:spcPts val="375"/>
        </a:spcBef>
        <a:spcAft>
          <a:spcPct val="0"/>
        </a:spcAft>
        <a:buClr>
          <a:srgbClr val="D8AFB9"/>
        </a:buClr>
        <a:buSzPct val="85000"/>
        <a:buFont typeface="Wingdings 2" charset="2"/>
        <a:buChar char=""/>
        <a:defRPr sz="2000">
          <a:solidFill>
            <a:srgbClr val="000000"/>
          </a:solidFill>
          <a:latin typeface="Rockwell" charset="0"/>
        </a:defRPr>
      </a:lvl3pPr>
      <a:lvl4pPr marL="1096962" indent="-228600" algn="l" rtl="0" eaLnBrk="1" fontAlgn="base" hangingPunct="1">
        <a:lnSpc>
          <a:spcPct val="100000"/>
        </a:lnSpc>
        <a:spcBef>
          <a:spcPts val="375"/>
        </a:spcBef>
        <a:spcAft>
          <a:spcPct val="0"/>
        </a:spcAft>
        <a:buClr>
          <a:srgbClr val="DE6C36"/>
        </a:buClr>
        <a:buSzPct val="80000"/>
        <a:buFont typeface="Wingdings 2" charset="2"/>
        <a:buChar char=""/>
        <a:defRPr sz="2000">
          <a:solidFill>
            <a:srgbClr val="000000"/>
          </a:solidFill>
          <a:latin typeface="Rockwell" charset="0"/>
        </a:defRPr>
      </a:lvl4pPr>
      <a:lvl5pPr marL="1371600" indent="-228600" algn="l" rtl="0" eaLnBrk="1" fontAlgn="base" hangingPunct="1">
        <a:lnSpc>
          <a:spcPct val="100000"/>
        </a:lnSpc>
        <a:spcBef>
          <a:spcPts val="375"/>
        </a:spcBef>
        <a:spcAft>
          <a:spcPct val="0"/>
        </a:spcAft>
        <a:buClr>
          <a:srgbClr val="DE6C36"/>
        </a:buClr>
        <a:buChar char="o"/>
        <a:defRPr sz="2000">
          <a:solidFill>
            <a:srgbClr val="000000"/>
          </a:solidFill>
          <a:latin typeface="Rockwel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Rockwell" charset="0"/>
        </a:defRPr>
      </a:lvl1pPr>
      <a:lvl2pPr marL="457200" indent="0" algn="l" rtl="0" eaLnBrk="1" fontAlgn="base" hangingPunct="1">
        <a:lnSpc>
          <a:spcPct val="100000"/>
        </a:lnSpc>
        <a:spcBef>
          <a:spcPct val="0"/>
        </a:spcBef>
        <a:spcAft>
          <a:spcPct val="0"/>
        </a:spcAft>
        <a:buNone/>
        <a:defRPr sz="1800">
          <a:solidFill>
            <a:srgbClr val="000000"/>
          </a:solidFill>
          <a:latin typeface="Rockwell" charset="0"/>
        </a:defRPr>
      </a:lvl2pPr>
      <a:lvl3pPr marL="914400" indent="0" algn="l" rtl="0" eaLnBrk="1" fontAlgn="base" hangingPunct="1">
        <a:lnSpc>
          <a:spcPct val="100000"/>
        </a:lnSpc>
        <a:spcBef>
          <a:spcPct val="0"/>
        </a:spcBef>
        <a:spcAft>
          <a:spcPct val="0"/>
        </a:spcAft>
        <a:buNone/>
        <a:defRPr sz="1800">
          <a:solidFill>
            <a:srgbClr val="000000"/>
          </a:solidFill>
          <a:latin typeface="Rockwell" charset="0"/>
        </a:defRPr>
      </a:lvl3pPr>
      <a:lvl4pPr marL="1371600" indent="0" algn="l" rtl="0" eaLnBrk="1" fontAlgn="base" hangingPunct="1">
        <a:lnSpc>
          <a:spcPct val="100000"/>
        </a:lnSpc>
        <a:spcBef>
          <a:spcPct val="0"/>
        </a:spcBef>
        <a:spcAft>
          <a:spcPct val="0"/>
        </a:spcAft>
        <a:buNone/>
        <a:defRPr sz="1800">
          <a:solidFill>
            <a:srgbClr val="000000"/>
          </a:solidFill>
          <a:latin typeface="Rockwell" charset="0"/>
        </a:defRPr>
      </a:lvl4pPr>
      <a:lvl5pPr marL="1828800" indent="0" algn="l" rtl="0" eaLnBrk="1" fontAlgn="base" hangingPunct="1">
        <a:lnSpc>
          <a:spcPct val="100000"/>
        </a:lnSpc>
        <a:spcBef>
          <a:spcPct val="0"/>
        </a:spcBef>
        <a:spcAft>
          <a:spcPct val="0"/>
        </a:spcAft>
        <a:buNone/>
        <a:defRPr sz="1800">
          <a:solidFill>
            <a:srgbClr val="000000"/>
          </a:solidFill>
          <a:latin typeface="Rockwell" charse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4097"/>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4099" name="Rounded Rectangle 4098"/>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4100" name="Rectangle 4099"/>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4101" name="Rounded Rectangle 4100"/>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4102" name="Title Placeholder 4101"/>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4103" name="Text Placeholder 4102"/>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4" name="Date Placeholder 4103"/>
          <p:cNvSpPr>
            <a:spLocks noGrp="1"/>
          </p:cNvSpPr>
          <p:nvPr>
            <p:ph type="dt" sz="half" idx="2"/>
          </p:nvPr>
        </p:nvSpPr>
        <p:spPr>
          <a:xfrm>
            <a:off x="6172200" y="6191250"/>
            <a:ext cx="2476500" cy="476250"/>
          </a:xfrm>
          <a:prstGeom prst="rect">
            <a:avLst/>
          </a:prstGeom>
          <a:noFill/>
          <a:ln>
            <a:noFill/>
          </a:ln>
        </p:spPr>
        <p:txBody>
          <a:bodyPr anchor="ctr"/>
          <a:lstStyle/>
          <a:p>
            <a:pPr algn="r"/>
            <a:fld id="{12FF1C42-D199-1008-1648-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4105" name="Footer Placeholder 4104"/>
          <p:cNvSpPr>
            <a:spLocks noGrp="1"/>
          </p:cNvSpPr>
          <p:nvPr>
            <p:ph type="ftr" sz="quarter" idx="3"/>
          </p:nvPr>
        </p:nvSpPr>
        <p:spPr>
          <a:xfrm>
            <a:off x="914400" y="6172200"/>
            <a:ext cx="3962400" cy="457200"/>
          </a:xfrm>
          <a:prstGeom prst="rect">
            <a:avLst/>
          </a:prstGeom>
          <a:noFill/>
          <a:ln>
            <a:noFill/>
          </a:ln>
        </p:spPr>
        <p:txBody>
          <a:bodyPr anchor="ctr"/>
          <a:lstStyle/>
          <a:p>
            <a:endParaRPr lang="en-US" altLang="en-US" sz="1400" dirty="0">
              <a:solidFill>
                <a:srgbClr val="B13F9A"/>
              </a:solidFill>
            </a:endParaRPr>
          </a:p>
        </p:txBody>
      </p:sp>
      <p:sp>
        <p:nvSpPr>
          <p:cNvPr id="4106" name="Slide Number Placeholder 4105"/>
          <p:cNvSpPr>
            <a:spLocks noGrp="1"/>
          </p:cNvSpPr>
          <p:nvPr>
            <p:ph type="sldNum" sz="quarter" idx="4"/>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10-1648-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 bg1="dk1" tx1="lt1" bg2="dk2" tx2="lt2" accent1="accent1" accent2="accent2" accent3="accent3" accent4="accent4" accent5="accent5" accent6="accent6" hlink="hlink" folHlink="folHlink"/>
  <p:sldLayoutIdLst>
    <p:sldLayoutId id="2147489136" r:id="rId1"/>
    <p:sldLayoutId id="2147489137" r:id="rId2"/>
    <p:sldLayoutId id="2147489138" r:id="rId3"/>
    <p:sldLayoutId id="2147489139" r:id="rId4"/>
    <p:sldLayoutId id="2147489140" r:id="rId5"/>
    <p:sldLayoutId id="2147489141" r:id="rId6"/>
    <p:sldLayoutId id="2147489142" r:id="rId7"/>
    <p:sldLayoutId id="2147489143" r:id="rId8"/>
    <p:sldLayoutId id="2147489144" r:id="rId9"/>
    <p:sldLayoutId id="2147489145" r:id="rId10"/>
    <p:sldLayoutId id="2147489146" r:id="rId11"/>
    <p:sldLayoutId id="2147489147" r:id="rId12"/>
  </p:sldLayoutIdLst>
  <p:txStyles>
    <p:titleStyle>
      <a:lvl1pPr marL="0" indent="0" algn="l" rtl="0" eaLnBrk="1" fontAlgn="base" hangingPunct="1">
        <a:lnSpc>
          <a:spcPct val="100000"/>
        </a:lnSpc>
        <a:spcBef>
          <a:spcPct val="0"/>
        </a:spcBef>
        <a:spcAft>
          <a:spcPct val="0"/>
        </a:spcAft>
        <a:buNone/>
        <a:defRPr sz="4000">
          <a:solidFill>
            <a:srgbClr val="B13F9A"/>
          </a:solidFill>
          <a:latin typeface="Rockwell" charset="0"/>
        </a:defRPr>
      </a:lvl1pPr>
    </p:titleStyle>
    <p:bodyStyle>
      <a:lvl1pPr marL="273050" indent="-273050" algn="l" rtl="0" eaLnBrk="1" fontAlgn="base" hangingPunct="1">
        <a:lnSpc>
          <a:spcPct val="100000"/>
        </a:lnSpc>
        <a:spcBef>
          <a:spcPts val="575"/>
        </a:spcBef>
        <a:spcAft>
          <a:spcPct val="0"/>
        </a:spcAft>
        <a:buClr>
          <a:srgbClr val="B83D68"/>
        </a:buClr>
        <a:buSzPct val="85000"/>
        <a:buFont typeface="Wingdings 2" charset="2"/>
        <a:buChar char=""/>
        <a:defRPr sz="2600">
          <a:solidFill>
            <a:srgbClr val="000000"/>
          </a:solidFill>
          <a:latin typeface="Rockwell" charset="0"/>
        </a:defRPr>
      </a:lvl1pPr>
      <a:lvl2pPr marL="547687" indent="-228600" algn="l" rtl="0" eaLnBrk="1" fontAlgn="base" hangingPunct="1">
        <a:lnSpc>
          <a:spcPct val="100000"/>
        </a:lnSpc>
        <a:spcBef>
          <a:spcPts val="375"/>
        </a:spcBef>
        <a:spcAft>
          <a:spcPct val="0"/>
        </a:spcAft>
        <a:buClr>
          <a:srgbClr val="AC66BB"/>
        </a:buClr>
        <a:buSzPct val="85000"/>
        <a:buFont typeface="Wingdings 2" charset="2"/>
        <a:buChar char=""/>
        <a:defRPr sz="2400">
          <a:solidFill>
            <a:srgbClr val="000000"/>
          </a:solidFill>
          <a:latin typeface="Rockwell" charset="0"/>
        </a:defRPr>
      </a:lvl2pPr>
      <a:lvl3pPr marL="822325" indent="-228600" algn="l" rtl="0" eaLnBrk="1" fontAlgn="base" hangingPunct="1">
        <a:lnSpc>
          <a:spcPct val="100000"/>
        </a:lnSpc>
        <a:spcBef>
          <a:spcPts val="375"/>
        </a:spcBef>
        <a:spcAft>
          <a:spcPct val="0"/>
        </a:spcAft>
        <a:buClr>
          <a:srgbClr val="D8AFB9"/>
        </a:buClr>
        <a:buSzPct val="85000"/>
        <a:buFont typeface="Wingdings 2" charset="2"/>
        <a:buChar char=""/>
        <a:defRPr sz="2000">
          <a:solidFill>
            <a:srgbClr val="000000"/>
          </a:solidFill>
          <a:latin typeface="Rockwell" charset="0"/>
        </a:defRPr>
      </a:lvl3pPr>
      <a:lvl4pPr marL="1096962" indent="-228600" algn="l" rtl="0" eaLnBrk="1" fontAlgn="base" hangingPunct="1">
        <a:lnSpc>
          <a:spcPct val="100000"/>
        </a:lnSpc>
        <a:spcBef>
          <a:spcPts val="375"/>
        </a:spcBef>
        <a:spcAft>
          <a:spcPct val="0"/>
        </a:spcAft>
        <a:buClr>
          <a:srgbClr val="DE6C36"/>
        </a:buClr>
        <a:buSzPct val="80000"/>
        <a:buFont typeface="Wingdings 2" charset="2"/>
        <a:buChar char=""/>
        <a:defRPr sz="2000">
          <a:solidFill>
            <a:srgbClr val="000000"/>
          </a:solidFill>
          <a:latin typeface="Rockwell" charset="0"/>
        </a:defRPr>
      </a:lvl4pPr>
      <a:lvl5pPr marL="1371600" indent="-228600" algn="l" rtl="0" eaLnBrk="1" fontAlgn="base" hangingPunct="1">
        <a:lnSpc>
          <a:spcPct val="100000"/>
        </a:lnSpc>
        <a:spcBef>
          <a:spcPts val="375"/>
        </a:spcBef>
        <a:spcAft>
          <a:spcPct val="0"/>
        </a:spcAft>
        <a:buClr>
          <a:srgbClr val="DE6C36"/>
        </a:buClr>
        <a:buChar char="o"/>
        <a:defRPr sz="2000">
          <a:solidFill>
            <a:srgbClr val="000000"/>
          </a:solidFill>
          <a:latin typeface="Rockwel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Rockwell" charset="0"/>
        </a:defRPr>
      </a:lvl1pPr>
      <a:lvl2pPr marL="457200" indent="0" algn="l" rtl="0" eaLnBrk="1" fontAlgn="base" hangingPunct="1">
        <a:lnSpc>
          <a:spcPct val="100000"/>
        </a:lnSpc>
        <a:spcBef>
          <a:spcPct val="0"/>
        </a:spcBef>
        <a:spcAft>
          <a:spcPct val="0"/>
        </a:spcAft>
        <a:buNone/>
        <a:defRPr sz="1800">
          <a:solidFill>
            <a:srgbClr val="000000"/>
          </a:solidFill>
          <a:latin typeface="Rockwell" charset="0"/>
        </a:defRPr>
      </a:lvl2pPr>
      <a:lvl3pPr marL="914400" indent="0" algn="l" rtl="0" eaLnBrk="1" fontAlgn="base" hangingPunct="1">
        <a:lnSpc>
          <a:spcPct val="100000"/>
        </a:lnSpc>
        <a:spcBef>
          <a:spcPct val="0"/>
        </a:spcBef>
        <a:spcAft>
          <a:spcPct val="0"/>
        </a:spcAft>
        <a:buNone/>
        <a:defRPr sz="1800">
          <a:solidFill>
            <a:srgbClr val="000000"/>
          </a:solidFill>
          <a:latin typeface="Rockwell" charset="0"/>
        </a:defRPr>
      </a:lvl3pPr>
      <a:lvl4pPr marL="1371600" indent="0" algn="l" rtl="0" eaLnBrk="1" fontAlgn="base" hangingPunct="1">
        <a:lnSpc>
          <a:spcPct val="100000"/>
        </a:lnSpc>
        <a:spcBef>
          <a:spcPct val="0"/>
        </a:spcBef>
        <a:spcAft>
          <a:spcPct val="0"/>
        </a:spcAft>
        <a:buNone/>
        <a:defRPr sz="1800">
          <a:solidFill>
            <a:srgbClr val="000000"/>
          </a:solidFill>
          <a:latin typeface="Rockwell" charset="0"/>
        </a:defRPr>
      </a:lvl4pPr>
      <a:lvl5pPr marL="1828800" indent="0" algn="l" rtl="0" eaLnBrk="1" fontAlgn="base" hangingPunct="1">
        <a:lnSpc>
          <a:spcPct val="100000"/>
        </a:lnSpc>
        <a:spcBef>
          <a:spcPct val="0"/>
        </a:spcBef>
        <a:spcAft>
          <a:spcPct val="0"/>
        </a:spcAft>
        <a:buNone/>
        <a:defRPr sz="1800">
          <a:solidFill>
            <a:srgbClr val="000000"/>
          </a:solidFill>
          <a:latin typeface="Rockwell" charse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5121"/>
          <p:cNvSpPr>
            <a:spLocks/>
          </p:cNvSpPr>
          <p:nvPr/>
        </p:nvSpPr>
        <p:spPr>
          <a:xfrm>
            <a:off x="0" y="0"/>
            <a:ext cx="9144000" cy="6858000"/>
          </a:xfrm>
          <a:prstGeom prst="rect">
            <a:avLst/>
          </a:prstGeom>
          <a:solidFill>
            <a:srgbClr val="FFFFFF"/>
          </a:solidFill>
          <a:ln>
            <a:noFill/>
          </a:ln>
        </p:spPr>
        <p:txBody>
          <a:bodyPr anchor="ctr"/>
          <a:lstStyle/>
          <a:p>
            <a:pPr algn="ctr"/>
            <a:endParaRPr lang="en-US" altLang="en-US" dirty="0">
              <a:solidFill>
                <a:srgbClr val="FFFFFF"/>
              </a:solidFill>
              <a:latin typeface="Rockwell" charset="0"/>
            </a:endParaRPr>
          </a:p>
        </p:txBody>
      </p:sp>
      <p:sp>
        <p:nvSpPr>
          <p:cNvPr id="5123" name="Rounded Rectangle 5122"/>
          <p:cNvSpPr>
            <a:spLocks/>
          </p:cNvSpPr>
          <p:nvPr/>
        </p:nvSpPr>
        <p:spPr>
          <a:xfrm>
            <a:off x="63500" y="69850"/>
            <a:ext cx="9013826" cy="6692900"/>
          </a:xfrm>
          <a:prstGeom prst="roundRect">
            <a:avLst>
              <a:gd name="adj" fmla="val 4930"/>
            </a:avLst>
          </a:prstGeom>
          <a:ln w="6350" cap="sq">
            <a:solidFill>
              <a:srgbClr val="000000"/>
            </a:solidFill>
          </a:ln>
        </p:spPr>
        <p:txBody>
          <a:bodyPr anchor="ctr"/>
          <a:lstStyle/>
          <a:p>
            <a:pPr algn="ctr"/>
            <a:endParaRPr lang="en-US" altLang="en-US" dirty="0">
              <a:solidFill>
                <a:srgbClr val="FFFFFF"/>
              </a:solidFill>
              <a:latin typeface="Rockwell" charset="0"/>
            </a:endParaRPr>
          </a:p>
        </p:txBody>
      </p:sp>
      <p:sp>
        <p:nvSpPr>
          <p:cNvPr id="5124" name="Rectangle 5123"/>
          <p:cNvSpPr>
            <a:spLocks/>
          </p:cNvSpPr>
          <p:nvPr/>
        </p:nvSpPr>
        <p:spPr>
          <a:xfrm flipV="1">
            <a:off x="68263" y="4683125"/>
            <a:ext cx="9007475" cy="92075"/>
          </a:xfrm>
          <a:prstGeom prst="rect">
            <a:avLst/>
          </a:prstGeom>
          <a:solidFill>
            <a:srgbClr val="B83D68"/>
          </a:solidFill>
          <a:ln>
            <a:noFill/>
          </a:ln>
        </p:spPr>
        <p:txBody>
          <a:bodyPr anchor="ctr"/>
          <a:lstStyle/>
          <a:p>
            <a:pPr algn="ctr"/>
            <a:endParaRPr lang="en-US" altLang="en-US" dirty="0">
              <a:solidFill>
                <a:srgbClr val="FFFFFF"/>
              </a:solidFill>
              <a:latin typeface="Rockwell" charset="0"/>
            </a:endParaRPr>
          </a:p>
        </p:txBody>
      </p:sp>
      <p:sp>
        <p:nvSpPr>
          <p:cNvPr id="5125" name="Rectangle 5124"/>
          <p:cNvSpPr>
            <a:spLocks/>
          </p:cNvSpPr>
          <p:nvPr/>
        </p:nvSpPr>
        <p:spPr>
          <a:xfrm>
            <a:off x="68263" y="4649788"/>
            <a:ext cx="9007475" cy="46037"/>
          </a:xfrm>
          <a:prstGeom prst="rect">
            <a:avLst/>
          </a:prstGeom>
          <a:solidFill>
            <a:srgbClr val="D8AFB9"/>
          </a:solidFill>
          <a:ln>
            <a:noFill/>
          </a:ln>
        </p:spPr>
        <p:txBody>
          <a:bodyPr anchor="ctr"/>
          <a:lstStyle/>
          <a:p>
            <a:pPr algn="ctr"/>
            <a:endParaRPr lang="en-US" altLang="en-US" dirty="0">
              <a:solidFill>
                <a:srgbClr val="FFFFFF"/>
              </a:solidFill>
              <a:latin typeface="Rockwell" charset="0"/>
            </a:endParaRPr>
          </a:p>
        </p:txBody>
      </p:sp>
      <p:sp>
        <p:nvSpPr>
          <p:cNvPr id="5126" name="Rectangle 5125"/>
          <p:cNvSpPr>
            <a:spLocks/>
          </p:cNvSpPr>
          <p:nvPr/>
        </p:nvSpPr>
        <p:spPr>
          <a:xfrm>
            <a:off x="68263" y="4773613"/>
            <a:ext cx="9007475" cy="47625"/>
          </a:xfrm>
          <a:prstGeom prst="rect">
            <a:avLst/>
          </a:prstGeom>
          <a:solidFill>
            <a:srgbClr val="CF6DA4"/>
          </a:solidFill>
          <a:ln>
            <a:noFill/>
          </a:ln>
        </p:spPr>
        <p:txBody>
          <a:bodyPr anchor="ctr"/>
          <a:lstStyle/>
          <a:p>
            <a:pPr algn="ctr"/>
            <a:endParaRPr lang="en-US" altLang="en-US" dirty="0">
              <a:solidFill>
                <a:srgbClr val="FFFFFF"/>
              </a:solidFill>
              <a:latin typeface="Rockwell" charset="0"/>
            </a:endParaRPr>
          </a:p>
        </p:txBody>
      </p:sp>
      <p:sp>
        <p:nvSpPr>
          <p:cNvPr id="5127" name="Title Placeholder 5126"/>
          <p:cNvSpPr>
            <a:spLocks noGrp="1"/>
          </p:cNvSpPr>
          <p:nvPr>
            <p:ph type="title"/>
          </p:nvPr>
        </p:nvSpPr>
        <p:spPr>
          <a:xfrm>
            <a:off x="914400" y="274638"/>
            <a:ext cx="7772400" cy="1143000"/>
          </a:xfrm>
          <a:prstGeom prst="rect">
            <a:avLst/>
          </a:prstGeom>
          <a:noFill/>
          <a:ln>
            <a:noFill/>
          </a:ln>
        </p:spPr>
        <p:txBody>
          <a:bodyPr bIns="91440" anchor="b" anchorCtr="0"/>
          <a:lstStyle/>
          <a:p>
            <a:pPr lvl="0"/>
            <a:r>
              <a:rPr lang="en-US" altLang="en-US" dirty="0"/>
              <a:t>Click to edit Master title style</a:t>
            </a:r>
          </a:p>
        </p:txBody>
      </p:sp>
      <p:sp>
        <p:nvSpPr>
          <p:cNvPr id="5128" name="Text Placeholder 5127"/>
          <p:cNvSpPr>
            <a:spLocks noGrp="1"/>
          </p:cNvSpPr>
          <p:nvPr>
            <p:ph type="body" idx="1"/>
          </p:nvPr>
        </p:nvSpPr>
        <p:spPr>
          <a:xfrm>
            <a:off x="914400" y="1447800"/>
            <a:ext cx="7772400" cy="45720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9" name="Date Placeholder 5128"/>
          <p:cNvSpPr>
            <a:spLocks noGrp="1"/>
          </p:cNvSpPr>
          <p:nvPr>
            <p:ph type="dt" sz="half" idx="2"/>
          </p:nvPr>
        </p:nvSpPr>
        <p:spPr>
          <a:xfrm>
            <a:off x="6172200" y="6191250"/>
            <a:ext cx="2476500" cy="476250"/>
          </a:xfrm>
          <a:prstGeom prst="rect">
            <a:avLst/>
          </a:prstGeom>
          <a:noFill/>
          <a:ln>
            <a:noFill/>
          </a:ln>
        </p:spPr>
        <p:txBody>
          <a:bodyPr anchor="ctr"/>
          <a:lstStyle/>
          <a:p>
            <a:pPr algn="r"/>
            <a:fld id="{12FF1C42-D199-2033-1649-587298610EC3}" type="datetime2">
              <a:rPr lang="en-US" altLang="en-US" sz="1400" dirty="0">
                <a:solidFill>
                  <a:srgbClr val="B13F9A"/>
                </a:solidFill>
              </a:rPr>
              <a:pPr algn="r"/>
              <a:t>Thursday, July 21, 2016</a:t>
            </a:fld>
            <a:endParaRPr lang="en-US" altLang="en-US" sz="1400" dirty="0">
              <a:solidFill>
                <a:srgbClr val="B13F9A"/>
              </a:solidFill>
            </a:endParaRPr>
          </a:p>
        </p:txBody>
      </p:sp>
      <p:sp>
        <p:nvSpPr>
          <p:cNvPr id="5130" name="Footer Placeholder 5129"/>
          <p:cNvSpPr>
            <a:spLocks noGrp="1"/>
          </p:cNvSpPr>
          <p:nvPr>
            <p:ph type="ftr" sz="quarter" idx="3"/>
          </p:nvPr>
        </p:nvSpPr>
        <p:spPr>
          <a:xfrm>
            <a:off x="914400" y="6172200"/>
            <a:ext cx="3886200" cy="457200"/>
          </a:xfrm>
          <a:prstGeom prst="rect">
            <a:avLst/>
          </a:prstGeom>
          <a:noFill/>
          <a:ln>
            <a:noFill/>
          </a:ln>
        </p:spPr>
        <p:txBody>
          <a:bodyPr anchor="ctr"/>
          <a:lstStyle/>
          <a:p>
            <a:endParaRPr lang="en-US" altLang="en-US" sz="1400" dirty="0">
              <a:solidFill>
                <a:srgbClr val="B13F9A"/>
              </a:solidFill>
            </a:endParaRPr>
          </a:p>
        </p:txBody>
      </p:sp>
      <p:sp>
        <p:nvSpPr>
          <p:cNvPr id="5131" name="Slide Number Placeholder 5130"/>
          <p:cNvSpPr>
            <a:spLocks noGrp="1"/>
          </p:cNvSpPr>
          <p:nvPr>
            <p:ph type="sldNum" sz="quarter" idx="4"/>
          </p:nvPr>
        </p:nvSpPr>
        <p:spPr>
          <a:xfrm>
            <a:off x="146050" y="6208713"/>
            <a:ext cx="457200" cy="457200"/>
          </a:xfrm>
          <a:prstGeom prst="ellipse">
            <a:avLst/>
          </a:prstGeom>
          <a:solidFill>
            <a:srgbClr val="B83D68"/>
          </a:solidFill>
          <a:ln>
            <a:noFill/>
          </a:ln>
        </p:spPr>
        <p:txBody>
          <a:bodyPr wrap="none" lIns="0" tIns="0" rIns="0" bIns="0" anchor="ctr" anchorCtr="1"/>
          <a:lstStyle/>
          <a:p>
            <a:pPr algn="ctr"/>
            <a:fld id="{12FF1C42-D199-2035-1649-587298610EC3}" type="slidenum">
              <a:rPr lang="en-US" altLang="en-US" sz="1400" dirty="0">
                <a:solidFill>
                  <a:srgbClr val="FFFFFF"/>
                </a:solidFill>
                <a:latin typeface="Rockwell" charset="0"/>
              </a:rPr>
              <a:pPr algn="ctr"/>
              <a:t>‹#›</a:t>
            </a:fld>
            <a:endParaRPr lang="en-US" altLang="en-US" sz="1400" dirty="0">
              <a:solidFill>
                <a:srgbClr val="FFFFFF"/>
              </a:solidFill>
              <a:latin typeface="Rockwell" charset="0"/>
            </a:endParaRPr>
          </a:p>
        </p:txBody>
      </p:sp>
    </p:spTree>
  </p:cSld>
  <p:clrMap bg1="dk1" tx1="lt1" bg2="dk2" tx2="lt2" accent1="accent1" accent2="accent2" accent3="accent3" accent4="accent4" accent5="accent5" accent6="accent6" hlink="hlink" folHlink="folHlink"/>
  <p:sldLayoutIdLst>
    <p:sldLayoutId id="2147489148" r:id="rId1"/>
    <p:sldLayoutId id="2147489149" r:id="rId2"/>
    <p:sldLayoutId id="2147489150" r:id="rId3"/>
    <p:sldLayoutId id="2147489151" r:id="rId4"/>
    <p:sldLayoutId id="2147489152" r:id="rId5"/>
    <p:sldLayoutId id="2147489153" r:id="rId6"/>
    <p:sldLayoutId id="2147489154" r:id="rId7"/>
    <p:sldLayoutId id="2147489155" r:id="rId8"/>
    <p:sldLayoutId id="2147489156" r:id="rId9"/>
    <p:sldLayoutId id="2147489157" r:id="rId10"/>
    <p:sldLayoutId id="2147489158" r:id="rId11"/>
    <p:sldLayoutId id="2147489159" r:id="rId12"/>
  </p:sldLayoutIdLst>
  <p:txStyles>
    <p:titleStyle>
      <a:lvl1pPr marL="0" indent="0" algn="l" rtl="0" eaLnBrk="1" fontAlgn="base" hangingPunct="1">
        <a:lnSpc>
          <a:spcPct val="100000"/>
        </a:lnSpc>
        <a:spcBef>
          <a:spcPct val="0"/>
        </a:spcBef>
        <a:spcAft>
          <a:spcPct val="0"/>
        </a:spcAft>
        <a:buNone/>
        <a:defRPr sz="4000">
          <a:solidFill>
            <a:srgbClr val="B13F9A"/>
          </a:solidFill>
          <a:latin typeface="Rockwell" charset="0"/>
        </a:defRPr>
      </a:lvl1pPr>
    </p:titleStyle>
    <p:bodyStyle>
      <a:lvl1pPr marL="273050" indent="-273050" algn="l" rtl="0" eaLnBrk="1" fontAlgn="base" hangingPunct="1">
        <a:lnSpc>
          <a:spcPct val="100000"/>
        </a:lnSpc>
        <a:spcBef>
          <a:spcPts val="575"/>
        </a:spcBef>
        <a:spcAft>
          <a:spcPct val="0"/>
        </a:spcAft>
        <a:buClr>
          <a:srgbClr val="B83D68"/>
        </a:buClr>
        <a:buSzPct val="85000"/>
        <a:buFont typeface="Wingdings 2" charset="2"/>
        <a:buChar char=""/>
        <a:defRPr sz="2600">
          <a:solidFill>
            <a:srgbClr val="000000"/>
          </a:solidFill>
          <a:latin typeface="Rockwell" charset="0"/>
        </a:defRPr>
      </a:lvl1pPr>
      <a:lvl2pPr marL="547687" indent="-228600" algn="l" rtl="0" eaLnBrk="1" fontAlgn="base" hangingPunct="1">
        <a:lnSpc>
          <a:spcPct val="100000"/>
        </a:lnSpc>
        <a:spcBef>
          <a:spcPts val="375"/>
        </a:spcBef>
        <a:spcAft>
          <a:spcPct val="0"/>
        </a:spcAft>
        <a:buClr>
          <a:srgbClr val="AC66BB"/>
        </a:buClr>
        <a:buSzPct val="85000"/>
        <a:buFont typeface="Wingdings 2" charset="2"/>
        <a:buChar char=""/>
        <a:defRPr sz="2400">
          <a:solidFill>
            <a:srgbClr val="000000"/>
          </a:solidFill>
          <a:latin typeface="Rockwell" charset="0"/>
        </a:defRPr>
      </a:lvl2pPr>
      <a:lvl3pPr marL="822325" indent="-228600" algn="l" rtl="0" eaLnBrk="1" fontAlgn="base" hangingPunct="1">
        <a:lnSpc>
          <a:spcPct val="100000"/>
        </a:lnSpc>
        <a:spcBef>
          <a:spcPts val="375"/>
        </a:spcBef>
        <a:spcAft>
          <a:spcPct val="0"/>
        </a:spcAft>
        <a:buClr>
          <a:srgbClr val="D8AFB9"/>
        </a:buClr>
        <a:buSzPct val="85000"/>
        <a:buFont typeface="Wingdings 2" charset="2"/>
        <a:buChar char=""/>
        <a:defRPr sz="2000">
          <a:solidFill>
            <a:srgbClr val="000000"/>
          </a:solidFill>
          <a:latin typeface="Rockwell" charset="0"/>
        </a:defRPr>
      </a:lvl3pPr>
      <a:lvl4pPr marL="1096962" indent="-228600" algn="l" rtl="0" eaLnBrk="1" fontAlgn="base" hangingPunct="1">
        <a:lnSpc>
          <a:spcPct val="100000"/>
        </a:lnSpc>
        <a:spcBef>
          <a:spcPts val="375"/>
        </a:spcBef>
        <a:spcAft>
          <a:spcPct val="0"/>
        </a:spcAft>
        <a:buClr>
          <a:srgbClr val="DE6C36"/>
        </a:buClr>
        <a:buSzPct val="80000"/>
        <a:buFont typeface="Wingdings 2" charset="2"/>
        <a:buChar char=""/>
        <a:defRPr sz="2000">
          <a:solidFill>
            <a:srgbClr val="000000"/>
          </a:solidFill>
          <a:latin typeface="Rockwell" charset="0"/>
        </a:defRPr>
      </a:lvl4pPr>
      <a:lvl5pPr marL="1371600" indent="-228600" algn="l" rtl="0" eaLnBrk="1" fontAlgn="base" hangingPunct="1">
        <a:lnSpc>
          <a:spcPct val="100000"/>
        </a:lnSpc>
        <a:spcBef>
          <a:spcPts val="375"/>
        </a:spcBef>
        <a:spcAft>
          <a:spcPct val="0"/>
        </a:spcAft>
        <a:buClr>
          <a:srgbClr val="DE6C36"/>
        </a:buClr>
        <a:buChar char="o"/>
        <a:defRPr sz="2000">
          <a:solidFill>
            <a:srgbClr val="000000"/>
          </a:solidFill>
          <a:latin typeface="Rockwell" charset="0"/>
        </a:defRPr>
      </a:lvl5pPr>
    </p:bodyStyle>
    <p:otherStyle>
      <a:lvl1pPr marL="0" indent="0" algn="l" rtl="0" eaLnBrk="1" fontAlgn="base" hangingPunct="1">
        <a:lnSpc>
          <a:spcPct val="100000"/>
        </a:lnSpc>
        <a:spcBef>
          <a:spcPct val="0"/>
        </a:spcBef>
        <a:spcAft>
          <a:spcPct val="0"/>
        </a:spcAft>
        <a:buNone/>
        <a:defRPr sz="1800">
          <a:solidFill>
            <a:srgbClr val="000000"/>
          </a:solidFill>
          <a:latin typeface="Rockwell" charset="0"/>
        </a:defRPr>
      </a:lvl1pPr>
      <a:lvl2pPr marL="457200" indent="0" algn="l" rtl="0" eaLnBrk="1" fontAlgn="base" hangingPunct="1">
        <a:lnSpc>
          <a:spcPct val="100000"/>
        </a:lnSpc>
        <a:spcBef>
          <a:spcPct val="0"/>
        </a:spcBef>
        <a:spcAft>
          <a:spcPct val="0"/>
        </a:spcAft>
        <a:buNone/>
        <a:defRPr sz="1800">
          <a:solidFill>
            <a:srgbClr val="000000"/>
          </a:solidFill>
          <a:latin typeface="Rockwell" charset="0"/>
        </a:defRPr>
      </a:lvl2pPr>
      <a:lvl3pPr marL="914400" indent="0" algn="l" rtl="0" eaLnBrk="1" fontAlgn="base" hangingPunct="1">
        <a:lnSpc>
          <a:spcPct val="100000"/>
        </a:lnSpc>
        <a:spcBef>
          <a:spcPct val="0"/>
        </a:spcBef>
        <a:spcAft>
          <a:spcPct val="0"/>
        </a:spcAft>
        <a:buNone/>
        <a:defRPr sz="1800">
          <a:solidFill>
            <a:srgbClr val="000000"/>
          </a:solidFill>
          <a:latin typeface="Rockwell" charset="0"/>
        </a:defRPr>
      </a:lvl3pPr>
      <a:lvl4pPr marL="1371600" indent="0" algn="l" rtl="0" eaLnBrk="1" fontAlgn="base" hangingPunct="1">
        <a:lnSpc>
          <a:spcPct val="100000"/>
        </a:lnSpc>
        <a:spcBef>
          <a:spcPct val="0"/>
        </a:spcBef>
        <a:spcAft>
          <a:spcPct val="0"/>
        </a:spcAft>
        <a:buNone/>
        <a:defRPr sz="1800">
          <a:solidFill>
            <a:srgbClr val="000000"/>
          </a:solidFill>
          <a:latin typeface="Rockwell" charset="0"/>
        </a:defRPr>
      </a:lvl4pPr>
      <a:lvl5pPr marL="1828800" indent="0" algn="l" rtl="0" eaLnBrk="1" fontAlgn="base" hangingPunct="1">
        <a:lnSpc>
          <a:spcPct val="100000"/>
        </a:lnSpc>
        <a:spcBef>
          <a:spcPct val="0"/>
        </a:spcBef>
        <a:spcAft>
          <a:spcPct val="0"/>
        </a:spcAft>
        <a:buNone/>
        <a:defRPr sz="1800">
          <a:solidFill>
            <a:srgbClr val="000000"/>
          </a:solidFill>
          <a:latin typeface="Rockwell" charset="0"/>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val 614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256-587298610EC3}" type="slidenum">
              <a:rPr lang="en-US" altLang="en-US" sz="1400" dirty="0">
                <a:solidFill>
                  <a:srgbClr val="FFFFFF"/>
                </a:solidFill>
                <a:latin typeface="Rockwell" charset="0"/>
              </a:rPr>
              <a:pPr algn="ctr"/>
              <a:t>1</a:t>
            </a:fld>
            <a:endParaRPr lang="en-US" altLang="en-US" sz="1400" dirty="0">
              <a:solidFill>
                <a:srgbClr val="FFFFFF"/>
              </a:solidFill>
              <a:latin typeface="Rockwell" charset="0"/>
            </a:endParaRPr>
          </a:p>
        </p:txBody>
      </p:sp>
      <p:sp>
        <p:nvSpPr>
          <p:cNvPr id="6148" name="Title 6147"/>
          <p:cNvSpPr>
            <a:spLocks noGrp="1"/>
          </p:cNvSpPr>
          <p:nvPr>
            <p:ph type="ctrTitle" idx="4294967295"/>
          </p:nvPr>
        </p:nvSpPr>
        <p:spPr>
          <a:xfrm>
            <a:off x="609600" y="1524000"/>
            <a:ext cx="7772400" cy="2209800"/>
          </a:xfrm>
          <a:ln/>
        </p:spPr>
        <p:txBody>
          <a:bodyPr wrap="square" bIns="91440" anchor="ctr"/>
          <a:lstStyle>
            <a:lvl1pPr>
              <a:defRPr/>
            </a:lvl1pPr>
          </a:lstStyle>
          <a:p>
            <a:pPr algn="ctr"/>
            <a:r>
              <a:rPr lang="en-US" altLang="en-US" sz="6600" dirty="0">
                <a:solidFill>
                  <a:srgbClr val="FFFFFF"/>
                </a:solidFill>
                <a:latin typeface="David" charset="-79"/>
                <a:ea typeface="David" charset="-79"/>
              </a:rPr>
              <a:t>SKIN CONDITIONS</a:t>
            </a: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153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272-587298610EC3}" type="slidenum">
              <a:rPr lang="en-US" altLang="en-US" sz="1400" dirty="0">
                <a:solidFill>
                  <a:srgbClr val="FFFFFF"/>
                </a:solidFill>
                <a:latin typeface="Rockwell" charset="0"/>
              </a:rPr>
              <a:pPr algn="ctr"/>
              <a:t>10</a:t>
            </a:fld>
            <a:endParaRPr lang="en-US" altLang="en-US" sz="1400" dirty="0">
              <a:solidFill>
                <a:srgbClr val="FFFFFF"/>
              </a:solidFill>
              <a:latin typeface="Rockwell" charset="0"/>
            </a:endParaRPr>
          </a:p>
        </p:txBody>
      </p:sp>
      <p:sp>
        <p:nvSpPr>
          <p:cNvPr id="15363" name="Text Placeholder 15362"/>
          <p:cNvSpPr>
            <a:spLocks noGrp="1"/>
          </p:cNvSpPr>
          <p:nvPr>
            <p:ph type="body" sz="quarter" idx="4294967295"/>
          </p:nvPr>
        </p:nvSpPr>
        <p:spPr>
          <a:xfrm>
            <a:off x="457200" y="1143000"/>
            <a:ext cx="8229600" cy="4983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Cells are formed through mitosis at the basale layer.</a:t>
            </a:r>
          </a:p>
          <a:p>
            <a:pPr>
              <a:buClr>
                <a:srgbClr val="DE6C36"/>
              </a:buClr>
              <a:buFont typeface="Wingdings" charset="2"/>
              <a:buNone/>
            </a:pPr>
            <a:endParaRPr/>
          </a:p>
          <a:p>
            <a:pPr>
              <a:buClr>
                <a:srgbClr val="DE6C36"/>
              </a:buClr>
              <a:buFont typeface="Wingdings" charset="2"/>
              <a:buChar char="Ø"/>
            </a:pPr>
            <a:r>
              <a:rPr lang="en-US" altLang="en-US" sz="2600" dirty="0"/>
              <a:t>The external layer gets replaced continuously in life. This process is called keratinization and takes place within about 27 days. </a:t>
            </a:r>
          </a:p>
          <a:p>
            <a:pPr>
              <a:buClr>
                <a:srgbClr val="DE6C36"/>
              </a:buClr>
              <a:buFont typeface="Wingdings" charset="2"/>
              <a:buNone/>
            </a:pPr>
            <a:endParaRPr/>
          </a:p>
          <a:p>
            <a:pPr>
              <a:buClr>
                <a:srgbClr val="DE6C36"/>
              </a:buClr>
              <a:buFont typeface="Wingdings" charset="2"/>
              <a:buChar char="Ø"/>
            </a:pPr>
            <a:r>
              <a:rPr lang="en-US" altLang="en-US" sz="2600" dirty="0"/>
              <a:t>This keratinized layer of skin is responsible for keeping water in the body and keeping other harmful chemicals and pathogens out, making skin a natural barrier to infection.</a:t>
            </a:r>
          </a:p>
        </p:txBody>
      </p:sp>
    </p:spTree>
  </p:cSld>
  <p:clrMapOvr>
    <a:masterClrMapping/>
  </p:clrMapOvr>
  <p:transition spd="slow">
    <p:blinds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07521"/>
          <p:cNvSpPr>
            <a:spLocks noGrp="1"/>
          </p:cNvSpPr>
          <p:nvPr>
            <p:ph type="title" idx="4294967295"/>
          </p:nvPr>
        </p:nvSpPr>
        <p:spPr>
          <a:xfrm>
            <a:off x="457200" y="152400"/>
            <a:ext cx="8229600" cy="1295400"/>
          </a:xfrm>
          <a:ln/>
        </p:spPr>
        <p:txBody>
          <a:bodyPr wrap="square" bIns="91440" anchor="b" anchorCtr="0"/>
          <a:lstStyle/>
          <a:p>
            <a:pPr algn="ctr"/>
            <a:r>
              <a:rPr lang="en-US" altLang="en-US" sz="3600" b="1" dirty="0"/>
              <a:t>FOLLICULITIS, FURUNCLES AND CARBUNCLES</a:t>
            </a:r>
          </a:p>
        </p:txBody>
      </p:sp>
      <p:sp>
        <p:nvSpPr>
          <p:cNvPr id="107523" name="Oval 1075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64-587298610EC3}" type="slidenum">
              <a:rPr lang="en-US" altLang="en-US" sz="1400" dirty="0">
                <a:solidFill>
                  <a:srgbClr val="FFFFFF"/>
                </a:solidFill>
                <a:latin typeface="Rockwell" charset="0"/>
              </a:rPr>
              <a:pPr algn="ctr"/>
              <a:t>100</a:t>
            </a:fld>
            <a:endParaRPr lang="en-US" altLang="en-US" sz="1400" dirty="0">
              <a:solidFill>
                <a:srgbClr val="FFFFFF"/>
              </a:solidFill>
              <a:latin typeface="Rockwell" charset="0"/>
            </a:endParaRPr>
          </a:p>
        </p:txBody>
      </p:sp>
      <p:sp>
        <p:nvSpPr>
          <p:cNvPr id="107524" name="Text Placeholder 107523"/>
          <p:cNvSpPr>
            <a:spLocks noGrp="1"/>
          </p:cNvSpPr>
          <p:nvPr>
            <p:ph type="body" sz="quarter" idx="4294967295"/>
          </p:nvPr>
        </p:nvSpPr>
        <p:spPr>
          <a:xfrm>
            <a:off x="457200" y="1524000"/>
            <a:ext cx="8229600" cy="5181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None/>
            </a:pPr>
            <a:r>
              <a:rPr lang="en-US" altLang="en-US" sz="2600" b="1" dirty="0"/>
              <a:t>Folliculitis</a:t>
            </a:r>
          </a:p>
          <a:p>
            <a:pPr>
              <a:buClr>
                <a:srgbClr val="DE6C36"/>
              </a:buClr>
              <a:buFont typeface="Wingdings" charset="2"/>
              <a:buChar char="Ø"/>
            </a:pPr>
            <a:r>
              <a:rPr lang="en-US" altLang="en-US" sz="2600" dirty="0"/>
              <a:t>An infection of bacterial or fungal origin that arises within the hair follicles.</a:t>
            </a:r>
          </a:p>
          <a:p>
            <a:pPr>
              <a:buClr>
                <a:srgbClr val="DE6C36"/>
              </a:buClr>
              <a:buFont typeface="Wingdings" charset="2"/>
              <a:buChar char="Ø"/>
            </a:pPr>
            <a:r>
              <a:rPr lang="en-US" altLang="en-US" sz="2600" dirty="0"/>
              <a:t>May be deep or superficial. Commonly affects the beard area for men who shave and women’s legs.</a:t>
            </a:r>
          </a:p>
          <a:p>
            <a:pPr>
              <a:buClr>
                <a:srgbClr val="DE6C36"/>
              </a:buClr>
              <a:buFont typeface="Wingdings" charset="2"/>
              <a:buChar char="Ø"/>
            </a:pPr>
            <a:r>
              <a:rPr lang="en-US" altLang="en-US" sz="2600" dirty="0"/>
              <a:t>Other areas affected include the trunk, axillae and buttocks </a:t>
            </a:r>
          </a:p>
          <a:p>
            <a:pPr>
              <a:buClr>
                <a:srgbClr val="DE6C36"/>
              </a:buClr>
              <a:buFont typeface="Wingdings" charset="2"/>
              <a:buNone/>
            </a:pPr>
            <a:endParaRPr/>
          </a:p>
          <a:p>
            <a:pPr>
              <a:buClr>
                <a:srgbClr val="DE6C36"/>
              </a:buClr>
              <a:buFont typeface="Wingdings" charset="2"/>
              <a:buNone/>
            </a:pPr>
            <a:r>
              <a:rPr lang="en-US" altLang="en-US" sz="2600" b="1" dirty="0"/>
              <a:t>Pseudo folliculitis barbae</a:t>
            </a:r>
            <a:r>
              <a:rPr lang="en-US" altLang="en-US" sz="2600" dirty="0"/>
              <a:t> </a:t>
            </a:r>
            <a:r>
              <a:rPr lang="en-US" altLang="en-US" sz="2600" b="1" dirty="0"/>
              <a:t>(shaving bumps) </a:t>
            </a:r>
          </a:p>
          <a:p>
            <a:pPr>
              <a:buClr>
                <a:srgbClr val="DE6C36"/>
              </a:buClr>
              <a:buFont typeface="Wingdings" charset="2"/>
              <a:buChar char="Ø"/>
            </a:pPr>
            <a:r>
              <a:rPr lang="en-US" altLang="en-US" sz="2600" dirty="0"/>
              <a:t>Are inflammatory reaction that occurs on curly haired men as a result of shaving</a:t>
            </a:r>
          </a:p>
        </p:txBody>
      </p:sp>
    </p:spTree>
  </p:cSld>
  <p:clrMapOvr>
    <a:masterClrMapping/>
  </p:clrMapOvr>
  <p:transition spd="slow">
    <p:blinds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1085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65-587298610EC3}" type="slidenum">
              <a:rPr lang="en-US" altLang="en-US" sz="1400" dirty="0">
                <a:solidFill>
                  <a:srgbClr val="FFFFFF"/>
                </a:solidFill>
                <a:latin typeface="Rockwell" charset="0"/>
              </a:rPr>
              <a:pPr algn="ctr"/>
              <a:t>101</a:t>
            </a:fld>
            <a:endParaRPr lang="en-US" altLang="en-US" sz="1400" dirty="0">
              <a:solidFill>
                <a:srgbClr val="FFFFFF"/>
              </a:solidFill>
              <a:latin typeface="Rockwell" charset="0"/>
            </a:endParaRPr>
          </a:p>
        </p:txBody>
      </p:sp>
      <p:sp>
        <p:nvSpPr>
          <p:cNvPr id="108547" name="Text Placeholder 108546"/>
          <p:cNvSpPr>
            <a:spLocks noGrp="1"/>
          </p:cNvSpPr>
          <p:nvPr>
            <p:ph type="body" sz="quarter" idx="4294967295"/>
          </p:nvPr>
        </p:nvSpPr>
        <p:spPr>
          <a:xfrm>
            <a:off x="457200" y="6096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None/>
            </a:pPr>
            <a:r>
              <a:rPr lang="en-US" altLang="en-US" sz="2600" b="1" dirty="0"/>
              <a:t>Furuncle (boil)</a:t>
            </a:r>
          </a:p>
          <a:p>
            <a:pPr>
              <a:buClr>
                <a:srgbClr val="DE6C36"/>
              </a:buClr>
              <a:buFont typeface="Wingdings" charset="2"/>
              <a:buChar char="Ø"/>
            </a:pPr>
            <a:r>
              <a:rPr lang="en-US" altLang="en-US" sz="2600" dirty="0"/>
              <a:t>Is an acute inflammation that arises deep in one or more hair follicles and spreading into the surrounding dermis</a:t>
            </a:r>
          </a:p>
          <a:p>
            <a:pPr>
              <a:buClr>
                <a:srgbClr val="DE6C36"/>
              </a:buClr>
              <a:buFont typeface="Wingdings" charset="2"/>
              <a:buChar char="Ø"/>
            </a:pPr>
            <a:r>
              <a:rPr lang="en-US" altLang="en-US" sz="2600" dirty="0"/>
              <a:t>Is a deeper form of folliculitis</a:t>
            </a:r>
          </a:p>
          <a:p>
            <a:pPr>
              <a:buClr>
                <a:srgbClr val="DE6C36"/>
              </a:buClr>
              <a:buFont typeface="Wingdings" charset="2"/>
              <a:buChar char="Ø"/>
            </a:pPr>
            <a:r>
              <a:rPr lang="en-US" altLang="en-US" sz="2600" dirty="0"/>
              <a:t>More prevalent in areas subjected to irritation, pressure, friction and excessive perspiration e.g. back, neck, axillae and buttocks</a:t>
            </a:r>
          </a:p>
          <a:p>
            <a:pPr>
              <a:buClr>
                <a:srgbClr val="DE6C36"/>
              </a:buClr>
              <a:buFont typeface="Wingdings" charset="2"/>
              <a:buNone/>
            </a:pPr>
            <a:endParaRPr/>
          </a:p>
          <a:p>
            <a:pPr>
              <a:buClr>
                <a:srgbClr val="DE6C36"/>
              </a:buClr>
              <a:buFont typeface="Wingdings" charset="2"/>
              <a:buNone/>
            </a:pPr>
            <a:r>
              <a:rPr lang="en-US" altLang="en-US" sz="2600" b="1" dirty="0"/>
              <a:t>Carbuncle</a:t>
            </a:r>
          </a:p>
          <a:p>
            <a:pPr>
              <a:buClr>
                <a:srgbClr val="DE6C36"/>
              </a:buClr>
              <a:buFont typeface="Wingdings" charset="2"/>
              <a:buChar char="Ø"/>
            </a:pPr>
            <a:r>
              <a:rPr lang="en-US" altLang="en-US" sz="2600" dirty="0"/>
              <a:t>An abscess of skin and subcutaneous tissue that represents a furuncle that has invaded several follicles and is large and deep seated</a:t>
            </a:r>
          </a:p>
        </p:txBody>
      </p:sp>
    </p:spTree>
  </p:cSld>
  <p:clrMapOvr>
    <a:masterClrMapping/>
  </p:clrMapOvr>
  <p:transition spd="slow">
    <p:blinds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09569"/>
          <p:cNvSpPr>
            <a:spLocks noGrp="1"/>
          </p:cNvSpPr>
          <p:nvPr>
            <p:ph type="title" idx="4294967295"/>
          </p:nvPr>
        </p:nvSpPr>
        <p:spPr>
          <a:xfrm>
            <a:off x="457200" y="304800"/>
            <a:ext cx="8229600" cy="914400"/>
          </a:xfrm>
          <a:ln/>
        </p:spPr>
        <p:txBody>
          <a:bodyPr wrap="square" bIns="91440" anchor="b" anchorCtr="0"/>
          <a:lstStyle/>
          <a:p>
            <a:r>
              <a:rPr lang="en-US" altLang="en-US" b="1" dirty="0"/>
              <a:t>Medical Management</a:t>
            </a:r>
          </a:p>
        </p:txBody>
      </p:sp>
      <p:sp>
        <p:nvSpPr>
          <p:cNvPr id="109571" name="Oval 1095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66-587298610EC3}" type="slidenum">
              <a:rPr lang="en-US" altLang="en-US" sz="1400" dirty="0">
                <a:solidFill>
                  <a:srgbClr val="FFFFFF"/>
                </a:solidFill>
                <a:latin typeface="Rockwell" charset="0"/>
              </a:rPr>
              <a:pPr algn="ctr"/>
              <a:t>102</a:t>
            </a:fld>
            <a:endParaRPr lang="en-US" altLang="en-US" sz="1400" dirty="0">
              <a:solidFill>
                <a:srgbClr val="FFFFFF"/>
              </a:solidFill>
              <a:latin typeface="Rockwell" charset="0"/>
            </a:endParaRPr>
          </a:p>
        </p:txBody>
      </p:sp>
      <p:sp>
        <p:nvSpPr>
          <p:cNvPr id="109572" name="Text Placeholder 109571"/>
          <p:cNvSpPr>
            <a:spLocks noGrp="1"/>
          </p:cNvSpPr>
          <p:nvPr>
            <p:ph type="body" sz="quarter" idx="4294967295"/>
          </p:nvPr>
        </p:nvSpPr>
        <p:spPr>
          <a:xfrm>
            <a:off x="457200" y="1371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Do not rupture or squeeze</a:t>
            </a:r>
          </a:p>
          <a:p>
            <a:pPr>
              <a:buFont typeface="Wingdings" charset="2"/>
              <a:buChar char="Ø"/>
            </a:pPr>
            <a:r>
              <a:rPr lang="en-US" altLang="en-US" sz="2600" dirty="0"/>
              <a:t>Systemic antibiotics, cloxacilin and flucloxacillin are first – line medications</a:t>
            </a:r>
          </a:p>
          <a:p>
            <a:pPr>
              <a:buFont typeface="Wingdings" charset="2"/>
              <a:buChar char="Ø"/>
            </a:pPr>
            <a:r>
              <a:rPr lang="en-US" altLang="en-US" sz="2600" dirty="0"/>
              <a:t>Cephalosporins and erythromycin are also effective</a:t>
            </a:r>
          </a:p>
          <a:p>
            <a:pPr>
              <a:buFont typeface="Wingdings" charset="2"/>
              <a:buChar char="Ø"/>
            </a:pPr>
            <a:r>
              <a:rPr lang="en-US" altLang="en-US" sz="2600" dirty="0"/>
              <a:t>Bed rest for patients with boils in the perineum and anal region</a:t>
            </a:r>
          </a:p>
          <a:p>
            <a:pPr>
              <a:buFont typeface="Wingdings" charset="2"/>
              <a:buChar char="Ø"/>
            </a:pPr>
            <a:r>
              <a:rPr lang="en-US" altLang="en-US" sz="2600" dirty="0"/>
              <a:t>Small incision with a scalpel when pus is localized helps speed resolution by relieving the tension and ensuring direct evacuation of pus and slough</a:t>
            </a:r>
          </a:p>
        </p:txBody>
      </p:sp>
    </p:spTree>
  </p:cSld>
  <p:clrMapOvr>
    <a:masterClrMapping/>
  </p:clrMapOvr>
  <p:transition spd="slow">
    <p:blinds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10593"/>
          <p:cNvSpPr>
            <a:spLocks noGrp="1"/>
          </p:cNvSpPr>
          <p:nvPr>
            <p:ph type="title" idx="4294967295"/>
          </p:nvPr>
        </p:nvSpPr>
        <p:spPr>
          <a:xfrm>
            <a:off x="457200" y="381000"/>
            <a:ext cx="8229600" cy="1066800"/>
          </a:xfrm>
          <a:ln/>
        </p:spPr>
        <p:txBody>
          <a:bodyPr wrap="square" bIns="91440" anchor="b" anchorCtr="0"/>
          <a:lstStyle/>
          <a:p>
            <a:r>
              <a:rPr lang="en-US" altLang="en-US" b="1" dirty="0"/>
              <a:t>Nursing Management</a:t>
            </a:r>
          </a:p>
        </p:txBody>
      </p:sp>
      <p:sp>
        <p:nvSpPr>
          <p:cNvPr id="110595" name="Oval 11059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67-587298610EC3}" type="slidenum">
              <a:rPr lang="en-US" altLang="en-US" sz="1400" dirty="0">
                <a:solidFill>
                  <a:srgbClr val="FFFFFF"/>
                </a:solidFill>
                <a:latin typeface="Rockwell" charset="0"/>
              </a:rPr>
              <a:pPr algn="ctr"/>
              <a:t>103</a:t>
            </a:fld>
            <a:endParaRPr lang="en-US" altLang="en-US" sz="1400" dirty="0">
              <a:solidFill>
                <a:srgbClr val="FFFFFF"/>
              </a:solidFill>
              <a:latin typeface="Rockwell" charset="0"/>
            </a:endParaRPr>
          </a:p>
        </p:txBody>
      </p:sp>
      <p:sp>
        <p:nvSpPr>
          <p:cNvPr id="110596" name="Text Placeholder 110595"/>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Administration of IV fluids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Fever reduction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Warm, moist compresses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Cleaning the surrounding skin with antibacterial soap and applying antibacterial ointment</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Standard precaution while handling soiled dressing</a:t>
            </a:r>
          </a:p>
          <a:p>
            <a:pPr>
              <a:lnSpc>
                <a:spcPct val="90000"/>
              </a:lnSpc>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11617"/>
          <p:cNvSpPr>
            <a:spLocks noGrp="1"/>
          </p:cNvSpPr>
          <p:nvPr>
            <p:ph type="title" idx="4294967295"/>
          </p:nvPr>
        </p:nvSpPr>
        <p:spPr>
          <a:xfrm>
            <a:off x="457200" y="228600"/>
            <a:ext cx="8229600" cy="990600"/>
          </a:xfrm>
          <a:ln/>
        </p:spPr>
        <p:txBody>
          <a:bodyPr wrap="square" bIns="91440" anchor="b" anchorCtr="0"/>
          <a:lstStyle/>
          <a:p>
            <a:pPr algn="ctr"/>
            <a:r>
              <a:rPr lang="en-US" altLang="en-US" b="1" dirty="0"/>
              <a:t>HERPES ZOSTER</a:t>
            </a:r>
          </a:p>
        </p:txBody>
      </p:sp>
      <p:sp>
        <p:nvSpPr>
          <p:cNvPr id="111619" name="Oval 1116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63-587298610EC3}" type="slidenum">
              <a:rPr lang="en-US" altLang="en-US" sz="1400" dirty="0">
                <a:solidFill>
                  <a:srgbClr val="FFFFFF"/>
                </a:solidFill>
                <a:latin typeface="Rockwell" charset="0"/>
              </a:rPr>
              <a:pPr algn="ctr"/>
              <a:t>104</a:t>
            </a:fld>
            <a:endParaRPr lang="en-US" altLang="en-US" sz="1400" dirty="0">
              <a:solidFill>
                <a:srgbClr val="FFFFFF"/>
              </a:solidFill>
              <a:latin typeface="Rockwell" charset="0"/>
            </a:endParaRPr>
          </a:p>
        </p:txBody>
      </p:sp>
      <p:sp>
        <p:nvSpPr>
          <p:cNvPr id="111620" name="Text Placeholder 111619"/>
          <p:cNvSpPr>
            <a:spLocks noGrp="1"/>
          </p:cNvSpPr>
          <p:nvPr>
            <p:ph type="body" sz="quarter" idx="4294967295"/>
          </p:nvPr>
        </p:nvSpPr>
        <p:spPr>
          <a:xfrm>
            <a:off x="457200" y="1600200"/>
            <a:ext cx="8229600" cy="47244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Also called shingles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A viral disease characterized by a painful skin rash with blisters in a limited area on one side of the body, often in a stripe</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Caused by varicella – zoster virus, a group of DNA  viruses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Characterized by a painful vesicular eruption along the area of distribution of sensory nerves </a:t>
            </a:r>
          </a:p>
        </p:txBody>
      </p:sp>
    </p:spTree>
  </p:cSld>
  <p:clrMapOvr>
    <a:masterClrMapping/>
  </p:clrMapOvr>
  <p:transition spd="slow">
    <p:blinds dir="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12641"/>
          <p:cNvSpPr>
            <a:spLocks noGrp="1"/>
          </p:cNvSpPr>
          <p:nvPr>
            <p:ph type="title" idx="4294967295"/>
          </p:nvPr>
        </p:nvSpPr>
        <p:spPr>
          <a:xfrm>
            <a:off x="457200" y="274638"/>
            <a:ext cx="8229600" cy="868362"/>
          </a:xfrm>
          <a:ln/>
        </p:spPr>
        <p:txBody>
          <a:bodyPr wrap="square" bIns="91440" anchor="b" anchorCtr="0"/>
          <a:lstStyle/>
          <a:p>
            <a:r>
              <a:rPr lang="en-US" altLang="en-US" b="1" dirty="0"/>
              <a:t>Clinical Manifestations</a:t>
            </a:r>
          </a:p>
        </p:txBody>
      </p:sp>
      <p:sp>
        <p:nvSpPr>
          <p:cNvPr id="112643" name="Oval 11264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68-587298610EC3}" type="slidenum">
              <a:rPr lang="en-US" altLang="en-US" sz="1400" dirty="0">
                <a:solidFill>
                  <a:srgbClr val="FFFFFF"/>
                </a:solidFill>
                <a:latin typeface="Rockwell" charset="0"/>
              </a:rPr>
              <a:pPr algn="ctr"/>
              <a:t>105</a:t>
            </a:fld>
            <a:endParaRPr lang="en-US" altLang="en-US" sz="1400" dirty="0">
              <a:solidFill>
                <a:srgbClr val="FFFFFF"/>
              </a:solidFill>
              <a:latin typeface="Rockwell" charset="0"/>
            </a:endParaRPr>
          </a:p>
        </p:txBody>
      </p:sp>
      <p:sp>
        <p:nvSpPr>
          <p:cNvPr id="112644" name="Text Placeholder 112643"/>
          <p:cNvSpPr>
            <a:spLocks noGrp="1"/>
          </p:cNvSpPr>
          <p:nvPr>
            <p:ph type="body" sz="quarter" idx="4294967295"/>
          </p:nvPr>
        </p:nvSpPr>
        <p:spPr>
          <a:xfrm>
            <a:off x="457200" y="12192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The earliest symptoms, which include headache, fever, and malaise, are nonspecific, and may result in an incorrect diagnosis.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These are commonly followed by sensations of burning pain, itching, hyperesthesia (oversensitivity), or paresthesia ("pins and needles": tingling, pricking, or numbness).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Patches of grouped vesicles then appear</a:t>
            </a:r>
          </a:p>
          <a:p>
            <a:pPr>
              <a:lnSpc>
                <a:spcPct val="90000"/>
              </a:lnSpc>
              <a:buClr>
                <a:srgbClr val="DE6C36"/>
              </a:buClr>
              <a:buFont typeface="Wingdings" charset="2"/>
              <a:buChar char="Ø"/>
            </a:pPr>
            <a:endParaRPr/>
          </a:p>
          <a:p>
            <a:pPr>
              <a:lnSpc>
                <a:spcPct val="90000"/>
              </a:lnSpc>
              <a:buClr>
                <a:srgbClr val="DE6C36"/>
              </a:buClr>
              <a:buFont typeface="Wingdings" charset="2"/>
              <a:buChar char="Ø"/>
            </a:pPr>
            <a:r>
              <a:rPr lang="en-US" altLang="en-US" sz="2600" dirty="0"/>
              <a:t>Early vesicles which contain serum which later become purulent rupture to form crusts</a:t>
            </a:r>
          </a:p>
          <a:p>
            <a:pPr>
              <a:lnSpc>
                <a:spcPct val="90000"/>
              </a:lnSpc>
              <a:buClr>
                <a:srgbClr val="DE6C36"/>
              </a:buClr>
              <a:buFont typeface="Wingdings" charset="2"/>
              <a:buChar char="Ø"/>
            </a:pPr>
            <a:endParaRP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1136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69-587298610EC3}" type="slidenum">
              <a:rPr lang="en-US" altLang="en-US" sz="1400" dirty="0">
                <a:solidFill>
                  <a:srgbClr val="FFFFFF"/>
                </a:solidFill>
                <a:latin typeface="Rockwell" charset="0"/>
              </a:rPr>
              <a:pPr algn="ctr"/>
              <a:t>106</a:t>
            </a:fld>
            <a:endParaRPr lang="en-US" altLang="en-US" sz="1400" dirty="0">
              <a:solidFill>
                <a:srgbClr val="FFFFFF"/>
              </a:solidFill>
              <a:latin typeface="Rockwell" charset="0"/>
            </a:endParaRPr>
          </a:p>
        </p:txBody>
      </p:sp>
      <p:sp>
        <p:nvSpPr>
          <p:cNvPr id="113667" name="Text Placeholder 113666"/>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The inflammation is usually unilateral, involving thoracic, cervical or cranial nerves </a:t>
            </a:r>
          </a:p>
          <a:p>
            <a:pPr>
              <a:buClr>
                <a:srgbClr val="DE6C36"/>
              </a:buClr>
              <a:buFont typeface="Wingdings" charset="2"/>
              <a:buNone/>
            </a:pPr>
            <a:endParaRPr/>
          </a:p>
          <a:p>
            <a:pPr>
              <a:buClr>
                <a:srgbClr val="DE6C36"/>
              </a:buClr>
              <a:buFont typeface="Wingdings" charset="2"/>
              <a:buChar char="Ø"/>
            </a:pPr>
            <a:r>
              <a:rPr lang="en-US" altLang="en-US" sz="2600" dirty="0"/>
              <a:t>Inflammation and rash on the trunk may cause pain with slightest touch</a:t>
            </a:r>
          </a:p>
          <a:p>
            <a:pPr>
              <a:buClr>
                <a:srgbClr val="DE6C36"/>
              </a:buClr>
              <a:buFont typeface="Wingdings" charset="2"/>
              <a:buNone/>
            </a:pPr>
            <a:endParaRPr/>
          </a:p>
          <a:p>
            <a:pPr>
              <a:buClr>
                <a:srgbClr val="DE6C36"/>
              </a:buClr>
              <a:buFont typeface="Wingdings" charset="2"/>
              <a:buChar char="Ø"/>
            </a:pPr>
            <a:r>
              <a:rPr lang="en-US" altLang="en-US" sz="2600" dirty="0"/>
              <a:t>The healing time varies from 7 – 26 days</a:t>
            </a:r>
          </a:p>
          <a:p>
            <a:pPr>
              <a:buClr>
                <a:srgbClr val="DE6C36"/>
              </a:buClr>
              <a:buFont typeface="Wingdings" charset="2"/>
              <a:buNone/>
            </a:pPr>
            <a:endParaRPr/>
          </a:p>
          <a:p>
            <a:pPr>
              <a:buClr>
                <a:srgbClr val="DE6C36"/>
              </a:buClr>
              <a:buFont typeface="Wingdings" charset="2"/>
              <a:buChar char="Ø"/>
            </a:pPr>
            <a:r>
              <a:rPr lang="en-US" altLang="en-US" sz="2600" dirty="0"/>
              <a:t>May complicate to post herpetic neuralgia (persistent pain of affected nerve after healing)</a:t>
            </a:r>
          </a:p>
        </p:txBody>
      </p:sp>
    </p:spTree>
  </p:cSld>
  <p:clrMapOvr>
    <a:masterClrMapping/>
  </p:clrMapOvr>
  <p:transition spd="slow">
    <p:blinds dir="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14689"/>
          <p:cNvSpPr>
            <a:spLocks noGrp="1"/>
          </p:cNvSpPr>
          <p:nvPr>
            <p:ph type="title" idx="4294967295"/>
          </p:nvPr>
        </p:nvSpPr>
        <p:spPr>
          <a:xfrm>
            <a:off x="457200" y="381000"/>
            <a:ext cx="8229600" cy="990600"/>
          </a:xfrm>
          <a:ln/>
        </p:spPr>
        <p:txBody>
          <a:bodyPr wrap="square" bIns="91440" anchor="b" anchorCtr="0"/>
          <a:lstStyle/>
          <a:p>
            <a:r>
              <a:rPr lang="en-US" altLang="en-US" b="1" dirty="0"/>
              <a:t>Medical Management</a:t>
            </a:r>
          </a:p>
        </p:txBody>
      </p:sp>
      <p:sp>
        <p:nvSpPr>
          <p:cNvPr id="114691" name="Oval 11469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70-587298610EC3}" type="slidenum">
              <a:rPr lang="en-US" altLang="en-US" sz="1400" dirty="0">
                <a:solidFill>
                  <a:srgbClr val="FFFFFF"/>
                </a:solidFill>
                <a:latin typeface="Rockwell" charset="0"/>
              </a:rPr>
              <a:pPr algn="ctr"/>
              <a:t>107</a:t>
            </a:fld>
            <a:endParaRPr lang="en-US" altLang="en-US" sz="1400" dirty="0">
              <a:solidFill>
                <a:srgbClr val="FFFFFF"/>
              </a:solidFill>
              <a:latin typeface="Rockwell" charset="0"/>
            </a:endParaRPr>
          </a:p>
        </p:txBody>
      </p:sp>
      <p:sp>
        <p:nvSpPr>
          <p:cNvPr id="114692" name="Text Placeholder 114691"/>
          <p:cNvSpPr>
            <a:spLocks noGrp="1"/>
          </p:cNvSpPr>
          <p:nvPr>
            <p:ph type="body" sz="quarter" idx="4294967295"/>
          </p:nvPr>
        </p:nvSpPr>
        <p:spPr>
          <a:xfrm>
            <a:off x="457200" y="1371600"/>
            <a:ext cx="8229600" cy="4754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Analgesics to relieve pain, since adequate pain control during the acute phase helps prevent persistent pain patterns</a:t>
            </a:r>
          </a:p>
          <a:p>
            <a:pPr>
              <a:buClr>
                <a:srgbClr val="DE6C36"/>
              </a:buClr>
              <a:buFont typeface="Wingdings" charset="2"/>
              <a:buNone/>
            </a:pPr>
            <a:endParaRPr/>
          </a:p>
          <a:p>
            <a:pPr>
              <a:buClr>
                <a:srgbClr val="DE6C36"/>
              </a:buClr>
              <a:buFont typeface="Wingdings" charset="2"/>
              <a:buChar char="Ø"/>
            </a:pPr>
            <a:r>
              <a:rPr lang="en-US" altLang="en-US" sz="2600" dirty="0"/>
              <a:t>Systemic corticosteroids may be prescribed in patients older than 50 years to reduce incidence and duration of post herpetic neuralgia</a:t>
            </a:r>
          </a:p>
          <a:p>
            <a:pPr>
              <a:buClr>
                <a:srgbClr val="DE6C36"/>
              </a:buClr>
              <a:buFont typeface="Wingdings" charset="2"/>
              <a:buNone/>
            </a:pPr>
            <a:endParaRPr/>
          </a:p>
          <a:p>
            <a:pPr>
              <a:buClr>
                <a:srgbClr val="DE6C36"/>
              </a:buClr>
              <a:buFont typeface="Wingdings" charset="2"/>
              <a:buChar char="Ø"/>
            </a:pPr>
            <a:r>
              <a:rPr lang="en-US" altLang="en-US" sz="2600" dirty="0"/>
              <a:t>Oral antiviral agents e.g. acyclovir effective in arresting the infection</a:t>
            </a:r>
          </a:p>
        </p:txBody>
      </p:sp>
    </p:spTree>
  </p:cSld>
  <p:clrMapOvr>
    <a:masterClrMapping/>
  </p:clrMapOvr>
  <p:transition spd="slow">
    <p:blinds dir="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1157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71-587298610EC3}" type="slidenum">
              <a:rPr lang="en-US" altLang="en-US" sz="1400" dirty="0">
                <a:solidFill>
                  <a:srgbClr val="FFFFFF"/>
                </a:solidFill>
                <a:latin typeface="Rockwell" charset="0"/>
              </a:rPr>
              <a:pPr algn="ctr"/>
              <a:t>108</a:t>
            </a:fld>
            <a:endParaRPr lang="en-US" altLang="en-US" sz="1400" dirty="0">
              <a:solidFill>
                <a:srgbClr val="FFFFFF"/>
              </a:solidFill>
              <a:latin typeface="Rockwell" charset="0"/>
            </a:endParaRPr>
          </a:p>
        </p:txBody>
      </p:sp>
      <p:sp>
        <p:nvSpPr>
          <p:cNvPr id="115715" name="Text Placeholder 115714"/>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IV acyclovir if started early effective in reducing pain and halting the progress of the disease</a:t>
            </a:r>
          </a:p>
          <a:p>
            <a:pPr>
              <a:buClr>
                <a:srgbClr val="DE6C36"/>
              </a:buClr>
              <a:buFont typeface="Wingdings" charset="2"/>
              <a:buNone/>
            </a:pPr>
            <a:endParaRPr/>
          </a:p>
          <a:p>
            <a:pPr>
              <a:buClr>
                <a:srgbClr val="DE6C36"/>
              </a:buClr>
              <a:buFont typeface="Wingdings" charset="2"/>
              <a:buNone/>
            </a:pPr>
            <a:r>
              <a:rPr lang="en-US" altLang="en-US" sz="2600" b="1" dirty="0"/>
              <a:t>Note</a:t>
            </a:r>
            <a:r>
              <a:rPr lang="en-US" altLang="en-US" sz="2600" dirty="0"/>
              <a:t>  </a:t>
            </a:r>
          </a:p>
          <a:p>
            <a:pPr>
              <a:buClr>
                <a:srgbClr val="DE6C36"/>
              </a:buClr>
              <a:buFont typeface="Wingdings" charset="2"/>
              <a:buChar char="Ø"/>
            </a:pPr>
            <a:r>
              <a:rPr lang="en-US" altLang="en-US" sz="2600" dirty="0"/>
              <a:t>Ophthalmic herpes zoster is an ophthalmic emergency and the patient should be referred to an ophthalmologist immediately to prevent a possible sequelae of keratitis, uveitis, ulceration and blindness</a:t>
            </a:r>
          </a:p>
        </p:txBody>
      </p:sp>
    </p:spTree>
  </p:cSld>
  <p:clrMapOvr>
    <a:masterClrMapping/>
  </p:clrMapOvr>
  <p:transition spd="slow">
    <p:blinds dir="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16737"/>
          <p:cNvSpPr>
            <a:spLocks noGrp="1"/>
          </p:cNvSpPr>
          <p:nvPr>
            <p:ph type="title" idx="4294967295"/>
          </p:nvPr>
        </p:nvSpPr>
        <p:spPr>
          <a:xfrm>
            <a:off x="457200" y="381000"/>
            <a:ext cx="8229600" cy="838200"/>
          </a:xfrm>
          <a:ln/>
        </p:spPr>
        <p:txBody>
          <a:bodyPr wrap="square" bIns="91440" anchor="b" anchorCtr="0"/>
          <a:lstStyle/>
          <a:p>
            <a:r>
              <a:rPr lang="en-US" altLang="en-US" b="1" dirty="0"/>
              <a:t>Nursing Management</a:t>
            </a:r>
          </a:p>
        </p:txBody>
      </p:sp>
      <p:sp>
        <p:nvSpPr>
          <p:cNvPr id="116739" name="Oval 11673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532-587298610EC3}" type="slidenum">
              <a:rPr lang="en-US" altLang="en-US" sz="1400" dirty="0">
                <a:solidFill>
                  <a:srgbClr val="FFFFFF"/>
                </a:solidFill>
                <a:latin typeface="Rockwell" charset="0"/>
              </a:rPr>
              <a:pPr algn="ctr"/>
              <a:t>109</a:t>
            </a:fld>
            <a:endParaRPr lang="en-US" altLang="en-US" sz="1400" dirty="0">
              <a:solidFill>
                <a:srgbClr val="FFFFFF"/>
              </a:solidFill>
              <a:latin typeface="Rockwell" charset="0"/>
            </a:endParaRPr>
          </a:p>
        </p:txBody>
      </p:sp>
      <p:sp>
        <p:nvSpPr>
          <p:cNvPr id="116740" name="Text Placeholder 116739"/>
          <p:cNvSpPr>
            <a:spLocks noGrp="1"/>
          </p:cNvSpPr>
          <p:nvPr>
            <p:ph type="body" sz="quarter" idx="4294967295"/>
          </p:nvPr>
        </p:nvSpPr>
        <p:spPr>
          <a:xfrm>
            <a:off x="457200" y="13716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i="1" dirty="0"/>
              <a:t>Controlling Pain</a:t>
            </a:r>
          </a:p>
          <a:p>
            <a:pPr>
              <a:buFont typeface="Wingdings" charset="2"/>
              <a:buChar char="Ø"/>
            </a:pPr>
            <a:r>
              <a:rPr lang="en-US" altLang="en-US" sz="2600" dirty="0"/>
              <a:t>Assess patient's level of discomfort and medicate as prescribed; monitor for adverse effects of pain medications.</a:t>
            </a:r>
          </a:p>
          <a:p>
            <a:pPr>
              <a:buFont typeface="Wingdings" charset="2"/>
              <a:buChar char="Ø"/>
            </a:pPr>
            <a:r>
              <a:rPr lang="en-US" altLang="en-US" sz="2600" dirty="0"/>
              <a:t>Teach patient to apply wet dressings for soothing effect. If old, teach the relatives</a:t>
            </a:r>
          </a:p>
          <a:p>
            <a:pPr>
              <a:buFont typeface="Wingdings" charset="2"/>
              <a:buChar char="Ø"/>
            </a:pPr>
            <a:r>
              <a:rPr lang="en-US" altLang="en-US" sz="2600" dirty="0"/>
              <a:t>Encourage distraction techniques such as music therapy.</a:t>
            </a:r>
          </a:p>
          <a:p>
            <a:pPr>
              <a:buFont typeface="Wingdings" charset="2"/>
              <a:buChar char="Ø"/>
            </a:pPr>
            <a:r>
              <a:rPr lang="en-US" altLang="en-US" sz="2600" dirty="0"/>
              <a:t>Teach relaxation techniques, such as deep breathing, progressive muscle relaxation, and imagery, to help control pain.</a:t>
            </a: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6385"/>
          <p:cNvSpPr>
            <a:spLocks noGrp="1"/>
          </p:cNvSpPr>
          <p:nvPr>
            <p:ph type="title" idx="4294967295"/>
          </p:nvPr>
        </p:nvSpPr>
        <p:spPr>
          <a:xfrm>
            <a:off x="457200" y="274638"/>
            <a:ext cx="8229600" cy="792162"/>
          </a:xfrm>
          <a:ln/>
        </p:spPr>
        <p:txBody>
          <a:bodyPr wrap="square" bIns="91440" anchor="b" anchorCtr="0"/>
          <a:lstStyle/>
          <a:p>
            <a:r>
              <a:rPr lang="en-US" altLang="en-US" b="1" dirty="0"/>
              <a:t>2. Dermis</a:t>
            </a:r>
          </a:p>
        </p:txBody>
      </p:sp>
      <p:sp>
        <p:nvSpPr>
          <p:cNvPr id="16387" name="Oval 1638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271-587298610EC3}" type="slidenum">
              <a:rPr lang="en-US" altLang="en-US" sz="1400" dirty="0">
                <a:solidFill>
                  <a:srgbClr val="FFFFFF"/>
                </a:solidFill>
                <a:latin typeface="Rockwell" charset="0"/>
              </a:rPr>
              <a:pPr algn="ctr"/>
              <a:t>11</a:t>
            </a:fld>
            <a:endParaRPr lang="en-US" altLang="en-US" sz="1400" dirty="0">
              <a:solidFill>
                <a:srgbClr val="FFFFFF"/>
              </a:solidFill>
              <a:latin typeface="Rockwell" charset="0"/>
            </a:endParaRPr>
          </a:p>
        </p:txBody>
      </p:sp>
      <p:sp>
        <p:nvSpPr>
          <p:cNvPr id="16388" name="Text Placeholder 16387"/>
          <p:cNvSpPr>
            <a:spLocks noGrp="1"/>
          </p:cNvSpPr>
          <p:nvPr>
            <p:ph type="body" sz="quarter" idx="4294967295"/>
          </p:nvPr>
        </p:nvSpPr>
        <p:spPr>
          <a:xfrm>
            <a:off x="457200" y="1066800"/>
            <a:ext cx="8229600" cy="50593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It is the layer of skin beneath the epidermis that consists of connective tissue and cushions the body from stress and strain.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Makes the largest portion of skin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Contains the hair follicles, sweat glands, sebaceous glands, apocrine glands, lymphatic vessels and blood vessels. The blood vessels in the dermis provide nourishment and waste removal from its own cells as well as from the Stratum basale of the epidermis.</a:t>
            </a:r>
          </a:p>
        </p:txBody>
      </p:sp>
    </p:spTree>
  </p:cSld>
  <p:clrMapOvr>
    <a:masterClrMapping/>
  </p:clrMapOvr>
  <p:transition spd="slow">
    <p:blinds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1177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62-587298610EC3}" type="slidenum">
              <a:rPr lang="en-US" altLang="en-US" sz="1400" dirty="0">
                <a:solidFill>
                  <a:srgbClr val="FFFFFF"/>
                </a:solidFill>
                <a:latin typeface="Rockwell" charset="0"/>
              </a:rPr>
              <a:pPr algn="ctr"/>
              <a:t>110</a:t>
            </a:fld>
            <a:endParaRPr lang="en-US" altLang="en-US" sz="1400" dirty="0">
              <a:solidFill>
                <a:srgbClr val="FFFFFF"/>
              </a:solidFill>
              <a:latin typeface="Rockwell" charset="0"/>
            </a:endParaRPr>
          </a:p>
        </p:txBody>
      </p:sp>
      <p:sp>
        <p:nvSpPr>
          <p:cNvPr id="117763" name="Text Placeholder 117762"/>
          <p:cNvSpPr>
            <a:spLocks noGrp="1"/>
          </p:cNvSpPr>
          <p:nvPr>
            <p:ph type="body" sz="quarter" idx="4294967295"/>
          </p:nvPr>
        </p:nvSpPr>
        <p:spPr>
          <a:xfrm>
            <a:off x="457200" y="838200"/>
            <a:ext cx="8229600" cy="5635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600" b="1" i="1" dirty="0"/>
              <a:t>Improving Skin Integrity</a:t>
            </a:r>
          </a:p>
          <a:p>
            <a:pPr>
              <a:buClr>
                <a:srgbClr val="DE6C36"/>
              </a:buClr>
              <a:buFont typeface="Wingdings" charset="2"/>
              <a:buChar char="Ø"/>
            </a:pPr>
            <a:r>
              <a:rPr lang="en-US" altLang="en-US" sz="2600" dirty="0"/>
              <a:t>Apply wet dressings to cool and dry inflamed areas by means of evaporation.</a:t>
            </a:r>
          </a:p>
          <a:p>
            <a:pPr>
              <a:buClr>
                <a:srgbClr val="DE6C36"/>
              </a:buClr>
              <a:buNone/>
            </a:pPr>
            <a:endParaRPr/>
          </a:p>
          <a:p>
            <a:pPr>
              <a:buClr>
                <a:srgbClr val="DE6C36"/>
              </a:buClr>
              <a:buFont typeface="Wingdings" charset="2"/>
              <a:buChar char="Ø"/>
            </a:pPr>
            <a:r>
              <a:rPr lang="en-US" altLang="en-US" sz="2600" dirty="0"/>
              <a:t>Administer antiviral medication in dosage prescribed (usually high dose); warn the patient of adverse effects such as nausea.</a:t>
            </a:r>
          </a:p>
          <a:p>
            <a:pPr>
              <a:buClr>
                <a:srgbClr val="DE6C36"/>
              </a:buClr>
              <a:buNone/>
            </a:pPr>
            <a:endParaRPr/>
          </a:p>
          <a:p>
            <a:pPr>
              <a:buClr>
                <a:srgbClr val="DE6C36"/>
              </a:buClr>
              <a:buFont typeface="Wingdings" charset="2"/>
              <a:buChar char="Ø"/>
            </a:pPr>
            <a:r>
              <a:rPr lang="en-US" altLang="en-US" sz="2600" dirty="0"/>
              <a:t>Apply antibacterial ointments (after acute stage) as prescribed, to soften and separate adherent crusts and prevent secondary infection.</a:t>
            </a:r>
          </a:p>
        </p:txBody>
      </p:sp>
    </p:spTree>
  </p:cSld>
  <p:clrMapOvr>
    <a:masterClrMapping/>
  </p:clrMapOvr>
  <p:transition spd="slow">
    <p:blinds dir="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val 1187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63-587298610EC3}" type="slidenum">
              <a:rPr lang="en-US" altLang="en-US" sz="1400" dirty="0">
                <a:solidFill>
                  <a:srgbClr val="FFFFFF"/>
                </a:solidFill>
                <a:latin typeface="Rockwell" charset="0"/>
              </a:rPr>
              <a:pPr algn="ctr"/>
              <a:t>111</a:t>
            </a:fld>
            <a:endParaRPr lang="en-US" altLang="en-US" sz="1400" dirty="0">
              <a:solidFill>
                <a:srgbClr val="FFFFFF"/>
              </a:solidFill>
              <a:latin typeface="Rockwell" charset="0"/>
            </a:endParaRPr>
          </a:p>
        </p:txBody>
      </p:sp>
      <p:sp>
        <p:nvSpPr>
          <p:cNvPr id="118787" name="Text Placeholder 118786"/>
          <p:cNvSpPr>
            <a:spLocks noGrp="1"/>
          </p:cNvSpPr>
          <p:nvPr>
            <p:ph type="body" sz="quarter" idx="4294967295"/>
          </p:nvPr>
        </p:nvSpPr>
        <p:spPr>
          <a:xfrm>
            <a:off x="457200" y="762000"/>
            <a:ext cx="8229600" cy="57118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800" b="1" i="1" dirty="0"/>
              <a:t>Patient Education and Health Maintenance</a:t>
            </a:r>
          </a:p>
          <a:p>
            <a:pPr>
              <a:buClr>
                <a:srgbClr val="DE6C36"/>
              </a:buClr>
              <a:buFont typeface="Wingdings" charset="2"/>
              <a:buChar char="Ø"/>
            </a:pPr>
            <a:r>
              <a:rPr lang="en-US" altLang="en-US" sz="2800" dirty="0"/>
              <a:t>Teach patient to use proper hand-washing technique, to avoid spreading herpes zoster virus.</a:t>
            </a:r>
          </a:p>
          <a:p>
            <a:pPr>
              <a:buClr>
                <a:srgbClr val="DE6C36"/>
              </a:buClr>
              <a:buNone/>
            </a:pPr>
            <a:endParaRPr/>
          </a:p>
          <a:p>
            <a:pPr>
              <a:buClr>
                <a:srgbClr val="DE6C36"/>
              </a:buClr>
              <a:buFont typeface="Wingdings" charset="2"/>
              <a:buChar char="Ø"/>
            </a:pPr>
            <a:r>
              <a:rPr lang="en-US" altLang="en-US" sz="2800" dirty="0"/>
              <a:t>Advise patient not to open the blisters, to avoid secondary infection and scarring.</a:t>
            </a:r>
          </a:p>
          <a:p>
            <a:pPr>
              <a:buClr>
                <a:srgbClr val="DE6C36"/>
              </a:buClr>
              <a:buNone/>
            </a:pPr>
            <a:endParaRPr/>
          </a:p>
          <a:p>
            <a:pPr>
              <a:buClr>
                <a:srgbClr val="DE6C36"/>
              </a:buClr>
              <a:buFont typeface="Wingdings" charset="2"/>
              <a:buChar char="Ø"/>
            </a:pPr>
            <a:r>
              <a:rPr lang="en-US" altLang="en-US" sz="2800" dirty="0"/>
              <a:t>Reassure that shingles is a viral infection of the nerves; nervousness does not cause shingles.</a:t>
            </a:r>
          </a:p>
          <a:p>
            <a:pPr lvl="1">
              <a:buFont typeface="Wingdings" charset="2"/>
              <a:buChar char="§"/>
            </a:pPr>
            <a:endParaRPr/>
          </a:p>
        </p:txBody>
      </p:sp>
    </p:spTree>
  </p:cSld>
  <p:clrMapOvr>
    <a:masterClrMapping/>
  </p:clrMapOvr>
  <p:transition spd="slow">
    <p:blinds dir="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1198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31-587298610EC3}" type="slidenum">
              <a:rPr lang="en-US" altLang="en-US" sz="1400" dirty="0">
                <a:solidFill>
                  <a:srgbClr val="FFFFFF"/>
                </a:solidFill>
                <a:latin typeface="Rockwell" charset="0"/>
              </a:rPr>
              <a:pPr algn="ctr"/>
              <a:t>112</a:t>
            </a:fld>
            <a:endParaRPr lang="en-US" altLang="en-US" sz="1400" dirty="0">
              <a:solidFill>
                <a:srgbClr val="FFFFFF"/>
              </a:solidFill>
              <a:latin typeface="Rockwell" charset="0"/>
            </a:endParaRPr>
          </a:p>
        </p:txBody>
      </p:sp>
      <p:sp>
        <p:nvSpPr>
          <p:cNvPr id="119811" name="Text Placeholder 119810"/>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A caregiver may be required to assist with dressings and meals. In older persons, the pain is more pronounced and incapacitating. </a:t>
            </a:r>
          </a:p>
          <a:p>
            <a:pPr>
              <a:buFont typeface="Wingdings" charset="2"/>
              <a:buChar char="Ø"/>
            </a:pPr>
            <a:endParaRPr/>
          </a:p>
          <a:p>
            <a:pPr>
              <a:buFont typeface="Wingdings" charset="2"/>
              <a:buChar char="Ø"/>
            </a:pPr>
            <a:r>
              <a:rPr lang="en-US" altLang="en-US" sz="2600" dirty="0"/>
              <a:t>Encourage on balanced diet to help boost the patient’s immunity</a:t>
            </a:r>
          </a:p>
          <a:p>
            <a:pPr>
              <a:buFont typeface="Wingdings" charset="2"/>
              <a:buChar char="Ø"/>
            </a:pPr>
            <a:endParaRPr/>
          </a:p>
          <a:p>
            <a:pPr>
              <a:buFont typeface="Wingdings" charset="2"/>
              <a:buChar char="Ø"/>
            </a:pPr>
            <a:r>
              <a:rPr lang="en-US" altLang="en-US" sz="2600" dirty="0"/>
              <a:t>Educate patient on the importance of keeping the given appointments and ensure adequate follow - up</a:t>
            </a:r>
          </a:p>
        </p:txBody>
      </p:sp>
    </p:spTree>
  </p:cSld>
  <p:clrMapOvr>
    <a:masterClrMapping/>
  </p:clrMapOvr>
  <p:transition spd="slow">
    <p:blinds dir="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1208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38-587298610EC3}" type="slidenum">
              <a:rPr lang="en-US" altLang="en-US" sz="1400" dirty="0">
                <a:solidFill>
                  <a:srgbClr val="FFFFFF"/>
                </a:solidFill>
                <a:latin typeface="Rockwell" charset="0"/>
              </a:rPr>
              <a:pPr algn="ctr"/>
              <a:t>113</a:t>
            </a:fld>
            <a:endParaRPr lang="en-US" altLang="en-US" sz="1400" dirty="0">
              <a:solidFill>
                <a:srgbClr val="FFFFFF"/>
              </a:solidFill>
              <a:latin typeface="Rockwell" charset="0"/>
            </a:endParaRPr>
          </a:p>
        </p:txBody>
      </p:sp>
      <p:pic>
        <p:nvPicPr>
          <p:cNvPr id="120835" name="Content Placeholder 120834"/>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1218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39-587298610EC3}" type="slidenum">
              <a:rPr lang="en-US" altLang="en-US" sz="1400" dirty="0">
                <a:solidFill>
                  <a:srgbClr val="FFFFFF"/>
                </a:solidFill>
                <a:latin typeface="Rockwell" charset="0"/>
              </a:rPr>
              <a:pPr algn="ctr"/>
              <a:t>114</a:t>
            </a:fld>
            <a:endParaRPr lang="en-US" altLang="en-US" sz="1400" dirty="0">
              <a:solidFill>
                <a:srgbClr val="FFFFFF"/>
              </a:solidFill>
              <a:latin typeface="Rockwell" charset="0"/>
            </a:endParaRPr>
          </a:p>
        </p:txBody>
      </p:sp>
      <p:pic>
        <p:nvPicPr>
          <p:cNvPr id="121859" name="Content Placeholder 121858"/>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val 1228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40-587298610EC3}" type="slidenum">
              <a:rPr lang="en-US" altLang="en-US" sz="1400" dirty="0">
                <a:solidFill>
                  <a:srgbClr val="FFFFFF"/>
                </a:solidFill>
                <a:latin typeface="Rockwell" charset="0"/>
              </a:rPr>
              <a:pPr algn="ctr"/>
              <a:t>115</a:t>
            </a:fld>
            <a:endParaRPr lang="en-US" altLang="en-US" sz="1400" dirty="0">
              <a:solidFill>
                <a:srgbClr val="FFFFFF"/>
              </a:solidFill>
              <a:latin typeface="Rockwell" charset="0"/>
            </a:endParaRPr>
          </a:p>
        </p:txBody>
      </p:sp>
      <p:pic>
        <p:nvPicPr>
          <p:cNvPr id="122883" name="Content Placeholder 122882"/>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23905"/>
          <p:cNvSpPr>
            <a:spLocks noGrp="1"/>
          </p:cNvSpPr>
          <p:nvPr>
            <p:ph type="title" idx="4294967295"/>
          </p:nvPr>
        </p:nvSpPr>
        <p:spPr>
          <a:xfrm>
            <a:off x="457200" y="533400"/>
            <a:ext cx="8229600" cy="1066800"/>
          </a:xfrm>
          <a:ln/>
        </p:spPr>
        <p:txBody>
          <a:bodyPr wrap="square" bIns="91440" anchor="b" anchorCtr="0"/>
          <a:lstStyle/>
          <a:p>
            <a:pPr algn="ctr"/>
            <a:r>
              <a:rPr lang="en-US" altLang="en-US" b="1" dirty="0"/>
              <a:t>HERPES SIMPLEX</a:t>
            </a:r>
          </a:p>
        </p:txBody>
      </p:sp>
      <p:sp>
        <p:nvSpPr>
          <p:cNvPr id="123907" name="Oval 12390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74-587298610EC3}" type="slidenum">
              <a:rPr lang="en-US" altLang="en-US" sz="1400" dirty="0">
                <a:solidFill>
                  <a:srgbClr val="FFFFFF"/>
                </a:solidFill>
                <a:latin typeface="Rockwell" charset="0"/>
              </a:rPr>
              <a:pPr algn="ctr"/>
              <a:t>116</a:t>
            </a:fld>
            <a:endParaRPr lang="en-US" altLang="en-US" sz="1400" dirty="0">
              <a:solidFill>
                <a:srgbClr val="FFFFFF"/>
              </a:solidFill>
              <a:latin typeface="Rockwell" charset="0"/>
            </a:endParaRPr>
          </a:p>
        </p:txBody>
      </p:sp>
      <p:sp>
        <p:nvSpPr>
          <p:cNvPr id="123908" name="Text Placeholder 12390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 common skin infection with two types of causative virus</a:t>
            </a:r>
          </a:p>
          <a:p>
            <a:pPr>
              <a:buClr>
                <a:srgbClr val="DE6C36"/>
              </a:buClr>
              <a:buFont typeface="Wingdings" charset="2"/>
              <a:buNone/>
            </a:pPr>
            <a:endParaRPr/>
          </a:p>
          <a:p>
            <a:pPr>
              <a:buClr>
                <a:srgbClr val="DE6C36"/>
              </a:buClr>
              <a:buFont typeface="Wingdings" charset="2"/>
              <a:buChar char="Ø"/>
            </a:pPr>
            <a:r>
              <a:rPr lang="en-US" altLang="en-US" sz="2600" dirty="0"/>
              <a:t>Herpes Type 1, affecting the mouth</a:t>
            </a:r>
          </a:p>
          <a:p>
            <a:pPr>
              <a:buClr>
                <a:srgbClr val="DE6C36"/>
              </a:buClr>
              <a:buFont typeface="Wingdings" charset="2"/>
              <a:buNone/>
            </a:pPr>
            <a:endParaRPr/>
          </a:p>
          <a:p>
            <a:pPr>
              <a:buClr>
                <a:srgbClr val="DE6C36"/>
              </a:buClr>
              <a:buFont typeface="Wingdings" charset="2"/>
              <a:buChar char="Ø"/>
            </a:pPr>
            <a:r>
              <a:rPr lang="en-US" altLang="en-US" sz="2600" dirty="0"/>
              <a:t>Herpes Type 2, affecting the genital area</a:t>
            </a:r>
          </a:p>
          <a:p>
            <a:pPr>
              <a:buClr>
                <a:srgbClr val="DE6C36"/>
              </a:buClr>
              <a:buFont typeface="Wingdings" charset="2"/>
              <a:buNone/>
            </a:pPr>
            <a:endParaRPr/>
          </a:p>
          <a:p>
            <a:pPr>
              <a:buClr>
                <a:srgbClr val="DE6C36"/>
              </a:buClr>
              <a:buFont typeface="Wingdings" charset="2"/>
              <a:buChar char="Ø"/>
            </a:pPr>
            <a:r>
              <a:rPr lang="en-US" altLang="en-US" sz="2600" dirty="0"/>
              <a:t>Prevalence of type 2 is lower, usually appears at onset of sexual activity</a:t>
            </a:r>
          </a:p>
        </p:txBody>
      </p:sp>
    </p:spTree>
  </p:cSld>
  <p:clrMapOvr>
    <a:masterClrMapping/>
  </p:clrMapOvr>
  <p:transition spd="slow">
    <p:blinds dir="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val 1249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75-587298610EC3}" type="slidenum">
              <a:rPr lang="en-US" altLang="en-US" sz="1400" dirty="0">
                <a:solidFill>
                  <a:srgbClr val="FFFFFF"/>
                </a:solidFill>
                <a:latin typeface="Rockwell" charset="0"/>
              </a:rPr>
              <a:pPr algn="ctr"/>
              <a:t>117</a:t>
            </a:fld>
            <a:endParaRPr lang="en-US" altLang="en-US" sz="1400" dirty="0">
              <a:solidFill>
                <a:srgbClr val="FFFFFF"/>
              </a:solidFill>
              <a:latin typeface="Rockwell" charset="0"/>
            </a:endParaRPr>
          </a:p>
        </p:txBody>
      </p:sp>
      <p:sp>
        <p:nvSpPr>
          <p:cNvPr id="124931" name="Text Placeholder 124930"/>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None/>
            </a:pPr>
            <a:r>
              <a:rPr lang="en-US" altLang="en-US" sz="2600" b="1" u="sng" dirty="0"/>
              <a:t>Orolabial Herpes</a:t>
            </a:r>
          </a:p>
          <a:p>
            <a:pPr>
              <a:buClr>
                <a:srgbClr val="DE6C36"/>
              </a:buClr>
              <a:buFont typeface="Wingdings" charset="2"/>
              <a:buNone/>
            </a:pPr>
            <a:endParaRPr/>
          </a:p>
          <a:p>
            <a:pPr>
              <a:buClr>
                <a:srgbClr val="DE6C36"/>
              </a:buClr>
              <a:buFont typeface="Wingdings" charset="2"/>
              <a:buChar char="Ø"/>
            </a:pPr>
            <a:r>
              <a:rPr lang="en-US" altLang="en-US" sz="2600" dirty="0"/>
              <a:t>Also called fever blisters or cold sores</a:t>
            </a:r>
          </a:p>
          <a:p>
            <a:pPr>
              <a:buClr>
                <a:srgbClr val="DE6C36"/>
              </a:buClr>
              <a:buNone/>
            </a:pPr>
            <a:endParaRPr/>
          </a:p>
          <a:p>
            <a:pPr>
              <a:buClr>
                <a:srgbClr val="DE6C36"/>
              </a:buClr>
              <a:buFont typeface="Wingdings" charset="2"/>
              <a:buChar char="Ø"/>
            </a:pPr>
            <a:r>
              <a:rPr lang="en-US" altLang="en-US" sz="2600" dirty="0"/>
              <a:t>Consists of erythematous – based clusters of grouped vesicles on the lips</a:t>
            </a:r>
          </a:p>
          <a:p>
            <a:pPr>
              <a:buClr>
                <a:srgbClr val="DE6C36"/>
              </a:buClr>
              <a:buNone/>
            </a:pPr>
            <a:endParaRPr/>
          </a:p>
          <a:p>
            <a:pPr>
              <a:buClr>
                <a:srgbClr val="DE6C36"/>
              </a:buClr>
              <a:buFont typeface="Wingdings" charset="2"/>
              <a:buChar char="Ø"/>
            </a:pPr>
            <a:r>
              <a:rPr lang="en-US" altLang="en-US" sz="2600" dirty="0"/>
              <a:t>May be preceded by a sensation of tingling or burning with pain</a:t>
            </a:r>
          </a:p>
        </p:txBody>
      </p:sp>
    </p:spTree>
  </p:cSld>
  <p:clrMapOvr>
    <a:masterClrMapping/>
  </p:clrMapOvr>
  <p:transition spd="slow">
    <p:blinds dir="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val 1259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83-587298610EC3}" type="slidenum">
              <a:rPr lang="en-US" altLang="en-US" sz="1400" dirty="0">
                <a:solidFill>
                  <a:srgbClr val="FFFFFF"/>
                </a:solidFill>
                <a:latin typeface="Rockwell" charset="0"/>
              </a:rPr>
              <a:pPr algn="ctr"/>
              <a:t>118</a:t>
            </a:fld>
            <a:endParaRPr lang="en-US" altLang="en-US" sz="1400" dirty="0">
              <a:solidFill>
                <a:srgbClr val="FFFFFF"/>
              </a:solidFill>
              <a:latin typeface="Rockwell" charset="0"/>
            </a:endParaRPr>
          </a:p>
        </p:txBody>
      </p:sp>
      <p:sp>
        <p:nvSpPr>
          <p:cNvPr id="125955" name="Text Placeholder 125954"/>
          <p:cNvSpPr>
            <a:spLocks noGrp="1"/>
          </p:cNvSpPr>
          <p:nvPr>
            <p:ph type="body" sz="quarter" idx="4294967295"/>
          </p:nvPr>
        </p:nvSpPr>
        <p:spPr>
          <a:xfrm>
            <a:off x="457200" y="990600"/>
            <a:ext cx="8229600" cy="5483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Complications include herpetic gingivostomatitis (common in children), whose onset is accompanied by high fever, regional lymphadenopathy and general malaise.</a:t>
            </a:r>
          </a:p>
          <a:p>
            <a:pPr>
              <a:buClr>
                <a:srgbClr val="DE6C36"/>
              </a:buClr>
              <a:buNone/>
            </a:pPr>
            <a:endParaRPr/>
          </a:p>
          <a:p>
            <a:pPr>
              <a:buClr>
                <a:srgbClr val="DE6C36"/>
              </a:buClr>
              <a:buFont typeface="Wingdings" charset="2"/>
              <a:buChar char="Ø"/>
            </a:pPr>
            <a:r>
              <a:rPr lang="en-US" altLang="en-US" sz="2600" dirty="0"/>
              <a:t>Another complication is acute inflammation of skin and mucous membranes</a:t>
            </a:r>
          </a:p>
        </p:txBody>
      </p:sp>
    </p:spTree>
  </p:cSld>
  <p:clrMapOvr>
    <a:masterClrMapping/>
  </p:clrMapOvr>
  <p:transition spd="slow">
    <p:blinds dir="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val 1269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41-587298610EC3}" type="slidenum">
              <a:rPr lang="en-US" altLang="en-US" sz="1400" dirty="0">
                <a:solidFill>
                  <a:srgbClr val="FFFFFF"/>
                </a:solidFill>
                <a:latin typeface="Rockwell" charset="0"/>
              </a:rPr>
              <a:pPr algn="ctr"/>
              <a:t>119</a:t>
            </a:fld>
            <a:endParaRPr lang="en-US" altLang="en-US" sz="1400" dirty="0">
              <a:solidFill>
                <a:srgbClr val="FFFFFF"/>
              </a:solidFill>
              <a:latin typeface="Rockwell" charset="0"/>
            </a:endParaRPr>
          </a:p>
        </p:txBody>
      </p:sp>
      <p:pic>
        <p:nvPicPr>
          <p:cNvPr id="126979" name="Content Placeholder 126978"/>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p:cNvSpPr>
          <p:nvPr>
            <p:ph type="title" idx="4294967295"/>
          </p:nvPr>
        </p:nvSpPr>
        <p:spPr>
          <a:xfrm>
            <a:off x="228600" y="304800"/>
            <a:ext cx="8610600" cy="838200"/>
          </a:xfrm>
          <a:ln/>
        </p:spPr>
        <p:txBody>
          <a:bodyPr wrap="square" bIns="91440" anchor="b" anchorCtr="0"/>
          <a:lstStyle/>
          <a:p>
            <a:r>
              <a:rPr lang="en-US" altLang="en-US" sz="3600" b="1" dirty="0"/>
              <a:t>3. Hypodermis (Subcutaneous layer)</a:t>
            </a:r>
          </a:p>
        </p:txBody>
      </p:sp>
      <p:sp>
        <p:nvSpPr>
          <p:cNvPr id="17411" name="Oval 1741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275-587298610EC3}" type="slidenum">
              <a:rPr lang="en-US" altLang="en-US" sz="1400" dirty="0">
                <a:solidFill>
                  <a:srgbClr val="FFFFFF"/>
                </a:solidFill>
                <a:latin typeface="Rockwell" charset="0"/>
              </a:rPr>
              <a:pPr algn="ctr"/>
              <a:t>12</a:t>
            </a:fld>
            <a:endParaRPr lang="en-US" altLang="en-US" sz="1400" dirty="0">
              <a:solidFill>
                <a:srgbClr val="FFFFFF"/>
              </a:solidFill>
              <a:latin typeface="Rockwell" charset="0"/>
            </a:endParaRPr>
          </a:p>
        </p:txBody>
      </p:sp>
      <p:sp>
        <p:nvSpPr>
          <p:cNvPr id="17412" name="Text Placeholder 17411"/>
          <p:cNvSpPr>
            <a:spLocks noGrp="1"/>
          </p:cNvSpPr>
          <p:nvPr>
            <p:ph type="body" sz="quarter" idx="4294967295"/>
          </p:nvPr>
        </p:nvSpPr>
        <p:spPr>
          <a:xfrm>
            <a:off x="457200" y="14478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400" dirty="0"/>
              <a:t>Is the innermost layer of skin, lying below the dermis</a:t>
            </a:r>
          </a:p>
          <a:p>
            <a:pPr>
              <a:buClr>
                <a:srgbClr val="DE6C36"/>
              </a:buClr>
              <a:buFont typeface="Wingdings" charset="2"/>
              <a:buChar char="Ø"/>
            </a:pPr>
            <a:r>
              <a:rPr lang="en-US" altLang="en-US" sz="2400" dirty="0"/>
              <a:t>It consists of loose connective tissue and elastin</a:t>
            </a:r>
          </a:p>
          <a:p>
            <a:pPr>
              <a:buClr>
                <a:srgbClr val="DE6C36"/>
              </a:buClr>
              <a:buFont typeface="Wingdings" charset="2"/>
              <a:buChar char="Ø"/>
            </a:pPr>
            <a:r>
              <a:rPr lang="en-US" altLang="en-US" sz="2400" dirty="0"/>
              <a:t>The main cell types are fibroblasts, macrophages and adipocytes (the hypodermis contains 50% of body fat). Fat serves as padding and insulation for the body</a:t>
            </a:r>
          </a:p>
          <a:p>
            <a:pPr>
              <a:buClr>
                <a:srgbClr val="DE6C36"/>
              </a:buClr>
              <a:buFont typeface="Wingdings" charset="2"/>
              <a:buChar char="Ø"/>
            </a:pPr>
            <a:r>
              <a:rPr lang="en-US" altLang="en-US" sz="2400" dirty="0"/>
              <a:t>Its purpose is to attach the skin to underlying bone and muscle as well as supplying it with blood vessels and nerves</a:t>
            </a:r>
          </a:p>
          <a:p>
            <a:pPr>
              <a:buClr>
                <a:srgbClr val="DE6C36"/>
              </a:buClr>
              <a:buFont typeface="Wingdings" charset="2"/>
              <a:buChar char="Ø"/>
            </a:pPr>
            <a:r>
              <a:rPr lang="en-US" altLang="en-US" sz="2400" dirty="0"/>
              <a:t>It moulds the body contours and insulates the body</a:t>
            </a:r>
          </a:p>
          <a:p>
            <a:pPr>
              <a:buClr>
                <a:srgbClr val="DE6C36"/>
              </a:buClr>
              <a:buFont typeface="Wingdings" charset="2"/>
              <a:buChar char="Ø"/>
            </a:pPr>
            <a:r>
              <a:rPr lang="en-US" altLang="en-US" sz="2400" dirty="0"/>
              <a:t>Fat is distributed and deposited according to sex hence accounts for difference in body shapes between men and women</a:t>
            </a:r>
          </a:p>
        </p:txBody>
      </p:sp>
    </p:spTree>
  </p:cSld>
  <p:clrMapOvr>
    <a:masterClrMapping/>
  </p:clrMapOvr>
  <p:transition spd="slow">
    <p:blinds dir="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val 1280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44-587298610EC3}" type="slidenum">
              <a:rPr lang="en-US" altLang="en-US" sz="1400" dirty="0">
                <a:solidFill>
                  <a:srgbClr val="FFFFFF"/>
                </a:solidFill>
                <a:latin typeface="Rockwell" charset="0"/>
              </a:rPr>
              <a:pPr algn="ctr"/>
              <a:t>120</a:t>
            </a:fld>
            <a:endParaRPr lang="en-US" altLang="en-US" sz="1400" dirty="0">
              <a:solidFill>
                <a:srgbClr val="FFFFFF"/>
              </a:solidFill>
              <a:latin typeface="Rockwell" charset="0"/>
            </a:endParaRPr>
          </a:p>
        </p:txBody>
      </p:sp>
      <p:pic>
        <p:nvPicPr>
          <p:cNvPr id="128003" name="Content Placeholder 128002"/>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val 1290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76-587298610EC3}" type="slidenum">
              <a:rPr lang="en-US" altLang="en-US" sz="1400" dirty="0">
                <a:solidFill>
                  <a:srgbClr val="FFFFFF"/>
                </a:solidFill>
                <a:latin typeface="Rockwell" charset="0"/>
              </a:rPr>
              <a:pPr algn="ctr"/>
              <a:t>121</a:t>
            </a:fld>
            <a:endParaRPr lang="en-US" altLang="en-US" sz="1400" dirty="0">
              <a:solidFill>
                <a:srgbClr val="FFFFFF"/>
              </a:solidFill>
              <a:latin typeface="Rockwell" charset="0"/>
            </a:endParaRPr>
          </a:p>
        </p:txBody>
      </p:sp>
      <p:sp>
        <p:nvSpPr>
          <p:cNvPr id="129027" name="Text Placeholder 129026"/>
          <p:cNvSpPr>
            <a:spLocks noGrp="1"/>
          </p:cNvSpPr>
          <p:nvPr>
            <p:ph type="body" sz="quarter" idx="4294967295"/>
          </p:nvPr>
        </p:nvSpPr>
        <p:spPr>
          <a:xfrm>
            <a:off x="457200" y="762000"/>
            <a:ext cx="8229600" cy="5562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Genital Herpes</a:t>
            </a:r>
          </a:p>
          <a:p>
            <a:pPr>
              <a:buClr>
                <a:srgbClr val="DE6C36"/>
              </a:buClr>
              <a:buFont typeface="Arial" charset="0"/>
              <a:buNone/>
            </a:pPr>
            <a:endParaRPr/>
          </a:p>
          <a:p>
            <a:pPr>
              <a:buClr>
                <a:srgbClr val="DE6C36"/>
              </a:buClr>
              <a:buFont typeface="Wingdings" charset="2"/>
              <a:buChar char="Ø"/>
            </a:pPr>
            <a:r>
              <a:rPr lang="en-US" altLang="en-US" sz="2600" dirty="0"/>
              <a:t>Minor infections may produce no symptoms</a:t>
            </a:r>
          </a:p>
          <a:p>
            <a:pPr>
              <a:buClr>
                <a:srgbClr val="DE6C36"/>
              </a:buClr>
              <a:buNone/>
            </a:pPr>
            <a:endParaRPr/>
          </a:p>
          <a:p>
            <a:pPr>
              <a:buClr>
                <a:srgbClr val="DE6C36"/>
              </a:buClr>
              <a:buFont typeface="Wingdings" charset="2"/>
              <a:buChar char="Ø"/>
            </a:pPr>
            <a:r>
              <a:rPr lang="en-US" altLang="en-US" sz="2600" dirty="0"/>
              <a:t>Lesions appear as grouped vesicles on an erythematous base initially involving the vagina, rectum or penis</a:t>
            </a:r>
          </a:p>
          <a:p>
            <a:pPr>
              <a:buClr>
                <a:srgbClr val="DE6C36"/>
              </a:buClr>
              <a:buNone/>
            </a:pPr>
            <a:endParaRPr/>
          </a:p>
          <a:p>
            <a:pPr>
              <a:buClr>
                <a:srgbClr val="DE6C36"/>
              </a:buClr>
              <a:buFont typeface="Wingdings" charset="2"/>
              <a:buChar char="Ø"/>
            </a:pPr>
            <a:r>
              <a:rPr lang="en-US" altLang="en-US" sz="2600" dirty="0"/>
              <a:t>New lesions can continue to appear in 7 – 14 days</a:t>
            </a:r>
          </a:p>
        </p:txBody>
      </p:sp>
    </p:spTree>
  </p:cSld>
  <p:clrMapOvr>
    <a:masterClrMapping/>
  </p:clrMapOvr>
  <p:transition spd="slow">
    <p:blinds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val 13004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84-587298610EC3}" type="slidenum">
              <a:rPr lang="en-US" altLang="en-US" sz="1400" dirty="0">
                <a:solidFill>
                  <a:srgbClr val="FFFFFF"/>
                </a:solidFill>
                <a:latin typeface="Rockwell" charset="0"/>
              </a:rPr>
              <a:pPr algn="ctr"/>
              <a:t>122</a:t>
            </a:fld>
            <a:endParaRPr lang="en-US" altLang="en-US" sz="1400" dirty="0">
              <a:solidFill>
                <a:srgbClr val="FFFFFF"/>
              </a:solidFill>
              <a:latin typeface="Rockwell" charset="0"/>
            </a:endParaRPr>
          </a:p>
        </p:txBody>
      </p:sp>
      <p:sp>
        <p:nvSpPr>
          <p:cNvPr id="130051" name="Text Placeholder 130050"/>
          <p:cNvSpPr>
            <a:spLocks noGrp="1"/>
          </p:cNvSpPr>
          <p:nvPr>
            <p:ph type="body" sz="quarter" idx="4294967295"/>
          </p:nvPr>
        </p:nvSpPr>
        <p:spPr>
          <a:xfrm>
            <a:off x="457200" y="1066800"/>
            <a:ext cx="8305800" cy="54070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Lesions are symmetrical and usually cause regional lymphadenopathy</a:t>
            </a:r>
          </a:p>
          <a:p>
            <a:pPr>
              <a:buClr>
                <a:srgbClr val="DE6C36"/>
              </a:buClr>
              <a:buNone/>
            </a:pPr>
            <a:r>
              <a:rPr lang="en-US" altLang="en-US" sz="2600" dirty="0"/>
              <a:t> </a:t>
            </a:r>
          </a:p>
          <a:p>
            <a:pPr>
              <a:buClr>
                <a:srgbClr val="DE6C36"/>
              </a:buClr>
              <a:buFont typeface="Wingdings" charset="2"/>
              <a:buChar char="Ø"/>
            </a:pPr>
            <a:r>
              <a:rPr lang="en-US" altLang="en-US" sz="2600" dirty="0"/>
              <a:t>Fever and flulike symptoms are common</a:t>
            </a:r>
          </a:p>
          <a:p>
            <a:pPr>
              <a:buClr>
                <a:srgbClr val="DE6C36"/>
              </a:buClr>
              <a:buNone/>
            </a:pPr>
            <a:endParaRPr/>
          </a:p>
          <a:p>
            <a:pPr>
              <a:buClr>
                <a:srgbClr val="DE6C36"/>
              </a:buClr>
              <a:buFont typeface="Wingdings" charset="2"/>
              <a:buChar char="Ø"/>
            </a:pPr>
            <a:r>
              <a:rPr lang="en-US" altLang="en-US" sz="2600" dirty="0"/>
              <a:t>As vesicles rupture, erosions and ulcerations begin to appear. Severe infections can cause extensive erosions of vaginal or anal canal</a:t>
            </a:r>
          </a:p>
        </p:txBody>
      </p:sp>
    </p:spTree>
  </p:cSld>
  <p:clrMapOvr>
    <a:masterClrMapping/>
  </p:clrMapOvr>
  <p:transition spd="slow">
    <p:blinds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1310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42-587298610EC3}" type="slidenum">
              <a:rPr lang="en-US" altLang="en-US" sz="1400" dirty="0">
                <a:solidFill>
                  <a:srgbClr val="FFFFFF"/>
                </a:solidFill>
                <a:latin typeface="Rockwell" charset="0"/>
              </a:rPr>
              <a:pPr algn="ctr"/>
              <a:t>123</a:t>
            </a:fld>
            <a:endParaRPr lang="en-US" altLang="en-US" sz="1400" dirty="0">
              <a:solidFill>
                <a:srgbClr val="FFFFFF"/>
              </a:solidFill>
              <a:latin typeface="Rockwell" charset="0"/>
            </a:endParaRPr>
          </a:p>
        </p:txBody>
      </p:sp>
      <p:pic>
        <p:nvPicPr>
          <p:cNvPr id="131075" name="Content Placeholder 131074"/>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1320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43-587298610EC3}" type="slidenum">
              <a:rPr lang="en-US" altLang="en-US" sz="1400" dirty="0">
                <a:solidFill>
                  <a:srgbClr val="FFFFFF"/>
                </a:solidFill>
                <a:latin typeface="Rockwell" charset="0"/>
              </a:rPr>
              <a:pPr algn="ctr"/>
              <a:t>124</a:t>
            </a:fld>
            <a:endParaRPr lang="en-US" altLang="en-US" sz="1400" dirty="0">
              <a:solidFill>
                <a:srgbClr val="FFFFFF"/>
              </a:solidFill>
              <a:latin typeface="Rockwell" charset="0"/>
            </a:endParaRPr>
          </a:p>
        </p:txBody>
      </p:sp>
      <p:pic>
        <p:nvPicPr>
          <p:cNvPr id="132099" name="Content Placeholder 132098"/>
          <p:cNvPicPr>
            <a:picLocks noGrp="1" noChangeAspect="1"/>
          </p:cNvPicPr>
          <p:nvPr>
            <p:ph sz="quarter" idx="4294967295"/>
          </p:nvPr>
        </p:nvPicPr>
        <p:blipFill>
          <a:blip r:embed="rId2">
            <a:extLst/>
          </a:blip>
          <a:srcRect/>
          <a:stretch>
            <a:fillRect/>
          </a:stretch>
        </p:blipFill>
        <p:spPr>
          <a:xfrm>
            <a:off x="1524000" y="228600"/>
            <a:ext cx="6096000" cy="63246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33121"/>
          <p:cNvSpPr>
            <a:spLocks noGrp="1"/>
          </p:cNvSpPr>
          <p:nvPr>
            <p:ph type="title" idx="4294967295"/>
          </p:nvPr>
        </p:nvSpPr>
        <p:spPr>
          <a:xfrm>
            <a:off x="914400" y="274638"/>
            <a:ext cx="7772400" cy="1143000"/>
          </a:xfrm>
          <a:ln/>
        </p:spPr>
        <p:txBody>
          <a:bodyPr wrap="square" bIns="91440" anchor="b" anchorCtr="0"/>
          <a:lstStyle/>
          <a:p>
            <a:r>
              <a:rPr lang="en-US" altLang="en-US" b="1" dirty="0"/>
              <a:t>Complications</a:t>
            </a:r>
            <a:r>
              <a:rPr lang="en-US" altLang="en-US" dirty="0"/>
              <a:t> </a:t>
            </a:r>
          </a:p>
        </p:txBody>
      </p:sp>
      <p:sp>
        <p:nvSpPr>
          <p:cNvPr id="133123" name="Oval 1331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77-587298610EC3}" type="slidenum">
              <a:rPr lang="en-US" altLang="en-US" sz="1400" dirty="0">
                <a:solidFill>
                  <a:srgbClr val="FFFFFF"/>
                </a:solidFill>
                <a:latin typeface="Rockwell" charset="0"/>
              </a:rPr>
              <a:pPr algn="ctr"/>
              <a:t>125</a:t>
            </a:fld>
            <a:endParaRPr lang="en-US" altLang="en-US" sz="1400" dirty="0">
              <a:solidFill>
                <a:srgbClr val="FFFFFF"/>
              </a:solidFill>
              <a:latin typeface="Rockwell" charset="0"/>
            </a:endParaRPr>
          </a:p>
        </p:txBody>
      </p:sp>
      <p:sp>
        <p:nvSpPr>
          <p:cNvPr id="133124" name="Text Placeholder 133123"/>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Eczema herpeticum</a:t>
            </a:r>
          </a:p>
          <a:p>
            <a:pPr>
              <a:buClr>
                <a:srgbClr val="DE6C36"/>
              </a:buClr>
              <a:buNone/>
            </a:pPr>
            <a:endParaRPr/>
          </a:p>
          <a:p>
            <a:pPr>
              <a:buClr>
                <a:srgbClr val="DE6C36"/>
              </a:buClr>
              <a:buFont typeface="Wingdings" charset="2"/>
              <a:buChar char="Ø"/>
            </a:pPr>
            <a:r>
              <a:rPr lang="en-US" altLang="en-US" sz="2600" dirty="0"/>
              <a:t>Neonatal infection</a:t>
            </a:r>
          </a:p>
          <a:p>
            <a:pPr>
              <a:buClr>
                <a:srgbClr val="DE6C36"/>
              </a:buClr>
              <a:buNone/>
            </a:pPr>
            <a:endParaRPr/>
          </a:p>
          <a:p>
            <a:pPr>
              <a:buClr>
                <a:srgbClr val="DE6C36"/>
              </a:buClr>
              <a:buFont typeface="Wingdings" charset="2"/>
              <a:buChar char="Ø"/>
            </a:pPr>
            <a:r>
              <a:rPr lang="en-US" altLang="en-US" sz="2600" dirty="0"/>
              <a:t>Fetal anomalies e.g. skin lesions, microcephaly, encephalitis and intra - celebral calcifications</a:t>
            </a:r>
          </a:p>
        </p:txBody>
      </p:sp>
    </p:spTree>
  </p:cSld>
  <p:clrMapOvr>
    <a:masterClrMapping/>
  </p:clrMapOvr>
  <p:transition spd="slow">
    <p:blinds dir="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34145"/>
          <p:cNvSpPr>
            <a:spLocks noGrp="1"/>
          </p:cNvSpPr>
          <p:nvPr>
            <p:ph type="title" idx="4294967295"/>
          </p:nvPr>
        </p:nvSpPr>
        <p:spPr>
          <a:xfrm>
            <a:off x="457200" y="152400"/>
            <a:ext cx="8229600" cy="868363"/>
          </a:xfrm>
          <a:ln/>
        </p:spPr>
        <p:txBody>
          <a:bodyPr wrap="square" bIns="91440" anchor="b" anchorCtr="0"/>
          <a:lstStyle/>
          <a:p>
            <a:r>
              <a:rPr lang="en-US" altLang="en-US" b="1" dirty="0"/>
              <a:t>Medical Management </a:t>
            </a:r>
          </a:p>
        </p:txBody>
      </p:sp>
      <p:sp>
        <p:nvSpPr>
          <p:cNvPr id="134147" name="Oval 13414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78-587298610EC3}" type="slidenum">
              <a:rPr lang="en-US" altLang="en-US" sz="1400" dirty="0">
                <a:solidFill>
                  <a:srgbClr val="FFFFFF"/>
                </a:solidFill>
                <a:latin typeface="Rockwell" charset="0"/>
              </a:rPr>
              <a:pPr algn="ctr"/>
              <a:t>126</a:t>
            </a:fld>
            <a:endParaRPr lang="en-US" altLang="en-US" sz="1400" dirty="0">
              <a:solidFill>
                <a:srgbClr val="FFFFFF"/>
              </a:solidFill>
              <a:latin typeface="Rockwell" charset="0"/>
            </a:endParaRPr>
          </a:p>
        </p:txBody>
      </p:sp>
      <p:sp>
        <p:nvSpPr>
          <p:cNvPr id="134148" name="Text Placeholder 134147"/>
          <p:cNvSpPr>
            <a:spLocks noGrp="1"/>
          </p:cNvSpPr>
          <p:nvPr>
            <p:ph type="body" sz="quarter" idx="4294967295"/>
          </p:nvPr>
        </p:nvSpPr>
        <p:spPr>
          <a:xfrm>
            <a:off x="457200" y="1143000"/>
            <a:ext cx="8229600" cy="54102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Use of sunscreen on face and lips for those with recurrent orolabial herpes since sun exposure is a common trigger</a:t>
            </a:r>
          </a:p>
          <a:p>
            <a:pPr>
              <a:buNone/>
            </a:pPr>
            <a:endParaRPr/>
          </a:p>
          <a:p>
            <a:pPr>
              <a:buFont typeface="Wingdings" charset="2"/>
              <a:buChar char="Ø"/>
            </a:pPr>
            <a:r>
              <a:rPr lang="en-US" altLang="en-US" sz="2600" dirty="0"/>
              <a:t>Topical treatment with drying agents</a:t>
            </a:r>
          </a:p>
          <a:p>
            <a:pPr>
              <a:buNone/>
            </a:pPr>
            <a:endParaRPr/>
          </a:p>
          <a:p>
            <a:pPr>
              <a:buFont typeface="Wingdings" charset="2"/>
              <a:buChar char="Ø"/>
            </a:pPr>
            <a:r>
              <a:rPr lang="en-US" altLang="en-US" sz="2600" dirty="0"/>
              <a:t>Local or systemic antiviral agents and use of analgesics to alleviate pain</a:t>
            </a:r>
          </a:p>
          <a:p>
            <a:pPr>
              <a:buNone/>
            </a:pPr>
            <a:endParaRPr/>
          </a:p>
          <a:p>
            <a:pPr>
              <a:buFont typeface="Wingdings" charset="2"/>
              <a:buChar char="Ø"/>
            </a:pPr>
            <a:r>
              <a:rPr lang="en-US" altLang="en-US" sz="2600" dirty="0"/>
              <a:t>All women with active lesions at time of delivery should undergo cesarean section to prevent transmission to the newborn</a:t>
            </a:r>
          </a:p>
        </p:txBody>
      </p:sp>
    </p:spTree>
  </p:cSld>
  <p:clrMapOvr>
    <a:masterClrMapping/>
  </p:clrMapOvr>
  <p:transition spd="slow">
    <p:blinds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35169"/>
          <p:cNvSpPr>
            <a:spLocks noGrp="1"/>
          </p:cNvSpPr>
          <p:nvPr>
            <p:ph type="title" idx="4294967295"/>
          </p:nvPr>
        </p:nvSpPr>
        <p:spPr>
          <a:xfrm>
            <a:off x="457200" y="457200"/>
            <a:ext cx="8229600" cy="990600"/>
          </a:xfrm>
          <a:ln/>
        </p:spPr>
        <p:txBody>
          <a:bodyPr wrap="square" bIns="91440" anchor="b" anchorCtr="0"/>
          <a:lstStyle/>
          <a:p>
            <a:r>
              <a:rPr lang="en-US" altLang="en-US" b="1" dirty="0"/>
              <a:t>Nursing Management</a:t>
            </a:r>
          </a:p>
        </p:txBody>
      </p:sp>
      <p:sp>
        <p:nvSpPr>
          <p:cNvPr id="135171" name="Oval 1351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96-587298610EC3}" type="slidenum">
              <a:rPr lang="en-US" altLang="en-US" sz="1400" dirty="0">
                <a:solidFill>
                  <a:srgbClr val="FFFFFF"/>
                </a:solidFill>
                <a:latin typeface="Rockwell" charset="0"/>
              </a:rPr>
              <a:pPr algn="ctr"/>
              <a:t>127</a:t>
            </a:fld>
            <a:endParaRPr lang="en-US" altLang="en-US" sz="1400" dirty="0">
              <a:solidFill>
                <a:srgbClr val="FFFFFF"/>
              </a:solidFill>
              <a:latin typeface="Rockwell" charset="0"/>
            </a:endParaRPr>
          </a:p>
        </p:txBody>
      </p:sp>
      <p:sp>
        <p:nvSpPr>
          <p:cNvPr id="135172" name="Text Placeholder 135171"/>
          <p:cNvSpPr>
            <a:spLocks noGrp="1"/>
          </p:cNvSpPr>
          <p:nvPr>
            <p:ph type="body" sz="quarter" idx="4294967295"/>
          </p:nvPr>
        </p:nvSpPr>
        <p:spPr>
          <a:xfrm>
            <a:off x="457200" y="1828800"/>
            <a:ext cx="8229600" cy="4495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Teach patient that herpes simplex can be transmitted by close and sexual contact; good personal and hand hygiene are required for facial cases; sexual abstinence or condom use is required for genital cases. </a:t>
            </a:r>
          </a:p>
          <a:p>
            <a:pPr>
              <a:buClr>
                <a:srgbClr val="DE6C36"/>
              </a:buClr>
              <a:buNone/>
            </a:pPr>
            <a:endParaRPr/>
          </a:p>
          <a:p>
            <a:pPr>
              <a:buClr>
                <a:srgbClr val="DE6C36"/>
              </a:buClr>
              <a:buFont typeface="Wingdings" charset="2"/>
              <a:buChar char="Ø"/>
            </a:pPr>
            <a:r>
              <a:rPr lang="en-US" altLang="en-US" sz="2600" dirty="0"/>
              <a:t>Recurrence may be brought on by fever, illness, emotional stress, menses, pregnancy, sunlight, and other factors. </a:t>
            </a:r>
          </a:p>
        </p:txBody>
      </p:sp>
    </p:spTree>
  </p:cSld>
  <p:clrMapOvr>
    <a:masterClrMapping/>
  </p:clrMapOvr>
  <p:transition spd="slow">
    <p:blinds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1361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97-587298610EC3}" type="slidenum">
              <a:rPr lang="en-US" altLang="en-US" sz="1400" dirty="0">
                <a:solidFill>
                  <a:srgbClr val="FFFFFF"/>
                </a:solidFill>
                <a:latin typeface="Rockwell" charset="0"/>
              </a:rPr>
              <a:pPr algn="ctr"/>
              <a:t>128</a:t>
            </a:fld>
            <a:endParaRPr lang="en-US" altLang="en-US" sz="1400" dirty="0">
              <a:solidFill>
                <a:srgbClr val="FFFFFF"/>
              </a:solidFill>
              <a:latin typeface="Rockwell" charset="0"/>
            </a:endParaRPr>
          </a:p>
        </p:txBody>
      </p:sp>
      <p:sp>
        <p:nvSpPr>
          <p:cNvPr id="136195" name="Text Placeholder 136194"/>
          <p:cNvSpPr>
            <a:spLocks noGrp="1"/>
          </p:cNvSpPr>
          <p:nvPr>
            <p:ph type="body" sz="quarter" idx="4294967295"/>
          </p:nvPr>
        </p:nvSpPr>
        <p:spPr>
          <a:xfrm>
            <a:off x="457200" y="13716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Advise patients with active herpes simplex infection to avoid contact with immunosuppressed individuals, such as those with diabetes, HIV disease, cancer (including those undergoing cancer treatment), alcoholism, and malnutrition, because herpes simplex infection can be severe in these individuals. </a:t>
            </a:r>
          </a:p>
          <a:p>
            <a:pPr>
              <a:buFont typeface="Wingdings" charset="2"/>
              <a:buChar char="Ø"/>
            </a:pPr>
            <a:endParaRPr/>
          </a:p>
          <a:p>
            <a:pPr>
              <a:buFont typeface="Wingdings" charset="2"/>
              <a:buChar char="Ø"/>
            </a:pPr>
            <a:r>
              <a:rPr lang="en-US" altLang="en-US" sz="2600" dirty="0"/>
              <a:t>Tell patients that lesions usually resolve in 1-2 weeks without scarring.</a:t>
            </a:r>
          </a:p>
        </p:txBody>
      </p:sp>
    </p:spTree>
  </p:cSld>
  <p:clrMapOvr>
    <a:masterClrMapping/>
  </p:clrMapOvr>
  <p:transition spd="slow">
    <p:blinds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37217"/>
          <p:cNvSpPr>
            <a:spLocks noGrp="1"/>
          </p:cNvSpPr>
          <p:nvPr>
            <p:ph type="title" idx="4294967295"/>
          </p:nvPr>
        </p:nvSpPr>
        <p:spPr>
          <a:xfrm>
            <a:off x="457200" y="381000"/>
            <a:ext cx="8229600" cy="1143000"/>
          </a:xfrm>
          <a:ln/>
        </p:spPr>
        <p:txBody>
          <a:bodyPr wrap="square" bIns="91440" anchor="b" anchorCtr="0"/>
          <a:lstStyle/>
          <a:p>
            <a:pPr algn="ctr"/>
            <a:r>
              <a:rPr lang="en-US" altLang="en-US" b="1" dirty="0"/>
              <a:t>DERMATOPHYTES</a:t>
            </a:r>
          </a:p>
        </p:txBody>
      </p:sp>
      <p:sp>
        <p:nvSpPr>
          <p:cNvPr id="137219" name="Oval 1372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79-587298610EC3}" type="slidenum">
              <a:rPr lang="en-US" altLang="en-US" sz="1400" dirty="0">
                <a:solidFill>
                  <a:srgbClr val="FFFFFF"/>
                </a:solidFill>
                <a:latin typeface="Rockwell" charset="0"/>
              </a:rPr>
              <a:pPr algn="ctr"/>
              <a:t>129</a:t>
            </a:fld>
            <a:endParaRPr lang="en-US" altLang="en-US" sz="1400" dirty="0">
              <a:solidFill>
                <a:srgbClr val="FFFFFF"/>
              </a:solidFill>
              <a:latin typeface="Rockwell" charset="0"/>
            </a:endParaRPr>
          </a:p>
        </p:txBody>
      </p:sp>
      <p:sp>
        <p:nvSpPr>
          <p:cNvPr id="137220" name="Text Placeholder 137219"/>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TINEA PEDIS: ATHLETE’S FOOT</a:t>
            </a:r>
          </a:p>
          <a:p>
            <a:pPr>
              <a:buClr>
                <a:srgbClr val="DE6C36"/>
              </a:buClr>
              <a:buFont typeface="Wingdings" charset="2"/>
              <a:buChar char="Ø"/>
            </a:pPr>
            <a:r>
              <a:rPr lang="en-US" altLang="en-US" sz="2600" dirty="0"/>
              <a:t>Most common fungal infection</a:t>
            </a:r>
          </a:p>
          <a:p>
            <a:pPr>
              <a:buClr>
                <a:srgbClr val="DE6C36"/>
              </a:buClr>
              <a:buFont typeface="Wingdings" charset="2"/>
              <a:buChar char="Ø"/>
            </a:pPr>
            <a:r>
              <a:rPr lang="en-US" altLang="en-US" sz="2600" dirty="0"/>
              <a:t>Occurs on the soles of feet or between the toes. May also affect finger nails</a:t>
            </a:r>
          </a:p>
          <a:p>
            <a:pPr>
              <a:buClr>
                <a:srgbClr val="DE6C36"/>
              </a:buClr>
              <a:buFont typeface="Wingdings" charset="2"/>
              <a:buNone/>
            </a:pPr>
            <a:endParaRPr/>
          </a:p>
          <a:p>
            <a:pPr>
              <a:buClr>
                <a:srgbClr val="DE6C36"/>
              </a:buClr>
              <a:buFont typeface="Arial" charset="0"/>
              <a:buNone/>
            </a:pPr>
            <a:r>
              <a:rPr lang="en-US" altLang="en-US" sz="2600" b="1" dirty="0"/>
              <a:t>Clinical Manifestations</a:t>
            </a:r>
          </a:p>
          <a:p>
            <a:pPr>
              <a:buClr>
                <a:srgbClr val="DE6C36"/>
              </a:buClr>
              <a:buFont typeface="Wingdings" charset="2"/>
              <a:buChar char="Ø"/>
            </a:pPr>
            <a:r>
              <a:rPr lang="en-US" altLang="en-US" sz="2600" dirty="0"/>
              <a:t>Erythematous, inflamed, and vesicular lesions of feet. </a:t>
            </a:r>
          </a:p>
          <a:p>
            <a:pPr>
              <a:buClr>
                <a:srgbClr val="DE6C36"/>
              </a:buClr>
              <a:buFont typeface="Wingdings" charset="2"/>
              <a:buChar char="Ø"/>
            </a:pPr>
            <a:r>
              <a:rPr lang="en-US" altLang="en-US" sz="2600" dirty="0"/>
              <a:t>Itching and irritation</a:t>
            </a:r>
          </a:p>
        </p:txBody>
      </p:sp>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8433"/>
          <p:cNvSpPr>
            <a:spLocks noGrp="1"/>
          </p:cNvSpPr>
          <p:nvPr>
            <p:ph type="title" idx="4294967295"/>
          </p:nvPr>
        </p:nvSpPr>
        <p:spPr>
          <a:xfrm>
            <a:off x="457200" y="274638"/>
            <a:ext cx="8305800" cy="944562"/>
          </a:xfrm>
          <a:ln/>
        </p:spPr>
        <p:txBody>
          <a:bodyPr wrap="square" bIns="91440" anchor="b" anchorCtr="0"/>
          <a:lstStyle/>
          <a:p>
            <a:r>
              <a:rPr lang="en-US" altLang="en-US" b="1" dirty="0"/>
              <a:t>Hair </a:t>
            </a:r>
          </a:p>
        </p:txBody>
      </p:sp>
      <p:sp>
        <p:nvSpPr>
          <p:cNvPr id="18435" name="Oval 1843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277-587298610EC3}" type="slidenum">
              <a:rPr lang="en-US" altLang="en-US" sz="1400" dirty="0">
                <a:solidFill>
                  <a:srgbClr val="FFFFFF"/>
                </a:solidFill>
                <a:latin typeface="Rockwell" charset="0"/>
              </a:rPr>
              <a:pPr algn="ctr"/>
              <a:t>13</a:t>
            </a:fld>
            <a:endParaRPr lang="en-US" altLang="en-US" sz="1400" dirty="0">
              <a:solidFill>
                <a:srgbClr val="FFFFFF"/>
              </a:solidFill>
              <a:latin typeface="Rockwell" charset="0"/>
            </a:endParaRPr>
          </a:p>
        </p:txBody>
      </p:sp>
      <p:sp>
        <p:nvSpPr>
          <p:cNvPr id="18436" name="Text Placeholder 18435"/>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Covers the entire human body, apart from areas of glabrous skin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Consists of two parts, the root (beneath the skin) and shaft (hard filamentous part extending above the skin)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Hair in different parts of the body serve different functions e.g. The eyebrows provide some protection to the eyes from dirt, sweat and rain. More importantly, they play a key role in non-verbal communication</a:t>
            </a:r>
          </a:p>
        </p:txBody>
      </p:sp>
    </p:spTree>
  </p:cSld>
  <p:clrMapOvr>
    <a:masterClrMapping/>
  </p:clrMapOvr>
  <p:transition spd="slow">
    <p:blinds dir="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Oval 1382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80-587298610EC3}" type="slidenum">
              <a:rPr lang="en-US" altLang="en-US" sz="1400" dirty="0">
                <a:solidFill>
                  <a:srgbClr val="FFFFFF"/>
                </a:solidFill>
                <a:latin typeface="Rockwell" charset="0"/>
              </a:rPr>
              <a:pPr algn="ctr"/>
              <a:t>130</a:t>
            </a:fld>
            <a:endParaRPr lang="en-US" altLang="en-US" sz="1400" dirty="0">
              <a:solidFill>
                <a:srgbClr val="FFFFFF"/>
              </a:solidFill>
              <a:latin typeface="Rockwell" charset="0"/>
            </a:endParaRPr>
          </a:p>
        </p:txBody>
      </p:sp>
      <p:sp>
        <p:nvSpPr>
          <p:cNvPr id="138243" name="Text Placeholder 138242"/>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Management</a:t>
            </a:r>
          </a:p>
          <a:p>
            <a:pPr>
              <a:buClr>
                <a:srgbClr val="DE6C36"/>
              </a:buClr>
              <a:buFont typeface="Wingdings" charset="2"/>
              <a:buChar char="Ø"/>
            </a:pPr>
            <a:r>
              <a:rPr lang="en-US" altLang="en-US" sz="2600" dirty="0"/>
              <a:t>Topical antifungal agents e.g. miconazole and clotrimazole. Should be continued for several weeks because of high rate of recurrence</a:t>
            </a:r>
          </a:p>
          <a:p>
            <a:pPr>
              <a:buClr>
                <a:srgbClr val="DE6C36"/>
              </a:buClr>
              <a:buFont typeface="Wingdings" charset="2"/>
              <a:buChar char="Ø"/>
            </a:pPr>
            <a:r>
              <a:rPr lang="en-US" altLang="en-US" sz="2600" dirty="0"/>
              <a:t>Soaking feet in potassium permanganate solutions to remove crusts, scales and debris and to reduce inflammation</a:t>
            </a:r>
          </a:p>
          <a:p>
            <a:pPr>
              <a:buClr>
                <a:srgbClr val="DE6C36"/>
              </a:buClr>
              <a:buFont typeface="Wingdings" charset="2"/>
              <a:buChar char="Ø"/>
            </a:pPr>
            <a:r>
              <a:rPr lang="en-US" altLang="en-US" sz="2600" dirty="0"/>
              <a:t>Instruct patient to keep the feet as dry as possible and especially between the toes. </a:t>
            </a:r>
          </a:p>
          <a:p>
            <a:pPr>
              <a:buClr>
                <a:srgbClr val="DE6C36"/>
              </a:buClr>
              <a:buFont typeface="Wingdings" charset="2"/>
              <a:buChar char="Ø"/>
            </a:pPr>
            <a:r>
              <a:rPr lang="en-US" altLang="en-US" sz="2600" dirty="0"/>
              <a:t>Small pieces of cotton can be put between toes at night to absorb moisture</a:t>
            </a:r>
          </a:p>
        </p:txBody>
      </p:sp>
    </p:spTree>
  </p:cSld>
  <p:clrMapOvr>
    <a:masterClrMapping/>
  </p:clrMapOvr>
  <p:transition spd="slow">
    <p:blinds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val 1392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81-587298610EC3}" type="slidenum">
              <a:rPr lang="en-US" altLang="en-US" sz="1400" dirty="0">
                <a:solidFill>
                  <a:srgbClr val="FFFFFF"/>
                </a:solidFill>
                <a:latin typeface="Rockwell" charset="0"/>
              </a:rPr>
              <a:pPr algn="ctr"/>
              <a:t>131</a:t>
            </a:fld>
            <a:endParaRPr lang="en-US" altLang="en-US" sz="1400" dirty="0">
              <a:solidFill>
                <a:srgbClr val="FFFFFF"/>
              </a:solidFill>
              <a:latin typeface="Rockwell" charset="0"/>
            </a:endParaRPr>
          </a:p>
        </p:txBody>
      </p:sp>
      <p:sp>
        <p:nvSpPr>
          <p:cNvPr id="139267" name="Text Placeholder 139266"/>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Soaks should be made from cotton since it is a good absorber of perspiration </a:t>
            </a:r>
          </a:p>
          <a:p>
            <a:pPr>
              <a:buClr>
                <a:srgbClr val="DE6C36"/>
              </a:buClr>
              <a:buFont typeface="Wingdings" charset="2"/>
              <a:buChar char="Ø"/>
            </a:pPr>
            <a:r>
              <a:rPr lang="en-US" altLang="en-US" sz="2600" dirty="0"/>
              <a:t>Encourage use of open shoes or canvas sneakers especially for people who perspire excessively and avoidance of tight shoes or plastic or rubber-soled shoes or boots. </a:t>
            </a:r>
          </a:p>
          <a:p>
            <a:pPr>
              <a:buClr>
                <a:srgbClr val="DE6C36"/>
              </a:buClr>
              <a:buFont typeface="Wingdings" charset="2"/>
              <a:buChar char="Ø"/>
            </a:pPr>
            <a:r>
              <a:rPr lang="en-US" altLang="en-US" sz="2600" dirty="0"/>
              <a:t>Application of talcum powder or antifungal powder twice daily helps keep feet dry</a:t>
            </a:r>
          </a:p>
          <a:p>
            <a:pPr>
              <a:buClr>
                <a:srgbClr val="DE6C36"/>
              </a:buClr>
              <a:buFont typeface="Wingdings" charset="2"/>
              <a:buChar char="Ø"/>
            </a:pPr>
            <a:r>
              <a:rPr lang="en-US" altLang="en-US" sz="2600" dirty="0"/>
              <a:t>Several pairs of shoes should be alternated so that they can dry completely before being worn again</a:t>
            </a:r>
          </a:p>
          <a:p>
            <a:pPr>
              <a:buClr>
                <a:srgbClr val="DE6C36"/>
              </a:buClr>
            </a:pPr>
            <a:endParaRPr/>
          </a:p>
        </p:txBody>
      </p:sp>
    </p:spTree>
  </p:cSld>
  <p:clrMapOvr>
    <a:masterClrMapping/>
  </p:clrMapOvr>
  <p:transition spd="slow">
    <p:blinds dir="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Oval 1402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48-587298610EC3}" type="slidenum">
              <a:rPr lang="en-US" altLang="en-US" sz="1400" dirty="0">
                <a:solidFill>
                  <a:srgbClr val="FFFFFF"/>
                </a:solidFill>
                <a:latin typeface="Rockwell" charset="0"/>
              </a:rPr>
              <a:pPr algn="ctr"/>
              <a:t>132</a:t>
            </a:fld>
            <a:endParaRPr lang="en-US" altLang="en-US" sz="1400" dirty="0">
              <a:solidFill>
                <a:srgbClr val="FFFFFF"/>
              </a:solidFill>
              <a:latin typeface="Rockwell" charset="0"/>
            </a:endParaRPr>
          </a:p>
        </p:txBody>
      </p:sp>
      <p:pic>
        <p:nvPicPr>
          <p:cNvPr id="140291" name="Content Placeholder 140290"/>
          <p:cNvPicPr>
            <a:picLocks noGrp="1" noChangeAspect="1"/>
          </p:cNvPicPr>
          <p:nvPr>
            <p:ph sz="quarter" idx="4294967295"/>
          </p:nvPr>
        </p:nvPicPr>
        <p:blipFill>
          <a:blip r:embed="rId2">
            <a:extLst/>
          </a:blip>
          <a:srcRect/>
          <a:stretch>
            <a:fillRect/>
          </a:stretch>
        </p:blipFill>
        <p:spPr>
          <a:xfrm>
            <a:off x="1524000" y="1295400"/>
            <a:ext cx="6019800" cy="44958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Oval 1413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49-587298610EC3}" type="slidenum">
              <a:rPr lang="en-US" altLang="en-US" sz="1400" dirty="0">
                <a:solidFill>
                  <a:srgbClr val="FFFFFF"/>
                </a:solidFill>
                <a:latin typeface="Rockwell" charset="0"/>
              </a:rPr>
              <a:pPr algn="ctr"/>
              <a:t>133</a:t>
            </a:fld>
            <a:endParaRPr lang="en-US" altLang="en-US" sz="1400" dirty="0">
              <a:solidFill>
                <a:srgbClr val="FFFFFF"/>
              </a:solidFill>
              <a:latin typeface="Rockwell" charset="0"/>
            </a:endParaRPr>
          </a:p>
        </p:txBody>
      </p:sp>
      <p:pic>
        <p:nvPicPr>
          <p:cNvPr id="141315" name="Content Placeholder 141314"/>
          <p:cNvPicPr>
            <a:picLocks noGrp="1" noChangeAspect="1"/>
          </p:cNvPicPr>
          <p:nvPr>
            <p:ph sz="quarter" idx="4294967295"/>
          </p:nvPr>
        </p:nvPicPr>
        <p:blipFill>
          <a:blip r:embed="rId2">
            <a:extLst/>
          </a:blip>
          <a:srcRect/>
          <a:stretch>
            <a:fillRect/>
          </a:stretch>
        </p:blipFill>
        <p:spPr>
          <a:xfrm>
            <a:off x="1371600" y="990600"/>
            <a:ext cx="6248400" cy="51054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val 1423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82-587298610EC3}" type="slidenum">
              <a:rPr lang="en-US" altLang="en-US" sz="1400" dirty="0">
                <a:solidFill>
                  <a:srgbClr val="FFFFFF"/>
                </a:solidFill>
                <a:latin typeface="Rockwell" charset="0"/>
              </a:rPr>
              <a:pPr algn="ctr"/>
              <a:t>134</a:t>
            </a:fld>
            <a:endParaRPr lang="en-US" altLang="en-US" sz="1400" dirty="0">
              <a:solidFill>
                <a:srgbClr val="FFFFFF"/>
              </a:solidFill>
              <a:latin typeface="Rockwell" charset="0"/>
            </a:endParaRPr>
          </a:p>
        </p:txBody>
      </p:sp>
      <p:sp>
        <p:nvSpPr>
          <p:cNvPr id="142339" name="Text Placeholder 142338"/>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TINEA CORPORIS (RINGWORM OF THE BODY)</a:t>
            </a:r>
          </a:p>
          <a:p>
            <a:pPr>
              <a:buClr>
                <a:srgbClr val="DE6C36"/>
              </a:buClr>
              <a:buFont typeface="Wingdings" charset="2"/>
              <a:buChar char="Ø"/>
            </a:pPr>
            <a:r>
              <a:rPr lang="en-US" altLang="en-US" sz="2600" dirty="0"/>
              <a:t>The typical ringed lesions appear on the face, neck, trunk and extremities</a:t>
            </a:r>
          </a:p>
          <a:p>
            <a:pPr>
              <a:buClr>
                <a:srgbClr val="DE6C36"/>
              </a:buClr>
              <a:buFont typeface="Wingdings" charset="2"/>
              <a:buNone/>
            </a:pPr>
            <a:endParaRPr/>
          </a:p>
          <a:p>
            <a:pPr>
              <a:buClr>
                <a:srgbClr val="DE6C36"/>
              </a:buClr>
              <a:buFont typeface="Arial" charset="0"/>
              <a:buNone/>
            </a:pPr>
            <a:r>
              <a:rPr lang="en-US" altLang="en-US" sz="2600" b="1" dirty="0"/>
              <a:t>Clinical Manifestations</a:t>
            </a:r>
          </a:p>
          <a:p>
            <a:pPr>
              <a:buClr>
                <a:srgbClr val="DE6C36"/>
              </a:buClr>
              <a:buFont typeface="Wingdings" charset="2"/>
              <a:buChar char="Ø"/>
            </a:pPr>
            <a:r>
              <a:rPr lang="en-US" altLang="en-US" sz="2600" dirty="0"/>
              <a:t>Begin as a macule which spreads to form ring like papules or vesicles with central clearing</a:t>
            </a:r>
          </a:p>
          <a:p>
            <a:pPr>
              <a:buClr>
                <a:srgbClr val="DE6C36"/>
              </a:buClr>
              <a:buFont typeface="Wingdings" charset="2"/>
              <a:buChar char="Ø"/>
            </a:pPr>
            <a:r>
              <a:rPr lang="en-US" altLang="en-US" sz="2600" dirty="0"/>
              <a:t>Lesions are found in clusters, and very pruritic</a:t>
            </a:r>
          </a:p>
          <a:p>
            <a:pPr>
              <a:buClr>
                <a:srgbClr val="DE6C36"/>
              </a:buClr>
              <a:buFont typeface="Wingdings" charset="2"/>
              <a:buChar char="Ø"/>
            </a:pPr>
            <a:r>
              <a:rPr lang="en-US" altLang="en-US" sz="2600" dirty="0"/>
              <a:t>Clusters of pustules may be seen around the borders</a:t>
            </a:r>
          </a:p>
        </p:txBody>
      </p:sp>
    </p:spTree>
  </p:cSld>
  <p:clrMapOvr>
    <a:masterClrMapping/>
  </p:clrMapOvr>
  <p:transition spd="slow">
    <p:blinds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Oval 1433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83-587298610EC3}" type="slidenum">
              <a:rPr lang="en-US" altLang="en-US" sz="1400" dirty="0">
                <a:solidFill>
                  <a:srgbClr val="FFFFFF"/>
                </a:solidFill>
                <a:latin typeface="Rockwell" charset="0"/>
              </a:rPr>
              <a:pPr algn="ctr"/>
              <a:t>135</a:t>
            </a:fld>
            <a:endParaRPr lang="en-US" altLang="en-US" sz="1400" dirty="0">
              <a:solidFill>
                <a:srgbClr val="FFFFFF"/>
              </a:solidFill>
              <a:latin typeface="Rockwell" charset="0"/>
            </a:endParaRPr>
          </a:p>
        </p:txBody>
      </p:sp>
      <p:sp>
        <p:nvSpPr>
          <p:cNvPr id="143363" name="Text Placeholder 143362"/>
          <p:cNvSpPr>
            <a:spLocks noGrp="1"/>
          </p:cNvSpPr>
          <p:nvPr>
            <p:ph type="body" sz="quarter" idx="4294967295"/>
          </p:nvPr>
        </p:nvSpPr>
        <p:spPr>
          <a:xfrm>
            <a:off x="457200" y="6858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Management</a:t>
            </a:r>
          </a:p>
          <a:p>
            <a:pPr>
              <a:buClr>
                <a:srgbClr val="DE6C36"/>
              </a:buClr>
              <a:buFont typeface="Wingdings" charset="2"/>
              <a:buChar char="Ø"/>
            </a:pPr>
            <a:r>
              <a:rPr lang="en-US" altLang="en-US" sz="2600" dirty="0"/>
              <a:t>Topical antifungal to be used on small areas. Should be used continuously for 4 weeks even if lesions disappear</a:t>
            </a:r>
          </a:p>
          <a:p>
            <a:pPr>
              <a:buClr>
                <a:srgbClr val="DE6C36"/>
              </a:buClr>
              <a:buFont typeface="Wingdings" charset="2"/>
              <a:buChar char="Ø"/>
            </a:pPr>
            <a:r>
              <a:rPr lang="en-US" altLang="en-US" sz="2600" dirty="0"/>
              <a:t>Oral antifungal to be used in extensive cases e.g. fluconazole</a:t>
            </a:r>
          </a:p>
          <a:p>
            <a:pPr>
              <a:buClr>
                <a:srgbClr val="DE6C36"/>
              </a:buClr>
              <a:buFont typeface="Wingdings" charset="2"/>
              <a:buChar char="Ø"/>
            </a:pPr>
            <a:r>
              <a:rPr lang="en-US" altLang="en-US" sz="2600" dirty="0"/>
              <a:t>Note: Side effects of oral antifungals include: photosensitivity, skin rashes, headache and nausea</a:t>
            </a:r>
          </a:p>
          <a:p>
            <a:pPr>
              <a:buClr>
                <a:srgbClr val="DE6C36"/>
              </a:buClr>
              <a:buFont typeface="Wingdings" charset="2"/>
              <a:buChar char="Ø"/>
            </a:pPr>
            <a:r>
              <a:rPr lang="en-US" altLang="en-US" sz="2600" dirty="0"/>
              <a:t>Instruct patient to use a clean towel and to wash clothes daily. Clean cotton clothes be dressed next to the body daily</a:t>
            </a:r>
          </a:p>
          <a:p>
            <a:pPr>
              <a:buClr>
                <a:srgbClr val="DE6C36"/>
              </a:buClr>
              <a:buFont typeface="Wingdings" charset="2"/>
              <a:buChar char="Ø"/>
            </a:pPr>
            <a:r>
              <a:rPr lang="en-US" altLang="en-US" sz="2600" dirty="0"/>
              <a:t>Instruct patient to keep all skin areas and folds that retain moisture dry</a:t>
            </a:r>
          </a:p>
          <a:p>
            <a:pPr>
              <a:buClr>
                <a:srgbClr val="DE6C36"/>
              </a:buClr>
              <a:buFont typeface="Wingdings" charset="2"/>
              <a:buChar char=""/>
            </a:pPr>
            <a:endParaRPr/>
          </a:p>
          <a:p>
            <a:pPr>
              <a:buClr>
                <a:srgbClr val="DE6C36"/>
              </a:buClr>
              <a:buFont typeface="Wingdings" charset="2"/>
              <a:buChar char=""/>
            </a:pPr>
            <a:endParaRP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Oval 1443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45-587298610EC3}" type="slidenum">
              <a:rPr lang="en-US" altLang="en-US" sz="1400" dirty="0">
                <a:solidFill>
                  <a:srgbClr val="FFFFFF"/>
                </a:solidFill>
                <a:latin typeface="Rockwell" charset="0"/>
              </a:rPr>
              <a:pPr algn="ctr"/>
              <a:t>136</a:t>
            </a:fld>
            <a:endParaRPr lang="en-US" altLang="en-US" sz="1400" dirty="0">
              <a:solidFill>
                <a:srgbClr val="FFFFFF"/>
              </a:solidFill>
              <a:latin typeface="Rockwell" charset="0"/>
            </a:endParaRPr>
          </a:p>
        </p:txBody>
      </p:sp>
      <p:pic>
        <p:nvPicPr>
          <p:cNvPr id="144387" name="Content Placeholder 144386"/>
          <p:cNvPicPr>
            <a:picLocks noGrp="1" noChangeAspect="1"/>
          </p:cNvPicPr>
          <p:nvPr>
            <p:ph sz="quarter" idx="4294967295"/>
          </p:nvPr>
        </p:nvPicPr>
        <p:blipFill>
          <a:blip r:embed="rId2">
            <a:extLst/>
          </a:blip>
          <a:srcRect/>
          <a:stretch>
            <a:fillRect/>
          </a:stretch>
        </p:blipFill>
        <p:spPr>
          <a:xfrm>
            <a:off x="1600200" y="1524000"/>
            <a:ext cx="5105400" cy="3529013"/>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Oval 1454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84-587298610EC3}" type="slidenum">
              <a:rPr lang="en-US" altLang="en-US" sz="1400" dirty="0">
                <a:solidFill>
                  <a:srgbClr val="FFFFFF"/>
                </a:solidFill>
                <a:latin typeface="Rockwell" charset="0"/>
              </a:rPr>
              <a:pPr algn="ctr"/>
              <a:t>137</a:t>
            </a:fld>
            <a:endParaRPr lang="en-US" altLang="en-US" sz="1400" dirty="0">
              <a:solidFill>
                <a:srgbClr val="FFFFFF"/>
              </a:solidFill>
              <a:latin typeface="Rockwell" charset="0"/>
            </a:endParaRPr>
          </a:p>
        </p:txBody>
      </p:sp>
      <p:sp>
        <p:nvSpPr>
          <p:cNvPr id="145411" name="Text Placeholder 145410"/>
          <p:cNvSpPr>
            <a:spLocks noGrp="1"/>
          </p:cNvSpPr>
          <p:nvPr>
            <p:ph type="body" sz="quarter" idx="4294967295"/>
          </p:nvPr>
        </p:nvSpPr>
        <p:spPr>
          <a:xfrm>
            <a:off x="457200" y="6096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r>
              <a:rPr lang="en-US" altLang="en-US" sz="2600" b="1" u="sng" dirty="0"/>
              <a:t>TINEA CAPITIS (RINGWORM OF SCALP)</a:t>
            </a:r>
          </a:p>
          <a:p>
            <a:pPr>
              <a:lnSpc>
                <a:spcPct val="90000"/>
              </a:lnSpc>
              <a:buClr>
                <a:srgbClr val="DE6C36"/>
              </a:buClr>
              <a:buFont typeface="Wingdings" charset="2"/>
              <a:buChar char="Ø"/>
            </a:pPr>
            <a:r>
              <a:rPr lang="en-US" altLang="en-US" sz="2600" dirty="0"/>
              <a:t>Contagious fungal infection of the hair shafts and a common cause loss of hair in children</a:t>
            </a:r>
          </a:p>
          <a:p>
            <a:pPr>
              <a:lnSpc>
                <a:spcPct val="90000"/>
              </a:lnSpc>
              <a:buClr>
                <a:srgbClr val="DE6C36"/>
              </a:buClr>
              <a:buFont typeface="Wingdings" charset="2"/>
              <a:buChar char="Ø"/>
            </a:pPr>
            <a:r>
              <a:rPr lang="en-US" altLang="en-US" sz="2600" dirty="0"/>
              <a:t>Any child with scaling on the scalp should be considered to have tinea capitis until proven otherwise</a:t>
            </a:r>
          </a:p>
          <a:p>
            <a:pPr>
              <a:lnSpc>
                <a:spcPct val="90000"/>
              </a:lnSpc>
              <a:buClr>
                <a:srgbClr val="DE6C36"/>
              </a:buClr>
              <a:buFont typeface="Arial" charset="0"/>
              <a:buNone/>
            </a:pPr>
            <a:endParaRPr/>
          </a:p>
          <a:p>
            <a:pPr>
              <a:lnSpc>
                <a:spcPct val="90000"/>
              </a:lnSpc>
              <a:buClr>
                <a:srgbClr val="DE6C36"/>
              </a:buClr>
              <a:buFont typeface="Arial" charset="0"/>
              <a:buNone/>
            </a:pPr>
            <a:r>
              <a:rPr lang="en-US" altLang="en-US" sz="2600" b="1" dirty="0"/>
              <a:t>Clinical Manifestations</a:t>
            </a:r>
          </a:p>
          <a:p>
            <a:pPr>
              <a:lnSpc>
                <a:spcPct val="90000"/>
              </a:lnSpc>
              <a:buClr>
                <a:srgbClr val="DE6C36"/>
              </a:buClr>
              <a:buFont typeface="Wingdings" charset="2"/>
              <a:buChar char="Ø"/>
            </a:pPr>
            <a:r>
              <a:rPr lang="en-US" altLang="en-US" sz="2600" dirty="0"/>
              <a:t>Starts as one or several round, erythematous scaling patches</a:t>
            </a:r>
          </a:p>
          <a:p>
            <a:pPr>
              <a:lnSpc>
                <a:spcPct val="90000"/>
              </a:lnSpc>
              <a:buClr>
                <a:srgbClr val="DE6C36"/>
              </a:buClr>
              <a:buFont typeface="Wingdings" charset="2"/>
              <a:buChar char="Ø"/>
            </a:pPr>
            <a:r>
              <a:rPr lang="en-US" altLang="en-US" sz="2600" dirty="0"/>
              <a:t>Small pustules or papules may be seen at the edges of such patches</a:t>
            </a:r>
          </a:p>
          <a:p>
            <a:pPr>
              <a:lnSpc>
                <a:spcPct val="90000"/>
              </a:lnSpc>
              <a:buClr>
                <a:srgbClr val="DE6C36"/>
              </a:buClr>
              <a:buFont typeface="Wingdings" charset="2"/>
              <a:buChar char="Ø"/>
            </a:pPr>
            <a:r>
              <a:rPr lang="en-US" altLang="en-US" sz="2600" dirty="0"/>
              <a:t>Hairs in affected area become brittle and break off at or near the scalp. Since in most cases tinea capitis heals without scarring, the hair loss is temporary</a:t>
            </a:r>
          </a:p>
        </p:txBody>
      </p:sp>
    </p:spTree>
  </p:cSld>
  <p:clrMapOvr>
    <a:masterClrMapping/>
  </p:clrMapOvr>
  <p:transition spd="slow">
    <p:blinds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Oval 1464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85-587298610EC3}" type="slidenum">
              <a:rPr lang="en-US" altLang="en-US" sz="1400" dirty="0">
                <a:solidFill>
                  <a:srgbClr val="FFFFFF"/>
                </a:solidFill>
                <a:latin typeface="Rockwell" charset="0"/>
              </a:rPr>
              <a:pPr algn="ctr"/>
              <a:t>138</a:t>
            </a:fld>
            <a:endParaRPr lang="en-US" altLang="en-US" sz="1400" dirty="0">
              <a:solidFill>
                <a:srgbClr val="FFFFFF"/>
              </a:solidFill>
              <a:latin typeface="Rockwell" charset="0"/>
            </a:endParaRPr>
          </a:p>
        </p:txBody>
      </p:sp>
      <p:sp>
        <p:nvSpPr>
          <p:cNvPr id="146435" name="Text Placeholder 146434"/>
          <p:cNvSpPr>
            <a:spLocks noGrp="1"/>
          </p:cNvSpPr>
          <p:nvPr>
            <p:ph type="body" sz="quarter" idx="4294967295"/>
          </p:nvPr>
        </p:nvSpPr>
        <p:spPr>
          <a:xfrm>
            <a:off x="457200" y="533400"/>
            <a:ext cx="8229600" cy="55927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endParaRPr/>
          </a:p>
          <a:p>
            <a:pPr>
              <a:lnSpc>
                <a:spcPct val="90000"/>
              </a:lnSpc>
              <a:buClr>
                <a:srgbClr val="DE6C36"/>
              </a:buClr>
              <a:buFont typeface="Arial" charset="0"/>
              <a:buNone/>
            </a:pPr>
            <a:r>
              <a:rPr lang="en-US" altLang="en-US" sz="2600" b="1" dirty="0"/>
              <a:t>Management</a:t>
            </a:r>
          </a:p>
          <a:p>
            <a:pPr>
              <a:lnSpc>
                <a:spcPct val="90000"/>
              </a:lnSpc>
              <a:buClr>
                <a:srgbClr val="DE6C36"/>
              </a:buClr>
              <a:buFont typeface="Wingdings" charset="2"/>
              <a:buChar char="Ø"/>
            </a:pPr>
            <a:r>
              <a:rPr lang="en-US" altLang="en-US" sz="2600" dirty="0"/>
              <a:t>Systemic antifungal agents e.g. griseofulvin and ketoconazole</a:t>
            </a:r>
          </a:p>
          <a:p>
            <a:pPr>
              <a:lnSpc>
                <a:spcPct val="90000"/>
              </a:lnSpc>
              <a:buClr>
                <a:srgbClr val="DE6C36"/>
              </a:buClr>
              <a:buFont typeface="Wingdings" charset="2"/>
              <a:buChar char="Ø"/>
            </a:pPr>
            <a:r>
              <a:rPr lang="en-US" altLang="en-US" sz="2600" dirty="0"/>
              <a:t>Topical agents do not provide an effective cure because the infection occurs within the hair shaft and below the surface of scalp. However, they can be used to inactivate the organisms already in the hair, minimizing contagion and eliminating the need to clip the hair</a:t>
            </a:r>
          </a:p>
          <a:p>
            <a:pPr>
              <a:lnSpc>
                <a:spcPct val="90000"/>
              </a:lnSpc>
              <a:buClr>
                <a:srgbClr val="DE6C36"/>
              </a:buClr>
              <a:buFont typeface="Wingdings" charset="2"/>
              <a:buChar char="Ø"/>
            </a:pPr>
            <a:r>
              <a:rPr lang="en-US" altLang="en-US" sz="2600" dirty="0"/>
              <a:t>Hair should be washed with shampoo two or three times a week</a:t>
            </a:r>
          </a:p>
          <a:p>
            <a:pPr>
              <a:lnSpc>
                <a:spcPct val="90000"/>
              </a:lnSpc>
              <a:buClr>
                <a:srgbClr val="DE6C36"/>
              </a:buClr>
              <a:buFont typeface="Wingdings" charset="2"/>
              <a:buChar char="Ø"/>
            </a:pPr>
            <a:r>
              <a:rPr lang="en-US" altLang="en-US" sz="2600" dirty="0"/>
              <a:t>Improve on hygiene</a:t>
            </a:r>
          </a:p>
        </p:txBody>
      </p:sp>
    </p:spTree>
  </p:cSld>
  <p:clrMapOvr>
    <a:masterClrMapping/>
  </p:clrMapOvr>
  <p:transition spd="slow">
    <p:blinds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Oval 1474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86-587298610EC3}" type="slidenum">
              <a:rPr lang="en-US" altLang="en-US" sz="1400" dirty="0">
                <a:solidFill>
                  <a:srgbClr val="FFFFFF"/>
                </a:solidFill>
                <a:latin typeface="Rockwell" charset="0"/>
              </a:rPr>
              <a:pPr algn="ctr"/>
              <a:t>139</a:t>
            </a:fld>
            <a:endParaRPr lang="en-US" altLang="en-US" sz="1400" dirty="0">
              <a:solidFill>
                <a:srgbClr val="FFFFFF"/>
              </a:solidFill>
              <a:latin typeface="Rockwell" charset="0"/>
            </a:endParaRPr>
          </a:p>
        </p:txBody>
      </p:sp>
      <p:sp>
        <p:nvSpPr>
          <p:cNvPr id="147459" name="Text Placeholder 147458"/>
          <p:cNvSpPr>
            <a:spLocks noGrp="1"/>
          </p:cNvSpPr>
          <p:nvPr>
            <p:ph type="body" sz="quarter" idx="4294967295"/>
          </p:nvPr>
        </p:nvSpPr>
        <p:spPr>
          <a:xfrm>
            <a:off x="457200" y="1143000"/>
            <a:ext cx="8229600" cy="4983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Each member of the family should have his/her own comb and brush. Should also avoid exchanging hats and other headgear</a:t>
            </a:r>
          </a:p>
          <a:p>
            <a:pPr>
              <a:buClr>
                <a:srgbClr val="DE6C36"/>
              </a:buClr>
              <a:buNone/>
            </a:pPr>
            <a:endParaRPr/>
          </a:p>
          <a:p>
            <a:pPr>
              <a:buClr>
                <a:srgbClr val="DE6C36"/>
              </a:buClr>
              <a:buFont typeface="Wingdings" charset="2"/>
              <a:buChar char="Ø"/>
            </a:pPr>
            <a:r>
              <a:rPr lang="en-US" altLang="en-US" sz="2600" dirty="0"/>
              <a:t>All family members and pets should be examined and treated</a:t>
            </a:r>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194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284-587298610EC3}" type="slidenum">
              <a:rPr lang="en-US" altLang="en-US" sz="1400" dirty="0">
                <a:solidFill>
                  <a:srgbClr val="FFFFFF"/>
                </a:solidFill>
                <a:latin typeface="Rockwell" charset="0"/>
              </a:rPr>
              <a:pPr algn="ctr"/>
              <a:t>14</a:t>
            </a:fld>
            <a:endParaRPr lang="en-US" altLang="en-US" sz="1400" dirty="0">
              <a:solidFill>
                <a:srgbClr val="FFFFFF"/>
              </a:solidFill>
              <a:latin typeface="Rockwell" charset="0"/>
            </a:endParaRPr>
          </a:p>
        </p:txBody>
      </p:sp>
      <p:sp>
        <p:nvSpPr>
          <p:cNvPr id="19459" name="Text Placeholder 19458"/>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The eyelash protects the eye from dirt. The eyelash is to humans, what whiskers are to cats ; they are used to sense when dirt, dust, or any other potentially harmful object is too close to the eye. The eye reflexively closes as a result of this sensation.</a:t>
            </a:r>
          </a:p>
          <a:p>
            <a:pPr>
              <a:buClr>
                <a:srgbClr val="DE6C36"/>
              </a:buClr>
              <a:buFont typeface="Wingdings" charset="2"/>
              <a:buNone/>
            </a:pPr>
            <a:endParaRPr/>
          </a:p>
          <a:p>
            <a:pPr>
              <a:buClr>
                <a:srgbClr val="DE6C36"/>
              </a:buClr>
              <a:buFont typeface="Wingdings" charset="2"/>
              <a:buChar char="Ø"/>
            </a:pPr>
            <a:r>
              <a:rPr lang="en-US" altLang="en-US" sz="2600" dirty="0"/>
              <a:t>Hair of skin provide thermo insulation, especially on the head serves as primary sources of heat insulation and cooling (when sweat evaporates from soaked hair) as well as protection from ultra-violet radiation exposure.</a:t>
            </a:r>
          </a:p>
        </p:txBody>
      </p:sp>
    </p:spTree>
  </p:cSld>
  <p:clrMapOvr>
    <a:masterClrMapping/>
  </p:clrMapOvr>
  <p:transition spd="slow">
    <p:blinds dir="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val 1484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46-587298610EC3}" type="slidenum">
              <a:rPr lang="en-US" altLang="en-US" sz="1400" dirty="0">
                <a:solidFill>
                  <a:srgbClr val="FFFFFF"/>
                </a:solidFill>
                <a:latin typeface="Rockwell" charset="0"/>
              </a:rPr>
              <a:pPr algn="ctr"/>
              <a:t>140</a:t>
            </a:fld>
            <a:endParaRPr lang="en-US" altLang="en-US" sz="1400" dirty="0">
              <a:solidFill>
                <a:srgbClr val="FFFFFF"/>
              </a:solidFill>
              <a:latin typeface="Rockwell" charset="0"/>
            </a:endParaRPr>
          </a:p>
        </p:txBody>
      </p:sp>
      <p:pic>
        <p:nvPicPr>
          <p:cNvPr id="148483" name="Content Placeholder 148482"/>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Oval 1495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47-587298610EC3}" type="slidenum">
              <a:rPr lang="en-US" altLang="en-US" sz="1400" dirty="0">
                <a:solidFill>
                  <a:srgbClr val="FFFFFF"/>
                </a:solidFill>
                <a:latin typeface="Rockwell" charset="0"/>
              </a:rPr>
              <a:pPr algn="ctr"/>
              <a:t>141</a:t>
            </a:fld>
            <a:endParaRPr lang="en-US" altLang="en-US" sz="1400" dirty="0">
              <a:solidFill>
                <a:srgbClr val="FFFFFF"/>
              </a:solidFill>
              <a:latin typeface="Rockwell" charset="0"/>
            </a:endParaRPr>
          </a:p>
        </p:txBody>
      </p:sp>
      <p:pic>
        <p:nvPicPr>
          <p:cNvPr id="149507" name="Content Placeholder 149506"/>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Oval 1505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87-587298610EC3}" type="slidenum">
              <a:rPr lang="en-US" altLang="en-US" sz="1400" dirty="0">
                <a:solidFill>
                  <a:srgbClr val="FFFFFF"/>
                </a:solidFill>
                <a:latin typeface="Rockwell" charset="0"/>
              </a:rPr>
              <a:pPr algn="ctr"/>
              <a:t>142</a:t>
            </a:fld>
            <a:endParaRPr lang="en-US" altLang="en-US" sz="1400" dirty="0">
              <a:solidFill>
                <a:srgbClr val="FFFFFF"/>
              </a:solidFill>
              <a:latin typeface="Rockwell" charset="0"/>
            </a:endParaRPr>
          </a:p>
        </p:txBody>
      </p:sp>
      <p:sp>
        <p:nvSpPr>
          <p:cNvPr id="150531" name="Text Placeholder 150530"/>
          <p:cNvSpPr>
            <a:spLocks noGrp="1"/>
          </p:cNvSpPr>
          <p:nvPr>
            <p:ph type="body" sz="quarter" idx="4294967295"/>
          </p:nvPr>
        </p:nvSpPr>
        <p:spPr>
          <a:xfrm>
            <a:off x="457200" y="533400"/>
            <a:ext cx="8229600" cy="5943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TINEA CRURIS (RINGWORM OF GROIN)</a:t>
            </a:r>
          </a:p>
          <a:p>
            <a:pPr>
              <a:buClr>
                <a:srgbClr val="DE6C36"/>
              </a:buClr>
              <a:buFont typeface="Wingdings" charset="2"/>
              <a:buChar char="Ø"/>
            </a:pPr>
            <a:r>
              <a:rPr lang="en-US" altLang="en-US" sz="2600" dirty="0"/>
              <a:t>Ringworm infection of groin, which may spread to inner areas of thighs and buttock area</a:t>
            </a:r>
          </a:p>
          <a:p>
            <a:pPr>
              <a:buClr>
                <a:srgbClr val="DE6C36"/>
              </a:buClr>
              <a:buFont typeface="Wingdings" charset="2"/>
              <a:buChar char="Ø"/>
            </a:pPr>
            <a:r>
              <a:rPr lang="en-US" altLang="en-US" sz="2600" dirty="0"/>
              <a:t>Common in obese people and those who wear tight clothing</a:t>
            </a:r>
          </a:p>
          <a:p>
            <a:pPr>
              <a:buClr>
                <a:srgbClr val="DE6C36"/>
              </a:buClr>
              <a:buFont typeface="Wingdings" charset="2"/>
              <a:buChar char="Ø"/>
            </a:pPr>
            <a:r>
              <a:rPr lang="en-US" altLang="en-US" sz="2600" dirty="0"/>
              <a:t>Incidence high in people with diabetes</a:t>
            </a:r>
          </a:p>
          <a:p>
            <a:pPr>
              <a:buClr>
                <a:srgbClr val="DE6C36"/>
              </a:buClr>
              <a:buFont typeface="Wingdings" charset="2"/>
              <a:buNone/>
            </a:pPr>
            <a:endParaRPr/>
          </a:p>
          <a:p>
            <a:pPr>
              <a:buClr>
                <a:srgbClr val="DE6C36"/>
              </a:buClr>
              <a:buFont typeface="Arial" charset="0"/>
              <a:buNone/>
            </a:pPr>
            <a:r>
              <a:rPr lang="en-US" altLang="en-US" sz="2600" b="1" dirty="0"/>
              <a:t>Management</a:t>
            </a:r>
          </a:p>
          <a:p>
            <a:pPr>
              <a:buClr>
                <a:srgbClr val="DE6C36"/>
              </a:buClr>
              <a:buFont typeface="Wingdings" charset="2"/>
              <a:buChar char="Ø"/>
            </a:pPr>
            <a:r>
              <a:rPr lang="en-US" altLang="en-US" sz="2600" dirty="0"/>
              <a:t>Topical antifungals for mild cases e.g. miconazole, clotrimazole for 3 to 4 weeks to ensure eradication of infection</a:t>
            </a:r>
          </a:p>
        </p:txBody>
      </p:sp>
    </p:spTree>
  </p:cSld>
  <p:clrMapOvr>
    <a:masterClrMapping/>
  </p:clrMapOvr>
  <p:transition spd="slow">
    <p:blinds dir="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Oval 1515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88-587298610EC3}" type="slidenum">
              <a:rPr lang="en-US" altLang="en-US" sz="1400" dirty="0">
                <a:solidFill>
                  <a:srgbClr val="FFFFFF"/>
                </a:solidFill>
                <a:latin typeface="Rockwell" charset="0"/>
              </a:rPr>
              <a:pPr algn="ctr"/>
              <a:t>143</a:t>
            </a:fld>
            <a:endParaRPr lang="en-US" altLang="en-US" sz="1400" dirty="0">
              <a:solidFill>
                <a:srgbClr val="FFFFFF"/>
              </a:solidFill>
              <a:latin typeface="Rockwell" charset="0"/>
            </a:endParaRPr>
          </a:p>
        </p:txBody>
      </p:sp>
      <p:sp>
        <p:nvSpPr>
          <p:cNvPr id="151555" name="Text Placeholder 151554"/>
          <p:cNvSpPr>
            <a:spLocks noGrp="1"/>
          </p:cNvSpPr>
          <p:nvPr>
            <p:ph type="body" sz="quarter" idx="4294967295"/>
          </p:nvPr>
        </p:nvSpPr>
        <p:spPr>
          <a:xfrm>
            <a:off x="457200" y="990600"/>
            <a:ext cx="8229600" cy="5135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Oral antifungals for severe cases</a:t>
            </a:r>
          </a:p>
          <a:p>
            <a:pPr>
              <a:buClr>
                <a:srgbClr val="DE6C36"/>
              </a:buClr>
              <a:buFont typeface="Wingdings" charset="2"/>
              <a:buNone/>
            </a:pPr>
            <a:endParaRPr/>
          </a:p>
          <a:p>
            <a:pPr>
              <a:buClr>
                <a:srgbClr val="DE6C36"/>
              </a:buClr>
              <a:buFont typeface="Wingdings" charset="2"/>
              <a:buChar char="Ø"/>
            </a:pPr>
            <a:r>
              <a:rPr lang="en-US" altLang="en-US" sz="2600" dirty="0"/>
              <a:t>Instruct patient to avoid excessive heat and humidity and to avoid wearing nylon underwear and tight – fitting clothing</a:t>
            </a:r>
          </a:p>
          <a:p>
            <a:pPr>
              <a:buClr>
                <a:srgbClr val="DE6C36"/>
              </a:buClr>
              <a:buFont typeface="Wingdings" charset="2"/>
              <a:buNone/>
            </a:pPr>
            <a:endParaRPr/>
          </a:p>
          <a:p>
            <a:pPr>
              <a:buClr>
                <a:srgbClr val="DE6C36"/>
              </a:buClr>
              <a:buFont typeface="Wingdings" charset="2"/>
              <a:buChar char="Ø"/>
            </a:pPr>
            <a:r>
              <a:rPr lang="en-US" altLang="en-US" sz="2600" dirty="0"/>
              <a:t>Groin area should cleaned thoroughly, dried well and dusted with a topical antifungal agent as a preventive measure to prevent recurrence</a:t>
            </a:r>
          </a:p>
        </p:txBody>
      </p:sp>
    </p:spTree>
  </p:cSld>
  <p:clrMapOvr>
    <a:masterClrMapping/>
  </p:clrMapOvr>
  <p:transition spd="slow">
    <p:blinds dir="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Oval 1525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89-587298610EC3}" type="slidenum">
              <a:rPr lang="en-US" altLang="en-US" sz="1400" dirty="0">
                <a:solidFill>
                  <a:srgbClr val="FFFFFF"/>
                </a:solidFill>
                <a:latin typeface="Rockwell" charset="0"/>
              </a:rPr>
              <a:pPr algn="ctr"/>
              <a:t>144</a:t>
            </a:fld>
            <a:endParaRPr lang="en-US" altLang="en-US" sz="1400" dirty="0">
              <a:solidFill>
                <a:srgbClr val="FFFFFF"/>
              </a:solidFill>
              <a:latin typeface="Rockwell" charset="0"/>
            </a:endParaRPr>
          </a:p>
        </p:txBody>
      </p:sp>
      <p:sp>
        <p:nvSpPr>
          <p:cNvPr id="152579" name="Text Placeholder 152578"/>
          <p:cNvSpPr>
            <a:spLocks noGrp="1"/>
          </p:cNvSpPr>
          <p:nvPr>
            <p:ph type="body" sz="quarter" idx="4294967295"/>
          </p:nvPr>
        </p:nvSpPr>
        <p:spPr>
          <a:xfrm>
            <a:off x="457200" y="762000"/>
            <a:ext cx="8229600" cy="5638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TINEA UNGUIUM (ONYCHOMYCOSIS)</a:t>
            </a:r>
          </a:p>
          <a:p>
            <a:pPr>
              <a:buClr>
                <a:srgbClr val="DE6C36"/>
              </a:buClr>
              <a:buFont typeface="Wingdings" charset="2"/>
              <a:buChar char="Ø"/>
            </a:pPr>
            <a:r>
              <a:rPr lang="en-US" altLang="en-US" sz="2600" dirty="0"/>
              <a:t>Also called ringworm of nails</a:t>
            </a:r>
          </a:p>
          <a:p>
            <a:pPr>
              <a:buClr>
                <a:srgbClr val="DE6C36"/>
              </a:buClr>
              <a:buFont typeface="Wingdings" charset="2"/>
              <a:buChar char="Ø"/>
            </a:pPr>
            <a:r>
              <a:rPr lang="en-US" altLang="en-US" sz="2600" dirty="0"/>
              <a:t>Chronic infection of toe nails or, less commonly finger nails</a:t>
            </a:r>
          </a:p>
          <a:p>
            <a:pPr>
              <a:buClr>
                <a:srgbClr val="DE6C36"/>
              </a:buClr>
              <a:buFont typeface="Wingdings" charset="2"/>
              <a:buChar char="Ø"/>
            </a:pPr>
            <a:r>
              <a:rPr lang="en-US" altLang="en-US" sz="2600" dirty="0"/>
              <a:t>Associated with long – standing fungal infection of the feet</a:t>
            </a:r>
          </a:p>
          <a:p>
            <a:pPr>
              <a:buClr>
                <a:srgbClr val="DE6C36"/>
              </a:buClr>
              <a:buFont typeface="Wingdings" charset="2"/>
              <a:buChar char="Ø"/>
            </a:pPr>
            <a:r>
              <a:rPr lang="en-US" altLang="en-US" sz="2600" dirty="0"/>
              <a:t>The nails become thickened, friable (easily crumbled) and lusterless, and eventually the nail plate separates</a:t>
            </a:r>
          </a:p>
          <a:p>
            <a:pPr>
              <a:buClr>
                <a:srgbClr val="DE6C36"/>
              </a:buClr>
              <a:buFont typeface="Wingdings" charset="2"/>
              <a:buChar char="Ø"/>
            </a:pPr>
            <a:r>
              <a:rPr lang="en-US" altLang="en-US" sz="2600" dirty="0"/>
              <a:t>Since infection is chronic, the entire nail may be destroyed</a:t>
            </a:r>
          </a:p>
        </p:txBody>
      </p:sp>
    </p:spTree>
  </p:cSld>
  <p:clrMapOvr>
    <a:masterClrMapping/>
  </p:clrMapOvr>
  <p:transition spd="slow">
    <p:blinds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Oval 1536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90-587298610EC3}" type="slidenum">
              <a:rPr lang="en-US" altLang="en-US" sz="1400" dirty="0">
                <a:solidFill>
                  <a:srgbClr val="FFFFFF"/>
                </a:solidFill>
                <a:latin typeface="Rockwell" charset="0"/>
              </a:rPr>
              <a:pPr algn="ctr"/>
              <a:t>145</a:t>
            </a:fld>
            <a:endParaRPr lang="en-US" altLang="en-US" sz="1400" dirty="0">
              <a:solidFill>
                <a:srgbClr val="FFFFFF"/>
              </a:solidFill>
              <a:latin typeface="Rockwell" charset="0"/>
            </a:endParaRPr>
          </a:p>
        </p:txBody>
      </p:sp>
      <p:sp>
        <p:nvSpPr>
          <p:cNvPr id="153603" name="Text Placeholder 153602"/>
          <p:cNvSpPr>
            <a:spLocks noGrp="1"/>
          </p:cNvSpPr>
          <p:nvPr>
            <p:ph type="body" sz="quarter" idx="4294967295"/>
          </p:nvPr>
        </p:nvSpPr>
        <p:spPr>
          <a:xfrm>
            <a:off x="457200" y="533400"/>
            <a:ext cx="8229600" cy="61722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Management</a:t>
            </a:r>
          </a:p>
          <a:p>
            <a:pPr>
              <a:buClr>
                <a:srgbClr val="DE6C36"/>
              </a:buClr>
              <a:buFont typeface="Wingdings" charset="2"/>
              <a:buChar char="Ø"/>
            </a:pPr>
            <a:r>
              <a:rPr lang="en-US" altLang="en-US" sz="2600" dirty="0"/>
              <a:t>Oral antifungal for 6 weeks if the fingernails are involved and 12 weeks if the toenails are involved</a:t>
            </a:r>
          </a:p>
          <a:p>
            <a:pPr>
              <a:buClr>
                <a:srgbClr val="DE6C36"/>
              </a:buClr>
              <a:buFont typeface="Wingdings" charset="2"/>
              <a:buChar char="Ø"/>
            </a:pPr>
            <a:r>
              <a:rPr lang="en-US" altLang="en-US" sz="2600" dirty="0"/>
              <a:t>Encourage patient to comply with lengthy treatment, as fungal infections of the nail are difficult to treat. </a:t>
            </a:r>
          </a:p>
          <a:p>
            <a:pPr>
              <a:buClr>
                <a:srgbClr val="DE6C36"/>
              </a:buClr>
              <a:buFont typeface="Wingdings" charset="2"/>
              <a:buChar char="Ø"/>
            </a:pPr>
            <a:r>
              <a:rPr lang="en-US" altLang="en-US" sz="2600" dirty="0"/>
              <a:t>Examine patient for other areas of tinea infection (feet, groin), encourage treatment, and teach patient that infection may be spread from fingernails by scratching. </a:t>
            </a:r>
          </a:p>
          <a:p>
            <a:pPr>
              <a:buClr>
                <a:srgbClr val="DE6C36"/>
              </a:buClr>
              <a:buFont typeface="Wingdings" charset="2"/>
              <a:buChar char="Ø"/>
            </a:pPr>
            <a:r>
              <a:rPr lang="en-US" altLang="en-US" sz="2600" dirty="0"/>
              <a:t>After nail removal, advise patient to keep hand or foot elevated for several hours, and change dressing daily by applying gauze and antibiotic ointment or other prescribed medication until nail bed is free of exudate or blood.</a:t>
            </a:r>
          </a:p>
          <a:p>
            <a:pPr>
              <a:buClr>
                <a:srgbClr val="DE6C36"/>
              </a:buClr>
              <a:buFont typeface="Wingdings" charset="2"/>
              <a:buChar char=""/>
            </a:pPr>
            <a:endParaRP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Oval 1546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50-587298610EC3}" type="slidenum">
              <a:rPr lang="en-US" altLang="en-US" sz="1400" dirty="0">
                <a:solidFill>
                  <a:srgbClr val="FFFFFF"/>
                </a:solidFill>
                <a:latin typeface="Rockwell" charset="0"/>
              </a:rPr>
              <a:pPr algn="ctr"/>
              <a:t>146</a:t>
            </a:fld>
            <a:endParaRPr lang="en-US" altLang="en-US" sz="1400" dirty="0">
              <a:solidFill>
                <a:srgbClr val="FFFFFF"/>
              </a:solidFill>
              <a:latin typeface="Rockwell" charset="0"/>
            </a:endParaRPr>
          </a:p>
        </p:txBody>
      </p:sp>
      <p:pic>
        <p:nvPicPr>
          <p:cNvPr id="154627" name="Content Placeholder 154626"/>
          <p:cNvPicPr>
            <a:picLocks noGrp="1" noChangeAspect="1"/>
          </p:cNvPicPr>
          <p:nvPr>
            <p:ph sz="quarter" idx="4294967295"/>
          </p:nvPr>
        </p:nvPicPr>
        <p:blipFill>
          <a:blip r:embed="rId2">
            <a:extLst/>
          </a:blip>
          <a:srcRect/>
          <a:stretch>
            <a:fillRect/>
          </a:stretch>
        </p:blipFill>
        <p:spPr>
          <a:xfrm>
            <a:off x="152400" y="1016000"/>
            <a:ext cx="4100513" cy="4152900"/>
          </a:xfrm>
          <a:prstGeom prst="rect">
            <a:avLst/>
          </a:prstGeom>
          <a:noFill/>
          <a:ln/>
        </p:spPr>
      </p:pic>
      <p:pic>
        <p:nvPicPr>
          <p:cNvPr id="154628" name="Picture 154627"/>
          <p:cNvPicPr>
            <a:picLocks noChangeAspect="1"/>
          </p:cNvPicPr>
          <p:nvPr/>
        </p:nvPicPr>
        <p:blipFill>
          <a:blip r:embed="rId3">
            <a:extLst/>
          </a:blip>
          <a:srcRect/>
          <a:stretch>
            <a:fillRect/>
          </a:stretch>
        </p:blipFill>
        <p:spPr>
          <a:xfrm>
            <a:off x="4953000" y="990600"/>
            <a:ext cx="3810000" cy="4114800"/>
          </a:xfrm>
          <a:prstGeom prst="rect">
            <a:avLst/>
          </a:prstGeom>
          <a:noFill/>
          <a:ln>
            <a:noFill/>
          </a:ln>
        </p:spPr>
      </p:pic>
    </p:spTree>
  </p:cSld>
  <p:clrMapOvr>
    <a:masterClrMapping/>
  </p:clrMapOvr>
  <p:transition spd="slow">
    <p:blinds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55649"/>
          <p:cNvSpPr>
            <a:spLocks noGrp="1"/>
          </p:cNvSpPr>
          <p:nvPr>
            <p:ph type="title" idx="4294967295"/>
          </p:nvPr>
        </p:nvSpPr>
        <p:spPr>
          <a:xfrm>
            <a:off x="457200" y="457200"/>
            <a:ext cx="8229600" cy="1143000"/>
          </a:xfrm>
          <a:ln/>
        </p:spPr>
        <p:txBody>
          <a:bodyPr wrap="square" bIns="91440" anchor="b" anchorCtr="0"/>
          <a:lstStyle/>
          <a:p>
            <a:pPr algn="ctr"/>
            <a:r>
              <a:rPr lang="en-US" altLang="en-US" b="1" dirty="0"/>
              <a:t>CANDIDIASIS</a:t>
            </a:r>
          </a:p>
        </p:txBody>
      </p:sp>
      <p:sp>
        <p:nvSpPr>
          <p:cNvPr id="155651" name="Oval 1556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91-587298610EC3}" type="slidenum">
              <a:rPr lang="en-US" altLang="en-US" sz="1400" dirty="0">
                <a:solidFill>
                  <a:srgbClr val="FFFFFF"/>
                </a:solidFill>
                <a:latin typeface="Rockwell" charset="0"/>
              </a:rPr>
              <a:pPr algn="ctr"/>
              <a:t>147</a:t>
            </a:fld>
            <a:endParaRPr lang="en-US" altLang="en-US" sz="1400" dirty="0">
              <a:solidFill>
                <a:srgbClr val="FFFFFF"/>
              </a:solidFill>
              <a:latin typeface="Rockwell" charset="0"/>
            </a:endParaRPr>
          </a:p>
        </p:txBody>
      </p:sp>
      <p:sp>
        <p:nvSpPr>
          <p:cNvPr id="155652" name="Text Placeholder 155651"/>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 fungal infection of any of the Candida species (all yeasts), of which </a:t>
            </a:r>
            <a:r>
              <a:rPr lang="en-US" altLang="en-US" sz="2600" i="1" dirty="0"/>
              <a:t>Candida albicans </a:t>
            </a:r>
            <a:r>
              <a:rPr lang="en-US" altLang="en-US" sz="2600" dirty="0"/>
              <a:t>is the most common. Also commonly referred to as a yeast infection</a:t>
            </a:r>
          </a:p>
          <a:p>
            <a:pPr>
              <a:buClr>
                <a:srgbClr val="DE6C36"/>
              </a:buClr>
              <a:buFont typeface="Wingdings" charset="2"/>
              <a:buNone/>
            </a:pPr>
            <a:endParaRPr/>
          </a:p>
          <a:p>
            <a:pPr>
              <a:buClr>
                <a:srgbClr val="DE6C36"/>
              </a:buClr>
              <a:buFont typeface="Wingdings" charset="2"/>
              <a:buChar char="Ø"/>
            </a:pPr>
            <a:r>
              <a:rPr lang="en-US" altLang="en-US" sz="2600" dirty="0"/>
              <a:t>Encompasses infections that range from superficial, such as oral thrush and vaginitis, to systemic and potentially life-threatening diseases.</a:t>
            </a:r>
          </a:p>
        </p:txBody>
      </p:sp>
    </p:spTree>
  </p:cSld>
  <p:clrMapOvr>
    <a:masterClrMapping/>
  </p:clrMapOvr>
  <p:transition spd="slow">
    <p:blinds dir="vert"/>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56673"/>
          <p:cNvSpPr>
            <a:spLocks noGrp="1"/>
          </p:cNvSpPr>
          <p:nvPr>
            <p:ph type="title" idx="4294967295"/>
          </p:nvPr>
        </p:nvSpPr>
        <p:spPr>
          <a:xfrm>
            <a:off x="457200" y="381000"/>
            <a:ext cx="8229600" cy="990600"/>
          </a:xfrm>
          <a:ln/>
        </p:spPr>
        <p:txBody>
          <a:bodyPr wrap="square" bIns="91440" anchor="b" anchorCtr="0"/>
          <a:lstStyle/>
          <a:p>
            <a:r>
              <a:rPr lang="en-US" altLang="en-US" b="1" dirty="0"/>
              <a:t>Risk Factors</a:t>
            </a:r>
          </a:p>
        </p:txBody>
      </p:sp>
      <p:sp>
        <p:nvSpPr>
          <p:cNvPr id="156675" name="Oval 15667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24-587298610EC3}" type="slidenum">
              <a:rPr lang="en-US" altLang="en-US" sz="1400" dirty="0">
                <a:solidFill>
                  <a:srgbClr val="FFFFFF"/>
                </a:solidFill>
                <a:latin typeface="Rockwell" charset="0"/>
              </a:rPr>
              <a:pPr algn="ctr"/>
              <a:t>148</a:t>
            </a:fld>
            <a:endParaRPr lang="en-US" altLang="en-US" sz="1400" dirty="0">
              <a:solidFill>
                <a:srgbClr val="FFFFFF"/>
              </a:solidFill>
              <a:latin typeface="Rockwell" charset="0"/>
            </a:endParaRPr>
          </a:p>
        </p:txBody>
      </p:sp>
      <p:sp>
        <p:nvSpPr>
          <p:cNvPr id="156676" name="Text Placeholder 156675"/>
          <p:cNvSpPr>
            <a:spLocks noGrp="1"/>
          </p:cNvSpPr>
          <p:nvPr>
            <p:ph type="body" sz="quarter" idx="4294967295"/>
          </p:nvPr>
        </p:nvSpPr>
        <p:spPr>
          <a:xfrm>
            <a:off x="457200" y="1524000"/>
            <a:ext cx="8229600" cy="50292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Immunosuppression caused by HIV/AIDS, diabetes</a:t>
            </a:r>
          </a:p>
          <a:p>
            <a:pPr>
              <a:buFont typeface="Wingdings" charset="2"/>
              <a:buChar char="Ø"/>
            </a:pPr>
            <a:r>
              <a:rPr lang="en-US" altLang="en-US" sz="2600" dirty="0"/>
              <a:t>Misuse of steroids and antibiotics</a:t>
            </a:r>
          </a:p>
          <a:p>
            <a:pPr>
              <a:buFont typeface="Wingdings" charset="2"/>
              <a:buChar char="Ø"/>
            </a:pPr>
            <a:r>
              <a:rPr lang="en-US" altLang="en-US" sz="2600" dirty="0"/>
              <a:t>Tight clothing especially nylon</a:t>
            </a:r>
          </a:p>
          <a:p>
            <a:pPr>
              <a:buFont typeface="Wingdings" charset="2"/>
              <a:buChar char="Ø"/>
            </a:pPr>
            <a:r>
              <a:rPr lang="en-US" altLang="en-US" sz="2600" dirty="0"/>
              <a:t>Pregnancy and use of contraceptives</a:t>
            </a:r>
          </a:p>
          <a:p>
            <a:pPr>
              <a:buFont typeface="Wingdings" charset="2"/>
              <a:buChar char="Ø"/>
            </a:pPr>
            <a:r>
              <a:rPr lang="en-US" altLang="en-US" sz="2600" dirty="0"/>
              <a:t>External use of detergents</a:t>
            </a:r>
          </a:p>
          <a:p>
            <a:pPr>
              <a:buFont typeface="Wingdings" charset="2"/>
              <a:buChar char="Ø"/>
            </a:pPr>
            <a:r>
              <a:rPr lang="en-US" altLang="en-US" sz="2600" dirty="0"/>
              <a:t>Hormone replacement therapy</a:t>
            </a:r>
          </a:p>
          <a:p>
            <a:pPr>
              <a:buFont typeface="Wingdings" charset="2"/>
              <a:buChar char="Ø"/>
            </a:pPr>
            <a:r>
              <a:rPr lang="en-US" altLang="en-US" sz="2600" dirty="0"/>
              <a:t>Infertility treatments </a:t>
            </a:r>
          </a:p>
          <a:p>
            <a:pPr>
              <a:buFont typeface="Wingdings" charset="2"/>
              <a:buChar char="Ø"/>
            </a:pPr>
            <a:r>
              <a:rPr lang="en-US" altLang="en-US" sz="2600" dirty="0"/>
              <a:t>Wearing wet swimwear for long periods of time is also believed to be a risk factor.</a:t>
            </a:r>
          </a:p>
        </p:txBody>
      </p:sp>
    </p:spTree>
  </p:cSld>
  <p:clrMapOvr>
    <a:masterClrMapping/>
  </p:clrMapOvr>
  <p:transition spd="slow">
    <p:blinds dir="ver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57697"/>
          <p:cNvSpPr>
            <a:spLocks noGrp="1"/>
          </p:cNvSpPr>
          <p:nvPr>
            <p:ph type="title" idx="4294967295"/>
          </p:nvPr>
        </p:nvSpPr>
        <p:spPr>
          <a:xfrm>
            <a:off x="457200" y="152400"/>
            <a:ext cx="8229600" cy="990600"/>
          </a:xfrm>
          <a:ln/>
        </p:spPr>
        <p:txBody>
          <a:bodyPr wrap="square" bIns="91440" anchor="b" anchorCtr="0"/>
          <a:lstStyle/>
          <a:p>
            <a:r>
              <a:rPr lang="en-US" altLang="en-US" b="1" dirty="0"/>
              <a:t>Different Candidal Infections</a:t>
            </a:r>
          </a:p>
        </p:txBody>
      </p:sp>
      <p:sp>
        <p:nvSpPr>
          <p:cNvPr id="157699" name="Oval 15769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25-587298610EC3}" type="slidenum">
              <a:rPr lang="en-US" altLang="en-US" sz="1400" dirty="0">
                <a:solidFill>
                  <a:srgbClr val="FFFFFF"/>
                </a:solidFill>
                <a:latin typeface="Rockwell" charset="0"/>
              </a:rPr>
              <a:pPr algn="ctr"/>
              <a:t>149</a:t>
            </a:fld>
            <a:endParaRPr lang="en-US" altLang="en-US" sz="1400" dirty="0">
              <a:solidFill>
                <a:srgbClr val="FFFFFF"/>
              </a:solidFill>
              <a:latin typeface="Rockwell" charset="0"/>
            </a:endParaRPr>
          </a:p>
        </p:txBody>
      </p:sp>
      <p:sp>
        <p:nvSpPr>
          <p:cNvPr id="157700" name="Text Placeholder 157699"/>
          <p:cNvSpPr>
            <a:spLocks noGrp="1"/>
          </p:cNvSpPr>
          <p:nvPr>
            <p:ph type="body" sz="quarter" idx="4294967295"/>
          </p:nvPr>
        </p:nvSpPr>
        <p:spPr>
          <a:xfrm>
            <a:off x="457200" y="11430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Arial" charset="0"/>
              <a:buNone/>
            </a:pPr>
            <a:r>
              <a:rPr lang="en-US" altLang="en-US" sz="2600" b="1" dirty="0"/>
              <a:t>1. Oral Candidiasis</a:t>
            </a:r>
          </a:p>
          <a:p>
            <a:pPr>
              <a:buClr>
                <a:srgbClr val="DE6C36"/>
              </a:buClr>
              <a:buFont typeface="Wingdings" charset="2"/>
              <a:buChar char="Ø"/>
            </a:pPr>
            <a:r>
              <a:rPr lang="en-US" altLang="en-US" sz="2600" dirty="0"/>
              <a:t>Also called thrush.</a:t>
            </a:r>
          </a:p>
          <a:p>
            <a:pPr>
              <a:buClr>
                <a:srgbClr val="DE6C36"/>
              </a:buClr>
              <a:buNone/>
            </a:pPr>
            <a:endParaRPr/>
          </a:p>
          <a:p>
            <a:pPr>
              <a:buClr>
                <a:srgbClr val="DE6C36"/>
              </a:buClr>
              <a:buFont typeface="Wingdings" charset="2"/>
              <a:buChar char="Ø"/>
            </a:pPr>
            <a:r>
              <a:rPr lang="en-US" altLang="en-US" sz="2600" dirty="0"/>
              <a:t>Thick, white lacy patches on top of a red base can form on the tongue, palate, or elsewhere inside the mouth.</a:t>
            </a:r>
          </a:p>
          <a:p>
            <a:pPr>
              <a:buClr>
                <a:srgbClr val="DE6C36"/>
              </a:buClr>
              <a:buNone/>
            </a:pPr>
            <a:endParaRPr/>
          </a:p>
          <a:p>
            <a:pPr>
              <a:buClr>
                <a:srgbClr val="DE6C36"/>
              </a:buClr>
              <a:buFont typeface="Wingdings" charset="2"/>
              <a:buChar char="Ø"/>
            </a:pPr>
            <a:r>
              <a:rPr lang="en-US" altLang="en-US" sz="2600" dirty="0"/>
              <a:t>These patches look like milk curds but cannot be wiped away as easily as milk can. If the white plaques are wiped away with a blade or cotton-tipped applicator, the underlying tissue may bleed. </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481"/>
          <p:cNvSpPr>
            <a:spLocks noGrp="1"/>
          </p:cNvSpPr>
          <p:nvPr>
            <p:ph type="title" idx="4294967295"/>
          </p:nvPr>
        </p:nvSpPr>
        <p:spPr>
          <a:xfrm>
            <a:off x="457200" y="228600"/>
            <a:ext cx="8229600" cy="1066800"/>
          </a:xfrm>
          <a:ln/>
        </p:spPr>
        <p:txBody>
          <a:bodyPr wrap="square" bIns="91440" anchor="b" anchorCtr="0"/>
          <a:lstStyle/>
          <a:p>
            <a:r>
              <a:rPr lang="en-US" altLang="en-US" b="1" dirty="0"/>
              <a:t>Nails</a:t>
            </a:r>
          </a:p>
        </p:txBody>
      </p:sp>
      <p:sp>
        <p:nvSpPr>
          <p:cNvPr id="20483" name="Oval 2048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278-587298610EC3}" type="slidenum">
              <a:rPr lang="en-US" altLang="en-US" sz="1400" dirty="0">
                <a:solidFill>
                  <a:srgbClr val="FFFFFF"/>
                </a:solidFill>
                <a:latin typeface="Rockwell" charset="0"/>
              </a:rPr>
              <a:pPr algn="ctr"/>
              <a:t>15</a:t>
            </a:fld>
            <a:endParaRPr lang="en-US" altLang="en-US" sz="1400" dirty="0">
              <a:solidFill>
                <a:srgbClr val="FFFFFF"/>
              </a:solidFill>
              <a:latin typeface="Rockwell" charset="0"/>
            </a:endParaRPr>
          </a:p>
        </p:txBody>
      </p:sp>
      <p:sp>
        <p:nvSpPr>
          <p:cNvPr id="20484" name="Text Placeholder 20483"/>
          <p:cNvSpPr>
            <a:spLocks noGrp="1"/>
          </p:cNvSpPr>
          <p:nvPr>
            <p:ph type="body" sz="quarter" idx="4294967295"/>
          </p:nvPr>
        </p:nvSpPr>
        <p:spPr>
          <a:xfrm>
            <a:off x="457200" y="1524000"/>
            <a:ext cx="8229600" cy="4602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 nail is a horn-like envelope covering the dorsal aspect of the terminal part of fingers and toes</a:t>
            </a:r>
          </a:p>
          <a:p>
            <a:pPr>
              <a:buClr>
                <a:srgbClr val="DE6C36"/>
              </a:buClr>
              <a:buFont typeface="Wingdings" charset="2"/>
              <a:buNone/>
            </a:pPr>
            <a:endParaRPr/>
          </a:p>
          <a:p>
            <a:pPr>
              <a:buClr>
                <a:srgbClr val="DE6C36"/>
              </a:buClr>
              <a:buFont typeface="Wingdings" charset="2"/>
              <a:buChar char="Ø"/>
            </a:pPr>
            <a:r>
              <a:rPr lang="en-US" altLang="en-US" sz="2600" dirty="0"/>
              <a:t>Made of keratin</a:t>
            </a:r>
          </a:p>
          <a:p>
            <a:pPr>
              <a:buClr>
                <a:srgbClr val="DE6C36"/>
              </a:buClr>
              <a:buFont typeface="Wingdings" charset="2"/>
              <a:buNone/>
            </a:pPr>
            <a:endParaRPr/>
          </a:p>
          <a:p>
            <a:pPr>
              <a:buClr>
                <a:srgbClr val="DE6C36"/>
              </a:buClr>
              <a:buFont typeface="Wingdings" charset="2"/>
              <a:buChar char="Ø"/>
            </a:pPr>
            <a:r>
              <a:rPr lang="en-US" altLang="en-US" sz="2600" dirty="0"/>
              <a:t>Protects the distal phalanx, the fingertip, and the surrounding soft tissues from injury. It also acts as a counterforce when the end of the finger touches an object, thereby enhancing the sensitivity of the fingertip</a:t>
            </a:r>
          </a:p>
        </p:txBody>
      </p:sp>
    </p:spTree>
  </p:cSld>
  <p:clrMapOvr>
    <a:masterClrMapping/>
  </p:clrMapOvr>
  <p:transition spd="slow">
    <p:blinds dir="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15872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85-587298610EC3}" type="slidenum">
              <a:rPr lang="en-US" altLang="en-US" sz="1400" dirty="0">
                <a:solidFill>
                  <a:srgbClr val="FFFFFF"/>
                </a:solidFill>
                <a:latin typeface="Rockwell" charset="0"/>
              </a:rPr>
              <a:pPr algn="ctr"/>
              <a:t>150</a:t>
            </a:fld>
            <a:endParaRPr lang="en-US" altLang="en-US" sz="1400" dirty="0">
              <a:solidFill>
                <a:srgbClr val="FFFFFF"/>
              </a:solidFill>
              <a:latin typeface="Rockwell" charset="0"/>
            </a:endParaRPr>
          </a:p>
        </p:txBody>
      </p:sp>
      <p:sp>
        <p:nvSpPr>
          <p:cNvPr id="158723" name="Text Placeholder 158722"/>
          <p:cNvSpPr>
            <a:spLocks noGrp="1"/>
          </p:cNvSpPr>
          <p:nvPr>
            <p:ph type="body" sz="quarter" idx="4294967295"/>
          </p:nvPr>
        </p:nvSpPr>
        <p:spPr>
          <a:xfrm>
            <a:off x="457200" y="1143000"/>
            <a:ext cx="8229600" cy="5181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This infection also may make the tongue look red without the white coating. Thrush can be painful and make it difficult to eat. Care should be given to make sure a person with thrush does not become dehydrated</a:t>
            </a:r>
          </a:p>
          <a:p>
            <a:pPr>
              <a:buClr>
                <a:srgbClr val="DE6C36"/>
              </a:buClr>
              <a:buNone/>
            </a:pPr>
            <a:endParaRPr/>
          </a:p>
          <a:p>
            <a:pPr>
              <a:buClr>
                <a:srgbClr val="DE6C36"/>
              </a:buClr>
              <a:buFont typeface="Wingdings" charset="2"/>
              <a:buChar char="Ø"/>
            </a:pPr>
            <a:r>
              <a:rPr lang="en-US" altLang="en-US" sz="2600" dirty="0"/>
              <a:t>Common in children, HIV/AIDS patients and may also result from prolonged use of antibiotics</a:t>
            </a:r>
          </a:p>
        </p:txBody>
      </p:sp>
    </p:spTree>
  </p:cSld>
  <p:clrMapOvr>
    <a:masterClrMapping/>
  </p:clrMapOvr>
  <p:transition spd="slow">
    <p:blinds dir="ver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1597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54-587298610EC3}" type="slidenum">
              <a:rPr lang="en-US" altLang="en-US" sz="1400" dirty="0">
                <a:solidFill>
                  <a:srgbClr val="FFFFFF"/>
                </a:solidFill>
                <a:latin typeface="Rockwell" charset="0"/>
              </a:rPr>
              <a:pPr algn="ctr"/>
              <a:t>151</a:t>
            </a:fld>
            <a:endParaRPr lang="en-US" altLang="en-US" sz="1400" dirty="0">
              <a:solidFill>
                <a:srgbClr val="FFFFFF"/>
              </a:solidFill>
              <a:latin typeface="Rockwell" charset="0"/>
            </a:endParaRPr>
          </a:p>
        </p:txBody>
      </p:sp>
      <p:pic>
        <p:nvPicPr>
          <p:cNvPr id="159747" name="Content Placeholder 159746"/>
          <p:cNvPicPr>
            <a:picLocks noGrp="1" noChangeAspect="1"/>
          </p:cNvPicPr>
          <p:nvPr>
            <p:ph sz="quarter" idx="4294967295"/>
          </p:nvPr>
        </p:nvPicPr>
        <p:blipFill>
          <a:blip r:embed="rId2">
            <a:extLst/>
          </a:blip>
          <a:srcRect/>
          <a:stretch>
            <a:fillRect/>
          </a:stretch>
        </p:blipFill>
        <p:spPr>
          <a:xfrm>
            <a:off x="1676400" y="914400"/>
            <a:ext cx="5562600" cy="5257800"/>
          </a:xfrm>
          <a:prstGeom prst="rect">
            <a:avLst/>
          </a:prstGeom>
          <a:noFill/>
          <a:ln/>
        </p:spPr>
      </p:pic>
    </p:spTree>
  </p:cSld>
  <p:clrMapOvr>
    <a:masterClrMapping/>
  </p:clrMapOvr>
  <p:transition spd="slow">
    <p:blinds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Oval 1607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26-587298610EC3}" type="slidenum">
              <a:rPr lang="en-US" altLang="en-US" sz="1400" dirty="0">
                <a:solidFill>
                  <a:srgbClr val="FFFFFF"/>
                </a:solidFill>
                <a:latin typeface="Rockwell" charset="0"/>
              </a:rPr>
              <a:pPr algn="ctr"/>
              <a:t>152</a:t>
            </a:fld>
            <a:endParaRPr lang="en-US" altLang="en-US" sz="1400" dirty="0">
              <a:solidFill>
                <a:srgbClr val="FFFFFF"/>
              </a:solidFill>
              <a:latin typeface="Rockwell" charset="0"/>
            </a:endParaRPr>
          </a:p>
        </p:txBody>
      </p:sp>
      <p:sp>
        <p:nvSpPr>
          <p:cNvPr id="160771" name="Text Placeholder 160770"/>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2. Genital Candidiasis</a:t>
            </a:r>
          </a:p>
          <a:p>
            <a:pPr>
              <a:buClr>
                <a:srgbClr val="DE6C36"/>
              </a:buClr>
              <a:buFont typeface="Arial" charset="0"/>
              <a:buNone/>
            </a:pPr>
            <a:endParaRPr/>
          </a:p>
          <a:p>
            <a:pPr>
              <a:buClr>
                <a:srgbClr val="DE6C36"/>
              </a:buClr>
              <a:buFont typeface="Wingdings" charset="2"/>
              <a:buChar char="Ø"/>
            </a:pPr>
            <a:r>
              <a:rPr lang="en-US" altLang="en-US" sz="2600" dirty="0"/>
              <a:t>Affects both sexes, but is very common in women</a:t>
            </a:r>
          </a:p>
          <a:p>
            <a:pPr>
              <a:buClr>
                <a:srgbClr val="DE6C36"/>
              </a:buClr>
              <a:buNone/>
            </a:pPr>
            <a:endParaRPr/>
          </a:p>
          <a:p>
            <a:pPr>
              <a:buClr>
                <a:srgbClr val="DE6C36"/>
              </a:buClr>
              <a:buFont typeface="Wingdings" charset="2"/>
              <a:buChar char="Ø"/>
            </a:pPr>
            <a:r>
              <a:rPr lang="en-US" altLang="en-US" sz="2600" dirty="0"/>
              <a:t>Occurs more frequently and more severely in people with weakened immune systems. Other predisposing factors include: Pregnancy, Diabetes mellitus, Use of broad-spectrum antibiotics and Use of corticosteroid medications </a:t>
            </a:r>
          </a:p>
        </p:txBody>
      </p:sp>
    </p:spTree>
  </p:cSld>
  <p:clrMapOvr>
    <a:masterClrMapping/>
  </p:clrMapOvr>
  <p:transition spd="slow">
    <p:blinds dir="ver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Oval 1617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86-587298610EC3}" type="slidenum">
              <a:rPr lang="en-US" altLang="en-US" sz="1400" dirty="0">
                <a:solidFill>
                  <a:srgbClr val="FFFFFF"/>
                </a:solidFill>
                <a:latin typeface="Rockwell" charset="0"/>
              </a:rPr>
              <a:pPr algn="ctr"/>
              <a:t>153</a:t>
            </a:fld>
            <a:endParaRPr lang="en-US" altLang="en-US" sz="1400" dirty="0">
              <a:solidFill>
                <a:srgbClr val="FFFFFF"/>
              </a:solidFill>
              <a:latin typeface="Rockwell" charset="0"/>
            </a:endParaRPr>
          </a:p>
        </p:txBody>
      </p:sp>
      <p:sp>
        <p:nvSpPr>
          <p:cNvPr id="161795" name="Text Placeholder 161794"/>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Can be transmitted through sexual intercourse</a:t>
            </a:r>
          </a:p>
          <a:p>
            <a:pPr>
              <a:buClr>
                <a:srgbClr val="DE6C36"/>
              </a:buClr>
              <a:buNone/>
            </a:pPr>
            <a:endParaRPr/>
          </a:p>
          <a:p>
            <a:pPr>
              <a:buClr>
                <a:srgbClr val="DE6C36"/>
              </a:buClr>
              <a:buFont typeface="Wingdings" charset="2"/>
              <a:buChar char="Ø"/>
            </a:pPr>
            <a:r>
              <a:rPr lang="en-US" altLang="en-US" sz="2600" dirty="0"/>
              <a:t>Women usually experience genital itching or burning, with or without a "cottage cheese-like" vaginal discharge. Men are usually asymptomatic though may experience an itchy rash on the penis. </a:t>
            </a:r>
          </a:p>
        </p:txBody>
      </p:sp>
    </p:spTree>
  </p:cSld>
  <p:clrMapOvr>
    <a:masterClrMapping/>
  </p:clrMapOvr>
  <p:transition spd="slow">
    <p:blinds dir="ver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Oval 16281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28-587298610EC3}" type="slidenum">
              <a:rPr lang="en-US" altLang="en-US" sz="1400" dirty="0">
                <a:solidFill>
                  <a:srgbClr val="FFFFFF"/>
                </a:solidFill>
                <a:latin typeface="Rockwell" charset="0"/>
              </a:rPr>
              <a:pPr algn="ctr"/>
              <a:t>154</a:t>
            </a:fld>
            <a:endParaRPr lang="en-US" altLang="en-US" sz="1400" dirty="0">
              <a:solidFill>
                <a:srgbClr val="FFFFFF"/>
              </a:solidFill>
              <a:latin typeface="Rockwell" charset="0"/>
            </a:endParaRPr>
          </a:p>
        </p:txBody>
      </p:sp>
      <p:sp>
        <p:nvSpPr>
          <p:cNvPr id="162819" name="Text Placeholder 162818"/>
          <p:cNvSpPr>
            <a:spLocks noGrp="1"/>
          </p:cNvSpPr>
          <p:nvPr>
            <p:ph type="body" sz="quarter" idx="4294967295"/>
          </p:nvPr>
        </p:nvSpPr>
        <p:spPr>
          <a:xfrm>
            <a:off x="457200" y="609600"/>
            <a:ext cx="8229600" cy="5516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3. Vulvovaginitis</a:t>
            </a:r>
            <a:r>
              <a:rPr lang="en-US" altLang="en-US" sz="2600" dirty="0"/>
              <a:t> </a:t>
            </a:r>
          </a:p>
          <a:p>
            <a:pPr>
              <a:buClr>
                <a:srgbClr val="DE6C36"/>
              </a:buClr>
              <a:buFont typeface="Wingdings" charset="2"/>
              <a:buChar char="Ø"/>
            </a:pPr>
            <a:r>
              <a:rPr lang="en-US" altLang="en-US" sz="2600" dirty="0"/>
              <a:t>Is inflammation or infection of the vulva and vagina in which the vulvovaginal irritation is pronounced. Affects women</a:t>
            </a:r>
          </a:p>
          <a:p>
            <a:pPr>
              <a:buClr>
                <a:srgbClr val="DE6C36"/>
              </a:buClr>
              <a:buNone/>
            </a:pPr>
            <a:endParaRPr/>
          </a:p>
          <a:p>
            <a:pPr>
              <a:buClr>
                <a:srgbClr val="DE6C36"/>
              </a:buClr>
              <a:buNone/>
            </a:pPr>
            <a:r>
              <a:rPr lang="en-US" altLang="en-US" sz="2600" b="1" i="1" dirty="0"/>
              <a:t>Signs and symptoms include</a:t>
            </a:r>
            <a:r>
              <a:rPr lang="en-US" altLang="en-US" sz="2600" dirty="0"/>
              <a:t>: </a:t>
            </a:r>
          </a:p>
          <a:p>
            <a:pPr>
              <a:buClr>
                <a:srgbClr val="DE6C36"/>
              </a:buClr>
              <a:buFont typeface="Wingdings" charset="2"/>
              <a:buChar char="Ø"/>
            </a:pPr>
            <a:r>
              <a:rPr lang="en-US" altLang="en-US" sz="2600" dirty="0"/>
              <a:t>Irritation and itching of the genital area</a:t>
            </a:r>
          </a:p>
          <a:p>
            <a:pPr>
              <a:buClr>
                <a:srgbClr val="DE6C36"/>
              </a:buClr>
              <a:buFont typeface="Wingdings" charset="2"/>
              <a:buChar char="Ø"/>
            </a:pPr>
            <a:r>
              <a:rPr lang="en-US" altLang="en-US" sz="2600" dirty="0"/>
              <a:t>Inflammation (irritation, redness, and swelling) of the labia majora, labia minora, or perineal area; </a:t>
            </a:r>
          </a:p>
          <a:p>
            <a:pPr>
              <a:buClr>
                <a:srgbClr val="DE6C36"/>
              </a:buClr>
              <a:buFont typeface="Wingdings" charset="2"/>
              <a:buChar char="Ø"/>
            </a:pPr>
            <a:r>
              <a:rPr lang="en-US" altLang="en-US" sz="2600" dirty="0"/>
              <a:t>Vaginal discharge; </a:t>
            </a:r>
          </a:p>
          <a:p>
            <a:pPr>
              <a:buClr>
                <a:srgbClr val="DE6C36"/>
              </a:buClr>
              <a:buFont typeface="Wingdings" charset="2"/>
              <a:buChar char="Ø"/>
            </a:pPr>
            <a:r>
              <a:rPr lang="en-US" altLang="en-US" sz="2600" dirty="0"/>
              <a:t>Foul vaginal odor </a:t>
            </a:r>
          </a:p>
          <a:p>
            <a:pPr>
              <a:buClr>
                <a:srgbClr val="DE6C36"/>
              </a:buClr>
              <a:buFont typeface="Wingdings" charset="2"/>
              <a:buChar char="Ø"/>
            </a:pPr>
            <a:r>
              <a:rPr lang="en-US" altLang="en-US" sz="2600" dirty="0"/>
              <a:t>Discomfort or burning when urinating</a:t>
            </a:r>
          </a:p>
        </p:txBody>
      </p:sp>
    </p:spTree>
  </p:cSld>
  <p:clrMapOvr>
    <a:masterClrMapping/>
  </p:clrMapOvr>
  <p:transition spd="slow">
    <p:blinds dir="ver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Oval 1638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51-587298610EC3}" type="slidenum">
              <a:rPr lang="en-US" altLang="en-US" sz="1400" dirty="0">
                <a:solidFill>
                  <a:srgbClr val="FFFFFF"/>
                </a:solidFill>
                <a:latin typeface="Rockwell" charset="0"/>
              </a:rPr>
              <a:pPr algn="ctr"/>
              <a:t>155</a:t>
            </a:fld>
            <a:endParaRPr lang="en-US" altLang="en-US" sz="1400" dirty="0">
              <a:solidFill>
                <a:srgbClr val="FFFFFF"/>
              </a:solidFill>
              <a:latin typeface="Rockwell" charset="0"/>
            </a:endParaRPr>
          </a:p>
        </p:txBody>
      </p:sp>
      <p:pic>
        <p:nvPicPr>
          <p:cNvPr id="163843" name="Content Placeholder 163842"/>
          <p:cNvPicPr>
            <a:picLocks noGrp="1" noChangeAspect="1"/>
          </p:cNvPicPr>
          <p:nvPr>
            <p:ph sz="quarter" idx="4294967295"/>
          </p:nvPr>
        </p:nvPicPr>
        <p:blipFill>
          <a:blip r:embed="rId2">
            <a:extLst/>
          </a:blip>
          <a:srcRect/>
          <a:stretch>
            <a:fillRect/>
          </a:stretch>
        </p:blipFill>
        <p:spPr>
          <a:xfrm>
            <a:off x="1223963" y="1066800"/>
            <a:ext cx="6696075" cy="5257800"/>
          </a:xfrm>
          <a:prstGeom prst="rect">
            <a:avLst/>
          </a:prstGeom>
          <a:noFill/>
          <a:ln/>
        </p:spPr>
      </p:pic>
    </p:spTree>
  </p:cSld>
  <p:clrMapOvr>
    <a:masterClrMapping/>
  </p:clrMapOvr>
  <p:transition spd="slow">
    <p:blinds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Oval 1648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29-587298610EC3}" type="slidenum">
              <a:rPr lang="en-US" altLang="en-US" sz="1400" dirty="0">
                <a:solidFill>
                  <a:srgbClr val="FFFFFF"/>
                </a:solidFill>
                <a:latin typeface="Rockwell" charset="0"/>
              </a:rPr>
              <a:pPr algn="ctr"/>
              <a:t>156</a:t>
            </a:fld>
            <a:endParaRPr lang="en-US" altLang="en-US" sz="1400" dirty="0">
              <a:solidFill>
                <a:srgbClr val="FFFFFF"/>
              </a:solidFill>
              <a:latin typeface="Rockwell" charset="0"/>
            </a:endParaRPr>
          </a:p>
        </p:txBody>
      </p:sp>
      <p:sp>
        <p:nvSpPr>
          <p:cNvPr id="164867" name="Text Placeholder 164866"/>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Arial" charset="0"/>
              <a:buNone/>
            </a:pPr>
            <a:r>
              <a:rPr lang="en-US" altLang="en-US" sz="2600" b="1" dirty="0"/>
              <a:t>4. Balano Posthitis</a:t>
            </a:r>
          </a:p>
          <a:p>
            <a:pPr>
              <a:buClr>
                <a:srgbClr val="DE6C36"/>
              </a:buClr>
              <a:buFont typeface="Wingdings" charset="2"/>
              <a:buChar char="Ø"/>
            </a:pPr>
            <a:r>
              <a:rPr lang="en-US" altLang="en-US" sz="2600" dirty="0"/>
              <a:t>Candidal infection affecting men</a:t>
            </a:r>
          </a:p>
          <a:p>
            <a:pPr>
              <a:buClr>
                <a:srgbClr val="DE6C36"/>
              </a:buClr>
              <a:buFont typeface="Wingdings" charset="2"/>
              <a:buChar char="Ø"/>
            </a:pPr>
            <a:r>
              <a:rPr lang="en-US" altLang="en-US" sz="2600" dirty="0"/>
              <a:t>The inflammation affects both the surfaces of the glans penis and the inner side of the prepuce at the same time</a:t>
            </a:r>
          </a:p>
          <a:p>
            <a:pPr>
              <a:buClr>
                <a:srgbClr val="DE6C36"/>
              </a:buClr>
              <a:buFont typeface="Wingdings" charset="2"/>
              <a:buNone/>
            </a:pPr>
            <a:endParaRPr/>
          </a:p>
          <a:p>
            <a:pPr>
              <a:buClr>
                <a:srgbClr val="DE6C36"/>
              </a:buClr>
              <a:buFont typeface="Wingdings" charset="2"/>
              <a:buNone/>
            </a:pPr>
            <a:r>
              <a:rPr lang="en-US" altLang="en-US" sz="2600" b="1" dirty="0"/>
              <a:t>Note: </a:t>
            </a:r>
          </a:p>
          <a:p>
            <a:pPr>
              <a:buClr>
                <a:srgbClr val="DE6C36"/>
              </a:buClr>
              <a:buFont typeface="Wingdings" charset="2"/>
              <a:buChar char="Ø"/>
            </a:pPr>
            <a:r>
              <a:rPr lang="en-US" altLang="en-US" sz="2600" dirty="0"/>
              <a:t>The inflammation of the membrane covering the glans penis is called balanitis; while the inflammation of the membrane covering the prepuce is called posthitis</a:t>
            </a:r>
          </a:p>
          <a:p>
            <a:pPr>
              <a:buClr>
                <a:srgbClr val="DE6C36"/>
              </a:buClr>
              <a:buFont typeface="Arial" charset="0"/>
              <a:buNone/>
            </a:pPr>
            <a:endParaRPr/>
          </a:p>
          <a:p>
            <a:pPr>
              <a:buClr>
                <a:srgbClr val="DE6C36"/>
              </a:buClr>
              <a:buFont typeface="Wingdings" charset="2"/>
              <a:buChar char=""/>
            </a:pPr>
            <a:endParaRPr/>
          </a:p>
        </p:txBody>
      </p:sp>
    </p:spTree>
  </p:cSld>
  <p:clrMapOvr>
    <a:masterClrMapping/>
  </p:clrMapOvr>
  <p:transition spd="slow">
    <p:blinds dir="ver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Oval 1658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52-587298610EC3}" type="slidenum">
              <a:rPr lang="en-US" altLang="en-US" sz="1400" dirty="0">
                <a:solidFill>
                  <a:srgbClr val="FFFFFF"/>
                </a:solidFill>
                <a:latin typeface="Rockwell" charset="0"/>
              </a:rPr>
              <a:pPr algn="ctr"/>
              <a:t>157</a:t>
            </a:fld>
            <a:endParaRPr lang="en-US" altLang="en-US" sz="1400" dirty="0">
              <a:solidFill>
                <a:srgbClr val="FFFFFF"/>
              </a:solidFill>
              <a:latin typeface="Rockwell" charset="0"/>
            </a:endParaRPr>
          </a:p>
        </p:txBody>
      </p:sp>
      <p:pic>
        <p:nvPicPr>
          <p:cNvPr id="165891" name="Content Placeholder 165890"/>
          <p:cNvPicPr>
            <a:picLocks noGrp="1" noChangeAspect="1"/>
          </p:cNvPicPr>
          <p:nvPr>
            <p:ph sz="quarter" idx="4294967295"/>
          </p:nvPr>
        </p:nvPicPr>
        <p:blipFill>
          <a:blip r:embed="rId2">
            <a:extLst/>
          </a:blip>
          <a:srcRect/>
          <a:stretch>
            <a:fillRect/>
          </a:stretch>
        </p:blipFill>
        <p:spPr>
          <a:xfrm>
            <a:off x="1524000" y="0"/>
            <a:ext cx="5715000" cy="6858000"/>
          </a:xfrm>
          <a:prstGeom prst="rect">
            <a:avLst/>
          </a:prstGeom>
          <a:noFill/>
          <a:ln/>
        </p:spPr>
      </p:pic>
    </p:spTree>
  </p:cSld>
  <p:clrMapOvr>
    <a:masterClrMapping/>
  </p:clrMapOvr>
  <p:transition spd="slow">
    <p:blinds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Oval 1669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53-587298610EC3}" type="slidenum">
              <a:rPr lang="en-US" altLang="en-US" sz="1400" dirty="0">
                <a:solidFill>
                  <a:srgbClr val="FFFFFF"/>
                </a:solidFill>
                <a:latin typeface="Rockwell" charset="0"/>
              </a:rPr>
              <a:pPr algn="ctr"/>
              <a:t>158</a:t>
            </a:fld>
            <a:endParaRPr lang="en-US" altLang="en-US" sz="1400" dirty="0">
              <a:solidFill>
                <a:srgbClr val="FFFFFF"/>
              </a:solidFill>
              <a:latin typeface="Rockwell" charset="0"/>
            </a:endParaRPr>
          </a:p>
        </p:txBody>
      </p:sp>
      <p:pic>
        <p:nvPicPr>
          <p:cNvPr id="166915" name="Content Placeholder 166914"/>
          <p:cNvPicPr>
            <a:picLocks noGrp="1" noChangeAspect="1"/>
          </p:cNvPicPr>
          <p:nvPr>
            <p:ph sz="quarter" idx="4294967295"/>
          </p:nvPr>
        </p:nvPicPr>
        <p:blipFill>
          <a:blip r:embed="rId2">
            <a:extLst/>
          </a:blip>
          <a:srcRect/>
          <a:stretch>
            <a:fillRect/>
          </a:stretch>
        </p:blipFill>
        <p:spPr>
          <a:xfrm>
            <a:off x="1981200" y="0"/>
            <a:ext cx="4876800" cy="6858000"/>
          </a:xfrm>
          <a:prstGeom prst="rect">
            <a:avLst/>
          </a:prstGeom>
          <a:noFill/>
          <a:ln/>
        </p:spPr>
      </p:pic>
    </p:spTree>
  </p:cSld>
  <p:clrMapOvr>
    <a:masterClrMapping/>
  </p:clrMapOvr>
  <p:transition spd="slow">
    <p:blinds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Oval 1679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31-587298610EC3}" type="slidenum">
              <a:rPr lang="en-US" altLang="en-US" sz="1400" dirty="0">
                <a:solidFill>
                  <a:srgbClr val="FFFFFF"/>
                </a:solidFill>
                <a:latin typeface="Rockwell" charset="0"/>
              </a:rPr>
              <a:pPr algn="ctr"/>
              <a:t>159</a:t>
            </a:fld>
            <a:endParaRPr lang="en-US" altLang="en-US" sz="1400" dirty="0">
              <a:solidFill>
                <a:srgbClr val="FFFFFF"/>
              </a:solidFill>
              <a:latin typeface="Rockwell" charset="0"/>
            </a:endParaRPr>
          </a:p>
        </p:txBody>
      </p:sp>
      <p:sp>
        <p:nvSpPr>
          <p:cNvPr id="167939" name="Text Placeholder 167938"/>
          <p:cNvSpPr>
            <a:spLocks noGrp="1"/>
          </p:cNvSpPr>
          <p:nvPr>
            <p:ph type="body" sz="quarter" idx="4294967295"/>
          </p:nvPr>
        </p:nvSpPr>
        <p:spPr>
          <a:xfrm>
            <a:off x="457200" y="381000"/>
            <a:ext cx="8229600" cy="6400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600" b="1" i="1" dirty="0"/>
              <a:t>Signs and Symptoms include</a:t>
            </a:r>
            <a:r>
              <a:rPr lang="en-US" altLang="en-US" sz="2600" dirty="0"/>
              <a:t>: </a:t>
            </a:r>
          </a:p>
          <a:p>
            <a:pPr>
              <a:buClr>
                <a:srgbClr val="DE6C36"/>
              </a:buClr>
              <a:buFont typeface="Wingdings" charset="2"/>
              <a:buChar char="Ø"/>
            </a:pPr>
            <a:r>
              <a:rPr lang="en-US" altLang="en-US" sz="2600" dirty="0"/>
              <a:t>Some irritation and itching referable to the glans and the prepuce;</a:t>
            </a:r>
          </a:p>
          <a:p>
            <a:pPr>
              <a:buClr>
                <a:srgbClr val="DE6C36"/>
              </a:buClr>
              <a:buFont typeface="Wingdings" charset="2"/>
              <a:buChar char="Ø"/>
            </a:pPr>
            <a:r>
              <a:rPr lang="en-US" altLang="en-US" sz="2600" dirty="0"/>
              <a:t>Pain and burning while passing urine and frequency of micturation may be complained of; </a:t>
            </a:r>
          </a:p>
          <a:p>
            <a:pPr>
              <a:buClr>
                <a:srgbClr val="DE6C36"/>
              </a:buClr>
              <a:buFont typeface="Wingdings" charset="2"/>
              <a:buChar char="Ø"/>
            </a:pPr>
            <a:r>
              <a:rPr lang="en-US" altLang="en-US" sz="2600" dirty="0"/>
              <a:t>Edema and swelling of the prepuce, yellowish purulent discharge exuding from the preputial opening and tender lymphadenitis in the groin;</a:t>
            </a:r>
          </a:p>
          <a:p>
            <a:pPr>
              <a:buClr>
                <a:srgbClr val="DE6C36"/>
              </a:buClr>
              <a:buFont typeface="Wingdings" charset="2"/>
              <a:buChar char="Ø"/>
            </a:pPr>
            <a:r>
              <a:rPr lang="en-US" altLang="en-US" sz="2600" dirty="0"/>
              <a:t>Retraction of prepuce- if possible- reveals bright red mucous membrane with submucosal swelling and edema. </a:t>
            </a:r>
          </a:p>
          <a:p>
            <a:pPr>
              <a:buClr>
                <a:srgbClr val="DE6C36"/>
              </a:buClr>
              <a:buFont typeface="Wingdings" charset="2"/>
              <a:buChar char="Ø"/>
            </a:pPr>
            <a:r>
              <a:rPr lang="en-US" altLang="en-US" sz="2600" dirty="0"/>
              <a:t>Superficial epithelium is macerated and full of erosive small superficial ulcers.</a:t>
            </a:r>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15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285-587298610EC3}" type="slidenum">
              <a:rPr lang="en-US" altLang="en-US" sz="1400" dirty="0">
                <a:solidFill>
                  <a:srgbClr val="FFFFFF"/>
                </a:solidFill>
                <a:latin typeface="Rockwell" charset="0"/>
              </a:rPr>
              <a:pPr algn="ctr"/>
              <a:t>16</a:t>
            </a:fld>
            <a:endParaRPr lang="en-US" altLang="en-US" sz="1400" dirty="0">
              <a:solidFill>
                <a:srgbClr val="FFFFFF"/>
              </a:solidFill>
              <a:latin typeface="Rockwell" charset="0"/>
            </a:endParaRPr>
          </a:p>
        </p:txBody>
      </p:sp>
      <p:sp>
        <p:nvSpPr>
          <p:cNvPr id="21507" name="Text Placeholder 21506"/>
          <p:cNvSpPr>
            <a:spLocks noGrp="1"/>
          </p:cNvSpPr>
          <p:nvPr>
            <p:ph type="body" sz="quarter" idx="4294967295"/>
          </p:nvPr>
        </p:nvSpPr>
        <p:spPr>
          <a:xfrm>
            <a:off x="457200" y="609600"/>
            <a:ext cx="8229600" cy="5516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400" dirty="0"/>
              <a:t>Nails grow continuously throughout life at an average rate of 3 mm (0.12 in) a month (0.1 mm daily)</a:t>
            </a:r>
          </a:p>
          <a:p>
            <a:pPr>
              <a:buClr>
                <a:srgbClr val="DE6C36"/>
              </a:buClr>
              <a:buFont typeface="Wingdings" charset="2"/>
              <a:buChar char="Ø"/>
            </a:pPr>
            <a:r>
              <a:rPr lang="en-US" altLang="en-US" sz="2400" dirty="0"/>
              <a:t>Actual growth rate is dependent upon age, sex, season, exercise level, diet, and hereditary factors. </a:t>
            </a:r>
          </a:p>
          <a:p>
            <a:pPr>
              <a:buClr>
                <a:srgbClr val="DE6C36"/>
              </a:buClr>
              <a:buFont typeface="Arial" charset="0"/>
              <a:buNone/>
            </a:pPr>
            <a:r>
              <a:rPr lang="en-US" altLang="en-US" sz="2400" b="1" dirty="0"/>
              <a:t>N.B.</a:t>
            </a:r>
            <a:r>
              <a:rPr lang="en-US" altLang="en-US" sz="2400" dirty="0"/>
              <a:t> </a:t>
            </a:r>
          </a:p>
          <a:p>
            <a:pPr>
              <a:buClr>
                <a:srgbClr val="DE6C36"/>
              </a:buClr>
              <a:buFont typeface="Wingdings" charset="2"/>
              <a:buChar char="Ø"/>
            </a:pPr>
            <a:r>
              <a:rPr lang="en-US" altLang="en-US" sz="2400" dirty="0"/>
              <a:t>Contrary to popular belief, nails do not continue to grow after death; the skin dehydrates and tightens, making the nails (and hair) appear to grow.</a:t>
            </a:r>
          </a:p>
          <a:p>
            <a:pPr>
              <a:buClr>
                <a:srgbClr val="DE6C36"/>
              </a:buClr>
              <a:buFont typeface="Wingdings" charset="2"/>
              <a:buChar char="Ø"/>
            </a:pPr>
            <a:r>
              <a:rPr lang="en-US" altLang="en-US" sz="2400" dirty="0"/>
              <a:t>The length and growth rate of nails is related to the length of the terminal phalanges (outermost finger bones). Thus, in humans, the nail of the index finger grows faster than that of the little finger; and fingernails grow up to four times faster than toenails.</a:t>
            </a:r>
          </a:p>
        </p:txBody>
      </p:sp>
    </p:spTree>
  </p:cSld>
  <p:clrMapOvr>
    <a:masterClrMapping/>
  </p:clrMapOvr>
  <p:transition spd="slow">
    <p:blinds dir="ver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Oval 1689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30-587298610EC3}" type="slidenum">
              <a:rPr lang="en-US" altLang="en-US" sz="1400" dirty="0">
                <a:solidFill>
                  <a:srgbClr val="FFFFFF"/>
                </a:solidFill>
                <a:latin typeface="Rockwell" charset="0"/>
              </a:rPr>
              <a:pPr algn="ctr"/>
              <a:t>160</a:t>
            </a:fld>
            <a:endParaRPr lang="en-US" altLang="en-US" sz="1400" dirty="0">
              <a:solidFill>
                <a:srgbClr val="FFFFFF"/>
              </a:solidFill>
              <a:latin typeface="Rockwell" charset="0"/>
            </a:endParaRPr>
          </a:p>
        </p:txBody>
      </p:sp>
      <p:sp>
        <p:nvSpPr>
          <p:cNvPr id="168963" name="Text Placeholder 168962"/>
          <p:cNvSpPr>
            <a:spLocks noGrp="1"/>
          </p:cNvSpPr>
          <p:nvPr>
            <p:ph type="body" sz="quarter" idx="4294967295"/>
          </p:nvPr>
        </p:nvSpPr>
        <p:spPr>
          <a:xfrm>
            <a:off x="457200" y="7620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lnSpc>
                <a:spcPct val="80000"/>
              </a:lnSpc>
              <a:buClr>
                <a:srgbClr val="DE6C36"/>
              </a:buClr>
              <a:buFont typeface="Arial" charset="0"/>
              <a:buNone/>
            </a:pPr>
            <a:r>
              <a:rPr lang="en-US" altLang="en-US" sz="2600" b="1" dirty="0"/>
              <a:t>5. Candidal Intertrigo</a:t>
            </a:r>
          </a:p>
          <a:p>
            <a:pPr>
              <a:lnSpc>
                <a:spcPct val="80000"/>
              </a:lnSpc>
              <a:buClr>
                <a:srgbClr val="DE6C36"/>
              </a:buClr>
              <a:buFont typeface="Arial" charset="0"/>
              <a:buNone/>
            </a:pPr>
            <a:endParaRPr/>
          </a:p>
          <a:p>
            <a:pPr>
              <a:lnSpc>
                <a:spcPct val="80000"/>
              </a:lnSpc>
              <a:buClr>
                <a:srgbClr val="DE6C36"/>
              </a:buClr>
              <a:buFont typeface="Wingdings" charset="2"/>
              <a:buChar char="Ø"/>
            </a:pPr>
            <a:r>
              <a:rPr lang="en-US" altLang="en-US" sz="2600" dirty="0"/>
              <a:t>Is an infectious inflammatory condition of the skin by </a:t>
            </a:r>
            <a:r>
              <a:rPr lang="en-US" altLang="en-US" sz="2600" i="1" dirty="0"/>
              <a:t>Candida albicans, </a:t>
            </a:r>
            <a:r>
              <a:rPr lang="en-US" altLang="en-US" sz="2600" dirty="0"/>
              <a:t>of two closely opposed skin surfaces (intertriginous area).</a:t>
            </a:r>
          </a:p>
          <a:p>
            <a:pPr>
              <a:lnSpc>
                <a:spcPct val="80000"/>
              </a:lnSpc>
              <a:buClr>
                <a:srgbClr val="DE6C36"/>
              </a:buClr>
              <a:buNone/>
            </a:pPr>
            <a:endParaRPr/>
          </a:p>
          <a:p>
            <a:pPr>
              <a:lnSpc>
                <a:spcPct val="80000"/>
              </a:lnSpc>
              <a:buClr>
                <a:srgbClr val="DE6C36"/>
              </a:buClr>
              <a:buFont typeface="Wingdings" charset="2"/>
              <a:buChar char="Ø"/>
            </a:pPr>
            <a:r>
              <a:rPr lang="en-US" altLang="en-US" sz="2600" dirty="0"/>
              <a:t>The warm, moist environment of the skin folds is ideal for the growth of Candida . </a:t>
            </a:r>
          </a:p>
          <a:p>
            <a:pPr>
              <a:lnSpc>
                <a:spcPct val="80000"/>
              </a:lnSpc>
              <a:buClr>
                <a:srgbClr val="DE6C36"/>
              </a:buClr>
              <a:buNone/>
            </a:pPr>
            <a:endParaRPr/>
          </a:p>
          <a:p>
            <a:pPr>
              <a:lnSpc>
                <a:spcPct val="80000"/>
              </a:lnSpc>
              <a:buClr>
                <a:srgbClr val="DE6C36"/>
              </a:buClr>
              <a:buFont typeface="Wingdings" charset="2"/>
              <a:buChar char="Ø"/>
            </a:pPr>
            <a:r>
              <a:rPr lang="en-US" altLang="en-US" sz="2600" dirty="0"/>
              <a:t>The risk of infection is increased by specific factors that increase skin friction, increase moisture within folds, or interfere with the immune response and/or promote fungal overgrowth.</a:t>
            </a:r>
          </a:p>
          <a:p>
            <a:pPr>
              <a:lnSpc>
                <a:spcPct val="80000"/>
              </a:lnSpc>
              <a:buClr>
                <a:srgbClr val="DE6C36"/>
              </a:buClr>
              <a:buFont typeface="Wingdings" charset="2"/>
              <a:buNone/>
            </a:pPr>
            <a:endParaRPr/>
          </a:p>
          <a:p>
            <a:pPr>
              <a:lnSpc>
                <a:spcPct val="80000"/>
              </a:lnSpc>
              <a:buClr>
                <a:srgbClr val="DE6C36"/>
              </a:buClr>
              <a:buFont typeface="Wingdings" charset="2"/>
              <a:buChar char="Ø"/>
            </a:pPr>
            <a:endParaRPr/>
          </a:p>
          <a:p>
            <a:pPr>
              <a:lnSpc>
                <a:spcPct val="80000"/>
              </a:lnSpc>
              <a:buClr>
                <a:srgbClr val="DE6C36"/>
              </a:buClr>
              <a:buFont typeface="Wingdings" charset="2"/>
              <a:buNone/>
            </a:pPr>
            <a:r>
              <a:rPr lang="en-US" altLang="en-US" sz="2400" dirty="0"/>
              <a:t>              </a:t>
            </a:r>
          </a:p>
          <a:p>
            <a:pPr>
              <a:lnSpc>
                <a:spcPct val="8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Oval 1699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87-587298610EC3}" type="slidenum">
              <a:rPr lang="en-US" altLang="en-US" sz="1400" dirty="0">
                <a:solidFill>
                  <a:srgbClr val="FFFFFF"/>
                </a:solidFill>
                <a:latin typeface="Rockwell" charset="0"/>
              </a:rPr>
              <a:pPr algn="ctr"/>
              <a:t>161</a:t>
            </a:fld>
            <a:endParaRPr lang="en-US" altLang="en-US" sz="1400" dirty="0">
              <a:solidFill>
                <a:srgbClr val="FFFFFF"/>
              </a:solidFill>
              <a:latin typeface="Rockwell" charset="0"/>
            </a:endParaRPr>
          </a:p>
        </p:txBody>
      </p:sp>
      <p:sp>
        <p:nvSpPr>
          <p:cNvPr id="169987" name="Text Placeholder 169986"/>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Factors that may increase skin friction include: Obesity; Clothing (especially tightly fitting); Activities that promote skin-on-skin rubbing</a:t>
            </a:r>
          </a:p>
          <a:p>
            <a:pPr>
              <a:buClr>
                <a:srgbClr val="DE6C36"/>
              </a:buClr>
              <a:buNone/>
            </a:pPr>
            <a:endParaRPr/>
          </a:p>
          <a:p>
            <a:pPr>
              <a:buClr>
                <a:srgbClr val="DE6C36"/>
              </a:buClr>
              <a:buFont typeface="Wingdings" charset="2"/>
              <a:buChar char="Ø"/>
            </a:pPr>
            <a:r>
              <a:rPr lang="en-US" altLang="en-US" sz="2600" dirty="0"/>
              <a:t>Most common cutaneous infection of hair-bearing skin</a:t>
            </a:r>
          </a:p>
          <a:p>
            <a:pPr>
              <a:buClr>
                <a:srgbClr val="DE6C36"/>
              </a:buClr>
              <a:buNone/>
            </a:pPr>
            <a:endParaRPr/>
          </a:p>
          <a:p>
            <a:pPr>
              <a:buClr>
                <a:srgbClr val="DE6C36"/>
              </a:buClr>
              <a:buFont typeface="Wingdings" charset="2"/>
              <a:buChar char="Ø"/>
            </a:pPr>
            <a:r>
              <a:rPr lang="en-US" altLang="en-US" sz="2600" dirty="0"/>
              <a:t>The perineal, the groin and axillary region are mostly affected</a:t>
            </a:r>
          </a:p>
        </p:txBody>
      </p:sp>
    </p:spTree>
  </p:cSld>
  <p:clrMapOvr>
    <a:masterClrMapping/>
  </p:clrMapOvr>
  <p:transition spd="slow">
    <p:blinds dir="vert"/>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Oval 1710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32-587298610EC3}" type="slidenum">
              <a:rPr lang="en-US" altLang="en-US" sz="1400" dirty="0">
                <a:solidFill>
                  <a:srgbClr val="FFFFFF"/>
                </a:solidFill>
                <a:latin typeface="Rockwell" charset="0"/>
              </a:rPr>
              <a:pPr algn="ctr"/>
              <a:t>162</a:t>
            </a:fld>
            <a:endParaRPr lang="en-US" altLang="en-US" sz="1400" dirty="0">
              <a:solidFill>
                <a:srgbClr val="FFFFFF"/>
              </a:solidFill>
              <a:latin typeface="Rockwell" charset="0"/>
            </a:endParaRPr>
          </a:p>
        </p:txBody>
      </p:sp>
      <p:sp>
        <p:nvSpPr>
          <p:cNvPr id="171011" name="Text Placeholder 171010"/>
          <p:cNvSpPr>
            <a:spLocks noGrp="1"/>
          </p:cNvSpPr>
          <p:nvPr>
            <p:ph type="body" sz="quarter" idx="4294967295"/>
          </p:nvPr>
        </p:nvSpPr>
        <p:spPr>
          <a:xfrm>
            <a:off x="457200" y="457200"/>
            <a:ext cx="8229600" cy="5668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6. Candidal Paronychia</a:t>
            </a:r>
          </a:p>
          <a:p>
            <a:pPr>
              <a:buClr>
                <a:srgbClr val="DE6C36"/>
              </a:buClr>
              <a:buFont typeface="Wingdings" charset="2"/>
              <a:buChar char="Ø"/>
            </a:pPr>
            <a:r>
              <a:rPr lang="en-US" altLang="en-US" sz="2600" dirty="0"/>
              <a:t>An inflammation of the nail fold produced by Candida albicans.</a:t>
            </a:r>
          </a:p>
          <a:p>
            <a:pPr>
              <a:buClr>
                <a:srgbClr val="DE6C36"/>
              </a:buClr>
              <a:buFont typeface="Wingdings" charset="2"/>
              <a:buChar char="Ø"/>
            </a:pPr>
            <a:r>
              <a:rPr lang="en-US" altLang="en-US" sz="2600" dirty="0"/>
              <a:t>The main symptom is a painful, red, swollen area around the nail, often at the cuticle or at the site of a hangnail or other injury. </a:t>
            </a:r>
          </a:p>
          <a:p>
            <a:pPr>
              <a:buClr>
                <a:srgbClr val="DE6C36"/>
              </a:buClr>
              <a:buFont typeface="Wingdings" charset="2"/>
              <a:buChar char="Ø"/>
            </a:pPr>
            <a:r>
              <a:rPr lang="en-US" altLang="en-US" sz="2600" dirty="0"/>
              <a:t>On applying pressure, cheesy discharge is elicited</a:t>
            </a:r>
          </a:p>
          <a:p>
            <a:pPr>
              <a:buClr>
                <a:srgbClr val="DE6C36"/>
              </a:buClr>
              <a:buFont typeface="Wingdings" charset="2"/>
              <a:buChar char="Ø"/>
            </a:pPr>
            <a:r>
              <a:rPr lang="en-US" altLang="en-US" sz="2600" dirty="0"/>
              <a:t>The nail itself may have infection – candidal onychia</a:t>
            </a:r>
          </a:p>
          <a:p>
            <a:pPr>
              <a:buClr>
                <a:srgbClr val="DE6C36"/>
              </a:buClr>
              <a:buFont typeface="Wingdings" charset="2"/>
              <a:buChar char="Ø"/>
            </a:pPr>
            <a:r>
              <a:rPr lang="en-US" altLang="en-US" sz="2600" dirty="0"/>
              <a:t>Nail changes may occur e.g. the nail may look detached, abnormally shaped, or have an unusual color.</a:t>
            </a:r>
          </a:p>
        </p:txBody>
      </p:sp>
    </p:spTree>
  </p:cSld>
  <p:clrMapOvr>
    <a:masterClrMapping/>
  </p:clrMapOvr>
  <p:transition spd="slow">
    <p:blinds dir="vert"/>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Oval 1720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55-587298610EC3}" type="slidenum">
              <a:rPr lang="en-US" altLang="en-US" sz="1400" dirty="0">
                <a:solidFill>
                  <a:srgbClr val="FFFFFF"/>
                </a:solidFill>
                <a:latin typeface="Rockwell" charset="0"/>
              </a:rPr>
              <a:pPr algn="ctr"/>
              <a:t>163</a:t>
            </a:fld>
            <a:endParaRPr lang="en-US" altLang="en-US" sz="1400" dirty="0">
              <a:solidFill>
                <a:srgbClr val="FFFFFF"/>
              </a:solidFill>
              <a:latin typeface="Rockwell" charset="0"/>
            </a:endParaRPr>
          </a:p>
        </p:txBody>
      </p:sp>
      <p:pic>
        <p:nvPicPr>
          <p:cNvPr id="172035" name="Content Placeholder 172034"/>
          <p:cNvPicPr>
            <a:picLocks noGrp="1" noChangeAspect="1"/>
          </p:cNvPicPr>
          <p:nvPr>
            <p:ph sz="quarter" idx="4294967295"/>
          </p:nvPr>
        </p:nvPicPr>
        <p:blipFill>
          <a:blip r:embed="rId2">
            <a:extLst/>
          </a:blip>
          <a:srcRect/>
          <a:stretch>
            <a:fillRect/>
          </a:stretch>
        </p:blipFill>
        <p:spPr>
          <a:xfrm>
            <a:off x="1524000" y="1143000"/>
            <a:ext cx="6248400" cy="4419600"/>
          </a:xfrm>
          <a:prstGeom prst="rect">
            <a:avLst/>
          </a:prstGeom>
          <a:noFill/>
          <a:ln/>
        </p:spPr>
      </p:pic>
    </p:spTree>
  </p:cSld>
  <p:clrMapOvr>
    <a:masterClrMapping/>
  </p:clrMapOvr>
  <p:transition spd="slow">
    <p:blinds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val 1730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56-587298610EC3}" type="slidenum">
              <a:rPr lang="en-US" altLang="en-US" sz="1400" dirty="0">
                <a:solidFill>
                  <a:srgbClr val="FFFFFF"/>
                </a:solidFill>
                <a:latin typeface="Rockwell" charset="0"/>
              </a:rPr>
              <a:pPr algn="ctr"/>
              <a:t>164</a:t>
            </a:fld>
            <a:endParaRPr lang="en-US" altLang="en-US" sz="1400" dirty="0">
              <a:solidFill>
                <a:srgbClr val="FFFFFF"/>
              </a:solidFill>
              <a:latin typeface="Rockwell" charset="0"/>
            </a:endParaRPr>
          </a:p>
        </p:txBody>
      </p:sp>
      <p:pic>
        <p:nvPicPr>
          <p:cNvPr id="173059" name="Content Placeholder 173058"/>
          <p:cNvPicPr>
            <a:picLocks noGrp="1" noChangeAspect="1"/>
          </p:cNvPicPr>
          <p:nvPr>
            <p:ph sz="quarter" idx="4294967295"/>
          </p:nvPr>
        </p:nvPicPr>
        <p:blipFill>
          <a:blip r:embed="rId2">
            <a:extLst/>
          </a:blip>
          <a:srcRect/>
          <a:stretch>
            <a:fillRect/>
          </a:stretch>
        </p:blipFill>
        <p:spPr>
          <a:xfrm>
            <a:off x="1905000" y="381000"/>
            <a:ext cx="5334000" cy="6248400"/>
          </a:xfrm>
          <a:prstGeom prst="rect">
            <a:avLst/>
          </a:prstGeom>
          <a:noFill/>
          <a:ln/>
        </p:spPr>
      </p:pic>
    </p:spTree>
  </p:cSld>
  <p:clrMapOvr>
    <a:masterClrMapping/>
  </p:clrMapOvr>
  <p:transition spd="slow">
    <p:blinds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74081"/>
          <p:cNvSpPr>
            <a:spLocks noGrp="1"/>
          </p:cNvSpPr>
          <p:nvPr>
            <p:ph type="title" idx="4294967295"/>
          </p:nvPr>
        </p:nvSpPr>
        <p:spPr>
          <a:xfrm>
            <a:off x="457200" y="381000"/>
            <a:ext cx="8382000" cy="914400"/>
          </a:xfrm>
          <a:ln/>
        </p:spPr>
        <p:txBody>
          <a:bodyPr wrap="square" bIns="91440" anchor="b" anchorCtr="0"/>
          <a:lstStyle/>
          <a:p>
            <a:r>
              <a:rPr lang="en-US" altLang="en-US" sz="3600" b="1" dirty="0"/>
              <a:t>MANAGEMENT OF CANDIDIASIS</a:t>
            </a:r>
          </a:p>
        </p:txBody>
      </p:sp>
      <p:sp>
        <p:nvSpPr>
          <p:cNvPr id="174083" name="Oval 17408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40-587298610EC3}" type="slidenum">
              <a:rPr lang="en-US" altLang="en-US" sz="1400" dirty="0">
                <a:solidFill>
                  <a:srgbClr val="FFFFFF"/>
                </a:solidFill>
                <a:latin typeface="Rockwell" charset="0"/>
              </a:rPr>
              <a:pPr algn="ctr"/>
              <a:t>165</a:t>
            </a:fld>
            <a:endParaRPr lang="en-US" altLang="en-US" sz="1400" dirty="0">
              <a:solidFill>
                <a:srgbClr val="FFFFFF"/>
              </a:solidFill>
              <a:latin typeface="Rockwell" charset="0"/>
            </a:endParaRPr>
          </a:p>
        </p:txBody>
      </p:sp>
      <p:sp>
        <p:nvSpPr>
          <p:cNvPr id="174084" name="Text Placeholder 174083"/>
          <p:cNvSpPr>
            <a:spLocks noGrp="1"/>
          </p:cNvSpPr>
          <p:nvPr>
            <p:ph type="body" sz="quarter" idx="4294967295"/>
          </p:nvPr>
        </p:nvSpPr>
        <p:spPr>
          <a:xfrm>
            <a:off x="457200" y="1600200"/>
            <a:ext cx="83058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Antifungal drugs commonly used to treat candidiasis are topical clotrimazole, topical nystatin, fluconazole, and topical ketoconazole.</a:t>
            </a:r>
          </a:p>
          <a:p>
            <a:pPr>
              <a:buClr>
                <a:srgbClr val="DE6C36"/>
              </a:buClr>
              <a:buNone/>
            </a:pPr>
            <a:endParaRPr/>
          </a:p>
          <a:p>
            <a:pPr>
              <a:buClr>
                <a:srgbClr val="DE6C36"/>
              </a:buClr>
              <a:buFont typeface="Wingdings" charset="2"/>
              <a:buChar char="Ø"/>
            </a:pPr>
            <a:r>
              <a:rPr lang="en-US" altLang="en-US" sz="2600" dirty="0"/>
              <a:t>Local treatment may include vaginal pessaries  or medicated douches</a:t>
            </a:r>
          </a:p>
          <a:p>
            <a:pPr>
              <a:buClr>
                <a:srgbClr val="DE6C36"/>
              </a:buClr>
              <a:buNone/>
            </a:pPr>
            <a:endParaRPr/>
          </a:p>
          <a:p>
            <a:pPr>
              <a:buClr>
                <a:srgbClr val="DE6C36"/>
              </a:buClr>
              <a:buFont typeface="Wingdings" charset="2"/>
              <a:buChar char="Ø"/>
            </a:pPr>
            <a:r>
              <a:rPr lang="en-US" altLang="en-US" sz="2600" i="1" dirty="0"/>
              <a:t>C. albicans </a:t>
            </a:r>
            <a:r>
              <a:rPr lang="en-US" altLang="en-US" sz="2600" dirty="0"/>
              <a:t>can develop resistance to antimycotic drugs. Recurring infections may be treatable with other antifungal drugs, but resistance to these alternative agents may also develop.</a:t>
            </a:r>
          </a:p>
        </p:txBody>
      </p:sp>
    </p:spTree>
  </p:cSld>
  <p:clrMapOvr>
    <a:masterClrMapping/>
  </p:clrMapOvr>
  <p:transition spd="slow">
    <p:blinds dir="vert"/>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Oval 1751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35-587298610EC3}" type="slidenum">
              <a:rPr lang="en-US" altLang="en-US" sz="1400" dirty="0">
                <a:solidFill>
                  <a:srgbClr val="FFFFFF"/>
                </a:solidFill>
                <a:latin typeface="Rockwell" charset="0"/>
              </a:rPr>
              <a:pPr algn="ctr"/>
              <a:t>166</a:t>
            </a:fld>
            <a:endParaRPr lang="en-US" altLang="en-US" sz="1400" dirty="0">
              <a:solidFill>
                <a:srgbClr val="FFFFFF"/>
              </a:solidFill>
              <a:latin typeface="Rockwell" charset="0"/>
            </a:endParaRPr>
          </a:p>
        </p:txBody>
      </p:sp>
      <p:sp>
        <p:nvSpPr>
          <p:cNvPr id="175107" name="Text Placeholder 175106"/>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Educate the patient on predisposing factors</a:t>
            </a:r>
          </a:p>
          <a:p>
            <a:pPr>
              <a:buClr>
                <a:srgbClr val="DE6C36"/>
              </a:buClr>
              <a:buFont typeface="Wingdings" charset="2"/>
              <a:buChar char="Ø"/>
            </a:pPr>
            <a:r>
              <a:rPr lang="en-US" altLang="en-US" sz="2600" dirty="0"/>
              <a:t>Emphasize on importance of general body cleanliness and the need to keep areas with folds dry</a:t>
            </a:r>
          </a:p>
          <a:p>
            <a:pPr>
              <a:buClr>
                <a:srgbClr val="DE6C36"/>
              </a:buClr>
              <a:buFont typeface="Wingdings" charset="2"/>
              <a:buChar char="Ø"/>
            </a:pPr>
            <a:r>
              <a:rPr lang="en-US" altLang="en-US" sz="2600" dirty="0"/>
              <a:t>Control conditions like obesity, diabetes, anemia and immunosuppression</a:t>
            </a:r>
          </a:p>
          <a:p>
            <a:pPr>
              <a:buClr>
                <a:srgbClr val="DE6C36"/>
              </a:buClr>
              <a:buFont typeface="Wingdings" charset="2"/>
              <a:buChar char="Ø"/>
            </a:pPr>
            <a:r>
              <a:rPr lang="en-US" altLang="en-US" sz="2600" dirty="0"/>
              <a:t>Encourage the patient to take a balanced diet and especially vitamins to boost immunity</a:t>
            </a:r>
          </a:p>
          <a:p>
            <a:pPr>
              <a:buClr>
                <a:srgbClr val="DE6C36"/>
              </a:buClr>
              <a:buFont typeface="Wingdings" charset="2"/>
              <a:buChar char="Ø"/>
            </a:pPr>
            <a:r>
              <a:rPr lang="en-US" altLang="en-US" sz="2600" dirty="0"/>
              <a:t>Use of light dressing and preferably cotton</a:t>
            </a:r>
          </a:p>
        </p:txBody>
      </p:sp>
    </p:spTree>
  </p:cSld>
  <p:clrMapOvr>
    <a:masterClrMapping/>
  </p:clrMapOvr>
  <p:transition spd="slow">
    <p:blinds dir="vert"/>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76129"/>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ASSIGNMENT</a:t>
            </a:r>
          </a:p>
        </p:txBody>
      </p:sp>
      <p:sp>
        <p:nvSpPr>
          <p:cNvPr id="176131" name="Oval 17613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536-587298610EC3}" type="slidenum">
              <a:rPr lang="en-US" altLang="en-US" sz="1400" dirty="0">
                <a:solidFill>
                  <a:srgbClr val="FFFFFF"/>
                </a:solidFill>
                <a:latin typeface="Rockwell" charset="0"/>
              </a:rPr>
              <a:pPr algn="ctr"/>
              <a:t>167</a:t>
            </a:fld>
            <a:endParaRPr lang="en-US" altLang="en-US" sz="1400" dirty="0">
              <a:solidFill>
                <a:srgbClr val="FFFFFF"/>
              </a:solidFill>
              <a:latin typeface="Rockwell" charset="0"/>
            </a:endParaRPr>
          </a:p>
        </p:txBody>
      </p:sp>
      <p:sp>
        <p:nvSpPr>
          <p:cNvPr id="176132" name="Text Placeholder 176131"/>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Read and Make Notes on Categories of Pediculosis (Lice Infestation) and their</a:t>
            </a:r>
          </a:p>
          <a:p>
            <a:pPr>
              <a:buFont typeface="Wingdings" charset="2"/>
              <a:buChar char="Ø"/>
            </a:pPr>
            <a:r>
              <a:rPr lang="en-US" altLang="en-US" sz="2600" dirty="0"/>
              <a:t>Clinical Manifestations</a:t>
            </a:r>
          </a:p>
          <a:p>
            <a:pPr>
              <a:buFont typeface="Wingdings" charset="2"/>
              <a:buChar char="Ø"/>
            </a:pPr>
            <a:r>
              <a:rPr lang="en-US" altLang="en-US" sz="2600" dirty="0"/>
              <a:t>Medical Management</a:t>
            </a:r>
          </a:p>
          <a:p>
            <a:pPr>
              <a:buFont typeface="Wingdings" charset="2"/>
              <a:buChar char="Ø"/>
            </a:pPr>
            <a:r>
              <a:rPr lang="en-US" altLang="en-US" sz="2600" dirty="0"/>
              <a:t>Nursing Management</a:t>
            </a:r>
          </a:p>
        </p:txBody>
      </p:sp>
    </p:spTree>
  </p:cSld>
  <p:clrMapOvr>
    <a:masterClrMapping/>
  </p:clrMapOvr>
  <p:transition spd="slow">
    <p:blinds dir="ver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77153"/>
          <p:cNvSpPr>
            <a:spLocks noGrp="1"/>
          </p:cNvSpPr>
          <p:nvPr>
            <p:ph type="title" idx="4294967295"/>
          </p:nvPr>
        </p:nvSpPr>
        <p:spPr>
          <a:xfrm>
            <a:off x="457200" y="457200"/>
            <a:ext cx="8229600" cy="1066800"/>
          </a:xfrm>
          <a:ln/>
        </p:spPr>
        <p:txBody>
          <a:bodyPr wrap="square" bIns="91440" anchor="b" anchorCtr="0"/>
          <a:lstStyle/>
          <a:p>
            <a:pPr algn="ctr"/>
            <a:r>
              <a:rPr lang="en-US" altLang="en-US" sz="3600" b="1" dirty="0"/>
              <a:t>PEDICULOSIS (LICE INFESTATION)</a:t>
            </a:r>
          </a:p>
        </p:txBody>
      </p:sp>
      <p:sp>
        <p:nvSpPr>
          <p:cNvPr id="177155" name="Oval 17715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92-587298610EC3}" type="slidenum">
              <a:rPr lang="en-US" altLang="en-US" sz="1400" dirty="0">
                <a:solidFill>
                  <a:srgbClr val="FFFFFF"/>
                </a:solidFill>
                <a:latin typeface="Rockwell" charset="0"/>
              </a:rPr>
              <a:pPr algn="ctr"/>
              <a:t>168</a:t>
            </a:fld>
            <a:endParaRPr lang="en-US" altLang="en-US" sz="1400" dirty="0">
              <a:solidFill>
                <a:srgbClr val="FFFFFF"/>
              </a:solidFill>
              <a:latin typeface="Rockwell" charset="0"/>
            </a:endParaRPr>
          </a:p>
        </p:txBody>
      </p:sp>
      <p:sp>
        <p:nvSpPr>
          <p:cNvPr id="177156" name="Text Placeholder 177155"/>
          <p:cNvSpPr>
            <a:spLocks noGrp="1"/>
          </p:cNvSpPr>
          <p:nvPr>
            <p:ph type="body" sz="quarter" idx="4294967295"/>
          </p:nvPr>
        </p:nvSpPr>
        <p:spPr>
          <a:xfrm>
            <a:off x="457200" y="16002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Affects all age groups</a:t>
            </a:r>
          </a:p>
          <a:p>
            <a:pPr>
              <a:buClr>
                <a:srgbClr val="DE6C36"/>
              </a:buClr>
              <a:buFont typeface="Wingdings" charset="2"/>
              <a:buNone/>
            </a:pPr>
            <a:endParaRPr/>
          </a:p>
          <a:p>
            <a:pPr>
              <a:buClr>
                <a:srgbClr val="DE6C36"/>
              </a:buClr>
              <a:buFont typeface="Wingdings" charset="2"/>
              <a:buChar char="Ø"/>
            </a:pPr>
            <a:r>
              <a:rPr lang="en-US" altLang="en-US" sz="2600" dirty="0"/>
              <a:t>Lice are ectoparasites since they live outside the body</a:t>
            </a:r>
          </a:p>
          <a:p>
            <a:pPr>
              <a:buClr>
                <a:srgbClr val="DE6C36"/>
              </a:buClr>
              <a:buFont typeface="Wingdings" charset="2"/>
              <a:buNone/>
            </a:pPr>
            <a:endParaRPr/>
          </a:p>
          <a:p>
            <a:pPr>
              <a:buClr>
                <a:srgbClr val="DE6C36"/>
              </a:buClr>
              <a:buFont typeface="Wingdings" charset="2"/>
              <a:buChar char="Ø"/>
            </a:pPr>
            <a:r>
              <a:rPr lang="en-US" altLang="en-US" sz="2600" dirty="0"/>
              <a:t>Depend on their host for nourishment, feeding on human blood approximately 5 times a day</a:t>
            </a:r>
          </a:p>
          <a:p>
            <a:pPr>
              <a:buClr>
                <a:srgbClr val="DE6C36"/>
              </a:buClr>
              <a:buFont typeface="Wingdings" charset="2"/>
              <a:buNone/>
            </a:pPr>
            <a:endParaRPr/>
          </a:p>
          <a:p>
            <a:pPr>
              <a:buClr>
                <a:srgbClr val="DE6C36"/>
              </a:buClr>
              <a:buFont typeface="Wingdings" charset="2"/>
              <a:buChar char="Ø"/>
            </a:pPr>
            <a:r>
              <a:rPr lang="en-US" altLang="en-US" sz="2600" dirty="0"/>
              <a:t>They inject their digestive juices and excrement into the skin which causes severe itching</a:t>
            </a:r>
          </a:p>
        </p:txBody>
      </p:sp>
    </p:spTree>
  </p:cSld>
  <p:clrMapOvr>
    <a:masterClrMapping/>
  </p:clrMapOvr>
  <p:transition spd="slow">
    <p:blinds dir="vert"/>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Oval 1781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93-587298610EC3}" type="slidenum">
              <a:rPr lang="en-US" altLang="en-US" sz="1400" dirty="0">
                <a:solidFill>
                  <a:srgbClr val="FFFFFF"/>
                </a:solidFill>
                <a:latin typeface="Rockwell" charset="0"/>
              </a:rPr>
              <a:pPr algn="ctr"/>
              <a:t>169</a:t>
            </a:fld>
            <a:endParaRPr lang="en-US" altLang="en-US" sz="1400" dirty="0">
              <a:solidFill>
                <a:srgbClr val="FFFFFF"/>
              </a:solidFill>
              <a:latin typeface="Rockwell" charset="0"/>
            </a:endParaRPr>
          </a:p>
        </p:txBody>
      </p:sp>
      <p:sp>
        <p:nvSpPr>
          <p:cNvPr id="178179" name="Text Placeholder 178178"/>
          <p:cNvSpPr>
            <a:spLocks noGrp="1"/>
          </p:cNvSpPr>
          <p:nvPr>
            <p:ph type="body" sz="quarter" idx="4294967295"/>
          </p:nvPr>
        </p:nvSpPr>
        <p:spPr>
          <a:xfrm>
            <a:off x="457200" y="990600"/>
            <a:ext cx="8229600" cy="5135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Arial" charset="0"/>
              <a:buNone/>
            </a:pPr>
            <a:r>
              <a:rPr lang="en-US" altLang="en-US" sz="2600" b="1" u="sng" dirty="0"/>
              <a:t>PEDICULUS HUMANUS CAPITIS (HEAD LOUSE)</a:t>
            </a:r>
          </a:p>
          <a:p>
            <a:pPr>
              <a:buClr>
                <a:srgbClr val="DE6C36"/>
              </a:buClr>
              <a:buFont typeface="Arial" charset="0"/>
              <a:buNone/>
            </a:pPr>
            <a:endParaRPr/>
          </a:p>
          <a:p>
            <a:pPr>
              <a:buClr>
                <a:srgbClr val="DE6C36"/>
              </a:buClr>
              <a:buFont typeface="Wingdings" charset="2"/>
              <a:buChar char="Ø"/>
            </a:pPr>
            <a:r>
              <a:rPr lang="en-US" altLang="en-US" sz="2600" dirty="0"/>
              <a:t>Is an infestation of scalp by head louse</a:t>
            </a:r>
          </a:p>
          <a:p>
            <a:pPr>
              <a:buClr>
                <a:srgbClr val="DE6C36"/>
              </a:buClr>
              <a:buFont typeface="Wingdings" charset="2"/>
              <a:buNone/>
            </a:pPr>
            <a:endParaRPr/>
          </a:p>
          <a:p>
            <a:pPr>
              <a:buClr>
                <a:srgbClr val="DE6C36"/>
              </a:buClr>
              <a:buFont typeface="Wingdings" charset="2"/>
              <a:buChar char="Ø"/>
            </a:pPr>
            <a:r>
              <a:rPr lang="en-US" altLang="en-US" sz="2600" dirty="0"/>
              <a:t>Female louse lay eggs (nits) close to the scalp. The nits become firmly attached to hair shafts with a sticky substance</a:t>
            </a:r>
          </a:p>
          <a:p>
            <a:pPr>
              <a:buClr>
                <a:srgbClr val="DE6C36"/>
              </a:buClr>
              <a:buFont typeface="Wingdings" charset="2"/>
              <a:buNone/>
            </a:pPr>
            <a:endParaRPr/>
          </a:p>
          <a:p>
            <a:pPr>
              <a:buClr>
                <a:srgbClr val="DE6C36"/>
              </a:buClr>
              <a:buFont typeface="Wingdings" charset="2"/>
              <a:buChar char="Ø"/>
            </a:pPr>
            <a:r>
              <a:rPr lang="en-US" altLang="en-US" sz="2600" dirty="0"/>
              <a:t>The young lice hatch in a about 10 days and reach maturity in 2 weeks</a:t>
            </a:r>
          </a:p>
          <a:p>
            <a:pPr>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2529"/>
          <p:cNvSpPr>
            <a:spLocks noGrp="1"/>
          </p:cNvSpPr>
          <p:nvPr>
            <p:ph type="title" idx="4294967295"/>
          </p:nvPr>
        </p:nvSpPr>
        <p:spPr>
          <a:xfrm>
            <a:off x="457200" y="304800"/>
            <a:ext cx="8229600" cy="1143000"/>
          </a:xfrm>
          <a:ln/>
        </p:spPr>
        <p:txBody>
          <a:bodyPr wrap="square" bIns="91440" anchor="b" anchorCtr="0"/>
          <a:lstStyle/>
          <a:p>
            <a:r>
              <a:rPr lang="en-US" altLang="en-US" b="1" dirty="0"/>
              <a:t>Glands of the skin</a:t>
            </a:r>
          </a:p>
        </p:txBody>
      </p:sp>
      <p:sp>
        <p:nvSpPr>
          <p:cNvPr id="22531" name="Oval 2253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279-587298610EC3}" type="slidenum">
              <a:rPr lang="en-US" altLang="en-US" sz="1400" dirty="0">
                <a:solidFill>
                  <a:srgbClr val="FFFFFF"/>
                </a:solidFill>
                <a:latin typeface="Rockwell" charset="0"/>
              </a:rPr>
              <a:pPr algn="ctr"/>
              <a:t>17</a:t>
            </a:fld>
            <a:endParaRPr lang="en-US" altLang="en-US" sz="1400" dirty="0">
              <a:solidFill>
                <a:srgbClr val="FFFFFF"/>
              </a:solidFill>
              <a:latin typeface="Rockwell" charset="0"/>
            </a:endParaRPr>
          </a:p>
        </p:txBody>
      </p:sp>
      <p:sp>
        <p:nvSpPr>
          <p:cNvPr id="22532" name="Text Placeholder 22531"/>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dirty="0"/>
              <a:t>The skin has two types of glands</a:t>
            </a:r>
          </a:p>
          <a:p>
            <a:pPr>
              <a:buFont typeface="Arial" charset="0"/>
              <a:buNone/>
            </a:pPr>
            <a:r>
              <a:rPr lang="en-US" altLang="en-US" sz="2600" b="1" dirty="0"/>
              <a:t>Sebaceous glands</a:t>
            </a:r>
          </a:p>
          <a:p>
            <a:pPr>
              <a:buFont typeface="Wingdings" charset="2"/>
              <a:buChar char="Ø"/>
            </a:pPr>
            <a:r>
              <a:rPr lang="en-US" altLang="en-US" sz="2600" dirty="0"/>
              <a:t>Are microscopic glands in the skin that secrete an oily/waxy matter, called sebum, to lubricate and waterproof the skin and hair.</a:t>
            </a:r>
          </a:p>
          <a:p>
            <a:pPr>
              <a:buFont typeface="Wingdings" charset="2"/>
              <a:buChar char="Ø"/>
            </a:pPr>
            <a:r>
              <a:rPr lang="en-US" altLang="en-US" sz="2600" dirty="0"/>
              <a:t>Found in greatest abundance on the face and scalp, though they are distributed throughout all skin sites except the palms and soles</a:t>
            </a:r>
          </a:p>
        </p:txBody>
      </p:sp>
    </p:spTree>
  </p:cSld>
  <p:clrMapOvr>
    <a:masterClrMapping/>
  </p:clrMapOvr>
  <p:transition spd="slow">
    <p:blinds dir="ver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Oval 1792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94-587298610EC3}" type="slidenum">
              <a:rPr lang="en-US" altLang="en-US" sz="1400" dirty="0">
                <a:solidFill>
                  <a:srgbClr val="FFFFFF"/>
                </a:solidFill>
                <a:latin typeface="Rockwell" charset="0"/>
              </a:rPr>
              <a:pPr algn="ctr"/>
              <a:t>170</a:t>
            </a:fld>
            <a:endParaRPr lang="en-US" altLang="en-US" sz="1400" dirty="0">
              <a:solidFill>
                <a:srgbClr val="FFFFFF"/>
              </a:solidFill>
              <a:latin typeface="Rockwell" charset="0"/>
            </a:endParaRPr>
          </a:p>
        </p:txBody>
      </p:sp>
      <p:sp>
        <p:nvSpPr>
          <p:cNvPr id="179203" name="Text Placeholder 179202"/>
          <p:cNvSpPr>
            <a:spLocks noGrp="1"/>
          </p:cNvSpPr>
          <p:nvPr>
            <p:ph type="body" sz="quarter" idx="4294967295"/>
          </p:nvPr>
        </p:nvSpPr>
        <p:spPr>
          <a:xfrm>
            <a:off x="457200" y="609600"/>
            <a:ext cx="8229600" cy="5516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None/>
            </a:pPr>
            <a:endParaRPr/>
          </a:p>
          <a:p>
            <a:pPr>
              <a:buClr>
                <a:srgbClr val="DE6C36"/>
              </a:buClr>
              <a:buFont typeface="Wingdings" charset="2"/>
              <a:buNone/>
            </a:pPr>
            <a:r>
              <a:rPr lang="en-US" altLang="en-US" sz="2600" b="1" dirty="0"/>
              <a:t>Clinical Manifestations</a:t>
            </a:r>
          </a:p>
          <a:p>
            <a:pPr>
              <a:buClr>
                <a:srgbClr val="DE6C36"/>
              </a:buClr>
              <a:buFont typeface="Wingdings" charset="2"/>
              <a:buChar char="Ø"/>
            </a:pPr>
            <a:r>
              <a:rPr lang="en-US" altLang="en-US" sz="2600" dirty="0"/>
              <a:t>Lice found most commonly along the back of the head and behind the ears</a:t>
            </a:r>
          </a:p>
          <a:p>
            <a:pPr>
              <a:buClr>
                <a:srgbClr val="DE6C36"/>
              </a:buClr>
              <a:buFont typeface="Wingdings" charset="2"/>
              <a:buChar char="Ø"/>
            </a:pPr>
            <a:r>
              <a:rPr lang="en-US" altLang="en-US" sz="2600" dirty="0"/>
              <a:t>Eggs appear silvery glistening white oval bodies difficult to remove from the hair</a:t>
            </a:r>
          </a:p>
          <a:p>
            <a:pPr>
              <a:buClr>
                <a:srgbClr val="DE6C36"/>
              </a:buClr>
              <a:buFont typeface="Wingdings" charset="2"/>
              <a:buChar char="Ø"/>
            </a:pPr>
            <a:r>
              <a:rPr lang="en-US" altLang="en-US" sz="2600" dirty="0"/>
              <a:t>Severe itching as a result of bites of the lice, scratching results to secondary bacterial infection</a:t>
            </a:r>
          </a:p>
          <a:p>
            <a:pPr>
              <a:buClr>
                <a:srgbClr val="DE6C36"/>
              </a:buClr>
              <a:buFont typeface="Wingdings" charset="2"/>
              <a:buChar char="Ø"/>
            </a:pPr>
            <a:r>
              <a:rPr lang="en-US" altLang="en-US" sz="2600" dirty="0"/>
              <a:t>Transmitted directly by physical contact or indirectly by infested combs, brushes, hats, wigs and beddings</a:t>
            </a:r>
          </a:p>
        </p:txBody>
      </p:sp>
    </p:spTree>
  </p:cSld>
  <p:clrMapOvr>
    <a:masterClrMapping/>
  </p:clrMapOvr>
  <p:transition spd="slow">
    <p:blinds dir="vert"/>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Oval 1802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95-587298610EC3}" type="slidenum">
              <a:rPr lang="en-US" altLang="en-US" sz="1400" dirty="0">
                <a:solidFill>
                  <a:srgbClr val="FFFFFF"/>
                </a:solidFill>
                <a:latin typeface="Rockwell" charset="0"/>
              </a:rPr>
              <a:pPr algn="ctr"/>
              <a:t>171</a:t>
            </a:fld>
            <a:endParaRPr lang="en-US" altLang="en-US" sz="1400" dirty="0">
              <a:solidFill>
                <a:srgbClr val="FFFFFF"/>
              </a:solidFill>
              <a:latin typeface="Rockwell" charset="0"/>
            </a:endParaRPr>
          </a:p>
        </p:txBody>
      </p:sp>
      <p:sp>
        <p:nvSpPr>
          <p:cNvPr id="180227" name="Text Placeholder 180226"/>
          <p:cNvSpPr>
            <a:spLocks noGrp="1"/>
          </p:cNvSpPr>
          <p:nvPr>
            <p:ph type="body" sz="quarter" idx="4294967295"/>
          </p:nvPr>
        </p:nvSpPr>
        <p:spPr>
          <a:xfrm>
            <a:off x="457200" y="6096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PEDICULOSIS CORPORIS AND PUBIS</a:t>
            </a:r>
          </a:p>
          <a:p>
            <a:pPr>
              <a:buClr>
                <a:srgbClr val="DE6C36"/>
              </a:buClr>
              <a:buFont typeface="Wingdings" charset="2"/>
              <a:buChar char="Ø"/>
            </a:pPr>
            <a:r>
              <a:rPr lang="en-US" altLang="en-US" sz="2600" dirty="0"/>
              <a:t>Pediculosis corporis is infestation of body by body louse</a:t>
            </a:r>
          </a:p>
          <a:p>
            <a:pPr>
              <a:buClr>
                <a:srgbClr val="DE6C36"/>
              </a:buClr>
              <a:buFont typeface="Wingdings" charset="2"/>
              <a:buChar char="Ø"/>
            </a:pPr>
            <a:r>
              <a:rPr lang="en-US" altLang="en-US" sz="2600" dirty="0"/>
              <a:t>Pediculosis pubis is the infestation of the genital region and is transmitted chiefly by sexual contact</a:t>
            </a:r>
          </a:p>
          <a:p>
            <a:pPr>
              <a:buClr>
                <a:srgbClr val="DE6C36"/>
              </a:buClr>
              <a:buNone/>
            </a:pPr>
            <a:endParaRPr/>
          </a:p>
          <a:p>
            <a:pPr>
              <a:buClr>
                <a:srgbClr val="DE6C36"/>
              </a:buClr>
              <a:buFont typeface="Arial" charset="0"/>
              <a:buNone/>
            </a:pPr>
            <a:r>
              <a:rPr lang="en-US" altLang="en-US" sz="2600" b="1" dirty="0"/>
              <a:t>Clinical Manifestations</a:t>
            </a:r>
          </a:p>
          <a:p>
            <a:pPr>
              <a:buClr>
                <a:srgbClr val="DE6C36"/>
              </a:buClr>
              <a:buFont typeface="Wingdings" charset="2"/>
              <a:buChar char="Ø"/>
            </a:pPr>
            <a:r>
              <a:rPr lang="en-US" altLang="en-US" sz="2600" dirty="0"/>
              <a:t>Intense itching as a result of bites, scratching then results to skin excoriation</a:t>
            </a:r>
          </a:p>
          <a:p>
            <a:pPr>
              <a:buClr>
                <a:srgbClr val="DE6C36"/>
              </a:buClr>
              <a:buFont typeface="Wingdings" charset="2"/>
              <a:buChar char="Ø"/>
            </a:pPr>
            <a:r>
              <a:rPr lang="en-US" altLang="en-US" sz="2600" dirty="0"/>
              <a:t>Skin may become dark, dry and scaly, with dark pigmented areas</a:t>
            </a:r>
          </a:p>
        </p:txBody>
      </p:sp>
    </p:spTree>
  </p:cSld>
  <p:clrMapOvr>
    <a:masterClrMapping/>
  </p:clrMapOvr>
  <p:transition spd="slow">
    <p:blinds dir="ver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Oval 18124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88-587298610EC3}" type="slidenum">
              <a:rPr lang="en-US" altLang="en-US" sz="1400" dirty="0">
                <a:solidFill>
                  <a:srgbClr val="FFFFFF"/>
                </a:solidFill>
                <a:latin typeface="Rockwell" charset="0"/>
              </a:rPr>
              <a:pPr algn="ctr"/>
              <a:t>172</a:t>
            </a:fld>
            <a:endParaRPr lang="en-US" altLang="en-US" sz="1400" dirty="0">
              <a:solidFill>
                <a:srgbClr val="FFFFFF"/>
              </a:solidFill>
              <a:latin typeface="Rockwell" charset="0"/>
            </a:endParaRPr>
          </a:p>
        </p:txBody>
      </p:sp>
      <p:sp>
        <p:nvSpPr>
          <p:cNvPr id="181251" name="Text Placeholder 181250"/>
          <p:cNvSpPr>
            <a:spLocks noGrp="1"/>
          </p:cNvSpPr>
          <p:nvPr>
            <p:ph type="body" sz="quarter" idx="4294967295"/>
          </p:nvPr>
        </p:nvSpPr>
        <p:spPr>
          <a:xfrm>
            <a:off x="457200" y="1295400"/>
            <a:ext cx="8229600" cy="50292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Reddish brown dust (excretion of lice) may be found on the patient’s underclothing</a:t>
            </a:r>
          </a:p>
          <a:p>
            <a:pPr>
              <a:buClr>
                <a:srgbClr val="DE6C36"/>
              </a:buClr>
              <a:buNone/>
            </a:pPr>
            <a:endParaRPr/>
          </a:p>
          <a:p>
            <a:pPr>
              <a:buClr>
                <a:srgbClr val="DE6C36"/>
              </a:buClr>
              <a:buFont typeface="Wingdings" charset="2"/>
              <a:buChar char="Ø"/>
            </a:pPr>
            <a:r>
              <a:rPr lang="en-US" altLang="en-US" sz="2600" dirty="0"/>
              <a:t>Macules may be seen on trunk, axillae and thighs as a result of reaction of the lice’s saliva with bilirubin</a:t>
            </a:r>
          </a:p>
          <a:p>
            <a:pPr>
              <a:buClr>
                <a:srgbClr val="DE6C36"/>
              </a:buClr>
              <a:buNone/>
            </a:pPr>
            <a:endParaRPr/>
          </a:p>
          <a:p>
            <a:pPr>
              <a:buClr>
                <a:srgbClr val="DE6C36"/>
              </a:buClr>
              <a:buFont typeface="Wingdings" charset="2"/>
              <a:buChar char="Ø"/>
            </a:pPr>
            <a:r>
              <a:rPr lang="en-US" altLang="en-US" sz="2600" dirty="0"/>
              <a:t>Note: Pubis infestation by lice may coexist with some STIs like gonorrhea, syphilis and herpes</a:t>
            </a:r>
          </a:p>
        </p:txBody>
      </p:sp>
    </p:spTree>
  </p:cSld>
  <p:clrMapOvr>
    <a:masterClrMapping/>
  </p:clrMapOvr>
  <p:transition spd="slow">
    <p:blinds dir="ver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Oval 1822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97-587298610EC3}" type="slidenum">
              <a:rPr lang="en-US" altLang="en-US" sz="1400" dirty="0">
                <a:solidFill>
                  <a:srgbClr val="FFFFFF"/>
                </a:solidFill>
                <a:latin typeface="Rockwell" charset="0"/>
              </a:rPr>
              <a:pPr algn="ctr"/>
              <a:t>173</a:t>
            </a:fld>
            <a:endParaRPr lang="en-US" altLang="en-US" sz="1400" dirty="0">
              <a:solidFill>
                <a:srgbClr val="FFFFFF"/>
              </a:solidFill>
              <a:latin typeface="Rockwell" charset="0"/>
            </a:endParaRPr>
          </a:p>
        </p:txBody>
      </p:sp>
      <p:sp>
        <p:nvSpPr>
          <p:cNvPr id="182275" name="Text Placeholder 182274"/>
          <p:cNvSpPr>
            <a:spLocks noGrp="1"/>
          </p:cNvSpPr>
          <p:nvPr>
            <p:ph type="body" sz="quarter" idx="4294967295"/>
          </p:nvPr>
        </p:nvSpPr>
        <p:spPr>
          <a:xfrm>
            <a:off x="457200" y="6858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Management </a:t>
            </a:r>
          </a:p>
          <a:p>
            <a:pPr>
              <a:buClr>
                <a:srgbClr val="DE6C36"/>
              </a:buClr>
              <a:buFont typeface="Wingdings" charset="2"/>
              <a:buChar char="Ø"/>
            </a:pPr>
            <a:r>
              <a:rPr lang="en-US" altLang="en-US" sz="2600" dirty="0"/>
              <a:t>Bathing with soap and applying lindane (antiparasitic agent)</a:t>
            </a:r>
          </a:p>
          <a:p>
            <a:pPr>
              <a:buClr>
                <a:srgbClr val="DE6C36"/>
              </a:buClr>
              <a:buFont typeface="Wingdings" charset="2"/>
              <a:buChar char="Ø"/>
            </a:pPr>
            <a:r>
              <a:rPr lang="en-US" altLang="en-US" sz="2600" dirty="0"/>
              <a:t>If eyelashes are involved petroleum may be applied to eyelashes, then lice and nits removed </a:t>
            </a:r>
          </a:p>
          <a:p>
            <a:pPr>
              <a:buClr>
                <a:srgbClr val="DE6C36"/>
              </a:buClr>
              <a:buFont typeface="Wingdings" charset="2"/>
              <a:buChar char="Ø"/>
            </a:pPr>
            <a:r>
              <a:rPr lang="en-US" altLang="en-US" sz="2600" dirty="0"/>
              <a:t>Antipruritus, antibiotics and corticosteroids forcomplications e.g. pruritus, pyoderma and dermatitis</a:t>
            </a:r>
          </a:p>
          <a:p>
            <a:pPr>
              <a:buClr>
                <a:srgbClr val="DE6C36"/>
              </a:buClr>
              <a:buFont typeface="Wingdings" charset="2"/>
              <a:buChar char="Ø"/>
            </a:pPr>
            <a:r>
              <a:rPr lang="en-US" altLang="en-US" sz="2600" dirty="0"/>
              <a:t>Advise patient that pediculosis pubis is considered a sexually transmitted disease; partners must be examined and treated</a:t>
            </a:r>
          </a:p>
        </p:txBody>
      </p:sp>
    </p:spTree>
  </p:cSld>
  <p:clrMapOvr>
    <a:masterClrMapping/>
  </p:clrMapOvr>
  <p:transition spd="slow">
    <p:blinds dir="ver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Oval 1832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98-587298610EC3}" type="slidenum">
              <a:rPr lang="en-US" altLang="en-US" sz="1400" dirty="0">
                <a:solidFill>
                  <a:srgbClr val="FFFFFF"/>
                </a:solidFill>
                <a:latin typeface="Rockwell" charset="0"/>
              </a:rPr>
              <a:pPr algn="ctr"/>
              <a:t>174</a:t>
            </a:fld>
            <a:endParaRPr lang="en-US" altLang="en-US" sz="1400" dirty="0">
              <a:solidFill>
                <a:srgbClr val="FFFFFF"/>
              </a:solidFill>
              <a:latin typeface="Rockwell" charset="0"/>
            </a:endParaRPr>
          </a:p>
        </p:txBody>
      </p:sp>
      <p:sp>
        <p:nvSpPr>
          <p:cNvPr id="183299" name="Text Placeholder 183298"/>
          <p:cNvSpPr>
            <a:spLocks noGrp="1"/>
          </p:cNvSpPr>
          <p:nvPr>
            <p:ph type="body" sz="quarter" idx="4294967295"/>
          </p:nvPr>
        </p:nvSpPr>
        <p:spPr>
          <a:xfrm>
            <a:off x="457200" y="990600"/>
            <a:ext cx="8229600" cy="5135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Urge patient to wash all clothing, towels, linens, combs, and hair items by soaking in hot water for 10 minutes. Alternatively, clothes may be dry-cleaned or ironed, paying close attention to the seams. </a:t>
            </a:r>
          </a:p>
          <a:p>
            <a:pPr>
              <a:buClr>
                <a:srgbClr val="DE6C36"/>
              </a:buClr>
              <a:buNone/>
            </a:pPr>
            <a:endParaRPr/>
          </a:p>
          <a:p>
            <a:pPr>
              <a:buClr>
                <a:srgbClr val="DE6C36"/>
              </a:buClr>
              <a:buFont typeface="Wingdings" charset="2"/>
              <a:buChar char="Ø"/>
            </a:pPr>
            <a:r>
              <a:rPr lang="en-US" altLang="en-US" sz="2600" dirty="0"/>
              <a:t>Items that cannot be washed or dry-cleaned can be stored for 30 days without use.</a:t>
            </a:r>
          </a:p>
          <a:p>
            <a:pPr>
              <a:buClr>
                <a:srgbClr val="DE6C36"/>
              </a:buClr>
              <a:buNone/>
            </a:pPr>
            <a:endParaRPr/>
          </a:p>
          <a:p>
            <a:pPr>
              <a:buClr>
                <a:srgbClr val="DE6C36"/>
              </a:buClr>
              <a:buFont typeface="Wingdings" charset="2"/>
              <a:buChar char="Ø"/>
            </a:pPr>
            <a:r>
              <a:rPr lang="en-US" altLang="en-US" sz="2600" dirty="0"/>
              <a:t>Advise patient not to use antiparasitic preparations more frequently than recommended.</a:t>
            </a:r>
          </a:p>
        </p:txBody>
      </p:sp>
    </p:spTree>
  </p:cSld>
  <p:clrMapOvr>
    <a:masterClrMapping/>
  </p:clrMapOvr>
  <p:transition spd="slow">
    <p:blinds dir="vert"/>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84321"/>
          <p:cNvSpPr>
            <a:spLocks noGrp="1"/>
          </p:cNvSpPr>
          <p:nvPr>
            <p:ph type="title" idx="4294967295"/>
          </p:nvPr>
        </p:nvSpPr>
        <p:spPr>
          <a:xfrm>
            <a:off x="457200" y="704850"/>
            <a:ext cx="8229600" cy="895350"/>
          </a:xfrm>
          <a:ln/>
        </p:spPr>
        <p:txBody>
          <a:bodyPr wrap="square" bIns="91440" anchor="b" anchorCtr="0"/>
          <a:lstStyle/>
          <a:p>
            <a:pPr algn="ctr"/>
            <a:r>
              <a:rPr lang="en-US" altLang="en-US" b="1" dirty="0"/>
              <a:t>SCABIES</a:t>
            </a:r>
          </a:p>
        </p:txBody>
      </p:sp>
      <p:sp>
        <p:nvSpPr>
          <p:cNvPr id="184323" name="Oval 1843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99-587298610EC3}" type="slidenum">
              <a:rPr lang="en-US" altLang="en-US" sz="1400" dirty="0">
                <a:solidFill>
                  <a:srgbClr val="FFFFFF"/>
                </a:solidFill>
                <a:latin typeface="Rockwell" charset="0"/>
              </a:rPr>
              <a:pPr algn="ctr"/>
              <a:t>175</a:t>
            </a:fld>
            <a:endParaRPr lang="en-US" altLang="en-US" sz="1400" dirty="0">
              <a:solidFill>
                <a:srgbClr val="FFFFFF"/>
              </a:solidFill>
              <a:latin typeface="Rockwell" charset="0"/>
            </a:endParaRPr>
          </a:p>
        </p:txBody>
      </p:sp>
      <p:sp>
        <p:nvSpPr>
          <p:cNvPr id="184324" name="Text Placeholder 184323"/>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Is an infestation of the skin by the itch mite – </a:t>
            </a:r>
            <a:r>
              <a:rPr lang="en-US" altLang="en-US" sz="2600" b="1" i="1" dirty="0"/>
              <a:t>Sarcoptes scabiei</a:t>
            </a:r>
          </a:p>
          <a:p>
            <a:pPr>
              <a:buClr>
                <a:srgbClr val="DE6C36"/>
              </a:buClr>
              <a:buNone/>
            </a:pPr>
            <a:endParaRPr/>
          </a:p>
          <a:p>
            <a:pPr>
              <a:buClr>
                <a:srgbClr val="DE6C36"/>
              </a:buClr>
              <a:buFont typeface="Wingdings" charset="2"/>
              <a:buChar char="Ø"/>
            </a:pPr>
            <a:r>
              <a:rPr lang="en-US" altLang="en-US" sz="2600" dirty="0"/>
              <a:t>May be found in people living in substandard hygienic conditions but is also common in very clean people</a:t>
            </a:r>
          </a:p>
          <a:p>
            <a:pPr>
              <a:buClr>
                <a:srgbClr val="DE6C36"/>
              </a:buClr>
              <a:buNone/>
            </a:pPr>
            <a:endParaRPr/>
          </a:p>
          <a:p>
            <a:pPr>
              <a:buClr>
                <a:srgbClr val="DE6C36"/>
              </a:buClr>
              <a:buFont typeface="Wingdings" charset="2"/>
              <a:buChar char="Ø"/>
            </a:pPr>
            <a:r>
              <a:rPr lang="en-US" altLang="en-US" sz="2600" dirty="0"/>
              <a:t>Is highly contagious</a:t>
            </a:r>
          </a:p>
          <a:p>
            <a:pPr>
              <a:buClr>
                <a:srgbClr val="DE6C36"/>
              </a:buClr>
              <a:buNone/>
            </a:pPr>
            <a:endParaRPr/>
          </a:p>
          <a:p>
            <a:pPr>
              <a:buClr>
                <a:srgbClr val="DE6C36"/>
              </a:buClr>
              <a:buFont typeface="Wingdings" charset="2"/>
              <a:buChar char="Ø"/>
            </a:pPr>
            <a:r>
              <a:rPr lang="en-US" altLang="en-US" sz="2600" dirty="0"/>
              <a:t>Transmitted by close personal contact </a:t>
            </a:r>
          </a:p>
        </p:txBody>
      </p:sp>
    </p:spTree>
  </p:cSld>
  <p:clrMapOvr>
    <a:masterClrMapping/>
  </p:clrMapOvr>
  <p:transition spd="slow">
    <p:blinds dir="ver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85345"/>
          <p:cNvSpPr>
            <a:spLocks noGrp="1"/>
          </p:cNvSpPr>
          <p:nvPr>
            <p:ph type="title" idx="4294967295"/>
          </p:nvPr>
        </p:nvSpPr>
        <p:spPr>
          <a:xfrm>
            <a:off x="457200" y="457200"/>
            <a:ext cx="8229600" cy="1066800"/>
          </a:xfrm>
          <a:ln/>
        </p:spPr>
        <p:txBody>
          <a:bodyPr wrap="square" bIns="91440" anchor="b" anchorCtr="0"/>
          <a:lstStyle/>
          <a:p>
            <a:r>
              <a:rPr lang="en-US" altLang="en-US" b="1" dirty="0"/>
              <a:t>Clinical Manifestations</a:t>
            </a:r>
          </a:p>
        </p:txBody>
      </p:sp>
      <p:sp>
        <p:nvSpPr>
          <p:cNvPr id="185347" name="Oval 18534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41-587298610EC3}" type="slidenum">
              <a:rPr lang="en-US" altLang="en-US" sz="1400" dirty="0">
                <a:solidFill>
                  <a:srgbClr val="FFFFFF"/>
                </a:solidFill>
                <a:latin typeface="Rockwell" charset="0"/>
              </a:rPr>
              <a:pPr algn="ctr"/>
              <a:t>176</a:t>
            </a:fld>
            <a:endParaRPr lang="en-US" altLang="en-US" sz="1400" dirty="0">
              <a:solidFill>
                <a:srgbClr val="FFFFFF"/>
              </a:solidFill>
              <a:latin typeface="Rockwell" charset="0"/>
            </a:endParaRPr>
          </a:p>
        </p:txBody>
      </p:sp>
      <p:sp>
        <p:nvSpPr>
          <p:cNvPr id="185348" name="Text Placeholder 185347"/>
          <p:cNvSpPr>
            <a:spLocks noGrp="1"/>
          </p:cNvSpPr>
          <p:nvPr>
            <p:ph type="body" sz="quarter" idx="4294967295"/>
          </p:nvPr>
        </p:nvSpPr>
        <p:spPr>
          <a:xfrm>
            <a:off x="533400" y="1676400"/>
            <a:ext cx="8153400" cy="4721225"/>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Itching, more intense at night because the increased warmth of the skin has stimulating effect on the parasite. </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Small erythematous papules and short, wavy burrows are seen on skin surface. </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Frequently seen between fingers and on the wrist. Other sites are the groin area, around the nipples, extensor surfaces of the elbows, the knees, the edges of feet and axillary folds . </a:t>
            </a:r>
          </a:p>
        </p:txBody>
      </p:sp>
    </p:spTree>
  </p:cSld>
  <p:clrMapOvr>
    <a:masterClrMapping/>
  </p:clrMapOvr>
  <p:transition spd="slow">
    <p:blinds dir="ver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Oval 1863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01-587298610EC3}" type="slidenum">
              <a:rPr lang="en-US" altLang="en-US" sz="1400" dirty="0">
                <a:solidFill>
                  <a:srgbClr val="FFFFFF"/>
                </a:solidFill>
                <a:latin typeface="Rockwell" charset="0"/>
              </a:rPr>
              <a:pPr algn="ctr"/>
              <a:t>177</a:t>
            </a:fld>
            <a:endParaRPr lang="en-US" altLang="en-US" sz="1400" dirty="0">
              <a:solidFill>
                <a:srgbClr val="FFFFFF"/>
              </a:solidFill>
              <a:latin typeface="Rockwell" charset="0"/>
            </a:endParaRPr>
          </a:p>
        </p:txBody>
      </p:sp>
      <p:sp>
        <p:nvSpPr>
          <p:cNvPr id="186371" name="Text Placeholder 186370"/>
          <p:cNvSpPr>
            <a:spLocks noGrp="1"/>
          </p:cNvSpPr>
          <p:nvPr>
            <p:ph type="body" sz="quarter" idx="4294967295"/>
          </p:nvPr>
        </p:nvSpPr>
        <p:spPr>
          <a:xfrm>
            <a:off x="457200" y="990600"/>
            <a:ext cx="8229600" cy="5135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Spares head and scalp except in children under age 1. </a:t>
            </a:r>
          </a:p>
          <a:p>
            <a:pPr>
              <a:buClr>
                <a:srgbClr val="DE6C36"/>
              </a:buClr>
              <a:buNone/>
            </a:pPr>
            <a:endParaRPr/>
          </a:p>
          <a:p>
            <a:pPr>
              <a:buClr>
                <a:srgbClr val="DE6C36"/>
              </a:buClr>
              <a:buFont typeface="Wingdings" charset="2"/>
              <a:buChar char="Ø"/>
            </a:pPr>
            <a:r>
              <a:rPr lang="en-US" altLang="en-US" sz="2600" dirty="0"/>
              <a:t>Atypical scabies may be found in immune compromised people and may be resistant to standard treatment</a:t>
            </a:r>
          </a:p>
          <a:p>
            <a:pPr>
              <a:buClr>
                <a:srgbClr val="DE6C36"/>
              </a:buClr>
              <a:buNone/>
            </a:pPr>
            <a:endParaRPr/>
          </a:p>
          <a:p>
            <a:pPr>
              <a:buClr>
                <a:srgbClr val="DE6C36"/>
              </a:buClr>
              <a:buFont typeface="Wingdings" charset="2"/>
              <a:buChar char="Ø"/>
            </a:pPr>
            <a:r>
              <a:rPr lang="en-US" altLang="en-US" sz="2600" dirty="0"/>
              <a:t>Secondary lesions include vesicles, papules, excoriation and crusts</a:t>
            </a:r>
          </a:p>
          <a:p>
            <a:pPr>
              <a:buClr>
                <a:srgbClr val="DE6C36"/>
              </a:buClr>
              <a:buNone/>
            </a:pPr>
            <a:endParaRPr/>
          </a:p>
          <a:p>
            <a:pPr>
              <a:buClr>
                <a:srgbClr val="DE6C36"/>
              </a:buClr>
              <a:buFont typeface="Wingdings" charset="2"/>
              <a:buChar char="Ø"/>
            </a:pPr>
            <a:r>
              <a:rPr lang="en-US" altLang="en-US" sz="2600" dirty="0"/>
              <a:t>Bacterial superinfection may result from excoriation of burrows and papules</a:t>
            </a:r>
          </a:p>
        </p:txBody>
      </p:sp>
    </p:spTree>
  </p:cSld>
  <p:clrMapOvr>
    <a:masterClrMapping/>
  </p:clrMapOvr>
  <p:transition spd="slow">
    <p:blinds dir="ver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87393"/>
          <p:cNvSpPr>
            <a:spLocks noGrp="1"/>
          </p:cNvSpPr>
          <p:nvPr>
            <p:ph type="title" idx="4294967295"/>
          </p:nvPr>
        </p:nvSpPr>
        <p:spPr>
          <a:xfrm>
            <a:off x="457200" y="381000"/>
            <a:ext cx="8229600" cy="990600"/>
          </a:xfrm>
          <a:ln/>
        </p:spPr>
        <p:txBody>
          <a:bodyPr wrap="square" bIns="91440" anchor="b" anchorCtr="0"/>
          <a:lstStyle/>
          <a:p>
            <a:r>
              <a:rPr lang="en-US" altLang="en-US" b="1" dirty="0"/>
              <a:t>Medical Management</a:t>
            </a:r>
          </a:p>
        </p:txBody>
      </p:sp>
      <p:sp>
        <p:nvSpPr>
          <p:cNvPr id="187395" name="Oval 18739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42-587298610EC3}" type="slidenum">
              <a:rPr lang="en-US" altLang="en-US" sz="1400" dirty="0">
                <a:solidFill>
                  <a:srgbClr val="FFFFFF"/>
                </a:solidFill>
                <a:latin typeface="Rockwell" charset="0"/>
              </a:rPr>
              <a:pPr algn="ctr"/>
              <a:t>178</a:t>
            </a:fld>
            <a:endParaRPr lang="en-US" altLang="en-US" sz="1400" dirty="0">
              <a:solidFill>
                <a:srgbClr val="FFFFFF"/>
              </a:solidFill>
              <a:latin typeface="Rockwell" charset="0"/>
            </a:endParaRPr>
          </a:p>
        </p:txBody>
      </p:sp>
      <p:sp>
        <p:nvSpPr>
          <p:cNvPr id="187396" name="Text Placeholder 187395"/>
          <p:cNvSpPr>
            <a:spLocks noGrp="1"/>
          </p:cNvSpPr>
          <p:nvPr>
            <p:ph type="body" sz="quarter" idx="4294967295"/>
          </p:nvPr>
        </p:nvSpPr>
        <p:spPr>
          <a:xfrm>
            <a:off x="457200" y="1600200"/>
            <a:ext cx="8077200" cy="4873625"/>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Patient instructed to take a warm soapy bath or shower to remove the scaling debris from the crusts and then dry well</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Treated with antiparasitic, such as lindane (kwell), permethrin (Nix)</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Topical or systemic steroids may be needed to treat symptoms of allergic reaction to mites.</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Oral antihistamines can be used to relieve itching</a:t>
            </a: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88417"/>
          <p:cNvSpPr>
            <a:spLocks noGrp="1"/>
          </p:cNvSpPr>
          <p:nvPr>
            <p:ph type="title" idx="4294967295"/>
          </p:nvPr>
        </p:nvSpPr>
        <p:spPr>
          <a:xfrm>
            <a:off x="457200" y="304800"/>
            <a:ext cx="8229600" cy="1143000"/>
          </a:xfrm>
          <a:ln/>
        </p:spPr>
        <p:txBody>
          <a:bodyPr wrap="square" bIns="91440" anchor="b" anchorCtr="0"/>
          <a:lstStyle/>
          <a:p>
            <a:r>
              <a:rPr lang="en-US" altLang="en-US" b="1" dirty="0"/>
              <a:t>Nursing Management</a:t>
            </a:r>
          </a:p>
        </p:txBody>
      </p:sp>
      <p:sp>
        <p:nvSpPr>
          <p:cNvPr id="188419" name="Oval 1884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43-587298610EC3}" type="slidenum">
              <a:rPr lang="en-US" altLang="en-US" sz="1400" dirty="0">
                <a:solidFill>
                  <a:srgbClr val="FFFFFF"/>
                </a:solidFill>
                <a:latin typeface="Rockwell" charset="0"/>
              </a:rPr>
              <a:pPr algn="ctr"/>
              <a:t>179</a:t>
            </a:fld>
            <a:endParaRPr lang="en-US" altLang="en-US" sz="1400" dirty="0">
              <a:solidFill>
                <a:srgbClr val="FFFFFF"/>
              </a:solidFill>
              <a:latin typeface="Rockwell" charset="0"/>
            </a:endParaRPr>
          </a:p>
        </p:txBody>
      </p:sp>
      <p:sp>
        <p:nvSpPr>
          <p:cNvPr id="188420" name="Text Placeholder 188419"/>
          <p:cNvSpPr>
            <a:spLocks noGrp="1"/>
          </p:cNvSpPr>
          <p:nvPr>
            <p:ph type="body" sz="quarter" idx="4294967295"/>
          </p:nvPr>
        </p:nvSpPr>
        <p:spPr>
          <a:xfrm>
            <a:off x="457200" y="1600200"/>
            <a:ext cx="8229600" cy="4724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Teach proper use of medication: Apply thin layer from neck downward, with particular attention to hands, feet; every inch of skin must be treated because mites are migratory. Apply to dry skin. (Wet skin allows more penetration and the possibility of toxicity.) Leave medication on for 8-12 hours but not longer, as doing so will irritate the skin. Wash thoroughly. </a:t>
            </a:r>
          </a:p>
          <a:p>
            <a:pPr>
              <a:buClr>
                <a:srgbClr val="DE6C36"/>
              </a:buClr>
              <a:buNone/>
            </a:pPr>
            <a:endParaRPr/>
          </a:p>
          <a:p>
            <a:pPr>
              <a:buClr>
                <a:srgbClr val="DE6C36"/>
              </a:buClr>
              <a:buFont typeface="Wingdings" charset="2"/>
              <a:buChar char="Ø"/>
            </a:pPr>
            <a:r>
              <a:rPr lang="en-US" altLang="en-US" sz="2600" dirty="0"/>
              <a:t>Advise patient to avoid close contact for 24 hours after treatment to prevent transmission. </a:t>
            </a:r>
          </a:p>
        </p:txBody>
      </p:sp>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35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287-587298610EC3}" type="slidenum">
              <a:rPr lang="en-US" altLang="en-US" sz="1400" dirty="0">
                <a:solidFill>
                  <a:srgbClr val="FFFFFF"/>
                </a:solidFill>
                <a:latin typeface="Rockwell" charset="0"/>
              </a:rPr>
              <a:pPr algn="ctr"/>
              <a:t>18</a:t>
            </a:fld>
            <a:endParaRPr lang="en-US" altLang="en-US" sz="1400" dirty="0">
              <a:solidFill>
                <a:srgbClr val="FFFFFF"/>
              </a:solidFill>
              <a:latin typeface="Rockwell" charset="0"/>
            </a:endParaRPr>
          </a:p>
        </p:txBody>
      </p:sp>
      <p:sp>
        <p:nvSpPr>
          <p:cNvPr id="23555" name="Text Placeholder 23554"/>
          <p:cNvSpPr>
            <a:spLocks noGrp="1"/>
          </p:cNvSpPr>
          <p:nvPr>
            <p:ph type="body" sz="quarter" idx="4294967295"/>
          </p:nvPr>
        </p:nvSpPr>
        <p:spPr>
          <a:xfrm>
            <a:off x="457200" y="1066800"/>
            <a:ext cx="8229600" cy="5059363"/>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dirty="0"/>
              <a:t>Sweat glands</a:t>
            </a:r>
            <a:r>
              <a:rPr lang="en-US" altLang="en-US" sz="2600" dirty="0"/>
              <a:t>, or </a:t>
            </a:r>
            <a:r>
              <a:rPr lang="en-US" altLang="en-US" sz="2600" b="1" dirty="0"/>
              <a:t>Sudoriferous glands</a:t>
            </a:r>
            <a:r>
              <a:rPr lang="en-US" altLang="en-US" sz="2600" dirty="0"/>
              <a:t>, </a:t>
            </a:r>
          </a:p>
          <a:p>
            <a:pPr>
              <a:buFont typeface="Wingdings" charset="2"/>
              <a:buChar char="Ø"/>
            </a:pPr>
            <a:r>
              <a:rPr lang="en-US" altLang="en-US" sz="2600" dirty="0"/>
              <a:t>Are small tubular structures of the skin that produce sweat. Heavily concentrated in palms and sole of feet</a:t>
            </a:r>
          </a:p>
          <a:p>
            <a:pPr>
              <a:buFont typeface="Wingdings" charset="2"/>
              <a:buChar char="Ø"/>
            </a:pPr>
            <a:endParaRPr/>
          </a:p>
          <a:p>
            <a:pPr>
              <a:buFont typeface="Wingdings" charset="2"/>
              <a:buChar char="Ø"/>
            </a:pPr>
            <a:r>
              <a:rPr lang="en-US" altLang="en-US" sz="2600" dirty="0"/>
              <a:t>Only the margin of lips, external ear, nail bed and glans penis are devoid of sweat glands</a:t>
            </a:r>
          </a:p>
          <a:p>
            <a:pPr>
              <a:buFont typeface="Wingdings" charset="2"/>
              <a:buChar char="Ø"/>
            </a:pPr>
            <a:endParaRPr/>
          </a:p>
          <a:p>
            <a:pPr>
              <a:buFont typeface="Wingdings" charset="2"/>
              <a:buChar char="Ø"/>
            </a:pPr>
            <a:r>
              <a:rPr lang="en-US" altLang="en-US" sz="2600" dirty="0"/>
              <a:t>Of two types: eccrine and apocrine</a:t>
            </a:r>
          </a:p>
        </p:txBody>
      </p:sp>
    </p:spTree>
  </p:cSld>
  <p:clrMapOvr>
    <a:masterClrMapping/>
  </p:clrMapOvr>
  <p:transition spd="slow">
    <p:blinds dir="ver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Oval 1894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04-587298610EC3}" type="slidenum">
              <a:rPr lang="en-US" altLang="en-US" sz="1400" dirty="0">
                <a:solidFill>
                  <a:srgbClr val="FFFFFF"/>
                </a:solidFill>
                <a:latin typeface="Rockwell" charset="0"/>
              </a:rPr>
              <a:pPr algn="ctr"/>
              <a:t>180</a:t>
            </a:fld>
            <a:endParaRPr lang="en-US" altLang="en-US" sz="1400" dirty="0">
              <a:solidFill>
                <a:srgbClr val="FFFFFF"/>
              </a:solidFill>
              <a:latin typeface="Rockwell" charset="0"/>
            </a:endParaRPr>
          </a:p>
        </p:txBody>
      </p:sp>
      <p:sp>
        <p:nvSpPr>
          <p:cNvPr id="189443" name="Text Placeholder 189442"/>
          <p:cNvSpPr>
            <a:spLocks noGrp="1"/>
          </p:cNvSpPr>
          <p:nvPr>
            <p:ph type="body" sz="quarter" idx="4294967295"/>
          </p:nvPr>
        </p:nvSpPr>
        <p:spPr>
          <a:xfrm>
            <a:off x="457200" y="1143000"/>
            <a:ext cx="8229600" cy="4983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Encourage treatment of all family members and close contacts simultaneously to eliminate the parasite.</a:t>
            </a:r>
          </a:p>
          <a:p>
            <a:pPr>
              <a:buClr>
                <a:srgbClr val="DE6C36"/>
              </a:buClr>
              <a:buNone/>
            </a:pPr>
            <a:r>
              <a:rPr lang="en-US" altLang="en-US" sz="2600" dirty="0"/>
              <a:t> </a:t>
            </a:r>
          </a:p>
          <a:p>
            <a:pPr>
              <a:buClr>
                <a:srgbClr val="DE6C36"/>
              </a:buClr>
              <a:buFont typeface="Wingdings" charset="2"/>
              <a:buChar char="Ø"/>
            </a:pPr>
            <a:r>
              <a:rPr lang="en-US" altLang="en-US" sz="2600" dirty="0"/>
              <a:t>Tell patient that itching may persist for days to weeks following treatment due to an allergic reaction to mites; retreatment is not necessary.</a:t>
            </a:r>
          </a:p>
          <a:p>
            <a:pPr>
              <a:buClr>
                <a:srgbClr val="DE6C36"/>
              </a:buClr>
              <a:buNone/>
            </a:pPr>
            <a:endParaRPr/>
          </a:p>
          <a:p>
            <a:pPr>
              <a:buClr>
                <a:srgbClr val="DE6C36"/>
              </a:buClr>
              <a:buFont typeface="Wingdings" charset="2"/>
              <a:buChar char="Ø"/>
            </a:pPr>
            <a:r>
              <a:rPr lang="en-US" altLang="en-US" sz="2600" dirty="0"/>
              <a:t>Advise patient to wash all beddings and clothing in hot water and dried</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90465"/>
          <p:cNvSpPr>
            <a:spLocks noGrp="1"/>
          </p:cNvSpPr>
          <p:nvPr>
            <p:ph type="title" idx="4294967295"/>
          </p:nvPr>
        </p:nvSpPr>
        <p:spPr>
          <a:xfrm>
            <a:off x="457200" y="533400"/>
            <a:ext cx="8229600" cy="685800"/>
          </a:xfrm>
          <a:ln/>
        </p:spPr>
        <p:txBody>
          <a:bodyPr wrap="square" bIns="91440" anchor="b" anchorCtr="0"/>
          <a:lstStyle/>
          <a:p>
            <a:pPr algn="ctr"/>
            <a:r>
              <a:rPr lang="en-US" altLang="en-US" b="1" dirty="0"/>
              <a:t>CONTACT DERMATITIS</a:t>
            </a:r>
          </a:p>
        </p:txBody>
      </p:sp>
      <p:sp>
        <p:nvSpPr>
          <p:cNvPr id="190467" name="Oval 19046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05-587298610EC3}" type="slidenum">
              <a:rPr lang="en-US" altLang="en-US" sz="1400" dirty="0">
                <a:solidFill>
                  <a:srgbClr val="FFFFFF"/>
                </a:solidFill>
                <a:latin typeface="Rockwell" charset="0"/>
              </a:rPr>
              <a:pPr algn="ctr"/>
              <a:t>181</a:t>
            </a:fld>
            <a:endParaRPr lang="en-US" altLang="en-US" sz="1400" dirty="0">
              <a:solidFill>
                <a:srgbClr val="FFFFFF"/>
              </a:solidFill>
              <a:latin typeface="Rockwell" charset="0"/>
            </a:endParaRPr>
          </a:p>
        </p:txBody>
      </p:sp>
      <p:sp>
        <p:nvSpPr>
          <p:cNvPr id="190468" name="Text Placeholder 190467"/>
          <p:cNvSpPr>
            <a:spLocks noGrp="1"/>
          </p:cNvSpPr>
          <p:nvPr>
            <p:ph type="body" sz="quarter" idx="4294967295"/>
          </p:nvPr>
        </p:nvSpPr>
        <p:spPr>
          <a:xfrm>
            <a:off x="457200" y="1447800"/>
            <a:ext cx="8229600" cy="4876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Inflammatory condition caused by exposure to irritating or allergenic substances, such as plants, cosmetics, cleaning products, soaps and detergents, hair dyes, metals, and rubber</a:t>
            </a:r>
          </a:p>
          <a:p>
            <a:pPr>
              <a:buClr>
                <a:srgbClr val="DE6C36"/>
              </a:buClr>
              <a:buNone/>
            </a:pPr>
            <a:endParaRPr/>
          </a:p>
          <a:p>
            <a:pPr>
              <a:buClr>
                <a:srgbClr val="DE6C36"/>
              </a:buClr>
              <a:buNone/>
            </a:pPr>
            <a:r>
              <a:rPr lang="en-US" altLang="en-US" sz="2600" dirty="0"/>
              <a:t>There are four basic types:</a:t>
            </a:r>
          </a:p>
          <a:p>
            <a:pPr>
              <a:buClr>
                <a:srgbClr val="DE6C36"/>
              </a:buClr>
              <a:buFont typeface="Wingdings" charset="2"/>
              <a:buChar char="Ø"/>
            </a:pPr>
            <a:r>
              <a:rPr lang="en-US" altLang="en-US" sz="2600" dirty="0"/>
              <a:t>Allergic contact dermatitis</a:t>
            </a:r>
          </a:p>
          <a:p>
            <a:pPr>
              <a:buClr>
                <a:srgbClr val="DE6C36"/>
              </a:buClr>
              <a:buFont typeface="Wingdings" charset="2"/>
              <a:buChar char="Ø"/>
            </a:pPr>
            <a:r>
              <a:rPr lang="en-US" altLang="en-US" sz="2600" dirty="0"/>
              <a:t>Irritant contact dermatitis</a:t>
            </a:r>
          </a:p>
          <a:p>
            <a:pPr>
              <a:buClr>
                <a:srgbClr val="DE6C36"/>
              </a:buClr>
              <a:buFont typeface="Wingdings" charset="2"/>
              <a:buChar char="Ø"/>
            </a:pPr>
            <a:r>
              <a:rPr lang="en-US" altLang="en-US" sz="2600" dirty="0"/>
              <a:t>Photoallergic contact dermatitis</a:t>
            </a:r>
          </a:p>
          <a:p>
            <a:pPr>
              <a:buClr>
                <a:srgbClr val="DE6C36"/>
              </a:buClr>
              <a:buFont typeface="Wingdings" charset="2"/>
              <a:buChar char="Ø"/>
            </a:pPr>
            <a:r>
              <a:rPr lang="en-US" altLang="en-US" sz="2600" dirty="0"/>
              <a:t>Phototoxic contact dermatitis</a:t>
            </a:r>
          </a:p>
        </p:txBody>
      </p:sp>
    </p:spTree>
  </p:cSld>
  <p:clrMapOvr>
    <a:masterClrMapping/>
  </p:clrMapOvr>
  <p:transition spd="slow">
    <p:blinds dir="vert"/>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Oval 1914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06-587298610EC3}" type="slidenum">
              <a:rPr lang="en-US" altLang="en-US" sz="1400" dirty="0">
                <a:solidFill>
                  <a:srgbClr val="FFFFFF"/>
                </a:solidFill>
                <a:latin typeface="Rockwell" charset="0"/>
              </a:rPr>
              <a:pPr algn="ctr"/>
              <a:t>182</a:t>
            </a:fld>
            <a:endParaRPr lang="en-US" altLang="en-US" sz="1400" dirty="0">
              <a:solidFill>
                <a:srgbClr val="FFFFFF"/>
              </a:solidFill>
              <a:latin typeface="Rockwell" charset="0"/>
            </a:endParaRPr>
          </a:p>
        </p:txBody>
      </p:sp>
      <p:sp>
        <p:nvSpPr>
          <p:cNvPr id="191491" name="Text Placeholder 191490"/>
          <p:cNvSpPr>
            <a:spLocks noGrp="1"/>
          </p:cNvSpPr>
          <p:nvPr>
            <p:ph type="body" sz="quarter" idx="4294967295"/>
          </p:nvPr>
        </p:nvSpPr>
        <p:spPr>
          <a:xfrm>
            <a:off x="457200" y="1066800"/>
            <a:ext cx="8229600" cy="5059363"/>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endParaRPr/>
          </a:p>
          <a:p>
            <a:pPr>
              <a:buFont typeface="Arial" charset="0"/>
              <a:buNone/>
            </a:pPr>
            <a:r>
              <a:rPr lang="en-US" altLang="en-US" sz="2800" b="1" dirty="0"/>
              <a:t>1. Allergic Contact Dermatitis</a:t>
            </a:r>
          </a:p>
          <a:p>
            <a:pPr>
              <a:buFont typeface="Arial" charset="0"/>
              <a:buNone/>
            </a:pPr>
            <a:r>
              <a:rPr lang="en-US" altLang="en-US" sz="2800" dirty="0"/>
              <a:t>Result from contact of skin with an allergen. There is immunologic involvement</a:t>
            </a:r>
          </a:p>
          <a:p>
            <a:pPr>
              <a:buFont typeface="Arial" charset="0"/>
              <a:buNone/>
            </a:pPr>
            <a:endParaRPr/>
          </a:p>
          <a:p>
            <a:pPr>
              <a:buFont typeface="Arial" charset="0"/>
              <a:buNone/>
            </a:pPr>
            <a:r>
              <a:rPr lang="en-US" altLang="en-US" sz="2800" b="1" dirty="0"/>
              <a:t>2. Irritant Contact Dermatitis</a:t>
            </a:r>
          </a:p>
          <a:p>
            <a:pPr>
              <a:buFont typeface="Arial" charset="0"/>
              <a:buNone/>
            </a:pPr>
            <a:r>
              <a:rPr lang="en-US" altLang="en-US" sz="2800" dirty="0"/>
              <a:t>Contact with substances that chemically or physically damage the skin. There is no immunologic involvement</a:t>
            </a:r>
          </a:p>
        </p:txBody>
      </p:sp>
    </p:spTree>
  </p:cSld>
  <p:clrMapOvr>
    <a:masterClrMapping/>
  </p:clrMapOvr>
  <p:transition spd="slow">
    <p:blinds dir="vert"/>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Oval 1925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89-587298610EC3}" type="slidenum">
              <a:rPr lang="en-US" altLang="en-US" sz="1400" dirty="0">
                <a:solidFill>
                  <a:srgbClr val="FFFFFF"/>
                </a:solidFill>
                <a:latin typeface="Rockwell" charset="0"/>
              </a:rPr>
              <a:pPr algn="ctr"/>
              <a:t>183</a:t>
            </a:fld>
            <a:endParaRPr lang="en-US" altLang="en-US" sz="1400" dirty="0">
              <a:solidFill>
                <a:srgbClr val="FFFFFF"/>
              </a:solidFill>
              <a:latin typeface="Rockwell" charset="0"/>
            </a:endParaRPr>
          </a:p>
        </p:txBody>
      </p:sp>
      <p:sp>
        <p:nvSpPr>
          <p:cNvPr id="192515" name="Text Placeholder 192514"/>
          <p:cNvSpPr>
            <a:spLocks noGrp="1"/>
          </p:cNvSpPr>
          <p:nvPr>
            <p:ph type="body" sz="quarter" idx="4294967295"/>
          </p:nvPr>
        </p:nvSpPr>
        <p:spPr>
          <a:xfrm>
            <a:off x="457200" y="15240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800" b="1" dirty="0"/>
              <a:t>3. Phototoxic Contact Dermatitis</a:t>
            </a:r>
          </a:p>
          <a:p>
            <a:pPr>
              <a:buClr>
                <a:srgbClr val="DE6C36"/>
              </a:buClr>
              <a:buNone/>
            </a:pPr>
            <a:r>
              <a:rPr lang="en-US" altLang="en-US" sz="2800" dirty="0"/>
              <a:t>Refers so skin damage that result from combination of sun and chemicals</a:t>
            </a:r>
          </a:p>
          <a:p>
            <a:pPr>
              <a:buClr>
                <a:srgbClr val="DE6C36"/>
              </a:buClr>
              <a:buNone/>
            </a:pPr>
            <a:endParaRPr/>
          </a:p>
          <a:p>
            <a:pPr>
              <a:buClr>
                <a:srgbClr val="DE6C36"/>
              </a:buClr>
              <a:buNone/>
            </a:pPr>
            <a:r>
              <a:rPr lang="en-US" altLang="en-US" sz="2800" b="1" dirty="0"/>
              <a:t>4. Photoallergic Contact Dermatitis</a:t>
            </a:r>
          </a:p>
          <a:p>
            <a:pPr>
              <a:buClr>
                <a:srgbClr val="DE6C36"/>
              </a:buClr>
              <a:buNone/>
            </a:pPr>
            <a:r>
              <a:rPr lang="en-US" altLang="en-US" sz="2800" dirty="0"/>
              <a:t>Is of allergic type but is primarily as a result light exposure</a:t>
            </a:r>
          </a:p>
        </p:txBody>
      </p:sp>
    </p:spTree>
  </p:cSld>
  <p:clrMapOvr>
    <a:masterClrMapping/>
  </p:clrMapOvr>
  <p:transition spd="slow">
    <p:blinds dir="vert"/>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93537"/>
          <p:cNvSpPr>
            <a:spLocks noGrp="1"/>
          </p:cNvSpPr>
          <p:nvPr>
            <p:ph type="title" idx="4294967295"/>
          </p:nvPr>
        </p:nvSpPr>
        <p:spPr>
          <a:xfrm>
            <a:off x="457200" y="274638"/>
            <a:ext cx="7467600" cy="944562"/>
          </a:xfrm>
          <a:ln/>
        </p:spPr>
        <p:txBody>
          <a:bodyPr wrap="square" bIns="91440" anchor="b" anchorCtr="0"/>
          <a:lstStyle/>
          <a:p>
            <a:r>
              <a:rPr lang="en-US" altLang="en-US" b="1" dirty="0"/>
              <a:t>Clinical Manifestations</a:t>
            </a:r>
          </a:p>
        </p:txBody>
      </p:sp>
      <p:sp>
        <p:nvSpPr>
          <p:cNvPr id="193539" name="Oval 19353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44-587298610EC3}" type="slidenum">
              <a:rPr lang="en-US" altLang="en-US" sz="1400" dirty="0">
                <a:solidFill>
                  <a:srgbClr val="FFFFFF"/>
                </a:solidFill>
                <a:latin typeface="Rockwell" charset="0"/>
              </a:rPr>
              <a:pPr algn="ctr"/>
              <a:t>184</a:t>
            </a:fld>
            <a:endParaRPr lang="en-US" altLang="en-US" sz="1400" dirty="0">
              <a:solidFill>
                <a:srgbClr val="FFFFFF"/>
              </a:solidFill>
              <a:latin typeface="Rockwell" charset="0"/>
            </a:endParaRPr>
          </a:p>
        </p:txBody>
      </p:sp>
      <p:sp>
        <p:nvSpPr>
          <p:cNvPr id="193540" name="Text Placeholder 193539"/>
          <p:cNvSpPr>
            <a:spLocks noGrp="1"/>
          </p:cNvSpPr>
          <p:nvPr>
            <p:ph type="body" sz="quarter" idx="4294967295"/>
          </p:nvPr>
        </p:nvSpPr>
        <p:spPr>
          <a:xfrm>
            <a:off x="457200" y="1295400"/>
            <a:ext cx="8305800" cy="51784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Allergic dermatitis is usually widespread trigger actually touched the skin, whereas irritant dermatitis is confined to the area on the skin.</a:t>
            </a:r>
          </a:p>
          <a:p>
            <a:pPr>
              <a:buClr>
                <a:srgbClr val="DE6C36"/>
              </a:buClr>
              <a:buNone/>
            </a:pPr>
            <a:endParaRPr/>
          </a:p>
          <a:p>
            <a:pPr>
              <a:buClr>
                <a:srgbClr val="DE6C36"/>
              </a:buClr>
              <a:buFont typeface="Wingdings" charset="2"/>
              <a:buChar char="Ø"/>
            </a:pPr>
            <a:r>
              <a:rPr lang="en-US" altLang="en-US" sz="2600" dirty="0"/>
              <a:t>Symptoms of both forms include the following:</a:t>
            </a:r>
          </a:p>
          <a:p>
            <a:pPr>
              <a:buClr>
                <a:srgbClr val="DE6C36"/>
              </a:buClr>
              <a:buNone/>
            </a:pPr>
            <a:endParaRPr/>
          </a:p>
          <a:p>
            <a:pPr>
              <a:buClr>
                <a:srgbClr val="DE6C36"/>
              </a:buClr>
              <a:buFont typeface="Wingdings" charset="2"/>
              <a:buChar char="Ø"/>
            </a:pPr>
            <a:r>
              <a:rPr lang="en-US" altLang="en-US" sz="2600" dirty="0"/>
              <a:t>Red rash: This is the usual reaction. The rash appears immediately in irritant contact dermatitis; in allergic contact dermatitis, the rash sometimes does not appear until 24–72 hours after exposure to the allergen.</a:t>
            </a:r>
          </a:p>
        </p:txBody>
      </p:sp>
    </p:spTree>
  </p:cSld>
  <p:clrMapOvr>
    <a:masterClrMapping/>
  </p:clrMapOvr>
  <p:transition spd="slow">
    <p:blinds dir="ver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Oval 1945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90-587298610EC3}" type="slidenum">
              <a:rPr lang="en-US" altLang="en-US" sz="1400" dirty="0">
                <a:solidFill>
                  <a:srgbClr val="FFFFFF"/>
                </a:solidFill>
                <a:latin typeface="Rockwell" charset="0"/>
              </a:rPr>
              <a:pPr algn="ctr"/>
              <a:t>185</a:t>
            </a:fld>
            <a:endParaRPr lang="en-US" altLang="en-US" sz="1400" dirty="0">
              <a:solidFill>
                <a:srgbClr val="FFFFFF"/>
              </a:solidFill>
              <a:latin typeface="Rockwell" charset="0"/>
            </a:endParaRPr>
          </a:p>
        </p:txBody>
      </p:sp>
      <p:sp>
        <p:nvSpPr>
          <p:cNvPr id="194563" name="Text Placeholder 194562"/>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Blisters or wheals and urticaria (hives): Often form in a pattern where skin was directly exposed to the allergen or irritant</a:t>
            </a:r>
          </a:p>
          <a:p>
            <a:pPr>
              <a:buClr>
                <a:srgbClr val="DE6C36"/>
              </a:buClr>
              <a:buNone/>
            </a:pPr>
            <a:endParaRPr/>
          </a:p>
          <a:p>
            <a:pPr>
              <a:buClr>
                <a:srgbClr val="DE6C36"/>
              </a:buClr>
              <a:buFont typeface="Wingdings" charset="2"/>
              <a:buChar char="Ø"/>
            </a:pPr>
            <a:r>
              <a:rPr lang="en-US" altLang="en-US" sz="2600" dirty="0"/>
              <a:t>Itchy, burning skin: Irritant contact dermatitis tends to be more painful than itchy, while allergic contact dermatitis often itches.</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Oval 1955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36-587298610EC3}" type="slidenum">
              <a:rPr lang="en-US" altLang="en-US" sz="1400" dirty="0">
                <a:solidFill>
                  <a:srgbClr val="FFFFFF"/>
                </a:solidFill>
                <a:latin typeface="Rockwell" charset="0"/>
              </a:rPr>
              <a:pPr algn="ctr"/>
              <a:t>186</a:t>
            </a:fld>
            <a:endParaRPr lang="en-US" altLang="en-US" sz="1400" dirty="0">
              <a:solidFill>
                <a:srgbClr val="FFFFFF"/>
              </a:solidFill>
              <a:latin typeface="Rockwell" charset="0"/>
            </a:endParaRPr>
          </a:p>
        </p:txBody>
      </p:sp>
      <p:sp>
        <p:nvSpPr>
          <p:cNvPr id="195587" name="Text Placeholder 195586"/>
          <p:cNvSpPr>
            <a:spLocks noGrp="1"/>
          </p:cNvSpPr>
          <p:nvPr>
            <p:ph type="body" sz="quarter" idx="4294967295"/>
          </p:nvPr>
        </p:nvSpPr>
        <p:spPr>
          <a:xfrm>
            <a:off x="457200" y="9144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While either form of contact dermatitis can affect any part of the body, irritant contact dermatitis often affects the hands, which have been exposed by resting in or dipping into a container containing the irritant.</a:t>
            </a:r>
          </a:p>
          <a:p>
            <a:pPr>
              <a:buClr>
                <a:srgbClr val="DE6C36"/>
              </a:buClr>
              <a:buNone/>
            </a:pPr>
            <a:endParaRPr/>
          </a:p>
          <a:p>
            <a:pPr>
              <a:buClr>
                <a:srgbClr val="DE6C36"/>
              </a:buClr>
              <a:buFont typeface="Wingdings" charset="2"/>
              <a:buChar char="Ø"/>
            </a:pPr>
            <a:r>
              <a:rPr lang="en-US" altLang="en-US" sz="2600" dirty="0"/>
              <a:t>Progresses to weeping, crusting, drying, fissuring, and peeling. </a:t>
            </a:r>
          </a:p>
          <a:p>
            <a:pPr>
              <a:buClr>
                <a:srgbClr val="DE6C36"/>
              </a:buClr>
              <a:buNone/>
            </a:pPr>
            <a:endParaRPr/>
          </a:p>
          <a:p>
            <a:pPr>
              <a:buClr>
                <a:srgbClr val="DE6C36"/>
              </a:buClr>
              <a:buFont typeface="Wingdings" charset="2"/>
              <a:buChar char="Ø"/>
            </a:pPr>
            <a:r>
              <a:rPr lang="en-US" altLang="en-US" sz="2600" dirty="0"/>
              <a:t>Lichenification (thickening of skin) and pigmentation changes may occur with chronicity</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96609"/>
          <p:cNvSpPr>
            <a:spLocks noGrp="1"/>
          </p:cNvSpPr>
          <p:nvPr>
            <p:ph type="title" idx="4294967295"/>
          </p:nvPr>
        </p:nvSpPr>
        <p:spPr>
          <a:xfrm>
            <a:off x="457200" y="381000"/>
            <a:ext cx="8229600" cy="990600"/>
          </a:xfrm>
          <a:ln/>
        </p:spPr>
        <p:txBody>
          <a:bodyPr wrap="square" bIns="91440" anchor="b" anchorCtr="0"/>
          <a:lstStyle/>
          <a:p>
            <a:r>
              <a:rPr lang="en-US" altLang="en-US" b="1" dirty="0"/>
              <a:t>Medical Management</a:t>
            </a:r>
          </a:p>
        </p:txBody>
      </p:sp>
      <p:sp>
        <p:nvSpPr>
          <p:cNvPr id="196611" name="Oval 19661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45-587298610EC3}" type="slidenum">
              <a:rPr lang="en-US" altLang="en-US" sz="1400" dirty="0">
                <a:solidFill>
                  <a:srgbClr val="FFFFFF"/>
                </a:solidFill>
                <a:latin typeface="Rockwell" charset="0"/>
              </a:rPr>
              <a:pPr algn="ctr"/>
              <a:t>187</a:t>
            </a:fld>
            <a:endParaRPr lang="en-US" altLang="en-US" sz="1400" dirty="0">
              <a:solidFill>
                <a:srgbClr val="FFFFFF"/>
              </a:solidFill>
              <a:latin typeface="Rockwell" charset="0"/>
            </a:endParaRPr>
          </a:p>
        </p:txBody>
      </p:sp>
      <p:sp>
        <p:nvSpPr>
          <p:cNvPr id="196612" name="Text Placeholder 196611"/>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Topical or oral steroids, depending on severity. Oral steroids usually given in tapered doses (start with high dose and gradually decrease) to provide greatest anti-inflammatory effect without adrenal suppression. </a:t>
            </a:r>
          </a:p>
          <a:p>
            <a:pPr>
              <a:buClr>
                <a:srgbClr val="DE6C36"/>
              </a:buClr>
              <a:buFont typeface="Wingdings" charset="2"/>
              <a:buNone/>
            </a:pPr>
            <a:endParaRPr/>
          </a:p>
          <a:p>
            <a:pPr>
              <a:buClr>
                <a:srgbClr val="DE6C36"/>
              </a:buClr>
              <a:buFont typeface="Wingdings" charset="2"/>
              <a:buChar char="Ø"/>
            </a:pPr>
            <a:r>
              <a:rPr lang="en-US" altLang="en-US" sz="2600" dirty="0"/>
              <a:t>Removal or avoidance of causative agent. </a:t>
            </a:r>
          </a:p>
          <a:p>
            <a:pPr>
              <a:buClr>
                <a:srgbClr val="DE6C36"/>
              </a:buClr>
              <a:buFont typeface="Wingdings" charset="2"/>
              <a:buNone/>
            </a:pPr>
            <a:endParaRPr/>
          </a:p>
          <a:p>
            <a:pPr>
              <a:buClr>
                <a:srgbClr val="DE6C36"/>
              </a:buClr>
              <a:buFont typeface="Wingdings" charset="2"/>
              <a:buChar char="Ø"/>
            </a:pPr>
            <a:r>
              <a:rPr lang="en-US" altLang="en-US" sz="2600" dirty="0"/>
              <a:t>Antipruritics, systemic or topical antihistamines or topical calamine preparations. </a:t>
            </a:r>
          </a:p>
        </p:txBody>
      </p:sp>
    </p:spTree>
  </p:cSld>
  <p:clrMapOvr>
    <a:masterClrMapping/>
  </p:clrMapOvr>
  <p:transition spd="slow">
    <p:blinds dir="ver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97633"/>
          <p:cNvSpPr>
            <a:spLocks noGrp="1"/>
          </p:cNvSpPr>
          <p:nvPr>
            <p:ph type="title" idx="4294967295"/>
          </p:nvPr>
        </p:nvSpPr>
        <p:spPr>
          <a:xfrm>
            <a:off x="457200" y="457200"/>
            <a:ext cx="8229600" cy="1143000"/>
          </a:xfrm>
          <a:ln/>
        </p:spPr>
        <p:txBody>
          <a:bodyPr wrap="square" bIns="91440" anchor="b" anchorCtr="0"/>
          <a:lstStyle/>
          <a:p>
            <a:r>
              <a:rPr lang="en-US" altLang="en-US" b="1" dirty="0"/>
              <a:t>Nursing Management</a:t>
            </a:r>
          </a:p>
        </p:txBody>
      </p:sp>
      <p:sp>
        <p:nvSpPr>
          <p:cNvPr id="197635" name="Oval 19763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46-587298610EC3}" type="slidenum">
              <a:rPr lang="en-US" altLang="en-US" sz="1400" dirty="0">
                <a:solidFill>
                  <a:srgbClr val="FFFFFF"/>
                </a:solidFill>
                <a:latin typeface="Rockwell" charset="0"/>
              </a:rPr>
              <a:pPr algn="ctr"/>
              <a:t>188</a:t>
            </a:fld>
            <a:endParaRPr lang="en-US" altLang="en-US" sz="1400" dirty="0">
              <a:solidFill>
                <a:srgbClr val="FFFFFF"/>
              </a:solidFill>
              <a:latin typeface="Rockwell" charset="0"/>
            </a:endParaRPr>
          </a:p>
        </p:txBody>
      </p:sp>
      <p:sp>
        <p:nvSpPr>
          <p:cNvPr id="197636" name="Text Placeholder 197635"/>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Take thorough history to determine causative agent or contributing factors</a:t>
            </a:r>
          </a:p>
          <a:p>
            <a:pPr>
              <a:buClr>
                <a:srgbClr val="DE6C36"/>
              </a:buClr>
              <a:buFont typeface="Wingdings" charset="2"/>
              <a:buChar char="Ø"/>
            </a:pPr>
            <a:r>
              <a:rPr lang="en-US" altLang="en-US" sz="2600" dirty="0"/>
              <a:t>Advise patient to rest the involved skin and protect it from further damage</a:t>
            </a:r>
          </a:p>
          <a:p>
            <a:pPr>
              <a:buClr>
                <a:srgbClr val="DE6C36"/>
              </a:buClr>
              <a:buFont typeface="Wingdings" charset="2"/>
              <a:buChar char="Ø"/>
            </a:pPr>
            <a:r>
              <a:rPr lang="en-US" altLang="en-US" sz="2600" dirty="0"/>
              <a:t>Cool and wet dressings applied over areas of vesicular dermatitis</a:t>
            </a:r>
          </a:p>
          <a:p>
            <a:pPr>
              <a:buClr>
                <a:srgbClr val="DE6C36"/>
              </a:buClr>
              <a:buFont typeface="Wingdings" charset="2"/>
              <a:buChar char="Ø"/>
            </a:pPr>
            <a:r>
              <a:rPr lang="en-US" altLang="en-US" sz="2600" dirty="0"/>
              <a:t>Teach patient to use allergen-free products, wear gloves and protective clothing, wash and rinse skin thoroughly, and wash clothing after contact with potential irritants</a:t>
            </a:r>
          </a:p>
        </p:txBody>
      </p:sp>
    </p:spTree>
  </p:cSld>
  <p:clrMapOvr>
    <a:masterClrMapping/>
  </p:clrMapOvr>
  <p:transition spd="slow">
    <p:blinds dir="vert"/>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98657"/>
          <p:cNvSpPr>
            <a:spLocks noGrp="1"/>
          </p:cNvSpPr>
          <p:nvPr>
            <p:ph type="title" idx="4294967295"/>
          </p:nvPr>
        </p:nvSpPr>
        <p:spPr>
          <a:xfrm>
            <a:off x="457200" y="304800"/>
            <a:ext cx="8229600" cy="1066800"/>
          </a:xfrm>
          <a:ln/>
        </p:spPr>
        <p:txBody>
          <a:bodyPr wrap="square" bIns="91440" anchor="b" anchorCtr="0"/>
          <a:lstStyle/>
          <a:p>
            <a:pPr algn="ctr"/>
            <a:r>
              <a:rPr lang="en-US" altLang="en-US" b="1" dirty="0"/>
              <a:t>CELLULITIS </a:t>
            </a:r>
          </a:p>
        </p:txBody>
      </p:sp>
      <p:sp>
        <p:nvSpPr>
          <p:cNvPr id="198659" name="Oval 19865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68-587298610EC3}" type="slidenum">
              <a:rPr lang="en-US" altLang="en-US" sz="1400" dirty="0">
                <a:solidFill>
                  <a:srgbClr val="FFFFFF"/>
                </a:solidFill>
                <a:latin typeface="Rockwell" charset="0"/>
              </a:rPr>
              <a:pPr algn="ctr"/>
              <a:t>189</a:t>
            </a:fld>
            <a:endParaRPr lang="en-US" altLang="en-US" sz="1400" dirty="0">
              <a:solidFill>
                <a:srgbClr val="FFFFFF"/>
              </a:solidFill>
              <a:latin typeface="Rockwell" charset="0"/>
            </a:endParaRPr>
          </a:p>
        </p:txBody>
      </p:sp>
      <p:sp>
        <p:nvSpPr>
          <p:cNvPr id="198660" name="Text Placeholder 198659"/>
          <p:cNvSpPr>
            <a:spLocks noGrp="1"/>
          </p:cNvSpPr>
          <p:nvPr>
            <p:ph type="body" sz="quarter" idx="4294967295"/>
          </p:nvPr>
        </p:nvSpPr>
        <p:spPr>
          <a:xfrm>
            <a:off x="457200" y="1600200"/>
            <a:ext cx="8305800" cy="4873625"/>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Is an inflammation of the deep dermal and subcutaneous tissue that results from an infectious process.</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Caused by infection with group A beta-hemolytic </a:t>
            </a:r>
            <a:r>
              <a:rPr lang="en-US" altLang="en-US" sz="2600" i="1" dirty="0"/>
              <a:t>streptococci, Staphylococcus aureus, Haemophilus influenzae</a:t>
            </a:r>
            <a:r>
              <a:rPr lang="en-US" altLang="en-US" sz="2600" dirty="0"/>
              <a:t>, or other organisms.</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Usually results from break in skin that may be as simple as athlete's foot.</a:t>
            </a:r>
          </a:p>
          <a:p>
            <a:pPr>
              <a:lnSpc>
                <a:spcPct val="90000"/>
              </a:lnSpc>
              <a:buClr>
                <a:srgbClr val="DE6C36"/>
              </a:buClr>
              <a:buNone/>
            </a:pPr>
            <a:endParaRPr/>
          </a:p>
          <a:p>
            <a:pPr>
              <a:lnSpc>
                <a:spcPct val="90000"/>
              </a:lnSpc>
              <a:buClr>
                <a:srgbClr val="DE6C36"/>
              </a:buClr>
              <a:buFont typeface="Wingdings" charset="2"/>
              <a:buChar char="Ø"/>
            </a:pPr>
            <a:r>
              <a:rPr lang="en-US" altLang="en-US" sz="2600" dirty="0"/>
              <a:t>Infection can spread rapidly through lymphatic system.</a:t>
            </a: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45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288-587298610EC3}" type="slidenum">
              <a:rPr lang="en-US" altLang="en-US" sz="1400" dirty="0">
                <a:solidFill>
                  <a:srgbClr val="FFFFFF"/>
                </a:solidFill>
                <a:latin typeface="Rockwell" charset="0"/>
              </a:rPr>
              <a:pPr algn="ctr"/>
              <a:t>19</a:t>
            </a:fld>
            <a:endParaRPr lang="en-US" altLang="en-US" sz="1400" dirty="0">
              <a:solidFill>
                <a:srgbClr val="FFFFFF"/>
              </a:solidFill>
              <a:latin typeface="Rockwell" charset="0"/>
            </a:endParaRPr>
          </a:p>
        </p:txBody>
      </p:sp>
      <p:sp>
        <p:nvSpPr>
          <p:cNvPr id="24579" name="Text Placeholder 24578"/>
          <p:cNvSpPr>
            <a:spLocks noGrp="1"/>
          </p:cNvSpPr>
          <p:nvPr>
            <p:ph type="body" sz="quarter" idx="4294967295"/>
          </p:nvPr>
        </p:nvSpPr>
        <p:spPr>
          <a:xfrm>
            <a:off x="457200" y="685800"/>
            <a:ext cx="8229600" cy="5440363"/>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u="sng" dirty="0"/>
              <a:t>Eccrine sweat glands</a:t>
            </a:r>
            <a:r>
              <a:rPr lang="en-US" altLang="en-US" sz="2600" dirty="0"/>
              <a:t>: They are distributed all over the body (except for the lips, tip of penis and clitoris) although their density varies from region to region. Utilized as primary form of cooling.</a:t>
            </a:r>
          </a:p>
          <a:p>
            <a:pPr>
              <a:buFont typeface="Arial" charset="0"/>
              <a:buNone/>
            </a:pPr>
            <a:endParaRPr/>
          </a:p>
          <a:p>
            <a:pPr>
              <a:buFont typeface="Arial" charset="0"/>
              <a:buNone/>
            </a:pPr>
            <a:r>
              <a:rPr lang="en-US" altLang="en-US" sz="2600" b="1" u="sng" dirty="0"/>
              <a:t>Apocrine sweat glands: </a:t>
            </a:r>
            <a:r>
              <a:rPr lang="en-US" altLang="en-US" sz="2600" dirty="0"/>
              <a:t>Are larger, have different mechanism of secretion, and are limited to axilla (armpits) and perianal areas. They  contribute little to cooling. Their ducts open on to the hair follicles, become active at puberty. In women they enlarge and recede with each menstrual cycle.</a:t>
            </a:r>
          </a:p>
        </p:txBody>
      </p:sp>
    </p:spTree>
  </p:cSld>
  <p:clrMapOvr>
    <a:masterClrMapping/>
  </p:clrMapOvr>
  <p:transition spd="slow">
    <p:blinds dir="ver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Oval 1996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57-587298610EC3}" type="slidenum">
              <a:rPr lang="en-US" altLang="en-US" sz="1400" dirty="0">
                <a:solidFill>
                  <a:srgbClr val="FFFFFF"/>
                </a:solidFill>
                <a:latin typeface="Rockwell" charset="0"/>
              </a:rPr>
              <a:pPr algn="ctr"/>
              <a:t>190</a:t>
            </a:fld>
            <a:endParaRPr lang="en-US" altLang="en-US" sz="1400" dirty="0">
              <a:solidFill>
                <a:srgbClr val="FFFFFF"/>
              </a:solidFill>
              <a:latin typeface="Rockwell" charset="0"/>
            </a:endParaRPr>
          </a:p>
        </p:txBody>
      </p:sp>
      <p:pic>
        <p:nvPicPr>
          <p:cNvPr id="199683" name="Content Placeholder 199682"/>
          <p:cNvPicPr>
            <a:picLocks noGrp="1" noChangeAspect="1"/>
          </p:cNvPicPr>
          <p:nvPr>
            <p:ph sz="quarter" idx="4294967295"/>
          </p:nvPr>
        </p:nvPicPr>
        <p:blipFill>
          <a:blip r:embed="rId2">
            <a:extLst/>
          </a:blip>
          <a:srcRect/>
          <a:stretch>
            <a:fillRect/>
          </a:stretch>
        </p:blipFill>
        <p:spPr>
          <a:xfrm>
            <a:off x="1295400" y="1295400"/>
            <a:ext cx="6324600" cy="43434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Oval 2007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58-587298610EC3}" type="slidenum">
              <a:rPr lang="en-US" altLang="en-US" sz="1400" dirty="0">
                <a:solidFill>
                  <a:srgbClr val="FFFFFF"/>
                </a:solidFill>
                <a:latin typeface="Rockwell" charset="0"/>
              </a:rPr>
              <a:pPr algn="ctr"/>
              <a:t>191</a:t>
            </a:fld>
            <a:endParaRPr lang="en-US" altLang="en-US" sz="1400" dirty="0">
              <a:solidFill>
                <a:srgbClr val="FFFFFF"/>
              </a:solidFill>
              <a:latin typeface="Rockwell" charset="0"/>
            </a:endParaRPr>
          </a:p>
        </p:txBody>
      </p:sp>
      <p:pic>
        <p:nvPicPr>
          <p:cNvPr id="200707" name="Content Placeholder 200706"/>
          <p:cNvPicPr>
            <a:picLocks noGrp="1" noChangeAspect="1"/>
          </p:cNvPicPr>
          <p:nvPr>
            <p:ph sz="quarter" idx="4294967295"/>
          </p:nvPr>
        </p:nvPicPr>
        <p:blipFill>
          <a:blip r:embed="rId2">
            <a:extLst/>
          </a:blip>
          <a:srcRect/>
          <a:stretch>
            <a:fillRect/>
          </a:stretch>
        </p:blipFill>
        <p:spPr>
          <a:xfrm>
            <a:off x="2133600" y="990600"/>
            <a:ext cx="5486400" cy="51054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201729"/>
          <p:cNvSpPr>
            <a:spLocks noGrp="1"/>
          </p:cNvSpPr>
          <p:nvPr>
            <p:ph type="title" idx="4294967295"/>
          </p:nvPr>
        </p:nvSpPr>
        <p:spPr>
          <a:xfrm>
            <a:off x="457200" y="457200"/>
            <a:ext cx="8229600" cy="1143000"/>
          </a:xfrm>
          <a:ln/>
        </p:spPr>
        <p:txBody>
          <a:bodyPr wrap="square" bIns="91440" anchor="b" anchorCtr="0"/>
          <a:lstStyle/>
          <a:p>
            <a:r>
              <a:rPr lang="en-US" altLang="en-US" b="1" dirty="0"/>
              <a:t>Clinical Manifestations</a:t>
            </a:r>
          </a:p>
        </p:txBody>
      </p:sp>
      <p:sp>
        <p:nvSpPr>
          <p:cNvPr id="201731" name="Oval 20173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69-587298610EC3}" type="slidenum">
              <a:rPr lang="en-US" altLang="en-US" sz="1400" dirty="0">
                <a:solidFill>
                  <a:srgbClr val="FFFFFF"/>
                </a:solidFill>
                <a:latin typeface="Rockwell" charset="0"/>
              </a:rPr>
              <a:pPr algn="ctr"/>
              <a:t>192</a:t>
            </a:fld>
            <a:endParaRPr lang="en-US" altLang="en-US" sz="1400" dirty="0">
              <a:solidFill>
                <a:srgbClr val="FFFFFF"/>
              </a:solidFill>
              <a:latin typeface="Rockwell" charset="0"/>
            </a:endParaRPr>
          </a:p>
        </p:txBody>
      </p:sp>
      <p:sp>
        <p:nvSpPr>
          <p:cNvPr id="201732" name="Text Placeholder 201731"/>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Tender, warm, erythematous, and swollen area that is poorly demarcated.</a:t>
            </a:r>
          </a:p>
          <a:p>
            <a:pPr>
              <a:buClr>
                <a:srgbClr val="DE6C36"/>
              </a:buClr>
              <a:buNone/>
            </a:pPr>
            <a:endParaRPr/>
          </a:p>
          <a:p>
            <a:pPr>
              <a:buClr>
                <a:srgbClr val="DE6C36"/>
              </a:buClr>
              <a:buFont typeface="Wingdings" charset="2"/>
              <a:buChar char="Ø"/>
            </a:pPr>
            <a:r>
              <a:rPr lang="en-US" altLang="en-US" sz="2600" dirty="0"/>
              <a:t>Tender, warm, erythematous streak that extends proximally from the area, indicating lymph vessel involvement.</a:t>
            </a:r>
          </a:p>
          <a:p>
            <a:pPr>
              <a:buClr>
                <a:srgbClr val="DE6C36"/>
              </a:buClr>
              <a:buNone/>
            </a:pPr>
            <a:endParaRPr/>
          </a:p>
          <a:p>
            <a:pPr>
              <a:buClr>
                <a:srgbClr val="DE6C36"/>
              </a:buClr>
              <a:buFont typeface="Wingdings" charset="2"/>
              <a:buChar char="Ø"/>
            </a:pPr>
            <a:r>
              <a:rPr lang="en-US" altLang="en-US" sz="2600" dirty="0"/>
              <a:t>Possible fluctuant abscess or purulent drainage.</a:t>
            </a:r>
          </a:p>
          <a:p>
            <a:pPr>
              <a:buClr>
                <a:srgbClr val="DE6C36"/>
              </a:buClr>
              <a:buNone/>
            </a:pPr>
            <a:endParaRPr/>
          </a:p>
          <a:p>
            <a:pPr>
              <a:buClr>
                <a:srgbClr val="DE6C36"/>
              </a:buClr>
              <a:buFont typeface="Wingdings" charset="2"/>
              <a:buChar char="Ø"/>
            </a:pPr>
            <a:r>
              <a:rPr lang="en-US" altLang="en-US" sz="2600" dirty="0"/>
              <a:t>Possible fever, chills, headache, malaise.</a:t>
            </a:r>
          </a:p>
        </p:txBody>
      </p:sp>
    </p:spTree>
  </p:cSld>
  <p:clrMapOvr>
    <a:masterClrMapping/>
  </p:clrMapOvr>
  <p:transition spd="slow">
    <p:blinds dir="vert"/>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202753"/>
          <p:cNvSpPr>
            <a:spLocks noGrp="1"/>
          </p:cNvSpPr>
          <p:nvPr>
            <p:ph type="title" idx="4294967295"/>
          </p:nvPr>
        </p:nvSpPr>
        <p:spPr>
          <a:xfrm>
            <a:off x="457200" y="457200"/>
            <a:ext cx="8229600" cy="990600"/>
          </a:xfrm>
          <a:ln/>
        </p:spPr>
        <p:txBody>
          <a:bodyPr wrap="square" bIns="91440" anchor="b" anchorCtr="0"/>
          <a:lstStyle/>
          <a:p>
            <a:r>
              <a:rPr lang="en-US" altLang="en-US" b="1" dirty="0"/>
              <a:t>Medical Management</a:t>
            </a:r>
          </a:p>
        </p:txBody>
      </p:sp>
      <p:sp>
        <p:nvSpPr>
          <p:cNvPr id="202755" name="Oval 20275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70-587298610EC3}" type="slidenum">
              <a:rPr lang="en-US" altLang="en-US" sz="1400" dirty="0">
                <a:solidFill>
                  <a:srgbClr val="FFFFFF"/>
                </a:solidFill>
                <a:latin typeface="Rockwell" charset="0"/>
              </a:rPr>
              <a:pPr algn="ctr"/>
              <a:t>193</a:t>
            </a:fld>
            <a:endParaRPr lang="en-US" altLang="en-US" sz="1400" dirty="0">
              <a:solidFill>
                <a:srgbClr val="FFFFFF"/>
              </a:solidFill>
              <a:latin typeface="Rockwell" charset="0"/>
            </a:endParaRPr>
          </a:p>
        </p:txBody>
      </p:sp>
      <p:sp>
        <p:nvSpPr>
          <p:cNvPr id="202756" name="Text Placeholder 202755"/>
          <p:cNvSpPr>
            <a:spLocks noGrp="1"/>
          </p:cNvSpPr>
          <p:nvPr>
            <p:ph type="body" sz="quarter" idx="4294967295"/>
          </p:nvPr>
        </p:nvSpPr>
        <p:spPr>
          <a:xfrm>
            <a:off x="457200" y="1600200"/>
            <a:ext cx="83058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Oral antibiotics (penicillinase-resistant penicillins, cephalosporins, or quinolones) may be adequate to treat small, localized areas of cellulitis of legs or trunk.</a:t>
            </a:r>
          </a:p>
          <a:p>
            <a:pPr>
              <a:buClr>
                <a:srgbClr val="DE6C36"/>
              </a:buClr>
              <a:buNone/>
            </a:pPr>
            <a:endParaRPr/>
          </a:p>
          <a:p>
            <a:pPr>
              <a:buClr>
                <a:srgbClr val="DE6C36"/>
              </a:buClr>
              <a:buFont typeface="Wingdings" charset="2"/>
              <a:buChar char="Ø"/>
            </a:pPr>
            <a:r>
              <a:rPr lang="en-US" altLang="en-US" sz="2600" dirty="0"/>
              <a:t>Parenteral antibiotics may be needed for cellulitis of the hands, face, or lymphatic or widespread involvement</a:t>
            </a:r>
          </a:p>
          <a:p>
            <a:pPr>
              <a:buClr>
                <a:srgbClr val="DE6C36"/>
              </a:buClr>
              <a:buNone/>
            </a:pPr>
            <a:endParaRPr/>
          </a:p>
          <a:p>
            <a:pPr>
              <a:buClr>
                <a:srgbClr val="DE6C36"/>
              </a:buClr>
              <a:buFont typeface="Wingdings" charset="2"/>
              <a:buChar char="Ø"/>
            </a:pPr>
            <a:r>
              <a:rPr lang="en-US" altLang="en-US" sz="2600" dirty="0"/>
              <a:t>Surgical drainage and debridement for suppurative areas.</a:t>
            </a:r>
          </a:p>
        </p:txBody>
      </p:sp>
    </p:spTree>
  </p:cSld>
  <p:clrMapOvr>
    <a:masterClrMapping/>
  </p:clrMapOvr>
  <p:transition spd="slow">
    <p:blinds dir="vert"/>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203777"/>
          <p:cNvSpPr>
            <a:spLocks noGrp="1"/>
          </p:cNvSpPr>
          <p:nvPr>
            <p:ph type="title" idx="4294967295"/>
          </p:nvPr>
        </p:nvSpPr>
        <p:spPr>
          <a:xfrm>
            <a:off x="457200" y="304800"/>
            <a:ext cx="8229600" cy="838200"/>
          </a:xfrm>
          <a:ln/>
        </p:spPr>
        <p:txBody>
          <a:bodyPr wrap="square" bIns="91440" anchor="b" anchorCtr="0"/>
          <a:lstStyle/>
          <a:p>
            <a:r>
              <a:rPr lang="en-US" altLang="en-US" b="1" dirty="0"/>
              <a:t>Nursing Management</a:t>
            </a:r>
          </a:p>
        </p:txBody>
      </p:sp>
      <p:sp>
        <p:nvSpPr>
          <p:cNvPr id="203779" name="Oval 20377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71-587298610EC3}" type="slidenum">
              <a:rPr lang="en-US" altLang="en-US" sz="1400" dirty="0">
                <a:solidFill>
                  <a:srgbClr val="FFFFFF"/>
                </a:solidFill>
                <a:latin typeface="Rockwell" charset="0"/>
              </a:rPr>
              <a:pPr algn="ctr"/>
              <a:t>194</a:t>
            </a:fld>
            <a:endParaRPr lang="en-US" altLang="en-US" sz="1400" dirty="0">
              <a:solidFill>
                <a:srgbClr val="FFFFFF"/>
              </a:solidFill>
              <a:latin typeface="Rockwell" charset="0"/>
            </a:endParaRPr>
          </a:p>
        </p:txBody>
      </p:sp>
      <p:sp>
        <p:nvSpPr>
          <p:cNvPr id="203780" name="Text Placeholder 203779"/>
          <p:cNvSpPr>
            <a:spLocks noGrp="1"/>
          </p:cNvSpPr>
          <p:nvPr>
            <p:ph type="body" sz="quarter" idx="4294967295"/>
          </p:nvPr>
        </p:nvSpPr>
        <p:spPr>
          <a:xfrm>
            <a:off x="457200" y="1371600"/>
            <a:ext cx="8305800" cy="5102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Protecting Skin Integrity</a:t>
            </a:r>
          </a:p>
          <a:p>
            <a:pPr lvl="1">
              <a:buFont typeface="Wingdings" charset="2"/>
              <a:buChar char="§"/>
            </a:pPr>
            <a:r>
              <a:rPr lang="en-US" altLang="en-US" sz="2400" dirty="0"/>
              <a:t>Administer, or teach patient to administer, antibiotics as prescribed; teach dosage schedule and adverse effects.</a:t>
            </a:r>
          </a:p>
          <a:p>
            <a:pPr lvl="1">
              <a:buFont typeface="Wingdings" charset="2"/>
              <a:buChar char="§"/>
            </a:pPr>
            <a:endParaRPr/>
          </a:p>
          <a:p>
            <a:pPr lvl="1">
              <a:buFont typeface="Wingdings" charset="2"/>
              <a:buChar char="§"/>
            </a:pPr>
            <a:r>
              <a:rPr lang="en-US" altLang="en-US" sz="2400" dirty="0"/>
              <a:t>Maintain I.V. infusion or venous access to administer I.V. antibiotics, if indicated.</a:t>
            </a:r>
          </a:p>
          <a:p>
            <a:pPr lvl="1">
              <a:buFont typeface="Wingdings" charset="2"/>
              <a:buChar char="§"/>
            </a:pPr>
            <a:endParaRPr/>
          </a:p>
          <a:p>
            <a:pPr lvl="1">
              <a:buFont typeface="Wingdings" charset="2"/>
              <a:buChar char="§"/>
            </a:pPr>
            <a:r>
              <a:rPr lang="en-US" altLang="en-US" sz="2400" dirty="0"/>
              <a:t>Elevate affected extremity to promote drainage from area.</a:t>
            </a:r>
          </a:p>
          <a:p>
            <a:pPr lvl="1">
              <a:buNone/>
            </a:pPr>
            <a:endParaRPr/>
          </a:p>
          <a:p>
            <a:pPr lvl="1">
              <a:buFont typeface="Wingdings" charset="2"/>
              <a:buChar char="§"/>
            </a:pPr>
            <a:r>
              <a:rPr lang="en-US" altLang="en-US" sz="2400" dirty="0"/>
              <a:t>Prepare patient for surgical drainage and debridement, if necessary.</a:t>
            </a:r>
          </a:p>
        </p:txBody>
      </p:sp>
    </p:spTree>
  </p:cSld>
  <p:clrMapOvr>
    <a:masterClrMapping/>
  </p:clrMapOvr>
  <p:transition spd="slow">
    <p:blinds dir="ver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Oval 2048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72-587298610EC3}" type="slidenum">
              <a:rPr lang="en-US" altLang="en-US" sz="1400" dirty="0">
                <a:solidFill>
                  <a:srgbClr val="FFFFFF"/>
                </a:solidFill>
                <a:latin typeface="Rockwell" charset="0"/>
              </a:rPr>
              <a:pPr algn="ctr"/>
              <a:t>195</a:t>
            </a:fld>
            <a:endParaRPr lang="en-US" altLang="en-US" sz="1400" dirty="0">
              <a:solidFill>
                <a:srgbClr val="FFFFFF"/>
              </a:solidFill>
              <a:latin typeface="Rockwell" charset="0"/>
            </a:endParaRPr>
          </a:p>
        </p:txBody>
      </p:sp>
      <p:sp>
        <p:nvSpPr>
          <p:cNvPr id="204803" name="Text Placeholder 204802"/>
          <p:cNvSpPr>
            <a:spLocks noGrp="1"/>
          </p:cNvSpPr>
          <p:nvPr>
            <p:ph type="body" sz="quarter" idx="4294967295"/>
          </p:nvPr>
        </p:nvSpPr>
        <p:spPr>
          <a:xfrm>
            <a:off x="457200" y="990600"/>
            <a:ext cx="8229600" cy="5483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800" dirty="0"/>
              <a:t>Relieving Pain</a:t>
            </a:r>
          </a:p>
          <a:p>
            <a:pPr lvl="1">
              <a:buFont typeface="Wingdings" charset="2"/>
              <a:buChar char="§"/>
            </a:pPr>
            <a:r>
              <a:rPr lang="en-US" altLang="en-US" sz="2800" dirty="0"/>
              <a:t>Encourage comfortable position and immobilization of affected area.</a:t>
            </a:r>
          </a:p>
          <a:p>
            <a:pPr lvl="1">
              <a:buNone/>
            </a:pPr>
            <a:endParaRPr/>
          </a:p>
          <a:p>
            <a:pPr lvl="1">
              <a:buFont typeface="Wingdings" charset="2"/>
              <a:buChar char="§"/>
            </a:pPr>
            <a:r>
              <a:rPr lang="en-US" altLang="en-US" sz="2800" dirty="0"/>
              <a:t>Administer, or teach patient to administer, analgesics as prescribed; monitor for adverse effects.</a:t>
            </a:r>
          </a:p>
          <a:p>
            <a:pPr lvl="1">
              <a:buNone/>
            </a:pPr>
            <a:endParaRPr/>
          </a:p>
          <a:p>
            <a:pPr lvl="1">
              <a:buFont typeface="Wingdings" charset="2"/>
              <a:buChar char="§"/>
            </a:pPr>
            <a:r>
              <a:rPr lang="en-US" altLang="en-US" sz="2800" dirty="0"/>
              <a:t>Use bed cradle to relieve pressure from bed covers.</a:t>
            </a:r>
          </a:p>
        </p:txBody>
      </p:sp>
    </p:spTree>
  </p:cSld>
  <p:clrMapOvr>
    <a:masterClrMapping/>
  </p:clrMapOvr>
  <p:transition spd="slow">
    <p:blinds dir="ver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Oval 2058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73-587298610EC3}" type="slidenum">
              <a:rPr lang="en-US" altLang="en-US" sz="1400" dirty="0">
                <a:solidFill>
                  <a:srgbClr val="FFFFFF"/>
                </a:solidFill>
                <a:latin typeface="Rockwell" charset="0"/>
              </a:rPr>
              <a:pPr algn="ctr"/>
              <a:t>196</a:t>
            </a:fld>
            <a:endParaRPr lang="en-US" altLang="en-US" sz="1400" dirty="0">
              <a:solidFill>
                <a:srgbClr val="FFFFFF"/>
              </a:solidFill>
              <a:latin typeface="Rockwell" charset="0"/>
            </a:endParaRPr>
          </a:p>
        </p:txBody>
      </p:sp>
      <p:sp>
        <p:nvSpPr>
          <p:cNvPr id="205827" name="Text Placeholder 205826"/>
          <p:cNvSpPr>
            <a:spLocks noGrp="1"/>
          </p:cNvSpPr>
          <p:nvPr>
            <p:ph type="body" sz="quarter" idx="4294967295"/>
          </p:nvPr>
        </p:nvSpPr>
        <p:spPr>
          <a:xfrm>
            <a:off x="457200" y="533400"/>
            <a:ext cx="8305800" cy="59404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Patient Education and Health Maintenance</a:t>
            </a:r>
          </a:p>
          <a:p>
            <a:pPr lvl="1">
              <a:buFont typeface="Wingdings" charset="2"/>
              <a:buChar char="§"/>
            </a:pPr>
            <a:r>
              <a:rPr lang="en-US" altLang="en-US" sz="2400" dirty="0"/>
              <a:t>Be sure that patient understands dosage schedule of antibiotics and the importance of complying with therapy to prevent complications.</a:t>
            </a:r>
          </a:p>
          <a:p>
            <a:pPr lvl="1">
              <a:buNone/>
            </a:pPr>
            <a:endParaRPr/>
          </a:p>
          <a:p>
            <a:pPr lvl="1">
              <a:buFont typeface="Wingdings" charset="2"/>
              <a:buChar char="§"/>
            </a:pPr>
            <a:r>
              <a:rPr lang="en-US" altLang="en-US" sz="2400" dirty="0"/>
              <a:t>Advise patient to notify health care provider immediately if condition worsens; hospitalization may be necessary.</a:t>
            </a:r>
          </a:p>
          <a:p>
            <a:pPr lvl="1">
              <a:buNone/>
            </a:pPr>
            <a:endParaRPr/>
          </a:p>
          <a:p>
            <a:pPr lvl="1">
              <a:buFont typeface="Wingdings" charset="2"/>
              <a:buChar char="§"/>
            </a:pPr>
            <a:r>
              <a:rPr lang="en-US" altLang="en-US" sz="2400" dirty="0"/>
              <a:t>Outpatient-treated cellulitis should be observed within 48 hours of starting antibiotics to determine efficacy.</a:t>
            </a:r>
          </a:p>
          <a:p>
            <a:pPr lvl="1">
              <a:buNone/>
            </a:pPr>
            <a:endParaRPr/>
          </a:p>
          <a:p>
            <a:pPr lvl="1">
              <a:buFont typeface="Wingdings" charset="2"/>
              <a:buChar char="§"/>
            </a:pPr>
            <a:r>
              <a:rPr lang="en-US" altLang="en-US" sz="2400" dirty="0"/>
              <a:t>Teach patient with impaired circulation or impaired sensation proper skin care and how to inspect skin for trauma.</a:t>
            </a:r>
          </a:p>
        </p:txBody>
      </p:sp>
    </p:spTree>
  </p:cSld>
  <p:clrMapOvr>
    <a:masterClrMapping/>
  </p:clrMapOvr>
  <p:transition spd="slow">
    <p:blinds dir="vert"/>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206849"/>
          <p:cNvSpPr>
            <a:spLocks noGrp="1"/>
          </p:cNvSpPr>
          <p:nvPr>
            <p:ph type="title" idx="4294967295"/>
          </p:nvPr>
        </p:nvSpPr>
        <p:spPr>
          <a:xfrm>
            <a:off x="457200" y="304800"/>
            <a:ext cx="8229600" cy="1219200"/>
          </a:xfrm>
          <a:ln/>
        </p:spPr>
        <p:txBody>
          <a:bodyPr wrap="square" bIns="91440" anchor="b" anchorCtr="0"/>
          <a:lstStyle/>
          <a:p>
            <a:pPr algn="ctr"/>
            <a:r>
              <a:rPr lang="en-US" altLang="en-US" b="1" dirty="0"/>
              <a:t>PSORIASIS</a:t>
            </a:r>
          </a:p>
        </p:txBody>
      </p:sp>
      <p:sp>
        <p:nvSpPr>
          <p:cNvPr id="206851" name="Oval 2068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10-587298610EC3}" type="slidenum">
              <a:rPr lang="en-US" altLang="en-US" sz="1400" dirty="0">
                <a:solidFill>
                  <a:srgbClr val="FFFFFF"/>
                </a:solidFill>
                <a:latin typeface="Rockwell" charset="0"/>
              </a:rPr>
              <a:pPr algn="ctr"/>
              <a:t>197</a:t>
            </a:fld>
            <a:endParaRPr lang="en-US" altLang="en-US" sz="1400" dirty="0">
              <a:solidFill>
                <a:srgbClr val="FFFFFF"/>
              </a:solidFill>
              <a:latin typeface="Rockwell" charset="0"/>
            </a:endParaRPr>
          </a:p>
        </p:txBody>
      </p:sp>
      <p:sp>
        <p:nvSpPr>
          <p:cNvPr id="206852" name="Text Placeholder 206851"/>
          <p:cNvSpPr>
            <a:spLocks noGrp="1"/>
          </p:cNvSpPr>
          <p:nvPr>
            <p:ph type="body" sz="quarter" idx="4294967295"/>
          </p:nvPr>
        </p:nvSpPr>
        <p:spPr>
          <a:xfrm>
            <a:off x="457200" y="16764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Is a chronic noninfectious inflammatory disease of the skin in which epidermal cells are produced at a rate that is about six to nine times faster than normal</a:t>
            </a:r>
          </a:p>
          <a:p>
            <a:pPr>
              <a:buClr>
                <a:srgbClr val="DE6C36"/>
              </a:buClr>
              <a:buNone/>
            </a:pPr>
            <a:endParaRPr/>
          </a:p>
          <a:p>
            <a:pPr>
              <a:buClr>
                <a:srgbClr val="DE6C36"/>
              </a:buClr>
              <a:buFont typeface="Wingdings" charset="2"/>
              <a:buChar char="Ø"/>
            </a:pPr>
            <a:r>
              <a:rPr lang="en-US" altLang="en-US" sz="2600" dirty="0"/>
              <a:t>Formerly considered idiopathic, now thought to be genetically linked and immune system modulated.</a:t>
            </a:r>
          </a:p>
          <a:p>
            <a:pPr>
              <a:buClr>
                <a:srgbClr val="DE6C36"/>
              </a:buClr>
              <a:buNone/>
            </a:pPr>
            <a:endParaRPr/>
          </a:p>
          <a:p>
            <a:pPr>
              <a:buClr>
                <a:srgbClr val="DE6C36"/>
              </a:buClr>
              <a:buFont typeface="Wingdings" charset="2"/>
              <a:buChar char="Ø"/>
            </a:pPr>
            <a:r>
              <a:rPr lang="en-US" altLang="en-US" sz="2600" dirty="0"/>
              <a:t>Tends to affect the scalp, the extensor part of elbows and knees, the lower part of the back and genitalia. Nails may be involved</a:t>
            </a:r>
          </a:p>
        </p:txBody>
      </p:sp>
    </p:spTree>
  </p:cSld>
  <p:clrMapOvr>
    <a:masterClrMapping/>
  </p:clrMapOvr>
  <p:transition spd="slow">
    <p:blinds dir="vert"/>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207873"/>
          <p:cNvSpPr>
            <a:spLocks noGrp="1"/>
          </p:cNvSpPr>
          <p:nvPr>
            <p:ph type="title" idx="4294967295"/>
          </p:nvPr>
        </p:nvSpPr>
        <p:spPr>
          <a:xfrm>
            <a:off x="457200" y="274638"/>
            <a:ext cx="7467600" cy="639762"/>
          </a:xfrm>
          <a:ln/>
        </p:spPr>
        <p:txBody>
          <a:bodyPr wrap="square" bIns="91440" anchor="b" anchorCtr="0"/>
          <a:lstStyle/>
          <a:p>
            <a:pPr algn="ctr"/>
            <a:r>
              <a:rPr lang="en-US" altLang="en-US" sz="2400" b="1" dirty="0"/>
              <a:t>Psoriasis (diagram</a:t>
            </a:r>
            <a:r>
              <a:rPr lang="en-US" altLang="en-US" sz="2400" dirty="0"/>
              <a:t>) </a:t>
            </a:r>
          </a:p>
        </p:txBody>
      </p:sp>
      <p:sp>
        <p:nvSpPr>
          <p:cNvPr id="207875" name="Oval 20787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60-587298610EC3}" type="slidenum">
              <a:rPr lang="en-US" altLang="en-US" sz="1400" dirty="0">
                <a:solidFill>
                  <a:srgbClr val="FFFFFF"/>
                </a:solidFill>
                <a:latin typeface="Rockwell" charset="0"/>
              </a:rPr>
              <a:pPr algn="ctr"/>
              <a:t>198</a:t>
            </a:fld>
            <a:endParaRPr lang="en-US" altLang="en-US" sz="1400" dirty="0">
              <a:solidFill>
                <a:srgbClr val="FFFFFF"/>
              </a:solidFill>
              <a:latin typeface="Rockwell" charset="0"/>
            </a:endParaRPr>
          </a:p>
        </p:txBody>
      </p:sp>
      <p:pic>
        <p:nvPicPr>
          <p:cNvPr id="207876" name="Content Placeholder 207875"/>
          <p:cNvPicPr>
            <a:picLocks noGrp="1" noChangeAspect="1"/>
          </p:cNvPicPr>
          <p:nvPr>
            <p:ph sz="quarter" idx="4294967295"/>
          </p:nvPr>
        </p:nvPicPr>
        <p:blipFill>
          <a:blip r:embed="rId2">
            <a:extLst/>
          </a:blip>
          <a:srcRect/>
          <a:stretch>
            <a:fillRect/>
          </a:stretch>
        </p:blipFill>
        <p:spPr>
          <a:xfrm>
            <a:off x="914400" y="1143000"/>
            <a:ext cx="7086600" cy="48895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208897"/>
          <p:cNvSpPr>
            <a:spLocks noGrp="1"/>
          </p:cNvSpPr>
          <p:nvPr>
            <p:ph type="title" idx="4294967295"/>
          </p:nvPr>
        </p:nvSpPr>
        <p:spPr>
          <a:xfrm>
            <a:off x="457200" y="304800"/>
            <a:ext cx="8229600" cy="1143000"/>
          </a:xfrm>
          <a:ln/>
        </p:spPr>
        <p:txBody>
          <a:bodyPr wrap="square" bIns="91440" anchor="b" anchorCtr="0"/>
          <a:lstStyle/>
          <a:p>
            <a:r>
              <a:rPr lang="en-US" altLang="en-US" b="1" dirty="0"/>
              <a:t>Pathophysiology</a:t>
            </a:r>
          </a:p>
        </p:txBody>
      </p:sp>
      <p:sp>
        <p:nvSpPr>
          <p:cNvPr id="208899" name="Oval 20889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47-587298610EC3}" type="slidenum">
              <a:rPr lang="en-US" altLang="en-US" sz="1400" dirty="0">
                <a:solidFill>
                  <a:srgbClr val="FFFFFF"/>
                </a:solidFill>
                <a:latin typeface="Rockwell" charset="0"/>
              </a:rPr>
              <a:pPr algn="ctr"/>
              <a:t>199</a:t>
            </a:fld>
            <a:endParaRPr lang="en-US" altLang="en-US" sz="1400" dirty="0">
              <a:solidFill>
                <a:srgbClr val="FFFFFF"/>
              </a:solidFill>
              <a:latin typeface="Rockwell" charset="0"/>
            </a:endParaRPr>
          </a:p>
        </p:txBody>
      </p:sp>
      <p:sp>
        <p:nvSpPr>
          <p:cNvPr id="208900" name="Text Placeholder 208899"/>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The cells in the basal layer of the skin divide too quickly and the newly formed cells move so rapidly to the skin surface that they become evident as profuse scales or plaques of epidermal tissue</a:t>
            </a:r>
          </a:p>
          <a:p>
            <a:pPr>
              <a:lnSpc>
                <a:spcPct val="90000"/>
              </a:lnSpc>
              <a:buClr>
                <a:srgbClr val="DE6C36"/>
              </a:buClr>
              <a:buFont typeface="Wingdings" charset="2"/>
              <a:buChar char="Ø"/>
            </a:pPr>
            <a:r>
              <a:rPr lang="en-US" altLang="en-US" sz="2600" dirty="0"/>
              <a:t>The psoriatic epidermal cells may travel from the basal cell layer of the epidermis to the stratum corneum and be cast of in 3 to 4 days, which is in sharp contrast to the normal 26 to 27 days</a:t>
            </a:r>
          </a:p>
          <a:p>
            <a:pPr>
              <a:lnSpc>
                <a:spcPct val="90000"/>
              </a:lnSpc>
              <a:buClr>
                <a:srgbClr val="DE6C36"/>
              </a:buClr>
              <a:buFont typeface="Wingdings" charset="2"/>
              <a:buChar char="Ø"/>
            </a:pPr>
            <a:r>
              <a:rPr lang="en-US" altLang="en-US" sz="2600" dirty="0"/>
              <a:t>As a result of increased number of basal cells and rapid cell passage, the normal events of cell maturation and growth can not take place. Hence the normal protective layers of the skin do not form.</a:t>
            </a:r>
          </a:p>
          <a:p>
            <a:pPr>
              <a:lnSpc>
                <a:spcPct val="90000"/>
              </a:lnSpc>
              <a:buClr>
                <a:srgbClr val="DE6C36"/>
              </a:buClr>
              <a:buFont typeface="Wingdings" charset="2"/>
              <a:buChar char="Ø"/>
            </a:pPr>
            <a:endParaRPr/>
          </a:p>
          <a:p>
            <a:pPr>
              <a:lnSpc>
                <a:spcPct val="90000"/>
              </a:lnSpc>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169"/>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OBJECTIVES</a:t>
            </a:r>
          </a:p>
        </p:txBody>
      </p:sp>
      <p:sp>
        <p:nvSpPr>
          <p:cNvPr id="7171" name="Oval 71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263-587298610EC3}" type="slidenum">
              <a:rPr lang="en-US" altLang="en-US" sz="1400" dirty="0">
                <a:solidFill>
                  <a:srgbClr val="FFFFFF"/>
                </a:solidFill>
                <a:latin typeface="Rockwell" charset="0"/>
              </a:rPr>
              <a:pPr algn="ctr"/>
              <a:t>2</a:t>
            </a:fld>
            <a:endParaRPr lang="en-US" altLang="en-US" sz="1400" dirty="0">
              <a:solidFill>
                <a:srgbClr val="FFFFFF"/>
              </a:solidFill>
              <a:latin typeface="Rockwell" charset="0"/>
            </a:endParaRPr>
          </a:p>
        </p:txBody>
      </p:sp>
      <p:sp>
        <p:nvSpPr>
          <p:cNvPr id="7172" name="Text Placeholder 7171"/>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Review of the anatomy and physiology of skin</a:t>
            </a:r>
          </a:p>
          <a:p>
            <a:pPr>
              <a:buFont typeface="Wingdings" charset="2"/>
              <a:buChar char="Ø"/>
            </a:pPr>
            <a:r>
              <a:rPr lang="en-US" altLang="en-US" sz="2600" dirty="0"/>
              <a:t>Assessment of the skin lesions</a:t>
            </a:r>
          </a:p>
          <a:p>
            <a:pPr>
              <a:buFont typeface="Wingdings" charset="2"/>
              <a:buChar char="Ø"/>
            </a:pPr>
            <a:r>
              <a:rPr lang="en-US" altLang="en-US" sz="2600" dirty="0"/>
              <a:t>Diagnostic tests</a:t>
            </a:r>
          </a:p>
          <a:p>
            <a:pPr>
              <a:buFont typeface="Wingdings" charset="2"/>
              <a:buChar char="Ø"/>
            </a:pPr>
            <a:r>
              <a:rPr lang="en-US" altLang="en-US" sz="2600" dirty="0"/>
              <a:t>Principles of therapy</a:t>
            </a:r>
          </a:p>
          <a:p>
            <a:pPr>
              <a:buFont typeface="Wingdings" charset="2"/>
              <a:buChar char="Ø"/>
            </a:pPr>
            <a:r>
              <a:rPr lang="en-US" altLang="en-US" sz="2600" dirty="0"/>
              <a:t>Classification of skin conditions, etiology/ causes/ risk factors; clinical manifestations, diagnostic tests and therapy (medical and nursing management).</a:t>
            </a: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56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35-587298610EC3}" type="slidenum">
              <a:rPr lang="en-US" altLang="en-US" sz="1400" dirty="0">
                <a:solidFill>
                  <a:srgbClr val="FFFFFF"/>
                </a:solidFill>
                <a:latin typeface="Rockwell" charset="0"/>
              </a:rPr>
              <a:pPr algn="ctr"/>
              <a:t>20</a:t>
            </a:fld>
            <a:endParaRPr lang="en-US" altLang="en-US" sz="1400" dirty="0">
              <a:solidFill>
                <a:srgbClr val="FFFFFF"/>
              </a:solidFill>
              <a:latin typeface="Rockwell" charset="0"/>
            </a:endParaRPr>
          </a:p>
        </p:txBody>
      </p:sp>
      <p:sp>
        <p:nvSpPr>
          <p:cNvPr id="25603" name="Text Placeholder 25602"/>
          <p:cNvSpPr>
            <a:spLocks noGrp="1"/>
          </p:cNvSpPr>
          <p:nvPr>
            <p:ph type="body" sz="quarter" idx="4294967295"/>
          </p:nvPr>
        </p:nvSpPr>
        <p:spPr>
          <a:xfrm>
            <a:off x="457200" y="1219200"/>
            <a:ext cx="8229600" cy="4906963"/>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b="1" u="sng" dirty="0"/>
              <a:t>Note</a:t>
            </a:r>
            <a:r>
              <a:rPr lang="en-US" altLang="en-US" sz="2600" dirty="0"/>
              <a:t>: Sweat glands are located on various parts of the body and respond to different stimuli. Those on the trunk generally respond to thermal stimulation; those on the palms and soles respond  to nervous stimulation; and those on the axillae and on the forehead respond to both stimuli.</a:t>
            </a:r>
          </a:p>
        </p:txBody>
      </p:sp>
    </p:spTree>
  </p:cSld>
  <p:clrMapOvr>
    <a:masterClrMapping/>
  </p:clrMapOvr>
  <p:transition spd="slow">
    <p:blinds dir="vert"/>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209921"/>
          <p:cNvSpPr>
            <a:spLocks noGrp="1"/>
          </p:cNvSpPr>
          <p:nvPr>
            <p:ph type="title" idx="4294967295"/>
          </p:nvPr>
        </p:nvSpPr>
        <p:spPr>
          <a:xfrm>
            <a:off x="457200" y="457200"/>
            <a:ext cx="8229600" cy="1143000"/>
          </a:xfrm>
          <a:ln/>
        </p:spPr>
        <p:txBody>
          <a:bodyPr wrap="square" bIns="91440" anchor="b" anchorCtr="0"/>
          <a:lstStyle/>
          <a:p>
            <a:r>
              <a:rPr lang="en-US" altLang="en-US" b="1" dirty="0"/>
              <a:t>Clinical Manifestations</a:t>
            </a:r>
          </a:p>
        </p:txBody>
      </p:sp>
      <p:sp>
        <p:nvSpPr>
          <p:cNvPr id="209923" name="Oval 2099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48-587298610EC3}" type="slidenum">
              <a:rPr lang="en-US" altLang="en-US" sz="1400" dirty="0">
                <a:solidFill>
                  <a:srgbClr val="FFFFFF"/>
                </a:solidFill>
                <a:latin typeface="Rockwell" charset="0"/>
              </a:rPr>
              <a:pPr algn="ctr"/>
              <a:t>200</a:t>
            </a:fld>
            <a:endParaRPr lang="en-US" altLang="en-US" sz="1400" dirty="0">
              <a:solidFill>
                <a:srgbClr val="FFFFFF"/>
              </a:solidFill>
              <a:latin typeface="Rockwell" charset="0"/>
            </a:endParaRPr>
          </a:p>
        </p:txBody>
      </p:sp>
      <p:sp>
        <p:nvSpPr>
          <p:cNvPr id="209924" name="Text Placeholder 209923"/>
          <p:cNvSpPr>
            <a:spLocks noGrp="1"/>
          </p:cNvSpPr>
          <p:nvPr>
            <p:ph type="body" sz="quarter" idx="4294967295"/>
          </p:nvPr>
        </p:nvSpPr>
        <p:spPr>
          <a:xfrm>
            <a:off x="457200" y="1752600"/>
            <a:ext cx="8229600" cy="4721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Erythematous plaques with silvery scales. May be pruritic and painful.</a:t>
            </a:r>
          </a:p>
          <a:p>
            <a:pPr>
              <a:buClr>
                <a:srgbClr val="DE6C36"/>
              </a:buClr>
              <a:buFont typeface="Wingdings" charset="2"/>
              <a:buChar char="Ø"/>
            </a:pPr>
            <a:r>
              <a:rPr lang="en-US" altLang="en-US" sz="2600" dirty="0"/>
              <a:t>Scraping of scales exposes the dark red base of lesion </a:t>
            </a:r>
          </a:p>
          <a:p>
            <a:pPr>
              <a:buClr>
                <a:srgbClr val="DE6C36"/>
              </a:buClr>
              <a:buFont typeface="Wingdings" charset="2"/>
              <a:buChar char="Ø"/>
            </a:pPr>
            <a:r>
              <a:rPr lang="en-US" altLang="en-US" sz="2600" dirty="0"/>
              <a:t>Nails involved show signs of pitting, discoloration, crumbling beneath free edges and separation of nail plate</a:t>
            </a:r>
          </a:p>
          <a:p>
            <a:pPr>
              <a:buClr>
                <a:srgbClr val="DE6C36"/>
              </a:buClr>
              <a:buFont typeface="Wingdings" charset="2"/>
              <a:buChar char="Ø"/>
            </a:pPr>
            <a:r>
              <a:rPr lang="en-US" altLang="en-US" sz="2600" dirty="0"/>
              <a:t>Palm and sole involvement cause pustular lesions called palmar pustular psoriasis</a:t>
            </a:r>
          </a:p>
          <a:p>
            <a:pPr>
              <a:buClr>
                <a:srgbClr val="DE6C36"/>
              </a:buClr>
              <a:buFont typeface="Wingdings" charset="2"/>
              <a:buNone/>
            </a:pPr>
            <a:endParaRPr/>
          </a:p>
          <a:p>
            <a:pPr>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210945"/>
          <p:cNvSpPr>
            <a:spLocks noGrp="1"/>
          </p:cNvSpPr>
          <p:nvPr>
            <p:ph type="title" idx="4294967295"/>
          </p:nvPr>
        </p:nvSpPr>
        <p:spPr>
          <a:xfrm>
            <a:off x="914400" y="274638"/>
            <a:ext cx="7772400" cy="1143000"/>
          </a:xfrm>
          <a:ln/>
        </p:spPr>
        <p:txBody>
          <a:bodyPr wrap="square" bIns="91440" anchor="b" anchorCtr="0"/>
          <a:lstStyle/>
          <a:p>
            <a:r>
              <a:rPr lang="en-US" altLang="en-US" b="1" dirty="0"/>
              <a:t>Complications </a:t>
            </a:r>
          </a:p>
        </p:txBody>
      </p:sp>
      <p:sp>
        <p:nvSpPr>
          <p:cNvPr id="210947" name="Oval 21094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49-587298610EC3}" type="slidenum">
              <a:rPr lang="en-US" altLang="en-US" sz="1400" dirty="0">
                <a:solidFill>
                  <a:srgbClr val="FFFFFF"/>
                </a:solidFill>
                <a:latin typeface="Rockwell" charset="0"/>
              </a:rPr>
              <a:pPr algn="ctr"/>
              <a:t>201</a:t>
            </a:fld>
            <a:endParaRPr lang="en-US" altLang="en-US" sz="1400" dirty="0">
              <a:solidFill>
                <a:srgbClr val="FFFFFF"/>
              </a:solidFill>
              <a:latin typeface="Rockwell" charset="0"/>
            </a:endParaRPr>
          </a:p>
        </p:txBody>
      </p:sp>
      <p:sp>
        <p:nvSpPr>
          <p:cNvPr id="210948" name="Text Placeholder 21094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endParaRPr/>
          </a:p>
          <a:p>
            <a:pPr>
              <a:buClr>
                <a:srgbClr val="DE6C36"/>
              </a:buClr>
              <a:buFont typeface="Wingdings" charset="2"/>
              <a:buChar char="Ø"/>
            </a:pPr>
            <a:r>
              <a:rPr lang="en-US" altLang="en-US" sz="2600" dirty="0"/>
              <a:t>Psoriatic arthritis – is a rheumatoid factor negative arthritis</a:t>
            </a:r>
          </a:p>
          <a:p>
            <a:pPr>
              <a:buClr>
                <a:srgbClr val="DE6C36"/>
              </a:buClr>
              <a:buNone/>
            </a:pPr>
            <a:endParaRPr/>
          </a:p>
          <a:p>
            <a:pPr>
              <a:buClr>
                <a:srgbClr val="DE6C36"/>
              </a:buClr>
              <a:buFont typeface="Wingdings" charset="2"/>
              <a:buChar char="Ø"/>
            </a:pPr>
            <a:r>
              <a:rPr lang="en-US" altLang="en-US" sz="2600" dirty="0"/>
              <a:t>Erythromatic psoriasis – involvement of total body surface</a:t>
            </a:r>
          </a:p>
        </p:txBody>
      </p:sp>
    </p:spTree>
  </p:cSld>
  <p:clrMapOvr>
    <a:masterClrMapping/>
  </p:clrMapOvr>
  <p:transition spd="slow">
    <p:blinds dir="ver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211969"/>
          <p:cNvSpPr>
            <a:spLocks noGrp="1"/>
          </p:cNvSpPr>
          <p:nvPr>
            <p:ph type="title" idx="4294967295"/>
          </p:nvPr>
        </p:nvSpPr>
        <p:spPr>
          <a:xfrm>
            <a:off x="457200" y="274638"/>
            <a:ext cx="7467600" cy="1096962"/>
          </a:xfrm>
          <a:ln/>
        </p:spPr>
        <p:txBody>
          <a:bodyPr wrap="square" bIns="91440" anchor="b" anchorCtr="0"/>
          <a:lstStyle/>
          <a:p>
            <a:r>
              <a:rPr lang="en-US" altLang="en-US" b="1" dirty="0"/>
              <a:t>Medical Management</a:t>
            </a:r>
          </a:p>
        </p:txBody>
      </p:sp>
      <p:sp>
        <p:nvSpPr>
          <p:cNvPr id="211971" name="Oval 2119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50-587298610EC3}" type="slidenum">
              <a:rPr lang="en-US" altLang="en-US" sz="1400" dirty="0">
                <a:solidFill>
                  <a:srgbClr val="FFFFFF"/>
                </a:solidFill>
                <a:latin typeface="Rockwell" charset="0"/>
              </a:rPr>
              <a:pPr algn="ctr"/>
              <a:t>202</a:t>
            </a:fld>
            <a:endParaRPr lang="en-US" altLang="en-US" sz="1400" dirty="0">
              <a:solidFill>
                <a:srgbClr val="FFFFFF"/>
              </a:solidFill>
              <a:latin typeface="Rockwell" charset="0"/>
            </a:endParaRPr>
          </a:p>
        </p:txBody>
      </p:sp>
      <p:sp>
        <p:nvSpPr>
          <p:cNvPr id="211972" name="Text Placeholder 211971"/>
          <p:cNvSpPr>
            <a:spLocks noGrp="1"/>
          </p:cNvSpPr>
          <p:nvPr>
            <p:ph type="body" sz="quarter" idx="4294967295"/>
          </p:nvPr>
        </p:nvSpPr>
        <p:spPr>
          <a:xfrm>
            <a:off x="457200" y="1752600"/>
            <a:ext cx="8305800" cy="4876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Coal tar inhibit excessive skin turnover. Applied topically, with no systemic adverse effects. Application may be messy, odorous, and may stain clothing.</a:t>
            </a:r>
          </a:p>
          <a:p>
            <a:pPr>
              <a:buClr>
                <a:srgbClr val="DE6C36"/>
              </a:buClr>
              <a:buNone/>
            </a:pPr>
            <a:endParaRPr/>
          </a:p>
          <a:p>
            <a:pPr>
              <a:buClr>
                <a:srgbClr val="DE6C36"/>
              </a:buClr>
              <a:buFont typeface="Wingdings" charset="2"/>
              <a:buChar char="Ø"/>
            </a:pPr>
            <a:r>
              <a:rPr lang="en-US" altLang="en-US" sz="2600" dirty="0"/>
              <a:t>Topical corticosteroids are the mainstay. Adverse effects may include striae, thinning of the skin, adrenal suppression. </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Oval 2129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91-587298610EC3}" type="slidenum">
              <a:rPr lang="en-US" altLang="en-US" sz="1400" dirty="0">
                <a:solidFill>
                  <a:srgbClr val="FFFFFF"/>
                </a:solidFill>
                <a:latin typeface="Rockwell" charset="0"/>
              </a:rPr>
              <a:pPr algn="ctr"/>
              <a:t>203</a:t>
            </a:fld>
            <a:endParaRPr lang="en-US" altLang="en-US" sz="1400" dirty="0">
              <a:solidFill>
                <a:srgbClr val="FFFFFF"/>
              </a:solidFill>
              <a:latin typeface="Rockwell" charset="0"/>
            </a:endParaRPr>
          </a:p>
        </p:txBody>
      </p:sp>
      <p:sp>
        <p:nvSpPr>
          <p:cNvPr id="212995" name="Text Placeholder 212994"/>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Topical calcipotriene, a vitamin D derivative, used for mild to moderate psoriasis; is generally without adverse effects.</a:t>
            </a:r>
          </a:p>
          <a:p>
            <a:pPr>
              <a:buClr>
                <a:srgbClr val="DE6C36"/>
              </a:buClr>
              <a:buNone/>
            </a:pPr>
            <a:endParaRPr/>
          </a:p>
          <a:p>
            <a:pPr>
              <a:buClr>
                <a:srgbClr val="DE6C36"/>
              </a:buClr>
              <a:buFont typeface="Wingdings" charset="2"/>
              <a:buChar char="Ø"/>
            </a:pPr>
            <a:r>
              <a:rPr lang="en-US" altLang="en-US" sz="2600" dirty="0"/>
              <a:t>Phototherapy and photochemotherapy</a:t>
            </a:r>
          </a:p>
          <a:p>
            <a:pPr>
              <a:buClr>
                <a:srgbClr val="DE6C36"/>
              </a:buClr>
              <a:buNone/>
            </a:pPr>
            <a:endParaRPr/>
          </a:p>
          <a:p>
            <a:pPr>
              <a:buClr>
                <a:srgbClr val="DE6C36"/>
              </a:buClr>
              <a:buFont typeface="Wingdings" charset="2"/>
              <a:buChar char="Ø"/>
            </a:pPr>
            <a:r>
              <a:rPr lang="en-US" altLang="en-US" sz="2600" dirty="0"/>
              <a:t>Oral methotrexate and cyclosporine also are used for severe cases. Hepatotoxicity may occur with methotrexate. Hypertension and renal failure may occur with cyclosporine</a:t>
            </a:r>
          </a:p>
        </p:txBody>
      </p:sp>
    </p:spTree>
  </p:cSld>
  <p:clrMapOvr>
    <a:masterClrMapping/>
  </p:clrMapOvr>
  <p:transition spd="slow">
    <p:blinds dir="vert"/>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214017"/>
          <p:cNvSpPr>
            <a:spLocks noGrp="1"/>
          </p:cNvSpPr>
          <p:nvPr>
            <p:ph type="title" idx="4294967295"/>
          </p:nvPr>
        </p:nvSpPr>
        <p:spPr>
          <a:xfrm>
            <a:off x="457200" y="381000"/>
            <a:ext cx="8229600" cy="914400"/>
          </a:xfrm>
          <a:ln/>
        </p:spPr>
        <p:txBody>
          <a:bodyPr wrap="square" bIns="91440" anchor="b" anchorCtr="0"/>
          <a:lstStyle/>
          <a:p>
            <a:r>
              <a:rPr lang="en-US" altLang="en-US" b="1" dirty="0"/>
              <a:t>Nursing Management</a:t>
            </a:r>
          </a:p>
        </p:txBody>
      </p:sp>
      <p:sp>
        <p:nvSpPr>
          <p:cNvPr id="214019" name="Oval 2140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51-587298610EC3}" type="slidenum">
              <a:rPr lang="en-US" altLang="en-US" sz="1400" dirty="0">
                <a:solidFill>
                  <a:srgbClr val="FFFFFF"/>
                </a:solidFill>
                <a:latin typeface="Rockwell" charset="0"/>
              </a:rPr>
              <a:pPr algn="ctr"/>
              <a:t>204</a:t>
            </a:fld>
            <a:endParaRPr lang="en-US" altLang="en-US" sz="1400" dirty="0">
              <a:solidFill>
                <a:srgbClr val="FFFFFF"/>
              </a:solidFill>
              <a:latin typeface="Rockwell" charset="0"/>
            </a:endParaRPr>
          </a:p>
        </p:txBody>
      </p:sp>
      <p:sp>
        <p:nvSpPr>
          <p:cNvPr id="214020" name="Text Placeholder 214019"/>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Assist patient with daily tub bath to soften scales and plaques; may gently rub with bath brush.</a:t>
            </a:r>
          </a:p>
          <a:p>
            <a:pPr>
              <a:buClr>
                <a:srgbClr val="DE6C36"/>
              </a:buClr>
              <a:buNone/>
            </a:pPr>
            <a:endParaRPr/>
          </a:p>
          <a:p>
            <a:pPr>
              <a:buClr>
                <a:srgbClr val="DE6C36"/>
              </a:buClr>
              <a:buFont typeface="Wingdings" charset="2"/>
              <a:buChar char="Ø"/>
            </a:pPr>
            <a:r>
              <a:rPr lang="en-US" altLang="en-US" sz="2600" dirty="0"/>
              <a:t>Apply topical preparations after bath and scale removal.</a:t>
            </a:r>
          </a:p>
          <a:p>
            <a:pPr>
              <a:buClr>
                <a:srgbClr val="DE6C36"/>
              </a:buClr>
              <a:buNone/>
            </a:pPr>
            <a:endParaRPr/>
          </a:p>
          <a:p>
            <a:pPr>
              <a:buClr>
                <a:srgbClr val="DE6C36"/>
              </a:buClr>
              <a:buFont typeface="Wingdings" charset="2"/>
              <a:buChar char="Ø"/>
            </a:pPr>
            <a:r>
              <a:rPr lang="en-US" altLang="en-US" sz="2600" dirty="0"/>
              <a:t>Warn patient that coal tar preparations may stain clothing; let dry before dressing.</a:t>
            </a:r>
          </a:p>
          <a:p>
            <a:pPr>
              <a:buClr>
                <a:srgbClr val="DE6C36"/>
              </a:buClr>
              <a:buFont typeface="Wingdings" charset="2"/>
              <a:buChar char="Ø"/>
            </a:pPr>
            <a:endParaRP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Oval 2150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92-587298610EC3}" type="slidenum">
              <a:rPr lang="en-US" altLang="en-US" sz="1400" dirty="0">
                <a:solidFill>
                  <a:srgbClr val="FFFFFF"/>
                </a:solidFill>
                <a:latin typeface="Rockwell" charset="0"/>
              </a:rPr>
              <a:pPr algn="ctr"/>
              <a:t>205</a:t>
            </a:fld>
            <a:endParaRPr lang="en-US" altLang="en-US" sz="1400" dirty="0">
              <a:solidFill>
                <a:srgbClr val="FFFFFF"/>
              </a:solidFill>
              <a:latin typeface="Rockwell" charset="0"/>
            </a:endParaRPr>
          </a:p>
        </p:txBody>
      </p:sp>
      <p:sp>
        <p:nvSpPr>
          <p:cNvPr id="215043" name="Text Placeholder 215042"/>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Advise patient to wear goggles for phototherapy, to prevent cataracts and to follow up with periodic eye exams.</a:t>
            </a:r>
          </a:p>
          <a:p>
            <a:pPr>
              <a:buClr>
                <a:srgbClr val="DE6C36"/>
              </a:buClr>
              <a:buNone/>
            </a:pPr>
            <a:endParaRPr/>
          </a:p>
          <a:p>
            <a:pPr>
              <a:buClr>
                <a:srgbClr val="DE6C36"/>
              </a:buClr>
              <a:buFont typeface="Wingdings" charset="2"/>
              <a:buChar char="Ø"/>
            </a:pPr>
            <a:r>
              <a:rPr lang="en-US" altLang="en-US" sz="2600" dirty="0"/>
              <a:t>Advise patients to use good lubricants to prevent drying and cracking of skin, which can lead to hyperkeratinization</a:t>
            </a:r>
          </a:p>
          <a:p>
            <a:pPr>
              <a:buClr>
                <a:srgbClr val="DE6C36"/>
              </a:buClr>
              <a:buNone/>
            </a:pPr>
            <a:endParaRPr/>
          </a:p>
          <a:p>
            <a:pPr>
              <a:buClr>
                <a:srgbClr val="DE6C36"/>
              </a:buClr>
              <a:buFont typeface="Wingdings" charset="2"/>
              <a:buChar char="Ø"/>
            </a:pPr>
            <a:r>
              <a:rPr lang="en-US" altLang="en-US" sz="2600" dirty="0"/>
              <a:t>Encourage patient to follow up closely with primary care provider or with dermatologist and to report for blood work, to check renal function and liver function tests as indicated.</a:t>
            </a:r>
          </a:p>
        </p:txBody>
      </p:sp>
    </p:spTree>
  </p:cSld>
  <p:clrMapOvr>
    <a:masterClrMapping/>
  </p:clrMapOvr>
  <p:transition spd="slow">
    <p:blinds dir="vert"/>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Oval 2160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17-587298610EC3}" type="slidenum">
              <a:rPr lang="en-US" altLang="en-US" sz="1400" dirty="0">
                <a:solidFill>
                  <a:srgbClr val="FFFFFF"/>
                </a:solidFill>
                <a:latin typeface="Rockwell" charset="0"/>
              </a:rPr>
              <a:pPr algn="ctr"/>
              <a:t>206</a:t>
            </a:fld>
            <a:endParaRPr lang="en-US" altLang="en-US" sz="1400" dirty="0">
              <a:solidFill>
                <a:srgbClr val="FFFFFF"/>
              </a:solidFill>
              <a:latin typeface="Rockwell" charset="0"/>
            </a:endParaRPr>
          </a:p>
        </p:txBody>
      </p:sp>
      <p:sp>
        <p:nvSpPr>
          <p:cNvPr id="216067" name="Text Placeholder 216066"/>
          <p:cNvSpPr>
            <a:spLocks noGrp="1"/>
          </p:cNvSpPr>
          <p:nvPr>
            <p:ph type="body" sz="quarter" idx="4294967295"/>
          </p:nvPr>
        </p:nvSpPr>
        <p:spPr>
          <a:xfrm>
            <a:off x="457200" y="838200"/>
            <a:ext cx="8229600" cy="5287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Reinforce to women of childbearing age that retinoids and methotrexate are teratogenic; woman must be using birth control.</a:t>
            </a:r>
          </a:p>
          <a:p>
            <a:pPr>
              <a:buClr>
                <a:srgbClr val="DE6C36"/>
              </a:buClr>
              <a:buNone/>
            </a:pPr>
            <a:endParaRPr/>
          </a:p>
          <a:p>
            <a:pPr>
              <a:buClr>
                <a:srgbClr val="DE6C36"/>
              </a:buClr>
              <a:buFont typeface="Wingdings" charset="2"/>
              <a:buChar char="Ø"/>
            </a:pPr>
            <a:r>
              <a:rPr lang="en-US" altLang="en-US" sz="2600" dirty="0"/>
              <a:t>Encourage patients to try to identify triggers that may cause flare-ups and to practice avoidance techniques, such as relaxation therapy, to avoid stress.</a:t>
            </a:r>
          </a:p>
          <a:p>
            <a:pPr>
              <a:buClr>
                <a:srgbClr val="DE6C36"/>
              </a:buClr>
              <a:buNone/>
            </a:pPr>
            <a:endParaRPr/>
          </a:p>
          <a:p>
            <a:pPr>
              <a:buClr>
                <a:srgbClr val="DE6C36"/>
              </a:buClr>
              <a:buFont typeface="Wingdings" charset="2"/>
              <a:buChar char="Ø"/>
            </a:pPr>
            <a:r>
              <a:rPr lang="en-US" altLang="en-US" sz="2600" dirty="0"/>
              <a:t>Teach patients to avoid direct sun exposure by wearing protective clothing and sunscreen, especially after photochemotherapy.</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217089"/>
          <p:cNvSpPr>
            <a:spLocks noGrp="1"/>
          </p:cNvSpPr>
          <p:nvPr>
            <p:ph type="title" idx="4294967295"/>
          </p:nvPr>
        </p:nvSpPr>
        <p:spPr>
          <a:xfrm>
            <a:off x="457200" y="457200"/>
            <a:ext cx="8229600" cy="1143000"/>
          </a:xfrm>
          <a:ln/>
        </p:spPr>
        <p:txBody>
          <a:bodyPr wrap="square" bIns="91440" anchor="b" anchorCtr="0"/>
          <a:lstStyle/>
          <a:p>
            <a:pPr algn="ctr"/>
            <a:r>
              <a:rPr lang="en-US" altLang="en-US" b="1" dirty="0"/>
              <a:t>PEMPHIGUS</a:t>
            </a:r>
          </a:p>
        </p:txBody>
      </p:sp>
      <p:sp>
        <p:nvSpPr>
          <p:cNvPr id="217091" name="Oval 21709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19-587298610EC3}" type="slidenum">
              <a:rPr lang="en-US" altLang="en-US" sz="1400" dirty="0">
                <a:solidFill>
                  <a:srgbClr val="FFFFFF"/>
                </a:solidFill>
                <a:latin typeface="Rockwell" charset="0"/>
              </a:rPr>
              <a:pPr algn="ctr"/>
              <a:t>207</a:t>
            </a:fld>
            <a:endParaRPr lang="en-US" altLang="en-US" sz="1400" dirty="0">
              <a:solidFill>
                <a:srgbClr val="FFFFFF"/>
              </a:solidFill>
              <a:latin typeface="Rockwell" charset="0"/>
            </a:endParaRPr>
          </a:p>
        </p:txBody>
      </p:sp>
      <p:sp>
        <p:nvSpPr>
          <p:cNvPr id="217092" name="Text Placeholder 217091"/>
          <p:cNvSpPr>
            <a:spLocks noGrp="1"/>
          </p:cNvSpPr>
          <p:nvPr>
            <p:ph type="body" sz="quarter" idx="4294967295"/>
          </p:nvPr>
        </p:nvSpPr>
        <p:spPr>
          <a:xfrm>
            <a:off x="457200" y="1981200"/>
            <a:ext cx="8229600" cy="4492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Is a serious autoimmune disease of the skin and of the mucous membranes, characterized by the appearance of flaccid blisters (bullae) of various sizes on apparently normal skin and mucous membranes (mouth, esophagus, conjunctiva, vagina)</a:t>
            </a:r>
          </a:p>
          <a:p>
            <a:pPr>
              <a:buClr>
                <a:srgbClr val="DE6C36"/>
              </a:buClr>
              <a:buFont typeface="Wingdings" charset="2"/>
              <a:buNone/>
            </a:pPr>
            <a:endParaRPr/>
          </a:p>
          <a:p>
            <a:pPr>
              <a:buClr>
                <a:srgbClr val="DE6C36"/>
              </a:buClr>
              <a:buFont typeface="Wingdings" charset="2"/>
              <a:buChar char="Ø"/>
            </a:pPr>
            <a:r>
              <a:rPr lang="en-US" altLang="en-US" sz="2600" dirty="0"/>
              <a:t>Genetics may play a role in its development</a:t>
            </a:r>
          </a:p>
        </p:txBody>
      </p:sp>
    </p:spTree>
  </p:cSld>
  <p:clrMapOvr>
    <a:masterClrMapping/>
  </p:clrMapOvr>
  <p:transition spd="slow">
    <p:blinds dir="vert"/>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218113"/>
          <p:cNvSpPr>
            <a:spLocks noGrp="1"/>
          </p:cNvSpPr>
          <p:nvPr>
            <p:ph type="title" idx="4294967295"/>
          </p:nvPr>
        </p:nvSpPr>
        <p:spPr>
          <a:xfrm>
            <a:off x="457200" y="274638"/>
            <a:ext cx="7467600" cy="411162"/>
          </a:xfrm>
          <a:ln/>
        </p:spPr>
        <p:txBody>
          <a:bodyPr wrap="square" bIns="91440" anchor="b" anchorCtr="0"/>
          <a:lstStyle/>
          <a:p>
            <a:pPr algn="ctr"/>
            <a:r>
              <a:rPr lang="en-US" altLang="en-US" sz="3600" b="1" dirty="0"/>
              <a:t>Pemphigus (diagram)</a:t>
            </a:r>
          </a:p>
        </p:txBody>
      </p:sp>
      <p:sp>
        <p:nvSpPr>
          <p:cNvPr id="218115" name="Oval 21811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61-587298610EC3}" type="slidenum">
              <a:rPr lang="en-US" altLang="en-US" sz="1400" dirty="0">
                <a:solidFill>
                  <a:srgbClr val="FFFFFF"/>
                </a:solidFill>
                <a:latin typeface="Rockwell" charset="0"/>
              </a:rPr>
              <a:pPr algn="ctr"/>
              <a:t>208</a:t>
            </a:fld>
            <a:endParaRPr lang="en-US" altLang="en-US" sz="1400" dirty="0">
              <a:solidFill>
                <a:srgbClr val="FFFFFF"/>
              </a:solidFill>
              <a:latin typeface="Rockwell" charset="0"/>
            </a:endParaRPr>
          </a:p>
        </p:txBody>
      </p:sp>
      <p:pic>
        <p:nvPicPr>
          <p:cNvPr id="218116" name="Content Placeholder 218115"/>
          <p:cNvPicPr>
            <a:picLocks noGrp="1" noChangeAspect="1"/>
          </p:cNvPicPr>
          <p:nvPr>
            <p:ph sz="quarter" idx="4294967295"/>
          </p:nvPr>
        </p:nvPicPr>
        <p:blipFill>
          <a:blip r:embed="rId2">
            <a:extLst/>
          </a:blip>
          <a:srcRect/>
          <a:stretch>
            <a:fillRect/>
          </a:stretch>
        </p:blipFill>
        <p:spPr>
          <a:xfrm>
            <a:off x="762000" y="990600"/>
            <a:ext cx="7467600" cy="48768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219137"/>
          <p:cNvSpPr>
            <a:spLocks noGrp="1"/>
          </p:cNvSpPr>
          <p:nvPr>
            <p:ph type="title" idx="4294967295"/>
          </p:nvPr>
        </p:nvSpPr>
        <p:spPr>
          <a:xfrm>
            <a:off x="457200" y="228600"/>
            <a:ext cx="8229600" cy="990600"/>
          </a:xfrm>
          <a:ln/>
        </p:spPr>
        <p:txBody>
          <a:bodyPr wrap="square" bIns="91440" anchor="b" anchorCtr="0"/>
          <a:lstStyle/>
          <a:p>
            <a:r>
              <a:rPr lang="en-US" altLang="en-US" b="1" dirty="0"/>
              <a:t>Pathophysiology </a:t>
            </a:r>
          </a:p>
        </p:txBody>
      </p:sp>
      <p:sp>
        <p:nvSpPr>
          <p:cNvPr id="219139" name="Oval 21913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529-587298610EC3}" type="slidenum">
              <a:rPr lang="en-US" altLang="en-US" sz="1400" dirty="0">
                <a:solidFill>
                  <a:srgbClr val="FFFFFF"/>
                </a:solidFill>
                <a:latin typeface="Rockwell" charset="0"/>
              </a:rPr>
              <a:pPr algn="ctr"/>
              <a:t>209</a:t>
            </a:fld>
            <a:endParaRPr lang="en-US" altLang="en-US" sz="1400" dirty="0">
              <a:solidFill>
                <a:srgbClr val="FFFFFF"/>
              </a:solidFill>
              <a:latin typeface="Rockwell" charset="0"/>
            </a:endParaRPr>
          </a:p>
        </p:txBody>
      </p:sp>
      <p:sp>
        <p:nvSpPr>
          <p:cNvPr id="219140" name="Text Placeholder 219139"/>
          <p:cNvSpPr>
            <a:spLocks noGrp="1"/>
          </p:cNvSpPr>
          <p:nvPr>
            <p:ph type="body" sz="quarter" idx="4294967295"/>
          </p:nvPr>
        </p:nvSpPr>
        <p:spPr>
          <a:xfrm>
            <a:off x="457200" y="13716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Normally, the immune system produces antibodies against foreign bodies, such as harmful viruses and bacteria. </a:t>
            </a:r>
          </a:p>
          <a:p>
            <a:pPr>
              <a:buFont typeface="Wingdings" charset="2"/>
              <a:buChar char="Ø"/>
            </a:pPr>
            <a:r>
              <a:rPr lang="en-US" altLang="en-US" sz="2600" dirty="0"/>
              <a:t>However in pemphigus, the immune system produces antibodies against specific proteins in the skin and mucus membranes called desmogleins that bind the skin cells to each other. </a:t>
            </a:r>
          </a:p>
          <a:p>
            <a:pPr>
              <a:buFont typeface="Wingdings" charset="2"/>
              <a:buChar char="Ø"/>
            </a:pPr>
            <a:r>
              <a:rPr lang="en-US" altLang="en-US" sz="2600" dirty="0"/>
              <a:t>These antibodies break the bonds between skin cells. This then results to separation and breakdown of cell layer in the epidermis (acantholysis).  This leads to the formation of a blister. </a:t>
            </a: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6625"/>
          <p:cNvSpPr>
            <a:spLocks noGrp="1"/>
          </p:cNvSpPr>
          <p:nvPr>
            <p:ph type="title" idx="4294967295"/>
          </p:nvPr>
        </p:nvSpPr>
        <p:spPr>
          <a:xfrm>
            <a:off x="457200" y="274638"/>
            <a:ext cx="8077200" cy="944562"/>
          </a:xfrm>
          <a:ln/>
        </p:spPr>
        <p:txBody>
          <a:bodyPr wrap="square" bIns="91440" anchor="b" anchorCtr="0"/>
          <a:lstStyle/>
          <a:p>
            <a:r>
              <a:rPr lang="en-US" altLang="en-US" b="1" dirty="0"/>
              <a:t>Functions of Skin</a:t>
            </a:r>
          </a:p>
        </p:txBody>
      </p:sp>
      <p:sp>
        <p:nvSpPr>
          <p:cNvPr id="26627" name="Oval 2662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280-587298610EC3}" type="slidenum">
              <a:rPr lang="en-US" altLang="en-US" sz="1400" dirty="0">
                <a:solidFill>
                  <a:srgbClr val="FFFFFF"/>
                </a:solidFill>
                <a:latin typeface="Rockwell" charset="0"/>
              </a:rPr>
              <a:pPr algn="ctr"/>
              <a:t>21</a:t>
            </a:fld>
            <a:endParaRPr lang="en-US" altLang="en-US" sz="1400" dirty="0">
              <a:solidFill>
                <a:srgbClr val="FFFFFF"/>
              </a:solidFill>
              <a:latin typeface="Rockwell" charset="0"/>
            </a:endParaRPr>
          </a:p>
        </p:txBody>
      </p:sp>
      <p:sp>
        <p:nvSpPr>
          <p:cNvPr id="26628" name="Text Placeholder 26627"/>
          <p:cNvSpPr>
            <a:spLocks noGrp="1"/>
          </p:cNvSpPr>
          <p:nvPr>
            <p:ph type="body" sz="quarter" idx="4294967295"/>
          </p:nvPr>
        </p:nvSpPr>
        <p:spPr>
          <a:xfrm>
            <a:off x="457200" y="1219200"/>
            <a:ext cx="8229600" cy="49069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r>
              <a:rPr lang="en-US" altLang="en-US" sz="2600" dirty="0"/>
              <a:t>Skin performs the following functions:</a:t>
            </a:r>
          </a:p>
          <a:p>
            <a:pPr>
              <a:lnSpc>
                <a:spcPct val="90000"/>
              </a:lnSpc>
              <a:buClr>
                <a:srgbClr val="DE6C36"/>
              </a:buClr>
              <a:buFont typeface="Arial" charset="0"/>
              <a:buNone/>
            </a:pPr>
            <a:r>
              <a:rPr lang="en-US" altLang="en-US" sz="2600" b="1" dirty="0"/>
              <a:t>1. Protection</a:t>
            </a:r>
            <a:r>
              <a:rPr lang="en-US" altLang="en-US" sz="2600" dirty="0"/>
              <a:t>: an anatomical barrier from pathogens and damage between the internal and external environment in bodily defense; Langerhans cells in the skin are part of the adaptive immune system.</a:t>
            </a:r>
          </a:p>
          <a:p>
            <a:pPr>
              <a:lnSpc>
                <a:spcPct val="90000"/>
              </a:lnSpc>
              <a:buClr>
                <a:srgbClr val="DE6C36"/>
              </a:buClr>
              <a:buFont typeface="Arial" charset="0"/>
              <a:buNone/>
            </a:pPr>
            <a:r>
              <a:rPr lang="en-US" altLang="en-US" sz="2600" b="1" dirty="0"/>
              <a:t>2. Sensation</a:t>
            </a:r>
            <a:r>
              <a:rPr lang="en-US" altLang="en-US" sz="2600" dirty="0"/>
              <a:t>: contains a variety of nerve endings that react to heat and cold, touch, pressure, vibration, and tissue injury; </a:t>
            </a:r>
          </a:p>
          <a:p>
            <a:pPr>
              <a:lnSpc>
                <a:spcPct val="90000"/>
              </a:lnSpc>
              <a:buClr>
                <a:srgbClr val="DE6C36"/>
              </a:buClr>
              <a:buFont typeface="Wingdings" charset="2"/>
              <a:buNone/>
            </a:pPr>
            <a:r>
              <a:rPr lang="en-US" altLang="en-US" sz="2600" b="1" dirty="0"/>
              <a:t>3. Fluid balance: </a:t>
            </a:r>
            <a:r>
              <a:rPr lang="en-US" altLang="en-US" sz="2600" dirty="0"/>
              <a:t>the skin provides a relatively dry and semi-impermeable barrier to fluid loss. Loss of this function contributes to the massive fluid loss in burns </a:t>
            </a:r>
          </a:p>
          <a:p>
            <a:pPr>
              <a:lnSpc>
                <a:spcPct val="90000"/>
              </a:lnSpc>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220161"/>
          <p:cNvSpPr>
            <a:spLocks noGrp="1"/>
          </p:cNvSpPr>
          <p:nvPr>
            <p:ph type="title" idx="4294967295"/>
          </p:nvPr>
        </p:nvSpPr>
        <p:spPr>
          <a:xfrm>
            <a:off x="914400" y="274638"/>
            <a:ext cx="7772400" cy="1143000"/>
          </a:xfrm>
          <a:ln/>
        </p:spPr>
        <p:txBody>
          <a:bodyPr wrap="square" bIns="91440" anchor="b" anchorCtr="0"/>
          <a:lstStyle/>
          <a:p>
            <a:r>
              <a:rPr lang="en-US" altLang="en-US" b="1" dirty="0"/>
              <a:t>Risk Factors</a:t>
            </a:r>
          </a:p>
        </p:txBody>
      </p:sp>
      <p:sp>
        <p:nvSpPr>
          <p:cNvPr id="220163" name="Oval 22016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30-587298610EC3}" type="slidenum">
              <a:rPr lang="en-US" altLang="en-US" sz="1400" dirty="0">
                <a:solidFill>
                  <a:srgbClr val="FFFFFF"/>
                </a:solidFill>
                <a:latin typeface="Rockwell" charset="0"/>
              </a:rPr>
              <a:pPr algn="ctr"/>
              <a:t>210</a:t>
            </a:fld>
            <a:endParaRPr lang="en-US" altLang="en-US" sz="1400" dirty="0">
              <a:solidFill>
                <a:srgbClr val="FFFFFF"/>
              </a:solidFill>
              <a:latin typeface="Rockwell" charset="0"/>
            </a:endParaRPr>
          </a:p>
        </p:txBody>
      </p:sp>
      <p:sp>
        <p:nvSpPr>
          <p:cNvPr id="220164" name="Text Placeholder 220163"/>
          <p:cNvSpPr>
            <a:spLocks noGrp="1"/>
          </p:cNvSpPr>
          <p:nvPr>
            <p:ph type="body" sz="quarter" idx="4294967295"/>
          </p:nvPr>
        </p:nvSpPr>
        <p:spPr>
          <a:xfrm>
            <a:off x="457200" y="2286000"/>
            <a:ext cx="8229600" cy="40386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Chelating agents (agents which remove certain materials from the blood) e.g. penicillamine</a:t>
            </a:r>
          </a:p>
          <a:p>
            <a:pPr>
              <a:buFont typeface="Wingdings" charset="2"/>
              <a:buChar char="Ø"/>
            </a:pPr>
            <a:endParaRPr/>
          </a:p>
          <a:p>
            <a:pPr>
              <a:buFont typeface="Wingdings" charset="2"/>
              <a:buChar char="Ø"/>
            </a:pPr>
            <a:r>
              <a:rPr lang="en-US" altLang="en-US" sz="2600" dirty="0"/>
              <a:t> Antihypertensive medications: ACE inhibitors</a:t>
            </a:r>
          </a:p>
          <a:p>
            <a:pPr>
              <a:buFont typeface="Wingdings" charset="2"/>
              <a:buChar char="Ø"/>
            </a:pPr>
            <a:endParaRPr/>
          </a:p>
          <a:p>
            <a:pPr>
              <a:buFont typeface="Wingdings" charset="2"/>
              <a:buChar char="Ø"/>
            </a:pPr>
            <a:r>
              <a:rPr lang="en-US" altLang="en-US" sz="2600" dirty="0"/>
              <a:t>Cancer especially lymphoma or leukemia</a:t>
            </a:r>
          </a:p>
        </p:txBody>
      </p:sp>
    </p:spTree>
  </p:cSld>
  <p:clrMapOvr>
    <a:masterClrMapping/>
  </p:clrMapOvr>
  <p:transition spd="slow">
    <p:blinds dir="vert"/>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221185"/>
          <p:cNvSpPr>
            <a:spLocks noGrp="1"/>
          </p:cNvSpPr>
          <p:nvPr>
            <p:ph type="title" idx="4294967295"/>
          </p:nvPr>
        </p:nvSpPr>
        <p:spPr>
          <a:xfrm>
            <a:off x="457200" y="457200"/>
            <a:ext cx="8229600" cy="1143000"/>
          </a:xfrm>
          <a:ln/>
        </p:spPr>
        <p:txBody>
          <a:bodyPr wrap="square" bIns="91440" anchor="b" anchorCtr="0"/>
          <a:lstStyle/>
          <a:p>
            <a:r>
              <a:rPr lang="en-US" altLang="en-US" b="1" dirty="0"/>
              <a:t>Clinical Manifestations</a:t>
            </a:r>
          </a:p>
        </p:txBody>
      </p:sp>
      <p:sp>
        <p:nvSpPr>
          <p:cNvPr id="221187" name="Oval 22118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52-587298610EC3}" type="slidenum">
              <a:rPr lang="en-US" altLang="en-US" sz="1400" dirty="0">
                <a:solidFill>
                  <a:srgbClr val="FFFFFF"/>
                </a:solidFill>
                <a:latin typeface="Rockwell" charset="0"/>
              </a:rPr>
              <a:pPr algn="ctr"/>
              <a:t>211</a:t>
            </a:fld>
            <a:endParaRPr lang="en-US" altLang="en-US" sz="1400" dirty="0">
              <a:solidFill>
                <a:srgbClr val="FFFFFF"/>
              </a:solidFill>
              <a:latin typeface="Rockwell" charset="0"/>
            </a:endParaRPr>
          </a:p>
        </p:txBody>
      </p:sp>
      <p:sp>
        <p:nvSpPr>
          <p:cNvPr id="221188" name="Text Placeholder 22118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Initial lesions may appear in oral cavity; flaccid blisters (bullae) may arise on normal or erythematous skin.</a:t>
            </a:r>
          </a:p>
          <a:p>
            <a:pPr>
              <a:buClr>
                <a:srgbClr val="DE6C36"/>
              </a:buClr>
              <a:buNone/>
            </a:pPr>
            <a:endParaRPr/>
          </a:p>
          <a:p>
            <a:pPr>
              <a:buClr>
                <a:srgbClr val="DE6C36"/>
              </a:buClr>
              <a:buFont typeface="Wingdings" charset="2"/>
              <a:buChar char="Ø"/>
            </a:pPr>
            <a:r>
              <a:rPr lang="en-US" altLang="en-US" sz="2600" dirty="0"/>
              <a:t>The bullae enlarge and rupture, forming painful, raw, and denuded areas that eventually become crusted.</a:t>
            </a:r>
          </a:p>
          <a:p>
            <a:pPr>
              <a:buClr>
                <a:srgbClr val="DE6C36"/>
              </a:buClr>
              <a:buNone/>
            </a:pPr>
            <a:endParaRPr/>
          </a:p>
          <a:p>
            <a:pPr>
              <a:buClr>
                <a:srgbClr val="DE6C36"/>
              </a:buClr>
              <a:buFont typeface="Wingdings" charset="2"/>
              <a:buChar char="Ø"/>
            </a:pPr>
            <a:r>
              <a:rPr lang="en-US" altLang="en-US" sz="2600" dirty="0"/>
              <a:t>The eroded skin heals slowly; eventually, widespread areas of the body may become involved.</a:t>
            </a:r>
          </a:p>
        </p:txBody>
      </p:sp>
    </p:spTree>
  </p:cSld>
  <p:clrMapOvr>
    <a:masterClrMapping/>
  </p:clrMapOvr>
  <p:transition spd="slow">
    <p:blinds dir="vert"/>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Oval 2222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21-587298610EC3}" type="slidenum">
              <a:rPr lang="en-US" altLang="en-US" sz="1400" dirty="0">
                <a:solidFill>
                  <a:srgbClr val="FFFFFF"/>
                </a:solidFill>
                <a:latin typeface="Rockwell" charset="0"/>
              </a:rPr>
              <a:pPr algn="ctr"/>
              <a:t>212</a:t>
            </a:fld>
            <a:endParaRPr lang="en-US" altLang="en-US" sz="1400" dirty="0">
              <a:solidFill>
                <a:srgbClr val="FFFFFF"/>
              </a:solidFill>
              <a:latin typeface="Rockwell" charset="0"/>
            </a:endParaRPr>
          </a:p>
        </p:txBody>
      </p:sp>
      <p:sp>
        <p:nvSpPr>
          <p:cNvPr id="222211" name="Text Placeholder 222210"/>
          <p:cNvSpPr>
            <a:spLocks noGrp="1"/>
          </p:cNvSpPr>
          <p:nvPr>
            <p:ph type="body" sz="quarter" idx="4294967295"/>
          </p:nvPr>
        </p:nvSpPr>
        <p:spPr>
          <a:xfrm>
            <a:off x="457200" y="685800"/>
            <a:ext cx="8229600" cy="5943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In the mouth, blisters are usually multiple, of varying size and irregular shape, painful, and persistent. </a:t>
            </a:r>
          </a:p>
          <a:p>
            <a:pPr>
              <a:buClr>
                <a:srgbClr val="DE6C36"/>
              </a:buClr>
              <a:buFont typeface="Wingdings" charset="2"/>
              <a:buChar char="Ø"/>
            </a:pPr>
            <a:r>
              <a:rPr lang="en-US" altLang="en-US" sz="2600" dirty="0"/>
              <a:t>Following oral lesions, the pharynx and esophagus; the conjunctivae, larynx, urethra, cervix, and rectum may also be affected.</a:t>
            </a:r>
          </a:p>
          <a:p>
            <a:pPr>
              <a:buClr>
                <a:srgbClr val="DE6C36"/>
              </a:buClr>
              <a:buFont typeface="Wingdings" charset="2"/>
              <a:buChar char="Ø"/>
            </a:pPr>
            <a:r>
              <a:rPr lang="en-US" altLang="en-US" sz="2600" dirty="0"/>
              <a:t>An offensive odor may emanate from the bullae due to infection</a:t>
            </a:r>
          </a:p>
          <a:p>
            <a:pPr>
              <a:buClr>
                <a:srgbClr val="DE6C36"/>
              </a:buClr>
              <a:buFont typeface="Wingdings" charset="2"/>
              <a:buChar char="Ø"/>
            </a:pPr>
            <a:r>
              <a:rPr lang="en-US" altLang="en-US" sz="2600" dirty="0"/>
              <a:t>There is a positive Nikolsky's sign (separation of epidermis or sloughing of uninvolved skin when minimal pressure is applied to the skin). Downward pressure on a bulla will cause it to expand laterally</a:t>
            </a:r>
          </a:p>
        </p:txBody>
      </p:sp>
    </p:spTree>
  </p:cSld>
  <p:clrMapOvr>
    <a:masterClrMapping/>
  </p:clrMapOvr>
  <p:transition spd="slow">
    <p:blinds dir="vert"/>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223233"/>
          <p:cNvSpPr>
            <a:spLocks noGrp="1"/>
          </p:cNvSpPr>
          <p:nvPr>
            <p:ph type="title" idx="4294967295"/>
          </p:nvPr>
        </p:nvSpPr>
        <p:spPr>
          <a:xfrm>
            <a:off x="457200" y="274638"/>
            <a:ext cx="7467600" cy="1173162"/>
          </a:xfrm>
          <a:ln/>
        </p:spPr>
        <p:txBody>
          <a:bodyPr wrap="square" bIns="91440" anchor="b" anchorCtr="0"/>
          <a:lstStyle/>
          <a:p>
            <a:r>
              <a:rPr lang="en-US" altLang="en-US" b="1" dirty="0"/>
              <a:t>Medical Management</a:t>
            </a:r>
          </a:p>
        </p:txBody>
      </p:sp>
      <p:sp>
        <p:nvSpPr>
          <p:cNvPr id="223235" name="Oval 22323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53-587298610EC3}" type="slidenum">
              <a:rPr lang="en-US" altLang="en-US" sz="1400" dirty="0">
                <a:solidFill>
                  <a:srgbClr val="FFFFFF"/>
                </a:solidFill>
                <a:latin typeface="Rockwell" charset="0"/>
              </a:rPr>
              <a:pPr algn="ctr"/>
              <a:t>213</a:t>
            </a:fld>
            <a:endParaRPr lang="en-US" altLang="en-US" sz="1400" dirty="0">
              <a:solidFill>
                <a:srgbClr val="FFFFFF"/>
              </a:solidFill>
              <a:latin typeface="Rockwell" charset="0"/>
            </a:endParaRPr>
          </a:p>
        </p:txBody>
      </p:sp>
      <p:sp>
        <p:nvSpPr>
          <p:cNvPr id="223236" name="Text Placeholder 223235"/>
          <p:cNvSpPr>
            <a:spLocks noGrp="1"/>
          </p:cNvSpPr>
          <p:nvPr>
            <p:ph type="body" sz="quarter" idx="4294967295"/>
          </p:nvPr>
        </p:nvSpPr>
        <p:spPr>
          <a:xfrm>
            <a:off x="457200" y="1752600"/>
            <a:ext cx="8305800" cy="4721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The goals are to bring disease under control; to prevent serum loss and development of secondary infection; and to promote renewal of epithelial tissue</a:t>
            </a:r>
          </a:p>
          <a:p>
            <a:pPr>
              <a:buClr>
                <a:srgbClr val="DE6C36"/>
              </a:buClr>
              <a:buNone/>
            </a:pPr>
            <a:endParaRPr/>
          </a:p>
          <a:p>
            <a:pPr>
              <a:buClr>
                <a:srgbClr val="DE6C36"/>
              </a:buClr>
              <a:buFont typeface="Wingdings" charset="2"/>
              <a:buChar char="Ø"/>
            </a:pPr>
            <a:r>
              <a:rPr lang="en-US" altLang="en-US" sz="2600" dirty="0"/>
              <a:t>Corticosteroids are administered in high doses to control the disease and keep the skin free of new blisters. </a:t>
            </a:r>
          </a:p>
        </p:txBody>
      </p:sp>
    </p:spTree>
  </p:cSld>
  <p:clrMapOvr>
    <a:masterClrMapping/>
  </p:clrMapOvr>
  <p:transition spd="slow">
    <p:blinds dir="vert"/>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Oval 2242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93-587298610EC3}" type="slidenum">
              <a:rPr lang="en-US" altLang="en-US" sz="1400" dirty="0">
                <a:solidFill>
                  <a:srgbClr val="FFFFFF"/>
                </a:solidFill>
                <a:latin typeface="Rockwell" charset="0"/>
              </a:rPr>
              <a:pPr algn="ctr"/>
              <a:t>214</a:t>
            </a:fld>
            <a:endParaRPr lang="en-US" altLang="en-US" sz="1400" dirty="0">
              <a:solidFill>
                <a:srgbClr val="FFFFFF"/>
              </a:solidFill>
              <a:latin typeface="Rockwell" charset="0"/>
            </a:endParaRPr>
          </a:p>
        </p:txBody>
      </p:sp>
      <p:sp>
        <p:nvSpPr>
          <p:cNvPr id="224259" name="Text Placeholder 224258"/>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Immunosuppressive agents e.g. cyclophosphamide  given to help control the disease and reduce the corticosteroid dose</a:t>
            </a:r>
          </a:p>
          <a:p>
            <a:pPr>
              <a:buClr>
                <a:srgbClr val="DE6C36"/>
              </a:buClr>
              <a:buNone/>
            </a:pPr>
            <a:endParaRPr/>
          </a:p>
          <a:p>
            <a:pPr>
              <a:buClr>
                <a:srgbClr val="DE6C36"/>
              </a:buClr>
              <a:buFont typeface="Wingdings" charset="2"/>
              <a:buChar char="Ø"/>
            </a:pPr>
            <a:r>
              <a:rPr lang="en-US" altLang="en-US" sz="2600" dirty="0"/>
              <a:t>Plasmapheresis (reinfusion of specially treated plasma cells); temporarily decreases serum level of antibodies. Reserved for life threatening conditions</a:t>
            </a:r>
          </a:p>
          <a:p>
            <a:pPr>
              <a:buClr>
                <a:srgbClr val="DE6C36"/>
              </a:buClr>
              <a:buNone/>
            </a:pPr>
            <a:endParaRPr/>
          </a:p>
          <a:p>
            <a:pPr>
              <a:buClr>
                <a:srgbClr val="DE6C36"/>
              </a:buClr>
              <a:buFont typeface="Wingdings" charset="2"/>
              <a:buChar char="Ø"/>
            </a:pPr>
            <a:r>
              <a:rPr lang="en-US" altLang="en-US" sz="2600" dirty="0"/>
              <a:t>Treatment of denuded skin.</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225281"/>
          <p:cNvSpPr>
            <a:spLocks noGrp="1"/>
          </p:cNvSpPr>
          <p:nvPr>
            <p:ph type="title" idx="4294967295"/>
          </p:nvPr>
        </p:nvSpPr>
        <p:spPr>
          <a:xfrm>
            <a:off x="457200" y="304800"/>
            <a:ext cx="8229600" cy="1219200"/>
          </a:xfrm>
          <a:ln/>
        </p:spPr>
        <p:txBody>
          <a:bodyPr wrap="square" bIns="91440" anchor="b" anchorCtr="0"/>
          <a:lstStyle/>
          <a:p>
            <a:r>
              <a:rPr lang="en-US" altLang="en-US" b="1" dirty="0"/>
              <a:t>Nursing Management</a:t>
            </a:r>
          </a:p>
        </p:txBody>
      </p:sp>
      <p:sp>
        <p:nvSpPr>
          <p:cNvPr id="225283" name="Oval 22528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54-587298610EC3}" type="slidenum">
              <a:rPr lang="en-US" altLang="en-US" sz="1400" dirty="0">
                <a:solidFill>
                  <a:srgbClr val="FFFFFF"/>
                </a:solidFill>
                <a:latin typeface="Rockwell" charset="0"/>
              </a:rPr>
              <a:pPr algn="ctr"/>
              <a:t>215</a:t>
            </a:fld>
            <a:endParaRPr lang="en-US" altLang="en-US" sz="1400" dirty="0">
              <a:solidFill>
                <a:srgbClr val="FFFFFF"/>
              </a:solidFill>
              <a:latin typeface="Rockwell" charset="0"/>
            </a:endParaRPr>
          </a:p>
        </p:txBody>
      </p:sp>
      <p:sp>
        <p:nvSpPr>
          <p:cNvPr id="225284" name="Text Placeholder 225283"/>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Assess for odor or drainage from lesions, which may indicate infection.</a:t>
            </a:r>
          </a:p>
          <a:p>
            <a:pPr>
              <a:buClr>
                <a:srgbClr val="DE6C36"/>
              </a:buClr>
              <a:buNone/>
            </a:pPr>
            <a:endParaRPr/>
          </a:p>
          <a:p>
            <a:pPr>
              <a:buClr>
                <a:srgbClr val="DE6C36"/>
              </a:buClr>
              <a:buFont typeface="Wingdings" charset="2"/>
              <a:buChar char="Ø"/>
            </a:pPr>
            <a:r>
              <a:rPr lang="en-US" altLang="en-US" sz="2600" dirty="0"/>
              <a:t>Assess for fever and signs of systemic infection.</a:t>
            </a:r>
          </a:p>
          <a:p>
            <a:pPr>
              <a:buClr>
                <a:srgbClr val="DE6C36"/>
              </a:buClr>
              <a:buNone/>
            </a:pPr>
            <a:endParaRPr/>
          </a:p>
          <a:p>
            <a:pPr>
              <a:buClr>
                <a:srgbClr val="DE6C36"/>
              </a:buClr>
              <a:buFont typeface="Wingdings" charset="2"/>
              <a:buChar char="Ø"/>
            </a:pPr>
            <a:r>
              <a:rPr lang="en-US" altLang="en-US" sz="2600" dirty="0"/>
              <a:t>Assess for adverse effects of corticosteroids, such as abdominal pain, white patches in mouth that indicate Candida infection, and emotional changes.</a:t>
            </a:r>
          </a:p>
        </p:txBody>
      </p:sp>
    </p:spTree>
  </p:cSld>
  <p:clrMapOvr>
    <a:masterClrMapping/>
  </p:clrMapOvr>
  <p:transition spd="slow">
    <p:blinds dir="vert"/>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Oval 2263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64-587298610EC3}" type="slidenum">
              <a:rPr lang="en-US" altLang="en-US" sz="1400" dirty="0">
                <a:solidFill>
                  <a:srgbClr val="FFFFFF"/>
                </a:solidFill>
                <a:latin typeface="Rockwell" charset="0"/>
              </a:rPr>
              <a:pPr algn="ctr"/>
              <a:t>216</a:t>
            </a:fld>
            <a:endParaRPr lang="en-US" altLang="en-US" sz="1400" dirty="0">
              <a:solidFill>
                <a:srgbClr val="FFFFFF"/>
              </a:solidFill>
              <a:latin typeface="Rockwell" charset="0"/>
            </a:endParaRPr>
          </a:p>
        </p:txBody>
      </p:sp>
      <p:sp>
        <p:nvSpPr>
          <p:cNvPr id="226307" name="Text Placeholder 226306"/>
          <p:cNvSpPr>
            <a:spLocks noGrp="1"/>
          </p:cNvSpPr>
          <p:nvPr>
            <p:ph type="body" sz="quarter" idx="4294967295"/>
          </p:nvPr>
        </p:nvSpPr>
        <p:spPr>
          <a:xfrm>
            <a:off x="457200" y="685800"/>
            <a:ext cx="8305800" cy="5788025"/>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Restoring Oral Mucous Membrane Integrity</a:t>
            </a:r>
          </a:p>
          <a:p>
            <a:pPr lvl="1">
              <a:lnSpc>
                <a:spcPct val="90000"/>
              </a:lnSpc>
              <a:buFont typeface="Wingdings" charset="2"/>
              <a:buChar char="§"/>
            </a:pPr>
            <a:r>
              <a:rPr lang="en-US" altLang="en-US" sz="2400" dirty="0"/>
              <a:t>Inspect oral cavity daily; note and report any changes (oral lesions heal slowly).</a:t>
            </a:r>
          </a:p>
          <a:p>
            <a:pPr lvl="1">
              <a:lnSpc>
                <a:spcPct val="90000"/>
              </a:lnSpc>
              <a:buNone/>
            </a:pPr>
            <a:endParaRPr/>
          </a:p>
          <a:p>
            <a:pPr lvl="1">
              <a:lnSpc>
                <a:spcPct val="90000"/>
              </a:lnSpc>
              <a:buFont typeface="Wingdings" charset="2"/>
              <a:buChar char="§"/>
            </a:pPr>
            <a:r>
              <a:rPr lang="en-US" altLang="en-US" sz="2400" dirty="0"/>
              <a:t>Keep oral mucosa clean and allow regeneration of epithelium.</a:t>
            </a:r>
          </a:p>
          <a:p>
            <a:pPr lvl="1">
              <a:lnSpc>
                <a:spcPct val="90000"/>
              </a:lnSpc>
              <a:buNone/>
            </a:pPr>
            <a:endParaRPr/>
          </a:p>
          <a:p>
            <a:pPr lvl="1">
              <a:lnSpc>
                <a:spcPct val="90000"/>
              </a:lnSpc>
              <a:buFont typeface="Wingdings" charset="2"/>
              <a:buChar char="§"/>
            </a:pPr>
            <a:r>
              <a:rPr lang="en-US" altLang="en-US" sz="2400" dirty="0"/>
              <a:t>Give topical oral therapy as directed.</a:t>
            </a:r>
          </a:p>
          <a:p>
            <a:pPr lvl="1">
              <a:lnSpc>
                <a:spcPct val="90000"/>
              </a:lnSpc>
              <a:buNone/>
            </a:pPr>
            <a:endParaRPr/>
          </a:p>
          <a:p>
            <a:pPr lvl="1">
              <a:lnSpc>
                <a:spcPct val="90000"/>
              </a:lnSpc>
              <a:buFont typeface="Wingdings" charset="2"/>
              <a:buChar char="§"/>
            </a:pPr>
            <a:r>
              <a:rPr lang="en-US" altLang="en-US" sz="2400" dirty="0"/>
              <a:t>Offer prescribed mouthwashes through a straw, to rinse mouth of debris and to soothe ulcerative areas. Teach patient to apply petroleum to lips frequently.</a:t>
            </a:r>
          </a:p>
          <a:p>
            <a:pPr lvl="1">
              <a:lnSpc>
                <a:spcPct val="90000"/>
              </a:lnSpc>
              <a:buNone/>
            </a:pPr>
            <a:endParaRPr/>
          </a:p>
          <a:p>
            <a:pPr lvl="1">
              <a:lnSpc>
                <a:spcPct val="90000"/>
              </a:lnSpc>
              <a:buFont typeface="Wingdings" charset="2"/>
              <a:buChar char="§"/>
            </a:pPr>
            <a:r>
              <a:rPr lang="en-US" altLang="en-US" sz="2400" dirty="0"/>
              <a:t>Use cool-mist therapy to humidify environmental air.</a:t>
            </a:r>
          </a:p>
        </p:txBody>
      </p:sp>
    </p:spTree>
  </p:cSld>
  <p:clrMapOvr>
    <a:masterClrMapping/>
  </p:clrMapOvr>
  <p:transition spd="slow">
    <p:blinds dir="vert"/>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Oval 2273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65-587298610EC3}" type="slidenum">
              <a:rPr lang="en-US" altLang="en-US" sz="1400" dirty="0">
                <a:solidFill>
                  <a:srgbClr val="FFFFFF"/>
                </a:solidFill>
                <a:latin typeface="Rockwell" charset="0"/>
              </a:rPr>
              <a:pPr algn="ctr"/>
              <a:t>217</a:t>
            </a:fld>
            <a:endParaRPr lang="en-US" altLang="en-US" sz="1400" dirty="0">
              <a:solidFill>
                <a:srgbClr val="FFFFFF"/>
              </a:solidFill>
              <a:latin typeface="Rockwell" charset="0"/>
            </a:endParaRPr>
          </a:p>
        </p:txBody>
      </p:sp>
      <p:sp>
        <p:nvSpPr>
          <p:cNvPr id="227331" name="Text Placeholder 227330"/>
          <p:cNvSpPr>
            <a:spLocks noGrp="1"/>
          </p:cNvSpPr>
          <p:nvPr>
            <p:ph type="body" sz="quarter" idx="4294967295"/>
          </p:nvPr>
        </p:nvSpPr>
        <p:spPr>
          <a:xfrm>
            <a:off x="457200" y="762000"/>
            <a:ext cx="8305800" cy="57118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800" dirty="0"/>
              <a:t>Restoring Skin Integrity</a:t>
            </a:r>
          </a:p>
          <a:p>
            <a:pPr lvl="1">
              <a:buFont typeface="Wingdings" charset="2"/>
              <a:buChar char="§"/>
            </a:pPr>
            <a:r>
              <a:rPr lang="en-US" altLang="en-US" sz="2800" dirty="0"/>
              <a:t>Keep skin clean and eliminate debris and dead skin, the bullae will clear if epithelium at the base is clean and not infected.</a:t>
            </a:r>
          </a:p>
          <a:p>
            <a:pPr lvl="1">
              <a:buNone/>
            </a:pPr>
            <a:endParaRPr/>
          </a:p>
          <a:p>
            <a:pPr lvl="1">
              <a:buFont typeface="Wingdings" charset="2"/>
              <a:buChar char="§"/>
            </a:pPr>
            <a:r>
              <a:rPr lang="en-US" altLang="en-US" sz="2800" dirty="0"/>
              <a:t>Administer cool, wet dressings or baths or teach patient to administer, to soothe and cleanse skin. Large areas of blistering have a characteristic odor that is lessened when secondary infection is under control.</a:t>
            </a:r>
          </a:p>
        </p:txBody>
      </p:sp>
    </p:spTree>
  </p:cSld>
  <p:clrMapOvr>
    <a:masterClrMapping/>
  </p:clrMapOvr>
  <p:transition spd="slow">
    <p:blinds dir="vert"/>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Oval 2283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94-587298610EC3}" type="slidenum">
              <a:rPr lang="en-US" altLang="en-US" sz="1400" dirty="0">
                <a:solidFill>
                  <a:srgbClr val="FFFFFF"/>
                </a:solidFill>
                <a:latin typeface="Rockwell" charset="0"/>
              </a:rPr>
              <a:pPr algn="ctr"/>
              <a:t>218</a:t>
            </a:fld>
            <a:endParaRPr lang="en-US" altLang="en-US" sz="1400" dirty="0">
              <a:solidFill>
                <a:srgbClr val="FFFFFF"/>
              </a:solidFill>
              <a:latin typeface="Rockwell" charset="0"/>
            </a:endParaRPr>
          </a:p>
        </p:txBody>
      </p:sp>
      <p:sp>
        <p:nvSpPr>
          <p:cNvPr id="228355" name="Text Placeholder 228354"/>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lvl="1">
              <a:buFont typeface="Wingdings" charset="2"/>
              <a:buChar char="§"/>
            </a:pPr>
            <a:r>
              <a:rPr lang="en-US" altLang="en-US" sz="2800" dirty="0"/>
              <a:t>After the bath, dry and cover with talcum powder as directed; this enables the patient to move more freely in bed. Large amounts are necessary to keep clothes and sheets from sticking.</a:t>
            </a:r>
          </a:p>
          <a:p>
            <a:pPr lvl="1">
              <a:buFont typeface="Wingdings" charset="2"/>
              <a:buChar char="§"/>
            </a:pPr>
            <a:endParaRPr/>
          </a:p>
          <a:p>
            <a:pPr lvl="1">
              <a:buFont typeface="Wingdings" charset="2"/>
              <a:buChar char="§"/>
            </a:pPr>
            <a:r>
              <a:rPr lang="en-US" altLang="en-US" sz="2800" dirty="0"/>
              <a:t>The nursing management of patients with blistering or with bullous skin conditions is similar to that of the patient with a burn </a:t>
            </a:r>
          </a:p>
        </p:txBody>
      </p:sp>
    </p:spTree>
  </p:cSld>
  <p:clrMapOvr>
    <a:masterClrMapping/>
  </p:clrMapOvr>
  <p:transition spd="slow">
    <p:blinds dir="vert"/>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Oval 2293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66-587298610EC3}" type="slidenum">
              <a:rPr lang="en-US" altLang="en-US" sz="1400" dirty="0">
                <a:solidFill>
                  <a:srgbClr val="FFFFFF"/>
                </a:solidFill>
                <a:latin typeface="Rockwell" charset="0"/>
              </a:rPr>
              <a:pPr algn="ctr"/>
              <a:t>219</a:t>
            </a:fld>
            <a:endParaRPr lang="en-US" altLang="en-US" sz="1400" dirty="0">
              <a:solidFill>
                <a:srgbClr val="FFFFFF"/>
              </a:solidFill>
              <a:latin typeface="Rockwell" charset="0"/>
            </a:endParaRPr>
          </a:p>
        </p:txBody>
      </p:sp>
      <p:sp>
        <p:nvSpPr>
          <p:cNvPr id="229379" name="Text Placeholder 229378"/>
          <p:cNvSpPr>
            <a:spLocks noGrp="1"/>
          </p:cNvSpPr>
          <p:nvPr>
            <p:ph type="body" sz="quarter" idx="4294967295"/>
          </p:nvPr>
        </p:nvSpPr>
        <p:spPr>
          <a:xfrm>
            <a:off x="457200" y="914400"/>
            <a:ext cx="8305800" cy="55594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800" dirty="0"/>
              <a:t>Restoring Fluid Balance</a:t>
            </a:r>
          </a:p>
          <a:p>
            <a:pPr lvl="1">
              <a:buFont typeface="Wingdings" charset="2"/>
              <a:buChar char="§"/>
            </a:pPr>
            <a:r>
              <a:rPr lang="en-US" altLang="en-US" sz="2800" dirty="0"/>
              <a:t>Evaluate for fluid and electrolyte imbalance (extensive denudation of the skin leads to fluid and electrolyte imbalance).</a:t>
            </a:r>
          </a:p>
          <a:p>
            <a:pPr lvl="1">
              <a:buNone/>
            </a:pPr>
            <a:endParaRPr/>
          </a:p>
          <a:p>
            <a:pPr lvl="1">
              <a:buFont typeface="Wingdings" charset="2"/>
              <a:buChar char="§"/>
            </a:pPr>
            <a:r>
              <a:rPr lang="en-US" altLang="en-US" sz="2800" dirty="0"/>
              <a:t>Monitor vital signs for hypotension or tachycardia.</a:t>
            </a:r>
          </a:p>
          <a:p>
            <a:pPr lvl="1">
              <a:buNone/>
            </a:pPr>
            <a:endParaRPr/>
          </a:p>
          <a:p>
            <a:pPr lvl="1">
              <a:buFont typeface="Wingdings" charset="2"/>
              <a:buChar char="§"/>
            </a:pPr>
            <a:r>
              <a:rPr lang="en-US" altLang="en-US" sz="2800" dirty="0"/>
              <a:t>Weigh patient daily.</a:t>
            </a:r>
          </a:p>
        </p:txBody>
      </p:sp>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764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281-587298610EC3}" type="slidenum">
              <a:rPr lang="en-US" altLang="en-US" sz="1400" dirty="0">
                <a:solidFill>
                  <a:srgbClr val="FFFFFF"/>
                </a:solidFill>
                <a:latin typeface="Rockwell" charset="0"/>
              </a:rPr>
              <a:pPr algn="ctr"/>
              <a:t>22</a:t>
            </a:fld>
            <a:endParaRPr lang="en-US" altLang="en-US" sz="1400" dirty="0">
              <a:solidFill>
                <a:srgbClr val="FFFFFF"/>
              </a:solidFill>
              <a:latin typeface="Rockwell" charset="0"/>
            </a:endParaRPr>
          </a:p>
        </p:txBody>
      </p:sp>
      <p:sp>
        <p:nvSpPr>
          <p:cNvPr id="27651" name="Text Placeholder 27650"/>
          <p:cNvSpPr>
            <a:spLocks noGrp="1"/>
          </p:cNvSpPr>
          <p:nvPr>
            <p:ph type="body" sz="quarter" idx="4294967295"/>
          </p:nvPr>
        </p:nvSpPr>
        <p:spPr>
          <a:xfrm>
            <a:off x="457200" y="5334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400" b="1" dirty="0"/>
              <a:t>4. Aesthetics and communication</a:t>
            </a:r>
            <a:r>
              <a:rPr lang="en-US" altLang="en-US" sz="2400" dirty="0"/>
              <a:t>: others see our skin and can assess our mood, physical state and attractiveness. </a:t>
            </a:r>
          </a:p>
          <a:p>
            <a:pPr>
              <a:buClr>
                <a:srgbClr val="DE6C36"/>
              </a:buClr>
              <a:buFont typeface="Arial" charset="0"/>
              <a:buNone/>
            </a:pPr>
            <a:r>
              <a:rPr lang="en-US" altLang="en-US" sz="2400" b="1" dirty="0"/>
              <a:t>5. Storage and synthesis</a:t>
            </a:r>
            <a:r>
              <a:rPr lang="en-US" altLang="en-US" sz="2400" dirty="0"/>
              <a:t>: acts as a storage center for lipids and water, as well as a means of synthesis of vitamin D by action of UV on certain parts of the skin.</a:t>
            </a:r>
          </a:p>
          <a:p>
            <a:pPr>
              <a:buClr>
                <a:srgbClr val="DE6C36"/>
              </a:buClr>
              <a:buFont typeface="Wingdings" charset="2"/>
              <a:buNone/>
            </a:pPr>
            <a:r>
              <a:rPr lang="en-US" altLang="en-US" sz="2400" b="1" dirty="0"/>
              <a:t>6. Excretion:</a:t>
            </a:r>
            <a:r>
              <a:rPr lang="en-US" altLang="en-US" sz="2400" dirty="0"/>
              <a:t> sweat contains urea, however its concentration is 1/130th that of urine, hence excretion by sweating is at most a secondary function to temperature regulation.</a:t>
            </a:r>
          </a:p>
          <a:p>
            <a:pPr>
              <a:buClr>
                <a:srgbClr val="DE6C36"/>
              </a:buClr>
              <a:buFont typeface="Wingdings" charset="2"/>
              <a:buNone/>
            </a:pPr>
            <a:r>
              <a:rPr lang="en-US" altLang="en-US" sz="2400" b="1" dirty="0"/>
              <a:t>7. Absorption: </a:t>
            </a:r>
            <a:r>
              <a:rPr lang="en-US" altLang="en-US" sz="2400" dirty="0"/>
              <a:t>the cells comprising the outermost 0.25–0.40 mm of the skin are "almost exclusively supplied by external oxygen“. Medicine can be administered through the skin, by ointments or by means of adhesive patch, such as the nicotine patch. </a:t>
            </a:r>
          </a:p>
        </p:txBody>
      </p:sp>
    </p:spTree>
  </p:cSld>
  <p:clrMapOvr>
    <a:masterClrMapping/>
  </p:clrMapOvr>
  <p:transition spd="slow">
    <p:blinds dir="vert"/>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Oval 2304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95-587298610EC3}" type="slidenum">
              <a:rPr lang="en-US" altLang="en-US" sz="1400" dirty="0">
                <a:solidFill>
                  <a:srgbClr val="FFFFFF"/>
                </a:solidFill>
                <a:latin typeface="Rockwell" charset="0"/>
              </a:rPr>
              <a:pPr algn="ctr"/>
              <a:t>220</a:t>
            </a:fld>
            <a:endParaRPr lang="en-US" altLang="en-US" sz="1400" dirty="0">
              <a:solidFill>
                <a:srgbClr val="FFFFFF"/>
              </a:solidFill>
              <a:latin typeface="Rockwell" charset="0"/>
            </a:endParaRPr>
          </a:p>
        </p:txBody>
      </p:sp>
      <p:sp>
        <p:nvSpPr>
          <p:cNvPr id="230403" name="Text Placeholder 230402"/>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lvl="1">
              <a:buFont typeface="Wingdings" charset="2"/>
              <a:buChar char="§"/>
            </a:pPr>
            <a:r>
              <a:rPr lang="en-US" altLang="en-US" sz="2800" dirty="0"/>
              <a:t>Monitor intake and output.</a:t>
            </a:r>
          </a:p>
          <a:p>
            <a:pPr lvl="1">
              <a:buNone/>
            </a:pPr>
            <a:endParaRPr/>
          </a:p>
          <a:p>
            <a:pPr lvl="1">
              <a:buFont typeface="Wingdings" charset="2"/>
              <a:buChar char="§"/>
            </a:pPr>
            <a:r>
              <a:rPr lang="en-US" altLang="en-US" sz="2800" dirty="0"/>
              <a:t>Administer I.V. solutions as directed and encourage the patient to maintain hydration; suggest cool nonirritating fluids.</a:t>
            </a:r>
          </a:p>
          <a:p>
            <a:pPr lvl="1">
              <a:buNone/>
            </a:pPr>
            <a:endParaRPr/>
          </a:p>
          <a:p>
            <a:pPr lvl="1">
              <a:buFont typeface="Wingdings" charset="2"/>
              <a:buChar char="§"/>
            </a:pPr>
            <a:r>
              <a:rPr lang="en-US" altLang="en-US" sz="2800" dirty="0"/>
              <a:t>Suggest soft, high-protein, high-calorie diet, or liquid supplements that will not be irritating to oral mucosa but will replace lost protein.</a:t>
            </a:r>
          </a:p>
        </p:txBody>
      </p:sp>
    </p:spTree>
  </p:cSld>
  <p:clrMapOvr>
    <a:masterClrMapping/>
  </p:clrMapOvr>
  <p:transition spd="slow">
    <p:blinds dir="vert"/>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Oval 2314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67-587298610EC3}" type="slidenum">
              <a:rPr lang="en-US" altLang="en-US" sz="1400" dirty="0">
                <a:solidFill>
                  <a:srgbClr val="FFFFFF"/>
                </a:solidFill>
                <a:latin typeface="Rockwell" charset="0"/>
              </a:rPr>
              <a:pPr algn="ctr"/>
              <a:t>221</a:t>
            </a:fld>
            <a:endParaRPr lang="en-US" altLang="en-US" sz="1400" dirty="0">
              <a:solidFill>
                <a:srgbClr val="FFFFFF"/>
              </a:solidFill>
              <a:latin typeface="Rockwell" charset="0"/>
            </a:endParaRPr>
          </a:p>
        </p:txBody>
      </p:sp>
      <p:sp>
        <p:nvSpPr>
          <p:cNvPr id="231427" name="Text Placeholder 231426"/>
          <p:cNvSpPr>
            <a:spLocks noGrp="1"/>
          </p:cNvSpPr>
          <p:nvPr>
            <p:ph type="body" sz="quarter" idx="4294967295"/>
          </p:nvPr>
        </p:nvSpPr>
        <p:spPr>
          <a:xfrm>
            <a:off x="457200" y="838200"/>
            <a:ext cx="8305800" cy="5635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Promoting Positive Body Image</a:t>
            </a:r>
          </a:p>
          <a:p>
            <a:pPr lvl="1">
              <a:buFont typeface="Wingdings" charset="2"/>
              <a:buChar char="§"/>
            </a:pPr>
            <a:r>
              <a:rPr lang="en-US" altLang="en-US" sz="2400" dirty="0"/>
              <a:t>Develop a trusting relationship with the patient.</a:t>
            </a:r>
          </a:p>
          <a:p>
            <a:pPr lvl="1">
              <a:buNone/>
            </a:pPr>
            <a:endParaRPr/>
          </a:p>
          <a:p>
            <a:pPr lvl="1">
              <a:buFont typeface="Wingdings" charset="2"/>
              <a:buChar char="§"/>
            </a:pPr>
            <a:r>
              <a:rPr lang="en-US" altLang="en-US" sz="2400" dirty="0"/>
              <a:t>Educate patient and family about the disease and its treatment; this reduces uncertainty and clears up misconceptions.</a:t>
            </a:r>
          </a:p>
          <a:p>
            <a:pPr lvl="1">
              <a:buNone/>
            </a:pPr>
            <a:endParaRPr/>
          </a:p>
          <a:p>
            <a:pPr lvl="1">
              <a:buFont typeface="Wingdings" charset="2"/>
              <a:buChar char="§"/>
            </a:pPr>
            <a:r>
              <a:rPr lang="en-US" altLang="en-US" sz="2400" dirty="0"/>
              <a:t>Encourage expression of anxieties, embarrassment, discouragement.</a:t>
            </a:r>
          </a:p>
          <a:p>
            <a:pPr lvl="1">
              <a:buNone/>
            </a:pPr>
            <a:endParaRPr/>
          </a:p>
          <a:p>
            <a:pPr lvl="1">
              <a:buFont typeface="Wingdings" charset="2"/>
              <a:buChar char="§"/>
            </a:pPr>
            <a:r>
              <a:rPr lang="en-US" altLang="en-US" sz="2400" dirty="0"/>
              <a:t>Encourage patient to maintain social contacts and activities among support network.</a:t>
            </a:r>
          </a:p>
        </p:txBody>
      </p:sp>
    </p:spTree>
  </p:cSld>
  <p:clrMapOvr>
    <a:masterClrMapping/>
  </p:clrMapOvr>
  <p:transition spd="slow">
    <p:blinds dir="vert"/>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232449"/>
          <p:cNvSpPr>
            <a:spLocks noGrp="1"/>
          </p:cNvSpPr>
          <p:nvPr>
            <p:ph type="title" idx="4294967295"/>
          </p:nvPr>
        </p:nvSpPr>
        <p:spPr>
          <a:xfrm>
            <a:off x="457200" y="381000"/>
            <a:ext cx="8229600" cy="1143000"/>
          </a:xfrm>
          <a:ln/>
        </p:spPr>
        <p:txBody>
          <a:bodyPr wrap="square" bIns="91440" anchor="b" anchorCtr="0"/>
          <a:lstStyle/>
          <a:p>
            <a:pPr algn="ctr"/>
            <a:r>
              <a:rPr lang="en-US" altLang="en-US" b="1" dirty="0"/>
              <a:t>BENIGN SKIN TUMORS</a:t>
            </a:r>
          </a:p>
        </p:txBody>
      </p:sp>
      <p:sp>
        <p:nvSpPr>
          <p:cNvPr id="232451" name="Oval 2324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98-587298610EC3}" type="slidenum">
              <a:rPr lang="en-US" altLang="en-US" sz="1400" dirty="0">
                <a:solidFill>
                  <a:srgbClr val="FFFFFF"/>
                </a:solidFill>
                <a:latin typeface="Rockwell" charset="0"/>
              </a:rPr>
              <a:pPr algn="ctr"/>
              <a:t>222</a:t>
            </a:fld>
            <a:endParaRPr lang="en-US" altLang="en-US" sz="1400" dirty="0">
              <a:solidFill>
                <a:srgbClr val="FFFFFF"/>
              </a:solidFill>
              <a:latin typeface="Rockwell" charset="0"/>
            </a:endParaRPr>
          </a:p>
        </p:txBody>
      </p:sp>
      <p:sp>
        <p:nvSpPr>
          <p:cNvPr id="232452" name="Text Placeholder 232451"/>
          <p:cNvSpPr>
            <a:spLocks noGrp="1"/>
          </p:cNvSpPr>
          <p:nvPr>
            <p:ph type="body" sz="quarter" idx="4294967295"/>
          </p:nvPr>
        </p:nvSpPr>
        <p:spPr>
          <a:xfrm>
            <a:off x="457200" y="1676400"/>
            <a:ext cx="8229600" cy="46482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600" b="1" dirty="0"/>
              <a:t>1. Keloids</a:t>
            </a:r>
          </a:p>
          <a:p>
            <a:pPr>
              <a:buClr>
                <a:srgbClr val="DE6C36"/>
              </a:buClr>
              <a:buFont typeface="Wingdings" charset="2"/>
              <a:buChar char="Ø"/>
            </a:pPr>
            <a:r>
              <a:rPr lang="en-US" altLang="en-US" sz="2600" dirty="0"/>
              <a:t>Benign overgrowths of connective tissue expanding beyond the site of scar or trauma in predisposed individuals.</a:t>
            </a:r>
          </a:p>
          <a:p>
            <a:pPr>
              <a:buClr>
                <a:srgbClr val="DE6C36"/>
              </a:buClr>
              <a:buFont typeface="Wingdings" charset="2"/>
              <a:buChar char="Ø"/>
            </a:pPr>
            <a:r>
              <a:rPr lang="en-US" altLang="en-US" sz="2600" dirty="0"/>
              <a:t>More prevalent among dark-skinned individuals.</a:t>
            </a:r>
          </a:p>
          <a:p>
            <a:pPr>
              <a:buClr>
                <a:srgbClr val="DE6C36"/>
              </a:buClr>
              <a:buFont typeface="Wingdings" charset="2"/>
              <a:buChar char="Ø"/>
            </a:pPr>
            <a:r>
              <a:rPr lang="en-US" altLang="en-US" sz="2600" dirty="0"/>
              <a:t>Usually asymptomatic but may cause disfigurement and cosmetic concern.</a:t>
            </a:r>
          </a:p>
          <a:p>
            <a:pPr>
              <a:buClr>
                <a:srgbClr val="DE6C36"/>
              </a:buClr>
              <a:buFont typeface="Wingdings" charset="2"/>
              <a:buChar char="Ø"/>
            </a:pPr>
            <a:r>
              <a:rPr lang="en-US" altLang="en-US" sz="2600" dirty="0"/>
              <a:t>Management though not satisfactory is by intralesional therapy, corticosteroid therapy, surgical removal and radiation </a:t>
            </a:r>
          </a:p>
        </p:txBody>
      </p:sp>
    </p:spTree>
  </p:cSld>
  <p:clrMapOvr>
    <a:masterClrMapping/>
  </p:clrMapOvr>
  <p:transition spd="slow">
    <p:blinds dir="vert"/>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Oval 2334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59-587298610EC3}" type="slidenum">
              <a:rPr lang="en-US" altLang="en-US" sz="1400" dirty="0">
                <a:solidFill>
                  <a:srgbClr val="FFFFFF"/>
                </a:solidFill>
                <a:latin typeface="Rockwell" charset="0"/>
              </a:rPr>
              <a:pPr algn="ctr"/>
              <a:t>223</a:t>
            </a:fld>
            <a:endParaRPr lang="en-US" altLang="en-US" sz="1400" dirty="0">
              <a:solidFill>
                <a:srgbClr val="FFFFFF"/>
              </a:solidFill>
              <a:latin typeface="Rockwell" charset="0"/>
            </a:endParaRPr>
          </a:p>
        </p:txBody>
      </p:sp>
      <p:pic>
        <p:nvPicPr>
          <p:cNvPr id="233475" name="Content Placeholder 233474"/>
          <p:cNvPicPr>
            <a:picLocks noGrp="1" noChangeAspect="1"/>
          </p:cNvPicPr>
          <p:nvPr>
            <p:ph sz="quarter" idx="4294967295"/>
          </p:nvPr>
        </p:nvPicPr>
        <p:blipFill>
          <a:blip r:embed="rId2">
            <a:extLst/>
          </a:blip>
          <a:srcRect/>
          <a:stretch>
            <a:fillRect/>
          </a:stretch>
        </p:blipFill>
        <p:spPr>
          <a:xfrm>
            <a:off x="1295400" y="609600"/>
            <a:ext cx="6781800" cy="54864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Oval 2344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60-587298610EC3}" type="slidenum">
              <a:rPr lang="en-US" altLang="en-US" sz="1400" dirty="0">
                <a:solidFill>
                  <a:srgbClr val="FFFFFF"/>
                </a:solidFill>
                <a:latin typeface="Rockwell" charset="0"/>
              </a:rPr>
              <a:pPr algn="ctr"/>
              <a:t>224</a:t>
            </a:fld>
            <a:endParaRPr lang="en-US" altLang="en-US" sz="1400" dirty="0">
              <a:solidFill>
                <a:srgbClr val="FFFFFF"/>
              </a:solidFill>
              <a:latin typeface="Rockwell" charset="0"/>
            </a:endParaRPr>
          </a:p>
        </p:txBody>
      </p:sp>
      <p:pic>
        <p:nvPicPr>
          <p:cNvPr id="234499" name="Content Placeholder 234498"/>
          <p:cNvPicPr>
            <a:picLocks noGrp="1" noChangeAspect="1"/>
          </p:cNvPicPr>
          <p:nvPr>
            <p:ph sz="quarter" idx="4294967295"/>
          </p:nvPr>
        </p:nvPicPr>
        <p:blipFill>
          <a:blip r:embed="rId2">
            <a:extLst/>
          </a:blip>
          <a:srcRect/>
          <a:stretch>
            <a:fillRect/>
          </a:stretch>
        </p:blipFill>
        <p:spPr>
          <a:xfrm>
            <a:off x="1219200" y="762000"/>
            <a:ext cx="6477000" cy="5334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Oval 23552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99-587298610EC3}" type="slidenum">
              <a:rPr lang="en-US" altLang="en-US" sz="1400" dirty="0">
                <a:solidFill>
                  <a:srgbClr val="FFFFFF"/>
                </a:solidFill>
                <a:latin typeface="Rockwell" charset="0"/>
              </a:rPr>
              <a:pPr algn="ctr"/>
              <a:t>225</a:t>
            </a:fld>
            <a:endParaRPr lang="en-US" altLang="en-US" sz="1400" dirty="0">
              <a:solidFill>
                <a:srgbClr val="FFFFFF"/>
              </a:solidFill>
              <a:latin typeface="Rockwell" charset="0"/>
            </a:endParaRPr>
          </a:p>
        </p:txBody>
      </p:sp>
      <p:sp>
        <p:nvSpPr>
          <p:cNvPr id="235523" name="Text Placeholder 235522"/>
          <p:cNvSpPr>
            <a:spLocks noGrp="1"/>
          </p:cNvSpPr>
          <p:nvPr>
            <p:ph type="body" sz="quarter" idx="4294967295"/>
          </p:nvPr>
        </p:nvSpPr>
        <p:spPr>
          <a:xfrm>
            <a:off x="457200" y="8382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None/>
            </a:pPr>
            <a:r>
              <a:rPr lang="en-US" altLang="en-US" sz="2600" b="1" dirty="0"/>
              <a:t>2. Verrucae (Warts)</a:t>
            </a:r>
          </a:p>
          <a:p>
            <a:pPr>
              <a:buClr>
                <a:srgbClr val="DE6C36"/>
              </a:buClr>
              <a:buNone/>
            </a:pPr>
            <a:endParaRPr/>
          </a:p>
          <a:p>
            <a:pPr>
              <a:buClr>
                <a:srgbClr val="DE6C36"/>
              </a:buClr>
              <a:buFont typeface="Wingdings" charset="2"/>
              <a:buChar char="Ø"/>
            </a:pPr>
            <a:r>
              <a:rPr lang="en-US" altLang="en-US" sz="2600" dirty="0"/>
              <a:t>Common, benign skin tumors caused by human papilloma virus.</a:t>
            </a:r>
          </a:p>
          <a:p>
            <a:pPr>
              <a:buClr>
                <a:srgbClr val="DE6C36"/>
              </a:buClr>
              <a:buNone/>
            </a:pPr>
            <a:endParaRPr/>
          </a:p>
          <a:p>
            <a:pPr>
              <a:buClr>
                <a:srgbClr val="DE6C36"/>
              </a:buClr>
              <a:buFont typeface="Wingdings" charset="2"/>
              <a:buChar char="Ø"/>
            </a:pPr>
            <a:r>
              <a:rPr lang="en-US" altLang="en-US" sz="2600" dirty="0"/>
              <a:t>Often disappear spontaneously, so may not need treatment.</a:t>
            </a:r>
          </a:p>
          <a:p>
            <a:pPr>
              <a:buClr>
                <a:srgbClr val="DE6C36"/>
              </a:buClr>
              <a:buNone/>
            </a:pPr>
            <a:endParaRPr/>
          </a:p>
          <a:p>
            <a:pPr>
              <a:buClr>
                <a:srgbClr val="DE6C36"/>
              </a:buClr>
              <a:buFont typeface="Wingdings" charset="2"/>
              <a:buChar char="Ø"/>
            </a:pPr>
            <a:r>
              <a:rPr lang="en-US" altLang="en-US" sz="2600" dirty="0"/>
              <a:t>Treatment options:</a:t>
            </a:r>
          </a:p>
        </p:txBody>
      </p:sp>
    </p:spTree>
  </p:cSld>
  <p:clrMapOvr>
    <a:masterClrMapping/>
  </p:clrMapOvr>
  <p:transition spd="slow">
    <p:blinds dir="vert"/>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Oval 2365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01-587298610EC3}" type="slidenum">
              <a:rPr lang="en-US" altLang="en-US" sz="1400" dirty="0">
                <a:solidFill>
                  <a:srgbClr val="FFFFFF"/>
                </a:solidFill>
                <a:latin typeface="Rockwell" charset="0"/>
              </a:rPr>
              <a:pPr algn="ctr"/>
              <a:t>226</a:t>
            </a:fld>
            <a:endParaRPr lang="en-US" altLang="en-US" sz="1400" dirty="0">
              <a:solidFill>
                <a:srgbClr val="FFFFFF"/>
              </a:solidFill>
              <a:latin typeface="Rockwell" charset="0"/>
            </a:endParaRPr>
          </a:p>
        </p:txBody>
      </p:sp>
      <p:sp>
        <p:nvSpPr>
          <p:cNvPr id="236547" name="Text Placeholder 236546"/>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Freezing with liquid nitrogen (destroys wart and spares rest of skin).</a:t>
            </a:r>
          </a:p>
          <a:p>
            <a:pPr>
              <a:buFont typeface="Wingdings" charset="2"/>
              <a:buChar char="Ø"/>
            </a:pPr>
            <a:endParaRPr/>
          </a:p>
          <a:p>
            <a:pPr>
              <a:buFont typeface="Wingdings" charset="2"/>
              <a:buChar char="Ø"/>
            </a:pPr>
            <a:r>
              <a:rPr lang="en-US" altLang="en-US" sz="2600" dirty="0"/>
              <a:t>Area may be treated surgically with curettage</a:t>
            </a:r>
          </a:p>
          <a:p>
            <a:pPr>
              <a:buFont typeface="Wingdings" charset="2"/>
              <a:buChar char="Ø"/>
            </a:pPr>
            <a:endParaRPr/>
          </a:p>
          <a:p>
            <a:pPr>
              <a:buFont typeface="Wingdings" charset="2"/>
              <a:buChar char="Ø"/>
            </a:pPr>
            <a:r>
              <a:rPr lang="en-US" altLang="en-US" sz="2600" dirty="0"/>
              <a:t>Application of salicylic acid, topical fluorouracil, topical vitamin A acid, or other irritants may be helpful, especially for flat warts.</a:t>
            </a:r>
          </a:p>
        </p:txBody>
      </p:sp>
    </p:spTree>
  </p:cSld>
  <p:clrMapOvr>
    <a:masterClrMapping/>
  </p:clrMapOvr>
  <p:transition spd="slow">
    <p:blinds dir="vert"/>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Oval 2375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61-587298610EC3}" type="slidenum">
              <a:rPr lang="en-US" altLang="en-US" sz="1400" dirty="0">
                <a:solidFill>
                  <a:srgbClr val="FFFFFF"/>
                </a:solidFill>
                <a:latin typeface="Rockwell" charset="0"/>
              </a:rPr>
              <a:pPr algn="ctr"/>
              <a:t>227</a:t>
            </a:fld>
            <a:endParaRPr lang="en-US" altLang="en-US" sz="1400" dirty="0">
              <a:solidFill>
                <a:srgbClr val="FFFFFF"/>
              </a:solidFill>
              <a:latin typeface="Rockwell" charset="0"/>
            </a:endParaRPr>
          </a:p>
        </p:txBody>
      </p:sp>
      <p:pic>
        <p:nvPicPr>
          <p:cNvPr id="237571" name="Content Placeholder 237570"/>
          <p:cNvPicPr>
            <a:picLocks noGrp="1" noChangeAspect="1"/>
          </p:cNvPicPr>
          <p:nvPr>
            <p:ph sz="quarter" idx="4294967295"/>
          </p:nvPr>
        </p:nvPicPr>
        <p:blipFill>
          <a:blip r:embed="rId2">
            <a:extLst/>
          </a:blip>
          <a:srcRect/>
          <a:stretch>
            <a:fillRect/>
          </a:stretch>
        </p:blipFill>
        <p:spPr>
          <a:xfrm>
            <a:off x="838200" y="762000"/>
            <a:ext cx="7086600" cy="52578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Oval 2385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62-587298610EC3}" type="slidenum">
              <a:rPr lang="en-US" altLang="en-US" sz="1400" dirty="0">
                <a:solidFill>
                  <a:srgbClr val="FFFFFF"/>
                </a:solidFill>
                <a:latin typeface="Rockwell" charset="0"/>
              </a:rPr>
              <a:pPr algn="ctr"/>
              <a:t>228</a:t>
            </a:fld>
            <a:endParaRPr lang="en-US" altLang="en-US" sz="1400" dirty="0">
              <a:solidFill>
                <a:srgbClr val="FFFFFF"/>
              </a:solidFill>
              <a:latin typeface="Rockwell" charset="0"/>
            </a:endParaRPr>
          </a:p>
        </p:txBody>
      </p:sp>
      <p:pic>
        <p:nvPicPr>
          <p:cNvPr id="238595" name="Content Placeholder 238594"/>
          <p:cNvPicPr>
            <a:picLocks noGrp="1" noChangeAspect="1"/>
          </p:cNvPicPr>
          <p:nvPr>
            <p:ph sz="quarter" idx="4294967295"/>
          </p:nvPr>
        </p:nvPicPr>
        <p:blipFill>
          <a:blip r:embed="rId2">
            <a:extLst/>
          </a:blip>
          <a:srcRect/>
          <a:stretch>
            <a:fillRect/>
          </a:stretch>
        </p:blipFill>
        <p:spPr>
          <a:xfrm>
            <a:off x="1143000" y="1219200"/>
            <a:ext cx="6553200" cy="47244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Oval 23961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63-587298610EC3}" type="slidenum">
              <a:rPr lang="en-US" altLang="en-US" sz="1400" dirty="0">
                <a:solidFill>
                  <a:srgbClr val="FFFFFF"/>
                </a:solidFill>
                <a:latin typeface="Rockwell" charset="0"/>
              </a:rPr>
              <a:pPr algn="ctr"/>
              <a:t>229</a:t>
            </a:fld>
            <a:endParaRPr lang="en-US" altLang="en-US" sz="1400" dirty="0">
              <a:solidFill>
                <a:srgbClr val="FFFFFF"/>
              </a:solidFill>
              <a:latin typeface="Rockwell" charset="0"/>
            </a:endParaRPr>
          </a:p>
        </p:txBody>
      </p:sp>
      <p:pic>
        <p:nvPicPr>
          <p:cNvPr id="239619" name="Content Placeholder 239618"/>
          <p:cNvPicPr>
            <a:picLocks noGrp="1" noChangeAspect="1"/>
          </p:cNvPicPr>
          <p:nvPr>
            <p:ph sz="quarter" idx="4294967295"/>
          </p:nvPr>
        </p:nvPicPr>
        <p:blipFill>
          <a:blip r:embed="rId2">
            <a:extLst/>
          </a:blip>
          <a:srcRect/>
          <a:stretch>
            <a:fillRect/>
          </a:stretch>
        </p:blipFill>
        <p:spPr>
          <a:xfrm>
            <a:off x="1524000" y="838200"/>
            <a:ext cx="5943600" cy="5181600"/>
          </a:xfrm>
          <a:prstGeom prst="rect">
            <a:avLst/>
          </a:prstGeom>
          <a:noFill/>
          <a:ln/>
        </p:spPr>
      </p:pic>
      <p:sp>
        <p:nvSpPr>
          <p:cNvPr id="239620" name="Rectangle 239619"/>
          <p:cNvSpPr>
            <a:spLocks/>
          </p:cNvSpPr>
          <p:nvPr/>
        </p:nvSpPr>
        <p:spPr>
          <a:xfrm>
            <a:off x="3276600" y="6324600"/>
            <a:ext cx="2270125" cy="369888"/>
          </a:xfrm>
          <a:prstGeom prst="rect">
            <a:avLst/>
          </a:prstGeom>
          <a:noFill/>
          <a:ln>
            <a:noFill/>
          </a:ln>
        </p:spPr>
        <p:txBody>
          <a:bodyPr wrap="none">
            <a:spAutoFit/>
          </a:bodyPr>
          <a:lstStyle/>
          <a:p>
            <a:r>
              <a:rPr lang="en-US" altLang="en-US" dirty="0"/>
              <a:t>Vaginal Genital HPV</a:t>
            </a: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86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283-587298610EC3}" type="slidenum">
              <a:rPr lang="en-US" altLang="en-US" sz="1400" dirty="0">
                <a:solidFill>
                  <a:srgbClr val="FFFFFF"/>
                </a:solidFill>
                <a:latin typeface="Rockwell" charset="0"/>
              </a:rPr>
              <a:pPr algn="ctr"/>
              <a:t>23</a:t>
            </a:fld>
            <a:endParaRPr lang="en-US" altLang="en-US" sz="1400" dirty="0">
              <a:solidFill>
                <a:srgbClr val="FFFFFF"/>
              </a:solidFill>
              <a:latin typeface="Rockwell" charset="0"/>
            </a:endParaRPr>
          </a:p>
        </p:txBody>
      </p:sp>
      <p:sp>
        <p:nvSpPr>
          <p:cNvPr id="28675" name="Text Placeholder 28674"/>
          <p:cNvSpPr>
            <a:spLocks noGrp="1"/>
          </p:cNvSpPr>
          <p:nvPr>
            <p:ph type="body" sz="quarter" idx="4294967295"/>
          </p:nvPr>
        </p:nvSpPr>
        <p:spPr>
          <a:xfrm>
            <a:off x="457200" y="1219200"/>
            <a:ext cx="8229600" cy="4906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9. Heat regulation</a:t>
            </a:r>
            <a:r>
              <a:rPr lang="en-US" altLang="en-US" sz="2600" dirty="0"/>
              <a:t>: The skin contains a high blood supply which allows precise control of energy loss by radiation, convection and conduction. Dilated blood vessels increase perfusion and heat loss, while constricted vessels greatly reduce cutaneous blood flow and conserve heat.</a:t>
            </a:r>
          </a:p>
          <a:p>
            <a:pPr>
              <a:buClr>
                <a:srgbClr val="DE6C36"/>
              </a:buClr>
              <a:buFont typeface="Arial" charset="0"/>
              <a:buNone/>
            </a:pPr>
            <a:r>
              <a:rPr lang="en-US" altLang="en-US" sz="2600" b="1" dirty="0"/>
              <a:t>10. Water resistance</a:t>
            </a:r>
            <a:r>
              <a:rPr lang="en-US" altLang="en-US" sz="2600" dirty="0"/>
              <a:t>: The skin acts as a water resistant barrier so essential nutrients aren't washed out of the body.</a:t>
            </a:r>
          </a:p>
          <a:p>
            <a:pPr>
              <a:buClr>
                <a:srgbClr val="DE6C36"/>
              </a:buClr>
              <a:buFont typeface="Wingdings" charset="2"/>
              <a:buChar char=""/>
            </a:pPr>
            <a:endParaRPr/>
          </a:p>
        </p:txBody>
      </p:sp>
    </p:spTree>
  </p:cSld>
  <p:clrMapOvr>
    <a:masterClrMapping/>
  </p:clrMapOvr>
  <p:transition spd="slow">
    <p:blinds dir="vert"/>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Oval 2406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64-587298610EC3}" type="slidenum">
              <a:rPr lang="en-US" altLang="en-US" sz="1400" dirty="0">
                <a:solidFill>
                  <a:srgbClr val="FFFFFF"/>
                </a:solidFill>
                <a:latin typeface="Rockwell" charset="0"/>
              </a:rPr>
              <a:pPr algn="ctr"/>
              <a:t>230</a:t>
            </a:fld>
            <a:endParaRPr lang="en-US" altLang="en-US" sz="1400" dirty="0">
              <a:solidFill>
                <a:srgbClr val="FFFFFF"/>
              </a:solidFill>
              <a:latin typeface="Rockwell" charset="0"/>
            </a:endParaRPr>
          </a:p>
        </p:txBody>
      </p:sp>
      <p:pic>
        <p:nvPicPr>
          <p:cNvPr id="240643" name="Content Placeholder 240642"/>
          <p:cNvPicPr>
            <a:picLocks noGrp="1" noChangeAspect="1"/>
          </p:cNvPicPr>
          <p:nvPr>
            <p:ph sz="quarter" idx="4294967295"/>
          </p:nvPr>
        </p:nvPicPr>
        <p:blipFill>
          <a:blip r:embed="rId2">
            <a:extLst/>
          </a:blip>
          <a:srcRect/>
          <a:stretch>
            <a:fillRect/>
          </a:stretch>
        </p:blipFill>
        <p:spPr>
          <a:xfrm>
            <a:off x="1066800" y="990600"/>
            <a:ext cx="6705600" cy="4800600"/>
          </a:xfrm>
          <a:prstGeom prst="rect">
            <a:avLst/>
          </a:prstGeom>
          <a:noFill/>
          <a:ln/>
        </p:spPr>
      </p:pic>
      <p:sp>
        <p:nvSpPr>
          <p:cNvPr id="240644" name="Rectangle 240643"/>
          <p:cNvSpPr>
            <a:spLocks/>
          </p:cNvSpPr>
          <p:nvPr/>
        </p:nvSpPr>
        <p:spPr>
          <a:xfrm>
            <a:off x="3276600" y="6400800"/>
            <a:ext cx="1979613" cy="369888"/>
          </a:xfrm>
          <a:prstGeom prst="rect">
            <a:avLst/>
          </a:prstGeom>
          <a:noFill/>
          <a:ln>
            <a:noFill/>
          </a:ln>
        </p:spPr>
        <p:txBody>
          <a:bodyPr wrap="none">
            <a:spAutoFit/>
          </a:bodyPr>
          <a:lstStyle/>
          <a:p>
            <a:r>
              <a:rPr lang="en-US" altLang="en-US" dirty="0"/>
              <a:t>Anal Genital HPV</a:t>
            </a:r>
          </a:p>
        </p:txBody>
      </p:sp>
    </p:spTree>
  </p:cSld>
  <p:clrMapOvr>
    <a:masterClrMapping/>
  </p:clrMapOvr>
  <p:transition spd="slow">
    <p:blinds dir="vert"/>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Oval 2416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65-587298610EC3}" type="slidenum">
              <a:rPr lang="en-US" altLang="en-US" sz="1400" dirty="0">
                <a:solidFill>
                  <a:srgbClr val="FFFFFF"/>
                </a:solidFill>
                <a:latin typeface="Rockwell" charset="0"/>
              </a:rPr>
              <a:pPr algn="ctr"/>
              <a:t>231</a:t>
            </a:fld>
            <a:endParaRPr lang="en-US" altLang="en-US" sz="1400" dirty="0">
              <a:solidFill>
                <a:srgbClr val="FFFFFF"/>
              </a:solidFill>
              <a:latin typeface="Rockwell" charset="0"/>
            </a:endParaRPr>
          </a:p>
        </p:txBody>
      </p:sp>
      <p:pic>
        <p:nvPicPr>
          <p:cNvPr id="241667" name="Content Placeholder 241666"/>
          <p:cNvPicPr>
            <a:picLocks noGrp="1" noChangeAspect="1"/>
          </p:cNvPicPr>
          <p:nvPr>
            <p:ph sz="quarter" idx="4294967295"/>
          </p:nvPr>
        </p:nvPicPr>
        <p:blipFill>
          <a:blip r:embed="rId2">
            <a:extLst/>
          </a:blip>
          <a:srcRect/>
          <a:stretch>
            <a:fillRect/>
          </a:stretch>
        </p:blipFill>
        <p:spPr>
          <a:xfrm>
            <a:off x="1752600" y="0"/>
            <a:ext cx="54102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Oval 2426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66-587298610EC3}" type="slidenum">
              <a:rPr lang="en-US" altLang="en-US" sz="1400" dirty="0">
                <a:solidFill>
                  <a:srgbClr val="FFFFFF"/>
                </a:solidFill>
                <a:latin typeface="Rockwell" charset="0"/>
              </a:rPr>
              <a:pPr algn="ctr"/>
              <a:t>232</a:t>
            </a:fld>
            <a:endParaRPr lang="en-US" altLang="en-US" sz="1400" dirty="0">
              <a:solidFill>
                <a:srgbClr val="FFFFFF"/>
              </a:solidFill>
              <a:latin typeface="Rockwell" charset="0"/>
            </a:endParaRPr>
          </a:p>
        </p:txBody>
      </p:sp>
      <p:pic>
        <p:nvPicPr>
          <p:cNvPr id="242691" name="Content Placeholder 242690"/>
          <p:cNvPicPr>
            <a:picLocks noGrp="1" noChangeAspect="1"/>
          </p:cNvPicPr>
          <p:nvPr>
            <p:ph sz="quarter" idx="4294967295"/>
          </p:nvPr>
        </p:nvPicPr>
        <p:blipFill>
          <a:blip r:embed="rId2">
            <a:extLst/>
          </a:blip>
          <a:srcRect/>
          <a:stretch>
            <a:fillRect/>
          </a:stretch>
        </p:blipFill>
        <p:spPr>
          <a:xfrm>
            <a:off x="1752600" y="0"/>
            <a:ext cx="533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Oval 2437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67-587298610EC3}" type="slidenum">
              <a:rPr lang="en-US" altLang="en-US" sz="1400" dirty="0">
                <a:solidFill>
                  <a:srgbClr val="FFFFFF"/>
                </a:solidFill>
                <a:latin typeface="Rockwell" charset="0"/>
              </a:rPr>
              <a:pPr algn="ctr"/>
              <a:t>233</a:t>
            </a:fld>
            <a:endParaRPr lang="en-US" altLang="en-US" sz="1400" dirty="0">
              <a:solidFill>
                <a:srgbClr val="FFFFFF"/>
              </a:solidFill>
              <a:latin typeface="Rockwell" charset="0"/>
            </a:endParaRPr>
          </a:p>
        </p:txBody>
      </p:sp>
      <p:pic>
        <p:nvPicPr>
          <p:cNvPr id="243715" name="Content Placeholder 243714"/>
          <p:cNvPicPr>
            <a:picLocks noGrp="1" noChangeAspect="1"/>
          </p:cNvPicPr>
          <p:nvPr>
            <p:ph sz="quarter" idx="4294967295"/>
          </p:nvPr>
        </p:nvPicPr>
        <p:blipFill>
          <a:blip r:embed="rId2">
            <a:extLst/>
          </a:blip>
          <a:srcRect/>
          <a:stretch>
            <a:fillRect/>
          </a:stretch>
        </p:blipFill>
        <p:spPr>
          <a:xfrm>
            <a:off x="1600200" y="0"/>
            <a:ext cx="54864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Oval 2447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00-587298610EC3}" type="slidenum">
              <a:rPr lang="en-US" altLang="en-US" sz="1400" dirty="0">
                <a:solidFill>
                  <a:srgbClr val="FFFFFF"/>
                </a:solidFill>
                <a:latin typeface="Rockwell" charset="0"/>
              </a:rPr>
              <a:pPr algn="ctr"/>
              <a:t>234</a:t>
            </a:fld>
            <a:endParaRPr lang="en-US" altLang="en-US" sz="1400" dirty="0">
              <a:solidFill>
                <a:srgbClr val="FFFFFF"/>
              </a:solidFill>
              <a:latin typeface="Rockwell" charset="0"/>
            </a:endParaRPr>
          </a:p>
        </p:txBody>
      </p:sp>
      <p:sp>
        <p:nvSpPr>
          <p:cNvPr id="244739" name="Text Placeholder 244738"/>
          <p:cNvSpPr>
            <a:spLocks noGrp="1"/>
          </p:cNvSpPr>
          <p:nvPr>
            <p:ph type="body" sz="quarter" idx="4294967295"/>
          </p:nvPr>
        </p:nvSpPr>
        <p:spPr>
          <a:xfrm>
            <a:off x="457200" y="6858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None/>
            </a:pPr>
            <a:endParaRPr/>
          </a:p>
          <a:p>
            <a:pPr>
              <a:buNone/>
            </a:pPr>
            <a:r>
              <a:rPr lang="en-US" altLang="en-US" sz="2600" b="1" dirty="0"/>
              <a:t>3. Hemangiomas</a:t>
            </a:r>
          </a:p>
          <a:p>
            <a:pPr>
              <a:buNone/>
            </a:pPr>
            <a:endParaRPr/>
          </a:p>
          <a:p>
            <a:pPr>
              <a:buFont typeface="Wingdings" charset="2"/>
              <a:buChar char="Ø"/>
            </a:pPr>
            <a:r>
              <a:rPr lang="en-US" altLang="en-US" sz="2600" dirty="0"/>
              <a:t>Hemangiomas are benign tumors of the capillaries, which presents shortly after birth.</a:t>
            </a:r>
          </a:p>
          <a:p>
            <a:pPr>
              <a:buNone/>
            </a:pPr>
            <a:endParaRPr/>
          </a:p>
          <a:p>
            <a:pPr>
              <a:buFont typeface="Wingdings" charset="2"/>
              <a:buChar char="Ø"/>
            </a:pPr>
            <a:r>
              <a:rPr lang="en-US" altLang="en-US" sz="2600" dirty="0"/>
              <a:t>They grow rapidly for 6 to 18 months, followed by stabilization and subsequent regression. Most hemangiomas resolve by age 9.</a:t>
            </a:r>
          </a:p>
          <a:p>
            <a:pPr>
              <a:buNone/>
            </a:pPr>
            <a:endParaRPr/>
          </a:p>
          <a:p>
            <a:pPr>
              <a:buFont typeface="Wingdings" charset="2"/>
              <a:buChar char="Ø"/>
            </a:pPr>
            <a:r>
              <a:rPr lang="en-US" altLang="en-US" sz="2600" dirty="0"/>
              <a:t>Surgery is reserved for complicated hemangiomas that may be obstructing the airway.</a:t>
            </a:r>
          </a:p>
        </p:txBody>
      </p:sp>
    </p:spTree>
  </p:cSld>
  <p:clrMapOvr>
    <a:masterClrMapping/>
  </p:clrMapOvr>
  <p:transition spd="slow">
    <p:blinds dir="vert"/>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Oval 2457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02-587298610EC3}" type="slidenum">
              <a:rPr lang="en-US" altLang="en-US" sz="1400" dirty="0">
                <a:solidFill>
                  <a:srgbClr val="FFFFFF"/>
                </a:solidFill>
                <a:latin typeface="Rockwell" charset="0"/>
              </a:rPr>
              <a:pPr algn="ctr"/>
              <a:t>235</a:t>
            </a:fld>
            <a:endParaRPr lang="en-US" altLang="en-US" sz="1400" dirty="0">
              <a:solidFill>
                <a:srgbClr val="FFFFFF"/>
              </a:solidFill>
              <a:latin typeface="Rockwell" charset="0"/>
            </a:endParaRPr>
          </a:p>
        </p:txBody>
      </p:sp>
      <p:sp>
        <p:nvSpPr>
          <p:cNvPr id="245763" name="Text Placeholder 245762"/>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Hemangiomas blocking the visual axis or compressing against the eye are treated with high doses of corticosteroids or interferon.</a:t>
            </a:r>
          </a:p>
          <a:p>
            <a:pPr>
              <a:buFont typeface="Wingdings" charset="2"/>
              <a:buChar char="Ø"/>
            </a:pPr>
            <a:endParaRPr/>
          </a:p>
          <a:p>
            <a:pPr>
              <a:buFont typeface="Wingdings" charset="2"/>
              <a:buChar char="Ø"/>
            </a:pPr>
            <a:r>
              <a:rPr lang="en-US" altLang="en-US" sz="2600" dirty="0"/>
              <a:t>For hemangiomas that do not threaten vision or life, no intervention is preferred.</a:t>
            </a:r>
          </a:p>
          <a:p>
            <a:pPr>
              <a:buFont typeface="Wingdings" charset="2"/>
              <a:buChar char="Ø"/>
            </a:pPr>
            <a:endParaRPr/>
          </a:p>
          <a:p>
            <a:pPr>
              <a:buFont typeface="Wingdings" charset="2"/>
              <a:buChar char="Ø"/>
            </a:pPr>
            <a:r>
              <a:rPr lang="en-US" altLang="en-US" sz="2600" dirty="0"/>
              <a:t>Lasers can be used for ulcerated hemangiomas.</a:t>
            </a:r>
          </a:p>
        </p:txBody>
      </p:sp>
    </p:spTree>
  </p:cSld>
  <p:clrMapOvr>
    <a:masterClrMapping/>
  </p:clrMapOvr>
  <p:transition spd="slow">
    <p:blinds dir="vert"/>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Oval 2467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03-587298610EC3}" type="slidenum">
              <a:rPr lang="en-US" altLang="en-US" sz="1400" dirty="0">
                <a:solidFill>
                  <a:srgbClr val="FFFFFF"/>
                </a:solidFill>
                <a:latin typeface="Rockwell" charset="0"/>
              </a:rPr>
              <a:pPr algn="ctr"/>
              <a:t>236</a:t>
            </a:fld>
            <a:endParaRPr lang="en-US" altLang="en-US" sz="1400" dirty="0">
              <a:solidFill>
                <a:srgbClr val="FFFFFF"/>
              </a:solidFill>
              <a:latin typeface="Rockwell" charset="0"/>
            </a:endParaRPr>
          </a:p>
        </p:txBody>
      </p:sp>
      <p:sp>
        <p:nvSpPr>
          <p:cNvPr id="246787" name="Text Placeholder 246786"/>
          <p:cNvSpPr>
            <a:spLocks noGrp="1"/>
          </p:cNvSpPr>
          <p:nvPr>
            <p:ph type="body" sz="quarter" idx="4294967295"/>
          </p:nvPr>
        </p:nvSpPr>
        <p:spPr>
          <a:xfrm>
            <a:off x="457200" y="762000"/>
            <a:ext cx="8229600" cy="55626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dirty="0"/>
              <a:t>4. Pigmented Nevi (Moles)</a:t>
            </a:r>
          </a:p>
          <a:p>
            <a:pPr>
              <a:buNone/>
            </a:pPr>
            <a:endParaRPr/>
          </a:p>
          <a:p>
            <a:pPr>
              <a:buFont typeface="Wingdings" charset="2"/>
              <a:buChar char="Ø"/>
            </a:pPr>
            <a:r>
              <a:rPr lang="en-US" altLang="en-US" sz="2600" dirty="0"/>
              <a:t>Common skin tumors of various sizes and shapes, ranging from yellowish to brown to black; may be flat, macular lesions, elevated papules, or nodules that occasionally contain hair.</a:t>
            </a:r>
          </a:p>
          <a:p>
            <a:pPr>
              <a:buNone/>
            </a:pPr>
            <a:endParaRPr/>
          </a:p>
          <a:p>
            <a:pPr>
              <a:buFont typeface="Wingdings" charset="2"/>
              <a:buChar char="Ø"/>
            </a:pPr>
            <a:r>
              <a:rPr lang="en-US" altLang="en-US" sz="2600" dirty="0"/>
              <a:t>Most pigmented nevi are harmless; however, in rare cases, malignant changes supervene and a melanoma develops at the site of the nevus.</a:t>
            </a:r>
          </a:p>
        </p:txBody>
      </p:sp>
    </p:spTree>
  </p:cSld>
  <p:clrMapOvr>
    <a:masterClrMapping/>
  </p:clrMapOvr>
  <p:transition spd="slow">
    <p:blinds dir="vert"/>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Oval 2478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04-587298610EC3}" type="slidenum">
              <a:rPr lang="en-US" altLang="en-US" sz="1400" dirty="0">
                <a:solidFill>
                  <a:srgbClr val="FFFFFF"/>
                </a:solidFill>
                <a:latin typeface="Rockwell" charset="0"/>
              </a:rPr>
              <a:pPr algn="ctr"/>
              <a:t>237</a:t>
            </a:fld>
            <a:endParaRPr lang="en-US" altLang="en-US" sz="1400" dirty="0">
              <a:solidFill>
                <a:srgbClr val="FFFFFF"/>
              </a:solidFill>
              <a:latin typeface="Rockwell" charset="0"/>
            </a:endParaRPr>
          </a:p>
        </p:txBody>
      </p:sp>
      <p:sp>
        <p:nvSpPr>
          <p:cNvPr id="247811" name="Text Placeholder 247810"/>
          <p:cNvSpPr>
            <a:spLocks noGrp="1"/>
          </p:cNvSpPr>
          <p:nvPr>
            <p:ph type="body" sz="quarter" idx="4294967295"/>
          </p:nvPr>
        </p:nvSpPr>
        <p:spPr>
          <a:xfrm>
            <a:off x="457200" y="1295400"/>
            <a:ext cx="8229600" cy="5029200"/>
          </a:xfrm>
          <a:ln/>
        </p:spPr>
        <p:txBody>
          <a:bodyPr wrap="square" anchor="t" anchorCtr="0"/>
          <a:lstStyle>
            <a:lvl1pPr>
              <a:defRPr sz="2000"/>
            </a:lvl1pPr>
            <a:lvl2pPr>
              <a:defRPr sz="1800"/>
            </a:lvl2pPr>
            <a:lvl3pPr>
              <a:defRPr sz="1600"/>
            </a:lvl3pPr>
            <a:lvl4pPr>
              <a:defRPr sz="1600"/>
            </a:lvl4pPr>
            <a:lvl5pPr>
              <a:defRPr sz="1600"/>
            </a:lvl5pPr>
          </a:lstStyle>
          <a:p>
            <a:pPr>
              <a:buNone/>
            </a:pPr>
            <a:endParaRPr/>
          </a:p>
          <a:p>
            <a:pPr>
              <a:buFont typeface="Wingdings" charset="2"/>
              <a:buChar char="Ø"/>
            </a:pPr>
            <a:r>
              <a:rPr lang="en-US" altLang="en-US" sz="2600" dirty="0"/>
              <a:t>Nevi at sites subject to repeated irritation from clothing or jewelry can be removed for comfort.</a:t>
            </a:r>
          </a:p>
          <a:p>
            <a:pPr>
              <a:buFont typeface="Wingdings" charset="2"/>
              <a:buChar char="Ø"/>
            </a:pPr>
            <a:endParaRPr/>
          </a:p>
          <a:p>
            <a:pPr>
              <a:buFont typeface="Wingdings" charset="2"/>
              <a:buChar char="Ø"/>
            </a:pPr>
            <a:r>
              <a:rPr lang="en-US" altLang="en-US" sz="2600" dirty="0"/>
              <a:t>Nevi that show change in size, shape, or color, become symptomatic (itch or bleed), or develop notched borders should be removed to determine if malignant changes have occurred. This is especially true for nevi with irregular borders or variations of red, blue, and blue-black</a:t>
            </a:r>
          </a:p>
        </p:txBody>
      </p:sp>
    </p:spTree>
  </p:cSld>
  <p:clrMapOvr>
    <a:masterClrMapping/>
  </p:clrMapOvr>
  <p:transition spd="slow">
    <p:blinds dir="vert"/>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248833"/>
          <p:cNvSpPr>
            <a:spLocks noGrp="1"/>
          </p:cNvSpPr>
          <p:nvPr>
            <p:ph type="title" idx="4294967295"/>
          </p:nvPr>
        </p:nvSpPr>
        <p:spPr>
          <a:xfrm>
            <a:off x="457200" y="381000"/>
            <a:ext cx="8229600" cy="1466850"/>
          </a:xfrm>
          <a:ln/>
        </p:spPr>
        <p:txBody>
          <a:bodyPr wrap="square" bIns="91440" anchor="b" anchorCtr="0"/>
          <a:lstStyle/>
          <a:p>
            <a:r>
              <a:rPr lang="en-US" altLang="en-US" b="1" dirty="0"/>
              <a:t>MALIGNANT TUMORS OF THE SKIN (SKIN CANCERS)</a:t>
            </a:r>
          </a:p>
        </p:txBody>
      </p:sp>
      <p:sp>
        <p:nvSpPr>
          <p:cNvPr id="248835" name="Oval 24883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05-587298610EC3}" type="slidenum">
              <a:rPr lang="en-US" altLang="en-US" sz="1400" dirty="0">
                <a:solidFill>
                  <a:srgbClr val="FFFFFF"/>
                </a:solidFill>
                <a:latin typeface="Rockwell" charset="0"/>
              </a:rPr>
              <a:pPr algn="ctr"/>
              <a:t>238</a:t>
            </a:fld>
            <a:endParaRPr lang="en-US" altLang="en-US" sz="1400" dirty="0">
              <a:solidFill>
                <a:srgbClr val="FFFFFF"/>
              </a:solidFill>
              <a:latin typeface="Rockwell" charset="0"/>
            </a:endParaRPr>
          </a:p>
        </p:txBody>
      </p:sp>
      <p:sp>
        <p:nvSpPr>
          <p:cNvPr id="248836" name="Text Placeholder 248835"/>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 Most common cancer in the US</a:t>
            </a:r>
          </a:p>
          <a:p>
            <a:pPr>
              <a:buNone/>
            </a:pPr>
            <a:endParaRPr/>
          </a:p>
          <a:p>
            <a:pPr>
              <a:buFont typeface="Wingdings" charset="2"/>
              <a:buChar char="Ø"/>
            </a:pPr>
            <a:r>
              <a:rPr lang="en-US" altLang="en-US" sz="2600" dirty="0"/>
              <a:t> Basal cell carcinomas (BCCs) are the most common but easily curable because of early diagnosis and slow progression. They are locally invasive and tend not to metastasize.</a:t>
            </a:r>
          </a:p>
          <a:p>
            <a:pPr>
              <a:buNone/>
            </a:pPr>
            <a:endParaRPr/>
          </a:p>
          <a:p>
            <a:pPr>
              <a:buFont typeface="Wingdings" charset="2"/>
              <a:buChar char="Ø"/>
            </a:pPr>
            <a:r>
              <a:rPr lang="en-US" altLang="en-US" sz="2600" dirty="0"/>
              <a:t> Squamous cell carcinomas (SCCs) are less common than BCCs and have an increased potential for metastasis</a:t>
            </a:r>
          </a:p>
        </p:txBody>
      </p:sp>
    </p:spTree>
  </p:cSld>
  <p:clrMapOvr>
    <a:masterClrMapping/>
  </p:clrMapOvr>
  <p:transition spd="slow">
    <p:blinds dir="vert"/>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Oval 2498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06-587298610EC3}" type="slidenum">
              <a:rPr lang="en-US" altLang="en-US" sz="1400" dirty="0">
                <a:solidFill>
                  <a:srgbClr val="FFFFFF"/>
                </a:solidFill>
                <a:latin typeface="Rockwell" charset="0"/>
              </a:rPr>
              <a:pPr algn="ctr"/>
              <a:t>239</a:t>
            </a:fld>
            <a:endParaRPr lang="en-US" altLang="en-US" sz="1400" dirty="0">
              <a:solidFill>
                <a:srgbClr val="FFFFFF"/>
              </a:solidFill>
              <a:latin typeface="Rockwell" charset="0"/>
            </a:endParaRPr>
          </a:p>
        </p:txBody>
      </p:sp>
      <p:sp>
        <p:nvSpPr>
          <p:cNvPr id="249859" name="Text Placeholder 249858"/>
          <p:cNvSpPr>
            <a:spLocks noGrp="1"/>
          </p:cNvSpPr>
          <p:nvPr>
            <p:ph type="body" sz="quarter" idx="4294967295"/>
          </p:nvPr>
        </p:nvSpPr>
        <p:spPr>
          <a:xfrm>
            <a:off x="457200" y="6858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Malignant melanomas are least common and have a higher risk of metastasize.</a:t>
            </a:r>
          </a:p>
          <a:p>
            <a:pPr>
              <a:buFont typeface="Wingdings" charset="2"/>
              <a:buChar char="Ø"/>
            </a:pPr>
            <a:endParaRPr/>
          </a:p>
          <a:p>
            <a:pPr>
              <a:buFont typeface="Wingdings" charset="2"/>
              <a:buChar char="Ø"/>
            </a:pPr>
            <a:r>
              <a:rPr lang="en-US" altLang="en-US" sz="2600" dirty="0"/>
              <a:t>Most basal and squamous cell carcinomas are located on sun-exposed areas and are directly related to ultraviolet radiation. Sun damage is cumulative – the harmful effects may be severe by age of 20 years.</a:t>
            </a:r>
          </a:p>
          <a:p>
            <a:pPr>
              <a:buNone/>
            </a:pPr>
            <a:endParaRPr/>
          </a:p>
          <a:p>
            <a:pPr>
              <a:buFont typeface="Wingdings" charset="2"/>
              <a:buChar char="Ø"/>
            </a:pPr>
            <a:r>
              <a:rPr lang="en-US" altLang="en-US" sz="2600" dirty="0"/>
              <a:t>Exposure to the sun is a leading cause of skin cancer; incidence is related to the total amount of exposure to the sun</a:t>
            </a:r>
          </a:p>
          <a:p>
            <a:pPr>
              <a:buNone/>
            </a:pPr>
            <a:endParaRPr/>
          </a:p>
          <a:p>
            <a:pPr>
              <a:buFont typeface="Wingdings" charset="2"/>
              <a:buChar char="Ø"/>
            </a:pPr>
            <a:r>
              <a:rPr lang="en-US" altLang="en-US" sz="2600" dirty="0"/>
              <a:t>Diagnosed by skin biopsy and histologic evaluation</a:t>
            </a:r>
          </a:p>
        </p:txBody>
      </p:sp>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9697"/>
          <p:cNvSpPr>
            <a:spLocks noGrp="1"/>
          </p:cNvSpPr>
          <p:nvPr>
            <p:ph type="title" idx="4294967295"/>
          </p:nvPr>
        </p:nvSpPr>
        <p:spPr>
          <a:xfrm>
            <a:off x="457200" y="274638"/>
            <a:ext cx="8229600" cy="715962"/>
          </a:xfrm>
          <a:ln/>
        </p:spPr>
        <p:txBody>
          <a:bodyPr wrap="square" bIns="91440" anchor="b" anchorCtr="0"/>
          <a:lstStyle/>
          <a:p>
            <a:r>
              <a:rPr lang="en-US" altLang="en-US" sz="3600" b="1" dirty="0"/>
              <a:t>The Skin(Diagram 1)</a:t>
            </a:r>
          </a:p>
        </p:txBody>
      </p:sp>
      <p:sp>
        <p:nvSpPr>
          <p:cNvPr id="29699" name="Oval 2969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264-587298610EC3}" type="slidenum">
              <a:rPr lang="en-US" altLang="en-US" sz="1400" dirty="0">
                <a:solidFill>
                  <a:srgbClr val="FFFFFF"/>
                </a:solidFill>
                <a:latin typeface="Rockwell" charset="0"/>
              </a:rPr>
              <a:pPr algn="ctr"/>
              <a:t>24</a:t>
            </a:fld>
            <a:endParaRPr lang="en-US" altLang="en-US" sz="1400" dirty="0">
              <a:solidFill>
                <a:srgbClr val="FFFFFF"/>
              </a:solidFill>
              <a:latin typeface="Rockwell" charset="0"/>
            </a:endParaRPr>
          </a:p>
        </p:txBody>
      </p:sp>
      <p:pic>
        <p:nvPicPr>
          <p:cNvPr id="29700" name="Content Placeholder 29699"/>
          <p:cNvPicPr>
            <a:picLocks noGrp="1" noChangeAspect="1"/>
          </p:cNvPicPr>
          <p:nvPr>
            <p:ph sz="quarter" idx="4294967295"/>
          </p:nvPr>
        </p:nvPicPr>
        <p:blipFill>
          <a:blip r:embed="rId2">
            <a:extLst/>
          </a:blip>
          <a:srcRect/>
          <a:stretch>
            <a:fillRect/>
          </a:stretch>
        </p:blipFill>
        <p:spPr>
          <a:xfrm>
            <a:off x="609600" y="1066800"/>
            <a:ext cx="7924800" cy="5334000"/>
          </a:xfrm>
          <a:prstGeom prst="rect">
            <a:avLst/>
          </a:prstGeom>
          <a:ln/>
        </p:spPr>
      </p:pic>
    </p:spTree>
  </p:cSld>
  <p:clrMapOvr>
    <a:masterClrMapping/>
  </p:clrMapOvr>
  <p:transition spd="slow">
    <p:blinds dir="vert"/>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250881"/>
          <p:cNvSpPr>
            <a:spLocks noGrp="1"/>
          </p:cNvSpPr>
          <p:nvPr>
            <p:ph type="title" idx="4294967295"/>
          </p:nvPr>
        </p:nvSpPr>
        <p:spPr>
          <a:xfrm>
            <a:off x="457200" y="381000"/>
            <a:ext cx="8229600" cy="1219200"/>
          </a:xfrm>
          <a:ln/>
        </p:spPr>
        <p:txBody>
          <a:bodyPr wrap="square" bIns="91440" anchor="b" anchorCtr="0"/>
          <a:lstStyle/>
          <a:p>
            <a:r>
              <a:rPr lang="en-US" altLang="en-US" b="1" dirty="0"/>
              <a:t>Risk Factors</a:t>
            </a:r>
          </a:p>
        </p:txBody>
      </p:sp>
      <p:sp>
        <p:nvSpPr>
          <p:cNvPr id="250883" name="Oval 25088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07-587298610EC3}" type="slidenum">
              <a:rPr lang="en-US" altLang="en-US" sz="1400" dirty="0">
                <a:solidFill>
                  <a:srgbClr val="FFFFFF"/>
                </a:solidFill>
                <a:latin typeface="Rockwell" charset="0"/>
              </a:rPr>
              <a:pPr algn="ctr"/>
              <a:t>240</a:t>
            </a:fld>
            <a:endParaRPr lang="en-US" altLang="en-US" sz="1400" dirty="0">
              <a:solidFill>
                <a:srgbClr val="FFFFFF"/>
              </a:solidFill>
              <a:latin typeface="Rockwell" charset="0"/>
            </a:endParaRPr>
          </a:p>
        </p:txBody>
      </p:sp>
      <p:sp>
        <p:nvSpPr>
          <p:cNvPr id="250884" name="Text Placeholder 250883"/>
          <p:cNvSpPr>
            <a:spLocks noGrp="1"/>
          </p:cNvSpPr>
          <p:nvPr>
            <p:ph type="body" sz="quarter" idx="4294967295"/>
          </p:nvPr>
        </p:nvSpPr>
        <p:spPr>
          <a:xfrm>
            <a:off x="457200" y="1600200"/>
            <a:ext cx="8229600" cy="5029200"/>
          </a:xfrm>
          <a:ln/>
        </p:spPr>
        <p:txBody>
          <a:bodyPr wrap="square" anchor="t" anchorCtr="0"/>
          <a:lstStyle>
            <a:lvl1pPr>
              <a:defRPr sz="2000"/>
            </a:lvl1pPr>
            <a:lvl2pPr>
              <a:defRPr sz="1800"/>
            </a:lvl2pPr>
            <a:lvl3pPr>
              <a:defRPr sz="1600"/>
            </a:lvl3pPr>
            <a:lvl4pPr>
              <a:defRPr sz="1600"/>
            </a:lvl4pPr>
            <a:lvl5pPr>
              <a:defRPr sz="1600"/>
            </a:lvl5pPr>
          </a:lstStyle>
          <a:p>
            <a:endParaRPr/>
          </a:p>
          <a:p>
            <a:pPr>
              <a:buFont typeface="Wingdings" charset="2"/>
              <a:buChar char="Ø"/>
            </a:pPr>
            <a:r>
              <a:rPr lang="en-US" altLang="en-US" sz="2600" dirty="0"/>
              <a:t>Fair complexion (skin, hair), blue eyes; particularly those with insufficient skin pigmentation to protect underlying tissues</a:t>
            </a:r>
          </a:p>
          <a:p>
            <a:pPr>
              <a:buFont typeface="Wingdings" charset="2"/>
              <a:buChar char="Ø"/>
            </a:pPr>
            <a:endParaRPr/>
          </a:p>
          <a:p>
            <a:pPr>
              <a:buFont typeface="Wingdings" charset="2"/>
              <a:buChar char="Ø"/>
            </a:pPr>
            <a:r>
              <a:rPr lang="en-US" altLang="en-US" sz="2600" dirty="0"/>
              <a:t>Working outdoors (farmers, fishermen, construction workers)</a:t>
            </a:r>
          </a:p>
          <a:p>
            <a:pPr>
              <a:buFont typeface="Wingdings" charset="2"/>
              <a:buChar char="Ø"/>
            </a:pPr>
            <a:endParaRPr/>
          </a:p>
          <a:p>
            <a:pPr>
              <a:buFont typeface="Wingdings" charset="2"/>
              <a:buChar char="Ø"/>
            </a:pPr>
            <a:r>
              <a:rPr lang="en-US" altLang="en-US" sz="2600" dirty="0"/>
              <a:t>Older people with sun-damaged skin.</a:t>
            </a:r>
          </a:p>
          <a:p>
            <a:pP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Oval 2519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08-587298610EC3}" type="slidenum">
              <a:rPr lang="en-US" altLang="en-US" sz="1400" dirty="0">
                <a:solidFill>
                  <a:srgbClr val="FFFFFF"/>
                </a:solidFill>
                <a:latin typeface="Rockwell" charset="0"/>
              </a:rPr>
              <a:pPr algn="ctr"/>
              <a:t>241</a:t>
            </a:fld>
            <a:endParaRPr lang="en-US" altLang="en-US" sz="1400" dirty="0">
              <a:solidFill>
                <a:srgbClr val="FFFFFF"/>
              </a:solidFill>
              <a:latin typeface="Rockwell" charset="0"/>
            </a:endParaRPr>
          </a:p>
        </p:txBody>
      </p:sp>
      <p:sp>
        <p:nvSpPr>
          <p:cNvPr id="251907" name="Text Placeholder 251906"/>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Exposure to certain chemical agents (nitrates, tar, oils, and paraffin).</a:t>
            </a:r>
          </a:p>
          <a:p>
            <a:pPr>
              <a:buFont typeface="Wingdings" charset="2"/>
              <a:buChar char="Ø"/>
            </a:pPr>
            <a:endParaRPr/>
          </a:p>
          <a:p>
            <a:pPr>
              <a:buFont typeface="Wingdings" charset="2"/>
              <a:buChar char="Ø"/>
            </a:pPr>
            <a:r>
              <a:rPr lang="en-US" altLang="en-US" sz="2600" dirty="0"/>
              <a:t>Burn scars, damaged skin in areas of chronic osteomyelitis, fistulae openings.</a:t>
            </a:r>
          </a:p>
          <a:p>
            <a:pPr>
              <a:buFont typeface="Wingdings" charset="2"/>
              <a:buChar char="Ø"/>
            </a:pPr>
            <a:endParaRPr/>
          </a:p>
          <a:p>
            <a:pPr>
              <a:buFont typeface="Wingdings" charset="2"/>
              <a:buChar char="Ø"/>
            </a:pPr>
            <a:r>
              <a:rPr lang="en-US" altLang="en-US" sz="2600" dirty="0"/>
              <a:t>Long-term immunosuppressive therapy.</a:t>
            </a:r>
          </a:p>
          <a:p>
            <a:pPr>
              <a:buFont typeface="Wingdings" charset="2"/>
              <a:buChar char="Ø"/>
            </a:pPr>
            <a:endParaRPr/>
          </a:p>
          <a:p>
            <a:pPr>
              <a:buFont typeface="Wingdings" charset="2"/>
              <a:buChar char="Ø"/>
            </a:pPr>
            <a:r>
              <a:rPr lang="en-US" altLang="en-US" sz="2600" dirty="0"/>
              <a:t>Genetic susceptibility.</a:t>
            </a:r>
          </a:p>
        </p:txBody>
      </p:sp>
    </p:spTree>
  </p:cSld>
  <p:clrMapOvr>
    <a:masterClrMapping/>
  </p:clrMapOvr>
  <p:transition spd="slow">
    <p:blinds dir="vert"/>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Oval 2529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09-587298610EC3}" type="slidenum">
              <a:rPr lang="en-US" altLang="en-US" sz="1400" dirty="0">
                <a:solidFill>
                  <a:srgbClr val="FFFFFF"/>
                </a:solidFill>
                <a:latin typeface="Rockwell" charset="0"/>
              </a:rPr>
              <a:pPr algn="ctr"/>
              <a:t>242</a:t>
            </a:fld>
            <a:endParaRPr lang="en-US" altLang="en-US" sz="1400" dirty="0">
              <a:solidFill>
                <a:srgbClr val="FFFFFF"/>
              </a:solidFill>
              <a:latin typeface="Rockwell" charset="0"/>
            </a:endParaRPr>
          </a:p>
        </p:txBody>
      </p:sp>
      <p:sp>
        <p:nvSpPr>
          <p:cNvPr id="252931" name="Text Placeholder 252930"/>
          <p:cNvSpPr>
            <a:spLocks noGrp="1"/>
          </p:cNvSpPr>
          <p:nvPr>
            <p:ph type="body" sz="quarter" idx="4294967295"/>
          </p:nvPr>
        </p:nvSpPr>
        <p:spPr>
          <a:xfrm>
            <a:off x="457200" y="12192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Multiple dysplastic nevi (moles that are larger, irregular, more numerous, or variable colors) or family history of dysplastic nevi.</a:t>
            </a:r>
          </a:p>
          <a:p>
            <a:pPr>
              <a:buFont typeface="Wingdings" charset="2"/>
              <a:buChar char="Ø"/>
            </a:pPr>
            <a:endParaRPr/>
          </a:p>
          <a:p>
            <a:pPr>
              <a:buFont typeface="Wingdings" charset="2"/>
              <a:buChar char="Ø"/>
            </a:pPr>
            <a:r>
              <a:rPr lang="en-US" altLang="en-US" sz="2600" dirty="0"/>
              <a:t>Congenital nevi that are large (more than 20 cm in size)</a:t>
            </a:r>
          </a:p>
          <a:p>
            <a:pPr>
              <a:buNone/>
            </a:pPr>
            <a:endParaRPr/>
          </a:p>
          <a:p>
            <a:pPr>
              <a:buFont typeface="Wingdings" charset="2"/>
              <a:buChar char="Ø"/>
            </a:pPr>
            <a:r>
              <a:rPr lang="en-US" altLang="en-US" sz="2600" dirty="0"/>
              <a:t>History of X-ray treatment of skin conditions for acne or benign lesions</a:t>
            </a:r>
          </a:p>
        </p:txBody>
      </p:sp>
    </p:spTree>
  </p:cSld>
  <p:clrMapOvr>
    <a:masterClrMapping/>
  </p:clrMapOvr>
  <p:transition spd="slow">
    <p:blinds dir="vert"/>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253953"/>
          <p:cNvSpPr>
            <a:spLocks noGrp="1"/>
          </p:cNvSpPr>
          <p:nvPr>
            <p:ph type="title" idx="4294967295"/>
          </p:nvPr>
        </p:nvSpPr>
        <p:spPr>
          <a:xfrm>
            <a:off x="457200" y="152400"/>
            <a:ext cx="8229600" cy="1066800"/>
          </a:xfrm>
          <a:ln/>
        </p:spPr>
        <p:txBody>
          <a:bodyPr wrap="square" bIns="91440" anchor="b" anchorCtr="0"/>
          <a:lstStyle/>
          <a:p>
            <a:r>
              <a:rPr lang="en-US" altLang="en-US" b="1" dirty="0"/>
              <a:t>BASAL CELL CARCINOMA</a:t>
            </a:r>
          </a:p>
        </p:txBody>
      </p:sp>
      <p:sp>
        <p:nvSpPr>
          <p:cNvPr id="253955" name="Oval 25395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510-587298610EC3}" type="slidenum">
              <a:rPr lang="en-US" altLang="en-US" sz="1400" dirty="0">
                <a:solidFill>
                  <a:srgbClr val="FFFFFF"/>
                </a:solidFill>
                <a:latin typeface="Rockwell" charset="0"/>
              </a:rPr>
              <a:pPr algn="ctr"/>
              <a:t>243</a:t>
            </a:fld>
            <a:endParaRPr lang="en-US" altLang="en-US" sz="1400" dirty="0">
              <a:solidFill>
                <a:srgbClr val="FFFFFF"/>
              </a:solidFill>
              <a:latin typeface="Rockwell" charset="0"/>
            </a:endParaRPr>
          </a:p>
        </p:txBody>
      </p:sp>
      <p:sp>
        <p:nvSpPr>
          <p:cNvPr id="253956" name="Text Placeholder 253955"/>
          <p:cNvSpPr>
            <a:spLocks noGrp="1"/>
          </p:cNvSpPr>
          <p:nvPr>
            <p:ph type="body" sz="quarter" idx="4294967295"/>
          </p:nvPr>
        </p:nvSpPr>
        <p:spPr>
          <a:xfrm>
            <a:off x="457200" y="12192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the most common type of skin cancer, rarely metastasizes</a:t>
            </a:r>
          </a:p>
          <a:p>
            <a:pPr>
              <a:buNone/>
            </a:pPr>
            <a:endParaRPr/>
          </a:p>
          <a:p>
            <a:pPr>
              <a:buFont typeface="Wingdings" charset="2"/>
              <a:buChar char="Ø"/>
            </a:pPr>
            <a:r>
              <a:rPr lang="en-US" altLang="en-US" sz="2600" dirty="0"/>
              <a:t>Generally appears on the sun exposed areas of the skin</a:t>
            </a:r>
          </a:p>
          <a:p>
            <a:pPr>
              <a:buFont typeface="Wingdings" charset="2"/>
              <a:buChar char="Ø"/>
            </a:pPr>
            <a:endParaRPr/>
          </a:p>
          <a:p>
            <a:pPr>
              <a:buFont typeface="Wingdings" charset="2"/>
              <a:buChar char="Ø"/>
            </a:pPr>
            <a:r>
              <a:rPr lang="en-US" altLang="en-US" sz="2600" dirty="0"/>
              <a:t>More prevalent in regions where the population is subjected to intense and extensive exposure to the sun</a:t>
            </a:r>
          </a:p>
          <a:p>
            <a:pPr>
              <a:buFont typeface="Wingdings" charset="2"/>
              <a:buChar char="Ø"/>
            </a:pPr>
            <a:endParaRPr/>
          </a:p>
          <a:p>
            <a:pPr>
              <a:buFont typeface="Wingdings" charset="2"/>
              <a:buChar char="Ø"/>
            </a:pPr>
            <a:r>
              <a:rPr lang="en-US" altLang="en-US" sz="2600" dirty="0"/>
              <a:t>Incidence is proportional to the age of the patient (average age of 60 years) and the total amount of sun exposure and it is inversely proportional to the amount of melanin in the skin</a:t>
            </a:r>
          </a:p>
        </p:txBody>
      </p:sp>
    </p:spTree>
  </p:cSld>
  <p:clrMapOvr>
    <a:masterClrMapping/>
  </p:clrMapOvr>
  <p:transition spd="slow">
    <p:blinds dir="vert"/>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254977"/>
          <p:cNvSpPr>
            <a:spLocks noGrp="1"/>
          </p:cNvSpPr>
          <p:nvPr>
            <p:ph type="title" idx="4294967295"/>
          </p:nvPr>
        </p:nvSpPr>
        <p:spPr>
          <a:xfrm>
            <a:off x="914400" y="274638"/>
            <a:ext cx="7772400" cy="1143000"/>
          </a:xfrm>
          <a:ln/>
        </p:spPr>
        <p:txBody>
          <a:bodyPr wrap="square" bIns="91440" anchor="b" anchorCtr="0"/>
          <a:lstStyle/>
          <a:p>
            <a:r>
              <a:rPr lang="en-US" altLang="en-US" b="1" dirty="0"/>
              <a:t>Pathophysiology </a:t>
            </a:r>
          </a:p>
        </p:txBody>
      </p:sp>
      <p:sp>
        <p:nvSpPr>
          <p:cNvPr id="254979" name="Oval 25497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12-587298610EC3}" type="slidenum">
              <a:rPr lang="en-US" altLang="en-US" sz="1400" dirty="0">
                <a:solidFill>
                  <a:srgbClr val="FFFFFF"/>
                </a:solidFill>
                <a:latin typeface="Rockwell" charset="0"/>
              </a:rPr>
              <a:pPr algn="ctr"/>
              <a:t>244</a:t>
            </a:fld>
            <a:endParaRPr lang="en-US" altLang="en-US" sz="1400" dirty="0">
              <a:solidFill>
                <a:srgbClr val="FFFFFF"/>
              </a:solidFill>
              <a:latin typeface="Rockwell" charset="0"/>
            </a:endParaRPr>
          </a:p>
        </p:txBody>
      </p:sp>
      <p:sp>
        <p:nvSpPr>
          <p:cNvPr id="254980" name="Text Placeholder 254979"/>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Over exposure to sun leads to the formation of thymine dimers, a form of DNA damage. </a:t>
            </a:r>
          </a:p>
          <a:p>
            <a:pPr>
              <a:buNone/>
            </a:pPr>
            <a:endParaRPr/>
          </a:p>
          <a:p>
            <a:pPr>
              <a:buFont typeface="Wingdings" charset="2"/>
              <a:buChar char="Ø"/>
            </a:pPr>
            <a:r>
              <a:rPr lang="en-US" altLang="en-US" sz="2600" dirty="0"/>
              <a:t>While DNA repair removes most UV-induced damage, not all crosslinks are excised. There is, therefore, cumulative DNA damage leading to mutations. </a:t>
            </a:r>
          </a:p>
          <a:p>
            <a:pPr>
              <a:buNone/>
            </a:pPr>
            <a:endParaRPr/>
          </a:p>
          <a:p>
            <a:pPr>
              <a:buFont typeface="Wingdings" charset="2"/>
              <a:buChar char="Ø"/>
            </a:pPr>
            <a:r>
              <a:rPr lang="en-US" altLang="en-US" sz="2600" dirty="0"/>
              <a:t>Apart from the mutagenesis, over exposure to sunlight depresses the local immune system, possibly decreasing immune surveillance for new tumor cells.</a:t>
            </a:r>
          </a:p>
        </p:txBody>
      </p:sp>
    </p:spTree>
  </p:cSld>
  <p:clrMapOvr>
    <a:masterClrMapping/>
  </p:clrMapOvr>
  <p:transition spd="slow">
    <p:blinds dir="vert"/>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256001"/>
          <p:cNvSpPr>
            <a:spLocks noGrp="1"/>
          </p:cNvSpPr>
          <p:nvPr>
            <p:ph type="title" idx="4294967295"/>
          </p:nvPr>
        </p:nvSpPr>
        <p:spPr>
          <a:xfrm>
            <a:off x="457200" y="381000"/>
            <a:ext cx="8229600" cy="1143000"/>
          </a:xfrm>
          <a:ln/>
        </p:spPr>
        <p:txBody>
          <a:bodyPr wrap="square" bIns="91440" anchor="b" anchorCtr="0"/>
          <a:lstStyle/>
          <a:p>
            <a:r>
              <a:rPr lang="en-US" altLang="en-US" b="1" dirty="0"/>
              <a:t>Clinical Manifestations</a:t>
            </a:r>
          </a:p>
        </p:txBody>
      </p:sp>
      <p:sp>
        <p:nvSpPr>
          <p:cNvPr id="256003" name="Oval 25600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511-587298610EC3}" type="slidenum">
              <a:rPr lang="en-US" altLang="en-US" sz="1400" dirty="0">
                <a:solidFill>
                  <a:srgbClr val="FFFFFF"/>
                </a:solidFill>
                <a:latin typeface="Rockwell" charset="0"/>
              </a:rPr>
              <a:pPr algn="ctr"/>
              <a:t>245</a:t>
            </a:fld>
            <a:endParaRPr lang="en-US" altLang="en-US" sz="1400" dirty="0">
              <a:solidFill>
                <a:srgbClr val="FFFFFF"/>
              </a:solidFill>
              <a:latin typeface="Rockwell" charset="0"/>
            </a:endParaRPr>
          </a:p>
        </p:txBody>
      </p:sp>
      <p:sp>
        <p:nvSpPr>
          <p:cNvPr id="256004" name="Text Placeholder 256003"/>
          <p:cNvSpPr>
            <a:spLocks noGrp="1"/>
          </p:cNvSpPr>
          <p:nvPr>
            <p:ph type="body" sz="quarter" idx="4294967295"/>
          </p:nvPr>
        </p:nvSpPr>
        <p:spPr>
          <a:xfrm>
            <a:off x="457200" y="1600200"/>
            <a:ext cx="8229600" cy="47244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Begin as small nodules with a rolled, pearly, translucent border </a:t>
            </a:r>
          </a:p>
          <a:p>
            <a:pPr>
              <a:buFont typeface="Wingdings" charset="2"/>
              <a:buChar char="Ø"/>
            </a:pPr>
            <a:r>
              <a:rPr lang="en-US" altLang="en-US" sz="2600" dirty="0"/>
              <a:t>Telangiectasia may be present</a:t>
            </a:r>
          </a:p>
          <a:p>
            <a:pPr>
              <a:buFont typeface="Wingdings" charset="2"/>
              <a:buChar char="Ø"/>
            </a:pPr>
            <a:r>
              <a:rPr lang="en-US" altLang="en-US" sz="2600" dirty="0"/>
              <a:t>Crusting, and occasionally ulceration occur as it grows</a:t>
            </a:r>
          </a:p>
          <a:p>
            <a:pPr>
              <a:buFont typeface="Wingdings" charset="2"/>
              <a:buChar char="Ø"/>
            </a:pPr>
            <a:r>
              <a:rPr lang="en-US" altLang="en-US" sz="2600" dirty="0"/>
              <a:t>Appear most frequently on sun-exposed skin, frequently on face between hairline and upper lip.</a:t>
            </a:r>
          </a:p>
          <a:p>
            <a:pPr>
              <a:buFont typeface="Wingdings" charset="2"/>
              <a:buChar char="Ø"/>
            </a:pPr>
            <a:r>
              <a:rPr lang="en-US" altLang="en-US" sz="2600" dirty="0"/>
              <a:t>If neglected, may cause local destruction, hemorrhage, and infection of adjacent tissues, producing severe functional and cosmetic disabilities.</a:t>
            </a:r>
          </a:p>
        </p:txBody>
      </p:sp>
    </p:spTree>
  </p:cSld>
  <p:clrMapOvr>
    <a:masterClrMapping/>
  </p:clrMapOvr>
  <p:transition spd="slow">
    <p:blinds dir="vert"/>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257025"/>
          <p:cNvSpPr>
            <a:spLocks noGrp="1"/>
          </p:cNvSpPr>
          <p:nvPr>
            <p:ph type="title" idx="4294967295"/>
          </p:nvPr>
        </p:nvSpPr>
        <p:spPr>
          <a:xfrm>
            <a:off x="457200" y="304800"/>
            <a:ext cx="8229600" cy="1143000"/>
          </a:xfrm>
          <a:ln/>
        </p:spPr>
        <p:txBody>
          <a:bodyPr wrap="square" bIns="91440" anchor="b" anchorCtr="0"/>
          <a:lstStyle/>
          <a:p>
            <a:r>
              <a:rPr lang="en-US" altLang="en-US" b="1" dirty="0"/>
              <a:t>SQUAMOUS CELL CARCINOMA</a:t>
            </a:r>
          </a:p>
        </p:txBody>
      </p:sp>
      <p:sp>
        <p:nvSpPr>
          <p:cNvPr id="257027" name="Oval 25702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13-587298610EC3}" type="slidenum">
              <a:rPr lang="en-US" altLang="en-US" sz="1400" dirty="0">
                <a:solidFill>
                  <a:srgbClr val="FFFFFF"/>
                </a:solidFill>
                <a:latin typeface="Rockwell" charset="0"/>
              </a:rPr>
              <a:pPr algn="ctr"/>
              <a:t>246</a:t>
            </a:fld>
            <a:endParaRPr lang="en-US" altLang="en-US" sz="1400" dirty="0">
              <a:solidFill>
                <a:srgbClr val="FFFFFF"/>
              </a:solidFill>
              <a:latin typeface="Rockwell" charset="0"/>
            </a:endParaRPr>
          </a:p>
        </p:txBody>
      </p:sp>
      <p:sp>
        <p:nvSpPr>
          <p:cNvPr id="257028" name="Text Placeholder 257027"/>
          <p:cNvSpPr>
            <a:spLocks noGrp="1"/>
          </p:cNvSpPr>
          <p:nvPr>
            <p:ph type="body" sz="quarter" idx="4294967295"/>
          </p:nvPr>
        </p:nvSpPr>
        <p:spPr>
          <a:xfrm>
            <a:off x="457200" y="1676400"/>
            <a:ext cx="8229600" cy="46482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a malignant proliferation arising from the epidermis</a:t>
            </a:r>
          </a:p>
          <a:p>
            <a:pPr>
              <a:buNone/>
            </a:pPr>
            <a:endParaRPr/>
          </a:p>
          <a:p>
            <a:pPr>
              <a:buFont typeface="Wingdings" charset="2"/>
              <a:buChar char="Ø"/>
            </a:pPr>
            <a:r>
              <a:rPr lang="en-US" altLang="en-US" sz="2600" dirty="0"/>
              <a:t>Usually appear on a sun – damaged skin but may als0 arise from normal skin or from preexisting skin condition</a:t>
            </a:r>
          </a:p>
          <a:p>
            <a:pPr>
              <a:buNone/>
            </a:pPr>
            <a:endParaRPr/>
          </a:p>
          <a:p>
            <a:pPr>
              <a:buFont typeface="Wingdings" charset="2"/>
              <a:buChar char="Ø"/>
            </a:pPr>
            <a:r>
              <a:rPr lang="en-US" altLang="en-US" sz="2600" dirty="0"/>
              <a:t>Is a truly invasive carcinoma, metastasizing by blood or lymphatic system</a:t>
            </a:r>
          </a:p>
        </p:txBody>
      </p:sp>
    </p:spTree>
  </p:cSld>
  <p:clrMapOvr>
    <a:masterClrMapping/>
  </p:clrMapOvr>
  <p:transition spd="slow">
    <p:blinds dir="vert"/>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258049"/>
          <p:cNvSpPr>
            <a:spLocks noGrp="1"/>
          </p:cNvSpPr>
          <p:nvPr>
            <p:ph type="title" idx="4294967295"/>
          </p:nvPr>
        </p:nvSpPr>
        <p:spPr>
          <a:xfrm>
            <a:off x="457200" y="304800"/>
            <a:ext cx="8229600" cy="914400"/>
          </a:xfrm>
          <a:ln/>
        </p:spPr>
        <p:txBody>
          <a:bodyPr wrap="square" bIns="91440" anchor="b" anchorCtr="0"/>
          <a:lstStyle/>
          <a:p>
            <a:r>
              <a:rPr lang="en-US" altLang="en-US" b="1" dirty="0"/>
              <a:t>Clinical Manifestations</a:t>
            </a:r>
          </a:p>
        </p:txBody>
      </p:sp>
      <p:sp>
        <p:nvSpPr>
          <p:cNvPr id="258051" name="Oval 2580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514-587298610EC3}" type="slidenum">
              <a:rPr lang="en-US" altLang="en-US" sz="1400" dirty="0">
                <a:solidFill>
                  <a:srgbClr val="FFFFFF"/>
                </a:solidFill>
                <a:latin typeface="Rockwell" charset="0"/>
              </a:rPr>
              <a:pPr algn="ctr"/>
              <a:t>247</a:t>
            </a:fld>
            <a:endParaRPr lang="en-US" altLang="en-US" sz="1400" dirty="0">
              <a:solidFill>
                <a:srgbClr val="FFFFFF"/>
              </a:solidFill>
              <a:latin typeface="Rockwell" charset="0"/>
            </a:endParaRPr>
          </a:p>
        </p:txBody>
      </p:sp>
      <p:sp>
        <p:nvSpPr>
          <p:cNvPr id="258052" name="Text Placeholder 258051"/>
          <p:cNvSpPr>
            <a:spLocks noGrp="1"/>
          </p:cNvSpPr>
          <p:nvPr>
            <p:ph type="body" sz="quarter" idx="4294967295"/>
          </p:nvPr>
        </p:nvSpPr>
        <p:spPr>
          <a:xfrm>
            <a:off x="457200" y="12192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Appears as reddish rough, thickened, scaly lesion with bleeding and soreness</a:t>
            </a:r>
          </a:p>
          <a:p>
            <a:pPr>
              <a:buFont typeface="Wingdings" charset="2"/>
              <a:buChar char="Ø"/>
            </a:pPr>
            <a:endParaRPr/>
          </a:p>
          <a:p>
            <a:pPr>
              <a:buFont typeface="Wingdings" charset="2"/>
              <a:buChar char="Ø"/>
            </a:pPr>
            <a:r>
              <a:rPr lang="en-US" altLang="en-US" sz="2600" dirty="0"/>
              <a:t>May be asymptomatic; border may be wider, more indurated, and more inflammatory than BCC</a:t>
            </a:r>
          </a:p>
          <a:p>
            <a:pPr>
              <a:buFont typeface="Wingdings" charset="2"/>
              <a:buChar char="Ø"/>
            </a:pPr>
            <a:endParaRPr/>
          </a:p>
          <a:p>
            <a:pPr>
              <a:buFont typeface="Wingdings" charset="2"/>
              <a:buChar char="Ø"/>
            </a:pPr>
            <a:r>
              <a:rPr lang="en-US" altLang="en-US" sz="2600" dirty="0"/>
              <a:t>May be preceded by leukoplakia (premalignant lesion of mucous membrane) of the mouth or tongue, actinic keratoses, scarred or ulcerated lesions.</a:t>
            </a:r>
          </a:p>
          <a:p>
            <a:pPr>
              <a:buFont typeface="Wingdings" charset="2"/>
              <a:buChar char="Ø"/>
            </a:pPr>
            <a:endParaRPr/>
          </a:p>
          <a:p>
            <a:pPr>
              <a:buFont typeface="Wingdings" charset="2"/>
              <a:buChar char="Ø"/>
            </a:pPr>
            <a:r>
              <a:rPr lang="en-US" altLang="en-US" sz="2600" dirty="0"/>
              <a:t>Seen most commonly on lower lip, rims of ears, head, neck, and backs of the hands.</a:t>
            </a:r>
          </a:p>
        </p:txBody>
      </p:sp>
    </p:spTree>
  </p:cSld>
  <p:clrMapOvr>
    <a:masterClrMapping/>
  </p:clrMapOvr>
  <p:transition spd="slow">
    <p:blinds dir="vert"/>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259073"/>
          <p:cNvSpPr>
            <a:spLocks noGrp="1"/>
          </p:cNvSpPr>
          <p:nvPr>
            <p:ph type="title" idx="4294967295"/>
          </p:nvPr>
        </p:nvSpPr>
        <p:spPr>
          <a:xfrm>
            <a:off x="457200" y="228600"/>
            <a:ext cx="8229600" cy="914400"/>
          </a:xfrm>
          <a:ln/>
        </p:spPr>
        <p:txBody>
          <a:bodyPr wrap="square" bIns="91440" anchor="b" anchorCtr="0"/>
          <a:lstStyle/>
          <a:p>
            <a:r>
              <a:rPr lang="en-US" altLang="en-US" b="1" dirty="0"/>
              <a:t>Prognosis </a:t>
            </a:r>
          </a:p>
        </p:txBody>
      </p:sp>
      <p:sp>
        <p:nvSpPr>
          <p:cNvPr id="259075" name="Oval 25907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17-587298610EC3}" type="slidenum">
              <a:rPr lang="en-US" altLang="en-US" sz="1400" dirty="0">
                <a:solidFill>
                  <a:srgbClr val="FFFFFF"/>
                </a:solidFill>
                <a:latin typeface="Rockwell" charset="0"/>
              </a:rPr>
              <a:pPr algn="ctr"/>
              <a:t>248</a:t>
            </a:fld>
            <a:endParaRPr lang="en-US" altLang="en-US" sz="1400" dirty="0">
              <a:solidFill>
                <a:srgbClr val="FFFFFF"/>
              </a:solidFill>
              <a:latin typeface="Rockwell" charset="0"/>
            </a:endParaRPr>
          </a:p>
        </p:txBody>
      </p:sp>
      <p:sp>
        <p:nvSpPr>
          <p:cNvPr id="259076" name="Text Placeholder 259075"/>
          <p:cNvSpPr>
            <a:spLocks noGrp="1"/>
          </p:cNvSpPr>
          <p:nvPr>
            <p:ph type="body" sz="quarter" idx="4294967295"/>
          </p:nvPr>
        </p:nvSpPr>
        <p:spPr>
          <a:xfrm>
            <a:off x="457200" y="12192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Because skin is easily inspected, skin cancer is readily seen and detected and is the most successfully  treated type of cancer</a:t>
            </a:r>
          </a:p>
          <a:p>
            <a:pPr>
              <a:buNone/>
            </a:pPr>
            <a:endParaRPr/>
          </a:p>
          <a:p>
            <a:pPr>
              <a:buFont typeface="Wingdings" charset="2"/>
              <a:buChar char="Ø"/>
            </a:pPr>
            <a:r>
              <a:rPr lang="en-US" altLang="en-US" sz="2600" dirty="0"/>
              <a:t>Prognosis for BCC is usually good. Tumors remain localized, and although some require wide excision with resultant disfigurement, the risk for death from BCC is low</a:t>
            </a:r>
          </a:p>
          <a:p>
            <a:pPr>
              <a:buFont typeface="Wingdings" charset="2"/>
              <a:buChar char="Ø"/>
            </a:pPr>
            <a:endParaRPr/>
          </a:p>
          <a:p>
            <a:pPr>
              <a:buFont typeface="Wingdings" charset="2"/>
              <a:buChar char="Ø"/>
            </a:pPr>
            <a:r>
              <a:rPr lang="en-US" altLang="en-US" sz="2600" dirty="0"/>
              <a:t>The prognosis of SCC depends on the incidence of metastasis, which is related to the histologic type and the level or depth of invasion</a:t>
            </a:r>
          </a:p>
        </p:txBody>
      </p:sp>
    </p:spTree>
  </p:cSld>
  <p:clrMapOvr>
    <a:masterClrMapping/>
  </p:clrMapOvr>
  <p:transition spd="slow">
    <p:blinds dir="vert"/>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Oval 2600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37-587298610EC3}" type="slidenum">
              <a:rPr lang="en-US" altLang="en-US" sz="1400" dirty="0">
                <a:solidFill>
                  <a:srgbClr val="FFFFFF"/>
                </a:solidFill>
                <a:latin typeface="Rockwell" charset="0"/>
              </a:rPr>
              <a:pPr algn="ctr"/>
              <a:t>249</a:t>
            </a:fld>
            <a:endParaRPr lang="en-US" altLang="en-US" sz="1400" dirty="0">
              <a:solidFill>
                <a:srgbClr val="FFFFFF"/>
              </a:solidFill>
              <a:latin typeface="Rockwell" charset="0"/>
            </a:endParaRPr>
          </a:p>
        </p:txBody>
      </p:sp>
      <p:pic>
        <p:nvPicPr>
          <p:cNvPr id="260099" name="Content Placeholder 260098"/>
          <p:cNvPicPr>
            <a:picLocks noGrp="1" noChangeAspect="1"/>
          </p:cNvPicPr>
          <p:nvPr>
            <p:ph sz="quarter" idx="4294967295"/>
          </p:nvPr>
        </p:nvPicPr>
        <p:blipFill>
          <a:blip r:embed="rId2">
            <a:extLst/>
          </a:blip>
          <a:srcRect/>
          <a:stretch>
            <a:fillRect/>
          </a:stretch>
        </p:blipFill>
        <p:spPr>
          <a:xfrm>
            <a:off x="0" y="0"/>
            <a:ext cx="9144000" cy="5486400"/>
          </a:xfrm>
          <a:prstGeom prst="rect">
            <a:avLst/>
          </a:prstGeom>
          <a:noFill/>
          <a:ln/>
        </p:spPr>
      </p:pic>
      <p:sp>
        <p:nvSpPr>
          <p:cNvPr id="260100" name="Rectangle 260099"/>
          <p:cNvSpPr>
            <a:spLocks/>
          </p:cNvSpPr>
          <p:nvPr/>
        </p:nvSpPr>
        <p:spPr>
          <a:xfrm>
            <a:off x="533400" y="6096000"/>
            <a:ext cx="2335213" cy="369888"/>
          </a:xfrm>
          <a:prstGeom prst="rect">
            <a:avLst/>
          </a:prstGeom>
          <a:noFill/>
          <a:ln>
            <a:noFill/>
          </a:ln>
        </p:spPr>
        <p:txBody>
          <a:bodyPr wrap="none">
            <a:spAutoFit/>
          </a:bodyPr>
          <a:lstStyle/>
          <a:p>
            <a:r>
              <a:rPr lang="en-US" altLang="en-US" b="1" dirty="0">
                <a:latin typeface="Times New Roman" charset="0"/>
                <a:ea typeface="Times New Roman" charset="0"/>
              </a:rPr>
              <a:t>Basal Cell Carcinoma</a:t>
            </a:r>
          </a:p>
        </p:txBody>
      </p:sp>
      <p:sp>
        <p:nvSpPr>
          <p:cNvPr id="260101" name="Rectangle 260100"/>
          <p:cNvSpPr>
            <a:spLocks/>
          </p:cNvSpPr>
          <p:nvPr/>
        </p:nvSpPr>
        <p:spPr>
          <a:xfrm>
            <a:off x="5334000" y="6086475"/>
            <a:ext cx="2822575" cy="369888"/>
          </a:xfrm>
          <a:prstGeom prst="rect">
            <a:avLst/>
          </a:prstGeom>
          <a:noFill/>
          <a:ln>
            <a:noFill/>
          </a:ln>
        </p:spPr>
        <p:txBody>
          <a:bodyPr wrap="none">
            <a:spAutoFit/>
          </a:bodyPr>
          <a:lstStyle/>
          <a:p>
            <a:r>
              <a:rPr lang="en-US" altLang="en-US" b="1" dirty="0">
                <a:latin typeface="Times New Roman" charset="0"/>
                <a:ea typeface="Times New Roman" charset="0"/>
              </a:rPr>
              <a:t>Squamous Cell Carcinoma</a:t>
            </a: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0721"/>
          <p:cNvSpPr>
            <a:spLocks noGrp="1"/>
          </p:cNvSpPr>
          <p:nvPr>
            <p:ph type="title" idx="4294967295"/>
          </p:nvPr>
        </p:nvSpPr>
        <p:spPr>
          <a:xfrm>
            <a:off x="457200" y="152400"/>
            <a:ext cx="8229600" cy="533400"/>
          </a:xfrm>
          <a:ln/>
        </p:spPr>
        <p:txBody>
          <a:bodyPr wrap="square" bIns="91440" anchor="b" anchorCtr="0"/>
          <a:lstStyle/>
          <a:p>
            <a:r>
              <a:rPr lang="en-US" altLang="en-US" sz="3600" b="1" dirty="0">
                <a:latin typeface="Times New Roman" charset="0"/>
                <a:ea typeface="Times New Roman" charset="0"/>
              </a:rPr>
              <a:t>The Skin (Diagram 2)</a:t>
            </a:r>
          </a:p>
        </p:txBody>
      </p:sp>
      <p:sp>
        <p:nvSpPr>
          <p:cNvPr id="30723" name="Oval 307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262-587298610EC3}" type="slidenum">
              <a:rPr lang="en-US" altLang="en-US" sz="1400" dirty="0">
                <a:solidFill>
                  <a:srgbClr val="FFFFFF"/>
                </a:solidFill>
                <a:latin typeface="Rockwell" charset="0"/>
              </a:rPr>
              <a:pPr algn="ctr"/>
              <a:t>25</a:t>
            </a:fld>
            <a:endParaRPr lang="en-US" altLang="en-US" sz="1400" dirty="0">
              <a:solidFill>
                <a:srgbClr val="FFFFFF"/>
              </a:solidFill>
              <a:latin typeface="Rockwell" charset="0"/>
            </a:endParaRPr>
          </a:p>
        </p:txBody>
      </p:sp>
      <p:pic>
        <p:nvPicPr>
          <p:cNvPr id="30724" name="Content Placeholder 30723"/>
          <p:cNvPicPr>
            <a:picLocks noGrp="1" noChangeAspect="1"/>
          </p:cNvPicPr>
          <p:nvPr>
            <p:ph sz="quarter" idx="4294967295"/>
          </p:nvPr>
        </p:nvPicPr>
        <p:blipFill>
          <a:blip r:embed="rId2">
            <a:extLst/>
          </a:blip>
          <a:srcRect/>
          <a:stretch>
            <a:fillRect/>
          </a:stretch>
        </p:blipFill>
        <p:spPr>
          <a:xfrm>
            <a:off x="457200" y="685800"/>
            <a:ext cx="8305800" cy="5867400"/>
          </a:xfrm>
          <a:prstGeom prst="rect">
            <a:avLst/>
          </a:prstGeom>
          <a:ln/>
        </p:spPr>
      </p:pic>
    </p:spTree>
  </p:cSld>
  <p:clrMapOvr>
    <a:masterClrMapping/>
  </p:clrMapOvr>
  <p:transition spd="slow">
    <p:blinds dir="vert"/>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261121"/>
          <p:cNvSpPr>
            <a:spLocks noGrp="1"/>
          </p:cNvSpPr>
          <p:nvPr>
            <p:ph type="title" idx="4294967295"/>
          </p:nvPr>
        </p:nvSpPr>
        <p:spPr>
          <a:xfrm>
            <a:off x="457200" y="381000"/>
            <a:ext cx="8229600" cy="914400"/>
          </a:xfrm>
          <a:ln/>
        </p:spPr>
        <p:txBody>
          <a:bodyPr wrap="square" bIns="91440" anchor="b" anchorCtr="0"/>
          <a:lstStyle/>
          <a:p>
            <a:r>
              <a:rPr lang="en-US" altLang="en-US" b="1" dirty="0"/>
              <a:t>Medical Management </a:t>
            </a:r>
          </a:p>
        </p:txBody>
      </p:sp>
      <p:sp>
        <p:nvSpPr>
          <p:cNvPr id="261123" name="Oval 2611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15-587298610EC3}" type="slidenum">
              <a:rPr lang="en-US" altLang="en-US" sz="1400" dirty="0">
                <a:solidFill>
                  <a:srgbClr val="FFFFFF"/>
                </a:solidFill>
                <a:latin typeface="Rockwell" charset="0"/>
              </a:rPr>
              <a:pPr algn="ctr"/>
              <a:t>250</a:t>
            </a:fld>
            <a:endParaRPr lang="en-US" altLang="en-US" sz="1400" dirty="0">
              <a:solidFill>
                <a:srgbClr val="FFFFFF"/>
              </a:solidFill>
              <a:latin typeface="Rockwell" charset="0"/>
            </a:endParaRPr>
          </a:p>
        </p:txBody>
      </p:sp>
      <p:sp>
        <p:nvSpPr>
          <p:cNvPr id="261124" name="Text Placeholder 261123"/>
          <p:cNvSpPr>
            <a:spLocks noGrp="1"/>
          </p:cNvSpPr>
          <p:nvPr>
            <p:ph type="body" sz="quarter" idx="4294967295"/>
          </p:nvPr>
        </p:nvSpPr>
        <p:spPr>
          <a:xfrm>
            <a:off x="457200" y="1447800"/>
            <a:ext cx="8229600" cy="4876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Method of treatment depends on tumor location, cell type (location and depth), history of previous treatment, and whether it is invasive, or if metastasis has occurred.</a:t>
            </a:r>
          </a:p>
          <a:p>
            <a:pPr>
              <a:buNone/>
            </a:pPr>
            <a:endParaRPr/>
          </a:p>
          <a:p>
            <a:pPr>
              <a:buFont typeface="Wingdings" charset="2"/>
              <a:buChar char="Ø"/>
            </a:pPr>
            <a:r>
              <a:rPr lang="en-US" altLang="en-US" sz="2600" dirty="0"/>
              <a:t>Curettage followed by electrodessication (usually done on small tumors of basal or squamous cell type – less than 1 cm).</a:t>
            </a:r>
          </a:p>
          <a:p>
            <a:pPr>
              <a:buFont typeface="Wingdings" charset="2"/>
              <a:buChar char="Ø"/>
            </a:pPr>
            <a:endParaRPr/>
          </a:p>
          <a:p>
            <a:pPr>
              <a:buFont typeface="Wingdings" charset="2"/>
              <a:buChar char="Ø"/>
            </a:pPr>
            <a:r>
              <a:rPr lang="en-US" altLang="en-US" sz="2600" dirty="0"/>
              <a:t>Surgical excision for larger lesions or for those in areas more likely to recur (around nose, eyes, ears, lips); may be followed by simple closure, flap, or graft.</a:t>
            </a:r>
          </a:p>
        </p:txBody>
      </p:sp>
    </p:spTree>
  </p:cSld>
  <p:clrMapOvr>
    <a:masterClrMapping/>
  </p:clrMapOvr>
  <p:transition spd="slow">
    <p:blinds dir="vert"/>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Oval 2621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16-587298610EC3}" type="slidenum">
              <a:rPr lang="en-US" altLang="en-US" sz="1400" dirty="0">
                <a:solidFill>
                  <a:srgbClr val="FFFFFF"/>
                </a:solidFill>
                <a:latin typeface="Rockwell" charset="0"/>
              </a:rPr>
              <a:pPr algn="ctr"/>
              <a:t>251</a:t>
            </a:fld>
            <a:endParaRPr lang="en-US" altLang="en-US" sz="1400" dirty="0">
              <a:solidFill>
                <a:srgbClr val="FFFFFF"/>
              </a:solidFill>
              <a:latin typeface="Rockwell" charset="0"/>
            </a:endParaRPr>
          </a:p>
        </p:txBody>
      </p:sp>
      <p:sp>
        <p:nvSpPr>
          <p:cNvPr id="262147" name="Text Placeholder 262146"/>
          <p:cNvSpPr>
            <a:spLocks noGrp="1"/>
          </p:cNvSpPr>
          <p:nvPr>
            <p:ph type="body" sz="quarter" idx="4294967295"/>
          </p:nvPr>
        </p:nvSpPr>
        <p:spPr>
          <a:xfrm>
            <a:off x="457200" y="8382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Mohs' surgery, a microscopically controlled excision, with immediate examination of frozen or chemically fixed sections for evidence of cancer cells. Layers are removed until a reasonable cancer-free margin is achieved.</a:t>
            </a:r>
          </a:p>
          <a:p>
            <a:pPr>
              <a:buFont typeface="Wingdings" charset="2"/>
              <a:buChar char="Ø"/>
            </a:pPr>
            <a:r>
              <a:rPr lang="en-US" altLang="en-US" sz="2600" dirty="0"/>
              <a:t>Radiation therapy can be done for cancer of eyelid, tip of nose, in or near vital structures, such as facial nerve or where tissue sparing is difficult with other forms of treatment; also used for extensive malignancies where goal is palliation, or when other medical conditions contraindicate other forms of therapy.</a:t>
            </a:r>
          </a:p>
          <a:p>
            <a:pPr>
              <a:buFont typeface="Wingdings" charset="2"/>
              <a:buChar char="Ø"/>
            </a:pPr>
            <a:r>
              <a:rPr lang="en-US" altLang="en-US" sz="2600" dirty="0"/>
              <a:t>Other therapeutic regimen include: topical interferon, retinoids, photoradiation.</a:t>
            </a:r>
          </a:p>
        </p:txBody>
      </p:sp>
    </p:spTree>
  </p:cSld>
  <p:clrMapOvr>
    <a:masterClrMapping/>
  </p:clrMapOvr>
  <p:transition spd="slow">
    <p:blinds dir="vert"/>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263169"/>
          <p:cNvSpPr>
            <a:spLocks noGrp="1"/>
          </p:cNvSpPr>
          <p:nvPr>
            <p:ph type="title" idx="4294967295"/>
          </p:nvPr>
        </p:nvSpPr>
        <p:spPr>
          <a:xfrm>
            <a:off x="457200" y="304800"/>
            <a:ext cx="8229600" cy="1143000"/>
          </a:xfrm>
          <a:ln/>
        </p:spPr>
        <p:txBody>
          <a:bodyPr wrap="square" bIns="91440" anchor="b" anchorCtr="0"/>
          <a:lstStyle/>
          <a:p>
            <a:r>
              <a:rPr lang="en-US" altLang="en-US" b="1" dirty="0"/>
              <a:t>Nursing Management</a:t>
            </a:r>
          </a:p>
        </p:txBody>
      </p:sp>
      <p:sp>
        <p:nvSpPr>
          <p:cNvPr id="263171" name="Oval 2631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18-587298610EC3}" type="slidenum">
              <a:rPr lang="en-US" altLang="en-US" sz="1400" dirty="0">
                <a:solidFill>
                  <a:srgbClr val="FFFFFF"/>
                </a:solidFill>
                <a:latin typeface="Rockwell" charset="0"/>
              </a:rPr>
              <a:pPr algn="ctr"/>
              <a:t>252</a:t>
            </a:fld>
            <a:endParaRPr lang="en-US" altLang="en-US" sz="1400" dirty="0">
              <a:solidFill>
                <a:srgbClr val="FFFFFF"/>
              </a:solidFill>
              <a:latin typeface="Rockwell" charset="0"/>
            </a:endParaRPr>
          </a:p>
        </p:txBody>
      </p:sp>
      <p:sp>
        <p:nvSpPr>
          <p:cNvPr id="263172" name="Text Placeholder 263171"/>
          <p:cNvSpPr>
            <a:spLocks noGrp="1"/>
          </p:cNvSpPr>
          <p:nvPr>
            <p:ph type="body" sz="quarter" idx="4294967295"/>
          </p:nvPr>
        </p:nvSpPr>
        <p:spPr>
          <a:xfrm>
            <a:off x="457200" y="1524000"/>
            <a:ext cx="8229600" cy="51054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800" dirty="0"/>
              <a:t>1. Increasing Knowledge and Awareness</a:t>
            </a:r>
          </a:p>
          <a:p>
            <a:pPr>
              <a:buFont typeface="Wingdings" charset="2"/>
              <a:buChar char="Ø"/>
            </a:pPr>
            <a:r>
              <a:rPr lang="en-US" altLang="en-US" sz="2800" dirty="0"/>
              <a:t>Encourage follow-up skin examinations and instruct the patient to examine skin monthly as follows:</a:t>
            </a:r>
          </a:p>
          <a:p>
            <a:pPr lvl="1">
              <a:buFont typeface="Wingdings" charset="2"/>
              <a:buChar char="§"/>
            </a:pPr>
            <a:r>
              <a:rPr lang="en-US" altLang="en-US" sz="2800" dirty="0"/>
              <a:t>Use a full-length mirror and a small hand mirror to aid in examination.</a:t>
            </a:r>
          </a:p>
          <a:p>
            <a:pPr lvl="1">
              <a:buFont typeface="Wingdings" charset="2"/>
              <a:buChar char="§"/>
            </a:pPr>
            <a:r>
              <a:rPr lang="en-US" altLang="en-US" sz="2800" dirty="0"/>
              <a:t>Learn where moles/birthmarks are located.</a:t>
            </a:r>
          </a:p>
          <a:p>
            <a:pPr lvl="1">
              <a:buFont typeface="Wingdings" charset="2"/>
              <a:buChar char="§"/>
            </a:pPr>
            <a:r>
              <a:rPr lang="en-US" altLang="en-US" sz="2800" dirty="0"/>
              <a:t>Inspect all moles and other pigmented lesions; report any change in color, size, elevation, thickness, or development of itching or bleeding.</a:t>
            </a:r>
          </a:p>
        </p:txBody>
      </p:sp>
    </p:spTree>
  </p:cSld>
  <p:clrMapOvr>
    <a:masterClrMapping/>
  </p:clrMapOvr>
  <p:transition spd="slow">
    <p:blinds dir="vert"/>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Oval 2641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19-587298610EC3}" type="slidenum">
              <a:rPr lang="en-US" altLang="en-US" sz="1400" dirty="0">
                <a:solidFill>
                  <a:srgbClr val="FFFFFF"/>
                </a:solidFill>
                <a:latin typeface="Rockwell" charset="0"/>
              </a:rPr>
              <a:pPr algn="ctr"/>
              <a:t>253</a:t>
            </a:fld>
            <a:endParaRPr lang="en-US" altLang="en-US" sz="1400" dirty="0">
              <a:solidFill>
                <a:srgbClr val="FFFFFF"/>
              </a:solidFill>
              <a:latin typeface="Rockwell" charset="0"/>
            </a:endParaRPr>
          </a:p>
        </p:txBody>
      </p:sp>
      <p:sp>
        <p:nvSpPr>
          <p:cNvPr id="264195" name="Text Placeholder 264194"/>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800" dirty="0"/>
              <a:t>Teach the patient to use a sunscreen routinely and to avoid becoming sunburned by:</a:t>
            </a:r>
          </a:p>
          <a:p>
            <a:pPr lvl="1">
              <a:buFont typeface="Wingdings" charset="2"/>
              <a:buChar char="§"/>
            </a:pPr>
            <a:r>
              <a:rPr lang="en-US" altLang="en-US" sz="2800" dirty="0"/>
              <a:t>Avoiding unnecessary exposure to the sun, especially during times when ultraviolet radiation is most intense (10 A.M. to 3 P.M.).</a:t>
            </a:r>
          </a:p>
          <a:p>
            <a:pPr lvl="1">
              <a:buFont typeface="Wingdings" charset="2"/>
              <a:buChar char="§"/>
            </a:pPr>
            <a:r>
              <a:rPr lang="en-US" altLang="en-US" sz="2800" dirty="0"/>
              <a:t>Wearing protective clothing (long sleeves, broad-brimmed hat, high collar, long pants). However, clothing does not provide complete protection; up to 50% of sun's damaging rays can penetrate clothes.</a:t>
            </a:r>
          </a:p>
          <a:p>
            <a:endParaRPr/>
          </a:p>
        </p:txBody>
      </p:sp>
    </p:spTree>
  </p:cSld>
  <p:clrMapOvr>
    <a:masterClrMapping/>
  </p:clrMapOvr>
  <p:transition spd="slow">
    <p:blinds dir="vert"/>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Oval 26521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20-587298610EC3}" type="slidenum">
              <a:rPr lang="en-US" altLang="en-US" sz="1400" dirty="0">
                <a:solidFill>
                  <a:srgbClr val="FFFFFF"/>
                </a:solidFill>
                <a:latin typeface="Rockwell" charset="0"/>
              </a:rPr>
              <a:pPr algn="ctr"/>
              <a:t>254</a:t>
            </a:fld>
            <a:endParaRPr lang="en-US" altLang="en-US" sz="1400" dirty="0">
              <a:solidFill>
                <a:srgbClr val="FFFFFF"/>
              </a:solidFill>
              <a:latin typeface="Rockwell" charset="0"/>
            </a:endParaRPr>
          </a:p>
        </p:txBody>
      </p:sp>
      <p:sp>
        <p:nvSpPr>
          <p:cNvPr id="265219" name="Text Placeholder 265218"/>
          <p:cNvSpPr>
            <a:spLocks noGrp="1"/>
          </p:cNvSpPr>
          <p:nvPr>
            <p:ph type="body" sz="quarter" idx="4294967295"/>
          </p:nvPr>
        </p:nvSpPr>
        <p:spPr>
          <a:xfrm>
            <a:off x="457200" y="8382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2. Reducing Anxiety</a:t>
            </a:r>
          </a:p>
          <a:p>
            <a:pPr>
              <a:buFont typeface="Wingdings" charset="2"/>
              <a:buChar char="Ø"/>
            </a:pPr>
            <a:r>
              <a:rPr lang="en-US" altLang="en-US" sz="2600" dirty="0"/>
              <a:t>Provide dressing changes and wound care while teaching patient to take control, as directed after surgical intervention.</a:t>
            </a:r>
          </a:p>
          <a:p>
            <a:pPr>
              <a:buFont typeface="Wingdings" charset="2"/>
              <a:buChar char="Ø"/>
            </a:pPr>
            <a:r>
              <a:rPr lang="en-US" altLang="en-US" sz="2600" dirty="0"/>
              <a:t>Administer chemotherapy with attention to possible adverse effects, as directed.</a:t>
            </a:r>
          </a:p>
          <a:p>
            <a:pPr>
              <a:buFont typeface="Wingdings" charset="2"/>
              <a:buChar char="Ø"/>
            </a:pPr>
            <a:r>
              <a:rPr lang="en-US" altLang="en-US" sz="2600" dirty="0"/>
              <a:t>Allow patient to express feelings about the seriousness of diagnosis.</a:t>
            </a:r>
          </a:p>
          <a:p>
            <a:pPr>
              <a:buFont typeface="Wingdings" charset="2"/>
              <a:buChar char="Ø"/>
            </a:pPr>
            <a:r>
              <a:rPr lang="en-US" altLang="en-US" sz="2600" dirty="0"/>
              <a:t>Answer questions, clarify information, and correct misconceptions.</a:t>
            </a:r>
          </a:p>
          <a:p>
            <a:pPr>
              <a:buFont typeface="Wingdings" charset="2"/>
              <a:buChar char="Ø"/>
            </a:pPr>
            <a:r>
              <a:rPr lang="en-US" altLang="en-US" sz="2600" dirty="0"/>
              <a:t>Emphasize use of positive coping skills and support system.</a:t>
            </a:r>
          </a:p>
        </p:txBody>
      </p:sp>
    </p:spTree>
  </p:cSld>
  <p:clrMapOvr>
    <a:masterClrMapping/>
  </p:clrMapOvr>
  <p:transition spd="slow">
    <p:blinds dir="vert"/>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Oval 2662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21-587298610EC3}" type="slidenum">
              <a:rPr lang="en-US" altLang="en-US" sz="1400" dirty="0">
                <a:solidFill>
                  <a:srgbClr val="FFFFFF"/>
                </a:solidFill>
                <a:latin typeface="Rockwell" charset="0"/>
              </a:rPr>
              <a:pPr algn="ctr"/>
              <a:t>255</a:t>
            </a:fld>
            <a:endParaRPr lang="en-US" altLang="en-US" sz="1400" dirty="0">
              <a:solidFill>
                <a:srgbClr val="FFFFFF"/>
              </a:solidFill>
              <a:latin typeface="Rockwell" charset="0"/>
            </a:endParaRPr>
          </a:p>
        </p:txBody>
      </p:sp>
      <p:sp>
        <p:nvSpPr>
          <p:cNvPr id="266243" name="Text Placeholder 266242"/>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3. Patient Education and Health Maintenance</a:t>
            </a:r>
          </a:p>
          <a:p>
            <a:pPr>
              <a:buFont typeface="Wingdings" charset="2"/>
              <a:buChar char="Ø"/>
            </a:pPr>
            <a:r>
              <a:rPr lang="en-US" altLang="en-US" sz="2600" dirty="0"/>
              <a:t>Encourage lifelong follow-up appointments with dermatologist or primary care provider with examinations every 6 months.</a:t>
            </a:r>
          </a:p>
          <a:p>
            <a:pPr>
              <a:buFont typeface="Wingdings" charset="2"/>
              <a:buChar char="Ø"/>
            </a:pPr>
            <a:r>
              <a:rPr lang="en-US" altLang="en-US" sz="2600" dirty="0"/>
              <a:t>Encourage all individuals to have moles removed that are accessible to repeated friction and irritation, congenital, or suspicious in any way.</a:t>
            </a:r>
          </a:p>
          <a:p>
            <a:pPr>
              <a:buFont typeface="Wingdings" charset="2"/>
              <a:buChar char="Ø"/>
            </a:pPr>
            <a:r>
              <a:rPr lang="en-US" altLang="en-US" sz="2600" dirty="0"/>
              <a:t>Teach all individuals the importance of sun-avoidance measures</a:t>
            </a:r>
          </a:p>
          <a:p>
            <a:pPr>
              <a:buFont typeface="Wingdings" charset="2"/>
              <a:buChar char="Ø"/>
            </a:pPr>
            <a:r>
              <a:rPr lang="en-US" altLang="en-US" sz="2600" dirty="0"/>
              <a:t>Teach proper use of sunscreen</a:t>
            </a:r>
          </a:p>
        </p:txBody>
      </p:sp>
    </p:spTree>
  </p:cSld>
  <p:clrMapOvr>
    <a:masterClrMapping/>
  </p:clrMapOvr>
  <p:transition spd="slow">
    <p:blinds dir="vert"/>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267265"/>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ASSIGNMENT</a:t>
            </a:r>
          </a:p>
        </p:txBody>
      </p:sp>
      <p:sp>
        <p:nvSpPr>
          <p:cNvPr id="267267" name="Oval 26726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68-587298610EC3}" type="slidenum">
              <a:rPr lang="en-US" altLang="en-US" sz="1400" dirty="0">
                <a:solidFill>
                  <a:srgbClr val="FFFFFF"/>
                </a:solidFill>
                <a:latin typeface="Rockwell" charset="0"/>
              </a:rPr>
              <a:pPr algn="ctr"/>
              <a:t>256</a:t>
            </a:fld>
            <a:endParaRPr lang="en-US" altLang="en-US" sz="1400" dirty="0">
              <a:solidFill>
                <a:srgbClr val="FFFFFF"/>
              </a:solidFill>
              <a:latin typeface="Rockwell" charset="0"/>
            </a:endParaRPr>
          </a:p>
        </p:txBody>
      </p:sp>
      <p:sp>
        <p:nvSpPr>
          <p:cNvPr id="267268" name="Text Placeholder 26726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Read and make notes on Malignant Melanomas</a:t>
            </a:r>
          </a:p>
          <a:p>
            <a:pPr>
              <a:buFont typeface="Wingdings" charset="2"/>
              <a:buChar char="Ø"/>
            </a:pPr>
            <a:r>
              <a:rPr lang="en-US" altLang="en-US" sz="2600" dirty="0"/>
              <a:t>Risk Factors</a:t>
            </a:r>
          </a:p>
          <a:p>
            <a:pPr>
              <a:buFont typeface="Wingdings" charset="2"/>
              <a:buChar char="Ø"/>
            </a:pPr>
            <a:r>
              <a:rPr lang="en-US" altLang="en-US" sz="2600" dirty="0"/>
              <a:t>Clinical Manifestations</a:t>
            </a:r>
          </a:p>
          <a:p>
            <a:pPr>
              <a:buFont typeface="Wingdings" charset="2"/>
              <a:buChar char="Ø"/>
            </a:pPr>
            <a:r>
              <a:rPr lang="en-US" altLang="en-US" sz="2600" dirty="0"/>
              <a:t>Medical Management</a:t>
            </a:r>
          </a:p>
          <a:p>
            <a:pPr>
              <a:buFont typeface="Wingdings" charset="2"/>
              <a:buChar char="Ø"/>
            </a:pPr>
            <a:r>
              <a:rPr lang="en-US" altLang="en-US" sz="2600" dirty="0"/>
              <a:t>Nursing Management</a:t>
            </a:r>
          </a:p>
        </p:txBody>
      </p:sp>
    </p:spTree>
  </p:cSld>
  <p:clrMapOvr>
    <a:masterClrMapping/>
  </p:clrMapOvr>
  <p:transition spd="slow">
    <p:blinds dir="vert"/>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Oval 2682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38-587298610EC3}" type="slidenum">
              <a:rPr lang="en-US" altLang="en-US" sz="1400" dirty="0">
                <a:solidFill>
                  <a:srgbClr val="FFFFFF"/>
                </a:solidFill>
                <a:latin typeface="Rockwell" charset="0"/>
              </a:rPr>
              <a:pPr algn="ctr"/>
              <a:t>257</a:t>
            </a:fld>
            <a:endParaRPr lang="en-US" altLang="en-US" sz="1400" dirty="0">
              <a:solidFill>
                <a:srgbClr val="FFFFFF"/>
              </a:solidFill>
              <a:latin typeface="Rockwell" charset="0"/>
            </a:endParaRPr>
          </a:p>
        </p:txBody>
      </p:sp>
      <p:sp>
        <p:nvSpPr>
          <p:cNvPr id="268291" name="Title 268290"/>
          <p:cNvSpPr>
            <a:spLocks noGrp="1"/>
          </p:cNvSpPr>
          <p:nvPr>
            <p:ph type="ctrTitle" idx="4294967295"/>
          </p:nvPr>
        </p:nvSpPr>
        <p:spPr>
          <a:xfrm>
            <a:off x="685800" y="2362200"/>
            <a:ext cx="7772400" cy="1470025"/>
          </a:xfrm>
          <a:ln/>
        </p:spPr>
        <p:txBody>
          <a:bodyPr wrap="square" bIns="91440" anchor="ctr"/>
          <a:lstStyle>
            <a:lvl1pPr>
              <a:defRPr/>
            </a:lvl1pPr>
          </a:lstStyle>
          <a:p>
            <a:pPr algn="ctr"/>
            <a:r>
              <a:rPr lang="en-US" altLang="en-US" sz="9600" dirty="0">
                <a:solidFill>
                  <a:srgbClr val="FFFFFF"/>
                </a:solidFill>
                <a:latin typeface="Algerian" charset="0"/>
              </a:rPr>
              <a:t>THE END</a:t>
            </a:r>
          </a:p>
        </p:txBody>
      </p:sp>
    </p:spTree>
  </p:cSld>
  <p:clrMapOvr>
    <a:masterClrMapping/>
  </p:clrMapOvr>
  <p:transition spd="slow">
    <p:blinds dir="vert"/>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269313"/>
          <p:cNvSpPr>
            <a:spLocks noGrp="1"/>
          </p:cNvSpPr>
          <p:nvPr>
            <p:ph type="title" idx="4294967295"/>
          </p:nvPr>
        </p:nvSpPr>
        <p:spPr>
          <a:xfrm>
            <a:off x="457200" y="381000"/>
            <a:ext cx="8229600" cy="838200"/>
          </a:xfrm>
          <a:ln/>
        </p:spPr>
        <p:txBody>
          <a:bodyPr wrap="square" bIns="91440" anchor="b" anchorCtr="0"/>
          <a:lstStyle/>
          <a:p>
            <a:pPr algn="ctr"/>
            <a:r>
              <a:rPr lang="en-US" altLang="en-US" b="1" dirty="0"/>
              <a:t>VITILIGO</a:t>
            </a:r>
          </a:p>
        </p:txBody>
      </p:sp>
      <p:sp>
        <p:nvSpPr>
          <p:cNvPr id="269315" name="Oval 26931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69-587298610EC3}" type="slidenum">
              <a:rPr lang="en-US" altLang="en-US" sz="1400" dirty="0">
                <a:solidFill>
                  <a:srgbClr val="FFFFFF"/>
                </a:solidFill>
                <a:latin typeface="Rockwell" charset="0"/>
              </a:rPr>
              <a:pPr algn="ctr"/>
              <a:t>258</a:t>
            </a:fld>
            <a:endParaRPr lang="en-US" altLang="en-US" sz="1400" dirty="0">
              <a:solidFill>
                <a:srgbClr val="FFFFFF"/>
              </a:solidFill>
              <a:latin typeface="Rockwell" charset="0"/>
            </a:endParaRPr>
          </a:p>
        </p:txBody>
      </p:sp>
      <p:sp>
        <p:nvSpPr>
          <p:cNvPr id="269316" name="Text Placeholder 269315"/>
          <p:cNvSpPr>
            <a:spLocks noGrp="1"/>
          </p:cNvSpPr>
          <p:nvPr>
            <p:ph type="body" sz="quarter" idx="4294967295"/>
          </p:nvPr>
        </p:nvSpPr>
        <p:spPr>
          <a:xfrm>
            <a:off x="457200" y="13716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a condition that causes depigmentation of sections of skin. </a:t>
            </a:r>
          </a:p>
          <a:p>
            <a:pPr>
              <a:buNone/>
            </a:pPr>
            <a:endParaRPr/>
          </a:p>
          <a:p>
            <a:pPr>
              <a:buFont typeface="Wingdings" charset="2"/>
              <a:buChar char="Ø"/>
            </a:pPr>
            <a:r>
              <a:rPr lang="en-US" altLang="en-US" sz="2600" dirty="0"/>
              <a:t>It occurs when melanocytes, the cells responsible for skin pigmentation, die or are unable to function. </a:t>
            </a:r>
          </a:p>
          <a:p>
            <a:pPr>
              <a:buNone/>
            </a:pPr>
            <a:endParaRPr/>
          </a:p>
          <a:p>
            <a:pPr>
              <a:buFont typeface="Wingdings" charset="2"/>
              <a:buChar char="Ø"/>
            </a:pPr>
            <a:r>
              <a:rPr lang="en-US" altLang="en-US" sz="2600" dirty="0"/>
              <a:t>Cause of vitiligo is unknown, but research suggests that it may arise from autoimmune, genetic, oxidative stress, neural, or viral causes.</a:t>
            </a:r>
          </a:p>
          <a:p>
            <a:pPr>
              <a:buNone/>
            </a:pPr>
            <a:endParaRPr/>
          </a:p>
          <a:p>
            <a:pPr>
              <a:buFont typeface="Wingdings" charset="2"/>
              <a:buChar char="Ø"/>
            </a:pPr>
            <a:r>
              <a:rPr lang="en-US" altLang="en-US" sz="2600" dirty="0"/>
              <a:t>Incidence worldwide is less than 1%</a:t>
            </a:r>
          </a:p>
        </p:txBody>
      </p:sp>
    </p:spTree>
  </p:cSld>
  <p:clrMapOvr>
    <a:masterClrMapping/>
  </p:clrMapOvr>
  <p:transition spd="slow">
    <p:blinds dir="vert"/>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Oval 2703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76-587298610EC3}" type="slidenum">
              <a:rPr lang="en-US" altLang="en-US" sz="1400" dirty="0">
                <a:solidFill>
                  <a:srgbClr val="FFFFFF"/>
                </a:solidFill>
                <a:latin typeface="Rockwell" charset="0"/>
              </a:rPr>
              <a:pPr algn="ctr"/>
              <a:t>259</a:t>
            </a:fld>
            <a:endParaRPr lang="en-US" altLang="en-US" sz="1400" dirty="0">
              <a:solidFill>
                <a:srgbClr val="FFFFFF"/>
              </a:solidFill>
              <a:latin typeface="Rockwell" charset="0"/>
            </a:endParaRPr>
          </a:p>
        </p:txBody>
      </p:sp>
      <p:pic>
        <p:nvPicPr>
          <p:cNvPr id="270339" name="Content Placeholder 270338"/>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1745"/>
          <p:cNvSpPr>
            <a:spLocks noGrp="1"/>
          </p:cNvSpPr>
          <p:nvPr>
            <p:ph type="title" idx="4294967295"/>
          </p:nvPr>
        </p:nvSpPr>
        <p:spPr>
          <a:xfrm>
            <a:off x="457200" y="274638"/>
            <a:ext cx="8229600" cy="868362"/>
          </a:xfrm>
          <a:ln/>
        </p:spPr>
        <p:txBody>
          <a:bodyPr wrap="square" bIns="91440" anchor="b" anchorCtr="0"/>
          <a:lstStyle/>
          <a:p>
            <a:r>
              <a:rPr lang="en-US" altLang="en-US" b="1" dirty="0"/>
              <a:t>ASSESSMENT</a:t>
            </a:r>
          </a:p>
        </p:txBody>
      </p:sp>
      <p:sp>
        <p:nvSpPr>
          <p:cNvPr id="31747" name="Oval 3174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289-587298610EC3}" type="slidenum">
              <a:rPr lang="en-US" altLang="en-US" sz="1400" dirty="0">
                <a:solidFill>
                  <a:srgbClr val="FFFFFF"/>
                </a:solidFill>
                <a:latin typeface="Rockwell" charset="0"/>
              </a:rPr>
              <a:pPr algn="ctr"/>
              <a:t>26</a:t>
            </a:fld>
            <a:endParaRPr lang="en-US" altLang="en-US" sz="1400" dirty="0">
              <a:solidFill>
                <a:srgbClr val="FFFFFF"/>
              </a:solidFill>
              <a:latin typeface="Rockwell" charset="0"/>
            </a:endParaRPr>
          </a:p>
        </p:txBody>
      </p:sp>
      <p:sp>
        <p:nvSpPr>
          <p:cNvPr id="31748" name="Text Placeholder 31747"/>
          <p:cNvSpPr>
            <a:spLocks noGrp="1"/>
          </p:cNvSpPr>
          <p:nvPr>
            <p:ph type="body" sz="quarter" idx="4294967295"/>
          </p:nvPr>
        </p:nvSpPr>
        <p:spPr>
          <a:xfrm>
            <a:off x="457200" y="1295400"/>
            <a:ext cx="8229600" cy="4830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Health History</a:t>
            </a:r>
          </a:p>
          <a:p>
            <a:pPr>
              <a:buClr>
                <a:srgbClr val="DE6C36"/>
              </a:buClr>
              <a:buFont typeface="Wingdings" charset="2"/>
              <a:buChar char="Ø"/>
            </a:pPr>
            <a:r>
              <a:rPr lang="en-US" altLang="en-US" sz="2600" dirty="0"/>
              <a:t>Personal and family history of skin allergies, allergic reaction to food, medicine, chemicals, previous problems with skin</a:t>
            </a:r>
          </a:p>
          <a:p>
            <a:pPr>
              <a:buClr>
                <a:srgbClr val="DE6C36"/>
              </a:buClr>
              <a:buFont typeface="Wingdings" charset="2"/>
              <a:buChar char="Ø"/>
            </a:pPr>
            <a:r>
              <a:rPr lang="en-US" altLang="en-US" sz="2600" dirty="0"/>
              <a:t>Name of soaps, cosmetics &amp; other personal hygiene products, incase of recent skin problems related to their use</a:t>
            </a:r>
          </a:p>
          <a:p>
            <a:pPr>
              <a:buClr>
                <a:srgbClr val="DE6C36"/>
              </a:buClr>
              <a:buFont typeface="Wingdings" charset="2"/>
              <a:buChar char="Ø"/>
            </a:pPr>
            <a:r>
              <a:rPr lang="en-US" altLang="en-US" sz="2600" dirty="0"/>
              <a:t>Information about onset, location, duration, itchiness etc..</a:t>
            </a:r>
          </a:p>
        </p:txBody>
      </p:sp>
    </p:spTree>
  </p:cSld>
  <p:clrMapOvr>
    <a:masterClrMapping/>
  </p:clrMapOvr>
  <p:transition spd="slow">
    <p:blinds dir="vert"/>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Oval 2713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77-587298610EC3}" type="slidenum">
              <a:rPr lang="en-US" altLang="en-US" sz="1400" dirty="0">
                <a:solidFill>
                  <a:srgbClr val="FFFFFF"/>
                </a:solidFill>
                <a:latin typeface="Rockwell" charset="0"/>
              </a:rPr>
              <a:pPr algn="ctr"/>
              <a:t>260</a:t>
            </a:fld>
            <a:endParaRPr lang="en-US" altLang="en-US" sz="1400" dirty="0">
              <a:solidFill>
                <a:srgbClr val="FFFFFF"/>
              </a:solidFill>
              <a:latin typeface="Rockwell" charset="0"/>
            </a:endParaRPr>
          </a:p>
        </p:txBody>
      </p:sp>
      <p:pic>
        <p:nvPicPr>
          <p:cNvPr id="271363" name="Content Placeholder 271362"/>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Oval 2723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78-587298610EC3}" type="slidenum">
              <a:rPr lang="en-US" altLang="en-US" sz="1400" dirty="0">
                <a:solidFill>
                  <a:srgbClr val="FFFFFF"/>
                </a:solidFill>
                <a:latin typeface="Rockwell" charset="0"/>
              </a:rPr>
              <a:pPr algn="ctr"/>
              <a:t>261</a:t>
            </a:fld>
            <a:endParaRPr lang="en-US" altLang="en-US" sz="1400" dirty="0">
              <a:solidFill>
                <a:srgbClr val="FFFFFF"/>
              </a:solidFill>
              <a:latin typeface="Rockwell" charset="0"/>
            </a:endParaRPr>
          </a:p>
        </p:txBody>
      </p:sp>
      <p:pic>
        <p:nvPicPr>
          <p:cNvPr id="272387" name="Content Placeholder 272386"/>
          <p:cNvPicPr>
            <a:picLocks noGrp="1" noChangeAspect="1"/>
          </p:cNvPicPr>
          <p:nvPr>
            <p:ph sz="quarter" idx="4294967295"/>
          </p:nvPr>
        </p:nvPicPr>
        <p:blipFill>
          <a:blip r:embed="rId2">
            <a:extLst/>
          </a:blip>
          <a:srcRect/>
          <a:stretch>
            <a:fillRect/>
          </a:stretch>
        </p:blipFill>
        <p:spPr>
          <a:xfrm>
            <a:off x="0" y="0"/>
            <a:ext cx="9144000" cy="6858000"/>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273409"/>
          <p:cNvSpPr>
            <a:spLocks noGrp="1"/>
          </p:cNvSpPr>
          <p:nvPr>
            <p:ph type="title" idx="4294967295"/>
          </p:nvPr>
        </p:nvSpPr>
        <p:spPr>
          <a:xfrm>
            <a:off x="457200" y="381000"/>
            <a:ext cx="8229600" cy="914400"/>
          </a:xfrm>
          <a:ln/>
        </p:spPr>
        <p:txBody>
          <a:bodyPr wrap="square" bIns="91440" anchor="b" anchorCtr="0"/>
          <a:lstStyle/>
          <a:p>
            <a:pPr algn="ctr"/>
            <a:r>
              <a:rPr lang="en-US" altLang="en-US" b="1" dirty="0"/>
              <a:t>Types of Vitiligo</a:t>
            </a:r>
          </a:p>
        </p:txBody>
      </p:sp>
      <p:sp>
        <p:nvSpPr>
          <p:cNvPr id="273411" name="Oval 27341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70-587298610EC3}" type="slidenum">
              <a:rPr lang="en-US" altLang="en-US" sz="1400" dirty="0">
                <a:solidFill>
                  <a:srgbClr val="FFFFFF"/>
                </a:solidFill>
                <a:latin typeface="Rockwell" charset="0"/>
              </a:rPr>
              <a:pPr algn="ctr"/>
              <a:t>262</a:t>
            </a:fld>
            <a:endParaRPr lang="en-US" altLang="en-US" sz="1400" dirty="0">
              <a:solidFill>
                <a:srgbClr val="FFFFFF"/>
              </a:solidFill>
              <a:latin typeface="Rockwell" charset="0"/>
            </a:endParaRPr>
          </a:p>
        </p:txBody>
      </p:sp>
      <p:sp>
        <p:nvSpPr>
          <p:cNvPr id="273412" name="Text Placeholder 273411"/>
          <p:cNvSpPr>
            <a:spLocks noGrp="1"/>
          </p:cNvSpPr>
          <p:nvPr>
            <p:ph type="body" sz="quarter" idx="4294967295"/>
          </p:nvPr>
        </p:nvSpPr>
        <p:spPr>
          <a:xfrm>
            <a:off x="457200" y="15240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dirty="0"/>
              <a:t>1. Non-Segmental Vitiligo (NSV)</a:t>
            </a:r>
          </a:p>
          <a:p>
            <a:pPr>
              <a:buFont typeface="Wingdings" charset="2"/>
              <a:buChar char="Ø"/>
            </a:pPr>
            <a:r>
              <a:rPr lang="en-US" altLang="en-US" sz="2600" dirty="0"/>
              <a:t>There is usually some form of symmetry in the location of the patches of depigmentation. </a:t>
            </a:r>
          </a:p>
          <a:p>
            <a:pPr>
              <a:buFont typeface="Wingdings" charset="2"/>
              <a:buChar char="Ø"/>
            </a:pPr>
            <a:r>
              <a:rPr lang="en-US" altLang="en-US" sz="2600" dirty="0"/>
              <a:t>New patches also appear over time and can be generalized over large portions of the body or localized to a particular area. </a:t>
            </a:r>
          </a:p>
          <a:p>
            <a:pPr>
              <a:buFont typeface="Wingdings" charset="2"/>
              <a:buChar char="Ø"/>
            </a:pPr>
            <a:r>
              <a:rPr lang="en-US" altLang="en-US" sz="2600" dirty="0"/>
              <a:t>NSV can come about at any age, unlike segmental vitiligo, which is far more prevalent in teenage years.</a:t>
            </a:r>
          </a:p>
          <a:p>
            <a:pPr>
              <a:buFont typeface="Wingdings" charset="2"/>
              <a:buChar char="Ø"/>
            </a:pPr>
            <a:r>
              <a:rPr lang="en-US" altLang="en-US" sz="2600" dirty="0"/>
              <a:t>Vitiligo where little pigmented skin remains is referred to as vitiligo universalis. </a:t>
            </a:r>
          </a:p>
          <a:p>
            <a:endParaRPr/>
          </a:p>
        </p:txBody>
      </p:sp>
    </p:spTree>
  </p:cSld>
  <p:clrMapOvr>
    <a:masterClrMapping/>
  </p:clrMapOvr>
  <p:transition spd="slow">
    <p:blinds dir="vert"/>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Oval 2744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71-587298610EC3}" type="slidenum">
              <a:rPr lang="en-US" altLang="en-US" sz="1400" dirty="0">
                <a:solidFill>
                  <a:srgbClr val="FFFFFF"/>
                </a:solidFill>
                <a:latin typeface="Rockwell" charset="0"/>
              </a:rPr>
              <a:pPr algn="ctr"/>
              <a:t>263</a:t>
            </a:fld>
            <a:endParaRPr lang="en-US" altLang="en-US" sz="1400" dirty="0">
              <a:solidFill>
                <a:srgbClr val="FFFFFF"/>
              </a:solidFill>
              <a:latin typeface="Rockwell" charset="0"/>
            </a:endParaRPr>
          </a:p>
        </p:txBody>
      </p:sp>
      <p:sp>
        <p:nvSpPr>
          <p:cNvPr id="274435" name="Text Placeholder 274434"/>
          <p:cNvSpPr>
            <a:spLocks noGrp="1"/>
          </p:cNvSpPr>
          <p:nvPr>
            <p:ph type="body" sz="quarter" idx="4294967295"/>
          </p:nvPr>
        </p:nvSpPr>
        <p:spPr>
          <a:xfrm>
            <a:off x="457200" y="8382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lgn="ctr">
              <a:buNone/>
            </a:pPr>
            <a:r>
              <a:rPr lang="en-US" altLang="en-US" sz="2600" b="1" dirty="0"/>
              <a:t>Classes of Non – Segmental Vitiligo</a:t>
            </a:r>
          </a:p>
          <a:p>
            <a:pPr>
              <a:buFont typeface="Wingdings" charset="2"/>
              <a:buChar char="Ø"/>
            </a:pPr>
            <a:r>
              <a:rPr lang="en-US" altLang="en-US" sz="2600" b="1" i="1" dirty="0"/>
              <a:t>Generalized Vitiligo</a:t>
            </a:r>
            <a:r>
              <a:rPr lang="en-US" altLang="en-US" sz="2600" dirty="0"/>
              <a:t>: The most common pattern, wide and randomly distributed areas of depigmentation.</a:t>
            </a:r>
          </a:p>
          <a:p>
            <a:pPr>
              <a:buFont typeface="Wingdings" charset="2"/>
              <a:buChar char="Ø"/>
            </a:pPr>
            <a:r>
              <a:rPr lang="en-US" altLang="en-US" sz="2600" b="1" i="1" dirty="0"/>
              <a:t>Universal Vitiligo: D</a:t>
            </a:r>
            <a:r>
              <a:rPr lang="en-US" altLang="en-US" sz="2600" dirty="0"/>
              <a:t>epigmentation encompasses most of the body.</a:t>
            </a:r>
          </a:p>
          <a:p>
            <a:pPr>
              <a:buFont typeface="Wingdings" charset="2"/>
              <a:buChar char="Ø"/>
            </a:pPr>
            <a:r>
              <a:rPr lang="en-US" altLang="en-US" sz="2600" b="1" i="1" dirty="0"/>
              <a:t>Focal Vitilig</a:t>
            </a:r>
            <a:r>
              <a:rPr lang="en-US" altLang="en-US" sz="2600" b="1" dirty="0"/>
              <a:t>o: </a:t>
            </a:r>
            <a:r>
              <a:rPr lang="en-US" altLang="en-US" sz="2600" dirty="0"/>
              <a:t>One or a few scattered macules in one area, most common in children</a:t>
            </a:r>
          </a:p>
          <a:p>
            <a:pPr>
              <a:buFont typeface="Wingdings" charset="2"/>
              <a:buChar char="Ø"/>
            </a:pPr>
            <a:r>
              <a:rPr lang="en-US" altLang="en-US" sz="2600" b="1" i="1" dirty="0"/>
              <a:t>Acrofacial Vitiligo: </a:t>
            </a:r>
            <a:r>
              <a:rPr lang="en-US" altLang="en-US" sz="2600" dirty="0"/>
              <a:t>Fingers and periorificial areas</a:t>
            </a:r>
          </a:p>
          <a:p>
            <a:pPr>
              <a:buFont typeface="Wingdings" charset="2"/>
              <a:buChar char="Ø"/>
            </a:pPr>
            <a:r>
              <a:rPr lang="en-US" altLang="en-US" sz="2600" b="1" i="1" dirty="0"/>
              <a:t>Mucosal Vitiligo: </a:t>
            </a:r>
            <a:r>
              <a:rPr lang="en-US" altLang="en-US" sz="2600" dirty="0"/>
              <a:t>Depigmentation of only the mucous membranes.</a:t>
            </a:r>
          </a:p>
        </p:txBody>
      </p:sp>
    </p:spTree>
  </p:cSld>
  <p:clrMapOvr>
    <a:masterClrMapping/>
  </p:clrMapOvr>
  <p:transition spd="slow">
    <p:blinds dir="vert"/>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Oval 2754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72-587298610EC3}" type="slidenum">
              <a:rPr lang="en-US" altLang="en-US" sz="1400" dirty="0">
                <a:solidFill>
                  <a:srgbClr val="FFFFFF"/>
                </a:solidFill>
                <a:latin typeface="Rockwell" charset="0"/>
              </a:rPr>
              <a:pPr algn="ctr"/>
              <a:t>264</a:t>
            </a:fld>
            <a:endParaRPr lang="en-US" altLang="en-US" sz="1400" dirty="0">
              <a:solidFill>
                <a:srgbClr val="FFFFFF"/>
              </a:solidFill>
              <a:latin typeface="Rockwell" charset="0"/>
            </a:endParaRPr>
          </a:p>
        </p:txBody>
      </p:sp>
      <p:sp>
        <p:nvSpPr>
          <p:cNvPr id="275459" name="Text Placeholder 275458"/>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dirty="0"/>
              <a:t>2. Segmental Vitigo (SV)</a:t>
            </a:r>
          </a:p>
          <a:p>
            <a:pPr>
              <a:buFont typeface="Wingdings" charset="2"/>
              <a:buChar char="Ø"/>
            </a:pPr>
            <a:r>
              <a:rPr lang="en-US" altLang="en-US" sz="2600" dirty="0"/>
              <a:t>Segmental vitiligo (SV) differs in appearance, etiology and prevalence from associated illnesses. </a:t>
            </a:r>
          </a:p>
          <a:p>
            <a:pPr>
              <a:buFont typeface="Wingdings" charset="2"/>
              <a:buChar char="Ø"/>
            </a:pPr>
            <a:r>
              <a:rPr lang="en-US" altLang="en-US" sz="2600" dirty="0"/>
              <a:t>Its treatment is different from that of NSV.</a:t>
            </a:r>
          </a:p>
          <a:p>
            <a:pPr>
              <a:buFont typeface="Wingdings" charset="2"/>
              <a:buChar char="Ø"/>
            </a:pPr>
            <a:r>
              <a:rPr lang="en-US" altLang="en-US" sz="2600" dirty="0"/>
              <a:t> It tends to affect areas of skin that are associated with dorsal roots from the spine and is most often unilateral. </a:t>
            </a:r>
          </a:p>
          <a:p>
            <a:pPr>
              <a:buFont typeface="Wingdings" charset="2"/>
              <a:buChar char="Ø"/>
            </a:pPr>
            <a:r>
              <a:rPr lang="en-US" altLang="en-US" sz="2600" dirty="0"/>
              <a:t>It spreads much more rapidly than NSV and, without treatment, it is much more stable/ static in course and is not associated with auto-immune diseases. It is a very treatable condition that responds to topical treatment.</a:t>
            </a:r>
          </a:p>
        </p:txBody>
      </p:sp>
    </p:spTree>
  </p:cSld>
  <p:clrMapOvr>
    <a:masterClrMapping/>
  </p:clrMapOvr>
  <p:transition spd="slow">
    <p:blinds dir="vert"/>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276481"/>
          <p:cNvSpPr>
            <a:spLocks noGrp="1"/>
          </p:cNvSpPr>
          <p:nvPr>
            <p:ph type="title" idx="4294967295"/>
          </p:nvPr>
        </p:nvSpPr>
        <p:spPr>
          <a:xfrm>
            <a:off x="457200" y="457200"/>
            <a:ext cx="8229600" cy="838200"/>
          </a:xfrm>
          <a:ln/>
        </p:spPr>
        <p:txBody>
          <a:bodyPr wrap="square" bIns="91440" anchor="b" anchorCtr="0"/>
          <a:lstStyle/>
          <a:p>
            <a:pPr algn="ctr"/>
            <a:r>
              <a:rPr lang="en-US" altLang="en-US" b="1" dirty="0"/>
              <a:t>Risk Factors</a:t>
            </a:r>
          </a:p>
        </p:txBody>
      </p:sp>
      <p:sp>
        <p:nvSpPr>
          <p:cNvPr id="276483" name="Oval 27648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573-587298610EC3}" type="slidenum">
              <a:rPr lang="en-US" altLang="en-US" sz="1400" dirty="0">
                <a:solidFill>
                  <a:srgbClr val="FFFFFF"/>
                </a:solidFill>
                <a:latin typeface="Rockwell" charset="0"/>
              </a:rPr>
              <a:pPr algn="ctr"/>
              <a:t>265</a:t>
            </a:fld>
            <a:endParaRPr lang="en-US" altLang="en-US" sz="1400" dirty="0">
              <a:solidFill>
                <a:srgbClr val="FFFFFF"/>
              </a:solidFill>
              <a:latin typeface="Rockwell" charset="0"/>
            </a:endParaRPr>
          </a:p>
        </p:txBody>
      </p:sp>
      <p:sp>
        <p:nvSpPr>
          <p:cNvPr id="276484" name="Text Placeholder 276483"/>
          <p:cNvSpPr>
            <a:spLocks noGrp="1"/>
          </p:cNvSpPr>
          <p:nvPr>
            <p:ph type="body" sz="quarter" idx="4294967295"/>
          </p:nvPr>
        </p:nvSpPr>
        <p:spPr>
          <a:xfrm>
            <a:off x="457200" y="1676400"/>
            <a:ext cx="8229600" cy="46482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Genetics: Gene TPY</a:t>
            </a:r>
          </a:p>
          <a:p>
            <a:pPr>
              <a:buNone/>
            </a:pPr>
            <a:endParaRPr/>
          </a:p>
          <a:p>
            <a:pPr>
              <a:buFont typeface="Wingdings" charset="2"/>
              <a:buChar char="Ø"/>
            </a:pPr>
            <a:r>
              <a:rPr lang="en-US" altLang="en-US" sz="2600" dirty="0"/>
              <a:t>Autoimmune diseases </a:t>
            </a:r>
          </a:p>
          <a:p>
            <a:pPr>
              <a:buNone/>
            </a:pPr>
            <a:endParaRPr/>
          </a:p>
          <a:p>
            <a:pPr>
              <a:buFont typeface="Wingdings" charset="2"/>
              <a:buChar char="Ø"/>
            </a:pPr>
            <a:r>
              <a:rPr lang="en-US" altLang="en-US" sz="2600" dirty="0"/>
              <a:t>Inflammatory diseases</a:t>
            </a:r>
          </a:p>
          <a:p>
            <a:pPr>
              <a:buNone/>
            </a:pPr>
            <a:endParaRPr/>
          </a:p>
          <a:p>
            <a:pPr>
              <a:buFont typeface="Wingdings" charset="2"/>
              <a:buChar char="Ø"/>
            </a:pPr>
            <a:r>
              <a:rPr lang="en-US" altLang="en-US" sz="2600" dirty="0"/>
              <a:t>Thyroid overexpression and under expression.</a:t>
            </a:r>
          </a:p>
        </p:txBody>
      </p:sp>
    </p:spTree>
  </p:cSld>
  <p:clrMapOvr>
    <a:masterClrMapping/>
  </p:clrMapOvr>
  <p:transition spd="slow">
    <p:blinds dir="vert"/>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277505"/>
          <p:cNvSpPr>
            <a:spLocks noGrp="1"/>
          </p:cNvSpPr>
          <p:nvPr>
            <p:ph type="title" idx="4294967295"/>
          </p:nvPr>
        </p:nvSpPr>
        <p:spPr>
          <a:xfrm>
            <a:off x="457200" y="533400"/>
            <a:ext cx="8229600" cy="838200"/>
          </a:xfrm>
          <a:ln/>
        </p:spPr>
        <p:txBody>
          <a:bodyPr wrap="square" bIns="91440" anchor="b" anchorCtr="0"/>
          <a:lstStyle/>
          <a:p>
            <a:pPr algn="ctr"/>
            <a:r>
              <a:rPr lang="en-US" altLang="en-US" b="1" dirty="0"/>
              <a:t>Treatment </a:t>
            </a:r>
          </a:p>
        </p:txBody>
      </p:sp>
      <p:sp>
        <p:nvSpPr>
          <p:cNvPr id="277507" name="Oval 27750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74-587298610EC3}" type="slidenum">
              <a:rPr lang="en-US" altLang="en-US" sz="1400" dirty="0">
                <a:solidFill>
                  <a:srgbClr val="FFFFFF"/>
                </a:solidFill>
                <a:latin typeface="Rockwell" charset="0"/>
              </a:rPr>
              <a:pPr algn="ctr"/>
              <a:t>266</a:t>
            </a:fld>
            <a:endParaRPr lang="en-US" altLang="en-US" sz="1400" dirty="0">
              <a:solidFill>
                <a:srgbClr val="FFFFFF"/>
              </a:solidFill>
              <a:latin typeface="Rockwell" charset="0"/>
            </a:endParaRPr>
          </a:p>
        </p:txBody>
      </p:sp>
      <p:sp>
        <p:nvSpPr>
          <p:cNvPr id="277508" name="Text Placeholder 277507"/>
          <p:cNvSpPr>
            <a:spLocks noGrp="1"/>
          </p:cNvSpPr>
          <p:nvPr>
            <p:ph type="body" sz="quarter" idx="4294967295"/>
          </p:nvPr>
        </p:nvSpPr>
        <p:spPr>
          <a:xfrm>
            <a:off x="457200" y="15240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Ultraviolet light treatment: Taking a drug which increases the skin's sensitivity to ultraviolet light</a:t>
            </a:r>
          </a:p>
          <a:p>
            <a:pPr>
              <a:buFont typeface="Wingdings" charset="2"/>
              <a:buChar char="Ø"/>
            </a:pPr>
            <a:r>
              <a:rPr lang="en-US" altLang="en-US" sz="2600" dirty="0"/>
              <a:t>Transplanting melanocytes</a:t>
            </a:r>
          </a:p>
          <a:p>
            <a:pPr>
              <a:buFont typeface="Wingdings" charset="2"/>
              <a:buChar char="Ø"/>
            </a:pPr>
            <a:r>
              <a:rPr lang="en-US" altLang="en-US" sz="2600" dirty="0"/>
              <a:t>Skin camouflage: In mild cases, vitiligo patches can be hidden with makeup or other cosmetic camouflage solutions. If the affected person is pale-skinned, the patches can be made less visible by avoiding both sunlight and the tanning of unaffected skin.</a:t>
            </a:r>
          </a:p>
          <a:p>
            <a:pPr>
              <a:buFont typeface="Wingdings" charset="2"/>
              <a:buChar char="Ø"/>
            </a:pPr>
            <a:r>
              <a:rPr lang="en-US" altLang="en-US" sz="2600" dirty="0"/>
              <a:t>Reversal: The traditional treatment is the application of corticosteroid cream</a:t>
            </a:r>
          </a:p>
        </p:txBody>
      </p:sp>
    </p:spTree>
  </p:cSld>
  <p:clrMapOvr>
    <a:masterClrMapping/>
  </p:clrMapOvr>
  <p:transition spd="slow">
    <p:blinds dir="vert"/>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Oval 2785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75-587298610EC3}" type="slidenum">
              <a:rPr lang="en-US" altLang="en-US" sz="1400" dirty="0">
                <a:solidFill>
                  <a:srgbClr val="FFFFFF"/>
                </a:solidFill>
                <a:latin typeface="Rockwell" charset="0"/>
              </a:rPr>
              <a:pPr algn="ctr"/>
              <a:t>267</a:t>
            </a:fld>
            <a:endParaRPr lang="en-US" altLang="en-US" sz="1400" dirty="0">
              <a:solidFill>
                <a:srgbClr val="FFFFFF"/>
              </a:solidFill>
              <a:latin typeface="Rockwell" charset="0"/>
            </a:endParaRPr>
          </a:p>
        </p:txBody>
      </p:sp>
      <p:sp>
        <p:nvSpPr>
          <p:cNvPr id="278531" name="Text Placeholder 278530"/>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De-pigmenting: In cases of extensive vitiligo the option to de-pigment the unaffected skin with topical drugs like monobenzone, mequinol or hydroquinone may be considered to render the skin an even colour. The removal of all the skin pigment with monobenzone is permanent and vigorous. Sun-safety must be adhered to for life to avoid severe sun burn and melanomas. Depigmentation takes about a year to complete.</a:t>
            </a:r>
          </a:p>
        </p:txBody>
      </p:sp>
    </p:spTree>
  </p:cSld>
  <p:clrMapOvr>
    <a:masterClrMapping/>
  </p:clrMapOvr>
  <p:transition spd="slow">
    <p:blinds dir="vert"/>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279553"/>
          <p:cNvSpPr>
            <a:spLocks noGrp="1"/>
          </p:cNvSpPr>
          <p:nvPr>
            <p:ph type="title" idx="4294967295"/>
          </p:nvPr>
        </p:nvSpPr>
        <p:spPr>
          <a:xfrm>
            <a:off x="530225" y="1981200"/>
            <a:ext cx="7772400" cy="1066800"/>
          </a:xfrm>
          <a:ln/>
        </p:spPr>
        <p:txBody>
          <a:bodyPr wrap="square" bIns="91440" anchor="b" anchorCtr="0"/>
          <a:lstStyle/>
          <a:p>
            <a:pPr algn="ctr"/>
            <a:r>
              <a:rPr lang="en-US" altLang="en-US" sz="7200" dirty="0"/>
              <a:t>RAT – 24 ½ Marks</a:t>
            </a:r>
          </a:p>
        </p:txBody>
      </p:sp>
      <p:sp>
        <p:nvSpPr>
          <p:cNvPr id="279555" name="Text Placeholder 279554"/>
          <p:cNvSpPr>
            <a:spLocks noGrp="1"/>
          </p:cNvSpPr>
          <p:nvPr>
            <p:ph type="body" idx="4294967295"/>
          </p:nvPr>
        </p:nvSpPr>
        <p:spPr>
          <a:xfrm>
            <a:off x="530225" y="3200400"/>
            <a:ext cx="7772400" cy="1014413"/>
          </a:xfrm>
          <a:ln/>
        </p:spPr>
        <p:txBody>
          <a:bodyPr wrap="square" anchor="t" anchorCtr="0"/>
          <a:lstStyle/>
          <a:p>
            <a:pPr algn="ctr">
              <a:buNone/>
            </a:pPr>
            <a:r>
              <a:rPr lang="en-US" altLang="en-US" sz="4400" b="1" dirty="0">
                <a:solidFill>
                  <a:srgbClr val="898989"/>
                </a:solidFill>
              </a:rPr>
              <a:t>Time: 50 Minutes</a:t>
            </a:r>
          </a:p>
        </p:txBody>
      </p:sp>
      <p:sp>
        <p:nvSpPr>
          <p:cNvPr id="279556" name="Oval 279555"/>
          <p:cNvSpPr>
            <a:spLocks noGrp="1"/>
          </p:cNvSpPr>
          <p:nvPr/>
        </p:nvSpPr>
        <p:spPr>
          <a:xfrm>
            <a:off x="146050" y="6208713"/>
            <a:ext cx="457200" cy="457200"/>
          </a:xfrm>
          <a:prstGeom prst="ellipse">
            <a:avLst/>
          </a:prstGeom>
          <a:solidFill>
            <a:srgbClr val="B83D68"/>
          </a:solidFill>
          <a:ln>
            <a:noFill/>
          </a:ln>
        </p:spPr>
        <p:txBody>
          <a:bodyPr wrap="none" lIns="0" tIns="0" rIns="0" bIns="0" anchor="ctr" anchorCtr="1"/>
          <a:lstStyle/>
          <a:p>
            <a:pPr algn="ctr"/>
            <a:fld id="{12FF1C42-D199-2028-1588-587298610EC3}" type="slidenum">
              <a:rPr lang="en-US" altLang="en-US" sz="1400" dirty="0">
                <a:solidFill>
                  <a:srgbClr val="FFFFFF"/>
                </a:solidFill>
                <a:latin typeface="Rockwell" charset="0"/>
              </a:rPr>
              <a:pPr algn="ctr"/>
              <a:t>268</a:t>
            </a:fld>
            <a:endParaRPr lang="en-US" altLang="en-US" sz="1400" dirty="0">
              <a:solidFill>
                <a:srgbClr val="FFFFFF"/>
              </a:solidFill>
              <a:latin typeface="Rockwell" charset="0"/>
            </a:endParaRPr>
          </a:p>
        </p:txBody>
      </p:sp>
    </p:spTree>
  </p:cSld>
  <p:clrMapOvr>
    <a:masterClrMapping/>
  </p:clrMapOvr>
  <p:transition spd="slow">
    <p:blinds dir="vert"/>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Oval 2805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79-587298610EC3}" type="slidenum">
              <a:rPr lang="en-US" altLang="en-US" sz="1400" dirty="0">
                <a:solidFill>
                  <a:srgbClr val="FFFFFF"/>
                </a:solidFill>
                <a:latin typeface="Rockwell" charset="0"/>
              </a:rPr>
              <a:pPr algn="ctr"/>
              <a:t>269</a:t>
            </a:fld>
            <a:endParaRPr lang="en-US" altLang="en-US" sz="1400" dirty="0">
              <a:solidFill>
                <a:srgbClr val="FFFFFF"/>
              </a:solidFill>
              <a:latin typeface="Rockwell" charset="0"/>
            </a:endParaRPr>
          </a:p>
        </p:txBody>
      </p:sp>
      <p:sp>
        <p:nvSpPr>
          <p:cNvPr id="280579" name="Text Placeholder 280578"/>
          <p:cNvSpPr>
            <a:spLocks noGrp="1"/>
          </p:cNvSpPr>
          <p:nvPr>
            <p:ph type="body" sz="quarter" idx="4294967295"/>
          </p:nvPr>
        </p:nvSpPr>
        <p:spPr>
          <a:xfrm>
            <a:off x="457200" y="5334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 Which epidermal layer is found in thick skin only?</a:t>
            </a:r>
          </a:p>
          <a:p>
            <a:pPr>
              <a:buNone/>
            </a:pPr>
            <a:r>
              <a:rPr lang="en-US" altLang="en-US" sz="2600" dirty="0"/>
              <a:t>A) Stratum basale</a:t>
            </a:r>
          </a:p>
          <a:p>
            <a:pPr>
              <a:buNone/>
            </a:pPr>
            <a:r>
              <a:rPr lang="en-US" altLang="en-US" sz="2600" dirty="0"/>
              <a:t>B) Stratum spinosum</a:t>
            </a:r>
          </a:p>
          <a:p>
            <a:pPr>
              <a:buNone/>
            </a:pPr>
            <a:r>
              <a:rPr lang="en-US" altLang="en-US" sz="2600" dirty="0"/>
              <a:t>C) Stratum lucidum</a:t>
            </a:r>
          </a:p>
          <a:p>
            <a:pPr>
              <a:buNone/>
            </a:pPr>
            <a:r>
              <a:rPr lang="en-US" altLang="en-US" sz="2600" dirty="0"/>
              <a:t>D) Stratum corneum </a:t>
            </a:r>
          </a:p>
          <a:p>
            <a:pPr>
              <a:buNone/>
            </a:pPr>
            <a:endParaRPr/>
          </a:p>
          <a:p>
            <a:pPr>
              <a:buNone/>
            </a:pPr>
            <a:r>
              <a:rPr lang="en-US" altLang="en-US" sz="2600" dirty="0"/>
              <a:t>2. Which of the following is true about the dermis layer of the skin?</a:t>
            </a:r>
          </a:p>
          <a:p>
            <a:pPr>
              <a:buNone/>
            </a:pPr>
            <a:r>
              <a:rPr lang="en-US" altLang="en-US" sz="2600" dirty="0"/>
              <a:t>A) It makes the smallest portion of the skin.</a:t>
            </a:r>
          </a:p>
          <a:p>
            <a:pPr>
              <a:buNone/>
            </a:pPr>
            <a:r>
              <a:rPr lang="en-US" altLang="en-US" sz="2600" dirty="0"/>
              <a:t>B) It does not have blood vessels.</a:t>
            </a:r>
          </a:p>
          <a:p>
            <a:pPr>
              <a:buNone/>
            </a:pPr>
            <a:r>
              <a:rPr lang="en-US" altLang="en-US" sz="2600" dirty="0"/>
              <a:t>C) It is also called hypodermis.</a:t>
            </a:r>
          </a:p>
          <a:p>
            <a:pPr>
              <a:buNone/>
            </a:pPr>
            <a:r>
              <a:rPr lang="en-US" altLang="en-US" sz="2600" dirty="0"/>
              <a:t>D) It contains sweat glands.</a:t>
            </a:r>
          </a:p>
        </p:txBody>
      </p:sp>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27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290-587298610EC3}" type="slidenum">
              <a:rPr lang="en-US" altLang="en-US" sz="1400" dirty="0">
                <a:solidFill>
                  <a:srgbClr val="FFFFFF"/>
                </a:solidFill>
                <a:latin typeface="Rockwell" charset="0"/>
              </a:rPr>
              <a:pPr algn="ctr"/>
              <a:t>27</a:t>
            </a:fld>
            <a:endParaRPr lang="en-US" altLang="en-US" sz="1400" dirty="0">
              <a:solidFill>
                <a:srgbClr val="FFFFFF"/>
              </a:solidFill>
              <a:latin typeface="Rockwell" charset="0"/>
            </a:endParaRPr>
          </a:p>
        </p:txBody>
      </p:sp>
      <p:sp>
        <p:nvSpPr>
          <p:cNvPr id="32771" name="Text Placeholder 32770"/>
          <p:cNvSpPr>
            <a:spLocks noGrp="1"/>
          </p:cNvSpPr>
          <p:nvPr>
            <p:ph type="body" sz="quarter" idx="4294967295"/>
          </p:nvPr>
        </p:nvSpPr>
        <p:spPr>
          <a:xfrm>
            <a:off x="457200" y="838200"/>
            <a:ext cx="8229600" cy="5287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Physical Examination</a:t>
            </a:r>
          </a:p>
          <a:p>
            <a:pPr>
              <a:buClr>
                <a:srgbClr val="DE6C36"/>
              </a:buClr>
              <a:buFont typeface="Wingdings" charset="2"/>
              <a:buChar char="Ø"/>
            </a:pPr>
            <a:r>
              <a:rPr lang="en-US" altLang="en-US" sz="2600" dirty="0"/>
              <a:t>Begins with a general inspection followed by a detailed examination. When preparing to assess the skin, wear gloves if the patient has any lesions, complains of itching skin, or if the mucous membranes are to be examined.</a:t>
            </a:r>
          </a:p>
          <a:p>
            <a:pPr>
              <a:buClr>
                <a:srgbClr val="DE6C36"/>
              </a:buClr>
              <a:buFont typeface="Wingdings" charset="2"/>
              <a:buChar char="Ø"/>
            </a:pPr>
            <a:r>
              <a:rPr lang="en-US" altLang="en-US" sz="2600" dirty="0"/>
              <a:t>Room should be well lighted, examine entire skin including nails, scalp, hair and mucous membranes</a:t>
            </a:r>
          </a:p>
          <a:p>
            <a:pPr>
              <a:buClr>
                <a:srgbClr val="DE6C36"/>
              </a:buClr>
              <a:buFont typeface="Wingdings" charset="2"/>
              <a:buChar char="Ø"/>
            </a:pPr>
            <a:r>
              <a:rPr lang="en-US" altLang="en-US" sz="2600" dirty="0"/>
              <a:t>Use inspection and palpation</a:t>
            </a:r>
          </a:p>
        </p:txBody>
      </p:sp>
    </p:spTree>
  </p:cSld>
  <p:clrMapOvr>
    <a:masterClrMapping/>
  </p:clrMapOvr>
  <p:transition spd="slow">
    <p:blinds dir="vert"/>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Oval 2816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80-587298610EC3}" type="slidenum">
              <a:rPr lang="en-US" altLang="en-US" sz="1400" dirty="0">
                <a:solidFill>
                  <a:srgbClr val="FFFFFF"/>
                </a:solidFill>
                <a:latin typeface="Rockwell" charset="0"/>
              </a:rPr>
              <a:pPr algn="ctr"/>
              <a:t>270</a:t>
            </a:fld>
            <a:endParaRPr lang="en-US" altLang="en-US" sz="1400" dirty="0">
              <a:solidFill>
                <a:srgbClr val="FFFFFF"/>
              </a:solidFill>
              <a:latin typeface="Rockwell" charset="0"/>
            </a:endParaRPr>
          </a:p>
        </p:txBody>
      </p:sp>
      <p:sp>
        <p:nvSpPr>
          <p:cNvPr id="281603" name="Text Placeholder 281602"/>
          <p:cNvSpPr>
            <a:spLocks noGrp="1"/>
          </p:cNvSpPr>
          <p:nvPr>
            <p:ph type="body" sz="quarter" idx="4294967295"/>
          </p:nvPr>
        </p:nvSpPr>
        <p:spPr>
          <a:xfrm>
            <a:off x="457200" y="5334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3. From the skin surface inwards to the basement membrane, the strata of epidermis are:</a:t>
            </a:r>
          </a:p>
          <a:p>
            <a:pPr>
              <a:buNone/>
            </a:pPr>
            <a:r>
              <a:rPr lang="en-US" altLang="en-US" sz="2600" dirty="0"/>
              <a:t>A) Corneum, Granulosum, Spinosum,Germinativum </a:t>
            </a:r>
          </a:p>
          <a:p>
            <a:pPr>
              <a:buNone/>
            </a:pPr>
            <a:r>
              <a:rPr lang="en-US" altLang="en-US" sz="2600" dirty="0"/>
              <a:t>B) Spinosum, Granulosum, Corneum, Germinativum</a:t>
            </a:r>
          </a:p>
          <a:p>
            <a:pPr>
              <a:buNone/>
            </a:pPr>
            <a:r>
              <a:rPr lang="en-US" altLang="en-US" sz="2600" dirty="0"/>
              <a:t>C) Corneum, Spinosum, Granulosum,Germinativum</a:t>
            </a:r>
          </a:p>
          <a:p>
            <a:pPr>
              <a:buNone/>
            </a:pPr>
            <a:r>
              <a:rPr lang="en-US" altLang="en-US" sz="2600" dirty="0"/>
              <a:t>D) Granulosum, Germinativum, Corneum, Spinosum</a:t>
            </a:r>
          </a:p>
          <a:p>
            <a:pPr>
              <a:buNone/>
            </a:pPr>
            <a:endParaRPr/>
          </a:p>
          <a:p>
            <a:pPr>
              <a:buNone/>
            </a:pPr>
            <a:r>
              <a:rPr lang="en-US" altLang="en-US" sz="2600" dirty="0"/>
              <a:t>4. Where are apocrine sweat glands located?</a:t>
            </a:r>
          </a:p>
          <a:p>
            <a:pPr>
              <a:buNone/>
            </a:pPr>
            <a:r>
              <a:rPr lang="en-US" altLang="en-US" sz="2600" dirty="0"/>
              <a:t>A) Underarm area</a:t>
            </a:r>
          </a:p>
          <a:p>
            <a:pPr>
              <a:buNone/>
            </a:pPr>
            <a:r>
              <a:rPr lang="en-US" altLang="en-US" sz="2600" dirty="0"/>
              <a:t>B) Palms and soles</a:t>
            </a:r>
          </a:p>
          <a:p>
            <a:pPr>
              <a:buNone/>
            </a:pPr>
            <a:r>
              <a:rPr lang="en-US" altLang="en-US" sz="2600" dirty="0"/>
              <a:t>C) Around the lips</a:t>
            </a:r>
          </a:p>
          <a:p>
            <a:pPr>
              <a:buNone/>
            </a:pPr>
            <a:r>
              <a:rPr lang="en-US" altLang="en-US" sz="2600" dirty="0"/>
              <a:t>D) Arms and legs </a:t>
            </a:r>
          </a:p>
        </p:txBody>
      </p:sp>
    </p:spTree>
  </p:cSld>
  <p:clrMapOvr>
    <a:masterClrMapping/>
  </p:clrMapOvr>
  <p:transition spd="slow">
    <p:blinds dir="vert"/>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Oval 2826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81-587298610EC3}" type="slidenum">
              <a:rPr lang="en-US" altLang="en-US" sz="1400" dirty="0">
                <a:solidFill>
                  <a:srgbClr val="FFFFFF"/>
                </a:solidFill>
                <a:latin typeface="Rockwell" charset="0"/>
              </a:rPr>
              <a:pPr algn="ctr"/>
              <a:t>271</a:t>
            </a:fld>
            <a:endParaRPr lang="en-US" altLang="en-US" sz="1400" dirty="0">
              <a:solidFill>
                <a:srgbClr val="FFFFFF"/>
              </a:solidFill>
              <a:latin typeface="Rockwell" charset="0"/>
            </a:endParaRPr>
          </a:p>
        </p:txBody>
      </p:sp>
      <p:sp>
        <p:nvSpPr>
          <p:cNvPr id="282627" name="Text Placeholder 282626"/>
          <p:cNvSpPr>
            <a:spLocks noGrp="1"/>
          </p:cNvSpPr>
          <p:nvPr>
            <p:ph type="body" sz="quarter" idx="4294967295"/>
          </p:nvPr>
        </p:nvSpPr>
        <p:spPr>
          <a:xfrm>
            <a:off x="457200" y="9906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5. A culture and sensitivity will detect:</a:t>
            </a:r>
          </a:p>
          <a:p>
            <a:pPr>
              <a:buNone/>
            </a:pPr>
            <a:r>
              <a:rPr lang="en-US" altLang="en-US" sz="2600" dirty="0"/>
              <a:t>A) Cancer</a:t>
            </a:r>
          </a:p>
          <a:p>
            <a:pPr>
              <a:buNone/>
            </a:pPr>
            <a:r>
              <a:rPr lang="en-US" altLang="en-US" sz="2600" dirty="0"/>
              <a:t>B) A bacterial infection</a:t>
            </a:r>
          </a:p>
          <a:p>
            <a:pPr>
              <a:buNone/>
            </a:pPr>
            <a:r>
              <a:rPr lang="en-US" altLang="en-US" sz="2600" dirty="0"/>
              <a:t>C) A viral infection</a:t>
            </a:r>
          </a:p>
          <a:p>
            <a:pPr>
              <a:buNone/>
            </a:pPr>
            <a:r>
              <a:rPr lang="en-US" altLang="en-US" sz="2600" dirty="0"/>
              <a:t>D) A lice infection</a:t>
            </a:r>
          </a:p>
          <a:p>
            <a:pPr>
              <a:buNone/>
            </a:pPr>
            <a:endParaRPr/>
          </a:p>
          <a:p>
            <a:pPr>
              <a:buNone/>
            </a:pPr>
            <a:r>
              <a:rPr lang="en-US" altLang="en-US" sz="2600" dirty="0"/>
              <a:t>6. Which of the following is a primary lesion?</a:t>
            </a:r>
          </a:p>
          <a:p>
            <a:pPr>
              <a:buNone/>
            </a:pPr>
            <a:r>
              <a:rPr lang="en-US" altLang="en-US" sz="2600" dirty="0"/>
              <a:t>A) Burrow</a:t>
            </a:r>
          </a:p>
          <a:p>
            <a:pPr>
              <a:buNone/>
            </a:pPr>
            <a:r>
              <a:rPr lang="en-US" altLang="en-US" sz="2600" dirty="0"/>
              <a:t>B) Erosion </a:t>
            </a:r>
          </a:p>
          <a:p>
            <a:pPr>
              <a:buNone/>
            </a:pPr>
            <a:r>
              <a:rPr lang="en-US" altLang="en-US" sz="2600" dirty="0"/>
              <a:t>C) Fissure</a:t>
            </a:r>
          </a:p>
          <a:p>
            <a:pPr>
              <a:buNone/>
            </a:pPr>
            <a:r>
              <a:rPr lang="en-US" altLang="en-US" sz="2600" dirty="0"/>
              <a:t>D) Umbilication </a:t>
            </a:r>
          </a:p>
        </p:txBody>
      </p:sp>
    </p:spTree>
  </p:cSld>
  <p:clrMapOvr>
    <a:masterClrMapping/>
  </p:clrMapOvr>
  <p:transition spd="slow">
    <p:blinds dir="vert"/>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Oval 28364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82-587298610EC3}" type="slidenum">
              <a:rPr lang="en-US" altLang="en-US" sz="1400" dirty="0">
                <a:solidFill>
                  <a:srgbClr val="FFFFFF"/>
                </a:solidFill>
                <a:latin typeface="Rockwell" charset="0"/>
              </a:rPr>
              <a:pPr algn="ctr"/>
              <a:t>272</a:t>
            </a:fld>
            <a:endParaRPr lang="en-US" altLang="en-US" sz="1400" dirty="0">
              <a:solidFill>
                <a:srgbClr val="FFFFFF"/>
              </a:solidFill>
              <a:latin typeface="Rockwell" charset="0"/>
            </a:endParaRPr>
          </a:p>
        </p:txBody>
      </p:sp>
      <p:sp>
        <p:nvSpPr>
          <p:cNvPr id="283651" name="Text Placeholder 283650"/>
          <p:cNvSpPr>
            <a:spLocks noGrp="1"/>
          </p:cNvSpPr>
          <p:nvPr>
            <p:ph type="body" sz="quarter" idx="4294967295"/>
          </p:nvPr>
        </p:nvSpPr>
        <p:spPr>
          <a:xfrm>
            <a:off x="457200" y="6096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7. Which of the following conditions is caused by a mite infestation?</a:t>
            </a:r>
          </a:p>
          <a:p>
            <a:pPr>
              <a:buNone/>
            </a:pPr>
            <a:r>
              <a:rPr lang="en-US" altLang="en-US" sz="2600" dirty="0"/>
              <a:t>A) Wheal</a:t>
            </a:r>
          </a:p>
          <a:p>
            <a:pPr>
              <a:buNone/>
            </a:pPr>
            <a:r>
              <a:rPr lang="en-US" altLang="en-US" sz="2600" dirty="0"/>
              <a:t>B) Impetigo</a:t>
            </a:r>
          </a:p>
          <a:p>
            <a:pPr>
              <a:buNone/>
            </a:pPr>
            <a:r>
              <a:rPr lang="en-US" altLang="en-US" sz="2600" dirty="0"/>
              <a:t>C) Pediculosis</a:t>
            </a:r>
          </a:p>
          <a:p>
            <a:pPr>
              <a:buNone/>
            </a:pPr>
            <a:r>
              <a:rPr lang="en-US" altLang="en-US" sz="2600" dirty="0"/>
              <a:t>D) Scabies</a:t>
            </a:r>
          </a:p>
          <a:p>
            <a:pPr>
              <a:buNone/>
            </a:pPr>
            <a:endParaRPr/>
          </a:p>
          <a:p>
            <a:pPr>
              <a:buNone/>
            </a:pPr>
            <a:r>
              <a:rPr lang="en-US" altLang="en-US" sz="2600" dirty="0"/>
              <a:t>8. Which condition is also called hives?</a:t>
            </a:r>
          </a:p>
          <a:p>
            <a:pPr>
              <a:buNone/>
            </a:pPr>
            <a:r>
              <a:rPr lang="en-US" altLang="en-US" sz="2600" dirty="0"/>
              <a:t>A) Purulent</a:t>
            </a:r>
          </a:p>
          <a:p>
            <a:pPr>
              <a:buNone/>
            </a:pPr>
            <a:r>
              <a:rPr lang="en-US" altLang="en-US" sz="2600" dirty="0"/>
              <a:t>B) Pruritus</a:t>
            </a:r>
          </a:p>
          <a:p>
            <a:pPr>
              <a:buNone/>
            </a:pPr>
            <a:r>
              <a:rPr lang="en-US" altLang="en-US" sz="2600" dirty="0"/>
              <a:t>C) Urticaria</a:t>
            </a:r>
          </a:p>
          <a:p>
            <a:pPr>
              <a:buNone/>
            </a:pPr>
            <a:r>
              <a:rPr lang="en-US" altLang="en-US" sz="2600" dirty="0"/>
              <a:t>D) Verruca</a:t>
            </a:r>
          </a:p>
        </p:txBody>
      </p:sp>
    </p:spTree>
  </p:cSld>
  <p:clrMapOvr>
    <a:masterClrMapping/>
  </p:clrMapOvr>
  <p:transition spd="slow">
    <p:blinds dir="vert"/>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Oval 2846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83-587298610EC3}" type="slidenum">
              <a:rPr lang="en-US" altLang="en-US" sz="1400" dirty="0">
                <a:solidFill>
                  <a:srgbClr val="FFFFFF"/>
                </a:solidFill>
                <a:latin typeface="Rockwell" charset="0"/>
              </a:rPr>
              <a:pPr algn="ctr"/>
              <a:t>273</a:t>
            </a:fld>
            <a:endParaRPr lang="en-US" altLang="en-US" sz="1400" dirty="0">
              <a:solidFill>
                <a:srgbClr val="FFFFFF"/>
              </a:solidFill>
              <a:latin typeface="Rockwell" charset="0"/>
            </a:endParaRPr>
          </a:p>
        </p:txBody>
      </p:sp>
      <p:sp>
        <p:nvSpPr>
          <p:cNvPr id="284675" name="Text Placeholder 284674"/>
          <p:cNvSpPr>
            <a:spLocks noGrp="1"/>
          </p:cNvSpPr>
          <p:nvPr>
            <p:ph type="body" sz="quarter" idx="4294967295"/>
          </p:nvPr>
        </p:nvSpPr>
        <p:spPr>
          <a:xfrm>
            <a:off x="457200" y="228600"/>
            <a:ext cx="8229600" cy="6400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9. Tinea cruris is ……………</a:t>
            </a:r>
          </a:p>
          <a:p>
            <a:pPr>
              <a:buNone/>
            </a:pPr>
            <a:r>
              <a:rPr lang="en-US" altLang="en-US" sz="2600" dirty="0"/>
              <a:t>A) Ringworm of the scalp</a:t>
            </a:r>
          </a:p>
          <a:p>
            <a:pPr>
              <a:buNone/>
            </a:pPr>
            <a:r>
              <a:rPr lang="en-US" altLang="en-US" sz="2600" dirty="0"/>
              <a:t>B) Ringworm of the feet</a:t>
            </a:r>
          </a:p>
          <a:p>
            <a:pPr>
              <a:buNone/>
            </a:pPr>
            <a:r>
              <a:rPr lang="en-US" altLang="en-US" sz="2600" dirty="0"/>
              <a:t>C) Ringworm of the body</a:t>
            </a:r>
          </a:p>
          <a:p>
            <a:pPr>
              <a:buNone/>
            </a:pPr>
            <a:r>
              <a:rPr lang="en-US" altLang="en-US" sz="2600" dirty="0"/>
              <a:t>D) Ringworm of the groin</a:t>
            </a:r>
          </a:p>
          <a:p>
            <a:pPr>
              <a:buNone/>
            </a:pPr>
            <a:endParaRPr/>
          </a:p>
          <a:p>
            <a:pPr>
              <a:buNone/>
            </a:pPr>
            <a:r>
              <a:rPr lang="en-US" altLang="en-US" sz="2600" dirty="0"/>
              <a:t>10. Which of the following is true about verrucae? </a:t>
            </a:r>
          </a:p>
          <a:p>
            <a:pPr>
              <a:buNone/>
            </a:pPr>
            <a:r>
              <a:rPr lang="en-US" altLang="en-US" sz="2600" dirty="0"/>
              <a:t>A) They are benign skin tumors caused by human papillomavirus.</a:t>
            </a:r>
          </a:p>
          <a:p>
            <a:pPr>
              <a:buNone/>
            </a:pPr>
            <a:r>
              <a:rPr lang="en-US" altLang="en-US" sz="2600" dirty="0"/>
              <a:t>B) They are benign overgrowths of connective tissue expanding beyond the site of scar or trauma in predisposed individuals.</a:t>
            </a:r>
          </a:p>
          <a:p>
            <a:pPr>
              <a:buNone/>
            </a:pPr>
            <a:r>
              <a:rPr lang="en-US" altLang="en-US" sz="2600" dirty="0"/>
              <a:t>C) They are also called moles.</a:t>
            </a:r>
          </a:p>
          <a:p>
            <a:pPr>
              <a:buNone/>
            </a:pPr>
            <a:r>
              <a:rPr lang="en-US" altLang="en-US" sz="2600" dirty="0"/>
              <a:t>D) They are malignant tumors of the skin</a:t>
            </a:r>
          </a:p>
        </p:txBody>
      </p:sp>
    </p:spTree>
  </p:cSld>
  <p:clrMapOvr>
    <a:masterClrMapping/>
  </p:clrMapOvr>
  <p:transition spd="slow">
    <p:blinds dir="vert"/>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Oval 2856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84-587298610EC3}" type="slidenum">
              <a:rPr lang="en-US" altLang="en-US" sz="1400" dirty="0">
                <a:solidFill>
                  <a:srgbClr val="FFFFFF"/>
                </a:solidFill>
                <a:latin typeface="Rockwell" charset="0"/>
              </a:rPr>
              <a:pPr algn="ctr"/>
              <a:t>274</a:t>
            </a:fld>
            <a:endParaRPr lang="en-US" altLang="en-US" sz="1400" dirty="0">
              <a:solidFill>
                <a:srgbClr val="FFFFFF"/>
              </a:solidFill>
              <a:latin typeface="Rockwell" charset="0"/>
            </a:endParaRPr>
          </a:p>
        </p:txBody>
      </p:sp>
      <p:sp>
        <p:nvSpPr>
          <p:cNvPr id="285699" name="Text Placeholder 285698"/>
          <p:cNvSpPr>
            <a:spLocks noGrp="1"/>
          </p:cNvSpPr>
          <p:nvPr>
            <p:ph type="body" sz="quarter" idx="4294967295"/>
          </p:nvPr>
        </p:nvSpPr>
        <p:spPr>
          <a:xfrm>
            <a:off x="457200" y="5334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11. List four (4) main types of cells which make up the epidermis. (2 Marks)</a:t>
            </a:r>
          </a:p>
          <a:p>
            <a:pPr>
              <a:buNone/>
            </a:pPr>
            <a:r>
              <a:rPr lang="en-US" altLang="en-US" sz="2600" dirty="0"/>
              <a:t>12. Outline four (4) advantages of moisture retentive dressings. (2 Marks)</a:t>
            </a:r>
          </a:p>
          <a:p>
            <a:pPr>
              <a:buNone/>
            </a:pPr>
            <a:r>
              <a:rPr lang="en-US" altLang="en-US" sz="2600" dirty="0"/>
              <a:t>13. List five (5) factors considered when describing the morphology of skin lesions. (2½ Marks)</a:t>
            </a:r>
          </a:p>
          <a:p>
            <a:pPr>
              <a:buNone/>
            </a:pPr>
            <a:r>
              <a:rPr lang="en-US" altLang="en-US" sz="2600" dirty="0"/>
              <a:t>14. Outline four (6) types of Candidal infection. (3 Marks)</a:t>
            </a:r>
          </a:p>
          <a:p>
            <a:pPr>
              <a:buNone/>
            </a:pPr>
            <a:r>
              <a:rPr lang="en-US" altLang="en-US" sz="2600" dirty="0"/>
              <a:t>15. List six (4) basic types of Contact Dermatitis. (2 Marks)</a:t>
            </a:r>
          </a:p>
          <a:p>
            <a:pPr>
              <a:buNone/>
            </a:pPr>
            <a:r>
              <a:rPr lang="en-US" altLang="en-US" sz="2600" dirty="0"/>
              <a:t>16. Briefly describe the pathophysiology of Psoriasis. (3 Marks)</a:t>
            </a:r>
          </a:p>
          <a:p>
            <a:pPr algn="ctr">
              <a:buNone/>
            </a:pPr>
            <a:r>
              <a:rPr lang="en-US" altLang="en-US" sz="2600" b="1" dirty="0"/>
              <a:t>END</a:t>
            </a:r>
          </a:p>
        </p:txBody>
      </p:sp>
    </p:spTree>
  </p:cSld>
  <p:clrMapOvr>
    <a:masterClrMapping/>
  </p:clrMapOvr>
  <p:transition spd="slow">
    <p:blinds dir="vert"/>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286721"/>
          <p:cNvSpPr>
            <a:spLocks noGrp="1"/>
          </p:cNvSpPr>
          <p:nvPr>
            <p:ph type="title" idx="4294967295"/>
          </p:nvPr>
        </p:nvSpPr>
        <p:spPr>
          <a:xfrm>
            <a:off x="457200" y="457200"/>
            <a:ext cx="8229600" cy="914400"/>
          </a:xfrm>
          <a:ln/>
        </p:spPr>
        <p:txBody>
          <a:bodyPr wrap="square" bIns="91440" anchor="b" anchorCtr="0"/>
          <a:lstStyle/>
          <a:p>
            <a:pPr algn="ctr"/>
            <a:r>
              <a:rPr lang="en-US" altLang="en-US" b="1" dirty="0"/>
              <a:t>ANSWERS</a:t>
            </a:r>
          </a:p>
        </p:txBody>
      </p:sp>
      <p:sp>
        <p:nvSpPr>
          <p:cNvPr id="286723" name="Oval 2867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585-587298610EC3}" type="slidenum">
              <a:rPr lang="en-US" altLang="en-US" sz="1400" dirty="0">
                <a:solidFill>
                  <a:srgbClr val="FFFFFF"/>
                </a:solidFill>
                <a:latin typeface="Rockwell" charset="0"/>
              </a:rPr>
              <a:pPr algn="ctr"/>
              <a:t>275</a:t>
            </a:fld>
            <a:endParaRPr lang="en-US" altLang="en-US" sz="1400" dirty="0">
              <a:solidFill>
                <a:srgbClr val="FFFFFF"/>
              </a:solidFill>
              <a:latin typeface="Rockwell" charset="0"/>
            </a:endParaRPr>
          </a:p>
        </p:txBody>
      </p:sp>
      <p:sp>
        <p:nvSpPr>
          <p:cNvPr id="286724" name="Text Placeholder 286723"/>
          <p:cNvSpPr>
            <a:spLocks noGrp="1"/>
          </p:cNvSpPr>
          <p:nvPr>
            <p:ph type="body" sz="quarter" idx="4294967295"/>
          </p:nvPr>
        </p:nvSpPr>
        <p:spPr>
          <a:xfrm>
            <a:off x="457200" y="1447800"/>
            <a:ext cx="8229600" cy="4876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 C</a:t>
            </a:r>
          </a:p>
          <a:p>
            <a:pPr>
              <a:buNone/>
            </a:pPr>
            <a:r>
              <a:rPr lang="en-US" altLang="en-US" sz="2600" dirty="0"/>
              <a:t>2. D</a:t>
            </a:r>
          </a:p>
          <a:p>
            <a:pPr>
              <a:buNone/>
            </a:pPr>
            <a:r>
              <a:rPr lang="en-US" altLang="en-US" sz="2600" dirty="0"/>
              <a:t>3. A</a:t>
            </a:r>
          </a:p>
          <a:p>
            <a:pPr>
              <a:buNone/>
            </a:pPr>
            <a:r>
              <a:rPr lang="en-US" altLang="en-US" sz="2600" dirty="0"/>
              <a:t>4. A</a:t>
            </a:r>
          </a:p>
          <a:p>
            <a:pPr>
              <a:buNone/>
            </a:pPr>
            <a:r>
              <a:rPr lang="en-US" altLang="en-US" sz="2600" dirty="0"/>
              <a:t>5. B</a:t>
            </a:r>
          </a:p>
          <a:p>
            <a:pPr>
              <a:buNone/>
            </a:pPr>
            <a:r>
              <a:rPr lang="en-US" altLang="en-US" sz="2600" dirty="0"/>
              <a:t>6. A</a:t>
            </a:r>
          </a:p>
          <a:p>
            <a:pPr>
              <a:buNone/>
            </a:pPr>
            <a:r>
              <a:rPr lang="en-US" altLang="en-US" sz="2600" dirty="0"/>
              <a:t>7. D</a:t>
            </a:r>
          </a:p>
          <a:p>
            <a:pPr>
              <a:buNone/>
            </a:pPr>
            <a:r>
              <a:rPr lang="en-US" altLang="en-US" sz="2600" dirty="0"/>
              <a:t>8. C</a:t>
            </a:r>
          </a:p>
          <a:p>
            <a:pPr>
              <a:buNone/>
            </a:pPr>
            <a:r>
              <a:rPr lang="en-US" altLang="en-US" sz="2600" dirty="0"/>
              <a:t>9. D</a:t>
            </a:r>
          </a:p>
          <a:p>
            <a:pPr>
              <a:buNone/>
            </a:pPr>
            <a:r>
              <a:rPr lang="en-US" altLang="en-US" sz="2600" dirty="0"/>
              <a:t>10. A</a:t>
            </a:r>
          </a:p>
        </p:txBody>
      </p:sp>
    </p:spTree>
  </p:cSld>
  <p:clrMapOvr>
    <a:masterClrMapping/>
  </p:clrMapOvr>
  <p:transition spd="slow">
    <p:blinds dir="vert"/>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877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586-587298610EC3}" type="slidenum">
              <a:rPr lang="en-US" altLang="en-US" sz="1400" dirty="0">
                <a:solidFill>
                  <a:srgbClr val="FFFFFF"/>
                </a:solidFill>
                <a:latin typeface="Rockwell" charset="0"/>
              </a:rPr>
              <a:pPr algn="ctr"/>
              <a:t>276</a:t>
            </a:fld>
            <a:endParaRPr lang="en-US" altLang="en-US" sz="1400" dirty="0">
              <a:solidFill>
                <a:srgbClr val="FFFFFF"/>
              </a:solidFill>
              <a:latin typeface="Rockwell" charset="0"/>
            </a:endParaRPr>
          </a:p>
        </p:txBody>
      </p:sp>
      <p:sp>
        <p:nvSpPr>
          <p:cNvPr id="287747" name="Text Placeholder 287746"/>
          <p:cNvSpPr>
            <a:spLocks noGrp="1"/>
          </p:cNvSpPr>
          <p:nvPr>
            <p:ph type="body" sz="quarter" idx="4294967295"/>
          </p:nvPr>
        </p:nvSpPr>
        <p:spPr>
          <a:xfrm>
            <a:off x="457200" y="8382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11.  i) Merkel cells </a:t>
            </a:r>
          </a:p>
          <a:p>
            <a:pPr>
              <a:buNone/>
            </a:pPr>
            <a:r>
              <a:rPr lang="en-US" altLang="en-US" sz="2600" dirty="0"/>
              <a:t>  ii) Keratinocytes</a:t>
            </a:r>
          </a:p>
          <a:p>
            <a:pPr>
              <a:buNone/>
            </a:pPr>
            <a:r>
              <a:rPr lang="en-US" altLang="en-US" sz="2600" dirty="0"/>
              <a:t> iii) Melanocytes </a:t>
            </a:r>
          </a:p>
          <a:p>
            <a:pPr>
              <a:buNone/>
            </a:pPr>
            <a:r>
              <a:rPr lang="en-US" altLang="en-US" sz="2600" dirty="0"/>
              <a:t>  iv) Langerhans</a:t>
            </a:r>
          </a:p>
          <a:p>
            <a:pPr>
              <a:buNone/>
            </a:pPr>
            <a:endParaRPr/>
          </a:p>
          <a:p>
            <a:pPr>
              <a:buNone/>
            </a:pPr>
            <a:r>
              <a:rPr lang="en-US" altLang="en-US" sz="2600" dirty="0"/>
              <a:t>12.  i) Reduced pain</a:t>
            </a:r>
          </a:p>
          <a:p>
            <a:pPr>
              <a:buNone/>
            </a:pPr>
            <a:r>
              <a:rPr lang="en-US" altLang="en-US" sz="2600" dirty="0"/>
              <a:t> ii) Fewer infections</a:t>
            </a:r>
          </a:p>
          <a:p>
            <a:pPr>
              <a:buNone/>
            </a:pPr>
            <a:r>
              <a:rPr lang="en-US" altLang="en-US" sz="2600" dirty="0"/>
              <a:t> iii) Lesser scar tissue</a:t>
            </a:r>
          </a:p>
          <a:p>
            <a:pPr>
              <a:buNone/>
            </a:pPr>
            <a:r>
              <a:rPr lang="en-US" altLang="en-US" sz="2600" dirty="0"/>
              <a:t> iv) Decreased frequency of dressings</a:t>
            </a:r>
          </a:p>
        </p:txBody>
      </p:sp>
    </p:spTree>
  </p:cSld>
  <p:clrMapOvr>
    <a:masterClrMapping/>
  </p:clrMapOvr>
  <p:transition spd="slow">
    <p:blinds dir="vert"/>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Oval 2887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87-587298610EC3}" type="slidenum">
              <a:rPr lang="en-US" altLang="en-US" sz="1400" dirty="0">
                <a:solidFill>
                  <a:srgbClr val="FFFFFF"/>
                </a:solidFill>
                <a:latin typeface="Rockwell" charset="0"/>
              </a:rPr>
              <a:pPr algn="ctr"/>
              <a:t>277</a:t>
            </a:fld>
            <a:endParaRPr lang="en-US" altLang="en-US" sz="1400" dirty="0">
              <a:solidFill>
                <a:srgbClr val="FFFFFF"/>
              </a:solidFill>
              <a:latin typeface="Rockwell" charset="0"/>
            </a:endParaRPr>
          </a:p>
        </p:txBody>
      </p:sp>
      <p:sp>
        <p:nvSpPr>
          <p:cNvPr id="288771" name="Text Placeholder 288770"/>
          <p:cNvSpPr>
            <a:spLocks noGrp="1"/>
          </p:cNvSpPr>
          <p:nvPr>
            <p:ph type="body" sz="quarter" idx="4294967295"/>
          </p:nvPr>
        </p:nvSpPr>
        <p:spPr>
          <a:xfrm>
            <a:off x="457200" y="4572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13.  i) Color</a:t>
            </a:r>
          </a:p>
          <a:p>
            <a:pPr>
              <a:buNone/>
            </a:pPr>
            <a:r>
              <a:rPr lang="en-US" altLang="en-US" sz="2600" dirty="0"/>
              <a:t> ii) Size</a:t>
            </a:r>
          </a:p>
          <a:p>
            <a:pPr>
              <a:buNone/>
            </a:pPr>
            <a:r>
              <a:rPr lang="en-US" altLang="en-US" sz="2600" dirty="0"/>
              <a:t> iii) Shape</a:t>
            </a:r>
          </a:p>
          <a:p>
            <a:pPr>
              <a:buNone/>
            </a:pPr>
            <a:r>
              <a:rPr lang="en-US" altLang="en-US" sz="2600" dirty="0"/>
              <a:t> iv) Demarcation </a:t>
            </a:r>
          </a:p>
          <a:p>
            <a:pPr>
              <a:buNone/>
            </a:pPr>
            <a:r>
              <a:rPr lang="en-US" altLang="en-US" sz="2600" dirty="0"/>
              <a:t> v) Texture</a:t>
            </a:r>
          </a:p>
          <a:p>
            <a:pPr>
              <a:buNone/>
            </a:pPr>
            <a:endParaRPr/>
          </a:p>
          <a:p>
            <a:pPr>
              <a:buNone/>
            </a:pPr>
            <a:r>
              <a:rPr lang="en-US" altLang="en-US" sz="2600" dirty="0"/>
              <a:t>14.  i) Oral Candidiasis</a:t>
            </a:r>
          </a:p>
          <a:p>
            <a:pPr>
              <a:buNone/>
            </a:pPr>
            <a:r>
              <a:rPr lang="en-US" altLang="en-US" sz="2600" dirty="0"/>
              <a:t> ii) Genital Candidiasis</a:t>
            </a:r>
          </a:p>
          <a:p>
            <a:pPr>
              <a:buNone/>
            </a:pPr>
            <a:r>
              <a:rPr lang="en-US" altLang="en-US" sz="2600" dirty="0"/>
              <a:t> iii) Vulvovaginitis</a:t>
            </a:r>
          </a:p>
          <a:p>
            <a:pPr>
              <a:buNone/>
            </a:pPr>
            <a:r>
              <a:rPr lang="en-US" altLang="en-US" sz="2600" dirty="0"/>
              <a:t> iv) Candidal Paronychia</a:t>
            </a:r>
          </a:p>
          <a:p>
            <a:pPr>
              <a:buNone/>
            </a:pPr>
            <a:r>
              <a:rPr lang="en-US" altLang="en-US" sz="2600" dirty="0"/>
              <a:t> v) Candidal Intertrigo</a:t>
            </a:r>
          </a:p>
          <a:p>
            <a:pPr>
              <a:buNone/>
            </a:pPr>
            <a:r>
              <a:rPr lang="en-US" altLang="en-US" sz="2600" dirty="0"/>
              <a:t> vi) Balano Posthitis</a:t>
            </a:r>
          </a:p>
        </p:txBody>
      </p:sp>
    </p:spTree>
  </p:cSld>
  <p:clrMapOvr>
    <a:masterClrMapping/>
  </p:clrMapOvr>
  <p:transition spd="slow">
    <p:blinds dir="vert"/>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Oval 2897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89-587298610EC3}" type="slidenum">
              <a:rPr lang="en-US" altLang="en-US" sz="1400" dirty="0">
                <a:solidFill>
                  <a:srgbClr val="FFFFFF"/>
                </a:solidFill>
                <a:latin typeface="Rockwell" charset="0"/>
              </a:rPr>
              <a:pPr algn="ctr"/>
              <a:t>278</a:t>
            </a:fld>
            <a:endParaRPr lang="en-US" altLang="en-US" sz="1400" dirty="0">
              <a:solidFill>
                <a:srgbClr val="FFFFFF"/>
              </a:solidFill>
              <a:latin typeface="Rockwell" charset="0"/>
            </a:endParaRPr>
          </a:p>
        </p:txBody>
      </p:sp>
      <p:sp>
        <p:nvSpPr>
          <p:cNvPr id="289795" name="Text Placeholder 289794"/>
          <p:cNvSpPr>
            <a:spLocks noGrp="1"/>
          </p:cNvSpPr>
          <p:nvPr>
            <p:ph type="body" sz="quarter" idx="4294967295"/>
          </p:nvPr>
        </p:nvSpPr>
        <p:spPr>
          <a:xfrm>
            <a:off x="457200" y="6096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15.  i) </a:t>
            </a:r>
            <a:r>
              <a:rPr lang="fr-FR" altLang="en-US" sz="2600" dirty="0"/>
              <a:t>Allergic contact dermatitis</a:t>
            </a:r>
          </a:p>
          <a:p>
            <a:pPr>
              <a:buNone/>
            </a:pPr>
            <a:r>
              <a:rPr lang="fr-FR" altLang="en-US" sz="2600" dirty="0"/>
              <a:t> ii) Irritant contact dermatitis</a:t>
            </a:r>
          </a:p>
          <a:p>
            <a:pPr>
              <a:buNone/>
            </a:pPr>
            <a:r>
              <a:rPr lang="fr-FR" altLang="en-US" sz="2600" dirty="0"/>
              <a:t> iii) Photoallergic contact dermatitis</a:t>
            </a:r>
          </a:p>
          <a:p>
            <a:pPr>
              <a:buNone/>
            </a:pPr>
            <a:r>
              <a:rPr lang="fr-FR" altLang="en-US" sz="2600" dirty="0"/>
              <a:t> iv) Phototoxic contact dermatitis</a:t>
            </a:r>
          </a:p>
          <a:p>
            <a:pPr>
              <a:buNone/>
            </a:pPr>
            <a:endParaRPr/>
          </a:p>
          <a:p>
            <a:pPr>
              <a:buNone/>
            </a:pPr>
            <a:r>
              <a:rPr lang="fr-FR" altLang="en-US" sz="2600" dirty="0"/>
              <a:t>16. </a:t>
            </a:r>
            <a:r>
              <a:rPr lang="en-US" altLang="en-US" sz="2600" dirty="0"/>
              <a:t>The cells in the basal layer of the skin divide too quickly. The newly formed cells move so rapidly to the skin surface that they become evident as profuse scales or plaques of epidermal tissue</a:t>
            </a:r>
          </a:p>
          <a:p>
            <a:pPr>
              <a:buNone/>
            </a:pPr>
            <a:r>
              <a:rPr lang="en-US" altLang="en-US" sz="2600" dirty="0"/>
              <a:t>As a result of increased number of basal cells and rapid cell passage, the normal events of cell maturation and growth cant take place. Hence the normal protective layers of the skin do not form.</a:t>
            </a:r>
          </a:p>
          <a:p>
            <a:pPr>
              <a:buNone/>
            </a:pPr>
            <a:endParaRPr/>
          </a:p>
        </p:txBody>
      </p:sp>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3793"/>
          <p:cNvSpPr>
            <a:spLocks noGrp="1"/>
          </p:cNvSpPr>
          <p:nvPr>
            <p:ph type="title" idx="4294967295"/>
          </p:nvPr>
        </p:nvSpPr>
        <p:spPr>
          <a:xfrm>
            <a:off x="914400" y="274638"/>
            <a:ext cx="7772400" cy="1143000"/>
          </a:xfrm>
          <a:ln/>
        </p:spPr>
        <p:txBody>
          <a:bodyPr wrap="square" bIns="91440" anchor="b" anchorCtr="0"/>
          <a:lstStyle/>
          <a:p>
            <a:pPr algn="ctr"/>
            <a:r>
              <a:rPr lang="en-US" altLang="en-US" sz="3600" b="1" dirty="0"/>
              <a:t>Factors to consider while describing Skin Lesions</a:t>
            </a:r>
          </a:p>
        </p:txBody>
      </p:sp>
      <p:sp>
        <p:nvSpPr>
          <p:cNvPr id="33795" name="Oval 3379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291-587298610EC3}" type="slidenum">
              <a:rPr lang="en-US" altLang="en-US" sz="1400" dirty="0">
                <a:solidFill>
                  <a:srgbClr val="FFFFFF"/>
                </a:solidFill>
                <a:latin typeface="Rockwell" charset="0"/>
              </a:rPr>
              <a:pPr algn="ctr"/>
              <a:t>28</a:t>
            </a:fld>
            <a:endParaRPr lang="en-US" altLang="en-US" sz="1400" dirty="0">
              <a:solidFill>
                <a:srgbClr val="FFFFFF"/>
              </a:solidFill>
              <a:latin typeface="Rockwell" charset="0"/>
            </a:endParaRPr>
          </a:p>
        </p:txBody>
      </p:sp>
      <p:sp>
        <p:nvSpPr>
          <p:cNvPr id="33796" name="Text Placeholder 33795"/>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r>
              <a:rPr lang="en-US" altLang="en-US" sz="2400" b="1" dirty="0"/>
              <a:t>1. Morphology</a:t>
            </a:r>
            <a:r>
              <a:rPr lang="en-US" altLang="en-US" sz="2400" dirty="0"/>
              <a:t>( color, size, shape and demarcation and texture)</a:t>
            </a:r>
          </a:p>
          <a:p>
            <a:pPr>
              <a:lnSpc>
                <a:spcPct val="90000"/>
              </a:lnSpc>
              <a:buClr>
                <a:srgbClr val="DE6C36"/>
              </a:buClr>
              <a:buFont typeface="Wingdings" charset="2"/>
              <a:buChar char="Ø"/>
            </a:pPr>
            <a:r>
              <a:rPr lang="en-US" altLang="en-US" sz="2400" b="1" u="sng" dirty="0"/>
              <a:t>Color</a:t>
            </a:r>
            <a:r>
              <a:rPr lang="en-US" altLang="en-US" sz="2400" u="sng" dirty="0"/>
              <a:t>:</a:t>
            </a:r>
            <a:r>
              <a:rPr lang="en-US" altLang="en-US" sz="2400" dirty="0"/>
              <a:t> Note the color of the skin first. Depending upon the person’s race the skin should be flesh-toned appropriate for the person. Helps in identifying whether lesions are secondary to inflammation, infection and sun exposure or hereditary</a:t>
            </a:r>
          </a:p>
          <a:p>
            <a:pPr>
              <a:lnSpc>
                <a:spcPct val="90000"/>
              </a:lnSpc>
              <a:buClr>
                <a:srgbClr val="DE6C36"/>
              </a:buClr>
              <a:buFont typeface="Wingdings" charset="2"/>
              <a:buChar char="Ø"/>
            </a:pPr>
            <a:r>
              <a:rPr lang="en-US" altLang="en-US" sz="2400" b="1" u="sng" dirty="0"/>
              <a:t>Shape and Demarcation: </a:t>
            </a:r>
            <a:r>
              <a:rPr lang="en-US" altLang="en-US" sz="2400" dirty="0"/>
              <a:t>Shape describes the contour of a lesion (round, oval, polygonal and asymmetric). Demarcation refers to the sharpness of edge of the lesion, whether discrete or diffuse</a:t>
            </a: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3481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292-587298610EC3}" type="slidenum">
              <a:rPr lang="en-US" altLang="en-US" sz="1400" dirty="0">
                <a:solidFill>
                  <a:srgbClr val="FFFFFF"/>
                </a:solidFill>
                <a:latin typeface="Rockwell" charset="0"/>
              </a:rPr>
              <a:pPr algn="ctr"/>
              <a:t>29</a:t>
            </a:fld>
            <a:endParaRPr lang="en-US" altLang="en-US" sz="1400" dirty="0">
              <a:solidFill>
                <a:srgbClr val="FFFFFF"/>
              </a:solidFill>
              <a:latin typeface="Rockwell" charset="0"/>
            </a:endParaRPr>
          </a:p>
        </p:txBody>
      </p:sp>
      <p:sp>
        <p:nvSpPr>
          <p:cNvPr id="34819" name="Text Placeholder 34818"/>
          <p:cNvSpPr>
            <a:spLocks noGrp="1"/>
          </p:cNvSpPr>
          <p:nvPr>
            <p:ph type="body" sz="quarter" idx="4294967295"/>
          </p:nvPr>
        </p:nvSpPr>
        <p:spPr>
          <a:xfrm>
            <a:off x="457200" y="685800"/>
            <a:ext cx="8229600" cy="54403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400" b="1" u="sng" dirty="0"/>
              <a:t>Size</a:t>
            </a:r>
            <a:r>
              <a:rPr lang="en-US" altLang="en-US" sz="2400" dirty="0"/>
              <a:t>: The metric system is used for measurement</a:t>
            </a:r>
          </a:p>
          <a:p>
            <a:pPr>
              <a:lnSpc>
                <a:spcPct val="90000"/>
              </a:lnSpc>
              <a:buClr>
                <a:srgbClr val="DE6C36"/>
              </a:buClr>
              <a:buFont typeface="Wingdings" charset="2"/>
              <a:buChar char="Ø"/>
            </a:pPr>
            <a:r>
              <a:rPr lang="en-US" altLang="en-US" sz="2400" b="1" u="sng" dirty="0"/>
              <a:t>Texture</a:t>
            </a:r>
            <a:r>
              <a:rPr lang="en-US" altLang="en-US" sz="2400" dirty="0"/>
              <a:t>: Lesion described as being rough or smooth, dry, moist and on the surface, or deeply penetrating into the tissue</a:t>
            </a:r>
          </a:p>
          <a:p>
            <a:pPr>
              <a:lnSpc>
                <a:spcPct val="90000"/>
              </a:lnSpc>
              <a:buClr>
                <a:srgbClr val="DE6C36"/>
              </a:buClr>
              <a:buFont typeface="Wingdings" charset="2"/>
              <a:buNone/>
            </a:pPr>
            <a:r>
              <a:rPr lang="en-US" altLang="en-US" sz="2400" b="1" dirty="0"/>
              <a:t>2. Configuration</a:t>
            </a:r>
          </a:p>
          <a:p>
            <a:pPr>
              <a:lnSpc>
                <a:spcPct val="90000"/>
              </a:lnSpc>
              <a:buClr>
                <a:srgbClr val="DE6C36"/>
              </a:buClr>
              <a:buFont typeface="Wingdings" charset="2"/>
              <a:buNone/>
            </a:pPr>
            <a:r>
              <a:rPr lang="en-US" altLang="en-US" sz="2400" dirty="0"/>
              <a:t>Is arrangement or pattern of lesions in relation to other lesions. Skin lesions can occur discretely or in groupings (linear, annular, ring like etc.) while disseminated refers to multiple scattered lesion diffusely distributed over body</a:t>
            </a:r>
          </a:p>
          <a:p>
            <a:pPr>
              <a:lnSpc>
                <a:spcPct val="90000"/>
              </a:lnSpc>
              <a:buClr>
                <a:srgbClr val="DE6C36"/>
              </a:buClr>
              <a:buFont typeface="Wingdings" charset="2"/>
              <a:buNone/>
            </a:pPr>
            <a:r>
              <a:rPr lang="en-US" altLang="en-US" sz="2400" b="1" dirty="0"/>
              <a:t>3. Distribution </a:t>
            </a:r>
          </a:p>
          <a:p>
            <a:pPr>
              <a:lnSpc>
                <a:spcPct val="90000"/>
              </a:lnSpc>
              <a:buClr>
                <a:srgbClr val="DE6C36"/>
              </a:buClr>
              <a:buFont typeface="Wingdings" charset="2"/>
              <a:buNone/>
            </a:pPr>
            <a:r>
              <a:rPr lang="en-US" altLang="en-US" sz="2400" dirty="0"/>
              <a:t>Considers both arrangement of lesions over an area of skin as well as pattern e.g. discrete(isolated), localized, regional and generalized</a:t>
            </a: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8193"/>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The Skin</a:t>
            </a:r>
          </a:p>
        </p:txBody>
      </p:sp>
      <p:sp>
        <p:nvSpPr>
          <p:cNvPr id="8195" name="Oval 819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265-587298610EC3}" type="slidenum">
              <a:rPr lang="en-US" altLang="en-US" sz="1400" dirty="0">
                <a:solidFill>
                  <a:srgbClr val="FFFFFF"/>
                </a:solidFill>
                <a:latin typeface="Rockwell" charset="0"/>
              </a:rPr>
              <a:pPr algn="ctr"/>
              <a:t>3</a:t>
            </a:fld>
            <a:endParaRPr lang="en-US" altLang="en-US" sz="1400" dirty="0">
              <a:solidFill>
                <a:srgbClr val="FFFFFF"/>
              </a:solidFill>
              <a:latin typeface="Rockwell" charset="0"/>
            </a:endParaRPr>
          </a:p>
        </p:txBody>
      </p:sp>
      <p:sp>
        <p:nvSpPr>
          <p:cNvPr id="8196" name="Text Placeholder 8195"/>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The </a:t>
            </a:r>
            <a:r>
              <a:rPr lang="en-US" altLang="en-US" sz="2600" b="1" dirty="0"/>
              <a:t>human skin</a:t>
            </a:r>
            <a:r>
              <a:rPr lang="en-US" altLang="en-US" sz="2600" dirty="0"/>
              <a:t> is the outer covering of the body. In humans, it is the largest organ of the integumentary system with a total area of about 20 square feet.</a:t>
            </a:r>
          </a:p>
          <a:p>
            <a:pPr>
              <a:buFont typeface="Wingdings" charset="2"/>
              <a:buChar char="Ø"/>
            </a:pPr>
            <a:r>
              <a:rPr lang="en-US" altLang="en-US" sz="2600" dirty="0"/>
              <a:t>There are two general types of skin, hairy and glabrous skin (hairless skin found on the ventral portion of the fingers, palmar surfaces of hands, soles of feet, lips, labia minora and glans penis).</a:t>
            </a: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5841"/>
          <p:cNvSpPr>
            <a:spLocks noGrp="1"/>
          </p:cNvSpPr>
          <p:nvPr>
            <p:ph type="title" idx="4294967295"/>
          </p:nvPr>
        </p:nvSpPr>
        <p:spPr>
          <a:xfrm>
            <a:off x="457200" y="152400"/>
            <a:ext cx="8229600" cy="609600"/>
          </a:xfrm>
          <a:ln/>
        </p:spPr>
        <p:txBody>
          <a:bodyPr wrap="square" bIns="91440" anchor="b" anchorCtr="0"/>
          <a:lstStyle/>
          <a:p>
            <a:pPr algn="ctr"/>
            <a:r>
              <a:rPr lang="en-US" altLang="en-US" sz="3600" b="1" dirty="0"/>
              <a:t>QUIZ</a:t>
            </a:r>
          </a:p>
        </p:txBody>
      </p:sp>
      <p:sp>
        <p:nvSpPr>
          <p:cNvPr id="35843" name="Oval 3584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522-587298610EC3}" type="slidenum">
              <a:rPr lang="en-US" altLang="en-US" sz="1400" dirty="0">
                <a:solidFill>
                  <a:srgbClr val="FFFFFF"/>
                </a:solidFill>
                <a:latin typeface="Rockwell" charset="0"/>
              </a:rPr>
              <a:pPr algn="ctr"/>
              <a:t>30</a:t>
            </a:fld>
            <a:endParaRPr lang="en-US" altLang="en-US" sz="1400" dirty="0">
              <a:solidFill>
                <a:srgbClr val="FFFFFF"/>
              </a:solidFill>
              <a:latin typeface="Rockwell" charset="0"/>
            </a:endParaRPr>
          </a:p>
        </p:txBody>
      </p:sp>
      <p:sp>
        <p:nvSpPr>
          <p:cNvPr id="35844" name="Text Placeholder 35843"/>
          <p:cNvSpPr>
            <a:spLocks noGrp="1"/>
          </p:cNvSpPr>
          <p:nvPr>
            <p:ph type="body" sz="quarter" idx="4294967295"/>
          </p:nvPr>
        </p:nvSpPr>
        <p:spPr>
          <a:xfrm>
            <a:off x="457200" y="685800"/>
            <a:ext cx="8229600" cy="57912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 Which epidermal layer is found in thick skin only?</a:t>
            </a:r>
          </a:p>
          <a:p>
            <a:pPr>
              <a:buNone/>
            </a:pPr>
            <a:r>
              <a:rPr lang="en-US" altLang="en-US" sz="2600" dirty="0"/>
              <a:t>A) stratum basale</a:t>
            </a:r>
          </a:p>
          <a:p>
            <a:pPr>
              <a:buNone/>
            </a:pPr>
            <a:r>
              <a:rPr lang="en-US" altLang="en-US" sz="2600" dirty="0"/>
              <a:t>B) stratum spinosum</a:t>
            </a:r>
          </a:p>
          <a:p>
            <a:pPr>
              <a:buNone/>
            </a:pPr>
            <a:r>
              <a:rPr lang="en-US" altLang="en-US" sz="2600" dirty="0"/>
              <a:t>C) stratum lucidum</a:t>
            </a:r>
          </a:p>
          <a:p>
            <a:pPr>
              <a:buNone/>
            </a:pPr>
            <a:r>
              <a:rPr lang="en-US" altLang="en-US" sz="2600" dirty="0"/>
              <a:t>D) stratum corneum </a:t>
            </a:r>
          </a:p>
          <a:p>
            <a:pPr>
              <a:buNone/>
            </a:pPr>
            <a:endParaRPr/>
          </a:p>
          <a:p>
            <a:pPr>
              <a:buNone/>
            </a:pPr>
            <a:r>
              <a:rPr lang="en-US" altLang="en-US" sz="2600" dirty="0"/>
              <a:t>2. From the basement membrane outward, the strata of the epidermis are</a:t>
            </a:r>
          </a:p>
          <a:p>
            <a:pPr>
              <a:buNone/>
            </a:pPr>
            <a:r>
              <a:rPr lang="en-US" altLang="en-US" sz="2600" dirty="0"/>
              <a:t>A) spinosum, corneum, granulosum, basale</a:t>
            </a:r>
          </a:p>
          <a:p>
            <a:pPr>
              <a:buNone/>
            </a:pPr>
            <a:r>
              <a:rPr lang="en-US" altLang="en-US" sz="2600" dirty="0"/>
              <a:t>B) basale, spinosum, granulosum, corneum</a:t>
            </a:r>
          </a:p>
          <a:p>
            <a:pPr>
              <a:buNone/>
            </a:pPr>
            <a:r>
              <a:rPr lang="en-US" altLang="en-US" sz="2600" dirty="0"/>
              <a:t>C) lucidum, basale, granulosum, corneum</a:t>
            </a:r>
          </a:p>
          <a:p>
            <a:pPr>
              <a:buNone/>
            </a:pPr>
            <a:r>
              <a:rPr lang="en-US" altLang="en-US" sz="2600" dirty="0"/>
              <a:t>D) basale, granulosum, spinosum, corneum</a:t>
            </a:r>
          </a:p>
          <a:p>
            <a:pPr>
              <a:buNone/>
            </a:pPr>
            <a:endParaRPr/>
          </a:p>
        </p:txBody>
      </p:sp>
    </p:spTree>
  </p:cSld>
  <p:clrMapOvr>
    <a:masterClrMapping/>
  </p:clrMapOvr>
  <p:transition spd="slow">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368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23-587298610EC3}" type="slidenum">
              <a:rPr lang="en-US" altLang="en-US" sz="1400" dirty="0">
                <a:solidFill>
                  <a:srgbClr val="FFFFFF"/>
                </a:solidFill>
                <a:latin typeface="Rockwell" charset="0"/>
              </a:rPr>
              <a:pPr algn="ctr"/>
              <a:t>31</a:t>
            </a:fld>
            <a:endParaRPr lang="en-US" altLang="en-US" sz="1400" dirty="0">
              <a:solidFill>
                <a:srgbClr val="FFFFFF"/>
              </a:solidFill>
              <a:latin typeface="Rockwell" charset="0"/>
            </a:endParaRPr>
          </a:p>
        </p:txBody>
      </p:sp>
      <p:sp>
        <p:nvSpPr>
          <p:cNvPr id="36867" name="Text Placeholder 36866"/>
          <p:cNvSpPr>
            <a:spLocks noGrp="1"/>
          </p:cNvSpPr>
          <p:nvPr>
            <p:ph type="body" sz="quarter" idx="4294967295"/>
          </p:nvPr>
        </p:nvSpPr>
        <p:spPr>
          <a:xfrm>
            <a:off x="457200" y="228600"/>
            <a:ext cx="8229600" cy="6400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3. Apocrine sweat glands occur in all of the following locations except</a:t>
            </a:r>
          </a:p>
          <a:p>
            <a:pPr>
              <a:buNone/>
            </a:pPr>
            <a:r>
              <a:rPr lang="en-US" altLang="en-US" sz="2600" dirty="0"/>
              <a:t>A) the areola</a:t>
            </a:r>
          </a:p>
          <a:p>
            <a:pPr>
              <a:buNone/>
            </a:pPr>
            <a:r>
              <a:rPr lang="en-US" altLang="en-US" sz="2600" dirty="0"/>
              <a:t>B) the palms</a:t>
            </a:r>
          </a:p>
          <a:p>
            <a:pPr>
              <a:buNone/>
            </a:pPr>
            <a:r>
              <a:rPr lang="en-US" altLang="en-US" sz="2600" dirty="0"/>
              <a:t>C) the axillae</a:t>
            </a:r>
          </a:p>
          <a:p>
            <a:pPr>
              <a:buNone/>
            </a:pPr>
            <a:r>
              <a:rPr lang="en-US" altLang="en-US" sz="2600" dirty="0"/>
              <a:t>D) the groin</a:t>
            </a:r>
          </a:p>
          <a:p>
            <a:pPr>
              <a:buNone/>
            </a:pPr>
            <a:endParaRPr/>
          </a:p>
          <a:p>
            <a:pPr>
              <a:buNone/>
            </a:pPr>
            <a:r>
              <a:rPr lang="en-US" altLang="en-US" sz="2600" dirty="0"/>
              <a:t>4. Which type of gland secretes a lipid material that coats the epidermis and hair shafts to provide lubrication and inhibit bacterial growth?</a:t>
            </a:r>
          </a:p>
          <a:p>
            <a:pPr>
              <a:buNone/>
            </a:pPr>
            <a:r>
              <a:rPr lang="en-US" altLang="en-US" sz="2600" dirty="0"/>
              <a:t>A) sebaceous</a:t>
            </a:r>
          </a:p>
          <a:p>
            <a:pPr>
              <a:buNone/>
            </a:pPr>
            <a:r>
              <a:rPr lang="en-US" altLang="en-US" sz="2600" dirty="0"/>
              <a:t>B) sudoriferous</a:t>
            </a:r>
          </a:p>
          <a:p>
            <a:pPr>
              <a:buNone/>
            </a:pPr>
            <a:r>
              <a:rPr lang="en-US" altLang="en-US" sz="2600" dirty="0"/>
              <a:t>C) eccrine</a:t>
            </a:r>
          </a:p>
          <a:p>
            <a:pPr>
              <a:buNone/>
            </a:pPr>
            <a:r>
              <a:rPr lang="en-US" altLang="en-US" sz="2600" dirty="0"/>
              <a:t>D) apocrine</a:t>
            </a:r>
          </a:p>
          <a:p>
            <a:endParaRPr/>
          </a:p>
        </p:txBody>
      </p:sp>
    </p:spTree>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7889"/>
          <p:cNvSpPr>
            <a:spLocks noGrp="1"/>
          </p:cNvSpPr>
          <p:nvPr>
            <p:ph type="title" idx="4294967295"/>
          </p:nvPr>
        </p:nvSpPr>
        <p:spPr>
          <a:xfrm>
            <a:off x="457200" y="274638"/>
            <a:ext cx="8229600" cy="868362"/>
          </a:xfrm>
          <a:ln/>
        </p:spPr>
        <p:txBody>
          <a:bodyPr wrap="square" bIns="91440" anchor="b" anchorCtr="0"/>
          <a:lstStyle/>
          <a:p>
            <a:pPr algn="ctr"/>
            <a:r>
              <a:rPr lang="en-US" altLang="en-US" b="1" dirty="0"/>
              <a:t>Skin Lesions</a:t>
            </a:r>
          </a:p>
        </p:txBody>
      </p:sp>
      <p:sp>
        <p:nvSpPr>
          <p:cNvPr id="37891" name="Oval 3789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294-587298610EC3}" type="slidenum">
              <a:rPr lang="en-US" altLang="en-US" sz="1400" dirty="0">
                <a:solidFill>
                  <a:srgbClr val="FFFFFF"/>
                </a:solidFill>
                <a:latin typeface="Rockwell" charset="0"/>
              </a:rPr>
              <a:pPr algn="ctr"/>
              <a:t>32</a:t>
            </a:fld>
            <a:endParaRPr lang="en-US" altLang="en-US" sz="1400" dirty="0">
              <a:solidFill>
                <a:srgbClr val="FFFFFF"/>
              </a:solidFill>
              <a:latin typeface="Rockwell" charset="0"/>
            </a:endParaRPr>
          </a:p>
        </p:txBody>
      </p:sp>
      <p:sp>
        <p:nvSpPr>
          <p:cNvPr id="37892" name="Text Placeholder 37891"/>
          <p:cNvSpPr>
            <a:spLocks noGrp="1"/>
          </p:cNvSpPr>
          <p:nvPr>
            <p:ph type="body" sz="quarter" idx="4294967295"/>
          </p:nvPr>
        </p:nvSpPr>
        <p:spPr>
          <a:xfrm>
            <a:off x="457200" y="1219200"/>
            <a:ext cx="8229600" cy="4906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600" b="1" dirty="0"/>
              <a:t>1. Primary Lesions</a:t>
            </a:r>
            <a:r>
              <a:rPr lang="en-US" altLang="en-US" sz="2600" dirty="0"/>
              <a:t>: Are those originally produced by trauma or other stimulation. They include:</a:t>
            </a:r>
          </a:p>
          <a:p>
            <a:pPr>
              <a:buClr>
                <a:srgbClr val="DE6C36"/>
              </a:buClr>
              <a:buNone/>
            </a:pPr>
            <a:endParaRPr/>
          </a:p>
          <a:p>
            <a:pPr>
              <a:buClr>
                <a:srgbClr val="DE6C36"/>
              </a:buClr>
              <a:buFont typeface="Wingdings" charset="2"/>
              <a:buChar char="Ø"/>
            </a:pPr>
            <a:r>
              <a:rPr lang="en-US" altLang="en-US" sz="2600" b="1" u="sng" dirty="0"/>
              <a:t>Macule</a:t>
            </a:r>
            <a:r>
              <a:rPr lang="en-US" altLang="en-US" sz="2600" dirty="0"/>
              <a:t>: Discoloration of skin often flat and non – palpable </a:t>
            </a:r>
          </a:p>
          <a:p>
            <a:pPr>
              <a:buClr>
                <a:srgbClr val="DE6C36"/>
              </a:buClr>
              <a:buNone/>
            </a:pPr>
            <a:endParaRPr/>
          </a:p>
          <a:p>
            <a:pPr>
              <a:buClr>
                <a:srgbClr val="DE6C36"/>
              </a:buClr>
              <a:buFont typeface="Wingdings" charset="2"/>
              <a:buChar char="Ø"/>
            </a:pPr>
            <a:r>
              <a:rPr lang="en-US" altLang="en-US" sz="2600" b="1" u="sng" dirty="0"/>
              <a:t>Patch</a:t>
            </a:r>
            <a:r>
              <a:rPr lang="en-US" altLang="en-US" sz="2600" dirty="0"/>
              <a:t>: A patch is a large macule. May have some subtle surface change, such as a fine scale or wrinkling, despite the change in consistency of the surface, the lesion itself is not palpable</a:t>
            </a:r>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389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296-587298610EC3}" type="slidenum">
              <a:rPr lang="en-US" altLang="en-US" sz="1400" dirty="0">
                <a:solidFill>
                  <a:srgbClr val="FFFFFF"/>
                </a:solidFill>
                <a:latin typeface="Rockwell" charset="0"/>
              </a:rPr>
              <a:pPr algn="ctr"/>
              <a:t>33</a:t>
            </a:fld>
            <a:endParaRPr lang="en-US" altLang="en-US" sz="1400" dirty="0">
              <a:solidFill>
                <a:srgbClr val="FFFFFF"/>
              </a:solidFill>
              <a:latin typeface="Rockwell" charset="0"/>
            </a:endParaRPr>
          </a:p>
        </p:txBody>
      </p:sp>
      <p:pic>
        <p:nvPicPr>
          <p:cNvPr id="38915" name="Content Placeholder 38914"/>
          <p:cNvPicPr>
            <a:picLocks noGrp="1" noChangeAspect="1"/>
          </p:cNvPicPr>
          <p:nvPr>
            <p:ph sz="quarter" idx="4294967295"/>
          </p:nvPr>
        </p:nvPicPr>
        <p:blipFill>
          <a:blip r:embed="rId2">
            <a:extLst/>
          </a:blip>
          <a:srcRect/>
          <a:stretch>
            <a:fillRect/>
          </a:stretch>
        </p:blipFill>
        <p:spPr>
          <a:xfrm>
            <a:off x="609600" y="685800"/>
            <a:ext cx="7620000" cy="5127625"/>
          </a:xfrm>
          <a:prstGeom prst="rect">
            <a:avLst/>
          </a:prstGeom>
          <a:noFill/>
          <a:ln/>
        </p:spPr>
      </p:pic>
    </p:spTree>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399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295-587298610EC3}" type="slidenum">
              <a:rPr lang="en-US" altLang="en-US" sz="1400" dirty="0">
                <a:solidFill>
                  <a:srgbClr val="FFFFFF"/>
                </a:solidFill>
                <a:latin typeface="Rockwell" charset="0"/>
              </a:rPr>
              <a:pPr algn="ctr"/>
              <a:t>34</a:t>
            </a:fld>
            <a:endParaRPr lang="en-US" altLang="en-US" sz="1400" dirty="0">
              <a:solidFill>
                <a:srgbClr val="FFFFFF"/>
              </a:solidFill>
              <a:latin typeface="Rockwell" charset="0"/>
            </a:endParaRPr>
          </a:p>
        </p:txBody>
      </p:sp>
      <p:sp>
        <p:nvSpPr>
          <p:cNvPr id="39939" name="Text Placeholder 39938"/>
          <p:cNvSpPr>
            <a:spLocks noGrp="1"/>
          </p:cNvSpPr>
          <p:nvPr>
            <p:ph type="body" sz="quarter" idx="4294967295"/>
          </p:nvPr>
        </p:nvSpPr>
        <p:spPr>
          <a:xfrm>
            <a:off x="457200" y="533400"/>
            <a:ext cx="8229600" cy="5943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u="sng" dirty="0"/>
              <a:t>Papule</a:t>
            </a:r>
            <a:r>
              <a:rPr lang="en-US" altLang="en-US" sz="2600" dirty="0"/>
              <a:t>: An elevated, sharply circumscribed, small, colored lesion. Seen in ringworm and psoriasis.</a:t>
            </a:r>
          </a:p>
          <a:p>
            <a:pPr>
              <a:buClr>
                <a:srgbClr val="DE6C36"/>
              </a:buClr>
              <a:buNone/>
            </a:pPr>
            <a:endParaRPr/>
          </a:p>
          <a:p>
            <a:pPr>
              <a:buClr>
                <a:srgbClr val="DE6C36"/>
              </a:buClr>
              <a:buFont typeface="Wingdings" charset="2"/>
              <a:buChar char="Ø"/>
            </a:pPr>
            <a:r>
              <a:rPr lang="en-US" altLang="en-US" sz="2600" b="1" u="sng" dirty="0"/>
              <a:t>Plaque</a:t>
            </a:r>
            <a:r>
              <a:rPr lang="en-US" altLang="en-US" sz="2600" dirty="0"/>
              <a:t>: Is an elevated, plateau-like lesion that is greater in its diameter than in its depth</a:t>
            </a:r>
          </a:p>
          <a:p>
            <a:pPr>
              <a:buClr>
                <a:srgbClr val="DE6C36"/>
              </a:buClr>
              <a:buFont typeface="Arial" charset="0"/>
              <a:buNone/>
            </a:pPr>
            <a:endParaRPr/>
          </a:p>
        </p:txBody>
      </p:sp>
      <p:pic>
        <p:nvPicPr>
          <p:cNvPr id="39940" name="Picture 39939"/>
          <p:cNvPicPr>
            <a:picLocks noChangeAspect="1"/>
          </p:cNvPicPr>
          <p:nvPr/>
        </p:nvPicPr>
        <p:blipFill>
          <a:blip r:embed="rId2">
            <a:extLst/>
          </a:blip>
          <a:srcRect/>
          <a:stretch>
            <a:fillRect/>
          </a:stretch>
        </p:blipFill>
        <p:spPr>
          <a:xfrm>
            <a:off x="1371600" y="3352800"/>
            <a:ext cx="5943600" cy="2971800"/>
          </a:xfrm>
          <a:prstGeom prst="rect">
            <a:avLst/>
          </a:prstGeom>
          <a:noFill/>
          <a:ln>
            <a:noFill/>
          </a:ln>
        </p:spPr>
      </p:pic>
    </p:spTree>
  </p:cSld>
  <p:clrMapOvr>
    <a:masterClrMapping/>
  </p:clrMapOvr>
  <p:transition spd="slow">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4096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297-587298610EC3}" type="slidenum">
              <a:rPr lang="en-US" altLang="en-US" sz="1400" dirty="0">
                <a:solidFill>
                  <a:srgbClr val="FFFFFF"/>
                </a:solidFill>
                <a:latin typeface="Rockwell" charset="0"/>
              </a:rPr>
              <a:pPr algn="ctr"/>
              <a:t>35</a:t>
            </a:fld>
            <a:endParaRPr lang="en-US" altLang="en-US" sz="1400" dirty="0">
              <a:solidFill>
                <a:srgbClr val="FFFFFF"/>
              </a:solidFill>
              <a:latin typeface="Rockwell" charset="0"/>
            </a:endParaRPr>
          </a:p>
        </p:txBody>
      </p:sp>
      <p:sp>
        <p:nvSpPr>
          <p:cNvPr id="40963" name="Text Placeholder 40962"/>
          <p:cNvSpPr>
            <a:spLocks noGrp="1"/>
          </p:cNvSpPr>
          <p:nvPr>
            <p:ph type="body" sz="quarter" idx="4294967295"/>
          </p:nvPr>
        </p:nvSpPr>
        <p:spPr>
          <a:xfrm>
            <a:off x="457200" y="609600"/>
            <a:ext cx="8229600" cy="5516563"/>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b="1" u="sng" dirty="0"/>
              <a:t>Nodule</a:t>
            </a:r>
            <a:r>
              <a:rPr lang="en-US" altLang="en-US" sz="2600" dirty="0"/>
              <a:t>: Is an elevated palpable solid mass with extensions  deeper into the dermis than a papule. The depth of involvement is what differentiates a nodule from a papule</a:t>
            </a:r>
          </a:p>
        </p:txBody>
      </p:sp>
      <p:pic>
        <p:nvPicPr>
          <p:cNvPr id="40964" name="Picture 40963"/>
          <p:cNvPicPr>
            <a:picLocks noChangeAspect="1"/>
          </p:cNvPicPr>
          <p:nvPr/>
        </p:nvPicPr>
        <p:blipFill>
          <a:blip r:embed="rId2">
            <a:extLst/>
          </a:blip>
          <a:srcRect/>
          <a:stretch>
            <a:fillRect/>
          </a:stretch>
        </p:blipFill>
        <p:spPr>
          <a:xfrm>
            <a:off x="914400" y="2578100"/>
            <a:ext cx="7162800" cy="3898900"/>
          </a:xfrm>
          <a:prstGeom prst="rect">
            <a:avLst/>
          </a:prstGeom>
          <a:noFill/>
          <a:ln>
            <a:noFill/>
          </a:ln>
        </p:spPr>
      </p:pic>
    </p:spTree>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419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298-587298610EC3}" type="slidenum">
              <a:rPr lang="en-US" altLang="en-US" sz="1400" dirty="0">
                <a:solidFill>
                  <a:srgbClr val="FFFFFF"/>
                </a:solidFill>
                <a:latin typeface="Rockwell" charset="0"/>
              </a:rPr>
              <a:pPr algn="ctr"/>
              <a:t>36</a:t>
            </a:fld>
            <a:endParaRPr lang="en-US" altLang="en-US" sz="1400" dirty="0">
              <a:solidFill>
                <a:srgbClr val="FFFFFF"/>
              </a:solidFill>
              <a:latin typeface="Rockwell" charset="0"/>
            </a:endParaRPr>
          </a:p>
        </p:txBody>
      </p:sp>
      <p:sp>
        <p:nvSpPr>
          <p:cNvPr id="41987" name="Text Placeholder 41986"/>
          <p:cNvSpPr>
            <a:spLocks noGrp="1"/>
          </p:cNvSpPr>
          <p:nvPr>
            <p:ph type="body" sz="quarter" idx="4294967295"/>
          </p:nvPr>
        </p:nvSpPr>
        <p:spPr>
          <a:xfrm>
            <a:off x="457200" y="457200"/>
            <a:ext cx="8229600" cy="5668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u="sng" dirty="0"/>
              <a:t>Vesicle or blister</a:t>
            </a:r>
            <a:r>
              <a:rPr lang="en-US" altLang="en-US" sz="2600" dirty="0"/>
              <a:t>: A bulging, small, sharply defined lesion filled with clear, free fluid.</a:t>
            </a:r>
          </a:p>
          <a:p>
            <a:pPr>
              <a:buClr>
                <a:srgbClr val="DE6C36"/>
              </a:buClr>
              <a:buNone/>
            </a:pPr>
            <a:endParaRPr/>
          </a:p>
          <a:p>
            <a:pPr>
              <a:buClr>
                <a:srgbClr val="DE6C36"/>
              </a:buClr>
              <a:buFont typeface="Wingdings" charset="2"/>
              <a:buChar char="Ø"/>
            </a:pPr>
            <a:r>
              <a:rPr lang="en-US" altLang="en-US" sz="2600" b="1" u="sng" dirty="0"/>
              <a:t>Bullae</a:t>
            </a:r>
            <a:r>
              <a:rPr lang="en-US" altLang="en-US" sz="2600" dirty="0"/>
              <a:t>: Large vesicles.</a:t>
            </a:r>
          </a:p>
        </p:txBody>
      </p:sp>
      <p:pic>
        <p:nvPicPr>
          <p:cNvPr id="41988" name="Picture 41987"/>
          <p:cNvPicPr>
            <a:picLocks noChangeAspect="1"/>
          </p:cNvPicPr>
          <p:nvPr/>
        </p:nvPicPr>
        <p:blipFill>
          <a:blip r:embed="rId2">
            <a:extLst/>
          </a:blip>
          <a:srcRect/>
          <a:stretch>
            <a:fillRect/>
          </a:stretch>
        </p:blipFill>
        <p:spPr>
          <a:xfrm>
            <a:off x="838200" y="2438400"/>
            <a:ext cx="6781800" cy="4114800"/>
          </a:xfrm>
          <a:prstGeom prst="rect">
            <a:avLst/>
          </a:prstGeom>
          <a:noFill/>
          <a:ln>
            <a:noFill/>
          </a:ln>
        </p:spPr>
      </p:pic>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430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299-587298610EC3}" type="slidenum">
              <a:rPr lang="en-US" altLang="en-US" sz="1400" dirty="0">
                <a:solidFill>
                  <a:srgbClr val="FFFFFF"/>
                </a:solidFill>
                <a:latin typeface="Rockwell" charset="0"/>
              </a:rPr>
              <a:pPr algn="ctr"/>
              <a:t>37</a:t>
            </a:fld>
            <a:endParaRPr lang="en-US" altLang="en-US" sz="1400" dirty="0">
              <a:solidFill>
                <a:srgbClr val="FFFFFF"/>
              </a:solidFill>
              <a:latin typeface="Rockwell" charset="0"/>
            </a:endParaRPr>
          </a:p>
        </p:txBody>
      </p:sp>
      <p:sp>
        <p:nvSpPr>
          <p:cNvPr id="43011" name="Text Placeholder 43010"/>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u="sng" dirty="0"/>
              <a:t>Pustule</a:t>
            </a:r>
            <a:r>
              <a:rPr lang="en-US" altLang="en-US" sz="2600" dirty="0"/>
              <a:t>: A small elevation of the skin containing cloudy or purulent material usually consisting of necrotic inflammatory cells. (Pus- filled vesicle)</a:t>
            </a:r>
          </a:p>
          <a:p>
            <a:pPr>
              <a:buClr>
                <a:srgbClr val="DE6C36"/>
              </a:buClr>
              <a:buNone/>
            </a:pPr>
            <a:endParaRPr/>
          </a:p>
          <a:p>
            <a:pPr>
              <a:buClr>
                <a:srgbClr val="DE6C36"/>
              </a:buClr>
              <a:buFont typeface="Wingdings" charset="2"/>
              <a:buChar char="Ø"/>
            </a:pPr>
            <a:r>
              <a:rPr lang="en-US" altLang="en-US" sz="2600" b="1" u="sng" dirty="0"/>
              <a:t>Cyst </a:t>
            </a:r>
            <a:r>
              <a:rPr lang="en-US" altLang="en-US" sz="2600" dirty="0"/>
              <a:t>: An epithelial-lined cavity containing liquid, semi-solid, or solid material</a:t>
            </a:r>
          </a:p>
          <a:p>
            <a:pPr>
              <a:buClr>
                <a:srgbClr val="DE6C36"/>
              </a:buClr>
              <a:buNone/>
            </a:pPr>
            <a:endParaRPr/>
          </a:p>
          <a:p>
            <a:pPr>
              <a:buClr>
                <a:srgbClr val="DE6C36"/>
              </a:buClr>
              <a:buFont typeface="Wingdings" charset="2"/>
              <a:buChar char="Ø"/>
            </a:pPr>
            <a:r>
              <a:rPr lang="en-US" altLang="en-US" sz="2600" b="1" u="sng" dirty="0"/>
              <a:t>Wheal</a:t>
            </a:r>
            <a:r>
              <a:rPr lang="en-US" altLang="en-US" sz="2600" dirty="0"/>
              <a:t>: An elevated, white to pink edematous lesion that is unstable and associated with pruritus. Wheals are evanescent – they appear and disappear quickly. Seen in mosquito bites and hives.</a:t>
            </a:r>
          </a:p>
        </p:txBody>
      </p:sp>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440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00-587298610EC3}" type="slidenum">
              <a:rPr lang="en-US" altLang="en-US" sz="1400" dirty="0">
                <a:solidFill>
                  <a:srgbClr val="FFFFFF"/>
                </a:solidFill>
                <a:latin typeface="Rockwell" charset="0"/>
              </a:rPr>
              <a:pPr algn="ctr"/>
              <a:t>38</a:t>
            </a:fld>
            <a:endParaRPr lang="en-US" altLang="en-US" sz="1400" dirty="0">
              <a:solidFill>
                <a:srgbClr val="FFFFFF"/>
              </a:solidFill>
              <a:latin typeface="Rockwell" charset="0"/>
            </a:endParaRPr>
          </a:p>
        </p:txBody>
      </p:sp>
      <p:sp>
        <p:nvSpPr>
          <p:cNvPr id="44035" name="Text Placeholder 44034"/>
          <p:cNvSpPr>
            <a:spLocks noGrp="1"/>
          </p:cNvSpPr>
          <p:nvPr>
            <p:ph type="body" sz="quarter" idx="4294967295"/>
          </p:nvPr>
        </p:nvSpPr>
        <p:spPr>
          <a:xfrm>
            <a:off x="457200" y="838200"/>
            <a:ext cx="8229600" cy="5287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u="sng" dirty="0"/>
              <a:t>Telangiectasia</a:t>
            </a:r>
            <a:r>
              <a:rPr lang="en-US" altLang="en-US" sz="2600" dirty="0"/>
              <a:t> : An enlargement of superficial blood vessels to the point of being visible.</a:t>
            </a:r>
          </a:p>
          <a:p>
            <a:pPr>
              <a:buClr>
                <a:srgbClr val="DE6C36"/>
              </a:buClr>
              <a:buNone/>
            </a:pPr>
            <a:endParaRPr/>
          </a:p>
          <a:p>
            <a:pPr>
              <a:buClr>
                <a:srgbClr val="DE6C36"/>
              </a:buClr>
              <a:buFont typeface="Wingdings" charset="2"/>
              <a:buChar char="Ø"/>
            </a:pPr>
            <a:r>
              <a:rPr lang="en-US" altLang="en-US" sz="2600" b="1" u="sng" dirty="0"/>
              <a:t>Burrow</a:t>
            </a:r>
            <a:r>
              <a:rPr lang="en-US" altLang="en-US" sz="2600" dirty="0"/>
              <a:t>: A slightly elevated, grayish, tortuous (not straight) line in the skin, and is caused by burrowing organisms.</a:t>
            </a:r>
          </a:p>
          <a:p>
            <a:pPr>
              <a:buClr>
                <a:srgbClr val="DE6C36"/>
              </a:buClr>
              <a:buNone/>
            </a:pPr>
            <a:endParaRPr/>
          </a:p>
          <a:p>
            <a:pPr>
              <a:buClr>
                <a:srgbClr val="DE6C36"/>
              </a:buClr>
              <a:buFont typeface="Wingdings" charset="2"/>
              <a:buChar char="Ø"/>
            </a:pPr>
            <a:r>
              <a:rPr lang="en-US" altLang="en-US" sz="2600" b="1" u="sng" dirty="0"/>
              <a:t>Petechiae</a:t>
            </a:r>
            <a:r>
              <a:rPr lang="en-US" altLang="en-US" sz="2600" dirty="0"/>
              <a:t>: Tiny, reddish purple, sharply circumscribed spots of hemorrhage in the superficial layers of the skin or epidermis. May indicate severe systemic disease such as bacterial endocarditis and must be reported immediately.</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450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02-587298610EC3}" type="slidenum">
              <a:rPr lang="en-US" altLang="en-US" sz="1400" dirty="0">
                <a:solidFill>
                  <a:srgbClr val="FFFFFF"/>
                </a:solidFill>
                <a:latin typeface="Rockwell" charset="0"/>
              </a:rPr>
              <a:pPr algn="ctr"/>
              <a:t>39</a:t>
            </a:fld>
            <a:endParaRPr lang="en-US" altLang="en-US" sz="1400" dirty="0">
              <a:solidFill>
                <a:srgbClr val="FFFFFF"/>
              </a:solidFill>
              <a:latin typeface="Rockwell" charset="0"/>
            </a:endParaRPr>
          </a:p>
        </p:txBody>
      </p:sp>
      <p:sp>
        <p:nvSpPr>
          <p:cNvPr id="45059" name="Text Placeholder 45058"/>
          <p:cNvSpPr>
            <a:spLocks noGrp="1"/>
          </p:cNvSpPr>
          <p:nvPr>
            <p:ph type="body" sz="quarter" idx="4294967295"/>
          </p:nvPr>
        </p:nvSpPr>
        <p:spPr>
          <a:xfrm>
            <a:off x="381000" y="10668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2. Secondary Skin Lesions</a:t>
            </a:r>
            <a:r>
              <a:rPr lang="en-US" altLang="en-US" sz="2600" dirty="0"/>
              <a:t>: Result from some alteration, usually traumatic, to the primary lesion. They include:</a:t>
            </a:r>
          </a:p>
          <a:p>
            <a:pPr>
              <a:buClr>
                <a:srgbClr val="DE6C36"/>
              </a:buClr>
              <a:buFont typeface="Arial" charset="0"/>
              <a:buNone/>
            </a:pPr>
            <a:endParaRPr/>
          </a:p>
          <a:p>
            <a:pPr>
              <a:buClr>
                <a:srgbClr val="DE6C36"/>
              </a:buClr>
              <a:buFont typeface="Wingdings" charset="2"/>
              <a:buChar char="Ø"/>
            </a:pPr>
            <a:r>
              <a:rPr lang="en-US" altLang="en-US" sz="2600" b="1" u="sng" dirty="0"/>
              <a:t>Crust</a:t>
            </a:r>
            <a:r>
              <a:rPr lang="en-US" altLang="en-US" sz="2600" dirty="0"/>
              <a:t>: Dried blood, serum, scales, and pus from corrosive lesions, usually mixed with epithelial and sometimes bacterial debris</a:t>
            </a:r>
          </a:p>
          <a:p>
            <a:pPr>
              <a:buClr>
                <a:srgbClr val="DE6C36"/>
              </a:buClr>
              <a:buNone/>
            </a:pPr>
            <a:endParaRPr/>
          </a:p>
          <a:p>
            <a:pPr>
              <a:buClr>
                <a:srgbClr val="DE6C36"/>
              </a:buClr>
              <a:buFont typeface="Wingdings" charset="2"/>
              <a:buChar char="Ø"/>
            </a:pPr>
            <a:r>
              <a:rPr lang="en-US" altLang="en-US" sz="2600" b="1" u="sng" dirty="0"/>
              <a:t>Lichenification </a:t>
            </a:r>
            <a:r>
              <a:rPr lang="en-US" altLang="en-US" sz="2600" dirty="0"/>
              <a:t>: Pronounced thickening of the epidermis and dermis from chronic scratching or rubbing</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217"/>
          <p:cNvSpPr>
            <a:spLocks noGrp="1"/>
          </p:cNvSpPr>
          <p:nvPr>
            <p:ph type="title" idx="4294967295"/>
          </p:nvPr>
        </p:nvSpPr>
        <p:spPr>
          <a:xfrm>
            <a:off x="457200" y="704850"/>
            <a:ext cx="8229600" cy="742950"/>
          </a:xfrm>
          <a:ln/>
        </p:spPr>
        <p:txBody>
          <a:bodyPr wrap="square" bIns="91440" anchor="b" anchorCtr="0"/>
          <a:lstStyle/>
          <a:p>
            <a:pPr algn="ctr"/>
            <a:r>
              <a:rPr lang="en-US" altLang="en-US" sz="3600" b="1" dirty="0"/>
              <a:t>Skin Pigments </a:t>
            </a:r>
          </a:p>
        </p:txBody>
      </p:sp>
      <p:sp>
        <p:nvSpPr>
          <p:cNvPr id="9219" name="Oval 92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267-587298610EC3}" type="slidenum">
              <a:rPr lang="en-US" altLang="en-US" sz="1400" dirty="0">
                <a:solidFill>
                  <a:srgbClr val="FFFFFF"/>
                </a:solidFill>
                <a:latin typeface="Rockwell" charset="0"/>
              </a:rPr>
              <a:pPr algn="ctr"/>
              <a:t>4</a:t>
            </a:fld>
            <a:endParaRPr lang="en-US" altLang="en-US" sz="1400" dirty="0">
              <a:solidFill>
                <a:srgbClr val="FFFFFF"/>
              </a:solidFill>
              <a:latin typeface="Rockwell" charset="0"/>
            </a:endParaRPr>
          </a:p>
        </p:txBody>
      </p:sp>
      <p:sp>
        <p:nvSpPr>
          <p:cNvPr id="9220" name="Text Placeholder 9219"/>
          <p:cNvSpPr>
            <a:spLocks noGrp="1"/>
          </p:cNvSpPr>
          <p:nvPr>
            <p:ph type="body" sz="quarter" idx="4294967295"/>
          </p:nvPr>
        </p:nvSpPr>
        <p:spPr>
          <a:xfrm>
            <a:off x="457200" y="1600200"/>
            <a:ext cx="8229600" cy="47244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Font typeface="Wingdings" charset="2"/>
              <a:buChar char="Ø"/>
            </a:pPr>
            <a:r>
              <a:rPr lang="en-US" altLang="en-US" sz="2600" dirty="0"/>
              <a:t>There are at least five different pigments that determine the color of the skin, present at different levels and places.</a:t>
            </a:r>
          </a:p>
          <a:p>
            <a:pPr>
              <a:lnSpc>
                <a:spcPct val="90000"/>
              </a:lnSpc>
              <a:buFont typeface="Arial" charset="0"/>
              <a:buNone/>
            </a:pPr>
            <a:r>
              <a:rPr lang="en-US" altLang="en-US" sz="2600" b="1" dirty="0"/>
              <a:t>Melanin</a:t>
            </a:r>
            <a:r>
              <a:rPr lang="en-US" altLang="en-US" sz="2600" dirty="0"/>
              <a:t> </a:t>
            </a:r>
          </a:p>
          <a:p>
            <a:pPr>
              <a:lnSpc>
                <a:spcPct val="90000"/>
              </a:lnSpc>
              <a:buFont typeface="Arial" charset="0"/>
              <a:buNone/>
            </a:pPr>
            <a:r>
              <a:rPr lang="en-US" altLang="en-US" sz="2600" dirty="0"/>
              <a:t>It is brown in color and present in the germinative zone of the epidermis. It is primarily responsible for skin color. The more melanin, the darker the skin</a:t>
            </a:r>
          </a:p>
          <a:p>
            <a:pPr>
              <a:lnSpc>
                <a:spcPct val="90000"/>
              </a:lnSpc>
              <a:buFont typeface="Arial" charset="0"/>
              <a:buNone/>
            </a:pPr>
            <a:r>
              <a:rPr lang="en-US" altLang="en-US" sz="2600" b="1" dirty="0"/>
              <a:t>Melanoid</a:t>
            </a:r>
          </a:p>
          <a:p>
            <a:pPr>
              <a:lnSpc>
                <a:spcPct val="90000"/>
              </a:lnSpc>
              <a:buFont typeface="Arial" charset="0"/>
              <a:buNone/>
            </a:pPr>
            <a:r>
              <a:rPr lang="en-US" altLang="en-US" sz="2600" dirty="0"/>
              <a:t>It resembles melanin but is present diffusely throughout the epidermis.</a:t>
            </a:r>
          </a:p>
        </p:txBody>
      </p:sp>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460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474-587298610EC3}" type="slidenum">
              <a:rPr lang="en-US" altLang="en-US" sz="1400" dirty="0">
                <a:solidFill>
                  <a:srgbClr val="FFFFFF"/>
                </a:solidFill>
                <a:latin typeface="Rockwell" charset="0"/>
              </a:rPr>
              <a:pPr algn="ctr"/>
              <a:t>40</a:t>
            </a:fld>
            <a:endParaRPr lang="en-US" altLang="en-US" sz="1400" dirty="0">
              <a:solidFill>
                <a:srgbClr val="FFFFFF"/>
              </a:solidFill>
              <a:latin typeface="Rockwell" charset="0"/>
            </a:endParaRPr>
          </a:p>
        </p:txBody>
      </p:sp>
      <p:sp>
        <p:nvSpPr>
          <p:cNvPr id="46083" name="Text Placeholder 46082"/>
          <p:cNvSpPr>
            <a:spLocks noGrp="1"/>
          </p:cNvSpPr>
          <p:nvPr>
            <p:ph type="body" sz="quarter" idx="4294967295"/>
          </p:nvPr>
        </p:nvSpPr>
        <p:spPr>
          <a:xfrm>
            <a:off x="457200" y="1066800"/>
            <a:ext cx="7467600" cy="54070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u="sng" dirty="0"/>
              <a:t>Erosion:</a:t>
            </a:r>
            <a:r>
              <a:rPr lang="en-US" altLang="en-US" sz="2600" dirty="0"/>
              <a:t> A discontinuity of the skin exhibiting incomplete loss of the epidermis, a lesion that is moist, circumscribed, and usually depressed.</a:t>
            </a:r>
          </a:p>
          <a:p>
            <a:pPr>
              <a:buClr>
                <a:srgbClr val="DE6C36"/>
              </a:buClr>
              <a:buNone/>
            </a:pPr>
            <a:endParaRPr/>
          </a:p>
          <a:p>
            <a:pPr>
              <a:buClr>
                <a:srgbClr val="DE6C36"/>
              </a:buClr>
              <a:buFont typeface="Wingdings" charset="2"/>
              <a:buChar char="Ø"/>
            </a:pPr>
            <a:r>
              <a:rPr lang="en-US" altLang="en-US" sz="2600" b="1" u="sng" dirty="0"/>
              <a:t>Ulcer:</a:t>
            </a:r>
            <a:r>
              <a:rPr lang="en-US" altLang="en-US" sz="2600" u="sng" dirty="0"/>
              <a:t> </a:t>
            </a:r>
            <a:r>
              <a:rPr lang="en-US" altLang="en-US" sz="2600" dirty="0"/>
              <a:t>A destruction and loss of epidermis, dermis, and possibly subcutaneous layers.</a:t>
            </a:r>
          </a:p>
          <a:p>
            <a:pPr>
              <a:buClr>
                <a:srgbClr val="DE6C36"/>
              </a:buClr>
              <a:buNone/>
            </a:pPr>
            <a:endParaRPr/>
          </a:p>
          <a:p>
            <a:pPr>
              <a:buClr>
                <a:srgbClr val="DE6C36"/>
              </a:buClr>
              <a:buFont typeface="Wingdings" charset="2"/>
              <a:buChar char="Ø"/>
            </a:pPr>
            <a:r>
              <a:rPr lang="en-US" altLang="en-US" sz="2600" b="1" u="sng" dirty="0"/>
              <a:t>Fissure:</a:t>
            </a:r>
            <a:r>
              <a:rPr lang="en-US" altLang="en-US" sz="2600" b="1" dirty="0"/>
              <a:t> </a:t>
            </a:r>
            <a:r>
              <a:rPr lang="en-US" altLang="en-US" sz="2600" dirty="0"/>
              <a:t>A vertical, linear crack through the epidermis and dermis. Usually narrow but deep.</a:t>
            </a:r>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471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07-587298610EC3}" type="slidenum">
              <a:rPr lang="en-US" altLang="en-US" sz="1400" dirty="0">
                <a:solidFill>
                  <a:srgbClr val="FFFFFF"/>
                </a:solidFill>
                <a:latin typeface="Rockwell" charset="0"/>
              </a:rPr>
              <a:pPr algn="ctr"/>
              <a:t>41</a:t>
            </a:fld>
            <a:endParaRPr lang="en-US" altLang="en-US" sz="1400" dirty="0">
              <a:solidFill>
                <a:srgbClr val="FFFFFF"/>
              </a:solidFill>
              <a:latin typeface="Rockwell" charset="0"/>
            </a:endParaRPr>
          </a:p>
        </p:txBody>
      </p:sp>
      <p:pic>
        <p:nvPicPr>
          <p:cNvPr id="47107" name="Content Placeholder 47106"/>
          <p:cNvPicPr>
            <a:picLocks noGrp="1" noChangeAspect="1"/>
          </p:cNvPicPr>
          <p:nvPr>
            <p:ph sz="quarter" idx="4294967295"/>
          </p:nvPr>
        </p:nvPicPr>
        <p:blipFill>
          <a:blip r:embed="rId2">
            <a:extLst/>
          </a:blip>
          <a:srcRect/>
          <a:stretch>
            <a:fillRect/>
          </a:stretch>
        </p:blipFill>
        <p:spPr>
          <a:xfrm>
            <a:off x="914400" y="1143000"/>
            <a:ext cx="7543800" cy="4724400"/>
          </a:xfrm>
          <a:prstGeom prst="rect">
            <a:avLst/>
          </a:prstGeom>
          <a:ln/>
        </p:spPr>
      </p:pic>
    </p:spTree>
  </p:cSld>
  <p:clrMapOvr>
    <a:masterClrMapping/>
  </p:clrMapOvr>
  <p:transition spd="slow">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481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03-587298610EC3}" type="slidenum">
              <a:rPr lang="en-US" altLang="en-US" sz="1400" dirty="0">
                <a:solidFill>
                  <a:srgbClr val="FFFFFF"/>
                </a:solidFill>
                <a:latin typeface="Rockwell" charset="0"/>
              </a:rPr>
              <a:pPr algn="ctr"/>
              <a:t>42</a:t>
            </a:fld>
            <a:endParaRPr lang="en-US" altLang="en-US" sz="1400" dirty="0">
              <a:solidFill>
                <a:srgbClr val="FFFFFF"/>
              </a:solidFill>
              <a:latin typeface="Rockwell" charset="0"/>
            </a:endParaRPr>
          </a:p>
        </p:txBody>
      </p:sp>
      <p:sp>
        <p:nvSpPr>
          <p:cNvPr id="48131" name="Text Placeholder 48130"/>
          <p:cNvSpPr>
            <a:spLocks noGrp="1"/>
          </p:cNvSpPr>
          <p:nvPr>
            <p:ph type="body" sz="quarter" idx="4294967295"/>
          </p:nvPr>
        </p:nvSpPr>
        <p:spPr>
          <a:xfrm>
            <a:off x="457200" y="838200"/>
            <a:ext cx="8229600" cy="52879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b="1" u="sng" dirty="0"/>
              <a:t>Excoriation</a:t>
            </a:r>
            <a:r>
              <a:rPr lang="en-US" altLang="en-US" sz="2600" dirty="0"/>
              <a:t>: An abrasion produced by mechanical means (often scratching), usually involving only the epidermis but not uncommonly reaching the papillary dermis.</a:t>
            </a:r>
          </a:p>
          <a:p>
            <a:pPr>
              <a:lnSpc>
                <a:spcPct val="90000"/>
              </a:lnSpc>
              <a:buClr>
                <a:srgbClr val="DE6C36"/>
              </a:buClr>
              <a:buNone/>
            </a:pPr>
            <a:endParaRPr/>
          </a:p>
          <a:p>
            <a:pPr>
              <a:lnSpc>
                <a:spcPct val="90000"/>
              </a:lnSpc>
              <a:buClr>
                <a:srgbClr val="DE6C36"/>
              </a:buClr>
              <a:buFont typeface="Wingdings" charset="2"/>
              <a:buChar char="Ø"/>
            </a:pPr>
            <a:r>
              <a:rPr lang="en-US" altLang="en-US" sz="2600" b="1" u="sng" dirty="0"/>
              <a:t>Induration</a:t>
            </a:r>
            <a:r>
              <a:rPr lang="en-US" altLang="en-US" sz="2600" dirty="0"/>
              <a:t>: Dermal thickening causing the cutaneous surface to feel thicker and firmer.</a:t>
            </a:r>
          </a:p>
          <a:p>
            <a:pPr>
              <a:lnSpc>
                <a:spcPct val="90000"/>
              </a:lnSpc>
              <a:buClr>
                <a:srgbClr val="DE6C36"/>
              </a:buClr>
              <a:buNone/>
            </a:pPr>
            <a:endParaRPr/>
          </a:p>
          <a:p>
            <a:pPr>
              <a:lnSpc>
                <a:spcPct val="90000"/>
              </a:lnSpc>
              <a:buClr>
                <a:srgbClr val="DE6C36"/>
              </a:buClr>
              <a:buFont typeface="Wingdings" charset="2"/>
              <a:buChar char="Ø"/>
            </a:pPr>
            <a:r>
              <a:rPr lang="en-US" altLang="en-US" sz="2600" b="1" u="sng" dirty="0"/>
              <a:t>Atrophy</a:t>
            </a:r>
            <a:r>
              <a:rPr lang="en-US" altLang="en-US" sz="2600" dirty="0"/>
              <a:t>: A loss of tissue, and can be epidermal, dermal, or subcutaneous. With epidermal atrophy, the skin appears thin, translucent, and wrinkled. Dermal or subcutaneous atrophy is represented by depression of the skin</a:t>
            </a:r>
          </a:p>
        </p:txBody>
      </p:sp>
    </p:spTree>
  </p:cSld>
  <p:clrMapOvr>
    <a:masterClrMapping/>
  </p:clrMapOvr>
  <p:transition spd="slow">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491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04-587298610EC3}" type="slidenum">
              <a:rPr lang="en-US" altLang="en-US" sz="1400" dirty="0">
                <a:solidFill>
                  <a:srgbClr val="FFFFFF"/>
                </a:solidFill>
                <a:latin typeface="Rockwell" charset="0"/>
              </a:rPr>
              <a:pPr algn="ctr"/>
              <a:t>43</a:t>
            </a:fld>
            <a:endParaRPr lang="en-US" altLang="en-US" sz="1400" dirty="0">
              <a:solidFill>
                <a:srgbClr val="FFFFFF"/>
              </a:solidFill>
              <a:latin typeface="Rockwell" charset="0"/>
            </a:endParaRPr>
          </a:p>
        </p:txBody>
      </p:sp>
      <p:sp>
        <p:nvSpPr>
          <p:cNvPr id="49155" name="Text Placeholder 49154"/>
          <p:cNvSpPr>
            <a:spLocks noGrp="1"/>
          </p:cNvSpPr>
          <p:nvPr>
            <p:ph type="body" sz="quarter" idx="4294967295"/>
          </p:nvPr>
        </p:nvSpPr>
        <p:spPr>
          <a:xfrm>
            <a:off x="457200" y="457200"/>
            <a:ext cx="8229600" cy="56689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Wingdings" charset="2"/>
              <a:buChar char="Ø"/>
            </a:pPr>
            <a:r>
              <a:rPr lang="en-US" altLang="en-US" sz="2600" b="1" u="sng" dirty="0"/>
              <a:t>Maceration</a:t>
            </a:r>
            <a:r>
              <a:rPr lang="en-US" altLang="en-US" sz="2600" dirty="0"/>
              <a:t>: Softening and turning white of the skin due to being consistently wet.</a:t>
            </a:r>
          </a:p>
          <a:p>
            <a:pPr>
              <a:buClr>
                <a:srgbClr val="DE6C36"/>
              </a:buClr>
              <a:buNone/>
            </a:pPr>
            <a:endParaRPr/>
          </a:p>
          <a:p>
            <a:pPr>
              <a:buClr>
                <a:srgbClr val="DE6C36"/>
              </a:buClr>
              <a:buFont typeface="Wingdings" charset="2"/>
              <a:buChar char="Ø"/>
            </a:pPr>
            <a:r>
              <a:rPr lang="en-US" altLang="en-US" sz="2600" b="1" u="sng" dirty="0"/>
              <a:t>Umbilication</a:t>
            </a:r>
            <a:r>
              <a:rPr lang="en-US" altLang="en-US" sz="2600" dirty="0"/>
              <a:t>: Formation of a depression at the top of a papule, vesicle, or pustule.</a:t>
            </a:r>
          </a:p>
          <a:p>
            <a:pPr>
              <a:buClr>
                <a:srgbClr val="DE6C36"/>
              </a:buClr>
              <a:buNone/>
            </a:pPr>
            <a:endParaRPr/>
          </a:p>
          <a:p>
            <a:pPr>
              <a:buClr>
                <a:srgbClr val="DE6C36"/>
              </a:buClr>
              <a:buFont typeface="Wingdings" charset="2"/>
              <a:buChar char="Ø"/>
            </a:pPr>
            <a:r>
              <a:rPr lang="en-US" altLang="en-US" sz="2600" b="1" u="sng" dirty="0"/>
              <a:t>Scar</a:t>
            </a:r>
            <a:r>
              <a:rPr lang="en-US" altLang="en-US" sz="2600" dirty="0"/>
              <a:t>: Formation of dense connective tissue resulting from destruction of skin.</a:t>
            </a:r>
          </a:p>
          <a:p>
            <a:pPr>
              <a:buClr>
                <a:srgbClr val="DE6C36"/>
              </a:buClr>
              <a:buNone/>
            </a:pPr>
            <a:endParaRPr/>
          </a:p>
          <a:p>
            <a:pPr>
              <a:buClr>
                <a:srgbClr val="DE6C36"/>
              </a:buClr>
              <a:buFont typeface="Wingdings" charset="2"/>
              <a:buChar char="Ø"/>
            </a:pPr>
            <a:r>
              <a:rPr lang="en-US" altLang="en-US" sz="2600" b="1" u="sng" dirty="0"/>
              <a:t>Scale</a:t>
            </a:r>
            <a:r>
              <a:rPr lang="en-US" altLang="en-US" sz="2600" dirty="0"/>
              <a:t>: Dried fragments of sloughed dead epidermis</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0177"/>
          <p:cNvSpPr>
            <a:spLocks noGrp="1"/>
          </p:cNvSpPr>
          <p:nvPr>
            <p:ph type="title" idx="4294967295"/>
          </p:nvPr>
        </p:nvSpPr>
        <p:spPr>
          <a:xfrm>
            <a:off x="457200" y="274638"/>
            <a:ext cx="8229600" cy="639762"/>
          </a:xfrm>
          <a:ln/>
        </p:spPr>
        <p:txBody>
          <a:bodyPr wrap="square" bIns="91440" anchor="b" anchorCtr="0"/>
          <a:lstStyle/>
          <a:p>
            <a:pPr algn="ctr"/>
            <a:r>
              <a:rPr lang="en-US" altLang="en-US" sz="3600" b="1" dirty="0"/>
              <a:t>DIAGNOSTIC EVALUATION</a:t>
            </a:r>
          </a:p>
        </p:txBody>
      </p:sp>
      <p:sp>
        <p:nvSpPr>
          <p:cNvPr id="50179" name="Oval 5017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08-587298610EC3}" type="slidenum">
              <a:rPr lang="en-US" altLang="en-US" sz="1400" dirty="0">
                <a:solidFill>
                  <a:srgbClr val="FFFFFF"/>
                </a:solidFill>
                <a:latin typeface="Rockwell" charset="0"/>
              </a:rPr>
              <a:pPr algn="ctr"/>
              <a:t>44</a:t>
            </a:fld>
            <a:endParaRPr lang="en-US" altLang="en-US" sz="1400" dirty="0">
              <a:solidFill>
                <a:srgbClr val="FFFFFF"/>
              </a:solidFill>
              <a:latin typeface="Rockwell" charset="0"/>
            </a:endParaRPr>
          </a:p>
        </p:txBody>
      </p:sp>
      <p:sp>
        <p:nvSpPr>
          <p:cNvPr id="50180" name="Text Placeholder 50179"/>
          <p:cNvSpPr>
            <a:spLocks noGrp="1"/>
          </p:cNvSpPr>
          <p:nvPr>
            <p:ph type="body" sz="quarter" idx="4294967295"/>
          </p:nvPr>
        </p:nvSpPr>
        <p:spPr>
          <a:xfrm>
            <a:off x="457200" y="10668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dirty="0"/>
              <a:t>1. Skin Biopsy:</a:t>
            </a:r>
            <a:r>
              <a:rPr lang="en-US" altLang="en-US" sz="2600" dirty="0"/>
              <a:t> Performed to obtain tissue for microscopic evaluation. Performed on skin nodules, plagues, blisters and other lesions to rule out malignancy and establish exact diagnosis.</a:t>
            </a:r>
          </a:p>
          <a:p>
            <a:pPr>
              <a:buFont typeface="Arial" charset="0"/>
              <a:buNone/>
            </a:pPr>
            <a:endParaRPr/>
          </a:p>
          <a:p>
            <a:pPr>
              <a:buFont typeface="Arial" charset="0"/>
              <a:buNone/>
            </a:pPr>
            <a:endParaRPr/>
          </a:p>
          <a:p>
            <a:pPr>
              <a:buFont typeface="Arial" charset="0"/>
              <a:buNone/>
            </a:pPr>
            <a:r>
              <a:rPr lang="en-US" altLang="en-US" sz="2600" b="1" dirty="0"/>
              <a:t>2. Skin Scrapings: </a:t>
            </a:r>
            <a:r>
              <a:rPr lang="en-US" altLang="en-US" sz="2600" dirty="0"/>
              <a:t> Tissue samples are scraped from suspected fungal lesions with a scalpel blade moistened with oil so that the scraped skin adheres to the blade. The scraped material transferred to a glass slide, covered with a slip and examined microscopically.</a:t>
            </a:r>
          </a:p>
          <a:p>
            <a:pPr>
              <a:buFont typeface="Arial" charset="0"/>
              <a:buNone/>
            </a:pPr>
            <a:r>
              <a:rPr lang="en-US" altLang="en-US" sz="2600" dirty="0"/>
              <a:t> </a:t>
            </a:r>
          </a:p>
        </p:txBody>
      </p:sp>
    </p:spTree>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5120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75-587298610EC3}" type="slidenum">
              <a:rPr lang="en-US" altLang="en-US" sz="1400" dirty="0">
                <a:solidFill>
                  <a:srgbClr val="FFFFFF"/>
                </a:solidFill>
                <a:latin typeface="Rockwell" charset="0"/>
              </a:rPr>
              <a:pPr algn="ctr"/>
              <a:t>45</a:t>
            </a:fld>
            <a:endParaRPr lang="en-US" altLang="en-US" sz="1400" dirty="0">
              <a:solidFill>
                <a:srgbClr val="FFFFFF"/>
              </a:solidFill>
              <a:latin typeface="Rockwell" charset="0"/>
            </a:endParaRPr>
          </a:p>
        </p:txBody>
      </p:sp>
      <p:sp>
        <p:nvSpPr>
          <p:cNvPr id="51203" name="Text Placeholder 51202"/>
          <p:cNvSpPr>
            <a:spLocks noGrp="1"/>
          </p:cNvSpPr>
          <p:nvPr>
            <p:ph type="body" sz="quarter" idx="4294967295"/>
          </p:nvPr>
        </p:nvSpPr>
        <p:spPr>
          <a:xfrm>
            <a:off x="457200" y="914400"/>
            <a:ext cx="8229600" cy="5559425"/>
          </a:xfrm>
          <a:ln/>
        </p:spPr>
        <p:txBody>
          <a:bodyPr wrap="square" anchor="t" anchorCtr="0"/>
          <a:lstStyle>
            <a:lvl1pPr>
              <a:defRPr sz="2000"/>
            </a:lvl1pPr>
            <a:lvl2pPr>
              <a:defRPr sz="1800"/>
            </a:lvl2pPr>
            <a:lvl3pPr>
              <a:defRPr sz="1600"/>
            </a:lvl3pPr>
            <a:lvl4pPr>
              <a:defRPr sz="1600"/>
            </a:lvl4pPr>
            <a:lvl5pPr>
              <a:defRPr sz="1600"/>
            </a:lvl5pPr>
          </a:lstStyle>
          <a:p>
            <a:pPr>
              <a:buNone/>
            </a:pPr>
            <a:endParaRPr/>
          </a:p>
          <a:p>
            <a:pPr>
              <a:buNone/>
            </a:pPr>
            <a:r>
              <a:rPr lang="en-US" altLang="en-US" sz="2600" b="1" dirty="0"/>
              <a:t>3. Immunofluorescence</a:t>
            </a:r>
            <a:r>
              <a:rPr lang="en-US" altLang="en-US" sz="2600" dirty="0"/>
              <a:t>: Designed to establish sites of immunological reaction</a:t>
            </a:r>
          </a:p>
          <a:p>
            <a:pPr>
              <a:buNone/>
            </a:pPr>
            <a:endParaRPr/>
          </a:p>
          <a:p>
            <a:pPr>
              <a:buNone/>
            </a:pPr>
            <a:r>
              <a:rPr lang="en-US" altLang="en-US" sz="2600" b="1" dirty="0"/>
              <a:t>4. Culture and Sensitivity:</a:t>
            </a:r>
            <a:r>
              <a:rPr lang="en-US" altLang="en-US" sz="2600" dirty="0"/>
              <a:t> A culture is done to find out what kind of organism (usually a bacteria) is causing an illness or infection. Done by collecting a sample of body fluid or tissue and then adding it to a substance that helps promote the growth of bacteria or other disease-causing organisms. A sensitivity test checks to see what kind of medicine, such as an antibiotic, will work best to treat the illness or infection.</a:t>
            </a:r>
          </a:p>
        </p:txBody>
      </p:sp>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5222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09-587298610EC3}" type="slidenum">
              <a:rPr lang="en-US" altLang="en-US" sz="1400" dirty="0">
                <a:solidFill>
                  <a:srgbClr val="FFFFFF"/>
                </a:solidFill>
                <a:latin typeface="Rockwell" charset="0"/>
              </a:rPr>
              <a:pPr algn="ctr"/>
              <a:t>46</a:t>
            </a:fld>
            <a:endParaRPr lang="en-US" altLang="en-US" sz="1400" dirty="0">
              <a:solidFill>
                <a:srgbClr val="FFFFFF"/>
              </a:solidFill>
              <a:latin typeface="Rockwell" charset="0"/>
            </a:endParaRPr>
          </a:p>
        </p:txBody>
      </p:sp>
      <p:sp>
        <p:nvSpPr>
          <p:cNvPr id="52227" name="Text Placeholder 52226"/>
          <p:cNvSpPr>
            <a:spLocks noGrp="1"/>
          </p:cNvSpPr>
          <p:nvPr>
            <p:ph type="body" sz="quarter" idx="4294967295"/>
          </p:nvPr>
        </p:nvSpPr>
        <p:spPr>
          <a:xfrm>
            <a:off x="457200" y="762000"/>
            <a:ext cx="8229600" cy="5867400"/>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endParaRPr/>
          </a:p>
          <a:p>
            <a:pPr>
              <a:buFont typeface="Arial" charset="0"/>
              <a:buNone/>
            </a:pPr>
            <a:r>
              <a:rPr lang="en-US" altLang="en-US" sz="2600" b="1" dirty="0"/>
              <a:t>5. Tzanck smear</a:t>
            </a:r>
            <a:r>
              <a:rPr lang="en-US" altLang="en-US" sz="2600" dirty="0"/>
              <a:t>: Used to examine cells from blistering conditions such as herpes zoster, varicella and herpes simplex. The secretions from suspected blisters are applied to a slide, stained and examined</a:t>
            </a:r>
          </a:p>
          <a:p>
            <a:pPr>
              <a:buFont typeface="Arial" charset="0"/>
              <a:buNone/>
            </a:pPr>
            <a:endParaRPr/>
          </a:p>
          <a:p>
            <a:pPr>
              <a:buFont typeface="Arial" charset="0"/>
              <a:buNone/>
            </a:pPr>
            <a:r>
              <a:rPr lang="en-US" altLang="en-US" sz="2600" b="1" dirty="0"/>
              <a:t>6. Patch Testing: </a:t>
            </a:r>
            <a:r>
              <a:rPr lang="en-US" altLang="en-US" sz="2600" dirty="0"/>
              <a:t>Performed to identify substances which the patient has developed an allergy</a:t>
            </a:r>
          </a:p>
        </p:txBody>
      </p:sp>
    </p:spTree>
  </p:cSld>
  <p:clrMapOvr>
    <a:masterClrMapping/>
  </p:clrMapOvr>
  <p:transition spd="slow">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3249"/>
          <p:cNvSpPr>
            <a:spLocks noGrp="1"/>
          </p:cNvSpPr>
          <p:nvPr>
            <p:ph type="title" idx="4294967295"/>
          </p:nvPr>
        </p:nvSpPr>
        <p:spPr>
          <a:xfrm>
            <a:off x="457200" y="274638"/>
            <a:ext cx="8229600" cy="792162"/>
          </a:xfrm>
          <a:ln/>
        </p:spPr>
        <p:txBody>
          <a:bodyPr wrap="square" bIns="91440" anchor="b" anchorCtr="0"/>
          <a:lstStyle/>
          <a:p>
            <a:pPr algn="ctr"/>
            <a:r>
              <a:rPr lang="en-US" altLang="en-US" sz="3600" b="1" dirty="0"/>
              <a:t>PRINCIPLES OF THERAPY</a:t>
            </a:r>
          </a:p>
        </p:txBody>
      </p:sp>
      <p:sp>
        <p:nvSpPr>
          <p:cNvPr id="53251" name="Oval 532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11-587298610EC3}" type="slidenum">
              <a:rPr lang="en-US" altLang="en-US" sz="1400" dirty="0">
                <a:solidFill>
                  <a:srgbClr val="FFFFFF"/>
                </a:solidFill>
                <a:latin typeface="Rockwell" charset="0"/>
              </a:rPr>
              <a:pPr algn="ctr"/>
              <a:t>47</a:t>
            </a:fld>
            <a:endParaRPr lang="en-US" altLang="en-US" sz="1400" dirty="0">
              <a:solidFill>
                <a:srgbClr val="FFFFFF"/>
              </a:solidFill>
              <a:latin typeface="Rockwell" charset="0"/>
            </a:endParaRPr>
          </a:p>
        </p:txBody>
      </p:sp>
      <p:sp>
        <p:nvSpPr>
          <p:cNvPr id="53252" name="Text Placeholder 53251"/>
          <p:cNvSpPr>
            <a:spLocks noGrp="1"/>
          </p:cNvSpPr>
          <p:nvPr>
            <p:ph type="body" sz="quarter" idx="4294967295"/>
          </p:nvPr>
        </p:nvSpPr>
        <p:spPr>
          <a:xfrm>
            <a:off x="457200" y="1295400"/>
            <a:ext cx="8229600" cy="4830763"/>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dirty="0"/>
              <a:t>1. Balneotherapy</a:t>
            </a:r>
          </a:p>
          <a:p>
            <a:pPr>
              <a:buNone/>
            </a:pPr>
            <a:endParaRPr/>
          </a:p>
          <a:p>
            <a:pPr>
              <a:buFont typeface="Wingdings" charset="2"/>
              <a:buChar char="Ø"/>
            </a:pPr>
            <a:r>
              <a:rPr lang="en-US" altLang="en-US" sz="2600" dirty="0"/>
              <a:t>May involve hot or cold water, massage through moving water, relaxation or stimulation</a:t>
            </a:r>
          </a:p>
          <a:p>
            <a:pPr>
              <a:buNone/>
            </a:pPr>
            <a:endParaRPr/>
          </a:p>
          <a:p>
            <a:pPr>
              <a:buFont typeface="Wingdings" charset="2"/>
              <a:buChar char="Ø"/>
            </a:pPr>
            <a:r>
              <a:rPr lang="en-US" altLang="en-US" sz="2600" dirty="0"/>
              <a:t>Useful when large areas of skin are involved</a:t>
            </a:r>
          </a:p>
          <a:p>
            <a:pPr>
              <a:buNone/>
            </a:pPr>
            <a:endParaRPr/>
          </a:p>
          <a:p>
            <a:pPr>
              <a:buFont typeface="Wingdings" charset="2"/>
              <a:buChar char="Ø"/>
            </a:pPr>
            <a:r>
              <a:rPr lang="en-US" altLang="en-US" sz="2600" dirty="0"/>
              <a:t>The bath removes crusts, scales, old medications, relieves inflammation on a pruritus.  </a:t>
            </a:r>
          </a:p>
        </p:txBody>
      </p:sp>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5427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12-587298610EC3}" type="slidenum">
              <a:rPr lang="en-US" altLang="en-US" sz="1400" dirty="0">
                <a:solidFill>
                  <a:srgbClr val="FFFFFF"/>
                </a:solidFill>
                <a:latin typeface="Rockwell" charset="0"/>
              </a:rPr>
              <a:pPr algn="ctr"/>
              <a:t>48</a:t>
            </a:fld>
            <a:endParaRPr lang="en-US" altLang="en-US" sz="1400" dirty="0">
              <a:solidFill>
                <a:srgbClr val="FFFFFF"/>
              </a:solidFill>
              <a:latin typeface="Rockwell" charset="0"/>
            </a:endParaRPr>
          </a:p>
        </p:txBody>
      </p:sp>
      <p:sp>
        <p:nvSpPr>
          <p:cNvPr id="54275" name="Text Placeholder 54274"/>
          <p:cNvSpPr>
            <a:spLocks noGrp="1"/>
          </p:cNvSpPr>
          <p:nvPr>
            <p:ph type="body" sz="quarter" idx="4294967295"/>
          </p:nvPr>
        </p:nvSpPr>
        <p:spPr>
          <a:xfrm>
            <a:off x="457200" y="609600"/>
            <a:ext cx="8229600" cy="5943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2. Wound Dressing </a:t>
            </a:r>
          </a:p>
          <a:p>
            <a:pPr>
              <a:buClr>
                <a:srgbClr val="DE6C36"/>
              </a:buClr>
              <a:buFont typeface="Arial" charset="0"/>
              <a:buNone/>
            </a:pPr>
            <a:r>
              <a:rPr lang="en-US" altLang="en-US" sz="2600" dirty="0"/>
              <a:t>There are three major classification of dressings for skin conditions: wet; moisture – retentive and occlusive dressings.</a:t>
            </a:r>
          </a:p>
          <a:p>
            <a:pPr>
              <a:buClr>
                <a:srgbClr val="DE6C36"/>
              </a:buClr>
              <a:buFont typeface="Arial" charset="0"/>
              <a:buNone/>
            </a:pPr>
            <a:endParaRPr/>
          </a:p>
          <a:p>
            <a:pPr>
              <a:buClr>
                <a:srgbClr val="DE6C36"/>
              </a:buClr>
              <a:buFont typeface="Arial" charset="0"/>
              <a:buNone/>
            </a:pPr>
            <a:r>
              <a:rPr lang="en-US" altLang="en-US" sz="2600" b="1" u="sng" dirty="0"/>
              <a:t>a) Wet Dressings</a:t>
            </a:r>
            <a:r>
              <a:rPr lang="en-US" altLang="en-US" sz="2600" dirty="0"/>
              <a:t>: They are used to:</a:t>
            </a:r>
          </a:p>
          <a:p>
            <a:pPr>
              <a:buClr>
                <a:srgbClr val="DE6C36"/>
              </a:buClr>
              <a:buFont typeface="Wingdings" charset="2"/>
              <a:buChar char="Ø"/>
            </a:pPr>
            <a:r>
              <a:rPr lang="en-US" altLang="en-US" sz="2600" dirty="0"/>
              <a:t>Reduce inflammation by causing constriction of blood vessels;</a:t>
            </a:r>
          </a:p>
          <a:p>
            <a:pPr>
              <a:buClr>
                <a:srgbClr val="DE6C36"/>
              </a:buClr>
              <a:buFont typeface="Wingdings" charset="2"/>
              <a:buChar char="Ø"/>
            </a:pPr>
            <a:r>
              <a:rPr lang="en-US" altLang="en-US" sz="2600" dirty="0"/>
              <a:t>Clean the skin off exudates, crusts and scales</a:t>
            </a:r>
          </a:p>
          <a:p>
            <a:pPr>
              <a:buClr>
                <a:srgbClr val="DE6C36"/>
              </a:buClr>
              <a:buFont typeface="Wingdings" charset="2"/>
              <a:buChar char="Ø"/>
            </a:pPr>
            <a:r>
              <a:rPr lang="en-US" altLang="en-US" sz="2600" dirty="0"/>
              <a:t>Maintain drainage of infected areas</a:t>
            </a:r>
          </a:p>
          <a:p>
            <a:pPr>
              <a:buClr>
                <a:srgbClr val="DE6C36"/>
              </a:buClr>
              <a:buFont typeface="Wingdings" charset="2"/>
              <a:buChar char="Ø"/>
            </a:pPr>
            <a:r>
              <a:rPr lang="en-US" altLang="en-US" sz="2600" dirty="0"/>
              <a:t>Promote healing by facilitating free movement of epidermal cells through across the involved skin so that new granule tissue forms</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5529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76-587298610EC3}" type="slidenum">
              <a:rPr lang="en-US" altLang="en-US" sz="1400" dirty="0">
                <a:solidFill>
                  <a:srgbClr val="FFFFFF"/>
                </a:solidFill>
                <a:latin typeface="Rockwell" charset="0"/>
              </a:rPr>
              <a:pPr algn="ctr"/>
              <a:t>49</a:t>
            </a:fld>
            <a:endParaRPr lang="en-US" altLang="en-US" sz="1400" dirty="0">
              <a:solidFill>
                <a:srgbClr val="FFFFFF"/>
              </a:solidFill>
              <a:latin typeface="Rockwell" charset="0"/>
            </a:endParaRPr>
          </a:p>
        </p:txBody>
      </p:sp>
      <p:sp>
        <p:nvSpPr>
          <p:cNvPr id="55299" name="Text Placeholder 55298"/>
          <p:cNvSpPr>
            <a:spLocks noGrp="1"/>
          </p:cNvSpPr>
          <p:nvPr>
            <p:ph type="body" sz="quarter" idx="4294967295"/>
          </p:nvPr>
        </p:nvSpPr>
        <p:spPr>
          <a:xfrm>
            <a:off x="457200" y="990600"/>
            <a:ext cx="8305800" cy="54832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pPr>
            <a:endParaRPr/>
          </a:p>
          <a:p>
            <a:pPr>
              <a:buClr>
                <a:srgbClr val="DE6C36"/>
              </a:buClr>
              <a:buNone/>
            </a:pPr>
            <a:r>
              <a:rPr lang="en-US" altLang="en-US" sz="2600" b="1" dirty="0"/>
              <a:t>Note</a:t>
            </a:r>
            <a:r>
              <a:rPr lang="en-US" altLang="en-US" sz="2600" dirty="0"/>
              <a:t>: There is danger that the closed dressing may cause not only softening but actual maceration of underlying skin</a:t>
            </a:r>
          </a:p>
          <a:p>
            <a:pPr>
              <a:buClr>
                <a:srgbClr val="DE6C36"/>
              </a:buClr>
              <a:buNone/>
            </a:pPr>
            <a:endParaRPr/>
          </a:p>
          <a:p>
            <a:pPr>
              <a:buClr>
                <a:srgbClr val="DE6C36"/>
              </a:buClr>
              <a:buNone/>
            </a:pPr>
            <a:r>
              <a:rPr lang="en-US" altLang="en-US" sz="2600" b="1" u="sng" dirty="0"/>
              <a:t>b) Moisture – Retentive Dressings:</a:t>
            </a:r>
            <a:r>
              <a:rPr lang="en-US" altLang="en-US" sz="2600" dirty="0"/>
              <a:t> Can perform the same functions as wet dressings but are more efficient in removing exudates because of their higher moisture – vapor transmission rate.</a:t>
            </a:r>
          </a:p>
          <a:p>
            <a:pPr>
              <a:buClr>
                <a:srgbClr val="DE6C36"/>
              </a:buClr>
              <a:buNone/>
            </a:pPr>
            <a:r>
              <a:rPr lang="en-US" altLang="en-US" sz="2600" dirty="0"/>
              <a:t>Some have reservoirs that can hold excessive exudate</a:t>
            </a: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02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268-587298610EC3}" type="slidenum">
              <a:rPr lang="en-US" altLang="en-US" sz="1400" dirty="0">
                <a:solidFill>
                  <a:srgbClr val="FFFFFF"/>
                </a:solidFill>
                <a:latin typeface="Rockwell" charset="0"/>
              </a:rPr>
              <a:pPr algn="ctr"/>
              <a:t>5</a:t>
            </a:fld>
            <a:endParaRPr lang="en-US" altLang="en-US" sz="1400" dirty="0">
              <a:solidFill>
                <a:srgbClr val="FFFFFF"/>
              </a:solidFill>
              <a:latin typeface="Rockwell" charset="0"/>
            </a:endParaRPr>
          </a:p>
        </p:txBody>
      </p:sp>
      <p:sp>
        <p:nvSpPr>
          <p:cNvPr id="10243" name="Text Placeholder 10242"/>
          <p:cNvSpPr>
            <a:spLocks noGrp="1"/>
          </p:cNvSpPr>
          <p:nvPr>
            <p:ph type="body" sz="quarter" idx="4294967295"/>
          </p:nvPr>
        </p:nvSpPr>
        <p:spPr>
          <a:xfrm>
            <a:off x="457200" y="838200"/>
            <a:ext cx="8229600" cy="5287963"/>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dirty="0"/>
              <a:t>Keratin  </a:t>
            </a:r>
          </a:p>
          <a:p>
            <a:pPr>
              <a:buFont typeface="Arial" charset="0"/>
              <a:buNone/>
            </a:pPr>
            <a:r>
              <a:rPr lang="en-US" altLang="en-US" sz="2600" dirty="0"/>
              <a:t>This pigment is yellow to orange in color. It is present in the stratum corneum and fat cells of dermis and superficial fascia. Is a principle hardening ingredient of hair and nails.</a:t>
            </a:r>
          </a:p>
          <a:p>
            <a:pPr>
              <a:buFont typeface="Arial" charset="0"/>
              <a:buNone/>
            </a:pPr>
            <a:r>
              <a:rPr lang="en-US" altLang="en-US" sz="2600" b="1" dirty="0"/>
              <a:t>Haemoglobin </a:t>
            </a:r>
          </a:p>
          <a:p>
            <a:pPr>
              <a:buFont typeface="Arial" charset="0"/>
              <a:buNone/>
            </a:pPr>
            <a:r>
              <a:rPr lang="en-US" altLang="en-US" sz="2600" dirty="0"/>
              <a:t>It is found in blood and is not a pigment of the skin but develops a purple color.</a:t>
            </a:r>
          </a:p>
          <a:p>
            <a:pPr>
              <a:buFont typeface="Arial" charset="0"/>
              <a:buNone/>
            </a:pPr>
            <a:r>
              <a:rPr lang="en-US" altLang="en-US" sz="2600" b="1" dirty="0"/>
              <a:t>Oxyhaemoglobin</a:t>
            </a:r>
          </a:p>
          <a:p>
            <a:pPr>
              <a:buFont typeface="Arial" charset="0"/>
              <a:buNone/>
            </a:pPr>
            <a:r>
              <a:rPr lang="en-US" altLang="en-US" sz="2600" dirty="0"/>
              <a:t>It is also found in blood and is not a pigment of the skin. It develops a red color.</a:t>
            </a:r>
          </a:p>
        </p:txBody>
      </p:sp>
    </p:spTree>
  </p:cSld>
  <p:clrMapOvr>
    <a:masterClrMapping/>
  </p:clrMapOvr>
  <p:transition spd="slow">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5632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14-587298610EC3}" type="slidenum">
              <a:rPr lang="en-US" altLang="en-US" sz="1400" dirty="0">
                <a:solidFill>
                  <a:srgbClr val="FFFFFF"/>
                </a:solidFill>
                <a:latin typeface="Rockwell" charset="0"/>
              </a:rPr>
              <a:pPr algn="ctr"/>
              <a:t>50</a:t>
            </a:fld>
            <a:endParaRPr lang="en-US" altLang="en-US" sz="1400" dirty="0">
              <a:solidFill>
                <a:srgbClr val="FFFFFF"/>
              </a:solidFill>
              <a:latin typeface="Rockwell" charset="0"/>
            </a:endParaRPr>
          </a:p>
        </p:txBody>
      </p:sp>
      <p:sp>
        <p:nvSpPr>
          <p:cNvPr id="56323" name="Text Placeholder 56322"/>
          <p:cNvSpPr>
            <a:spLocks noGrp="1"/>
          </p:cNvSpPr>
          <p:nvPr>
            <p:ph type="body" sz="quarter" idx="4294967295"/>
          </p:nvPr>
        </p:nvSpPr>
        <p:spPr>
          <a:xfrm>
            <a:off x="533400" y="1066800"/>
            <a:ext cx="8229600" cy="54403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Arial" charset="0"/>
              <a:buNone/>
            </a:pPr>
            <a:r>
              <a:rPr lang="en-US" altLang="en-US" sz="2600" dirty="0"/>
              <a:t>Their advantages over wet dressing include:</a:t>
            </a:r>
          </a:p>
          <a:p>
            <a:pPr>
              <a:buClr>
                <a:srgbClr val="DE6C36"/>
              </a:buClr>
              <a:buFont typeface="Wingdings" charset="2"/>
              <a:buChar char="Ø"/>
            </a:pPr>
            <a:r>
              <a:rPr lang="en-US" altLang="en-US" sz="2600" dirty="0"/>
              <a:t>Reduced pain</a:t>
            </a:r>
          </a:p>
          <a:p>
            <a:pPr>
              <a:buClr>
                <a:srgbClr val="DE6C36"/>
              </a:buClr>
              <a:buFont typeface="Wingdings" charset="2"/>
              <a:buChar char="Ø"/>
            </a:pPr>
            <a:r>
              <a:rPr lang="en-US" altLang="en-US" sz="2600" dirty="0"/>
              <a:t>Fewer infections</a:t>
            </a:r>
          </a:p>
          <a:p>
            <a:pPr>
              <a:buClr>
                <a:srgbClr val="DE6C36"/>
              </a:buClr>
              <a:buFont typeface="Wingdings" charset="2"/>
              <a:buChar char="Ø"/>
            </a:pPr>
            <a:r>
              <a:rPr lang="en-US" altLang="en-US" sz="2600" dirty="0"/>
              <a:t>Lesser scar tissue</a:t>
            </a:r>
          </a:p>
          <a:p>
            <a:pPr>
              <a:buClr>
                <a:srgbClr val="DE6C36"/>
              </a:buClr>
              <a:buFont typeface="Wingdings" charset="2"/>
              <a:buChar char="Ø"/>
            </a:pPr>
            <a:r>
              <a:rPr lang="en-US" altLang="en-US" sz="2600" dirty="0"/>
              <a:t>Decreased frequency of dressings</a:t>
            </a:r>
          </a:p>
          <a:p>
            <a:pPr>
              <a:buClr>
                <a:srgbClr val="DE6C36"/>
              </a:buClr>
              <a:buFont typeface="Wingdings" charset="2"/>
              <a:buChar char="Ø"/>
            </a:pPr>
            <a:endParaRPr/>
          </a:p>
          <a:p>
            <a:pPr>
              <a:buClr>
                <a:srgbClr val="DE6C36"/>
              </a:buClr>
              <a:buFont typeface="Wingdings" charset="2"/>
              <a:buNone/>
            </a:pPr>
            <a:r>
              <a:rPr lang="en-US" altLang="en-US" sz="2600" b="1" u="sng" dirty="0"/>
              <a:t>c) Occlusive Dressings:  </a:t>
            </a:r>
            <a:r>
              <a:rPr lang="en-US" altLang="en-US" sz="2600" dirty="0"/>
              <a:t>Cover topical medication that is applied to a skin lesion. The area is then kept air tight using a plastic wrap.</a:t>
            </a:r>
          </a:p>
          <a:p>
            <a:pPr>
              <a:buClr>
                <a:srgbClr val="DE6C36"/>
              </a:buClr>
              <a:buFont typeface="Wingdings" charset="2"/>
              <a:buNone/>
            </a:pPr>
            <a:endParaRPr/>
          </a:p>
          <a:p>
            <a:pPr>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573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16-587298610EC3}" type="slidenum">
              <a:rPr lang="en-US" altLang="en-US" sz="1400" dirty="0">
                <a:solidFill>
                  <a:srgbClr val="FFFFFF"/>
                </a:solidFill>
                <a:latin typeface="Rockwell" charset="0"/>
              </a:rPr>
              <a:pPr algn="ctr"/>
              <a:t>51</a:t>
            </a:fld>
            <a:endParaRPr lang="en-US" altLang="en-US" sz="1400" dirty="0">
              <a:solidFill>
                <a:srgbClr val="FFFFFF"/>
              </a:solidFill>
              <a:latin typeface="Rockwell" charset="0"/>
            </a:endParaRPr>
          </a:p>
        </p:txBody>
      </p:sp>
      <p:sp>
        <p:nvSpPr>
          <p:cNvPr id="57347" name="Text Placeholder 57346"/>
          <p:cNvSpPr>
            <a:spLocks noGrp="1"/>
          </p:cNvSpPr>
          <p:nvPr>
            <p:ph type="body" sz="quarter" idx="4294967295"/>
          </p:nvPr>
        </p:nvSpPr>
        <p:spPr>
          <a:xfrm>
            <a:off x="457200" y="914400"/>
            <a:ext cx="8229600" cy="5638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3. Pharmacotherapy: </a:t>
            </a:r>
            <a:r>
              <a:rPr lang="en-US" altLang="en-US" sz="2600" dirty="0"/>
              <a:t>Skin is accessible and therefore easy to treat, hence topical medications are often used.</a:t>
            </a:r>
          </a:p>
          <a:p>
            <a:pPr>
              <a:buClr>
                <a:srgbClr val="DE6C36"/>
              </a:buClr>
              <a:buFont typeface="Arial" charset="0"/>
              <a:buNone/>
            </a:pPr>
            <a:endParaRPr/>
          </a:p>
          <a:p>
            <a:pPr>
              <a:buClr>
                <a:srgbClr val="DE6C36"/>
              </a:buClr>
              <a:buFont typeface="Wingdings" charset="2"/>
              <a:buChar char="Ø"/>
            </a:pPr>
            <a:r>
              <a:rPr lang="en-US" altLang="en-US" sz="2600" dirty="0"/>
              <a:t>Medicated lotions, creams, powder and ointments are frequently used to treat skin lesions</a:t>
            </a:r>
          </a:p>
          <a:p>
            <a:pPr>
              <a:buClr>
                <a:srgbClr val="DE6C36"/>
              </a:buClr>
              <a:buFont typeface="Wingdings" charset="2"/>
              <a:buChar char="Ø"/>
            </a:pPr>
            <a:r>
              <a:rPr lang="en-US" altLang="en-US" sz="2600" dirty="0"/>
              <a:t>Note: Moisture retentive dressings with or without medications are used in acute stage, lotions and creams are reserved for sub acute stage and ointments are used when inflammation has become chronic and the skin is dry and scaling.</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5836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17-587298610EC3}" type="slidenum">
              <a:rPr lang="en-US" altLang="en-US" sz="1400" dirty="0">
                <a:solidFill>
                  <a:srgbClr val="FFFFFF"/>
                </a:solidFill>
                <a:latin typeface="Rockwell" charset="0"/>
              </a:rPr>
              <a:pPr algn="ctr"/>
              <a:t>52</a:t>
            </a:fld>
            <a:endParaRPr lang="en-US" altLang="en-US" sz="1400" dirty="0">
              <a:solidFill>
                <a:srgbClr val="FFFFFF"/>
              </a:solidFill>
              <a:latin typeface="Rockwell" charset="0"/>
            </a:endParaRPr>
          </a:p>
        </p:txBody>
      </p:sp>
      <p:sp>
        <p:nvSpPr>
          <p:cNvPr id="58371" name="Text Placeholder 58370"/>
          <p:cNvSpPr>
            <a:spLocks noGrp="1"/>
          </p:cNvSpPr>
          <p:nvPr>
            <p:ph type="body" sz="quarter" idx="4294967295"/>
          </p:nvPr>
        </p:nvSpPr>
        <p:spPr>
          <a:xfrm>
            <a:off x="457200" y="6096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endParaRPr/>
          </a:p>
          <a:p>
            <a:pPr>
              <a:buClr>
                <a:srgbClr val="DE6C36"/>
              </a:buClr>
              <a:buFont typeface="Arial" charset="0"/>
              <a:buNone/>
            </a:pPr>
            <a:r>
              <a:rPr lang="en-US" altLang="en-US" sz="2600" b="1" u="sng" dirty="0"/>
              <a:t>a) Topical Medication</a:t>
            </a:r>
          </a:p>
          <a:p>
            <a:pPr>
              <a:buClr>
                <a:srgbClr val="DE6C36"/>
              </a:buClr>
              <a:buFont typeface="Arial" charset="0"/>
              <a:buNone/>
            </a:pPr>
            <a:r>
              <a:rPr lang="en-US" altLang="en-US" sz="2600" b="1" u="sng" dirty="0"/>
              <a:t>Lotions</a:t>
            </a:r>
            <a:r>
              <a:rPr lang="en-US" altLang="en-US" sz="2600" dirty="0"/>
              <a:t>: Usually applied directly to the skin or a dressing soaked in lotion can be placed on the affected area. They are used to replenish lost skin or relieve pruritus. Are of two types: </a:t>
            </a:r>
          </a:p>
          <a:p>
            <a:pPr>
              <a:buClr>
                <a:srgbClr val="DE6C36"/>
              </a:buClr>
              <a:buFont typeface="Wingdings" charset="2"/>
              <a:buChar char="Ø"/>
            </a:pPr>
            <a:r>
              <a:rPr lang="en-US" altLang="en-US" sz="2600" u="sng" dirty="0"/>
              <a:t>Suspensions</a:t>
            </a:r>
            <a:r>
              <a:rPr lang="en-US" altLang="en-US" sz="2600" dirty="0"/>
              <a:t>: Consist of powder in water requiring shaking before application and clear solutions containing completely dissolved active agents e.g. calamine lotion</a:t>
            </a:r>
          </a:p>
          <a:p>
            <a:pPr>
              <a:buClr>
                <a:srgbClr val="DE6C36"/>
              </a:buClr>
              <a:buFont typeface="Wingdings" charset="2"/>
              <a:buChar char="Ø"/>
            </a:pPr>
            <a:r>
              <a:rPr lang="en-US" altLang="en-US" sz="2600" u="sng" dirty="0"/>
              <a:t>Liniments</a:t>
            </a:r>
            <a:r>
              <a:rPr lang="en-US" altLang="en-US" sz="2600" dirty="0"/>
              <a:t>: Are lotions with oil added to prevent crusting</a:t>
            </a:r>
          </a:p>
        </p:txBody>
      </p:sp>
    </p:spTree>
  </p:cSld>
  <p:clrMapOvr>
    <a:masterClrMapping/>
  </p:clrMapOvr>
  <p:transition spd="slow">
    <p:blinds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5939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77-587298610EC3}" type="slidenum">
              <a:rPr lang="en-US" altLang="en-US" sz="1400" dirty="0">
                <a:solidFill>
                  <a:srgbClr val="FFFFFF"/>
                </a:solidFill>
                <a:latin typeface="Rockwell" charset="0"/>
              </a:rPr>
              <a:pPr algn="ctr"/>
              <a:t>53</a:t>
            </a:fld>
            <a:endParaRPr lang="en-US" altLang="en-US" sz="1400" dirty="0">
              <a:solidFill>
                <a:srgbClr val="FFFFFF"/>
              </a:solidFill>
              <a:latin typeface="Rockwell" charset="0"/>
            </a:endParaRPr>
          </a:p>
        </p:txBody>
      </p:sp>
      <p:sp>
        <p:nvSpPr>
          <p:cNvPr id="59395" name="Text Placeholder 59394"/>
          <p:cNvSpPr>
            <a:spLocks noGrp="1"/>
          </p:cNvSpPr>
          <p:nvPr>
            <p:ph type="body" sz="quarter" idx="4294967295"/>
          </p:nvPr>
        </p:nvSpPr>
        <p:spPr>
          <a:xfrm>
            <a:off x="457200" y="1066800"/>
            <a:ext cx="8305800" cy="5407025"/>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u="sng" dirty="0"/>
              <a:t>Powders:</a:t>
            </a:r>
            <a:r>
              <a:rPr lang="en-US" altLang="en-US" sz="2600" dirty="0"/>
              <a:t> Usually contain zinc oxide, talc and cornstarch base and are dusted on the skin with a shaker or cotton sponge. They act as hygroscopic agents that absorb and retain moisture form the air and reduce friction between skin surfaces and cloths or beddings.</a:t>
            </a:r>
          </a:p>
          <a:p>
            <a:pPr>
              <a:buNone/>
            </a:pPr>
            <a:endParaRPr/>
          </a:p>
          <a:p>
            <a:pPr>
              <a:buNone/>
            </a:pPr>
            <a:r>
              <a:rPr lang="en-US" altLang="en-US" sz="2600" b="1" u="sng" dirty="0"/>
              <a:t>Spray and Aerosols: </a:t>
            </a:r>
            <a:r>
              <a:rPr lang="en-US" altLang="en-US" sz="2600" dirty="0"/>
              <a:t>Used on any widespread dermatological conditions.</a:t>
            </a:r>
          </a:p>
          <a:p>
            <a:pPr>
              <a:buNone/>
            </a:pPr>
            <a:endParaRPr/>
          </a:p>
          <a:p>
            <a:pPr>
              <a:buNone/>
            </a:pPr>
            <a:r>
              <a:rPr lang="en-US" altLang="en-US" sz="2600" b="1" u="sng" dirty="0"/>
              <a:t>Gels:</a:t>
            </a:r>
            <a:r>
              <a:rPr lang="en-US" altLang="en-US" sz="2600" dirty="0"/>
              <a:t> Semisolid emulsions that become liquid when applied to the skin or scalp. Useful in acute dermatitis in which there is weeping exudate</a:t>
            </a:r>
          </a:p>
        </p:txBody>
      </p:sp>
    </p:spTree>
  </p:cSld>
  <p:clrMapOvr>
    <a:masterClrMapping/>
  </p:clrMapOvr>
  <p:transition spd="slow">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6041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18-587298610EC3}" type="slidenum">
              <a:rPr lang="en-US" altLang="en-US" sz="1400" dirty="0">
                <a:solidFill>
                  <a:srgbClr val="FFFFFF"/>
                </a:solidFill>
                <a:latin typeface="Rockwell" charset="0"/>
              </a:rPr>
              <a:pPr algn="ctr"/>
              <a:t>54</a:t>
            </a:fld>
            <a:endParaRPr lang="en-US" altLang="en-US" sz="1400" dirty="0">
              <a:solidFill>
                <a:srgbClr val="FFFFFF"/>
              </a:solidFill>
              <a:latin typeface="Rockwell" charset="0"/>
            </a:endParaRPr>
          </a:p>
        </p:txBody>
      </p:sp>
      <p:sp>
        <p:nvSpPr>
          <p:cNvPr id="60419" name="Text Placeholder 60418"/>
          <p:cNvSpPr>
            <a:spLocks noGrp="1"/>
          </p:cNvSpPr>
          <p:nvPr>
            <p:ph type="body" sz="quarter" idx="4294967295"/>
          </p:nvPr>
        </p:nvSpPr>
        <p:spPr>
          <a:xfrm>
            <a:off x="457200" y="9906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u="sng" dirty="0"/>
              <a:t>Creams:</a:t>
            </a:r>
            <a:r>
              <a:rPr lang="en-US" altLang="en-US" sz="2600" dirty="0"/>
              <a:t> May be suspensions of oil in water or emulsions of water in oil, with a additional ingredients to prevent bacterial and fungal growth. Are used for their moisturizing and emollient effects.</a:t>
            </a:r>
          </a:p>
          <a:p>
            <a:pPr>
              <a:buFont typeface="Arial" charset="0"/>
              <a:buNone/>
            </a:pPr>
            <a:endParaRPr/>
          </a:p>
          <a:p>
            <a:pPr>
              <a:buFont typeface="Arial" charset="0"/>
              <a:buNone/>
            </a:pPr>
            <a:r>
              <a:rPr lang="en-US" altLang="en-US" sz="2600" b="1" u="sng" dirty="0"/>
              <a:t>Pastes:</a:t>
            </a:r>
            <a:r>
              <a:rPr lang="en-US" altLang="en-US" sz="2600" dirty="0"/>
              <a:t> Mixtures of powders and ointments and are used in inflammatory blistering conditions</a:t>
            </a:r>
          </a:p>
          <a:p>
            <a:pPr>
              <a:buFont typeface="Arial" charset="0"/>
              <a:buNone/>
            </a:pPr>
            <a:endParaRPr/>
          </a:p>
          <a:p>
            <a:pPr>
              <a:buFont typeface="Arial" charset="0"/>
              <a:buNone/>
            </a:pPr>
            <a:r>
              <a:rPr lang="en-US" altLang="en-US" sz="2600" b="1" u="sng" dirty="0"/>
              <a:t>Ointments:</a:t>
            </a:r>
            <a:r>
              <a:rPr lang="en-US" altLang="en-US" sz="2600" dirty="0"/>
              <a:t> Reduce water loss, lubricate and protect skin. Preferred in chronic or localized dry skin conditions like eczema or psoriasis</a:t>
            </a:r>
          </a:p>
          <a:p>
            <a:pPr>
              <a:buFont typeface="Arial" charset="0"/>
              <a:buNone/>
            </a:pPr>
            <a:r>
              <a:rPr lang="en-US" altLang="en-US" sz="2600" dirty="0"/>
              <a:t> </a:t>
            </a:r>
          </a:p>
        </p:txBody>
      </p:sp>
    </p:spTree>
  </p:cSld>
  <p:clrMapOvr>
    <a:masterClrMapping/>
  </p:clrMapOvr>
  <p:transition spd="slow">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6144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20-587298610EC3}" type="slidenum">
              <a:rPr lang="en-US" altLang="en-US" sz="1400" dirty="0">
                <a:solidFill>
                  <a:srgbClr val="FFFFFF"/>
                </a:solidFill>
                <a:latin typeface="Rockwell" charset="0"/>
              </a:rPr>
              <a:pPr algn="ctr"/>
              <a:t>55</a:t>
            </a:fld>
            <a:endParaRPr lang="en-US" altLang="en-US" sz="1400" dirty="0">
              <a:solidFill>
                <a:srgbClr val="FFFFFF"/>
              </a:solidFill>
              <a:latin typeface="Rockwell" charset="0"/>
            </a:endParaRPr>
          </a:p>
        </p:txBody>
      </p:sp>
      <p:sp>
        <p:nvSpPr>
          <p:cNvPr id="61443" name="Text Placeholder 61442"/>
          <p:cNvSpPr>
            <a:spLocks noGrp="1"/>
          </p:cNvSpPr>
          <p:nvPr>
            <p:ph type="body" sz="quarter" idx="4294967295"/>
          </p:nvPr>
        </p:nvSpPr>
        <p:spPr>
          <a:xfrm>
            <a:off x="457200" y="762000"/>
            <a:ext cx="8229600" cy="53641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Corticosteroids</a:t>
            </a:r>
            <a:r>
              <a:rPr lang="en-US" altLang="en-US" sz="2600" dirty="0"/>
              <a:t>: Used in treating dermatological conditions to provide ant – inflammatory, anti – pruritic and vasoconstrictive effects</a:t>
            </a:r>
          </a:p>
          <a:p>
            <a:pPr>
              <a:buClr>
                <a:srgbClr val="DE6C36"/>
              </a:buClr>
              <a:buFont typeface="Arial" charset="0"/>
              <a:buNone/>
            </a:pPr>
            <a:endParaRPr/>
          </a:p>
          <a:p>
            <a:pPr>
              <a:buClr>
                <a:srgbClr val="DE6C36"/>
              </a:buClr>
              <a:buFont typeface="Wingdings" charset="2"/>
              <a:buChar char="Ø"/>
            </a:pPr>
            <a:r>
              <a:rPr lang="en-US" altLang="en-US" sz="2600" dirty="0"/>
              <a:t>Note: Inappropriate use can result to local (skin atrophy and thinning – inhibition of collagen synthesis; striae and telangiectasia) or systemic (hyperglycemia) side effects</a:t>
            </a:r>
          </a:p>
          <a:p>
            <a:pPr>
              <a:buClr>
                <a:srgbClr val="DE6C36"/>
              </a:buClr>
              <a:buNone/>
            </a:pPr>
            <a:endParaRPr/>
          </a:p>
          <a:p>
            <a:pPr>
              <a:buClr>
                <a:srgbClr val="DE6C36"/>
              </a:buClr>
              <a:buFont typeface="Wingdings" charset="2"/>
              <a:buChar char="Ø"/>
            </a:pPr>
            <a:r>
              <a:rPr lang="en-US" altLang="en-US" sz="2600" dirty="0"/>
              <a:t>Caution required when being used around the eye because long term use may cause glaucoma and cataracts.</a:t>
            </a:r>
          </a:p>
        </p:txBody>
      </p:sp>
    </p:spTree>
  </p:cSld>
  <p:clrMapOvr>
    <a:masterClrMapping/>
  </p:clrMapOvr>
  <p:transition spd="slow">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6246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21-587298610EC3}" type="slidenum">
              <a:rPr lang="en-US" altLang="en-US" sz="1400" dirty="0">
                <a:solidFill>
                  <a:srgbClr val="FFFFFF"/>
                </a:solidFill>
                <a:latin typeface="Rockwell" charset="0"/>
              </a:rPr>
              <a:pPr algn="ctr"/>
              <a:t>56</a:t>
            </a:fld>
            <a:endParaRPr lang="en-US" altLang="en-US" sz="1400" dirty="0">
              <a:solidFill>
                <a:srgbClr val="FFFFFF"/>
              </a:solidFill>
              <a:latin typeface="Rockwell" charset="0"/>
            </a:endParaRPr>
          </a:p>
        </p:txBody>
      </p:sp>
      <p:sp>
        <p:nvSpPr>
          <p:cNvPr id="62467" name="Text Placeholder 62466"/>
          <p:cNvSpPr>
            <a:spLocks noGrp="1"/>
          </p:cNvSpPr>
          <p:nvPr>
            <p:ph type="body" sz="quarter" idx="4294967295"/>
          </p:nvPr>
        </p:nvSpPr>
        <p:spPr>
          <a:xfrm>
            <a:off x="457200" y="457200"/>
            <a:ext cx="8229600" cy="5668963"/>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b="1" u="sng" dirty="0"/>
              <a:t>b) Intralesional Therapy</a:t>
            </a:r>
          </a:p>
          <a:p>
            <a:pPr>
              <a:buFont typeface="Arial" charset="0"/>
              <a:buNone/>
            </a:pPr>
            <a:r>
              <a:rPr lang="en-US" altLang="en-US" sz="2600" dirty="0"/>
              <a:t>Consists of injecting a sterile suspension of medical (usually corticosteroid) into or just below a lesion.</a:t>
            </a:r>
          </a:p>
          <a:p>
            <a:pPr>
              <a:buFont typeface="Arial" charset="0"/>
              <a:buNone/>
            </a:pPr>
            <a:r>
              <a:rPr lang="en-US" altLang="en-US" sz="2600" dirty="0"/>
              <a:t>Skin lesions treated with this therapy include psoriasis and acne</a:t>
            </a:r>
          </a:p>
          <a:p>
            <a:pPr>
              <a:buFont typeface="Arial" charset="0"/>
              <a:buNone/>
            </a:pPr>
            <a:endParaRPr/>
          </a:p>
          <a:p>
            <a:pPr>
              <a:buFont typeface="Arial" charset="0"/>
              <a:buNone/>
            </a:pPr>
            <a:r>
              <a:rPr lang="en-US" altLang="en-US" sz="2600" b="1" u="sng" dirty="0"/>
              <a:t>c) Systemic Medications</a:t>
            </a:r>
          </a:p>
          <a:p>
            <a:pPr>
              <a:buFont typeface="Arial" charset="0"/>
              <a:buNone/>
            </a:pPr>
            <a:r>
              <a:rPr lang="en-US" altLang="en-US" sz="2600" dirty="0"/>
              <a:t>They include corticosteroids, antibiotics, antifungals, antihistamines, sedatives, tranquilizers, analgesics and cytotoxic agents</a:t>
            </a:r>
          </a:p>
        </p:txBody>
      </p:sp>
    </p:spTree>
  </p:cSld>
  <p:clrMapOvr>
    <a:masterClrMapping/>
  </p:clrMapOvr>
  <p:transition spd="slow">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3489"/>
          <p:cNvSpPr>
            <a:spLocks noGrp="1"/>
          </p:cNvSpPr>
          <p:nvPr>
            <p:ph type="title" idx="4294967295"/>
          </p:nvPr>
        </p:nvSpPr>
        <p:spPr>
          <a:xfrm>
            <a:off x="457200" y="304800"/>
            <a:ext cx="8229600" cy="1295400"/>
          </a:xfrm>
          <a:ln/>
        </p:spPr>
        <p:txBody>
          <a:bodyPr wrap="square" bIns="91440" anchor="b" anchorCtr="0"/>
          <a:lstStyle/>
          <a:p>
            <a:pPr algn="ctr"/>
            <a:r>
              <a:rPr lang="en-US" altLang="en-US" sz="3600" b="1" dirty="0"/>
              <a:t>CLASSIFICATION OF SKIN DISORDERS</a:t>
            </a:r>
          </a:p>
        </p:txBody>
      </p:sp>
      <p:sp>
        <p:nvSpPr>
          <p:cNvPr id="63491" name="Oval 6349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22-587298610EC3}" type="slidenum">
              <a:rPr lang="en-US" altLang="en-US" sz="1400" dirty="0">
                <a:solidFill>
                  <a:srgbClr val="FFFFFF"/>
                </a:solidFill>
                <a:latin typeface="Rockwell" charset="0"/>
              </a:rPr>
              <a:pPr algn="ctr"/>
              <a:t>57</a:t>
            </a:fld>
            <a:endParaRPr lang="en-US" altLang="en-US" sz="1400" dirty="0">
              <a:solidFill>
                <a:srgbClr val="FFFFFF"/>
              </a:solidFill>
              <a:latin typeface="Rockwell" charset="0"/>
            </a:endParaRPr>
          </a:p>
        </p:txBody>
      </p:sp>
      <p:sp>
        <p:nvSpPr>
          <p:cNvPr id="63492" name="Text Placeholder 63491"/>
          <p:cNvSpPr>
            <a:spLocks noGrp="1"/>
          </p:cNvSpPr>
          <p:nvPr>
            <p:ph type="body" sz="quarter" idx="4294967295"/>
          </p:nvPr>
        </p:nvSpPr>
        <p:spPr>
          <a:xfrm>
            <a:off x="457200" y="2057400"/>
            <a:ext cx="8229600" cy="4068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dirty="0"/>
              <a:t>Secretory Disorders</a:t>
            </a:r>
            <a:r>
              <a:rPr lang="en-US" altLang="en-US" sz="2600" dirty="0"/>
              <a:t> e.g. Hydradenitis suppurativa, Seborrheic dermatitis, Acne vulgaris,</a:t>
            </a:r>
          </a:p>
          <a:p>
            <a:pPr>
              <a:buClr>
                <a:srgbClr val="DE6C36"/>
              </a:buClr>
              <a:buNone/>
            </a:pPr>
            <a:endParaRPr/>
          </a:p>
          <a:p>
            <a:pPr>
              <a:buClr>
                <a:srgbClr val="DE6C36"/>
              </a:buClr>
              <a:buFont typeface="Wingdings" charset="2"/>
              <a:buChar char="Ø"/>
            </a:pPr>
            <a:r>
              <a:rPr lang="en-US" altLang="en-US" sz="2600" b="1" dirty="0"/>
              <a:t>Bacterial Skin Infections</a:t>
            </a:r>
            <a:r>
              <a:rPr lang="en-US" altLang="en-US" sz="2600" dirty="0"/>
              <a:t> (pyodermas – pus forming) e.g. Impetigo, Folliculitis, </a:t>
            </a:r>
          </a:p>
          <a:p>
            <a:pPr>
              <a:buClr>
                <a:srgbClr val="DE6C36"/>
              </a:buClr>
              <a:buNone/>
            </a:pPr>
            <a:endParaRPr/>
          </a:p>
          <a:p>
            <a:pPr>
              <a:buClr>
                <a:srgbClr val="DE6C36"/>
              </a:buClr>
              <a:buFont typeface="Wingdings" charset="2"/>
              <a:buChar char="Ø"/>
            </a:pPr>
            <a:r>
              <a:rPr lang="en-US" altLang="en-US" sz="2600" b="1" dirty="0"/>
              <a:t>Viral Skin Infections</a:t>
            </a:r>
            <a:r>
              <a:rPr lang="en-US" altLang="en-US" sz="2600" dirty="0"/>
              <a:t> e.g. Herpes zoster, Herpes simplex, Orolabial herpes, Genital herpes</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645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78-587298610EC3}" type="slidenum">
              <a:rPr lang="en-US" altLang="en-US" sz="1400" dirty="0">
                <a:solidFill>
                  <a:srgbClr val="FFFFFF"/>
                </a:solidFill>
                <a:latin typeface="Rockwell" charset="0"/>
              </a:rPr>
              <a:pPr algn="ctr"/>
              <a:t>58</a:t>
            </a:fld>
            <a:endParaRPr lang="en-US" altLang="en-US" sz="1400" dirty="0">
              <a:solidFill>
                <a:srgbClr val="FFFFFF"/>
              </a:solidFill>
              <a:latin typeface="Rockwell" charset="0"/>
            </a:endParaRPr>
          </a:p>
        </p:txBody>
      </p:sp>
      <p:sp>
        <p:nvSpPr>
          <p:cNvPr id="64515" name="Text Placeholder 64514"/>
          <p:cNvSpPr>
            <a:spLocks noGrp="1"/>
          </p:cNvSpPr>
          <p:nvPr>
            <p:ph type="body" sz="quarter" idx="4294967295"/>
          </p:nvPr>
        </p:nvSpPr>
        <p:spPr>
          <a:xfrm>
            <a:off x="457200" y="838200"/>
            <a:ext cx="8305800" cy="5635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dirty="0"/>
              <a:t>Fungal (Mycotic) Skin Infections </a:t>
            </a:r>
            <a:r>
              <a:rPr lang="en-US" altLang="en-US" sz="2600" dirty="0"/>
              <a:t>e.g. Superficial: Dermatophytes ( Tinea pedis , Tinea corposis, Tinea cruris, Tinea capitis, Tinea unguium) and Candidiasis. Deep: Actinomycosis</a:t>
            </a:r>
          </a:p>
          <a:p>
            <a:pPr>
              <a:buClr>
                <a:srgbClr val="DE6C36"/>
              </a:buClr>
              <a:buNone/>
            </a:pPr>
            <a:endParaRPr/>
          </a:p>
          <a:p>
            <a:pPr>
              <a:buClr>
                <a:srgbClr val="DE6C36"/>
              </a:buClr>
              <a:buFont typeface="Wingdings" charset="2"/>
              <a:buChar char="Ø"/>
            </a:pPr>
            <a:r>
              <a:rPr lang="en-US" altLang="en-US" sz="2600" b="1" dirty="0"/>
              <a:t>Parasitic Skin Infestations </a:t>
            </a:r>
            <a:r>
              <a:rPr lang="en-US" altLang="en-US" sz="2600" dirty="0"/>
              <a:t>e.g. Pediculosis – lice infestation (capitis, corpori and pubis), Scabies  </a:t>
            </a:r>
          </a:p>
          <a:p>
            <a:pPr>
              <a:buClr>
                <a:srgbClr val="DE6C36"/>
              </a:buClr>
              <a:buNone/>
            </a:pPr>
            <a:endParaRPr/>
          </a:p>
          <a:p>
            <a:pPr>
              <a:buClr>
                <a:srgbClr val="DE6C36"/>
              </a:buClr>
              <a:buFont typeface="Wingdings" charset="2"/>
              <a:buChar char="Ø"/>
            </a:pPr>
            <a:r>
              <a:rPr lang="en-US" altLang="en-US" sz="2600" b="1" dirty="0"/>
              <a:t>Inflammatory conditions</a:t>
            </a:r>
            <a:r>
              <a:rPr lang="en-US" altLang="en-US" sz="2600" dirty="0"/>
              <a:t>: Contact dermatitis</a:t>
            </a:r>
          </a:p>
          <a:p>
            <a:pPr>
              <a:buClr>
                <a:srgbClr val="DE6C36"/>
              </a:buClr>
              <a:buNone/>
            </a:pPr>
            <a:endParaRPr/>
          </a:p>
          <a:p>
            <a:pPr>
              <a:buClr>
                <a:srgbClr val="DE6C36"/>
              </a:buClr>
              <a:buFont typeface="Wingdings" charset="2"/>
              <a:buChar char="Ø"/>
            </a:pPr>
            <a:r>
              <a:rPr lang="en-US" altLang="en-US" sz="2600" b="1" dirty="0"/>
              <a:t>Non Infectious Inflammatory Dermatoses </a:t>
            </a:r>
            <a:r>
              <a:rPr lang="en-US" altLang="en-US" sz="2600" dirty="0"/>
              <a:t>e.g. Psoriasis, Exfoliative dermatitis </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655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24-587298610EC3}" type="slidenum">
              <a:rPr lang="en-US" altLang="en-US" sz="1400" dirty="0">
                <a:solidFill>
                  <a:srgbClr val="FFFFFF"/>
                </a:solidFill>
                <a:latin typeface="Rockwell" charset="0"/>
              </a:rPr>
              <a:pPr algn="ctr"/>
              <a:t>59</a:t>
            </a:fld>
            <a:endParaRPr lang="en-US" altLang="en-US" sz="1400" dirty="0">
              <a:solidFill>
                <a:srgbClr val="FFFFFF"/>
              </a:solidFill>
              <a:latin typeface="Rockwell" charset="0"/>
            </a:endParaRPr>
          </a:p>
        </p:txBody>
      </p:sp>
      <p:sp>
        <p:nvSpPr>
          <p:cNvPr id="65539" name="Text Placeholder 65538"/>
          <p:cNvSpPr>
            <a:spLocks noGrp="1"/>
          </p:cNvSpPr>
          <p:nvPr>
            <p:ph type="body" sz="quarter" idx="4294967295"/>
          </p:nvPr>
        </p:nvSpPr>
        <p:spPr>
          <a:xfrm>
            <a:off x="457200" y="914400"/>
            <a:ext cx="8229600" cy="52117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dirty="0"/>
              <a:t>Blistering Diseases</a:t>
            </a:r>
            <a:r>
              <a:rPr lang="en-US" altLang="en-US" sz="2600" dirty="0"/>
              <a:t> e.g. Pemphigus, Bullous Pemphigoid, Dermatitis herpetiformis, Herpes gestationis</a:t>
            </a:r>
          </a:p>
          <a:p>
            <a:pPr>
              <a:buClr>
                <a:srgbClr val="DE6C36"/>
              </a:buClr>
              <a:buNone/>
            </a:pPr>
            <a:endParaRPr/>
          </a:p>
          <a:p>
            <a:pPr>
              <a:buClr>
                <a:srgbClr val="DE6C36"/>
              </a:buClr>
              <a:buFont typeface="Wingdings" charset="2"/>
              <a:buChar char="Ø"/>
            </a:pPr>
            <a:r>
              <a:rPr lang="en-US" altLang="en-US" sz="2600" b="1" dirty="0"/>
              <a:t>Benign Skin Tumours</a:t>
            </a:r>
            <a:r>
              <a:rPr lang="en-US" altLang="en-US" sz="2600" dirty="0"/>
              <a:t> e.g. Cysts, Actinc seborrheic keratoses, Warts, Keloids, Angiomas, Moles</a:t>
            </a:r>
          </a:p>
          <a:p>
            <a:pPr>
              <a:buClr>
                <a:srgbClr val="DE6C36"/>
              </a:buClr>
              <a:buNone/>
            </a:pPr>
            <a:endParaRPr/>
          </a:p>
          <a:p>
            <a:pPr>
              <a:buClr>
                <a:srgbClr val="DE6C36"/>
              </a:buClr>
              <a:buFont typeface="Wingdings" charset="2"/>
              <a:buChar char="Ø"/>
            </a:pPr>
            <a:r>
              <a:rPr lang="en-US" altLang="en-US" sz="2600" b="1" dirty="0"/>
              <a:t>Malignant Skin Tumors (Skin Cancer) </a:t>
            </a:r>
            <a:r>
              <a:rPr lang="en-US" altLang="en-US" sz="2600" dirty="0"/>
              <a:t>e.g. Basal cell and Squamous cell carcinomas</a:t>
            </a:r>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1265"/>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Layers of the skin</a:t>
            </a:r>
          </a:p>
        </p:txBody>
      </p:sp>
      <p:sp>
        <p:nvSpPr>
          <p:cNvPr id="11267" name="Oval 1126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266-587298610EC3}" type="slidenum">
              <a:rPr lang="en-US" altLang="en-US" sz="1400" dirty="0">
                <a:solidFill>
                  <a:srgbClr val="FFFFFF"/>
                </a:solidFill>
                <a:latin typeface="Rockwell" charset="0"/>
              </a:rPr>
              <a:pPr algn="ctr"/>
              <a:t>6</a:t>
            </a:fld>
            <a:endParaRPr lang="en-US" altLang="en-US" sz="1400" dirty="0">
              <a:solidFill>
                <a:srgbClr val="FFFFFF"/>
              </a:solidFill>
              <a:latin typeface="Rockwell" charset="0"/>
            </a:endParaRPr>
          </a:p>
        </p:txBody>
      </p:sp>
      <p:sp>
        <p:nvSpPr>
          <p:cNvPr id="11268" name="Text Placeholder 1126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Font typeface="Arial" charset="0"/>
              <a:buNone/>
            </a:pPr>
            <a:r>
              <a:rPr lang="en-US" altLang="en-US" sz="2600" dirty="0"/>
              <a:t>Skin is composed of three primary layers:</a:t>
            </a:r>
          </a:p>
          <a:p>
            <a:pPr>
              <a:buFont typeface="Arial" charset="0"/>
              <a:buNone/>
            </a:pPr>
            <a:r>
              <a:rPr lang="en-US" altLang="en-US" sz="2600" b="1" dirty="0"/>
              <a:t>Epidermis: </a:t>
            </a:r>
            <a:r>
              <a:rPr lang="en-US" altLang="en-US" sz="2600" dirty="0"/>
              <a:t>Provides waterproofing and serves as a barrier to infection;</a:t>
            </a:r>
          </a:p>
          <a:p>
            <a:pPr>
              <a:buFont typeface="Arial" charset="0"/>
              <a:buNone/>
            </a:pPr>
            <a:r>
              <a:rPr lang="en-US" altLang="en-US" sz="2600" b="1" dirty="0"/>
              <a:t>Dermis: </a:t>
            </a:r>
            <a:r>
              <a:rPr lang="en-US" altLang="en-US" sz="2600" dirty="0"/>
              <a:t>Serves as a location for the appendages of skin; and</a:t>
            </a:r>
          </a:p>
          <a:p>
            <a:pPr>
              <a:buFont typeface="Arial" charset="0"/>
              <a:buNone/>
            </a:pPr>
            <a:r>
              <a:rPr lang="en-US" altLang="en-US" sz="2600" b="1" dirty="0"/>
              <a:t>Hypodermis </a:t>
            </a:r>
            <a:r>
              <a:rPr lang="en-US" altLang="en-US" sz="2600" dirty="0"/>
              <a:t>(subcutaneous/ adipose layer).</a:t>
            </a:r>
          </a:p>
          <a:p>
            <a:endParaRPr/>
          </a:p>
          <a:p>
            <a:pP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66561"/>
          <p:cNvSpPr>
            <a:spLocks noGrp="1"/>
          </p:cNvSpPr>
          <p:nvPr>
            <p:ph type="title" idx="4294967295"/>
          </p:nvPr>
        </p:nvSpPr>
        <p:spPr>
          <a:xfrm>
            <a:off x="457200" y="152400"/>
            <a:ext cx="8229600" cy="762000"/>
          </a:xfrm>
          <a:ln/>
        </p:spPr>
        <p:txBody>
          <a:bodyPr wrap="square" bIns="91440" anchor="b" anchorCtr="0"/>
          <a:lstStyle/>
          <a:p>
            <a:pPr algn="ctr"/>
            <a:r>
              <a:rPr lang="en-US" altLang="en-US" b="1" dirty="0"/>
              <a:t>QUIZ</a:t>
            </a:r>
          </a:p>
        </p:txBody>
      </p:sp>
      <p:sp>
        <p:nvSpPr>
          <p:cNvPr id="66563" name="Oval 6656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24-587298610EC3}" type="slidenum">
              <a:rPr lang="en-US" altLang="en-US" sz="1400" dirty="0">
                <a:solidFill>
                  <a:srgbClr val="FFFFFF"/>
                </a:solidFill>
                <a:latin typeface="Rockwell" charset="0"/>
              </a:rPr>
              <a:pPr algn="ctr"/>
              <a:t>60</a:t>
            </a:fld>
            <a:endParaRPr lang="en-US" altLang="en-US" sz="1400" dirty="0">
              <a:solidFill>
                <a:srgbClr val="FFFFFF"/>
              </a:solidFill>
              <a:latin typeface="Rockwell" charset="0"/>
            </a:endParaRPr>
          </a:p>
        </p:txBody>
      </p:sp>
      <p:sp>
        <p:nvSpPr>
          <p:cNvPr id="66564" name="Text Placeholder 66563"/>
          <p:cNvSpPr>
            <a:spLocks noGrp="1"/>
          </p:cNvSpPr>
          <p:nvPr>
            <p:ph type="body" sz="quarter" idx="4294967295"/>
          </p:nvPr>
        </p:nvSpPr>
        <p:spPr>
          <a:xfrm>
            <a:off x="457200" y="9144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1. Which term specifically means abnormal condition of the skin?</a:t>
            </a:r>
          </a:p>
          <a:p>
            <a:pPr>
              <a:buNone/>
            </a:pPr>
            <a:r>
              <a:rPr lang="en-US" altLang="en-US" sz="2600" dirty="0"/>
              <a:t>A) Dermatopathy</a:t>
            </a:r>
          </a:p>
          <a:p>
            <a:pPr>
              <a:buNone/>
            </a:pPr>
            <a:r>
              <a:rPr lang="en-US" altLang="en-US" sz="2600" dirty="0"/>
              <a:t>B) Dermatosis</a:t>
            </a:r>
          </a:p>
          <a:p>
            <a:pPr>
              <a:buNone/>
            </a:pPr>
            <a:r>
              <a:rPr lang="en-US" altLang="en-US" sz="2600" dirty="0"/>
              <a:t>C) Dermatoplasty</a:t>
            </a:r>
          </a:p>
          <a:p>
            <a:pPr>
              <a:buNone/>
            </a:pPr>
            <a:r>
              <a:rPr lang="en-US" altLang="en-US" sz="2600" dirty="0"/>
              <a:t>D) Dermatitis</a:t>
            </a:r>
          </a:p>
          <a:p>
            <a:pPr>
              <a:buNone/>
            </a:pPr>
            <a:endParaRPr/>
          </a:p>
          <a:p>
            <a:pPr>
              <a:buNone/>
            </a:pPr>
            <a:r>
              <a:rPr lang="en-US" altLang="en-US" sz="2600" dirty="0"/>
              <a:t>2. Which of the following is a secondary lesion?</a:t>
            </a:r>
          </a:p>
          <a:p>
            <a:pPr>
              <a:buNone/>
            </a:pPr>
            <a:r>
              <a:rPr lang="en-US" altLang="en-US" sz="2600" dirty="0"/>
              <a:t>A) Macule</a:t>
            </a:r>
          </a:p>
          <a:p>
            <a:pPr>
              <a:buNone/>
            </a:pPr>
            <a:r>
              <a:rPr lang="en-US" altLang="en-US" sz="2600" dirty="0"/>
              <a:t>B) Vesicle</a:t>
            </a:r>
          </a:p>
          <a:p>
            <a:pPr>
              <a:buNone/>
            </a:pPr>
            <a:r>
              <a:rPr lang="en-US" altLang="en-US" sz="2600" dirty="0"/>
              <a:t>C) Ulcer</a:t>
            </a:r>
          </a:p>
          <a:p>
            <a:pPr>
              <a:buNone/>
            </a:pPr>
            <a:r>
              <a:rPr lang="en-US" altLang="en-US" sz="2600" dirty="0"/>
              <a:t>D) Petechiae</a:t>
            </a:r>
          </a:p>
          <a:p>
            <a:pPr>
              <a:buNone/>
            </a:pPr>
            <a:endParaRPr/>
          </a:p>
          <a:p>
            <a:pPr>
              <a:buNone/>
            </a:pPr>
            <a:endParaRPr/>
          </a:p>
          <a:p>
            <a:pPr>
              <a:buNone/>
            </a:pPr>
            <a:r>
              <a:rPr lang="en-US" altLang="en-US" sz="2600" dirty="0"/>
              <a:t> </a:t>
            </a:r>
          </a:p>
        </p:txBody>
      </p:sp>
    </p:spTree>
  </p:cSld>
  <p:clrMapOvr>
    <a:masterClrMapping/>
  </p:clrMapOvr>
  <p:transition spd="slow">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6758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526-587298610EC3}" type="slidenum">
              <a:rPr lang="en-US" altLang="en-US" sz="1400" dirty="0">
                <a:solidFill>
                  <a:srgbClr val="FFFFFF"/>
                </a:solidFill>
                <a:latin typeface="Rockwell" charset="0"/>
              </a:rPr>
              <a:pPr algn="ctr"/>
              <a:t>61</a:t>
            </a:fld>
            <a:endParaRPr lang="en-US" altLang="en-US" sz="1400" dirty="0">
              <a:solidFill>
                <a:srgbClr val="FFFFFF"/>
              </a:solidFill>
              <a:latin typeface="Rockwell" charset="0"/>
            </a:endParaRPr>
          </a:p>
        </p:txBody>
      </p:sp>
      <p:sp>
        <p:nvSpPr>
          <p:cNvPr id="67587" name="Text Placeholder 67586"/>
          <p:cNvSpPr>
            <a:spLocks noGrp="1"/>
          </p:cNvSpPr>
          <p:nvPr>
            <p:ph type="body" sz="quarter" idx="4294967295"/>
          </p:nvPr>
        </p:nvSpPr>
        <p:spPr>
          <a:xfrm>
            <a:off x="457200" y="6096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3. Which of the following is a primary lesion?</a:t>
            </a:r>
          </a:p>
          <a:p>
            <a:pPr>
              <a:buNone/>
            </a:pPr>
            <a:r>
              <a:rPr lang="en-US" altLang="en-US" sz="2600" dirty="0"/>
              <a:t>A) Umbilication</a:t>
            </a:r>
          </a:p>
          <a:p>
            <a:pPr>
              <a:buNone/>
            </a:pPr>
            <a:r>
              <a:rPr lang="en-US" altLang="en-US" sz="2600" dirty="0"/>
              <a:t>B) Maceration</a:t>
            </a:r>
          </a:p>
          <a:p>
            <a:pPr>
              <a:buNone/>
            </a:pPr>
            <a:r>
              <a:rPr lang="en-US" altLang="en-US" sz="2600" dirty="0"/>
              <a:t>C) Plaque</a:t>
            </a:r>
          </a:p>
          <a:p>
            <a:pPr>
              <a:buNone/>
            </a:pPr>
            <a:r>
              <a:rPr lang="en-US" altLang="en-US" sz="2600" dirty="0"/>
              <a:t>D) Scar</a:t>
            </a:r>
          </a:p>
          <a:p>
            <a:pPr>
              <a:buNone/>
            </a:pPr>
            <a:endParaRPr/>
          </a:p>
          <a:p>
            <a:pPr>
              <a:buNone/>
            </a:pPr>
            <a:r>
              <a:rPr lang="en-US" altLang="en-US" sz="2600" dirty="0"/>
              <a:t>4. A bulging, small, sharply defined lesion filled with clear, free fluid is a …………….</a:t>
            </a:r>
          </a:p>
          <a:p>
            <a:pPr>
              <a:buNone/>
            </a:pPr>
            <a:r>
              <a:rPr lang="en-US" altLang="en-US" sz="2600" dirty="0"/>
              <a:t>A) Bullae</a:t>
            </a:r>
          </a:p>
          <a:p>
            <a:pPr>
              <a:buNone/>
            </a:pPr>
            <a:r>
              <a:rPr lang="en-US" altLang="en-US" sz="2600" dirty="0"/>
              <a:t>B) Vesicle</a:t>
            </a:r>
          </a:p>
          <a:p>
            <a:pPr>
              <a:buNone/>
            </a:pPr>
            <a:r>
              <a:rPr lang="en-US" altLang="en-US" sz="2600" dirty="0"/>
              <a:t>C) Pustule</a:t>
            </a:r>
          </a:p>
          <a:p>
            <a:pPr>
              <a:buNone/>
            </a:pPr>
            <a:r>
              <a:rPr lang="en-US" altLang="en-US" sz="2600" dirty="0"/>
              <a:t>D) Papule</a:t>
            </a:r>
          </a:p>
        </p:txBody>
      </p:sp>
    </p:spTree>
  </p:cSld>
  <p:clrMapOvr>
    <a:masterClrMapping/>
  </p:clrMapOvr>
  <p:transition spd="slow">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686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25-587298610EC3}" type="slidenum">
              <a:rPr lang="en-US" altLang="en-US" sz="1400" dirty="0">
                <a:solidFill>
                  <a:srgbClr val="FFFFFF"/>
                </a:solidFill>
                <a:latin typeface="Rockwell" charset="0"/>
              </a:rPr>
              <a:pPr algn="ctr"/>
              <a:t>62</a:t>
            </a:fld>
            <a:endParaRPr lang="en-US" altLang="en-US" sz="1400" dirty="0">
              <a:solidFill>
                <a:srgbClr val="FFFFFF"/>
              </a:solidFill>
              <a:latin typeface="Rockwell" charset="0"/>
            </a:endParaRPr>
          </a:p>
        </p:txBody>
      </p:sp>
      <p:sp>
        <p:nvSpPr>
          <p:cNvPr id="68611" name="Text Placeholder 68610"/>
          <p:cNvSpPr>
            <a:spLocks noGrp="1"/>
          </p:cNvSpPr>
          <p:nvPr>
            <p:ph type="body" sz="quarter" idx="4294967295"/>
          </p:nvPr>
        </p:nvSpPr>
        <p:spPr>
          <a:xfrm>
            <a:off x="457200" y="609600"/>
            <a:ext cx="8229600" cy="5715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5. Which of this lesions is commonly called a blister?</a:t>
            </a:r>
          </a:p>
          <a:p>
            <a:pPr>
              <a:buNone/>
            </a:pPr>
            <a:r>
              <a:rPr lang="en-US" altLang="en-US" sz="2600" dirty="0"/>
              <a:t>A) Pustule</a:t>
            </a:r>
          </a:p>
          <a:p>
            <a:pPr>
              <a:buNone/>
            </a:pPr>
            <a:r>
              <a:rPr lang="en-US" altLang="en-US" sz="2600" dirty="0"/>
              <a:t>B) Vesicle</a:t>
            </a:r>
          </a:p>
          <a:p>
            <a:pPr>
              <a:buNone/>
            </a:pPr>
            <a:r>
              <a:rPr lang="en-US" altLang="en-US" sz="2600" dirty="0"/>
              <a:t>C) Papule</a:t>
            </a:r>
          </a:p>
          <a:p>
            <a:pPr>
              <a:buNone/>
            </a:pPr>
            <a:r>
              <a:rPr lang="en-US" altLang="en-US" sz="2600" dirty="0"/>
              <a:t>D) Wheal </a:t>
            </a:r>
          </a:p>
          <a:p>
            <a:pPr>
              <a:buNone/>
            </a:pPr>
            <a:endParaRPr/>
          </a:p>
          <a:p>
            <a:pPr>
              <a:buNone/>
            </a:pPr>
            <a:r>
              <a:rPr lang="en-US" altLang="en-US" sz="2600" dirty="0"/>
              <a:t>6. Which of the following lesions does NOT have pus?</a:t>
            </a:r>
          </a:p>
          <a:p>
            <a:pPr>
              <a:buNone/>
            </a:pPr>
            <a:r>
              <a:rPr lang="en-US" altLang="en-US" sz="2600" dirty="0"/>
              <a:t>A) Pustule</a:t>
            </a:r>
          </a:p>
          <a:p>
            <a:pPr>
              <a:buNone/>
            </a:pPr>
            <a:r>
              <a:rPr lang="en-US" altLang="en-US" sz="2600" dirty="0"/>
              <a:t>B) Abscess</a:t>
            </a:r>
          </a:p>
          <a:p>
            <a:pPr>
              <a:buNone/>
            </a:pPr>
            <a:r>
              <a:rPr lang="en-US" altLang="en-US" sz="2600" dirty="0"/>
              <a:t>C) Furuncle</a:t>
            </a:r>
          </a:p>
          <a:p>
            <a:pPr>
              <a:buNone/>
            </a:pPr>
            <a:r>
              <a:rPr lang="en-US" altLang="en-US" sz="2600" dirty="0"/>
              <a:t>D) Papule </a:t>
            </a:r>
          </a:p>
        </p:txBody>
      </p:sp>
    </p:spTree>
  </p:cSld>
  <p:clrMapOvr>
    <a:masterClrMapping/>
  </p:clrMapOvr>
  <p:transition spd="slow">
    <p:blinds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696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527-587298610EC3}" type="slidenum">
              <a:rPr lang="en-US" altLang="en-US" sz="1400" dirty="0">
                <a:solidFill>
                  <a:srgbClr val="FFFFFF"/>
                </a:solidFill>
                <a:latin typeface="Rockwell" charset="0"/>
              </a:rPr>
              <a:pPr algn="ctr"/>
              <a:t>63</a:t>
            </a:fld>
            <a:endParaRPr lang="en-US" altLang="en-US" sz="1400" dirty="0">
              <a:solidFill>
                <a:srgbClr val="FFFFFF"/>
              </a:solidFill>
              <a:latin typeface="Rockwell" charset="0"/>
            </a:endParaRPr>
          </a:p>
        </p:txBody>
      </p:sp>
      <p:sp>
        <p:nvSpPr>
          <p:cNvPr id="69635" name="Text Placeholder 69634"/>
          <p:cNvSpPr>
            <a:spLocks noGrp="1"/>
          </p:cNvSpPr>
          <p:nvPr>
            <p:ph type="body" sz="quarter" idx="4294967295"/>
          </p:nvPr>
        </p:nvSpPr>
        <p:spPr>
          <a:xfrm>
            <a:off x="457200" y="685800"/>
            <a:ext cx="8229600" cy="5638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7. Which of the following diagnostic tests is used to determine the disease causing organism and the medicine to treat it?</a:t>
            </a:r>
          </a:p>
          <a:p>
            <a:pPr>
              <a:buNone/>
            </a:pPr>
            <a:r>
              <a:rPr lang="en-US" altLang="en-US" sz="2600" dirty="0"/>
              <a:t>A) Immunofluorescence</a:t>
            </a:r>
          </a:p>
          <a:p>
            <a:pPr>
              <a:buNone/>
            </a:pPr>
            <a:r>
              <a:rPr lang="en-US" altLang="en-US" sz="2600" dirty="0"/>
              <a:t>B) Patch test</a:t>
            </a:r>
          </a:p>
          <a:p>
            <a:pPr>
              <a:buNone/>
            </a:pPr>
            <a:r>
              <a:rPr lang="en-US" altLang="en-US" sz="2600" dirty="0"/>
              <a:t>C) Culture and sensitivity</a:t>
            </a:r>
          </a:p>
          <a:p>
            <a:pPr>
              <a:buNone/>
            </a:pPr>
            <a:r>
              <a:rPr lang="en-US" altLang="en-US" sz="2600" dirty="0"/>
              <a:t>D) Tzanck smear</a:t>
            </a:r>
          </a:p>
          <a:p>
            <a:pPr>
              <a:buNone/>
            </a:pPr>
            <a:endParaRPr/>
          </a:p>
          <a:p>
            <a:pPr>
              <a:buNone/>
            </a:pPr>
            <a:r>
              <a:rPr lang="en-US" altLang="en-US" sz="2600" dirty="0"/>
              <a:t>8. List four (4) advantages of moisture – retentive dressings over wet dressings.</a:t>
            </a:r>
          </a:p>
        </p:txBody>
      </p:sp>
    </p:spTree>
  </p:cSld>
  <p:clrMapOvr>
    <a:masterClrMapping/>
  </p:clrMapOvr>
  <p:transition spd="slow">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0657"/>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ASSIGNMENT</a:t>
            </a:r>
          </a:p>
        </p:txBody>
      </p:sp>
      <p:sp>
        <p:nvSpPr>
          <p:cNvPr id="70659" name="Oval 7065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534-587298610EC3}" type="slidenum">
              <a:rPr lang="en-US" altLang="en-US" sz="1400" dirty="0">
                <a:solidFill>
                  <a:srgbClr val="FFFFFF"/>
                </a:solidFill>
                <a:latin typeface="Rockwell" charset="0"/>
              </a:rPr>
              <a:pPr algn="ctr"/>
              <a:t>64</a:t>
            </a:fld>
            <a:endParaRPr lang="en-US" altLang="en-US" sz="1400" dirty="0">
              <a:solidFill>
                <a:srgbClr val="FFFFFF"/>
              </a:solidFill>
              <a:latin typeface="Rockwell" charset="0"/>
            </a:endParaRPr>
          </a:p>
        </p:txBody>
      </p:sp>
      <p:sp>
        <p:nvSpPr>
          <p:cNvPr id="70660" name="Text Placeholder 70659"/>
          <p:cNvSpPr>
            <a:spLocks noGrp="1"/>
          </p:cNvSpPr>
          <p:nvPr>
            <p:ph type="body" sz="quarter" idx="4294967295"/>
          </p:nvPr>
        </p:nvSpPr>
        <p:spPr>
          <a:xfrm>
            <a:off x="457200" y="2590800"/>
            <a:ext cx="8229600" cy="3733800"/>
          </a:xfrm>
          <a:ln/>
        </p:spPr>
        <p:txBody>
          <a:bodyPr wrap="square" anchor="t" anchorCtr="0"/>
          <a:lstStyle>
            <a:lvl1pPr>
              <a:defRPr sz="2000"/>
            </a:lvl1pPr>
            <a:lvl2pPr>
              <a:defRPr sz="1800"/>
            </a:lvl2pPr>
            <a:lvl3pPr>
              <a:defRPr sz="1600"/>
            </a:lvl3pPr>
            <a:lvl4pPr>
              <a:defRPr sz="1600"/>
            </a:lvl4pPr>
            <a:lvl5pPr>
              <a:defRPr sz="1600"/>
            </a:lvl5pPr>
          </a:lstStyle>
          <a:p>
            <a:pPr algn="ctr">
              <a:buNone/>
            </a:pPr>
            <a:r>
              <a:rPr lang="en-US" altLang="en-US" sz="2600" dirty="0"/>
              <a:t>Read and Make Notes on Skin Conditions Caused by Systemic Diseases</a:t>
            </a:r>
          </a:p>
        </p:txBody>
      </p:sp>
    </p:spTree>
  </p:cSld>
  <p:clrMapOvr>
    <a:masterClrMapping/>
  </p:clrMapOvr>
  <p:transition spd="slow">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716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25-587298610EC3}" type="slidenum">
              <a:rPr lang="en-US" altLang="en-US" sz="1400" dirty="0">
                <a:solidFill>
                  <a:srgbClr val="FFFFFF"/>
                </a:solidFill>
                <a:latin typeface="Rockwell" charset="0"/>
              </a:rPr>
              <a:pPr algn="ctr"/>
              <a:t>65</a:t>
            </a:fld>
            <a:endParaRPr lang="en-US" altLang="en-US" sz="1400" dirty="0">
              <a:solidFill>
                <a:srgbClr val="FFFFFF"/>
              </a:solidFill>
              <a:latin typeface="Rockwell" charset="0"/>
            </a:endParaRPr>
          </a:p>
        </p:txBody>
      </p:sp>
      <p:sp>
        <p:nvSpPr>
          <p:cNvPr id="71683" name="Text Placeholder 71682"/>
          <p:cNvSpPr>
            <a:spLocks noGrp="1"/>
          </p:cNvSpPr>
          <p:nvPr>
            <p:ph type="body" sz="quarter" idx="4294967295"/>
          </p:nvPr>
        </p:nvSpPr>
        <p:spPr>
          <a:xfrm>
            <a:off x="457200" y="10668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b="1" dirty="0"/>
              <a:t>Skin Conditions caused by Systemic Conditions</a:t>
            </a:r>
          </a:p>
          <a:p>
            <a:pPr>
              <a:buClr>
                <a:srgbClr val="DE6C36"/>
              </a:buClr>
              <a:buNone/>
            </a:pPr>
            <a:endParaRPr/>
          </a:p>
          <a:p>
            <a:pPr>
              <a:buClr>
                <a:srgbClr val="DE6C36"/>
              </a:buClr>
              <a:buNone/>
            </a:pPr>
            <a:r>
              <a:rPr lang="en-US" altLang="en-US" sz="2600" b="1" u="sng" dirty="0"/>
              <a:t>1. Diabetes</a:t>
            </a:r>
          </a:p>
          <a:p>
            <a:pPr>
              <a:buClr>
                <a:srgbClr val="DE6C36"/>
              </a:buClr>
              <a:buNone/>
            </a:pPr>
            <a:endParaRPr/>
          </a:p>
          <a:p>
            <a:pPr>
              <a:buClr>
                <a:srgbClr val="DE6C36"/>
              </a:buClr>
              <a:buFont typeface="Arial" charset="0"/>
              <a:buNone/>
            </a:pPr>
            <a:r>
              <a:rPr lang="en-US" altLang="en-US" sz="2600" b="1" i="1" u="sng" dirty="0"/>
              <a:t>a) Diabetes Dermopathy (shin spots)</a:t>
            </a:r>
            <a:r>
              <a:rPr lang="en-US" altLang="en-US" sz="2600" dirty="0"/>
              <a:t>: Skin lesion characterized by dull-red papules that progress to well-circumscribed, small, round, atrophic hyper pigmented skin lesions on the shins (front part of the human leg between the knee and the ankle). It is the most common of several diabetic conditions</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727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528-587298610EC3}" type="slidenum">
              <a:rPr lang="en-US" altLang="en-US" sz="1400" dirty="0">
                <a:solidFill>
                  <a:srgbClr val="FFFFFF"/>
                </a:solidFill>
                <a:latin typeface="Rockwell" charset="0"/>
              </a:rPr>
              <a:pPr algn="ctr"/>
              <a:t>66</a:t>
            </a:fld>
            <a:endParaRPr lang="en-US" altLang="en-US" sz="1400" dirty="0">
              <a:solidFill>
                <a:srgbClr val="FFFFFF"/>
              </a:solidFill>
              <a:latin typeface="Rockwell" charset="0"/>
            </a:endParaRPr>
          </a:p>
        </p:txBody>
      </p:sp>
      <p:sp>
        <p:nvSpPr>
          <p:cNvPr id="72707" name="Text Placeholder 72706"/>
          <p:cNvSpPr>
            <a:spLocks noGrp="1"/>
          </p:cNvSpPr>
          <p:nvPr>
            <p:ph type="body" sz="quarter" idx="4294967295"/>
          </p:nvPr>
        </p:nvSpPr>
        <p:spPr>
          <a:xfrm>
            <a:off x="457200" y="10668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b="1" i="1" u="sng" dirty="0"/>
              <a:t>b) Stasis Dermatitis (Stasis eczema or Varicose eczema)</a:t>
            </a:r>
            <a:r>
              <a:rPr lang="en-US" altLang="en-US" sz="2600" u="sng" dirty="0"/>
              <a:t>: </a:t>
            </a:r>
            <a:r>
              <a:rPr lang="en-US" altLang="en-US" sz="2600" dirty="0"/>
              <a:t>Skin changes that occur in the leg as a result of "stasis" or blood pooling from insufficient venous return. Insufficient venous return results in increased pressure in the capillaries with the result that both fluid and cells may "leak" out of the capillaries.</a:t>
            </a:r>
          </a:p>
          <a:p>
            <a:pPr>
              <a:buNone/>
            </a:pPr>
            <a:endParaRPr/>
          </a:p>
          <a:p>
            <a:pPr>
              <a:buNone/>
            </a:pPr>
            <a:r>
              <a:rPr lang="en-US" altLang="en-US" sz="2600" b="1" i="1" u="sng" dirty="0"/>
              <a:t>c) Skin Infections</a:t>
            </a:r>
            <a:r>
              <a:rPr lang="en-US" altLang="en-US" sz="2600" u="sng" dirty="0"/>
              <a:t>: </a:t>
            </a:r>
            <a:r>
              <a:rPr lang="en-US" altLang="en-US" sz="2600" dirty="0"/>
              <a:t>The skin of a diabetic is prone to bacterial and fungal infections</a:t>
            </a:r>
          </a:p>
          <a:p>
            <a:pPr>
              <a:buNone/>
            </a:pPr>
            <a:endParaRPr/>
          </a:p>
          <a:p>
            <a:pPr>
              <a:buNone/>
            </a:pPr>
            <a:endParaRPr/>
          </a:p>
        </p:txBody>
      </p:sp>
    </p:spTree>
  </p:cSld>
  <p:clrMapOvr>
    <a:masterClrMapping/>
  </p:clrMapOvr>
  <p:transition spd="slow">
    <p:blinds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7372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28-587298610EC3}" type="slidenum">
              <a:rPr lang="en-US" altLang="en-US" sz="1400" dirty="0">
                <a:solidFill>
                  <a:srgbClr val="FFFFFF"/>
                </a:solidFill>
                <a:latin typeface="Rockwell" charset="0"/>
              </a:rPr>
              <a:pPr algn="ctr"/>
              <a:t>67</a:t>
            </a:fld>
            <a:endParaRPr lang="en-US" altLang="en-US" sz="1400" dirty="0">
              <a:solidFill>
                <a:srgbClr val="FFFFFF"/>
              </a:solidFill>
              <a:latin typeface="Rockwell" charset="0"/>
            </a:endParaRPr>
          </a:p>
        </p:txBody>
      </p:sp>
      <p:sp>
        <p:nvSpPr>
          <p:cNvPr id="73731" name="Text Placeholder 73730"/>
          <p:cNvSpPr>
            <a:spLocks noGrp="1"/>
          </p:cNvSpPr>
          <p:nvPr>
            <p:ph type="body" sz="quarter" idx="4294967295"/>
          </p:nvPr>
        </p:nvSpPr>
        <p:spPr>
          <a:xfrm>
            <a:off x="457200" y="990600"/>
            <a:ext cx="8229600" cy="5135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i="1" u="sng" dirty="0"/>
              <a:t>d) Leg Ulcer</a:t>
            </a:r>
            <a:r>
              <a:rPr lang="en-US" altLang="en-US" sz="2600" dirty="0"/>
              <a:t>: Changes in peripheral nerves results to reduced sensation to minor injuries to the lower legs and feet. Ulceration is not often noticed hence become large before being treated. Ulcerations not responsive to treatment  are leading causes of diabetic foot and leg amputation</a:t>
            </a:r>
          </a:p>
          <a:p>
            <a:pPr>
              <a:buClr>
                <a:srgbClr val="DE6C36"/>
              </a:buClr>
              <a:buFont typeface="Arial" charset="0"/>
              <a:buNone/>
            </a:pPr>
            <a:endParaRPr/>
          </a:p>
          <a:p>
            <a:pPr>
              <a:buClr>
                <a:srgbClr val="DE6C36"/>
              </a:buClr>
              <a:buFont typeface="Arial" charset="0"/>
              <a:buNone/>
            </a:pPr>
            <a:r>
              <a:rPr lang="en-US" altLang="en-US" sz="2600" b="1" u="sng" dirty="0"/>
              <a:t>2. HIV/AIDS</a:t>
            </a:r>
          </a:p>
          <a:p>
            <a:pPr>
              <a:buClr>
                <a:srgbClr val="DE6C36"/>
              </a:buClr>
              <a:buFont typeface="Arial" charset="0"/>
              <a:buNone/>
            </a:pPr>
            <a:r>
              <a:rPr lang="en-US" altLang="en-US" sz="2600" dirty="0"/>
              <a:t>Cutaneous  sign may be the first manifestation of HIV as the immune function deteriorates. They include: Kaposi’s sarcoma, Oral candidiasis and Herpes zoster</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74753"/>
          <p:cNvSpPr>
            <a:spLocks noGrp="1"/>
          </p:cNvSpPr>
          <p:nvPr>
            <p:ph type="title" idx="4294967295"/>
          </p:nvPr>
        </p:nvSpPr>
        <p:spPr>
          <a:xfrm>
            <a:off x="457200" y="274638"/>
            <a:ext cx="8229600" cy="1020762"/>
          </a:xfrm>
          <a:ln/>
        </p:spPr>
        <p:txBody>
          <a:bodyPr wrap="square" bIns="91440" anchor="b" anchorCtr="0"/>
          <a:lstStyle/>
          <a:p>
            <a:pPr algn="ctr"/>
            <a:r>
              <a:rPr lang="en-US" altLang="en-US" b="1" dirty="0"/>
              <a:t>PRURITUS (ITCH)</a:t>
            </a:r>
          </a:p>
        </p:txBody>
      </p:sp>
      <p:sp>
        <p:nvSpPr>
          <p:cNvPr id="74755" name="Oval 7475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29-587298610EC3}" type="slidenum">
              <a:rPr lang="en-US" altLang="en-US" sz="1400" dirty="0">
                <a:solidFill>
                  <a:srgbClr val="FFFFFF"/>
                </a:solidFill>
                <a:latin typeface="Rockwell" charset="0"/>
              </a:rPr>
              <a:pPr algn="ctr"/>
              <a:t>68</a:t>
            </a:fld>
            <a:endParaRPr lang="en-US" altLang="en-US" sz="1400" dirty="0">
              <a:solidFill>
                <a:srgbClr val="FFFFFF"/>
              </a:solidFill>
              <a:latin typeface="Rockwell" charset="0"/>
            </a:endParaRPr>
          </a:p>
        </p:txBody>
      </p:sp>
      <p:sp>
        <p:nvSpPr>
          <p:cNvPr id="74756" name="Text Placeholder 74755"/>
          <p:cNvSpPr>
            <a:spLocks noGrp="1"/>
          </p:cNvSpPr>
          <p:nvPr>
            <p:ph type="body" sz="quarter" idx="4294967295"/>
          </p:nvPr>
        </p:nvSpPr>
        <p:spPr>
          <a:xfrm>
            <a:off x="457200" y="1905000"/>
            <a:ext cx="8229600" cy="44958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a sensation that causes the desire or reflex to scratch</a:t>
            </a:r>
          </a:p>
          <a:p>
            <a:pPr>
              <a:buFont typeface="Wingdings" charset="2"/>
              <a:buChar char="Ø"/>
            </a:pPr>
            <a:r>
              <a:rPr lang="en-US" altLang="en-US" sz="2600" dirty="0"/>
              <a:t>May be an indication of a systemic internal disease e.g. diabetes mellitus, blood disorders and cancer.</a:t>
            </a:r>
          </a:p>
          <a:p>
            <a:pPr>
              <a:buFont typeface="Wingdings" charset="2"/>
              <a:buChar char="Ø"/>
            </a:pPr>
            <a:r>
              <a:rPr lang="en-US" altLang="en-US" sz="2600" dirty="0"/>
              <a:t>May also accompany renal, hepatic and thyroid diseases</a:t>
            </a:r>
          </a:p>
          <a:p>
            <a:pPr>
              <a:buFont typeface="Wingdings" charset="2"/>
              <a:buChar char="Ø"/>
            </a:pPr>
            <a:r>
              <a:rPr lang="en-US" altLang="en-US" sz="2600" dirty="0"/>
              <a:t>Can also be as a result of Oral medications, some soaps and chemicals, Psychological factors</a:t>
            </a:r>
          </a:p>
        </p:txBody>
      </p:sp>
    </p:spTree>
  </p:cSld>
  <p:clrMapOvr>
    <a:masterClrMapping/>
  </p:clrMapOvr>
  <p:transition spd="slow">
    <p:blinds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75777"/>
          <p:cNvSpPr>
            <a:spLocks noGrp="1"/>
          </p:cNvSpPr>
          <p:nvPr>
            <p:ph type="title" idx="4294967295"/>
          </p:nvPr>
        </p:nvSpPr>
        <p:spPr>
          <a:xfrm>
            <a:off x="457200" y="457200"/>
            <a:ext cx="8229600" cy="838200"/>
          </a:xfrm>
          <a:ln/>
        </p:spPr>
        <p:txBody>
          <a:bodyPr wrap="square" bIns="91440" anchor="b" anchorCtr="0"/>
          <a:lstStyle/>
          <a:p>
            <a:r>
              <a:rPr lang="en-US" altLang="en-US" b="1" dirty="0"/>
              <a:t>Pathophysiology </a:t>
            </a:r>
          </a:p>
        </p:txBody>
      </p:sp>
      <p:sp>
        <p:nvSpPr>
          <p:cNvPr id="75779" name="Oval 7577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455-587298610EC3}" type="slidenum">
              <a:rPr lang="en-US" altLang="en-US" sz="1400" dirty="0">
                <a:solidFill>
                  <a:srgbClr val="FFFFFF"/>
                </a:solidFill>
                <a:latin typeface="Rockwell" charset="0"/>
              </a:rPr>
              <a:pPr algn="ctr"/>
              <a:t>69</a:t>
            </a:fld>
            <a:endParaRPr lang="en-US" altLang="en-US" sz="1400" dirty="0">
              <a:solidFill>
                <a:srgbClr val="FFFFFF"/>
              </a:solidFill>
              <a:latin typeface="Rockwell" charset="0"/>
            </a:endParaRPr>
          </a:p>
        </p:txBody>
      </p:sp>
      <p:sp>
        <p:nvSpPr>
          <p:cNvPr id="75780" name="Text Placeholder 75779"/>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Scratching the itchy area causes the inflamed cells and nerve endings to release more histamine, which produces more pruritus, generating a vicious itch – scratch cycle</a:t>
            </a:r>
          </a:p>
          <a:p>
            <a:pPr>
              <a:buClr>
                <a:srgbClr val="DE6C36"/>
              </a:buClr>
              <a:buFont typeface="Wingdings" charset="2"/>
              <a:buChar char="Ø"/>
            </a:pPr>
            <a:r>
              <a:rPr lang="en-US" altLang="en-US" sz="2600" dirty="0"/>
              <a:t>Is more severe at night than the day, because of less distractors at night hence the slightest urge to itch cant be ignored</a:t>
            </a:r>
          </a:p>
          <a:p>
            <a:pPr>
              <a:buClr>
                <a:srgbClr val="DE6C36"/>
              </a:buClr>
              <a:buFont typeface="Wingdings" charset="2"/>
              <a:buChar char="Ø"/>
            </a:pPr>
            <a:r>
              <a:rPr lang="en-US" altLang="en-US" sz="2600" dirty="0"/>
              <a:t>Response to an itch by a scratch alters skin integrity and can result to excoriation, redness, wheals, infection or change in pigmentation</a:t>
            </a: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p:cNvSpPr>
          <p:nvPr>
            <p:ph type="title" idx="4294967295"/>
          </p:nvPr>
        </p:nvSpPr>
        <p:spPr>
          <a:xfrm>
            <a:off x="533400" y="304800"/>
            <a:ext cx="8077200" cy="685800"/>
          </a:xfrm>
          <a:ln/>
        </p:spPr>
        <p:txBody>
          <a:bodyPr wrap="square" bIns="91440" anchor="b" anchorCtr="0"/>
          <a:lstStyle/>
          <a:p>
            <a:r>
              <a:rPr lang="en-US" altLang="en-US" sz="3600" b="1" dirty="0"/>
              <a:t>1. Epidermis</a:t>
            </a:r>
          </a:p>
        </p:txBody>
      </p:sp>
      <p:sp>
        <p:nvSpPr>
          <p:cNvPr id="12291" name="Oval 1229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269-587298610EC3}" type="slidenum">
              <a:rPr lang="en-US" altLang="en-US" sz="1400" dirty="0">
                <a:solidFill>
                  <a:srgbClr val="FFFFFF"/>
                </a:solidFill>
                <a:latin typeface="Rockwell" charset="0"/>
              </a:rPr>
              <a:pPr algn="ctr"/>
              <a:t>7</a:t>
            </a:fld>
            <a:endParaRPr lang="en-US" altLang="en-US" sz="1400" dirty="0">
              <a:solidFill>
                <a:srgbClr val="FFFFFF"/>
              </a:solidFill>
              <a:latin typeface="Rockwell" charset="0"/>
            </a:endParaRPr>
          </a:p>
        </p:txBody>
      </p:sp>
      <p:sp>
        <p:nvSpPr>
          <p:cNvPr id="12292" name="Text Placeholder 12291"/>
          <p:cNvSpPr>
            <a:spLocks noGrp="1"/>
          </p:cNvSpPr>
          <p:nvPr>
            <p:ph type="body" sz="quarter" idx="4294967295"/>
          </p:nvPr>
        </p:nvSpPr>
        <p:spPr>
          <a:xfrm>
            <a:off x="457200" y="11430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Is the outermost layer of the skin. It forms the waterproof, protective wrap over the body's surface and is made up of stratified squamous epithelium with an underlying basal lamina.</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It contains no blood vessels, and cells in the deepest layers are nourished by diffusion from blood capillaries extending to the upper layers of the dermis. </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The main type of cells which make up the epidermis are Merkel cells, keratinocytes, with melanocytes and Langerhans cells also present.</a:t>
            </a:r>
          </a:p>
        </p:txBody>
      </p:sp>
    </p:spTree>
  </p:cSld>
  <p:clrMapOvr>
    <a:masterClrMapping/>
  </p:clrMapOvr>
  <p:transition spd="slow">
    <p:blinds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76801"/>
          <p:cNvSpPr>
            <a:spLocks noGrp="1"/>
          </p:cNvSpPr>
          <p:nvPr>
            <p:ph type="title" idx="4294967295"/>
          </p:nvPr>
        </p:nvSpPr>
        <p:spPr>
          <a:xfrm>
            <a:off x="457200" y="381000"/>
            <a:ext cx="8229600" cy="838200"/>
          </a:xfrm>
          <a:ln/>
        </p:spPr>
        <p:txBody>
          <a:bodyPr wrap="square" bIns="91440" anchor="b" anchorCtr="0"/>
          <a:lstStyle/>
          <a:p>
            <a:r>
              <a:rPr lang="en-US" altLang="en-US" b="1" dirty="0"/>
              <a:t>Medical Management</a:t>
            </a:r>
          </a:p>
        </p:txBody>
      </p:sp>
      <p:sp>
        <p:nvSpPr>
          <p:cNvPr id="76803" name="Oval 7680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456-587298610EC3}" type="slidenum">
              <a:rPr lang="en-US" altLang="en-US" sz="1400" dirty="0">
                <a:solidFill>
                  <a:srgbClr val="FFFFFF"/>
                </a:solidFill>
                <a:latin typeface="Rockwell" charset="0"/>
              </a:rPr>
              <a:pPr algn="ctr"/>
              <a:t>70</a:t>
            </a:fld>
            <a:endParaRPr lang="en-US" altLang="en-US" sz="1400" dirty="0">
              <a:solidFill>
                <a:srgbClr val="FFFFFF"/>
              </a:solidFill>
              <a:latin typeface="Rockwell" charset="0"/>
            </a:endParaRPr>
          </a:p>
        </p:txBody>
      </p:sp>
      <p:sp>
        <p:nvSpPr>
          <p:cNvPr id="76804" name="Text Placeholder 76803"/>
          <p:cNvSpPr>
            <a:spLocks noGrp="1"/>
          </p:cNvSpPr>
          <p:nvPr>
            <p:ph type="body" sz="quarter" idx="4294967295"/>
          </p:nvPr>
        </p:nvSpPr>
        <p:spPr>
          <a:xfrm>
            <a:off x="457200" y="1600200"/>
            <a:ext cx="8229600" cy="4873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Thorough physical exam and history taking to determine the cause</a:t>
            </a:r>
          </a:p>
          <a:p>
            <a:pPr>
              <a:buClr>
                <a:srgbClr val="DE6C36"/>
              </a:buClr>
              <a:buFont typeface="Wingdings" charset="2"/>
              <a:buChar char="Ø"/>
            </a:pPr>
            <a:r>
              <a:rPr lang="en-US" altLang="en-US" sz="2600" dirty="0"/>
              <a:t>Identify signs of infection if any</a:t>
            </a:r>
          </a:p>
          <a:p>
            <a:pPr>
              <a:buClr>
                <a:srgbClr val="DE6C36"/>
              </a:buClr>
              <a:buFont typeface="Wingdings" charset="2"/>
              <a:buChar char="Ø"/>
            </a:pPr>
            <a:r>
              <a:rPr lang="en-US" altLang="en-US" sz="2600" dirty="0"/>
              <a:t>Patient to avoid soap and hot water, rather use warm water</a:t>
            </a:r>
          </a:p>
          <a:p>
            <a:pPr>
              <a:buClr>
                <a:srgbClr val="DE6C36"/>
              </a:buClr>
              <a:buFont typeface="Wingdings" charset="2"/>
              <a:buChar char="Ø"/>
            </a:pPr>
            <a:r>
              <a:rPr lang="en-US" altLang="en-US" sz="2600" dirty="0"/>
              <a:t>Use of cold compressors</a:t>
            </a:r>
          </a:p>
          <a:p>
            <a:pPr>
              <a:buClr>
                <a:srgbClr val="DE6C36"/>
              </a:buClr>
              <a:buFont typeface="Wingdings" charset="2"/>
              <a:buChar char="Ø"/>
            </a:pPr>
            <a:r>
              <a:rPr lang="en-US" altLang="en-US" sz="2600" dirty="0"/>
              <a:t>Topical corticosteroids and ant – inflammatory agents</a:t>
            </a:r>
          </a:p>
          <a:p>
            <a:pPr>
              <a:buClr>
                <a:srgbClr val="DE6C36"/>
              </a:buClr>
              <a:buFont typeface="Wingdings" charset="2"/>
              <a:buChar char="Ø"/>
            </a:pPr>
            <a:r>
              <a:rPr lang="en-US" altLang="en-US" sz="2600" dirty="0"/>
              <a:t>Oral anti – histamines</a:t>
            </a:r>
          </a:p>
          <a:p>
            <a:pPr>
              <a:buClr>
                <a:srgbClr val="DE6C36"/>
              </a:buClr>
              <a:buFont typeface="Wingdings" charset="2"/>
              <a:buChar char="Ø"/>
            </a:pPr>
            <a:r>
              <a:rPr lang="en-US" altLang="en-US" sz="2600" dirty="0"/>
              <a:t>Tricyclic antidepressants for pruritus of psychogenic origin</a:t>
            </a:r>
          </a:p>
          <a:p>
            <a:pPr>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7825"/>
          <p:cNvSpPr>
            <a:spLocks noGrp="1"/>
          </p:cNvSpPr>
          <p:nvPr>
            <p:ph type="title" idx="4294967295"/>
          </p:nvPr>
        </p:nvSpPr>
        <p:spPr>
          <a:xfrm>
            <a:off x="457200" y="457200"/>
            <a:ext cx="8229600" cy="1066800"/>
          </a:xfrm>
          <a:ln/>
        </p:spPr>
        <p:txBody>
          <a:bodyPr wrap="square" bIns="91440" anchor="b" anchorCtr="0"/>
          <a:lstStyle/>
          <a:p>
            <a:r>
              <a:rPr lang="en-US" altLang="en-US" b="1" dirty="0"/>
              <a:t>Nursing Management</a:t>
            </a:r>
          </a:p>
        </p:txBody>
      </p:sp>
      <p:sp>
        <p:nvSpPr>
          <p:cNvPr id="77827" name="Oval 7782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457-587298610EC3}" type="slidenum">
              <a:rPr lang="en-US" altLang="en-US" sz="1400" dirty="0">
                <a:solidFill>
                  <a:srgbClr val="FFFFFF"/>
                </a:solidFill>
                <a:latin typeface="Rockwell" charset="0"/>
              </a:rPr>
              <a:pPr algn="ctr"/>
              <a:t>71</a:t>
            </a:fld>
            <a:endParaRPr lang="en-US" altLang="en-US" sz="1400" dirty="0">
              <a:solidFill>
                <a:srgbClr val="FFFFFF"/>
              </a:solidFill>
              <a:latin typeface="Rockwell" charset="0"/>
            </a:endParaRPr>
          </a:p>
        </p:txBody>
      </p:sp>
      <p:sp>
        <p:nvSpPr>
          <p:cNvPr id="77828" name="Text Placeholder 77827"/>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Reinforce reasons for prescribed regimen</a:t>
            </a:r>
          </a:p>
          <a:p>
            <a:pPr>
              <a:buClr>
                <a:srgbClr val="DE6C36"/>
              </a:buClr>
              <a:buFont typeface="Wingdings" charset="2"/>
              <a:buChar char="Ø"/>
            </a:pPr>
            <a:r>
              <a:rPr lang="en-US" altLang="en-US" sz="2600" dirty="0"/>
              <a:t>For baths, remind patient to use tepid water, shake off excess water and blot areas with folds dry, after which emollient should be applied immediately to trap moisture</a:t>
            </a:r>
          </a:p>
          <a:p>
            <a:pPr>
              <a:buClr>
                <a:srgbClr val="DE6C36"/>
              </a:buClr>
              <a:buFont typeface="Wingdings" charset="2"/>
              <a:buChar char="Ø"/>
            </a:pPr>
            <a:r>
              <a:rPr lang="en-US" altLang="en-US" sz="2600" dirty="0"/>
              <a:t>Discourage vigorous rubbing as it stimulates more itching</a:t>
            </a:r>
          </a:p>
          <a:p>
            <a:pPr>
              <a:buClr>
                <a:srgbClr val="DE6C36"/>
              </a:buClr>
              <a:buFont typeface="Wingdings" charset="2"/>
              <a:buChar char="Ø"/>
            </a:pPr>
            <a:r>
              <a:rPr lang="en-US" altLang="en-US" sz="2600" dirty="0"/>
              <a:t>If troubled at night with itching, encourage wearing of cotton clothing next to the skin rather than the synthetic material</a:t>
            </a:r>
          </a:p>
        </p:txBody>
      </p:sp>
    </p:spTree>
  </p:cSld>
  <p:clrMapOvr>
    <a:masterClrMapping/>
  </p:clrMapOvr>
  <p:transition spd="slow">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val 7884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33-587298610EC3}" type="slidenum">
              <a:rPr lang="en-US" altLang="en-US" sz="1400" dirty="0">
                <a:solidFill>
                  <a:srgbClr val="FFFFFF"/>
                </a:solidFill>
                <a:latin typeface="Rockwell" charset="0"/>
              </a:rPr>
              <a:pPr algn="ctr"/>
              <a:t>72</a:t>
            </a:fld>
            <a:endParaRPr lang="en-US" altLang="en-US" sz="1400" dirty="0">
              <a:solidFill>
                <a:srgbClr val="FFFFFF"/>
              </a:solidFill>
              <a:latin typeface="Rockwell" charset="0"/>
            </a:endParaRPr>
          </a:p>
        </p:txBody>
      </p:sp>
      <p:sp>
        <p:nvSpPr>
          <p:cNvPr id="78851" name="Text Placeholder 78850"/>
          <p:cNvSpPr>
            <a:spLocks noGrp="1"/>
          </p:cNvSpPr>
          <p:nvPr>
            <p:ph type="body" sz="quarter" idx="4294967295"/>
          </p:nvPr>
        </p:nvSpPr>
        <p:spPr>
          <a:xfrm>
            <a:off x="457200" y="838200"/>
            <a:ext cx="8229600" cy="56388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Instruct the patient to avoid situations that cause vasodilation like overly warm environment, alcohol and hot bath or foods. These can induce or intensify itching. Use of a humidifier is helpful if the environment is dry.</a:t>
            </a:r>
          </a:p>
          <a:p>
            <a:pPr>
              <a:buFont typeface="Wingdings" charset="2"/>
              <a:buChar char="Ø"/>
            </a:pPr>
            <a:r>
              <a:rPr lang="en-US" altLang="en-US" sz="2600" dirty="0"/>
              <a:t>Instruct the patient to limit  activities that may result to perspiration because this may irritate and promote itching.  </a:t>
            </a:r>
          </a:p>
          <a:p>
            <a:pPr>
              <a:buFont typeface="Wingdings" charset="2"/>
              <a:buChar char="Ø"/>
            </a:pPr>
            <a:r>
              <a:rPr lang="en-US" altLang="en-US" sz="2600" dirty="0"/>
              <a:t>Keep the room cool and humidified</a:t>
            </a:r>
          </a:p>
          <a:p>
            <a:pPr>
              <a:buFont typeface="Wingdings" charset="2"/>
              <a:buChar char="Ø"/>
            </a:pPr>
            <a:r>
              <a:rPr lang="en-US" altLang="en-US" sz="2600" dirty="0"/>
              <a:t>Discourage vigorous scratching, nails should be trimmed to avoid skin damage and infection</a:t>
            </a:r>
          </a:p>
          <a:p>
            <a:endParaRPr/>
          </a:p>
        </p:txBody>
      </p:sp>
    </p:spTree>
  </p:cSld>
  <p:clrMapOvr>
    <a:masterClrMapping/>
  </p:clrMapOvr>
  <p:transition spd="slow">
    <p:blinds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9873"/>
          <p:cNvSpPr>
            <a:spLocks noGrp="1"/>
          </p:cNvSpPr>
          <p:nvPr>
            <p:ph type="title" idx="4294967295"/>
          </p:nvPr>
        </p:nvSpPr>
        <p:spPr>
          <a:xfrm>
            <a:off x="457200" y="304800"/>
            <a:ext cx="8229600" cy="914400"/>
          </a:xfrm>
          <a:ln/>
        </p:spPr>
        <p:txBody>
          <a:bodyPr wrap="square" bIns="91440" anchor="b" anchorCtr="0"/>
          <a:lstStyle/>
          <a:p>
            <a:pPr algn="ctr"/>
            <a:r>
              <a:rPr lang="en-US" altLang="en-US" b="1" dirty="0"/>
              <a:t>SEBORRHEIC DERMATOSES</a:t>
            </a:r>
          </a:p>
        </p:txBody>
      </p:sp>
      <p:sp>
        <p:nvSpPr>
          <p:cNvPr id="79875" name="Oval 7987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34-587298610EC3}" type="slidenum">
              <a:rPr lang="en-US" altLang="en-US" sz="1400" dirty="0">
                <a:solidFill>
                  <a:srgbClr val="FFFFFF"/>
                </a:solidFill>
                <a:latin typeface="Rockwell" charset="0"/>
              </a:rPr>
              <a:pPr algn="ctr"/>
              <a:t>73</a:t>
            </a:fld>
            <a:endParaRPr lang="en-US" altLang="en-US" sz="1400" dirty="0">
              <a:solidFill>
                <a:srgbClr val="FFFFFF"/>
              </a:solidFill>
              <a:latin typeface="Rockwell" charset="0"/>
            </a:endParaRPr>
          </a:p>
        </p:txBody>
      </p:sp>
      <p:sp>
        <p:nvSpPr>
          <p:cNvPr id="79876" name="Text Placeholder 79875"/>
          <p:cNvSpPr>
            <a:spLocks noGrp="1"/>
          </p:cNvSpPr>
          <p:nvPr>
            <p:ph type="body" sz="quarter" idx="4294967295"/>
          </p:nvPr>
        </p:nvSpPr>
        <p:spPr>
          <a:xfrm>
            <a:off x="457200" y="17526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a chronic inflammatory condition affecting the skin and especially the areas that are well supplied with sebaceous glands or lie between skin folds, where the bacteria count is high.</a:t>
            </a:r>
          </a:p>
          <a:p>
            <a:pPr>
              <a:buFont typeface="Wingdings" charset="2"/>
              <a:buChar char="Ø"/>
            </a:pPr>
            <a:r>
              <a:rPr lang="en-US" altLang="en-US" sz="2600" dirty="0"/>
              <a:t>The areas include the face, scalp, eyebrows, eyelids, sides of the nose and upper lip, cheeks, ears, axillae, under the breasts, groin and gluteal crease of buttocks</a:t>
            </a:r>
          </a:p>
          <a:p>
            <a:pPr>
              <a:buFont typeface="Wingdings" charset="2"/>
              <a:buChar char="Ø"/>
            </a:pPr>
            <a:r>
              <a:rPr lang="en-US" altLang="en-US" sz="2600" dirty="0"/>
              <a:t>Seborrhea is excessive secretion of sebum especially in areas with large numbers of sebaceous glands</a:t>
            </a:r>
          </a:p>
        </p:txBody>
      </p:sp>
    </p:spTree>
  </p:cSld>
  <p:clrMapOvr>
    <a:masterClrMapping/>
  </p:clrMapOvr>
  <p:transition spd="slow">
    <p:blinds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80897"/>
          <p:cNvSpPr>
            <a:spLocks noGrp="1"/>
          </p:cNvSpPr>
          <p:nvPr>
            <p:ph type="title" idx="4294967295"/>
          </p:nvPr>
        </p:nvSpPr>
        <p:spPr>
          <a:xfrm>
            <a:off x="457200" y="228600"/>
            <a:ext cx="8229600" cy="762000"/>
          </a:xfrm>
          <a:ln/>
        </p:spPr>
        <p:txBody>
          <a:bodyPr wrap="square" bIns="91440" anchor="b" anchorCtr="0"/>
          <a:lstStyle/>
          <a:p>
            <a:r>
              <a:rPr lang="en-US" altLang="en-US" sz="3600" b="1" dirty="0"/>
              <a:t>Causes/ Risk Factors</a:t>
            </a:r>
          </a:p>
        </p:txBody>
      </p:sp>
      <p:sp>
        <p:nvSpPr>
          <p:cNvPr id="80899" name="Oval 8089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36-587298610EC3}" type="slidenum">
              <a:rPr lang="en-US" altLang="en-US" sz="1400" dirty="0">
                <a:solidFill>
                  <a:srgbClr val="FFFFFF"/>
                </a:solidFill>
                <a:latin typeface="Rockwell" charset="0"/>
              </a:rPr>
              <a:pPr algn="ctr"/>
              <a:t>74</a:t>
            </a:fld>
            <a:endParaRPr lang="en-US" altLang="en-US" sz="1400" dirty="0">
              <a:solidFill>
                <a:srgbClr val="FFFFFF"/>
              </a:solidFill>
              <a:latin typeface="Rockwell" charset="0"/>
            </a:endParaRPr>
          </a:p>
        </p:txBody>
      </p:sp>
      <p:sp>
        <p:nvSpPr>
          <p:cNvPr id="80900" name="Text Placeholder 80899"/>
          <p:cNvSpPr>
            <a:spLocks noGrp="1"/>
          </p:cNvSpPr>
          <p:nvPr>
            <p:ph type="body" sz="quarter" idx="4294967295"/>
          </p:nvPr>
        </p:nvSpPr>
        <p:spPr>
          <a:xfrm>
            <a:off x="457200" y="1143000"/>
            <a:ext cx="8229600" cy="49831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Wingdings" charset="2"/>
              <a:buChar char="Ø"/>
            </a:pPr>
            <a:r>
              <a:rPr lang="en-US" altLang="en-US" sz="2600" dirty="0"/>
              <a:t>Fungal</a:t>
            </a:r>
          </a:p>
          <a:p>
            <a:pPr>
              <a:lnSpc>
                <a:spcPct val="90000"/>
              </a:lnSpc>
              <a:buClr>
                <a:srgbClr val="DE6C36"/>
              </a:buClr>
              <a:buFont typeface="Wingdings" charset="2"/>
              <a:buChar char="Ø"/>
            </a:pPr>
            <a:r>
              <a:rPr lang="en-US" altLang="en-US" sz="2600" dirty="0"/>
              <a:t>Genetic </a:t>
            </a:r>
          </a:p>
          <a:p>
            <a:pPr>
              <a:lnSpc>
                <a:spcPct val="90000"/>
              </a:lnSpc>
              <a:buClr>
                <a:srgbClr val="DE6C36"/>
              </a:buClr>
              <a:buFont typeface="Wingdings" charset="2"/>
              <a:buChar char="Ø"/>
            </a:pPr>
            <a:r>
              <a:rPr lang="en-US" altLang="en-US" sz="2600" dirty="0"/>
              <a:t>Hormonal e.g. androgen</a:t>
            </a:r>
          </a:p>
          <a:p>
            <a:pPr>
              <a:lnSpc>
                <a:spcPct val="90000"/>
              </a:lnSpc>
              <a:buClr>
                <a:srgbClr val="DE6C36"/>
              </a:buClr>
              <a:buFont typeface="Wingdings" charset="2"/>
              <a:buChar char="Ø"/>
            </a:pPr>
            <a:r>
              <a:rPr lang="en-US" altLang="en-US" sz="2600" dirty="0"/>
              <a:t>Environmental</a:t>
            </a:r>
          </a:p>
          <a:p>
            <a:pPr>
              <a:lnSpc>
                <a:spcPct val="90000"/>
              </a:lnSpc>
              <a:buClr>
                <a:srgbClr val="DE6C36"/>
              </a:buClr>
              <a:buFont typeface="Wingdings" charset="2"/>
              <a:buChar char="Ø"/>
            </a:pPr>
            <a:r>
              <a:rPr lang="en-US" altLang="en-US" sz="2600" dirty="0"/>
              <a:t>Immune – system factors - HIV</a:t>
            </a:r>
          </a:p>
          <a:p>
            <a:pPr>
              <a:lnSpc>
                <a:spcPct val="90000"/>
              </a:lnSpc>
              <a:buClr>
                <a:srgbClr val="DE6C36"/>
              </a:buClr>
              <a:buFont typeface="Wingdings" charset="2"/>
              <a:buChar char="Ø"/>
            </a:pPr>
            <a:r>
              <a:rPr lang="en-US" altLang="en-US" sz="2600" dirty="0"/>
              <a:t>Excessive intake vitamin A especially in children</a:t>
            </a:r>
          </a:p>
          <a:p>
            <a:pPr>
              <a:lnSpc>
                <a:spcPct val="90000"/>
              </a:lnSpc>
              <a:buClr>
                <a:srgbClr val="DE6C36"/>
              </a:buClr>
              <a:buFont typeface="Wingdings" charset="2"/>
              <a:buChar char="Ø"/>
            </a:pPr>
            <a:r>
              <a:rPr lang="en-US" altLang="en-US" sz="2600" dirty="0"/>
              <a:t>Deficiency of vitamin B6 (pyridoxine) and B2 (riboflavin)</a:t>
            </a:r>
          </a:p>
          <a:p>
            <a:pPr>
              <a:lnSpc>
                <a:spcPct val="90000"/>
              </a:lnSpc>
              <a:buClr>
                <a:srgbClr val="DE6C36"/>
              </a:buClr>
              <a:buFont typeface="Wingdings" charset="2"/>
              <a:buChar char="Ø"/>
            </a:pPr>
            <a:r>
              <a:rPr lang="en-US" altLang="en-US" sz="2600" b="1" dirty="0"/>
              <a:t>Note</a:t>
            </a:r>
            <a:r>
              <a:rPr lang="en-US" altLang="en-US" sz="2600" dirty="0"/>
              <a:t>: May be aggravated by illness, psychological stress, fatigue, sleep deprivation, change of season and poor general health</a:t>
            </a: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81921"/>
          <p:cNvSpPr>
            <a:spLocks noGrp="1"/>
          </p:cNvSpPr>
          <p:nvPr>
            <p:ph type="title" idx="4294967295"/>
          </p:nvPr>
        </p:nvSpPr>
        <p:spPr>
          <a:xfrm>
            <a:off x="457200" y="457200"/>
            <a:ext cx="7467600" cy="762000"/>
          </a:xfrm>
          <a:ln/>
        </p:spPr>
        <p:txBody>
          <a:bodyPr wrap="square" bIns="91440" anchor="b" anchorCtr="0"/>
          <a:lstStyle/>
          <a:p>
            <a:r>
              <a:rPr lang="en-US" altLang="en-US" sz="3600" b="1" dirty="0"/>
              <a:t>Clinical Manifestations</a:t>
            </a:r>
          </a:p>
        </p:txBody>
      </p:sp>
      <p:sp>
        <p:nvSpPr>
          <p:cNvPr id="81923" name="Oval 8192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38-587298610EC3}" type="slidenum">
              <a:rPr lang="en-US" altLang="en-US" sz="1400" dirty="0">
                <a:solidFill>
                  <a:srgbClr val="FFFFFF"/>
                </a:solidFill>
                <a:latin typeface="Rockwell" charset="0"/>
              </a:rPr>
              <a:pPr algn="ctr"/>
              <a:t>75</a:t>
            </a:fld>
            <a:endParaRPr lang="en-US" altLang="en-US" sz="1400" dirty="0">
              <a:solidFill>
                <a:srgbClr val="FFFFFF"/>
              </a:solidFill>
              <a:latin typeface="Rockwell" charset="0"/>
            </a:endParaRPr>
          </a:p>
        </p:txBody>
      </p:sp>
      <p:sp>
        <p:nvSpPr>
          <p:cNvPr id="81924" name="Text Placeholder 81923"/>
          <p:cNvSpPr>
            <a:spLocks noGrp="1"/>
          </p:cNvSpPr>
          <p:nvPr>
            <p:ph type="body" sz="quarter" idx="4294967295"/>
          </p:nvPr>
        </p:nvSpPr>
        <p:spPr>
          <a:xfrm>
            <a:off x="457200" y="13716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Two forms: Oily and Dry</a:t>
            </a:r>
          </a:p>
          <a:p>
            <a:pPr>
              <a:buClr>
                <a:srgbClr val="DE6C36"/>
              </a:buClr>
              <a:buFont typeface="Wingdings" charset="2"/>
              <a:buNone/>
            </a:pPr>
            <a:endParaRPr/>
          </a:p>
          <a:p>
            <a:pPr>
              <a:buClr>
                <a:srgbClr val="DE6C36"/>
              </a:buClr>
              <a:buFont typeface="Arial" charset="0"/>
              <a:buNone/>
            </a:pPr>
            <a:r>
              <a:rPr lang="en-US" altLang="en-US" sz="2600" b="1" dirty="0"/>
              <a:t>Oily Form</a:t>
            </a:r>
          </a:p>
          <a:p>
            <a:pPr>
              <a:buClr>
                <a:srgbClr val="DE6C36"/>
              </a:buClr>
              <a:buFont typeface="Wingdings" charset="2"/>
              <a:buChar char="Ø"/>
            </a:pPr>
            <a:r>
              <a:rPr lang="en-US" altLang="en-US" sz="2600" dirty="0"/>
              <a:t>Appears moist and greasy</a:t>
            </a:r>
          </a:p>
          <a:p>
            <a:pPr>
              <a:buClr>
                <a:srgbClr val="DE6C36"/>
              </a:buClr>
              <a:buFont typeface="Wingdings" charset="2"/>
              <a:buChar char="Ø"/>
            </a:pPr>
            <a:r>
              <a:rPr lang="en-US" altLang="en-US" sz="2600" dirty="0"/>
              <a:t>Patches of sallow (unhealthy looking), greasy skin, with or without scaling and slight erythema (redness) mostly on the forehead, nasolabial folds, beard area, scalp, and between adjacent skin surfaces in the regions of axillae, groin and breasts.</a:t>
            </a:r>
          </a:p>
          <a:p>
            <a:pPr>
              <a:buClr>
                <a:srgbClr val="DE6C36"/>
              </a:buClr>
              <a:buFont typeface="Wingdings" charset="2"/>
              <a:buChar char="Ø"/>
            </a:pPr>
            <a:r>
              <a:rPr lang="en-US" altLang="en-US" sz="2600" dirty="0"/>
              <a:t>Small pustules or papulopustules resembling acne may appear on the trunk</a:t>
            </a:r>
          </a:p>
        </p:txBody>
      </p:sp>
    </p:spTree>
  </p:cSld>
  <p:clrMapOvr>
    <a:masterClrMapping/>
  </p:clrMapOvr>
  <p:transition spd="slow">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val 8294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39-587298610EC3}" type="slidenum">
              <a:rPr lang="en-US" altLang="en-US" sz="1400" dirty="0">
                <a:solidFill>
                  <a:srgbClr val="FFFFFF"/>
                </a:solidFill>
                <a:latin typeface="Rockwell" charset="0"/>
              </a:rPr>
              <a:pPr algn="ctr"/>
              <a:t>76</a:t>
            </a:fld>
            <a:endParaRPr lang="en-US" altLang="en-US" sz="1400" dirty="0">
              <a:solidFill>
                <a:srgbClr val="FFFFFF"/>
              </a:solidFill>
              <a:latin typeface="Rockwell" charset="0"/>
            </a:endParaRPr>
          </a:p>
        </p:txBody>
      </p:sp>
      <p:sp>
        <p:nvSpPr>
          <p:cNvPr id="82947" name="Text Placeholder 82946"/>
          <p:cNvSpPr>
            <a:spLocks noGrp="1"/>
          </p:cNvSpPr>
          <p:nvPr>
            <p:ph type="body" sz="quarter" idx="4294967295"/>
          </p:nvPr>
        </p:nvSpPr>
        <p:spPr>
          <a:xfrm>
            <a:off x="457200" y="762000"/>
            <a:ext cx="8229600" cy="5562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Dry Form</a:t>
            </a:r>
          </a:p>
          <a:p>
            <a:pPr>
              <a:buClr>
                <a:srgbClr val="DE6C36"/>
              </a:buClr>
              <a:buFont typeface="Wingdings" charset="2"/>
              <a:buChar char="Ø"/>
            </a:pPr>
            <a:r>
              <a:rPr lang="en-US" altLang="en-US" sz="2600" dirty="0"/>
              <a:t>Commonly called dandruff</a:t>
            </a:r>
          </a:p>
          <a:p>
            <a:pPr>
              <a:buClr>
                <a:srgbClr val="DE6C36"/>
              </a:buClr>
              <a:buFont typeface="Wingdings" charset="2"/>
              <a:buChar char="Ø"/>
            </a:pPr>
            <a:r>
              <a:rPr lang="en-US" altLang="en-US" sz="2600" dirty="0"/>
              <a:t>Flaky desquamation of scalp with a profuse amount of fine, powdery scales</a:t>
            </a:r>
          </a:p>
          <a:p>
            <a:pPr>
              <a:buClr>
                <a:srgbClr val="DE6C36"/>
              </a:buClr>
              <a:buFont typeface="Wingdings" charset="2"/>
              <a:buNone/>
            </a:pPr>
            <a:endParaRPr/>
          </a:p>
          <a:p>
            <a:pPr>
              <a:buClr>
                <a:srgbClr val="DE6C36"/>
              </a:buClr>
              <a:buFont typeface="Arial" charset="0"/>
              <a:buNone/>
            </a:pPr>
            <a:r>
              <a:rPr lang="en-US" altLang="en-US" sz="2600" b="1" dirty="0"/>
              <a:t>Note</a:t>
            </a:r>
            <a:r>
              <a:rPr lang="en-US" altLang="en-US" sz="2600" dirty="0"/>
              <a:t>: Mild forms of the disease are asymptomatic, but when scaling occurs, it is often accompanied with pruritus, which may lead to scratching and secondary infections and excoriation </a:t>
            </a:r>
          </a:p>
        </p:txBody>
      </p:sp>
    </p:spTree>
  </p:cSld>
  <p:clrMapOvr>
    <a:masterClrMapping/>
  </p:clrMapOvr>
  <p:transition spd="slow">
    <p:blinds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83969"/>
          <p:cNvSpPr>
            <a:spLocks noGrp="1"/>
          </p:cNvSpPr>
          <p:nvPr>
            <p:ph type="title" idx="4294967295"/>
          </p:nvPr>
        </p:nvSpPr>
        <p:spPr>
          <a:xfrm>
            <a:off x="457200" y="533400"/>
            <a:ext cx="7467600" cy="685800"/>
          </a:xfrm>
          <a:ln/>
        </p:spPr>
        <p:txBody>
          <a:bodyPr wrap="square" bIns="91440" anchor="b" anchorCtr="0"/>
          <a:lstStyle/>
          <a:p>
            <a:r>
              <a:rPr lang="en-US" altLang="en-US" sz="3600" b="1" dirty="0"/>
              <a:t>Medical Management</a:t>
            </a:r>
          </a:p>
        </p:txBody>
      </p:sp>
      <p:sp>
        <p:nvSpPr>
          <p:cNvPr id="83971" name="Oval 8397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40-587298610EC3}" type="slidenum">
              <a:rPr lang="en-US" altLang="en-US" sz="1400" dirty="0">
                <a:solidFill>
                  <a:srgbClr val="FFFFFF"/>
                </a:solidFill>
                <a:latin typeface="Rockwell" charset="0"/>
              </a:rPr>
              <a:pPr algn="ctr"/>
              <a:t>77</a:t>
            </a:fld>
            <a:endParaRPr lang="en-US" altLang="en-US" sz="1400" dirty="0">
              <a:solidFill>
                <a:srgbClr val="FFFFFF"/>
              </a:solidFill>
              <a:latin typeface="Rockwell" charset="0"/>
            </a:endParaRPr>
          </a:p>
        </p:txBody>
      </p:sp>
      <p:sp>
        <p:nvSpPr>
          <p:cNvPr id="83972" name="Text Placeholder 83971"/>
          <p:cNvSpPr>
            <a:spLocks noGrp="1"/>
          </p:cNvSpPr>
          <p:nvPr>
            <p:ph type="body" sz="quarter" idx="4294967295"/>
          </p:nvPr>
        </p:nvSpPr>
        <p:spPr>
          <a:xfrm>
            <a:off x="457200" y="1371600"/>
            <a:ext cx="8229600" cy="47545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400" dirty="0"/>
              <a:t>Objective of therapy is to control the disorder and allow the skin to repair itself</a:t>
            </a:r>
          </a:p>
          <a:p>
            <a:pPr>
              <a:buClr>
                <a:srgbClr val="DE6C36"/>
              </a:buClr>
              <a:buFont typeface="Wingdings" charset="2"/>
              <a:buChar char="Ø"/>
            </a:pPr>
            <a:r>
              <a:rPr lang="en-US" altLang="en-US" sz="2400" dirty="0"/>
              <a:t>Topical corticosteroid cream for body and facial seborrheic dermatitis to allay secondary inflammatory response. To be used with caution near eyelids.</a:t>
            </a:r>
          </a:p>
          <a:p>
            <a:pPr>
              <a:buClr>
                <a:srgbClr val="DE6C36"/>
              </a:buClr>
              <a:buFont typeface="Wingdings" charset="2"/>
              <a:buChar char="Ø"/>
            </a:pPr>
            <a:r>
              <a:rPr lang="en-US" altLang="en-US" sz="2400" dirty="0"/>
              <a:t>Maximum aeration of the skin and careful cleaning of areas with creases and folds to prevent secondary candidal infection</a:t>
            </a:r>
          </a:p>
          <a:p>
            <a:pPr>
              <a:buClr>
                <a:srgbClr val="DE6C36"/>
              </a:buClr>
              <a:buFont typeface="Wingdings" charset="2"/>
              <a:buChar char="Ø"/>
            </a:pPr>
            <a:r>
              <a:rPr lang="en-US" altLang="en-US" sz="2400" dirty="0"/>
              <a:t>Use of medicated shampoo properly and frequently for dandruff. Two or three different types of shampoo to be used in rotation to avoid development of resistance to a particular shampoo</a:t>
            </a:r>
          </a:p>
        </p:txBody>
      </p:sp>
    </p:spTree>
  </p:cSld>
  <p:clrMapOvr>
    <a:masterClrMapping/>
  </p:clrMapOvr>
  <p:transition spd="slow">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84993"/>
          <p:cNvSpPr>
            <a:spLocks noGrp="1"/>
          </p:cNvSpPr>
          <p:nvPr>
            <p:ph type="title" idx="4294967295"/>
          </p:nvPr>
        </p:nvSpPr>
        <p:spPr>
          <a:xfrm>
            <a:off x="457200" y="152400"/>
            <a:ext cx="8229600" cy="990600"/>
          </a:xfrm>
          <a:ln/>
        </p:spPr>
        <p:txBody>
          <a:bodyPr wrap="square" bIns="91440" anchor="b" anchorCtr="0"/>
          <a:lstStyle/>
          <a:p>
            <a:r>
              <a:rPr lang="en-US" altLang="en-US" b="1" dirty="0"/>
              <a:t>Nursing Management</a:t>
            </a:r>
          </a:p>
        </p:txBody>
      </p:sp>
      <p:sp>
        <p:nvSpPr>
          <p:cNvPr id="84995" name="Oval 8499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41-587298610EC3}" type="slidenum">
              <a:rPr lang="en-US" altLang="en-US" sz="1400" dirty="0">
                <a:solidFill>
                  <a:srgbClr val="FFFFFF"/>
                </a:solidFill>
                <a:latin typeface="Rockwell" charset="0"/>
              </a:rPr>
              <a:pPr algn="ctr"/>
              <a:t>78</a:t>
            </a:fld>
            <a:endParaRPr lang="en-US" altLang="en-US" sz="1400" dirty="0">
              <a:solidFill>
                <a:srgbClr val="FFFFFF"/>
              </a:solidFill>
              <a:latin typeface="Rockwell" charset="0"/>
            </a:endParaRPr>
          </a:p>
        </p:txBody>
      </p:sp>
      <p:sp>
        <p:nvSpPr>
          <p:cNvPr id="84996" name="Text Placeholder 84995"/>
          <p:cNvSpPr>
            <a:spLocks noGrp="1"/>
          </p:cNvSpPr>
          <p:nvPr>
            <p:ph type="body" sz="quarter" idx="4294967295"/>
          </p:nvPr>
        </p:nvSpPr>
        <p:spPr>
          <a:xfrm>
            <a:off x="457200" y="1447800"/>
            <a:ext cx="8229600" cy="49530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Advise the patient to avoid external irritants, excessive heat and perspiration</a:t>
            </a:r>
          </a:p>
          <a:p>
            <a:pPr>
              <a:buFont typeface="Wingdings" charset="2"/>
              <a:buChar char="Ø"/>
            </a:pPr>
            <a:r>
              <a:rPr lang="en-US" altLang="en-US" sz="2600" dirty="0"/>
              <a:t>Discourage rubbing and scratching because they prolong the disorder</a:t>
            </a:r>
          </a:p>
          <a:p>
            <a:pPr>
              <a:buFont typeface="Wingdings" charset="2"/>
              <a:buChar char="Ø"/>
            </a:pPr>
            <a:r>
              <a:rPr lang="en-US" altLang="en-US" sz="2600" dirty="0"/>
              <a:t>Reinforce the use of medicated shampoo for those with dandruff that requires treatment</a:t>
            </a:r>
          </a:p>
          <a:p>
            <a:pPr>
              <a:buFont typeface="Wingdings" charset="2"/>
              <a:buChar char="Ø"/>
            </a:pPr>
            <a:r>
              <a:rPr lang="en-US" altLang="en-US" sz="2600" dirty="0"/>
              <a:t>Caution and reassure patient that seborrheic dermatoses is chronic and is prone to reappear. The goal is to keep it under control.</a:t>
            </a:r>
          </a:p>
          <a:p>
            <a:pPr>
              <a:buFont typeface="Wingdings" charset="2"/>
              <a:buChar char="Ø"/>
            </a:pPr>
            <a:r>
              <a:rPr lang="en-US" altLang="en-US" sz="2600" dirty="0"/>
              <a:t>Psychological support </a:t>
            </a:r>
          </a:p>
        </p:txBody>
      </p:sp>
    </p:spTree>
  </p:cSld>
  <p:clrMapOvr>
    <a:masterClrMapping/>
  </p:clrMapOvr>
  <p:transition spd="slow">
    <p:blinds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86017"/>
          <p:cNvSpPr>
            <a:spLocks noGrp="1"/>
          </p:cNvSpPr>
          <p:nvPr>
            <p:ph type="title" idx="4294967295"/>
          </p:nvPr>
        </p:nvSpPr>
        <p:spPr>
          <a:xfrm>
            <a:off x="914400" y="274638"/>
            <a:ext cx="7772400" cy="1143000"/>
          </a:xfrm>
          <a:ln/>
        </p:spPr>
        <p:txBody>
          <a:bodyPr wrap="square" bIns="91440" anchor="b" anchorCtr="0"/>
          <a:lstStyle/>
          <a:p>
            <a:pPr algn="ctr"/>
            <a:r>
              <a:rPr lang="en-US" altLang="en-US" b="1" dirty="0"/>
              <a:t>ASSIGNMENT</a:t>
            </a:r>
          </a:p>
        </p:txBody>
      </p:sp>
      <p:sp>
        <p:nvSpPr>
          <p:cNvPr id="86019" name="Oval 8601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535-587298610EC3}" type="slidenum">
              <a:rPr lang="en-US" altLang="en-US" sz="1400" dirty="0">
                <a:solidFill>
                  <a:srgbClr val="FFFFFF"/>
                </a:solidFill>
                <a:latin typeface="Rockwell" charset="0"/>
              </a:rPr>
              <a:pPr algn="ctr"/>
              <a:t>79</a:t>
            </a:fld>
            <a:endParaRPr lang="en-US" altLang="en-US" sz="1400" dirty="0">
              <a:solidFill>
                <a:srgbClr val="FFFFFF"/>
              </a:solidFill>
              <a:latin typeface="Rockwell" charset="0"/>
            </a:endParaRPr>
          </a:p>
        </p:txBody>
      </p:sp>
      <p:sp>
        <p:nvSpPr>
          <p:cNvPr id="86020" name="Text Placeholder 86019"/>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None/>
            </a:pPr>
            <a:r>
              <a:rPr lang="en-US" altLang="en-US" sz="2600" dirty="0"/>
              <a:t>Read and Make notes on Acne Vulgaris</a:t>
            </a:r>
          </a:p>
          <a:p>
            <a:pPr>
              <a:buFont typeface="Wingdings" charset="2"/>
              <a:buChar char="Ø"/>
            </a:pPr>
            <a:r>
              <a:rPr lang="en-US" altLang="en-US" sz="2600" dirty="0"/>
              <a:t>Definition</a:t>
            </a:r>
          </a:p>
          <a:p>
            <a:pPr>
              <a:buFont typeface="Wingdings" charset="2"/>
              <a:buChar char="Ø"/>
            </a:pPr>
            <a:r>
              <a:rPr lang="en-US" altLang="en-US" sz="2600" dirty="0"/>
              <a:t>Causes/ Risk Factors</a:t>
            </a:r>
          </a:p>
          <a:p>
            <a:pPr>
              <a:buFont typeface="Wingdings" charset="2"/>
              <a:buChar char="Ø"/>
            </a:pPr>
            <a:r>
              <a:rPr lang="en-US" altLang="en-US" sz="2600" dirty="0"/>
              <a:t>Clinical Manifestations</a:t>
            </a:r>
          </a:p>
          <a:p>
            <a:pPr>
              <a:buFont typeface="Wingdings" charset="2"/>
              <a:buChar char="Ø"/>
            </a:pPr>
            <a:r>
              <a:rPr lang="en-US" altLang="en-US" sz="2600" dirty="0"/>
              <a:t>Medical Management  - Nutritional  and Hygiene therapy, Pharmacotherapy</a:t>
            </a:r>
          </a:p>
          <a:p>
            <a:pPr>
              <a:buFont typeface="Wingdings" charset="2"/>
              <a:buChar char="Ø"/>
            </a:pPr>
            <a:r>
              <a:rPr lang="en-US" altLang="en-US" sz="2600" dirty="0"/>
              <a:t>Nursing Management</a:t>
            </a:r>
          </a:p>
        </p:txBody>
      </p:sp>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133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273-587298610EC3}" type="slidenum">
              <a:rPr lang="en-US" altLang="en-US" sz="1400" dirty="0">
                <a:solidFill>
                  <a:srgbClr val="FFFFFF"/>
                </a:solidFill>
                <a:latin typeface="Rockwell" charset="0"/>
              </a:rPr>
              <a:pPr algn="ctr"/>
              <a:t>8</a:t>
            </a:fld>
            <a:endParaRPr lang="en-US" altLang="en-US" sz="1400" dirty="0">
              <a:solidFill>
                <a:srgbClr val="FFFFFF"/>
              </a:solidFill>
              <a:latin typeface="Rockwell" charset="0"/>
            </a:endParaRPr>
          </a:p>
        </p:txBody>
      </p:sp>
      <p:sp>
        <p:nvSpPr>
          <p:cNvPr id="13315" name="Text Placeholder 13314"/>
          <p:cNvSpPr>
            <a:spLocks noGrp="1"/>
          </p:cNvSpPr>
          <p:nvPr>
            <p:ph type="body" sz="quarter" idx="4294967295"/>
          </p:nvPr>
        </p:nvSpPr>
        <p:spPr>
          <a:xfrm>
            <a:off x="457200" y="533400"/>
            <a:ext cx="8229600" cy="55927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r>
              <a:rPr lang="en-US" altLang="en-US" sz="2600" b="1" u="sng" dirty="0"/>
              <a:t>Keratinocytes</a:t>
            </a:r>
            <a:r>
              <a:rPr lang="en-US" altLang="en-US" sz="2600" b="1" dirty="0"/>
              <a:t> : </a:t>
            </a:r>
            <a:r>
              <a:rPr lang="en-US" altLang="en-US" sz="2600" dirty="0"/>
              <a:t>Form a barrier against environmental damage such as pathogens, (bacteria, fungi, parasites, viruses), heat, UV radiation and water loss.</a:t>
            </a:r>
          </a:p>
          <a:p>
            <a:pPr>
              <a:lnSpc>
                <a:spcPct val="90000"/>
              </a:lnSpc>
              <a:buClr>
                <a:srgbClr val="DE6C36"/>
              </a:buClr>
              <a:buFont typeface="Arial" charset="0"/>
              <a:buNone/>
            </a:pPr>
            <a:endParaRPr/>
          </a:p>
          <a:p>
            <a:pPr>
              <a:lnSpc>
                <a:spcPct val="90000"/>
              </a:lnSpc>
              <a:buClr>
                <a:srgbClr val="DE6C36"/>
              </a:buClr>
              <a:buFont typeface="Arial" charset="0"/>
              <a:buNone/>
            </a:pPr>
            <a:r>
              <a:rPr lang="en-US" altLang="en-US" sz="2600" b="1" u="sng" dirty="0"/>
              <a:t>Melanocytes</a:t>
            </a:r>
            <a:r>
              <a:rPr lang="en-US" altLang="en-US" sz="2600" b="1" dirty="0"/>
              <a:t>:</a:t>
            </a:r>
            <a:r>
              <a:rPr lang="en-US" altLang="en-US" sz="2600" dirty="0"/>
              <a:t> Melanin-producing cells located in the bottom layer (the stratum basale) of the skin's epidermis.</a:t>
            </a:r>
          </a:p>
          <a:p>
            <a:pPr>
              <a:lnSpc>
                <a:spcPct val="90000"/>
              </a:lnSpc>
              <a:buClr>
                <a:srgbClr val="DE6C36"/>
              </a:buClr>
              <a:buFont typeface="Arial" charset="0"/>
              <a:buNone/>
            </a:pPr>
            <a:r>
              <a:rPr lang="en-US" altLang="en-US" sz="2600" dirty="0"/>
              <a:t> </a:t>
            </a:r>
          </a:p>
          <a:p>
            <a:pPr>
              <a:lnSpc>
                <a:spcPct val="90000"/>
              </a:lnSpc>
              <a:buClr>
                <a:srgbClr val="DE6C36"/>
              </a:buClr>
              <a:buFont typeface="Arial" charset="0"/>
              <a:buNone/>
            </a:pPr>
            <a:r>
              <a:rPr lang="en-US" altLang="en-US" sz="2600" b="1" u="sng" dirty="0"/>
              <a:t>Langerhans cells</a:t>
            </a:r>
            <a:r>
              <a:rPr lang="en-US" altLang="en-US" sz="2600" u="sng" dirty="0"/>
              <a:t> :</a:t>
            </a:r>
            <a:r>
              <a:rPr lang="en-US" altLang="en-US" sz="2600" dirty="0"/>
              <a:t> Antigen-presenting immune cells of the skin and mucosa.</a:t>
            </a:r>
          </a:p>
          <a:p>
            <a:pPr>
              <a:lnSpc>
                <a:spcPct val="90000"/>
              </a:lnSpc>
              <a:buClr>
                <a:srgbClr val="DE6C36"/>
              </a:buClr>
              <a:buFont typeface="Arial" charset="0"/>
              <a:buNone/>
            </a:pPr>
            <a:endParaRPr/>
          </a:p>
          <a:p>
            <a:pPr>
              <a:lnSpc>
                <a:spcPct val="90000"/>
              </a:lnSpc>
              <a:buClr>
                <a:srgbClr val="DE6C36"/>
              </a:buClr>
              <a:buFont typeface="Arial" charset="0"/>
              <a:buNone/>
            </a:pPr>
            <a:r>
              <a:rPr lang="en-US" altLang="en-US" sz="2600" b="1" u="sng" dirty="0"/>
              <a:t>Merkel cells</a:t>
            </a:r>
            <a:r>
              <a:rPr lang="en-US" altLang="en-US" sz="2600" dirty="0"/>
              <a:t>: Nerve receptor essential for the specialized coding </a:t>
            </a:r>
          </a:p>
        </p:txBody>
      </p:sp>
    </p:spTree>
  </p:cSld>
  <p:clrMapOvr>
    <a:masterClrMapping/>
  </p:clrMapOvr>
  <p:transition spd="slow">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7041"/>
          <p:cNvSpPr>
            <a:spLocks noGrp="1"/>
          </p:cNvSpPr>
          <p:nvPr>
            <p:ph type="title" idx="4294967295"/>
          </p:nvPr>
        </p:nvSpPr>
        <p:spPr>
          <a:xfrm>
            <a:off x="457200" y="274638"/>
            <a:ext cx="8229600" cy="1020762"/>
          </a:xfrm>
          <a:ln/>
        </p:spPr>
        <p:txBody>
          <a:bodyPr wrap="square" bIns="91440" anchor="b" anchorCtr="0"/>
          <a:lstStyle/>
          <a:p>
            <a:pPr algn="ctr"/>
            <a:r>
              <a:rPr lang="en-US" altLang="en-US" b="1" dirty="0"/>
              <a:t>ACNE VULGARIS</a:t>
            </a:r>
          </a:p>
        </p:txBody>
      </p:sp>
      <p:sp>
        <p:nvSpPr>
          <p:cNvPr id="87043" name="Oval 8704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43-587298610EC3}" type="slidenum">
              <a:rPr lang="en-US" altLang="en-US" sz="1400" dirty="0">
                <a:solidFill>
                  <a:srgbClr val="FFFFFF"/>
                </a:solidFill>
                <a:latin typeface="Rockwell" charset="0"/>
              </a:rPr>
              <a:pPr algn="ctr"/>
              <a:t>80</a:t>
            </a:fld>
            <a:endParaRPr lang="en-US" altLang="en-US" sz="1400" dirty="0">
              <a:solidFill>
                <a:srgbClr val="FFFFFF"/>
              </a:solidFill>
              <a:latin typeface="Rockwell" charset="0"/>
            </a:endParaRPr>
          </a:p>
        </p:txBody>
      </p:sp>
      <p:sp>
        <p:nvSpPr>
          <p:cNvPr id="87044" name="Text Placeholder 87043"/>
          <p:cNvSpPr>
            <a:spLocks noGrp="1"/>
          </p:cNvSpPr>
          <p:nvPr>
            <p:ph type="body" sz="quarter" idx="4294967295"/>
          </p:nvPr>
        </p:nvSpPr>
        <p:spPr>
          <a:xfrm>
            <a:off x="457200" y="1905000"/>
            <a:ext cx="8229600" cy="43434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Is a common follicular disorder affecting susceptible hair follicles, most commonly found on the face, neck and upper trunk</a:t>
            </a:r>
          </a:p>
          <a:p>
            <a:pPr>
              <a:buFont typeface="Wingdings" charset="2"/>
              <a:buChar char="Ø"/>
            </a:pPr>
            <a:r>
              <a:rPr lang="en-US" altLang="en-US" sz="2600" dirty="0"/>
              <a:t>Characterized by camedones (primary acne lesions), both open and closed, and papules, pustules nodules and cysts</a:t>
            </a:r>
          </a:p>
          <a:p>
            <a:pPr>
              <a:buFont typeface="Wingdings" charset="2"/>
              <a:buChar char="Ø"/>
            </a:pPr>
            <a:r>
              <a:rPr lang="en-US" altLang="en-US" sz="2600" dirty="0"/>
              <a:t>Most common in adolescents and young adults between 12 – 35 years. Both gender affected equally but with early onset in girls</a:t>
            </a:r>
          </a:p>
        </p:txBody>
      </p:sp>
    </p:spTree>
  </p:cSld>
  <p:clrMapOvr>
    <a:masterClrMapping/>
  </p:clrMapOvr>
  <p:transition spd="slow">
    <p:blinds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88065"/>
          <p:cNvSpPr>
            <a:spLocks noGrp="1"/>
          </p:cNvSpPr>
          <p:nvPr>
            <p:ph type="title" idx="4294967295"/>
          </p:nvPr>
        </p:nvSpPr>
        <p:spPr>
          <a:xfrm>
            <a:off x="457200" y="533400"/>
            <a:ext cx="7467600" cy="914400"/>
          </a:xfrm>
          <a:ln/>
        </p:spPr>
        <p:txBody>
          <a:bodyPr wrap="square" bIns="91440" anchor="b" anchorCtr="0"/>
          <a:lstStyle/>
          <a:p>
            <a:r>
              <a:rPr lang="en-US" altLang="en-US" b="1" dirty="0"/>
              <a:t>Causes/ Risk Factors</a:t>
            </a:r>
          </a:p>
        </p:txBody>
      </p:sp>
      <p:sp>
        <p:nvSpPr>
          <p:cNvPr id="88067" name="Oval 8806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45-587298610EC3}" type="slidenum">
              <a:rPr lang="en-US" altLang="en-US" sz="1400" dirty="0">
                <a:solidFill>
                  <a:srgbClr val="FFFFFF"/>
                </a:solidFill>
                <a:latin typeface="Rockwell" charset="0"/>
              </a:rPr>
              <a:pPr algn="ctr"/>
              <a:t>81</a:t>
            </a:fld>
            <a:endParaRPr lang="en-US" altLang="en-US" sz="1400" dirty="0">
              <a:solidFill>
                <a:srgbClr val="FFFFFF"/>
              </a:solidFill>
              <a:latin typeface="Rockwell" charset="0"/>
            </a:endParaRPr>
          </a:p>
        </p:txBody>
      </p:sp>
      <p:sp>
        <p:nvSpPr>
          <p:cNvPr id="88068" name="Text Placeholder 88067"/>
          <p:cNvSpPr>
            <a:spLocks noGrp="1"/>
          </p:cNvSpPr>
          <p:nvPr>
            <p:ph type="body" sz="quarter" idx="4294967295"/>
          </p:nvPr>
        </p:nvSpPr>
        <p:spPr>
          <a:xfrm>
            <a:off x="457200" y="1752600"/>
            <a:ext cx="8229600" cy="4721225"/>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u="sng" dirty="0"/>
              <a:t>Hormonal</a:t>
            </a:r>
            <a:r>
              <a:rPr lang="en-US" altLang="en-US" sz="2600" dirty="0"/>
              <a:t>: Hormonal activity, such as menstrual cycles and puberty, may contribute to the formation of acne. During puberty, an increase in male sex hormones called androgens cause the follicular glands to grow larger and make more sebum. Acne becomes more marked at this stage because the androgen is functioning at peak activity</a:t>
            </a:r>
          </a:p>
        </p:txBody>
      </p:sp>
    </p:spTree>
  </p:cSld>
  <p:clrMapOvr>
    <a:masterClrMapping/>
  </p:clrMapOvr>
  <p:transition spd="slow">
    <p:blinds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val 8908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79-587298610EC3}" type="slidenum">
              <a:rPr lang="en-US" altLang="en-US" sz="1400" dirty="0">
                <a:solidFill>
                  <a:srgbClr val="FFFFFF"/>
                </a:solidFill>
                <a:latin typeface="Rockwell" charset="0"/>
              </a:rPr>
              <a:pPr algn="ctr"/>
              <a:t>82</a:t>
            </a:fld>
            <a:endParaRPr lang="en-US" altLang="en-US" sz="1400" dirty="0">
              <a:solidFill>
                <a:srgbClr val="FFFFFF"/>
              </a:solidFill>
              <a:latin typeface="Rockwell" charset="0"/>
            </a:endParaRPr>
          </a:p>
        </p:txBody>
      </p:sp>
      <p:sp>
        <p:nvSpPr>
          <p:cNvPr id="89091" name="Text Placeholder 89090"/>
          <p:cNvSpPr>
            <a:spLocks noGrp="1"/>
          </p:cNvSpPr>
          <p:nvPr>
            <p:ph type="body" sz="quarter" idx="4294967295"/>
          </p:nvPr>
        </p:nvSpPr>
        <p:spPr>
          <a:xfrm>
            <a:off x="457200" y="914400"/>
            <a:ext cx="8305800" cy="55594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u="sng" dirty="0"/>
              <a:t>Genetic:</a:t>
            </a:r>
            <a:r>
              <a:rPr lang="en-US" altLang="en-US" sz="2600" dirty="0"/>
              <a:t> The tendency to develop acne runs in families. For example, school aged boys with acne often have other members in their family with acne. A family history of acne is associated with an earlier occurrence of acne.</a:t>
            </a:r>
          </a:p>
          <a:p>
            <a:pPr>
              <a:buClr>
                <a:srgbClr val="DE6C36"/>
              </a:buClr>
              <a:buNone/>
            </a:pPr>
            <a:endParaRPr/>
          </a:p>
          <a:p>
            <a:pPr>
              <a:buClr>
                <a:srgbClr val="DE6C36"/>
              </a:buClr>
              <a:buFont typeface="Wingdings" charset="2"/>
              <a:buChar char="Ø"/>
            </a:pPr>
            <a:r>
              <a:rPr lang="en-US" altLang="en-US" sz="2600" u="sng" dirty="0"/>
              <a:t>Psychological</a:t>
            </a:r>
            <a:r>
              <a:rPr lang="en-US" altLang="en-US" sz="2600" dirty="0"/>
              <a:t>: While the connection between acne and stress has been debated, scientific research indicates that increased acne severity is significantly associated with increased stress levels. </a:t>
            </a:r>
          </a:p>
          <a:p>
            <a:pPr>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Oval 9011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47-587298610EC3}" type="slidenum">
              <a:rPr lang="en-US" altLang="en-US" sz="1400" dirty="0">
                <a:solidFill>
                  <a:srgbClr val="FFFFFF"/>
                </a:solidFill>
                <a:latin typeface="Rockwell" charset="0"/>
              </a:rPr>
              <a:pPr algn="ctr"/>
              <a:t>83</a:t>
            </a:fld>
            <a:endParaRPr lang="en-US" altLang="en-US" sz="1400" dirty="0">
              <a:solidFill>
                <a:srgbClr val="FFFFFF"/>
              </a:solidFill>
              <a:latin typeface="Rockwell" charset="0"/>
            </a:endParaRPr>
          </a:p>
        </p:txBody>
      </p:sp>
      <p:sp>
        <p:nvSpPr>
          <p:cNvPr id="90115" name="Text Placeholder 90114"/>
          <p:cNvSpPr>
            <a:spLocks noGrp="1"/>
          </p:cNvSpPr>
          <p:nvPr>
            <p:ph type="body" sz="quarter" idx="4294967295"/>
          </p:nvPr>
        </p:nvSpPr>
        <p:spPr>
          <a:xfrm>
            <a:off x="457200" y="914400"/>
            <a:ext cx="8229600" cy="54864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u="sng" dirty="0"/>
              <a:t>Infection:</a:t>
            </a:r>
            <a:r>
              <a:rPr lang="en-US" altLang="en-US" sz="2600" dirty="0"/>
              <a:t> Propionibacterium acnes (P. acnes) is the anaerobic bacterium species that is widely concluded to cause acne, though Staphylococcus epidermidis has been universally discovered to play some role since normal pores appear colonized only by P.acnes.</a:t>
            </a:r>
          </a:p>
          <a:p>
            <a:pPr>
              <a:buClr>
                <a:srgbClr val="DE6C36"/>
              </a:buClr>
              <a:buNone/>
            </a:pPr>
            <a:endParaRPr/>
          </a:p>
          <a:p>
            <a:pPr>
              <a:buClr>
                <a:srgbClr val="DE6C36"/>
              </a:buClr>
              <a:buFont typeface="Wingdings" charset="2"/>
              <a:buChar char="Ø"/>
            </a:pPr>
            <a:r>
              <a:rPr lang="en-US" altLang="en-US" sz="2600" u="sng" dirty="0"/>
              <a:t>Diet:</a:t>
            </a:r>
            <a:r>
              <a:rPr lang="en-US" altLang="en-US" sz="2600" dirty="0"/>
              <a:t> A high glycemic load diet is associated with worsening acne. There is also a positive association between the consumption of milk and a greater rate and severity of acne.</a:t>
            </a:r>
          </a:p>
        </p:txBody>
      </p:sp>
    </p:spTree>
  </p:cSld>
  <p:clrMapOvr>
    <a:masterClrMapping/>
  </p:clrMapOvr>
  <p:transition spd="slow">
    <p:blinds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1137"/>
          <p:cNvSpPr>
            <a:spLocks noGrp="1"/>
          </p:cNvSpPr>
          <p:nvPr>
            <p:ph type="title" idx="4294967295"/>
          </p:nvPr>
        </p:nvSpPr>
        <p:spPr>
          <a:xfrm>
            <a:off x="457200" y="228600"/>
            <a:ext cx="8229600" cy="1143000"/>
          </a:xfrm>
          <a:ln/>
        </p:spPr>
        <p:txBody>
          <a:bodyPr wrap="square" bIns="91440" anchor="b" anchorCtr="0"/>
          <a:lstStyle/>
          <a:p>
            <a:r>
              <a:rPr lang="en-US" altLang="en-US" b="1" dirty="0"/>
              <a:t>Clinical Manifestations</a:t>
            </a:r>
          </a:p>
        </p:txBody>
      </p:sp>
      <p:sp>
        <p:nvSpPr>
          <p:cNvPr id="91139" name="Oval 9113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49-587298610EC3}" type="slidenum">
              <a:rPr lang="en-US" altLang="en-US" sz="1400" dirty="0">
                <a:solidFill>
                  <a:srgbClr val="FFFFFF"/>
                </a:solidFill>
                <a:latin typeface="Rockwell" charset="0"/>
              </a:rPr>
              <a:pPr algn="ctr"/>
              <a:t>84</a:t>
            </a:fld>
            <a:endParaRPr lang="en-US" altLang="en-US" sz="1400" dirty="0">
              <a:solidFill>
                <a:srgbClr val="FFFFFF"/>
              </a:solidFill>
              <a:latin typeface="Rockwell" charset="0"/>
            </a:endParaRPr>
          </a:p>
        </p:txBody>
      </p:sp>
      <p:sp>
        <p:nvSpPr>
          <p:cNvPr id="91140" name="Text Placeholder 91139"/>
          <p:cNvSpPr>
            <a:spLocks noGrp="1"/>
          </p:cNvSpPr>
          <p:nvPr>
            <p:ph type="body" sz="quarter" idx="4294967295"/>
          </p:nvPr>
        </p:nvSpPr>
        <p:spPr>
          <a:xfrm>
            <a:off x="457200" y="1752600"/>
            <a:ext cx="8229600" cy="4373563"/>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Closed comedones (whiteheads ): Obstructive lesions formed from impacted lipids or oils and keratin that plug the dilated follicle</a:t>
            </a:r>
          </a:p>
          <a:p>
            <a:pPr>
              <a:buFont typeface="Wingdings" charset="2"/>
              <a:buChar char="Ø"/>
            </a:pPr>
            <a:r>
              <a:rPr lang="en-US" altLang="en-US" sz="2600" dirty="0"/>
              <a:t>Open comedones (blackheads): Contents of duct are open, the black color resulting from lipid, bacterial and epithelial debris</a:t>
            </a:r>
          </a:p>
          <a:p>
            <a:pPr>
              <a:buFont typeface="Wingdings" charset="2"/>
              <a:buChar char="Ø"/>
            </a:pPr>
            <a:r>
              <a:rPr lang="en-US" altLang="en-US" sz="2600" dirty="0"/>
              <a:t>Papules (pinheads), and Pustules (pimples), </a:t>
            </a:r>
          </a:p>
          <a:p>
            <a:pPr>
              <a:buFont typeface="Wingdings" charset="2"/>
              <a:buChar char="Ø"/>
            </a:pPr>
            <a:r>
              <a:rPr lang="en-US" altLang="en-US" sz="2600" dirty="0"/>
              <a:t>Nodules (large papules) and Scarring</a:t>
            </a:r>
          </a:p>
        </p:txBody>
      </p:sp>
    </p:spTree>
  </p:cSld>
  <p:clrMapOvr>
    <a:masterClrMapping/>
  </p:clrMapOvr>
  <p:transition spd="slow">
    <p:blinds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92161"/>
          <p:cNvSpPr>
            <a:spLocks noGrp="1"/>
          </p:cNvSpPr>
          <p:nvPr>
            <p:ph type="title" idx="4294967295"/>
          </p:nvPr>
        </p:nvSpPr>
        <p:spPr>
          <a:xfrm>
            <a:off x="457200" y="274638"/>
            <a:ext cx="8229600" cy="944562"/>
          </a:xfrm>
          <a:ln/>
        </p:spPr>
        <p:txBody>
          <a:bodyPr wrap="square" bIns="91440" anchor="b" anchorCtr="0"/>
          <a:lstStyle/>
          <a:p>
            <a:r>
              <a:rPr lang="en-US" altLang="en-US" b="1" dirty="0"/>
              <a:t>Nutrition and Hygiene Therapy</a:t>
            </a:r>
          </a:p>
        </p:txBody>
      </p:sp>
      <p:sp>
        <p:nvSpPr>
          <p:cNvPr id="92163" name="Oval 9216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50-587298610EC3}" type="slidenum">
              <a:rPr lang="en-US" altLang="en-US" sz="1400" dirty="0">
                <a:solidFill>
                  <a:srgbClr val="FFFFFF"/>
                </a:solidFill>
                <a:latin typeface="Rockwell" charset="0"/>
              </a:rPr>
              <a:pPr algn="ctr"/>
              <a:t>85</a:t>
            </a:fld>
            <a:endParaRPr lang="en-US" altLang="en-US" sz="1400" dirty="0">
              <a:solidFill>
                <a:srgbClr val="FFFFFF"/>
              </a:solidFill>
              <a:latin typeface="Rockwell" charset="0"/>
            </a:endParaRPr>
          </a:p>
        </p:txBody>
      </p:sp>
      <p:sp>
        <p:nvSpPr>
          <p:cNvPr id="92164" name="Text Placeholder 92163"/>
          <p:cNvSpPr>
            <a:spLocks noGrp="1"/>
          </p:cNvSpPr>
          <p:nvPr>
            <p:ph type="body" sz="quarter" idx="4294967295"/>
          </p:nvPr>
        </p:nvSpPr>
        <p:spPr>
          <a:xfrm>
            <a:off x="457200" y="10668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endParaRPr/>
          </a:p>
          <a:p>
            <a:pPr>
              <a:buClr>
                <a:srgbClr val="DE6C36"/>
              </a:buClr>
              <a:buFont typeface="Wingdings" charset="2"/>
              <a:buChar char="Ø"/>
            </a:pPr>
            <a:r>
              <a:rPr lang="en-US" altLang="en-US" sz="2600" dirty="0"/>
              <a:t>Elimination of specific food or food products associated  with fare – up of acne e.g. chocolate, cola, fried foods and milk products</a:t>
            </a:r>
          </a:p>
          <a:p>
            <a:pPr>
              <a:buClr>
                <a:srgbClr val="DE6C36"/>
              </a:buClr>
              <a:buFont typeface="Wingdings" charset="2"/>
              <a:buChar char="Ø"/>
            </a:pPr>
            <a:r>
              <a:rPr lang="en-US" altLang="en-US" sz="2600" dirty="0"/>
              <a:t>Maintenance of good nutrition to equip the immune system for effective action against bacteria and infection</a:t>
            </a:r>
          </a:p>
          <a:p>
            <a:pPr>
              <a:buClr>
                <a:srgbClr val="DE6C36"/>
              </a:buClr>
              <a:buFont typeface="Wingdings" charset="2"/>
              <a:buChar char="Ø"/>
            </a:pPr>
            <a:r>
              <a:rPr lang="en-US" altLang="en-US" sz="2600" dirty="0"/>
              <a:t>Washing twice a day with a cleansing soap for mild cases</a:t>
            </a:r>
          </a:p>
          <a:p>
            <a:pPr>
              <a:buClr>
                <a:srgbClr val="DE6C36"/>
              </a:buClr>
              <a:buFont typeface="Wingdings" charset="2"/>
              <a:buChar char="Ø"/>
            </a:pPr>
            <a:r>
              <a:rPr lang="en-US" altLang="en-US" sz="2600" dirty="0"/>
              <a:t>Positive assurance, listening attentively and being sensitive to patient’s feeling </a:t>
            </a:r>
          </a:p>
        </p:txBody>
      </p:sp>
    </p:spTree>
  </p:cSld>
  <p:clrMapOvr>
    <a:masterClrMapping/>
  </p:clrMapOvr>
  <p:transition spd="slow">
    <p:blinds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93185"/>
          <p:cNvSpPr>
            <a:spLocks noGrp="1"/>
          </p:cNvSpPr>
          <p:nvPr>
            <p:ph type="title" idx="4294967295"/>
          </p:nvPr>
        </p:nvSpPr>
        <p:spPr>
          <a:xfrm>
            <a:off x="457200" y="274638"/>
            <a:ext cx="8229600" cy="944562"/>
          </a:xfrm>
          <a:ln/>
        </p:spPr>
        <p:txBody>
          <a:bodyPr wrap="square" bIns="91440" anchor="b" anchorCtr="0"/>
          <a:lstStyle/>
          <a:p>
            <a:r>
              <a:rPr lang="en-US" altLang="en-US" b="1" dirty="0"/>
              <a:t>Pharmacotherapy</a:t>
            </a:r>
          </a:p>
        </p:txBody>
      </p:sp>
      <p:sp>
        <p:nvSpPr>
          <p:cNvPr id="93187" name="Oval 9318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51-587298610EC3}" type="slidenum">
              <a:rPr lang="en-US" altLang="en-US" sz="1400" dirty="0">
                <a:solidFill>
                  <a:srgbClr val="FFFFFF"/>
                </a:solidFill>
                <a:latin typeface="Rockwell" charset="0"/>
              </a:rPr>
              <a:pPr algn="ctr"/>
              <a:t>86</a:t>
            </a:fld>
            <a:endParaRPr lang="en-US" altLang="en-US" sz="1400" dirty="0">
              <a:solidFill>
                <a:srgbClr val="FFFFFF"/>
              </a:solidFill>
              <a:latin typeface="Rockwell" charset="0"/>
            </a:endParaRPr>
          </a:p>
        </p:txBody>
      </p:sp>
      <p:sp>
        <p:nvSpPr>
          <p:cNvPr id="93188" name="Text Placeholder 93187"/>
          <p:cNvSpPr>
            <a:spLocks noGrp="1"/>
          </p:cNvSpPr>
          <p:nvPr>
            <p:ph type="body" sz="quarter" idx="4294967295"/>
          </p:nvPr>
        </p:nvSpPr>
        <p:spPr>
          <a:xfrm>
            <a:off x="457200" y="1524000"/>
            <a:ext cx="8229600" cy="5181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u="sng" dirty="0"/>
              <a:t>a) Topical Therapy</a:t>
            </a:r>
          </a:p>
          <a:p>
            <a:pPr>
              <a:buClr>
                <a:srgbClr val="DE6C36"/>
              </a:buClr>
              <a:buFont typeface="Arial" charset="0"/>
              <a:buNone/>
            </a:pPr>
            <a:r>
              <a:rPr lang="en-US" altLang="en-US" sz="2600" b="1" dirty="0"/>
              <a:t>1. Benzoyl peroxide: </a:t>
            </a:r>
          </a:p>
          <a:p>
            <a:pPr>
              <a:buClr>
                <a:srgbClr val="DE6C36"/>
              </a:buClr>
              <a:buFont typeface="Wingdings" charset="2"/>
              <a:buChar char="Ø"/>
            </a:pPr>
            <a:r>
              <a:rPr lang="en-US" altLang="en-US" sz="2600" dirty="0"/>
              <a:t>Produce a rapid and sustained reduction of inflammatory lesions; </a:t>
            </a:r>
          </a:p>
          <a:p>
            <a:pPr>
              <a:buClr>
                <a:srgbClr val="DE6C36"/>
              </a:buClr>
              <a:buFont typeface="Wingdings" charset="2"/>
              <a:buChar char="Ø"/>
            </a:pPr>
            <a:r>
              <a:rPr lang="en-US" altLang="en-US" sz="2600" dirty="0"/>
              <a:t>They depress sebum production and promote breakdown of comedo plugs; </a:t>
            </a:r>
          </a:p>
          <a:p>
            <a:pPr>
              <a:buClr>
                <a:srgbClr val="DE6C36"/>
              </a:buClr>
              <a:buFont typeface="Wingdings" charset="2"/>
              <a:buChar char="Ø"/>
            </a:pPr>
            <a:r>
              <a:rPr lang="en-US" altLang="en-US" sz="2600" dirty="0"/>
              <a:t>Produce antibacterial effect by suppressing P. acnes.</a:t>
            </a:r>
          </a:p>
          <a:p>
            <a:pPr>
              <a:buClr>
                <a:srgbClr val="DE6C36"/>
              </a:buClr>
              <a:buFont typeface="Wingdings" charset="2"/>
              <a:buChar char="Ø"/>
            </a:pPr>
            <a:r>
              <a:rPr lang="en-US" altLang="en-US" sz="2600" dirty="0"/>
              <a:t>Initially causes redness and peeling hence patient should be informed</a:t>
            </a:r>
          </a:p>
        </p:txBody>
      </p:sp>
    </p:spTree>
  </p:cSld>
  <p:clrMapOvr>
    <a:masterClrMapping/>
  </p:clrMapOvr>
  <p:transition spd="slow">
    <p:blinds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94209"/>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352-587298610EC3}" type="slidenum">
              <a:rPr lang="en-US" altLang="en-US" sz="1400" dirty="0">
                <a:solidFill>
                  <a:srgbClr val="FFFFFF"/>
                </a:solidFill>
                <a:latin typeface="Rockwell" charset="0"/>
              </a:rPr>
              <a:pPr algn="ctr"/>
              <a:t>87</a:t>
            </a:fld>
            <a:endParaRPr lang="en-US" altLang="en-US" sz="1400" dirty="0">
              <a:solidFill>
                <a:srgbClr val="FFFFFF"/>
              </a:solidFill>
              <a:latin typeface="Rockwell" charset="0"/>
            </a:endParaRPr>
          </a:p>
        </p:txBody>
      </p:sp>
      <p:sp>
        <p:nvSpPr>
          <p:cNvPr id="94211" name="Text Placeholder 94210"/>
          <p:cNvSpPr>
            <a:spLocks noGrp="1"/>
          </p:cNvSpPr>
          <p:nvPr>
            <p:ph type="body" sz="quarter" idx="4294967295"/>
          </p:nvPr>
        </p:nvSpPr>
        <p:spPr>
          <a:xfrm>
            <a:off x="457200" y="685800"/>
            <a:ext cx="8229600" cy="54403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The gel should be applied once a day</a:t>
            </a:r>
          </a:p>
          <a:p>
            <a:pPr>
              <a:buClr>
                <a:srgbClr val="DE6C36"/>
              </a:buClr>
              <a:buFont typeface="Wingdings" charset="2"/>
              <a:buChar char="Ø"/>
            </a:pPr>
            <a:r>
              <a:rPr lang="en-US" altLang="en-US" sz="2600" dirty="0"/>
              <a:t>Improvement may take 8 to 12 weeks</a:t>
            </a:r>
          </a:p>
          <a:p>
            <a:pPr>
              <a:buClr>
                <a:srgbClr val="DE6C36"/>
              </a:buClr>
              <a:buFont typeface="Wingdings" charset="2"/>
              <a:buChar char="Ø"/>
            </a:pPr>
            <a:r>
              <a:rPr lang="en-US" altLang="en-US" sz="2600" dirty="0"/>
              <a:t>Caution patient against sun exposure while using this topical medication since it can cause exaggerated sunburns</a:t>
            </a:r>
          </a:p>
          <a:p>
            <a:pPr>
              <a:buClr>
                <a:srgbClr val="DE6C36"/>
              </a:buClr>
              <a:buFont typeface="Wingdings" charset="2"/>
              <a:buNone/>
            </a:pPr>
            <a:endParaRPr/>
          </a:p>
          <a:p>
            <a:pPr>
              <a:buClr>
                <a:srgbClr val="DE6C36"/>
              </a:buClr>
              <a:buFont typeface="Arial" charset="0"/>
              <a:buNone/>
            </a:pPr>
            <a:r>
              <a:rPr lang="en-US" altLang="en-US" sz="2600" b="1" dirty="0"/>
              <a:t>2. Topical Retinoid</a:t>
            </a:r>
          </a:p>
          <a:p>
            <a:pPr>
              <a:buClr>
                <a:srgbClr val="DE6C36"/>
              </a:buClr>
              <a:buFont typeface="Wingdings" charset="2"/>
              <a:buChar char="Ø"/>
            </a:pPr>
            <a:r>
              <a:rPr lang="en-US" altLang="en-US" sz="2600" dirty="0"/>
              <a:t>Vitamin A acid (tretinoin) is applied to clear keratin plugs from pilosebaceous ducts. </a:t>
            </a:r>
          </a:p>
          <a:p>
            <a:pPr>
              <a:buClr>
                <a:srgbClr val="DE6C36"/>
              </a:buClr>
              <a:buFont typeface="Wingdings" charset="2"/>
              <a:buChar char="Ø"/>
            </a:pPr>
            <a:r>
              <a:rPr lang="en-US" altLang="en-US" sz="2600" dirty="0"/>
              <a:t>It speeds cellular turnover, forces out comedones and prevents knew</a:t>
            </a:r>
          </a:p>
        </p:txBody>
      </p:sp>
    </p:spTree>
  </p:cSld>
  <p:clrMapOvr>
    <a:masterClrMapping/>
  </p:clrMapOvr>
  <p:transition spd="slow">
    <p:blinds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val 9523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6-1353-587298610EC3}" type="slidenum">
              <a:rPr lang="en-US" altLang="en-US" sz="1400" dirty="0">
                <a:solidFill>
                  <a:srgbClr val="FFFFFF"/>
                </a:solidFill>
                <a:latin typeface="Rockwell" charset="0"/>
              </a:rPr>
              <a:pPr algn="ctr"/>
              <a:t>88</a:t>
            </a:fld>
            <a:endParaRPr lang="en-US" altLang="en-US" sz="1400" dirty="0">
              <a:solidFill>
                <a:srgbClr val="FFFFFF"/>
              </a:solidFill>
              <a:latin typeface="Rockwell" charset="0"/>
            </a:endParaRPr>
          </a:p>
        </p:txBody>
      </p:sp>
      <p:sp>
        <p:nvSpPr>
          <p:cNvPr id="95235" name="Text Placeholder 95234"/>
          <p:cNvSpPr>
            <a:spLocks noGrp="1"/>
          </p:cNvSpPr>
          <p:nvPr>
            <p:ph type="body" sz="quarter" idx="4294967295"/>
          </p:nvPr>
        </p:nvSpPr>
        <p:spPr>
          <a:xfrm>
            <a:off x="457200" y="228600"/>
            <a:ext cx="8229600" cy="6400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3. Topical Antibiotics</a:t>
            </a:r>
          </a:p>
          <a:p>
            <a:pPr>
              <a:buClr>
                <a:srgbClr val="DE6C36"/>
              </a:buClr>
              <a:buFont typeface="Wingdings" charset="2"/>
              <a:buChar char="Ø"/>
            </a:pPr>
            <a:r>
              <a:rPr lang="en-US" altLang="en-US" sz="2600" dirty="0"/>
              <a:t>Include tetracycline, clindamycin and erythromycin</a:t>
            </a:r>
          </a:p>
          <a:p>
            <a:pPr>
              <a:buClr>
                <a:srgbClr val="DE6C36"/>
              </a:buClr>
              <a:buFont typeface="Wingdings" charset="2"/>
              <a:buChar char="Ø"/>
            </a:pPr>
            <a:r>
              <a:rPr lang="en-US" altLang="en-US" sz="2600" dirty="0"/>
              <a:t>Suppress growth of </a:t>
            </a:r>
            <a:r>
              <a:rPr lang="en-US" altLang="en-US" sz="2600" i="1" dirty="0"/>
              <a:t>P. acnes</a:t>
            </a:r>
          </a:p>
          <a:p>
            <a:pPr>
              <a:buClr>
                <a:srgbClr val="DE6C36"/>
              </a:buClr>
              <a:buFont typeface="Wingdings" charset="2"/>
              <a:buChar char="Ø"/>
            </a:pPr>
            <a:r>
              <a:rPr lang="en-US" altLang="en-US" sz="2600" dirty="0"/>
              <a:t>Reduce superficial free fatty acid levels</a:t>
            </a:r>
          </a:p>
          <a:p>
            <a:pPr>
              <a:buClr>
                <a:srgbClr val="DE6C36"/>
              </a:buClr>
              <a:buFont typeface="Wingdings" charset="2"/>
              <a:buChar char="Ø"/>
            </a:pPr>
            <a:r>
              <a:rPr lang="en-US" altLang="en-US" sz="2600" dirty="0"/>
              <a:t>Decrease comedones, papules and pustules</a:t>
            </a:r>
          </a:p>
          <a:p>
            <a:pPr>
              <a:buClr>
                <a:srgbClr val="DE6C36"/>
              </a:buClr>
              <a:buFont typeface="Wingdings" charset="2"/>
              <a:buChar char="Ø"/>
            </a:pPr>
            <a:r>
              <a:rPr lang="en-US" altLang="en-US" sz="2600" dirty="0"/>
              <a:t>Produce no systemic side effects</a:t>
            </a:r>
          </a:p>
          <a:p>
            <a:pPr>
              <a:buClr>
                <a:srgbClr val="DE6C36"/>
              </a:buClr>
              <a:buFont typeface="Wingdings" charset="2"/>
              <a:buNone/>
            </a:pPr>
            <a:endParaRPr/>
          </a:p>
          <a:p>
            <a:pPr>
              <a:buClr>
                <a:srgbClr val="DE6C36"/>
              </a:buClr>
              <a:buFont typeface="Arial" charset="0"/>
              <a:buNone/>
            </a:pPr>
            <a:r>
              <a:rPr lang="en-US" altLang="en-US" sz="2600" b="1" u="sng" dirty="0"/>
              <a:t>b) Systemic Therapy</a:t>
            </a:r>
          </a:p>
          <a:p>
            <a:pPr>
              <a:buClr>
                <a:srgbClr val="DE6C36"/>
              </a:buClr>
              <a:buFont typeface="Arial" charset="0"/>
              <a:buChar char=""/>
            </a:pPr>
            <a:r>
              <a:rPr lang="en-US" altLang="en-US" sz="2600" b="1" dirty="0"/>
              <a:t>Systemic Antibiotics </a:t>
            </a:r>
          </a:p>
          <a:p>
            <a:pPr>
              <a:buClr>
                <a:srgbClr val="DE6C36"/>
              </a:buClr>
              <a:buFont typeface="Wingdings" charset="2"/>
              <a:buChar char="Ø"/>
            </a:pPr>
            <a:r>
              <a:rPr lang="en-US" altLang="en-US" sz="2600" dirty="0"/>
              <a:t>Oral antibiotics like tetracycline, minocycline and doxycycline are used in small doses over a long period of time (months to years)</a:t>
            </a:r>
          </a:p>
          <a:p>
            <a:pPr>
              <a:buClr>
                <a:srgbClr val="DE6C36"/>
              </a:buClr>
              <a:buFont typeface="Wingdings" charset="2"/>
              <a:buChar char="Ø"/>
            </a:pPr>
            <a:r>
              <a:rPr lang="en-US" altLang="en-US" sz="2600" dirty="0"/>
              <a:t>Effective in moderate and severe acne </a:t>
            </a:r>
          </a:p>
          <a:p>
            <a:pPr>
              <a:buClr>
                <a:srgbClr val="DE6C36"/>
              </a:buClr>
              <a:buFont typeface="Arial" charset="0"/>
              <a:buNone/>
            </a:pPr>
            <a:endParaRPr/>
          </a:p>
        </p:txBody>
      </p:sp>
    </p:spTree>
  </p:cSld>
  <p:clrMapOvr>
    <a:masterClrMapping/>
  </p:clrMapOvr>
  <p:transition spd="slow">
    <p:blinds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9625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354-587298610EC3}" type="slidenum">
              <a:rPr lang="en-US" altLang="en-US" sz="1400" dirty="0">
                <a:solidFill>
                  <a:srgbClr val="FFFFFF"/>
                </a:solidFill>
                <a:latin typeface="Rockwell" charset="0"/>
              </a:rPr>
              <a:pPr algn="ctr"/>
              <a:t>89</a:t>
            </a:fld>
            <a:endParaRPr lang="en-US" altLang="en-US" sz="1400" dirty="0">
              <a:solidFill>
                <a:srgbClr val="FFFFFF"/>
              </a:solidFill>
              <a:latin typeface="Rockwell" charset="0"/>
            </a:endParaRPr>
          </a:p>
        </p:txBody>
      </p:sp>
      <p:sp>
        <p:nvSpPr>
          <p:cNvPr id="96259" name="Text Placeholder 96258"/>
          <p:cNvSpPr>
            <a:spLocks noGrp="1"/>
          </p:cNvSpPr>
          <p:nvPr>
            <p:ph type="body" sz="quarter" idx="4294967295"/>
          </p:nvPr>
        </p:nvSpPr>
        <p:spPr>
          <a:xfrm>
            <a:off x="457200" y="381000"/>
            <a:ext cx="8229600" cy="5745163"/>
          </a:xfrm>
          <a:ln/>
        </p:spPr>
        <p:txBody>
          <a:bodyPr wrap="square" anchor="t" anchorCtr="0"/>
          <a:lstStyle>
            <a:lvl1pPr>
              <a:defRPr sz="2000"/>
            </a:lvl1pPr>
            <a:lvl2pPr>
              <a:defRPr sz="1800"/>
            </a:lvl2pPr>
            <a:lvl3pPr>
              <a:defRPr sz="1600"/>
            </a:lvl3pPr>
            <a:lvl4pPr>
              <a:defRPr sz="1600"/>
            </a:lvl4pPr>
            <a:lvl5pPr>
              <a:defRPr sz="1600"/>
            </a:lvl5pPr>
          </a:lstStyle>
          <a:p>
            <a:pPr>
              <a:lnSpc>
                <a:spcPct val="90000"/>
              </a:lnSpc>
              <a:buClr>
                <a:srgbClr val="DE6C36"/>
              </a:buClr>
              <a:buFont typeface="Arial" charset="0"/>
              <a:buNone/>
            </a:pPr>
            <a:r>
              <a:rPr lang="en-US" altLang="en-US" sz="2600" b="1" dirty="0"/>
              <a:t>Note: </a:t>
            </a:r>
          </a:p>
          <a:p>
            <a:pPr>
              <a:lnSpc>
                <a:spcPct val="90000"/>
              </a:lnSpc>
              <a:buClr>
                <a:srgbClr val="DE6C36"/>
              </a:buClr>
              <a:buFont typeface="Wingdings" charset="2"/>
              <a:buChar char="Ø"/>
            </a:pPr>
            <a:r>
              <a:rPr lang="en-US" altLang="en-US" sz="2600" dirty="0"/>
              <a:t>Tetracycline family of antibiotics is contraindicated in children below 12 years and pregnant women</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Their administration during pregnancy can affect the development of teeth, causing enamel hypoplasia and permanent discoloration of teeth in infants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Side effects of tetracycline include: photosensivity, nausea, diarrhea, cutaneous infection and vaginitis</a:t>
            </a:r>
          </a:p>
          <a:p>
            <a:pPr>
              <a:lnSpc>
                <a:spcPct val="90000"/>
              </a:lnSpc>
              <a:buClr>
                <a:srgbClr val="DE6C36"/>
              </a:buClr>
              <a:buFont typeface="Wingdings" charset="2"/>
              <a:buNone/>
            </a:pPr>
            <a:endParaRPr/>
          </a:p>
          <a:p>
            <a:pPr>
              <a:lnSpc>
                <a:spcPct val="90000"/>
              </a:lnSpc>
              <a:buClr>
                <a:srgbClr val="DE6C36"/>
              </a:buClr>
              <a:buFont typeface="Wingdings" charset="2"/>
              <a:buChar char="Ø"/>
            </a:pPr>
            <a:r>
              <a:rPr lang="en-US" altLang="en-US" sz="2600" dirty="0"/>
              <a:t>Broad – spectrum antibiotics may suppress normal vaginal bacteria and predispose the patient to candidiasis</a:t>
            </a:r>
          </a:p>
          <a:p>
            <a:pPr>
              <a:lnSpc>
                <a:spcPct val="90000"/>
              </a:lnSpc>
              <a:buClr>
                <a:srgbClr val="DE6C36"/>
              </a:buClr>
              <a:buFont typeface="Wingdings" charset="2"/>
              <a:buChar char="Ø"/>
            </a:pPr>
            <a:endParaRP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1433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270-587298610EC3}" type="slidenum">
              <a:rPr lang="en-US" altLang="en-US" sz="1400" dirty="0">
                <a:solidFill>
                  <a:srgbClr val="FFFFFF"/>
                </a:solidFill>
                <a:latin typeface="Rockwell" charset="0"/>
              </a:rPr>
              <a:pPr algn="ctr"/>
              <a:t>9</a:t>
            </a:fld>
            <a:endParaRPr lang="en-US" altLang="en-US" sz="1400" dirty="0">
              <a:solidFill>
                <a:srgbClr val="FFFFFF"/>
              </a:solidFill>
              <a:latin typeface="Rockwell" charset="0"/>
            </a:endParaRPr>
          </a:p>
        </p:txBody>
      </p:sp>
      <p:sp>
        <p:nvSpPr>
          <p:cNvPr id="14339" name="Text Placeholder 14338"/>
          <p:cNvSpPr>
            <a:spLocks noGrp="1"/>
          </p:cNvSpPr>
          <p:nvPr>
            <p:ph type="body" sz="quarter" idx="4294967295"/>
          </p:nvPr>
        </p:nvSpPr>
        <p:spPr>
          <a:xfrm>
            <a:off x="457200" y="685800"/>
            <a:ext cx="8229600" cy="5440363"/>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Skin thickness ranges from 0.1mm(eyelids) to 1mm(on the palm)</a:t>
            </a:r>
          </a:p>
          <a:p>
            <a:pPr>
              <a:buClr>
                <a:srgbClr val="DE6C36"/>
              </a:buClr>
              <a:buFont typeface="Wingdings" charset="2"/>
              <a:buNone/>
            </a:pPr>
            <a:endParaRPr/>
          </a:p>
          <a:p>
            <a:pPr>
              <a:buClr>
                <a:srgbClr val="DE6C36"/>
              </a:buClr>
              <a:buFont typeface="Wingdings" charset="2"/>
              <a:buChar char="Ø"/>
            </a:pPr>
            <a:r>
              <a:rPr lang="en-US" altLang="en-US" sz="2600" dirty="0"/>
              <a:t>Is further subdivided into the 5 sublayers or strata (beginning with the outermost layer): </a:t>
            </a:r>
          </a:p>
          <a:p>
            <a:pPr lvl="2">
              <a:buFont typeface="Wingdings" charset="2"/>
              <a:buChar char="§"/>
            </a:pPr>
            <a:r>
              <a:rPr lang="en-US" altLang="en-US" sz="2400" dirty="0"/>
              <a:t>Stratum corneum</a:t>
            </a:r>
          </a:p>
          <a:p>
            <a:pPr lvl="2">
              <a:buFont typeface="Wingdings" charset="2"/>
              <a:buChar char="§"/>
            </a:pPr>
            <a:r>
              <a:rPr lang="en-US" altLang="en-US" sz="2400" dirty="0"/>
              <a:t>Stratum lucidum( only in palms of hands and bottoms of feet)</a:t>
            </a:r>
          </a:p>
          <a:p>
            <a:pPr lvl="2">
              <a:buFont typeface="Wingdings" charset="2"/>
              <a:buChar char="§"/>
            </a:pPr>
            <a:r>
              <a:rPr lang="en-US" altLang="en-US" sz="2400" dirty="0"/>
              <a:t>Stratum granulosum</a:t>
            </a:r>
          </a:p>
          <a:p>
            <a:pPr lvl="2">
              <a:buFont typeface="Wingdings" charset="2"/>
              <a:buChar char="§"/>
            </a:pPr>
            <a:r>
              <a:rPr lang="en-US" altLang="en-US" sz="2400" dirty="0"/>
              <a:t>Stratum spinosum</a:t>
            </a:r>
          </a:p>
          <a:p>
            <a:pPr lvl="2">
              <a:buFont typeface="Wingdings" charset="2"/>
              <a:buChar char="§"/>
            </a:pPr>
            <a:r>
              <a:rPr lang="en-US" altLang="en-US" sz="2400" dirty="0"/>
              <a:t>Stratum germinativum(also called "stratum basale") </a:t>
            </a:r>
          </a:p>
        </p:txBody>
      </p:sp>
    </p:spTree>
  </p:cSld>
  <p:clrMapOvr>
    <a:masterClrMapping/>
  </p:clrMapOvr>
  <p:transition spd="slow">
    <p:blinds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97281"/>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355-587298610EC3}" type="slidenum">
              <a:rPr lang="en-US" altLang="en-US" sz="1400" dirty="0">
                <a:solidFill>
                  <a:srgbClr val="FFFFFF"/>
                </a:solidFill>
                <a:latin typeface="Rockwell" charset="0"/>
              </a:rPr>
              <a:pPr algn="ctr"/>
              <a:t>90</a:t>
            </a:fld>
            <a:endParaRPr lang="en-US" altLang="en-US" sz="1400" dirty="0">
              <a:solidFill>
                <a:srgbClr val="FFFFFF"/>
              </a:solidFill>
              <a:latin typeface="Rockwell" charset="0"/>
            </a:endParaRPr>
          </a:p>
        </p:txBody>
      </p:sp>
      <p:sp>
        <p:nvSpPr>
          <p:cNvPr id="97283" name="Text Placeholder 97282"/>
          <p:cNvSpPr>
            <a:spLocks noGrp="1"/>
          </p:cNvSpPr>
          <p:nvPr>
            <p:ph type="body" sz="quarter" idx="4294967295"/>
          </p:nvPr>
        </p:nvSpPr>
        <p:spPr>
          <a:xfrm>
            <a:off x="457200" y="838200"/>
            <a:ext cx="8229600" cy="5638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Arial" charset="0"/>
              <a:buNone/>
            </a:pPr>
            <a:r>
              <a:rPr lang="en-US" altLang="en-US" sz="2600" b="1" dirty="0"/>
              <a:t>2. Oral Retinoid</a:t>
            </a:r>
          </a:p>
          <a:p>
            <a:pPr>
              <a:buClr>
                <a:srgbClr val="DE6C36"/>
              </a:buClr>
              <a:buNone/>
            </a:pPr>
            <a:endParaRPr/>
          </a:p>
          <a:p>
            <a:pPr>
              <a:buClr>
                <a:srgbClr val="DE6C36"/>
              </a:buClr>
              <a:buFont typeface="Wingdings" charset="2"/>
              <a:buChar char="Ø"/>
            </a:pPr>
            <a:r>
              <a:rPr lang="en-US" altLang="en-US" sz="2600" dirty="0"/>
              <a:t>Synthetic vitamin A compounds are used in patients with nodular cystic acne unresponsive to conventional therapy</a:t>
            </a:r>
          </a:p>
          <a:p>
            <a:pPr>
              <a:buClr>
                <a:srgbClr val="DE6C36"/>
              </a:buClr>
              <a:buNone/>
            </a:pPr>
            <a:endParaRPr/>
          </a:p>
          <a:p>
            <a:pPr>
              <a:buClr>
                <a:srgbClr val="DE6C36"/>
              </a:buClr>
              <a:buFont typeface="Wingdings" charset="2"/>
              <a:buChar char="Ø"/>
            </a:pPr>
            <a:r>
              <a:rPr lang="en-US" altLang="en-US" sz="2600" dirty="0"/>
              <a:t>Reduces sebaceous gland size and inhibits sebum production</a:t>
            </a:r>
          </a:p>
          <a:p>
            <a:pPr>
              <a:buClr>
                <a:srgbClr val="DE6C36"/>
              </a:buClr>
              <a:buNone/>
            </a:pPr>
            <a:endParaRPr/>
          </a:p>
          <a:p>
            <a:pPr>
              <a:buClr>
                <a:srgbClr val="DE6C36"/>
              </a:buClr>
              <a:buFont typeface="Wingdings" charset="2"/>
              <a:buChar char="Ø"/>
            </a:pPr>
            <a:r>
              <a:rPr lang="en-US" altLang="en-US" sz="2600" dirty="0"/>
              <a:t>Causes epidermal shed, thereby unseating and expelling existing comedones</a:t>
            </a:r>
          </a:p>
          <a:p>
            <a:pPr>
              <a:buClr>
                <a:srgbClr val="DE6C36"/>
              </a:buClr>
              <a:buFont typeface="Wingdings" charset="2"/>
              <a:buNone/>
            </a:pPr>
            <a:endParaRPr/>
          </a:p>
          <a:p>
            <a:pPr>
              <a:buClr>
                <a:srgbClr val="DE6C36"/>
              </a:buClr>
              <a:buFont typeface="Wingdings" charset="2"/>
              <a:buChar char="Ø"/>
            </a:pPr>
            <a:endParaRPr/>
          </a:p>
          <a:p>
            <a:pPr>
              <a:buClr>
                <a:srgbClr val="DE6C36"/>
              </a:buClr>
              <a:buFont typeface="Wingdings" charset="2"/>
              <a:buNone/>
            </a:pPr>
            <a:endParaRPr/>
          </a:p>
          <a:p>
            <a:pPr>
              <a:buClr>
                <a:srgbClr val="DE6C36"/>
              </a:buClr>
              <a:buFont typeface="Wingdings" charset="2"/>
              <a:buNone/>
            </a:pPr>
            <a:endParaRPr/>
          </a:p>
        </p:txBody>
      </p:sp>
    </p:spTree>
  </p:cSld>
  <p:clrMapOvr>
    <a:masterClrMapping/>
  </p:clrMapOvr>
  <p:transition spd="slow">
    <p:blinds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val 98305"/>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2-1480-587298610EC3}" type="slidenum">
              <a:rPr lang="en-US" altLang="en-US" sz="1400" dirty="0">
                <a:solidFill>
                  <a:srgbClr val="FFFFFF"/>
                </a:solidFill>
                <a:latin typeface="Rockwell" charset="0"/>
              </a:rPr>
              <a:pPr algn="ctr"/>
              <a:t>91</a:t>
            </a:fld>
            <a:endParaRPr lang="en-US" altLang="en-US" sz="1400" dirty="0">
              <a:solidFill>
                <a:srgbClr val="FFFFFF"/>
              </a:solidFill>
              <a:latin typeface="Rockwell" charset="0"/>
            </a:endParaRPr>
          </a:p>
        </p:txBody>
      </p:sp>
      <p:sp>
        <p:nvSpPr>
          <p:cNvPr id="98307" name="Text Placeholder 98306"/>
          <p:cNvSpPr>
            <a:spLocks noGrp="1"/>
          </p:cNvSpPr>
          <p:nvPr>
            <p:ph type="body" sz="quarter" idx="4294967295"/>
          </p:nvPr>
        </p:nvSpPr>
        <p:spPr>
          <a:xfrm>
            <a:off x="457200" y="1143000"/>
            <a:ext cx="8305800" cy="53308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None/>
            </a:pPr>
            <a:r>
              <a:rPr lang="en-US" altLang="en-US" sz="2600" b="1" dirty="0"/>
              <a:t>3. Hormone Therapy</a:t>
            </a:r>
          </a:p>
          <a:p>
            <a:pPr>
              <a:buClr>
                <a:srgbClr val="DE6C36"/>
              </a:buClr>
              <a:buNone/>
            </a:pPr>
            <a:endParaRPr/>
          </a:p>
          <a:p>
            <a:pPr>
              <a:buClr>
                <a:srgbClr val="DE6C36"/>
              </a:buClr>
              <a:buFont typeface="Wingdings" charset="2"/>
              <a:buChar char="Ø"/>
            </a:pPr>
            <a:r>
              <a:rPr lang="en-US" altLang="en-US" sz="2600" dirty="0"/>
              <a:t>Estrogen therapy suppresses sebum production and reduces skin oiliness</a:t>
            </a:r>
          </a:p>
          <a:p>
            <a:pPr>
              <a:buClr>
                <a:srgbClr val="DE6C36"/>
              </a:buClr>
              <a:buNone/>
            </a:pPr>
            <a:endParaRPr/>
          </a:p>
          <a:p>
            <a:pPr>
              <a:buClr>
                <a:srgbClr val="DE6C36"/>
              </a:buClr>
              <a:buFont typeface="Wingdings" charset="2"/>
              <a:buChar char="Ø"/>
            </a:pPr>
            <a:r>
              <a:rPr lang="en-US" altLang="en-US" sz="2600" dirty="0"/>
              <a:t>Reserved for women when acne begins somewhat later than usual and tends to flare up at certain times during the menstrual cycle</a:t>
            </a:r>
          </a:p>
        </p:txBody>
      </p:sp>
    </p:spTree>
  </p:cSld>
  <p:clrMapOvr>
    <a:masterClrMapping/>
  </p:clrMapOvr>
  <p:transition spd="slow">
    <p:blinds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99329"/>
          <p:cNvSpPr>
            <a:spLocks noGrp="1"/>
          </p:cNvSpPr>
          <p:nvPr>
            <p:ph type="title" idx="4294967295"/>
          </p:nvPr>
        </p:nvSpPr>
        <p:spPr>
          <a:xfrm>
            <a:off x="457200" y="274638"/>
            <a:ext cx="7467600" cy="868362"/>
          </a:xfrm>
          <a:ln/>
        </p:spPr>
        <p:txBody>
          <a:bodyPr wrap="square" bIns="91440" anchor="b" anchorCtr="0"/>
          <a:lstStyle/>
          <a:p>
            <a:r>
              <a:rPr lang="en-US" altLang="en-US" b="1" dirty="0"/>
              <a:t>Nursing Management</a:t>
            </a:r>
          </a:p>
        </p:txBody>
      </p:sp>
      <p:sp>
        <p:nvSpPr>
          <p:cNvPr id="99331" name="Oval 9933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439-587298610EC3}" type="slidenum">
              <a:rPr lang="en-US" altLang="en-US" sz="1400" dirty="0">
                <a:solidFill>
                  <a:srgbClr val="FFFFFF"/>
                </a:solidFill>
                <a:latin typeface="Rockwell" charset="0"/>
              </a:rPr>
              <a:pPr algn="ctr"/>
              <a:t>92</a:t>
            </a:fld>
            <a:endParaRPr lang="en-US" altLang="en-US" sz="1400" dirty="0">
              <a:solidFill>
                <a:srgbClr val="FFFFFF"/>
              </a:solidFill>
              <a:latin typeface="Rockwell" charset="0"/>
            </a:endParaRPr>
          </a:p>
        </p:txBody>
      </p:sp>
      <p:sp>
        <p:nvSpPr>
          <p:cNvPr id="99332" name="Text Placeholder 99331"/>
          <p:cNvSpPr>
            <a:spLocks noGrp="1"/>
          </p:cNvSpPr>
          <p:nvPr>
            <p:ph type="body" sz="quarter" idx="4294967295"/>
          </p:nvPr>
        </p:nvSpPr>
        <p:spPr>
          <a:xfrm>
            <a:off x="457200" y="1524000"/>
            <a:ext cx="8305800" cy="49498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Largely aimed at monitoring and managing potential skin complications</a:t>
            </a:r>
          </a:p>
          <a:p>
            <a:pPr>
              <a:buClr>
                <a:srgbClr val="DE6C36"/>
              </a:buClr>
              <a:buNone/>
            </a:pPr>
            <a:endParaRPr/>
          </a:p>
          <a:p>
            <a:pPr>
              <a:buClr>
                <a:srgbClr val="DE6C36"/>
              </a:buClr>
              <a:buFont typeface="Wingdings" charset="2"/>
              <a:buChar char="Ø"/>
            </a:pPr>
            <a:r>
              <a:rPr lang="en-US" altLang="en-US" sz="2600" dirty="0"/>
              <a:t>Patients should be warned against discontinuing the drugs because this can exacerbate acne, lead to more flare – ups and increase the chances of scarring</a:t>
            </a:r>
          </a:p>
          <a:p>
            <a:pPr>
              <a:buClr>
                <a:srgbClr val="DE6C36"/>
              </a:buClr>
              <a:buNone/>
            </a:pPr>
            <a:endParaRPr/>
          </a:p>
          <a:p>
            <a:pPr>
              <a:buClr>
                <a:srgbClr val="DE6C36"/>
              </a:buClr>
              <a:buFont typeface="Wingdings" charset="2"/>
              <a:buChar char="Ø"/>
            </a:pPr>
            <a:r>
              <a:rPr lang="en-US" altLang="en-US" sz="2600" dirty="0"/>
              <a:t>Discourage manipulation of comedones, papules and pustules because it increases the potential of scarring</a:t>
            </a:r>
          </a:p>
        </p:txBody>
      </p:sp>
    </p:spTree>
  </p:cSld>
  <p:clrMapOvr>
    <a:masterClrMapping/>
  </p:clrMapOvr>
  <p:transition spd="slow">
    <p:blinds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val 100353"/>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0-1481-587298610EC3}" type="slidenum">
              <a:rPr lang="en-US" altLang="en-US" sz="1400" dirty="0">
                <a:solidFill>
                  <a:srgbClr val="FFFFFF"/>
                </a:solidFill>
                <a:latin typeface="Rockwell" charset="0"/>
              </a:rPr>
              <a:pPr algn="ctr"/>
              <a:t>93</a:t>
            </a:fld>
            <a:endParaRPr lang="en-US" altLang="en-US" sz="1400" dirty="0">
              <a:solidFill>
                <a:srgbClr val="FFFFFF"/>
              </a:solidFill>
              <a:latin typeface="Rockwell" charset="0"/>
            </a:endParaRPr>
          </a:p>
        </p:txBody>
      </p:sp>
      <p:sp>
        <p:nvSpPr>
          <p:cNvPr id="100355" name="Text Placeholder 100354"/>
          <p:cNvSpPr>
            <a:spLocks noGrp="1"/>
          </p:cNvSpPr>
          <p:nvPr>
            <p:ph type="body" sz="quarter" idx="4294967295"/>
          </p:nvPr>
        </p:nvSpPr>
        <p:spPr>
          <a:xfrm>
            <a:off x="457200" y="609600"/>
            <a:ext cx="8229600" cy="5864225"/>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Advice clients on long – term antibiotics like tetracycline especially women to watch out for side – effects like oral and genital candidiasis</a:t>
            </a:r>
          </a:p>
          <a:p>
            <a:pPr>
              <a:buFont typeface="Wingdings" charset="2"/>
              <a:buChar char="Ø"/>
            </a:pPr>
            <a:endParaRPr/>
          </a:p>
          <a:p>
            <a:pPr>
              <a:buFont typeface="Wingdings" charset="2"/>
              <a:buChar char="Ø"/>
            </a:pPr>
            <a:r>
              <a:rPr lang="en-US" altLang="en-US" sz="2600" dirty="0"/>
              <a:t>Teach patient on the need to wash the face with mild soaps and water at least twice a day to remove surface oils and prevent obstruction of oil glands</a:t>
            </a:r>
          </a:p>
          <a:p>
            <a:pPr>
              <a:buFont typeface="Wingdings" charset="2"/>
              <a:buChar char="Ø"/>
            </a:pPr>
            <a:endParaRPr/>
          </a:p>
          <a:p>
            <a:pPr>
              <a:buFont typeface="Wingdings" charset="2"/>
              <a:buChar char="Ø"/>
            </a:pPr>
            <a:r>
              <a:rPr lang="en-US" altLang="en-US" sz="2600" dirty="0"/>
              <a:t>Caution patients against scrubbing the face because it worsens the acne. It causes minute scratches on the skin surface and increases possible bacterial contamination</a:t>
            </a:r>
          </a:p>
          <a:p>
            <a:endParaRPr/>
          </a:p>
        </p:txBody>
      </p:sp>
    </p:spTree>
  </p:cSld>
  <p:clrMapOvr>
    <a:masterClrMapping/>
  </p:clrMapOvr>
  <p:transition spd="slow">
    <p:blinds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val 101377"/>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4-1458-587298610EC3}" type="slidenum">
              <a:rPr lang="en-US" altLang="en-US" sz="1400" dirty="0">
                <a:solidFill>
                  <a:srgbClr val="FFFFFF"/>
                </a:solidFill>
                <a:latin typeface="Rockwell" charset="0"/>
              </a:rPr>
              <a:pPr algn="ctr"/>
              <a:t>94</a:t>
            </a:fld>
            <a:endParaRPr lang="en-US" altLang="en-US" sz="1400" dirty="0">
              <a:solidFill>
                <a:srgbClr val="FFFFFF"/>
              </a:solidFill>
              <a:latin typeface="Rockwell" charset="0"/>
            </a:endParaRPr>
          </a:p>
        </p:txBody>
      </p:sp>
      <p:sp>
        <p:nvSpPr>
          <p:cNvPr id="101379" name="Text Placeholder 101378"/>
          <p:cNvSpPr>
            <a:spLocks noGrp="1"/>
          </p:cNvSpPr>
          <p:nvPr>
            <p:ph type="body" sz="quarter" idx="4294967295"/>
          </p:nvPr>
        </p:nvSpPr>
        <p:spPr>
          <a:xfrm>
            <a:off x="457200" y="838200"/>
            <a:ext cx="8305800" cy="5635625"/>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Advice the patient against all forms of trauma including propping the hands against the face, rubbing the face and wearing tight collars and helmets</a:t>
            </a:r>
          </a:p>
          <a:p>
            <a:pPr>
              <a:buClr>
                <a:srgbClr val="DE6C36"/>
              </a:buClr>
              <a:buNone/>
            </a:pPr>
            <a:endParaRPr/>
          </a:p>
          <a:p>
            <a:pPr>
              <a:buClr>
                <a:srgbClr val="DE6C36"/>
              </a:buClr>
              <a:buFont typeface="Wingdings" charset="2"/>
              <a:buChar char="Ø"/>
            </a:pPr>
            <a:r>
              <a:rPr lang="en-US" altLang="en-US" sz="2600" dirty="0"/>
              <a:t>Instruct patients to avoid manipulating the pimples or blackheads. Squeezing merely worsens the acne</a:t>
            </a:r>
          </a:p>
          <a:p>
            <a:pPr>
              <a:buClr>
                <a:srgbClr val="DE6C36"/>
              </a:buClr>
              <a:buNone/>
            </a:pPr>
            <a:endParaRPr/>
          </a:p>
          <a:p>
            <a:pPr>
              <a:buClr>
                <a:srgbClr val="DE6C36"/>
              </a:buClr>
              <a:buFont typeface="Wingdings" charset="2"/>
              <a:buChar char="Ø"/>
            </a:pPr>
            <a:r>
              <a:rPr lang="en-US" altLang="en-US" sz="2600" dirty="0"/>
              <a:t>Cosmetics, shaving and lotions can aggravate acne, these substances are best avoided unless otherwise</a:t>
            </a:r>
          </a:p>
          <a:p>
            <a:pPr>
              <a:buClr>
                <a:srgbClr val="DE6C36"/>
              </a:buClr>
              <a:buNone/>
            </a:pPr>
            <a:endParaRPr/>
          </a:p>
          <a:p>
            <a:pPr>
              <a:buClr>
                <a:srgbClr val="DE6C36"/>
              </a:buClr>
              <a:buFont typeface="Wingdings" charset="2"/>
              <a:buChar char="Ø"/>
            </a:pPr>
            <a:r>
              <a:rPr lang="en-US" altLang="en-US" sz="2600" dirty="0"/>
              <a:t>Encourage the patient to eat a nutritious diet to help maintain a strong immunity</a:t>
            </a:r>
          </a:p>
        </p:txBody>
      </p:sp>
    </p:spTree>
  </p:cSld>
  <p:clrMapOvr>
    <a:masterClrMapping/>
  </p:clrMapOvr>
  <p:transition spd="slow">
    <p:blinds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02401"/>
          <p:cNvSpPr>
            <a:spLocks noGrp="1"/>
          </p:cNvSpPr>
          <p:nvPr>
            <p:ph type="title" idx="4294967295"/>
          </p:nvPr>
        </p:nvSpPr>
        <p:spPr>
          <a:xfrm>
            <a:off x="457200" y="457200"/>
            <a:ext cx="8229600" cy="1066800"/>
          </a:xfrm>
          <a:ln/>
        </p:spPr>
        <p:txBody>
          <a:bodyPr wrap="square" bIns="91440" anchor="b" anchorCtr="0"/>
          <a:lstStyle/>
          <a:p>
            <a:pPr algn="ctr"/>
            <a:r>
              <a:rPr lang="en-US" altLang="en-US" b="1" dirty="0"/>
              <a:t>IMPETIGO</a:t>
            </a:r>
          </a:p>
        </p:txBody>
      </p:sp>
      <p:sp>
        <p:nvSpPr>
          <p:cNvPr id="102403" name="Oval 102402"/>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57-587298610EC3}" type="slidenum">
              <a:rPr lang="en-US" altLang="en-US" sz="1400" dirty="0">
                <a:solidFill>
                  <a:srgbClr val="FFFFFF"/>
                </a:solidFill>
                <a:latin typeface="Rockwell" charset="0"/>
              </a:rPr>
              <a:pPr algn="ctr"/>
              <a:t>95</a:t>
            </a:fld>
            <a:endParaRPr lang="en-US" altLang="en-US" sz="1400" dirty="0">
              <a:solidFill>
                <a:srgbClr val="FFFFFF"/>
              </a:solidFill>
              <a:latin typeface="Rockwell" charset="0"/>
            </a:endParaRPr>
          </a:p>
        </p:txBody>
      </p:sp>
      <p:sp>
        <p:nvSpPr>
          <p:cNvPr id="102404" name="Text Placeholder 102403"/>
          <p:cNvSpPr>
            <a:spLocks noGrp="1"/>
          </p:cNvSpPr>
          <p:nvPr>
            <p:ph type="body" sz="quarter" idx="4294967295"/>
          </p:nvPr>
        </p:nvSpPr>
        <p:spPr>
          <a:xfrm>
            <a:off x="914400" y="1447800"/>
            <a:ext cx="7772400" cy="4572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A highly contagious bacterial skin infection caused by staphylococci, streptococci or multiple bacteria</a:t>
            </a:r>
          </a:p>
          <a:p>
            <a:pPr>
              <a:buClr>
                <a:srgbClr val="DE6C36"/>
              </a:buClr>
              <a:buFont typeface="Wingdings" charset="2"/>
              <a:buNone/>
            </a:pPr>
            <a:endParaRPr/>
          </a:p>
          <a:p>
            <a:pPr>
              <a:buClr>
                <a:srgbClr val="DE6C36"/>
              </a:buClr>
              <a:buFont typeface="Wingdings" charset="2"/>
              <a:buChar char="Ø"/>
            </a:pPr>
            <a:r>
              <a:rPr lang="en-US" altLang="en-US" sz="2600" dirty="0"/>
              <a:t>Mostly affects the exposed parts of the body, face, hands and the neck</a:t>
            </a:r>
          </a:p>
          <a:p>
            <a:pPr>
              <a:buClr>
                <a:srgbClr val="DE6C36"/>
              </a:buClr>
              <a:buFont typeface="Wingdings" charset="2"/>
              <a:buNone/>
            </a:pPr>
            <a:endParaRPr/>
          </a:p>
          <a:p>
            <a:pPr>
              <a:buClr>
                <a:srgbClr val="DE6C36"/>
              </a:buClr>
              <a:buFont typeface="Wingdings" charset="2"/>
              <a:buChar char="Ø"/>
            </a:pPr>
            <a:r>
              <a:rPr lang="en-US" altLang="en-US" sz="2600" dirty="0"/>
              <a:t>Most common in children</a:t>
            </a:r>
          </a:p>
        </p:txBody>
      </p:sp>
    </p:spTree>
  </p:cSld>
  <p:clrMapOvr>
    <a:masterClrMapping/>
  </p:clrMapOvr>
  <p:transition spd="slow">
    <p:blinds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03425"/>
          <p:cNvSpPr>
            <a:spLocks noGrp="1"/>
          </p:cNvSpPr>
          <p:nvPr>
            <p:ph type="title" idx="4294967295"/>
          </p:nvPr>
        </p:nvSpPr>
        <p:spPr>
          <a:xfrm>
            <a:off x="457200" y="457200"/>
            <a:ext cx="8229600" cy="914400"/>
          </a:xfrm>
          <a:ln/>
        </p:spPr>
        <p:txBody>
          <a:bodyPr wrap="square" bIns="91440" anchor="b" anchorCtr="0"/>
          <a:lstStyle/>
          <a:p>
            <a:r>
              <a:rPr lang="en-US" altLang="en-US" b="1" dirty="0"/>
              <a:t>Risk Factors</a:t>
            </a:r>
          </a:p>
        </p:txBody>
      </p:sp>
      <p:sp>
        <p:nvSpPr>
          <p:cNvPr id="103427" name="Oval 103426"/>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2027-1358-587298610EC3}" type="slidenum">
              <a:rPr lang="en-US" altLang="en-US" sz="1400" dirty="0">
                <a:solidFill>
                  <a:srgbClr val="FFFFFF"/>
                </a:solidFill>
                <a:latin typeface="Rockwell" charset="0"/>
              </a:rPr>
              <a:pPr algn="ctr"/>
              <a:t>96</a:t>
            </a:fld>
            <a:endParaRPr lang="en-US" altLang="en-US" sz="1400" dirty="0">
              <a:solidFill>
                <a:srgbClr val="FFFFFF"/>
              </a:solidFill>
              <a:latin typeface="Rockwell" charset="0"/>
            </a:endParaRPr>
          </a:p>
        </p:txBody>
      </p:sp>
      <p:sp>
        <p:nvSpPr>
          <p:cNvPr id="103428" name="Text Placeholder 103427"/>
          <p:cNvSpPr>
            <a:spLocks noGrp="1"/>
          </p:cNvSpPr>
          <p:nvPr>
            <p:ph type="body" sz="quarter" idx="4294967295"/>
          </p:nvPr>
        </p:nvSpPr>
        <p:spPr>
          <a:xfrm>
            <a:off x="457200" y="17526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Font typeface="Wingdings" charset="2"/>
              <a:buChar char="Ø"/>
            </a:pPr>
            <a:r>
              <a:rPr lang="en-US" altLang="en-US" sz="2600" dirty="0"/>
              <a:t>Poor hygienic conditions</a:t>
            </a:r>
          </a:p>
          <a:p>
            <a:pPr>
              <a:buFont typeface="Wingdings" charset="2"/>
              <a:buChar char="Ø"/>
            </a:pPr>
            <a:r>
              <a:rPr lang="en-US" altLang="en-US" sz="2600" dirty="0"/>
              <a:t>Malnutrition</a:t>
            </a:r>
          </a:p>
          <a:p>
            <a:pPr>
              <a:buFont typeface="Wingdings" charset="2"/>
              <a:buChar char="Ø"/>
            </a:pPr>
            <a:r>
              <a:rPr lang="en-US" altLang="en-US" sz="2600" dirty="0"/>
              <a:t>Anemia</a:t>
            </a:r>
          </a:p>
          <a:p>
            <a:pPr>
              <a:buFont typeface="Wingdings" charset="2"/>
              <a:buChar char="Ø"/>
            </a:pPr>
            <a:r>
              <a:rPr lang="en-US" altLang="en-US" sz="2600" dirty="0"/>
              <a:t>Being between the ages of two and five years old</a:t>
            </a:r>
          </a:p>
          <a:p>
            <a:pPr>
              <a:buFont typeface="Wingdings" charset="2"/>
              <a:buChar char="Ø"/>
            </a:pPr>
            <a:r>
              <a:rPr lang="en-US" altLang="en-US" sz="2600" dirty="0"/>
              <a:t>Warm, humid conditions</a:t>
            </a:r>
          </a:p>
          <a:p>
            <a:pPr>
              <a:buFont typeface="Wingdings" charset="2"/>
              <a:buChar char="Ø"/>
            </a:pPr>
            <a:r>
              <a:rPr lang="en-US" altLang="en-US" sz="2600" dirty="0"/>
              <a:t>Trauma to the skin (cuts, sores, shaving, or insect bites)</a:t>
            </a:r>
          </a:p>
          <a:p>
            <a:pPr>
              <a:buFont typeface="Wingdings" charset="2"/>
              <a:buChar char="Ø"/>
            </a:pPr>
            <a:r>
              <a:rPr lang="en-US" altLang="en-US" sz="2600" dirty="0"/>
              <a:t>People with scabies </a:t>
            </a:r>
          </a:p>
        </p:txBody>
      </p:sp>
    </p:spTree>
  </p:cSld>
  <p:clrMapOvr>
    <a:masterClrMapping/>
  </p:clrMapOvr>
  <p:transition spd="slow">
    <p:blinds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04449"/>
          <p:cNvSpPr>
            <a:spLocks noGrp="1"/>
          </p:cNvSpPr>
          <p:nvPr>
            <p:ph type="title" idx="4294967295"/>
          </p:nvPr>
        </p:nvSpPr>
        <p:spPr>
          <a:xfrm>
            <a:off x="457200" y="274638"/>
            <a:ext cx="8229600" cy="868362"/>
          </a:xfrm>
          <a:ln/>
        </p:spPr>
        <p:txBody>
          <a:bodyPr wrap="square" bIns="91440" anchor="b" anchorCtr="0"/>
          <a:lstStyle/>
          <a:p>
            <a:r>
              <a:rPr lang="en-US" altLang="en-US" b="1" dirty="0"/>
              <a:t>Clinical Manifestations</a:t>
            </a:r>
          </a:p>
        </p:txBody>
      </p:sp>
      <p:sp>
        <p:nvSpPr>
          <p:cNvPr id="104451" name="Oval 104450"/>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3051-1359-587298610EC3}" type="slidenum">
              <a:rPr lang="en-US" altLang="en-US" sz="1400" dirty="0">
                <a:solidFill>
                  <a:srgbClr val="FFFFFF"/>
                </a:solidFill>
                <a:latin typeface="Rockwell" charset="0"/>
              </a:rPr>
              <a:pPr algn="ctr"/>
              <a:t>97</a:t>
            </a:fld>
            <a:endParaRPr lang="en-US" altLang="en-US" sz="1400" dirty="0">
              <a:solidFill>
                <a:srgbClr val="FFFFFF"/>
              </a:solidFill>
              <a:latin typeface="Rockwell" charset="0"/>
            </a:endParaRPr>
          </a:p>
        </p:txBody>
      </p:sp>
      <p:sp>
        <p:nvSpPr>
          <p:cNvPr id="104452" name="Text Placeholder 104451"/>
          <p:cNvSpPr>
            <a:spLocks noGrp="1"/>
          </p:cNvSpPr>
          <p:nvPr>
            <p:ph type="body" sz="quarter" idx="4294967295"/>
          </p:nvPr>
        </p:nvSpPr>
        <p:spPr>
          <a:xfrm>
            <a:off x="457200" y="1143000"/>
            <a:ext cx="8229600" cy="53340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Of sudden onset</a:t>
            </a:r>
          </a:p>
          <a:p>
            <a:pPr>
              <a:buClr>
                <a:srgbClr val="DE6C36"/>
              </a:buClr>
              <a:buFont typeface="Wingdings" charset="2"/>
              <a:buNone/>
            </a:pPr>
            <a:endParaRPr/>
          </a:p>
          <a:p>
            <a:pPr>
              <a:buClr>
                <a:srgbClr val="DE6C36"/>
              </a:buClr>
              <a:buFont typeface="Wingdings" charset="2"/>
              <a:buChar char="Ø"/>
            </a:pPr>
            <a:r>
              <a:rPr lang="en-US" altLang="en-US" sz="2600" dirty="0"/>
              <a:t>Begin as small, red macules which quickly develop discrete thin walled vesicles that soon rupture and become covered with loosely adherent honey – yellow crusts</a:t>
            </a:r>
          </a:p>
          <a:p>
            <a:pPr>
              <a:buClr>
                <a:srgbClr val="DE6C36"/>
              </a:buClr>
              <a:buFont typeface="Wingdings" charset="2"/>
              <a:buNone/>
            </a:pPr>
            <a:endParaRPr/>
          </a:p>
          <a:p>
            <a:pPr>
              <a:buClr>
                <a:srgbClr val="DE6C36"/>
              </a:buClr>
              <a:buFont typeface="Wingdings" charset="2"/>
              <a:buChar char="Ø"/>
            </a:pPr>
            <a:r>
              <a:rPr lang="en-US" altLang="en-US" sz="2600" dirty="0"/>
              <a:t>The crusts are easily removed to reveal smooth, red, moist surfaces on which new crusts soon develop</a:t>
            </a:r>
          </a:p>
          <a:p>
            <a:pPr>
              <a:buClr>
                <a:srgbClr val="DE6C36"/>
              </a:buClr>
              <a:buFont typeface="Wingdings" charset="2"/>
              <a:buNone/>
            </a:pPr>
            <a:endParaRPr/>
          </a:p>
          <a:p>
            <a:pPr>
              <a:buClr>
                <a:srgbClr val="DE6C36"/>
              </a:buClr>
              <a:buFont typeface="Wingdings" charset="2"/>
              <a:buChar char="Ø"/>
            </a:pPr>
            <a:r>
              <a:rPr lang="en-US" altLang="en-US" sz="2600" dirty="0"/>
              <a:t>If the hair is involved, the hair is matted (tangled in a big mass)</a:t>
            </a:r>
          </a:p>
        </p:txBody>
      </p:sp>
    </p:spTree>
  </p:cSld>
  <p:clrMapOvr>
    <a:masterClrMapping/>
  </p:clrMapOvr>
  <p:transition spd="slow">
    <p:blinds dir="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05473"/>
          <p:cNvSpPr>
            <a:spLocks noGrp="1"/>
          </p:cNvSpPr>
          <p:nvPr>
            <p:ph type="title" idx="4294967295"/>
          </p:nvPr>
        </p:nvSpPr>
        <p:spPr>
          <a:xfrm>
            <a:off x="457200" y="274638"/>
            <a:ext cx="8229600" cy="792162"/>
          </a:xfrm>
          <a:ln/>
        </p:spPr>
        <p:txBody>
          <a:bodyPr wrap="square" bIns="91440" anchor="b" anchorCtr="0"/>
          <a:lstStyle/>
          <a:p>
            <a:r>
              <a:rPr lang="en-US" altLang="en-US" sz="3600" b="1" dirty="0"/>
              <a:t>Medical Management</a:t>
            </a:r>
          </a:p>
        </p:txBody>
      </p:sp>
      <p:sp>
        <p:nvSpPr>
          <p:cNvPr id="105475" name="Oval 105474"/>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4075-1360-587298610EC3}" type="slidenum">
              <a:rPr lang="en-US" altLang="en-US" sz="1400" dirty="0">
                <a:solidFill>
                  <a:srgbClr val="FFFFFF"/>
                </a:solidFill>
                <a:latin typeface="Rockwell" charset="0"/>
              </a:rPr>
              <a:pPr algn="ctr"/>
              <a:t>98</a:t>
            </a:fld>
            <a:endParaRPr lang="en-US" altLang="en-US" sz="1400" dirty="0">
              <a:solidFill>
                <a:srgbClr val="FFFFFF"/>
              </a:solidFill>
              <a:latin typeface="Rockwell" charset="0"/>
            </a:endParaRPr>
          </a:p>
        </p:txBody>
      </p:sp>
      <p:sp>
        <p:nvSpPr>
          <p:cNvPr id="105476" name="Text Placeholder 105475"/>
          <p:cNvSpPr>
            <a:spLocks noGrp="1"/>
          </p:cNvSpPr>
          <p:nvPr>
            <p:ph type="body" sz="quarter" idx="4294967295"/>
          </p:nvPr>
        </p:nvSpPr>
        <p:spPr>
          <a:xfrm>
            <a:off x="457200" y="1371600"/>
            <a:ext cx="8229600" cy="52578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Systemic antibiotics e.g. flucloxacillin (floxapen): Reduces contagious spread, treats deep infection and prevents acute glomerulonephritis, which may occur as an aftermath of streptococcal skin diseases</a:t>
            </a:r>
          </a:p>
          <a:p>
            <a:pPr>
              <a:buClr>
                <a:srgbClr val="DE6C36"/>
              </a:buClr>
              <a:buFont typeface="Wingdings" charset="2"/>
              <a:buNone/>
            </a:pPr>
            <a:endParaRPr/>
          </a:p>
          <a:p>
            <a:pPr>
              <a:buClr>
                <a:srgbClr val="DE6C36"/>
              </a:buClr>
              <a:buFont typeface="Wingdings" charset="2"/>
              <a:buChar char="Ø"/>
            </a:pPr>
            <a:r>
              <a:rPr lang="en-US" altLang="en-US" sz="2600" dirty="0"/>
              <a:t>Topical antibiotics e.g. neomycin can be used. When being applied, lesions are first soaked or washed with soap solution to remove central site of bacterial growth, giving the topical antibiotic an opportunity to reach the infected site</a:t>
            </a:r>
          </a:p>
        </p:txBody>
      </p:sp>
    </p:spTree>
  </p:cSld>
  <p:clrMapOvr>
    <a:masterClrMapping/>
  </p:clrMapOvr>
  <p:transition spd="slow">
    <p:blinds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06497"/>
          <p:cNvSpPr>
            <a:spLocks noGrp="1"/>
          </p:cNvSpPr>
          <p:nvPr>
            <p:ph type="title" idx="4294967295"/>
          </p:nvPr>
        </p:nvSpPr>
        <p:spPr>
          <a:xfrm>
            <a:off x="457200" y="274638"/>
            <a:ext cx="8229600" cy="944562"/>
          </a:xfrm>
          <a:ln/>
        </p:spPr>
        <p:txBody>
          <a:bodyPr wrap="square" bIns="91440" anchor="b" anchorCtr="0"/>
          <a:lstStyle/>
          <a:p>
            <a:r>
              <a:rPr lang="en-US" altLang="en-US" b="1" dirty="0"/>
              <a:t>Nursing Management</a:t>
            </a:r>
          </a:p>
        </p:txBody>
      </p:sp>
      <p:sp>
        <p:nvSpPr>
          <p:cNvPr id="106499" name="Oval 106498"/>
          <p:cNvSpPr>
            <a:spLocks noGrp="1"/>
          </p:cNvSpPr>
          <p:nvPr/>
        </p:nvSpPr>
        <p:spPr>
          <a:xfrm>
            <a:off x="146050" y="6210300"/>
            <a:ext cx="457200" cy="457200"/>
          </a:xfrm>
          <a:prstGeom prst="ellipse">
            <a:avLst/>
          </a:prstGeom>
          <a:solidFill>
            <a:srgbClr val="B83D68"/>
          </a:solidFill>
          <a:ln>
            <a:noFill/>
          </a:ln>
        </p:spPr>
        <p:txBody>
          <a:bodyPr wrap="none" lIns="0" tIns="0" rIns="0" bIns="0" anchor="ctr" anchorCtr="1"/>
          <a:lstStyle/>
          <a:p>
            <a:pPr algn="ctr"/>
            <a:fld id="{12FF1C42-D199-1003-1361-587298610EC3}" type="slidenum">
              <a:rPr lang="en-US" altLang="en-US" sz="1400" dirty="0">
                <a:solidFill>
                  <a:srgbClr val="FFFFFF"/>
                </a:solidFill>
                <a:latin typeface="Rockwell" charset="0"/>
              </a:rPr>
              <a:pPr algn="ctr"/>
              <a:t>99</a:t>
            </a:fld>
            <a:endParaRPr lang="en-US" altLang="en-US" sz="1400" dirty="0">
              <a:solidFill>
                <a:srgbClr val="FFFFFF"/>
              </a:solidFill>
              <a:latin typeface="Rockwell" charset="0"/>
            </a:endParaRPr>
          </a:p>
        </p:txBody>
      </p:sp>
      <p:sp>
        <p:nvSpPr>
          <p:cNvPr id="106500" name="Text Placeholder 106499"/>
          <p:cNvSpPr>
            <a:spLocks noGrp="1"/>
          </p:cNvSpPr>
          <p:nvPr>
            <p:ph type="body" sz="quarter" idx="4294967295"/>
          </p:nvPr>
        </p:nvSpPr>
        <p:spPr>
          <a:xfrm>
            <a:off x="457200" y="1524000"/>
            <a:ext cx="8229600" cy="4800600"/>
          </a:xfrm>
          <a:ln/>
        </p:spPr>
        <p:txBody>
          <a:bodyPr wrap="square" anchor="t" anchorCtr="0"/>
          <a:lstStyle>
            <a:lvl1pPr>
              <a:defRPr sz="2000"/>
            </a:lvl1pPr>
            <a:lvl2pPr>
              <a:defRPr sz="1800"/>
            </a:lvl2pPr>
            <a:lvl3pPr>
              <a:defRPr sz="1600"/>
            </a:lvl3pPr>
            <a:lvl4pPr>
              <a:defRPr sz="1600"/>
            </a:lvl4pPr>
            <a:lvl5pPr>
              <a:defRPr sz="1600"/>
            </a:lvl5pPr>
          </a:lstStyle>
          <a:p>
            <a:pPr>
              <a:buClr>
                <a:srgbClr val="DE6C36"/>
              </a:buClr>
              <a:buFont typeface="Wingdings" charset="2"/>
              <a:buChar char="Ø"/>
            </a:pPr>
            <a:r>
              <a:rPr lang="en-US" altLang="en-US" sz="2600" dirty="0"/>
              <a:t>Instruct patient and family members to bathe at least daily with bactericidal soap. Cleanliness and good hygiene practices help prevent spread of lesions from one skin area to another and from one person to another</a:t>
            </a:r>
          </a:p>
          <a:p>
            <a:pPr>
              <a:buClr>
                <a:srgbClr val="DE6C36"/>
              </a:buClr>
              <a:buFont typeface="Wingdings" charset="2"/>
              <a:buNone/>
            </a:pPr>
            <a:endParaRPr/>
          </a:p>
          <a:p>
            <a:pPr>
              <a:buClr>
                <a:srgbClr val="DE6C36"/>
              </a:buClr>
              <a:buFont typeface="Wingdings" charset="2"/>
              <a:buChar char="Ø"/>
            </a:pPr>
            <a:r>
              <a:rPr lang="en-US" altLang="en-US" sz="2600" dirty="0"/>
              <a:t>Each person to have a separate towel and wash cloth</a:t>
            </a:r>
          </a:p>
          <a:p>
            <a:pPr>
              <a:buClr>
                <a:srgbClr val="DE6C36"/>
              </a:buClr>
              <a:buFont typeface="Wingdings" charset="2"/>
              <a:buNone/>
            </a:pPr>
            <a:endParaRPr/>
          </a:p>
          <a:p>
            <a:pPr>
              <a:buClr>
                <a:srgbClr val="DE6C36"/>
              </a:buClr>
              <a:buFont typeface="Wingdings" charset="2"/>
              <a:buChar char="Ø"/>
            </a:pPr>
            <a:r>
              <a:rPr lang="en-US" altLang="en-US" sz="2600" dirty="0"/>
              <a:t>Since impetigo is contagious, infected people should avoid contact with other people until lesions heal</a:t>
            </a:r>
          </a:p>
        </p:txBody>
      </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000000"/>
      </a:lt1>
      <a:dk2>
        <a:srgbClr val="F4E7ED"/>
      </a:dk2>
      <a:lt2>
        <a:srgbClr val="B13F9A"/>
      </a:lt2>
      <a:accent1>
        <a:srgbClr val="B83D68"/>
      </a:accent1>
      <a:accent2>
        <a:srgbClr val="AC66BB"/>
      </a:accent2>
      <a:accent3>
        <a:srgbClr val="000000"/>
      </a:accent3>
      <a:accent4>
        <a:srgbClr val="000000"/>
      </a:accent4>
      <a:accent5>
        <a:srgbClr val="000000"/>
      </a:accent5>
      <a:accent6>
        <a:srgbClr val="000000"/>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a:themeElements>
    <a:clrScheme name="">
      <a:dk1>
        <a:srgbClr val="FFFFFF"/>
      </a:dk1>
      <a:lt1>
        <a:srgbClr val="000000"/>
      </a:lt1>
      <a:dk2>
        <a:srgbClr val="F4E7ED"/>
      </a:dk2>
      <a:lt2>
        <a:srgbClr val="B13F9A"/>
      </a:lt2>
      <a:accent1>
        <a:srgbClr val="B83D68"/>
      </a:accent1>
      <a:accent2>
        <a:srgbClr val="AC66BB"/>
      </a:accent2>
      <a:accent3>
        <a:srgbClr val="000000"/>
      </a:accent3>
      <a:accent4>
        <a:srgbClr val="000000"/>
      </a:accent4>
      <a:accent5>
        <a:srgbClr val="000000"/>
      </a:accent5>
      <a:accent6>
        <a:srgbClr val="000000"/>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3.xml><?xml version="1.0" encoding="utf-8"?>
<a:theme xmlns:a="http://schemas.openxmlformats.org/drawingml/2006/main">
  <a:themeElements>
    <a:clrScheme name="">
      <a:dk1>
        <a:srgbClr val="FFFFFF"/>
      </a:dk1>
      <a:lt1>
        <a:srgbClr val="000000"/>
      </a:lt1>
      <a:dk2>
        <a:srgbClr val="F4E7ED"/>
      </a:dk2>
      <a:lt2>
        <a:srgbClr val="B13F9A"/>
      </a:lt2>
      <a:accent1>
        <a:srgbClr val="B83D68"/>
      </a:accent1>
      <a:accent2>
        <a:srgbClr val="AC66BB"/>
      </a:accent2>
      <a:accent3>
        <a:srgbClr val="000000"/>
      </a:accent3>
      <a:accent4>
        <a:srgbClr val="000000"/>
      </a:accent4>
      <a:accent5>
        <a:srgbClr val="000000"/>
      </a:accent5>
      <a:accent6>
        <a:srgbClr val="000000"/>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4.xml><?xml version="1.0" encoding="utf-8"?>
<a:theme xmlns:a="http://schemas.openxmlformats.org/drawingml/2006/main">
  <a:themeElements>
    <a:clrScheme name="">
      <a:dk1>
        <a:srgbClr val="FFFFFF"/>
      </a:dk1>
      <a:lt1>
        <a:srgbClr val="000000"/>
      </a:lt1>
      <a:dk2>
        <a:srgbClr val="F4E7ED"/>
      </a:dk2>
      <a:lt2>
        <a:srgbClr val="B13F9A"/>
      </a:lt2>
      <a:accent1>
        <a:srgbClr val="B83D68"/>
      </a:accent1>
      <a:accent2>
        <a:srgbClr val="AC66BB"/>
      </a:accent2>
      <a:accent3>
        <a:srgbClr val="000000"/>
      </a:accent3>
      <a:accent4>
        <a:srgbClr val="000000"/>
      </a:accent4>
      <a:accent5>
        <a:srgbClr val="000000"/>
      </a:accent5>
      <a:accent6>
        <a:srgbClr val="000000"/>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5.xml><?xml version="1.0" encoding="utf-8"?>
<a:theme xmlns:a="http://schemas.openxmlformats.org/drawingml/2006/main">
  <a:themeElements>
    <a:clrScheme name="">
      <a:dk1>
        <a:srgbClr val="FFFFFF"/>
      </a:dk1>
      <a:lt1>
        <a:srgbClr val="000000"/>
      </a:lt1>
      <a:dk2>
        <a:srgbClr val="F4E7ED"/>
      </a:dk2>
      <a:lt2>
        <a:srgbClr val="B13F9A"/>
      </a:lt2>
      <a:accent1>
        <a:srgbClr val="B83D68"/>
      </a:accent1>
      <a:accent2>
        <a:srgbClr val="AC66BB"/>
      </a:accent2>
      <a:accent3>
        <a:srgbClr val="000000"/>
      </a:accent3>
      <a:accent4>
        <a:srgbClr val="000000"/>
      </a:accent4>
      <a:accent5>
        <a:srgbClr val="000000"/>
      </a:accent5>
      <a:accent6>
        <a:srgbClr val="000000"/>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14637</Words>
  <PresentationFormat>On-screen Show (4:3)</PresentationFormat>
  <Paragraphs>1719</Paragraphs>
  <Slides>278</Slides>
  <Notes>0</Notes>
  <HiddenSlides>0</HiddenSlides>
  <MMClips>0</MMClips>
  <ScaleCrop>false</ScaleCrop>
  <HeadingPairs>
    <vt:vector size="4" baseType="variant">
      <vt:variant>
        <vt:lpstr>Theme</vt:lpstr>
      </vt:variant>
      <vt:variant>
        <vt:i4>5</vt:i4>
      </vt:variant>
      <vt:variant>
        <vt:lpstr>Slide Titles</vt:lpstr>
      </vt:variant>
      <vt:variant>
        <vt:i4>278</vt:i4>
      </vt:variant>
    </vt:vector>
  </HeadingPairs>
  <TitlesOfParts>
    <vt:vector size="283" baseType="lpstr">
      <vt:lpstr/>
      <vt:lpstr/>
      <vt:lpstr/>
      <vt:lpstr/>
      <vt:lpstr/>
      <vt:lpstr>SKIN CONDITIONS</vt:lpstr>
      <vt:lpstr>OBJECTIVES</vt:lpstr>
      <vt:lpstr>The Skin</vt:lpstr>
      <vt:lpstr>Skin Pigments </vt:lpstr>
      <vt:lpstr>Slide 5</vt:lpstr>
      <vt:lpstr>Layers of the skin</vt:lpstr>
      <vt:lpstr>1. Epidermis</vt:lpstr>
      <vt:lpstr>Slide 8</vt:lpstr>
      <vt:lpstr>Slide 9</vt:lpstr>
      <vt:lpstr>Slide 10</vt:lpstr>
      <vt:lpstr>2. Dermis</vt:lpstr>
      <vt:lpstr>3. Hypodermis (Subcutaneous layer)</vt:lpstr>
      <vt:lpstr>Hair </vt:lpstr>
      <vt:lpstr>Slide 14</vt:lpstr>
      <vt:lpstr>Nails</vt:lpstr>
      <vt:lpstr>Slide 16</vt:lpstr>
      <vt:lpstr>Glands of the skin</vt:lpstr>
      <vt:lpstr>Slide 18</vt:lpstr>
      <vt:lpstr>Slide 19</vt:lpstr>
      <vt:lpstr>Slide 20</vt:lpstr>
      <vt:lpstr>Functions of Skin</vt:lpstr>
      <vt:lpstr>Slide 22</vt:lpstr>
      <vt:lpstr>Slide 23</vt:lpstr>
      <vt:lpstr>The Skin(Diagram 1)</vt:lpstr>
      <vt:lpstr>The Skin (Diagram 2)</vt:lpstr>
      <vt:lpstr>ASSESSMENT</vt:lpstr>
      <vt:lpstr>Slide 27</vt:lpstr>
      <vt:lpstr>Factors to consider while describing Skin Lesions</vt:lpstr>
      <vt:lpstr>Slide 29</vt:lpstr>
      <vt:lpstr>QUIZ</vt:lpstr>
      <vt:lpstr>Slide 31</vt:lpstr>
      <vt:lpstr>Skin Lesions</vt:lpstr>
      <vt:lpstr>Slide 33</vt:lpstr>
      <vt:lpstr>Slide 34</vt:lpstr>
      <vt:lpstr>Slide 35</vt:lpstr>
      <vt:lpstr>Slide 36</vt:lpstr>
      <vt:lpstr>Slide 37</vt:lpstr>
      <vt:lpstr>Slide 38</vt:lpstr>
      <vt:lpstr>Slide 39</vt:lpstr>
      <vt:lpstr>Slide 40</vt:lpstr>
      <vt:lpstr>Slide 41</vt:lpstr>
      <vt:lpstr>Slide 42</vt:lpstr>
      <vt:lpstr>Slide 43</vt:lpstr>
      <vt:lpstr>DIAGNOSTIC EVALUATION</vt:lpstr>
      <vt:lpstr>Slide 45</vt:lpstr>
      <vt:lpstr>Slide 46</vt:lpstr>
      <vt:lpstr>PRINCIPLES OF THERAPY</vt:lpstr>
      <vt:lpstr>Slide 48</vt:lpstr>
      <vt:lpstr>Slide 49</vt:lpstr>
      <vt:lpstr>Slide 50</vt:lpstr>
      <vt:lpstr>Slide 51</vt:lpstr>
      <vt:lpstr>Slide 52</vt:lpstr>
      <vt:lpstr>Slide 53</vt:lpstr>
      <vt:lpstr>Slide 54</vt:lpstr>
      <vt:lpstr>Slide 55</vt:lpstr>
      <vt:lpstr>Slide 56</vt:lpstr>
      <vt:lpstr>CLASSIFICATION OF SKIN DISORDERS</vt:lpstr>
      <vt:lpstr>Slide 58</vt:lpstr>
      <vt:lpstr>Slide 59</vt:lpstr>
      <vt:lpstr>QUIZ</vt:lpstr>
      <vt:lpstr>Slide 61</vt:lpstr>
      <vt:lpstr>Slide 62</vt:lpstr>
      <vt:lpstr>Slide 63</vt:lpstr>
      <vt:lpstr>ASSIGNMENT</vt:lpstr>
      <vt:lpstr>Slide 65</vt:lpstr>
      <vt:lpstr>Slide 66</vt:lpstr>
      <vt:lpstr>Slide 67</vt:lpstr>
      <vt:lpstr>PRURITUS (ITCH)</vt:lpstr>
      <vt:lpstr>Pathophysiology </vt:lpstr>
      <vt:lpstr>Medical Management</vt:lpstr>
      <vt:lpstr>Nursing Management</vt:lpstr>
      <vt:lpstr>Slide 72</vt:lpstr>
      <vt:lpstr>SEBORRHEIC DERMATOSES</vt:lpstr>
      <vt:lpstr>Causes/ Risk Factors</vt:lpstr>
      <vt:lpstr>Clinical Manifestations</vt:lpstr>
      <vt:lpstr>Slide 76</vt:lpstr>
      <vt:lpstr>Medical Management</vt:lpstr>
      <vt:lpstr>Nursing Management</vt:lpstr>
      <vt:lpstr>ASSIGNMENT</vt:lpstr>
      <vt:lpstr>ACNE VULGARIS</vt:lpstr>
      <vt:lpstr>Causes/ Risk Factors</vt:lpstr>
      <vt:lpstr>Slide 82</vt:lpstr>
      <vt:lpstr>Slide 83</vt:lpstr>
      <vt:lpstr>Clinical Manifestations</vt:lpstr>
      <vt:lpstr>Nutrition and Hygiene Therapy</vt:lpstr>
      <vt:lpstr>Pharmacotherapy</vt:lpstr>
      <vt:lpstr>Slide 87</vt:lpstr>
      <vt:lpstr>Slide 88</vt:lpstr>
      <vt:lpstr>Slide 89</vt:lpstr>
      <vt:lpstr>Slide 90</vt:lpstr>
      <vt:lpstr>Slide 91</vt:lpstr>
      <vt:lpstr>Nursing Management</vt:lpstr>
      <vt:lpstr>Slide 93</vt:lpstr>
      <vt:lpstr>Slide 94</vt:lpstr>
      <vt:lpstr>IMPETIGO</vt:lpstr>
      <vt:lpstr>Risk Factors</vt:lpstr>
      <vt:lpstr>Clinical Manifestations</vt:lpstr>
      <vt:lpstr>Medical Management</vt:lpstr>
      <vt:lpstr>Nursing Management</vt:lpstr>
      <vt:lpstr>FOLLICULITIS, FURUNCLES AND CARBUNCLES</vt:lpstr>
      <vt:lpstr>Slide 101</vt:lpstr>
      <vt:lpstr>Medical Management</vt:lpstr>
      <vt:lpstr>Nursing Management</vt:lpstr>
      <vt:lpstr>HERPES ZOSTER</vt:lpstr>
      <vt:lpstr>Clinical Manifestations</vt:lpstr>
      <vt:lpstr>Slide 106</vt:lpstr>
      <vt:lpstr>Medical Management</vt:lpstr>
      <vt:lpstr>Slide 108</vt:lpstr>
      <vt:lpstr>Nursing Management</vt:lpstr>
      <vt:lpstr>Slide 110</vt:lpstr>
      <vt:lpstr>Slide 111</vt:lpstr>
      <vt:lpstr>Slide 112</vt:lpstr>
      <vt:lpstr>Slide 113</vt:lpstr>
      <vt:lpstr>Slide 114</vt:lpstr>
      <vt:lpstr>Slide 115</vt:lpstr>
      <vt:lpstr>HERPES SIMPLEX</vt:lpstr>
      <vt:lpstr>Slide 117</vt:lpstr>
      <vt:lpstr>Slide 118</vt:lpstr>
      <vt:lpstr>Slide 119</vt:lpstr>
      <vt:lpstr>Slide 120</vt:lpstr>
      <vt:lpstr>Slide 121</vt:lpstr>
      <vt:lpstr>Slide 122</vt:lpstr>
      <vt:lpstr>Slide 123</vt:lpstr>
      <vt:lpstr>Slide 124</vt:lpstr>
      <vt:lpstr>Complications </vt:lpstr>
      <vt:lpstr>Medical Management </vt:lpstr>
      <vt:lpstr>Nursing Management</vt:lpstr>
      <vt:lpstr>Slide 128</vt:lpstr>
      <vt:lpstr>DERMATOPHYTES</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CANDIDIASIS</vt:lpstr>
      <vt:lpstr>Risk Factors</vt:lpstr>
      <vt:lpstr>Different Candidal Infections</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MANAGEMENT OF CANDIDIASIS</vt:lpstr>
      <vt:lpstr>Slide 166</vt:lpstr>
      <vt:lpstr>ASSIGNMENT</vt:lpstr>
      <vt:lpstr>PEDICULOSIS (LICE INFESTATION)</vt:lpstr>
      <vt:lpstr>Slide 169</vt:lpstr>
      <vt:lpstr>Slide 170</vt:lpstr>
      <vt:lpstr>Slide 171</vt:lpstr>
      <vt:lpstr>Slide 172</vt:lpstr>
      <vt:lpstr>Slide 173</vt:lpstr>
      <vt:lpstr>Slide 174</vt:lpstr>
      <vt:lpstr>SCABIES</vt:lpstr>
      <vt:lpstr>Clinical Manifestations</vt:lpstr>
      <vt:lpstr>Slide 177</vt:lpstr>
      <vt:lpstr>Medical Management</vt:lpstr>
      <vt:lpstr>Nursing Management</vt:lpstr>
      <vt:lpstr>Slide 180</vt:lpstr>
      <vt:lpstr>CONTACT DERMATITIS</vt:lpstr>
      <vt:lpstr>Slide 182</vt:lpstr>
      <vt:lpstr>Slide 183</vt:lpstr>
      <vt:lpstr>Clinical Manifestations</vt:lpstr>
      <vt:lpstr>Slide 185</vt:lpstr>
      <vt:lpstr>Slide 186</vt:lpstr>
      <vt:lpstr>Medical Management</vt:lpstr>
      <vt:lpstr>Nursing Management</vt:lpstr>
      <vt:lpstr>CELLULITIS </vt:lpstr>
      <vt:lpstr>Slide 190</vt:lpstr>
      <vt:lpstr>Slide 191</vt:lpstr>
      <vt:lpstr>Clinical Manifestations</vt:lpstr>
      <vt:lpstr>Medical Management</vt:lpstr>
      <vt:lpstr>Nursing Management</vt:lpstr>
      <vt:lpstr>Slide 195</vt:lpstr>
      <vt:lpstr>Slide 196</vt:lpstr>
      <vt:lpstr>PSORIASIS</vt:lpstr>
      <vt:lpstr>Psoriasis (diagram) </vt:lpstr>
      <vt:lpstr>Pathophysiology</vt:lpstr>
      <vt:lpstr>Clinical Manifestations</vt:lpstr>
      <vt:lpstr>Complications </vt:lpstr>
      <vt:lpstr>Medical Management</vt:lpstr>
      <vt:lpstr>Slide 203</vt:lpstr>
      <vt:lpstr>Nursing Management</vt:lpstr>
      <vt:lpstr>Slide 205</vt:lpstr>
      <vt:lpstr>Slide 206</vt:lpstr>
      <vt:lpstr>PEMPHIGUS</vt:lpstr>
      <vt:lpstr>Pemphigus (diagram)</vt:lpstr>
      <vt:lpstr>Pathophysiology </vt:lpstr>
      <vt:lpstr>Risk Factors</vt:lpstr>
      <vt:lpstr>Clinical Manifestations</vt:lpstr>
      <vt:lpstr>Slide 212</vt:lpstr>
      <vt:lpstr>Medical Management</vt:lpstr>
      <vt:lpstr>Slide 214</vt:lpstr>
      <vt:lpstr>Nursing Management</vt:lpstr>
      <vt:lpstr>Slide 216</vt:lpstr>
      <vt:lpstr>Slide 217</vt:lpstr>
      <vt:lpstr>Slide 218</vt:lpstr>
      <vt:lpstr>Slide 219</vt:lpstr>
      <vt:lpstr>Slide 220</vt:lpstr>
      <vt:lpstr>Slide 221</vt:lpstr>
      <vt:lpstr>BENIGN SKIN TUMORS</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MALIGNANT TUMORS OF THE SKIN (SKIN CANCERS)</vt:lpstr>
      <vt:lpstr>Slide 239</vt:lpstr>
      <vt:lpstr>Risk Factors</vt:lpstr>
      <vt:lpstr>Slide 241</vt:lpstr>
      <vt:lpstr>Slide 242</vt:lpstr>
      <vt:lpstr>BASAL CELL CARCINOMA</vt:lpstr>
      <vt:lpstr>Pathophysiology </vt:lpstr>
      <vt:lpstr>Clinical Manifestations</vt:lpstr>
      <vt:lpstr>SQUAMOUS CELL CARCINOMA</vt:lpstr>
      <vt:lpstr>Clinical Manifestations</vt:lpstr>
      <vt:lpstr>Prognosis </vt:lpstr>
      <vt:lpstr>Slide 249</vt:lpstr>
      <vt:lpstr>Medical Management </vt:lpstr>
      <vt:lpstr>Slide 251</vt:lpstr>
      <vt:lpstr>Nursing Management</vt:lpstr>
      <vt:lpstr>Slide 253</vt:lpstr>
      <vt:lpstr>Slide 254</vt:lpstr>
      <vt:lpstr>Slide 255</vt:lpstr>
      <vt:lpstr>ASSIGNMENT</vt:lpstr>
      <vt:lpstr>THE END</vt:lpstr>
      <vt:lpstr>VITILIGO</vt:lpstr>
      <vt:lpstr>Slide 259</vt:lpstr>
      <vt:lpstr>Slide 260</vt:lpstr>
      <vt:lpstr>Slide 261</vt:lpstr>
      <vt:lpstr>Types of Vitiligo</vt:lpstr>
      <vt:lpstr>Slide 263</vt:lpstr>
      <vt:lpstr>Slide 264</vt:lpstr>
      <vt:lpstr>Risk Factors</vt:lpstr>
      <vt:lpstr>Treatment </vt:lpstr>
      <vt:lpstr>Slide 267</vt:lpstr>
      <vt:lpstr>RAT – 24 ½ Marks</vt:lpstr>
      <vt:lpstr>Slide 269</vt:lpstr>
      <vt:lpstr>Slide 270</vt:lpstr>
      <vt:lpstr>Slide 271</vt:lpstr>
      <vt:lpstr>Slide 272</vt:lpstr>
      <vt:lpstr>Slide 273</vt:lpstr>
      <vt:lpstr>Slide 274</vt:lpstr>
      <vt:lpstr>ANSWERS</vt:lpstr>
      <vt:lpstr>Slide 276</vt:lpstr>
      <vt:lpstr>Slide 277</vt:lpstr>
      <vt:lpstr>Slide 278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CONDITIONS</dc:title>
  <cp:lastModifiedBy>User</cp:lastModifiedBy>
  <cp:revision>3</cp:revision>
  <dcterms:modified xsi:type="dcterms:W3CDTF">2016-07-21T09:50:15Z</dcterms:modified>
</cp:coreProperties>
</file>