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s/slide9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Default Extension="gif" ContentType="image/gif"/>
  <Override PartName="/ppt/slides/slide89.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36" r:id="rId4"/>
    <p:sldMasterId id="2147483748" r:id="rId5"/>
    <p:sldMasterId id="2147483767" r:id="rId6"/>
    <p:sldMasterId id="2147483785" r:id="rId7"/>
    <p:sldMasterId id="2147483797" r:id="rId8"/>
    <p:sldMasterId id="2147483809" r:id="rId9"/>
    <p:sldMasterId id="2147483821" r:id="rId10"/>
  </p:sldMasterIdLst>
  <p:notesMasterIdLst>
    <p:notesMasterId r:id="rId131"/>
  </p:notesMasterIdLst>
  <p:sldIdLst>
    <p:sldId id="256" r:id="rId11"/>
    <p:sldId id="384" r:id="rId12"/>
    <p:sldId id="385" r:id="rId13"/>
    <p:sldId id="386" r:id="rId14"/>
    <p:sldId id="387" r:id="rId15"/>
    <p:sldId id="388" r:id="rId16"/>
    <p:sldId id="348" r:id="rId17"/>
    <p:sldId id="349" r:id="rId18"/>
    <p:sldId id="257" r:id="rId19"/>
    <p:sldId id="337" r:id="rId20"/>
    <p:sldId id="258" r:id="rId21"/>
    <p:sldId id="338" r:id="rId22"/>
    <p:sldId id="259" r:id="rId23"/>
    <p:sldId id="339" r:id="rId24"/>
    <p:sldId id="260" r:id="rId25"/>
    <p:sldId id="350" r:id="rId26"/>
    <p:sldId id="351" r:id="rId27"/>
    <p:sldId id="352" r:id="rId28"/>
    <p:sldId id="261" r:id="rId29"/>
    <p:sldId id="353" r:id="rId30"/>
    <p:sldId id="354" r:id="rId31"/>
    <p:sldId id="355" r:id="rId32"/>
    <p:sldId id="356" r:id="rId33"/>
    <p:sldId id="357" r:id="rId34"/>
    <p:sldId id="358" r:id="rId35"/>
    <p:sldId id="359" r:id="rId36"/>
    <p:sldId id="360" r:id="rId37"/>
    <p:sldId id="263" r:id="rId38"/>
    <p:sldId id="340" r:id="rId39"/>
    <p:sldId id="264" r:id="rId40"/>
    <p:sldId id="341" r:id="rId41"/>
    <p:sldId id="265" r:id="rId42"/>
    <p:sldId id="342" r:id="rId43"/>
    <p:sldId id="266" r:id="rId44"/>
    <p:sldId id="267" r:id="rId45"/>
    <p:sldId id="343" r:id="rId46"/>
    <p:sldId id="268" r:id="rId47"/>
    <p:sldId id="269" r:id="rId48"/>
    <p:sldId id="270" r:id="rId49"/>
    <p:sldId id="271" r:id="rId50"/>
    <p:sldId id="344" r:id="rId51"/>
    <p:sldId id="272" r:id="rId52"/>
    <p:sldId id="345" r:id="rId53"/>
    <p:sldId id="273" r:id="rId54"/>
    <p:sldId id="346" r:id="rId55"/>
    <p:sldId id="274" r:id="rId56"/>
    <p:sldId id="347" r:id="rId57"/>
    <p:sldId id="275" r:id="rId58"/>
    <p:sldId id="361" r:id="rId59"/>
    <p:sldId id="276" r:id="rId60"/>
    <p:sldId id="277" r:id="rId61"/>
    <p:sldId id="278" r:id="rId62"/>
    <p:sldId id="366" r:id="rId63"/>
    <p:sldId id="279" r:id="rId64"/>
    <p:sldId id="362" r:id="rId65"/>
    <p:sldId id="280" r:id="rId66"/>
    <p:sldId id="363" r:id="rId67"/>
    <p:sldId id="368" r:id="rId68"/>
    <p:sldId id="281" r:id="rId69"/>
    <p:sldId id="364" r:id="rId70"/>
    <p:sldId id="282" r:id="rId71"/>
    <p:sldId id="367" r:id="rId72"/>
    <p:sldId id="283" r:id="rId73"/>
    <p:sldId id="284" r:id="rId74"/>
    <p:sldId id="369" r:id="rId75"/>
    <p:sldId id="285" r:id="rId76"/>
    <p:sldId id="370" r:id="rId77"/>
    <p:sldId id="286" r:id="rId78"/>
    <p:sldId id="287" r:id="rId79"/>
    <p:sldId id="288" r:id="rId80"/>
    <p:sldId id="371" r:id="rId81"/>
    <p:sldId id="289" r:id="rId82"/>
    <p:sldId id="290" r:id="rId83"/>
    <p:sldId id="372" r:id="rId84"/>
    <p:sldId id="291" r:id="rId85"/>
    <p:sldId id="292" r:id="rId86"/>
    <p:sldId id="293" r:id="rId87"/>
    <p:sldId id="373" r:id="rId88"/>
    <p:sldId id="294" r:id="rId89"/>
    <p:sldId id="295" r:id="rId90"/>
    <p:sldId id="296" r:id="rId91"/>
    <p:sldId id="374" r:id="rId92"/>
    <p:sldId id="297" r:id="rId93"/>
    <p:sldId id="375" r:id="rId94"/>
    <p:sldId id="299" r:id="rId95"/>
    <p:sldId id="298" r:id="rId96"/>
    <p:sldId id="376" r:id="rId97"/>
    <p:sldId id="300" r:id="rId98"/>
    <p:sldId id="301" r:id="rId99"/>
    <p:sldId id="377" r:id="rId100"/>
    <p:sldId id="302" r:id="rId101"/>
    <p:sldId id="378" r:id="rId102"/>
    <p:sldId id="303" r:id="rId103"/>
    <p:sldId id="304" r:id="rId104"/>
    <p:sldId id="305" r:id="rId105"/>
    <p:sldId id="306" r:id="rId106"/>
    <p:sldId id="308" r:id="rId107"/>
    <p:sldId id="379" r:id="rId108"/>
    <p:sldId id="309" r:id="rId109"/>
    <p:sldId id="310" r:id="rId110"/>
    <p:sldId id="380" r:id="rId111"/>
    <p:sldId id="311" r:id="rId112"/>
    <p:sldId id="312" r:id="rId113"/>
    <p:sldId id="313" r:id="rId114"/>
    <p:sldId id="314" r:id="rId115"/>
    <p:sldId id="315" r:id="rId116"/>
    <p:sldId id="316" r:id="rId117"/>
    <p:sldId id="317" r:id="rId118"/>
    <p:sldId id="318" r:id="rId119"/>
    <p:sldId id="319" r:id="rId120"/>
    <p:sldId id="320" r:id="rId121"/>
    <p:sldId id="381" r:id="rId122"/>
    <p:sldId id="321" r:id="rId123"/>
    <p:sldId id="322" r:id="rId124"/>
    <p:sldId id="331" r:id="rId125"/>
    <p:sldId id="389" r:id="rId126"/>
    <p:sldId id="332" r:id="rId127"/>
    <p:sldId id="335" r:id="rId128"/>
    <p:sldId id="382" r:id="rId129"/>
    <p:sldId id="383" r:id="rId1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4660"/>
  </p:normalViewPr>
  <p:slideViewPr>
    <p:cSldViewPr>
      <p:cViewPr varScale="1">
        <p:scale>
          <a:sx n="46" d="100"/>
          <a:sy n="46" d="100"/>
        </p:scale>
        <p:origin x="-11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viewProps" Target="viewProps.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13" Type="http://schemas.openxmlformats.org/officeDocument/2006/relationships/slide" Target="slides/slide103.xml"/><Relationship Id="rId118" Type="http://schemas.openxmlformats.org/officeDocument/2006/relationships/slide" Target="slides/slide108.xml"/><Relationship Id="rId126" Type="http://schemas.openxmlformats.org/officeDocument/2006/relationships/slide" Target="slides/slide116.xml"/><Relationship Id="rId13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slide" Target="slides/slide106.xml"/><Relationship Id="rId124" Type="http://schemas.openxmlformats.org/officeDocument/2006/relationships/slide" Target="slides/slide114.xml"/><Relationship Id="rId129" Type="http://schemas.openxmlformats.org/officeDocument/2006/relationships/slide" Target="slides/slide11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notesMaster" Target="notesMasters/notesMaster1.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6E0A9D-6EF8-4114-8FFB-44F45E9FAC1F}" type="datetimeFigureOut">
              <a:rPr lang="en-US" smtClean="0"/>
              <a:pPr/>
              <a:t>12/10/2020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B1E39-0B43-4DE1-8261-9F661DC06FE1}" type="slidenum">
              <a:rPr lang="en-US" smtClean="0"/>
              <a:pPr/>
              <a:t>‹#›</a:t>
            </a:fld>
            <a:endParaRPr lang="en-US"/>
          </a:p>
        </p:txBody>
      </p:sp>
    </p:spTree>
    <p:extLst>
      <p:ext uri="{BB962C8B-B14F-4D97-AF65-F5344CB8AC3E}">
        <p14:creationId xmlns="" xmlns:p14="http://schemas.microsoft.com/office/powerpoint/2010/main" val="3640787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10B94B-8BB7-49C5-832F-26E5B2AC8D63}" type="slidenum">
              <a:rPr lang="en-US" smtClean="0">
                <a:solidFill>
                  <a:prstClr val="black"/>
                </a:solidFill>
              </a:rPr>
              <a:pPr>
                <a:defRPr/>
              </a:pPr>
              <a:t>8</a:t>
            </a:fld>
            <a:endParaRPr lang="en-US">
              <a:solidFill>
                <a:prstClr val="black"/>
              </a:solidFill>
            </a:endParaRPr>
          </a:p>
        </p:txBody>
      </p:sp>
    </p:spTree>
    <p:extLst>
      <p:ext uri="{BB962C8B-B14F-4D97-AF65-F5344CB8AC3E}">
        <p14:creationId xmlns="" xmlns:p14="http://schemas.microsoft.com/office/powerpoint/2010/main" val="365146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a:t>Palaeontology</a:t>
            </a:r>
            <a:r>
              <a:rPr lang="en-US" dirty="0"/>
              <a:t>: the scientific study of life that existed prior to, including</a:t>
            </a:r>
            <a:r>
              <a:rPr lang="en-US" baseline="0" dirty="0"/>
              <a:t> organisms’ evolution and interactions with each other.</a:t>
            </a:r>
          </a:p>
          <a:p>
            <a:r>
              <a:rPr lang="en-US" baseline="0" dirty="0"/>
              <a:t>Somatology: The study/science of human body as a branch of anthropology. </a:t>
            </a:r>
            <a:endParaRPr lang="en-US" dirty="0"/>
          </a:p>
        </p:txBody>
      </p:sp>
      <p:sp>
        <p:nvSpPr>
          <p:cNvPr id="4" name="Slide Number Placeholder 3"/>
          <p:cNvSpPr>
            <a:spLocks noGrp="1"/>
          </p:cNvSpPr>
          <p:nvPr>
            <p:ph type="sldNum" sz="quarter" idx="10"/>
          </p:nvPr>
        </p:nvSpPr>
        <p:spPr/>
        <p:txBody>
          <a:bodyPr/>
          <a:lstStyle/>
          <a:p>
            <a:fld id="{138B1E39-0B43-4DE1-8261-9F661DC06FE1}" type="slidenum">
              <a:rPr lang="en-US" smtClean="0"/>
              <a:pPr/>
              <a:t>13</a:t>
            </a:fld>
            <a:endParaRPr lang="en-US"/>
          </a:p>
        </p:txBody>
      </p:sp>
    </p:spTree>
    <p:extLst>
      <p:ext uri="{BB962C8B-B14F-4D97-AF65-F5344CB8AC3E}">
        <p14:creationId xmlns="" xmlns:p14="http://schemas.microsoft.com/office/powerpoint/2010/main" val="405678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Folkway</a:t>
            </a:r>
            <a:r>
              <a:rPr lang="en-US" sz="1200" b="0" i="0" kern="1200" dirty="0">
                <a:solidFill>
                  <a:schemeClr val="tx1"/>
                </a:solidFill>
                <a:effectLst/>
                <a:latin typeface="+mn-lt"/>
                <a:ea typeface="+mn-ea"/>
                <a:cs typeface="+mn-cs"/>
              </a:rPr>
              <a:t>, the learned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shared by a social group, that provides a traditional mode of conduct.</a:t>
            </a:r>
          </a:p>
          <a:p>
            <a:r>
              <a:rPr lang="en-US" sz="1200" b="1" i="0" kern="1200" dirty="0">
                <a:solidFill>
                  <a:schemeClr val="tx1"/>
                </a:solidFill>
                <a:effectLst/>
                <a:latin typeface="+mn-lt"/>
                <a:ea typeface="+mn-ea"/>
                <a:cs typeface="+mn-cs"/>
              </a:rPr>
              <a:t>Some examples</a:t>
            </a:r>
            <a:r>
              <a:rPr lang="en-US" sz="1200" b="0" i="0" kern="1200" dirty="0">
                <a:solidFill>
                  <a:schemeClr val="tx1"/>
                </a:solidFill>
                <a:effectLst/>
                <a:latin typeface="+mn-lt"/>
                <a:ea typeface="+mn-ea"/>
                <a:cs typeface="+mn-cs"/>
              </a:rPr>
              <a:t> common in western societies include, standing in line, holding the door for someone, nodding at or greeting fellow passengers at a bus stop</a:t>
            </a:r>
          </a:p>
          <a:p>
            <a:r>
              <a:rPr lang="en-US" sz="1200" b="1" i="0" kern="1200" dirty="0">
                <a:solidFill>
                  <a:schemeClr val="tx1"/>
                </a:solidFill>
                <a:effectLst/>
                <a:latin typeface="+mn-lt"/>
                <a:ea typeface="+mn-ea"/>
                <a:cs typeface="+mn-cs"/>
              </a:rPr>
              <a:t>Mores</a:t>
            </a:r>
            <a:r>
              <a:rPr lang="en-US" sz="1200" b="0" i="0" kern="1200" dirty="0">
                <a:solidFill>
                  <a:schemeClr val="tx1"/>
                </a:solidFill>
                <a:effectLst/>
                <a:latin typeface="+mn-lt"/>
                <a:ea typeface="+mn-ea"/>
                <a:cs typeface="+mn-cs"/>
              </a:rPr>
              <a:t>_ the</a:t>
            </a:r>
            <a:r>
              <a:rPr lang="en-US" sz="1200" b="0" i="0" kern="1200" baseline="0" dirty="0">
                <a:solidFill>
                  <a:schemeClr val="tx1"/>
                </a:solidFill>
                <a:effectLst/>
                <a:latin typeface="+mn-lt"/>
                <a:ea typeface="+mn-ea"/>
                <a:cs typeface="+mn-cs"/>
              </a:rPr>
              <a:t> norms set by society. </a:t>
            </a:r>
            <a:endParaRPr lang="en-US" dirty="0"/>
          </a:p>
        </p:txBody>
      </p:sp>
      <p:sp>
        <p:nvSpPr>
          <p:cNvPr id="4" name="Slide Number Placeholder 3"/>
          <p:cNvSpPr>
            <a:spLocks noGrp="1"/>
          </p:cNvSpPr>
          <p:nvPr>
            <p:ph type="sldNum" sz="quarter" idx="10"/>
          </p:nvPr>
        </p:nvSpPr>
        <p:spPr/>
        <p:txBody>
          <a:bodyPr/>
          <a:lstStyle/>
          <a:p>
            <a:fld id="{138B1E39-0B43-4DE1-8261-9F661DC06FE1}" type="slidenum">
              <a:rPr lang="en-US" smtClean="0"/>
              <a:pPr/>
              <a:t>24</a:t>
            </a:fld>
            <a:endParaRPr lang="en-US"/>
          </a:p>
        </p:txBody>
      </p:sp>
    </p:spTree>
    <p:extLst>
      <p:ext uri="{BB962C8B-B14F-4D97-AF65-F5344CB8AC3E}">
        <p14:creationId xmlns="" xmlns:p14="http://schemas.microsoft.com/office/powerpoint/2010/main" val="355405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10B94B-8BB7-49C5-832F-26E5B2AC8D63}" type="slidenum">
              <a:rPr lang="en-US" smtClean="0">
                <a:solidFill>
                  <a:prstClr val="black"/>
                </a:solidFill>
              </a:rPr>
              <a:pPr>
                <a:defRPr/>
              </a:pPr>
              <a:t>27</a:t>
            </a:fld>
            <a:endParaRPr lang="en-US">
              <a:solidFill>
                <a:prstClr val="black"/>
              </a:solidFill>
            </a:endParaRPr>
          </a:p>
        </p:txBody>
      </p:sp>
    </p:spTree>
    <p:extLst>
      <p:ext uri="{BB962C8B-B14F-4D97-AF65-F5344CB8AC3E}">
        <p14:creationId xmlns="" xmlns:p14="http://schemas.microsoft.com/office/powerpoint/2010/main" val="349027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polygamy</a:t>
            </a:r>
            <a:r>
              <a:rPr lang="en-US" sz="1200" b="0" i="0" kern="1200" dirty="0">
                <a:solidFill>
                  <a:schemeClr val="tx1"/>
                </a:solidFill>
                <a:effectLst/>
                <a:latin typeface="+mn-lt"/>
                <a:ea typeface="+mn-ea"/>
                <a:cs typeface="+mn-cs"/>
              </a:rPr>
              <a:t> is the concept of more than one spouse at the same time, while, </a:t>
            </a:r>
            <a:r>
              <a:rPr lang="en-US" sz="1200" b="1" i="0" kern="1200" dirty="0">
                <a:solidFill>
                  <a:schemeClr val="tx1"/>
                </a:solidFill>
                <a:effectLst/>
                <a:latin typeface="+mn-lt"/>
                <a:ea typeface="+mn-ea"/>
                <a:cs typeface="+mn-cs"/>
              </a:rPr>
              <a:t>polygyny</a:t>
            </a:r>
            <a:r>
              <a:rPr lang="en-US" sz="1200" b="0" i="0" kern="1200" dirty="0">
                <a:solidFill>
                  <a:schemeClr val="tx1"/>
                </a:solidFill>
                <a:effectLst/>
                <a:latin typeface="+mn-lt"/>
                <a:ea typeface="+mn-ea"/>
                <a:cs typeface="+mn-cs"/>
              </a:rPr>
              <a:t> is an example in which a man has more that one wife.</a:t>
            </a:r>
            <a:endParaRPr lang="en-US" dirty="0"/>
          </a:p>
        </p:txBody>
      </p:sp>
      <p:sp>
        <p:nvSpPr>
          <p:cNvPr id="4" name="Slide Number Placeholder 3"/>
          <p:cNvSpPr>
            <a:spLocks noGrp="1"/>
          </p:cNvSpPr>
          <p:nvPr>
            <p:ph type="sldNum" sz="quarter" idx="10"/>
          </p:nvPr>
        </p:nvSpPr>
        <p:spPr/>
        <p:txBody>
          <a:bodyPr/>
          <a:lstStyle/>
          <a:p>
            <a:fld id="{138B1E39-0B43-4DE1-8261-9F661DC06FE1}" type="slidenum">
              <a:rPr lang="en-US" smtClean="0"/>
              <a:pPr/>
              <a:t>39</a:t>
            </a:fld>
            <a:endParaRPr lang="en-US"/>
          </a:p>
        </p:txBody>
      </p:sp>
    </p:spTree>
    <p:extLst>
      <p:ext uri="{BB962C8B-B14F-4D97-AF65-F5344CB8AC3E}">
        <p14:creationId xmlns="" xmlns:p14="http://schemas.microsoft.com/office/powerpoint/2010/main" val="306088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10B94B-8BB7-49C5-832F-26E5B2AC8D63}" type="slidenum">
              <a:rPr lang="en-US" smtClean="0"/>
              <a:pPr>
                <a:defRPr/>
              </a:pPr>
              <a:t>58</a:t>
            </a:fld>
            <a:endParaRPr lang="en-US"/>
          </a:p>
        </p:txBody>
      </p:sp>
    </p:spTree>
    <p:extLst>
      <p:ext uri="{BB962C8B-B14F-4D97-AF65-F5344CB8AC3E}">
        <p14:creationId xmlns="" xmlns:p14="http://schemas.microsoft.com/office/powerpoint/2010/main" val="251908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5E6F0F2-1F49-45E2-8D03-67A27858F92B}" type="datetimeFigureOut">
              <a:rPr lang="en-US" smtClean="0"/>
              <a:pPr/>
              <a:t>12/10/2020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D6190FF-88E7-469E-AB9E-2718EBC2778C}" type="slidenum">
              <a:rPr lang="en-US" smtClean="0"/>
              <a:pPr/>
              <a:t>‹#›</a:t>
            </a:fld>
            <a:endParaRPr lang="en-US"/>
          </a:p>
        </p:txBody>
      </p:sp>
    </p:spTree>
    <p:extLst>
      <p:ext uri="{BB962C8B-B14F-4D97-AF65-F5344CB8AC3E}">
        <p14:creationId xmlns="" xmlns:p14="http://schemas.microsoft.com/office/powerpoint/2010/main" val="3554485886"/>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E6F0F2-1F49-45E2-8D03-67A27858F92B}"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190FF-88E7-469E-AB9E-2718EBC2778C}" type="slidenum">
              <a:rPr lang="en-US" smtClean="0"/>
              <a:pPr/>
              <a:t>‹#›</a:t>
            </a:fld>
            <a:endParaRPr lang="en-US"/>
          </a:p>
        </p:txBody>
      </p:sp>
    </p:spTree>
    <p:extLst>
      <p:ext uri="{BB962C8B-B14F-4D97-AF65-F5344CB8AC3E}">
        <p14:creationId xmlns="" xmlns:p14="http://schemas.microsoft.com/office/powerpoint/2010/main" val="3410794186"/>
      </p:ext>
    </p:extLst>
  </p:cSld>
  <p:clrMapOvr>
    <a:masterClrMapping/>
  </p:clrMapOvr>
  <p:transition spd="med">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657C2F9-E27F-4C2D-B657-ADF4A0B3D581}" type="datetime1">
              <a:rPr lang="en-US" smtClean="0">
                <a:solidFill>
                  <a:srgbClr val="04617B">
                    <a:shade val="90000"/>
                  </a:srgbClr>
                </a:solidFill>
              </a:rPr>
              <a:pPr/>
              <a:t>12/10/2020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7" name="Slide Number Placeholder 6"/>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822034723"/>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7004"/>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7C3C3AD-437E-4EDD-AEDB-22E5C7A32D17}" type="datetime1">
              <a:rPr lang="en-US" smtClean="0">
                <a:solidFill>
                  <a:srgbClr val="04617B">
                    <a:shade val="90000"/>
                  </a:srgbClr>
                </a:solidFill>
              </a:rPr>
              <a:pPr/>
              <a:t>12/10/2020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7" name="Slide Number Placeholder 6"/>
          <p:cNvSpPr>
            <a:spLocks noGrp="1"/>
          </p:cNvSpPr>
          <p:nvPr>
            <p:ph type="sldNum" sz="quarter" idx="12"/>
          </p:nvPr>
        </p:nvSpPr>
        <p:spPr>
          <a:xfrm>
            <a:off x="8077201" y="6356372"/>
            <a:ext cx="609600" cy="365125"/>
          </a:xfrm>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3"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1" y="621984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 xmlns:p14="http://schemas.microsoft.com/office/powerpoint/2010/main" val="2826777074"/>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06F218-5AE8-40A5-BA2C-9BE2B9C77D22}" type="datetime1">
              <a:rPr lang="en-US" smtClean="0">
                <a:solidFill>
                  <a:srgbClr val="04617B">
                    <a:shade val="90000"/>
                  </a:srgbClr>
                </a:solidFill>
              </a:rPr>
              <a:pPr/>
              <a:t>12/10/2020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783814194"/>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14403"/>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3"/>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6BF775-9797-45A5-A0F3-9A8394DE0A70}" type="datetime1">
              <a:rPr lang="en-US" smtClean="0">
                <a:solidFill>
                  <a:srgbClr val="04617B">
                    <a:shade val="90000"/>
                  </a:srgbClr>
                </a:solidFill>
              </a:rPr>
              <a:pPr/>
              <a:t>12/10/2020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108170678"/>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9174F92-B8D5-49A7-A672-C20587BD8333}" type="datetime1">
              <a:rPr lang="en-US" smtClean="0">
                <a:solidFill>
                  <a:srgbClr val="DBF5F9">
                    <a:shade val="90000"/>
                  </a:srgbClr>
                </a:solidFill>
              </a:rPr>
              <a:pPr/>
              <a:t>12/10/2020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keitany- Sociology and Anthropology october  2017</a:t>
            </a:r>
          </a:p>
        </p:txBody>
      </p:sp>
      <p:sp>
        <p:nvSpPr>
          <p:cNvPr id="27" name="Slide Number Placeholder 26"/>
          <p:cNvSpPr>
            <a:spLocks noGrp="1"/>
          </p:cNvSpPr>
          <p:nvPr>
            <p:ph type="sldNum" sz="quarter" idx="12"/>
          </p:nvPr>
        </p:nvSpPr>
        <p:spPr/>
        <p:txBody>
          <a:bodyPr/>
          <a:lstStyle/>
          <a:p>
            <a:fld id="{B29A5B24-CD8F-4F07-978D-F5B40F5AAE8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 xmlns:p14="http://schemas.microsoft.com/office/powerpoint/2010/main" val="3467391531"/>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41BF5-1E3A-41CF-AE1D-027A855F97D6}" type="datetime1">
              <a:rPr lang="en-US" smtClean="0">
                <a:solidFill>
                  <a:srgbClr val="04617B">
                    <a:shade val="90000"/>
                  </a:srgbClr>
                </a:solidFill>
              </a:rPr>
              <a:pPr/>
              <a:t>12/10/2020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908529805"/>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3"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3"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8E7A38F-E7DA-45AD-B6F1-2B824E4F2B98}" type="datetime1">
              <a:rPr lang="en-US" smtClean="0">
                <a:solidFill>
                  <a:srgbClr val="DBF5F9">
                    <a:shade val="90000"/>
                  </a:srgbClr>
                </a:solidFill>
              </a:rPr>
              <a:pPr/>
              <a:t>12/10/2020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 xmlns:p14="http://schemas.microsoft.com/office/powerpoint/2010/main" val="784832028"/>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93DC833-9C98-4080-80EE-F50AC6AD6183}" type="datetime1">
              <a:rPr lang="en-US" smtClean="0">
                <a:solidFill>
                  <a:srgbClr val="04617B">
                    <a:shade val="90000"/>
                  </a:srgbClr>
                </a:solidFill>
              </a:rPr>
              <a:pPr/>
              <a:t>12/10/2020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7" name="Slide Number Placeholder 6"/>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518173240"/>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3"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32" y="185977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3"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32"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60DBC18-43E6-442B-B6FB-0B114DDEC6C6}" type="datetime1">
              <a:rPr lang="en-US" smtClean="0">
                <a:solidFill>
                  <a:srgbClr val="04617B">
                    <a:shade val="90000"/>
                  </a:srgbClr>
                </a:solidFill>
              </a:rPr>
              <a:pPr/>
              <a:t>12/10/2020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9" name="Slide Number Placeholder 8"/>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355140170"/>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7BCCD13-F39A-4F3D-A171-4E8680BA4DC0}" type="datetime1">
              <a:rPr lang="en-US" smtClean="0">
                <a:solidFill>
                  <a:srgbClr val="04617B">
                    <a:shade val="90000"/>
                  </a:srgbClr>
                </a:solidFill>
              </a:rPr>
              <a:pPr/>
              <a:t>12/10/2020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5" name="Slide Number Placeholder 4"/>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0566259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14403"/>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3"/>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E6F0F2-1F49-45E2-8D03-67A27858F92B}"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190FF-88E7-469E-AB9E-2718EBC2778C}" type="slidenum">
              <a:rPr lang="en-US" smtClean="0"/>
              <a:pPr/>
              <a:t>‹#›</a:t>
            </a:fld>
            <a:endParaRPr lang="en-US"/>
          </a:p>
        </p:txBody>
      </p:sp>
    </p:spTree>
    <p:extLst>
      <p:ext uri="{BB962C8B-B14F-4D97-AF65-F5344CB8AC3E}">
        <p14:creationId xmlns="" xmlns:p14="http://schemas.microsoft.com/office/powerpoint/2010/main" val="4011885016"/>
      </p:ext>
    </p:extLst>
  </p:cSld>
  <p:clrMapOvr>
    <a:masterClrMapping/>
  </p:clrMapOvr>
  <p:transition spd="med">
    <p:pull/>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E10CB-8533-48B1-83E4-F4C8D5BD9100}" type="datetime1">
              <a:rPr lang="en-US" smtClean="0">
                <a:solidFill>
                  <a:srgbClr val="04617B">
                    <a:shade val="90000"/>
                  </a:srgbClr>
                </a:solidFill>
              </a:rPr>
              <a:pPr/>
              <a:t>12/10/2020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4" name="Slide Number Placeholder 3"/>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948265718"/>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657C2F9-E27F-4C2D-B657-ADF4A0B3D581}" type="datetime1">
              <a:rPr lang="en-US" smtClean="0">
                <a:solidFill>
                  <a:srgbClr val="04617B">
                    <a:shade val="90000"/>
                  </a:srgbClr>
                </a:solidFill>
              </a:rPr>
              <a:pPr/>
              <a:t>12/10/2020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7" name="Slide Number Placeholder 6"/>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816771841"/>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7004"/>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7C3C3AD-437E-4EDD-AEDB-22E5C7A32D17}" type="datetime1">
              <a:rPr lang="en-US" smtClean="0">
                <a:solidFill>
                  <a:srgbClr val="04617B">
                    <a:shade val="90000"/>
                  </a:srgbClr>
                </a:solidFill>
              </a:rPr>
              <a:pPr/>
              <a:t>12/10/2020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7" name="Slide Number Placeholder 6"/>
          <p:cNvSpPr>
            <a:spLocks noGrp="1"/>
          </p:cNvSpPr>
          <p:nvPr>
            <p:ph type="sldNum" sz="quarter" idx="12"/>
          </p:nvPr>
        </p:nvSpPr>
        <p:spPr>
          <a:xfrm>
            <a:off x="8077201" y="6356364"/>
            <a:ext cx="609600" cy="365125"/>
          </a:xfrm>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3"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1" y="6219839"/>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 xmlns:p14="http://schemas.microsoft.com/office/powerpoint/2010/main" val="3341723490"/>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06F218-5AE8-40A5-BA2C-9BE2B9C77D22}" type="datetime1">
              <a:rPr lang="en-US" smtClean="0">
                <a:solidFill>
                  <a:srgbClr val="04617B">
                    <a:shade val="90000"/>
                  </a:srgbClr>
                </a:solidFill>
              </a:rPr>
              <a:pPr/>
              <a:t>12/10/2020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963115506"/>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14403"/>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3"/>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6BF775-9797-45A5-A0F3-9A8394DE0A70}" type="datetime1">
              <a:rPr lang="en-US" smtClean="0">
                <a:solidFill>
                  <a:srgbClr val="04617B">
                    <a:shade val="90000"/>
                  </a:srgbClr>
                </a:solidFill>
              </a:rPr>
              <a:pPr/>
              <a:t>12/10/2020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138393419"/>
      </p:ext>
    </p:extLst>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9174F92-B8D5-49A7-A672-C20587BD8333}" type="datetime1">
              <a:rPr lang="en-US" smtClean="0">
                <a:solidFill>
                  <a:srgbClr val="DBF5F9">
                    <a:shade val="90000"/>
                  </a:srgbClr>
                </a:solidFill>
              </a:rPr>
              <a:pPr/>
              <a:t>12/10/2020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keitany- Sociology and Anthropology october  2017</a:t>
            </a:r>
          </a:p>
        </p:txBody>
      </p:sp>
      <p:sp>
        <p:nvSpPr>
          <p:cNvPr id="27" name="Slide Number Placeholder 26"/>
          <p:cNvSpPr>
            <a:spLocks noGrp="1"/>
          </p:cNvSpPr>
          <p:nvPr>
            <p:ph type="sldNum" sz="quarter" idx="12"/>
          </p:nvPr>
        </p:nvSpPr>
        <p:spPr/>
        <p:txBody>
          <a:bodyPr/>
          <a:lstStyle/>
          <a:p>
            <a:fld id="{B29A5B24-CD8F-4F07-978D-F5B40F5AAE8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 xmlns:p14="http://schemas.microsoft.com/office/powerpoint/2010/main" val="1952069891"/>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41BF5-1E3A-41CF-AE1D-027A855F97D6}" type="datetime1">
              <a:rPr lang="en-US" smtClean="0">
                <a:solidFill>
                  <a:srgbClr val="04617B">
                    <a:shade val="90000"/>
                  </a:srgbClr>
                </a:solidFill>
              </a:rPr>
              <a:pPr/>
              <a:t>12/10/2020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841965209"/>
      </p:ext>
    </p:extLst>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3"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3"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8E7A38F-E7DA-45AD-B6F1-2B824E4F2B98}" type="datetime1">
              <a:rPr lang="en-US" smtClean="0">
                <a:solidFill>
                  <a:srgbClr val="DBF5F9">
                    <a:shade val="90000"/>
                  </a:srgbClr>
                </a:solidFill>
              </a:rPr>
              <a:pPr/>
              <a:t>12/10/2020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 xmlns:p14="http://schemas.microsoft.com/office/powerpoint/2010/main" val="4252936489"/>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93DC833-9C98-4080-80EE-F50AC6AD6183}" type="datetime1">
              <a:rPr lang="en-US" smtClean="0">
                <a:solidFill>
                  <a:srgbClr val="04617B">
                    <a:shade val="90000"/>
                  </a:srgbClr>
                </a:solidFill>
              </a:rPr>
              <a:pPr/>
              <a:t>12/10/2020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7" name="Slide Number Placeholder 6"/>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025328634"/>
      </p:ext>
    </p:extLst>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6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60DBC18-43E6-442B-B6FB-0B114DDEC6C6}" type="datetime1">
              <a:rPr lang="en-US" smtClean="0">
                <a:solidFill>
                  <a:srgbClr val="04617B">
                    <a:shade val="90000"/>
                  </a:srgbClr>
                </a:solidFill>
              </a:rPr>
              <a:pPr/>
              <a:t>12/10/2020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9" name="Slide Number Placeholder 8"/>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330837837"/>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7" y="1789149"/>
            <a:ext cx="5340351"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dirty="0"/>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dirty="0"/>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dirty="0"/>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dirty="0"/>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dirty="0"/>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grpSp>
      <p:sp>
        <p:nvSpPr>
          <p:cNvPr id="27687" name="Rectangle 39"/>
          <p:cNvSpPr>
            <a:spLocks noGrp="1" noChangeArrowheads="1"/>
          </p:cNvSpPr>
          <p:nvPr>
            <p:ph type="subTitle" idx="1"/>
          </p:nvPr>
        </p:nvSpPr>
        <p:spPr>
          <a:xfrm>
            <a:off x="1371601"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7688" name="Rectangle 40"/>
          <p:cNvSpPr>
            <a:spLocks noGrp="1" noChangeArrowheads="1"/>
          </p:cNvSpPr>
          <p:nvPr>
            <p:ph type="ctrTitle"/>
          </p:nvPr>
        </p:nvSpPr>
        <p:spPr>
          <a:xfrm>
            <a:off x="685801" y="1768511"/>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smtClean="0"/>
            </a:lvl1pPr>
          </a:lstStyle>
          <a:p>
            <a:fld id="{934A8811-3A94-4E25-9A89-04F4B3272213}" type="datetime1">
              <a:rPr lang="en-US" smtClean="0"/>
              <a:pPr/>
              <a:t>12/10/2020</a:t>
            </a:fld>
            <a:endParaRPr lang="en-US" dirty="0"/>
          </a:p>
        </p:txBody>
      </p:sp>
      <p:sp>
        <p:nvSpPr>
          <p:cNvPr id="40" name="Rectangle 38"/>
          <p:cNvSpPr>
            <a:spLocks noGrp="1" noChangeArrowheads="1"/>
          </p:cNvSpPr>
          <p:nvPr>
            <p:ph type="ftr" sz="quarter" idx="11"/>
          </p:nvPr>
        </p:nvSpPr>
        <p:spPr/>
        <p:txBody>
          <a:bodyPr/>
          <a:lstStyle>
            <a:lvl1pPr>
              <a:defRPr smtClean="0"/>
            </a:lvl1pPr>
          </a:lstStyle>
          <a:p>
            <a:r>
              <a:rPr lang="en-US"/>
              <a:t>keitany- Sociology and Anthropology october  2017</a:t>
            </a:r>
            <a:endParaRPr lang="en-US" dirty="0"/>
          </a:p>
        </p:txBody>
      </p:sp>
      <p:sp>
        <p:nvSpPr>
          <p:cNvPr id="41" name="Rectangle 41"/>
          <p:cNvSpPr>
            <a:spLocks noGrp="1" noChangeArrowheads="1"/>
          </p:cNvSpPr>
          <p:nvPr>
            <p:ph type="sldNum" sz="quarter" idx="12"/>
          </p:nvPr>
        </p:nvSpPr>
        <p:spPr/>
        <p:txBody>
          <a:bodyPr/>
          <a:lstStyle>
            <a:lvl1pPr>
              <a:defRPr smtClean="0"/>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764358434"/>
      </p:ext>
    </p:extLst>
  </p:cSld>
  <p:clrMapOvr>
    <a:masterClrMapping/>
  </p:clrMapOvr>
  <p:transition spd="med">
    <p:pull/>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7BCCD13-F39A-4F3D-A171-4E8680BA4DC0}" type="datetime1">
              <a:rPr lang="en-US" smtClean="0">
                <a:solidFill>
                  <a:srgbClr val="04617B">
                    <a:shade val="90000"/>
                  </a:srgbClr>
                </a:solidFill>
              </a:rPr>
              <a:pPr/>
              <a:t>12/10/2020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5" name="Slide Number Placeholder 4"/>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809526955"/>
      </p:ext>
    </p:extLst>
  </p:cSld>
  <p:clrMapOvr>
    <a:masterClrMapping/>
  </p:clrMapOvr>
  <p:transition spd="med">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E10CB-8533-48B1-83E4-F4C8D5BD9100}" type="datetime1">
              <a:rPr lang="en-US" smtClean="0">
                <a:solidFill>
                  <a:srgbClr val="04617B">
                    <a:shade val="90000"/>
                  </a:srgbClr>
                </a:solidFill>
              </a:rPr>
              <a:pPr/>
              <a:t>12/10/2020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4" name="Slide Number Placeholder 3"/>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403700534"/>
      </p:ext>
    </p:extLst>
  </p:cSld>
  <p:clrMapOvr>
    <a:masterClrMapping/>
  </p:clrMapOvr>
  <p:transition spd="med">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657C2F9-E27F-4C2D-B657-ADF4A0B3D581}" type="datetime1">
              <a:rPr lang="en-US" smtClean="0">
                <a:solidFill>
                  <a:srgbClr val="04617B">
                    <a:shade val="90000"/>
                  </a:srgbClr>
                </a:solidFill>
              </a:rPr>
              <a:pPr/>
              <a:t>12/10/2020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7" name="Slide Number Placeholder 6"/>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933231307"/>
      </p:ext>
    </p:extLst>
  </p:cSld>
  <p:clrMapOvr>
    <a:masterClrMapping/>
  </p:clrMapOvr>
  <p:transition spd="med">
    <p:pull/>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7C3C3AD-437E-4EDD-AEDB-22E5C7A32D17}" type="datetime1">
              <a:rPr lang="en-US" smtClean="0">
                <a:solidFill>
                  <a:srgbClr val="04617B">
                    <a:shade val="90000"/>
                  </a:srgbClr>
                </a:solidFill>
              </a:rPr>
              <a:pPr/>
              <a:t>12/10/2020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7" name="Slide Number Placeholder 6"/>
          <p:cNvSpPr>
            <a:spLocks noGrp="1"/>
          </p:cNvSpPr>
          <p:nvPr>
            <p:ph type="sldNum" sz="quarter" idx="12"/>
          </p:nvPr>
        </p:nvSpPr>
        <p:spPr>
          <a:xfrm>
            <a:off x="8077201" y="6356353"/>
            <a:ext cx="609600" cy="365125"/>
          </a:xfrm>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4"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8"/>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 xmlns:p14="http://schemas.microsoft.com/office/powerpoint/2010/main" val="404380659"/>
      </p:ext>
    </p:extLst>
  </p:cSld>
  <p:clrMapOvr>
    <a:masterClrMapping/>
  </p:clrMapOvr>
  <p:transition spd="med">
    <p:pull/>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06F218-5AE8-40A5-BA2C-9BE2B9C77D22}" type="datetime1">
              <a:rPr lang="en-US" smtClean="0">
                <a:solidFill>
                  <a:srgbClr val="04617B">
                    <a:shade val="90000"/>
                  </a:srgbClr>
                </a:solidFill>
              </a:rPr>
              <a:pPr/>
              <a:t>12/10/2020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648240604"/>
      </p:ext>
    </p:extLst>
  </p:cSld>
  <p:clrMapOvr>
    <a:masterClrMapping/>
  </p:clrMapOvr>
  <p:transition spd="med">
    <p:pull/>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6BF775-9797-45A5-A0F3-9A8394DE0A70}" type="datetime1">
              <a:rPr lang="en-US" smtClean="0">
                <a:solidFill>
                  <a:srgbClr val="04617B">
                    <a:shade val="90000"/>
                  </a:srgbClr>
                </a:solidFill>
              </a:rPr>
              <a:pPr/>
              <a:t>12/10/2020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97610080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44889DB6-23E3-434A-A70C-B49187DA96BF}" type="datetime1">
              <a:rPr lang="en-US" smtClean="0"/>
              <a:pPr/>
              <a:t>12/10/2020</a:t>
            </a:fld>
            <a:endParaRPr lang="en-US" dirty="0"/>
          </a:p>
        </p:txBody>
      </p:sp>
      <p:sp>
        <p:nvSpPr>
          <p:cNvPr id="5" name="Rectangle 40"/>
          <p:cNvSpPr>
            <a:spLocks noGrp="1" noChangeArrowheads="1"/>
          </p:cNvSpPr>
          <p:nvPr>
            <p:ph type="ftr" sz="quarter" idx="11"/>
          </p:nvPr>
        </p:nvSpPr>
        <p:spPr>
          <a:ln/>
        </p:spPr>
        <p:txBody>
          <a:bodyPr/>
          <a:lstStyle>
            <a:lvl1pPr>
              <a:defRPr/>
            </a:lvl1pPr>
          </a:lstStyle>
          <a:p>
            <a:r>
              <a:rPr lang="en-US"/>
              <a:t>keitany- Sociology and Anthropology october  2017</a:t>
            </a:r>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11566832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3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fld id="{C05591BE-2248-4F53-AE02-B55CA21BFC80}" type="datetime1">
              <a:rPr lang="en-US" smtClean="0"/>
              <a:pPr/>
              <a:t>12/10/2020</a:t>
            </a:fld>
            <a:endParaRPr lang="en-US" dirty="0"/>
          </a:p>
        </p:txBody>
      </p:sp>
      <p:sp>
        <p:nvSpPr>
          <p:cNvPr id="5" name="Rectangle 40"/>
          <p:cNvSpPr>
            <a:spLocks noGrp="1" noChangeArrowheads="1"/>
          </p:cNvSpPr>
          <p:nvPr>
            <p:ph type="ftr" sz="quarter" idx="11"/>
          </p:nvPr>
        </p:nvSpPr>
        <p:spPr>
          <a:ln/>
        </p:spPr>
        <p:txBody>
          <a:bodyPr/>
          <a:lstStyle>
            <a:lvl1pPr>
              <a:defRPr/>
            </a:lvl1pPr>
          </a:lstStyle>
          <a:p>
            <a:r>
              <a:rPr lang="en-US"/>
              <a:t>keitany- Sociology and Anthropology october  2017</a:t>
            </a:r>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08536354"/>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7"/>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7"/>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fld id="{CEBF60A3-298C-4053-A30B-AAE16249C356}" type="datetime1">
              <a:rPr lang="en-US" smtClean="0"/>
              <a:pPr/>
              <a:t>12/10/2020</a:t>
            </a:fld>
            <a:endParaRPr lang="en-US" dirty="0"/>
          </a:p>
        </p:txBody>
      </p:sp>
      <p:sp>
        <p:nvSpPr>
          <p:cNvPr id="6" name="Rectangle 40"/>
          <p:cNvSpPr>
            <a:spLocks noGrp="1" noChangeArrowheads="1"/>
          </p:cNvSpPr>
          <p:nvPr>
            <p:ph type="ftr" sz="quarter" idx="11"/>
          </p:nvPr>
        </p:nvSpPr>
        <p:spPr>
          <a:ln/>
        </p:spPr>
        <p:txBody>
          <a:bodyPr/>
          <a:lstStyle>
            <a:lvl1pPr>
              <a:defRPr/>
            </a:lvl1pPr>
          </a:lstStyle>
          <a:p>
            <a:r>
              <a:rPr lang="en-US"/>
              <a:t>keitany- Sociology and Anthropology october  2017</a:t>
            </a:r>
            <a:endParaRPr lang="en-US" dirty="0"/>
          </a:p>
        </p:txBody>
      </p:sp>
      <p:sp>
        <p:nvSpPr>
          <p:cNvPr id="7"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105831683"/>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fld id="{A6B1520A-F043-4E79-AEA7-5617FEBF4D44}" type="datetime1">
              <a:rPr lang="en-US" smtClean="0"/>
              <a:pPr/>
              <a:t>12/10/2020</a:t>
            </a:fld>
            <a:endParaRPr lang="en-US" dirty="0"/>
          </a:p>
        </p:txBody>
      </p:sp>
      <p:sp>
        <p:nvSpPr>
          <p:cNvPr id="8" name="Rectangle 40"/>
          <p:cNvSpPr>
            <a:spLocks noGrp="1" noChangeArrowheads="1"/>
          </p:cNvSpPr>
          <p:nvPr>
            <p:ph type="ftr" sz="quarter" idx="11"/>
          </p:nvPr>
        </p:nvSpPr>
        <p:spPr>
          <a:ln/>
        </p:spPr>
        <p:txBody>
          <a:bodyPr/>
          <a:lstStyle>
            <a:lvl1pPr>
              <a:defRPr/>
            </a:lvl1pPr>
          </a:lstStyle>
          <a:p>
            <a:r>
              <a:rPr lang="en-US"/>
              <a:t>keitany- Sociology and Anthropology october  2017</a:t>
            </a:r>
            <a:endParaRPr lang="en-US" dirty="0"/>
          </a:p>
        </p:txBody>
      </p:sp>
      <p:sp>
        <p:nvSpPr>
          <p:cNvPr id="9"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6537009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fld id="{9E11E43E-5004-4FC3-81B8-0169906C61A1}" type="datetime1">
              <a:rPr lang="en-US" smtClean="0"/>
              <a:pPr/>
              <a:t>12/10/2020</a:t>
            </a:fld>
            <a:endParaRPr lang="en-US" dirty="0"/>
          </a:p>
        </p:txBody>
      </p:sp>
      <p:sp>
        <p:nvSpPr>
          <p:cNvPr id="4" name="Rectangle 40"/>
          <p:cNvSpPr>
            <a:spLocks noGrp="1" noChangeArrowheads="1"/>
          </p:cNvSpPr>
          <p:nvPr>
            <p:ph type="ftr" sz="quarter" idx="11"/>
          </p:nvPr>
        </p:nvSpPr>
        <p:spPr>
          <a:ln/>
        </p:spPr>
        <p:txBody>
          <a:bodyPr/>
          <a:lstStyle>
            <a:lvl1pPr>
              <a:defRPr/>
            </a:lvl1pPr>
          </a:lstStyle>
          <a:p>
            <a:r>
              <a:rPr lang="en-US"/>
              <a:t>keitany- Sociology and Anthropology october  2017</a:t>
            </a:r>
            <a:endParaRPr lang="en-US" dirty="0"/>
          </a:p>
        </p:txBody>
      </p:sp>
      <p:sp>
        <p:nvSpPr>
          <p:cNvPr id="5"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272833160"/>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fld id="{3EC20862-A0C5-42E7-8E63-32D5AEEEE554}" type="datetime1">
              <a:rPr lang="en-US" smtClean="0"/>
              <a:pPr/>
              <a:t>12/10/2020</a:t>
            </a:fld>
            <a:endParaRPr lang="en-US" dirty="0"/>
          </a:p>
        </p:txBody>
      </p:sp>
      <p:sp>
        <p:nvSpPr>
          <p:cNvPr id="3" name="Rectangle 40"/>
          <p:cNvSpPr>
            <a:spLocks noGrp="1" noChangeArrowheads="1"/>
          </p:cNvSpPr>
          <p:nvPr>
            <p:ph type="ftr" sz="quarter" idx="11"/>
          </p:nvPr>
        </p:nvSpPr>
        <p:spPr>
          <a:ln/>
        </p:spPr>
        <p:txBody>
          <a:bodyPr/>
          <a:lstStyle>
            <a:lvl1pPr>
              <a:defRPr/>
            </a:lvl1pPr>
          </a:lstStyle>
          <a:p>
            <a:r>
              <a:rPr lang="en-US"/>
              <a:t>keitany- Sociology and Anthropology october  2017</a:t>
            </a:r>
            <a:endParaRPr lang="en-US" dirty="0"/>
          </a:p>
        </p:txBody>
      </p:sp>
      <p:sp>
        <p:nvSpPr>
          <p:cNvPr id="4"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451713579"/>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8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5E2C9F16-348E-419D-A6B4-DC2CA3F6B458}" type="datetime1">
              <a:rPr lang="en-US" smtClean="0"/>
              <a:pPr/>
              <a:t>12/10/2020</a:t>
            </a:fld>
            <a:endParaRPr lang="en-US" dirty="0"/>
          </a:p>
        </p:txBody>
      </p:sp>
      <p:sp>
        <p:nvSpPr>
          <p:cNvPr id="6" name="Rectangle 40"/>
          <p:cNvSpPr>
            <a:spLocks noGrp="1" noChangeArrowheads="1"/>
          </p:cNvSpPr>
          <p:nvPr>
            <p:ph type="ftr" sz="quarter" idx="11"/>
          </p:nvPr>
        </p:nvSpPr>
        <p:spPr>
          <a:ln/>
        </p:spPr>
        <p:txBody>
          <a:bodyPr/>
          <a:lstStyle>
            <a:lvl1pPr>
              <a:defRPr/>
            </a:lvl1pPr>
          </a:lstStyle>
          <a:p>
            <a:r>
              <a:rPr lang="en-US"/>
              <a:t>keitany- Sociology and Anthropology october  2017</a:t>
            </a:r>
            <a:endParaRPr lang="en-US" dirty="0"/>
          </a:p>
        </p:txBody>
      </p:sp>
      <p:sp>
        <p:nvSpPr>
          <p:cNvPr id="7"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0065992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E6F0F2-1F49-45E2-8D03-67A27858F92B}"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190FF-88E7-469E-AB9E-2718EBC2778C}" type="slidenum">
              <a:rPr lang="en-US" smtClean="0"/>
              <a:pPr/>
              <a:t>‹#›</a:t>
            </a:fld>
            <a:endParaRPr lang="en-US"/>
          </a:p>
        </p:txBody>
      </p:sp>
    </p:spTree>
    <p:extLst>
      <p:ext uri="{BB962C8B-B14F-4D97-AF65-F5344CB8AC3E}">
        <p14:creationId xmlns="" xmlns:p14="http://schemas.microsoft.com/office/powerpoint/2010/main" val="3341632422"/>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ED7C1600-106A-4FED-A5AD-58DB9D674D27}" type="datetime1">
              <a:rPr lang="en-US" smtClean="0"/>
              <a:pPr/>
              <a:t>12/10/2020</a:t>
            </a:fld>
            <a:endParaRPr lang="en-US" dirty="0"/>
          </a:p>
        </p:txBody>
      </p:sp>
      <p:sp>
        <p:nvSpPr>
          <p:cNvPr id="6" name="Rectangle 40"/>
          <p:cNvSpPr>
            <a:spLocks noGrp="1" noChangeArrowheads="1"/>
          </p:cNvSpPr>
          <p:nvPr>
            <p:ph type="ftr" sz="quarter" idx="11"/>
          </p:nvPr>
        </p:nvSpPr>
        <p:spPr>
          <a:ln/>
        </p:spPr>
        <p:txBody>
          <a:bodyPr/>
          <a:lstStyle>
            <a:lvl1pPr>
              <a:defRPr/>
            </a:lvl1pPr>
          </a:lstStyle>
          <a:p>
            <a:r>
              <a:rPr lang="en-US"/>
              <a:t>keitany- Sociology and Anthropology october  2017</a:t>
            </a:r>
            <a:endParaRPr lang="en-US" dirty="0"/>
          </a:p>
        </p:txBody>
      </p:sp>
      <p:sp>
        <p:nvSpPr>
          <p:cNvPr id="7"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771622778"/>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0502136D-0650-4251-8F6B-259A5C090668}" type="datetime1">
              <a:rPr lang="en-US" smtClean="0"/>
              <a:pPr/>
              <a:t>12/10/2020</a:t>
            </a:fld>
            <a:endParaRPr lang="en-US" dirty="0"/>
          </a:p>
        </p:txBody>
      </p:sp>
      <p:sp>
        <p:nvSpPr>
          <p:cNvPr id="5" name="Rectangle 40"/>
          <p:cNvSpPr>
            <a:spLocks noGrp="1" noChangeArrowheads="1"/>
          </p:cNvSpPr>
          <p:nvPr>
            <p:ph type="ftr" sz="quarter" idx="11"/>
          </p:nvPr>
        </p:nvSpPr>
        <p:spPr>
          <a:ln/>
        </p:spPr>
        <p:txBody>
          <a:bodyPr/>
          <a:lstStyle>
            <a:lvl1pPr>
              <a:defRPr/>
            </a:lvl1pPr>
          </a:lstStyle>
          <a:p>
            <a:r>
              <a:rPr lang="en-US"/>
              <a:t>keitany- Sociology and Anthropology october  2017</a:t>
            </a:r>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702692240"/>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7814"/>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4"/>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359B4CF6-95B7-450B-87B9-C1466E005848}" type="datetime1">
              <a:rPr lang="en-US" smtClean="0"/>
              <a:pPr/>
              <a:t>12/10/2020</a:t>
            </a:fld>
            <a:endParaRPr lang="en-US" dirty="0"/>
          </a:p>
        </p:txBody>
      </p:sp>
      <p:sp>
        <p:nvSpPr>
          <p:cNvPr id="5" name="Rectangle 40"/>
          <p:cNvSpPr>
            <a:spLocks noGrp="1" noChangeArrowheads="1"/>
          </p:cNvSpPr>
          <p:nvPr>
            <p:ph type="ftr" sz="quarter" idx="11"/>
          </p:nvPr>
        </p:nvSpPr>
        <p:spPr>
          <a:ln/>
        </p:spPr>
        <p:txBody>
          <a:bodyPr/>
          <a:lstStyle>
            <a:lvl1pPr>
              <a:defRPr/>
            </a:lvl1pPr>
          </a:lstStyle>
          <a:p>
            <a:r>
              <a:rPr lang="en-US"/>
              <a:t>keitany- Sociology and Anthropology october  2017</a:t>
            </a:r>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174951640"/>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43562" y="1"/>
            <a:ext cx="9100457" cy="6879771"/>
          </a:xfrm>
          <a:prstGeom prst="rect">
            <a:avLst/>
          </a:prstGeom>
        </p:spPr>
      </p:pic>
      <p:sp>
        <p:nvSpPr>
          <p:cNvPr id="2" name="Title 1"/>
          <p:cNvSpPr>
            <a:spLocks noGrp="1"/>
          </p:cNvSpPr>
          <p:nvPr>
            <p:ph type="ctrTitle" hasCustomPrompt="1"/>
          </p:nvPr>
        </p:nvSpPr>
        <p:spPr>
          <a:xfrm>
            <a:off x="2590801" y="2286038"/>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1"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8" y="1251"/>
            <a:ext cx="3721619"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 xmlns:p14="http://schemas.microsoft.com/office/powerpoint/2010/main" val="42339439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43562" y="1"/>
            <a:ext cx="9100457"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rot="5400000">
            <a:off x="3161049" y="-3176814"/>
            <a:ext cx="2819400" cy="9173031"/>
          </a:xfrm>
          <a:prstGeom prst="rect">
            <a:avLst/>
          </a:prstGeom>
        </p:spPr>
      </p:pic>
      <p:sp>
        <p:nvSpPr>
          <p:cNvPr id="2" name="Title 1"/>
          <p:cNvSpPr>
            <a:spLocks noGrp="1"/>
          </p:cNvSpPr>
          <p:nvPr>
            <p:ph type="title" hasCustomPrompt="1"/>
          </p:nvPr>
        </p:nvSpPr>
        <p:spPr>
          <a:xfrm>
            <a:off x="4572001" y="3048009"/>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5C5F05F7-2F3F-407D-A35A-BC536830B93E}"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 xmlns:p14="http://schemas.microsoft.com/office/powerpoint/2010/main" val="33969987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4"/>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9498EB-F2AF-491E-9E07-C7C0BEA9696F}"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a:xfrm>
            <a:off x="6705600" y="6356388"/>
            <a:ext cx="2133600" cy="365125"/>
          </a:xfrm>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234417113"/>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A715D9-3DF0-4D5D-AC46-14517AE2CD8D}" type="datetime1">
              <a:rPr lang="en-US" smtClean="0"/>
              <a:pPr/>
              <a:t>12/10/2020</a:t>
            </a:fld>
            <a:endParaRPr lang="en-US" dirty="0"/>
          </a:p>
        </p:txBody>
      </p:sp>
      <p:sp>
        <p:nvSpPr>
          <p:cNvPr id="6" name="Footer Placeholder 5"/>
          <p:cNvSpPr>
            <a:spLocks noGrp="1"/>
          </p:cNvSpPr>
          <p:nvPr>
            <p:ph type="ftr" sz="quarter" idx="11"/>
          </p:nvPr>
        </p:nvSpPr>
        <p:spPr/>
        <p:txBody>
          <a:bodyPr/>
          <a:lstStyle/>
          <a:p>
            <a:r>
              <a:rPr lang="en-US"/>
              <a:t>keitany- Sociology and Anthropology october  2017</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447959564"/>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4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DCAA15-746D-4CB9-924C-E3469C90509B}" type="datetime1">
              <a:rPr lang="en-US" smtClean="0"/>
              <a:pPr/>
              <a:t>12/10/2020</a:t>
            </a:fld>
            <a:endParaRPr lang="en-US" dirty="0"/>
          </a:p>
        </p:txBody>
      </p:sp>
      <p:sp>
        <p:nvSpPr>
          <p:cNvPr id="8" name="Footer Placeholder 7"/>
          <p:cNvSpPr>
            <a:spLocks noGrp="1"/>
          </p:cNvSpPr>
          <p:nvPr>
            <p:ph type="ftr" sz="quarter" idx="11"/>
          </p:nvPr>
        </p:nvSpPr>
        <p:spPr/>
        <p:txBody>
          <a:bodyPr/>
          <a:lstStyle/>
          <a:p>
            <a:r>
              <a:rPr lang="en-US"/>
              <a:t>keitany- Sociology and Anthropology october  2017</a:t>
            </a:r>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652808401"/>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1" y="27308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5E14C4-55B2-4966-A892-E17C940D4D63}" type="datetime1">
              <a:rPr lang="en-US" smtClean="0"/>
              <a:pPr/>
              <a:t>12/10/2020</a:t>
            </a:fld>
            <a:endParaRPr lang="en-US" dirty="0"/>
          </a:p>
        </p:txBody>
      </p:sp>
      <p:sp>
        <p:nvSpPr>
          <p:cNvPr id="6" name="Footer Placeholder 5"/>
          <p:cNvSpPr>
            <a:spLocks noGrp="1"/>
          </p:cNvSpPr>
          <p:nvPr>
            <p:ph type="ftr" sz="quarter" idx="11"/>
          </p:nvPr>
        </p:nvSpPr>
        <p:spPr/>
        <p:txBody>
          <a:bodyPr/>
          <a:lstStyle/>
          <a:p>
            <a:r>
              <a:rPr lang="en-US"/>
              <a:t>keitany- Sociology and Anthropology october  2017</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122492015"/>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3FAE2-074C-475B-BC37-C0EDA34F19E1}" type="datetime1">
              <a:rPr lang="en-US" smtClean="0"/>
              <a:pPr/>
              <a:t>12/10/2020</a:t>
            </a:fld>
            <a:endParaRPr lang="en-US" dirty="0"/>
          </a:p>
        </p:txBody>
      </p:sp>
      <p:sp>
        <p:nvSpPr>
          <p:cNvPr id="6" name="Footer Placeholder 5"/>
          <p:cNvSpPr>
            <a:spLocks noGrp="1"/>
          </p:cNvSpPr>
          <p:nvPr>
            <p:ph type="ftr" sz="quarter" idx="11"/>
          </p:nvPr>
        </p:nvSpPr>
        <p:spPr/>
        <p:txBody>
          <a:bodyPr/>
          <a:lstStyle/>
          <a:p>
            <a:r>
              <a:rPr lang="en-US"/>
              <a:t>keitany- Sociology and Anthropology october  2017</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30730899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3"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3"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5E6F0F2-1F49-45E2-8D03-67A27858F92B}"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190FF-88E7-469E-AB9E-2718EBC2778C}" type="slidenum">
              <a:rPr lang="en-US" smtClean="0"/>
              <a:pPr/>
              <a:t>‹#›</a:t>
            </a:fld>
            <a:endParaRPr lang="en-US"/>
          </a:p>
        </p:txBody>
      </p:sp>
    </p:spTree>
    <p:extLst>
      <p:ext uri="{BB962C8B-B14F-4D97-AF65-F5344CB8AC3E}">
        <p14:creationId xmlns="" xmlns:p14="http://schemas.microsoft.com/office/powerpoint/2010/main" val="2234200666"/>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8DA098-2DE3-49FA-9F4E-00E5CFE0F8BA}"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201871247"/>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27467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76"/>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FC66-6C04-404B-9929-D8665ECB3FE2}"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543494030"/>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18" y="355600"/>
            <a:ext cx="8194675" cy="1143000"/>
          </a:xfrm>
        </p:spPr>
        <p:txBody>
          <a:bodyPr/>
          <a:lstStyle/>
          <a:p>
            <a:r>
              <a:rPr lang="en-US"/>
              <a:t>Click to edit Master title style</a:t>
            </a:r>
          </a:p>
        </p:txBody>
      </p:sp>
      <p:sp>
        <p:nvSpPr>
          <p:cNvPr id="3" name="Content Placeholder 2"/>
          <p:cNvSpPr>
            <a:spLocks noGrp="1"/>
          </p:cNvSpPr>
          <p:nvPr>
            <p:ph sz="half" idx="1"/>
          </p:nvPr>
        </p:nvSpPr>
        <p:spPr>
          <a:xfrm>
            <a:off x="673104" y="1497016"/>
            <a:ext cx="397510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937761" y="1497016"/>
            <a:ext cx="397764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762000" y="6356388"/>
            <a:ext cx="2133600" cy="365125"/>
          </a:xfrm>
        </p:spPr>
        <p:txBody>
          <a:bodyPr/>
          <a:lstStyle/>
          <a:p>
            <a:fld id="{B6BD500F-6731-45EB-A2DA-1D8EE7256457}" type="datetime1">
              <a:rPr lang="en-US" smtClean="0"/>
              <a:pPr/>
              <a:t>12/10/2020</a:t>
            </a:fld>
            <a:endParaRPr lang="en-US" dirty="0"/>
          </a:p>
        </p:txBody>
      </p:sp>
      <p:sp>
        <p:nvSpPr>
          <p:cNvPr id="6" name="Footer Placeholder 4"/>
          <p:cNvSpPr>
            <a:spLocks noGrp="1"/>
          </p:cNvSpPr>
          <p:nvPr>
            <p:ph type="ftr" sz="quarter" idx="11"/>
          </p:nvPr>
        </p:nvSpPr>
        <p:spPr>
          <a:xfrm>
            <a:off x="3352800" y="6356388"/>
            <a:ext cx="2895600" cy="365125"/>
          </a:xfrm>
        </p:spPr>
        <p:txBody>
          <a:bodyPr/>
          <a:lstStyle/>
          <a:p>
            <a:r>
              <a:rPr lang="en-US"/>
              <a:t>keitany- Sociology and Anthropology october  2017</a:t>
            </a:r>
            <a:endParaRPr lang="en-US" dirty="0"/>
          </a:p>
        </p:txBody>
      </p:sp>
      <p:sp>
        <p:nvSpPr>
          <p:cNvPr id="7" name="Slide Number Placeholder 5"/>
          <p:cNvSpPr>
            <a:spLocks noGrp="1"/>
          </p:cNvSpPr>
          <p:nvPr>
            <p:ph type="sldNum" sz="quarter" idx="12"/>
          </p:nvPr>
        </p:nvSpPr>
        <p:spPr>
          <a:xfrm>
            <a:off x="6705600" y="6356388"/>
            <a:ext cx="2133600" cy="365125"/>
          </a:xfrm>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49375933"/>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1BA23D-D667-4575-9FB4-65EA8448D2AB}" type="datetime1">
              <a:rPr lang="en-US" smtClean="0"/>
              <a:pPr/>
              <a:t>12/10/2020</a:t>
            </a:fld>
            <a:endParaRPr lang="en-US" dirty="0"/>
          </a:p>
        </p:txBody>
      </p:sp>
      <p:sp>
        <p:nvSpPr>
          <p:cNvPr id="4" name="Footer Placeholder 3"/>
          <p:cNvSpPr>
            <a:spLocks noGrp="1"/>
          </p:cNvSpPr>
          <p:nvPr>
            <p:ph type="ftr" sz="quarter" idx="11"/>
          </p:nvPr>
        </p:nvSpPr>
        <p:spPr/>
        <p:txBody>
          <a:bodyPr/>
          <a:lstStyle/>
          <a:p>
            <a:r>
              <a:rPr lang="en-US"/>
              <a:t>keitany- Sociology and Anthropology october  2017</a:t>
            </a:r>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093599952"/>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961B2-85C2-4589-97C2-E3B6CED2E18F}" type="datetime1">
              <a:rPr lang="en-US" smtClean="0"/>
              <a:pPr/>
              <a:t>12/10/2020</a:t>
            </a:fld>
            <a:endParaRPr lang="en-US" dirty="0"/>
          </a:p>
        </p:txBody>
      </p:sp>
      <p:sp>
        <p:nvSpPr>
          <p:cNvPr id="3" name="Footer Placeholder 2"/>
          <p:cNvSpPr>
            <a:spLocks noGrp="1"/>
          </p:cNvSpPr>
          <p:nvPr>
            <p:ph type="ftr" sz="quarter" idx="11"/>
          </p:nvPr>
        </p:nvSpPr>
        <p:spPr/>
        <p:txBody>
          <a:bodyPr/>
          <a:lstStyle/>
          <a:p>
            <a:r>
              <a:rPr lang="en-US"/>
              <a:t>keitany- Sociology and Anthropology october  2017</a:t>
            </a:r>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390478646"/>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43562" y="1"/>
            <a:ext cx="9100457" cy="6879771"/>
          </a:xfrm>
          <a:prstGeom prst="rect">
            <a:avLst/>
          </a:prstGeom>
        </p:spPr>
      </p:pic>
      <p:sp>
        <p:nvSpPr>
          <p:cNvPr id="3" name="Date Placeholder 3"/>
          <p:cNvSpPr>
            <a:spLocks noGrp="1"/>
          </p:cNvSpPr>
          <p:nvPr>
            <p:ph type="dt" sz="half" idx="10"/>
          </p:nvPr>
        </p:nvSpPr>
        <p:spPr>
          <a:xfrm>
            <a:off x="762000" y="6356388"/>
            <a:ext cx="2133600" cy="365125"/>
          </a:xfrm>
        </p:spPr>
        <p:txBody>
          <a:bodyPr/>
          <a:lstStyle/>
          <a:p>
            <a:fld id="{789F2029-75BD-4037-A5D2-4502D724D391}" type="datetime1">
              <a:rPr lang="en-US" smtClean="0"/>
              <a:pPr/>
              <a:t>12/10/2020</a:t>
            </a:fld>
            <a:endParaRPr lang="en-US" dirty="0"/>
          </a:p>
        </p:txBody>
      </p:sp>
      <p:sp>
        <p:nvSpPr>
          <p:cNvPr id="4" name="Footer Placeholder 4"/>
          <p:cNvSpPr>
            <a:spLocks noGrp="1"/>
          </p:cNvSpPr>
          <p:nvPr>
            <p:ph type="ftr" sz="quarter" idx="11"/>
          </p:nvPr>
        </p:nvSpPr>
        <p:spPr>
          <a:xfrm>
            <a:off x="3352800" y="6356388"/>
            <a:ext cx="2895600" cy="365125"/>
          </a:xfrm>
        </p:spPr>
        <p:txBody>
          <a:bodyPr/>
          <a:lstStyle/>
          <a:p>
            <a:r>
              <a:rPr lang="en-US"/>
              <a:t>keitany- Sociology and Anthropology october  2017</a:t>
            </a:r>
            <a:endParaRPr lang="en-US" dirty="0"/>
          </a:p>
        </p:txBody>
      </p:sp>
      <p:sp>
        <p:nvSpPr>
          <p:cNvPr id="5" name="Slide Number Placeholder 5"/>
          <p:cNvSpPr>
            <a:spLocks noGrp="1"/>
          </p:cNvSpPr>
          <p:nvPr>
            <p:ph type="sldNum" sz="quarter" idx="12"/>
          </p:nvPr>
        </p:nvSpPr>
        <p:spPr>
          <a:xfrm>
            <a:off x="6705600" y="6356388"/>
            <a:ext cx="2133600" cy="365125"/>
          </a:xfrm>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513450355"/>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23DC4BA-70EE-4000-AABD-DB50EEB42D2C}" type="datetime1">
              <a:rPr lang="en-US" smtClean="0"/>
              <a:pPr/>
              <a:t>12/10/2020</a:t>
            </a:fld>
            <a:endParaRPr lang="en-US" dirty="0"/>
          </a:p>
        </p:txBody>
      </p:sp>
      <p:sp>
        <p:nvSpPr>
          <p:cNvPr id="20" name="Footer Placeholder 19"/>
          <p:cNvSpPr>
            <a:spLocks noGrp="1"/>
          </p:cNvSpPr>
          <p:nvPr>
            <p:ph type="ftr" sz="quarter" idx="11"/>
          </p:nvPr>
        </p:nvSpPr>
        <p:spPr/>
        <p:txBody>
          <a:bodyPr/>
          <a:lstStyle/>
          <a:p>
            <a:r>
              <a:rPr lang="en-US"/>
              <a:t>keitany- Sociology and Anthropology october  2017</a:t>
            </a:r>
            <a:endParaRPr lang="en-US" dirty="0"/>
          </a:p>
        </p:txBody>
      </p:sp>
      <p:sp>
        <p:nvSpPr>
          <p:cNvPr id="10" name="Slide Number Placeholder 9"/>
          <p:cNvSpPr>
            <a:spLocks noGrp="1"/>
          </p:cNvSpPr>
          <p:nvPr>
            <p:ph type="sldNum" sz="quarter" idx="12"/>
          </p:nvPr>
        </p:nvSpPr>
        <p:spPr/>
        <p:txBody>
          <a:bodyPr/>
          <a:lstStyle/>
          <a:p>
            <a:fld id="{2CA597F8-4C7B-4C0C-BD20-F8889DC49BC1}"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157195" y="1345016"/>
            <a:ext cx="64009"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 xmlns:p14="http://schemas.microsoft.com/office/powerpoint/2010/main" val="2200294014"/>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62C0CA-EA80-4154-9577-84D42138D1B5}"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5240420"/>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67B4602-520F-416B-A32B-211B1137C9BC}"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0" name="Rectangle 9"/>
          <p:cNvSpPr/>
          <p:nvPr/>
        </p:nvSpPr>
        <p:spPr bwMode="invGray">
          <a:xfrm>
            <a:off x="2286001"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2408085" y="2745870"/>
            <a:ext cx="64009"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 xmlns:p14="http://schemas.microsoft.com/office/powerpoint/2010/main" val="796765156"/>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9"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FF8E8CB-126F-4A42-AC7E-E89F86FB03F1}" type="datetime1">
              <a:rPr lang="en-US" smtClean="0"/>
              <a:pPr/>
              <a:t>12/10/2020</a:t>
            </a:fld>
            <a:endParaRPr lang="en-US" dirty="0"/>
          </a:p>
        </p:txBody>
      </p:sp>
      <p:sp>
        <p:nvSpPr>
          <p:cNvPr id="6" name="Footer Placeholder 5"/>
          <p:cNvSpPr>
            <a:spLocks noGrp="1"/>
          </p:cNvSpPr>
          <p:nvPr>
            <p:ph type="ftr" sz="quarter" idx="11"/>
          </p:nvPr>
        </p:nvSpPr>
        <p:spPr/>
        <p:txBody>
          <a:bodyPr/>
          <a:lstStyle/>
          <a:p>
            <a:r>
              <a:rPr lang="en-US"/>
              <a:t>keitany- Sociology and Anthropology october  2017</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32655143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5E6F0F2-1F49-45E2-8D03-67A27858F92B}"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190FF-88E7-469E-AB9E-2718EBC2778C}" type="slidenum">
              <a:rPr lang="en-US" smtClean="0"/>
              <a:pPr/>
              <a:t>‹#›</a:t>
            </a:fld>
            <a:endParaRPr lang="en-US"/>
          </a:p>
        </p:txBody>
      </p:sp>
    </p:spTree>
    <p:extLst>
      <p:ext uri="{BB962C8B-B14F-4D97-AF65-F5344CB8AC3E}">
        <p14:creationId xmlns="" xmlns:p14="http://schemas.microsoft.com/office/powerpoint/2010/main" val="3498904269"/>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9871308-5486-4CC8-B541-486CAEDBC21A}" type="datetime1">
              <a:rPr lang="en-US" smtClean="0"/>
              <a:pPr/>
              <a:t>12/10/2020</a:t>
            </a:fld>
            <a:endParaRPr lang="en-US" dirty="0"/>
          </a:p>
        </p:txBody>
      </p:sp>
      <p:sp>
        <p:nvSpPr>
          <p:cNvPr id="8" name="Footer Placeholder 7"/>
          <p:cNvSpPr>
            <a:spLocks noGrp="1"/>
          </p:cNvSpPr>
          <p:nvPr>
            <p:ph type="ftr" sz="quarter" idx="11"/>
          </p:nvPr>
        </p:nvSpPr>
        <p:spPr/>
        <p:txBody>
          <a:bodyPr/>
          <a:lstStyle/>
          <a:p>
            <a:r>
              <a:rPr lang="en-US"/>
              <a:t>keitany- Sociology and Anthropology october  2017</a:t>
            </a:r>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975522593"/>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409E73B7-48A3-4E32-8843-2E45606428E2}" type="datetime1">
              <a:rPr lang="en-US" smtClean="0"/>
              <a:pPr/>
              <a:t>12/10/2020</a:t>
            </a:fld>
            <a:endParaRPr lang="en-US" dirty="0"/>
          </a:p>
        </p:txBody>
      </p:sp>
      <p:sp>
        <p:nvSpPr>
          <p:cNvPr id="4" name="Footer Placeholder 3"/>
          <p:cNvSpPr>
            <a:spLocks noGrp="1"/>
          </p:cNvSpPr>
          <p:nvPr>
            <p:ph type="ftr" sz="quarter" idx="11"/>
          </p:nvPr>
        </p:nvSpPr>
        <p:spPr/>
        <p:txBody>
          <a:bodyPr/>
          <a:lstStyle/>
          <a:p>
            <a:r>
              <a:rPr lang="en-US"/>
              <a:t>keitany- Sociology and Anthropology october  2017</a:t>
            </a:r>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942090178"/>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465958B6-7918-4BDE-A728-9242C6DC427C}" type="datetime1">
              <a:rPr lang="en-US" smtClean="0"/>
              <a:pPr/>
              <a:t>12/10/2020</a:t>
            </a:fld>
            <a:endParaRPr lang="en-US" dirty="0"/>
          </a:p>
        </p:txBody>
      </p:sp>
      <p:sp>
        <p:nvSpPr>
          <p:cNvPr id="3" name="Footer Placeholder 2"/>
          <p:cNvSpPr>
            <a:spLocks noGrp="1"/>
          </p:cNvSpPr>
          <p:nvPr>
            <p:ph type="ftr" sz="quarter" idx="11"/>
          </p:nvPr>
        </p:nvSpPr>
        <p:spPr/>
        <p:txBody>
          <a:bodyPr/>
          <a:lstStyle/>
          <a:p>
            <a:r>
              <a:rPr lang="en-US"/>
              <a:t>keitany- Sociology and Anthropology october  2017</a:t>
            </a:r>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 xmlns:p14="http://schemas.microsoft.com/office/powerpoint/2010/main" val="308867890"/>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4"/>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9E4783-5EE5-4774-8B0F-193EF2481347}" type="datetime1">
              <a:rPr lang="en-US" smtClean="0"/>
              <a:pPr/>
              <a:t>12/10/2020</a:t>
            </a:fld>
            <a:endParaRPr lang="en-US" dirty="0"/>
          </a:p>
        </p:txBody>
      </p:sp>
      <p:sp>
        <p:nvSpPr>
          <p:cNvPr id="6" name="Footer Placeholder 5"/>
          <p:cNvSpPr>
            <a:spLocks noGrp="1"/>
          </p:cNvSpPr>
          <p:nvPr>
            <p:ph type="ftr" sz="quarter" idx="11"/>
          </p:nvPr>
        </p:nvSpPr>
        <p:spPr/>
        <p:txBody>
          <a:bodyPr/>
          <a:lstStyle/>
          <a:p>
            <a:r>
              <a:rPr lang="en-US"/>
              <a:t>keitany- Sociology and Anthropology october  2017</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195481099"/>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4C8EC667-3145-4A83-8D0D-0C60B9F1CC3F}" type="datetime1">
              <a:rPr lang="en-US" smtClean="0"/>
              <a:pPr/>
              <a:t>12/10/2020</a:t>
            </a:fld>
            <a:endParaRPr lang="en-US" dirty="0"/>
          </a:p>
        </p:txBody>
      </p:sp>
      <p:sp>
        <p:nvSpPr>
          <p:cNvPr id="6" name="Footer Placeholder 5"/>
          <p:cNvSpPr>
            <a:spLocks noGrp="1"/>
          </p:cNvSpPr>
          <p:nvPr>
            <p:ph type="ftr" sz="quarter" idx="11"/>
          </p:nvPr>
        </p:nvSpPr>
        <p:spPr/>
        <p:txBody>
          <a:bodyPr/>
          <a:lstStyle/>
          <a:p>
            <a:r>
              <a:rPr lang="en-US"/>
              <a:t>keitany- Sociology and Anthropology october  2017</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
        <p:nvSpPr>
          <p:cNvPr id="8" name="Rectangle 7"/>
          <p:cNvSpPr/>
          <p:nvPr/>
        </p:nvSpPr>
        <p:spPr>
          <a:xfrm>
            <a:off x="762021" y="1066800"/>
            <a:ext cx="4572001"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1" y="1143045"/>
            <a:ext cx="44196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838201"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 xmlns:p14="http://schemas.microsoft.com/office/powerpoint/2010/main" val="2930299628"/>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3BB43F-6EDA-4DED-B17F-E5622F0749B3}"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4248071437"/>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81"/>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8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8A4B00-2A1A-4690-92F4-461CB4D6C327}"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934173993"/>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21" y="1447844"/>
            <a:ext cx="6619244" cy="3329581"/>
          </a:xfrm>
        </p:spPr>
        <p:txBody>
          <a:bodyPr anchor="b"/>
          <a:lstStyle>
            <a:lvl1pPr>
              <a:defRPr sz="6588"/>
            </a:lvl1pPr>
          </a:lstStyle>
          <a:p>
            <a:r>
              <a:rPr lang="en-US"/>
              <a:t>Click to edit Master title style</a:t>
            </a:r>
            <a:endParaRPr lang="en-US" dirty="0"/>
          </a:p>
        </p:txBody>
      </p:sp>
      <p:sp>
        <p:nvSpPr>
          <p:cNvPr id="3" name="Subtitle 2"/>
          <p:cNvSpPr>
            <a:spLocks noGrp="1"/>
          </p:cNvSpPr>
          <p:nvPr>
            <p:ph type="subTitle" idx="1"/>
          </p:nvPr>
        </p:nvSpPr>
        <p:spPr>
          <a:xfrm>
            <a:off x="866221" y="4777380"/>
            <a:ext cx="6619244" cy="861420"/>
          </a:xfrm>
        </p:spPr>
        <p:txBody>
          <a:bodyPr anchor="t"/>
          <a:lstStyle>
            <a:lvl1pPr marL="0" indent="0" algn="l">
              <a:buNone/>
              <a:defRPr cap="all">
                <a:solidFill>
                  <a:schemeClr val="bg2">
                    <a:lumMod val="40000"/>
                    <a:lumOff val="60000"/>
                  </a:schemeClr>
                </a:solidFill>
              </a:defRPr>
            </a:lvl1pPr>
            <a:lvl2pPr marL="418338" indent="0" algn="ctr">
              <a:buNone/>
              <a:defRPr>
                <a:solidFill>
                  <a:schemeClr val="tx1">
                    <a:tint val="75000"/>
                  </a:schemeClr>
                </a:solidFill>
              </a:defRPr>
            </a:lvl2pPr>
            <a:lvl3pPr marL="836676" indent="0" algn="ctr">
              <a:buNone/>
              <a:defRPr>
                <a:solidFill>
                  <a:schemeClr val="tx1">
                    <a:tint val="75000"/>
                  </a:schemeClr>
                </a:solidFill>
              </a:defRPr>
            </a:lvl3pPr>
            <a:lvl4pPr marL="1255014" indent="0" algn="ctr">
              <a:buNone/>
              <a:defRPr>
                <a:solidFill>
                  <a:schemeClr val="tx1">
                    <a:tint val="75000"/>
                  </a:schemeClr>
                </a:solidFill>
              </a:defRPr>
            </a:lvl4pPr>
            <a:lvl5pPr marL="1673352" indent="0" algn="ctr">
              <a:buNone/>
              <a:defRPr>
                <a:solidFill>
                  <a:schemeClr val="tx1">
                    <a:tint val="75000"/>
                  </a:schemeClr>
                </a:solidFill>
              </a:defRPr>
            </a:lvl5pPr>
            <a:lvl6pPr marL="2091690" indent="0" algn="ctr">
              <a:buNone/>
              <a:defRPr>
                <a:solidFill>
                  <a:schemeClr val="tx1">
                    <a:tint val="75000"/>
                  </a:schemeClr>
                </a:solidFill>
              </a:defRPr>
            </a:lvl6pPr>
            <a:lvl7pPr marL="2510028" indent="0" algn="ctr">
              <a:buNone/>
              <a:defRPr>
                <a:solidFill>
                  <a:schemeClr val="tx1">
                    <a:tint val="75000"/>
                  </a:schemeClr>
                </a:solidFill>
              </a:defRPr>
            </a:lvl7pPr>
            <a:lvl8pPr marL="2928366" indent="0" algn="ctr">
              <a:buNone/>
              <a:defRPr>
                <a:solidFill>
                  <a:schemeClr val="tx1">
                    <a:tint val="75000"/>
                  </a:schemeClr>
                </a:solidFill>
              </a:defRPr>
            </a:lvl8pPr>
            <a:lvl9pPr marL="334670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2C32EC-D424-4D29-B92D-D50F8686DD2A}"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033497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4025DF2-D1F3-46F6-8675-1D75DB8A86D3}"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591480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38" y="2861737"/>
            <a:ext cx="6619243" cy="1915647"/>
          </a:xfrm>
        </p:spPr>
        <p:txBody>
          <a:bodyPr anchor="b"/>
          <a:lstStyle>
            <a:lvl1pPr algn="l">
              <a:defRPr sz="3660" b="0" cap="none"/>
            </a:lvl1pPr>
          </a:lstStyle>
          <a:p>
            <a:r>
              <a:rPr lang="en-US"/>
              <a:t>Click to edit Master title style</a:t>
            </a:r>
            <a:endParaRPr lang="en-US" dirty="0"/>
          </a:p>
        </p:txBody>
      </p:sp>
      <p:sp>
        <p:nvSpPr>
          <p:cNvPr id="3" name="Text Placeholder 2"/>
          <p:cNvSpPr>
            <a:spLocks noGrp="1"/>
          </p:cNvSpPr>
          <p:nvPr>
            <p:ph type="body" idx="1"/>
          </p:nvPr>
        </p:nvSpPr>
        <p:spPr>
          <a:xfrm>
            <a:off x="866221" y="4777381"/>
            <a:ext cx="6619244" cy="860400"/>
          </a:xfrm>
        </p:spPr>
        <p:txBody>
          <a:bodyPr anchor="t"/>
          <a:lstStyle>
            <a:lvl1pPr marL="0" indent="0" algn="l">
              <a:buNone/>
              <a:defRPr sz="1830" cap="all">
                <a:solidFill>
                  <a:schemeClr val="bg2">
                    <a:lumMod val="40000"/>
                    <a:lumOff val="60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2C644-0015-4DCB-ABBA-2B725F4A16B7}"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500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3"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42" y="185978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3"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42"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5E6F0F2-1F49-45E2-8D03-67A27858F92B}" type="datetimeFigureOut">
              <a:rPr lang="en-US" smtClean="0"/>
              <a:pPr/>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6190FF-88E7-469E-AB9E-2718EBC2778C}" type="slidenum">
              <a:rPr lang="en-US" smtClean="0"/>
              <a:pPr/>
              <a:t>‹#›</a:t>
            </a:fld>
            <a:endParaRPr lang="en-US"/>
          </a:p>
        </p:txBody>
      </p:sp>
    </p:spTree>
    <p:extLst>
      <p:ext uri="{BB962C8B-B14F-4D97-AF65-F5344CB8AC3E}">
        <p14:creationId xmlns="" xmlns:p14="http://schemas.microsoft.com/office/powerpoint/2010/main" val="1462434366"/>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6" y="2060578"/>
            <a:ext cx="3297255" cy="4195763"/>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2" y="2056094"/>
            <a:ext cx="3297256" cy="4200245"/>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F791C1-741F-4C59-BB14-9A7D1260911D}" type="datetime1">
              <a:rPr lang="en-US" smtClean="0"/>
              <a:pPr/>
              <a:t>12/10/2020</a:t>
            </a:fld>
            <a:endParaRPr lang="en-US" dirty="0"/>
          </a:p>
        </p:txBody>
      </p:sp>
      <p:sp>
        <p:nvSpPr>
          <p:cNvPr id="6" name="Footer Placeholder 5"/>
          <p:cNvSpPr>
            <a:spLocks noGrp="1"/>
          </p:cNvSpPr>
          <p:nvPr>
            <p:ph type="ftr" sz="quarter" idx="11"/>
          </p:nvPr>
        </p:nvSpPr>
        <p:spPr/>
        <p:txBody>
          <a:bodyPr/>
          <a:lstStyle/>
          <a:p>
            <a:r>
              <a:rPr lang="en-US"/>
              <a:t>keitany- Sociology and Anthropology october  2017</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11110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6" y="1905000"/>
            <a:ext cx="3297255"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4" name="Content Placeholder 3"/>
          <p:cNvSpPr>
            <a:spLocks noGrp="1"/>
          </p:cNvSpPr>
          <p:nvPr>
            <p:ph sz="half" idx="2"/>
          </p:nvPr>
        </p:nvSpPr>
        <p:spPr>
          <a:xfrm>
            <a:off x="827486" y="2514600"/>
            <a:ext cx="3297255" cy="3741738"/>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4" y="1905000"/>
            <a:ext cx="3297255"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6" name="Content Placeholder 5"/>
          <p:cNvSpPr>
            <a:spLocks noGrp="1"/>
          </p:cNvSpPr>
          <p:nvPr>
            <p:ph sz="quarter" idx="4"/>
          </p:nvPr>
        </p:nvSpPr>
        <p:spPr>
          <a:xfrm>
            <a:off x="4240874" y="2514600"/>
            <a:ext cx="3297255" cy="3741738"/>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AC0F3E-1721-4B09-841D-DBFE2B02B049}" type="datetime1">
              <a:rPr lang="en-US" smtClean="0"/>
              <a:pPr/>
              <a:t>12/10/2020</a:t>
            </a:fld>
            <a:endParaRPr lang="en-US" dirty="0"/>
          </a:p>
        </p:txBody>
      </p:sp>
      <p:sp>
        <p:nvSpPr>
          <p:cNvPr id="8" name="Footer Placeholder 7"/>
          <p:cNvSpPr>
            <a:spLocks noGrp="1"/>
          </p:cNvSpPr>
          <p:nvPr>
            <p:ph type="ftr" sz="quarter" idx="11"/>
          </p:nvPr>
        </p:nvSpPr>
        <p:spPr/>
        <p:txBody>
          <a:bodyPr/>
          <a:lstStyle/>
          <a:p>
            <a:r>
              <a:rPr lang="en-US"/>
              <a:t>keitany- Sociology and Anthropology october  2017</a:t>
            </a:r>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552321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1D9BD74-2C0E-4091-821B-AAC62998D073}" type="datetime1">
              <a:rPr lang="en-US" smtClean="0"/>
              <a:pPr/>
              <a:t>12/10/2020</a:t>
            </a:fld>
            <a:endParaRPr lang="en-US" dirty="0"/>
          </a:p>
        </p:txBody>
      </p:sp>
      <p:sp>
        <p:nvSpPr>
          <p:cNvPr id="5" name="Footer Placeholder 3"/>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877699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3ED9E3B-F42E-476A-BEE6-4B2780510925}" type="datetime1">
              <a:rPr lang="en-US" smtClean="0"/>
              <a:pPr/>
              <a:t>12/10/2020</a:t>
            </a:fld>
            <a:endParaRPr lang="en-US" dirty="0"/>
          </a:p>
        </p:txBody>
      </p:sp>
      <p:sp>
        <p:nvSpPr>
          <p:cNvPr id="5" name="Footer Placeholder 2"/>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974257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22" y="1447800"/>
            <a:ext cx="2550799" cy="1447800"/>
          </a:xfrm>
        </p:spPr>
        <p:txBody>
          <a:bodyPr anchor="b"/>
          <a:lstStyle>
            <a:lvl1pPr algn="l">
              <a:defRPr sz="2196" b="0"/>
            </a:lvl1pPr>
          </a:lstStyle>
          <a:p>
            <a:r>
              <a:rPr lang="en-US"/>
              <a:t>Click to edit Master title style</a:t>
            </a:r>
            <a:endParaRPr lang="en-US" dirty="0"/>
          </a:p>
        </p:txBody>
      </p:sp>
      <p:sp>
        <p:nvSpPr>
          <p:cNvPr id="3" name="Content Placeholder 2"/>
          <p:cNvSpPr>
            <a:spLocks noGrp="1"/>
          </p:cNvSpPr>
          <p:nvPr>
            <p:ph idx="1"/>
          </p:nvPr>
        </p:nvSpPr>
        <p:spPr>
          <a:xfrm>
            <a:off x="3588470" y="1447800"/>
            <a:ext cx="3896999" cy="4572000"/>
          </a:xfrm>
        </p:spPr>
        <p:txBody>
          <a:bodyPr anchor="ctr">
            <a:normAutofit/>
          </a:bodyPr>
          <a:lstStyle>
            <a:lvl1pPr>
              <a:defRPr sz="1830"/>
            </a:lvl1pPr>
            <a:lvl2pPr>
              <a:defRPr sz="1647"/>
            </a:lvl2pPr>
            <a:lvl3pPr>
              <a:defRPr sz="1464"/>
            </a:lvl3pPr>
            <a:lvl4pPr>
              <a:defRPr sz="1281"/>
            </a:lvl4pPr>
            <a:lvl5pPr>
              <a:defRPr sz="1281"/>
            </a:lvl5pPr>
            <a:lvl6pPr>
              <a:defRPr sz="1281"/>
            </a:lvl6pPr>
            <a:lvl7pPr>
              <a:defRPr sz="1281"/>
            </a:lvl7pPr>
            <a:lvl8pPr>
              <a:defRPr sz="1281"/>
            </a:lvl8pPr>
            <a:lvl9pPr>
              <a:defRPr sz="12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37" y="3129324"/>
            <a:ext cx="2550797" cy="2895599"/>
          </a:xfrm>
        </p:spPr>
        <p:txBody>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7" name="Date Placeholder 4"/>
          <p:cNvSpPr>
            <a:spLocks noGrp="1"/>
          </p:cNvSpPr>
          <p:nvPr>
            <p:ph type="dt" sz="half" idx="10"/>
          </p:nvPr>
        </p:nvSpPr>
        <p:spPr/>
        <p:txBody>
          <a:bodyPr/>
          <a:lstStyle/>
          <a:p>
            <a:fld id="{C92AFE5B-0137-4613-9E0B-56F12348582A}" type="datetime1">
              <a:rPr lang="en-US" smtClean="0"/>
              <a:pPr/>
              <a:t>12/10/2020</a:t>
            </a:fld>
            <a:endParaRPr lang="en-US" dirty="0"/>
          </a:p>
        </p:txBody>
      </p:sp>
      <p:sp>
        <p:nvSpPr>
          <p:cNvPr id="5" name="Footer Placeholder 5"/>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731946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294"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1"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4" name="Text Placeholder 3"/>
          <p:cNvSpPr>
            <a:spLocks noGrp="1"/>
          </p:cNvSpPr>
          <p:nvPr>
            <p:ph type="body" sz="half" idx="2"/>
          </p:nvPr>
        </p:nvSpPr>
        <p:spPr>
          <a:xfrm>
            <a:off x="866219" y="3657600"/>
            <a:ext cx="3813735" cy="1371600"/>
          </a:xfrm>
        </p:spPr>
        <p:txBody>
          <a:bodyPr>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Date Placeholder 4"/>
          <p:cNvSpPr>
            <a:spLocks noGrp="1"/>
          </p:cNvSpPr>
          <p:nvPr>
            <p:ph type="dt" sz="half" idx="10"/>
          </p:nvPr>
        </p:nvSpPr>
        <p:spPr/>
        <p:txBody>
          <a:bodyPr/>
          <a:lstStyle/>
          <a:p>
            <a:fld id="{6B69BF6B-313B-4322-B969-7724EC92282B}" type="datetime1">
              <a:rPr lang="en-US" smtClean="0"/>
              <a:pPr/>
              <a:t>12/10/2020</a:t>
            </a:fld>
            <a:endParaRPr lang="en-US" dirty="0"/>
          </a:p>
        </p:txBody>
      </p:sp>
      <p:sp>
        <p:nvSpPr>
          <p:cNvPr id="6" name="Footer Placeholder 5"/>
          <p:cNvSpPr>
            <a:spLocks noGrp="1"/>
          </p:cNvSpPr>
          <p:nvPr>
            <p:ph type="ftr" sz="quarter" idx="11"/>
          </p:nvPr>
        </p:nvSpPr>
        <p:spPr/>
        <p:txBody>
          <a:bodyPr/>
          <a:lstStyle/>
          <a:p>
            <a:r>
              <a:rPr lang="en-US"/>
              <a:t>keitany- Sociology and Anthropology october  2017</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9508622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38" y="4800588"/>
            <a:ext cx="6619243" cy="566738"/>
          </a:xfrm>
        </p:spPr>
        <p:txBody>
          <a:bodyPr anchor="b">
            <a:normAutofit/>
          </a:bodyPr>
          <a:lstStyle>
            <a:lvl1pPr algn="l">
              <a:defRPr sz="219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21"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4" name="Text Placeholder 3"/>
          <p:cNvSpPr>
            <a:spLocks noGrp="1"/>
          </p:cNvSpPr>
          <p:nvPr>
            <p:ph type="body" sz="half" idx="2"/>
          </p:nvPr>
        </p:nvSpPr>
        <p:spPr>
          <a:xfrm>
            <a:off x="866222" y="5367325"/>
            <a:ext cx="6619243" cy="493712"/>
          </a:xfrm>
        </p:spPr>
        <p:txBody>
          <a:bodyPr>
            <a:normAutofit/>
          </a:bodyPr>
          <a:lstStyle>
            <a:lvl1pPr marL="0" indent="0">
              <a:buNone/>
              <a:defRPr sz="1098"/>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Date Placeholder 4"/>
          <p:cNvSpPr>
            <a:spLocks noGrp="1"/>
          </p:cNvSpPr>
          <p:nvPr>
            <p:ph type="dt" sz="half" idx="10"/>
          </p:nvPr>
        </p:nvSpPr>
        <p:spPr/>
        <p:txBody>
          <a:bodyPr/>
          <a:lstStyle/>
          <a:p>
            <a:fld id="{333C53B8-C089-406D-BDF8-88477EAAE24E}" type="datetime1">
              <a:rPr lang="en-US" smtClean="0"/>
              <a:pPr/>
              <a:t>12/10/2020</a:t>
            </a:fld>
            <a:endParaRPr lang="en-US" dirty="0"/>
          </a:p>
        </p:txBody>
      </p:sp>
      <p:sp>
        <p:nvSpPr>
          <p:cNvPr id="6" name="Footer Placeholder 5"/>
          <p:cNvSpPr>
            <a:spLocks noGrp="1"/>
          </p:cNvSpPr>
          <p:nvPr>
            <p:ph type="ftr" sz="quarter" idx="11"/>
          </p:nvPr>
        </p:nvSpPr>
        <p:spPr/>
        <p:txBody>
          <a:bodyPr/>
          <a:lstStyle/>
          <a:p>
            <a:r>
              <a:rPr lang="en-US"/>
              <a:t>keitany- Sociology and Anthropology october  2017</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090668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5" cy="1981200"/>
          </a:xfrm>
        </p:spPr>
        <p:txBody>
          <a:bodyPr/>
          <a:lstStyle>
            <a:lvl1pPr>
              <a:defRPr sz="4392"/>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5" cy="2362200"/>
          </a:xfrm>
        </p:spPr>
        <p:txBody>
          <a:bodyPr anchor="ctr">
            <a:normAutofit/>
          </a:bodyPr>
          <a:lstStyle>
            <a:lvl1pPr marL="0" indent="0">
              <a:buNone/>
              <a:defRPr sz="1647"/>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4" name="Date Placeholder 3"/>
          <p:cNvSpPr>
            <a:spLocks noGrp="1"/>
          </p:cNvSpPr>
          <p:nvPr>
            <p:ph type="dt" sz="half" idx="10"/>
          </p:nvPr>
        </p:nvSpPr>
        <p:spPr/>
        <p:txBody>
          <a:bodyPr/>
          <a:lstStyle/>
          <a:p>
            <a:fld id="{98D0B5C0-7239-432A-8428-4C8963287299}"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8348706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5" y="1447800"/>
            <a:ext cx="5999487" cy="2323374"/>
          </a:xfrm>
        </p:spPr>
        <p:txBody>
          <a:bodyPr/>
          <a:lstStyle>
            <a:lvl1pPr>
              <a:defRPr sz="4392"/>
            </a:lvl1pPr>
          </a:lstStyle>
          <a:p>
            <a:r>
              <a:rPr lang="en-US"/>
              <a:t>Click to edit Master title style</a:t>
            </a:r>
            <a:endParaRPr lang="en-US" dirty="0"/>
          </a:p>
        </p:txBody>
      </p:sp>
      <p:sp>
        <p:nvSpPr>
          <p:cNvPr id="11" name="Text Placeholder 3"/>
          <p:cNvSpPr>
            <a:spLocks noGrp="1"/>
          </p:cNvSpPr>
          <p:nvPr>
            <p:ph type="body" sz="half" idx="14"/>
          </p:nvPr>
        </p:nvSpPr>
        <p:spPr>
          <a:xfrm>
            <a:off x="1447822" y="3771174"/>
            <a:ext cx="5459737" cy="342174"/>
          </a:xfrm>
        </p:spPr>
        <p:txBody>
          <a:bodyPr vert="horz" lIns="91440" tIns="45720" rIns="91440" bIns="45720" rtlCol="0" anchor="t">
            <a:normAutofit/>
          </a:bodyPr>
          <a:lstStyle>
            <a:lvl1pPr marL="0" indent="0">
              <a:buNone/>
              <a:defRPr lang="en-US" sz="1281" b="0" i="0" kern="1200" cap="small" dirty="0">
                <a:solidFill>
                  <a:schemeClr val="bg2">
                    <a:lumMod val="40000"/>
                    <a:lumOff val="60000"/>
                  </a:schemeClr>
                </a:solidFill>
                <a:latin typeface="+mj-lt"/>
                <a:ea typeface="+mj-ea"/>
                <a:cs typeface="+mj-cs"/>
              </a:defRPr>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4350657"/>
            <a:ext cx="6619245" cy="1676400"/>
          </a:xfrm>
        </p:spPr>
        <p:txBody>
          <a:bodyPr anchor="ctr">
            <a:normAutofit/>
          </a:bodyPr>
          <a:lstStyle>
            <a:lvl1pPr marL="0" indent="0">
              <a:buNone/>
              <a:defRPr sz="1647"/>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4" name="Date Placeholder 3"/>
          <p:cNvSpPr>
            <a:spLocks noGrp="1"/>
          </p:cNvSpPr>
          <p:nvPr>
            <p:ph type="dt" sz="half" idx="10"/>
          </p:nvPr>
        </p:nvSpPr>
        <p:spPr/>
        <p:txBody>
          <a:bodyPr/>
          <a:lstStyle/>
          <a:p>
            <a:fld id="{3F88C78C-B784-4346-98D6-4CE41912FE0A}"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2" name="TextBox 11"/>
          <p:cNvSpPr txBox="1"/>
          <p:nvPr/>
        </p:nvSpPr>
        <p:spPr>
          <a:xfrm>
            <a:off x="673726" y="971253"/>
            <a:ext cx="601435" cy="181017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1163" dirty="0"/>
              <a:t>“</a:t>
            </a:r>
          </a:p>
        </p:txBody>
      </p:sp>
      <p:sp>
        <p:nvSpPr>
          <p:cNvPr id="15" name="TextBox 14"/>
          <p:cNvSpPr txBox="1"/>
          <p:nvPr/>
        </p:nvSpPr>
        <p:spPr>
          <a:xfrm>
            <a:off x="6997873" y="2613787"/>
            <a:ext cx="601435" cy="181017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1163" dirty="0"/>
              <a:t>”</a:t>
            </a:r>
          </a:p>
        </p:txBody>
      </p:sp>
    </p:spTree>
    <p:extLst>
      <p:ext uri="{BB962C8B-B14F-4D97-AF65-F5344CB8AC3E}">
        <p14:creationId xmlns="" xmlns:p14="http://schemas.microsoft.com/office/powerpoint/2010/main" val="1124881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66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5" cy="860400"/>
          </a:xfrm>
        </p:spPr>
        <p:txBody>
          <a:bodyPr anchor="t"/>
          <a:lstStyle>
            <a:lvl1pPr marL="0" indent="0" algn="l">
              <a:buNone/>
              <a:defRPr sz="1830" cap="none">
                <a:solidFill>
                  <a:schemeClr val="bg2">
                    <a:lumMod val="40000"/>
                    <a:lumOff val="60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482335-82F1-4D0B-8D62-6ADEF13246ED}"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25101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5E6F0F2-1F49-45E2-8D03-67A27858F92B}" type="datetimeFigureOut">
              <a:rPr lang="en-US" smtClean="0"/>
              <a:pPr/>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6190FF-88E7-469E-AB9E-2718EBC2778C}" type="slidenum">
              <a:rPr lang="en-US" smtClean="0"/>
              <a:pPr/>
              <a:t>‹#›</a:t>
            </a:fld>
            <a:endParaRPr lang="en-US"/>
          </a:p>
        </p:txBody>
      </p:sp>
    </p:spTree>
    <p:extLst>
      <p:ext uri="{BB962C8B-B14F-4D97-AF65-F5344CB8AC3E}">
        <p14:creationId xmlns="" xmlns:p14="http://schemas.microsoft.com/office/powerpoint/2010/main" val="463243248"/>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43"/>
            </a:lvl1pPr>
          </a:lstStyle>
          <a:p>
            <a:r>
              <a:rPr lang="en-US"/>
              <a:t>Click to edit Master title style</a:t>
            </a:r>
            <a:endParaRPr lang="en-US" dirty="0"/>
          </a:p>
        </p:txBody>
      </p:sp>
      <p:sp>
        <p:nvSpPr>
          <p:cNvPr id="3" name="Text Placeholder 2"/>
          <p:cNvSpPr>
            <a:spLocks noGrp="1"/>
          </p:cNvSpPr>
          <p:nvPr>
            <p:ph type="body" idx="1"/>
          </p:nvPr>
        </p:nvSpPr>
        <p:spPr>
          <a:xfrm>
            <a:off x="474713" y="1981200"/>
            <a:ext cx="2210151"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16" name="Text Placeholder 3"/>
          <p:cNvSpPr>
            <a:spLocks noGrp="1"/>
          </p:cNvSpPr>
          <p:nvPr>
            <p:ph type="body" sz="half" idx="15"/>
          </p:nvPr>
        </p:nvSpPr>
        <p:spPr>
          <a:xfrm>
            <a:off x="489370" y="2667000"/>
            <a:ext cx="2195513" cy="3589338"/>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Text Placeholder 4"/>
          <p:cNvSpPr>
            <a:spLocks noGrp="1"/>
          </p:cNvSpPr>
          <p:nvPr>
            <p:ph type="body" sz="quarter" idx="3"/>
          </p:nvPr>
        </p:nvSpPr>
        <p:spPr>
          <a:xfrm>
            <a:off x="2912765" y="1981200"/>
            <a:ext cx="2202181"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14" name="Text Placeholder 4"/>
          <p:cNvSpPr>
            <a:spLocks noGrp="1"/>
          </p:cNvSpPr>
          <p:nvPr>
            <p:ph type="body" sz="quarter" idx="13"/>
          </p:nvPr>
        </p:nvSpPr>
        <p:spPr>
          <a:xfrm>
            <a:off x="5343547" y="1981200"/>
            <a:ext cx="2199085"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20" name="Text Placeholder 3"/>
          <p:cNvSpPr>
            <a:spLocks noGrp="1"/>
          </p:cNvSpPr>
          <p:nvPr>
            <p:ph type="body" sz="half" idx="17"/>
          </p:nvPr>
        </p:nvSpPr>
        <p:spPr>
          <a:xfrm>
            <a:off x="5343547" y="2667000"/>
            <a:ext cx="2199085" cy="3589338"/>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69"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0A8187-78B7-4D9F-9756-452805841F97}" type="datetime1">
              <a:rPr lang="en-US" smtClean="0"/>
              <a:pPr/>
              <a:t>12/10/2020</a:t>
            </a:fld>
            <a:endParaRPr lang="en-US" dirty="0"/>
          </a:p>
        </p:txBody>
      </p:sp>
      <p:sp>
        <p:nvSpPr>
          <p:cNvPr id="4"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9498174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43"/>
            </a:lvl1pPr>
          </a:lstStyle>
          <a:p>
            <a:r>
              <a:rPr lang="en-US"/>
              <a:t>Click to edit Master title style</a:t>
            </a:r>
            <a:endParaRPr lang="en-US" dirty="0"/>
          </a:p>
        </p:txBody>
      </p:sp>
      <p:sp>
        <p:nvSpPr>
          <p:cNvPr id="3" name="Text Placeholder 2"/>
          <p:cNvSpPr>
            <a:spLocks noGrp="1"/>
          </p:cNvSpPr>
          <p:nvPr>
            <p:ph type="body" idx="1"/>
          </p:nvPr>
        </p:nvSpPr>
        <p:spPr>
          <a:xfrm>
            <a:off x="489350" y="4250949"/>
            <a:ext cx="2205039"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29" name="Picture Placeholder 2"/>
          <p:cNvSpPr>
            <a:spLocks noGrp="1" noChangeAspect="1"/>
          </p:cNvSpPr>
          <p:nvPr>
            <p:ph type="pic" idx="15"/>
          </p:nvPr>
        </p:nvSpPr>
        <p:spPr>
          <a:xfrm>
            <a:off x="489350" y="2209800"/>
            <a:ext cx="220503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22" name="Text Placeholder 3"/>
          <p:cNvSpPr>
            <a:spLocks noGrp="1"/>
          </p:cNvSpPr>
          <p:nvPr>
            <p:ph type="body" sz="half" idx="18"/>
          </p:nvPr>
        </p:nvSpPr>
        <p:spPr>
          <a:xfrm>
            <a:off x="489350" y="4827255"/>
            <a:ext cx="2205039" cy="659189"/>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Text Placeholder 4"/>
          <p:cNvSpPr>
            <a:spLocks noGrp="1"/>
          </p:cNvSpPr>
          <p:nvPr>
            <p:ph type="body" sz="quarter" idx="3"/>
          </p:nvPr>
        </p:nvSpPr>
        <p:spPr>
          <a:xfrm>
            <a:off x="2917038" y="4250949"/>
            <a:ext cx="2197895"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30" name="Picture Placeholder 2"/>
          <p:cNvSpPr>
            <a:spLocks noGrp="1" noChangeAspect="1"/>
          </p:cNvSpPr>
          <p:nvPr>
            <p:ph type="pic" idx="21"/>
          </p:nvPr>
        </p:nvSpPr>
        <p:spPr>
          <a:xfrm>
            <a:off x="2917038" y="2209800"/>
            <a:ext cx="219789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23" name="Text Placeholder 3"/>
          <p:cNvSpPr>
            <a:spLocks noGrp="1"/>
          </p:cNvSpPr>
          <p:nvPr>
            <p:ph type="body" sz="half" idx="19"/>
          </p:nvPr>
        </p:nvSpPr>
        <p:spPr>
          <a:xfrm>
            <a:off x="2916037" y="4827254"/>
            <a:ext cx="2200805" cy="659189"/>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14" name="Text Placeholder 4"/>
          <p:cNvSpPr>
            <a:spLocks noGrp="1"/>
          </p:cNvSpPr>
          <p:nvPr>
            <p:ph type="body" sz="quarter" idx="13"/>
          </p:nvPr>
        </p:nvSpPr>
        <p:spPr>
          <a:xfrm>
            <a:off x="5343547" y="4250949"/>
            <a:ext cx="2199085"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31" name="Picture Placeholder 2"/>
          <p:cNvSpPr>
            <a:spLocks noGrp="1" noChangeAspect="1"/>
          </p:cNvSpPr>
          <p:nvPr>
            <p:ph type="pic" idx="22"/>
          </p:nvPr>
        </p:nvSpPr>
        <p:spPr>
          <a:xfrm>
            <a:off x="534354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24" name="Text Placeholder 3"/>
          <p:cNvSpPr>
            <a:spLocks noGrp="1"/>
          </p:cNvSpPr>
          <p:nvPr>
            <p:ph type="body" sz="half" idx="20"/>
          </p:nvPr>
        </p:nvSpPr>
        <p:spPr>
          <a:xfrm>
            <a:off x="5343438" y="4827252"/>
            <a:ext cx="2201999" cy="659189"/>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69"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A68938-AC42-40DD-BD8A-3E73A1B2B6F7}" type="datetime1">
              <a:rPr lang="en-US" smtClean="0"/>
              <a:pPr/>
              <a:t>12/10/2020</a:t>
            </a:fld>
            <a:endParaRPr lang="en-US" dirty="0"/>
          </a:p>
        </p:txBody>
      </p:sp>
      <p:sp>
        <p:nvSpPr>
          <p:cNvPr id="4"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8394577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D4B49-2D23-4188-ADB0-A83D700BF68F}"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200881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81" y="430257"/>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53" y="887415"/>
            <a:ext cx="5567363"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0CC1B3-3EC6-4B39-8954-C74EF879A569}"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2053727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90801" y="2286044"/>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1"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 xmlns:p14="http://schemas.microsoft.com/office/powerpoint/2010/main" val="1685188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64" y="685845"/>
            <a:ext cx="6000751" cy="2971801"/>
          </a:xfrm>
        </p:spPr>
        <p:txBody>
          <a:bodyPr anchor="b">
            <a:normAutofit/>
          </a:bodyPr>
          <a:lstStyle>
            <a:lvl1pPr algn="l">
              <a:defRPr sz="4392">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912"/>
            <a:ext cx="4800600" cy="1947333"/>
          </a:xfrm>
        </p:spPr>
        <p:txBody>
          <a:bodyPr anchor="t">
            <a:normAutofit/>
          </a:bodyPr>
          <a:lstStyle>
            <a:lvl1pPr marL="0" indent="0" algn="l">
              <a:buNone/>
              <a:defRPr sz="1922">
                <a:solidFill>
                  <a:schemeClr val="bg2">
                    <a:lumMod val="75000"/>
                  </a:schemeClr>
                </a:solidFill>
              </a:defRPr>
            </a:lvl1pPr>
            <a:lvl2pPr marL="418338" indent="0" algn="ctr">
              <a:buNone/>
              <a:defRPr>
                <a:solidFill>
                  <a:schemeClr val="tx1">
                    <a:tint val="75000"/>
                  </a:schemeClr>
                </a:solidFill>
              </a:defRPr>
            </a:lvl2pPr>
            <a:lvl3pPr marL="836676" indent="0" algn="ctr">
              <a:buNone/>
              <a:defRPr>
                <a:solidFill>
                  <a:schemeClr val="tx1">
                    <a:tint val="75000"/>
                  </a:schemeClr>
                </a:solidFill>
              </a:defRPr>
            </a:lvl3pPr>
            <a:lvl4pPr marL="1255014" indent="0" algn="ctr">
              <a:buNone/>
              <a:defRPr>
                <a:solidFill>
                  <a:schemeClr val="tx1">
                    <a:tint val="75000"/>
                  </a:schemeClr>
                </a:solidFill>
              </a:defRPr>
            </a:lvl4pPr>
            <a:lvl5pPr marL="1673352" indent="0" algn="ctr">
              <a:buNone/>
              <a:defRPr>
                <a:solidFill>
                  <a:schemeClr val="tx1">
                    <a:tint val="75000"/>
                  </a:schemeClr>
                </a:solidFill>
              </a:defRPr>
            </a:lvl5pPr>
            <a:lvl6pPr marL="2091690" indent="0" algn="ctr">
              <a:buNone/>
              <a:defRPr>
                <a:solidFill>
                  <a:schemeClr val="tx1">
                    <a:tint val="75000"/>
                  </a:schemeClr>
                </a:solidFill>
              </a:defRPr>
            </a:lvl6pPr>
            <a:lvl7pPr marL="2510028" indent="0" algn="ctr">
              <a:buNone/>
              <a:defRPr>
                <a:solidFill>
                  <a:schemeClr val="tx1">
                    <a:tint val="75000"/>
                  </a:schemeClr>
                </a:solidFill>
              </a:defRPr>
            </a:lvl7pPr>
            <a:lvl8pPr marL="2928366" indent="0" algn="ctr">
              <a:buNone/>
              <a:defRPr>
                <a:solidFill>
                  <a:schemeClr val="tx1">
                    <a:tint val="75000"/>
                  </a:schemeClr>
                </a:solidFill>
              </a:defRPr>
            </a:lvl8pPr>
            <a:lvl9pPr marL="334670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6A7FAE-E27B-4B13-B5AC-81FB10C1CA83}"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cxnSp>
        <p:nvCxnSpPr>
          <p:cNvPr id="16" name="Straight Connector 15"/>
          <p:cNvCxnSpPr/>
          <p:nvPr/>
        </p:nvCxnSpPr>
        <p:spPr>
          <a:xfrm flipH="1">
            <a:off x="6171011"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50" y="91590"/>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75" y="228600"/>
            <a:ext cx="3714751"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86" y="32324"/>
            <a:ext cx="3639743"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93" y="609647"/>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85665269"/>
      </p:ext>
    </p:extLst>
  </p:cSld>
  <p:clrMapOvr>
    <a:masterClrMapping/>
  </p:clrMapOvr>
  <p:transition spd="med">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029D0B-5797-4E73-95A4-F7F33042C093}"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453029956"/>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82" y="2006601"/>
            <a:ext cx="6400801" cy="2281600"/>
          </a:xfrm>
        </p:spPr>
        <p:txBody>
          <a:bodyPr anchor="b">
            <a:normAutofit/>
          </a:bodyPr>
          <a:lstStyle>
            <a:lvl1pPr algn="l">
              <a:defRPr sz="3294"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647">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46102B-A323-42E1-9114-18EA51D1BAAA}"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4523548"/>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82" y="685845"/>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22"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CB0935-A67F-4FE8-8A4D-601C01A72787}" type="datetime1">
              <a:rPr lang="en-US" smtClean="0"/>
              <a:pPr/>
              <a:t>12/10/2020</a:t>
            </a:fld>
            <a:endParaRPr lang="en-US" dirty="0"/>
          </a:p>
        </p:txBody>
      </p:sp>
      <p:sp>
        <p:nvSpPr>
          <p:cNvPr id="6" name="Footer Placeholder 5"/>
          <p:cNvSpPr>
            <a:spLocks noGrp="1"/>
          </p:cNvSpPr>
          <p:nvPr>
            <p:ph type="ftr" sz="quarter" idx="11"/>
          </p:nvPr>
        </p:nvSpPr>
        <p:spPr/>
        <p:txBody>
          <a:bodyPr/>
          <a:lstStyle/>
          <a:p>
            <a:r>
              <a:rPr lang="en-US"/>
              <a:t>keitany- Sociology and Anthropology october  2017</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308350673"/>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4" y="685800"/>
            <a:ext cx="3487340" cy="576262"/>
          </a:xfrm>
        </p:spPr>
        <p:txBody>
          <a:bodyPr anchor="b">
            <a:noAutofit/>
          </a:bodyPr>
          <a:lstStyle>
            <a:lvl1pPr marL="0" indent="0">
              <a:buNone/>
              <a:defRPr sz="2562" b="0">
                <a:solidFill>
                  <a:schemeClr val="tx1"/>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4" name="Content Placeholder 3"/>
          <p:cNvSpPr>
            <a:spLocks noGrp="1"/>
          </p:cNvSpPr>
          <p:nvPr>
            <p:ph sz="half" idx="2"/>
          </p:nvPr>
        </p:nvSpPr>
        <p:spPr>
          <a:xfrm>
            <a:off x="513182" y="1270530"/>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321" y="685800"/>
            <a:ext cx="3498851" cy="576262"/>
          </a:xfrm>
        </p:spPr>
        <p:txBody>
          <a:bodyPr anchor="b">
            <a:noAutofit/>
          </a:bodyPr>
          <a:lstStyle>
            <a:lvl1pPr marL="0" indent="0">
              <a:buNone/>
              <a:defRPr sz="2562" b="0">
                <a:solidFill>
                  <a:schemeClr val="tx1"/>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6" name="Content Placeholder 5"/>
          <p:cNvSpPr>
            <a:spLocks noGrp="1"/>
          </p:cNvSpPr>
          <p:nvPr>
            <p:ph sz="quarter" idx="4"/>
          </p:nvPr>
        </p:nvSpPr>
        <p:spPr>
          <a:xfrm>
            <a:off x="4354913" y="1262063"/>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0C3186-981C-49EF-BF5F-A2D912D6A7BE}" type="datetime1">
              <a:rPr lang="en-US" smtClean="0"/>
              <a:pPr/>
              <a:t>12/10/2020</a:t>
            </a:fld>
            <a:endParaRPr lang="en-US" dirty="0"/>
          </a:p>
        </p:txBody>
      </p:sp>
      <p:sp>
        <p:nvSpPr>
          <p:cNvPr id="8" name="Footer Placeholder 7"/>
          <p:cNvSpPr>
            <a:spLocks noGrp="1"/>
          </p:cNvSpPr>
          <p:nvPr>
            <p:ph type="ftr" sz="quarter" idx="11"/>
          </p:nvPr>
        </p:nvSpPr>
        <p:spPr/>
        <p:txBody>
          <a:bodyPr/>
          <a:lstStyle/>
          <a:p>
            <a:r>
              <a:rPr lang="en-US"/>
              <a:t>keitany- Sociology and Anthropology october  2017</a:t>
            </a:r>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04031560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6F0F2-1F49-45E2-8D03-67A27858F92B}" type="datetimeFigureOut">
              <a:rPr lang="en-US" smtClean="0"/>
              <a:pPr/>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6190FF-88E7-469E-AB9E-2718EBC2778C}" type="slidenum">
              <a:rPr lang="en-US" smtClean="0"/>
              <a:pPr/>
              <a:t>‹#›</a:t>
            </a:fld>
            <a:endParaRPr lang="en-US"/>
          </a:p>
        </p:txBody>
      </p:sp>
    </p:spTree>
    <p:extLst>
      <p:ext uri="{BB962C8B-B14F-4D97-AF65-F5344CB8AC3E}">
        <p14:creationId xmlns="" xmlns:p14="http://schemas.microsoft.com/office/powerpoint/2010/main" val="733056752"/>
      </p:ext>
    </p:extLst>
  </p:cSld>
  <p:clrMapOvr>
    <a:masterClrMapping/>
  </p:clrMapOvr>
  <p:transition spd="med">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6E86BF-87C1-4783-8035-5007E0FCB221}" type="datetime1">
              <a:rPr lang="en-US" smtClean="0"/>
              <a:pPr/>
              <a:t>12/10/2020</a:t>
            </a:fld>
            <a:endParaRPr lang="en-US" dirty="0"/>
          </a:p>
        </p:txBody>
      </p:sp>
      <p:sp>
        <p:nvSpPr>
          <p:cNvPr id="4" name="Footer Placeholder 3"/>
          <p:cNvSpPr>
            <a:spLocks noGrp="1"/>
          </p:cNvSpPr>
          <p:nvPr>
            <p:ph type="ftr" sz="quarter" idx="11"/>
          </p:nvPr>
        </p:nvSpPr>
        <p:spPr/>
        <p:txBody>
          <a:bodyPr/>
          <a:lstStyle/>
          <a:p>
            <a:r>
              <a:rPr lang="en-US"/>
              <a:t>keitany- Sociology and Anthropology october  2017</a:t>
            </a:r>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098238193"/>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E6A73-0F4B-4475-8A94-AFDC0ADA491B}" type="datetime1">
              <a:rPr lang="en-US" smtClean="0"/>
              <a:pPr/>
              <a:t>12/10/2020</a:t>
            </a:fld>
            <a:endParaRPr lang="en-US" dirty="0"/>
          </a:p>
        </p:txBody>
      </p:sp>
      <p:sp>
        <p:nvSpPr>
          <p:cNvPr id="3" name="Footer Placeholder 2"/>
          <p:cNvSpPr>
            <a:spLocks noGrp="1"/>
          </p:cNvSpPr>
          <p:nvPr>
            <p:ph type="ftr" sz="quarter" idx="11"/>
          </p:nvPr>
        </p:nvSpPr>
        <p:spPr/>
        <p:txBody>
          <a:bodyPr/>
          <a:lstStyle/>
          <a:p>
            <a:r>
              <a:rPr lang="en-US"/>
              <a:t>keitany- Sociology and Anthropology october  2017</a:t>
            </a:r>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435410871"/>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60" y="685800"/>
            <a:ext cx="2743200" cy="1371600"/>
          </a:xfrm>
        </p:spPr>
        <p:txBody>
          <a:bodyPr anchor="b">
            <a:normAutofit/>
          </a:bodyPr>
          <a:lstStyle>
            <a:lvl1pPr algn="l">
              <a:defRPr sz="2196" b="0"/>
            </a:lvl1pPr>
          </a:lstStyle>
          <a:p>
            <a:r>
              <a:rPr lang="en-US"/>
              <a:t>Click to edit Master title style</a:t>
            </a:r>
            <a:endParaRPr lang="en-US" dirty="0"/>
          </a:p>
        </p:txBody>
      </p:sp>
      <p:sp>
        <p:nvSpPr>
          <p:cNvPr id="3" name="Content Placeholder 2"/>
          <p:cNvSpPr>
            <a:spLocks noGrp="1"/>
          </p:cNvSpPr>
          <p:nvPr>
            <p:ph idx="1"/>
          </p:nvPr>
        </p:nvSpPr>
        <p:spPr>
          <a:xfrm>
            <a:off x="513176"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60" y="2209845"/>
            <a:ext cx="2743200" cy="2091267"/>
          </a:xfrm>
        </p:spPr>
        <p:txBody>
          <a:bodyPr anchor="t">
            <a:normAutofit/>
          </a:bodyPr>
          <a:lstStyle>
            <a:lvl1pPr marL="0" indent="0">
              <a:buNone/>
              <a:defRPr sz="1464"/>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Date Placeholder 4"/>
          <p:cNvSpPr>
            <a:spLocks noGrp="1"/>
          </p:cNvSpPr>
          <p:nvPr>
            <p:ph type="dt" sz="half" idx="10"/>
          </p:nvPr>
        </p:nvSpPr>
        <p:spPr/>
        <p:txBody>
          <a:bodyPr/>
          <a:lstStyle/>
          <a:p>
            <a:fld id="{EC757187-09DC-4FB8-95E9-1DAFD60F7508}" type="datetime1">
              <a:rPr lang="en-US" smtClean="0"/>
              <a:pPr/>
              <a:t>12/10/2020</a:t>
            </a:fld>
            <a:endParaRPr lang="en-US" dirty="0"/>
          </a:p>
        </p:txBody>
      </p:sp>
      <p:sp>
        <p:nvSpPr>
          <p:cNvPr id="6" name="Footer Placeholder 5"/>
          <p:cNvSpPr>
            <a:spLocks noGrp="1"/>
          </p:cNvSpPr>
          <p:nvPr>
            <p:ph type="ftr" sz="quarter" idx="11"/>
          </p:nvPr>
        </p:nvSpPr>
        <p:spPr/>
        <p:txBody>
          <a:bodyPr/>
          <a:lstStyle/>
          <a:p>
            <a:r>
              <a:rPr lang="en-US"/>
              <a:t>keitany- Sociology and Anthropology october  2017</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531249909"/>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33" y="1447800"/>
            <a:ext cx="4514849" cy="1143000"/>
          </a:xfrm>
        </p:spPr>
        <p:txBody>
          <a:bodyPr anchor="b">
            <a:normAutofit/>
          </a:bodyPr>
          <a:lstStyle>
            <a:lvl1pPr algn="l">
              <a:defRPr sz="2562"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81"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4" name="Text Placeholder 3"/>
          <p:cNvSpPr>
            <a:spLocks noGrp="1"/>
          </p:cNvSpPr>
          <p:nvPr>
            <p:ph type="body" sz="half" idx="2"/>
          </p:nvPr>
        </p:nvSpPr>
        <p:spPr>
          <a:xfrm>
            <a:off x="3542113" y="2777068"/>
            <a:ext cx="4516040" cy="2048933"/>
          </a:xfrm>
        </p:spPr>
        <p:txBody>
          <a:bodyPr anchor="t">
            <a:normAutofit/>
          </a:bodyPr>
          <a:lstStyle>
            <a:lvl1pPr marL="0" indent="0">
              <a:buNone/>
              <a:defRPr sz="1647"/>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Date Placeholder 4"/>
          <p:cNvSpPr>
            <a:spLocks noGrp="1"/>
          </p:cNvSpPr>
          <p:nvPr>
            <p:ph type="dt" sz="half" idx="10"/>
          </p:nvPr>
        </p:nvSpPr>
        <p:spPr/>
        <p:txBody>
          <a:bodyPr/>
          <a:lstStyle/>
          <a:p>
            <a:fld id="{9012F6AC-F636-4260-ADB5-BCBEDFCF3CC3}" type="datetime1">
              <a:rPr lang="en-US" smtClean="0"/>
              <a:pPr/>
              <a:t>12/10/2020</a:t>
            </a:fld>
            <a:endParaRPr lang="en-US" dirty="0"/>
          </a:p>
        </p:txBody>
      </p:sp>
      <p:sp>
        <p:nvSpPr>
          <p:cNvPr id="6" name="Footer Placeholder 5"/>
          <p:cNvSpPr>
            <a:spLocks noGrp="1"/>
          </p:cNvSpPr>
          <p:nvPr>
            <p:ph type="ftr" sz="quarter" idx="11"/>
          </p:nvPr>
        </p:nvSpPr>
        <p:spPr/>
        <p:txBody>
          <a:bodyPr/>
          <a:lstStyle/>
          <a:p>
            <a:r>
              <a:rPr lang="en-US"/>
              <a:t>keitany- Sociology and Anthropology october  2017</a:t>
            </a:r>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408339781"/>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2"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16" name="Text Placeholder 9"/>
          <p:cNvSpPr>
            <a:spLocks noGrp="1"/>
          </p:cNvSpPr>
          <p:nvPr>
            <p:ph type="body" sz="quarter" idx="14"/>
          </p:nvPr>
        </p:nvSpPr>
        <p:spPr>
          <a:xfrm>
            <a:off x="685802" y="3843867"/>
            <a:ext cx="6228159" cy="457200"/>
          </a:xfrm>
        </p:spPr>
        <p:txBody>
          <a:bodyPr anchor="t">
            <a:normAutofit/>
          </a:bodyPr>
          <a:lstStyle>
            <a:lvl1pPr marL="0" indent="0">
              <a:buFontTx/>
              <a:buNone/>
              <a:defRPr sz="1464"/>
            </a:lvl1pPr>
            <a:lvl2pPr marL="418338" indent="0">
              <a:buFontTx/>
              <a:buNone/>
              <a:defRPr/>
            </a:lvl2pPr>
            <a:lvl3pPr marL="836676" indent="0">
              <a:buFontTx/>
              <a:buNone/>
              <a:defRPr/>
            </a:lvl3pPr>
            <a:lvl4pPr marL="1255014" indent="0">
              <a:buFontTx/>
              <a:buNone/>
              <a:defRPr/>
            </a:lvl4pPr>
            <a:lvl5pPr marL="1673352"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B388BED-6B6D-4243-BEF8-DAAB06C3203F}" type="datetime1">
              <a:rPr lang="en-US" smtClean="0"/>
              <a:pPr/>
              <a:t>12/10/2020</a:t>
            </a:fld>
            <a:endParaRPr lang="en-US" dirty="0"/>
          </a:p>
        </p:txBody>
      </p:sp>
      <p:sp>
        <p:nvSpPr>
          <p:cNvPr id="4" name="Footer Placeholder 3"/>
          <p:cNvSpPr>
            <a:spLocks noGrp="1"/>
          </p:cNvSpPr>
          <p:nvPr>
            <p:ph type="ftr" sz="quarter" idx="11"/>
          </p:nvPr>
        </p:nvSpPr>
        <p:spPr/>
        <p:txBody>
          <a:bodyPr/>
          <a:lstStyle/>
          <a:p>
            <a:r>
              <a:rPr lang="en-US"/>
              <a:t>keitany- Sociology and Anthropology october  2017</a:t>
            </a:r>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0682275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83" y="685800"/>
            <a:ext cx="7543799" cy="2743200"/>
          </a:xfrm>
        </p:spPr>
        <p:txBody>
          <a:bodyPr anchor="ctr">
            <a:normAutofit/>
          </a:bodyPr>
          <a:lstStyle>
            <a:lvl1pPr algn="l">
              <a:defRPr sz="2928" b="0" cap="all"/>
            </a:lvl1pPr>
          </a:lstStyle>
          <a:p>
            <a:r>
              <a:rPr lang="en-US"/>
              <a:t>Click to edit Master title style</a:t>
            </a:r>
            <a:endParaRPr lang="en-US" dirty="0"/>
          </a:p>
        </p:txBody>
      </p:sp>
      <p:sp>
        <p:nvSpPr>
          <p:cNvPr id="3" name="Text Placeholder 2"/>
          <p:cNvSpPr>
            <a:spLocks noGrp="1"/>
          </p:cNvSpPr>
          <p:nvPr>
            <p:ph type="body" idx="1"/>
          </p:nvPr>
        </p:nvSpPr>
        <p:spPr>
          <a:xfrm>
            <a:off x="513164" y="4114800"/>
            <a:ext cx="6401991" cy="1879600"/>
          </a:xfrm>
        </p:spPr>
        <p:txBody>
          <a:bodyPr anchor="ctr">
            <a:normAutofit/>
          </a:bodyPr>
          <a:lstStyle>
            <a:lvl1pPr marL="0" indent="0" algn="l">
              <a:buNone/>
              <a:defRPr sz="1830">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13E004-2D65-46D5-9FA8-3621C338ECC5}"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4793204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82" y="685800"/>
            <a:ext cx="6858001" cy="2743200"/>
          </a:xfrm>
        </p:spPr>
        <p:txBody>
          <a:bodyPr anchor="ctr">
            <a:normAutofit/>
          </a:bodyPr>
          <a:lstStyle>
            <a:lvl1pPr algn="l">
              <a:defRPr sz="2928"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418338" indent="0">
              <a:buFontTx/>
              <a:buNone/>
              <a:defRPr/>
            </a:lvl2pPr>
            <a:lvl3pPr marL="836676" indent="0">
              <a:buFontTx/>
              <a:buNone/>
              <a:defRPr/>
            </a:lvl3pPr>
            <a:lvl4pPr marL="1255014" indent="0">
              <a:buFontTx/>
              <a:buNone/>
              <a:defRPr/>
            </a:lvl4pPr>
            <a:lvl5pPr marL="1673352"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113"/>
            <a:ext cx="6400800" cy="1684865"/>
          </a:xfrm>
        </p:spPr>
        <p:txBody>
          <a:bodyPr anchor="ctr">
            <a:normAutofit/>
          </a:bodyPr>
          <a:lstStyle>
            <a:lvl1pPr marL="0" indent="0" algn="l">
              <a:buNone/>
              <a:defRPr sz="1830">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F8A05-1CA3-42DD-92A6-5C0F1CF8D3B2}"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4" name="TextBox 13"/>
          <p:cNvSpPr txBox="1"/>
          <p:nvPr/>
        </p:nvSpPr>
        <p:spPr>
          <a:xfrm>
            <a:off x="398859" y="812223"/>
            <a:ext cx="457200" cy="584776"/>
          </a:xfrm>
          <a:prstGeom prst="rect">
            <a:avLst/>
          </a:prstGeom>
        </p:spPr>
        <p:txBody>
          <a:bodyPr vert="horz" lIns="83665" tIns="41833" rIns="83665" bIns="41833" rtlCol="0" anchor="ctr">
            <a:noAutofit/>
          </a:bodyPr>
          <a:lstStyle/>
          <a:p>
            <a:pPr lvl="0"/>
            <a:r>
              <a:rPr lang="en-US" sz="732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83665" tIns="41833" rIns="83665" bIns="41833" rtlCol="0" anchor="ctr">
            <a:noAutofit/>
          </a:bodyPr>
          <a:lstStyle/>
          <a:p>
            <a:pPr lvl="0" algn="r"/>
            <a:r>
              <a:rPr lang="en-US" sz="7320" dirty="0">
                <a:solidFill>
                  <a:schemeClr val="tx1"/>
                </a:solidFill>
                <a:effectLst/>
              </a:rPr>
              <a:t>”</a:t>
            </a:r>
          </a:p>
        </p:txBody>
      </p:sp>
    </p:spTree>
    <p:extLst>
      <p:ext uri="{BB962C8B-B14F-4D97-AF65-F5344CB8AC3E}">
        <p14:creationId xmlns="" xmlns:p14="http://schemas.microsoft.com/office/powerpoint/2010/main" val="14898621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928" b="0" cap="all"/>
            </a:lvl1pPr>
          </a:lstStyle>
          <a:p>
            <a:r>
              <a:rPr lang="en-US"/>
              <a:t>Click to edit Master title style</a:t>
            </a:r>
            <a:endParaRPr lang="en-US" dirty="0"/>
          </a:p>
        </p:txBody>
      </p:sp>
      <p:sp>
        <p:nvSpPr>
          <p:cNvPr id="3" name="Text Placeholder 2"/>
          <p:cNvSpPr>
            <a:spLocks noGrp="1"/>
          </p:cNvSpPr>
          <p:nvPr>
            <p:ph type="body" idx="1"/>
          </p:nvPr>
        </p:nvSpPr>
        <p:spPr>
          <a:xfrm>
            <a:off x="513181" y="5132981"/>
            <a:ext cx="6401993" cy="860400"/>
          </a:xfrm>
        </p:spPr>
        <p:txBody>
          <a:bodyPr anchor="t">
            <a:normAutofit/>
          </a:bodyPr>
          <a:lstStyle>
            <a:lvl1pPr marL="0" indent="0" algn="l">
              <a:buNone/>
              <a:defRPr sz="1830">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428F1-A6CF-433B-8AF6-12BCC9321080}"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357326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928"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82" y="3928535"/>
            <a:ext cx="6400801" cy="1049866"/>
          </a:xfrm>
        </p:spPr>
        <p:txBody>
          <a:bodyPr vert="horz" lIns="91440" tIns="45720" rIns="91440" bIns="45720" rtlCol="0" anchor="b">
            <a:normAutofit/>
          </a:bodyPr>
          <a:lstStyle>
            <a:lvl1pPr>
              <a:buNone/>
              <a:defRPr lang="en-US" sz="2196"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82" y="4978401"/>
            <a:ext cx="6400801" cy="1016000"/>
          </a:xfrm>
        </p:spPr>
        <p:txBody>
          <a:bodyPr anchor="t">
            <a:normAutofit/>
          </a:bodyPr>
          <a:lstStyle>
            <a:lvl1pPr marL="0" indent="0" algn="l">
              <a:buNone/>
              <a:defRPr sz="1647">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89AC8-9D15-44FF-8E2A-147CBDB657E4}"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1" name="TextBox 10"/>
          <p:cNvSpPr txBox="1"/>
          <p:nvPr/>
        </p:nvSpPr>
        <p:spPr>
          <a:xfrm>
            <a:off x="398859" y="812223"/>
            <a:ext cx="457200" cy="584776"/>
          </a:xfrm>
          <a:prstGeom prst="rect">
            <a:avLst/>
          </a:prstGeom>
        </p:spPr>
        <p:txBody>
          <a:bodyPr vert="horz" lIns="83665" tIns="41833" rIns="83665" bIns="41833" rtlCol="0" anchor="ctr">
            <a:noAutofit/>
          </a:bodyPr>
          <a:lstStyle/>
          <a:p>
            <a:pPr lvl="0"/>
            <a:r>
              <a:rPr lang="en-US" sz="732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83665" tIns="41833" rIns="83665" bIns="41833" rtlCol="0" anchor="ctr">
            <a:noAutofit/>
          </a:bodyPr>
          <a:lstStyle/>
          <a:p>
            <a:pPr lvl="0" algn="r"/>
            <a:r>
              <a:rPr lang="en-US" sz="7320" dirty="0">
                <a:solidFill>
                  <a:schemeClr val="tx1"/>
                </a:solidFill>
                <a:effectLst/>
              </a:rPr>
              <a:t>”</a:t>
            </a:r>
          </a:p>
        </p:txBody>
      </p:sp>
    </p:spTree>
    <p:extLst>
      <p:ext uri="{BB962C8B-B14F-4D97-AF65-F5344CB8AC3E}">
        <p14:creationId xmlns="" xmlns:p14="http://schemas.microsoft.com/office/powerpoint/2010/main" val="34204237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83" y="685800"/>
            <a:ext cx="7543799"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2196"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82" y="4766778"/>
            <a:ext cx="6400801" cy="1227667"/>
          </a:xfrm>
        </p:spPr>
        <p:txBody>
          <a:bodyPr anchor="t">
            <a:normAutofit/>
          </a:bodyPr>
          <a:lstStyle>
            <a:lvl1pPr marL="0" indent="0" algn="l">
              <a:buNone/>
              <a:defRPr sz="1647">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C9BF9C-E503-47FD-ACA1-347B67AD2898}"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64068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5E6F0F2-1F49-45E2-8D03-67A27858F92B}"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190FF-88E7-469E-AB9E-2718EBC2778C}" type="slidenum">
              <a:rPr lang="en-US" smtClean="0"/>
              <a:pPr/>
              <a:t>‹#›</a:t>
            </a:fld>
            <a:endParaRPr lang="en-US"/>
          </a:p>
        </p:txBody>
      </p:sp>
    </p:spTree>
    <p:extLst>
      <p:ext uri="{BB962C8B-B14F-4D97-AF65-F5344CB8AC3E}">
        <p14:creationId xmlns="" xmlns:p14="http://schemas.microsoft.com/office/powerpoint/2010/main" val="3311642181"/>
      </p:ext>
    </p:extLst>
  </p:cSld>
  <p:clrMapOvr>
    <a:masterClrMapping/>
  </p:clrMapOvr>
  <p:transition spd="med">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EC244-250B-4A51-9757-889D4774A889}"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66566125"/>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30" y="685800"/>
            <a:ext cx="1543051"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1"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18CB4-2B57-4C74-83EC-5CF872448D92}" type="datetime1">
              <a:rPr lang="en-US" smtClean="0"/>
              <a:pPr/>
              <a:t>12/10/2020</a:t>
            </a:fld>
            <a:endParaRPr lang="en-US" dirty="0"/>
          </a:p>
        </p:txBody>
      </p:sp>
      <p:sp>
        <p:nvSpPr>
          <p:cNvPr id="5" name="Footer Placeholder 4"/>
          <p:cNvSpPr>
            <a:spLocks noGrp="1"/>
          </p:cNvSpPr>
          <p:nvPr>
            <p:ph type="ftr" sz="quarter" idx="11"/>
          </p:nvPr>
        </p:nvSpPr>
        <p:spPr/>
        <p:txBody>
          <a:bodyPr/>
          <a:lstStyle/>
          <a:p>
            <a:r>
              <a:rPr lang="en-US"/>
              <a:t>keitany- Sociology and Anthropology october  2017</a:t>
            </a:r>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1497893382"/>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9174F92-B8D5-49A7-A672-C20587BD8333}" type="datetime1">
              <a:rPr lang="en-US" smtClean="0">
                <a:solidFill>
                  <a:srgbClr val="DBF5F9">
                    <a:shade val="90000"/>
                  </a:srgbClr>
                </a:solidFill>
              </a:rPr>
              <a:pPr/>
              <a:t>12/10/2020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keitany- Sociology and Anthropology october  2017</a:t>
            </a:r>
          </a:p>
        </p:txBody>
      </p:sp>
      <p:sp>
        <p:nvSpPr>
          <p:cNvPr id="27" name="Slide Number Placeholder 26"/>
          <p:cNvSpPr>
            <a:spLocks noGrp="1"/>
          </p:cNvSpPr>
          <p:nvPr>
            <p:ph type="sldNum" sz="quarter" idx="12"/>
          </p:nvPr>
        </p:nvSpPr>
        <p:spPr/>
        <p:txBody>
          <a:bodyPr/>
          <a:lstStyle/>
          <a:p>
            <a:fld id="{B29A5B24-CD8F-4F07-978D-F5B40F5AAE8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 xmlns:p14="http://schemas.microsoft.com/office/powerpoint/2010/main" val="903063481"/>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41BF5-1E3A-41CF-AE1D-027A855F97D6}" type="datetime1">
              <a:rPr lang="en-US" smtClean="0">
                <a:solidFill>
                  <a:srgbClr val="04617B">
                    <a:shade val="90000"/>
                  </a:srgbClr>
                </a:solidFill>
              </a:rPr>
              <a:pPr/>
              <a:t>12/10/2020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4242923868"/>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3"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3"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8E7A38F-E7DA-45AD-B6F1-2B824E4F2B98}" type="datetime1">
              <a:rPr lang="en-US" smtClean="0">
                <a:solidFill>
                  <a:srgbClr val="DBF5F9">
                    <a:shade val="90000"/>
                  </a:srgbClr>
                </a:solidFill>
              </a:rPr>
              <a:pPr/>
              <a:t>12/10/2020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 xmlns:p14="http://schemas.microsoft.com/office/powerpoint/2010/main" val="2188935516"/>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93DC833-9C98-4080-80EE-F50AC6AD6183}" type="datetime1">
              <a:rPr lang="en-US" smtClean="0">
                <a:solidFill>
                  <a:srgbClr val="04617B">
                    <a:shade val="90000"/>
                  </a:srgbClr>
                </a:solidFill>
              </a:rPr>
              <a:pPr/>
              <a:t>12/10/2020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7" name="Slide Number Placeholder 6"/>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796975496"/>
      </p:ext>
    </p:extLst>
  </p:cSld>
  <p:clrMapOvr>
    <a:masterClrMapping/>
  </p:clrMapOvr>
  <p:transition spd="med">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3"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39" y="1859784"/>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3"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39"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60DBC18-43E6-442B-B6FB-0B114DDEC6C6}" type="datetime1">
              <a:rPr lang="en-US" smtClean="0">
                <a:solidFill>
                  <a:srgbClr val="04617B">
                    <a:shade val="90000"/>
                  </a:srgbClr>
                </a:solidFill>
              </a:rPr>
              <a:pPr/>
              <a:t>12/10/2020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9" name="Slide Number Placeholder 8"/>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4267722035"/>
      </p:ext>
    </p:extLst>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7BCCD13-F39A-4F3D-A171-4E8680BA4DC0}" type="datetime1">
              <a:rPr lang="en-US" smtClean="0">
                <a:solidFill>
                  <a:srgbClr val="04617B">
                    <a:shade val="90000"/>
                  </a:srgbClr>
                </a:solidFill>
              </a:rPr>
              <a:pPr/>
              <a:t>12/10/2020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5" name="Slide Number Placeholder 4"/>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753140039"/>
      </p:ext>
    </p:extLst>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E10CB-8533-48B1-83E4-F4C8D5BD9100}" type="datetime1">
              <a:rPr lang="en-US" smtClean="0">
                <a:solidFill>
                  <a:srgbClr val="04617B">
                    <a:shade val="90000"/>
                  </a:srgbClr>
                </a:solidFill>
              </a:rPr>
              <a:pPr/>
              <a:t>12/10/2020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4" name="Slide Number Placeholder 3"/>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288390919"/>
      </p:ext>
    </p:extLst>
  </p:cSld>
  <p:clrMapOvr>
    <a:masterClrMapping/>
  </p:clrMapOvr>
  <p:transition spd="med">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657C2F9-E27F-4C2D-B657-ADF4A0B3D581}" type="datetime1">
              <a:rPr lang="en-US" smtClean="0">
                <a:solidFill>
                  <a:srgbClr val="04617B">
                    <a:shade val="90000"/>
                  </a:srgbClr>
                </a:solidFill>
              </a:rPr>
              <a:pPr/>
              <a:t>12/10/2020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7" name="Slide Number Placeholder 6"/>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986606185"/>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609600" y="1177004"/>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E6F0F2-1F49-45E2-8D03-67A27858F92B}"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1" y="6356382"/>
            <a:ext cx="609600" cy="365125"/>
          </a:xfrm>
        </p:spPr>
        <p:txBody>
          <a:bodyPr/>
          <a:lstStyle/>
          <a:p>
            <a:fld id="{1D6190FF-88E7-469E-AB9E-2718EBC2778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3"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4381501" y="621985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 xmlns:p14="http://schemas.microsoft.com/office/powerpoint/2010/main" val="43301516"/>
      </p:ext>
    </p:extLst>
  </p:cSld>
  <p:clrMapOvr>
    <a:masterClrMapping/>
  </p:clrMapOvr>
  <p:transition spd="med">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7004"/>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7C3C3AD-437E-4EDD-AEDB-22E5C7A32D17}" type="datetime1">
              <a:rPr lang="en-US" smtClean="0">
                <a:solidFill>
                  <a:srgbClr val="04617B">
                    <a:shade val="90000"/>
                  </a:srgbClr>
                </a:solidFill>
              </a:rPr>
              <a:pPr/>
              <a:t>12/10/2020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7" name="Slide Number Placeholder 6"/>
          <p:cNvSpPr>
            <a:spLocks noGrp="1"/>
          </p:cNvSpPr>
          <p:nvPr>
            <p:ph type="sldNum" sz="quarter" idx="12"/>
          </p:nvPr>
        </p:nvSpPr>
        <p:spPr>
          <a:xfrm>
            <a:off x="8077201" y="6356378"/>
            <a:ext cx="609600" cy="365125"/>
          </a:xfrm>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3"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1" y="6219852"/>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 xmlns:p14="http://schemas.microsoft.com/office/powerpoint/2010/main" val="768968485"/>
      </p:ext>
    </p:extLst>
  </p:cSld>
  <p:clrMapOvr>
    <a:masterClrMapping/>
  </p:clrMapOvr>
  <p:transition spd="med">
    <p:pull/>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06F218-5AE8-40A5-BA2C-9BE2B9C77D22}" type="datetime1">
              <a:rPr lang="en-US" smtClean="0">
                <a:solidFill>
                  <a:srgbClr val="04617B">
                    <a:shade val="90000"/>
                  </a:srgbClr>
                </a:solidFill>
              </a:rPr>
              <a:pPr/>
              <a:t>12/10/2020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819540299"/>
      </p:ext>
    </p:extLst>
  </p:cSld>
  <p:clrMapOvr>
    <a:masterClrMapping/>
  </p:clrMapOvr>
  <p:transition spd="med">
    <p:pull/>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14403"/>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3"/>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6BF775-9797-45A5-A0F3-9A8394DE0A70}" type="datetime1">
              <a:rPr lang="en-US" smtClean="0">
                <a:solidFill>
                  <a:srgbClr val="04617B">
                    <a:shade val="90000"/>
                  </a:srgbClr>
                </a:solidFill>
              </a:rPr>
              <a:pPr/>
              <a:t>12/10/2020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620117871"/>
      </p:ext>
    </p:extLst>
  </p:cSld>
  <p:clrMapOvr>
    <a:masterClrMapping/>
  </p:clrMapOvr>
  <p:transition spd="med">
    <p:pull/>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9174F92-B8D5-49A7-A672-C20587BD8333}" type="datetime1">
              <a:rPr lang="en-US" smtClean="0">
                <a:solidFill>
                  <a:srgbClr val="DBF5F9">
                    <a:shade val="90000"/>
                  </a:srgbClr>
                </a:solidFill>
              </a:rPr>
              <a:pPr/>
              <a:t>12/10/2020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keitany- Sociology and Anthropology october  2017</a:t>
            </a:r>
          </a:p>
        </p:txBody>
      </p:sp>
      <p:sp>
        <p:nvSpPr>
          <p:cNvPr id="27" name="Slide Number Placeholder 26"/>
          <p:cNvSpPr>
            <a:spLocks noGrp="1"/>
          </p:cNvSpPr>
          <p:nvPr>
            <p:ph type="sldNum" sz="quarter" idx="12"/>
          </p:nvPr>
        </p:nvSpPr>
        <p:spPr/>
        <p:txBody>
          <a:bodyPr/>
          <a:lstStyle/>
          <a:p>
            <a:fld id="{B29A5B24-CD8F-4F07-978D-F5B40F5AAE8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 xmlns:p14="http://schemas.microsoft.com/office/powerpoint/2010/main" val="3235710920"/>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41BF5-1E3A-41CF-AE1D-027A855F97D6}" type="datetime1">
              <a:rPr lang="en-US" smtClean="0">
                <a:solidFill>
                  <a:srgbClr val="04617B">
                    <a:shade val="90000"/>
                  </a:srgbClr>
                </a:solidFill>
              </a:rPr>
              <a:pPr/>
              <a:t>12/10/2020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985212163"/>
      </p:ext>
    </p:extLst>
  </p:cSld>
  <p:clrMapOvr>
    <a:masterClrMapping/>
  </p:clrMapOvr>
  <p:transition spd="med">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3"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3"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8E7A38F-E7DA-45AD-B6F1-2B824E4F2B98}" type="datetime1">
              <a:rPr lang="en-US" smtClean="0">
                <a:solidFill>
                  <a:srgbClr val="DBF5F9">
                    <a:shade val="90000"/>
                  </a:srgbClr>
                </a:solidFill>
              </a:rPr>
              <a:pPr/>
              <a:t>12/10/2020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keitany- Sociology and Anthropology october  2017</a:t>
            </a:r>
          </a:p>
        </p:txBody>
      </p:sp>
      <p:sp>
        <p:nvSpPr>
          <p:cNvPr id="6" name="Slide Number Placeholder 5"/>
          <p:cNvSpPr>
            <a:spLocks noGrp="1"/>
          </p:cNvSpPr>
          <p:nvPr>
            <p:ph type="sldNum" sz="quarter" idx="12"/>
          </p:nvPr>
        </p:nvSpPr>
        <p:spPr/>
        <p:txBody>
          <a:bodyPr/>
          <a:lstStyle/>
          <a:p>
            <a:fld id="{B29A5B24-CD8F-4F07-978D-F5B40F5AAE8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 xmlns:p14="http://schemas.microsoft.com/office/powerpoint/2010/main" val="3131918826"/>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93DC833-9C98-4080-80EE-F50AC6AD6183}" type="datetime1">
              <a:rPr lang="en-US" smtClean="0">
                <a:solidFill>
                  <a:srgbClr val="04617B">
                    <a:shade val="90000"/>
                  </a:srgbClr>
                </a:solidFill>
              </a:rPr>
              <a:pPr/>
              <a:t>12/10/2020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7" name="Slide Number Placeholder 6"/>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769145500"/>
      </p:ext>
    </p:extLst>
  </p:cSld>
  <p:clrMapOvr>
    <a:masterClrMapping/>
  </p:clrMapOvr>
  <p:transition spd="med">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3"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36" y="185977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3"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3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60DBC18-43E6-442B-B6FB-0B114DDEC6C6}" type="datetime1">
              <a:rPr lang="en-US" smtClean="0">
                <a:solidFill>
                  <a:srgbClr val="04617B">
                    <a:shade val="90000"/>
                  </a:srgbClr>
                </a:solidFill>
              </a:rPr>
              <a:pPr/>
              <a:t>12/10/2020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9" name="Slide Number Placeholder 8"/>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4219657577"/>
      </p:ext>
    </p:extLst>
  </p:cSld>
  <p:clrMapOvr>
    <a:masterClrMapping/>
  </p:clrMapOvr>
  <p:transition spd="med">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7BCCD13-F39A-4F3D-A171-4E8680BA4DC0}" type="datetime1">
              <a:rPr lang="en-US" smtClean="0">
                <a:solidFill>
                  <a:srgbClr val="04617B">
                    <a:shade val="90000"/>
                  </a:srgbClr>
                </a:solidFill>
              </a:rPr>
              <a:pPr/>
              <a:t>12/10/2020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5" name="Slide Number Placeholder 4"/>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235940808"/>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E10CB-8533-48B1-83E4-F4C8D5BD9100}" type="datetime1">
              <a:rPr lang="en-US" smtClean="0">
                <a:solidFill>
                  <a:srgbClr val="04617B">
                    <a:shade val="90000"/>
                  </a:srgbClr>
                </a:solidFill>
              </a:rPr>
              <a:pPr/>
              <a:t>12/10/2020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keitany- Sociology and Anthropology october  2017</a:t>
            </a:r>
          </a:p>
        </p:txBody>
      </p:sp>
      <p:sp>
        <p:nvSpPr>
          <p:cNvPr id="4" name="Slide Number Placeholder 3"/>
          <p:cNvSpPr>
            <a:spLocks noGrp="1"/>
          </p:cNvSpPr>
          <p:nvPr>
            <p:ph type="sldNum" sz="quarter" idx="12"/>
          </p:nvPr>
        </p:nvSpPr>
        <p:spPr/>
        <p:txBody>
          <a:body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47092756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0.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image" Target="../media/image9.pn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2.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image" Target="../media/image12.png"/><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image" Target="../media/image11.png"/><Relationship Id="rId10" Type="http://schemas.openxmlformats.org/officeDocument/2006/relationships/slideLayout" Target="../slideLayouts/slideLayout56.xml"/><Relationship Id="rId19" Type="http://schemas.openxmlformats.org/officeDocument/2006/relationships/theme" Target="../theme/theme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2.jpe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2.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2.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8.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2.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3"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457201"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1"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8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5E6F0F2-1F49-45E2-8D03-67A27858F92B}" type="datetimeFigureOut">
              <a:rPr lang="en-US" smtClean="0"/>
              <a:pPr/>
              <a:t>12/10/2020</a:t>
            </a:fld>
            <a:endParaRPr lang="en-US"/>
          </a:p>
        </p:txBody>
      </p:sp>
      <p:sp>
        <p:nvSpPr>
          <p:cNvPr id="22" name="Footer Placeholder 21"/>
          <p:cNvSpPr>
            <a:spLocks noGrp="1"/>
          </p:cNvSpPr>
          <p:nvPr>
            <p:ph type="ftr" sz="quarter" idx="3"/>
          </p:nvPr>
        </p:nvSpPr>
        <p:spPr>
          <a:xfrm>
            <a:off x="2667000" y="635638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8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D6190FF-88E7-469E-AB9E-2718EBC2778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 xmlns:p14="http://schemas.microsoft.com/office/powerpoint/2010/main" val="34976865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pull/>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4"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1"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1"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3"/>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A3178C-6F64-41B9-92FA-170451B41CAA}" type="datetime1">
              <a:rPr lang="en-US" smtClean="0">
                <a:solidFill>
                  <a:srgbClr val="04617B">
                    <a:shade val="90000"/>
                  </a:srgbClr>
                </a:solidFill>
              </a:rPr>
              <a:pPr/>
              <a:t>12/10/2020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3"/>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keitany- Sociology and Anthropology october  2017</a:t>
            </a:r>
          </a:p>
        </p:txBody>
      </p:sp>
      <p:sp>
        <p:nvSpPr>
          <p:cNvPr id="18" name="Slide Number Placeholder 17"/>
          <p:cNvSpPr>
            <a:spLocks noGrp="1"/>
          </p:cNvSpPr>
          <p:nvPr>
            <p:ph type="sldNum" sz="quarter" idx="4"/>
          </p:nvPr>
        </p:nvSpPr>
        <p:spPr>
          <a:xfrm>
            <a:off x="7924800" y="6356353"/>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 xmlns:p14="http://schemas.microsoft.com/office/powerpoint/2010/main" val="348858014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med">
    <p:pull/>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7" y="1789147"/>
            <a:ext cx="5340351" cy="5056187"/>
            <a:chOff x="2394" y="1127"/>
            <a:chExt cx="3364" cy="3185"/>
          </a:xfrm>
        </p:grpSpPr>
        <p:sp>
          <p:nvSpPr>
            <p:cNvPr id="26627"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28"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26629"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0"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31"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2"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3"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4"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5"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6"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37"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38"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dirty="0"/>
            </a:p>
          </p:txBody>
        </p:sp>
        <p:sp>
          <p:nvSpPr>
            <p:cNvPr id="26639"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26640"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1"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2"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3"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4"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5"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6"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7"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26648"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9"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0"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1"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dirty="0"/>
            </a:p>
          </p:txBody>
        </p:sp>
        <p:sp>
          <p:nvSpPr>
            <p:cNvPr id="26652"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26653"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dirty="0"/>
            </a:p>
          </p:txBody>
        </p:sp>
        <p:sp>
          <p:nvSpPr>
            <p:cNvPr id="26654"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5"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6"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dirty="0"/>
            </a:p>
          </p:txBody>
        </p:sp>
        <p:sp>
          <p:nvSpPr>
            <p:cNvPr id="26657"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58"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26659"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dirty="0"/>
            </a:p>
          </p:txBody>
        </p:sp>
        <p:sp>
          <p:nvSpPr>
            <p:cNvPr id="26660"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grpSp>
      <p:sp>
        <p:nvSpPr>
          <p:cNvPr id="26661" name="Rectangle 37"/>
          <p:cNvSpPr>
            <a:spLocks noGrp="1" noChangeArrowheads="1"/>
          </p:cNvSpPr>
          <p:nvPr>
            <p:ph type="title"/>
          </p:nvPr>
        </p:nvSpPr>
        <p:spPr bwMode="auto">
          <a:xfrm>
            <a:off x="457201"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62" name="Rectangle 38"/>
          <p:cNvSpPr>
            <a:spLocks noGrp="1" noChangeArrowheads="1"/>
          </p:cNvSpPr>
          <p:nvPr>
            <p:ph type="body" idx="1"/>
          </p:nvPr>
        </p:nvSpPr>
        <p:spPr bwMode="auto">
          <a:xfrm>
            <a:off x="457201" y="1600207"/>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63"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fld id="{6F7E6B80-CA2A-4E56-865B-88B1D4FF6082}" type="datetime1">
              <a:rPr lang="en-US" smtClean="0"/>
              <a:pPr/>
              <a:t>12/10/2020</a:t>
            </a:fld>
            <a:endParaRPr lang="en-US" dirty="0"/>
          </a:p>
        </p:txBody>
      </p:sp>
      <p:sp>
        <p:nvSpPr>
          <p:cNvPr id="26664" name="Rectangle 40"/>
          <p:cNvSpPr>
            <a:spLocks noGrp="1" noChangeArrowheads="1"/>
          </p:cNvSpPr>
          <p:nvPr>
            <p:ph type="ftr" sz="quarter" idx="3"/>
          </p:nvPr>
        </p:nvSpPr>
        <p:spPr bwMode="auto">
          <a:xfrm>
            <a:off x="3124201"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r>
              <a:rPr lang="en-US"/>
              <a:t>keitany- Sociology and Anthropology october  2017</a:t>
            </a:r>
            <a:endParaRPr lang="en-US" dirty="0"/>
          </a:p>
        </p:txBody>
      </p:sp>
      <p:sp>
        <p:nvSpPr>
          <p:cNvPr id="26665"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362166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61"/>
                                        </p:tgtEl>
                                        <p:attrNameLst>
                                          <p:attrName>style.visibility</p:attrName>
                                        </p:attrNameLst>
                                      </p:cBhvr>
                                      <p:to>
                                        <p:strVal val="visible"/>
                                      </p:to>
                                    </p:set>
                                    <p:animEffect transition="in" filter="fade">
                                      <p:cBhvr>
                                        <p:cTn id="7" dur="2000"/>
                                        <p:tgtEl>
                                          <p:spTgt spid="266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62"/>
                                        </p:tgtEl>
                                        <p:attrNameLst>
                                          <p:attrName>style.visibility</p:attrName>
                                        </p:attrNameLst>
                                      </p:cBhvr>
                                      <p:to>
                                        <p:strVal val="visible"/>
                                      </p:to>
                                    </p:set>
                                    <p:animEffect transition="in" filter="fade">
                                      <p:cBhvr>
                                        <p:cTn id="10" dur="2000"/>
                                        <p:tgtEl>
                                          <p:spTgt spid="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p:bldP spid="26662" grpId="0">
        <p:tmplLst>
          <p:tmpl>
            <p:tnLst>
              <p:par>
                <p:cTn presetID="10" presetClass="entr" presetSubtype="0" fill="hold" nodeType="withEffect">
                  <p:stCondLst>
                    <p:cond delay="0"/>
                  </p:stCondLst>
                  <p:childTnLst>
                    <p:set>
                      <p:cBhvr>
                        <p:cTn dur="1" fill="hold">
                          <p:stCondLst>
                            <p:cond delay="0"/>
                          </p:stCondLst>
                        </p:cTn>
                        <p:tgtEl>
                          <p:spTgt spid="26662"/>
                        </p:tgtEl>
                        <p:attrNameLst>
                          <p:attrName>style.visibility</p:attrName>
                        </p:attrNameLst>
                      </p:cBhvr>
                      <p:to>
                        <p:strVal val="visible"/>
                      </p:to>
                    </p:set>
                    <p:animEffect transition="in" filter="fade">
                      <p:cBhvr>
                        <p:cTn dur="2000"/>
                        <p:tgtEl>
                          <p:spTgt spid="26662"/>
                        </p:tgtEl>
                      </p:cBhvr>
                    </p:animEffect>
                  </p:childTnLst>
                </p:cTn>
              </p:par>
            </p:tnLst>
          </p:tmpl>
        </p:tmplLst>
      </p:bldP>
    </p:bldLst>
  </p:timing>
  <p:hf sldNum="0"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 xmlns:a14="http://schemas.microsoft.com/office/drawing/2010/main"/>
              </a:ext>
            </a:extLst>
          </a:blip>
          <a:srcRect/>
          <a:stretch/>
        </p:blipFill>
        <p:spPr>
          <a:xfrm>
            <a:off x="43560" y="1"/>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7"/>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8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88335-5222-4D85-B454-30D0EFB84F4D}" type="datetime1">
              <a:rPr lang="en-US" smtClean="0"/>
              <a:pPr/>
              <a:t>12/10/2020</a:t>
            </a:fld>
            <a:endParaRPr lang="en-US" dirty="0"/>
          </a:p>
        </p:txBody>
      </p:sp>
      <p:sp>
        <p:nvSpPr>
          <p:cNvPr id="5" name="Footer Placeholder 4"/>
          <p:cNvSpPr>
            <a:spLocks noGrp="1"/>
          </p:cNvSpPr>
          <p:nvPr>
            <p:ph type="ftr" sz="quarter" idx="3"/>
          </p:nvPr>
        </p:nvSpPr>
        <p:spPr>
          <a:xfrm>
            <a:off x="3352800" y="635638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keitany- Sociology and Anthropology october  2017</a:t>
            </a:r>
            <a:endParaRPr lang="en-US" dirty="0"/>
          </a:p>
        </p:txBody>
      </p:sp>
      <p:sp>
        <p:nvSpPr>
          <p:cNvPr id="6" name="Slide Number Placeholder 5"/>
          <p:cNvSpPr>
            <a:spLocks noGrp="1"/>
          </p:cNvSpPr>
          <p:nvPr>
            <p:ph type="sldNum" sz="quarter" idx="4"/>
          </p:nvPr>
        </p:nvSpPr>
        <p:spPr>
          <a:xfrm>
            <a:off x="6705600" y="63563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597F8-4C7B-4C0C-BD20-F8889DC49BC1}" type="slidenum">
              <a:rPr lang="en-US" smtClean="0"/>
              <a:pPr/>
              <a:t>‹#›</a:t>
            </a:fld>
            <a:endParaRPr lang="en-US" dirty="0"/>
          </a:p>
        </p:txBody>
      </p:sp>
      <p:pic>
        <p:nvPicPr>
          <p:cNvPr id="8" name="Picture 7"/>
          <p:cNvPicPr>
            <a:picLocks noChangeAspect="1"/>
          </p:cNvPicPr>
          <p:nvPr/>
        </p:nvPicPr>
        <p:blipFill rotWithShape="1">
          <a:blip r:embed="rId17" cstate="email">
            <a:extLst>
              <a:ext uri="{28A0092B-C50C-407E-A947-70E740481C1C}">
                <a14:useLocalDpi xmlns="" xmlns:a14="http://schemas.microsoft.com/office/drawing/2010/main"/>
              </a:ext>
            </a:extLst>
          </a:blip>
          <a:srcRect/>
          <a:stretch/>
        </p:blipFill>
        <p:spPr>
          <a:xfrm>
            <a:off x="-152398" y="-109183"/>
            <a:ext cx="818707" cy="7083189"/>
          </a:xfrm>
          <a:prstGeom prst="rect">
            <a:avLst/>
          </a:prstGeom>
        </p:spPr>
      </p:pic>
    </p:spTree>
    <p:extLst>
      <p:ext uri="{BB962C8B-B14F-4D97-AF65-F5344CB8AC3E}">
        <p14:creationId xmlns="" xmlns:p14="http://schemas.microsoft.com/office/powerpoint/2010/main" val="21550736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ransition spd="med">
    <p:pull/>
  </p:transition>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815922"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168821"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182885"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6280B2-CD1A-40B1-AD70-1F72E899C6E6}" type="datetime1">
              <a:rPr lang="en-US" smtClean="0"/>
              <a:pPr/>
              <a:t>12/10/2020</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keitany- Sociology and Anthropology october  2017</a:t>
            </a: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CA597F8-4C7B-4C0C-BD20-F8889DC49BC1}"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 xmlns:p14="http://schemas.microsoft.com/office/powerpoint/2010/main" val="101384536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srcRect/>
          <a:tile tx="0" ty="0" sx="100000" sy="100000" flip="none" algn="tl"/>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cstate="print">
            <a:extLst>
              <a:ext uri="{28A0092B-C50C-407E-A947-70E740481C1C}">
                <a14:useLocalDpi xmlns="" xmlns:a14="http://schemas.microsoft.com/office/drawing/2010/main" val="0"/>
              </a:ext>
            </a:extLst>
          </a:blip>
          <a:srcRect l="3613"/>
          <a:stretch/>
        </p:blipFill>
        <p:spPr>
          <a:xfrm>
            <a:off x="5" y="2669727"/>
            <a:ext cx="3027759" cy="4188315"/>
          </a:xfrm>
          <a:prstGeom prst="rect">
            <a:avLst/>
          </a:prstGeom>
        </p:spPr>
      </p:pic>
      <p:pic>
        <p:nvPicPr>
          <p:cNvPr id="7" name="Picture 6"/>
          <p:cNvPicPr>
            <a:picLocks noChangeAspect="1"/>
          </p:cNvPicPr>
          <p:nvPr/>
        </p:nvPicPr>
        <p:blipFill rotWithShape="1">
          <a:blip r:embed="rId22" cstate="print">
            <a:extLst>
              <a:ext uri="{28A0092B-C50C-407E-A947-70E740481C1C}">
                <a14:useLocalDpi xmlns="" xmlns:a14="http://schemas.microsoft.com/office/drawing/2010/main" val="0"/>
              </a:ext>
            </a:extLst>
          </a:blip>
          <a:srcRect l="35640"/>
          <a:stretch/>
        </p:blipFill>
        <p:spPr>
          <a:xfrm>
            <a:off x="5" y="2892354"/>
            <a:ext cx="1141809" cy="2365453"/>
          </a:xfrm>
          <a:prstGeom prst="rect">
            <a:avLst/>
          </a:prstGeom>
        </p:spPr>
      </p:pic>
      <p:sp>
        <p:nvSpPr>
          <p:cNvPr id="16" name="Oval 15"/>
          <p:cNvSpPr/>
          <p:nvPr/>
        </p:nvSpPr>
        <p:spPr>
          <a:xfrm>
            <a:off x="6456764" y="1676400"/>
            <a:ext cx="2114551"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cstate="print">
            <a:extLst>
              <a:ext uri="{28A0092B-C50C-407E-A947-70E740481C1C}">
                <a14:useLocalDpi xmlns="" xmlns:a14="http://schemas.microsoft.com/office/drawing/2010/main" val="0"/>
              </a:ext>
            </a:extLst>
          </a:blip>
          <a:srcRect t="28813"/>
          <a:stretch/>
        </p:blipFill>
        <p:spPr>
          <a:xfrm>
            <a:off x="5999563" y="42"/>
            <a:ext cx="1202540" cy="1141407"/>
          </a:xfrm>
          <a:prstGeom prst="rect">
            <a:avLst/>
          </a:prstGeom>
        </p:spPr>
      </p:pic>
      <p:pic>
        <p:nvPicPr>
          <p:cNvPr id="10" name="Picture 9"/>
          <p:cNvPicPr>
            <a:picLocks noChangeAspect="1"/>
          </p:cNvPicPr>
          <p:nvPr/>
        </p:nvPicPr>
        <p:blipFill rotWithShape="1">
          <a:blip r:embed="rId24" cstate="print">
            <a:extLst>
              <a:ext uri="{28A0092B-C50C-407E-A947-70E740481C1C}">
                <a14:useLocalDpi xmlns="" xmlns:a14="http://schemas.microsoft.com/office/drawing/2010/main" val="0"/>
              </a:ext>
            </a:extLst>
          </a:blip>
          <a:srcRect b="23320"/>
          <a:stretch/>
        </p:blipFill>
        <p:spPr>
          <a:xfrm>
            <a:off x="6454428" y="6096000"/>
            <a:ext cx="745301" cy="762000"/>
          </a:xfrm>
          <a:prstGeom prst="rect">
            <a:avLst/>
          </a:prstGeom>
        </p:spPr>
      </p:pic>
      <p:sp>
        <p:nvSpPr>
          <p:cNvPr id="14" name="Rectangle 13"/>
          <p:cNvSpPr/>
          <p:nvPr/>
        </p:nvSpPr>
        <p:spPr>
          <a:xfrm>
            <a:off x="7828366" y="0"/>
            <a:ext cx="51435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6" y="452718"/>
            <a:ext cx="705354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9" y="2052926"/>
            <a:ext cx="6709907"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2927" y="1828806"/>
            <a:ext cx="990599" cy="228599"/>
          </a:xfrm>
          <a:prstGeom prst="rect">
            <a:avLst/>
          </a:prstGeom>
        </p:spPr>
        <p:txBody>
          <a:bodyPr vert="horz" lIns="91440" tIns="45720" rIns="91440" bIns="45720" rtlCol="0" anchor="t"/>
          <a:lstStyle>
            <a:lvl1pPr algn="l">
              <a:defRPr sz="1007" b="0" i="0">
                <a:solidFill>
                  <a:schemeClr val="tx1">
                    <a:tint val="75000"/>
                    <a:alpha val="60000"/>
                  </a:schemeClr>
                </a:solidFill>
              </a:defRPr>
            </a:lvl1pPr>
          </a:lstStyle>
          <a:p>
            <a:fld id="{5837CA0A-4ED7-4917-8C7A-A497A39E5C2E}" type="datetime1">
              <a:rPr lang="en-US" smtClean="0"/>
              <a:pPr/>
              <a:t>12/10/2020</a:t>
            </a:fld>
            <a:endParaRPr lang="en-US" dirty="0"/>
          </a:p>
        </p:txBody>
      </p:sp>
      <p:sp>
        <p:nvSpPr>
          <p:cNvPr id="5" name="Footer Placeholder 4"/>
          <p:cNvSpPr>
            <a:spLocks noGrp="1"/>
          </p:cNvSpPr>
          <p:nvPr>
            <p:ph type="ftr" sz="quarter" idx="3"/>
          </p:nvPr>
        </p:nvSpPr>
        <p:spPr>
          <a:xfrm rot="5400000">
            <a:off x="6231228" y="3263439"/>
            <a:ext cx="3859795" cy="228601"/>
          </a:xfrm>
          <a:prstGeom prst="rect">
            <a:avLst/>
          </a:prstGeom>
        </p:spPr>
        <p:txBody>
          <a:bodyPr vert="horz" lIns="91440" tIns="45720" rIns="91440" bIns="45720" rtlCol="0" anchor="b"/>
          <a:lstStyle>
            <a:lvl1pPr algn="l">
              <a:defRPr sz="1007" b="0" i="0">
                <a:solidFill>
                  <a:schemeClr val="tx1">
                    <a:tint val="75000"/>
                    <a:alpha val="60000"/>
                  </a:schemeClr>
                </a:solidFill>
              </a:defRPr>
            </a:lvl1pPr>
          </a:lstStyle>
          <a:p>
            <a:r>
              <a:rPr lang="en-US"/>
              <a:t>keitany- Sociology and Anthropology october  2017</a:t>
            </a:r>
            <a:endParaRPr lang="en-US" dirty="0"/>
          </a:p>
        </p:txBody>
      </p:sp>
      <p:sp>
        <p:nvSpPr>
          <p:cNvPr id="6" name="Slide Number Placeholder 5"/>
          <p:cNvSpPr>
            <a:spLocks noGrp="1"/>
          </p:cNvSpPr>
          <p:nvPr>
            <p:ph type="sldNum" sz="quarter" idx="4"/>
          </p:nvPr>
        </p:nvSpPr>
        <p:spPr bwMode="gray">
          <a:xfrm>
            <a:off x="7764426" y="295771"/>
            <a:ext cx="628649" cy="767687"/>
          </a:xfrm>
          <a:prstGeom prst="rect">
            <a:avLst/>
          </a:prstGeom>
        </p:spPr>
        <p:txBody>
          <a:bodyPr vert="horz" lIns="91440" tIns="45720" rIns="91440" bIns="45720" rtlCol="0" anchor="b"/>
          <a:lstStyle>
            <a:lvl1pPr algn="ctr">
              <a:defRPr sz="2562" b="0" i="0">
                <a:solidFill>
                  <a:schemeClr val="tx1">
                    <a:tint val="75000"/>
                  </a:schemeClr>
                </a:solidFill>
              </a:defRPr>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826411780"/>
      </p:ext>
    </p:extLst>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Lst>
  <p:hf sldNum="0" hdr="0" ftr="0" dt="0"/>
  <p:txStyles>
    <p:titleStyle>
      <a:lvl1pPr algn="l" defTabSz="418338" rtl="0" eaLnBrk="1" latinLnBrk="0" hangingPunct="1">
        <a:spcBef>
          <a:spcPct val="0"/>
        </a:spcBef>
        <a:buNone/>
        <a:defRPr sz="3843"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3754" indent="-313754" algn="l" defTabSz="418338" rtl="0" eaLnBrk="1" latinLnBrk="0" hangingPunct="1">
        <a:spcBef>
          <a:spcPts val="915"/>
        </a:spcBef>
        <a:spcAft>
          <a:spcPts val="0"/>
        </a:spcAft>
        <a:buClr>
          <a:schemeClr val="bg2">
            <a:lumMod val="40000"/>
            <a:lumOff val="60000"/>
          </a:schemeClr>
        </a:buClr>
        <a:buSzPct val="80000"/>
        <a:buFont typeface="Wingdings 3" charset="2"/>
        <a:buChar char=""/>
        <a:defRPr sz="1830" b="0" i="0" kern="1200">
          <a:solidFill>
            <a:schemeClr val="tx1"/>
          </a:solidFill>
          <a:latin typeface="+mj-lt"/>
          <a:ea typeface="+mj-ea"/>
          <a:cs typeface="+mj-cs"/>
        </a:defRPr>
      </a:lvl1pPr>
      <a:lvl2pPr marL="679799" indent="-261461" algn="l" defTabSz="418338" rtl="0" eaLnBrk="1" latinLnBrk="0" hangingPunct="1">
        <a:spcBef>
          <a:spcPts val="915"/>
        </a:spcBef>
        <a:spcAft>
          <a:spcPts val="0"/>
        </a:spcAft>
        <a:buClr>
          <a:schemeClr val="bg2">
            <a:lumMod val="40000"/>
            <a:lumOff val="60000"/>
          </a:schemeClr>
        </a:buClr>
        <a:buSzPct val="80000"/>
        <a:buFont typeface="Wingdings 3" charset="2"/>
        <a:buChar char=""/>
        <a:defRPr sz="1647" b="0" i="0" kern="1200">
          <a:solidFill>
            <a:schemeClr val="tx1"/>
          </a:solidFill>
          <a:latin typeface="+mj-lt"/>
          <a:ea typeface="+mj-ea"/>
          <a:cs typeface="+mj-cs"/>
        </a:defRPr>
      </a:lvl2pPr>
      <a:lvl3pPr marL="1045845"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464" b="0" i="0" kern="1200">
          <a:solidFill>
            <a:schemeClr val="tx1"/>
          </a:solidFill>
          <a:latin typeface="+mj-lt"/>
          <a:ea typeface="+mj-ea"/>
          <a:cs typeface="+mj-cs"/>
        </a:defRPr>
      </a:lvl3pPr>
      <a:lvl4pPr marL="1464183"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4pPr>
      <a:lvl5pPr marL="1882521"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5pPr>
      <a:lvl6pPr marL="2292990"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6pPr>
      <a:lvl7pPr marL="2719197"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7pPr>
      <a:lvl8pPr marL="3137535"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8pPr>
      <a:lvl9pPr marL="3555873"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9pPr>
    </p:bodyStyle>
    <p:otherStyle>
      <a:defPPr>
        <a:defRPr lang="en-US"/>
      </a:defPPr>
      <a:lvl1pPr marL="0" algn="l" defTabSz="418338" rtl="0" eaLnBrk="1" latinLnBrk="0" hangingPunct="1">
        <a:defRPr sz="1647" kern="1200">
          <a:solidFill>
            <a:schemeClr val="tx1"/>
          </a:solidFill>
          <a:latin typeface="+mn-lt"/>
          <a:ea typeface="+mn-ea"/>
          <a:cs typeface="+mn-cs"/>
        </a:defRPr>
      </a:lvl1pPr>
      <a:lvl2pPr marL="418338" algn="l" defTabSz="418338" rtl="0" eaLnBrk="1" latinLnBrk="0" hangingPunct="1">
        <a:defRPr sz="1647" kern="1200">
          <a:solidFill>
            <a:schemeClr val="tx1"/>
          </a:solidFill>
          <a:latin typeface="+mn-lt"/>
          <a:ea typeface="+mn-ea"/>
          <a:cs typeface="+mn-cs"/>
        </a:defRPr>
      </a:lvl2pPr>
      <a:lvl3pPr marL="836676" algn="l" defTabSz="418338" rtl="0" eaLnBrk="1" latinLnBrk="0" hangingPunct="1">
        <a:defRPr sz="1647" kern="1200">
          <a:solidFill>
            <a:schemeClr val="tx1"/>
          </a:solidFill>
          <a:latin typeface="+mn-lt"/>
          <a:ea typeface="+mn-ea"/>
          <a:cs typeface="+mn-cs"/>
        </a:defRPr>
      </a:lvl3pPr>
      <a:lvl4pPr marL="1255014" algn="l" defTabSz="418338" rtl="0" eaLnBrk="1" latinLnBrk="0" hangingPunct="1">
        <a:defRPr sz="1647" kern="1200">
          <a:solidFill>
            <a:schemeClr val="tx1"/>
          </a:solidFill>
          <a:latin typeface="+mn-lt"/>
          <a:ea typeface="+mn-ea"/>
          <a:cs typeface="+mn-cs"/>
        </a:defRPr>
      </a:lvl4pPr>
      <a:lvl5pPr marL="1673352" algn="l" defTabSz="418338" rtl="0" eaLnBrk="1" latinLnBrk="0" hangingPunct="1">
        <a:defRPr sz="1647" kern="1200">
          <a:solidFill>
            <a:schemeClr val="tx1"/>
          </a:solidFill>
          <a:latin typeface="+mn-lt"/>
          <a:ea typeface="+mn-ea"/>
          <a:cs typeface="+mn-cs"/>
        </a:defRPr>
      </a:lvl5pPr>
      <a:lvl6pPr marL="2091690" algn="l" defTabSz="418338" rtl="0" eaLnBrk="1" latinLnBrk="0" hangingPunct="1">
        <a:defRPr sz="1647" kern="1200">
          <a:solidFill>
            <a:schemeClr val="tx1"/>
          </a:solidFill>
          <a:latin typeface="+mn-lt"/>
          <a:ea typeface="+mn-ea"/>
          <a:cs typeface="+mn-cs"/>
        </a:defRPr>
      </a:lvl6pPr>
      <a:lvl7pPr marL="2510028" algn="l" defTabSz="418338" rtl="0" eaLnBrk="1" latinLnBrk="0" hangingPunct="1">
        <a:defRPr sz="1647" kern="1200">
          <a:solidFill>
            <a:schemeClr val="tx1"/>
          </a:solidFill>
          <a:latin typeface="+mn-lt"/>
          <a:ea typeface="+mn-ea"/>
          <a:cs typeface="+mn-cs"/>
        </a:defRPr>
      </a:lvl7pPr>
      <a:lvl8pPr marL="2928366" algn="l" defTabSz="418338" rtl="0" eaLnBrk="1" latinLnBrk="0" hangingPunct="1">
        <a:defRPr sz="1647" kern="1200">
          <a:solidFill>
            <a:schemeClr val="tx1"/>
          </a:solidFill>
          <a:latin typeface="+mn-lt"/>
          <a:ea typeface="+mn-ea"/>
          <a:cs typeface="+mn-cs"/>
        </a:defRPr>
      </a:lvl8pPr>
      <a:lvl9pPr marL="3346704" algn="l" defTabSz="418338" rtl="0" eaLnBrk="1" latinLnBrk="0" hangingPunct="1">
        <a:defRPr sz="164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print"/>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6905228" y="2963377"/>
            <a:ext cx="2236395"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76"/>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44"/>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15" y="6172244"/>
            <a:ext cx="1200151" cy="365125"/>
          </a:xfrm>
          <a:prstGeom prst="rect">
            <a:avLst/>
          </a:prstGeom>
        </p:spPr>
        <p:txBody>
          <a:bodyPr vert="horz" lIns="91440" tIns="45720" rIns="91440" bIns="45720" rtlCol="0" anchor="t"/>
          <a:lstStyle>
            <a:lvl1pPr algn="r">
              <a:defRPr sz="915" b="0" i="0">
                <a:solidFill>
                  <a:schemeClr val="bg2">
                    <a:lumMod val="50000"/>
                  </a:schemeClr>
                </a:solidFill>
                <a:effectLst/>
                <a:latin typeface="+mn-lt"/>
              </a:defRPr>
            </a:lvl1pPr>
          </a:lstStyle>
          <a:p>
            <a:fld id="{94D3538A-958E-47C8-B1D8-C179180106A0}" type="datetime1">
              <a:rPr lang="en-US" smtClean="0"/>
              <a:pPr/>
              <a:t>12/10/2020</a:t>
            </a:fld>
            <a:endParaRPr lang="en-US" dirty="0"/>
          </a:p>
        </p:txBody>
      </p:sp>
      <p:sp>
        <p:nvSpPr>
          <p:cNvPr id="5" name="Footer Placeholder 4"/>
          <p:cNvSpPr>
            <a:spLocks noGrp="1"/>
          </p:cNvSpPr>
          <p:nvPr>
            <p:ph type="ftr" sz="quarter" idx="3"/>
          </p:nvPr>
        </p:nvSpPr>
        <p:spPr>
          <a:xfrm>
            <a:off x="513164" y="6172244"/>
            <a:ext cx="5657851" cy="365125"/>
          </a:xfrm>
          <a:prstGeom prst="rect">
            <a:avLst/>
          </a:prstGeom>
        </p:spPr>
        <p:txBody>
          <a:bodyPr vert="horz" lIns="91440" tIns="45720" rIns="91440" bIns="45720" rtlCol="0" anchor="t"/>
          <a:lstStyle>
            <a:lvl1pPr algn="l">
              <a:defRPr sz="915" b="0" i="0">
                <a:solidFill>
                  <a:schemeClr val="bg2">
                    <a:lumMod val="50000"/>
                  </a:schemeClr>
                </a:solidFill>
                <a:effectLst/>
                <a:latin typeface="+mn-lt"/>
              </a:defRPr>
            </a:lvl1pPr>
          </a:lstStyle>
          <a:p>
            <a:r>
              <a:rPr lang="en-US"/>
              <a:t>keitany- Sociology and Anthropology october  2017</a:t>
            </a:r>
            <a:endParaRPr lang="en-US" dirty="0"/>
          </a:p>
        </p:txBody>
      </p:sp>
      <p:sp>
        <p:nvSpPr>
          <p:cNvPr id="6" name="Slide Number Placeholder 5"/>
          <p:cNvSpPr>
            <a:spLocks noGrp="1"/>
          </p:cNvSpPr>
          <p:nvPr>
            <p:ph type="sldNum" sz="quarter" idx="4"/>
          </p:nvPr>
        </p:nvSpPr>
        <p:spPr>
          <a:xfrm>
            <a:off x="7772405" y="5578519"/>
            <a:ext cx="856683" cy="669925"/>
          </a:xfrm>
          <a:prstGeom prst="rect">
            <a:avLst/>
          </a:prstGeom>
        </p:spPr>
        <p:txBody>
          <a:bodyPr vert="horz" lIns="91440" tIns="45720" rIns="91440" bIns="45720" rtlCol="0" anchor="b"/>
          <a:lstStyle>
            <a:lvl1pPr algn="r">
              <a:defRPr sz="2928" b="0" i="0">
                <a:solidFill>
                  <a:schemeClr val="bg2">
                    <a:lumMod val="50000"/>
                  </a:schemeClr>
                </a:solidFill>
                <a:effectLst/>
                <a:latin typeface="+mn-lt"/>
              </a:defRPr>
            </a:lvl1pPr>
          </a:lstStyle>
          <a:p>
            <a:fld id="{2CA597F8-4C7B-4C0C-BD20-F8889DC49BC1}" type="slidenum">
              <a:rPr lang="en-US" smtClean="0"/>
              <a:pPr/>
              <a:t>‹#›</a:t>
            </a:fld>
            <a:endParaRPr lang="en-US" dirty="0"/>
          </a:p>
        </p:txBody>
      </p:sp>
    </p:spTree>
    <p:extLst>
      <p:ext uri="{BB962C8B-B14F-4D97-AF65-F5344CB8AC3E}">
        <p14:creationId xmlns="" xmlns:p14="http://schemas.microsoft.com/office/powerpoint/2010/main" val="2459698891"/>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ransition spd="med">
    <p:pull/>
  </p:transition>
  <p:hf sldNum="0" hdr="0" ftr="0" dt="0"/>
  <p:txStyles>
    <p:titleStyle>
      <a:lvl1pPr algn="l" defTabSz="418338" rtl="0" eaLnBrk="1" latinLnBrk="0" hangingPunct="1">
        <a:spcBef>
          <a:spcPct val="0"/>
        </a:spcBef>
        <a:buNone/>
        <a:defRPr sz="3294"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1461" indent="-261461" algn="l" defTabSz="418338" rtl="0" eaLnBrk="1" latinLnBrk="0" hangingPunct="1">
        <a:spcBef>
          <a:spcPct val="20000"/>
        </a:spcBef>
        <a:spcAft>
          <a:spcPts val="549"/>
        </a:spcAft>
        <a:buClr>
          <a:schemeClr val="tx1"/>
        </a:buClr>
        <a:buSzPct val="80000"/>
        <a:buFont typeface="Wingdings 3" panose="05040102010807070707" pitchFamily="18" charset="2"/>
        <a:buChar char=""/>
        <a:defRPr sz="1830" kern="1200" cap="none">
          <a:solidFill>
            <a:schemeClr val="bg2">
              <a:lumMod val="75000"/>
            </a:schemeClr>
          </a:solidFill>
          <a:effectLst/>
          <a:latin typeface="+mn-lt"/>
          <a:ea typeface="+mn-ea"/>
          <a:cs typeface="+mn-cs"/>
        </a:defRPr>
      </a:lvl1pPr>
      <a:lvl2pPr marL="679799" indent="-261461" algn="l" defTabSz="418338" rtl="0" eaLnBrk="1" latinLnBrk="0" hangingPunct="1">
        <a:spcBef>
          <a:spcPct val="20000"/>
        </a:spcBef>
        <a:spcAft>
          <a:spcPts val="549"/>
        </a:spcAft>
        <a:buClr>
          <a:schemeClr val="tx1"/>
        </a:buClr>
        <a:buSzPct val="80000"/>
        <a:buFont typeface="Wingdings 3" panose="05040102010807070707" pitchFamily="18" charset="2"/>
        <a:buChar char=""/>
        <a:defRPr sz="1647" kern="1200" cap="none">
          <a:solidFill>
            <a:schemeClr val="bg2">
              <a:lumMod val="75000"/>
            </a:schemeClr>
          </a:solidFill>
          <a:effectLst/>
          <a:latin typeface="+mn-lt"/>
          <a:ea typeface="+mn-ea"/>
          <a:cs typeface="+mn-cs"/>
        </a:defRPr>
      </a:lvl2pPr>
      <a:lvl3pPr marL="1098137" indent="-261461" algn="l" defTabSz="418338" rtl="0" eaLnBrk="1" latinLnBrk="0" hangingPunct="1">
        <a:spcBef>
          <a:spcPct val="20000"/>
        </a:spcBef>
        <a:spcAft>
          <a:spcPts val="549"/>
        </a:spcAft>
        <a:buClr>
          <a:schemeClr val="tx1"/>
        </a:buClr>
        <a:buSzPct val="80000"/>
        <a:buFont typeface="Wingdings 3" panose="05040102010807070707" pitchFamily="18" charset="2"/>
        <a:buChar char=""/>
        <a:defRPr sz="1464" kern="1200" cap="none">
          <a:solidFill>
            <a:schemeClr val="bg2">
              <a:lumMod val="75000"/>
            </a:schemeClr>
          </a:solidFill>
          <a:effectLst/>
          <a:latin typeface="+mn-lt"/>
          <a:ea typeface="+mn-ea"/>
          <a:cs typeface="+mn-cs"/>
        </a:defRPr>
      </a:lvl3pPr>
      <a:lvl4pPr marL="1411891" indent="-156877"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4pPr>
      <a:lvl5pPr marL="1830229" indent="-156877"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5pPr>
      <a:lvl6pPr marL="2300859"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6pPr>
      <a:lvl7pPr marL="2719197"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7pPr>
      <a:lvl8pPr marL="3137535"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8pPr>
      <a:lvl9pPr marL="3555873"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9pPr>
    </p:bodyStyle>
    <p:otherStyle>
      <a:defPPr>
        <a:defRPr lang="en-US"/>
      </a:defPPr>
      <a:lvl1pPr marL="0" algn="l" defTabSz="418338" rtl="0" eaLnBrk="1" latinLnBrk="0" hangingPunct="1">
        <a:defRPr sz="1647" kern="1200">
          <a:solidFill>
            <a:schemeClr val="tx1"/>
          </a:solidFill>
          <a:latin typeface="+mn-lt"/>
          <a:ea typeface="+mn-ea"/>
          <a:cs typeface="+mn-cs"/>
        </a:defRPr>
      </a:lvl1pPr>
      <a:lvl2pPr marL="418338" algn="l" defTabSz="418338" rtl="0" eaLnBrk="1" latinLnBrk="0" hangingPunct="1">
        <a:defRPr sz="1647" kern="1200">
          <a:solidFill>
            <a:schemeClr val="tx1"/>
          </a:solidFill>
          <a:latin typeface="+mn-lt"/>
          <a:ea typeface="+mn-ea"/>
          <a:cs typeface="+mn-cs"/>
        </a:defRPr>
      </a:lvl2pPr>
      <a:lvl3pPr marL="836676" algn="l" defTabSz="418338" rtl="0" eaLnBrk="1" latinLnBrk="0" hangingPunct="1">
        <a:defRPr sz="1647" kern="1200">
          <a:solidFill>
            <a:schemeClr val="tx1"/>
          </a:solidFill>
          <a:latin typeface="+mn-lt"/>
          <a:ea typeface="+mn-ea"/>
          <a:cs typeface="+mn-cs"/>
        </a:defRPr>
      </a:lvl3pPr>
      <a:lvl4pPr marL="1255014" algn="l" defTabSz="418338" rtl="0" eaLnBrk="1" latinLnBrk="0" hangingPunct="1">
        <a:defRPr sz="1647" kern="1200">
          <a:solidFill>
            <a:schemeClr val="tx1"/>
          </a:solidFill>
          <a:latin typeface="+mn-lt"/>
          <a:ea typeface="+mn-ea"/>
          <a:cs typeface="+mn-cs"/>
        </a:defRPr>
      </a:lvl4pPr>
      <a:lvl5pPr marL="1673352" algn="l" defTabSz="418338" rtl="0" eaLnBrk="1" latinLnBrk="0" hangingPunct="1">
        <a:defRPr sz="1647" kern="1200">
          <a:solidFill>
            <a:schemeClr val="tx1"/>
          </a:solidFill>
          <a:latin typeface="+mn-lt"/>
          <a:ea typeface="+mn-ea"/>
          <a:cs typeface="+mn-cs"/>
        </a:defRPr>
      </a:lvl5pPr>
      <a:lvl6pPr marL="2091690" algn="l" defTabSz="418338" rtl="0" eaLnBrk="1" latinLnBrk="0" hangingPunct="1">
        <a:defRPr sz="1647" kern="1200">
          <a:solidFill>
            <a:schemeClr val="tx1"/>
          </a:solidFill>
          <a:latin typeface="+mn-lt"/>
          <a:ea typeface="+mn-ea"/>
          <a:cs typeface="+mn-cs"/>
        </a:defRPr>
      </a:lvl6pPr>
      <a:lvl7pPr marL="2510028" algn="l" defTabSz="418338" rtl="0" eaLnBrk="1" latinLnBrk="0" hangingPunct="1">
        <a:defRPr sz="1647" kern="1200">
          <a:solidFill>
            <a:schemeClr val="tx1"/>
          </a:solidFill>
          <a:latin typeface="+mn-lt"/>
          <a:ea typeface="+mn-ea"/>
          <a:cs typeface="+mn-cs"/>
        </a:defRPr>
      </a:lvl7pPr>
      <a:lvl8pPr marL="2928366" algn="l" defTabSz="418338" rtl="0" eaLnBrk="1" latinLnBrk="0" hangingPunct="1">
        <a:defRPr sz="1647" kern="1200">
          <a:solidFill>
            <a:schemeClr val="tx1"/>
          </a:solidFill>
          <a:latin typeface="+mn-lt"/>
          <a:ea typeface="+mn-ea"/>
          <a:cs typeface="+mn-cs"/>
        </a:defRPr>
      </a:lvl8pPr>
      <a:lvl9pPr marL="3346704" algn="l" defTabSz="418338" rtl="0" eaLnBrk="1" latinLnBrk="0" hangingPunct="1">
        <a:defRPr sz="164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3"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1"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1"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78"/>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A3178C-6F64-41B9-92FA-170451B41CAA}" type="datetime1">
              <a:rPr lang="en-US" smtClean="0">
                <a:solidFill>
                  <a:srgbClr val="04617B">
                    <a:shade val="90000"/>
                  </a:srgbClr>
                </a:solidFill>
              </a:rPr>
              <a:pPr/>
              <a:t>12/10/2020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78"/>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keitany- Sociology and Anthropology october  2017</a:t>
            </a:r>
          </a:p>
        </p:txBody>
      </p:sp>
      <p:sp>
        <p:nvSpPr>
          <p:cNvPr id="18" name="Slide Number Placeholder 17"/>
          <p:cNvSpPr>
            <a:spLocks noGrp="1"/>
          </p:cNvSpPr>
          <p:nvPr>
            <p:ph type="sldNum" sz="quarter" idx="4"/>
          </p:nvPr>
        </p:nvSpPr>
        <p:spPr>
          <a:xfrm>
            <a:off x="7924800" y="6356378"/>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 xmlns:p14="http://schemas.microsoft.com/office/powerpoint/2010/main" val="210002298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spd="med">
    <p:pull/>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3"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1"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1"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7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A3178C-6F64-41B9-92FA-170451B41CAA}" type="datetime1">
              <a:rPr lang="en-US" smtClean="0">
                <a:solidFill>
                  <a:srgbClr val="04617B">
                    <a:shade val="90000"/>
                  </a:srgbClr>
                </a:solidFill>
              </a:rPr>
              <a:pPr/>
              <a:t>12/10/2020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7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keitany- Sociology and Anthropology october  2017</a:t>
            </a:r>
          </a:p>
        </p:txBody>
      </p:sp>
      <p:sp>
        <p:nvSpPr>
          <p:cNvPr id="18" name="Slide Number Placeholder 17"/>
          <p:cNvSpPr>
            <a:spLocks noGrp="1"/>
          </p:cNvSpPr>
          <p:nvPr>
            <p:ph type="sldNum" sz="quarter" idx="4"/>
          </p:nvPr>
        </p:nvSpPr>
        <p:spPr>
          <a:xfrm>
            <a:off x="7924800" y="635637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 xmlns:p14="http://schemas.microsoft.com/office/powerpoint/2010/main" val="250312422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spd="med">
    <p:pull/>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3"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1"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1"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64"/>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A3178C-6F64-41B9-92FA-170451B41CAA}" type="datetime1">
              <a:rPr lang="en-US" smtClean="0">
                <a:solidFill>
                  <a:srgbClr val="04617B">
                    <a:shade val="90000"/>
                  </a:srgbClr>
                </a:solidFill>
              </a:rPr>
              <a:pPr/>
              <a:t>12/10/2020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64"/>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keitany- Sociology and Anthropology october  2017</a:t>
            </a:r>
          </a:p>
        </p:txBody>
      </p:sp>
      <p:sp>
        <p:nvSpPr>
          <p:cNvPr id="18" name="Slide Number Placeholder 17"/>
          <p:cNvSpPr>
            <a:spLocks noGrp="1"/>
          </p:cNvSpPr>
          <p:nvPr>
            <p:ph type="sldNum" sz="quarter" idx="4"/>
          </p:nvPr>
        </p:nvSpPr>
        <p:spPr>
          <a:xfrm>
            <a:off x="7924800" y="6356364"/>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29A5B24-CD8F-4F07-978D-F5B40F5AAE8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 xmlns:p14="http://schemas.microsoft.com/office/powerpoint/2010/main" val="269716984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spd="med">
    <p:pull/>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8458200" cy="1894362"/>
          </a:xfrm>
        </p:spPr>
        <p:txBody>
          <a:bodyPr>
            <a:noAutofit/>
          </a:bodyPr>
          <a:lstStyle/>
          <a:p>
            <a:pPr algn="ctr"/>
            <a:r>
              <a:rPr lang="en-US" sz="7200" dirty="0">
                <a:solidFill>
                  <a:schemeClr val="bg1"/>
                </a:solidFill>
                <a:latin typeface="Berlin Sans FB Demi" pitchFamily="34" charset="0"/>
              </a:rPr>
              <a:t>Sociology &amp; Anthropology</a:t>
            </a:r>
          </a:p>
        </p:txBody>
      </p:sp>
      <p:sp>
        <p:nvSpPr>
          <p:cNvPr id="4" name="Cloud 3"/>
          <p:cNvSpPr/>
          <p:nvPr/>
        </p:nvSpPr>
        <p:spPr>
          <a:xfrm>
            <a:off x="1828801" y="4267200"/>
            <a:ext cx="5751444" cy="22396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Bookman Old Style" panose="02050604050505020204" pitchFamily="18" charset="0"/>
              </a:rPr>
              <a:t>KMTC</a:t>
            </a:r>
          </a:p>
          <a:p>
            <a:pPr algn="ctr"/>
            <a:r>
              <a:rPr lang="en-US" sz="3200" b="1" dirty="0" smtClean="0">
                <a:latin typeface="Bookman Old Style" panose="02050604050505020204" pitchFamily="18" charset="0"/>
              </a:rPr>
              <a:t>SEMESTER 1</a:t>
            </a:r>
            <a:endParaRPr lang="en-US" sz="3200" b="1" dirty="0">
              <a:latin typeface="Bookman Old Style" panose="02050604050505020204" pitchFamily="18" charset="0"/>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001000" cy="5940552"/>
          </a:xfrm>
        </p:spPr>
        <p:txBody>
          <a:bodyPr>
            <a:normAutofit/>
          </a:bodyPr>
          <a:lstStyle/>
          <a:p>
            <a:pPr algn="just"/>
            <a:r>
              <a:rPr lang="en-GB" sz="3200" dirty="0">
                <a:latin typeface="Calibri" pitchFamily="34" charset="0"/>
                <a:cs typeface="Calibri" pitchFamily="34" charset="0"/>
              </a:rPr>
              <a:t>Sociologists investigate the structure of groups, organisations, and societies, and how people interact within these contexts</a:t>
            </a:r>
            <a:endParaRPr lang="en-US" sz="3200" b="1" dirty="0">
              <a:latin typeface="Calibri" pitchFamily="34" charset="0"/>
              <a:cs typeface="Calibri" pitchFamily="34" charset="0"/>
            </a:endParaRPr>
          </a:p>
          <a:p>
            <a:pPr algn="just"/>
            <a:r>
              <a:rPr lang="en-US" sz="3200" dirty="0">
                <a:latin typeface="Calibri" pitchFamily="34" charset="0"/>
                <a:cs typeface="Calibri" pitchFamily="34" charset="0"/>
              </a:rPr>
              <a:t> Sociology is a social science concerned with social behavior, why people behave as they do, what factors in society affect their behavior , and how groups of people in the society organize themselves</a:t>
            </a:r>
          </a:p>
          <a:p>
            <a:endParaRPr lang="en-US" sz="3200" dirty="0"/>
          </a:p>
        </p:txBody>
      </p:sp>
    </p:spTree>
    <p:extLst>
      <p:ext uri="{BB962C8B-B14F-4D97-AF65-F5344CB8AC3E}">
        <p14:creationId xmlns="" xmlns:p14="http://schemas.microsoft.com/office/powerpoint/2010/main" val="4221627837"/>
      </p:ext>
    </p:extLst>
  </p:cSld>
  <p:clrMapOvr>
    <a:masterClrMapping/>
  </p:clrMapOvr>
  <p:transition spd="med">
    <p:pull/>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334962"/>
          </a:xfrm>
        </p:spPr>
        <p:txBody>
          <a:bodyPr>
            <a:noAutofit/>
          </a:bodyPr>
          <a:lstStyle/>
          <a:p>
            <a:pPr algn="ctr"/>
            <a:r>
              <a:rPr lang="en-GB" sz="4800" b="1" dirty="0">
                <a:solidFill>
                  <a:schemeClr val="tx1"/>
                </a:solidFill>
              </a:rPr>
              <a:t>2.Equilibrium and conflict theory</a:t>
            </a:r>
          </a:p>
        </p:txBody>
      </p:sp>
      <p:sp>
        <p:nvSpPr>
          <p:cNvPr id="3" name="Content Placeholder 2"/>
          <p:cNvSpPr>
            <a:spLocks noGrp="1"/>
          </p:cNvSpPr>
          <p:nvPr>
            <p:ph idx="1"/>
          </p:nvPr>
        </p:nvSpPr>
        <p:spPr>
          <a:xfrm>
            <a:off x="228600" y="1066800"/>
            <a:ext cx="8610600" cy="5407152"/>
          </a:xfrm>
        </p:spPr>
        <p:txBody>
          <a:bodyPr>
            <a:normAutofit/>
          </a:bodyPr>
          <a:lstStyle/>
          <a:p>
            <a:pPr algn="just"/>
            <a:r>
              <a:rPr lang="en-GB" sz="3200" dirty="0">
                <a:solidFill>
                  <a:srgbClr val="000000"/>
                </a:solidFill>
                <a:latin typeface="+mj-lt"/>
                <a:ea typeface="Times New Roman"/>
              </a:rPr>
              <a:t>The equilibrium and conflict theory maintains that the basic function of any society is to maintain equilibrium (stability, order) and eliminate conflicts that may arise in the process of change.</a:t>
            </a:r>
          </a:p>
          <a:p>
            <a:pPr algn="just"/>
            <a:r>
              <a:rPr lang="en-GB" sz="3200" dirty="0">
                <a:solidFill>
                  <a:srgbClr val="000000"/>
                </a:solidFill>
                <a:latin typeface="+mj-lt"/>
                <a:ea typeface="Times New Roman"/>
              </a:rPr>
              <a:t> Conflict may arise mainly during the process of adjustment to forced change, when consensus is imperfect or among people who were inadequately socialised so that they do not fully share the consensus of the majority. </a:t>
            </a:r>
          </a:p>
        </p:txBody>
      </p:sp>
    </p:spTree>
    <p:extLst>
      <p:ext uri="{BB962C8B-B14F-4D97-AF65-F5344CB8AC3E}">
        <p14:creationId xmlns="" xmlns:p14="http://schemas.microsoft.com/office/powerpoint/2010/main" val="2226598562"/>
      </p:ext>
    </p:extLst>
  </p:cSld>
  <p:clrMapOvr>
    <a:masterClrMapping/>
  </p:clrMapOvr>
  <p:transition spd="med">
    <p:pull/>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389120"/>
          </a:xfrm>
        </p:spPr>
        <p:txBody>
          <a:bodyPr>
            <a:normAutofit/>
          </a:bodyPr>
          <a:lstStyle/>
          <a:p>
            <a:pPr algn="just"/>
            <a:r>
              <a:rPr lang="en-GB" sz="3200" dirty="0">
                <a:solidFill>
                  <a:srgbClr val="000000"/>
                </a:solidFill>
                <a:ea typeface="Times New Roman"/>
              </a:rPr>
              <a:t>The equilibrium theory is better for explaining gradual, long-term change such as the Industrial Revolution and changes applying to the society as a whole, than in accounting for the more sudden political revolution and smaller endogenous changes where conflict often plays an obvious part. </a:t>
            </a:r>
            <a:endParaRPr lang="en-GB" sz="3200" dirty="0"/>
          </a:p>
          <a:p>
            <a:pPr algn="just"/>
            <a:endParaRPr lang="en-US" sz="3200" dirty="0"/>
          </a:p>
        </p:txBody>
      </p:sp>
    </p:spTree>
    <p:extLst>
      <p:ext uri="{BB962C8B-B14F-4D97-AF65-F5344CB8AC3E}">
        <p14:creationId xmlns="" xmlns:p14="http://schemas.microsoft.com/office/powerpoint/2010/main" val="918923822"/>
      </p:ext>
    </p:extLst>
  </p:cSld>
  <p:clrMapOvr>
    <a:masterClrMapping/>
  </p:clrMapOvr>
  <p:transition spd="med">
    <p:pull/>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Autofit/>
          </a:bodyPr>
          <a:lstStyle/>
          <a:p>
            <a:pPr algn="ctr"/>
            <a:r>
              <a:rPr lang="en-GB" sz="6000" cap="none" dirty="0">
                <a:solidFill>
                  <a:srgbClr val="000000"/>
                </a:solidFill>
                <a:latin typeface="Times New Roman"/>
                <a:ea typeface="Times New Roman"/>
                <a:cs typeface="+mn-cs"/>
              </a:rPr>
              <a:t>3. </a:t>
            </a:r>
            <a:r>
              <a:rPr lang="en-GB" sz="6000" b="1" dirty="0">
                <a:solidFill>
                  <a:schemeClr val="tx1"/>
                </a:solidFill>
                <a:latin typeface="Times New Roman"/>
                <a:ea typeface="Times New Roman"/>
                <a:cs typeface="+mn-cs"/>
              </a:rPr>
              <a:t>M</a:t>
            </a:r>
            <a:r>
              <a:rPr lang="en-GB" sz="6000" b="1" cap="none" dirty="0">
                <a:solidFill>
                  <a:schemeClr val="tx1"/>
                </a:solidFill>
                <a:latin typeface="Times New Roman"/>
                <a:ea typeface="Times New Roman"/>
                <a:cs typeface="+mn-cs"/>
              </a:rPr>
              <a:t>odernisation theory</a:t>
            </a:r>
            <a:endParaRPr lang="en-GB" sz="11500" b="1" dirty="0">
              <a:solidFill>
                <a:schemeClr val="tx1"/>
              </a:solidFill>
            </a:endParaRPr>
          </a:p>
        </p:txBody>
      </p:sp>
      <p:sp>
        <p:nvSpPr>
          <p:cNvPr id="3" name="Content Placeholder 2"/>
          <p:cNvSpPr>
            <a:spLocks noGrp="1"/>
          </p:cNvSpPr>
          <p:nvPr>
            <p:ph idx="1"/>
          </p:nvPr>
        </p:nvSpPr>
        <p:spPr>
          <a:xfrm>
            <a:off x="228600" y="1524000"/>
            <a:ext cx="8763000" cy="4800600"/>
          </a:xfrm>
        </p:spPr>
        <p:txBody>
          <a:bodyPr>
            <a:noAutofit/>
          </a:bodyPr>
          <a:lstStyle/>
          <a:p>
            <a:pPr algn="just"/>
            <a:r>
              <a:rPr lang="en-GB" sz="3200" dirty="0">
                <a:solidFill>
                  <a:srgbClr val="000000"/>
                </a:solidFill>
                <a:latin typeface="Times New Roman"/>
                <a:ea typeface="Times New Roman"/>
              </a:rPr>
              <a:t>The modernisation theory assumes that change is synonymous with improvement of social conditions, for the benefit of societies. Modernisation is the process by which agricultural societies were transformed into industrial societies. </a:t>
            </a:r>
          </a:p>
          <a:p>
            <a:pPr algn="just"/>
            <a:r>
              <a:rPr lang="en-GB" sz="3200" dirty="0">
                <a:solidFill>
                  <a:srgbClr val="000000"/>
                </a:solidFill>
                <a:latin typeface="Times New Roman"/>
                <a:ea typeface="Times New Roman"/>
              </a:rPr>
              <a:t>Modernisation theorists tend to see only the front end of the process of social change (what the modern society should look like) and ignore the traditional end of the process.</a:t>
            </a:r>
            <a:endParaRPr lang="en-GB" sz="3200" dirty="0"/>
          </a:p>
        </p:txBody>
      </p:sp>
    </p:spTree>
    <p:extLst>
      <p:ext uri="{BB962C8B-B14F-4D97-AF65-F5344CB8AC3E}">
        <p14:creationId xmlns="" xmlns:p14="http://schemas.microsoft.com/office/powerpoint/2010/main" val="3964805829"/>
      </p:ext>
    </p:extLst>
  </p:cSld>
  <p:clrMapOvr>
    <a:masterClrMapping/>
  </p:clrMapOvr>
  <p:transition spd="med">
    <p:pull/>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Autofit/>
          </a:bodyPr>
          <a:lstStyle/>
          <a:p>
            <a:pPr algn="ctr"/>
            <a:r>
              <a:rPr lang="en-GB" sz="6000" b="1" dirty="0">
                <a:solidFill>
                  <a:schemeClr val="tx1"/>
                </a:solidFill>
                <a:latin typeface="Berlin Sans FB Demi" pitchFamily="34" charset="0"/>
              </a:rPr>
              <a:t>Types of social change</a:t>
            </a:r>
          </a:p>
        </p:txBody>
      </p:sp>
      <p:sp>
        <p:nvSpPr>
          <p:cNvPr id="3" name="Content Placeholder 2"/>
          <p:cNvSpPr>
            <a:spLocks noGrp="1"/>
          </p:cNvSpPr>
          <p:nvPr>
            <p:ph idx="1"/>
          </p:nvPr>
        </p:nvSpPr>
        <p:spPr>
          <a:xfrm>
            <a:off x="152400" y="1066800"/>
            <a:ext cx="8839200" cy="5562600"/>
          </a:xfrm>
        </p:spPr>
        <p:txBody>
          <a:bodyPr>
            <a:noAutofit/>
          </a:bodyPr>
          <a:lstStyle/>
          <a:p>
            <a:pPr algn="just">
              <a:spcAft>
                <a:spcPts val="0"/>
              </a:spcAft>
            </a:pPr>
            <a:r>
              <a:rPr lang="en-GB" sz="2800" b="1" dirty="0">
                <a:solidFill>
                  <a:srgbClr val="000000"/>
                </a:solidFill>
                <a:latin typeface="Times New Roman"/>
                <a:ea typeface="Times New Roman"/>
              </a:rPr>
              <a:t>Evolution</a:t>
            </a:r>
            <a:r>
              <a:rPr lang="en-GB" sz="2800" dirty="0">
                <a:solidFill>
                  <a:srgbClr val="000000"/>
                </a:solidFill>
                <a:latin typeface="Times New Roman"/>
                <a:ea typeface="Times New Roman"/>
              </a:rPr>
              <a:t>-The term evolution refers to slow or gradual change, which occurs with very low human effort, with almost unnoticeable changes in social structure. Examples are language, marriage patterns, child rearing practices and so on.</a:t>
            </a:r>
          </a:p>
          <a:p>
            <a:pPr algn="just">
              <a:spcAft>
                <a:spcPts val="0"/>
              </a:spcAft>
            </a:pPr>
            <a:r>
              <a:rPr lang="en-GB" sz="2800" b="1" dirty="0">
                <a:solidFill>
                  <a:srgbClr val="000000"/>
                </a:solidFill>
                <a:latin typeface="Times New Roman"/>
                <a:ea typeface="Times New Roman"/>
              </a:rPr>
              <a:t>Revolution</a:t>
            </a:r>
            <a:r>
              <a:rPr lang="en-GB" sz="2800" dirty="0">
                <a:solidFill>
                  <a:srgbClr val="000000"/>
                </a:solidFill>
                <a:latin typeface="Times New Roman"/>
                <a:ea typeface="Times New Roman"/>
              </a:rPr>
              <a:t>-This term refers to a rapid and deliberate change, which can radically change a society's way of doing things. Revolutions are planned for a specific purpose and are initiated by direct human action.</a:t>
            </a:r>
          </a:p>
          <a:p>
            <a:pPr algn="just">
              <a:spcAft>
                <a:spcPts val="0"/>
              </a:spcAft>
            </a:pPr>
            <a:r>
              <a:rPr lang="en-GB" sz="2800" b="1" dirty="0">
                <a:solidFill>
                  <a:srgbClr val="000000"/>
                </a:solidFill>
                <a:latin typeface="Times New Roman"/>
                <a:ea typeface="Times New Roman"/>
              </a:rPr>
              <a:t>Reform</a:t>
            </a:r>
            <a:r>
              <a:rPr lang="en-GB" sz="2800" dirty="0">
                <a:solidFill>
                  <a:srgbClr val="000000"/>
                </a:solidFill>
                <a:latin typeface="Times New Roman"/>
                <a:ea typeface="Times New Roman"/>
              </a:rPr>
              <a:t>-This term refers to a deliberate effort by humans to alter the society's way of doing things. Reforms apply lesser force than revolutions and their effects are much more extensive than revolution</a:t>
            </a:r>
            <a:endParaRPr lang="en-GB" sz="2800" dirty="0"/>
          </a:p>
        </p:txBody>
      </p:sp>
    </p:spTree>
    <p:extLst>
      <p:ext uri="{BB962C8B-B14F-4D97-AF65-F5344CB8AC3E}">
        <p14:creationId xmlns="" xmlns:p14="http://schemas.microsoft.com/office/powerpoint/2010/main" val="3046908224"/>
      </p:ext>
    </p:extLst>
  </p:cSld>
  <p:clrMapOvr>
    <a:masterClrMapping/>
  </p:clrMapOvr>
  <p:transition spd="med">
    <p:pull/>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410200"/>
          </a:xfrm>
        </p:spPr>
        <p:txBody>
          <a:bodyPr>
            <a:noAutofit/>
          </a:bodyPr>
          <a:lstStyle/>
          <a:p>
            <a:pPr algn="just">
              <a:spcAft>
                <a:spcPts val="0"/>
              </a:spcAft>
            </a:pPr>
            <a:r>
              <a:rPr lang="en-GB" sz="3200" b="1" dirty="0">
                <a:solidFill>
                  <a:srgbClr val="000000"/>
                </a:solidFill>
                <a:latin typeface="Times New Roman"/>
                <a:ea typeface="Times New Roman"/>
              </a:rPr>
              <a:t>How Does Social Change Occur?</a:t>
            </a:r>
            <a:endParaRPr lang="en-GB" sz="4400" dirty="0">
              <a:latin typeface="Times New Roman"/>
              <a:ea typeface="Times New Roman"/>
            </a:endParaRPr>
          </a:p>
          <a:p>
            <a:pPr marL="0" indent="0" algn="just">
              <a:spcAft>
                <a:spcPts val="0"/>
              </a:spcAft>
              <a:buNone/>
            </a:pPr>
            <a:r>
              <a:rPr lang="en-GB" sz="3200" dirty="0">
                <a:solidFill>
                  <a:srgbClr val="000000"/>
                </a:solidFill>
                <a:latin typeface="Times New Roman"/>
                <a:ea typeface="Times New Roman"/>
              </a:rPr>
              <a:t>Social change takes place when people choose to modify their environment. The changes occur mainly when existing cultural patterns are altered either due to innovations or when new ideas are introduced into the society. </a:t>
            </a:r>
          </a:p>
          <a:p>
            <a:pPr algn="just">
              <a:spcAft>
                <a:spcPts val="0"/>
              </a:spcAft>
            </a:pPr>
            <a:r>
              <a:rPr lang="en-GB" sz="4400" b="1" dirty="0">
                <a:solidFill>
                  <a:srgbClr val="990000"/>
                </a:solidFill>
                <a:latin typeface="Times New Roman"/>
                <a:ea typeface="Times New Roman"/>
              </a:rPr>
              <a:t>Process of Change </a:t>
            </a:r>
            <a:endParaRPr lang="en-GB" sz="6000" dirty="0">
              <a:latin typeface="Times New Roman"/>
              <a:ea typeface="Times New Roman"/>
            </a:endParaRPr>
          </a:p>
          <a:p>
            <a:pPr algn="just">
              <a:spcAft>
                <a:spcPts val="0"/>
              </a:spcAft>
            </a:pPr>
            <a:r>
              <a:rPr lang="en-GB" sz="3200" dirty="0">
                <a:solidFill>
                  <a:srgbClr val="000000"/>
                </a:solidFill>
                <a:latin typeface="Times New Roman"/>
                <a:ea typeface="Times New Roman"/>
              </a:rPr>
              <a:t>There are two processes under which social change occurs. These are </a:t>
            </a:r>
            <a:r>
              <a:rPr lang="en-GB" sz="3200" b="1" dirty="0">
                <a:solidFill>
                  <a:srgbClr val="000000"/>
                </a:solidFill>
                <a:latin typeface="Times New Roman"/>
                <a:ea typeface="Times New Roman"/>
              </a:rPr>
              <a:t>diffusion</a:t>
            </a:r>
            <a:r>
              <a:rPr lang="en-GB" sz="3200" dirty="0">
                <a:solidFill>
                  <a:srgbClr val="000000"/>
                </a:solidFill>
                <a:latin typeface="Times New Roman"/>
                <a:ea typeface="Times New Roman"/>
              </a:rPr>
              <a:t> and </a:t>
            </a:r>
            <a:r>
              <a:rPr lang="en-GB" sz="3200" b="1" dirty="0">
                <a:solidFill>
                  <a:srgbClr val="000000"/>
                </a:solidFill>
                <a:latin typeface="Times New Roman"/>
                <a:ea typeface="Times New Roman"/>
              </a:rPr>
              <a:t>innovation</a:t>
            </a:r>
            <a:r>
              <a:rPr lang="en-GB" sz="3200" dirty="0">
                <a:solidFill>
                  <a:srgbClr val="000000"/>
                </a:solidFill>
                <a:latin typeface="Times New Roman"/>
                <a:ea typeface="Times New Roman"/>
              </a:rPr>
              <a:t>. You will cover each of these individually</a:t>
            </a:r>
            <a:r>
              <a:rPr lang="en-GB" sz="4400" dirty="0">
                <a:solidFill>
                  <a:srgbClr val="000000"/>
                </a:solidFill>
                <a:latin typeface="Times New Roman"/>
                <a:ea typeface="Times New Roman"/>
              </a:rPr>
              <a:t>. </a:t>
            </a:r>
            <a:endParaRPr lang="en-GB" sz="6000" dirty="0">
              <a:latin typeface="Times New Roman"/>
              <a:ea typeface="Times New Roman"/>
            </a:endParaRPr>
          </a:p>
          <a:p>
            <a:pPr marL="0" indent="0" algn="just">
              <a:spcAft>
                <a:spcPts val="0"/>
              </a:spcAft>
              <a:buNone/>
            </a:pPr>
            <a:endParaRPr lang="en-GB" sz="4400" dirty="0">
              <a:latin typeface="Times New Roman"/>
              <a:ea typeface="Times New Roman"/>
            </a:endParaRPr>
          </a:p>
          <a:p>
            <a:endParaRPr lang="en-GB" sz="3200" dirty="0"/>
          </a:p>
        </p:txBody>
      </p:sp>
    </p:spTree>
    <p:extLst>
      <p:ext uri="{BB962C8B-B14F-4D97-AF65-F5344CB8AC3E}">
        <p14:creationId xmlns="" xmlns:p14="http://schemas.microsoft.com/office/powerpoint/2010/main" val="2407720333"/>
      </p:ext>
    </p:extLst>
  </p:cSld>
  <p:clrMapOvr>
    <a:masterClrMapping/>
  </p:clrMapOvr>
  <p:transition spd="med">
    <p:pull/>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GB" sz="6600" b="1" dirty="0">
                <a:solidFill>
                  <a:schemeClr val="tx1"/>
                </a:solidFill>
                <a:latin typeface="Berlin Sans FB Demi" pitchFamily="34" charset="0"/>
              </a:rPr>
              <a:t>Diffusion</a:t>
            </a:r>
            <a:endParaRPr lang="en-US" sz="6600" dirty="0">
              <a:solidFill>
                <a:schemeClr val="tx1"/>
              </a:solidFill>
              <a:latin typeface="Berlin Sans FB Demi" pitchFamily="34" charset="0"/>
            </a:endParaRPr>
          </a:p>
        </p:txBody>
      </p:sp>
      <p:sp>
        <p:nvSpPr>
          <p:cNvPr id="3" name="Content Placeholder 2"/>
          <p:cNvSpPr>
            <a:spLocks noGrp="1"/>
          </p:cNvSpPr>
          <p:nvPr>
            <p:ph idx="1"/>
          </p:nvPr>
        </p:nvSpPr>
        <p:spPr>
          <a:xfrm>
            <a:off x="228600" y="1447800"/>
            <a:ext cx="8458201" cy="4876800"/>
          </a:xfrm>
        </p:spPr>
        <p:txBody>
          <a:bodyPr>
            <a:noAutofit/>
          </a:bodyPr>
          <a:lstStyle/>
          <a:p>
            <a:pPr algn="just"/>
            <a:r>
              <a:rPr lang="en-GB" sz="3200" dirty="0"/>
              <a:t>Diffusion is defined as a process of change involving the selection and adoption of cultural items from another society. The diffusion of culture can be a one-way or a two-way process. </a:t>
            </a:r>
          </a:p>
          <a:p>
            <a:pPr algn="just"/>
            <a:r>
              <a:rPr lang="en-GB" sz="3200" dirty="0"/>
              <a:t>Example, westerners are expressing an interest in indigenous knowledge found in traditional medicine while Kenyans have accepted the western type of medicines in addition to our own</a:t>
            </a:r>
            <a:endParaRPr lang="en-US" sz="3200" dirty="0"/>
          </a:p>
        </p:txBody>
      </p:sp>
    </p:spTree>
  </p:cSld>
  <p:clrMapOvr>
    <a:masterClrMapping/>
  </p:clrMapOvr>
  <p:transition spd="med">
    <p:pull/>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ctr"/>
            <a:r>
              <a:rPr lang="en-GB" sz="5400" b="1" dirty="0">
                <a:solidFill>
                  <a:schemeClr val="tx1"/>
                </a:solidFill>
              </a:rPr>
              <a:t>Innovation</a:t>
            </a:r>
            <a:r>
              <a:rPr lang="en-US" sz="5400" dirty="0">
                <a:solidFill>
                  <a:schemeClr val="tx1"/>
                </a:solidFill>
              </a:rPr>
              <a:t/>
            </a:r>
            <a:br>
              <a:rPr lang="en-US" sz="5400" dirty="0">
                <a:solidFill>
                  <a:schemeClr val="tx1"/>
                </a:solidFill>
              </a:rPr>
            </a:br>
            <a:endParaRPr lang="en-US" sz="5400" dirty="0">
              <a:solidFill>
                <a:schemeClr val="tx1"/>
              </a:solidFill>
            </a:endParaRPr>
          </a:p>
        </p:txBody>
      </p:sp>
      <p:sp>
        <p:nvSpPr>
          <p:cNvPr id="3" name="Content Placeholder 2"/>
          <p:cNvSpPr>
            <a:spLocks noGrp="1"/>
          </p:cNvSpPr>
          <p:nvPr>
            <p:ph idx="1"/>
          </p:nvPr>
        </p:nvSpPr>
        <p:spPr>
          <a:xfrm>
            <a:off x="228600" y="838200"/>
            <a:ext cx="8686800" cy="5635752"/>
          </a:xfrm>
        </p:spPr>
        <p:txBody>
          <a:bodyPr>
            <a:noAutofit/>
          </a:bodyPr>
          <a:lstStyle/>
          <a:p>
            <a:pPr algn="just"/>
            <a:r>
              <a:rPr lang="en-GB" sz="2800" dirty="0"/>
              <a:t>Innovation is the second type of change process and is defined as the process of introducing new items to the society. The innovations come in two forms, known as </a:t>
            </a:r>
            <a:r>
              <a:rPr lang="en-GB" sz="2800" b="1" dirty="0"/>
              <a:t>inventions and discoveries.</a:t>
            </a:r>
          </a:p>
          <a:p>
            <a:pPr algn="just">
              <a:buNone/>
            </a:pPr>
            <a:r>
              <a:rPr lang="en-GB" sz="2800" b="1" dirty="0"/>
              <a:t>Inventions</a:t>
            </a:r>
            <a:r>
              <a:rPr lang="en-GB" sz="2800" dirty="0"/>
              <a:t> </a:t>
            </a:r>
            <a:r>
              <a:rPr lang="en-US" sz="2800" dirty="0"/>
              <a:t>–</a:t>
            </a:r>
          </a:p>
          <a:p>
            <a:pPr algn="just"/>
            <a:r>
              <a:rPr lang="en-GB" sz="2800" dirty="0"/>
              <a:t>Inventions refer to existing culture items, which are recombined to form a new item that did not exist before, for example vaccines</a:t>
            </a:r>
          </a:p>
          <a:p>
            <a:pPr algn="just">
              <a:buNone/>
            </a:pPr>
            <a:r>
              <a:rPr lang="en-GB" sz="2800" b="1" dirty="0"/>
              <a:t>Discovery -</a:t>
            </a:r>
            <a:endParaRPr lang="en-US" sz="2800" dirty="0"/>
          </a:p>
          <a:p>
            <a:pPr algn="just"/>
            <a:r>
              <a:rPr lang="en-GB" sz="2800" dirty="0"/>
              <a:t>A discovery involves finding things that already exist, for example, archaeological findings such as cooking wares and implements, which are then preserved in museums</a:t>
            </a:r>
            <a:endParaRPr lang="en-US" sz="2800" dirty="0"/>
          </a:p>
        </p:txBody>
      </p:sp>
    </p:spTree>
  </p:cSld>
  <p:clrMapOvr>
    <a:masterClrMapping/>
  </p:clrMapOvr>
  <p:transition spd="med">
    <p:pull/>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400" b="1" dirty="0">
                <a:solidFill>
                  <a:schemeClr val="tx1"/>
                </a:solidFill>
              </a:rPr>
              <a:t>Basic Steps of Implementing Change</a:t>
            </a:r>
            <a:r>
              <a:rPr lang="en-GB" sz="5400" dirty="0">
                <a:solidFill>
                  <a:schemeClr val="tx1"/>
                </a:solidFill>
              </a:rPr>
              <a:t> </a:t>
            </a:r>
            <a:endParaRPr lang="en-US" sz="5400" dirty="0">
              <a:solidFill>
                <a:schemeClr val="tx1"/>
              </a:solidFill>
            </a:endParaRPr>
          </a:p>
        </p:txBody>
      </p:sp>
      <p:sp>
        <p:nvSpPr>
          <p:cNvPr id="3" name="Content Placeholder 2"/>
          <p:cNvSpPr>
            <a:spLocks noGrp="1"/>
          </p:cNvSpPr>
          <p:nvPr>
            <p:ph idx="1"/>
          </p:nvPr>
        </p:nvSpPr>
        <p:spPr>
          <a:xfrm>
            <a:off x="304800" y="2057400"/>
            <a:ext cx="8382000" cy="5254752"/>
          </a:xfrm>
        </p:spPr>
        <p:txBody>
          <a:bodyPr>
            <a:normAutofit/>
          </a:bodyPr>
          <a:lstStyle/>
          <a:p>
            <a:pPr algn="just"/>
            <a:r>
              <a:rPr lang="en-GB" sz="3200" dirty="0"/>
              <a:t>Situations may come up when you as a team leader need to implement some form of change at your place of work or even at home. Some of the basic steps that you will need to follow so as to attain your goal are </a:t>
            </a:r>
            <a:endParaRPr lang="en-US" sz="3200" dirty="0"/>
          </a:p>
        </p:txBody>
      </p:sp>
    </p:spTree>
  </p:cSld>
  <p:clrMapOvr>
    <a:masterClrMapping/>
  </p:clrMapOvr>
  <p:transition spd="med">
    <p:pull/>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57200"/>
          </a:xfrm>
        </p:spPr>
        <p:txBody>
          <a:bodyPr>
            <a:noAutofit/>
          </a:bodyPr>
          <a:lstStyle/>
          <a:p>
            <a:pPr algn="ctr"/>
            <a:r>
              <a:rPr lang="en-US" sz="4800" b="1" dirty="0">
                <a:solidFill>
                  <a:schemeClr val="tx1"/>
                </a:solidFill>
              </a:rPr>
              <a:t>Seven steps of social change</a:t>
            </a:r>
          </a:p>
        </p:txBody>
      </p:sp>
      <p:pic>
        <p:nvPicPr>
          <p:cNvPr id="4" name="ia_el_5_innerEl" descr="The broken cycle diagram"/>
          <p:cNvPicPr>
            <a:picLocks noGrp="1"/>
          </p:cNvPicPr>
          <p:nvPr>
            <p:ph idx="1"/>
          </p:nvPr>
        </p:nvPicPr>
        <p:blipFill>
          <a:blip r:embed="rId2" cstate="print"/>
          <a:srcRect/>
          <a:stretch>
            <a:fillRect/>
          </a:stretch>
        </p:blipFill>
        <p:spPr bwMode="auto">
          <a:xfrm>
            <a:off x="381000" y="762000"/>
            <a:ext cx="8382000" cy="6096000"/>
          </a:xfrm>
          <a:prstGeom prst="rect">
            <a:avLst/>
          </a:prstGeom>
          <a:noFill/>
          <a:ln w="9525">
            <a:noFill/>
            <a:miter lim="800000"/>
            <a:headEnd/>
            <a:tailEnd/>
          </a:ln>
        </p:spPr>
      </p:pic>
    </p:spTree>
  </p:cSld>
  <p:clrMapOvr>
    <a:masterClrMapping/>
  </p:clrMapOvr>
  <p:transition spd="med">
    <p:pull/>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5330952"/>
          </a:xfrm>
        </p:spPr>
        <p:txBody>
          <a:bodyPr>
            <a:noAutofit/>
          </a:bodyPr>
          <a:lstStyle/>
          <a:p>
            <a:pPr algn="just">
              <a:buNone/>
            </a:pPr>
            <a:r>
              <a:rPr lang="en-GB" sz="2800" b="1" dirty="0"/>
              <a:t>Knowledge/Awareness</a:t>
            </a:r>
            <a:r>
              <a:rPr lang="en-GB" sz="2800" dirty="0"/>
              <a:t> </a:t>
            </a:r>
            <a:r>
              <a:rPr lang="en-US" sz="2800" dirty="0"/>
              <a:t>-</a:t>
            </a:r>
            <a:r>
              <a:rPr lang="en-GB" sz="2800" dirty="0"/>
              <a:t>An obvious first step is that people must:</a:t>
            </a:r>
            <a:endParaRPr lang="en-US" sz="2800" dirty="0"/>
          </a:p>
          <a:p>
            <a:pPr lvl="0" algn="just"/>
            <a:r>
              <a:rPr lang="en-GB" sz="2800" dirty="0"/>
              <a:t>Know there is a problem. </a:t>
            </a:r>
            <a:endParaRPr lang="en-US" sz="2800" dirty="0"/>
          </a:p>
          <a:p>
            <a:pPr algn="just"/>
            <a:r>
              <a:rPr lang="en-GB" sz="2800" dirty="0"/>
              <a:t>Know there is a practical, viable solution or alternative. </a:t>
            </a:r>
          </a:p>
          <a:p>
            <a:pPr algn="just">
              <a:buNone/>
            </a:pPr>
            <a:r>
              <a:rPr lang="en-GB" sz="2800" b="1" dirty="0"/>
              <a:t>Desire</a:t>
            </a:r>
            <a:r>
              <a:rPr lang="en-GB" sz="2800" dirty="0"/>
              <a:t> </a:t>
            </a:r>
            <a:endParaRPr lang="en-US" sz="2800" dirty="0"/>
          </a:p>
          <a:p>
            <a:pPr algn="just"/>
            <a:r>
              <a:rPr lang="en-GB" sz="2800" dirty="0"/>
              <a:t>Change involves imagination. People need to be able to visualise a different, desirable future for themselves. Desire is an emotion, not a kind of knowledge. </a:t>
            </a:r>
          </a:p>
          <a:p>
            <a:pPr algn="just">
              <a:buNone/>
            </a:pPr>
            <a:r>
              <a:rPr lang="en-GB" sz="2800" b="1" dirty="0"/>
              <a:t>Skills</a:t>
            </a:r>
            <a:r>
              <a:rPr lang="en-GB" sz="2800" dirty="0"/>
              <a:t> </a:t>
            </a:r>
            <a:endParaRPr lang="en-US" sz="2800" dirty="0"/>
          </a:p>
          <a:p>
            <a:pPr algn="just"/>
            <a:r>
              <a:rPr lang="en-GB" sz="2800" dirty="0"/>
              <a:t>Skills allow you to easily visualise the steps required to reach the goal. People often learn skills best by seeing someone else perform them. </a:t>
            </a:r>
            <a:endParaRPr lang="en-US" sz="2800" dirty="0"/>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r>
              <a:rPr lang="en-US" dirty="0"/>
              <a:t>Ct..</a:t>
            </a:r>
          </a:p>
        </p:txBody>
      </p:sp>
      <p:sp>
        <p:nvSpPr>
          <p:cNvPr id="3" name="Content Placeholder 2"/>
          <p:cNvSpPr>
            <a:spLocks noGrp="1"/>
          </p:cNvSpPr>
          <p:nvPr>
            <p:ph idx="1"/>
          </p:nvPr>
        </p:nvSpPr>
        <p:spPr>
          <a:xfrm>
            <a:off x="457200" y="914400"/>
            <a:ext cx="8077200" cy="5559552"/>
          </a:xfrm>
        </p:spPr>
        <p:txBody>
          <a:bodyPr>
            <a:normAutofit/>
          </a:bodyPr>
          <a:lstStyle/>
          <a:p>
            <a:pPr algn="just"/>
            <a:r>
              <a:rPr lang="en-US" sz="3200" dirty="0">
                <a:latin typeface="Calibri" pitchFamily="34" charset="0"/>
                <a:cs typeface="Calibri" pitchFamily="34" charset="0"/>
              </a:rPr>
              <a:t>Generally sociology is a scientific and systemic study of how societies operate.     Sociologists look for similarities and patterns that can be detected in the behavior of individuals who may be sharing same environment, or social class or nationality.   They try to make accurate generalizations about the characteristics of human social activity.</a:t>
            </a:r>
            <a:endParaRPr lang="en-US" sz="3200" b="1" dirty="0">
              <a:latin typeface="Calibri" pitchFamily="34" charset="0"/>
              <a:cs typeface="Calibri" pitchFamily="34" charset="0"/>
            </a:endParaRPr>
          </a:p>
          <a:p>
            <a:pPr algn="just">
              <a:buNone/>
            </a:pPr>
            <a:r>
              <a:rPr lang="en-US" sz="3200" dirty="0">
                <a:solidFill>
                  <a:srgbClr val="7030A0"/>
                </a:solidFill>
                <a:latin typeface="Calibri" pitchFamily="34" charset="0"/>
                <a:cs typeface="Calibri" pitchFamily="34" charset="0"/>
              </a:rPr>
              <a:t> </a:t>
            </a:r>
            <a:endParaRPr lang="en-US" sz="3200" dirty="0">
              <a:latin typeface="Calibri" pitchFamily="34" charset="0"/>
              <a:cs typeface="Calibri" pitchFamily="34" charset="0"/>
            </a:endParaRPr>
          </a:p>
        </p:txBody>
      </p:sp>
    </p:spTree>
  </p:cSld>
  <p:clrMapOvr>
    <a:masterClrMapping/>
  </p:clrMapOvr>
  <p:transition spd="med">
    <p:pull/>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686800" cy="5940552"/>
          </a:xfrm>
        </p:spPr>
        <p:txBody>
          <a:bodyPr>
            <a:noAutofit/>
          </a:bodyPr>
          <a:lstStyle/>
          <a:p>
            <a:pPr algn="just">
              <a:buNone/>
            </a:pPr>
            <a:r>
              <a:rPr lang="en-GB" sz="2800" b="1" dirty="0">
                <a:latin typeface="+mj-lt"/>
              </a:rPr>
              <a:t>Optimism (or Confidence)</a:t>
            </a:r>
            <a:r>
              <a:rPr lang="en-GB" sz="2800" dirty="0">
                <a:latin typeface="+mj-lt"/>
              </a:rPr>
              <a:t> </a:t>
            </a:r>
            <a:endParaRPr lang="en-US" sz="2800" dirty="0">
              <a:latin typeface="+mj-lt"/>
            </a:endParaRPr>
          </a:p>
          <a:p>
            <a:pPr algn="just"/>
            <a:r>
              <a:rPr lang="en-GB" sz="2800" dirty="0">
                <a:latin typeface="+mj-lt"/>
              </a:rPr>
              <a:t>This is the belief that success is probable or inevitable. Strong political or community leadership is probably an important ingredient of optimism</a:t>
            </a:r>
          </a:p>
          <a:p>
            <a:pPr algn="just">
              <a:buNone/>
            </a:pPr>
            <a:r>
              <a:rPr lang="en-GB" sz="2800" b="1" dirty="0">
                <a:latin typeface="+mj-lt"/>
              </a:rPr>
              <a:t>Facilitation</a:t>
            </a:r>
            <a:r>
              <a:rPr lang="en-GB" sz="2800" dirty="0">
                <a:latin typeface="+mj-lt"/>
              </a:rPr>
              <a:t> </a:t>
            </a:r>
            <a:endParaRPr lang="en-US" sz="2800" dirty="0">
              <a:latin typeface="+mj-lt"/>
            </a:endParaRPr>
          </a:p>
          <a:p>
            <a:pPr algn="just"/>
            <a:r>
              <a:rPr lang="en-GB" sz="2800" dirty="0">
                <a:latin typeface="+mj-lt"/>
              </a:rPr>
              <a:t>People are busy with limited resources and few choices. They may need outside support </a:t>
            </a:r>
          </a:p>
          <a:p>
            <a:pPr algn="just">
              <a:buNone/>
            </a:pPr>
            <a:r>
              <a:rPr lang="en-GB" sz="2800" b="1" dirty="0">
                <a:latin typeface="+mj-lt"/>
              </a:rPr>
              <a:t>Stimulation</a:t>
            </a:r>
            <a:r>
              <a:rPr lang="en-GB" sz="2800" dirty="0">
                <a:latin typeface="+mj-lt"/>
              </a:rPr>
              <a:t> </a:t>
            </a:r>
            <a:endParaRPr lang="en-US" sz="2800" dirty="0">
              <a:latin typeface="+mj-lt"/>
            </a:endParaRPr>
          </a:p>
          <a:p>
            <a:pPr algn="just"/>
            <a:r>
              <a:rPr lang="en-GB" sz="2800" dirty="0">
                <a:latin typeface="+mj-lt"/>
              </a:rPr>
              <a:t>An inspiration to do something </a:t>
            </a:r>
          </a:p>
          <a:p>
            <a:pPr algn="just">
              <a:buNone/>
            </a:pPr>
            <a:r>
              <a:rPr lang="en-GB" sz="2800" b="1" dirty="0">
                <a:latin typeface="+mj-lt"/>
              </a:rPr>
              <a:t>Feedback and Reinforcement</a:t>
            </a:r>
            <a:r>
              <a:rPr lang="en-GB" sz="2800" dirty="0">
                <a:latin typeface="+mj-lt"/>
              </a:rPr>
              <a:t> </a:t>
            </a:r>
            <a:endParaRPr lang="en-US" sz="2800" dirty="0">
              <a:latin typeface="+mj-lt"/>
            </a:endParaRPr>
          </a:p>
          <a:p>
            <a:pPr algn="just"/>
            <a:r>
              <a:rPr lang="en-GB" sz="2800" dirty="0">
                <a:latin typeface="+mj-lt"/>
              </a:rPr>
              <a:t>It is always important to get feedback at the end of the day and know whether the change was approved or not and gain perceptions and views on the area of that change</a:t>
            </a:r>
            <a:endParaRPr lang="en-US" sz="2800" dirty="0">
              <a:latin typeface="+mj-lt"/>
            </a:endParaRPr>
          </a:p>
        </p:txBody>
      </p:sp>
    </p:spTree>
  </p:cSld>
  <p:clrMapOvr>
    <a:masterClrMapping/>
  </p:clrMapOvr>
  <p:transition spd="med">
    <p:pull/>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639762"/>
          </a:xfrm>
        </p:spPr>
        <p:txBody>
          <a:bodyPr>
            <a:normAutofit fontScale="90000"/>
          </a:bodyPr>
          <a:lstStyle/>
          <a:p>
            <a:pPr algn="ctr"/>
            <a:r>
              <a:rPr lang="en-US" b="1" dirty="0">
                <a:solidFill>
                  <a:schemeClr val="tx1"/>
                </a:solidFill>
                <a:latin typeface="Berlin Sans FB Demi" pitchFamily="34" charset="0"/>
              </a:rPr>
              <a:t>Effects of social change on health</a:t>
            </a:r>
          </a:p>
        </p:txBody>
      </p:sp>
      <p:sp>
        <p:nvSpPr>
          <p:cNvPr id="3" name="Content Placeholder 2"/>
          <p:cNvSpPr>
            <a:spLocks noGrp="1"/>
          </p:cNvSpPr>
          <p:nvPr>
            <p:ph idx="1"/>
          </p:nvPr>
        </p:nvSpPr>
        <p:spPr>
          <a:xfrm>
            <a:off x="381000" y="1524000"/>
            <a:ext cx="8610600" cy="4949952"/>
          </a:xfrm>
        </p:spPr>
        <p:txBody>
          <a:bodyPr>
            <a:normAutofit/>
          </a:bodyPr>
          <a:lstStyle/>
          <a:p>
            <a:pPr>
              <a:buNone/>
            </a:pPr>
            <a:r>
              <a:rPr lang="en-GB" sz="3200" b="1" dirty="0">
                <a:latin typeface="+mj-lt"/>
              </a:rPr>
              <a:t>1. Population</a:t>
            </a:r>
            <a:br>
              <a:rPr lang="en-GB" sz="3200" b="1" dirty="0">
                <a:latin typeface="+mj-lt"/>
              </a:rPr>
            </a:br>
            <a:r>
              <a:rPr lang="en-GB" sz="3200" dirty="0">
                <a:latin typeface="+mj-lt"/>
              </a:rPr>
              <a:t>Due to innovations in the provision of health care such as vaccines, availability of drugs, increase in the number of health workers and health care facilities, mortality rate has decreased compared to that of the early 20th century</a:t>
            </a:r>
          </a:p>
          <a:p>
            <a:endParaRPr lang="en-US" sz="3200" dirty="0">
              <a:latin typeface="+mj-lt"/>
            </a:endParaRPr>
          </a:p>
        </p:txBody>
      </p:sp>
    </p:spTree>
  </p:cSld>
  <p:clrMapOvr>
    <a:masterClrMapping/>
  </p:clrMapOvr>
  <p:transition spd="med">
    <p:pull/>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05801" cy="5105400"/>
          </a:xfrm>
        </p:spPr>
        <p:txBody>
          <a:bodyPr>
            <a:noAutofit/>
          </a:bodyPr>
          <a:lstStyle/>
          <a:p>
            <a:pPr>
              <a:buNone/>
            </a:pPr>
            <a:r>
              <a:rPr lang="en-GB" sz="3200" dirty="0"/>
              <a:t>Also, social change brought about by population increase leads to cumulative effects of: </a:t>
            </a:r>
            <a:endParaRPr lang="en-US" sz="3200" dirty="0"/>
          </a:p>
          <a:p>
            <a:pPr lvl="0"/>
            <a:r>
              <a:rPr lang="en-GB" sz="3200" dirty="0"/>
              <a:t>Inadequate and hazardous shelter </a:t>
            </a:r>
            <a:endParaRPr lang="en-US" sz="3200" dirty="0"/>
          </a:p>
          <a:p>
            <a:pPr lvl="0"/>
            <a:r>
              <a:rPr lang="en-GB" sz="3200" dirty="0"/>
              <a:t>Overcrowding </a:t>
            </a:r>
            <a:endParaRPr lang="en-US" sz="3200" dirty="0"/>
          </a:p>
          <a:p>
            <a:pPr lvl="0"/>
            <a:r>
              <a:rPr lang="en-GB" sz="3200" dirty="0"/>
              <a:t>Lack of water supply and sanitation </a:t>
            </a:r>
            <a:endParaRPr lang="en-US" sz="3200" dirty="0"/>
          </a:p>
          <a:p>
            <a:pPr lvl="0"/>
            <a:r>
              <a:rPr lang="en-GB" sz="3200" dirty="0"/>
              <a:t>Unsafe food </a:t>
            </a:r>
            <a:endParaRPr lang="en-US" sz="3200" dirty="0"/>
          </a:p>
          <a:p>
            <a:pPr lvl="0"/>
            <a:r>
              <a:rPr lang="en-GB" sz="3200" dirty="0"/>
              <a:t>Air and water pollution </a:t>
            </a:r>
            <a:endParaRPr lang="en-US" sz="3200" dirty="0"/>
          </a:p>
          <a:p>
            <a:pPr lvl="0"/>
            <a:r>
              <a:rPr lang="en-GB" sz="3200" dirty="0"/>
              <a:t>High accident rates</a:t>
            </a:r>
            <a:endParaRPr lang="en-US" sz="3200" dirty="0"/>
          </a:p>
          <a:p>
            <a:pPr>
              <a:buNone/>
            </a:pPr>
            <a:r>
              <a:rPr lang="en-GB" sz="3200" dirty="0"/>
              <a:t>All of these factors impact heavily on the health of a society. </a:t>
            </a:r>
            <a:endParaRPr lang="en-US" sz="3200" dirty="0"/>
          </a:p>
          <a:p>
            <a:endParaRPr lang="en-US" sz="3200" dirty="0"/>
          </a:p>
        </p:txBody>
      </p:sp>
    </p:spTree>
    <p:extLst>
      <p:ext uri="{BB962C8B-B14F-4D97-AF65-F5344CB8AC3E}">
        <p14:creationId xmlns="" xmlns:p14="http://schemas.microsoft.com/office/powerpoint/2010/main" val="4153310409"/>
      </p:ext>
    </p:extLst>
  </p:cSld>
  <p:clrMapOvr>
    <a:masterClrMapping/>
  </p:clrMapOvr>
  <p:transition spd="med">
    <p:pull/>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dirty="0"/>
              <a:t>Ct..</a:t>
            </a:r>
          </a:p>
        </p:txBody>
      </p:sp>
      <p:sp>
        <p:nvSpPr>
          <p:cNvPr id="3" name="Content Placeholder 2"/>
          <p:cNvSpPr>
            <a:spLocks noGrp="1"/>
          </p:cNvSpPr>
          <p:nvPr>
            <p:ph idx="1"/>
          </p:nvPr>
        </p:nvSpPr>
        <p:spPr>
          <a:xfrm>
            <a:off x="228600" y="457200"/>
            <a:ext cx="8763000" cy="6016752"/>
          </a:xfrm>
        </p:spPr>
        <p:txBody>
          <a:bodyPr>
            <a:normAutofit/>
          </a:bodyPr>
          <a:lstStyle/>
          <a:p>
            <a:pPr algn="just">
              <a:buNone/>
            </a:pPr>
            <a:r>
              <a:rPr lang="en-US" sz="3200" dirty="0">
                <a:latin typeface="+mj-lt"/>
              </a:rPr>
              <a:t>2.</a:t>
            </a:r>
            <a:r>
              <a:rPr lang="en-GB" sz="3200" b="1" dirty="0">
                <a:latin typeface="+mj-lt"/>
              </a:rPr>
              <a:t>Education</a:t>
            </a:r>
            <a:br>
              <a:rPr lang="en-GB" sz="3200" b="1" dirty="0">
                <a:latin typeface="+mj-lt"/>
              </a:rPr>
            </a:br>
            <a:r>
              <a:rPr lang="en-GB" sz="3200" dirty="0">
                <a:latin typeface="+mj-lt"/>
              </a:rPr>
              <a:t>Today, many people in Kenya have had basic education. Further, due to easy access to the internet through cyber cafes, more and more Kenyans are becoming better informed about their health and the various treatment alternatives available. As a result, nurses and other health professionals have to strive to keep informed and up to date by achieving higher levels of education in order to meet professional needs and demands for quality care by an </a:t>
            </a:r>
            <a:br>
              <a:rPr lang="en-GB" sz="3200" dirty="0">
                <a:latin typeface="+mj-lt"/>
              </a:rPr>
            </a:br>
            <a:r>
              <a:rPr lang="en-GB" sz="3200" dirty="0">
                <a:latin typeface="+mj-lt"/>
              </a:rPr>
              <a:t>informed public.</a:t>
            </a:r>
            <a:endParaRPr lang="en-US" sz="3200" dirty="0">
              <a:latin typeface="+mj-lt"/>
            </a:endParaRPr>
          </a:p>
          <a:p>
            <a:pPr algn="just">
              <a:buNone/>
            </a:pPr>
            <a:endParaRPr lang="en-US" sz="3200" dirty="0">
              <a:latin typeface="+mj-lt"/>
            </a:endParaRPr>
          </a:p>
        </p:txBody>
      </p:sp>
    </p:spTree>
  </p:cSld>
  <p:clrMapOvr>
    <a:masterClrMapping/>
  </p:clrMapOvr>
  <p:transition spd="med">
    <p:pull/>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normAutofit/>
          </a:bodyPr>
          <a:lstStyle/>
          <a:p>
            <a:pPr algn="just">
              <a:buNone/>
            </a:pPr>
            <a:r>
              <a:rPr lang="en-US" sz="3200" dirty="0"/>
              <a:t>3. </a:t>
            </a:r>
            <a:r>
              <a:rPr lang="en-GB" sz="3200" b="1" dirty="0"/>
              <a:t>Industrialisation</a:t>
            </a:r>
            <a:endParaRPr lang="en-US" sz="3200" dirty="0"/>
          </a:p>
          <a:p>
            <a:pPr algn="just"/>
            <a:r>
              <a:rPr lang="en-GB" sz="3200" dirty="0"/>
              <a:t>Social change caused by industrialisation leads to mismanagement of natural resources, excessive waste production and associated environmental conditions that affect health</a:t>
            </a:r>
            <a:endParaRPr lang="en-US" sz="3200" dirty="0"/>
          </a:p>
        </p:txBody>
      </p:sp>
    </p:spTree>
  </p:cSld>
  <p:clrMapOvr>
    <a:masterClrMapping/>
  </p:clrMapOvr>
  <p:transition spd="med">
    <p:pull/>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46" y="838200"/>
            <a:ext cx="9064083" cy="838200"/>
          </a:xfrm>
        </p:spPr>
        <p:txBody>
          <a:bodyPr>
            <a:noAutofit/>
          </a:bodyPr>
          <a:lstStyle/>
          <a:p>
            <a:pPr algn="ctr"/>
            <a:r>
              <a:rPr lang="en-GB" sz="4000" b="1" dirty="0">
                <a:solidFill>
                  <a:schemeClr val="tx1"/>
                </a:solidFill>
                <a:latin typeface="Berlin Sans FB Demi" pitchFamily="34" charset="0"/>
              </a:rPr>
              <a:t>Application of Sociology and</a:t>
            </a:r>
            <a:r>
              <a:rPr lang="en-US" sz="4000" b="1" dirty="0">
                <a:solidFill>
                  <a:schemeClr val="tx1"/>
                </a:solidFill>
                <a:latin typeface="Berlin Sans FB Demi" pitchFamily="34" charset="0"/>
              </a:rPr>
              <a:t/>
            </a:r>
            <a:br>
              <a:rPr lang="en-US" sz="4000" b="1" dirty="0">
                <a:solidFill>
                  <a:schemeClr val="tx1"/>
                </a:solidFill>
                <a:latin typeface="Berlin Sans FB Demi" pitchFamily="34" charset="0"/>
              </a:rPr>
            </a:br>
            <a:r>
              <a:rPr lang="en-GB" sz="4000" b="1" dirty="0">
                <a:solidFill>
                  <a:schemeClr val="tx1"/>
                </a:solidFill>
                <a:latin typeface="Berlin Sans FB Demi" pitchFamily="34" charset="0"/>
              </a:rPr>
              <a:t> Anthropology in the Nursing profession.</a:t>
            </a:r>
            <a:endParaRPr lang="en-US" sz="4000" b="1" dirty="0">
              <a:solidFill>
                <a:schemeClr val="tx1"/>
              </a:solidFill>
              <a:latin typeface="Berlin Sans FB Demi" pitchFamily="34" charset="0"/>
            </a:endParaRPr>
          </a:p>
        </p:txBody>
      </p:sp>
      <p:sp>
        <p:nvSpPr>
          <p:cNvPr id="3" name="Content Placeholder 2"/>
          <p:cNvSpPr>
            <a:spLocks noGrp="1"/>
          </p:cNvSpPr>
          <p:nvPr>
            <p:ph idx="1"/>
          </p:nvPr>
        </p:nvSpPr>
        <p:spPr>
          <a:xfrm>
            <a:off x="152400" y="1524000"/>
            <a:ext cx="8839200" cy="5178552"/>
          </a:xfrm>
        </p:spPr>
        <p:txBody>
          <a:bodyPr>
            <a:normAutofit lnSpcReduction="10000"/>
          </a:bodyPr>
          <a:lstStyle/>
          <a:p>
            <a:pPr algn="just">
              <a:buNone/>
            </a:pPr>
            <a:r>
              <a:rPr lang="en-GB" sz="2800" b="1" dirty="0">
                <a:latin typeface="+mj-lt"/>
              </a:rPr>
              <a:t>The Relevance of Sociology and Anthropology;</a:t>
            </a:r>
            <a:endParaRPr lang="en-GB" sz="2800" dirty="0">
              <a:latin typeface="+mj-lt"/>
            </a:endParaRPr>
          </a:p>
          <a:p>
            <a:pPr algn="just"/>
            <a:r>
              <a:rPr lang="en-GB" sz="2800" dirty="0">
                <a:latin typeface="+mj-lt"/>
              </a:rPr>
              <a:t>The importance of social factors in the aetiology of health cannot be over emphasised. </a:t>
            </a:r>
          </a:p>
          <a:p>
            <a:pPr algn="just"/>
            <a:r>
              <a:rPr lang="en-GB" sz="2800" dirty="0">
                <a:latin typeface="+mj-lt"/>
              </a:rPr>
              <a:t>In the process of interacting with patients, the application of sociological </a:t>
            </a:r>
            <a:r>
              <a:rPr lang="en-GB" sz="3000" dirty="0">
                <a:latin typeface="+mj-lt"/>
              </a:rPr>
              <a:t>concepts</a:t>
            </a:r>
            <a:r>
              <a:rPr lang="en-GB" sz="2800" dirty="0">
                <a:latin typeface="+mj-lt"/>
              </a:rPr>
              <a:t> and knowledge facilitate delivery of professional skills of nurses, as they will acknowledge the influences &amp; interactions of such variables as social background and cultural contexts. During this contract period, you will use your observation skills , use of </a:t>
            </a:r>
            <a:r>
              <a:rPr lang="en-GB" sz="2800" dirty="0" err="1">
                <a:latin typeface="+mj-lt"/>
              </a:rPr>
              <a:t>anguage</a:t>
            </a:r>
            <a:r>
              <a:rPr lang="en-GB" sz="2800" dirty="0">
                <a:latin typeface="+mj-lt"/>
              </a:rPr>
              <a:t>, age and accompanying relatives.</a:t>
            </a:r>
          </a:p>
          <a:p>
            <a:pPr algn="just"/>
            <a:r>
              <a:rPr lang="en-GB" sz="2800" dirty="0">
                <a:latin typeface="+mj-lt"/>
              </a:rPr>
              <a:t>Al these observations will provide additional background information for the patient’s history.</a:t>
            </a:r>
          </a:p>
        </p:txBody>
      </p:sp>
    </p:spTree>
  </p:cSld>
  <p:clrMapOvr>
    <a:masterClrMapping/>
  </p:clrMapOvr>
  <p:transition spd="med">
    <p:pull/>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0DC1D63-B18B-463E-B4D6-7D04077EF923}"/>
              </a:ext>
            </a:extLst>
          </p:cNvPr>
          <p:cNvSpPr>
            <a:spLocks noGrp="1"/>
          </p:cNvSpPr>
          <p:nvPr>
            <p:ph idx="1"/>
          </p:nvPr>
        </p:nvSpPr>
        <p:spPr>
          <a:xfrm>
            <a:off x="0" y="0"/>
            <a:ext cx="8991600" cy="6248400"/>
          </a:xfrm>
        </p:spPr>
        <p:txBody>
          <a:bodyPr>
            <a:noAutofit/>
          </a:bodyPr>
          <a:lstStyle/>
          <a:p>
            <a:pPr algn="just"/>
            <a:r>
              <a:rPr lang="en-GB" sz="2800" dirty="0">
                <a:latin typeface="+mj-lt"/>
              </a:rPr>
              <a:t>Equipped with sociological and anthropological knowledge, nurse should remember that humans are social beings whose physical environment plays an important role.</a:t>
            </a:r>
          </a:p>
          <a:p>
            <a:pPr algn="just"/>
            <a:r>
              <a:rPr lang="en-GB" sz="2800" dirty="0">
                <a:latin typeface="+mj-lt"/>
              </a:rPr>
              <a:t>Patient’s surroundings, type of housing, ventilation systems, the availability of water and sanitation is important.. </a:t>
            </a:r>
          </a:p>
          <a:p>
            <a:pPr algn="just"/>
            <a:r>
              <a:rPr lang="en-GB" sz="2800" dirty="0">
                <a:latin typeface="+mj-lt"/>
              </a:rPr>
              <a:t>All these factors will influence the health of the patient. </a:t>
            </a:r>
          </a:p>
          <a:p>
            <a:pPr algn="just"/>
            <a:r>
              <a:rPr lang="en-GB" sz="2800" dirty="0">
                <a:latin typeface="+mj-lt"/>
              </a:rPr>
              <a:t>Studies have directed attention on the importance of social science (including sociology and anthropology) concepts and methods in the study of health and illness. For example, the health status of an individual, including life expectancy and prevalence of chronic disease and disability, is related to marital status, social supports, as well as simple health habits such as hours of sleep and physical activities.</a:t>
            </a:r>
            <a:endParaRPr lang="en-US" sz="2800" dirty="0">
              <a:latin typeface="+mj-lt"/>
            </a:endParaRPr>
          </a:p>
          <a:p>
            <a:pPr algn="just"/>
            <a:endParaRPr lang="x-none" sz="2800" dirty="0"/>
          </a:p>
        </p:txBody>
      </p:sp>
    </p:spTree>
    <p:extLst>
      <p:ext uri="{BB962C8B-B14F-4D97-AF65-F5344CB8AC3E}">
        <p14:creationId xmlns="" xmlns:p14="http://schemas.microsoft.com/office/powerpoint/2010/main" val="3069148929"/>
      </p:ext>
    </p:extLst>
  </p:cSld>
  <p:clrMapOvr>
    <a:masterClrMapping/>
  </p:clrMapOvr>
  <p:transition spd="med">
    <p:pull/>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r>
              <a:rPr lang="en-US" dirty="0"/>
              <a:t>Ct..</a:t>
            </a:r>
          </a:p>
        </p:txBody>
      </p:sp>
      <p:sp>
        <p:nvSpPr>
          <p:cNvPr id="3" name="Content Placeholder 2"/>
          <p:cNvSpPr>
            <a:spLocks noGrp="1"/>
          </p:cNvSpPr>
          <p:nvPr>
            <p:ph idx="1"/>
          </p:nvPr>
        </p:nvSpPr>
        <p:spPr>
          <a:xfrm>
            <a:off x="228600" y="457200"/>
            <a:ext cx="8763000" cy="6016752"/>
          </a:xfrm>
        </p:spPr>
        <p:txBody>
          <a:bodyPr>
            <a:normAutofit/>
          </a:bodyPr>
          <a:lstStyle/>
          <a:p>
            <a:pPr algn="just"/>
            <a:r>
              <a:rPr lang="en-GB" sz="3200" dirty="0">
                <a:latin typeface="+mj-lt"/>
              </a:rPr>
              <a:t>It is useful for Nurses to study sociology and anthropology because it enables them to appreciate that individuals behave in a unique way. It is important to understand that every patient will react in a different manner when under stress. </a:t>
            </a:r>
          </a:p>
          <a:p>
            <a:pPr algn="just"/>
            <a:r>
              <a:rPr lang="en-GB" sz="3200" dirty="0">
                <a:latin typeface="+mj-lt"/>
              </a:rPr>
              <a:t>Additionally, the nurse should always remember that individuals are part of a wider community, and try to involve all significant members of the family in the management of the patient</a:t>
            </a:r>
            <a:endParaRPr lang="en-US" sz="3200" dirty="0">
              <a:latin typeface="+mj-lt"/>
            </a:endParaRPr>
          </a:p>
        </p:txBody>
      </p:sp>
    </p:spTree>
  </p:cSld>
  <p:clrMapOvr>
    <a:masterClrMapping/>
  </p:clrMapOvr>
  <p:transition spd="med">
    <p:pull/>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381000"/>
          </a:xfrm>
        </p:spPr>
        <p:txBody>
          <a:bodyPr>
            <a:normAutofit fontScale="90000"/>
          </a:bodyPr>
          <a:lstStyle/>
          <a:p>
            <a:r>
              <a:rPr lang="en-US" dirty="0"/>
              <a:t>Ct..</a:t>
            </a:r>
          </a:p>
        </p:txBody>
      </p:sp>
      <p:sp>
        <p:nvSpPr>
          <p:cNvPr id="3" name="Content Placeholder 2"/>
          <p:cNvSpPr>
            <a:spLocks noGrp="1"/>
          </p:cNvSpPr>
          <p:nvPr>
            <p:ph idx="1"/>
          </p:nvPr>
        </p:nvSpPr>
        <p:spPr>
          <a:xfrm>
            <a:off x="228600" y="381000"/>
            <a:ext cx="8686800" cy="6092952"/>
          </a:xfrm>
        </p:spPr>
        <p:txBody>
          <a:bodyPr>
            <a:noAutofit/>
          </a:bodyPr>
          <a:lstStyle/>
          <a:p>
            <a:pPr algn="ctr">
              <a:buNone/>
            </a:pPr>
            <a:r>
              <a:rPr lang="en-GB" sz="4400" b="1" dirty="0">
                <a:latin typeface="Berlin Sans FB Demi" pitchFamily="34" charset="0"/>
              </a:rPr>
              <a:t>Professional Socialisation </a:t>
            </a:r>
            <a:endParaRPr lang="en-US" sz="4400" dirty="0">
              <a:latin typeface="Berlin Sans FB Demi" pitchFamily="34" charset="0"/>
            </a:endParaRPr>
          </a:p>
          <a:p>
            <a:pPr algn="just"/>
            <a:r>
              <a:rPr lang="en-GB" sz="3200" dirty="0">
                <a:latin typeface="+mj-lt"/>
              </a:rPr>
              <a:t>Sociology assists all health workers in the process of professional socialisation and adaptation. </a:t>
            </a:r>
          </a:p>
          <a:p>
            <a:pPr algn="just"/>
            <a:r>
              <a:rPr lang="en-GB" sz="3200" dirty="0">
                <a:latin typeface="+mj-lt"/>
              </a:rPr>
              <a:t>At that time, you were required to undergo a prescribed training process in order to learn the ways of the profession. </a:t>
            </a:r>
          </a:p>
        </p:txBody>
      </p:sp>
    </p:spTree>
  </p:cSld>
  <p:clrMapOvr>
    <a:masterClrMapping/>
  </p:clrMapOvr>
  <p:transition spd="med">
    <p:pull/>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10600" cy="5562600"/>
          </a:xfrm>
        </p:spPr>
        <p:txBody>
          <a:bodyPr>
            <a:noAutofit/>
          </a:bodyPr>
          <a:lstStyle/>
          <a:p>
            <a:pPr algn="just"/>
            <a:r>
              <a:rPr lang="en-GB" sz="3200" dirty="0">
                <a:latin typeface="+mj-lt"/>
              </a:rPr>
              <a:t>Then you qualified and now you are a recognised practitioner. This whole process is referred to as professional socialisation, that is, you learnt to behave and function as per your profession. </a:t>
            </a:r>
          </a:p>
          <a:p>
            <a:pPr algn="just"/>
            <a:r>
              <a:rPr lang="en-GB" sz="3200" dirty="0">
                <a:latin typeface="+mj-lt"/>
              </a:rPr>
              <a:t>On your part you have had to adapt to the world of nursing, patients, shift duties. You joined the 'family' of the nursing profession. </a:t>
            </a:r>
          </a:p>
          <a:p>
            <a:pPr algn="just"/>
            <a:r>
              <a:rPr lang="en-GB" sz="3200" dirty="0">
                <a:latin typeface="+mj-lt"/>
              </a:rPr>
              <a:t>Studying sociology and anthropology helps you understand how to fit in with this family in order to meet the health needs of all humans.</a:t>
            </a:r>
            <a:endParaRPr lang="en-US" sz="3200" dirty="0">
              <a:latin typeface="+mj-lt"/>
            </a:endParaRPr>
          </a:p>
          <a:p>
            <a:endParaRPr lang="en-US" sz="2800" dirty="0">
              <a:latin typeface="+mj-lt"/>
            </a:endParaRPr>
          </a:p>
        </p:txBody>
      </p:sp>
    </p:spTree>
    <p:extLst>
      <p:ext uri="{BB962C8B-B14F-4D97-AF65-F5344CB8AC3E}">
        <p14:creationId xmlns="" xmlns:p14="http://schemas.microsoft.com/office/powerpoint/2010/main" val="133034864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5400" b="1" dirty="0">
                <a:solidFill>
                  <a:srgbClr val="7030A0"/>
                </a:solidFill>
                <a:latin typeface="Calibri" pitchFamily="34" charset="0"/>
                <a:cs typeface="Calibri" pitchFamily="34" charset="0"/>
              </a:rPr>
              <a:t>Anthropology</a:t>
            </a:r>
            <a:r>
              <a:rPr lang="en-US" sz="5400" dirty="0">
                <a:solidFill>
                  <a:srgbClr val="7030A0"/>
                </a:solidFill>
                <a:latin typeface="Calibri" pitchFamily="34" charset="0"/>
                <a:cs typeface="Calibri" pitchFamily="34" charset="0"/>
              </a:rPr>
              <a:t> </a:t>
            </a:r>
            <a:endParaRPr lang="en-US" dirty="0"/>
          </a:p>
        </p:txBody>
      </p:sp>
      <p:sp>
        <p:nvSpPr>
          <p:cNvPr id="3" name="Content Placeholder 2"/>
          <p:cNvSpPr>
            <a:spLocks noGrp="1"/>
          </p:cNvSpPr>
          <p:nvPr>
            <p:ph idx="1"/>
          </p:nvPr>
        </p:nvSpPr>
        <p:spPr>
          <a:xfrm>
            <a:off x="228600" y="1600200"/>
            <a:ext cx="8686800" cy="4873752"/>
          </a:xfrm>
        </p:spPr>
        <p:txBody>
          <a:bodyPr>
            <a:normAutofit/>
          </a:bodyPr>
          <a:lstStyle/>
          <a:p>
            <a:pPr algn="just"/>
            <a:r>
              <a:rPr lang="en-US" sz="3200" dirty="0">
                <a:latin typeface="Harlow Solid Italic" pitchFamily="82" charset="0"/>
                <a:cs typeface="Calibri" pitchFamily="34" charset="0"/>
              </a:rPr>
              <a:t>Is the scientific study of human culture i.e. human values, rules, and behavior or conduct in different types of societies .</a:t>
            </a:r>
          </a:p>
          <a:p>
            <a:pPr algn="just"/>
            <a:r>
              <a:rPr lang="en-US" sz="3200" dirty="0">
                <a:latin typeface="Calibri" pitchFamily="34" charset="0"/>
                <a:cs typeface="Calibri" pitchFamily="34" charset="0"/>
              </a:rPr>
              <a:t> Is the scientific study of people’s biological and cultural development. It is particularly concerned with non-industrialized societies. </a:t>
            </a:r>
          </a:p>
          <a:p>
            <a:pPr algn="just"/>
            <a:endParaRPr lang="en-US" sz="3200" dirty="0">
              <a:latin typeface="Calibri" pitchFamily="34" charset="0"/>
              <a:cs typeface="Calibri" pitchFamily="34" charset="0"/>
            </a:endParaRPr>
          </a:p>
        </p:txBody>
      </p:sp>
    </p:spTree>
    <p:extLst>
      <p:ext uri="{BB962C8B-B14F-4D97-AF65-F5344CB8AC3E}">
        <p14:creationId xmlns="" xmlns:p14="http://schemas.microsoft.com/office/powerpoint/2010/main" val="4108326194"/>
      </p:ext>
    </p:extLst>
  </p:cSld>
  <p:clrMapOvr>
    <a:masterClrMapping/>
  </p:clrMapOvr>
  <p:transition spd="med">
    <p:pull/>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a:solidFill>
                  <a:schemeClr val="tx1"/>
                </a:solidFill>
                <a:latin typeface="Comic Sans MS" pitchFamily="66" charset="0"/>
              </a:rPr>
              <a:t>THANK YOU </a:t>
            </a:r>
          </a:p>
        </p:txBody>
      </p:sp>
      <p:pic>
        <p:nvPicPr>
          <p:cNvPr id="6" name="Content Placeholder 5"/>
          <p:cNvPicPr>
            <a:picLocks noGrp="1" noChangeAspect="1" noChangeArrowheads="1"/>
          </p:cNvPicPr>
          <p:nvPr>
            <p:ph idx="1"/>
          </p:nvPr>
        </p:nvPicPr>
        <p:blipFill>
          <a:blip r:embed="rId2" cstate="print"/>
          <a:srcRect/>
          <a:stretch>
            <a:fillRect/>
          </a:stretch>
        </p:blipFill>
        <p:spPr>
          <a:xfrm>
            <a:off x="3332858" y="1600202"/>
            <a:ext cx="2478284" cy="4525963"/>
          </a:xfrm>
          <a:prstGeom prst="rect">
            <a:avLst/>
          </a:prstGeom>
          <a:noFill/>
        </p:spPr>
      </p:pic>
      <p:sp>
        <p:nvSpPr>
          <p:cNvPr id="7" name="TextBox 6"/>
          <p:cNvSpPr txBox="1"/>
          <p:nvPr/>
        </p:nvSpPr>
        <p:spPr>
          <a:xfrm>
            <a:off x="152400" y="3810002"/>
            <a:ext cx="3448050" cy="769441"/>
          </a:xfrm>
          <a:prstGeom prst="rect">
            <a:avLst/>
          </a:prstGeom>
          <a:noFill/>
        </p:spPr>
        <p:txBody>
          <a:bodyPr wrap="square" rtlCol="0">
            <a:spAutoFit/>
          </a:bodyPr>
          <a:lstStyle/>
          <a:p>
            <a:r>
              <a:rPr lang="en-US" sz="4400" b="1" dirty="0">
                <a:latin typeface="Brush Script MT" pitchFamily="66" charset="0"/>
              </a:rPr>
              <a:t>MAKE A</a:t>
            </a:r>
          </a:p>
        </p:txBody>
      </p:sp>
      <p:sp>
        <p:nvSpPr>
          <p:cNvPr id="8" name="TextBox 7"/>
          <p:cNvSpPr txBox="1"/>
          <p:nvPr/>
        </p:nvSpPr>
        <p:spPr>
          <a:xfrm>
            <a:off x="5372101" y="1828800"/>
            <a:ext cx="3467099" cy="707886"/>
          </a:xfrm>
          <a:prstGeom prst="rect">
            <a:avLst/>
          </a:prstGeom>
          <a:noFill/>
        </p:spPr>
        <p:txBody>
          <a:bodyPr wrap="square" rtlCol="0">
            <a:spAutoFit/>
          </a:bodyPr>
          <a:lstStyle/>
          <a:p>
            <a:r>
              <a:rPr lang="en-US" sz="4000" b="1" dirty="0">
                <a:latin typeface="Brush Script MT" pitchFamily="66" charset="0"/>
              </a:rPr>
              <a:t>DIFFERENCE</a:t>
            </a:r>
          </a:p>
        </p:txBody>
      </p:sp>
    </p:spTree>
    <p:extLst>
      <p:ext uri="{BB962C8B-B14F-4D97-AF65-F5344CB8AC3E}">
        <p14:creationId xmlns="" xmlns:p14="http://schemas.microsoft.com/office/powerpoint/2010/main" val="290812598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pPr algn="ctr"/>
            <a:r>
              <a:rPr lang="en-GB" sz="4000" b="1" dirty="0">
                <a:solidFill>
                  <a:schemeClr val="tx1"/>
                </a:solidFill>
                <a:latin typeface="Berlin Sans FB Demi" pitchFamily="34" charset="0"/>
              </a:rPr>
              <a:t>What is Anthropology?</a:t>
            </a:r>
            <a:r>
              <a:rPr lang="en-GB" sz="4000" dirty="0">
                <a:solidFill>
                  <a:schemeClr val="tx1"/>
                </a:solidFill>
                <a:latin typeface="Berlin Sans FB Demi" pitchFamily="34" charset="0"/>
              </a:rPr>
              <a:t> </a:t>
            </a:r>
            <a:endParaRPr lang="en-US" sz="4000" dirty="0">
              <a:solidFill>
                <a:schemeClr val="tx1"/>
              </a:solidFill>
              <a:latin typeface="Berlin Sans FB Demi" pitchFamily="34" charset="0"/>
            </a:endParaRPr>
          </a:p>
        </p:txBody>
      </p:sp>
      <p:sp>
        <p:nvSpPr>
          <p:cNvPr id="3" name="Content Placeholder 2"/>
          <p:cNvSpPr>
            <a:spLocks noGrp="1"/>
          </p:cNvSpPr>
          <p:nvPr>
            <p:ph idx="1"/>
          </p:nvPr>
        </p:nvSpPr>
        <p:spPr>
          <a:xfrm>
            <a:off x="228600" y="1219200"/>
            <a:ext cx="8686800" cy="5257800"/>
          </a:xfrm>
        </p:spPr>
        <p:txBody>
          <a:bodyPr>
            <a:normAutofit/>
          </a:bodyPr>
          <a:lstStyle/>
          <a:p>
            <a:pPr algn="just"/>
            <a:r>
              <a:rPr lang="en-GB" sz="3200" dirty="0">
                <a:latin typeface="Calibri" pitchFamily="34" charset="0"/>
                <a:cs typeface="Calibri" pitchFamily="34" charset="0"/>
              </a:rPr>
              <a:t>Anthropology is divided primarily into physical anthropology and cultural anthropology.</a:t>
            </a:r>
          </a:p>
          <a:p>
            <a:pPr algn="just"/>
            <a:r>
              <a:rPr lang="en-GB" sz="3200" u="sng" dirty="0">
                <a:latin typeface="Calibri" pitchFamily="34" charset="0"/>
                <a:cs typeface="Calibri" pitchFamily="34" charset="0"/>
              </a:rPr>
              <a:t>Physical anthropology </a:t>
            </a:r>
            <a:r>
              <a:rPr lang="en-GB" sz="3200" dirty="0">
                <a:latin typeface="Calibri" pitchFamily="34" charset="0"/>
                <a:cs typeface="Calibri" pitchFamily="34" charset="0"/>
              </a:rPr>
              <a:t>focuses on the problems of human evolution, including human palaeontology and the study of race and of body build features or constitution (somatology)</a:t>
            </a:r>
          </a:p>
          <a:p>
            <a:pPr algn="just"/>
            <a:endParaRPr lang="en-US" sz="3200" dirty="0">
              <a:latin typeface="Calibri" pitchFamily="34" charset="0"/>
              <a:cs typeface="Calibri" pitchFamily="34" charset="0"/>
            </a:endParaRPr>
          </a:p>
          <a:p>
            <a:pPr algn="just"/>
            <a:endParaRPr lang="en-US" sz="3200" dirty="0">
              <a:latin typeface="Calibri" pitchFamily="34" charset="0"/>
              <a:cs typeface="Calibri" pitchFamily="34" charset="0"/>
            </a:endParaRP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629400"/>
          </a:xfrm>
        </p:spPr>
        <p:txBody>
          <a:bodyPr>
            <a:noAutofit/>
          </a:bodyPr>
          <a:lstStyle/>
          <a:p>
            <a:pPr algn="just">
              <a:buNone/>
            </a:pPr>
            <a:r>
              <a:rPr lang="en-GB" sz="2800" u="sng" dirty="0">
                <a:latin typeface="Calibri" pitchFamily="34" charset="0"/>
                <a:cs typeface="Calibri" pitchFamily="34" charset="0"/>
              </a:rPr>
              <a:t>Cultural anthropology </a:t>
            </a:r>
            <a:r>
              <a:rPr lang="en-GB" sz="2800" dirty="0">
                <a:latin typeface="Calibri" pitchFamily="34" charset="0"/>
                <a:cs typeface="Calibri" pitchFamily="34" charset="0"/>
              </a:rPr>
              <a:t>includes:</a:t>
            </a:r>
          </a:p>
          <a:p>
            <a:pPr lvl="0" algn="just"/>
            <a:r>
              <a:rPr lang="en-GB" sz="2800" dirty="0">
                <a:latin typeface="Calibri" pitchFamily="34" charset="0"/>
                <a:cs typeface="Calibri" pitchFamily="34" charset="0"/>
              </a:rPr>
              <a:t>Archaeology, which studies the ancient &amp; recent human past through material remains of prehistoric and extinct cultures. </a:t>
            </a:r>
            <a:endParaRPr lang="en-US" sz="2800" dirty="0">
              <a:latin typeface="Calibri" pitchFamily="34" charset="0"/>
              <a:cs typeface="Calibri" pitchFamily="34" charset="0"/>
            </a:endParaRPr>
          </a:p>
          <a:p>
            <a:pPr lvl="0" algn="just"/>
            <a:r>
              <a:rPr lang="en-GB" sz="2800" dirty="0">
                <a:latin typeface="Calibri" pitchFamily="34" charset="0"/>
                <a:cs typeface="Calibri" pitchFamily="34" charset="0"/>
              </a:rPr>
              <a:t>Ethnography, which is the descriptive study of </a:t>
            </a:r>
            <a:br>
              <a:rPr lang="en-GB" sz="2800" dirty="0">
                <a:latin typeface="Calibri" pitchFamily="34" charset="0"/>
                <a:cs typeface="Calibri" pitchFamily="34" charset="0"/>
              </a:rPr>
            </a:br>
            <a:r>
              <a:rPr lang="en-GB" sz="2800" dirty="0">
                <a:latin typeface="Calibri" pitchFamily="34" charset="0"/>
                <a:cs typeface="Calibri" pitchFamily="34" charset="0"/>
              </a:rPr>
              <a:t>living cultures. </a:t>
            </a:r>
            <a:endParaRPr lang="en-US" sz="2800" dirty="0">
              <a:latin typeface="Calibri" pitchFamily="34" charset="0"/>
              <a:cs typeface="Calibri" pitchFamily="34" charset="0"/>
            </a:endParaRPr>
          </a:p>
          <a:p>
            <a:pPr lvl="0" algn="just"/>
            <a:r>
              <a:rPr lang="en-GB" sz="2800" dirty="0">
                <a:latin typeface="Calibri" pitchFamily="34" charset="0"/>
                <a:cs typeface="Calibri" pitchFamily="34" charset="0"/>
              </a:rPr>
              <a:t>Ethnology, which utilises the data furnished by ethnography, the recording of living cultures, and archaeology, to analyse and compare the various cultures of humanity. </a:t>
            </a:r>
            <a:endParaRPr lang="en-US" sz="2800" dirty="0">
              <a:latin typeface="Calibri" pitchFamily="34" charset="0"/>
              <a:cs typeface="Calibri" pitchFamily="34" charset="0"/>
            </a:endParaRPr>
          </a:p>
          <a:p>
            <a:pPr lvl="0" algn="just"/>
            <a:r>
              <a:rPr lang="en-GB" sz="2800" dirty="0">
                <a:latin typeface="Calibri" pitchFamily="34" charset="0"/>
                <a:cs typeface="Calibri" pitchFamily="34" charset="0"/>
              </a:rPr>
              <a:t>Social anthropology, which deals with human culture and society. </a:t>
            </a:r>
            <a:endParaRPr lang="en-US" sz="2800" dirty="0">
              <a:latin typeface="Calibri" pitchFamily="34" charset="0"/>
              <a:cs typeface="Calibri" pitchFamily="34" charset="0"/>
            </a:endParaRPr>
          </a:p>
          <a:p>
            <a:pPr algn="just"/>
            <a:r>
              <a:rPr lang="en-GB" sz="2800" dirty="0">
                <a:latin typeface="Calibri" pitchFamily="34" charset="0"/>
                <a:cs typeface="Calibri" pitchFamily="34" charset="0"/>
              </a:rPr>
              <a:t>Linguistics, the science of language</a:t>
            </a:r>
          </a:p>
          <a:p>
            <a:pPr algn="just"/>
            <a:endParaRPr lang="en-US" sz="2800" dirty="0">
              <a:latin typeface="Calibri" pitchFamily="34" charset="0"/>
              <a:cs typeface="Calibri" pitchFamily="34" charset="0"/>
            </a:endParaRPr>
          </a:p>
        </p:txBody>
      </p:sp>
    </p:spTree>
    <p:extLst>
      <p:ext uri="{BB962C8B-B14F-4D97-AF65-F5344CB8AC3E}">
        <p14:creationId xmlns="" xmlns:p14="http://schemas.microsoft.com/office/powerpoint/2010/main" val="340261509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pPr algn="ctr"/>
            <a:r>
              <a:rPr lang="en-GB" sz="3600" b="1" dirty="0">
                <a:solidFill>
                  <a:schemeClr val="tx1"/>
                </a:solidFill>
                <a:latin typeface="Berlin Sans FB Demi" pitchFamily="34" charset="0"/>
              </a:rPr>
              <a:t>How Can You Differentiate Sociology from Anthropology?</a:t>
            </a:r>
            <a:endParaRPr lang="en-US" sz="3600" dirty="0">
              <a:solidFill>
                <a:schemeClr val="tx1"/>
              </a:solidFill>
              <a:latin typeface="Berlin Sans FB Demi" pitchFamily="34" charset="0"/>
            </a:endParaRPr>
          </a:p>
        </p:txBody>
      </p:sp>
      <p:sp>
        <p:nvSpPr>
          <p:cNvPr id="3" name="Content Placeholder 2"/>
          <p:cNvSpPr>
            <a:spLocks noGrp="1"/>
          </p:cNvSpPr>
          <p:nvPr>
            <p:ph idx="1"/>
          </p:nvPr>
        </p:nvSpPr>
        <p:spPr>
          <a:xfrm>
            <a:off x="457200" y="1219200"/>
            <a:ext cx="7467600" cy="5254752"/>
          </a:xfrm>
        </p:spPr>
        <p:txBody>
          <a:bodyPr/>
          <a:lstStyle/>
          <a:p>
            <a:pPr>
              <a:buNone/>
            </a:pPr>
            <a:r>
              <a:rPr lang="en-US" dirty="0"/>
              <a:t> </a:t>
            </a:r>
          </a:p>
          <a:p>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198148972"/>
              </p:ext>
            </p:extLst>
          </p:nvPr>
        </p:nvGraphicFramePr>
        <p:xfrm>
          <a:off x="152400" y="1066801"/>
          <a:ext cx="8991600" cy="5791199"/>
        </p:xfrm>
        <a:graphic>
          <a:graphicData uri="http://schemas.openxmlformats.org/drawingml/2006/table">
            <a:tbl>
              <a:tblPr firstRow="1" bandRow="1">
                <a:tableStyleId>{073A0DAA-6AF3-43AB-8588-CEC1D06C72B9}</a:tableStyleId>
              </a:tblPr>
              <a:tblGrid>
                <a:gridCol w="4495800">
                  <a:extLst>
                    <a:ext uri="{9D8B030D-6E8A-4147-A177-3AD203B41FA5}">
                      <a16:colId xmlns="" xmlns:a16="http://schemas.microsoft.com/office/drawing/2014/main" val="20000"/>
                    </a:ext>
                  </a:extLst>
                </a:gridCol>
                <a:gridCol w="4495800">
                  <a:extLst>
                    <a:ext uri="{9D8B030D-6E8A-4147-A177-3AD203B41FA5}">
                      <a16:colId xmlns="" xmlns:a16="http://schemas.microsoft.com/office/drawing/2014/main" val="20001"/>
                    </a:ext>
                  </a:extLst>
                </a:gridCol>
              </a:tblGrid>
              <a:tr h="1804072">
                <a:tc>
                  <a:txBody>
                    <a:bodyPr/>
                    <a:lstStyle/>
                    <a:p>
                      <a:r>
                        <a:rPr lang="en-US" sz="3200" dirty="0"/>
                        <a:t>Sociology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Anthropology</a:t>
                      </a:r>
                    </a:p>
                    <a:p>
                      <a:endParaRPr lang="en-US" sz="2000" dirty="0"/>
                    </a:p>
                  </a:txBody>
                  <a:tcPr/>
                </a:tc>
                <a:extLst>
                  <a:ext uri="{0D108BD9-81ED-4DB2-BD59-A6C34878D82A}">
                    <a16:rowId xmlns="" xmlns:a16="http://schemas.microsoft.com/office/drawing/2014/main" val="10000"/>
                  </a:ext>
                </a:extLst>
              </a:tr>
              <a:tr h="3987127">
                <a:tc>
                  <a:txBody>
                    <a:bodyPr/>
                    <a:lstStyle/>
                    <a:p>
                      <a:r>
                        <a:rPr lang="en-US" sz="2800" dirty="0"/>
                        <a:t>Deals with all aspects of human activities and relationships, their outcomes, rules and regulations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Deals with the classification and analysis of humans and their society, descriptively, culturally, historically and physically. </a:t>
                      </a:r>
                    </a:p>
                    <a:p>
                      <a:endParaRPr lang="en-US" sz="2000" dirty="0"/>
                    </a:p>
                  </a:txBody>
                  <a:tcPr/>
                </a:tc>
                <a:extLst>
                  <a:ext uri="{0D108BD9-81ED-4DB2-BD59-A6C34878D82A}">
                    <a16:rowId xmlns="" xmlns:a16="http://schemas.microsoft.com/office/drawing/2014/main" val="10001"/>
                  </a:ext>
                </a:extLst>
              </a:tr>
            </a:tbl>
          </a:graphicData>
        </a:graphic>
      </p:graphicFrame>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79525"/>
            <a:ext cx="7996238" cy="5364163"/>
          </a:xfrm>
        </p:spPr>
        <p:txBody>
          <a:bodyPr>
            <a:normAutofit/>
          </a:bodyPr>
          <a:lstStyle/>
          <a:p>
            <a:pPr algn="ctr">
              <a:lnSpc>
                <a:spcPct val="150000"/>
              </a:lnSpc>
              <a:buNone/>
            </a:pPr>
            <a:r>
              <a:rPr lang="en-US" sz="4000" b="1" dirty="0">
                <a:latin typeface="Berlin Sans FB" panose="020E0602020502020306" pitchFamily="34" charset="0"/>
                <a:cs typeface="Times New Roman" pitchFamily="18" charset="0"/>
              </a:rPr>
              <a:t>	Importance of medical sociology and anthropology for health workers.</a:t>
            </a:r>
          </a:p>
        </p:txBody>
      </p:sp>
    </p:spTree>
    <p:extLst>
      <p:ext uri="{BB962C8B-B14F-4D97-AF65-F5344CB8AC3E}">
        <p14:creationId xmlns="" xmlns:p14="http://schemas.microsoft.com/office/powerpoint/2010/main" val="1984888237"/>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931" y="228621"/>
            <a:ext cx="6177171" cy="950843"/>
          </a:xfrm>
        </p:spPr>
        <p:txBody>
          <a:bodyPr>
            <a:noAutofit/>
          </a:bodyPr>
          <a:lstStyle/>
          <a:p>
            <a:pPr algn="ctr"/>
            <a:r>
              <a:rPr lang="en-US" sz="4000" b="1" dirty="0">
                <a:solidFill>
                  <a:schemeClr val="tx1"/>
                </a:solidFill>
                <a:latin typeface="Copperplate Gothic Bold" panose="020E0705020206020404" pitchFamily="34" charset="0"/>
                <a:cs typeface="Times New Roman" pitchFamily="18" charset="0"/>
              </a:rPr>
              <a:t>Help the health workers in:-</a:t>
            </a:r>
          </a:p>
        </p:txBody>
      </p:sp>
      <p:sp>
        <p:nvSpPr>
          <p:cNvPr id="3" name="Content Placeholder 2"/>
          <p:cNvSpPr>
            <a:spLocks noGrp="1"/>
          </p:cNvSpPr>
          <p:nvPr>
            <p:ph idx="1"/>
          </p:nvPr>
        </p:nvSpPr>
        <p:spPr>
          <a:xfrm>
            <a:off x="152400" y="1295400"/>
            <a:ext cx="8623854" cy="5257803"/>
          </a:xfrm>
        </p:spPr>
        <p:txBody>
          <a:bodyPr>
            <a:normAutofit/>
          </a:bodyPr>
          <a:lstStyle/>
          <a:p>
            <a:pPr algn="just">
              <a:buFont typeface="Wingdings" pitchFamily="2" charset="2"/>
              <a:buChar char="ü"/>
            </a:pPr>
            <a:r>
              <a:rPr lang="en-US" sz="3200" dirty="0">
                <a:latin typeface="Times New Roman" pitchFamily="18" charset="0"/>
                <a:cs typeface="Times New Roman" pitchFamily="18" charset="0"/>
              </a:rPr>
              <a:t>Provision of total and comprehensive  patient care in any set-up.</a:t>
            </a:r>
          </a:p>
          <a:p>
            <a:pPr algn="just">
              <a:buFont typeface="Wingdings" pitchFamily="2" charset="2"/>
              <a:buChar char="ü"/>
            </a:pPr>
            <a:r>
              <a:rPr lang="en-US" sz="3200" dirty="0">
                <a:latin typeface="Times New Roman" pitchFamily="18" charset="0"/>
                <a:cs typeface="Times New Roman" pitchFamily="18" charset="0"/>
              </a:rPr>
              <a:t>Understanding individual, family and societal needs in a holistic manner. </a:t>
            </a:r>
          </a:p>
          <a:p>
            <a:pPr algn="just">
              <a:buFont typeface="Wingdings" pitchFamily="2" charset="2"/>
              <a:buChar char="ü"/>
            </a:pPr>
            <a:r>
              <a:rPr lang="en-US" sz="3200" dirty="0">
                <a:latin typeface="Times New Roman" pitchFamily="18" charset="0"/>
                <a:cs typeface="Times New Roman" pitchFamily="18" charset="0"/>
              </a:rPr>
              <a:t>Meeting identified societal needs fully</a:t>
            </a:r>
          </a:p>
          <a:p>
            <a:pPr algn="just">
              <a:buFont typeface="Wingdings" pitchFamily="2" charset="2"/>
              <a:buChar char="ü"/>
            </a:pPr>
            <a:r>
              <a:rPr lang="en-US" sz="3200" dirty="0">
                <a:latin typeface="Times New Roman" pitchFamily="18" charset="0"/>
                <a:cs typeface="Times New Roman" pitchFamily="18" charset="0"/>
              </a:rPr>
              <a:t>Creation of good social interaction (nurse-client relationships)</a:t>
            </a:r>
          </a:p>
          <a:p>
            <a:pPr algn="just">
              <a:buFont typeface="Wingdings" pitchFamily="2" charset="2"/>
              <a:buChar char="ü"/>
            </a:pPr>
            <a:endParaRPr 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7484644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6172200" cy="457200"/>
          </a:xfrm>
        </p:spPr>
        <p:txBody>
          <a:bodyPr>
            <a:noAutofit/>
          </a:bodyPr>
          <a:lstStyle/>
          <a:p>
            <a:r>
              <a:rPr lang="en-US" sz="3200" dirty="0"/>
              <a:t>CONT’</a:t>
            </a:r>
          </a:p>
        </p:txBody>
      </p:sp>
      <p:sp>
        <p:nvSpPr>
          <p:cNvPr id="3" name="Content Placeholder 2"/>
          <p:cNvSpPr>
            <a:spLocks noGrp="1"/>
          </p:cNvSpPr>
          <p:nvPr>
            <p:ph idx="1"/>
          </p:nvPr>
        </p:nvSpPr>
        <p:spPr>
          <a:xfrm>
            <a:off x="268361" y="381000"/>
            <a:ext cx="8716617" cy="5943600"/>
          </a:xfrm>
        </p:spPr>
        <p:txBody>
          <a:bodyPr>
            <a:normAutofit/>
          </a:bodyPr>
          <a:lstStyle/>
          <a:p>
            <a:pPr algn="just">
              <a:buFont typeface="Wingdings" pitchFamily="2" charset="2"/>
              <a:buChar char="ü"/>
            </a:pPr>
            <a:r>
              <a:rPr lang="en-US" sz="3200" dirty="0">
                <a:latin typeface="Times New Roman" pitchFamily="18" charset="0"/>
                <a:cs typeface="Times New Roman" pitchFamily="18" charset="0"/>
              </a:rPr>
              <a:t>Understanding  the cause and meaning of varying patient behaviors to make them comfortable and treat them all alike for improvement of client care.</a:t>
            </a:r>
          </a:p>
          <a:p>
            <a:pPr algn="just">
              <a:buFont typeface="Wingdings" pitchFamily="2" charset="2"/>
              <a:buChar char="ü"/>
            </a:pPr>
            <a:r>
              <a:rPr lang="en-US" sz="3200" dirty="0">
                <a:latin typeface="Times New Roman" pitchFamily="18" charset="0"/>
                <a:cs typeface="Times New Roman" pitchFamily="18" charset="0"/>
              </a:rPr>
              <a:t>Gaining  greater insight into the human problems as related to illness, sickness and disease</a:t>
            </a:r>
          </a:p>
          <a:p>
            <a:pPr algn="just">
              <a:buFont typeface="Wingdings" pitchFamily="2" charset="2"/>
              <a:buChar char="ü"/>
            </a:pPr>
            <a:r>
              <a:rPr lang="en-US" sz="3200" dirty="0">
                <a:latin typeface="Times New Roman" pitchFamily="18" charset="0"/>
                <a:cs typeface="Times New Roman" pitchFamily="18" charset="0"/>
              </a:rPr>
              <a:t>Provision  of right motivation, treatment and physical attitudes and responses of others.</a:t>
            </a:r>
          </a:p>
          <a:p>
            <a:pPr algn="just">
              <a:buFont typeface="Wingdings" pitchFamily="2" charset="2"/>
              <a:buChar char="ü"/>
            </a:pPr>
            <a:r>
              <a:rPr lang="en-US" sz="3200" dirty="0">
                <a:latin typeface="Times New Roman" pitchFamily="18" charset="0"/>
                <a:cs typeface="Times New Roman" pitchFamily="18" charset="0"/>
              </a:rPr>
              <a:t>Understanding  emotional reaction patterns among clients in relation to health and disease.</a:t>
            </a:r>
          </a:p>
          <a:p>
            <a:pPr algn="just">
              <a:buNone/>
            </a:pPr>
            <a:endParaRPr lang="en-US" sz="3200" dirty="0">
              <a:latin typeface="Times New Roman" pitchFamily="18" charset="0"/>
              <a:cs typeface="Times New Roman" pitchFamily="18" charset="0"/>
            </a:endParaRPr>
          </a:p>
          <a:p>
            <a:pPr algn="just">
              <a:buFont typeface="Wingdings" pitchFamily="2" charset="2"/>
              <a:buChar char="ü"/>
            </a:pPr>
            <a:endParaRPr lang="en-US" sz="3200" dirty="0">
              <a:latin typeface="Times New Roman" pitchFamily="18" charset="0"/>
              <a:cs typeface="Times New Roman" pitchFamily="18" charset="0"/>
            </a:endParaRPr>
          </a:p>
          <a:p>
            <a:pPr algn="just">
              <a:buFont typeface="Wingdings" pitchFamily="2" charset="2"/>
              <a:buChar char="ü"/>
            </a:pPr>
            <a:endParaRPr lang="en-US" sz="3200" dirty="0">
              <a:latin typeface="Times New Roman" pitchFamily="18" charset="0"/>
              <a:cs typeface="Times New Roman" pitchFamily="18" charset="0"/>
            </a:endParaRPr>
          </a:p>
          <a:p>
            <a:pPr algn="just">
              <a:buFont typeface="Wingdings" pitchFamily="2" charset="2"/>
              <a:buChar char="ü"/>
            </a:pPr>
            <a:endParaRPr lang="en-US" sz="3200" dirty="0">
              <a:latin typeface="Times New Roman" pitchFamily="18" charset="0"/>
              <a:cs typeface="Times New Roman" pitchFamily="18" charset="0"/>
            </a:endParaRPr>
          </a:p>
          <a:p>
            <a:pPr algn="just">
              <a:buFont typeface="Wingdings" pitchFamily="2" charset="2"/>
              <a:buChar char="ü"/>
            </a:pPr>
            <a:endParaRPr lang="en-US" sz="3200" dirty="0">
              <a:latin typeface="Times New Roman" pitchFamily="18" charset="0"/>
              <a:cs typeface="Times New Roman" pitchFamily="18" charset="0"/>
            </a:endParaRPr>
          </a:p>
          <a:p>
            <a:pPr algn="just">
              <a:buFont typeface="Wingdings" pitchFamily="2" charset="2"/>
              <a:buChar char="ü"/>
            </a:pPr>
            <a:endParaRPr 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16243671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762000"/>
          </a:xfrm>
        </p:spPr>
        <p:txBody>
          <a:bodyPr>
            <a:noAutofit/>
          </a:bodyPr>
          <a:lstStyle/>
          <a:p>
            <a:pPr algn="ctr"/>
            <a:r>
              <a:rPr lang="en-GB" sz="4000" dirty="0">
                <a:solidFill>
                  <a:schemeClr val="tx1"/>
                </a:solidFill>
                <a:latin typeface="Berlin Sans FB Demi" pitchFamily="34" charset="0"/>
              </a:rPr>
              <a:t>Concepts in sociology </a:t>
            </a:r>
            <a:endParaRPr lang="en-US" sz="4000" dirty="0">
              <a:solidFill>
                <a:schemeClr val="tx1"/>
              </a:solidFill>
              <a:latin typeface="Berlin Sans FB Demi" pitchFamily="34" charset="0"/>
            </a:endParaRPr>
          </a:p>
        </p:txBody>
      </p:sp>
      <p:sp>
        <p:nvSpPr>
          <p:cNvPr id="3" name="Content Placeholder 2"/>
          <p:cNvSpPr>
            <a:spLocks noGrp="1"/>
          </p:cNvSpPr>
          <p:nvPr>
            <p:ph idx="1"/>
          </p:nvPr>
        </p:nvSpPr>
        <p:spPr>
          <a:xfrm>
            <a:off x="381000" y="990600"/>
            <a:ext cx="8305800" cy="5483352"/>
          </a:xfrm>
        </p:spPr>
        <p:txBody>
          <a:bodyPr>
            <a:normAutofit/>
          </a:bodyPr>
          <a:lstStyle/>
          <a:p>
            <a:pPr algn="just">
              <a:buFont typeface="Wingdings" pitchFamily="2" charset="2"/>
              <a:buChar char="v"/>
            </a:pPr>
            <a:r>
              <a:rPr lang="en-GB" sz="3200" b="1" dirty="0">
                <a:latin typeface="+mj-lt"/>
              </a:rPr>
              <a:t>Introduction: </a:t>
            </a:r>
          </a:p>
          <a:p>
            <a:pPr algn="just">
              <a:buFont typeface="Wingdings" pitchFamily="2" charset="2"/>
              <a:buChar char="v"/>
            </a:pPr>
            <a:r>
              <a:rPr lang="en-GB" sz="3200" dirty="0">
                <a:latin typeface="+mj-lt"/>
              </a:rPr>
              <a:t>Concepts are ideas, they are expressed through certain words, which are understood to have a particular meaning that defines an underlying reality:</a:t>
            </a:r>
          </a:p>
          <a:p>
            <a:pPr marL="0" lvl="0" indent="0" algn="just">
              <a:buNone/>
            </a:pPr>
            <a:r>
              <a:rPr lang="en-GB" sz="3200" b="1" dirty="0">
                <a:latin typeface="+mj-lt"/>
                <a:cs typeface="Calibri" pitchFamily="34" charset="0"/>
              </a:rPr>
              <a:t>- Group</a:t>
            </a:r>
            <a:r>
              <a:rPr lang="en-GB" sz="3200" dirty="0">
                <a:latin typeface="+mj-lt"/>
                <a:cs typeface="Calibri" pitchFamily="34" charset="0"/>
              </a:rPr>
              <a:t> - this is a combination of more than two persons with common values and objectives, for example, a group of boys walking to the market, a family. </a:t>
            </a:r>
            <a:endParaRPr lang="en-US" sz="3200" dirty="0">
              <a:latin typeface="+mj-lt"/>
              <a:cs typeface="Calibri" pitchFamily="34" charset="0"/>
            </a:endParaRPr>
          </a:p>
          <a:p>
            <a:pPr algn="just"/>
            <a:endParaRPr lang="en-US" sz="3200" dirty="0">
              <a:latin typeface="+mj-lt"/>
              <a:cs typeface="Calibri" pitchFamily="34" charset="0"/>
            </a:endParaRP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C6B681-9655-4089-94B7-3373AC944957}"/>
              </a:ext>
            </a:extLst>
          </p:cNvPr>
          <p:cNvSpPr>
            <a:spLocks noGrp="1"/>
          </p:cNvSpPr>
          <p:nvPr>
            <p:ph type="title"/>
          </p:nvPr>
        </p:nvSpPr>
        <p:spPr>
          <a:xfrm>
            <a:off x="479504" y="76200"/>
            <a:ext cx="8229600" cy="1143000"/>
          </a:xfrm>
        </p:spPr>
        <p:txBody>
          <a:bodyPr/>
          <a:lstStyle/>
          <a:p>
            <a:pPr algn="ctr"/>
            <a:r>
              <a:rPr lang="en-US" dirty="0">
                <a:solidFill>
                  <a:srgbClr val="FF0000"/>
                </a:solidFill>
                <a:latin typeface="Aharoni" panose="02010803020104030203" pitchFamily="2" charset="-79"/>
                <a:cs typeface="Aharoni" panose="02010803020104030203" pitchFamily="2" charset="-79"/>
              </a:rPr>
              <a:t>Module competence</a:t>
            </a:r>
            <a:endParaRPr lang="x-none" dirty="0">
              <a:solidFill>
                <a:srgbClr val="FF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 xmlns:a16="http://schemas.microsoft.com/office/drawing/2014/main" id="{4FE328C3-6AC5-421D-A242-D1B3C4EA867E}"/>
              </a:ext>
            </a:extLst>
          </p:cNvPr>
          <p:cNvSpPr>
            <a:spLocks noGrp="1"/>
          </p:cNvSpPr>
          <p:nvPr>
            <p:ph idx="1"/>
          </p:nvPr>
        </p:nvSpPr>
        <p:spPr>
          <a:xfrm>
            <a:off x="304800" y="1219200"/>
            <a:ext cx="8229600" cy="4389120"/>
          </a:xfrm>
        </p:spPr>
        <p:txBody>
          <a:bodyPr>
            <a:normAutofit/>
          </a:bodyPr>
          <a:lstStyle/>
          <a:p>
            <a:pPr algn="just"/>
            <a:r>
              <a:rPr lang="en-US" sz="3200" dirty="0"/>
              <a:t>This module is designed to enable the learner apply concepts of sociology and anthropology in assisting patients and clients promote health, prevent illness, manage and rehabilitate patients.</a:t>
            </a:r>
            <a:endParaRPr lang="x-none" sz="3200" dirty="0"/>
          </a:p>
        </p:txBody>
      </p:sp>
    </p:spTree>
    <p:extLst>
      <p:ext uri="{BB962C8B-B14F-4D97-AF65-F5344CB8AC3E}">
        <p14:creationId xmlns="" xmlns:p14="http://schemas.microsoft.com/office/powerpoint/2010/main" val="3077181485"/>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82688" y="685800"/>
            <a:ext cx="7961312" cy="5562600"/>
          </a:xfrm>
        </p:spPr>
        <p:txBody>
          <a:bodyPr>
            <a:noAutofit/>
          </a:bodyPr>
          <a:lstStyle/>
          <a:p>
            <a:pPr>
              <a:buFont typeface="Wingdings" pitchFamily="2" charset="2"/>
              <a:buChar char="v"/>
            </a:pPr>
            <a:r>
              <a:rPr lang="en-US" sz="3200" b="1" dirty="0">
                <a:latin typeface="Times New Roman" pitchFamily="18" charset="0"/>
                <a:cs typeface="Times New Roman" pitchFamily="18" charset="0"/>
              </a:rPr>
              <a:t> Status </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A status is simply a rank or position that one holds in a social system</a:t>
            </a:r>
          </a:p>
          <a:p>
            <a:r>
              <a:rPr lang="en-US" sz="3200" dirty="0">
                <a:latin typeface="Times New Roman" pitchFamily="18" charset="0"/>
                <a:cs typeface="Times New Roman" pitchFamily="18" charset="0"/>
              </a:rPr>
              <a:t>Can also mean honour or prestige. </a:t>
            </a:r>
          </a:p>
          <a:p>
            <a:r>
              <a:rPr lang="en-US" sz="3200" dirty="0">
                <a:latin typeface="Times New Roman" pitchFamily="18" charset="0"/>
                <a:cs typeface="Times New Roman" pitchFamily="18" charset="0"/>
              </a:rPr>
              <a:t>Two basic types:</a:t>
            </a:r>
          </a:p>
          <a:p>
            <a:pPr lvl="1"/>
            <a:r>
              <a:rPr lang="en-US" sz="4000" b="1" dirty="0">
                <a:latin typeface="Times New Roman" pitchFamily="18" charset="0"/>
                <a:cs typeface="Times New Roman" pitchFamily="18" charset="0"/>
              </a:rPr>
              <a:t>Ascribed Status</a:t>
            </a:r>
            <a:r>
              <a:rPr lang="en-US" sz="4000" dirty="0">
                <a:latin typeface="Times New Roman" pitchFamily="18" charset="0"/>
                <a:cs typeface="Times New Roman" pitchFamily="18" charset="0"/>
              </a:rPr>
              <a:t> </a:t>
            </a:r>
          </a:p>
          <a:p>
            <a:pPr lvl="1"/>
            <a:r>
              <a:rPr lang="en-US" sz="4000" b="1" dirty="0">
                <a:latin typeface="Times New Roman" pitchFamily="18" charset="0"/>
                <a:cs typeface="Times New Roman" pitchFamily="18" charset="0"/>
              </a:rPr>
              <a:t>Achieved Status</a:t>
            </a:r>
            <a:endParaRPr lang="en-US" sz="4000" dirty="0"/>
          </a:p>
        </p:txBody>
      </p:sp>
    </p:spTree>
    <p:extLst>
      <p:ext uri="{BB962C8B-B14F-4D97-AF65-F5344CB8AC3E}">
        <p14:creationId xmlns="" xmlns:p14="http://schemas.microsoft.com/office/powerpoint/2010/main" val="2060447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941388"/>
            <a:ext cx="8229600" cy="5764212"/>
          </a:xfrm>
        </p:spPr>
        <p:txBody>
          <a:bodyPr>
            <a:noAutofit/>
          </a:bodyPr>
          <a:lstStyle/>
          <a:p>
            <a:pPr algn="just"/>
            <a:r>
              <a:rPr lang="en-US" sz="3200" b="1" dirty="0">
                <a:latin typeface="Times New Roman" pitchFamily="18" charset="0"/>
                <a:cs typeface="Times New Roman" pitchFamily="18" charset="0"/>
              </a:rPr>
              <a:t> </a:t>
            </a:r>
            <a:r>
              <a:rPr lang="en-US" sz="4000" b="1" dirty="0">
                <a:latin typeface="Berlin Sans FB Demi" pitchFamily="34" charset="0"/>
                <a:cs typeface="Times New Roman" pitchFamily="18" charset="0"/>
              </a:rPr>
              <a:t>Roles</a:t>
            </a:r>
            <a:endParaRPr lang="en-US" sz="3200" dirty="0">
              <a:latin typeface="Berlin Sans FB Demi" pitchFamily="34" charset="0"/>
              <a:cs typeface="Times New Roman" pitchFamily="18" charset="0"/>
            </a:endParaRPr>
          </a:p>
          <a:p>
            <a:pPr algn="just"/>
            <a:r>
              <a:rPr lang="en-US" sz="3200" dirty="0">
                <a:latin typeface="Times New Roman" pitchFamily="18" charset="0"/>
                <a:cs typeface="Times New Roman" pitchFamily="18" charset="0"/>
              </a:rPr>
              <a:t>The behavior expected of an individual who occupies a given social position.</a:t>
            </a:r>
          </a:p>
          <a:p>
            <a:pPr algn="just"/>
            <a:r>
              <a:rPr lang="en-US" sz="3200" dirty="0">
                <a:latin typeface="Times New Roman" pitchFamily="18" charset="0"/>
                <a:cs typeface="Times New Roman" pitchFamily="18" charset="0"/>
              </a:rPr>
              <a:t> It is a comprehensive pattern of behavior that is socially recognized, providing a means of identifying and placing an individual in a society</a:t>
            </a:r>
          </a:p>
          <a:p>
            <a:pPr algn="just"/>
            <a:r>
              <a:rPr lang="en-US" sz="3200" dirty="0">
                <a:latin typeface="Times New Roman" pitchFamily="18" charset="0"/>
                <a:cs typeface="Times New Roman" pitchFamily="18" charset="0"/>
              </a:rPr>
              <a:t>Role derivatives are:-</a:t>
            </a:r>
            <a:r>
              <a:rPr lang="en-US" sz="3200" b="1" i="1" dirty="0">
                <a:solidFill>
                  <a:srgbClr val="FF0000"/>
                </a:solidFill>
                <a:latin typeface="Times New Roman" pitchFamily="18" charset="0"/>
                <a:cs typeface="Times New Roman" pitchFamily="18" charset="0"/>
              </a:rPr>
              <a:t>Role confusion, conflict, strain, embracement and distance</a:t>
            </a:r>
          </a:p>
        </p:txBody>
      </p:sp>
    </p:spTree>
    <p:extLst>
      <p:ext uri="{BB962C8B-B14F-4D97-AF65-F5344CB8AC3E}">
        <p14:creationId xmlns="" xmlns:p14="http://schemas.microsoft.com/office/powerpoint/2010/main" val="18579614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44563"/>
            <a:ext cx="8001000" cy="5913437"/>
          </a:xfrm>
        </p:spPr>
        <p:txBody>
          <a:bodyPr>
            <a:normAutofit/>
          </a:bodyPr>
          <a:lstStyle/>
          <a:p>
            <a:pPr algn="just"/>
            <a:r>
              <a:rPr lang="en-US" sz="4000" b="1" dirty="0">
                <a:latin typeface="Berlin Sans FB Demi" pitchFamily="34" charset="0"/>
                <a:cs typeface="Times New Roman" pitchFamily="18" charset="0"/>
              </a:rPr>
              <a:t>Power</a:t>
            </a:r>
            <a:endParaRPr lang="en-US" sz="3200" dirty="0">
              <a:latin typeface="Berlin Sans FB Demi" pitchFamily="34" charset="0"/>
              <a:cs typeface="Times New Roman" pitchFamily="18" charset="0"/>
            </a:endParaRPr>
          </a:p>
          <a:p>
            <a:pPr algn="just"/>
            <a:r>
              <a:rPr lang="en-US" sz="3200" dirty="0">
                <a:latin typeface="Times New Roman" pitchFamily="18" charset="0"/>
                <a:cs typeface="Times New Roman" pitchFamily="18" charset="0"/>
              </a:rPr>
              <a:t>Ability to influence the behavior of others with or without resistance.</a:t>
            </a:r>
          </a:p>
          <a:p>
            <a:pPr algn="just">
              <a:buNone/>
            </a:pPr>
            <a:endParaRPr lang="en-US" sz="3200" dirty="0">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3303490703"/>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4088" y="609600"/>
            <a:ext cx="8189912" cy="6096000"/>
          </a:xfrm>
        </p:spPr>
        <p:txBody>
          <a:bodyPr>
            <a:normAutofit/>
          </a:bodyPr>
          <a:lstStyle/>
          <a:p>
            <a:pPr algn="just"/>
            <a:r>
              <a:rPr lang="en-US" sz="4000" b="1" dirty="0">
                <a:latin typeface="Stencil" pitchFamily="82" charset="0"/>
                <a:cs typeface="Times New Roman" pitchFamily="18" charset="0"/>
              </a:rPr>
              <a:t>Values</a:t>
            </a:r>
            <a:endParaRPr lang="en-US" sz="3200" dirty="0">
              <a:latin typeface="Stencil" pitchFamily="82" charset="0"/>
              <a:cs typeface="Times New Roman" pitchFamily="18" charset="0"/>
            </a:endParaRPr>
          </a:p>
          <a:p>
            <a:pPr algn="just"/>
            <a:r>
              <a:rPr lang="en-US" sz="3200" dirty="0">
                <a:latin typeface="Times New Roman" pitchFamily="18" charset="0"/>
                <a:cs typeface="Times New Roman" pitchFamily="18" charset="0"/>
              </a:rPr>
              <a:t>Group conceptions of the relative desirability of things. Sometimes 'value' means 'price‘.</a:t>
            </a:r>
          </a:p>
          <a:p>
            <a:pPr algn="just"/>
            <a:r>
              <a:rPr lang="en-US" sz="4000" b="1" dirty="0">
                <a:latin typeface="Stencil" pitchFamily="82" charset="0"/>
                <a:cs typeface="Times New Roman" pitchFamily="18" charset="0"/>
              </a:rPr>
              <a:t>Norms</a:t>
            </a:r>
            <a:endParaRPr lang="en-US" sz="3200" b="1" dirty="0">
              <a:latin typeface="Stencil" pitchFamily="82" charset="0"/>
              <a:cs typeface="Times New Roman" pitchFamily="18" charset="0"/>
            </a:endParaRPr>
          </a:p>
          <a:p>
            <a:pPr algn="just">
              <a:buNone/>
            </a:pPr>
            <a:r>
              <a:rPr lang="en-US" sz="3200" b="1" dirty="0">
                <a:latin typeface="Times New Roman" pitchFamily="18" charset="0"/>
                <a:cs typeface="Times New Roman" pitchFamily="18" charset="0"/>
              </a:rPr>
              <a:t>	A</a:t>
            </a:r>
            <a:r>
              <a:rPr lang="en-US" sz="3200" dirty="0">
                <a:latin typeface="Times New Roman" pitchFamily="18" charset="0"/>
                <a:cs typeface="Times New Roman" pitchFamily="18" charset="0"/>
              </a:rPr>
              <a:t>re the rules and regulations that groups live by or simply the standards of behavior of a group and passed from generation to generation.</a:t>
            </a:r>
          </a:p>
          <a:p>
            <a:pPr algn="just"/>
            <a:endParaRPr 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10668142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792819" cy="6096000"/>
          </a:xfrm>
        </p:spPr>
        <p:txBody>
          <a:bodyPr>
            <a:normAutofit/>
          </a:bodyPr>
          <a:lstStyle/>
          <a:p>
            <a:pPr algn="ctr">
              <a:buNone/>
            </a:pPr>
            <a:r>
              <a:rPr lang="en-US" sz="4000" b="1" dirty="0">
                <a:latin typeface="Berlin Sans FB Demi" pitchFamily="34" charset="0"/>
                <a:cs typeface="Times New Roman" pitchFamily="18" charset="0"/>
              </a:rPr>
              <a:t>Types of norms</a:t>
            </a:r>
            <a:endParaRPr lang="en-US" sz="4000" dirty="0">
              <a:latin typeface="Berlin Sans FB Demi" pitchFamily="34" charset="0"/>
              <a:cs typeface="Times New Roman" pitchFamily="18" charset="0"/>
            </a:endParaRPr>
          </a:p>
          <a:p>
            <a:pPr algn="just"/>
            <a:r>
              <a:rPr lang="en-US" sz="3200" dirty="0">
                <a:latin typeface="Times New Roman" pitchFamily="18" charset="0"/>
                <a:cs typeface="Times New Roman" pitchFamily="18" charset="0"/>
              </a:rPr>
              <a:t>Four common types:</a:t>
            </a:r>
          </a:p>
          <a:p>
            <a:pPr marL="514350" indent="-514350" algn="just">
              <a:buFont typeface="+mj-lt"/>
              <a:buAutoNum type="arabicPeriod"/>
            </a:pPr>
            <a:r>
              <a:rPr lang="en-US" sz="3200" b="1" i="1" dirty="0">
                <a:latin typeface="Times New Roman" pitchFamily="18" charset="0"/>
                <a:cs typeface="Times New Roman" pitchFamily="18" charset="0"/>
              </a:rPr>
              <a:t>Folkways</a:t>
            </a:r>
            <a:r>
              <a:rPr lang="en-US" sz="3200" dirty="0">
                <a:latin typeface="Times New Roman" pitchFamily="18" charset="0"/>
                <a:cs typeface="Times New Roman" pitchFamily="18" charset="0"/>
              </a:rPr>
              <a:t>-standards of behavior that are socially approved but not morally significant.</a:t>
            </a:r>
          </a:p>
          <a:p>
            <a:pPr marL="514350" indent="-514350" algn="just">
              <a:buFont typeface="+mj-lt"/>
              <a:buAutoNum type="arabicPeriod"/>
            </a:pPr>
            <a:r>
              <a:rPr lang="en-US" sz="3200" b="1" i="1" dirty="0">
                <a:latin typeface="Times New Roman" pitchFamily="18" charset="0"/>
                <a:cs typeface="Times New Roman" pitchFamily="18" charset="0"/>
              </a:rPr>
              <a:t>Mores</a:t>
            </a:r>
            <a:r>
              <a:rPr lang="en-US" sz="3200" b="1" dirty="0">
                <a:latin typeface="Times New Roman" pitchFamily="18" charset="0"/>
                <a:cs typeface="Times New Roman" pitchFamily="18" charset="0"/>
              </a:rPr>
              <a:t>-</a:t>
            </a:r>
            <a:r>
              <a:rPr lang="en-US" sz="3200" dirty="0">
                <a:latin typeface="Times New Roman" pitchFamily="18" charset="0"/>
                <a:cs typeface="Times New Roman" pitchFamily="18" charset="0"/>
              </a:rPr>
              <a:t> are norms of morality(</a:t>
            </a:r>
            <a:r>
              <a:rPr lang="en-US" sz="3200" dirty="0">
                <a:solidFill>
                  <a:srgbClr val="FF0000"/>
                </a:solidFill>
                <a:latin typeface="Times New Roman" pitchFamily="18" charset="0"/>
                <a:cs typeface="Times New Roman" pitchFamily="18" charset="0"/>
              </a:rPr>
              <a:t>THE MUST</a:t>
            </a:r>
            <a:r>
              <a:rPr lang="en-US" sz="3200" dirty="0">
                <a:latin typeface="Times New Roman" pitchFamily="18" charset="0"/>
                <a:cs typeface="Times New Roman" pitchFamily="18" charset="0"/>
              </a:rPr>
              <a:t>).</a:t>
            </a:r>
          </a:p>
          <a:p>
            <a:pPr marL="514350" indent="-514350" algn="just">
              <a:buFont typeface="+mj-lt"/>
              <a:buAutoNum type="arabicPeriod"/>
            </a:pPr>
            <a:r>
              <a:rPr lang="en-US" sz="3200" b="1" i="1" dirty="0">
                <a:latin typeface="Times New Roman" pitchFamily="18" charset="0"/>
                <a:cs typeface="Times New Roman" pitchFamily="18" charset="0"/>
              </a:rPr>
              <a:t>Taboo</a:t>
            </a:r>
            <a:r>
              <a:rPr lang="en-US" sz="3200" b="1" dirty="0">
                <a:latin typeface="Times New Roman" pitchFamily="18" charset="0"/>
                <a:cs typeface="Times New Roman" pitchFamily="18" charset="0"/>
              </a:rPr>
              <a:t> – </a:t>
            </a:r>
            <a:r>
              <a:rPr lang="en-US" sz="3200" dirty="0">
                <a:latin typeface="Times New Roman" pitchFamily="18" charset="0"/>
                <a:cs typeface="Times New Roman" pitchFamily="18" charset="0"/>
              </a:rPr>
              <a:t>behaviors</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absolutely forbidden by a certain culture</a:t>
            </a:r>
            <a:r>
              <a:rPr lang="en-US" sz="3200" dirty="0">
                <a:solidFill>
                  <a:srgbClr val="FF0000"/>
                </a:solidFill>
                <a:latin typeface="Times New Roman" pitchFamily="18" charset="0"/>
                <a:cs typeface="Times New Roman" pitchFamily="18" charset="0"/>
              </a:rPr>
              <a:t>.(THE SHALL NOT) </a:t>
            </a:r>
          </a:p>
          <a:p>
            <a:pPr marL="514350" indent="-514350" algn="just">
              <a:buFont typeface="+mj-lt"/>
              <a:buAutoNum type="arabicPeriod"/>
            </a:pPr>
            <a:r>
              <a:rPr lang="en-US" sz="3200" b="1" i="1" dirty="0">
                <a:latin typeface="Times New Roman" pitchFamily="18" charset="0"/>
                <a:cs typeface="Times New Roman" pitchFamily="18" charset="0"/>
              </a:rPr>
              <a:t>Laws</a:t>
            </a:r>
            <a:r>
              <a:rPr lang="en-US" sz="3200" dirty="0">
                <a:latin typeface="Times New Roman" pitchFamily="18" charset="0"/>
                <a:cs typeface="Times New Roman" pitchFamily="18" charset="0"/>
              </a:rPr>
              <a:t> are a formal body of rules enacted by the state and backed by the power of the state.</a:t>
            </a:r>
          </a:p>
        </p:txBody>
      </p:sp>
    </p:spTree>
    <p:extLst>
      <p:ext uri="{BB962C8B-B14F-4D97-AF65-F5344CB8AC3E}">
        <p14:creationId xmlns="" xmlns:p14="http://schemas.microsoft.com/office/powerpoint/2010/main" val="37875727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437563" cy="6248400"/>
          </a:xfrm>
        </p:spPr>
        <p:txBody>
          <a:bodyPr>
            <a:normAutofit/>
          </a:bodyPr>
          <a:lstStyle/>
          <a:p>
            <a:r>
              <a:rPr lang="en-US" sz="3600" b="1" dirty="0">
                <a:latin typeface="Stencil" pitchFamily="82" charset="0"/>
                <a:cs typeface="Times New Roman" pitchFamily="18" charset="0"/>
              </a:rPr>
              <a:t>Belief</a:t>
            </a:r>
            <a:endParaRPr lang="en-US" sz="2800" dirty="0">
              <a:latin typeface="Stencil" pitchFamily="82" charset="0"/>
              <a:cs typeface="Times New Roman" pitchFamily="18" charset="0"/>
            </a:endParaRPr>
          </a:p>
          <a:p>
            <a:r>
              <a:rPr lang="en-US" sz="2800" dirty="0">
                <a:latin typeface="Times New Roman" pitchFamily="18" charset="0"/>
                <a:cs typeface="Times New Roman" pitchFamily="18" charset="0"/>
              </a:rPr>
              <a:t>Belief is the psychological state in which an individual holds a proposition or premise to be true. </a:t>
            </a:r>
          </a:p>
          <a:p>
            <a:pPr lvl="2">
              <a:buFont typeface="Wingdings" pitchFamily="2" charset="2"/>
              <a:buChar char="ü"/>
            </a:pPr>
            <a:r>
              <a:rPr lang="en-US" sz="3600" dirty="0">
                <a:latin typeface="Times New Roman" pitchFamily="18" charset="0"/>
                <a:cs typeface="Times New Roman" pitchFamily="18" charset="0"/>
              </a:rPr>
              <a:t>Core beliefs</a:t>
            </a:r>
          </a:p>
          <a:p>
            <a:pPr lvl="2">
              <a:buFont typeface="Wingdings" pitchFamily="2" charset="2"/>
              <a:buChar char="ü"/>
            </a:pPr>
            <a:r>
              <a:rPr lang="en-US" sz="3600" dirty="0">
                <a:latin typeface="Times New Roman" pitchFamily="18" charset="0"/>
                <a:cs typeface="Times New Roman" pitchFamily="18" charset="0"/>
              </a:rPr>
              <a:t>Dispositional belief</a:t>
            </a:r>
          </a:p>
          <a:p>
            <a:pPr lvl="2">
              <a:buNone/>
            </a:pPr>
            <a:r>
              <a:rPr lang="en-US" sz="3600" dirty="0">
                <a:latin typeface="Times New Roman" pitchFamily="18" charset="0"/>
                <a:cs typeface="Times New Roman" pitchFamily="18" charset="0"/>
              </a:rPr>
              <a:t>EXAMPLES………………….</a:t>
            </a:r>
          </a:p>
          <a:p>
            <a:pPr lvl="2">
              <a:buNone/>
            </a:pPr>
            <a:endParaRPr lang="en-US"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35797244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66813"/>
            <a:ext cx="8210550" cy="5386387"/>
          </a:xfrm>
        </p:spPr>
        <p:txBody>
          <a:bodyPr>
            <a:noAutofit/>
          </a:bodyPr>
          <a:lstStyle/>
          <a:p>
            <a:r>
              <a:rPr lang="en-US" sz="4000" b="1" dirty="0">
                <a:latin typeface="Stencil" pitchFamily="82" charset="0"/>
                <a:cs typeface="Times New Roman" pitchFamily="18" charset="0"/>
              </a:rPr>
              <a:t>Conformity</a:t>
            </a:r>
            <a:endParaRPr lang="en-US" sz="3200" dirty="0">
              <a:latin typeface="Stencil" pitchFamily="82" charset="0"/>
              <a:cs typeface="Times New Roman" pitchFamily="18" charset="0"/>
            </a:endParaRPr>
          </a:p>
          <a:p>
            <a:r>
              <a:rPr lang="en-US" sz="3200" dirty="0">
                <a:latin typeface="Times New Roman" pitchFamily="18" charset="0"/>
                <a:cs typeface="Times New Roman" pitchFamily="18" charset="0"/>
              </a:rPr>
              <a:t>The state of strictly following certain norms and values in a society. </a:t>
            </a:r>
          </a:p>
          <a:p>
            <a:r>
              <a:rPr lang="en-US" sz="3200" dirty="0">
                <a:latin typeface="Times New Roman" pitchFamily="18" charset="0"/>
                <a:cs typeface="Times New Roman" pitchFamily="18" charset="0"/>
              </a:rPr>
              <a:t>Helps to achieve order in the society.</a:t>
            </a:r>
          </a:p>
          <a:p>
            <a:r>
              <a:rPr lang="en-US" sz="3200" dirty="0">
                <a:latin typeface="Times New Roman" pitchFamily="18" charset="0"/>
                <a:cs typeface="Times New Roman" pitchFamily="18" charset="0"/>
              </a:rPr>
              <a:t>Sometimes people are compelled to conform.</a:t>
            </a:r>
          </a:p>
          <a:p>
            <a:r>
              <a:rPr lang="en-US" sz="4000" b="1" dirty="0">
                <a:latin typeface="Stencil" pitchFamily="82" charset="0"/>
                <a:cs typeface="Times New Roman" pitchFamily="18" charset="0"/>
              </a:rPr>
              <a:t>Deviance</a:t>
            </a:r>
            <a:endParaRPr lang="en-US" sz="3200" b="1" dirty="0">
              <a:latin typeface="Stencil" pitchFamily="82" charset="0"/>
              <a:cs typeface="Times New Roman" pitchFamily="18" charset="0"/>
            </a:endParaRPr>
          </a:p>
          <a:p>
            <a:r>
              <a:rPr lang="en-US" sz="3200" dirty="0">
                <a:latin typeface="Times New Roman" pitchFamily="18" charset="0"/>
                <a:cs typeface="Times New Roman" pitchFamily="18" charset="0"/>
              </a:rPr>
              <a:t>Is any behavior that violates social norms, and is usually of sufficient severity to warrant disapproval from the majority of society. </a:t>
            </a:r>
          </a:p>
          <a:p>
            <a:endParaRPr lang="en-US" sz="3200" dirty="0"/>
          </a:p>
        </p:txBody>
      </p:sp>
    </p:spTree>
    <p:extLst>
      <p:ext uri="{BB962C8B-B14F-4D97-AF65-F5344CB8AC3E}">
        <p14:creationId xmlns="" xmlns:p14="http://schemas.microsoft.com/office/powerpoint/2010/main" val="18023128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5013" y="609600"/>
            <a:ext cx="8408987" cy="6248400"/>
          </a:xfrm>
        </p:spPr>
        <p:txBody>
          <a:bodyPr>
            <a:normAutofit/>
          </a:bodyPr>
          <a:lstStyle/>
          <a:p>
            <a:pPr algn="just">
              <a:buNone/>
            </a:pPr>
            <a:r>
              <a:rPr lang="en-US" sz="3200" b="1" dirty="0">
                <a:latin typeface="Times New Roman" pitchFamily="18" charset="0"/>
                <a:cs typeface="Times New Roman" pitchFamily="18" charset="0"/>
              </a:rPr>
              <a:t>- </a:t>
            </a:r>
            <a:r>
              <a:rPr lang="en-US" sz="3600" b="1" dirty="0">
                <a:latin typeface="Stencil" pitchFamily="82" charset="0"/>
                <a:cs typeface="Times New Roman" pitchFamily="18" charset="0"/>
              </a:rPr>
              <a:t>Social structure</a:t>
            </a:r>
          </a:p>
          <a:p>
            <a:pPr algn="just"/>
            <a:r>
              <a:rPr lang="en-US" sz="3200" dirty="0">
                <a:latin typeface="Times New Roman" pitchFamily="18" charset="0"/>
                <a:cs typeface="Times New Roman" pitchFamily="18" charset="0"/>
              </a:rPr>
              <a:t>Refer to patterned social arrangements in society that are both emergent from and determinant of the actions of the individuals.</a:t>
            </a:r>
          </a:p>
          <a:p>
            <a:pPr algn="just">
              <a:buNone/>
            </a:pPr>
            <a:r>
              <a:rPr lang="en-US" sz="3200" b="1" dirty="0">
                <a:latin typeface="Times New Roman" pitchFamily="18" charset="0"/>
                <a:cs typeface="Times New Roman" pitchFamily="18" charset="0"/>
              </a:rPr>
              <a:t>- </a:t>
            </a:r>
            <a:r>
              <a:rPr lang="en-US" sz="3600" b="1" dirty="0">
                <a:latin typeface="Stencil" pitchFamily="82" charset="0"/>
                <a:cs typeface="Times New Roman" pitchFamily="18" charset="0"/>
              </a:rPr>
              <a:t>Social systems</a:t>
            </a:r>
            <a:endParaRPr lang="en-US" sz="3600" dirty="0">
              <a:latin typeface="Stencil" pitchFamily="82" charset="0"/>
              <a:cs typeface="Times New Roman" pitchFamily="18" charset="0"/>
            </a:endParaRPr>
          </a:p>
          <a:p>
            <a:pPr algn="just"/>
            <a:r>
              <a:rPr lang="en-US" sz="3200" dirty="0">
                <a:latin typeface="Times New Roman" pitchFamily="18" charset="0"/>
                <a:cs typeface="Times New Roman" pitchFamily="18" charset="0"/>
              </a:rPr>
              <a:t>A social system basically consists of two or more individuals interacting directly or indirectly in a bounded situation. </a:t>
            </a:r>
          </a:p>
          <a:p>
            <a:pPr algn="just">
              <a:buNone/>
            </a:pPr>
            <a:r>
              <a:rPr lang="en-US" sz="3200" b="1" dirty="0">
                <a:latin typeface="Times New Roman" pitchFamily="18" charset="0"/>
                <a:cs typeface="Times New Roman" pitchFamily="18" charset="0"/>
              </a:rPr>
              <a:t> </a:t>
            </a:r>
            <a:endParaRPr lang="en-US" sz="3200" dirty="0">
              <a:solidFill>
                <a:srgbClr val="FF6699"/>
              </a:solidFill>
              <a:latin typeface="Times New Roman" pitchFamily="18" charset="0"/>
              <a:cs typeface="Times New Roman" pitchFamily="18" charset="0"/>
            </a:endParaRPr>
          </a:p>
          <a:p>
            <a:pPr lvl="1" algn="just"/>
            <a:endParaRPr lang="en-US" sz="3200" dirty="0">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27148302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391400" cy="838200"/>
          </a:xfrm>
        </p:spPr>
        <p:txBody>
          <a:bodyPr>
            <a:noAutofit/>
          </a:bodyPr>
          <a:lstStyle/>
          <a:p>
            <a:pPr algn="ctr"/>
            <a:r>
              <a:rPr lang="en-US" sz="8000" b="1" baseline="-25000" dirty="0">
                <a:solidFill>
                  <a:srgbClr val="FF0000"/>
                </a:solidFill>
                <a:latin typeface="Berlin Sans FB Demi" pitchFamily="34" charset="0"/>
              </a:rPr>
              <a:t>Social institutions</a:t>
            </a:r>
            <a:endParaRPr lang="en-US" sz="8000" baseline="-25000" dirty="0">
              <a:latin typeface="Berlin Sans FB Demi" pitchFamily="34" charset="0"/>
            </a:endParaRPr>
          </a:p>
        </p:txBody>
      </p:sp>
      <p:sp>
        <p:nvSpPr>
          <p:cNvPr id="3" name="Content Placeholder 2"/>
          <p:cNvSpPr>
            <a:spLocks noGrp="1"/>
          </p:cNvSpPr>
          <p:nvPr>
            <p:ph idx="1"/>
          </p:nvPr>
        </p:nvSpPr>
        <p:spPr>
          <a:xfrm>
            <a:off x="381000" y="1295400"/>
            <a:ext cx="8382000" cy="5257800"/>
          </a:xfrm>
        </p:spPr>
        <p:txBody>
          <a:bodyPr>
            <a:normAutofit/>
          </a:bodyPr>
          <a:lstStyle/>
          <a:p>
            <a:pPr algn="just"/>
            <a:r>
              <a:rPr lang="en-US" sz="3200" dirty="0">
                <a:solidFill>
                  <a:srgbClr val="C00000"/>
                </a:solidFill>
                <a:latin typeface="Calibri" pitchFamily="34" charset="0"/>
                <a:cs typeface="Calibri" pitchFamily="34" charset="0"/>
              </a:rPr>
              <a:t> </a:t>
            </a:r>
            <a:r>
              <a:rPr lang="en-US" sz="3200" dirty="0">
                <a:latin typeface="Calibri" pitchFamily="34" charset="0"/>
                <a:cs typeface="Calibri" pitchFamily="34" charset="0"/>
              </a:rPr>
              <a:t>A social institution is an establishment or an organ that carries out certain functions for the benefit of the society e.g. marriage,   family,  religion,  education,  politics etc</a:t>
            </a:r>
          </a:p>
          <a:p>
            <a:pPr algn="just"/>
            <a:r>
              <a:rPr lang="en-US" sz="3200" b="1" dirty="0">
                <a:solidFill>
                  <a:srgbClr val="FF0000"/>
                </a:solidFill>
                <a:latin typeface="Calibri" pitchFamily="34" charset="0"/>
                <a:cs typeface="Calibri" pitchFamily="34" charset="0"/>
              </a:rPr>
              <a:t>An institution: </a:t>
            </a:r>
            <a:r>
              <a:rPr lang="en-US" sz="3200" dirty="0">
                <a:latin typeface="Calibri" pitchFamily="34" charset="0"/>
                <a:cs typeface="Calibri" pitchFamily="34" charset="0"/>
              </a:rPr>
              <a:t>An organized , formal, recognized established way of doing something or of performing an activity in a society .</a:t>
            </a:r>
          </a:p>
        </p:txBody>
      </p:sp>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924800" cy="5940552"/>
          </a:xfrm>
        </p:spPr>
        <p:txBody>
          <a:bodyPr>
            <a:normAutofit/>
          </a:bodyPr>
          <a:lstStyle/>
          <a:p>
            <a:pPr algn="just"/>
            <a:r>
              <a:rPr lang="en-US" sz="3200" b="1" dirty="0">
                <a:solidFill>
                  <a:srgbClr val="FF0000"/>
                </a:solidFill>
                <a:latin typeface="Calibri" pitchFamily="34" charset="0"/>
                <a:cs typeface="Calibri" pitchFamily="34" charset="0"/>
              </a:rPr>
              <a:t>Association</a:t>
            </a:r>
            <a:r>
              <a:rPr lang="en-US" sz="3200" b="1" dirty="0">
                <a:solidFill>
                  <a:srgbClr val="C00000"/>
                </a:solidFill>
                <a:latin typeface="Calibri" pitchFamily="34" charset="0"/>
                <a:cs typeface="Calibri" pitchFamily="34" charset="0"/>
              </a:rPr>
              <a:t> </a:t>
            </a:r>
            <a:r>
              <a:rPr lang="en-US" sz="3200" dirty="0">
                <a:latin typeface="Calibri" pitchFamily="34" charset="0"/>
                <a:cs typeface="Calibri" pitchFamily="34" charset="0"/>
              </a:rPr>
              <a:t> a component of a social institution i.e. a formal group organized for a special purpose . Thus institution are for doing things (procedure or activities) while associations are  groups that do them</a:t>
            </a:r>
          </a:p>
          <a:p>
            <a:pPr algn="just"/>
            <a:r>
              <a:rPr lang="en-US" sz="3200" dirty="0">
                <a:latin typeface="Calibri" pitchFamily="34" charset="0"/>
                <a:cs typeface="Calibri" pitchFamily="34" charset="0"/>
              </a:rPr>
              <a:t>A social institution comprises of the institution (procedure)and the associations</a:t>
            </a:r>
          </a:p>
          <a:p>
            <a:endParaRPr lang="en-US" sz="3200" dirty="0">
              <a:latin typeface="Calibri" pitchFamily="34" charset="0"/>
              <a:cs typeface="Calibri" pitchFamily="34" charset="0"/>
            </a:endParaRPr>
          </a:p>
        </p:txBody>
      </p:sp>
    </p:spTree>
    <p:extLst>
      <p:ext uri="{BB962C8B-B14F-4D97-AF65-F5344CB8AC3E}">
        <p14:creationId xmlns="" xmlns:p14="http://schemas.microsoft.com/office/powerpoint/2010/main" val="256805370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4449C7-EB8B-4415-9A35-6F9C5F76953F}"/>
              </a:ext>
            </a:extLst>
          </p:cNvPr>
          <p:cNvSpPr>
            <a:spLocks noGrp="1"/>
          </p:cNvSpPr>
          <p:nvPr>
            <p:ph type="title"/>
          </p:nvPr>
        </p:nvSpPr>
        <p:spPr>
          <a:xfrm>
            <a:off x="381000" y="-38100"/>
            <a:ext cx="8229600" cy="1143000"/>
          </a:xfrm>
        </p:spPr>
        <p:txBody>
          <a:bodyPr>
            <a:normAutofit/>
          </a:bodyPr>
          <a:lstStyle/>
          <a:p>
            <a:pPr algn="ctr"/>
            <a:r>
              <a:rPr lang="en-US" sz="6000" b="1" dirty="0">
                <a:solidFill>
                  <a:srgbClr val="FF0000"/>
                </a:solidFill>
              </a:rPr>
              <a:t>Module outcomes</a:t>
            </a:r>
            <a:endParaRPr lang="x-none" sz="6000" b="1" dirty="0">
              <a:solidFill>
                <a:srgbClr val="FF0000"/>
              </a:solidFill>
            </a:endParaRPr>
          </a:p>
        </p:txBody>
      </p:sp>
      <p:sp>
        <p:nvSpPr>
          <p:cNvPr id="3" name="Content Placeholder 2">
            <a:extLst>
              <a:ext uri="{FF2B5EF4-FFF2-40B4-BE49-F238E27FC236}">
                <a16:creationId xmlns="" xmlns:a16="http://schemas.microsoft.com/office/drawing/2014/main" id="{799C21C2-CCC3-4979-8AE9-BA1124D498FE}"/>
              </a:ext>
            </a:extLst>
          </p:cNvPr>
          <p:cNvSpPr>
            <a:spLocks noGrp="1"/>
          </p:cNvSpPr>
          <p:nvPr>
            <p:ph idx="1"/>
          </p:nvPr>
        </p:nvSpPr>
        <p:spPr>
          <a:xfrm>
            <a:off x="228600" y="1104900"/>
            <a:ext cx="8610600" cy="5524500"/>
          </a:xfrm>
        </p:spPr>
        <p:txBody>
          <a:bodyPr>
            <a:normAutofit/>
          </a:bodyPr>
          <a:lstStyle/>
          <a:p>
            <a:pPr algn="just"/>
            <a:r>
              <a:rPr lang="en-US" sz="3200" dirty="0"/>
              <a:t>By the end of this module, the learner should:-</a:t>
            </a:r>
          </a:p>
          <a:p>
            <a:pPr lvl="1" algn="just"/>
            <a:r>
              <a:rPr lang="en-US" sz="3200" dirty="0"/>
              <a:t>Utilize concepts of sociology and anthropology in delivery of healthcare services.</a:t>
            </a:r>
          </a:p>
          <a:p>
            <a:pPr lvl="1" algn="just"/>
            <a:r>
              <a:rPr lang="en-US" sz="3200" dirty="0"/>
              <a:t>Utilize the socialization process in enhancing group dynamics.</a:t>
            </a:r>
          </a:p>
          <a:p>
            <a:pPr lvl="1" algn="just"/>
            <a:r>
              <a:rPr lang="en-US" sz="3200" dirty="0"/>
              <a:t>Involve the family in promotion of health. </a:t>
            </a:r>
            <a:endParaRPr lang="x-none" sz="3200" dirty="0"/>
          </a:p>
        </p:txBody>
      </p:sp>
    </p:spTree>
    <p:extLst>
      <p:ext uri="{BB962C8B-B14F-4D97-AF65-F5344CB8AC3E}">
        <p14:creationId xmlns="" xmlns:p14="http://schemas.microsoft.com/office/powerpoint/2010/main" val="1627678373"/>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a:t>Ct.. </a:t>
            </a:r>
          </a:p>
        </p:txBody>
      </p:sp>
      <p:sp>
        <p:nvSpPr>
          <p:cNvPr id="3" name="Content Placeholder 2"/>
          <p:cNvSpPr>
            <a:spLocks noGrp="1"/>
          </p:cNvSpPr>
          <p:nvPr>
            <p:ph idx="1"/>
          </p:nvPr>
        </p:nvSpPr>
        <p:spPr>
          <a:xfrm>
            <a:off x="457200" y="838200"/>
            <a:ext cx="8077200" cy="5791200"/>
          </a:xfrm>
        </p:spPr>
        <p:txBody>
          <a:bodyPr>
            <a:normAutofit/>
          </a:bodyPr>
          <a:lstStyle/>
          <a:p>
            <a:pPr algn="just"/>
            <a:r>
              <a:rPr lang="en-GB" sz="3200" dirty="0">
                <a:latin typeface="Calibri" pitchFamily="34" charset="0"/>
                <a:cs typeface="Calibri" pitchFamily="34" charset="0"/>
              </a:rPr>
              <a:t>Institutions are organisations, or mechanisms of social structure, governing the behaviour of two or more individuals. Institutions are identified with a social purpose and permanence, transcending individual human lives and intentions, with the making and enforcing of rules governing human behaviour</a:t>
            </a:r>
          </a:p>
          <a:p>
            <a:pPr algn="just"/>
            <a:endParaRPr lang="sw-KE" sz="3200" dirty="0">
              <a:latin typeface="Calibri" pitchFamily="34" charset="0"/>
              <a:cs typeface="Calibri" pitchFamily="34" charset="0"/>
            </a:endParaRPr>
          </a:p>
          <a:p>
            <a:pPr algn="just"/>
            <a:endParaRPr lang="en-US" sz="3200" dirty="0">
              <a:latin typeface="Calibri" pitchFamily="34" charset="0"/>
              <a:cs typeface="Calibri" pitchFamily="34" charset="0"/>
            </a:endParaRP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5576"/>
            <a:ext cx="8610600" cy="6169152"/>
          </a:xfrm>
        </p:spPr>
        <p:txBody>
          <a:bodyPr>
            <a:noAutofit/>
          </a:bodyPr>
          <a:lstStyle/>
          <a:p>
            <a:pPr algn="just"/>
            <a:r>
              <a:rPr lang="en-US" sz="4000" b="1" u="sng" dirty="0">
                <a:solidFill>
                  <a:srgbClr val="C00000"/>
                </a:solidFill>
                <a:latin typeface="Calibri" pitchFamily="34" charset="0"/>
                <a:cs typeface="Calibri" pitchFamily="34" charset="0"/>
              </a:rPr>
              <a:t>The   family </a:t>
            </a:r>
          </a:p>
          <a:p>
            <a:pPr algn="just"/>
            <a:r>
              <a:rPr lang="en-US" sz="3200" dirty="0">
                <a:latin typeface="Calibri" pitchFamily="34" charset="0"/>
                <a:cs typeface="Calibri" pitchFamily="34" charset="0"/>
              </a:rPr>
              <a:t>A group of persons united by ties of marriage , blood, or adoption constituting a single household, interacting with each other in their respective social roles e.g. husband and wife, mother and father, brother and sister, creating a common culture</a:t>
            </a:r>
          </a:p>
          <a:p>
            <a:pPr algn="just"/>
            <a:r>
              <a:rPr lang="en-US" sz="3200" dirty="0">
                <a:latin typeface="Calibri" pitchFamily="34" charset="0"/>
                <a:cs typeface="Calibri" pitchFamily="34" charset="0"/>
              </a:rPr>
              <a:t>     -a family is a basic social unit made up of people related to each other by blood, adoption or marriage</a:t>
            </a:r>
          </a:p>
          <a:p>
            <a:pPr algn="just"/>
            <a:r>
              <a:rPr lang="en-US" sz="3200" dirty="0">
                <a:latin typeface="Calibri" pitchFamily="34" charset="0"/>
                <a:cs typeface="Calibri" pitchFamily="34" charset="0"/>
              </a:rPr>
              <a:t>      -a family is a universal institution whose most important functions are socializing, and nurturing the younger generation </a:t>
            </a:r>
          </a:p>
          <a:p>
            <a:pPr algn="just"/>
            <a:endParaRPr lang="en-US" sz="3200" dirty="0">
              <a:latin typeface="Calibri" pitchFamily="34" charset="0"/>
              <a:cs typeface="Calibri" pitchFamily="34" charset="0"/>
            </a:endParaRPr>
          </a:p>
        </p:txBody>
      </p:sp>
    </p:spTree>
    <p:extLst>
      <p:ext uri="{BB962C8B-B14F-4D97-AF65-F5344CB8AC3E}">
        <p14:creationId xmlns="" xmlns:p14="http://schemas.microsoft.com/office/powerpoint/2010/main" val="1829516720"/>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467600" cy="868362"/>
          </a:xfrm>
        </p:spPr>
        <p:txBody>
          <a:bodyPr>
            <a:noAutofit/>
          </a:bodyPr>
          <a:lstStyle/>
          <a:p>
            <a:pPr algn="ctr"/>
            <a:r>
              <a:rPr lang="en-US" sz="4800" dirty="0">
                <a:solidFill>
                  <a:srgbClr val="FF0000"/>
                </a:solidFill>
                <a:latin typeface="Berlin Sans FB Demi" pitchFamily="34" charset="0"/>
              </a:rPr>
              <a:t>Types of  families </a:t>
            </a:r>
            <a:br>
              <a:rPr lang="en-US" sz="4800" dirty="0">
                <a:solidFill>
                  <a:srgbClr val="FF0000"/>
                </a:solidFill>
                <a:latin typeface="Berlin Sans FB Demi" pitchFamily="34" charset="0"/>
              </a:rPr>
            </a:br>
            <a:endParaRPr lang="en-US" sz="4800" dirty="0">
              <a:solidFill>
                <a:srgbClr val="FF0000"/>
              </a:solidFill>
              <a:latin typeface="Berlin Sans FB Demi" pitchFamily="34" charset="0"/>
            </a:endParaRPr>
          </a:p>
        </p:txBody>
      </p:sp>
      <p:sp>
        <p:nvSpPr>
          <p:cNvPr id="3" name="Content Placeholder 2"/>
          <p:cNvSpPr>
            <a:spLocks noGrp="1"/>
          </p:cNvSpPr>
          <p:nvPr>
            <p:ph idx="1"/>
          </p:nvPr>
        </p:nvSpPr>
        <p:spPr>
          <a:xfrm>
            <a:off x="76200" y="762000"/>
            <a:ext cx="8915400" cy="5711952"/>
          </a:xfrm>
        </p:spPr>
        <p:txBody>
          <a:bodyPr>
            <a:noAutofit/>
          </a:bodyPr>
          <a:lstStyle/>
          <a:p>
            <a:pPr marL="457200" indent="-457200" algn="just">
              <a:buAutoNum type="arabicPlain"/>
            </a:pPr>
            <a:r>
              <a:rPr lang="en-US" sz="3200" dirty="0">
                <a:solidFill>
                  <a:srgbClr val="C00000"/>
                </a:solidFill>
                <a:latin typeface="Calibri" pitchFamily="34" charset="0"/>
                <a:cs typeface="Calibri" pitchFamily="34" charset="0"/>
              </a:rPr>
              <a:t>Nuclear or conjugal </a:t>
            </a:r>
            <a:r>
              <a:rPr lang="en-US" sz="3200" dirty="0">
                <a:latin typeface="Calibri" pitchFamily="34" charset="0"/>
                <a:cs typeface="Calibri" pitchFamily="34" charset="0"/>
              </a:rPr>
              <a:t>it is composed  of a husband, wife and their immediate off springs   - natural , adopted or both</a:t>
            </a:r>
          </a:p>
          <a:p>
            <a:pPr marL="457200" indent="-457200" algn="just">
              <a:buAutoNum type="arabicPlain"/>
            </a:pPr>
            <a:r>
              <a:rPr lang="en-US" sz="3200" dirty="0">
                <a:solidFill>
                  <a:srgbClr val="C00000"/>
                </a:solidFill>
                <a:latin typeface="Calibri" pitchFamily="34" charset="0"/>
                <a:cs typeface="Calibri" pitchFamily="34" charset="0"/>
              </a:rPr>
              <a:t>Family of orientation-</a:t>
            </a:r>
            <a:r>
              <a:rPr lang="en-US" sz="3200" dirty="0">
                <a:latin typeface="Calibri" pitchFamily="34" charset="0"/>
                <a:cs typeface="Calibri" pitchFamily="34" charset="0"/>
              </a:rPr>
              <a:t>family of origin or the family unit into which a person is born </a:t>
            </a:r>
          </a:p>
          <a:p>
            <a:pPr marL="457200" indent="-457200" algn="just">
              <a:buAutoNum type="arabicPlain"/>
            </a:pPr>
            <a:r>
              <a:rPr lang="en-US" sz="3200" dirty="0">
                <a:solidFill>
                  <a:srgbClr val="C00000"/>
                </a:solidFill>
                <a:latin typeface="Calibri" pitchFamily="34" charset="0"/>
                <a:cs typeface="Calibri" pitchFamily="34" charset="0"/>
              </a:rPr>
              <a:t>Extended family or consanguine-</a:t>
            </a:r>
            <a:r>
              <a:rPr lang="en-US" sz="3200" dirty="0">
                <a:latin typeface="Calibri" pitchFamily="34" charset="0"/>
                <a:cs typeface="Calibri" pitchFamily="34" charset="0"/>
              </a:rPr>
              <a:t> the nuclear family and other  related persons (by blood) . These are “kin “- grandparents, aunts, uncles and cousins </a:t>
            </a:r>
          </a:p>
          <a:p>
            <a:pPr algn="just"/>
            <a:endParaRPr lang="en-US" sz="3200" dirty="0">
              <a:latin typeface="Calibri" pitchFamily="34" charset="0"/>
              <a:cs typeface="Calibri" pitchFamily="34" charset="0"/>
            </a:endParaRPr>
          </a:p>
        </p:txBody>
      </p:sp>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15400" cy="6172200"/>
          </a:xfrm>
        </p:spPr>
        <p:txBody>
          <a:bodyPr>
            <a:noAutofit/>
          </a:bodyPr>
          <a:lstStyle/>
          <a:p>
            <a:pPr marL="457200" indent="-457200" algn="just">
              <a:buAutoNum type="arabicPlain"/>
            </a:pPr>
            <a:r>
              <a:rPr lang="en-US" sz="3200" dirty="0">
                <a:solidFill>
                  <a:srgbClr val="FF0000"/>
                </a:solidFill>
                <a:latin typeface="Calibri" pitchFamily="34" charset="0"/>
                <a:cs typeface="Calibri" pitchFamily="34" charset="0"/>
              </a:rPr>
              <a:t>Blended families </a:t>
            </a:r>
            <a:r>
              <a:rPr lang="en-US" sz="3200" dirty="0">
                <a:latin typeface="Calibri" pitchFamily="34" charset="0"/>
                <a:cs typeface="Calibri" pitchFamily="34" charset="0"/>
              </a:rPr>
              <a:t>- Formed when parents bring unrelated children from prior marriages into a new, joint-living situation because of remarriage or </a:t>
            </a:r>
            <a:r>
              <a:rPr lang="en-US" sz="3200" b="1" i="1" dirty="0">
                <a:latin typeface="Calibri" pitchFamily="34" charset="0"/>
                <a:cs typeface="Calibri" pitchFamily="34" charset="0"/>
              </a:rPr>
              <a:t>cohabitation</a:t>
            </a:r>
            <a:r>
              <a:rPr lang="en-US" sz="3200" dirty="0">
                <a:latin typeface="Calibri" pitchFamily="34" charset="0"/>
                <a:cs typeface="Calibri" pitchFamily="34" charset="0"/>
              </a:rPr>
              <a:t> (refers to a man and woman living together without being married, or homosexual living together .</a:t>
            </a:r>
          </a:p>
          <a:p>
            <a:pPr marL="457200" indent="-457200" algn="just">
              <a:buAutoNum type="arabicPlain"/>
            </a:pPr>
            <a:r>
              <a:rPr lang="en-US" sz="3200" dirty="0">
                <a:solidFill>
                  <a:srgbClr val="FF0000"/>
                </a:solidFill>
                <a:latin typeface="Calibri" pitchFamily="34" charset="0"/>
                <a:cs typeface="Calibri" pitchFamily="34" charset="0"/>
              </a:rPr>
              <a:t>Single parent families </a:t>
            </a:r>
            <a:r>
              <a:rPr lang="en-US" sz="3200" dirty="0">
                <a:latin typeface="Calibri" pitchFamily="34" charset="0"/>
                <a:cs typeface="Calibri" pitchFamily="34" charset="0"/>
              </a:rPr>
              <a:t>-  formed when one parent leaves the nuclear family because of divorce, desertion(abandon), separation or death.</a:t>
            </a:r>
          </a:p>
          <a:p>
            <a:pPr algn="just"/>
            <a:endParaRPr lang="en-US" sz="3200" dirty="0">
              <a:latin typeface="Calibri" pitchFamily="34" charset="0"/>
              <a:cs typeface="Calibri" pitchFamily="34" charset="0"/>
            </a:endParaRPr>
          </a:p>
        </p:txBody>
      </p:sp>
    </p:spTree>
    <p:extLst>
      <p:ext uri="{BB962C8B-B14F-4D97-AF65-F5344CB8AC3E}">
        <p14:creationId xmlns="" xmlns:p14="http://schemas.microsoft.com/office/powerpoint/2010/main" val="986329380"/>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dirty="0"/>
              <a:t>Ct..</a:t>
            </a:r>
          </a:p>
        </p:txBody>
      </p:sp>
      <p:sp>
        <p:nvSpPr>
          <p:cNvPr id="3" name="Content Placeholder 2"/>
          <p:cNvSpPr>
            <a:spLocks noGrp="1"/>
          </p:cNvSpPr>
          <p:nvPr>
            <p:ph idx="1"/>
          </p:nvPr>
        </p:nvSpPr>
        <p:spPr>
          <a:xfrm>
            <a:off x="457200" y="1066800"/>
            <a:ext cx="8077200" cy="5407152"/>
          </a:xfrm>
        </p:spPr>
        <p:txBody>
          <a:bodyPr>
            <a:normAutofit/>
          </a:bodyPr>
          <a:lstStyle/>
          <a:p>
            <a:pPr algn="just"/>
            <a:r>
              <a:rPr lang="en-US" sz="3200" dirty="0">
                <a:latin typeface="Calibri" pitchFamily="34" charset="0"/>
                <a:cs typeface="Calibri" pitchFamily="34" charset="0"/>
              </a:rPr>
              <a:t>According to authority, family can be classified as matriarchal (mother in authority) or patriarchal(father in authorities) families.</a:t>
            </a:r>
          </a:p>
          <a:p>
            <a:pPr algn="ctr"/>
            <a:r>
              <a:rPr lang="en-US" sz="3200" b="1" u="sng" dirty="0">
                <a:latin typeface="Calibri" pitchFamily="34" charset="0"/>
                <a:cs typeface="Calibri" pitchFamily="34" charset="0"/>
              </a:rPr>
              <a:t>Characteristics of a family</a:t>
            </a:r>
          </a:p>
          <a:p>
            <a:pPr marL="457200" indent="-457200">
              <a:buFont typeface="Wingdings" pitchFamily="2" charset="2"/>
              <a:buChar char="§"/>
            </a:pPr>
            <a:r>
              <a:rPr lang="en-US" sz="3200" dirty="0">
                <a:latin typeface="Calibri" pitchFamily="34" charset="0"/>
                <a:cs typeface="Calibri" pitchFamily="34" charset="0"/>
              </a:rPr>
              <a:t>Every family is a small social system</a:t>
            </a:r>
          </a:p>
          <a:p>
            <a:pPr marL="457200" indent="-457200">
              <a:buFont typeface="Wingdings" pitchFamily="2" charset="2"/>
              <a:buChar char="§"/>
            </a:pPr>
            <a:r>
              <a:rPr lang="en-US" sz="3200" dirty="0">
                <a:latin typeface="Calibri" pitchFamily="34" charset="0"/>
                <a:cs typeface="Calibri" pitchFamily="34" charset="0"/>
              </a:rPr>
              <a:t>Has its own cultural values and rules</a:t>
            </a:r>
          </a:p>
          <a:p>
            <a:pPr marL="457200" indent="-457200">
              <a:buFont typeface="Wingdings" pitchFamily="2" charset="2"/>
              <a:buChar char="§"/>
            </a:pPr>
            <a:r>
              <a:rPr lang="en-US" sz="3200" dirty="0">
                <a:latin typeface="Calibri" pitchFamily="34" charset="0"/>
                <a:cs typeface="Calibri" pitchFamily="34" charset="0"/>
              </a:rPr>
              <a:t>Has its own structure</a:t>
            </a:r>
          </a:p>
          <a:p>
            <a:pPr marL="457200" indent="-457200">
              <a:buFont typeface="Wingdings" pitchFamily="2" charset="2"/>
              <a:buChar char="§"/>
            </a:pPr>
            <a:r>
              <a:rPr lang="en-US" sz="3200" dirty="0">
                <a:latin typeface="Calibri" pitchFamily="34" charset="0"/>
                <a:cs typeface="Calibri" pitchFamily="34" charset="0"/>
              </a:rPr>
              <a:t>Performs basic certain functions.</a:t>
            </a:r>
          </a:p>
          <a:p>
            <a:pPr marL="457200" indent="-457200">
              <a:buFont typeface="Wingdings" pitchFamily="2" charset="2"/>
              <a:buChar char="§"/>
            </a:pPr>
            <a:r>
              <a:rPr lang="en-US" sz="3200" dirty="0">
                <a:latin typeface="Calibri" pitchFamily="34" charset="0"/>
                <a:cs typeface="Calibri" pitchFamily="34" charset="0"/>
              </a:rPr>
              <a:t>Moves through stages of the life cycle</a:t>
            </a:r>
          </a:p>
          <a:p>
            <a:endParaRPr lang="en-US" sz="3200" dirty="0">
              <a:latin typeface="Calibri" pitchFamily="34" charset="0"/>
              <a:cs typeface="Calibri" pitchFamily="34" charset="0"/>
            </a:endParaRPr>
          </a:p>
        </p:txBody>
      </p:sp>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15962"/>
          </a:xfrm>
        </p:spPr>
        <p:txBody>
          <a:bodyPr>
            <a:normAutofit/>
          </a:bodyPr>
          <a:lstStyle/>
          <a:p>
            <a:pPr algn="ctr"/>
            <a:r>
              <a:rPr lang="en-US" sz="4000" b="1" dirty="0">
                <a:solidFill>
                  <a:srgbClr val="FF0000"/>
                </a:solidFill>
                <a:latin typeface="Berlin Sans FB Demi" pitchFamily="34" charset="0"/>
              </a:rPr>
              <a:t>Functions of the family</a:t>
            </a:r>
            <a:endParaRPr lang="en-US" sz="4000" dirty="0">
              <a:latin typeface="Berlin Sans FB Demi" pitchFamily="34" charset="0"/>
            </a:endParaRPr>
          </a:p>
        </p:txBody>
      </p:sp>
      <p:sp>
        <p:nvSpPr>
          <p:cNvPr id="3" name="Content Placeholder 2"/>
          <p:cNvSpPr>
            <a:spLocks noGrp="1"/>
          </p:cNvSpPr>
          <p:nvPr>
            <p:ph idx="1"/>
          </p:nvPr>
        </p:nvSpPr>
        <p:spPr>
          <a:xfrm>
            <a:off x="381000" y="838200"/>
            <a:ext cx="8077200" cy="5562600"/>
          </a:xfrm>
        </p:spPr>
        <p:txBody>
          <a:bodyPr>
            <a:noAutofit/>
          </a:bodyPr>
          <a:lstStyle/>
          <a:p>
            <a:pPr marL="457200" indent="-457200" algn="just">
              <a:buAutoNum type="arabicPlain"/>
            </a:pPr>
            <a:r>
              <a:rPr lang="en-US" sz="3200" dirty="0">
                <a:latin typeface="Calibri" pitchFamily="34" charset="0"/>
                <a:cs typeface="Calibri" pitchFamily="34" charset="0"/>
              </a:rPr>
              <a:t>The control of sexual behavior in the society</a:t>
            </a:r>
          </a:p>
          <a:p>
            <a:pPr marL="457200" indent="-457200" algn="just">
              <a:buAutoNum type="arabicPlain"/>
            </a:pPr>
            <a:r>
              <a:rPr lang="en-US" sz="3200" dirty="0">
                <a:latin typeface="Calibri" pitchFamily="34" charset="0"/>
                <a:cs typeface="Calibri" pitchFamily="34" charset="0"/>
              </a:rPr>
              <a:t>Procreation purposes to preserve the society</a:t>
            </a:r>
          </a:p>
          <a:p>
            <a:pPr marL="457200" indent="-457200" algn="just">
              <a:buAutoNum type="arabicPlain"/>
            </a:pPr>
            <a:r>
              <a:rPr lang="en-US" sz="3200" dirty="0">
                <a:latin typeface="Calibri" pitchFamily="34" charset="0"/>
                <a:cs typeface="Calibri" pitchFamily="34" charset="0"/>
              </a:rPr>
              <a:t>Provision of basic needs to all family members</a:t>
            </a:r>
          </a:p>
          <a:p>
            <a:pPr marL="457200" indent="-457200" algn="just">
              <a:buAutoNum type="arabicPlain"/>
            </a:pPr>
            <a:r>
              <a:rPr lang="en-US" sz="3200" dirty="0">
                <a:latin typeface="Calibri" pitchFamily="34" charset="0"/>
                <a:cs typeface="Calibri" pitchFamily="34" charset="0"/>
              </a:rPr>
              <a:t>Care of socio-emotional needs of its members</a:t>
            </a:r>
          </a:p>
          <a:p>
            <a:pPr marL="457200" indent="-457200" algn="just">
              <a:buAutoNum type="arabicPlain"/>
            </a:pPr>
            <a:endParaRPr lang="en-US" sz="3200" dirty="0">
              <a:latin typeface="Calibri" pitchFamily="34" charset="0"/>
              <a:cs typeface="Calibri" pitchFamily="34" charset="0"/>
            </a:endParaRPr>
          </a:p>
          <a:p>
            <a:pPr algn="just"/>
            <a:endParaRPr lang="en-US" sz="3200" dirty="0">
              <a:latin typeface="Calibri" pitchFamily="34" charset="0"/>
              <a:cs typeface="Calibri" pitchFamily="34" charset="0"/>
            </a:endParaRPr>
          </a:p>
        </p:txBody>
      </p:sp>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err="1"/>
              <a:t>ct</a:t>
            </a:r>
            <a:endParaRPr lang="en-US" dirty="0"/>
          </a:p>
        </p:txBody>
      </p:sp>
      <p:sp>
        <p:nvSpPr>
          <p:cNvPr id="3" name="Content Placeholder 2"/>
          <p:cNvSpPr>
            <a:spLocks noGrp="1"/>
          </p:cNvSpPr>
          <p:nvPr>
            <p:ph idx="1"/>
          </p:nvPr>
        </p:nvSpPr>
        <p:spPr>
          <a:xfrm>
            <a:off x="457200" y="1600200"/>
            <a:ext cx="8001000" cy="4873752"/>
          </a:xfrm>
        </p:spPr>
        <p:txBody>
          <a:bodyPr>
            <a:normAutofit/>
          </a:bodyPr>
          <a:lstStyle/>
          <a:p>
            <a:pPr marL="0" indent="0" algn="just">
              <a:buNone/>
            </a:pPr>
            <a:r>
              <a:rPr lang="en-US" sz="3200" dirty="0">
                <a:latin typeface="Calibri" pitchFamily="34" charset="0"/>
                <a:cs typeface="Calibri" pitchFamily="34" charset="0"/>
              </a:rPr>
              <a:t>5. Primary socialization of the children aimed at making them responsible members of the society</a:t>
            </a:r>
          </a:p>
          <a:p>
            <a:pPr marL="0" indent="0" algn="just">
              <a:buNone/>
            </a:pPr>
            <a:r>
              <a:rPr lang="en-US" sz="3200" dirty="0">
                <a:latin typeface="Calibri" pitchFamily="34" charset="0"/>
                <a:cs typeface="Calibri" pitchFamily="34" charset="0"/>
              </a:rPr>
              <a:t>6. The provision of leisure and recreation for family members e.g. cerebration of significant occasions</a:t>
            </a:r>
          </a:p>
          <a:p>
            <a:endParaRPr lang="en-US" sz="3200" dirty="0"/>
          </a:p>
        </p:txBody>
      </p:sp>
    </p:spTree>
    <p:extLst>
      <p:ext uri="{BB962C8B-B14F-4D97-AF65-F5344CB8AC3E}">
        <p14:creationId xmlns="" xmlns:p14="http://schemas.microsoft.com/office/powerpoint/2010/main" val="2753104612"/>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868362"/>
          </a:xfrm>
        </p:spPr>
        <p:txBody>
          <a:bodyPr>
            <a:noAutofit/>
          </a:bodyPr>
          <a:lstStyle/>
          <a:p>
            <a:pPr algn="ctr"/>
            <a:r>
              <a:rPr lang="en-US" sz="4400" u="sng" dirty="0">
                <a:solidFill>
                  <a:srgbClr val="C00000"/>
                </a:solidFill>
                <a:latin typeface="Berlin Sans FB Demi" pitchFamily="34" charset="0"/>
              </a:rPr>
              <a:t>Kinship</a:t>
            </a:r>
            <a:endParaRPr lang="en-US" sz="4400" dirty="0">
              <a:latin typeface="Berlin Sans FB Demi" pitchFamily="34" charset="0"/>
            </a:endParaRPr>
          </a:p>
        </p:txBody>
      </p:sp>
      <p:sp>
        <p:nvSpPr>
          <p:cNvPr id="3" name="Content Placeholder 2"/>
          <p:cNvSpPr>
            <a:spLocks noGrp="1"/>
          </p:cNvSpPr>
          <p:nvPr>
            <p:ph idx="1"/>
          </p:nvPr>
        </p:nvSpPr>
        <p:spPr>
          <a:xfrm>
            <a:off x="228600" y="914400"/>
            <a:ext cx="8610600" cy="5791200"/>
          </a:xfrm>
        </p:spPr>
        <p:txBody>
          <a:bodyPr>
            <a:normAutofit/>
          </a:bodyPr>
          <a:lstStyle/>
          <a:p>
            <a:pPr marL="457200" indent="-457200" algn="just"/>
            <a:r>
              <a:rPr lang="en-US" sz="2800" dirty="0">
                <a:latin typeface="Calibri" pitchFamily="34" charset="0"/>
                <a:cs typeface="Calibri" pitchFamily="34" charset="0"/>
              </a:rPr>
              <a:t>A social relationship based on family ties. It is a system of defining and classifying one’s relatives.</a:t>
            </a:r>
          </a:p>
          <a:p>
            <a:pPr marL="457200" indent="-457200" algn="just"/>
            <a:r>
              <a:rPr lang="en-US" sz="2800" dirty="0">
                <a:latin typeface="Calibri" pitchFamily="34" charset="0"/>
                <a:cs typeface="Calibri" pitchFamily="34" charset="0"/>
              </a:rPr>
              <a:t>Kinship is a relationship between any entities that share a genealogical origin or lineage through either biological,(genetic or blood relation i.e. consanguine  relations )the descent of an individual is reckoned either from  the mothers  (matrilineal) or from father’s (</a:t>
            </a:r>
            <a:r>
              <a:rPr lang="en-US" sz="2800" dirty="0" err="1">
                <a:latin typeface="Calibri" pitchFamily="34" charset="0"/>
                <a:cs typeface="Calibri" pitchFamily="34" charset="0"/>
              </a:rPr>
              <a:t>patrilineal</a:t>
            </a:r>
            <a:r>
              <a:rPr lang="en-US" sz="2800" dirty="0">
                <a:latin typeface="Calibri" pitchFamily="34" charset="0"/>
                <a:cs typeface="Calibri" pitchFamily="34" charset="0"/>
              </a:rPr>
              <a:t>)descent group ,  cultural(related by marriage i.e. </a:t>
            </a:r>
            <a:r>
              <a:rPr lang="en-US" sz="2800" dirty="0" err="1">
                <a:latin typeface="Calibri" pitchFamily="34" charset="0"/>
                <a:cs typeface="Calibri" pitchFamily="34" charset="0"/>
              </a:rPr>
              <a:t>affinal</a:t>
            </a:r>
            <a:r>
              <a:rPr lang="en-US" sz="2800" dirty="0">
                <a:latin typeface="Calibri" pitchFamily="34" charset="0"/>
                <a:cs typeface="Calibri" pitchFamily="34" charset="0"/>
              </a:rPr>
              <a:t> relations)e.g. husband or wife, parents in law  etc</a:t>
            </a:r>
          </a:p>
          <a:p>
            <a:pPr marL="457200" indent="-457200" algn="just"/>
            <a:r>
              <a:rPr lang="en-US" sz="2800" dirty="0">
                <a:latin typeface="Calibri" pitchFamily="34" charset="0"/>
                <a:cs typeface="Calibri" pitchFamily="34" charset="0"/>
              </a:rPr>
              <a:t>A descent group - a social group whose members claim common ancestry</a:t>
            </a:r>
          </a:p>
          <a:p>
            <a:pPr algn="just"/>
            <a:endParaRPr lang="en-US" sz="2800" dirty="0">
              <a:latin typeface="Calibri" pitchFamily="34" charset="0"/>
              <a:cs typeface="Calibri" pitchFamily="34" charset="0"/>
            </a:endParaRPr>
          </a:p>
        </p:txBody>
      </p:sp>
    </p:spTree>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543800" cy="1143000"/>
          </a:xfrm>
        </p:spPr>
        <p:txBody>
          <a:bodyPr/>
          <a:lstStyle/>
          <a:p>
            <a:pPr algn="ctr"/>
            <a:r>
              <a:rPr lang="en-US" dirty="0">
                <a:solidFill>
                  <a:schemeClr val="tx1"/>
                </a:solidFill>
              </a:rPr>
              <a:t>Thus:</a:t>
            </a:r>
          </a:p>
        </p:txBody>
      </p:sp>
      <p:sp>
        <p:nvSpPr>
          <p:cNvPr id="3" name="Content Placeholder 2"/>
          <p:cNvSpPr>
            <a:spLocks noGrp="1"/>
          </p:cNvSpPr>
          <p:nvPr>
            <p:ph idx="1"/>
          </p:nvPr>
        </p:nvSpPr>
        <p:spPr>
          <a:xfrm>
            <a:off x="457200" y="1600200"/>
            <a:ext cx="8001000" cy="4873752"/>
          </a:xfrm>
        </p:spPr>
        <p:txBody>
          <a:bodyPr>
            <a:noAutofit/>
          </a:bodyPr>
          <a:lstStyle/>
          <a:p>
            <a:pPr algn="just"/>
            <a:r>
              <a:rPr lang="en-GB" sz="3200" dirty="0">
                <a:latin typeface="Calibri" pitchFamily="34" charset="0"/>
                <a:cs typeface="Calibri" pitchFamily="34" charset="0"/>
              </a:rPr>
              <a:t>Kinship implies ties of blood (biological kinship), descent (</a:t>
            </a:r>
            <a:r>
              <a:rPr lang="en-GB" sz="3200" dirty="0" err="1">
                <a:latin typeface="Calibri" pitchFamily="34" charset="0"/>
                <a:cs typeface="Calibri" pitchFamily="34" charset="0"/>
              </a:rPr>
              <a:t>jural</a:t>
            </a:r>
            <a:r>
              <a:rPr lang="en-GB" sz="3200" dirty="0">
                <a:latin typeface="Calibri" pitchFamily="34" charset="0"/>
                <a:cs typeface="Calibri" pitchFamily="34" charset="0"/>
              </a:rPr>
              <a:t> or legal kinship) and marriage (affiliation). People descended from a common ancestor are referred to as </a:t>
            </a:r>
            <a:r>
              <a:rPr lang="en-GB" sz="3200" dirty="0" err="1">
                <a:latin typeface="Calibri" pitchFamily="34" charset="0"/>
                <a:cs typeface="Calibri" pitchFamily="34" charset="0"/>
              </a:rPr>
              <a:t>cognatic</a:t>
            </a:r>
            <a:r>
              <a:rPr lang="en-GB" sz="3200" dirty="0">
                <a:latin typeface="Calibri" pitchFamily="34" charset="0"/>
                <a:cs typeface="Calibri" pitchFamily="34" charset="0"/>
              </a:rPr>
              <a:t> kin or cognates; those who become kin through marriage are </a:t>
            </a:r>
            <a:r>
              <a:rPr lang="en-GB" sz="3200" dirty="0" err="1">
                <a:latin typeface="Calibri" pitchFamily="34" charset="0"/>
                <a:cs typeface="Calibri" pitchFamily="34" charset="0"/>
              </a:rPr>
              <a:t>affinal</a:t>
            </a:r>
            <a:r>
              <a:rPr lang="en-GB" sz="3200" dirty="0">
                <a:latin typeface="Calibri" pitchFamily="34" charset="0"/>
                <a:cs typeface="Calibri" pitchFamily="34" charset="0"/>
              </a:rPr>
              <a:t> </a:t>
            </a:r>
            <a:r>
              <a:rPr lang="en-GB" sz="3200" dirty="0" err="1">
                <a:latin typeface="Calibri" pitchFamily="34" charset="0"/>
                <a:cs typeface="Calibri" pitchFamily="34" charset="0"/>
              </a:rPr>
              <a:t>kins</a:t>
            </a:r>
            <a:r>
              <a:rPr lang="en-GB" sz="3200" dirty="0">
                <a:latin typeface="Calibri" pitchFamily="34" charset="0"/>
                <a:cs typeface="Calibri" pitchFamily="34" charset="0"/>
              </a:rPr>
              <a:t> or </a:t>
            </a:r>
            <a:r>
              <a:rPr lang="en-GB" sz="3200" dirty="0" err="1">
                <a:latin typeface="Calibri" pitchFamily="34" charset="0"/>
                <a:cs typeface="Calibri" pitchFamily="34" charset="0"/>
              </a:rPr>
              <a:t>affines</a:t>
            </a:r>
            <a:r>
              <a:rPr lang="en-GB" sz="3200" dirty="0">
                <a:latin typeface="Calibri" pitchFamily="34" charset="0"/>
                <a:cs typeface="Calibri" pitchFamily="34" charset="0"/>
              </a:rPr>
              <a:t>. As a basic principle of social organisation, kinship gives a person his place in society;</a:t>
            </a:r>
            <a:endParaRPr lang="en-US" sz="3200" dirty="0">
              <a:latin typeface="Calibri" pitchFamily="34" charset="0"/>
              <a:cs typeface="Calibri" pitchFamily="34" charset="0"/>
            </a:endParaRPr>
          </a:p>
        </p:txBody>
      </p:sp>
    </p:spTree>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a:t>Ct..</a:t>
            </a:r>
          </a:p>
        </p:txBody>
      </p:sp>
      <p:sp>
        <p:nvSpPr>
          <p:cNvPr id="3" name="Content Placeholder 2"/>
          <p:cNvSpPr>
            <a:spLocks noGrp="1"/>
          </p:cNvSpPr>
          <p:nvPr>
            <p:ph idx="1"/>
          </p:nvPr>
        </p:nvSpPr>
        <p:spPr>
          <a:xfrm>
            <a:off x="228600" y="762000"/>
            <a:ext cx="8305800" cy="5711952"/>
          </a:xfrm>
        </p:spPr>
        <p:txBody>
          <a:bodyPr>
            <a:noAutofit/>
          </a:bodyPr>
          <a:lstStyle/>
          <a:p>
            <a:pPr marL="457200" indent="-457200" algn="just"/>
            <a:r>
              <a:rPr lang="en-US" sz="2800" b="1" dirty="0">
                <a:solidFill>
                  <a:srgbClr val="C00000"/>
                </a:solidFill>
                <a:latin typeface="Calibri" pitchFamily="34" charset="0"/>
                <a:cs typeface="Calibri" pitchFamily="34" charset="0"/>
              </a:rPr>
              <a:t>Marriage-</a:t>
            </a:r>
            <a:r>
              <a:rPr lang="en-US" sz="2800" dirty="0">
                <a:latin typeface="Calibri" pitchFamily="34" charset="0"/>
                <a:cs typeface="Calibri" pitchFamily="34" charset="0"/>
              </a:rPr>
              <a:t>A universal  social institution which is the basis of the establishment of a family.</a:t>
            </a:r>
          </a:p>
          <a:p>
            <a:pPr marL="457200" indent="-457200" algn="just">
              <a:buNone/>
            </a:pPr>
            <a:r>
              <a:rPr lang="en-US" sz="3600" b="1" dirty="0">
                <a:solidFill>
                  <a:srgbClr val="C00000"/>
                </a:solidFill>
                <a:latin typeface="Berlin Sans FB Demi" pitchFamily="34" charset="0"/>
                <a:cs typeface="Calibri" pitchFamily="34" charset="0"/>
              </a:rPr>
              <a:t>Types of marriage –</a:t>
            </a:r>
          </a:p>
          <a:p>
            <a:pPr marL="457200" indent="-457200" algn="just"/>
            <a:r>
              <a:rPr lang="en-US" sz="2800" u="sng" dirty="0">
                <a:solidFill>
                  <a:srgbClr val="C00000"/>
                </a:solidFill>
                <a:latin typeface="Calibri" pitchFamily="34" charset="0"/>
                <a:cs typeface="Calibri" pitchFamily="34" charset="0"/>
              </a:rPr>
              <a:t>Monogamy</a:t>
            </a:r>
            <a:r>
              <a:rPr lang="en-US" sz="2800" dirty="0">
                <a:solidFill>
                  <a:srgbClr val="C00000"/>
                </a:solidFill>
                <a:latin typeface="Calibri" pitchFamily="34" charset="0"/>
                <a:cs typeface="Calibri" pitchFamily="34" charset="0"/>
              </a:rPr>
              <a:t>-</a:t>
            </a:r>
            <a:r>
              <a:rPr lang="en-US" sz="2800" dirty="0">
                <a:latin typeface="Calibri" pitchFamily="34" charset="0"/>
                <a:cs typeface="Calibri" pitchFamily="34" charset="0"/>
              </a:rPr>
              <a:t>one man to one woman</a:t>
            </a:r>
          </a:p>
          <a:p>
            <a:pPr marL="457200" indent="-457200" algn="just"/>
            <a:r>
              <a:rPr lang="en-US" sz="2800" u="sng" dirty="0">
                <a:solidFill>
                  <a:srgbClr val="C00000"/>
                </a:solidFill>
                <a:latin typeface="Calibri" pitchFamily="34" charset="0"/>
                <a:cs typeface="Calibri" pitchFamily="34" charset="0"/>
              </a:rPr>
              <a:t>Polygamy</a:t>
            </a:r>
            <a:r>
              <a:rPr lang="en-US" sz="2800" dirty="0">
                <a:solidFill>
                  <a:srgbClr val="C00000"/>
                </a:solidFill>
                <a:latin typeface="Calibri" pitchFamily="34" charset="0"/>
                <a:cs typeface="Calibri" pitchFamily="34" charset="0"/>
              </a:rPr>
              <a:t>-</a:t>
            </a:r>
            <a:r>
              <a:rPr lang="en-US" sz="2800" dirty="0">
                <a:latin typeface="Calibri" pitchFamily="34" charset="0"/>
                <a:cs typeface="Calibri" pitchFamily="34" charset="0"/>
              </a:rPr>
              <a:t>marriage of one person to two or more people </a:t>
            </a:r>
          </a:p>
          <a:p>
            <a:pPr marL="457200" indent="-457200" algn="just"/>
            <a:r>
              <a:rPr lang="en-US" sz="2800" u="sng" dirty="0">
                <a:solidFill>
                  <a:srgbClr val="FF0000"/>
                </a:solidFill>
                <a:latin typeface="Calibri" pitchFamily="34" charset="0"/>
                <a:cs typeface="Calibri" pitchFamily="34" charset="0"/>
              </a:rPr>
              <a:t>Polygyny</a:t>
            </a:r>
            <a:r>
              <a:rPr lang="en-US" sz="2800" dirty="0">
                <a:latin typeface="Calibri" pitchFamily="34" charset="0"/>
                <a:cs typeface="Calibri" pitchFamily="34" charset="0"/>
              </a:rPr>
              <a:t>-marriage of two or more women to one man</a:t>
            </a:r>
          </a:p>
          <a:p>
            <a:pPr marL="457200" indent="-457200" algn="just"/>
            <a:r>
              <a:rPr lang="en-US" sz="2800" u="sng" dirty="0">
                <a:solidFill>
                  <a:srgbClr val="FF0000"/>
                </a:solidFill>
                <a:latin typeface="Calibri" pitchFamily="34" charset="0"/>
                <a:cs typeface="Calibri" pitchFamily="34" charset="0"/>
              </a:rPr>
              <a:t>Polyandry</a:t>
            </a:r>
            <a:r>
              <a:rPr lang="en-US" sz="2800" dirty="0">
                <a:latin typeface="Calibri" pitchFamily="34" charset="0"/>
                <a:cs typeface="Calibri" pitchFamily="34" charset="0"/>
              </a:rPr>
              <a:t> -marriage of two or more men to one woman e.g. Ashanti in Ghana,  </a:t>
            </a:r>
            <a:r>
              <a:rPr lang="en-US" sz="2800" dirty="0" err="1">
                <a:latin typeface="Calibri" pitchFamily="34" charset="0"/>
                <a:cs typeface="Calibri" pitchFamily="34" charset="0"/>
              </a:rPr>
              <a:t>kandyans</a:t>
            </a:r>
            <a:r>
              <a:rPr lang="en-US" sz="2800" dirty="0">
                <a:latin typeface="Calibri" pitchFamily="34" charset="0"/>
                <a:cs typeface="Calibri" pitchFamily="34" charset="0"/>
              </a:rPr>
              <a:t> in Sri </a:t>
            </a:r>
            <a:r>
              <a:rPr lang="en-US" sz="2800" dirty="0" err="1">
                <a:latin typeface="Calibri" pitchFamily="34" charset="0"/>
                <a:cs typeface="Calibri" pitchFamily="34" charset="0"/>
              </a:rPr>
              <a:t>lanka</a:t>
            </a:r>
            <a:r>
              <a:rPr lang="en-US" sz="2800" dirty="0">
                <a:latin typeface="Calibri" pitchFamily="34" charset="0"/>
                <a:cs typeface="Calibri" pitchFamily="34" charset="0"/>
              </a:rPr>
              <a:t> </a:t>
            </a:r>
          </a:p>
          <a:p>
            <a:pPr marL="457200" indent="-457200" algn="just"/>
            <a:r>
              <a:rPr lang="en-US" sz="2800" u="sng" dirty="0" err="1">
                <a:solidFill>
                  <a:srgbClr val="FF0000"/>
                </a:solidFill>
                <a:latin typeface="Calibri" pitchFamily="34" charset="0"/>
                <a:cs typeface="Calibri" pitchFamily="34" charset="0"/>
              </a:rPr>
              <a:t>Cenogamy</a:t>
            </a:r>
            <a:r>
              <a:rPr lang="en-US" sz="2800" dirty="0">
                <a:latin typeface="Calibri" pitchFamily="34" charset="0"/>
                <a:cs typeface="Calibri" pitchFamily="34" charset="0"/>
              </a:rPr>
              <a:t>- group marriage. Several men and several women are married to each other.</a:t>
            </a:r>
            <a:endParaRPr lang="sw-KE" sz="2800" dirty="0">
              <a:latin typeface="Calibri" pitchFamily="34" charset="0"/>
              <a:cs typeface="Calibri" pitchFamily="34" charset="0"/>
            </a:endParaRPr>
          </a:p>
          <a:p>
            <a:pPr algn="just"/>
            <a:endParaRPr lang="en-US" sz="2800" dirty="0">
              <a:latin typeface="Calibri" pitchFamily="34" charset="0"/>
              <a:cs typeface="Calibri" pitchFamily="34" charset="0"/>
            </a:endParaRP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E99F4-D68E-4F02-A23E-7A7D1194CC55}"/>
              </a:ext>
            </a:extLst>
          </p:cNvPr>
          <p:cNvSpPr>
            <a:spLocks noGrp="1"/>
          </p:cNvSpPr>
          <p:nvPr>
            <p:ph type="title"/>
          </p:nvPr>
        </p:nvSpPr>
        <p:spPr>
          <a:xfrm>
            <a:off x="490656" y="0"/>
            <a:ext cx="8229600" cy="1143000"/>
          </a:xfrm>
        </p:spPr>
        <p:txBody>
          <a:bodyPr>
            <a:normAutofit/>
          </a:bodyPr>
          <a:lstStyle/>
          <a:p>
            <a:pPr algn="ctr"/>
            <a:r>
              <a:rPr lang="en-US" sz="6000" b="1" dirty="0">
                <a:solidFill>
                  <a:srgbClr val="FF0000"/>
                </a:solidFill>
              </a:rPr>
              <a:t>Mode of teaching</a:t>
            </a:r>
            <a:endParaRPr lang="x-none" sz="6000" b="1" dirty="0">
              <a:solidFill>
                <a:srgbClr val="FF0000"/>
              </a:solidFill>
            </a:endParaRPr>
          </a:p>
        </p:txBody>
      </p:sp>
      <p:sp>
        <p:nvSpPr>
          <p:cNvPr id="3" name="Content Placeholder 2">
            <a:extLst>
              <a:ext uri="{FF2B5EF4-FFF2-40B4-BE49-F238E27FC236}">
                <a16:creationId xmlns="" xmlns:a16="http://schemas.microsoft.com/office/drawing/2014/main" id="{61F485A3-0176-408E-9271-44AB7CB410DE}"/>
              </a:ext>
            </a:extLst>
          </p:cNvPr>
          <p:cNvSpPr>
            <a:spLocks noGrp="1"/>
          </p:cNvSpPr>
          <p:nvPr>
            <p:ph idx="1"/>
          </p:nvPr>
        </p:nvSpPr>
        <p:spPr>
          <a:xfrm>
            <a:off x="423744" y="1143000"/>
            <a:ext cx="8229600" cy="4389120"/>
          </a:xfrm>
        </p:spPr>
        <p:txBody>
          <a:bodyPr>
            <a:normAutofit/>
          </a:bodyPr>
          <a:lstStyle/>
          <a:p>
            <a:pPr algn="just"/>
            <a:r>
              <a:rPr lang="en-US" sz="3200" dirty="0"/>
              <a:t>Lecture</a:t>
            </a:r>
          </a:p>
          <a:p>
            <a:pPr algn="just"/>
            <a:r>
              <a:rPr lang="en-US" sz="3200" dirty="0"/>
              <a:t>Group discussions</a:t>
            </a:r>
          </a:p>
          <a:p>
            <a:pPr algn="just"/>
            <a:r>
              <a:rPr lang="en-US" sz="3200" dirty="0"/>
              <a:t>Assignments/ take-away</a:t>
            </a:r>
          </a:p>
          <a:p>
            <a:pPr algn="just"/>
            <a:r>
              <a:rPr lang="en-US" sz="3200" dirty="0"/>
              <a:t>Individual study</a:t>
            </a:r>
          </a:p>
          <a:p>
            <a:pPr algn="just"/>
            <a:r>
              <a:rPr lang="en-US" sz="3200" dirty="0"/>
              <a:t>Role plays</a:t>
            </a:r>
            <a:endParaRPr lang="x-none" sz="3200" dirty="0"/>
          </a:p>
        </p:txBody>
      </p:sp>
    </p:spTree>
    <p:extLst>
      <p:ext uri="{BB962C8B-B14F-4D97-AF65-F5344CB8AC3E}">
        <p14:creationId xmlns="" xmlns:p14="http://schemas.microsoft.com/office/powerpoint/2010/main" val="2514029525"/>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4"/>
            <a:ext cx="7467600" cy="1020762"/>
          </a:xfrm>
        </p:spPr>
        <p:txBody>
          <a:bodyPr>
            <a:normAutofit/>
          </a:bodyPr>
          <a:lstStyle/>
          <a:p>
            <a:pPr algn="ctr"/>
            <a:r>
              <a:rPr lang="en-GB" sz="4400" b="1" dirty="0">
                <a:solidFill>
                  <a:schemeClr val="tx1"/>
                </a:solidFill>
                <a:latin typeface="Berlin Sans FB Demi" pitchFamily="34" charset="0"/>
              </a:rPr>
              <a:t>Educational Institutions</a:t>
            </a:r>
            <a:r>
              <a:rPr lang="en-GB" sz="4400" dirty="0">
                <a:solidFill>
                  <a:schemeClr val="tx1"/>
                </a:solidFill>
                <a:latin typeface="Berlin Sans FB Demi" pitchFamily="34" charset="0"/>
              </a:rPr>
              <a:t> </a:t>
            </a:r>
            <a:endParaRPr lang="en-US" sz="4400" dirty="0">
              <a:solidFill>
                <a:schemeClr val="tx1"/>
              </a:solidFill>
              <a:latin typeface="Berlin Sans FB Demi" pitchFamily="34" charset="0"/>
            </a:endParaRPr>
          </a:p>
        </p:txBody>
      </p:sp>
      <p:sp>
        <p:nvSpPr>
          <p:cNvPr id="3" name="Content Placeholder 2"/>
          <p:cNvSpPr>
            <a:spLocks noGrp="1"/>
          </p:cNvSpPr>
          <p:nvPr>
            <p:ph idx="1"/>
          </p:nvPr>
        </p:nvSpPr>
        <p:spPr>
          <a:xfrm>
            <a:off x="304800" y="1447800"/>
            <a:ext cx="8077200" cy="4797552"/>
          </a:xfrm>
        </p:spPr>
        <p:txBody>
          <a:bodyPr>
            <a:noAutofit/>
          </a:bodyPr>
          <a:lstStyle/>
          <a:p>
            <a:pPr algn="just"/>
            <a:r>
              <a:rPr lang="en-GB" sz="3200" dirty="0">
                <a:latin typeface="Calibri" pitchFamily="34" charset="0"/>
                <a:cs typeface="Calibri" pitchFamily="34" charset="0"/>
              </a:rPr>
              <a:t>Education is the deliberate instruction through which a society’s social and technical skills are acquired (Casper </a:t>
            </a:r>
            <a:r>
              <a:rPr lang="en-GB" sz="3200" dirty="0" err="1">
                <a:latin typeface="Calibri" pitchFamily="34" charset="0"/>
                <a:cs typeface="Calibri" pitchFamily="34" charset="0"/>
              </a:rPr>
              <a:t>Odegi</a:t>
            </a:r>
            <a:r>
              <a:rPr lang="en-GB" sz="3200" dirty="0">
                <a:latin typeface="Calibri" pitchFamily="34" charset="0"/>
                <a:cs typeface="Calibri" pitchFamily="34" charset="0"/>
              </a:rPr>
              <a:t> </a:t>
            </a:r>
            <a:r>
              <a:rPr lang="en-GB" sz="3200" dirty="0" err="1">
                <a:latin typeface="Calibri" pitchFamily="34" charset="0"/>
                <a:cs typeface="Calibri" pitchFamily="34" charset="0"/>
              </a:rPr>
              <a:t>Awuondo</a:t>
            </a:r>
            <a:r>
              <a:rPr lang="en-GB" sz="3200" dirty="0">
                <a:latin typeface="Calibri" pitchFamily="34" charset="0"/>
                <a:cs typeface="Calibri" pitchFamily="34" charset="0"/>
              </a:rPr>
              <a:t>, 1993). It is a lifelong process that begins as soon as a child is conceived. </a:t>
            </a:r>
          </a:p>
          <a:p>
            <a:pPr algn="just"/>
            <a:r>
              <a:rPr lang="en-GB" sz="3200" dirty="0">
                <a:latin typeface="Calibri" pitchFamily="34" charset="0"/>
                <a:cs typeface="Calibri" pitchFamily="34" charset="0"/>
              </a:rPr>
              <a:t>There are two aspects of education: formal and informal. </a:t>
            </a:r>
            <a:endParaRPr lang="en-US" sz="3200" dirty="0">
              <a:latin typeface="Calibri" pitchFamily="34" charset="0"/>
              <a:cs typeface="Calibri" pitchFamily="34" charset="0"/>
            </a:endParaRPr>
          </a:p>
        </p:txBody>
      </p:sp>
    </p:spTree>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873752"/>
          </a:xfrm>
        </p:spPr>
        <p:txBody>
          <a:bodyPr>
            <a:normAutofit/>
          </a:bodyPr>
          <a:lstStyle/>
          <a:p>
            <a:pPr algn="just"/>
            <a:r>
              <a:rPr lang="en-GB" sz="3200" dirty="0">
                <a:latin typeface="Calibri" pitchFamily="34" charset="0"/>
                <a:cs typeface="Calibri" pitchFamily="34" charset="0"/>
              </a:rPr>
              <a:t>Formal education is acquired through formally established institutions of learning</a:t>
            </a:r>
          </a:p>
          <a:p>
            <a:pPr algn="just"/>
            <a:r>
              <a:rPr lang="en-GB" sz="3200" dirty="0">
                <a:latin typeface="Calibri" pitchFamily="34" charset="0"/>
                <a:cs typeface="Calibri" pitchFamily="34" charset="0"/>
              </a:rPr>
              <a:t>Informal education takes place in informal places, for example, the work place, recreational place, among peer groups, in the church or other religious settings</a:t>
            </a:r>
            <a:endParaRPr lang="en-US" sz="3200" dirty="0">
              <a:latin typeface="Calibri" pitchFamily="34" charset="0"/>
              <a:cs typeface="Calibri" pitchFamily="34" charset="0"/>
            </a:endParaRPr>
          </a:p>
          <a:p>
            <a:endParaRPr lang="en-US" sz="3200" dirty="0"/>
          </a:p>
        </p:txBody>
      </p:sp>
    </p:spTree>
    <p:extLst>
      <p:ext uri="{BB962C8B-B14F-4D97-AF65-F5344CB8AC3E}">
        <p14:creationId xmlns="" xmlns:p14="http://schemas.microsoft.com/office/powerpoint/2010/main" val="413447323"/>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543800" cy="914400"/>
          </a:xfrm>
        </p:spPr>
        <p:txBody>
          <a:bodyPr>
            <a:normAutofit/>
          </a:bodyPr>
          <a:lstStyle/>
          <a:p>
            <a:pPr algn="ctr"/>
            <a:r>
              <a:rPr lang="en-US" sz="5400" dirty="0">
                <a:solidFill>
                  <a:srgbClr val="C00000"/>
                </a:solidFill>
                <a:latin typeface="Berlin Sans FB Demi" pitchFamily="34" charset="0"/>
              </a:rPr>
              <a:t>Functions</a:t>
            </a:r>
            <a:endParaRPr lang="en-US" sz="5400" dirty="0">
              <a:latin typeface="Berlin Sans FB Demi" pitchFamily="34" charset="0"/>
            </a:endParaRPr>
          </a:p>
        </p:txBody>
      </p:sp>
      <p:sp>
        <p:nvSpPr>
          <p:cNvPr id="3" name="Content Placeholder 2"/>
          <p:cNvSpPr>
            <a:spLocks noGrp="1"/>
          </p:cNvSpPr>
          <p:nvPr>
            <p:ph idx="1"/>
          </p:nvPr>
        </p:nvSpPr>
        <p:spPr>
          <a:xfrm>
            <a:off x="304800" y="1295400"/>
            <a:ext cx="8382000" cy="5181600"/>
          </a:xfrm>
        </p:spPr>
        <p:txBody>
          <a:bodyPr>
            <a:noAutofit/>
          </a:bodyPr>
          <a:lstStyle/>
          <a:p>
            <a:pPr marL="457200" indent="-457200" algn="just">
              <a:buAutoNum type="arabicPlain"/>
            </a:pPr>
            <a:r>
              <a:rPr lang="en-US" sz="3200" dirty="0">
                <a:latin typeface="Calibri" pitchFamily="34" charset="0"/>
                <a:cs typeface="Calibri" pitchFamily="34" charset="0"/>
              </a:rPr>
              <a:t>Transmission   of values, attitudes, and behavior from one generation to another. (secondary socialisation)</a:t>
            </a:r>
          </a:p>
          <a:p>
            <a:pPr marL="457200" indent="-457200" algn="just">
              <a:buAutoNum type="arabicPlain"/>
            </a:pPr>
            <a:r>
              <a:rPr lang="en-US" sz="3200" dirty="0">
                <a:latin typeface="Calibri" pitchFamily="34" charset="0"/>
                <a:cs typeface="Calibri" pitchFamily="34" charset="0"/>
              </a:rPr>
              <a:t>Transmission of skills and knowledge </a:t>
            </a:r>
          </a:p>
          <a:p>
            <a:pPr marL="457200" indent="-457200" algn="just">
              <a:buAutoNum type="arabicPlain"/>
            </a:pPr>
            <a:r>
              <a:rPr lang="en-US" sz="3200" dirty="0">
                <a:latin typeface="Calibri" pitchFamily="34" charset="0"/>
                <a:cs typeface="Calibri" pitchFamily="34" charset="0"/>
              </a:rPr>
              <a:t>Provision of job security and economic stability</a:t>
            </a:r>
          </a:p>
          <a:p>
            <a:pPr marL="457200" indent="-457200" algn="just">
              <a:buAutoNum type="arabicPlain"/>
            </a:pPr>
            <a:r>
              <a:rPr lang="en-US" sz="3200" dirty="0">
                <a:latin typeface="Calibri" pitchFamily="34" charset="0"/>
                <a:cs typeface="Calibri" pitchFamily="34" charset="0"/>
              </a:rPr>
              <a:t>Provision of opportunity of talent exploitation i.e. social/psychological functions where one relates with other people outside his family set-up</a:t>
            </a:r>
          </a:p>
        </p:txBody>
      </p:sp>
    </p:spTree>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772400" cy="4873752"/>
          </a:xfrm>
        </p:spPr>
        <p:txBody>
          <a:bodyPr>
            <a:normAutofit/>
          </a:bodyPr>
          <a:lstStyle/>
          <a:p>
            <a:pPr marL="514350" indent="-514350" algn="just">
              <a:buFont typeface="+mj-lt"/>
              <a:buAutoNum type="arabicPeriod" startAt="5"/>
            </a:pPr>
            <a:r>
              <a:rPr lang="en-US" sz="3200" dirty="0">
                <a:latin typeface="Calibri" pitchFamily="34" charset="0"/>
                <a:cs typeface="Calibri" pitchFamily="34" charset="0"/>
              </a:rPr>
              <a:t>Preparation of children for future responsibilities . E.g. careers, politics </a:t>
            </a:r>
            <a:r>
              <a:rPr lang="en-US" sz="3200" dirty="0" err="1">
                <a:latin typeface="Calibri" pitchFamily="34" charset="0"/>
                <a:cs typeface="Calibri" pitchFamily="34" charset="0"/>
              </a:rPr>
              <a:t>etc</a:t>
            </a:r>
            <a:r>
              <a:rPr lang="en-US" sz="3200" dirty="0">
                <a:latin typeface="Calibri" pitchFamily="34" charset="0"/>
                <a:cs typeface="Calibri" pitchFamily="34" charset="0"/>
              </a:rPr>
              <a:t> (personal development)</a:t>
            </a:r>
          </a:p>
          <a:p>
            <a:pPr marL="514350" indent="-514350" algn="just">
              <a:buFont typeface="+mj-lt"/>
              <a:buAutoNum type="arabicPeriod" startAt="5"/>
            </a:pPr>
            <a:r>
              <a:rPr lang="en-US" sz="3200" dirty="0">
                <a:latin typeface="Calibri" pitchFamily="34" charset="0"/>
                <a:cs typeface="Calibri" pitchFamily="34" charset="0"/>
              </a:rPr>
              <a:t>Custodial functions.    Care of youngsters or most time of the day</a:t>
            </a:r>
          </a:p>
          <a:p>
            <a:pPr marL="514350" indent="-514350" algn="just">
              <a:buFont typeface="+mj-lt"/>
              <a:buAutoNum type="arabicPeriod" startAt="5"/>
            </a:pPr>
            <a:r>
              <a:rPr lang="en-US" sz="3200" dirty="0">
                <a:latin typeface="Calibri" pitchFamily="34" charset="0"/>
                <a:cs typeface="Calibri" pitchFamily="34" charset="0"/>
              </a:rPr>
              <a:t>Social integration- binds community together</a:t>
            </a:r>
          </a:p>
          <a:p>
            <a:pPr algn="just"/>
            <a:endParaRPr lang="en-US" sz="3200" dirty="0">
              <a:latin typeface="Calibri" pitchFamily="34" charset="0"/>
              <a:cs typeface="Calibri" pitchFamily="34" charset="0"/>
            </a:endParaRPr>
          </a:p>
          <a:p>
            <a:endParaRPr lang="en-US" sz="3200" dirty="0"/>
          </a:p>
        </p:txBody>
      </p:sp>
    </p:spTree>
    <p:extLst>
      <p:ext uri="{BB962C8B-B14F-4D97-AF65-F5344CB8AC3E}">
        <p14:creationId xmlns="" xmlns:p14="http://schemas.microsoft.com/office/powerpoint/2010/main" val="2692934945"/>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92162"/>
          </a:xfrm>
        </p:spPr>
        <p:txBody>
          <a:bodyPr>
            <a:noAutofit/>
          </a:bodyPr>
          <a:lstStyle/>
          <a:p>
            <a:pPr algn="ctr"/>
            <a:r>
              <a:rPr lang="en-US" sz="4000" dirty="0">
                <a:solidFill>
                  <a:srgbClr val="FF0000"/>
                </a:solidFill>
                <a:latin typeface="Berlin Sans FB Demi" pitchFamily="34" charset="0"/>
              </a:rPr>
              <a:t>The religious institution </a:t>
            </a:r>
            <a:endParaRPr lang="en-US" sz="4000" dirty="0">
              <a:latin typeface="Berlin Sans FB Demi" pitchFamily="34" charset="0"/>
            </a:endParaRPr>
          </a:p>
        </p:txBody>
      </p:sp>
      <p:sp>
        <p:nvSpPr>
          <p:cNvPr id="3" name="Content Placeholder 2"/>
          <p:cNvSpPr>
            <a:spLocks noGrp="1"/>
          </p:cNvSpPr>
          <p:nvPr>
            <p:ph idx="1"/>
          </p:nvPr>
        </p:nvSpPr>
        <p:spPr>
          <a:xfrm>
            <a:off x="457200" y="1066800"/>
            <a:ext cx="8153400" cy="5407152"/>
          </a:xfrm>
        </p:spPr>
        <p:txBody>
          <a:bodyPr>
            <a:normAutofit/>
          </a:bodyPr>
          <a:lstStyle/>
          <a:p>
            <a:pPr marL="457200" indent="-457200" algn="just"/>
            <a:r>
              <a:rPr lang="en-US" sz="3200" dirty="0">
                <a:latin typeface="Calibri" pitchFamily="34" charset="0"/>
                <a:cs typeface="Calibri" pitchFamily="34" charset="0"/>
              </a:rPr>
              <a:t> Religion is an emotional attitude towards the unknown and uncontrolled</a:t>
            </a:r>
          </a:p>
          <a:p>
            <a:pPr marL="457200" indent="-457200" algn="just"/>
            <a:r>
              <a:rPr lang="en-US" sz="3200" dirty="0">
                <a:latin typeface="Calibri" pitchFamily="34" charset="0"/>
                <a:cs typeface="Calibri" pitchFamily="34" charset="0"/>
              </a:rPr>
              <a:t> Religion include a belief in the supernatural or sacred. These are things that lie beyond our knowledge and control</a:t>
            </a:r>
          </a:p>
          <a:p>
            <a:pPr marL="457200" indent="-457200" algn="just"/>
            <a:endParaRPr lang="en-US" sz="3200" dirty="0">
              <a:latin typeface="Calibri" pitchFamily="34" charset="0"/>
              <a:cs typeface="Calibri" pitchFamily="34" charset="0"/>
            </a:endParaRPr>
          </a:p>
        </p:txBody>
      </p:sp>
    </p:spTree>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483352"/>
          </a:xfrm>
        </p:spPr>
        <p:txBody>
          <a:bodyPr>
            <a:normAutofit/>
          </a:bodyPr>
          <a:lstStyle/>
          <a:p>
            <a:pPr marL="457200" indent="-457200" algn="just"/>
            <a:r>
              <a:rPr lang="en-US" sz="3200" dirty="0">
                <a:latin typeface="Calibri" pitchFamily="34" charset="0"/>
                <a:cs typeface="Calibri" pitchFamily="34" charset="0"/>
              </a:rPr>
              <a:t>Religion is the shared beliefs and practices which make us recognize the existence of supernatural being and the sacred and man’s relationship to him</a:t>
            </a:r>
          </a:p>
          <a:p>
            <a:pPr marL="457200" indent="-457200" algn="just"/>
            <a:r>
              <a:rPr lang="en-US" sz="3200" dirty="0">
                <a:latin typeface="Calibri" pitchFamily="34" charset="0"/>
                <a:cs typeface="Calibri" pitchFamily="34" charset="0"/>
              </a:rPr>
              <a:t> Religion provides us with moral definition as to what is  good or bad. It helps us  to come to terms with our environment especially those aspects we do not understand e.g. death, pain and suffering</a:t>
            </a:r>
          </a:p>
          <a:p>
            <a:endParaRPr lang="en-US" sz="3200" dirty="0"/>
          </a:p>
        </p:txBody>
      </p:sp>
    </p:spTree>
    <p:extLst>
      <p:ext uri="{BB962C8B-B14F-4D97-AF65-F5344CB8AC3E}">
        <p14:creationId xmlns="" xmlns:p14="http://schemas.microsoft.com/office/powerpoint/2010/main" val="1652775378"/>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62000"/>
          </a:xfrm>
        </p:spPr>
        <p:txBody>
          <a:bodyPr>
            <a:noAutofit/>
          </a:bodyPr>
          <a:lstStyle/>
          <a:p>
            <a:pPr algn="ctr"/>
            <a:r>
              <a:rPr lang="en-US" sz="4000" dirty="0">
                <a:solidFill>
                  <a:srgbClr val="C00000"/>
                </a:solidFill>
                <a:latin typeface="Arial Black" pitchFamily="34" charset="0"/>
              </a:rPr>
              <a:t/>
            </a:r>
            <a:br>
              <a:rPr lang="en-US" sz="4000" dirty="0">
                <a:solidFill>
                  <a:srgbClr val="C00000"/>
                </a:solidFill>
                <a:latin typeface="Arial Black" pitchFamily="34" charset="0"/>
              </a:rPr>
            </a:br>
            <a:r>
              <a:rPr lang="en-US" sz="4000" dirty="0">
                <a:solidFill>
                  <a:srgbClr val="C00000"/>
                </a:solidFill>
                <a:latin typeface="Arial Black" pitchFamily="34" charset="0"/>
              </a:rPr>
              <a:t> Functions of religion </a:t>
            </a:r>
            <a:endParaRPr lang="en-US" sz="4000" dirty="0">
              <a:latin typeface="Arial Black" pitchFamily="34" charset="0"/>
            </a:endParaRPr>
          </a:p>
        </p:txBody>
      </p:sp>
      <p:sp>
        <p:nvSpPr>
          <p:cNvPr id="3" name="Content Placeholder 2"/>
          <p:cNvSpPr>
            <a:spLocks noGrp="1"/>
          </p:cNvSpPr>
          <p:nvPr>
            <p:ph idx="1"/>
          </p:nvPr>
        </p:nvSpPr>
        <p:spPr>
          <a:xfrm>
            <a:off x="304800" y="1219200"/>
            <a:ext cx="8229600" cy="5254752"/>
          </a:xfrm>
        </p:spPr>
        <p:txBody>
          <a:bodyPr>
            <a:normAutofit/>
          </a:bodyPr>
          <a:lstStyle/>
          <a:p>
            <a:pPr marL="457200" indent="-457200" algn="just">
              <a:buAutoNum type="arabicPlain"/>
            </a:pPr>
            <a:r>
              <a:rPr lang="en-US" sz="3200" u="sng" dirty="0">
                <a:latin typeface="Calibri" pitchFamily="34" charset="0"/>
                <a:cs typeface="Calibri" pitchFamily="34" charset="0"/>
              </a:rPr>
              <a:t>Group integration </a:t>
            </a:r>
            <a:r>
              <a:rPr lang="en-US" sz="3200" dirty="0">
                <a:latin typeface="Calibri" pitchFamily="34" charset="0"/>
                <a:cs typeface="Calibri" pitchFamily="34" charset="0"/>
              </a:rPr>
              <a:t>-religious beliefs provide a basis for people to unite together </a:t>
            </a:r>
          </a:p>
          <a:p>
            <a:pPr marL="457200" indent="-457200" algn="just">
              <a:buAutoNum type="arabicPlain"/>
            </a:pPr>
            <a:r>
              <a:rPr lang="en-US" sz="3200" u="sng" dirty="0">
                <a:latin typeface="Calibri" pitchFamily="34" charset="0"/>
                <a:cs typeface="Calibri" pitchFamily="34" charset="0"/>
              </a:rPr>
              <a:t>Social control- </a:t>
            </a:r>
            <a:r>
              <a:rPr lang="en-US" sz="3200" dirty="0">
                <a:latin typeface="Calibri" pitchFamily="34" charset="0"/>
                <a:cs typeface="Calibri" pitchFamily="34" charset="0"/>
              </a:rPr>
              <a:t>religion clearly states what is right and what is wrong. Rules and regulations may be derived from the holy books e.g. the Bible for Christians, Quran for Muslims etc </a:t>
            </a:r>
          </a:p>
          <a:p>
            <a:pPr algn="just"/>
            <a:endParaRPr lang="en-US" sz="3200" dirty="0">
              <a:latin typeface="Calibri" pitchFamily="34" charset="0"/>
              <a:cs typeface="Calibri" pitchFamily="34" charset="0"/>
            </a:endParaRPr>
          </a:p>
        </p:txBody>
      </p:sp>
    </p:spTree>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077200" cy="6016752"/>
          </a:xfrm>
        </p:spPr>
        <p:txBody>
          <a:bodyPr>
            <a:noAutofit/>
          </a:bodyPr>
          <a:lstStyle/>
          <a:p>
            <a:pPr marL="514350" indent="-514350" algn="just">
              <a:buFont typeface="+mj-lt"/>
              <a:buAutoNum type="arabicPeriod" startAt="3"/>
            </a:pPr>
            <a:r>
              <a:rPr lang="en-US" sz="3200" u="sng" dirty="0">
                <a:latin typeface="Calibri" pitchFamily="34" charset="0"/>
                <a:cs typeface="Calibri" pitchFamily="34" charset="0"/>
              </a:rPr>
              <a:t>The control of stress </a:t>
            </a:r>
            <a:r>
              <a:rPr lang="en-US" sz="3200" dirty="0">
                <a:latin typeface="Calibri" pitchFamily="34" charset="0"/>
                <a:cs typeface="Calibri" pitchFamily="34" charset="0"/>
              </a:rPr>
              <a:t>-religion help the believers to accept and bear pain or agony, sorrow or stress, because it offers them an explanation on  why a situation arises.</a:t>
            </a:r>
          </a:p>
          <a:p>
            <a:pPr marL="514350" indent="-514350" algn="just">
              <a:buFont typeface="+mj-lt"/>
              <a:buAutoNum type="arabicPeriod" startAt="3"/>
            </a:pPr>
            <a:r>
              <a:rPr lang="en-US" sz="3200" u="sng" dirty="0">
                <a:latin typeface="Calibri" pitchFamily="34" charset="0"/>
                <a:cs typeface="Calibri" pitchFamily="34" charset="0"/>
              </a:rPr>
              <a:t>Humanitarian function- </a:t>
            </a:r>
            <a:r>
              <a:rPr lang="en-US" sz="3200" dirty="0">
                <a:latin typeface="Calibri" pitchFamily="34" charset="0"/>
                <a:cs typeface="Calibri" pitchFamily="34" charset="0"/>
              </a:rPr>
              <a:t>service for those  in need e.g. hospitals, orphanages, homes for the aged and the handicapped  schools. The believers provide emergency care in cases of natural disasters such as floods, wars, drought </a:t>
            </a:r>
            <a:r>
              <a:rPr lang="en-US" sz="3200" dirty="0" err="1">
                <a:latin typeface="Calibri" pitchFamily="34" charset="0"/>
                <a:cs typeface="Calibri" pitchFamily="34" charset="0"/>
              </a:rPr>
              <a:t>etc</a:t>
            </a:r>
            <a:endParaRPr lang="en-US" sz="3200" dirty="0">
              <a:latin typeface="Calibri" pitchFamily="34" charset="0"/>
              <a:cs typeface="Calibri" pitchFamily="34" charset="0"/>
            </a:endParaRPr>
          </a:p>
          <a:p>
            <a:endParaRPr lang="en-US" sz="3200" dirty="0"/>
          </a:p>
        </p:txBody>
      </p:sp>
    </p:spTree>
    <p:extLst>
      <p:ext uri="{BB962C8B-B14F-4D97-AF65-F5344CB8AC3E}">
        <p14:creationId xmlns="" xmlns:p14="http://schemas.microsoft.com/office/powerpoint/2010/main" val="225611566"/>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63562"/>
          </a:xfrm>
        </p:spPr>
        <p:txBody>
          <a:bodyPr>
            <a:noAutofit/>
          </a:bodyPr>
          <a:lstStyle/>
          <a:p>
            <a:pPr algn="ctr"/>
            <a:r>
              <a:rPr lang="en-US" sz="5400" dirty="0">
                <a:solidFill>
                  <a:srgbClr val="C00000"/>
                </a:solidFill>
                <a:latin typeface="Arial Black" pitchFamily="34" charset="0"/>
              </a:rPr>
              <a:t/>
            </a:r>
            <a:br>
              <a:rPr lang="en-US" sz="5400" dirty="0">
                <a:solidFill>
                  <a:srgbClr val="C00000"/>
                </a:solidFill>
                <a:latin typeface="Arial Black" pitchFamily="34" charset="0"/>
              </a:rPr>
            </a:br>
            <a:r>
              <a:rPr lang="en-US" sz="5400" dirty="0">
                <a:solidFill>
                  <a:srgbClr val="C00000"/>
                </a:solidFill>
                <a:latin typeface="Arial Black" pitchFamily="34" charset="0"/>
              </a:rPr>
              <a:t> Political institution</a:t>
            </a:r>
            <a:endParaRPr lang="en-US" sz="5400" dirty="0">
              <a:latin typeface="Arial Black" pitchFamily="34" charset="0"/>
            </a:endParaRPr>
          </a:p>
        </p:txBody>
      </p:sp>
      <p:sp>
        <p:nvSpPr>
          <p:cNvPr id="3" name="Content Placeholder 2"/>
          <p:cNvSpPr>
            <a:spLocks noGrp="1"/>
          </p:cNvSpPr>
          <p:nvPr>
            <p:ph idx="1"/>
          </p:nvPr>
        </p:nvSpPr>
        <p:spPr>
          <a:xfrm>
            <a:off x="228600" y="762000"/>
            <a:ext cx="8763000" cy="5943600"/>
          </a:xfrm>
        </p:spPr>
        <p:txBody>
          <a:bodyPr>
            <a:noAutofit/>
          </a:bodyPr>
          <a:lstStyle/>
          <a:p>
            <a:pPr marL="457200" indent="-457200" algn="just"/>
            <a:r>
              <a:rPr lang="en-US" sz="3200" dirty="0"/>
              <a:t>Major role is to provide social control and to protect the society from internal and external threats. </a:t>
            </a:r>
            <a:endParaRPr lang="sw-KE" sz="3200" dirty="0"/>
          </a:p>
          <a:p>
            <a:pPr algn="ctr">
              <a:buNone/>
            </a:pPr>
            <a:r>
              <a:rPr lang="en-US" sz="2800" dirty="0"/>
              <a:t> </a:t>
            </a:r>
            <a:r>
              <a:rPr lang="en-US" sz="3600" b="1" dirty="0">
                <a:solidFill>
                  <a:srgbClr val="C00000"/>
                </a:solidFill>
                <a:latin typeface="Berlin Sans FB Demi" pitchFamily="34" charset="0"/>
              </a:rPr>
              <a:t>Types  of   government </a:t>
            </a:r>
            <a:endParaRPr lang="en-US" sz="2800" b="1" dirty="0">
              <a:solidFill>
                <a:srgbClr val="C00000"/>
              </a:solidFill>
              <a:latin typeface="Berlin Sans FB Demi" pitchFamily="34" charset="0"/>
            </a:endParaRPr>
          </a:p>
          <a:p>
            <a:pPr marL="457200" indent="-457200" algn="just">
              <a:buFont typeface="+mj-lt"/>
              <a:buAutoNum type="arabicPeriod"/>
            </a:pPr>
            <a:r>
              <a:rPr lang="en-US" sz="2800" b="1" dirty="0">
                <a:solidFill>
                  <a:srgbClr val="C00000"/>
                </a:solidFill>
              </a:rPr>
              <a:t>Oligarchy-</a:t>
            </a:r>
            <a:r>
              <a:rPr lang="en-US" sz="2800" dirty="0">
                <a:solidFill>
                  <a:srgbClr val="C00000"/>
                </a:solidFill>
              </a:rPr>
              <a:t> </a:t>
            </a:r>
            <a:r>
              <a:rPr lang="en-US" sz="2800" dirty="0"/>
              <a:t>government by a small group of people. Power is concentrated in the hands of a few people at the top. This is most common where military elites have seized power from the government in power </a:t>
            </a:r>
          </a:p>
          <a:p>
            <a:pPr marL="457200" indent="-457200" algn="just">
              <a:buFont typeface="+mj-lt"/>
              <a:buAutoNum type="arabicPeriod"/>
            </a:pPr>
            <a:r>
              <a:rPr lang="en-US" sz="2800" b="1" dirty="0">
                <a:solidFill>
                  <a:srgbClr val="C00000"/>
                </a:solidFill>
              </a:rPr>
              <a:t>Monarchy</a:t>
            </a:r>
            <a:r>
              <a:rPr lang="en-US" sz="2800" dirty="0">
                <a:solidFill>
                  <a:srgbClr val="C00000"/>
                </a:solidFill>
              </a:rPr>
              <a:t> - </a:t>
            </a:r>
            <a:r>
              <a:rPr lang="en-US" sz="2800" dirty="0"/>
              <a:t>only one person rules, who comes to power through inheritance e.g. the king, emperor or the queen</a:t>
            </a:r>
          </a:p>
        </p:txBody>
      </p:sp>
    </p:spTree>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5" y="1143000"/>
            <a:ext cx="8382001" cy="5181600"/>
          </a:xfrm>
        </p:spPr>
        <p:txBody>
          <a:bodyPr>
            <a:noAutofit/>
          </a:bodyPr>
          <a:lstStyle/>
          <a:p>
            <a:pPr marL="514350" indent="-514350" algn="just">
              <a:buFont typeface="+mj-lt"/>
              <a:buAutoNum type="arabicPeriod" startAt="3"/>
            </a:pPr>
            <a:r>
              <a:rPr lang="en-US" sz="3200" b="1" dirty="0">
                <a:solidFill>
                  <a:srgbClr val="C00000"/>
                </a:solidFill>
              </a:rPr>
              <a:t>Dictatorship-</a:t>
            </a:r>
            <a:r>
              <a:rPr lang="en-US" sz="3200" dirty="0">
                <a:solidFill>
                  <a:schemeClr val="tx2"/>
                </a:solidFill>
              </a:rPr>
              <a:t> </a:t>
            </a:r>
            <a:r>
              <a:rPr lang="en-US" sz="3200" dirty="0"/>
              <a:t>one person controls all the power to make and enforce laws. Dictators usually seize power by force</a:t>
            </a:r>
          </a:p>
          <a:p>
            <a:pPr marL="457200" indent="-457200" algn="just">
              <a:buFont typeface="+mj-lt"/>
              <a:buAutoNum type="arabicPeriod" startAt="3"/>
            </a:pPr>
            <a:r>
              <a:rPr lang="en-US" sz="3200" b="1" dirty="0">
                <a:solidFill>
                  <a:srgbClr val="C00000"/>
                </a:solidFill>
              </a:rPr>
              <a:t>Democracy-</a:t>
            </a:r>
            <a:r>
              <a:rPr lang="en-US" sz="3200" dirty="0">
                <a:solidFill>
                  <a:srgbClr val="C00000"/>
                </a:solidFill>
              </a:rPr>
              <a:t> </a:t>
            </a:r>
            <a:r>
              <a:rPr lang="en-US" sz="3200" dirty="0"/>
              <a:t>the  government of the people by the people for the people. It is based on rule by the consent of the majority. The leader is  usually voted into power at a general election and his authority is therefore legitimate</a:t>
            </a:r>
          </a:p>
          <a:p>
            <a:endParaRPr lang="en-US" sz="3200" dirty="0"/>
          </a:p>
        </p:txBody>
      </p:sp>
    </p:spTree>
    <p:extLst>
      <p:ext uri="{BB962C8B-B14F-4D97-AF65-F5344CB8AC3E}">
        <p14:creationId xmlns="" xmlns:p14="http://schemas.microsoft.com/office/powerpoint/2010/main" val="176589162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EAF494-097E-4172-B7C8-6103B078DFBD}"/>
              </a:ext>
            </a:extLst>
          </p:cNvPr>
          <p:cNvSpPr>
            <a:spLocks noGrp="1"/>
          </p:cNvSpPr>
          <p:nvPr>
            <p:ph type="title"/>
          </p:nvPr>
        </p:nvSpPr>
        <p:spPr>
          <a:xfrm>
            <a:off x="457201" y="152400"/>
            <a:ext cx="8229600" cy="1143000"/>
          </a:xfrm>
        </p:spPr>
        <p:txBody>
          <a:bodyPr>
            <a:normAutofit/>
          </a:bodyPr>
          <a:lstStyle/>
          <a:p>
            <a:pPr algn="ctr"/>
            <a:r>
              <a:rPr lang="en-US" sz="6000" b="1" dirty="0">
                <a:solidFill>
                  <a:srgbClr val="FF0000"/>
                </a:solidFill>
              </a:rPr>
              <a:t>Mode of evaluation </a:t>
            </a:r>
            <a:endParaRPr lang="x-none" sz="6000" b="1" dirty="0">
              <a:solidFill>
                <a:srgbClr val="FF0000"/>
              </a:solidFill>
            </a:endParaRPr>
          </a:p>
        </p:txBody>
      </p:sp>
      <p:sp>
        <p:nvSpPr>
          <p:cNvPr id="3" name="Content Placeholder 2">
            <a:extLst>
              <a:ext uri="{FF2B5EF4-FFF2-40B4-BE49-F238E27FC236}">
                <a16:creationId xmlns="" xmlns:a16="http://schemas.microsoft.com/office/drawing/2014/main" id="{7479EEC5-9225-4E69-8B05-323F8AB98D52}"/>
              </a:ext>
            </a:extLst>
          </p:cNvPr>
          <p:cNvSpPr>
            <a:spLocks noGrp="1"/>
          </p:cNvSpPr>
          <p:nvPr>
            <p:ph idx="1"/>
          </p:nvPr>
        </p:nvSpPr>
        <p:spPr>
          <a:xfrm>
            <a:off x="228599" y="1317702"/>
            <a:ext cx="8458201" cy="4389120"/>
          </a:xfrm>
        </p:spPr>
        <p:txBody>
          <a:bodyPr>
            <a:normAutofit/>
          </a:bodyPr>
          <a:lstStyle/>
          <a:p>
            <a:pPr algn="just"/>
            <a:r>
              <a:rPr lang="en-US" sz="3200" dirty="0"/>
              <a:t>Summative= End of semester exam. </a:t>
            </a:r>
            <a:endParaRPr lang="x-none" sz="3200" dirty="0"/>
          </a:p>
        </p:txBody>
      </p:sp>
    </p:spTree>
    <p:extLst>
      <p:ext uri="{BB962C8B-B14F-4D97-AF65-F5344CB8AC3E}">
        <p14:creationId xmlns="" xmlns:p14="http://schemas.microsoft.com/office/powerpoint/2010/main" val="81947328"/>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6600" dirty="0">
                <a:solidFill>
                  <a:schemeClr val="tx1"/>
                </a:solidFill>
                <a:latin typeface="Berlin Sans FB Demi" pitchFamily="34" charset="0"/>
              </a:rPr>
              <a:t>Styles of leadership</a:t>
            </a:r>
          </a:p>
        </p:txBody>
      </p:sp>
      <p:sp>
        <p:nvSpPr>
          <p:cNvPr id="3" name="Content Placeholder 2"/>
          <p:cNvSpPr>
            <a:spLocks noGrp="1"/>
          </p:cNvSpPr>
          <p:nvPr>
            <p:ph idx="1"/>
          </p:nvPr>
        </p:nvSpPr>
        <p:spPr/>
        <p:txBody>
          <a:bodyPr>
            <a:normAutofit/>
          </a:bodyPr>
          <a:lstStyle/>
          <a:p>
            <a:r>
              <a:rPr lang="en-US" sz="3200" dirty="0"/>
              <a:t>Authoritarian</a:t>
            </a:r>
          </a:p>
          <a:p>
            <a:r>
              <a:rPr lang="en-US" sz="3200" dirty="0"/>
              <a:t>Democratic- parcipative</a:t>
            </a:r>
          </a:p>
          <a:p>
            <a:r>
              <a:rPr lang="en-US" sz="3200" dirty="0"/>
              <a:t>Laissez-faire- delegative, free reign</a:t>
            </a:r>
          </a:p>
          <a:p>
            <a:endParaRPr lang="en-US" sz="3200" dirty="0"/>
          </a:p>
        </p:txBody>
      </p:sp>
    </p:spTree>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467600" cy="563562"/>
          </a:xfrm>
        </p:spPr>
        <p:txBody>
          <a:bodyPr>
            <a:noAutofit/>
          </a:bodyPr>
          <a:lstStyle/>
          <a:p>
            <a:pPr algn="ctr"/>
            <a:r>
              <a:rPr lang="en-US" sz="4800" b="1" dirty="0">
                <a:solidFill>
                  <a:schemeClr val="tx1"/>
                </a:solidFill>
                <a:latin typeface="Berlin Sans FB Demi" pitchFamily="34" charset="0"/>
              </a:rPr>
              <a:t>Functions of the government</a:t>
            </a:r>
          </a:p>
        </p:txBody>
      </p:sp>
      <p:sp>
        <p:nvSpPr>
          <p:cNvPr id="3" name="Content Placeholder 2"/>
          <p:cNvSpPr>
            <a:spLocks noGrp="1"/>
          </p:cNvSpPr>
          <p:nvPr>
            <p:ph idx="1"/>
          </p:nvPr>
        </p:nvSpPr>
        <p:spPr>
          <a:xfrm>
            <a:off x="152400" y="1371600"/>
            <a:ext cx="8839200" cy="5102352"/>
          </a:xfrm>
        </p:spPr>
        <p:txBody>
          <a:bodyPr>
            <a:normAutofit/>
          </a:bodyPr>
          <a:lstStyle/>
          <a:p>
            <a:pPr algn="just"/>
            <a:r>
              <a:rPr lang="en-US" sz="2800" dirty="0"/>
              <a:t>Protecting the constitution</a:t>
            </a:r>
          </a:p>
          <a:p>
            <a:pPr algn="just"/>
            <a:r>
              <a:rPr lang="en-US" sz="2800" dirty="0"/>
              <a:t>Maintenance of social order by enacting laws and enforcing them through authorized agents such as police force, court judges  etc</a:t>
            </a:r>
          </a:p>
          <a:p>
            <a:pPr algn="just"/>
            <a:r>
              <a:rPr lang="en-US" sz="2800" dirty="0"/>
              <a:t>Co- ordination of essential services for the smooth functioning of the society. This is done through establishment of ministries.</a:t>
            </a:r>
          </a:p>
          <a:p>
            <a:pPr algn="just"/>
            <a:r>
              <a:rPr lang="en-US" sz="2800" dirty="0"/>
              <a:t>Protecting citizens  from enemies either from other countries or rebels within the society . This is done by the army, Navy, and air force. </a:t>
            </a:r>
          </a:p>
        </p:txBody>
      </p:sp>
    </p:spTree>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14400"/>
          </a:xfrm>
        </p:spPr>
        <p:txBody>
          <a:bodyPr>
            <a:noAutofit/>
          </a:bodyPr>
          <a:lstStyle/>
          <a:p>
            <a:pPr algn="ctr"/>
            <a:r>
              <a:rPr lang="en-US" sz="6000" dirty="0">
                <a:solidFill>
                  <a:schemeClr val="tx1"/>
                </a:solidFill>
                <a:latin typeface="Berlin Sans FB Demi" pitchFamily="34" charset="0"/>
              </a:rPr>
              <a:t>Heath care institution</a:t>
            </a:r>
          </a:p>
        </p:txBody>
      </p:sp>
      <p:sp>
        <p:nvSpPr>
          <p:cNvPr id="3" name="Content Placeholder 2"/>
          <p:cNvSpPr>
            <a:spLocks noGrp="1"/>
          </p:cNvSpPr>
          <p:nvPr>
            <p:ph idx="1"/>
          </p:nvPr>
        </p:nvSpPr>
        <p:spPr>
          <a:xfrm>
            <a:off x="304800" y="1295400"/>
            <a:ext cx="8458200" cy="5178552"/>
          </a:xfrm>
        </p:spPr>
        <p:txBody>
          <a:bodyPr>
            <a:normAutofit/>
          </a:bodyPr>
          <a:lstStyle/>
          <a:p>
            <a:pPr algn="just"/>
            <a:r>
              <a:rPr lang="en-US" sz="3200" dirty="0"/>
              <a:t>The  purpose of this social institution is to promote health, prevent occurrence of diseases and to cure diseases</a:t>
            </a:r>
          </a:p>
          <a:p>
            <a:pPr algn="just"/>
            <a:r>
              <a:rPr lang="en-US" sz="3200" dirty="0"/>
              <a:t>Some of the institutions in the health care include:-</a:t>
            </a:r>
          </a:p>
          <a:p>
            <a:pPr marL="457200" indent="-457200" algn="just">
              <a:buFont typeface="+mj-lt"/>
              <a:buAutoNum type="arabicPeriod"/>
            </a:pPr>
            <a:r>
              <a:rPr lang="en-US" sz="3200" dirty="0"/>
              <a:t>Traditional medicine</a:t>
            </a:r>
          </a:p>
          <a:p>
            <a:pPr marL="457200" indent="-457200" algn="just">
              <a:buFont typeface="+mj-lt"/>
              <a:buAutoNum type="arabicPeriod"/>
            </a:pPr>
            <a:r>
              <a:rPr lang="en-US" sz="3200" dirty="0"/>
              <a:t>Private health facilities</a:t>
            </a:r>
          </a:p>
          <a:p>
            <a:pPr marL="457200" indent="-457200" algn="just">
              <a:buFont typeface="+mj-lt"/>
              <a:buAutoNum type="arabicPeriod"/>
            </a:pPr>
            <a:r>
              <a:rPr lang="en-US" sz="3200" dirty="0"/>
              <a:t>Public health facilities</a:t>
            </a:r>
          </a:p>
          <a:p>
            <a:pPr algn="just"/>
            <a:endParaRPr lang="en-US" sz="3200" dirty="0"/>
          </a:p>
        </p:txBody>
      </p:sp>
    </p:spTree>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34010"/>
            <a:ext cx="8229600" cy="1143000"/>
          </a:xfrm>
        </p:spPr>
        <p:txBody>
          <a:bodyPr>
            <a:normAutofit/>
          </a:bodyPr>
          <a:lstStyle/>
          <a:p>
            <a:pPr algn="ctr"/>
            <a:r>
              <a:rPr lang="en-US" sz="4400" b="1" dirty="0">
                <a:solidFill>
                  <a:schemeClr val="tx1"/>
                </a:solidFill>
                <a:latin typeface="Berlin Sans FB" panose="020E0602020502020306" pitchFamily="34" charset="0"/>
              </a:rPr>
              <a:t>THE SOCIALISATION PROCESS</a:t>
            </a:r>
          </a:p>
        </p:txBody>
      </p:sp>
      <p:pic>
        <p:nvPicPr>
          <p:cNvPr id="9" name="Picture 4" descr="image002"/>
          <p:cNvPicPr>
            <a:picLocks noGrp="1" noChangeAspect="1" noChangeArrowheads="1"/>
          </p:cNvPicPr>
          <p:nvPr>
            <p:ph idx="1"/>
          </p:nvPr>
        </p:nvPicPr>
        <p:blipFill>
          <a:blip r:embed="rId2" cstate="print"/>
          <a:srcRect/>
          <a:stretch>
            <a:fillRect/>
          </a:stretch>
        </p:blipFill>
        <p:spPr>
          <a:xfrm>
            <a:off x="1466022" y="1577010"/>
            <a:ext cx="5715000" cy="5029199"/>
          </a:xfrm>
        </p:spPr>
      </p:pic>
    </p:spTree>
    <p:extLst>
      <p:ext uri="{BB962C8B-B14F-4D97-AF65-F5344CB8AC3E}">
        <p14:creationId xmlns="" xmlns:p14="http://schemas.microsoft.com/office/powerpoint/2010/main" val="2378177687"/>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pPr algn="ctr"/>
            <a:r>
              <a:rPr lang="en-US" sz="6000" b="1" dirty="0">
                <a:solidFill>
                  <a:schemeClr val="tx1"/>
                </a:solidFill>
                <a:latin typeface="Berlin Sans FB Demi" pitchFamily="34" charset="0"/>
              </a:rPr>
              <a:t>Socialization process</a:t>
            </a:r>
          </a:p>
        </p:txBody>
      </p:sp>
      <p:sp>
        <p:nvSpPr>
          <p:cNvPr id="3" name="Content Placeholder 2"/>
          <p:cNvSpPr>
            <a:spLocks noGrp="1"/>
          </p:cNvSpPr>
          <p:nvPr>
            <p:ph idx="1"/>
          </p:nvPr>
        </p:nvSpPr>
        <p:spPr>
          <a:xfrm>
            <a:off x="228600" y="1219200"/>
            <a:ext cx="8763000" cy="5254752"/>
          </a:xfrm>
        </p:spPr>
        <p:txBody>
          <a:bodyPr>
            <a:normAutofit/>
          </a:bodyPr>
          <a:lstStyle/>
          <a:p>
            <a:pPr algn="just"/>
            <a:r>
              <a:rPr lang="en-US" sz="3200" dirty="0">
                <a:latin typeface="+mj-lt"/>
              </a:rPr>
              <a:t>According to </a:t>
            </a:r>
            <a:r>
              <a:rPr lang="en-US" sz="3200" dirty="0" err="1">
                <a:latin typeface="+mj-lt"/>
              </a:rPr>
              <a:t>Peil</a:t>
            </a:r>
            <a:r>
              <a:rPr lang="en-US" sz="3200" dirty="0">
                <a:latin typeface="+mj-lt"/>
              </a:rPr>
              <a:t> (1977) it refers to all the things</a:t>
            </a:r>
          </a:p>
          <a:p>
            <a:pPr algn="just">
              <a:buNone/>
            </a:pPr>
            <a:r>
              <a:rPr lang="en-US" sz="3200" dirty="0">
                <a:latin typeface="+mj-lt"/>
              </a:rPr>
              <a:t>that a child needs to know in order to function as a confirmed member of society.</a:t>
            </a:r>
          </a:p>
          <a:p>
            <a:pPr algn="just"/>
            <a:r>
              <a:rPr lang="en-US" sz="3200" dirty="0" err="1">
                <a:latin typeface="+mj-lt"/>
              </a:rPr>
              <a:t>Akinsola</a:t>
            </a:r>
            <a:r>
              <a:rPr lang="en-US" sz="3200" dirty="0">
                <a:latin typeface="+mj-lt"/>
              </a:rPr>
              <a:t> (1983) defines socialisation as the fundamental social process by which a person is introduced to be part of society into which one was born and learns its culture. </a:t>
            </a:r>
          </a:p>
          <a:p>
            <a:pPr algn="just"/>
            <a:endParaRPr lang="en-US" sz="3200" dirty="0">
              <a:latin typeface="+mj-lt"/>
            </a:endParaRPr>
          </a:p>
        </p:txBody>
      </p:sp>
    </p:spTree>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5" y="990600"/>
            <a:ext cx="8382001" cy="5334000"/>
          </a:xfrm>
        </p:spPr>
        <p:txBody>
          <a:bodyPr>
            <a:normAutofit/>
          </a:bodyPr>
          <a:lstStyle/>
          <a:p>
            <a:pPr algn="just"/>
            <a:r>
              <a:rPr lang="en-US" sz="3200" dirty="0"/>
              <a:t>Although much of this learning takes place in the first two or three years of life, socialisation continues throughout life.  </a:t>
            </a:r>
          </a:p>
          <a:p>
            <a:pPr algn="just"/>
            <a:r>
              <a:rPr lang="en-US" sz="3200" dirty="0"/>
              <a:t>When we attend school, move to a new place, take a new job or whenever we are called to make changes in customs, norms or </a:t>
            </a:r>
            <a:r>
              <a:rPr lang="en-US" sz="3200" dirty="0" err="1"/>
              <a:t>behaviour</a:t>
            </a:r>
            <a:r>
              <a:rPr lang="en-US" sz="3200" dirty="0"/>
              <a:t>, additional socialisation is necessary.</a:t>
            </a:r>
          </a:p>
        </p:txBody>
      </p:sp>
    </p:spTree>
    <p:extLst>
      <p:ext uri="{BB962C8B-B14F-4D97-AF65-F5344CB8AC3E}">
        <p14:creationId xmlns="" xmlns:p14="http://schemas.microsoft.com/office/powerpoint/2010/main" val="966019457"/>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a:t>Ct.. </a:t>
            </a:r>
          </a:p>
        </p:txBody>
      </p:sp>
      <p:sp>
        <p:nvSpPr>
          <p:cNvPr id="3" name="Content Placeholder 2"/>
          <p:cNvSpPr>
            <a:spLocks noGrp="1"/>
          </p:cNvSpPr>
          <p:nvPr>
            <p:ph idx="1"/>
          </p:nvPr>
        </p:nvSpPr>
        <p:spPr>
          <a:xfrm>
            <a:off x="152400" y="533400"/>
            <a:ext cx="8915400" cy="5711952"/>
          </a:xfrm>
        </p:spPr>
        <p:txBody>
          <a:bodyPr>
            <a:noAutofit/>
          </a:bodyPr>
          <a:lstStyle/>
          <a:p>
            <a:pPr algn="just"/>
            <a:r>
              <a:rPr lang="en-US" sz="3200" dirty="0">
                <a:latin typeface="+mj-lt"/>
              </a:rPr>
              <a:t>Socialisation integrates a child into the community by teaching them the disciplines, aspirations, social roles and skills necessary for group membership.</a:t>
            </a:r>
          </a:p>
          <a:p>
            <a:pPr algn="just"/>
            <a:r>
              <a:rPr lang="en-US" sz="3200" dirty="0">
                <a:latin typeface="+mj-lt"/>
              </a:rPr>
              <a:t>By comparing the two definitions it can be observed that socialisation is a process or adjustment and this adjustment starts from birth and continues throughout one's life (Myles, 1983).</a:t>
            </a:r>
          </a:p>
          <a:p>
            <a:pPr algn="just"/>
            <a:r>
              <a:rPr lang="en-US" sz="3200" dirty="0">
                <a:latin typeface="+mj-lt"/>
              </a:rPr>
              <a:t>Human infants are born without any culture. They must be transformed by their parents, teachers, and others into cultural and socially adept animals.</a:t>
            </a:r>
          </a:p>
          <a:p>
            <a:pPr algn="just"/>
            <a:endParaRPr lang="en-US" sz="2800" dirty="0">
              <a:latin typeface="+mj-lt"/>
            </a:endParaRPr>
          </a:p>
          <a:p>
            <a:pPr algn="just"/>
            <a:endParaRPr lang="en-US" sz="2800" dirty="0">
              <a:latin typeface="+mj-lt"/>
            </a:endParaRPr>
          </a:p>
        </p:txBody>
      </p:sp>
    </p:spTree>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389120"/>
          </a:xfrm>
        </p:spPr>
        <p:txBody>
          <a:bodyPr>
            <a:normAutofit/>
          </a:bodyPr>
          <a:lstStyle/>
          <a:p>
            <a:pPr algn="just"/>
            <a:r>
              <a:rPr lang="en-US" sz="3200" dirty="0"/>
              <a:t>The general process of acquiring culture is referred to as socialisation</a:t>
            </a:r>
          </a:p>
          <a:p>
            <a:pPr algn="just"/>
            <a:r>
              <a:rPr lang="en-US" sz="3200" dirty="0"/>
              <a:t>During socialisation, we learn the language of the culture we are born into as well as the roles we are to play in life.</a:t>
            </a:r>
          </a:p>
          <a:p>
            <a:endParaRPr lang="en-US" sz="3200" dirty="0"/>
          </a:p>
        </p:txBody>
      </p:sp>
    </p:spTree>
    <p:extLst>
      <p:ext uri="{BB962C8B-B14F-4D97-AF65-F5344CB8AC3E}">
        <p14:creationId xmlns="" xmlns:p14="http://schemas.microsoft.com/office/powerpoint/2010/main" val="2035257810"/>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0" y="152400"/>
            <a:ext cx="7289610" cy="1062251"/>
          </a:xfrm>
        </p:spPr>
        <p:txBody>
          <a:bodyPr>
            <a:noAutofit/>
          </a:bodyPr>
          <a:lstStyle/>
          <a:p>
            <a:pPr algn="ctr"/>
            <a:r>
              <a:rPr lang="en-US" sz="4400" b="1" dirty="0">
                <a:solidFill>
                  <a:schemeClr val="tx1"/>
                </a:solidFill>
                <a:latin typeface="Bookman Old Style" panose="02050604050505020204" pitchFamily="18" charset="0"/>
                <a:cs typeface="Aharoni" pitchFamily="2" charset="-79"/>
              </a:rPr>
              <a:t>Aims /goals for socialization</a:t>
            </a:r>
          </a:p>
        </p:txBody>
      </p:sp>
      <p:sp>
        <p:nvSpPr>
          <p:cNvPr id="3" name="Content Placeholder 2"/>
          <p:cNvSpPr>
            <a:spLocks noGrp="1"/>
          </p:cNvSpPr>
          <p:nvPr>
            <p:ph idx="1"/>
          </p:nvPr>
        </p:nvSpPr>
        <p:spPr>
          <a:xfrm>
            <a:off x="532263" y="1323833"/>
            <a:ext cx="7125837" cy="5534167"/>
          </a:xfrm>
        </p:spPr>
        <p:txBody>
          <a:bodyPr>
            <a:noAutofit/>
          </a:bodyPr>
          <a:lstStyle/>
          <a:p>
            <a:pPr>
              <a:buFont typeface="Wingdings" pitchFamily="2" charset="2"/>
              <a:buChar char="ü"/>
            </a:pPr>
            <a:r>
              <a:rPr lang="en-US" sz="3200" dirty="0">
                <a:latin typeface="Times New Roman" pitchFamily="18" charset="0"/>
                <a:cs typeface="Times New Roman" pitchFamily="18" charset="0"/>
              </a:rPr>
              <a:t>To inculcate basic disciplines.</a:t>
            </a:r>
          </a:p>
          <a:p>
            <a:pPr>
              <a:buFont typeface="Wingdings" pitchFamily="2" charset="2"/>
              <a:buChar char="ü"/>
            </a:pPr>
            <a:r>
              <a:rPr lang="en-US" sz="3200" dirty="0">
                <a:latin typeface="Times New Roman" pitchFamily="18" charset="0"/>
                <a:cs typeface="Times New Roman" pitchFamily="18" charset="0"/>
              </a:rPr>
              <a:t> To instill aspirations</a:t>
            </a:r>
          </a:p>
          <a:p>
            <a:pPr>
              <a:buFont typeface="Wingdings" pitchFamily="2" charset="2"/>
              <a:buChar char="ü"/>
            </a:pPr>
            <a:r>
              <a:rPr lang="en-US" sz="3200" dirty="0">
                <a:latin typeface="Times New Roman" pitchFamily="18" charset="0"/>
                <a:cs typeface="Times New Roman" pitchFamily="18" charset="0"/>
              </a:rPr>
              <a:t> To teach social roles</a:t>
            </a:r>
          </a:p>
          <a:p>
            <a:pPr>
              <a:buFont typeface="Wingdings" pitchFamily="2" charset="2"/>
              <a:buChar char="ü"/>
            </a:pPr>
            <a:r>
              <a:rPr lang="en-US" sz="3200" dirty="0">
                <a:latin typeface="Times New Roman" pitchFamily="18" charset="0"/>
                <a:cs typeface="Times New Roman" pitchFamily="18" charset="0"/>
              </a:rPr>
              <a:t> To teach skills</a:t>
            </a:r>
          </a:p>
          <a:p>
            <a:pPr>
              <a:buFont typeface="Wingdings" pitchFamily="2" charset="2"/>
              <a:buChar char="ü"/>
            </a:pPr>
            <a:r>
              <a:rPr lang="en-US" sz="3200" dirty="0">
                <a:latin typeface="Times New Roman" pitchFamily="18" charset="0"/>
                <a:cs typeface="Times New Roman" pitchFamily="18" charset="0"/>
              </a:rPr>
              <a:t> To teach conformity to norms</a:t>
            </a:r>
          </a:p>
          <a:p>
            <a:pPr>
              <a:buFont typeface="Wingdings" pitchFamily="2" charset="2"/>
              <a:buChar char="ü"/>
            </a:pPr>
            <a:r>
              <a:rPr lang="en-US" sz="3200" dirty="0">
                <a:latin typeface="Times New Roman" pitchFamily="18" charset="0"/>
                <a:cs typeface="Times New Roman" pitchFamily="18" charset="0"/>
              </a:rPr>
              <a:t> To create acceptable and constructive personal identities.</a:t>
            </a:r>
          </a:p>
        </p:txBody>
      </p:sp>
    </p:spTree>
    <p:extLst>
      <p:ext uri="{BB962C8B-B14F-4D97-AF65-F5344CB8AC3E}">
        <p14:creationId xmlns="" xmlns:p14="http://schemas.microsoft.com/office/powerpoint/2010/main" val="1673079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304800"/>
            <a:ext cx="8915400" cy="944562"/>
          </a:xfrm>
        </p:spPr>
        <p:txBody>
          <a:bodyPr>
            <a:noAutofit/>
          </a:bodyPr>
          <a:lstStyle/>
          <a:p>
            <a:pPr algn="ctr"/>
            <a:r>
              <a:rPr lang="en-US" sz="5400" dirty="0">
                <a:solidFill>
                  <a:schemeClr val="tx1"/>
                </a:solidFill>
                <a:latin typeface="Berlin Sans FB Demi" pitchFamily="34" charset="0"/>
              </a:rPr>
              <a:t>Types of Socialisation</a:t>
            </a:r>
          </a:p>
        </p:txBody>
      </p:sp>
      <p:sp>
        <p:nvSpPr>
          <p:cNvPr id="3" name="Content Placeholder 2"/>
          <p:cNvSpPr>
            <a:spLocks noGrp="1"/>
          </p:cNvSpPr>
          <p:nvPr>
            <p:ph idx="1"/>
          </p:nvPr>
        </p:nvSpPr>
        <p:spPr>
          <a:xfrm>
            <a:off x="304800" y="1600200"/>
            <a:ext cx="7620000" cy="4873752"/>
          </a:xfrm>
        </p:spPr>
        <p:txBody>
          <a:bodyPr>
            <a:normAutofit/>
          </a:bodyPr>
          <a:lstStyle/>
          <a:p>
            <a:r>
              <a:rPr lang="en-US" sz="3200" dirty="0"/>
              <a:t>Primary socialisation</a:t>
            </a:r>
          </a:p>
          <a:p>
            <a:r>
              <a:rPr lang="en-US" sz="3200" dirty="0"/>
              <a:t>Secondary socialisation</a:t>
            </a: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032B0B-3E92-4BA8-AED6-B8283A380B02}"/>
              </a:ext>
            </a:extLst>
          </p:cNvPr>
          <p:cNvSpPr>
            <a:spLocks noGrp="1"/>
          </p:cNvSpPr>
          <p:nvPr>
            <p:ph type="title"/>
          </p:nvPr>
        </p:nvSpPr>
        <p:spPr>
          <a:xfrm>
            <a:off x="457201" y="152400"/>
            <a:ext cx="8229600" cy="1143000"/>
          </a:xfrm>
        </p:spPr>
        <p:txBody>
          <a:bodyPr>
            <a:normAutofit/>
          </a:bodyPr>
          <a:lstStyle/>
          <a:p>
            <a:pPr algn="ctr"/>
            <a:r>
              <a:rPr lang="en-US" sz="6000" b="1" dirty="0">
                <a:solidFill>
                  <a:srgbClr val="FF0000"/>
                </a:solidFill>
              </a:rPr>
              <a:t>Reference</a:t>
            </a:r>
            <a:endParaRPr lang="x-none" sz="6000" b="1" dirty="0">
              <a:solidFill>
                <a:srgbClr val="FF0000"/>
              </a:solidFill>
            </a:endParaRPr>
          </a:p>
        </p:txBody>
      </p:sp>
      <p:sp>
        <p:nvSpPr>
          <p:cNvPr id="3" name="Content Placeholder 2">
            <a:extLst>
              <a:ext uri="{FF2B5EF4-FFF2-40B4-BE49-F238E27FC236}">
                <a16:creationId xmlns="" xmlns:a16="http://schemas.microsoft.com/office/drawing/2014/main" id="{C456BA59-076C-474F-8942-3F29DA5B28DD}"/>
              </a:ext>
            </a:extLst>
          </p:cNvPr>
          <p:cNvSpPr>
            <a:spLocks noGrp="1"/>
          </p:cNvSpPr>
          <p:nvPr>
            <p:ph idx="1"/>
          </p:nvPr>
        </p:nvSpPr>
        <p:spPr>
          <a:xfrm>
            <a:off x="152400" y="1295400"/>
            <a:ext cx="8762999" cy="5257800"/>
          </a:xfrm>
        </p:spPr>
        <p:txBody>
          <a:bodyPr>
            <a:normAutofit/>
          </a:bodyPr>
          <a:lstStyle/>
          <a:p>
            <a:pPr algn="just"/>
            <a:r>
              <a:rPr lang="en-US" sz="3200" dirty="0">
                <a:latin typeface="+mj-lt"/>
              </a:rPr>
              <a:t>Elaine D. and Earle S. (2013). </a:t>
            </a:r>
            <a:r>
              <a:rPr lang="en-US" sz="3200" i="1" dirty="0">
                <a:latin typeface="+mj-lt"/>
              </a:rPr>
              <a:t>Sociology for Nurses</a:t>
            </a:r>
            <a:r>
              <a:rPr lang="en-US" sz="3200" dirty="0">
                <a:latin typeface="+mj-lt"/>
              </a:rPr>
              <a:t>, 13</a:t>
            </a:r>
            <a:r>
              <a:rPr lang="en-US" sz="3200" baseline="30000" dirty="0">
                <a:latin typeface="+mj-lt"/>
              </a:rPr>
              <a:t>th</a:t>
            </a:r>
            <a:r>
              <a:rPr lang="en-US" sz="3200" dirty="0">
                <a:latin typeface="+mj-lt"/>
              </a:rPr>
              <a:t> edition, New York: Lippincott Williams and Wilkins. </a:t>
            </a:r>
          </a:p>
          <a:p>
            <a:pPr algn="just"/>
            <a:r>
              <a:rPr lang="en-US" sz="3200" dirty="0">
                <a:latin typeface="+mj-lt"/>
              </a:rPr>
              <a:t>Hinkle, J and Cheerer, K. (2014). </a:t>
            </a:r>
            <a:r>
              <a:rPr lang="en-US" sz="3200" i="1" dirty="0">
                <a:latin typeface="+mj-lt"/>
              </a:rPr>
              <a:t>Brunner and </a:t>
            </a:r>
            <a:r>
              <a:rPr lang="en-US" sz="3200" i="1" dirty="0" err="1">
                <a:latin typeface="+mj-lt"/>
              </a:rPr>
              <a:t>Suddsrth’s</a:t>
            </a:r>
            <a:r>
              <a:rPr lang="en-US" sz="3200" i="1" dirty="0">
                <a:latin typeface="+mj-lt"/>
              </a:rPr>
              <a:t> Textbook of Medical-Surgical Nursing (14</a:t>
            </a:r>
            <a:r>
              <a:rPr lang="en-US" sz="3200" i="1" baseline="30000" dirty="0">
                <a:latin typeface="+mj-lt"/>
              </a:rPr>
              <a:t>th</a:t>
            </a:r>
            <a:r>
              <a:rPr lang="en-US" sz="3200" i="1" dirty="0">
                <a:latin typeface="+mj-lt"/>
              </a:rPr>
              <a:t> ed), </a:t>
            </a:r>
            <a:r>
              <a:rPr lang="en-US" sz="3200" dirty="0">
                <a:latin typeface="+mj-lt"/>
              </a:rPr>
              <a:t>Philadelphia: J.B. Lippincott Company. </a:t>
            </a:r>
            <a:endParaRPr lang="x-none" sz="3200" dirty="0">
              <a:latin typeface="+mj-lt"/>
            </a:endParaRPr>
          </a:p>
        </p:txBody>
      </p:sp>
    </p:spTree>
    <p:extLst>
      <p:ext uri="{BB962C8B-B14F-4D97-AF65-F5344CB8AC3E}">
        <p14:creationId xmlns="" xmlns:p14="http://schemas.microsoft.com/office/powerpoint/2010/main" val="60916290"/>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6553200"/>
          </a:xfrm>
        </p:spPr>
        <p:txBody>
          <a:bodyPr>
            <a:noAutofit/>
          </a:bodyPr>
          <a:lstStyle/>
          <a:p>
            <a:pPr algn="ctr">
              <a:buNone/>
            </a:pPr>
            <a:r>
              <a:rPr lang="en-US" sz="4000" b="1" u="sng" dirty="0">
                <a:latin typeface="Arial Black" pitchFamily="34" charset="0"/>
              </a:rPr>
              <a:t>Primary socialisation</a:t>
            </a:r>
          </a:p>
          <a:p>
            <a:pPr algn="just"/>
            <a:r>
              <a:rPr lang="en-US" sz="3200" dirty="0">
                <a:latin typeface="+mj-lt"/>
              </a:rPr>
              <a:t>This is the type of socialisation that starts from infancy with parents and other family members who are in close contact with the young one.</a:t>
            </a:r>
          </a:p>
          <a:p>
            <a:pPr algn="just"/>
            <a:r>
              <a:rPr lang="en-US" sz="3200" dirty="0">
                <a:latin typeface="+mj-lt"/>
              </a:rPr>
              <a:t>The mother plays an active role in bonding with her infant.</a:t>
            </a:r>
          </a:p>
          <a:p>
            <a:pPr algn="just"/>
            <a:r>
              <a:rPr lang="en-US" sz="3200" dirty="0">
                <a:latin typeface="+mj-lt"/>
              </a:rPr>
              <a:t>As the child advances in age, they are taught the expected roles according to age and sex.</a:t>
            </a:r>
          </a:p>
          <a:p>
            <a:pPr algn="just"/>
            <a:r>
              <a:rPr lang="en-US" sz="3200" dirty="0">
                <a:latin typeface="+mj-lt"/>
              </a:rPr>
              <a:t>Children also learn by observing and imitating others. </a:t>
            </a:r>
          </a:p>
          <a:p>
            <a:pPr algn="just"/>
            <a:r>
              <a:rPr lang="en-US" sz="3200" dirty="0">
                <a:latin typeface="+mj-lt"/>
              </a:rPr>
              <a:t>Therefore, parents should be role models if they expect their children to attain acceptable behavior. </a:t>
            </a:r>
            <a:endParaRPr lang="en-US" sz="3200" b="1" u="sng" dirty="0">
              <a:latin typeface="+mj-lt"/>
            </a:endParaRPr>
          </a:p>
          <a:p>
            <a:pPr algn="just"/>
            <a:endParaRPr lang="en-US" sz="3200" dirty="0">
              <a:latin typeface="+mj-lt"/>
            </a:endParaRPr>
          </a:p>
        </p:txBody>
      </p:sp>
    </p:spTree>
    <p:extLst>
      <p:ext uri="{BB962C8B-B14F-4D97-AF65-F5344CB8AC3E}">
        <p14:creationId xmlns="" xmlns:p14="http://schemas.microsoft.com/office/powerpoint/2010/main" val="1798864964"/>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533400"/>
          </a:xfrm>
        </p:spPr>
        <p:txBody>
          <a:bodyPr>
            <a:normAutofit fontScale="90000"/>
          </a:bodyPr>
          <a:lstStyle/>
          <a:p>
            <a:pPr algn="ctr"/>
            <a:r>
              <a:rPr lang="en-US" b="1" dirty="0">
                <a:solidFill>
                  <a:schemeClr val="tx1"/>
                </a:solidFill>
                <a:latin typeface="Arial Black" pitchFamily="34" charset="0"/>
              </a:rPr>
              <a:t>Secondary Socialisation</a:t>
            </a:r>
            <a:endParaRPr lang="en-US" dirty="0">
              <a:solidFill>
                <a:schemeClr val="tx1"/>
              </a:solidFill>
              <a:latin typeface="Arial Black" pitchFamily="34" charset="0"/>
            </a:endParaRPr>
          </a:p>
        </p:txBody>
      </p:sp>
      <p:sp>
        <p:nvSpPr>
          <p:cNvPr id="3" name="Content Placeholder 2"/>
          <p:cNvSpPr>
            <a:spLocks noGrp="1"/>
          </p:cNvSpPr>
          <p:nvPr>
            <p:ph idx="1"/>
          </p:nvPr>
        </p:nvSpPr>
        <p:spPr>
          <a:xfrm>
            <a:off x="152400" y="990600"/>
            <a:ext cx="8915400" cy="5638800"/>
          </a:xfrm>
        </p:spPr>
        <p:txBody>
          <a:bodyPr>
            <a:normAutofit/>
          </a:bodyPr>
          <a:lstStyle/>
          <a:p>
            <a:pPr algn="just"/>
            <a:r>
              <a:rPr lang="en-US" sz="3200" dirty="0">
                <a:latin typeface="+mj-lt"/>
              </a:rPr>
              <a:t>This takes us outside the home with playmates in the neighborhood, at school and with other community agents, for example, religious forums.</a:t>
            </a:r>
          </a:p>
          <a:p>
            <a:pPr algn="just"/>
            <a:r>
              <a:rPr lang="en-US" sz="3200" dirty="0">
                <a:latin typeface="+mj-lt"/>
              </a:rPr>
              <a:t>In addition, children in various neighbourhoods play with their peers who also influence their behaviour and attitudes.</a:t>
            </a:r>
          </a:p>
          <a:p>
            <a:pPr algn="just"/>
            <a:r>
              <a:rPr lang="en-US" sz="3200" dirty="0">
                <a:latin typeface="+mj-lt"/>
              </a:rPr>
              <a:t>As these children continue their education through primary, secondary and college levels, they come into contact with several social groupings, all of which are in a position to influence their </a:t>
            </a:r>
            <a:r>
              <a:rPr lang="en-US" sz="3200" dirty="0" err="1">
                <a:latin typeface="+mj-lt"/>
              </a:rPr>
              <a:t>behaviour</a:t>
            </a:r>
            <a:endParaRPr lang="en-US" sz="3200" dirty="0">
              <a:latin typeface="+mj-lt"/>
            </a:endParaRPr>
          </a:p>
        </p:txBody>
      </p:sp>
    </p:spTree>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229600" cy="4389120"/>
          </a:xfrm>
        </p:spPr>
        <p:txBody>
          <a:bodyPr>
            <a:normAutofit/>
          </a:bodyPr>
          <a:lstStyle/>
          <a:p>
            <a:pPr algn="just"/>
            <a:r>
              <a:rPr lang="en-US" sz="3200" dirty="0"/>
              <a:t>As a member of one group, the individual recognizes that there are several roles one is expected to fulfill. This calls for emotional and physical maturity in order to fulfill all these roles without conflicts.</a:t>
            </a:r>
          </a:p>
          <a:p>
            <a:pPr algn="just"/>
            <a:endParaRPr lang="en-US" sz="3200" dirty="0"/>
          </a:p>
        </p:txBody>
      </p:sp>
    </p:spTree>
    <p:extLst>
      <p:ext uri="{BB962C8B-B14F-4D97-AF65-F5344CB8AC3E}">
        <p14:creationId xmlns="" xmlns:p14="http://schemas.microsoft.com/office/powerpoint/2010/main" val="2916333683"/>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543800" cy="685800"/>
          </a:xfrm>
        </p:spPr>
        <p:txBody>
          <a:bodyPr>
            <a:noAutofit/>
          </a:bodyPr>
          <a:lstStyle/>
          <a:p>
            <a:pPr algn="ctr"/>
            <a:r>
              <a:rPr lang="en-US" sz="6000" b="1" dirty="0">
                <a:solidFill>
                  <a:schemeClr val="tx1"/>
                </a:solidFill>
              </a:rPr>
              <a:t>Agents of socialisation</a:t>
            </a:r>
          </a:p>
        </p:txBody>
      </p:sp>
      <p:sp>
        <p:nvSpPr>
          <p:cNvPr id="3" name="Content Placeholder 2"/>
          <p:cNvSpPr>
            <a:spLocks noGrp="1"/>
          </p:cNvSpPr>
          <p:nvPr>
            <p:ph idx="1"/>
          </p:nvPr>
        </p:nvSpPr>
        <p:spPr>
          <a:xfrm>
            <a:off x="228600" y="1143000"/>
            <a:ext cx="8839200" cy="5330952"/>
          </a:xfrm>
        </p:spPr>
        <p:txBody>
          <a:bodyPr>
            <a:noAutofit/>
          </a:bodyPr>
          <a:lstStyle/>
          <a:p>
            <a:pPr algn="just"/>
            <a:r>
              <a:rPr lang="en-US" sz="3200" b="1" u="sng" dirty="0">
                <a:latin typeface="+mj-lt"/>
              </a:rPr>
              <a:t>The family </a:t>
            </a:r>
            <a:r>
              <a:rPr lang="en-US" sz="3200" dirty="0">
                <a:latin typeface="+mj-lt"/>
              </a:rPr>
              <a:t>is made up of parents, children and close relatives. These are the primary agents of socialisation who influence the child's </a:t>
            </a:r>
            <a:r>
              <a:rPr lang="en-US" sz="3200" dirty="0" err="1">
                <a:latin typeface="+mj-lt"/>
              </a:rPr>
              <a:t>behaviour</a:t>
            </a:r>
            <a:r>
              <a:rPr lang="en-US" sz="3200" dirty="0">
                <a:latin typeface="+mj-lt"/>
              </a:rPr>
              <a:t> and attitudes within the society</a:t>
            </a:r>
          </a:p>
          <a:p>
            <a:pPr algn="just"/>
            <a:r>
              <a:rPr lang="en-US" sz="3200" dirty="0">
                <a:latin typeface="+mj-lt"/>
              </a:rPr>
              <a:t>Examples of </a:t>
            </a:r>
            <a:r>
              <a:rPr lang="en-US" sz="3200" b="1" u="sng" dirty="0">
                <a:latin typeface="+mj-lt"/>
              </a:rPr>
              <a:t>social institutions </a:t>
            </a:r>
            <a:r>
              <a:rPr lang="en-US" sz="3200" dirty="0">
                <a:latin typeface="+mj-lt"/>
              </a:rPr>
              <a:t>are the, schools, religious </a:t>
            </a:r>
            <a:r>
              <a:rPr lang="en-US" sz="3200" dirty="0" err="1">
                <a:latin typeface="+mj-lt"/>
              </a:rPr>
              <a:t>organisations</a:t>
            </a:r>
            <a:r>
              <a:rPr lang="en-US" sz="3200" dirty="0">
                <a:latin typeface="+mj-lt"/>
              </a:rPr>
              <a:t>, government and hospitals, helps children acquire secondary socialisation</a:t>
            </a:r>
          </a:p>
          <a:p>
            <a:pPr algn="just"/>
            <a:r>
              <a:rPr lang="en-US" sz="3200" b="1" u="sng" dirty="0">
                <a:latin typeface="+mj-lt"/>
              </a:rPr>
              <a:t>The peers, schoolmates and </a:t>
            </a:r>
            <a:r>
              <a:rPr lang="en-US" sz="3200" b="1" u="sng" dirty="0" err="1">
                <a:latin typeface="+mj-lt"/>
              </a:rPr>
              <a:t>neighbours</a:t>
            </a:r>
            <a:r>
              <a:rPr lang="en-US" sz="3200" b="1" u="sng" dirty="0">
                <a:latin typeface="+mj-lt"/>
              </a:rPr>
              <a:t> </a:t>
            </a:r>
            <a:r>
              <a:rPr lang="en-US" sz="3200" dirty="0">
                <a:latin typeface="+mj-lt"/>
              </a:rPr>
              <a:t>that a child spends most of their waking hours with also become major agents. Children have friends whom they want to be similar to</a:t>
            </a:r>
          </a:p>
          <a:p>
            <a:pPr algn="just"/>
            <a:endParaRPr lang="en-US" sz="3200" dirty="0">
              <a:latin typeface="+mj-lt"/>
            </a:endParaRPr>
          </a:p>
        </p:txBody>
      </p:sp>
    </p:spTree>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dirty="0"/>
              <a:t>Ct..</a:t>
            </a:r>
          </a:p>
        </p:txBody>
      </p:sp>
      <p:sp>
        <p:nvSpPr>
          <p:cNvPr id="3" name="Content Placeholder 2"/>
          <p:cNvSpPr>
            <a:spLocks noGrp="1"/>
          </p:cNvSpPr>
          <p:nvPr>
            <p:ph idx="1"/>
          </p:nvPr>
        </p:nvSpPr>
        <p:spPr>
          <a:xfrm>
            <a:off x="152400" y="762000"/>
            <a:ext cx="8763000" cy="5711952"/>
          </a:xfrm>
        </p:spPr>
        <p:txBody>
          <a:bodyPr>
            <a:normAutofit/>
          </a:bodyPr>
          <a:lstStyle/>
          <a:p>
            <a:pPr algn="just">
              <a:buNone/>
            </a:pPr>
            <a:r>
              <a:rPr lang="en-US" sz="3200" b="1" u="sng" dirty="0">
                <a:latin typeface="+mj-lt"/>
              </a:rPr>
              <a:t>Electronic and printed media</a:t>
            </a:r>
          </a:p>
          <a:p>
            <a:pPr algn="just"/>
            <a:r>
              <a:rPr lang="en-US" sz="3200" dirty="0">
                <a:latin typeface="+mj-lt"/>
              </a:rPr>
              <a:t>These include books, magazines, journals, television, radio, computer (internet) and others.</a:t>
            </a:r>
          </a:p>
          <a:p>
            <a:pPr algn="just"/>
            <a:r>
              <a:rPr lang="en-US" sz="3200" dirty="0">
                <a:latin typeface="+mj-lt"/>
              </a:rPr>
              <a:t>A child may begin to emulate what they are seeing on television and may act negatively if they are not able to filter the good and the bad based on earlier teachings. </a:t>
            </a:r>
          </a:p>
          <a:p>
            <a:pPr algn="just"/>
            <a:r>
              <a:rPr lang="en-US" sz="3200" dirty="0">
                <a:latin typeface="+mj-lt"/>
              </a:rPr>
              <a:t>This can have both positive and negative influences on the child or even an adult.</a:t>
            </a:r>
          </a:p>
        </p:txBody>
      </p:sp>
    </p:spTree>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458201" cy="5257800"/>
          </a:xfrm>
        </p:spPr>
        <p:txBody>
          <a:bodyPr>
            <a:noAutofit/>
          </a:bodyPr>
          <a:lstStyle/>
          <a:p>
            <a:pPr algn="just"/>
            <a:r>
              <a:rPr lang="en-US" sz="3200" dirty="0"/>
              <a:t>Generally, it can be seen that various </a:t>
            </a:r>
            <a:r>
              <a:rPr lang="en-US" sz="3200" dirty="0" err="1"/>
              <a:t>socialising</a:t>
            </a:r>
            <a:r>
              <a:rPr lang="en-US" sz="3200" dirty="0"/>
              <a:t> agents encountered by an individual may support each other by promoting the same goals, or they may provide contradictory advice.</a:t>
            </a:r>
          </a:p>
          <a:p>
            <a:pPr algn="just"/>
            <a:r>
              <a:rPr lang="en-US" sz="3200" dirty="0"/>
              <a:t>The child may be taught one thing at home and another at school. The influence of either the parents or the school thus becomes weakened and the child may not fully internalize any norms because they are not sure which ones are most valuable.</a:t>
            </a:r>
          </a:p>
          <a:p>
            <a:endParaRPr lang="en-US" sz="3200" dirty="0"/>
          </a:p>
        </p:txBody>
      </p:sp>
    </p:spTree>
    <p:extLst>
      <p:ext uri="{BB962C8B-B14F-4D97-AF65-F5344CB8AC3E}">
        <p14:creationId xmlns="" xmlns:p14="http://schemas.microsoft.com/office/powerpoint/2010/main" val="1846418227"/>
      </p:ext>
    </p:extLst>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US" sz="4800" b="1" dirty="0">
                <a:solidFill>
                  <a:schemeClr val="tx1"/>
                </a:solidFill>
                <a:latin typeface="Arial Black" pitchFamily="34" charset="0"/>
              </a:rPr>
              <a:t>Social stratification</a:t>
            </a:r>
          </a:p>
        </p:txBody>
      </p:sp>
      <p:sp>
        <p:nvSpPr>
          <p:cNvPr id="3" name="Content Placeholder 2"/>
          <p:cNvSpPr>
            <a:spLocks noGrp="1"/>
          </p:cNvSpPr>
          <p:nvPr>
            <p:ph idx="1"/>
          </p:nvPr>
        </p:nvSpPr>
        <p:spPr>
          <a:xfrm>
            <a:off x="228600" y="1219200"/>
            <a:ext cx="8763000" cy="5254752"/>
          </a:xfrm>
        </p:spPr>
        <p:txBody>
          <a:bodyPr>
            <a:normAutofit/>
          </a:bodyPr>
          <a:lstStyle/>
          <a:p>
            <a:pPr algn="just"/>
            <a:r>
              <a:rPr lang="en-US" sz="3200" dirty="0"/>
              <a:t>Stratification is the organization of society resulting in some members having more and others having less. </a:t>
            </a:r>
          </a:p>
          <a:p>
            <a:pPr algn="just"/>
            <a:r>
              <a:rPr lang="en-US" sz="3200" dirty="0"/>
              <a:t>Social stratification is thus defined as a process ranking members of society according to wealth, prestige and power. This definition mainly applies in European communities</a:t>
            </a:r>
          </a:p>
          <a:p>
            <a:pPr algn="just"/>
            <a:endParaRPr lang="en-US" sz="3200" dirty="0"/>
          </a:p>
        </p:txBody>
      </p:sp>
    </p:spTree>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382001" cy="5181600"/>
          </a:xfrm>
        </p:spPr>
        <p:txBody>
          <a:bodyPr>
            <a:normAutofit/>
          </a:bodyPr>
          <a:lstStyle/>
          <a:p>
            <a:pPr algn="just"/>
            <a:r>
              <a:rPr lang="en-US" sz="3200" dirty="0"/>
              <a:t>In African societies, members are ranked according to sex, age, ethnic origin and occupation (</a:t>
            </a:r>
            <a:r>
              <a:rPr lang="en-US" sz="3200" dirty="0" err="1"/>
              <a:t>Peil</a:t>
            </a:r>
            <a:r>
              <a:rPr lang="en-US" sz="3200" dirty="0"/>
              <a:t> 1977)</a:t>
            </a:r>
          </a:p>
          <a:p>
            <a:pPr algn="just"/>
            <a:r>
              <a:rPr lang="en-US" sz="3200" dirty="0"/>
              <a:t>Other definitions of social stratification include the arranging of members of a society into a pattern of superior and inferior ranks, which is perhaps determined by their birth, wealth, power, education, and so on.</a:t>
            </a:r>
          </a:p>
        </p:txBody>
      </p:sp>
    </p:spTree>
    <p:extLst>
      <p:ext uri="{BB962C8B-B14F-4D97-AF65-F5344CB8AC3E}">
        <p14:creationId xmlns="" xmlns:p14="http://schemas.microsoft.com/office/powerpoint/2010/main" val="2414801573"/>
      </p:ext>
    </p:extLst>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2000"/>
          </a:xfrm>
        </p:spPr>
        <p:txBody>
          <a:bodyPr>
            <a:normAutofit fontScale="90000"/>
          </a:bodyPr>
          <a:lstStyle/>
          <a:p>
            <a:r>
              <a:rPr lang="en-US" dirty="0"/>
              <a:t>Ct..</a:t>
            </a:r>
          </a:p>
        </p:txBody>
      </p:sp>
      <p:sp>
        <p:nvSpPr>
          <p:cNvPr id="3" name="Content Placeholder 2"/>
          <p:cNvSpPr>
            <a:spLocks noGrp="1"/>
          </p:cNvSpPr>
          <p:nvPr>
            <p:ph idx="1"/>
          </p:nvPr>
        </p:nvSpPr>
        <p:spPr>
          <a:xfrm>
            <a:off x="152400" y="609600"/>
            <a:ext cx="8763000" cy="6019800"/>
          </a:xfrm>
        </p:spPr>
        <p:txBody>
          <a:bodyPr>
            <a:noAutofit/>
          </a:bodyPr>
          <a:lstStyle/>
          <a:p>
            <a:pPr algn="just"/>
            <a:r>
              <a:rPr lang="en-US" sz="3200" dirty="0">
                <a:latin typeface="+mj-lt"/>
              </a:rPr>
              <a:t>A stratification system has both a moral/ cultural base and a structural base</a:t>
            </a:r>
            <a:endParaRPr lang="sw-KE" sz="3200" dirty="0">
              <a:solidFill>
                <a:schemeClr val="tx2"/>
              </a:solidFill>
              <a:latin typeface="+mj-lt"/>
            </a:endParaRPr>
          </a:p>
          <a:p>
            <a:pPr algn="just"/>
            <a:r>
              <a:rPr lang="en-US" sz="3200" dirty="0">
                <a:latin typeface="+mj-lt"/>
              </a:rPr>
              <a:t>Much more attention is usually paid to the structural aspect of stratification (the processes for allocating people to roles and the societal structure which results) than to the cultural aspect (beliefs about how and why people are allocated and the justice or injustice of the process).</a:t>
            </a:r>
          </a:p>
          <a:p>
            <a:pPr algn="just"/>
            <a:r>
              <a:rPr lang="en-US" sz="3200" dirty="0">
                <a:latin typeface="+mj-lt"/>
              </a:rPr>
              <a:t> Some roles are held to be important, but are in fact given to less able people or are poorly rewarded.</a:t>
            </a:r>
          </a:p>
        </p:txBody>
      </p:sp>
    </p:spTree>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8229600" cy="1143000"/>
          </a:xfrm>
        </p:spPr>
        <p:txBody>
          <a:bodyPr>
            <a:normAutofit/>
          </a:bodyPr>
          <a:lstStyle/>
          <a:p>
            <a:pPr algn="ctr"/>
            <a:r>
              <a:rPr lang="en-US" sz="6000" b="1" dirty="0">
                <a:solidFill>
                  <a:schemeClr val="tx1"/>
                </a:solidFill>
              </a:rPr>
              <a:t>Theories of Stratification</a:t>
            </a:r>
            <a:endParaRPr lang="en-US" sz="6000" dirty="0">
              <a:solidFill>
                <a:schemeClr val="tx1"/>
              </a:solidFill>
            </a:endParaRPr>
          </a:p>
        </p:txBody>
      </p:sp>
      <p:sp>
        <p:nvSpPr>
          <p:cNvPr id="3" name="Content Placeholder 2"/>
          <p:cNvSpPr>
            <a:spLocks noGrp="1"/>
          </p:cNvSpPr>
          <p:nvPr>
            <p:ph idx="1"/>
          </p:nvPr>
        </p:nvSpPr>
        <p:spPr>
          <a:xfrm>
            <a:off x="152400" y="1066800"/>
            <a:ext cx="8763000" cy="5257800"/>
          </a:xfrm>
        </p:spPr>
        <p:txBody>
          <a:bodyPr>
            <a:noAutofit/>
          </a:bodyPr>
          <a:lstStyle/>
          <a:p>
            <a:pPr algn="just">
              <a:buNone/>
            </a:pPr>
            <a:r>
              <a:rPr lang="en-US" sz="3200" b="1" dirty="0">
                <a:latin typeface="+mj-lt"/>
              </a:rPr>
              <a:t>The Functional Theory of Stratification</a:t>
            </a:r>
          </a:p>
          <a:p>
            <a:pPr algn="just"/>
            <a:r>
              <a:rPr lang="en-US" sz="3200" dirty="0">
                <a:latin typeface="+mj-lt"/>
              </a:rPr>
              <a:t>The functional theory of stratification holds that a society, through its members, makes certain decisions about the allocation of desirable roles. Choice is limited by the number of these roles and the number of people available to perform them.</a:t>
            </a:r>
          </a:p>
          <a:p>
            <a:pPr algn="just"/>
            <a:r>
              <a:rPr lang="en-US" sz="3200" dirty="0">
                <a:latin typeface="+mj-lt"/>
              </a:rPr>
              <a:t>The rewards attached to various roles (wealth, prestige or power) </a:t>
            </a:r>
            <a:r>
              <a:rPr lang="en-US" sz="3200" i="1" dirty="0">
                <a:latin typeface="+mj-lt"/>
              </a:rPr>
              <a:t>are justified by the service to society involved</a:t>
            </a:r>
            <a:r>
              <a:rPr lang="en-US" sz="3200" dirty="0">
                <a:latin typeface="+mj-lt"/>
              </a:rPr>
              <a:t> (especially to societal survival) and the rarity of the abilities needed to fill them.</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title"/>
          </p:nvPr>
        </p:nvSpPr>
        <p:spPr>
          <a:xfrm>
            <a:off x="457200" y="533400"/>
            <a:ext cx="8229600" cy="1143000"/>
          </a:xfrm>
        </p:spPr>
        <p:txBody>
          <a:bodyPr>
            <a:noAutofit/>
          </a:bodyPr>
          <a:lstStyle/>
          <a:p>
            <a:pPr algn="ctr" eaLnBrk="1" hangingPunct="1"/>
            <a:r>
              <a:rPr lang="en-GB" sz="3600" b="1" dirty="0">
                <a:solidFill>
                  <a:srgbClr val="FF0000"/>
                </a:solidFill>
                <a:latin typeface="Bookman Old Style" panose="02050604050505020204" pitchFamily="18" charset="0"/>
                <a:cs typeface="Times New Roman" pitchFamily="18" charset="0"/>
              </a:rPr>
              <a:t/>
            </a:r>
            <a:br>
              <a:rPr lang="en-GB" sz="3600" b="1" dirty="0">
                <a:solidFill>
                  <a:srgbClr val="FF0000"/>
                </a:solidFill>
                <a:latin typeface="Bookman Old Style" panose="02050604050505020204" pitchFamily="18" charset="0"/>
                <a:cs typeface="Times New Roman" pitchFamily="18" charset="0"/>
              </a:rPr>
            </a:br>
            <a:r>
              <a:rPr lang="en-GB" sz="3600" b="1" dirty="0">
                <a:solidFill>
                  <a:srgbClr val="FF0000"/>
                </a:solidFill>
                <a:latin typeface="Bookman Old Style" panose="02050604050505020204" pitchFamily="18" charset="0"/>
                <a:cs typeface="Times New Roman" pitchFamily="18" charset="0"/>
              </a:rPr>
              <a:t>SOCIOLOGY AND ANTHROPOLOGY</a:t>
            </a:r>
            <a:br>
              <a:rPr lang="en-GB" sz="3600" b="1" dirty="0">
                <a:solidFill>
                  <a:srgbClr val="FF0000"/>
                </a:solidFill>
                <a:latin typeface="Bookman Old Style" panose="02050604050505020204" pitchFamily="18" charset="0"/>
                <a:cs typeface="Times New Roman" pitchFamily="18" charset="0"/>
              </a:rPr>
            </a:br>
            <a:endParaRPr lang="en-US" sz="3600" b="1" dirty="0">
              <a:solidFill>
                <a:srgbClr val="FF0000"/>
              </a:solidFill>
              <a:latin typeface="Bookman Old Style" panose="02050604050505020204" pitchFamily="18" charset="0"/>
              <a:cs typeface="Times New Roman" pitchFamily="18" charset="0"/>
            </a:endParaRPr>
          </a:p>
        </p:txBody>
      </p:sp>
      <p:sp>
        <p:nvSpPr>
          <p:cNvPr id="6147" name="Content Placeholder 6"/>
          <p:cNvSpPr>
            <a:spLocks noGrp="1"/>
          </p:cNvSpPr>
          <p:nvPr>
            <p:ph idx="1"/>
          </p:nvPr>
        </p:nvSpPr>
        <p:spPr>
          <a:xfrm>
            <a:off x="457208" y="990610"/>
            <a:ext cx="8338931" cy="5135563"/>
          </a:xfrm>
        </p:spPr>
        <p:txBody>
          <a:bodyPr rtlCol="0">
            <a:noAutofit/>
          </a:bodyPr>
          <a:lstStyle/>
          <a:p>
            <a:pPr algn="just">
              <a:lnSpc>
                <a:spcPct val="150000"/>
              </a:lnSpc>
              <a:buNone/>
              <a:defRPr/>
            </a:pPr>
            <a:r>
              <a:rPr lang="en-GB" sz="3600" b="1" dirty="0">
                <a:latin typeface="Times New Roman" pitchFamily="18" charset="0"/>
                <a:cs typeface="Times New Roman" pitchFamily="18" charset="0"/>
              </a:rPr>
              <a:t>BROAD OBJECTIVE</a:t>
            </a:r>
            <a:endParaRPr lang="en-US" sz="3600" dirty="0">
              <a:latin typeface="Times New Roman" pitchFamily="18" charset="0"/>
              <a:cs typeface="Times New Roman" pitchFamily="18" charset="0"/>
            </a:endParaRPr>
          </a:p>
          <a:p>
            <a:pPr marL="514350" indent="-514350" algn="just">
              <a:lnSpc>
                <a:spcPct val="150000"/>
              </a:lnSpc>
              <a:buFont typeface="+mj-lt"/>
              <a:buAutoNum type="arabicPeriod"/>
              <a:defRPr/>
            </a:pPr>
            <a:r>
              <a:rPr lang="en-GB" sz="3600" dirty="0">
                <a:latin typeface="Times New Roman" pitchFamily="18" charset="0"/>
                <a:cs typeface="Times New Roman" pitchFamily="18" charset="0"/>
              </a:rPr>
              <a:t>By the end of the course, the students  will be able to apply the principles of medical sociology and anthropology in day to day delivery of health services to all clients from different works of life.</a:t>
            </a:r>
            <a:endParaRPr lang="en-US"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1049054568"/>
      </p:ext>
    </p:extLst>
  </p:cSld>
  <p:clrMapOvr>
    <a:masterClrMapping/>
  </p:clrMapOvr>
  <p:transition spd="med">
    <p:wipe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381000"/>
          </a:xfrm>
        </p:spPr>
        <p:txBody>
          <a:bodyPr>
            <a:normAutofit fontScale="90000"/>
          </a:bodyPr>
          <a:lstStyle/>
          <a:p>
            <a:r>
              <a:rPr lang="en-US" dirty="0"/>
              <a:t>Ct..</a:t>
            </a:r>
          </a:p>
        </p:txBody>
      </p:sp>
      <p:sp>
        <p:nvSpPr>
          <p:cNvPr id="3" name="Content Placeholder 2"/>
          <p:cNvSpPr>
            <a:spLocks noGrp="1"/>
          </p:cNvSpPr>
          <p:nvPr>
            <p:ph idx="1"/>
          </p:nvPr>
        </p:nvSpPr>
        <p:spPr>
          <a:xfrm>
            <a:off x="152400" y="914400"/>
            <a:ext cx="8839200" cy="5559552"/>
          </a:xfrm>
        </p:spPr>
        <p:txBody>
          <a:bodyPr>
            <a:normAutofit/>
          </a:bodyPr>
          <a:lstStyle/>
          <a:p>
            <a:pPr algn="just"/>
            <a:r>
              <a:rPr lang="en-US" sz="3200" b="1" dirty="0">
                <a:latin typeface="+mj-lt"/>
              </a:rPr>
              <a:t>The conflict theory of stratification </a:t>
            </a:r>
            <a:r>
              <a:rPr lang="en-US" sz="3200" dirty="0">
                <a:latin typeface="+mj-lt"/>
              </a:rPr>
              <a:t>draws largely on the writings of Karl Marx, though adjustments have been necessary to adapt in the changing nature of twentieth century capitalism. Marx saw society as divided into two major groups (capitalists and proletarians or workers) who are inevitably in conflict</a:t>
            </a:r>
          </a:p>
        </p:txBody>
      </p:sp>
    </p:spTree>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534401" cy="5638800"/>
          </a:xfrm>
        </p:spPr>
        <p:txBody>
          <a:bodyPr>
            <a:normAutofit/>
          </a:bodyPr>
          <a:lstStyle/>
          <a:p>
            <a:pPr algn="just"/>
            <a:r>
              <a:rPr lang="en-US" sz="3200" dirty="0"/>
              <a:t>Whereas Marx was particularly concerned only with the economic or market hierarchy, which he termed class, Max Weber suggested that people are also stratified according to status (prestige or lifestyle) and power. These three hierarchies may be closely related, but this is not necessarily so.</a:t>
            </a:r>
          </a:p>
          <a:p>
            <a:pPr algn="just"/>
            <a:r>
              <a:rPr lang="en-US" sz="3200" dirty="0"/>
              <a:t>Marx assumed that those with a high economic position would also have power, but rich businessmen often have less power than higher civil servants on moderate salaries</a:t>
            </a:r>
          </a:p>
          <a:p>
            <a:endParaRPr lang="en-US" sz="3200" dirty="0"/>
          </a:p>
        </p:txBody>
      </p:sp>
    </p:spTree>
    <p:extLst>
      <p:ext uri="{BB962C8B-B14F-4D97-AF65-F5344CB8AC3E}">
        <p14:creationId xmlns="" xmlns:p14="http://schemas.microsoft.com/office/powerpoint/2010/main" val="3002369872"/>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r>
              <a:rPr lang="en-US" dirty="0"/>
              <a:t>Ct..</a:t>
            </a:r>
          </a:p>
        </p:txBody>
      </p:sp>
      <p:sp>
        <p:nvSpPr>
          <p:cNvPr id="3" name="Content Placeholder 2"/>
          <p:cNvSpPr>
            <a:spLocks noGrp="1"/>
          </p:cNvSpPr>
          <p:nvPr>
            <p:ph idx="1"/>
          </p:nvPr>
        </p:nvSpPr>
        <p:spPr>
          <a:xfrm>
            <a:off x="304800" y="457200"/>
            <a:ext cx="8458200" cy="6016752"/>
          </a:xfrm>
        </p:spPr>
        <p:txBody>
          <a:bodyPr>
            <a:noAutofit/>
          </a:bodyPr>
          <a:lstStyle/>
          <a:p>
            <a:pPr algn="ctr">
              <a:buNone/>
            </a:pPr>
            <a:r>
              <a:rPr lang="en-US" sz="4800" b="1" dirty="0">
                <a:latin typeface="Arial Black" pitchFamily="34" charset="0"/>
              </a:rPr>
              <a:t>Status</a:t>
            </a:r>
            <a:endParaRPr lang="en-US" sz="3600" b="1" dirty="0">
              <a:latin typeface="Arial Black" pitchFamily="34" charset="0"/>
            </a:endParaRPr>
          </a:p>
          <a:p>
            <a:pPr algn="just"/>
            <a:r>
              <a:rPr lang="en-US" sz="2800" dirty="0"/>
              <a:t>Another way of ranking society members is according to their status. Status can be defined as any position within the stratification system</a:t>
            </a:r>
          </a:p>
          <a:p>
            <a:pPr algn="just"/>
            <a:r>
              <a:rPr lang="en-US" sz="2800" dirty="0"/>
              <a:t>A particular status or position can be high or low on the basis of the property, prestige or power (or all three) associated with that position. </a:t>
            </a:r>
          </a:p>
          <a:p>
            <a:pPr algn="just"/>
            <a:r>
              <a:rPr lang="en-US" sz="2800" dirty="0"/>
              <a:t>There are two types of status.</a:t>
            </a:r>
          </a:p>
          <a:p>
            <a:pPr marL="457200" indent="-457200" algn="just">
              <a:buFont typeface="+mj-lt"/>
              <a:buAutoNum type="arabicPeriod"/>
            </a:pPr>
            <a:r>
              <a:rPr lang="en-US" sz="2800" dirty="0"/>
              <a:t>Ascribed</a:t>
            </a:r>
          </a:p>
          <a:p>
            <a:pPr marL="457200" indent="-457200" algn="just">
              <a:buFont typeface="+mj-lt"/>
              <a:buAutoNum type="arabicPeriod"/>
            </a:pPr>
            <a:r>
              <a:rPr lang="en-US" sz="2800" dirty="0"/>
              <a:t>Achieved/acquired</a:t>
            </a:r>
          </a:p>
        </p:txBody>
      </p:sp>
    </p:spTree>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r>
              <a:rPr lang="en-US" dirty="0"/>
              <a:t>Ct..</a:t>
            </a:r>
          </a:p>
        </p:txBody>
      </p:sp>
      <p:sp>
        <p:nvSpPr>
          <p:cNvPr id="3" name="Content Placeholder 2"/>
          <p:cNvSpPr>
            <a:spLocks noGrp="1"/>
          </p:cNvSpPr>
          <p:nvPr>
            <p:ph idx="1"/>
          </p:nvPr>
        </p:nvSpPr>
        <p:spPr>
          <a:xfrm>
            <a:off x="381000" y="1066800"/>
            <a:ext cx="8382000" cy="5407152"/>
          </a:xfrm>
        </p:spPr>
        <p:txBody>
          <a:bodyPr>
            <a:normAutofit/>
          </a:bodyPr>
          <a:lstStyle/>
          <a:p>
            <a:pPr algn="just">
              <a:buNone/>
            </a:pPr>
            <a:r>
              <a:rPr lang="en-US" sz="3200" b="1" dirty="0"/>
              <a:t>Achieved/Acquired Status</a:t>
            </a:r>
          </a:p>
          <a:p>
            <a:pPr algn="just"/>
            <a:r>
              <a:rPr lang="en-US" sz="3200" dirty="0"/>
              <a:t>Achieved status is a position gained on the basis of merit or achievement. This is defined as the position in society earned through the individual’s efforts or choice, for example, being a father, mother, nurse or a teacher</a:t>
            </a:r>
          </a:p>
          <a:p>
            <a:pPr algn="just"/>
            <a:endParaRPr lang="en-US" sz="3200" dirty="0"/>
          </a:p>
        </p:txBody>
      </p:sp>
    </p:spTree>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5181600"/>
          </a:xfrm>
        </p:spPr>
        <p:txBody>
          <a:bodyPr>
            <a:normAutofit/>
          </a:bodyPr>
          <a:lstStyle/>
          <a:p>
            <a:pPr algn="just">
              <a:buNone/>
            </a:pPr>
            <a:r>
              <a:rPr lang="en-US" sz="3200" b="1" dirty="0">
                <a:latin typeface="+mj-lt"/>
              </a:rPr>
              <a:t>Ascribed Status</a:t>
            </a:r>
            <a:endParaRPr lang="en-US" sz="3200" dirty="0">
              <a:latin typeface="+mj-lt"/>
            </a:endParaRPr>
          </a:p>
          <a:p>
            <a:pPr algn="just"/>
            <a:r>
              <a:rPr lang="en-US" sz="3200" dirty="0">
                <a:latin typeface="+mj-lt"/>
              </a:rPr>
              <a:t>This is explained as grouping individuals according to their social position, for example, by virtue of one's age, sex or position of birth(indicates that the holder of this position was born within or inherited a given status in society).</a:t>
            </a:r>
          </a:p>
          <a:p>
            <a:pPr algn="just"/>
            <a:r>
              <a:rPr lang="en-US" sz="3200" dirty="0">
                <a:latin typeface="+mj-lt"/>
              </a:rPr>
              <a:t> Ascribed status is a position based on who you are not what you can do.</a:t>
            </a:r>
          </a:p>
          <a:p>
            <a:pPr algn="just"/>
            <a:endParaRPr lang="en-US" sz="3200" dirty="0">
              <a:latin typeface="+mj-lt"/>
            </a:endParaRPr>
          </a:p>
        </p:txBody>
      </p:sp>
    </p:spTree>
    <p:extLst>
      <p:ext uri="{BB962C8B-B14F-4D97-AF65-F5344CB8AC3E}">
        <p14:creationId xmlns="" xmlns:p14="http://schemas.microsoft.com/office/powerpoint/2010/main" val="100975580"/>
      </p:ext>
    </p:extLst>
  </p:cSld>
  <p:clrMapOvr>
    <a:masterClrMapping/>
  </p:clrMapOvr>
  <p:transition spd="med">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09"/>
            <a:ext cx="8153400" cy="789709"/>
          </a:xfrm>
        </p:spPr>
        <p:txBody>
          <a:bodyPr>
            <a:normAutofit fontScale="90000"/>
          </a:bodyPr>
          <a:lstStyle/>
          <a:p>
            <a:pPr algn="ctr"/>
            <a:r>
              <a:rPr lang="en-US" dirty="0">
                <a:solidFill>
                  <a:schemeClr val="tx1"/>
                </a:solidFill>
              </a:rPr>
              <a:t>Ct.. </a:t>
            </a:r>
          </a:p>
        </p:txBody>
      </p:sp>
      <p:sp>
        <p:nvSpPr>
          <p:cNvPr id="3" name="Content Placeholder 2"/>
          <p:cNvSpPr>
            <a:spLocks noGrp="1"/>
          </p:cNvSpPr>
          <p:nvPr>
            <p:ph idx="1"/>
          </p:nvPr>
        </p:nvSpPr>
        <p:spPr>
          <a:xfrm>
            <a:off x="228600" y="1066800"/>
            <a:ext cx="8610600" cy="5562600"/>
          </a:xfrm>
        </p:spPr>
        <p:txBody>
          <a:bodyPr>
            <a:normAutofit/>
          </a:bodyPr>
          <a:lstStyle/>
          <a:p>
            <a:pPr marL="457200" indent="-457200" algn="just">
              <a:buNone/>
            </a:pPr>
            <a:r>
              <a:rPr lang="en-US" sz="3200" b="1" dirty="0">
                <a:solidFill>
                  <a:srgbClr val="FF0000"/>
                </a:solidFill>
              </a:rPr>
              <a:t>Social classes /strata </a:t>
            </a:r>
          </a:p>
          <a:p>
            <a:pPr marL="457200" indent="-457200" algn="just">
              <a:buFont typeface="+mj-lt"/>
              <a:buAutoNum type="arabicPeriod"/>
            </a:pPr>
            <a:r>
              <a:rPr lang="en-US" sz="3200" b="1" dirty="0">
                <a:solidFill>
                  <a:srgbClr val="FF0000"/>
                </a:solidFill>
              </a:rPr>
              <a:t>upper class</a:t>
            </a:r>
            <a:r>
              <a:rPr lang="en-US" sz="3200" dirty="0"/>
              <a:t>-for  company directors , large scale farmers etc</a:t>
            </a:r>
          </a:p>
          <a:p>
            <a:pPr marL="457200" indent="-457200" algn="just">
              <a:buAutoNum type="arabicPlain" startAt="2"/>
            </a:pPr>
            <a:r>
              <a:rPr lang="en-US" sz="3200" b="1" dirty="0">
                <a:solidFill>
                  <a:srgbClr val="FF0000"/>
                </a:solidFill>
              </a:rPr>
              <a:t>Middle upper </a:t>
            </a:r>
            <a:r>
              <a:rPr lang="en-US" sz="3200" b="1" dirty="0"/>
              <a:t>class</a:t>
            </a:r>
            <a:r>
              <a:rPr lang="en-US" sz="3200" dirty="0"/>
              <a:t>-middle  level professional occupations</a:t>
            </a:r>
          </a:p>
          <a:p>
            <a:pPr marL="457200" indent="-457200" algn="just">
              <a:buAutoNum type="arabicPlain" startAt="2"/>
            </a:pPr>
            <a:r>
              <a:rPr lang="en-US" sz="3200" b="1" dirty="0">
                <a:solidFill>
                  <a:srgbClr val="FF0000"/>
                </a:solidFill>
              </a:rPr>
              <a:t>Middle  class</a:t>
            </a:r>
            <a:r>
              <a:rPr lang="en-US" sz="3200" dirty="0">
                <a:solidFill>
                  <a:srgbClr val="C00000"/>
                </a:solidFill>
              </a:rPr>
              <a:t>-</a:t>
            </a:r>
            <a:r>
              <a:rPr lang="en-US" sz="3200" dirty="0"/>
              <a:t>average  workers e.g. clerks</a:t>
            </a:r>
          </a:p>
          <a:p>
            <a:pPr marL="457200" indent="-457200" algn="just">
              <a:buAutoNum type="arabicPlain" startAt="2"/>
            </a:pPr>
            <a:r>
              <a:rPr lang="en-US" sz="3200" dirty="0"/>
              <a:t> </a:t>
            </a:r>
            <a:r>
              <a:rPr lang="en-US" sz="3200" b="1" dirty="0">
                <a:solidFill>
                  <a:srgbClr val="FF0000"/>
                </a:solidFill>
              </a:rPr>
              <a:t>middle lower</a:t>
            </a:r>
            <a:r>
              <a:rPr lang="en-US" sz="3200" dirty="0">
                <a:solidFill>
                  <a:schemeClr val="tx2"/>
                </a:solidFill>
              </a:rPr>
              <a:t>-</a:t>
            </a:r>
            <a:r>
              <a:rPr lang="en-US" sz="3200" dirty="0"/>
              <a:t>low  class workers e.g. supportive staff (cleaners)</a:t>
            </a:r>
          </a:p>
          <a:p>
            <a:pPr marL="457200" indent="-457200" algn="just">
              <a:buAutoNum type="arabicPlain" startAt="2"/>
            </a:pPr>
            <a:r>
              <a:rPr lang="en-US" sz="3200" b="1" dirty="0">
                <a:solidFill>
                  <a:srgbClr val="FF0000"/>
                </a:solidFill>
              </a:rPr>
              <a:t>Lower class</a:t>
            </a:r>
            <a:r>
              <a:rPr lang="en-US" sz="3200" dirty="0">
                <a:solidFill>
                  <a:srgbClr val="C00000"/>
                </a:solidFill>
              </a:rPr>
              <a:t>-</a:t>
            </a:r>
            <a:r>
              <a:rPr lang="en-US" sz="3200" dirty="0"/>
              <a:t>unskilled  workers and casual laborers</a:t>
            </a:r>
          </a:p>
          <a:p>
            <a:pPr algn="just"/>
            <a:endParaRPr lang="en-US" sz="3200" dirty="0"/>
          </a:p>
        </p:txBody>
      </p:sp>
    </p:spTree>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5400" dirty="0">
                <a:solidFill>
                  <a:schemeClr val="tx1"/>
                </a:solidFill>
                <a:latin typeface="Arial Black" pitchFamily="34" charset="0"/>
              </a:rPr>
              <a:t>Social mobility</a:t>
            </a:r>
          </a:p>
        </p:txBody>
      </p:sp>
      <p:sp>
        <p:nvSpPr>
          <p:cNvPr id="3" name="Content Placeholder 2"/>
          <p:cNvSpPr>
            <a:spLocks noGrp="1"/>
          </p:cNvSpPr>
          <p:nvPr>
            <p:ph idx="1"/>
          </p:nvPr>
        </p:nvSpPr>
        <p:spPr>
          <a:xfrm>
            <a:off x="304800" y="1447800"/>
            <a:ext cx="8686800" cy="5181600"/>
          </a:xfrm>
        </p:spPr>
        <p:txBody>
          <a:bodyPr>
            <a:normAutofit/>
          </a:bodyPr>
          <a:lstStyle/>
          <a:p>
            <a:pPr algn="just"/>
            <a:r>
              <a:rPr lang="en-US" sz="2800" dirty="0">
                <a:latin typeface="+mj-lt"/>
              </a:rPr>
              <a:t>The ability to move up or down the social level is referred to as social mobility. </a:t>
            </a:r>
          </a:p>
          <a:p>
            <a:pPr algn="just"/>
            <a:r>
              <a:rPr lang="en-US" sz="2800" dirty="0">
                <a:latin typeface="+mj-lt"/>
              </a:rPr>
              <a:t>The amount of mobility in a society depends on two factors.</a:t>
            </a:r>
          </a:p>
          <a:p>
            <a:pPr marL="457200" indent="-457200" algn="just">
              <a:buFont typeface="+mj-lt"/>
              <a:buAutoNum type="arabicPeriod"/>
            </a:pPr>
            <a:r>
              <a:rPr lang="en-US" sz="2800" dirty="0">
                <a:latin typeface="+mj-lt"/>
              </a:rPr>
              <a:t>The rules governing how people gain or keep their position may make mobility difficult or easy. </a:t>
            </a:r>
          </a:p>
          <a:p>
            <a:pPr marL="457200" indent="-457200" algn="just">
              <a:buFont typeface="+mj-lt"/>
              <a:buAutoNum type="arabicPeriod"/>
            </a:pPr>
            <a:r>
              <a:rPr lang="en-US" sz="2800" dirty="0">
                <a:latin typeface="+mj-lt"/>
              </a:rPr>
              <a:t>Secondly, whatever the rules, structural changes in society can influence mobility.</a:t>
            </a:r>
          </a:p>
          <a:p>
            <a:pPr marL="457200" indent="-457200" algn="just"/>
            <a:r>
              <a:rPr lang="en-US" sz="2800" dirty="0">
                <a:latin typeface="+mj-lt"/>
              </a:rPr>
              <a:t>Social mobility occurs in an open social system while closed systems offer no room for any movement.</a:t>
            </a:r>
          </a:p>
        </p:txBody>
      </p:sp>
    </p:spTree>
  </p:cSld>
  <p:clrMapOvr>
    <a:masterClrMapping/>
  </p:clrMapOvr>
  <p:transition spd="med">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algn="ctr"/>
            <a:r>
              <a:rPr lang="en-US" sz="6000" dirty="0">
                <a:solidFill>
                  <a:schemeClr val="tx1"/>
                </a:solidFill>
                <a:latin typeface="Berlin Sans FB Demi" pitchFamily="34" charset="0"/>
              </a:rPr>
              <a:t>Types of social mobility</a:t>
            </a:r>
          </a:p>
        </p:txBody>
      </p:sp>
      <p:sp>
        <p:nvSpPr>
          <p:cNvPr id="3" name="Content Placeholder 2"/>
          <p:cNvSpPr>
            <a:spLocks noGrp="1"/>
          </p:cNvSpPr>
          <p:nvPr>
            <p:ph idx="1"/>
          </p:nvPr>
        </p:nvSpPr>
        <p:spPr>
          <a:xfrm>
            <a:off x="228600" y="1600200"/>
            <a:ext cx="8686800" cy="5029200"/>
          </a:xfrm>
        </p:spPr>
        <p:txBody>
          <a:bodyPr>
            <a:noAutofit/>
          </a:bodyPr>
          <a:lstStyle/>
          <a:p>
            <a:pPr algn="just"/>
            <a:r>
              <a:rPr lang="en-US" sz="3600" dirty="0">
                <a:latin typeface="+mj-lt"/>
              </a:rPr>
              <a:t>Vertical social mobility</a:t>
            </a:r>
          </a:p>
          <a:p>
            <a:pPr algn="just"/>
            <a:r>
              <a:rPr lang="en-US" sz="3600" dirty="0">
                <a:latin typeface="+mj-lt"/>
              </a:rPr>
              <a:t> Horizontal social mobility</a:t>
            </a:r>
          </a:p>
          <a:p>
            <a:pPr algn="just">
              <a:buNone/>
            </a:pPr>
            <a:endParaRPr lang="en-US" sz="3600" dirty="0">
              <a:latin typeface="+mj-lt"/>
            </a:endParaRPr>
          </a:p>
        </p:txBody>
      </p:sp>
    </p:spTree>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1" cy="5334000"/>
          </a:xfrm>
        </p:spPr>
        <p:txBody>
          <a:bodyPr>
            <a:noAutofit/>
          </a:bodyPr>
          <a:lstStyle/>
          <a:p>
            <a:pPr algn="just">
              <a:buNone/>
            </a:pPr>
            <a:r>
              <a:rPr lang="en-US" sz="3200" b="1" dirty="0">
                <a:latin typeface="+mj-lt"/>
              </a:rPr>
              <a:t>Vertical Social Mobility</a:t>
            </a:r>
          </a:p>
          <a:p>
            <a:pPr algn="just"/>
            <a:r>
              <a:rPr lang="en-US" sz="3200" dirty="0">
                <a:latin typeface="+mj-lt"/>
              </a:rPr>
              <a:t>This refers to the ability of the individual to move up the social ladder, thereby raising their social status and role. It also refers to any upward or downward change in the absolute or relative rank of an individual or group. </a:t>
            </a:r>
          </a:p>
          <a:p>
            <a:pPr algn="just"/>
            <a:r>
              <a:rPr lang="en-US" sz="3200" dirty="0">
                <a:latin typeface="+mj-lt"/>
              </a:rPr>
              <a:t>An example of this would be the nurse, who joins the profession as a community nurse and, by increasing their knowledge through in-service education, acquires the new position of a professor in nursing.</a:t>
            </a:r>
          </a:p>
        </p:txBody>
      </p:sp>
    </p:spTree>
    <p:extLst>
      <p:ext uri="{BB962C8B-B14F-4D97-AF65-F5344CB8AC3E}">
        <p14:creationId xmlns="" xmlns:p14="http://schemas.microsoft.com/office/powerpoint/2010/main" val="2297798231"/>
      </p:ext>
    </p:extLst>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763000" cy="5486400"/>
          </a:xfrm>
        </p:spPr>
        <p:txBody>
          <a:bodyPr>
            <a:noAutofit/>
          </a:bodyPr>
          <a:lstStyle/>
          <a:p>
            <a:pPr algn="just"/>
            <a:r>
              <a:rPr lang="en-US" sz="3200" dirty="0">
                <a:latin typeface="+mj-lt"/>
              </a:rPr>
              <a:t>Vertical mobility is often inferred from occupational mobility, and the inference is generally justified because the position of the individual in a pattern of inequality largely depends on their occupation. </a:t>
            </a:r>
          </a:p>
          <a:p>
            <a:pPr algn="just"/>
            <a:r>
              <a:rPr lang="en-US" sz="3200" dirty="0">
                <a:latin typeface="+mj-lt"/>
              </a:rPr>
              <a:t>The change in status between father and son is called </a:t>
            </a:r>
            <a:r>
              <a:rPr lang="en-US" sz="3200" b="1" u="sng" dirty="0">
                <a:latin typeface="+mj-lt"/>
              </a:rPr>
              <a:t>intergenerational</a:t>
            </a:r>
            <a:r>
              <a:rPr lang="en-US" sz="3200" dirty="0">
                <a:latin typeface="+mj-lt"/>
              </a:rPr>
              <a:t> mobility whereas changes during the individual's work life are known as </a:t>
            </a:r>
            <a:r>
              <a:rPr lang="en-US" sz="3200" b="1" u="sng" dirty="0" err="1">
                <a:latin typeface="+mj-lt"/>
              </a:rPr>
              <a:t>intragenerational</a:t>
            </a:r>
            <a:r>
              <a:rPr lang="en-US" sz="3200" dirty="0">
                <a:latin typeface="+mj-lt"/>
              </a:rPr>
              <a:t> or career mobility. In Africa, </a:t>
            </a:r>
            <a:r>
              <a:rPr lang="en-US" sz="3200" u="sng" dirty="0">
                <a:latin typeface="+mj-lt"/>
              </a:rPr>
              <a:t>intergenerational</a:t>
            </a:r>
            <a:r>
              <a:rPr lang="en-US" sz="3200" dirty="0">
                <a:latin typeface="+mj-lt"/>
              </a:rPr>
              <a:t> mobility of females is usually made by comparing the occupations of her father and her husband</a:t>
            </a: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28600"/>
            <a:ext cx="6172200" cy="533400"/>
          </a:xfrm>
        </p:spPr>
        <p:txBody>
          <a:bodyPr>
            <a:noAutofit/>
          </a:bodyPr>
          <a:lstStyle/>
          <a:p>
            <a:pPr algn="ctr"/>
            <a:r>
              <a:rPr lang="en-US" sz="3600" b="1" dirty="0">
                <a:solidFill>
                  <a:srgbClr val="FF0000"/>
                </a:solidFill>
                <a:latin typeface="Agency FB" pitchFamily="34" charset="0"/>
                <a:cs typeface="Times New Roman" pitchFamily="18" charset="0"/>
              </a:rPr>
              <a:t>SPECIFIC OBJECTIVES</a:t>
            </a:r>
          </a:p>
        </p:txBody>
      </p:sp>
      <p:sp>
        <p:nvSpPr>
          <p:cNvPr id="3" name="Content Placeholder 2"/>
          <p:cNvSpPr>
            <a:spLocks noGrp="1"/>
          </p:cNvSpPr>
          <p:nvPr>
            <p:ph idx="1"/>
          </p:nvPr>
        </p:nvSpPr>
        <p:spPr>
          <a:xfrm>
            <a:off x="152400" y="762000"/>
            <a:ext cx="8802760" cy="5943600"/>
          </a:xfrm>
        </p:spPr>
        <p:txBody>
          <a:bodyPr>
            <a:noAutofit/>
          </a:bodyPr>
          <a:lstStyle/>
          <a:p>
            <a:pPr marL="457200" indent="-457200" algn="just">
              <a:buFont typeface="+mj-lt"/>
              <a:buAutoNum type="arabicPeriod"/>
            </a:pPr>
            <a:r>
              <a:rPr lang="en-US" sz="3200" dirty="0">
                <a:latin typeface="Times New Roman" pitchFamily="18" charset="0"/>
                <a:cs typeface="Times New Roman" pitchFamily="18" charset="0"/>
              </a:rPr>
              <a:t>Explain basic concepts in medical Sociology and anthropology</a:t>
            </a:r>
          </a:p>
          <a:p>
            <a:pPr marL="457200" indent="-457200" algn="just">
              <a:buFont typeface="+mj-lt"/>
              <a:buAutoNum type="arabicPeriod"/>
            </a:pPr>
            <a:r>
              <a:rPr lang="en-US" sz="3200" dirty="0">
                <a:latin typeface="Times New Roman" pitchFamily="18" charset="0"/>
                <a:cs typeface="Times New Roman" pitchFamily="18" charset="0"/>
              </a:rPr>
              <a:t>Discuss the socialization process and its relevance to health and illness</a:t>
            </a:r>
          </a:p>
          <a:p>
            <a:pPr marL="457200" indent="-457200" algn="just">
              <a:buFont typeface="+mj-lt"/>
              <a:buAutoNum type="arabicPeriod"/>
            </a:pPr>
            <a:r>
              <a:rPr lang="en-US" sz="3200" dirty="0">
                <a:latin typeface="Times New Roman" pitchFamily="18" charset="0"/>
                <a:cs typeface="Times New Roman" pitchFamily="18" charset="0"/>
              </a:rPr>
              <a:t>Describe Culture and its effect on health and Illness</a:t>
            </a:r>
          </a:p>
          <a:p>
            <a:pPr marL="457200" indent="-457200" algn="just">
              <a:buFont typeface="+mj-lt"/>
              <a:buAutoNum type="arabicPeriod"/>
            </a:pPr>
            <a:r>
              <a:rPr lang="en-US" sz="3200" dirty="0">
                <a:latin typeface="Times New Roman" pitchFamily="18" charset="0"/>
                <a:cs typeface="Times New Roman" pitchFamily="18" charset="0"/>
              </a:rPr>
              <a:t>Explain social change and its effects on health</a:t>
            </a:r>
          </a:p>
          <a:p>
            <a:pPr marL="457200" indent="-457200" algn="just">
              <a:buFont typeface="+mj-lt"/>
              <a:buAutoNum type="arabicPeriod"/>
            </a:pPr>
            <a:r>
              <a:rPr lang="en-US" sz="3200" dirty="0">
                <a:latin typeface="Times New Roman" pitchFamily="18" charset="0"/>
                <a:cs typeface="Times New Roman" pitchFamily="18" charset="0"/>
              </a:rPr>
              <a:t>Discuss Social stratification and mobility and its effects on health</a:t>
            </a:r>
          </a:p>
          <a:p>
            <a:pPr marL="457200" indent="-457200" algn="just">
              <a:buFont typeface="+mj-lt"/>
              <a:buAutoNum type="arabicPeriod"/>
            </a:pPr>
            <a:r>
              <a:rPr lang="en-US" sz="3200" dirty="0">
                <a:latin typeface="Times New Roman" pitchFamily="18" charset="0"/>
                <a:cs typeface="Times New Roman" pitchFamily="18" charset="0"/>
              </a:rPr>
              <a:t>Describe social institutions and their significance in Health care delivery</a:t>
            </a:r>
          </a:p>
          <a:p>
            <a:pPr marL="0" indent="0" algn="just">
              <a:buNone/>
            </a:pPr>
            <a:endParaRPr lang="en-US" sz="3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9674299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5410200"/>
          </a:xfrm>
        </p:spPr>
        <p:txBody>
          <a:bodyPr>
            <a:normAutofit/>
          </a:bodyPr>
          <a:lstStyle/>
          <a:p>
            <a:pPr algn="just">
              <a:buNone/>
            </a:pPr>
            <a:r>
              <a:rPr lang="en-US" sz="3200" b="1" dirty="0">
                <a:latin typeface="+mj-lt"/>
              </a:rPr>
              <a:t>Horizontal Social Mobility</a:t>
            </a:r>
          </a:p>
          <a:p>
            <a:pPr algn="just"/>
            <a:r>
              <a:rPr lang="en-US" sz="3200" dirty="0">
                <a:latin typeface="+mj-lt"/>
              </a:rPr>
              <a:t>This refers to the type of social mobility where the individual maintains the same status. It is also defined as an alteration of position with no significant movement up or down in the system of social stratification, for example a general nurse who trains as a midwife but has no change in salary. </a:t>
            </a:r>
          </a:p>
          <a:p>
            <a:pPr algn="just"/>
            <a:r>
              <a:rPr lang="en-US" sz="3200" dirty="0">
                <a:latin typeface="+mj-lt"/>
              </a:rPr>
              <a:t>This nurse maintains the same status although their role may have changed.</a:t>
            </a:r>
          </a:p>
        </p:txBody>
      </p:sp>
    </p:spTree>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763000" cy="5638800"/>
          </a:xfrm>
        </p:spPr>
        <p:txBody>
          <a:bodyPr>
            <a:normAutofit/>
          </a:bodyPr>
          <a:lstStyle/>
          <a:p>
            <a:pPr algn="just"/>
            <a:r>
              <a:rPr lang="en-US" sz="3200" dirty="0">
                <a:latin typeface="+mj-lt"/>
              </a:rPr>
              <a:t>Certain characteristics can affect the individual's chances of moving up the social ladder.</a:t>
            </a:r>
          </a:p>
          <a:p>
            <a:pPr algn="just">
              <a:buNone/>
            </a:pPr>
            <a:r>
              <a:rPr lang="en-US" sz="3200" b="1" dirty="0">
                <a:latin typeface="+mj-lt"/>
              </a:rPr>
              <a:t>Community Size </a:t>
            </a:r>
            <a:r>
              <a:rPr lang="en-US" sz="3200" dirty="0">
                <a:latin typeface="+mj-lt"/>
              </a:rPr>
              <a:t>This is where a large community often results in greater economic differences. This is more apparent in larger cities and thus may be more likely to impart incentives to lower level children.</a:t>
            </a:r>
          </a:p>
          <a:p>
            <a:pPr algn="just">
              <a:buNone/>
            </a:pPr>
            <a:r>
              <a:rPr lang="en-US" sz="3200" b="1" dirty="0">
                <a:latin typeface="+mj-lt"/>
              </a:rPr>
              <a:t>Number of Siblings </a:t>
            </a:r>
            <a:r>
              <a:rPr lang="en-US" sz="3200" dirty="0">
                <a:latin typeface="+mj-lt"/>
              </a:rPr>
              <a:t>Number of siblings is where an only child or children having one sibling have the best chance of being upwardly mobile.</a:t>
            </a:r>
          </a:p>
        </p:txBody>
      </p:sp>
    </p:spTree>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382001" cy="5181600"/>
          </a:xfrm>
        </p:spPr>
        <p:txBody>
          <a:bodyPr>
            <a:noAutofit/>
          </a:bodyPr>
          <a:lstStyle/>
          <a:p>
            <a:pPr algn="just">
              <a:buNone/>
            </a:pPr>
            <a:r>
              <a:rPr lang="en-US" sz="3200" b="1" dirty="0"/>
              <a:t>Mother Dominance </a:t>
            </a:r>
            <a:r>
              <a:rPr lang="en-US" sz="3200" dirty="0"/>
              <a:t>Mother dominance is where the strong mother family seems to be more conducive to upward mobility than the egalitarian or father-dominant family.</a:t>
            </a:r>
          </a:p>
          <a:p>
            <a:pPr algn="just">
              <a:buNone/>
            </a:pPr>
            <a:r>
              <a:rPr lang="en-US" sz="3200" b="1" dirty="0"/>
              <a:t>Late Marriage </a:t>
            </a:r>
            <a:r>
              <a:rPr lang="en-US" sz="3200" dirty="0"/>
              <a:t>Late marriage, as it has been argued that early marriages encourage downward mobility whereas late marriages encourage upward mobility.</a:t>
            </a:r>
          </a:p>
          <a:p>
            <a:pPr algn="just">
              <a:buNone/>
            </a:pPr>
            <a:r>
              <a:rPr lang="en-US" sz="3200" b="1" dirty="0"/>
              <a:t>Few Children </a:t>
            </a:r>
            <a:r>
              <a:rPr lang="en-US" sz="3200" dirty="0"/>
              <a:t>Few children, where upwardly mobile couples tend to have fewer children than immobile couples in the social levels into which they move.</a:t>
            </a:r>
          </a:p>
          <a:p>
            <a:endParaRPr lang="en-US" sz="3200" dirty="0"/>
          </a:p>
        </p:txBody>
      </p:sp>
    </p:spTree>
    <p:extLst>
      <p:ext uri="{BB962C8B-B14F-4D97-AF65-F5344CB8AC3E}">
        <p14:creationId xmlns="" xmlns:p14="http://schemas.microsoft.com/office/powerpoint/2010/main" val="4291085562"/>
      </p:ext>
    </p:extLst>
  </p:cSld>
  <p:clrMapOvr>
    <a:masterClrMapping/>
  </p:clrMapOvr>
  <p:transition spd="med">
    <p:pull/>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33400"/>
          </a:xfrm>
        </p:spPr>
        <p:txBody>
          <a:bodyPr>
            <a:normAutofit fontScale="90000"/>
          </a:bodyPr>
          <a:lstStyle/>
          <a:p>
            <a:r>
              <a:rPr lang="en-US" dirty="0"/>
              <a:t>Ct..</a:t>
            </a:r>
          </a:p>
        </p:txBody>
      </p:sp>
      <p:sp>
        <p:nvSpPr>
          <p:cNvPr id="3" name="Content Placeholder 2"/>
          <p:cNvSpPr>
            <a:spLocks noGrp="1"/>
          </p:cNvSpPr>
          <p:nvPr>
            <p:ph idx="1"/>
          </p:nvPr>
        </p:nvSpPr>
        <p:spPr>
          <a:xfrm>
            <a:off x="381000" y="914400"/>
            <a:ext cx="8458200" cy="5559552"/>
          </a:xfrm>
        </p:spPr>
        <p:txBody>
          <a:bodyPr>
            <a:normAutofit/>
          </a:bodyPr>
          <a:lstStyle/>
          <a:p>
            <a:pPr algn="just"/>
            <a:r>
              <a:rPr lang="en-GB" sz="3200" b="1" u="sng" dirty="0">
                <a:latin typeface="+mj-lt"/>
              </a:rPr>
              <a:t>A society </a:t>
            </a:r>
            <a:r>
              <a:rPr lang="en-GB" sz="3200" dirty="0">
                <a:latin typeface="+mj-lt"/>
              </a:rPr>
              <a:t>is defined as a group of people who interact together, within a specified territory and have a unique culture, for example, the Nubians living in the </a:t>
            </a:r>
            <a:r>
              <a:rPr lang="en-GB" sz="3200" dirty="0" err="1">
                <a:latin typeface="+mj-lt"/>
              </a:rPr>
              <a:t>Kibera</a:t>
            </a:r>
            <a:r>
              <a:rPr lang="en-GB" sz="3200" dirty="0">
                <a:latin typeface="+mj-lt"/>
              </a:rPr>
              <a:t> slums of Nairobi, the </a:t>
            </a:r>
            <a:r>
              <a:rPr lang="en-GB" sz="3200" dirty="0" err="1">
                <a:latin typeface="+mj-lt"/>
              </a:rPr>
              <a:t>Maasai</a:t>
            </a:r>
            <a:r>
              <a:rPr lang="en-GB" sz="3200" dirty="0">
                <a:latin typeface="+mj-lt"/>
              </a:rPr>
              <a:t> who live in parts of </a:t>
            </a:r>
            <a:r>
              <a:rPr lang="en-GB" sz="3200" dirty="0" err="1">
                <a:latin typeface="+mj-lt"/>
              </a:rPr>
              <a:t>Loitokitok</a:t>
            </a:r>
            <a:endParaRPr lang="en-GB" sz="3200" dirty="0">
              <a:latin typeface="+mj-lt"/>
            </a:endParaRPr>
          </a:p>
          <a:p>
            <a:pPr algn="just"/>
            <a:r>
              <a:rPr lang="en-GB" sz="3200" dirty="0">
                <a:latin typeface="+mj-lt"/>
              </a:rPr>
              <a:t>The term </a:t>
            </a:r>
            <a:r>
              <a:rPr lang="en-GB" sz="3200" b="1" u="sng" dirty="0">
                <a:latin typeface="+mj-lt"/>
              </a:rPr>
              <a:t>'community</a:t>
            </a:r>
            <a:r>
              <a:rPr lang="en-GB" sz="3200" dirty="0">
                <a:latin typeface="+mj-lt"/>
              </a:rPr>
              <a:t>' refers to a small group of people who are part of a larger society. For example, the </a:t>
            </a:r>
            <a:r>
              <a:rPr lang="en-GB" sz="3200" dirty="0" err="1">
                <a:latin typeface="+mj-lt"/>
              </a:rPr>
              <a:t>Masai</a:t>
            </a:r>
            <a:r>
              <a:rPr lang="en-GB" sz="3200" dirty="0">
                <a:latin typeface="+mj-lt"/>
              </a:rPr>
              <a:t> community in Nairobi form part of a larger society that lives in </a:t>
            </a:r>
            <a:r>
              <a:rPr lang="en-GB" sz="3200" dirty="0" err="1">
                <a:latin typeface="+mj-lt"/>
              </a:rPr>
              <a:t>Loitokitok</a:t>
            </a:r>
            <a:endParaRPr lang="en-GB" sz="3200" dirty="0">
              <a:latin typeface="+mj-lt"/>
            </a:endParaRPr>
          </a:p>
        </p:txBody>
      </p:sp>
    </p:spTree>
  </p:cSld>
  <p:clrMapOvr>
    <a:masterClrMapping/>
  </p:clrMapOvr>
  <p:transition spd="med">
    <p:pull/>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458201" cy="4953000"/>
          </a:xfrm>
        </p:spPr>
        <p:txBody>
          <a:bodyPr>
            <a:normAutofit/>
          </a:bodyPr>
          <a:lstStyle/>
          <a:p>
            <a:pPr algn="just"/>
            <a:r>
              <a:rPr lang="en-GB" sz="3200" b="1" u="sng" dirty="0"/>
              <a:t>Social mobilisation </a:t>
            </a:r>
            <a:r>
              <a:rPr lang="en-GB" sz="3200" dirty="0"/>
              <a:t>is an approach and tool that enables people to organise for collective action, by pooling resources and building solidarity required to resolve common problems and work towards community advancement</a:t>
            </a:r>
            <a:endParaRPr lang="en-US" sz="3200" dirty="0"/>
          </a:p>
          <a:p>
            <a:pPr algn="just"/>
            <a:endParaRPr lang="en-US" sz="3200" dirty="0"/>
          </a:p>
        </p:txBody>
      </p:sp>
    </p:spTree>
    <p:extLst>
      <p:ext uri="{BB962C8B-B14F-4D97-AF65-F5344CB8AC3E}">
        <p14:creationId xmlns="" xmlns:p14="http://schemas.microsoft.com/office/powerpoint/2010/main" val="3222893314"/>
      </p:ext>
    </p:extLst>
  </p:cSld>
  <p:clrMapOvr>
    <a:masterClrMapping/>
  </p:clrMapOvr>
  <p:transition spd="med">
    <p:pull/>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latin typeface="Berlin Sans FB Demi" pitchFamily="34" charset="0"/>
              </a:rPr>
              <a:t>Cultural beliefs, practices, and effects on health</a:t>
            </a:r>
          </a:p>
        </p:txBody>
      </p:sp>
      <p:sp>
        <p:nvSpPr>
          <p:cNvPr id="3" name="Content Placeholder 2"/>
          <p:cNvSpPr>
            <a:spLocks noGrp="1"/>
          </p:cNvSpPr>
          <p:nvPr>
            <p:ph idx="1"/>
          </p:nvPr>
        </p:nvSpPr>
        <p:spPr/>
        <p:txBody>
          <a:bodyPr>
            <a:noAutofit/>
          </a:bodyPr>
          <a:lstStyle/>
          <a:p>
            <a:pPr algn="just">
              <a:buNone/>
            </a:pPr>
            <a:r>
              <a:rPr lang="en-GB" sz="3200" dirty="0"/>
              <a:t>By the end of this section you will be able to: </a:t>
            </a:r>
            <a:endParaRPr lang="en-US" sz="3200" dirty="0"/>
          </a:p>
          <a:p>
            <a:pPr lvl="0" algn="just"/>
            <a:r>
              <a:rPr lang="en-GB" sz="3200" dirty="0"/>
              <a:t>Define culture </a:t>
            </a:r>
            <a:endParaRPr lang="en-US" sz="3200" dirty="0"/>
          </a:p>
          <a:p>
            <a:pPr lvl="0" algn="just"/>
            <a:r>
              <a:rPr lang="en-GB" sz="3200" dirty="0"/>
              <a:t>Identify the components of culture </a:t>
            </a:r>
            <a:endParaRPr lang="en-US" sz="3200" dirty="0"/>
          </a:p>
          <a:p>
            <a:pPr lvl="0" algn="just"/>
            <a:r>
              <a:rPr lang="en-GB" sz="3200" dirty="0"/>
              <a:t>Describe the elements of culture </a:t>
            </a:r>
            <a:endParaRPr lang="en-US" sz="3200" dirty="0"/>
          </a:p>
          <a:p>
            <a:pPr lvl="0" algn="just"/>
            <a:r>
              <a:rPr lang="en-GB" sz="3200" dirty="0"/>
              <a:t>List the characteristics of a culture </a:t>
            </a:r>
            <a:endParaRPr lang="en-US" sz="3200" dirty="0"/>
          </a:p>
          <a:p>
            <a:pPr lvl="0" algn="just"/>
            <a:r>
              <a:rPr lang="en-GB" sz="3200" dirty="0"/>
              <a:t>Define cultural beliefs and practices </a:t>
            </a:r>
            <a:endParaRPr lang="en-US" sz="3200" dirty="0"/>
          </a:p>
          <a:p>
            <a:pPr lvl="0" algn="just"/>
            <a:r>
              <a:rPr lang="en-GB" sz="3200" dirty="0"/>
              <a:t>Explain selected cultural beliefs and practices that affect health of mankind</a:t>
            </a:r>
            <a:endParaRPr lang="en-US" sz="3200" dirty="0"/>
          </a:p>
          <a:p>
            <a:pPr algn="just"/>
            <a:endParaRPr lang="en-US" sz="3200" dirty="0"/>
          </a:p>
        </p:txBody>
      </p:sp>
    </p:spTree>
  </p:cSld>
  <p:clrMapOvr>
    <a:masterClrMapping/>
  </p:clrMapOvr>
  <p:transition spd="med">
    <p:pull/>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990600"/>
          </a:xfrm>
        </p:spPr>
        <p:txBody>
          <a:bodyPr>
            <a:normAutofit/>
          </a:bodyPr>
          <a:lstStyle/>
          <a:p>
            <a:pPr algn="ctr"/>
            <a:r>
              <a:rPr lang="en-GB" sz="6000" b="1" dirty="0">
                <a:solidFill>
                  <a:schemeClr val="tx1"/>
                </a:solidFill>
                <a:latin typeface="Berlin Sans FB Demi" pitchFamily="34" charset="0"/>
              </a:rPr>
              <a:t>What is Culture? </a:t>
            </a:r>
            <a:endParaRPr lang="en-US" sz="6000" dirty="0">
              <a:solidFill>
                <a:schemeClr val="tx1"/>
              </a:solidFill>
              <a:latin typeface="Berlin Sans FB Demi" pitchFamily="34" charset="0"/>
            </a:endParaRPr>
          </a:p>
        </p:txBody>
      </p:sp>
      <p:sp>
        <p:nvSpPr>
          <p:cNvPr id="3" name="Content Placeholder 2"/>
          <p:cNvSpPr>
            <a:spLocks noGrp="1"/>
          </p:cNvSpPr>
          <p:nvPr>
            <p:ph idx="1"/>
          </p:nvPr>
        </p:nvSpPr>
        <p:spPr>
          <a:xfrm>
            <a:off x="152400" y="1295400"/>
            <a:ext cx="8763000" cy="5178552"/>
          </a:xfrm>
        </p:spPr>
        <p:txBody>
          <a:bodyPr>
            <a:normAutofit/>
          </a:bodyPr>
          <a:lstStyle/>
          <a:p>
            <a:pPr algn="just"/>
            <a:r>
              <a:rPr lang="en-GB" sz="3200" dirty="0">
                <a:latin typeface="+mj-lt"/>
              </a:rPr>
              <a:t>Culture is defined as the totality of socially transmitted behaviour patterns, arts, beliefs, institutions, and all other products of human work and thought. </a:t>
            </a:r>
          </a:p>
          <a:p>
            <a:pPr algn="just"/>
            <a:r>
              <a:rPr lang="en-US" sz="3200" dirty="0">
                <a:solidFill>
                  <a:srgbClr val="7030A0"/>
                </a:solidFill>
                <a:latin typeface="+mj-lt"/>
              </a:rPr>
              <a:t> </a:t>
            </a:r>
            <a:r>
              <a:rPr lang="en-US" sz="3200" dirty="0">
                <a:latin typeface="+mj-lt"/>
              </a:rPr>
              <a:t>It is a body of learnt values, beliefs, and behavior expectations which individuals derive from those with whom they interact</a:t>
            </a:r>
          </a:p>
          <a:p>
            <a:pPr algn="just"/>
            <a:r>
              <a:rPr lang="en-US" sz="3200" dirty="0">
                <a:latin typeface="+mj-lt"/>
              </a:rPr>
              <a:t> </a:t>
            </a:r>
          </a:p>
        </p:txBody>
      </p:sp>
    </p:spTree>
  </p:cSld>
  <p:clrMapOvr>
    <a:masterClrMapping/>
  </p:clrMapOvr>
  <p:transition spd="med">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normAutofit/>
          </a:bodyPr>
          <a:lstStyle/>
          <a:p>
            <a:pPr algn="just"/>
            <a:r>
              <a:rPr lang="en-US" sz="3200" dirty="0"/>
              <a:t>Culture is learnt by people as a result of belonging to some particular group. i.e. that part of learnt behavior which is shared with others </a:t>
            </a:r>
          </a:p>
          <a:p>
            <a:pPr algn="just"/>
            <a:r>
              <a:rPr lang="en-US" sz="3200" dirty="0"/>
              <a:t> Culture is the pattern of behavior acquired and transmitted from one generation to the other.</a:t>
            </a:r>
          </a:p>
          <a:p>
            <a:endParaRPr lang="en-US" sz="3200" dirty="0"/>
          </a:p>
        </p:txBody>
      </p:sp>
    </p:spTree>
    <p:extLst>
      <p:ext uri="{BB962C8B-B14F-4D97-AF65-F5344CB8AC3E}">
        <p14:creationId xmlns="" xmlns:p14="http://schemas.microsoft.com/office/powerpoint/2010/main" val="647888050"/>
      </p:ext>
    </p:extLst>
  </p:cSld>
  <p:clrMapOvr>
    <a:masterClrMapping/>
  </p:clrMapOvr>
  <p:transition spd="med">
    <p:pull/>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pPr algn="ctr"/>
            <a:r>
              <a:rPr lang="en-GB" sz="5400" b="1" dirty="0">
                <a:solidFill>
                  <a:schemeClr val="tx1"/>
                </a:solidFill>
              </a:rPr>
              <a:t>Components of Culture </a:t>
            </a:r>
            <a:endParaRPr lang="en-US" sz="5400" dirty="0">
              <a:solidFill>
                <a:schemeClr val="tx1"/>
              </a:solidFill>
            </a:endParaRPr>
          </a:p>
        </p:txBody>
      </p:sp>
      <p:sp>
        <p:nvSpPr>
          <p:cNvPr id="3" name="Content Placeholder 2"/>
          <p:cNvSpPr>
            <a:spLocks noGrp="1"/>
          </p:cNvSpPr>
          <p:nvPr>
            <p:ph idx="1"/>
          </p:nvPr>
        </p:nvSpPr>
        <p:spPr>
          <a:xfrm>
            <a:off x="457200" y="1600200"/>
            <a:ext cx="8382000" cy="4114800"/>
          </a:xfrm>
        </p:spPr>
        <p:txBody>
          <a:bodyPr>
            <a:noAutofit/>
          </a:bodyPr>
          <a:lstStyle/>
          <a:p>
            <a:pPr>
              <a:buNone/>
            </a:pPr>
            <a:r>
              <a:rPr lang="en-GB" sz="3200" dirty="0">
                <a:latin typeface="+mj-lt"/>
              </a:rPr>
              <a:t>The two components of culture are: </a:t>
            </a:r>
            <a:endParaRPr lang="en-US" sz="3200" dirty="0">
              <a:latin typeface="+mj-lt"/>
            </a:endParaRPr>
          </a:p>
          <a:p>
            <a:pPr lvl="0"/>
            <a:r>
              <a:rPr lang="en-GB" sz="3200" dirty="0">
                <a:latin typeface="+mj-lt"/>
              </a:rPr>
              <a:t>Non-material culture - these are things that are observed through the behaviour of societal members. –language,norms,mores,laws</a:t>
            </a:r>
            <a:endParaRPr lang="en-US" sz="3200" dirty="0">
              <a:latin typeface="+mj-lt"/>
            </a:endParaRPr>
          </a:p>
          <a:p>
            <a:pPr lvl="0"/>
            <a:r>
              <a:rPr lang="en-GB" sz="3200" dirty="0">
                <a:latin typeface="+mj-lt"/>
              </a:rPr>
              <a:t>Material culture - these are the physical things in society.-clothing &amp;ornaments</a:t>
            </a:r>
            <a:endParaRPr lang="en-US" sz="3200" dirty="0">
              <a:latin typeface="+mj-lt"/>
            </a:endParaRPr>
          </a:p>
          <a:p>
            <a:endParaRPr lang="en-US" sz="3200" dirty="0">
              <a:latin typeface="+mj-lt"/>
            </a:endParaRPr>
          </a:p>
        </p:txBody>
      </p:sp>
    </p:spTree>
  </p:cSld>
  <p:clrMapOvr>
    <a:masterClrMapping/>
  </p:clrMapOvr>
  <p:transition spd="med">
    <p:pull/>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391400" cy="868362"/>
          </a:xfrm>
        </p:spPr>
        <p:txBody>
          <a:bodyPr>
            <a:noAutofit/>
          </a:bodyPr>
          <a:lstStyle/>
          <a:p>
            <a:pPr algn="ctr"/>
            <a:r>
              <a:rPr lang="en-US" sz="5400" b="1" dirty="0">
                <a:solidFill>
                  <a:schemeClr val="tx1"/>
                </a:solidFill>
                <a:latin typeface="Berlin Sans FB Demi" pitchFamily="34" charset="0"/>
              </a:rPr>
              <a:t>Non- material culture..</a:t>
            </a:r>
          </a:p>
        </p:txBody>
      </p:sp>
      <p:sp>
        <p:nvSpPr>
          <p:cNvPr id="3" name="Content Placeholder 2"/>
          <p:cNvSpPr>
            <a:spLocks noGrp="1"/>
          </p:cNvSpPr>
          <p:nvPr>
            <p:ph idx="1"/>
          </p:nvPr>
        </p:nvSpPr>
        <p:spPr>
          <a:xfrm>
            <a:off x="304800" y="1066800"/>
            <a:ext cx="8686800" cy="5407152"/>
          </a:xfrm>
        </p:spPr>
        <p:txBody>
          <a:bodyPr>
            <a:normAutofit/>
          </a:bodyPr>
          <a:lstStyle/>
          <a:p>
            <a:pPr algn="just"/>
            <a:r>
              <a:rPr lang="en-GB" sz="3200" b="1" dirty="0">
                <a:latin typeface="+mj-lt"/>
              </a:rPr>
              <a:t>Language</a:t>
            </a:r>
            <a:br>
              <a:rPr lang="en-GB" sz="3200" b="1" dirty="0">
                <a:latin typeface="+mj-lt"/>
              </a:rPr>
            </a:br>
            <a:r>
              <a:rPr lang="en-GB" sz="3200" dirty="0">
                <a:latin typeface="+mj-lt"/>
              </a:rPr>
              <a:t>Language refers to the pattern of spoken or written words used by a particular society in order to communicate. The mother tongue refers to the language of one's parents</a:t>
            </a:r>
          </a:p>
          <a:p>
            <a:pPr algn="just"/>
            <a:r>
              <a:rPr lang="en-GB" sz="3200" b="1" dirty="0">
                <a:latin typeface="+mj-lt"/>
              </a:rPr>
              <a:t>Norms</a:t>
            </a:r>
            <a:r>
              <a:rPr lang="en-GB" sz="3200" dirty="0">
                <a:latin typeface="+mj-lt"/>
              </a:rPr>
              <a:t> are defined as socially accepted patterns of behaviour. You should note that norms differ from society to society. Norms aim to maintain order. Norms can be further subdivided into two categories, that is, </a:t>
            </a:r>
            <a:r>
              <a:rPr lang="en-GB" sz="3200" b="1" i="1" dirty="0">
                <a:solidFill>
                  <a:srgbClr val="FF0000"/>
                </a:solidFill>
                <a:latin typeface="+mj-lt"/>
              </a:rPr>
              <a:t>mores  and laws</a:t>
            </a:r>
            <a:r>
              <a:rPr lang="en-GB" sz="3200" dirty="0">
                <a:latin typeface="+mj-lt"/>
              </a:rPr>
              <a:t>.</a:t>
            </a: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1066800"/>
          </a:xfrm>
        </p:spPr>
        <p:txBody>
          <a:bodyPr>
            <a:noAutofit/>
          </a:bodyPr>
          <a:lstStyle/>
          <a:p>
            <a:pPr algn="ctr"/>
            <a:r>
              <a:rPr lang="en-US" sz="4400" b="1" dirty="0">
                <a:solidFill>
                  <a:schemeClr val="tx1"/>
                </a:solidFill>
                <a:latin typeface="Berlin Sans FB Demi" pitchFamily="34" charset="0"/>
              </a:rPr>
              <a:t>Introduction to sociology &amp; anthropology</a:t>
            </a:r>
          </a:p>
        </p:txBody>
      </p:sp>
      <p:sp>
        <p:nvSpPr>
          <p:cNvPr id="3" name="Content Placeholder 2"/>
          <p:cNvSpPr>
            <a:spLocks noGrp="1"/>
          </p:cNvSpPr>
          <p:nvPr>
            <p:ph idx="1"/>
          </p:nvPr>
        </p:nvSpPr>
        <p:spPr>
          <a:xfrm>
            <a:off x="152400" y="1143000"/>
            <a:ext cx="8382000" cy="5486400"/>
          </a:xfrm>
        </p:spPr>
        <p:txBody>
          <a:bodyPr>
            <a:normAutofit/>
          </a:bodyPr>
          <a:lstStyle/>
          <a:p>
            <a:pPr algn="just"/>
            <a:r>
              <a:rPr lang="en-US" sz="4000" b="1" dirty="0">
                <a:solidFill>
                  <a:srgbClr val="FF0000"/>
                </a:solidFill>
                <a:latin typeface="Calibri" pitchFamily="34" charset="0"/>
                <a:cs typeface="Calibri" pitchFamily="34" charset="0"/>
              </a:rPr>
              <a:t>Sociology</a:t>
            </a:r>
            <a:endParaRPr lang="en-US" sz="3200" b="1" dirty="0">
              <a:solidFill>
                <a:srgbClr val="FF0000"/>
              </a:solidFill>
              <a:latin typeface="Calibri" pitchFamily="34" charset="0"/>
              <a:cs typeface="Calibri" pitchFamily="34" charset="0"/>
            </a:endParaRPr>
          </a:p>
          <a:p>
            <a:pPr algn="just"/>
            <a:r>
              <a:rPr lang="en-GB" sz="3200" dirty="0">
                <a:latin typeface="Calibri" pitchFamily="34" charset="0"/>
                <a:cs typeface="Calibri" pitchFamily="34" charset="0"/>
              </a:rPr>
              <a:t>The term 'sociology' can be traced to </a:t>
            </a:r>
            <a:r>
              <a:rPr lang="en-GB" sz="3200" dirty="0" err="1">
                <a:latin typeface="Calibri" pitchFamily="34" charset="0"/>
                <a:cs typeface="Calibri" pitchFamily="34" charset="0"/>
              </a:rPr>
              <a:t>Auguste</a:t>
            </a:r>
            <a:r>
              <a:rPr lang="en-GB" sz="3200" dirty="0">
                <a:latin typeface="Calibri" pitchFamily="34" charset="0"/>
                <a:cs typeface="Calibri" pitchFamily="34" charset="0"/>
              </a:rPr>
              <a:t> Comte in 1837. He combined the Latin word for society (socio) with the Greek word for science (logy) thus identifying an area of study that pertained to the science of society.</a:t>
            </a:r>
          </a:p>
          <a:p>
            <a:pPr algn="just"/>
            <a:r>
              <a:rPr lang="en-GB" sz="3200" i="1" dirty="0">
                <a:latin typeface="Harlow Solid Italic" pitchFamily="82" charset="0"/>
                <a:cs typeface="Calibri" pitchFamily="34" charset="0"/>
              </a:rPr>
              <a:t>Sociology is the study of social life, social change, and the social causes and consequences of human behaviour.</a:t>
            </a:r>
          </a:p>
          <a:p>
            <a:pPr algn="just"/>
            <a:r>
              <a:rPr lang="en-GB" sz="3200" dirty="0">
                <a:latin typeface="Calibri" pitchFamily="34" charset="0"/>
                <a:cs typeface="Calibri" pitchFamily="34" charset="0"/>
              </a:rPr>
              <a:t> </a:t>
            </a:r>
            <a:endParaRPr lang="en-US" sz="3200" dirty="0">
              <a:latin typeface="Calibri" pitchFamily="34" charset="0"/>
              <a:cs typeface="Calibri" pitchFamily="34" charset="0"/>
            </a:endParaRPr>
          </a:p>
        </p:txBody>
      </p:sp>
    </p:spTree>
  </p:cSld>
  <p:clrMapOvr>
    <a:masterClrMapping/>
  </p:clrMapOvr>
  <p:transition spd="med">
    <p:pull/>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382001" cy="5029200"/>
          </a:xfrm>
        </p:spPr>
        <p:txBody>
          <a:bodyPr>
            <a:normAutofit/>
          </a:bodyPr>
          <a:lstStyle/>
          <a:p>
            <a:pPr algn="just"/>
            <a:r>
              <a:rPr lang="en-GB" sz="3200" b="1" dirty="0"/>
              <a:t>Mores </a:t>
            </a:r>
            <a:r>
              <a:rPr lang="en-GB" sz="3200" dirty="0"/>
              <a:t>are social norms, which emphasise the expected moral behaviour for societal members. If an individual breaks the mores, the individual receives severe punishments. Some examples of mores are: do not lie, do not steal mores refer to all things that each one of us would like others to do to us. </a:t>
            </a:r>
            <a:endParaRPr lang="en-US" sz="3200" dirty="0"/>
          </a:p>
          <a:p>
            <a:pPr algn="just"/>
            <a:endParaRPr lang="en-US" sz="3200" dirty="0"/>
          </a:p>
        </p:txBody>
      </p:sp>
    </p:spTree>
    <p:extLst>
      <p:ext uri="{BB962C8B-B14F-4D97-AF65-F5344CB8AC3E}">
        <p14:creationId xmlns="" xmlns:p14="http://schemas.microsoft.com/office/powerpoint/2010/main" val="593636209"/>
      </p:ext>
    </p:extLst>
  </p:cSld>
  <p:clrMapOvr>
    <a:masterClrMapping/>
  </p:clrMapOvr>
  <p:transition spd="med">
    <p:pull/>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533400"/>
          </a:xfrm>
        </p:spPr>
        <p:txBody>
          <a:bodyPr>
            <a:normAutofit fontScale="90000"/>
          </a:bodyPr>
          <a:lstStyle/>
          <a:p>
            <a:r>
              <a:rPr lang="en-US" dirty="0"/>
              <a:t>Ct..</a:t>
            </a:r>
          </a:p>
        </p:txBody>
      </p:sp>
      <p:sp>
        <p:nvSpPr>
          <p:cNvPr id="3" name="Content Placeholder 2"/>
          <p:cNvSpPr>
            <a:spLocks noGrp="1"/>
          </p:cNvSpPr>
          <p:nvPr>
            <p:ph idx="1"/>
          </p:nvPr>
        </p:nvSpPr>
        <p:spPr>
          <a:xfrm>
            <a:off x="381000" y="1066800"/>
            <a:ext cx="8534400" cy="5407152"/>
          </a:xfrm>
        </p:spPr>
        <p:txBody>
          <a:bodyPr>
            <a:normAutofit/>
          </a:bodyPr>
          <a:lstStyle/>
          <a:p>
            <a:pPr algn="just"/>
            <a:r>
              <a:rPr lang="en-GB" sz="3200" dirty="0">
                <a:latin typeface="+mj-lt"/>
              </a:rPr>
              <a:t> </a:t>
            </a:r>
            <a:r>
              <a:rPr lang="en-GB" sz="3200" b="1" dirty="0">
                <a:latin typeface="+mj-lt"/>
              </a:rPr>
              <a:t>Laws.</a:t>
            </a:r>
            <a:r>
              <a:rPr lang="en-GB" sz="3200" dirty="0">
                <a:latin typeface="+mj-lt"/>
              </a:rPr>
              <a:t> Where mores are written down, they are referred to as laws</a:t>
            </a:r>
          </a:p>
          <a:p>
            <a:pPr algn="just"/>
            <a:r>
              <a:rPr lang="en-GB" sz="3200" dirty="0">
                <a:latin typeface="+mj-lt"/>
              </a:rPr>
              <a:t>Laws are written, socially confirmed rules and regulations of conduct, which if violated, are punishable. Laws are enforced by a socially identified agency. For an example of medically related laws</a:t>
            </a:r>
          </a:p>
        </p:txBody>
      </p:sp>
    </p:spTree>
  </p:cSld>
  <p:clrMapOvr>
    <a:masterClrMapping/>
  </p:clrMapOvr>
  <p:transition spd="med">
    <p:pull/>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763000" cy="4389120"/>
          </a:xfrm>
        </p:spPr>
        <p:txBody>
          <a:bodyPr>
            <a:normAutofit/>
          </a:bodyPr>
          <a:lstStyle/>
          <a:p>
            <a:pPr algn="just">
              <a:buNone/>
            </a:pPr>
            <a:r>
              <a:rPr lang="en-GB" sz="3200" b="1" u="sng" dirty="0">
                <a:latin typeface="+mj-lt"/>
              </a:rPr>
              <a:t>Material Culture</a:t>
            </a:r>
            <a:r>
              <a:rPr lang="en-GB" sz="3200" u="sng" dirty="0">
                <a:latin typeface="+mj-lt"/>
              </a:rPr>
              <a:t> </a:t>
            </a:r>
            <a:endParaRPr lang="en-US" sz="3200" u="sng" dirty="0">
              <a:latin typeface="+mj-lt"/>
            </a:endParaRPr>
          </a:p>
          <a:p>
            <a:pPr algn="just"/>
            <a:r>
              <a:rPr lang="en-GB" sz="3200" dirty="0">
                <a:latin typeface="+mj-lt"/>
              </a:rPr>
              <a:t>According to </a:t>
            </a:r>
            <a:r>
              <a:rPr lang="en-GB" sz="3200" dirty="0" err="1">
                <a:latin typeface="+mj-lt"/>
              </a:rPr>
              <a:t>Akinsola</a:t>
            </a:r>
            <a:r>
              <a:rPr lang="en-GB" sz="3200" dirty="0">
                <a:latin typeface="+mj-lt"/>
              </a:rPr>
              <a:t> (1983) material culture is defined as the part of culture that includes physical things in any society. </a:t>
            </a:r>
          </a:p>
          <a:p>
            <a:pPr algn="just"/>
            <a:r>
              <a:rPr lang="en-GB" sz="3200" dirty="0">
                <a:latin typeface="+mj-lt"/>
              </a:rPr>
              <a:t>Examples of material culture include the type of clothing used, ornaments such as necklaces, bangles, and earrings, kitchenware, type of houses and many more</a:t>
            </a:r>
            <a:endParaRPr lang="en-US" sz="3200" dirty="0">
              <a:latin typeface="+mj-lt"/>
            </a:endParaRPr>
          </a:p>
          <a:p>
            <a:pPr algn="just"/>
            <a:endParaRPr lang="en-US" sz="3200" dirty="0">
              <a:latin typeface="+mj-lt"/>
            </a:endParaRPr>
          </a:p>
        </p:txBody>
      </p:sp>
    </p:spTree>
    <p:extLst>
      <p:ext uri="{BB962C8B-B14F-4D97-AF65-F5344CB8AC3E}">
        <p14:creationId xmlns="" xmlns:p14="http://schemas.microsoft.com/office/powerpoint/2010/main" val="1048881106"/>
      </p:ext>
    </p:extLst>
  </p:cSld>
  <p:clrMapOvr>
    <a:masterClrMapping/>
  </p:clrMapOvr>
  <p:transition spd="med">
    <p:pull/>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dirty="0"/>
              <a:t>Ct..</a:t>
            </a:r>
          </a:p>
        </p:txBody>
      </p:sp>
      <p:sp>
        <p:nvSpPr>
          <p:cNvPr id="3" name="Content Placeholder 2"/>
          <p:cNvSpPr>
            <a:spLocks noGrp="1"/>
          </p:cNvSpPr>
          <p:nvPr>
            <p:ph idx="1"/>
          </p:nvPr>
        </p:nvSpPr>
        <p:spPr>
          <a:xfrm>
            <a:off x="228600" y="838200"/>
            <a:ext cx="8763000" cy="5635752"/>
          </a:xfrm>
        </p:spPr>
        <p:txBody>
          <a:bodyPr>
            <a:normAutofit/>
          </a:bodyPr>
          <a:lstStyle/>
          <a:p>
            <a:pPr algn="just"/>
            <a:r>
              <a:rPr lang="en-GB" sz="2800" dirty="0">
                <a:latin typeface="+mj-lt"/>
              </a:rPr>
              <a:t>The importance of identifying material culture relates to how these items are used by individuals in the society For example, among the </a:t>
            </a:r>
            <a:r>
              <a:rPr lang="en-GB" sz="2800" dirty="0" err="1">
                <a:latin typeface="+mj-lt"/>
              </a:rPr>
              <a:t>Agikuyu</a:t>
            </a:r>
            <a:r>
              <a:rPr lang="en-GB" sz="2800" dirty="0">
                <a:latin typeface="+mj-lt"/>
              </a:rPr>
              <a:t> people, women and girls learnt to use pots for cooking and gourds for serving food and storing liquids such as milk..</a:t>
            </a:r>
          </a:p>
          <a:p>
            <a:pPr algn="just"/>
            <a:r>
              <a:rPr lang="en-GB" sz="2800" dirty="0">
                <a:latin typeface="+mj-lt"/>
              </a:rPr>
              <a:t>In modern days, nurses are expected to learn how to use computers, new types of blood pressure machines, digital thermometers and others in order to improve the health care they provide. In addition, they are expected to provide nursing care to persons of varying cultural ethnic background</a:t>
            </a:r>
            <a:endParaRPr lang="en-US" sz="2800" dirty="0">
              <a:latin typeface="+mj-lt"/>
            </a:endParaRPr>
          </a:p>
        </p:txBody>
      </p:sp>
    </p:spTree>
  </p:cSld>
  <p:clrMapOvr>
    <a:masterClrMapping/>
  </p:clrMapOvr>
  <p:transition spd="med">
    <p:pull/>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09"/>
            <a:ext cx="7543800" cy="792162"/>
          </a:xfrm>
        </p:spPr>
        <p:txBody>
          <a:bodyPr>
            <a:noAutofit/>
          </a:bodyPr>
          <a:lstStyle/>
          <a:p>
            <a:pPr algn="ctr"/>
            <a:r>
              <a:rPr lang="en-GB" sz="5400" b="1" dirty="0">
                <a:solidFill>
                  <a:schemeClr val="tx1"/>
                </a:solidFill>
              </a:rPr>
              <a:t>Elements of Culture</a:t>
            </a:r>
            <a:r>
              <a:rPr lang="en-GB" sz="5400" dirty="0">
                <a:solidFill>
                  <a:schemeClr val="tx1"/>
                </a:solidFill>
              </a:rPr>
              <a:t> </a:t>
            </a:r>
            <a:endParaRPr lang="en-US" sz="5400" dirty="0">
              <a:solidFill>
                <a:schemeClr val="tx1"/>
              </a:solidFill>
            </a:endParaRPr>
          </a:p>
        </p:txBody>
      </p:sp>
      <p:sp>
        <p:nvSpPr>
          <p:cNvPr id="3" name="Content Placeholder 2"/>
          <p:cNvSpPr>
            <a:spLocks noGrp="1"/>
          </p:cNvSpPr>
          <p:nvPr>
            <p:ph idx="1"/>
          </p:nvPr>
        </p:nvSpPr>
        <p:spPr>
          <a:xfrm>
            <a:off x="228600" y="762000"/>
            <a:ext cx="8686800" cy="5483352"/>
          </a:xfrm>
        </p:spPr>
        <p:txBody>
          <a:bodyPr>
            <a:noAutofit/>
          </a:bodyPr>
          <a:lstStyle/>
          <a:p>
            <a:pPr>
              <a:buNone/>
            </a:pPr>
            <a:r>
              <a:rPr lang="en-GB" sz="2800" dirty="0"/>
              <a:t>The elements of culture include: </a:t>
            </a:r>
            <a:endParaRPr lang="en-US" sz="2800" dirty="0"/>
          </a:p>
          <a:p>
            <a:pPr lvl="0"/>
            <a:r>
              <a:rPr lang="en-GB" sz="2800" dirty="0"/>
              <a:t>Material life </a:t>
            </a:r>
            <a:endParaRPr lang="en-US" sz="2800" dirty="0"/>
          </a:p>
          <a:p>
            <a:pPr lvl="0"/>
            <a:r>
              <a:rPr lang="en-GB" sz="2800" dirty="0"/>
              <a:t>Language </a:t>
            </a:r>
            <a:endParaRPr lang="en-US" sz="2800" dirty="0"/>
          </a:p>
          <a:p>
            <a:pPr lvl="0"/>
            <a:r>
              <a:rPr lang="en-GB" sz="2800" dirty="0"/>
              <a:t>Social interactions </a:t>
            </a:r>
            <a:endParaRPr lang="en-US" sz="2800" dirty="0"/>
          </a:p>
          <a:p>
            <a:pPr lvl="0"/>
            <a:r>
              <a:rPr lang="en-GB" sz="2800" dirty="0"/>
              <a:t>Religion </a:t>
            </a:r>
            <a:endParaRPr lang="en-US" sz="2800" dirty="0"/>
          </a:p>
          <a:p>
            <a:pPr lvl="0"/>
            <a:r>
              <a:rPr lang="en-GB" sz="2800" dirty="0"/>
              <a:t>Education </a:t>
            </a:r>
            <a:endParaRPr lang="en-US" sz="2800" dirty="0"/>
          </a:p>
          <a:p>
            <a:pPr lvl="0"/>
            <a:r>
              <a:rPr lang="en-GB" sz="2800" dirty="0"/>
              <a:t>Values</a:t>
            </a:r>
            <a:endParaRPr lang="en-US" sz="2800" dirty="0"/>
          </a:p>
          <a:p>
            <a:pPr>
              <a:buNone/>
            </a:pPr>
            <a:r>
              <a:rPr lang="en-GB" sz="2800" b="1" u="sng" dirty="0"/>
              <a:t>The main characteristics of culture are that</a:t>
            </a:r>
            <a:r>
              <a:rPr lang="en-GB" sz="2800" b="1" dirty="0"/>
              <a:t>:</a:t>
            </a:r>
            <a:r>
              <a:rPr lang="en-GB" sz="2800" dirty="0"/>
              <a:t> </a:t>
            </a:r>
            <a:endParaRPr lang="en-US" sz="2800" dirty="0"/>
          </a:p>
          <a:p>
            <a:pPr lvl="0"/>
            <a:r>
              <a:rPr lang="en-GB" sz="2800" dirty="0"/>
              <a:t>It is learned </a:t>
            </a:r>
            <a:endParaRPr lang="en-US" sz="2800" dirty="0"/>
          </a:p>
          <a:p>
            <a:pPr lvl="0"/>
            <a:r>
              <a:rPr lang="en-GB" sz="2800" dirty="0"/>
              <a:t>It is shared </a:t>
            </a:r>
            <a:endParaRPr lang="en-US" sz="2800" dirty="0"/>
          </a:p>
          <a:p>
            <a:pPr lvl="0"/>
            <a:r>
              <a:rPr lang="en-GB" sz="2800" dirty="0"/>
              <a:t>It is an adaptation </a:t>
            </a:r>
            <a:endParaRPr lang="en-US" sz="2800" dirty="0"/>
          </a:p>
          <a:p>
            <a:r>
              <a:rPr lang="en-GB" sz="2800" dirty="0"/>
              <a:t>It is a dynamic system changing constantly</a:t>
            </a:r>
            <a:endParaRPr lang="en-US" sz="2800" dirty="0"/>
          </a:p>
        </p:txBody>
      </p:sp>
    </p:spTree>
  </p:cSld>
  <p:clrMapOvr>
    <a:masterClrMapping/>
  </p:clrMapOvr>
  <p:transition spd="med">
    <p:pull/>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pPr algn="ctr"/>
            <a:r>
              <a:rPr lang="en-GB" sz="6000" b="1" dirty="0">
                <a:solidFill>
                  <a:schemeClr val="tx1"/>
                </a:solidFill>
                <a:latin typeface="Berlin Sans FB Demi" pitchFamily="34" charset="0"/>
              </a:rPr>
              <a:t>Cultural beliefs</a:t>
            </a:r>
          </a:p>
        </p:txBody>
      </p:sp>
      <p:sp>
        <p:nvSpPr>
          <p:cNvPr id="3" name="Content Placeholder 2"/>
          <p:cNvSpPr>
            <a:spLocks noGrp="1"/>
          </p:cNvSpPr>
          <p:nvPr>
            <p:ph idx="1"/>
          </p:nvPr>
        </p:nvSpPr>
        <p:spPr>
          <a:xfrm>
            <a:off x="457200" y="1447800"/>
            <a:ext cx="8229600" cy="4389120"/>
          </a:xfrm>
        </p:spPr>
        <p:txBody>
          <a:bodyPr>
            <a:normAutofit/>
          </a:bodyPr>
          <a:lstStyle/>
          <a:p>
            <a:pPr algn="just">
              <a:spcAft>
                <a:spcPts val="0"/>
              </a:spcAft>
            </a:pPr>
            <a:r>
              <a:rPr lang="en-GB" sz="3200" dirty="0">
                <a:solidFill>
                  <a:srgbClr val="000000"/>
                </a:solidFill>
                <a:latin typeface="Times New Roman"/>
                <a:ea typeface="Times New Roman"/>
              </a:rPr>
              <a:t>A cultural belief is a personal conviction and disposition to retain and abandon actions taking into account values of one's own culture. Cultural beliefs may pertain to child rearing or housing. </a:t>
            </a:r>
          </a:p>
          <a:p>
            <a:pPr algn="just">
              <a:spcAft>
                <a:spcPts val="0"/>
              </a:spcAft>
            </a:pPr>
            <a:r>
              <a:rPr lang="en-GB" sz="3200" dirty="0">
                <a:solidFill>
                  <a:srgbClr val="000000"/>
                </a:solidFill>
                <a:latin typeface="Times New Roman"/>
                <a:ea typeface="Times New Roman"/>
              </a:rPr>
              <a:t>certain disease specific and non-disease specific cultural beliefs may influence people's health seeking behaviour</a:t>
            </a:r>
            <a:r>
              <a:rPr lang="en-GB" sz="4400" dirty="0">
                <a:solidFill>
                  <a:srgbClr val="000000"/>
                </a:solidFill>
                <a:latin typeface="Times New Roman"/>
                <a:ea typeface="Times New Roman"/>
              </a:rPr>
              <a:t>.</a:t>
            </a:r>
            <a:endParaRPr lang="en-GB" sz="4400" dirty="0">
              <a:latin typeface="Times New Roman"/>
              <a:ea typeface="Times New Roman"/>
            </a:endParaRPr>
          </a:p>
          <a:p>
            <a:endParaRPr lang="en-GB" sz="3200" dirty="0"/>
          </a:p>
        </p:txBody>
      </p:sp>
    </p:spTree>
    <p:extLst>
      <p:ext uri="{BB962C8B-B14F-4D97-AF65-F5344CB8AC3E}">
        <p14:creationId xmlns="" xmlns:p14="http://schemas.microsoft.com/office/powerpoint/2010/main" val="2370198876"/>
      </p:ext>
    </p:extLst>
  </p:cSld>
  <p:clrMapOvr>
    <a:masterClrMapping/>
  </p:clrMapOvr>
  <p:transition spd="med">
    <p:pull/>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467600" cy="838200"/>
          </a:xfrm>
        </p:spPr>
        <p:txBody>
          <a:bodyPr>
            <a:normAutofit fontScale="90000"/>
          </a:bodyPr>
          <a:lstStyle/>
          <a:p>
            <a:pPr algn="just">
              <a:spcAft>
                <a:spcPts val="0"/>
              </a:spcAft>
            </a:pPr>
            <a:r>
              <a:rPr lang="en-GB" sz="3200" dirty="0">
                <a:solidFill>
                  <a:srgbClr val="000000"/>
                </a:solidFill>
                <a:latin typeface="Times New Roman"/>
                <a:ea typeface="Times New Roman"/>
              </a:rPr>
              <a:t>.</a:t>
            </a:r>
            <a:r>
              <a:rPr lang="en-GB" sz="4400" dirty="0">
                <a:latin typeface="Times New Roman"/>
                <a:ea typeface="Times New Roman"/>
              </a:rPr>
              <a:t/>
            </a:r>
            <a:br>
              <a:rPr lang="en-GB" sz="4400" dirty="0">
                <a:latin typeface="Times New Roman"/>
                <a:ea typeface="Times New Roman"/>
              </a:rPr>
            </a:br>
            <a:r>
              <a:rPr lang="en-GB" sz="4400" dirty="0">
                <a:latin typeface="Times New Roman"/>
                <a:ea typeface="Times New Roman"/>
              </a:rPr>
              <a:t>Ct..</a:t>
            </a:r>
            <a:endParaRPr lang="en-GB" dirty="0"/>
          </a:p>
        </p:txBody>
      </p:sp>
      <p:sp>
        <p:nvSpPr>
          <p:cNvPr id="3" name="Content Placeholder 2"/>
          <p:cNvSpPr>
            <a:spLocks noGrp="1"/>
          </p:cNvSpPr>
          <p:nvPr>
            <p:ph idx="1"/>
          </p:nvPr>
        </p:nvSpPr>
        <p:spPr/>
        <p:txBody>
          <a:bodyPr>
            <a:normAutofit/>
          </a:bodyPr>
          <a:lstStyle/>
          <a:p>
            <a:pPr algn="just"/>
            <a:r>
              <a:rPr lang="en-GB" sz="3200" b="1" dirty="0">
                <a:solidFill>
                  <a:srgbClr val="000000"/>
                </a:solidFill>
                <a:latin typeface="Times New Roman"/>
                <a:ea typeface="Times New Roman"/>
              </a:rPr>
              <a:t>Food taboos- </a:t>
            </a:r>
            <a:r>
              <a:rPr lang="en-GB" sz="3200" dirty="0">
                <a:solidFill>
                  <a:srgbClr val="000000"/>
                </a:solidFill>
                <a:latin typeface="Times New Roman"/>
                <a:ea typeface="Times New Roman"/>
              </a:rPr>
              <a:t>Outbreaks of malnutrition among children in this country may not only be associated with lack of food but also with culture patterns affecting food</a:t>
            </a:r>
          </a:p>
          <a:p>
            <a:pPr algn="just"/>
            <a:r>
              <a:rPr lang="en-GB" sz="3200" b="1" dirty="0">
                <a:solidFill>
                  <a:srgbClr val="FF0000"/>
                </a:solidFill>
                <a:latin typeface="Times New Roman"/>
              </a:rPr>
              <a:t>List some examples of food taboos in </a:t>
            </a:r>
            <a:r>
              <a:rPr lang="en-GB" sz="3200" b="1" dirty="0" err="1">
                <a:solidFill>
                  <a:srgbClr val="FF0000"/>
                </a:solidFill>
                <a:latin typeface="Times New Roman"/>
              </a:rPr>
              <a:t>kenya</a:t>
            </a:r>
            <a:r>
              <a:rPr lang="en-GB" sz="3200" b="1" dirty="0">
                <a:solidFill>
                  <a:srgbClr val="FF0000"/>
                </a:solidFill>
                <a:latin typeface="Times New Roman"/>
              </a:rPr>
              <a:t>.</a:t>
            </a:r>
            <a:endParaRPr lang="en-GB" sz="3200" b="1" dirty="0">
              <a:solidFill>
                <a:srgbClr val="FF0000"/>
              </a:solidFill>
            </a:endParaRPr>
          </a:p>
        </p:txBody>
      </p:sp>
    </p:spTree>
    <p:extLst>
      <p:ext uri="{BB962C8B-B14F-4D97-AF65-F5344CB8AC3E}">
        <p14:creationId xmlns="" xmlns:p14="http://schemas.microsoft.com/office/powerpoint/2010/main" val="1894745660"/>
      </p:ext>
    </p:extLst>
  </p:cSld>
  <p:clrMapOvr>
    <a:masterClrMapping/>
  </p:clrMapOvr>
  <p:transition spd="med">
    <p:pull/>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855"/>
            <a:ext cx="8229600" cy="1143000"/>
          </a:xfrm>
        </p:spPr>
        <p:txBody>
          <a:bodyPr/>
          <a:lstStyle/>
          <a:p>
            <a:pPr algn="ctr"/>
            <a:r>
              <a:rPr lang="en-GB" b="1" dirty="0">
                <a:solidFill>
                  <a:srgbClr val="FF0000"/>
                </a:solidFill>
                <a:latin typeface="Arial Black" pitchFamily="34" charset="0"/>
              </a:rPr>
              <a:t>Social change</a:t>
            </a:r>
          </a:p>
        </p:txBody>
      </p:sp>
      <p:sp>
        <p:nvSpPr>
          <p:cNvPr id="3" name="Content Placeholder 2"/>
          <p:cNvSpPr>
            <a:spLocks noGrp="1"/>
          </p:cNvSpPr>
          <p:nvPr>
            <p:ph idx="1"/>
          </p:nvPr>
        </p:nvSpPr>
        <p:spPr>
          <a:xfrm>
            <a:off x="228600" y="1371600"/>
            <a:ext cx="8686800" cy="4953000"/>
          </a:xfrm>
        </p:spPr>
        <p:txBody>
          <a:bodyPr>
            <a:noAutofit/>
          </a:bodyPr>
          <a:lstStyle/>
          <a:p>
            <a:pPr algn="just"/>
            <a:r>
              <a:rPr lang="en-GB" sz="3200" dirty="0">
                <a:solidFill>
                  <a:srgbClr val="000000"/>
                </a:solidFill>
                <a:latin typeface="+mj-lt"/>
                <a:ea typeface="Times New Roman"/>
              </a:rPr>
              <a:t>Social change is the </a:t>
            </a:r>
            <a:r>
              <a:rPr lang="en-GB" sz="3200" b="1" dirty="0">
                <a:solidFill>
                  <a:srgbClr val="000000"/>
                </a:solidFill>
                <a:latin typeface="+mj-lt"/>
                <a:ea typeface="Times New Roman"/>
              </a:rPr>
              <a:t>transformation of culture and social institutions over time</a:t>
            </a:r>
            <a:r>
              <a:rPr lang="en-GB" sz="3200" dirty="0">
                <a:solidFill>
                  <a:srgbClr val="000000"/>
                </a:solidFill>
                <a:latin typeface="+mj-lt"/>
                <a:ea typeface="Times New Roman"/>
              </a:rPr>
              <a:t>. All societies experience change in their social structure and culture over time</a:t>
            </a:r>
          </a:p>
          <a:p>
            <a:pPr algn="just"/>
            <a:r>
              <a:rPr lang="en-GB" sz="3200" dirty="0">
                <a:solidFill>
                  <a:srgbClr val="000000"/>
                </a:solidFill>
                <a:latin typeface="+mj-lt"/>
                <a:ea typeface="Times New Roman"/>
              </a:rPr>
              <a:t>Societies change because they are in contact with other societies. As a result the ideas, norms and institutions spread from one society to another.</a:t>
            </a:r>
          </a:p>
        </p:txBody>
      </p:sp>
    </p:spTree>
    <p:extLst>
      <p:ext uri="{BB962C8B-B14F-4D97-AF65-F5344CB8AC3E}">
        <p14:creationId xmlns="" xmlns:p14="http://schemas.microsoft.com/office/powerpoint/2010/main" val="3440330465"/>
      </p:ext>
    </p:extLst>
  </p:cSld>
  <p:clrMapOvr>
    <a:masterClrMapping/>
  </p:clrMapOvr>
  <p:transition spd="med">
    <p:pull/>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35163"/>
            <a:ext cx="8229600" cy="4389437"/>
          </a:xfrm>
        </p:spPr>
        <p:txBody>
          <a:bodyPr>
            <a:normAutofit/>
          </a:bodyPr>
          <a:lstStyle/>
          <a:p>
            <a:pPr algn="just"/>
            <a:r>
              <a:rPr lang="en-GB" sz="3200" dirty="0">
                <a:solidFill>
                  <a:srgbClr val="000000"/>
                </a:solidFill>
                <a:ea typeface="Times New Roman"/>
              </a:rPr>
              <a:t>Even the most isolated society changes from time to time as its members adjust to varying environmental conditions (such as prolonged drought) or invent new ways of doing things.</a:t>
            </a:r>
          </a:p>
          <a:p>
            <a:pPr algn="just"/>
            <a:r>
              <a:rPr lang="en-GB" sz="3200" dirty="0">
                <a:solidFill>
                  <a:srgbClr val="000000"/>
                </a:solidFill>
                <a:ea typeface="Times New Roman"/>
              </a:rPr>
              <a:t>In addition, social change takes place when the present cultural patterns are modified, or when new ideas are introduced. </a:t>
            </a:r>
            <a:endParaRPr lang="en-GB" sz="3200" dirty="0"/>
          </a:p>
          <a:p>
            <a:endParaRPr lang="en-US" sz="3200" dirty="0"/>
          </a:p>
        </p:txBody>
      </p:sp>
    </p:spTree>
    <p:extLst>
      <p:ext uri="{BB962C8B-B14F-4D97-AF65-F5344CB8AC3E}">
        <p14:creationId xmlns="" xmlns:p14="http://schemas.microsoft.com/office/powerpoint/2010/main" val="1480545512"/>
      </p:ext>
    </p:extLst>
  </p:cSld>
  <p:clrMapOvr>
    <a:masterClrMapping/>
  </p:clrMapOvr>
  <p:transition spd="med">
    <p:pull/>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169"/>
            <a:ext cx="8229600" cy="1143000"/>
          </a:xfrm>
        </p:spPr>
        <p:txBody>
          <a:bodyPr/>
          <a:lstStyle/>
          <a:p>
            <a:pPr algn="ctr"/>
            <a:r>
              <a:rPr lang="en-GB" b="1" dirty="0">
                <a:solidFill>
                  <a:srgbClr val="FF0000"/>
                </a:solidFill>
                <a:latin typeface="Arial Black" panose="020B0A04020102020204" pitchFamily="34" charset="0"/>
              </a:rPr>
              <a:t>Theories of change</a:t>
            </a:r>
          </a:p>
        </p:txBody>
      </p:sp>
      <p:sp>
        <p:nvSpPr>
          <p:cNvPr id="3" name="Content Placeholder 2"/>
          <p:cNvSpPr>
            <a:spLocks noGrp="1"/>
          </p:cNvSpPr>
          <p:nvPr>
            <p:ph idx="1"/>
          </p:nvPr>
        </p:nvSpPr>
        <p:spPr>
          <a:xfrm>
            <a:off x="304800" y="1178169"/>
            <a:ext cx="8610600" cy="5451231"/>
          </a:xfrm>
        </p:spPr>
        <p:txBody>
          <a:bodyPr>
            <a:normAutofit/>
          </a:bodyPr>
          <a:lstStyle/>
          <a:p>
            <a:pPr marL="0" indent="0" algn="just">
              <a:spcAft>
                <a:spcPts val="0"/>
              </a:spcAft>
              <a:buNone/>
            </a:pPr>
            <a:r>
              <a:rPr lang="en-GB" sz="3200" b="1" dirty="0">
                <a:solidFill>
                  <a:srgbClr val="000000"/>
                </a:solidFill>
                <a:latin typeface="Times New Roman"/>
                <a:ea typeface="Times New Roman"/>
              </a:rPr>
              <a:t>1</a:t>
            </a:r>
            <a:r>
              <a:rPr lang="en-GB" sz="4000" b="1" dirty="0">
                <a:solidFill>
                  <a:srgbClr val="000000"/>
                </a:solidFill>
                <a:latin typeface="Berlin Sans FB Demi" pitchFamily="34" charset="0"/>
                <a:ea typeface="Times New Roman"/>
              </a:rPr>
              <a:t>. Evolution and Differentiation</a:t>
            </a:r>
            <a:r>
              <a:rPr lang="en-GB" sz="4000" dirty="0">
                <a:solidFill>
                  <a:srgbClr val="000000"/>
                </a:solidFill>
                <a:latin typeface="Berlin Sans FB Demi" pitchFamily="34" charset="0"/>
                <a:ea typeface="Times New Roman"/>
              </a:rPr>
              <a:t> </a:t>
            </a:r>
            <a:endParaRPr lang="en-GB" sz="3200" dirty="0">
              <a:solidFill>
                <a:srgbClr val="000000"/>
              </a:solidFill>
              <a:latin typeface="Berlin Sans FB Demi" pitchFamily="34" charset="0"/>
              <a:ea typeface="Times New Roman"/>
            </a:endParaRPr>
          </a:p>
          <a:p>
            <a:pPr algn="just"/>
            <a:r>
              <a:rPr lang="en-GB" sz="3200" dirty="0">
                <a:solidFill>
                  <a:srgbClr val="000000"/>
                </a:solidFill>
                <a:latin typeface="Times New Roman"/>
                <a:ea typeface="Times New Roman"/>
              </a:rPr>
              <a:t>Since Darwin's ideas of biological evolution were gaining acceptance at this time, the theory of societal evolution also became popular. </a:t>
            </a:r>
          </a:p>
          <a:p>
            <a:pPr algn="just"/>
            <a:r>
              <a:rPr lang="en-GB" sz="3200" dirty="0">
                <a:solidFill>
                  <a:srgbClr val="000000"/>
                </a:solidFill>
                <a:latin typeface="Times New Roman"/>
                <a:ea typeface="Times New Roman"/>
              </a:rPr>
              <a:t>Theories of structural differentiation take humankind somewhat further than the evolutionism from which they are derived. </a:t>
            </a:r>
          </a:p>
          <a:p>
            <a:pPr algn="just"/>
            <a:r>
              <a:rPr lang="en-GB" sz="3200" dirty="0">
                <a:solidFill>
                  <a:srgbClr val="000000"/>
                </a:solidFill>
                <a:latin typeface="Times New Roman"/>
                <a:ea typeface="Times New Roman"/>
              </a:rPr>
              <a:t>The basic idea is that as societies develop, they become characterised by increased separation and specialisation.</a:t>
            </a:r>
            <a:endParaRPr lang="en-GB" sz="3200" dirty="0"/>
          </a:p>
        </p:txBody>
      </p:sp>
    </p:spTree>
    <p:extLst>
      <p:ext uri="{BB962C8B-B14F-4D97-AF65-F5344CB8AC3E}">
        <p14:creationId xmlns="" xmlns:p14="http://schemas.microsoft.com/office/powerpoint/2010/main" val="943300804"/>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 xmlns:thm15="http://schemas.microsoft.com/office/thememl/2012/main" name="Theme1" id="{578FDBD5-B82A-4F50-A5A2-B46B0CE53073}" vid="{69E7B6E6-59D7-4073-A43A-A2D71113E4C5}"/>
    </a:ext>
  </a:extLst>
</a:theme>
</file>

<file path=ppt/theme/theme10.xml><?xml version="1.0" encoding="utf-8"?>
<a:theme xmlns:a="http://schemas.openxmlformats.org/drawingml/2006/main" name="4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 xmlns:thm15="http://schemas.microsoft.com/office/thememl/2012/main" name="Theme1" id="{578FDBD5-B82A-4F50-A5A2-B46B0CE53073}" vid="{69E7B6E6-59D7-4073-A43A-A2D71113E4C5}"/>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4">
  <a:themeElements>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6.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7.xml><?xml version="1.0" encoding="utf-8"?>
<a:theme xmlns:a="http://schemas.openxmlformats.org/drawingml/2006/main" name="1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 xmlns:thm15="http://schemas.microsoft.com/office/thememl/2012/main" name="Theme1" id="{578FDBD5-B82A-4F50-A5A2-B46B0CE53073}" vid="{69E7B6E6-59D7-4073-A43A-A2D71113E4C5}"/>
    </a:ext>
  </a:extLst>
</a:theme>
</file>

<file path=ppt/theme/theme8.xml><?xml version="1.0" encoding="utf-8"?>
<a:theme xmlns:a="http://schemas.openxmlformats.org/drawingml/2006/main" name="2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 xmlns:thm15="http://schemas.microsoft.com/office/thememl/2012/main" name="Theme1" id="{578FDBD5-B82A-4F50-A5A2-B46B0CE53073}" vid="{69E7B6E6-59D7-4073-A43A-A2D71113E4C5}"/>
    </a:ext>
  </a:extLst>
</a:theme>
</file>

<file path=ppt/theme/theme9.xml><?xml version="1.0" encoding="utf-8"?>
<a:theme xmlns:a="http://schemas.openxmlformats.org/drawingml/2006/main" name="3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 xmlns:thm15="http://schemas.microsoft.com/office/thememl/2012/main" name="Theme1" id="{578FDBD5-B82A-4F50-A5A2-B46B0CE53073}" vid="{69E7B6E6-59D7-4073-A43A-A2D71113E4C5}"/>
    </a:ext>
  </a:extLst>
</a:theme>
</file>

<file path=docProps/app.xml><?xml version="1.0" encoding="utf-8"?>
<Properties xmlns="http://schemas.openxmlformats.org/officeDocument/2006/extended-properties" xmlns:vt="http://schemas.openxmlformats.org/officeDocument/2006/docPropsVTypes">
  <Template>Theme1</Template>
  <TotalTime>2216</TotalTime>
  <Words>6490</Words>
  <Application>Microsoft Office PowerPoint</Application>
  <PresentationFormat>On-screen Show (4:3)</PresentationFormat>
  <Paragraphs>468</Paragraphs>
  <Slides>120</Slides>
  <Notes>6</Notes>
  <HiddenSlides>0</HiddenSlides>
  <MMClips>0</MMClips>
  <ScaleCrop>false</ScaleCrop>
  <HeadingPairs>
    <vt:vector size="4" baseType="variant">
      <vt:variant>
        <vt:lpstr>Theme</vt:lpstr>
      </vt:variant>
      <vt:variant>
        <vt:i4>10</vt:i4>
      </vt:variant>
      <vt:variant>
        <vt:lpstr>Slide Titles</vt:lpstr>
      </vt:variant>
      <vt:variant>
        <vt:i4>120</vt:i4>
      </vt:variant>
    </vt:vector>
  </HeadingPairs>
  <TitlesOfParts>
    <vt:vector size="130" baseType="lpstr">
      <vt:lpstr>Theme1</vt:lpstr>
      <vt:lpstr>Theme14</vt:lpstr>
      <vt:lpstr>Theme11</vt:lpstr>
      <vt:lpstr>Theme39</vt:lpstr>
      <vt:lpstr>Ion</vt:lpstr>
      <vt:lpstr>Slice</vt:lpstr>
      <vt:lpstr>1_Theme1</vt:lpstr>
      <vt:lpstr>2_Theme1</vt:lpstr>
      <vt:lpstr>3_Theme1</vt:lpstr>
      <vt:lpstr>4_Theme1</vt:lpstr>
      <vt:lpstr>Sociology &amp; Anthropology</vt:lpstr>
      <vt:lpstr>Module competence</vt:lpstr>
      <vt:lpstr>Module outcomes</vt:lpstr>
      <vt:lpstr>Mode of teaching</vt:lpstr>
      <vt:lpstr>Mode of evaluation </vt:lpstr>
      <vt:lpstr>Reference</vt:lpstr>
      <vt:lpstr> SOCIOLOGY AND ANTHROPOLOGY </vt:lpstr>
      <vt:lpstr>SPECIFIC OBJECTIVES</vt:lpstr>
      <vt:lpstr>Introduction to sociology &amp; anthropology</vt:lpstr>
      <vt:lpstr>Slide 10</vt:lpstr>
      <vt:lpstr>Ct..</vt:lpstr>
      <vt:lpstr>Anthropology </vt:lpstr>
      <vt:lpstr>What is Anthropology? </vt:lpstr>
      <vt:lpstr>Slide 14</vt:lpstr>
      <vt:lpstr>How Can You Differentiate Sociology from Anthropology?</vt:lpstr>
      <vt:lpstr>Slide 16</vt:lpstr>
      <vt:lpstr>Help the health workers in:-</vt:lpstr>
      <vt:lpstr>CONT’</vt:lpstr>
      <vt:lpstr>Concepts in sociology </vt:lpstr>
      <vt:lpstr>Slide 20</vt:lpstr>
      <vt:lpstr>Slide 21</vt:lpstr>
      <vt:lpstr>Slide 22</vt:lpstr>
      <vt:lpstr>Slide 23</vt:lpstr>
      <vt:lpstr>Slide 24</vt:lpstr>
      <vt:lpstr>Slide 25</vt:lpstr>
      <vt:lpstr>Slide 26</vt:lpstr>
      <vt:lpstr>Slide 27</vt:lpstr>
      <vt:lpstr>Social institutions</vt:lpstr>
      <vt:lpstr>Slide 29</vt:lpstr>
      <vt:lpstr>Ct.. </vt:lpstr>
      <vt:lpstr>Slide 31</vt:lpstr>
      <vt:lpstr>Types of  families  </vt:lpstr>
      <vt:lpstr>Slide 33</vt:lpstr>
      <vt:lpstr>Ct..</vt:lpstr>
      <vt:lpstr>Functions of the family</vt:lpstr>
      <vt:lpstr>ct</vt:lpstr>
      <vt:lpstr>Kinship</vt:lpstr>
      <vt:lpstr>Thus:</vt:lpstr>
      <vt:lpstr>Ct..</vt:lpstr>
      <vt:lpstr>Educational Institutions </vt:lpstr>
      <vt:lpstr>Slide 41</vt:lpstr>
      <vt:lpstr>Functions</vt:lpstr>
      <vt:lpstr>Slide 43</vt:lpstr>
      <vt:lpstr>The religious institution </vt:lpstr>
      <vt:lpstr>Slide 45</vt:lpstr>
      <vt:lpstr>  Functions of religion </vt:lpstr>
      <vt:lpstr>Slide 47</vt:lpstr>
      <vt:lpstr>  Political institution</vt:lpstr>
      <vt:lpstr>Slide 49</vt:lpstr>
      <vt:lpstr>Styles of leadership</vt:lpstr>
      <vt:lpstr>Functions of the government</vt:lpstr>
      <vt:lpstr>Heath care institution</vt:lpstr>
      <vt:lpstr>THE SOCIALISATION PROCESS</vt:lpstr>
      <vt:lpstr>Socialization process</vt:lpstr>
      <vt:lpstr>Slide 55</vt:lpstr>
      <vt:lpstr>Ct.. </vt:lpstr>
      <vt:lpstr>Slide 57</vt:lpstr>
      <vt:lpstr>Aims /goals for socialization</vt:lpstr>
      <vt:lpstr>Types of Socialisation</vt:lpstr>
      <vt:lpstr>Slide 60</vt:lpstr>
      <vt:lpstr>Secondary Socialisation</vt:lpstr>
      <vt:lpstr>Slide 62</vt:lpstr>
      <vt:lpstr>Agents of socialisation</vt:lpstr>
      <vt:lpstr>Ct..</vt:lpstr>
      <vt:lpstr>Slide 65</vt:lpstr>
      <vt:lpstr>Social stratification</vt:lpstr>
      <vt:lpstr>Slide 67</vt:lpstr>
      <vt:lpstr>Ct..</vt:lpstr>
      <vt:lpstr>Theories of Stratification</vt:lpstr>
      <vt:lpstr>Ct..</vt:lpstr>
      <vt:lpstr>Slide 71</vt:lpstr>
      <vt:lpstr>Ct..</vt:lpstr>
      <vt:lpstr>Ct..</vt:lpstr>
      <vt:lpstr>Slide 74</vt:lpstr>
      <vt:lpstr>Ct.. </vt:lpstr>
      <vt:lpstr>Social mobility</vt:lpstr>
      <vt:lpstr>Types of social mobility</vt:lpstr>
      <vt:lpstr>Slide 78</vt:lpstr>
      <vt:lpstr>Slide 79</vt:lpstr>
      <vt:lpstr>Slide 80</vt:lpstr>
      <vt:lpstr>Slide 81</vt:lpstr>
      <vt:lpstr>Slide 82</vt:lpstr>
      <vt:lpstr>Ct..</vt:lpstr>
      <vt:lpstr>Slide 84</vt:lpstr>
      <vt:lpstr>Cultural beliefs, practices, and effects on health</vt:lpstr>
      <vt:lpstr>What is Culture? </vt:lpstr>
      <vt:lpstr>Slide 87</vt:lpstr>
      <vt:lpstr>Components of Culture </vt:lpstr>
      <vt:lpstr>Non- material culture..</vt:lpstr>
      <vt:lpstr>Slide 90</vt:lpstr>
      <vt:lpstr>Ct..</vt:lpstr>
      <vt:lpstr>Slide 92</vt:lpstr>
      <vt:lpstr>Ct..</vt:lpstr>
      <vt:lpstr>Elements of Culture </vt:lpstr>
      <vt:lpstr>Cultural beliefs</vt:lpstr>
      <vt:lpstr>. Ct..</vt:lpstr>
      <vt:lpstr>Social change</vt:lpstr>
      <vt:lpstr>Slide 98</vt:lpstr>
      <vt:lpstr>Theories of change</vt:lpstr>
      <vt:lpstr>2.Equilibrium and conflict theory</vt:lpstr>
      <vt:lpstr>Slide 101</vt:lpstr>
      <vt:lpstr>3. Modernisation theory</vt:lpstr>
      <vt:lpstr>Types of social change</vt:lpstr>
      <vt:lpstr>Slide 104</vt:lpstr>
      <vt:lpstr>Diffusion</vt:lpstr>
      <vt:lpstr>Innovation </vt:lpstr>
      <vt:lpstr>Basic Steps of Implementing Change </vt:lpstr>
      <vt:lpstr>Seven steps of social change</vt:lpstr>
      <vt:lpstr>Slide 109</vt:lpstr>
      <vt:lpstr>Slide 110</vt:lpstr>
      <vt:lpstr>Effects of social change on health</vt:lpstr>
      <vt:lpstr>Slide 112</vt:lpstr>
      <vt:lpstr>Ct..</vt:lpstr>
      <vt:lpstr>ct..</vt:lpstr>
      <vt:lpstr>Application of Sociology and  Anthropology in the Nursing profession.</vt:lpstr>
      <vt:lpstr>Slide 116</vt:lpstr>
      <vt:lpstr>Ct..</vt:lpstr>
      <vt:lpstr>Ct..</vt:lpstr>
      <vt:lpstr>Slide 119</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&amp;anthropology</dc:title>
  <dc:creator>hp</dc:creator>
  <cp:lastModifiedBy>samsung</cp:lastModifiedBy>
  <cp:revision>92</cp:revision>
  <dcterms:created xsi:type="dcterms:W3CDTF">2016-10-06T08:53:09Z</dcterms:created>
  <dcterms:modified xsi:type="dcterms:W3CDTF">2020-12-10T13:08:11Z</dcterms:modified>
</cp:coreProperties>
</file>