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3"/>
    <p:sldId id="257" r:id="rId4"/>
    <p:sldId id="258" r:id="rId5"/>
    <p:sldId id="259" r:id="rId6"/>
    <p:sldId id="260" r:id="rId7"/>
    <p:sldId id="261" r:id="rId8"/>
    <p:sldId id="262" r:id="rId9"/>
    <p:sldId id="263" r:id="rId10"/>
    <p:sldId id="264" r:id="rId11"/>
    <p:sldId id="266" r:id="rId12"/>
    <p:sldId id="282" r:id="rId13"/>
    <p:sldId id="281" r:id="rId14"/>
    <p:sldId id="268" r:id="rId15"/>
    <p:sldId id="283" r:id="rId16"/>
    <p:sldId id="267" r:id="rId17"/>
    <p:sldId id="284" r:id="rId18"/>
    <p:sldId id="265" r:id="rId19"/>
    <p:sldId id="285" r:id="rId20"/>
    <p:sldId id="286" r:id="rId21"/>
    <p:sldId id="269" r:id="rId22"/>
    <p:sldId id="270" r:id="rId23"/>
    <p:sldId id="287" r:id="rId24"/>
    <p:sldId id="271" r:id="rId25"/>
    <p:sldId id="272" r:id="rId26"/>
    <p:sldId id="274" r:id="rId27"/>
    <p:sldId id="275" r:id="rId28"/>
    <p:sldId id="276" r:id="rId29"/>
    <p:sldId id="273" r:id="rId30"/>
    <p:sldId id="277" r:id="rId31"/>
    <p:sldId id="288" r:id="rId32"/>
    <p:sldId id="280" r:id="rId33"/>
    <p:sldId id="279" r:id="rId34"/>
    <p:sldId id="27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4"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7" r:id="rId81"/>
    <p:sldId id="336"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6" r:id="rId128"/>
    <p:sldId id="387" r:id="rId129"/>
    <p:sldId id="388" r:id="rId130"/>
    <p:sldId id="389" r:id="rId131"/>
    <p:sldId id="390" r:id="rId132"/>
    <p:sldId id="383" r:id="rId133"/>
    <p:sldId id="391" r:id="rId134"/>
    <p:sldId id="392" r:id="rId135"/>
    <p:sldId id="385" r:id="rId136"/>
    <p:sldId id="393" r:id="rId137"/>
    <p:sldId id="394" r:id="rId138"/>
    <p:sldId id="395" r:id="rId139"/>
    <p:sldId id="396" r:id="rId140"/>
    <p:sldId id="397" r:id="rId141"/>
    <p:sldId id="398" r:id="rId142"/>
    <p:sldId id="399" r:id="rId143"/>
    <p:sldId id="400" r:id="rId144"/>
    <p:sldId id="401" r:id="rId145"/>
    <p:sldId id="402" r:id="rId146"/>
    <p:sldId id="384" r:id="rId147"/>
    <p:sldId id="403" r:id="rId148"/>
    <p:sldId id="404" r:id="rId149"/>
    <p:sldId id="405" r:id="rId150"/>
    <p:sldId id="406" r:id="rId151"/>
    <p:sldId id="407" r:id="rId152"/>
    <p:sldId id="408" r:id="rId153"/>
    <p:sldId id="411" r:id="rId154"/>
    <p:sldId id="417" r:id="rId155"/>
    <p:sldId id="409" r:id="rId156"/>
    <p:sldId id="412" r:id="rId157"/>
    <p:sldId id="413" r:id="rId158"/>
    <p:sldId id="414" r:id="rId159"/>
    <p:sldId id="415" r:id="rId160"/>
    <p:sldId id="416" r:id="rId161"/>
    <p:sldId id="418" r:id="rId162"/>
    <p:sldId id="419" r:id="rId163"/>
    <p:sldId id="420" r:id="rId164"/>
    <p:sldId id="421" r:id="rId165"/>
    <p:sldId id="423" r:id="rId166"/>
    <p:sldId id="422" r:id="rId167"/>
    <p:sldId id="424" r:id="rId168"/>
    <p:sldId id="425" r:id="rId169"/>
    <p:sldId id="426" r:id="rId170"/>
    <p:sldId id="427" r:id="rId171"/>
    <p:sldId id="428" r:id="rId172"/>
    <p:sldId id="429" r:id="rId173"/>
    <p:sldId id="430" r:id="rId174"/>
    <p:sldId id="431" r:id="rId175"/>
    <p:sldId id="432" r:id="rId176"/>
    <p:sldId id="433" r:id="rId177"/>
    <p:sldId id="435" r:id="rId178"/>
    <p:sldId id="434" r:id="rId179"/>
    <p:sldId id="436" r:id="rId180"/>
    <p:sldId id="437" r:id="rId181"/>
    <p:sldId id="438" r:id="rId182"/>
    <p:sldId id="439" r:id="rId183"/>
    <p:sldId id="440" r:id="rId184"/>
    <p:sldId id="441" r:id="rId185"/>
    <p:sldId id="442" r:id="rId186"/>
    <p:sldId id="443" r:id="rId187"/>
    <p:sldId id="444" r:id="rId188"/>
    <p:sldId id="445" r:id="rId189"/>
    <p:sldId id="446" r:id="rId190"/>
    <p:sldId id="448" r:id="rId191"/>
    <p:sldId id="449" r:id="rId192"/>
    <p:sldId id="450" r:id="rId193"/>
    <p:sldId id="451" r:id="rId194"/>
    <p:sldId id="452" r:id="rId195"/>
    <p:sldId id="453" r:id="rId196"/>
    <p:sldId id="447" r:id="rId197"/>
    <p:sldId id="454" r:id="rId198"/>
    <p:sldId id="455" r:id="rId199"/>
    <p:sldId id="456" r:id="rId200"/>
    <p:sldId id="458" r:id="rId201"/>
    <p:sldId id="459" r:id="rId202"/>
    <p:sldId id="460" r:id="rId203"/>
    <p:sldId id="461" r:id="rId204"/>
    <p:sldId id="462" r:id="rId205"/>
    <p:sldId id="463" r:id="rId206"/>
    <p:sldId id="464" r:id="rId207"/>
    <p:sldId id="457" r:id="rId208"/>
    <p:sldId id="465" r:id="rId209"/>
    <p:sldId id="466" r:id="rId210"/>
    <p:sldId id="467" r:id="rId211"/>
    <p:sldId id="469" r:id="rId212"/>
    <p:sldId id="470" r:id="rId213"/>
    <p:sldId id="468" r:id="rId214"/>
    <p:sldId id="471" r:id="rId215"/>
    <p:sldId id="472" r:id="rId216"/>
    <p:sldId id="473" r:id="rId217"/>
    <p:sldId id="474" r:id="rId218"/>
    <p:sldId id="475" r:id="rId219"/>
    <p:sldId id="476" r:id="rId220"/>
    <p:sldId id="477" r:id="rId221"/>
    <p:sldId id="478" r:id="rId222"/>
    <p:sldId id="479" r:id="rId223"/>
    <p:sldId id="480" r:id="rId224"/>
    <p:sldId id="481" r:id="rId225"/>
    <p:sldId id="482" r:id="rId226"/>
    <p:sldId id="483" r:id="rId227"/>
    <p:sldId id="484" r:id="rId228"/>
    <p:sldId id="485" r:id="rId229"/>
    <p:sldId id="486" r:id="rId230"/>
    <p:sldId id="487" r:id="rId231"/>
    <p:sldId id="488" r:id="rId232"/>
    <p:sldId id="489" r:id="rId233"/>
    <p:sldId id="490" r:id="rId234"/>
    <p:sldId id="491" r:id="rId235"/>
    <p:sldId id="492" r:id="rId236"/>
    <p:sldId id="493" r:id="rId237"/>
    <p:sldId id="494" r:id="rId238"/>
    <p:sldId id="495" r:id="rId239"/>
    <p:sldId id="496" r:id="rId240"/>
    <p:sldId id="497" r:id="rId241"/>
    <p:sldId id="498" r:id="rId242"/>
    <p:sldId id="499" r:id="rId243"/>
    <p:sldId id="500" r:id="rId244"/>
    <p:sldId id="520" r:id="rId245"/>
    <p:sldId id="501" r:id="rId246"/>
    <p:sldId id="521" r:id="rId247"/>
    <p:sldId id="522" r:id="rId248"/>
    <p:sldId id="523" r:id="rId249"/>
    <p:sldId id="524" r:id="rId250"/>
    <p:sldId id="525" r:id="rId251"/>
    <p:sldId id="526" r:id="rId252"/>
    <p:sldId id="527" r:id="rId253"/>
    <p:sldId id="528" r:id="rId254"/>
    <p:sldId id="529" r:id="rId255"/>
    <p:sldId id="530" r:id="rId256"/>
    <p:sldId id="512" r:id="rId257"/>
    <p:sldId id="513" r:id="rId258"/>
    <p:sldId id="514" r:id="rId259"/>
    <p:sldId id="515" r:id="rId260"/>
    <p:sldId id="516" r:id="rId261"/>
    <p:sldId id="517" r:id="rId262"/>
    <p:sldId id="502" r:id="rId263"/>
    <p:sldId id="518" r:id="rId264"/>
    <p:sldId id="519" r:id="rId265"/>
    <p:sldId id="503" r:id="rId266"/>
    <p:sldId id="504" r:id="rId267"/>
    <p:sldId id="505" r:id="rId268"/>
    <p:sldId id="506" r:id="rId269"/>
    <p:sldId id="507" r:id="rId270"/>
    <p:sldId id="508" r:id="rId271"/>
    <p:sldId id="509" r:id="rId272"/>
    <p:sldId id="510" r:id="rId273"/>
    <p:sldId id="511" r:id="rId274"/>
    <p:sldId id="532" r:id="rId275"/>
    <p:sldId id="533" r:id="rId276"/>
    <p:sldId id="538" r:id="rId277"/>
    <p:sldId id="543" r:id="rId278"/>
    <p:sldId id="544" r:id="rId279"/>
    <p:sldId id="545" r:id="rId280"/>
    <p:sldId id="546" r:id="rId281"/>
    <p:sldId id="547" r:id="rId282"/>
    <p:sldId id="548" r:id="rId283"/>
    <p:sldId id="541" r:id="rId284"/>
    <p:sldId id="542" r:id="rId285"/>
    <p:sldId id="549" r:id="rId286"/>
    <p:sldId id="539" r:id="rId287"/>
    <p:sldId id="540" r:id="rId288"/>
    <p:sldId id="534" r:id="rId289"/>
    <p:sldId id="535" r:id="rId290"/>
    <p:sldId id="536" r:id="rId291"/>
    <p:sldId id="537" r:id="rId292"/>
    <p:sldId id="531" r:id="rId29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10" d="100"/>
          <a:sy n="110" d="100"/>
        </p:scale>
        <p:origin x="84" y="3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6" Type="http://schemas.openxmlformats.org/officeDocument/2006/relationships/tableStyles" Target="tableStyles.xml"/><Relationship Id="rId295" Type="http://schemas.openxmlformats.org/officeDocument/2006/relationships/viewProps" Target="viewProps.xml"/><Relationship Id="rId294" Type="http://schemas.openxmlformats.org/officeDocument/2006/relationships/presProps" Target="presProps.xml"/><Relationship Id="rId293" Type="http://schemas.openxmlformats.org/officeDocument/2006/relationships/slide" Target="slides/slide291.xml"/><Relationship Id="rId292" Type="http://schemas.openxmlformats.org/officeDocument/2006/relationships/slide" Target="slides/slide290.xml"/><Relationship Id="rId291" Type="http://schemas.openxmlformats.org/officeDocument/2006/relationships/slide" Target="slides/slide289.xml"/><Relationship Id="rId290" Type="http://schemas.openxmlformats.org/officeDocument/2006/relationships/slide" Target="slides/slide288.xml"/><Relationship Id="rId29" Type="http://schemas.openxmlformats.org/officeDocument/2006/relationships/slide" Target="slides/slide27.xml"/><Relationship Id="rId289" Type="http://schemas.openxmlformats.org/officeDocument/2006/relationships/slide" Target="slides/slide287.xml"/><Relationship Id="rId288" Type="http://schemas.openxmlformats.org/officeDocument/2006/relationships/slide" Target="slides/slide286.xml"/><Relationship Id="rId287" Type="http://schemas.openxmlformats.org/officeDocument/2006/relationships/slide" Target="slides/slide285.xml"/><Relationship Id="rId286" Type="http://schemas.openxmlformats.org/officeDocument/2006/relationships/slide" Target="slides/slide284.xml"/><Relationship Id="rId285" Type="http://schemas.openxmlformats.org/officeDocument/2006/relationships/slide" Target="slides/slide283.xml"/><Relationship Id="rId284" Type="http://schemas.openxmlformats.org/officeDocument/2006/relationships/slide" Target="slides/slide282.xml"/><Relationship Id="rId283" Type="http://schemas.openxmlformats.org/officeDocument/2006/relationships/slide" Target="slides/slide281.xml"/><Relationship Id="rId282" Type="http://schemas.openxmlformats.org/officeDocument/2006/relationships/slide" Target="slides/slide280.xml"/><Relationship Id="rId281" Type="http://schemas.openxmlformats.org/officeDocument/2006/relationships/slide" Target="slides/slide279.xml"/><Relationship Id="rId280" Type="http://schemas.openxmlformats.org/officeDocument/2006/relationships/slide" Target="slides/slide278.xml"/><Relationship Id="rId28" Type="http://schemas.openxmlformats.org/officeDocument/2006/relationships/slide" Target="slides/slide26.xml"/><Relationship Id="rId279" Type="http://schemas.openxmlformats.org/officeDocument/2006/relationships/slide" Target="slides/slide277.xml"/><Relationship Id="rId278" Type="http://schemas.openxmlformats.org/officeDocument/2006/relationships/slide" Target="slides/slide276.xml"/><Relationship Id="rId277" Type="http://schemas.openxmlformats.org/officeDocument/2006/relationships/slide" Target="slides/slide275.xml"/><Relationship Id="rId276" Type="http://schemas.openxmlformats.org/officeDocument/2006/relationships/slide" Target="slides/slide274.xml"/><Relationship Id="rId275" Type="http://schemas.openxmlformats.org/officeDocument/2006/relationships/slide" Target="slides/slide273.xml"/><Relationship Id="rId274" Type="http://schemas.openxmlformats.org/officeDocument/2006/relationships/slide" Target="slides/slide272.xml"/><Relationship Id="rId273" Type="http://schemas.openxmlformats.org/officeDocument/2006/relationships/slide" Target="slides/slide271.xml"/><Relationship Id="rId272" Type="http://schemas.openxmlformats.org/officeDocument/2006/relationships/slide" Target="slides/slide270.xml"/><Relationship Id="rId271" Type="http://schemas.openxmlformats.org/officeDocument/2006/relationships/slide" Target="slides/slide269.xml"/><Relationship Id="rId270" Type="http://schemas.openxmlformats.org/officeDocument/2006/relationships/slide" Target="slides/slide268.xml"/><Relationship Id="rId27" Type="http://schemas.openxmlformats.org/officeDocument/2006/relationships/slide" Target="slides/slide25.xml"/><Relationship Id="rId269" Type="http://schemas.openxmlformats.org/officeDocument/2006/relationships/slide" Target="slides/slide267.xml"/><Relationship Id="rId268" Type="http://schemas.openxmlformats.org/officeDocument/2006/relationships/slide" Target="slides/slide266.xml"/><Relationship Id="rId267" Type="http://schemas.openxmlformats.org/officeDocument/2006/relationships/slide" Target="slides/slide265.xml"/><Relationship Id="rId266" Type="http://schemas.openxmlformats.org/officeDocument/2006/relationships/slide" Target="slides/slide264.xml"/><Relationship Id="rId265" Type="http://schemas.openxmlformats.org/officeDocument/2006/relationships/slide" Target="slides/slide263.xml"/><Relationship Id="rId264" Type="http://schemas.openxmlformats.org/officeDocument/2006/relationships/slide" Target="slides/slide262.xml"/><Relationship Id="rId263" Type="http://schemas.openxmlformats.org/officeDocument/2006/relationships/slide" Target="slides/slide261.xml"/><Relationship Id="rId262" Type="http://schemas.openxmlformats.org/officeDocument/2006/relationships/slide" Target="slides/slide260.xml"/><Relationship Id="rId261" Type="http://schemas.openxmlformats.org/officeDocument/2006/relationships/slide" Target="slides/slide259.xml"/><Relationship Id="rId260" Type="http://schemas.openxmlformats.org/officeDocument/2006/relationships/slide" Target="slides/slide258.xml"/><Relationship Id="rId26" Type="http://schemas.openxmlformats.org/officeDocument/2006/relationships/slide" Target="slides/slide24.xml"/><Relationship Id="rId259" Type="http://schemas.openxmlformats.org/officeDocument/2006/relationships/slide" Target="slides/slide257.xml"/><Relationship Id="rId258" Type="http://schemas.openxmlformats.org/officeDocument/2006/relationships/slide" Target="slides/slide256.xml"/><Relationship Id="rId257" Type="http://schemas.openxmlformats.org/officeDocument/2006/relationships/slide" Target="slides/slide255.xml"/><Relationship Id="rId256" Type="http://schemas.openxmlformats.org/officeDocument/2006/relationships/slide" Target="slides/slide254.xml"/><Relationship Id="rId255" Type="http://schemas.openxmlformats.org/officeDocument/2006/relationships/slide" Target="slides/slide253.xml"/><Relationship Id="rId254" Type="http://schemas.openxmlformats.org/officeDocument/2006/relationships/slide" Target="slides/slide252.xml"/><Relationship Id="rId253" Type="http://schemas.openxmlformats.org/officeDocument/2006/relationships/slide" Target="slides/slide251.xml"/><Relationship Id="rId252" Type="http://schemas.openxmlformats.org/officeDocument/2006/relationships/slide" Target="slides/slide250.xml"/><Relationship Id="rId251" Type="http://schemas.openxmlformats.org/officeDocument/2006/relationships/slide" Target="slides/slide249.xml"/><Relationship Id="rId250" Type="http://schemas.openxmlformats.org/officeDocument/2006/relationships/slide" Target="slides/slide248.xml"/><Relationship Id="rId25" Type="http://schemas.openxmlformats.org/officeDocument/2006/relationships/slide" Target="slides/slide23.xml"/><Relationship Id="rId249" Type="http://schemas.openxmlformats.org/officeDocument/2006/relationships/slide" Target="slides/slide247.xml"/><Relationship Id="rId248" Type="http://schemas.openxmlformats.org/officeDocument/2006/relationships/slide" Target="slides/slide246.xml"/><Relationship Id="rId247" Type="http://schemas.openxmlformats.org/officeDocument/2006/relationships/slide" Target="slides/slide245.xml"/><Relationship Id="rId246" Type="http://schemas.openxmlformats.org/officeDocument/2006/relationships/slide" Target="slides/slide244.xml"/><Relationship Id="rId245" Type="http://schemas.openxmlformats.org/officeDocument/2006/relationships/slide" Target="slides/slide243.xml"/><Relationship Id="rId244" Type="http://schemas.openxmlformats.org/officeDocument/2006/relationships/slide" Target="slides/slide242.xml"/><Relationship Id="rId243" Type="http://schemas.openxmlformats.org/officeDocument/2006/relationships/slide" Target="slides/slide241.xml"/><Relationship Id="rId242" Type="http://schemas.openxmlformats.org/officeDocument/2006/relationships/slide" Target="slides/slide240.xml"/><Relationship Id="rId241" Type="http://schemas.openxmlformats.org/officeDocument/2006/relationships/slide" Target="slides/slide239.xml"/><Relationship Id="rId240" Type="http://schemas.openxmlformats.org/officeDocument/2006/relationships/slide" Target="slides/slide238.xml"/><Relationship Id="rId24" Type="http://schemas.openxmlformats.org/officeDocument/2006/relationships/slide" Target="slides/slide22.xml"/><Relationship Id="rId239" Type="http://schemas.openxmlformats.org/officeDocument/2006/relationships/slide" Target="slides/slide237.xml"/><Relationship Id="rId238" Type="http://schemas.openxmlformats.org/officeDocument/2006/relationships/slide" Target="slides/slide236.xml"/><Relationship Id="rId237" Type="http://schemas.openxmlformats.org/officeDocument/2006/relationships/slide" Target="slides/slide235.xml"/><Relationship Id="rId236" Type="http://schemas.openxmlformats.org/officeDocument/2006/relationships/slide" Target="slides/slide234.xml"/><Relationship Id="rId235" Type="http://schemas.openxmlformats.org/officeDocument/2006/relationships/slide" Target="slides/slide233.xml"/><Relationship Id="rId234" Type="http://schemas.openxmlformats.org/officeDocument/2006/relationships/slide" Target="slides/slide232.xml"/><Relationship Id="rId233" Type="http://schemas.openxmlformats.org/officeDocument/2006/relationships/slide" Target="slides/slide231.xml"/><Relationship Id="rId232" Type="http://schemas.openxmlformats.org/officeDocument/2006/relationships/slide" Target="slides/slide230.xml"/><Relationship Id="rId231" Type="http://schemas.openxmlformats.org/officeDocument/2006/relationships/slide" Target="slides/slide229.xml"/><Relationship Id="rId230" Type="http://schemas.openxmlformats.org/officeDocument/2006/relationships/slide" Target="slides/slide228.xml"/><Relationship Id="rId23" Type="http://schemas.openxmlformats.org/officeDocument/2006/relationships/slide" Target="slides/slide21.xml"/><Relationship Id="rId229" Type="http://schemas.openxmlformats.org/officeDocument/2006/relationships/slide" Target="slides/slide227.xml"/><Relationship Id="rId228" Type="http://schemas.openxmlformats.org/officeDocument/2006/relationships/slide" Target="slides/slide226.xml"/><Relationship Id="rId227" Type="http://schemas.openxmlformats.org/officeDocument/2006/relationships/slide" Target="slides/slide225.xml"/><Relationship Id="rId226" Type="http://schemas.openxmlformats.org/officeDocument/2006/relationships/slide" Target="slides/slide224.xml"/><Relationship Id="rId225" Type="http://schemas.openxmlformats.org/officeDocument/2006/relationships/slide" Target="slides/slide223.xml"/><Relationship Id="rId224" Type="http://schemas.openxmlformats.org/officeDocument/2006/relationships/slide" Target="slides/slide222.xml"/><Relationship Id="rId223" Type="http://schemas.openxmlformats.org/officeDocument/2006/relationships/slide" Target="slides/slide221.xml"/><Relationship Id="rId222" Type="http://schemas.openxmlformats.org/officeDocument/2006/relationships/slide" Target="slides/slide220.xml"/><Relationship Id="rId221" Type="http://schemas.openxmlformats.org/officeDocument/2006/relationships/slide" Target="slides/slide219.xml"/><Relationship Id="rId220" Type="http://schemas.openxmlformats.org/officeDocument/2006/relationships/slide" Target="slides/slide218.xml"/><Relationship Id="rId22" Type="http://schemas.openxmlformats.org/officeDocument/2006/relationships/slide" Target="slides/slide20.xml"/><Relationship Id="rId219" Type="http://schemas.openxmlformats.org/officeDocument/2006/relationships/slide" Target="slides/slide217.xml"/><Relationship Id="rId218" Type="http://schemas.openxmlformats.org/officeDocument/2006/relationships/slide" Target="slides/slide216.xml"/><Relationship Id="rId217" Type="http://schemas.openxmlformats.org/officeDocument/2006/relationships/slide" Target="slides/slide215.xml"/><Relationship Id="rId216" Type="http://schemas.openxmlformats.org/officeDocument/2006/relationships/slide" Target="slides/slide214.xml"/><Relationship Id="rId215" Type="http://schemas.openxmlformats.org/officeDocument/2006/relationships/slide" Target="slides/slide213.xml"/><Relationship Id="rId214" Type="http://schemas.openxmlformats.org/officeDocument/2006/relationships/slide" Target="slides/slide212.xml"/><Relationship Id="rId213" Type="http://schemas.openxmlformats.org/officeDocument/2006/relationships/slide" Target="slides/slide211.xml"/><Relationship Id="rId212" Type="http://schemas.openxmlformats.org/officeDocument/2006/relationships/slide" Target="slides/slide210.xml"/><Relationship Id="rId211" Type="http://schemas.openxmlformats.org/officeDocument/2006/relationships/slide" Target="slides/slide209.xml"/><Relationship Id="rId210" Type="http://schemas.openxmlformats.org/officeDocument/2006/relationships/slide" Target="slides/slide208.xml"/><Relationship Id="rId21" Type="http://schemas.openxmlformats.org/officeDocument/2006/relationships/slide" Target="slides/slide19.xml"/><Relationship Id="rId209" Type="http://schemas.openxmlformats.org/officeDocument/2006/relationships/slide" Target="slides/slide207.xml"/><Relationship Id="rId208" Type="http://schemas.openxmlformats.org/officeDocument/2006/relationships/slide" Target="slides/slide206.xml"/><Relationship Id="rId207" Type="http://schemas.openxmlformats.org/officeDocument/2006/relationships/slide" Target="slides/slide205.xml"/><Relationship Id="rId206" Type="http://schemas.openxmlformats.org/officeDocument/2006/relationships/slide" Target="slides/slide204.xml"/><Relationship Id="rId205" Type="http://schemas.openxmlformats.org/officeDocument/2006/relationships/slide" Target="slides/slide203.xml"/><Relationship Id="rId204" Type="http://schemas.openxmlformats.org/officeDocument/2006/relationships/slide" Target="slides/slide202.xml"/><Relationship Id="rId203" Type="http://schemas.openxmlformats.org/officeDocument/2006/relationships/slide" Target="slides/slide201.xml"/><Relationship Id="rId202" Type="http://schemas.openxmlformats.org/officeDocument/2006/relationships/slide" Target="slides/slide200.xml"/><Relationship Id="rId201" Type="http://schemas.openxmlformats.org/officeDocument/2006/relationships/slide" Target="slides/slide199.xml"/><Relationship Id="rId200" Type="http://schemas.openxmlformats.org/officeDocument/2006/relationships/slide" Target="slides/slide198.xml"/><Relationship Id="rId20" Type="http://schemas.openxmlformats.org/officeDocument/2006/relationships/slide" Target="slides/slide18.xml"/><Relationship Id="rId2" Type="http://schemas.openxmlformats.org/officeDocument/2006/relationships/theme" Target="theme/theme1.xml"/><Relationship Id="rId199" Type="http://schemas.openxmlformats.org/officeDocument/2006/relationships/slide" Target="slides/slide197.xml"/><Relationship Id="rId198" Type="http://schemas.openxmlformats.org/officeDocument/2006/relationships/slide" Target="slides/slide196.xml"/><Relationship Id="rId197" Type="http://schemas.openxmlformats.org/officeDocument/2006/relationships/slide" Target="slides/slide195.xml"/><Relationship Id="rId196" Type="http://schemas.openxmlformats.org/officeDocument/2006/relationships/slide" Target="slides/slide194.xml"/><Relationship Id="rId195" Type="http://schemas.openxmlformats.org/officeDocument/2006/relationships/slide" Target="slides/slide193.xml"/><Relationship Id="rId194" Type="http://schemas.openxmlformats.org/officeDocument/2006/relationships/slide" Target="slides/slide192.xml"/><Relationship Id="rId193" Type="http://schemas.openxmlformats.org/officeDocument/2006/relationships/slide" Target="slides/slide191.xml"/><Relationship Id="rId192" Type="http://schemas.openxmlformats.org/officeDocument/2006/relationships/slide" Target="slides/slide190.xml"/><Relationship Id="rId191" Type="http://schemas.openxmlformats.org/officeDocument/2006/relationships/slide" Target="slides/slide189.xml"/><Relationship Id="rId190" Type="http://schemas.openxmlformats.org/officeDocument/2006/relationships/slide" Target="slides/slide188.xml"/><Relationship Id="rId19" Type="http://schemas.openxmlformats.org/officeDocument/2006/relationships/slide" Target="slides/slide17.xml"/><Relationship Id="rId189" Type="http://schemas.openxmlformats.org/officeDocument/2006/relationships/slide" Target="slides/slide187.xml"/><Relationship Id="rId188" Type="http://schemas.openxmlformats.org/officeDocument/2006/relationships/slide" Target="slides/slide186.xml"/><Relationship Id="rId187" Type="http://schemas.openxmlformats.org/officeDocument/2006/relationships/slide" Target="slides/slide185.xml"/><Relationship Id="rId186" Type="http://schemas.openxmlformats.org/officeDocument/2006/relationships/slide" Target="slides/slide184.xml"/><Relationship Id="rId185" Type="http://schemas.openxmlformats.org/officeDocument/2006/relationships/slide" Target="slides/slide183.xml"/><Relationship Id="rId184" Type="http://schemas.openxmlformats.org/officeDocument/2006/relationships/slide" Target="slides/slide182.xml"/><Relationship Id="rId183" Type="http://schemas.openxmlformats.org/officeDocument/2006/relationships/slide" Target="slides/slide181.xml"/><Relationship Id="rId182" Type="http://schemas.openxmlformats.org/officeDocument/2006/relationships/slide" Target="slides/slide180.xml"/><Relationship Id="rId181" Type="http://schemas.openxmlformats.org/officeDocument/2006/relationships/slide" Target="slides/slide179.xml"/><Relationship Id="rId180" Type="http://schemas.openxmlformats.org/officeDocument/2006/relationships/slide" Target="slides/slide178.xml"/><Relationship Id="rId18" Type="http://schemas.openxmlformats.org/officeDocument/2006/relationships/slide" Target="slides/slide16.xml"/><Relationship Id="rId179" Type="http://schemas.openxmlformats.org/officeDocument/2006/relationships/slide" Target="slides/slide177.xml"/><Relationship Id="rId178" Type="http://schemas.openxmlformats.org/officeDocument/2006/relationships/slide" Target="slides/slide176.xml"/><Relationship Id="rId177" Type="http://schemas.openxmlformats.org/officeDocument/2006/relationships/slide" Target="slides/slide175.xml"/><Relationship Id="rId176" Type="http://schemas.openxmlformats.org/officeDocument/2006/relationships/slide" Target="slides/slide174.xml"/><Relationship Id="rId175" Type="http://schemas.openxmlformats.org/officeDocument/2006/relationships/slide" Target="slides/slide173.xml"/><Relationship Id="rId174" Type="http://schemas.openxmlformats.org/officeDocument/2006/relationships/slide" Target="slides/slide172.xml"/><Relationship Id="rId173" Type="http://schemas.openxmlformats.org/officeDocument/2006/relationships/slide" Target="slides/slide171.xml"/><Relationship Id="rId172" Type="http://schemas.openxmlformats.org/officeDocument/2006/relationships/slide" Target="slides/slide170.xml"/><Relationship Id="rId171" Type="http://schemas.openxmlformats.org/officeDocument/2006/relationships/slide" Target="slides/slide169.xml"/><Relationship Id="rId170" Type="http://schemas.openxmlformats.org/officeDocument/2006/relationships/slide" Target="slides/slide168.xml"/><Relationship Id="rId17" Type="http://schemas.openxmlformats.org/officeDocument/2006/relationships/slide" Target="slides/slide15.xml"/><Relationship Id="rId169" Type="http://schemas.openxmlformats.org/officeDocument/2006/relationships/slide" Target="slides/slide167.xml"/><Relationship Id="rId168" Type="http://schemas.openxmlformats.org/officeDocument/2006/relationships/slide" Target="slides/slide166.xml"/><Relationship Id="rId167" Type="http://schemas.openxmlformats.org/officeDocument/2006/relationships/slide" Target="slides/slide165.xml"/><Relationship Id="rId166" Type="http://schemas.openxmlformats.org/officeDocument/2006/relationships/slide" Target="slides/slide164.xml"/><Relationship Id="rId165" Type="http://schemas.openxmlformats.org/officeDocument/2006/relationships/slide" Target="slides/slide163.xml"/><Relationship Id="rId164" Type="http://schemas.openxmlformats.org/officeDocument/2006/relationships/slide" Target="slides/slide162.xml"/><Relationship Id="rId163" Type="http://schemas.openxmlformats.org/officeDocument/2006/relationships/slide" Target="slides/slide161.xml"/><Relationship Id="rId162" Type="http://schemas.openxmlformats.org/officeDocument/2006/relationships/slide" Target="slides/slide160.xml"/><Relationship Id="rId161" Type="http://schemas.openxmlformats.org/officeDocument/2006/relationships/slide" Target="slides/slide159.xml"/><Relationship Id="rId160" Type="http://schemas.openxmlformats.org/officeDocument/2006/relationships/slide" Target="slides/slide158.xml"/><Relationship Id="rId16" Type="http://schemas.openxmlformats.org/officeDocument/2006/relationships/slide" Target="slides/slide14.xml"/><Relationship Id="rId159" Type="http://schemas.openxmlformats.org/officeDocument/2006/relationships/slide" Target="slides/slide157.xml"/><Relationship Id="rId158" Type="http://schemas.openxmlformats.org/officeDocument/2006/relationships/slide" Target="slides/slide156.xml"/><Relationship Id="rId157" Type="http://schemas.openxmlformats.org/officeDocument/2006/relationships/slide" Target="slides/slide155.xml"/><Relationship Id="rId156" Type="http://schemas.openxmlformats.org/officeDocument/2006/relationships/slide" Target="slides/slide154.xml"/><Relationship Id="rId155" Type="http://schemas.openxmlformats.org/officeDocument/2006/relationships/slide" Target="slides/slide153.xml"/><Relationship Id="rId154" Type="http://schemas.openxmlformats.org/officeDocument/2006/relationships/slide" Target="slides/slide152.xml"/><Relationship Id="rId153" Type="http://schemas.openxmlformats.org/officeDocument/2006/relationships/slide" Target="slides/slide151.xml"/><Relationship Id="rId152" Type="http://schemas.openxmlformats.org/officeDocument/2006/relationships/slide" Target="slides/slide150.xml"/><Relationship Id="rId151" Type="http://schemas.openxmlformats.org/officeDocument/2006/relationships/slide" Target="slides/slide149.xml"/><Relationship Id="rId150" Type="http://schemas.openxmlformats.org/officeDocument/2006/relationships/slide" Target="slides/slide148.xml"/><Relationship Id="rId15" Type="http://schemas.openxmlformats.org/officeDocument/2006/relationships/slide" Target="slides/slide13.xml"/><Relationship Id="rId149" Type="http://schemas.openxmlformats.org/officeDocument/2006/relationships/slide" Target="slides/slide147.xml"/><Relationship Id="rId148" Type="http://schemas.openxmlformats.org/officeDocument/2006/relationships/slide" Target="slides/slide146.xml"/><Relationship Id="rId147" Type="http://schemas.openxmlformats.org/officeDocument/2006/relationships/slide" Target="slides/slide145.xml"/><Relationship Id="rId146" Type="http://schemas.openxmlformats.org/officeDocument/2006/relationships/slide" Target="slides/slide144.xml"/><Relationship Id="rId145" Type="http://schemas.openxmlformats.org/officeDocument/2006/relationships/slide" Target="slides/slide143.xml"/><Relationship Id="rId144" Type="http://schemas.openxmlformats.org/officeDocument/2006/relationships/slide" Target="slides/slide142.xml"/><Relationship Id="rId143" Type="http://schemas.openxmlformats.org/officeDocument/2006/relationships/slide" Target="slides/slide141.xml"/><Relationship Id="rId142" Type="http://schemas.openxmlformats.org/officeDocument/2006/relationships/slide" Target="slides/slide140.xml"/><Relationship Id="rId141" Type="http://schemas.openxmlformats.org/officeDocument/2006/relationships/slide" Target="slides/slide139.xml"/><Relationship Id="rId140" Type="http://schemas.openxmlformats.org/officeDocument/2006/relationships/slide" Target="slides/slide138.xml"/><Relationship Id="rId14" Type="http://schemas.openxmlformats.org/officeDocument/2006/relationships/slide" Target="slides/slide12.xml"/><Relationship Id="rId139" Type="http://schemas.openxmlformats.org/officeDocument/2006/relationships/slide" Target="slides/slide137.xml"/><Relationship Id="rId138" Type="http://schemas.openxmlformats.org/officeDocument/2006/relationships/slide" Target="slides/slide136.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6E331FFE-9900-4ECF-8E8B-069CA73C5313}" type="datetimeFigureOut">
              <a:rPr lang="en-US" smtClean="0"/>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27FE832B-4B9F-4102-BCA9-34B63D9BEDDD}"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331FFE-9900-4ECF-8E8B-069CA73C531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E832B-4B9F-4102-BCA9-34B63D9BEDDD}"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331FFE-9900-4ECF-8E8B-069CA73C531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E832B-4B9F-4102-BCA9-34B63D9BEDDD}"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331FFE-9900-4ECF-8E8B-069CA73C531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E832B-4B9F-4102-BCA9-34B63D9BEDDD}" type="slidenum">
              <a:rPr lang="en-US" smtClean="0"/>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331FFE-9900-4ECF-8E8B-069CA73C531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E832B-4B9F-4102-BCA9-34B63D9BEDDD}" type="slidenum">
              <a:rPr lang="en-US" smtClean="0"/>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331FFE-9900-4ECF-8E8B-069CA73C531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E832B-4B9F-4102-BCA9-34B63D9BEDDD}" type="slidenum">
              <a:rPr lang="en-US" smtClean="0"/>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E331FFE-9900-4ECF-8E8B-069CA73C5313}"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FE832B-4B9F-4102-BCA9-34B63D9BEDDD}"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331FFE-9900-4ECF-8E8B-069CA73C5313}"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FE832B-4B9F-4102-BCA9-34B63D9BEDDD}" type="slidenum">
              <a:rPr lang="en-US" smtClean="0"/>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331FFE-9900-4ECF-8E8B-069CA73C5313}"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FE832B-4B9F-4102-BCA9-34B63D9BEDDD}"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E331FFE-9900-4ECF-8E8B-069CA73C531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E832B-4B9F-4102-BCA9-34B63D9BEDDD}"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6E331FFE-9900-4ECF-8E8B-069CA73C5313}" type="datetimeFigureOut">
              <a:rPr lang="en-US" smtClean="0"/>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27FE832B-4B9F-4102-BCA9-34B63D9BEDDD}" type="slidenum">
              <a:rPr lang="en-US" smtClean="0"/>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E331FFE-9900-4ECF-8E8B-069CA73C5313}" type="datetimeFigureOut">
              <a:rPr lang="en-US" smtClean="0"/>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27FE832B-4B9F-4102-BCA9-34B63D9BEDDD}"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file:///E:\e-learning\Module%204\Unit%202\pages\pg20060510043346387.html"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u="sng" dirty="0"/>
              <a:t>SOCIOLOGY &amp; ANTHROPOLOGY</a:t>
            </a:r>
            <a:br>
              <a:rPr lang="en-US" dirty="0"/>
            </a:br>
            <a:endParaRPr lang="en-US" dirty="0"/>
          </a:p>
        </p:txBody>
      </p:sp>
      <p:sp>
        <p:nvSpPr>
          <p:cNvPr id="4" name="Subtitle 3"/>
          <p:cNvSpPr/>
          <p:nvPr>
            <p:ph type="subTitle" idx="1"/>
          </p:nvPr>
        </p:nvSpPr>
        <p:spPr/>
        <p:txBody>
          <a:bodyPr/>
          <a:p>
            <a:r>
              <a:rPr lang="en-GB" altLang="en-US"/>
              <a:t>Mr. Amaya Ranqiez</a:t>
            </a:r>
            <a:endParaRPr lang="en-GB" altLang="en-US"/>
          </a:p>
          <a:p>
            <a:r>
              <a:rPr lang="en-GB" altLang="en-US"/>
              <a:t>BScN</a:t>
            </a:r>
            <a:endParaRPr lang="en-GB"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endParaRPr lang="en-US" b="1" dirty="0" smtClean="0"/>
          </a:p>
          <a:p>
            <a:r>
              <a:rPr lang="en-US" sz="4000" b="1" dirty="0" smtClean="0"/>
              <a:t> </a:t>
            </a:r>
            <a:r>
              <a:rPr lang="en-US" sz="4000" b="1" dirty="0"/>
              <a:t>Sociology studies society in a scientific way</a:t>
            </a:r>
            <a:r>
              <a:rPr lang="en-US" sz="4000" dirty="0"/>
              <a:t>: scientific knowledge about human society is needed in order to achieve progress in various fields</a:t>
            </a:r>
            <a:endParaRPr lang="en-US" sz="4000" dirty="0"/>
          </a:p>
          <a:p>
            <a:r>
              <a:rPr lang="en-US" sz="4000" dirty="0"/>
              <a:t> </a:t>
            </a:r>
            <a:r>
              <a:rPr lang="en-US" sz="4000" b="1" dirty="0"/>
              <a:t> Sociology improves our understanding of society: </a:t>
            </a:r>
            <a:r>
              <a:rPr lang="en-US" sz="4000" dirty="0"/>
              <a:t>Social groups, social institutions, their functions and the change in trends help us to lead an effective meaningful social </a:t>
            </a:r>
            <a:r>
              <a:rPr lang="en-US" sz="4000" dirty="0" smtClean="0"/>
              <a:t>life</a:t>
            </a:r>
            <a:endParaRPr lang="en-US" sz="4000" dirty="0" smtClean="0"/>
          </a:p>
          <a:p>
            <a:pPr>
              <a:buNone/>
            </a:pPr>
            <a:endParaRPr lang="en-US" sz="4000" dirty="0" smtClean="0"/>
          </a:p>
          <a:p>
            <a:pPr>
              <a:buNone/>
            </a:pPr>
            <a:endParaRPr lang="en-US" sz="4000" dirty="0" smtClean="0"/>
          </a:p>
          <a:p>
            <a:pPr>
              <a:buNone/>
            </a:pPr>
            <a:endParaRPr lang="en-US" dirty="0"/>
          </a:p>
          <a:p>
            <a:pPr>
              <a:buNone/>
            </a:pPr>
            <a:r>
              <a:rPr lang="en-US" dirty="0"/>
              <a:t> </a:t>
            </a:r>
            <a:endParaRPr lang="en-US" dirty="0"/>
          </a:p>
          <a:p>
            <a:pPr>
              <a:buNone/>
            </a:pPr>
            <a:endParaRPr lang="en-US" dirty="0"/>
          </a:p>
        </p:txBody>
      </p:sp>
      <p:sp>
        <p:nvSpPr>
          <p:cNvPr id="2" name="Title 1"/>
          <p:cNvSpPr>
            <a:spLocks noGrp="1"/>
          </p:cNvSpPr>
          <p:nvPr>
            <p:ph type="title"/>
          </p:nvPr>
        </p:nvSpPr>
        <p:spPr/>
        <p:txBody>
          <a:bodyPr>
            <a:normAutofit fontScale="90000"/>
          </a:bodyPr>
          <a:lstStyle/>
          <a:p>
            <a:r>
              <a:rPr lang="en-US" b="1" i="1" dirty="0"/>
              <a:t>Importance of Sociology</a:t>
            </a:r>
            <a:br>
              <a:rPr lang="en-US" dirty="0"/>
            </a:br>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endParaRPr lang="en-US" sz="3000" dirty="0" smtClean="0">
              <a:latin typeface="Calibri" pitchFamily="34" charset="0"/>
              <a:cs typeface="Calibri" pitchFamily="34" charset="0"/>
            </a:endParaRPr>
          </a:p>
          <a:p>
            <a:r>
              <a:rPr lang="en-US" dirty="0" smtClean="0"/>
              <a:t>This is the ability of the individual to move up the social ladder, thereby raising their social status and role. </a:t>
            </a:r>
            <a:endParaRPr lang="en-US" dirty="0" smtClean="0"/>
          </a:p>
          <a:p>
            <a:r>
              <a:rPr lang="en-US" dirty="0" smtClean="0"/>
              <a:t>It refers to any upward or downward change in the absolute or relative rank of an individual or group. </a:t>
            </a:r>
            <a:endParaRPr lang="en-US" dirty="0" smtClean="0"/>
          </a:p>
          <a:p>
            <a:r>
              <a:rPr lang="en-US" dirty="0" smtClean="0"/>
              <a:t>An example is the nurse, who joins the profession as a community nurse and, by increasing their knowledge through in-service education, acquires the new position of a professor in nursing.</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Vertical Social Mobility </a:t>
            </a:r>
            <a:br>
              <a:rPr lang="en-US" dirty="0" smtClean="0"/>
            </a:br>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p:txBody>
      </p:sp>
      <p:sp>
        <p:nvSpPr>
          <p:cNvPr id="3" name="Title 2"/>
          <p:cNvSpPr>
            <a:spLocks noGrp="1"/>
          </p:cNvSpPr>
          <p:nvPr>
            <p:ph type="title"/>
          </p:nvPr>
        </p:nvSpPr>
        <p:spPr/>
        <p:txBody>
          <a:bodyPr>
            <a:normAutofit fontScale="90000"/>
          </a:bodyPr>
          <a:lstStyle/>
          <a:p>
            <a:br>
              <a:rPr lang="en-US" smtClean="0"/>
            </a:br>
            <a:endParaRPr lang="en-US"/>
          </a:p>
        </p:txBody>
      </p:sp>
      <p:pic>
        <p:nvPicPr>
          <p:cNvPr id="1026" name="ia_el_19_innerEl" descr="Vertical social mobility"/>
          <p:cNvPicPr>
            <a:picLocks noChangeAspect="1" noChangeArrowheads="1"/>
          </p:cNvPicPr>
          <p:nvPr/>
        </p:nvPicPr>
        <p:blipFill>
          <a:blip r:embed="rId1"/>
          <a:srcRect/>
          <a:stretch>
            <a:fillRect/>
          </a:stretch>
        </p:blipFill>
        <p:spPr bwMode="auto">
          <a:xfrm>
            <a:off x="2362200" y="2286000"/>
            <a:ext cx="3600450" cy="26670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Some of the conditions that affect intergenerational mobility include differences between parents and offspring. </a:t>
            </a:r>
            <a:endParaRPr lang="en-US" dirty="0" smtClean="0"/>
          </a:p>
          <a:p>
            <a:r>
              <a:rPr lang="en-US" dirty="0" smtClean="0"/>
              <a:t>Thus, if a parent occupies an important position requiring high capacity, their children, if they are less capable are likely to be downwardly mobile. </a:t>
            </a:r>
            <a:endParaRPr lang="en-US" dirty="0" smtClean="0"/>
          </a:p>
          <a:p>
            <a:r>
              <a:rPr lang="en-US" dirty="0" smtClean="0"/>
              <a:t>In the same way, children who are more capable than their parents are likely to be upwardly mobile, especially in open </a:t>
            </a:r>
            <a:br>
              <a:rPr lang="en-US" dirty="0" smtClean="0"/>
            </a:br>
            <a:r>
              <a:rPr lang="en-US" dirty="0" smtClean="0"/>
              <a:t>class societies.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Another condition affecting mobility rates is population change where in industrial and industrializing societies, greater population expansion at the lower levels than at the higher levels contributes to upward mobility.</a:t>
            </a:r>
            <a:endParaRPr lang="en-US" dirty="0" smtClean="0"/>
          </a:p>
          <a:p>
            <a:pPr>
              <a:buNone/>
            </a:pPr>
            <a:endParaRPr lang="en-US" dirty="0" smtClean="0"/>
          </a:p>
          <a:p>
            <a:r>
              <a:rPr lang="en-US" dirty="0" smtClean="0"/>
              <a:t>Changes in occupational structure can also affect mobility. </a:t>
            </a:r>
            <a:endParaRPr lang="en-US" dirty="0" smtClean="0"/>
          </a:p>
          <a:p>
            <a:pPr>
              <a:buNone/>
            </a:pPr>
            <a:r>
              <a:rPr lang="en-US" dirty="0" smtClean="0"/>
              <a:t>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Changes in the amount of inequality, in the proportion of people at each social level, and in the relative rewards and resources attached to different social positions are not merely a matter of individuals changing their positions within the system of stratification</a:t>
            </a:r>
            <a:r>
              <a:rPr lang="en-US" dirty="0" smtClean="0"/>
              <a:t>.</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This refers to the type of social mobility where the individual maintains the same status.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It is also defined as an alteration of position with no significant movement up or down in the system of social stratification, for example a general nurse who trains as a midwife but has no change in salary.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Horizontal Social Mobility </a:t>
            </a:r>
            <a:br>
              <a:rPr lang="en-US" dirty="0" smtClean="0"/>
            </a:br>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b="1" dirty="0" smtClean="0"/>
              <a:t>  </a:t>
            </a:r>
            <a:r>
              <a:rPr lang="en-US" sz="3600" dirty="0" smtClean="0">
                <a:latin typeface="Calibri" pitchFamily="34" charset="0"/>
                <a:cs typeface="Calibri" pitchFamily="34" charset="0"/>
              </a:rPr>
              <a:t>This nurse maintains the same status although their role may have changed.</a:t>
            </a:r>
            <a:endParaRPr lang="en-US" sz="3600" dirty="0" smtClean="0">
              <a:latin typeface="Calibri" pitchFamily="34" charset="0"/>
              <a:cs typeface="Calibri" pitchFamily="34" charset="0"/>
            </a:endParaRPr>
          </a:p>
          <a:p>
            <a:pPr>
              <a:buNone/>
            </a:pPr>
            <a:r>
              <a:rPr lang="en-US" sz="3600" dirty="0" smtClean="0">
                <a:latin typeface="Calibri" pitchFamily="34" charset="0"/>
                <a:cs typeface="Calibri" pitchFamily="34" charset="0"/>
              </a:rPr>
              <a:t> </a:t>
            </a:r>
            <a:endParaRPr lang="en-US" sz="3600" dirty="0" smtClean="0">
              <a:latin typeface="Calibri" pitchFamily="34" charset="0"/>
              <a:cs typeface="Calibri" pitchFamily="34" charset="0"/>
            </a:endParaRPr>
          </a:p>
          <a:p>
            <a:pPr>
              <a:buNone/>
            </a:pPr>
            <a:r>
              <a:rPr lang="en-US" sz="3600" dirty="0" smtClean="0">
                <a:latin typeface="Calibri" pitchFamily="34" charset="0"/>
                <a:cs typeface="Calibri" pitchFamily="34" charset="0"/>
              </a:rPr>
              <a:t> </a:t>
            </a:r>
            <a:r>
              <a:rPr lang="en-US" sz="3100" b="1" dirty="0" smtClean="0">
                <a:latin typeface="Calibri" pitchFamily="34" charset="0"/>
                <a:cs typeface="Calibri" pitchFamily="34" charset="0"/>
              </a:rPr>
              <a:t>CHARACTERISTICS THAT AFFECT THE INDIVIDUAL'S CHANCES OF MOVING UP THE SOCIAL LADDER</a:t>
            </a:r>
            <a:r>
              <a:rPr lang="en-US" sz="3600" dirty="0" smtClean="0">
                <a:latin typeface="Calibri" pitchFamily="34" charset="0"/>
                <a:cs typeface="Calibri" pitchFamily="34" charset="0"/>
              </a:rPr>
              <a:t>. </a:t>
            </a:r>
            <a:endParaRPr lang="en-US" sz="3600" dirty="0" smtClean="0">
              <a:latin typeface="Calibri" pitchFamily="34" charset="0"/>
              <a:cs typeface="Calibri" pitchFamily="34" charset="0"/>
            </a:endParaRPr>
          </a:p>
          <a:p>
            <a:pPr>
              <a:buNone/>
            </a:pPr>
            <a:endParaRPr lang="en-US" sz="3600" b="1" dirty="0" smtClean="0">
              <a:latin typeface="Calibri" pitchFamily="34" charset="0"/>
              <a:cs typeface="Calibri" pitchFamily="34" charset="0"/>
            </a:endParaRPr>
          </a:p>
          <a:p>
            <a:pPr>
              <a:buNone/>
            </a:pPr>
            <a:r>
              <a:rPr lang="en-US" sz="3600" b="1" dirty="0" smtClean="0">
                <a:latin typeface="Calibri" pitchFamily="34" charset="0"/>
                <a:cs typeface="Calibri" pitchFamily="34" charset="0"/>
              </a:rPr>
              <a:t>Community Size</a:t>
            </a:r>
            <a:r>
              <a:rPr lang="en-US" sz="3600" dirty="0" smtClean="0">
                <a:latin typeface="Calibri" pitchFamily="34" charset="0"/>
                <a:cs typeface="Calibri" pitchFamily="34" charset="0"/>
              </a:rPr>
              <a:t> </a:t>
            </a:r>
            <a:endParaRPr lang="en-US" sz="3600" dirty="0" smtClean="0">
              <a:latin typeface="Calibri" pitchFamily="34" charset="0"/>
              <a:cs typeface="Calibri" pitchFamily="34" charset="0"/>
            </a:endParaRPr>
          </a:p>
          <a:p>
            <a:r>
              <a:rPr lang="en-US" sz="3600" dirty="0" smtClean="0">
                <a:latin typeface="Calibri" pitchFamily="34" charset="0"/>
                <a:cs typeface="Calibri" pitchFamily="34" charset="0"/>
              </a:rPr>
              <a:t>This is where a large community often results in greater economic differences. </a:t>
            </a:r>
            <a:endParaRPr lang="en-US" sz="3600" dirty="0" smtClean="0">
              <a:latin typeface="Calibri" pitchFamily="34" charset="0"/>
              <a:cs typeface="Calibri" pitchFamily="34" charset="0"/>
            </a:endParaRPr>
          </a:p>
          <a:p>
            <a:r>
              <a:rPr lang="en-US" sz="3600" dirty="0" smtClean="0">
                <a:latin typeface="Calibri" pitchFamily="34" charset="0"/>
                <a:cs typeface="Calibri" pitchFamily="34" charset="0"/>
              </a:rPr>
              <a:t>This is more apparent in larger cities and thus may be more likely to impart incentives to lower level children</a:t>
            </a:r>
            <a:endParaRPr lang="en-US" sz="3600" dirty="0" smtClean="0">
              <a:latin typeface="Calibri" pitchFamily="34" charset="0"/>
              <a:cs typeface="Calibri" pitchFamily="34" charset="0"/>
            </a:endParaRPr>
          </a:p>
          <a:p>
            <a:pPr>
              <a:buNone/>
            </a:pPr>
            <a:r>
              <a:rPr lang="en-US" sz="3600" b="1" dirty="0" smtClean="0">
                <a:latin typeface="Calibri" pitchFamily="34" charset="0"/>
                <a:cs typeface="Calibri" pitchFamily="34" charset="0"/>
              </a:rPr>
              <a:t> </a:t>
            </a:r>
            <a:endParaRPr lang="en-US" sz="3600" dirty="0" smtClean="0">
              <a:latin typeface="Calibri" pitchFamily="34" charset="0"/>
              <a:cs typeface="Calibri" pitchFamily="34" charset="0"/>
            </a:endParaRPr>
          </a:p>
          <a:p>
            <a:pPr>
              <a:buNone/>
            </a:pPr>
            <a:endParaRPr lang="en-US" sz="3600" dirty="0" smtClean="0">
              <a:latin typeface="Calibri" pitchFamily="34" charset="0"/>
              <a:cs typeface="Calibri" pitchFamily="34" charset="0"/>
            </a:endParaRPr>
          </a:p>
          <a:p>
            <a:endParaRPr lang="en-US" sz="3600" dirty="0">
              <a:latin typeface="Calibri" pitchFamily="34" charset="0"/>
              <a:cs typeface="Calibri" pitchFamily="34" charset="0"/>
            </a:endParaRPr>
          </a:p>
        </p:txBody>
      </p:sp>
      <p:sp>
        <p:nvSpPr>
          <p:cNvPr id="3" name="Title 2"/>
          <p:cNvSpPr>
            <a:spLocks noGrp="1"/>
          </p:cNvSpPr>
          <p:nvPr>
            <p:ph type="title"/>
          </p:nvPr>
        </p:nvSpPr>
        <p:spPr/>
        <p:txBody>
          <a:bodyPr/>
          <a:lstStyle/>
          <a:p>
            <a:r>
              <a:rPr lang="en-GB" altLang="en-US" dirty="0"/>
              <a:t> </a:t>
            </a:r>
            <a:endParaRPr lang="en-GB" alt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endParaRPr lang="en-US" b="1" dirty="0" smtClean="0"/>
          </a:p>
          <a:p>
            <a:pPr>
              <a:buNone/>
            </a:pPr>
            <a:endParaRPr lang="en-US" b="1" dirty="0" smtClean="0"/>
          </a:p>
          <a:p>
            <a:pPr>
              <a:buNone/>
            </a:pPr>
            <a:r>
              <a:rPr lang="en-US" b="1" dirty="0" smtClean="0"/>
              <a:t>Number of Siblings</a:t>
            </a:r>
            <a:r>
              <a:rPr lang="en-US" dirty="0" smtClean="0"/>
              <a:t> </a:t>
            </a:r>
            <a:endParaRPr lang="en-US" dirty="0" smtClean="0"/>
          </a:p>
          <a:p>
            <a:r>
              <a:rPr lang="en-US" dirty="0" smtClean="0"/>
              <a:t>Number of siblings is where an only child or children having one sibling have the best chance of being upwardly mobile.</a:t>
            </a:r>
            <a:endParaRPr lang="en-US" dirty="0" smtClean="0"/>
          </a:p>
          <a:p>
            <a:pPr>
              <a:buNone/>
            </a:pPr>
            <a:endParaRPr lang="en-US" dirty="0" smtClean="0"/>
          </a:p>
          <a:p>
            <a:endParaRPr lang="en-US" dirty="0" smtClean="0"/>
          </a:p>
          <a:p>
            <a:pPr>
              <a:buNone/>
            </a:pPr>
            <a:r>
              <a:rPr lang="en-US" b="1" dirty="0" smtClean="0"/>
              <a:t> Mother Dominance</a:t>
            </a:r>
            <a:r>
              <a:rPr lang="en-US" dirty="0" smtClean="0"/>
              <a:t> </a:t>
            </a:r>
            <a:endParaRPr lang="en-US" dirty="0" smtClean="0"/>
          </a:p>
          <a:p>
            <a:r>
              <a:rPr lang="en-US" dirty="0" smtClean="0"/>
              <a:t>Mother dominance is where the strong mother family seems to be more conducive to upward mobility than the egalitarian or father-dominant family.</a:t>
            </a:r>
            <a:endParaRPr lang="en-US" dirty="0" smtClean="0"/>
          </a:p>
          <a:p>
            <a:pPr>
              <a:buNone/>
            </a:pP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b="1" dirty="0" smtClean="0"/>
              <a:t> </a:t>
            </a:r>
            <a:endParaRPr lang="en-US" b="1" dirty="0" smtClean="0"/>
          </a:p>
          <a:p>
            <a:pPr>
              <a:buNone/>
            </a:pPr>
            <a:r>
              <a:rPr lang="en-US" b="1" dirty="0" smtClean="0"/>
              <a:t> </a:t>
            </a:r>
            <a:r>
              <a:rPr lang="en-US" sz="2800" b="1" dirty="0" smtClean="0">
                <a:latin typeface="Calibri" pitchFamily="34" charset="0"/>
                <a:cs typeface="Calibri" pitchFamily="34" charset="0"/>
              </a:rPr>
              <a:t>Late Marriage</a:t>
            </a: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Late marriage, as it has been argued that early marriages encourage downward mobility whereas late marriages encourage upward mobility.</a:t>
            </a:r>
            <a:endParaRPr lang="en-US" sz="2800" dirty="0" smtClean="0">
              <a:latin typeface="Calibri" pitchFamily="34" charset="0"/>
              <a:cs typeface="Calibri" pitchFamily="34" charset="0"/>
            </a:endParaRPr>
          </a:p>
          <a:p>
            <a:pPr>
              <a:buNone/>
            </a:pP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r>
              <a:rPr lang="en-US" sz="2800" b="1" dirty="0" smtClean="0">
                <a:latin typeface="Calibri" pitchFamily="34" charset="0"/>
                <a:cs typeface="Calibri" pitchFamily="34" charset="0"/>
              </a:rPr>
              <a:t>Few Children</a:t>
            </a: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Few children, where upwardly mobile couples tend to have fewer children than immobile couples in the social levels into which they move</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dirty="0" smtClean="0"/>
          </a:p>
          <a:p>
            <a:r>
              <a:rPr lang="en-US" dirty="0" smtClean="0"/>
              <a:t>There are two other types of social mobility based on different classification systems:</a:t>
            </a:r>
            <a:endParaRPr lang="en-US" dirty="0" smtClean="0"/>
          </a:p>
          <a:p>
            <a:pPr lvl="0"/>
            <a:r>
              <a:rPr lang="en-US" b="1" dirty="0" smtClean="0"/>
              <a:t>Structural Mobility</a:t>
            </a:r>
            <a:br>
              <a:rPr lang="en-US" dirty="0" smtClean="0"/>
            </a:br>
            <a:r>
              <a:rPr lang="en-US" dirty="0" smtClean="0"/>
              <a:t>Structural mobility is social mobility that results from changes in the distribution of statuses in society. </a:t>
            </a:r>
            <a:endParaRPr lang="en-US" dirty="0" smtClean="0"/>
          </a:p>
          <a:p>
            <a:pPr lvl="0"/>
            <a:r>
              <a:rPr lang="en-US" dirty="0" smtClean="0"/>
              <a:t>Structural mobility occurs regardless of the rules governing status.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Types of Social Mobility </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 </a:t>
            </a:r>
            <a:r>
              <a:rPr lang="en-US" b="1" dirty="0" smtClean="0"/>
              <a:t>Sociology helps us to be become broad-minded</a:t>
            </a:r>
            <a:r>
              <a:rPr lang="en-US" dirty="0" smtClean="0"/>
              <a:t>: It has impressed upon its students to overcome their misconceptions, egoistic, ambitions, and class and religious hatreds. It has made our life richer, fuller and meaningful social life</a:t>
            </a: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lvl="0">
              <a:buNone/>
            </a:pPr>
            <a:r>
              <a:rPr lang="en-US" b="1" dirty="0" smtClean="0"/>
              <a:t> </a:t>
            </a:r>
            <a:r>
              <a:rPr lang="en-US" sz="3600" b="1" dirty="0" smtClean="0">
                <a:latin typeface="Calibri" pitchFamily="34" charset="0"/>
                <a:cs typeface="Calibri" pitchFamily="34" charset="0"/>
              </a:rPr>
              <a:t>Exchange Mobility</a:t>
            </a:r>
            <a:endParaRPr lang="en-US" sz="3600" b="1" dirty="0" smtClean="0">
              <a:latin typeface="Calibri" pitchFamily="34" charset="0"/>
              <a:cs typeface="Calibri" pitchFamily="34" charset="0"/>
            </a:endParaRPr>
          </a:p>
          <a:p>
            <a:pPr lvl="0"/>
            <a:r>
              <a:rPr lang="en-US" sz="3600" dirty="0" smtClean="0">
                <a:latin typeface="Calibri" pitchFamily="34" charset="0"/>
                <a:cs typeface="Calibri" pitchFamily="34" charset="0"/>
              </a:rPr>
              <a:t> It is not structural therefore referred to exchange mobility. The word exchange indicates a trade-off.</a:t>
            </a:r>
            <a:endParaRPr lang="en-US" sz="3600" dirty="0" smtClean="0">
              <a:latin typeface="Calibri" pitchFamily="34" charset="0"/>
              <a:cs typeface="Calibri" pitchFamily="34" charset="0"/>
            </a:endParaRPr>
          </a:p>
          <a:p>
            <a:pPr lvl="0"/>
            <a:r>
              <a:rPr lang="en-US" sz="3600" dirty="0" smtClean="0">
                <a:latin typeface="Calibri" pitchFamily="34" charset="0"/>
                <a:cs typeface="Calibri" pitchFamily="34" charset="0"/>
              </a:rPr>
              <a:t> Some people rise to fill positions made available because other people have fallen in the status system. </a:t>
            </a:r>
            <a:endParaRPr lang="en-US" sz="3600" dirty="0" smtClean="0">
              <a:latin typeface="Calibri" pitchFamily="34" charset="0"/>
              <a:cs typeface="Calibri" pitchFamily="34" charset="0"/>
            </a:endParaRPr>
          </a:p>
          <a:p>
            <a:pPr lvl="0"/>
            <a:r>
              <a:rPr lang="en-US" sz="3600" dirty="0" smtClean="0">
                <a:latin typeface="Calibri" pitchFamily="34" charset="0"/>
                <a:cs typeface="Calibri" pitchFamily="34" charset="0"/>
              </a:rPr>
              <a:t>There is little exchange mobility when the ascriptive status rule operates, but if status depends on achievement, there is a fair amount of such movement. </a:t>
            </a:r>
            <a:endParaRPr lang="en-US" sz="3600" dirty="0" smtClean="0">
              <a:latin typeface="Calibri" pitchFamily="34" charset="0"/>
              <a:cs typeface="Calibri" pitchFamily="34" charset="0"/>
            </a:endParaRPr>
          </a:p>
          <a:p>
            <a:pPr lvl="0"/>
            <a:r>
              <a:rPr lang="en-US" sz="3600" dirty="0" smtClean="0">
                <a:latin typeface="Calibri" pitchFamily="34" charset="0"/>
                <a:cs typeface="Calibri" pitchFamily="34" charset="0"/>
              </a:rPr>
              <a:t>Many children of talented and ambitious parents do not inherit the talent or ambition that earned their parents a high rank.</a:t>
            </a:r>
            <a:endParaRPr lang="en-US" sz="3600" dirty="0" smtClean="0">
              <a:latin typeface="Calibri" pitchFamily="34" charset="0"/>
              <a:cs typeface="Calibri" pitchFamily="34" charset="0"/>
            </a:endParaRPr>
          </a:p>
          <a:p>
            <a:pPr lvl="0"/>
            <a:r>
              <a:rPr lang="en-US" sz="3600" dirty="0" smtClean="0">
                <a:latin typeface="Calibri" pitchFamily="34" charset="0"/>
                <a:cs typeface="Calibri" pitchFamily="34" charset="0"/>
              </a:rPr>
              <a:t> Conversely, many children of low status parents are more talented and ambitious than their parents</a:t>
            </a:r>
            <a:endParaRPr lang="en-US" sz="3600" dirty="0" smtClean="0">
              <a:latin typeface="Calibri" pitchFamily="34" charset="0"/>
              <a:cs typeface="Calibri" pitchFamily="34" charset="0"/>
            </a:endParaRPr>
          </a:p>
          <a:p>
            <a:endParaRPr lang="en-US" sz="36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buNone/>
            </a:pPr>
            <a:r>
              <a:rPr lang="en-US" b="1" dirty="0" smtClean="0"/>
              <a:t>  </a:t>
            </a:r>
            <a:endParaRPr lang="en-US" sz="8600" dirty="0" smtClean="0">
              <a:latin typeface="Calibri" pitchFamily="34" charset="0"/>
              <a:cs typeface="Calibri" pitchFamily="34" charset="0"/>
            </a:endParaRPr>
          </a:p>
          <a:p>
            <a:pPr lvl="0"/>
            <a:r>
              <a:rPr lang="en-US" sz="2800" dirty="0" smtClean="0">
                <a:latin typeface="Calibri" pitchFamily="34" charset="0"/>
                <a:cs typeface="Calibri" pitchFamily="34" charset="0"/>
              </a:rPr>
              <a:t>As nurses you are the main health care providers to various groups of people.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Therefore, in line with the nursing code of ethics, you will have to provide health care services to people of whichever status in society.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This enables the nurse to provide the basic health care that people deserve.</a:t>
            </a:r>
          </a:p>
        </p:txBody>
      </p:sp>
      <p:sp>
        <p:nvSpPr>
          <p:cNvPr id="3" name="Title 2"/>
          <p:cNvSpPr>
            <a:spLocks noGrp="1"/>
          </p:cNvSpPr>
          <p:nvPr>
            <p:ph type="title"/>
          </p:nvPr>
        </p:nvSpPr>
        <p:spPr/>
        <p:txBody>
          <a:bodyPr/>
          <a:lstStyle/>
          <a:p>
            <a:r>
              <a:rPr lang="en-US" sz="4400" dirty="0" smtClean="0">
                <a:latin typeface="Calibri" pitchFamily="34" charset="0"/>
                <a:cs typeface="Calibri" pitchFamily="34" charset="0"/>
              </a:rPr>
              <a:t>Application</a:t>
            </a:r>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dirty="0" smtClean="0"/>
          </a:p>
          <a:p>
            <a:pPr>
              <a:buNone/>
            </a:pPr>
            <a:r>
              <a:rPr lang="en-US" sz="2800" b="1" dirty="0" smtClean="0">
                <a:latin typeface="Calibri" pitchFamily="34" charset="0"/>
                <a:cs typeface="Calibri" pitchFamily="34" charset="0"/>
              </a:rPr>
              <a:t>   Definition of a Society</a:t>
            </a: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A society is defined as a group of people who interact together, within a specified territory and have a unique culture, for example, the Nubians living in the Kibera slums of Nairobi, the Maasai who live in parts of Loitokitok/</a:t>
            </a:r>
            <a:r>
              <a:rPr lang="en-US" sz="2800" dirty="0" err="1" smtClean="0">
                <a:latin typeface="Calibri" pitchFamily="34" charset="0"/>
                <a:cs typeface="Calibri" pitchFamily="34" charset="0"/>
              </a:rPr>
              <a:t>Kajiado</a:t>
            </a:r>
            <a:r>
              <a:rPr lang="en-US" sz="2800" dirty="0" smtClean="0">
                <a:latin typeface="Calibri" pitchFamily="34" charset="0"/>
                <a:cs typeface="Calibri" pitchFamily="34" charset="0"/>
              </a:rPr>
              <a:t> District in Kenya and Pokomo society living along Tana River in Tana River District (Peil 1977).</a:t>
            </a:r>
            <a:endParaRPr lang="en-US" sz="2800" dirty="0" smtClean="0">
              <a:latin typeface="Calibri" pitchFamily="34" charset="0"/>
              <a:cs typeface="Calibri" pitchFamily="34" charset="0"/>
            </a:endParaRPr>
          </a:p>
          <a:p>
            <a:pPr>
              <a:buNone/>
            </a:pPr>
            <a:r>
              <a:rPr lang="en-US" b="1" dirty="0" smtClean="0"/>
              <a:t>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What is the difference between a community and a society</a:t>
            </a:r>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800" b="1" dirty="0" smtClean="0">
                <a:latin typeface="Calibri" pitchFamily="34" charset="0"/>
                <a:cs typeface="Calibri" pitchFamily="34" charset="0"/>
              </a:rPr>
              <a:t>Definition of a Community</a:t>
            </a: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 term 'community' refers to a small group of people who are part of a larger society.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For example, the Maasai community in Nairobi form part of a larger society that lives in Kajiado District.</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While in Nairobi, however, this community sticks together and helps one another as necessary.</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t> </a:t>
            </a:r>
            <a:endParaRPr lang="en-US" dirty="0" smtClean="0"/>
          </a:p>
          <a:p>
            <a:r>
              <a:rPr lang="en-US" sz="3000" dirty="0" smtClean="0">
                <a:latin typeface="Calibri" pitchFamily="34" charset="0"/>
                <a:cs typeface="Calibri" pitchFamily="34" charset="0"/>
              </a:rPr>
              <a:t>The concept emerged from the recognition that a genuine participatory approach to development is essential for success and sustainability.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Civil society participation in development efforts is therefore increasingly recognized by development agencies and governments.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They are seen as essential for promoting good governance - improving responsiveness of national policies and programmes to citizens' needs and ensuring transparency and accountability in policy making and implementation processes. </a:t>
            </a:r>
            <a:endParaRPr lang="en-US" sz="3000" dirty="0" smtClean="0">
              <a:latin typeface="Calibri" pitchFamily="34" charset="0"/>
              <a:cs typeface="Calibri" pitchFamily="34" charset="0"/>
            </a:endParaRPr>
          </a:p>
          <a:p>
            <a:endParaRPr lang="en-US" sz="30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The Concept of Social </a:t>
            </a:r>
            <a:r>
              <a:rPr lang="en-US" dirty="0" err="1" smtClean="0"/>
              <a:t>Mobilisation</a:t>
            </a: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Genuine participation of citizens goes beyond dialogue with or contracting a few non-governmental organizations.</a:t>
            </a:r>
            <a:endParaRPr lang="en-US" dirty="0" smtClean="0"/>
          </a:p>
          <a:p>
            <a:r>
              <a:rPr lang="en-US" dirty="0" smtClean="0"/>
              <a:t> It must engage all citizens (women and men, in their various capacities, socio-economic status, affiliations and locations) beyond elections to active participation in making decisions that affect their lives</a:t>
            </a:r>
            <a:endParaRPr lang="en-US" dirty="0" smtClean="0"/>
          </a:p>
          <a:p>
            <a:r>
              <a:rPr lang="en-US" dirty="0" smtClean="0"/>
              <a:t> Engaging people requires efforts and mechanisms that can empower all, but most especially the disadvantaged members of society, to participate effectively in development processes.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latin typeface="Calibri" pitchFamily="34" charset="0"/>
                <a:cs typeface="Calibri" pitchFamily="34" charset="0"/>
              </a:rPr>
              <a:t>Social mobilization is an approach and tool that enables people to organize for collective action, by pooling resources and building solidarity required to resolve common problems and work towards community advancement.</a:t>
            </a:r>
            <a:endParaRPr lang="en-US" sz="2800" dirty="0" smtClean="0">
              <a:latin typeface="Calibri" pitchFamily="34" charset="0"/>
              <a:cs typeface="Calibri" pitchFamily="34" charset="0"/>
            </a:endParaRPr>
          </a:p>
          <a:p>
            <a:pPr>
              <a:buNone/>
            </a:pP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It is a process that empowers women and men to organize their own democratically self-governing groups or community organizations</a:t>
            </a:r>
            <a:endParaRPr lang="en-US" sz="2800" dirty="0" smtClean="0">
              <a:latin typeface="Calibri" pitchFamily="34" charset="0"/>
              <a:cs typeface="Calibri" pitchFamily="34" charset="0"/>
            </a:endParaRPr>
          </a:p>
          <a:p>
            <a:pPr>
              <a:buNone/>
            </a:pPr>
            <a:endParaRPr lang="en-US" sz="2800" dirty="0" smtClean="0">
              <a:latin typeface="Calibri" pitchFamily="34" charset="0"/>
              <a:cs typeface="Calibri" pitchFamily="34" charset="0"/>
            </a:endParaRPr>
          </a:p>
        </p:txBody>
      </p:sp>
      <p:sp>
        <p:nvSpPr>
          <p:cNvPr id="3" name="Title 2"/>
          <p:cNvSpPr>
            <a:spLocks noGrp="1"/>
          </p:cNvSpPr>
          <p:nvPr>
            <p:ph type="title"/>
          </p:nvPr>
        </p:nvSpPr>
        <p:spPr/>
        <p:txBody>
          <a:bodyPr/>
          <a:lstStyle/>
          <a:p>
            <a:r>
              <a:rPr lang="en-US" sz="4400" dirty="0" smtClean="0">
                <a:latin typeface="Calibri" pitchFamily="34" charset="0"/>
                <a:cs typeface="Calibri" pitchFamily="34" charset="0"/>
              </a:rPr>
              <a:t>Social mobilization</a:t>
            </a:r>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 which enable them to initiate and control their own personal and communal development, as opposed to mere participation in an initiative designed by the government or an external organization experiences and lessons at the community level to policy are developed.</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b="1" dirty="0" smtClean="0"/>
              <a: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From worldwide experience there are four basic elements of social mobilization.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Effective social mobilization goes beyond community organizations, harnessing the potential and efforts of government, non-governmental sector and citizens to work towards sustainable social, economic and political development. </a:t>
            </a:r>
          </a:p>
        </p:txBody>
      </p:sp>
      <p:sp>
        <p:nvSpPr>
          <p:cNvPr id="3" name="Title 2"/>
          <p:cNvSpPr>
            <a:spLocks noGrp="1"/>
          </p:cNvSpPr>
          <p:nvPr>
            <p:ph type="title"/>
          </p:nvPr>
        </p:nvSpPr>
        <p:spPr/>
        <p:txBody>
          <a:bodyPr>
            <a:normAutofit fontScale="90000"/>
          </a:bodyPr>
          <a:lstStyle/>
          <a:p>
            <a:r>
              <a:rPr lang="en-US" dirty="0" smtClean="0"/>
              <a:t>The Key Elements of Social </a:t>
            </a:r>
            <a:r>
              <a:rPr lang="en-US" dirty="0" err="1" smtClean="0"/>
              <a:t>Mobilisation</a:t>
            </a: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The benefits of social mobilization to community organizations and its impact locally and nationally can be best sustained within an enabling political, policy and regulatory environment and where mechanisms for linking.</a:t>
            </a:r>
            <a:endParaRPr lang="en-US" sz="2800" dirty="0" smtClean="0">
              <a:latin typeface="Calibri" pitchFamily="34" charset="0"/>
              <a:cs typeface="Calibri" pitchFamily="34" charset="0"/>
            </a:endParaRPr>
          </a:p>
          <a:p>
            <a:pPr>
              <a:buNone/>
            </a:pP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Sociology enlightens us regarding the major social institutions:</a:t>
            </a:r>
            <a:endParaRPr lang="en-US" dirty="0" smtClean="0"/>
          </a:p>
          <a:p>
            <a:pPr>
              <a:buNone/>
            </a:pPr>
            <a:r>
              <a:rPr lang="en-US" b="1" dirty="0" smtClean="0"/>
              <a:t>    </a:t>
            </a:r>
            <a:r>
              <a:rPr lang="en-US" dirty="0" smtClean="0"/>
              <a:t>Social institutions decide the strength and weakness of the society. Institutions play a vital role in our social life. Knowledge of sociology may help to strengthen them to serve society better</a:t>
            </a:r>
            <a:endParaRPr lang="en-US" dirty="0" smtClean="0"/>
          </a:p>
          <a:p>
            <a:pPr>
              <a:buNone/>
            </a:pPr>
            <a:r>
              <a:rPr lang="en-US" dirty="0" smtClean="0"/>
              <a:t> </a:t>
            </a:r>
            <a:endParaRPr lang="en-US" dirty="0" smtClean="0"/>
          </a:p>
          <a:p>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Organizational development is a process in which community members and, especially the poor, form their own groups or organizations based on common development interests and needs that are best served by organizing themselves as a group.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 </a:t>
            </a:r>
            <a:r>
              <a:rPr lang="en-US" sz="2800" dirty="0" smtClean="0">
                <a:latin typeface="Calibri" pitchFamily="34" charset="0"/>
                <a:cs typeface="Calibri" pitchFamily="34" charset="0"/>
              </a:rPr>
              <a:t>'Before one becomes a member of a Community Based Organization (CBO), the individual struggles against a harsh environment.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Once they are organized in a broad-based group, the individual has the leverage with which to address and tackle problems which they could not have done alone' (Pandey 2002). </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Organizations can be created with a specific focus (for example, a tenants' association, a credit union or cooperative) or as broad-based, multipurpose groups or community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organizations with an overall aim to improve the situation of their members and the community in which they live.</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latin typeface="Calibri" pitchFamily="34" charset="0"/>
                <a:cs typeface="Calibri" pitchFamily="34" charset="0"/>
              </a:rPr>
              <a:t>Organizations with a holistic focus are more inclusive of the poor, (who have a much broader array of needs), and can be effective vehicles for poverty alleviation, community-wide development and establishing strong links with local government.</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Mobilization can start with small groups, as the first step for participation in larger community-wide organizations, which are in some cases, associations of small groups</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latin typeface="Calibri" pitchFamily="34" charset="0"/>
                <a:cs typeface="Calibri" pitchFamily="34" charset="0"/>
              </a:rPr>
              <a:t>In other cases, community organizations mobilize the poorer members of their organizations into small groups in order for them to work on alleviating their poverty.</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In both cases, the larger organizations serve as a support network for small groups and an important link to local government (Atwood 2001)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and external organizations that provide various forms of services and support (for example micro-finance, marketing, business development support, and so on).</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b="1" dirty="0" smtClean="0"/>
              <a:t> Capital Formation for Development through Community Savings</a:t>
            </a:r>
            <a:r>
              <a:rPr lang="en-US" dirty="0" smtClean="0"/>
              <a:t> </a:t>
            </a:r>
            <a:endParaRPr lang="en-US" dirty="0" smtClean="0"/>
          </a:p>
          <a:p>
            <a:pPr>
              <a:buNone/>
            </a:pPr>
            <a:endParaRPr lang="en-US" dirty="0" smtClean="0"/>
          </a:p>
          <a:p>
            <a:r>
              <a:rPr lang="en-US" sz="2800" dirty="0" smtClean="0">
                <a:latin typeface="Calibri" pitchFamily="34" charset="0"/>
                <a:cs typeface="Calibri" pitchFamily="34" charset="0"/>
              </a:rPr>
              <a:t>Capital formation (through mobilization of savings) enhances a community organization's power to realize its full potential.</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'Savings generated by individual members are the assets of the community organization and are the first step towards their self-reliance' (Pandey 2002).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b="1" dirty="0" smtClean="0"/>
              <a:t>  </a:t>
            </a:r>
            <a:r>
              <a:rPr lang="en-US" dirty="0" smtClean="0"/>
              <a:t> </a:t>
            </a:r>
            <a:endParaRPr lang="en-US" dirty="0" smtClean="0"/>
          </a:p>
          <a:p>
            <a:r>
              <a:rPr lang="en-US" dirty="0" smtClean="0"/>
              <a:t>Community members can maximize their potential not only by organizing themselves but also by upgrading their existing skills to better manage new inputs and establish effective links with local government and other actors. </a:t>
            </a:r>
            <a:endParaRPr lang="en-US" dirty="0" smtClean="0"/>
          </a:p>
          <a:p>
            <a:r>
              <a:rPr lang="en-US" dirty="0" smtClean="0"/>
              <a:t>The Change Agent (for instance, the organization or individual facilitating the social mobilization process) can support direct training, exchange visits and other capacity building activities based on needs identified by the members of the community organizations. </a:t>
            </a:r>
            <a:endParaRPr lang="en-US" dirty="0"/>
          </a:p>
        </p:txBody>
      </p:sp>
      <p:sp>
        <p:nvSpPr>
          <p:cNvPr id="3" name="Title 2"/>
          <p:cNvSpPr>
            <a:spLocks noGrp="1"/>
          </p:cNvSpPr>
          <p:nvPr>
            <p:ph type="title"/>
          </p:nvPr>
        </p:nvSpPr>
        <p:spPr/>
        <p:txBody>
          <a:bodyPr>
            <a:normAutofit fontScale="90000"/>
          </a:bodyPr>
          <a:lstStyle/>
          <a:p>
            <a:r>
              <a:rPr lang="en-US" dirty="0" smtClean="0"/>
              <a:t>Training for Human Resource Development</a:t>
            </a:r>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These can cover organizational development, leadership, savings and credits programmes, agriculture, natural resource management, and other key areas.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Local human resource development can best be promoted when trained individuals take up the responsibility to train other community members.</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Socio-economic development initiatives are a great incentive for community members to organize themselves.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An initiative which includes social mobilization should provides support in the form of matching grants or access to credit, marketing and other services that will lead to tangible improvements in social economic conditions within the community. </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Socio-economic Development </a:t>
            </a:r>
            <a:br>
              <a:rPr lang="en-US" dirty="0" smtClean="0"/>
            </a:b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The process should identify community priorities, participatory planning, implementing and monitoring of community projects and managing partnerships with local government.</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Private sector and other actors helps not only to improve local conditions but also to empower people and their organizations</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a:buNone/>
            </a:pPr>
            <a:r>
              <a:rPr lang="en-US" sz="8000" b="1" dirty="0"/>
              <a:t> </a:t>
            </a:r>
            <a:endParaRPr lang="en-US" sz="8000" b="1" dirty="0" smtClean="0"/>
          </a:p>
          <a:p>
            <a:r>
              <a:rPr lang="en-US" sz="11200" b="1" dirty="0" smtClean="0"/>
              <a:t> </a:t>
            </a:r>
            <a:r>
              <a:rPr lang="en-US" sz="11200" b="1" dirty="0"/>
              <a:t>Sociology helps us to solve social problems: </a:t>
            </a:r>
            <a:r>
              <a:rPr lang="en-US" sz="11200" dirty="0"/>
              <a:t>The study of sociology helps to find out the causes of social problems and suggest measures to solve the social </a:t>
            </a:r>
            <a:r>
              <a:rPr lang="en-US" sz="11200" dirty="0" smtClean="0"/>
              <a:t>problems</a:t>
            </a:r>
            <a:endParaRPr lang="en-US" sz="11200" dirty="0" smtClean="0"/>
          </a:p>
          <a:p>
            <a:endParaRPr lang="en-US" sz="11200" dirty="0" smtClean="0"/>
          </a:p>
          <a:p>
            <a:r>
              <a:rPr lang="en-US" sz="11200" b="1" dirty="0"/>
              <a:t>Social planning</a:t>
            </a:r>
            <a:r>
              <a:rPr lang="en-US" sz="11200" dirty="0"/>
              <a:t>: Social planning has been made easier by sociology .Sociology is often regarded as the vehicle of social reform and social </a:t>
            </a:r>
            <a:r>
              <a:rPr lang="en-US" sz="11200" dirty="0" smtClean="0"/>
              <a:t>reorganization</a:t>
            </a:r>
            <a:r>
              <a:rPr lang="en-US" sz="11200" b="1" dirty="0"/>
              <a:t> </a:t>
            </a:r>
            <a:endParaRPr lang="en-US" sz="11200" b="1" dirty="0" smtClean="0"/>
          </a:p>
          <a:p>
            <a:pPr>
              <a:buNone/>
            </a:pPr>
            <a:endParaRPr lang="en-US" sz="11200" dirty="0" smtClean="0"/>
          </a:p>
          <a:p>
            <a:endParaRPr lang="en-US" sz="11200" dirty="0" smtClean="0"/>
          </a:p>
          <a:p>
            <a:endParaRPr lang="en-US" sz="8000" dirty="0" smtClean="0"/>
          </a:p>
          <a:p>
            <a:endParaRPr lang="en-US" sz="8000" dirty="0" smtClean="0"/>
          </a:p>
          <a:p>
            <a:endParaRPr lang="en-US" sz="8000" dirty="0"/>
          </a:p>
          <a:p>
            <a:pPr>
              <a:buNone/>
            </a:pPr>
            <a:r>
              <a:rPr lang="en-US" sz="8000" dirty="0" smtClean="0"/>
              <a:t> </a:t>
            </a:r>
            <a:endParaRPr lang="en-US" sz="8000" dirty="0" smtClean="0"/>
          </a:p>
          <a:p>
            <a:pPr>
              <a:buNone/>
            </a:pPr>
            <a:r>
              <a:rPr lang="en-US" sz="8000" dirty="0"/>
              <a:t> </a:t>
            </a:r>
            <a:endParaRPr lang="en-US" sz="8000" dirty="0"/>
          </a:p>
          <a:p>
            <a:pPr>
              <a:buNone/>
            </a:pPr>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 If well facilitated, this process can result in increased institutional capacity, enhanced social status and voice (especially for disadvantaged people, including women, the poor and youth).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These results in turn motivate people to remain organized as they begin to enjoy the benefits of collective action and recognize its potential to create or influence change in their communities.</a:t>
            </a:r>
            <a:endParaRPr lang="en-US" sz="2800" dirty="0" smtClean="0">
              <a:latin typeface="Calibri" pitchFamily="34" charset="0"/>
              <a:cs typeface="Calibri" pitchFamily="34" charset="0"/>
            </a:endParaRPr>
          </a:p>
          <a:p>
            <a:pPr>
              <a:buNone/>
            </a:pPr>
            <a:endParaRPr lang="en-US" sz="2800" dirty="0" smtClean="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800" dirty="0" smtClean="0">
                <a:latin typeface="Calibri" pitchFamily="34" charset="0"/>
                <a:cs typeface="Calibri" pitchFamily="34" charset="0"/>
              </a:rPr>
              <a:t>Whilst there are grassroots or social movements that have emerged from within communities, the isolation, poverty and resulting passivity or powerlessness of citizens, particularly in rural areas in developing countries.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calls for external support at the initial stages of the process of social mobilization. </a:t>
            </a:r>
            <a:endParaRPr lang="en-US" sz="2800" dirty="0" smtClean="0">
              <a:latin typeface="Calibri" pitchFamily="34" charset="0"/>
              <a:cs typeface="Calibri" pitchFamily="34" charset="0"/>
            </a:endParaRPr>
          </a:p>
          <a:p>
            <a:pPr>
              <a:buNone/>
            </a:pPr>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Facilitating the Process of Social </a:t>
            </a:r>
            <a:r>
              <a:rPr lang="en-US" dirty="0" err="1" smtClean="0"/>
              <a:t>Mobilisation</a:t>
            </a: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In practice, social mobilization is usually an element within a broader strategic framework or development programme/initiative.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Since such programmes or initiatives are time bound (in most cases due to donor funding cycles), a clear exit strategy is needed right at the beginning of the initiative.</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To ensure that the national capacities are created for replication and sustainability</a:t>
            </a:r>
            <a:r>
              <a:rPr lang="en-US" dirty="0" smtClean="0"/>
              <a:t>.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Calibri" pitchFamily="34" charset="0"/>
                <a:cs typeface="Calibri" pitchFamily="34" charset="0"/>
              </a:rPr>
              <a:t>Experience in Central Asia suggests a minimum donor commitment of five years (with gradual withdrawal) and continuous commitment of central and local government to supporting social mobilization initiatives</a:t>
            </a:r>
            <a:endParaRPr lang="en-US" dirty="0" smtClean="0">
              <a:latin typeface="Calibri" pitchFamily="34" charset="0"/>
              <a:cs typeface="Calibri" pitchFamily="34" charset="0"/>
            </a:endParaRPr>
          </a:p>
          <a:p>
            <a:endParaRPr lang="en-US" dirty="0">
              <a:latin typeface="Calibri" pitchFamily="34" charset="0"/>
              <a:cs typeface="Calibri" pitchFamily="34" charset="0"/>
            </a:endParaRPr>
          </a:p>
        </p:txBody>
      </p:sp>
      <p:sp>
        <p:nvSpPr>
          <p:cNvPr id="3" name="Title 2"/>
          <p:cNvSpPr>
            <a:spLocks noGrp="1"/>
          </p:cNvSpPr>
          <p:nvPr>
            <p:ph type="title"/>
          </p:nvPr>
        </p:nvSpPr>
        <p:spPr/>
        <p:txBody>
          <a:bodyPr>
            <a:normAutofit/>
          </a:bodyPr>
          <a:lstStyle/>
          <a:p>
            <a:endParaRPr lang="en-US" sz="28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endParaRPr lang="en-US" dirty="0" smtClean="0"/>
          </a:p>
          <a:p>
            <a:r>
              <a:rPr lang="en-US" sz="3000" dirty="0" smtClean="0">
                <a:latin typeface="Calibri" pitchFamily="34" charset="0"/>
                <a:cs typeface="Calibri" pitchFamily="34" charset="0"/>
              </a:rPr>
              <a:t>Experience shows that poverty and bad governance mutually reinforce each other, as they foster exclusion of citizens from decision making processes, lack of access to basic services, lack of opportunity, dependency, and limit availability of public goods.</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 Social mobilization must be institutionalized within government for it to be effective.</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 This would encourage participation in decision making, build capacity for participatory planning, build a common vision on development and ensure transparency</a:t>
            </a:r>
            <a:r>
              <a:rPr lang="en-US" dirty="0" smtClean="0">
                <a:latin typeface="Calibri" pitchFamily="34" charset="0"/>
                <a:cs typeface="Calibri" pitchFamily="34" charset="0"/>
              </a:rPr>
              <a:t>. </a:t>
            </a:r>
            <a:endParaRPr lang="en-US"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Promoting Democratic Governance</a:t>
            </a:r>
            <a:br>
              <a:rPr lang="en-US" dirty="0" smtClean="0"/>
            </a:br>
            <a:br>
              <a:rPr lang="en-US" dirty="0" smtClean="0"/>
            </a:br>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Institutionalization of such efforts can only be effective if a decentralized system of governance, including fiscal decentralization, is in place and functional.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Social mobilization can facilitate tripartite leadership at the local level,</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making civil society more effective as a third and legitimate partner in development.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a:t>
            </a:r>
            <a:r>
              <a:rPr lang="en-US" sz="2800" dirty="0" smtClean="0"/>
              <a:t> </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Creating demand for good governance through social mobilization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must be complemented with increased capacity of the local government to manage</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and effectively respond to this demand and improve its governance practices.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Capacity building efforts must therefore target civil society organizations (including CBOs, elected representatives, etc.) and government </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By organizing people to better manage their natural resources and fight against practices and organizations that degrade the environment through promoting appropriate legal, regulatory and institutional frameworks and policy dialogue</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Environment</a:t>
            </a:r>
            <a:br>
              <a:rPr lang="en-US" dirty="0" smtClean="0"/>
            </a:br>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a:buNone/>
            </a:pPr>
            <a:r>
              <a:rPr lang="en-US" sz="5100" b="1" dirty="0" smtClean="0">
                <a:latin typeface="Calibri" pitchFamily="34" charset="0"/>
                <a:cs typeface="Calibri" pitchFamily="34" charset="0"/>
              </a:rPr>
              <a:t>   Introduction</a:t>
            </a:r>
            <a:endParaRPr lang="en-US" sz="5100" dirty="0" smtClean="0">
              <a:latin typeface="Calibri" pitchFamily="34" charset="0"/>
              <a:cs typeface="Calibri" pitchFamily="34" charset="0"/>
            </a:endParaRPr>
          </a:p>
          <a:p>
            <a:pPr>
              <a:buNone/>
            </a:pPr>
            <a:r>
              <a:rPr lang="en-US" dirty="0" smtClean="0"/>
              <a:t> </a:t>
            </a:r>
            <a:endParaRPr lang="en-US" dirty="0" smtClean="0"/>
          </a:p>
          <a:p>
            <a:r>
              <a:rPr lang="en-US" sz="5900" dirty="0" smtClean="0">
                <a:latin typeface="Calibri" pitchFamily="34" charset="0"/>
                <a:cs typeface="Calibri" pitchFamily="34" charset="0"/>
              </a:rPr>
              <a:t> Everyone comes from a family with a cultural background.</a:t>
            </a:r>
            <a:endParaRPr lang="en-US" sz="5900" dirty="0" smtClean="0">
              <a:latin typeface="Calibri" pitchFamily="34" charset="0"/>
              <a:cs typeface="Calibri" pitchFamily="34" charset="0"/>
            </a:endParaRPr>
          </a:p>
          <a:p>
            <a:r>
              <a:rPr lang="en-US" sz="5900" dirty="0" smtClean="0">
                <a:latin typeface="Calibri" pitchFamily="34" charset="0"/>
                <a:cs typeface="Calibri" pitchFamily="34" charset="0"/>
              </a:rPr>
              <a:t>Therefore; culture derives from all that members of a society teach one another.</a:t>
            </a:r>
            <a:endParaRPr lang="en-US" sz="5900" dirty="0" smtClean="0">
              <a:latin typeface="Calibri" pitchFamily="34" charset="0"/>
              <a:cs typeface="Calibri" pitchFamily="34" charset="0"/>
            </a:endParaRPr>
          </a:p>
          <a:p>
            <a:r>
              <a:rPr lang="en-US" sz="5900" dirty="0" smtClean="0">
                <a:latin typeface="Calibri" pitchFamily="34" charset="0"/>
                <a:cs typeface="Calibri" pitchFamily="34" charset="0"/>
              </a:rPr>
              <a:t> It is dynamic because it keeps changing and it is passed on from parents to children.</a:t>
            </a:r>
            <a:endParaRPr lang="en-US" sz="5900" dirty="0" smtClean="0">
              <a:latin typeface="Calibri" pitchFamily="34" charset="0"/>
              <a:cs typeface="Calibri" pitchFamily="34" charset="0"/>
            </a:endParaRPr>
          </a:p>
          <a:p>
            <a:r>
              <a:rPr lang="en-US" sz="5900" dirty="0" smtClean="0">
                <a:latin typeface="Calibri" pitchFamily="34" charset="0"/>
                <a:cs typeface="Calibri" pitchFamily="34" charset="0"/>
              </a:rPr>
              <a:t> the way in which each society relates with its surroundings and its culture may affect the community's health. </a:t>
            </a:r>
            <a:endParaRPr lang="en-US" sz="5900" dirty="0" smtClean="0">
              <a:latin typeface="Calibri" pitchFamily="34" charset="0"/>
              <a:cs typeface="Calibri" pitchFamily="34" charset="0"/>
            </a:endParaRPr>
          </a:p>
          <a:p>
            <a:pPr>
              <a:buNone/>
            </a:pPr>
            <a:endParaRPr lang="en-US" sz="5900" dirty="0" smtClean="0">
              <a:latin typeface="Calibri" pitchFamily="34" charset="0"/>
              <a:cs typeface="Calibri" pitchFamily="34" charset="0"/>
            </a:endParaRPr>
          </a:p>
          <a:p>
            <a:endParaRPr lang="en-US" sz="59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 CULTURE</a:t>
            </a:r>
            <a:br>
              <a:rPr lang="en-US" dirty="0" smtClean="0"/>
            </a:br>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 </a:t>
            </a:r>
            <a:r>
              <a:rPr lang="en-US" sz="2800" dirty="0" smtClean="0">
                <a:latin typeface="Calibri" pitchFamily="34" charset="0"/>
                <a:cs typeface="Calibri" pitchFamily="34" charset="0"/>
              </a:rPr>
              <a:t>For example, in communities where foodstuffs like honey and wine are gathered or tapped high up in the trees,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Many may suffer falls leading to fractures of limbs and spinal cords.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Therefore, as you carry out community health service, you should always keep in mind the cultural behaviour of your patients.</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Tribal welfare: </a:t>
            </a:r>
            <a:r>
              <a:rPr lang="en-US" dirty="0" smtClean="0"/>
              <a:t>Studies conducted by sociologists regarding tribal societies and their problems may have helped many governments in undertaking various social welfare measures to promote the welfare of tribal people</a:t>
            </a:r>
            <a:endParaRPr lang="en-US" dirty="0" smtClean="0"/>
          </a:p>
          <a:p>
            <a:r>
              <a:rPr lang="en-US" b="1" dirty="0" smtClean="0"/>
              <a:t>It is very useful for law makers</a:t>
            </a:r>
            <a:r>
              <a:rPr lang="en-US" dirty="0" smtClean="0"/>
              <a:t>: Lawmakers should know the back ground of informal and formal laws of the society .It is possible through the study of sociology</a:t>
            </a: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800" dirty="0" smtClean="0">
                <a:latin typeface="Calibri" pitchFamily="34" charset="0"/>
                <a:cs typeface="Calibri" pitchFamily="34" charset="0"/>
              </a:rPr>
              <a:t>Define culture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Identify the components of culture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Describe the elements of culture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List the characteristics of a culture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Define cultural beliefs and practices</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Explain selected cultural beliefs and practices that affect health of mankind</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Objectives</a:t>
            </a:r>
            <a:br>
              <a:rPr lang="en-US" dirty="0" smtClean="0"/>
            </a:br>
            <a:endParaRPr lang="en-US"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000" dirty="0" smtClean="0">
                <a:latin typeface="Calibri" pitchFamily="34" charset="0"/>
                <a:cs typeface="Calibri" pitchFamily="34" charset="0"/>
              </a:rPr>
              <a:t>Culture is the totality of socially transmitted behaviour patterns, arts, beliefs, institutions, and all other products of human work and thought.</a:t>
            </a:r>
            <a:endParaRPr lang="en-US" sz="3000" dirty="0" smtClean="0">
              <a:latin typeface="Calibri" pitchFamily="34" charset="0"/>
              <a:cs typeface="Calibri" pitchFamily="34" charset="0"/>
            </a:endParaRPr>
          </a:p>
          <a:p>
            <a:pPr lvl="0"/>
            <a:r>
              <a:rPr lang="en-US" sz="3000" dirty="0" smtClean="0">
                <a:latin typeface="Calibri" pitchFamily="34" charset="0"/>
                <a:cs typeface="Calibri" pitchFamily="34" charset="0"/>
              </a:rPr>
              <a:t>Culture is a group of learned values or acquired beliefs that a person copies from other persons with whom they interact (Coxa and Maed 1975)</a:t>
            </a:r>
            <a:endParaRPr lang="en-US" sz="3000" dirty="0" smtClean="0">
              <a:latin typeface="Calibri" pitchFamily="34" charset="0"/>
              <a:cs typeface="Calibri" pitchFamily="34" charset="0"/>
            </a:endParaRPr>
          </a:p>
          <a:p>
            <a:pPr lvl="0"/>
            <a:r>
              <a:rPr lang="en-US" sz="3000" dirty="0" smtClean="0">
                <a:latin typeface="Calibri" pitchFamily="34" charset="0"/>
                <a:cs typeface="Calibri" pitchFamily="34" charset="0"/>
              </a:rPr>
              <a:t>In summary, culture can be defined as socially transmitted behaviour patterns, arts, institutions, as well as the values and beliefs that a person copies from other persons with whom they interact.</a:t>
            </a:r>
            <a:endParaRPr lang="en-US" sz="30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What is Culture</a:t>
            </a:r>
            <a:br>
              <a:rPr lang="en-US" dirty="0" smtClean="0"/>
            </a:br>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r>
              <a:rPr lang="en-US" dirty="0" smtClean="0"/>
              <a:t>Social scientists generally agree that the essence of culture lies in the non- material culture in the system of values, norms, attitudes and beliefs, interrelated habits systems of the members of society.</a:t>
            </a:r>
            <a:endParaRPr lang="en-US" dirty="0" smtClean="0"/>
          </a:p>
          <a:p>
            <a:r>
              <a:rPr lang="en-US" dirty="0" smtClean="0"/>
              <a:t> This are all learnt patterns and widely shared among the members of the society. </a:t>
            </a:r>
            <a:endParaRPr lang="en-US" dirty="0" smtClean="0"/>
          </a:p>
          <a:p>
            <a:r>
              <a:rPr lang="en-US" dirty="0" smtClean="0"/>
              <a:t>They are transmitted from generation to generation.</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Components of Culture </a:t>
            </a:r>
            <a:br>
              <a:rPr lang="en-US" dirty="0" smtClean="0"/>
            </a:br>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r>
              <a:rPr lang="en-US" sz="11200" b="1" dirty="0" smtClean="0">
                <a:latin typeface="Calibri" pitchFamily="34" charset="0"/>
                <a:cs typeface="Calibri" pitchFamily="34" charset="0"/>
              </a:rPr>
              <a:t>Non-material culture:</a:t>
            </a:r>
            <a:r>
              <a:rPr lang="en-US" sz="11200" dirty="0" smtClean="0">
                <a:latin typeface="Calibri" pitchFamily="34" charset="0"/>
                <a:cs typeface="Calibri" pitchFamily="34" charset="0"/>
              </a:rPr>
              <a:t> - Consists of the words people use, ideas, the customs and beliefs they hold and the habits they follow..e.g.</a:t>
            </a:r>
            <a:endParaRPr lang="en-US" sz="11200" dirty="0" smtClean="0">
              <a:latin typeface="Calibri" pitchFamily="34" charset="0"/>
              <a:cs typeface="Calibri" pitchFamily="34" charset="0"/>
            </a:endParaRPr>
          </a:p>
          <a:p>
            <a:r>
              <a:rPr lang="en-US" sz="11200" b="1" dirty="0" smtClean="0">
                <a:latin typeface="Calibri" pitchFamily="34" charset="0"/>
                <a:cs typeface="Calibri" pitchFamily="34" charset="0"/>
              </a:rPr>
              <a:t>Language</a:t>
            </a:r>
            <a:br>
              <a:rPr lang="en-US" sz="11200" b="1" dirty="0" smtClean="0">
                <a:latin typeface="Calibri" pitchFamily="34" charset="0"/>
                <a:cs typeface="Calibri" pitchFamily="34" charset="0"/>
              </a:rPr>
            </a:br>
            <a:r>
              <a:rPr lang="en-US" sz="11200" dirty="0" smtClean="0">
                <a:latin typeface="Calibri" pitchFamily="34" charset="0"/>
                <a:cs typeface="Calibri" pitchFamily="34" charset="0"/>
              </a:rPr>
              <a:t>Language refers to the pattern of spoken or written words used by a particular society in order to communicate. </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The mother tongue refers to the language of one's parents. </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You may notice that each one of us learnt a mother tongue that also reflects on our cultural group.</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For example, the table below illustrates the relationship between the cultural group and the language used.</a:t>
            </a:r>
            <a:endParaRPr lang="en-US" sz="112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r>
              <a:rPr lang="en-US" dirty="0" smtClean="0"/>
              <a:t>components of culture </a:t>
            </a:r>
            <a:endParaRPr 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b="1" dirty="0" smtClean="0"/>
              <a:t>   Cultural group</a:t>
            </a:r>
            <a:endParaRPr lang="en-US" dirty="0" smtClean="0"/>
          </a:p>
          <a:p>
            <a:r>
              <a:rPr lang="en-US" dirty="0" smtClean="0"/>
              <a:t>Masai</a:t>
            </a:r>
            <a:endParaRPr lang="en-US" dirty="0" smtClean="0"/>
          </a:p>
          <a:p>
            <a:r>
              <a:rPr lang="en-US" dirty="0" smtClean="0"/>
              <a:t>Kikuyu</a:t>
            </a:r>
            <a:endParaRPr lang="en-US" dirty="0" smtClean="0"/>
          </a:p>
          <a:p>
            <a:r>
              <a:rPr lang="en-US" dirty="0" smtClean="0"/>
              <a:t>Dholuo</a:t>
            </a:r>
            <a:endParaRPr lang="en-US" dirty="0" smtClean="0"/>
          </a:p>
          <a:p>
            <a:r>
              <a:rPr lang="en-US" dirty="0" smtClean="0"/>
              <a:t>Giriama</a:t>
            </a:r>
            <a:endParaRPr lang="en-US" dirty="0" smtClean="0"/>
          </a:p>
          <a:p>
            <a:pPr>
              <a:buNone/>
            </a:pPr>
            <a:r>
              <a:rPr lang="en-US" b="1" dirty="0" smtClean="0"/>
              <a:t>    Language</a:t>
            </a:r>
            <a:endParaRPr lang="en-US" dirty="0" smtClean="0"/>
          </a:p>
          <a:p>
            <a:r>
              <a:rPr lang="en-US" dirty="0" smtClean="0"/>
              <a:t>Maasai</a:t>
            </a:r>
            <a:endParaRPr lang="en-US" dirty="0" smtClean="0"/>
          </a:p>
          <a:p>
            <a:r>
              <a:rPr lang="en-US" dirty="0" smtClean="0"/>
              <a:t>Agikuyu</a:t>
            </a:r>
            <a:endParaRPr lang="en-US" dirty="0" smtClean="0"/>
          </a:p>
          <a:p>
            <a:r>
              <a:rPr lang="en-US" dirty="0" smtClean="0"/>
              <a:t>Luo</a:t>
            </a:r>
            <a:endParaRPr lang="en-US" dirty="0" smtClean="0"/>
          </a:p>
          <a:p>
            <a:r>
              <a:rPr lang="en-US" dirty="0" smtClean="0"/>
              <a:t>Giriama</a:t>
            </a:r>
            <a:endParaRPr lang="en-US" dirty="0" smtClean="0"/>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b="1" dirty="0" smtClean="0"/>
              <a:t>Material Culture</a:t>
            </a:r>
            <a:r>
              <a:rPr lang="en-US" dirty="0" smtClean="0"/>
              <a:t> </a:t>
            </a:r>
            <a:endParaRPr lang="en-US" dirty="0" smtClean="0"/>
          </a:p>
          <a:p>
            <a:pPr lvl="0"/>
            <a:r>
              <a:rPr lang="en-US" sz="3000" dirty="0" smtClean="0">
                <a:latin typeface="Calibri" pitchFamily="34" charset="0"/>
                <a:cs typeface="Calibri" pitchFamily="34" charset="0"/>
              </a:rPr>
              <a:t>Consists of manufactured objects such as tools, furniture ,automobiles, roads, bridges, cultural dresses, ornaments such as necklaces, bangles, and earrings, kitchenware, type of houses and many more.</a:t>
            </a:r>
            <a:endParaRPr lang="en-US" sz="3000" dirty="0" smtClean="0">
              <a:latin typeface="Calibri" pitchFamily="34" charset="0"/>
              <a:cs typeface="Calibri" pitchFamily="34" charset="0"/>
            </a:endParaRPr>
          </a:p>
          <a:p>
            <a:pPr lvl="0"/>
            <a:r>
              <a:rPr lang="en-US" sz="3000" dirty="0" smtClean="0">
                <a:latin typeface="Calibri" pitchFamily="34" charset="0"/>
                <a:cs typeface="Calibri" pitchFamily="34" charset="0"/>
              </a:rPr>
              <a:t> Akinsola (1983) also explains that the importance of identifying material culture relates to how these items are used by individuals in the society. For example, among the Agikuyu people, women and girls learnt to use pots for cooking and gourds for serving food and storing liquids such as milk.</a:t>
            </a:r>
            <a:endParaRPr lang="en-US" sz="3000" dirty="0" smtClean="0">
              <a:latin typeface="Calibri" pitchFamily="34" charset="0"/>
              <a:cs typeface="Calibri" pitchFamily="34" charset="0"/>
            </a:endParaRPr>
          </a:p>
          <a:p>
            <a:endParaRPr lang="en-US" sz="3000" dirty="0" smtClean="0">
              <a:latin typeface="Calibri" pitchFamily="34" charset="0"/>
              <a:cs typeface="Calibri" pitchFamily="34" charset="0"/>
            </a:endParaRPr>
          </a:p>
          <a:p>
            <a:endParaRPr lang="en-US" sz="30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In modern days, nurses are expected to learn how to use computers, new types of blood pressure machines, digital thermometers and others in order to improve the health care they provide.</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In addition, they are expected to provide nursing care to persons of varying cultural ethnic background. </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endParaRPr lang="en-US" dirty="0" smtClean="0"/>
          </a:p>
          <a:p>
            <a:pPr lvl="0"/>
            <a:r>
              <a:rPr lang="en-US" dirty="0" smtClean="0"/>
              <a:t>Material life - rural and urban life styles of living</a:t>
            </a:r>
            <a:endParaRPr lang="en-US" dirty="0" smtClean="0"/>
          </a:p>
          <a:p>
            <a:pPr lvl="0"/>
            <a:r>
              <a:rPr lang="en-US" dirty="0" smtClean="0"/>
              <a:t>Language   -people speaking one language  </a:t>
            </a:r>
            <a:endParaRPr lang="en-US" dirty="0" smtClean="0"/>
          </a:p>
          <a:p>
            <a:pPr lvl="0"/>
            <a:r>
              <a:rPr lang="en-US" dirty="0" smtClean="0"/>
              <a:t>Social interactions – the working class, middle class, capital class etc</a:t>
            </a:r>
            <a:endParaRPr lang="en-US" dirty="0" smtClean="0"/>
          </a:p>
          <a:p>
            <a:pPr lvl="0"/>
            <a:r>
              <a:rPr lang="en-US" dirty="0" smtClean="0"/>
              <a:t>Religion  -people belonging to one religion have their own culture</a:t>
            </a:r>
            <a:endParaRPr lang="en-US" dirty="0" smtClean="0"/>
          </a:p>
          <a:p>
            <a:pPr lvl="0"/>
            <a:r>
              <a:rPr lang="en-US" dirty="0" smtClean="0"/>
              <a:t>Education –various trades and professions have their own sub-cultures</a:t>
            </a:r>
            <a:endParaRPr lang="en-US" dirty="0" smtClean="0"/>
          </a:p>
          <a:p>
            <a:pPr lvl="0"/>
            <a:r>
              <a:rPr lang="en-US" dirty="0" smtClean="0"/>
              <a:t>Values  -geographical environment are related</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Elements of Culture </a:t>
            </a:r>
            <a:br>
              <a:rPr lang="en-US" dirty="0" smtClean="0"/>
            </a:br>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b="1" dirty="0" smtClean="0">
                <a:latin typeface="Calibri" pitchFamily="34" charset="0"/>
                <a:cs typeface="Calibri" pitchFamily="34" charset="0"/>
              </a:rPr>
              <a:t>It is learnt</a:t>
            </a:r>
            <a:r>
              <a:rPr lang="en-US" sz="2800" dirty="0" smtClean="0">
                <a:latin typeface="Calibri" pitchFamily="34" charset="0"/>
                <a:cs typeface="Calibri" pitchFamily="34" charset="0"/>
              </a:rPr>
              <a:t> –cultural traits can be acquired through socialization and  habits</a:t>
            </a:r>
            <a:endParaRPr lang="en-US" sz="2800" dirty="0" smtClean="0">
              <a:latin typeface="Calibri" pitchFamily="34" charset="0"/>
              <a:cs typeface="Calibri" pitchFamily="34" charset="0"/>
            </a:endParaRPr>
          </a:p>
          <a:p>
            <a:pPr lvl="0"/>
            <a:r>
              <a:rPr lang="en-US" sz="2800" b="1" dirty="0" smtClean="0">
                <a:latin typeface="Calibri" pitchFamily="34" charset="0"/>
                <a:cs typeface="Calibri" pitchFamily="34" charset="0"/>
              </a:rPr>
              <a:t>It is shared</a:t>
            </a:r>
            <a:r>
              <a:rPr lang="en-US" sz="2800" dirty="0" smtClean="0">
                <a:latin typeface="Calibri" pitchFamily="34" charset="0"/>
                <a:cs typeface="Calibri" pitchFamily="34" charset="0"/>
              </a:rPr>
              <a:t>  -it is not individual but it is collective thus, includes the expectations of the group as s whole</a:t>
            </a:r>
            <a:endParaRPr lang="en-US" sz="2800" dirty="0" smtClean="0">
              <a:latin typeface="Calibri" pitchFamily="34" charset="0"/>
              <a:cs typeface="Calibri" pitchFamily="34" charset="0"/>
            </a:endParaRPr>
          </a:p>
          <a:p>
            <a:pPr lvl="0"/>
            <a:r>
              <a:rPr lang="en-US" sz="2800" b="1" dirty="0" smtClean="0">
                <a:latin typeface="Calibri" pitchFamily="34" charset="0"/>
                <a:cs typeface="Calibri" pitchFamily="34" charset="0"/>
              </a:rPr>
              <a:t>It is an adaptation or social</a:t>
            </a:r>
            <a:r>
              <a:rPr lang="en-US" sz="2800" dirty="0" smtClean="0">
                <a:latin typeface="Calibri" pitchFamily="34" charset="0"/>
                <a:cs typeface="Calibri" pitchFamily="34" charset="0"/>
              </a:rPr>
              <a:t> –It does not exist in isolation. It originates and develops through social interaction .e.g. Man cannot acquire human qualities without his association with other men</a:t>
            </a:r>
          </a:p>
        </p:txBody>
      </p:sp>
      <p:sp>
        <p:nvSpPr>
          <p:cNvPr id="3" name="Title 2"/>
          <p:cNvSpPr>
            <a:spLocks noGrp="1"/>
          </p:cNvSpPr>
          <p:nvPr>
            <p:ph type="title"/>
          </p:nvPr>
        </p:nvSpPr>
        <p:spPr/>
        <p:txBody>
          <a:bodyPr/>
          <a:lstStyle/>
          <a:p>
            <a:r>
              <a:rPr lang="en-US" dirty="0" smtClean="0"/>
              <a:t>Characteristics of culture</a:t>
            </a:r>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800" b="1" dirty="0" smtClean="0">
                <a:latin typeface="Calibri" pitchFamily="34" charset="0"/>
                <a:cs typeface="Calibri" pitchFamily="34" charset="0"/>
              </a:rPr>
              <a:t>It is a dynamic system changing constantly</a:t>
            </a:r>
            <a:r>
              <a:rPr lang="en-US" sz="2800" dirty="0" smtClean="0">
                <a:latin typeface="Calibri" pitchFamily="34" charset="0"/>
                <a:cs typeface="Calibri" pitchFamily="34" charset="0"/>
              </a:rPr>
              <a:t> –Culture is not static simply means a way of life (inventions, problems, planned changes that affect culture.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 Therefore, new ways of life are evolved and adopted in an attempt to adjust to changed circumstances</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 Every factor that affects society will also about changes in the cultural arena.</a:t>
            </a:r>
            <a:endParaRPr lang="en-US" sz="2800" dirty="0" smtClean="0">
              <a:latin typeface="Calibri" pitchFamily="34" charset="0"/>
              <a:cs typeface="Calibri" pitchFamily="34" charset="0"/>
            </a:endParaRPr>
          </a:p>
          <a:p>
            <a:endParaRPr lang="en-US" dirty="0" smtClean="0"/>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b="1" dirty="0"/>
              <a:t>Health care services</a:t>
            </a:r>
            <a:r>
              <a:rPr lang="en-US" dirty="0"/>
              <a:t>: Medical sociology is extremely useful for the entire health care services. </a:t>
            </a:r>
            <a:endParaRPr lang="en-US" sz="2800" dirty="0"/>
          </a:p>
          <a:p>
            <a:pPr>
              <a:buNone/>
            </a:pPr>
            <a:r>
              <a:rPr lang="en-US" dirty="0"/>
              <a:t> </a:t>
            </a:r>
            <a:endParaRPr lang="en-US" sz="2800" dirty="0"/>
          </a:p>
          <a:p>
            <a:pPr lvl="3">
              <a:buFont typeface="Arial" pitchFamily="34" charset="0"/>
              <a:buChar char="•"/>
            </a:pPr>
            <a:r>
              <a:rPr lang="en-US" sz="2800" dirty="0"/>
              <a:t>Recognition of the significance of social forces in health ,i.e. change in cognitive  process</a:t>
            </a:r>
            <a:endParaRPr lang="en-US" sz="2800" dirty="0"/>
          </a:p>
          <a:p>
            <a:pPr lvl="3">
              <a:buNone/>
            </a:pPr>
            <a:r>
              <a:rPr lang="en-US" sz="2200" dirty="0" smtClean="0"/>
              <a:t> </a:t>
            </a:r>
            <a:endParaRPr lang="en-US" sz="2200" dirty="0"/>
          </a:p>
          <a:p>
            <a:pPr>
              <a:buNone/>
            </a:pPr>
            <a:r>
              <a:rPr lang="en-US" sz="2200" dirty="0"/>
              <a:t>       </a:t>
            </a:r>
            <a:endParaRPr lang="en-US" sz="2200" dirty="0"/>
          </a:p>
          <a:p>
            <a:pPr>
              <a:buNone/>
            </a:pPr>
            <a:r>
              <a:rPr lang="en-US" sz="2200" dirty="0"/>
              <a:t> </a:t>
            </a:r>
            <a:endParaRPr lang="en-US" sz="2200" dirty="0"/>
          </a:p>
          <a:p>
            <a:pPr>
              <a:buNone/>
            </a:pPr>
            <a:endParaRPr lang="en-US" dirty="0" smtClean="0"/>
          </a:p>
          <a:p>
            <a:pPr>
              <a:buNone/>
            </a:pPr>
            <a:endParaRPr lang="en-US" dirty="0"/>
          </a:p>
        </p:txBody>
      </p:sp>
      <p:sp>
        <p:nvSpPr>
          <p:cNvPr id="2" name="Title 1"/>
          <p:cNvSpPr>
            <a:spLocks noGrp="1"/>
          </p:cNvSpPr>
          <p:nvPr>
            <p:ph type="title"/>
          </p:nvPr>
        </p:nvSpPr>
        <p:spPr/>
        <p:txBody>
          <a:bodyPr/>
          <a:lstStyle/>
          <a:p>
            <a:r>
              <a:rPr lang="en-US" dirty="0" err="1" smtClean="0"/>
              <a:t>contd</a:t>
            </a:r>
            <a:endParaRPr 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r>
              <a:rPr lang="en-US" sz="2800" b="1" dirty="0" smtClean="0">
                <a:latin typeface="Calibri" pitchFamily="34" charset="0"/>
                <a:cs typeface="Calibri" pitchFamily="34" charset="0"/>
              </a:rPr>
              <a:t>Idealistic </a:t>
            </a:r>
            <a:r>
              <a:rPr lang="en-US" sz="2800" dirty="0" smtClean="0">
                <a:latin typeface="Calibri" pitchFamily="34" charset="0"/>
                <a:cs typeface="Calibri" pitchFamily="34" charset="0"/>
              </a:rPr>
              <a:t>–What is included in culture is not all-attainable. It is always idealized and efforts are made to achieve these ideals. It reflects ideal norm, behavior of a group.</a:t>
            </a:r>
            <a:endParaRPr lang="en-US" sz="2800" dirty="0" smtClean="0">
              <a:latin typeface="Calibri" pitchFamily="34" charset="0"/>
              <a:cs typeface="Calibri" pitchFamily="34" charset="0"/>
            </a:endParaRPr>
          </a:p>
          <a:p>
            <a:pPr lvl="0"/>
            <a:r>
              <a:rPr lang="en-US" sz="2800" b="1" dirty="0" smtClean="0">
                <a:latin typeface="Calibri" pitchFamily="34" charset="0"/>
                <a:cs typeface="Calibri" pitchFamily="34" charset="0"/>
              </a:rPr>
              <a:t>Transmittive:</a:t>
            </a:r>
            <a:r>
              <a:rPr lang="en-US" sz="2800" dirty="0" smtClean="0">
                <a:latin typeface="Calibri" pitchFamily="34" charset="0"/>
                <a:cs typeface="Calibri" pitchFamily="34" charset="0"/>
              </a:rPr>
              <a:t> Culture has always link with the past. The past is given to the future in the form of customs and traditions</a:t>
            </a:r>
            <a:endParaRPr lang="en-US" sz="2800" dirty="0" smtClean="0">
              <a:latin typeface="Calibri" pitchFamily="34" charset="0"/>
              <a:cs typeface="Calibri" pitchFamily="34" charset="0"/>
            </a:endParaRPr>
          </a:p>
          <a:p>
            <a:pPr lvl="0"/>
            <a:r>
              <a:rPr lang="en-US" sz="2800" b="1" dirty="0" smtClean="0">
                <a:latin typeface="Calibri" pitchFamily="34" charset="0"/>
                <a:cs typeface="Calibri" pitchFamily="34" charset="0"/>
              </a:rPr>
              <a:t>Gratifying:</a:t>
            </a:r>
            <a:r>
              <a:rPr lang="en-US" sz="2800" dirty="0" smtClean="0">
                <a:latin typeface="Calibri" pitchFamily="34" charset="0"/>
                <a:cs typeface="Calibri" pitchFamily="34" charset="0"/>
              </a:rPr>
              <a:t> Each group has certain common ends, which are met by the culture. It thus meets ethical and social needs of the group as a whole.</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b="1" dirty="0" smtClean="0">
                <a:latin typeface="Calibri" pitchFamily="34" charset="0"/>
                <a:cs typeface="Calibri" pitchFamily="34" charset="0"/>
              </a:rPr>
              <a:t>Integrated</a:t>
            </a:r>
            <a:r>
              <a:rPr lang="en-US" sz="2800" dirty="0" smtClean="0">
                <a:latin typeface="Calibri" pitchFamily="34" charset="0"/>
                <a:cs typeface="Calibri" pitchFamily="34" charset="0"/>
              </a:rPr>
              <a:t>: Various parts of the culture are closely linked and integrated with one another.</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Thus culture is not a disintegrated whole not only his but also any element which gets introduced and accepted by the culture also gets</a:t>
            </a:r>
            <a:endParaRPr lang="en-US" sz="2800" dirty="0" smtClean="0">
              <a:latin typeface="Calibri" pitchFamily="34" charset="0"/>
              <a:cs typeface="Calibri" pitchFamily="34" charset="0"/>
            </a:endParaRPr>
          </a:p>
          <a:p>
            <a:pPr>
              <a:buNone/>
            </a:pPr>
            <a:endParaRPr lang="en-US" sz="2400" dirty="0" smtClean="0"/>
          </a:p>
          <a:p>
            <a:endParaRPr lang="en-US" sz="2800" dirty="0" smtClean="0">
              <a:latin typeface="Calibri" pitchFamily="34" charset="0"/>
              <a:cs typeface="Calibri" pitchFamily="34" charset="0"/>
            </a:endParaRPr>
          </a:p>
          <a:p>
            <a:endParaRPr lang="en-US" sz="24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000" b="1" dirty="0" smtClean="0">
                <a:latin typeface="Calibri" pitchFamily="34" charset="0"/>
                <a:cs typeface="Calibri" pitchFamily="34" charset="0"/>
              </a:rPr>
              <a:t>Ethnocentrism:</a:t>
            </a:r>
            <a:r>
              <a:rPr lang="en-US" sz="3000" dirty="0" smtClean="0">
                <a:latin typeface="Calibri" pitchFamily="34" charset="0"/>
                <a:cs typeface="Calibri" pitchFamily="34" charset="0"/>
              </a:rPr>
              <a:t> This is a characteristic of the group that view things in which one's own group is the centre of everything and others are rated with difference to it.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It is assumption that the values, the ways of life and the attitudes of one’s while those of the others are inferior and wrong.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The culture of the out-group is looked upon with hatred and even contempt.</a:t>
            </a:r>
            <a:endParaRPr lang="en-US" sz="3000" dirty="0" smtClean="0">
              <a:latin typeface="Calibri" pitchFamily="34" charset="0"/>
              <a:cs typeface="Calibri" pitchFamily="34" charset="0"/>
            </a:endParaRPr>
          </a:p>
          <a:p>
            <a:endParaRPr lang="en-US" sz="2800" b="1"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b="1" dirty="0" smtClean="0">
                <a:latin typeface="Calibri" pitchFamily="34" charset="0"/>
                <a:cs typeface="Calibri" pitchFamily="34" charset="0"/>
              </a:rPr>
              <a:t>Cultural Diffusion:</a:t>
            </a:r>
            <a:r>
              <a:rPr lang="en-US" sz="2400" dirty="0" smtClean="0">
                <a:latin typeface="Calibri" pitchFamily="34" charset="0"/>
                <a:cs typeface="Calibri" pitchFamily="34" charset="0"/>
              </a:rPr>
              <a:t> This is the process by which the cultural traits invented or discovered in one society are spread directly or indirectly to other societies.</a:t>
            </a:r>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 It is different from transmission of culture to generation</a:t>
            </a:r>
            <a:endParaRPr lang="en-US"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smtClean="0">
                <a:latin typeface="Calibri" pitchFamily="34" charset="0"/>
                <a:cs typeface="Calibri" pitchFamily="34" charset="0"/>
              </a:rPr>
              <a:t>Acculturation</a:t>
            </a:r>
            <a:r>
              <a:rPr lang="en-US" sz="2800" dirty="0" smtClean="0">
                <a:latin typeface="Calibri" pitchFamily="34" charset="0"/>
                <a:cs typeface="Calibri" pitchFamily="34" charset="0"/>
              </a:rPr>
              <a:t>: refers to cultural change occurring under special conditions of intensive contact between cultures and involving existence and relatively rapid change in one or both cultures involved.</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The results may be accompanied by changes in behavioral patterns</a:t>
            </a:r>
            <a:r>
              <a:rPr lang="en-US" sz="2800" dirty="0" smtClean="0"/>
              <a:t>.</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b="1" dirty="0" smtClean="0">
                <a:latin typeface="Calibri" pitchFamily="34" charset="0"/>
                <a:cs typeface="Calibri" pitchFamily="34" charset="0"/>
              </a:rPr>
              <a:t>Life style:</a:t>
            </a:r>
            <a:r>
              <a:rPr lang="en-US" sz="2800" dirty="0" smtClean="0">
                <a:latin typeface="Calibri" pitchFamily="34" charset="0"/>
                <a:cs typeface="Calibri" pitchFamily="34" charset="0"/>
              </a:rPr>
              <a:t> It is a way of life or style of living that reflects the person’s values and attitudes, and includes patterns of social relations, consumption, entertainment &amp; dressing</a:t>
            </a:r>
            <a:endParaRPr lang="en-US" sz="2800" b="1" dirty="0" smtClean="0">
              <a:latin typeface="Calibri" pitchFamily="34" charset="0"/>
              <a:cs typeface="Calibri" pitchFamily="34" charset="0"/>
            </a:endParaRPr>
          </a:p>
          <a:p>
            <a:r>
              <a:rPr lang="en-US" sz="2800" b="1" dirty="0" smtClean="0">
                <a:latin typeface="Calibri" pitchFamily="34" charset="0"/>
                <a:cs typeface="Calibri" pitchFamily="34" charset="0"/>
              </a:rPr>
              <a:t>A cultural belief:  </a:t>
            </a:r>
            <a:r>
              <a:rPr lang="en-US" sz="2800" dirty="0" smtClean="0">
                <a:latin typeface="Calibri" pitchFamily="34" charset="0"/>
                <a:cs typeface="Calibri" pitchFamily="34" charset="0"/>
              </a:rPr>
              <a:t>is a personal conviction and disposition to retain and abandon actions taking into account values of one's own culture.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Cultural beliefs may pertain to child rearing or housing. </a:t>
            </a:r>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 </a:t>
            </a:r>
            <a:r>
              <a:rPr lang="en-US" sz="3000" dirty="0" smtClean="0">
                <a:latin typeface="Calibri" pitchFamily="34" charset="0"/>
                <a:cs typeface="Calibri" pitchFamily="34" charset="0"/>
              </a:rPr>
              <a:t>Inadequate availability of health care services in many areas, in the less developed countries,</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 Certain disease specific and non-disease specific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 Health services may be under-utilized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 Health and child care instructions may be ineffective or ignored in traditional and transitional societies where people's ideas and behavioral patterns conflict with the knowledge being passed to them (Feyisetan and Adeokun 1992). </a:t>
            </a:r>
            <a:endParaRPr lang="en-US" sz="3000" dirty="0" smtClean="0">
              <a:latin typeface="Calibri" pitchFamily="34" charset="0"/>
              <a:cs typeface="Calibri" pitchFamily="34" charset="0"/>
            </a:endParaRPr>
          </a:p>
          <a:p>
            <a:endParaRPr lang="en-US" sz="30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cultural beliefs influencing people's health seeking behaviour.</a:t>
            </a:r>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 Non-adoption of modern preventive and curative measures which cannot be attributed to poverty alone since the costs of some of these measures are not exorbitant in several of these societies.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The gap between awareness of modern health measures and health seeking behaviour must be sought in the social and cultural determinants of behaviour in  childcare and disease management, since, most mothers, perceptions of the etiology of the childhood diseases are rooted in cultural beliefs.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a:buNone/>
            </a:pPr>
            <a:r>
              <a:rPr lang="en-US" sz="11200" b="1" dirty="0" smtClean="0">
                <a:latin typeface="Calibri" pitchFamily="34" charset="0"/>
                <a:cs typeface="Calibri" pitchFamily="34" charset="0"/>
              </a:rPr>
              <a:t>Food Taboos</a:t>
            </a:r>
            <a:br>
              <a:rPr lang="en-US" b="1" dirty="0" smtClean="0"/>
            </a:br>
            <a:br>
              <a:rPr lang="en-US" b="1" dirty="0" smtClean="0"/>
            </a:br>
            <a:r>
              <a:rPr lang="en-US" sz="11200" dirty="0" smtClean="0">
                <a:latin typeface="Calibri" pitchFamily="34" charset="0"/>
                <a:cs typeface="Calibri" pitchFamily="34" charset="0"/>
              </a:rPr>
              <a:t>Outbreaks of malnutrition among children in this country may not only be associated with lack of food but also with culture patterns affecting food. </a:t>
            </a:r>
            <a:endParaRPr lang="en-US" sz="11200" dirty="0" smtClean="0">
              <a:latin typeface="Calibri" pitchFamily="34" charset="0"/>
              <a:cs typeface="Calibri" pitchFamily="34" charset="0"/>
            </a:endParaRPr>
          </a:p>
          <a:p>
            <a:pPr lvl="0"/>
            <a:r>
              <a:rPr lang="en-US" sz="11200" dirty="0" smtClean="0">
                <a:latin typeface="Calibri" pitchFamily="34" charset="0"/>
                <a:cs typeface="Calibri" pitchFamily="34" charset="0"/>
              </a:rPr>
              <a:t>For example, in some parts of Kenya, children and women are not given eggs in the belief that the child will learn to be a thief when grown up or that a mother feeding on eggs may harm her unborn baby.</a:t>
            </a:r>
            <a:endParaRPr lang="en-US" sz="11200" dirty="0" smtClean="0">
              <a:latin typeface="Calibri" pitchFamily="34" charset="0"/>
              <a:cs typeface="Calibri" pitchFamily="34" charset="0"/>
            </a:endParaRPr>
          </a:p>
          <a:p>
            <a:pPr lvl="0"/>
            <a:r>
              <a:rPr lang="en-US" sz="11200" dirty="0" smtClean="0">
                <a:latin typeface="Calibri" pitchFamily="34" charset="0"/>
                <a:cs typeface="Calibri" pitchFamily="34" charset="0"/>
              </a:rPr>
              <a:t> Instead, the eggs are reserved for the men to eat or to be sold at the market.</a:t>
            </a:r>
            <a:endParaRPr lang="en-US" sz="11200" dirty="0" smtClean="0">
              <a:latin typeface="Calibri" pitchFamily="34" charset="0"/>
              <a:cs typeface="Calibri" pitchFamily="34" charset="0"/>
            </a:endParaRPr>
          </a:p>
          <a:p>
            <a:pPr lvl="0"/>
            <a:r>
              <a:rPr lang="en-US" sz="11200" dirty="0" smtClean="0">
                <a:latin typeface="Calibri" pitchFamily="34" charset="0"/>
                <a:cs typeface="Calibri" pitchFamily="34" charset="0"/>
              </a:rPr>
              <a:t> In many homes that keep poultry, these eggs could serve as source of protein for young ones, were it not for these cultural beliefs.</a:t>
            </a:r>
            <a:endParaRPr lang="en-US" sz="112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Disease specific cultural beliefs</a:t>
            </a:r>
            <a:br>
              <a:rPr lang="en-US" dirty="0" smtClean="0"/>
            </a:b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buNone/>
            </a:pPr>
            <a:r>
              <a:rPr lang="en-US" dirty="0" smtClean="0"/>
              <a:t> </a:t>
            </a:r>
            <a:endParaRPr lang="en-US" dirty="0" smtClean="0"/>
          </a:p>
          <a:p>
            <a:r>
              <a:rPr lang="en-US" sz="3000" dirty="0" smtClean="0">
                <a:latin typeface="Calibri" pitchFamily="34" charset="0"/>
                <a:cs typeface="Calibri" pitchFamily="34" charset="0"/>
              </a:rPr>
              <a:t>When several family members live in congested homes with a low standard of hygiene, this may contribute to poor health.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This mainly occurs in urban </a:t>
            </a:r>
            <a:r>
              <a:rPr lang="en-US" sz="3000" dirty="0" err="1" smtClean="0">
                <a:latin typeface="Calibri" pitchFamily="34" charset="0"/>
                <a:cs typeface="Calibri" pitchFamily="34" charset="0"/>
              </a:rPr>
              <a:t>centres</a:t>
            </a:r>
            <a:r>
              <a:rPr lang="en-US" sz="3000" dirty="0" smtClean="0">
                <a:latin typeface="Calibri" pitchFamily="34" charset="0"/>
                <a:cs typeface="Calibri" pitchFamily="34" charset="0"/>
              </a:rPr>
              <a:t>, where a family may rent one room, which serves as the kitchen, bedroom and dining room.</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 There may be communal water but often there is none, and in such cases the family has to buy water or fetch it from a stream. Under such living conditions children suffer from diarrhea, intestinal worms and sometimes malnutrition. </a:t>
            </a:r>
            <a:endParaRPr lang="en-US" sz="3000" dirty="0" smtClean="0">
              <a:latin typeface="Calibri" pitchFamily="34" charset="0"/>
              <a:cs typeface="Calibri" pitchFamily="34" charset="0"/>
            </a:endParaRPr>
          </a:p>
          <a:p>
            <a:endParaRPr lang="en-US" sz="30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overcrowding</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3">
              <a:buFont typeface="Arial" pitchFamily="34" charset="0"/>
              <a:buChar char="•"/>
            </a:pPr>
            <a:r>
              <a:rPr lang="en-US" sz="2800" dirty="0" smtClean="0"/>
              <a:t> administration public health programmes need to deal with such social processes as health values, and motivation, .i.e. change in effective process.</a:t>
            </a:r>
            <a:endParaRPr lang="en-US" sz="2800" dirty="0" smtClean="0"/>
          </a:p>
          <a:p>
            <a:pPr lvl="3">
              <a:buFont typeface="Arial" pitchFamily="34" charset="0"/>
              <a:buChar char="•"/>
            </a:pPr>
            <a:r>
              <a:rPr lang="en-US" sz="2800" dirty="0" smtClean="0"/>
              <a:t> Taking into account such forces in organizing </a:t>
            </a:r>
            <a:endParaRPr lang="en-US" sz="2800" dirty="0" smtClean="0"/>
          </a:p>
          <a:p>
            <a:pPr>
              <a:buNone/>
            </a:pPr>
            <a:r>
              <a:rPr lang="en-US" sz="2800" dirty="0" smtClean="0"/>
              <a:t>       </a:t>
            </a:r>
            <a:endParaRPr lang="en-US" sz="2800" dirty="0" smtClean="0"/>
          </a:p>
          <a:p>
            <a:pPr>
              <a:buNone/>
            </a:pPr>
            <a:r>
              <a:rPr lang="en-US" sz="2200" dirty="0" smtClean="0"/>
              <a:t> </a:t>
            </a:r>
            <a:endParaRPr lang="en-US" sz="2200"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Due to the increased expenses associated with hospital care, parents may decide to take their child to traditional medicine men.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Often traditional healers are more easily accessible and services can be paid for later when the parent earns some money and so on.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The child will only be brought to hospital much later, if their condition fails to improve. </a:t>
            </a:r>
            <a:endParaRPr lang="en-US" sz="2800" dirty="0" smtClean="0">
              <a:latin typeface="Calibri" pitchFamily="34" charset="0"/>
              <a:cs typeface="Calibri" pitchFamily="34" charset="0"/>
            </a:endParaRPr>
          </a:p>
          <a:p>
            <a:r>
              <a:rPr lang="en-US" sz="2800" b="1" dirty="0" smtClean="0">
                <a:latin typeface="Calibri" pitchFamily="34" charset="0"/>
                <a:cs typeface="Calibri" pitchFamily="34" charset="0"/>
              </a:rPr>
              <a:t>QUESTIONS</a:t>
            </a:r>
            <a:r>
              <a:rPr lang="en-US" sz="2800" dirty="0" smtClean="0">
                <a:latin typeface="Calibri" pitchFamily="34" charset="0"/>
                <a:cs typeface="Calibri" pitchFamily="34" charset="0"/>
              </a:rPr>
              <a:t>:  If you were the nurse on duty, how would you handle this parent and their child? </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r>
              <a:rPr lang="en-US" sz="11200" b="1" dirty="0" smtClean="0">
                <a:latin typeface="Calibri" pitchFamily="34" charset="0"/>
                <a:cs typeface="Calibri" pitchFamily="34" charset="0"/>
              </a:rPr>
              <a:t>An Example of the Effects of Cultural Beliefs on the Diet of the Somalis and how they affect the way of living among people.</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'Fat and healthy' is how parents prefer their kids to be, even to be overweight or obese by western standards.</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Increased interest by Somali parents in the use of high calorie nutrition supplements for their children to boost weight gain has been observed.</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This practice is leading to feeding mismanagement. Other effects of culture on their diet are:</a:t>
            </a:r>
            <a:endParaRPr lang="en-US" sz="11200" dirty="0" smtClean="0">
              <a:latin typeface="Calibri" pitchFamily="34" charset="0"/>
              <a:cs typeface="Calibri" pitchFamily="34" charset="0"/>
            </a:endParaRPr>
          </a:p>
          <a:p>
            <a:pPr lvl="0"/>
            <a:r>
              <a:rPr lang="en-US" sz="11200" dirty="0" smtClean="0">
                <a:latin typeface="Calibri" pitchFamily="34" charset="0"/>
                <a:cs typeface="Calibri" pitchFamily="34" charset="0"/>
              </a:rPr>
              <a:t>Abdominal obesity in women is considered okay, especially post childbirth</a:t>
            </a:r>
            <a:r>
              <a:rPr lang="en-US" dirty="0" smtClean="0"/>
              <a:t>. </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dirty="0" smtClean="0">
                <a:latin typeface="Calibri" pitchFamily="34" charset="0"/>
                <a:cs typeface="Calibri" pitchFamily="34" charset="0"/>
              </a:rPr>
              <a:t>Camel milk is believed to be the best of all milks.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Eating chicken injected with hormones is believed to be bad for the human heart and to contribute toward being fat.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Breastfeeding women believe that tea increases milk production and therefore they increase their consumption of tea, which is usually very much sweetened with sugar. Women in the educated groups have reported not liking the idea of pumping breast milk, for fear of disfigurement. </a:t>
            </a:r>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a:buNone/>
            </a:pPr>
            <a:r>
              <a:rPr lang="en-US" b="1" dirty="0" smtClean="0"/>
              <a:t>	</a:t>
            </a:r>
            <a:endParaRPr lang="en-US" dirty="0" smtClean="0"/>
          </a:p>
          <a:p>
            <a:pPr>
              <a:buNone/>
            </a:pPr>
            <a:r>
              <a:rPr lang="en-US" sz="11200" b="1" dirty="0" smtClean="0">
                <a:latin typeface="Calibri" pitchFamily="34" charset="0"/>
                <a:cs typeface="Calibri" pitchFamily="34" charset="0"/>
              </a:rPr>
              <a:t>Oral Health: Infant Nutrition</a:t>
            </a:r>
            <a:endParaRPr lang="en-US" sz="11200" dirty="0" smtClean="0">
              <a:latin typeface="Calibri" pitchFamily="34" charset="0"/>
              <a:cs typeface="Calibri" pitchFamily="34" charset="0"/>
            </a:endParaRPr>
          </a:p>
          <a:p>
            <a:pPr lvl="0"/>
            <a:r>
              <a:rPr lang="en-US" sz="11200" dirty="0" smtClean="0">
                <a:latin typeface="Calibri" pitchFamily="34" charset="0"/>
                <a:cs typeface="Calibri" pitchFamily="34" charset="0"/>
              </a:rPr>
              <a:t>Most Somali mothers living in Mogadishu prefer to give birth in a hospital. </a:t>
            </a:r>
            <a:endParaRPr lang="en-US" sz="11200" dirty="0" smtClean="0">
              <a:latin typeface="Calibri" pitchFamily="34" charset="0"/>
              <a:cs typeface="Calibri" pitchFamily="34" charset="0"/>
            </a:endParaRPr>
          </a:p>
          <a:p>
            <a:pPr lvl="0"/>
            <a:r>
              <a:rPr lang="en-US" sz="11200" dirty="0" smtClean="0">
                <a:latin typeface="Calibri" pitchFamily="34" charset="0"/>
                <a:cs typeface="Calibri" pitchFamily="34" charset="0"/>
              </a:rPr>
              <a:t>Somali women who choose to give birth at home use a midwife, who is usually a hospital worker with some western medical training who is paid privately for assisting in the home birth.</a:t>
            </a:r>
            <a:endParaRPr lang="en-US" sz="11200" dirty="0" smtClean="0">
              <a:latin typeface="Calibri" pitchFamily="34" charset="0"/>
              <a:cs typeface="Calibri" pitchFamily="34" charset="0"/>
            </a:endParaRPr>
          </a:p>
          <a:p>
            <a:pPr lvl="0"/>
            <a:r>
              <a:rPr lang="en-US" sz="11200" dirty="0" smtClean="0">
                <a:latin typeface="Calibri" pitchFamily="34" charset="0"/>
                <a:cs typeface="Calibri" pitchFamily="34" charset="0"/>
              </a:rPr>
              <a:t> Whether giving birth in the hospital or at home, a woman relies on the help of midwives and will rarely see a doctor unless birthing complications arise.</a:t>
            </a:r>
            <a:endParaRPr lang="en-US" sz="11200" dirty="0" smtClean="0">
              <a:latin typeface="Calibri" pitchFamily="34" charset="0"/>
              <a:cs typeface="Calibri" pitchFamily="34" charset="0"/>
            </a:endParaRPr>
          </a:p>
          <a:p>
            <a:pPr lvl="0"/>
            <a:r>
              <a:rPr lang="en-US" sz="11200" dirty="0" smtClean="0">
                <a:latin typeface="Calibri" pitchFamily="34" charset="0"/>
                <a:cs typeface="Calibri" pitchFamily="34" charset="0"/>
              </a:rPr>
              <a:t> Somali mothers receive information about how to feed and care for their babies from their mothers and other relatives, and from those who deliver their child. </a:t>
            </a:r>
            <a:endParaRPr lang="en-US" sz="11200" dirty="0" smtClean="0">
              <a:latin typeface="Calibri" pitchFamily="34" charset="0"/>
              <a:cs typeface="Calibri" pitchFamily="34" charset="0"/>
            </a:endParaRPr>
          </a:p>
          <a:p>
            <a:endParaRPr lang="en-US" sz="45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An Example of the Effects of Cultural Beliefs on the Diet of the Somalis </a:t>
            </a:r>
            <a:br>
              <a:rPr lang="en-US" dirty="0" smtClean="0"/>
            </a:br>
            <a:endParaRPr lang="en-US" dirty="0"/>
          </a:p>
        </p:txBody>
      </p:sp>
      <p:sp>
        <p:nvSpPr>
          <p:cNvPr id="1025" name="Rectangle 1"/>
          <p:cNvSpPr>
            <a:spLocks noChangeArrowheads="1"/>
          </p:cNvSpPr>
          <p:nvPr/>
        </p:nvSpPr>
        <p:spPr bwMode="auto">
          <a:xfrm>
            <a:off x="0" y="0"/>
            <a:ext cx="184731" cy="492443"/>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lvl="0">
              <a:buNone/>
            </a:pPr>
            <a:br>
              <a:rPr lang="en-US" dirty="0" smtClean="0"/>
            </a:br>
            <a:r>
              <a:rPr lang="en-US" dirty="0" smtClean="0"/>
              <a:t>In both urban and rural areas, when babies are one year old, most drink from a glass or cup without their parent's help. </a:t>
            </a:r>
            <a:endParaRPr lang="en-US" dirty="0" smtClean="0"/>
          </a:p>
          <a:p>
            <a:pPr lvl="0"/>
            <a:r>
              <a:rPr lang="en-US" dirty="0" smtClean="0"/>
              <a:t>Bottles are difficult to keep clean and are not usually used. Children who are born outside of the city are given their milk in a traditional hand-made wooden cup.</a:t>
            </a:r>
            <a:endParaRPr lang="en-US" dirty="0" smtClean="0"/>
          </a:p>
          <a:p>
            <a:pPr lvl="0"/>
            <a:r>
              <a:rPr lang="en-US" dirty="0" smtClean="0"/>
              <a:t> If their children have stomach sickness and the mothers were bottle feeding them, they will stop feeding bottled milk and give them sugar water for three or four days.</a:t>
            </a:r>
            <a:endParaRPr lang="en-US" dirty="0" smtClean="0"/>
          </a:p>
          <a:p>
            <a:pPr lvl="0"/>
            <a:r>
              <a:rPr lang="en-US" dirty="0" smtClean="0"/>
              <a:t> Children are also fed breast milk during this time. If the symptoms do not abate, the child is taken to a hospital or medication is sought.</a:t>
            </a:r>
            <a:endParaRPr lang="en-US" dirty="0" smtClean="0"/>
          </a:p>
          <a:p>
            <a:pPr>
              <a:buNone/>
            </a:pPr>
            <a:r>
              <a:rPr lang="en-US" b="1" dirty="0" smtClean="0"/>
              <a:t> </a:t>
            </a:r>
            <a:endParaRPr lang="en-US" dirty="0" smtClean="0"/>
          </a:p>
          <a:p>
            <a:endParaRPr lang="en-US" dirty="0"/>
          </a:p>
        </p:txBody>
      </p:sp>
      <p:sp>
        <p:nvSpPr>
          <p:cNvPr id="3" name="Title 2"/>
          <p:cNvSpPr>
            <a:spLocks noGrp="1"/>
          </p:cNvSpPr>
          <p:nvPr>
            <p:ph type="title"/>
          </p:nvPr>
        </p:nvSpPr>
        <p:spPr/>
        <p:txBody>
          <a:bodyPr/>
          <a:lstStyle/>
          <a:p>
            <a:r>
              <a:rPr lang="en-US" dirty="0" smtClean="0"/>
              <a:t>Bottle Feeding</a:t>
            </a:r>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latin typeface="Calibri" pitchFamily="34" charset="0"/>
                <a:cs typeface="Calibri" pitchFamily="34" charset="0"/>
              </a:rPr>
              <a:t>Another example relating to the effects of cultural beliefs and practices on health standards relates to the Muslim community. </a:t>
            </a:r>
            <a:endParaRPr lang="en-US" dirty="0" smtClean="0">
              <a:latin typeface="Calibri" pitchFamily="34" charset="0"/>
              <a:cs typeface="Calibri" pitchFamily="34" charset="0"/>
            </a:endParaRPr>
          </a:p>
          <a:p>
            <a:r>
              <a:rPr lang="en-US" dirty="0" smtClean="0">
                <a:latin typeface="Calibri" pitchFamily="34" charset="0"/>
                <a:cs typeface="Calibri" pitchFamily="34" charset="0"/>
              </a:rPr>
              <a:t> A report published by the National Bureau of Asian Research, based in the U.S.A., authored by Kelley and </a:t>
            </a:r>
            <a:r>
              <a:rPr lang="en-US" dirty="0" err="1" smtClean="0">
                <a:latin typeface="Calibri" pitchFamily="34" charset="0"/>
                <a:cs typeface="Calibri" pitchFamily="34" charset="0"/>
              </a:rPr>
              <a:t>Eberstadt</a:t>
            </a:r>
            <a:r>
              <a:rPr lang="en-US" dirty="0" smtClean="0">
                <a:latin typeface="Calibri" pitchFamily="34" charset="0"/>
                <a:cs typeface="Calibri" pitchFamily="34" charset="0"/>
              </a:rPr>
              <a:t>, examines the growing HIV/AIDS crisis in the Muslim world. </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Calibri" pitchFamily="34" charset="0"/>
                <a:cs typeface="Calibri" pitchFamily="34" charset="0"/>
              </a:rPr>
              <a:t>This is a largely unexplored problem and one that is beginning to pose potentially serious dangers at the national, regional and international levels. </a:t>
            </a:r>
            <a:endParaRPr lang="en-US" dirty="0" smtClean="0">
              <a:latin typeface="Calibri" pitchFamily="34" charset="0"/>
              <a:cs typeface="Calibri" pitchFamily="34" charset="0"/>
            </a:endParaRPr>
          </a:p>
          <a:p>
            <a:r>
              <a:rPr lang="en-US" dirty="0" smtClean="0">
                <a:latin typeface="Calibri" pitchFamily="34" charset="0"/>
                <a:cs typeface="Calibri" pitchFamily="34" charset="0"/>
              </a:rPr>
              <a:t>One of the main factors contributing to lack of action against HIV/AIDS in the region is the belief that premarital sex, adultery, commercial sex work, sex between people of the same gender and injection </a:t>
            </a:r>
            <a:endParaRPr lang="en-US"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dirty="0" smtClean="0">
                <a:latin typeface="Calibri" pitchFamily="34" charset="0"/>
                <a:cs typeface="Calibri" pitchFamily="34" charset="0"/>
              </a:rPr>
              <a:t>Define the term social change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Explain the theories of social change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Describe the three types of social change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Explain the process of social change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Explain the steps in social change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Describe how social changes affect people's health</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smtClean="0"/>
              <a:t>Social change</a:t>
            </a:r>
            <a:endParaRPr 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latin typeface="Calibri" pitchFamily="34" charset="0"/>
                <a:cs typeface="Calibri" pitchFamily="34" charset="0"/>
              </a:rPr>
              <a:t>Social change is the transformation of culture and social institutions over time.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All societies experience change in their social structure and culture over time, explanations of the causes and nature of this change have been part of the sociologist's task from the beginning of this discipline.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background</a:t>
            </a:r>
            <a:endParaRPr 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latin typeface="Calibri" pitchFamily="34" charset="0"/>
                <a:cs typeface="Calibri" pitchFamily="34" charset="0"/>
              </a:rPr>
              <a:t>Societies change because they are in contact with other societies.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As a result the ideas, norms and institutions spread from one society to another.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Even the most isolated society changes from time to time as its members adjust to varying environmental conditions (such as prolonged drought) or invent new ways of doing things.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In addition, social change takes place when the present cultural patterns are modified, or when new ideas are introduced.</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b="1" dirty="0"/>
              <a:t>Sociology will help the doctors and nurses to know the culture and social life of the patients</a:t>
            </a:r>
            <a:r>
              <a:rPr lang="en-US" dirty="0"/>
              <a:t>: Where people have their affiliation with different religions, castes, tribes and communities, it is essential to know the culture of the patients. It must known before treating them, so as to make the medical and nursing services more effective and for this the study of sociology is necessary</a:t>
            </a:r>
            <a:endParaRPr lang="en-US" dirty="0"/>
          </a:p>
          <a:p>
            <a:pPr lvl="0">
              <a:buNone/>
            </a:pPr>
            <a:endParaRPr lang="en-US" dirty="0"/>
          </a:p>
          <a:p>
            <a:pPr>
              <a:buNone/>
            </a:pPr>
            <a:r>
              <a:rPr lang="en-US" dirty="0" smtClean="0"/>
              <a:t> </a:t>
            </a: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b="1" dirty="0" smtClean="0"/>
              <a:t>Use of Sociology in Nursing</a:t>
            </a:r>
            <a:br>
              <a:rPr lang="en-US" dirty="0" smtClean="0"/>
            </a:br>
            <a:endParaRPr lang="en-US"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800" b="1" dirty="0" smtClean="0">
                <a:latin typeface="Calibri" pitchFamily="34" charset="0"/>
                <a:cs typeface="Calibri" pitchFamily="34" charset="0"/>
              </a:rPr>
              <a:t>Change: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is the law of nature. What is today will be different from what it would be tomorrow</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An observable difference or alteration in any phenomenon over a specific period of time.</a:t>
            </a:r>
            <a:endParaRPr lang="en-US" sz="2800" dirty="0" smtClean="0">
              <a:latin typeface="Calibri" pitchFamily="34" charset="0"/>
              <a:cs typeface="Calibri" pitchFamily="34" charset="0"/>
            </a:endParaRPr>
          </a:p>
          <a:p>
            <a:pPr>
              <a:buNone/>
            </a:pPr>
            <a:endParaRPr lang="en-US" sz="2800" dirty="0" smtClean="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r>
              <a:rPr lang="en-US" sz="2800" b="1" dirty="0" smtClean="0">
                <a:latin typeface="Calibri" pitchFamily="34" charset="0"/>
                <a:cs typeface="Calibri" pitchFamily="34" charset="0"/>
              </a:rPr>
              <a:t>Universal or Dynamic</a:t>
            </a:r>
            <a:r>
              <a:rPr lang="en-US" sz="2800" dirty="0" smtClean="0">
                <a:latin typeface="Calibri" pitchFamily="34" charset="0"/>
                <a:cs typeface="Calibri" pitchFamily="34" charset="0"/>
              </a:rPr>
              <a:t> –No society remains completely static. The population changes, technologies, , expand, material equipment changes,, institutional structures and functions undergo reshaping, the speed differ from society to society. </a:t>
            </a:r>
            <a:endParaRPr lang="en-US" sz="2800" dirty="0" smtClean="0">
              <a:latin typeface="Calibri" pitchFamily="34" charset="0"/>
              <a:cs typeface="Calibri" pitchFamily="34" charset="0"/>
            </a:endParaRPr>
          </a:p>
          <a:p>
            <a:pPr lvl="0">
              <a:buNone/>
            </a:pPr>
            <a:endParaRPr lang="en-US" sz="2800" dirty="0" smtClean="0">
              <a:latin typeface="Calibri" pitchFamily="34" charset="0"/>
              <a:cs typeface="Calibri" pitchFamily="34" charset="0"/>
            </a:endParaRPr>
          </a:p>
          <a:p>
            <a:pPr lvl="0"/>
            <a:r>
              <a:rPr lang="en-US" sz="2800" b="1" dirty="0" smtClean="0">
                <a:latin typeface="Calibri" pitchFamily="34" charset="0"/>
                <a:cs typeface="Calibri" pitchFamily="34" charset="0"/>
              </a:rPr>
              <a:t>Community change</a:t>
            </a:r>
            <a:r>
              <a:rPr lang="en-US" sz="2800" dirty="0" smtClean="0">
                <a:latin typeface="Calibri" pitchFamily="34" charset="0"/>
                <a:cs typeface="Calibri" pitchFamily="34" charset="0"/>
              </a:rPr>
              <a:t> –occurs in the life of entire community it is social and not individual.</a:t>
            </a:r>
            <a:endParaRPr lang="en-US" sz="2800" dirty="0" smtClean="0">
              <a:latin typeface="Calibri" pitchFamily="34" charset="0"/>
              <a:cs typeface="Calibri" pitchFamily="34" charset="0"/>
            </a:endParaRPr>
          </a:p>
          <a:p>
            <a:pPr lvl="0">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pPr lvl="0"/>
            <a:r>
              <a:rPr lang="en-US" sz="2800" b="1" dirty="0" smtClean="0">
                <a:latin typeface="Calibri" pitchFamily="34" charset="0"/>
                <a:cs typeface="Calibri" pitchFamily="34" charset="0"/>
              </a:rPr>
              <a:t>Speed of social change is not uniform</a:t>
            </a:r>
            <a:r>
              <a:rPr lang="en-US" sz="2800" dirty="0" smtClean="0">
                <a:latin typeface="Calibri" pitchFamily="34" charset="0"/>
                <a:cs typeface="Calibri" pitchFamily="34" charset="0"/>
              </a:rPr>
              <a:t> –it occurs in all societies, its speed is not uniform in every society. In some societies it occurs slowly and in some fast. </a:t>
            </a:r>
          </a:p>
        </p:txBody>
      </p:sp>
      <p:sp>
        <p:nvSpPr>
          <p:cNvPr id="3" name="Title 2"/>
          <p:cNvSpPr>
            <a:spLocks noGrp="1"/>
          </p:cNvSpPr>
          <p:nvPr>
            <p:ph type="title"/>
          </p:nvPr>
        </p:nvSpPr>
        <p:spPr/>
        <p:txBody>
          <a:bodyPr/>
          <a:lstStyle/>
          <a:p>
            <a:pPr algn="ctr"/>
            <a:r>
              <a:rPr lang="en-US" dirty="0" smtClean="0"/>
              <a:t>Characteristic of social change</a:t>
            </a:r>
            <a:endParaRPr lang="en-US"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r>
              <a:rPr lang="en-US" sz="2800" b="1" dirty="0" smtClean="0">
                <a:latin typeface="Calibri" pitchFamily="34" charset="0"/>
                <a:cs typeface="Calibri" pitchFamily="34" charset="0"/>
              </a:rPr>
              <a:t>Occurs as an essential law</a:t>
            </a:r>
            <a:r>
              <a:rPr lang="en-US" sz="2800" dirty="0" smtClean="0">
                <a:latin typeface="Calibri" pitchFamily="34" charset="0"/>
                <a:cs typeface="Calibri" pitchFamily="34" charset="0"/>
              </a:rPr>
              <a:t> –change is the nature of law and it’s also natural. It may occur either in the natural course or as a result of planned or unplanned. </a:t>
            </a:r>
            <a:endParaRPr lang="en-US" sz="2800" dirty="0" smtClean="0">
              <a:latin typeface="Calibri" pitchFamily="34" charset="0"/>
              <a:cs typeface="Calibri" pitchFamily="34" charset="0"/>
            </a:endParaRPr>
          </a:p>
          <a:p>
            <a:pPr lvl="0">
              <a:buNone/>
            </a:pPr>
            <a:endParaRPr lang="en-US" sz="2800" b="1" dirty="0" smtClean="0">
              <a:latin typeface="Calibri" pitchFamily="34" charset="0"/>
              <a:cs typeface="Calibri" pitchFamily="34" charset="0"/>
            </a:endParaRPr>
          </a:p>
          <a:p>
            <a:pPr lvl="0"/>
            <a:r>
              <a:rPr lang="en-US" sz="2800" b="1" dirty="0" smtClean="0">
                <a:latin typeface="Calibri" pitchFamily="34" charset="0"/>
                <a:cs typeface="Calibri" pitchFamily="34" charset="0"/>
              </a:rPr>
              <a:t>It shows chain reaction sequence</a:t>
            </a:r>
            <a:r>
              <a:rPr lang="en-US" sz="2800" dirty="0" smtClean="0">
                <a:latin typeface="Calibri" pitchFamily="34" charset="0"/>
                <a:cs typeface="Calibri" pitchFamily="34" charset="0"/>
              </a:rPr>
              <a:t> –A society’s system of interrelated parts .Change is one of these parts usually reacts on others and those an additional one until they bring a change in the whole mode of life of many people.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r>
              <a:rPr lang="en-US" sz="2800" b="1" dirty="0" smtClean="0">
                <a:latin typeface="Calibri" pitchFamily="34" charset="0"/>
                <a:cs typeface="Calibri" pitchFamily="34" charset="0"/>
              </a:rPr>
              <a:t>Definite prediction of social change is not possible</a:t>
            </a:r>
            <a:r>
              <a:rPr lang="en-US" sz="2800" dirty="0" smtClean="0">
                <a:latin typeface="Calibri" pitchFamily="34" charset="0"/>
                <a:cs typeface="Calibri" pitchFamily="34" charset="0"/>
              </a:rPr>
              <a:t> –it is difficult to make any prediction about the exact forms of social change. There is no inherent law of social change according to which it would assume definite forms. </a:t>
            </a:r>
            <a:endParaRPr lang="en-US" sz="2800" dirty="0" smtClean="0">
              <a:latin typeface="Calibri" pitchFamily="34" charset="0"/>
              <a:cs typeface="Calibri" pitchFamily="34" charset="0"/>
            </a:endParaRPr>
          </a:p>
          <a:p>
            <a:pPr lvl="0"/>
            <a:r>
              <a:rPr lang="en-US" sz="2800" b="1" dirty="0" smtClean="0">
                <a:latin typeface="Calibri" pitchFamily="34" charset="0"/>
                <a:cs typeface="Calibri" pitchFamily="34" charset="0"/>
              </a:rPr>
              <a:t>Results from the interaction of a number of factors </a:t>
            </a:r>
            <a:r>
              <a:rPr lang="en-US" sz="2800" dirty="0" smtClean="0">
                <a:latin typeface="Calibri" pitchFamily="34" charset="0"/>
                <a:cs typeface="Calibri" pitchFamily="34" charset="0"/>
              </a:rPr>
              <a:t>–Generally it is thought that a particular factor likes changes in technology, economic development or climatic conditions causes’ social changes.</a:t>
            </a:r>
            <a:endParaRPr lang="en-US" sz="2800" dirty="0" smtClean="0">
              <a:latin typeface="Calibri" pitchFamily="34" charset="0"/>
              <a:cs typeface="Calibri" pitchFamily="34" charset="0"/>
            </a:endParaRPr>
          </a:p>
          <a:p>
            <a:pPr lvl="0">
              <a:buNone/>
            </a:pPr>
            <a:endParaRPr lang="en-US" sz="2800" dirty="0" smtClean="0">
              <a:latin typeface="Calibri" pitchFamily="34" charset="0"/>
              <a:cs typeface="Calibri" pitchFamily="34" charset="0"/>
            </a:endParaRPr>
          </a:p>
          <a:p>
            <a:endParaRPr lang="en-US" sz="2800" dirty="0"/>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dirty="0" smtClean="0">
                <a:latin typeface="Calibri" pitchFamily="34" charset="0"/>
                <a:cs typeface="Calibri" pitchFamily="34" charset="0"/>
              </a:rPr>
              <a:t>It is not necessary that the social change is due to these factors only. A special factor may bring a change but it is always associated with other factors which make the change possible.</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sz="3200"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b="1" dirty="0" smtClean="0">
                <a:latin typeface="Calibri" pitchFamily="34" charset="0"/>
                <a:cs typeface="Calibri" pitchFamily="34" charset="0"/>
              </a:rPr>
              <a:t>Chiefly those of modification or of replacement </a:t>
            </a:r>
            <a:r>
              <a:rPr lang="en-US" sz="2800" dirty="0" smtClean="0">
                <a:latin typeface="Calibri" pitchFamily="34" charset="0"/>
                <a:cs typeface="Calibri" pitchFamily="34" charset="0"/>
              </a:rPr>
              <a:t>– It may be broadly categorized as modifications or of replacements. It may be modification of physical goods or social relationships.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Our ideas about women’s rights and co-education stand modified today.</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800" b="1" dirty="0" smtClean="0">
                <a:latin typeface="Calibri" pitchFamily="34" charset="0"/>
                <a:cs typeface="Calibri" pitchFamily="34" charset="0"/>
              </a:rPr>
              <a:t>The form of replacement</a:t>
            </a:r>
            <a:r>
              <a:rPr lang="en-US" sz="2800" dirty="0" smtClean="0">
                <a:latin typeface="Calibri" pitchFamily="34" charset="0"/>
                <a:cs typeface="Calibri" pitchFamily="34" charset="0"/>
              </a:rPr>
              <a:t> –Bullock-carts has been replaced by automobiles.</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 old ideas have been replaced by new ideas Democracy has replaced aristocracy.</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r>
              <a:rPr lang="en-US" sz="2800" b="1" dirty="0" smtClean="0">
                <a:latin typeface="Calibri" pitchFamily="34" charset="0"/>
                <a:cs typeface="Calibri" pitchFamily="34" charset="0"/>
              </a:rPr>
              <a:t>Nature and speed of social change is affected by and related to time factor</a:t>
            </a:r>
            <a:r>
              <a:rPr lang="en-US" sz="2800" dirty="0" smtClean="0">
                <a:latin typeface="Calibri" pitchFamily="34" charset="0"/>
                <a:cs typeface="Calibri" pitchFamily="34" charset="0"/>
              </a:rPr>
              <a:t> -The speed in serial change is not uniform in each age or period in the same society.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It differs from time to time and from place to place.</a:t>
            </a:r>
            <a:endParaRPr lang="en-US" sz="2800" dirty="0" smtClean="0">
              <a:latin typeface="Calibri" pitchFamily="34" charset="0"/>
              <a:cs typeface="Calibri" pitchFamily="34" charset="0"/>
            </a:endParaRPr>
          </a:p>
          <a:p>
            <a:pPr lvl="0">
              <a:buNone/>
            </a:pP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dirty="0" smtClean="0">
                <a:latin typeface="Calibri" pitchFamily="34" charset="0"/>
                <a:cs typeface="Calibri" pitchFamily="34" charset="0"/>
              </a:rPr>
              <a:t> It describes any form of orderly change.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Biological, it stands for a particular type of orderly change whereby new specific forms have arisen by a process of differentiation from the old.</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This is a process by which the latent characteristics of a thing existing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EVOLUTION </a:t>
            </a:r>
            <a:br>
              <a:rPr lang="en-US" dirty="0" smtClean="0"/>
            </a:br>
            <a:endParaRPr lang="en-US"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b="1" dirty="0" smtClean="0"/>
              <a:t>	</a:t>
            </a:r>
            <a:endParaRPr lang="en-US" dirty="0" smtClean="0"/>
          </a:p>
          <a:p>
            <a:pPr lvl="0"/>
            <a:r>
              <a:rPr lang="en-US" sz="2800" dirty="0" smtClean="0">
                <a:latin typeface="Calibri" pitchFamily="34" charset="0"/>
                <a:cs typeface="Calibri" pitchFamily="34" charset="0"/>
              </a:rPr>
              <a:t>Change must occur within the changing unit as the manifestation of internal forces and merely by the action of forces external to it.</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it should constitute a fuller revelation through time of its own latent capabilities</a:t>
            </a:r>
          </a:p>
        </p:txBody>
      </p:sp>
      <p:sp>
        <p:nvSpPr>
          <p:cNvPr id="3" name="Title 2"/>
          <p:cNvSpPr>
            <a:spLocks noGrp="1"/>
          </p:cNvSpPr>
          <p:nvPr>
            <p:ph type="title"/>
          </p:nvPr>
        </p:nvSpPr>
        <p:spPr/>
        <p:txBody>
          <a:bodyPr>
            <a:normAutofit fontScale="90000"/>
          </a:bodyPr>
          <a:lstStyle/>
          <a:p>
            <a:r>
              <a:rPr lang="en-US" dirty="0" smtClean="0"/>
              <a:t>Characteristics of Evolution</a:t>
            </a:r>
            <a:br>
              <a:rPr lang="en-US"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b="1" dirty="0" smtClean="0"/>
              <a:t>Personal adjustments: </a:t>
            </a:r>
            <a:r>
              <a:rPr lang="en-US" dirty="0" smtClean="0"/>
              <a:t>Knowledge of sociology will help doctor or nurse as persons to adjust with the situations in the hospital environment with doctors-nurses-patient relationship, nurse-administration and doctor relations, doctor-nurse and public relations.</a:t>
            </a:r>
            <a:endParaRPr lang="en-US" dirty="0" smtClean="0"/>
          </a:p>
          <a:p>
            <a:pPr>
              <a:buNone/>
            </a:pPr>
            <a:r>
              <a:rPr lang="en-US" dirty="0" smtClean="0"/>
              <a:t> </a:t>
            </a:r>
            <a:endParaRPr lang="en-US" dirty="0" smtClean="0"/>
          </a:p>
          <a:p>
            <a:endParaRPr lang="en-US" dirty="0" smtClean="0"/>
          </a:p>
          <a:p>
            <a:endParaRPr lang="en-US" dirty="0" smtClean="0"/>
          </a:p>
          <a:p>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dirty="0" smtClean="0">
                <a:latin typeface="Calibri" pitchFamily="34" charset="0"/>
                <a:cs typeface="Calibri" pitchFamily="34" charset="0"/>
              </a:rPr>
              <a:t>It should involve a changing adaptation of the object to its environment</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The entire structure of the object should undergo modification to some extent</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The distinctive character of organic evolutions is differentiation in structure as will as function.</a:t>
            </a:r>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800" b="1" dirty="0" smtClean="0">
                <a:latin typeface="Calibri" pitchFamily="34" charset="0"/>
                <a:cs typeface="Calibri" pitchFamily="34" charset="0"/>
              </a:rPr>
              <a:t>Social Development</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This is the process of historical change</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r>
              <a:rPr lang="en-US" sz="2800" b="1" dirty="0" smtClean="0">
                <a:latin typeface="Calibri" pitchFamily="34" charset="0"/>
                <a:cs typeface="Calibri" pitchFamily="34" charset="0"/>
              </a:rPr>
              <a:t>Development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This is gradual unfolding a future working out of the details of anything</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It is the growth of what is in the germ already</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dirty="0" smtClean="0">
                <a:latin typeface="Calibri" pitchFamily="34" charset="0"/>
                <a:cs typeface="Calibri" pitchFamily="34" charset="0"/>
              </a:rPr>
              <a:t>To distinguish in a particular processes between development and decay</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The growth of knowledge and growth of human control over the natural environment which could be done in technological and economic efficiency</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Specific kind of changes occurring at the present time or in the present past</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a:buNone/>
            </a:pPr>
            <a:r>
              <a:rPr lang="en-US" b="1" dirty="0" smtClean="0"/>
              <a:t>	</a:t>
            </a:r>
            <a:endParaRPr lang="en-US" dirty="0" smtClean="0"/>
          </a:p>
          <a:p>
            <a:pPr>
              <a:buNone/>
            </a:pPr>
            <a:r>
              <a:rPr lang="en-US" sz="11200" b="1" dirty="0" smtClean="0">
                <a:latin typeface="Calibri" pitchFamily="34" charset="0"/>
                <a:cs typeface="Calibri" pitchFamily="34" charset="0"/>
              </a:rPr>
              <a:t>Evolution and Differentiation</a:t>
            </a:r>
            <a:r>
              <a:rPr lang="en-US" sz="11200" dirty="0" smtClean="0">
                <a:latin typeface="Calibri" pitchFamily="34" charset="0"/>
                <a:cs typeface="Calibri" pitchFamily="34" charset="0"/>
              </a:rPr>
              <a:t> </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Concerns chiefly with the origins of society and the transformations necessary to reach the type of society that people are now experiencing. </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Biological evolution were gaining acceptance at this time, the theory of societal evolution also became popular. </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Theories of structural differentiation take humankind rather than the evolutionism from which they are derived. Therefore ,societies development is characterized by increased separation and specialization</a:t>
            </a:r>
            <a:endParaRPr lang="en-US" sz="11200" dirty="0" smtClean="0">
              <a:latin typeface="Calibri" pitchFamily="34" charset="0"/>
              <a:cs typeface="Calibri" pitchFamily="34" charset="0"/>
            </a:endParaRPr>
          </a:p>
          <a:p>
            <a:pPr>
              <a:buNone/>
            </a:pPr>
            <a:r>
              <a:rPr lang="en-US" sz="11200" b="1" dirty="0" smtClean="0">
                <a:latin typeface="Calibri" pitchFamily="34" charset="0"/>
                <a:cs typeface="Calibri" pitchFamily="34" charset="0"/>
              </a:rPr>
              <a:t> </a:t>
            </a:r>
            <a:endParaRPr lang="en-US" sz="11200" dirty="0" smtClean="0">
              <a:latin typeface="Calibri" pitchFamily="34" charset="0"/>
              <a:cs typeface="Calibri" pitchFamily="34" charset="0"/>
            </a:endParaRPr>
          </a:p>
          <a:p>
            <a:endParaRPr lang="en-US" sz="112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Theories of Change </a:t>
            </a:r>
            <a:br>
              <a:rPr lang="en-US" dirty="0" smtClean="0"/>
            </a:br>
            <a:endParaRPr lang="en-US"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a:buNone/>
            </a:pPr>
            <a:r>
              <a:rPr lang="en-US" dirty="0" smtClean="0"/>
              <a:t> </a:t>
            </a:r>
            <a:endParaRPr lang="en-US" dirty="0" smtClean="0"/>
          </a:p>
          <a:p>
            <a:r>
              <a:rPr lang="en-US" sz="11200" dirty="0" smtClean="0">
                <a:latin typeface="Calibri" pitchFamily="34" charset="0"/>
                <a:cs typeface="Calibri" pitchFamily="34" charset="0"/>
              </a:rPr>
              <a:t>It assumes that change involves improvement of social conditions, for the benefit of societies.</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Modernization is the process by which agricultural societies were transformed into industrial societies. </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The theorists tend to see only the front end of the process of social change (what the modern society should look like) and ignore the traditional end of the process.</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Some attention must be given to modernization theories because they are so prevalent and because they alert us to ways of examining long-term change. </a:t>
            </a:r>
            <a:endParaRPr lang="en-US" sz="11200" dirty="0" smtClean="0">
              <a:latin typeface="Calibri" pitchFamily="34" charset="0"/>
              <a:cs typeface="Calibri" pitchFamily="34" charset="0"/>
            </a:endParaRPr>
          </a:p>
          <a:p>
            <a:pPr>
              <a:buNone/>
            </a:pPr>
            <a:r>
              <a:rPr lang="en-US" sz="11200" dirty="0" smtClean="0">
                <a:latin typeface="Calibri" pitchFamily="34" charset="0"/>
                <a:cs typeface="Calibri" pitchFamily="34" charset="0"/>
              </a:rPr>
              <a:t>	</a:t>
            </a:r>
            <a:br>
              <a:rPr lang="en-US" sz="11200" dirty="0" smtClean="0">
                <a:latin typeface="Calibri" pitchFamily="34" charset="0"/>
                <a:cs typeface="Calibri" pitchFamily="34" charset="0"/>
              </a:rPr>
            </a:br>
            <a:endParaRPr lang="en-US" sz="112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modernization </a:t>
            </a:r>
            <a:endParaRPr lang="en-US"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800" b="1" dirty="0" smtClean="0">
                <a:latin typeface="Calibri" pitchFamily="34" charset="0"/>
                <a:cs typeface="Calibri" pitchFamily="34" charset="0"/>
              </a:rPr>
              <a:t>Evolution</a:t>
            </a: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This refers to slow or gradual change, which occurs with very low human effort, with almost unnoticeable changes in social structure.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Examples are language, marriage patterns, child rearing practices and so on.</a:t>
            </a:r>
            <a:endParaRPr lang="en-US" sz="2800" dirty="0" smtClean="0">
              <a:latin typeface="Calibri" pitchFamily="34" charset="0"/>
              <a:cs typeface="Calibri" pitchFamily="34" charset="0"/>
            </a:endParaRPr>
          </a:p>
          <a:p>
            <a:pPr>
              <a:buNone/>
            </a:pPr>
            <a:r>
              <a:rPr lang="en-US" sz="2800" b="1" dirty="0" smtClean="0">
                <a:latin typeface="Calibri" pitchFamily="34" charset="0"/>
                <a:cs typeface="Calibri" pitchFamily="34" charset="0"/>
              </a:rPr>
              <a:t> </a:t>
            </a:r>
            <a:endParaRPr lang="en-US" sz="2800" dirty="0" smtClean="0">
              <a:latin typeface="Calibri" pitchFamily="34" charset="0"/>
              <a:cs typeface="Calibri" pitchFamily="34" charset="0"/>
            </a:endParaRPr>
          </a:p>
          <a:p>
            <a:pPr>
              <a:buNone/>
            </a:pPr>
            <a:r>
              <a:rPr lang="en-US" sz="2800" b="1"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Types of social change</a:t>
            </a:r>
            <a:endParaRPr lang="en-US"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a:t>
            </a:r>
            <a:endParaRPr lang="en-US" dirty="0" smtClean="0"/>
          </a:p>
          <a:p>
            <a:r>
              <a:rPr lang="en-US" sz="2800" dirty="0" smtClean="0">
                <a:latin typeface="Calibri" pitchFamily="34" charset="0"/>
                <a:cs typeface="Calibri" pitchFamily="34" charset="0"/>
              </a:rPr>
              <a:t>This refers to a rapid and deliberate change, which can radically change a society's way of doing things.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Revolutions are planned for a specific purpose and are initiated by direct human action. ( replacement or overthrown)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Examples; the Russian revolution and in East Africa, the Ugandan revolution that brought a new political system under President Idi Amin.</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Revolution</a:t>
            </a:r>
            <a:endParaRPr lang="en-US"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Changes in something typically a social, political or economic institution or practice in order to improve it. ( restructure, make better, refine, amend based on laws</a:t>
            </a:r>
            <a:r>
              <a:rPr lang="en-US" sz="2800" dirty="0" smtClean="0"/>
              <a:t>)</a:t>
            </a:r>
            <a:endParaRPr lang="en-US" sz="2800" dirty="0"/>
          </a:p>
        </p:txBody>
      </p:sp>
      <p:sp>
        <p:nvSpPr>
          <p:cNvPr id="3" name="Title 2"/>
          <p:cNvSpPr>
            <a:spLocks noGrp="1"/>
          </p:cNvSpPr>
          <p:nvPr>
            <p:ph type="title"/>
          </p:nvPr>
        </p:nvSpPr>
        <p:spPr/>
        <p:txBody>
          <a:bodyPr/>
          <a:lstStyle/>
          <a:p>
            <a:r>
              <a:rPr lang="en-US" dirty="0" smtClean="0"/>
              <a:t>Reform</a:t>
            </a:r>
            <a:endParaRPr lang="en-US"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Ø"/>
            </a:pPr>
            <a:r>
              <a:rPr lang="en-US" sz="2800" dirty="0" smtClean="0">
                <a:latin typeface="Calibri" pitchFamily="34" charset="0"/>
                <a:cs typeface="Calibri" pitchFamily="34" charset="0"/>
              </a:rPr>
              <a:t>Today farmers increasingly have to hire </a:t>
            </a:r>
            <a:r>
              <a:rPr lang="en-US" sz="2800" dirty="0" err="1" smtClean="0">
                <a:latin typeface="Calibri" pitchFamily="34" charset="0"/>
                <a:cs typeface="Calibri" pitchFamily="34" charset="0"/>
              </a:rPr>
              <a:t>labour</a:t>
            </a:r>
            <a:r>
              <a:rPr lang="en-US" sz="2800" dirty="0" smtClean="0">
                <a:latin typeface="Calibri" pitchFamily="34" charset="0"/>
                <a:cs typeface="Calibri" pitchFamily="34" charset="0"/>
              </a:rPr>
              <a:t> because many homes have fewer children due to increased education, improved health care and a rise in the standard of living.</a:t>
            </a:r>
            <a:endParaRPr lang="en-US" sz="2800" dirty="0" smtClean="0">
              <a:latin typeface="Calibri" pitchFamily="34" charset="0"/>
              <a:cs typeface="Calibri" pitchFamily="34" charset="0"/>
            </a:endParaRPr>
          </a:p>
          <a:p>
            <a:pPr>
              <a:buFont typeface="Wingdings" pitchFamily="2" charset="2"/>
              <a:buChar char="Ø"/>
            </a:pPr>
            <a:r>
              <a:rPr lang="en-US" sz="2800" dirty="0" smtClean="0">
                <a:latin typeface="Calibri" pitchFamily="34" charset="0"/>
                <a:cs typeface="Calibri" pitchFamily="34" charset="0"/>
              </a:rPr>
              <a:t>Secondly,  more children are able to access formal education and after completing their schooling they move into the formal sector and are not available for family </a:t>
            </a:r>
            <a:r>
              <a:rPr lang="en-US" sz="2800" dirty="0" err="1" smtClean="0">
                <a:latin typeface="Calibri" pitchFamily="34" charset="0"/>
                <a:cs typeface="Calibri" pitchFamily="34" charset="0"/>
              </a:rPr>
              <a:t>labour</a:t>
            </a: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How Does Social Change Occur?</a:t>
            </a:r>
            <a:endParaRPr lang="en-US"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latin typeface="Calibri" pitchFamily="34" charset="0"/>
                <a:cs typeface="Calibri" pitchFamily="34" charset="0"/>
              </a:rPr>
              <a:t>Involvement of technological advances. For example, a few years ago, people were using the landline telephone to pass messages.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Today landlines are being gradually replaced by mobile phones. The mobile phone is convenient because one can communicate wherever they are</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In health care facilities, it is now possible to quickly reach a health care provider, </a:t>
            </a:r>
            <a:r>
              <a:rPr lang="en-US" sz="2800" dirty="0" err="1" smtClean="0">
                <a:latin typeface="Calibri" pitchFamily="34" charset="0"/>
                <a:cs typeface="Calibri" pitchFamily="34" charset="0"/>
              </a:rPr>
              <a:t>e.g</a:t>
            </a:r>
            <a:r>
              <a:rPr lang="en-US" sz="2800" dirty="0" smtClean="0">
                <a:latin typeface="Calibri" pitchFamily="34" charset="0"/>
                <a:cs typeface="Calibri" pitchFamily="34" charset="0"/>
              </a:rPr>
              <a:t> the consultant to attend to a very sick patient, which decreases the chances of mortality.</a:t>
            </a:r>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828800" lvl="3" indent="-457200">
              <a:buNone/>
            </a:pPr>
            <a:r>
              <a:rPr lang="en-US" sz="2800" b="1" dirty="0" smtClean="0"/>
              <a:t>Health care services</a:t>
            </a:r>
            <a:r>
              <a:rPr lang="en-US" sz="2800" dirty="0" smtClean="0"/>
              <a:t>: Medical sociology is extremely useful for the entire health care services. </a:t>
            </a:r>
            <a:endParaRPr lang="en-US" sz="2800" dirty="0" smtClean="0"/>
          </a:p>
          <a:p>
            <a:pPr marL="1828800" lvl="3" indent="-457200">
              <a:buFont typeface="+mj-lt"/>
              <a:buAutoNum type="alphaLcParenR"/>
            </a:pPr>
            <a:r>
              <a:rPr lang="en-US" sz="2800" dirty="0" smtClean="0"/>
              <a:t>Recognition of the significance of social forces in health ,i.e. change in cognitive  process</a:t>
            </a:r>
            <a:endParaRPr lang="en-US" sz="2800"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800" b="1" dirty="0" smtClean="0">
                <a:latin typeface="Calibri" pitchFamily="34" charset="0"/>
                <a:cs typeface="Calibri" pitchFamily="34" charset="0"/>
              </a:rPr>
              <a:t>Diffusion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Diffusion is a process of change involving the selection and adoption of cultural items from another society.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 diffusion of culture can be a one-way or a two-way process. For example in Kenya, people have accepted the western way of dress while some of them have adopted our way of dressing such as the Maasai 'shukas' and the Waswahili 'kikois'.</a:t>
            </a:r>
          </a:p>
        </p:txBody>
      </p:sp>
      <p:sp>
        <p:nvSpPr>
          <p:cNvPr id="3" name="Title 2"/>
          <p:cNvSpPr>
            <a:spLocks noGrp="1"/>
          </p:cNvSpPr>
          <p:nvPr>
            <p:ph type="title"/>
          </p:nvPr>
        </p:nvSpPr>
        <p:spPr/>
        <p:txBody>
          <a:bodyPr>
            <a:normAutofit fontScale="90000"/>
          </a:bodyPr>
          <a:lstStyle/>
          <a:p>
            <a:r>
              <a:rPr lang="en-US" dirty="0" smtClean="0"/>
              <a:t>Process of Change</a:t>
            </a:r>
            <a:br>
              <a:rPr lang="en-US" dirty="0" smtClean="0"/>
            </a:br>
            <a:endParaRPr lang="en-US"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Today, westerners are expressing an interest in indigenous knowledge found in traditional medicine while Kenyans have accepted the western type of medicines in addition to our own.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Many Kenyans have embraced different religions, for example, Christianity and Islam.</a:t>
            </a:r>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3000" dirty="0" smtClean="0">
                <a:latin typeface="Calibri" pitchFamily="34" charset="0"/>
                <a:cs typeface="Calibri" pitchFamily="34" charset="0"/>
              </a:rPr>
              <a:t>Is the process of introducing new items to the society. The innovations come in two forms, known as inventions and discoveries. </a:t>
            </a:r>
            <a:endParaRPr lang="en-US" sz="3000" dirty="0" smtClean="0">
              <a:latin typeface="Calibri" pitchFamily="34" charset="0"/>
              <a:cs typeface="Calibri" pitchFamily="34" charset="0"/>
            </a:endParaRPr>
          </a:p>
          <a:p>
            <a:pPr marL="624205" indent="-514350">
              <a:buFont typeface="+mj-lt"/>
              <a:buAutoNum type="alphaLcParenR"/>
            </a:pPr>
            <a:r>
              <a:rPr lang="en-US" sz="3000" b="1" dirty="0" smtClean="0">
                <a:latin typeface="Calibri" pitchFamily="34" charset="0"/>
                <a:cs typeface="Calibri" pitchFamily="34" charset="0"/>
              </a:rPr>
              <a:t>Inventions</a:t>
            </a:r>
            <a:r>
              <a:rPr lang="en-US" sz="3000" dirty="0" smtClean="0">
                <a:latin typeface="Calibri" pitchFamily="34" charset="0"/>
                <a:cs typeface="Calibri" pitchFamily="34" charset="0"/>
              </a:rPr>
              <a:t>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Inventions refer to existing culture items, which are recombined to form a new item that did not exist before, for example vaccines, intravenous drugs, mobile phones and so on.</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When the society accepts these inventions, they affect change. For example, the invention of vaccines against childhood diseases has led to a reduction in infections and better health of the children.</a:t>
            </a:r>
            <a:endParaRPr lang="en-US" sz="30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Innovation </a:t>
            </a:r>
            <a:br>
              <a:rPr lang="en-US" dirty="0" smtClean="0"/>
            </a:br>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800" b="1" dirty="0" smtClean="0">
                <a:latin typeface="Calibri" pitchFamily="34" charset="0"/>
                <a:cs typeface="Calibri" pitchFamily="34" charset="0"/>
              </a:rPr>
              <a:t>Discovery</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A discovery involves finding things that already exist, for example, archaeological findings such as cooking wares and implements, which are then preserved in museums.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Situations may come up when you as a team leader need to implement some form of change at your place of work or even at home.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Some of the basic steps that you will need to follow so as to attain your goal are shown below in the following broken cycle diagram.</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Basic Steps of Implementing Change </a:t>
            </a:r>
            <a:br>
              <a:rPr lang="en-US" dirty="0" smtClean="0"/>
            </a:br>
            <a:endParaRPr lang="en-US"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n-US" dirty="0" smtClean="0"/>
              <a:t>                                     </a:t>
            </a:r>
            <a:endParaRPr lang="en-US" dirty="0"/>
          </a:p>
        </p:txBody>
      </p:sp>
      <p:sp>
        <p:nvSpPr>
          <p:cNvPr id="3" name="Title 2"/>
          <p:cNvSpPr>
            <a:spLocks noGrp="1"/>
          </p:cNvSpPr>
          <p:nvPr>
            <p:ph type="title"/>
          </p:nvPr>
        </p:nvSpPr>
        <p:spPr/>
        <p:txBody>
          <a:bodyPr/>
          <a:lstStyle/>
          <a:p>
            <a:endParaRPr lang="en-US"/>
          </a:p>
        </p:txBody>
      </p:sp>
      <p:pic>
        <p:nvPicPr>
          <p:cNvPr id="17409" name="ia_el_5_innerEl" descr="The broken cycle diagram"/>
          <p:cNvPicPr>
            <a:picLocks noChangeAspect="1" noChangeArrowheads="1"/>
          </p:cNvPicPr>
          <p:nvPr/>
        </p:nvPicPr>
        <p:blipFill>
          <a:blip r:embed="rId1"/>
          <a:srcRect/>
          <a:stretch>
            <a:fillRect/>
          </a:stretch>
        </p:blipFill>
        <p:spPr bwMode="auto">
          <a:xfrm>
            <a:off x="838200" y="1905000"/>
            <a:ext cx="6781800" cy="4953000"/>
          </a:xfrm>
          <a:prstGeom prst="rect">
            <a:avLst/>
          </a:prstGeom>
          <a:noFill/>
          <a:ln w="9525">
            <a:noFill/>
            <a:miter lim="800000"/>
            <a:headEnd/>
            <a:tailEnd/>
          </a:ln>
        </p:spPr>
      </p:pic>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This model helps to identify which elements are already being fulfilled so resources can be concentrated on the gaps.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 seven elements are listed across the top of each door; knowledge, desire, skills, optimism, facilitation, stimulation and reinforcement.</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The Seven Steps of Social Change (The Seven Doors) </a:t>
            </a:r>
            <a:br>
              <a:rPr lang="en-US" dirty="0" smtClean="0"/>
            </a:br>
            <a:endParaRPr lang="en-US"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endParaRPr lang="en-US" dirty="0" smtClean="0"/>
          </a:p>
          <a:p>
            <a:r>
              <a:rPr lang="en-US" dirty="0" smtClean="0"/>
              <a:t>                    </a:t>
            </a:r>
            <a:endParaRPr lang="en-US" dirty="0"/>
          </a:p>
        </p:txBody>
      </p:sp>
      <p:sp>
        <p:nvSpPr>
          <p:cNvPr id="3" name="Title 2"/>
          <p:cNvSpPr>
            <a:spLocks noGrp="1"/>
          </p:cNvSpPr>
          <p:nvPr>
            <p:ph type="title"/>
          </p:nvPr>
        </p:nvSpPr>
        <p:spPr/>
        <p:txBody>
          <a:bodyPr/>
          <a:lstStyle/>
          <a:p>
            <a:endParaRPr lang="en-US"/>
          </a:p>
        </p:txBody>
      </p:sp>
      <p:pic>
        <p:nvPicPr>
          <p:cNvPr id="9217" name="ia_el_1_innerEl" descr="The Seven Doors, knowledge, desire, skills, optimism, facilitation, stimulation and reinforcement"/>
          <p:cNvPicPr>
            <a:picLocks noChangeAspect="1" noChangeArrowheads="1"/>
          </p:cNvPicPr>
          <p:nvPr/>
        </p:nvPicPr>
        <p:blipFill>
          <a:blip r:embed="rId1"/>
          <a:srcRect/>
          <a:stretch>
            <a:fillRect/>
          </a:stretch>
        </p:blipFill>
        <p:spPr bwMode="auto">
          <a:xfrm>
            <a:off x="533400" y="2133600"/>
            <a:ext cx="6705600" cy="2895600"/>
          </a:xfrm>
          <a:prstGeom prst="rect">
            <a:avLst/>
          </a:prstGeom>
          <a:noFill/>
          <a:ln w="9525">
            <a:noFill/>
            <a:miter lim="800000"/>
            <a:headEnd/>
            <a:tailEnd/>
          </a:ln>
        </p:spPr>
      </p:pic>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An obvious first step is that people must:</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Know there is a problem.</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Know there is a practical, viable solution or alternative.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People are practical and they will always demand clear, simple, feasible road maps before they start a journey to a strange place.</a:t>
            </a:r>
            <a:endParaRPr lang="en-US" sz="2800" dirty="0" smtClean="0">
              <a:latin typeface="Calibri" pitchFamily="34" charset="0"/>
              <a:cs typeface="Calibri" pitchFamily="34" charset="0"/>
            </a:endParaRPr>
          </a:p>
          <a:p>
            <a:pPr lvl="0"/>
            <a:endParaRPr lang="en-US" sz="2800" dirty="0" smtClean="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Knowledge/Awareness </a:t>
            </a:r>
            <a:br>
              <a:rPr lang="en-US" dirty="0" smtClean="0"/>
            </a:br>
            <a:endParaRPr lang="en-US"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latin typeface="Calibri" pitchFamily="34" charset="0"/>
                <a:cs typeface="Calibri" pitchFamily="34" charset="0"/>
              </a:rPr>
              <a:t>Change involves imagination.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People need to be able to visualize a different, desirable future for them. Desire is an emotion, not a kind of knowledge.</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Advertising agencies understand this well - they stimulate raw emotions like lust, fear, envy and greed in order to create desire.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desire can also be created by evoking images of a future life, which is more satisfying, healthy, attractive and safe. </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Desire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 </a:t>
            </a:r>
            <a:r>
              <a:rPr lang="en-US" dirty="0"/>
              <a:t>Sociology is a new science. Many people have some sociological knowledge and understanding of some aspects of social life, but they lack the sociological imagination to see their own place in society</a:t>
            </a:r>
            <a:r>
              <a:rPr lang="en-US" dirty="0" smtClean="0"/>
              <a:t>.</a:t>
            </a:r>
            <a:endParaRPr lang="en-US" dirty="0" smtClean="0"/>
          </a:p>
          <a:p>
            <a:r>
              <a:rPr lang="en-US" dirty="0" smtClean="0"/>
              <a:t> </a:t>
            </a:r>
            <a:r>
              <a:rPr lang="en-US" dirty="0"/>
              <a:t>The key to the sociological imagination is the ability to see how the sweep of history relates to individual lives at one point in time. The science of sociology can make this connection and gives not only knowledge of society but also a greater understanding of ourselves.</a:t>
            </a:r>
            <a:endParaRPr lang="en-US" dirty="0"/>
          </a:p>
          <a:p>
            <a:endParaRPr lang="en-US" dirty="0"/>
          </a:p>
        </p:txBody>
      </p:sp>
      <p:sp>
        <p:nvSpPr>
          <p:cNvPr id="2" name="Title 1"/>
          <p:cNvSpPr>
            <a:spLocks noGrp="1"/>
          </p:cNvSpPr>
          <p:nvPr>
            <p:ph type="title"/>
          </p:nvPr>
        </p:nvSpPr>
        <p:spPr/>
        <p:txBody>
          <a:bodyPr>
            <a:normAutofit fontScale="90000"/>
          </a:bodyPr>
          <a:lstStyle/>
          <a:p>
            <a:r>
              <a:rPr lang="en-US" dirty="0"/>
              <a:t>INTRODUCTION</a:t>
            </a:r>
            <a:br>
              <a:rPr lang="en-US" dirty="0"/>
            </a:br>
            <a:r>
              <a:rPr lang="en-US" dirty="0"/>
              <a:t> </a:t>
            </a:r>
            <a:br>
              <a:rPr lang="en-US" dirty="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828800" lvl="3" indent="-457200">
              <a:buFont typeface="+mj-lt"/>
              <a:buAutoNum type="alphaLcParenR"/>
            </a:pPr>
            <a:r>
              <a:rPr lang="en-US" sz="2800" dirty="0" smtClean="0"/>
              <a:t>Need to deal with such social processes as health values, and motivation, .i.e. change in effective process.</a:t>
            </a:r>
            <a:endParaRPr lang="en-US" sz="2800" dirty="0" smtClean="0"/>
          </a:p>
          <a:p>
            <a:pPr marL="1828800" lvl="3" indent="-457200">
              <a:buFont typeface="+mj-lt"/>
              <a:buAutoNum type="alphaLcParenR"/>
            </a:pPr>
            <a:r>
              <a:rPr lang="en-US" sz="2800" dirty="0" smtClean="0"/>
              <a:t>Taking into account such forces in organizing and administration public health programmes</a:t>
            </a:r>
            <a:endParaRPr lang="en-US" sz="2800" dirty="0" smtClean="0"/>
          </a:p>
          <a:p>
            <a:pPr lvl="0">
              <a:buNone/>
            </a:pPr>
            <a:r>
              <a:rPr lang="en-US" sz="2800" dirty="0" smtClean="0"/>
              <a:t> </a:t>
            </a:r>
          </a:p>
        </p:txBody>
      </p:sp>
      <p:sp>
        <p:nvSpPr>
          <p:cNvPr id="2" name="Title 1"/>
          <p:cNvSpPr>
            <a:spLocks noGrp="1"/>
          </p:cNvSpPr>
          <p:nvPr>
            <p:ph type="title"/>
          </p:nvPr>
        </p:nvSpPr>
        <p:spPr/>
        <p:txBody>
          <a:bodyPr/>
          <a:lstStyle/>
          <a:p>
            <a:pPr marL="742950" indent="-742950"/>
            <a:r>
              <a:rPr lang="en-US" dirty="0" err="1" smtClean="0"/>
              <a:t>contd</a:t>
            </a:r>
            <a:endParaRPr lang="en-US" dirty="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endParaRPr lang="en-US" dirty="0" smtClean="0"/>
          </a:p>
          <a:p>
            <a:r>
              <a:rPr lang="en-US" sz="2800" dirty="0" smtClean="0">
                <a:latin typeface="Calibri" pitchFamily="34" charset="0"/>
                <a:cs typeface="Calibri" pitchFamily="34" charset="0"/>
              </a:rPr>
              <a:t>Skills allow you to easily visualize the steps required to reach the goal.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People often learn skills best by seeing someone else perform them.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 best way to do this is to break the actions down into simple steps and use illustrations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Skills</a:t>
            </a:r>
            <a:endParaRPr lang="en-US"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r>
              <a:rPr lang="en-US" sz="2800" dirty="0" smtClean="0">
                <a:latin typeface="Calibri" pitchFamily="34" charset="0"/>
                <a:cs typeface="Calibri" pitchFamily="34" charset="0"/>
              </a:rPr>
              <a:t>This is the belief that success is probable or inevitable.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Strong political or community leadership is probably an important ingredient of optimism.</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Optimism (or Confidence</a:t>
            </a:r>
            <a:endParaRPr lang="en-US"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a:t>
            </a:r>
            <a:endParaRPr lang="en-US" dirty="0" smtClean="0"/>
          </a:p>
          <a:p>
            <a:r>
              <a:rPr lang="en-US" sz="2800" dirty="0" smtClean="0">
                <a:latin typeface="Calibri" pitchFamily="34" charset="0"/>
                <a:cs typeface="Calibri" pitchFamily="34" charset="0"/>
              </a:rPr>
              <a:t>People are busy with limited resources and few choices.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They may need outside support in the form of accessible services, infrastructure and support networks that overcome practical obstacles to carrying out the action.</a:t>
            </a:r>
          </a:p>
        </p:txBody>
      </p:sp>
      <p:sp>
        <p:nvSpPr>
          <p:cNvPr id="3" name="Title 2"/>
          <p:cNvSpPr>
            <a:spLocks noGrp="1"/>
          </p:cNvSpPr>
          <p:nvPr>
            <p:ph type="title"/>
          </p:nvPr>
        </p:nvSpPr>
        <p:spPr/>
        <p:txBody>
          <a:bodyPr/>
          <a:lstStyle/>
          <a:p>
            <a:r>
              <a:rPr lang="en-US" dirty="0" smtClean="0"/>
              <a:t>Facilitation</a:t>
            </a:r>
            <a:endParaRPr lang="en-US"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a:t>
            </a:r>
            <a:endParaRPr lang="en-US" dirty="0" smtClean="0"/>
          </a:p>
          <a:p>
            <a:r>
              <a:rPr lang="en-US" sz="2800" dirty="0" smtClean="0">
                <a:latin typeface="Calibri" pitchFamily="34" charset="0"/>
                <a:cs typeface="Calibri" pitchFamily="34" charset="0"/>
              </a:rPr>
              <a:t>An inspiration to do something has many times happened in a collective context.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This is a kind of inspirational mass conversion, which is based on our human social instincts, like the mass meeting where a personal commitment is made</a:t>
            </a:r>
            <a:r>
              <a:rPr lang="en-US" dirty="0" smtClean="0"/>
              <a:t>. </a:t>
            </a:r>
          </a:p>
        </p:txBody>
      </p:sp>
      <p:sp>
        <p:nvSpPr>
          <p:cNvPr id="3" name="Title 2"/>
          <p:cNvSpPr>
            <a:spLocks noGrp="1"/>
          </p:cNvSpPr>
          <p:nvPr>
            <p:ph type="title"/>
          </p:nvPr>
        </p:nvSpPr>
        <p:spPr/>
        <p:txBody>
          <a:bodyPr/>
          <a:lstStyle/>
          <a:p>
            <a:r>
              <a:rPr lang="en-US" dirty="0" smtClean="0"/>
              <a:t>Stimulation</a:t>
            </a:r>
            <a:endParaRPr lang="en-US"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You need to instill this in your team members.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 stimulation could be an imminent threat (like a cost increase), a special offer or competition(based on self-interest),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or, better still, some communally shared event, which guarantees action (for example, a public meeting or a festival). </a:t>
            </a:r>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a:t>
            </a:r>
            <a:endParaRPr lang="en-US" dirty="0" smtClean="0"/>
          </a:p>
          <a:p>
            <a:r>
              <a:rPr lang="en-US" sz="2800" dirty="0" smtClean="0">
                <a:latin typeface="Calibri" pitchFamily="34" charset="0"/>
                <a:cs typeface="Calibri" pitchFamily="34" charset="0"/>
              </a:rPr>
              <a:t>It is always important to get feedback at the end of the day and know whether the change was approved or not and gain perceptions and views on the area of that change.</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Social change influences health in a complex way.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Health status is changing with the development of societies, but it is not invariably for the better. </a:t>
            </a:r>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Feedback and Reinforcement</a:t>
            </a:r>
            <a:endParaRPr lang="en-US"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dirty="0" smtClean="0">
                <a:latin typeface="Calibri" pitchFamily="34" charset="0"/>
                <a:cs typeface="Calibri" pitchFamily="34" charset="0"/>
              </a:rPr>
              <a:t>Identify the personal costs of inaction and the benefits of action in concrete terms that people can relate to, that is, allow them to 'own' the problem.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An awareness campaign aims to change people's judgments</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a:buNone/>
            </a:pPr>
            <a:r>
              <a:rPr lang="en-US" dirty="0" smtClean="0"/>
              <a:t> </a:t>
            </a:r>
            <a:endParaRPr lang="en-US" dirty="0" smtClean="0"/>
          </a:p>
          <a:p>
            <a:r>
              <a:rPr lang="en-US" sz="11200" dirty="0" smtClean="0">
                <a:latin typeface="Calibri" pitchFamily="34" charset="0"/>
                <a:cs typeface="Calibri" pitchFamily="34" charset="0"/>
              </a:rPr>
              <a:t>Social change caused by industrialization leads to mismanagement of natural resources,</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excessive waste production and associated environmental conditions that affect health.</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Environmental quality is an important direct and indirect determinant of human health.</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Poor environmental quality is directly responsible for around 25% of all preventable ill-health in the world today, with diarrheal diseases and acute respiratory infections heading the list.</a:t>
            </a:r>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Malaria, schistosomiasis, other vector-borne diseases, chronic respiratory diseases and childhood infections are strongly influenced by adverse environmental conditions. </a:t>
            </a:r>
            <a:endParaRPr lang="en-US" sz="11200" dirty="0" smtClean="0">
              <a:latin typeface="Calibri" pitchFamily="34" charset="0"/>
              <a:cs typeface="Calibri" pitchFamily="34" charset="0"/>
            </a:endParaRPr>
          </a:p>
          <a:p>
            <a:pPr>
              <a:buNone/>
            </a:pPr>
            <a:r>
              <a:rPr lang="en-US" sz="11200" dirty="0" smtClean="0">
                <a:latin typeface="Calibri" pitchFamily="34" charset="0"/>
                <a:cs typeface="Calibri" pitchFamily="34" charset="0"/>
              </a:rPr>
              <a:t> </a:t>
            </a:r>
            <a:endParaRPr lang="en-US" sz="112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industrialization</a:t>
            </a:r>
            <a:endParaRPr lang="en-US" dirty="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Lack of basic sanitation, poor water supply and poor food safety contribute greatly to diarrheal disease mortality and morbidity.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The incidence, severity and distribution of vector-borne diseases are affected substantially by human activities such as water and agricultural developments and by urbanization</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None/>
            </a:pPr>
            <a:r>
              <a:rPr lang="en-US" sz="2800" b="1" dirty="0" smtClean="0">
                <a:latin typeface="Calibri" pitchFamily="34" charset="0"/>
                <a:cs typeface="Calibri" pitchFamily="34" charset="0"/>
              </a:rPr>
              <a:t>Population</a:t>
            </a:r>
            <a:endParaRPr lang="en-US" sz="2800" b="1" dirty="0" smtClean="0">
              <a:latin typeface="Calibri" pitchFamily="34" charset="0"/>
              <a:cs typeface="Calibri" pitchFamily="34" charset="0"/>
            </a:endParaRPr>
          </a:p>
          <a:p>
            <a:pPr>
              <a:buFont typeface="Wingdings" pitchFamily="2" charset="2"/>
              <a:buChar char="Ø"/>
            </a:pPr>
            <a:r>
              <a:rPr lang="en-US" sz="2800" dirty="0" smtClean="0">
                <a:latin typeface="Calibri" pitchFamily="34" charset="0"/>
                <a:cs typeface="Calibri" pitchFamily="34" charset="0"/>
              </a:rPr>
              <a:t>Due to innovations in the provision of health care such as vaccines, availability of drugs, increase in the number of health workers and health care facilities, mortality rate has decreased compared to that of the early 20th century. </a:t>
            </a:r>
            <a:endParaRPr lang="en-US" sz="2800" dirty="0" smtClean="0">
              <a:latin typeface="Calibri" pitchFamily="34" charset="0"/>
              <a:cs typeface="Calibri" pitchFamily="34" charset="0"/>
            </a:endParaRPr>
          </a:p>
          <a:p>
            <a:pPr>
              <a:buFont typeface="Wingdings" pitchFamily="2" charset="2"/>
              <a:buChar char="Ø"/>
            </a:pPr>
            <a:r>
              <a:rPr lang="en-US" sz="2800" dirty="0" smtClean="0">
                <a:latin typeface="Calibri" pitchFamily="34" charset="0"/>
                <a:cs typeface="Calibri" pitchFamily="34" charset="0"/>
              </a:rPr>
              <a:t>This has resulted in pressure on available public health care facilities that offer services to increasing populations.</a:t>
            </a:r>
            <a:endParaRPr lang="en-US" sz="2800" dirty="0" smtClean="0">
              <a:latin typeface="Calibri" pitchFamily="34" charset="0"/>
              <a:cs typeface="Calibri" pitchFamily="34" charset="0"/>
            </a:endParaRPr>
          </a:p>
          <a:p>
            <a:pPr>
              <a:buNone/>
            </a:pP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Social Changes Affecting Health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r>
              <a:rPr lang="en-US" sz="3600" b="1" dirty="0" smtClean="0"/>
              <a:t>Prevention of diseases</a:t>
            </a:r>
            <a:r>
              <a:rPr lang="en-US" sz="3600" dirty="0" smtClean="0"/>
              <a:t>: Nurses should in addition to treating patient should also help in the prevention of diseases</a:t>
            </a:r>
            <a:endParaRPr lang="en-US" sz="3600" dirty="0" smtClean="0"/>
          </a:p>
          <a:p>
            <a:pPr lvl="0"/>
            <a:r>
              <a:rPr lang="en-US" sz="3600" b="1" dirty="0" smtClean="0"/>
              <a:t>Improve the quality of treatment</a:t>
            </a:r>
            <a:r>
              <a:rPr lang="en-US" sz="3600" dirty="0" smtClean="0"/>
              <a:t>: The study of sociology helps nurses to identify the socio-psychological problems of patients, which helps to improve the quality of treatment.</a:t>
            </a:r>
            <a:endParaRPr lang="en-US" sz="3600" dirty="0" smtClean="0"/>
          </a:p>
          <a:p>
            <a:pPr lvl="0">
              <a:buNone/>
            </a:pPr>
            <a:endParaRPr lang="en-US" sz="3000" dirty="0" smtClean="0"/>
          </a:p>
          <a:p>
            <a:pPr>
              <a:buNone/>
            </a:pPr>
            <a:r>
              <a:rPr lang="en-US" sz="3600" dirty="0" smtClean="0"/>
              <a:t> </a:t>
            </a:r>
            <a:endParaRPr lang="en-US" sz="3600" dirty="0" smtClean="0"/>
          </a:p>
          <a:p>
            <a:pPr lvl="3">
              <a:buNone/>
            </a:pPr>
            <a:endParaRPr lang="en-US" sz="1800" dirty="0" smtClean="0"/>
          </a:p>
          <a:p>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None/>
            </a:pPr>
            <a:r>
              <a:rPr lang="en-US" sz="2800" dirty="0" smtClean="0">
                <a:latin typeface="Calibri" pitchFamily="34" charset="0"/>
                <a:cs typeface="Calibri" pitchFamily="34" charset="0"/>
              </a:rPr>
              <a:t>Social change brought about by population increase leads to cumulative effects of: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Inadequate and hazardous shelter</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Overcrowding</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Lack of water supply and sanitation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Unsafe food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Air and water pollution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High accident rates</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N.B  All of these factors impact heavily on the health of a society.</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Font typeface="Wingdings" pitchFamily="2" charset="2"/>
              <a:buChar char="Ø"/>
            </a:pPr>
            <a:r>
              <a:rPr lang="en-US" sz="2800" dirty="0" smtClean="0">
                <a:latin typeface="Calibri" pitchFamily="34" charset="0"/>
                <a:cs typeface="Calibri" pitchFamily="34" charset="0"/>
              </a:rPr>
              <a:t>Today, many people in Kenya have had basic education. </a:t>
            </a:r>
            <a:endParaRPr lang="en-US" sz="2800" dirty="0" smtClean="0">
              <a:latin typeface="Calibri" pitchFamily="34" charset="0"/>
              <a:cs typeface="Calibri" pitchFamily="34" charset="0"/>
            </a:endParaRPr>
          </a:p>
          <a:p>
            <a:pPr>
              <a:buFont typeface="Wingdings" pitchFamily="2" charset="2"/>
              <a:buChar char="Ø"/>
            </a:pPr>
            <a:r>
              <a:rPr lang="en-US" sz="2800" dirty="0" smtClean="0">
                <a:latin typeface="Calibri" pitchFamily="34" charset="0"/>
                <a:cs typeface="Calibri" pitchFamily="34" charset="0"/>
              </a:rPr>
              <a:t> Due to easy access to the internet through cyber cafes, more and more Kenyans are becoming better informed about their health and the various treatment alternatives available.</a:t>
            </a:r>
            <a:endParaRPr lang="en-US" sz="2800" dirty="0" smtClean="0">
              <a:latin typeface="Calibri" pitchFamily="34" charset="0"/>
              <a:cs typeface="Calibri" pitchFamily="34" charset="0"/>
            </a:endParaRPr>
          </a:p>
          <a:p>
            <a:pPr>
              <a:buFont typeface="Wingdings" pitchFamily="2" charset="2"/>
              <a:buChar char="Ø"/>
            </a:pPr>
            <a:r>
              <a:rPr lang="en-US" sz="2800" dirty="0" smtClean="0">
                <a:latin typeface="Calibri" pitchFamily="34" charset="0"/>
                <a:cs typeface="Calibri" pitchFamily="34" charset="0"/>
              </a:rPr>
              <a:t>As a result, nurses and other health professionals have to strive to keep informed and up to date by achieving higher levels of education in order to meet professional needs and demands for quality care by an informed public.</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Education</a:t>
            </a:r>
            <a:endParaRPr lang="en-US" dirty="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Social institutions are organs, which perform some of the functions that benefit society’s .e.g.  government and schools.</a:t>
            </a:r>
            <a:endParaRPr lang="en-US" dirty="0" smtClean="0"/>
          </a:p>
          <a:p>
            <a:r>
              <a:rPr lang="en-US" dirty="0" smtClean="0"/>
              <a:t> Each society should have social institutions for survival.  </a:t>
            </a:r>
            <a:endParaRPr lang="en-US" dirty="0" smtClean="0"/>
          </a:p>
          <a:p>
            <a:pPr>
              <a:buNone/>
            </a:pPr>
            <a:br>
              <a:rPr lang="en-US" dirty="0" smtClean="0"/>
            </a:br>
            <a:endParaRPr lang="en-US" dirty="0"/>
          </a:p>
        </p:txBody>
      </p:sp>
      <p:sp>
        <p:nvSpPr>
          <p:cNvPr id="3" name="Title 2"/>
          <p:cNvSpPr>
            <a:spLocks noGrp="1"/>
          </p:cNvSpPr>
          <p:nvPr>
            <p:ph type="title"/>
          </p:nvPr>
        </p:nvSpPr>
        <p:spPr/>
        <p:txBody>
          <a:bodyPr>
            <a:normAutofit fontScale="90000"/>
          </a:bodyPr>
          <a:lstStyle/>
          <a:p>
            <a:r>
              <a:rPr lang="en-US" dirty="0" smtClean="0"/>
              <a:t>SOCIAL INSTITUTIONS</a:t>
            </a:r>
            <a:br>
              <a:rPr lang="en-US" dirty="0" smtClean="0"/>
            </a:br>
            <a:endParaRPr lang="en-US"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lvl="0"/>
            <a:r>
              <a:rPr lang="en-US" dirty="0" smtClean="0"/>
              <a:t>Define a social institution</a:t>
            </a:r>
            <a:endParaRPr lang="en-US" dirty="0" smtClean="0"/>
          </a:p>
          <a:p>
            <a:pPr lvl="0"/>
            <a:r>
              <a:rPr lang="en-US" dirty="0" smtClean="0"/>
              <a:t>Describe a family institution</a:t>
            </a:r>
            <a:endParaRPr lang="en-US" dirty="0" smtClean="0"/>
          </a:p>
          <a:p>
            <a:pPr lvl="0"/>
            <a:r>
              <a:rPr lang="en-US" dirty="0" smtClean="0"/>
              <a:t>Describe the educational institution</a:t>
            </a:r>
            <a:endParaRPr lang="en-US" dirty="0" smtClean="0"/>
          </a:p>
          <a:p>
            <a:pPr lvl="0"/>
            <a:r>
              <a:rPr lang="en-US" dirty="0" smtClean="0"/>
              <a:t>Describe the religious institution</a:t>
            </a:r>
            <a:endParaRPr lang="en-US" dirty="0" smtClean="0"/>
          </a:p>
          <a:p>
            <a:pPr lvl="0"/>
            <a:r>
              <a:rPr lang="en-US" dirty="0" smtClean="0"/>
              <a:t>Describe the political institution</a:t>
            </a:r>
            <a:endParaRPr lang="en-US" dirty="0" smtClean="0"/>
          </a:p>
          <a:p>
            <a:pPr lvl="0"/>
            <a:r>
              <a:rPr lang="en-US" dirty="0" smtClean="0"/>
              <a:t>Describe the health care institution</a:t>
            </a:r>
            <a:endParaRPr lang="en-US" dirty="0" smtClean="0"/>
          </a:p>
          <a:p>
            <a:endParaRPr lang="en-US" dirty="0"/>
          </a:p>
        </p:txBody>
      </p:sp>
      <p:sp>
        <p:nvSpPr>
          <p:cNvPr id="3" name="Title 2"/>
          <p:cNvSpPr>
            <a:spLocks noGrp="1"/>
          </p:cNvSpPr>
          <p:nvPr>
            <p:ph type="title"/>
          </p:nvPr>
        </p:nvSpPr>
        <p:spPr/>
        <p:txBody>
          <a:bodyPr/>
          <a:lstStyle/>
          <a:p>
            <a:r>
              <a:rPr lang="en-US" dirty="0" smtClean="0"/>
              <a:t>Objectives</a:t>
            </a:r>
            <a:endParaRPr lang="en-US" dirty="0"/>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a:t>
            </a:r>
            <a:endParaRPr lang="en-US" dirty="0" smtClean="0"/>
          </a:p>
          <a:p>
            <a:pPr lvl="0"/>
            <a:r>
              <a:rPr lang="en-US" sz="2800" dirty="0" smtClean="0">
                <a:latin typeface="Calibri" pitchFamily="34" charset="0"/>
                <a:cs typeface="Calibri" pitchFamily="34" charset="0"/>
              </a:rPr>
              <a:t>Institutions are organizations, or mechanisms of social structure, governing the behaviour of two or more individuals.</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 Institutions are organizations with a social purpose and permanence, transcending individual human lives and intentions, with the making and enforcing of rules governing human behaviour.</a:t>
            </a:r>
            <a:endParaRPr lang="en-US" sz="2800" dirty="0" smtClean="0">
              <a:latin typeface="Calibri" pitchFamily="34" charset="0"/>
              <a:cs typeface="Calibri" pitchFamily="34" charset="0"/>
            </a:endParaRPr>
          </a:p>
          <a:p>
            <a:pPr lvl="0">
              <a:buNone/>
            </a:pPr>
            <a:endParaRPr lang="en-US" sz="45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What is an Institution? </a:t>
            </a:r>
            <a:br>
              <a:rPr lang="en-US" dirty="0" smtClean="0"/>
            </a:br>
            <a:r>
              <a:rPr lang="en-US" dirty="0" smtClean="0"/>
              <a:t> </a:t>
            </a:r>
            <a:br>
              <a:rPr lang="en-US" dirty="0" smtClean="0"/>
            </a:br>
            <a:endParaRPr lang="en-US" dirty="0"/>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dirty="0" smtClean="0"/>
          </a:p>
          <a:p>
            <a:pPr lvl="0"/>
            <a:r>
              <a:rPr lang="en-US" sz="2800" dirty="0" smtClean="0">
                <a:latin typeface="Calibri" pitchFamily="34" charset="0"/>
                <a:cs typeface="Calibri" pitchFamily="34" charset="0"/>
              </a:rPr>
              <a:t>Institutions are one of the principal objects of study in the social sciences, including sociology, political science and economics.</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 Institutions are a central concern for law, the formal regime for political rule making and enforcement.</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b="1" dirty="0" smtClean="0"/>
              <a:t>The Family</a:t>
            </a:r>
            <a:r>
              <a:rPr lang="en-US" dirty="0" smtClean="0"/>
              <a:t> </a:t>
            </a:r>
            <a:endParaRPr lang="en-US" dirty="0" smtClean="0"/>
          </a:p>
          <a:p>
            <a:pPr lvl="0"/>
            <a:r>
              <a:rPr lang="en-US" dirty="0" smtClean="0"/>
              <a:t>The basic unit of social structure, which vary greatly from time to time and from culture to culture.</a:t>
            </a:r>
            <a:endParaRPr lang="en-US" dirty="0" smtClean="0"/>
          </a:p>
          <a:p>
            <a:pPr lvl="0"/>
            <a:r>
              <a:rPr lang="en-US" dirty="0" smtClean="0"/>
              <a:t> In the context of  sociology the family is defined as a universal human institution in a small kinship structured group with the key function of nurturing the socialization of the newborn.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Social Institutions</a:t>
            </a:r>
            <a:br>
              <a:rPr lang="en-US" dirty="0" smtClean="0"/>
            </a:br>
            <a:endParaRPr lang="en-US" dirty="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lvl="0"/>
            <a:r>
              <a:rPr lang="en-US" dirty="0" smtClean="0"/>
              <a:t> </a:t>
            </a:r>
            <a:r>
              <a:rPr lang="en-US" sz="3000" dirty="0" smtClean="0">
                <a:latin typeface="Calibri" pitchFamily="34" charset="0"/>
                <a:cs typeface="Calibri" pitchFamily="34" charset="0"/>
              </a:rPr>
              <a:t>Consists</a:t>
            </a:r>
            <a:r>
              <a:rPr lang="en-US" dirty="0" smtClean="0"/>
              <a:t> only of parents and children, but the nuclear family is by no means universal.</a:t>
            </a:r>
            <a:endParaRPr lang="en-US" dirty="0" smtClean="0"/>
          </a:p>
          <a:p>
            <a:pPr lvl="0"/>
            <a:r>
              <a:rPr lang="en-US" dirty="0" smtClean="0"/>
              <a:t> In pre-industrial societies, the ties of kinship bind the individual both to the family of orientation, into which one is born, and to the family of procreation, which one finds at marriage and which often includes one's spouse's relatives. </a:t>
            </a:r>
            <a:endParaRPr lang="en-US" dirty="0" smtClean="0"/>
          </a:p>
          <a:p>
            <a:pPr lvl="0"/>
            <a:r>
              <a:rPr lang="en-US" dirty="0" smtClean="0"/>
              <a:t>The nuclear family also may be extended through the acquisition of more than one spouse (polygamy), or through the common residence of two or more married couples and their children or of several generations connected in them</a:t>
            </a:r>
            <a:endParaRPr lang="en-US" dirty="0" smtClean="0"/>
          </a:p>
          <a:p>
            <a:pPr>
              <a:buNone/>
            </a:pPr>
            <a:r>
              <a:rPr lang="en-US" dirty="0" smtClean="0"/>
              <a:t> </a:t>
            </a:r>
            <a:endParaRPr lang="en-US" dirty="0" smtClean="0"/>
          </a:p>
          <a:p>
            <a:endParaRPr lang="en-US" dirty="0"/>
          </a:p>
        </p:txBody>
      </p:sp>
      <p:sp>
        <p:nvSpPr>
          <p:cNvPr id="3" name="Title 2"/>
          <p:cNvSpPr>
            <a:spLocks noGrp="1"/>
          </p:cNvSpPr>
          <p:nvPr>
            <p:ph type="title"/>
          </p:nvPr>
        </p:nvSpPr>
        <p:spPr/>
        <p:txBody>
          <a:bodyPr/>
          <a:lstStyle/>
          <a:p>
            <a:r>
              <a:rPr lang="en-US" dirty="0" smtClean="0"/>
              <a:t>Nuclear family</a:t>
            </a:r>
            <a:endParaRPr lang="en-US"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t> </a:t>
            </a:r>
            <a:endParaRPr lang="en-US" dirty="0" smtClean="0"/>
          </a:p>
          <a:p>
            <a:pPr lvl="0"/>
            <a:r>
              <a:rPr lang="en-US" sz="3000" dirty="0" smtClean="0">
                <a:latin typeface="Calibri" pitchFamily="34" charset="0"/>
                <a:cs typeface="Calibri" pitchFamily="34" charset="0"/>
              </a:rPr>
              <a:t>Kinship implies ties of blood (biological kinship), descent (jural or legal kinship) and marriage (affiliation). </a:t>
            </a:r>
            <a:endParaRPr lang="en-US" sz="3000" dirty="0" smtClean="0">
              <a:latin typeface="Calibri" pitchFamily="34" charset="0"/>
              <a:cs typeface="Calibri" pitchFamily="34" charset="0"/>
            </a:endParaRPr>
          </a:p>
          <a:p>
            <a:pPr lvl="0"/>
            <a:r>
              <a:rPr lang="en-US" sz="3000" dirty="0" smtClean="0">
                <a:latin typeface="Calibri" pitchFamily="34" charset="0"/>
                <a:cs typeface="Calibri" pitchFamily="34" charset="0"/>
              </a:rPr>
              <a:t>People descended from a common ancestor are referred to as cognatic kin or cognates; those who become kin through marriage are affinal kins or affines. </a:t>
            </a:r>
            <a:endParaRPr lang="en-US" sz="3000" dirty="0" smtClean="0">
              <a:latin typeface="Calibri" pitchFamily="34" charset="0"/>
              <a:cs typeface="Calibri" pitchFamily="34" charset="0"/>
            </a:endParaRPr>
          </a:p>
          <a:p>
            <a:pPr lvl="0"/>
            <a:r>
              <a:rPr lang="en-US" sz="3000" dirty="0" smtClean="0">
                <a:latin typeface="Calibri" pitchFamily="34" charset="0"/>
                <a:cs typeface="Calibri" pitchFamily="34" charset="0"/>
              </a:rPr>
              <a:t>As a basic principle of social organization, kinship gives a person his place in society; he is the son of X and grandson of Y</a:t>
            </a:r>
            <a:endParaRPr lang="en-US" sz="3000" dirty="0" smtClean="0">
              <a:latin typeface="Calibri" pitchFamily="34" charset="0"/>
              <a:cs typeface="Calibri" pitchFamily="34" charset="0"/>
            </a:endParaRPr>
          </a:p>
          <a:p>
            <a:pPr>
              <a:buNone/>
            </a:pPr>
            <a:r>
              <a:rPr lang="en-US" sz="3000" b="1" dirty="0" smtClean="0">
                <a:latin typeface="Calibri" pitchFamily="34" charset="0"/>
                <a:cs typeface="Calibri" pitchFamily="34" charset="0"/>
              </a:rPr>
              <a:t> </a:t>
            </a:r>
            <a:endParaRPr lang="en-US" sz="3000" dirty="0" smtClean="0">
              <a:latin typeface="Calibri" pitchFamily="34" charset="0"/>
              <a:cs typeface="Calibri" pitchFamily="34" charset="0"/>
            </a:endParaRPr>
          </a:p>
          <a:p>
            <a:endParaRPr lang="en-US" sz="30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Kinship Relationship</a:t>
            </a:r>
            <a:br>
              <a:rPr lang="en-US" dirty="0" smtClean="0"/>
            </a:br>
            <a:endParaRPr lang="en-US"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524000"/>
            <a:ext cx="8610600" cy="4483291"/>
          </a:xfrm>
        </p:spPr>
        <p:txBody>
          <a:bodyPr/>
          <a:lstStyle/>
          <a:p>
            <a:pPr>
              <a:buNone/>
            </a:pPr>
            <a:r>
              <a:rPr lang="en-US" b="1" dirty="0" smtClean="0"/>
              <a:t> </a:t>
            </a:r>
            <a:endParaRPr lang="en-US" dirty="0"/>
          </a:p>
        </p:txBody>
      </p:sp>
      <p:sp>
        <p:nvSpPr>
          <p:cNvPr id="3" name="Title 2"/>
          <p:cNvSpPr>
            <a:spLocks noGrp="1"/>
          </p:cNvSpPr>
          <p:nvPr>
            <p:ph type="title"/>
          </p:nvPr>
        </p:nvSpPr>
        <p:spPr/>
        <p:txBody>
          <a:bodyPr/>
          <a:lstStyle/>
          <a:p>
            <a:endParaRPr lang="en-US" dirty="0"/>
          </a:p>
        </p:txBody>
      </p:sp>
      <p:pic>
        <p:nvPicPr>
          <p:cNvPr id="1028" name="ia_el_18_innerEl" descr="The Relationship in the Nuclear Family"/>
          <p:cNvPicPr>
            <a:picLocks noChangeAspect="1" noChangeArrowheads="1"/>
          </p:cNvPicPr>
          <p:nvPr/>
        </p:nvPicPr>
        <p:blipFill>
          <a:blip r:embed="rId1"/>
          <a:srcRect/>
          <a:stretch>
            <a:fillRect/>
          </a:stretch>
        </p:blipFill>
        <p:spPr bwMode="auto">
          <a:xfrm>
            <a:off x="2362200" y="2362200"/>
            <a:ext cx="2857500" cy="28575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b="1" dirty="0" smtClean="0"/>
              <a:t>Relationship between various elements of social life :</a:t>
            </a:r>
            <a:r>
              <a:rPr lang="en-US" dirty="0" smtClean="0"/>
              <a:t> The study of sociology helps the nurses to understand the relationship between various elements of social life such as economic, political, moral, religious and intellectuals etc. which also help in the identification of various diseases</a:t>
            </a:r>
            <a:endParaRPr lang="en-US" dirty="0" smtClean="0"/>
          </a:p>
          <a:p>
            <a:pPr>
              <a:buNone/>
            </a:pPr>
            <a:r>
              <a:rPr lang="en-US" dirty="0" smtClean="0"/>
              <a:t> </a:t>
            </a: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This is the type of family that consists of several generations of relatives all living together or near each other. </a:t>
            </a:r>
            <a:endParaRPr lang="en-US" dirty="0" smtClean="0"/>
          </a:p>
          <a:p>
            <a:pPr lvl="0"/>
            <a:r>
              <a:rPr lang="en-US" dirty="0" smtClean="0"/>
              <a:t>The relationship is based on birth or marriage, for example, auntie, in-laws, grandparents and so on.</a:t>
            </a:r>
            <a:endParaRPr lang="en-US" dirty="0" smtClean="0"/>
          </a:p>
          <a:p>
            <a:pPr>
              <a:buNone/>
            </a:pPr>
            <a:endParaRPr lang="en-US" dirty="0" smtClean="0"/>
          </a:p>
        </p:txBody>
      </p:sp>
      <p:sp>
        <p:nvSpPr>
          <p:cNvPr id="3" name="Title 2"/>
          <p:cNvSpPr>
            <a:spLocks noGrp="1"/>
          </p:cNvSpPr>
          <p:nvPr>
            <p:ph type="title"/>
          </p:nvPr>
        </p:nvSpPr>
        <p:spPr/>
        <p:txBody>
          <a:bodyPr>
            <a:normAutofit fontScale="90000"/>
          </a:bodyPr>
          <a:lstStyle/>
          <a:p>
            <a:r>
              <a:rPr lang="en-US" dirty="0" smtClean="0"/>
              <a:t>Extended Family </a:t>
            </a:r>
            <a:br>
              <a:rPr lang="en-US" dirty="0" smtClean="0"/>
            </a:br>
            <a:endParaRPr lang="en-US"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pic>
        <p:nvPicPr>
          <p:cNvPr id="2050" name="ia_el_19_innerEl" descr="Graphic Representation of an Extended Family"/>
          <p:cNvPicPr>
            <a:picLocks noChangeAspect="1" noChangeArrowheads="1"/>
          </p:cNvPicPr>
          <p:nvPr/>
        </p:nvPicPr>
        <p:blipFill>
          <a:blip r:embed="rId1"/>
          <a:srcRect/>
          <a:stretch>
            <a:fillRect/>
          </a:stretch>
        </p:blipFill>
        <p:spPr bwMode="auto">
          <a:xfrm>
            <a:off x="2362200" y="2362200"/>
            <a:ext cx="2857500" cy="2857500"/>
          </a:xfrm>
          <a:prstGeom prst="rect">
            <a:avLst/>
          </a:prstGeom>
          <a:noFill/>
          <a:ln w="9525">
            <a:noFill/>
            <a:miter lim="800000"/>
            <a:headEnd/>
            <a:tailEnd/>
          </a:ln>
        </p:spPr>
      </p:pic>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r>
              <a:rPr lang="en-US" sz="2800" dirty="0" smtClean="0">
                <a:latin typeface="Calibri" pitchFamily="34" charset="0"/>
                <a:cs typeface="Calibri" pitchFamily="34" charset="0"/>
              </a:rPr>
              <a:t>Sexual relationships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Economic cooperation among members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Reproduction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The educational function by which he meant the socialization of infants and children.(George Peter Murdock 1983), </a:t>
            </a:r>
            <a:endParaRPr lang="en-US" sz="2800" dirty="0" smtClean="0">
              <a:latin typeface="Calibri" pitchFamily="34" charset="0"/>
              <a:cs typeface="Calibri" pitchFamily="34" charset="0"/>
            </a:endParaRPr>
          </a:p>
          <a:p>
            <a:pPr>
              <a:buNone/>
            </a:pPr>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Functions of the Family</a:t>
            </a:r>
            <a:br>
              <a:rPr lang="en-US" dirty="0" smtClean="0"/>
            </a:br>
            <a:endParaRPr lang="en-US"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buNone/>
            </a:pPr>
            <a:r>
              <a:rPr lang="en-US" b="1" dirty="0" smtClean="0"/>
              <a:t>Control of Sexual Behaviour</a:t>
            </a:r>
            <a:r>
              <a:rPr lang="en-US" dirty="0" smtClean="0"/>
              <a:t> </a:t>
            </a:r>
            <a:endParaRPr lang="en-US" dirty="0" smtClean="0"/>
          </a:p>
          <a:p>
            <a:r>
              <a:rPr lang="en-US" sz="2800" dirty="0" smtClean="0">
                <a:latin typeface="Calibri" pitchFamily="34" charset="0"/>
                <a:cs typeface="Calibri" pitchFamily="34" charset="0"/>
              </a:rPr>
              <a:t>When a man and a woman marry, they are expected to have a sexual relationship with each other.</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It is only in marriage that sexual behaviour should be practiced.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It is within the marital setting that sex is legitimized. </a:t>
            </a:r>
            <a:endParaRPr lang="en-US" sz="2800" dirty="0" smtClean="0">
              <a:latin typeface="Calibri" pitchFamily="34" charset="0"/>
              <a:cs typeface="Calibri" pitchFamily="34" charset="0"/>
            </a:endParaRPr>
          </a:p>
          <a:p>
            <a:pPr>
              <a:buNone/>
            </a:pPr>
            <a:endParaRPr lang="en-US" dirty="0"/>
          </a:p>
        </p:txBody>
      </p:sp>
      <p:sp>
        <p:nvSpPr>
          <p:cNvPr id="3" name="Title 2"/>
          <p:cNvSpPr>
            <a:spLocks noGrp="1"/>
          </p:cNvSpPr>
          <p:nvPr>
            <p:ph type="title"/>
          </p:nvPr>
        </p:nvSpPr>
        <p:spPr/>
        <p:txBody>
          <a:bodyPr>
            <a:normAutofit fontScale="90000"/>
          </a:bodyPr>
          <a:lstStyle/>
          <a:p>
            <a:r>
              <a:rPr lang="en-US" dirty="0" smtClean="0"/>
              <a:t>Essential or primary functions </a:t>
            </a:r>
            <a:br>
              <a:rPr lang="en-US" dirty="0" smtClean="0"/>
            </a:br>
            <a:endParaRPr lang="en-US" dirty="0"/>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The functions  control illegitimate sex and indecencies such as incest, child abuse, rape, and risk of contracting Sexually Transmitted Infections (STIs) like syphilis and gonorrhea and HIV/AIDS</a:t>
            </a:r>
            <a:endParaRPr lang="en-US" sz="2800" dirty="0" smtClean="0">
              <a:latin typeface="Calibri" pitchFamily="34" charset="0"/>
              <a:cs typeface="Calibri" pitchFamily="34" charset="0"/>
            </a:endParaRPr>
          </a:p>
          <a:p>
            <a:pPr lvl="0">
              <a:buNone/>
            </a:pPr>
            <a:endParaRPr lang="en-US" sz="2800" dirty="0" smtClean="0"/>
          </a:p>
          <a:p>
            <a:pPr>
              <a:buNone/>
            </a:pP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Couples are expected to have children and nurture them. </a:t>
            </a:r>
            <a:endParaRPr lang="en-US" dirty="0" smtClean="0"/>
          </a:p>
          <a:p>
            <a:r>
              <a:rPr lang="en-US" dirty="0" smtClean="0"/>
              <a:t>Primary socialization also takes place within the family. If mothers have jobs outside the house, house helps and other family members (such as grandparents and older siblings) are engaged to continue with this function of nurturing the child while the mother is away.</a:t>
            </a:r>
            <a:endParaRPr lang="en-US" dirty="0" smtClean="0"/>
          </a:p>
          <a:p>
            <a:endParaRPr lang="en-US" dirty="0"/>
          </a:p>
        </p:txBody>
      </p:sp>
      <p:sp>
        <p:nvSpPr>
          <p:cNvPr id="3" name="Title 2"/>
          <p:cNvSpPr>
            <a:spLocks noGrp="1"/>
          </p:cNvSpPr>
          <p:nvPr>
            <p:ph type="title"/>
          </p:nvPr>
        </p:nvSpPr>
        <p:spPr/>
        <p:txBody>
          <a:bodyPr>
            <a:normAutofit fontScale="90000"/>
          </a:bodyPr>
          <a:lstStyle/>
          <a:p>
            <a:pPr lvl="0"/>
            <a:r>
              <a:rPr lang="en-US" dirty="0" smtClean="0"/>
              <a:t>Procreation and Nurturing Children </a:t>
            </a:r>
            <a:br>
              <a:rPr lang="en-US" dirty="0" smtClean="0"/>
            </a:br>
            <a:endParaRPr lang="en-US"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Even today, children are taught at home, for example, social skills such as table manners, washing hands after visiting the toilet and before eating and so on. </a:t>
            </a:r>
            <a:endParaRPr lang="en-US" dirty="0" smtClean="0"/>
          </a:p>
          <a:p>
            <a:r>
              <a:rPr lang="en-US" dirty="0" smtClean="0"/>
              <a:t>Parents are expected to continue showing an interest in their child’s learning throughout school life.</a:t>
            </a:r>
            <a:endParaRPr lang="en-US" dirty="0" smtClean="0"/>
          </a:p>
          <a:p>
            <a:endParaRPr lang="en-US" dirty="0"/>
          </a:p>
        </p:txBody>
      </p:sp>
      <p:sp>
        <p:nvSpPr>
          <p:cNvPr id="3" name="Title 2"/>
          <p:cNvSpPr>
            <a:spLocks noGrp="1"/>
          </p:cNvSpPr>
          <p:nvPr>
            <p:ph type="title"/>
          </p:nvPr>
        </p:nvSpPr>
        <p:spPr/>
        <p:txBody>
          <a:bodyPr>
            <a:normAutofit fontScale="90000"/>
          </a:bodyPr>
          <a:lstStyle/>
          <a:p>
            <a:pPr lvl="0"/>
            <a:r>
              <a:rPr lang="en-US" dirty="0" smtClean="0"/>
              <a:t>Education</a:t>
            </a:r>
            <a:br>
              <a:rPr lang="en-US" dirty="0" smtClean="0"/>
            </a:br>
            <a:endParaRPr lang="en-US" dirty="0"/>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The parents give a child the birth right as confirmed by the provision of a birth certificate by the government officials.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They also have other rights that they should give to the child such as the right to an education,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The right to basic needs such as clothing, food and shelter among others</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pPr lvl="0"/>
            <a:r>
              <a:rPr lang="en-US" dirty="0" smtClean="0"/>
              <a:t>Legal Function </a:t>
            </a:r>
            <a:br>
              <a:rPr lang="en-US" dirty="0" smtClean="0"/>
            </a:br>
            <a:endParaRPr lang="en-US" dirty="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Calibri" pitchFamily="34" charset="0"/>
                <a:cs typeface="Calibri" pitchFamily="34" charset="0"/>
              </a:rPr>
              <a:t>The family instills sense of religious beliefs and thoughts in their children. </a:t>
            </a:r>
            <a:endParaRPr lang="en-US" dirty="0" smtClean="0">
              <a:latin typeface="Calibri" pitchFamily="34" charset="0"/>
              <a:cs typeface="Calibri" pitchFamily="34" charset="0"/>
            </a:endParaRPr>
          </a:p>
          <a:p>
            <a:r>
              <a:rPr lang="en-US" dirty="0" smtClean="0">
                <a:latin typeface="Calibri" pitchFamily="34" charset="0"/>
                <a:cs typeface="Calibri" pitchFamily="34" charset="0"/>
              </a:rPr>
              <a:t>This could be the traditional African religious belief or the modern belief in one God worshipped in churches, mosques or synagogues.</a:t>
            </a:r>
            <a:endParaRPr lang="en-US" dirty="0" smtClean="0">
              <a:latin typeface="Calibri" pitchFamily="34" charset="0"/>
              <a:cs typeface="Calibri" pitchFamily="34" charset="0"/>
            </a:endParaRPr>
          </a:p>
          <a:p>
            <a:endParaRPr lang="en-US"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pPr lvl="0"/>
            <a:r>
              <a:rPr lang="en-US" dirty="0" smtClean="0"/>
              <a:t>Spiritual Function </a:t>
            </a:r>
            <a:br>
              <a:rPr lang="en-US" dirty="0" smtClean="0"/>
            </a:br>
            <a:endParaRPr lang="en-US" dirty="0"/>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Previously the family was an economic unit, now the economic role of the family is considerably modified. </a:t>
            </a:r>
            <a:endParaRPr lang="en-US" dirty="0" smtClean="0"/>
          </a:p>
          <a:p>
            <a:r>
              <a:rPr lang="en-US" dirty="0" smtClean="0"/>
              <a:t>The process of industrialization has affected the family, the center of production has moved from home to the factory</a:t>
            </a:r>
            <a:endParaRPr lang="en-US" dirty="0" smtClean="0"/>
          </a:p>
          <a:p>
            <a:endParaRPr lang="en-US" dirty="0"/>
          </a:p>
        </p:txBody>
      </p:sp>
      <p:sp>
        <p:nvSpPr>
          <p:cNvPr id="3" name="Title 2"/>
          <p:cNvSpPr>
            <a:spLocks noGrp="1"/>
          </p:cNvSpPr>
          <p:nvPr>
            <p:ph type="title"/>
          </p:nvPr>
        </p:nvSpPr>
        <p:spPr/>
        <p:txBody>
          <a:bodyPr>
            <a:normAutofit fontScale="90000"/>
          </a:bodyPr>
          <a:lstStyle/>
          <a:p>
            <a:pPr lvl="0"/>
            <a:r>
              <a:rPr lang="en-US" dirty="0" smtClean="0"/>
              <a:t>Economic functions</a:t>
            </a:r>
            <a:br>
              <a:rPr lang="en-US"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b="1" dirty="0" smtClean="0"/>
              <a:t>Support the government in various schemes of social planning</a:t>
            </a:r>
            <a:r>
              <a:rPr lang="en-US" dirty="0" smtClean="0"/>
              <a:t>: The study of sociology also helps nurses to support the government in various schemes of social planning for .e.g. the Family health/ programme and welfare of the government can be successfully implemented only with the participation of the nurses</a:t>
            </a:r>
            <a:endParaRPr lang="en-US" dirty="0" smtClean="0"/>
          </a:p>
          <a:p>
            <a:pPr>
              <a:buNone/>
            </a:pPr>
            <a:r>
              <a:rPr lang="en-US" dirty="0" smtClean="0"/>
              <a:t> </a:t>
            </a:r>
            <a:endParaRPr lang="en-US" dirty="0" smtClean="0"/>
          </a:p>
          <a:p>
            <a:endParaRPr lang="en-US" dirty="0"/>
          </a:p>
        </p:txBody>
      </p:sp>
      <p:sp>
        <p:nvSpPr>
          <p:cNvPr id="2" name="Title 1"/>
          <p:cNvSpPr>
            <a:spLocks noGrp="1"/>
          </p:cNvSpPr>
          <p:nvPr>
            <p:ph type="title"/>
          </p:nvPr>
        </p:nvSpPr>
        <p:spPr/>
        <p:txBody>
          <a:bodyPr/>
          <a:lstStyle/>
          <a:p>
            <a:r>
              <a:rPr lang="en-US" dirty="0" err="1" smtClean="0"/>
              <a:t>contd</a:t>
            </a:r>
            <a:endParaRPr lang="en-US" dirty="0"/>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Education is the deliberate instruction through which a society’s social and technical skills are acquired (Casper Odegi Awuondo, 1993). </a:t>
            </a:r>
            <a:endParaRPr lang="en-US" dirty="0" smtClean="0"/>
          </a:p>
          <a:p>
            <a:pPr lvl="0"/>
            <a:r>
              <a:rPr lang="en-US" dirty="0" smtClean="0"/>
              <a:t>It is a lifelong process that begins as soon as a child is conceived.</a:t>
            </a:r>
            <a:endParaRPr lang="en-US" dirty="0" smtClean="0"/>
          </a:p>
          <a:p>
            <a:pPr lvl="0"/>
            <a:r>
              <a:rPr lang="en-US" dirty="0" smtClean="0"/>
              <a:t> What happens to the mother during pregnancy affects the child’s personality development and learning process.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Educational Institutions </a:t>
            </a:r>
            <a:br>
              <a:rPr lang="en-US" dirty="0" smtClean="0"/>
            </a:br>
            <a:endParaRPr lang="en-US" dirty="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en-US" b="1" dirty="0" smtClean="0"/>
              <a:t> </a:t>
            </a:r>
            <a:r>
              <a:rPr lang="en-US" sz="3000" b="1" dirty="0" smtClean="0">
                <a:latin typeface="Calibri" pitchFamily="34" charset="0"/>
                <a:cs typeface="Calibri" pitchFamily="34" charset="0"/>
              </a:rPr>
              <a:t>Formal</a:t>
            </a:r>
            <a:r>
              <a:rPr lang="en-US" b="1" dirty="0" smtClean="0"/>
              <a:t> and informal</a:t>
            </a:r>
            <a:r>
              <a:rPr lang="en-US" dirty="0" smtClean="0"/>
              <a:t>. </a:t>
            </a:r>
            <a:endParaRPr lang="en-US" dirty="0" smtClean="0"/>
          </a:p>
          <a:p>
            <a:pPr lvl="0"/>
            <a:r>
              <a:rPr lang="en-US" b="1" dirty="0" smtClean="0"/>
              <a:t>Formal education</a:t>
            </a:r>
            <a:r>
              <a:rPr lang="en-US" dirty="0" smtClean="0"/>
              <a:t> is acquired through formally established institutions of learning. Learning takes place within these while following the laid down curricula of education. </a:t>
            </a:r>
            <a:endParaRPr lang="en-US" dirty="0" smtClean="0"/>
          </a:p>
          <a:p>
            <a:pPr lvl="0"/>
            <a:r>
              <a:rPr lang="en-US" b="1" dirty="0" smtClean="0"/>
              <a:t>Informal education</a:t>
            </a:r>
            <a:r>
              <a:rPr lang="en-US" dirty="0" smtClean="0"/>
              <a:t> takes place in informal places, for example, the work place, recreational place, among peer groups, in the church or other religious settings. Informal education also takes place during political rallies, voting and wedding ceremonies.</a:t>
            </a:r>
            <a:endParaRPr lang="en-US" dirty="0" smtClean="0"/>
          </a:p>
          <a:p>
            <a:endParaRPr lang="en-US" dirty="0"/>
          </a:p>
        </p:txBody>
      </p:sp>
      <p:sp>
        <p:nvSpPr>
          <p:cNvPr id="3" name="Title 2"/>
          <p:cNvSpPr>
            <a:spLocks noGrp="1"/>
          </p:cNvSpPr>
          <p:nvPr>
            <p:ph type="title"/>
          </p:nvPr>
        </p:nvSpPr>
        <p:spPr/>
        <p:txBody>
          <a:bodyPr/>
          <a:lstStyle/>
          <a:p>
            <a:r>
              <a:rPr lang="en-US" dirty="0" smtClean="0"/>
              <a:t>aspects of education</a:t>
            </a:r>
            <a:endParaRPr lang="en-US" dirty="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Secondary Socialization</a:t>
            </a:r>
            <a:r>
              <a:rPr lang="en-US" dirty="0" smtClean="0"/>
              <a:t> </a:t>
            </a:r>
            <a:endParaRPr lang="en-US" dirty="0" smtClean="0"/>
          </a:p>
          <a:p>
            <a:r>
              <a:rPr lang="en-US" dirty="0" smtClean="0"/>
              <a:t>One of the functions of school is to offer secondary socialization to children. </a:t>
            </a:r>
            <a:endParaRPr lang="en-US" dirty="0" smtClean="0"/>
          </a:p>
          <a:p>
            <a:r>
              <a:rPr lang="en-US" dirty="0" smtClean="0"/>
              <a:t>As various teachers tutor them, children not only gain knowledge but also assimilate the values instilled to them by their teachers.</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Functions of Education?</a:t>
            </a:r>
            <a:br>
              <a:rPr lang="en-US" dirty="0" smtClean="0"/>
            </a:br>
            <a:endParaRPr lang="en-US" dirty="0"/>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Schools take charge of children as learning takes place. </a:t>
            </a:r>
            <a:endParaRPr lang="en-US" dirty="0" smtClean="0"/>
          </a:p>
          <a:p>
            <a:r>
              <a:rPr lang="en-US" dirty="0" smtClean="0"/>
              <a:t>This provides parents with freedom to work without distraction. </a:t>
            </a:r>
            <a:endParaRPr lang="en-US" dirty="0" smtClean="0"/>
          </a:p>
          <a:p>
            <a:r>
              <a:rPr lang="en-US" dirty="0" smtClean="0"/>
              <a:t>While at school, children are protected from playing dangerous games, for example, playing along the road, throwing stones at each other and so on.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Custodial Functions </a:t>
            </a:r>
            <a:br>
              <a:rPr lang="en-US" dirty="0" smtClean="0"/>
            </a:br>
            <a:endParaRPr lang="en-US" dirty="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latin typeface="Calibri" pitchFamily="34" charset="0"/>
                <a:cs typeface="Calibri" pitchFamily="34" charset="0"/>
              </a:rPr>
              <a:t>The communication of received beliefs and understandings is a function of formal education.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Education is especially relied on in societies that are culturally self-conscious.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Awareness of a cultural heritage is usually associated with concern that traditional values and cultural 'mysteries' will be lost if no one has special knowledge of them.</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While cultural transmission tends to emphasize respect for tradition, values of criticism and inquiry may be passed on as well as conservative values</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Cultural Transmission </a:t>
            </a:r>
            <a:br>
              <a:rPr lang="en-US" dirty="0" smtClean="0"/>
            </a:br>
            <a:endParaRPr lang="en-US" dirty="0"/>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Formal education is a major agency for transforming a heterogeneous and potentially divided community into one bound together by a common language and a sense of common identity</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Social Integration </a:t>
            </a:r>
            <a:br>
              <a:rPr lang="en-US" dirty="0" smtClean="0"/>
            </a:br>
            <a:endParaRPr lang="en-US" dirty="0"/>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000" dirty="0" smtClean="0">
                <a:latin typeface="Calibri" pitchFamily="34" charset="0"/>
                <a:cs typeface="Calibri" pitchFamily="34" charset="0"/>
              </a:rPr>
              <a:t>In traditional society, when only a few select members of the community were educated, the school played a smaller role to that of family membership in determining the student's ultimate role and status.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under the conditions of mass education, the school system takes over the job of screening and allocating status.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How the individual performs in school and the course of study they choose often determines their future occupation, income and prestige.</a:t>
            </a:r>
            <a:endParaRPr lang="en-US" sz="30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Selection and Allocation </a:t>
            </a:r>
            <a:br>
              <a:rPr lang="en-US" dirty="0" smtClean="0"/>
            </a:br>
            <a:endParaRPr lang="en-US" dirty="0"/>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Formal education communicates skills and perspectives that cannot readily be gained through other socializing experiences. </a:t>
            </a:r>
            <a:endParaRPr lang="en-US" dirty="0" smtClean="0"/>
          </a:p>
          <a:p>
            <a:r>
              <a:rPr lang="en-US" dirty="0" smtClean="0"/>
              <a:t>The school is also often a place of transition from a highly personal to a more impersonal world and habits such as punctuality may be learned here</a:t>
            </a:r>
            <a:endParaRPr lang="en-US" dirty="0"/>
          </a:p>
        </p:txBody>
      </p:sp>
      <p:sp>
        <p:nvSpPr>
          <p:cNvPr id="3" name="Title 2"/>
          <p:cNvSpPr>
            <a:spLocks noGrp="1"/>
          </p:cNvSpPr>
          <p:nvPr>
            <p:ph type="title"/>
          </p:nvPr>
        </p:nvSpPr>
        <p:spPr/>
        <p:txBody>
          <a:bodyPr>
            <a:normAutofit fontScale="90000"/>
          </a:bodyPr>
          <a:lstStyle/>
          <a:p>
            <a:r>
              <a:rPr lang="en-US" dirty="0" smtClean="0"/>
              <a:t>Personal Development </a:t>
            </a:r>
            <a:br>
              <a:rPr lang="en-US" dirty="0" smtClean="0"/>
            </a:br>
            <a:endParaRPr lang="en-US" dirty="0"/>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Paul Taylor (1996) defines religion as a belief.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Durkheim (1912) defines religion as ‘a unified system of beliefs and practices relative to sacred things, that is to say, things set apart and forbidden – beliefs and practices which unite into one single moral community …all those who adhere to them.</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Religion is as old as humankind. Sociologists have noted that in different societies religious beliefs and practices are different with remarkable diversity. </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Religious Institutions </a:t>
            </a:r>
            <a:br>
              <a:rPr lang="en-US" dirty="0" smtClean="0"/>
            </a:br>
            <a:endParaRPr lang="en-US"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endParaRPr lang="en-US" dirty="0" smtClean="0"/>
          </a:p>
          <a:p>
            <a:pPr>
              <a:buNone/>
            </a:pPr>
            <a:r>
              <a:rPr lang="en-US" sz="3000" dirty="0" smtClean="0">
                <a:latin typeface="Calibri" pitchFamily="34" charset="0"/>
                <a:cs typeface="Calibri" pitchFamily="34" charset="0"/>
              </a:rPr>
              <a:t>Religion has its foundations in the nature of human personality as well as in the requirements of social solidarity as follows :</a:t>
            </a:r>
            <a:endParaRPr lang="en-US" sz="3000" dirty="0" smtClean="0">
              <a:latin typeface="Calibri" pitchFamily="34" charset="0"/>
              <a:cs typeface="Calibri" pitchFamily="34" charset="0"/>
            </a:endParaRPr>
          </a:p>
          <a:p>
            <a:pPr lvl="0"/>
            <a:r>
              <a:rPr lang="en-US" sz="3000" dirty="0" smtClean="0">
                <a:latin typeface="Calibri" pitchFamily="34" charset="0"/>
                <a:cs typeface="Calibri" pitchFamily="34" charset="0"/>
              </a:rPr>
              <a:t>Overcoming fear and anxiety to the extent that our world is dangerous and unpredictable, people must endure and try to overcome specific fears and more general anxiety and hence the need for religion.</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Self-justification and the quest for ultimate meaning. We seek an organizing principle that will validate our most important strivings and make sense of our sufferings</a:t>
            </a:r>
            <a:endParaRPr lang="en-US" sz="30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Foundations of Religion</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b="1" dirty="0" smtClean="0"/>
              <a:t>Care for special groups in society</a:t>
            </a:r>
            <a:r>
              <a:rPr lang="en-US" dirty="0" smtClean="0"/>
              <a:t>: The study of sociology helps the nurses to improve their care for special groups in the society like children, aged, physically and mentally impaired people affected by HIV/AIDS etc. These diseases can be attacked only with complete knowledge of the differing cultural backgrounds of the patients</a:t>
            </a:r>
            <a:endParaRPr lang="en-US" dirty="0" smtClean="0"/>
          </a:p>
          <a:p>
            <a:pPr>
              <a:buNone/>
            </a:pPr>
            <a:endParaRPr lang="en-US" dirty="0"/>
          </a:p>
        </p:txBody>
      </p:sp>
      <p:sp>
        <p:nvSpPr>
          <p:cNvPr id="2" name="Title 1"/>
          <p:cNvSpPr>
            <a:spLocks noGrp="1"/>
          </p:cNvSpPr>
          <p:nvPr>
            <p:ph type="title"/>
          </p:nvPr>
        </p:nvSpPr>
        <p:spPr/>
        <p:txBody>
          <a:bodyPr/>
          <a:lstStyle/>
          <a:p>
            <a:r>
              <a:rPr lang="en-US" dirty="0" err="1" smtClean="0"/>
              <a:t>contd</a:t>
            </a:r>
            <a:endParaRPr lang="en-US" dirty="0"/>
          </a:p>
        </p:txBody>
      </p:sp>
    </p:spTree>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r>
              <a:rPr lang="en-US" sz="2800" dirty="0" smtClean="0">
                <a:latin typeface="Calibri" pitchFamily="34" charset="0"/>
                <a:cs typeface="Calibri" pitchFamily="34" charset="0"/>
              </a:rPr>
              <a:t>The search for transcendence. Most human experiences are routine and do not evoke strong emotions or strange feelings but there are circumstances that lift us out of ourselves and in which we seem to transcend our everyday self which some religions do through dance.</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Celebration of human powers and achievements. Many religious beliefs and activities reflect pride and exultation rather than humility and despair</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dirty="0" smtClean="0"/>
              <a:t>Making the world comprehensible. In all societies, some effort is made to explain and interpret our environment and religion tries to do this too.</a:t>
            </a:r>
            <a:endParaRPr lang="en-US" dirty="0" smtClean="0"/>
          </a:p>
          <a:p>
            <a:pPr lvl="0"/>
            <a:r>
              <a:rPr lang="en-US" dirty="0" smtClean="0"/>
              <a:t>Supporting social norms and values. By adding divine sanction to human values, religion buttresses the norms of society and unites its adherents into a moral community, whose members feel a deep common bond because they share a belief in what is </a:t>
            </a:r>
            <a:br>
              <a:rPr lang="en-US" dirty="0" smtClean="0"/>
            </a:br>
            <a:r>
              <a:rPr lang="en-US" dirty="0" smtClean="0"/>
              <a:t>normally true.</a:t>
            </a:r>
            <a:endParaRPr lang="en-US" dirty="0" smtClean="0"/>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95400" y="1524000"/>
            <a:ext cx="8229600" cy="4525963"/>
          </a:xfrm>
        </p:spPr>
        <p:txBody>
          <a:bodyPr>
            <a:normAutofit fontScale="55000" lnSpcReduction="20000"/>
          </a:bodyPr>
          <a:lstStyle/>
          <a:p>
            <a:pPr>
              <a:buNone/>
            </a:pPr>
            <a:br>
              <a:rPr lang="en-US" dirty="0" smtClean="0"/>
            </a:br>
            <a:r>
              <a:rPr lang="en-US" sz="4500" b="1" dirty="0" smtClean="0">
                <a:latin typeface="Calibri" pitchFamily="34" charset="0"/>
                <a:cs typeface="Calibri" pitchFamily="34" charset="0"/>
              </a:rPr>
              <a:t>Unity of Group Members</a:t>
            </a:r>
            <a:endParaRPr lang="en-US" sz="4500" dirty="0" smtClean="0">
              <a:latin typeface="Calibri" pitchFamily="34" charset="0"/>
              <a:cs typeface="Calibri" pitchFamily="34" charset="0"/>
            </a:endParaRPr>
          </a:p>
          <a:p>
            <a:pPr lvl="0"/>
            <a:r>
              <a:rPr lang="en-US" sz="5100" dirty="0" smtClean="0">
                <a:latin typeface="Calibri" pitchFamily="34" charset="0"/>
                <a:cs typeface="Calibri" pitchFamily="34" charset="0"/>
              </a:rPr>
              <a:t>This happens when members have a common creative belief. </a:t>
            </a:r>
            <a:endParaRPr lang="en-US" sz="5100" dirty="0" smtClean="0">
              <a:latin typeface="Calibri" pitchFamily="34" charset="0"/>
              <a:cs typeface="Calibri" pitchFamily="34" charset="0"/>
            </a:endParaRPr>
          </a:p>
          <a:p>
            <a:pPr lvl="0"/>
            <a:r>
              <a:rPr lang="en-US" sz="5100" dirty="0" smtClean="0">
                <a:latin typeface="Calibri" pitchFamily="34" charset="0"/>
                <a:cs typeface="Calibri" pitchFamily="34" charset="0"/>
              </a:rPr>
              <a:t>Making the world comprehensible. In all societies, some effort is made to explain and interpret our environment and religion tries to do this too.</a:t>
            </a:r>
            <a:endParaRPr lang="en-US" sz="5100" dirty="0" smtClean="0">
              <a:latin typeface="Calibri" pitchFamily="34" charset="0"/>
              <a:cs typeface="Calibri" pitchFamily="34" charset="0"/>
            </a:endParaRPr>
          </a:p>
          <a:p>
            <a:pPr lvl="0"/>
            <a:r>
              <a:rPr lang="en-US" sz="5100" dirty="0" smtClean="0">
                <a:latin typeface="Calibri" pitchFamily="34" charset="0"/>
                <a:cs typeface="Calibri" pitchFamily="34" charset="0"/>
              </a:rPr>
              <a:t>Supporting social norms and values. By adding divine sanction to human values, religion buttresses the norms of society and unites its adherents into a moral community, whose members feel a deep common bond because they share a belief in what is normally true.</a:t>
            </a:r>
            <a:endParaRPr lang="en-US" sz="5100" dirty="0" smtClean="0">
              <a:latin typeface="Calibri" pitchFamily="34" charset="0"/>
              <a:cs typeface="Calibri" pitchFamily="34" charset="0"/>
            </a:endParaRPr>
          </a:p>
          <a:p>
            <a:endParaRPr lang="en-US" sz="5100" dirty="0"/>
          </a:p>
        </p:txBody>
      </p:sp>
      <p:sp>
        <p:nvSpPr>
          <p:cNvPr id="3" name="Title 2"/>
          <p:cNvSpPr>
            <a:spLocks noGrp="1"/>
          </p:cNvSpPr>
          <p:nvPr>
            <p:ph type="title"/>
          </p:nvPr>
        </p:nvSpPr>
        <p:spPr/>
        <p:txBody>
          <a:bodyPr>
            <a:normAutofit fontScale="90000"/>
          </a:bodyPr>
          <a:lstStyle/>
          <a:p>
            <a:r>
              <a:rPr lang="en-US" dirty="0" smtClean="0"/>
              <a:t>Functions of Religious Institutions</a:t>
            </a:r>
            <a:endParaRPr lang="en-US" dirty="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Humanitarian</a:t>
            </a:r>
            <a:endParaRPr lang="en-US" dirty="0" smtClean="0"/>
          </a:p>
          <a:p>
            <a:r>
              <a:rPr lang="en-US" dirty="0" smtClean="0"/>
              <a:t>Religious organizations usually provide emergency care during disasters, like floods, earthquakes, fires and wars.</a:t>
            </a:r>
            <a:endParaRPr lang="en-US" dirty="0" smtClean="0"/>
          </a:p>
          <a:p>
            <a:r>
              <a:rPr lang="en-US" dirty="0" smtClean="0"/>
              <a:t> Organizations such as the Red Cross have their origin from religious organizations for the provision of emergency care.</a:t>
            </a:r>
            <a:endParaRPr lang="en-US" dirty="0" smtClean="0"/>
          </a:p>
          <a:p>
            <a:pPr>
              <a:buNone/>
            </a:pPr>
            <a:r>
              <a:rPr lang="en-US" dirty="0" smtClean="0"/>
              <a:t>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For example, in traditional religion, all community members would take part in a religious ceremony.</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Men would take the lead as the high priest and medicine men made sacrifices when appearing before their gods.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By doing so the calamity, be it famine or drought, was resolved.</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In modern day, religion has the same unifying function.</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buNone/>
            </a:pPr>
            <a:endParaRPr lang="en-US" sz="2800" b="1" dirty="0" smtClean="0">
              <a:latin typeface="Calibri" pitchFamily="34" charset="0"/>
              <a:cs typeface="Calibri" pitchFamily="34" charset="0"/>
            </a:endParaRPr>
          </a:p>
          <a:p>
            <a:pPr lvl="0">
              <a:buNone/>
            </a:pPr>
            <a:r>
              <a:rPr lang="en-US" sz="2800" b="1" dirty="0" smtClean="0">
                <a:latin typeface="Calibri" pitchFamily="34" charset="0"/>
                <a:cs typeface="Calibri" pitchFamily="34" charset="0"/>
              </a:rPr>
              <a:t>Reduction of stress</a:t>
            </a:r>
            <a:endParaRPr lang="en-US" sz="2800" b="1" dirty="0" smtClean="0">
              <a:latin typeface="Calibri" pitchFamily="34" charset="0"/>
              <a:cs typeface="Calibri" pitchFamily="34" charset="0"/>
            </a:endParaRPr>
          </a:p>
          <a:p>
            <a:pPr lvl="0"/>
            <a:r>
              <a:rPr lang="en-US" sz="2800" dirty="0" smtClean="0">
                <a:latin typeface="Calibri" pitchFamily="34" charset="0"/>
                <a:cs typeface="Calibri" pitchFamily="34" charset="0"/>
              </a:rPr>
              <a:t>Religion provides explanation for things inconceivable by the human mind, </a:t>
            </a:r>
            <a:endParaRPr lang="en-US" sz="2800" dirty="0" smtClean="0">
              <a:latin typeface="Calibri" pitchFamily="34" charset="0"/>
              <a:cs typeface="Calibri" pitchFamily="34" charset="0"/>
            </a:endParaRPr>
          </a:p>
          <a:p>
            <a:pPr lvl="0">
              <a:buNone/>
            </a:pPr>
            <a:r>
              <a:rPr lang="en-US" sz="2800" dirty="0" smtClean="0">
                <a:latin typeface="Calibri" pitchFamily="34" charset="0"/>
                <a:cs typeface="Calibri" pitchFamily="34" charset="0"/>
              </a:rPr>
              <a:t>          - such as why people die, or </a:t>
            </a:r>
            <a:endParaRPr lang="en-US" sz="2800" dirty="0" smtClean="0">
              <a:latin typeface="Calibri" pitchFamily="34" charset="0"/>
              <a:cs typeface="Calibri" pitchFamily="34" charset="0"/>
            </a:endParaRPr>
          </a:p>
          <a:p>
            <a:pPr lvl="0">
              <a:buNone/>
            </a:pPr>
            <a:r>
              <a:rPr lang="en-US" sz="2800" dirty="0" smtClean="0">
                <a:latin typeface="Calibri" pitchFamily="34" charset="0"/>
                <a:cs typeface="Calibri" pitchFamily="34" charset="0"/>
              </a:rPr>
              <a:t>           -what happens after death.</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 This explanatory function serves to alleviate anxiety.</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800" dirty="0" smtClean="0">
                <a:latin typeface="Calibri" pitchFamily="34" charset="0"/>
                <a:cs typeface="Calibri" pitchFamily="34" charset="0"/>
              </a:rPr>
              <a:t>Religion also helps members cope with anxiety due to togetherness among most of its members.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Religion also helps to meet the psychological and counseling needs of people with chronic or terminal conditions.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Some people even consult their religious leaders to pray for healing</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Historically in African families the man took the leadership role as a result of population increase amongst other social changes, the family as an institution was unable to continue with its political/leadership functions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More and more people moved away from their kinsmen in search of basic needs and work. </a:t>
            </a:r>
          </a:p>
        </p:txBody>
      </p:sp>
      <p:sp>
        <p:nvSpPr>
          <p:cNvPr id="3" name="Title 2"/>
          <p:cNvSpPr>
            <a:spLocks noGrp="1"/>
          </p:cNvSpPr>
          <p:nvPr>
            <p:ph type="title"/>
          </p:nvPr>
        </p:nvSpPr>
        <p:spPr/>
        <p:txBody>
          <a:bodyPr/>
          <a:lstStyle/>
          <a:p>
            <a:r>
              <a:rPr lang="en-US" dirty="0" smtClean="0"/>
              <a:t>Political institutions</a:t>
            </a:r>
            <a:endParaRPr lang="en-US" dirty="0"/>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The control system of the family was weakened gradually.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This led to the formation of political institutions such as governments in order to create and enforce laws so as to maintain functions.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 government rules its people through various styles of leadership. </a:t>
            </a:r>
            <a:endParaRPr lang="en-US" sz="2800" dirty="0" smtClean="0">
              <a:latin typeface="Calibri" pitchFamily="34" charset="0"/>
              <a:cs typeface="Calibri" pitchFamily="34" charset="0"/>
            </a:endParaRPr>
          </a:p>
          <a:p>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US" sz="2800" b="1" dirty="0" smtClean="0">
                <a:latin typeface="Calibri" pitchFamily="34" charset="0"/>
                <a:cs typeface="Calibri" pitchFamily="34" charset="0"/>
              </a:rPr>
              <a:t>Autocratic (Authoritarian</a:t>
            </a:r>
            <a:r>
              <a:rPr lang="en-US" b="1" dirty="0" smtClean="0"/>
              <a:t>)</a:t>
            </a:r>
            <a:r>
              <a:rPr lang="en-US" dirty="0" smtClean="0"/>
              <a:t> </a:t>
            </a:r>
            <a:endParaRPr lang="en-US" dirty="0" smtClean="0"/>
          </a:p>
          <a:p>
            <a:r>
              <a:rPr lang="en-US" sz="2800" dirty="0" smtClean="0">
                <a:latin typeface="Calibri" pitchFamily="34" charset="0"/>
                <a:cs typeface="Calibri" pitchFamily="34" charset="0"/>
              </a:rPr>
              <a:t>The leader controls all the power to make and enforce laws and they assume all responsibility for the actions.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This method is used when the leader tells their employees what they want done and how they want it done, without allowing them to participate in the decision making process. </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r>
              <a:rPr lang="en-US" dirty="0" smtClean="0"/>
              <a:t>Three styles of leadership</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b="1" dirty="0" smtClean="0"/>
              <a:t>Family welfare programmes</a:t>
            </a:r>
            <a:r>
              <a:rPr lang="en-US" dirty="0" smtClean="0"/>
              <a:t>: The study of sociology  helps the nurses to improve the quality of the Family welfare programmes and  the community Health Services of the Government</a:t>
            </a:r>
            <a:endParaRPr lang="en-US" dirty="0" smtClean="0"/>
          </a:p>
          <a:p>
            <a:pPr lvl="0"/>
            <a:r>
              <a:rPr lang="en-US" b="1" dirty="0" smtClean="0"/>
              <a:t>Health care</a:t>
            </a:r>
            <a:r>
              <a:rPr lang="en-US" dirty="0" smtClean="0"/>
              <a:t>: Nurses have to interact with wide spectrum of persons whose behaviors are varied for ex: patients, doctors, other family members, management ,government and society at large. The study of sociology will assist in understanding these behavioral patterns, which will in turn help to improve health care.</a:t>
            </a: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They elect themselves into a leadership position.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Examples include leaders like </a:t>
            </a:r>
            <a:r>
              <a:rPr lang="en-US" sz="2800" dirty="0" err="1" smtClean="0">
                <a:latin typeface="Calibri" pitchFamily="34" charset="0"/>
                <a:cs typeface="Calibri" pitchFamily="34" charset="0"/>
              </a:rPr>
              <a:t>Babangida</a:t>
            </a:r>
            <a:r>
              <a:rPr lang="en-US" sz="2800" dirty="0" smtClean="0">
                <a:latin typeface="Calibri" pitchFamily="34" charset="0"/>
                <a:cs typeface="Calibri" pitchFamily="34" charset="0"/>
              </a:rPr>
              <a:t> of Nigeria and Adolf Hitler in Germany. This type of leader achieves a lot of power by allowing only political parties that support him and any resistance is stopped using force.</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The authoritarian method is sometimes appropriate under particular conditions.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When you have all the information to solve the problem, you are short on time, and your employees are well motivated, you may use an authoritarian style. </a:t>
            </a:r>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Some people think that this style includes yelling, using demeaning language, and leading by threats and abuse of power.</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This is not the authoritarian style. It is an abusive, unprofessional style of leadership!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If you have the time and you want to gain more commitment and motivation from your employees, you should use the participative style.</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This style involves the leader, including one or more employees in the decision making process (determining what to do and how to do it).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 leader is the final decision making authority. Using this style is not a sign of weakness.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It is a sign of strength that your employees will respect. A democratic type of government always aims at being responsible to the needs of the common people who elected it.</a:t>
            </a:r>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r>
              <a:rPr lang="en-US" smtClean="0"/>
              <a:t>Democratic (participative)</a:t>
            </a:r>
            <a:endParaRPr lang="en-US"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The participative style is normally used when you have some of the information and your employees have some of the information.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This allows them to become part of the team and allows you to make a better decision.</a:t>
            </a:r>
            <a:endParaRPr lang="en-US" sz="2800" dirty="0" smtClean="0">
              <a:latin typeface="Calibri" pitchFamily="34" charset="0"/>
              <a:cs typeface="Calibri" pitchFamily="34" charset="0"/>
            </a:endParaRPr>
          </a:p>
          <a:p>
            <a:pPr>
              <a:buNone/>
            </a:pP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pPr>
              <a:buNone/>
            </a:pPr>
            <a:r>
              <a:rPr lang="en-US" sz="5900" dirty="0" smtClean="0">
                <a:latin typeface="Calibri" pitchFamily="34" charset="0"/>
                <a:cs typeface="Calibri" pitchFamily="34" charset="0"/>
              </a:rPr>
              <a:t>For the smooth running of a large society, governments carry out three main functions.</a:t>
            </a:r>
            <a:endParaRPr lang="en-US" sz="5900" dirty="0" smtClean="0">
              <a:latin typeface="Calibri" pitchFamily="34" charset="0"/>
              <a:cs typeface="Calibri" pitchFamily="34" charset="0"/>
            </a:endParaRPr>
          </a:p>
          <a:p>
            <a:pPr>
              <a:buNone/>
            </a:pPr>
            <a:endParaRPr lang="en-US" sz="5900" dirty="0" smtClean="0">
              <a:latin typeface="Calibri" pitchFamily="34" charset="0"/>
              <a:cs typeface="Calibri" pitchFamily="34" charset="0"/>
            </a:endParaRPr>
          </a:p>
          <a:p>
            <a:pPr>
              <a:buNone/>
            </a:pPr>
            <a:r>
              <a:rPr lang="en-US" sz="5900" b="1" dirty="0" smtClean="0">
                <a:latin typeface="Calibri" pitchFamily="34" charset="0"/>
                <a:cs typeface="Calibri" pitchFamily="34" charset="0"/>
              </a:rPr>
              <a:t>  Maintenance of Social Order</a:t>
            </a:r>
            <a:endParaRPr lang="en-US" sz="5900" dirty="0" smtClean="0">
              <a:latin typeface="Calibri" pitchFamily="34" charset="0"/>
              <a:cs typeface="Calibri" pitchFamily="34" charset="0"/>
            </a:endParaRPr>
          </a:p>
          <a:p>
            <a:r>
              <a:rPr lang="en-US" sz="5900" dirty="0" smtClean="0">
                <a:latin typeface="Calibri" pitchFamily="34" charset="0"/>
                <a:cs typeface="Calibri" pitchFamily="34" charset="0"/>
              </a:rPr>
              <a:t>The government has the responsibility of keeping social order.</a:t>
            </a:r>
            <a:endParaRPr lang="en-US" sz="5900" dirty="0" smtClean="0">
              <a:latin typeface="Calibri" pitchFamily="34" charset="0"/>
              <a:cs typeface="Calibri" pitchFamily="34" charset="0"/>
            </a:endParaRPr>
          </a:p>
          <a:p>
            <a:r>
              <a:rPr lang="en-US" sz="5900" dirty="0" smtClean="0">
                <a:latin typeface="Calibri" pitchFamily="34" charset="0"/>
                <a:cs typeface="Calibri" pitchFamily="34" charset="0"/>
              </a:rPr>
              <a:t>The government enacts laws, which it enforces.</a:t>
            </a:r>
            <a:endParaRPr lang="en-US" sz="5900" dirty="0" smtClean="0">
              <a:latin typeface="Calibri" pitchFamily="34" charset="0"/>
              <a:cs typeface="Calibri" pitchFamily="34" charset="0"/>
            </a:endParaRPr>
          </a:p>
          <a:p>
            <a:r>
              <a:rPr lang="en-US" sz="5900" dirty="0" smtClean="0">
                <a:latin typeface="Calibri" pitchFamily="34" charset="0"/>
                <a:cs typeface="Calibri" pitchFamily="34" charset="0"/>
              </a:rPr>
              <a:t> It also identifies law enforcement agents who ensure that citizens abide by the laws. Those who do not abide by the laws are arrested and charged in a court of law and may either be fined or jailed.</a:t>
            </a:r>
            <a:endParaRPr lang="en-US" sz="5900" dirty="0" smtClean="0">
              <a:latin typeface="Calibri" pitchFamily="34" charset="0"/>
              <a:cs typeface="Calibri" pitchFamily="34" charset="0"/>
            </a:endParaRPr>
          </a:p>
          <a:p>
            <a:r>
              <a:rPr lang="en-US" sz="5900" dirty="0" smtClean="0">
                <a:latin typeface="Calibri" pitchFamily="34" charset="0"/>
                <a:cs typeface="Calibri" pitchFamily="34" charset="0"/>
              </a:rPr>
              <a:t> Examples of the law enforcement agents are police officers, magistrates, health officers and prison wardens.</a:t>
            </a:r>
            <a:endParaRPr lang="en-US" sz="59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Functions of Government </a:t>
            </a:r>
            <a:br>
              <a:rPr lang="en-US" dirty="0" smtClean="0"/>
            </a:br>
            <a:endParaRPr lang="en-US"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en-US" b="1" dirty="0" smtClean="0"/>
              <a:t>Coordination of essential services</a:t>
            </a:r>
            <a:endParaRPr lang="en-US" b="1" dirty="0" smtClean="0"/>
          </a:p>
          <a:p>
            <a:r>
              <a:rPr lang="en-US" dirty="0" smtClean="0"/>
              <a:t>The government has to coordinate various activities useful for the effective functioning of the society by establishes ministries, each of which has specific activities it is responsible for. </a:t>
            </a:r>
            <a:endParaRPr lang="en-US" dirty="0" smtClean="0"/>
          </a:p>
          <a:p>
            <a:r>
              <a:rPr lang="en-US" dirty="0" smtClean="0"/>
              <a:t>In Kenya, nursing services are under the Ministry of Health while education is under the Ministry of Education, Science and Technology. </a:t>
            </a:r>
            <a:endParaRPr lang="en-US" dirty="0" smtClean="0"/>
          </a:p>
          <a:p>
            <a:r>
              <a:rPr lang="en-US" dirty="0" smtClean="0"/>
              <a:t>The head of each ministry is a Minister and the technical head is the Permanent Secretary</a:t>
            </a:r>
            <a:endParaRPr lang="en-US" dirty="0" smtClean="0"/>
          </a:p>
          <a:p>
            <a:endParaRPr lang="en-US" dirty="0"/>
          </a:p>
        </p:txBody>
      </p:sp>
      <p:sp>
        <p:nvSpPr>
          <p:cNvPr id="3" name="Title 2"/>
          <p:cNvSpPr>
            <a:spLocks noGrp="1"/>
          </p:cNvSpPr>
          <p:nvPr>
            <p:ph type="title"/>
          </p:nvPr>
        </p:nvSpPr>
        <p:spPr/>
        <p:txBody>
          <a:bodyPr>
            <a:normAutofit fontScale="90000"/>
          </a:bodyPr>
          <a:lstStyle/>
          <a:p>
            <a:pPr lvl="0"/>
            <a:br>
              <a:rPr lang="en-US" dirty="0" smtClean="0"/>
            </a:br>
            <a:endParaRPr lang="en-US" dirty="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t> </a:t>
            </a:r>
            <a:r>
              <a:rPr lang="en-US" b="1" dirty="0" smtClean="0"/>
              <a:t>Protection of citizen</a:t>
            </a:r>
            <a:endParaRPr lang="en-US" b="1" dirty="0" smtClean="0"/>
          </a:p>
          <a:p>
            <a:pPr>
              <a:buNone/>
            </a:pPr>
            <a:r>
              <a:rPr lang="en-US" sz="3000" dirty="0" smtClean="0">
                <a:latin typeface="Calibri" pitchFamily="34" charset="0"/>
                <a:cs typeface="Calibri" pitchFamily="34" charset="0"/>
              </a:rPr>
              <a:t>Armed forces are developed to meet these needs </a:t>
            </a:r>
            <a:endParaRPr lang="en-US" sz="3000" dirty="0" smtClean="0">
              <a:latin typeface="Calibri" pitchFamily="34" charset="0"/>
              <a:cs typeface="Calibri" pitchFamily="34" charset="0"/>
            </a:endParaRPr>
          </a:p>
          <a:p>
            <a:pPr>
              <a:buFont typeface="Wingdings" pitchFamily="2" charset="2"/>
              <a:buChar char="Ø"/>
            </a:pPr>
            <a:r>
              <a:rPr lang="en-US" sz="3000" dirty="0" smtClean="0">
                <a:latin typeface="Calibri" pitchFamily="34" charset="0"/>
                <a:cs typeface="Calibri" pitchFamily="34" charset="0"/>
              </a:rPr>
              <a:t> The government provides democratic and accountable government for local communities</a:t>
            </a:r>
            <a:endParaRPr lang="en-US" sz="3000" dirty="0" smtClean="0">
              <a:latin typeface="Calibri" pitchFamily="34" charset="0"/>
              <a:cs typeface="Calibri" pitchFamily="34" charset="0"/>
            </a:endParaRPr>
          </a:p>
          <a:p>
            <a:pPr lvl="0"/>
            <a:r>
              <a:rPr lang="en-US" sz="3000" dirty="0" smtClean="0">
                <a:latin typeface="Calibri" pitchFamily="34" charset="0"/>
                <a:cs typeface="Calibri" pitchFamily="34" charset="0"/>
              </a:rPr>
              <a:t>Ensures the provision of services to communities in a sustainable manner</a:t>
            </a:r>
            <a:endParaRPr lang="en-US" sz="3000" dirty="0" smtClean="0">
              <a:latin typeface="Calibri" pitchFamily="34" charset="0"/>
              <a:cs typeface="Calibri" pitchFamily="34" charset="0"/>
            </a:endParaRPr>
          </a:p>
          <a:p>
            <a:pPr lvl="0"/>
            <a:r>
              <a:rPr lang="en-US" sz="3000" dirty="0" smtClean="0">
                <a:latin typeface="Calibri" pitchFamily="34" charset="0"/>
                <a:cs typeface="Calibri" pitchFamily="34" charset="0"/>
              </a:rPr>
              <a:t>Promotes social and economic development</a:t>
            </a:r>
            <a:endParaRPr lang="en-US" sz="3000" dirty="0" smtClean="0">
              <a:latin typeface="Calibri" pitchFamily="34" charset="0"/>
              <a:cs typeface="Calibri" pitchFamily="34" charset="0"/>
            </a:endParaRPr>
          </a:p>
          <a:p>
            <a:pPr lvl="0"/>
            <a:r>
              <a:rPr lang="en-US" sz="3000" dirty="0" smtClean="0">
                <a:latin typeface="Calibri" pitchFamily="34" charset="0"/>
                <a:cs typeface="Calibri" pitchFamily="34" charset="0"/>
              </a:rPr>
              <a:t>Promotes a safe and healthy environment</a:t>
            </a:r>
            <a:endParaRPr lang="en-US" sz="3000" dirty="0" smtClean="0">
              <a:latin typeface="Calibri" pitchFamily="34" charset="0"/>
              <a:cs typeface="Calibri" pitchFamily="34" charset="0"/>
            </a:endParaRPr>
          </a:p>
          <a:p>
            <a:pPr lvl="0"/>
            <a:r>
              <a:rPr lang="en-US" sz="3000" dirty="0" smtClean="0">
                <a:latin typeface="Calibri" pitchFamily="34" charset="0"/>
                <a:cs typeface="Calibri" pitchFamily="34" charset="0"/>
              </a:rPr>
              <a:t>Encourages the involvement of communities and community organizations in the matters of local government.</a:t>
            </a:r>
            <a:endParaRPr lang="en-US" sz="30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pPr lvl="0"/>
            <a:br>
              <a:rPr lang="en-US" dirty="0" smtClean="0"/>
            </a:br>
            <a:endParaRPr lang="en-US"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endParaRPr lang="en-US" dirty="0" smtClean="0"/>
          </a:p>
          <a:p>
            <a:r>
              <a:rPr lang="en-US" sz="2800" dirty="0" smtClean="0">
                <a:latin typeface="Calibri" pitchFamily="34" charset="0"/>
                <a:cs typeface="Calibri" pitchFamily="34" charset="0"/>
              </a:rPr>
              <a:t>In order for the society to meet its health needs, various health care institutions are established.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In Kenya there are several types of health care institutions with different functions.</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Health Care Institutions</a:t>
            </a:r>
            <a:endParaRPr lang="en-US"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sz="2800" b="1" dirty="0" smtClean="0">
                <a:latin typeface="Calibri" pitchFamily="34" charset="0"/>
                <a:cs typeface="Calibri" pitchFamily="34" charset="0"/>
              </a:rPr>
              <a:t>Traditional Medicine</a:t>
            </a:r>
            <a:endParaRPr lang="en-US" sz="2800" b="1" dirty="0" smtClean="0">
              <a:latin typeface="Calibri" pitchFamily="34" charset="0"/>
              <a:cs typeface="Calibri" pitchFamily="34" charset="0"/>
            </a:endParaRPr>
          </a:p>
          <a:p>
            <a:r>
              <a:rPr lang="en-US" sz="2800" dirty="0" smtClean="0">
                <a:latin typeface="Calibri" pitchFamily="34" charset="0"/>
                <a:cs typeface="Calibri" pitchFamily="34" charset="0"/>
              </a:rPr>
              <a:t>Many African societies had traditional healers, whose indigenous knowledge of folk medicine was respected.</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They used herbs and some practiced magic and divination as they strived to meet the health needs of their clients.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Today, fewer people subscribe to services of traditional healers.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They mainly provide emotional and social treatment for illness such as mental illness, bereavements and disasters.</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pPr lvl="0"/>
            <a:br>
              <a:rPr lang="en-US" dirty="0" smtClean="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lvl="0"/>
            <a:r>
              <a:rPr lang="en-US" sz="3300" b="1" dirty="0" smtClean="0"/>
              <a:t>Inter-personal relationship</a:t>
            </a:r>
            <a:r>
              <a:rPr lang="en-US" sz="3300" dirty="0" smtClean="0"/>
              <a:t> : The study of Sociology helps to build inter personal relationship between the patients, medical personnel, Para- medical personnel in the implementation of preventive, curative and promotive aspects of health in the community</a:t>
            </a:r>
            <a:endParaRPr lang="en-US" sz="3300" dirty="0" smtClean="0"/>
          </a:p>
          <a:p>
            <a:pPr>
              <a:buNone/>
            </a:pPr>
            <a:r>
              <a:rPr lang="en-US" sz="3300" dirty="0" smtClean="0"/>
              <a:t> </a:t>
            </a:r>
            <a:endParaRPr lang="en-US" sz="3300" dirty="0" smtClean="0"/>
          </a:p>
          <a:p>
            <a:pPr lvl="0"/>
            <a:r>
              <a:rPr lang="en-US" sz="3300" b="1" dirty="0" smtClean="0"/>
              <a:t>Responsible citizens</a:t>
            </a:r>
            <a:r>
              <a:rPr lang="en-US" sz="3300" dirty="0" smtClean="0"/>
              <a:t>: In this manner the nurses require a thorough knowledge of Sociology in order to be responsible citizens in the improvement of health education in the country.</a:t>
            </a:r>
            <a:endParaRPr lang="en-US" sz="3300" dirty="0" smtClean="0"/>
          </a:p>
          <a:p>
            <a:pPr>
              <a:buNone/>
            </a:pPr>
            <a:endParaRPr lang="en-US" sz="3300" dirty="0" smtClean="0"/>
          </a:p>
          <a:p>
            <a:pPr>
              <a:buNone/>
            </a:pPr>
            <a:endParaRPr lang="en-US" dirty="0"/>
          </a:p>
        </p:txBody>
      </p:sp>
      <p:sp>
        <p:nvSpPr>
          <p:cNvPr id="2" name="Title 1"/>
          <p:cNvSpPr>
            <a:spLocks noGrp="1"/>
          </p:cNvSpPr>
          <p:nvPr>
            <p:ph type="title"/>
          </p:nvPr>
        </p:nvSpPr>
        <p:spPr/>
        <p:txBody>
          <a:bodyPr/>
          <a:lstStyle/>
          <a:p>
            <a:r>
              <a:rPr lang="en-US" dirty="0" err="1" smtClean="0"/>
              <a:t>contd</a:t>
            </a:r>
            <a:endParaRPr lang="en-US" dirty="0"/>
          </a:p>
        </p:txBody>
      </p:sp>
    </p:spTree>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These are health facilities owned and/or run by religious and private organizations.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They are popular in areas without government health facilities.</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pPr lvl="0"/>
            <a:r>
              <a:rPr lang="en-US" dirty="0" smtClean="0"/>
              <a:t>Private Health Facilities</a:t>
            </a:r>
            <a:br>
              <a:rPr lang="en-US" dirty="0" smtClean="0"/>
            </a:br>
            <a:endParaRPr lang="en-US" dirty="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Ø"/>
            </a:pPr>
            <a:r>
              <a:rPr lang="en-US" sz="2800" dirty="0" smtClean="0">
                <a:latin typeface="Calibri" pitchFamily="34" charset="0"/>
                <a:cs typeface="Calibri" pitchFamily="34" charset="0"/>
              </a:rPr>
              <a:t>These are government-run health facilities and are present in most parts of the country. </a:t>
            </a:r>
            <a:endParaRPr lang="en-US" sz="2800" dirty="0" smtClean="0">
              <a:latin typeface="Calibri" pitchFamily="34" charset="0"/>
              <a:cs typeface="Calibri" pitchFamily="34" charset="0"/>
            </a:endParaRPr>
          </a:p>
          <a:p>
            <a:pPr>
              <a:buFont typeface="Wingdings" pitchFamily="2" charset="2"/>
              <a:buChar char="Ø"/>
            </a:pPr>
            <a:r>
              <a:rPr lang="en-US" sz="2800" dirty="0" smtClean="0">
                <a:latin typeface="Calibri" pitchFamily="34" charset="0"/>
                <a:cs typeface="Calibri" pitchFamily="34" charset="0"/>
              </a:rPr>
              <a:t>In Kenya, health facilities are classified according to their structure (mainly size and catchment population) and by extension, their functions. </a:t>
            </a:r>
            <a:endParaRPr lang="en-US" sz="2800" dirty="0" smtClean="0">
              <a:latin typeface="Calibri" pitchFamily="34" charset="0"/>
              <a:cs typeface="Calibri" pitchFamily="34" charset="0"/>
            </a:endParaRPr>
          </a:p>
          <a:p>
            <a:pPr>
              <a:buFont typeface="Wingdings" pitchFamily="2" charset="2"/>
              <a:buChar char="Ø"/>
            </a:pPr>
            <a:r>
              <a:rPr lang="en-US" sz="2800" dirty="0" smtClean="0">
                <a:latin typeface="Calibri" pitchFamily="34" charset="0"/>
                <a:cs typeface="Calibri" pitchFamily="34" charset="0"/>
              </a:rPr>
              <a:t>The facilities range from national hospital, provincial general hospital, district hospital, sub-district hospital, health centre to dispensary. </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normAutofit fontScale="90000"/>
          </a:bodyPr>
          <a:lstStyle/>
          <a:p>
            <a:pPr lvl="0"/>
            <a:r>
              <a:rPr lang="en-US" dirty="0" smtClean="0"/>
              <a:t>Public Health Facilities </a:t>
            </a:r>
            <a:br>
              <a:rPr lang="en-US" dirty="0" smtClean="0"/>
            </a:br>
            <a:br>
              <a:rPr lang="en-US" dirty="0" smtClean="0"/>
            </a:br>
            <a:endParaRPr lang="en-US" dirty="0"/>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Ø"/>
            </a:pPr>
            <a:r>
              <a:rPr lang="en-US" sz="2800" dirty="0" smtClean="0">
                <a:latin typeface="Calibri" pitchFamily="34" charset="0"/>
                <a:cs typeface="Calibri" pitchFamily="34" charset="0"/>
              </a:rPr>
              <a:t>The largest hospitals in Kenya are the Kenyatta National Hospital, Moi Teaching and Referral Hospital. </a:t>
            </a:r>
            <a:endParaRPr lang="en-US" sz="2800" dirty="0" smtClean="0">
              <a:latin typeface="Calibri" pitchFamily="34" charset="0"/>
              <a:cs typeface="Calibri" pitchFamily="34" charset="0"/>
            </a:endParaRPr>
          </a:p>
          <a:p>
            <a:pPr>
              <a:buFont typeface="Wingdings" pitchFamily="2" charset="2"/>
              <a:buChar char="Ø"/>
            </a:pPr>
            <a:r>
              <a:rPr lang="en-US" sz="2800" dirty="0" smtClean="0">
                <a:latin typeface="Calibri" pitchFamily="34" charset="0"/>
                <a:cs typeface="Calibri" pitchFamily="34" charset="0"/>
              </a:rPr>
              <a:t>They serve as teaching, research and national referral hospital. </a:t>
            </a:r>
            <a:endParaRPr lang="en-US" sz="2800" dirty="0" smtClean="0">
              <a:latin typeface="Calibri" pitchFamily="34" charset="0"/>
              <a:cs typeface="Calibri" pitchFamily="34" charset="0"/>
            </a:endParaRPr>
          </a:p>
          <a:p>
            <a:pPr>
              <a:buFont typeface="Wingdings" pitchFamily="2" charset="2"/>
              <a:buChar char="Ø"/>
            </a:pPr>
            <a:r>
              <a:rPr lang="en-US" sz="2800" dirty="0" smtClean="0">
                <a:latin typeface="Calibri" pitchFamily="34" charset="0"/>
                <a:cs typeface="Calibri" pitchFamily="34" charset="0"/>
              </a:rPr>
              <a:t>Many nurses, doctors, pharmacists, laboratory technologists and other health professionals have trained here.</a:t>
            </a:r>
            <a:endParaRPr lang="en-US" sz="2800" dirty="0" smtClean="0">
              <a:latin typeface="Calibri" pitchFamily="34" charset="0"/>
              <a:cs typeface="Calibri" pitchFamily="34" charset="0"/>
            </a:endParaRPr>
          </a:p>
          <a:p>
            <a:pPr>
              <a:buNone/>
            </a:pPr>
            <a:endParaRPr lang="en-US" sz="2800"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Ø"/>
            </a:pPr>
            <a:r>
              <a:rPr lang="en-US" sz="2800" dirty="0" smtClean="0">
                <a:latin typeface="Calibri" pitchFamily="34" charset="0"/>
                <a:cs typeface="Calibri" pitchFamily="34" charset="0"/>
              </a:rPr>
              <a:t>In each provincial and district headquarters, there is a general hospital that receives all patients referred from the health centre and district hospitals.</a:t>
            </a:r>
            <a:endParaRPr lang="en-US" sz="2800" dirty="0" smtClean="0">
              <a:latin typeface="Calibri" pitchFamily="34" charset="0"/>
              <a:cs typeface="Calibri" pitchFamily="34" charset="0"/>
            </a:endParaRPr>
          </a:p>
          <a:p>
            <a:pPr>
              <a:buFont typeface="Wingdings" pitchFamily="2" charset="2"/>
              <a:buChar char="Ø"/>
            </a:pPr>
            <a:r>
              <a:rPr lang="en-US" sz="2800" dirty="0" smtClean="0">
                <a:latin typeface="Calibri" pitchFamily="34" charset="0"/>
                <a:cs typeface="Calibri" pitchFamily="34" charset="0"/>
              </a:rPr>
              <a:t> All provincial and some district hospitals are also involved in the training of nurses, clinical officers and laboratory technologists. </a:t>
            </a:r>
            <a:endParaRPr lang="en-US" sz="2800" dirty="0" smtClean="0">
              <a:latin typeface="Calibri" pitchFamily="34" charset="0"/>
              <a:cs typeface="Calibri" pitchFamily="34" charset="0"/>
            </a:endParaRPr>
          </a:p>
          <a:p>
            <a:pPr>
              <a:buFont typeface="Wingdings" pitchFamily="2" charset="2"/>
              <a:buChar char="Ø"/>
            </a:pPr>
            <a:r>
              <a:rPr lang="en-US" sz="2800" dirty="0" smtClean="0">
                <a:latin typeface="Calibri" pitchFamily="34" charset="0"/>
                <a:cs typeface="Calibri" pitchFamily="34" charset="0"/>
              </a:rPr>
              <a:t>They also conduct continuing education for their health workers. </a:t>
            </a:r>
            <a:endParaRPr lang="en-US" sz="2800" dirty="0" smtClean="0">
              <a:latin typeface="Calibri" pitchFamily="34" charset="0"/>
              <a:cs typeface="Calibri" pitchFamily="34" charset="0"/>
            </a:endParaRPr>
          </a:p>
          <a:p>
            <a:pPr>
              <a:buNone/>
            </a:pPr>
            <a:endParaRPr lang="en-US" dirty="0" smtClean="0"/>
          </a:p>
          <a:p>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None/>
            </a:pPr>
            <a:r>
              <a:rPr lang="en-US" sz="2800" dirty="0" smtClean="0"/>
              <a:t> </a:t>
            </a:r>
            <a:endParaRPr lang="en-US" sz="2800" dirty="0" smtClean="0"/>
          </a:p>
          <a:p>
            <a:pPr>
              <a:buNone/>
            </a:pPr>
            <a:r>
              <a:rPr lang="en-US" sz="2800" b="1" dirty="0" smtClean="0"/>
              <a:t>Objectives</a:t>
            </a:r>
            <a:endParaRPr lang="en-US" sz="2800" b="1" dirty="0" smtClean="0"/>
          </a:p>
          <a:p>
            <a:pPr>
              <a:buNone/>
            </a:pPr>
            <a:endParaRPr lang="en-US" sz="2800" dirty="0" smtClean="0"/>
          </a:p>
          <a:p>
            <a:pPr lvl="0"/>
            <a:r>
              <a:rPr lang="en-US" sz="2800" dirty="0" smtClean="0"/>
              <a:t>Define conflict</a:t>
            </a:r>
            <a:endParaRPr lang="en-US" sz="2800" dirty="0" smtClean="0"/>
          </a:p>
          <a:p>
            <a:pPr lvl="0"/>
            <a:r>
              <a:rPr lang="en-US" sz="2800" dirty="0" smtClean="0"/>
              <a:t>Identify factors that may contribute to conflicts</a:t>
            </a:r>
            <a:endParaRPr lang="en-US" sz="2800" dirty="0" smtClean="0"/>
          </a:p>
          <a:p>
            <a:pPr lvl="0"/>
            <a:r>
              <a:rPr lang="en-US" sz="2800" dirty="0" smtClean="0"/>
              <a:t>Explain the steps used in conflict resolution</a:t>
            </a:r>
            <a:endParaRPr lang="en-US" sz="2800" dirty="0" smtClean="0"/>
          </a:p>
          <a:p>
            <a:pPr lvl="0"/>
            <a:r>
              <a:rPr lang="en-US" sz="2800" dirty="0" smtClean="0"/>
              <a:t>Describe the negotiation process</a:t>
            </a:r>
            <a:endParaRPr lang="en-US" sz="2800" dirty="0" smtClean="0"/>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dirty="0" smtClean="0"/>
              <a:t> </a:t>
            </a:r>
            <a:r>
              <a:rPr lang="en-US" sz="4400" dirty="0" smtClean="0"/>
              <a:t>CONFLICT</a:t>
            </a:r>
            <a:br>
              <a:rPr lang="en-US" sz="4400" dirty="0" smtClean="0"/>
            </a:br>
            <a:br>
              <a:rPr lang="en-US" dirty="0" smtClean="0"/>
            </a:br>
            <a:endParaRPr lang="en-US" dirty="0"/>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None/>
            </a:pPr>
            <a:endParaRPr lang="en-US" sz="2800" dirty="0" smtClean="0"/>
          </a:p>
          <a:p>
            <a:pPr lvl="0"/>
            <a:r>
              <a:rPr lang="en-US" sz="2800" dirty="0" smtClean="0"/>
              <a:t>Conflict is a person's struggle with him/herself, another person, or a thing.</a:t>
            </a:r>
            <a:endParaRPr lang="en-US" sz="2800" dirty="0" smtClean="0"/>
          </a:p>
          <a:p>
            <a:pPr lvl="0"/>
            <a:r>
              <a:rPr lang="en-US" sz="2800" dirty="0" smtClean="0"/>
              <a:t> It is a problem or disagreement and results in a situation that needs resolution. Conflict is present in every person's life.</a:t>
            </a:r>
            <a:endParaRPr lang="en-US" sz="2800" dirty="0" smtClean="0"/>
          </a:p>
          <a:p>
            <a:pPr lvl="0"/>
            <a:r>
              <a:rPr lang="en-US" sz="2800" dirty="0" smtClean="0"/>
              <a:t>Conflict is as a fight, a struggle with others or groups</a:t>
            </a:r>
            <a:endParaRPr lang="en-US" sz="2800" dirty="0" smtClean="0"/>
          </a:p>
          <a:p>
            <a:pPr lvl="0"/>
            <a:r>
              <a:rPr lang="en-US" sz="2800" dirty="0" smtClean="0"/>
              <a:t> a collision or clashing of opposed principles.</a:t>
            </a:r>
            <a:endParaRPr lang="en-US" sz="2800" dirty="0" smtClean="0"/>
          </a:p>
          <a:p>
            <a:pPr lvl="0"/>
            <a:r>
              <a:rPr lang="en-US" sz="2800" dirty="0" smtClean="0"/>
              <a:t>. </a:t>
            </a:r>
            <a:endParaRPr lang="en-US" sz="2800" dirty="0" smtClean="0"/>
          </a:p>
        </p:txBody>
      </p:sp>
      <p:sp>
        <p:nvSpPr>
          <p:cNvPr id="3" name="Title 2"/>
          <p:cNvSpPr>
            <a:spLocks noGrp="1"/>
          </p:cNvSpPr>
          <p:nvPr>
            <p:ph type="title"/>
          </p:nvPr>
        </p:nvSpPr>
        <p:spPr/>
        <p:txBody>
          <a:bodyPr>
            <a:normAutofit fontScale="90000"/>
          </a:bodyPr>
          <a:lstStyle/>
          <a:p>
            <a:r>
              <a:rPr lang="en-US" dirty="0" smtClean="0"/>
              <a:t> </a:t>
            </a:r>
            <a:br>
              <a:rPr lang="en-US" dirty="0" smtClean="0"/>
            </a:br>
            <a:r>
              <a:rPr lang="en-US" dirty="0" smtClean="0"/>
              <a:t>Definition of conflict</a:t>
            </a:r>
            <a:endParaRPr lang="en-US" dirty="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a:buNone/>
            </a:pPr>
            <a:r>
              <a:rPr lang="en-US" b="1" dirty="0" smtClean="0"/>
              <a:t>	</a:t>
            </a:r>
            <a:endParaRPr lang="en-US" dirty="0" smtClean="0"/>
          </a:p>
          <a:p>
            <a:pPr>
              <a:buNone/>
            </a:pPr>
            <a:endParaRPr lang="en-US" sz="4800" dirty="0" smtClean="0"/>
          </a:p>
          <a:p>
            <a:r>
              <a:rPr lang="en-US" sz="4800" dirty="0" smtClean="0"/>
              <a:t> It is inescapable.  conflict is creatively, if a person has the right tools</a:t>
            </a:r>
            <a:endParaRPr lang="en-US" sz="4800" dirty="0" smtClean="0"/>
          </a:p>
          <a:p>
            <a:pPr lvl="0"/>
            <a:r>
              <a:rPr lang="en-US" sz="4800" dirty="0" smtClean="0"/>
              <a:t>Conflict is the deliberate attempt to oppose, resist or coerce the will of another.</a:t>
            </a:r>
            <a:endParaRPr lang="en-US" sz="4800" dirty="0" smtClean="0"/>
          </a:p>
          <a:p>
            <a:pPr lvl="0"/>
            <a:r>
              <a:rPr lang="en-US" sz="4800" dirty="0" smtClean="0"/>
              <a:t>Is the social process in which individuals or groups seek their ends by directly challenging the antagonists by violence or threat of violence?</a:t>
            </a:r>
            <a:endParaRPr lang="en-US" sz="4800" dirty="0" smtClean="0"/>
          </a:p>
          <a:p>
            <a:pPr lvl="0"/>
            <a:r>
              <a:rPr lang="en-US" sz="4800" dirty="0" smtClean="0"/>
              <a:t>A process of seeking to monopolize rewards like eliminating or weakening the competitors</a:t>
            </a:r>
            <a:endParaRPr lang="en-US" sz="4800" dirty="0" smtClean="0"/>
          </a:p>
          <a:p>
            <a:pPr lvl="0">
              <a:buNone/>
            </a:pPr>
            <a:endParaRPr lang="en-US" sz="4500" dirty="0" smtClean="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t>Conflict resolution is the process of finding a way to manage or solve a problem. </a:t>
            </a:r>
            <a:endParaRPr lang="en-US" sz="2800" dirty="0" smtClean="0"/>
          </a:p>
          <a:p>
            <a:r>
              <a:rPr lang="en-US" sz="2800" dirty="0" smtClean="0"/>
              <a:t>There are several methods of conflict resolution.</a:t>
            </a:r>
            <a:endParaRPr lang="en-US" sz="2800" dirty="0" smtClean="0"/>
          </a:p>
          <a:p>
            <a:r>
              <a:rPr lang="en-US" sz="2800" dirty="0" smtClean="0"/>
              <a:t> Some result in win-lose solutions, while others can be win-win.</a:t>
            </a:r>
            <a:endParaRPr lang="en-US" sz="2800" dirty="0" smtClean="0"/>
          </a:p>
          <a:p>
            <a:r>
              <a:rPr lang="en-US" sz="2800" dirty="0" smtClean="0"/>
              <a:t> Through programs like peer mediation, children learn to go for the win-win solution!</a:t>
            </a:r>
            <a:endParaRPr lang="en-US" sz="2800" dirty="0" smtClean="0"/>
          </a:p>
          <a:p>
            <a:pPr>
              <a:buNone/>
            </a:pPr>
            <a:r>
              <a:rPr lang="en-US" sz="2800" dirty="0" smtClean="0"/>
              <a:t> </a:t>
            </a:r>
            <a:endParaRPr lang="en-US" sz="2800" dirty="0" smtClean="0"/>
          </a:p>
          <a:p>
            <a:endParaRPr lang="en-US" sz="2800" dirty="0" smtClean="0">
              <a:latin typeface="Calibri" pitchFamily="34" charset="0"/>
              <a:cs typeface="Calibri" pitchFamily="34" charset="0"/>
            </a:endParaRPr>
          </a:p>
          <a:p>
            <a:endParaRPr lang="en-US" sz="2800" dirty="0"/>
          </a:p>
        </p:txBody>
      </p:sp>
      <p:sp>
        <p:nvSpPr>
          <p:cNvPr id="3" name="Title 2"/>
          <p:cNvSpPr>
            <a:spLocks noGrp="1"/>
          </p:cNvSpPr>
          <p:nvPr>
            <p:ph type="title"/>
          </p:nvPr>
        </p:nvSpPr>
        <p:spPr/>
        <p:txBody>
          <a:bodyPr>
            <a:normAutofit fontScale="90000"/>
          </a:bodyPr>
          <a:lstStyle/>
          <a:p>
            <a:r>
              <a:rPr lang="en-US" sz="4400" dirty="0" smtClean="0"/>
              <a:t>What is Conflict Resolution</a:t>
            </a:r>
            <a:br>
              <a:rPr lang="en-US" sz="4400" dirty="0" smtClean="0"/>
            </a:br>
            <a:endParaRPr lang="en-US" dirty="0"/>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sz="2800" dirty="0" smtClean="0"/>
          </a:p>
          <a:p>
            <a:pPr lvl="0"/>
            <a:r>
              <a:rPr lang="en-US" sz="2800" dirty="0" smtClean="0">
                <a:latin typeface="Calibri" pitchFamily="34" charset="0"/>
                <a:cs typeface="Calibri" pitchFamily="34" charset="0"/>
              </a:rPr>
              <a:t>During the process of adjustment to forced change</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When various groups are not in agreement</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When some societal groups feel left out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when new agreements are being implemented</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When giving motivation</a:t>
            </a:r>
            <a:br>
              <a:rPr lang="en-US" sz="2800" dirty="0" smtClean="0">
                <a:latin typeface="Calibri" pitchFamily="34" charset="0"/>
                <a:cs typeface="Calibri" pitchFamily="34" charset="0"/>
              </a:rPr>
            </a:br>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sz="4400" dirty="0" smtClean="0"/>
              <a:t>Situations That May Lead to Conflict </a:t>
            </a:r>
            <a:br>
              <a:rPr lang="en-US" sz="4400" dirty="0" smtClean="0"/>
            </a:br>
            <a:endParaRPr lang="en-US"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t>There are many different ways of resolving conflict. The three most common ways are fight, flight and flow.</a:t>
            </a:r>
            <a:endParaRPr lang="en-US" sz="2800" dirty="0" smtClean="0"/>
          </a:p>
          <a:p>
            <a:r>
              <a:rPr lang="en-US" sz="2800" b="1" dirty="0" smtClean="0"/>
              <a:t>Fight</a:t>
            </a:r>
            <a:br>
              <a:rPr lang="en-US" sz="2800" b="1" dirty="0" smtClean="0"/>
            </a:br>
            <a:r>
              <a:rPr lang="en-US" sz="2800" dirty="0" smtClean="0"/>
              <a:t>In a fight, two or more people are aggressive with one another. </a:t>
            </a:r>
            <a:endParaRPr lang="en-US" sz="2800" dirty="0" smtClean="0"/>
          </a:p>
          <a:p>
            <a:r>
              <a:rPr lang="en-US" sz="2800" dirty="0" smtClean="0"/>
              <a:t>Fighting can be done with words, weapons or fists. </a:t>
            </a:r>
            <a:endParaRPr lang="en-US" sz="2800" dirty="0" smtClean="0"/>
          </a:p>
          <a:p>
            <a:r>
              <a:rPr lang="en-US" sz="2800" dirty="0" smtClean="0"/>
              <a:t>Following a battle of some description there will be a winner and a loser, or both may lose</a:t>
            </a:r>
            <a:endParaRPr lang="en-US" sz="2800" dirty="0" smtClean="0"/>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sz="4400" dirty="0" smtClean="0"/>
              <a:t>Conflict Resolution Styles </a:t>
            </a:r>
            <a:br>
              <a:rPr lang="en-US" sz="4400" dirty="0" smtClean="0"/>
            </a:b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r>
              <a:rPr lang="en-US" sz="2800" dirty="0" smtClean="0"/>
              <a:t>Anthropology is the classification and analysis of humans and their society, descriptively, culturally, historically, and physically. </a:t>
            </a:r>
            <a:endParaRPr lang="en-US" sz="2800" dirty="0" smtClean="0"/>
          </a:p>
          <a:p>
            <a:pPr lvl="0"/>
            <a:r>
              <a:rPr lang="en-US" sz="2800" dirty="0" smtClean="0"/>
              <a:t>Its unique contribution to studying the bonds of human social relations has been the distinctive concept of culture. It has also differed from other sciences concerned with human social behaviour (especially sociology) in its emphasis on data from non-literate peoples and archaeological exploration.</a:t>
            </a:r>
            <a:endParaRPr lang="en-US" sz="2800" dirty="0" smtClean="0"/>
          </a:p>
          <a:p>
            <a:endParaRPr lang="en-US" sz="2800" dirty="0"/>
          </a:p>
        </p:txBody>
      </p:sp>
      <p:sp>
        <p:nvSpPr>
          <p:cNvPr id="2" name="Title 1"/>
          <p:cNvSpPr>
            <a:spLocks noGrp="1"/>
          </p:cNvSpPr>
          <p:nvPr>
            <p:ph type="title"/>
          </p:nvPr>
        </p:nvSpPr>
        <p:spPr/>
        <p:txBody>
          <a:bodyPr>
            <a:normAutofit fontScale="90000"/>
          </a:bodyPr>
          <a:lstStyle/>
          <a:p>
            <a:r>
              <a:rPr lang="en-US" b="1" dirty="0" smtClean="0"/>
              <a:t>Anthropology</a:t>
            </a: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sz="2400" dirty="0" smtClean="0"/>
          </a:p>
          <a:p>
            <a:pPr>
              <a:buNone/>
            </a:pPr>
            <a:r>
              <a:rPr lang="en-US" sz="2400" b="1" dirty="0" smtClean="0"/>
              <a:t>Flow</a:t>
            </a:r>
            <a:br>
              <a:rPr lang="en-US" sz="2400" b="1" dirty="0" smtClean="0"/>
            </a:br>
            <a:r>
              <a:rPr lang="en-US" sz="2400" dirty="0" smtClean="0"/>
              <a:t>In a flow situation both people walk away from the conflict satisfied with the solution which they have reached together.</a:t>
            </a:r>
            <a:endParaRPr lang="en-US" sz="2400" dirty="0" smtClean="0"/>
          </a:p>
          <a:p>
            <a:r>
              <a:rPr lang="en-US" sz="2400" dirty="0" smtClean="0"/>
              <a:t> Conflict resolution encourages everyone to 'go with the flow' and create solutions!</a:t>
            </a:r>
            <a:endParaRPr lang="en-US" sz="2400" dirty="0" smtClean="0"/>
          </a:p>
          <a:p>
            <a:pPr>
              <a:buNone/>
            </a:pPr>
            <a:r>
              <a:rPr lang="en-US" sz="2400" dirty="0" smtClean="0"/>
              <a:t> </a:t>
            </a:r>
            <a:endParaRPr lang="en-US" sz="2400" dirty="0" smtClean="0"/>
          </a:p>
          <a:p>
            <a:endParaRPr lang="en-US" dirty="0"/>
          </a:p>
        </p:txBody>
      </p:sp>
      <p:sp>
        <p:nvSpPr>
          <p:cNvPr id="3" name="Title 2"/>
          <p:cNvSpPr>
            <a:spLocks noGrp="1"/>
          </p:cNvSpPr>
          <p:nvPr>
            <p:ph type="title"/>
          </p:nvPr>
        </p:nvSpPr>
        <p:spPr/>
        <p:txBody>
          <a:bodyPr>
            <a:normAutofit fontScale="90000"/>
          </a:bodyPr>
          <a:lstStyle/>
          <a:p>
            <a:pPr lvl="0"/>
            <a:br>
              <a:rPr lang="en-US" dirty="0" smtClean="0"/>
            </a:br>
            <a:endParaRPr lang="en-US" dirty="0"/>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800" dirty="0" smtClean="0"/>
              <a:t>The first thing you need is a willingness to work towards a win-win solution. </a:t>
            </a:r>
            <a:endParaRPr lang="en-US" sz="2800" dirty="0" smtClean="0"/>
          </a:p>
          <a:p>
            <a:r>
              <a:rPr lang="en-US" sz="2800" dirty="0" smtClean="0"/>
              <a:t> There are several helpful skills to guide you through the process:</a:t>
            </a:r>
            <a:endParaRPr lang="en-US" sz="2800" dirty="0" smtClean="0"/>
          </a:p>
          <a:p>
            <a:pPr lvl="0"/>
            <a:r>
              <a:rPr lang="en-US" sz="2800" dirty="0" smtClean="0"/>
              <a:t>Be an active listener</a:t>
            </a:r>
            <a:endParaRPr lang="en-US" sz="2800" dirty="0" smtClean="0"/>
          </a:p>
          <a:p>
            <a:pPr lvl="0"/>
            <a:r>
              <a:rPr lang="en-US" sz="2800" dirty="0" smtClean="0"/>
              <a:t>Look and listen for the other person's feelings</a:t>
            </a:r>
            <a:endParaRPr lang="en-US" sz="2800" dirty="0" smtClean="0"/>
          </a:p>
          <a:p>
            <a:pPr lvl="0"/>
            <a:r>
              <a:rPr lang="en-US" sz="2800" dirty="0" smtClean="0"/>
              <a:t>Look for anger cues and triggers</a:t>
            </a:r>
            <a:endParaRPr lang="en-US" sz="2800" dirty="0" smtClean="0"/>
          </a:p>
          <a:p>
            <a:pPr lvl="0"/>
            <a:r>
              <a:rPr lang="en-US" sz="2800" dirty="0" smtClean="0"/>
              <a:t>Maintain good eye contact</a:t>
            </a:r>
            <a:endParaRPr lang="en-US" sz="2800" dirty="0" smtClean="0"/>
          </a:p>
          <a:p>
            <a:pPr lvl="0"/>
            <a:r>
              <a:rPr lang="en-US" sz="2800" dirty="0" smtClean="0"/>
              <a:t>Use a calm voice</a:t>
            </a:r>
            <a:endParaRPr lang="en-US" sz="2800" dirty="0" smtClean="0"/>
          </a:p>
          <a:p>
            <a:pPr lvl="0"/>
            <a:r>
              <a:rPr lang="en-US" sz="2800" dirty="0" smtClean="0"/>
              <a:t>Make sure you have ‘cooled down’ before trying to work things out</a:t>
            </a:r>
            <a:endParaRPr lang="en-US" sz="2800" dirty="0" smtClean="0"/>
          </a:p>
          <a:p>
            <a:pPr>
              <a:buNone/>
            </a:pPr>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sz="4400" dirty="0" smtClean="0"/>
              <a:t>Skills to Resolve Conflict Peacefully </a:t>
            </a:r>
            <a:br>
              <a:rPr lang="en-US" sz="4400" dirty="0" smtClean="0"/>
            </a:br>
            <a:endParaRPr lang="en-US" dirty="0"/>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sz="2800" b="1" dirty="0" smtClean="0"/>
              <a:t>Resolving Conflicts at a Government Level</a:t>
            </a:r>
            <a:r>
              <a:rPr lang="en-US" sz="2800" dirty="0" smtClean="0"/>
              <a:t> </a:t>
            </a:r>
            <a:endParaRPr lang="en-US" sz="2800" dirty="0" smtClean="0"/>
          </a:p>
          <a:p>
            <a:r>
              <a:rPr lang="en-US" sz="3000" dirty="0" smtClean="0">
                <a:latin typeface="Calibri" pitchFamily="34" charset="0"/>
                <a:cs typeface="Calibri" pitchFamily="34" charset="0"/>
              </a:rPr>
              <a:t>There are several ways of resolving conflicts at the government level.</a:t>
            </a:r>
            <a:r>
              <a:rPr lang="en-US" sz="3000" b="1" dirty="0" smtClean="0">
                <a:latin typeface="Calibri" pitchFamily="34" charset="0"/>
                <a:cs typeface="Calibri" pitchFamily="34" charset="0"/>
              </a:rPr>
              <a:t> </a:t>
            </a:r>
            <a:endParaRPr lang="en-US" sz="3000" b="1" dirty="0" smtClean="0">
              <a:latin typeface="Calibri" pitchFamily="34" charset="0"/>
              <a:cs typeface="Calibri" pitchFamily="34" charset="0"/>
            </a:endParaRPr>
          </a:p>
          <a:p>
            <a:pPr>
              <a:buNone/>
            </a:pPr>
            <a:r>
              <a:rPr lang="en-US" sz="3000" b="1" dirty="0" smtClean="0">
                <a:latin typeface="Calibri" pitchFamily="34" charset="0"/>
                <a:cs typeface="Calibri" pitchFamily="34" charset="0"/>
              </a:rPr>
              <a:t>Appointing a Commission</a:t>
            </a:r>
            <a:r>
              <a:rPr lang="en-US" sz="3000" dirty="0" smtClean="0">
                <a:latin typeface="Calibri" pitchFamily="34" charset="0"/>
                <a:cs typeface="Calibri" pitchFamily="34" charset="0"/>
              </a:rPr>
              <a:t>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A commission is a group of people, usually professionals in a certain field who are selected to look into a problem more keenly, so as to come up with a solution.</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 One example is if the prices of basic items continue rising, the government may establish a commission to look into the effect of this increase on workers' wages. </a:t>
            </a:r>
            <a:endParaRPr lang="en-US" sz="3000" dirty="0" smtClean="0">
              <a:latin typeface="Calibri" pitchFamily="34" charset="0"/>
              <a:cs typeface="Calibri" pitchFamily="34" charset="0"/>
            </a:endParaRPr>
          </a:p>
          <a:p>
            <a:pPr>
              <a:buNone/>
            </a:pPr>
            <a:endParaRPr lang="en-US" sz="3000" dirty="0" smtClean="0">
              <a:latin typeface="Calibri" pitchFamily="34" charset="0"/>
              <a:cs typeface="Calibri" pitchFamily="34" charset="0"/>
            </a:endParaRPr>
          </a:p>
          <a:p>
            <a:endParaRPr lang="en-US" sz="30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pPr lvl="0"/>
            <a:br>
              <a:rPr lang="en-US" dirty="0" smtClean="0"/>
            </a:br>
            <a:endParaRPr lang="en-US" dirty="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b="1" dirty="0" smtClean="0"/>
              <a:t>Elections to Change the Leaders</a:t>
            </a:r>
            <a:endParaRPr lang="en-US" dirty="0" smtClean="0"/>
          </a:p>
          <a:p>
            <a:r>
              <a:rPr lang="en-US" dirty="0" smtClean="0"/>
              <a:t>On some occasions due to strained relationships between the current government and populace, an election may be called. </a:t>
            </a:r>
            <a:endParaRPr lang="en-US" dirty="0" smtClean="0"/>
          </a:p>
          <a:p>
            <a:r>
              <a:rPr lang="en-US" dirty="0" smtClean="0"/>
              <a:t>In this case the population may elect a new government with new political leaders of their choice.</a:t>
            </a:r>
            <a:endParaRPr lang="en-US" dirty="0" smtClean="0"/>
          </a:p>
          <a:p>
            <a:r>
              <a:rPr lang="en-US" dirty="0" smtClean="0"/>
              <a:t> When this happens, the masses feel that they have picked their choice of leaders, thereby averting conflict.</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b="1" dirty="0" smtClean="0"/>
              <a:t>Meeting with Concerned Persons</a:t>
            </a:r>
            <a:endParaRPr lang="en-US" dirty="0" smtClean="0"/>
          </a:p>
          <a:p>
            <a:r>
              <a:rPr lang="en-US" sz="3000" dirty="0" smtClean="0">
                <a:latin typeface="Calibri" pitchFamily="34" charset="0"/>
                <a:cs typeface="Calibri" pitchFamily="34" charset="0"/>
              </a:rPr>
              <a:t>At times in the work place, conflict may arise between the in-charge persons and other staff members.</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 One of the ways to avert this misunderstanding is to call a meeting where all stakeholders are invited.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This provides for an opportunity to speak out, discuss and agree on solutions to be effected by all.</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 Mediators may also be chosen to represent one of the parties. In this way, harmony in the work place is restored. </a:t>
            </a:r>
            <a:endParaRPr lang="en-US" sz="3000" dirty="0" smtClean="0">
              <a:latin typeface="Calibri" pitchFamily="34" charset="0"/>
              <a:cs typeface="Calibri" pitchFamily="34" charset="0"/>
            </a:endParaRPr>
          </a:p>
          <a:p>
            <a:endParaRPr lang="en-US" sz="30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The commission/committee is given the mandate to suggest ways to improve the workers:</a:t>
            </a:r>
            <a:endParaRPr lang="en-US" sz="2800" dirty="0" smtClean="0">
              <a:latin typeface="Calibri" pitchFamily="34" charset="0"/>
              <a:cs typeface="Calibri" pitchFamily="34" charset="0"/>
            </a:endParaRPr>
          </a:p>
          <a:p>
            <a:pPr>
              <a:buFontTx/>
              <a:buChar char="-"/>
            </a:pPr>
            <a:r>
              <a:rPr lang="en-US" sz="2800" dirty="0" smtClean="0">
                <a:latin typeface="Calibri" pitchFamily="34" charset="0"/>
                <a:cs typeface="Calibri" pitchFamily="34" charset="0"/>
              </a:rPr>
              <a:t>wages,</a:t>
            </a:r>
            <a:endParaRPr lang="en-US" sz="2800" dirty="0" smtClean="0">
              <a:latin typeface="Calibri" pitchFamily="34" charset="0"/>
              <a:cs typeface="Calibri" pitchFamily="34" charset="0"/>
            </a:endParaRPr>
          </a:p>
          <a:p>
            <a:pPr>
              <a:buFontTx/>
              <a:buChar char="-"/>
            </a:pPr>
            <a:r>
              <a:rPr lang="en-US" sz="2800" dirty="0" smtClean="0">
                <a:latin typeface="Calibri" pitchFamily="34" charset="0"/>
                <a:cs typeface="Calibri" pitchFamily="34" charset="0"/>
              </a:rPr>
              <a:t> actual remuneration, perhaps to suggest possible sources of funding </a:t>
            </a:r>
            <a:endParaRPr lang="en-US" sz="2800" dirty="0" smtClean="0">
              <a:latin typeface="Calibri" pitchFamily="34" charset="0"/>
              <a:cs typeface="Calibri" pitchFamily="34" charset="0"/>
            </a:endParaRPr>
          </a:p>
          <a:p>
            <a:pPr>
              <a:buFontTx/>
              <a:buChar char="-"/>
            </a:pPr>
            <a:r>
              <a:rPr lang="en-US" sz="2800" dirty="0" smtClean="0">
                <a:latin typeface="Calibri" pitchFamily="34" charset="0"/>
                <a:cs typeface="Calibri" pitchFamily="34" charset="0"/>
              </a:rPr>
              <a:t> ways of handling future government/workers conflict</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pPr>
              <a:buNone/>
            </a:pP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latin typeface="Calibri" pitchFamily="34" charset="0"/>
                <a:cs typeface="Calibri" pitchFamily="34" charset="0"/>
              </a:rPr>
              <a:t>The process of negotiation consists of three important phases</a:t>
            </a:r>
            <a:endParaRPr lang="en-US" sz="2800" dirty="0" smtClean="0">
              <a:latin typeface="Calibri" pitchFamily="34" charset="0"/>
              <a:cs typeface="Calibri" pitchFamily="34" charset="0"/>
            </a:endParaRPr>
          </a:p>
          <a:p>
            <a:pPr lvl="0">
              <a:buNone/>
            </a:pPr>
            <a:r>
              <a:rPr lang="en-US" sz="2800" b="1" dirty="0" smtClean="0">
                <a:latin typeface="Calibri" pitchFamily="34" charset="0"/>
                <a:cs typeface="Calibri" pitchFamily="34" charset="0"/>
              </a:rPr>
              <a:t>The Information Phase</a:t>
            </a: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During this phase, you should collect and evaluate information on all factors that will have an effect on the negotiation.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Work out a defensive plan to protect sensitive information that the opposition is likely to inquire about.</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Decide whether the negotiations will be carried out by yourself or an agent. </a:t>
            </a:r>
            <a:endParaRPr lang="en-US" sz="2800" dirty="0" smtClean="0">
              <a:latin typeface="Calibri" pitchFamily="34" charset="0"/>
              <a:cs typeface="Calibri" pitchFamily="34" charset="0"/>
            </a:endParaRPr>
          </a:p>
          <a:p>
            <a:endParaRPr lang="en-US" dirty="0" smtClean="0"/>
          </a:p>
          <a:p>
            <a:endParaRPr lang="en-US" dirty="0"/>
          </a:p>
        </p:txBody>
      </p:sp>
      <p:sp>
        <p:nvSpPr>
          <p:cNvPr id="3" name="Title 2"/>
          <p:cNvSpPr>
            <a:spLocks noGrp="1"/>
          </p:cNvSpPr>
          <p:nvPr>
            <p:ph type="title"/>
          </p:nvPr>
        </p:nvSpPr>
        <p:spPr/>
        <p:txBody>
          <a:bodyPr/>
          <a:lstStyle/>
          <a:p>
            <a:r>
              <a:rPr lang="en-US" dirty="0" smtClean="0"/>
              <a:t>Negotiation process</a:t>
            </a:r>
            <a:endParaRPr lang="en-US" dirty="0"/>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The Competitive Phase</a:t>
            </a:r>
            <a:r>
              <a:rPr lang="en-US" dirty="0" smtClean="0"/>
              <a:t> </a:t>
            </a:r>
            <a:endParaRPr lang="en-US" dirty="0" smtClean="0"/>
          </a:p>
          <a:p>
            <a:r>
              <a:rPr lang="en-US" dirty="0" smtClean="0"/>
              <a:t>The bargaining begins during this phase.</a:t>
            </a:r>
            <a:endParaRPr lang="en-US" dirty="0" smtClean="0"/>
          </a:p>
          <a:p>
            <a:r>
              <a:rPr lang="en-US" dirty="0" smtClean="0"/>
              <a:t> You should decide who should go first on particular issues.</a:t>
            </a:r>
            <a:endParaRPr lang="en-US" dirty="0" smtClean="0"/>
          </a:p>
          <a:p>
            <a:r>
              <a:rPr lang="en-US" dirty="0" smtClean="0"/>
              <a:t> Support your position on an appropriate rationale and actively manage the concession process.</a:t>
            </a:r>
            <a:endParaRPr lang="en-US" dirty="0" smtClean="0"/>
          </a:p>
          <a:p>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The Cooperative Phase</a:t>
            </a:r>
            <a:endParaRPr lang="en-US" dirty="0" smtClean="0"/>
          </a:p>
          <a:p>
            <a:r>
              <a:rPr lang="en-US" dirty="0" smtClean="0"/>
              <a:t>It is important to understand that, ultimately, cooperation is a worthy and necessary stage in the negotiation process.</a:t>
            </a:r>
            <a:endParaRPr lang="en-US" dirty="0" smtClean="0"/>
          </a:p>
          <a:p>
            <a:r>
              <a:rPr lang="en-US" dirty="0" smtClean="0"/>
              <a:t> While acknowledging that negotiations are inherently competitive, it helps to remember the following:</a:t>
            </a:r>
            <a:endParaRPr lang="en-US" dirty="0" smtClean="0"/>
          </a:p>
          <a:p>
            <a:pPr lvl="0">
              <a:buNone/>
            </a:pPr>
            <a:r>
              <a:rPr lang="en-US" dirty="0" smtClean="0"/>
              <a:t>-Be cooperative.</a:t>
            </a:r>
            <a:endParaRPr lang="en-US" dirty="0" smtClean="0"/>
          </a:p>
          <a:p>
            <a:pPr lvl="0">
              <a:buNone/>
            </a:pPr>
            <a:r>
              <a:rPr lang="en-US" dirty="0" smtClean="0"/>
              <a:t>-Do not use threats.</a:t>
            </a:r>
            <a:endParaRPr lang="en-US" dirty="0" smtClean="0"/>
          </a:p>
          <a:p>
            <a:pPr lvl="0">
              <a:buNone/>
            </a:pPr>
            <a:r>
              <a:rPr lang="en-US" dirty="0" smtClean="0"/>
              <a:t>-Assess the value of your position accurately.</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US" dirty="0" smtClean="0"/>
              <a:t>Be willing to share information.</a:t>
            </a:r>
            <a:endParaRPr lang="en-US" dirty="0" smtClean="0"/>
          </a:p>
          <a:p>
            <a:pPr lvl="0">
              <a:buNone/>
            </a:pPr>
            <a:r>
              <a:rPr lang="en-US" dirty="0" smtClean="0"/>
              <a:t>-Approach negotiations in an objective, fair, trustworthy manner.</a:t>
            </a:r>
            <a:endParaRPr lang="en-US" dirty="0" smtClean="0"/>
          </a:p>
          <a:p>
            <a:pPr lvl="0">
              <a:buNone/>
            </a:pPr>
            <a:r>
              <a:rPr lang="en-US" dirty="0" smtClean="0"/>
              <a:t>-Seek agreement in the open exchange </a:t>
            </a:r>
            <a:br>
              <a:rPr lang="en-US" dirty="0" smtClean="0"/>
            </a:br>
            <a:r>
              <a:rPr lang="en-US" dirty="0" smtClean="0"/>
              <a:t>of information.</a:t>
            </a:r>
            <a:endParaRPr lang="en-US" dirty="0" smtClean="0"/>
          </a:p>
          <a:p>
            <a:pPr lvl="0">
              <a:buNone/>
            </a:pPr>
            <a:r>
              <a:rPr lang="en-US" dirty="0" smtClean="0"/>
              <a:t>-Get a settlement that is fair to both sides.</a:t>
            </a:r>
            <a:endParaRPr lang="en-US" dirty="0" smtClean="0"/>
          </a:p>
          <a:p>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3000" dirty="0" smtClean="0"/>
              <a:t>Emerging as an independent science in the mid-19th century, anthropology was associated from the beginning with various other emergent sciences, notably biology, geology, linguistics, psychology and archaeology. Its development is also linked with the philosophical speculations of the Enlightenment about the origins of human society and the sources of myth. A unifying science, anthropology has not lost its connections with any of these branches, but has incorporated all or part of them and often employs their techniques.</a:t>
            </a:r>
            <a:endParaRPr lang="en-US" sz="3000" dirty="0" smtClean="0"/>
          </a:p>
          <a:p>
            <a:endParaRPr lang="en-US" dirty="0"/>
          </a:p>
        </p:txBody>
      </p:sp>
      <p:sp>
        <p:nvSpPr>
          <p:cNvPr id="2" name="Title 1"/>
          <p:cNvSpPr>
            <a:spLocks noGrp="1"/>
          </p:cNvSpPr>
          <p:nvPr>
            <p:ph type="title"/>
          </p:nvPr>
        </p:nvSpPr>
        <p:spPr/>
        <p:txBody>
          <a:bodyPr/>
          <a:lstStyle/>
          <a:p>
            <a:r>
              <a:rPr lang="en-US" dirty="0" err="1" smtClean="0"/>
              <a:t>contd</a:t>
            </a:r>
            <a:endParaRPr lang="en-US" dirty="0"/>
          </a:p>
        </p:txBody>
      </p:sp>
    </p:spTree>
  </p:cSld>
  <p:clrMapOvr>
    <a:masterClrMapping/>
  </p:clrMapOvr>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How to apply the information and knowledge learned on sociology and anthropology to your job.</a:t>
            </a:r>
            <a:endParaRPr lang="en-US" dirty="0" smtClean="0"/>
          </a:p>
          <a:p>
            <a:pPr>
              <a:buNone/>
            </a:pPr>
            <a:r>
              <a:rPr lang="en-US" b="1" dirty="0" smtClean="0"/>
              <a:t> </a:t>
            </a:r>
            <a:endParaRPr lang="en-US" dirty="0" smtClean="0"/>
          </a:p>
          <a:p>
            <a:r>
              <a:rPr lang="en-US" sz="2800" dirty="0" smtClean="0">
                <a:latin typeface="Calibri" pitchFamily="34" charset="0"/>
                <a:cs typeface="Calibri" pitchFamily="34" charset="0"/>
              </a:rPr>
              <a:t> It is important to understand why nurses need to study sociology and anthropology.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Nursing involves caring for people and the nursing professional is a specialized member of the community that plays a key role in how the society functions as a whole.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Application of Sociology and Anthropology in Nursing</a:t>
            </a:r>
            <a:endParaRPr lang="en-US" dirty="0" smtClean="0"/>
          </a:p>
          <a:p>
            <a:pPr lvl="0"/>
            <a:r>
              <a:rPr lang="en-US" dirty="0" smtClean="0"/>
              <a:t>Describe the relevance of sociology and anthropology </a:t>
            </a:r>
            <a:br>
              <a:rPr lang="en-US" dirty="0" smtClean="0"/>
            </a:br>
            <a:r>
              <a:rPr lang="en-US" dirty="0" smtClean="0"/>
              <a:t>to nursing </a:t>
            </a:r>
            <a:endParaRPr lang="en-US" dirty="0" smtClean="0"/>
          </a:p>
          <a:p>
            <a:pPr lvl="0"/>
            <a:r>
              <a:rPr lang="en-US" dirty="0" smtClean="0"/>
              <a:t>Describe application of sociology and anthropology in the nursing profession</a:t>
            </a:r>
            <a:endParaRPr lang="en-US" dirty="0" smtClean="0"/>
          </a:p>
          <a:p>
            <a:pPr lvl="0"/>
            <a:r>
              <a:rPr lang="en-US" dirty="0" smtClean="0"/>
              <a:t>The Relevance of Sociology and Anthropology to Nursing </a:t>
            </a:r>
            <a:endParaRPr lang="en-US" dirty="0" smtClean="0"/>
          </a:p>
          <a:p>
            <a:pPr>
              <a:buNone/>
            </a:pPr>
            <a:r>
              <a:rPr lang="en-US" dirty="0" smtClean="0"/>
              <a:t> </a:t>
            </a:r>
            <a:endParaRPr lang="en-US" dirty="0" smtClean="0"/>
          </a:p>
          <a:p>
            <a:endParaRPr lang="en-US" dirty="0"/>
          </a:p>
        </p:txBody>
      </p:sp>
      <p:sp>
        <p:nvSpPr>
          <p:cNvPr id="3" name="Title 2"/>
          <p:cNvSpPr>
            <a:spLocks noGrp="1"/>
          </p:cNvSpPr>
          <p:nvPr>
            <p:ph type="title"/>
          </p:nvPr>
        </p:nvSpPr>
        <p:spPr/>
        <p:txBody>
          <a:bodyPr/>
          <a:lstStyle/>
          <a:p>
            <a:r>
              <a:rPr lang="en-US" dirty="0" smtClean="0"/>
              <a:t>Objectives</a:t>
            </a:r>
            <a:endParaRPr lang="en-US" dirty="0"/>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sociologists and anthropologists have deepened our knowledge of the influence and interactions of such variables as social class, race, age, cultural and social contexts in determining health status on individuals and communities. </a:t>
            </a:r>
            <a:endParaRPr lang="en-US" dirty="0" smtClean="0"/>
          </a:p>
          <a:p>
            <a:pPr lvl="0"/>
            <a:r>
              <a:rPr lang="en-US" dirty="0" smtClean="0"/>
              <a:t>They have provided a body of rich data and have posited different conceptual schemes and hypotheses to explain some of the epidemiological findings on social factors and health.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r>
              <a:rPr lang="en-US" dirty="0" smtClean="0"/>
              <a:t>The importance of social factors in the etiology of health cannot be over emphasized. </a:t>
            </a:r>
            <a:endParaRPr lang="en-US" dirty="0" smtClean="0"/>
          </a:p>
          <a:p>
            <a:pPr lvl="0"/>
            <a:r>
              <a:rPr lang="en-US" dirty="0" smtClean="0"/>
              <a:t>Studies have directed attention on the importance of social science (including sociology and anthropology) concepts and methods in the study of health and illness.</a:t>
            </a:r>
            <a:endParaRPr lang="en-US" dirty="0" smtClean="0"/>
          </a:p>
          <a:p>
            <a:pPr lvl="0"/>
            <a:r>
              <a:rPr lang="en-US" dirty="0" smtClean="0"/>
              <a:t> For example, the health status of an individual, including life expectancy and prevalence of chronic disease and disability, is related to marital status, social supports, as well as simple health habits such as hours of sleep and physical activities.</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a:r>
              <a:rPr lang="en-US" sz="3300" dirty="0" smtClean="0">
                <a:latin typeface="Calibri" pitchFamily="34" charset="0"/>
                <a:cs typeface="Calibri" pitchFamily="34" charset="0"/>
              </a:rPr>
              <a:t>Although social and behavioural scientists have long stressed the importance of cultural factors in people’s health behavior in perceiving symptoms</a:t>
            </a:r>
            <a:endParaRPr lang="en-US" sz="3300" dirty="0" smtClean="0">
              <a:latin typeface="Calibri" pitchFamily="34" charset="0"/>
              <a:cs typeface="Calibri" pitchFamily="34" charset="0"/>
            </a:endParaRPr>
          </a:p>
          <a:p>
            <a:pPr lvl="0">
              <a:buFontTx/>
              <a:buChar char="-"/>
            </a:pPr>
            <a:r>
              <a:rPr lang="en-US" sz="3300" dirty="0" smtClean="0">
                <a:latin typeface="Calibri" pitchFamily="34" charset="0"/>
                <a:cs typeface="Calibri" pitchFamily="34" charset="0"/>
              </a:rPr>
              <a:t>seeking health care, adhering to medical regimens</a:t>
            </a:r>
            <a:endParaRPr lang="en-US" sz="3300" dirty="0" smtClean="0">
              <a:latin typeface="Calibri" pitchFamily="34" charset="0"/>
              <a:cs typeface="Calibri" pitchFamily="34" charset="0"/>
            </a:endParaRPr>
          </a:p>
          <a:p>
            <a:pPr lvl="0">
              <a:buFontTx/>
              <a:buChar char="-"/>
            </a:pPr>
            <a:r>
              <a:rPr lang="en-US" sz="3300" dirty="0" smtClean="0">
                <a:latin typeface="Calibri" pitchFamily="34" charset="0"/>
                <a:cs typeface="Calibri" pitchFamily="34" charset="0"/>
              </a:rPr>
              <a:t> responding to health promotion programs – which are now directing attention to the role of cultural factors in determining health status. </a:t>
            </a:r>
            <a:endParaRPr lang="en-US" sz="3300" dirty="0" smtClean="0">
              <a:latin typeface="Calibri" pitchFamily="34" charset="0"/>
              <a:cs typeface="Calibri" pitchFamily="34" charset="0"/>
            </a:endParaRPr>
          </a:p>
          <a:p>
            <a:pPr lvl="0"/>
            <a:r>
              <a:rPr lang="en-US" sz="3300" dirty="0" smtClean="0">
                <a:latin typeface="Calibri" pitchFamily="34" charset="0"/>
                <a:cs typeface="Calibri" pitchFamily="34" charset="0"/>
              </a:rPr>
              <a:t>This forms rationale for community based public health interventions.</a:t>
            </a:r>
            <a:endParaRPr lang="en-US" sz="3300" dirty="0" smtClean="0">
              <a:latin typeface="Calibri" pitchFamily="34" charset="0"/>
              <a:cs typeface="Calibri" pitchFamily="34" charset="0"/>
            </a:endParaRPr>
          </a:p>
          <a:p>
            <a:pPr lvl="0"/>
            <a:r>
              <a:rPr lang="en-US" sz="3300" dirty="0" smtClean="0">
                <a:latin typeface="Calibri" pitchFamily="34" charset="0"/>
                <a:cs typeface="Calibri" pitchFamily="34" charset="0"/>
              </a:rPr>
              <a:t> Different disciplines are now contributing to the growing body of knowledge of the relationship between society and health. </a:t>
            </a:r>
            <a:endParaRPr lang="en-US" sz="33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 </a:t>
            </a:r>
            <a:r>
              <a:rPr lang="en-US" sz="2800" dirty="0" smtClean="0"/>
              <a:t>It enables them to appreciate that individuals behave in a unique way. </a:t>
            </a:r>
            <a:endParaRPr lang="en-US" sz="2800" dirty="0" smtClean="0"/>
          </a:p>
          <a:p>
            <a:r>
              <a:rPr lang="en-US" sz="2800" dirty="0" smtClean="0"/>
              <a:t>It is important to understand that every patient will react in a different manner when under stress. </a:t>
            </a:r>
            <a:endParaRPr lang="en-US" sz="2800" dirty="0" smtClean="0"/>
          </a:p>
          <a:p>
            <a:r>
              <a:rPr lang="en-US" sz="2800" dirty="0" smtClean="0"/>
              <a:t>The nurse should recognize this and specifically tailor the nursing process to the individual patient, in order to assess, plan and implement nursing care that will suit the particular needs of the patient.</a:t>
            </a:r>
            <a:endParaRPr lang="en-US" sz="2800" dirty="0" smtClean="0"/>
          </a:p>
          <a:p>
            <a:r>
              <a:rPr lang="en-US" sz="2800" smtClean="0"/>
              <a:t> </a:t>
            </a:r>
            <a:r>
              <a:rPr lang="en-US" sz="2800" dirty="0" smtClean="0"/>
              <a:t>T</a:t>
            </a:r>
            <a:r>
              <a:rPr lang="en-US" sz="2800" smtClean="0"/>
              <a:t>he </a:t>
            </a:r>
            <a:r>
              <a:rPr lang="en-US" sz="2800" dirty="0" smtClean="0"/>
              <a:t>nurse should always remember that individuals are part of a wider community, and try to involve all significant members of the family in the management of the patient</a:t>
            </a:r>
            <a:endParaRPr lang="en-US" sz="2800" dirty="0" smtClean="0"/>
          </a:p>
          <a:p>
            <a:pPr>
              <a:buNone/>
            </a:pP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br>
              <a:rPr lang="en-US" dirty="0" smtClean="0"/>
            </a:br>
            <a:endParaRPr lang="en-US" dirty="0"/>
          </a:p>
        </p:txBody>
      </p:sp>
      <p:sp>
        <p:nvSpPr>
          <p:cNvPr id="3" name="Title 2"/>
          <p:cNvSpPr>
            <a:spLocks noGrp="1"/>
          </p:cNvSpPr>
          <p:nvPr>
            <p:ph type="title"/>
          </p:nvPr>
        </p:nvSpPr>
        <p:spPr/>
        <p:txBody>
          <a:bodyPr/>
          <a:lstStyle/>
          <a:p>
            <a:r>
              <a:rPr lang="en-US" dirty="0" smtClean="0"/>
              <a:t>Objectives</a:t>
            </a:r>
            <a:endParaRPr lang="en-US" dirty="0"/>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a:p>
        </p:txBody>
      </p:sp>
      <p:sp>
        <p:nvSpPr>
          <p:cNvPr id="3" name="Title 2"/>
          <p:cNvSpPr>
            <a:spLocks noGrp="1"/>
          </p:cNvSpPr>
          <p:nvPr>
            <p:ph type="title"/>
          </p:nvPr>
        </p:nvSpPr>
        <p:spPr>
          <a:xfrm>
            <a:off x="381000" y="304800"/>
            <a:ext cx="8229600" cy="1143000"/>
          </a:xfrm>
        </p:spPr>
        <p:txBody>
          <a:bodyPr>
            <a:normAutofit fontScale="90000"/>
          </a:bodyPr>
          <a:lstStyle/>
          <a:p>
            <a:r>
              <a:rPr lang="en-US" dirty="0" smtClean="0"/>
              <a:t> </a:t>
            </a:r>
            <a:br>
              <a:rPr lang="en-US" dirty="0" smtClean="0"/>
            </a:br>
            <a:endParaRPr lang="en-US" dirty="0"/>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800" b="1" dirty="0" smtClean="0"/>
              <a:t>Applied anthropology</a:t>
            </a:r>
            <a:r>
              <a:rPr lang="en-US" sz="2800" dirty="0" smtClean="0"/>
              <a:t> is the practical application of anthropological techniques to areas such as industrial relations and minority group problems.  </a:t>
            </a:r>
            <a:endParaRPr lang="en-US" sz="2800" dirty="0" smtClean="0"/>
          </a:p>
          <a:p>
            <a:pPr>
              <a:buNone/>
            </a:pPr>
            <a:r>
              <a:rPr lang="en-US" sz="2800" b="1" dirty="0" smtClean="0"/>
              <a:t> </a:t>
            </a:r>
            <a:endParaRPr lang="en-US" sz="2800" dirty="0" smtClean="0"/>
          </a:p>
          <a:p>
            <a:r>
              <a:rPr lang="en-US" sz="2800" b="1" dirty="0" smtClean="0"/>
              <a:t>Physical Anthropology</a:t>
            </a:r>
            <a:r>
              <a:rPr lang="en-US" sz="2800" dirty="0" smtClean="0"/>
              <a:t>  </a:t>
            </a:r>
            <a:endParaRPr lang="en-US" sz="2800" dirty="0" smtClean="0"/>
          </a:p>
          <a:p>
            <a:r>
              <a:rPr lang="en-US" sz="2800" dirty="0" smtClean="0"/>
              <a:t>Physical anthropology focuses on the problems of human evolution, including human palaeontology and the study of race and of body build features or constitution (somatology). It uses the methods of anthropometry, as well as those of genetics, physiology and ecology</a:t>
            </a:r>
            <a:endParaRPr lang="en-US" sz="2800" dirty="0" smtClean="0"/>
          </a:p>
          <a:p>
            <a:pPr>
              <a:buNone/>
            </a:pPr>
            <a:r>
              <a:rPr lang="en-US" sz="2800" dirty="0" smtClean="0"/>
              <a:t>            </a:t>
            </a:r>
            <a:endParaRPr lang="en-US" sz="2800" dirty="0"/>
          </a:p>
        </p:txBody>
      </p:sp>
      <p:sp>
        <p:nvSpPr>
          <p:cNvPr id="2" name="Title 1"/>
          <p:cNvSpPr>
            <a:spLocks noGrp="1"/>
          </p:cNvSpPr>
          <p:nvPr>
            <p:ph type="title"/>
          </p:nvPr>
        </p:nvSpPr>
        <p:spPr/>
        <p:txBody>
          <a:bodyPr>
            <a:normAutofit fontScale="90000"/>
          </a:bodyPr>
          <a:lstStyle/>
          <a:p>
            <a:r>
              <a:rPr lang="en-US" b="1" dirty="0" smtClean="0"/>
              <a:t>Types of anthropology</a:t>
            </a:r>
            <a:r>
              <a:rPr lang="en-US" dirty="0" smtClean="0"/>
              <a:t>.</a:t>
            </a:r>
            <a:br>
              <a:rPr lang="en-US" dirty="0" smtClean="0"/>
            </a:b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US" dirty="0" smtClean="0"/>
              <a:t>-</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Describe the definition of sociology</a:t>
            </a:r>
            <a:endParaRPr lang="en-US" dirty="0"/>
          </a:p>
          <a:p>
            <a:pPr lvl="0"/>
            <a:r>
              <a:rPr lang="en-US" dirty="0"/>
              <a:t>Describe the definition of anthropology</a:t>
            </a:r>
            <a:endParaRPr lang="en-US" dirty="0"/>
          </a:p>
          <a:p>
            <a:pPr lvl="0"/>
            <a:r>
              <a:rPr lang="en-US" dirty="0"/>
              <a:t>Define the differences between sociology and anthropology</a:t>
            </a:r>
            <a:endParaRPr lang="en-US" dirty="0"/>
          </a:p>
          <a:p>
            <a:pPr lvl="0"/>
            <a:r>
              <a:rPr lang="en-US" dirty="0"/>
              <a:t>Describe the concepts in sociology</a:t>
            </a:r>
            <a:endParaRPr lang="en-US" dirty="0"/>
          </a:p>
          <a:p>
            <a:pPr lvl="0"/>
            <a:r>
              <a:rPr lang="en-US" dirty="0" smtClean="0"/>
              <a:t>Define Culture </a:t>
            </a:r>
            <a:r>
              <a:rPr lang="en-US" dirty="0"/>
              <a:t>and its effects on the health of people</a:t>
            </a:r>
            <a:endParaRPr lang="en-US" dirty="0"/>
          </a:p>
          <a:p>
            <a:pPr lvl="0"/>
            <a:r>
              <a:rPr lang="en-US" dirty="0"/>
              <a:t>Describe social institutions</a:t>
            </a:r>
            <a:endParaRPr lang="en-US" dirty="0"/>
          </a:p>
          <a:p>
            <a:pPr lvl="0"/>
            <a:r>
              <a:rPr lang="en-US" dirty="0"/>
              <a:t>Describe the human rights</a:t>
            </a:r>
            <a:endParaRPr lang="en-US" dirty="0"/>
          </a:p>
          <a:p>
            <a:endParaRPr lang="en-US" dirty="0"/>
          </a:p>
        </p:txBody>
      </p:sp>
      <p:sp>
        <p:nvSpPr>
          <p:cNvPr id="2" name="Title 1"/>
          <p:cNvSpPr>
            <a:spLocks noGrp="1"/>
          </p:cNvSpPr>
          <p:nvPr>
            <p:ph type="title"/>
          </p:nvPr>
        </p:nvSpPr>
        <p:spPr/>
        <p:txBody>
          <a:bodyPr>
            <a:normAutofit fontScale="90000"/>
          </a:bodyPr>
          <a:lstStyle/>
          <a:p>
            <a:r>
              <a:rPr lang="en-US" dirty="0"/>
              <a:t>OBJECTIVES: </a:t>
            </a:r>
            <a:br>
              <a:rPr lang="en-US" dirty="0"/>
            </a:b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en-US" sz="3600" b="1" smtClean="0"/>
              <a:t>   Cultural </a:t>
            </a:r>
            <a:r>
              <a:rPr lang="en-US" sz="3600" b="1" dirty="0" smtClean="0"/>
              <a:t>Anthropology includes:</a:t>
            </a:r>
            <a:endParaRPr lang="en-US" sz="3600" b="1" dirty="0" smtClean="0"/>
          </a:p>
          <a:p>
            <a:pPr lvl="0"/>
            <a:r>
              <a:rPr lang="en-US" sz="3600" dirty="0" smtClean="0"/>
              <a:t>Archaeology- which studies the material remains of prehistoric and extinct cultures.</a:t>
            </a:r>
            <a:endParaRPr lang="en-US" sz="3600" dirty="0" smtClean="0"/>
          </a:p>
          <a:p>
            <a:pPr lvl="0"/>
            <a:r>
              <a:rPr lang="en-US" sz="3600" dirty="0" smtClean="0"/>
              <a:t>Ethnography- which is the descriptive study of living cultures.</a:t>
            </a:r>
            <a:endParaRPr lang="en-US" sz="3600" dirty="0" smtClean="0"/>
          </a:p>
          <a:p>
            <a:pPr lvl="0"/>
            <a:r>
              <a:rPr lang="en-US" sz="3600" dirty="0" smtClean="0"/>
              <a:t>Ethnology--which utilizes the data furnished by ethnography, the recording of living cultures, and archaeology, to analyze and compare the various cultures of humanity.</a:t>
            </a:r>
            <a:endParaRPr lang="en-US" sz="3600" dirty="0" smtClean="0"/>
          </a:p>
          <a:p>
            <a:pPr lvl="0"/>
            <a:r>
              <a:rPr lang="en-US" sz="3600" dirty="0" smtClean="0"/>
              <a:t>Social anthropology- which deals with human culture and society.</a:t>
            </a:r>
            <a:endParaRPr lang="en-US" sz="3600" dirty="0" smtClean="0"/>
          </a:p>
          <a:p>
            <a:pPr lvl="0"/>
            <a:r>
              <a:rPr lang="en-US" sz="3600" dirty="0" smtClean="0"/>
              <a:t>Linguistics-the science of language</a:t>
            </a:r>
            <a:endParaRPr lang="en-US" sz="3600" dirty="0" smtClean="0"/>
          </a:p>
          <a:p>
            <a:pPr>
              <a:buNone/>
            </a:pPr>
            <a:r>
              <a:rPr lang="en-US" sz="3600" dirty="0" smtClean="0"/>
              <a:t> </a:t>
            </a:r>
            <a:endParaRPr lang="en-US" sz="3600"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The human culture dating from the </a:t>
            </a:r>
            <a:r>
              <a:rPr lang="en-US" dirty="0" err="1" smtClean="0"/>
              <a:t>Palaeolithic</a:t>
            </a:r>
            <a:r>
              <a:rPr lang="en-US" dirty="0" smtClean="0"/>
              <a:t> past to contemporary time.</a:t>
            </a:r>
            <a:endParaRPr lang="en-US" dirty="0" smtClean="0"/>
          </a:p>
          <a:p>
            <a:pPr lvl="0"/>
            <a:r>
              <a:rPr lang="en-US" dirty="0" smtClean="0"/>
              <a:t>The exotic, distant societies and the myriad subcultures of the western world.</a:t>
            </a:r>
            <a:endParaRPr lang="en-US" dirty="0" smtClean="0"/>
          </a:p>
          <a:p>
            <a:pPr lvl="0"/>
            <a:r>
              <a:rPr lang="en-US" dirty="0" smtClean="0"/>
              <a:t>The biological bases of human behaviour and our most elaborate cultural creations.</a:t>
            </a:r>
            <a:endParaRPr lang="en-US" dirty="0" smtClean="0"/>
          </a:p>
          <a:p>
            <a:pPr lvl="0"/>
            <a:r>
              <a:rPr lang="en-US" dirty="0" smtClean="0"/>
              <a:t>The interaction of diverse peoples in colonial and </a:t>
            </a:r>
            <a:br>
              <a:rPr lang="en-US" dirty="0" smtClean="0"/>
            </a:br>
            <a:r>
              <a:rPr lang="en-US" dirty="0" smtClean="0"/>
              <a:t>modern contexts.</a:t>
            </a: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b="1" smtClean="0"/>
              <a:t>Anthropology reflects the discipline’s interest in</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Grounded in the practical realities of daily life and direct ethnographic research applicable cross-culturally.</a:t>
            </a:r>
            <a:endParaRPr lang="en-US" dirty="0" smtClean="0"/>
          </a:p>
          <a:p>
            <a:pPr lvl="0"/>
            <a:r>
              <a:rPr lang="en-US" dirty="0" smtClean="0"/>
              <a:t> Seeking to promote: an understanding and appreciation of cultural diversity, human universals, and the dynamic potential of human culture.</a:t>
            </a:r>
            <a:endParaRPr lang="en-US" smtClean="0"/>
          </a:p>
          <a:p>
            <a:endParaRPr lang="en-US"/>
          </a:p>
        </p:txBody>
      </p:sp>
      <p:sp>
        <p:nvSpPr>
          <p:cNvPr id="2" name="Title 1"/>
          <p:cNvSpPr>
            <a:spLocks noGrp="1"/>
          </p:cNvSpPr>
          <p:nvPr>
            <p:ph type="title"/>
          </p:nvPr>
        </p:nvSpPr>
        <p:spPr/>
        <p:txBody>
          <a:bodyPr>
            <a:normAutofit fontScale="90000"/>
          </a:bodyPr>
          <a:lstStyle/>
          <a:p>
            <a:r>
              <a:rPr lang="en-US" b="1" dirty="0" smtClean="0"/>
              <a:t>Anthropological methods</a:t>
            </a:r>
            <a:r>
              <a:rPr lang="en-US" dirty="0" smtClean="0"/>
              <a:t>:</a:t>
            </a:r>
            <a:br>
              <a:rPr lang="en-US" dirty="0" smtClean="0"/>
            </a:b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   Sociology </a:t>
            </a:r>
            <a:r>
              <a:rPr lang="en-US" dirty="0" smtClean="0"/>
              <a:t>:</a:t>
            </a:r>
            <a:endParaRPr lang="en-US" dirty="0" smtClean="0"/>
          </a:p>
          <a:p>
            <a:r>
              <a:rPr lang="en-US" dirty="0" smtClean="0"/>
              <a:t>Deals with all aspects of human activities and relationships, their outcomes, rules and regulations.</a:t>
            </a:r>
            <a:endParaRPr lang="en-US" dirty="0" smtClean="0"/>
          </a:p>
          <a:p>
            <a:pPr>
              <a:buNone/>
            </a:pPr>
            <a:r>
              <a:rPr lang="en-US" dirty="0" smtClean="0"/>
              <a:t>   </a:t>
            </a:r>
            <a:r>
              <a:rPr lang="en-US" b="1" dirty="0" smtClean="0"/>
              <a:t>Anthropology :</a:t>
            </a:r>
            <a:endParaRPr lang="en-US" b="1" dirty="0" smtClean="0"/>
          </a:p>
          <a:p>
            <a:r>
              <a:rPr lang="en-US" dirty="0" smtClean="0"/>
              <a:t>Deals with the classification and analysis of humans and their society, descriptively, culturally, historically and physically. </a:t>
            </a:r>
            <a:endParaRPr lang="en-US" dirty="0" smtClean="0"/>
          </a:p>
          <a:p>
            <a:pPr>
              <a:buNone/>
            </a:pPr>
            <a:endParaRPr lang="en-US" dirty="0"/>
          </a:p>
        </p:txBody>
      </p:sp>
      <p:sp>
        <p:nvSpPr>
          <p:cNvPr id="2" name="Title 1"/>
          <p:cNvSpPr>
            <a:spLocks noGrp="1"/>
          </p:cNvSpPr>
          <p:nvPr>
            <p:ph type="title"/>
          </p:nvPr>
        </p:nvSpPr>
        <p:spPr/>
        <p:txBody>
          <a:bodyPr>
            <a:normAutofit fontScale="90000"/>
          </a:bodyPr>
          <a:lstStyle/>
          <a:p>
            <a:br>
              <a:rPr lang="en-US" dirty="0" smtClean="0"/>
            </a:br>
            <a:endParaRPr lang="en-US" dirty="0"/>
          </a:p>
        </p:txBody>
      </p:sp>
      <p:sp>
        <p:nvSpPr>
          <p:cNvPr id="1025" name="Rectangle 1"/>
          <p:cNvSpPr>
            <a:spLocks noChangeArrowheads="1"/>
          </p:cNvSpPr>
          <p:nvPr/>
        </p:nvSpPr>
        <p:spPr bwMode="auto">
          <a:xfrm>
            <a:off x="0" y="0"/>
            <a:ext cx="184731" cy="507831"/>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b="1" dirty="0" smtClean="0"/>
              <a:t>Group</a:t>
            </a:r>
            <a:r>
              <a:rPr lang="en-US" dirty="0" smtClean="0"/>
              <a:t> - this is a combination of more than two persons with common values and objectives, for example, a group of boys walking to the market, a family.</a:t>
            </a:r>
            <a:endParaRPr lang="en-US" dirty="0" smtClean="0"/>
          </a:p>
          <a:p>
            <a:pPr lvl="0">
              <a:buNone/>
            </a:pPr>
            <a:endParaRPr lang="en-US" dirty="0" smtClean="0"/>
          </a:p>
          <a:p>
            <a:pPr lvl="0"/>
            <a:r>
              <a:rPr lang="en-US" b="1" dirty="0" smtClean="0"/>
              <a:t>Role</a:t>
            </a:r>
            <a:r>
              <a:rPr lang="en-US" dirty="0" smtClean="0"/>
              <a:t> - this is defined as an expected behaviour attached to social status.</a:t>
            </a:r>
            <a:endParaRPr lang="en-US" dirty="0" smtClean="0"/>
          </a:p>
          <a:p>
            <a:pPr lvl="0">
              <a:buNone/>
            </a:pPr>
            <a:endParaRPr lang="en-US" dirty="0" smtClean="0"/>
          </a:p>
          <a:p>
            <a:pPr lvl="0"/>
            <a:r>
              <a:rPr lang="en-US" b="1" dirty="0" smtClean="0"/>
              <a:t>Status</a:t>
            </a:r>
            <a:r>
              <a:rPr lang="en-US" dirty="0" smtClean="0"/>
              <a:t> - this refers to one's position in a society or social group.</a:t>
            </a:r>
            <a:endParaRPr lang="en-US" dirty="0" smtClean="0"/>
          </a:p>
          <a:p>
            <a:pPr>
              <a:buNone/>
            </a:pPr>
            <a:endParaRPr lang="en-US" dirty="0"/>
          </a:p>
        </p:txBody>
      </p:sp>
      <p:sp>
        <p:nvSpPr>
          <p:cNvPr id="2" name="Title 1"/>
          <p:cNvSpPr>
            <a:spLocks noGrp="1"/>
          </p:cNvSpPr>
          <p:nvPr>
            <p:ph type="title"/>
          </p:nvPr>
        </p:nvSpPr>
        <p:spPr/>
        <p:txBody>
          <a:bodyPr>
            <a:normAutofit fontScale="90000"/>
          </a:bodyPr>
          <a:lstStyle/>
          <a:p>
            <a:r>
              <a:rPr lang="en-US" b="1" smtClean="0"/>
              <a:t>Terminologies used in sociology</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human infant comes in to the world, as a biological organism with animal needs and impulses.</a:t>
            </a:r>
            <a:endParaRPr lang="en-US" dirty="0" smtClean="0"/>
          </a:p>
          <a:p>
            <a:r>
              <a:rPr lang="en-US" dirty="0" smtClean="0"/>
              <a:t> He is slowly moulded by the society in a social being. He comes to learn social ways of acting, thinking and feeling.</a:t>
            </a:r>
            <a:endParaRPr lang="en-US" dirty="0" smtClean="0"/>
          </a:p>
          <a:p>
            <a:r>
              <a:rPr lang="en-US" dirty="0" smtClean="0"/>
              <a:t> From the very beginning, the individual learns the ways of his group or society so well that they become part of his personality. </a:t>
            </a: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b="1" smtClean="0"/>
              <a:t>The Socialization </a:t>
            </a:r>
            <a:r>
              <a:rPr lang="en-US" b="1" dirty="0" smtClean="0"/>
              <a:t>Process </a:t>
            </a:r>
            <a:br>
              <a:rPr lang="en-US" dirty="0" smtClean="0"/>
            </a:b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Socialization is based on the learning process. The development of a set of habits, attitudes and traits differentiate us as persons from every other person. It consists of the processes of interaction through which the individual learns habits, skills, beliefs and standards of judgment that are necessary for his effective his participation in the social groups and communities. </a:t>
            </a: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It refers to all the things that a child needs to know in order to function as a confirmed member of society(</a:t>
            </a:r>
            <a:r>
              <a:rPr lang="en-US" dirty="0" err="1" smtClean="0"/>
              <a:t>Peil</a:t>
            </a:r>
            <a:r>
              <a:rPr lang="en-US" dirty="0" smtClean="0"/>
              <a:t> 1977) </a:t>
            </a:r>
            <a:endParaRPr lang="en-US" dirty="0" smtClean="0"/>
          </a:p>
          <a:p>
            <a:r>
              <a:rPr lang="en-US" dirty="0" smtClean="0"/>
              <a:t> The fundamental social process by which a person is introduced to be part of society into which one was born and learns its culture (Akinsola 1983 )</a:t>
            </a:r>
            <a:endParaRPr lang="en-US" dirty="0" smtClean="0"/>
          </a:p>
          <a:p>
            <a:r>
              <a:rPr lang="en-US" dirty="0" smtClean="0"/>
              <a:t>Research shows that much of this learning takes place in the first two or three years of life, socialization continues throughout life</a:t>
            </a: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b="1" smtClean="0"/>
              <a:t>Definition of Socialization</a:t>
            </a:r>
            <a:br>
              <a:rPr lang="en-US" smtClean="0"/>
            </a:br>
            <a:r>
              <a:rPr lang="en-US" b="1" smtClean="0"/>
              <a:t> </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When we attend school, move to a new place, take a new job or whenever we are called to make changes in customs, norms or behaviour, additional socialization is necessary.</a:t>
            </a:r>
            <a:endParaRPr lang="en-US" dirty="0" smtClean="0"/>
          </a:p>
          <a:p>
            <a:pPr lvl="0"/>
            <a:r>
              <a:rPr lang="en-US" dirty="0" smtClean="0"/>
              <a:t> Socialization integrates a child into the community by teaching them the disciplines, aspirations, social roles and skills necessary for group membership.</a:t>
            </a:r>
            <a:endParaRPr lang="en-US" dirty="0" smtClean="0"/>
          </a:p>
          <a:p>
            <a:endParaRPr lang="en-US" sz="2800"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Socialization is a process or adjustment and this adjustment starts from birth and continues throughout one's life(Myles 1983)</a:t>
            </a:r>
            <a:endParaRPr lang="en-US" dirty="0" smtClean="0"/>
          </a:p>
          <a:p>
            <a:pPr>
              <a:buNone/>
            </a:pPr>
            <a:endParaRPr lang="en-US" dirty="0" smtClean="0"/>
          </a:p>
          <a:p>
            <a:r>
              <a:rPr lang="en-US" dirty="0" smtClean="0"/>
              <a:t>The process by which the parents, teachers and other social agents define roles for people in society (by Joseph 1986)</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dirty="0" smtClean="0"/>
              <a:t>It is a science that teaches </a:t>
            </a:r>
            <a:r>
              <a:rPr lang="en-US" dirty="0"/>
              <a:t>us about new things </a:t>
            </a:r>
            <a:r>
              <a:rPr lang="en-US" dirty="0" smtClean="0"/>
              <a:t>and </a:t>
            </a:r>
            <a:r>
              <a:rPr lang="en-US" dirty="0"/>
              <a:t>new ways of looking at common things. e.g. When you study common agents of </a:t>
            </a:r>
            <a:r>
              <a:rPr lang="en-US" dirty="0" smtClean="0"/>
              <a:t>socialization </a:t>
            </a:r>
            <a:r>
              <a:rPr lang="en-US" dirty="0"/>
              <a:t>like the family, you will find that there are other contemporary agents, like the media, which also strongly impact on the process of </a:t>
            </a:r>
            <a:r>
              <a:rPr lang="en-US" dirty="0" smtClean="0"/>
              <a:t>socialization.</a:t>
            </a:r>
            <a:endParaRPr lang="en-US" dirty="0"/>
          </a:p>
          <a:p>
            <a:pPr>
              <a:buNone/>
            </a:pPr>
            <a:r>
              <a:rPr lang="en-US" dirty="0" smtClean="0"/>
              <a:t>    (Perry </a:t>
            </a:r>
            <a:r>
              <a:rPr lang="en-US" dirty="0"/>
              <a:t>(</a:t>
            </a:r>
            <a:r>
              <a:rPr lang="en-US" dirty="0" smtClean="0"/>
              <a:t>1996)</a:t>
            </a:r>
            <a:endParaRPr lang="en-US" dirty="0" smtClean="0"/>
          </a:p>
          <a:p>
            <a:pPr>
              <a:buNone/>
            </a:pPr>
            <a:endParaRPr lang="en-US" dirty="0" smtClean="0"/>
          </a:p>
          <a:p>
            <a:pPr lvl="0"/>
            <a:r>
              <a:rPr lang="en-US" dirty="0"/>
              <a:t>The study of social life, social change, and the social causes and consequences of human behaviour. </a:t>
            </a:r>
            <a:endParaRPr lang="en-US" dirty="0" smtClean="0"/>
          </a:p>
          <a:p>
            <a:pPr>
              <a:buNone/>
            </a:pPr>
            <a:r>
              <a:rPr lang="en-US" dirty="0" smtClean="0"/>
              <a:t> </a:t>
            </a:r>
            <a:endParaRPr lang="en-US" dirty="0"/>
          </a:p>
          <a:p>
            <a:pPr lvl="0"/>
            <a:endParaRPr lang="en-US" dirty="0"/>
          </a:p>
          <a:p>
            <a:pPr>
              <a:buNone/>
            </a:pPr>
            <a:endParaRPr lang="en-US" dirty="0"/>
          </a:p>
        </p:txBody>
      </p:sp>
      <p:sp>
        <p:nvSpPr>
          <p:cNvPr id="2" name="Title 1"/>
          <p:cNvSpPr>
            <a:spLocks noGrp="1"/>
          </p:cNvSpPr>
          <p:nvPr>
            <p:ph type="title"/>
          </p:nvPr>
        </p:nvSpPr>
        <p:spPr/>
        <p:txBody>
          <a:bodyPr/>
          <a:lstStyle/>
          <a:p>
            <a:r>
              <a:rPr lang="en-US" dirty="0" smtClean="0"/>
              <a:t>Definition</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800" dirty="0" smtClean="0"/>
              <a:t>The process draws attention to the individual and how they fit within the society through the adaptation process, that is, the ability to cope with life changes.</a:t>
            </a:r>
            <a:endParaRPr lang="en-US" sz="2800" dirty="0" smtClean="0"/>
          </a:p>
          <a:p>
            <a:pPr lvl="0"/>
            <a:r>
              <a:rPr lang="en-US" sz="2800" dirty="0" smtClean="0"/>
              <a:t> Individuals need to develop coping abilities since all situations in life keep changing (Gelder, 2000). </a:t>
            </a:r>
            <a:endParaRPr lang="en-US" sz="2800" dirty="0" smtClean="0"/>
          </a:p>
          <a:p>
            <a:pPr>
              <a:buNone/>
            </a:pPr>
            <a:r>
              <a:rPr lang="en-US" dirty="0" smtClean="0"/>
              <a:t>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r>
              <a:rPr lang="en-US" sz="3000" b="1" dirty="0" smtClean="0">
                <a:latin typeface="Calibri" pitchFamily="34" charset="0"/>
                <a:cs typeface="Calibri" pitchFamily="34" charset="0"/>
              </a:rPr>
              <a:t>Imitation:</a:t>
            </a:r>
            <a:r>
              <a:rPr lang="en-US" sz="3000" dirty="0" smtClean="0">
                <a:latin typeface="Calibri" pitchFamily="34" charset="0"/>
                <a:cs typeface="Calibri" pitchFamily="34" charset="0"/>
              </a:rPr>
              <a:t> Imitation is copying the acts of others. It could be conscious or unconscious, spontaneous or deliberate. It is an important factor in socialization. The child learns social behavior patterns. Children have great capacity to imitate they often do it indiscriminately.</a:t>
            </a:r>
            <a:endParaRPr lang="en-US" sz="3000" dirty="0" smtClean="0">
              <a:latin typeface="Calibri" pitchFamily="34" charset="0"/>
              <a:cs typeface="Calibri" pitchFamily="34" charset="0"/>
            </a:endParaRPr>
          </a:p>
          <a:p>
            <a:r>
              <a:rPr lang="en-US" sz="3000" b="1" dirty="0" smtClean="0">
                <a:latin typeface="Calibri" pitchFamily="34" charset="0"/>
                <a:cs typeface="Calibri" pitchFamily="34" charset="0"/>
              </a:rPr>
              <a:t>Suggestion: </a:t>
            </a:r>
            <a:r>
              <a:rPr lang="en-US" sz="3000" dirty="0" smtClean="0">
                <a:latin typeface="Calibri" pitchFamily="34" charset="0"/>
                <a:cs typeface="Calibri" pitchFamily="34" charset="0"/>
              </a:rPr>
              <a:t>Suggestion is a process of communication in which the suggested idea is accepted without logical grounds. A child lacks in the ability to think and reason and hence he is highly suggestible.</a:t>
            </a:r>
            <a:endParaRPr lang="en-US" sz="3000" dirty="0" smtClean="0">
              <a:latin typeface="Calibri" pitchFamily="34" charset="0"/>
              <a:cs typeface="Calibri" pitchFamily="34" charset="0"/>
            </a:endParaRPr>
          </a:p>
          <a:p>
            <a:pPr lvl="0"/>
            <a:endParaRPr lang="en-US" dirty="0" smtClean="0"/>
          </a:p>
          <a:p>
            <a:pPr lvl="0"/>
            <a:endParaRPr lang="en-US" dirty="0" smtClean="0"/>
          </a:p>
          <a:p>
            <a:endParaRPr lang="en-US" dirty="0"/>
          </a:p>
        </p:txBody>
      </p:sp>
      <p:sp>
        <p:nvSpPr>
          <p:cNvPr id="3" name="Title 2"/>
          <p:cNvSpPr>
            <a:spLocks noGrp="1"/>
          </p:cNvSpPr>
          <p:nvPr>
            <p:ph type="title"/>
          </p:nvPr>
        </p:nvSpPr>
        <p:spPr/>
        <p:txBody>
          <a:bodyPr>
            <a:normAutofit fontScale="90000"/>
          </a:bodyPr>
          <a:lstStyle/>
          <a:p>
            <a:r>
              <a:rPr lang="en-US" smtClean="0"/>
              <a:t>Basic Sociological Concepts</a:t>
            </a:r>
            <a:br>
              <a:rPr lang="en-US" smtClean="0"/>
            </a:b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b="1" dirty="0" smtClean="0"/>
              <a:t>Identification:</a:t>
            </a:r>
            <a:r>
              <a:rPr lang="en-US" dirty="0" smtClean="0"/>
              <a:t> In the very early stages, a child cannot make any distinction between himself and his environment. Most of his initial reactions are just natural and </a:t>
            </a:r>
            <a:r>
              <a:rPr lang="en-US" smtClean="0"/>
              <a:t>spontaneous As </a:t>
            </a:r>
            <a:r>
              <a:rPr lang="en-US" dirty="0" smtClean="0"/>
              <a:t>he grows older, he learns to identify through which he satisfy his needs. For, instance, the legs with which he plays, the mother who feeds him, the brothers or sisters, who play with him, are all identified. The areas of identification increase with the age.</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b="1" dirty="0" smtClean="0"/>
              <a:t>Language:</a:t>
            </a:r>
            <a:r>
              <a:rPr lang="en-US" dirty="0" smtClean="0"/>
              <a:t> Language is </a:t>
            </a:r>
            <a:r>
              <a:rPr lang="en-US" smtClean="0"/>
              <a:t>medium of expression</a:t>
            </a:r>
            <a:r>
              <a:rPr lang="en-US" dirty="0" smtClean="0"/>
              <a:t>. in the beginning , the child utters meaningless </a:t>
            </a:r>
            <a:endParaRPr lang="en-US" dirty="0" smtClean="0"/>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smtClean="0"/>
              <a:t>Primary socialization</a:t>
            </a:r>
            <a:endParaRPr lang="en-US" dirty="0" smtClean="0"/>
          </a:p>
          <a:p>
            <a:pPr lvl="0"/>
            <a:r>
              <a:rPr lang="en-US" dirty="0" smtClean="0"/>
              <a:t>Secondary socialization</a:t>
            </a:r>
            <a:endParaRPr lang="en-US" dirty="0" smtClean="0"/>
          </a:p>
          <a:p>
            <a:pPr lvl="0">
              <a:buNone/>
            </a:pPr>
            <a:endParaRPr lang="en-US" dirty="0" smtClean="0"/>
          </a:p>
          <a:p>
            <a:pPr>
              <a:buNone/>
            </a:pPr>
            <a:r>
              <a:rPr lang="en-US" b="1" dirty="0" smtClean="0"/>
              <a:t>   Primary Socialization</a:t>
            </a:r>
            <a:r>
              <a:rPr lang="en-US" dirty="0" smtClean="0"/>
              <a:t> </a:t>
            </a:r>
            <a:endParaRPr lang="en-US" dirty="0" smtClean="0"/>
          </a:p>
          <a:p>
            <a:pPr lvl="0"/>
            <a:r>
              <a:rPr lang="en-US" dirty="0" smtClean="0"/>
              <a:t>This is the type of socialization that starts from infancy with parents and other family members who are in close contact with the young one. The child internalizes many of the socially approved values, attitudes, beliefs and behavior patterns and culture</a:t>
            </a:r>
            <a:r>
              <a:rPr lang="en-US" smtClean="0"/>
              <a:t>. </a:t>
            </a:r>
            <a:endParaRPr lang="en-US" dirty="0" smtClean="0"/>
          </a:p>
          <a:p>
            <a:pPr lvl="0">
              <a:buNone/>
            </a:pPr>
            <a:endParaRPr lang="en-US" dirty="0" smtClean="0"/>
          </a:p>
          <a:p>
            <a:pPr>
              <a:buNone/>
            </a:pPr>
            <a:endParaRPr lang="en-US" dirty="0"/>
          </a:p>
        </p:txBody>
      </p:sp>
      <p:sp>
        <p:nvSpPr>
          <p:cNvPr id="3" name="Title 2"/>
          <p:cNvSpPr>
            <a:spLocks noGrp="1"/>
          </p:cNvSpPr>
          <p:nvPr>
            <p:ph type="title"/>
          </p:nvPr>
        </p:nvSpPr>
        <p:spPr/>
        <p:txBody>
          <a:bodyPr>
            <a:normAutofit fontScale="90000"/>
          </a:bodyPr>
          <a:lstStyle/>
          <a:p>
            <a:r>
              <a:rPr lang="en-US" smtClean="0"/>
              <a:t>The Socialization process is made up of two parts</a:t>
            </a:r>
            <a:br>
              <a:rPr lang="en-US" smtClean="0"/>
            </a:b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US" smtClean="0"/>
              <a:t>  The </a:t>
            </a:r>
            <a:r>
              <a:rPr lang="en-US" dirty="0" smtClean="0"/>
              <a:t>Primary stage consists of three sub-stages :</a:t>
            </a:r>
            <a:endParaRPr lang="en-US" dirty="0" smtClean="0"/>
          </a:p>
          <a:p>
            <a:pPr lvl="0"/>
            <a:r>
              <a:rPr lang="en-US" dirty="0" smtClean="0"/>
              <a:t>The oral stage</a:t>
            </a:r>
            <a:endParaRPr lang="en-US" dirty="0" smtClean="0"/>
          </a:p>
          <a:p>
            <a:pPr lvl="0"/>
            <a:r>
              <a:rPr lang="en-US" dirty="0" smtClean="0"/>
              <a:t>The anal stage</a:t>
            </a:r>
            <a:endParaRPr lang="en-US" dirty="0" smtClean="0"/>
          </a:p>
          <a:p>
            <a:pPr lvl="0"/>
            <a:r>
              <a:rPr lang="en-US" dirty="0" smtClean="0"/>
              <a:t>The oedipal stage</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the oral stage, the infant builds up definite expectations about feeding time and learns to signal his /her pressing needs for care. </a:t>
            </a:r>
            <a:endParaRPr lang="en-US" dirty="0" smtClean="0"/>
          </a:p>
          <a:p>
            <a:pPr>
              <a:buNone/>
            </a:pPr>
            <a:endParaRPr lang="en-US" dirty="0" smtClean="0"/>
          </a:p>
          <a:p>
            <a:r>
              <a:rPr lang="en-US" dirty="0" smtClean="0"/>
              <a:t>The anal stage begins more or less after a year of infancy.</a:t>
            </a:r>
            <a:endParaRPr lang="en-US" dirty="0" smtClean="0"/>
          </a:p>
          <a:p>
            <a:pPr>
              <a:buNone/>
            </a:pPr>
            <a:r>
              <a:rPr lang="en-US" dirty="0" smtClean="0"/>
              <a:t> </a:t>
            </a:r>
            <a:endParaRPr lang="en-US" dirty="0" smtClean="0"/>
          </a:p>
          <a:p>
            <a:r>
              <a:rPr lang="en-US" dirty="0" smtClean="0"/>
              <a:t>The child at this stage is trained to take over some degree of care for himself/ herself such as toilet training .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oedipal stage begins roughly from the fourth year and goes up to puberty.</a:t>
            </a:r>
            <a:endParaRPr lang="en-US" dirty="0" smtClean="0"/>
          </a:p>
          <a:p>
            <a:pPr>
              <a:buNone/>
            </a:pPr>
            <a:endParaRPr lang="en-US" dirty="0" smtClean="0"/>
          </a:p>
          <a:p>
            <a:r>
              <a:rPr lang="en-US" dirty="0" smtClean="0"/>
              <a:t> This is the period when child becomes a member of the family, as a whole, all the roles in the family prescribed according to sex are internalized by the child.</a:t>
            </a:r>
            <a:endParaRPr lang="en-US" dirty="0" smtClean="0"/>
          </a:p>
          <a:p>
            <a:pPr>
              <a:buNone/>
            </a:pPr>
            <a:r>
              <a:rPr lang="en-US" dirty="0" smtClean="0"/>
              <a:t> </a:t>
            </a:r>
            <a:endParaRPr lang="en-US" dirty="0" smtClean="0"/>
          </a:p>
          <a:p>
            <a:r>
              <a:rPr lang="en-US" dirty="0" smtClean="0"/>
              <a:t>The child identifies with the social roles</a:t>
            </a:r>
            <a:endParaRPr lang="en-US" dirty="0" smtClean="0"/>
          </a:p>
          <a:p>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mother plays an active role in bonding with her infant. </a:t>
            </a:r>
            <a:endParaRPr lang="en-US" dirty="0" smtClean="0"/>
          </a:p>
          <a:p>
            <a:r>
              <a:rPr lang="en-US" dirty="0" smtClean="0"/>
              <a:t>As the child advances in age, they are taught the expected roles according to age and sex. </a:t>
            </a:r>
            <a:endParaRPr lang="en-US" dirty="0" smtClean="0"/>
          </a:p>
          <a:p>
            <a:r>
              <a:rPr lang="en-US" dirty="0" smtClean="0"/>
              <a:t>For example, children are taught to be obedient to parents and other older persons in the neighborhood.</a:t>
            </a:r>
            <a:endParaRPr lang="en-US" dirty="0" smtClean="0"/>
          </a:p>
          <a:p>
            <a:r>
              <a:rPr lang="en-US" dirty="0" smtClean="0"/>
              <a:t> African family, parents and the extended family members were involved in socializing</a:t>
            </a:r>
            <a:endParaRPr lang="en-US" dirty="0" smtClean="0"/>
          </a:p>
          <a:p>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dirty="0" smtClean="0"/>
          </a:p>
          <a:p>
            <a:pPr>
              <a:buFont typeface="Wingdings" pitchFamily="2" charset="2"/>
              <a:buChar char="Ø"/>
            </a:pPr>
            <a:r>
              <a:rPr lang="en-US" dirty="0" smtClean="0"/>
              <a:t>Children also learn by observing and imitating others. </a:t>
            </a:r>
            <a:endParaRPr lang="en-US" dirty="0" smtClean="0"/>
          </a:p>
          <a:p>
            <a:pPr>
              <a:buFont typeface="Wingdings" pitchFamily="2" charset="2"/>
              <a:buChar char="Ø"/>
            </a:pPr>
            <a:r>
              <a:rPr lang="en-US" dirty="0" smtClean="0"/>
              <a:t>Therefore, parents should be role models if they expect their children to attain acceptable behaviour.</a:t>
            </a:r>
            <a:endParaRPr lang="en-US" dirty="0" smtClean="0"/>
          </a:p>
          <a:p>
            <a:pPr>
              <a:buFont typeface="Wingdings" pitchFamily="2" charset="2"/>
              <a:buChar char="Ø"/>
            </a:pPr>
            <a:r>
              <a:rPr lang="en-US" dirty="0" smtClean="0"/>
              <a:t> In due course children will learn how to dress, use the toilet facilities, and feed themselves and so on. </a:t>
            </a:r>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dirty="0"/>
              <a:t>The study of social life, social change, and the social causes and consequences of human </a:t>
            </a:r>
            <a:r>
              <a:rPr lang="en-US" dirty="0" smtClean="0"/>
              <a:t>behaviour</a:t>
            </a:r>
            <a:r>
              <a:rPr lang="en-US" dirty="0"/>
              <a:t>,</a:t>
            </a:r>
            <a:r>
              <a:rPr lang="en-US" dirty="0" smtClean="0"/>
              <a:t> </a:t>
            </a:r>
            <a:r>
              <a:rPr lang="en-US" dirty="0"/>
              <a:t>gender, and social class to the shared beliefs of a common culture; and from the sociology of work to the sociology of sports. </a:t>
            </a:r>
            <a:endParaRPr lang="en-US" dirty="0" smtClean="0"/>
          </a:p>
          <a:p>
            <a:pPr lvl="0"/>
            <a:r>
              <a:rPr lang="en-US" dirty="0" smtClean="0"/>
              <a:t> It a study of </a:t>
            </a:r>
            <a:r>
              <a:rPr lang="en-US" dirty="0"/>
              <a:t>all aspects of human activities and relationships, their outcomes, rules and regulations</a:t>
            </a:r>
            <a:r>
              <a:rPr lang="en-US" dirty="0" smtClean="0"/>
              <a:t>. </a:t>
            </a:r>
            <a:r>
              <a:rPr lang="en-US" dirty="0"/>
              <a:t>On such a base, society is organized and </a:t>
            </a:r>
            <a:r>
              <a:rPr lang="en-US" dirty="0" smtClean="0"/>
              <a:t>controlled (Auguste Comte1837)  </a:t>
            </a:r>
            <a:endParaRPr lang="en-US" dirty="0"/>
          </a:p>
          <a:p>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the traditional the child also develops a personality, that is, identifies the self in relation to the society (Peil 1977)</a:t>
            </a:r>
            <a:endParaRPr lang="en-US" dirty="0" smtClean="0"/>
          </a:p>
          <a:p>
            <a:r>
              <a:rPr lang="en-US" dirty="0" smtClean="0"/>
              <a:t>In modern times, parents are still the basic agents of socialization, although, there are additional agents. </a:t>
            </a:r>
            <a:endParaRPr lang="en-US" dirty="0" smtClean="0"/>
          </a:p>
          <a:p>
            <a:r>
              <a:rPr lang="en-US" dirty="0" smtClean="0"/>
              <a:t>These developments are often associated with the tendency for mothers to be in full time employment. Usually, the infant stays with the mother for six weeks following birth.</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latin typeface="Calibri" pitchFamily="34" charset="0"/>
                <a:cs typeface="Calibri" pitchFamily="34" charset="0"/>
              </a:rPr>
              <a:t>The baby is then left in the care of hired female domestic help.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 mother does this in order to resume her duties in either the government, private or self-employment. It is no longer possible to have extended family members in the care of young ones.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When the child reaches the age of six years, they are ready to be introduced to socialization outside the home and they are then able to communicate using a common language. This leads to secondary socialization. </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dirty="0" smtClean="0">
                <a:latin typeface="Calibri" pitchFamily="34" charset="0"/>
                <a:cs typeface="Calibri" pitchFamily="34" charset="0"/>
              </a:rPr>
              <a:t>Secondary socialization starts from latter stage of childhood and goes up to maturity.</a:t>
            </a:r>
            <a:endParaRPr lang="en-US" sz="2800" dirty="0" smtClean="0">
              <a:latin typeface="Calibri" pitchFamily="34" charset="0"/>
              <a:cs typeface="Calibri" pitchFamily="34" charset="0"/>
            </a:endParaRPr>
          </a:p>
          <a:p>
            <a:pPr lvl="0">
              <a:buNone/>
            </a:pP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Socialization is a continuous process, which takes place throughout the adulthood.</a:t>
            </a:r>
            <a:endParaRPr lang="en-US" sz="2800" dirty="0" smtClean="0">
              <a:latin typeface="Calibri" pitchFamily="34" charset="0"/>
              <a:cs typeface="Calibri" pitchFamily="34" charset="0"/>
            </a:endParaRPr>
          </a:p>
          <a:p>
            <a:pPr lvl="0">
              <a:buNone/>
            </a:pP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This takes place outside the home with playmates in the neighborhood, at school and with other community agents, for example, religious forums. </a:t>
            </a:r>
          </a:p>
        </p:txBody>
      </p:sp>
      <p:sp>
        <p:nvSpPr>
          <p:cNvPr id="3" name="Title 2"/>
          <p:cNvSpPr>
            <a:spLocks noGrp="1"/>
          </p:cNvSpPr>
          <p:nvPr>
            <p:ph type="title"/>
          </p:nvPr>
        </p:nvSpPr>
        <p:spPr/>
        <p:txBody>
          <a:bodyPr>
            <a:normAutofit fontScale="90000"/>
          </a:bodyPr>
          <a:lstStyle/>
          <a:p>
            <a:r>
              <a:rPr lang="en-US" dirty="0" smtClean="0"/>
              <a:t>Secondary </a:t>
            </a:r>
            <a:r>
              <a:rPr lang="en-US" dirty="0" err="1" smtClean="0"/>
              <a:t>Socialisation</a:t>
            </a:r>
            <a:r>
              <a:rPr lang="en-US" smtClean="0"/>
              <a:t> </a:t>
            </a:r>
            <a:br>
              <a:rPr lang="en-US" smtClean="0"/>
            </a:br>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According to Peil (1977), rearing children in an urban area of western Africa is very much the same as in the countryside</a:t>
            </a:r>
            <a:endParaRPr lang="en-US" dirty="0" smtClean="0"/>
          </a:p>
          <a:p>
            <a:r>
              <a:rPr lang="en-US" dirty="0" smtClean="0"/>
              <a:t>For example, parents who are well educated prefer to move from rural to urban areas.</a:t>
            </a:r>
            <a:endParaRPr lang="en-US" dirty="0" smtClean="0"/>
          </a:p>
          <a:p>
            <a:r>
              <a:rPr lang="en-US" dirty="0" smtClean="0"/>
              <a:t> They may work as employees of the government and children are encouraged to go to school early and join church groups. </a:t>
            </a:r>
            <a:endParaRPr lang="en-US" dirty="0" smtClean="0"/>
          </a:p>
          <a:p>
            <a:r>
              <a:rPr lang="en-US" dirty="0" smtClean="0"/>
              <a:t>All these offer secondary socialization. In addition,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smtClean="0"/>
              <a:t>In addition, children in various neighborhoods play with their peers who also influence their behaviour and attitudes.</a:t>
            </a:r>
            <a:endParaRPr lang="en-US" dirty="0" smtClean="0"/>
          </a:p>
          <a:p>
            <a:pPr lvl="0"/>
            <a:r>
              <a:rPr lang="en-US" dirty="0" smtClean="0"/>
              <a:t> As these children continue their education through primary, secondary and college levels, they come into contact with several social groupings, all of which are in a position to influence their behaviour. </a:t>
            </a:r>
            <a:endParaRPr lang="en-US" dirty="0" smtClean="0"/>
          </a:p>
          <a:p>
            <a:pPr lvl="0"/>
            <a:r>
              <a:rPr lang="en-US" dirty="0" smtClean="0"/>
              <a:t>During adolescence, the youth often confide in their peers.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800" dirty="0" smtClean="0">
                <a:latin typeface="Calibri" pitchFamily="34" charset="0"/>
                <a:cs typeface="Calibri" pitchFamily="34" charset="0"/>
              </a:rPr>
              <a:t>They no longer feel compelled to express their needs to the parents.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When this happens, it is possible for the youth to imitate negative behaviours from their peers, behaviour which is often contrary to their parents' expectations.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On the other hand, youths who move to boarding secondary schools may get socialization from their teachers </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a:t>
            </a:r>
            <a:r>
              <a:rPr lang="en-US" sz="2800" dirty="0" smtClean="0">
                <a:latin typeface="Calibri" pitchFamily="34" charset="0"/>
                <a:cs typeface="Calibri" pitchFamily="34" charset="0"/>
              </a:rPr>
              <a:t>who become their new parent figures and role models secondary. </a:t>
            </a:r>
            <a:endParaRPr lang="en-US" sz="2800" dirty="0" smtClean="0">
              <a:latin typeface="Calibri" pitchFamily="34" charset="0"/>
              <a:cs typeface="Calibri" pitchFamily="34" charset="0"/>
            </a:endParaRPr>
          </a:p>
          <a:p>
            <a:pPr lvl="0"/>
            <a:r>
              <a:rPr lang="en-US" sz="2800" dirty="0" smtClean="0">
                <a:latin typeface="Calibri" pitchFamily="34" charset="0"/>
                <a:cs typeface="Calibri" pitchFamily="34" charset="0"/>
              </a:rPr>
              <a:t>The youth of today often develop their own pattern of language for communication, known as </a:t>
            </a:r>
            <a:r>
              <a:rPr lang="en-US" sz="2800" dirty="0" err="1" smtClean="0">
                <a:latin typeface="Calibri" pitchFamily="34" charset="0"/>
                <a:cs typeface="Calibri" pitchFamily="34" charset="0"/>
              </a:rPr>
              <a:t>sheng</a:t>
            </a:r>
            <a:r>
              <a:rPr lang="en-US" sz="2800" dirty="0" smtClean="0">
                <a:latin typeface="Calibri" pitchFamily="34" charset="0"/>
                <a:cs typeface="Calibri" pitchFamily="34" charset="0"/>
              </a:rPr>
              <a:t> in Nairobi, that parents and teachers are unable to communicate in.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As a member of one group, the individual recognizes that there are several roles one is expected </a:t>
            </a:r>
            <a:r>
              <a:rPr lang="en-US" sz="2800" smtClean="0">
                <a:latin typeface="Calibri" pitchFamily="34" charset="0"/>
                <a:cs typeface="Calibri" pitchFamily="34" charset="0"/>
              </a:rPr>
              <a:t>to fulfill. </a:t>
            </a:r>
            <a:endParaRPr lang="en-US" sz="2800" dirty="0" smtClean="0">
              <a:latin typeface="Calibri" pitchFamily="34" charset="0"/>
              <a:cs typeface="Calibri" pitchFamily="34" charset="0"/>
            </a:endParaRPr>
          </a:p>
          <a:p>
            <a:pPr>
              <a:buNone/>
            </a:pPr>
            <a:r>
              <a:rPr lang="en-US" dirty="0" smtClean="0"/>
              <a:t>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For example, when one joins the nursing profession as a student, they are expected to continue being a daughter or son, a learner while in class and clinical fulfill all these roles without conflicts.</a:t>
            </a:r>
            <a:endParaRPr lang="en-US" dirty="0" smtClean="0"/>
          </a:p>
          <a:p>
            <a:pPr lvl="0"/>
            <a:r>
              <a:rPr lang="en-US" dirty="0" smtClean="0"/>
              <a:t> For example, as you continue studying, you will need to share out some of your social roles with family members in order to have adequate time for your assignments</a:t>
            </a:r>
            <a:endParaRPr lang="en-US" dirty="0" smtClean="0"/>
          </a:p>
          <a:p>
            <a:pPr>
              <a:buNone/>
            </a:pPr>
            <a:r>
              <a:rPr lang="en-US" dirty="0" smtClean="0"/>
              <a:t>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In general, a child is 'socialized' in various ways, for instance, by watching adults.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This is often noticeable in the way much of children's play imitates adults.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Some socialization is deliberate, for example, when a teacher or a parent shows a child how to do something.</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At other times, it is casual or even accidental</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r>
              <a:rPr lang="en-US" sz="2800" dirty="0" smtClean="0">
                <a:latin typeface="Calibri" pitchFamily="34" charset="0"/>
                <a:cs typeface="Calibri" pitchFamily="34" charset="0"/>
              </a:rPr>
              <a:t>A parent or another child indicates that performance has been unsatisfactory and the child must pick up the knowledge they need informally through observation.</a:t>
            </a:r>
            <a:endParaRPr lang="en-US" sz="2800"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In addition to verbal instructions and observed behaviour, the child responds to the attitudes expressed through physical posture, tone of voice and other signs, which gradually acquire meaning for them, for example, a raised arm signals trouble</a:t>
            </a:r>
            <a:r>
              <a:rPr lang="en-US" dirty="0" smtClean="0">
                <a:latin typeface="Calibri" pitchFamily="34" charset="0"/>
                <a:cs typeface="Calibri" pitchFamily="34" charset="0"/>
              </a:rPr>
              <a:t>. </a:t>
            </a:r>
            <a:endParaRPr lang="en-US"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a:t>
            </a:r>
            <a:r>
              <a:rPr lang="en-US" dirty="0" smtClean="0"/>
              <a:t> </a:t>
            </a:r>
            <a:r>
              <a:rPr lang="en-US" dirty="0"/>
              <a:t>social science that deals with the organization of societies, people’s patterns of behaviour within the social structure, and how these social structures are arranged in the </a:t>
            </a:r>
            <a:r>
              <a:rPr lang="en-US" dirty="0" smtClean="0"/>
              <a:t>society (Akinsola 1983</a:t>
            </a:r>
            <a:r>
              <a:rPr lang="en-US" dirty="0"/>
              <a:t>) </a:t>
            </a:r>
            <a:br>
              <a:rPr lang="en-US" dirty="0"/>
            </a:br>
            <a:r>
              <a:rPr lang="en-US" dirty="0"/>
              <a:t> 	</a:t>
            </a:r>
            <a:endParaRPr lang="en-US" dirty="0"/>
          </a:p>
          <a:p>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Although all members of the society are socialized, they do not all turn out the same.</a:t>
            </a:r>
            <a:endParaRPr lang="en-US" dirty="0" smtClean="0"/>
          </a:p>
          <a:p>
            <a:r>
              <a:rPr lang="en-US" dirty="0" smtClean="0"/>
              <a:t>Each individual comes under various influences and responds to them differently.</a:t>
            </a:r>
            <a:endParaRPr lang="en-US" dirty="0" smtClean="0"/>
          </a:p>
          <a:p>
            <a:pPr lvl="0"/>
            <a:r>
              <a:rPr lang="en-US" dirty="0" smtClean="0"/>
              <a:t>A child's socialization may therefore not be exactly the same as that of their parent's. </a:t>
            </a:r>
            <a:endParaRPr lang="en-US" dirty="0" smtClean="0"/>
          </a:p>
          <a:p>
            <a:pPr lvl="0"/>
            <a:r>
              <a:rPr lang="en-US" dirty="0" smtClean="0"/>
              <a:t> Personality and innate capabilities are important in secondary socialization.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Given the same socialization, one man may turn out to be much more independent than his brother, or more scholarly or a better drummer.</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b="1" dirty="0" smtClean="0"/>
              <a:t>          Natural Socialization             </a:t>
            </a:r>
            <a:endParaRPr lang="en-US" dirty="0" smtClean="0"/>
          </a:p>
          <a:p>
            <a:r>
              <a:rPr lang="en-US" dirty="0" smtClean="0">
                <a:latin typeface="Calibri" pitchFamily="34" charset="0"/>
                <a:cs typeface="Calibri" pitchFamily="34" charset="0"/>
              </a:rPr>
              <a:t>Natural socialization occurs when infants and youngsters explore, play and discover the social world around them.</a:t>
            </a:r>
            <a:endParaRPr lang="en-US" dirty="0" smtClean="0">
              <a:latin typeface="Calibri" pitchFamily="34" charset="0"/>
              <a:cs typeface="Calibri" pitchFamily="34" charset="0"/>
            </a:endParaRPr>
          </a:p>
          <a:p>
            <a:pPr>
              <a:buNone/>
            </a:pPr>
            <a:r>
              <a:rPr lang="en-US" b="1" dirty="0" smtClean="0">
                <a:latin typeface="Calibri" pitchFamily="34" charset="0"/>
                <a:cs typeface="Calibri" pitchFamily="34" charset="0"/>
              </a:rPr>
              <a:t>           Planned Socialization</a:t>
            </a:r>
            <a:endParaRPr lang="en-US" dirty="0" smtClean="0">
              <a:latin typeface="Calibri" pitchFamily="34" charset="0"/>
              <a:cs typeface="Calibri" pitchFamily="34" charset="0"/>
            </a:endParaRPr>
          </a:p>
          <a:p>
            <a:r>
              <a:rPr lang="en-US" dirty="0" smtClean="0">
                <a:latin typeface="Calibri" pitchFamily="34" charset="0"/>
                <a:cs typeface="Calibri" pitchFamily="34" charset="0"/>
              </a:rPr>
              <a:t>Planned socialization occurs when other people take actions designed to teach or train others - from infancy on. </a:t>
            </a:r>
            <a:endParaRPr lang="en-US" dirty="0" smtClean="0">
              <a:latin typeface="Calibri" pitchFamily="34" charset="0"/>
              <a:cs typeface="Calibri" pitchFamily="34" charset="0"/>
            </a:endParaRPr>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smtClean="0"/>
              <a:t>OTHER CLASSIFICATION OF SOCIALIZATION</a:t>
            </a:r>
            <a:br>
              <a:rPr lang="en-US" smtClean="0"/>
            </a:br>
            <a:r>
              <a:rPr lang="en-US" smtClean="0"/>
              <a:t> </a:t>
            </a:r>
            <a:br>
              <a:rPr lang="en-US" smtClean="0"/>
            </a:b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dirty="0" smtClean="0"/>
              <a:t>Planned socialization: </a:t>
            </a:r>
            <a:r>
              <a:rPr lang="en-US" dirty="0" smtClean="0"/>
              <a:t>is mostly a human phenomenon; and all through history, people have been making plans for teaching or training others.</a:t>
            </a:r>
            <a:endParaRPr lang="en-US" dirty="0" smtClean="0"/>
          </a:p>
          <a:p>
            <a:r>
              <a:rPr lang="en-US" dirty="0" smtClean="0"/>
              <a:t>Both natural and planned socialization can have good and bad features</a:t>
            </a:r>
            <a:r>
              <a:rPr lang="en-US" smtClean="0"/>
              <a:t>: </a:t>
            </a:r>
            <a:endParaRPr lang="en-US" smtClean="0"/>
          </a:p>
          <a:p>
            <a:r>
              <a:rPr lang="en-US" smtClean="0"/>
              <a:t>It </a:t>
            </a:r>
            <a:r>
              <a:rPr lang="en-US" dirty="0" smtClean="0"/>
              <a:t>is wise to learn the best features of both natural and </a:t>
            </a:r>
            <a:r>
              <a:rPr lang="en-US" smtClean="0"/>
              <a:t>planned socialization </a:t>
            </a:r>
            <a:r>
              <a:rPr lang="en-US" dirty="0" smtClean="0"/>
              <a:t>and weave them into our lives.</a:t>
            </a:r>
            <a:endParaRPr lang="en-US" dirty="0" smtClean="0"/>
          </a:p>
          <a:p>
            <a:pPr>
              <a:buNone/>
            </a:pPr>
            <a:r>
              <a:rPr lang="en-US" b="1" dirty="0" smtClean="0"/>
              <a:t> </a:t>
            </a:r>
            <a:endParaRPr lang="en-US" dirty="0" smtClean="0"/>
          </a:p>
          <a:p>
            <a:pPr>
              <a:buNone/>
            </a:pPr>
            <a:r>
              <a:rPr lang="en-US" b="1" dirty="0" smtClean="0"/>
              <a:t> </a:t>
            </a:r>
            <a:endParaRPr lang="en-US" dirty="0" smtClean="0"/>
          </a:p>
          <a:p>
            <a:pPr>
              <a:buNone/>
            </a:pPr>
            <a:r>
              <a:rPr lang="en-US" b="1" dirty="0" smtClean="0"/>
              <a:t> </a:t>
            </a:r>
            <a:endParaRPr lang="en-US" dirty="0" smtClean="0"/>
          </a:p>
          <a:p>
            <a:pPr>
              <a:buNone/>
            </a:pPr>
            <a:r>
              <a:rPr lang="en-US" dirty="0" smtClean="0"/>
              <a:t> </a:t>
            </a:r>
            <a:endParaRPr lang="en-US" dirty="0" smtClean="0"/>
          </a:p>
          <a:p>
            <a:pPr>
              <a:buNone/>
            </a:pPr>
            <a:endParaRPr lang="en-US"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Positive socialisation is the type of social learning that is based on pleasurable and exciting experiences. </a:t>
            </a:r>
            <a:r>
              <a:rPr lang="en-US" smtClean="0"/>
              <a:t>We tend to like the people who fill our social learning processes with positive motivation, loving care, and rewarding opportunities</a:t>
            </a:r>
            <a:endParaRPr lang="en-US" dirty="0"/>
          </a:p>
        </p:txBody>
      </p:sp>
      <p:sp>
        <p:nvSpPr>
          <p:cNvPr id="3" name="Title 2"/>
          <p:cNvSpPr>
            <a:spLocks noGrp="1"/>
          </p:cNvSpPr>
          <p:nvPr>
            <p:ph type="title"/>
          </p:nvPr>
        </p:nvSpPr>
        <p:spPr/>
        <p:txBody>
          <a:bodyPr/>
          <a:lstStyle/>
          <a:p>
            <a:r>
              <a:rPr lang="en-US" smtClean="0"/>
              <a:t>Positive Socialisation</a:t>
            </a:r>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Negative socialisation occurs when others use punishment, harsh criticisms or anger to try to 'teach us a lesson'; and often we come to dislike both negative socialisation and the people who impose it on us.</a:t>
            </a:r>
            <a:endParaRPr lang="en-US" smtClean="0"/>
          </a:p>
          <a:p>
            <a:endParaRPr lang="en-US" sz="280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Deliberate socialisation refers to the socialisation process whereby, there is  a deliberate and purposeful intent to convey values, attitudes, knowledge, skill and </a:t>
            </a:r>
            <a:br>
              <a:rPr lang="en-US" dirty="0" smtClean="0"/>
            </a:br>
            <a:r>
              <a:rPr lang="en-US" dirty="0" smtClean="0"/>
              <a:t>so on. </a:t>
            </a:r>
            <a:endParaRPr lang="en-US" dirty="0" smtClean="0"/>
          </a:p>
          <a:p>
            <a:pPr>
              <a:buNone/>
            </a:pPr>
            <a:r>
              <a:rPr lang="en-US" dirty="0" smtClean="0"/>
              <a:t>Examples of deliberate </a:t>
            </a:r>
            <a:r>
              <a:rPr lang="en-US" smtClean="0"/>
              <a:t>socialisation include:</a:t>
            </a:r>
            <a:endParaRPr lang="en-US" dirty="0" smtClean="0"/>
          </a:p>
          <a:p>
            <a:pPr lvl="0"/>
            <a:r>
              <a:rPr lang="en-US" dirty="0" smtClean="0"/>
              <a:t>School situation</a:t>
            </a:r>
            <a:endParaRPr lang="en-US" dirty="0" smtClean="0"/>
          </a:p>
          <a:p>
            <a:pPr lvl="0"/>
            <a:r>
              <a:rPr lang="en-US" dirty="0" smtClean="0"/>
              <a:t>Parents telling a child to always say 'please'</a:t>
            </a:r>
            <a:endParaRPr lang="en-US" dirty="0" smtClean="0"/>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smtClean="0"/>
              <a:t>Deliberate Socialisation </a:t>
            </a:r>
            <a:br>
              <a:rPr lang="en-US" smtClean="0"/>
            </a:br>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are all types of mixes of positive and negative socialisation; and the more positive social learning experiences we have, the happier we tend to be - especially if we learn useful information that helps us cope well with the challenges of life. A high ratio of negative to positive socialisation can make a person unhappy, defeated or pessimistic about life</a:t>
            </a:r>
            <a:endParaRPr lang="en-US" dirty="0"/>
          </a:p>
        </p:txBody>
      </p:sp>
      <p:sp>
        <p:nvSpPr>
          <p:cNvPr id="3" name="Title 2"/>
          <p:cNvSpPr>
            <a:spLocks noGrp="1"/>
          </p:cNvSpPr>
          <p:nvPr>
            <p:ph type="title"/>
          </p:nvPr>
        </p:nvSpPr>
        <p:spPr/>
        <p:txBody>
          <a:bodyPr>
            <a:normAutofit fontScale="90000"/>
          </a:bodyPr>
          <a:lstStyle/>
          <a:p>
            <a:r>
              <a:rPr lang="en-US" smtClean="0"/>
              <a:t>Mixed Positive and Negative Socialisation </a:t>
            </a:r>
            <a:br>
              <a:rPr lang="en-US" smtClean="0"/>
            </a:br>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Unconscious socialisation occurs as a result of spontaneous interaction, with no purposeful or deliberate attempt on the part of anyone involved to train or educate and so on. An example of unconscious socialisation is, for example, when a child learns how to use vulgarity by observing a parent caught up in a frustrating traffic situation.</a:t>
            </a:r>
            <a:endParaRPr lang="en-US" dirty="0" smtClean="0"/>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normAutofit fontScale="90000"/>
          </a:bodyPr>
          <a:lstStyle/>
          <a:p>
            <a:r>
              <a:rPr lang="en-US" smtClean="0"/>
              <a:t>Unconscious Socialisation</a:t>
            </a:r>
            <a:br>
              <a:rPr lang="en-US" smtClean="0"/>
            </a:br>
            <a:endParaRPr lang="en-US" dirty="0"/>
          </a:p>
        </p:txBody>
      </p:sp>
      <p:sp>
        <p:nvSpPr>
          <p:cNvPr id="1025" name="Rectangle 1"/>
          <p:cNvSpPr>
            <a:spLocks noChangeArrowheads="1"/>
          </p:cNvSpPr>
          <p:nvPr/>
        </p:nvSpPr>
        <p:spPr bwMode="auto">
          <a:xfrm>
            <a:off x="0" y="0"/>
            <a:ext cx="184731"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 parents and close relatives are the first to socialize children. As the child reaches school age, most socialisation begins to take place outside the home. The primary agents of socialisation make the deepest impression on the personality of the child because they provide the first training. </a:t>
            </a:r>
            <a:endParaRPr lang="en-US" smtClean="0"/>
          </a:p>
          <a:p>
            <a:r>
              <a:rPr lang="en-US" smtClean="0"/>
              <a:t>The competency </a:t>
            </a:r>
            <a:r>
              <a:rPr lang="en-US" dirty="0" smtClean="0"/>
              <a:t>for attention on the already established framework.</a:t>
            </a:r>
            <a:endParaRPr lang="en-US" dirty="0" smtClean="0"/>
          </a:p>
          <a:p>
            <a:r>
              <a:rPr lang="en-US" b="1" dirty="0" smtClean="0"/>
              <a:t>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Agents of Socialisation </a:t>
            </a:r>
            <a:br>
              <a:rPr lang="en-US" dirty="0" smtClean="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lvl="0"/>
            <a:r>
              <a:rPr lang="en-US" sz="3600" dirty="0"/>
              <a:t>Sociology is about people.</a:t>
            </a:r>
            <a:endParaRPr lang="en-US" sz="3600" dirty="0"/>
          </a:p>
          <a:p>
            <a:pPr lvl="0"/>
            <a:r>
              <a:rPr lang="en-US" sz="3600" dirty="0"/>
              <a:t> It is about how people interact and why they behave as they do. </a:t>
            </a:r>
            <a:endParaRPr lang="en-US" sz="3600" dirty="0"/>
          </a:p>
          <a:p>
            <a:pPr lvl="0"/>
            <a:r>
              <a:rPr lang="en-US" sz="3600" dirty="0" smtClean="0"/>
              <a:t>Involves looking </a:t>
            </a:r>
            <a:r>
              <a:rPr lang="en-US" sz="3600" dirty="0"/>
              <a:t>at a family, a business, or a sporting event, </a:t>
            </a:r>
            <a:r>
              <a:rPr lang="en-US" sz="3600" dirty="0" smtClean="0"/>
              <a:t> </a:t>
            </a:r>
            <a:endParaRPr lang="en-US" sz="3600" dirty="0"/>
          </a:p>
          <a:p>
            <a:pPr lvl="0"/>
            <a:r>
              <a:rPr lang="en-US" sz="3600" dirty="0"/>
              <a:t>No matter what you do in your personal and professional life or where you go, you can use sociology.</a:t>
            </a:r>
            <a:endParaRPr lang="en-US" sz="3600" dirty="0"/>
          </a:p>
          <a:p>
            <a:pPr lvl="0"/>
            <a:r>
              <a:rPr lang="en-US" sz="3600" dirty="0"/>
              <a:t> Sociological research contributes to our understanding of individuals, groups, organizations, communities and societies.</a:t>
            </a:r>
            <a:endParaRPr lang="en-US" sz="3600" dirty="0"/>
          </a:p>
          <a:p>
            <a:pPr lvl="0"/>
            <a:r>
              <a:rPr lang="en-US" sz="3600" dirty="0"/>
              <a:t> Practicing sociologists conduct or assist in problem solving interventions on all of these levels. </a:t>
            </a:r>
            <a:endParaRPr lang="en-US" sz="3600" dirty="0"/>
          </a:p>
          <a:p>
            <a:endParaRPr lang="en-US" dirty="0"/>
          </a:p>
        </p:txBody>
      </p:sp>
      <p:sp>
        <p:nvSpPr>
          <p:cNvPr id="2" name="Title 1"/>
          <p:cNvSpPr>
            <a:spLocks noGrp="1"/>
          </p:cNvSpPr>
          <p:nvPr>
            <p:ph type="title"/>
          </p:nvPr>
        </p:nvSpPr>
        <p:spPr/>
        <p:txBody>
          <a:bodyPr/>
          <a:lstStyle/>
          <a:p>
            <a:r>
              <a:rPr lang="en-US" dirty="0" smtClean="0"/>
              <a:t>In summary</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br>
              <a:rPr lang="en-US" dirty="0" smtClean="0"/>
            </a:br>
            <a:r>
              <a:rPr lang="en-US" dirty="0" smtClean="0"/>
              <a:t>These are social organizations each with a specific function (Akinsola 1983).</a:t>
            </a:r>
            <a:endParaRPr lang="en-US" dirty="0" smtClean="0"/>
          </a:p>
          <a:p>
            <a:r>
              <a:rPr lang="en-US" dirty="0" smtClean="0"/>
              <a:t> Examples of social institutions are the family, schools, religious organizations, government and hospitals.</a:t>
            </a:r>
            <a:endParaRPr lang="en-US" dirty="0" smtClean="0"/>
          </a:p>
          <a:p>
            <a:r>
              <a:rPr lang="en-US" dirty="0" smtClean="0"/>
              <a:t> Each of these social institutions is organized to offer a service to community members</a:t>
            </a:r>
            <a:endParaRPr lang="en-US" dirty="0"/>
          </a:p>
        </p:txBody>
      </p:sp>
      <p:sp>
        <p:nvSpPr>
          <p:cNvPr id="3" name="Title 2"/>
          <p:cNvSpPr>
            <a:spLocks noGrp="1"/>
          </p:cNvSpPr>
          <p:nvPr>
            <p:ph type="title"/>
          </p:nvPr>
        </p:nvSpPr>
        <p:spPr/>
        <p:txBody>
          <a:bodyPr/>
          <a:lstStyle/>
          <a:p>
            <a:r>
              <a:rPr lang="en-US" dirty="0" smtClean="0"/>
              <a:t>Social Institutions</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 </a:t>
            </a:r>
            <a:r>
              <a:rPr lang="en-US" sz="2800" dirty="0" smtClean="0">
                <a:latin typeface="Calibri" pitchFamily="34" charset="0"/>
                <a:cs typeface="Calibri" pitchFamily="34" charset="0"/>
              </a:rPr>
              <a:t>When a child enters school they start experiencing secondary socialisation through the teachers, schoolmates and the school environments. All these factors play a part in the child's socialization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various socializing agents encountered by an individual may support each other by promoting the same goals, or they may provide contradictory advice. The child may be taught one thing at home and another at school. </a:t>
            </a:r>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influence of either the parents or the school thus becomes weakened and the child may not fully internalize any norms because they are not sure which ones are most valuable. This becomes more and more frequent as the child grows up.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This is because the child encounters other agents of socialisation like the church and other peers and they may not always be carrying the same message. </a:t>
            </a:r>
            <a:endParaRPr lang="en-US" dirty="0" smtClean="0"/>
          </a:p>
          <a:p>
            <a:r>
              <a:rPr lang="en-US" dirty="0" smtClean="0"/>
              <a:t>In the end, the child has to choose whom to learn from - either the parents, the friends, the church, etc and so one becomes weakened as another is strengthened.</a:t>
            </a:r>
            <a:endParaRPr lang="en-US" dirty="0" smtClean="0"/>
          </a:p>
          <a:p>
            <a:endParaRPr lang="en-US" dirty="0" smtClean="0"/>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endParaRPr lang="en-US" dirty="0" smtClean="0"/>
          </a:p>
          <a:p>
            <a:pPr lvl="0"/>
            <a:r>
              <a:rPr lang="en-US" smtClean="0"/>
              <a:t>To instill </a:t>
            </a:r>
            <a:r>
              <a:rPr lang="en-US" dirty="0" smtClean="0"/>
              <a:t>discipline (for example, don't walk in front of a moving car).</a:t>
            </a:r>
            <a:endParaRPr lang="en-US" dirty="0" smtClean="0"/>
          </a:p>
          <a:p>
            <a:pPr lvl="0"/>
            <a:r>
              <a:rPr lang="en-US" dirty="0" smtClean="0"/>
              <a:t>To develop aspirations and ambitions (for example, I want to be a nun, rock star, great sociologist).</a:t>
            </a:r>
            <a:endParaRPr lang="en-US" dirty="0" smtClean="0"/>
          </a:p>
          <a:p>
            <a:pPr lvl="0"/>
            <a:r>
              <a:rPr lang="en-US" dirty="0" smtClean="0"/>
              <a:t>To develop skills (for example, reading, driving and so on).</a:t>
            </a:r>
            <a:endParaRPr lang="en-US" dirty="0" smtClean="0"/>
          </a:p>
          <a:p>
            <a:pPr lvl="0"/>
            <a:r>
              <a:rPr lang="en-US" dirty="0" smtClean="0"/>
              <a:t>To enable the acquisition of social roles (for example, male, student and </a:t>
            </a:r>
            <a:br>
              <a:rPr lang="en-US" dirty="0" smtClean="0"/>
            </a:br>
            <a:r>
              <a:rPr lang="en-US" dirty="0" smtClean="0"/>
              <a:t>so on).</a:t>
            </a:r>
            <a:endParaRPr lang="en-US" dirty="0" smtClean="0"/>
          </a:p>
          <a:p>
            <a:endParaRPr lang="en-US" dirty="0"/>
          </a:p>
        </p:txBody>
      </p:sp>
      <p:sp>
        <p:nvSpPr>
          <p:cNvPr id="3" name="Title 2"/>
          <p:cNvSpPr>
            <a:spLocks noGrp="1"/>
          </p:cNvSpPr>
          <p:nvPr>
            <p:ph type="title"/>
          </p:nvPr>
        </p:nvSpPr>
        <p:spPr/>
        <p:txBody>
          <a:bodyPr/>
          <a:lstStyle/>
          <a:p>
            <a:r>
              <a:rPr lang="en-US" dirty="0" smtClean="0"/>
              <a:t>Aims of Socialisation</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a:buNone/>
            </a:pPr>
            <a:r>
              <a:rPr lang="en-US" dirty="0" smtClean="0"/>
              <a:t> </a:t>
            </a:r>
            <a:endParaRPr lang="en-US" dirty="0" smtClean="0"/>
          </a:p>
          <a:p>
            <a:pPr lvl="0"/>
            <a:r>
              <a:rPr lang="en-US" sz="11200" dirty="0" smtClean="0">
                <a:latin typeface="Calibri" pitchFamily="34" charset="0"/>
                <a:cs typeface="Calibri" pitchFamily="34" charset="0"/>
              </a:rPr>
              <a:t>In every society, there are those who take the lead, for example, the elders, chiefs, successful farmers, teachers, lecturers, managers, business tycoons and so on. </a:t>
            </a:r>
            <a:endParaRPr lang="en-US" sz="11200" dirty="0" smtClean="0">
              <a:latin typeface="Calibri" pitchFamily="34" charset="0"/>
              <a:cs typeface="Calibri" pitchFamily="34" charset="0"/>
            </a:endParaRPr>
          </a:p>
          <a:p>
            <a:pPr lvl="0"/>
            <a:r>
              <a:rPr lang="en-US" sz="11200" dirty="0" smtClean="0">
                <a:latin typeface="Calibri" pitchFamily="34" charset="0"/>
                <a:cs typeface="Calibri" pitchFamily="34" charset="0"/>
              </a:rPr>
              <a:t>The difference between those who lead and those who are led may result from factors relating to gender, age and social roles. For example, in some cultures older men are viewed with higher regard than young men, women and children in that order. This is the traditional type of differentiation common in Africa (Peil 1977).</a:t>
            </a:r>
            <a:endParaRPr lang="en-US" sz="11200" dirty="0" smtClean="0">
              <a:latin typeface="Calibri" pitchFamily="34" charset="0"/>
              <a:cs typeface="Calibri" pitchFamily="34" charset="0"/>
            </a:endParaRPr>
          </a:p>
          <a:p>
            <a:pPr lvl="0"/>
            <a:endParaRPr lang="en-US" sz="11200" dirty="0" smtClean="0">
              <a:latin typeface="Calibri" pitchFamily="34" charset="0"/>
              <a:cs typeface="Calibri" pitchFamily="34" charset="0"/>
            </a:endParaRPr>
          </a:p>
          <a:p>
            <a:r>
              <a:rPr lang="en-US" sz="11200" dirty="0" smtClean="0">
                <a:latin typeface="Calibri" pitchFamily="34" charset="0"/>
                <a:cs typeface="Calibri" pitchFamily="34" charset="0"/>
              </a:rPr>
              <a:t> </a:t>
            </a:r>
            <a:endParaRPr lang="en-US" sz="11200" dirty="0" smtClean="0">
              <a:latin typeface="Calibri" pitchFamily="34" charset="0"/>
              <a:cs typeface="Calibri" pitchFamily="34" charset="0"/>
            </a:endParaRPr>
          </a:p>
          <a:p>
            <a:r>
              <a:rPr lang="en-US" sz="11200" b="1" dirty="0" smtClean="0">
                <a:latin typeface="Calibri" pitchFamily="34" charset="0"/>
                <a:cs typeface="Calibri" pitchFamily="34" charset="0"/>
              </a:rPr>
              <a:t> </a:t>
            </a:r>
            <a:endParaRPr lang="en-US" sz="11200" dirty="0" smtClean="0">
              <a:latin typeface="Calibri" pitchFamily="34" charset="0"/>
              <a:cs typeface="Calibri" pitchFamily="34" charset="0"/>
            </a:endParaRPr>
          </a:p>
          <a:p>
            <a:endParaRPr lang="en-US" sz="11200" dirty="0">
              <a:latin typeface="Calibri" pitchFamily="34" charset="0"/>
              <a:cs typeface="Calibri" pitchFamily="34" charset="0"/>
            </a:endParaRPr>
          </a:p>
        </p:txBody>
      </p:sp>
      <p:sp>
        <p:nvSpPr>
          <p:cNvPr id="3" name="Title 2"/>
          <p:cNvSpPr>
            <a:spLocks noGrp="1"/>
          </p:cNvSpPr>
          <p:nvPr>
            <p:ph type="title"/>
          </p:nvPr>
        </p:nvSpPr>
        <p:spPr/>
        <p:txBody>
          <a:bodyPr/>
          <a:lstStyle/>
          <a:p>
            <a:r>
              <a:rPr lang="en-US" dirty="0" smtClean="0"/>
              <a:t>How societies are differentiated</a:t>
            </a: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In addition, in every society some people are identified as senior and others junior. In the nursing profession, there are similar relationships, for example, the matron and staff nurse. Each is assigned special roles and obligations according to their respective authority</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b="1" dirty="0" smtClean="0"/>
              <a:t> </a:t>
            </a:r>
            <a:endParaRPr lang="en-US" dirty="0" smtClean="0"/>
          </a:p>
          <a:p>
            <a:pPr>
              <a:buNone/>
            </a:pPr>
            <a:r>
              <a:rPr lang="en-US" b="1" dirty="0" smtClean="0"/>
              <a:t> Objectives </a:t>
            </a:r>
            <a:endParaRPr lang="en-US" dirty="0" smtClean="0"/>
          </a:p>
          <a:p>
            <a:r>
              <a:rPr lang="en-US" dirty="0" smtClean="0"/>
              <a:t>By the end of this section you will be able to: </a:t>
            </a:r>
            <a:endParaRPr lang="en-US" dirty="0" smtClean="0"/>
          </a:p>
          <a:p>
            <a:pPr lvl="0"/>
            <a:r>
              <a:rPr lang="en-US" dirty="0" smtClean="0"/>
              <a:t>Define social stratification</a:t>
            </a:r>
            <a:endParaRPr lang="en-US" dirty="0" smtClean="0"/>
          </a:p>
          <a:p>
            <a:pPr lvl="0"/>
            <a:r>
              <a:rPr lang="en-US" dirty="0" smtClean="0"/>
              <a:t>Identify the theories of social stratification</a:t>
            </a:r>
            <a:endParaRPr lang="en-US" dirty="0" smtClean="0"/>
          </a:p>
          <a:p>
            <a:pPr lvl="0"/>
            <a:r>
              <a:rPr lang="en-US" dirty="0" smtClean="0"/>
              <a:t>Identify the types of social stratification</a:t>
            </a:r>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Social stratification</a:t>
            </a:r>
            <a:br>
              <a:rPr lang="en-US" dirty="0" smtClean="0"/>
            </a:b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basic idea of social stratification is a series of layers, rather as one bolt of cloth might be piled on top of another.</a:t>
            </a:r>
            <a:endParaRPr lang="en-US" dirty="0" smtClean="0"/>
          </a:p>
          <a:p>
            <a:r>
              <a:rPr lang="en-US" dirty="0" smtClean="0"/>
              <a:t> It was developed in European society to explain clashes between the old aristocracy of landed wealth, the new industrial capitalists and the workers, over political and economic power and cultural dominance. </a:t>
            </a:r>
            <a:endParaRPr lang="en-US" dirty="0"/>
          </a:p>
        </p:txBody>
      </p:sp>
      <p:sp>
        <p:nvSpPr>
          <p:cNvPr id="3" name="Title 2"/>
          <p:cNvSpPr>
            <a:spLocks noGrp="1"/>
          </p:cNvSpPr>
          <p:nvPr>
            <p:ph type="title"/>
          </p:nvPr>
        </p:nvSpPr>
        <p:spPr/>
        <p:txBody>
          <a:bodyPr/>
          <a:lstStyle/>
          <a:p>
            <a:r>
              <a:rPr lang="en-US" dirty="0" smtClean="0"/>
              <a:t>Background</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Stratification is the organization of society resulting in some members having more and others having less. </a:t>
            </a:r>
            <a:endParaRPr lang="en-US" sz="2800" dirty="0" smtClean="0">
              <a:latin typeface="Calibri" pitchFamily="34" charset="0"/>
              <a:cs typeface="Calibri" pitchFamily="34" charset="0"/>
            </a:endParaRPr>
          </a:p>
          <a:p>
            <a:pPr>
              <a:buNone/>
            </a:pPr>
            <a:endParaRPr lang="en-US" sz="2800" b="1" dirty="0" smtClean="0">
              <a:latin typeface="Calibri" pitchFamily="34" charset="0"/>
              <a:cs typeface="Calibri" pitchFamily="34" charset="0"/>
            </a:endParaRPr>
          </a:p>
          <a:p>
            <a:pPr>
              <a:buNone/>
            </a:pPr>
            <a:r>
              <a:rPr lang="en-US" sz="2800" b="1" dirty="0" smtClean="0">
                <a:latin typeface="Calibri" pitchFamily="34" charset="0"/>
                <a:cs typeface="Calibri" pitchFamily="34" charset="0"/>
              </a:rPr>
              <a:t>Social Stratification in African Society</a:t>
            </a:r>
            <a:endParaRPr lang="en-US" sz="2800" b="1" dirty="0" smtClean="0">
              <a:latin typeface="Calibri" pitchFamily="34" charset="0"/>
              <a:cs typeface="Calibri" pitchFamily="34" charset="0"/>
            </a:endParaRPr>
          </a:p>
          <a:p>
            <a:pPr>
              <a:buNone/>
            </a:pPr>
            <a:r>
              <a:rPr lang="en-US" sz="2800" dirty="0" smtClean="0">
                <a:latin typeface="Calibri" pitchFamily="34" charset="0"/>
                <a:cs typeface="Calibri" pitchFamily="34" charset="0"/>
              </a:rPr>
              <a:t> Stratification is the organization of society resulting in some members having more and others having less. </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sz="3000" dirty="0"/>
              <a:t>Concepts are ideas; they are expressed through certain words, which are understood to have a particular </a:t>
            </a:r>
            <a:r>
              <a:rPr lang="en-US" dirty="0"/>
              <a:t>meaning that defines an underlying reality.</a:t>
            </a:r>
            <a:endParaRPr lang="en-US" dirty="0"/>
          </a:p>
          <a:p>
            <a:r>
              <a:rPr lang="en-US" dirty="0"/>
              <a:t> Many specific cases are grouped together and a word is used which expresses what representatives of this group or category have </a:t>
            </a:r>
            <a:r>
              <a:rPr lang="en-US" dirty="0" smtClean="0"/>
              <a:t>in common</a:t>
            </a:r>
            <a:endParaRPr lang="en-US" dirty="0"/>
          </a:p>
          <a:p>
            <a:endParaRPr lang="en-US" dirty="0"/>
          </a:p>
          <a:p>
            <a:pPr lvl="0">
              <a:buNone/>
            </a:pPr>
            <a:r>
              <a:rPr lang="en-US" dirty="0" smtClean="0"/>
              <a:t> </a:t>
            </a:r>
            <a:endParaRPr lang="en-US" dirty="0"/>
          </a:p>
          <a:p>
            <a:pPr>
              <a:buNone/>
            </a:pPr>
            <a:r>
              <a:rPr lang="en-US" b="1" dirty="0"/>
              <a:t> </a:t>
            </a:r>
            <a:endParaRPr lang="en-US" dirty="0"/>
          </a:p>
          <a:p>
            <a:endParaRPr lang="en-US" dirty="0"/>
          </a:p>
        </p:txBody>
      </p:sp>
      <p:sp>
        <p:nvSpPr>
          <p:cNvPr id="2" name="Title 1"/>
          <p:cNvSpPr>
            <a:spLocks noGrp="1"/>
          </p:cNvSpPr>
          <p:nvPr>
            <p:ph type="title"/>
          </p:nvPr>
        </p:nvSpPr>
        <p:spPr/>
        <p:txBody>
          <a:bodyPr>
            <a:normAutofit fontScale="90000"/>
          </a:bodyPr>
          <a:lstStyle/>
          <a:p>
            <a:r>
              <a:rPr lang="en-US" b="1" dirty="0"/>
              <a:t>Concepts in Sociology</a:t>
            </a:r>
            <a:br>
              <a:rPr lang="en-US" dirty="0"/>
            </a:br>
            <a:r>
              <a:rPr lang="en-US" dirty="0"/>
              <a:t> </a:t>
            </a:r>
            <a:br>
              <a:rPr lang="en-US" dirty="0"/>
            </a:b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800" dirty="0" smtClean="0">
                <a:latin typeface="Calibri" pitchFamily="34" charset="0"/>
                <a:cs typeface="Calibri" pitchFamily="34" charset="0"/>
              </a:rPr>
              <a:t>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Social stratification is thus defined as a process ranking members of society according to wealth, prestige and power</a:t>
            </a:r>
            <a:br>
              <a:rPr lang="en-US" sz="2800" dirty="0" smtClean="0">
                <a:latin typeface="Calibri" pitchFamily="34" charset="0"/>
                <a:cs typeface="Calibri" pitchFamily="34" charset="0"/>
              </a:rPr>
            </a:b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This definition mainly applies in European communities where defined explanation is acceptable. </a:t>
            </a:r>
            <a:endParaRPr lang="en-US" dirty="0" smtClean="0"/>
          </a:p>
          <a:p>
            <a:r>
              <a:rPr lang="en-US" dirty="0" smtClean="0"/>
              <a:t>In African societies, members are ranked according to sex, age, ethnic origin and occupation (Peil 1977).</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Social Stratification in African Society</a:t>
            </a:r>
            <a:br>
              <a:rPr lang="en-US" dirty="0" smtClean="0"/>
            </a:br>
            <a:endParaRPr lang="en-US" dirty="0"/>
          </a:p>
        </p:txBody>
      </p:sp>
      <p:pic>
        <p:nvPicPr>
          <p:cNvPr id="1026" name="ia_el_25_innerEl" descr="Social Stratification in African Society"/>
          <p:cNvPicPr>
            <a:picLocks noChangeAspect="1" noChangeArrowheads="1"/>
          </p:cNvPicPr>
          <p:nvPr/>
        </p:nvPicPr>
        <p:blipFill>
          <a:blip r:embed="rId1"/>
          <a:srcRect/>
          <a:stretch>
            <a:fillRect/>
          </a:stretch>
        </p:blipFill>
        <p:spPr bwMode="auto">
          <a:xfrm>
            <a:off x="1600200" y="1447800"/>
            <a:ext cx="4152900" cy="4152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Social stratification include the arranging of members of a society into a pattern of superior and inferior ranks, which is  perhaps determined by their birth, wealth, power, education, and so on.</a:t>
            </a:r>
            <a:endParaRPr lang="en-US" dirty="0" smtClean="0"/>
          </a:p>
          <a:p>
            <a:r>
              <a:rPr lang="en-US" dirty="0" smtClean="0"/>
              <a:t> It can also be said to be the way societies are organized, for example, into clans, castes, chiefdoms, or states within a society.</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Systems of social inequity exist in all human societies. This assertion emphasizes two features that are basic for analysis of social inequalities</a:t>
            </a:r>
            <a:br>
              <a:rPr lang="en-US" sz="2800" dirty="0" smtClean="0">
                <a:latin typeface="Calibri" pitchFamily="34" charset="0"/>
                <a:cs typeface="Calibri" pitchFamily="34" charset="0"/>
              </a:rPr>
            </a:br>
            <a:r>
              <a:rPr lang="en-US" sz="2800" dirty="0" smtClean="0">
                <a:latin typeface="Calibri" pitchFamily="34" charset="0"/>
                <a:cs typeface="Calibri" pitchFamily="34" charset="0"/>
              </a:rPr>
              <a:t>and equalities.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Firstly, the inequalities, no matter what their origin, appear in a social context.</a:t>
            </a:r>
            <a:endParaRPr lang="en-US" sz="2800" smtClean="0">
              <a:latin typeface="Calibri" pitchFamily="34" charset="0"/>
              <a:cs typeface="Calibri" pitchFamily="34" charset="0"/>
            </a:endParaRPr>
          </a:p>
          <a:p>
            <a:r>
              <a:rPr lang="en-US" sz="2800" smtClean="0">
                <a:latin typeface="Calibri" pitchFamily="34" charset="0"/>
                <a:cs typeface="Calibri" pitchFamily="34" charset="0"/>
              </a:rPr>
              <a:t> </a:t>
            </a:r>
            <a:r>
              <a:rPr lang="en-US" sz="2800" dirty="0" smtClean="0">
                <a:latin typeface="Calibri" pitchFamily="34" charset="0"/>
                <a:cs typeface="Calibri" pitchFamily="34" charset="0"/>
              </a:rPr>
              <a:t>Biological differences, real or presumed, may be used as a basis for social stratification, but biology alone does not make a social difference. </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It is more likely that biology is invoked as a rationale to support established social inequalities.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When social definitions with respect to equality change, so do the biological justifications that are used. </a:t>
            </a:r>
            <a:endParaRPr lang="en-US" sz="2800" smtClean="0">
              <a:latin typeface="Calibri" pitchFamily="34" charset="0"/>
              <a:cs typeface="Calibri" pitchFamily="34" charset="0"/>
            </a:endParaRPr>
          </a:p>
          <a:p>
            <a:r>
              <a:rPr lang="en-US" sz="2800" smtClean="0">
                <a:latin typeface="Calibri" pitchFamily="34" charset="0"/>
                <a:cs typeface="Calibri" pitchFamily="34" charset="0"/>
              </a:rPr>
              <a:t>Secondly </a:t>
            </a:r>
            <a:r>
              <a:rPr lang="en-US" sz="2800" dirty="0" smtClean="0">
                <a:latin typeface="Calibri" pitchFamily="34" charset="0"/>
                <a:cs typeface="Calibri" pitchFamily="34" charset="0"/>
              </a:rPr>
              <a:t>the equalities are systematic. They are organized into patterns that are recognized and accepted by most, but not all, members of the society</a:t>
            </a:r>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Calibri" pitchFamily="34" charset="0"/>
                <a:cs typeface="Calibri" pitchFamily="34" charset="0"/>
              </a:rPr>
              <a:t>Social differences are interlaced in the dominant values of a society; the inequalities are justified by the very beliefs that regulate a society and give it continuity</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A stratification system has both a moral/cultural base and a structural base</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Each culture has some view of an admirable person against which individuals may measure their own and others’ conduct, an ideal that people try to live up to. </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 This may be generalized or specified as behaviour that is expected of holders of certain roles, for example, a father.</a:t>
            </a:r>
            <a:endParaRPr lang="en-US" dirty="0" smtClean="0"/>
          </a:p>
          <a:p>
            <a:r>
              <a:rPr lang="en-US" dirty="0" smtClean="0"/>
              <a:t> Stratification arises from the division of labour, whereby certain roles are admired more than others. </a:t>
            </a:r>
            <a:endParaRPr lang="en-US" dirty="0" smtClean="0"/>
          </a:p>
          <a:p>
            <a:r>
              <a:rPr lang="en-US" dirty="0" smtClean="0"/>
              <a:t>Members of the society are valued according to the roles they fill and also according to the way the role is carried out.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Calibri" pitchFamily="34" charset="0"/>
                <a:cs typeface="Calibri" pitchFamily="34" charset="0"/>
              </a:rPr>
              <a:t>M</a:t>
            </a:r>
            <a:r>
              <a:rPr lang="en-US" sz="2800" smtClean="0">
                <a:latin typeface="Calibri" pitchFamily="34" charset="0"/>
                <a:cs typeface="Calibri" pitchFamily="34" charset="0"/>
              </a:rPr>
              <a:t>ore </a:t>
            </a:r>
            <a:r>
              <a:rPr lang="en-US" sz="2800" dirty="0" smtClean="0">
                <a:latin typeface="Calibri" pitchFamily="34" charset="0"/>
                <a:cs typeface="Calibri" pitchFamily="34" charset="0"/>
              </a:rPr>
              <a:t>attention is usually paid to the structural aspect of stratification (the processes for allocating people to roles and the societal structure which results) than to the cultural aspect (beliefs about how and why people are allocated and the justice or injustice of the process).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Some roles are held to be important, but are in fact given to less able people or are poorly rewarded. </a:t>
            </a:r>
            <a:endParaRPr lang="en-US" sz="28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How an Individual is Rated in Different Roles</a:t>
            </a:r>
            <a:br>
              <a:rPr lang="en-US" dirty="0" smtClean="0"/>
            </a:br>
            <a:endParaRPr lang="en-US" dirty="0"/>
          </a:p>
        </p:txBody>
      </p:sp>
      <p:pic>
        <p:nvPicPr>
          <p:cNvPr id="1026" name="ia_el_25_innerEl" descr="Social stratification in African society"/>
          <p:cNvPicPr>
            <a:picLocks noChangeAspect="1" noChangeArrowheads="1"/>
          </p:cNvPicPr>
          <p:nvPr/>
        </p:nvPicPr>
        <p:blipFill>
          <a:blip r:embed="rId1"/>
          <a:srcRect/>
          <a:stretch>
            <a:fillRect/>
          </a:stretch>
        </p:blipFill>
        <p:spPr bwMode="auto">
          <a:xfrm>
            <a:off x="2286000" y="1981200"/>
            <a:ext cx="3429000"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a:t>
            </a:r>
            <a:r>
              <a:rPr lang="en-US" dirty="0" smtClean="0"/>
              <a:t>he </a:t>
            </a:r>
            <a:r>
              <a:rPr lang="en-US" dirty="0"/>
              <a:t>inquiry into certain defined aspects </a:t>
            </a:r>
            <a:r>
              <a:rPr lang="en-US" dirty="0" smtClean="0"/>
              <a:t>of human relationship</a:t>
            </a:r>
            <a:endParaRPr lang="en-US" dirty="0" smtClean="0"/>
          </a:p>
          <a:p>
            <a:r>
              <a:rPr lang="en-US" dirty="0" smtClean="0"/>
              <a:t>It is specializations </a:t>
            </a:r>
            <a:r>
              <a:rPr lang="en-US" dirty="0"/>
              <a:t>and division of </a:t>
            </a:r>
            <a:r>
              <a:rPr lang="en-US" dirty="0" smtClean="0"/>
              <a:t>labor .e.g. Formalistic school of thought &amp; Synthetic school of thought ( </a:t>
            </a:r>
            <a:r>
              <a:rPr lang="en-US" dirty="0"/>
              <a:t>George </a:t>
            </a:r>
            <a:r>
              <a:rPr lang="en-US" dirty="0" smtClean="0"/>
              <a:t>Simmel 2001)</a:t>
            </a:r>
            <a:endParaRPr lang="en-US" dirty="0"/>
          </a:p>
          <a:p>
            <a:pPr>
              <a:buNone/>
            </a:pPr>
            <a:endParaRPr lang="en-US" dirty="0"/>
          </a:p>
        </p:txBody>
      </p:sp>
      <p:sp>
        <p:nvSpPr>
          <p:cNvPr id="2" name="Title 1"/>
          <p:cNvSpPr>
            <a:spLocks noGrp="1"/>
          </p:cNvSpPr>
          <p:nvPr>
            <p:ph type="title"/>
          </p:nvPr>
        </p:nvSpPr>
        <p:spPr/>
        <p:txBody>
          <a:bodyPr>
            <a:normAutofit fontScale="90000"/>
          </a:bodyPr>
          <a:lstStyle/>
          <a:p>
            <a:r>
              <a:rPr lang="en-US" b="1" dirty="0" smtClean="0"/>
              <a:t>Scope of Sociology</a:t>
            </a:r>
            <a:br>
              <a:rPr lang="en-US" dirty="0" smtClean="0"/>
            </a:b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noFill/>
          <a:ln>
            <a:noFill/>
          </a:ln>
        </p:spPr>
        <p:txBody>
          <a:bodyPr/>
          <a:lstStyle/>
          <a:p>
            <a:endParaRPr lang="en-US" dirty="0" smtClean="0"/>
          </a:p>
          <a:p>
            <a:r>
              <a:rPr lang="en-US" sz="2400" dirty="0" smtClean="0">
                <a:solidFill>
                  <a:srgbClr val="000000"/>
                </a:solidFill>
                <a:hlinkClick r:id="rId1"/>
              </a:rPr>
              <a:t>The Functional Theory of Stratification </a:t>
            </a:r>
            <a:br>
              <a:rPr lang="en-US" sz="2400" dirty="0" smtClean="0">
                <a:solidFill>
                  <a:srgbClr val="000000"/>
                </a:solidFill>
                <a:hlinkClick r:id="rId1"/>
              </a:rPr>
            </a:br>
            <a:endParaRPr lang="en-US" sz="2400" dirty="0" smtClean="0">
              <a:solidFill>
                <a:srgbClr val="000000"/>
              </a:solidFill>
            </a:endParaRPr>
          </a:p>
          <a:p>
            <a:r>
              <a:rPr lang="en-US" sz="2400" dirty="0" smtClean="0">
                <a:solidFill>
                  <a:srgbClr val="000000"/>
                </a:solidFill>
                <a:hlinkClick r:id="rId1"/>
              </a:rPr>
              <a:t>The Conflict Theory of Stratification</a:t>
            </a:r>
            <a:endParaRPr lang="en-US" sz="2400" dirty="0">
              <a:solidFill>
                <a:srgbClr val="000000"/>
              </a:solidFill>
            </a:endParaRPr>
          </a:p>
        </p:txBody>
      </p:sp>
      <p:sp>
        <p:nvSpPr>
          <p:cNvPr id="3" name="Title 2"/>
          <p:cNvSpPr>
            <a:spLocks noGrp="1"/>
          </p:cNvSpPr>
          <p:nvPr>
            <p:ph type="title"/>
          </p:nvPr>
        </p:nvSpPr>
        <p:spPr/>
        <p:txBody>
          <a:bodyPr>
            <a:normAutofit fontScale="90000"/>
          </a:bodyPr>
          <a:lstStyle/>
          <a:p>
            <a:r>
              <a:rPr lang="en-US" dirty="0" smtClean="0"/>
              <a:t>Theories  of Stratification</a:t>
            </a:r>
            <a:br>
              <a:rPr lang="en-US" dirty="0" smtClean="0"/>
            </a:b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b="1" dirty="0" smtClean="0"/>
              <a:t>Status</a:t>
            </a:r>
            <a:r>
              <a:rPr lang="en-US" dirty="0" smtClean="0"/>
              <a:t> </a:t>
            </a:r>
            <a:endParaRPr lang="en-US" dirty="0" smtClean="0"/>
          </a:p>
          <a:p>
            <a:r>
              <a:rPr lang="en-US" dirty="0" smtClean="0"/>
              <a:t>Another way of ranking society members is according to their status.</a:t>
            </a:r>
            <a:endParaRPr lang="en-US" dirty="0" smtClean="0"/>
          </a:p>
          <a:p>
            <a:r>
              <a:rPr lang="en-US" dirty="0" smtClean="0"/>
              <a:t> Status is defined as any position within the stratification system. </a:t>
            </a:r>
            <a:endParaRPr lang="en-US" dirty="0" smtClean="0"/>
          </a:p>
          <a:p>
            <a:r>
              <a:rPr lang="en-US" dirty="0" smtClean="0"/>
              <a:t>This definition says nothing about the basis for status in a stratification system. </a:t>
            </a:r>
            <a:endParaRPr lang="en-US" dirty="0" smtClean="0"/>
          </a:p>
          <a:p>
            <a:r>
              <a:rPr lang="en-US" dirty="0" smtClean="0"/>
              <a:t>A particular status or position can be high or low on the basis of the property, prestige or power (or all three) associated with that position. </a:t>
            </a:r>
            <a:endParaRPr lang="en-US" dirty="0"/>
          </a:p>
        </p:txBody>
      </p:sp>
      <p:sp>
        <p:nvSpPr>
          <p:cNvPr id="3" name="Title 2"/>
          <p:cNvSpPr>
            <a:spLocks noGrp="1"/>
          </p:cNvSpPr>
          <p:nvPr>
            <p:ph type="title"/>
          </p:nvPr>
        </p:nvSpPr>
        <p:spPr/>
        <p:txBody>
          <a:bodyPr>
            <a:normAutofit fontScale="90000"/>
          </a:bodyPr>
          <a:lstStyle/>
          <a:p>
            <a:r>
              <a:rPr lang="en-US" dirty="0" smtClean="0"/>
              <a:t> status.</a:t>
            </a:r>
            <a:br>
              <a:rPr lang="en-US" dirty="0" smtClean="0"/>
            </a:b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b="1" dirty="0" smtClean="0"/>
              <a:t>Ascribed Status</a:t>
            </a:r>
            <a:r>
              <a:rPr lang="en-US" dirty="0" smtClean="0"/>
              <a:t> </a:t>
            </a:r>
            <a:endParaRPr lang="en-US" dirty="0" smtClean="0"/>
          </a:p>
          <a:p>
            <a:r>
              <a:rPr lang="en-US" dirty="0" smtClean="0"/>
              <a:t>This is grouping individuals according to their social position, for example, by virtue of one's age, sex or position of birth (indicates that the holder of this position was born within or inherited a given status in society).</a:t>
            </a:r>
            <a:endParaRPr lang="en-US" dirty="0" smtClean="0"/>
          </a:p>
          <a:p>
            <a:r>
              <a:rPr lang="en-US" dirty="0" smtClean="0"/>
              <a:t> Ascribed status is a position based on who you are not what you can do.</a:t>
            </a:r>
            <a:endParaRPr lang="en-US" dirty="0"/>
          </a:p>
        </p:txBody>
      </p:sp>
      <p:sp>
        <p:nvSpPr>
          <p:cNvPr id="3" name="Title 2"/>
          <p:cNvSpPr>
            <a:spLocks noGrp="1"/>
          </p:cNvSpPr>
          <p:nvPr>
            <p:ph type="title"/>
          </p:nvPr>
        </p:nvSpPr>
        <p:spPr/>
        <p:txBody>
          <a:bodyPr>
            <a:normAutofit fontScale="90000"/>
          </a:bodyPr>
          <a:lstStyle/>
          <a:p>
            <a:r>
              <a:rPr lang="en-US" dirty="0" smtClean="0"/>
              <a:t>Types of status</a:t>
            </a:r>
            <a:br>
              <a:rPr lang="en-US" dirty="0" smtClean="0"/>
            </a:br>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latin typeface="Calibri" pitchFamily="34" charset="0"/>
                <a:cs typeface="Calibri" pitchFamily="34" charset="0"/>
              </a:rPr>
              <a:t>A good example of ascribed status can be found in India, where the caste system </a:t>
            </a:r>
            <a:r>
              <a:rPr lang="en-US" sz="2800" smtClean="0">
                <a:latin typeface="Calibri" pitchFamily="34" charset="0"/>
                <a:cs typeface="Calibri" pitchFamily="34" charset="0"/>
              </a:rPr>
              <a:t>is practiced. </a:t>
            </a:r>
            <a:r>
              <a:rPr lang="en-US" sz="2800" dirty="0" smtClean="0">
                <a:latin typeface="Calibri" pitchFamily="34" charset="0"/>
                <a:cs typeface="Calibri" pitchFamily="34" charset="0"/>
              </a:rPr>
              <a:t>Members of the upper caste do not in any way interact with those of the lower caste or the untouchables.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Members of the upper caste are usually well educated, while those of the lower caste are poor with limited opportunities and are usually manual workers. </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These two caste level societies do not intermarry (Joseph 1986). This system is also known as a closed system of social stratification. </a:t>
            </a:r>
            <a:endParaRPr lang="en-US" sz="2800" dirty="0">
              <a:latin typeface="Calibri" pitchFamily="34" charset="0"/>
              <a:cs typeface="Calibri" pitchFamily="34"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Achieved/Acquired Status</a:t>
            </a:r>
            <a:endParaRPr lang="en-US" b="1" dirty="0" smtClean="0"/>
          </a:p>
          <a:p>
            <a:pPr>
              <a:buNone/>
            </a:pPr>
            <a:r>
              <a:rPr lang="en-US" dirty="0" smtClean="0"/>
              <a:t> </a:t>
            </a:r>
            <a:endParaRPr lang="en-US" dirty="0" smtClean="0"/>
          </a:p>
          <a:p>
            <a:r>
              <a:rPr lang="en-US" dirty="0" smtClean="0"/>
              <a:t>Achieved status is a position gained on the basis of merit or achievement.</a:t>
            </a:r>
            <a:endParaRPr lang="en-US" dirty="0" smtClean="0"/>
          </a:p>
          <a:p>
            <a:r>
              <a:rPr lang="en-US" dirty="0" smtClean="0"/>
              <a:t> This is defined as the position in society earned through the individual’s efforts or choice, for example, being a father, mother, nurse or a teacher.</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latin typeface="Calibri" pitchFamily="34" charset="0"/>
                <a:cs typeface="Calibri" pitchFamily="34" charset="0"/>
              </a:rPr>
              <a:t>What is the outcome of social stratification?</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Some positive results do occur in the case of open systems that appreciate one's changing status, for example, acquired/achieved status.</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 In Kenya individuals who pursue education to college and university are viewed as being of a higher status than those who are schooled up to primary and secondary levels respectively. </a:t>
            </a:r>
            <a:endParaRPr lang="en-US" sz="2800" dirty="0" smtClean="0">
              <a:latin typeface="Calibri" pitchFamily="34" charset="0"/>
              <a:cs typeface="Calibri" pitchFamily="34" charset="0"/>
            </a:endParaRPr>
          </a:p>
          <a:p>
            <a:br>
              <a:rPr lang="en-US" sz="2800" dirty="0" smtClean="0"/>
            </a:br>
            <a:endParaRPr lang="en-US" sz="2800"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latin typeface="Calibri" pitchFamily="34" charset="0"/>
                <a:cs typeface="Calibri" pitchFamily="34" charset="0"/>
              </a:rPr>
              <a:t>Therefore, the daughter of a peasant farmer who pursues her education to the level of a graduate nurse, will have uplifted herself and her parents, thereby acquiring higher status for herself and at times, her parents, this is social mobility. </a:t>
            </a:r>
            <a:endParaRPr lang="en-US" sz="24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a:buNone/>
            </a:pPr>
            <a:r>
              <a:rPr lang="en-US" b="1" dirty="0" smtClean="0"/>
              <a:t>Objectives</a:t>
            </a:r>
            <a:endParaRPr lang="en-US" b="1" dirty="0" smtClean="0"/>
          </a:p>
          <a:p>
            <a:pPr>
              <a:buNone/>
            </a:pPr>
            <a:endParaRPr lang="en-US" dirty="0" smtClean="0"/>
          </a:p>
          <a:p>
            <a:r>
              <a:rPr lang="en-US" dirty="0" smtClean="0"/>
              <a:t>Define social mobility</a:t>
            </a:r>
            <a:endParaRPr lang="en-US" dirty="0" smtClean="0"/>
          </a:p>
          <a:p>
            <a:pPr lvl="0"/>
            <a:r>
              <a:rPr lang="en-US" dirty="0" smtClean="0"/>
              <a:t>Identify the types of social mobility</a:t>
            </a:r>
            <a:endParaRPr lang="en-US" dirty="0" smtClean="0"/>
          </a:p>
          <a:p>
            <a:pPr lvl="0"/>
            <a:r>
              <a:rPr lang="en-US" dirty="0" smtClean="0"/>
              <a:t>Define social mobilization</a:t>
            </a:r>
            <a:endParaRPr lang="en-US" dirty="0" smtClean="0"/>
          </a:p>
          <a:p>
            <a:pPr lvl="0"/>
            <a:r>
              <a:rPr lang="en-US" dirty="0" smtClean="0"/>
              <a:t>Identify its benefits in the community</a:t>
            </a:r>
            <a:endParaRPr lang="en-US" dirty="0" smtClean="0"/>
          </a:p>
          <a:p>
            <a:pPr>
              <a:buNone/>
            </a:pPr>
            <a:r>
              <a:rPr lang="en-US" b="1" dirty="0" smtClean="0"/>
              <a:t> </a:t>
            </a:r>
            <a:endParaRPr lang="en-US" dirty="0" smtClean="0"/>
          </a:p>
          <a:p>
            <a:endParaRPr lang="en-US" dirty="0"/>
          </a:p>
        </p:txBody>
      </p:sp>
      <p:sp>
        <p:nvSpPr>
          <p:cNvPr id="3" name="Title 2"/>
          <p:cNvSpPr>
            <a:spLocks noGrp="1"/>
          </p:cNvSpPr>
          <p:nvPr>
            <p:ph type="title"/>
          </p:nvPr>
        </p:nvSpPr>
        <p:spPr/>
        <p:txBody>
          <a:bodyPr/>
          <a:lstStyle/>
          <a:p>
            <a:r>
              <a:rPr lang="en-US" dirty="0" smtClean="0"/>
              <a:t>Social mobility</a:t>
            </a:r>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en-US" sz="3000" dirty="0" smtClean="0">
                <a:latin typeface="Calibri" pitchFamily="34" charset="0"/>
                <a:cs typeface="Calibri" pitchFamily="34" charset="0"/>
              </a:rPr>
              <a:t> The ability to move up or down the social level is referred to as social mobility. The amount of mobility in a society depends on two factors.</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 First, the rules governing how people gain or keep their position may make mobility difficult or easy.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Secondly, whatever the rules, structural changes in society can influence mobility. </a:t>
            </a:r>
            <a:endParaRPr lang="en-US" sz="3000" dirty="0" smtClean="0">
              <a:latin typeface="Calibri" pitchFamily="34" charset="0"/>
              <a:cs typeface="Calibri" pitchFamily="34" charset="0"/>
            </a:endParaRPr>
          </a:p>
          <a:p>
            <a:r>
              <a:rPr lang="en-US" sz="3000" dirty="0" smtClean="0">
                <a:latin typeface="Calibri" pitchFamily="34" charset="0"/>
                <a:cs typeface="Calibri" pitchFamily="34" charset="0"/>
              </a:rPr>
              <a:t>Social mobility occurs in an open social system while closed systems offer no room for any movement.</a:t>
            </a:r>
            <a:endParaRPr lang="en-US" sz="3000" dirty="0" smtClean="0">
              <a:latin typeface="Calibri" pitchFamily="34" charset="0"/>
              <a:cs typeface="Calibri" pitchFamily="34" charset="0"/>
            </a:endParaRPr>
          </a:p>
          <a:p>
            <a:endParaRPr lang="en-US" dirty="0"/>
          </a:p>
        </p:txBody>
      </p:sp>
      <p:sp>
        <p:nvSpPr>
          <p:cNvPr id="3" name="Title 2"/>
          <p:cNvSpPr>
            <a:spLocks noGrp="1"/>
          </p:cNvSpPr>
          <p:nvPr>
            <p:ph type="title"/>
          </p:nvPr>
        </p:nvSpPr>
        <p:spPr/>
        <p:txBody>
          <a:bodyPr/>
          <a:lstStyle/>
          <a:p>
            <a:r>
              <a:rPr lang="en-US" dirty="0" smtClean="0"/>
              <a:t>Introduction</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Social mobility occurs in an open social system while closed systems offer no room for any movement.</a:t>
            </a:r>
            <a:endParaRPr lang="en-US" dirty="0" smtClean="0"/>
          </a:p>
          <a:p>
            <a:endParaRPr lang="en-US" dirty="0" smtClean="0"/>
          </a:p>
          <a:p>
            <a:pPr>
              <a:buNone/>
            </a:pPr>
            <a:r>
              <a:rPr lang="en-US" b="1" dirty="0" smtClean="0"/>
              <a:t>Types of </a:t>
            </a:r>
            <a:r>
              <a:rPr lang="en-US" b="1" smtClean="0"/>
              <a:t>social mobility</a:t>
            </a:r>
            <a:endParaRPr lang="en-US" b="1" dirty="0" smtClean="0"/>
          </a:p>
          <a:p>
            <a:pPr lvl="0"/>
            <a:r>
              <a:rPr lang="en-US" dirty="0" smtClean="0"/>
              <a:t>Vertical social mobility</a:t>
            </a:r>
            <a:endParaRPr lang="en-US" dirty="0" smtClean="0"/>
          </a:p>
          <a:p>
            <a:pPr lvl="0"/>
            <a:r>
              <a:rPr lang="en-US" dirty="0" smtClean="0"/>
              <a:t>Horizontal social mobility</a:t>
            </a:r>
            <a:endParaRPr lang="en-US" dirty="0" smtClean="0"/>
          </a:p>
          <a:p>
            <a:pPr>
              <a:buNone/>
            </a:pPr>
            <a:endParaRPr lang="en-US" b="1"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94304</Words>
  <Application>WPS Presentation</Application>
  <PresentationFormat>On-screen Show (4:3)</PresentationFormat>
  <Paragraphs>1817</Paragraphs>
  <Slides>291</Slides>
  <Notes>0</Notes>
  <HiddenSlides>0</HiddenSlides>
  <MMClips>0</MMClips>
  <ScaleCrop>false</ScaleCrop>
  <HeadingPairs>
    <vt:vector size="4" baseType="variant">
      <vt:variant>
        <vt:lpstr>主题</vt:lpstr>
      </vt:variant>
      <vt:variant>
        <vt:i4>1</vt:i4>
      </vt:variant>
      <vt:variant>
        <vt:lpstr>幻灯片标题</vt:lpstr>
      </vt:variant>
      <vt:variant>
        <vt:i4>291</vt:i4>
      </vt:variant>
    </vt:vector>
  </HeadingPairs>
  <TitlesOfParts>
    <vt:vector size="292" baseType="lpstr">
      <vt:lpstr>Concourse</vt:lpstr>
      <vt:lpstr>SOCIOLOGY &amp; ANTHROPOLOGY </vt:lpstr>
      <vt:lpstr>INTRODUCTION   </vt:lpstr>
      <vt:lpstr>OBJECTIVES:  </vt:lpstr>
      <vt:lpstr>Definition</vt:lpstr>
      <vt:lpstr>PowerPoint 演示文稿</vt:lpstr>
      <vt:lpstr>PowerPoint 演示文稿</vt:lpstr>
      <vt:lpstr>In summary</vt:lpstr>
      <vt:lpstr>Concepts in Sociology   </vt:lpstr>
      <vt:lpstr>Scope of Sociology </vt:lpstr>
      <vt:lpstr>Importance of Sociology </vt:lpstr>
      <vt:lpstr>PowerPoint 演示文稿</vt:lpstr>
      <vt:lpstr>PowerPoint 演示文稿</vt:lpstr>
      <vt:lpstr>PowerPoint 演示文稿</vt:lpstr>
      <vt:lpstr>PowerPoint 演示文稿</vt:lpstr>
      <vt:lpstr>contd</vt:lpstr>
      <vt:lpstr>PowerPoint 演示文稿</vt:lpstr>
      <vt:lpstr>Use of Sociology in Nursing </vt:lpstr>
      <vt:lpstr>PowerPoint 演示文稿</vt:lpstr>
      <vt:lpstr>PowerPoint 演示文稿</vt:lpstr>
      <vt:lpstr>contd</vt:lpstr>
      <vt:lpstr>PowerPoint 演示文稿</vt:lpstr>
      <vt:lpstr>PowerPoint 演示文稿</vt:lpstr>
      <vt:lpstr>contd</vt:lpstr>
      <vt:lpstr>contd</vt:lpstr>
      <vt:lpstr>PowerPoint 演示文稿</vt:lpstr>
      <vt:lpstr>contd</vt:lpstr>
      <vt:lpstr>Anthropology  </vt:lpstr>
      <vt:lpstr>contd</vt:lpstr>
      <vt:lpstr>Types of anthropology.   </vt:lpstr>
      <vt:lpstr>PowerPoint 演示文稿</vt:lpstr>
      <vt:lpstr>Anthropology reflects the discipline’s interest in</vt:lpstr>
      <vt:lpstr>Anthropological methods: </vt:lpstr>
      <vt:lpstr> </vt:lpstr>
      <vt:lpstr>Terminologies used in sociology</vt:lpstr>
      <vt:lpstr>The Socialization Process  </vt:lpstr>
      <vt:lpstr>PowerPoint 演示文稿</vt:lpstr>
      <vt:lpstr>Definition of Socialization  </vt:lpstr>
      <vt:lpstr>PowerPoint 演示文稿</vt:lpstr>
      <vt:lpstr>PowerPoint 演示文稿</vt:lpstr>
      <vt:lpstr>PowerPoint 演示文稿</vt:lpstr>
      <vt:lpstr>Basic Sociological Concepts </vt:lpstr>
      <vt:lpstr>PowerPoint 演示文稿</vt:lpstr>
      <vt:lpstr>PowerPoint 演示文稿</vt:lpstr>
      <vt:lpstr>The Socialization process is made up of two parts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Secondary Socialisation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OTHER CLASSIFICATION OF SOCIALIZATION   </vt:lpstr>
      <vt:lpstr>PowerPoint 演示文稿</vt:lpstr>
      <vt:lpstr>Positive Socialisation</vt:lpstr>
      <vt:lpstr>PowerPoint 演示文稿</vt:lpstr>
      <vt:lpstr>Deliberate Socialisation  </vt:lpstr>
      <vt:lpstr>Mixed Positive and Negative Socialisation  </vt:lpstr>
      <vt:lpstr>Unconscious Socialisation </vt:lpstr>
      <vt:lpstr>Agents of Socialisation  </vt:lpstr>
      <vt:lpstr>Social Institutions</vt:lpstr>
      <vt:lpstr>PowerPoint 演示文稿</vt:lpstr>
      <vt:lpstr>PowerPoint 演示文稿</vt:lpstr>
      <vt:lpstr>PowerPoint 演示文稿</vt:lpstr>
      <vt:lpstr>Aims of Socialisation</vt:lpstr>
      <vt:lpstr>How societies are differentiated</vt:lpstr>
      <vt:lpstr>PowerPoint 演示文稿</vt:lpstr>
      <vt:lpstr>Social stratification </vt:lpstr>
      <vt:lpstr>Background</vt:lpstr>
      <vt:lpstr>PowerPoint 演示文稿</vt:lpstr>
      <vt:lpstr>PowerPoint 演示文稿</vt:lpstr>
      <vt:lpstr>PowerPoint 演示文稿</vt:lpstr>
      <vt:lpstr>Social Stratification in African Society </vt:lpstr>
      <vt:lpstr>PowerPoint 演示文稿</vt:lpstr>
      <vt:lpstr>PowerPoint 演示文稿</vt:lpstr>
      <vt:lpstr>PowerPoint 演示文稿</vt:lpstr>
      <vt:lpstr>PowerPoint 演示文稿</vt:lpstr>
      <vt:lpstr>PowerPoint 演示文稿</vt:lpstr>
      <vt:lpstr>PowerPoint 演示文稿</vt:lpstr>
      <vt:lpstr>How an Individual is Rated in Different Roles </vt:lpstr>
      <vt:lpstr>Theories  of Stratification </vt:lpstr>
      <vt:lpstr> status. </vt:lpstr>
      <vt:lpstr>Types of status </vt:lpstr>
      <vt:lpstr>PowerPoint 演示文稿</vt:lpstr>
      <vt:lpstr>PowerPoint 演示文稿</vt:lpstr>
      <vt:lpstr>PowerPoint 演示文稿</vt:lpstr>
      <vt:lpstr>PowerPoint 演示文稿</vt:lpstr>
      <vt:lpstr>Social mobility</vt:lpstr>
      <vt:lpstr>Introduction</vt:lpstr>
      <vt:lpstr>PowerPoint 演示文稿</vt:lpstr>
      <vt:lpstr>Vertical Social Mobility  </vt:lpstr>
      <vt:lpstr> </vt:lpstr>
      <vt:lpstr>PowerPoint 演示文稿</vt:lpstr>
      <vt:lpstr>PowerPoint 演示文稿</vt:lpstr>
      <vt:lpstr>PowerPoint 演示文稿</vt:lpstr>
      <vt:lpstr>Horizontal Social Mobility  </vt:lpstr>
      <vt:lpstr>PowerPoint 演示文稿</vt:lpstr>
      <vt:lpstr>PowerPoint 演示文稿</vt:lpstr>
      <vt:lpstr>PowerPoint 演示文稿</vt:lpstr>
      <vt:lpstr>Types of Social Mobility  </vt:lpstr>
      <vt:lpstr>PowerPoint 演示文稿</vt:lpstr>
      <vt:lpstr>Application</vt:lpstr>
      <vt:lpstr>What is the difference between a community and a society</vt:lpstr>
      <vt:lpstr>PowerPoint 演示文稿</vt:lpstr>
      <vt:lpstr>The Concept of Social Mobilisation  </vt:lpstr>
      <vt:lpstr>PowerPoint 演示文稿</vt:lpstr>
      <vt:lpstr>Social mobilization</vt:lpstr>
      <vt:lpstr>PowerPoint 演示文稿</vt:lpstr>
      <vt:lpstr>The Key Elements of Social Mobilisation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Training for Human Resource Development</vt:lpstr>
      <vt:lpstr>PowerPoint 演示文稿</vt:lpstr>
      <vt:lpstr>Socio-economic Development  </vt:lpstr>
      <vt:lpstr>PowerPoint 演示文稿</vt:lpstr>
      <vt:lpstr>PowerPoint 演示文稿</vt:lpstr>
      <vt:lpstr>Facilitating the Process of Social Mobilisation  </vt:lpstr>
      <vt:lpstr>PowerPoint 演示文稿</vt:lpstr>
      <vt:lpstr>PowerPoint 演示文稿</vt:lpstr>
      <vt:lpstr>Promoting Democratic Governance  </vt:lpstr>
      <vt:lpstr>PowerPoint 演示文稿</vt:lpstr>
      <vt:lpstr>PowerPoint 演示文稿</vt:lpstr>
      <vt:lpstr>Environment </vt:lpstr>
      <vt:lpstr> CULTURE </vt:lpstr>
      <vt:lpstr>PowerPoint 演示文稿</vt:lpstr>
      <vt:lpstr>Objectives </vt:lpstr>
      <vt:lpstr>What is Culture </vt:lpstr>
      <vt:lpstr>Components of Culture  </vt:lpstr>
      <vt:lpstr>components of culture </vt:lpstr>
      <vt:lpstr>PowerPoint 演示文稿</vt:lpstr>
      <vt:lpstr>PowerPoint 演示文稿</vt:lpstr>
      <vt:lpstr>PowerPoint 演示文稿</vt:lpstr>
      <vt:lpstr>Elements of Culture  </vt:lpstr>
      <vt:lpstr>Characteristics of culture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cultural beliefs influencing people's health seeking behaviour.</vt:lpstr>
      <vt:lpstr>PowerPoint 演示文稿</vt:lpstr>
      <vt:lpstr>Disease specific cultural beliefs </vt:lpstr>
      <vt:lpstr>overcrowding</vt:lpstr>
      <vt:lpstr>PowerPoint 演示文稿</vt:lpstr>
      <vt:lpstr>PowerPoint 演示文稿</vt:lpstr>
      <vt:lpstr>PowerPoint 演示文稿</vt:lpstr>
      <vt:lpstr>An Example of the Effects of Cultural Beliefs on the Diet of the Somalis  </vt:lpstr>
      <vt:lpstr>Bottle Feeding</vt:lpstr>
      <vt:lpstr>PowerPoint 演示文稿</vt:lpstr>
      <vt:lpstr>PowerPoint 演示文稿</vt:lpstr>
      <vt:lpstr>Social change</vt:lpstr>
      <vt:lpstr>background</vt:lpstr>
      <vt:lpstr>PowerPoint 演示文稿</vt:lpstr>
      <vt:lpstr>PowerPoint 演示文稿</vt:lpstr>
      <vt:lpstr>Characteristic of social change</vt:lpstr>
      <vt:lpstr>PowerPoint 演示文稿</vt:lpstr>
      <vt:lpstr>PowerPoint 演示文稿</vt:lpstr>
      <vt:lpstr>PowerPoint 演示文稿</vt:lpstr>
      <vt:lpstr>PowerPoint 演示文稿</vt:lpstr>
      <vt:lpstr>PowerPoint 演示文稿</vt:lpstr>
      <vt:lpstr>PowerPoint 演示文稿</vt:lpstr>
      <vt:lpstr>EVOLUTION  </vt:lpstr>
      <vt:lpstr>Characteristics of Evolution </vt:lpstr>
      <vt:lpstr>PowerPoint 演示文稿</vt:lpstr>
      <vt:lpstr>PowerPoint 演示文稿</vt:lpstr>
      <vt:lpstr>PowerPoint 演示文稿</vt:lpstr>
      <vt:lpstr>Theories of Change  </vt:lpstr>
      <vt:lpstr>modernization </vt:lpstr>
      <vt:lpstr>Types of social change</vt:lpstr>
      <vt:lpstr>Revolution</vt:lpstr>
      <vt:lpstr>Reform</vt:lpstr>
      <vt:lpstr>How Does Social Change Occur?</vt:lpstr>
      <vt:lpstr>PowerPoint 演示文稿</vt:lpstr>
      <vt:lpstr>Process of Change </vt:lpstr>
      <vt:lpstr>PowerPoint 演示文稿</vt:lpstr>
      <vt:lpstr>Innovation  </vt:lpstr>
      <vt:lpstr>PowerPoint 演示文稿</vt:lpstr>
      <vt:lpstr>Basic Steps of Implementing Change  </vt:lpstr>
      <vt:lpstr>PowerPoint 演示文稿</vt:lpstr>
      <vt:lpstr>The Seven Steps of Social Change (The Seven Doors)  </vt:lpstr>
      <vt:lpstr>PowerPoint 演示文稿</vt:lpstr>
      <vt:lpstr>Knowledge/Awareness  </vt:lpstr>
      <vt:lpstr>Desire  </vt:lpstr>
      <vt:lpstr>Skills</vt:lpstr>
      <vt:lpstr>Optimism (or Confidence</vt:lpstr>
      <vt:lpstr>Facilitation</vt:lpstr>
      <vt:lpstr>Stimulation</vt:lpstr>
      <vt:lpstr>PowerPoint 演示文稿</vt:lpstr>
      <vt:lpstr>Feedback and Reinforcement</vt:lpstr>
      <vt:lpstr>PowerPoint 演示文稿</vt:lpstr>
      <vt:lpstr>industrialization</vt:lpstr>
      <vt:lpstr>PowerPoint 演示文稿</vt:lpstr>
      <vt:lpstr>Social Changes Affecting Health </vt:lpstr>
      <vt:lpstr>PowerPoint 演示文稿</vt:lpstr>
      <vt:lpstr>Education</vt:lpstr>
      <vt:lpstr>SOCIAL INSTITUTIONS </vt:lpstr>
      <vt:lpstr>Objectives</vt:lpstr>
      <vt:lpstr>What is an Institution?    </vt:lpstr>
      <vt:lpstr>PowerPoint 演示文稿</vt:lpstr>
      <vt:lpstr>Social Institutions </vt:lpstr>
      <vt:lpstr>Nuclear family</vt:lpstr>
      <vt:lpstr>Kinship Relationship </vt:lpstr>
      <vt:lpstr>PowerPoint 演示文稿</vt:lpstr>
      <vt:lpstr>Extended Family  </vt:lpstr>
      <vt:lpstr>PowerPoint 演示文稿</vt:lpstr>
      <vt:lpstr>Functions of the Family </vt:lpstr>
      <vt:lpstr>Essential or primary functions  </vt:lpstr>
      <vt:lpstr>PowerPoint 演示文稿</vt:lpstr>
      <vt:lpstr>Procreation and Nurturing Children  </vt:lpstr>
      <vt:lpstr>Education </vt:lpstr>
      <vt:lpstr>Legal Function  </vt:lpstr>
      <vt:lpstr>Spiritual Function  </vt:lpstr>
      <vt:lpstr>Economic functions </vt:lpstr>
      <vt:lpstr>Educational Institutions  </vt:lpstr>
      <vt:lpstr>aspects of education</vt:lpstr>
      <vt:lpstr>Functions of Education? </vt:lpstr>
      <vt:lpstr>Custodial Functions  </vt:lpstr>
      <vt:lpstr>Cultural Transmission  </vt:lpstr>
      <vt:lpstr>Social Integration  </vt:lpstr>
      <vt:lpstr>Selection and Allocation  </vt:lpstr>
      <vt:lpstr>Personal Development  </vt:lpstr>
      <vt:lpstr>Religious Institutions  </vt:lpstr>
      <vt:lpstr>Foundations of Religion</vt:lpstr>
      <vt:lpstr>PowerPoint 演示文稿</vt:lpstr>
      <vt:lpstr>PowerPoint 演示文稿</vt:lpstr>
      <vt:lpstr>Functions of Religious Institutions</vt:lpstr>
      <vt:lpstr>PowerPoint 演示文稿</vt:lpstr>
      <vt:lpstr>PowerPoint 演示文稿</vt:lpstr>
      <vt:lpstr>PowerPoint 演示文稿</vt:lpstr>
      <vt:lpstr>PowerPoint 演示文稿</vt:lpstr>
      <vt:lpstr>Political institutions</vt:lpstr>
      <vt:lpstr>PowerPoint 演示文稿</vt:lpstr>
      <vt:lpstr>Three styles of leadership</vt:lpstr>
      <vt:lpstr>PowerPoint 演示文稿</vt:lpstr>
      <vt:lpstr>PowerPoint 演示文稿</vt:lpstr>
      <vt:lpstr>PowerPoint 演示文稿</vt:lpstr>
      <vt:lpstr>Democratic (participative)</vt:lpstr>
      <vt:lpstr>PowerPoint 演示文稿</vt:lpstr>
      <vt:lpstr>Functions of Government  </vt:lpstr>
      <vt:lpstr> </vt:lpstr>
      <vt:lpstr> </vt:lpstr>
      <vt:lpstr>Health Care Institutions</vt:lpstr>
      <vt:lpstr> </vt:lpstr>
      <vt:lpstr>Private Health Facilities </vt:lpstr>
      <vt:lpstr>Public Health Facilities   </vt:lpstr>
      <vt:lpstr>PowerPoint 演示文稿</vt:lpstr>
      <vt:lpstr>PowerPoint 演示文稿</vt:lpstr>
      <vt:lpstr> CONFLICT  </vt:lpstr>
      <vt:lpstr>  Definition of conflict</vt:lpstr>
      <vt:lpstr>PowerPoint 演示文稿</vt:lpstr>
      <vt:lpstr>What is Conflict Resolution </vt:lpstr>
      <vt:lpstr>Situations That May Lead to Conflict  </vt:lpstr>
      <vt:lpstr>Conflict Resolution Styles  </vt:lpstr>
      <vt:lpstr> </vt:lpstr>
      <vt:lpstr>Skills to Resolve Conflict Peacefully  </vt:lpstr>
      <vt:lpstr> </vt:lpstr>
      <vt:lpstr>PowerPoint 演示文稿</vt:lpstr>
      <vt:lpstr>PowerPoint 演示文稿</vt:lpstr>
      <vt:lpstr>PowerPoint 演示文稿</vt:lpstr>
      <vt:lpstr>Negotiation process</vt:lpstr>
      <vt:lpstr>PowerPoint 演示文稿</vt:lpstr>
      <vt:lpstr>PowerPoint 演示文稿</vt:lpstr>
      <vt:lpstr>PowerPoint 演示文稿</vt:lpstr>
      <vt:lpstr>PowerPoint 演示文稿</vt:lpstr>
      <vt:lpstr>Objectives</vt:lpstr>
      <vt:lpstr>PowerPoint 演示文稿</vt:lpstr>
      <vt:lpstr>PowerPoint 演示文稿</vt:lpstr>
      <vt:lpstr>PowerPoint 演示文稿</vt:lpstr>
      <vt:lpstr>PowerPoint 演示文稿</vt:lpstr>
      <vt:lpstr>Objectives</vt:lpstr>
      <vt:lpstr>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SOCIOLOGY &amp; ANTHROPOLOGY </dc:title>
  <dc:creator>KMTC</dc:creator>
  <cp:lastModifiedBy>ADMIN</cp:lastModifiedBy>
  <cp:revision>1226</cp:revision>
  <dcterms:created xsi:type="dcterms:W3CDTF">2015-04-21T11:50:00Z</dcterms:created>
  <dcterms:modified xsi:type="dcterms:W3CDTF">2018-02-27T07:27:10Z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1033-10.1.0.5657</vt:lpwstr>
  </property>
</Properties>
</file>