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1"/>
  </p:sldMasterIdLst>
  <p:notesMasterIdLst>
    <p:notesMasterId r:id="rId149"/>
  </p:notesMasterIdLst>
  <p:sldIdLst>
    <p:sldId id="536" r:id="rId2"/>
    <p:sldId id="256" r:id="rId3"/>
    <p:sldId id="392" r:id="rId4"/>
    <p:sldId id="376" r:id="rId5"/>
    <p:sldId id="377" r:id="rId6"/>
    <p:sldId id="460" r:id="rId7"/>
    <p:sldId id="537" r:id="rId8"/>
    <p:sldId id="461" r:id="rId9"/>
    <p:sldId id="385" r:id="rId10"/>
    <p:sldId id="490" r:id="rId11"/>
    <p:sldId id="384" r:id="rId12"/>
    <p:sldId id="442" r:id="rId13"/>
    <p:sldId id="445" r:id="rId14"/>
    <p:sldId id="453" r:id="rId15"/>
    <p:sldId id="491" r:id="rId16"/>
    <p:sldId id="485" r:id="rId17"/>
    <p:sldId id="429" r:id="rId18"/>
    <p:sldId id="430" r:id="rId19"/>
    <p:sldId id="486" r:id="rId20"/>
    <p:sldId id="432" r:id="rId21"/>
    <p:sldId id="433" r:id="rId22"/>
    <p:sldId id="434" r:id="rId23"/>
    <p:sldId id="487" r:id="rId24"/>
    <p:sldId id="435" r:id="rId25"/>
    <p:sldId id="492" r:id="rId26"/>
    <p:sldId id="489" r:id="rId27"/>
    <p:sldId id="488" r:id="rId28"/>
    <p:sldId id="436" r:id="rId29"/>
    <p:sldId id="538" r:id="rId30"/>
    <p:sldId id="437" r:id="rId31"/>
    <p:sldId id="539" r:id="rId32"/>
    <p:sldId id="541" r:id="rId33"/>
    <p:sldId id="438" r:id="rId34"/>
    <p:sldId id="405" r:id="rId35"/>
    <p:sldId id="328" r:id="rId36"/>
    <p:sldId id="394" r:id="rId37"/>
    <p:sldId id="542" r:id="rId38"/>
    <p:sldId id="326" r:id="rId39"/>
    <p:sldId id="327" r:id="rId40"/>
    <p:sldId id="393" r:id="rId41"/>
    <p:sldId id="396" r:id="rId42"/>
    <p:sldId id="266" r:id="rId43"/>
    <p:sldId id="329" r:id="rId44"/>
    <p:sldId id="331" r:id="rId45"/>
    <p:sldId id="397" r:id="rId46"/>
    <p:sldId id="398" r:id="rId47"/>
    <p:sldId id="399" r:id="rId48"/>
    <p:sldId id="400" r:id="rId49"/>
    <p:sldId id="332" r:id="rId50"/>
    <p:sldId id="333" r:id="rId51"/>
    <p:sldId id="334" r:id="rId52"/>
    <p:sldId id="335" r:id="rId53"/>
    <p:sldId id="401" r:id="rId54"/>
    <p:sldId id="270" r:id="rId55"/>
    <p:sldId id="402" r:id="rId56"/>
    <p:sldId id="403" r:id="rId57"/>
    <p:sldId id="496" r:id="rId58"/>
    <p:sldId id="494" r:id="rId59"/>
    <p:sldId id="495" r:id="rId60"/>
    <p:sldId id="336" r:id="rId61"/>
    <p:sldId id="497" r:id="rId62"/>
    <p:sldId id="273" r:id="rId63"/>
    <p:sldId id="337" r:id="rId64"/>
    <p:sldId id="339" r:id="rId65"/>
    <p:sldId id="271" r:id="rId66"/>
    <p:sldId id="342" r:id="rId67"/>
    <p:sldId id="454" r:id="rId68"/>
    <p:sldId id="457" r:id="rId69"/>
    <p:sldId id="411" r:id="rId70"/>
    <p:sldId id="499" r:id="rId71"/>
    <p:sldId id="546" r:id="rId72"/>
    <p:sldId id="547" r:id="rId73"/>
    <p:sldId id="356" r:id="rId74"/>
    <p:sldId id="448" r:id="rId75"/>
    <p:sldId id="355" r:id="rId76"/>
    <p:sldId id="375" r:id="rId77"/>
    <p:sldId id="416" r:id="rId78"/>
    <p:sldId id="357" r:id="rId79"/>
    <p:sldId id="358" r:id="rId80"/>
    <p:sldId id="417" r:id="rId81"/>
    <p:sldId id="505" r:id="rId82"/>
    <p:sldId id="290" r:id="rId83"/>
    <p:sldId id="360" r:id="rId84"/>
    <p:sldId id="418" r:id="rId85"/>
    <p:sldId id="362" r:id="rId86"/>
    <p:sldId id="363" r:id="rId87"/>
    <p:sldId id="293" r:id="rId88"/>
    <p:sldId id="507" r:id="rId89"/>
    <p:sldId id="508" r:id="rId90"/>
    <p:sldId id="509" r:id="rId91"/>
    <p:sldId id="510" r:id="rId92"/>
    <p:sldId id="506" r:id="rId93"/>
    <p:sldId id="450" r:id="rId94"/>
    <p:sldId id="451" r:id="rId95"/>
    <p:sldId id="452" r:id="rId96"/>
    <p:sldId id="296" r:id="rId97"/>
    <p:sldId id="464" r:id="rId98"/>
    <p:sldId id="540" r:id="rId99"/>
    <p:sldId id="465" r:id="rId100"/>
    <p:sldId id="459" r:id="rId101"/>
    <p:sldId id="478" r:id="rId102"/>
    <p:sldId id="475" r:id="rId103"/>
    <p:sldId id="476" r:id="rId104"/>
    <p:sldId id="477" r:id="rId105"/>
    <p:sldId id="466" r:id="rId106"/>
    <p:sldId id="467" r:id="rId107"/>
    <p:sldId id="468" r:id="rId108"/>
    <p:sldId id="469" r:id="rId109"/>
    <p:sldId id="470" r:id="rId110"/>
    <p:sldId id="504" r:id="rId111"/>
    <p:sldId id="471" r:id="rId112"/>
    <p:sldId id="500" r:id="rId113"/>
    <p:sldId id="501" r:id="rId114"/>
    <p:sldId id="502" r:id="rId115"/>
    <p:sldId id="503" r:id="rId116"/>
    <p:sldId id="479" r:id="rId117"/>
    <p:sldId id="419" r:id="rId118"/>
    <p:sldId id="420" r:id="rId119"/>
    <p:sldId id="439" r:id="rId120"/>
    <p:sldId id="421" r:id="rId121"/>
    <p:sldId id="425" r:id="rId122"/>
    <p:sldId id="440" r:id="rId123"/>
    <p:sldId id="543" r:id="rId124"/>
    <p:sldId id="423" r:id="rId125"/>
    <p:sldId id="544" r:id="rId126"/>
    <p:sldId id="441" r:id="rId127"/>
    <p:sldId id="427" r:id="rId128"/>
    <p:sldId id="511" r:id="rId129"/>
    <p:sldId id="512" r:id="rId130"/>
    <p:sldId id="545" r:id="rId131"/>
    <p:sldId id="513" r:id="rId132"/>
    <p:sldId id="426" r:id="rId133"/>
    <p:sldId id="514" r:id="rId134"/>
    <p:sldId id="548" r:id="rId135"/>
    <p:sldId id="535" r:id="rId136"/>
    <p:sldId id="516" r:id="rId137"/>
    <p:sldId id="517" r:id="rId138"/>
    <p:sldId id="518" r:id="rId139"/>
    <p:sldId id="519" r:id="rId140"/>
    <p:sldId id="520" r:id="rId141"/>
    <p:sldId id="521" r:id="rId142"/>
    <p:sldId id="522" r:id="rId143"/>
    <p:sldId id="549" r:id="rId144"/>
    <p:sldId id="523" r:id="rId145"/>
    <p:sldId id="534" r:id="rId146"/>
    <p:sldId id="463" r:id="rId147"/>
    <p:sldId id="311" r:id="rId14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199" autoAdjust="0"/>
  </p:normalViewPr>
  <p:slideViewPr>
    <p:cSldViewPr>
      <p:cViewPr varScale="1">
        <p:scale>
          <a:sx n="61" d="100"/>
          <a:sy n="61" d="100"/>
        </p:scale>
        <p:origin x="165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notesMaster" Target="notesMasters/notesMaster1.xml"/><Relationship Id="rId5" Type="http://schemas.openxmlformats.org/officeDocument/2006/relationships/slide" Target="slides/slide4.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presProps" Target="pres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viewProps" Target="view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tableStyles" Target="tableStyle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2C4F119A-3BF6-49A5-B385-C6946E7FEFD0}" type="datetimeFigureOut">
              <a:rPr lang="en-US"/>
              <a:pPr>
                <a:defRPr/>
              </a:pPr>
              <a:t>6/9/2022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610B94B-8BB7-49C5-832F-26E5B2AC8D6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6610B94B-8BB7-49C5-832F-26E5B2AC8D63}" type="slidenum">
              <a:rPr lang="en-US" smtClean="0"/>
              <a:pPr>
                <a:defRPr/>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610B94B-8BB7-49C5-832F-26E5B2AC8D63}" type="slidenum">
              <a:rPr lang="en-US" smtClean="0"/>
              <a:pPr>
                <a:defRPr/>
              </a:pPr>
              <a:t>10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6610B94B-8BB7-49C5-832F-26E5B2AC8D63}" type="slidenum">
              <a:rPr lang="en-US" smtClean="0"/>
              <a:pPr>
                <a:defRPr/>
              </a:pPr>
              <a:t>24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6610B94B-8BB7-49C5-832F-26E5B2AC8D63}" type="slidenum">
              <a:rPr lang="en-US" smtClean="0"/>
              <a:pPr>
                <a:defRPr/>
              </a:pPr>
              <a:t>33</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6610B94B-8BB7-49C5-832F-26E5B2AC8D63}" type="slidenum">
              <a:rPr lang="en-US" smtClean="0"/>
              <a:pPr>
                <a:defRPr/>
              </a:pPr>
              <a:t>40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6610B94B-8BB7-49C5-832F-26E5B2AC8D63}" type="slidenum">
              <a:rPr lang="en-US" smtClean="0"/>
              <a:pPr>
                <a:defRPr/>
              </a:pPr>
              <a:t>62</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6610B94B-8BB7-49C5-832F-26E5B2AC8D63}" type="slidenum">
              <a:rPr lang="en-US" smtClean="0"/>
              <a:pPr>
                <a:defRPr/>
              </a:pPr>
              <a:t>120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6610B94B-8BB7-49C5-832F-26E5B2AC8D63}" type="slidenum">
              <a:rPr lang="en-US" smtClean="0"/>
              <a:pPr>
                <a:defRPr/>
              </a:pPr>
              <a:t>132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815DF101-4BD3-45F5-B523-63D6F1A2F315}" type="datetime1">
              <a:rPr lang="en-US" smtClean="0"/>
              <a:pPr>
                <a:defRPr/>
              </a:pPr>
              <a:t>6/9/2022</a:t>
            </a:fld>
            <a:endParaRPr lang="en-US"/>
          </a:p>
        </p:txBody>
      </p:sp>
      <p:sp>
        <p:nvSpPr>
          <p:cNvPr id="5" name="Footer Placeholder 4"/>
          <p:cNvSpPr>
            <a:spLocks noGrp="1"/>
          </p:cNvSpPr>
          <p:nvPr>
            <p:ph type="ftr" sz="quarter" idx="11"/>
          </p:nvPr>
        </p:nvSpPr>
        <p:spPr/>
        <p:txBody>
          <a:bodyPr/>
          <a:lstStyle/>
          <a:p>
            <a:pPr>
              <a:defRPr/>
            </a:pPr>
            <a:r>
              <a:rPr lang="en-US" smtClean="0"/>
              <a:t>keitany- Sociology and Anthropology october  2017</a:t>
            </a:r>
            <a:endParaRPr lang="en-US"/>
          </a:p>
        </p:txBody>
      </p:sp>
      <p:sp>
        <p:nvSpPr>
          <p:cNvPr id="6" name="Slide Number Placeholder 5"/>
          <p:cNvSpPr>
            <a:spLocks noGrp="1"/>
          </p:cNvSpPr>
          <p:nvPr>
            <p:ph type="sldNum" sz="quarter" idx="12"/>
          </p:nvPr>
        </p:nvSpPr>
        <p:spPr/>
        <p:txBody>
          <a:bodyPr/>
          <a:lstStyle/>
          <a:p>
            <a:pPr>
              <a:defRPr/>
            </a:pPr>
            <a:fld id="{405E6041-BFCA-4170-94A6-BDEDE0D23FA5}" type="slidenum">
              <a:rPr lang="en-US" smtClean="0"/>
              <a:pPr>
                <a:defRPr/>
              </a:pPr>
              <a:t>‹#›</a:t>
            </a:fld>
            <a:endParaRPr lang="en-US"/>
          </a:p>
        </p:txBody>
      </p:sp>
    </p:spTree>
  </p:cSld>
  <p:clrMapOvr>
    <a:masterClrMapping/>
  </p:clrMapOvr>
  <p:transition>
    <p:wipe di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6B6A7E66-3713-4776-AB0A-A28061F2F9FF}" type="datetime1">
              <a:rPr lang="en-US" smtClean="0"/>
              <a:pPr>
                <a:defRPr/>
              </a:pPr>
              <a:t>6/9/2022</a:t>
            </a:fld>
            <a:endParaRPr lang="en-US"/>
          </a:p>
        </p:txBody>
      </p:sp>
      <p:sp>
        <p:nvSpPr>
          <p:cNvPr id="5" name="Footer Placeholder 4"/>
          <p:cNvSpPr>
            <a:spLocks noGrp="1"/>
          </p:cNvSpPr>
          <p:nvPr>
            <p:ph type="ftr" sz="quarter" idx="11"/>
          </p:nvPr>
        </p:nvSpPr>
        <p:spPr/>
        <p:txBody>
          <a:bodyPr/>
          <a:lstStyle/>
          <a:p>
            <a:pPr>
              <a:defRPr/>
            </a:pPr>
            <a:r>
              <a:rPr lang="en-US" smtClean="0"/>
              <a:t>keitany- Sociology and Anthropology october  2017</a:t>
            </a:r>
            <a:endParaRPr lang="en-US"/>
          </a:p>
        </p:txBody>
      </p:sp>
      <p:sp>
        <p:nvSpPr>
          <p:cNvPr id="6" name="Slide Number Placeholder 5"/>
          <p:cNvSpPr>
            <a:spLocks noGrp="1"/>
          </p:cNvSpPr>
          <p:nvPr>
            <p:ph type="sldNum" sz="quarter" idx="12"/>
          </p:nvPr>
        </p:nvSpPr>
        <p:spPr/>
        <p:txBody>
          <a:bodyPr/>
          <a:lstStyle/>
          <a:p>
            <a:pPr>
              <a:defRPr/>
            </a:pPr>
            <a:fld id="{010DAB43-F7B3-4B40-A328-C142946EFED2}" type="slidenum">
              <a:rPr lang="en-US" smtClean="0"/>
              <a:pPr>
                <a:defRPr/>
              </a:pPr>
              <a:t>‹#›</a:t>
            </a:fld>
            <a:endParaRPr lang="en-US"/>
          </a:p>
        </p:txBody>
      </p:sp>
    </p:spTree>
  </p:cSld>
  <p:clrMapOvr>
    <a:masterClrMapping/>
  </p:clrMapOvr>
  <p:transition>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A0AB2D14-B367-4E70-9BF0-F099AAB9DE10}" type="datetime1">
              <a:rPr lang="en-US" smtClean="0"/>
              <a:pPr>
                <a:defRPr/>
              </a:pPr>
              <a:t>6/9/2022</a:t>
            </a:fld>
            <a:endParaRPr lang="en-US"/>
          </a:p>
        </p:txBody>
      </p:sp>
      <p:sp>
        <p:nvSpPr>
          <p:cNvPr id="5" name="Footer Placeholder 4"/>
          <p:cNvSpPr>
            <a:spLocks noGrp="1"/>
          </p:cNvSpPr>
          <p:nvPr>
            <p:ph type="ftr" sz="quarter" idx="11"/>
          </p:nvPr>
        </p:nvSpPr>
        <p:spPr/>
        <p:txBody>
          <a:bodyPr/>
          <a:lstStyle/>
          <a:p>
            <a:pPr>
              <a:defRPr/>
            </a:pPr>
            <a:r>
              <a:rPr lang="en-US" smtClean="0"/>
              <a:t>keitany- Sociology and Anthropology october  2017</a:t>
            </a:r>
            <a:endParaRPr lang="en-US"/>
          </a:p>
        </p:txBody>
      </p:sp>
      <p:sp>
        <p:nvSpPr>
          <p:cNvPr id="6" name="Slide Number Placeholder 5"/>
          <p:cNvSpPr>
            <a:spLocks noGrp="1"/>
          </p:cNvSpPr>
          <p:nvPr>
            <p:ph type="sldNum" sz="quarter" idx="12"/>
          </p:nvPr>
        </p:nvSpPr>
        <p:spPr/>
        <p:txBody>
          <a:bodyPr/>
          <a:lstStyle/>
          <a:p>
            <a:pPr>
              <a:defRPr/>
            </a:pPr>
            <a:fld id="{F2DC99DE-149F-430A-A4C4-FE196C8666C5}" type="slidenum">
              <a:rPr lang="en-US" smtClean="0"/>
              <a:pPr>
                <a:defRPr/>
              </a:pPr>
              <a:t>‹#›</a:t>
            </a:fld>
            <a:endParaRPr lang="en-US"/>
          </a:p>
        </p:txBody>
      </p:sp>
    </p:spTree>
  </p:cSld>
  <p:clrMapOvr>
    <a:masterClrMapping/>
  </p:clrMapOvr>
  <p:transition>
    <p:wipe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79602EA7-CE7D-440F-A594-DCDD9099DDBD}" type="datetime1">
              <a:rPr lang="en-US" smtClean="0"/>
              <a:pPr>
                <a:defRPr/>
              </a:pPr>
              <a:t>6/9/2022</a:t>
            </a:fld>
            <a:endParaRPr lang="en-US"/>
          </a:p>
        </p:txBody>
      </p:sp>
      <p:sp>
        <p:nvSpPr>
          <p:cNvPr id="5" name="Footer Placeholder 4"/>
          <p:cNvSpPr>
            <a:spLocks noGrp="1"/>
          </p:cNvSpPr>
          <p:nvPr>
            <p:ph type="ftr" sz="quarter" idx="11"/>
          </p:nvPr>
        </p:nvSpPr>
        <p:spPr/>
        <p:txBody>
          <a:bodyPr/>
          <a:lstStyle/>
          <a:p>
            <a:pPr>
              <a:defRPr/>
            </a:pPr>
            <a:r>
              <a:rPr lang="en-US" smtClean="0"/>
              <a:t>keitany- Sociology and Anthropology october  2017</a:t>
            </a:r>
            <a:endParaRPr lang="en-US"/>
          </a:p>
        </p:txBody>
      </p:sp>
      <p:sp>
        <p:nvSpPr>
          <p:cNvPr id="6" name="Slide Number Placeholder 5"/>
          <p:cNvSpPr>
            <a:spLocks noGrp="1"/>
          </p:cNvSpPr>
          <p:nvPr>
            <p:ph type="sldNum" sz="quarter" idx="12"/>
          </p:nvPr>
        </p:nvSpPr>
        <p:spPr/>
        <p:txBody>
          <a:bodyPr/>
          <a:lstStyle/>
          <a:p>
            <a:pPr>
              <a:defRPr/>
            </a:pPr>
            <a:fld id="{ABD15A86-9469-40C9-8EF2-8439F4EA9201}" type="slidenum">
              <a:rPr lang="en-US" smtClean="0"/>
              <a:pPr>
                <a:defRPr/>
              </a:pPr>
              <a:t>‹#›</a:t>
            </a:fld>
            <a:endParaRPr lang="en-US"/>
          </a:p>
        </p:txBody>
      </p:sp>
    </p:spTree>
  </p:cSld>
  <p:clrMapOvr>
    <a:masterClrMapping/>
  </p:clrMapOvr>
  <p:transition>
    <p:wipe di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A0BFA02F-68A6-4CDC-BF48-1BA64DAAEA4F}" type="datetime1">
              <a:rPr lang="en-US" smtClean="0"/>
              <a:pPr>
                <a:defRPr/>
              </a:pPr>
              <a:t>6/9/2022</a:t>
            </a:fld>
            <a:endParaRPr lang="en-US"/>
          </a:p>
        </p:txBody>
      </p:sp>
      <p:sp>
        <p:nvSpPr>
          <p:cNvPr id="5" name="Footer Placeholder 4"/>
          <p:cNvSpPr>
            <a:spLocks noGrp="1"/>
          </p:cNvSpPr>
          <p:nvPr>
            <p:ph type="ftr" sz="quarter" idx="11"/>
          </p:nvPr>
        </p:nvSpPr>
        <p:spPr/>
        <p:txBody>
          <a:bodyPr/>
          <a:lstStyle/>
          <a:p>
            <a:pPr>
              <a:defRPr/>
            </a:pPr>
            <a:r>
              <a:rPr lang="en-US" smtClean="0"/>
              <a:t>keitany- Sociology and Anthropology october  2017</a:t>
            </a:r>
            <a:endParaRPr lang="en-US"/>
          </a:p>
        </p:txBody>
      </p:sp>
      <p:sp>
        <p:nvSpPr>
          <p:cNvPr id="6" name="Slide Number Placeholder 5"/>
          <p:cNvSpPr>
            <a:spLocks noGrp="1"/>
          </p:cNvSpPr>
          <p:nvPr>
            <p:ph type="sldNum" sz="quarter" idx="12"/>
          </p:nvPr>
        </p:nvSpPr>
        <p:spPr/>
        <p:txBody>
          <a:bodyPr/>
          <a:lstStyle/>
          <a:p>
            <a:pPr>
              <a:defRPr/>
            </a:pPr>
            <a:fld id="{CCA66CFE-A306-4694-980C-1B43CAF7C63A}" type="slidenum">
              <a:rPr lang="en-US" smtClean="0"/>
              <a:pPr>
                <a:defRPr/>
              </a:pPr>
              <a:t>‹#›</a:t>
            </a:fld>
            <a:endParaRPr lang="en-US"/>
          </a:p>
        </p:txBody>
      </p:sp>
    </p:spTree>
  </p:cSld>
  <p:clrMapOvr>
    <a:masterClrMapping/>
  </p:clrMapOvr>
  <p:transition>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0A41F5CB-4BEE-45D1-B78E-84E2104080F4}" type="datetime1">
              <a:rPr lang="en-US" smtClean="0"/>
              <a:pPr>
                <a:defRPr/>
              </a:pPr>
              <a:t>6/9/2022</a:t>
            </a:fld>
            <a:endParaRPr lang="en-US"/>
          </a:p>
        </p:txBody>
      </p:sp>
      <p:sp>
        <p:nvSpPr>
          <p:cNvPr id="6" name="Footer Placeholder 5"/>
          <p:cNvSpPr>
            <a:spLocks noGrp="1"/>
          </p:cNvSpPr>
          <p:nvPr>
            <p:ph type="ftr" sz="quarter" idx="11"/>
          </p:nvPr>
        </p:nvSpPr>
        <p:spPr/>
        <p:txBody>
          <a:bodyPr/>
          <a:lstStyle/>
          <a:p>
            <a:pPr>
              <a:defRPr/>
            </a:pPr>
            <a:r>
              <a:rPr lang="en-US" smtClean="0"/>
              <a:t>keitany- Sociology and Anthropology october  2017</a:t>
            </a:r>
            <a:endParaRPr lang="en-US"/>
          </a:p>
        </p:txBody>
      </p:sp>
      <p:sp>
        <p:nvSpPr>
          <p:cNvPr id="7" name="Slide Number Placeholder 6"/>
          <p:cNvSpPr>
            <a:spLocks noGrp="1"/>
          </p:cNvSpPr>
          <p:nvPr>
            <p:ph type="sldNum" sz="quarter" idx="12"/>
          </p:nvPr>
        </p:nvSpPr>
        <p:spPr/>
        <p:txBody>
          <a:bodyPr/>
          <a:lstStyle/>
          <a:p>
            <a:pPr>
              <a:defRPr/>
            </a:pPr>
            <a:fld id="{F974C307-F3C7-4D1F-BF0D-0D3B817F7F59}" type="slidenum">
              <a:rPr lang="en-US" smtClean="0"/>
              <a:pPr>
                <a:defRPr/>
              </a:pPr>
              <a:t>‹#›</a:t>
            </a:fld>
            <a:endParaRPr lang="en-US"/>
          </a:p>
        </p:txBody>
      </p:sp>
    </p:spTree>
  </p:cSld>
  <p:clrMapOvr>
    <a:masterClrMapping/>
  </p:clrMapOvr>
  <p:transition>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18206F88-BD7A-4EB8-AAF6-00DC0799A3B1}" type="datetime1">
              <a:rPr lang="en-US" smtClean="0"/>
              <a:pPr>
                <a:defRPr/>
              </a:pPr>
              <a:t>6/9/2022</a:t>
            </a:fld>
            <a:endParaRPr lang="en-US"/>
          </a:p>
        </p:txBody>
      </p:sp>
      <p:sp>
        <p:nvSpPr>
          <p:cNvPr id="8" name="Footer Placeholder 7"/>
          <p:cNvSpPr>
            <a:spLocks noGrp="1"/>
          </p:cNvSpPr>
          <p:nvPr>
            <p:ph type="ftr" sz="quarter" idx="11"/>
          </p:nvPr>
        </p:nvSpPr>
        <p:spPr/>
        <p:txBody>
          <a:bodyPr/>
          <a:lstStyle/>
          <a:p>
            <a:pPr>
              <a:defRPr/>
            </a:pPr>
            <a:r>
              <a:rPr lang="en-US" smtClean="0"/>
              <a:t>keitany- Sociology and Anthropology october  2017</a:t>
            </a:r>
            <a:endParaRPr lang="en-US"/>
          </a:p>
        </p:txBody>
      </p:sp>
      <p:sp>
        <p:nvSpPr>
          <p:cNvPr id="9" name="Slide Number Placeholder 8"/>
          <p:cNvSpPr>
            <a:spLocks noGrp="1"/>
          </p:cNvSpPr>
          <p:nvPr>
            <p:ph type="sldNum" sz="quarter" idx="12"/>
          </p:nvPr>
        </p:nvSpPr>
        <p:spPr/>
        <p:txBody>
          <a:bodyPr/>
          <a:lstStyle/>
          <a:p>
            <a:pPr>
              <a:defRPr/>
            </a:pPr>
            <a:fld id="{32695757-778F-4F4F-9E74-EACCD05378E1}" type="slidenum">
              <a:rPr lang="en-US" smtClean="0"/>
              <a:pPr>
                <a:defRPr/>
              </a:pPr>
              <a:t>‹#›</a:t>
            </a:fld>
            <a:endParaRPr lang="en-US"/>
          </a:p>
        </p:txBody>
      </p:sp>
    </p:spTree>
  </p:cSld>
  <p:clrMapOvr>
    <a:masterClrMapping/>
  </p:clrMapOvr>
  <p:transition>
    <p:wipe di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623FB098-D7F6-4BF7-A145-D0C4D3F96C61}" type="datetime1">
              <a:rPr lang="en-US" smtClean="0"/>
              <a:pPr>
                <a:defRPr/>
              </a:pPr>
              <a:t>6/9/2022</a:t>
            </a:fld>
            <a:endParaRPr lang="en-US"/>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1BF79D97-F53A-4110-843B-D4A40137FAEE}" type="slidenum">
              <a:rPr lang="en-US" smtClean="0"/>
              <a:pPr>
                <a:defRPr/>
              </a:pPr>
              <a:t>‹#›</a:t>
            </a:fld>
            <a:endParaRPr lang="en-US"/>
          </a:p>
        </p:txBody>
      </p:sp>
    </p:spTree>
  </p:cSld>
  <p:clrMapOvr>
    <a:masterClrMapping/>
  </p:clrMapOvr>
  <p:transition>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7A269FC9-23DB-4DA1-A637-BAD957BB9717}" type="datetime1">
              <a:rPr lang="en-US" smtClean="0"/>
              <a:pPr>
                <a:defRPr/>
              </a:pPr>
              <a:t>6/9/2022</a:t>
            </a:fld>
            <a:endParaRPr lang="en-US"/>
          </a:p>
        </p:txBody>
      </p:sp>
      <p:sp>
        <p:nvSpPr>
          <p:cNvPr id="3" name="Footer Placeholder 2"/>
          <p:cNvSpPr>
            <a:spLocks noGrp="1"/>
          </p:cNvSpPr>
          <p:nvPr>
            <p:ph type="ftr" sz="quarter" idx="11"/>
          </p:nvPr>
        </p:nvSpPr>
        <p:spPr/>
        <p:txBody>
          <a:bodyPr/>
          <a:lstStyle/>
          <a:p>
            <a:pPr>
              <a:defRPr/>
            </a:pPr>
            <a:r>
              <a:rPr lang="en-US" smtClean="0"/>
              <a:t>keitany- Sociology and Anthropology october  2017</a:t>
            </a:r>
            <a:endParaRPr lang="en-US"/>
          </a:p>
        </p:txBody>
      </p:sp>
      <p:sp>
        <p:nvSpPr>
          <p:cNvPr id="4" name="Slide Number Placeholder 3"/>
          <p:cNvSpPr>
            <a:spLocks noGrp="1"/>
          </p:cNvSpPr>
          <p:nvPr>
            <p:ph type="sldNum" sz="quarter" idx="12"/>
          </p:nvPr>
        </p:nvSpPr>
        <p:spPr/>
        <p:txBody>
          <a:bodyPr/>
          <a:lstStyle/>
          <a:p>
            <a:pPr>
              <a:defRPr/>
            </a:pPr>
            <a:fld id="{204D0023-D561-40C7-99C8-CDFF99E0DCCA}" type="slidenum">
              <a:rPr lang="en-US" smtClean="0"/>
              <a:pPr>
                <a:defRPr/>
              </a:pPr>
              <a:t>‹#›</a:t>
            </a:fld>
            <a:endParaRPr lang="en-US"/>
          </a:p>
        </p:txBody>
      </p:sp>
    </p:spTree>
  </p:cSld>
  <p:clrMapOvr>
    <a:masterClrMapping/>
  </p:clrMapOvr>
  <p:transition>
    <p:wipe dir="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8AE4479E-BB48-46AD-9F28-3DFEEA26ABD0}" type="datetime1">
              <a:rPr lang="en-US" smtClean="0"/>
              <a:pPr>
                <a:defRPr/>
              </a:pPr>
              <a:t>6/9/2022</a:t>
            </a:fld>
            <a:endParaRPr lang="en-US"/>
          </a:p>
        </p:txBody>
      </p:sp>
      <p:sp>
        <p:nvSpPr>
          <p:cNvPr id="6" name="Footer Placeholder 5"/>
          <p:cNvSpPr>
            <a:spLocks noGrp="1"/>
          </p:cNvSpPr>
          <p:nvPr>
            <p:ph type="ftr" sz="quarter" idx="11"/>
          </p:nvPr>
        </p:nvSpPr>
        <p:spPr/>
        <p:txBody>
          <a:bodyPr/>
          <a:lstStyle/>
          <a:p>
            <a:pPr>
              <a:defRPr/>
            </a:pPr>
            <a:r>
              <a:rPr lang="en-US" smtClean="0"/>
              <a:t>keitany- Sociology and Anthropology october  2017</a:t>
            </a:r>
            <a:endParaRPr lang="en-US"/>
          </a:p>
        </p:txBody>
      </p:sp>
      <p:sp>
        <p:nvSpPr>
          <p:cNvPr id="7" name="Slide Number Placeholder 6"/>
          <p:cNvSpPr>
            <a:spLocks noGrp="1"/>
          </p:cNvSpPr>
          <p:nvPr>
            <p:ph type="sldNum" sz="quarter" idx="12"/>
          </p:nvPr>
        </p:nvSpPr>
        <p:spPr/>
        <p:txBody>
          <a:bodyPr/>
          <a:lstStyle/>
          <a:p>
            <a:pPr>
              <a:defRPr/>
            </a:pPr>
            <a:fld id="{D88E460F-62BD-414D-826F-C9270EE43A89}" type="slidenum">
              <a:rPr lang="en-US" smtClean="0"/>
              <a:pPr>
                <a:defRPr/>
              </a:pPr>
              <a:t>‹#›</a:t>
            </a:fld>
            <a:endParaRPr lang="en-US"/>
          </a:p>
        </p:txBody>
      </p:sp>
    </p:spTree>
  </p:cSld>
  <p:clrMapOvr>
    <a:masterClrMapping/>
  </p:clrMapOvr>
  <p:transition>
    <p:wipe dir="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BAFB5BBC-5E9D-4B69-A5FF-03FE9FF13117}" type="datetime1">
              <a:rPr lang="en-US" smtClean="0"/>
              <a:pPr>
                <a:defRPr/>
              </a:pPr>
              <a:t>6/9/2022</a:t>
            </a:fld>
            <a:endParaRPr lang="en-US"/>
          </a:p>
        </p:txBody>
      </p:sp>
      <p:sp>
        <p:nvSpPr>
          <p:cNvPr id="6" name="Footer Placeholder 5"/>
          <p:cNvSpPr>
            <a:spLocks noGrp="1"/>
          </p:cNvSpPr>
          <p:nvPr>
            <p:ph type="ftr" sz="quarter" idx="11"/>
          </p:nvPr>
        </p:nvSpPr>
        <p:spPr/>
        <p:txBody>
          <a:bodyPr/>
          <a:lstStyle/>
          <a:p>
            <a:pPr>
              <a:defRPr/>
            </a:pPr>
            <a:r>
              <a:rPr lang="en-US" smtClean="0"/>
              <a:t>keitany- Sociology and Anthropology october  2017</a:t>
            </a:r>
            <a:endParaRPr lang="en-US"/>
          </a:p>
        </p:txBody>
      </p:sp>
      <p:sp>
        <p:nvSpPr>
          <p:cNvPr id="7" name="Slide Number Placeholder 6"/>
          <p:cNvSpPr>
            <a:spLocks noGrp="1"/>
          </p:cNvSpPr>
          <p:nvPr>
            <p:ph type="sldNum" sz="quarter" idx="12"/>
          </p:nvPr>
        </p:nvSpPr>
        <p:spPr/>
        <p:txBody>
          <a:bodyPr/>
          <a:lstStyle/>
          <a:p>
            <a:pPr>
              <a:defRPr/>
            </a:pPr>
            <a:fld id="{984E1D5D-46ED-4B8C-BC32-EEC9E2C39353}" type="slidenum">
              <a:rPr lang="en-US" smtClean="0"/>
              <a:pPr>
                <a:defRPr/>
              </a:pPr>
              <a:t>‹#›</a:t>
            </a:fld>
            <a:endParaRPr lang="en-US"/>
          </a:p>
        </p:txBody>
      </p:sp>
    </p:spTree>
  </p:cSld>
  <p:clrMapOvr>
    <a:masterClrMapping/>
  </p:clrMapOvr>
  <p:transition>
    <p:wipe di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9FDFF4D9-6745-4805-80CA-AA34AE27DEBD}" type="datetime1">
              <a:rPr lang="en-US" smtClean="0"/>
              <a:pPr>
                <a:defRPr/>
              </a:pPr>
              <a:t>6/9/2022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smtClean="0"/>
              <a:t>keitany- Sociology and Anthropology october  2017</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601F873C-8479-4D71-A637-2ECDB5417C66}"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Lst>
  <p:transition>
    <p:wipe dir="d"/>
  </p:transition>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182562"/>
          </a:xfrm>
        </p:spPr>
        <p:txBody>
          <a:bodyPr>
            <a:normAutofit fontScale="90000"/>
          </a:bodyPr>
          <a:lstStyle/>
          <a:p>
            <a:endParaRPr lang="en-US" dirty="0"/>
          </a:p>
        </p:txBody>
      </p:sp>
      <p:sp>
        <p:nvSpPr>
          <p:cNvPr id="5" name="Content Placeholder 4"/>
          <p:cNvSpPr>
            <a:spLocks noGrp="1"/>
          </p:cNvSpPr>
          <p:nvPr>
            <p:ph idx="1"/>
          </p:nvPr>
        </p:nvSpPr>
        <p:spPr>
          <a:xfrm>
            <a:off x="457200" y="609600"/>
            <a:ext cx="8229600" cy="6019800"/>
          </a:xfrm>
        </p:spPr>
        <p:txBody>
          <a:bodyPr>
            <a:normAutofit/>
          </a:bodyPr>
          <a:lstStyle/>
          <a:p>
            <a:pPr algn="ctr">
              <a:buNone/>
            </a:pPr>
            <a:endParaRPr lang="en-US" sz="3600" dirty="0" smtClean="0">
              <a:latin typeface="Aharoni" pitchFamily="2" charset="-79"/>
              <a:cs typeface="Aharoni" pitchFamily="2" charset="-79"/>
            </a:endParaRPr>
          </a:p>
          <a:p>
            <a:pPr algn="ctr">
              <a:lnSpc>
                <a:spcPct val="150000"/>
              </a:lnSpc>
              <a:buNone/>
            </a:pPr>
            <a:r>
              <a:rPr lang="en-US" sz="3600" b="1" smtClean="0">
                <a:latin typeface="Franklin Gothic Demi" pitchFamily="34" charset="0"/>
                <a:cs typeface="Aharoni" pitchFamily="2" charset="-79"/>
              </a:rPr>
              <a:t>UNIT</a:t>
            </a:r>
            <a:r>
              <a:rPr lang="en-US" sz="3600" b="1" dirty="0" smtClean="0">
                <a:latin typeface="Franklin Gothic Demi" pitchFamily="34" charset="0"/>
                <a:cs typeface="Aharoni" pitchFamily="2" charset="-79"/>
              </a:rPr>
              <a:t>: SOCIOLOGY AND ANTHROPOLOGY</a:t>
            </a:r>
          </a:p>
          <a:p>
            <a:pPr algn="ctr">
              <a:lnSpc>
                <a:spcPct val="150000"/>
              </a:lnSpc>
              <a:buNone/>
            </a:pPr>
            <a:r>
              <a:rPr lang="en-US" sz="2600" b="1" dirty="0" smtClean="0">
                <a:latin typeface="Corbel" pitchFamily="34" charset="0"/>
                <a:cs typeface="Aharoni" pitchFamily="2" charset="-79"/>
              </a:rPr>
              <a:t>FACILITATOR: TARCISIO NJERU</a:t>
            </a:r>
            <a:endParaRPr lang="en-US" sz="2600" b="1" dirty="0">
              <a:latin typeface="Corbel" pitchFamily="34" charset="0"/>
              <a:cs typeface="Aharoni" pitchFamily="2" charset="-79"/>
            </a:endParaRPr>
          </a:p>
        </p:txBody>
      </p:sp>
      <p:sp>
        <p:nvSpPr>
          <p:cNvPr id="2" name="Footer Placeholder 1"/>
          <p:cNvSpPr>
            <a:spLocks noGrp="1"/>
          </p:cNvSpPr>
          <p:nvPr>
            <p:ph type="ftr" sz="quarter" idx="11"/>
          </p:nvPr>
        </p:nvSpPr>
        <p:spPr/>
        <p:txBody>
          <a:bodyPr/>
          <a:lstStyle/>
          <a:p>
            <a:pPr>
              <a:defRPr/>
            </a:pPr>
            <a:endParaRPr lang="en-US" dirty="0"/>
          </a:p>
        </p:txBody>
      </p:sp>
      <p:sp>
        <p:nvSpPr>
          <p:cNvPr id="3" name="Slide Number Placeholder 2"/>
          <p:cNvSpPr>
            <a:spLocks noGrp="1"/>
          </p:cNvSpPr>
          <p:nvPr>
            <p:ph type="sldNum" sz="quarter" idx="12"/>
          </p:nvPr>
        </p:nvSpPr>
        <p:spPr/>
        <p:txBody>
          <a:bodyPr/>
          <a:lstStyle/>
          <a:p>
            <a:pPr>
              <a:defRPr/>
            </a:pPr>
            <a:fld id="{204D0023-D561-40C7-99C8-CDFF99E0DCCA}" type="slidenum">
              <a:rPr lang="en-US" smtClean="0"/>
              <a:pPr>
                <a:defRPr/>
              </a:pPr>
              <a:t>1</a:t>
            </a:fld>
            <a:endParaRPr lang="en-US"/>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28600"/>
          </a:xfrm>
        </p:spPr>
        <p:txBody>
          <a:bodyPr>
            <a:normAutofit fontScale="90000"/>
          </a:bodyPr>
          <a:lstStyle/>
          <a:p>
            <a:endParaRPr lang="en-US" dirty="0"/>
          </a:p>
        </p:txBody>
      </p:sp>
      <p:sp>
        <p:nvSpPr>
          <p:cNvPr id="3" name="Content Placeholder 2"/>
          <p:cNvSpPr>
            <a:spLocks noGrp="1"/>
          </p:cNvSpPr>
          <p:nvPr>
            <p:ph idx="1"/>
          </p:nvPr>
        </p:nvSpPr>
        <p:spPr>
          <a:xfrm>
            <a:off x="228600" y="457200"/>
            <a:ext cx="8763000" cy="6248400"/>
          </a:xfrm>
        </p:spPr>
        <p:txBody>
          <a:bodyPr>
            <a:normAutofit lnSpcReduction="10000"/>
          </a:bodyPr>
          <a:lstStyle/>
          <a:p>
            <a:r>
              <a:rPr lang="en-US" b="1" dirty="0" smtClean="0">
                <a:latin typeface="Times New Roman" pitchFamily="18" charset="0"/>
                <a:cs typeface="Times New Roman" pitchFamily="18" charset="0"/>
              </a:rPr>
              <a:t>Medical Sociology is concerned with the following perspectives:</a:t>
            </a:r>
          </a:p>
          <a:p>
            <a:pPr>
              <a:buFont typeface="Wingdings" pitchFamily="2" charset="2"/>
              <a:buChar char="ü"/>
            </a:pPr>
            <a:r>
              <a:rPr lang="en-US" dirty="0" smtClean="0">
                <a:latin typeface="Times New Roman" pitchFamily="18" charset="0"/>
                <a:cs typeface="Times New Roman" pitchFamily="18" charset="0"/>
              </a:rPr>
              <a:t>How disease in the population  are located among  social  groupings.</a:t>
            </a:r>
          </a:p>
          <a:p>
            <a:pPr>
              <a:buFont typeface="Wingdings" pitchFamily="2" charset="2"/>
              <a:buChar char="ü"/>
            </a:pPr>
            <a:r>
              <a:rPr lang="en-US" dirty="0" smtClean="0">
                <a:latin typeface="Times New Roman" pitchFamily="18" charset="0"/>
                <a:cs typeface="Times New Roman" pitchFamily="18" charset="0"/>
              </a:rPr>
              <a:t>How people respond to disease with a view to  defining them in predictable way from the perspective of their culture and their social class within a particular culture.</a:t>
            </a:r>
          </a:p>
          <a:p>
            <a:pPr>
              <a:buFont typeface="Wingdings" pitchFamily="2" charset="2"/>
              <a:buChar char="ü"/>
            </a:pPr>
            <a:r>
              <a:rPr lang="en-US" dirty="0" smtClean="0">
                <a:latin typeface="Times New Roman" pitchFamily="18" charset="0"/>
                <a:cs typeface="Times New Roman" pitchFamily="18" charset="0"/>
              </a:rPr>
              <a:t>How society prescribes means of treating diseases.</a:t>
            </a:r>
          </a:p>
          <a:p>
            <a:pPr>
              <a:buFont typeface="Wingdings" pitchFamily="2" charset="2"/>
              <a:buChar char="ü"/>
            </a:pPr>
            <a:r>
              <a:rPr lang="en-US" dirty="0" smtClean="0">
                <a:latin typeface="Times New Roman" pitchFamily="18" charset="0"/>
                <a:cs typeface="Times New Roman" pitchFamily="18" charset="0"/>
              </a:rPr>
              <a:t>How social institutions give their support to the  medical organizations in their bid to treat the sick.</a:t>
            </a:r>
          </a:p>
          <a:p>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10</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pPr algn="l"/>
            <a:r>
              <a:rPr lang="en-US" sz="3200" b="1" dirty="0" smtClean="0">
                <a:latin typeface="Times New Roman" pitchFamily="18" charset="0"/>
                <a:cs typeface="Times New Roman" pitchFamily="18" charset="0"/>
              </a:rPr>
              <a:t>TYPES OF S/I</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304800" y="762000"/>
            <a:ext cx="8839200" cy="5867400"/>
          </a:xfrm>
        </p:spPr>
        <p:txBody>
          <a:bodyPr/>
          <a:lstStyle/>
          <a:p>
            <a:r>
              <a:rPr lang="en-US" b="1" dirty="0" smtClean="0">
                <a:latin typeface="Times New Roman" pitchFamily="18" charset="0"/>
                <a:cs typeface="Times New Roman" pitchFamily="18" charset="0"/>
              </a:rPr>
              <a:t>Primary institutions</a:t>
            </a:r>
            <a:r>
              <a:rPr lang="en-US" dirty="0" smtClean="0">
                <a:latin typeface="Times New Roman" pitchFamily="18" charset="0"/>
                <a:cs typeface="Times New Roman" pitchFamily="18" charset="0"/>
              </a:rPr>
              <a:t>: The most basic institutions formed even in primitive societies, e.g.: </a:t>
            </a:r>
            <a:r>
              <a:rPr lang="en-US" i="1" dirty="0" smtClean="0">
                <a:solidFill>
                  <a:srgbClr val="00B0F0"/>
                </a:solidFill>
                <a:latin typeface="Times New Roman" pitchFamily="18" charset="0"/>
                <a:cs typeface="Times New Roman" pitchFamily="18" charset="0"/>
              </a:rPr>
              <a:t>Family, religion, marriage………</a:t>
            </a:r>
          </a:p>
          <a:p>
            <a:pPr>
              <a:buNone/>
            </a:pPr>
            <a:endParaRPr lang="en-US"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Secondary institutions</a:t>
            </a:r>
            <a:r>
              <a:rPr lang="en-US" dirty="0" smtClean="0">
                <a:latin typeface="Times New Roman" pitchFamily="18" charset="0"/>
                <a:cs typeface="Times New Roman" pitchFamily="18" charset="0"/>
              </a:rPr>
              <a:t>: To meet the secondary needs of people, e.g</a:t>
            </a:r>
            <a:r>
              <a:rPr lang="en-US" i="1" dirty="0" smtClean="0">
                <a:solidFill>
                  <a:srgbClr val="00B0F0"/>
                </a:solidFill>
                <a:latin typeface="Times New Roman" pitchFamily="18" charset="0"/>
                <a:cs typeface="Times New Roman" pitchFamily="18" charset="0"/>
              </a:rPr>
              <a:t>.: Educational institution, banks, legislation, constitution, business……</a:t>
            </a:r>
          </a:p>
          <a:p>
            <a:pPr>
              <a:buNone/>
            </a:pPr>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100</a:t>
            </a:fld>
            <a:endParaRPr lang="en-US"/>
          </a:p>
        </p:txBody>
      </p:sp>
    </p:spTree>
  </p:cSld>
  <p:clrMapOvr>
    <a:masterClrMapping/>
  </p:clrMapOvr>
  <p:transition>
    <p:wipe dir="d"/>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pPr algn="l"/>
            <a:r>
              <a:rPr lang="en-US" sz="3200" b="1" dirty="0" smtClean="0">
                <a:latin typeface="PMingLiU-ExtB" pitchFamily="18" charset="-120"/>
                <a:ea typeface="PMingLiU-ExtB" pitchFamily="18" charset="-120"/>
                <a:cs typeface="Times New Roman" pitchFamily="18" charset="0"/>
              </a:rPr>
              <a:t>THE FAMILY </a:t>
            </a:r>
            <a:endParaRPr lang="en-US" sz="3200" b="1" dirty="0">
              <a:latin typeface="PMingLiU-ExtB" pitchFamily="18" charset="-120"/>
              <a:ea typeface="PMingLiU-ExtB" pitchFamily="18" charset="-120"/>
              <a:cs typeface="Times New Roman" pitchFamily="18" charset="0"/>
            </a:endParaRPr>
          </a:p>
        </p:txBody>
      </p:sp>
      <p:sp>
        <p:nvSpPr>
          <p:cNvPr id="3" name="Content Placeholder 2"/>
          <p:cNvSpPr>
            <a:spLocks noGrp="1"/>
          </p:cNvSpPr>
          <p:nvPr>
            <p:ph idx="1"/>
          </p:nvPr>
        </p:nvSpPr>
        <p:spPr>
          <a:xfrm>
            <a:off x="152400" y="838200"/>
            <a:ext cx="8991600" cy="5867400"/>
          </a:xfrm>
        </p:spPr>
        <p:txBody>
          <a:bodyPr>
            <a:normAutofit/>
          </a:bodyPr>
          <a:lstStyle/>
          <a:p>
            <a:pPr>
              <a:lnSpc>
                <a:spcPct val="150000"/>
              </a:lnSpc>
              <a:buNone/>
            </a:pPr>
            <a:r>
              <a:rPr lang="en-US" sz="2800" b="1" u="sng" dirty="0" smtClean="0">
                <a:latin typeface="Times New Roman" pitchFamily="18" charset="0"/>
                <a:cs typeface="Times New Roman" pitchFamily="18" charset="0"/>
              </a:rPr>
              <a:t>Introduction </a:t>
            </a:r>
          </a:p>
          <a:p>
            <a:pPr>
              <a:lnSpc>
                <a:spcPct val="150000"/>
              </a:lnSpc>
            </a:pPr>
            <a:r>
              <a:rPr lang="en-US" sz="2800" dirty="0" smtClean="0">
                <a:latin typeface="Times New Roman" pitchFamily="18" charset="0"/>
                <a:cs typeface="Times New Roman" pitchFamily="18" charset="0"/>
              </a:rPr>
              <a:t> A group of people organized on the basis of natural love and affection.</a:t>
            </a:r>
          </a:p>
          <a:p>
            <a:pPr>
              <a:lnSpc>
                <a:spcPct val="150000"/>
              </a:lnSpc>
            </a:pPr>
            <a:r>
              <a:rPr lang="en-US" sz="2800" dirty="0" smtClean="0">
                <a:latin typeface="Times New Roman" pitchFamily="18" charset="0"/>
                <a:cs typeface="Times New Roman" pitchFamily="18" charset="0"/>
              </a:rPr>
              <a:t> It is the fundamental social unit formed in the society.</a:t>
            </a:r>
          </a:p>
          <a:p>
            <a:pPr>
              <a:lnSpc>
                <a:spcPct val="150000"/>
              </a:lnSpc>
            </a:pPr>
            <a:r>
              <a:rPr lang="en-US" sz="2800" dirty="0" smtClean="0">
                <a:latin typeface="Times New Roman" pitchFamily="18" charset="0"/>
                <a:cs typeface="Times New Roman" pitchFamily="18" charset="0"/>
              </a:rPr>
              <a:t> It is a primary group in the society to fulfill the function of procreation, nurturing, socializing &amp; transmitting culture. </a:t>
            </a:r>
          </a:p>
          <a:p>
            <a:pPr>
              <a:lnSpc>
                <a:spcPct val="150000"/>
              </a:lnSpc>
            </a:pPr>
            <a:r>
              <a:rPr lang="en-US" sz="2800" dirty="0" smtClean="0">
                <a:latin typeface="Times New Roman" pitchFamily="18" charset="0"/>
                <a:cs typeface="Times New Roman" pitchFamily="18" charset="0"/>
              </a:rPr>
              <a:t>Family is a sacred institution deriving sanction from </a:t>
            </a:r>
            <a:r>
              <a:rPr lang="en-US" sz="2800" b="1" dirty="0" smtClean="0">
                <a:latin typeface="Times New Roman" pitchFamily="18" charset="0"/>
                <a:cs typeface="Times New Roman" pitchFamily="18" charset="0"/>
              </a:rPr>
              <a:t>religion</a:t>
            </a:r>
            <a:r>
              <a:rPr lang="en-US" sz="2800" dirty="0" smtClean="0">
                <a:latin typeface="Times New Roman" pitchFamily="18" charset="0"/>
                <a:cs typeface="Times New Roman" pitchFamily="18" charset="0"/>
              </a:rPr>
              <a:t> and </a:t>
            </a:r>
            <a:r>
              <a:rPr lang="en-US" sz="2800" b="1" dirty="0" smtClean="0">
                <a:latin typeface="Times New Roman" pitchFamily="18" charset="0"/>
                <a:cs typeface="Times New Roman" pitchFamily="18" charset="0"/>
              </a:rPr>
              <a:t>social traditions</a:t>
            </a:r>
            <a:r>
              <a:rPr lang="en-US" sz="2800" dirty="0" smtClean="0">
                <a:latin typeface="Times New Roman" pitchFamily="18" charset="0"/>
                <a:cs typeface="Times New Roman" pitchFamily="18" charset="0"/>
              </a:rPr>
              <a:t> with myths and legends.</a:t>
            </a:r>
          </a:p>
          <a:p>
            <a:pPr>
              <a:lnSpc>
                <a:spcPct val="150000"/>
              </a:lnSpc>
            </a:pPr>
            <a:endParaRPr lang="en-US" sz="28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101</a:t>
            </a:fld>
            <a:endParaRPr lang="en-US"/>
          </a:p>
        </p:txBody>
      </p:sp>
    </p:spTree>
  </p:cSld>
  <p:clrMapOvr>
    <a:masterClrMapping/>
  </p:clrMapOvr>
  <p:transition>
    <p:wipe dir="d"/>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endParaRPr lang="en-US" dirty="0"/>
          </a:p>
        </p:txBody>
      </p:sp>
      <p:sp>
        <p:nvSpPr>
          <p:cNvPr id="3" name="Content Placeholder 2"/>
          <p:cNvSpPr>
            <a:spLocks noGrp="1"/>
          </p:cNvSpPr>
          <p:nvPr>
            <p:ph idx="1"/>
          </p:nvPr>
        </p:nvSpPr>
        <p:spPr>
          <a:xfrm>
            <a:off x="228600" y="685800"/>
            <a:ext cx="8763000" cy="6172200"/>
          </a:xfrm>
        </p:spPr>
        <p:txBody>
          <a:bodyPr>
            <a:normAutofit/>
          </a:bodyPr>
          <a:lstStyle/>
          <a:p>
            <a:pPr>
              <a:lnSpc>
                <a:spcPct val="150000"/>
              </a:lnSpc>
              <a:buNone/>
            </a:pPr>
            <a:r>
              <a:rPr lang="en-US" sz="2800" b="1" u="sng" dirty="0" smtClean="0">
                <a:latin typeface="Times New Roman" pitchFamily="18" charset="0"/>
                <a:cs typeface="Times New Roman" pitchFamily="18" charset="0"/>
              </a:rPr>
              <a:t>General Characteristics of a family</a:t>
            </a:r>
            <a:endParaRPr lang="en-US" sz="2800" u="sng" dirty="0" smtClean="0">
              <a:latin typeface="Times New Roman" pitchFamily="18" charset="0"/>
              <a:cs typeface="Times New Roman" pitchFamily="18" charset="0"/>
            </a:endParaRPr>
          </a:p>
          <a:p>
            <a:pPr lvl="0">
              <a:lnSpc>
                <a:spcPct val="150000"/>
              </a:lnSpc>
            </a:pPr>
            <a:r>
              <a:rPr lang="en-US" sz="2800" dirty="0" smtClean="0">
                <a:latin typeface="Times New Roman" pitchFamily="18" charset="0"/>
                <a:cs typeface="Times New Roman" pitchFamily="18" charset="0"/>
              </a:rPr>
              <a:t>Living </a:t>
            </a:r>
            <a:r>
              <a:rPr lang="en-US" sz="2800" dirty="0" smtClean="0">
                <a:latin typeface="Times New Roman" pitchFamily="18" charset="0"/>
                <a:cs typeface="Times New Roman" pitchFamily="18" charset="0"/>
              </a:rPr>
              <a:t>together of males with females and their </a:t>
            </a:r>
            <a:r>
              <a:rPr lang="en-US" sz="2800" dirty="0" err="1" smtClean="0">
                <a:latin typeface="Times New Roman" pitchFamily="18" charset="0"/>
                <a:cs typeface="Times New Roman" pitchFamily="18" charset="0"/>
              </a:rPr>
              <a:t>offsprings</a:t>
            </a:r>
            <a:r>
              <a:rPr lang="en-US" sz="2800" dirty="0" smtClean="0">
                <a:latin typeface="Times New Roman" pitchFamily="18" charset="0"/>
                <a:cs typeface="Times New Roman" pitchFamily="18" charset="0"/>
              </a:rPr>
              <a:t> through permanent sexual relationship.</a:t>
            </a:r>
          </a:p>
          <a:p>
            <a:pPr lvl="0">
              <a:lnSpc>
                <a:spcPct val="150000"/>
              </a:lnSpc>
            </a:pPr>
            <a:r>
              <a:rPr lang="en-US" sz="2800" dirty="0" smtClean="0">
                <a:latin typeface="Times New Roman" pitchFamily="18" charset="0"/>
                <a:cs typeface="Times New Roman" pitchFamily="18" charset="0"/>
              </a:rPr>
              <a:t>Maintains a form of marriage or other institutional arrangement in accordance with the mating relationship. </a:t>
            </a:r>
          </a:p>
          <a:p>
            <a:pPr lvl="0">
              <a:lnSpc>
                <a:spcPct val="150000"/>
              </a:lnSpc>
            </a:pPr>
            <a:r>
              <a:rPr lang="en-US" sz="2800" dirty="0" smtClean="0">
                <a:latin typeface="Times New Roman" pitchFamily="18" charset="0"/>
                <a:cs typeface="Times New Roman" pitchFamily="18" charset="0"/>
              </a:rPr>
              <a:t>Attachment of blood relationship among the family members.</a:t>
            </a:r>
          </a:p>
          <a:p>
            <a:pPr lvl="0">
              <a:lnSpc>
                <a:spcPct val="150000"/>
              </a:lnSpc>
            </a:pPr>
            <a:r>
              <a:rPr lang="en-US" sz="2800" dirty="0" smtClean="0">
                <a:latin typeface="Times New Roman" pitchFamily="18" charset="0"/>
                <a:cs typeface="Times New Roman" pitchFamily="18" charset="0"/>
              </a:rPr>
              <a:t>It may be real or imaginary.</a:t>
            </a: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102</a:t>
            </a:fld>
            <a:endParaRPr lang="en-US"/>
          </a:p>
        </p:txBody>
      </p:sp>
    </p:spTree>
  </p:cSld>
  <p:clrMapOvr>
    <a:masterClrMapping/>
  </p:clrMapOvr>
  <p:transition>
    <p:wipe dir="d"/>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r>
              <a:rPr lang="en-US" sz="1600" b="1" dirty="0" smtClean="0"/>
              <a:t>X-RISTICS CONT’</a:t>
            </a:r>
            <a:endParaRPr lang="en-US" sz="1600" b="1" dirty="0"/>
          </a:p>
        </p:txBody>
      </p:sp>
      <p:sp>
        <p:nvSpPr>
          <p:cNvPr id="3" name="Content Placeholder 2"/>
          <p:cNvSpPr>
            <a:spLocks noGrp="1"/>
          </p:cNvSpPr>
          <p:nvPr>
            <p:ph idx="1"/>
          </p:nvPr>
        </p:nvSpPr>
        <p:spPr>
          <a:xfrm>
            <a:off x="457200" y="685800"/>
            <a:ext cx="8229600" cy="6019800"/>
          </a:xfrm>
        </p:spPr>
        <p:txBody>
          <a:bodyPr>
            <a:normAutofit lnSpcReduction="10000"/>
          </a:bodyPr>
          <a:lstStyle/>
          <a:p>
            <a:pPr lvl="0">
              <a:lnSpc>
                <a:spcPct val="150000"/>
              </a:lnSpc>
            </a:pPr>
            <a:r>
              <a:rPr lang="en-US" dirty="0" smtClean="0">
                <a:latin typeface="Times New Roman" pitchFamily="18" charset="0"/>
                <a:cs typeface="Times New Roman" pitchFamily="18" charset="0"/>
              </a:rPr>
              <a:t>A system of nomenclature involving a mode of recognizing descent.</a:t>
            </a:r>
          </a:p>
          <a:p>
            <a:pPr lvl="0">
              <a:lnSpc>
                <a:spcPct val="150000"/>
              </a:lnSpc>
            </a:pPr>
            <a:r>
              <a:rPr lang="en-US" dirty="0" smtClean="0">
                <a:latin typeface="Times New Roman" pitchFamily="18" charset="0"/>
                <a:cs typeface="Times New Roman" pitchFamily="18" charset="0"/>
              </a:rPr>
              <a:t>Exhibit Common habitation.</a:t>
            </a:r>
          </a:p>
          <a:p>
            <a:pPr lvl="0">
              <a:lnSpc>
                <a:spcPct val="150000"/>
              </a:lnSpc>
            </a:pPr>
            <a:r>
              <a:rPr lang="en-US" dirty="0" smtClean="0">
                <a:latin typeface="Times New Roman" pitchFamily="18" charset="0"/>
                <a:cs typeface="Times New Roman" pitchFamily="18" charset="0"/>
              </a:rPr>
              <a:t>There is a cultural variability in the family forms, e.g. different forms of mating relationship, selection of mates.</a:t>
            </a:r>
          </a:p>
          <a:p>
            <a:pPr lvl="0">
              <a:lnSpc>
                <a:spcPct val="150000"/>
              </a:lnSpc>
            </a:pPr>
            <a:r>
              <a:rPr lang="en-US" dirty="0" smtClean="0">
                <a:latin typeface="Times New Roman" pitchFamily="18" charset="0"/>
                <a:cs typeface="Times New Roman" pitchFamily="18" charset="0"/>
              </a:rPr>
              <a:t>Fulfills emotional needs of the individuals.</a:t>
            </a:r>
          </a:p>
          <a:p>
            <a:pPr lvl="0">
              <a:lnSpc>
                <a:spcPct val="150000"/>
              </a:lnSpc>
            </a:pPr>
            <a:r>
              <a:rPr lang="en-US" dirty="0" smtClean="0">
                <a:latin typeface="Times New Roman" pitchFamily="18" charset="0"/>
                <a:cs typeface="Times New Roman" pitchFamily="18" charset="0"/>
              </a:rPr>
              <a:t>It is a formative agency of socialization.</a:t>
            </a:r>
          </a:p>
          <a:p>
            <a:pPr>
              <a:lnSpc>
                <a:spcPct val="150000"/>
              </a:lnSpc>
            </a:pPr>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103</a:t>
            </a:fld>
            <a:endParaRPr lang="en-US"/>
          </a:p>
        </p:txBody>
      </p:sp>
    </p:spTree>
  </p:cSld>
  <p:clrMapOvr>
    <a:masterClrMapping/>
  </p:clrMapOvr>
  <p:transition>
    <p:wipe dir="d"/>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r>
              <a:rPr lang="en-US" sz="2000" b="1" dirty="0" smtClean="0"/>
              <a:t>X-RISTICS CONT’</a:t>
            </a:r>
            <a:endParaRPr lang="en-US" sz="2000" b="1" dirty="0"/>
          </a:p>
        </p:txBody>
      </p:sp>
      <p:sp>
        <p:nvSpPr>
          <p:cNvPr id="3" name="Content Placeholder 2"/>
          <p:cNvSpPr>
            <a:spLocks noGrp="1"/>
          </p:cNvSpPr>
          <p:nvPr>
            <p:ph idx="1"/>
          </p:nvPr>
        </p:nvSpPr>
        <p:spPr>
          <a:xfrm>
            <a:off x="152400" y="533400"/>
            <a:ext cx="8991600" cy="6096000"/>
          </a:xfrm>
        </p:spPr>
        <p:txBody>
          <a:bodyPr>
            <a:noAutofit/>
          </a:bodyPr>
          <a:lstStyle/>
          <a:p>
            <a:pPr lvl="0">
              <a:lnSpc>
                <a:spcPct val="150000"/>
              </a:lnSpc>
            </a:pPr>
            <a:r>
              <a:rPr lang="en-US" dirty="0" smtClean="0">
                <a:latin typeface="Times New Roman" pitchFamily="18" charset="0"/>
                <a:cs typeface="Times New Roman" pitchFamily="18" charset="0"/>
              </a:rPr>
              <a:t>It controls the activities of the members within the society</a:t>
            </a:r>
          </a:p>
          <a:p>
            <a:pPr lvl="0">
              <a:lnSpc>
                <a:spcPct val="150000"/>
              </a:lnSpc>
            </a:pPr>
            <a:r>
              <a:rPr lang="en-US" dirty="0" smtClean="0">
                <a:latin typeface="Times New Roman" pitchFamily="18" charset="0"/>
                <a:cs typeface="Times New Roman" pitchFamily="18" charset="0"/>
              </a:rPr>
              <a:t>It may be permanent or temporary in nature.</a:t>
            </a:r>
          </a:p>
          <a:p>
            <a:pPr lvl="0">
              <a:lnSpc>
                <a:spcPct val="150000"/>
              </a:lnSpc>
            </a:pPr>
            <a:r>
              <a:rPr lang="en-US" dirty="0" smtClean="0">
                <a:latin typeface="Times New Roman" pitchFamily="18" charset="0"/>
                <a:cs typeface="Times New Roman" pitchFamily="18" charset="0"/>
              </a:rPr>
              <a:t>The family members  have certain responsibilities, duties and obligations.</a:t>
            </a:r>
          </a:p>
          <a:p>
            <a:pPr lvl="0">
              <a:lnSpc>
                <a:spcPct val="150000"/>
              </a:lnSpc>
            </a:pPr>
            <a:r>
              <a:rPr lang="en-US" dirty="0" smtClean="0">
                <a:latin typeface="Times New Roman" pitchFamily="18" charset="0"/>
                <a:cs typeface="Times New Roman" pitchFamily="18" charset="0"/>
              </a:rPr>
              <a:t>The family is peculiarly guarded both by social taboos and by legal regulations.</a:t>
            </a:r>
          </a:p>
          <a:p>
            <a:pPr>
              <a:lnSpc>
                <a:spcPct val="150000"/>
              </a:lnSpc>
            </a:pPr>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104</a:t>
            </a:fld>
            <a:endParaRPr lang="en-US"/>
          </a:p>
        </p:txBody>
      </p:sp>
    </p:spTree>
  </p:cSld>
  <p:clrMapOvr>
    <a:masterClrMapping/>
  </p:clrMapOvr>
  <p:transition>
    <p:wipe dir="d"/>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endParaRPr lang="en-US" dirty="0"/>
          </a:p>
        </p:txBody>
      </p:sp>
      <p:sp>
        <p:nvSpPr>
          <p:cNvPr id="3" name="Content Placeholder 2"/>
          <p:cNvSpPr>
            <a:spLocks noGrp="1"/>
          </p:cNvSpPr>
          <p:nvPr>
            <p:ph idx="1"/>
          </p:nvPr>
        </p:nvSpPr>
        <p:spPr>
          <a:xfrm>
            <a:off x="228600" y="1066800"/>
            <a:ext cx="8686800" cy="5486400"/>
          </a:xfrm>
        </p:spPr>
        <p:txBody>
          <a:bodyPr>
            <a:normAutofit/>
          </a:bodyPr>
          <a:lstStyle/>
          <a:p>
            <a:pPr>
              <a:buNone/>
            </a:pPr>
            <a:r>
              <a:rPr lang="en-US" b="1" dirty="0" smtClean="0">
                <a:latin typeface="Times New Roman" pitchFamily="18" charset="0"/>
                <a:cs typeface="Times New Roman" pitchFamily="18" charset="0"/>
              </a:rPr>
              <a:t>TYPES OF FAMILY</a:t>
            </a:r>
            <a:endParaRPr lang="en-US" dirty="0" smtClean="0">
              <a:latin typeface="Times New Roman" pitchFamily="18" charset="0"/>
              <a:cs typeface="Times New Roman" pitchFamily="18" charset="0"/>
            </a:endParaRPr>
          </a:p>
          <a:p>
            <a:pPr lvl="0">
              <a:buNone/>
            </a:pPr>
            <a:r>
              <a:rPr lang="en-US" u="sng" dirty="0" smtClean="0">
                <a:solidFill>
                  <a:srgbClr val="FF0000"/>
                </a:solidFill>
                <a:latin typeface="Times New Roman" pitchFamily="18" charset="0"/>
                <a:cs typeface="Times New Roman" pitchFamily="18" charset="0"/>
              </a:rPr>
              <a:t>On the basis of authority</a:t>
            </a:r>
          </a:p>
          <a:p>
            <a:pPr lvl="0">
              <a:lnSpc>
                <a:spcPct val="150000"/>
              </a:lnSpc>
              <a:buFont typeface="Wingdings" pitchFamily="2" charset="2"/>
              <a:buChar char="§"/>
            </a:pPr>
            <a:r>
              <a:rPr lang="en-US" b="1" dirty="0" smtClean="0">
                <a:latin typeface="Times New Roman" pitchFamily="18" charset="0"/>
                <a:cs typeface="Times New Roman" pitchFamily="18" charset="0"/>
              </a:rPr>
              <a:t>Patriarchal family</a:t>
            </a:r>
            <a:r>
              <a:rPr lang="en-US" dirty="0" smtClean="0">
                <a:latin typeface="Times New Roman" pitchFamily="18" charset="0"/>
                <a:cs typeface="Times New Roman" pitchFamily="18" charset="0"/>
              </a:rPr>
              <a:t>: The father is the most powerful and unquestionable authority (</a:t>
            </a:r>
            <a:r>
              <a:rPr lang="en-US" i="1" dirty="0" smtClean="0">
                <a:latin typeface="Times New Roman" pitchFamily="18" charset="0"/>
                <a:cs typeface="Times New Roman" pitchFamily="18" charset="0"/>
              </a:rPr>
              <a:t>supreme authoritarian).</a:t>
            </a:r>
          </a:p>
          <a:p>
            <a:pPr lvl="0">
              <a:lnSpc>
                <a:spcPct val="150000"/>
              </a:lnSpc>
              <a:buFont typeface="Wingdings" pitchFamily="2" charset="2"/>
              <a:buChar char="§"/>
            </a:pPr>
            <a:r>
              <a:rPr lang="en-US" b="1" dirty="0" smtClean="0">
                <a:latin typeface="Times New Roman" pitchFamily="18" charset="0"/>
                <a:cs typeface="Times New Roman" pitchFamily="18" charset="0"/>
              </a:rPr>
              <a:t>Matriarchal family</a:t>
            </a:r>
            <a:r>
              <a:rPr lang="en-US" dirty="0" smtClean="0">
                <a:latin typeface="Times New Roman" pitchFamily="18" charset="0"/>
                <a:cs typeface="Times New Roman" pitchFamily="18" charset="0"/>
              </a:rPr>
              <a:t>: Mother plays dominant role in the family.</a:t>
            </a:r>
          </a:p>
          <a:p>
            <a:pPr>
              <a:buNone/>
            </a:pP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105</a:t>
            </a:fld>
            <a:endParaRPr lang="en-US"/>
          </a:p>
        </p:txBody>
      </p:sp>
    </p:spTree>
  </p:cSld>
  <p:clrMapOvr>
    <a:masterClrMapping/>
  </p:clrMapOvr>
  <p:transition>
    <p:wipe dir="d"/>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endParaRPr lang="en-US" dirty="0"/>
          </a:p>
        </p:txBody>
      </p:sp>
      <p:sp>
        <p:nvSpPr>
          <p:cNvPr id="3" name="Content Placeholder 2"/>
          <p:cNvSpPr>
            <a:spLocks noGrp="1"/>
          </p:cNvSpPr>
          <p:nvPr>
            <p:ph idx="1"/>
          </p:nvPr>
        </p:nvSpPr>
        <p:spPr>
          <a:xfrm>
            <a:off x="228600" y="914400"/>
            <a:ext cx="8763000" cy="5791200"/>
          </a:xfrm>
        </p:spPr>
        <p:txBody>
          <a:bodyPr>
            <a:normAutofit fontScale="92500" lnSpcReduction="10000"/>
          </a:bodyPr>
          <a:lstStyle/>
          <a:p>
            <a:pPr lvl="0">
              <a:lnSpc>
                <a:spcPct val="150000"/>
              </a:lnSpc>
              <a:buNone/>
            </a:pPr>
            <a:r>
              <a:rPr lang="en-US" u="sng" dirty="0" smtClean="0">
                <a:solidFill>
                  <a:srgbClr val="FF0000"/>
                </a:solidFill>
                <a:latin typeface="Times New Roman" pitchFamily="18" charset="0"/>
                <a:cs typeface="Times New Roman" pitchFamily="18" charset="0"/>
              </a:rPr>
              <a:t>On the basis of residence</a:t>
            </a:r>
          </a:p>
          <a:p>
            <a:pPr lvl="0">
              <a:lnSpc>
                <a:spcPct val="150000"/>
              </a:lnSpc>
              <a:buFont typeface="Wingdings" pitchFamily="2" charset="2"/>
              <a:buChar char="§"/>
            </a:pPr>
            <a:r>
              <a:rPr lang="en-US" b="1" dirty="0" err="1" smtClean="0">
                <a:latin typeface="Times New Roman" pitchFamily="18" charset="0"/>
                <a:cs typeface="Times New Roman" pitchFamily="18" charset="0"/>
              </a:rPr>
              <a:t>Matrilocal</a:t>
            </a:r>
            <a:r>
              <a:rPr lang="en-US" b="1" dirty="0" smtClean="0">
                <a:latin typeface="Times New Roman" pitchFamily="18" charset="0"/>
                <a:cs typeface="Times New Roman" pitchFamily="18" charset="0"/>
              </a:rPr>
              <a:t> family</a:t>
            </a:r>
            <a:r>
              <a:rPr lang="en-US" dirty="0" smtClean="0">
                <a:latin typeface="Times New Roman" pitchFamily="18" charset="0"/>
                <a:cs typeface="Times New Roman" pitchFamily="18" charset="0"/>
              </a:rPr>
              <a:t>: The husband lives in the wife’s home.</a:t>
            </a:r>
          </a:p>
          <a:p>
            <a:pPr lvl="0">
              <a:lnSpc>
                <a:spcPct val="150000"/>
              </a:lnSpc>
              <a:buFont typeface="Wingdings" pitchFamily="2" charset="2"/>
              <a:buChar char="§"/>
            </a:pPr>
            <a:r>
              <a:rPr lang="en-US" b="1" dirty="0" err="1" smtClean="0">
                <a:latin typeface="Times New Roman" pitchFamily="18" charset="0"/>
                <a:cs typeface="Times New Roman" pitchFamily="18" charset="0"/>
              </a:rPr>
              <a:t>Patrilocal</a:t>
            </a:r>
            <a:r>
              <a:rPr lang="en-US" b="1" dirty="0" smtClean="0">
                <a:latin typeface="Times New Roman" pitchFamily="18" charset="0"/>
                <a:cs typeface="Times New Roman" pitchFamily="18" charset="0"/>
              </a:rPr>
              <a:t> family</a:t>
            </a:r>
            <a:r>
              <a:rPr lang="en-US" dirty="0" smtClean="0">
                <a:latin typeface="Times New Roman" pitchFamily="18" charset="0"/>
                <a:cs typeface="Times New Roman" pitchFamily="18" charset="0"/>
              </a:rPr>
              <a:t>: The wife lives in the husband’s home.</a:t>
            </a:r>
          </a:p>
          <a:p>
            <a:pPr lvl="0">
              <a:lnSpc>
                <a:spcPct val="150000"/>
              </a:lnSpc>
              <a:buFont typeface="Wingdings" pitchFamily="2" charset="2"/>
              <a:buChar char="§"/>
            </a:pPr>
            <a:r>
              <a:rPr lang="en-US" b="1" dirty="0" smtClean="0">
                <a:latin typeface="Times New Roman" pitchFamily="18" charset="0"/>
                <a:cs typeface="Times New Roman" pitchFamily="18" charset="0"/>
              </a:rPr>
              <a:t>Changing residence</a:t>
            </a:r>
            <a:r>
              <a:rPr lang="en-US" dirty="0" smtClean="0">
                <a:latin typeface="Times New Roman" pitchFamily="18" charset="0"/>
                <a:cs typeface="Times New Roman" pitchFamily="18" charset="0"/>
              </a:rPr>
              <a:t>: Husband and wife alternate continuously changing between each other’s residence.</a:t>
            </a:r>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106</a:t>
            </a:fld>
            <a:endParaRPr lang="en-US"/>
          </a:p>
        </p:txBody>
      </p:sp>
    </p:spTree>
  </p:cSld>
  <p:clrMapOvr>
    <a:masterClrMapping/>
  </p:clrMapOvr>
  <p:transition>
    <p:wipe dir="d"/>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0">
              <a:lnSpc>
                <a:spcPct val="150000"/>
              </a:lnSpc>
              <a:buNone/>
            </a:pPr>
            <a:r>
              <a:rPr lang="en-US" u="sng" dirty="0" smtClean="0">
                <a:solidFill>
                  <a:srgbClr val="FF0000"/>
                </a:solidFill>
                <a:latin typeface="Times New Roman" pitchFamily="18" charset="0"/>
                <a:cs typeface="Times New Roman" pitchFamily="18" charset="0"/>
              </a:rPr>
              <a:t>On the basis of ancestry</a:t>
            </a:r>
          </a:p>
          <a:p>
            <a:pPr lvl="0">
              <a:lnSpc>
                <a:spcPct val="150000"/>
              </a:lnSpc>
              <a:buFont typeface="Wingdings" pitchFamily="2" charset="2"/>
              <a:buChar char="§"/>
            </a:pPr>
            <a:r>
              <a:rPr lang="en-US" b="1" dirty="0" smtClean="0">
                <a:latin typeface="Times New Roman" pitchFamily="18" charset="0"/>
                <a:cs typeface="Times New Roman" pitchFamily="18" charset="0"/>
              </a:rPr>
              <a:t>Matrilineal family</a:t>
            </a:r>
            <a:r>
              <a:rPr lang="en-US" dirty="0" smtClean="0">
                <a:latin typeface="Times New Roman" pitchFamily="18" charset="0"/>
                <a:cs typeface="Times New Roman" pitchFamily="18" charset="0"/>
              </a:rPr>
              <a:t>: Mother is the basis of ancestry(origin).</a:t>
            </a:r>
          </a:p>
          <a:p>
            <a:pPr lvl="0">
              <a:lnSpc>
                <a:spcPct val="150000"/>
              </a:lnSpc>
              <a:buFont typeface="Wingdings" pitchFamily="2" charset="2"/>
              <a:buChar char="§"/>
            </a:pPr>
            <a:r>
              <a:rPr lang="en-US" b="1" dirty="0" err="1" smtClean="0">
                <a:latin typeface="Times New Roman" pitchFamily="18" charset="0"/>
                <a:cs typeface="Times New Roman" pitchFamily="18" charset="0"/>
              </a:rPr>
              <a:t>Patrilineal</a:t>
            </a:r>
            <a:r>
              <a:rPr lang="en-US" b="1" dirty="0" smtClean="0">
                <a:latin typeface="Times New Roman" pitchFamily="18" charset="0"/>
                <a:cs typeface="Times New Roman" pitchFamily="18" charset="0"/>
              </a:rPr>
              <a:t> family</a:t>
            </a:r>
            <a:r>
              <a:rPr lang="en-US" dirty="0" smtClean="0">
                <a:latin typeface="Times New Roman" pitchFamily="18" charset="0"/>
                <a:cs typeface="Times New Roman" pitchFamily="18" charset="0"/>
              </a:rPr>
              <a:t>: Father is the basis of ancestry(origin).</a:t>
            </a:r>
          </a:p>
          <a:p>
            <a:pPr>
              <a:lnSpc>
                <a:spcPct val="150000"/>
              </a:lnSpc>
              <a:buNone/>
            </a:pPr>
            <a:endParaRPr lang="en-US" dirty="0" smtClean="0">
              <a:latin typeface="Times New Roman" pitchFamily="18" charset="0"/>
              <a:cs typeface="Times New Roman" pitchFamily="18" charset="0"/>
            </a:endParaRPr>
          </a:p>
          <a:p>
            <a:pPr>
              <a:lnSpc>
                <a:spcPct val="150000"/>
              </a:lnSpc>
              <a:buFont typeface="Wingdings" pitchFamily="2" charset="2"/>
              <a:buChar char="§"/>
            </a:pPr>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107</a:t>
            </a:fld>
            <a:endParaRPr lang="en-US"/>
          </a:p>
        </p:txBody>
      </p:sp>
    </p:spTree>
  </p:cSld>
  <p:clrMapOvr>
    <a:masterClrMapping/>
  </p:clrMapOvr>
  <p:transition>
    <p:wipe dir="d"/>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idx="1"/>
          </p:nvPr>
        </p:nvSpPr>
        <p:spPr>
          <a:xfrm>
            <a:off x="457200" y="609600"/>
            <a:ext cx="8229600" cy="6019800"/>
          </a:xfrm>
        </p:spPr>
        <p:txBody>
          <a:bodyPr>
            <a:normAutofit fontScale="92500" lnSpcReduction="20000"/>
          </a:bodyPr>
          <a:lstStyle/>
          <a:p>
            <a:pPr lvl="0">
              <a:lnSpc>
                <a:spcPct val="150000"/>
              </a:lnSpc>
              <a:buNone/>
            </a:pPr>
            <a:r>
              <a:rPr lang="en-US" u="sng" dirty="0" smtClean="0">
                <a:solidFill>
                  <a:srgbClr val="FF0000"/>
                </a:solidFill>
                <a:latin typeface="Times New Roman" pitchFamily="18" charset="0"/>
                <a:cs typeface="Times New Roman" pitchFamily="18" charset="0"/>
              </a:rPr>
              <a:t>On the basis of marriage</a:t>
            </a:r>
          </a:p>
          <a:p>
            <a:pPr lvl="0">
              <a:lnSpc>
                <a:spcPct val="150000"/>
              </a:lnSpc>
              <a:buFont typeface="Wingdings" pitchFamily="2" charset="2"/>
              <a:buChar char="§"/>
            </a:pPr>
            <a:r>
              <a:rPr lang="en-US" b="1" dirty="0" smtClean="0">
                <a:latin typeface="Times New Roman" pitchFamily="18" charset="0"/>
                <a:cs typeface="Times New Roman" pitchFamily="18" charset="0"/>
              </a:rPr>
              <a:t>Polygamy family</a:t>
            </a:r>
            <a:r>
              <a:rPr lang="en-US" dirty="0" smtClean="0">
                <a:latin typeface="Times New Roman" pitchFamily="18" charset="0"/>
                <a:cs typeface="Times New Roman" pitchFamily="18" charset="0"/>
              </a:rPr>
              <a:t>: One man marries many women and lives in a family with his wives and children.</a:t>
            </a:r>
          </a:p>
          <a:p>
            <a:pPr lvl="0">
              <a:lnSpc>
                <a:spcPct val="150000"/>
              </a:lnSpc>
              <a:buFont typeface="Wingdings" pitchFamily="2" charset="2"/>
              <a:buChar char="§"/>
            </a:pPr>
            <a:r>
              <a:rPr lang="en-US" b="1" dirty="0" smtClean="0">
                <a:latin typeface="Times New Roman" pitchFamily="18" charset="0"/>
                <a:cs typeface="Times New Roman" pitchFamily="18" charset="0"/>
              </a:rPr>
              <a:t>Polyandrous family</a:t>
            </a:r>
            <a:r>
              <a:rPr lang="en-US" dirty="0" smtClean="0">
                <a:latin typeface="Times New Roman" pitchFamily="18" charset="0"/>
                <a:cs typeface="Times New Roman" pitchFamily="18" charset="0"/>
              </a:rPr>
              <a:t>: One woman marries many men and lives in a family with all of them or with each of them alternatively.</a:t>
            </a:r>
          </a:p>
          <a:p>
            <a:pPr lvl="0">
              <a:lnSpc>
                <a:spcPct val="150000"/>
              </a:lnSpc>
              <a:buFont typeface="Wingdings" pitchFamily="2" charset="2"/>
              <a:buChar char="§"/>
            </a:pPr>
            <a:r>
              <a:rPr lang="en-US" b="1" dirty="0" smtClean="0">
                <a:latin typeface="Times New Roman" pitchFamily="18" charset="0"/>
                <a:cs typeface="Times New Roman" pitchFamily="18" charset="0"/>
              </a:rPr>
              <a:t>Monogamous family</a:t>
            </a:r>
            <a:r>
              <a:rPr lang="en-US" dirty="0" smtClean="0">
                <a:latin typeface="Times New Roman" pitchFamily="18" charset="0"/>
                <a:cs typeface="Times New Roman" pitchFamily="18" charset="0"/>
              </a:rPr>
              <a:t>: One man marries only one woman and establishes a family.</a:t>
            </a:r>
          </a:p>
          <a:p>
            <a:pPr>
              <a:lnSpc>
                <a:spcPct val="150000"/>
              </a:lnSpc>
            </a:pPr>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108</a:t>
            </a:fld>
            <a:endParaRPr lang="en-US"/>
          </a:p>
        </p:txBody>
      </p:sp>
    </p:spTree>
  </p:cSld>
  <p:clrMapOvr>
    <a:masterClrMapping/>
  </p:clrMapOvr>
  <p:transition>
    <p:wipe dir="d"/>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idx="1"/>
          </p:nvPr>
        </p:nvSpPr>
        <p:spPr>
          <a:xfrm>
            <a:off x="152400" y="609600"/>
            <a:ext cx="8839200" cy="6248400"/>
          </a:xfrm>
        </p:spPr>
        <p:txBody>
          <a:bodyPr>
            <a:normAutofit fontScale="92500" lnSpcReduction="10000"/>
          </a:bodyPr>
          <a:lstStyle/>
          <a:p>
            <a:pPr lvl="0">
              <a:buNone/>
            </a:pPr>
            <a:r>
              <a:rPr lang="en-US" u="sng" dirty="0" smtClean="0">
                <a:solidFill>
                  <a:srgbClr val="FF0000"/>
                </a:solidFill>
                <a:latin typeface="Times New Roman" pitchFamily="18" charset="0"/>
                <a:cs typeface="Times New Roman" pitchFamily="18" charset="0"/>
              </a:rPr>
              <a:t>Based on dominance </a:t>
            </a:r>
          </a:p>
          <a:p>
            <a:pPr lvl="0">
              <a:buFont typeface="Wingdings" pitchFamily="2" charset="2"/>
              <a:buChar char="§"/>
            </a:pPr>
            <a:r>
              <a:rPr lang="en-US" b="1" dirty="0" err="1" smtClean="0">
                <a:latin typeface="Times New Roman" pitchFamily="18" charset="0"/>
                <a:cs typeface="Times New Roman" pitchFamily="18" charset="0"/>
              </a:rPr>
              <a:t>Matronymic</a:t>
            </a:r>
            <a:r>
              <a:rPr lang="en-US" dirty="0" smtClean="0">
                <a:latin typeface="Times New Roman" pitchFamily="18" charset="0"/>
                <a:cs typeface="Times New Roman" pitchFamily="18" charset="0"/>
              </a:rPr>
              <a:t>: Family/ancestry is the name of the mother.</a:t>
            </a:r>
          </a:p>
          <a:p>
            <a:pPr lvl="0">
              <a:buFont typeface="Wingdings" pitchFamily="2" charset="2"/>
              <a:buChar char="§"/>
            </a:pPr>
            <a:r>
              <a:rPr lang="en-US" b="1" dirty="0" smtClean="0">
                <a:latin typeface="Times New Roman" pitchFamily="18" charset="0"/>
                <a:cs typeface="Times New Roman" pitchFamily="18" charset="0"/>
              </a:rPr>
              <a:t>Patronymic</a:t>
            </a:r>
            <a:r>
              <a:rPr lang="en-US" dirty="0" smtClean="0">
                <a:latin typeface="Times New Roman" pitchFamily="18" charset="0"/>
                <a:cs typeface="Times New Roman" pitchFamily="18" charset="0"/>
              </a:rPr>
              <a:t>: Family is named after the father.</a:t>
            </a:r>
          </a:p>
          <a:p>
            <a:pPr lvl="0">
              <a:buFont typeface="Wingdings" pitchFamily="2" charset="2"/>
              <a:buChar char="§"/>
            </a:pPr>
            <a:r>
              <a:rPr lang="en-US" b="1" dirty="0" smtClean="0">
                <a:latin typeface="Times New Roman" pitchFamily="18" charset="0"/>
                <a:cs typeface="Times New Roman" pitchFamily="18" charset="0"/>
              </a:rPr>
              <a:t>Immediate</a:t>
            </a:r>
            <a:r>
              <a:rPr lang="en-US" dirty="0" smtClean="0">
                <a:latin typeface="Times New Roman" pitchFamily="18" charset="0"/>
                <a:cs typeface="Times New Roman" pitchFamily="18" charset="0"/>
              </a:rPr>
              <a:t>: Mother, father and their children.</a:t>
            </a:r>
          </a:p>
          <a:p>
            <a:pPr lvl="0">
              <a:buFont typeface="Wingdings" pitchFamily="2" charset="2"/>
              <a:buChar char="§"/>
            </a:pPr>
            <a:r>
              <a:rPr lang="en-US" b="1" dirty="0" smtClean="0">
                <a:latin typeface="Times New Roman" pitchFamily="18" charset="0"/>
                <a:cs typeface="Times New Roman" pitchFamily="18" charset="0"/>
              </a:rPr>
              <a:t>Conjugal family</a:t>
            </a:r>
            <a:r>
              <a:rPr lang="en-US" dirty="0" smtClean="0">
                <a:latin typeface="Times New Roman" pitchFamily="18" charset="0"/>
                <a:cs typeface="Times New Roman" pitchFamily="18" charset="0"/>
              </a:rPr>
              <a:t>: Husband and wife lives together.</a:t>
            </a:r>
          </a:p>
          <a:p>
            <a:pPr lvl="0">
              <a:buFont typeface="Wingdings" pitchFamily="2" charset="2"/>
              <a:buChar char="§"/>
            </a:pPr>
            <a:r>
              <a:rPr lang="en-US" b="1" dirty="0" smtClean="0">
                <a:latin typeface="Times New Roman" pitchFamily="18" charset="0"/>
                <a:cs typeface="Times New Roman" pitchFamily="18" charset="0"/>
              </a:rPr>
              <a:t>Consanguine family</a:t>
            </a:r>
            <a:r>
              <a:rPr lang="en-US" dirty="0" smtClean="0">
                <a:latin typeface="Times New Roman" pitchFamily="18" charset="0"/>
                <a:cs typeface="Times New Roman" pitchFamily="18" charset="0"/>
              </a:rPr>
              <a:t>: Blood related lives together.</a:t>
            </a:r>
          </a:p>
          <a:p>
            <a:pPr lvl="0">
              <a:buFont typeface="Wingdings" pitchFamily="2" charset="2"/>
              <a:buChar char="§"/>
            </a:pPr>
            <a:r>
              <a:rPr lang="en-US" b="1" dirty="0" smtClean="0">
                <a:latin typeface="Times New Roman" pitchFamily="18" charset="0"/>
                <a:cs typeface="Times New Roman" pitchFamily="18" charset="0"/>
              </a:rPr>
              <a:t>Nuclear family</a:t>
            </a:r>
            <a:r>
              <a:rPr lang="en-US" dirty="0" smtClean="0">
                <a:latin typeface="Times New Roman" pitchFamily="18" charset="0"/>
                <a:cs typeface="Times New Roman" pitchFamily="18" charset="0"/>
              </a:rPr>
              <a:t>: Husband and wife with their </a:t>
            </a:r>
            <a:r>
              <a:rPr lang="en-US" dirty="0" err="1" smtClean="0">
                <a:latin typeface="Times New Roman" pitchFamily="18" charset="0"/>
                <a:cs typeface="Times New Roman" pitchFamily="18" charset="0"/>
              </a:rPr>
              <a:t>offsprings</a:t>
            </a:r>
            <a:r>
              <a:rPr lang="en-US" dirty="0" smtClean="0">
                <a:latin typeface="Times New Roman" pitchFamily="18" charset="0"/>
                <a:cs typeface="Times New Roman" pitchFamily="18" charset="0"/>
              </a:rPr>
              <a:t> live together.</a:t>
            </a:r>
          </a:p>
          <a:p>
            <a:pPr lvl="0">
              <a:buFont typeface="Wingdings" pitchFamily="2" charset="2"/>
              <a:buChar char="§"/>
            </a:pPr>
            <a:r>
              <a:rPr lang="en-US" b="1" dirty="0" smtClean="0">
                <a:latin typeface="Times New Roman" pitchFamily="18" charset="0"/>
                <a:cs typeface="Times New Roman" pitchFamily="18" charset="0"/>
              </a:rPr>
              <a:t>Joint family</a:t>
            </a:r>
            <a:r>
              <a:rPr lang="en-US" dirty="0" smtClean="0">
                <a:latin typeface="Times New Roman" pitchFamily="18" charset="0"/>
                <a:cs typeface="Times New Roman" pitchFamily="18" charset="0"/>
              </a:rPr>
              <a:t>: Couple with their children’s family lives together.</a:t>
            </a:r>
          </a:p>
          <a:p>
            <a:pPr lvl="0">
              <a:buFont typeface="Wingdings" pitchFamily="2" charset="2"/>
              <a:buChar char="§"/>
            </a:pPr>
            <a:r>
              <a:rPr lang="en-US" b="1" dirty="0" smtClean="0">
                <a:latin typeface="Times New Roman" pitchFamily="18" charset="0"/>
                <a:cs typeface="Times New Roman" pitchFamily="18" charset="0"/>
              </a:rPr>
              <a:t>Extended family</a:t>
            </a:r>
            <a:r>
              <a:rPr lang="en-US" dirty="0" smtClean="0">
                <a:latin typeface="Times New Roman" pitchFamily="18" charset="0"/>
                <a:cs typeface="Times New Roman" pitchFamily="18" charset="0"/>
              </a:rPr>
              <a:t>: Husband, wife, children and other dependents like brothers, sisters’ stay together.</a:t>
            </a:r>
          </a:p>
          <a:p>
            <a:pPr>
              <a:buFont typeface="Wingdings" pitchFamily="2" charset="2"/>
              <a:buChar char="§"/>
            </a:pPr>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109</a:t>
            </a:fld>
            <a:endParaRPr lang="en-US"/>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lstStyle/>
          <a:p>
            <a:endParaRPr lang="en-US" sz="2000" dirty="0"/>
          </a:p>
        </p:txBody>
      </p:sp>
      <p:sp>
        <p:nvSpPr>
          <p:cNvPr id="3" name="Content Placeholder 2"/>
          <p:cNvSpPr>
            <a:spLocks noGrp="1"/>
          </p:cNvSpPr>
          <p:nvPr>
            <p:ph idx="1"/>
          </p:nvPr>
        </p:nvSpPr>
        <p:spPr>
          <a:xfrm>
            <a:off x="152400" y="762000"/>
            <a:ext cx="8610600" cy="5364163"/>
          </a:xfrm>
        </p:spPr>
        <p:txBody>
          <a:bodyPr/>
          <a:lstStyle/>
          <a:p>
            <a:pPr>
              <a:lnSpc>
                <a:spcPct val="150000"/>
              </a:lnSpc>
              <a:buNone/>
            </a:pPr>
            <a:r>
              <a:rPr lang="en-US" b="1" dirty="0" smtClean="0">
                <a:latin typeface="Times New Roman" pitchFamily="18" charset="0"/>
                <a:cs typeface="Times New Roman" pitchFamily="18" charset="0"/>
              </a:rPr>
              <a:t>	IMPORTANCE OF MEDICAL SOCIOLOGY AND ANTHROPOLOGY FOR NURSES</a:t>
            </a:r>
            <a:endParaRPr lang="en-US" b="1"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11</a:t>
            </a:fld>
            <a:endParaRPr lang="en-US"/>
          </a:p>
        </p:txBody>
      </p:sp>
    </p:spTree>
  </p:cSld>
  <p:clrMapOvr>
    <a:masterClrMapping/>
  </p:clrMapOvr>
  <p:transition>
    <p:wipe dir="d"/>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latin typeface="Times New Roman" pitchFamily="18" charset="0"/>
                <a:cs typeface="Times New Roman" pitchFamily="18" charset="0"/>
              </a:rPr>
              <a:t>Functions </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lnSpc>
                <a:spcPct val="150000"/>
              </a:lnSpc>
              <a:buFont typeface="Wingdings" pitchFamily="2" charset="2"/>
              <a:buChar char="Ø"/>
            </a:pPr>
            <a:r>
              <a:rPr lang="en-US" dirty="0" smtClean="0">
                <a:latin typeface="Times New Roman" pitchFamily="18" charset="0"/>
                <a:cs typeface="Times New Roman" pitchFamily="18" charset="0"/>
              </a:rPr>
              <a:t>Care</a:t>
            </a:r>
          </a:p>
          <a:p>
            <a:pPr>
              <a:lnSpc>
                <a:spcPct val="150000"/>
              </a:lnSpc>
              <a:buFont typeface="Wingdings" pitchFamily="2" charset="2"/>
              <a:buChar char="Ø"/>
            </a:pPr>
            <a:r>
              <a:rPr lang="en-US" dirty="0" smtClean="0">
                <a:latin typeface="Times New Roman" pitchFamily="18" charset="0"/>
                <a:cs typeface="Times New Roman" pitchFamily="18" charset="0"/>
              </a:rPr>
              <a:t>Protection</a:t>
            </a:r>
          </a:p>
          <a:p>
            <a:pPr>
              <a:lnSpc>
                <a:spcPct val="150000"/>
              </a:lnSpc>
              <a:buFont typeface="Wingdings" pitchFamily="2" charset="2"/>
              <a:buChar char="Ø"/>
            </a:pPr>
            <a:r>
              <a:rPr lang="en-US" dirty="0" smtClean="0">
                <a:latin typeface="Times New Roman" pitchFamily="18" charset="0"/>
                <a:cs typeface="Times New Roman" pitchFamily="18" charset="0"/>
              </a:rPr>
              <a:t>Education</a:t>
            </a:r>
          </a:p>
          <a:p>
            <a:pPr>
              <a:lnSpc>
                <a:spcPct val="150000"/>
              </a:lnSpc>
              <a:buFont typeface="Wingdings" pitchFamily="2" charset="2"/>
              <a:buChar char="Ø"/>
            </a:pPr>
            <a:r>
              <a:rPr lang="en-US" dirty="0" smtClean="0">
                <a:latin typeface="Times New Roman" pitchFamily="18" charset="0"/>
                <a:cs typeface="Times New Roman" pitchFamily="18" charset="0"/>
              </a:rPr>
              <a:t>Socialization</a:t>
            </a:r>
          </a:p>
          <a:p>
            <a:pPr>
              <a:lnSpc>
                <a:spcPct val="150000"/>
              </a:lnSpc>
              <a:buFont typeface="Wingdings" pitchFamily="2" charset="2"/>
              <a:buChar char="Ø"/>
            </a:pPr>
            <a:r>
              <a:rPr lang="en-US" dirty="0" smtClean="0">
                <a:latin typeface="Times New Roman" pitchFamily="18" charset="0"/>
                <a:cs typeface="Times New Roman" pitchFamily="18" charset="0"/>
              </a:rPr>
              <a:t>Control</a:t>
            </a:r>
          </a:p>
          <a:p>
            <a:pPr>
              <a:lnSpc>
                <a:spcPct val="150000"/>
              </a:lnSpc>
              <a:buFont typeface="Wingdings" pitchFamily="2" charset="2"/>
              <a:buChar char="Ø"/>
            </a:pPr>
            <a:r>
              <a:rPr lang="en-US" dirty="0" smtClean="0">
                <a:latin typeface="Times New Roman" pitchFamily="18" charset="0"/>
                <a:cs typeface="Times New Roman" pitchFamily="18" charset="0"/>
              </a:rPr>
              <a:t>etc</a:t>
            </a:r>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110</a:t>
            </a:fld>
            <a:endParaRPr lang="en-US"/>
          </a:p>
        </p:txBody>
      </p:sp>
    </p:spTree>
  </p:cSld>
  <p:clrMapOvr>
    <a:masterClrMapping/>
  </p:clrMapOvr>
  <p:transition>
    <p:wipe dir="d"/>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Aharoni" pitchFamily="2" charset="-79"/>
                <a:cs typeface="Aharoni" pitchFamily="2" charset="-79"/>
              </a:rPr>
              <a:t>Question</a:t>
            </a:r>
            <a:endParaRPr lang="en-US" dirty="0">
              <a:latin typeface="Aharoni" pitchFamily="2" charset="-79"/>
              <a:cs typeface="Aharoni" pitchFamily="2" charset="-79"/>
            </a:endParaRPr>
          </a:p>
        </p:txBody>
      </p:sp>
      <p:sp>
        <p:nvSpPr>
          <p:cNvPr id="3" name="Content Placeholder 2"/>
          <p:cNvSpPr>
            <a:spLocks noGrp="1"/>
          </p:cNvSpPr>
          <p:nvPr>
            <p:ph idx="1"/>
          </p:nvPr>
        </p:nvSpPr>
        <p:spPr>
          <a:xfrm>
            <a:off x="152400" y="1600200"/>
            <a:ext cx="8839200" cy="4525963"/>
          </a:xfrm>
        </p:spPr>
        <p:txBody>
          <a:bodyPr>
            <a:normAutofit/>
          </a:bodyPr>
          <a:lstStyle/>
          <a:p>
            <a:pPr>
              <a:buNone/>
            </a:pPr>
            <a:endParaRPr lang="en-US" b="1" dirty="0" smtClean="0">
              <a:latin typeface="Arial Rounded MT Bold" pitchFamily="34" charset="0"/>
            </a:endParaRPr>
          </a:p>
          <a:p>
            <a:r>
              <a:rPr lang="en-US" b="1" dirty="0" smtClean="0">
                <a:latin typeface="Arial Rounded MT Bold" pitchFamily="34" charset="0"/>
              </a:rPr>
              <a:t>Is the modern family similar to the old family?   YES/NO</a:t>
            </a:r>
          </a:p>
          <a:p>
            <a:r>
              <a:rPr lang="en-US" b="1" dirty="0" smtClean="0">
                <a:latin typeface="Arial Rounded MT Bold" pitchFamily="34" charset="0"/>
              </a:rPr>
              <a:t>If your answer is NO, give reasons.</a:t>
            </a: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111</a:t>
            </a:fld>
            <a:endParaRPr lang="en-US"/>
          </a:p>
        </p:txBody>
      </p:sp>
    </p:spTree>
  </p:cSld>
  <p:clrMapOvr>
    <a:masterClrMapping/>
  </p:clrMapOvr>
  <p:transition>
    <p:wipe dir="d"/>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sz="3200" b="1" dirty="0" smtClean="0">
                <a:latin typeface="Times New Roman" pitchFamily="18" charset="0"/>
                <a:cs typeface="Times New Roman" pitchFamily="18" charset="0"/>
              </a:rPr>
              <a:t>Religious institutions </a:t>
            </a:r>
            <a:br>
              <a:rPr lang="en-US" sz="3200" b="1"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(Functions)</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914400"/>
            <a:ext cx="8686800" cy="5791200"/>
          </a:xfrm>
        </p:spPr>
        <p:txBody>
          <a:bodyPr>
            <a:normAutofit fontScale="92500"/>
          </a:bodyPr>
          <a:lstStyle/>
          <a:p>
            <a:pPr lvl="0"/>
            <a:r>
              <a:rPr lang="en-US" dirty="0" smtClean="0">
                <a:latin typeface="Times New Roman" pitchFamily="18" charset="0"/>
                <a:cs typeface="Times New Roman" pitchFamily="18" charset="0"/>
              </a:rPr>
              <a:t>Provides opportunity for the individual for attaining religious experience, e.g.: prayer, worship etc</a:t>
            </a:r>
          </a:p>
          <a:p>
            <a:pPr lvl="0"/>
            <a:r>
              <a:rPr lang="en-US" dirty="0" smtClean="0">
                <a:latin typeface="Times New Roman" pitchFamily="18" charset="0"/>
                <a:cs typeface="Times New Roman" pitchFamily="18" charset="0"/>
              </a:rPr>
              <a:t>It provides peace of mind, emotional support and maturity</a:t>
            </a:r>
          </a:p>
          <a:p>
            <a:pPr lvl="0"/>
            <a:r>
              <a:rPr lang="en-US" dirty="0" smtClean="0">
                <a:latin typeface="Times New Roman" pitchFamily="18" charset="0"/>
                <a:cs typeface="Times New Roman" pitchFamily="18" charset="0"/>
              </a:rPr>
              <a:t>Promotes goodness and develops good character</a:t>
            </a:r>
          </a:p>
          <a:p>
            <a:pPr lvl="0"/>
            <a:r>
              <a:rPr lang="en-US" dirty="0" smtClean="0">
                <a:latin typeface="Times New Roman" pitchFamily="18" charset="0"/>
                <a:cs typeface="Times New Roman" pitchFamily="18" charset="0"/>
              </a:rPr>
              <a:t>Acts as the healer of life; reduce the grievances in life</a:t>
            </a:r>
          </a:p>
          <a:p>
            <a:pPr lvl="0"/>
            <a:r>
              <a:rPr lang="en-US" dirty="0" smtClean="0">
                <a:latin typeface="Times New Roman" pitchFamily="18" charset="0"/>
                <a:cs typeface="Times New Roman" pitchFamily="18" charset="0"/>
              </a:rPr>
              <a:t>Reinforces the morale, supports established values and goals in life.</a:t>
            </a:r>
          </a:p>
          <a:p>
            <a:pPr lvl="0"/>
            <a:r>
              <a:rPr lang="en-US" dirty="0" smtClean="0">
                <a:latin typeface="Times New Roman" pitchFamily="18" charset="0"/>
                <a:cs typeface="Times New Roman" pitchFamily="18" charset="0"/>
              </a:rPr>
              <a:t>Offers inspiration, hope, faith, optimism and courage</a:t>
            </a: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112</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a:bodyPr>
          <a:lstStyle/>
          <a:p>
            <a:pPr algn="l"/>
            <a:r>
              <a:rPr lang="en-US" sz="1600" b="1" dirty="0" smtClean="0"/>
              <a:t>Functions cont’</a:t>
            </a:r>
            <a:endParaRPr lang="en-US" sz="1600" b="1" dirty="0"/>
          </a:p>
        </p:txBody>
      </p:sp>
      <p:sp>
        <p:nvSpPr>
          <p:cNvPr id="3" name="Content Placeholder 2"/>
          <p:cNvSpPr>
            <a:spLocks noGrp="1"/>
          </p:cNvSpPr>
          <p:nvPr>
            <p:ph idx="1"/>
          </p:nvPr>
        </p:nvSpPr>
        <p:spPr>
          <a:xfrm>
            <a:off x="457200" y="762000"/>
            <a:ext cx="8229600" cy="5867400"/>
          </a:xfrm>
        </p:spPr>
        <p:txBody>
          <a:bodyPr>
            <a:normAutofit/>
          </a:bodyPr>
          <a:lstStyle/>
          <a:p>
            <a:pPr lvl="0"/>
            <a:r>
              <a:rPr lang="en-US" dirty="0" smtClean="0">
                <a:latin typeface="Times New Roman" pitchFamily="18" charset="0"/>
                <a:cs typeface="Times New Roman" pitchFamily="18" charset="0"/>
              </a:rPr>
              <a:t>Explains individual suffering and helps to integrate the personality</a:t>
            </a:r>
          </a:p>
          <a:p>
            <a:pPr lvl="0"/>
            <a:r>
              <a:rPr lang="en-US" dirty="0" smtClean="0">
                <a:latin typeface="Times New Roman" pitchFamily="18" charset="0"/>
                <a:cs typeface="Times New Roman" pitchFamily="18" charset="0"/>
              </a:rPr>
              <a:t>Enhances self importance, promotes social solidarity</a:t>
            </a:r>
          </a:p>
          <a:p>
            <a:pPr lvl="0"/>
            <a:r>
              <a:rPr lang="en-US" dirty="0" smtClean="0">
                <a:latin typeface="Times New Roman" pitchFamily="18" charset="0"/>
                <a:cs typeface="Times New Roman" pitchFamily="18" charset="0"/>
              </a:rPr>
              <a:t>Conserves value of life; Moral, spiritual and social values are supported by religion</a:t>
            </a:r>
          </a:p>
          <a:p>
            <a:pPr lvl="0"/>
            <a:r>
              <a:rPr lang="en-US" dirty="0" smtClean="0">
                <a:latin typeface="Times New Roman" pitchFamily="18" charset="0"/>
                <a:cs typeface="Times New Roman" pitchFamily="18" charset="0"/>
              </a:rPr>
              <a:t>Promotes welfare: people who have religious background will have spirit of mutual help, cooperation, sympathetic merciful and cooperative</a:t>
            </a:r>
          </a:p>
          <a:p>
            <a:r>
              <a:rPr lang="en-US" dirty="0" smtClean="0">
                <a:latin typeface="Times New Roman" pitchFamily="18" charset="0"/>
                <a:cs typeface="Times New Roman" pitchFamily="18" charset="0"/>
              </a:rPr>
              <a:t>Provides recreation.</a:t>
            </a:r>
          </a:p>
          <a:p>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113</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Educational institutions</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(Functions)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5257800"/>
          </a:xfrm>
        </p:spPr>
        <p:txBody>
          <a:bodyPr>
            <a:normAutofit/>
          </a:bodyPr>
          <a:lstStyle/>
          <a:p>
            <a:r>
              <a:rPr lang="en-US" dirty="0" smtClean="0">
                <a:latin typeface="Times New Roman" pitchFamily="18" charset="0"/>
                <a:cs typeface="Times New Roman" pitchFamily="18" charset="0"/>
              </a:rPr>
              <a:t>Providing training for the members of society. </a:t>
            </a:r>
          </a:p>
          <a:p>
            <a:r>
              <a:rPr lang="en-US" dirty="0" smtClean="0">
                <a:latin typeface="Times New Roman" pitchFamily="18" charset="0"/>
                <a:cs typeface="Times New Roman" pitchFamily="18" charset="0"/>
              </a:rPr>
              <a:t>They serves as center of knowledge production, exchange, and distribution.</a:t>
            </a:r>
          </a:p>
          <a:p>
            <a:r>
              <a:rPr lang="en-US" dirty="0" smtClean="0">
                <a:latin typeface="Times New Roman" pitchFamily="18" charset="0"/>
                <a:cs typeface="Times New Roman" pitchFamily="18" charset="0"/>
              </a:rPr>
              <a:t>Preparing members of society for the statuses and roles that re associate with being good citizens and workers, holding various occupations.</a:t>
            </a:r>
          </a:p>
          <a:p>
            <a:r>
              <a:rPr lang="en-US" dirty="0" smtClean="0">
                <a:latin typeface="Times New Roman" pitchFamily="18" charset="0"/>
                <a:cs typeface="Times New Roman" pitchFamily="18" charset="0"/>
              </a:rPr>
              <a:t>ETC</a:t>
            </a:r>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114</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POLITICAL INSTITUTIONS</a:t>
            </a:r>
            <a:br>
              <a:rPr lang="en-US" sz="3200" b="1"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(Functions)</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1371600"/>
            <a:ext cx="8686800" cy="5257800"/>
          </a:xfrm>
        </p:spPr>
        <p:txBody>
          <a:bodyPr>
            <a:normAutofit lnSpcReduction="10000"/>
          </a:bodyPr>
          <a:lstStyle/>
          <a:p>
            <a:pPr>
              <a:lnSpc>
                <a:spcPct val="150000"/>
              </a:lnSpc>
            </a:pPr>
            <a:r>
              <a:rPr lang="en-US" dirty="0" smtClean="0">
                <a:latin typeface="Times New Roman" pitchFamily="18" charset="0"/>
                <a:cs typeface="Times New Roman" pitchFamily="18" charset="0"/>
              </a:rPr>
              <a:t>Protect the society from internal disorder, crime and chaos; as well as from external threats and invasion. </a:t>
            </a:r>
          </a:p>
          <a:p>
            <a:pPr>
              <a:lnSpc>
                <a:spcPct val="150000"/>
              </a:lnSpc>
            </a:pPr>
            <a:r>
              <a:rPr lang="en-US" dirty="0" smtClean="0">
                <a:latin typeface="Times New Roman" pitchFamily="18" charset="0"/>
                <a:cs typeface="Times New Roman" pitchFamily="18" charset="0"/>
              </a:rPr>
              <a:t>They maintain peace and order, enforce social control</a:t>
            </a:r>
          </a:p>
          <a:p>
            <a:pPr>
              <a:lnSpc>
                <a:spcPct val="150000"/>
              </a:lnSpc>
            </a:pPr>
            <a:r>
              <a:rPr lang="en-US" dirty="0" smtClean="0">
                <a:latin typeface="Times New Roman" pitchFamily="18" charset="0"/>
                <a:cs typeface="Times New Roman" pitchFamily="18" charset="0"/>
              </a:rPr>
              <a:t>Maintain the welfare and well-being of society.</a:t>
            </a:r>
          </a:p>
          <a:p>
            <a:pPr>
              <a:lnSpc>
                <a:spcPct val="150000"/>
              </a:lnSpc>
            </a:pPr>
            <a:r>
              <a:rPr lang="en-US" dirty="0" smtClean="0">
                <a:latin typeface="Times New Roman" pitchFamily="18" charset="0"/>
                <a:cs typeface="Times New Roman" pitchFamily="18" charset="0"/>
              </a:rPr>
              <a:t>ETC</a:t>
            </a:r>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115</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Script MT Bold" pitchFamily="66" charset="0"/>
              </a:rPr>
              <a:t>ASSIGNMENT</a:t>
            </a:r>
            <a:endParaRPr lang="en-US" b="1" u="sng" dirty="0">
              <a:latin typeface="Script MT Bold" pitchFamily="66" charset="0"/>
            </a:endParaRPr>
          </a:p>
        </p:txBody>
      </p:sp>
      <p:sp>
        <p:nvSpPr>
          <p:cNvPr id="3" name="Content Placeholder 2"/>
          <p:cNvSpPr>
            <a:spLocks noGrp="1"/>
          </p:cNvSpPr>
          <p:nvPr>
            <p:ph idx="1"/>
          </p:nvPr>
        </p:nvSpPr>
        <p:spPr>
          <a:xfrm>
            <a:off x="457200" y="1600200"/>
            <a:ext cx="8229600" cy="5029200"/>
          </a:xfrm>
        </p:spPr>
        <p:txBody>
          <a:bodyPr/>
          <a:lstStyle/>
          <a:p>
            <a:pPr>
              <a:lnSpc>
                <a:spcPct val="150000"/>
              </a:lnSpc>
            </a:pPr>
            <a:r>
              <a:rPr lang="en-US" dirty="0" smtClean="0">
                <a:latin typeface="Footlight MT Light" pitchFamily="18" charset="0"/>
                <a:cs typeface="Times New Roman" pitchFamily="18" charset="0"/>
              </a:rPr>
              <a:t>READ AND WRITE NOTES ON HEALTH CARE INSTITUTIONS</a:t>
            </a: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116</a:t>
            </a:fld>
            <a:endParaRPr lang="en-US"/>
          </a:p>
        </p:txBody>
      </p:sp>
    </p:spTree>
  </p:cSld>
  <p:clrMapOvr>
    <a:masterClrMapping/>
  </p:clrMapOvr>
  <p:transition>
    <p:wipe dir="d"/>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r>
              <a:rPr lang="en-US" sz="3200" b="1" dirty="0" smtClean="0">
                <a:latin typeface="Times New Roman" pitchFamily="18" charset="0"/>
                <a:cs typeface="Times New Roman" pitchFamily="18" charset="0"/>
              </a:rPr>
              <a:t>CULTURE</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914400"/>
            <a:ext cx="8229600" cy="5715000"/>
          </a:xfrm>
        </p:spPr>
        <p:txBody>
          <a:bodyPr>
            <a:normAutofit fontScale="85000" lnSpcReduction="20000"/>
          </a:bodyPr>
          <a:lstStyle/>
          <a:p>
            <a:pPr>
              <a:lnSpc>
                <a:spcPct val="150000"/>
              </a:lnSpc>
            </a:pPr>
            <a:r>
              <a:rPr lang="en-US" dirty="0" smtClean="0">
                <a:latin typeface="Comic Sans MS" pitchFamily="66" charset="0"/>
              </a:rPr>
              <a:t>By the end of lessons, the learner will be able to:</a:t>
            </a:r>
          </a:p>
          <a:p>
            <a:pPr lvl="1">
              <a:lnSpc>
                <a:spcPct val="150000"/>
              </a:lnSpc>
            </a:pPr>
            <a:r>
              <a:rPr lang="en-US" dirty="0" smtClean="0">
                <a:latin typeface="Comic Sans MS" pitchFamily="66" charset="0"/>
              </a:rPr>
              <a:t>Define culture</a:t>
            </a:r>
          </a:p>
          <a:p>
            <a:pPr lvl="1">
              <a:lnSpc>
                <a:spcPct val="150000"/>
              </a:lnSpc>
            </a:pPr>
            <a:r>
              <a:rPr lang="en-US" dirty="0" smtClean="0">
                <a:latin typeface="Comic Sans MS" pitchFamily="66" charset="0"/>
              </a:rPr>
              <a:t>Describe the different forms of culture</a:t>
            </a:r>
          </a:p>
          <a:p>
            <a:pPr lvl="1">
              <a:lnSpc>
                <a:spcPct val="150000"/>
              </a:lnSpc>
            </a:pPr>
            <a:r>
              <a:rPr lang="en-US" dirty="0" smtClean="0">
                <a:latin typeface="Comic Sans MS" pitchFamily="66" charset="0"/>
              </a:rPr>
              <a:t>Identify the components of culture</a:t>
            </a:r>
          </a:p>
          <a:p>
            <a:pPr lvl="1">
              <a:lnSpc>
                <a:spcPct val="150000"/>
              </a:lnSpc>
            </a:pPr>
            <a:r>
              <a:rPr lang="en-US" dirty="0" smtClean="0">
                <a:latin typeface="Comic Sans MS" pitchFamily="66" charset="0"/>
              </a:rPr>
              <a:t>Describe the elements of culture</a:t>
            </a:r>
          </a:p>
          <a:p>
            <a:pPr lvl="1">
              <a:lnSpc>
                <a:spcPct val="150000"/>
              </a:lnSpc>
            </a:pPr>
            <a:r>
              <a:rPr lang="en-US" dirty="0" smtClean="0">
                <a:latin typeface="Comic Sans MS" pitchFamily="66" charset="0"/>
              </a:rPr>
              <a:t>List the characteristics of a culture</a:t>
            </a:r>
          </a:p>
          <a:p>
            <a:pPr lvl="1">
              <a:lnSpc>
                <a:spcPct val="150000"/>
              </a:lnSpc>
            </a:pPr>
            <a:r>
              <a:rPr lang="en-US" dirty="0" smtClean="0">
                <a:latin typeface="Comic Sans MS" pitchFamily="66" charset="0"/>
              </a:rPr>
              <a:t>Explain selected cultural beliefs and practices that affect human health.</a:t>
            </a:r>
          </a:p>
          <a:p>
            <a:pPr lvl="1">
              <a:lnSpc>
                <a:spcPct val="150000"/>
              </a:lnSpc>
            </a:pPr>
            <a:r>
              <a:rPr lang="en-US" dirty="0" smtClean="0">
                <a:latin typeface="Comic Sans MS" pitchFamily="66" charset="0"/>
              </a:rPr>
              <a:t>State cultural diversity</a:t>
            </a:r>
          </a:p>
          <a:p>
            <a:pPr>
              <a:lnSpc>
                <a:spcPct val="150000"/>
              </a:lnSpc>
            </a:pPr>
            <a:endParaRPr lang="en-US" dirty="0"/>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117</a:t>
            </a:fld>
            <a:endParaRPr lang="en-US"/>
          </a:p>
        </p:txBody>
      </p:sp>
    </p:spTree>
  </p:cSld>
  <p:clrMapOvr>
    <a:masterClrMapping/>
  </p:clrMapOvr>
  <p:transition>
    <p:wipe dir="d"/>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endParaRPr lang="en-US" dirty="0"/>
          </a:p>
        </p:txBody>
      </p:sp>
      <p:sp>
        <p:nvSpPr>
          <p:cNvPr id="3" name="Content Placeholder 2"/>
          <p:cNvSpPr>
            <a:spLocks noGrp="1"/>
          </p:cNvSpPr>
          <p:nvPr>
            <p:ph idx="1"/>
          </p:nvPr>
        </p:nvSpPr>
        <p:spPr>
          <a:xfrm>
            <a:off x="457200" y="685800"/>
            <a:ext cx="8229600" cy="6019800"/>
          </a:xfrm>
        </p:spPr>
        <p:txBody>
          <a:bodyPr>
            <a:normAutofit fontScale="92500" lnSpcReduction="20000"/>
          </a:bodyPr>
          <a:lstStyle/>
          <a:p>
            <a:pPr>
              <a:lnSpc>
                <a:spcPct val="150000"/>
              </a:lnSpc>
              <a:buFont typeface="Arial" charset="0"/>
              <a:buNone/>
            </a:pPr>
            <a:r>
              <a:rPr lang="en-US" dirty="0" smtClean="0">
                <a:latin typeface="Times New Roman" pitchFamily="18" charset="0"/>
                <a:cs typeface="Times New Roman" pitchFamily="18" charset="0"/>
              </a:rPr>
              <a:t>Def:</a:t>
            </a:r>
          </a:p>
          <a:p>
            <a:pPr lvl="0">
              <a:lnSpc>
                <a:spcPct val="150000"/>
              </a:lnSpc>
              <a:buFont typeface="Courier New" pitchFamily="49" charset="0"/>
              <a:buChar char="o"/>
            </a:pPr>
            <a:r>
              <a:rPr lang="en-US" dirty="0" smtClean="0">
                <a:latin typeface="Times New Roman" pitchFamily="18" charset="0"/>
                <a:cs typeface="Times New Roman" pitchFamily="18" charset="0"/>
              </a:rPr>
              <a:t>‘The sum total of socially transmitted behavioral patterns, arts, institutions, values and beliefs that a person copies from other persons with whom they interact’.</a:t>
            </a:r>
          </a:p>
          <a:p>
            <a:pPr lvl="0">
              <a:lnSpc>
                <a:spcPct val="150000"/>
              </a:lnSpc>
              <a:buFont typeface="Courier New" pitchFamily="49" charset="0"/>
              <a:buChar char="o"/>
            </a:pPr>
            <a:r>
              <a:rPr lang="en-US" dirty="0" smtClean="0"/>
              <a:t> </a:t>
            </a:r>
            <a:r>
              <a:rPr lang="en-US" dirty="0" smtClean="0">
                <a:latin typeface="Times New Roman" pitchFamily="18" charset="0"/>
                <a:cs typeface="Times New Roman" pitchFamily="18" charset="0"/>
              </a:rPr>
              <a:t>‘Culture is a complex whole, which includes knowledge, belief, art, morals, customs and any other capabilities and habits acquired by the man as a member of society’ – EB Taylor.</a:t>
            </a:r>
          </a:p>
          <a:p>
            <a:pPr>
              <a:lnSpc>
                <a:spcPct val="150000"/>
              </a:lnSpc>
              <a:buFont typeface="Courier New" pitchFamily="49" charset="0"/>
              <a:buChar char="o"/>
            </a:pPr>
            <a:endParaRPr lang="en-US" dirty="0" smtClean="0">
              <a:latin typeface="Times New Roman" pitchFamily="18" charset="0"/>
              <a:cs typeface="Times New Roman" pitchFamily="18" charset="0"/>
            </a:endParaRPr>
          </a:p>
          <a:p>
            <a:pPr>
              <a:lnSpc>
                <a:spcPct val="150000"/>
              </a:lnSpc>
              <a:buFont typeface="Arial" charset="0"/>
              <a:buNone/>
            </a:pPr>
            <a:endParaRPr lang="en-US" dirty="0" smtClean="0">
              <a:latin typeface="Times New Roman" pitchFamily="18" charset="0"/>
              <a:cs typeface="Times New Roman" pitchFamily="18" charset="0"/>
            </a:endParaRPr>
          </a:p>
          <a:p>
            <a:endParaRPr lang="en-US" dirty="0"/>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118</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smtClean="0">
                <a:latin typeface="Times New Roman" pitchFamily="18" charset="0"/>
                <a:cs typeface="Times New Roman" pitchFamily="18" charset="0"/>
              </a:rPr>
              <a:t>Components of culture</a:t>
            </a:r>
            <a:endParaRPr lang="en-US" sz="3200" b="1" u="sng"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5410200"/>
          </a:xfrm>
        </p:spPr>
        <p:txBody>
          <a:bodyPr>
            <a:normAutofit/>
          </a:bodyPr>
          <a:lstStyle/>
          <a:p>
            <a:pPr>
              <a:lnSpc>
                <a:spcPct val="150000"/>
              </a:lnSpc>
            </a:pPr>
            <a:r>
              <a:rPr lang="en-US" dirty="0" smtClean="0">
                <a:latin typeface="Times New Roman" pitchFamily="18" charset="0"/>
                <a:cs typeface="Times New Roman" pitchFamily="18" charset="0"/>
              </a:rPr>
              <a:t>Cultures vary from one another and it shares four major components, namely;</a:t>
            </a:r>
          </a:p>
          <a:p>
            <a:pPr marL="514350" lvl="0" indent="-514350">
              <a:lnSpc>
                <a:spcPct val="150000"/>
              </a:lnSpc>
              <a:buFont typeface="+mj-lt"/>
              <a:buAutoNum type="arabicPeriod"/>
            </a:pPr>
            <a:r>
              <a:rPr lang="en-US" dirty="0" smtClean="0">
                <a:latin typeface="Times New Roman" pitchFamily="18" charset="0"/>
                <a:cs typeface="Times New Roman" pitchFamily="18" charset="0"/>
              </a:rPr>
              <a:t>Communication aspects</a:t>
            </a:r>
          </a:p>
          <a:p>
            <a:pPr marL="514350" lvl="0" indent="-514350">
              <a:lnSpc>
                <a:spcPct val="150000"/>
              </a:lnSpc>
              <a:buFont typeface="+mj-lt"/>
              <a:buAutoNum type="arabicPeriod"/>
            </a:pPr>
            <a:r>
              <a:rPr lang="en-US" dirty="0" smtClean="0">
                <a:latin typeface="Times New Roman" pitchFamily="18" charset="0"/>
                <a:cs typeface="Times New Roman" pitchFamily="18" charset="0"/>
              </a:rPr>
              <a:t>Cognitive aspects</a:t>
            </a:r>
          </a:p>
          <a:p>
            <a:pPr marL="514350" lvl="0" indent="-514350">
              <a:lnSpc>
                <a:spcPct val="150000"/>
              </a:lnSpc>
              <a:buFont typeface="+mj-lt"/>
              <a:buAutoNum type="arabicPeriod"/>
            </a:pPr>
            <a:r>
              <a:rPr lang="en-US" dirty="0" smtClean="0">
                <a:latin typeface="Times New Roman" pitchFamily="18" charset="0"/>
                <a:cs typeface="Times New Roman" pitchFamily="18" charset="0"/>
              </a:rPr>
              <a:t>Material aspects</a:t>
            </a:r>
          </a:p>
          <a:p>
            <a:pPr marL="514350" lvl="0" indent="-514350">
              <a:lnSpc>
                <a:spcPct val="150000"/>
              </a:lnSpc>
              <a:buFont typeface="+mj-lt"/>
              <a:buAutoNum type="arabicPeriod"/>
            </a:pPr>
            <a:r>
              <a:rPr lang="en-US" dirty="0" smtClean="0">
                <a:latin typeface="Times New Roman" pitchFamily="18" charset="0"/>
                <a:cs typeface="Times New Roman" pitchFamily="18" charset="0"/>
              </a:rPr>
              <a:t>Behavioral aspects</a:t>
            </a:r>
          </a:p>
          <a:p>
            <a:pPr>
              <a:lnSpc>
                <a:spcPct val="150000"/>
              </a:lnSpc>
            </a:pPr>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119</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Autofit/>
          </a:bodyPr>
          <a:lstStyle/>
          <a:p>
            <a:r>
              <a:rPr lang="en-US" sz="3200" b="1" dirty="0" smtClean="0">
                <a:latin typeface="Franklin Gothic Demi" pitchFamily="34" charset="0"/>
                <a:cs typeface="Times New Roman" pitchFamily="18" charset="0"/>
              </a:rPr>
              <a:t>Help nurses in:-</a:t>
            </a:r>
            <a:endParaRPr lang="en-US" sz="3200" b="1" dirty="0">
              <a:latin typeface="Franklin Gothic Demi" pitchFamily="34" charset="0"/>
              <a:cs typeface="Times New Roman" pitchFamily="18" charset="0"/>
            </a:endParaRPr>
          </a:p>
        </p:txBody>
      </p:sp>
      <p:sp>
        <p:nvSpPr>
          <p:cNvPr id="3" name="Content Placeholder 2"/>
          <p:cNvSpPr>
            <a:spLocks noGrp="1"/>
          </p:cNvSpPr>
          <p:nvPr>
            <p:ph idx="1"/>
          </p:nvPr>
        </p:nvSpPr>
        <p:spPr>
          <a:xfrm>
            <a:off x="457200" y="914400"/>
            <a:ext cx="8229600" cy="5638800"/>
          </a:xfrm>
        </p:spPr>
        <p:txBody>
          <a:bodyPr>
            <a:normAutofit/>
          </a:bodyPr>
          <a:lstStyle/>
          <a:p>
            <a:pPr>
              <a:lnSpc>
                <a:spcPct val="150000"/>
              </a:lnSpc>
              <a:buFont typeface="Wingdings" pitchFamily="2" charset="2"/>
              <a:buChar char="ü"/>
            </a:pPr>
            <a:r>
              <a:rPr lang="en-US" dirty="0" smtClean="0">
                <a:latin typeface="Times New Roman" pitchFamily="18" charset="0"/>
                <a:cs typeface="Times New Roman" pitchFamily="18" charset="0"/>
              </a:rPr>
              <a:t>Provision of total and comprehensive  patient care in any set-up.</a:t>
            </a:r>
          </a:p>
          <a:p>
            <a:pPr>
              <a:lnSpc>
                <a:spcPct val="150000"/>
              </a:lnSpc>
              <a:buFont typeface="Wingdings" pitchFamily="2" charset="2"/>
              <a:buChar char="ü"/>
            </a:pPr>
            <a:r>
              <a:rPr lang="en-US" dirty="0" smtClean="0">
                <a:latin typeface="Times New Roman" pitchFamily="18" charset="0"/>
                <a:cs typeface="Times New Roman" pitchFamily="18" charset="0"/>
              </a:rPr>
              <a:t>Understanding individual, family and societal needs in a holistic manner. </a:t>
            </a:r>
          </a:p>
          <a:p>
            <a:pPr>
              <a:lnSpc>
                <a:spcPct val="150000"/>
              </a:lnSpc>
              <a:buFont typeface="Wingdings" pitchFamily="2" charset="2"/>
              <a:buChar char="ü"/>
            </a:pPr>
            <a:r>
              <a:rPr lang="en-US" dirty="0" smtClean="0">
                <a:latin typeface="Times New Roman" pitchFamily="18" charset="0"/>
                <a:cs typeface="Times New Roman" pitchFamily="18" charset="0"/>
              </a:rPr>
              <a:t>Meeting identified societal needs fully</a:t>
            </a:r>
          </a:p>
          <a:p>
            <a:pPr>
              <a:lnSpc>
                <a:spcPct val="150000"/>
              </a:lnSpc>
              <a:buFont typeface="Wingdings" pitchFamily="2" charset="2"/>
              <a:buChar char="ü"/>
            </a:pPr>
            <a:r>
              <a:rPr lang="en-US" dirty="0" smtClean="0">
                <a:latin typeface="Times New Roman" pitchFamily="18" charset="0"/>
                <a:cs typeface="Times New Roman" pitchFamily="18" charset="0"/>
              </a:rPr>
              <a:t>Creation of good social interaction (nurse-client relationships)</a:t>
            </a:r>
          </a:p>
          <a:p>
            <a:pPr>
              <a:lnSpc>
                <a:spcPct val="150000"/>
              </a:lnSpc>
              <a:buFont typeface="Wingdings" pitchFamily="2" charset="2"/>
              <a:buChar char="ü"/>
            </a:pPr>
            <a:endParaRPr lang="en-US" dirty="0" smtClean="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12</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r>
              <a:rPr lang="en-US" dirty="0" smtClean="0">
                <a:latin typeface="Comic Sans MS" pitchFamily="66" charset="0"/>
              </a:rPr>
              <a:t>Forms of of culture</a:t>
            </a:r>
            <a:endParaRPr lang="en-US" dirty="0">
              <a:latin typeface="Comic Sans MS" pitchFamily="66" charset="0"/>
            </a:endParaRPr>
          </a:p>
        </p:txBody>
      </p:sp>
      <p:sp>
        <p:nvSpPr>
          <p:cNvPr id="3" name="Content Placeholder 2"/>
          <p:cNvSpPr>
            <a:spLocks noGrp="1"/>
          </p:cNvSpPr>
          <p:nvPr>
            <p:ph idx="1"/>
          </p:nvPr>
        </p:nvSpPr>
        <p:spPr>
          <a:xfrm>
            <a:off x="152400" y="609600"/>
            <a:ext cx="8534400" cy="6248400"/>
          </a:xfrm>
        </p:spPr>
        <p:txBody>
          <a:bodyPr>
            <a:noAutofit/>
          </a:bodyPr>
          <a:lstStyle/>
          <a:p>
            <a:pPr>
              <a:lnSpc>
                <a:spcPct val="150000"/>
              </a:lnSpc>
            </a:pPr>
            <a:r>
              <a:rPr lang="en-US" dirty="0" smtClean="0">
                <a:latin typeface="Times New Roman" pitchFamily="18" charset="0"/>
                <a:cs typeface="Times New Roman" pitchFamily="18" charset="0"/>
              </a:rPr>
              <a:t>The two forms are:</a:t>
            </a:r>
          </a:p>
          <a:p>
            <a:pPr>
              <a:lnSpc>
                <a:spcPct val="150000"/>
              </a:lnSpc>
            </a:pPr>
            <a:r>
              <a:rPr lang="en-US" dirty="0" smtClean="0">
                <a:solidFill>
                  <a:srgbClr val="FF0000"/>
                </a:solidFill>
                <a:latin typeface="Times New Roman" pitchFamily="18" charset="0"/>
                <a:cs typeface="Times New Roman" pitchFamily="18" charset="0"/>
              </a:rPr>
              <a:t>Non-material</a:t>
            </a:r>
            <a:r>
              <a:rPr lang="en-US" i="1" dirty="0" smtClean="0">
                <a:solidFill>
                  <a:srgbClr val="FF0000"/>
                </a:solidFill>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culture </a:t>
            </a:r>
            <a:r>
              <a:rPr lang="en-US" dirty="0" smtClean="0">
                <a:latin typeface="Times New Roman" pitchFamily="18" charset="0"/>
                <a:cs typeface="Times New Roman" pitchFamily="18" charset="0"/>
              </a:rPr>
              <a:t>- These are </a:t>
            </a:r>
            <a:r>
              <a:rPr lang="en-US" dirty="0" smtClean="0"/>
              <a:t>the nonphysical ideas that people have about their culture, including beliefs, values, rules, norms, morals, language, organizations, and institutions. </a:t>
            </a:r>
            <a:endParaRPr lang="en-US" i="1" dirty="0" smtClean="0">
              <a:latin typeface="Times New Roman" pitchFamily="18" charset="0"/>
              <a:cs typeface="Times New Roman" pitchFamily="18" charset="0"/>
            </a:endParaRPr>
          </a:p>
          <a:p>
            <a:pPr>
              <a:lnSpc>
                <a:spcPct val="150000"/>
              </a:lnSpc>
            </a:pPr>
            <a:r>
              <a:rPr lang="en-US" dirty="0" smtClean="0">
                <a:solidFill>
                  <a:srgbClr val="FF0000"/>
                </a:solidFill>
                <a:latin typeface="Times New Roman" pitchFamily="18" charset="0"/>
                <a:cs typeface="Times New Roman" pitchFamily="18" charset="0"/>
              </a:rPr>
              <a:t>Material culture</a:t>
            </a:r>
            <a:r>
              <a:rPr lang="en-US" dirty="0" smtClean="0">
                <a:latin typeface="Times New Roman" pitchFamily="18" charset="0"/>
                <a:cs typeface="Times New Roman" pitchFamily="18" charset="0"/>
              </a:rPr>
              <a:t> –these are</a:t>
            </a:r>
            <a:r>
              <a:rPr lang="en-US" dirty="0" smtClean="0"/>
              <a:t> the physical objects, resources, and spaces that people use to define their culture. </a:t>
            </a:r>
            <a:endParaRPr lang="en-US" dirty="0" smtClean="0">
              <a:latin typeface="Times New Roman" pitchFamily="18" charset="0"/>
              <a:cs typeface="Times New Roman" pitchFamily="18" charset="0"/>
            </a:endParaRPr>
          </a:p>
          <a:p>
            <a:endParaRPr lang="en-US" dirty="0"/>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120</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r>
              <a:rPr lang="en-US" sz="2800" b="1" dirty="0" smtClean="0">
                <a:latin typeface="Times New Roman" pitchFamily="18" charset="0"/>
                <a:cs typeface="Times New Roman" pitchFamily="18" charset="0"/>
              </a:rPr>
              <a:t>Elements of culture</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609600"/>
            <a:ext cx="8229600" cy="6096000"/>
          </a:xfrm>
        </p:spPr>
        <p:txBody>
          <a:bodyPr>
            <a:normAutofit/>
          </a:bodyPr>
          <a:lstStyle/>
          <a:p>
            <a:pPr>
              <a:buNone/>
            </a:pPr>
            <a:r>
              <a:rPr lang="en-US" b="1" u="sng" dirty="0" smtClean="0">
                <a:latin typeface="Arial Black" pitchFamily="34" charset="0"/>
                <a:cs typeface="Times New Roman" pitchFamily="18" charset="0"/>
              </a:rPr>
              <a:t>Major ones</a:t>
            </a:r>
          </a:p>
          <a:p>
            <a:pPr marL="514350" indent="-514350">
              <a:buFont typeface="+mj-lt"/>
              <a:buAutoNum type="arabicPeriod"/>
            </a:pPr>
            <a:r>
              <a:rPr lang="en-US" b="1" dirty="0" smtClean="0">
                <a:latin typeface="Arial Black" pitchFamily="34" charset="0"/>
                <a:cs typeface="Times New Roman" pitchFamily="18" charset="0"/>
              </a:rPr>
              <a:t>Language</a:t>
            </a:r>
          </a:p>
          <a:p>
            <a:pPr marL="514350" indent="-514350">
              <a:buFont typeface="+mj-lt"/>
              <a:buAutoNum type="arabicPeriod"/>
            </a:pPr>
            <a:r>
              <a:rPr lang="en-US" b="1" dirty="0" smtClean="0">
                <a:latin typeface="Arial Black" pitchFamily="34" charset="0"/>
                <a:cs typeface="Times New Roman" pitchFamily="18" charset="0"/>
              </a:rPr>
              <a:t>Symbols</a:t>
            </a:r>
          </a:p>
          <a:p>
            <a:pPr marL="514350" indent="-514350">
              <a:buFont typeface="+mj-lt"/>
              <a:buAutoNum type="arabicPeriod"/>
            </a:pPr>
            <a:r>
              <a:rPr lang="en-US" b="1" dirty="0" smtClean="0">
                <a:latin typeface="Arial Black" pitchFamily="34" charset="0"/>
                <a:cs typeface="Times New Roman" pitchFamily="18" charset="0"/>
              </a:rPr>
              <a:t>Values</a:t>
            </a:r>
          </a:p>
          <a:p>
            <a:pPr marL="514350" indent="-514350">
              <a:buFont typeface="+mj-lt"/>
              <a:buAutoNum type="arabicPeriod"/>
            </a:pPr>
            <a:r>
              <a:rPr lang="en-US" b="1" dirty="0" smtClean="0">
                <a:latin typeface="Arial Black" pitchFamily="34" charset="0"/>
                <a:cs typeface="Times New Roman" pitchFamily="18" charset="0"/>
              </a:rPr>
              <a:t>Norms</a:t>
            </a:r>
          </a:p>
          <a:p>
            <a:pPr>
              <a:buNone/>
            </a:pPr>
            <a:r>
              <a:rPr lang="en-US" b="1" u="sng" dirty="0" smtClean="0">
                <a:latin typeface="Arial Black" pitchFamily="34" charset="0"/>
                <a:cs typeface="Times New Roman" pitchFamily="18" charset="0"/>
              </a:rPr>
              <a:t>Others </a:t>
            </a:r>
          </a:p>
          <a:p>
            <a:pPr>
              <a:buFont typeface="Wingdings" pitchFamily="2" charset="2"/>
              <a:buChar char="ü"/>
            </a:pPr>
            <a:r>
              <a:rPr lang="en-US" b="1" dirty="0" smtClean="0">
                <a:solidFill>
                  <a:srgbClr val="FF0000"/>
                </a:solidFill>
                <a:latin typeface="Arial Black" pitchFamily="34" charset="0"/>
                <a:cs typeface="Times New Roman" pitchFamily="18" charset="0"/>
              </a:rPr>
              <a:t>Material life</a:t>
            </a:r>
          </a:p>
          <a:p>
            <a:pPr>
              <a:buFont typeface="Wingdings" pitchFamily="2" charset="2"/>
              <a:buChar char="ü"/>
            </a:pPr>
            <a:r>
              <a:rPr lang="en-US" b="1" dirty="0" smtClean="0">
                <a:solidFill>
                  <a:srgbClr val="FF0000"/>
                </a:solidFill>
                <a:latin typeface="Arial Black" pitchFamily="34" charset="0"/>
                <a:cs typeface="Times New Roman" pitchFamily="18" charset="0"/>
              </a:rPr>
              <a:t>Religion</a:t>
            </a:r>
          </a:p>
          <a:p>
            <a:pPr>
              <a:buFont typeface="Wingdings" pitchFamily="2" charset="2"/>
              <a:buChar char="ü"/>
            </a:pPr>
            <a:r>
              <a:rPr lang="en-US" b="1" dirty="0" smtClean="0">
                <a:solidFill>
                  <a:srgbClr val="FF0000"/>
                </a:solidFill>
                <a:latin typeface="Arial Black" pitchFamily="34" charset="0"/>
                <a:cs typeface="Times New Roman" pitchFamily="18" charset="0"/>
              </a:rPr>
              <a:t>Education </a:t>
            </a:r>
            <a:endParaRPr lang="en-US" dirty="0">
              <a:solidFill>
                <a:srgbClr val="FF0000"/>
              </a:solidFill>
              <a:latin typeface="Arial Black" pitchFamily="34"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121</a:t>
            </a:fld>
            <a:endParaRPr lang="en-US"/>
          </a:p>
        </p:txBody>
      </p:sp>
    </p:spTree>
  </p:cSld>
  <p:clrMapOvr>
    <a:masterClrMapping/>
  </p:clrMapOvr>
  <p:transition>
    <p:wipe dir="d"/>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200"/>
          </a:xfrm>
        </p:spPr>
        <p:txBody>
          <a:bodyPr>
            <a:noAutofit/>
          </a:bodyPr>
          <a:lstStyle/>
          <a:p>
            <a:r>
              <a:rPr lang="en-US" sz="3200" b="1" dirty="0" smtClean="0">
                <a:latin typeface="Times New Roman" pitchFamily="18" charset="0"/>
                <a:cs typeface="Times New Roman" pitchFamily="18" charset="0"/>
              </a:rPr>
              <a:t>Functions of culture</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457200"/>
            <a:ext cx="8763000" cy="6248400"/>
          </a:xfrm>
        </p:spPr>
        <p:txBody>
          <a:bodyPr>
            <a:noAutofit/>
          </a:bodyPr>
          <a:lstStyle/>
          <a:p>
            <a:pPr lvl="0">
              <a:lnSpc>
                <a:spcPct val="150000"/>
              </a:lnSpc>
            </a:pPr>
            <a:r>
              <a:rPr lang="en-US" dirty="0" smtClean="0">
                <a:latin typeface="Times New Roman" pitchFamily="18" charset="0"/>
                <a:cs typeface="Times New Roman" pitchFamily="18" charset="0"/>
              </a:rPr>
              <a:t>Culture makes man as a social being</a:t>
            </a:r>
          </a:p>
          <a:p>
            <a:pPr lvl="0"/>
            <a:r>
              <a:rPr lang="en-US" dirty="0" smtClean="0">
                <a:latin typeface="Times New Roman" pitchFamily="18" charset="0"/>
                <a:cs typeface="Times New Roman" pitchFamily="18" charset="0"/>
              </a:rPr>
              <a:t>Regulate the conduct and prepares the human being for group life through the process of socialization</a:t>
            </a:r>
          </a:p>
          <a:p>
            <a:pPr lvl="0">
              <a:lnSpc>
                <a:spcPct val="150000"/>
              </a:lnSpc>
            </a:pPr>
            <a:r>
              <a:rPr lang="en-US" dirty="0" smtClean="0">
                <a:latin typeface="Times New Roman" pitchFamily="18" charset="0"/>
                <a:cs typeface="Times New Roman" pitchFamily="18" charset="0"/>
              </a:rPr>
              <a:t>It defines the meaning of situation</a:t>
            </a:r>
          </a:p>
          <a:p>
            <a:pPr lvl="0">
              <a:lnSpc>
                <a:spcPct val="150000"/>
              </a:lnSpc>
            </a:pPr>
            <a:r>
              <a:rPr lang="en-US" dirty="0" smtClean="0">
                <a:latin typeface="Times New Roman" pitchFamily="18" charset="0"/>
                <a:cs typeface="Times New Roman" pitchFamily="18" charset="0"/>
              </a:rPr>
              <a:t>Provides solutions to complicated situations as it provides traditional interpretation to certain situations</a:t>
            </a:r>
          </a:p>
          <a:p>
            <a:pPr lvl="0">
              <a:lnSpc>
                <a:spcPct val="150000"/>
              </a:lnSpc>
            </a:pPr>
            <a:r>
              <a:rPr lang="en-US" dirty="0" smtClean="0">
                <a:latin typeface="Times New Roman" pitchFamily="18" charset="0"/>
                <a:cs typeface="Times New Roman" pitchFamily="18" charset="0"/>
              </a:rPr>
              <a:t>Defines values, attitudes and goals</a:t>
            </a: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122</a:t>
            </a:fld>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endParaRPr lang="en-US" dirty="0"/>
          </a:p>
        </p:txBody>
      </p:sp>
      <p:sp>
        <p:nvSpPr>
          <p:cNvPr id="3" name="Content Placeholder 2"/>
          <p:cNvSpPr>
            <a:spLocks noGrp="1"/>
          </p:cNvSpPr>
          <p:nvPr>
            <p:ph idx="1"/>
          </p:nvPr>
        </p:nvSpPr>
        <p:spPr>
          <a:xfrm>
            <a:off x="457200" y="533400"/>
            <a:ext cx="8229600" cy="6096000"/>
          </a:xfrm>
        </p:spPr>
        <p:txBody>
          <a:bodyPr>
            <a:noAutofit/>
          </a:bodyPr>
          <a:lstStyle/>
          <a:p>
            <a:pPr lvl="0">
              <a:lnSpc>
                <a:spcPct val="160000"/>
              </a:lnSpc>
            </a:pPr>
            <a:r>
              <a:rPr lang="en-US" dirty="0" smtClean="0">
                <a:latin typeface="Times New Roman" pitchFamily="18" charset="0"/>
                <a:cs typeface="Times New Roman" pitchFamily="18" charset="0"/>
              </a:rPr>
              <a:t>Broaden the vision of individuals</a:t>
            </a:r>
          </a:p>
          <a:p>
            <a:pPr lvl="0">
              <a:lnSpc>
                <a:spcPct val="160000"/>
              </a:lnSpc>
            </a:pPr>
            <a:r>
              <a:rPr lang="en-US" dirty="0" smtClean="0">
                <a:latin typeface="Times New Roman" pitchFamily="18" charset="0"/>
                <a:cs typeface="Times New Roman" pitchFamily="18" charset="0"/>
              </a:rPr>
              <a:t>Provides behavior pattern and relationship with others.</a:t>
            </a:r>
          </a:p>
          <a:p>
            <a:pPr lvl="0">
              <a:lnSpc>
                <a:spcPct val="160000"/>
              </a:lnSpc>
            </a:pPr>
            <a:r>
              <a:rPr lang="en-US" dirty="0" smtClean="0">
                <a:latin typeface="Times New Roman" pitchFamily="18" charset="0"/>
                <a:cs typeface="Times New Roman" pitchFamily="18" charset="0"/>
              </a:rPr>
              <a:t>Keeps the individual behavior intact</a:t>
            </a:r>
          </a:p>
          <a:p>
            <a:pPr lvl="0">
              <a:lnSpc>
                <a:spcPct val="160000"/>
              </a:lnSpc>
            </a:pPr>
            <a:r>
              <a:rPr lang="en-US" dirty="0" smtClean="0">
                <a:latin typeface="Times New Roman" pitchFamily="18" charset="0"/>
                <a:cs typeface="Times New Roman" pitchFamily="18" charset="0"/>
              </a:rPr>
              <a:t>Creates new needs and interests </a:t>
            </a:r>
          </a:p>
          <a:p>
            <a:pPr lvl="0">
              <a:lnSpc>
                <a:spcPct val="160000"/>
              </a:lnSpc>
            </a:pPr>
            <a:r>
              <a:rPr lang="en-US" dirty="0" smtClean="0">
                <a:latin typeface="Times New Roman" pitchFamily="18" charset="0"/>
                <a:cs typeface="Times New Roman" pitchFamily="18" charset="0"/>
              </a:rPr>
              <a:t>Moulds national character</a:t>
            </a:r>
          </a:p>
          <a:p>
            <a:pPr lvl="0">
              <a:lnSpc>
                <a:spcPct val="160000"/>
              </a:lnSpc>
            </a:pPr>
            <a:r>
              <a:rPr lang="en-US" dirty="0" smtClean="0">
                <a:latin typeface="Times New Roman" pitchFamily="18" charset="0"/>
                <a:cs typeface="Times New Roman" pitchFamily="18" charset="0"/>
              </a:rPr>
              <a:t>Defines myths, legends, supernatural believes </a:t>
            </a:r>
          </a:p>
          <a:p>
            <a:pPr>
              <a:lnSpc>
                <a:spcPct val="160000"/>
              </a:lnSpc>
            </a:pPr>
            <a:endParaRPr lang="en-US" dirty="0" smtClean="0">
              <a:latin typeface="Times New Roman" pitchFamily="18" charset="0"/>
              <a:cs typeface="Times New Roman" pitchFamily="18" charset="0"/>
            </a:endParaRPr>
          </a:p>
          <a:p>
            <a:pPr>
              <a:lnSpc>
                <a:spcPct val="160000"/>
              </a:lnSpc>
            </a:pPr>
            <a:endParaRPr lang="en-US" dirty="0"/>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123</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381000"/>
          </a:xfrm>
        </p:spPr>
        <p:txBody>
          <a:bodyPr>
            <a:normAutofit fontScale="90000"/>
          </a:bodyPr>
          <a:lstStyle/>
          <a:p>
            <a:r>
              <a:rPr lang="en-US" sz="2800" b="1" u="sng" dirty="0" smtClean="0"/>
              <a:t>Characteristics of culture</a:t>
            </a:r>
            <a:endParaRPr lang="en-US" sz="2800" b="1" u="sng" dirty="0"/>
          </a:p>
        </p:txBody>
      </p:sp>
      <p:sp>
        <p:nvSpPr>
          <p:cNvPr id="3" name="Content Placeholder 2"/>
          <p:cNvSpPr>
            <a:spLocks noGrp="1"/>
          </p:cNvSpPr>
          <p:nvPr>
            <p:ph idx="1"/>
          </p:nvPr>
        </p:nvSpPr>
        <p:spPr>
          <a:xfrm>
            <a:off x="457200" y="533400"/>
            <a:ext cx="8229600" cy="6324600"/>
          </a:xfrm>
        </p:spPr>
        <p:txBody>
          <a:bodyPr>
            <a:normAutofit/>
          </a:bodyPr>
          <a:lstStyle/>
          <a:p>
            <a:pPr marL="571500" indent="-571500">
              <a:lnSpc>
                <a:spcPct val="150000"/>
              </a:lnSpc>
              <a:buFont typeface="Wingdings" pitchFamily="2" charset="2"/>
              <a:buChar char="ü"/>
            </a:pPr>
            <a:r>
              <a:rPr lang="en-GB" dirty="0" smtClean="0">
                <a:latin typeface="Times New Roman" pitchFamily="18" charset="0"/>
                <a:ea typeface="Batang" pitchFamily="18" charset="-127"/>
                <a:cs typeface="Times New Roman" pitchFamily="18" charset="0"/>
              </a:rPr>
              <a:t>It is shared and learned</a:t>
            </a:r>
          </a:p>
          <a:p>
            <a:pPr marL="571500" indent="-571500">
              <a:lnSpc>
                <a:spcPct val="150000"/>
              </a:lnSpc>
              <a:buFont typeface="Wingdings" pitchFamily="2" charset="2"/>
              <a:buChar char="ü"/>
            </a:pPr>
            <a:r>
              <a:rPr lang="en-GB" dirty="0" smtClean="0">
                <a:latin typeface="Times New Roman" pitchFamily="18" charset="0"/>
                <a:ea typeface="Batang" pitchFamily="18" charset="-127"/>
                <a:cs typeface="Times New Roman" pitchFamily="18" charset="0"/>
              </a:rPr>
              <a:t>It is a group product(social not individual)</a:t>
            </a:r>
          </a:p>
          <a:p>
            <a:pPr marL="571500" indent="-571500">
              <a:lnSpc>
                <a:spcPct val="150000"/>
              </a:lnSpc>
              <a:buFont typeface="Wingdings" pitchFamily="2" charset="2"/>
              <a:buChar char="ü"/>
            </a:pPr>
            <a:r>
              <a:rPr lang="en-GB" dirty="0" smtClean="0">
                <a:latin typeface="Times New Roman" pitchFamily="18" charset="0"/>
                <a:ea typeface="Batang" pitchFamily="18" charset="-127"/>
                <a:cs typeface="Times New Roman" pitchFamily="18" charset="0"/>
              </a:rPr>
              <a:t>It is symbolic</a:t>
            </a:r>
          </a:p>
          <a:p>
            <a:pPr marL="571500" indent="-571500">
              <a:lnSpc>
                <a:spcPct val="150000"/>
              </a:lnSpc>
              <a:buFont typeface="Wingdings" pitchFamily="2" charset="2"/>
              <a:buChar char="ü"/>
            </a:pPr>
            <a:r>
              <a:rPr lang="en-GB" dirty="0" smtClean="0">
                <a:latin typeface="Times New Roman" pitchFamily="18" charset="0"/>
                <a:ea typeface="Batang" pitchFamily="18" charset="-127"/>
                <a:cs typeface="Times New Roman" pitchFamily="18" charset="0"/>
              </a:rPr>
              <a:t>It is organic and supra-organic</a:t>
            </a:r>
          </a:p>
          <a:p>
            <a:pPr marL="571500" indent="-571500">
              <a:lnSpc>
                <a:spcPct val="150000"/>
              </a:lnSpc>
              <a:buFont typeface="Wingdings" pitchFamily="2" charset="2"/>
              <a:buChar char="ü"/>
            </a:pPr>
            <a:r>
              <a:rPr lang="en-GB" dirty="0" smtClean="0">
                <a:latin typeface="Times New Roman" pitchFamily="18" charset="0"/>
                <a:ea typeface="Batang" pitchFamily="18" charset="-127"/>
                <a:cs typeface="Times New Roman" pitchFamily="18" charset="0"/>
              </a:rPr>
              <a:t>It is overt and covert</a:t>
            </a:r>
          </a:p>
          <a:p>
            <a:pPr marL="571500" indent="-571500">
              <a:lnSpc>
                <a:spcPct val="150000"/>
              </a:lnSpc>
              <a:buFont typeface="Wingdings" pitchFamily="2" charset="2"/>
              <a:buChar char="ü"/>
            </a:pPr>
            <a:r>
              <a:rPr lang="en-GB" dirty="0" smtClean="0">
                <a:latin typeface="Times New Roman" pitchFamily="18" charset="0"/>
                <a:ea typeface="Batang" pitchFamily="18" charset="-127"/>
                <a:cs typeface="Times New Roman" pitchFamily="18" charset="0"/>
              </a:rPr>
              <a:t>It is implicit and explicit</a:t>
            </a:r>
          </a:p>
          <a:p>
            <a:pPr marL="571500" indent="-571500">
              <a:lnSpc>
                <a:spcPct val="150000"/>
              </a:lnSpc>
              <a:buFont typeface="Wingdings" pitchFamily="2" charset="2"/>
              <a:buChar char="ü"/>
            </a:pPr>
            <a:r>
              <a:rPr lang="en-GB" dirty="0" smtClean="0">
                <a:latin typeface="Times New Roman" pitchFamily="18" charset="0"/>
                <a:ea typeface="Batang" pitchFamily="18" charset="-127"/>
                <a:cs typeface="Times New Roman" pitchFamily="18" charset="0"/>
              </a:rPr>
              <a:t>It is ideal and manifest(actual)</a:t>
            </a:r>
          </a:p>
          <a:p>
            <a:pPr marL="571500" indent="-571500">
              <a:lnSpc>
                <a:spcPct val="150000"/>
              </a:lnSpc>
              <a:buFont typeface="Calibri" pitchFamily="34" charset="0"/>
              <a:buAutoNum type="romanLcPeriod"/>
            </a:pPr>
            <a:endParaRPr lang="en-US" dirty="0" smtClean="0">
              <a:latin typeface="Times New Roman" pitchFamily="18" charset="0"/>
              <a:ea typeface="Batang" pitchFamily="18" charset="-127"/>
              <a:cs typeface="Times New Roman" pitchFamily="18" charset="0"/>
            </a:endParaRPr>
          </a:p>
          <a:p>
            <a:pPr>
              <a:lnSpc>
                <a:spcPct val="150000"/>
              </a:lnSpc>
            </a:pPr>
            <a:endParaRPr lang="en-US" dirty="0"/>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124</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04800"/>
          </a:xfrm>
        </p:spPr>
        <p:txBody>
          <a:bodyPr>
            <a:noAutofit/>
          </a:bodyPr>
          <a:lstStyle/>
          <a:p>
            <a:r>
              <a:rPr lang="en-US" sz="1800" dirty="0" smtClean="0"/>
              <a:t>Cont’</a:t>
            </a:r>
            <a:endParaRPr lang="en-US" sz="1800" dirty="0"/>
          </a:p>
        </p:txBody>
      </p:sp>
      <p:sp>
        <p:nvSpPr>
          <p:cNvPr id="3" name="Content Placeholder 2"/>
          <p:cNvSpPr>
            <a:spLocks noGrp="1"/>
          </p:cNvSpPr>
          <p:nvPr>
            <p:ph idx="1"/>
          </p:nvPr>
        </p:nvSpPr>
        <p:spPr>
          <a:xfrm>
            <a:off x="457200" y="533400"/>
            <a:ext cx="8229600" cy="6096000"/>
          </a:xfrm>
        </p:spPr>
        <p:txBody>
          <a:bodyPr/>
          <a:lstStyle/>
          <a:p>
            <a:pPr marL="571500" indent="-571500">
              <a:lnSpc>
                <a:spcPct val="150000"/>
              </a:lnSpc>
              <a:buFont typeface="Wingdings" pitchFamily="2" charset="2"/>
              <a:buChar char="ü"/>
            </a:pPr>
            <a:r>
              <a:rPr lang="en-GB" dirty="0" smtClean="0">
                <a:latin typeface="Times New Roman" pitchFamily="18" charset="0"/>
                <a:ea typeface="Batang" pitchFamily="18" charset="-127"/>
                <a:cs typeface="Times New Roman" pitchFamily="18" charset="0"/>
              </a:rPr>
              <a:t>It is stable but can change</a:t>
            </a:r>
            <a:endParaRPr lang="en-US" dirty="0" smtClean="0">
              <a:latin typeface="Times New Roman" pitchFamily="18" charset="0"/>
              <a:ea typeface="Batang" pitchFamily="18" charset="-127"/>
              <a:cs typeface="Times New Roman" pitchFamily="18" charset="0"/>
            </a:endParaRPr>
          </a:p>
          <a:p>
            <a:pPr marL="571500" indent="-571500">
              <a:lnSpc>
                <a:spcPct val="150000"/>
              </a:lnSpc>
              <a:buFont typeface="Wingdings" pitchFamily="2" charset="2"/>
              <a:buChar char="ü"/>
            </a:pPr>
            <a:r>
              <a:rPr lang="en-US" dirty="0" smtClean="0">
                <a:latin typeface="Times New Roman" pitchFamily="18" charset="0"/>
                <a:ea typeface="Batang" pitchFamily="18" charset="-127"/>
                <a:cs typeface="Times New Roman" pitchFamily="18" charset="0"/>
              </a:rPr>
              <a:t>It is compulsory</a:t>
            </a:r>
          </a:p>
          <a:p>
            <a:pPr marL="571500" indent="-571500">
              <a:lnSpc>
                <a:spcPct val="150000"/>
              </a:lnSpc>
              <a:buFont typeface="Wingdings" pitchFamily="2" charset="2"/>
              <a:buChar char="ü"/>
            </a:pPr>
            <a:r>
              <a:rPr lang="en-US" dirty="0" smtClean="0">
                <a:latin typeface="Times New Roman" pitchFamily="18" charset="0"/>
                <a:ea typeface="Batang" pitchFamily="18" charset="-127"/>
                <a:cs typeface="Times New Roman" pitchFamily="18" charset="0"/>
              </a:rPr>
              <a:t>It is diverse</a:t>
            </a:r>
          </a:p>
          <a:p>
            <a:pPr marL="571500" indent="-571500">
              <a:lnSpc>
                <a:spcPct val="150000"/>
              </a:lnSpc>
              <a:buFont typeface="Wingdings" pitchFamily="2" charset="2"/>
              <a:buChar char="ü"/>
            </a:pPr>
            <a:r>
              <a:rPr lang="en-US" dirty="0" smtClean="0">
                <a:latin typeface="Times New Roman" pitchFamily="18" charset="0"/>
                <a:ea typeface="Batang" pitchFamily="18" charset="-127"/>
                <a:cs typeface="Times New Roman" pitchFamily="18" charset="0"/>
              </a:rPr>
              <a:t>It is cumulative</a:t>
            </a:r>
            <a:r>
              <a:rPr lang="en-GB" dirty="0" smtClean="0">
                <a:latin typeface="Times New Roman" pitchFamily="18" charset="0"/>
                <a:ea typeface="Batang" pitchFamily="18" charset="-127"/>
                <a:cs typeface="Times New Roman" pitchFamily="18" charset="0"/>
              </a:rPr>
              <a:t> </a:t>
            </a:r>
            <a:endParaRPr lang="en-US" dirty="0" smtClean="0">
              <a:latin typeface="Times New Roman" pitchFamily="18" charset="0"/>
              <a:ea typeface="Batang" pitchFamily="18" charset="-127"/>
              <a:cs typeface="Times New Roman" pitchFamily="18" charset="0"/>
            </a:endParaRPr>
          </a:p>
          <a:p>
            <a:pPr marL="571500" indent="-571500">
              <a:lnSpc>
                <a:spcPct val="150000"/>
              </a:lnSpc>
              <a:buFont typeface="Wingdings" pitchFamily="2" charset="2"/>
              <a:buChar char="ü"/>
            </a:pPr>
            <a:r>
              <a:rPr lang="en-GB" dirty="0" smtClean="0">
                <a:latin typeface="Times New Roman" pitchFamily="18" charset="0"/>
                <a:ea typeface="Batang" pitchFamily="18" charset="-127"/>
                <a:cs typeface="Times New Roman" pitchFamily="18" charset="0"/>
              </a:rPr>
              <a:t>It is adaptive </a:t>
            </a:r>
          </a:p>
          <a:p>
            <a:pPr marL="571500" indent="-571500">
              <a:lnSpc>
                <a:spcPct val="150000"/>
              </a:lnSpc>
              <a:buFont typeface="Wingdings" pitchFamily="2" charset="2"/>
              <a:buChar char="ü"/>
            </a:pPr>
            <a:r>
              <a:rPr lang="en-GB" dirty="0" smtClean="0">
                <a:latin typeface="Times New Roman" pitchFamily="18" charset="0"/>
                <a:ea typeface="Batang" pitchFamily="18" charset="-127"/>
                <a:cs typeface="Times New Roman" pitchFamily="18" charset="0"/>
              </a:rPr>
              <a:t>It is patterned and integrated</a:t>
            </a:r>
          </a:p>
          <a:p>
            <a:pPr marL="571500" indent="-571500">
              <a:lnSpc>
                <a:spcPct val="150000"/>
              </a:lnSpc>
              <a:buFont typeface="Wingdings" pitchFamily="2" charset="2"/>
              <a:buChar char="ü"/>
            </a:pPr>
            <a:r>
              <a:rPr lang="en-US" dirty="0" smtClean="0">
                <a:latin typeface="Times New Roman" pitchFamily="18" charset="0"/>
                <a:cs typeface="Times New Roman" pitchFamily="18" charset="0"/>
              </a:rPr>
              <a:t>Culture is gratifying:</a:t>
            </a:r>
            <a:endParaRPr lang="en-US" dirty="0"/>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125</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u="sng" dirty="0" smtClean="0">
                <a:latin typeface="Times New Roman" pitchFamily="18" charset="0"/>
                <a:cs typeface="Times New Roman" pitchFamily="18" charset="0"/>
              </a:rPr>
              <a:t>EFFEC T OF CULTURE ON HEALTH</a:t>
            </a:r>
            <a:endParaRPr lang="en-US" sz="2800" b="1" u="sng"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953000"/>
          </a:xfrm>
        </p:spPr>
        <p:txBody>
          <a:bodyPr/>
          <a:lstStyle/>
          <a:p>
            <a:pPr>
              <a:lnSpc>
                <a:spcPct val="150000"/>
              </a:lnSpc>
            </a:pPr>
            <a:r>
              <a:rPr lang="en-US" b="1" dirty="0" smtClean="0">
                <a:latin typeface="Comic Sans MS" pitchFamily="66" charset="0"/>
              </a:rPr>
              <a:t>Causes of ill-health</a:t>
            </a:r>
          </a:p>
          <a:p>
            <a:pPr>
              <a:lnSpc>
                <a:spcPct val="150000"/>
              </a:lnSpc>
            </a:pPr>
            <a:r>
              <a:rPr lang="en-US" b="1" dirty="0" smtClean="0">
                <a:latin typeface="Comic Sans MS" pitchFamily="66" charset="0"/>
              </a:rPr>
              <a:t>Treatment of diseases</a:t>
            </a:r>
          </a:p>
          <a:p>
            <a:pPr>
              <a:lnSpc>
                <a:spcPct val="150000"/>
              </a:lnSpc>
            </a:pPr>
            <a:r>
              <a:rPr lang="en-US" b="1" dirty="0" smtClean="0">
                <a:latin typeface="Comic Sans MS" pitchFamily="66" charset="0"/>
              </a:rPr>
              <a:t>Health seeking behaviour</a:t>
            </a:r>
          </a:p>
          <a:p>
            <a:pPr>
              <a:lnSpc>
                <a:spcPct val="150000"/>
              </a:lnSpc>
            </a:pPr>
            <a:r>
              <a:rPr lang="en-US" b="1" dirty="0" smtClean="0">
                <a:latin typeface="Comic Sans MS" pitchFamily="66" charset="0"/>
              </a:rPr>
              <a:t>Food/nutrition</a:t>
            </a:r>
          </a:p>
          <a:p>
            <a:pPr>
              <a:lnSpc>
                <a:spcPct val="150000"/>
              </a:lnSpc>
            </a:pPr>
            <a:r>
              <a:rPr lang="en-US" b="1" dirty="0" smtClean="0">
                <a:latin typeface="Comic Sans MS" pitchFamily="66" charset="0"/>
              </a:rPr>
              <a:t>Health perception</a:t>
            </a:r>
          </a:p>
          <a:p>
            <a:pPr>
              <a:lnSpc>
                <a:spcPct val="150000"/>
              </a:lnSpc>
            </a:pPr>
            <a:endParaRPr lang="en-US" b="1" dirty="0">
              <a:latin typeface="Comic Sans MS" pitchFamily="66"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126</a:t>
            </a:fld>
            <a:endParaRPr lang="en-US"/>
          </a:p>
        </p:txBody>
      </p:sp>
    </p:spTree>
  </p:cSld>
  <p:clrMapOvr>
    <a:masterClrMapping/>
  </p:clrMapOvr>
  <p:transition>
    <p:wipe dir="d"/>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latin typeface="Algerian" pitchFamily="82" charset="0"/>
            </a:endParaRPr>
          </a:p>
        </p:txBody>
      </p:sp>
      <p:sp>
        <p:nvSpPr>
          <p:cNvPr id="8" name="Content Placeholder 7"/>
          <p:cNvSpPr>
            <a:spLocks noGrp="1"/>
          </p:cNvSpPr>
          <p:nvPr>
            <p:ph idx="1"/>
          </p:nvPr>
        </p:nvSpPr>
        <p:spPr/>
        <p:txBody>
          <a:bodyPr>
            <a:normAutofit/>
          </a:bodyPr>
          <a:lstStyle/>
          <a:p>
            <a:pPr algn="ctr">
              <a:buNone/>
            </a:pPr>
            <a:r>
              <a:rPr lang="en-US" sz="4000" dirty="0" smtClean="0">
                <a:latin typeface="Arial Black" pitchFamily="34" charset="0"/>
              </a:rPr>
              <a:t>Cultural diversity!!!</a:t>
            </a:r>
            <a:endParaRPr lang="en-US" sz="4000" dirty="0">
              <a:latin typeface="Arial Black" pitchFamily="34"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dirty="0"/>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127</a:t>
            </a:fld>
            <a:endParaRPr lang="en-US"/>
          </a:p>
        </p:txBody>
      </p:sp>
    </p:spTree>
  </p:cSld>
  <p:clrMapOvr>
    <a:masterClrMapping/>
  </p:clrMapOvr>
  <p:transition>
    <p:wipe dir="d"/>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74638"/>
            <a:ext cx="8229600" cy="258762"/>
          </a:xfrm>
        </p:spPr>
        <p:txBody>
          <a:bodyPr>
            <a:normAutofit fontScale="90000"/>
          </a:bodyPr>
          <a:lstStyle/>
          <a:p>
            <a:endParaRPr lang="en-US" dirty="0"/>
          </a:p>
        </p:txBody>
      </p:sp>
      <p:sp>
        <p:nvSpPr>
          <p:cNvPr id="8" name="Content Placeholder 7"/>
          <p:cNvSpPr>
            <a:spLocks noGrp="1"/>
          </p:cNvSpPr>
          <p:nvPr>
            <p:ph idx="1"/>
          </p:nvPr>
        </p:nvSpPr>
        <p:spPr>
          <a:xfrm>
            <a:off x="228600" y="685800"/>
            <a:ext cx="8686800" cy="6172200"/>
          </a:xfrm>
        </p:spPr>
        <p:txBody>
          <a:bodyPr>
            <a:normAutofit/>
          </a:bodyPr>
          <a:lstStyle/>
          <a:p>
            <a:pPr>
              <a:lnSpc>
                <a:spcPct val="150000"/>
              </a:lnSpc>
            </a:pPr>
            <a:r>
              <a:rPr lang="en-US" b="1" dirty="0" smtClean="0">
                <a:latin typeface="Times New Roman" pitchFamily="18" charset="0"/>
                <a:cs typeface="Times New Roman" pitchFamily="18" charset="0"/>
              </a:rPr>
              <a:t>Sub-</a:t>
            </a:r>
            <a:r>
              <a:rPr lang="en-US" b="1" dirty="0" err="1" smtClean="0">
                <a:latin typeface="Times New Roman" pitchFamily="18" charset="0"/>
                <a:cs typeface="Times New Roman" pitchFamily="18" charset="0"/>
              </a:rPr>
              <a:t>cultures</a:t>
            </a:r>
            <a:r>
              <a:rPr lang="en-US" dirty="0" err="1" smtClean="0">
                <a:latin typeface="Times New Roman" pitchFamily="18" charset="0"/>
                <a:cs typeface="Times New Roman" pitchFamily="18" charset="0"/>
              </a:rPr>
              <a:t>:Smaller</a:t>
            </a:r>
            <a:r>
              <a:rPr lang="en-US" dirty="0" smtClean="0">
                <a:latin typeface="Times New Roman" pitchFamily="18" charset="0"/>
                <a:cs typeface="Times New Roman" pitchFamily="18" charset="0"/>
              </a:rPr>
              <a:t> cultural groups that exist within but differ in some way from the prevailing culture.</a:t>
            </a:r>
          </a:p>
          <a:p>
            <a:pPr>
              <a:lnSpc>
                <a:spcPct val="150000"/>
              </a:lnSpc>
            </a:pPr>
            <a:r>
              <a:rPr lang="en-US" b="1" dirty="0" err="1" smtClean="0">
                <a:latin typeface="Times New Roman" pitchFamily="18" charset="0"/>
                <a:cs typeface="Times New Roman" pitchFamily="18" charset="0"/>
              </a:rPr>
              <a:t>Counterculture:</a:t>
            </a:r>
            <a:r>
              <a:rPr lang="en-US" dirty="0" err="1" smtClean="0">
                <a:latin typeface="Times New Roman" pitchFamily="18" charset="0"/>
                <a:cs typeface="Times New Roman" pitchFamily="18" charset="0"/>
              </a:rPr>
              <a:t>comes</a:t>
            </a:r>
            <a:r>
              <a:rPr lang="en-US" dirty="0" smtClean="0">
                <a:latin typeface="Times New Roman" pitchFamily="18" charset="0"/>
                <a:cs typeface="Times New Roman" pitchFamily="18" charset="0"/>
              </a:rPr>
              <a:t> about in opposition to the norms and values of the dominant culture.</a:t>
            </a:r>
          </a:p>
          <a:p>
            <a:pPr>
              <a:lnSpc>
                <a:spcPct val="150000"/>
              </a:lnSpc>
            </a:pPr>
            <a:r>
              <a:rPr lang="en-US" b="1" dirty="0" smtClean="0">
                <a:latin typeface="Times New Roman" pitchFamily="18" charset="0"/>
                <a:cs typeface="Times New Roman" pitchFamily="18" charset="0"/>
              </a:rPr>
              <a:t>Assimilation:</a:t>
            </a:r>
            <a:r>
              <a:rPr lang="en-US" dirty="0" smtClean="0">
                <a:latin typeface="Times New Roman" pitchFamily="18" charset="0"/>
                <a:cs typeface="Times New Roman" pitchFamily="18" charset="0"/>
              </a:rPr>
              <a:t> When the mainstream absorbs small groups.  </a:t>
            </a:r>
          </a:p>
        </p:txBody>
      </p:sp>
      <p:sp>
        <p:nvSpPr>
          <p:cNvPr id="5" name="Footer Placeholder 4"/>
          <p:cNvSpPr>
            <a:spLocks noGrp="1"/>
          </p:cNvSpPr>
          <p:nvPr>
            <p:ph type="ftr" sz="quarter" idx="11"/>
          </p:nvPr>
        </p:nvSpPr>
        <p:spPr/>
        <p:txBody>
          <a:bodyPr/>
          <a:lstStyle/>
          <a:p>
            <a:pPr>
              <a:defRPr/>
            </a:pPr>
            <a:r>
              <a:rPr lang="en-US" smtClean="0"/>
              <a:t>keitany- Sociology and Anthropology october  2017</a:t>
            </a:r>
            <a:endParaRPr lang="en-US"/>
          </a:p>
        </p:txBody>
      </p:sp>
      <p:sp>
        <p:nvSpPr>
          <p:cNvPr id="6" name="Slide Number Placeholder 5"/>
          <p:cNvSpPr>
            <a:spLocks noGrp="1"/>
          </p:cNvSpPr>
          <p:nvPr>
            <p:ph type="sldNum" sz="quarter" idx="12"/>
          </p:nvPr>
        </p:nvSpPr>
        <p:spPr/>
        <p:txBody>
          <a:bodyPr/>
          <a:lstStyle/>
          <a:p>
            <a:pPr>
              <a:defRPr/>
            </a:pPr>
            <a:fld id="{F974C307-F3C7-4D1F-BF0D-0D3B817F7F59}" type="slidenum">
              <a:rPr lang="en-US" smtClean="0"/>
              <a:pPr>
                <a:defRPr/>
              </a:pPr>
              <a:t>128</a:t>
            </a:fld>
            <a:endParaRPr lang="en-US"/>
          </a:p>
        </p:txBody>
      </p:sp>
    </p:spTree>
  </p:cSld>
  <p:clrMapOvr>
    <a:masterClrMapping/>
  </p:clrMapOvr>
  <p:transition>
    <p:wipe dir="d"/>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endParaRPr lang="en-US" dirty="0"/>
          </a:p>
        </p:txBody>
      </p:sp>
      <p:sp>
        <p:nvSpPr>
          <p:cNvPr id="3" name="Content Placeholder 2"/>
          <p:cNvSpPr>
            <a:spLocks noGrp="1"/>
          </p:cNvSpPr>
          <p:nvPr>
            <p:ph idx="1"/>
          </p:nvPr>
        </p:nvSpPr>
        <p:spPr>
          <a:xfrm>
            <a:off x="152400" y="685800"/>
            <a:ext cx="8686800" cy="5943600"/>
          </a:xfrm>
        </p:spPr>
        <p:txBody>
          <a:bodyPr>
            <a:noAutofit/>
          </a:bodyPr>
          <a:lstStyle/>
          <a:p>
            <a:pPr>
              <a:lnSpc>
                <a:spcPct val="150000"/>
              </a:lnSpc>
            </a:pPr>
            <a:r>
              <a:rPr lang="en-US" b="1" dirty="0" smtClean="0">
                <a:latin typeface="Times New Roman" pitchFamily="18" charset="0"/>
                <a:cs typeface="Times New Roman" pitchFamily="18" charset="0"/>
              </a:rPr>
              <a:t>Ethnocentrism: </a:t>
            </a:r>
            <a:r>
              <a:rPr lang="en-US" dirty="0" smtClean="0">
                <a:latin typeface="Times New Roman" pitchFamily="18" charset="0"/>
                <a:cs typeface="Times New Roman" pitchFamily="18" charset="0"/>
              </a:rPr>
              <a:t>Involves judging other cultures against the standards of one's own culture. </a:t>
            </a:r>
          </a:p>
          <a:p>
            <a:pPr>
              <a:lnSpc>
                <a:spcPct val="150000"/>
              </a:lnSpc>
            </a:pPr>
            <a:r>
              <a:rPr lang="en-US" b="1" dirty="0" err="1" smtClean="0">
                <a:latin typeface="Times New Roman" pitchFamily="18" charset="0"/>
                <a:cs typeface="Times New Roman" pitchFamily="18" charset="0"/>
              </a:rPr>
              <a:t>Acculturization</a:t>
            </a:r>
            <a:r>
              <a:rPr lang="en-US" b="1" dirty="0" smtClean="0">
                <a:latin typeface="Times New Roman" pitchFamily="18" charset="0"/>
                <a:cs typeface="Times New Roman" pitchFamily="18" charset="0"/>
              </a:rPr>
              <a:t>: C</a:t>
            </a:r>
            <a:r>
              <a:rPr lang="en-US" dirty="0" smtClean="0">
                <a:latin typeface="Times New Roman" pitchFamily="18" charset="0"/>
                <a:cs typeface="Times New Roman" pitchFamily="18" charset="0"/>
              </a:rPr>
              <a:t>ultural growth  </a:t>
            </a:r>
            <a:r>
              <a:rPr lang="en-US" dirty="0" err="1" smtClean="0">
                <a:latin typeface="Times New Roman" pitchFamily="18" charset="0"/>
                <a:cs typeface="Times New Roman" pitchFamily="18" charset="0"/>
              </a:rPr>
              <a:t>occuring</a:t>
            </a:r>
            <a:r>
              <a:rPr lang="en-US" dirty="0" smtClean="0">
                <a:latin typeface="Times New Roman" pitchFamily="18" charset="0"/>
                <a:cs typeface="Times New Roman" pitchFamily="18" charset="0"/>
              </a:rPr>
              <a:t> between  two cultures  in conjunction.</a:t>
            </a:r>
          </a:p>
          <a:p>
            <a:pPr>
              <a:lnSpc>
                <a:spcPct val="150000"/>
              </a:lnSpc>
            </a:pPr>
            <a:r>
              <a:rPr lang="en-US" b="1" dirty="0" err="1" smtClean="0">
                <a:latin typeface="Times New Roman" pitchFamily="18" charset="0"/>
                <a:cs typeface="Times New Roman" pitchFamily="18" charset="0"/>
              </a:rPr>
              <a:t>Assimilation:</a:t>
            </a:r>
            <a:r>
              <a:rPr lang="en-US" dirty="0" err="1" smtClean="0">
                <a:latin typeface="Times New Roman" pitchFamily="18" charset="0"/>
                <a:cs typeface="Times New Roman" pitchFamily="18" charset="0"/>
              </a:rPr>
              <a:t>When</a:t>
            </a:r>
            <a:r>
              <a:rPr lang="en-US" dirty="0" smtClean="0">
                <a:latin typeface="Times New Roman" pitchFamily="18" charset="0"/>
                <a:cs typeface="Times New Roman" pitchFamily="18" charset="0"/>
              </a:rPr>
              <a:t> one culture becomes so intimate with other culture as it loses is individuality.</a:t>
            </a:r>
          </a:p>
          <a:p>
            <a:pPr>
              <a:lnSpc>
                <a:spcPct val="150000"/>
              </a:lnSpc>
              <a:buNone/>
            </a:pPr>
            <a:endParaRPr lang="en-US" dirty="0" smtClean="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129</a:t>
            </a:fld>
            <a:endParaRPr lang="en-US"/>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200"/>
          </a:xfrm>
        </p:spPr>
        <p:txBody>
          <a:bodyPr>
            <a:noAutofit/>
          </a:bodyPr>
          <a:lstStyle/>
          <a:p>
            <a:r>
              <a:rPr lang="en-US" sz="3200" dirty="0" smtClean="0"/>
              <a:t>CONT’</a:t>
            </a:r>
            <a:endParaRPr lang="en-US" sz="3200" dirty="0"/>
          </a:p>
        </p:txBody>
      </p:sp>
      <p:sp>
        <p:nvSpPr>
          <p:cNvPr id="3" name="Content Placeholder 2"/>
          <p:cNvSpPr>
            <a:spLocks noGrp="1"/>
          </p:cNvSpPr>
          <p:nvPr>
            <p:ph idx="1"/>
          </p:nvPr>
        </p:nvSpPr>
        <p:spPr>
          <a:xfrm>
            <a:off x="228600" y="381000"/>
            <a:ext cx="8458200" cy="5943600"/>
          </a:xfrm>
        </p:spPr>
        <p:txBody>
          <a:bodyPr>
            <a:normAutofit lnSpcReduction="10000"/>
          </a:bodyPr>
          <a:lstStyle/>
          <a:p>
            <a:pPr>
              <a:lnSpc>
                <a:spcPct val="150000"/>
              </a:lnSpc>
              <a:buFont typeface="Wingdings" pitchFamily="2" charset="2"/>
              <a:buChar char="ü"/>
            </a:pPr>
            <a:r>
              <a:rPr lang="en-US" sz="2800" dirty="0" smtClean="0">
                <a:latin typeface="Times New Roman" pitchFamily="18" charset="0"/>
                <a:cs typeface="Times New Roman" pitchFamily="18" charset="0"/>
              </a:rPr>
              <a:t>Understanding  the cause and meaning of varying patient behaviors to make them comfortable and treat them all alike for improvement of client care.</a:t>
            </a:r>
          </a:p>
          <a:p>
            <a:pPr>
              <a:lnSpc>
                <a:spcPct val="150000"/>
              </a:lnSpc>
              <a:buFont typeface="Wingdings" pitchFamily="2" charset="2"/>
              <a:buChar char="ü"/>
            </a:pPr>
            <a:r>
              <a:rPr lang="en-US" sz="2800" dirty="0" smtClean="0">
                <a:latin typeface="Times New Roman" pitchFamily="18" charset="0"/>
                <a:cs typeface="Times New Roman" pitchFamily="18" charset="0"/>
              </a:rPr>
              <a:t>Gaining  greater insight into the human problems as related to illness, sickness and disease</a:t>
            </a:r>
          </a:p>
          <a:p>
            <a:pPr>
              <a:lnSpc>
                <a:spcPct val="150000"/>
              </a:lnSpc>
              <a:buFont typeface="Wingdings" pitchFamily="2" charset="2"/>
              <a:buChar char="ü"/>
            </a:pPr>
            <a:r>
              <a:rPr lang="en-US" sz="2800" dirty="0" smtClean="0">
                <a:latin typeface="Times New Roman" pitchFamily="18" charset="0"/>
                <a:cs typeface="Times New Roman" pitchFamily="18" charset="0"/>
              </a:rPr>
              <a:t>Provision  of right motivation, treatment and physical attitudes and responses of others.</a:t>
            </a:r>
          </a:p>
          <a:p>
            <a:pPr>
              <a:lnSpc>
                <a:spcPct val="150000"/>
              </a:lnSpc>
              <a:buFont typeface="Wingdings" pitchFamily="2" charset="2"/>
              <a:buChar char="ü"/>
            </a:pPr>
            <a:r>
              <a:rPr lang="en-US" sz="2800" dirty="0" smtClean="0">
                <a:latin typeface="Times New Roman" pitchFamily="18" charset="0"/>
                <a:cs typeface="Times New Roman" pitchFamily="18" charset="0"/>
              </a:rPr>
              <a:t>Understanding  emotional reaction patterns among clients in relation to health and disease.</a:t>
            </a:r>
          </a:p>
          <a:p>
            <a:pPr>
              <a:lnSpc>
                <a:spcPct val="150000"/>
              </a:lnSpc>
              <a:buNone/>
            </a:pPr>
            <a:endParaRPr lang="en-US" sz="2800" dirty="0" smtClean="0">
              <a:latin typeface="Times New Roman" pitchFamily="18" charset="0"/>
              <a:cs typeface="Times New Roman" pitchFamily="18" charset="0"/>
            </a:endParaRPr>
          </a:p>
          <a:p>
            <a:pPr>
              <a:lnSpc>
                <a:spcPct val="150000"/>
              </a:lnSpc>
              <a:buFont typeface="Wingdings" pitchFamily="2" charset="2"/>
              <a:buChar char="ü"/>
            </a:pPr>
            <a:endParaRPr lang="en-US" sz="2800" dirty="0" smtClean="0">
              <a:latin typeface="Times New Roman" pitchFamily="18" charset="0"/>
              <a:cs typeface="Times New Roman" pitchFamily="18" charset="0"/>
            </a:endParaRPr>
          </a:p>
          <a:p>
            <a:pPr>
              <a:lnSpc>
                <a:spcPct val="150000"/>
              </a:lnSpc>
              <a:buFont typeface="Wingdings" pitchFamily="2" charset="2"/>
              <a:buChar char="ü"/>
            </a:pPr>
            <a:endParaRPr lang="en-US" sz="2800" dirty="0" smtClean="0">
              <a:latin typeface="Times New Roman" pitchFamily="18" charset="0"/>
              <a:cs typeface="Times New Roman" pitchFamily="18" charset="0"/>
            </a:endParaRPr>
          </a:p>
          <a:p>
            <a:pPr>
              <a:lnSpc>
                <a:spcPct val="150000"/>
              </a:lnSpc>
              <a:buFont typeface="Wingdings" pitchFamily="2" charset="2"/>
              <a:buChar char="ü"/>
            </a:pPr>
            <a:endParaRPr lang="en-US" sz="2800" dirty="0" smtClean="0">
              <a:latin typeface="Times New Roman" pitchFamily="18" charset="0"/>
              <a:cs typeface="Times New Roman" pitchFamily="18" charset="0"/>
            </a:endParaRPr>
          </a:p>
          <a:p>
            <a:pPr>
              <a:lnSpc>
                <a:spcPct val="150000"/>
              </a:lnSpc>
              <a:buFont typeface="Wingdings" pitchFamily="2" charset="2"/>
              <a:buChar char="ü"/>
            </a:pPr>
            <a:endParaRPr lang="en-US" sz="2800" dirty="0" smtClean="0">
              <a:latin typeface="Times New Roman" pitchFamily="18" charset="0"/>
              <a:cs typeface="Times New Roman" pitchFamily="18" charset="0"/>
            </a:endParaRPr>
          </a:p>
          <a:p>
            <a:pPr>
              <a:lnSpc>
                <a:spcPct val="150000"/>
              </a:lnSpc>
              <a:buFont typeface="Wingdings" pitchFamily="2" charset="2"/>
              <a:buChar char="ü"/>
            </a:pPr>
            <a:endParaRPr lang="en-US" sz="28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13</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304800"/>
          </a:xfrm>
        </p:spPr>
        <p:txBody>
          <a:bodyPr>
            <a:normAutofit fontScale="90000"/>
          </a:bodyPr>
          <a:lstStyle/>
          <a:p>
            <a:endParaRPr lang="en-US" dirty="0"/>
          </a:p>
        </p:txBody>
      </p:sp>
      <p:sp>
        <p:nvSpPr>
          <p:cNvPr id="3" name="Content Placeholder 2"/>
          <p:cNvSpPr>
            <a:spLocks noGrp="1"/>
          </p:cNvSpPr>
          <p:nvPr>
            <p:ph idx="1"/>
          </p:nvPr>
        </p:nvSpPr>
        <p:spPr>
          <a:xfrm>
            <a:off x="228600" y="685800"/>
            <a:ext cx="8458200" cy="6172200"/>
          </a:xfrm>
        </p:spPr>
        <p:txBody>
          <a:bodyPr/>
          <a:lstStyle/>
          <a:p>
            <a:pPr>
              <a:lnSpc>
                <a:spcPct val="150000"/>
              </a:lnSpc>
            </a:pPr>
            <a:r>
              <a:rPr lang="en-US" b="1" dirty="0" smtClean="0">
                <a:latin typeface="Times New Roman" pitchFamily="18" charset="0"/>
                <a:cs typeface="Times New Roman" pitchFamily="18" charset="0"/>
              </a:rPr>
              <a:t>Accumulation:</a:t>
            </a:r>
            <a:r>
              <a:rPr lang="en-US" dirty="0" smtClean="0">
                <a:latin typeface="Times New Roman" pitchFamily="18" charset="0"/>
                <a:cs typeface="Times New Roman" pitchFamily="18" charset="0"/>
              </a:rPr>
              <a:t> The experience gained is accumulated and passed on one generation to its successive generation through social heritage.</a:t>
            </a:r>
          </a:p>
          <a:p>
            <a:pPr>
              <a:lnSpc>
                <a:spcPct val="150000"/>
              </a:lnSpc>
            </a:pPr>
            <a:r>
              <a:rPr lang="en-US" b="1" dirty="0" err="1" smtClean="0">
                <a:latin typeface="Times New Roman" pitchFamily="18" charset="0"/>
                <a:cs typeface="Times New Roman" pitchFamily="18" charset="0"/>
              </a:rPr>
              <a:t>Enculturisation</a:t>
            </a:r>
            <a:r>
              <a:rPr lang="en-US" b="1"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‘When a growing child learns to conform to his own cultural traditions. </a:t>
            </a:r>
          </a:p>
          <a:p>
            <a:pPr>
              <a:lnSpc>
                <a:spcPct val="150000"/>
              </a:lnSpc>
            </a:pPr>
            <a:r>
              <a:rPr lang="en-US" b="1" dirty="0" err="1" smtClean="0">
                <a:latin typeface="Times New Roman" pitchFamily="18" charset="0"/>
                <a:cs typeface="Times New Roman" pitchFamily="18" charset="0"/>
              </a:rPr>
              <a:t>Multiculturalism</a:t>
            </a:r>
            <a:r>
              <a:rPr lang="en-US" dirty="0" err="1" smtClean="0">
                <a:latin typeface="Times New Roman" pitchFamily="18" charset="0"/>
                <a:cs typeface="Times New Roman" pitchFamily="18" charset="0"/>
              </a:rPr>
              <a:t>:Respect</a:t>
            </a:r>
            <a:r>
              <a:rPr lang="en-US" dirty="0" smtClean="0">
                <a:latin typeface="Times New Roman" pitchFamily="18" charset="0"/>
                <a:cs typeface="Times New Roman" pitchFamily="18" charset="0"/>
              </a:rPr>
              <a:t> for cultural variations rather than requiring that the dominant culture assimilate the various cultures. </a:t>
            </a:r>
          </a:p>
          <a:p>
            <a:pPr>
              <a:lnSpc>
                <a:spcPct val="150000"/>
              </a:lnSpc>
            </a:pPr>
            <a:endParaRPr lang="en-US" dirty="0" smtClean="0">
              <a:latin typeface="Times New Roman" pitchFamily="18" charset="0"/>
              <a:cs typeface="Times New Roman" pitchFamily="18" charset="0"/>
            </a:endParaRPr>
          </a:p>
          <a:p>
            <a:pPr>
              <a:lnSpc>
                <a:spcPct val="150000"/>
              </a:lnSpc>
            </a:pPr>
            <a:endParaRPr lang="en-US" dirty="0"/>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130</a:t>
            </a:fld>
            <a:endParaRPr lang="en-US"/>
          </a:p>
        </p:txBody>
      </p:sp>
    </p:spTree>
  </p:cSld>
  <p:clrMapOvr>
    <a:masterClrMapping/>
  </p:clrMapOvr>
  <p:transition>
    <p:wipe dir="d"/>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endParaRPr lang="en-US" dirty="0"/>
          </a:p>
        </p:txBody>
      </p:sp>
      <p:sp>
        <p:nvSpPr>
          <p:cNvPr id="3" name="Content Placeholder 2"/>
          <p:cNvSpPr>
            <a:spLocks noGrp="1"/>
          </p:cNvSpPr>
          <p:nvPr>
            <p:ph idx="1"/>
          </p:nvPr>
        </p:nvSpPr>
        <p:spPr>
          <a:xfrm>
            <a:off x="457200" y="990600"/>
            <a:ext cx="8229600" cy="5638800"/>
          </a:xfrm>
        </p:spPr>
        <p:txBody>
          <a:bodyPr>
            <a:normAutofit fontScale="92500"/>
          </a:bodyPr>
          <a:lstStyle/>
          <a:p>
            <a:pPr>
              <a:lnSpc>
                <a:spcPct val="150000"/>
              </a:lnSpc>
            </a:pPr>
            <a:r>
              <a:rPr lang="en-US" b="1" dirty="0" smtClean="0">
                <a:latin typeface="Times New Roman" pitchFamily="18" charset="0"/>
                <a:cs typeface="Times New Roman" pitchFamily="18" charset="0"/>
              </a:rPr>
              <a:t>Ethnocentrism:</a:t>
            </a:r>
            <a:r>
              <a:rPr lang="en-US" dirty="0" smtClean="0">
                <a:latin typeface="Times New Roman" pitchFamily="18" charset="0"/>
                <a:cs typeface="Times New Roman" pitchFamily="18" charset="0"/>
              </a:rPr>
              <a:t> It is the belief that one’s own culture is superior to all others and using it as preference to one’s own self or group or relatives. </a:t>
            </a:r>
          </a:p>
          <a:p>
            <a:pPr>
              <a:lnSpc>
                <a:spcPct val="150000"/>
              </a:lnSpc>
            </a:pPr>
            <a:r>
              <a:rPr lang="en-US" b="1" dirty="0" smtClean="0">
                <a:latin typeface="Times New Roman" pitchFamily="18" charset="0"/>
                <a:cs typeface="Times New Roman" pitchFamily="18" charset="0"/>
              </a:rPr>
              <a:t>Cultural lag: </a:t>
            </a:r>
            <a:r>
              <a:rPr lang="en-US" dirty="0" smtClean="0">
                <a:latin typeface="Times New Roman" pitchFamily="18" charset="0"/>
                <a:cs typeface="Times New Roman" pitchFamily="18" charset="0"/>
              </a:rPr>
              <a:t>Means ‘the faltering of one aspect of culture behind another’. The material culture progresses far better comparison with on-material culture.</a:t>
            </a:r>
          </a:p>
          <a:p>
            <a:pPr>
              <a:lnSpc>
                <a:spcPct val="150000"/>
              </a:lnSpc>
            </a:pPr>
            <a:endParaRPr lang="en-US" dirty="0"/>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131</a:t>
            </a:fld>
            <a:endParaRPr lang="en-US"/>
          </a:p>
        </p:txBody>
      </p:sp>
    </p:spTree>
  </p:cSld>
  <p:clrMapOvr>
    <a:masterClrMapping/>
  </p:clrMapOvr>
  <p:transition>
    <p:wipe dir="d"/>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Autofit/>
          </a:bodyPr>
          <a:lstStyle/>
          <a:p>
            <a:r>
              <a:rPr lang="en-US" sz="2800" b="1" dirty="0" smtClean="0">
                <a:latin typeface="Comic Sans MS" pitchFamily="66" charset="0"/>
              </a:rPr>
              <a:t>Respect for cultural differences involves:</a:t>
            </a:r>
            <a:endParaRPr lang="en-US" sz="2800" b="1" dirty="0">
              <a:latin typeface="Comic Sans MS" pitchFamily="66" charset="0"/>
            </a:endParaRPr>
          </a:p>
        </p:txBody>
      </p:sp>
      <p:sp>
        <p:nvSpPr>
          <p:cNvPr id="3" name="Content Placeholder 2"/>
          <p:cNvSpPr>
            <a:spLocks noGrp="1"/>
          </p:cNvSpPr>
          <p:nvPr>
            <p:ph idx="1"/>
          </p:nvPr>
        </p:nvSpPr>
        <p:spPr>
          <a:xfrm>
            <a:off x="228600" y="685800"/>
            <a:ext cx="8686800" cy="6019800"/>
          </a:xfrm>
        </p:spPr>
        <p:txBody>
          <a:bodyPr>
            <a:normAutofit fontScale="92500"/>
          </a:bodyPr>
          <a:lstStyle/>
          <a:p>
            <a:pPr>
              <a:lnSpc>
                <a:spcPct val="150000"/>
              </a:lnSpc>
              <a:buFont typeface="Wingdings" pitchFamily="2" charset="2"/>
              <a:buChar char="ü"/>
            </a:pPr>
            <a:r>
              <a:rPr lang="en-US" sz="2400" dirty="0" smtClean="0">
                <a:latin typeface="Comic Sans MS" pitchFamily="66" charset="0"/>
                <a:cs typeface="Times New Roman" pitchFamily="18" charset="0"/>
              </a:rPr>
              <a:t>Appreciating cultural diversity.</a:t>
            </a:r>
          </a:p>
          <a:p>
            <a:pPr>
              <a:lnSpc>
                <a:spcPct val="150000"/>
              </a:lnSpc>
              <a:buFont typeface="Wingdings" pitchFamily="2" charset="2"/>
              <a:buChar char="ü"/>
            </a:pPr>
            <a:r>
              <a:rPr lang="en-US" sz="2400" dirty="0" smtClean="0">
                <a:latin typeface="Comic Sans MS" pitchFamily="66" charset="0"/>
                <a:cs typeface="Times New Roman" pitchFamily="18" charset="0"/>
              </a:rPr>
              <a:t>Accepting and respecting other cultures.</a:t>
            </a:r>
          </a:p>
          <a:p>
            <a:pPr>
              <a:lnSpc>
                <a:spcPct val="150000"/>
              </a:lnSpc>
              <a:buFont typeface="Wingdings" pitchFamily="2" charset="2"/>
              <a:buChar char="ü"/>
            </a:pPr>
            <a:r>
              <a:rPr lang="en-US" sz="2400" dirty="0" smtClean="0">
                <a:latin typeface="Comic Sans MS" pitchFamily="66" charset="0"/>
                <a:cs typeface="Times New Roman" pitchFamily="18" charset="0"/>
              </a:rPr>
              <a:t>Trying to understand every culture and its elements in terms of its own context and logic.</a:t>
            </a:r>
          </a:p>
          <a:p>
            <a:pPr>
              <a:lnSpc>
                <a:spcPct val="150000"/>
              </a:lnSpc>
              <a:buFont typeface="Wingdings" pitchFamily="2" charset="2"/>
              <a:buChar char="ü"/>
            </a:pPr>
            <a:r>
              <a:rPr lang="en-US" sz="2400" dirty="0" smtClean="0">
                <a:latin typeface="Comic Sans MS" pitchFamily="66" charset="0"/>
                <a:cs typeface="Times New Roman" pitchFamily="18" charset="0"/>
              </a:rPr>
              <a:t>Accepting that each body of custom has inherent dignity and meaning as the way of life of one group which has worked out to its environment, to the biological needs of its members, and to the group relationships.</a:t>
            </a:r>
          </a:p>
          <a:p>
            <a:pPr>
              <a:lnSpc>
                <a:spcPct val="150000"/>
              </a:lnSpc>
              <a:buFont typeface="Wingdings" pitchFamily="2" charset="2"/>
              <a:buChar char="ü"/>
            </a:pPr>
            <a:r>
              <a:rPr lang="en-US" sz="2400" dirty="0" smtClean="0">
                <a:latin typeface="Comic Sans MS" pitchFamily="66" charset="0"/>
                <a:cs typeface="Times New Roman" pitchFamily="18" charset="0"/>
              </a:rPr>
              <a:t>Knowing that a person's own culture is only one among many.</a:t>
            </a:r>
          </a:p>
          <a:p>
            <a:pPr>
              <a:lnSpc>
                <a:spcPct val="150000"/>
              </a:lnSpc>
              <a:buFont typeface="Wingdings" pitchFamily="2" charset="2"/>
              <a:buChar char="ü"/>
            </a:pPr>
            <a:r>
              <a:rPr lang="en-US" sz="2400" dirty="0" smtClean="0">
                <a:latin typeface="Comic Sans MS" pitchFamily="66" charset="0"/>
                <a:cs typeface="Times New Roman" pitchFamily="18" charset="0"/>
              </a:rPr>
              <a:t>Recognizing that what is immoral, ethical or acceptable in one culture may not be so in another culture.</a:t>
            </a:r>
            <a:endParaRPr lang="en-US" sz="2400" dirty="0">
              <a:latin typeface="Comic Sans MS" pitchFamily="66"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132</a:t>
            </a:fld>
            <a:endParaRPr lang="en-US"/>
          </a:p>
        </p:txBody>
      </p:sp>
    </p:spTree>
  </p:cSld>
  <p:clrMapOvr>
    <a:masterClrMapping/>
  </p:clrMapOvr>
  <p:transition>
    <p:wipe dir="d"/>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buNone/>
            </a:pPr>
            <a:r>
              <a:rPr lang="en-US" dirty="0" smtClean="0">
                <a:latin typeface="Arial Black" pitchFamily="34" charset="0"/>
              </a:rPr>
              <a:t>SOCIAL PATHOLOGIES </a:t>
            </a:r>
          </a:p>
          <a:p>
            <a:pPr algn="ctr">
              <a:buNone/>
            </a:pPr>
            <a:r>
              <a:rPr lang="en-US" dirty="0" smtClean="0">
                <a:latin typeface="Arial Black" pitchFamily="34" charset="0"/>
              </a:rPr>
              <a:t>AND CONTROL</a:t>
            </a:r>
            <a:endParaRPr lang="en-US" dirty="0"/>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133</a:t>
            </a:fld>
            <a:endParaRPr lang="en-US"/>
          </a:p>
        </p:txBody>
      </p:sp>
    </p:spTree>
  </p:cSld>
  <p:clrMapOvr>
    <a:masterClrMapping/>
  </p:clrMapOvr>
  <p:transition>
    <p:wipe dir="d"/>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endParaRPr lang="en-US" dirty="0"/>
          </a:p>
        </p:txBody>
      </p:sp>
      <p:sp>
        <p:nvSpPr>
          <p:cNvPr id="3" name="Content Placeholder 2"/>
          <p:cNvSpPr>
            <a:spLocks noGrp="1"/>
          </p:cNvSpPr>
          <p:nvPr>
            <p:ph idx="1"/>
          </p:nvPr>
        </p:nvSpPr>
        <p:spPr>
          <a:xfrm>
            <a:off x="457200" y="685800"/>
            <a:ext cx="8229600" cy="5440363"/>
          </a:xfrm>
        </p:spPr>
        <p:txBody>
          <a:bodyPr/>
          <a:lstStyle/>
          <a:p>
            <a:pPr>
              <a:buNone/>
            </a:pPr>
            <a:r>
              <a:rPr lang="en-US" b="1" i="1" dirty="0" smtClean="0">
                <a:latin typeface="Times New Roman" pitchFamily="18" charset="0"/>
                <a:cs typeface="Times New Roman" pitchFamily="18" charset="0"/>
              </a:rPr>
              <a:t>Def:</a:t>
            </a:r>
          </a:p>
          <a:p>
            <a:r>
              <a:rPr lang="en-US" b="1" i="1" dirty="0" smtClean="0">
                <a:latin typeface="Times New Roman" pitchFamily="18" charset="0"/>
                <a:cs typeface="Times New Roman" pitchFamily="18" charset="0"/>
              </a:rPr>
              <a:t>Are those diseased conditions of society that affect its normal functioning.</a:t>
            </a:r>
          </a:p>
          <a:p>
            <a:pPr>
              <a:buNone/>
            </a:pPr>
            <a:endParaRPr lang="en-US" b="1" i="1" dirty="0" smtClean="0">
              <a:latin typeface="Times New Roman" pitchFamily="18" charset="0"/>
              <a:cs typeface="Times New Roman" pitchFamily="18" charset="0"/>
            </a:endParaRPr>
          </a:p>
          <a:p>
            <a:r>
              <a:rPr lang="en-US" b="1" i="1" dirty="0" smtClean="0">
                <a:latin typeface="Times New Roman" pitchFamily="18" charset="0"/>
                <a:cs typeface="Times New Roman" pitchFamily="18" charset="0"/>
              </a:rPr>
              <a:t>A social pathology affects society, or its institutions and organizations at large.</a:t>
            </a:r>
          </a:p>
          <a:p>
            <a:endParaRPr lang="en-US" dirty="0" smtClean="0"/>
          </a:p>
          <a:p>
            <a:endParaRPr lang="en-US" dirty="0"/>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134</a:t>
            </a:fld>
            <a:endParaRPr lang="en-US"/>
          </a:p>
        </p:txBody>
      </p:sp>
    </p:spTree>
  </p:cSld>
  <p:clrMapOvr>
    <a:masterClrMapping/>
  </p:clrMapOvr>
  <p:transition>
    <p:wipe dir="d"/>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381000"/>
          </a:xfrm>
        </p:spPr>
        <p:txBody>
          <a:bodyPr>
            <a:normAutofit fontScale="90000"/>
          </a:bodyPr>
          <a:lstStyle/>
          <a:p>
            <a:r>
              <a:rPr lang="en-US" sz="2800" b="1" dirty="0" smtClean="0">
                <a:latin typeface="Times New Roman" pitchFamily="18" charset="0"/>
                <a:cs typeface="Times New Roman" pitchFamily="18" charset="0"/>
              </a:rPr>
              <a:t>Causes </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457200"/>
            <a:ext cx="8229600" cy="6172200"/>
          </a:xfrm>
        </p:spPr>
        <p:txBody>
          <a:bodyPr>
            <a:noAutofit/>
          </a:bodyPr>
          <a:lstStyle/>
          <a:p>
            <a:r>
              <a:rPr lang="en-US" sz="2800" dirty="0" smtClean="0">
                <a:latin typeface="Times New Roman" pitchFamily="18" charset="0"/>
                <a:cs typeface="Times New Roman" pitchFamily="18" charset="0"/>
              </a:rPr>
              <a:t>Psychological factors</a:t>
            </a:r>
          </a:p>
          <a:p>
            <a:r>
              <a:rPr lang="en-US" sz="2800" dirty="0" smtClean="0">
                <a:latin typeface="Times New Roman" pitchFamily="18" charset="0"/>
                <a:cs typeface="Times New Roman" pitchFamily="18" charset="0"/>
              </a:rPr>
              <a:t>Cultural lag</a:t>
            </a:r>
          </a:p>
          <a:p>
            <a:r>
              <a:rPr lang="en-US" sz="2800" dirty="0" smtClean="0">
                <a:latin typeface="Times New Roman" pitchFamily="18" charset="0"/>
                <a:cs typeface="Times New Roman" pitchFamily="18" charset="0"/>
              </a:rPr>
              <a:t>Physical/geographic factors</a:t>
            </a:r>
          </a:p>
          <a:p>
            <a:r>
              <a:rPr lang="en-US" sz="2800" dirty="0" smtClean="0">
                <a:latin typeface="Times New Roman" pitchFamily="18" charset="0"/>
                <a:cs typeface="Times New Roman" pitchFamily="18" charset="0"/>
              </a:rPr>
              <a:t>Biological factors</a:t>
            </a:r>
          </a:p>
          <a:p>
            <a:r>
              <a:rPr lang="en-US" sz="2800" dirty="0" smtClean="0">
                <a:latin typeface="Times New Roman" pitchFamily="18" charset="0"/>
                <a:cs typeface="Times New Roman" pitchFamily="18" charset="0"/>
              </a:rPr>
              <a:t>Degeneration of values</a:t>
            </a:r>
          </a:p>
          <a:p>
            <a:r>
              <a:rPr lang="en-US" sz="2800" dirty="0" smtClean="0">
                <a:latin typeface="Times New Roman" pitchFamily="18" charset="0"/>
                <a:cs typeface="Times New Roman" pitchFamily="18" charset="0"/>
              </a:rPr>
              <a:t>Disintegration and confusion of roles</a:t>
            </a:r>
          </a:p>
          <a:p>
            <a:r>
              <a:rPr lang="en-US" sz="2800" dirty="0" smtClean="0">
                <a:latin typeface="Times New Roman" pitchFamily="18" charset="0"/>
                <a:cs typeface="Times New Roman" pitchFamily="18" charset="0"/>
              </a:rPr>
              <a:t>Political subservience</a:t>
            </a:r>
          </a:p>
          <a:p>
            <a:r>
              <a:rPr lang="en-US" sz="2800" dirty="0" smtClean="0">
                <a:latin typeface="Times New Roman" pitchFamily="18" charset="0"/>
                <a:cs typeface="Times New Roman" pitchFamily="18" charset="0"/>
              </a:rPr>
              <a:t>Conflict of goals and means</a:t>
            </a:r>
          </a:p>
          <a:p>
            <a:r>
              <a:rPr lang="en-US" sz="2800" dirty="0" smtClean="0">
                <a:latin typeface="Times New Roman" pitchFamily="18" charset="0"/>
                <a:cs typeface="Times New Roman" pitchFamily="18" charset="0"/>
              </a:rPr>
              <a:t>Decline of social control</a:t>
            </a:r>
          </a:p>
          <a:p>
            <a:r>
              <a:rPr lang="en-US" sz="2800" dirty="0" smtClean="0">
                <a:latin typeface="Times New Roman" pitchFamily="18" charset="0"/>
                <a:cs typeface="Times New Roman" pitchFamily="18" charset="0"/>
              </a:rPr>
              <a:t>Extreme divisions of labor</a:t>
            </a:r>
          </a:p>
          <a:p>
            <a:r>
              <a:rPr lang="en-US" sz="2800" dirty="0" smtClean="0">
                <a:latin typeface="Times New Roman" pitchFamily="18" charset="0"/>
                <a:cs typeface="Times New Roman" pitchFamily="18" charset="0"/>
              </a:rPr>
              <a:t>Disruptive social change</a:t>
            </a:r>
          </a:p>
          <a:p>
            <a:r>
              <a:rPr lang="en-US" sz="2800" dirty="0" smtClean="0">
                <a:latin typeface="Times New Roman" pitchFamily="18" charset="0"/>
                <a:cs typeface="Times New Roman" pitchFamily="18" charset="0"/>
              </a:rPr>
              <a:t>etc</a:t>
            </a:r>
            <a:endParaRPr lang="en-US" sz="28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135</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sz="2400" b="1" dirty="0" smtClean="0">
                <a:latin typeface="Algerian" pitchFamily="82" charset="0"/>
              </a:rPr>
              <a:t>SOCIAL PATHOLOGIES</a:t>
            </a:r>
            <a:endParaRPr lang="en-US" sz="2400" b="1" dirty="0">
              <a:latin typeface="Algerian" pitchFamily="82" charset="0"/>
            </a:endParaRPr>
          </a:p>
        </p:txBody>
      </p:sp>
      <p:sp>
        <p:nvSpPr>
          <p:cNvPr id="3" name="Content Placeholder 2"/>
          <p:cNvSpPr>
            <a:spLocks noGrp="1"/>
          </p:cNvSpPr>
          <p:nvPr>
            <p:ph idx="1"/>
          </p:nvPr>
        </p:nvSpPr>
        <p:spPr>
          <a:xfrm>
            <a:off x="457200" y="762000"/>
            <a:ext cx="8229600" cy="5867400"/>
          </a:xfrm>
        </p:spPr>
        <p:txBody>
          <a:bodyPr>
            <a:normAutofit/>
          </a:bodyPr>
          <a:lstStyle/>
          <a:p>
            <a:r>
              <a:rPr lang="en-US" b="1" i="1" dirty="0" smtClean="0">
                <a:latin typeface="Times New Roman" pitchFamily="18" charset="0"/>
                <a:cs typeface="Times New Roman" pitchFamily="18" charset="0"/>
              </a:rPr>
              <a:t>Juvenile delinquencies</a:t>
            </a:r>
          </a:p>
          <a:p>
            <a:r>
              <a:rPr lang="en-US" b="1" i="1" dirty="0" smtClean="0">
                <a:latin typeface="Times New Roman" pitchFamily="18" charset="0"/>
                <a:cs typeface="Times New Roman" pitchFamily="18" charset="0"/>
              </a:rPr>
              <a:t>Marriage breakdown and divorce</a:t>
            </a:r>
          </a:p>
          <a:p>
            <a:r>
              <a:rPr lang="en-US" b="1" i="1" dirty="0" smtClean="0">
                <a:latin typeface="Times New Roman" pitchFamily="18" charset="0"/>
                <a:cs typeface="Times New Roman" pitchFamily="18" charset="0"/>
              </a:rPr>
              <a:t> Parent-children conflicts </a:t>
            </a:r>
          </a:p>
          <a:p>
            <a:r>
              <a:rPr lang="en-US" b="1" i="1" dirty="0" smtClean="0">
                <a:latin typeface="Times New Roman" pitchFamily="18" charset="0"/>
                <a:cs typeface="Times New Roman" pitchFamily="18" charset="0"/>
              </a:rPr>
              <a:t>Tensions over limited resources between groups</a:t>
            </a:r>
          </a:p>
          <a:p>
            <a:r>
              <a:rPr lang="en-US" b="1" i="1" dirty="0" smtClean="0">
                <a:latin typeface="Times New Roman" pitchFamily="18" charset="0"/>
                <a:cs typeface="Times New Roman" pitchFamily="18" charset="0"/>
              </a:rPr>
              <a:t> Wars and inter-group skirmishes </a:t>
            </a:r>
          </a:p>
          <a:p>
            <a:r>
              <a:rPr lang="en-US" b="1" i="1" dirty="0" smtClean="0">
                <a:latin typeface="Times New Roman" pitchFamily="18" charset="0"/>
                <a:cs typeface="Times New Roman" pitchFamily="18" charset="0"/>
              </a:rPr>
              <a:t>Alcoholism</a:t>
            </a:r>
          </a:p>
          <a:p>
            <a:r>
              <a:rPr lang="en-US" b="1" i="1" dirty="0" smtClean="0">
                <a:latin typeface="Times New Roman" pitchFamily="18" charset="0"/>
                <a:cs typeface="Times New Roman" pitchFamily="18" charset="0"/>
              </a:rPr>
              <a:t>Environmental pollution</a:t>
            </a:r>
          </a:p>
          <a:p>
            <a:r>
              <a:rPr lang="en-US" b="1" i="1" dirty="0" smtClean="0">
                <a:latin typeface="Times New Roman" pitchFamily="18" charset="0"/>
                <a:cs typeface="Times New Roman" pitchFamily="18" charset="0"/>
              </a:rPr>
              <a:t> Prostitution</a:t>
            </a:r>
          </a:p>
          <a:p>
            <a:endParaRPr lang="en-US" b="1" dirty="0" smtClean="0">
              <a:latin typeface="Times New Roman" pitchFamily="18" charset="0"/>
              <a:cs typeface="Times New Roman" pitchFamily="18" charset="0"/>
            </a:endParaRPr>
          </a:p>
          <a:p>
            <a:endParaRPr lang="en-US" dirty="0"/>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136</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a:bodyPr>
          <a:lstStyle/>
          <a:p>
            <a:r>
              <a:rPr lang="en-US" sz="1800" dirty="0" smtClean="0">
                <a:latin typeface="Times New Roman" pitchFamily="18" charset="0"/>
                <a:cs typeface="Times New Roman" pitchFamily="18" charset="0"/>
              </a:rPr>
              <a:t>SOCIAL PATH CONT’</a:t>
            </a:r>
            <a:endParaRPr lang="en-US" sz="1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990600"/>
            <a:ext cx="8229600" cy="5638800"/>
          </a:xfrm>
        </p:spPr>
        <p:txBody>
          <a:bodyPr>
            <a:normAutofit fontScale="92500" lnSpcReduction="10000"/>
          </a:bodyPr>
          <a:lstStyle/>
          <a:p>
            <a:r>
              <a:rPr lang="en-US" b="1" i="1" dirty="0" smtClean="0">
                <a:latin typeface="Times New Roman" pitchFamily="18" charset="0"/>
                <a:cs typeface="Times New Roman" pitchFamily="18" charset="0"/>
              </a:rPr>
              <a:t>Urban slums</a:t>
            </a:r>
          </a:p>
          <a:p>
            <a:r>
              <a:rPr lang="en-US" b="1" i="1" dirty="0" smtClean="0">
                <a:latin typeface="Times New Roman" pitchFamily="18" charset="0"/>
                <a:cs typeface="Times New Roman" pitchFamily="18" charset="0"/>
              </a:rPr>
              <a:t> Housing shortage</a:t>
            </a:r>
          </a:p>
          <a:p>
            <a:r>
              <a:rPr lang="en-US" b="1" i="1" dirty="0" smtClean="0">
                <a:latin typeface="Times New Roman" pitchFamily="18" charset="0"/>
                <a:cs typeface="Times New Roman" pitchFamily="18" charset="0"/>
              </a:rPr>
              <a:t> Urban and rural poverty </a:t>
            </a:r>
          </a:p>
          <a:p>
            <a:r>
              <a:rPr lang="en-US" b="1" i="1" dirty="0" smtClean="0">
                <a:latin typeface="Times New Roman" pitchFamily="18" charset="0"/>
                <a:cs typeface="Times New Roman" pitchFamily="18" charset="0"/>
              </a:rPr>
              <a:t>Sanitation problems</a:t>
            </a:r>
          </a:p>
          <a:p>
            <a:r>
              <a:rPr lang="en-US" b="1" i="1" dirty="0" smtClean="0">
                <a:latin typeface="Times New Roman" pitchFamily="18" charset="0"/>
                <a:cs typeface="Times New Roman" pitchFamily="18" charset="0"/>
              </a:rPr>
              <a:t>Famine</a:t>
            </a:r>
          </a:p>
          <a:p>
            <a:r>
              <a:rPr lang="en-US" b="1" i="1" dirty="0" smtClean="0">
                <a:latin typeface="Times New Roman" pitchFamily="18" charset="0"/>
                <a:cs typeface="Times New Roman" pitchFamily="18" charset="0"/>
              </a:rPr>
              <a:t> Ethnic conflicts</a:t>
            </a:r>
          </a:p>
          <a:p>
            <a:r>
              <a:rPr lang="en-US" b="1" i="1" dirty="0" smtClean="0">
                <a:latin typeface="Times New Roman" pitchFamily="18" charset="0"/>
                <a:cs typeface="Times New Roman" pitchFamily="18" charset="0"/>
              </a:rPr>
              <a:t> Lack of good governance </a:t>
            </a:r>
          </a:p>
          <a:p>
            <a:r>
              <a:rPr lang="en-US" b="1" i="1" dirty="0" smtClean="0">
                <a:latin typeface="Times New Roman" pitchFamily="18" charset="0"/>
                <a:cs typeface="Times New Roman" pitchFamily="18" charset="0"/>
              </a:rPr>
              <a:t>Corruption</a:t>
            </a:r>
          </a:p>
          <a:p>
            <a:r>
              <a:rPr lang="en-US" b="1" i="1" dirty="0" smtClean="0">
                <a:latin typeface="Times New Roman" pitchFamily="18" charset="0"/>
                <a:cs typeface="Times New Roman" pitchFamily="18" charset="0"/>
              </a:rPr>
              <a:t> </a:t>
            </a:r>
            <a:r>
              <a:rPr lang="en-US" b="1" i="1" dirty="0" err="1" smtClean="0">
                <a:latin typeface="Times New Roman" pitchFamily="18" charset="0"/>
                <a:cs typeface="Times New Roman" pitchFamily="18" charset="0"/>
              </a:rPr>
              <a:t>Streetism</a:t>
            </a:r>
            <a:r>
              <a:rPr lang="en-US" b="1" i="1" dirty="0" smtClean="0">
                <a:latin typeface="Times New Roman" pitchFamily="18" charset="0"/>
                <a:cs typeface="Times New Roman" pitchFamily="18" charset="0"/>
              </a:rPr>
              <a:t> </a:t>
            </a:r>
          </a:p>
          <a:p>
            <a:r>
              <a:rPr lang="en-US" b="1" i="1" dirty="0" smtClean="0">
                <a:latin typeface="Times New Roman" pitchFamily="18" charset="0"/>
                <a:cs typeface="Times New Roman" pitchFamily="18" charset="0"/>
              </a:rPr>
              <a:t> Homelessness</a:t>
            </a:r>
          </a:p>
          <a:p>
            <a:r>
              <a:rPr lang="en-US" b="1" i="1" dirty="0" smtClean="0">
                <a:latin typeface="Times New Roman" pitchFamily="18" charset="0"/>
                <a:cs typeface="Times New Roman" pitchFamily="18" charset="0"/>
              </a:rPr>
              <a:t>Begging</a:t>
            </a:r>
          </a:p>
          <a:p>
            <a:endParaRPr lang="en-US" b="1" i="1" dirty="0" smtClean="0">
              <a:latin typeface="Times New Roman" pitchFamily="18" charset="0"/>
              <a:cs typeface="Times New Roman" pitchFamily="18" charset="0"/>
            </a:endParaRPr>
          </a:p>
          <a:p>
            <a:endParaRPr lang="en-US" b="1" i="1" dirty="0" smtClean="0">
              <a:latin typeface="Times New Roman" pitchFamily="18" charset="0"/>
              <a:cs typeface="Times New Roman" pitchFamily="18" charset="0"/>
            </a:endParaRPr>
          </a:p>
          <a:p>
            <a:endParaRPr lang="en-US" dirty="0"/>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137</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buNone/>
            </a:pPr>
            <a:r>
              <a:rPr lang="en-US" sz="4400" u="sng" dirty="0" smtClean="0">
                <a:latin typeface="Times New Roman" pitchFamily="18" charset="0"/>
                <a:cs typeface="Times New Roman" pitchFamily="18" charset="0"/>
              </a:rPr>
              <a:t>SOCIAL CONTROL</a:t>
            </a:r>
            <a:endParaRPr lang="en-US" sz="4400" u="sng"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138</a:t>
            </a:fld>
            <a:endParaRPr lang="en-US"/>
          </a:p>
        </p:txBody>
      </p:sp>
    </p:spTree>
  </p:cSld>
  <p:clrMapOvr>
    <a:masterClrMapping/>
  </p:clrMapOvr>
  <p:transition>
    <p:wipe dir="d"/>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u="sng" dirty="0" smtClean="0">
                <a:latin typeface="Times New Roman" pitchFamily="18" charset="0"/>
                <a:cs typeface="Times New Roman" pitchFamily="18" charset="0"/>
              </a:rPr>
              <a:t>TYPES OF PEOPLE</a:t>
            </a:r>
            <a:endParaRPr lang="en-US" sz="3200"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nSpc>
                <a:spcPct val="200000"/>
              </a:lnSpc>
              <a:buBlip>
                <a:blip r:embed="rId2"/>
              </a:buBlip>
            </a:pPr>
            <a:r>
              <a:rPr lang="en-US" dirty="0" smtClean="0">
                <a:latin typeface="Times New Roman" pitchFamily="18" charset="0"/>
                <a:cs typeface="Times New Roman" pitchFamily="18" charset="0"/>
              </a:rPr>
              <a:t>Conformists</a:t>
            </a:r>
          </a:p>
          <a:p>
            <a:pPr>
              <a:lnSpc>
                <a:spcPct val="200000"/>
              </a:lnSpc>
              <a:buBlip>
                <a:blip r:embed="rId2"/>
              </a:buBlip>
            </a:pPr>
            <a:r>
              <a:rPr lang="en-US" dirty="0" smtClean="0">
                <a:latin typeface="Times New Roman" pitchFamily="18" charset="0"/>
                <a:cs typeface="Times New Roman" pitchFamily="18" charset="0"/>
              </a:rPr>
              <a:t>Non-conformists</a:t>
            </a:r>
            <a:endParaRPr lang="en-US" b="1" dirty="0" smtClean="0">
              <a:latin typeface="Times New Roman" pitchFamily="18" charset="0"/>
              <a:cs typeface="Times New Roman" pitchFamily="18" charset="0"/>
            </a:endParaRPr>
          </a:p>
          <a:p>
            <a:pPr>
              <a:lnSpc>
                <a:spcPct val="200000"/>
              </a:lnSpc>
              <a:buBlip>
                <a:blip r:embed="rId2"/>
              </a:buBlip>
            </a:pPr>
            <a:r>
              <a:rPr lang="en-US" dirty="0" smtClean="0">
                <a:latin typeface="Times New Roman" pitchFamily="18" charset="0"/>
                <a:cs typeface="Times New Roman" pitchFamily="18" charset="0"/>
              </a:rPr>
              <a:t>Social deviance</a:t>
            </a:r>
          </a:p>
          <a:p>
            <a:pPr>
              <a:buBlip>
                <a:blip r:embed="rId2"/>
              </a:buBlip>
            </a:pPr>
            <a:endParaRPr lang="en-US" dirty="0"/>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139</a:t>
            </a:fld>
            <a:endParaRPr lang="en-US"/>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rgbClr val="00B050"/>
                </a:solidFill>
                <a:latin typeface="Times New Roman" pitchFamily="18" charset="0"/>
                <a:cs typeface="Times New Roman" pitchFamily="18" charset="0"/>
              </a:rPr>
              <a:t>SUMMARY </a:t>
            </a:r>
            <a:endParaRPr lang="en-US" u="sng" dirty="0">
              <a:solidFill>
                <a:srgbClr val="00B05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876800"/>
          </a:xfrm>
        </p:spPr>
        <p:txBody>
          <a:bodyPr/>
          <a:lstStyle/>
          <a:p>
            <a:r>
              <a:rPr lang="en-US" sz="4000" dirty="0" smtClean="0">
                <a:latin typeface="Times New Roman" pitchFamily="18" charset="0"/>
                <a:cs typeface="Times New Roman" pitchFamily="18" charset="0"/>
              </a:rPr>
              <a:t>Sociology understand the society in a social context</a:t>
            </a:r>
            <a:endParaRPr lang="en-US" sz="40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14</a:t>
            </a:fld>
            <a:endParaRPr lang="en-US"/>
          </a:p>
        </p:txBody>
      </p:sp>
    </p:spTree>
  </p:cSld>
  <p:clrMapOvr>
    <a:masterClrMapping/>
  </p:clrMapOvr>
  <p:transition>
    <p:wipe dir="d"/>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2800" dirty="0" smtClean="0">
                <a:latin typeface="Times New Roman" pitchFamily="18" charset="0"/>
                <a:cs typeface="Times New Roman" pitchFamily="18" charset="0"/>
              </a:rPr>
              <a:t>DEF:</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990600"/>
            <a:ext cx="8229600" cy="5715000"/>
          </a:xfrm>
        </p:spPr>
        <p:txBody>
          <a:bodyPr>
            <a:normAutofit lnSpcReduction="10000"/>
          </a:bodyPr>
          <a:lstStyle/>
          <a:p>
            <a:pPr>
              <a:lnSpc>
                <a:spcPct val="150000"/>
              </a:lnSpc>
            </a:pPr>
            <a:r>
              <a:rPr lang="en-US" b="1" dirty="0" smtClean="0">
                <a:latin typeface="Times New Roman" pitchFamily="18" charset="0"/>
                <a:cs typeface="Times New Roman" pitchFamily="18" charset="0"/>
              </a:rPr>
              <a:t>Social control </a:t>
            </a:r>
            <a:r>
              <a:rPr lang="en-US" dirty="0" smtClean="0">
                <a:latin typeface="Times New Roman" pitchFamily="18" charset="0"/>
                <a:cs typeface="Times New Roman" pitchFamily="18" charset="0"/>
              </a:rPr>
              <a:t>refers to all the mechanisms and processes employed by a society to ensure conformity.</a:t>
            </a:r>
          </a:p>
          <a:p>
            <a:pPr>
              <a:lnSpc>
                <a:spcPct val="150000"/>
              </a:lnSpc>
            </a:pPr>
            <a:r>
              <a:rPr lang="en-US" dirty="0" smtClean="0">
                <a:latin typeface="Times New Roman" pitchFamily="18" charset="0"/>
                <a:cs typeface="Times New Roman" pitchFamily="18" charset="0"/>
              </a:rPr>
              <a:t>Any cultural or social means by which restraints are imposed upon individual behavior and by which people are initiated to follow the traditions and patterns of behavior accepted by society.</a:t>
            </a:r>
          </a:p>
          <a:p>
            <a:pPr>
              <a:lnSpc>
                <a:spcPct val="150000"/>
              </a:lnSpc>
            </a:pPr>
            <a:endParaRPr lang="en-US" dirty="0" smtClean="0">
              <a:latin typeface="Times New Roman" pitchFamily="18" charset="0"/>
              <a:cs typeface="Times New Roman" pitchFamily="18" charset="0"/>
            </a:endParaRPr>
          </a:p>
          <a:p>
            <a:pPr>
              <a:lnSpc>
                <a:spcPct val="150000"/>
              </a:lnSpc>
            </a:pPr>
            <a:endParaRPr lang="en-US" dirty="0"/>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140</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u="sng" dirty="0" smtClean="0">
                <a:latin typeface="Times New Roman" pitchFamily="18" charset="0"/>
                <a:cs typeface="Times New Roman" pitchFamily="18" charset="0"/>
              </a:rPr>
              <a:t>TYPES OF SOCIAL CONTROL</a:t>
            </a:r>
            <a:endParaRPr lang="en-US" sz="2800"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nSpc>
                <a:spcPct val="200000"/>
              </a:lnSpc>
              <a:buNone/>
            </a:pPr>
            <a:r>
              <a:rPr lang="en-US" dirty="0" smtClean="0">
                <a:latin typeface="Times New Roman" pitchFamily="18" charset="0"/>
                <a:cs typeface="Times New Roman" pitchFamily="18" charset="0"/>
              </a:rPr>
              <a:t>Two major types:-</a:t>
            </a:r>
          </a:p>
          <a:p>
            <a:pPr>
              <a:lnSpc>
                <a:spcPct val="200000"/>
              </a:lnSpc>
              <a:buFont typeface="Wingdings" pitchFamily="2" charset="2"/>
              <a:buChar char="v"/>
            </a:pPr>
            <a:r>
              <a:rPr lang="en-US" dirty="0" smtClean="0">
                <a:latin typeface="Times New Roman" pitchFamily="18" charset="0"/>
                <a:cs typeface="Times New Roman" pitchFamily="18" charset="0"/>
              </a:rPr>
              <a:t>Positive</a:t>
            </a:r>
          </a:p>
          <a:p>
            <a:pPr>
              <a:lnSpc>
                <a:spcPct val="200000"/>
              </a:lnSpc>
              <a:buFont typeface="Wingdings" pitchFamily="2" charset="2"/>
              <a:buChar char="v"/>
            </a:pPr>
            <a:r>
              <a:rPr lang="en-US" dirty="0" smtClean="0">
                <a:latin typeface="Times New Roman" pitchFamily="18" charset="0"/>
                <a:cs typeface="Times New Roman" pitchFamily="18" charset="0"/>
              </a:rPr>
              <a:t>Negative </a:t>
            </a:r>
          </a:p>
          <a:p>
            <a:endParaRPr lang="en-US" dirty="0"/>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141</a:t>
            </a:fld>
            <a:endParaRPr lang="en-US"/>
          </a:p>
        </p:txBody>
      </p:sp>
    </p:spTree>
  </p:cSld>
  <p:clrMapOvr>
    <a:masterClrMapping/>
  </p:clrMapOvr>
  <p:transition>
    <p:wipe dir="d"/>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Autofit/>
          </a:bodyPr>
          <a:lstStyle/>
          <a:p>
            <a:r>
              <a:rPr lang="en-US" sz="3200" dirty="0" smtClean="0">
                <a:latin typeface="Times New Roman" pitchFamily="18" charset="0"/>
                <a:cs typeface="Times New Roman" pitchFamily="18" charset="0"/>
              </a:rPr>
              <a:t>POSITIVE CONTROL</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838200"/>
            <a:ext cx="8229600" cy="5791200"/>
          </a:xfrm>
        </p:spPr>
        <p:txBody>
          <a:bodyPr>
            <a:normAutofit/>
          </a:bodyPr>
          <a:lstStyle/>
          <a:p>
            <a:pPr>
              <a:lnSpc>
                <a:spcPct val="170000"/>
              </a:lnSpc>
            </a:pPr>
            <a:r>
              <a:rPr lang="en-US" dirty="0" smtClean="0">
                <a:latin typeface="Times New Roman" pitchFamily="18" charset="0"/>
                <a:cs typeface="Times New Roman" pitchFamily="18" charset="0"/>
              </a:rPr>
              <a:t>Involves rewarding and encouraging those who abide by the norms. </a:t>
            </a:r>
          </a:p>
          <a:p>
            <a:pPr>
              <a:lnSpc>
                <a:spcPct val="170000"/>
              </a:lnSpc>
            </a:pPr>
            <a:r>
              <a:rPr lang="en-US" dirty="0" smtClean="0">
                <a:latin typeface="Times New Roman" pitchFamily="18" charset="0"/>
                <a:cs typeface="Times New Roman" pitchFamily="18" charset="0"/>
              </a:rPr>
              <a:t>Can be formal or informal </a:t>
            </a:r>
          </a:p>
          <a:p>
            <a:pPr>
              <a:lnSpc>
                <a:spcPct val="170000"/>
              </a:lnSpc>
            </a:pPr>
            <a:r>
              <a:rPr lang="en-US" b="1" dirty="0" smtClean="0">
                <a:latin typeface="Times New Roman" pitchFamily="18" charset="0"/>
                <a:cs typeface="Times New Roman" pitchFamily="18" charset="0"/>
              </a:rPr>
              <a:t>Formal</a:t>
            </a:r>
            <a:r>
              <a:rPr lang="en-US" dirty="0" smtClean="0">
                <a:latin typeface="Times New Roman" pitchFamily="18" charset="0"/>
                <a:cs typeface="Times New Roman" pitchFamily="18" charset="0"/>
              </a:rPr>
              <a:t> positive mechanisms:-</a:t>
            </a:r>
          </a:p>
          <a:p>
            <a:pPr lvl="1">
              <a:lnSpc>
                <a:spcPct val="170000"/>
              </a:lnSpc>
              <a:buFont typeface="Wingdings" pitchFamily="2" charset="2"/>
              <a:buChar char="ü"/>
            </a:pPr>
            <a:r>
              <a:rPr lang="en-US" dirty="0" smtClean="0">
                <a:latin typeface="Times New Roman" pitchFamily="18" charset="0"/>
                <a:cs typeface="Times New Roman" pitchFamily="18" charset="0"/>
              </a:rPr>
              <a:t>Giving awards</a:t>
            </a:r>
          </a:p>
          <a:p>
            <a:pPr lvl="1">
              <a:lnSpc>
                <a:spcPct val="170000"/>
              </a:lnSpc>
              <a:buFont typeface="Wingdings" pitchFamily="2" charset="2"/>
              <a:buChar char="ü"/>
            </a:pPr>
            <a:r>
              <a:rPr lang="en-US" dirty="0" smtClean="0">
                <a:latin typeface="Times New Roman" pitchFamily="18" charset="0"/>
                <a:cs typeface="Times New Roman" pitchFamily="18" charset="0"/>
              </a:rPr>
              <a:t>Promotions</a:t>
            </a:r>
          </a:p>
          <a:p>
            <a:pPr>
              <a:lnSpc>
                <a:spcPct val="170000"/>
              </a:lnSpc>
            </a:pPr>
            <a:endParaRPr lang="en-US" dirty="0"/>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142</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endParaRPr lang="en-US" dirty="0"/>
          </a:p>
        </p:txBody>
      </p:sp>
      <p:sp>
        <p:nvSpPr>
          <p:cNvPr id="3" name="Content Placeholder 2"/>
          <p:cNvSpPr>
            <a:spLocks noGrp="1"/>
          </p:cNvSpPr>
          <p:nvPr>
            <p:ph idx="1"/>
          </p:nvPr>
        </p:nvSpPr>
        <p:spPr>
          <a:xfrm>
            <a:off x="457200" y="685800"/>
            <a:ext cx="8229600" cy="5867400"/>
          </a:xfrm>
        </p:spPr>
        <p:txBody>
          <a:bodyPr>
            <a:normAutofit/>
          </a:bodyPr>
          <a:lstStyle/>
          <a:p>
            <a:pPr>
              <a:lnSpc>
                <a:spcPct val="170000"/>
              </a:lnSpc>
            </a:pPr>
            <a:r>
              <a:rPr lang="en-US" b="1" dirty="0" smtClean="0">
                <a:latin typeface="Times New Roman" pitchFamily="18" charset="0"/>
                <a:cs typeface="Times New Roman" pitchFamily="18" charset="0"/>
              </a:rPr>
              <a:t>Informal </a:t>
            </a:r>
            <a:r>
              <a:rPr lang="en-US" dirty="0" smtClean="0">
                <a:latin typeface="Times New Roman" pitchFamily="18" charset="0"/>
                <a:cs typeface="Times New Roman" pitchFamily="18" charset="0"/>
              </a:rPr>
              <a:t>psychosocial reward mechanisms include:- </a:t>
            </a:r>
          </a:p>
          <a:p>
            <a:pPr lvl="1">
              <a:lnSpc>
                <a:spcPct val="170000"/>
              </a:lnSpc>
              <a:buFont typeface="Wingdings" pitchFamily="2" charset="2"/>
              <a:buChar char="ü"/>
            </a:pPr>
            <a:r>
              <a:rPr lang="en-US" dirty="0" smtClean="0">
                <a:latin typeface="Times New Roman" pitchFamily="18" charset="0"/>
                <a:cs typeface="Times New Roman" pitchFamily="18" charset="0"/>
              </a:rPr>
              <a:t>Simple smiles</a:t>
            </a:r>
          </a:p>
          <a:p>
            <a:pPr lvl="1">
              <a:lnSpc>
                <a:spcPct val="170000"/>
              </a:lnSpc>
              <a:buFont typeface="Wingdings" pitchFamily="2" charset="2"/>
              <a:buChar char="ü"/>
            </a:pPr>
            <a:r>
              <a:rPr lang="en-US" dirty="0" smtClean="0">
                <a:latin typeface="Times New Roman" pitchFamily="18" charset="0"/>
                <a:cs typeface="Times New Roman" pitchFamily="18" charset="0"/>
              </a:rPr>
              <a:t> Saying encouraging words </a:t>
            </a:r>
          </a:p>
          <a:p>
            <a:pPr lvl="1">
              <a:lnSpc>
                <a:spcPct val="170000"/>
              </a:lnSpc>
              <a:buFont typeface="Wingdings" pitchFamily="2" charset="2"/>
              <a:buChar char="ü"/>
            </a:pPr>
            <a:r>
              <a:rPr lang="en-US" dirty="0" smtClean="0">
                <a:latin typeface="Times New Roman" pitchFamily="18" charset="0"/>
                <a:cs typeface="Times New Roman" pitchFamily="18" charset="0"/>
              </a:rPr>
              <a:t>Shaking hands</a:t>
            </a:r>
          </a:p>
          <a:p>
            <a:pPr lvl="1">
              <a:lnSpc>
                <a:spcPct val="170000"/>
              </a:lnSpc>
              <a:buFont typeface="Wingdings" pitchFamily="2" charset="2"/>
              <a:buChar char="ü"/>
            </a:pPr>
            <a:r>
              <a:rPr lang="en-US" dirty="0" smtClean="0">
                <a:latin typeface="Times New Roman" pitchFamily="18" charset="0"/>
                <a:cs typeface="Times New Roman" pitchFamily="18" charset="0"/>
              </a:rPr>
              <a:t>Thanking</a:t>
            </a:r>
          </a:p>
          <a:p>
            <a:pPr lvl="1">
              <a:lnSpc>
                <a:spcPct val="170000"/>
              </a:lnSpc>
              <a:buFont typeface="Wingdings" pitchFamily="2" charset="2"/>
              <a:buChar char="ü"/>
            </a:pPr>
            <a:r>
              <a:rPr lang="en-US" dirty="0" smtClean="0">
                <a:latin typeface="Times New Roman" pitchFamily="18" charset="0"/>
                <a:cs typeface="Times New Roman" pitchFamily="18" charset="0"/>
              </a:rPr>
              <a:t> Showing appreciation etc.</a:t>
            </a:r>
          </a:p>
          <a:p>
            <a:endParaRPr lang="en-US" dirty="0"/>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143</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524000"/>
          </a:xfrm>
        </p:spPr>
        <p:txBody>
          <a:bodyPr>
            <a:noAutofit/>
          </a:bodyPr>
          <a:lstStyle/>
          <a:p>
            <a:r>
              <a:rPr lang="en-US" sz="3200" dirty="0" smtClean="0">
                <a:latin typeface="Times New Roman" pitchFamily="18" charset="0"/>
                <a:cs typeface="Times New Roman" pitchFamily="18" charset="0"/>
              </a:rPr>
              <a:t>NEGATIVE CONTROL</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This involves punishment or regulating behavior of deviants.</a:t>
            </a:r>
            <a:br>
              <a:rPr lang="en-US" sz="3200" dirty="0" smtClean="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sz="half" idx="1"/>
          </p:nvPr>
        </p:nvSpPr>
        <p:spPr>
          <a:xfrm>
            <a:off x="0" y="1600200"/>
            <a:ext cx="4495800" cy="5029200"/>
          </a:xfrm>
        </p:spPr>
        <p:txBody>
          <a:bodyPr>
            <a:normAutofit fontScale="92500" lnSpcReduction="10000"/>
          </a:bodyPr>
          <a:lstStyle/>
          <a:p>
            <a:pPr>
              <a:lnSpc>
                <a:spcPct val="150000"/>
              </a:lnSpc>
            </a:pPr>
            <a:r>
              <a:rPr lang="en-US" dirty="0" smtClean="0">
                <a:latin typeface="Times New Roman" pitchFamily="18" charset="0"/>
                <a:cs typeface="Times New Roman" pitchFamily="18" charset="0"/>
              </a:rPr>
              <a:t>Examples:</a:t>
            </a:r>
          </a:p>
          <a:p>
            <a:pPr lvl="1">
              <a:lnSpc>
                <a:spcPct val="150000"/>
              </a:lnSpc>
              <a:buFont typeface="Wingdings" pitchFamily="2" charset="2"/>
              <a:buChar char="ü"/>
            </a:pPr>
            <a:r>
              <a:rPr lang="en-US" sz="2800" dirty="0" smtClean="0">
                <a:latin typeface="Times New Roman" pitchFamily="18" charset="0"/>
                <a:cs typeface="Times New Roman" pitchFamily="18" charset="0"/>
              </a:rPr>
              <a:t>Simple gossip/backbiting.</a:t>
            </a:r>
          </a:p>
          <a:p>
            <a:pPr lvl="1">
              <a:lnSpc>
                <a:spcPct val="150000"/>
              </a:lnSpc>
              <a:buFont typeface="Wingdings" pitchFamily="2" charset="2"/>
              <a:buChar char="ü"/>
            </a:pPr>
            <a:r>
              <a:rPr lang="en-US" sz="2800" dirty="0" smtClean="0">
                <a:latin typeface="Times New Roman" pitchFamily="18" charset="0"/>
                <a:cs typeface="Times New Roman" pitchFamily="18" charset="0"/>
              </a:rPr>
              <a:t>Reprimanding.</a:t>
            </a:r>
          </a:p>
          <a:p>
            <a:pPr lvl="1">
              <a:lnSpc>
                <a:spcPct val="150000"/>
              </a:lnSpc>
              <a:buFont typeface="Wingdings" pitchFamily="2" charset="2"/>
              <a:buChar char="ü"/>
            </a:pPr>
            <a:r>
              <a:rPr lang="en-US" sz="2800" dirty="0" smtClean="0">
                <a:latin typeface="Times New Roman" pitchFamily="18" charset="0"/>
                <a:cs typeface="Times New Roman" pitchFamily="18" charset="0"/>
              </a:rPr>
              <a:t>Demotion.</a:t>
            </a:r>
          </a:p>
          <a:p>
            <a:pPr lvl="1">
              <a:lnSpc>
                <a:spcPct val="150000"/>
              </a:lnSpc>
              <a:buFont typeface="Wingdings" pitchFamily="2" charset="2"/>
              <a:buChar char="ü"/>
            </a:pPr>
            <a:r>
              <a:rPr lang="en-US" sz="2800" dirty="0" smtClean="0">
                <a:latin typeface="Times New Roman" pitchFamily="18" charset="0"/>
                <a:cs typeface="Times New Roman" pitchFamily="18" charset="0"/>
              </a:rPr>
              <a:t>Imprisonment.</a:t>
            </a:r>
          </a:p>
          <a:p>
            <a:pPr lvl="1">
              <a:lnSpc>
                <a:spcPct val="150000"/>
              </a:lnSpc>
              <a:buFont typeface="Wingdings" pitchFamily="2" charset="2"/>
              <a:buChar char="ü"/>
            </a:pPr>
            <a:r>
              <a:rPr lang="en-US" sz="2800" dirty="0" smtClean="0">
                <a:latin typeface="Times New Roman" pitchFamily="18" charset="0"/>
                <a:cs typeface="Times New Roman" pitchFamily="18" charset="0"/>
              </a:rPr>
              <a:t>Banishment/excommunication</a:t>
            </a:r>
          </a:p>
          <a:p>
            <a:pPr>
              <a:lnSpc>
                <a:spcPct val="150000"/>
              </a:lnSpc>
            </a:pPr>
            <a:endParaRPr lang="en-US" dirty="0"/>
          </a:p>
        </p:txBody>
      </p:sp>
      <p:sp>
        <p:nvSpPr>
          <p:cNvPr id="6" name="Content Placeholder 5"/>
          <p:cNvSpPr>
            <a:spLocks noGrp="1"/>
          </p:cNvSpPr>
          <p:nvPr>
            <p:ph sz="half" idx="2"/>
          </p:nvPr>
        </p:nvSpPr>
        <p:spPr>
          <a:xfrm>
            <a:off x="4648200" y="2133600"/>
            <a:ext cx="4495800" cy="3992563"/>
          </a:xfrm>
        </p:spPr>
        <p:txBody>
          <a:bodyPr>
            <a:normAutofit fontScale="92500" lnSpcReduction="10000"/>
          </a:bodyPr>
          <a:lstStyle/>
          <a:p>
            <a:pPr lvl="1">
              <a:lnSpc>
                <a:spcPct val="150000"/>
              </a:lnSpc>
              <a:buFont typeface="Wingdings" pitchFamily="2" charset="2"/>
              <a:buChar char="ü"/>
            </a:pPr>
            <a:r>
              <a:rPr lang="en-US" sz="2800" dirty="0" smtClean="0">
                <a:latin typeface="Times New Roman" pitchFamily="18" charset="0"/>
                <a:cs typeface="Times New Roman" pitchFamily="18" charset="0"/>
              </a:rPr>
              <a:t>Pinching.</a:t>
            </a:r>
          </a:p>
          <a:p>
            <a:pPr lvl="1">
              <a:lnSpc>
                <a:spcPct val="150000"/>
              </a:lnSpc>
              <a:buFont typeface="Wingdings" pitchFamily="2" charset="2"/>
              <a:buChar char="ü"/>
            </a:pPr>
            <a:r>
              <a:rPr lang="en-US" sz="2800" dirty="0" smtClean="0">
                <a:latin typeface="Times New Roman" pitchFamily="18" charset="0"/>
                <a:cs typeface="Times New Roman" pitchFamily="18" charset="0"/>
              </a:rPr>
              <a:t>Beating.</a:t>
            </a:r>
          </a:p>
          <a:p>
            <a:pPr lvl="1">
              <a:lnSpc>
                <a:spcPct val="150000"/>
              </a:lnSpc>
              <a:buFont typeface="Wingdings" pitchFamily="2" charset="2"/>
              <a:buChar char="ü"/>
            </a:pPr>
            <a:r>
              <a:rPr lang="en-US" sz="2800" dirty="0" smtClean="0">
                <a:latin typeface="Times New Roman" pitchFamily="18" charset="0"/>
                <a:cs typeface="Times New Roman" pitchFamily="18" charset="0"/>
              </a:rPr>
              <a:t> Ridiculing.</a:t>
            </a:r>
          </a:p>
          <a:p>
            <a:pPr lvl="1">
              <a:lnSpc>
                <a:spcPct val="150000"/>
              </a:lnSpc>
              <a:buFont typeface="Wingdings" pitchFamily="2" charset="2"/>
              <a:buChar char="ü"/>
            </a:pPr>
            <a:r>
              <a:rPr lang="en-US" sz="2800" dirty="0" smtClean="0">
                <a:latin typeface="Times New Roman" pitchFamily="18" charset="0"/>
                <a:cs typeface="Times New Roman" pitchFamily="18" charset="0"/>
              </a:rPr>
              <a:t> Scolding.</a:t>
            </a:r>
          </a:p>
          <a:p>
            <a:pPr lvl="1">
              <a:lnSpc>
                <a:spcPct val="150000"/>
              </a:lnSpc>
              <a:buFont typeface="Wingdings" pitchFamily="2" charset="2"/>
              <a:buChar char="ü"/>
            </a:pPr>
            <a:r>
              <a:rPr lang="en-US" sz="2800" dirty="0" smtClean="0">
                <a:latin typeface="Times New Roman" pitchFamily="18" charset="0"/>
                <a:cs typeface="Times New Roman" pitchFamily="18" charset="0"/>
              </a:rPr>
              <a:t>Fining.</a:t>
            </a:r>
          </a:p>
          <a:p>
            <a:pPr lvl="1">
              <a:lnSpc>
                <a:spcPct val="150000"/>
              </a:lnSpc>
              <a:buFont typeface="Wingdings" pitchFamily="2" charset="2"/>
              <a:buChar char="ü"/>
            </a:pPr>
            <a:r>
              <a:rPr lang="en-US" sz="2800" dirty="0" smtClean="0">
                <a:latin typeface="Times New Roman" pitchFamily="18" charset="0"/>
                <a:cs typeface="Times New Roman" pitchFamily="18" charset="0"/>
              </a:rPr>
              <a:t>Firing.</a:t>
            </a:r>
          </a:p>
          <a:p>
            <a:pPr>
              <a:lnSpc>
                <a:spcPct val="150000"/>
              </a:lnSpc>
            </a:pPr>
            <a:endParaRPr lang="en-US" dirty="0"/>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144</a:t>
            </a:fld>
            <a:endParaRPr lang="en-US"/>
          </a:p>
        </p:txBody>
      </p:sp>
    </p:spTree>
  </p:cSld>
  <p:clrMapOvr>
    <a:masterClrMapping/>
  </p:clrMapOvr>
  <p:transition>
    <p:wipe dir="d"/>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haroni" pitchFamily="2" charset="-79"/>
                <a:cs typeface="Aharoni" pitchFamily="2" charset="-79"/>
              </a:rPr>
              <a:t>SUMMARY</a:t>
            </a:r>
            <a:endParaRPr lang="en-US" dirty="0">
              <a:latin typeface="Aharoni" pitchFamily="2" charset="-79"/>
              <a:cs typeface="Aharoni" pitchFamily="2" charset="-79"/>
            </a:endParaRPr>
          </a:p>
        </p:txBody>
      </p:sp>
      <p:sp>
        <p:nvSpPr>
          <p:cNvPr id="3" name="Content Placeholder 2"/>
          <p:cNvSpPr>
            <a:spLocks noGrp="1"/>
          </p:cNvSpPr>
          <p:nvPr>
            <p:ph idx="1"/>
          </p:nvPr>
        </p:nvSpPr>
        <p:spPr/>
        <p:txBody>
          <a:bodyPr>
            <a:normAutofit fontScale="92500"/>
          </a:bodyPr>
          <a:lstStyle/>
          <a:p>
            <a:pPr>
              <a:buNone/>
            </a:pPr>
            <a:r>
              <a:rPr lang="en-US" b="1" dirty="0" smtClean="0">
                <a:latin typeface="Baskerville Old Face" pitchFamily="18" charset="0"/>
              </a:rPr>
              <a:t>S&amp;A helps a nurse to</a:t>
            </a:r>
            <a:r>
              <a:rPr lang="en-US" dirty="0" smtClean="0">
                <a:latin typeface="Baskerville Old Face" pitchFamily="18" charset="0"/>
              </a:rPr>
              <a:t>:</a:t>
            </a:r>
          </a:p>
          <a:p>
            <a:pPr>
              <a:lnSpc>
                <a:spcPct val="150000"/>
              </a:lnSpc>
            </a:pPr>
            <a:r>
              <a:rPr lang="en-US" dirty="0" smtClean="0">
                <a:latin typeface="Baskerville Old Face" pitchFamily="18" charset="0"/>
              </a:rPr>
              <a:t>Appreciate how different people behave/react</a:t>
            </a:r>
          </a:p>
          <a:p>
            <a:pPr>
              <a:lnSpc>
                <a:spcPct val="150000"/>
              </a:lnSpc>
            </a:pPr>
            <a:r>
              <a:rPr lang="en-US" dirty="0" smtClean="0">
                <a:latin typeface="Baskerville Old Face" pitchFamily="18" charset="0"/>
              </a:rPr>
              <a:t>Apply nursing skills to gather relevant information</a:t>
            </a:r>
          </a:p>
          <a:p>
            <a:pPr>
              <a:lnSpc>
                <a:spcPct val="150000"/>
              </a:lnSpc>
            </a:pPr>
            <a:r>
              <a:rPr lang="en-US" dirty="0" smtClean="0">
                <a:latin typeface="Baskerville Old Face" pitchFamily="18" charset="0"/>
              </a:rPr>
              <a:t>Recognize the role of social institutions on health</a:t>
            </a:r>
          </a:p>
          <a:p>
            <a:pPr>
              <a:lnSpc>
                <a:spcPct val="150000"/>
              </a:lnSpc>
            </a:pPr>
            <a:r>
              <a:rPr lang="en-US" dirty="0" smtClean="0">
                <a:latin typeface="Baskerville Old Face" pitchFamily="18" charset="0"/>
              </a:rPr>
              <a:t>Attain professional socialization and adaptation</a:t>
            </a:r>
          </a:p>
          <a:p>
            <a:endParaRPr lang="en-US" dirty="0"/>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145</a:t>
            </a:fld>
            <a:endParaRPr lang="en-US"/>
          </a:p>
        </p:txBody>
      </p:sp>
    </p:spTree>
  </p:cSld>
  <p:clrMapOvr>
    <a:masterClrMapping/>
  </p:clrMapOvr>
  <p:transition>
    <p:wipe dir="d"/>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omic Sans MS" pitchFamily="66" charset="0"/>
              </a:rPr>
              <a:t>THANK YOU </a:t>
            </a:r>
            <a:endParaRPr lang="en-US" b="1" dirty="0">
              <a:latin typeface="Comic Sans MS" pitchFamily="66"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146</a:t>
            </a:fld>
            <a:endParaRPr lang="en-US"/>
          </a:p>
        </p:txBody>
      </p:sp>
      <p:pic>
        <p:nvPicPr>
          <p:cNvPr id="6" name="Content Placeholder 5"/>
          <p:cNvPicPr>
            <a:picLocks noGrp="1" noChangeAspect="1" noChangeArrowheads="1"/>
          </p:cNvPicPr>
          <p:nvPr>
            <p:ph idx="1"/>
          </p:nvPr>
        </p:nvPicPr>
        <p:blipFill>
          <a:blip r:embed="rId2"/>
          <a:srcRect/>
          <a:stretch>
            <a:fillRect/>
          </a:stretch>
        </p:blipFill>
        <p:spPr>
          <a:xfrm>
            <a:off x="2919811" y="1600200"/>
            <a:ext cx="3304378" cy="4525963"/>
          </a:xfrm>
          <a:prstGeom prst="rect">
            <a:avLst/>
          </a:prstGeom>
          <a:noFill/>
        </p:spPr>
      </p:pic>
      <p:sp>
        <p:nvSpPr>
          <p:cNvPr id="7" name="TextBox 6"/>
          <p:cNvSpPr txBox="1"/>
          <p:nvPr/>
        </p:nvSpPr>
        <p:spPr>
          <a:xfrm>
            <a:off x="914400" y="3810000"/>
            <a:ext cx="2362200" cy="769441"/>
          </a:xfrm>
          <a:prstGeom prst="rect">
            <a:avLst/>
          </a:prstGeom>
          <a:noFill/>
        </p:spPr>
        <p:txBody>
          <a:bodyPr wrap="square" rtlCol="0">
            <a:spAutoFit/>
          </a:bodyPr>
          <a:lstStyle/>
          <a:p>
            <a:r>
              <a:rPr lang="en-US" sz="4400" b="1" dirty="0" smtClean="0">
                <a:latin typeface="Brush Script MT" pitchFamily="66" charset="0"/>
              </a:rPr>
              <a:t>MAKE A</a:t>
            </a:r>
            <a:endParaRPr lang="en-US" sz="4400" b="1" dirty="0">
              <a:latin typeface="Brush Script MT" pitchFamily="66" charset="0"/>
            </a:endParaRPr>
          </a:p>
        </p:txBody>
      </p:sp>
      <p:sp>
        <p:nvSpPr>
          <p:cNvPr id="8" name="TextBox 7"/>
          <p:cNvSpPr txBox="1"/>
          <p:nvPr/>
        </p:nvSpPr>
        <p:spPr>
          <a:xfrm>
            <a:off x="5638800" y="1828800"/>
            <a:ext cx="3352801" cy="707886"/>
          </a:xfrm>
          <a:prstGeom prst="rect">
            <a:avLst/>
          </a:prstGeom>
          <a:noFill/>
        </p:spPr>
        <p:txBody>
          <a:bodyPr wrap="square" rtlCol="0">
            <a:spAutoFit/>
          </a:bodyPr>
          <a:lstStyle/>
          <a:p>
            <a:r>
              <a:rPr lang="en-US" sz="4000" b="1" dirty="0" smtClean="0">
                <a:latin typeface="Brush Script MT" pitchFamily="66" charset="0"/>
              </a:rPr>
              <a:t>DIFFERENCE</a:t>
            </a:r>
            <a:endParaRPr lang="en-US" sz="4000" b="1" dirty="0">
              <a:latin typeface="Brush Script MT" pitchFamily="66" charset="0"/>
            </a:endParaRPr>
          </a:p>
        </p:txBody>
      </p:sp>
    </p:spTree>
  </p:cSld>
  <p:clrMapOvr>
    <a:masterClrMapping/>
  </p:clrMapOvr>
  <p:transition>
    <p:wipe dir="d"/>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8991600" cy="6629400"/>
          </a:xfrm>
        </p:spPr>
        <p:txBody>
          <a:bodyPr/>
          <a:lstStyle/>
          <a:p>
            <a:endParaRPr lang="en-US" dirty="0"/>
          </a:p>
        </p:txBody>
      </p:sp>
      <p:sp>
        <p:nvSpPr>
          <p:cNvPr id="6" name="Footer Placeholder 5"/>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1BF79D97-F53A-4110-843B-D4A40137FAEE}" type="slidenum">
              <a:rPr lang="en-US" smtClean="0"/>
              <a:pPr>
                <a:defRPr/>
              </a:pPr>
              <a:t>147</a:t>
            </a:fld>
            <a:endParaRPr lang="en-US"/>
          </a:p>
        </p:txBody>
      </p:sp>
      <p:sp>
        <p:nvSpPr>
          <p:cNvPr id="3" name="Content Placeholder 2"/>
          <p:cNvSpPr>
            <a:spLocks noGrp="1"/>
          </p:cNvSpPr>
          <p:nvPr>
            <p:ph idx="4294967295"/>
          </p:nvPr>
        </p:nvSpPr>
        <p:spPr>
          <a:xfrm>
            <a:off x="228600" y="1143000"/>
            <a:ext cx="8458200" cy="5486400"/>
          </a:xfrm>
          <a:ln cmpd="thickThin">
            <a:solidFill>
              <a:srgbClr val="FF0000"/>
            </a:solidFill>
            <a:prstDash val="sysDot"/>
          </a:ln>
        </p:spPr>
        <p:style>
          <a:lnRef idx="0">
            <a:scrgbClr r="0" g="0" b="0"/>
          </a:lnRef>
          <a:fillRef idx="1001">
            <a:schemeClr val="lt1"/>
          </a:fillRef>
          <a:effectRef idx="0">
            <a:scrgbClr r="0" g="0" b="0"/>
          </a:effectRef>
          <a:fontRef idx="major"/>
        </p:style>
        <p:txBody>
          <a:bodyPr rtlCol="0">
            <a:prstTxWarp prst="textDeflateBottom">
              <a:avLst/>
            </a:prstTxWarp>
            <a:normAutofit/>
          </a:bodyPr>
          <a:lstStyle/>
          <a:p>
            <a:pPr algn="ctr" eaLnBrk="1" fontAlgn="auto" hangingPunct="1">
              <a:spcAft>
                <a:spcPts val="0"/>
              </a:spcAft>
              <a:buFont typeface="Arial" pitchFamily="34" charset="0"/>
              <a:buNone/>
              <a:defRPr/>
            </a:pPr>
            <a:endParaRPr lang="en-US" sz="4800" dirty="0" smtClean="0">
              <a:solidFill>
                <a:srgbClr val="00B050"/>
              </a:solidFill>
              <a:latin typeface="Cambria" pitchFamily="18" charset="0"/>
            </a:endParaRPr>
          </a:p>
          <a:p>
            <a:pPr algn="ctr" eaLnBrk="1" fontAlgn="auto" hangingPunct="1">
              <a:spcAft>
                <a:spcPts val="0"/>
              </a:spcAft>
              <a:buFont typeface="Arial" pitchFamily="34" charset="0"/>
              <a:buNone/>
              <a:defRPr/>
            </a:pPr>
            <a:r>
              <a:rPr lang="en-US" sz="4800" dirty="0" smtClean="0">
                <a:solidFill>
                  <a:srgbClr val="00B050"/>
                </a:solidFill>
                <a:latin typeface="Cambria" pitchFamily="18" charset="0"/>
              </a:rPr>
              <a:t>Thank you!!!</a:t>
            </a:r>
          </a:p>
        </p:txBody>
      </p:sp>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latin typeface="Arial Rounded MT Bold" pitchFamily="34" charset="0"/>
              </a:rPr>
              <a:t>  CONCEPTS IN SOCIOLOGY</a:t>
            </a:r>
          </a:p>
          <a:p>
            <a:pPr>
              <a:buNone/>
            </a:pPr>
            <a:endParaRPr lang="en-US" dirty="0" smtClean="0">
              <a:latin typeface="Arial Rounded MT Bold" pitchFamily="34" charset="0"/>
            </a:endParaRPr>
          </a:p>
          <a:p>
            <a:pPr>
              <a:buNone/>
            </a:pPr>
            <a:r>
              <a:rPr lang="en-US" dirty="0" smtClean="0">
                <a:latin typeface="Arial Rounded MT Bold" pitchFamily="34" charset="0"/>
              </a:rPr>
              <a:t>		What is a concept?</a:t>
            </a:r>
            <a:endParaRPr lang="en-US" dirty="0">
              <a:latin typeface="Arial Rounded MT Bold" pitchFamily="34"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15</a:t>
            </a:fld>
            <a:endParaRPr lang="en-US"/>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endParaRPr lang="en-US" dirty="0"/>
          </a:p>
        </p:txBody>
      </p:sp>
      <p:sp>
        <p:nvSpPr>
          <p:cNvPr id="3" name="Content Placeholder 2"/>
          <p:cNvSpPr>
            <a:spLocks noGrp="1"/>
          </p:cNvSpPr>
          <p:nvPr>
            <p:ph idx="1"/>
          </p:nvPr>
        </p:nvSpPr>
        <p:spPr>
          <a:xfrm>
            <a:off x="457200" y="685800"/>
            <a:ext cx="8229600" cy="5562600"/>
          </a:xfrm>
        </p:spPr>
        <p:txBody>
          <a:bodyPr>
            <a:noAutofit/>
          </a:bodyPr>
          <a:lstStyle/>
          <a:p>
            <a:pPr>
              <a:lnSpc>
                <a:spcPct val="150000"/>
              </a:lnSpc>
              <a:buNone/>
            </a:pPr>
            <a:r>
              <a:rPr lang="en-US" b="1" dirty="0" smtClean="0">
                <a:latin typeface="Times New Roman" pitchFamily="18" charset="0"/>
                <a:cs typeface="Times New Roman" pitchFamily="18" charset="0"/>
              </a:rPr>
              <a:t>1. Status </a:t>
            </a:r>
            <a:endParaRPr lang="en-US" dirty="0" smtClean="0">
              <a:latin typeface="Times New Roman" pitchFamily="18" charset="0"/>
              <a:cs typeface="Times New Roman" pitchFamily="18" charset="0"/>
            </a:endParaRPr>
          </a:p>
          <a:p>
            <a:pPr>
              <a:lnSpc>
                <a:spcPct val="150000"/>
              </a:lnSpc>
            </a:pPr>
            <a:r>
              <a:rPr lang="en-US" dirty="0" smtClean="0">
                <a:latin typeface="Times New Roman" pitchFamily="18" charset="0"/>
                <a:cs typeface="Times New Roman" pitchFamily="18" charset="0"/>
              </a:rPr>
              <a:t>A status is simply a rank or position that one holds in a social system</a:t>
            </a:r>
          </a:p>
          <a:p>
            <a:pPr>
              <a:lnSpc>
                <a:spcPct val="150000"/>
              </a:lnSpc>
            </a:pPr>
            <a:r>
              <a:rPr lang="en-US" dirty="0" smtClean="0">
                <a:latin typeface="Times New Roman" pitchFamily="18" charset="0"/>
                <a:cs typeface="Times New Roman" pitchFamily="18" charset="0"/>
              </a:rPr>
              <a:t>Can also mean honour or prestige. </a:t>
            </a:r>
          </a:p>
          <a:p>
            <a:pPr>
              <a:lnSpc>
                <a:spcPct val="150000"/>
              </a:lnSpc>
            </a:pPr>
            <a:r>
              <a:rPr lang="en-US" dirty="0" smtClean="0">
                <a:latin typeface="Times New Roman" pitchFamily="18" charset="0"/>
                <a:cs typeface="Times New Roman" pitchFamily="18" charset="0"/>
              </a:rPr>
              <a:t>Two basic types:</a:t>
            </a:r>
          </a:p>
          <a:p>
            <a:pPr lvl="1">
              <a:lnSpc>
                <a:spcPct val="150000"/>
              </a:lnSpc>
            </a:pPr>
            <a:r>
              <a:rPr lang="en-US" sz="3200" b="1" dirty="0" smtClean="0">
                <a:latin typeface="Times New Roman" pitchFamily="18" charset="0"/>
                <a:cs typeface="Times New Roman" pitchFamily="18" charset="0"/>
              </a:rPr>
              <a:t>Ascribed Status</a:t>
            </a:r>
            <a:r>
              <a:rPr lang="en-US" sz="3200" dirty="0" smtClean="0">
                <a:latin typeface="Times New Roman" pitchFamily="18" charset="0"/>
                <a:cs typeface="Times New Roman" pitchFamily="18" charset="0"/>
              </a:rPr>
              <a:t> </a:t>
            </a:r>
          </a:p>
          <a:p>
            <a:pPr lvl="1">
              <a:lnSpc>
                <a:spcPct val="150000"/>
              </a:lnSpc>
            </a:pPr>
            <a:r>
              <a:rPr lang="en-US" sz="3200" b="1" dirty="0" smtClean="0">
                <a:latin typeface="Times New Roman" pitchFamily="18" charset="0"/>
                <a:cs typeface="Times New Roman" pitchFamily="18" charset="0"/>
              </a:rPr>
              <a:t>Achieved Status</a:t>
            </a:r>
            <a:endParaRPr lang="en-US" sz="3200" dirty="0"/>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16</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endParaRPr lang="en-US" dirty="0"/>
          </a:p>
        </p:txBody>
      </p:sp>
      <p:sp>
        <p:nvSpPr>
          <p:cNvPr id="3" name="Content Placeholder 2"/>
          <p:cNvSpPr>
            <a:spLocks noGrp="1"/>
          </p:cNvSpPr>
          <p:nvPr>
            <p:ph idx="1"/>
          </p:nvPr>
        </p:nvSpPr>
        <p:spPr>
          <a:xfrm>
            <a:off x="304800" y="609600"/>
            <a:ext cx="8534400" cy="6096000"/>
          </a:xfrm>
        </p:spPr>
        <p:txBody>
          <a:bodyPr>
            <a:noAutofit/>
          </a:bodyPr>
          <a:lstStyle/>
          <a:p>
            <a:pPr>
              <a:lnSpc>
                <a:spcPct val="150000"/>
              </a:lnSpc>
              <a:buNone/>
            </a:pPr>
            <a:r>
              <a:rPr lang="en-US" b="1" dirty="0" smtClean="0">
                <a:latin typeface="Times New Roman" pitchFamily="18" charset="0"/>
                <a:cs typeface="Times New Roman" pitchFamily="18" charset="0"/>
              </a:rPr>
              <a:t>2.  Roles</a:t>
            </a:r>
            <a:endParaRPr lang="en-US" dirty="0" smtClean="0">
              <a:latin typeface="Times New Roman" pitchFamily="18" charset="0"/>
              <a:cs typeface="Times New Roman" pitchFamily="18" charset="0"/>
            </a:endParaRPr>
          </a:p>
          <a:p>
            <a:pPr>
              <a:lnSpc>
                <a:spcPct val="150000"/>
              </a:lnSpc>
            </a:pPr>
            <a:r>
              <a:rPr lang="en-US" dirty="0" smtClean="0">
                <a:latin typeface="Times New Roman" pitchFamily="18" charset="0"/>
                <a:cs typeface="Times New Roman" pitchFamily="18" charset="0"/>
              </a:rPr>
              <a:t>The behavior expected of an individual who occupies a given social position.</a:t>
            </a:r>
          </a:p>
          <a:p>
            <a:pPr>
              <a:lnSpc>
                <a:spcPct val="150000"/>
              </a:lnSpc>
            </a:pPr>
            <a:r>
              <a:rPr lang="en-US" dirty="0" smtClean="0">
                <a:latin typeface="Times New Roman" pitchFamily="18" charset="0"/>
                <a:cs typeface="Times New Roman" pitchFamily="18" charset="0"/>
              </a:rPr>
              <a:t> It is a comprehensive pattern of behavior that is socially recognized, providing a means of identifying and placing an individual in a society</a:t>
            </a:r>
          </a:p>
          <a:p>
            <a:pPr>
              <a:lnSpc>
                <a:spcPct val="150000"/>
              </a:lnSpc>
            </a:pPr>
            <a:r>
              <a:rPr lang="en-US" dirty="0" smtClean="0">
                <a:latin typeface="Times New Roman" pitchFamily="18" charset="0"/>
                <a:cs typeface="Times New Roman" pitchFamily="18" charset="0"/>
              </a:rPr>
              <a:t>Role derivatives are:-</a:t>
            </a:r>
            <a:r>
              <a:rPr lang="en-US" b="1" i="1" dirty="0" smtClean="0">
                <a:solidFill>
                  <a:srgbClr val="FF0000"/>
                </a:solidFill>
                <a:latin typeface="Times New Roman" pitchFamily="18" charset="0"/>
                <a:cs typeface="Times New Roman" pitchFamily="18" charset="0"/>
              </a:rPr>
              <a:t>Role confusion, conflict, strain, embracement and distance</a:t>
            </a:r>
            <a:endParaRPr lang="en-US" b="1" i="1" dirty="0">
              <a:solidFill>
                <a:srgbClr val="FF0000"/>
              </a:solidFill>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17</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28600"/>
          </a:xfrm>
        </p:spPr>
        <p:txBody>
          <a:bodyPr>
            <a:normAutofit fontScale="90000"/>
          </a:bodyPr>
          <a:lstStyle/>
          <a:p>
            <a:endParaRPr lang="en-US" dirty="0"/>
          </a:p>
        </p:txBody>
      </p:sp>
      <p:sp>
        <p:nvSpPr>
          <p:cNvPr id="3" name="Content Placeholder 2"/>
          <p:cNvSpPr>
            <a:spLocks noGrp="1"/>
          </p:cNvSpPr>
          <p:nvPr>
            <p:ph idx="1"/>
          </p:nvPr>
        </p:nvSpPr>
        <p:spPr>
          <a:xfrm>
            <a:off x="152400" y="381000"/>
            <a:ext cx="8839200" cy="6477000"/>
          </a:xfrm>
        </p:spPr>
        <p:txBody>
          <a:bodyPr>
            <a:normAutofit/>
          </a:bodyPr>
          <a:lstStyle/>
          <a:p>
            <a:pPr>
              <a:buNone/>
            </a:pPr>
            <a:r>
              <a:rPr lang="en-US" b="1" dirty="0" smtClean="0">
                <a:latin typeface="Times New Roman" pitchFamily="18" charset="0"/>
                <a:cs typeface="Times New Roman" pitchFamily="18" charset="0"/>
              </a:rPr>
              <a:t>3. Power</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Ability to influence the behavior of others with or without resistance.</a:t>
            </a:r>
          </a:p>
          <a:p>
            <a:pPr>
              <a:buNone/>
            </a:pP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18</a:t>
            </a:fld>
            <a:endParaRPr lang="en-US"/>
          </a:p>
        </p:txBody>
      </p:sp>
    </p:spTree>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u="sng" dirty="0" smtClean="0">
                <a:latin typeface="Arial Narrow" pitchFamily="34" charset="0"/>
              </a:rPr>
              <a:t>INDIVIDUAL ASSIGNMENT </a:t>
            </a:r>
            <a:endParaRPr lang="en-US" u="sng" dirty="0">
              <a:latin typeface="Arial Narrow" pitchFamily="34" charset="0"/>
            </a:endParaRPr>
          </a:p>
        </p:txBody>
      </p:sp>
      <p:sp>
        <p:nvSpPr>
          <p:cNvPr id="3" name="Content Placeholder 2"/>
          <p:cNvSpPr>
            <a:spLocks noGrp="1"/>
          </p:cNvSpPr>
          <p:nvPr>
            <p:ph idx="1"/>
          </p:nvPr>
        </p:nvSpPr>
        <p:spPr>
          <a:xfrm>
            <a:off x="152400" y="762000"/>
            <a:ext cx="8839200" cy="6096000"/>
          </a:xfrm>
        </p:spPr>
        <p:txBody>
          <a:bodyPr>
            <a:normAutofit/>
          </a:bodyPr>
          <a:lstStyle/>
          <a:p>
            <a:pPr>
              <a:lnSpc>
                <a:spcPct val="200000"/>
              </a:lnSpc>
            </a:pPr>
            <a:r>
              <a:rPr lang="en-US" sz="4000" dirty="0" smtClean="0">
                <a:latin typeface="Times New Roman" pitchFamily="18" charset="0"/>
                <a:cs typeface="Times New Roman" pitchFamily="18" charset="0"/>
              </a:rPr>
              <a:t>Read and write notes on</a:t>
            </a:r>
          </a:p>
          <a:p>
            <a:pPr marL="1028700" lvl="1" indent="-571500">
              <a:lnSpc>
                <a:spcPct val="200000"/>
              </a:lnSpc>
              <a:buFont typeface="+mj-lt"/>
              <a:buAutoNum type="romanLcPeriod"/>
            </a:pPr>
            <a:r>
              <a:rPr lang="en-US" sz="4000" dirty="0" smtClean="0">
                <a:latin typeface="Times New Roman" pitchFamily="18" charset="0"/>
                <a:cs typeface="Times New Roman" pitchFamily="18" charset="0"/>
              </a:rPr>
              <a:t>Types of power</a:t>
            </a:r>
          </a:p>
          <a:p>
            <a:pPr marL="1028700" lvl="1" indent="-571500">
              <a:lnSpc>
                <a:spcPct val="200000"/>
              </a:lnSpc>
              <a:buFont typeface="+mj-lt"/>
              <a:buAutoNum type="romanLcPeriod"/>
            </a:pPr>
            <a:r>
              <a:rPr lang="en-US" sz="4000" dirty="0" smtClean="0">
                <a:latin typeface="Times New Roman" pitchFamily="18" charset="0"/>
                <a:cs typeface="Times New Roman" pitchFamily="18" charset="0"/>
              </a:rPr>
              <a:t>Ways in which power is held</a:t>
            </a:r>
            <a:endParaRPr lang="en-US" sz="40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19</a:t>
            </a:fld>
            <a:endParaRPr lang="en-US"/>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5"/>
          <p:cNvSpPr>
            <a:spLocks noGrp="1"/>
          </p:cNvSpPr>
          <p:nvPr>
            <p:ph type="title"/>
          </p:nvPr>
        </p:nvSpPr>
        <p:spPr/>
        <p:txBody>
          <a:bodyPr>
            <a:normAutofit fontScale="90000"/>
          </a:bodyPr>
          <a:lstStyle/>
          <a:p>
            <a:pPr eaLnBrk="1" hangingPunct="1"/>
            <a:r>
              <a:rPr lang="en-GB" sz="3200" b="1" u="sng" smtClean="0">
                <a:solidFill>
                  <a:srgbClr val="0070C0"/>
                </a:solidFill>
                <a:latin typeface="Times New Roman" pitchFamily="18" charset="0"/>
                <a:cs typeface="Times New Roman" pitchFamily="18" charset="0"/>
              </a:rPr>
              <a:t/>
            </a:r>
            <a:br>
              <a:rPr lang="en-GB" sz="3200" b="1" u="sng" smtClean="0">
                <a:solidFill>
                  <a:srgbClr val="0070C0"/>
                </a:solidFill>
                <a:latin typeface="Times New Roman" pitchFamily="18" charset="0"/>
                <a:cs typeface="Times New Roman" pitchFamily="18" charset="0"/>
              </a:rPr>
            </a:br>
            <a:r>
              <a:rPr lang="en-GB" sz="3200" b="1" u="sng" smtClean="0">
                <a:solidFill>
                  <a:srgbClr val="0070C0"/>
                </a:solidFill>
                <a:latin typeface="Times New Roman" pitchFamily="18" charset="0"/>
                <a:cs typeface="Times New Roman" pitchFamily="18" charset="0"/>
              </a:rPr>
              <a:t>SOCIOLOGY AND ANTHROPOLOGY</a:t>
            </a:r>
            <a:r>
              <a:rPr lang="en-US" sz="3200" b="1" u="sng" smtClean="0">
                <a:solidFill>
                  <a:srgbClr val="0070C0"/>
                </a:solidFill>
                <a:latin typeface="Times New Roman" pitchFamily="18" charset="0"/>
                <a:cs typeface="Times New Roman" pitchFamily="18" charset="0"/>
              </a:rPr>
              <a:t/>
            </a:r>
            <a:br>
              <a:rPr lang="en-US" sz="3200" b="1" u="sng" smtClean="0">
                <a:solidFill>
                  <a:srgbClr val="0070C0"/>
                </a:solidFill>
                <a:latin typeface="Times New Roman" pitchFamily="18" charset="0"/>
                <a:cs typeface="Times New Roman" pitchFamily="18" charset="0"/>
              </a:rPr>
            </a:br>
            <a:r>
              <a:rPr lang="en-GB" sz="3200" b="1" u="sng" smtClean="0">
                <a:solidFill>
                  <a:srgbClr val="0070C0"/>
                </a:solidFill>
                <a:latin typeface="Times New Roman" pitchFamily="18" charset="0"/>
                <a:cs typeface="Times New Roman" pitchFamily="18" charset="0"/>
              </a:rPr>
              <a:t/>
            </a:r>
            <a:br>
              <a:rPr lang="en-GB" sz="3200" b="1" u="sng" smtClean="0">
                <a:solidFill>
                  <a:srgbClr val="0070C0"/>
                </a:solidFill>
                <a:latin typeface="Times New Roman" pitchFamily="18" charset="0"/>
                <a:cs typeface="Times New Roman" pitchFamily="18" charset="0"/>
              </a:rPr>
            </a:br>
            <a:endParaRPr lang="en-US" sz="3200" b="1" u="sng" smtClean="0">
              <a:solidFill>
                <a:srgbClr val="0070C0"/>
              </a:solidFill>
              <a:latin typeface="Times New Roman" pitchFamily="18" charset="0"/>
              <a:cs typeface="Times New Roman" pitchFamily="18" charset="0"/>
            </a:endParaRPr>
          </a:p>
        </p:txBody>
      </p:sp>
      <p:sp>
        <p:nvSpPr>
          <p:cNvPr id="6147" name="Content Placeholder 6"/>
          <p:cNvSpPr>
            <a:spLocks noGrp="1"/>
          </p:cNvSpPr>
          <p:nvPr>
            <p:ph idx="1"/>
          </p:nvPr>
        </p:nvSpPr>
        <p:spPr>
          <a:xfrm>
            <a:off x="457200" y="990600"/>
            <a:ext cx="8229600" cy="5135563"/>
          </a:xfrm>
        </p:spPr>
        <p:txBody>
          <a:bodyPr rtlCol="0">
            <a:noAutofit/>
          </a:bodyPr>
          <a:lstStyle/>
          <a:p>
            <a:pPr eaLnBrk="1" fontAlgn="auto" hangingPunct="1">
              <a:lnSpc>
                <a:spcPct val="150000"/>
              </a:lnSpc>
              <a:spcAft>
                <a:spcPts val="0"/>
              </a:spcAft>
              <a:buFont typeface="Arial" charset="0"/>
              <a:buNone/>
              <a:defRPr/>
            </a:pPr>
            <a:r>
              <a:rPr lang="en-GB" sz="3600" b="1" dirty="0" smtClean="0">
                <a:latin typeface="Times New Roman" pitchFamily="18" charset="0"/>
                <a:cs typeface="Times New Roman" pitchFamily="18" charset="0"/>
              </a:rPr>
              <a:t>BROAD OBJECTIVES</a:t>
            </a:r>
            <a:endParaRPr lang="en-US" sz="3600" dirty="0" smtClean="0">
              <a:latin typeface="Times New Roman" pitchFamily="18" charset="0"/>
              <a:cs typeface="Times New Roman" pitchFamily="18" charset="0"/>
            </a:endParaRPr>
          </a:p>
          <a:p>
            <a:pPr marL="514350" indent="-514350" eaLnBrk="1" fontAlgn="auto" hangingPunct="1">
              <a:lnSpc>
                <a:spcPct val="150000"/>
              </a:lnSpc>
              <a:spcAft>
                <a:spcPts val="0"/>
              </a:spcAft>
              <a:buFont typeface="+mj-lt"/>
              <a:buAutoNum type="arabicPeriod"/>
              <a:defRPr/>
            </a:pPr>
            <a:r>
              <a:rPr lang="en-GB" sz="3600" dirty="0" smtClean="0">
                <a:latin typeface="Times New Roman" pitchFamily="18" charset="0"/>
                <a:cs typeface="Times New Roman" pitchFamily="18" charset="0"/>
              </a:rPr>
              <a:t>By the end of the course, the students  will be able to apply the principles of medical sociology and anthropology in day to day delivery of health services to all clients from different works of life.</a:t>
            </a:r>
            <a:endParaRPr lang="en-US" sz="3600" dirty="0" smtClean="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pPr>
              <a:defRPr/>
            </a:pPr>
            <a:r>
              <a:rPr lang="en-US" smtClean="0"/>
              <a:t>keitany- Sociology and Anthropology october  2017</a:t>
            </a:r>
            <a:endParaRPr lang="en-US"/>
          </a:p>
        </p:txBody>
      </p:sp>
      <p:sp>
        <p:nvSpPr>
          <p:cNvPr id="4" name="Slide Number Placeholder 3"/>
          <p:cNvSpPr>
            <a:spLocks noGrp="1"/>
          </p:cNvSpPr>
          <p:nvPr>
            <p:ph type="sldNum" sz="quarter" idx="12"/>
          </p:nvPr>
        </p:nvSpPr>
        <p:spPr/>
        <p:txBody>
          <a:bodyPr/>
          <a:lstStyle/>
          <a:p>
            <a:pPr>
              <a:defRPr/>
            </a:pPr>
            <a:fld id="{ABD15A86-9469-40C9-8EF2-8439F4EA9201}" type="slidenum">
              <a:rPr lang="en-US" smtClean="0"/>
              <a:pPr>
                <a:defRPr/>
              </a:pPr>
              <a:t>2</a:t>
            </a:fld>
            <a:endParaRPr lang="en-US"/>
          </a:p>
        </p:txBody>
      </p:sp>
    </p:spTree>
  </p:cSld>
  <p:clrMapOvr>
    <a:masterClrMapping/>
  </p:clrMapOvr>
  <p:transition spd="med">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200"/>
          </a:xfrm>
        </p:spPr>
        <p:txBody>
          <a:bodyPr>
            <a:normAutofit fontScale="90000"/>
          </a:bodyPr>
          <a:lstStyle/>
          <a:p>
            <a:endParaRPr lang="en-US" dirty="0"/>
          </a:p>
        </p:txBody>
      </p:sp>
      <p:sp>
        <p:nvSpPr>
          <p:cNvPr id="3" name="Content Placeholder 2"/>
          <p:cNvSpPr>
            <a:spLocks noGrp="1"/>
          </p:cNvSpPr>
          <p:nvPr>
            <p:ph idx="1"/>
          </p:nvPr>
        </p:nvSpPr>
        <p:spPr>
          <a:xfrm>
            <a:off x="457200" y="609600"/>
            <a:ext cx="8229600" cy="6096000"/>
          </a:xfrm>
        </p:spPr>
        <p:txBody>
          <a:bodyPr>
            <a:normAutofit/>
          </a:bodyPr>
          <a:lstStyle/>
          <a:p>
            <a:pPr>
              <a:buNone/>
            </a:pPr>
            <a:r>
              <a:rPr lang="en-US" b="1" dirty="0" smtClean="0">
                <a:latin typeface="Times New Roman" pitchFamily="18" charset="0"/>
                <a:cs typeface="Times New Roman" pitchFamily="18" charset="0"/>
              </a:rPr>
              <a:t>4.Values</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Group conceptions of the relative desirability of things. Sometimes 'value' means 'price‘.</a:t>
            </a:r>
          </a:p>
          <a:p>
            <a:endParaRPr lang="en-US"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rPr>
              <a:t>5. Norms</a:t>
            </a:r>
          </a:p>
          <a:p>
            <a:pPr>
              <a:buNone/>
            </a:pPr>
            <a:r>
              <a:rPr lang="en-US" b="1" dirty="0" smtClean="0">
                <a:latin typeface="Times New Roman" pitchFamily="18" charset="0"/>
                <a:cs typeface="Times New Roman" pitchFamily="18" charset="0"/>
              </a:rPr>
              <a:t>	A</a:t>
            </a:r>
            <a:r>
              <a:rPr lang="en-US" dirty="0" smtClean="0">
                <a:latin typeface="Times New Roman" pitchFamily="18" charset="0"/>
                <a:cs typeface="Times New Roman" pitchFamily="18" charset="0"/>
              </a:rPr>
              <a:t>re the rules and regulations that groups live by or simply the standards of behavior of a group and passed from generation to generation.</a:t>
            </a:r>
          </a:p>
          <a:p>
            <a:endParaRPr lang="en-US" dirty="0" smtClean="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20</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endParaRPr lang="en-US" dirty="0"/>
          </a:p>
        </p:txBody>
      </p:sp>
      <p:sp>
        <p:nvSpPr>
          <p:cNvPr id="3" name="Content Placeholder 2"/>
          <p:cNvSpPr>
            <a:spLocks noGrp="1"/>
          </p:cNvSpPr>
          <p:nvPr>
            <p:ph idx="1"/>
          </p:nvPr>
        </p:nvSpPr>
        <p:spPr>
          <a:xfrm>
            <a:off x="457200" y="685800"/>
            <a:ext cx="8229600" cy="5943600"/>
          </a:xfrm>
        </p:spPr>
        <p:txBody>
          <a:bodyPr>
            <a:normAutofit/>
          </a:bodyPr>
          <a:lstStyle/>
          <a:p>
            <a:pPr>
              <a:buNone/>
            </a:pPr>
            <a:r>
              <a:rPr lang="en-US" b="1" dirty="0" smtClean="0">
                <a:latin typeface="Times New Roman" pitchFamily="18" charset="0"/>
                <a:cs typeface="Times New Roman" pitchFamily="18" charset="0"/>
              </a:rPr>
              <a:t>Types of norms</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Four common types:</a:t>
            </a:r>
          </a:p>
          <a:p>
            <a:pPr marL="514350" lvl="0" indent="-514350">
              <a:buFont typeface="+mj-lt"/>
              <a:buAutoNum type="arabicPeriod"/>
            </a:pPr>
            <a:r>
              <a:rPr lang="en-US" b="1" i="1" dirty="0" err="1" smtClean="0">
                <a:latin typeface="Times New Roman" pitchFamily="18" charset="0"/>
                <a:cs typeface="Times New Roman" pitchFamily="18" charset="0"/>
              </a:rPr>
              <a:t>Folkwayss</a:t>
            </a:r>
            <a:r>
              <a:rPr lang="en-US" dirty="0" smtClean="0">
                <a:latin typeface="Times New Roman" pitchFamily="18" charset="0"/>
                <a:cs typeface="Times New Roman" pitchFamily="18" charset="0"/>
              </a:rPr>
              <a:t>-standards of behavior that are socially approved but not morally significant.</a:t>
            </a:r>
          </a:p>
          <a:p>
            <a:pPr marL="514350" lvl="0" indent="-514350">
              <a:buFont typeface="+mj-lt"/>
              <a:buAutoNum type="arabicPeriod"/>
            </a:pPr>
            <a:r>
              <a:rPr lang="en-US" b="1" i="1" dirty="0" smtClean="0">
                <a:latin typeface="Times New Roman" pitchFamily="18" charset="0"/>
                <a:cs typeface="Times New Roman" pitchFamily="18" charset="0"/>
              </a:rPr>
              <a:t>Mores</a:t>
            </a:r>
            <a:r>
              <a:rPr lang="en-US" b="1"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are norms of morality(</a:t>
            </a:r>
            <a:r>
              <a:rPr lang="en-US" dirty="0" smtClean="0">
                <a:solidFill>
                  <a:srgbClr val="FF0000"/>
                </a:solidFill>
                <a:latin typeface="Times New Roman" pitchFamily="18" charset="0"/>
                <a:cs typeface="Times New Roman" pitchFamily="18" charset="0"/>
              </a:rPr>
              <a:t>THE MUST</a:t>
            </a:r>
            <a:r>
              <a:rPr lang="en-US" dirty="0" smtClean="0">
                <a:latin typeface="Times New Roman" pitchFamily="18" charset="0"/>
                <a:cs typeface="Times New Roman" pitchFamily="18" charset="0"/>
              </a:rPr>
              <a:t>).</a:t>
            </a:r>
          </a:p>
          <a:p>
            <a:pPr marL="514350" lvl="0" indent="-514350">
              <a:buFont typeface="+mj-lt"/>
              <a:buAutoNum type="arabicPeriod"/>
            </a:pPr>
            <a:r>
              <a:rPr lang="en-US" b="1" i="1" dirty="0" smtClean="0">
                <a:latin typeface="Times New Roman" pitchFamily="18" charset="0"/>
                <a:cs typeface="Times New Roman" pitchFamily="18" charset="0"/>
              </a:rPr>
              <a:t>Taboo</a:t>
            </a:r>
            <a:r>
              <a:rPr lang="en-US" b="1" dirty="0" smtClean="0">
                <a:latin typeface="Times New Roman" pitchFamily="18" charset="0"/>
                <a:cs typeface="Times New Roman" pitchFamily="18" charset="0"/>
              </a:rPr>
              <a:t> – </a:t>
            </a:r>
            <a:r>
              <a:rPr lang="en-US" dirty="0" smtClean="0">
                <a:latin typeface="Times New Roman" pitchFamily="18" charset="0"/>
                <a:cs typeface="Times New Roman" pitchFamily="18" charset="0"/>
              </a:rPr>
              <a:t>behaviors</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absolutely forbidden by a certain culture</a:t>
            </a:r>
            <a:r>
              <a:rPr lang="en-US" dirty="0" smtClean="0">
                <a:solidFill>
                  <a:srgbClr val="FF0000"/>
                </a:solidFill>
                <a:latin typeface="Times New Roman" pitchFamily="18" charset="0"/>
                <a:cs typeface="Times New Roman" pitchFamily="18" charset="0"/>
              </a:rPr>
              <a:t>.(THE SHALL NOT) </a:t>
            </a:r>
          </a:p>
          <a:p>
            <a:pPr marL="514350" lvl="0" indent="-514350">
              <a:buFont typeface="+mj-lt"/>
              <a:buAutoNum type="arabicPeriod"/>
            </a:pPr>
            <a:r>
              <a:rPr lang="en-US" b="1" i="1" dirty="0" smtClean="0">
                <a:latin typeface="Times New Roman" pitchFamily="18" charset="0"/>
                <a:cs typeface="Times New Roman" pitchFamily="18" charset="0"/>
              </a:rPr>
              <a:t>Laws</a:t>
            </a:r>
            <a:r>
              <a:rPr lang="en-US" dirty="0" smtClean="0">
                <a:latin typeface="Times New Roman" pitchFamily="18" charset="0"/>
                <a:cs typeface="Times New Roman" pitchFamily="18" charset="0"/>
              </a:rPr>
              <a:t> are a formal body of rules enacted by the state and backed by the power of the state.</a:t>
            </a:r>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21</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idx="1"/>
          </p:nvPr>
        </p:nvSpPr>
        <p:spPr>
          <a:xfrm>
            <a:off x="457200" y="609600"/>
            <a:ext cx="8229600" cy="6248400"/>
          </a:xfrm>
        </p:spPr>
        <p:txBody>
          <a:bodyPr>
            <a:normAutofit/>
          </a:bodyPr>
          <a:lstStyle/>
          <a:p>
            <a:pPr>
              <a:buNone/>
            </a:pPr>
            <a:r>
              <a:rPr lang="en-US" b="1" dirty="0" smtClean="0">
                <a:latin typeface="Times New Roman" pitchFamily="18" charset="0"/>
                <a:cs typeface="Times New Roman" pitchFamily="18" charset="0"/>
              </a:rPr>
              <a:t>6. Belief</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Belief is the psychological state in which an individual holds a proposition or premise to be true. </a:t>
            </a:r>
          </a:p>
          <a:p>
            <a:pPr lvl="2">
              <a:buFont typeface="Wingdings" pitchFamily="2" charset="2"/>
              <a:buChar char="ü"/>
            </a:pPr>
            <a:r>
              <a:rPr lang="en-US" sz="3200" dirty="0" smtClean="0">
                <a:latin typeface="Times New Roman" pitchFamily="18" charset="0"/>
                <a:cs typeface="Times New Roman" pitchFamily="18" charset="0"/>
              </a:rPr>
              <a:t>Core beliefs</a:t>
            </a:r>
          </a:p>
          <a:p>
            <a:pPr lvl="2">
              <a:buFont typeface="Wingdings" pitchFamily="2" charset="2"/>
              <a:buChar char="ü"/>
            </a:pPr>
            <a:r>
              <a:rPr lang="en-US" sz="3200" dirty="0" smtClean="0">
                <a:latin typeface="Times New Roman" pitchFamily="18" charset="0"/>
                <a:cs typeface="Times New Roman" pitchFamily="18" charset="0"/>
              </a:rPr>
              <a:t>Dispositional belief</a:t>
            </a:r>
          </a:p>
          <a:p>
            <a:pPr lvl="2">
              <a:buFont typeface="Wingdings" pitchFamily="2" charset="2"/>
              <a:buChar char="ü"/>
            </a:pPr>
            <a:endParaRPr lang="en-US" sz="3200" dirty="0" smtClean="0">
              <a:latin typeface="Times New Roman" pitchFamily="18" charset="0"/>
              <a:cs typeface="Times New Roman" pitchFamily="18" charset="0"/>
            </a:endParaRPr>
          </a:p>
          <a:p>
            <a:pPr lvl="2">
              <a:buNone/>
            </a:pPr>
            <a:r>
              <a:rPr lang="en-US" sz="3200" dirty="0" smtClean="0">
                <a:latin typeface="Times New Roman" pitchFamily="18" charset="0"/>
                <a:cs typeface="Times New Roman" pitchFamily="18" charset="0"/>
              </a:rPr>
              <a:t>EXAMPLES………………….</a:t>
            </a:r>
          </a:p>
          <a:p>
            <a:pPr lvl="2">
              <a:buNone/>
            </a:pPr>
            <a:endParaRPr lang="en-US" sz="3200" dirty="0" smtClean="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22</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endParaRPr lang="en-US" dirty="0"/>
          </a:p>
        </p:txBody>
      </p:sp>
      <p:sp>
        <p:nvSpPr>
          <p:cNvPr id="3" name="Content Placeholder 2"/>
          <p:cNvSpPr>
            <a:spLocks noGrp="1"/>
          </p:cNvSpPr>
          <p:nvPr>
            <p:ph idx="1"/>
          </p:nvPr>
        </p:nvSpPr>
        <p:spPr>
          <a:xfrm>
            <a:off x="457200" y="762000"/>
            <a:ext cx="8229600" cy="5791200"/>
          </a:xfrm>
        </p:spPr>
        <p:txBody>
          <a:bodyPr/>
          <a:lstStyle/>
          <a:p>
            <a:pPr>
              <a:buNone/>
            </a:pPr>
            <a:r>
              <a:rPr lang="en-US" b="1" dirty="0" smtClean="0">
                <a:latin typeface="Times New Roman" pitchFamily="18" charset="0"/>
                <a:cs typeface="Times New Roman" pitchFamily="18" charset="0"/>
              </a:rPr>
              <a:t>7.  Conformity</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state of strictly following certain norms and values in a society. </a:t>
            </a:r>
          </a:p>
          <a:p>
            <a:r>
              <a:rPr lang="en-US" dirty="0" smtClean="0">
                <a:latin typeface="Times New Roman" pitchFamily="18" charset="0"/>
                <a:cs typeface="Times New Roman" pitchFamily="18" charset="0"/>
              </a:rPr>
              <a:t>Helps to achieve order in the society.</a:t>
            </a:r>
          </a:p>
          <a:p>
            <a:r>
              <a:rPr lang="en-US" dirty="0" smtClean="0">
                <a:latin typeface="Times New Roman" pitchFamily="18" charset="0"/>
                <a:cs typeface="Times New Roman" pitchFamily="18" charset="0"/>
              </a:rPr>
              <a:t>Sometimes people are compelled to conform.</a:t>
            </a:r>
          </a:p>
          <a:p>
            <a:pPr>
              <a:buNone/>
            </a:pPr>
            <a:endParaRPr lang="en-US"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rPr>
              <a:t>8. Deviance</a:t>
            </a:r>
          </a:p>
          <a:p>
            <a:r>
              <a:rPr lang="en-US" dirty="0" smtClean="0">
                <a:latin typeface="Times New Roman" pitchFamily="18" charset="0"/>
                <a:cs typeface="Times New Roman" pitchFamily="18" charset="0"/>
              </a:rPr>
              <a:t>Is any behavior that violates social norms, and is usually of sufficient severity to warrant disapproval from the majority of society. </a:t>
            </a:r>
          </a:p>
          <a:p>
            <a:endParaRPr lang="en-US" dirty="0"/>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23</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endParaRPr lang="en-US" dirty="0"/>
          </a:p>
        </p:txBody>
      </p:sp>
      <p:sp>
        <p:nvSpPr>
          <p:cNvPr id="3" name="Content Placeholder 2"/>
          <p:cNvSpPr>
            <a:spLocks noGrp="1"/>
          </p:cNvSpPr>
          <p:nvPr>
            <p:ph idx="1"/>
          </p:nvPr>
        </p:nvSpPr>
        <p:spPr>
          <a:xfrm>
            <a:off x="457200" y="609600"/>
            <a:ext cx="8229600" cy="6248400"/>
          </a:xfrm>
        </p:spPr>
        <p:txBody>
          <a:bodyPr>
            <a:normAutofit/>
          </a:bodyPr>
          <a:lstStyle/>
          <a:p>
            <a:pPr>
              <a:buNone/>
            </a:pPr>
            <a:r>
              <a:rPr lang="en-US" b="1" dirty="0" smtClean="0">
                <a:latin typeface="Times New Roman" pitchFamily="18" charset="0"/>
                <a:cs typeface="Times New Roman" pitchFamily="18" charset="0"/>
              </a:rPr>
              <a:t>9. Social structure</a:t>
            </a:r>
          </a:p>
          <a:p>
            <a:r>
              <a:rPr lang="en-US" dirty="0" smtClean="0">
                <a:latin typeface="Times New Roman" pitchFamily="18" charset="0"/>
                <a:cs typeface="Times New Roman" pitchFamily="18" charset="0"/>
              </a:rPr>
              <a:t>Refer to patterned social arrangements in society that are both emergent from and determinant of the actions of the individuals.</a:t>
            </a:r>
          </a:p>
          <a:p>
            <a:pPr>
              <a:buNone/>
            </a:pPr>
            <a:endParaRPr lang="en-US"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rPr>
              <a:t>10. Social systems</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 social system basically consists of two or more individuals interacting directly or indirectly in a bounded situation. </a:t>
            </a:r>
          </a:p>
          <a:p>
            <a:pPr>
              <a:buNone/>
            </a:pPr>
            <a:r>
              <a:rPr lang="en-US" b="1" dirty="0" smtClean="0">
                <a:latin typeface="Times New Roman" pitchFamily="18" charset="0"/>
                <a:cs typeface="Times New Roman" pitchFamily="18" charset="0"/>
              </a:rPr>
              <a:t> </a:t>
            </a:r>
            <a:endParaRPr lang="en-US" dirty="0" smtClean="0">
              <a:solidFill>
                <a:srgbClr val="FF6699"/>
              </a:solidFill>
              <a:latin typeface="Times New Roman" pitchFamily="18" charset="0"/>
              <a:cs typeface="Times New Roman" pitchFamily="18" charset="0"/>
            </a:endParaRPr>
          </a:p>
          <a:p>
            <a:pPr lvl="1"/>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24</a:t>
            </a:fld>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Agency FB" pitchFamily="34" charset="0"/>
              </a:rPr>
              <a:t>Assignment </a:t>
            </a:r>
            <a:endParaRPr lang="en-US" b="1" u="sng" dirty="0">
              <a:latin typeface="Agency FB" pitchFamily="34" charset="0"/>
            </a:endParaRPr>
          </a:p>
        </p:txBody>
      </p:sp>
      <p:sp>
        <p:nvSpPr>
          <p:cNvPr id="3" name="Content Placeholder 2"/>
          <p:cNvSpPr>
            <a:spLocks noGrp="1"/>
          </p:cNvSpPr>
          <p:nvPr>
            <p:ph idx="1"/>
          </p:nvPr>
        </p:nvSpPr>
        <p:spPr/>
        <p:txBody>
          <a:bodyPr/>
          <a:lstStyle/>
          <a:p>
            <a:pPr>
              <a:buNone/>
            </a:pPr>
            <a:r>
              <a:rPr lang="en-US" dirty="0" smtClean="0">
                <a:latin typeface="Times New Roman" pitchFamily="18" charset="0"/>
                <a:cs typeface="Times New Roman" pitchFamily="18" charset="0"/>
              </a:rPr>
              <a:t>   Discuss the effects of each concept on health of people. </a:t>
            </a:r>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25</a:t>
            </a:fld>
            <a:endParaRPr lang="en-US"/>
          </a:p>
        </p:txBody>
      </p:sp>
    </p:spTree>
  </p:cSld>
  <p:clrMapOvr>
    <a:masterClrMapping/>
  </p:clrMapOvr>
  <p:transition>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endParaRPr lang="en-US" dirty="0"/>
          </a:p>
        </p:txBody>
      </p:sp>
      <p:sp>
        <p:nvSpPr>
          <p:cNvPr id="3" name="Content Placeholder 2"/>
          <p:cNvSpPr>
            <a:spLocks noGrp="1"/>
          </p:cNvSpPr>
          <p:nvPr>
            <p:ph idx="1"/>
          </p:nvPr>
        </p:nvSpPr>
        <p:spPr>
          <a:xfrm>
            <a:off x="457200" y="838200"/>
            <a:ext cx="8229600" cy="5287963"/>
          </a:xfrm>
        </p:spPr>
        <p:txBody>
          <a:bodyPr>
            <a:normAutofit/>
          </a:bodyPr>
          <a:lstStyle/>
          <a:p>
            <a:pPr>
              <a:buNone/>
            </a:pPr>
            <a:endParaRPr lang="en-US" sz="4000" dirty="0" smtClean="0">
              <a:latin typeface="Aharoni" pitchFamily="2" charset="-79"/>
              <a:cs typeface="Aharoni" pitchFamily="2" charset="-79"/>
            </a:endParaRPr>
          </a:p>
          <a:p>
            <a:pPr>
              <a:buNone/>
            </a:pPr>
            <a:endParaRPr lang="en-US" sz="4000" dirty="0" smtClean="0">
              <a:latin typeface="Aharoni" pitchFamily="2" charset="-79"/>
              <a:cs typeface="Aharoni" pitchFamily="2" charset="-79"/>
            </a:endParaRPr>
          </a:p>
          <a:p>
            <a:pPr>
              <a:buNone/>
            </a:pPr>
            <a:r>
              <a:rPr lang="en-US" sz="4000" dirty="0" smtClean="0">
                <a:latin typeface="Aharoni" pitchFamily="2" charset="-79"/>
                <a:cs typeface="Aharoni" pitchFamily="2" charset="-79"/>
              </a:rPr>
              <a:t>		SOCIETY AND COMMUNITY</a:t>
            </a:r>
            <a:endParaRPr lang="en-US" sz="4000" dirty="0">
              <a:latin typeface="Aharoni" pitchFamily="2" charset="-79"/>
              <a:cs typeface="Aharoni" pitchFamily="2" charset="-79"/>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26</a:t>
            </a:fld>
            <a:endParaRPr lang="en-US"/>
          </a:p>
        </p:txBody>
      </p:sp>
    </p:spTree>
  </p:cSld>
  <p:clrMapOvr>
    <a:masterClrMapping/>
  </p:clrMapOvr>
  <p:transition>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lvl="1"/>
            <a:r>
              <a:rPr lang="en-US" sz="3600" b="1" dirty="0" smtClean="0">
                <a:latin typeface="Times New Roman" pitchFamily="18" charset="0"/>
                <a:cs typeface="Times New Roman" pitchFamily="18" charset="0"/>
              </a:rPr>
              <a:t>Society</a:t>
            </a:r>
            <a:r>
              <a:rPr lang="en-US" sz="3600" dirty="0" smtClean="0">
                <a:latin typeface="Times New Roman" pitchFamily="18" charset="0"/>
                <a:cs typeface="Times New Roman" pitchFamily="18" charset="0"/>
              </a:rPr>
              <a:t>- a group of people related to each other through persistent relations. </a:t>
            </a:r>
          </a:p>
          <a:p>
            <a:pPr lvl="1"/>
            <a:endParaRPr lang="en-US" sz="3600" dirty="0" smtClean="0">
              <a:latin typeface="Times New Roman" pitchFamily="18" charset="0"/>
              <a:cs typeface="Times New Roman" pitchFamily="18" charset="0"/>
            </a:endParaRPr>
          </a:p>
          <a:p>
            <a:pPr lvl="1"/>
            <a:endParaRPr lang="en-US" sz="3600" dirty="0" smtClean="0">
              <a:latin typeface="Times New Roman" pitchFamily="18" charset="0"/>
              <a:cs typeface="Times New Roman" pitchFamily="18" charset="0"/>
            </a:endParaRPr>
          </a:p>
          <a:p>
            <a:pPr lvl="1">
              <a:buNone/>
            </a:pPr>
            <a:endParaRPr lang="en-US" sz="3600" dirty="0" smtClean="0">
              <a:latin typeface="Times New Roman" pitchFamily="18" charset="0"/>
              <a:cs typeface="Times New Roman" pitchFamily="18" charset="0"/>
            </a:endParaRPr>
          </a:p>
          <a:p>
            <a:pPr lvl="1"/>
            <a:r>
              <a:rPr lang="en-US" sz="3600" b="1" dirty="0" smtClean="0">
                <a:latin typeface="Times New Roman" pitchFamily="18" charset="0"/>
                <a:cs typeface="Times New Roman" pitchFamily="18" charset="0"/>
              </a:rPr>
              <a:t>Community</a:t>
            </a:r>
            <a:r>
              <a:rPr lang="en-US" sz="3600" dirty="0" smtClean="0">
                <a:latin typeface="Times New Roman" pitchFamily="18" charset="0"/>
                <a:cs typeface="Times New Roman" pitchFamily="18" charset="0"/>
              </a:rPr>
              <a:t>-a unit of r/ship within the society.</a:t>
            </a: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27</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i="1" dirty="0" smtClean="0">
                <a:latin typeface="Agency FB" pitchFamily="34" charset="0"/>
                <a:cs typeface="Times New Roman" pitchFamily="18" charset="0"/>
              </a:rPr>
              <a:t>X-</a:t>
            </a:r>
            <a:r>
              <a:rPr lang="en-US" b="1" i="1" dirty="0" err="1" smtClean="0">
                <a:latin typeface="Agency FB" pitchFamily="34" charset="0"/>
                <a:cs typeface="Times New Roman" pitchFamily="18" charset="0"/>
              </a:rPr>
              <a:t>ristics</a:t>
            </a:r>
            <a:r>
              <a:rPr lang="en-US" b="1" i="1" dirty="0" smtClean="0">
                <a:latin typeface="Agency FB" pitchFamily="34" charset="0"/>
                <a:cs typeface="Times New Roman" pitchFamily="18" charset="0"/>
              </a:rPr>
              <a:t> of a society</a:t>
            </a:r>
            <a:endParaRPr lang="en-US" b="1" i="1" dirty="0">
              <a:latin typeface="Agency FB" pitchFamily="34" charset="0"/>
              <a:cs typeface="Times New Roman" pitchFamily="18" charset="0"/>
            </a:endParaRPr>
          </a:p>
        </p:txBody>
      </p:sp>
      <p:sp>
        <p:nvSpPr>
          <p:cNvPr id="3" name="Content Placeholder 2"/>
          <p:cNvSpPr>
            <a:spLocks noGrp="1"/>
          </p:cNvSpPr>
          <p:nvPr>
            <p:ph idx="1"/>
          </p:nvPr>
        </p:nvSpPr>
        <p:spPr>
          <a:xfrm>
            <a:off x="152400" y="914400"/>
            <a:ext cx="8991600" cy="5791200"/>
          </a:xfrm>
        </p:spPr>
        <p:txBody>
          <a:bodyPr>
            <a:normAutofit/>
          </a:bodyPr>
          <a:lstStyle/>
          <a:p>
            <a:pPr>
              <a:lnSpc>
                <a:spcPct val="150000"/>
              </a:lnSpc>
              <a:buFont typeface="Wingdings" pitchFamily="2" charset="2"/>
              <a:buChar char="v"/>
            </a:pPr>
            <a:r>
              <a:rPr lang="en-US" sz="3600" dirty="0" smtClean="0">
                <a:latin typeface="Times New Roman" pitchFamily="18" charset="0"/>
                <a:cs typeface="Times New Roman" pitchFamily="18" charset="0"/>
              </a:rPr>
              <a:t>Composed of relatively large grouping of people.</a:t>
            </a:r>
          </a:p>
          <a:p>
            <a:pPr>
              <a:lnSpc>
                <a:spcPct val="150000"/>
              </a:lnSpc>
              <a:buFont typeface="Wingdings" pitchFamily="2" charset="2"/>
              <a:buChar char="v"/>
            </a:pPr>
            <a:r>
              <a:rPr lang="en-US" sz="3600" dirty="0" smtClean="0">
                <a:latin typeface="Times New Roman" pitchFamily="18" charset="0"/>
                <a:cs typeface="Times New Roman" pitchFamily="18" charset="0"/>
              </a:rPr>
              <a:t>Members share common and distinct culture.</a:t>
            </a:r>
          </a:p>
          <a:p>
            <a:pPr>
              <a:lnSpc>
                <a:spcPct val="150000"/>
              </a:lnSpc>
              <a:buFont typeface="Wingdings" pitchFamily="2" charset="2"/>
              <a:buChar char="v"/>
            </a:pPr>
            <a:r>
              <a:rPr lang="en-US" sz="3600" dirty="0" smtClean="0">
                <a:latin typeface="Times New Roman" pitchFamily="18" charset="0"/>
                <a:cs typeface="Times New Roman" pitchFamily="18" charset="0"/>
              </a:rPr>
              <a:t>Has a definite, limited space or territory.</a:t>
            </a:r>
          </a:p>
          <a:p>
            <a:pPr>
              <a:lnSpc>
                <a:spcPct val="150000"/>
              </a:lnSpc>
              <a:buFont typeface="Wingdings" pitchFamily="2" charset="2"/>
              <a:buChar char="v"/>
            </a:pPr>
            <a:r>
              <a:rPr lang="en-US" sz="3600" dirty="0" smtClean="0">
                <a:latin typeface="Times New Roman" pitchFamily="18" charset="0"/>
                <a:cs typeface="Times New Roman" pitchFamily="18" charset="0"/>
              </a:rPr>
              <a:t>Members have the feeling of identity and belongingness/oneness.</a:t>
            </a:r>
          </a:p>
          <a:p>
            <a:pPr>
              <a:lnSpc>
                <a:spcPct val="150000"/>
              </a:lnSpc>
              <a:buFont typeface="Wingdings" pitchFamily="2" charset="2"/>
              <a:buChar char="v"/>
            </a:pPr>
            <a:endParaRPr lang="en-US" sz="3600" dirty="0" smtClean="0">
              <a:latin typeface="Times New Roman" pitchFamily="18" charset="0"/>
              <a:cs typeface="Times New Roman" pitchFamily="18" charset="0"/>
            </a:endParaRPr>
          </a:p>
          <a:p>
            <a:pPr>
              <a:lnSpc>
                <a:spcPct val="150000"/>
              </a:lnSpc>
            </a:pPr>
            <a:endParaRPr lang="en-US" sz="3600" dirty="0" smtClean="0">
              <a:latin typeface="Times New Roman" pitchFamily="18" charset="0"/>
              <a:cs typeface="Times New Roman" pitchFamily="18" charset="0"/>
            </a:endParaRPr>
          </a:p>
          <a:p>
            <a:pPr>
              <a:lnSpc>
                <a:spcPct val="150000"/>
              </a:lnSpc>
            </a:pPr>
            <a:endParaRPr lang="en-US" sz="3600" dirty="0"/>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28</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rmAutofit/>
          </a:bodyPr>
          <a:lstStyle/>
          <a:p>
            <a:r>
              <a:rPr lang="en-US" sz="2400" dirty="0" smtClean="0">
                <a:latin typeface="Times New Roman" pitchFamily="18" charset="0"/>
                <a:cs typeface="Times New Roman" pitchFamily="18" charset="0"/>
              </a:rPr>
              <a:t>X-</a:t>
            </a:r>
            <a:r>
              <a:rPr lang="en-US" sz="2400" dirty="0" err="1" smtClean="0">
                <a:latin typeface="Times New Roman" pitchFamily="18" charset="0"/>
                <a:cs typeface="Times New Roman" pitchFamily="18" charset="0"/>
              </a:rPr>
              <a:t>rised</a:t>
            </a:r>
            <a:r>
              <a:rPr lang="en-US" sz="2400" dirty="0" smtClean="0">
                <a:latin typeface="Times New Roman" pitchFamily="18" charset="0"/>
                <a:cs typeface="Times New Roman" pitchFamily="18" charset="0"/>
              </a:rPr>
              <a:t> cont’</a:t>
            </a: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685800"/>
            <a:ext cx="8229600" cy="6019800"/>
          </a:xfrm>
        </p:spPr>
        <p:txBody>
          <a:bodyPr>
            <a:normAutofit/>
          </a:bodyPr>
          <a:lstStyle/>
          <a:p>
            <a:pPr>
              <a:lnSpc>
                <a:spcPct val="170000"/>
              </a:lnSpc>
              <a:buFont typeface="Wingdings" pitchFamily="2" charset="2"/>
              <a:buChar char="v"/>
            </a:pPr>
            <a:r>
              <a:rPr lang="en-US" dirty="0" smtClean="0">
                <a:latin typeface="Times New Roman" pitchFamily="18" charset="0"/>
                <a:cs typeface="Times New Roman" pitchFamily="18" charset="0"/>
              </a:rPr>
              <a:t>Members of a society have a common origin and common historical experience.</a:t>
            </a:r>
          </a:p>
          <a:p>
            <a:pPr>
              <a:lnSpc>
                <a:spcPct val="170000"/>
              </a:lnSpc>
              <a:buFont typeface="Wingdings" pitchFamily="2" charset="2"/>
              <a:buChar char="v"/>
            </a:pPr>
            <a:r>
              <a:rPr lang="en-US" dirty="0" smtClean="0">
                <a:latin typeface="Times New Roman" pitchFamily="18" charset="0"/>
                <a:cs typeface="Times New Roman" pitchFamily="18" charset="0"/>
              </a:rPr>
              <a:t>Members may also speak a common mother tongue or a major language that may serve as a national heritage.</a:t>
            </a:r>
          </a:p>
          <a:p>
            <a:pPr>
              <a:lnSpc>
                <a:spcPct val="170000"/>
              </a:lnSpc>
              <a:buFont typeface="Wingdings" pitchFamily="2" charset="2"/>
              <a:buChar char="v"/>
            </a:pPr>
            <a:r>
              <a:rPr lang="en-US" dirty="0" smtClean="0">
                <a:latin typeface="Times New Roman" pitchFamily="18" charset="0"/>
                <a:cs typeface="Times New Roman" pitchFamily="18" charset="0"/>
              </a:rPr>
              <a:t>A society is autonomous and independent</a:t>
            </a:r>
          </a:p>
          <a:p>
            <a:endParaRPr lang="en-US" dirty="0"/>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29</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33400"/>
          </a:xfrm>
        </p:spPr>
        <p:txBody>
          <a:bodyPr/>
          <a:lstStyle/>
          <a:p>
            <a:r>
              <a:rPr lang="en-US" sz="2800" b="1" dirty="0" smtClean="0">
                <a:latin typeface="Agency FB" pitchFamily="34" charset="0"/>
                <a:cs typeface="Times New Roman" pitchFamily="18" charset="0"/>
              </a:rPr>
              <a:t>SPECIFIC OBJECTIVES</a:t>
            </a:r>
            <a:endParaRPr lang="en-US" sz="2800" b="1" dirty="0">
              <a:latin typeface="Agency FB" pitchFamily="34" charset="0"/>
              <a:cs typeface="Times New Roman" pitchFamily="18" charset="0"/>
            </a:endParaRPr>
          </a:p>
        </p:txBody>
      </p:sp>
      <p:sp>
        <p:nvSpPr>
          <p:cNvPr id="3" name="Content Placeholder 2"/>
          <p:cNvSpPr>
            <a:spLocks noGrp="1"/>
          </p:cNvSpPr>
          <p:nvPr>
            <p:ph idx="1"/>
          </p:nvPr>
        </p:nvSpPr>
        <p:spPr>
          <a:xfrm>
            <a:off x="228600" y="914400"/>
            <a:ext cx="8686800" cy="5791200"/>
          </a:xfrm>
        </p:spPr>
        <p:txBody>
          <a:bodyPr>
            <a:noAutofit/>
          </a:bodyPr>
          <a:lstStyle/>
          <a:p>
            <a:pPr marL="457200" lvl="0" indent="-457200">
              <a:buFont typeface="+mj-lt"/>
              <a:buAutoNum type="arabicPeriod"/>
            </a:pPr>
            <a:r>
              <a:rPr lang="en-US" sz="2800" dirty="0" smtClean="0">
                <a:latin typeface="Times New Roman" pitchFamily="18" charset="0"/>
                <a:cs typeface="Times New Roman" pitchFamily="18" charset="0"/>
              </a:rPr>
              <a:t>Explain basic concepts in medical Sociology and anthropology</a:t>
            </a:r>
          </a:p>
          <a:p>
            <a:pPr marL="457200" indent="-457200">
              <a:buFont typeface="+mj-lt"/>
              <a:buAutoNum type="arabicPeriod"/>
            </a:pPr>
            <a:r>
              <a:rPr lang="en-US" sz="2800" dirty="0" smtClean="0">
                <a:latin typeface="Times New Roman" pitchFamily="18" charset="0"/>
                <a:cs typeface="Times New Roman" pitchFamily="18" charset="0"/>
              </a:rPr>
              <a:t>Discuss the socialization process and its relevance to health and illness</a:t>
            </a:r>
          </a:p>
          <a:p>
            <a:pPr marL="457200" lvl="0" indent="-457200">
              <a:buFont typeface="+mj-lt"/>
              <a:buAutoNum type="arabicPeriod"/>
            </a:pPr>
            <a:r>
              <a:rPr lang="en-US" sz="2800" dirty="0" smtClean="0">
                <a:latin typeface="Times New Roman" pitchFamily="18" charset="0"/>
                <a:cs typeface="Times New Roman" pitchFamily="18" charset="0"/>
              </a:rPr>
              <a:t>Describe Culture and its effect on health and Illness</a:t>
            </a:r>
          </a:p>
          <a:p>
            <a:pPr marL="457200" lvl="0" indent="-457200">
              <a:buFont typeface="+mj-lt"/>
              <a:buAutoNum type="arabicPeriod"/>
            </a:pPr>
            <a:r>
              <a:rPr lang="en-US" sz="2800" dirty="0" smtClean="0">
                <a:latin typeface="Times New Roman" pitchFamily="18" charset="0"/>
                <a:cs typeface="Times New Roman" pitchFamily="18" charset="0"/>
              </a:rPr>
              <a:t>Explain social change and its effects on health</a:t>
            </a:r>
          </a:p>
          <a:p>
            <a:pPr marL="457200" lvl="0" indent="-457200">
              <a:buFont typeface="+mj-lt"/>
              <a:buAutoNum type="arabicPeriod"/>
            </a:pPr>
            <a:r>
              <a:rPr lang="en-US" sz="2800" dirty="0" smtClean="0">
                <a:latin typeface="Times New Roman" pitchFamily="18" charset="0"/>
                <a:cs typeface="Times New Roman" pitchFamily="18" charset="0"/>
              </a:rPr>
              <a:t>Discuss Social stratification and mobility and its effects on health</a:t>
            </a:r>
          </a:p>
          <a:p>
            <a:pPr marL="457200" lvl="0" indent="-457200">
              <a:buFont typeface="+mj-lt"/>
              <a:buAutoNum type="arabicPeriod"/>
            </a:pPr>
            <a:r>
              <a:rPr lang="en-US" sz="2800" dirty="0" smtClean="0">
                <a:latin typeface="Times New Roman" pitchFamily="18" charset="0"/>
                <a:cs typeface="Times New Roman" pitchFamily="18" charset="0"/>
              </a:rPr>
              <a:t>Describe social institutions and their significance in Health care delivery</a:t>
            </a:r>
          </a:p>
          <a:p>
            <a:pPr marL="457200" indent="-457200">
              <a:buFont typeface="+mj-lt"/>
              <a:buAutoNum type="arabicPeriod"/>
            </a:pPr>
            <a:r>
              <a:rPr lang="en-US" sz="2800" dirty="0" smtClean="0">
                <a:latin typeface="Times New Roman" pitchFamily="18" charset="0"/>
                <a:cs typeface="Times New Roman" pitchFamily="18" charset="0"/>
              </a:rPr>
              <a:t>Describe social pathology </a:t>
            </a:r>
            <a:endParaRPr lang="en-US" sz="2800" b="1" dirty="0" smtClean="0">
              <a:latin typeface="Times New Roman" pitchFamily="18" charset="0"/>
              <a:cs typeface="Times New Roman" pitchFamily="18" charset="0"/>
            </a:endParaRPr>
          </a:p>
          <a:p>
            <a:pPr marL="457200" indent="-457200">
              <a:buFont typeface="+mj-lt"/>
              <a:buAutoNum type="arabicPeriod"/>
            </a:pPr>
            <a:endParaRPr lang="en-US" sz="2800" b="1"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3</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228600"/>
          </a:xfrm>
        </p:spPr>
        <p:txBody>
          <a:bodyPr>
            <a:normAutofit fontScale="90000"/>
          </a:bodyPr>
          <a:lstStyle/>
          <a:p>
            <a:endParaRPr lang="en-US" dirty="0"/>
          </a:p>
        </p:txBody>
      </p:sp>
      <p:sp>
        <p:nvSpPr>
          <p:cNvPr id="3" name="Content Placeholder 2"/>
          <p:cNvSpPr>
            <a:spLocks noGrp="1"/>
          </p:cNvSpPr>
          <p:nvPr>
            <p:ph idx="1"/>
          </p:nvPr>
        </p:nvSpPr>
        <p:spPr>
          <a:xfrm>
            <a:off x="457200" y="304800"/>
            <a:ext cx="8382000" cy="6324600"/>
          </a:xfrm>
        </p:spPr>
        <p:txBody>
          <a:bodyPr>
            <a:normAutofit lnSpcReduction="10000"/>
          </a:bodyPr>
          <a:lstStyle/>
          <a:p>
            <a:pPr>
              <a:lnSpc>
                <a:spcPct val="150000"/>
              </a:lnSpc>
              <a:buNone/>
            </a:pPr>
            <a:r>
              <a:rPr lang="en-US" b="1" i="1" dirty="0" smtClean="0">
                <a:latin typeface="Agency FB" pitchFamily="34" charset="0"/>
                <a:cs typeface="Times New Roman" pitchFamily="18" charset="0"/>
              </a:rPr>
              <a:t>Characteristics of a community:</a:t>
            </a:r>
          </a:p>
          <a:p>
            <a:pPr lvl="0">
              <a:lnSpc>
                <a:spcPct val="150000"/>
              </a:lnSpc>
            </a:pPr>
            <a:r>
              <a:rPr lang="en-US" dirty="0" smtClean="0">
                <a:latin typeface="Times New Roman" pitchFamily="18" charset="0"/>
                <a:cs typeface="Times New Roman" pitchFamily="18" charset="0"/>
              </a:rPr>
              <a:t>Intentional and covenanted</a:t>
            </a:r>
          </a:p>
          <a:p>
            <a:pPr lvl="0">
              <a:lnSpc>
                <a:spcPct val="150000"/>
              </a:lnSpc>
            </a:pPr>
            <a:r>
              <a:rPr lang="en-US" dirty="0" smtClean="0">
                <a:latin typeface="Times New Roman" pitchFamily="18" charset="0"/>
                <a:cs typeface="Times New Roman" pitchFamily="18" charset="0"/>
              </a:rPr>
              <a:t>Commitment</a:t>
            </a:r>
          </a:p>
          <a:p>
            <a:pPr lvl="0">
              <a:lnSpc>
                <a:spcPct val="150000"/>
              </a:lnSpc>
            </a:pPr>
            <a:r>
              <a:rPr lang="en-US" dirty="0" smtClean="0">
                <a:latin typeface="Times New Roman" pitchFamily="18" charset="0"/>
                <a:cs typeface="Times New Roman" pitchFamily="18" charset="0"/>
              </a:rPr>
              <a:t>Relocation and shared space</a:t>
            </a:r>
          </a:p>
          <a:p>
            <a:pPr lvl="0">
              <a:lnSpc>
                <a:spcPct val="150000"/>
              </a:lnSpc>
            </a:pPr>
            <a:r>
              <a:rPr lang="en-US" dirty="0" smtClean="0">
                <a:latin typeface="Times New Roman" pitchFamily="18" charset="0"/>
                <a:cs typeface="Times New Roman" pitchFamily="18" charset="0"/>
              </a:rPr>
              <a:t>Shared resources</a:t>
            </a:r>
          </a:p>
          <a:p>
            <a:pPr lvl="0">
              <a:lnSpc>
                <a:spcPct val="150000"/>
              </a:lnSpc>
            </a:pPr>
            <a:r>
              <a:rPr lang="en-US" dirty="0" smtClean="0">
                <a:latin typeface="Times New Roman" pitchFamily="18" charset="0"/>
                <a:cs typeface="Times New Roman" pitchFamily="18" charset="0"/>
              </a:rPr>
              <a:t>Meeting together and worshipping together </a:t>
            </a:r>
          </a:p>
          <a:p>
            <a:pPr lvl="0">
              <a:lnSpc>
                <a:spcPct val="150000"/>
              </a:lnSpc>
            </a:pPr>
            <a:r>
              <a:rPr lang="en-US" dirty="0" smtClean="0">
                <a:latin typeface="Times New Roman" pitchFamily="18" charset="0"/>
                <a:cs typeface="Times New Roman" pitchFamily="18" charset="0"/>
              </a:rPr>
              <a:t>A place of love, acceptance, challenge and forgiveness</a:t>
            </a:r>
          </a:p>
          <a:p>
            <a:pPr>
              <a:lnSpc>
                <a:spcPct val="150000"/>
              </a:lnSpc>
            </a:pPr>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30</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228600"/>
          </a:xfrm>
        </p:spPr>
        <p:txBody>
          <a:bodyPr>
            <a:noAutofit/>
          </a:bodyPr>
          <a:lstStyle/>
          <a:p>
            <a:r>
              <a:rPr lang="en-US" sz="1800" dirty="0" smtClean="0"/>
              <a:t>Cont’</a:t>
            </a:r>
            <a:endParaRPr lang="en-US" sz="1800" dirty="0"/>
          </a:p>
        </p:txBody>
      </p:sp>
      <p:sp>
        <p:nvSpPr>
          <p:cNvPr id="3" name="Content Placeholder 2"/>
          <p:cNvSpPr>
            <a:spLocks noGrp="1"/>
          </p:cNvSpPr>
          <p:nvPr>
            <p:ph idx="1"/>
          </p:nvPr>
        </p:nvSpPr>
        <p:spPr>
          <a:xfrm>
            <a:off x="457200" y="457200"/>
            <a:ext cx="8458200" cy="6248400"/>
          </a:xfrm>
        </p:spPr>
        <p:txBody>
          <a:bodyPr>
            <a:normAutofit/>
          </a:bodyPr>
          <a:lstStyle/>
          <a:p>
            <a:pPr lvl="0">
              <a:lnSpc>
                <a:spcPct val="150000"/>
              </a:lnSpc>
            </a:pPr>
            <a:r>
              <a:rPr lang="en-US" dirty="0" smtClean="0">
                <a:latin typeface="Times New Roman" pitchFamily="18" charset="0"/>
                <a:cs typeface="Times New Roman" pitchFamily="18" charset="0"/>
              </a:rPr>
              <a:t>A place of shared submission</a:t>
            </a:r>
          </a:p>
          <a:p>
            <a:pPr lvl="0">
              <a:lnSpc>
                <a:spcPct val="150000"/>
              </a:lnSpc>
            </a:pPr>
            <a:r>
              <a:rPr lang="en-US" dirty="0" smtClean="0">
                <a:latin typeface="Times New Roman" pitchFamily="18" charset="0"/>
                <a:cs typeface="Times New Roman" pitchFamily="18" charset="0"/>
              </a:rPr>
              <a:t>A place of shared accountability, encouragement and celebration.</a:t>
            </a:r>
          </a:p>
          <a:p>
            <a:pPr lvl="0">
              <a:lnSpc>
                <a:spcPct val="150000"/>
              </a:lnSpc>
            </a:pPr>
            <a:r>
              <a:rPr lang="en-US" dirty="0" smtClean="0">
                <a:latin typeface="Times New Roman" pitchFamily="18" charset="0"/>
                <a:cs typeface="Times New Roman" pitchFamily="18" charset="0"/>
              </a:rPr>
              <a:t>A place of shared vision</a:t>
            </a:r>
          </a:p>
          <a:p>
            <a:pPr lvl="0">
              <a:lnSpc>
                <a:spcPct val="150000"/>
              </a:lnSpc>
            </a:pPr>
            <a:r>
              <a:rPr lang="en-US" dirty="0" smtClean="0">
                <a:latin typeface="Times New Roman" pitchFamily="18" charset="0"/>
                <a:cs typeface="Times New Roman" pitchFamily="18" charset="0"/>
              </a:rPr>
              <a:t>A place of shared mission</a:t>
            </a:r>
          </a:p>
          <a:p>
            <a:pPr lvl="0">
              <a:lnSpc>
                <a:spcPct val="150000"/>
              </a:lnSpc>
            </a:pPr>
            <a:r>
              <a:rPr lang="en-US" dirty="0" smtClean="0">
                <a:latin typeface="Times New Roman" pitchFamily="18" charset="0"/>
                <a:cs typeface="Times New Roman" pitchFamily="18" charset="0"/>
              </a:rPr>
              <a:t>Has one or more roles that define its identity within society</a:t>
            </a:r>
          </a:p>
          <a:p>
            <a:pPr>
              <a:lnSpc>
                <a:spcPct val="150000"/>
              </a:lnSpc>
            </a:pPr>
            <a:endParaRPr lang="en-US" dirty="0"/>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31</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90330"/>
          </a:xfrm>
        </p:spPr>
        <p:txBody>
          <a:bodyPr>
            <a:normAutofit/>
          </a:bodyPr>
          <a:lstStyle/>
          <a:p>
            <a:r>
              <a:rPr lang="en-US" sz="1600" dirty="0" smtClean="0"/>
              <a:t>CONT’</a:t>
            </a:r>
            <a:endParaRPr lang="en-US" sz="1600" dirty="0"/>
          </a:p>
        </p:txBody>
      </p:sp>
      <p:sp>
        <p:nvSpPr>
          <p:cNvPr id="3" name="Content Placeholder 2"/>
          <p:cNvSpPr>
            <a:spLocks noGrp="1"/>
          </p:cNvSpPr>
          <p:nvPr>
            <p:ph idx="1"/>
          </p:nvPr>
        </p:nvSpPr>
        <p:spPr>
          <a:xfrm>
            <a:off x="228600" y="609600"/>
            <a:ext cx="8686800" cy="5791200"/>
          </a:xfrm>
        </p:spPr>
        <p:txBody>
          <a:bodyPr>
            <a:normAutofit fontScale="92500" lnSpcReduction="10000"/>
          </a:bodyPr>
          <a:lstStyle/>
          <a:p>
            <a:pPr lvl="0">
              <a:lnSpc>
                <a:spcPct val="150000"/>
              </a:lnSpc>
            </a:pPr>
            <a:r>
              <a:rPr lang="en-US" dirty="0" smtClean="0">
                <a:latin typeface="Times New Roman" pitchFamily="18" charset="0"/>
                <a:cs typeface="Times New Roman" pitchFamily="18" charset="0"/>
              </a:rPr>
              <a:t>Has a set of goals - provides a sense of direction.</a:t>
            </a:r>
          </a:p>
          <a:p>
            <a:pPr lvl="0">
              <a:lnSpc>
                <a:spcPct val="150000"/>
              </a:lnSpc>
            </a:pPr>
            <a:r>
              <a:rPr lang="en-US" dirty="0" smtClean="0">
                <a:latin typeface="Times New Roman" pitchFamily="18" charset="0"/>
                <a:cs typeface="Times New Roman" pitchFamily="18" charset="0"/>
              </a:rPr>
              <a:t>Is organized within a set of formal/informal beliefs, values, expectations and </a:t>
            </a:r>
            <a:r>
              <a:rPr lang="en-US" dirty="0" err="1" smtClean="0">
                <a:latin typeface="Times New Roman" pitchFamily="18" charset="0"/>
                <a:cs typeface="Times New Roman" pitchFamily="18" charset="0"/>
              </a:rPr>
              <a:t>behaviours</a:t>
            </a:r>
            <a:r>
              <a:rPr lang="en-US" dirty="0" smtClean="0">
                <a:latin typeface="Times New Roman" pitchFamily="18" charset="0"/>
                <a:cs typeface="Times New Roman" pitchFamily="18" charset="0"/>
              </a:rPr>
              <a:t> that defines the boundary of the community.</a:t>
            </a:r>
          </a:p>
          <a:p>
            <a:pPr lvl="0">
              <a:lnSpc>
                <a:spcPct val="150000"/>
              </a:lnSpc>
            </a:pPr>
            <a:r>
              <a:rPr lang="en-US" dirty="0" smtClean="0">
                <a:latin typeface="Times New Roman" pitchFamily="18" charset="0"/>
                <a:cs typeface="Times New Roman" pitchFamily="18" charset="0"/>
              </a:rPr>
              <a:t>The boundary may be explicit (physical) or implicit (defined by the shared characteristics of its members).</a:t>
            </a:r>
          </a:p>
          <a:p>
            <a:pPr lvl="0">
              <a:lnSpc>
                <a:spcPct val="150000"/>
              </a:lnSpc>
            </a:pPr>
            <a:r>
              <a:rPr lang="en-US" dirty="0" smtClean="0">
                <a:latin typeface="Times New Roman" pitchFamily="18" charset="0"/>
                <a:cs typeface="Times New Roman" pitchFamily="18" charset="0"/>
              </a:rPr>
              <a:t>Has ownership of its members.</a:t>
            </a:r>
          </a:p>
          <a:p>
            <a:pPr lvl="0">
              <a:lnSpc>
                <a:spcPct val="150000"/>
              </a:lnSpc>
            </a:pPr>
            <a:endParaRPr lang="en-US" dirty="0" smtClean="0">
              <a:latin typeface="Times New Roman" pitchFamily="18" charset="0"/>
              <a:cs typeface="Times New Roman" pitchFamily="18" charset="0"/>
            </a:endParaRPr>
          </a:p>
          <a:p>
            <a:pPr>
              <a:lnSpc>
                <a:spcPct val="150000"/>
              </a:lnSpc>
            </a:pPr>
            <a:endParaRPr lang="en-US" dirty="0"/>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32</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Autofit/>
          </a:bodyPr>
          <a:lstStyle/>
          <a:p>
            <a:r>
              <a:rPr lang="en-US" sz="2800" b="1" i="1" dirty="0" smtClean="0">
                <a:latin typeface="Agency FB" pitchFamily="34" charset="0"/>
              </a:rPr>
              <a:t>More x-</a:t>
            </a:r>
            <a:r>
              <a:rPr lang="en-US" sz="2800" b="1" i="1" dirty="0" err="1" smtClean="0">
                <a:latin typeface="Agency FB" pitchFamily="34" charset="0"/>
              </a:rPr>
              <a:t>ristics</a:t>
            </a:r>
            <a:r>
              <a:rPr lang="en-US" sz="2800" b="1" i="1" dirty="0" smtClean="0">
                <a:latin typeface="Agency FB" pitchFamily="34" charset="0"/>
              </a:rPr>
              <a:t> of a community</a:t>
            </a:r>
            <a:endParaRPr lang="en-US" sz="2800" b="1" i="1" dirty="0">
              <a:latin typeface="Agency FB" pitchFamily="34" charset="0"/>
            </a:endParaRPr>
          </a:p>
        </p:txBody>
      </p:sp>
      <p:sp>
        <p:nvSpPr>
          <p:cNvPr id="3" name="Content Placeholder 2"/>
          <p:cNvSpPr>
            <a:spLocks noGrp="1"/>
          </p:cNvSpPr>
          <p:nvPr>
            <p:ph idx="1"/>
          </p:nvPr>
        </p:nvSpPr>
        <p:spPr>
          <a:xfrm>
            <a:off x="152400" y="685800"/>
            <a:ext cx="8763000" cy="6172200"/>
          </a:xfrm>
        </p:spPr>
        <p:txBody>
          <a:bodyPr>
            <a:normAutofit lnSpcReduction="10000"/>
          </a:bodyPr>
          <a:lstStyle/>
          <a:p>
            <a:pPr lvl="0">
              <a:lnSpc>
                <a:spcPct val="150000"/>
              </a:lnSpc>
            </a:pPr>
            <a:r>
              <a:rPr lang="en-US" dirty="0" smtClean="0">
                <a:latin typeface="Times New Roman" pitchFamily="18" charset="0"/>
                <a:cs typeface="Times New Roman" pitchFamily="18" charset="0"/>
              </a:rPr>
              <a:t>There is some form of communication between members</a:t>
            </a:r>
          </a:p>
          <a:p>
            <a:pPr lvl="0">
              <a:lnSpc>
                <a:spcPct val="150000"/>
              </a:lnSpc>
            </a:pPr>
            <a:r>
              <a:rPr lang="en-US" dirty="0" smtClean="0">
                <a:latin typeface="Times New Roman" pitchFamily="18" charset="0"/>
                <a:cs typeface="Times New Roman" pitchFamily="18" charset="0"/>
              </a:rPr>
              <a:t>Have skills and resources that are shared between the members</a:t>
            </a:r>
          </a:p>
          <a:p>
            <a:pPr lvl="0">
              <a:lnSpc>
                <a:spcPct val="150000"/>
              </a:lnSpc>
            </a:pPr>
            <a:r>
              <a:rPr lang="en-US" dirty="0" smtClean="0">
                <a:latin typeface="Times New Roman" pitchFamily="18" charset="0"/>
                <a:cs typeface="Times New Roman" pitchFamily="18" charset="0"/>
              </a:rPr>
              <a:t>Balance the needs of the community with the needs of its members</a:t>
            </a:r>
          </a:p>
          <a:p>
            <a:pPr lvl="0">
              <a:lnSpc>
                <a:spcPct val="150000"/>
              </a:lnSpc>
            </a:pPr>
            <a:r>
              <a:rPr lang="en-US" dirty="0" smtClean="0">
                <a:latin typeface="Times New Roman" pitchFamily="18" charset="0"/>
                <a:cs typeface="Times New Roman" pitchFamily="18" charset="0"/>
              </a:rPr>
              <a:t>Often has clubs, teams, groups etc. within the community.</a:t>
            </a:r>
          </a:p>
          <a:p>
            <a:pPr>
              <a:lnSpc>
                <a:spcPct val="150000"/>
              </a:lnSpc>
            </a:pPr>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33</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Arial Black" pitchFamily="34" charset="0"/>
              </a:rPr>
              <a:t>THE SOCIALIZATION PROCESS</a:t>
            </a:r>
            <a:endParaRPr lang="en-US" sz="3600" dirty="0">
              <a:latin typeface="Arial Black" pitchFamily="34"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34</a:t>
            </a:fld>
            <a:endParaRPr lang="en-US"/>
          </a:p>
        </p:txBody>
      </p:sp>
      <p:pic>
        <p:nvPicPr>
          <p:cNvPr id="9" name="Picture 4" descr="image002"/>
          <p:cNvPicPr>
            <a:picLocks noGrp="1" noChangeAspect="1" noChangeArrowheads="1"/>
          </p:cNvPicPr>
          <p:nvPr>
            <p:ph idx="1"/>
          </p:nvPr>
        </p:nvPicPr>
        <p:blipFill>
          <a:blip r:embed="rId2"/>
          <a:srcRect/>
          <a:stretch>
            <a:fillRect/>
          </a:stretch>
        </p:blipFill>
        <p:spPr>
          <a:xfrm>
            <a:off x="457200" y="1219200"/>
            <a:ext cx="7620000" cy="5029199"/>
          </a:xfrm>
        </p:spPr>
      </p:pic>
    </p:spTree>
  </p:cSld>
  <p:clrMapOvr>
    <a:masterClrMapping/>
  </p:clrMapOvr>
  <p:transition>
    <p:wipe di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274638"/>
            <a:ext cx="8229600" cy="563562"/>
          </a:xfrm>
        </p:spPr>
        <p:txBody>
          <a:bodyPr>
            <a:normAutofit fontScale="90000"/>
          </a:bodyPr>
          <a:lstStyle/>
          <a:p>
            <a:r>
              <a:rPr lang="en-GB" sz="3600" b="1" u="sng" dirty="0" smtClean="0">
                <a:solidFill>
                  <a:srgbClr val="0070C0"/>
                </a:solidFill>
                <a:latin typeface="Times New Roman" pitchFamily="18" charset="0"/>
                <a:cs typeface="Times New Roman" pitchFamily="18" charset="0"/>
              </a:rPr>
              <a:t>THE SOCIALIZATION PROCESS</a:t>
            </a:r>
            <a:r>
              <a:rPr lang="en-US" sz="3600" b="1" u="sng" dirty="0" smtClean="0">
                <a:solidFill>
                  <a:srgbClr val="0070C0"/>
                </a:solidFill>
                <a:latin typeface="Times New Roman" pitchFamily="18" charset="0"/>
                <a:cs typeface="Times New Roman" pitchFamily="18" charset="0"/>
              </a:rPr>
              <a:t/>
            </a:r>
            <a:br>
              <a:rPr lang="en-US" sz="3600" b="1" u="sng" dirty="0" smtClean="0">
                <a:solidFill>
                  <a:srgbClr val="0070C0"/>
                </a:solidFill>
                <a:latin typeface="Times New Roman" pitchFamily="18" charset="0"/>
                <a:cs typeface="Times New Roman" pitchFamily="18" charset="0"/>
              </a:rPr>
            </a:br>
            <a:endParaRPr lang="en-US" sz="3600" dirty="0" smtClean="0"/>
          </a:p>
        </p:txBody>
      </p:sp>
      <p:sp>
        <p:nvSpPr>
          <p:cNvPr id="18435" name="Content Placeholder 2"/>
          <p:cNvSpPr>
            <a:spLocks noGrp="1"/>
          </p:cNvSpPr>
          <p:nvPr>
            <p:ph idx="1"/>
          </p:nvPr>
        </p:nvSpPr>
        <p:spPr>
          <a:xfrm>
            <a:off x="152400" y="533400"/>
            <a:ext cx="8839200" cy="5592763"/>
          </a:xfrm>
        </p:spPr>
        <p:txBody>
          <a:bodyPr/>
          <a:lstStyle/>
          <a:p>
            <a:pPr>
              <a:lnSpc>
                <a:spcPct val="200000"/>
              </a:lnSpc>
              <a:buFont typeface="Arial" charset="0"/>
              <a:buNone/>
            </a:pPr>
            <a:r>
              <a:rPr lang="en-US" b="1" dirty="0" smtClean="0">
                <a:latin typeface="Times New Roman" pitchFamily="18" charset="0"/>
                <a:cs typeface="Times New Roman" pitchFamily="18" charset="0"/>
              </a:rPr>
              <a:t>Objectives</a:t>
            </a:r>
          </a:p>
          <a:p>
            <a:r>
              <a:rPr lang="en-US" sz="2800" dirty="0" smtClean="0">
                <a:latin typeface="Times New Roman" pitchFamily="18" charset="0"/>
                <a:cs typeface="Times New Roman" pitchFamily="18" charset="0"/>
              </a:rPr>
              <a:t>Define the term "socialization“</a:t>
            </a:r>
          </a:p>
          <a:p>
            <a:r>
              <a:rPr lang="en-US" sz="2800" dirty="0" smtClean="0">
                <a:latin typeface="Times New Roman" pitchFamily="18" charset="0"/>
                <a:cs typeface="Times New Roman" pitchFamily="18" charset="0"/>
              </a:rPr>
              <a:t>Explain the socialization process</a:t>
            </a:r>
          </a:p>
          <a:p>
            <a:r>
              <a:rPr lang="en-US" sz="2800" dirty="0" smtClean="0">
                <a:latin typeface="Times New Roman" pitchFamily="18" charset="0"/>
                <a:cs typeface="Times New Roman" pitchFamily="18" charset="0"/>
              </a:rPr>
              <a:t>Explain  the aims of socialization</a:t>
            </a:r>
          </a:p>
          <a:p>
            <a:r>
              <a:rPr lang="en-US" sz="2800" dirty="0" smtClean="0">
                <a:latin typeface="Times New Roman" pitchFamily="18" charset="0"/>
                <a:cs typeface="Times New Roman" pitchFamily="18" charset="0"/>
              </a:rPr>
              <a:t>Describe human biological bases of and capacity for socialization</a:t>
            </a:r>
          </a:p>
          <a:p>
            <a:r>
              <a:rPr lang="en-US" sz="2800" dirty="0" smtClean="0">
                <a:latin typeface="Times New Roman" pitchFamily="18" charset="0"/>
                <a:cs typeface="Times New Roman" pitchFamily="18" charset="0"/>
              </a:rPr>
              <a:t>Describe types of socialization</a:t>
            </a:r>
          </a:p>
          <a:p>
            <a:r>
              <a:rPr lang="en-US" sz="2800" dirty="0" smtClean="0">
                <a:latin typeface="Times New Roman" pitchFamily="18" charset="0"/>
                <a:cs typeface="Times New Roman" pitchFamily="18" charset="0"/>
              </a:rPr>
              <a:t>Discuss the components and agents of socialization</a:t>
            </a:r>
          </a:p>
          <a:p>
            <a:r>
              <a:rPr lang="en-US" sz="2800" dirty="0" smtClean="0">
                <a:latin typeface="Times New Roman" pitchFamily="18" charset="0"/>
                <a:cs typeface="Times New Roman" pitchFamily="18" charset="0"/>
              </a:rPr>
              <a:t>Understand the modes of social learning</a:t>
            </a:r>
          </a:p>
          <a:p>
            <a:r>
              <a:rPr lang="en-US" sz="2800" dirty="0" smtClean="0">
                <a:latin typeface="Times New Roman" pitchFamily="18" charset="0"/>
                <a:cs typeface="Times New Roman" pitchFamily="18" charset="0"/>
              </a:rPr>
              <a:t>Identify the patterns of socialization;</a:t>
            </a:r>
          </a:p>
          <a:p>
            <a:pPr>
              <a:lnSpc>
                <a:spcPct val="200000"/>
              </a:lnSpc>
              <a:buNone/>
            </a:pPr>
            <a:endParaRPr lang="en-US" dirty="0" smtClean="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pPr>
              <a:defRPr/>
            </a:pPr>
            <a:r>
              <a:rPr lang="en-US" smtClean="0"/>
              <a:t>keitany- Sociology and Anthropology october  2017</a:t>
            </a:r>
            <a:endParaRPr lang="en-US"/>
          </a:p>
        </p:txBody>
      </p:sp>
      <p:sp>
        <p:nvSpPr>
          <p:cNvPr id="4" name="Slide Number Placeholder 3"/>
          <p:cNvSpPr>
            <a:spLocks noGrp="1"/>
          </p:cNvSpPr>
          <p:nvPr>
            <p:ph type="sldNum" sz="quarter" idx="12"/>
          </p:nvPr>
        </p:nvSpPr>
        <p:spPr/>
        <p:txBody>
          <a:bodyPr/>
          <a:lstStyle/>
          <a:p>
            <a:pPr>
              <a:defRPr/>
            </a:pPr>
            <a:fld id="{ABD15A86-9469-40C9-8EF2-8439F4EA9201}" type="slidenum">
              <a:rPr lang="en-US" smtClean="0"/>
              <a:pPr>
                <a:defRPr/>
              </a:pPr>
              <a:t>35</a:t>
            </a:fld>
            <a:endParaRPr lang="en-US"/>
          </a:p>
        </p:txBody>
      </p:sp>
    </p:spTree>
  </p:cSld>
  <p:clrMapOvr>
    <a:masterClrMapping/>
  </p:clrMapOvr>
  <p:transition>
    <p:wipe dir="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endParaRPr lang="en-US" dirty="0"/>
          </a:p>
        </p:txBody>
      </p:sp>
      <p:sp>
        <p:nvSpPr>
          <p:cNvPr id="3" name="Content Placeholder 2"/>
          <p:cNvSpPr>
            <a:spLocks noGrp="1"/>
          </p:cNvSpPr>
          <p:nvPr>
            <p:ph idx="1"/>
          </p:nvPr>
        </p:nvSpPr>
        <p:spPr>
          <a:xfrm>
            <a:off x="152400" y="838200"/>
            <a:ext cx="8763000" cy="5791200"/>
          </a:xfrm>
        </p:spPr>
        <p:txBody>
          <a:bodyPr>
            <a:noAutofit/>
          </a:bodyPr>
          <a:lstStyle/>
          <a:p>
            <a:r>
              <a:rPr lang="en-US" b="1" dirty="0" smtClean="0">
                <a:latin typeface="Times New Roman" pitchFamily="18" charset="0"/>
                <a:cs typeface="Times New Roman" pitchFamily="18" charset="0"/>
              </a:rPr>
              <a:t>Socialization</a:t>
            </a:r>
          </a:p>
          <a:p>
            <a:pPr marL="971550" lvl="1" indent="-571500">
              <a:lnSpc>
                <a:spcPct val="150000"/>
              </a:lnSpc>
              <a:buFont typeface="+mj-lt"/>
              <a:buAutoNum type="romanLcPeriod"/>
            </a:pPr>
            <a:r>
              <a:rPr lang="en-US" sz="3200" b="1"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A process of making somebody social and fully human. (Biologic to social)</a:t>
            </a:r>
          </a:p>
          <a:p>
            <a:pPr marL="971550" lvl="1" indent="-571500">
              <a:lnSpc>
                <a:spcPct val="150000"/>
              </a:lnSpc>
              <a:buFont typeface="+mj-lt"/>
              <a:buAutoNum type="romanLcPeriod"/>
            </a:pPr>
            <a:r>
              <a:rPr lang="en-US" sz="3200" dirty="0" smtClean="0">
                <a:latin typeface="Times New Roman" pitchFamily="18" charset="0"/>
                <a:cs typeface="Times New Roman" pitchFamily="18" charset="0"/>
              </a:rPr>
              <a:t>The lifelong process of inheriting and disseminating norms, customs and ideologies, providing an individual with the skills and habits necessary for participating within his or her own society. </a:t>
            </a:r>
            <a:endParaRPr lang="en-US" sz="32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36</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r>
              <a:rPr lang="en-US" sz="2800" b="1" dirty="0" smtClean="0">
                <a:latin typeface="Times New Roman" pitchFamily="18" charset="0"/>
                <a:cs typeface="Times New Roman" pitchFamily="18" charset="0"/>
              </a:rPr>
              <a:t>SOCIALIZATION PROCESS</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304800" y="685800"/>
            <a:ext cx="8534400" cy="5943600"/>
          </a:xfrm>
        </p:spPr>
        <p:txBody>
          <a:bodyPr>
            <a:noAutofit/>
          </a:bodyPr>
          <a:lstStyle/>
          <a:p>
            <a:pPr>
              <a:lnSpc>
                <a:spcPct val="150000"/>
              </a:lnSpc>
              <a:buNone/>
            </a:pPr>
            <a:r>
              <a:rPr lang="en-GB" dirty="0" smtClean="0">
                <a:latin typeface="Times New Roman" pitchFamily="18" charset="0"/>
                <a:cs typeface="Times New Roman" pitchFamily="18" charset="0"/>
              </a:rPr>
              <a:t>Def:</a:t>
            </a:r>
          </a:p>
          <a:p>
            <a:pPr>
              <a:lnSpc>
                <a:spcPct val="150000"/>
              </a:lnSpc>
              <a:buFont typeface="Wingdings" pitchFamily="2" charset="2"/>
              <a:buChar char="§"/>
            </a:pPr>
            <a:r>
              <a:rPr lang="en-GB" dirty="0" smtClean="0">
                <a:latin typeface="Times New Roman" pitchFamily="18" charset="0"/>
                <a:cs typeface="Times New Roman" pitchFamily="18" charset="0"/>
              </a:rPr>
              <a:t>Process by which a child is introduced to be part of society into which one was born and learns its culture. (Akinsola;1983) </a:t>
            </a:r>
          </a:p>
          <a:p>
            <a:pPr>
              <a:lnSpc>
                <a:spcPct val="200000"/>
              </a:lnSpc>
              <a:buFont typeface="Wingdings" pitchFamily="2" charset="2"/>
              <a:buChar char="§"/>
            </a:pPr>
            <a:r>
              <a:rPr lang="en-US" dirty="0" smtClean="0">
                <a:latin typeface="Times New Roman" pitchFamily="18" charset="0"/>
                <a:cs typeface="Times New Roman" pitchFamily="18" charset="0"/>
              </a:rPr>
              <a:t>Socialization as a process involves adjustment that starts from birth and continues to death (</a:t>
            </a:r>
            <a:r>
              <a:rPr lang="en-US" dirty="0" err="1" smtClean="0">
                <a:latin typeface="Times New Roman" pitchFamily="18" charset="0"/>
                <a:cs typeface="Times New Roman" pitchFamily="18" charset="0"/>
              </a:rPr>
              <a:t>gradle</a:t>
            </a:r>
            <a:r>
              <a:rPr lang="en-US" dirty="0" smtClean="0">
                <a:latin typeface="Times New Roman" pitchFamily="18" charset="0"/>
                <a:cs typeface="Times New Roman" pitchFamily="18" charset="0"/>
              </a:rPr>
              <a:t> to grave). </a:t>
            </a:r>
          </a:p>
          <a:p>
            <a:pPr>
              <a:lnSpc>
                <a:spcPct val="200000"/>
              </a:lnSpc>
              <a:buFont typeface="Wingdings" pitchFamily="2" charset="2"/>
              <a:buChar char="§"/>
            </a:pPr>
            <a:endParaRPr lang="en-US" dirty="0" smtClean="0">
              <a:latin typeface="Times New Roman" pitchFamily="18" charset="0"/>
              <a:cs typeface="Times New Roman" pitchFamily="18" charset="0"/>
            </a:endParaRPr>
          </a:p>
          <a:p>
            <a:endParaRPr lang="en-US" dirty="0"/>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37</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274638"/>
            <a:ext cx="8229600" cy="487362"/>
          </a:xfrm>
        </p:spPr>
        <p:txBody>
          <a:bodyPr>
            <a:noAutofit/>
          </a:bodyPr>
          <a:lstStyle/>
          <a:p>
            <a:r>
              <a:rPr lang="en-US" sz="3200" dirty="0" smtClean="0">
                <a:latin typeface="Aharoni" pitchFamily="2" charset="-79"/>
                <a:cs typeface="Aharoni" pitchFamily="2" charset="-79"/>
              </a:rPr>
              <a:t>INTRODUCTION </a:t>
            </a:r>
          </a:p>
        </p:txBody>
      </p:sp>
      <p:sp>
        <p:nvSpPr>
          <p:cNvPr id="20483" name="Content Placeholder 2"/>
          <p:cNvSpPr>
            <a:spLocks noGrp="1"/>
          </p:cNvSpPr>
          <p:nvPr>
            <p:ph idx="1"/>
          </p:nvPr>
        </p:nvSpPr>
        <p:spPr>
          <a:xfrm>
            <a:off x="228600" y="838200"/>
            <a:ext cx="8686800" cy="6019800"/>
          </a:xfrm>
        </p:spPr>
        <p:txBody>
          <a:bodyPr>
            <a:noAutofit/>
          </a:bodyPr>
          <a:lstStyle/>
          <a:p>
            <a:pPr>
              <a:lnSpc>
                <a:spcPct val="150000"/>
              </a:lnSpc>
              <a:buFont typeface="Wingdings" pitchFamily="2" charset="2"/>
              <a:buChar char="§"/>
            </a:pPr>
            <a:r>
              <a:rPr lang="en-US" sz="2800" dirty="0" smtClean="0">
                <a:latin typeface="Times New Roman" pitchFamily="18" charset="0"/>
                <a:cs typeface="Times New Roman" pitchFamily="18" charset="0"/>
              </a:rPr>
              <a:t>Human infants are born without any culture &amp; they must be transformed by their parents, teachers, and others into cultural and socially adept animals.</a:t>
            </a:r>
          </a:p>
          <a:p>
            <a:pPr>
              <a:lnSpc>
                <a:spcPct val="150000"/>
              </a:lnSpc>
              <a:buFont typeface="Wingdings" pitchFamily="2" charset="2"/>
              <a:buChar char="§"/>
            </a:pPr>
            <a:r>
              <a:rPr lang="en-US" sz="2800" dirty="0" smtClean="0">
                <a:latin typeface="Times New Roman" pitchFamily="18" charset="0"/>
                <a:cs typeface="Times New Roman" pitchFamily="18" charset="0"/>
              </a:rPr>
              <a:t>Education</a:t>
            </a:r>
            <a:r>
              <a:rPr lang="en-US" sz="2800" i="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is  paramount in the process of socialization.</a:t>
            </a:r>
          </a:p>
          <a:p>
            <a:pPr>
              <a:lnSpc>
                <a:spcPct val="150000"/>
              </a:lnSpc>
              <a:buFont typeface="Wingdings" pitchFamily="2" charset="2"/>
              <a:buChar char="§"/>
            </a:pPr>
            <a:r>
              <a:rPr lang="en-US" sz="2800" dirty="0" smtClean="0">
                <a:latin typeface="Times New Roman" pitchFamily="18" charset="0"/>
                <a:cs typeface="Times New Roman" pitchFamily="18" charset="0"/>
              </a:rPr>
              <a:t>Socialization is important in the process of personality formation.(thro’  modification, reduction and reinforcement of  learnt cultures and beliefs).</a:t>
            </a:r>
          </a:p>
        </p:txBody>
      </p:sp>
      <p:sp>
        <p:nvSpPr>
          <p:cNvPr id="5" name="Footer Placeholder 4"/>
          <p:cNvSpPr>
            <a:spLocks noGrp="1"/>
          </p:cNvSpPr>
          <p:nvPr>
            <p:ph type="ftr" sz="quarter" idx="11"/>
          </p:nvPr>
        </p:nvSpPr>
        <p:spPr/>
        <p:txBody>
          <a:bodyPr/>
          <a:lstStyle/>
          <a:p>
            <a:pPr>
              <a:defRPr/>
            </a:pPr>
            <a:r>
              <a:rPr lang="en-US" smtClean="0"/>
              <a:t>keitany- Sociology and Anthropology october  2017</a:t>
            </a:r>
            <a:endParaRPr lang="en-US"/>
          </a:p>
        </p:txBody>
      </p:sp>
      <p:sp>
        <p:nvSpPr>
          <p:cNvPr id="4" name="Slide Number Placeholder 3"/>
          <p:cNvSpPr>
            <a:spLocks noGrp="1"/>
          </p:cNvSpPr>
          <p:nvPr>
            <p:ph type="sldNum" sz="quarter" idx="12"/>
          </p:nvPr>
        </p:nvSpPr>
        <p:spPr/>
        <p:txBody>
          <a:bodyPr/>
          <a:lstStyle/>
          <a:p>
            <a:pPr>
              <a:defRPr/>
            </a:pPr>
            <a:fld id="{ABD15A86-9469-40C9-8EF2-8439F4EA9201}" type="slidenum">
              <a:rPr lang="en-US" smtClean="0"/>
              <a:pPr>
                <a:defRPr/>
              </a:pPr>
              <a:t>38</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additive="base">
                                        <p:cTn id="7" dur="500" fill="hold"/>
                                        <p:tgtEl>
                                          <p:spTgt spid="2048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48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483">
                                            <p:txEl>
                                              <p:pRg st="1" end="1"/>
                                            </p:txEl>
                                          </p:spTgt>
                                        </p:tgtEl>
                                        <p:attrNameLst>
                                          <p:attrName>style.visibility</p:attrName>
                                        </p:attrNameLst>
                                      </p:cBhvr>
                                      <p:to>
                                        <p:strVal val="visible"/>
                                      </p:to>
                                    </p:set>
                                    <p:anim calcmode="lin" valueType="num">
                                      <p:cBhvr additive="base">
                                        <p:cTn id="13" dur="500" fill="hold"/>
                                        <p:tgtEl>
                                          <p:spTgt spid="2048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48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0483">
                                            <p:txEl>
                                              <p:pRg st="2" end="2"/>
                                            </p:txEl>
                                          </p:spTgt>
                                        </p:tgtEl>
                                        <p:attrNameLst>
                                          <p:attrName>style.visibility</p:attrName>
                                        </p:attrNameLst>
                                      </p:cBhvr>
                                      <p:to>
                                        <p:strVal val="visible"/>
                                      </p:to>
                                    </p:set>
                                    <p:anim calcmode="lin" valueType="num">
                                      <p:cBhvr additive="base">
                                        <p:cTn id="19" dur="500" fill="hold"/>
                                        <p:tgtEl>
                                          <p:spTgt spid="2048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048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0"/>
            <a:ext cx="8229600" cy="609600"/>
          </a:xfrm>
        </p:spPr>
        <p:txBody>
          <a:bodyPr/>
          <a:lstStyle/>
          <a:p>
            <a:r>
              <a:rPr lang="en-US" sz="1600" smtClean="0"/>
              <a:t>Cont’</a:t>
            </a:r>
          </a:p>
        </p:txBody>
      </p:sp>
      <p:sp>
        <p:nvSpPr>
          <p:cNvPr id="21507" name="Content Placeholder 2"/>
          <p:cNvSpPr>
            <a:spLocks noGrp="1"/>
          </p:cNvSpPr>
          <p:nvPr>
            <p:ph idx="1"/>
          </p:nvPr>
        </p:nvSpPr>
        <p:spPr>
          <a:xfrm>
            <a:off x="457200" y="685800"/>
            <a:ext cx="8229600" cy="6172200"/>
          </a:xfrm>
        </p:spPr>
        <p:txBody>
          <a:bodyPr>
            <a:normAutofit/>
          </a:bodyPr>
          <a:lstStyle/>
          <a:p>
            <a:pPr>
              <a:lnSpc>
                <a:spcPct val="200000"/>
              </a:lnSpc>
            </a:pPr>
            <a:r>
              <a:rPr lang="en-US" dirty="0" smtClean="0">
                <a:latin typeface="Times New Roman" pitchFamily="18" charset="0"/>
                <a:cs typeface="Times New Roman" pitchFamily="18" charset="0"/>
              </a:rPr>
              <a:t>Successful socialization can result in uniformity within a society.</a:t>
            </a:r>
          </a:p>
          <a:p>
            <a:pPr>
              <a:lnSpc>
                <a:spcPct val="200000"/>
              </a:lnSpc>
            </a:pPr>
            <a:r>
              <a:rPr lang="en-US" dirty="0" smtClean="0">
                <a:latin typeface="Times New Roman" pitchFamily="18" charset="0"/>
                <a:cs typeface="Times New Roman" pitchFamily="18" charset="0"/>
              </a:rPr>
              <a:t>Abnormal socialization leads to failure of an individual to conform to the societal standards of normalcy .Such individuals are described as socially defiant or mentally ill.</a:t>
            </a:r>
          </a:p>
        </p:txBody>
      </p:sp>
      <p:sp>
        <p:nvSpPr>
          <p:cNvPr id="5" name="Footer Placeholder 4"/>
          <p:cNvSpPr>
            <a:spLocks noGrp="1"/>
          </p:cNvSpPr>
          <p:nvPr>
            <p:ph type="ftr" sz="quarter" idx="11"/>
          </p:nvPr>
        </p:nvSpPr>
        <p:spPr/>
        <p:txBody>
          <a:bodyPr/>
          <a:lstStyle/>
          <a:p>
            <a:pPr>
              <a:defRPr/>
            </a:pPr>
            <a:r>
              <a:rPr lang="en-US" smtClean="0"/>
              <a:t>keitany- Sociology and Anthropology october  2017</a:t>
            </a:r>
            <a:endParaRPr lang="en-US"/>
          </a:p>
        </p:txBody>
      </p:sp>
      <p:sp>
        <p:nvSpPr>
          <p:cNvPr id="4" name="Slide Number Placeholder 3"/>
          <p:cNvSpPr>
            <a:spLocks noGrp="1"/>
          </p:cNvSpPr>
          <p:nvPr>
            <p:ph type="sldNum" sz="quarter" idx="12"/>
          </p:nvPr>
        </p:nvSpPr>
        <p:spPr/>
        <p:txBody>
          <a:bodyPr/>
          <a:lstStyle/>
          <a:p>
            <a:pPr>
              <a:defRPr/>
            </a:pPr>
            <a:fld id="{ABD15A86-9469-40C9-8EF2-8439F4EA9201}" type="slidenum">
              <a:rPr lang="en-US" smtClean="0"/>
              <a:pPr>
                <a:defRPr/>
              </a:pPr>
              <a:t>39</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 calcmode="lin" valueType="num">
                                      <p:cBhvr additive="base">
                                        <p:cTn id="7" dur="500" fill="hold"/>
                                        <p:tgtEl>
                                          <p:spTgt spid="2150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150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1507">
                                            <p:txEl>
                                              <p:pRg st="1" end="1"/>
                                            </p:txEl>
                                          </p:spTgt>
                                        </p:tgtEl>
                                        <p:attrNameLst>
                                          <p:attrName>style.visibility</p:attrName>
                                        </p:attrNameLst>
                                      </p:cBhvr>
                                      <p:to>
                                        <p:strVal val="visible"/>
                                      </p:to>
                                    </p:set>
                                    <p:anim calcmode="lin" valueType="num">
                                      <p:cBhvr additive="base">
                                        <p:cTn id="13" dur="500" fill="hold"/>
                                        <p:tgtEl>
                                          <p:spTgt spid="2150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150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74638"/>
            <a:ext cx="8229600" cy="334962"/>
          </a:xfrm>
        </p:spPr>
        <p:txBody>
          <a:bodyPr>
            <a:normAutofit fontScale="90000"/>
          </a:bodyPr>
          <a:lstStyle/>
          <a:p>
            <a:pPr algn="l"/>
            <a:r>
              <a:rPr lang="en-US" sz="2800" dirty="0" err="1" smtClean="0">
                <a:latin typeface="Aharoni" pitchFamily="2" charset="-79"/>
                <a:cs typeface="Aharoni" pitchFamily="2" charset="-79"/>
              </a:rPr>
              <a:t>Defn</a:t>
            </a:r>
            <a:r>
              <a:rPr lang="en-US" sz="2800" dirty="0" smtClean="0">
                <a:latin typeface="Aharoni" pitchFamily="2" charset="-79"/>
                <a:cs typeface="Aharoni" pitchFamily="2" charset="-79"/>
              </a:rPr>
              <a:t>.</a:t>
            </a:r>
            <a:endParaRPr lang="en-US" sz="2800" dirty="0">
              <a:latin typeface="Aharoni" pitchFamily="2" charset="-79"/>
              <a:cs typeface="Aharoni" pitchFamily="2" charset="-79"/>
            </a:endParaRPr>
          </a:p>
        </p:txBody>
      </p:sp>
      <p:sp>
        <p:nvSpPr>
          <p:cNvPr id="8" name="Content Placeholder 7"/>
          <p:cNvSpPr>
            <a:spLocks noGrp="1"/>
          </p:cNvSpPr>
          <p:nvPr>
            <p:ph idx="1"/>
          </p:nvPr>
        </p:nvSpPr>
        <p:spPr>
          <a:xfrm>
            <a:off x="457200" y="609600"/>
            <a:ext cx="8229600" cy="5516563"/>
          </a:xfrm>
        </p:spPr>
        <p:txBody>
          <a:bodyPr/>
          <a:lstStyle/>
          <a:p>
            <a:pPr>
              <a:lnSpc>
                <a:spcPct val="150000"/>
              </a:lnSpc>
            </a:pPr>
            <a:r>
              <a:rPr lang="en-US" i="1" dirty="0" smtClean="0">
                <a:latin typeface="Times New Roman" pitchFamily="18" charset="0"/>
                <a:cs typeface="Times New Roman" pitchFamily="18" charset="0"/>
              </a:rPr>
              <a:t>Sociology is a combination of two words. </a:t>
            </a:r>
          </a:p>
          <a:p>
            <a:pPr>
              <a:lnSpc>
                <a:spcPct val="150000"/>
              </a:lnSpc>
            </a:pPr>
            <a:r>
              <a:rPr lang="en-US" i="1" dirty="0" smtClean="0">
                <a:latin typeface="Times New Roman" pitchFamily="18" charset="0"/>
                <a:cs typeface="Times New Roman" pitchFamily="18" charset="0"/>
              </a:rPr>
              <a:t>The 1</a:t>
            </a:r>
            <a:r>
              <a:rPr lang="en-US" i="1" baseline="30000" dirty="0" smtClean="0">
                <a:latin typeface="Times New Roman" pitchFamily="18" charset="0"/>
                <a:cs typeface="Times New Roman" pitchFamily="18" charset="0"/>
              </a:rPr>
              <a:t>st</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Latin)- </a:t>
            </a:r>
            <a:r>
              <a:rPr lang="en-US" i="1" dirty="0" err="1" smtClean="0">
                <a:latin typeface="Times New Roman" pitchFamily="18" charset="0"/>
                <a:cs typeface="Times New Roman" pitchFamily="18" charset="0"/>
              </a:rPr>
              <a:t>socius</a:t>
            </a:r>
            <a:r>
              <a:rPr lang="en-US" i="1" dirty="0" smtClean="0">
                <a:latin typeface="Times New Roman" pitchFamily="18" charset="0"/>
                <a:cs typeface="Times New Roman" pitchFamily="18" charset="0"/>
              </a:rPr>
              <a:t>- that  mean society, association, togetherness or companionship.</a:t>
            </a:r>
          </a:p>
          <a:p>
            <a:pPr>
              <a:lnSpc>
                <a:spcPct val="150000"/>
              </a:lnSpc>
            </a:pPr>
            <a:r>
              <a:rPr lang="en-US" dirty="0" smtClean="0">
                <a:latin typeface="Times New Roman" pitchFamily="18" charset="0"/>
                <a:cs typeface="Times New Roman" pitchFamily="18" charset="0"/>
              </a:rPr>
              <a:t>The 2</a:t>
            </a:r>
            <a:r>
              <a:rPr lang="en-US" baseline="30000" dirty="0" smtClean="0">
                <a:latin typeface="Times New Roman" pitchFamily="18" charset="0"/>
                <a:cs typeface="Times New Roman" pitchFamily="18" charset="0"/>
              </a:rPr>
              <a:t>nd</a:t>
            </a:r>
            <a:r>
              <a:rPr lang="en-US" dirty="0" smtClean="0">
                <a:latin typeface="Times New Roman" pitchFamily="18" charset="0"/>
                <a:cs typeface="Times New Roman" pitchFamily="18" charset="0"/>
              </a:rPr>
              <a:t>  word, </a:t>
            </a:r>
            <a:r>
              <a:rPr lang="en-US" i="1" dirty="0" smtClean="0">
                <a:latin typeface="Times New Roman" pitchFamily="18" charset="0"/>
                <a:cs typeface="Times New Roman" pitchFamily="18" charset="0"/>
              </a:rPr>
              <a:t>logos (</a:t>
            </a:r>
            <a:r>
              <a:rPr lang="en-US" b="1" i="1" dirty="0" smtClean="0">
                <a:latin typeface="Times New Roman" pitchFamily="18" charset="0"/>
                <a:cs typeface="Times New Roman" pitchFamily="18" charset="0"/>
              </a:rPr>
              <a:t>Greek</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literaly</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means </a:t>
            </a:r>
            <a:r>
              <a:rPr lang="en-US" i="1" dirty="0" smtClean="0">
                <a:latin typeface="Times New Roman" pitchFamily="18" charset="0"/>
                <a:cs typeface="Times New Roman" pitchFamily="18" charset="0"/>
              </a:rPr>
              <a:t>to speak about or word but generally means study or science.</a:t>
            </a:r>
          </a:p>
        </p:txBody>
      </p:sp>
      <p:sp>
        <p:nvSpPr>
          <p:cNvPr id="5" name="Footer Placeholder 4"/>
          <p:cNvSpPr>
            <a:spLocks noGrp="1"/>
          </p:cNvSpPr>
          <p:nvPr>
            <p:ph type="ftr" sz="quarter" idx="11"/>
          </p:nvPr>
        </p:nvSpPr>
        <p:spPr/>
        <p:txBody>
          <a:bodyPr/>
          <a:lstStyle/>
          <a:p>
            <a:pPr>
              <a:defRPr/>
            </a:pPr>
            <a:r>
              <a:rPr lang="en-US" smtClean="0"/>
              <a:t>keitany- Sociology and Anthropology october  2017</a:t>
            </a:r>
            <a:endParaRPr lang="en-US"/>
          </a:p>
        </p:txBody>
      </p:sp>
      <p:sp>
        <p:nvSpPr>
          <p:cNvPr id="6" name="Slide Number Placeholder 5"/>
          <p:cNvSpPr>
            <a:spLocks noGrp="1"/>
          </p:cNvSpPr>
          <p:nvPr>
            <p:ph type="sldNum" sz="quarter" idx="12"/>
          </p:nvPr>
        </p:nvSpPr>
        <p:spPr/>
        <p:txBody>
          <a:bodyPr/>
          <a:lstStyle/>
          <a:p>
            <a:pPr>
              <a:defRPr/>
            </a:pPr>
            <a:fld id="{D88E460F-62BD-414D-826F-C9270EE43A89}" type="slidenum">
              <a:rPr lang="en-US" smtClean="0"/>
              <a:pPr>
                <a:defRPr/>
              </a:pPr>
              <a:t>4</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additive="base">
                                        <p:cTn id="1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lstStyle/>
          <a:p>
            <a:r>
              <a:rPr lang="en-US" sz="3200" b="1" u="sng" dirty="0" smtClean="0">
                <a:latin typeface="Aharoni" pitchFamily="2" charset="-79"/>
                <a:cs typeface="Aharoni" pitchFamily="2" charset="-79"/>
              </a:rPr>
              <a:t>Aims /goals for socialization</a:t>
            </a:r>
            <a:endParaRPr lang="en-US" sz="3200" b="1" u="sng" dirty="0">
              <a:latin typeface="Aharoni" pitchFamily="2" charset="-79"/>
              <a:cs typeface="Aharoni" pitchFamily="2" charset="-79"/>
            </a:endParaRPr>
          </a:p>
        </p:txBody>
      </p:sp>
      <p:sp>
        <p:nvSpPr>
          <p:cNvPr id="3" name="Content Placeholder 2"/>
          <p:cNvSpPr>
            <a:spLocks noGrp="1"/>
          </p:cNvSpPr>
          <p:nvPr>
            <p:ph idx="1"/>
          </p:nvPr>
        </p:nvSpPr>
        <p:spPr>
          <a:xfrm>
            <a:off x="457200" y="762000"/>
            <a:ext cx="8229600" cy="6096000"/>
          </a:xfrm>
        </p:spPr>
        <p:txBody>
          <a:bodyPr/>
          <a:lstStyle/>
          <a:p>
            <a:pPr>
              <a:lnSpc>
                <a:spcPct val="150000"/>
              </a:lnSpc>
              <a:buFont typeface="Wingdings" pitchFamily="2" charset="2"/>
              <a:buChar char="ü"/>
            </a:pPr>
            <a:r>
              <a:rPr lang="en-US" dirty="0" smtClean="0">
                <a:latin typeface="Times New Roman" pitchFamily="18" charset="0"/>
                <a:cs typeface="Times New Roman" pitchFamily="18" charset="0"/>
              </a:rPr>
              <a:t>To inculcate basic disciplines.</a:t>
            </a:r>
          </a:p>
          <a:p>
            <a:pPr>
              <a:lnSpc>
                <a:spcPct val="150000"/>
              </a:lnSpc>
              <a:buFont typeface="Wingdings" pitchFamily="2" charset="2"/>
              <a:buChar char="ü"/>
            </a:pPr>
            <a:r>
              <a:rPr lang="en-US" dirty="0" smtClean="0">
                <a:latin typeface="Times New Roman" pitchFamily="18" charset="0"/>
                <a:cs typeface="Times New Roman" pitchFamily="18" charset="0"/>
              </a:rPr>
              <a:t> To instill aspirations</a:t>
            </a:r>
          </a:p>
          <a:p>
            <a:pPr>
              <a:lnSpc>
                <a:spcPct val="150000"/>
              </a:lnSpc>
              <a:buFont typeface="Wingdings" pitchFamily="2" charset="2"/>
              <a:buChar char="ü"/>
            </a:pPr>
            <a:r>
              <a:rPr lang="en-US" dirty="0" smtClean="0">
                <a:latin typeface="Times New Roman" pitchFamily="18" charset="0"/>
                <a:cs typeface="Times New Roman" pitchFamily="18" charset="0"/>
              </a:rPr>
              <a:t> To teach social roles</a:t>
            </a:r>
          </a:p>
          <a:p>
            <a:pPr>
              <a:lnSpc>
                <a:spcPct val="150000"/>
              </a:lnSpc>
              <a:buFont typeface="Wingdings" pitchFamily="2" charset="2"/>
              <a:buChar char="ü"/>
            </a:pPr>
            <a:r>
              <a:rPr lang="en-US" dirty="0" smtClean="0">
                <a:latin typeface="Times New Roman" pitchFamily="18" charset="0"/>
                <a:cs typeface="Times New Roman" pitchFamily="18" charset="0"/>
              </a:rPr>
              <a:t> To teach skills</a:t>
            </a:r>
          </a:p>
          <a:p>
            <a:pPr>
              <a:lnSpc>
                <a:spcPct val="150000"/>
              </a:lnSpc>
              <a:buFont typeface="Wingdings" pitchFamily="2" charset="2"/>
              <a:buChar char="ü"/>
            </a:pPr>
            <a:r>
              <a:rPr lang="en-US" dirty="0" smtClean="0">
                <a:latin typeface="Times New Roman" pitchFamily="18" charset="0"/>
                <a:cs typeface="Times New Roman" pitchFamily="18" charset="0"/>
              </a:rPr>
              <a:t> To teach conformity to norms</a:t>
            </a:r>
          </a:p>
          <a:p>
            <a:pPr>
              <a:lnSpc>
                <a:spcPct val="150000"/>
              </a:lnSpc>
              <a:buFont typeface="Wingdings" pitchFamily="2" charset="2"/>
              <a:buChar char="ü"/>
            </a:pPr>
            <a:r>
              <a:rPr lang="en-US" dirty="0" smtClean="0">
                <a:latin typeface="Times New Roman" pitchFamily="18" charset="0"/>
                <a:cs typeface="Times New Roman" pitchFamily="18" charset="0"/>
              </a:rPr>
              <a:t> To create acceptable and constructive personal identities.</a:t>
            </a:r>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40</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763000" cy="533400"/>
          </a:xfrm>
        </p:spPr>
        <p:txBody>
          <a:bodyPr>
            <a:normAutofit fontScale="90000"/>
          </a:bodyPr>
          <a:lstStyle/>
          <a:p>
            <a:r>
              <a:rPr lang="en-US" sz="3200" b="1" dirty="0" smtClean="0">
                <a:latin typeface="Aharoni" pitchFamily="2" charset="-79"/>
                <a:cs typeface="Aharoni" pitchFamily="2" charset="-79"/>
              </a:rPr>
              <a:t>Human biological bases for socialization (5)</a:t>
            </a:r>
            <a:endParaRPr lang="en-US" sz="3200" b="1" dirty="0">
              <a:latin typeface="Aharoni" pitchFamily="2" charset="-79"/>
              <a:cs typeface="Aharoni" pitchFamily="2" charset="-79"/>
            </a:endParaRPr>
          </a:p>
        </p:txBody>
      </p:sp>
      <p:sp>
        <p:nvSpPr>
          <p:cNvPr id="3" name="Content Placeholder 2"/>
          <p:cNvSpPr>
            <a:spLocks noGrp="1"/>
          </p:cNvSpPr>
          <p:nvPr>
            <p:ph idx="1"/>
          </p:nvPr>
        </p:nvSpPr>
        <p:spPr>
          <a:xfrm>
            <a:off x="152400" y="685800"/>
            <a:ext cx="8763000" cy="6019800"/>
          </a:xfrm>
        </p:spPr>
        <p:txBody>
          <a:bodyPr>
            <a:noAutofit/>
          </a:bodyPr>
          <a:lstStyle/>
          <a:p>
            <a:r>
              <a:rPr lang="en-US" sz="2800" dirty="0" smtClean="0">
                <a:latin typeface="Comic Sans MS" pitchFamily="66" charset="0"/>
              </a:rPr>
              <a:t>Humans are the only animals capable socialization because they are endowed with the necessary biological bases that are lacking in other animals</a:t>
            </a:r>
            <a:r>
              <a:rPr lang="en-US" sz="2800" dirty="0" smtClean="0"/>
              <a:t>.</a:t>
            </a:r>
            <a:endParaRPr lang="en-US" sz="2800" i="1" dirty="0" smtClean="0">
              <a:latin typeface="Times New Roman" pitchFamily="18" charset="0"/>
              <a:cs typeface="Times New Roman" pitchFamily="18" charset="0"/>
            </a:endParaRPr>
          </a:p>
          <a:p>
            <a:pPr marL="514350" indent="-514350">
              <a:lnSpc>
                <a:spcPct val="200000"/>
              </a:lnSpc>
              <a:buFont typeface="+mj-lt"/>
              <a:buAutoNum type="arabicPeriod"/>
            </a:pPr>
            <a:r>
              <a:rPr lang="en-US" sz="2800" i="1" dirty="0" smtClean="0">
                <a:latin typeface="Times New Roman" pitchFamily="18" charset="0"/>
                <a:cs typeface="Times New Roman" pitchFamily="18" charset="0"/>
              </a:rPr>
              <a:t>Absence of instincts</a:t>
            </a:r>
          </a:p>
          <a:p>
            <a:pPr marL="514350" indent="-514350">
              <a:lnSpc>
                <a:spcPct val="200000"/>
              </a:lnSpc>
              <a:buFont typeface="+mj-lt"/>
              <a:buAutoNum type="arabicPeriod"/>
            </a:pPr>
            <a:r>
              <a:rPr lang="en-US" sz="2800" i="1" dirty="0" smtClean="0">
                <a:latin typeface="Times New Roman" pitchFamily="18" charset="0"/>
                <a:cs typeface="Times New Roman" pitchFamily="18" charset="0"/>
              </a:rPr>
              <a:t>Social contact needs</a:t>
            </a:r>
          </a:p>
          <a:p>
            <a:pPr marL="514350" indent="-514350">
              <a:lnSpc>
                <a:spcPct val="200000"/>
              </a:lnSpc>
              <a:buFont typeface="+mj-lt"/>
              <a:buAutoNum type="arabicPeriod"/>
            </a:pPr>
            <a:r>
              <a:rPr lang="en-US" sz="2800" i="1" dirty="0" smtClean="0">
                <a:latin typeface="Times New Roman" pitchFamily="18" charset="0"/>
                <a:cs typeface="Times New Roman" pitchFamily="18" charset="0"/>
              </a:rPr>
              <a:t>Capacity to learn and teachability</a:t>
            </a:r>
          </a:p>
          <a:p>
            <a:pPr marL="514350" indent="-514350">
              <a:lnSpc>
                <a:spcPct val="200000"/>
              </a:lnSpc>
              <a:buFont typeface="+mj-lt"/>
              <a:buAutoNum type="arabicPeriod"/>
            </a:pPr>
            <a:r>
              <a:rPr lang="en-US" sz="2800" i="1" dirty="0" smtClean="0">
                <a:latin typeface="Times New Roman" pitchFamily="18" charset="0"/>
                <a:cs typeface="Times New Roman" pitchFamily="18" charset="0"/>
              </a:rPr>
              <a:t>Capacity for language</a:t>
            </a:r>
          </a:p>
          <a:p>
            <a:pPr marL="514350" indent="-514350">
              <a:lnSpc>
                <a:spcPct val="200000"/>
              </a:lnSpc>
              <a:buFont typeface="+mj-lt"/>
              <a:buAutoNum type="arabicPeriod"/>
            </a:pPr>
            <a:r>
              <a:rPr lang="en-US" sz="2800" i="1" dirty="0" smtClean="0">
                <a:latin typeface="Times New Roman" pitchFamily="18" charset="0"/>
                <a:cs typeface="Times New Roman" pitchFamily="18" charset="0"/>
              </a:rPr>
              <a:t>Longer period of childhood dependence</a:t>
            </a:r>
            <a:endParaRPr lang="en-US" sz="28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41</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0"/>
            <a:ext cx="8229600" cy="685800"/>
          </a:xfrm>
        </p:spPr>
        <p:txBody>
          <a:bodyPr>
            <a:normAutofit fontScale="90000"/>
          </a:bodyPr>
          <a:lstStyle/>
          <a:p>
            <a:pPr eaLnBrk="1" hangingPunct="1"/>
            <a:r>
              <a:rPr lang="en-GB" sz="2800" b="1" u="sng" dirty="0" smtClean="0">
                <a:latin typeface="Times New Roman" pitchFamily="18" charset="0"/>
                <a:cs typeface="Times New Roman" pitchFamily="18" charset="0"/>
              </a:rPr>
              <a:t/>
            </a:r>
            <a:br>
              <a:rPr lang="en-GB" sz="2800" b="1" u="sng" dirty="0" smtClean="0">
                <a:latin typeface="Times New Roman" pitchFamily="18" charset="0"/>
                <a:cs typeface="Times New Roman" pitchFamily="18" charset="0"/>
              </a:rPr>
            </a:br>
            <a:r>
              <a:rPr lang="en-GB" sz="2800" b="1" u="sng" dirty="0" smtClean="0">
                <a:latin typeface="Times New Roman" pitchFamily="18" charset="0"/>
                <a:cs typeface="Times New Roman" pitchFamily="18" charset="0"/>
              </a:rPr>
              <a:t>TYPES OF SOCIALISATION </a:t>
            </a:r>
            <a:r>
              <a:rPr lang="en-US" sz="2800" b="1" u="sng" dirty="0" smtClean="0">
                <a:latin typeface="Times New Roman" pitchFamily="18" charset="0"/>
                <a:cs typeface="Times New Roman" pitchFamily="18" charset="0"/>
              </a:rPr>
              <a:t/>
            </a:r>
            <a:br>
              <a:rPr lang="en-US" sz="2800" b="1" u="sng" dirty="0" smtClean="0">
                <a:latin typeface="Times New Roman" pitchFamily="18" charset="0"/>
                <a:cs typeface="Times New Roman" pitchFamily="18" charset="0"/>
              </a:rPr>
            </a:br>
            <a:r>
              <a:rPr lang="en-US" sz="2800" b="1" u="sng" dirty="0" smtClean="0">
                <a:latin typeface="Times New Roman" pitchFamily="18" charset="0"/>
                <a:cs typeface="Times New Roman" pitchFamily="18" charset="0"/>
              </a:rPr>
              <a:t/>
            </a:r>
            <a:br>
              <a:rPr lang="en-US" sz="2800" b="1" u="sng" dirty="0" smtClean="0">
                <a:latin typeface="Times New Roman" pitchFamily="18" charset="0"/>
                <a:cs typeface="Times New Roman" pitchFamily="18" charset="0"/>
              </a:rPr>
            </a:br>
            <a:endParaRPr lang="en-US" sz="2800" b="1" u="sng" dirty="0" smtClean="0">
              <a:latin typeface="Times New Roman" pitchFamily="18" charset="0"/>
              <a:cs typeface="Times New Roman" pitchFamily="18" charset="0"/>
            </a:endParaRPr>
          </a:p>
        </p:txBody>
      </p:sp>
      <p:sp>
        <p:nvSpPr>
          <p:cNvPr id="22531" name="Content Placeholder 2"/>
          <p:cNvSpPr>
            <a:spLocks noGrp="1"/>
          </p:cNvSpPr>
          <p:nvPr>
            <p:ph sz="half" idx="1"/>
          </p:nvPr>
        </p:nvSpPr>
        <p:spPr>
          <a:xfrm>
            <a:off x="228600" y="990600"/>
            <a:ext cx="4267200" cy="5135563"/>
          </a:xfrm>
        </p:spPr>
        <p:txBody>
          <a:bodyPr>
            <a:normAutofit fontScale="92500" lnSpcReduction="10000"/>
          </a:bodyPr>
          <a:lstStyle/>
          <a:p>
            <a:pPr marL="1314450" lvl="2" indent="-514350">
              <a:buNone/>
            </a:pPr>
            <a:r>
              <a:rPr lang="en-US" sz="2800" b="1" dirty="0" smtClean="0">
                <a:solidFill>
                  <a:srgbClr val="FF0000"/>
                </a:solidFill>
                <a:latin typeface="Times New Roman" pitchFamily="18" charset="0"/>
                <a:cs typeface="Times New Roman" pitchFamily="18" charset="0"/>
              </a:rPr>
              <a:t>Major types</a:t>
            </a:r>
          </a:p>
          <a:p>
            <a:pPr marL="1314450" lvl="2" indent="-514350">
              <a:buFont typeface="Wingdings" pitchFamily="2" charset="2"/>
              <a:buChar char="ü"/>
            </a:pPr>
            <a:r>
              <a:rPr lang="en-US" sz="2800" dirty="0" smtClean="0">
                <a:solidFill>
                  <a:srgbClr val="FF0000"/>
                </a:solidFill>
                <a:latin typeface="Times New Roman" pitchFamily="18" charset="0"/>
                <a:cs typeface="Times New Roman" pitchFamily="18" charset="0"/>
              </a:rPr>
              <a:t>Primary (childhood)</a:t>
            </a:r>
          </a:p>
          <a:p>
            <a:pPr marL="1314450" lvl="2" indent="-514350">
              <a:buFont typeface="Wingdings" pitchFamily="2" charset="2"/>
              <a:buChar char="ü"/>
            </a:pPr>
            <a:r>
              <a:rPr lang="en-US" sz="2800" dirty="0" smtClean="0">
                <a:solidFill>
                  <a:srgbClr val="FF0000"/>
                </a:solidFill>
                <a:latin typeface="Times New Roman" pitchFamily="18" charset="0"/>
                <a:cs typeface="Times New Roman" pitchFamily="18" charset="0"/>
              </a:rPr>
              <a:t>Secondary(adulthood)</a:t>
            </a:r>
          </a:p>
          <a:p>
            <a:pPr marL="1314450" lvl="2" indent="-514350">
              <a:buFont typeface="Wingdings" pitchFamily="2" charset="2"/>
              <a:buChar char="ü"/>
            </a:pPr>
            <a:r>
              <a:rPr lang="en-US" sz="2800" dirty="0" err="1" smtClean="0">
                <a:solidFill>
                  <a:srgbClr val="FF0000"/>
                </a:solidFill>
                <a:latin typeface="Times New Roman" pitchFamily="18" charset="0"/>
                <a:cs typeface="Times New Roman" pitchFamily="18" charset="0"/>
              </a:rPr>
              <a:t>Desocialization</a:t>
            </a:r>
            <a:endParaRPr lang="en-US" sz="2800" dirty="0" smtClean="0">
              <a:solidFill>
                <a:srgbClr val="FF0000"/>
              </a:solidFill>
              <a:latin typeface="Times New Roman" pitchFamily="18" charset="0"/>
              <a:cs typeface="Times New Roman" pitchFamily="18" charset="0"/>
            </a:endParaRPr>
          </a:p>
          <a:p>
            <a:pPr marL="1314450" lvl="2" indent="-514350">
              <a:buFont typeface="Wingdings" pitchFamily="2" charset="2"/>
              <a:buChar char="ü"/>
            </a:pPr>
            <a:r>
              <a:rPr lang="en-US" sz="2800" dirty="0" smtClean="0">
                <a:solidFill>
                  <a:srgbClr val="FF0000"/>
                </a:solidFill>
                <a:latin typeface="Times New Roman" pitchFamily="18" charset="0"/>
                <a:cs typeface="Times New Roman" pitchFamily="18" charset="0"/>
              </a:rPr>
              <a:t>Re-socialization</a:t>
            </a:r>
          </a:p>
          <a:p>
            <a:pPr marL="1314450" lvl="2" indent="-514350">
              <a:buFont typeface="Wingdings" pitchFamily="2" charset="2"/>
              <a:buChar char="ü"/>
            </a:pPr>
            <a:endParaRPr lang="en-US" sz="2800" dirty="0" smtClean="0">
              <a:latin typeface="Times New Roman" pitchFamily="18" charset="0"/>
              <a:cs typeface="Times New Roman" pitchFamily="18" charset="0"/>
            </a:endParaRPr>
          </a:p>
          <a:p>
            <a:pPr marL="1314450" lvl="2" indent="-514350">
              <a:buFont typeface="Wingdings" pitchFamily="2" charset="2"/>
              <a:buChar char="ü"/>
            </a:pPr>
            <a:endParaRPr lang="en-US" sz="2800" dirty="0" smtClean="0">
              <a:latin typeface="Times New Roman" pitchFamily="18" charset="0"/>
              <a:cs typeface="Times New Roman" pitchFamily="18" charset="0"/>
            </a:endParaRPr>
          </a:p>
          <a:p>
            <a:pPr>
              <a:buFont typeface="Wingdings" pitchFamily="2" charset="2"/>
              <a:buChar char="ü"/>
            </a:pPr>
            <a:endParaRPr lang="en-US" sz="2800" b="1" dirty="0" smtClean="0">
              <a:latin typeface="Times New Roman" pitchFamily="18" charset="0"/>
              <a:cs typeface="Times New Roman" pitchFamily="18" charset="0"/>
            </a:endParaRPr>
          </a:p>
        </p:txBody>
      </p:sp>
      <p:sp>
        <p:nvSpPr>
          <p:cNvPr id="6" name="Content Placeholder 5"/>
          <p:cNvSpPr>
            <a:spLocks noGrp="1"/>
          </p:cNvSpPr>
          <p:nvPr>
            <p:ph sz="half" idx="2"/>
          </p:nvPr>
        </p:nvSpPr>
        <p:spPr>
          <a:xfrm>
            <a:off x="4419600" y="457200"/>
            <a:ext cx="4572000" cy="6400800"/>
          </a:xfrm>
        </p:spPr>
        <p:txBody>
          <a:bodyPr>
            <a:normAutofit fontScale="92500" lnSpcReduction="10000"/>
          </a:bodyPr>
          <a:lstStyle/>
          <a:p>
            <a:pPr marL="1314450" lvl="2" indent="-514350">
              <a:buNone/>
            </a:pPr>
            <a:r>
              <a:rPr lang="en-US" sz="2800" b="1" dirty="0" smtClean="0">
                <a:latin typeface="Times New Roman" pitchFamily="18" charset="0"/>
                <a:cs typeface="Times New Roman" pitchFamily="18" charset="0"/>
              </a:rPr>
              <a:t>Other types</a:t>
            </a:r>
            <a:endParaRPr lang="en-US" sz="2800" dirty="0" smtClean="0">
              <a:latin typeface="Times New Roman" pitchFamily="18" charset="0"/>
              <a:cs typeface="Times New Roman" pitchFamily="18" charset="0"/>
            </a:endParaRPr>
          </a:p>
          <a:p>
            <a:pPr marL="1314450" lvl="2" indent="-514350">
              <a:buFont typeface="Wingdings" pitchFamily="2" charset="2"/>
              <a:buChar char="ü"/>
            </a:pPr>
            <a:r>
              <a:rPr lang="en-US" sz="2800" dirty="0" smtClean="0">
                <a:latin typeface="Times New Roman" pitchFamily="18" charset="0"/>
                <a:cs typeface="Times New Roman" pitchFamily="18" charset="0"/>
              </a:rPr>
              <a:t>Deliberate</a:t>
            </a:r>
          </a:p>
          <a:p>
            <a:pPr marL="1314450" lvl="2" indent="-514350">
              <a:buFont typeface="Wingdings" pitchFamily="2" charset="2"/>
              <a:buChar char="ü"/>
            </a:pPr>
            <a:r>
              <a:rPr lang="en-US" sz="2800" dirty="0" smtClean="0">
                <a:latin typeface="Times New Roman" pitchFamily="18" charset="0"/>
                <a:cs typeface="Times New Roman" pitchFamily="18" charset="0"/>
              </a:rPr>
              <a:t>Natural</a:t>
            </a:r>
          </a:p>
          <a:p>
            <a:pPr marL="1314450" lvl="2" indent="-514350">
              <a:buFont typeface="Wingdings" pitchFamily="2" charset="2"/>
              <a:buChar char="ü"/>
            </a:pPr>
            <a:r>
              <a:rPr lang="en-US" sz="2800" dirty="0" smtClean="0">
                <a:latin typeface="Times New Roman" pitchFamily="18" charset="0"/>
                <a:cs typeface="Times New Roman" pitchFamily="18" charset="0"/>
              </a:rPr>
              <a:t>Planned</a:t>
            </a:r>
          </a:p>
          <a:p>
            <a:pPr marL="1314450" lvl="2" indent="-514350">
              <a:buFont typeface="Wingdings" pitchFamily="2" charset="2"/>
              <a:buChar char="ü"/>
            </a:pPr>
            <a:r>
              <a:rPr lang="en-US" sz="2800" dirty="0" smtClean="0">
                <a:latin typeface="Times New Roman" pitchFamily="18" charset="0"/>
                <a:cs typeface="Times New Roman" pitchFamily="18" charset="0"/>
              </a:rPr>
              <a:t>Unconscious</a:t>
            </a:r>
          </a:p>
          <a:p>
            <a:pPr marL="1314450" lvl="2" indent="-514350">
              <a:buFont typeface="Wingdings" pitchFamily="2" charset="2"/>
              <a:buChar char="ü"/>
            </a:pPr>
            <a:r>
              <a:rPr lang="en-US" sz="2800" dirty="0" smtClean="0">
                <a:latin typeface="Times New Roman" pitchFamily="18" charset="0"/>
                <a:cs typeface="Times New Roman" pitchFamily="18" charset="0"/>
              </a:rPr>
              <a:t>Gender</a:t>
            </a:r>
          </a:p>
          <a:p>
            <a:pPr marL="1314450" lvl="2" indent="-514350">
              <a:buFont typeface="Wingdings" pitchFamily="2" charset="2"/>
              <a:buChar char="ü"/>
            </a:pPr>
            <a:r>
              <a:rPr lang="en-US" sz="2800" dirty="0" smtClean="0">
                <a:latin typeface="Times New Roman" pitchFamily="18" charset="0"/>
                <a:cs typeface="Times New Roman" pitchFamily="18" charset="0"/>
              </a:rPr>
              <a:t>Group</a:t>
            </a:r>
          </a:p>
          <a:p>
            <a:pPr marL="1314450" lvl="2" indent="-514350">
              <a:buFont typeface="Wingdings" pitchFamily="2" charset="2"/>
              <a:buChar char="ü"/>
            </a:pPr>
            <a:r>
              <a:rPr lang="en-US" sz="2800" dirty="0" smtClean="0">
                <a:latin typeface="Times New Roman" pitchFamily="18" charset="0"/>
                <a:cs typeface="Times New Roman" pitchFamily="18" charset="0"/>
              </a:rPr>
              <a:t>Organizational</a:t>
            </a:r>
          </a:p>
          <a:p>
            <a:pPr marL="1314450" lvl="2" indent="-514350">
              <a:buFont typeface="Wingdings" pitchFamily="2" charset="2"/>
              <a:buChar char="ü"/>
            </a:pPr>
            <a:r>
              <a:rPr lang="en-US" sz="2800" dirty="0" smtClean="0">
                <a:latin typeface="Times New Roman" pitchFamily="18" charset="0"/>
                <a:cs typeface="Times New Roman" pitchFamily="18" charset="0"/>
              </a:rPr>
              <a:t>Cultural</a:t>
            </a:r>
          </a:p>
          <a:p>
            <a:pPr marL="1314450" lvl="2" indent="-514350">
              <a:buFont typeface="Wingdings" pitchFamily="2" charset="2"/>
              <a:buChar char="ü"/>
            </a:pPr>
            <a:r>
              <a:rPr lang="en-US" sz="2800" dirty="0" smtClean="0">
                <a:latin typeface="Times New Roman" pitchFamily="18" charset="0"/>
                <a:cs typeface="Times New Roman" pitchFamily="18" charset="0"/>
              </a:rPr>
              <a:t>Racial</a:t>
            </a:r>
          </a:p>
          <a:p>
            <a:pPr marL="1314450" lvl="2" indent="-514350">
              <a:buFont typeface="Wingdings" pitchFamily="2" charset="2"/>
              <a:buChar char="ü"/>
            </a:pPr>
            <a:r>
              <a:rPr lang="en-US" sz="2800" dirty="0" smtClean="0">
                <a:latin typeface="Times New Roman" pitchFamily="18" charset="0"/>
                <a:cs typeface="Times New Roman" pitchFamily="18" charset="0"/>
              </a:rPr>
              <a:t>Anticipatory</a:t>
            </a:r>
          </a:p>
          <a:p>
            <a:pPr marL="1314450" lvl="2" indent="-514350">
              <a:buFont typeface="Wingdings" pitchFamily="2" charset="2"/>
              <a:buChar char="ü"/>
            </a:pPr>
            <a:r>
              <a:rPr lang="en-US" sz="2800" dirty="0" smtClean="0">
                <a:latin typeface="Times New Roman" pitchFamily="18" charset="0"/>
                <a:cs typeface="Times New Roman" pitchFamily="18" charset="0"/>
              </a:rPr>
              <a:t>Reverse</a:t>
            </a:r>
          </a:p>
          <a:p>
            <a:pPr marL="1314450" lvl="2" indent="-514350">
              <a:buFont typeface="Wingdings" pitchFamily="2" charset="2"/>
              <a:buChar char="ü"/>
            </a:pPr>
            <a:r>
              <a:rPr lang="en-US" sz="2800" dirty="0" smtClean="0">
                <a:latin typeface="Times New Roman" pitchFamily="18" charset="0"/>
                <a:cs typeface="Times New Roman" pitchFamily="18" charset="0"/>
              </a:rPr>
              <a:t>Positive</a:t>
            </a:r>
          </a:p>
          <a:p>
            <a:pPr marL="1314450" lvl="2" indent="-514350">
              <a:buFont typeface="Wingdings" pitchFamily="2" charset="2"/>
              <a:buChar char="ü"/>
            </a:pPr>
            <a:r>
              <a:rPr lang="en-US" sz="2800" dirty="0" smtClean="0">
                <a:latin typeface="Times New Roman" pitchFamily="18" charset="0"/>
                <a:cs typeface="Times New Roman" pitchFamily="18" charset="0"/>
              </a:rPr>
              <a:t>Negative</a:t>
            </a:r>
          </a:p>
          <a:p>
            <a:pPr marL="1314450" lvl="2" indent="-514350">
              <a:buFont typeface="Wingdings" pitchFamily="2" charset="2"/>
              <a:buChar char="ü"/>
            </a:pPr>
            <a:endParaRPr lang="en-US" sz="2800" dirty="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pPr>
              <a:defRPr/>
            </a:pPr>
            <a:r>
              <a:rPr lang="en-US" smtClean="0"/>
              <a:t>keitany- Sociology and Anthropology october  2017</a:t>
            </a:r>
            <a:endParaRPr lang="en-US"/>
          </a:p>
        </p:txBody>
      </p:sp>
      <p:sp>
        <p:nvSpPr>
          <p:cNvPr id="4" name="Slide Number Placeholder 3"/>
          <p:cNvSpPr>
            <a:spLocks noGrp="1"/>
          </p:cNvSpPr>
          <p:nvPr>
            <p:ph type="sldNum" sz="quarter" idx="12"/>
          </p:nvPr>
        </p:nvSpPr>
        <p:spPr/>
        <p:txBody>
          <a:bodyPr/>
          <a:lstStyle/>
          <a:p>
            <a:pPr>
              <a:defRPr/>
            </a:pPr>
            <a:fld id="{ABD15A86-9469-40C9-8EF2-8439F4EA9201}" type="slidenum">
              <a:rPr lang="en-US" smtClean="0"/>
              <a:pPr>
                <a:defRPr/>
              </a:pPr>
              <a:t>42</a:t>
            </a:fld>
            <a:endParaRPr lang="en-US"/>
          </a:p>
        </p:txBody>
      </p:sp>
    </p:spTree>
  </p:cSld>
  <p:clrMapOvr>
    <a:masterClrMapping/>
  </p:clrMapOvr>
  <p:transition>
    <p:wipe dir="d"/>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0"/>
            <a:ext cx="8229600" cy="304800"/>
          </a:xfrm>
        </p:spPr>
        <p:txBody>
          <a:bodyPr>
            <a:normAutofit fontScale="90000"/>
          </a:bodyPr>
          <a:lstStyle/>
          <a:p>
            <a:r>
              <a:rPr lang="en-US" sz="2000" dirty="0" smtClean="0"/>
              <a:t>Cont’</a:t>
            </a:r>
          </a:p>
        </p:txBody>
      </p:sp>
      <p:sp>
        <p:nvSpPr>
          <p:cNvPr id="23555" name="Content Placeholder 2"/>
          <p:cNvSpPr>
            <a:spLocks noGrp="1"/>
          </p:cNvSpPr>
          <p:nvPr>
            <p:ph idx="1"/>
          </p:nvPr>
        </p:nvSpPr>
        <p:spPr>
          <a:xfrm>
            <a:off x="0" y="304800"/>
            <a:ext cx="8915400" cy="6553200"/>
          </a:xfrm>
        </p:spPr>
        <p:txBody>
          <a:bodyPr>
            <a:normAutofit fontScale="92500"/>
          </a:bodyPr>
          <a:lstStyle/>
          <a:p>
            <a:pPr algn="ctr">
              <a:lnSpc>
                <a:spcPct val="150000"/>
              </a:lnSpc>
              <a:buFont typeface="Arial" charset="0"/>
              <a:buNone/>
            </a:pPr>
            <a:r>
              <a:rPr lang="en-GB" b="1" u="sng" dirty="0" smtClean="0">
                <a:latin typeface="Times New Roman" pitchFamily="18" charset="0"/>
                <a:cs typeface="Times New Roman" pitchFamily="18" charset="0"/>
              </a:rPr>
              <a:t>PRIMARY SOCIALIZATION.</a:t>
            </a:r>
          </a:p>
          <a:p>
            <a:pPr>
              <a:lnSpc>
                <a:spcPct val="150000"/>
              </a:lnSpc>
            </a:pPr>
            <a:r>
              <a:rPr lang="en-GB" dirty="0" smtClean="0">
                <a:latin typeface="Times New Roman" pitchFamily="18" charset="0"/>
                <a:cs typeface="Times New Roman" pitchFamily="18" charset="0"/>
              </a:rPr>
              <a:t>Takes place within the home environment</a:t>
            </a:r>
          </a:p>
          <a:p>
            <a:pPr>
              <a:lnSpc>
                <a:spcPct val="150000"/>
              </a:lnSpc>
            </a:pPr>
            <a:r>
              <a:rPr lang="en-GB" dirty="0" smtClean="0">
                <a:latin typeface="Times New Roman" pitchFamily="18" charset="0"/>
                <a:cs typeface="Times New Roman" pitchFamily="18" charset="0"/>
              </a:rPr>
              <a:t>Starts from infancy with parents and other family members who are in close contact with the young one.</a:t>
            </a:r>
          </a:p>
          <a:p>
            <a:pPr>
              <a:lnSpc>
                <a:spcPct val="150000"/>
              </a:lnSpc>
            </a:pPr>
            <a:r>
              <a:rPr lang="en-GB" dirty="0" smtClean="0">
                <a:latin typeface="Times New Roman" pitchFamily="18" charset="0"/>
                <a:cs typeface="Times New Roman" pitchFamily="18" charset="0"/>
              </a:rPr>
              <a:t> The mother plays an active role in bonding with her infant. </a:t>
            </a:r>
          </a:p>
          <a:p>
            <a:pPr>
              <a:lnSpc>
                <a:spcPct val="150000"/>
              </a:lnSpc>
            </a:pPr>
            <a:r>
              <a:rPr lang="en-GB" dirty="0" smtClean="0">
                <a:latin typeface="Times New Roman" pitchFamily="18" charset="0"/>
                <a:cs typeface="Times New Roman" pitchFamily="18" charset="0"/>
              </a:rPr>
              <a:t>Parents are expected to be good role models for their children to socialize well.</a:t>
            </a:r>
            <a:endParaRPr lang="en-US" dirty="0" smtClean="0">
              <a:latin typeface="Times New Roman" pitchFamily="18" charset="0"/>
              <a:cs typeface="Times New Roman" pitchFamily="18" charset="0"/>
            </a:endParaRPr>
          </a:p>
          <a:p>
            <a:pPr>
              <a:lnSpc>
                <a:spcPct val="150000"/>
              </a:lnSpc>
            </a:pPr>
            <a:endParaRPr lang="en-US" dirty="0" smtClean="0"/>
          </a:p>
        </p:txBody>
      </p:sp>
      <p:sp>
        <p:nvSpPr>
          <p:cNvPr id="5" name="Footer Placeholder 4"/>
          <p:cNvSpPr>
            <a:spLocks noGrp="1"/>
          </p:cNvSpPr>
          <p:nvPr>
            <p:ph type="ftr" sz="quarter" idx="11"/>
          </p:nvPr>
        </p:nvSpPr>
        <p:spPr/>
        <p:txBody>
          <a:bodyPr/>
          <a:lstStyle/>
          <a:p>
            <a:pPr>
              <a:defRPr/>
            </a:pPr>
            <a:r>
              <a:rPr lang="en-US" smtClean="0"/>
              <a:t>keitany- Sociology and Anthropology october  2017</a:t>
            </a:r>
            <a:endParaRPr lang="en-US"/>
          </a:p>
        </p:txBody>
      </p:sp>
      <p:sp>
        <p:nvSpPr>
          <p:cNvPr id="4" name="Slide Number Placeholder 3"/>
          <p:cNvSpPr>
            <a:spLocks noGrp="1"/>
          </p:cNvSpPr>
          <p:nvPr>
            <p:ph type="sldNum" sz="quarter" idx="12"/>
          </p:nvPr>
        </p:nvSpPr>
        <p:spPr/>
        <p:txBody>
          <a:bodyPr/>
          <a:lstStyle/>
          <a:p>
            <a:pPr>
              <a:defRPr/>
            </a:pPr>
            <a:fld id="{ABD15A86-9469-40C9-8EF2-8439F4EA9201}" type="slidenum">
              <a:rPr lang="en-US" smtClean="0"/>
              <a:pPr>
                <a:defRPr/>
              </a:pPr>
              <a:t>43</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 calcmode="lin" valueType="num">
                                      <p:cBhvr additive="base">
                                        <p:cTn id="7" dur="500" fill="hold"/>
                                        <p:tgtEl>
                                          <p:spTgt spid="2355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35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3555">
                                            <p:txEl>
                                              <p:pRg st="1" end="1"/>
                                            </p:txEl>
                                          </p:spTgt>
                                        </p:tgtEl>
                                        <p:attrNameLst>
                                          <p:attrName>style.visibility</p:attrName>
                                        </p:attrNameLst>
                                      </p:cBhvr>
                                      <p:to>
                                        <p:strVal val="visible"/>
                                      </p:to>
                                    </p:set>
                                    <p:anim calcmode="lin" valueType="num">
                                      <p:cBhvr additive="base">
                                        <p:cTn id="13" dur="500" fill="hold"/>
                                        <p:tgtEl>
                                          <p:spTgt spid="2355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355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3555">
                                            <p:txEl>
                                              <p:pRg st="2" end="2"/>
                                            </p:txEl>
                                          </p:spTgt>
                                        </p:tgtEl>
                                        <p:attrNameLst>
                                          <p:attrName>style.visibility</p:attrName>
                                        </p:attrNameLst>
                                      </p:cBhvr>
                                      <p:to>
                                        <p:strVal val="visible"/>
                                      </p:to>
                                    </p:set>
                                    <p:anim calcmode="lin" valueType="num">
                                      <p:cBhvr additive="base">
                                        <p:cTn id="19" dur="500" fill="hold"/>
                                        <p:tgtEl>
                                          <p:spTgt spid="2355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355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3555">
                                            <p:txEl>
                                              <p:pRg st="3" end="3"/>
                                            </p:txEl>
                                          </p:spTgt>
                                        </p:tgtEl>
                                        <p:attrNameLst>
                                          <p:attrName>style.visibility</p:attrName>
                                        </p:attrNameLst>
                                      </p:cBhvr>
                                      <p:to>
                                        <p:strVal val="visible"/>
                                      </p:to>
                                    </p:set>
                                    <p:anim calcmode="lin" valueType="num">
                                      <p:cBhvr additive="base">
                                        <p:cTn id="25" dur="500" fill="hold"/>
                                        <p:tgtEl>
                                          <p:spTgt spid="2355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355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3555">
                                            <p:txEl>
                                              <p:pRg st="4" end="4"/>
                                            </p:txEl>
                                          </p:spTgt>
                                        </p:tgtEl>
                                        <p:attrNameLst>
                                          <p:attrName>style.visibility</p:attrName>
                                        </p:attrNameLst>
                                      </p:cBhvr>
                                      <p:to>
                                        <p:strVal val="visible"/>
                                      </p:to>
                                    </p:set>
                                    <p:anim calcmode="lin" valueType="num">
                                      <p:cBhvr additive="base">
                                        <p:cTn id="31" dur="500" fill="hold"/>
                                        <p:tgtEl>
                                          <p:spTgt spid="2355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355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274638"/>
            <a:ext cx="8229600" cy="715962"/>
          </a:xfrm>
        </p:spPr>
        <p:txBody>
          <a:bodyPr>
            <a:normAutofit fontScale="90000"/>
          </a:bodyPr>
          <a:lstStyle/>
          <a:p>
            <a:r>
              <a:rPr lang="en-US" sz="3200" b="1" u="sng" dirty="0" smtClean="0">
                <a:latin typeface="Times New Roman" pitchFamily="18" charset="0"/>
                <a:cs typeface="Times New Roman" pitchFamily="18" charset="0"/>
              </a:rPr>
              <a:t>SECONDARY SOCIALIZATION</a:t>
            </a:r>
            <a:br>
              <a:rPr lang="en-US" sz="3200" b="1" u="sng" dirty="0" smtClean="0">
                <a:latin typeface="Times New Roman" pitchFamily="18" charset="0"/>
                <a:cs typeface="Times New Roman" pitchFamily="18" charset="0"/>
              </a:rPr>
            </a:br>
            <a:endParaRPr lang="en-US" sz="3200" u="sng" dirty="0" smtClean="0">
              <a:latin typeface="Times New Roman" pitchFamily="18" charset="0"/>
              <a:cs typeface="Times New Roman" pitchFamily="18" charset="0"/>
            </a:endParaRPr>
          </a:p>
        </p:txBody>
      </p:sp>
      <p:sp>
        <p:nvSpPr>
          <p:cNvPr id="25603" name="Content Placeholder 2"/>
          <p:cNvSpPr>
            <a:spLocks noGrp="1"/>
          </p:cNvSpPr>
          <p:nvPr>
            <p:ph idx="1"/>
          </p:nvPr>
        </p:nvSpPr>
        <p:spPr>
          <a:xfrm>
            <a:off x="457200" y="838200"/>
            <a:ext cx="8229600" cy="6019800"/>
          </a:xfrm>
        </p:spPr>
        <p:txBody>
          <a:bodyPr/>
          <a:lstStyle/>
          <a:p>
            <a:r>
              <a:rPr lang="en-US" dirty="0" smtClean="0">
                <a:latin typeface="Times New Roman" pitchFamily="18" charset="0"/>
                <a:cs typeface="Times New Roman" pitchFamily="18" charset="0"/>
              </a:rPr>
              <a:t>This takes us outside the home. </a:t>
            </a:r>
          </a:p>
          <a:p>
            <a:pPr lvl="1">
              <a:lnSpc>
                <a:spcPct val="150000"/>
              </a:lnSpc>
            </a:pPr>
            <a:r>
              <a:rPr lang="en-US" sz="3200" dirty="0" smtClean="0">
                <a:latin typeface="Times New Roman" pitchFamily="18" charset="0"/>
                <a:cs typeface="Times New Roman" pitchFamily="18" charset="0"/>
              </a:rPr>
              <a:t>In the neighborhood-playmates</a:t>
            </a:r>
          </a:p>
          <a:p>
            <a:pPr lvl="1">
              <a:lnSpc>
                <a:spcPct val="150000"/>
              </a:lnSpc>
            </a:pPr>
            <a:r>
              <a:rPr lang="en-US" sz="3200" dirty="0" smtClean="0">
                <a:latin typeface="Times New Roman" pitchFamily="18" charset="0"/>
                <a:cs typeface="Times New Roman" pitchFamily="18" charset="0"/>
              </a:rPr>
              <a:t> At school-schoolmates and teachers</a:t>
            </a:r>
          </a:p>
          <a:p>
            <a:pPr lvl="1">
              <a:lnSpc>
                <a:spcPct val="150000"/>
              </a:lnSpc>
            </a:pPr>
            <a:r>
              <a:rPr lang="en-US" sz="3200" dirty="0" smtClean="0">
                <a:latin typeface="Times New Roman" pitchFamily="18" charset="0"/>
                <a:cs typeface="Times New Roman" pitchFamily="18" charset="0"/>
              </a:rPr>
              <a:t>Other community agents e.g. religious forums-pastor etc.</a:t>
            </a:r>
          </a:p>
          <a:p>
            <a:pPr>
              <a:lnSpc>
                <a:spcPct val="150000"/>
              </a:lnSpc>
              <a:buNone/>
            </a:pPr>
            <a:r>
              <a:rPr lang="en-US" i="1" dirty="0" err="1" smtClean="0">
                <a:latin typeface="Times New Roman" pitchFamily="18" charset="0"/>
                <a:cs typeface="Times New Roman" pitchFamily="18" charset="0"/>
              </a:rPr>
              <a:t>NB:Verbal</a:t>
            </a:r>
            <a:r>
              <a:rPr lang="en-US" i="1" dirty="0" smtClean="0">
                <a:latin typeface="Times New Roman" pitchFamily="18" charset="0"/>
                <a:cs typeface="Times New Roman" pitchFamily="18" charset="0"/>
              </a:rPr>
              <a:t> instruction and observation play key parts in secondary socialization.</a:t>
            </a:r>
          </a:p>
        </p:txBody>
      </p:sp>
      <p:sp>
        <p:nvSpPr>
          <p:cNvPr id="5" name="Footer Placeholder 4"/>
          <p:cNvSpPr>
            <a:spLocks noGrp="1"/>
          </p:cNvSpPr>
          <p:nvPr>
            <p:ph type="ftr" sz="quarter" idx="11"/>
          </p:nvPr>
        </p:nvSpPr>
        <p:spPr/>
        <p:txBody>
          <a:bodyPr/>
          <a:lstStyle/>
          <a:p>
            <a:pPr>
              <a:defRPr/>
            </a:pPr>
            <a:r>
              <a:rPr lang="en-US" smtClean="0"/>
              <a:t>keitany- Sociology and Anthropology october  2017</a:t>
            </a:r>
            <a:endParaRPr lang="en-US"/>
          </a:p>
        </p:txBody>
      </p:sp>
      <p:sp>
        <p:nvSpPr>
          <p:cNvPr id="4" name="Slide Number Placeholder 3"/>
          <p:cNvSpPr>
            <a:spLocks noGrp="1"/>
          </p:cNvSpPr>
          <p:nvPr>
            <p:ph type="sldNum" sz="quarter" idx="12"/>
          </p:nvPr>
        </p:nvSpPr>
        <p:spPr/>
        <p:txBody>
          <a:bodyPr/>
          <a:lstStyle/>
          <a:p>
            <a:pPr>
              <a:defRPr/>
            </a:pPr>
            <a:fld id="{ABD15A86-9469-40C9-8EF2-8439F4EA9201}" type="slidenum">
              <a:rPr lang="en-US" smtClean="0"/>
              <a:pPr>
                <a:defRPr/>
              </a:pPr>
              <a:t>44</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 calcmode="lin" valueType="num">
                                      <p:cBhvr additive="base">
                                        <p:cTn id="7" dur="500" fill="hold"/>
                                        <p:tgtEl>
                                          <p:spTgt spid="2560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560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5603">
                                            <p:txEl>
                                              <p:pRg st="1" end="1"/>
                                            </p:txEl>
                                          </p:spTgt>
                                        </p:tgtEl>
                                        <p:attrNameLst>
                                          <p:attrName>style.visibility</p:attrName>
                                        </p:attrNameLst>
                                      </p:cBhvr>
                                      <p:to>
                                        <p:strVal val="visible"/>
                                      </p:to>
                                    </p:set>
                                    <p:anim calcmode="lin" valueType="num">
                                      <p:cBhvr additive="base">
                                        <p:cTn id="11" dur="500" fill="hold"/>
                                        <p:tgtEl>
                                          <p:spTgt spid="2560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560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5603">
                                            <p:txEl>
                                              <p:pRg st="2" end="2"/>
                                            </p:txEl>
                                          </p:spTgt>
                                        </p:tgtEl>
                                        <p:attrNameLst>
                                          <p:attrName>style.visibility</p:attrName>
                                        </p:attrNameLst>
                                      </p:cBhvr>
                                      <p:to>
                                        <p:strVal val="visible"/>
                                      </p:to>
                                    </p:set>
                                    <p:anim calcmode="lin" valueType="num">
                                      <p:cBhvr additive="base">
                                        <p:cTn id="15" dur="500" fill="hold"/>
                                        <p:tgtEl>
                                          <p:spTgt spid="2560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560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5603">
                                            <p:txEl>
                                              <p:pRg st="3" end="3"/>
                                            </p:txEl>
                                          </p:spTgt>
                                        </p:tgtEl>
                                        <p:attrNameLst>
                                          <p:attrName>style.visibility</p:attrName>
                                        </p:attrNameLst>
                                      </p:cBhvr>
                                      <p:to>
                                        <p:strVal val="visible"/>
                                      </p:to>
                                    </p:set>
                                    <p:anim calcmode="lin" valueType="num">
                                      <p:cBhvr additive="base">
                                        <p:cTn id="19" dur="500" fill="hold"/>
                                        <p:tgtEl>
                                          <p:spTgt spid="2560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560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5603">
                                            <p:txEl>
                                              <p:pRg st="4" end="4"/>
                                            </p:txEl>
                                          </p:spTgt>
                                        </p:tgtEl>
                                        <p:attrNameLst>
                                          <p:attrName>style.visibility</p:attrName>
                                        </p:attrNameLst>
                                      </p:cBhvr>
                                      <p:to>
                                        <p:strVal val="visible"/>
                                      </p:to>
                                    </p:set>
                                    <p:anim calcmode="lin" valueType="num">
                                      <p:cBhvr additive="base">
                                        <p:cTn id="25" dur="500" fill="hold"/>
                                        <p:tgtEl>
                                          <p:spTgt spid="2560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560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3200" b="1" dirty="0" smtClean="0">
                <a:latin typeface="Times New Roman" pitchFamily="18" charset="0"/>
                <a:cs typeface="Times New Roman" pitchFamily="18" charset="0"/>
              </a:rPr>
              <a:t>RE-SOCIALIZATION</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762000"/>
            <a:ext cx="8229600" cy="5715000"/>
          </a:xfrm>
        </p:spPr>
        <p:txBody>
          <a:bodyPr/>
          <a:lstStyle/>
          <a:p>
            <a:pPr>
              <a:lnSpc>
                <a:spcPct val="150000"/>
              </a:lnSpc>
            </a:pPr>
            <a:r>
              <a:rPr lang="en-US" dirty="0" smtClean="0">
                <a:latin typeface="Times New Roman" pitchFamily="18" charset="0"/>
                <a:cs typeface="Times New Roman" pitchFamily="18" charset="0"/>
              </a:rPr>
              <a:t>Means the adoption by adults of radically different norms and </a:t>
            </a:r>
            <a:r>
              <a:rPr lang="en-US" dirty="0" err="1" smtClean="0">
                <a:latin typeface="Times New Roman" pitchFamily="18" charset="0"/>
                <a:cs typeface="Times New Roman" pitchFamily="18" charset="0"/>
              </a:rPr>
              <a:t>lifeways</a:t>
            </a:r>
            <a:r>
              <a:rPr lang="en-US" dirty="0" smtClean="0">
                <a:latin typeface="Times New Roman" pitchFamily="18" charset="0"/>
                <a:cs typeface="Times New Roman" pitchFamily="18" charset="0"/>
              </a:rPr>
              <a:t> that are more or less completely dissimilar to the previous norms and values.</a:t>
            </a:r>
          </a:p>
          <a:p>
            <a:pPr>
              <a:lnSpc>
                <a:spcPct val="150000"/>
              </a:lnSpc>
            </a:pPr>
            <a:r>
              <a:rPr lang="en-US" dirty="0" smtClean="0">
                <a:latin typeface="Times New Roman" pitchFamily="18" charset="0"/>
                <a:cs typeface="Times New Roman" pitchFamily="18" charset="0"/>
              </a:rPr>
              <a:t> This process signifies the rapid and more basic changes in the adult life.</a:t>
            </a:r>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45</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sz="3200" b="1" dirty="0" smtClean="0">
                <a:latin typeface="Times New Roman" pitchFamily="18" charset="0"/>
                <a:cs typeface="Times New Roman" pitchFamily="18" charset="0"/>
              </a:rPr>
              <a:t>DE-SOCIALIZATION</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762000"/>
            <a:ext cx="8229600" cy="6096000"/>
          </a:xfrm>
        </p:spPr>
        <p:txBody>
          <a:bodyPr/>
          <a:lstStyle/>
          <a:p>
            <a:pPr>
              <a:lnSpc>
                <a:spcPct val="150000"/>
              </a:lnSpc>
            </a:pPr>
            <a:r>
              <a:rPr lang="en-US" sz="2800" dirty="0" smtClean="0">
                <a:latin typeface="Times New Roman" pitchFamily="18" charset="0"/>
                <a:cs typeface="Times New Roman" pitchFamily="18" charset="0"/>
              </a:rPr>
              <a:t>Refers to stripping individuals of their former life styles, beliefs, values and attitudes so that they may take up other partially or totally new life styles, attitudes and values. </a:t>
            </a:r>
          </a:p>
          <a:p>
            <a:pPr>
              <a:lnSpc>
                <a:spcPct val="150000"/>
              </a:lnSpc>
            </a:pPr>
            <a:r>
              <a:rPr lang="en-US" sz="2800" dirty="0" smtClean="0">
                <a:latin typeface="Times New Roman" pitchFamily="18" charset="0"/>
                <a:cs typeface="Times New Roman" pitchFamily="18" charset="0"/>
              </a:rPr>
              <a:t>The individuals have to abandon their former values and take up new ones in order to become part of the new social group.</a:t>
            </a:r>
          </a:p>
          <a:p>
            <a:pPr>
              <a:lnSpc>
                <a:spcPct val="150000"/>
              </a:lnSpc>
            </a:pPr>
            <a:r>
              <a:rPr lang="en-US" sz="2800" dirty="0" smtClean="0">
                <a:latin typeface="Times New Roman" pitchFamily="18" charset="0"/>
                <a:cs typeface="Times New Roman" pitchFamily="18" charset="0"/>
              </a:rPr>
              <a:t>De-socialization typically precedes re-socialization.</a:t>
            </a:r>
            <a:endParaRPr lang="en-US" sz="28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46</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latin typeface="Times New Roman" pitchFamily="18" charset="0"/>
                <a:cs typeface="Times New Roman" pitchFamily="18" charset="0"/>
              </a:rPr>
              <a:t>ANTICIPATORY</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5486400"/>
          </a:xfrm>
        </p:spPr>
        <p:txBody>
          <a:bodyPr/>
          <a:lstStyle/>
          <a:p>
            <a:pPr>
              <a:lnSpc>
                <a:spcPct val="150000"/>
              </a:lnSpc>
            </a:pPr>
            <a:r>
              <a:rPr lang="en-US" dirty="0" smtClean="0">
                <a:latin typeface="Times New Roman" pitchFamily="18" charset="0"/>
                <a:cs typeface="Times New Roman" pitchFamily="18" charset="0"/>
              </a:rPr>
              <a:t>Individuals try to learn and internalize the roles, values, attitudes and skills of a social status or occupation for which they are likely recruits in the future.</a:t>
            </a:r>
          </a:p>
          <a:p>
            <a:pPr>
              <a:lnSpc>
                <a:spcPct val="150000"/>
              </a:lnSpc>
            </a:pPr>
            <a:r>
              <a:rPr lang="en-US" dirty="0" smtClean="0">
                <a:latin typeface="Times New Roman" pitchFamily="18" charset="0"/>
                <a:cs typeface="Times New Roman" pitchFamily="18" charset="0"/>
              </a:rPr>
              <a:t>May not be adequate when the nature and scope of life transition is complex. </a:t>
            </a:r>
            <a:endParaRPr lang="en-US" dirty="0">
              <a:solidFill>
                <a:srgbClr val="FF0000"/>
              </a:solidFill>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47</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latin typeface="Times New Roman" pitchFamily="18" charset="0"/>
                <a:cs typeface="Times New Roman" pitchFamily="18" charset="0"/>
              </a:rPr>
              <a:t>REVERSE</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nSpc>
                <a:spcPct val="150000"/>
              </a:lnSpc>
            </a:pPr>
            <a:r>
              <a:rPr lang="en-US" dirty="0" smtClean="0">
                <a:latin typeface="Times New Roman" pitchFamily="18" charset="0"/>
                <a:cs typeface="Times New Roman" pitchFamily="18" charset="0"/>
              </a:rPr>
              <a:t>Refers to the process of socialization whereby the dominant socializing persons, such as parents, happen to be in need of being socialized themselves by those whom they socialize, such as children.</a:t>
            </a:r>
          </a:p>
          <a:p>
            <a:pPr>
              <a:lnSpc>
                <a:spcPct val="150000"/>
              </a:lnSpc>
            </a:pPr>
            <a:endParaRPr lang="en-US" dirty="0" smtClean="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48</a:t>
            </a:fld>
            <a:endParaRPr lang="en-US"/>
          </a:p>
        </p:txBody>
      </p:sp>
    </p:spTree>
  </p:cSld>
  <p:clrMapOvr>
    <a:masterClrMapping/>
  </p:clrMapOvr>
  <p:transition>
    <p:wipe dir="d"/>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274638"/>
            <a:ext cx="8229600" cy="487362"/>
          </a:xfrm>
        </p:spPr>
        <p:txBody>
          <a:bodyPr>
            <a:normAutofit fontScale="90000"/>
          </a:bodyPr>
          <a:lstStyle/>
          <a:p>
            <a:r>
              <a:rPr lang="en-US" sz="3200" b="1" u="sng" dirty="0" smtClean="0">
                <a:latin typeface="Times New Roman" pitchFamily="18" charset="0"/>
                <a:cs typeface="Times New Roman" pitchFamily="18" charset="0"/>
              </a:rPr>
              <a:t>NATURAL</a:t>
            </a:r>
          </a:p>
        </p:txBody>
      </p:sp>
      <p:sp>
        <p:nvSpPr>
          <p:cNvPr id="26627" name="Content Placeholder 2"/>
          <p:cNvSpPr>
            <a:spLocks noGrp="1"/>
          </p:cNvSpPr>
          <p:nvPr>
            <p:ph idx="1"/>
          </p:nvPr>
        </p:nvSpPr>
        <p:spPr>
          <a:xfrm>
            <a:off x="228600" y="914400"/>
            <a:ext cx="8458200" cy="5715000"/>
          </a:xfrm>
        </p:spPr>
        <p:txBody>
          <a:bodyPr>
            <a:normAutofit/>
          </a:bodyPr>
          <a:lstStyle/>
          <a:p>
            <a:pPr lvl="1">
              <a:lnSpc>
                <a:spcPct val="150000"/>
              </a:lnSpc>
            </a:pPr>
            <a:r>
              <a:rPr lang="en-US" sz="3200" dirty="0" smtClean="0">
                <a:latin typeface="Times New Roman" pitchFamily="18" charset="0"/>
                <a:cs typeface="Times New Roman" pitchFamily="18" charset="0"/>
              </a:rPr>
              <a:t>Occurs when infants and youngsters explore, play and discover the social world around them.</a:t>
            </a:r>
          </a:p>
          <a:p>
            <a:pPr lvl="1">
              <a:lnSpc>
                <a:spcPct val="150000"/>
              </a:lnSpc>
            </a:pPr>
            <a:r>
              <a:rPr lang="en-US" sz="3200" dirty="0" smtClean="0">
                <a:latin typeface="Times New Roman" pitchFamily="18" charset="0"/>
                <a:cs typeface="Times New Roman" pitchFamily="18" charset="0"/>
              </a:rPr>
              <a:t>Natural socialization is easily seen when looking at the young of almost any mammalian species (and some birds</a:t>
            </a:r>
          </a:p>
        </p:txBody>
      </p:sp>
      <p:sp>
        <p:nvSpPr>
          <p:cNvPr id="5" name="Footer Placeholder 4"/>
          <p:cNvSpPr>
            <a:spLocks noGrp="1"/>
          </p:cNvSpPr>
          <p:nvPr>
            <p:ph type="ftr" sz="quarter" idx="11"/>
          </p:nvPr>
        </p:nvSpPr>
        <p:spPr/>
        <p:txBody>
          <a:bodyPr/>
          <a:lstStyle/>
          <a:p>
            <a:pPr>
              <a:defRPr/>
            </a:pPr>
            <a:r>
              <a:rPr lang="en-US" smtClean="0"/>
              <a:t>keitany- Sociology and Anthropology october  2017</a:t>
            </a:r>
            <a:endParaRPr lang="en-US"/>
          </a:p>
        </p:txBody>
      </p:sp>
      <p:sp>
        <p:nvSpPr>
          <p:cNvPr id="4" name="Slide Number Placeholder 3"/>
          <p:cNvSpPr>
            <a:spLocks noGrp="1"/>
          </p:cNvSpPr>
          <p:nvPr>
            <p:ph type="sldNum" sz="quarter" idx="12"/>
          </p:nvPr>
        </p:nvSpPr>
        <p:spPr/>
        <p:txBody>
          <a:bodyPr/>
          <a:lstStyle/>
          <a:p>
            <a:pPr>
              <a:defRPr/>
            </a:pPr>
            <a:fld id="{ABD15A86-9469-40C9-8EF2-8439F4EA9201}" type="slidenum">
              <a:rPr lang="en-US" smtClean="0"/>
              <a:pPr>
                <a:defRPr/>
              </a:pPr>
              <a:t>49</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additive="base">
                                        <p:cTn id="7" dur="500" fill="hold"/>
                                        <p:tgtEl>
                                          <p:spTgt spid="266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662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6627">
                                            <p:txEl>
                                              <p:pRg st="1" end="1"/>
                                            </p:txEl>
                                          </p:spTgt>
                                        </p:tgtEl>
                                        <p:attrNameLst>
                                          <p:attrName>style.visibility</p:attrName>
                                        </p:attrNameLst>
                                      </p:cBhvr>
                                      <p:to>
                                        <p:strVal val="visible"/>
                                      </p:to>
                                    </p:set>
                                    <p:anim calcmode="lin" valueType="num">
                                      <p:cBhvr additive="base">
                                        <p:cTn id="11" dur="500" fill="hold"/>
                                        <p:tgtEl>
                                          <p:spTgt spid="2662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662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pPr algn="l"/>
            <a:r>
              <a:rPr lang="en-US" sz="2800" u="sng" dirty="0" smtClean="0">
                <a:latin typeface="Times New Roman" pitchFamily="18" charset="0"/>
                <a:cs typeface="Times New Roman" pitchFamily="18" charset="0"/>
              </a:rPr>
              <a:t>A  formal </a:t>
            </a:r>
            <a:r>
              <a:rPr lang="en-US" sz="2800" u="sng" dirty="0" err="1" smtClean="0">
                <a:latin typeface="Times New Roman" pitchFamily="18" charset="0"/>
                <a:cs typeface="Times New Roman" pitchFamily="18" charset="0"/>
              </a:rPr>
              <a:t>definiton</a:t>
            </a:r>
            <a:r>
              <a:rPr lang="en-US" sz="2800" u="sng" dirty="0" smtClean="0">
                <a:latin typeface="Times New Roman" pitchFamily="18" charset="0"/>
                <a:cs typeface="Times New Roman" pitchFamily="18" charset="0"/>
              </a:rPr>
              <a:t>:</a:t>
            </a:r>
            <a:endParaRPr lang="en-US" sz="2800" u="sng" dirty="0">
              <a:latin typeface="Times New Roman" pitchFamily="18" charset="0"/>
              <a:cs typeface="Times New Roman" pitchFamily="18" charset="0"/>
            </a:endParaRPr>
          </a:p>
        </p:txBody>
      </p:sp>
      <p:sp>
        <p:nvSpPr>
          <p:cNvPr id="3" name="Content Placeholder 2"/>
          <p:cNvSpPr>
            <a:spLocks noGrp="1"/>
          </p:cNvSpPr>
          <p:nvPr>
            <p:ph idx="1"/>
          </p:nvPr>
        </p:nvSpPr>
        <p:spPr>
          <a:xfrm>
            <a:off x="457200" y="685800"/>
            <a:ext cx="8229600" cy="6019800"/>
          </a:xfrm>
        </p:spPr>
        <p:txBody>
          <a:bodyPr/>
          <a:lstStyle/>
          <a:p>
            <a:pPr>
              <a:lnSpc>
                <a:spcPct val="150000"/>
              </a:lnSpc>
            </a:pPr>
            <a:r>
              <a:rPr lang="en-US" dirty="0" smtClean="0">
                <a:latin typeface="Times New Roman" pitchFamily="18" charset="0"/>
                <a:cs typeface="Times New Roman" pitchFamily="18" charset="0"/>
              </a:rPr>
              <a:t>It is a social science which studies the processes and patterns of human individual and group interaction, the forms of organization of social groups, the relationship among them, and group influences on individual behavior, and </a:t>
            </a:r>
            <a:r>
              <a:rPr lang="en-US" i="1" dirty="0" smtClean="0">
                <a:latin typeface="Times New Roman" pitchFamily="18" charset="0"/>
                <a:cs typeface="Times New Roman" pitchFamily="18" charset="0"/>
              </a:rPr>
              <a:t>vice versa, and the interaction between one social group </a:t>
            </a:r>
            <a:r>
              <a:rPr lang="en-US" dirty="0" smtClean="0">
                <a:latin typeface="Times New Roman" pitchFamily="18" charset="0"/>
                <a:cs typeface="Times New Roman" pitchFamily="18" charset="0"/>
              </a:rPr>
              <a:t>and the other </a:t>
            </a:r>
            <a:r>
              <a:rPr lang="en-US" i="1" dirty="0" smtClean="0">
                <a:latin typeface="Times New Roman" pitchFamily="18" charset="0"/>
                <a:cs typeface="Times New Roman" pitchFamily="18" charset="0"/>
              </a:rPr>
              <a:t>(</a:t>
            </a:r>
            <a:r>
              <a:rPr lang="en-US" sz="2000" i="1" dirty="0" smtClean="0">
                <a:latin typeface="Times New Roman" pitchFamily="18" charset="0"/>
                <a:cs typeface="Times New Roman" pitchFamily="18" charset="0"/>
              </a:rPr>
              <a:t>Team of Experts, 2000).</a:t>
            </a:r>
            <a:endParaRPr lang="en-US" sz="2000" i="1"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5</a:t>
            </a:fld>
            <a:endParaRPr lang="en-US"/>
          </a:p>
        </p:txBody>
      </p:sp>
    </p:spTree>
  </p:cSld>
  <p:clrMapOvr>
    <a:masterClrMapping/>
  </p:clrMapOvr>
  <p:transition>
    <p:wipe dir="d"/>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0"/>
            <a:ext cx="8229600" cy="1143000"/>
          </a:xfrm>
        </p:spPr>
        <p:txBody>
          <a:bodyPr/>
          <a:lstStyle/>
          <a:p>
            <a:pPr algn="l"/>
            <a:r>
              <a:rPr lang="en-US" sz="3200" b="1" dirty="0" smtClean="0">
                <a:latin typeface="Times New Roman" pitchFamily="18" charset="0"/>
                <a:cs typeface="Times New Roman" pitchFamily="18" charset="0"/>
              </a:rPr>
              <a:t>PLANNED</a:t>
            </a:r>
            <a:endParaRPr lang="en-US" sz="3200" dirty="0" smtClean="0">
              <a:latin typeface="Times New Roman" pitchFamily="18" charset="0"/>
              <a:cs typeface="Times New Roman" pitchFamily="18" charset="0"/>
            </a:endParaRPr>
          </a:p>
        </p:txBody>
      </p:sp>
      <p:sp>
        <p:nvSpPr>
          <p:cNvPr id="27651" name="Content Placeholder 2"/>
          <p:cNvSpPr>
            <a:spLocks noGrp="1"/>
          </p:cNvSpPr>
          <p:nvPr>
            <p:ph idx="1"/>
          </p:nvPr>
        </p:nvSpPr>
        <p:spPr>
          <a:xfrm>
            <a:off x="457200" y="990600"/>
            <a:ext cx="8229600" cy="5562600"/>
          </a:xfrm>
        </p:spPr>
        <p:txBody>
          <a:bodyPr/>
          <a:lstStyle/>
          <a:p>
            <a:pPr lvl="1">
              <a:lnSpc>
                <a:spcPct val="150000"/>
              </a:lnSpc>
            </a:pPr>
            <a:r>
              <a:rPr lang="en-US" sz="3200" dirty="0" smtClean="0">
                <a:latin typeface="Times New Roman" pitchFamily="18" charset="0"/>
                <a:cs typeface="Times New Roman" pitchFamily="18" charset="0"/>
              </a:rPr>
              <a:t>Occurs when other people take actions designed to teach or  train others – from infancy on.</a:t>
            </a:r>
          </a:p>
          <a:p>
            <a:pPr lvl="1">
              <a:lnSpc>
                <a:spcPct val="150000"/>
              </a:lnSpc>
            </a:pPr>
            <a:r>
              <a:rPr lang="en-US" sz="3200" dirty="0" smtClean="0">
                <a:latin typeface="Times New Roman" pitchFamily="18" charset="0"/>
                <a:cs typeface="Times New Roman" pitchFamily="18" charset="0"/>
              </a:rPr>
              <a:t>Planned socialization is mostly a human phenomenon; and all through history, people have been making plans for teaching or training others.</a:t>
            </a:r>
          </a:p>
        </p:txBody>
      </p:sp>
      <p:sp>
        <p:nvSpPr>
          <p:cNvPr id="5" name="Footer Placeholder 4"/>
          <p:cNvSpPr>
            <a:spLocks noGrp="1"/>
          </p:cNvSpPr>
          <p:nvPr>
            <p:ph type="ftr" sz="quarter" idx="11"/>
          </p:nvPr>
        </p:nvSpPr>
        <p:spPr/>
        <p:txBody>
          <a:bodyPr/>
          <a:lstStyle/>
          <a:p>
            <a:pPr>
              <a:defRPr/>
            </a:pPr>
            <a:r>
              <a:rPr lang="en-US" smtClean="0"/>
              <a:t>keitany- Sociology and Anthropology october  2017</a:t>
            </a:r>
            <a:endParaRPr lang="en-US"/>
          </a:p>
        </p:txBody>
      </p:sp>
      <p:sp>
        <p:nvSpPr>
          <p:cNvPr id="4" name="Slide Number Placeholder 3"/>
          <p:cNvSpPr>
            <a:spLocks noGrp="1"/>
          </p:cNvSpPr>
          <p:nvPr>
            <p:ph type="sldNum" sz="quarter" idx="12"/>
          </p:nvPr>
        </p:nvSpPr>
        <p:spPr/>
        <p:txBody>
          <a:bodyPr/>
          <a:lstStyle/>
          <a:p>
            <a:pPr>
              <a:defRPr/>
            </a:pPr>
            <a:fld id="{ABD15A86-9469-40C9-8EF2-8439F4EA9201}" type="slidenum">
              <a:rPr lang="en-US" smtClean="0"/>
              <a:pPr>
                <a:defRPr/>
              </a:pPr>
              <a:t>50</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 calcmode="lin" valueType="num">
                                      <p:cBhvr additive="base">
                                        <p:cTn id="7" dur="500" fill="hold"/>
                                        <p:tgtEl>
                                          <p:spTgt spid="2765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7651">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7651">
                                            <p:txEl>
                                              <p:pRg st="1" end="1"/>
                                            </p:txEl>
                                          </p:spTgt>
                                        </p:tgtEl>
                                        <p:attrNameLst>
                                          <p:attrName>style.visibility</p:attrName>
                                        </p:attrNameLst>
                                      </p:cBhvr>
                                      <p:to>
                                        <p:strVal val="visible"/>
                                      </p:to>
                                    </p:set>
                                    <p:anim calcmode="lin" valueType="num">
                                      <p:cBhvr additive="base">
                                        <p:cTn id="11" dur="500" fill="hold"/>
                                        <p:tgtEl>
                                          <p:spTgt spid="27651">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765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457200" y="0"/>
            <a:ext cx="8229600" cy="533400"/>
          </a:xfrm>
        </p:spPr>
        <p:txBody>
          <a:bodyPr/>
          <a:lstStyle/>
          <a:p>
            <a:r>
              <a:rPr lang="en-US" sz="2000" b="1" smtClean="0"/>
              <a:t>Cont’</a:t>
            </a:r>
          </a:p>
        </p:txBody>
      </p:sp>
      <p:sp>
        <p:nvSpPr>
          <p:cNvPr id="28675" name="Content Placeholder 2"/>
          <p:cNvSpPr>
            <a:spLocks noGrp="1"/>
          </p:cNvSpPr>
          <p:nvPr>
            <p:ph idx="1"/>
          </p:nvPr>
        </p:nvSpPr>
        <p:spPr>
          <a:xfrm>
            <a:off x="457200" y="381000"/>
            <a:ext cx="8229600" cy="6096000"/>
          </a:xfrm>
        </p:spPr>
        <p:txBody>
          <a:bodyPr/>
          <a:lstStyle/>
          <a:p>
            <a:pPr>
              <a:lnSpc>
                <a:spcPct val="150000"/>
              </a:lnSpc>
              <a:buNone/>
            </a:pPr>
            <a:r>
              <a:rPr lang="en-US" sz="2800" b="1" dirty="0" smtClean="0">
                <a:latin typeface="Times New Roman" pitchFamily="18" charset="0"/>
                <a:cs typeface="Times New Roman" pitchFamily="18" charset="0"/>
              </a:rPr>
              <a:t>POSITIVE-</a:t>
            </a:r>
            <a:r>
              <a:rPr lang="en-US" sz="2800" dirty="0" smtClean="0">
                <a:latin typeface="Times New Roman" pitchFamily="18" charset="0"/>
                <a:cs typeface="Times New Roman" pitchFamily="18" charset="0"/>
              </a:rPr>
              <a:t>is the type of social learning that is based on pleasurable and exciting experiences.(source of love).</a:t>
            </a:r>
          </a:p>
          <a:p>
            <a:pPr>
              <a:lnSpc>
                <a:spcPct val="150000"/>
              </a:lnSpc>
              <a:buNone/>
            </a:pPr>
            <a:r>
              <a:rPr lang="en-US" sz="2800" b="1" dirty="0" smtClean="0">
                <a:latin typeface="Times New Roman" pitchFamily="18" charset="0"/>
                <a:cs typeface="Times New Roman" pitchFamily="18" charset="0"/>
              </a:rPr>
              <a:t>NEGATIVE</a:t>
            </a:r>
            <a:r>
              <a:rPr lang="en-US" sz="2800" dirty="0" smtClean="0">
                <a:latin typeface="Times New Roman" pitchFamily="18" charset="0"/>
                <a:cs typeface="Times New Roman" pitchFamily="18" charset="0"/>
              </a:rPr>
              <a:t>-occurs when others use punishment, harsh criticisms or anger to try to 'teach us a lesson.(source of hatred)</a:t>
            </a:r>
          </a:p>
          <a:p>
            <a:pPr>
              <a:lnSpc>
                <a:spcPct val="150000"/>
              </a:lnSpc>
              <a:buNone/>
            </a:pPr>
            <a:r>
              <a:rPr lang="en-US" sz="2800" b="1" dirty="0" smtClean="0">
                <a:latin typeface="Times New Roman" pitchFamily="18" charset="0"/>
                <a:cs typeface="Times New Roman" pitchFamily="18" charset="0"/>
              </a:rPr>
              <a:t>MIXED +VE &amp; -VE </a:t>
            </a:r>
            <a:r>
              <a:rPr lang="en-US" sz="2800" dirty="0" smtClean="0">
                <a:latin typeface="Times New Roman" pitchFamily="18" charset="0"/>
                <a:cs typeface="Times New Roman" pitchFamily="18" charset="0"/>
              </a:rPr>
              <a:t>-carry both aspects.</a:t>
            </a:r>
          </a:p>
        </p:txBody>
      </p:sp>
      <p:sp>
        <p:nvSpPr>
          <p:cNvPr id="5" name="Footer Placeholder 4"/>
          <p:cNvSpPr>
            <a:spLocks noGrp="1"/>
          </p:cNvSpPr>
          <p:nvPr>
            <p:ph type="ftr" sz="quarter" idx="11"/>
          </p:nvPr>
        </p:nvSpPr>
        <p:spPr/>
        <p:txBody>
          <a:bodyPr/>
          <a:lstStyle/>
          <a:p>
            <a:pPr>
              <a:defRPr/>
            </a:pPr>
            <a:r>
              <a:rPr lang="en-US" smtClean="0"/>
              <a:t>keitany- Sociology and Anthropology october  2017</a:t>
            </a:r>
            <a:endParaRPr lang="en-US"/>
          </a:p>
        </p:txBody>
      </p:sp>
      <p:sp>
        <p:nvSpPr>
          <p:cNvPr id="4" name="Slide Number Placeholder 3"/>
          <p:cNvSpPr>
            <a:spLocks noGrp="1"/>
          </p:cNvSpPr>
          <p:nvPr>
            <p:ph type="sldNum" sz="quarter" idx="12"/>
          </p:nvPr>
        </p:nvSpPr>
        <p:spPr/>
        <p:txBody>
          <a:bodyPr/>
          <a:lstStyle/>
          <a:p>
            <a:pPr>
              <a:defRPr/>
            </a:pPr>
            <a:fld id="{ABD15A86-9469-40C9-8EF2-8439F4EA9201}" type="slidenum">
              <a:rPr lang="en-US" smtClean="0"/>
              <a:pPr>
                <a:defRPr/>
              </a:pPr>
              <a:t>51</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additive="base">
                                        <p:cTn id="7" dur="500" fill="hold"/>
                                        <p:tgtEl>
                                          <p:spTgt spid="286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86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8675">
                                            <p:txEl>
                                              <p:pRg st="1" end="1"/>
                                            </p:txEl>
                                          </p:spTgt>
                                        </p:tgtEl>
                                        <p:attrNameLst>
                                          <p:attrName>style.visibility</p:attrName>
                                        </p:attrNameLst>
                                      </p:cBhvr>
                                      <p:to>
                                        <p:strVal val="visible"/>
                                      </p:to>
                                    </p:set>
                                    <p:anim calcmode="lin" valueType="num">
                                      <p:cBhvr additive="base">
                                        <p:cTn id="13" dur="500" fill="hold"/>
                                        <p:tgtEl>
                                          <p:spTgt spid="2867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86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8675">
                                            <p:txEl>
                                              <p:pRg st="2" end="2"/>
                                            </p:txEl>
                                          </p:spTgt>
                                        </p:tgtEl>
                                        <p:attrNameLst>
                                          <p:attrName>style.visibility</p:attrName>
                                        </p:attrNameLst>
                                      </p:cBhvr>
                                      <p:to>
                                        <p:strVal val="visible"/>
                                      </p:to>
                                    </p:set>
                                    <p:anim calcmode="lin" valueType="num">
                                      <p:cBhvr additive="base">
                                        <p:cTn id="19" dur="500" fill="hold"/>
                                        <p:tgtEl>
                                          <p:spTgt spid="2867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867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274638"/>
            <a:ext cx="8229600" cy="258762"/>
          </a:xfrm>
        </p:spPr>
        <p:txBody>
          <a:bodyPr>
            <a:normAutofit fontScale="90000"/>
          </a:bodyPr>
          <a:lstStyle/>
          <a:p>
            <a:r>
              <a:rPr lang="en-US" sz="1800" b="1" smtClean="0"/>
              <a:t>Cont’</a:t>
            </a:r>
          </a:p>
        </p:txBody>
      </p:sp>
      <p:sp>
        <p:nvSpPr>
          <p:cNvPr id="29699" name="Content Placeholder 2"/>
          <p:cNvSpPr>
            <a:spLocks noGrp="1"/>
          </p:cNvSpPr>
          <p:nvPr>
            <p:ph idx="1"/>
          </p:nvPr>
        </p:nvSpPr>
        <p:spPr>
          <a:xfrm>
            <a:off x="457200" y="685800"/>
            <a:ext cx="8229600" cy="6172200"/>
          </a:xfrm>
        </p:spPr>
        <p:txBody>
          <a:bodyPr/>
          <a:lstStyle/>
          <a:p>
            <a:pPr>
              <a:lnSpc>
                <a:spcPct val="150000"/>
              </a:lnSpc>
              <a:buNone/>
            </a:pPr>
            <a:r>
              <a:rPr lang="en-US" b="1" dirty="0" smtClean="0">
                <a:latin typeface="Times New Roman" pitchFamily="18" charset="0"/>
                <a:cs typeface="Times New Roman" pitchFamily="18" charset="0"/>
              </a:rPr>
              <a:t>DELIBERATE-</a:t>
            </a:r>
            <a:r>
              <a:rPr lang="en-US" dirty="0" smtClean="0">
                <a:latin typeface="Times New Roman" pitchFamily="18" charset="0"/>
                <a:cs typeface="Times New Roman" pitchFamily="18" charset="0"/>
              </a:rPr>
              <a:t>Involves deliberate and purposeful intent to convey values, attitudes, knowledge, skill etc.</a:t>
            </a:r>
          </a:p>
          <a:p>
            <a:pPr>
              <a:lnSpc>
                <a:spcPct val="150000"/>
              </a:lnSpc>
              <a:buNone/>
            </a:pPr>
            <a:r>
              <a:rPr lang="en-US" b="1" dirty="0" smtClean="0">
                <a:latin typeface="Times New Roman" pitchFamily="18" charset="0"/>
                <a:cs typeface="Times New Roman" pitchFamily="18" charset="0"/>
              </a:rPr>
              <a:t>UNCONSCIOUS-</a:t>
            </a:r>
            <a:r>
              <a:rPr lang="en-US" dirty="0" smtClean="0">
                <a:latin typeface="Times New Roman" pitchFamily="18" charset="0"/>
                <a:cs typeface="Times New Roman" pitchFamily="18" charset="0"/>
              </a:rPr>
              <a:t>Occurs as a result of spontaneous interaction, with no purposeful or deliberate attempt on the part of anyone involved. </a:t>
            </a:r>
          </a:p>
        </p:txBody>
      </p:sp>
      <p:sp>
        <p:nvSpPr>
          <p:cNvPr id="5" name="Footer Placeholder 4"/>
          <p:cNvSpPr>
            <a:spLocks noGrp="1"/>
          </p:cNvSpPr>
          <p:nvPr>
            <p:ph type="ftr" sz="quarter" idx="11"/>
          </p:nvPr>
        </p:nvSpPr>
        <p:spPr/>
        <p:txBody>
          <a:bodyPr/>
          <a:lstStyle/>
          <a:p>
            <a:pPr>
              <a:defRPr/>
            </a:pPr>
            <a:r>
              <a:rPr lang="en-US" smtClean="0"/>
              <a:t>keitany- Sociology and Anthropology october  2017</a:t>
            </a:r>
            <a:endParaRPr lang="en-US"/>
          </a:p>
        </p:txBody>
      </p:sp>
      <p:sp>
        <p:nvSpPr>
          <p:cNvPr id="4" name="Slide Number Placeholder 3"/>
          <p:cNvSpPr>
            <a:spLocks noGrp="1"/>
          </p:cNvSpPr>
          <p:nvPr>
            <p:ph type="sldNum" sz="quarter" idx="12"/>
          </p:nvPr>
        </p:nvSpPr>
        <p:spPr/>
        <p:txBody>
          <a:bodyPr/>
          <a:lstStyle/>
          <a:p>
            <a:pPr>
              <a:defRPr/>
            </a:pPr>
            <a:fld id="{ABD15A86-9469-40C9-8EF2-8439F4EA9201}" type="slidenum">
              <a:rPr lang="en-US" smtClean="0"/>
              <a:pPr>
                <a:defRPr/>
              </a:pPr>
              <a:t>52</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 calcmode="lin" valueType="num">
                                      <p:cBhvr additive="base">
                                        <p:cTn id="7" dur="500" fill="hold"/>
                                        <p:tgtEl>
                                          <p:spTgt spid="296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96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9699">
                                            <p:txEl>
                                              <p:pRg st="1" end="1"/>
                                            </p:txEl>
                                          </p:spTgt>
                                        </p:tgtEl>
                                        <p:attrNameLst>
                                          <p:attrName>style.visibility</p:attrName>
                                        </p:attrNameLst>
                                      </p:cBhvr>
                                      <p:to>
                                        <p:strVal val="visible"/>
                                      </p:to>
                                    </p:set>
                                    <p:anim calcmode="lin" valueType="num">
                                      <p:cBhvr additive="base">
                                        <p:cTn id="13" dur="500" fill="hold"/>
                                        <p:tgtEl>
                                          <p:spTgt spid="296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969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latin typeface="Times New Roman" pitchFamily="18" charset="0"/>
                <a:cs typeface="Times New Roman" pitchFamily="18" charset="0"/>
              </a:rPr>
              <a:t>Components of socialization</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514350" indent="-514350">
              <a:lnSpc>
                <a:spcPct val="200000"/>
              </a:lnSpc>
              <a:buFont typeface="+mj-lt"/>
              <a:buAutoNum type="arabicPeriod"/>
            </a:pPr>
            <a:r>
              <a:rPr lang="en-US" dirty="0" smtClean="0">
                <a:latin typeface="Times New Roman" pitchFamily="18" charset="0"/>
                <a:cs typeface="Times New Roman" pitchFamily="18" charset="0"/>
              </a:rPr>
              <a:t>Socializee</a:t>
            </a:r>
          </a:p>
          <a:p>
            <a:pPr marL="514350" indent="-514350">
              <a:lnSpc>
                <a:spcPct val="200000"/>
              </a:lnSpc>
              <a:buFont typeface="+mj-lt"/>
              <a:buAutoNum type="arabicPeriod"/>
            </a:pPr>
            <a:r>
              <a:rPr lang="en-US" dirty="0" smtClean="0">
                <a:latin typeface="Times New Roman" pitchFamily="18" charset="0"/>
                <a:cs typeface="Times New Roman" pitchFamily="18" charset="0"/>
              </a:rPr>
              <a:t>Socializer</a:t>
            </a:r>
          </a:p>
          <a:p>
            <a:pPr marL="514350" indent="-514350">
              <a:lnSpc>
                <a:spcPct val="200000"/>
              </a:lnSpc>
              <a:buFont typeface="+mj-lt"/>
              <a:buAutoNum type="arabicPeriod"/>
            </a:pPr>
            <a:r>
              <a:rPr lang="en-US" dirty="0" smtClean="0">
                <a:latin typeface="Times New Roman" pitchFamily="18" charset="0"/>
                <a:cs typeface="Times New Roman" pitchFamily="18" charset="0"/>
              </a:rPr>
              <a:t>Socialization setting</a:t>
            </a:r>
          </a:p>
          <a:p>
            <a:pPr marL="514350" indent="-514350">
              <a:lnSpc>
                <a:spcPct val="200000"/>
              </a:lnSpc>
              <a:buNone/>
            </a:pPr>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53</a:t>
            </a:fld>
            <a:endParaRPr lang="en-US"/>
          </a:p>
        </p:txBody>
      </p:sp>
    </p:spTree>
  </p:cSld>
  <p:clrMapOvr>
    <a:masterClrMapping/>
  </p:clrMapOvr>
  <p:transition>
    <p:wipe dir="d"/>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GB" sz="3200" b="1" smtClean="0">
                <a:latin typeface="Times New Roman" pitchFamily="18" charset="0"/>
                <a:cs typeface="Times New Roman" pitchFamily="18" charset="0"/>
              </a:rPr>
              <a:t>AGENTS OF SOCIALISATION </a:t>
            </a:r>
            <a:r>
              <a:rPr lang="en-US" sz="3200" b="1" smtClean="0">
                <a:latin typeface="Times New Roman" pitchFamily="18" charset="0"/>
                <a:cs typeface="Times New Roman" pitchFamily="18" charset="0"/>
              </a:rPr>
              <a:t/>
            </a:r>
            <a:br>
              <a:rPr lang="en-US" sz="3200" b="1" smtClean="0">
                <a:latin typeface="Times New Roman" pitchFamily="18" charset="0"/>
                <a:cs typeface="Times New Roman" pitchFamily="18" charset="0"/>
              </a:rPr>
            </a:br>
            <a:endParaRPr lang="en-US" sz="3200" b="1" smtClean="0">
              <a:latin typeface="Times New Roman" pitchFamily="18" charset="0"/>
              <a:cs typeface="Times New Roman" pitchFamily="18" charset="0"/>
            </a:endParaRPr>
          </a:p>
        </p:txBody>
      </p:sp>
      <p:sp>
        <p:nvSpPr>
          <p:cNvPr id="30723" name="Content Placeholder 2"/>
          <p:cNvSpPr>
            <a:spLocks noGrp="1"/>
          </p:cNvSpPr>
          <p:nvPr>
            <p:ph idx="1"/>
          </p:nvPr>
        </p:nvSpPr>
        <p:spPr>
          <a:xfrm>
            <a:off x="457200" y="990600"/>
            <a:ext cx="8229600" cy="5715000"/>
          </a:xfrm>
        </p:spPr>
        <p:txBody>
          <a:bodyPr/>
          <a:lstStyle/>
          <a:p>
            <a:pPr lvl="2">
              <a:lnSpc>
                <a:spcPct val="200000"/>
              </a:lnSpc>
              <a:buFont typeface="Wingdings" pitchFamily="2" charset="2"/>
              <a:buChar char="§"/>
            </a:pPr>
            <a:r>
              <a:rPr lang="en-GB" sz="3200" dirty="0" smtClean="0">
                <a:latin typeface="Times New Roman" pitchFamily="18" charset="0"/>
                <a:cs typeface="Times New Roman" pitchFamily="18" charset="0"/>
              </a:rPr>
              <a:t>Family</a:t>
            </a:r>
            <a:endParaRPr lang="en-US" sz="3200" dirty="0" smtClean="0">
              <a:latin typeface="Times New Roman" pitchFamily="18" charset="0"/>
              <a:cs typeface="Times New Roman" pitchFamily="18" charset="0"/>
            </a:endParaRPr>
          </a:p>
          <a:p>
            <a:pPr lvl="2">
              <a:lnSpc>
                <a:spcPct val="200000"/>
              </a:lnSpc>
              <a:buFont typeface="Wingdings" pitchFamily="2" charset="2"/>
              <a:buChar char="§"/>
            </a:pPr>
            <a:r>
              <a:rPr lang="en-GB" sz="3200" dirty="0" smtClean="0">
                <a:latin typeface="Times New Roman" pitchFamily="18" charset="0"/>
                <a:cs typeface="Times New Roman" pitchFamily="18" charset="0"/>
              </a:rPr>
              <a:t>Social Institutions</a:t>
            </a:r>
            <a:endParaRPr lang="en-US" sz="3200" dirty="0" smtClean="0">
              <a:latin typeface="Times New Roman" pitchFamily="18" charset="0"/>
              <a:cs typeface="Times New Roman" pitchFamily="18" charset="0"/>
            </a:endParaRPr>
          </a:p>
          <a:p>
            <a:pPr lvl="2">
              <a:lnSpc>
                <a:spcPct val="200000"/>
              </a:lnSpc>
              <a:buFont typeface="Wingdings" pitchFamily="2" charset="2"/>
              <a:buChar char="§"/>
            </a:pPr>
            <a:r>
              <a:rPr lang="en-GB" sz="3200" dirty="0" smtClean="0">
                <a:latin typeface="Times New Roman" pitchFamily="18" charset="0"/>
                <a:cs typeface="Times New Roman" pitchFamily="18" charset="0"/>
              </a:rPr>
              <a:t>Peers relationships</a:t>
            </a:r>
          </a:p>
          <a:p>
            <a:pPr lvl="2">
              <a:lnSpc>
                <a:spcPct val="200000"/>
              </a:lnSpc>
              <a:buFont typeface="Wingdings" pitchFamily="2" charset="2"/>
              <a:buChar char="§"/>
            </a:pPr>
            <a:r>
              <a:rPr lang="en-GB" sz="3200" dirty="0" smtClean="0">
                <a:latin typeface="Times New Roman" pitchFamily="18" charset="0"/>
                <a:cs typeface="Times New Roman" pitchFamily="18" charset="0"/>
              </a:rPr>
              <a:t>Neighbours(community)</a:t>
            </a:r>
            <a:endParaRPr lang="en-US" sz="3200" dirty="0" smtClean="0">
              <a:latin typeface="Times New Roman" pitchFamily="18" charset="0"/>
              <a:cs typeface="Times New Roman" pitchFamily="18" charset="0"/>
            </a:endParaRPr>
          </a:p>
          <a:p>
            <a:pPr lvl="2">
              <a:lnSpc>
                <a:spcPct val="200000"/>
              </a:lnSpc>
              <a:buFont typeface="Wingdings" pitchFamily="2" charset="2"/>
              <a:buChar char="§"/>
            </a:pPr>
            <a:r>
              <a:rPr lang="en-GB" sz="3200" dirty="0" smtClean="0">
                <a:latin typeface="Times New Roman" pitchFamily="18" charset="0"/>
                <a:cs typeface="Times New Roman" pitchFamily="18" charset="0"/>
              </a:rPr>
              <a:t>Electronic and Printed Media </a:t>
            </a:r>
          </a:p>
          <a:p>
            <a:pPr eaLnBrk="1" hangingPunct="1">
              <a:buFont typeface="Wingdings" pitchFamily="2" charset="2"/>
              <a:buChar char="v"/>
            </a:pPr>
            <a:endParaRPr lang="en-GB" dirty="0" smtClean="0">
              <a:latin typeface="Times New Roman" pitchFamily="18" charset="0"/>
              <a:cs typeface="Times New Roman" pitchFamily="18" charset="0"/>
            </a:endParaRPr>
          </a:p>
          <a:p>
            <a:pPr eaLnBrk="1" hangingPunct="1">
              <a:buNone/>
            </a:pPr>
            <a:endParaRPr lang="en-US" dirty="0" smtClean="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pPr>
              <a:defRPr/>
            </a:pPr>
            <a:r>
              <a:rPr lang="en-US" smtClean="0"/>
              <a:t>keitany- Sociology and Anthropology october  2017</a:t>
            </a:r>
            <a:endParaRPr lang="en-US"/>
          </a:p>
        </p:txBody>
      </p:sp>
      <p:sp>
        <p:nvSpPr>
          <p:cNvPr id="4" name="Slide Number Placeholder 3"/>
          <p:cNvSpPr>
            <a:spLocks noGrp="1"/>
          </p:cNvSpPr>
          <p:nvPr>
            <p:ph type="sldNum" sz="quarter" idx="12"/>
          </p:nvPr>
        </p:nvSpPr>
        <p:spPr/>
        <p:txBody>
          <a:bodyPr/>
          <a:lstStyle/>
          <a:p>
            <a:pPr>
              <a:defRPr/>
            </a:pPr>
            <a:fld id="{ABD15A86-9469-40C9-8EF2-8439F4EA9201}" type="slidenum">
              <a:rPr lang="en-US" smtClean="0"/>
              <a:pPr>
                <a:defRPr/>
              </a:pPr>
              <a:t>54</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 calcmode="lin" valueType="num">
                                      <p:cBhvr additive="base">
                                        <p:cTn id="7" dur="500" fill="hold"/>
                                        <p:tgtEl>
                                          <p:spTgt spid="307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723">
                                            <p:txEl>
                                              <p:pRg st="1" end="1"/>
                                            </p:txEl>
                                          </p:spTgt>
                                        </p:tgtEl>
                                        <p:attrNameLst>
                                          <p:attrName>style.visibility</p:attrName>
                                        </p:attrNameLst>
                                      </p:cBhvr>
                                      <p:to>
                                        <p:strVal val="visible"/>
                                      </p:to>
                                    </p:set>
                                    <p:anim calcmode="lin" valueType="num">
                                      <p:cBhvr additive="base">
                                        <p:cTn id="13" dur="500" fill="hold"/>
                                        <p:tgtEl>
                                          <p:spTgt spid="3072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0723">
                                            <p:txEl>
                                              <p:pRg st="2" end="2"/>
                                            </p:txEl>
                                          </p:spTgt>
                                        </p:tgtEl>
                                        <p:attrNameLst>
                                          <p:attrName>style.visibility</p:attrName>
                                        </p:attrNameLst>
                                      </p:cBhvr>
                                      <p:to>
                                        <p:strVal val="visible"/>
                                      </p:to>
                                    </p:set>
                                    <p:anim calcmode="lin" valueType="num">
                                      <p:cBhvr additive="base">
                                        <p:cTn id="19" dur="500" fill="hold"/>
                                        <p:tgtEl>
                                          <p:spTgt spid="3072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2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0723">
                                            <p:txEl>
                                              <p:pRg st="3" end="3"/>
                                            </p:txEl>
                                          </p:spTgt>
                                        </p:tgtEl>
                                        <p:attrNameLst>
                                          <p:attrName>style.visibility</p:attrName>
                                        </p:attrNameLst>
                                      </p:cBhvr>
                                      <p:to>
                                        <p:strVal val="visible"/>
                                      </p:to>
                                    </p:set>
                                    <p:anim calcmode="lin" valueType="num">
                                      <p:cBhvr additive="base">
                                        <p:cTn id="25" dur="500" fill="hold"/>
                                        <p:tgtEl>
                                          <p:spTgt spid="3072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072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0723">
                                            <p:txEl>
                                              <p:pRg st="4" end="4"/>
                                            </p:txEl>
                                          </p:spTgt>
                                        </p:tgtEl>
                                        <p:attrNameLst>
                                          <p:attrName>style.visibility</p:attrName>
                                        </p:attrNameLst>
                                      </p:cBhvr>
                                      <p:to>
                                        <p:strVal val="visible"/>
                                      </p:to>
                                    </p:set>
                                    <p:anim calcmode="lin" valueType="num">
                                      <p:cBhvr additive="base">
                                        <p:cTn id="31" dur="500" fill="hold"/>
                                        <p:tgtEl>
                                          <p:spTgt spid="3072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072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haroni" pitchFamily="2" charset="-79"/>
                <a:cs typeface="Aharoni" pitchFamily="2" charset="-79"/>
              </a:rPr>
              <a:t>Modes of social learning</a:t>
            </a:r>
            <a:endParaRPr lang="en-US" dirty="0">
              <a:latin typeface="Aharoni" pitchFamily="2" charset="-79"/>
              <a:cs typeface="Aharoni" pitchFamily="2" charset="-79"/>
            </a:endParaRPr>
          </a:p>
        </p:txBody>
      </p:sp>
      <p:sp>
        <p:nvSpPr>
          <p:cNvPr id="3" name="Content Placeholder 2"/>
          <p:cNvSpPr>
            <a:spLocks noGrp="1"/>
          </p:cNvSpPr>
          <p:nvPr>
            <p:ph idx="1"/>
          </p:nvPr>
        </p:nvSpPr>
        <p:spPr/>
        <p:txBody>
          <a:bodyPr/>
          <a:lstStyle/>
          <a:p>
            <a:pPr marL="571500" indent="-571500">
              <a:lnSpc>
                <a:spcPct val="200000"/>
              </a:lnSpc>
              <a:buFont typeface="+mj-lt"/>
              <a:buAutoNum type="romanLcPeriod"/>
            </a:pPr>
            <a:r>
              <a:rPr lang="en-US" dirty="0" smtClean="0">
                <a:latin typeface="Times New Roman" pitchFamily="18" charset="0"/>
                <a:cs typeface="Times New Roman" pitchFamily="18" charset="0"/>
              </a:rPr>
              <a:t>Conditioning</a:t>
            </a:r>
          </a:p>
          <a:p>
            <a:pPr marL="571500" indent="-571500">
              <a:lnSpc>
                <a:spcPct val="200000"/>
              </a:lnSpc>
              <a:buFont typeface="+mj-lt"/>
              <a:buAutoNum type="romanLcPeriod"/>
            </a:pPr>
            <a:r>
              <a:rPr lang="en-US" dirty="0" smtClean="0">
                <a:latin typeface="Times New Roman" pitchFamily="18" charset="0"/>
                <a:cs typeface="Times New Roman" pitchFamily="18" charset="0"/>
              </a:rPr>
              <a:t>Identity taking</a:t>
            </a:r>
          </a:p>
          <a:p>
            <a:pPr marL="571500" indent="-571500">
              <a:lnSpc>
                <a:spcPct val="200000"/>
              </a:lnSpc>
              <a:buFont typeface="+mj-lt"/>
              <a:buAutoNum type="romanLcPeriod"/>
            </a:pPr>
            <a:r>
              <a:rPr lang="en-US" dirty="0" smtClean="0">
                <a:latin typeface="Times New Roman" pitchFamily="18" charset="0"/>
                <a:cs typeface="Times New Roman" pitchFamily="18" charset="0"/>
              </a:rPr>
              <a:t> Modeling-after</a:t>
            </a:r>
          </a:p>
          <a:p>
            <a:pPr marL="571500" indent="-571500">
              <a:lnSpc>
                <a:spcPct val="200000"/>
              </a:lnSpc>
              <a:buFont typeface="+mj-lt"/>
              <a:buAutoNum type="romanLcPeriod"/>
            </a:pPr>
            <a:r>
              <a:rPr lang="en-US" dirty="0" smtClean="0">
                <a:latin typeface="Times New Roman" pitchFamily="18" charset="0"/>
                <a:cs typeface="Times New Roman" pitchFamily="18" charset="0"/>
              </a:rPr>
              <a:t> Problem solving</a:t>
            </a:r>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55</a:t>
            </a:fld>
            <a:endParaRPr lang="en-US"/>
          </a:p>
        </p:txBody>
      </p:sp>
    </p:spTree>
  </p:cSld>
  <p:clrMapOvr>
    <a:masterClrMapping/>
  </p:clrMapOvr>
  <p:transition>
    <p:wipe dir="d"/>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lstStyle/>
          <a:p>
            <a:r>
              <a:rPr lang="en-US" sz="2800" b="1" dirty="0" smtClean="0">
                <a:latin typeface="Times New Roman" pitchFamily="18" charset="0"/>
                <a:cs typeface="Times New Roman" pitchFamily="18" charset="0"/>
              </a:rPr>
              <a:t>PATTERNS OF SOCIALIZATION</a:t>
            </a:r>
            <a:endParaRPr lang="en-US" sz="2800" b="1" dirty="0">
              <a:latin typeface="Times New Roman" pitchFamily="18" charset="0"/>
              <a:cs typeface="Times New Roman" pitchFamily="18" charset="0"/>
            </a:endParaRPr>
          </a:p>
        </p:txBody>
      </p:sp>
      <p:sp>
        <p:nvSpPr>
          <p:cNvPr id="6" name="Content Placeholder 5"/>
          <p:cNvSpPr>
            <a:spLocks noGrp="1"/>
          </p:cNvSpPr>
          <p:nvPr>
            <p:ph sz="half" idx="1"/>
          </p:nvPr>
        </p:nvSpPr>
        <p:spPr>
          <a:xfrm>
            <a:off x="152400" y="609600"/>
            <a:ext cx="4343400" cy="6248400"/>
          </a:xfrm>
        </p:spPr>
        <p:txBody>
          <a:bodyPr>
            <a:normAutofit lnSpcReduction="10000"/>
          </a:bodyPr>
          <a:lstStyle/>
          <a:p>
            <a:pPr>
              <a:buNone/>
            </a:pPr>
            <a:r>
              <a:rPr lang="en-US" b="1" u="sng" dirty="0" smtClean="0">
                <a:latin typeface="Times New Roman" pitchFamily="18" charset="0"/>
                <a:cs typeface="Times New Roman" pitchFamily="18" charset="0"/>
              </a:rPr>
              <a:t>REPRESSIVE</a:t>
            </a:r>
          </a:p>
          <a:p>
            <a:r>
              <a:rPr lang="en-US" dirty="0" smtClean="0">
                <a:latin typeface="Times New Roman" pitchFamily="18" charset="0"/>
                <a:cs typeface="Times New Roman" pitchFamily="18" charset="0"/>
              </a:rPr>
              <a:t>Punishing wrong behavior</a:t>
            </a:r>
          </a:p>
          <a:p>
            <a:r>
              <a:rPr lang="en-US" dirty="0" smtClean="0">
                <a:latin typeface="Times New Roman" pitchFamily="18" charset="0"/>
                <a:cs typeface="Times New Roman" pitchFamily="18" charset="0"/>
              </a:rPr>
              <a:t>Material rewards and punishment</a:t>
            </a:r>
          </a:p>
          <a:p>
            <a:r>
              <a:rPr lang="en-US" dirty="0" smtClean="0">
                <a:latin typeface="Times New Roman" pitchFamily="18" charset="0"/>
                <a:cs typeface="Times New Roman" pitchFamily="18" charset="0"/>
              </a:rPr>
              <a:t>Obedience of child</a:t>
            </a:r>
          </a:p>
          <a:p>
            <a:r>
              <a:rPr lang="en-US" dirty="0" smtClean="0">
                <a:latin typeface="Times New Roman" pitchFamily="18" charset="0"/>
                <a:cs typeface="Times New Roman" pitchFamily="18" charset="0"/>
              </a:rPr>
              <a:t>Obedience of child</a:t>
            </a:r>
          </a:p>
          <a:p>
            <a:r>
              <a:rPr lang="en-US" dirty="0" smtClean="0">
                <a:latin typeface="Times New Roman" pitchFamily="18" charset="0"/>
                <a:cs typeface="Times New Roman" pitchFamily="18" charset="0"/>
              </a:rPr>
              <a:t>Communication as command</a:t>
            </a:r>
          </a:p>
          <a:p>
            <a:r>
              <a:rPr lang="en-US" dirty="0" smtClean="0">
                <a:latin typeface="Times New Roman" pitchFamily="18" charset="0"/>
                <a:cs typeface="Times New Roman" pitchFamily="18" charset="0"/>
              </a:rPr>
              <a:t>Parent-centered socialization</a:t>
            </a:r>
          </a:p>
          <a:p>
            <a:r>
              <a:rPr lang="en-US" dirty="0" smtClean="0">
                <a:latin typeface="Times New Roman" pitchFamily="18" charset="0"/>
                <a:cs typeface="Times New Roman" pitchFamily="18" charset="0"/>
              </a:rPr>
              <a:t>Child's discernment of parents‘ Wishes</a:t>
            </a:r>
          </a:p>
          <a:p>
            <a:r>
              <a:rPr lang="en-US" dirty="0" smtClean="0">
                <a:latin typeface="Times New Roman" pitchFamily="18" charset="0"/>
                <a:cs typeface="Times New Roman" pitchFamily="18" charset="0"/>
              </a:rPr>
              <a:t>Family as significant other</a:t>
            </a:r>
            <a:endParaRPr lang="en-US" dirty="0">
              <a:latin typeface="Times New Roman" pitchFamily="18" charset="0"/>
              <a:cs typeface="Times New Roman" pitchFamily="18" charset="0"/>
            </a:endParaRPr>
          </a:p>
        </p:txBody>
      </p:sp>
      <p:sp>
        <p:nvSpPr>
          <p:cNvPr id="7" name="Content Placeholder 6"/>
          <p:cNvSpPr>
            <a:spLocks noGrp="1"/>
          </p:cNvSpPr>
          <p:nvPr>
            <p:ph sz="half" idx="2"/>
          </p:nvPr>
        </p:nvSpPr>
        <p:spPr>
          <a:xfrm>
            <a:off x="4648200" y="609600"/>
            <a:ext cx="4495800" cy="6248400"/>
          </a:xfrm>
        </p:spPr>
        <p:txBody>
          <a:bodyPr>
            <a:normAutofit lnSpcReduction="10000"/>
          </a:bodyPr>
          <a:lstStyle/>
          <a:p>
            <a:pPr>
              <a:buNone/>
            </a:pPr>
            <a:r>
              <a:rPr lang="en-US" b="1" u="sng" dirty="0" smtClean="0">
                <a:latin typeface="Times New Roman" pitchFamily="18" charset="0"/>
                <a:cs typeface="Times New Roman" pitchFamily="18" charset="0"/>
              </a:rPr>
              <a:t>PARTICIPATORY</a:t>
            </a:r>
          </a:p>
          <a:p>
            <a:r>
              <a:rPr lang="en-US" dirty="0" smtClean="0">
                <a:latin typeface="Times New Roman" pitchFamily="18" charset="0"/>
                <a:cs typeface="Times New Roman" pitchFamily="18" charset="0"/>
              </a:rPr>
              <a:t>Rewarding good behavior</a:t>
            </a:r>
          </a:p>
          <a:p>
            <a:r>
              <a:rPr lang="en-US" dirty="0" smtClean="0">
                <a:latin typeface="Times New Roman" pitchFamily="18" charset="0"/>
                <a:cs typeface="Times New Roman" pitchFamily="18" charset="0"/>
              </a:rPr>
              <a:t>Symbolic rewards and Punishment</a:t>
            </a:r>
          </a:p>
          <a:p>
            <a:r>
              <a:rPr lang="en-US" dirty="0" smtClean="0">
                <a:latin typeface="Times New Roman" pitchFamily="18" charset="0"/>
                <a:cs typeface="Times New Roman" pitchFamily="18" charset="0"/>
              </a:rPr>
              <a:t>Autonomy of child</a:t>
            </a:r>
          </a:p>
          <a:p>
            <a:r>
              <a:rPr lang="en-US" dirty="0" smtClean="0">
                <a:latin typeface="Times New Roman" pitchFamily="18" charset="0"/>
                <a:cs typeface="Times New Roman" pitchFamily="18" charset="0"/>
              </a:rPr>
              <a:t>Verbal communication</a:t>
            </a:r>
          </a:p>
          <a:p>
            <a:r>
              <a:rPr lang="en-US" dirty="0" smtClean="0">
                <a:latin typeface="Times New Roman" pitchFamily="18" charset="0"/>
                <a:cs typeface="Times New Roman" pitchFamily="18" charset="0"/>
              </a:rPr>
              <a:t>Communication as interaction</a:t>
            </a:r>
          </a:p>
          <a:p>
            <a:r>
              <a:rPr lang="en-US" dirty="0" smtClean="0">
                <a:latin typeface="Times New Roman" pitchFamily="18" charset="0"/>
                <a:cs typeface="Times New Roman" pitchFamily="18" charset="0"/>
              </a:rPr>
              <a:t>Child-centered socialization</a:t>
            </a:r>
          </a:p>
          <a:p>
            <a:r>
              <a:rPr lang="en-US" dirty="0" smtClean="0">
                <a:latin typeface="Times New Roman" pitchFamily="18" charset="0"/>
                <a:cs typeface="Times New Roman" pitchFamily="18" charset="0"/>
              </a:rPr>
              <a:t>Parents' discernment of child's needs</a:t>
            </a:r>
          </a:p>
          <a:p>
            <a:r>
              <a:rPr lang="en-US" dirty="0" smtClean="0">
                <a:latin typeface="Times New Roman" pitchFamily="18" charset="0"/>
                <a:cs typeface="Times New Roman" pitchFamily="18" charset="0"/>
              </a:rPr>
              <a:t>Family as generalized other</a:t>
            </a:r>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56</a:t>
            </a:fld>
            <a:endParaRPr lang="en-US"/>
          </a:p>
        </p:txBody>
      </p:sp>
    </p:spTree>
  </p:cSld>
  <p:clrMapOvr>
    <a:masterClrMapping/>
  </p:clrMapOvr>
  <p:transition>
    <p:wipe dir="d"/>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US"/>
          </a:p>
        </p:txBody>
      </p:sp>
      <p:sp>
        <p:nvSpPr>
          <p:cNvPr id="8" name="Content Placeholder 7"/>
          <p:cNvSpPr>
            <a:spLocks noGrp="1"/>
          </p:cNvSpPr>
          <p:nvPr>
            <p:ph idx="1"/>
          </p:nvPr>
        </p:nvSpPr>
        <p:spPr/>
        <p:txBody>
          <a:bodyPr/>
          <a:lstStyle/>
          <a:p>
            <a:pPr>
              <a:lnSpc>
                <a:spcPct val="200000"/>
              </a:lnSpc>
              <a:buNone/>
            </a:pPr>
            <a:r>
              <a:rPr lang="en-US" dirty="0" smtClean="0">
                <a:latin typeface="Times New Roman" pitchFamily="18" charset="0"/>
                <a:cs typeface="Times New Roman" pitchFamily="18" charset="0"/>
              </a:rPr>
              <a:t>MEASURING SOCIAL HEALTH</a:t>
            </a:r>
          </a:p>
          <a:p>
            <a:pPr>
              <a:lnSpc>
                <a:spcPct val="200000"/>
              </a:lnSpc>
            </a:pPr>
            <a:r>
              <a:rPr lang="en-US" dirty="0" smtClean="0">
                <a:latin typeface="Times New Roman" pitchFamily="18" charset="0"/>
                <a:cs typeface="Times New Roman" pitchFamily="18" charset="0"/>
              </a:rPr>
              <a:t>Focus on:-</a:t>
            </a:r>
          </a:p>
          <a:p>
            <a:pPr>
              <a:lnSpc>
                <a:spcPct val="200000"/>
              </a:lnSpc>
              <a:buFont typeface="Wingdings" pitchFamily="2" charset="2"/>
              <a:buChar char="ü"/>
            </a:pPr>
            <a:r>
              <a:rPr lang="en-US" dirty="0" err="1" smtClean="0">
                <a:latin typeface="Times New Roman" pitchFamily="18" charset="0"/>
                <a:cs typeface="Times New Roman" pitchFamily="18" charset="0"/>
              </a:rPr>
              <a:t>Individduals</a:t>
            </a:r>
            <a:endParaRPr lang="en-US" dirty="0" smtClean="0">
              <a:latin typeface="Times New Roman" pitchFamily="18" charset="0"/>
              <a:cs typeface="Times New Roman" pitchFamily="18" charset="0"/>
            </a:endParaRPr>
          </a:p>
          <a:p>
            <a:pPr>
              <a:lnSpc>
                <a:spcPct val="200000"/>
              </a:lnSpc>
              <a:buFont typeface="Wingdings" pitchFamily="2" charset="2"/>
              <a:buChar char="ü"/>
            </a:pPr>
            <a:r>
              <a:rPr lang="en-US" dirty="0" smtClean="0">
                <a:latin typeface="Times New Roman" pitchFamily="18" charset="0"/>
                <a:cs typeface="Times New Roman" pitchFamily="18" charset="0"/>
              </a:rPr>
              <a:t>Society </a:t>
            </a:r>
            <a:endParaRPr lang="en-US" dirty="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pPr>
              <a:defRPr/>
            </a:pPr>
            <a:r>
              <a:rPr lang="en-US" smtClean="0"/>
              <a:t>keitany- Sociology and Anthropology october  2017</a:t>
            </a:r>
            <a:endParaRPr lang="en-US"/>
          </a:p>
        </p:txBody>
      </p:sp>
      <p:sp>
        <p:nvSpPr>
          <p:cNvPr id="6" name="Slide Number Placeholder 5"/>
          <p:cNvSpPr>
            <a:spLocks noGrp="1"/>
          </p:cNvSpPr>
          <p:nvPr>
            <p:ph type="sldNum" sz="quarter" idx="12"/>
          </p:nvPr>
        </p:nvSpPr>
        <p:spPr/>
        <p:txBody>
          <a:bodyPr/>
          <a:lstStyle/>
          <a:p>
            <a:pPr>
              <a:defRPr/>
            </a:pPr>
            <a:fld id="{F974C307-F3C7-4D1F-BF0D-0D3B817F7F59}" type="slidenum">
              <a:rPr lang="en-US" smtClean="0"/>
              <a:pPr>
                <a:defRPr/>
              </a:pPr>
              <a:t>57</a:t>
            </a:fld>
            <a:endParaRPr lang="en-US"/>
          </a:p>
        </p:txBody>
      </p:sp>
    </p:spTree>
  </p:cSld>
  <p:clrMapOvr>
    <a:masterClrMapping/>
  </p:clrMapOvr>
  <p:transition>
    <p:wipe dir="d"/>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endParaRPr lang="en-US" dirty="0"/>
          </a:p>
        </p:txBody>
      </p:sp>
      <p:sp>
        <p:nvSpPr>
          <p:cNvPr id="3" name="Content Placeholder 2"/>
          <p:cNvSpPr>
            <a:spLocks noGrp="1"/>
          </p:cNvSpPr>
          <p:nvPr>
            <p:ph idx="1"/>
          </p:nvPr>
        </p:nvSpPr>
        <p:spPr>
          <a:xfrm>
            <a:off x="457200" y="685800"/>
            <a:ext cx="8229600" cy="6172200"/>
          </a:xfrm>
        </p:spPr>
        <p:txBody>
          <a:bodyPr/>
          <a:lstStyle/>
          <a:p>
            <a:pPr>
              <a:buNone/>
            </a:pPr>
            <a:endParaRPr lang="en-US"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rPr>
              <a:t>The social health of an individual is ;</a:t>
            </a:r>
          </a:p>
          <a:p>
            <a:r>
              <a:rPr lang="en-US" dirty="0" smtClean="0">
                <a:latin typeface="Times New Roman" pitchFamily="18" charset="0"/>
                <a:cs typeface="Times New Roman" pitchFamily="18" charset="0"/>
              </a:rPr>
              <a:t>“that dimension of an individual’s well-being that concerns how s/he gets along with other people, how other people react to him/her, and how s/he interacts with social institutions and societal mores” </a:t>
            </a:r>
          </a:p>
          <a:p>
            <a:endParaRPr lang="en-US" dirty="0" smtClean="0">
              <a:latin typeface="Times New Roman" pitchFamily="18" charset="0"/>
              <a:cs typeface="Times New Roman" pitchFamily="18" charset="0"/>
            </a:endParaRPr>
          </a:p>
          <a:p>
            <a:endParaRPr lang="en-US" dirty="0" smtClean="0"/>
          </a:p>
          <a:p>
            <a:pPr>
              <a:buNone/>
            </a:pPr>
            <a:r>
              <a:rPr lang="en-US" i="1" dirty="0" smtClean="0">
                <a:latin typeface="Times New Roman" pitchFamily="18" charset="0"/>
                <a:cs typeface="Times New Roman" pitchFamily="18" charset="0"/>
              </a:rPr>
              <a:t>( from </a:t>
            </a:r>
            <a:r>
              <a:rPr lang="en-US" i="1" dirty="0" err="1" smtClean="0">
                <a:latin typeface="Times New Roman" pitchFamily="18" charset="0"/>
                <a:cs typeface="Times New Roman" pitchFamily="18" charset="0"/>
              </a:rPr>
              <a:t>Int</a:t>
            </a:r>
            <a:r>
              <a:rPr lang="en-US" i="1" dirty="0" smtClean="0">
                <a:latin typeface="Times New Roman" pitchFamily="18" charset="0"/>
                <a:cs typeface="Times New Roman" pitchFamily="18" charset="0"/>
              </a:rPr>
              <a:t> J Health </a:t>
            </a:r>
            <a:r>
              <a:rPr lang="en-US" i="1" dirty="0" err="1" smtClean="0">
                <a:latin typeface="Times New Roman" pitchFamily="18" charset="0"/>
                <a:cs typeface="Times New Roman" pitchFamily="18" charset="0"/>
              </a:rPr>
              <a:t>Edu</a:t>
            </a:r>
            <a:r>
              <a:rPr lang="en-US" i="1" dirty="0" smtClean="0">
                <a:latin typeface="Times New Roman" pitchFamily="18" charset="0"/>
                <a:cs typeface="Times New Roman" pitchFamily="18" charset="0"/>
              </a:rPr>
              <a:t> 1973;16:74-82</a:t>
            </a:r>
            <a:r>
              <a:rPr lang="en-US" i="1" dirty="0" smtClean="0"/>
              <a:t>)</a:t>
            </a:r>
            <a:r>
              <a:rPr lang="en-US" dirty="0" smtClean="0"/>
              <a:t> </a:t>
            </a:r>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58</a:t>
            </a:fld>
            <a:endParaRPr lang="en-US"/>
          </a:p>
        </p:txBody>
      </p:sp>
    </p:spTree>
  </p:cSld>
  <p:clrMapOvr>
    <a:masterClrMapping/>
  </p:clrMapOvr>
  <p:transition>
    <p:wipe dir="d"/>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latin typeface="Times New Roman" pitchFamily="18" charset="0"/>
                <a:cs typeface="Times New Roman" pitchFamily="18" charset="0"/>
              </a:rPr>
              <a:t>Social health of society</a:t>
            </a:r>
          </a:p>
          <a:p>
            <a:endParaRPr lang="en-US" dirty="0" smtClean="0"/>
          </a:p>
          <a:p>
            <a:r>
              <a:rPr lang="en-US" dirty="0" smtClean="0">
                <a:latin typeface="Times New Roman" pitchFamily="18" charset="0"/>
                <a:cs typeface="Times New Roman" pitchFamily="18" charset="0"/>
              </a:rPr>
              <a:t>“A society is healthy when there is equal opportunity for all and access by all to the goods and services essential to full functioning as a citizen” </a:t>
            </a:r>
          </a:p>
          <a:p>
            <a:endParaRPr lang="en-US" dirty="0" smtClean="0"/>
          </a:p>
          <a:p>
            <a:pPr>
              <a:buNone/>
            </a:pPr>
            <a:r>
              <a:rPr lang="en-US" i="1" dirty="0" smtClean="0">
                <a:latin typeface="Times New Roman" pitchFamily="18" charset="0"/>
                <a:cs typeface="Times New Roman" pitchFamily="18" charset="0"/>
              </a:rPr>
              <a:t>(From </a:t>
            </a:r>
            <a:r>
              <a:rPr lang="en-US" i="1" dirty="0" err="1" smtClean="0">
                <a:latin typeface="Times New Roman" pitchFamily="18" charset="0"/>
                <a:cs typeface="Times New Roman" pitchFamily="18" charset="0"/>
              </a:rPr>
              <a:t>Int</a:t>
            </a:r>
            <a:r>
              <a:rPr lang="en-US" i="1" dirty="0" smtClean="0">
                <a:latin typeface="Times New Roman" pitchFamily="18" charset="0"/>
                <a:cs typeface="Times New Roman" pitchFamily="18" charset="0"/>
              </a:rPr>
              <a:t> J Health </a:t>
            </a:r>
            <a:r>
              <a:rPr lang="en-US" i="1" dirty="0" err="1" smtClean="0">
                <a:latin typeface="Times New Roman" pitchFamily="18" charset="0"/>
                <a:cs typeface="Times New Roman" pitchFamily="18" charset="0"/>
              </a:rPr>
              <a:t>Edu</a:t>
            </a:r>
            <a:r>
              <a:rPr lang="en-US" i="1" dirty="0" smtClean="0">
                <a:latin typeface="Times New Roman" pitchFamily="18" charset="0"/>
                <a:cs typeface="Times New Roman" pitchFamily="18" charset="0"/>
              </a:rPr>
              <a:t> 1973;16:74-82) </a:t>
            </a:r>
            <a:endParaRPr lang="en-US" i="1"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59</a:t>
            </a:fld>
            <a:endParaRPr lang="en-US"/>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0" y="457200"/>
            <a:ext cx="8915400" cy="6172200"/>
          </a:xfrm>
        </p:spPr>
        <p:txBody>
          <a:bodyPr>
            <a:normAutofit/>
          </a:bodyPr>
          <a:lstStyle/>
          <a:p>
            <a:pPr>
              <a:lnSpc>
                <a:spcPct val="150000"/>
              </a:lnSpc>
              <a:buNone/>
            </a:pPr>
            <a:r>
              <a:rPr lang="en-US" b="1" dirty="0" smtClean="0">
                <a:latin typeface="Times New Roman" pitchFamily="18" charset="0"/>
                <a:cs typeface="Times New Roman" pitchFamily="18" charset="0"/>
              </a:rPr>
              <a:t> Medical sociology</a:t>
            </a:r>
            <a:endParaRPr lang="en-US" dirty="0" smtClean="0">
              <a:latin typeface="Times New Roman" pitchFamily="18" charset="0"/>
              <a:cs typeface="Times New Roman" pitchFamily="18" charset="0"/>
            </a:endParaRPr>
          </a:p>
          <a:p>
            <a:pPr>
              <a:lnSpc>
                <a:spcPct val="150000"/>
              </a:lnSpc>
            </a:pPr>
            <a:r>
              <a:rPr lang="en-US" dirty="0" smtClean="0">
                <a:latin typeface="Times New Roman" pitchFamily="18" charset="0"/>
                <a:cs typeface="Times New Roman" pitchFamily="18" charset="0"/>
              </a:rPr>
              <a:t>This is the sociological analysis of medical organizations and institutions; the production of knowledge and selection of methods, the actions and interactions of healthcare professionals, and the social or cultural (rather than clinical or bodily) effects of medical practice.</a:t>
            </a:r>
          </a:p>
          <a:p>
            <a:pPr>
              <a:lnSpc>
                <a:spcPct val="150000"/>
              </a:lnSpc>
              <a:buNone/>
            </a:pPr>
            <a:r>
              <a:rPr lang="en-US" dirty="0" smtClean="0">
                <a:latin typeface="Times New Roman" pitchFamily="18" charset="0"/>
                <a:cs typeface="Times New Roman" pitchFamily="18" charset="0"/>
              </a:rPr>
              <a:t> </a:t>
            </a: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6</a:t>
            </a:fld>
            <a:endParaRPr lang="en-US"/>
          </a:p>
        </p:txBody>
      </p:sp>
    </p:spTree>
  </p:cSld>
  <p:clrMapOvr>
    <a:masterClrMapping/>
  </p:clrMapOvr>
  <p:transition>
    <p:wipe dir="d"/>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274638"/>
            <a:ext cx="8229600" cy="411162"/>
          </a:xfrm>
        </p:spPr>
        <p:txBody>
          <a:bodyPr>
            <a:normAutofit fontScale="90000"/>
          </a:bodyPr>
          <a:lstStyle/>
          <a:p>
            <a:r>
              <a:rPr lang="en-US" dirty="0" smtClean="0">
                <a:solidFill>
                  <a:srgbClr val="FF0000"/>
                </a:solidFill>
                <a:latin typeface="Algerian" pitchFamily="82" charset="0"/>
              </a:rPr>
              <a:t>summary</a:t>
            </a:r>
          </a:p>
        </p:txBody>
      </p:sp>
      <p:sp>
        <p:nvSpPr>
          <p:cNvPr id="31747" name="Content Placeholder 2"/>
          <p:cNvSpPr>
            <a:spLocks noGrp="1"/>
          </p:cNvSpPr>
          <p:nvPr>
            <p:ph idx="1"/>
          </p:nvPr>
        </p:nvSpPr>
        <p:spPr>
          <a:xfrm>
            <a:off x="152400" y="762000"/>
            <a:ext cx="8534400" cy="6096000"/>
          </a:xfrm>
        </p:spPr>
        <p:txBody>
          <a:bodyPr>
            <a:normAutofit lnSpcReduction="10000"/>
          </a:bodyPr>
          <a:lstStyle/>
          <a:p>
            <a:pPr>
              <a:lnSpc>
                <a:spcPct val="150000"/>
              </a:lnSpc>
              <a:buFont typeface="Courier New" pitchFamily="49" charset="0"/>
              <a:buChar char="o"/>
            </a:pPr>
            <a:r>
              <a:rPr lang="en-US" sz="2800" dirty="0" smtClean="0">
                <a:latin typeface="Times New Roman" pitchFamily="18" charset="0"/>
                <a:cs typeface="Times New Roman" pitchFamily="18" charset="0"/>
              </a:rPr>
              <a:t>Socialization is a life long process.</a:t>
            </a:r>
          </a:p>
          <a:p>
            <a:pPr>
              <a:lnSpc>
                <a:spcPct val="150000"/>
              </a:lnSpc>
              <a:buFont typeface="Courier New" pitchFamily="49" charset="0"/>
              <a:buChar char="o"/>
            </a:pPr>
            <a:r>
              <a:rPr lang="en-US" sz="2800" dirty="0" smtClean="0">
                <a:latin typeface="Times New Roman" pitchFamily="18" charset="0"/>
                <a:cs typeface="Times New Roman" pitchFamily="18" charset="0"/>
              </a:rPr>
              <a:t>Adult personality is partly defined by biologic factors and partly by socialization processes.</a:t>
            </a:r>
          </a:p>
          <a:p>
            <a:pPr>
              <a:lnSpc>
                <a:spcPct val="150000"/>
              </a:lnSpc>
              <a:buFont typeface="Courier New" pitchFamily="49" charset="0"/>
              <a:buChar char="o"/>
            </a:pPr>
            <a:r>
              <a:rPr lang="en-US" sz="2800" dirty="0" smtClean="0">
                <a:latin typeface="Times New Roman" pitchFamily="18" charset="0"/>
                <a:cs typeface="Times New Roman" pitchFamily="18" charset="0"/>
              </a:rPr>
              <a:t>Socialization depends on individual abilities to adjust and cope.</a:t>
            </a:r>
          </a:p>
          <a:p>
            <a:pPr>
              <a:lnSpc>
                <a:spcPct val="150000"/>
              </a:lnSpc>
              <a:buFont typeface="Courier New" pitchFamily="49" charset="0"/>
              <a:buChar char="o"/>
            </a:pPr>
            <a:r>
              <a:rPr lang="en-US" sz="2800" dirty="0" smtClean="0">
                <a:latin typeface="Times New Roman" pitchFamily="18" charset="0"/>
                <a:cs typeface="Times New Roman" pitchFamily="18" charset="0"/>
              </a:rPr>
              <a:t>A conducive environment is very essential for effective socialization.</a:t>
            </a:r>
          </a:p>
          <a:p>
            <a:pPr>
              <a:lnSpc>
                <a:spcPct val="150000"/>
              </a:lnSpc>
              <a:buFont typeface="Courier New" pitchFamily="49" charset="0"/>
              <a:buChar char="o"/>
            </a:pPr>
            <a:r>
              <a:rPr lang="en-US" sz="2800" dirty="0" smtClean="0">
                <a:latin typeface="Times New Roman" pitchFamily="18" charset="0"/>
                <a:cs typeface="Times New Roman" pitchFamily="18" charset="0"/>
              </a:rPr>
              <a:t>The family structure plays a primary role in socialization.</a:t>
            </a:r>
          </a:p>
        </p:txBody>
      </p:sp>
      <p:sp>
        <p:nvSpPr>
          <p:cNvPr id="5" name="Footer Placeholder 4"/>
          <p:cNvSpPr>
            <a:spLocks noGrp="1"/>
          </p:cNvSpPr>
          <p:nvPr>
            <p:ph type="ftr" sz="quarter" idx="11"/>
          </p:nvPr>
        </p:nvSpPr>
        <p:spPr/>
        <p:txBody>
          <a:bodyPr/>
          <a:lstStyle/>
          <a:p>
            <a:pPr>
              <a:defRPr/>
            </a:pPr>
            <a:r>
              <a:rPr lang="en-US" smtClean="0"/>
              <a:t>keitany- Sociology and Anthropology october  2017</a:t>
            </a:r>
            <a:endParaRPr lang="en-US"/>
          </a:p>
        </p:txBody>
      </p:sp>
      <p:sp>
        <p:nvSpPr>
          <p:cNvPr id="4" name="Slide Number Placeholder 3"/>
          <p:cNvSpPr>
            <a:spLocks noGrp="1"/>
          </p:cNvSpPr>
          <p:nvPr>
            <p:ph type="sldNum" sz="quarter" idx="12"/>
          </p:nvPr>
        </p:nvSpPr>
        <p:spPr/>
        <p:txBody>
          <a:bodyPr/>
          <a:lstStyle/>
          <a:p>
            <a:pPr>
              <a:defRPr/>
            </a:pPr>
            <a:fld id="{ABD15A86-9469-40C9-8EF2-8439F4EA9201}" type="slidenum">
              <a:rPr lang="en-US" smtClean="0"/>
              <a:pPr>
                <a:defRPr/>
              </a:pPr>
              <a:t>60</a:t>
            </a:fld>
            <a:endParaRPr lang="en-US"/>
          </a:p>
        </p:txBody>
      </p:sp>
    </p:spTree>
  </p:cSld>
  <p:clrMapOvr>
    <a:masterClrMapping/>
  </p:clrMapOvr>
  <p:transition>
    <p:wipe dir="d"/>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pPr algn="l"/>
            <a:r>
              <a:rPr lang="en-US" b="1" dirty="0" smtClean="0">
                <a:solidFill>
                  <a:srgbClr val="FF0000"/>
                </a:solidFill>
                <a:latin typeface="Times New Roman" pitchFamily="18" charset="0"/>
                <a:cs typeface="Times New Roman" pitchFamily="18" charset="0"/>
              </a:rPr>
              <a:t>Summary cont’</a:t>
            </a:r>
            <a:endParaRPr lang="en-US"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685800"/>
            <a:ext cx="8229600" cy="6172200"/>
          </a:xfrm>
        </p:spPr>
        <p:txBody>
          <a:bodyPr>
            <a:normAutofit/>
          </a:bodyPr>
          <a:lstStyle/>
          <a:p>
            <a:pPr>
              <a:lnSpc>
                <a:spcPct val="150000"/>
              </a:lnSpc>
            </a:pPr>
            <a:r>
              <a:rPr lang="en-US" dirty="0" smtClean="0">
                <a:latin typeface="Times New Roman" pitchFamily="18" charset="0"/>
                <a:cs typeface="Times New Roman" pitchFamily="18" charset="0"/>
              </a:rPr>
              <a:t>The health of a society is measured using both societal and </a:t>
            </a:r>
            <a:r>
              <a:rPr lang="en-US" smtClean="0">
                <a:latin typeface="Times New Roman" pitchFamily="18" charset="0"/>
                <a:cs typeface="Times New Roman" pitchFamily="18" charset="0"/>
              </a:rPr>
              <a:t>individual indicator</a:t>
            </a:r>
            <a:endParaRPr lang="en-US" dirty="0" smtClean="0">
              <a:latin typeface="Times New Roman" pitchFamily="18" charset="0"/>
              <a:cs typeface="Times New Roman" pitchFamily="18" charset="0"/>
            </a:endParaRPr>
          </a:p>
          <a:p>
            <a:pPr>
              <a:lnSpc>
                <a:spcPct val="150000"/>
              </a:lnSpc>
            </a:pPr>
            <a:r>
              <a:rPr lang="en-US" dirty="0" smtClean="0">
                <a:latin typeface="Times New Roman" pitchFamily="18" charset="0"/>
                <a:cs typeface="Times New Roman" pitchFamily="18" charset="0"/>
              </a:rPr>
              <a:t>Health inequalities are health differences between individuals, population groups or groups occupying positions in society </a:t>
            </a:r>
          </a:p>
          <a:p>
            <a:pPr>
              <a:lnSpc>
                <a:spcPct val="150000"/>
              </a:lnSpc>
            </a:pPr>
            <a:r>
              <a:rPr lang="en-US" dirty="0" smtClean="0">
                <a:latin typeface="Times New Roman" pitchFamily="18" charset="0"/>
                <a:cs typeface="Times New Roman" pitchFamily="18" charset="0"/>
              </a:rPr>
              <a:t>Sociology of health focuses on prevention of negative health consequences of the socialization process.</a:t>
            </a:r>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61</a:t>
            </a:fld>
            <a:endParaRPr lang="en-US"/>
          </a:p>
        </p:txBody>
      </p:sp>
    </p:spTree>
  </p:cSld>
  <p:clrMapOvr>
    <a:masterClrMapping/>
  </p:clrMapOvr>
  <p:transition>
    <p:wipe dir="d"/>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274638"/>
            <a:ext cx="8229600" cy="106362"/>
          </a:xfrm>
        </p:spPr>
        <p:txBody>
          <a:bodyPr>
            <a:normAutofit fontScale="90000"/>
          </a:bodyPr>
          <a:lstStyle/>
          <a:p>
            <a:pPr eaLnBrk="1" hangingPunct="1"/>
            <a:endParaRPr lang="en-US" dirty="0" smtClean="0"/>
          </a:p>
        </p:txBody>
      </p:sp>
      <p:sp>
        <p:nvSpPr>
          <p:cNvPr id="32771" name="Content Placeholder 2"/>
          <p:cNvSpPr>
            <a:spLocks noGrp="1"/>
          </p:cNvSpPr>
          <p:nvPr>
            <p:ph idx="1"/>
          </p:nvPr>
        </p:nvSpPr>
        <p:spPr>
          <a:xfrm>
            <a:off x="457200" y="304800"/>
            <a:ext cx="8229600" cy="5821363"/>
          </a:xfrm>
          <a:ln w="57150">
            <a:solidFill>
              <a:schemeClr val="tx1"/>
            </a:solidFill>
          </a:ln>
        </p:spPr>
        <p:txBody>
          <a:bodyPr/>
          <a:lstStyle/>
          <a:p>
            <a:pPr algn="ctr" eaLnBrk="1" hangingPunct="1">
              <a:buFont typeface="Arial" charset="0"/>
              <a:buNone/>
            </a:pPr>
            <a:endParaRPr lang="en-GB" sz="5400" dirty="0" smtClean="0">
              <a:latin typeface="Century" pitchFamily="18" charset="0"/>
            </a:endParaRPr>
          </a:p>
          <a:p>
            <a:pPr algn="ctr" eaLnBrk="1" hangingPunct="1">
              <a:buFont typeface="Arial" charset="0"/>
              <a:buNone/>
            </a:pPr>
            <a:endParaRPr lang="en-GB" sz="5400" dirty="0" smtClean="0">
              <a:latin typeface="Century" pitchFamily="18" charset="0"/>
            </a:endParaRPr>
          </a:p>
          <a:p>
            <a:pPr algn="ctr" eaLnBrk="1" hangingPunct="1">
              <a:buFont typeface="Arial" charset="0"/>
              <a:buNone/>
            </a:pPr>
            <a:r>
              <a:rPr lang="en-GB" sz="5400" dirty="0" smtClean="0">
                <a:latin typeface="Century" pitchFamily="18" charset="0"/>
              </a:rPr>
              <a:t>SOCIAL STRATIFICATION</a:t>
            </a:r>
            <a:r>
              <a:rPr lang="en-US" sz="5400" dirty="0" smtClean="0">
                <a:latin typeface="Copperplate Gothic Bold" pitchFamily="34" charset="0"/>
              </a:rPr>
              <a:t/>
            </a:r>
            <a:br>
              <a:rPr lang="en-US" sz="5400" dirty="0" smtClean="0">
                <a:latin typeface="Copperplate Gothic Bold" pitchFamily="34" charset="0"/>
              </a:rPr>
            </a:br>
            <a:endParaRPr lang="en-US" sz="5400" dirty="0" smtClean="0">
              <a:latin typeface="Copperplate Gothic Bold" pitchFamily="34" charset="0"/>
            </a:endParaRPr>
          </a:p>
        </p:txBody>
      </p:sp>
      <p:sp>
        <p:nvSpPr>
          <p:cNvPr id="5" name="Footer Placeholder 4"/>
          <p:cNvSpPr>
            <a:spLocks noGrp="1"/>
          </p:cNvSpPr>
          <p:nvPr>
            <p:ph type="ftr" sz="quarter" idx="11"/>
          </p:nvPr>
        </p:nvSpPr>
        <p:spPr/>
        <p:txBody>
          <a:bodyPr/>
          <a:lstStyle/>
          <a:p>
            <a:pPr>
              <a:defRPr/>
            </a:pPr>
            <a:r>
              <a:rPr lang="en-US" smtClean="0"/>
              <a:t>keitany- Sociology and Anthropology october  2017</a:t>
            </a:r>
            <a:endParaRPr lang="en-US"/>
          </a:p>
        </p:txBody>
      </p:sp>
      <p:sp>
        <p:nvSpPr>
          <p:cNvPr id="4" name="Slide Number Placeholder 3"/>
          <p:cNvSpPr>
            <a:spLocks noGrp="1"/>
          </p:cNvSpPr>
          <p:nvPr>
            <p:ph type="sldNum" sz="quarter" idx="12"/>
          </p:nvPr>
        </p:nvSpPr>
        <p:spPr/>
        <p:txBody>
          <a:bodyPr/>
          <a:lstStyle/>
          <a:p>
            <a:pPr>
              <a:defRPr/>
            </a:pPr>
            <a:fld id="{ABD15A86-9469-40C9-8EF2-8439F4EA9201}" type="slidenum">
              <a:rPr lang="en-US" smtClean="0"/>
              <a:pPr>
                <a:defRPr/>
              </a:pPr>
              <a:t>62</a:t>
            </a:fld>
            <a:endParaRPr lang="en-US"/>
          </a:p>
        </p:txBody>
      </p:sp>
    </p:spTree>
  </p:cSld>
  <p:clrMapOvr>
    <a:masterClrMapping/>
  </p:clrMapOvr>
  <p:transition>
    <p:wipe dir="d"/>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274638"/>
            <a:ext cx="8229600" cy="563562"/>
          </a:xfrm>
        </p:spPr>
        <p:txBody>
          <a:bodyPr>
            <a:normAutofit fontScale="90000"/>
          </a:bodyPr>
          <a:lstStyle/>
          <a:p>
            <a:r>
              <a:rPr lang="en-US" sz="3200" b="1" u="sng" smtClean="0">
                <a:latin typeface="Batang" pitchFamily="18" charset="-127"/>
                <a:ea typeface="Batang" pitchFamily="18" charset="-127"/>
              </a:rPr>
              <a:t>Specific Objectives</a:t>
            </a:r>
            <a:br>
              <a:rPr lang="en-US" sz="3200" b="1" u="sng" smtClean="0">
                <a:latin typeface="Batang" pitchFamily="18" charset="-127"/>
                <a:ea typeface="Batang" pitchFamily="18" charset="-127"/>
              </a:rPr>
            </a:br>
            <a:endParaRPr lang="en-US" sz="3200" u="sng" smtClean="0">
              <a:latin typeface="Batang" pitchFamily="18" charset="-127"/>
              <a:ea typeface="Batang" pitchFamily="18" charset="-127"/>
            </a:endParaRPr>
          </a:p>
        </p:txBody>
      </p:sp>
      <p:sp>
        <p:nvSpPr>
          <p:cNvPr id="3" name="Content Placeholder 2"/>
          <p:cNvSpPr>
            <a:spLocks noGrp="1"/>
          </p:cNvSpPr>
          <p:nvPr>
            <p:ph idx="1"/>
          </p:nvPr>
        </p:nvSpPr>
        <p:spPr>
          <a:xfrm>
            <a:off x="457200" y="533400"/>
            <a:ext cx="8229600" cy="6324600"/>
          </a:xfrm>
        </p:spPr>
        <p:txBody>
          <a:bodyPr>
            <a:normAutofit lnSpcReduction="10000"/>
          </a:bodyPr>
          <a:lstStyle/>
          <a:p>
            <a:pPr>
              <a:lnSpc>
                <a:spcPct val="200000"/>
              </a:lnSpc>
              <a:defRPr/>
            </a:pPr>
            <a:r>
              <a:rPr lang="en-US" sz="2800" dirty="0" smtClean="0">
                <a:latin typeface="Times New Roman" pitchFamily="18" charset="0"/>
                <a:ea typeface="Batang" pitchFamily="18" charset="-127"/>
                <a:cs typeface="Times New Roman" pitchFamily="18" charset="0"/>
              </a:rPr>
              <a:t>By the end of the sessions the learner will be able to:</a:t>
            </a:r>
          </a:p>
          <a:p>
            <a:pPr marL="571500" indent="-571500">
              <a:lnSpc>
                <a:spcPct val="200000"/>
              </a:lnSpc>
              <a:buFont typeface="+mj-lt"/>
              <a:buAutoNum type="romanLcPeriod"/>
              <a:defRPr/>
            </a:pPr>
            <a:r>
              <a:rPr lang="en-US" sz="2800" dirty="0" smtClean="0">
                <a:latin typeface="Times New Roman" pitchFamily="18" charset="0"/>
                <a:ea typeface="Batang" pitchFamily="18" charset="-127"/>
                <a:cs typeface="Times New Roman" pitchFamily="18" charset="0"/>
              </a:rPr>
              <a:t>Define the term social stratification</a:t>
            </a:r>
          </a:p>
          <a:p>
            <a:pPr marL="571500" indent="-571500">
              <a:lnSpc>
                <a:spcPct val="200000"/>
              </a:lnSpc>
              <a:buFont typeface="+mj-lt"/>
              <a:buAutoNum type="romanLcPeriod"/>
              <a:defRPr/>
            </a:pPr>
            <a:r>
              <a:rPr lang="en-US" sz="2800" dirty="0" smtClean="0">
                <a:latin typeface="Times New Roman" pitchFamily="18" charset="0"/>
                <a:ea typeface="Batang" pitchFamily="18" charset="-127"/>
                <a:cs typeface="Times New Roman" pitchFamily="18" charset="0"/>
              </a:rPr>
              <a:t>Describe the theories of social stratification</a:t>
            </a:r>
          </a:p>
          <a:p>
            <a:pPr marL="571500" indent="-571500">
              <a:lnSpc>
                <a:spcPct val="200000"/>
              </a:lnSpc>
              <a:buFont typeface="+mj-lt"/>
              <a:buAutoNum type="romanLcPeriod"/>
              <a:defRPr/>
            </a:pPr>
            <a:r>
              <a:rPr lang="en-US" sz="2800" dirty="0" smtClean="0">
                <a:latin typeface="Times New Roman" pitchFamily="18" charset="0"/>
                <a:ea typeface="Batang" pitchFamily="18" charset="-127"/>
                <a:cs typeface="Times New Roman" pitchFamily="18" charset="0"/>
              </a:rPr>
              <a:t>Identify the forms of social stratification in the society.</a:t>
            </a:r>
          </a:p>
          <a:p>
            <a:pPr marL="571500" indent="-571500">
              <a:lnSpc>
                <a:spcPct val="200000"/>
              </a:lnSpc>
              <a:buFont typeface="+mj-lt"/>
              <a:buAutoNum type="romanLcPeriod"/>
              <a:defRPr/>
            </a:pPr>
            <a:r>
              <a:rPr lang="en-US" sz="2800" dirty="0" smtClean="0">
                <a:latin typeface="Times New Roman" pitchFamily="18" charset="0"/>
                <a:ea typeface="Batang" pitchFamily="18" charset="-127"/>
                <a:cs typeface="Times New Roman" pitchFamily="18" charset="0"/>
              </a:rPr>
              <a:t>Explain the health consequences of social stratification in the society</a:t>
            </a:r>
            <a:endParaRPr lang="en-US" sz="2800" dirty="0">
              <a:latin typeface="Times New Roman" pitchFamily="18" charset="0"/>
              <a:ea typeface="Batang" pitchFamily="18" charset="-127"/>
              <a:cs typeface="Times New Roman" pitchFamily="18" charset="0"/>
            </a:endParaRPr>
          </a:p>
        </p:txBody>
      </p:sp>
      <p:sp>
        <p:nvSpPr>
          <p:cNvPr id="5" name="Footer Placeholder 4"/>
          <p:cNvSpPr>
            <a:spLocks noGrp="1"/>
          </p:cNvSpPr>
          <p:nvPr>
            <p:ph type="ftr" sz="quarter" idx="11"/>
          </p:nvPr>
        </p:nvSpPr>
        <p:spPr/>
        <p:txBody>
          <a:bodyPr/>
          <a:lstStyle/>
          <a:p>
            <a:pPr>
              <a:defRPr/>
            </a:pPr>
            <a:r>
              <a:rPr lang="en-US" smtClean="0"/>
              <a:t>keitany- Sociology and Anthropology october  2017</a:t>
            </a:r>
            <a:endParaRPr lang="en-US"/>
          </a:p>
        </p:txBody>
      </p:sp>
      <p:sp>
        <p:nvSpPr>
          <p:cNvPr id="4" name="Slide Number Placeholder 3"/>
          <p:cNvSpPr>
            <a:spLocks noGrp="1"/>
          </p:cNvSpPr>
          <p:nvPr>
            <p:ph type="sldNum" sz="quarter" idx="12"/>
          </p:nvPr>
        </p:nvSpPr>
        <p:spPr/>
        <p:txBody>
          <a:bodyPr/>
          <a:lstStyle/>
          <a:p>
            <a:pPr>
              <a:defRPr/>
            </a:pPr>
            <a:fld id="{ABD15A86-9469-40C9-8EF2-8439F4EA9201}" type="slidenum">
              <a:rPr lang="en-US" smtClean="0"/>
              <a:pPr>
                <a:defRPr/>
              </a:pPr>
              <a:t>63</a:t>
            </a:fld>
            <a:endParaRPr lang="en-US"/>
          </a:p>
        </p:txBody>
      </p:sp>
    </p:spTree>
  </p:cSld>
  <p:clrMapOvr>
    <a:masterClrMapping/>
  </p:clrMapOvr>
  <p:transition>
    <p:wipe dir="d"/>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0"/>
            <a:ext cx="8229600" cy="457200"/>
          </a:xfrm>
        </p:spPr>
        <p:txBody>
          <a:bodyPr>
            <a:normAutofit fontScale="90000"/>
          </a:bodyPr>
          <a:lstStyle/>
          <a:p>
            <a:pPr algn="l"/>
            <a:r>
              <a:rPr lang="en-US" sz="2800" b="1" smtClean="0">
                <a:latin typeface="Times New Roman" pitchFamily="18" charset="0"/>
                <a:cs typeface="Times New Roman" pitchFamily="18" charset="0"/>
              </a:rPr>
              <a:t>Defn:</a:t>
            </a:r>
          </a:p>
        </p:txBody>
      </p:sp>
      <p:sp>
        <p:nvSpPr>
          <p:cNvPr id="36867" name="Content Placeholder 2"/>
          <p:cNvSpPr>
            <a:spLocks noGrp="1"/>
          </p:cNvSpPr>
          <p:nvPr>
            <p:ph idx="1"/>
          </p:nvPr>
        </p:nvSpPr>
        <p:spPr>
          <a:xfrm>
            <a:off x="0" y="609600"/>
            <a:ext cx="9144000" cy="6248400"/>
          </a:xfrm>
        </p:spPr>
        <p:txBody>
          <a:bodyPr/>
          <a:lstStyle/>
          <a:p>
            <a:r>
              <a:rPr lang="en-US" dirty="0" smtClean="0">
                <a:latin typeface="Times New Roman" pitchFamily="18" charset="0"/>
                <a:cs typeface="Times New Roman" pitchFamily="18" charset="0"/>
              </a:rPr>
              <a:t>Social stratification is defined as a process ranking members of society according to </a:t>
            </a:r>
            <a:r>
              <a:rPr lang="en-US" b="1" i="1" dirty="0" smtClean="0">
                <a:solidFill>
                  <a:srgbClr val="FF0000"/>
                </a:solidFill>
                <a:latin typeface="Times New Roman" pitchFamily="18" charset="0"/>
                <a:cs typeface="Times New Roman" pitchFamily="18" charset="0"/>
              </a:rPr>
              <a:t>Wealth, Power and Prestige.</a:t>
            </a:r>
          </a:p>
          <a:p>
            <a:r>
              <a:rPr lang="en-US" dirty="0" smtClean="0">
                <a:latin typeface="Times New Roman" pitchFamily="18" charset="0"/>
                <a:cs typeface="Times New Roman" pitchFamily="18" charset="0"/>
              </a:rPr>
              <a:t>In African society, societies are classified/ranked into patterns of superior and inferior ranks according to:</a:t>
            </a:r>
          </a:p>
          <a:p>
            <a:pPr lvl="1"/>
            <a:r>
              <a:rPr lang="en-US" dirty="0" smtClean="0">
                <a:latin typeface="Times New Roman" pitchFamily="18" charset="0"/>
                <a:cs typeface="Times New Roman" pitchFamily="18" charset="0"/>
              </a:rPr>
              <a:t>Sex </a:t>
            </a:r>
          </a:p>
          <a:p>
            <a:pPr lvl="1"/>
            <a:r>
              <a:rPr lang="en-US" dirty="0" smtClean="0">
                <a:latin typeface="Times New Roman" pitchFamily="18" charset="0"/>
                <a:cs typeface="Times New Roman" pitchFamily="18" charset="0"/>
              </a:rPr>
              <a:t>Age</a:t>
            </a:r>
          </a:p>
          <a:p>
            <a:pPr lvl="1"/>
            <a:r>
              <a:rPr lang="en-US" dirty="0" smtClean="0">
                <a:latin typeface="Times New Roman" pitchFamily="18" charset="0"/>
                <a:cs typeface="Times New Roman" pitchFamily="18" charset="0"/>
              </a:rPr>
              <a:t>Ethnic origin</a:t>
            </a:r>
          </a:p>
          <a:p>
            <a:pPr lvl="1"/>
            <a:r>
              <a:rPr lang="en-US" dirty="0" smtClean="0">
                <a:latin typeface="Times New Roman" pitchFamily="18" charset="0"/>
                <a:cs typeface="Times New Roman" pitchFamily="18" charset="0"/>
              </a:rPr>
              <a:t>Occupation</a:t>
            </a:r>
          </a:p>
          <a:p>
            <a:pPr lvl="1"/>
            <a:r>
              <a:rPr lang="en-US" dirty="0" smtClean="0">
                <a:latin typeface="Times New Roman" pitchFamily="18" charset="0"/>
                <a:cs typeface="Times New Roman" pitchFamily="18" charset="0"/>
              </a:rPr>
              <a:t>Clans, castes, chiefdoms etc</a:t>
            </a:r>
            <a:endParaRPr lang="en-US" b="1" dirty="0" smtClean="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pPr>
              <a:defRPr/>
            </a:pPr>
            <a:r>
              <a:rPr lang="en-US" smtClean="0"/>
              <a:t>keitany- Sociology and Anthropology october  2017</a:t>
            </a:r>
            <a:endParaRPr lang="en-US"/>
          </a:p>
        </p:txBody>
      </p:sp>
      <p:sp>
        <p:nvSpPr>
          <p:cNvPr id="4" name="Slide Number Placeholder 3"/>
          <p:cNvSpPr>
            <a:spLocks noGrp="1"/>
          </p:cNvSpPr>
          <p:nvPr>
            <p:ph type="sldNum" sz="quarter" idx="12"/>
          </p:nvPr>
        </p:nvSpPr>
        <p:spPr/>
        <p:txBody>
          <a:bodyPr/>
          <a:lstStyle/>
          <a:p>
            <a:pPr>
              <a:defRPr/>
            </a:pPr>
            <a:fld id="{ABD15A86-9469-40C9-8EF2-8439F4EA9201}" type="slidenum">
              <a:rPr lang="en-US" smtClean="0"/>
              <a:pPr>
                <a:defRPr/>
              </a:pPr>
              <a:t>64</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 calcmode="lin" valueType="num">
                                      <p:cBhvr additive="base">
                                        <p:cTn id="7" dur="500" fill="hold"/>
                                        <p:tgtEl>
                                          <p:spTgt spid="368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68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6867">
                                            <p:txEl>
                                              <p:pRg st="1" end="1"/>
                                            </p:txEl>
                                          </p:spTgt>
                                        </p:tgtEl>
                                        <p:attrNameLst>
                                          <p:attrName>style.visibility</p:attrName>
                                        </p:attrNameLst>
                                      </p:cBhvr>
                                      <p:to>
                                        <p:strVal val="visible"/>
                                      </p:to>
                                    </p:set>
                                    <p:anim calcmode="lin" valueType="num">
                                      <p:cBhvr additive="base">
                                        <p:cTn id="13" dur="500" fill="hold"/>
                                        <p:tgtEl>
                                          <p:spTgt spid="3686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6867">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6867">
                                            <p:txEl>
                                              <p:pRg st="2" end="2"/>
                                            </p:txEl>
                                          </p:spTgt>
                                        </p:tgtEl>
                                        <p:attrNameLst>
                                          <p:attrName>style.visibility</p:attrName>
                                        </p:attrNameLst>
                                      </p:cBhvr>
                                      <p:to>
                                        <p:strVal val="visible"/>
                                      </p:to>
                                    </p:set>
                                    <p:anim calcmode="lin" valueType="num">
                                      <p:cBhvr additive="base">
                                        <p:cTn id="17" dur="500" fill="hold"/>
                                        <p:tgtEl>
                                          <p:spTgt spid="36867">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6867">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6867">
                                            <p:txEl>
                                              <p:pRg st="3" end="3"/>
                                            </p:txEl>
                                          </p:spTgt>
                                        </p:tgtEl>
                                        <p:attrNameLst>
                                          <p:attrName>style.visibility</p:attrName>
                                        </p:attrNameLst>
                                      </p:cBhvr>
                                      <p:to>
                                        <p:strVal val="visible"/>
                                      </p:to>
                                    </p:set>
                                    <p:anim calcmode="lin" valueType="num">
                                      <p:cBhvr additive="base">
                                        <p:cTn id="21" dur="500" fill="hold"/>
                                        <p:tgtEl>
                                          <p:spTgt spid="36867">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6867">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6867">
                                            <p:txEl>
                                              <p:pRg st="4" end="4"/>
                                            </p:txEl>
                                          </p:spTgt>
                                        </p:tgtEl>
                                        <p:attrNameLst>
                                          <p:attrName>style.visibility</p:attrName>
                                        </p:attrNameLst>
                                      </p:cBhvr>
                                      <p:to>
                                        <p:strVal val="visible"/>
                                      </p:to>
                                    </p:set>
                                    <p:anim calcmode="lin" valueType="num">
                                      <p:cBhvr additive="base">
                                        <p:cTn id="25" dur="500" fill="hold"/>
                                        <p:tgtEl>
                                          <p:spTgt spid="3686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6867">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6867">
                                            <p:txEl>
                                              <p:pRg st="5" end="5"/>
                                            </p:txEl>
                                          </p:spTgt>
                                        </p:tgtEl>
                                        <p:attrNameLst>
                                          <p:attrName>style.visibility</p:attrName>
                                        </p:attrNameLst>
                                      </p:cBhvr>
                                      <p:to>
                                        <p:strVal val="visible"/>
                                      </p:to>
                                    </p:set>
                                    <p:anim calcmode="lin" valueType="num">
                                      <p:cBhvr additive="base">
                                        <p:cTn id="29" dur="500" fill="hold"/>
                                        <p:tgtEl>
                                          <p:spTgt spid="36867">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6867">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6867">
                                            <p:txEl>
                                              <p:pRg st="6" end="6"/>
                                            </p:txEl>
                                          </p:spTgt>
                                        </p:tgtEl>
                                        <p:attrNameLst>
                                          <p:attrName>style.visibility</p:attrName>
                                        </p:attrNameLst>
                                      </p:cBhvr>
                                      <p:to>
                                        <p:strVal val="visible"/>
                                      </p:to>
                                    </p:set>
                                    <p:anim calcmode="lin" valueType="num">
                                      <p:cBhvr additive="base">
                                        <p:cTn id="33" dur="500" fill="hold"/>
                                        <p:tgtEl>
                                          <p:spTgt spid="36867">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686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914400"/>
          </a:xfrm>
        </p:spPr>
        <p:txBody>
          <a:bodyPr rtlCol="0">
            <a:normAutofit fontScale="90000"/>
          </a:bodyPr>
          <a:lstStyle/>
          <a:p>
            <a:pPr eaLnBrk="1" fontAlgn="auto" hangingPunct="1">
              <a:spcAft>
                <a:spcPts val="0"/>
              </a:spcAft>
              <a:defRPr/>
            </a:pPr>
            <a:r>
              <a:rPr lang="en-GB" sz="3200" b="1" dirty="0" smtClean="0"/>
              <a:t>THEORIES OF STRATIFICATION</a:t>
            </a:r>
            <a:r>
              <a:rPr lang="en-US" sz="3200" b="1" dirty="0" smtClean="0"/>
              <a:t/>
            </a:r>
            <a:br>
              <a:rPr lang="en-US" sz="3200" b="1" dirty="0" smtClean="0"/>
            </a:br>
            <a:endParaRPr lang="en-US" sz="3200" b="1" dirty="0"/>
          </a:p>
        </p:txBody>
      </p:sp>
      <p:sp>
        <p:nvSpPr>
          <p:cNvPr id="38915" name="Content Placeholder 4"/>
          <p:cNvSpPr>
            <a:spLocks noGrp="1"/>
          </p:cNvSpPr>
          <p:nvPr>
            <p:ph idx="1"/>
          </p:nvPr>
        </p:nvSpPr>
        <p:spPr>
          <a:xfrm>
            <a:off x="228600" y="457200"/>
            <a:ext cx="8686800" cy="6400800"/>
          </a:xfrm>
        </p:spPr>
        <p:txBody>
          <a:bodyPr/>
          <a:lstStyle/>
          <a:p>
            <a:pPr>
              <a:lnSpc>
                <a:spcPct val="150000"/>
              </a:lnSpc>
            </a:pPr>
            <a:r>
              <a:rPr lang="en-US" b="1" dirty="0" smtClean="0">
                <a:latin typeface="Times New Roman" pitchFamily="18" charset="0"/>
                <a:cs typeface="Times New Roman" pitchFamily="18" charset="0"/>
              </a:rPr>
              <a:t>Two main theories:</a:t>
            </a:r>
          </a:p>
          <a:p>
            <a:pPr marL="514350" indent="-514350">
              <a:lnSpc>
                <a:spcPct val="150000"/>
              </a:lnSpc>
              <a:buFont typeface="Arial" charset="0"/>
              <a:buAutoNum type="arabicPeriod"/>
            </a:pPr>
            <a:r>
              <a:rPr lang="en-US" b="1" dirty="0" smtClean="0">
                <a:latin typeface="Times New Roman" pitchFamily="18" charset="0"/>
                <a:cs typeface="Times New Roman" pitchFamily="18" charset="0"/>
              </a:rPr>
              <a:t>The Functional Theory of Stratification</a:t>
            </a:r>
          </a:p>
          <a:p>
            <a:pPr marL="971550" lvl="1" indent="-514350">
              <a:lnSpc>
                <a:spcPct val="200000"/>
              </a:lnSpc>
            </a:pPr>
            <a:r>
              <a:rPr lang="en-US" dirty="0" smtClean="0">
                <a:latin typeface="Times New Roman" pitchFamily="18" charset="0"/>
                <a:cs typeface="Times New Roman" pitchFamily="18" charset="0"/>
              </a:rPr>
              <a:t>Members of a society are ranked based effective role allocation and performance.</a:t>
            </a:r>
          </a:p>
          <a:p>
            <a:pPr marL="971550" lvl="1" indent="-514350">
              <a:lnSpc>
                <a:spcPct val="200000"/>
              </a:lnSpc>
            </a:pPr>
            <a:r>
              <a:rPr lang="en-US" dirty="0" smtClean="0">
                <a:latin typeface="Times New Roman" pitchFamily="18" charset="0"/>
                <a:cs typeface="Times New Roman" pitchFamily="18" charset="0"/>
              </a:rPr>
              <a:t>The system attaches unequal rewards and privileges to the positions in society.</a:t>
            </a:r>
          </a:p>
        </p:txBody>
      </p:sp>
      <p:sp>
        <p:nvSpPr>
          <p:cNvPr id="6" name="Footer Placeholder 5"/>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65</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 calcmode="lin" valueType="num">
                                      <p:cBhvr additive="base">
                                        <p:cTn id="7" dur="500" fill="hold"/>
                                        <p:tgtEl>
                                          <p:spTgt spid="389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89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8915">
                                            <p:txEl>
                                              <p:pRg st="1" end="1"/>
                                            </p:txEl>
                                          </p:spTgt>
                                        </p:tgtEl>
                                        <p:attrNameLst>
                                          <p:attrName>style.visibility</p:attrName>
                                        </p:attrNameLst>
                                      </p:cBhvr>
                                      <p:to>
                                        <p:strVal val="visible"/>
                                      </p:to>
                                    </p:set>
                                    <p:anim calcmode="lin" valueType="num">
                                      <p:cBhvr additive="base">
                                        <p:cTn id="13" dur="500" fill="hold"/>
                                        <p:tgtEl>
                                          <p:spTgt spid="3891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8915">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8915">
                                            <p:txEl>
                                              <p:pRg st="2" end="2"/>
                                            </p:txEl>
                                          </p:spTgt>
                                        </p:tgtEl>
                                        <p:attrNameLst>
                                          <p:attrName>style.visibility</p:attrName>
                                        </p:attrNameLst>
                                      </p:cBhvr>
                                      <p:to>
                                        <p:strVal val="visible"/>
                                      </p:to>
                                    </p:set>
                                    <p:anim calcmode="lin" valueType="num">
                                      <p:cBhvr additive="base">
                                        <p:cTn id="17" dur="500" fill="hold"/>
                                        <p:tgtEl>
                                          <p:spTgt spid="38915">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8915">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8915">
                                            <p:txEl>
                                              <p:pRg st="3" end="3"/>
                                            </p:txEl>
                                          </p:spTgt>
                                        </p:tgtEl>
                                        <p:attrNameLst>
                                          <p:attrName>style.visibility</p:attrName>
                                        </p:attrNameLst>
                                      </p:cBhvr>
                                      <p:to>
                                        <p:strVal val="visible"/>
                                      </p:to>
                                    </p:set>
                                    <p:anim calcmode="lin" valueType="num">
                                      <p:cBhvr additive="base">
                                        <p:cTn id="21" dur="500" fill="hold"/>
                                        <p:tgtEl>
                                          <p:spTgt spid="38915">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891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457200" y="0"/>
            <a:ext cx="8229600" cy="762000"/>
          </a:xfrm>
        </p:spPr>
        <p:txBody>
          <a:bodyPr>
            <a:normAutofit/>
          </a:bodyPr>
          <a:lstStyle/>
          <a:p>
            <a:r>
              <a:rPr lang="en-US" sz="2800" b="1" smtClean="0"/>
              <a:t>2. THE CONFLICT THEORY OF STRATIFICATION</a:t>
            </a:r>
          </a:p>
        </p:txBody>
      </p:sp>
      <p:sp>
        <p:nvSpPr>
          <p:cNvPr id="40963" name="Content Placeholder 2"/>
          <p:cNvSpPr>
            <a:spLocks noGrp="1"/>
          </p:cNvSpPr>
          <p:nvPr>
            <p:ph idx="1"/>
          </p:nvPr>
        </p:nvSpPr>
        <p:spPr>
          <a:xfrm>
            <a:off x="304800" y="762000"/>
            <a:ext cx="8382000" cy="5867400"/>
          </a:xfrm>
        </p:spPr>
        <p:txBody>
          <a:bodyPr>
            <a:normAutofit fontScale="92500" lnSpcReduction="10000"/>
          </a:bodyPr>
          <a:lstStyle/>
          <a:p>
            <a:pPr>
              <a:lnSpc>
                <a:spcPct val="160000"/>
              </a:lnSpc>
              <a:buNone/>
            </a:pPr>
            <a:r>
              <a:rPr lang="en-US" dirty="0" smtClean="0">
                <a:latin typeface="Times New Roman" pitchFamily="18" charset="0"/>
                <a:cs typeface="Times New Roman" pitchFamily="18" charset="0"/>
              </a:rPr>
              <a:t>Based on Karl Marx and Max Weber’s ideas.</a:t>
            </a:r>
            <a:r>
              <a:rPr lang="en-US" dirty="0" smtClean="0"/>
              <a:t> </a:t>
            </a:r>
            <a:r>
              <a:rPr lang="en-US" dirty="0" smtClean="0">
                <a:latin typeface="Times New Roman" pitchFamily="18" charset="0"/>
                <a:cs typeface="Times New Roman" pitchFamily="18" charset="0"/>
              </a:rPr>
              <a:t>Two major social groups in a society</a:t>
            </a:r>
            <a:r>
              <a:rPr lang="en-US" dirty="0" smtClean="0"/>
              <a:t>: </a:t>
            </a:r>
          </a:p>
          <a:p>
            <a:pPr marL="514350" indent="-514350">
              <a:lnSpc>
                <a:spcPct val="160000"/>
              </a:lnSpc>
              <a:buFont typeface="+mj-lt"/>
              <a:buAutoNum type="arabicPeriod"/>
            </a:pPr>
            <a:r>
              <a:rPr lang="en-US" dirty="0" smtClean="0">
                <a:latin typeface="Times New Roman" pitchFamily="18" charset="0"/>
                <a:cs typeface="Times New Roman" pitchFamily="18" charset="0"/>
              </a:rPr>
              <a:t>A ruling class </a:t>
            </a:r>
          </a:p>
          <a:p>
            <a:pPr marL="514350" indent="-514350">
              <a:lnSpc>
                <a:spcPct val="160000"/>
              </a:lnSpc>
              <a:buFont typeface="+mj-lt"/>
              <a:buAutoNum type="arabicPeriod"/>
            </a:pPr>
            <a:r>
              <a:rPr lang="en-US" dirty="0" smtClean="0">
                <a:latin typeface="Times New Roman" pitchFamily="18" charset="0"/>
                <a:cs typeface="Times New Roman" pitchFamily="18" charset="0"/>
              </a:rPr>
              <a:t>A subject class.</a:t>
            </a:r>
          </a:p>
          <a:p>
            <a:pPr>
              <a:lnSpc>
                <a:spcPct val="160000"/>
              </a:lnSpc>
            </a:pPr>
            <a:r>
              <a:rPr lang="en-US" dirty="0" smtClean="0">
                <a:latin typeface="Times New Roman" pitchFamily="18" charset="0"/>
                <a:cs typeface="Times New Roman" pitchFamily="18" charset="0"/>
              </a:rPr>
              <a:t>Marx assumed that those with a high economic position would also have power while clergymen and teachers usually have higher status than either wealth or power</a:t>
            </a:r>
          </a:p>
        </p:txBody>
      </p:sp>
      <p:sp>
        <p:nvSpPr>
          <p:cNvPr id="5" name="Footer Placeholder 4"/>
          <p:cNvSpPr>
            <a:spLocks noGrp="1"/>
          </p:cNvSpPr>
          <p:nvPr>
            <p:ph type="ftr" sz="quarter" idx="11"/>
          </p:nvPr>
        </p:nvSpPr>
        <p:spPr/>
        <p:txBody>
          <a:bodyPr/>
          <a:lstStyle/>
          <a:p>
            <a:pPr>
              <a:defRPr/>
            </a:pPr>
            <a:r>
              <a:rPr lang="en-US" smtClean="0"/>
              <a:t>keitany- Sociology and Anthropology october  2017</a:t>
            </a:r>
            <a:endParaRPr lang="en-US"/>
          </a:p>
        </p:txBody>
      </p:sp>
      <p:sp>
        <p:nvSpPr>
          <p:cNvPr id="4" name="Slide Number Placeholder 3"/>
          <p:cNvSpPr>
            <a:spLocks noGrp="1"/>
          </p:cNvSpPr>
          <p:nvPr>
            <p:ph type="sldNum" sz="quarter" idx="12"/>
          </p:nvPr>
        </p:nvSpPr>
        <p:spPr/>
        <p:txBody>
          <a:bodyPr/>
          <a:lstStyle/>
          <a:p>
            <a:pPr>
              <a:defRPr/>
            </a:pPr>
            <a:fld id="{ABD15A86-9469-40C9-8EF2-8439F4EA9201}" type="slidenum">
              <a:rPr lang="en-US" smtClean="0"/>
              <a:pPr>
                <a:defRPr/>
              </a:pPr>
              <a:t>66</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 calcmode="lin" valueType="num">
                                      <p:cBhvr additive="base">
                                        <p:cTn id="7" dur="500" fill="hold"/>
                                        <p:tgtEl>
                                          <p:spTgt spid="4096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6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0963">
                                            <p:txEl>
                                              <p:pRg st="1" end="1"/>
                                            </p:txEl>
                                          </p:spTgt>
                                        </p:tgtEl>
                                        <p:attrNameLst>
                                          <p:attrName>style.visibility</p:attrName>
                                        </p:attrNameLst>
                                      </p:cBhvr>
                                      <p:to>
                                        <p:strVal val="visible"/>
                                      </p:to>
                                    </p:set>
                                    <p:anim calcmode="lin" valueType="num">
                                      <p:cBhvr additive="base">
                                        <p:cTn id="13" dur="500" fill="hold"/>
                                        <p:tgtEl>
                                          <p:spTgt spid="4096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0963">
                                            <p:txEl>
                                              <p:pRg st="2" end="2"/>
                                            </p:txEl>
                                          </p:spTgt>
                                        </p:tgtEl>
                                        <p:attrNameLst>
                                          <p:attrName>style.visibility</p:attrName>
                                        </p:attrNameLst>
                                      </p:cBhvr>
                                      <p:to>
                                        <p:strVal val="visible"/>
                                      </p:to>
                                    </p:set>
                                    <p:anim calcmode="lin" valueType="num">
                                      <p:cBhvr additive="base">
                                        <p:cTn id="19" dur="500" fill="hold"/>
                                        <p:tgtEl>
                                          <p:spTgt spid="4096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6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0963">
                                            <p:txEl>
                                              <p:pRg st="3" end="3"/>
                                            </p:txEl>
                                          </p:spTgt>
                                        </p:tgtEl>
                                        <p:attrNameLst>
                                          <p:attrName>style.visibility</p:attrName>
                                        </p:attrNameLst>
                                      </p:cBhvr>
                                      <p:to>
                                        <p:strVal val="visible"/>
                                      </p:to>
                                    </p:set>
                                    <p:anim calcmode="lin" valueType="num">
                                      <p:cBhvr additive="base">
                                        <p:cTn id="25" dur="500" fill="hold"/>
                                        <p:tgtEl>
                                          <p:spTgt spid="4096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096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Forms of social stratification</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4906963"/>
          </a:xfrm>
        </p:spPr>
        <p:txBody>
          <a:bodyPr/>
          <a:lstStyle/>
          <a:p>
            <a:pPr>
              <a:lnSpc>
                <a:spcPct val="150000"/>
              </a:lnSpc>
            </a:pPr>
            <a:r>
              <a:rPr lang="en-US" dirty="0" smtClean="0">
                <a:latin typeface="Times New Roman" pitchFamily="18" charset="0"/>
                <a:cs typeface="Times New Roman" pitchFamily="18" charset="0"/>
              </a:rPr>
              <a:t>Four forms –(NICE TO KNOW) </a:t>
            </a:r>
          </a:p>
          <a:p>
            <a:pPr lvl="1">
              <a:lnSpc>
                <a:spcPct val="150000"/>
              </a:lnSpc>
              <a:buFont typeface="Wingdings" pitchFamily="2" charset="2"/>
              <a:buChar char="q"/>
            </a:pPr>
            <a:r>
              <a:rPr lang="en-US" dirty="0" smtClean="0">
                <a:solidFill>
                  <a:srgbClr val="FF0000"/>
                </a:solidFill>
                <a:latin typeface="Times New Roman" pitchFamily="18" charset="0"/>
                <a:cs typeface="Times New Roman" pitchFamily="18" charset="0"/>
              </a:rPr>
              <a:t>Class </a:t>
            </a:r>
            <a:endParaRPr lang="en-US" dirty="0" smtClean="0">
              <a:latin typeface="Times New Roman" pitchFamily="18" charset="0"/>
              <a:cs typeface="Times New Roman" pitchFamily="18" charset="0"/>
            </a:endParaRPr>
          </a:p>
          <a:p>
            <a:pPr lvl="1">
              <a:lnSpc>
                <a:spcPct val="150000"/>
              </a:lnSpc>
              <a:buFont typeface="Wingdings" pitchFamily="2" charset="2"/>
              <a:buChar char="q"/>
            </a:pPr>
            <a:r>
              <a:rPr lang="en-US" dirty="0" smtClean="0">
                <a:latin typeface="Times New Roman" pitchFamily="18" charset="0"/>
                <a:cs typeface="Times New Roman" pitchFamily="18" charset="0"/>
              </a:rPr>
              <a:t>Slavery</a:t>
            </a:r>
          </a:p>
          <a:p>
            <a:pPr lvl="1">
              <a:lnSpc>
                <a:spcPct val="150000"/>
              </a:lnSpc>
              <a:buFont typeface="Wingdings" pitchFamily="2" charset="2"/>
              <a:buChar char="q"/>
            </a:pPr>
            <a:r>
              <a:rPr lang="en-US" dirty="0" smtClean="0">
                <a:latin typeface="Times New Roman" pitchFamily="18" charset="0"/>
                <a:cs typeface="Times New Roman" pitchFamily="18" charset="0"/>
              </a:rPr>
              <a:t>Estates</a:t>
            </a:r>
          </a:p>
          <a:p>
            <a:pPr lvl="1">
              <a:lnSpc>
                <a:spcPct val="150000"/>
              </a:lnSpc>
              <a:buFont typeface="Wingdings" pitchFamily="2" charset="2"/>
              <a:buChar char="q"/>
            </a:pPr>
            <a:r>
              <a:rPr lang="en-US" dirty="0" smtClean="0">
                <a:latin typeface="Times New Roman" pitchFamily="18" charset="0"/>
                <a:cs typeface="Times New Roman" pitchFamily="18" charset="0"/>
              </a:rPr>
              <a:t>Caste</a:t>
            </a: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67</a:t>
            </a:fld>
            <a:endParaRPr lang="en-US"/>
          </a:p>
        </p:txBody>
      </p:sp>
    </p:spTree>
  </p:cSld>
  <p:clrMapOvr>
    <a:masterClrMapping/>
  </p:clrMapOvr>
  <p:transition>
    <p:wipe dir="d"/>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endParaRPr lang="en-US" dirty="0"/>
          </a:p>
        </p:txBody>
      </p:sp>
      <p:sp>
        <p:nvSpPr>
          <p:cNvPr id="3" name="Content Placeholder 2"/>
          <p:cNvSpPr>
            <a:spLocks noGrp="1"/>
          </p:cNvSpPr>
          <p:nvPr>
            <p:ph idx="1"/>
          </p:nvPr>
        </p:nvSpPr>
        <p:spPr>
          <a:xfrm>
            <a:off x="457200" y="609600"/>
            <a:ext cx="8229600" cy="5943600"/>
          </a:xfrm>
        </p:spPr>
        <p:txBody>
          <a:bodyPr>
            <a:normAutofit lnSpcReduction="10000"/>
          </a:bodyPr>
          <a:lstStyle/>
          <a:p>
            <a:pPr>
              <a:lnSpc>
                <a:spcPct val="150000"/>
              </a:lnSpc>
              <a:buNone/>
            </a:pPr>
            <a:r>
              <a:rPr lang="en-US" b="1" dirty="0" smtClean="0">
                <a:latin typeface="Times New Roman" pitchFamily="18" charset="0"/>
                <a:cs typeface="Times New Roman" pitchFamily="18" charset="0"/>
              </a:rPr>
              <a:t> Elements of social stratification</a:t>
            </a:r>
          </a:p>
          <a:p>
            <a:pPr lvl="1">
              <a:lnSpc>
                <a:spcPct val="150000"/>
              </a:lnSpc>
            </a:pPr>
            <a:r>
              <a:rPr lang="en-US" dirty="0" smtClean="0">
                <a:latin typeface="Times New Roman" pitchFamily="18" charset="0"/>
                <a:cs typeface="Times New Roman" pitchFamily="18" charset="0"/>
              </a:rPr>
              <a:t>The rankings apply to social categories of people who share a common characteristic without necessarily interacting or identifying with each other. </a:t>
            </a:r>
          </a:p>
          <a:p>
            <a:pPr lvl="1">
              <a:lnSpc>
                <a:spcPct val="150000"/>
              </a:lnSpc>
            </a:pPr>
            <a:r>
              <a:rPr lang="en-US" dirty="0" smtClean="0">
                <a:latin typeface="Times New Roman" pitchFamily="18" charset="0"/>
                <a:cs typeface="Times New Roman" pitchFamily="18" charset="0"/>
              </a:rPr>
              <a:t>People's life experiences and opportunities depend on their social category. </a:t>
            </a:r>
          </a:p>
          <a:p>
            <a:pPr lvl="1">
              <a:lnSpc>
                <a:spcPct val="150000"/>
              </a:lnSpc>
            </a:pPr>
            <a:r>
              <a:rPr lang="en-US" dirty="0" smtClean="0">
                <a:latin typeface="Times New Roman" pitchFamily="18" charset="0"/>
                <a:cs typeface="Times New Roman" pitchFamily="18" charset="0"/>
              </a:rPr>
              <a:t>The ranks of different social categories change slowly over time. </a:t>
            </a:r>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68</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800" b="1" u="sng" dirty="0" smtClean="0">
                <a:latin typeface="Aharoni" pitchFamily="2" charset="-79"/>
                <a:cs typeface="Aharoni" pitchFamily="2" charset="-79"/>
              </a:rPr>
              <a:t>Social stratification and health</a:t>
            </a:r>
            <a:endParaRPr lang="en-US" sz="2800" b="1" u="sng" dirty="0">
              <a:latin typeface="Aharoni" pitchFamily="2" charset="-79"/>
              <a:cs typeface="Aharoni" pitchFamily="2" charset="-79"/>
            </a:endParaRPr>
          </a:p>
        </p:txBody>
      </p:sp>
      <p:sp>
        <p:nvSpPr>
          <p:cNvPr id="3" name="Content Placeholder 2"/>
          <p:cNvSpPr>
            <a:spLocks noGrp="1"/>
          </p:cNvSpPr>
          <p:nvPr>
            <p:ph idx="1"/>
          </p:nvPr>
        </p:nvSpPr>
        <p:spPr>
          <a:xfrm>
            <a:off x="457200" y="838200"/>
            <a:ext cx="8229600" cy="6019800"/>
          </a:xfrm>
        </p:spPr>
        <p:txBody>
          <a:bodyPr>
            <a:normAutofit/>
          </a:bodyPr>
          <a:lstStyle/>
          <a:p>
            <a:pPr>
              <a:lnSpc>
                <a:spcPct val="150000"/>
              </a:lnSpc>
              <a:buFont typeface="Wingdings" pitchFamily="2" charset="2"/>
              <a:buChar char="v"/>
            </a:pPr>
            <a:r>
              <a:rPr lang="en-US" dirty="0" smtClean="0">
                <a:latin typeface="Times New Roman" pitchFamily="18" charset="0"/>
                <a:cs typeface="Times New Roman" pitchFamily="18" charset="0"/>
              </a:rPr>
              <a:t>Presence of disease</a:t>
            </a:r>
          </a:p>
          <a:p>
            <a:pPr>
              <a:lnSpc>
                <a:spcPct val="150000"/>
              </a:lnSpc>
              <a:buFont typeface="Wingdings" pitchFamily="2" charset="2"/>
              <a:buChar char="v"/>
            </a:pPr>
            <a:r>
              <a:rPr lang="en-US" dirty="0" smtClean="0">
                <a:latin typeface="Times New Roman" pitchFamily="18" charset="0"/>
                <a:cs typeface="Times New Roman" pitchFamily="18" charset="0"/>
              </a:rPr>
              <a:t>Prevention of illness</a:t>
            </a:r>
          </a:p>
          <a:p>
            <a:pPr>
              <a:lnSpc>
                <a:spcPct val="150000"/>
              </a:lnSpc>
              <a:buFont typeface="Wingdings" pitchFamily="2" charset="2"/>
              <a:buChar char="v"/>
            </a:pPr>
            <a:r>
              <a:rPr lang="en-US" dirty="0" smtClean="0">
                <a:latin typeface="Times New Roman" pitchFamily="18" charset="0"/>
                <a:cs typeface="Times New Roman" pitchFamily="18" charset="0"/>
              </a:rPr>
              <a:t>Health maintenance</a:t>
            </a: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69</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nSpc>
                <a:spcPct val="150000"/>
              </a:lnSpc>
              <a:buNone/>
            </a:pPr>
            <a:r>
              <a:rPr lang="en-US" b="1" dirty="0" smtClean="0">
                <a:latin typeface="Times New Roman" pitchFamily="18" charset="0"/>
                <a:cs typeface="Times New Roman" pitchFamily="18" charset="0"/>
              </a:rPr>
              <a:t>Medical Anthropology </a:t>
            </a:r>
            <a:endParaRPr lang="en-US" dirty="0" smtClean="0">
              <a:latin typeface="Times New Roman" pitchFamily="18" charset="0"/>
              <a:cs typeface="Times New Roman" pitchFamily="18" charset="0"/>
            </a:endParaRPr>
          </a:p>
          <a:p>
            <a:pPr>
              <a:lnSpc>
                <a:spcPct val="150000"/>
              </a:lnSpc>
            </a:pPr>
            <a:r>
              <a:rPr lang="en-US" dirty="0" smtClean="0">
                <a:latin typeface="Times New Roman" pitchFamily="18" charset="0"/>
                <a:cs typeface="Times New Roman" pitchFamily="18" charset="0"/>
              </a:rPr>
              <a:t>Is an interdisciplinary field which studies "human health and disease, health care systems, and bio-cultural adaptation”.</a:t>
            </a:r>
          </a:p>
          <a:p>
            <a:pPr>
              <a:lnSpc>
                <a:spcPct val="150000"/>
              </a:lnSpc>
            </a:pPr>
            <a:endParaRPr lang="en-US" dirty="0" smtClean="0">
              <a:latin typeface="Times New Roman" pitchFamily="18" charset="0"/>
              <a:cs typeface="Times New Roman" pitchFamily="18" charset="0"/>
            </a:endParaRPr>
          </a:p>
          <a:p>
            <a:pPr>
              <a:lnSpc>
                <a:spcPct val="150000"/>
              </a:lnSpc>
            </a:pPr>
            <a:endParaRPr lang="en-US" dirty="0" smtClean="0">
              <a:latin typeface="Times New Roman" pitchFamily="18" charset="0"/>
              <a:cs typeface="Times New Roman" pitchFamily="18" charset="0"/>
            </a:endParaRPr>
          </a:p>
          <a:p>
            <a:pPr>
              <a:lnSpc>
                <a:spcPct val="150000"/>
              </a:lnSpc>
            </a:pPr>
            <a:endParaRPr lang="en-US" dirty="0"/>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7</a:t>
            </a:fld>
            <a:endParaRPr lang="en-US"/>
          </a:p>
        </p:txBody>
      </p:sp>
    </p:spTree>
  </p:cSld>
  <p:clrMapOvr>
    <a:masterClrMapping/>
  </p:clrMapOvr>
  <p:transition>
    <p:wipe dir="d"/>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sz="3200" b="1" dirty="0" smtClean="0">
                <a:latin typeface="Times New Roman" pitchFamily="18" charset="0"/>
                <a:cs typeface="Times New Roman" pitchFamily="18" charset="0"/>
              </a:rPr>
              <a:t>Health problems associated with social stratification</a:t>
            </a:r>
            <a:endParaRPr lang="en-US" sz="3200" b="1" dirty="0">
              <a:latin typeface="Times New Roman" pitchFamily="18" charset="0"/>
              <a:cs typeface="Times New Roman" pitchFamily="18" charset="0"/>
            </a:endParaRPr>
          </a:p>
        </p:txBody>
      </p:sp>
      <p:sp>
        <p:nvSpPr>
          <p:cNvPr id="3" name="Content Placeholder 2"/>
          <p:cNvSpPr>
            <a:spLocks noGrp="1"/>
          </p:cNvSpPr>
          <p:nvPr>
            <p:ph sz="half" idx="1"/>
          </p:nvPr>
        </p:nvSpPr>
        <p:spPr>
          <a:xfrm>
            <a:off x="0" y="914400"/>
            <a:ext cx="4495800" cy="5943600"/>
          </a:xfrm>
        </p:spPr>
        <p:txBody>
          <a:bodyPr>
            <a:noAutofit/>
          </a:bodyPr>
          <a:lstStyle/>
          <a:p>
            <a:pPr>
              <a:lnSpc>
                <a:spcPct val="150000"/>
              </a:lnSpc>
            </a:pPr>
            <a:r>
              <a:rPr lang="en-US" sz="3200" i="1" dirty="0" smtClean="0">
                <a:latin typeface="Times New Roman" pitchFamily="18" charset="0"/>
                <a:cs typeface="Times New Roman" pitchFamily="18" charset="0"/>
              </a:rPr>
              <a:t>Low standards of living</a:t>
            </a:r>
          </a:p>
          <a:p>
            <a:pPr>
              <a:lnSpc>
                <a:spcPct val="150000"/>
              </a:lnSpc>
            </a:pPr>
            <a:r>
              <a:rPr lang="en-US" sz="3200" i="1" dirty="0" smtClean="0">
                <a:latin typeface="Times New Roman" pitchFamily="18" charset="0"/>
                <a:cs typeface="Times New Roman" pitchFamily="18" charset="0"/>
              </a:rPr>
              <a:t> Poor environmental sanitation</a:t>
            </a:r>
          </a:p>
          <a:p>
            <a:pPr>
              <a:lnSpc>
                <a:spcPct val="150000"/>
              </a:lnSpc>
            </a:pPr>
            <a:r>
              <a:rPr lang="en-US" sz="3200" i="1" dirty="0" smtClean="0">
                <a:latin typeface="Times New Roman" pitchFamily="18" charset="0"/>
                <a:cs typeface="Times New Roman" pitchFamily="18" charset="0"/>
              </a:rPr>
              <a:t>Poor housing</a:t>
            </a:r>
          </a:p>
          <a:p>
            <a:pPr>
              <a:lnSpc>
                <a:spcPct val="150000"/>
              </a:lnSpc>
            </a:pPr>
            <a:r>
              <a:rPr lang="en-US" sz="3200" i="1" dirty="0" smtClean="0">
                <a:latin typeface="Times New Roman" pitchFamily="18" charset="0"/>
                <a:cs typeface="Times New Roman" pitchFamily="18" charset="0"/>
              </a:rPr>
              <a:t>Bad habits like smoking and alcoholism</a:t>
            </a:r>
          </a:p>
          <a:p>
            <a:pPr>
              <a:lnSpc>
                <a:spcPct val="150000"/>
              </a:lnSpc>
            </a:pPr>
            <a:r>
              <a:rPr lang="en-US" sz="3200" i="1" dirty="0" smtClean="0">
                <a:latin typeface="Times New Roman" pitchFamily="18" charset="0"/>
                <a:cs typeface="Times New Roman" pitchFamily="18" charset="0"/>
              </a:rPr>
              <a:t>Sexual harassment</a:t>
            </a:r>
          </a:p>
        </p:txBody>
      </p:sp>
      <p:sp>
        <p:nvSpPr>
          <p:cNvPr id="6" name="Content Placeholder 5"/>
          <p:cNvSpPr>
            <a:spLocks noGrp="1"/>
          </p:cNvSpPr>
          <p:nvPr>
            <p:ph sz="half" idx="2"/>
          </p:nvPr>
        </p:nvSpPr>
        <p:spPr>
          <a:xfrm>
            <a:off x="4648200" y="990600"/>
            <a:ext cx="4343400" cy="5867400"/>
          </a:xfrm>
        </p:spPr>
        <p:txBody>
          <a:bodyPr>
            <a:noAutofit/>
          </a:bodyPr>
          <a:lstStyle/>
          <a:p>
            <a:pPr>
              <a:lnSpc>
                <a:spcPct val="150000"/>
              </a:lnSpc>
            </a:pPr>
            <a:r>
              <a:rPr lang="en-US" sz="3200" i="1" dirty="0" smtClean="0">
                <a:latin typeface="Times New Roman" pitchFamily="18" charset="0"/>
                <a:cs typeface="Times New Roman" pitchFamily="18" charset="0"/>
              </a:rPr>
              <a:t>Unemployment</a:t>
            </a:r>
          </a:p>
          <a:p>
            <a:pPr>
              <a:lnSpc>
                <a:spcPct val="150000"/>
              </a:lnSpc>
            </a:pPr>
            <a:r>
              <a:rPr lang="en-US" sz="3200" i="1" dirty="0" smtClean="0">
                <a:latin typeface="Times New Roman" pitchFamily="18" charset="0"/>
                <a:cs typeface="Times New Roman" pitchFamily="18" charset="0"/>
              </a:rPr>
              <a:t>Over population</a:t>
            </a:r>
          </a:p>
          <a:p>
            <a:pPr>
              <a:lnSpc>
                <a:spcPct val="150000"/>
              </a:lnSpc>
            </a:pPr>
            <a:r>
              <a:rPr lang="en-US" sz="3200" i="1" dirty="0" smtClean="0">
                <a:latin typeface="Times New Roman" pitchFamily="18" charset="0"/>
                <a:cs typeface="Times New Roman" pitchFamily="18" charset="0"/>
              </a:rPr>
              <a:t>Job s train</a:t>
            </a:r>
          </a:p>
          <a:p>
            <a:pPr>
              <a:lnSpc>
                <a:spcPct val="150000"/>
              </a:lnSpc>
            </a:pPr>
            <a:r>
              <a:rPr lang="en-US" sz="3200" i="1" dirty="0" smtClean="0">
                <a:latin typeface="Times New Roman" pitchFamily="18" charset="0"/>
                <a:cs typeface="Times New Roman" pitchFamily="18" charset="0"/>
              </a:rPr>
              <a:t>Occupational maladjustment</a:t>
            </a:r>
          </a:p>
          <a:p>
            <a:pPr>
              <a:lnSpc>
                <a:spcPct val="150000"/>
              </a:lnSpc>
            </a:pPr>
            <a:r>
              <a:rPr lang="en-US" sz="3200" i="1" dirty="0" smtClean="0">
                <a:latin typeface="Times New Roman" pitchFamily="18" charset="0"/>
                <a:cs typeface="Times New Roman" pitchFamily="18" charset="0"/>
              </a:rPr>
              <a:t>Illiteracy</a:t>
            </a:r>
          </a:p>
          <a:p>
            <a:pPr>
              <a:lnSpc>
                <a:spcPct val="150000"/>
              </a:lnSpc>
            </a:pPr>
            <a:r>
              <a:rPr lang="en-US" sz="3200" i="1" dirty="0" smtClean="0">
                <a:latin typeface="Times New Roman" pitchFamily="18" charset="0"/>
                <a:cs typeface="Times New Roman" pitchFamily="18" charset="0"/>
              </a:rPr>
              <a:t>Discrimination</a:t>
            </a: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70</a:t>
            </a:fld>
            <a:endParaRPr lang="en-US"/>
          </a:p>
        </p:txBody>
      </p:sp>
    </p:spTree>
  </p:cSld>
  <p:clrMapOvr>
    <a:masterClrMapping/>
  </p:clrMapOvr>
  <p:transition>
    <p:wipe dir="d"/>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a:bodyPr>
          <a:lstStyle/>
          <a:p>
            <a:r>
              <a:rPr lang="en-US" sz="1800" b="1" dirty="0" smtClean="0"/>
              <a:t>Cont’</a:t>
            </a:r>
            <a:endParaRPr lang="en-US" sz="1800" b="1" dirty="0"/>
          </a:p>
        </p:txBody>
      </p:sp>
      <p:sp>
        <p:nvSpPr>
          <p:cNvPr id="3" name="Content Placeholder 2"/>
          <p:cNvSpPr>
            <a:spLocks noGrp="1"/>
          </p:cNvSpPr>
          <p:nvPr>
            <p:ph sz="half" idx="1"/>
          </p:nvPr>
        </p:nvSpPr>
        <p:spPr>
          <a:xfrm>
            <a:off x="152400" y="990600"/>
            <a:ext cx="4343400" cy="5638800"/>
          </a:xfrm>
        </p:spPr>
        <p:txBody>
          <a:bodyPr>
            <a:normAutofit/>
          </a:bodyPr>
          <a:lstStyle/>
          <a:p>
            <a:pPr>
              <a:lnSpc>
                <a:spcPct val="150000"/>
              </a:lnSpc>
            </a:pPr>
            <a:r>
              <a:rPr lang="en-US" sz="3200" i="1" dirty="0" smtClean="0">
                <a:latin typeface="Times New Roman" pitchFamily="18" charset="0"/>
                <a:cs typeface="Times New Roman" pitchFamily="18" charset="0"/>
              </a:rPr>
              <a:t>Misunderstandings</a:t>
            </a:r>
          </a:p>
          <a:p>
            <a:pPr>
              <a:lnSpc>
                <a:spcPct val="150000"/>
              </a:lnSpc>
            </a:pPr>
            <a:r>
              <a:rPr lang="en-US" sz="3200" i="1" dirty="0" smtClean="0">
                <a:latin typeface="Times New Roman" pitchFamily="18" charset="0"/>
                <a:cs typeface="Times New Roman" pitchFamily="18" charset="0"/>
              </a:rPr>
              <a:t>Stress </a:t>
            </a:r>
          </a:p>
          <a:p>
            <a:pPr>
              <a:lnSpc>
                <a:spcPct val="150000"/>
              </a:lnSpc>
            </a:pPr>
            <a:r>
              <a:rPr lang="en-US" sz="3200" i="1" dirty="0" smtClean="0">
                <a:latin typeface="Times New Roman" pitchFamily="18" charset="0"/>
                <a:cs typeface="Times New Roman" pitchFamily="18" charset="0"/>
              </a:rPr>
              <a:t>Inadequate nutrition</a:t>
            </a:r>
          </a:p>
          <a:p>
            <a:pPr>
              <a:lnSpc>
                <a:spcPct val="150000"/>
              </a:lnSpc>
            </a:pPr>
            <a:r>
              <a:rPr lang="en-US" sz="3200" i="1" dirty="0" smtClean="0">
                <a:latin typeface="Times New Roman" pitchFamily="18" charset="0"/>
                <a:cs typeface="Times New Roman" pitchFamily="18" charset="0"/>
              </a:rPr>
              <a:t>Low economy</a:t>
            </a:r>
          </a:p>
          <a:p>
            <a:pPr>
              <a:lnSpc>
                <a:spcPct val="150000"/>
              </a:lnSpc>
            </a:pPr>
            <a:r>
              <a:rPr lang="en-US" sz="3200" i="1" dirty="0" smtClean="0">
                <a:latin typeface="Times New Roman" pitchFamily="18" charset="0"/>
                <a:cs typeface="Times New Roman" pitchFamily="18" charset="0"/>
              </a:rPr>
              <a:t>Poverty</a:t>
            </a:r>
          </a:p>
          <a:p>
            <a:pPr>
              <a:lnSpc>
                <a:spcPct val="150000"/>
              </a:lnSpc>
            </a:pPr>
            <a:r>
              <a:rPr lang="en-US" sz="3200" i="1" dirty="0" smtClean="0">
                <a:latin typeface="Times New Roman" pitchFamily="18" charset="0"/>
                <a:cs typeface="Times New Roman" pitchFamily="18" charset="0"/>
              </a:rPr>
              <a:t>Defective lifestyle</a:t>
            </a:r>
          </a:p>
          <a:p>
            <a:pPr>
              <a:lnSpc>
                <a:spcPct val="150000"/>
              </a:lnSpc>
            </a:pPr>
            <a:endParaRPr lang="en-US" sz="3200" dirty="0"/>
          </a:p>
        </p:txBody>
      </p:sp>
      <p:sp>
        <p:nvSpPr>
          <p:cNvPr id="4" name="Content Placeholder 3"/>
          <p:cNvSpPr>
            <a:spLocks noGrp="1"/>
          </p:cNvSpPr>
          <p:nvPr>
            <p:ph sz="half" idx="2"/>
          </p:nvPr>
        </p:nvSpPr>
        <p:spPr>
          <a:xfrm>
            <a:off x="4648200" y="1066800"/>
            <a:ext cx="4191000" cy="5562600"/>
          </a:xfrm>
        </p:spPr>
        <p:txBody>
          <a:bodyPr>
            <a:normAutofit/>
          </a:bodyPr>
          <a:lstStyle/>
          <a:p>
            <a:pPr>
              <a:lnSpc>
                <a:spcPct val="150000"/>
              </a:lnSpc>
            </a:pPr>
            <a:r>
              <a:rPr lang="en-US" sz="3200" i="1" dirty="0" smtClean="0">
                <a:latin typeface="Times New Roman" pitchFamily="18" charset="0"/>
                <a:cs typeface="Times New Roman" pitchFamily="18" charset="0"/>
              </a:rPr>
              <a:t>Air pollution </a:t>
            </a:r>
          </a:p>
          <a:p>
            <a:pPr>
              <a:lnSpc>
                <a:spcPct val="150000"/>
              </a:lnSpc>
            </a:pPr>
            <a:r>
              <a:rPr lang="en-US" sz="3200" i="1" dirty="0" smtClean="0">
                <a:latin typeface="Times New Roman" pitchFamily="18" charset="0"/>
                <a:cs typeface="Times New Roman" pitchFamily="18" charset="0"/>
              </a:rPr>
              <a:t>Poor urban planning</a:t>
            </a:r>
          </a:p>
          <a:p>
            <a:pPr>
              <a:lnSpc>
                <a:spcPct val="150000"/>
              </a:lnSpc>
            </a:pPr>
            <a:r>
              <a:rPr lang="en-US" sz="3200" i="1" dirty="0" smtClean="0">
                <a:latin typeface="Times New Roman" pitchFamily="18" charset="0"/>
                <a:cs typeface="Times New Roman" pitchFamily="18" charset="0"/>
              </a:rPr>
              <a:t>Deprived family relationships</a:t>
            </a:r>
          </a:p>
          <a:p>
            <a:pPr>
              <a:lnSpc>
                <a:spcPct val="150000"/>
              </a:lnSpc>
            </a:pPr>
            <a:r>
              <a:rPr lang="en-US" sz="3200" i="1" dirty="0" smtClean="0">
                <a:latin typeface="Times New Roman" pitchFamily="18" charset="0"/>
                <a:cs typeface="Times New Roman" pitchFamily="18" charset="0"/>
              </a:rPr>
              <a:t>Inadequate physical activities,</a:t>
            </a:r>
            <a:endParaRPr lang="en-US" sz="3200" dirty="0"/>
          </a:p>
        </p:txBody>
      </p:sp>
      <p:sp>
        <p:nvSpPr>
          <p:cNvPr id="5" name="Footer Placeholder 4"/>
          <p:cNvSpPr>
            <a:spLocks noGrp="1"/>
          </p:cNvSpPr>
          <p:nvPr>
            <p:ph type="ftr" sz="quarter" idx="11"/>
          </p:nvPr>
        </p:nvSpPr>
        <p:spPr/>
        <p:txBody>
          <a:bodyPr/>
          <a:lstStyle/>
          <a:p>
            <a:pPr>
              <a:defRPr/>
            </a:pPr>
            <a:r>
              <a:rPr lang="en-US" smtClean="0"/>
              <a:t>keitany- Sociology and Anthropology october  2017</a:t>
            </a:r>
            <a:endParaRPr lang="en-US"/>
          </a:p>
        </p:txBody>
      </p:sp>
      <p:sp>
        <p:nvSpPr>
          <p:cNvPr id="6" name="Slide Number Placeholder 5"/>
          <p:cNvSpPr>
            <a:spLocks noGrp="1"/>
          </p:cNvSpPr>
          <p:nvPr>
            <p:ph type="sldNum" sz="quarter" idx="12"/>
          </p:nvPr>
        </p:nvSpPr>
        <p:spPr/>
        <p:txBody>
          <a:bodyPr/>
          <a:lstStyle/>
          <a:p>
            <a:pPr>
              <a:defRPr/>
            </a:pPr>
            <a:fld id="{F974C307-F3C7-4D1F-BF0D-0D3B817F7F59}" type="slidenum">
              <a:rPr lang="en-US" smtClean="0"/>
              <a:pPr>
                <a:defRPr/>
              </a:pPr>
              <a:t>71</a:t>
            </a:fld>
            <a:endParaRPr lang="en-US"/>
          </a:p>
        </p:txBody>
      </p:sp>
    </p:spTree>
  </p:cSld>
  <p:clrMapOvr>
    <a:masterClrMapping/>
  </p:clrMapOvr>
  <p:transition>
    <p:wipe dir="d"/>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latin typeface="Aharoni" pitchFamily="2" charset="-79"/>
                <a:cs typeface="Aharoni" pitchFamily="2" charset="-79"/>
              </a:rPr>
              <a:t>SOCIAL MOBILITY</a:t>
            </a:r>
            <a:endParaRPr lang="en-US" dirty="0">
              <a:latin typeface="Aharoni" pitchFamily="2" charset="-79"/>
              <a:cs typeface="Aharoni" pitchFamily="2" charset="-79"/>
            </a:endParaRPr>
          </a:p>
        </p:txBody>
      </p:sp>
      <p:sp>
        <p:nvSpPr>
          <p:cNvPr id="8" name="Content Placeholder 7"/>
          <p:cNvSpPr>
            <a:spLocks noGrp="1"/>
          </p:cNvSpPr>
          <p:nvPr>
            <p:ph idx="1"/>
          </p:nvPr>
        </p:nvSpPr>
        <p:spPr/>
        <p:txBody>
          <a:bodyPr/>
          <a:lstStyle/>
          <a:p>
            <a:endParaRPr lang="en-US"/>
          </a:p>
        </p:txBody>
      </p:sp>
      <p:sp>
        <p:nvSpPr>
          <p:cNvPr id="5" name="Footer Placeholder 4"/>
          <p:cNvSpPr>
            <a:spLocks noGrp="1"/>
          </p:cNvSpPr>
          <p:nvPr>
            <p:ph type="ftr" sz="quarter" idx="11"/>
          </p:nvPr>
        </p:nvSpPr>
        <p:spPr/>
        <p:txBody>
          <a:bodyPr/>
          <a:lstStyle/>
          <a:p>
            <a:pPr>
              <a:defRPr/>
            </a:pPr>
            <a:r>
              <a:rPr lang="en-US" smtClean="0"/>
              <a:t>keitany- Sociology and Anthropology october  2017</a:t>
            </a:r>
            <a:endParaRPr lang="en-US"/>
          </a:p>
        </p:txBody>
      </p:sp>
      <p:sp>
        <p:nvSpPr>
          <p:cNvPr id="6" name="Slide Number Placeholder 5"/>
          <p:cNvSpPr>
            <a:spLocks noGrp="1"/>
          </p:cNvSpPr>
          <p:nvPr>
            <p:ph type="sldNum" sz="quarter" idx="12"/>
          </p:nvPr>
        </p:nvSpPr>
        <p:spPr/>
        <p:txBody>
          <a:bodyPr/>
          <a:lstStyle/>
          <a:p>
            <a:pPr>
              <a:defRPr/>
            </a:pPr>
            <a:fld id="{F974C307-F3C7-4D1F-BF0D-0D3B817F7F59}" type="slidenum">
              <a:rPr lang="en-US" smtClean="0"/>
              <a:pPr>
                <a:defRPr/>
              </a:pPr>
              <a:t>72</a:t>
            </a:fld>
            <a:endParaRPr lang="en-US"/>
          </a:p>
        </p:txBody>
      </p:sp>
    </p:spTree>
  </p:cSld>
  <p:clrMapOvr>
    <a:masterClrMapping/>
  </p:clrMapOvr>
  <p:transition>
    <p:wipe dir="d"/>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066800"/>
            <a:ext cx="8229600" cy="3048000"/>
          </a:xfrm>
        </p:spPr>
        <p:txBody>
          <a:bodyPr>
            <a:prstTxWarp prst="textSlantUp">
              <a:avLst/>
            </a:prstTxWarp>
          </a:bodyPr>
          <a:lstStyle/>
          <a:p>
            <a:r>
              <a:rPr lang="en-US" dirty="0" smtClean="0">
                <a:solidFill>
                  <a:srgbClr val="7030A0"/>
                </a:solidFill>
                <a:latin typeface="Aharoni" pitchFamily="2" charset="-79"/>
                <a:cs typeface="Aharoni" pitchFamily="2" charset="-79"/>
              </a:rPr>
              <a:t>SOCIAL CHANGE</a:t>
            </a:r>
            <a:endParaRPr lang="en-US" dirty="0">
              <a:solidFill>
                <a:srgbClr val="7030A0"/>
              </a:solidFill>
              <a:latin typeface="Aharoni" pitchFamily="2" charset="-79"/>
              <a:cs typeface="Aharoni" pitchFamily="2" charset="-79"/>
            </a:endParaRPr>
          </a:p>
        </p:txBody>
      </p:sp>
      <p:sp>
        <p:nvSpPr>
          <p:cNvPr id="5" name="Footer Placeholder 4"/>
          <p:cNvSpPr>
            <a:spLocks noGrp="1"/>
          </p:cNvSpPr>
          <p:nvPr>
            <p:ph type="ftr" sz="quarter" idx="11"/>
          </p:nvPr>
        </p:nvSpPr>
        <p:spPr/>
        <p:txBody>
          <a:bodyPr/>
          <a:lstStyle/>
          <a:p>
            <a:pPr>
              <a:defRPr/>
            </a:pPr>
            <a:r>
              <a:rPr lang="en-US" smtClean="0"/>
              <a:t>keitany- Sociology and Anthropology october  2017</a:t>
            </a:r>
            <a:endParaRPr lang="en-US"/>
          </a:p>
        </p:txBody>
      </p:sp>
      <p:sp>
        <p:nvSpPr>
          <p:cNvPr id="3" name="Slide Number Placeholder 2"/>
          <p:cNvSpPr>
            <a:spLocks noGrp="1"/>
          </p:cNvSpPr>
          <p:nvPr>
            <p:ph type="sldNum" sz="quarter" idx="12"/>
          </p:nvPr>
        </p:nvSpPr>
        <p:spPr/>
        <p:txBody>
          <a:bodyPr/>
          <a:lstStyle/>
          <a:p>
            <a:pPr>
              <a:defRPr/>
            </a:pPr>
            <a:fld id="{1BF79D97-F53A-4110-843B-D4A40137FAEE}" type="slidenum">
              <a:rPr lang="en-US" smtClean="0"/>
              <a:pPr>
                <a:defRPr/>
              </a:pPr>
              <a:t>73</a:t>
            </a:fld>
            <a:endParaRPr lang="en-US"/>
          </a:p>
        </p:txBody>
      </p:sp>
    </p:spTree>
  </p:cSld>
  <p:clrMapOvr>
    <a:masterClrMapping/>
  </p:clrMapOvr>
  <p:transition>
    <p:wipe dir="d"/>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2800" b="1" dirty="0" smtClean="0">
                <a:latin typeface="Agency FB" pitchFamily="34" charset="0"/>
              </a:rPr>
              <a:t>ENABLING OBJECTIVES</a:t>
            </a:r>
            <a:endParaRPr lang="en-US" sz="2800" b="1" dirty="0">
              <a:latin typeface="Agency FB" pitchFamily="34" charset="0"/>
            </a:endParaRPr>
          </a:p>
        </p:txBody>
      </p:sp>
      <p:sp>
        <p:nvSpPr>
          <p:cNvPr id="3" name="Content Placeholder 2"/>
          <p:cNvSpPr>
            <a:spLocks noGrp="1"/>
          </p:cNvSpPr>
          <p:nvPr>
            <p:ph idx="1"/>
          </p:nvPr>
        </p:nvSpPr>
        <p:spPr>
          <a:xfrm>
            <a:off x="457200" y="838200"/>
            <a:ext cx="8229600" cy="6019800"/>
          </a:xfrm>
        </p:spPr>
        <p:txBody>
          <a:bodyPr>
            <a:normAutofit/>
          </a:bodyPr>
          <a:lstStyle/>
          <a:p>
            <a:pPr>
              <a:lnSpc>
                <a:spcPct val="150000"/>
              </a:lnSpc>
              <a:buNone/>
            </a:pPr>
            <a:r>
              <a:rPr lang="en-US" b="1" dirty="0" smtClean="0">
                <a:latin typeface="Agency FB" pitchFamily="34" charset="0"/>
                <a:cs typeface="Times New Roman" pitchFamily="18" charset="0"/>
              </a:rPr>
              <a:t>At the end of this section you will be able to:-</a:t>
            </a:r>
          </a:p>
          <a:p>
            <a:pPr marL="514350" lvl="0" indent="-514350">
              <a:lnSpc>
                <a:spcPct val="150000"/>
              </a:lnSpc>
              <a:buFont typeface="+mj-lt"/>
              <a:buAutoNum type="alphaLcParenR"/>
            </a:pPr>
            <a:r>
              <a:rPr lang="en-US" b="1" dirty="0" smtClean="0">
                <a:latin typeface="Agency FB" pitchFamily="34" charset="0"/>
                <a:cs typeface="Times New Roman" pitchFamily="18" charset="0"/>
              </a:rPr>
              <a:t>Define social change and other related terms</a:t>
            </a:r>
          </a:p>
          <a:p>
            <a:pPr marL="514350" lvl="0" indent="-514350">
              <a:lnSpc>
                <a:spcPct val="150000"/>
              </a:lnSpc>
              <a:buFont typeface="+mj-lt"/>
              <a:buAutoNum type="alphaLcParenR"/>
            </a:pPr>
            <a:r>
              <a:rPr lang="en-US" b="1" dirty="0" smtClean="0">
                <a:latin typeface="Agency FB" pitchFamily="34" charset="0"/>
                <a:cs typeface="Times New Roman" pitchFamily="18" charset="0"/>
              </a:rPr>
              <a:t>Describe models of social change</a:t>
            </a:r>
          </a:p>
          <a:p>
            <a:pPr marL="514350" lvl="0" indent="-514350">
              <a:lnSpc>
                <a:spcPct val="150000"/>
              </a:lnSpc>
              <a:buFont typeface="+mj-lt"/>
              <a:buAutoNum type="alphaLcParenR"/>
            </a:pPr>
            <a:r>
              <a:rPr lang="en-US" b="1" dirty="0" smtClean="0">
                <a:latin typeface="Agency FB" pitchFamily="34" charset="0"/>
                <a:cs typeface="Times New Roman" pitchFamily="18" charset="0"/>
              </a:rPr>
              <a:t>Explain various types of social change</a:t>
            </a:r>
          </a:p>
          <a:p>
            <a:pPr marL="514350" lvl="0" indent="-514350">
              <a:lnSpc>
                <a:spcPct val="150000"/>
              </a:lnSpc>
              <a:buFont typeface="+mj-lt"/>
              <a:buAutoNum type="alphaLcParenR"/>
            </a:pPr>
            <a:r>
              <a:rPr lang="en-US" b="1" dirty="0" smtClean="0">
                <a:latin typeface="Agency FB" pitchFamily="34" charset="0"/>
                <a:cs typeface="Times New Roman" pitchFamily="18" charset="0"/>
              </a:rPr>
              <a:t>Describe ways in which social change takes place</a:t>
            </a:r>
          </a:p>
          <a:p>
            <a:pPr marL="514350" lvl="0" indent="-514350">
              <a:lnSpc>
                <a:spcPct val="150000"/>
              </a:lnSpc>
              <a:buFont typeface="+mj-lt"/>
              <a:buAutoNum type="alphaLcParenR"/>
            </a:pPr>
            <a:r>
              <a:rPr lang="en-US" b="1" dirty="0" smtClean="0">
                <a:latin typeface="Agency FB" pitchFamily="34" charset="0"/>
                <a:cs typeface="Times New Roman" pitchFamily="18" charset="0"/>
              </a:rPr>
              <a:t>Describe technology and social change</a:t>
            </a: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74</a:t>
            </a:fld>
            <a:endParaRPr lang="en-US"/>
          </a:p>
        </p:txBody>
      </p:sp>
    </p:spTree>
  </p:cSld>
  <p:clrMapOvr>
    <a:masterClrMapping/>
  </p:clrMapOvr>
  <p:transition>
    <p:wipe dir="d"/>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457200" y="274638"/>
            <a:ext cx="8229600" cy="334962"/>
          </a:xfrm>
        </p:spPr>
        <p:txBody>
          <a:bodyPr>
            <a:normAutofit fontScale="90000"/>
          </a:bodyPr>
          <a:lstStyle/>
          <a:p>
            <a:r>
              <a:rPr lang="en-US" sz="1600" b="1" dirty="0" smtClean="0"/>
              <a:t>Cont’</a:t>
            </a:r>
          </a:p>
        </p:txBody>
      </p:sp>
      <p:sp>
        <p:nvSpPr>
          <p:cNvPr id="63491" name="Content Placeholder 2"/>
          <p:cNvSpPr>
            <a:spLocks noGrp="1"/>
          </p:cNvSpPr>
          <p:nvPr>
            <p:ph idx="1"/>
          </p:nvPr>
        </p:nvSpPr>
        <p:spPr>
          <a:xfrm>
            <a:off x="228600" y="838200"/>
            <a:ext cx="8915400" cy="6019800"/>
          </a:xfrm>
        </p:spPr>
        <p:txBody>
          <a:bodyPr>
            <a:normAutofit fontScale="92500"/>
          </a:bodyPr>
          <a:lstStyle/>
          <a:p>
            <a:pPr>
              <a:lnSpc>
                <a:spcPct val="150000"/>
              </a:lnSpc>
              <a:buNone/>
            </a:pPr>
            <a:r>
              <a:rPr lang="en-US" b="1" dirty="0" smtClean="0">
                <a:latin typeface="Times New Roman" pitchFamily="18" charset="0"/>
                <a:cs typeface="Times New Roman" pitchFamily="18" charset="0"/>
              </a:rPr>
              <a:t>Def</a:t>
            </a:r>
            <a:r>
              <a:rPr lang="en-US" dirty="0" smtClean="0">
                <a:latin typeface="Times New Roman" pitchFamily="18" charset="0"/>
                <a:cs typeface="Times New Roman" pitchFamily="18" charset="0"/>
              </a:rPr>
              <a:t>:</a:t>
            </a:r>
          </a:p>
          <a:p>
            <a:pPr>
              <a:lnSpc>
                <a:spcPct val="150000"/>
              </a:lnSpc>
            </a:pPr>
            <a:r>
              <a:rPr lang="en-US" dirty="0" smtClean="0">
                <a:latin typeface="Times New Roman" pitchFamily="18" charset="0"/>
                <a:cs typeface="Times New Roman" pitchFamily="18" charset="0"/>
              </a:rPr>
              <a:t>The </a:t>
            </a:r>
            <a:r>
              <a:rPr lang="en-US" b="1" dirty="0" smtClean="0">
                <a:latin typeface="Times New Roman" pitchFamily="18" charset="0"/>
                <a:cs typeface="Times New Roman" pitchFamily="18" charset="0"/>
              </a:rPr>
              <a:t>alteration, rearrangement </a:t>
            </a:r>
            <a:r>
              <a:rPr lang="en-US" dirty="0" smtClean="0">
                <a:latin typeface="Times New Roman" pitchFamily="18" charset="0"/>
                <a:cs typeface="Times New Roman" pitchFamily="18" charset="0"/>
              </a:rPr>
              <a:t>or </a:t>
            </a:r>
            <a:r>
              <a:rPr lang="en-US" b="1" dirty="0" smtClean="0">
                <a:latin typeface="Times New Roman" pitchFamily="18" charset="0"/>
                <a:cs typeface="Times New Roman" pitchFamily="18" charset="0"/>
              </a:rPr>
              <a:t>total replacement </a:t>
            </a:r>
            <a:r>
              <a:rPr lang="en-US" dirty="0" smtClean="0">
                <a:latin typeface="Times New Roman" pitchFamily="18" charset="0"/>
                <a:cs typeface="Times New Roman" pitchFamily="18" charset="0"/>
              </a:rPr>
              <a:t>of phenomena, activities, values or processes through time in a society in a succession of events.</a:t>
            </a:r>
          </a:p>
          <a:p>
            <a:pPr>
              <a:lnSpc>
                <a:spcPct val="150000"/>
              </a:lnSpc>
            </a:pPr>
            <a:r>
              <a:rPr lang="fr-FR" dirty="0" smtClean="0">
                <a:latin typeface="Times New Roman" pitchFamily="18" charset="0"/>
                <a:cs typeface="Times New Roman" pitchFamily="18" charset="0"/>
              </a:rPr>
              <a:t>The structural transformation of political, social and  economic systems and institution to create a more equitable and just society.  </a:t>
            </a:r>
            <a:br>
              <a:rPr lang="fr-FR" dirty="0" smtClean="0">
                <a:latin typeface="Times New Roman" pitchFamily="18" charset="0"/>
                <a:cs typeface="Times New Roman" pitchFamily="18" charset="0"/>
              </a:rPr>
            </a:br>
            <a:r>
              <a:rPr lang="fr-FR"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nSpc>
                <a:spcPct val="150000"/>
              </a:lnSpc>
            </a:pPr>
            <a:endParaRPr lang="en-US" dirty="0" smtClean="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pPr>
              <a:defRPr/>
            </a:pPr>
            <a:r>
              <a:rPr lang="en-US" smtClean="0"/>
              <a:t>keitany- Sociology and Anthropology october  2017</a:t>
            </a:r>
            <a:endParaRPr lang="en-US"/>
          </a:p>
        </p:txBody>
      </p:sp>
      <p:sp>
        <p:nvSpPr>
          <p:cNvPr id="4" name="Slide Number Placeholder 3"/>
          <p:cNvSpPr>
            <a:spLocks noGrp="1"/>
          </p:cNvSpPr>
          <p:nvPr>
            <p:ph type="sldNum" sz="quarter" idx="12"/>
          </p:nvPr>
        </p:nvSpPr>
        <p:spPr/>
        <p:txBody>
          <a:bodyPr/>
          <a:lstStyle/>
          <a:p>
            <a:pPr>
              <a:defRPr/>
            </a:pPr>
            <a:fld id="{ABD15A86-9469-40C9-8EF2-8439F4EA9201}" type="slidenum">
              <a:rPr lang="en-US" smtClean="0"/>
              <a:pPr>
                <a:defRPr/>
              </a:pPr>
              <a:t>75</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anim calcmode="lin" valueType="num">
                                      <p:cBhvr additive="base">
                                        <p:cTn id="7" dur="500" fill="hold"/>
                                        <p:tgtEl>
                                          <p:spTgt spid="6349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4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3491">
                                            <p:txEl>
                                              <p:pRg st="1" end="1"/>
                                            </p:txEl>
                                          </p:spTgt>
                                        </p:tgtEl>
                                        <p:attrNameLst>
                                          <p:attrName>style.visibility</p:attrName>
                                        </p:attrNameLst>
                                      </p:cBhvr>
                                      <p:to>
                                        <p:strVal val="visible"/>
                                      </p:to>
                                    </p:set>
                                    <p:anim calcmode="lin" valueType="num">
                                      <p:cBhvr additive="base">
                                        <p:cTn id="13" dur="500" fill="hold"/>
                                        <p:tgtEl>
                                          <p:spTgt spid="6349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349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3491">
                                            <p:txEl>
                                              <p:pRg st="2" end="2"/>
                                            </p:txEl>
                                          </p:spTgt>
                                        </p:tgtEl>
                                        <p:attrNameLst>
                                          <p:attrName>style.visibility</p:attrName>
                                        </p:attrNameLst>
                                      </p:cBhvr>
                                      <p:to>
                                        <p:strVal val="visible"/>
                                      </p:to>
                                    </p:set>
                                    <p:anim calcmode="lin" valueType="num">
                                      <p:cBhvr additive="base">
                                        <p:cTn id="19" dur="500" fill="hold"/>
                                        <p:tgtEl>
                                          <p:spTgt spid="6349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349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build="p"/>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r>
              <a:rPr lang="en-US" sz="2000" dirty="0" smtClean="0"/>
              <a:t>CONT’</a:t>
            </a:r>
            <a:endParaRPr lang="en-US" sz="2000" dirty="0"/>
          </a:p>
        </p:txBody>
      </p:sp>
      <p:sp>
        <p:nvSpPr>
          <p:cNvPr id="3" name="Content Placeholder 2"/>
          <p:cNvSpPr>
            <a:spLocks noGrp="1"/>
          </p:cNvSpPr>
          <p:nvPr>
            <p:ph idx="1"/>
          </p:nvPr>
        </p:nvSpPr>
        <p:spPr>
          <a:xfrm>
            <a:off x="457200" y="609600"/>
            <a:ext cx="8229600" cy="5516563"/>
          </a:xfrm>
        </p:spPr>
        <p:txBody>
          <a:bodyPr>
            <a:normAutofit/>
          </a:bodyPr>
          <a:lstStyle/>
          <a:p>
            <a:r>
              <a:rPr lang="en-US" sz="3600" dirty="0" smtClean="0">
                <a:latin typeface="Times New Roman" pitchFamily="18" charset="0"/>
                <a:cs typeface="Times New Roman" pitchFamily="18" charset="0"/>
              </a:rPr>
              <a:t>Social change takes place on modification of the present cultural patterns or introduction of new ideas.</a:t>
            </a:r>
          </a:p>
          <a:p>
            <a:pPr lvl="1">
              <a:lnSpc>
                <a:spcPct val="150000"/>
              </a:lnSpc>
              <a:buNone/>
            </a:pPr>
            <a:endParaRPr lang="en-US" sz="3600" dirty="0" smtClean="0">
              <a:latin typeface="Times New Roman" pitchFamily="18" charset="0"/>
              <a:cs typeface="Times New Roman" pitchFamily="18" charset="0"/>
            </a:endParaRPr>
          </a:p>
          <a:p>
            <a:pPr>
              <a:lnSpc>
                <a:spcPct val="150000"/>
              </a:lnSpc>
            </a:pPr>
            <a:endParaRPr lang="fr-FR" sz="3600" dirty="0" smtClean="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pPr>
              <a:defRPr/>
            </a:pPr>
            <a:r>
              <a:rPr lang="en-US" smtClean="0"/>
              <a:t>keitany- Sociology and Anthropology october  2017</a:t>
            </a:r>
            <a:endParaRPr lang="en-US"/>
          </a:p>
        </p:txBody>
      </p:sp>
      <p:sp>
        <p:nvSpPr>
          <p:cNvPr id="4" name="Slide Number Placeholder 3"/>
          <p:cNvSpPr>
            <a:spLocks noGrp="1"/>
          </p:cNvSpPr>
          <p:nvPr>
            <p:ph type="sldNum" sz="quarter" idx="12"/>
          </p:nvPr>
        </p:nvSpPr>
        <p:spPr/>
        <p:txBody>
          <a:bodyPr/>
          <a:lstStyle/>
          <a:p>
            <a:pPr>
              <a:defRPr/>
            </a:pPr>
            <a:fld id="{ABD15A86-9469-40C9-8EF2-8439F4EA9201}" type="slidenum">
              <a:rPr lang="en-US" smtClean="0"/>
              <a:pPr>
                <a:defRPr/>
              </a:pPr>
              <a:t>76</a:t>
            </a:fld>
            <a:endParaRPr lang="en-US"/>
          </a:p>
        </p:txBody>
      </p:sp>
    </p:spTree>
  </p:cSld>
  <p:clrMapOvr>
    <a:masterClrMapping/>
  </p:clrMapOvr>
  <p:transition>
    <p:wipe dir="d"/>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sz="2800" b="1" dirty="0" smtClean="0">
                <a:latin typeface="Times New Roman" pitchFamily="18" charset="0"/>
                <a:cs typeface="Times New Roman" pitchFamily="18" charset="0"/>
              </a:rPr>
              <a:t>Basic characteristics of social change</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685800"/>
            <a:ext cx="8229600" cy="6019800"/>
          </a:xfrm>
        </p:spPr>
        <p:txBody>
          <a:bodyPr>
            <a:normAutofit lnSpcReduction="10000"/>
          </a:bodyPr>
          <a:lstStyle/>
          <a:p>
            <a:pPr>
              <a:lnSpc>
                <a:spcPct val="150000"/>
              </a:lnSpc>
            </a:pPr>
            <a:r>
              <a:rPr lang="en-US" dirty="0" smtClean="0">
                <a:latin typeface="Times New Roman" pitchFamily="18" charset="0"/>
                <a:cs typeface="Times New Roman" pitchFamily="18" charset="0"/>
              </a:rPr>
              <a:t>Social change occurs all the time.</a:t>
            </a:r>
          </a:p>
          <a:p>
            <a:pPr>
              <a:lnSpc>
                <a:spcPct val="150000"/>
              </a:lnSpc>
            </a:pPr>
            <a:r>
              <a:rPr lang="en-US" dirty="0" smtClean="0">
                <a:latin typeface="Times New Roman" pitchFamily="18" charset="0"/>
                <a:cs typeface="Times New Roman" pitchFamily="18" charset="0"/>
              </a:rPr>
              <a:t>Social change is a universal (it is every where and anywhere).</a:t>
            </a:r>
          </a:p>
          <a:p>
            <a:pPr>
              <a:lnSpc>
                <a:spcPct val="150000"/>
              </a:lnSpc>
            </a:pPr>
            <a:r>
              <a:rPr lang="en-US" dirty="0" smtClean="0">
                <a:latin typeface="Times New Roman" pitchFamily="18" charset="0"/>
                <a:cs typeface="Times New Roman" pitchFamily="18" charset="0"/>
              </a:rPr>
              <a:t>Change occurs both at micro-level and macro-level.</a:t>
            </a:r>
          </a:p>
          <a:p>
            <a:pPr>
              <a:lnSpc>
                <a:spcPct val="150000"/>
              </a:lnSpc>
            </a:pPr>
            <a:r>
              <a:rPr lang="en-US" dirty="0" smtClean="0">
                <a:latin typeface="Times New Roman" pitchFamily="18" charset="0"/>
                <a:cs typeface="Times New Roman" pitchFamily="18" charset="0"/>
              </a:rPr>
              <a:t>Social change is contagious.</a:t>
            </a:r>
          </a:p>
          <a:p>
            <a:pPr>
              <a:lnSpc>
                <a:spcPct val="150000"/>
              </a:lnSpc>
            </a:pPr>
            <a:r>
              <a:rPr lang="en-US" dirty="0" smtClean="0">
                <a:latin typeface="Times New Roman" pitchFamily="18" charset="0"/>
                <a:cs typeface="Times New Roman" pitchFamily="18" charset="0"/>
              </a:rPr>
              <a:t>Social change has a rate; it can be rapid or slow.</a:t>
            </a:r>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77</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lstStyle/>
          <a:p>
            <a:r>
              <a:rPr lang="en-US" sz="2800" b="1" u="sng" dirty="0" smtClean="0">
                <a:latin typeface="Arial Unicode MS" pitchFamily="34" charset="-128"/>
                <a:ea typeface="Arial Unicode MS" pitchFamily="34" charset="-128"/>
                <a:cs typeface="Arial Unicode MS" pitchFamily="34" charset="-128"/>
              </a:rPr>
              <a:t>THEORIES/MODELS OF SOCIAL CHANGE</a:t>
            </a:r>
            <a:endParaRPr lang="en-US" sz="2800" b="1" u="sng"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idx="1"/>
          </p:nvPr>
        </p:nvSpPr>
        <p:spPr>
          <a:xfrm>
            <a:off x="457200" y="609600"/>
            <a:ext cx="8229600" cy="6248400"/>
          </a:xfrm>
        </p:spPr>
        <p:txBody>
          <a:bodyPr/>
          <a:lstStyle/>
          <a:p>
            <a:pPr>
              <a:lnSpc>
                <a:spcPct val="150000"/>
              </a:lnSpc>
              <a:buNone/>
            </a:pPr>
            <a:r>
              <a:rPr lang="en-US" sz="2800" b="1" u="sng" dirty="0" smtClean="0">
                <a:solidFill>
                  <a:srgbClr val="7030A0"/>
                </a:solidFill>
                <a:latin typeface="Times New Roman" pitchFamily="18" charset="0"/>
                <a:cs typeface="Times New Roman" pitchFamily="18" charset="0"/>
              </a:rPr>
              <a:t>Evolution </a:t>
            </a:r>
            <a:r>
              <a:rPr lang="en-US" sz="2800" b="1" u="sng" dirty="0" err="1" smtClean="0">
                <a:solidFill>
                  <a:srgbClr val="7030A0"/>
                </a:solidFill>
                <a:latin typeface="Times New Roman" pitchFamily="18" charset="0"/>
                <a:cs typeface="Times New Roman" pitchFamily="18" charset="0"/>
              </a:rPr>
              <a:t>vs</a:t>
            </a:r>
            <a:r>
              <a:rPr lang="en-US" sz="2800" b="1" u="sng" dirty="0" smtClean="0">
                <a:solidFill>
                  <a:srgbClr val="7030A0"/>
                </a:solidFill>
                <a:latin typeface="Times New Roman" pitchFamily="18" charset="0"/>
                <a:cs typeface="Times New Roman" pitchFamily="18" charset="0"/>
              </a:rPr>
              <a:t> Differentiation theory</a:t>
            </a:r>
          </a:p>
          <a:p>
            <a:pPr>
              <a:lnSpc>
                <a:spcPct val="150000"/>
              </a:lnSpc>
              <a:buFont typeface="Courier New" pitchFamily="49" charset="0"/>
              <a:buChar char="o"/>
            </a:pPr>
            <a:r>
              <a:rPr lang="en-US" sz="2800" dirty="0" smtClean="0">
                <a:latin typeface="Times New Roman" pitchFamily="18" charset="0"/>
                <a:cs typeface="Times New Roman" pitchFamily="18" charset="0"/>
              </a:rPr>
              <a:t>Evolution theories focus on the origin of societies and their gradual transformations over time.</a:t>
            </a:r>
          </a:p>
          <a:p>
            <a:pPr>
              <a:lnSpc>
                <a:spcPct val="150000"/>
              </a:lnSpc>
              <a:buFont typeface="Courier New" pitchFamily="49" charset="0"/>
              <a:buChar char="o"/>
            </a:pPr>
            <a:r>
              <a:rPr lang="en-US" sz="2800" dirty="0" smtClean="0">
                <a:latin typeface="Times New Roman" pitchFamily="18" charset="0"/>
                <a:cs typeface="Times New Roman" pitchFamily="18" charset="0"/>
              </a:rPr>
              <a:t>Theories of structural differentiation  hold the basic idea is that as societies develop, they become characterized by increased separation and specialization.</a:t>
            </a:r>
            <a:endParaRPr lang="en-US" sz="2800" dirty="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pPr>
              <a:defRPr/>
            </a:pPr>
            <a:r>
              <a:rPr lang="en-US" smtClean="0"/>
              <a:t>keitany- Sociology and Anthropology october  2017</a:t>
            </a:r>
            <a:endParaRPr lang="en-US"/>
          </a:p>
        </p:txBody>
      </p:sp>
      <p:sp>
        <p:nvSpPr>
          <p:cNvPr id="4" name="Slide Number Placeholder 3"/>
          <p:cNvSpPr>
            <a:spLocks noGrp="1"/>
          </p:cNvSpPr>
          <p:nvPr>
            <p:ph type="sldNum" sz="quarter" idx="12"/>
          </p:nvPr>
        </p:nvSpPr>
        <p:spPr/>
        <p:txBody>
          <a:bodyPr/>
          <a:lstStyle/>
          <a:p>
            <a:pPr>
              <a:defRPr/>
            </a:pPr>
            <a:fld id="{ABD15A86-9469-40C9-8EF2-8439F4EA9201}" type="slidenum">
              <a:rPr lang="en-US" smtClean="0"/>
              <a:pPr>
                <a:defRPr/>
              </a:pPr>
              <a:t>78</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lstStyle/>
          <a:p>
            <a:r>
              <a:rPr lang="en-US" sz="1600" b="1" dirty="0" smtClean="0"/>
              <a:t>Cont’</a:t>
            </a:r>
            <a:endParaRPr lang="en-US" sz="1600" b="1" dirty="0"/>
          </a:p>
        </p:txBody>
      </p:sp>
      <p:sp>
        <p:nvSpPr>
          <p:cNvPr id="3" name="Content Placeholder 2"/>
          <p:cNvSpPr>
            <a:spLocks noGrp="1"/>
          </p:cNvSpPr>
          <p:nvPr>
            <p:ph idx="1"/>
          </p:nvPr>
        </p:nvSpPr>
        <p:spPr>
          <a:xfrm>
            <a:off x="457200" y="762000"/>
            <a:ext cx="8229600" cy="5791200"/>
          </a:xfrm>
        </p:spPr>
        <p:txBody>
          <a:bodyPr>
            <a:normAutofit/>
          </a:bodyPr>
          <a:lstStyle/>
          <a:p>
            <a:pPr>
              <a:buNone/>
            </a:pPr>
            <a:r>
              <a:rPr lang="en-US" b="1" u="sng" dirty="0" smtClean="0">
                <a:solidFill>
                  <a:srgbClr val="7030A0"/>
                </a:solidFill>
                <a:latin typeface="Times New Roman" pitchFamily="18" charset="0"/>
                <a:cs typeface="Times New Roman" pitchFamily="18" charset="0"/>
              </a:rPr>
              <a:t>Equilibrium </a:t>
            </a:r>
            <a:r>
              <a:rPr lang="en-US" b="1" u="sng" dirty="0" err="1" smtClean="0">
                <a:solidFill>
                  <a:srgbClr val="7030A0"/>
                </a:solidFill>
                <a:latin typeface="Times New Roman" pitchFamily="18" charset="0"/>
                <a:cs typeface="Times New Roman" pitchFamily="18" charset="0"/>
              </a:rPr>
              <a:t>vs</a:t>
            </a:r>
            <a:r>
              <a:rPr lang="en-US" b="1" u="sng" dirty="0" smtClean="0">
                <a:solidFill>
                  <a:srgbClr val="7030A0"/>
                </a:solidFill>
                <a:latin typeface="Times New Roman" pitchFamily="18" charset="0"/>
                <a:cs typeface="Times New Roman" pitchFamily="18" charset="0"/>
              </a:rPr>
              <a:t> Conflict theory</a:t>
            </a:r>
          </a:p>
          <a:p>
            <a:r>
              <a:rPr lang="en-US" dirty="0" smtClean="0">
                <a:latin typeface="Times New Roman" pitchFamily="18" charset="0"/>
                <a:cs typeface="Times New Roman" pitchFamily="18" charset="0"/>
              </a:rPr>
              <a:t>Maintains that the basic function of any society is to maintain equilibrium (stability, order) and eliminate conflicts that may arise in the process of change.</a:t>
            </a:r>
          </a:p>
          <a:p>
            <a:r>
              <a:rPr lang="en-US" dirty="0" smtClean="0">
                <a:latin typeface="Times New Roman" pitchFamily="18" charset="0"/>
                <a:cs typeface="Times New Roman" pitchFamily="18" charset="0"/>
              </a:rPr>
              <a:t> Conflict may arise mainly</a:t>
            </a:r>
          </a:p>
          <a:p>
            <a:pPr lvl="1"/>
            <a:r>
              <a:rPr lang="en-US"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During the process of adjustment to forced change.</a:t>
            </a:r>
          </a:p>
          <a:p>
            <a:pPr lvl="1"/>
            <a:r>
              <a:rPr lang="en-US" sz="3200" dirty="0" smtClean="0">
                <a:latin typeface="Times New Roman" pitchFamily="18" charset="0"/>
                <a:cs typeface="Times New Roman" pitchFamily="18" charset="0"/>
              </a:rPr>
              <a:t> When consensus is imperfect. </a:t>
            </a:r>
            <a:endParaRPr lang="en-US" sz="3200" dirty="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pPr>
              <a:defRPr/>
            </a:pPr>
            <a:r>
              <a:rPr lang="en-US" smtClean="0"/>
              <a:t>keitany- Sociology and Anthropology october  2017</a:t>
            </a:r>
            <a:endParaRPr lang="en-US"/>
          </a:p>
        </p:txBody>
      </p:sp>
      <p:sp>
        <p:nvSpPr>
          <p:cNvPr id="4" name="Slide Number Placeholder 3"/>
          <p:cNvSpPr>
            <a:spLocks noGrp="1"/>
          </p:cNvSpPr>
          <p:nvPr>
            <p:ph type="sldNum" sz="quarter" idx="12"/>
          </p:nvPr>
        </p:nvSpPr>
        <p:spPr/>
        <p:txBody>
          <a:bodyPr/>
          <a:lstStyle/>
          <a:p>
            <a:pPr>
              <a:defRPr/>
            </a:pPr>
            <a:fld id="{ABD15A86-9469-40C9-8EF2-8439F4EA9201}" type="slidenum">
              <a:rPr lang="en-US" smtClean="0"/>
              <a:pPr>
                <a:defRPr/>
              </a:pPr>
              <a:t>79</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228600" y="609600"/>
            <a:ext cx="8763000" cy="6096000"/>
          </a:xfrm>
        </p:spPr>
        <p:txBody>
          <a:bodyPr>
            <a:normAutofit fontScale="92500" lnSpcReduction="20000"/>
          </a:bodyPr>
          <a:lstStyle/>
          <a:p>
            <a:pPr>
              <a:lnSpc>
                <a:spcPct val="150000"/>
              </a:lnSpc>
              <a:buNone/>
            </a:pPr>
            <a:r>
              <a:rPr lang="en-US" b="1" dirty="0" smtClean="0">
                <a:latin typeface="Times New Roman" pitchFamily="18" charset="0"/>
                <a:cs typeface="Times New Roman" pitchFamily="18" charset="0"/>
              </a:rPr>
              <a:t>Social morphology </a:t>
            </a:r>
            <a:endParaRPr lang="en-US" dirty="0" smtClean="0">
              <a:latin typeface="Times New Roman" pitchFamily="18" charset="0"/>
              <a:cs typeface="Times New Roman" pitchFamily="18" charset="0"/>
            </a:endParaRPr>
          </a:p>
          <a:p>
            <a:pPr>
              <a:lnSpc>
                <a:spcPct val="150000"/>
              </a:lnSpc>
            </a:pPr>
            <a:r>
              <a:rPr lang="en-US" dirty="0" smtClean="0">
                <a:latin typeface="Times New Roman" pitchFamily="18" charset="0"/>
                <a:cs typeface="Times New Roman" pitchFamily="18" charset="0"/>
              </a:rPr>
              <a:t>Social morphology entails geographical basis of the life, its relationship to types of social organization and the problems of populations.</a:t>
            </a:r>
          </a:p>
          <a:p>
            <a:pPr>
              <a:lnSpc>
                <a:spcPct val="150000"/>
              </a:lnSpc>
              <a:buNone/>
            </a:pPr>
            <a:r>
              <a:rPr lang="en-US" b="1" dirty="0" smtClean="0">
                <a:latin typeface="Times New Roman" pitchFamily="18" charset="0"/>
                <a:cs typeface="Times New Roman" pitchFamily="18" charset="0"/>
              </a:rPr>
              <a:t>Social physiology</a:t>
            </a:r>
            <a:endParaRPr lang="en-US" dirty="0" smtClean="0">
              <a:latin typeface="Times New Roman" pitchFamily="18" charset="0"/>
              <a:cs typeface="Times New Roman" pitchFamily="18" charset="0"/>
            </a:endParaRPr>
          </a:p>
          <a:p>
            <a:pPr>
              <a:lnSpc>
                <a:spcPct val="150000"/>
              </a:lnSpc>
            </a:pPr>
            <a:r>
              <a:rPr lang="en-US" dirty="0" smtClean="0">
                <a:latin typeface="Times New Roman" pitchFamily="18" charset="0"/>
                <a:cs typeface="Times New Roman" pitchFamily="18" charset="0"/>
              </a:rPr>
              <a:t>Involves the functional aspect of  the society.</a:t>
            </a:r>
          </a:p>
          <a:p>
            <a:pPr>
              <a:lnSpc>
                <a:spcPct val="150000"/>
              </a:lnSpc>
            </a:pPr>
            <a:r>
              <a:rPr lang="en-US" dirty="0" smtClean="0">
                <a:latin typeface="Times New Roman" pitchFamily="18" charset="0"/>
                <a:cs typeface="Times New Roman" pitchFamily="18" charset="0"/>
              </a:rPr>
              <a:t>Has branches e.g. sociology of religion, sociology of laws, sociology of economic life and sociology of language.</a:t>
            </a:r>
          </a:p>
          <a:p>
            <a:pPr>
              <a:lnSpc>
                <a:spcPct val="150000"/>
              </a:lnSpc>
            </a:pPr>
            <a:endParaRPr lang="en-US" dirty="0" smtClean="0">
              <a:latin typeface="Times New Roman" pitchFamily="18" charset="0"/>
              <a:cs typeface="Times New Roman" pitchFamily="18" charset="0"/>
            </a:endParaRPr>
          </a:p>
          <a:p>
            <a:pPr>
              <a:lnSpc>
                <a:spcPct val="150000"/>
              </a:lnSpc>
            </a:pPr>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8</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3200" b="1" dirty="0" smtClean="0">
                <a:solidFill>
                  <a:srgbClr val="7030A0"/>
                </a:solidFill>
                <a:latin typeface="Times New Roman" pitchFamily="18" charset="0"/>
                <a:cs typeface="Times New Roman" pitchFamily="18" charset="0"/>
              </a:rPr>
              <a:t>Cyclic Vs linear theory</a:t>
            </a:r>
            <a:endParaRPr lang="en-US" sz="3200" b="1" dirty="0">
              <a:solidFill>
                <a:srgbClr val="7030A0"/>
              </a:solidFill>
              <a:latin typeface="Times New Roman" pitchFamily="18" charset="0"/>
              <a:cs typeface="Times New Roman" pitchFamily="18" charset="0"/>
            </a:endParaRPr>
          </a:p>
        </p:txBody>
      </p:sp>
      <p:sp>
        <p:nvSpPr>
          <p:cNvPr id="3" name="Content Placeholder 2"/>
          <p:cNvSpPr>
            <a:spLocks noGrp="1"/>
          </p:cNvSpPr>
          <p:nvPr>
            <p:ph idx="1"/>
          </p:nvPr>
        </p:nvSpPr>
        <p:spPr>
          <a:xfrm>
            <a:off x="304800" y="762000"/>
            <a:ext cx="8534400" cy="5943600"/>
          </a:xfrm>
        </p:spPr>
        <p:txBody>
          <a:bodyPr>
            <a:normAutofit lnSpcReduction="10000"/>
          </a:bodyPr>
          <a:lstStyle/>
          <a:p>
            <a:pPr>
              <a:lnSpc>
                <a:spcPct val="150000"/>
              </a:lnSpc>
            </a:pPr>
            <a:r>
              <a:rPr lang="en-US" b="1" i="1" dirty="0" smtClean="0">
                <a:latin typeface="Times New Roman" pitchFamily="18" charset="0"/>
                <a:cs typeface="Times New Roman" pitchFamily="18" charset="0"/>
              </a:rPr>
              <a:t>Cyclic Theory-</a:t>
            </a:r>
            <a:r>
              <a:rPr lang="en-US" dirty="0" smtClean="0">
                <a:latin typeface="Times New Roman" pitchFamily="18" charset="0"/>
                <a:cs typeface="Times New Roman" pitchFamily="18" charset="0"/>
              </a:rPr>
              <a:t>states that society undergoes change in circular manner i.e. from worse to better &amp;  back again from better to worse. </a:t>
            </a:r>
          </a:p>
          <a:p>
            <a:pPr>
              <a:lnSpc>
                <a:spcPct val="150000"/>
              </a:lnSpc>
            </a:pPr>
            <a:r>
              <a:rPr lang="en-US" b="1" dirty="0" smtClean="0">
                <a:latin typeface="Times New Roman" pitchFamily="18" charset="0"/>
                <a:cs typeface="Times New Roman" pitchFamily="18" charset="0"/>
              </a:rPr>
              <a:t>Linear theory</a:t>
            </a:r>
            <a:r>
              <a:rPr lang="en-US" dirty="0" smtClean="0">
                <a:latin typeface="Times New Roman" pitchFamily="18" charset="0"/>
                <a:cs typeface="Times New Roman" pitchFamily="18" charset="0"/>
              </a:rPr>
              <a:t>-states that change takes place in a linear manner(from worse to better, simple to complex and backward to modern). it is always towards the better way until perfection is achieved.</a:t>
            </a:r>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80</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u="sng" dirty="0" smtClean="0">
                <a:solidFill>
                  <a:srgbClr val="7030A0"/>
                </a:solidFill>
                <a:latin typeface="Times New Roman" pitchFamily="18" charset="0"/>
                <a:cs typeface="Times New Roman" pitchFamily="18" charset="0"/>
              </a:rPr>
              <a:t>Modernization theory</a:t>
            </a:r>
          </a:p>
          <a:p>
            <a:r>
              <a:rPr lang="en-US" dirty="0" smtClean="0">
                <a:latin typeface="Times New Roman" pitchFamily="18" charset="0"/>
                <a:cs typeface="Times New Roman" pitchFamily="18" charset="0"/>
              </a:rPr>
              <a:t>This assumes that change is synonymous with improvement of social conditions, for the benefit of societies.</a:t>
            </a:r>
          </a:p>
          <a:p>
            <a:endParaRPr lang="en-US" dirty="0"/>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81</a:t>
            </a:fld>
            <a:endParaRPr lang="en-US"/>
          </a:p>
        </p:txBody>
      </p:sp>
    </p:spTree>
  </p:cSld>
  <p:clrMapOvr>
    <a:masterClrMapping/>
  </p:clrMapOvr>
  <p:transition>
    <p:wipe dir="d"/>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rtlCol="0">
            <a:normAutofit fontScale="90000"/>
          </a:bodyPr>
          <a:lstStyle/>
          <a:p>
            <a:pPr algn="l" eaLnBrk="1" fontAlgn="auto" hangingPunct="1">
              <a:spcAft>
                <a:spcPts val="0"/>
              </a:spcAft>
              <a:defRPr/>
            </a:pPr>
            <a:r>
              <a:rPr lang="en-GB" sz="3200" b="1" dirty="0">
                <a:latin typeface="Times New Roman" pitchFamily="18" charset="0"/>
                <a:cs typeface="Times New Roman" pitchFamily="18" charset="0"/>
              </a:rPr>
              <a:t>Types of Social </a:t>
            </a:r>
            <a:r>
              <a:rPr lang="en-GB" sz="3200" b="1" dirty="0" smtClean="0">
                <a:latin typeface="Times New Roman" pitchFamily="18" charset="0"/>
                <a:cs typeface="Times New Roman" pitchFamily="18" charset="0"/>
              </a:rPr>
              <a:t>Change. (3 types)</a:t>
            </a:r>
            <a:r>
              <a:rPr lang="en-US" sz="3200" b="1" dirty="0">
                <a:latin typeface="Times New Roman" pitchFamily="18" charset="0"/>
                <a:cs typeface="Times New Roman" pitchFamily="18" charset="0"/>
              </a:rPr>
              <a:t/>
            </a:r>
            <a:br>
              <a:rPr lang="en-US" sz="3200" b="1" dirty="0">
                <a:latin typeface="Times New Roman" pitchFamily="18" charset="0"/>
                <a:cs typeface="Times New Roman" pitchFamily="18" charset="0"/>
              </a:rPr>
            </a:br>
            <a:endParaRPr lang="en-US" sz="3200" b="1" dirty="0">
              <a:latin typeface="Times New Roman" pitchFamily="18" charset="0"/>
              <a:cs typeface="Times New Roman" pitchFamily="18" charset="0"/>
            </a:endParaRPr>
          </a:p>
        </p:txBody>
      </p:sp>
      <p:sp>
        <p:nvSpPr>
          <p:cNvPr id="36867" name="Content Placeholder 2"/>
          <p:cNvSpPr>
            <a:spLocks noGrp="1"/>
          </p:cNvSpPr>
          <p:nvPr>
            <p:ph idx="1"/>
          </p:nvPr>
        </p:nvSpPr>
        <p:spPr>
          <a:xfrm>
            <a:off x="0" y="990600"/>
            <a:ext cx="8915400" cy="5867400"/>
          </a:xfrm>
        </p:spPr>
        <p:txBody>
          <a:bodyPr rtlCol="0">
            <a:normAutofit/>
          </a:bodyPr>
          <a:lstStyle/>
          <a:p>
            <a:pPr eaLnBrk="1" fontAlgn="auto" hangingPunct="1">
              <a:spcAft>
                <a:spcPts val="0"/>
              </a:spcAft>
              <a:buFont typeface="Arial" pitchFamily="34" charset="0"/>
              <a:buChar char="•"/>
              <a:defRPr/>
            </a:pPr>
            <a:r>
              <a:rPr lang="en-GB" b="1" dirty="0" smtClean="0">
                <a:latin typeface="Times New Roman" pitchFamily="18" charset="0"/>
                <a:cs typeface="Times New Roman" pitchFamily="18" charset="0"/>
              </a:rPr>
              <a:t>Evolution</a:t>
            </a:r>
            <a:r>
              <a:rPr lang="en-GB" dirty="0" smtClean="0">
                <a:latin typeface="Times New Roman" pitchFamily="18" charset="0"/>
                <a:cs typeface="Times New Roman" pitchFamily="18" charset="0"/>
              </a:rPr>
              <a:t> –</a:t>
            </a:r>
          </a:p>
          <a:p>
            <a:pPr lvl="1" eaLnBrk="1" fontAlgn="auto" hangingPunct="1">
              <a:spcAft>
                <a:spcPts val="0"/>
              </a:spcAft>
              <a:buFont typeface="Wingdings" pitchFamily="2" charset="2"/>
              <a:buChar char="ü"/>
              <a:defRPr/>
            </a:pPr>
            <a:r>
              <a:rPr lang="en-GB" dirty="0" smtClean="0">
                <a:latin typeface="Times New Roman" pitchFamily="18" charset="0"/>
                <a:cs typeface="Times New Roman" pitchFamily="18" charset="0"/>
              </a:rPr>
              <a:t>Refers to slow or gradual change.</a:t>
            </a:r>
          </a:p>
          <a:p>
            <a:pPr lvl="1" eaLnBrk="1" fontAlgn="auto" hangingPunct="1">
              <a:spcAft>
                <a:spcPts val="0"/>
              </a:spcAft>
              <a:buFont typeface="Wingdings" pitchFamily="2" charset="2"/>
              <a:buChar char="ü"/>
              <a:defRPr/>
            </a:pPr>
            <a:r>
              <a:rPr lang="en-GB" dirty="0" smtClean="0">
                <a:latin typeface="Times New Roman" pitchFamily="18" charset="0"/>
                <a:cs typeface="Times New Roman" pitchFamily="18" charset="0"/>
              </a:rPr>
              <a:t>Almost unnoticeable changes in social structure.</a:t>
            </a:r>
          </a:p>
          <a:p>
            <a:pPr lvl="1" eaLnBrk="1" fontAlgn="auto" hangingPunct="1">
              <a:spcAft>
                <a:spcPts val="0"/>
              </a:spcAft>
              <a:buFont typeface="Wingdings" pitchFamily="2" charset="2"/>
              <a:buChar char="ü"/>
              <a:defRPr/>
            </a:pPr>
            <a:r>
              <a:rPr lang="en-GB" dirty="0" smtClean="0">
                <a:solidFill>
                  <a:srgbClr val="FF0000"/>
                </a:solidFill>
                <a:latin typeface="Times New Roman" pitchFamily="18" charset="0"/>
                <a:cs typeface="Times New Roman" pitchFamily="18" charset="0"/>
              </a:rPr>
              <a:t>Occurs with very low human effort.</a:t>
            </a:r>
          </a:p>
          <a:p>
            <a:pPr lvl="1" eaLnBrk="1" fontAlgn="auto" hangingPunct="1">
              <a:spcAft>
                <a:spcPts val="0"/>
              </a:spcAft>
              <a:buNone/>
              <a:defRPr/>
            </a:pPr>
            <a:endParaRPr lang="en-US" dirty="0" smtClean="0">
              <a:solidFill>
                <a:srgbClr val="FF0000"/>
              </a:solidFill>
              <a:latin typeface="Times New Roman" pitchFamily="18" charset="0"/>
              <a:cs typeface="Times New Roman" pitchFamily="18" charset="0"/>
            </a:endParaRPr>
          </a:p>
          <a:p>
            <a:pPr eaLnBrk="1" fontAlgn="auto" hangingPunct="1">
              <a:spcAft>
                <a:spcPts val="0"/>
              </a:spcAft>
              <a:buFont typeface="Arial" pitchFamily="34" charset="0"/>
              <a:buChar char="•"/>
              <a:defRPr/>
            </a:pPr>
            <a:r>
              <a:rPr lang="en-GB" b="1" dirty="0" smtClean="0">
                <a:latin typeface="Times New Roman" pitchFamily="18" charset="0"/>
                <a:cs typeface="Times New Roman" pitchFamily="18" charset="0"/>
              </a:rPr>
              <a:t>Revolution-</a:t>
            </a:r>
          </a:p>
          <a:p>
            <a:pPr lvl="1" eaLnBrk="1" fontAlgn="auto" hangingPunct="1">
              <a:spcAft>
                <a:spcPts val="0"/>
              </a:spcAft>
              <a:buFont typeface="Wingdings" pitchFamily="2" charset="2"/>
              <a:buChar char="ü"/>
              <a:defRPr/>
            </a:pPr>
            <a:r>
              <a:rPr lang="en-GB" dirty="0" smtClean="0">
                <a:latin typeface="Times New Roman" pitchFamily="18" charset="0"/>
                <a:cs typeface="Times New Roman" pitchFamily="18" charset="0"/>
              </a:rPr>
              <a:t>Refers to a rapid and deliberate change.</a:t>
            </a:r>
          </a:p>
          <a:p>
            <a:pPr lvl="1" eaLnBrk="1" fontAlgn="auto" hangingPunct="1">
              <a:spcAft>
                <a:spcPts val="0"/>
              </a:spcAft>
              <a:buFont typeface="Wingdings" pitchFamily="2" charset="2"/>
              <a:buChar char="ü"/>
              <a:defRPr/>
            </a:pPr>
            <a:r>
              <a:rPr lang="en-GB" dirty="0" smtClean="0">
                <a:latin typeface="Times New Roman" pitchFamily="18" charset="0"/>
                <a:cs typeface="Times New Roman" pitchFamily="18" charset="0"/>
              </a:rPr>
              <a:t>Can radically change a society's way of doing things. </a:t>
            </a:r>
          </a:p>
          <a:p>
            <a:pPr lvl="1" eaLnBrk="1" fontAlgn="auto" hangingPunct="1">
              <a:spcAft>
                <a:spcPts val="0"/>
              </a:spcAft>
              <a:buFont typeface="Wingdings" pitchFamily="2" charset="2"/>
              <a:buChar char="ü"/>
              <a:defRPr/>
            </a:pPr>
            <a:r>
              <a:rPr lang="en-US" dirty="0" smtClean="0">
                <a:latin typeface="Times New Roman" pitchFamily="18" charset="0"/>
                <a:cs typeface="Times New Roman" pitchFamily="18" charset="0"/>
              </a:rPr>
              <a:t>Is planned for a specific purpose.</a:t>
            </a:r>
          </a:p>
          <a:p>
            <a:pPr lvl="1" eaLnBrk="1" fontAlgn="auto" hangingPunct="1">
              <a:spcAft>
                <a:spcPts val="0"/>
              </a:spcAft>
              <a:buFont typeface="Wingdings" pitchFamily="2" charset="2"/>
              <a:buChar char="ü"/>
              <a:defRPr/>
            </a:pPr>
            <a:r>
              <a:rPr lang="en-US" dirty="0" smtClean="0">
                <a:solidFill>
                  <a:srgbClr val="FF0000"/>
                </a:solidFill>
                <a:latin typeface="Times New Roman" pitchFamily="18" charset="0"/>
                <a:cs typeface="Times New Roman" pitchFamily="18" charset="0"/>
              </a:rPr>
              <a:t>Is initiated by direct human action.</a:t>
            </a:r>
          </a:p>
        </p:txBody>
      </p:sp>
      <p:sp>
        <p:nvSpPr>
          <p:cNvPr id="5" name="Footer Placeholder 4"/>
          <p:cNvSpPr>
            <a:spLocks noGrp="1"/>
          </p:cNvSpPr>
          <p:nvPr>
            <p:ph type="ftr" sz="quarter" idx="11"/>
          </p:nvPr>
        </p:nvSpPr>
        <p:spPr/>
        <p:txBody>
          <a:bodyPr/>
          <a:lstStyle/>
          <a:p>
            <a:pPr>
              <a:defRPr/>
            </a:pPr>
            <a:r>
              <a:rPr lang="en-US" smtClean="0"/>
              <a:t>keitany- Sociology and Anthropology october  2017</a:t>
            </a:r>
            <a:endParaRPr lang="en-US"/>
          </a:p>
        </p:txBody>
      </p:sp>
      <p:sp>
        <p:nvSpPr>
          <p:cNvPr id="4" name="Slide Number Placeholder 3"/>
          <p:cNvSpPr>
            <a:spLocks noGrp="1"/>
          </p:cNvSpPr>
          <p:nvPr>
            <p:ph type="sldNum" sz="quarter" idx="12"/>
          </p:nvPr>
        </p:nvSpPr>
        <p:spPr/>
        <p:txBody>
          <a:bodyPr/>
          <a:lstStyle/>
          <a:p>
            <a:pPr>
              <a:defRPr/>
            </a:pPr>
            <a:fld id="{ABD15A86-9469-40C9-8EF2-8439F4EA9201}" type="slidenum">
              <a:rPr lang="en-US" smtClean="0"/>
              <a:pPr>
                <a:defRPr/>
              </a:pPr>
              <a:t>82</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 calcmode="lin" valueType="num">
                                      <p:cBhvr additive="base">
                                        <p:cTn id="7" dur="500" fill="hold"/>
                                        <p:tgtEl>
                                          <p:spTgt spid="368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686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6867">
                                            <p:txEl>
                                              <p:pRg st="1" end="1"/>
                                            </p:txEl>
                                          </p:spTgt>
                                        </p:tgtEl>
                                        <p:attrNameLst>
                                          <p:attrName>style.visibility</p:attrName>
                                        </p:attrNameLst>
                                      </p:cBhvr>
                                      <p:to>
                                        <p:strVal val="visible"/>
                                      </p:to>
                                    </p:set>
                                    <p:anim calcmode="lin" valueType="num">
                                      <p:cBhvr additive="base">
                                        <p:cTn id="11" dur="500" fill="hold"/>
                                        <p:tgtEl>
                                          <p:spTgt spid="3686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686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6867">
                                            <p:txEl>
                                              <p:pRg st="2" end="2"/>
                                            </p:txEl>
                                          </p:spTgt>
                                        </p:tgtEl>
                                        <p:attrNameLst>
                                          <p:attrName>style.visibility</p:attrName>
                                        </p:attrNameLst>
                                      </p:cBhvr>
                                      <p:to>
                                        <p:strVal val="visible"/>
                                      </p:to>
                                    </p:set>
                                    <p:anim calcmode="lin" valueType="num">
                                      <p:cBhvr additive="base">
                                        <p:cTn id="15" dur="500" fill="hold"/>
                                        <p:tgtEl>
                                          <p:spTgt spid="3686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686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6867">
                                            <p:txEl>
                                              <p:pRg st="3" end="3"/>
                                            </p:txEl>
                                          </p:spTgt>
                                        </p:tgtEl>
                                        <p:attrNameLst>
                                          <p:attrName>style.visibility</p:attrName>
                                        </p:attrNameLst>
                                      </p:cBhvr>
                                      <p:to>
                                        <p:strVal val="visible"/>
                                      </p:to>
                                    </p:set>
                                    <p:anim calcmode="lin" valueType="num">
                                      <p:cBhvr additive="base">
                                        <p:cTn id="19" dur="500" fill="hold"/>
                                        <p:tgtEl>
                                          <p:spTgt spid="3686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686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6867">
                                            <p:txEl>
                                              <p:pRg st="5" end="5"/>
                                            </p:txEl>
                                          </p:spTgt>
                                        </p:tgtEl>
                                        <p:attrNameLst>
                                          <p:attrName>style.visibility</p:attrName>
                                        </p:attrNameLst>
                                      </p:cBhvr>
                                      <p:to>
                                        <p:strVal val="visible"/>
                                      </p:to>
                                    </p:set>
                                    <p:anim calcmode="lin" valueType="num">
                                      <p:cBhvr additive="base">
                                        <p:cTn id="25" dur="500" fill="hold"/>
                                        <p:tgtEl>
                                          <p:spTgt spid="36867">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6867">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6867">
                                            <p:txEl>
                                              <p:pRg st="6" end="6"/>
                                            </p:txEl>
                                          </p:spTgt>
                                        </p:tgtEl>
                                        <p:attrNameLst>
                                          <p:attrName>style.visibility</p:attrName>
                                        </p:attrNameLst>
                                      </p:cBhvr>
                                      <p:to>
                                        <p:strVal val="visible"/>
                                      </p:to>
                                    </p:set>
                                    <p:anim calcmode="lin" valueType="num">
                                      <p:cBhvr additive="base">
                                        <p:cTn id="29" dur="500" fill="hold"/>
                                        <p:tgtEl>
                                          <p:spTgt spid="36867">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6867">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6867">
                                            <p:txEl>
                                              <p:pRg st="7" end="7"/>
                                            </p:txEl>
                                          </p:spTgt>
                                        </p:tgtEl>
                                        <p:attrNameLst>
                                          <p:attrName>style.visibility</p:attrName>
                                        </p:attrNameLst>
                                      </p:cBhvr>
                                      <p:to>
                                        <p:strVal val="visible"/>
                                      </p:to>
                                    </p:set>
                                    <p:anim calcmode="lin" valueType="num">
                                      <p:cBhvr additive="base">
                                        <p:cTn id="33" dur="500" fill="hold"/>
                                        <p:tgtEl>
                                          <p:spTgt spid="36867">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6867">
                                            <p:txEl>
                                              <p:pRg st="7" end="7"/>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6867">
                                            <p:txEl>
                                              <p:pRg st="8" end="8"/>
                                            </p:txEl>
                                          </p:spTgt>
                                        </p:tgtEl>
                                        <p:attrNameLst>
                                          <p:attrName>style.visibility</p:attrName>
                                        </p:attrNameLst>
                                      </p:cBhvr>
                                      <p:to>
                                        <p:strVal val="visible"/>
                                      </p:to>
                                    </p:set>
                                    <p:anim calcmode="lin" valueType="num">
                                      <p:cBhvr additive="base">
                                        <p:cTn id="37" dur="500" fill="hold"/>
                                        <p:tgtEl>
                                          <p:spTgt spid="36867">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6867">
                                            <p:txEl>
                                              <p:pRg st="8" end="8"/>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6867">
                                            <p:txEl>
                                              <p:pRg st="9" end="9"/>
                                            </p:txEl>
                                          </p:spTgt>
                                        </p:tgtEl>
                                        <p:attrNameLst>
                                          <p:attrName>style.visibility</p:attrName>
                                        </p:attrNameLst>
                                      </p:cBhvr>
                                      <p:to>
                                        <p:strVal val="visible"/>
                                      </p:to>
                                    </p:set>
                                    <p:anim calcmode="lin" valueType="num">
                                      <p:cBhvr additive="base">
                                        <p:cTn id="41" dur="500" fill="hold"/>
                                        <p:tgtEl>
                                          <p:spTgt spid="36867">
                                            <p:txEl>
                                              <p:pRg st="9" end="9"/>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6867">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304800"/>
          </a:xfrm>
        </p:spPr>
        <p:txBody>
          <a:bodyPr>
            <a:normAutofit fontScale="90000"/>
          </a:bodyPr>
          <a:lstStyle/>
          <a:p>
            <a:r>
              <a:rPr lang="en-US" sz="2400" b="1" dirty="0" smtClean="0"/>
              <a:t>Types cont’</a:t>
            </a:r>
            <a:endParaRPr lang="en-US" sz="2400" b="1" dirty="0"/>
          </a:p>
        </p:txBody>
      </p:sp>
      <p:sp>
        <p:nvSpPr>
          <p:cNvPr id="3" name="Content Placeholder 2"/>
          <p:cNvSpPr>
            <a:spLocks noGrp="1"/>
          </p:cNvSpPr>
          <p:nvPr>
            <p:ph idx="1"/>
          </p:nvPr>
        </p:nvSpPr>
        <p:spPr>
          <a:xfrm>
            <a:off x="457200" y="609600"/>
            <a:ext cx="8229600" cy="6019800"/>
          </a:xfrm>
        </p:spPr>
        <p:txBody>
          <a:bodyPr>
            <a:normAutofit/>
          </a:bodyPr>
          <a:lstStyle/>
          <a:p>
            <a:r>
              <a:rPr lang="en-US" b="1" dirty="0" smtClean="0">
                <a:latin typeface="Times New Roman" pitchFamily="18" charset="0"/>
                <a:cs typeface="Times New Roman" pitchFamily="18" charset="0"/>
              </a:rPr>
              <a:t>Reform</a:t>
            </a:r>
          </a:p>
          <a:p>
            <a:pPr lvl="1">
              <a:lnSpc>
                <a:spcPct val="200000"/>
              </a:lnSpc>
              <a:buFont typeface="Wingdings" pitchFamily="2" charset="2"/>
              <a:buChar char="ü"/>
            </a:pPr>
            <a:r>
              <a:rPr lang="en-US" dirty="0" smtClean="0">
                <a:latin typeface="Times New Roman" pitchFamily="18" charset="0"/>
                <a:cs typeface="Times New Roman" pitchFamily="18" charset="0"/>
              </a:rPr>
              <a:t>Refers to a deliberate effort by humans to alter the society's way of doing things.</a:t>
            </a:r>
          </a:p>
          <a:p>
            <a:pPr lvl="1">
              <a:lnSpc>
                <a:spcPct val="200000"/>
              </a:lnSpc>
              <a:buFont typeface="Wingdings" pitchFamily="2" charset="2"/>
              <a:buChar char="ü"/>
            </a:pPr>
            <a:r>
              <a:rPr lang="en-US" dirty="0" smtClean="0">
                <a:latin typeface="Times New Roman" pitchFamily="18" charset="0"/>
                <a:cs typeface="Times New Roman" pitchFamily="18" charset="0"/>
              </a:rPr>
              <a:t>Reforms apply lesser force than revolution.</a:t>
            </a:r>
          </a:p>
          <a:p>
            <a:pPr lvl="1">
              <a:lnSpc>
                <a:spcPct val="200000"/>
              </a:lnSpc>
              <a:buFont typeface="Wingdings" pitchFamily="2" charset="2"/>
              <a:buChar char="ü"/>
            </a:pPr>
            <a:r>
              <a:rPr lang="en-US" dirty="0" smtClean="0">
                <a:latin typeface="Times New Roman" pitchFamily="18" charset="0"/>
                <a:cs typeface="Times New Roman" pitchFamily="18" charset="0"/>
              </a:rPr>
              <a:t>Their effects are much more extensive than revolution. </a:t>
            </a:r>
          </a:p>
          <a:p>
            <a:pPr lvl="1">
              <a:lnSpc>
                <a:spcPct val="200000"/>
              </a:lnSpc>
              <a:buNone/>
            </a:pPr>
            <a:endParaRPr lang="en-US" b="1" dirty="0">
              <a:solidFill>
                <a:srgbClr val="FF0000"/>
              </a:solidFill>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pPr>
              <a:defRPr/>
            </a:pPr>
            <a:r>
              <a:rPr lang="en-US" smtClean="0"/>
              <a:t>keitany- Sociology and Anthropology october  2017</a:t>
            </a:r>
            <a:endParaRPr lang="en-US"/>
          </a:p>
        </p:txBody>
      </p:sp>
      <p:sp>
        <p:nvSpPr>
          <p:cNvPr id="4" name="Slide Number Placeholder 3"/>
          <p:cNvSpPr>
            <a:spLocks noGrp="1"/>
          </p:cNvSpPr>
          <p:nvPr>
            <p:ph type="sldNum" sz="quarter" idx="12"/>
          </p:nvPr>
        </p:nvSpPr>
        <p:spPr/>
        <p:txBody>
          <a:bodyPr/>
          <a:lstStyle/>
          <a:p>
            <a:pPr>
              <a:defRPr/>
            </a:pPr>
            <a:fld id="{ABD15A86-9469-40C9-8EF2-8439F4EA9201}" type="slidenum">
              <a:rPr lang="en-US" smtClean="0"/>
              <a:pPr>
                <a:defRPr/>
              </a:pPr>
              <a:t>83</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sz="2800" b="1" dirty="0" smtClean="0">
                <a:latin typeface="Times New Roman" pitchFamily="18" charset="0"/>
                <a:cs typeface="Times New Roman" pitchFamily="18" charset="0"/>
              </a:rPr>
              <a:t>Factors that promote or hinder positive change</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838200"/>
            <a:ext cx="8229600" cy="5287963"/>
          </a:xfrm>
        </p:spPr>
        <p:txBody>
          <a:bodyPr/>
          <a:lstStyle/>
          <a:p>
            <a:pPr>
              <a:lnSpc>
                <a:spcPct val="150000"/>
              </a:lnSpc>
              <a:buFont typeface="Wingdings" pitchFamily="2" charset="2"/>
              <a:buChar char="ü"/>
            </a:pPr>
            <a:r>
              <a:rPr lang="en-US" dirty="0" smtClean="0">
                <a:latin typeface="Times New Roman" pitchFamily="18" charset="0"/>
                <a:cs typeface="Times New Roman" pitchFamily="18" charset="0"/>
              </a:rPr>
              <a:t>Socio-cultural</a:t>
            </a:r>
          </a:p>
          <a:p>
            <a:pPr>
              <a:lnSpc>
                <a:spcPct val="150000"/>
              </a:lnSpc>
              <a:buFont typeface="Wingdings" pitchFamily="2" charset="2"/>
              <a:buChar char="ü"/>
            </a:pPr>
            <a:r>
              <a:rPr lang="en-US" dirty="0" smtClean="0">
                <a:latin typeface="Times New Roman" pitchFamily="18" charset="0"/>
                <a:cs typeface="Times New Roman" pitchFamily="18" charset="0"/>
              </a:rPr>
              <a:t>Psychosocial</a:t>
            </a:r>
          </a:p>
          <a:p>
            <a:pPr>
              <a:lnSpc>
                <a:spcPct val="150000"/>
              </a:lnSpc>
              <a:buFont typeface="Wingdings" pitchFamily="2" charset="2"/>
              <a:buChar char="ü"/>
            </a:pPr>
            <a:r>
              <a:rPr lang="en-US" dirty="0" smtClean="0">
                <a:latin typeface="Times New Roman" pitchFamily="18" charset="0"/>
                <a:cs typeface="Times New Roman" pitchFamily="18" charset="0"/>
              </a:rPr>
              <a:t>Economic</a:t>
            </a:r>
          </a:p>
          <a:p>
            <a:pPr>
              <a:lnSpc>
                <a:spcPct val="150000"/>
              </a:lnSpc>
              <a:buFont typeface="Wingdings" pitchFamily="2" charset="2"/>
              <a:buChar char="ü"/>
            </a:pPr>
            <a:r>
              <a:rPr lang="en-US" dirty="0" smtClean="0">
                <a:latin typeface="Times New Roman" pitchFamily="18" charset="0"/>
                <a:cs typeface="Times New Roman" pitchFamily="18" charset="0"/>
              </a:rPr>
              <a:t>Natural</a:t>
            </a:r>
          </a:p>
          <a:p>
            <a:pPr>
              <a:lnSpc>
                <a:spcPct val="150000"/>
              </a:lnSpc>
              <a:buFont typeface="Wingdings" pitchFamily="2" charset="2"/>
              <a:buChar char="ü"/>
            </a:pPr>
            <a:r>
              <a:rPr lang="en-US" dirty="0" smtClean="0">
                <a:latin typeface="Times New Roman" pitchFamily="18" charset="0"/>
                <a:cs typeface="Times New Roman" pitchFamily="18" charset="0"/>
              </a:rPr>
              <a:t>Demographic</a:t>
            </a:r>
          </a:p>
          <a:p>
            <a:pPr>
              <a:lnSpc>
                <a:spcPct val="150000"/>
              </a:lnSpc>
              <a:buFont typeface="Wingdings" pitchFamily="2" charset="2"/>
              <a:buChar char="ü"/>
            </a:pPr>
            <a:r>
              <a:rPr lang="en-US" dirty="0" smtClean="0">
                <a:latin typeface="Times New Roman" pitchFamily="18" charset="0"/>
                <a:cs typeface="Times New Roman" pitchFamily="18" charset="0"/>
              </a:rPr>
              <a:t>Political</a:t>
            </a:r>
          </a:p>
          <a:p>
            <a:pPr>
              <a:lnSpc>
                <a:spcPct val="150000"/>
              </a:lnSpc>
              <a:buFont typeface="Wingdings" pitchFamily="2" charset="2"/>
              <a:buChar char="ü"/>
            </a:pPr>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84</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algn="l"/>
            <a:r>
              <a:rPr lang="en-US" sz="3200" b="1" u="sng" dirty="0" smtClean="0">
                <a:latin typeface="Agency FB" pitchFamily="34" charset="0"/>
              </a:rPr>
              <a:t>2 Processes by which social change occur</a:t>
            </a:r>
            <a:endParaRPr lang="en-US" sz="3200" b="1" u="sng" dirty="0">
              <a:latin typeface="Agency FB" pitchFamily="34" charset="0"/>
            </a:endParaRPr>
          </a:p>
        </p:txBody>
      </p:sp>
      <p:sp>
        <p:nvSpPr>
          <p:cNvPr id="3" name="Content Placeholder 2"/>
          <p:cNvSpPr>
            <a:spLocks noGrp="1"/>
          </p:cNvSpPr>
          <p:nvPr>
            <p:ph idx="1"/>
          </p:nvPr>
        </p:nvSpPr>
        <p:spPr>
          <a:xfrm>
            <a:off x="457200" y="990600"/>
            <a:ext cx="8229600" cy="5638800"/>
          </a:xfrm>
        </p:spPr>
        <p:txBody>
          <a:bodyPr/>
          <a:lstStyle/>
          <a:p>
            <a:pPr>
              <a:lnSpc>
                <a:spcPct val="150000"/>
              </a:lnSpc>
              <a:buNone/>
            </a:pPr>
            <a:r>
              <a:rPr lang="en-US" b="1" dirty="0" err="1" smtClean="0">
                <a:latin typeface="Times New Roman" pitchFamily="18" charset="0"/>
                <a:cs typeface="Times New Roman" pitchFamily="18" charset="0"/>
              </a:rPr>
              <a:t>i</a:t>
            </a:r>
            <a:r>
              <a:rPr lang="en-US" b="1" dirty="0" smtClean="0">
                <a:latin typeface="Times New Roman" pitchFamily="18" charset="0"/>
                <a:cs typeface="Times New Roman" pitchFamily="18" charset="0"/>
              </a:rPr>
              <a:t>) Diffusion</a:t>
            </a:r>
          </a:p>
          <a:p>
            <a:pPr>
              <a:lnSpc>
                <a:spcPct val="150000"/>
              </a:lnSpc>
            </a:pPr>
            <a:r>
              <a:rPr lang="en-US" dirty="0" smtClean="0">
                <a:latin typeface="Times New Roman" pitchFamily="18" charset="0"/>
                <a:cs typeface="Times New Roman" pitchFamily="18" charset="0"/>
              </a:rPr>
              <a:t>Refers to the selection and adoption of cultural items from another society. </a:t>
            </a:r>
          </a:p>
          <a:p>
            <a:pPr>
              <a:lnSpc>
                <a:spcPct val="150000"/>
              </a:lnSpc>
            </a:pPr>
            <a:r>
              <a:rPr lang="en-US" dirty="0" smtClean="0">
                <a:latin typeface="Times New Roman" pitchFamily="18" charset="0"/>
                <a:cs typeface="Times New Roman" pitchFamily="18" charset="0"/>
              </a:rPr>
              <a:t>The diffusion of culture can be a one-way or a two-way process.</a:t>
            </a:r>
          </a:p>
          <a:p>
            <a:pPr>
              <a:lnSpc>
                <a:spcPct val="150000"/>
              </a:lnSpc>
            </a:pPr>
            <a:r>
              <a:rPr lang="en-US" dirty="0" smtClean="0">
                <a:latin typeface="Times New Roman" pitchFamily="18" charset="0"/>
                <a:cs typeface="Times New Roman" pitchFamily="18" charset="0"/>
              </a:rPr>
              <a:t>Examples:-western world mode of dressing in Africa.</a:t>
            </a:r>
            <a:endParaRPr lang="en-US" dirty="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pPr>
              <a:defRPr/>
            </a:pPr>
            <a:r>
              <a:rPr lang="en-US" smtClean="0"/>
              <a:t>keitany- Sociology and Anthropology october  2017</a:t>
            </a:r>
            <a:endParaRPr lang="en-US"/>
          </a:p>
        </p:txBody>
      </p:sp>
      <p:sp>
        <p:nvSpPr>
          <p:cNvPr id="4" name="Slide Number Placeholder 3"/>
          <p:cNvSpPr>
            <a:spLocks noGrp="1"/>
          </p:cNvSpPr>
          <p:nvPr>
            <p:ph type="sldNum" sz="quarter" idx="12"/>
          </p:nvPr>
        </p:nvSpPr>
        <p:spPr/>
        <p:txBody>
          <a:bodyPr/>
          <a:lstStyle/>
          <a:p>
            <a:pPr>
              <a:defRPr/>
            </a:pPr>
            <a:fld id="{ABD15A86-9469-40C9-8EF2-8439F4EA9201}" type="slidenum">
              <a:rPr lang="en-US" smtClean="0"/>
              <a:pPr>
                <a:defRPr/>
              </a:pPr>
              <a:t>85</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lstStyle/>
          <a:p>
            <a:r>
              <a:rPr lang="en-US" sz="1800" b="1" dirty="0" smtClean="0"/>
              <a:t>CONT’</a:t>
            </a:r>
            <a:endParaRPr lang="en-US" sz="1800" b="1" dirty="0"/>
          </a:p>
        </p:txBody>
      </p:sp>
      <p:sp>
        <p:nvSpPr>
          <p:cNvPr id="3" name="Content Placeholder 2"/>
          <p:cNvSpPr>
            <a:spLocks noGrp="1"/>
          </p:cNvSpPr>
          <p:nvPr>
            <p:ph idx="1"/>
          </p:nvPr>
        </p:nvSpPr>
        <p:spPr>
          <a:xfrm>
            <a:off x="457200" y="685800"/>
            <a:ext cx="8229600" cy="6172200"/>
          </a:xfrm>
        </p:spPr>
        <p:txBody>
          <a:bodyPr/>
          <a:lstStyle/>
          <a:p>
            <a:pPr>
              <a:lnSpc>
                <a:spcPct val="150000"/>
              </a:lnSpc>
              <a:buNone/>
            </a:pPr>
            <a:r>
              <a:rPr lang="en-US" b="1" dirty="0" smtClean="0">
                <a:latin typeface="Times New Roman" pitchFamily="18" charset="0"/>
                <a:cs typeface="Times New Roman" pitchFamily="18" charset="0"/>
              </a:rPr>
              <a:t>ii) Innovation</a:t>
            </a:r>
          </a:p>
          <a:p>
            <a:pPr>
              <a:lnSpc>
                <a:spcPct val="150000"/>
              </a:lnSpc>
            </a:pPr>
            <a:r>
              <a:rPr lang="en-US" dirty="0" smtClean="0">
                <a:latin typeface="Times New Roman" pitchFamily="18" charset="0"/>
                <a:cs typeface="Times New Roman" pitchFamily="18" charset="0"/>
              </a:rPr>
              <a:t>The process of introducing new items to the society.</a:t>
            </a:r>
          </a:p>
          <a:p>
            <a:pPr>
              <a:lnSpc>
                <a:spcPct val="150000"/>
              </a:lnSpc>
            </a:pPr>
            <a:r>
              <a:rPr lang="en-US" dirty="0" smtClean="0">
                <a:latin typeface="Times New Roman" pitchFamily="18" charset="0"/>
                <a:cs typeface="Times New Roman" pitchFamily="18" charset="0"/>
              </a:rPr>
              <a:t>Can be in the form of:</a:t>
            </a:r>
          </a:p>
          <a:p>
            <a:pPr lvl="1">
              <a:lnSpc>
                <a:spcPct val="150000"/>
              </a:lnSpc>
            </a:pPr>
            <a:r>
              <a:rPr lang="en-US" b="1" i="1" dirty="0" smtClean="0">
                <a:latin typeface="Times New Roman" pitchFamily="18" charset="0"/>
                <a:cs typeface="Times New Roman" pitchFamily="18" charset="0"/>
              </a:rPr>
              <a:t>Inventions-</a:t>
            </a:r>
            <a:r>
              <a:rPr lang="en-US" i="1" dirty="0" smtClean="0">
                <a:latin typeface="Times New Roman" pitchFamily="18" charset="0"/>
                <a:cs typeface="Times New Roman" pitchFamily="18" charset="0"/>
              </a:rPr>
              <a:t>Refer to existing culture items, which are recombined to form a new item that did not exist before.</a:t>
            </a:r>
          </a:p>
          <a:p>
            <a:pPr lvl="1">
              <a:lnSpc>
                <a:spcPct val="150000"/>
              </a:lnSpc>
            </a:pPr>
            <a:r>
              <a:rPr lang="en-US" b="1" i="1" dirty="0" smtClean="0">
                <a:latin typeface="Times New Roman" pitchFamily="18" charset="0"/>
                <a:cs typeface="Times New Roman" pitchFamily="18" charset="0"/>
              </a:rPr>
              <a:t>Discovery-</a:t>
            </a:r>
            <a:r>
              <a:rPr lang="en-US" i="1" dirty="0" smtClean="0">
                <a:latin typeface="Times New Roman" pitchFamily="18" charset="0"/>
                <a:cs typeface="Times New Roman" pitchFamily="18" charset="0"/>
              </a:rPr>
              <a:t>Finding things that already exist</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pPr>
              <a:defRPr/>
            </a:pPr>
            <a:r>
              <a:rPr lang="en-US" smtClean="0"/>
              <a:t>keitany- Sociology and Anthropology october  2017</a:t>
            </a:r>
            <a:endParaRPr lang="en-US"/>
          </a:p>
        </p:txBody>
      </p:sp>
      <p:sp>
        <p:nvSpPr>
          <p:cNvPr id="4" name="Slide Number Placeholder 3"/>
          <p:cNvSpPr>
            <a:spLocks noGrp="1"/>
          </p:cNvSpPr>
          <p:nvPr>
            <p:ph type="sldNum" sz="quarter" idx="12"/>
          </p:nvPr>
        </p:nvSpPr>
        <p:spPr/>
        <p:txBody>
          <a:bodyPr/>
          <a:lstStyle/>
          <a:p>
            <a:pPr>
              <a:defRPr/>
            </a:pPr>
            <a:fld id="{ABD15A86-9469-40C9-8EF2-8439F4EA9201}" type="slidenum">
              <a:rPr lang="en-US" smtClean="0"/>
              <a:pPr>
                <a:defRPr/>
              </a:pPr>
              <a:t>86</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a:xfrm>
            <a:off x="457200" y="123676"/>
            <a:ext cx="8229600" cy="714524"/>
          </a:xfrm>
        </p:spPr>
        <p:txBody>
          <a:bodyPr>
            <a:normAutofit/>
          </a:bodyPr>
          <a:lstStyle/>
          <a:p>
            <a:pPr eaLnBrk="1" hangingPunct="1"/>
            <a:r>
              <a:rPr lang="en-GB" sz="2800" b="1" i="1" u="sng" dirty="0" smtClean="0">
                <a:latin typeface="Times New Roman" pitchFamily="18" charset="0"/>
                <a:cs typeface="Times New Roman" pitchFamily="18" charset="0"/>
              </a:rPr>
              <a:t>7 Steps of Implementing Change </a:t>
            </a:r>
            <a:endParaRPr lang="en-US" sz="2800" b="1" i="1" u="sng" dirty="0" smtClean="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pPr>
              <a:defRPr/>
            </a:pPr>
            <a:r>
              <a:rPr lang="en-US" smtClean="0"/>
              <a:t>keitany- Sociology and Anthropology october  2017</a:t>
            </a:r>
            <a:endParaRPr lang="en-US"/>
          </a:p>
        </p:txBody>
      </p:sp>
      <p:sp>
        <p:nvSpPr>
          <p:cNvPr id="4" name="Slide Number Placeholder 3"/>
          <p:cNvSpPr>
            <a:spLocks noGrp="1"/>
          </p:cNvSpPr>
          <p:nvPr>
            <p:ph type="sldNum" sz="quarter" idx="12"/>
          </p:nvPr>
        </p:nvSpPr>
        <p:spPr/>
        <p:txBody>
          <a:bodyPr/>
          <a:lstStyle/>
          <a:p>
            <a:pPr>
              <a:defRPr/>
            </a:pPr>
            <a:fld id="{ABD15A86-9469-40C9-8EF2-8439F4EA9201}" type="slidenum">
              <a:rPr lang="en-US" smtClean="0"/>
              <a:pPr>
                <a:defRPr/>
              </a:pPr>
              <a:t>87</a:t>
            </a:fld>
            <a:endParaRPr lang="en-US"/>
          </a:p>
        </p:txBody>
      </p:sp>
      <p:pic>
        <p:nvPicPr>
          <p:cNvPr id="8" name="ia_el_5_innerEl" descr="The broken cycle diagram"/>
          <p:cNvPicPr>
            <a:picLocks noGrp="1"/>
          </p:cNvPicPr>
          <p:nvPr>
            <p:ph idx="1"/>
          </p:nvPr>
        </p:nvPicPr>
        <p:blipFill>
          <a:blip r:embed="rId2"/>
          <a:srcRect/>
          <a:stretch>
            <a:fillRect/>
          </a:stretch>
        </p:blipFill>
        <p:spPr>
          <a:xfrm>
            <a:off x="685800" y="762000"/>
            <a:ext cx="8305800" cy="6096000"/>
          </a:xfrm>
        </p:spPr>
      </p:pic>
    </p:spTree>
  </p:cSld>
  <p:clrMapOvr>
    <a:masterClrMapping/>
  </p:clrMapOvr>
  <p:transition>
    <p:wipe dir="d"/>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idx="1"/>
          </p:nvPr>
        </p:nvSpPr>
        <p:spPr>
          <a:xfrm>
            <a:off x="457200" y="457200"/>
            <a:ext cx="8229600" cy="6400800"/>
          </a:xfrm>
        </p:spPr>
        <p:txBody>
          <a:bodyPr>
            <a:normAutofit/>
          </a:bodyPr>
          <a:lstStyle/>
          <a:p>
            <a:pPr>
              <a:buNone/>
            </a:pPr>
            <a:r>
              <a:rPr lang="en-US" sz="2800" b="1" dirty="0" smtClean="0">
                <a:latin typeface="Times New Roman" pitchFamily="18" charset="0"/>
                <a:cs typeface="Times New Roman" pitchFamily="18" charset="0"/>
              </a:rPr>
              <a:t>1. Knowledge/Awareness</a:t>
            </a:r>
          </a:p>
          <a:p>
            <a:pPr lvl="1">
              <a:buNone/>
            </a:pPr>
            <a:r>
              <a:rPr lang="en-US" sz="24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Know there is a problem.</a:t>
            </a:r>
          </a:p>
          <a:p>
            <a:pPr lvl="1">
              <a:buNone/>
            </a:pPr>
            <a:r>
              <a:rPr lang="en-US" dirty="0" smtClean="0">
                <a:latin typeface="Times New Roman" pitchFamily="18" charset="0"/>
                <a:cs typeface="Times New Roman" pitchFamily="18" charset="0"/>
              </a:rPr>
              <a:t>· Know there is a practical, viable solution or alternative. </a:t>
            </a:r>
          </a:p>
          <a:p>
            <a:pPr lvl="1">
              <a:buNone/>
            </a:pPr>
            <a:r>
              <a:rPr lang="en-US" dirty="0" smtClean="0">
                <a:latin typeface="Times New Roman" pitchFamily="18" charset="0"/>
                <a:cs typeface="Times New Roman" pitchFamily="18" charset="0"/>
              </a:rPr>
              <a:t>· Identify the personal costs of inaction and the benefits of action. </a:t>
            </a:r>
          </a:p>
          <a:p>
            <a:pPr>
              <a:buNone/>
            </a:pPr>
            <a:endParaRPr lang="en-US" sz="2800" dirty="0" smtClean="0">
              <a:latin typeface="Times New Roman" pitchFamily="18" charset="0"/>
              <a:cs typeface="Times New Roman" pitchFamily="18" charset="0"/>
            </a:endParaRPr>
          </a:p>
          <a:p>
            <a:pPr>
              <a:buNone/>
            </a:pPr>
            <a:r>
              <a:rPr lang="en-US" sz="2800" b="1" dirty="0" smtClean="0">
                <a:latin typeface="Times New Roman" pitchFamily="18" charset="0"/>
                <a:cs typeface="Times New Roman" pitchFamily="18" charset="0"/>
              </a:rPr>
              <a:t>2. Desire</a:t>
            </a:r>
          </a:p>
          <a:p>
            <a:pPr lvl="1"/>
            <a:r>
              <a:rPr lang="en-US" dirty="0" smtClean="0">
                <a:latin typeface="Times New Roman" pitchFamily="18" charset="0"/>
                <a:cs typeface="Times New Roman" pitchFamily="18" charset="0"/>
              </a:rPr>
              <a:t>Change involves imagination.</a:t>
            </a:r>
          </a:p>
          <a:p>
            <a:pPr lvl="1"/>
            <a:r>
              <a:rPr lang="en-US" dirty="0" smtClean="0">
                <a:latin typeface="Times New Roman" pitchFamily="18" charset="0"/>
                <a:cs typeface="Times New Roman" pitchFamily="18" charset="0"/>
              </a:rPr>
              <a:t> People need to be able to </a:t>
            </a:r>
            <a:r>
              <a:rPr lang="en-US" dirty="0" err="1" smtClean="0">
                <a:latin typeface="Times New Roman" pitchFamily="18" charset="0"/>
                <a:cs typeface="Times New Roman" pitchFamily="18" charset="0"/>
              </a:rPr>
              <a:t>visualise</a:t>
            </a:r>
            <a:r>
              <a:rPr lang="en-US" dirty="0" smtClean="0">
                <a:latin typeface="Times New Roman" pitchFamily="18" charset="0"/>
                <a:cs typeface="Times New Roman" pitchFamily="18" charset="0"/>
              </a:rPr>
              <a:t> a different, desirable future for themselves.</a:t>
            </a:r>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88</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endParaRPr lang="en-US" dirty="0"/>
          </a:p>
        </p:txBody>
      </p:sp>
      <p:sp>
        <p:nvSpPr>
          <p:cNvPr id="3" name="Content Placeholder 2"/>
          <p:cNvSpPr>
            <a:spLocks noGrp="1"/>
          </p:cNvSpPr>
          <p:nvPr>
            <p:ph idx="1"/>
          </p:nvPr>
        </p:nvSpPr>
        <p:spPr>
          <a:xfrm>
            <a:off x="457200" y="609600"/>
            <a:ext cx="8229600" cy="5516563"/>
          </a:xfrm>
        </p:spPr>
        <p:txBody>
          <a:bodyPr>
            <a:normAutofit/>
          </a:bodyPr>
          <a:lstStyle/>
          <a:p>
            <a:pPr>
              <a:buNone/>
            </a:pPr>
            <a:r>
              <a:rPr lang="en-US" b="1" dirty="0" smtClean="0">
                <a:latin typeface="Times New Roman" pitchFamily="18" charset="0"/>
                <a:cs typeface="Times New Roman" pitchFamily="18" charset="0"/>
              </a:rPr>
              <a:t>3. Skills</a:t>
            </a:r>
          </a:p>
          <a:p>
            <a:pPr lvl="1"/>
            <a:r>
              <a:rPr lang="en-US" dirty="0" smtClean="0">
                <a:latin typeface="Times New Roman" pitchFamily="18" charset="0"/>
                <a:cs typeface="Times New Roman" pitchFamily="18" charset="0"/>
              </a:rPr>
              <a:t>Skills allow people to easily </a:t>
            </a:r>
            <a:r>
              <a:rPr lang="en-US" dirty="0" err="1" smtClean="0">
                <a:latin typeface="Times New Roman" pitchFamily="18" charset="0"/>
                <a:cs typeface="Times New Roman" pitchFamily="18" charset="0"/>
              </a:rPr>
              <a:t>visualise</a:t>
            </a:r>
            <a:r>
              <a:rPr lang="en-US" dirty="0" smtClean="0">
                <a:latin typeface="Times New Roman" pitchFamily="18" charset="0"/>
                <a:cs typeface="Times New Roman" pitchFamily="18" charset="0"/>
              </a:rPr>
              <a:t> the steps required to reach the goal. </a:t>
            </a:r>
          </a:p>
          <a:p>
            <a:pPr lvl="1"/>
            <a:r>
              <a:rPr lang="en-US" dirty="0" smtClean="0">
                <a:latin typeface="Times New Roman" pitchFamily="18" charset="0"/>
                <a:cs typeface="Times New Roman" pitchFamily="18" charset="0"/>
              </a:rPr>
              <a:t>People often learn skills best by seeing someone else perform them.</a:t>
            </a:r>
          </a:p>
          <a:p>
            <a:endParaRPr lang="en-US"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rPr>
              <a:t>4. Optimism (or Confidence)</a:t>
            </a:r>
          </a:p>
          <a:p>
            <a:pPr lvl="1"/>
            <a:r>
              <a:rPr lang="en-US" dirty="0" smtClean="0">
                <a:latin typeface="Times New Roman" pitchFamily="18" charset="0"/>
                <a:cs typeface="Times New Roman" pitchFamily="18" charset="0"/>
              </a:rPr>
              <a:t>This is the belief that success is probable or inevitable. </a:t>
            </a:r>
          </a:p>
          <a:p>
            <a:pPr lvl="1"/>
            <a:r>
              <a:rPr lang="en-US" dirty="0" smtClean="0">
                <a:latin typeface="Times New Roman" pitchFamily="18" charset="0"/>
                <a:cs typeface="Times New Roman" pitchFamily="18" charset="0"/>
              </a:rPr>
              <a:t>Strong political or community leadership is an important ingredient.</a:t>
            </a: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89</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pPr algn="l"/>
            <a:r>
              <a:rPr lang="en-US" sz="2800" b="1" dirty="0" smtClean="0">
                <a:latin typeface="Times New Roman" pitchFamily="18" charset="0"/>
                <a:cs typeface="Times New Roman" pitchFamily="18" charset="0"/>
              </a:rPr>
              <a:t>Society </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5562600"/>
          </a:xfrm>
        </p:spPr>
        <p:txBody>
          <a:bodyPr/>
          <a:lstStyle/>
          <a:p>
            <a:pPr>
              <a:lnSpc>
                <a:spcPct val="150000"/>
              </a:lnSpc>
            </a:pPr>
            <a:r>
              <a:rPr lang="en-US" dirty="0" smtClean="0">
                <a:latin typeface="Times New Roman" pitchFamily="18" charset="0"/>
                <a:cs typeface="Times New Roman" pitchFamily="18" charset="0"/>
              </a:rPr>
              <a:t>"A society is an autonomous grouping of people who inhabit a common territory, have a common culture and are linked to one another through </a:t>
            </a:r>
            <a:r>
              <a:rPr lang="en-US" dirty="0" err="1" smtClean="0">
                <a:latin typeface="Times New Roman" pitchFamily="18" charset="0"/>
                <a:cs typeface="Times New Roman" pitchFamily="18" charset="0"/>
              </a:rPr>
              <a:t>routinized</a:t>
            </a:r>
            <a:r>
              <a:rPr lang="en-US" dirty="0" smtClean="0">
                <a:latin typeface="Times New Roman" pitchFamily="18" charset="0"/>
                <a:cs typeface="Times New Roman" pitchFamily="18" charset="0"/>
              </a:rPr>
              <a:t> social interactions and interdependent statuses and roles.“</a:t>
            </a:r>
          </a:p>
          <a:p>
            <a:pPr>
              <a:lnSpc>
                <a:spcPct val="150000"/>
              </a:lnSpc>
              <a:buNone/>
            </a:pPr>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9</a:t>
            </a:fld>
            <a:endParaRPr lang="en-US"/>
          </a:p>
        </p:txBody>
      </p:sp>
    </p:spTree>
  </p:cSld>
  <p:clrMapOvr>
    <a:masterClrMapping/>
  </p:clrMapOvr>
  <p:transition>
    <p:wipe dir="d"/>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endParaRPr lang="en-US" dirty="0"/>
          </a:p>
        </p:txBody>
      </p:sp>
      <p:sp>
        <p:nvSpPr>
          <p:cNvPr id="3" name="Content Placeholder 2"/>
          <p:cNvSpPr>
            <a:spLocks noGrp="1"/>
          </p:cNvSpPr>
          <p:nvPr>
            <p:ph idx="1"/>
          </p:nvPr>
        </p:nvSpPr>
        <p:spPr>
          <a:xfrm>
            <a:off x="228600" y="685800"/>
            <a:ext cx="8763000" cy="6172200"/>
          </a:xfrm>
        </p:spPr>
        <p:txBody>
          <a:bodyPr>
            <a:normAutofit/>
          </a:bodyPr>
          <a:lstStyle/>
          <a:p>
            <a:pPr>
              <a:buNone/>
            </a:pPr>
            <a:r>
              <a:rPr lang="en-US" b="1" dirty="0" smtClean="0">
                <a:latin typeface="Times New Roman" pitchFamily="18" charset="0"/>
                <a:cs typeface="Times New Roman" pitchFamily="18" charset="0"/>
              </a:rPr>
              <a:t>5. Facilitation</a:t>
            </a:r>
          </a:p>
          <a:p>
            <a:pPr lvl="1"/>
            <a:r>
              <a:rPr lang="en-US" dirty="0" smtClean="0">
                <a:latin typeface="Times New Roman" pitchFamily="18" charset="0"/>
                <a:cs typeface="Times New Roman" pitchFamily="18" charset="0"/>
              </a:rPr>
              <a:t>People are busy with limited resources and few choices. </a:t>
            </a:r>
          </a:p>
          <a:p>
            <a:pPr lvl="1"/>
            <a:r>
              <a:rPr lang="en-US" dirty="0" smtClean="0">
                <a:latin typeface="Times New Roman" pitchFamily="18" charset="0"/>
                <a:cs typeface="Times New Roman" pitchFamily="18" charset="0"/>
              </a:rPr>
              <a:t>They may need outside support in the form of accessible services, infrastructure and support networks that overcome practical obstacles to carrying out the action.</a:t>
            </a:r>
          </a:p>
          <a:p>
            <a:pPr>
              <a:buNone/>
            </a:pPr>
            <a:r>
              <a:rPr lang="en-US" b="1" dirty="0" smtClean="0">
                <a:latin typeface="Times New Roman" pitchFamily="18" charset="0"/>
                <a:cs typeface="Times New Roman" pitchFamily="18" charset="0"/>
              </a:rPr>
              <a:t>6. Stimulation</a:t>
            </a:r>
          </a:p>
          <a:p>
            <a:pPr lvl="1"/>
            <a:r>
              <a:rPr lang="en-US" dirty="0" smtClean="0">
                <a:latin typeface="Times New Roman" pitchFamily="18" charset="0"/>
                <a:cs typeface="Times New Roman" pitchFamily="18" charset="0"/>
              </a:rPr>
              <a:t>Could be an imminent threat, a special offer, competition or communally shared event.</a:t>
            </a:r>
          </a:p>
          <a:p>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90</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latin typeface="Times New Roman" pitchFamily="18" charset="0"/>
                <a:cs typeface="Times New Roman" pitchFamily="18" charset="0"/>
              </a:rPr>
              <a:t>7. Feedback and Reinforcement</a:t>
            </a:r>
          </a:p>
          <a:p>
            <a:pPr lvl="1"/>
            <a:r>
              <a:rPr lang="en-US" dirty="0" smtClean="0">
                <a:latin typeface="Times New Roman" pitchFamily="18" charset="0"/>
                <a:cs typeface="Times New Roman" pitchFamily="18" charset="0"/>
              </a:rPr>
              <a:t>It is always important to get feedback and know whether the change was successful or not.</a:t>
            </a: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91</a:t>
            </a:fld>
            <a:endParaRPr lang="en-US"/>
          </a:p>
        </p:txBody>
      </p:sp>
    </p:spTree>
  </p:cSld>
  <p:clrMapOvr>
    <a:masterClrMapping/>
  </p:clrMapOvr>
  <p:transition>
    <p:wipe dir="d"/>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Social Changes Affecting Health</a:t>
            </a:r>
            <a:endParaRPr lang="en-US" dirty="0"/>
          </a:p>
        </p:txBody>
      </p:sp>
      <p:sp>
        <p:nvSpPr>
          <p:cNvPr id="3" name="Content Placeholder 2"/>
          <p:cNvSpPr>
            <a:spLocks noGrp="1"/>
          </p:cNvSpPr>
          <p:nvPr>
            <p:ph idx="1"/>
          </p:nvPr>
        </p:nvSpPr>
        <p:spPr/>
        <p:txBody>
          <a:bodyPr>
            <a:normAutofit fontScale="92500" lnSpcReduction="20000"/>
          </a:bodyPr>
          <a:lstStyle/>
          <a:p>
            <a:pPr>
              <a:lnSpc>
                <a:spcPct val="200000"/>
              </a:lnSpc>
              <a:buFont typeface="Wingdings" pitchFamily="2" charset="2"/>
              <a:buChar char="v"/>
            </a:pPr>
            <a:r>
              <a:rPr lang="en-US" b="1" dirty="0" err="1" smtClean="0">
                <a:latin typeface="Times New Roman" pitchFamily="18" charset="0"/>
                <a:cs typeface="Times New Roman" pitchFamily="18" charset="0"/>
              </a:rPr>
              <a:t>Industrialisation</a:t>
            </a:r>
            <a:endParaRPr lang="en-US" b="1" dirty="0" smtClean="0">
              <a:latin typeface="Times New Roman" pitchFamily="18" charset="0"/>
              <a:cs typeface="Times New Roman" pitchFamily="18" charset="0"/>
            </a:endParaRPr>
          </a:p>
          <a:p>
            <a:pPr>
              <a:lnSpc>
                <a:spcPct val="200000"/>
              </a:lnSpc>
              <a:buFont typeface="Wingdings" pitchFamily="2" charset="2"/>
              <a:buChar char="v"/>
            </a:pPr>
            <a:r>
              <a:rPr lang="en-US" b="1" dirty="0" smtClean="0">
                <a:latin typeface="Times New Roman" pitchFamily="18" charset="0"/>
                <a:cs typeface="Times New Roman" pitchFamily="18" charset="0"/>
              </a:rPr>
              <a:t>Population </a:t>
            </a:r>
          </a:p>
          <a:p>
            <a:pPr>
              <a:lnSpc>
                <a:spcPct val="200000"/>
              </a:lnSpc>
              <a:buFont typeface="Wingdings" pitchFamily="2" charset="2"/>
              <a:buChar char="v"/>
            </a:pPr>
            <a:r>
              <a:rPr lang="en-US" b="1" dirty="0" smtClean="0">
                <a:latin typeface="Times New Roman" pitchFamily="18" charset="0"/>
                <a:cs typeface="Times New Roman" pitchFamily="18" charset="0"/>
              </a:rPr>
              <a:t>Education </a:t>
            </a:r>
          </a:p>
          <a:p>
            <a:pPr>
              <a:lnSpc>
                <a:spcPct val="200000"/>
              </a:lnSpc>
              <a:buNone/>
            </a:pPr>
            <a:r>
              <a:rPr lang="en-US" b="1" dirty="0" smtClean="0">
                <a:latin typeface="BatangChe" pitchFamily="49" charset="-127"/>
                <a:ea typeface="BatangChe" pitchFamily="49" charset="-127"/>
                <a:cs typeface="Times New Roman" pitchFamily="18" charset="0"/>
              </a:rPr>
              <a:t>Explain how each of these changes affect health</a:t>
            </a:r>
            <a:r>
              <a:rPr lang="en-US" b="1" dirty="0" smtClean="0">
                <a:latin typeface="Times New Roman" pitchFamily="18" charset="0"/>
                <a:cs typeface="Times New Roman" pitchFamily="18" charset="0"/>
              </a:rPr>
              <a:t>.</a:t>
            </a: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92</a:t>
            </a:fld>
            <a:endParaRPr lang="en-US"/>
          </a:p>
        </p:txBody>
      </p:sp>
    </p:spTree>
  </p:cSld>
  <p:clrMapOvr>
    <a:masterClrMapping/>
  </p:clrMapOvr>
  <p:transition>
    <p:wipe dir="d"/>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en-US" dirty="0"/>
          </a:p>
        </p:txBody>
      </p:sp>
      <p:sp>
        <p:nvSpPr>
          <p:cNvPr id="3" name="Content Placeholder 2"/>
          <p:cNvSpPr>
            <a:spLocks noGrp="1"/>
          </p:cNvSpPr>
          <p:nvPr>
            <p:ph idx="1"/>
          </p:nvPr>
        </p:nvSpPr>
        <p:spPr>
          <a:xfrm>
            <a:off x="152400" y="228600"/>
            <a:ext cx="8763000" cy="6477000"/>
          </a:xfrm>
        </p:spPr>
        <p:txBody>
          <a:bodyPr>
            <a:normAutofit lnSpcReduction="10000"/>
          </a:bodyPr>
          <a:lstStyle/>
          <a:p>
            <a:pPr>
              <a:lnSpc>
                <a:spcPct val="150000"/>
              </a:lnSpc>
              <a:buNone/>
            </a:pPr>
            <a:r>
              <a:rPr lang="en-US" b="1" dirty="0" smtClean="0">
                <a:latin typeface="Times New Roman" pitchFamily="18" charset="0"/>
                <a:cs typeface="Times New Roman" pitchFamily="18" charset="0"/>
              </a:rPr>
              <a:t>TECHNOLOGY AND SOCIAL CHANGE</a:t>
            </a:r>
            <a:endParaRPr lang="en-US" dirty="0" smtClean="0">
              <a:latin typeface="Times New Roman" pitchFamily="18" charset="0"/>
              <a:cs typeface="Times New Roman" pitchFamily="18" charset="0"/>
            </a:endParaRPr>
          </a:p>
          <a:p>
            <a:pPr>
              <a:lnSpc>
                <a:spcPct val="150000"/>
              </a:lnSpc>
            </a:pPr>
            <a:r>
              <a:rPr lang="en-US" dirty="0" smtClean="0">
                <a:latin typeface="Times New Roman" pitchFamily="18" charset="0"/>
                <a:cs typeface="Times New Roman" pitchFamily="18" charset="0"/>
              </a:rPr>
              <a:t>Technological advances e.g. automobiles, airplanes, radio, television, cellular phones, computers, modems, and fax machines have brought major advances and changes to the world.</a:t>
            </a:r>
          </a:p>
          <a:p>
            <a:pPr>
              <a:lnSpc>
                <a:spcPct val="150000"/>
              </a:lnSpc>
            </a:pPr>
            <a:r>
              <a:rPr lang="en-US" dirty="0" smtClean="0">
                <a:latin typeface="Times New Roman" pitchFamily="18" charset="0"/>
                <a:cs typeface="Times New Roman" pitchFamily="18" charset="0"/>
              </a:rPr>
              <a:t> Currently, technology has completely—and irreversibly—changed the way people meet, interact, learn, work, play, travel, worship, and do business. </a:t>
            </a:r>
          </a:p>
          <a:p>
            <a:pPr>
              <a:lnSpc>
                <a:spcPct val="150000"/>
              </a:lnSpc>
            </a:pPr>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93</a:t>
            </a:fld>
            <a:endParaRPr lang="en-US"/>
          </a:p>
        </p:txBody>
      </p:sp>
    </p:spTree>
  </p:cSld>
  <p:clrMapOvr>
    <a:masterClrMapping/>
  </p:clrMapOvr>
  <p:transition>
    <p:wipe dir="d"/>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3200" b="1" u="sng" dirty="0" smtClean="0">
                <a:latin typeface="Times New Roman" pitchFamily="18" charset="0"/>
                <a:cs typeface="Times New Roman" pitchFamily="18" charset="0"/>
              </a:rPr>
              <a:t>Examples in healthcare</a:t>
            </a:r>
            <a:endParaRPr lang="en-US" sz="3200" b="1" u="sng" dirty="0">
              <a:latin typeface="Times New Roman" pitchFamily="18" charset="0"/>
              <a:cs typeface="Times New Roman" pitchFamily="18" charset="0"/>
            </a:endParaRPr>
          </a:p>
        </p:txBody>
      </p:sp>
      <p:sp>
        <p:nvSpPr>
          <p:cNvPr id="3" name="Content Placeholder 2"/>
          <p:cNvSpPr>
            <a:spLocks noGrp="1"/>
          </p:cNvSpPr>
          <p:nvPr>
            <p:ph idx="1"/>
          </p:nvPr>
        </p:nvSpPr>
        <p:spPr>
          <a:xfrm>
            <a:off x="457200" y="914400"/>
            <a:ext cx="8229600" cy="5715000"/>
          </a:xfrm>
        </p:spPr>
        <p:txBody>
          <a:bodyPr>
            <a:normAutofit lnSpcReduction="10000"/>
          </a:bodyPr>
          <a:lstStyle/>
          <a:p>
            <a:r>
              <a:rPr lang="en-US" dirty="0" smtClean="0">
                <a:latin typeface="Times New Roman" pitchFamily="18" charset="0"/>
                <a:cs typeface="Times New Roman" pitchFamily="18" charset="0"/>
              </a:rPr>
              <a:t>Use of biotechnology </a:t>
            </a:r>
            <a:r>
              <a:rPr lang="en-US" dirty="0" err="1" smtClean="0">
                <a:latin typeface="Times New Roman" pitchFamily="18" charset="0"/>
                <a:cs typeface="Times New Roman" pitchFamily="18" charset="0"/>
              </a:rPr>
              <a:t>i.e</a:t>
            </a:r>
            <a:r>
              <a:rPr lang="en-US" dirty="0" smtClean="0">
                <a:latin typeface="Times New Roman" pitchFamily="18" charset="0"/>
                <a:cs typeface="Times New Roman" pitchFamily="18" charset="0"/>
              </a:rPr>
              <a:t>:-</a:t>
            </a:r>
          </a:p>
          <a:p>
            <a:pPr lvl="0">
              <a:buBlip>
                <a:blip r:embed="rId2"/>
              </a:buBlip>
            </a:pPr>
            <a:r>
              <a:rPr lang="en-US" dirty="0" smtClean="0">
                <a:latin typeface="Times New Roman" pitchFamily="18" charset="0"/>
                <a:cs typeface="Times New Roman" pitchFamily="18" charset="0"/>
              </a:rPr>
              <a:t>Fertility drugs</a:t>
            </a:r>
          </a:p>
          <a:p>
            <a:pPr lvl="0">
              <a:buBlip>
                <a:blip r:embed="rId2"/>
              </a:buBlip>
            </a:pPr>
            <a:r>
              <a:rPr lang="en-US" dirty="0" smtClean="0">
                <a:latin typeface="Times New Roman" pitchFamily="18" charset="0"/>
                <a:cs typeface="Times New Roman" pitchFamily="18" charset="0"/>
              </a:rPr>
              <a:t>Artificial insemination</a:t>
            </a:r>
          </a:p>
          <a:p>
            <a:pPr lvl="0">
              <a:buBlip>
                <a:blip r:embed="rId2"/>
              </a:buBlip>
            </a:pPr>
            <a:r>
              <a:rPr lang="en-US" dirty="0" smtClean="0">
                <a:latin typeface="Times New Roman" pitchFamily="18" charset="0"/>
                <a:cs typeface="Times New Roman" pitchFamily="18" charset="0"/>
              </a:rPr>
              <a:t>In vitro fertilization</a:t>
            </a:r>
          </a:p>
          <a:p>
            <a:pPr>
              <a:buBlip>
                <a:blip r:embed="rId2"/>
              </a:buBlip>
            </a:pPr>
            <a:r>
              <a:rPr lang="en-US" dirty="0" smtClean="0">
                <a:latin typeface="Times New Roman" pitchFamily="18" charset="0"/>
                <a:cs typeface="Times New Roman" pitchFamily="18" charset="0"/>
              </a:rPr>
              <a:t>Gamete </a:t>
            </a:r>
            <a:r>
              <a:rPr lang="en-US" dirty="0" err="1" smtClean="0">
                <a:latin typeface="Times New Roman" pitchFamily="18" charset="0"/>
                <a:cs typeface="Times New Roman" pitchFamily="18" charset="0"/>
              </a:rPr>
              <a:t>intrafallopian</a:t>
            </a:r>
            <a:r>
              <a:rPr lang="en-US" dirty="0" smtClean="0">
                <a:latin typeface="Times New Roman" pitchFamily="18" charset="0"/>
                <a:cs typeface="Times New Roman" pitchFamily="18" charset="0"/>
              </a:rPr>
              <a:t> transfer (“GIFT”)</a:t>
            </a:r>
          </a:p>
          <a:p>
            <a:pPr>
              <a:buBlip>
                <a:blip r:embed="rId2"/>
              </a:buBlip>
            </a:pPr>
            <a:r>
              <a:rPr lang="en-US" dirty="0" smtClean="0">
                <a:latin typeface="Times New Roman" pitchFamily="18" charset="0"/>
                <a:cs typeface="Times New Roman" pitchFamily="18" charset="0"/>
              </a:rPr>
              <a:t> Sex preselecting</a:t>
            </a:r>
          </a:p>
          <a:p>
            <a:pPr>
              <a:buBlip>
                <a:blip r:embed="rId2"/>
              </a:buBlip>
            </a:pPr>
            <a:r>
              <a:rPr lang="en-US" dirty="0" smtClean="0">
                <a:latin typeface="Times New Roman" pitchFamily="18" charset="0"/>
                <a:cs typeface="Times New Roman" pitchFamily="18" charset="0"/>
              </a:rPr>
              <a:t>Genetic engineering </a:t>
            </a:r>
          </a:p>
          <a:p>
            <a:endParaRPr lang="en-US" dirty="0" smtClean="0">
              <a:latin typeface="Times New Roman" pitchFamily="18" charset="0"/>
              <a:cs typeface="Times New Roman" pitchFamily="18" charset="0"/>
            </a:endParaRPr>
          </a:p>
          <a:p>
            <a:pPr>
              <a:buNone/>
            </a:pPr>
            <a:r>
              <a:rPr lang="en-US" b="1" i="1" dirty="0" smtClean="0">
                <a:latin typeface="Times New Roman" pitchFamily="18" charset="0"/>
                <a:cs typeface="Times New Roman" pitchFamily="18" charset="0"/>
              </a:rPr>
              <a:t>What are the effects of these technological advancements?</a:t>
            </a:r>
            <a:endParaRPr lang="en-US" b="1" i="1"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94</a:t>
            </a:fld>
            <a:endParaRPr lang="en-US"/>
          </a:p>
        </p:txBody>
      </p:sp>
    </p:spTree>
  </p:cSld>
  <p:clrMapOvr>
    <a:masterClrMapping/>
  </p:clrMapOvr>
  <p:transition>
    <p:wipe dir="d"/>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b="1" u="sng" dirty="0">
              <a:latin typeface="Cooper Black" pitchFamily="18" charset="0"/>
            </a:endParaRPr>
          </a:p>
        </p:txBody>
      </p:sp>
      <p:sp>
        <p:nvSpPr>
          <p:cNvPr id="3" name="Content Placeholder 2"/>
          <p:cNvSpPr>
            <a:spLocks noGrp="1"/>
          </p:cNvSpPr>
          <p:nvPr>
            <p:ph idx="1"/>
          </p:nvPr>
        </p:nvSpPr>
        <p:spPr>
          <a:xfrm>
            <a:off x="2438400" y="1600200"/>
            <a:ext cx="5105400" cy="4648200"/>
          </a:xfrm>
          <a:ln w="57150">
            <a:solidFill>
              <a:srgbClr val="00B0F0"/>
            </a:solidFill>
          </a:ln>
        </p:spPr>
        <p:txBody>
          <a:bodyPr>
            <a:normAutofit/>
          </a:bodyPr>
          <a:lstStyle/>
          <a:p>
            <a:pPr algn="ctr">
              <a:buNone/>
            </a:pPr>
            <a:endParaRPr lang="en-US" sz="4000" b="1" dirty="0" smtClean="0">
              <a:latin typeface="Poor Richard" pitchFamily="18" charset="0"/>
              <a:cs typeface="Times New Roman" pitchFamily="18" charset="0"/>
            </a:endParaRPr>
          </a:p>
          <a:p>
            <a:pPr algn="ctr">
              <a:buNone/>
            </a:pPr>
            <a:endParaRPr lang="en-US" sz="4000" b="1" dirty="0" smtClean="0">
              <a:latin typeface="Poor Richard" pitchFamily="18" charset="0"/>
              <a:cs typeface="Times New Roman" pitchFamily="18" charset="0"/>
            </a:endParaRPr>
          </a:p>
          <a:p>
            <a:pPr algn="ctr">
              <a:buNone/>
            </a:pPr>
            <a:r>
              <a:rPr lang="en-US" sz="4000" b="1" dirty="0" smtClean="0">
                <a:latin typeface="Poor Richard" pitchFamily="18" charset="0"/>
                <a:cs typeface="Times New Roman" pitchFamily="18" charset="0"/>
              </a:rPr>
              <a:t>   QUESTIONS?</a:t>
            </a:r>
            <a:endParaRPr lang="en-US" sz="4000" b="1" dirty="0">
              <a:latin typeface="Poor Richard"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95</a:t>
            </a:fld>
            <a:endParaRPr lang="en-US"/>
          </a:p>
        </p:txBody>
      </p:sp>
      <p:pic>
        <p:nvPicPr>
          <p:cNvPr id="6" name="Picture 9" descr="Summary"/>
          <p:cNvPicPr>
            <a:picLocks noChangeAspect="1" noChangeArrowheads="1"/>
          </p:cNvPicPr>
          <p:nvPr/>
        </p:nvPicPr>
        <p:blipFill>
          <a:blip r:embed="rId2"/>
          <a:srcRect/>
          <a:stretch>
            <a:fillRect/>
          </a:stretch>
        </p:blipFill>
        <p:spPr bwMode="auto">
          <a:xfrm>
            <a:off x="0" y="2438400"/>
            <a:ext cx="2514600" cy="2971800"/>
          </a:xfrm>
          <a:prstGeom prst="rect">
            <a:avLst/>
          </a:prstGeom>
          <a:noFill/>
          <a:ln w="38100">
            <a:solidFill>
              <a:srgbClr val="0070C0"/>
            </a:solidFill>
            <a:miter lim="800000"/>
            <a:headEnd/>
            <a:tailEnd/>
          </a:ln>
        </p:spPr>
      </p:pic>
    </p:spTree>
  </p:cSld>
  <p:clrMapOvr>
    <a:masterClrMapping/>
  </p:clrMapOvr>
  <p:transition>
    <p:wipe dir="d"/>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p:nvPr>
        </p:nvSpPr>
        <p:spPr>
          <a:xfrm>
            <a:off x="228600" y="274638"/>
            <a:ext cx="8686800" cy="715962"/>
          </a:xfrm>
        </p:spPr>
        <p:txBody>
          <a:bodyPr>
            <a:normAutofit/>
          </a:bodyPr>
          <a:lstStyle/>
          <a:p>
            <a:pPr eaLnBrk="1" hangingPunct="1"/>
            <a:r>
              <a:rPr lang="en-GB" sz="4000" b="1" u="sng" dirty="0" smtClean="0">
                <a:latin typeface="Aharoni" pitchFamily="2" charset="-79"/>
                <a:cs typeface="Aharoni" pitchFamily="2" charset="-79"/>
              </a:rPr>
              <a:t>SOCIAL INSTITUTIONS</a:t>
            </a:r>
            <a:endParaRPr lang="en-US" sz="4000" b="1" u="sng" dirty="0" smtClean="0">
              <a:latin typeface="Aharoni" pitchFamily="2" charset="-79"/>
              <a:cs typeface="Aharoni" pitchFamily="2" charset="-79"/>
            </a:endParaRPr>
          </a:p>
        </p:txBody>
      </p:sp>
      <p:sp>
        <p:nvSpPr>
          <p:cNvPr id="3" name="Content Placeholder 2"/>
          <p:cNvSpPr>
            <a:spLocks noGrp="1"/>
          </p:cNvSpPr>
          <p:nvPr>
            <p:ph idx="1"/>
          </p:nvPr>
        </p:nvSpPr>
        <p:spPr>
          <a:xfrm>
            <a:off x="457200" y="990600"/>
            <a:ext cx="8229600" cy="5562600"/>
          </a:xfrm>
        </p:spPr>
        <p:txBody>
          <a:bodyPr rtlCol="0">
            <a:normAutofit lnSpcReduction="10000"/>
          </a:bodyPr>
          <a:lstStyle/>
          <a:p>
            <a:pPr marL="274320" indent="-274320" eaLnBrk="1" fontAlgn="auto" hangingPunct="1">
              <a:lnSpc>
                <a:spcPct val="150000"/>
              </a:lnSpc>
              <a:spcAft>
                <a:spcPts val="0"/>
              </a:spcAft>
              <a:buFont typeface="Wingdings 2"/>
              <a:buChar char=""/>
              <a:defRPr/>
            </a:pPr>
            <a:r>
              <a:rPr lang="en-GB" dirty="0">
                <a:latin typeface="Calisto MT" pitchFamily="18" charset="0"/>
              </a:rPr>
              <a:t>Institutions are organisations, or mechanisms of social structure, governing the behaviour of two or more individuals</a:t>
            </a:r>
            <a:r>
              <a:rPr lang="en-GB" dirty="0" smtClean="0">
                <a:latin typeface="Calisto MT" pitchFamily="18" charset="0"/>
              </a:rPr>
              <a:t>.</a:t>
            </a:r>
            <a:r>
              <a:rPr lang="en-US" dirty="0" smtClean="0">
                <a:latin typeface="Calisto MT" pitchFamily="18" charset="0"/>
              </a:rPr>
              <a:t> </a:t>
            </a:r>
            <a:endParaRPr lang="en-GB" b="1" dirty="0" smtClean="0">
              <a:latin typeface="Calisto MT" pitchFamily="18" charset="0"/>
            </a:endParaRPr>
          </a:p>
          <a:p>
            <a:pPr lvl="1">
              <a:lnSpc>
                <a:spcPct val="150000"/>
              </a:lnSpc>
            </a:pPr>
            <a:r>
              <a:rPr lang="en-US" dirty="0" smtClean="0">
                <a:latin typeface="Calisto MT" pitchFamily="18" charset="0"/>
              </a:rPr>
              <a:t>Family institution</a:t>
            </a:r>
          </a:p>
          <a:p>
            <a:pPr lvl="1">
              <a:lnSpc>
                <a:spcPct val="150000"/>
              </a:lnSpc>
            </a:pPr>
            <a:r>
              <a:rPr lang="en-US" dirty="0" smtClean="0">
                <a:latin typeface="Calisto MT" pitchFamily="18" charset="0"/>
              </a:rPr>
              <a:t>Educational institution</a:t>
            </a:r>
          </a:p>
          <a:p>
            <a:pPr lvl="1">
              <a:lnSpc>
                <a:spcPct val="150000"/>
              </a:lnSpc>
            </a:pPr>
            <a:r>
              <a:rPr lang="en-US" dirty="0" smtClean="0">
                <a:latin typeface="Calisto MT" pitchFamily="18" charset="0"/>
              </a:rPr>
              <a:t>Religious institution</a:t>
            </a:r>
          </a:p>
          <a:p>
            <a:pPr lvl="1">
              <a:lnSpc>
                <a:spcPct val="150000"/>
              </a:lnSpc>
            </a:pPr>
            <a:r>
              <a:rPr lang="en-US" dirty="0" smtClean="0">
                <a:latin typeface="Calisto MT" pitchFamily="18" charset="0"/>
              </a:rPr>
              <a:t>Political institution</a:t>
            </a:r>
          </a:p>
          <a:p>
            <a:pPr lvl="1">
              <a:lnSpc>
                <a:spcPct val="150000"/>
              </a:lnSpc>
            </a:pPr>
            <a:r>
              <a:rPr lang="en-US" dirty="0" smtClean="0">
                <a:latin typeface="Calisto MT" pitchFamily="18" charset="0"/>
              </a:rPr>
              <a:t>Health care institution</a:t>
            </a:r>
          </a:p>
          <a:p>
            <a:pPr marL="274320" indent="-274320" eaLnBrk="1" fontAlgn="auto" hangingPunct="1">
              <a:lnSpc>
                <a:spcPct val="150000"/>
              </a:lnSpc>
              <a:spcAft>
                <a:spcPts val="0"/>
              </a:spcAft>
              <a:buFont typeface="Wingdings 2"/>
              <a:buChar char=""/>
              <a:defRPr/>
            </a:pPr>
            <a:endParaRPr lang="en-GB" dirty="0" smtClean="0">
              <a:latin typeface="Calisto MT" pitchFamily="18" charset="0"/>
            </a:endParaRPr>
          </a:p>
        </p:txBody>
      </p:sp>
      <p:sp>
        <p:nvSpPr>
          <p:cNvPr id="5" name="Footer Placeholder 4"/>
          <p:cNvSpPr>
            <a:spLocks noGrp="1"/>
          </p:cNvSpPr>
          <p:nvPr>
            <p:ph type="ftr" sz="quarter" idx="11"/>
          </p:nvPr>
        </p:nvSpPr>
        <p:spPr/>
        <p:txBody>
          <a:bodyPr/>
          <a:lstStyle/>
          <a:p>
            <a:pPr>
              <a:defRPr/>
            </a:pPr>
            <a:r>
              <a:rPr lang="en-US" smtClean="0"/>
              <a:t>keitany- Sociology and Anthropology october  2017</a:t>
            </a:r>
            <a:endParaRPr lang="en-US"/>
          </a:p>
        </p:txBody>
      </p:sp>
      <p:sp>
        <p:nvSpPr>
          <p:cNvPr id="4" name="Slide Number Placeholder 3"/>
          <p:cNvSpPr>
            <a:spLocks noGrp="1"/>
          </p:cNvSpPr>
          <p:nvPr>
            <p:ph type="sldNum" sz="quarter" idx="12"/>
          </p:nvPr>
        </p:nvSpPr>
        <p:spPr/>
        <p:txBody>
          <a:bodyPr/>
          <a:lstStyle/>
          <a:p>
            <a:pPr>
              <a:defRPr/>
            </a:pPr>
            <a:fld id="{ABD15A86-9469-40C9-8EF2-8439F4EA9201}" type="slidenum">
              <a:rPr lang="en-US" smtClean="0"/>
              <a:pPr>
                <a:defRPr/>
              </a:pPr>
              <a:t>96</a:t>
            </a:fld>
            <a:endParaRPr lang="en-US"/>
          </a:p>
        </p:txBody>
      </p:sp>
    </p:spTree>
  </p:cSld>
  <p:clrMapOvr>
    <a:masterClrMapping/>
  </p:clrMapOvr>
  <p:transition>
    <p:wipe dir="d"/>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52400"/>
          </a:xfrm>
        </p:spPr>
        <p:txBody>
          <a:bodyPr>
            <a:normAutofit fontScale="90000"/>
          </a:bodyPr>
          <a:lstStyle/>
          <a:p>
            <a:endParaRPr lang="en-US" dirty="0"/>
          </a:p>
        </p:txBody>
      </p:sp>
      <p:sp>
        <p:nvSpPr>
          <p:cNvPr id="3" name="Content Placeholder 2"/>
          <p:cNvSpPr>
            <a:spLocks noGrp="1"/>
          </p:cNvSpPr>
          <p:nvPr>
            <p:ph idx="1"/>
          </p:nvPr>
        </p:nvSpPr>
        <p:spPr>
          <a:xfrm>
            <a:off x="228600" y="304800"/>
            <a:ext cx="8915400" cy="6553200"/>
          </a:xfrm>
        </p:spPr>
        <p:txBody>
          <a:bodyPr>
            <a:normAutofit/>
          </a:bodyPr>
          <a:lstStyle/>
          <a:p>
            <a:pPr>
              <a:lnSpc>
                <a:spcPct val="150000"/>
              </a:lnSpc>
              <a:buNone/>
            </a:pPr>
            <a:r>
              <a:rPr lang="en-US" b="1" dirty="0" smtClean="0">
                <a:latin typeface="Times New Roman" pitchFamily="18" charset="0"/>
                <a:cs typeface="Times New Roman" pitchFamily="18" charset="0"/>
              </a:rPr>
              <a:t>Characteristics of social institutions</a:t>
            </a:r>
            <a:endParaRPr lang="en-US" dirty="0" smtClean="0">
              <a:latin typeface="Times New Roman" pitchFamily="18" charset="0"/>
              <a:cs typeface="Times New Roman" pitchFamily="18" charset="0"/>
            </a:endParaRPr>
          </a:p>
          <a:p>
            <a:pPr lvl="0">
              <a:lnSpc>
                <a:spcPct val="150000"/>
              </a:lnSpc>
              <a:buFont typeface="Wingdings" pitchFamily="2" charset="2"/>
              <a:buChar char="ü"/>
            </a:pPr>
            <a:r>
              <a:rPr lang="en-US" dirty="0" smtClean="0">
                <a:latin typeface="Times New Roman" pitchFamily="18" charset="0"/>
                <a:cs typeface="Times New Roman" pitchFamily="18" charset="0"/>
              </a:rPr>
              <a:t>Institutions have some definite objectives.</a:t>
            </a:r>
          </a:p>
          <a:p>
            <a:pPr lvl="0">
              <a:lnSpc>
                <a:spcPct val="150000"/>
              </a:lnSpc>
              <a:buFont typeface="Wingdings" pitchFamily="2" charset="2"/>
              <a:buChar char="ü"/>
            </a:pPr>
            <a:r>
              <a:rPr lang="en-US" dirty="0" smtClean="0">
                <a:latin typeface="Times New Roman" pitchFamily="18" charset="0"/>
                <a:cs typeface="Times New Roman" pitchFamily="18" charset="0"/>
              </a:rPr>
              <a:t>There is a symbols which can be either material or non-material, e.g.: </a:t>
            </a:r>
            <a:r>
              <a:rPr lang="en-US" b="1" i="1" dirty="0" smtClean="0">
                <a:latin typeface="Times New Roman" pitchFamily="18" charset="0"/>
                <a:cs typeface="Times New Roman" pitchFamily="18" charset="0"/>
              </a:rPr>
              <a:t>National anthem</a:t>
            </a:r>
            <a:r>
              <a:rPr lang="en-US" dirty="0" smtClean="0">
                <a:latin typeface="Times New Roman" pitchFamily="18" charset="0"/>
                <a:cs typeface="Times New Roman" pitchFamily="18" charset="0"/>
              </a:rPr>
              <a:t>.</a:t>
            </a:r>
          </a:p>
          <a:p>
            <a:pPr lvl="0">
              <a:lnSpc>
                <a:spcPct val="150000"/>
              </a:lnSpc>
              <a:buFont typeface="Wingdings" pitchFamily="2" charset="2"/>
              <a:buChar char="ü"/>
            </a:pPr>
            <a:r>
              <a:rPr lang="en-US" dirty="0" smtClean="0">
                <a:latin typeface="Times New Roman" pitchFamily="18" charset="0"/>
                <a:cs typeface="Times New Roman" pitchFamily="18" charset="0"/>
              </a:rPr>
              <a:t>Institutions have some rules, which are compulsory to the individuals.</a:t>
            </a:r>
          </a:p>
          <a:p>
            <a:pPr lvl="0">
              <a:lnSpc>
                <a:spcPct val="150000"/>
              </a:lnSpc>
              <a:buFont typeface="Wingdings" pitchFamily="2" charset="2"/>
              <a:buChar char="ü"/>
            </a:pPr>
            <a:r>
              <a:rPr lang="en-US" dirty="0" smtClean="0">
                <a:latin typeface="Times New Roman" pitchFamily="18" charset="0"/>
                <a:cs typeface="Times New Roman" pitchFamily="18" charset="0"/>
              </a:rPr>
              <a:t>Institutions have definite procedures based on dogmas, principles and norms.</a:t>
            </a:r>
          </a:p>
          <a:p>
            <a:pPr lvl="0">
              <a:lnSpc>
                <a:spcPct val="150000"/>
              </a:lnSpc>
              <a:buFont typeface="Wingdings" pitchFamily="2" charset="2"/>
              <a:buChar char="ü"/>
            </a:pPr>
            <a:endParaRPr lang="en-US" dirty="0" smtClean="0">
              <a:latin typeface="Times New Roman" pitchFamily="18" charset="0"/>
              <a:cs typeface="Times New Roman" pitchFamily="18" charset="0"/>
            </a:endParaRPr>
          </a:p>
          <a:p>
            <a:pPr>
              <a:lnSpc>
                <a:spcPct val="150000"/>
              </a:lnSpc>
            </a:pPr>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dirty="0"/>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97</a:t>
            </a:fld>
            <a:endParaRPr lang="en-US" dirty="0"/>
          </a:p>
        </p:txBody>
      </p:sp>
    </p:spTree>
  </p:cSld>
  <p:clrMapOvr>
    <a:masterClrMapping/>
  </p:clrMapOvr>
  <p:transition>
    <p:wipe dir="d"/>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381000"/>
          </a:xfrm>
        </p:spPr>
        <p:txBody>
          <a:bodyPr>
            <a:noAutofit/>
          </a:bodyPr>
          <a:lstStyle/>
          <a:p>
            <a:r>
              <a:rPr lang="en-US" sz="1600" dirty="0" smtClean="0"/>
              <a:t>CONT’</a:t>
            </a:r>
            <a:endParaRPr lang="en-US" sz="1600" dirty="0"/>
          </a:p>
        </p:txBody>
      </p:sp>
      <p:sp>
        <p:nvSpPr>
          <p:cNvPr id="3" name="Content Placeholder 2"/>
          <p:cNvSpPr>
            <a:spLocks noGrp="1"/>
          </p:cNvSpPr>
          <p:nvPr>
            <p:ph idx="1"/>
          </p:nvPr>
        </p:nvSpPr>
        <p:spPr>
          <a:xfrm>
            <a:off x="228600" y="228600"/>
            <a:ext cx="8458200" cy="6629400"/>
          </a:xfrm>
        </p:spPr>
        <p:txBody>
          <a:bodyPr>
            <a:normAutofit lnSpcReduction="10000"/>
          </a:bodyPr>
          <a:lstStyle/>
          <a:p>
            <a:pPr lvl="0">
              <a:lnSpc>
                <a:spcPct val="150000"/>
              </a:lnSpc>
              <a:buFont typeface="Wingdings" pitchFamily="2" charset="2"/>
              <a:buChar char="ü"/>
            </a:pPr>
            <a:r>
              <a:rPr lang="en-US" dirty="0" smtClean="0">
                <a:latin typeface="Times New Roman" pitchFamily="18" charset="0"/>
                <a:cs typeface="Times New Roman" pitchFamily="18" charset="0"/>
              </a:rPr>
              <a:t>Depends upon the collective/group activities of man, but not individual, thus it is social in nature.</a:t>
            </a:r>
          </a:p>
          <a:p>
            <a:pPr lvl="0">
              <a:lnSpc>
                <a:spcPct val="150000"/>
              </a:lnSpc>
              <a:buFont typeface="Wingdings" pitchFamily="2" charset="2"/>
              <a:buChar char="ü"/>
            </a:pPr>
            <a:r>
              <a:rPr lang="en-US" dirty="0" smtClean="0">
                <a:latin typeface="Times New Roman" pitchFamily="18" charset="0"/>
                <a:cs typeface="Times New Roman" pitchFamily="18" charset="0"/>
              </a:rPr>
              <a:t>Have regular and repetitive forms of social relationships which are essentially interlinked.</a:t>
            </a:r>
          </a:p>
          <a:p>
            <a:pPr lvl="0">
              <a:lnSpc>
                <a:spcPct val="150000"/>
              </a:lnSpc>
              <a:buFont typeface="Wingdings" pitchFamily="2" charset="2"/>
              <a:buChar char="ü"/>
            </a:pPr>
            <a:r>
              <a:rPr lang="en-US" dirty="0" smtClean="0">
                <a:latin typeface="Times New Roman" pitchFamily="18" charset="0"/>
                <a:cs typeface="Times New Roman" pitchFamily="18" charset="0"/>
              </a:rPr>
              <a:t>Institutions exist at all stages of social development thus universality is observed.</a:t>
            </a:r>
          </a:p>
          <a:p>
            <a:pPr lvl="0">
              <a:lnSpc>
                <a:spcPct val="150000"/>
              </a:lnSpc>
              <a:buFont typeface="Wingdings" pitchFamily="2" charset="2"/>
              <a:buChar char="ü"/>
            </a:pPr>
            <a:r>
              <a:rPr lang="en-US" dirty="0" smtClean="0">
                <a:latin typeface="Times New Roman" pitchFamily="18" charset="0"/>
                <a:cs typeface="Times New Roman" pitchFamily="18" charset="0"/>
              </a:rPr>
              <a:t>They are means of controlling the individuals behavior.</a:t>
            </a:r>
          </a:p>
          <a:p>
            <a:pPr>
              <a:lnSpc>
                <a:spcPct val="150000"/>
              </a:lnSpc>
            </a:pPr>
            <a:endParaRPr lang="en-US" dirty="0"/>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98</a:t>
            </a:fld>
            <a:endParaRPr lang="en-US"/>
          </a:p>
        </p:txBody>
      </p:sp>
    </p:spTree>
  </p:cSld>
  <p:clrMapOvr>
    <a:masterClrMapping/>
  </p:clrMapOvr>
  <p:transition>
    <p:wipe dir="d"/>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381000"/>
          </a:xfrm>
        </p:spPr>
        <p:txBody>
          <a:bodyPr>
            <a:normAutofit/>
          </a:bodyPr>
          <a:lstStyle/>
          <a:p>
            <a:r>
              <a:rPr lang="en-US" sz="1400" b="1" dirty="0" smtClean="0">
                <a:latin typeface="Times New Roman" pitchFamily="18" charset="0"/>
                <a:cs typeface="Times New Roman" pitchFamily="18" charset="0"/>
              </a:rPr>
              <a:t>X-</a:t>
            </a:r>
            <a:r>
              <a:rPr lang="en-US" sz="1400" b="1" dirty="0" err="1" smtClean="0">
                <a:latin typeface="Times New Roman" pitchFamily="18" charset="0"/>
                <a:cs typeface="Times New Roman" pitchFamily="18" charset="0"/>
              </a:rPr>
              <a:t>ristic</a:t>
            </a:r>
            <a:r>
              <a:rPr lang="en-US" sz="1400" b="1" dirty="0" smtClean="0">
                <a:latin typeface="Times New Roman" pitchFamily="18" charset="0"/>
                <a:cs typeface="Times New Roman" pitchFamily="18" charset="0"/>
              </a:rPr>
              <a:t> cont’</a:t>
            </a:r>
            <a:endParaRPr lang="en-US" sz="1400" b="1" dirty="0">
              <a:latin typeface="Times New Roman" pitchFamily="18" charset="0"/>
              <a:cs typeface="Times New Roman" pitchFamily="18" charset="0"/>
            </a:endParaRPr>
          </a:p>
        </p:txBody>
      </p:sp>
      <p:sp>
        <p:nvSpPr>
          <p:cNvPr id="3" name="Content Placeholder 2"/>
          <p:cNvSpPr>
            <a:spLocks noGrp="1"/>
          </p:cNvSpPr>
          <p:nvPr>
            <p:ph idx="1"/>
          </p:nvPr>
        </p:nvSpPr>
        <p:spPr>
          <a:xfrm>
            <a:off x="304800" y="304800"/>
            <a:ext cx="8153400" cy="6553200"/>
          </a:xfrm>
        </p:spPr>
        <p:txBody>
          <a:bodyPr>
            <a:normAutofit/>
          </a:bodyPr>
          <a:lstStyle/>
          <a:p>
            <a:pPr lvl="0">
              <a:lnSpc>
                <a:spcPct val="150000"/>
              </a:lnSpc>
              <a:buFont typeface="Wingdings" pitchFamily="2" charset="2"/>
              <a:buChar char="ü"/>
            </a:pPr>
            <a:r>
              <a:rPr lang="en-US" dirty="0" smtClean="0">
                <a:latin typeface="Times New Roman" pitchFamily="18" charset="0"/>
                <a:cs typeface="Times New Roman" pitchFamily="18" charset="0"/>
              </a:rPr>
              <a:t>They are most stable than any other means of social control. </a:t>
            </a:r>
          </a:p>
          <a:p>
            <a:pPr lvl="0">
              <a:lnSpc>
                <a:spcPct val="150000"/>
              </a:lnSpc>
              <a:buFont typeface="Wingdings" pitchFamily="2" charset="2"/>
              <a:buChar char="ü"/>
            </a:pPr>
            <a:r>
              <a:rPr lang="en-US" dirty="0" smtClean="0">
                <a:latin typeface="Times New Roman" pitchFamily="18" charset="0"/>
                <a:cs typeface="Times New Roman" pitchFamily="18" charset="0"/>
              </a:rPr>
              <a:t>They are the means of fulfillment of primary needs/basic needs, e.g.: </a:t>
            </a:r>
            <a:r>
              <a:rPr lang="en-US" i="1" dirty="0" smtClean="0">
                <a:latin typeface="Times New Roman" pitchFamily="18" charset="0"/>
                <a:cs typeface="Times New Roman" pitchFamily="18" charset="0"/>
              </a:rPr>
              <a:t>self expectations</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self preservation, and self expression.</a:t>
            </a:r>
          </a:p>
          <a:p>
            <a:pPr>
              <a:lnSpc>
                <a:spcPct val="150000"/>
              </a:lnSpc>
              <a:buFont typeface="Wingdings" pitchFamily="2" charset="2"/>
              <a:buChar char="ü"/>
            </a:pPr>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defRPr/>
            </a:pPr>
            <a:r>
              <a:rPr lang="en-US" smtClean="0"/>
              <a:t>keitany- Sociology and Anthropology october  2017</a:t>
            </a:r>
            <a:endParaRPr lang="en-US"/>
          </a:p>
        </p:txBody>
      </p:sp>
      <p:sp>
        <p:nvSpPr>
          <p:cNvPr id="5" name="Slide Number Placeholder 4"/>
          <p:cNvSpPr>
            <a:spLocks noGrp="1"/>
          </p:cNvSpPr>
          <p:nvPr>
            <p:ph type="sldNum" sz="quarter" idx="12"/>
          </p:nvPr>
        </p:nvSpPr>
        <p:spPr/>
        <p:txBody>
          <a:bodyPr/>
          <a:lstStyle/>
          <a:p>
            <a:pPr>
              <a:defRPr/>
            </a:pPr>
            <a:fld id="{ABD15A86-9469-40C9-8EF2-8439F4EA9201}" type="slidenum">
              <a:rPr lang="en-US" smtClean="0"/>
              <a:pPr>
                <a:defRPr/>
              </a:pPr>
              <a:t>99</a:t>
            </a:fld>
            <a:endParaRPr lang="en-US"/>
          </a:p>
        </p:txBody>
      </p:sp>
    </p:spTree>
  </p:cSld>
  <p:clrMapOvr>
    <a:masterClrMapping/>
  </p:clrMapOvr>
  <p:transition>
    <p:wipe dir="d"/>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3980</TotalTime>
  <Words>6478</Words>
  <Application>Microsoft Office PowerPoint</Application>
  <PresentationFormat>On-screen Show (4:3)</PresentationFormat>
  <Paragraphs>1063</Paragraphs>
  <Slides>147</Slides>
  <Notes>8</Notes>
  <HiddenSlides>0</HiddenSlides>
  <MMClips>0</MMClips>
  <ScaleCrop>false</ScaleCrop>
  <HeadingPairs>
    <vt:vector size="6" baseType="variant">
      <vt:variant>
        <vt:lpstr>Fonts Used</vt:lpstr>
      </vt:variant>
      <vt:variant>
        <vt:i4>29</vt:i4>
      </vt:variant>
      <vt:variant>
        <vt:lpstr>Theme</vt:lpstr>
      </vt:variant>
      <vt:variant>
        <vt:i4>1</vt:i4>
      </vt:variant>
      <vt:variant>
        <vt:lpstr>Slide Titles</vt:lpstr>
      </vt:variant>
      <vt:variant>
        <vt:i4>147</vt:i4>
      </vt:variant>
    </vt:vector>
  </HeadingPairs>
  <TitlesOfParts>
    <vt:vector size="177" baseType="lpstr">
      <vt:lpstr>Arial Unicode MS</vt:lpstr>
      <vt:lpstr>PMingLiU-ExtB</vt:lpstr>
      <vt:lpstr>Agency FB</vt:lpstr>
      <vt:lpstr>Aharoni</vt:lpstr>
      <vt:lpstr>Algerian</vt:lpstr>
      <vt:lpstr>Arial</vt:lpstr>
      <vt:lpstr>Arial Black</vt:lpstr>
      <vt:lpstr>Arial Narrow</vt:lpstr>
      <vt:lpstr>Arial Rounded MT Bold</vt:lpstr>
      <vt:lpstr>Baskerville Old Face</vt:lpstr>
      <vt:lpstr>Batang</vt:lpstr>
      <vt:lpstr>BatangChe</vt:lpstr>
      <vt:lpstr>Brush Script MT</vt:lpstr>
      <vt:lpstr>Calibri</vt:lpstr>
      <vt:lpstr>Calisto MT</vt:lpstr>
      <vt:lpstr>Cambria</vt:lpstr>
      <vt:lpstr>Century</vt:lpstr>
      <vt:lpstr>Comic Sans MS</vt:lpstr>
      <vt:lpstr>Cooper Black</vt:lpstr>
      <vt:lpstr>Copperplate Gothic Bold</vt:lpstr>
      <vt:lpstr>Corbel</vt:lpstr>
      <vt:lpstr>Courier New</vt:lpstr>
      <vt:lpstr>Footlight MT Light</vt:lpstr>
      <vt:lpstr>Franklin Gothic Demi</vt:lpstr>
      <vt:lpstr>Poor Richard</vt:lpstr>
      <vt:lpstr>Script MT Bold</vt:lpstr>
      <vt:lpstr>Times New Roman</vt:lpstr>
      <vt:lpstr>Wingdings</vt:lpstr>
      <vt:lpstr>Wingdings 2</vt:lpstr>
      <vt:lpstr>Office Theme</vt:lpstr>
      <vt:lpstr>PowerPoint Presentation</vt:lpstr>
      <vt:lpstr> SOCIOLOGY AND ANTHROPOLOGY  </vt:lpstr>
      <vt:lpstr>SPECIFIC OBJECTIVES</vt:lpstr>
      <vt:lpstr>Defn.</vt:lpstr>
      <vt:lpstr>A  formal definiton:</vt:lpstr>
      <vt:lpstr>PowerPoint Presentation</vt:lpstr>
      <vt:lpstr>PowerPoint Presentation</vt:lpstr>
      <vt:lpstr>PowerPoint Presentation</vt:lpstr>
      <vt:lpstr>Society </vt:lpstr>
      <vt:lpstr>PowerPoint Presentation</vt:lpstr>
      <vt:lpstr>PowerPoint Presentation</vt:lpstr>
      <vt:lpstr>Help nurses in:-</vt:lpstr>
      <vt:lpstr>CONT’</vt:lpstr>
      <vt:lpstr>SUMMARY </vt:lpstr>
      <vt:lpstr>PowerPoint Presentation</vt:lpstr>
      <vt:lpstr>PowerPoint Presentation</vt:lpstr>
      <vt:lpstr>PowerPoint Presentation</vt:lpstr>
      <vt:lpstr>PowerPoint Presentation</vt:lpstr>
      <vt:lpstr>INDIVIDUAL ASSIGNMENT </vt:lpstr>
      <vt:lpstr>PowerPoint Presentation</vt:lpstr>
      <vt:lpstr>PowerPoint Presentation</vt:lpstr>
      <vt:lpstr>PowerPoint Presentation</vt:lpstr>
      <vt:lpstr>PowerPoint Presentation</vt:lpstr>
      <vt:lpstr>PowerPoint Presentation</vt:lpstr>
      <vt:lpstr>Assignment </vt:lpstr>
      <vt:lpstr>PowerPoint Presentation</vt:lpstr>
      <vt:lpstr>PowerPoint Presentation</vt:lpstr>
      <vt:lpstr>X-ristics of a society</vt:lpstr>
      <vt:lpstr>X-rised cont’</vt:lpstr>
      <vt:lpstr>PowerPoint Presentation</vt:lpstr>
      <vt:lpstr>Cont’</vt:lpstr>
      <vt:lpstr>CONT’</vt:lpstr>
      <vt:lpstr>More x-ristics of a community</vt:lpstr>
      <vt:lpstr>THE SOCIALIZATION PROCESS</vt:lpstr>
      <vt:lpstr>THE SOCIALIZATION PROCESS </vt:lpstr>
      <vt:lpstr>PowerPoint Presentation</vt:lpstr>
      <vt:lpstr>SOCIALIZATION PROCESS</vt:lpstr>
      <vt:lpstr>INTRODUCTION </vt:lpstr>
      <vt:lpstr>Cont’</vt:lpstr>
      <vt:lpstr>Aims /goals for socialization</vt:lpstr>
      <vt:lpstr>Human biological bases for socialization (5)</vt:lpstr>
      <vt:lpstr> TYPES OF SOCIALISATION   </vt:lpstr>
      <vt:lpstr>Cont’</vt:lpstr>
      <vt:lpstr>SECONDARY SOCIALIZATION </vt:lpstr>
      <vt:lpstr>RE-SOCIALIZATION</vt:lpstr>
      <vt:lpstr>DE-SOCIALIZATION</vt:lpstr>
      <vt:lpstr>ANTICIPATORY</vt:lpstr>
      <vt:lpstr>REVERSE</vt:lpstr>
      <vt:lpstr>NATURAL</vt:lpstr>
      <vt:lpstr>PLANNED</vt:lpstr>
      <vt:lpstr>Cont’</vt:lpstr>
      <vt:lpstr>Cont’</vt:lpstr>
      <vt:lpstr>Components of socialization</vt:lpstr>
      <vt:lpstr>AGENTS OF SOCIALISATION  </vt:lpstr>
      <vt:lpstr>Modes of social learning</vt:lpstr>
      <vt:lpstr>PATTERNS OF SOCIALIZATION</vt:lpstr>
      <vt:lpstr>PowerPoint Presentation</vt:lpstr>
      <vt:lpstr>PowerPoint Presentation</vt:lpstr>
      <vt:lpstr>PowerPoint Presentation</vt:lpstr>
      <vt:lpstr>summary</vt:lpstr>
      <vt:lpstr>Summary cont’</vt:lpstr>
      <vt:lpstr>PowerPoint Presentation</vt:lpstr>
      <vt:lpstr>Specific Objectives </vt:lpstr>
      <vt:lpstr>Defn:</vt:lpstr>
      <vt:lpstr>THEORIES OF STRATIFICATION </vt:lpstr>
      <vt:lpstr>2. THE CONFLICT THEORY OF STRATIFICATION</vt:lpstr>
      <vt:lpstr>Forms of social stratification</vt:lpstr>
      <vt:lpstr>PowerPoint Presentation</vt:lpstr>
      <vt:lpstr>Social stratification and health</vt:lpstr>
      <vt:lpstr>Health problems associated with social stratification</vt:lpstr>
      <vt:lpstr>Cont’</vt:lpstr>
      <vt:lpstr>SOCIAL MOBILITY</vt:lpstr>
      <vt:lpstr>SOCIAL CHANGE</vt:lpstr>
      <vt:lpstr>ENABLING OBJECTIVES</vt:lpstr>
      <vt:lpstr>Cont’</vt:lpstr>
      <vt:lpstr>CONT’</vt:lpstr>
      <vt:lpstr>Basic characteristics of social change</vt:lpstr>
      <vt:lpstr>THEORIES/MODELS OF SOCIAL CHANGE</vt:lpstr>
      <vt:lpstr>Cont’</vt:lpstr>
      <vt:lpstr>Cyclic Vs linear theory</vt:lpstr>
      <vt:lpstr>PowerPoint Presentation</vt:lpstr>
      <vt:lpstr>Types of Social Change. (3 types) </vt:lpstr>
      <vt:lpstr>Types cont’</vt:lpstr>
      <vt:lpstr>Factors that promote or hinder positive change</vt:lpstr>
      <vt:lpstr>2 Processes by which social change occur</vt:lpstr>
      <vt:lpstr>CONT’</vt:lpstr>
      <vt:lpstr>7 Steps of Implementing Change </vt:lpstr>
      <vt:lpstr>PowerPoint Presentation</vt:lpstr>
      <vt:lpstr>PowerPoint Presentation</vt:lpstr>
      <vt:lpstr>PowerPoint Presentation</vt:lpstr>
      <vt:lpstr>PowerPoint Presentation</vt:lpstr>
      <vt:lpstr>Social Changes Affecting Health</vt:lpstr>
      <vt:lpstr>PowerPoint Presentation</vt:lpstr>
      <vt:lpstr>Examples in healthcare</vt:lpstr>
      <vt:lpstr>PowerPoint Presentation</vt:lpstr>
      <vt:lpstr>SOCIAL INSTITUTIONS</vt:lpstr>
      <vt:lpstr>PowerPoint Presentation</vt:lpstr>
      <vt:lpstr>CONT’</vt:lpstr>
      <vt:lpstr>X-ristic cont’</vt:lpstr>
      <vt:lpstr>TYPES OF S/I</vt:lpstr>
      <vt:lpstr>THE FAMILY </vt:lpstr>
      <vt:lpstr>PowerPoint Presentation</vt:lpstr>
      <vt:lpstr>X-RISTICS CONT’</vt:lpstr>
      <vt:lpstr>X-RISTICS CONT’</vt:lpstr>
      <vt:lpstr>PowerPoint Presentation</vt:lpstr>
      <vt:lpstr>PowerPoint Presentation</vt:lpstr>
      <vt:lpstr>PowerPoint Presentation</vt:lpstr>
      <vt:lpstr>PowerPoint Presentation</vt:lpstr>
      <vt:lpstr>PowerPoint Presentation</vt:lpstr>
      <vt:lpstr>Functions </vt:lpstr>
      <vt:lpstr>Question</vt:lpstr>
      <vt:lpstr>Religious institutions  (Functions)</vt:lpstr>
      <vt:lpstr>Functions cont’</vt:lpstr>
      <vt:lpstr>Educational institutions (Functions)</vt:lpstr>
      <vt:lpstr>POLITICAL INSTITUTIONS (Functions)</vt:lpstr>
      <vt:lpstr>ASSIGNMENT</vt:lpstr>
      <vt:lpstr>CULTURE</vt:lpstr>
      <vt:lpstr>PowerPoint Presentation</vt:lpstr>
      <vt:lpstr>Components of culture</vt:lpstr>
      <vt:lpstr>Forms of of culture</vt:lpstr>
      <vt:lpstr>Elements of culture</vt:lpstr>
      <vt:lpstr>Functions of culture</vt:lpstr>
      <vt:lpstr>PowerPoint Presentation</vt:lpstr>
      <vt:lpstr>Characteristics of culture</vt:lpstr>
      <vt:lpstr>Cont’</vt:lpstr>
      <vt:lpstr>EFFEC T OF CULTURE ON HEALTH</vt:lpstr>
      <vt:lpstr>PowerPoint Presentation</vt:lpstr>
      <vt:lpstr>PowerPoint Presentation</vt:lpstr>
      <vt:lpstr>PowerPoint Presentation</vt:lpstr>
      <vt:lpstr>PowerPoint Presentation</vt:lpstr>
      <vt:lpstr>PowerPoint Presentation</vt:lpstr>
      <vt:lpstr>Respect for cultural differences involves:</vt:lpstr>
      <vt:lpstr>PowerPoint Presentation</vt:lpstr>
      <vt:lpstr>PowerPoint Presentation</vt:lpstr>
      <vt:lpstr>Causes </vt:lpstr>
      <vt:lpstr>SOCIAL PATHOLOGIES</vt:lpstr>
      <vt:lpstr>SOCIAL PATH CONT’</vt:lpstr>
      <vt:lpstr>PowerPoint Presentation</vt:lpstr>
      <vt:lpstr>TYPES OF PEOPLE</vt:lpstr>
      <vt:lpstr>DEF:</vt:lpstr>
      <vt:lpstr>TYPES OF SOCIAL CONTROL</vt:lpstr>
      <vt:lpstr>POSITIVE CONTROL</vt:lpstr>
      <vt:lpstr>PowerPoint Presentation</vt:lpstr>
      <vt:lpstr>NEGATIVE CONTROL This involves punishment or regulating behavior of deviants. </vt:lpstr>
      <vt:lpstr>SUMMARY</vt:lpstr>
      <vt:lpstr>THANK YOU </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SOCIOLOGY AND ANTHROPOLOGY</dc:title>
  <dc:creator>SAXSBABY</dc:creator>
  <cp:lastModifiedBy>NJERU</cp:lastModifiedBy>
  <cp:revision>397</cp:revision>
  <dcterms:created xsi:type="dcterms:W3CDTF">2012-03-29T15:13:41Z</dcterms:created>
  <dcterms:modified xsi:type="dcterms:W3CDTF">2022-06-09T09:24:49Z</dcterms:modified>
</cp:coreProperties>
</file>