
<file path=[Content_Types].xml><?xml version="1.0" encoding="utf-8"?>
<Types xmlns="http://schemas.openxmlformats.org/package/2006/content-types">
  <Default Extension="wav" ContentType="audio/wav"/>
  <Default Extension="gif" ContentType="image/gif"/>
  <Default Extension="png" ContentType="image/png"/>
  <Default Extension="rels" ContentType="application/vnd.openxmlformats-package.relationships+xml"/>
  <Default Extension="xml" ContentType="application/xml"/>
  <Default Extension="jpeg" ContentType="image/jpeg"/>
  <Override PartName="/ppt/slides/slide31.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79.xml" ContentType="application/vnd.openxmlformats-officedocument.presentationml.slide+xml"/>
  <Override PartName="/ppt/slides/slide14.xml" ContentType="application/vnd.openxmlformats-officedocument.presentationml.slide+xml"/>
  <Override PartName="/ppt/slides/slide100.xml" ContentType="application/vnd.openxmlformats-officedocument.presentationml.slide+xml"/>
  <Override PartName="/ppt/slides/slide36.xml" ContentType="application/vnd.openxmlformats-officedocument.presentationml.slide+xml"/>
  <Override PartName="/ppt/slideLayouts/slideLayout1.xml" ContentType="application/vnd.openxmlformats-officedocument.presentationml.slideLayout+xml"/>
  <Override PartName="/ppt/slides/slide127.xml" ContentType="application/vnd.openxmlformats-officedocument.presentationml.slide+xml"/>
  <Override PartName="/ppt/slides/slide118.xml" ContentType="application/vnd.openxmlformats-officedocument.presentationml.slide+xml"/>
  <Override PartName="/ppt/slides/slide61.xml" ContentType="application/vnd.openxmlformats-officedocument.presentationml.slide+xml"/>
  <Override PartName="/ppt/slides/slide109.xml" ContentType="application/vnd.openxmlformats-officedocument.presentationml.slide+xml"/>
  <Override PartName="/ppt/slides/slide119.xml" ContentType="application/vnd.openxmlformats-officedocument.presentationml.slide+xml"/>
  <Override PartName="/ppt/slides/slide26.xml" ContentType="application/vnd.openxmlformats-officedocument.presentationml.slide+xml"/>
  <Override PartName="/ppt/notesSlides/notesSlide21.xml" ContentType="application/vnd.openxmlformats-officedocument.presentationml.notesSlide+xml"/>
  <Override PartName="/ppt/notesSlides/notesSlide5.xml" ContentType="application/vnd.openxmlformats-officedocument.presentationml.notesSlide+xml"/>
  <Override PartName="/ppt/slides/slide10.xml" ContentType="application/vnd.openxmlformats-officedocument.presentationml.slide+xml"/>
  <Override PartName="/ppt/slides/slide69.xml" ContentType="application/vnd.openxmlformats-officedocument.presentationml.slide+xml"/>
  <Override PartName="/ppt/slides/slide39.xml" ContentType="application/vnd.openxmlformats-officedocument.presentationml.slide+xml"/>
  <Override PartName="/ppt/slides/slide115.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1.xml" ContentType="application/vnd.openxmlformats-officedocument.presentationml.slide+xml"/>
  <Override PartName="/ppt/slideLayouts/slideLayout2.xml" ContentType="application/vnd.openxmlformats-officedocument.presentationml.slideLayout+xml"/>
  <Override PartName="/ppt/slides/slide149.xml" ContentType="application/vnd.openxmlformats-officedocument.presentationml.slide+xml"/>
  <Override PartName="/ppt/slides/slide23.xml" ContentType="application/vnd.openxmlformats-officedocument.presentationml.slide+xml"/>
  <Override PartName="/ppt/slides/slide33.xml" ContentType="application/vnd.openxmlformats-officedocument.presentationml.slide+xml"/>
  <Override PartName="/ppt/slides/slide80.xml" ContentType="application/vnd.openxmlformats-officedocument.presentationml.slide+xml"/>
  <Override PartName="/ppt/notesSlides/notesSlide7.xml" ContentType="application/vnd.openxmlformats-officedocument.presentationml.notesSlide+xml"/>
  <Override PartName="/ppt/slides/slide51.xml" ContentType="application/vnd.openxmlformats-officedocument.presentationml.slide+xml"/>
  <Override PartName="/ppt/slides/slide116.xml" ContentType="application/vnd.openxmlformats-officedocument.presentationml.slide+xml"/>
  <Override PartName="/ppt/slides/slide111.xml" ContentType="application/vnd.openxmlformats-officedocument.presentationml.slide+xml"/>
  <Override PartName="/ppt/notesSlides/notesSlide13.xml" ContentType="application/vnd.openxmlformats-officedocument.presentationml.notesSlide+xml"/>
  <Override PartName="/ppt/slides/slide12.xml" ContentType="application/vnd.openxmlformats-officedocument.presentationml.slide+xml"/>
  <Override PartName="/ppt/slides/slide52.xml" ContentType="application/vnd.openxmlformats-officedocument.presentationml.slide+xml"/>
  <Override PartName="/ppt/viewProps.xml" ContentType="application/vnd.openxmlformats-officedocument.presentationml.viewProps+xml"/>
  <Override PartName="/ppt/slides/slide99.xml" ContentType="application/vnd.openxmlformats-officedocument.presentationml.slide+xml"/>
  <Override PartName="/ppt/slides/slide19.xml" ContentType="application/vnd.openxmlformats-officedocument.presentationml.slide+xml"/>
  <Override PartName="/docProps/app.xml" ContentType="application/vnd.openxmlformats-officedocument.extended-properties+xml"/>
  <Override PartName="/ppt/slides/slide58.xml" ContentType="application/vnd.openxmlformats-officedocument.presentationml.slide+xml"/>
  <Override PartName="/ppt/slides/slide9.xml" ContentType="application/vnd.openxmlformats-officedocument.presentationml.slide+xml"/>
  <Override PartName="/ppt/slides/slide133.xml" ContentType="application/vnd.openxmlformats-officedocument.presentationml.slide+xml"/>
  <Override PartName="/ppt/slides/slide102.xml" ContentType="application/vnd.openxmlformats-officedocument.presentationml.slide+xml"/>
  <Override PartName="/ppt/slides/slide82.xml" ContentType="application/vnd.openxmlformats-officedocument.presentationml.slide+xml"/>
  <Override PartName="/ppt/slides/slide95.xml" ContentType="application/vnd.openxmlformats-officedocument.presentationml.slide+xml"/>
  <Override PartName="/ppt/notesSlides/notesSlide19.xml" ContentType="application/vnd.openxmlformats-officedocument.presentationml.notesSlide+xml"/>
  <Override PartName="/ppt/slides/slide30.xml" ContentType="application/vnd.openxmlformats-officedocument.presentationml.slide+xml"/>
  <Override PartName="/ppt/slides/slide137.xml" ContentType="application/vnd.openxmlformats-officedocument.presentationml.slide+xml"/>
  <Override PartName="/ppt/slides/slide128.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113.xml" ContentType="application/vnd.openxmlformats-officedocument.presentationml.slide+xml"/>
  <Override PartName="/ppt/slides/slide42.xml" ContentType="application/vnd.openxmlformats-officedocument.presentationml.slide+xml"/>
  <Override PartName="/ppt/slides/slide144.xml" ContentType="application/vnd.openxmlformats-officedocument.presentationml.slide+xml"/>
  <Override PartName="/ppt/slides/slide121.xml" ContentType="application/vnd.openxmlformats-officedocument.presentationml.slide+xml"/>
  <Override PartName="/ppt/slides/slide136.xml" ContentType="application/vnd.openxmlformats-officedocument.presentationml.slide+xml"/>
  <Override PartName="/ppt/slideLayouts/slideLayout8.xml" ContentType="application/vnd.openxmlformats-officedocument.presentationml.slideLayout+xml"/>
  <Override PartName="/ppt/slides/slide67.xml" ContentType="application/vnd.openxmlformats-officedocument.presentationml.slide+xml"/>
  <Override PartName="/ppt/notesSlides/notesSlide18.xml" ContentType="application/vnd.openxmlformats-officedocument.presentationml.notesSlide+xml"/>
  <Override PartName="/ppt/slides/slide18.xml" ContentType="application/vnd.openxmlformats-officedocument.presentationml.slide+xml"/>
  <Override PartName="/ppt/slides/slide132.xml" ContentType="application/vnd.openxmlformats-officedocument.presentationml.slide+xml"/>
  <Override PartName="/ppt/slides/slide76.xml" ContentType="application/vnd.openxmlformats-officedocument.presentationml.slide+xml"/>
  <Override PartName="/ppt/slides/slide114.xml" ContentType="application/vnd.openxmlformats-officedocument.presentationml.slide+xml"/>
  <Override PartName="/ppt/slides/slide146.xml" ContentType="application/vnd.openxmlformats-officedocument.presentationml.slide+xml"/>
  <Override PartName="/ppt/theme/theme2.xml" ContentType="application/vnd.openxmlformats-officedocument.theme+xml"/>
  <Override PartName="/ppt/slides/slide66.xml" ContentType="application/vnd.openxmlformats-officedocument.presentationml.slide+xml"/>
  <Override PartName="/ppt/slides/slide96.xml" ContentType="application/vnd.openxmlformats-officedocument.presentationml.slide+xml"/>
  <Override PartName="/ppt/slides/slide89.xml" ContentType="application/vnd.openxmlformats-officedocument.presentationml.slide+xml"/>
  <Override PartName="/ppt/slides/slide93.xml" ContentType="application/vnd.openxmlformats-officedocument.presentationml.slide+xml"/>
  <Override PartName="/ppt/slides/slide98.xml" ContentType="application/vnd.openxmlformats-officedocument.presentationml.slide+xml"/>
  <Override PartName="/ppt/slides/slide7.xml" ContentType="application/vnd.openxmlformats-officedocument.presentationml.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slides/slide97.xml" ContentType="application/vnd.openxmlformats-officedocument.presentationml.slide+xml"/>
  <Override PartName="/ppt/slides/slide34.xml" ContentType="application/vnd.openxmlformats-officedocument.presentationml.slide+xml"/>
  <Override PartName="/ppt/slides/slide130.xml" ContentType="application/vnd.openxmlformats-officedocument.presentationml.slide+xml"/>
  <Override PartName="/ppt/slides/slide150.xml" ContentType="application/vnd.openxmlformats-officedocument.presentationml.slide+xml"/>
  <Override PartName="/ppt/slides/slide108.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s/slide74.xml" ContentType="application/vnd.openxmlformats-officedocument.presentationml.slide+xml"/>
  <Override PartName="/ppt/slides/slide104.xml" ContentType="application/vnd.openxmlformats-officedocument.presentationml.slide+xml"/>
  <Override PartName="/ppt/slides/slide81.xml" ContentType="application/vnd.openxmlformats-officedocument.presentationml.slide+xml"/>
  <Override PartName="/ppt/slides/slide141.xml" ContentType="application/vnd.openxmlformats-officedocument.presentationml.slide+xml"/>
  <Override PartName="/ppt/slides/slide143.xml" ContentType="application/vnd.openxmlformats-officedocument.presentationml.slide+xml"/>
  <Override PartName="/ppt/slides/slide59.xml" ContentType="application/vnd.openxmlformats-officedocument.presentationml.slide+xml"/>
  <Override PartName="/ppt/slides/slide147.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Layouts/slideLayout11.xml" ContentType="application/vnd.openxmlformats-officedocument.presentationml.slideLayout+xml"/>
  <Override PartName="/ppt/notesSlides/notesSlide22.xml" ContentType="application/vnd.openxmlformats-officedocument.presentationml.notesSlide+xml"/>
  <Override PartName="/ppt/slides/slide2.xml" ContentType="application/vnd.openxmlformats-officedocument.presentationml.slide+xml"/>
  <Override PartName="/ppt/slides/slide29.xml" ContentType="application/vnd.openxmlformats-officedocument.presentationml.slide+xml"/>
  <Override PartName="/ppt/slides/slide47.xml" ContentType="application/vnd.openxmlformats-officedocument.presentationml.slide+xml"/>
  <Override PartName="/ppt/slides/slide138.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145.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56.xml" ContentType="application/vnd.openxmlformats-officedocument.presentationml.slide+xml"/>
  <Override PartName="/ppt/slides/slide15.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72.xml" ContentType="application/vnd.openxmlformats-officedocument.presentationml.slide+xml"/>
  <Override PartName="/ppt/slides/slide8.xml" ContentType="application/vnd.openxmlformats-officedocument.presentationml.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43.xml" ContentType="application/vnd.openxmlformats-officedocument.presentationml.slide+xml"/>
  <Override PartName="/ppt/slideLayouts/slideLayout10.xml" ContentType="application/vnd.openxmlformats-officedocument.presentationml.slideLayout+xml"/>
  <Override PartName="/ppt/slides/slide83.xml" ContentType="application/vnd.openxmlformats-officedocument.presentationml.slide+xml"/>
  <Override PartName="/ppt/slides/slide77.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41.xml" ContentType="application/vnd.openxmlformats-officedocument.presentationml.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86.xml" ContentType="application/vnd.openxmlformats-officedocument.presentationml.slide+xml"/>
  <Override PartName="/ppt/notesMasters/notesMaster1.xml" ContentType="application/vnd.openxmlformats-officedocument.presentationml.notesMaster+xml"/>
  <Override PartName="/ppt/slides/slide44.xml" ContentType="application/vnd.openxmlformats-officedocument.presentationml.slide+xml"/>
  <Override PartName="/ppt/slides/slide27.xml" ContentType="application/vnd.openxmlformats-officedocument.presentationml.slide+xml"/>
  <Override PartName="/ppt/slides/slide135.xml" ContentType="application/vnd.openxmlformats-officedocument.presentationml.slide+xml"/>
  <Override PartName="/ppt/slides/slide90.xml" ContentType="application/vnd.openxmlformats-officedocument.presentationml.slide+xml"/>
  <Override PartName="/ppt/slides/slide125.xml" ContentType="application/vnd.openxmlformats-officedocument.presentationml.slide+xml"/>
  <Override PartName="/ppt/slides/slide40.xml" ContentType="application/vnd.openxmlformats-officedocument.presentationml.slide+xml"/>
  <Override PartName="/ppt/notesSlides/notesSlide3.xml" ContentType="application/vnd.openxmlformats-officedocument.presentationml.notesSlide+xml"/>
  <Override PartName="/ppt/slides/slide151.xml" ContentType="application/vnd.openxmlformats-officedocument.presentationml.slide+xml"/>
  <Override PartName="/ppt/slides/slide94.xml" ContentType="application/vnd.openxmlformats-officedocument.presentationml.slide+xml"/>
  <Override PartName="/ppt/notesSlides/notesSlide8.xml" ContentType="application/vnd.openxmlformats-officedocument.presentationml.notesSlide+xml"/>
  <Override PartName="/docProps/core.xml" ContentType="application/vnd.openxmlformats-package.core-properties+xml"/>
  <Override PartName="/ppt/slides/slide107.xml" ContentType="application/vnd.openxmlformats-officedocument.presentationml.slide+xml"/>
  <Override PartName="/ppt/slides/slide6.xml" ContentType="application/vnd.openxmlformats-officedocument.presentationml.slide+xml"/>
  <Override PartName="/ppt/slides/slide101.xml" ContentType="application/vnd.openxmlformats-officedocument.presentationml.slide+xml"/>
  <Override PartName="/ppt/slides/slide110.xml" ContentType="application/vnd.openxmlformats-officedocument.presentationml.slide+xml"/>
  <Override PartName="/ppt/slides/slide22.xml" ContentType="application/vnd.openxmlformats-officedocument.presentationml.slide+xml"/>
  <Override PartName="/ppt/slides/slide63.xml" ContentType="application/vnd.openxmlformats-officedocument.presentationml.slide+xml"/>
  <Override PartName="/ppt/slides/slide46.xml" ContentType="application/vnd.openxmlformats-officedocument.presentationml.slide+xml"/>
  <Override PartName="/ppt/slideMasters/slideMaster1.xml" ContentType="application/vnd.openxmlformats-officedocument.presentationml.slideMaster+xml"/>
  <Override PartName="/ppt/notesSlides/notesSlide20.xml" ContentType="application/vnd.openxmlformats-officedocument.presentationml.notesSlide+xml"/>
  <Override PartName="/ppt/slides/slide103.xml" ContentType="application/vnd.openxmlformats-officedocument.presentationml.slide+xml"/>
  <Override PartName="/ppt/slides/slide152.xml" ContentType="application/vnd.openxmlformats-officedocument.presentationml.slide+xml"/>
  <Override PartName="/ppt/slides/slide32.xml" ContentType="application/vnd.openxmlformats-officedocument.presentationml.slide+xml"/>
  <Override PartName="/ppt/slides/slide5.xml" ContentType="application/vnd.openxmlformats-officedocument.presentationml.slide+xml"/>
  <Override PartName="/ppt/slides/slide88.xml" ContentType="application/vnd.openxmlformats-officedocument.presentationml.slide+xml"/>
  <Override PartName="/ppt/slides/slide85.xml" ContentType="application/vnd.openxmlformats-officedocument.presentationml.slide+xml"/>
  <Override PartName="/ppt/slides/slide140.xml" ContentType="application/vnd.openxmlformats-officedocument.presentationml.slide+xml"/>
  <Override PartName="/ppt/slides/slide120.xml" ContentType="application/vnd.openxmlformats-officedocument.presentationml.slide+xml"/>
  <Override PartName="/ppt/slides/slide24.xml" ContentType="application/vnd.openxmlformats-officedocument.presentationml.slide+xml"/>
  <Override PartName="/ppt/slides/slide134.xml" ContentType="application/vnd.openxmlformats-officedocument.presentationml.slide+xml"/>
  <Override PartName="/ppt/slides/slide123.xml" ContentType="application/vnd.openxmlformats-officedocument.presentationml.slide+xml"/>
  <Override PartName="/ppt/slides/slide142.xml" ContentType="application/vnd.openxmlformats-officedocument.presentationml.slide+xml"/>
  <Override PartName="/ppt/slides/slide131.xml" ContentType="application/vnd.openxmlformats-officedocument.presentationml.slide+xml"/>
  <Override PartName="/ppt/slides/slide65.xml" ContentType="application/vnd.openxmlformats-officedocument.presentationml.slide+xml"/>
  <Override PartName="/ppt/notesSlides/notesSlide1.xml" ContentType="application/vnd.openxmlformats-officedocument.presentationml.notesSlide+xml"/>
  <Override PartName="/ppt/slides/slide28.xml" ContentType="application/vnd.openxmlformats-officedocument.presentationml.slide+xml"/>
  <Override PartName="/ppt/notesSlides/notesSlide10.xml" ContentType="application/vnd.openxmlformats-officedocument.presentationml.notesSlide+xml"/>
  <Override PartName="/ppt/slides/slide106.xml" ContentType="application/vnd.openxmlformats-officedocument.presentationml.slide+xml"/>
  <Override PartName="/ppt/slides/slide87.xml" ContentType="application/vnd.openxmlformats-officedocument.presentationml.slide+xml"/>
  <Override PartName="/ppt/slides/slide105.xml" ContentType="application/vnd.openxmlformats-officedocument.presentationml.slide+xml"/>
  <Override PartName="/ppt/slides/slide112.xml" ContentType="application/vnd.openxmlformats-officedocument.presentationml.slide+xml"/>
  <Override PartName="/ppt/slideLayouts/slideLayout4.xml" ContentType="application/vnd.openxmlformats-officedocument.presentationml.slideLayout+xml"/>
  <Override PartName="/ppt/slides/slide53.xml" ContentType="application/vnd.openxmlformats-officedocument.presentationml.slide+xml"/>
  <Override PartName="/ppt/slides/slide4.xml" ContentType="application/vnd.openxmlformats-officedocument.presentationml.slide+xml"/>
  <Override PartName="/ppt/slides/slide84.xml" ContentType="application/vnd.openxmlformats-officedocument.presentationml.slide+xml"/>
  <Override PartName="/ppt/notesSlides/notesSlide4.xml" ContentType="application/vnd.openxmlformats-officedocument.presentationml.notesSlide+xml"/>
  <Override PartName="/ppt/notesSlides/notesSlide15.xml" ContentType="application/vnd.openxmlformats-officedocument.presentationml.notesSlide+xml"/>
  <Override PartName="/ppt/slides/slide73.xml" ContentType="application/vnd.openxmlformats-officedocument.presentationml.slide+xml"/>
  <Override PartName="/ppt/slides/slide75.xml" ContentType="application/vnd.openxmlformats-officedocument.presentationml.slide+xml"/>
  <Override PartName="/ppt/slides/slide37.xml" ContentType="application/vnd.openxmlformats-officedocument.presentationml.slide+xml"/>
  <Override PartName="/ppt/notesSlides/notesSlide2.xml" ContentType="application/vnd.openxmlformats-officedocument.presentationml.notesSlide+xml"/>
  <Override PartName="/ppt/slides/slide55.xml" ContentType="application/vnd.openxmlformats-officedocument.presentationml.slide+xml"/>
  <Override PartName="/ppt/slides/slide60.xml" ContentType="application/vnd.openxmlformats-officedocument.presentationml.slide+xml"/>
  <Override PartName="/ppt/slides/slide49.xml" ContentType="application/vnd.openxmlformats-officedocument.presentationml.slide+xml"/>
  <Override PartName="/ppt/slides/slide21.xml" ContentType="application/vnd.openxmlformats-officedocument.presentationml.slide+xml"/>
  <Override PartName="/ppt/slides/slide78.xml" ContentType="application/vnd.openxmlformats-officedocument.presentationml.slide+xml"/>
  <Override PartName="/ppt/slideLayouts/slideLayout9.xml" ContentType="application/vnd.openxmlformats-officedocument.presentationml.slideLayout+xml"/>
  <Override PartName="/ppt/slides/slide122.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slides/slide124.xml" ContentType="application/vnd.openxmlformats-officedocument.presentationml.slide+xml"/>
  <Override PartName="/ppt/notesSlides/notesSlide14.xml" ContentType="application/vnd.openxmlformats-officedocument.presentationml.notesSlide+xml"/>
  <Override PartName="/ppt/slides/slide139.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48.xml" ContentType="application/vnd.openxmlformats-officedocument.presentationml.slide+xml"/>
  <Override PartName="/ppt/slides/slide92.xml" ContentType="application/vnd.openxmlformats-officedocument.presentationml.slide+xml"/>
  <Override PartName="/ppt/slides/slide3.xml" ContentType="application/vnd.openxmlformats-officedocument.presentationml.slide+xml"/>
  <Override PartName="/ppt/slides/slide50.xml" ContentType="application/vnd.openxmlformats-officedocument.presentationml.slide+xml"/>
  <Override PartName="/ppt/slides/slide35.xml" ContentType="application/vnd.openxmlformats-officedocument.presentationml.slide+xml"/>
  <Override PartName="/ppt/notesSlides/notesSlide17.xml" ContentType="application/vnd.openxmlformats-officedocument.presentationml.notesSlide+xml"/>
  <Override PartName="/ppt/slides/slide117.xml" ContentType="application/vnd.openxmlformats-officedocument.presentationml.slide+xml"/>
  <Override PartName="/ppt/slideLayouts/slideLayout7.xml" ContentType="application/vnd.openxmlformats-officedocument.presentationml.slideLayout+xml"/>
  <Override PartName="/ppt/slides/slide54.xml" ContentType="application/vnd.openxmlformats-officedocument.presentationml.slide+xml"/>
  <Override PartName="/ppt/slides/slide68.xml" ContentType="application/vnd.openxmlformats-officedocument.presentationml.slide+xml"/>
  <Override PartName="/ppt/slides/slide2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406" r:id="rId27"/>
    <p:sldId id="408" r:id="rId28"/>
    <p:sldId id="407" r:id="rId29"/>
    <p:sldId id="409"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41" r:id="rId90"/>
    <p:sldId id="342" r:id="rId91"/>
    <p:sldId id="343" r:id="rId92"/>
    <p:sldId id="344" r:id="rId93"/>
    <p:sldId id="345" r:id="rId94"/>
    <p:sldId id="346" r:id="rId95"/>
    <p:sldId id="347" r:id="rId96"/>
    <p:sldId id="348" r:id="rId97"/>
    <p:sldId id="349" r:id="rId98"/>
    <p:sldId id="350" r:id="rId99"/>
    <p:sldId id="351" r:id="rId100"/>
    <p:sldId id="352" r:id="rId101"/>
    <p:sldId id="353" r:id="rId102"/>
    <p:sldId id="354" r:id="rId103"/>
    <p:sldId id="355" r:id="rId104"/>
    <p:sldId id="356" r:id="rId105"/>
    <p:sldId id="357" r:id="rId106"/>
    <p:sldId id="359" r:id="rId107"/>
    <p:sldId id="360" r:id="rId108"/>
    <p:sldId id="361" r:id="rId109"/>
    <p:sldId id="362" r:id="rId110"/>
    <p:sldId id="363" r:id="rId111"/>
    <p:sldId id="364" r:id="rId112"/>
    <p:sldId id="365" r:id="rId113"/>
    <p:sldId id="366" r:id="rId114"/>
    <p:sldId id="367" r:id="rId115"/>
    <p:sldId id="368" r:id="rId116"/>
    <p:sldId id="369" r:id="rId117"/>
    <p:sldId id="370" r:id="rId118"/>
    <p:sldId id="371" r:id="rId119"/>
    <p:sldId id="372" r:id="rId120"/>
    <p:sldId id="373" r:id="rId121"/>
    <p:sldId id="374" r:id="rId122"/>
    <p:sldId id="375" r:id="rId123"/>
    <p:sldId id="376" r:id="rId124"/>
    <p:sldId id="378" r:id="rId125"/>
    <p:sldId id="377" r:id="rId126"/>
    <p:sldId id="379" r:id="rId127"/>
    <p:sldId id="380" r:id="rId128"/>
    <p:sldId id="381" r:id="rId129"/>
    <p:sldId id="382" r:id="rId130"/>
    <p:sldId id="383" r:id="rId131"/>
    <p:sldId id="384" r:id="rId132"/>
    <p:sldId id="385" r:id="rId133"/>
    <p:sldId id="386" r:id="rId134"/>
    <p:sldId id="387" r:id="rId135"/>
    <p:sldId id="388" r:id="rId136"/>
    <p:sldId id="389" r:id="rId137"/>
    <p:sldId id="390" r:id="rId138"/>
    <p:sldId id="391" r:id="rId139"/>
    <p:sldId id="392" r:id="rId140"/>
    <p:sldId id="393" r:id="rId141"/>
    <p:sldId id="394" r:id="rId142"/>
    <p:sldId id="395" r:id="rId143"/>
    <p:sldId id="396" r:id="rId144"/>
    <p:sldId id="397" r:id="rId145"/>
    <p:sldId id="398" r:id="rId146"/>
    <p:sldId id="400" r:id="rId147"/>
    <p:sldId id="399" r:id="rId148"/>
    <p:sldId id="401" r:id="rId149"/>
    <p:sldId id="403" r:id="rId150"/>
    <p:sldId id="404" r:id="rId151"/>
    <p:sldId id="405" r:id="rId152"/>
    <p:sldId id="402" r:id="rId1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427" autoAdjust="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F22806-67C3-458E-90A5-6D6C31756E1A}" type="datetimeFigureOut">
              <a:rPr lang="en-US" smtClean="0"/>
              <a:pPr/>
              <a:t>10/13/2016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F772B-55B8-48E4-9FEE-4D2C6B53652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Concept—idea or principal connected to </a:t>
            </a:r>
            <a:r>
              <a:rPr lang="en-US" dirty="0" err="1" smtClean="0"/>
              <a:t>sth</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Personality –the various aspects of a persons character that makes them</a:t>
            </a:r>
            <a:r>
              <a:rPr lang="en-GB" baseline="0" dirty="0" smtClean="0"/>
              <a:t> different from others</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44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Prestige –respect or admiration ---there is a prestige attached to owning a car</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52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ARISTOCRATS—PEOPLE BORN IN FAMILIES OF HIGH CLASS—THEY HAVE SPECIAL TITLES</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53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CASTE—RANKING FAMILIES IN SOCIAL CLASS E.G THE FOUR FAMILIES OF THE HINDU COMMUNITY</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54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Theory –a formal set of ideas which explains why something happens e.g. theory</a:t>
            </a:r>
            <a:r>
              <a:rPr lang="en-US" baseline="0" dirty="0" smtClean="0"/>
              <a:t> relativity </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55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Proletarians ---ordinary people</a:t>
            </a:r>
            <a:r>
              <a:rPr lang="en-GB" baseline="0" dirty="0" smtClean="0"/>
              <a:t> who earn by working and don't own any property</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56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59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Egalitarian –based  on the belief that every one is equal</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70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kern="1200" dirty="0" smtClean="0">
                <a:solidFill>
                  <a:schemeClr val="tx1"/>
                </a:solidFill>
                <a:latin typeface="+mn-lt"/>
                <a:ea typeface="+mn-ea"/>
                <a:cs typeface="+mn-cs"/>
              </a:rPr>
              <a:t>A society </a:t>
            </a:r>
            <a:r>
              <a:rPr lang="en-GB" sz="1200" kern="1200" dirty="0" smtClean="0">
                <a:solidFill>
                  <a:schemeClr val="tx1"/>
                </a:solidFill>
                <a:latin typeface="+mn-lt"/>
                <a:ea typeface="+mn-ea"/>
                <a:cs typeface="+mn-cs"/>
              </a:rPr>
              <a:t>is defined as a group of people who interact together, within a specified territory and have a unique culture, for example, the Nubians living in the </a:t>
            </a:r>
            <a:r>
              <a:rPr lang="en-GB" sz="1200" kern="1200" dirty="0" err="1" smtClean="0">
                <a:solidFill>
                  <a:schemeClr val="tx1"/>
                </a:solidFill>
                <a:latin typeface="+mn-lt"/>
                <a:ea typeface="+mn-ea"/>
                <a:cs typeface="+mn-cs"/>
              </a:rPr>
              <a:t>Kibera</a:t>
            </a:r>
            <a:r>
              <a:rPr lang="en-GB" sz="1200" kern="1200" dirty="0" smtClean="0">
                <a:solidFill>
                  <a:schemeClr val="tx1"/>
                </a:solidFill>
                <a:latin typeface="+mn-lt"/>
                <a:ea typeface="+mn-ea"/>
                <a:cs typeface="+mn-cs"/>
              </a:rPr>
              <a:t> slums of Nairobi, </a:t>
            </a:r>
          </a:p>
          <a:p>
            <a:r>
              <a:rPr lang="en-GB" sz="1200" kern="1200" dirty="0" smtClean="0">
                <a:solidFill>
                  <a:schemeClr val="tx1"/>
                </a:solidFill>
                <a:latin typeface="+mn-lt"/>
                <a:ea typeface="+mn-ea"/>
                <a:cs typeface="+mn-cs"/>
              </a:rPr>
              <a:t>The term </a:t>
            </a:r>
            <a:r>
              <a:rPr lang="en-GB" sz="1200" b="1" kern="1200" dirty="0" smtClean="0">
                <a:solidFill>
                  <a:schemeClr val="tx1"/>
                </a:solidFill>
                <a:latin typeface="+mn-lt"/>
                <a:ea typeface="+mn-ea"/>
                <a:cs typeface="+mn-cs"/>
              </a:rPr>
              <a:t>'community'</a:t>
            </a:r>
            <a:r>
              <a:rPr lang="en-GB" sz="1200" kern="1200" dirty="0" smtClean="0">
                <a:solidFill>
                  <a:schemeClr val="tx1"/>
                </a:solidFill>
                <a:latin typeface="+mn-lt"/>
                <a:ea typeface="+mn-ea"/>
                <a:cs typeface="+mn-cs"/>
              </a:rPr>
              <a:t> refers to a small group of people who are part of a larger society. </a:t>
            </a:r>
          </a:p>
          <a:p>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72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 to give any cultural</a:t>
            </a:r>
            <a:r>
              <a:rPr lang="en-US" baseline="0" dirty="0" smtClean="0"/>
              <a:t> beliefs on breastfeeding from their communities</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89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Unlike psychology </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6</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142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148</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END  OF SOCIOLOGY  AND ANTROPOLOGY</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149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palaeontology  --the study of remains of animals and plants(fossils)</a:t>
            </a:r>
          </a:p>
          <a:p>
            <a:r>
              <a:rPr lang="en-GB" dirty="0" smtClean="0"/>
              <a:t> ecology.---the study of the relationship of plants and living creatures and to their</a:t>
            </a:r>
            <a:r>
              <a:rPr lang="en-GB" baseline="0" dirty="0" smtClean="0"/>
              <a:t> environment</a:t>
            </a:r>
            <a:endParaRPr lang="en-GB" dirty="0" smtClean="0"/>
          </a:p>
          <a:p>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Aesthetic –concerned with beauty and art of beautiful</a:t>
            </a:r>
            <a:r>
              <a:rPr lang="en-US" baseline="0" dirty="0" smtClean="0"/>
              <a:t> things</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Eccentric—considered by other people to be strange or unusual</a:t>
            </a:r>
            <a:r>
              <a:rPr lang="en-GB" baseline="0" dirty="0" smtClean="0"/>
              <a:t> </a:t>
            </a:r>
            <a:r>
              <a:rPr lang="en-GB" dirty="0" smtClean="0"/>
              <a:t>   </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20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CONCEPTS ---IDEAS OR PRINCIPLES</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30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Both natural and planned socialisation can have good and bad features: </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40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smtClean="0"/>
              <a:t>Pessimistic </a:t>
            </a:r>
            <a:r>
              <a:rPr lang="en-GB" dirty="0" smtClean="0"/>
              <a:t>---expecting bad things to happen or not to succeed  </a:t>
            </a:r>
            <a:endParaRPr lang="en-US"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41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smtClean="0"/>
              <a:t>Vulgarity –the act of being rude</a:t>
            </a:r>
            <a:endParaRPr lang="en-US" b="1" dirty="0"/>
          </a:p>
        </p:txBody>
      </p:sp>
      <p:sp>
        <p:nvSpPr>
          <p:cNvPr id="4" name="Slide Number Placeholder 3"/>
          <p:cNvSpPr>
            <a:spLocks noGrp="1"/>
          </p:cNvSpPr>
          <p:nvPr>
            <p:ph type="sldNum" sz="quarter" idx="10"/>
          </p:nvPr>
        </p:nvSpPr>
        <p:spPr/>
        <p:txBody>
          <a:bodyPr/>
          <a:lstStyle/>
          <a:p>
            <a:fld id="{EA9F772B-55B8-48E4-9FEE-4D2C6B53652D}" type="slidenum">
              <a:rPr lang="en-US" smtClean="0"/>
              <a:pPr/>
              <a:t>43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6A318EA-5700-485A-A543-237AB59BFBDE}"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A318EA-5700-485A-A543-237AB59BFB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A318EA-5700-485A-A543-237AB59BFB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A318EA-5700-485A-A543-237AB59BFB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A318EA-5700-485A-A543-237AB59BFBDE}"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A318EA-5700-485A-A543-237AB59BFB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6A318EA-5700-485A-A543-237AB59BFB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6A318EA-5700-485A-A543-237AB59BFB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6A318EA-5700-485A-A543-237AB59BFBDE}"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A318EA-5700-485A-A543-237AB59BFB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F525C4C-6198-44DC-A9D7-D57AC985CE80}" type="datetimeFigureOut">
              <a:rPr lang="en-US" smtClean="0"/>
              <a:pPr/>
              <a:t>10/13/2016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A318EA-5700-485A-A543-237AB59BFBDE}"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F525C4C-6198-44DC-A9D7-D57AC985CE80}" type="datetimeFigureOut">
              <a:rPr lang="en-US" smtClean="0"/>
              <a:pPr/>
              <a:t>10/13/2016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6A318EA-5700-485A-A543-237AB59BFBDE}"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7.xml"/><Relationship Id="rId1" Type="http://schemas.openxmlformats.org/officeDocument/2006/relationships/audio" Target="file:///D:\ngoma\CATHOLIC\CATHO-Hodi%20hodi.mp3" TargetMode="External"/><Relationship Id="rId4" Type="http://schemas.openxmlformats.org/officeDocument/2006/relationships/image" Target="../media/image19.png"/></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slideLayout" Target="../slideLayouts/slideLayout2.xml"/><Relationship Id="rId1" Type="http://schemas.openxmlformats.org/officeDocument/2006/relationships/audio" Target="file:///D:\ngoma\CATHOLIC\CATHO-Alfajiri.mp3" TargetMode="External"/><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D:\ngoma\COUNTRY%20MUSIC\Come%20%20early%20morning%20-%20Don%20Williams.mp3"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audio" Target="../media/audio1.wav"/><Relationship Id="rId5" Type="http://schemas.openxmlformats.org/officeDocument/2006/relationships/image" Target="../media/image8.png"/><Relationship Id="rId4" Type="http://schemas.openxmlformats.org/officeDocument/2006/relationships/image" Target="../media/image7.gif"/></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16.xml" /><Relationship Id="rId2" Type="http://schemas.openxmlformats.org/officeDocument/2006/relationships/slideLayout" Target="../slideLayouts/slideLayout2.xml" /><Relationship Id="rId1" Type="http://schemas.openxmlformats.org/officeDocument/2006/relationships/audio" Target="file:///D:\ngoma\all%20music%20zili\chaupele.mp3" TargetMode="External" /><Relationship Id="rId5" Type="http://schemas.openxmlformats.org/officeDocument/2006/relationships/image" Target="../media/image3.png" /><Relationship Id="rId4" Type="http://schemas.openxmlformats.org/officeDocument/2006/relationships/image" Target="../media/image9.jpeg"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6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audio" Target="file:///D:\ngoma\all%20music%20zili\05.Oyoo%20Daktari.mp3" TargetMode="External"/><Relationship Id="rId4" Type="http://schemas.openxmlformats.org/officeDocument/2006/relationships/image" Target="../media/image13.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3.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audio" Target="file:///D:\ngoma\all%20music%20zili\07.Bachelor%20Boy%20Twist.mp3" TargetMode="Externa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868362"/>
          </a:xfrm>
        </p:spPr>
        <p:txBody>
          <a:bodyPr>
            <a:noAutofit/>
          </a:bodyPr>
          <a:lstStyle/>
          <a:p>
            <a:r>
              <a:rPr lang="en-GB" sz="3200" b="1" dirty="0"/>
              <a:t>SOCIOLOGY </a:t>
            </a:r>
            <a:r>
              <a:rPr lang="en-GB" sz="3200" b="1" dirty="0" smtClean="0"/>
              <a:t>AND ANTHROPOLOGY</a:t>
            </a:r>
            <a:br>
              <a:rPr lang="en-GB" sz="3200" b="1" dirty="0" smtClean="0"/>
            </a:br>
            <a:r>
              <a:rPr lang="en-GB" sz="3200" b="1" dirty="0" smtClean="0"/>
              <a:t>By Benedict kisilu</a:t>
            </a:r>
            <a:endParaRPr lang="en-US" sz="3200" b="1" dirty="0"/>
          </a:p>
        </p:txBody>
      </p:sp>
      <p:sp>
        <p:nvSpPr>
          <p:cNvPr id="3" name="Content Placeholder 2"/>
          <p:cNvSpPr>
            <a:spLocks noGrp="1"/>
          </p:cNvSpPr>
          <p:nvPr>
            <p:ph idx="1"/>
          </p:nvPr>
        </p:nvSpPr>
        <p:spPr>
          <a:xfrm>
            <a:off x="304800" y="1600200"/>
            <a:ext cx="8610600" cy="5029200"/>
          </a:xfrm>
        </p:spPr>
        <p:txBody>
          <a:bodyPr>
            <a:normAutofit/>
          </a:bodyPr>
          <a:lstStyle/>
          <a:p>
            <a:r>
              <a:rPr lang="en-GB" b="1" dirty="0"/>
              <a:t>Unit </a:t>
            </a:r>
            <a:r>
              <a:rPr lang="en-GB" b="1" dirty="0" smtClean="0"/>
              <a:t>Objectives</a:t>
            </a:r>
          </a:p>
          <a:p>
            <a:r>
              <a:rPr lang="en-GB" dirty="0" smtClean="0"/>
              <a:t>By </a:t>
            </a:r>
            <a:r>
              <a:rPr lang="en-GB" dirty="0"/>
              <a:t>the end of this unit you will be able to: </a:t>
            </a:r>
            <a:endParaRPr lang="en-GB" dirty="0" smtClean="0"/>
          </a:p>
          <a:p>
            <a:pPr>
              <a:buNone/>
            </a:pPr>
            <a:endParaRPr lang="en-US" dirty="0"/>
          </a:p>
          <a:p>
            <a:pPr lvl="1">
              <a:buFont typeface="Wingdings" pitchFamily="2" charset="2"/>
              <a:buChar char="Ø"/>
            </a:pPr>
            <a:r>
              <a:rPr lang="en-GB" dirty="0"/>
              <a:t>Describe the concepts used in sociology and anthropology in the delivery of health services. </a:t>
            </a:r>
            <a:endParaRPr lang="en-US" dirty="0"/>
          </a:p>
          <a:p>
            <a:pPr lvl="1">
              <a:buFont typeface="Wingdings" pitchFamily="2" charset="2"/>
              <a:buChar char="Ø"/>
            </a:pPr>
            <a:r>
              <a:rPr lang="en-GB" dirty="0"/>
              <a:t>Describe the cultural beliefs, practices and social change that affect health. </a:t>
            </a:r>
            <a:endParaRPr lang="en-US" dirty="0"/>
          </a:p>
          <a:p>
            <a:pPr lvl="1">
              <a:buFont typeface="Wingdings" pitchFamily="2" charset="2"/>
              <a:buChar char="Ø"/>
            </a:pPr>
            <a:r>
              <a:rPr lang="en-GB" dirty="0"/>
              <a:t>Identify and describe various social institutions. </a:t>
            </a:r>
            <a:endParaRPr lang="en-US" dirty="0"/>
          </a:p>
          <a:p>
            <a:pPr lvl="1">
              <a:buFont typeface="Wingdings" pitchFamily="2" charset="2"/>
              <a:buChar char="Ø"/>
            </a:pPr>
            <a:r>
              <a:rPr lang="en-GB" dirty="0"/>
              <a:t>Describe conflict and conflict resolution</a:t>
            </a:r>
            <a:endParaRPr lang="en-US"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What is Anthropology?</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04800" y="914400"/>
            <a:ext cx="8610600" cy="5715000"/>
          </a:xfrm>
        </p:spPr>
        <p:txBody>
          <a:bodyPr/>
          <a:lstStyle/>
          <a:p>
            <a:r>
              <a:rPr lang="en-GB" dirty="0" smtClean="0"/>
              <a:t>Anthropology </a:t>
            </a:r>
            <a:r>
              <a:rPr lang="en-GB" dirty="0"/>
              <a:t>is divided primarily into physical anthropology and cultural anthropology</a:t>
            </a:r>
            <a:r>
              <a:rPr lang="en-GB" dirty="0" smtClean="0"/>
              <a:t>.</a:t>
            </a:r>
          </a:p>
          <a:p>
            <a:endParaRPr lang="en-GB" dirty="0"/>
          </a:p>
          <a:p>
            <a:r>
              <a:rPr lang="en-GB" b="1" dirty="0"/>
              <a:t>Physical Anthropology</a:t>
            </a:r>
            <a:r>
              <a:rPr lang="en-GB" dirty="0"/>
              <a:t> </a:t>
            </a:r>
            <a:endParaRPr lang="en-US" dirty="0"/>
          </a:p>
          <a:p>
            <a:pPr>
              <a:buFont typeface="Wingdings" pitchFamily="2" charset="2"/>
              <a:buChar char="Ø"/>
            </a:pPr>
            <a:r>
              <a:rPr lang="en-GB" dirty="0"/>
              <a:t>Physical anthropology focuses on the problems of human evolution, including human palaeontology and the study of race and of body build features or constitution (</a:t>
            </a:r>
            <a:r>
              <a:rPr lang="en-GB" dirty="0" err="1"/>
              <a:t>somatology</a:t>
            </a:r>
            <a:r>
              <a:rPr lang="en-GB" dirty="0"/>
              <a:t>). </a:t>
            </a:r>
            <a:endParaRPr lang="en-GB" dirty="0" smtClean="0"/>
          </a:p>
          <a:p>
            <a:pPr>
              <a:buFont typeface="Wingdings" pitchFamily="2" charset="2"/>
              <a:buChar char="Ø"/>
            </a:pPr>
            <a:r>
              <a:rPr lang="en-GB" dirty="0" smtClean="0"/>
              <a:t>It </a:t>
            </a:r>
            <a:r>
              <a:rPr lang="en-GB" dirty="0"/>
              <a:t>uses the methods of anthropometry, as well as those of genetics, physiology and ecology. </a:t>
            </a:r>
            <a:endParaRPr lang="en-US" dirty="0"/>
          </a:p>
          <a:p>
            <a:endParaRPr lang="en-US" dirty="0"/>
          </a:p>
          <a:p>
            <a:endParaRPr lang="en-US" dirty="0"/>
          </a:p>
        </p:txBody>
      </p:sp>
    </p:spTree>
  </p:cSld>
  <p:clrMapOvr>
    <a:masterClrMapping/>
  </p:clrMapOvr>
  <p:transition>
    <p:wedg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
            </a:r>
            <a:br>
              <a:rPr lang="en-GB" b="1" dirty="0" smtClean="0"/>
            </a:br>
            <a:r>
              <a:rPr lang="en-GB" b="1" dirty="0" smtClean="0"/>
              <a:t>How Does Social Change Occur?</a:t>
            </a:r>
            <a:r>
              <a:rPr lang="en-US" dirty="0" smtClean="0"/>
              <a:t/>
            </a:r>
            <a:br>
              <a:rPr lang="en-US" dirty="0" smtClean="0"/>
            </a:br>
            <a:endParaRPr lang="en-US" dirty="0"/>
          </a:p>
        </p:txBody>
      </p:sp>
      <p:sp>
        <p:nvSpPr>
          <p:cNvPr id="3" name="Content Placeholder 2"/>
          <p:cNvSpPr>
            <a:spLocks noGrp="1"/>
          </p:cNvSpPr>
          <p:nvPr>
            <p:ph idx="1"/>
          </p:nvPr>
        </p:nvSpPr>
        <p:spPr>
          <a:xfrm>
            <a:off x="228600" y="685800"/>
            <a:ext cx="8686800" cy="5867400"/>
          </a:xfrm>
        </p:spPr>
        <p:txBody>
          <a:bodyPr>
            <a:normAutofit/>
          </a:bodyPr>
          <a:lstStyle/>
          <a:p>
            <a:r>
              <a:rPr lang="en-GB" dirty="0" smtClean="0"/>
              <a:t>Social change takes place when people choose to modify their environment. </a:t>
            </a:r>
          </a:p>
          <a:p>
            <a:r>
              <a:rPr lang="en-GB" dirty="0" smtClean="0"/>
              <a:t>The changes occur mainly when existing cultural patterns are altered either due to innovations or when new ideas are introduced into the society. </a:t>
            </a:r>
            <a:endParaRPr lang="en-US" dirty="0" smtClean="0"/>
          </a:p>
          <a:p>
            <a:r>
              <a:rPr lang="en-GB" dirty="0" smtClean="0"/>
              <a:t>Here is one example. </a:t>
            </a:r>
          </a:p>
          <a:p>
            <a:r>
              <a:rPr lang="en-GB" dirty="0" smtClean="0"/>
              <a:t>In many Kenyan communities, like the </a:t>
            </a:r>
            <a:r>
              <a:rPr lang="en-GB" dirty="0" err="1" smtClean="0"/>
              <a:t>Kalenjin</a:t>
            </a:r>
            <a:r>
              <a:rPr lang="en-GB" dirty="0" smtClean="0"/>
              <a:t> and Kikuyu many houses were built using mainly grass for thatching.</a:t>
            </a:r>
          </a:p>
          <a:p>
            <a:r>
              <a:rPr lang="en-GB" dirty="0" smtClean="0"/>
              <a:t> However, social change has since brought about the use of corrugated iron sheets for roofing. </a:t>
            </a:r>
          </a:p>
        </p:txBody>
      </p:sp>
    </p:spTree>
  </p:cSld>
  <p:clrMapOvr>
    <a:masterClrMapping/>
  </p:clrMapOvr>
  <p:transition>
    <p:wedg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Process of Change </a:t>
            </a:r>
            <a:r>
              <a:rPr lang="en-US" dirty="0" smtClean="0"/>
              <a:t/>
            </a:r>
            <a:br>
              <a:rPr lang="en-US" dirty="0" smtClean="0"/>
            </a:br>
            <a:endParaRPr lang="en-US" dirty="0"/>
          </a:p>
        </p:txBody>
      </p:sp>
      <p:sp>
        <p:nvSpPr>
          <p:cNvPr id="3" name="Content Placeholder 2"/>
          <p:cNvSpPr>
            <a:spLocks noGrp="1"/>
          </p:cNvSpPr>
          <p:nvPr>
            <p:ph idx="1"/>
          </p:nvPr>
        </p:nvSpPr>
        <p:spPr>
          <a:xfrm>
            <a:off x="152400" y="838200"/>
            <a:ext cx="8763000" cy="5715000"/>
          </a:xfrm>
        </p:spPr>
        <p:txBody>
          <a:bodyPr/>
          <a:lstStyle/>
          <a:p>
            <a:endParaRPr lang="en-GB" b="1" dirty="0" smtClean="0"/>
          </a:p>
          <a:p>
            <a:r>
              <a:rPr lang="en-GB" b="1" dirty="0" smtClean="0"/>
              <a:t> </a:t>
            </a:r>
            <a:r>
              <a:rPr lang="en-GB" dirty="0" smtClean="0"/>
              <a:t>There are two processes under which social change occurs. </a:t>
            </a:r>
          </a:p>
          <a:p>
            <a:r>
              <a:rPr lang="en-GB" dirty="0" smtClean="0"/>
              <a:t>These are diffusion and innovation. </a:t>
            </a:r>
          </a:p>
          <a:p>
            <a:r>
              <a:rPr lang="en-GB" dirty="0" smtClean="0"/>
              <a:t>You will cover each of these individually. </a:t>
            </a:r>
            <a:endParaRPr lang="en-US" dirty="0" smtClean="0"/>
          </a:p>
          <a:p>
            <a:endParaRPr lang="en-US" dirty="0"/>
          </a:p>
        </p:txBody>
      </p:sp>
    </p:spTree>
  </p:cSld>
  <p:clrMapOvr>
    <a:masterClrMapping/>
  </p:clrMapOvr>
  <p:transition>
    <p:wedg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Diffusion</a:t>
            </a:r>
            <a:r>
              <a:rPr lang="en-US" dirty="0" smtClean="0"/>
              <a:t/>
            </a:r>
            <a:br>
              <a:rPr lang="en-US" dirty="0" smtClean="0"/>
            </a:br>
            <a:r>
              <a:rPr lang="en-GB" dirty="0" smtClean="0"/>
              <a:t> </a:t>
            </a:r>
            <a:endParaRPr lang="en-US" dirty="0"/>
          </a:p>
        </p:txBody>
      </p:sp>
      <p:sp>
        <p:nvSpPr>
          <p:cNvPr id="3" name="Content Placeholder 2"/>
          <p:cNvSpPr>
            <a:spLocks noGrp="1"/>
          </p:cNvSpPr>
          <p:nvPr>
            <p:ph idx="1"/>
          </p:nvPr>
        </p:nvSpPr>
        <p:spPr>
          <a:xfrm>
            <a:off x="304800" y="838200"/>
            <a:ext cx="8534400" cy="5715000"/>
          </a:xfrm>
        </p:spPr>
        <p:txBody>
          <a:bodyPr>
            <a:normAutofit fontScale="92500" lnSpcReduction="10000"/>
          </a:bodyPr>
          <a:lstStyle/>
          <a:p>
            <a:r>
              <a:rPr lang="en-GB" dirty="0" smtClean="0"/>
              <a:t>Diffusion is defined as a process of change involving the selection and adoption of cultural items from another society. </a:t>
            </a:r>
          </a:p>
          <a:p>
            <a:r>
              <a:rPr lang="en-GB" dirty="0" smtClean="0"/>
              <a:t>The diffusion of culture can be a one-way or a two-way process.</a:t>
            </a:r>
          </a:p>
          <a:p>
            <a:r>
              <a:rPr lang="en-GB" dirty="0" smtClean="0"/>
              <a:t> For example in Kenya, people have accepted the western way of dress while some of them have adopted our way of dressing such as the Maasai '</a:t>
            </a:r>
            <a:r>
              <a:rPr lang="en-GB" dirty="0" err="1" smtClean="0"/>
              <a:t>shukas</a:t>
            </a:r>
            <a:r>
              <a:rPr lang="en-GB" dirty="0" smtClean="0"/>
              <a:t>' and the </a:t>
            </a:r>
            <a:r>
              <a:rPr lang="en-GB" dirty="0" err="1" smtClean="0"/>
              <a:t>Waswahili</a:t>
            </a:r>
            <a:r>
              <a:rPr lang="en-GB" dirty="0" smtClean="0"/>
              <a:t> '</a:t>
            </a:r>
            <a:r>
              <a:rPr lang="en-GB" dirty="0" err="1" smtClean="0"/>
              <a:t>kikois</a:t>
            </a:r>
            <a:r>
              <a:rPr lang="en-GB" dirty="0" smtClean="0"/>
              <a:t>'.</a:t>
            </a:r>
            <a:endParaRPr lang="en-US" dirty="0" smtClean="0"/>
          </a:p>
          <a:p>
            <a:r>
              <a:rPr lang="en-GB" dirty="0" smtClean="0"/>
              <a:t>Today, westerners are expressing an interest in indigenous knowledge found in traditional medicine while Kenyans have accepted the western type of medicines in addition to our own. </a:t>
            </a:r>
            <a:endParaRPr lang="en-US" dirty="0"/>
          </a:p>
        </p:txBody>
      </p:sp>
    </p:spTree>
  </p:cSld>
  <p:clrMapOvr>
    <a:masterClrMapping/>
  </p:clrMapOvr>
  <p:transition>
    <p:wedg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Innovation</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458200" cy="5287963"/>
          </a:xfrm>
        </p:spPr>
        <p:txBody>
          <a:bodyPr/>
          <a:lstStyle/>
          <a:p>
            <a:r>
              <a:rPr lang="en-GB" dirty="0" smtClean="0"/>
              <a:t>Innovation is the second type of change process and is defined as the process of introducing new items to the society. </a:t>
            </a:r>
          </a:p>
          <a:p>
            <a:r>
              <a:rPr lang="en-GB" dirty="0" smtClean="0"/>
              <a:t>The innovations come in two forms, known as inventions and discoveries. </a:t>
            </a:r>
            <a:endParaRPr lang="en-US" dirty="0" smtClean="0"/>
          </a:p>
          <a:p>
            <a:endParaRPr lang="en-US" dirty="0"/>
          </a:p>
        </p:txBody>
      </p:sp>
    </p:spTree>
  </p:cSld>
  <p:clrMapOvr>
    <a:masterClrMapping/>
  </p:clrMapOvr>
  <p:transition>
    <p:wedg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686800" cy="5562600"/>
          </a:xfrm>
        </p:spPr>
        <p:txBody>
          <a:bodyPr/>
          <a:lstStyle/>
          <a:p>
            <a:pPr>
              <a:buFont typeface="Wingdings" pitchFamily="2" charset="2"/>
              <a:buChar char="Ø"/>
            </a:pPr>
            <a:r>
              <a:rPr lang="en-GB" dirty="0" smtClean="0"/>
              <a:t> </a:t>
            </a:r>
            <a:r>
              <a:rPr lang="en-GB" b="1" dirty="0" smtClean="0"/>
              <a:t>Inventions</a:t>
            </a:r>
            <a:r>
              <a:rPr lang="en-GB" dirty="0" smtClean="0"/>
              <a:t> </a:t>
            </a:r>
            <a:endParaRPr lang="en-US" dirty="0" smtClean="0"/>
          </a:p>
          <a:p>
            <a:r>
              <a:rPr lang="en-GB" dirty="0" smtClean="0"/>
              <a:t>Inventions refer to existing culture items, which are recombined to form a new item that did not exist before, for example vaccines, intravenous drugs, mobile phones and so on.</a:t>
            </a:r>
            <a:endParaRPr lang="en-US" dirty="0" smtClean="0"/>
          </a:p>
          <a:p>
            <a:pPr>
              <a:buFont typeface="Wingdings" pitchFamily="2" charset="2"/>
              <a:buChar char="Ø"/>
            </a:pPr>
            <a:r>
              <a:rPr lang="en-GB" b="1" dirty="0" smtClean="0"/>
              <a:t>Discovery</a:t>
            </a:r>
            <a:endParaRPr lang="en-US" dirty="0" smtClean="0"/>
          </a:p>
          <a:p>
            <a:r>
              <a:rPr lang="en-GB" dirty="0" smtClean="0"/>
              <a:t>A discovery involves finding things that already exist, for example, archaeological findings such as cooking wares and implements, which are then preserved in museums. </a:t>
            </a:r>
            <a:endParaRPr lang="en-US" dirty="0" smtClean="0"/>
          </a:p>
          <a:p>
            <a:endParaRPr lang="en-US" dirty="0"/>
          </a:p>
        </p:txBody>
      </p:sp>
    </p:spTree>
  </p:cSld>
  <p:clrMapOvr>
    <a:masterClrMapping/>
  </p:clrMapOvr>
  <p:transition>
    <p:wedg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sz="3600" b="1" dirty="0" smtClean="0"/>
              <a:t/>
            </a:r>
            <a:br>
              <a:rPr lang="en-GB" sz="3600" b="1" dirty="0" smtClean="0"/>
            </a:br>
            <a:r>
              <a:rPr lang="en-GB" sz="3600" b="1" dirty="0" smtClean="0"/>
              <a:t>Basic Steps of Implementing Change</a:t>
            </a:r>
            <a:r>
              <a:rPr lang="en-GB" sz="36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287963"/>
          </a:xfrm>
        </p:spPr>
        <p:txBody>
          <a:bodyPr/>
          <a:lstStyle/>
          <a:p>
            <a:endParaRPr lang="en-GB" dirty="0" smtClean="0"/>
          </a:p>
          <a:p>
            <a:r>
              <a:rPr lang="en-GB" dirty="0" smtClean="0"/>
              <a:t>Situations may come up when you as a team leader need to implement some form of change at your place of work or even at home.</a:t>
            </a:r>
          </a:p>
          <a:p>
            <a:r>
              <a:rPr lang="en-GB" dirty="0" smtClean="0"/>
              <a:t> Some of the basic steps that you will need to follow so as to attain your goal are shown below in the following broken cycle diagram.</a:t>
            </a:r>
            <a:endParaRPr lang="en-US" dirty="0" smtClean="0"/>
          </a:p>
          <a:p>
            <a:endParaRPr lang="en-US" dirty="0"/>
          </a:p>
        </p:txBody>
      </p:sp>
    </p:spTree>
  </p:cSld>
  <p:clrMapOvr>
    <a:masterClrMapping/>
  </p:clrMapOvr>
  <p:transition>
    <p:wedg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a_el_5_innerEl" descr="The broken cycle diagram"/>
          <p:cNvPicPr/>
          <p:nvPr/>
        </p:nvPicPr>
        <p:blipFill>
          <a:blip r:embed="rId2"/>
          <a:srcRect/>
          <a:stretch>
            <a:fillRect/>
          </a:stretch>
        </p:blipFill>
        <p:spPr bwMode="auto">
          <a:xfrm>
            <a:off x="228600" y="228600"/>
            <a:ext cx="8610600" cy="6324600"/>
          </a:xfrm>
          <a:prstGeom prst="rect">
            <a:avLst/>
          </a:prstGeom>
          <a:noFill/>
          <a:ln w="9525">
            <a:noFill/>
            <a:miter lim="800000"/>
            <a:headEnd/>
            <a:tailEnd/>
          </a:ln>
        </p:spPr>
      </p:pic>
    </p:spTree>
  </p:cSld>
  <p:clrMapOvr>
    <a:masterClrMapping/>
  </p:clrMapOvr>
  <p:transition>
    <p:wedg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GB" sz="3600" b="1" dirty="0" smtClean="0"/>
              <a:t/>
            </a:r>
            <a:br>
              <a:rPr lang="en-GB" sz="3600" b="1" dirty="0" smtClean="0"/>
            </a:br>
            <a:r>
              <a:rPr lang="en-GB" sz="3600" b="1" dirty="0" smtClean="0"/>
              <a:t>The Seven Steps of Social Change (The Seven Doors)</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257800"/>
          </a:xfrm>
        </p:spPr>
        <p:txBody>
          <a:bodyPr>
            <a:normAutofit/>
          </a:bodyPr>
          <a:lstStyle/>
          <a:p>
            <a:r>
              <a:rPr lang="en-GB" dirty="0" smtClean="0"/>
              <a:t>This model helps to identify which elements are already being fulfilled so resources can be concentrated on the gaps.</a:t>
            </a:r>
          </a:p>
          <a:p>
            <a:r>
              <a:rPr lang="en-GB" dirty="0" smtClean="0"/>
              <a:t> The seven elements are listed across the top of each door; knowledge, desire, skills, optimism, facilitation, stimulation and reinforcement.</a:t>
            </a:r>
            <a:br>
              <a:rPr lang="en-GB" dirty="0" smtClean="0"/>
            </a:br>
            <a:endParaRPr lang="en-US" dirty="0"/>
          </a:p>
        </p:txBody>
      </p:sp>
    </p:spTree>
  </p:cSld>
  <p:clrMapOvr>
    <a:masterClrMapping/>
  </p:clrMapOvr>
  <p:transition>
    <p:wedg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a_el_1_innerEl" descr="The Seven Doors, knowledge, desire, skills, optimism, facilitation, stimulation and reinforcement"/>
          <p:cNvPicPr/>
          <p:nvPr/>
        </p:nvPicPr>
        <p:blipFill>
          <a:blip r:embed="rId2"/>
          <a:srcRect/>
          <a:stretch>
            <a:fillRect/>
          </a:stretch>
        </p:blipFill>
        <p:spPr bwMode="auto">
          <a:xfrm>
            <a:off x="228600" y="304800"/>
            <a:ext cx="8686800" cy="6324600"/>
          </a:xfrm>
          <a:prstGeom prst="rect">
            <a:avLst/>
          </a:prstGeom>
          <a:noFill/>
          <a:ln w="9525">
            <a:noFill/>
            <a:miter lim="800000"/>
            <a:headEnd/>
            <a:tailEnd/>
          </a:ln>
        </p:spPr>
      </p:pic>
    </p:spTree>
  </p:cSld>
  <p:clrMapOvr>
    <a:masterClrMapping/>
  </p:clrMapOvr>
  <p:transition>
    <p:wedg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Knowledge/Awareness</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152400" y="838200"/>
            <a:ext cx="8763000" cy="5791200"/>
          </a:xfrm>
        </p:spPr>
        <p:txBody>
          <a:bodyPr>
            <a:normAutofit lnSpcReduction="10000"/>
          </a:bodyPr>
          <a:lstStyle/>
          <a:p>
            <a:pPr>
              <a:buFont typeface="Wingdings" pitchFamily="2" charset="2"/>
              <a:buChar char="q"/>
            </a:pPr>
            <a:r>
              <a:rPr lang="en-GB" dirty="0" smtClean="0"/>
              <a:t>An obvious first step is that people must:</a:t>
            </a:r>
            <a:endParaRPr lang="en-US" dirty="0" smtClean="0"/>
          </a:p>
          <a:p>
            <a:pPr lvl="0"/>
            <a:r>
              <a:rPr lang="en-GB" dirty="0" smtClean="0"/>
              <a:t>Know there is a problem. </a:t>
            </a:r>
            <a:endParaRPr lang="en-US" dirty="0" smtClean="0"/>
          </a:p>
          <a:p>
            <a:pPr lvl="0"/>
            <a:r>
              <a:rPr lang="en-GB" dirty="0" smtClean="0"/>
              <a:t>Know there is a practical, viable solution or alternative. </a:t>
            </a:r>
          </a:p>
          <a:p>
            <a:pPr lvl="0"/>
            <a:r>
              <a:rPr lang="en-GB" dirty="0" smtClean="0"/>
              <a:t>This is important. People are practical and they will always demand clear, simple, feasible road maps before they start a journey to a strange place. </a:t>
            </a:r>
            <a:endParaRPr lang="en-US" dirty="0" smtClean="0"/>
          </a:p>
          <a:p>
            <a:pPr lvl="0"/>
            <a:r>
              <a:rPr lang="en-GB" dirty="0" smtClean="0"/>
              <a:t>Identify the personal costs of inaction and the benefits of action in concrete terms that people can relate to, that is, allow them to 'own' the problem. </a:t>
            </a:r>
            <a:endParaRPr lang="en-US" dirty="0" smtClean="0"/>
          </a:p>
          <a:p>
            <a:endParaRPr lang="en-US" dirty="0"/>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Cultural Anthropology includes:</a:t>
            </a:r>
            <a:r>
              <a:rPr lang="en-US" dirty="0" smtClean="0"/>
              <a:t/>
            </a:r>
            <a:br>
              <a:rPr lang="en-US" dirty="0" smtClean="0"/>
            </a:br>
            <a:endParaRPr lang="en-US" dirty="0"/>
          </a:p>
        </p:txBody>
      </p:sp>
      <p:sp>
        <p:nvSpPr>
          <p:cNvPr id="3" name="Content Placeholder 2"/>
          <p:cNvSpPr>
            <a:spLocks noGrp="1"/>
          </p:cNvSpPr>
          <p:nvPr>
            <p:ph idx="1"/>
          </p:nvPr>
        </p:nvSpPr>
        <p:spPr>
          <a:xfrm>
            <a:off x="304800" y="914400"/>
            <a:ext cx="8610600" cy="5638800"/>
          </a:xfrm>
        </p:spPr>
        <p:txBody>
          <a:bodyPr>
            <a:normAutofit lnSpcReduction="10000"/>
          </a:bodyPr>
          <a:lstStyle/>
          <a:p>
            <a:pPr lvl="0"/>
            <a:r>
              <a:rPr lang="en-GB" dirty="0" smtClean="0"/>
              <a:t>Archaeology</a:t>
            </a:r>
            <a:r>
              <a:rPr lang="en-GB" dirty="0"/>
              <a:t>, which studies the material remains of prehistoric and extinct cultures. </a:t>
            </a:r>
            <a:endParaRPr lang="en-US" dirty="0"/>
          </a:p>
          <a:p>
            <a:pPr lvl="0"/>
            <a:r>
              <a:rPr lang="en-GB" dirty="0"/>
              <a:t>Ethnography, which is the descriptive study of </a:t>
            </a:r>
            <a:br>
              <a:rPr lang="en-GB" dirty="0"/>
            </a:br>
            <a:r>
              <a:rPr lang="en-GB" dirty="0"/>
              <a:t>living cultures. </a:t>
            </a:r>
            <a:endParaRPr lang="en-US" dirty="0"/>
          </a:p>
          <a:p>
            <a:pPr lvl="0"/>
            <a:r>
              <a:rPr lang="en-GB" dirty="0"/>
              <a:t>Ethnology, which utilises the data furnished by ethnography, the recording of living cultures, and archaeology, to analyse and compare the various cultures of humanity. </a:t>
            </a:r>
            <a:endParaRPr lang="en-US" dirty="0"/>
          </a:p>
          <a:p>
            <a:pPr lvl="0"/>
            <a:r>
              <a:rPr lang="en-GB" dirty="0"/>
              <a:t>Social anthropology, which deals with human culture and society. </a:t>
            </a:r>
            <a:endParaRPr lang="en-US" dirty="0"/>
          </a:p>
          <a:p>
            <a:pPr lvl="0"/>
            <a:r>
              <a:rPr lang="en-GB" dirty="0"/>
              <a:t>Linguistics, the science of language.</a:t>
            </a:r>
            <a:endParaRPr lang="en-US" dirty="0"/>
          </a:p>
          <a:p>
            <a:endParaRPr lang="en-US" dirty="0"/>
          </a:p>
        </p:txBody>
      </p:sp>
    </p:spTree>
  </p:cSld>
  <p:clrMapOvr>
    <a:masterClrMapping/>
  </p:clrMapOvr>
  <p:transition>
    <p:wedg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Desire</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562600"/>
          </a:xfrm>
        </p:spPr>
        <p:txBody>
          <a:bodyPr>
            <a:normAutofit/>
          </a:bodyPr>
          <a:lstStyle/>
          <a:p>
            <a:r>
              <a:rPr lang="en-GB" dirty="0" smtClean="0"/>
              <a:t>Change involves imagination.</a:t>
            </a:r>
          </a:p>
          <a:p>
            <a:r>
              <a:rPr lang="en-GB" dirty="0" smtClean="0"/>
              <a:t> People need to be able to visualise a different, desirable future for themselves. </a:t>
            </a:r>
          </a:p>
          <a:p>
            <a:r>
              <a:rPr lang="en-GB" dirty="0" smtClean="0"/>
              <a:t>Desire is an emotion, not a kind of knowledge. </a:t>
            </a:r>
          </a:p>
          <a:p>
            <a:r>
              <a:rPr lang="en-GB" dirty="0" smtClean="0"/>
              <a:t>Advertising agencies understand this well - they stimulate raw emotions like lust, fear, envy and greed in order to create desire. </a:t>
            </a:r>
          </a:p>
          <a:p>
            <a:r>
              <a:rPr lang="en-GB" dirty="0" smtClean="0"/>
              <a:t>However, desire can also be created by evoking images of a future life, which is more satisfying, healthy, attractive and safe. </a:t>
            </a:r>
            <a:endParaRPr lang="en-US" dirty="0" smtClean="0"/>
          </a:p>
          <a:p>
            <a:endParaRPr lang="en-US" dirty="0"/>
          </a:p>
        </p:txBody>
      </p:sp>
    </p:spTree>
  </p:cSld>
  <p:clrMapOvr>
    <a:masterClrMapping/>
  </p:clrMapOvr>
  <p:transition>
    <p:wedg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Skills</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152400" y="762000"/>
            <a:ext cx="8763000" cy="5867400"/>
          </a:xfrm>
        </p:spPr>
        <p:txBody>
          <a:bodyPr>
            <a:normAutofit fontScale="92500" lnSpcReduction="20000"/>
          </a:bodyPr>
          <a:lstStyle/>
          <a:p>
            <a:r>
              <a:rPr lang="en-GB" dirty="0" smtClean="0"/>
              <a:t>Skills allow you to easily visualise the steps required to reach the goal.</a:t>
            </a:r>
          </a:p>
          <a:p>
            <a:r>
              <a:rPr lang="en-GB" dirty="0" smtClean="0"/>
              <a:t> People often learn skills best by seeing someone else perform them.</a:t>
            </a:r>
          </a:p>
          <a:p>
            <a:r>
              <a:rPr lang="en-GB" dirty="0" smtClean="0"/>
              <a:t> The best way to do this is to break the actions down into simple steps and use illustrations to make </a:t>
            </a:r>
            <a:br>
              <a:rPr lang="en-GB" dirty="0" smtClean="0"/>
            </a:br>
            <a:r>
              <a:rPr lang="en-GB" dirty="0" smtClean="0"/>
              <a:t>visualisation easy.</a:t>
            </a:r>
            <a:endParaRPr lang="en-US" dirty="0" smtClean="0"/>
          </a:p>
          <a:p>
            <a:pPr>
              <a:buNone/>
            </a:pPr>
            <a:r>
              <a:rPr lang="en-GB" b="1" dirty="0" smtClean="0"/>
              <a:t> </a:t>
            </a:r>
            <a:endParaRPr lang="en-US" dirty="0" smtClean="0"/>
          </a:p>
          <a:p>
            <a:pPr>
              <a:buFont typeface="Wingdings" pitchFamily="2" charset="2"/>
              <a:buChar char="q"/>
            </a:pPr>
            <a:r>
              <a:rPr lang="en-GB" b="1" dirty="0" smtClean="0"/>
              <a:t>Optimism (or Confidence)</a:t>
            </a:r>
            <a:r>
              <a:rPr lang="en-GB" dirty="0" smtClean="0"/>
              <a:t> </a:t>
            </a:r>
            <a:endParaRPr lang="en-US" dirty="0" smtClean="0"/>
          </a:p>
          <a:p>
            <a:r>
              <a:rPr lang="en-GB" dirty="0" smtClean="0"/>
              <a:t>This is the belief that success is probable or inevitable. </a:t>
            </a:r>
          </a:p>
          <a:p>
            <a:r>
              <a:rPr lang="en-GB" dirty="0" smtClean="0"/>
              <a:t>Strong political or community leadership is probably an important ingredient of optimism.</a:t>
            </a:r>
            <a:endParaRPr lang="en-US" dirty="0" smtClean="0"/>
          </a:p>
          <a:p>
            <a:endParaRPr lang="en-US" dirty="0"/>
          </a:p>
        </p:txBody>
      </p:sp>
    </p:spTree>
  </p:cSld>
  <p:clrMapOvr>
    <a:masterClrMapping/>
  </p:clrMapOvr>
  <p:transition>
    <p:wedg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Facilitation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04800" y="762000"/>
            <a:ext cx="8382000" cy="5791200"/>
          </a:xfrm>
        </p:spPr>
        <p:txBody>
          <a:bodyPr/>
          <a:lstStyle/>
          <a:p>
            <a:r>
              <a:rPr lang="en-GB" dirty="0" smtClean="0"/>
              <a:t>People are busy with limited resources and few choices. </a:t>
            </a:r>
          </a:p>
          <a:p>
            <a:r>
              <a:rPr lang="en-GB" dirty="0" smtClean="0"/>
              <a:t>They may need outside support in the form of accessible services, infrastructure and support networks that overcome practical obstacles to carrying out the action.</a:t>
            </a:r>
            <a:endParaRPr lang="en-US" dirty="0" smtClean="0"/>
          </a:p>
          <a:p>
            <a:endParaRPr lang="en-US" dirty="0"/>
          </a:p>
        </p:txBody>
      </p:sp>
    </p:spTree>
  </p:cSld>
  <p:clrMapOvr>
    <a:masterClrMapping/>
  </p:clrMapOvr>
  <p:transition>
    <p:wedg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Stimulation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638800"/>
          </a:xfrm>
        </p:spPr>
        <p:txBody>
          <a:bodyPr>
            <a:normAutofit fontScale="92500"/>
          </a:bodyPr>
          <a:lstStyle/>
          <a:p>
            <a:r>
              <a:rPr lang="en-GB" dirty="0" smtClean="0"/>
              <a:t>An inspiration to do something has many times happened in a collective context. </a:t>
            </a:r>
          </a:p>
          <a:p>
            <a:r>
              <a:rPr lang="en-GB" dirty="0" smtClean="0"/>
              <a:t>This is a kind of inspirational mass conversion, which is based on our human social instincts, like the mass meeting where a personal commitment is made. </a:t>
            </a:r>
          </a:p>
          <a:p>
            <a:r>
              <a:rPr lang="en-GB" dirty="0" smtClean="0"/>
              <a:t>You need to instil this in your team members.</a:t>
            </a:r>
          </a:p>
          <a:p>
            <a:r>
              <a:rPr lang="en-GB" dirty="0" smtClean="0"/>
              <a:t> The stimulation could be an imminent threat (like a cost increase), a special offer or competition (based on self-interest), or, better still, some communally shared event, which galvanises action (for example, a public meeting or a festival). </a:t>
            </a:r>
            <a:endParaRPr lang="en-US" dirty="0" smtClean="0"/>
          </a:p>
          <a:p>
            <a:endParaRPr lang="en-US" dirty="0"/>
          </a:p>
        </p:txBody>
      </p:sp>
    </p:spTree>
  </p:cSld>
  <p:clrMapOvr>
    <a:masterClrMapping/>
  </p:clrMapOvr>
  <p:transition>
    <p:wedg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GB" b="1" dirty="0" smtClean="0"/>
              <a:t/>
            </a:r>
            <a:br>
              <a:rPr lang="en-GB" b="1" dirty="0" smtClean="0"/>
            </a:br>
            <a:r>
              <a:rPr lang="en-GB" b="1" dirty="0" smtClean="0"/>
              <a:t>Feedback and Reinforcement</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GB" dirty="0" smtClean="0"/>
          </a:p>
          <a:p>
            <a:r>
              <a:rPr lang="en-GB" dirty="0" smtClean="0"/>
              <a:t>It is always important to get feedback at the end of the day and know whether the change was approved or not and gain perceptions and views on the area of that change.</a:t>
            </a:r>
            <a:endParaRPr lang="en-US" dirty="0" smtClean="0"/>
          </a:p>
          <a:p>
            <a:endParaRPr lang="en-US" dirty="0"/>
          </a:p>
        </p:txBody>
      </p:sp>
    </p:spTree>
  </p:cSld>
  <p:clrMapOvr>
    <a:masterClrMapping/>
  </p:clrMapOvr>
  <p:transition>
    <p:wedg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sz="3600" b="1" dirty="0" smtClean="0"/>
              <a:t/>
            </a:r>
            <a:br>
              <a:rPr lang="en-GB" sz="3600" b="1" dirty="0" smtClean="0"/>
            </a:br>
            <a:r>
              <a:rPr lang="en-GB" sz="3600" b="1" dirty="0" smtClean="0"/>
              <a:t/>
            </a:r>
            <a:br>
              <a:rPr lang="en-GB" sz="3600" b="1" dirty="0" smtClean="0"/>
            </a:br>
            <a:r>
              <a:rPr lang="en-GB" sz="3600" b="1" dirty="0" smtClean="0"/>
              <a:t>Social Changes Affecting Health </a:t>
            </a:r>
            <a:r>
              <a:rPr lang="en-US" dirty="0" smtClean="0"/>
              <a:t/>
            </a:r>
            <a:br>
              <a:rPr lang="en-US" dirty="0" smtClean="0"/>
            </a:br>
            <a:r>
              <a:rPr lang="en-GB"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685800"/>
            <a:ext cx="8229600" cy="5943600"/>
          </a:xfrm>
        </p:spPr>
        <p:txBody>
          <a:bodyPr/>
          <a:lstStyle/>
          <a:p>
            <a:r>
              <a:rPr lang="en-GB" b="1" dirty="0" smtClean="0"/>
              <a:t>Industrialisation</a:t>
            </a:r>
            <a:endParaRPr lang="en-US" dirty="0" smtClean="0"/>
          </a:p>
          <a:p>
            <a:r>
              <a:rPr lang="en-GB" b="1" dirty="0" smtClean="0"/>
              <a:t>Population</a:t>
            </a:r>
          </a:p>
          <a:p>
            <a:r>
              <a:rPr lang="en-GB" b="1" dirty="0" smtClean="0"/>
              <a:t>Education</a:t>
            </a:r>
            <a:br>
              <a:rPr lang="en-GB" b="1" dirty="0" smtClean="0"/>
            </a:br>
            <a:endParaRPr lang="en-GB" b="1" dirty="0" smtClean="0"/>
          </a:p>
          <a:p>
            <a:pPr>
              <a:buNone/>
            </a:pPr>
            <a:r>
              <a:rPr lang="en-GB" b="1" dirty="0" smtClean="0"/>
              <a:t/>
            </a:r>
            <a:br>
              <a:rPr lang="en-GB" b="1" dirty="0" smtClean="0"/>
            </a:br>
            <a:r>
              <a:rPr lang="en-GB" b="1" dirty="0" smtClean="0"/>
              <a:t>--Assignment –</a:t>
            </a:r>
          </a:p>
          <a:p>
            <a:pPr>
              <a:buFont typeface="Wingdings" pitchFamily="2" charset="2"/>
              <a:buChar char="Ø"/>
            </a:pPr>
            <a:r>
              <a:rPr lang="en-US" dirty="0" smtClean="0"/>
              <a:t>Discuss how the above affect health---</a:t>
            </a:r>
          </a:p>
          <a:p>
            <a:pPr>
              <a:buFont typeface="Wingdings" pitchFamily="2" charset="2"/>
              <a:buChar char="Ø"/>
            </a:pPr>
            <a:r>
              <a:rPr lang="en-US" dirty="0" smtClean="0"/>
              <a:t>Discuss any other social changes affecting health</a:t>
            </a:r>
            <a:endParaRPr lang="en-US" dirty="0"/>
          </a:p>
        </p:txBody>
      </p:sp>
      <p:pic>
        <p:nvPicPr>
          <p:cNvPr id="4" name="ELPHRG01.wav">
            <a:hlinkClick r:id="" action="ppaction://media"/>
          </p:cNvPr>
          <p:cNvPicPr>
            <a:picLocks noRot="1" noChangeAspect="1"/>
          </p:cNvPicPr>
          <p:nvPr>
            <a:wavAudioFile r:embed="rId1" name="ELPHRG01.wav"/>
          </p:nvPr>
        </p:nvPicPr>
        <p:blipFill>
          <a:blip r:embed="rId3"/>
          <a:stretch>
            <a:fillRect/>
          </a:stretch>
        </p:blipFill>
        <p:spPr>
          <a:xfrm>
            <a:off x="3657600" y="3429000"/>
            <a:ext cx="685800" cy="533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99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sz="3200" b="1" dirty="0" smtClean="0"/>
              <a:t/>
            </a:r>
            <a:br>
              <a:rPr lang="en-GB" sz="3200" b="1" dirty="0" smtClean="0"/>
            </a:br>
            <a:r>
              <a:rPr lang="en-GB" sz="3200" b="1" dirty="0" smtClean="0"/>
              <a:t>SECTION7:SOCIAL INSTITUTIONS</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914400"/>
            <a:ext cx="8229600" cy="5715000"/>
          </a:xfrm>
        </p:spPr>
        <p:txBody>
          <a:bodyPr>
            <a:normAutofit/>
          </a:bodyPr>
          <a:lstStyle/>
          <a:p>
            <a:pPr>
              <a:buFont typeface="Wingdings" pitchFamily="2" charset="2"/>
              <a:buChar char="q"/>
            </a:pPr>
            <a:r>
              <a:rPr lang="en-GB" b="1" dirty="0" smtClean="0"/>
              <a:t> Introduction</a:t>
            </a:r>
            <a:endParaRPr lang="en-US" dirty="0" smtClean="0"/>
          </a:p>
          <a:p>
            <a:pPr>
              <a:buNone/>
            </a:pPr>
            <a:r>
              <a:rPr lang="en-GB" dirty="0" smtClean="0"/>
              <a:t> </a:t>
            </a:r>
            <a:endParaRPr lang="en-US" dirty="0" smtClean="0"/>
          </a:p>
          <a:p>
            <a:r>
              <a:rPr lang="en-GB" dirty="0" smtClean="0"/>
              <a:t>Social institutions are organs, which perform some of the functions that benefit society, for example, the government and schools.</a:t>
            </a:r>
          </a:p>
          <a:p>
            <a:r>
              <a:rPr lang="en-GB" dirty="0" smtClean="0"/>
              <a:t> Each society should have social institutions for survival. </a:t>
            </a:r>
          </a:p>
          <a:p>
            <a:r>
              <a:rPr lang="en-GB" dirty="0" smtClean="0"/>
              <a:t>In this section you will look at the differences and relationships in social institutions, associations and other institutions. </a:t>
            </a:r>
            <a:endParaRPr lang="en-US" dirty="0" smtClean="0"/>
          </a:p>
          <a:p>
            <a:endParaRPr lang="en-US" dirty="0"/>
          </a:p>
        </p:txBody>
      </p:sp>
    </p:spTree>
  </p:cSld>
  <p:clrMapOvr>
    <a:masterClrMapping/>
  </p:clrMapOvr>
  <p:transition>
    <p:wedg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a:buFont typeface="Wingdings" pitchFamily="2" charset="2"/>
              <a:buChar char="q"/>
            </a:pPr>
            <a:r>
              <a:rPr lang="en-GB" dirty="0" smtClean="0"/>
              <a:t>By the end of this section you will be able to:</a:t>
            </a:r>
          </a:p>
          <a:p>
            <a:pPr>
              <a:buNone/>
            </a:pPr>
            <a:endParaRPr lang="en-US" dirty="0" smtClean="0"/>
          </a:p>
          <a:p>
            <a:pPr lvl="0">
              <a:buFont typeface="Wingdings" pitchFamily="2" charset="2"/>
              <a:buChar char="Ø"/>
            </a:pPr>
            <a:r>
              <a:rPr lang="en-GB" dirty="0" smtClean="0"/>
              <a:t>Define a social institution </a:t>
            </a:r>
            <a:endParaRPr lang="en-US" dirty="0" smtClean="0"/>
          </a:p>
          <a:p>
            <a:pPr lvl="0">
              <a:buFont typeface="Wingdings" pitchFamily="2" charset="2"/>
              <a:buChar char="Ø"/>
            </a:pPr>
            <a:r>
              <a:rPr lang="en-GB" dirty="0" smtClean="0"/>
              <a:t>Describe a family institution </a:t>
            </a:r>
            <a:endParaRPr lang="en-US" dirty="0" smtClean="0"/>
          </a:p>
          <a:p>
            <a:pPr lvl="0">
              <a:buFont typeface="Wingdings" pitchFamily="2" charset="2"/>
              <a:buChar char="Ø"/>
            </a:pPr>
            <a:r>
              <a:rPr lang="en-GB" dirty="0" smtClean="0"/>
              <a:t>Describe the educational institution </a:t>
            </a:r>
            <a:endParaRPr lang="en-US" dirty="0" smtClean="0"/>
          </a:p>
          <a:p>
            <a:pPr lvl="0">
              <a:buFont typeface="Wingdings" pitchFamily="2" charset="2"/>
              <a:buChar char="Ø"/>
            </a:pPr>
            <a:r>
              <a:rPr lang="en-GB" dirty="0" smtClean="0"/>
              <a:t>Describe the religious institution </a:t>
            </a:r>
            <a:endParaRPr lang="en-US" dirty="0" smtClean="0"/>
          </a:p>
          <a:p>
            <a:pPr lvl="0">
              <a:buFont typeface="Wingdings" pitchFamily="2" charset="2"/>
              <a:buChar char="Ø"/>
            </a:pPr>
            <a:r>
              <a:rPr lang="en-GB" dirty="0" smtClean="0"/>
              <a:t>Describe the political institution </a:t>
            </a:r>
            <a:endParaRPr lang="en-US" dirty="0" smtClean="0"/>
          </a:p>
          <a:p>
            <a:pPr lvl="0">
              <a:buFont typeface="Wingdings" pitchFamily="2" charset="2"/>
              <a:buChar char="Ø"/>
            </a:pPr>
            <a:r>
              <a:rPr lang="en-GB" dirty="0" smtClean="0"/>
              <a:t>Describe the health care institution</a:t>
            </a:r>
            <a:endParaRPr lang="en-US" dirty="0" smtClean="0"/>
          </a:p>
          <a:p>
            <a:endParaRPr lang="en-US" dirty="0"/>
          </a:p>
        </p:txBody>
      </p:sp>
    </p:spTree>
  </p:cSld>
  <p:clrMapOvr>
    <a:masterClrMapping/>
  </p:clrMapOvr>
  <p:transition>
    <p:wedg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Associations and Institutions</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fontScale="85000" lnSpcReduction="10000"/>
          </a:bodyPr>
          <a:lstStyle/>
          <a:p>
            <a:pPr>
              <a:buFont typeface="Wingdings" pitchFamily="2" charset="2"/>
              <a:buChar char="q"/>
            </a:pPr>
            <a:r>
              <a:rPr lang="en-GB" b="1" dirty="0" smtClean="0"/>
              <a:t> What is an Association?</a:t>
            </a:r>
            <a:r>
              <a:rPr lang="en-GB" dirty="0" smtClean="0"/>
              <a:t> </a:t>
            </a:r>
          </a:p>
          <a:p>
            <a:pPr>
              <a:buNone/>
            </a:pPr>
            <a:endParaRPr lang="en-US" dirty="0" smtClean="0"/>
          </a:p>
          <a:p>
            <a:r>
              <a:rPr lang="en-GB" dirty="0" smtClean="0"/>
              <a:t>Associations are official (formal) groups set up for a special purpose, for example, a hospital that provides health care. </a:t>
            </a:r>
          </a:p>
          <a:p>
            <a:r>
              <a:rPr lang="en-GB" dirty="0" smtClean="0"/>
              <a:t>An association should have a name, prescribed location and a record of rules and regulations to govern its functions. </a:t>
            </a:r>
          </a:p>
          <a:p>
            <a:r>
              <a:rPr lang="en-GB" dirty="0" smtClean="0"/>
              <a:t>Members of the association have a recognised social structure with specific status and rules. </a:t>
            </a:r>
          </a:p>
          <a:p>
            <a:r>
              <a:rPr lang="en-GB" dirty="0" smtClean="0"/>
              <a:t>For example, members of a hospital team include the senior nurse, the doctor and administrator in charge.</a:t>
            </a:r>
          </a:p>
          <a:p>
            <a:r>
              <a:rPr lang="en-GB" dirty="0" smtClean="0"/>
              <a:t> Each of these in charge oversee the activities of the respective  qualified specialists.</a:t>
            </a:r>
            <a:endParaRPr lang="en-US" dirty="0" smtClean="0"/>
          </a:p>
          <a:p>
            <a:endParaRPr lang="en-US" dirty="0"/>
          </a:p>
        </p:txBody>
      </p:sp>
    </p:spTree>
  </p:cSld>
  <p:clrMapOvr>
    <a:masterClrMapping/>
  </p:clrMapOvr>
  <p:transition>
    <p:wedg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What is an Institution?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762000"/>
            <a:ext cx="8686800" cy="5867400"/>
          </a:xfrm>
        </p:spPr>
        <p:txBody>
          <a:bodyPr>
            <a:normAutofit/>
          </a:bodyPr>
          <a:lstStyle/>
          <a:p>
            <a:r>
              <a:rPr lang="en-GB" dirty="0" smtClean="0"/>
              <a:t>Institutions are organisations, or mechanisms of social structure, governing the behaviour of two or more individuals.</a:t>
            </a:r>
          </a:p>
          <a:p>
            <a:r>
              <a:rPr lang="en-GB" dirty="0" smtClean="0"/>
              <a:t> Institutions are identified with a social purpose and permanence, transcending individual human lives and intentions, with the making and enforcing of rules governing human behaviour. </a:t>
            </a:r>
          </a:p>
          <a:p>
            <a:r>
              <a:rPr lang="en-GB" dirty="0" smtClean="0"/>
              <a:t>Institutions are a central concern for law, the formal regime for political rule making and enforcement.</a:t>
            </a:r>
            <a:endParaRPr lang="en-US" dirty="0" smtClean="0"/>
          </a:p>
          <a:p>
            <a:endParaRPr lang="en-US" dirty="0"/>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GB" sz="3200" b="1" dirty="0" smtClean="0"/>
              <a:t/>
            </a:r>
            <a:br>
              <a:rPr lang="en-GB" sz="3200" b="1" dirty="0" smtClean="0"/>
            </a:br>
            <a:r>
              <a:rPr lang="en-GB" sz="3200" b="1" dirty="0" smtClean="0"/>
              <a:t>How </a:t>
            </a:r>
            <a:r>
              <a:rPr lang="en-GB" sz="3200" b="1" dirty="0"/>
              <a:t>Can You Differentiate Sociology from Anthropology?</a:t>
            </a:r>
            <a:r>
              <a:rPr lang="en-US" sz="3200" dirty="0"/>
              <a:t/>
            </a:r>
            <a:br>
              <a:rPr lang="en-US" sz="3200" dirty="0"/>
            </a:br>
            <a:endParaRPr lang="en-US" sz="3200" dirty="0"/>
          </a:p>
        </p:txBody>
      </p:sp>
      <p:sp>
        <p:nvSpPr>
          <p:cNvPr id="3" name="Content Placeholder 2"/>
          <p:cNvSpPr>
            <a:spLocks noGrp="1"/>
          </p:cNvSpPr>
          <p:nvPr>
            <p:ph idx="1"/>
          </p:nvPr>
        </p:nvSpPr>
        <p:spPr>
          <a:xfrm>
            <a:off x="228600" y="1219200"/>
            <a:ext cx="8686800" cy="5334000"/>
          </a:xfrm>
        </p:spPr>
        <p:txBody>
          <a:bodyPr>
            <a:normAutofit/>
          </a:bodyPr>
          <a:lstStyle/>
          <a:p>
            <a:r>
              <a:rPr lang="en-US" b="1" dirty="0"/>
              <a:t>Sociology</a:t>
            </a:r>
            <a:endParaRPr lang="en-US" dirty="0"/>
          </a:p>
          <a:p>
            <a:r>
              <a:rPr lang="en-US" dirty="0" smtClean="0"/>
              <a:t>Deals </a:t>
            </a:r>
            <a:r>
              <a:rPr lang="en-US" dirty="0"/>
              <a:t>with all aspects of human activities and relationships, their outcomes, rules and regulations. </a:t>
            </a:r>
            <a:endParaRPr lang="en-US" dirty="0" smtClean="0"/>
          </a:p>
          <a:p>
            <a:endParaRPr lang="en-US" b="1" dirty="0"/>
          </a:p>
          <a:p>
            <a:r>
              <a:rPr lang="en-US" b="1" dirty="0" smtClean="0"/>
              <a:t>Anthropology</a:t>
            </a:r>
            <a:endParaRPr lang="en-US" dirty="0" smtClean="0"/>
          </a:p>
          <a:p>
            <a:r>
              <a:rPr lang="en-US" dirty="0" smtClean="0"/>
              <a:t>Deals </a:t>
            </a:r>
            <a:r>
              <a:rPr lang="en-US" dirty="0"/>
              <a:t>with </a:t>
            </a:r>
            <a:r>
              <a:rPr lang="en-US" dirty="0" smtClean="0"/>
              <a:t>the </a:t>
            </a:r>
            <a:r>
              <a:rPr lang="en-US" dirty="0"/>
              <a:t>classification and analysis of humans and their society, descriptively, culturally, historically and physically. </a:t>
            </a:r>
          </a:p>
          <a:p>
            <a:endParaRPr lang="en-US" dirty="0"/>
          </a:p>
        </p:txBody>
      </p:sp>
    </p:spTree>
  </p:cSld>
  <p:clrMapOvr>
    <a:masterClrMapping/>
  </p:clrMapOvr>
  <p:transition>
    <p:wedg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87362"/>
          </a:xfrm>
        </p:spPr>
        <p:txBody>
          <a:bodyPr>
            <a:normAutofit fontScale="90000"/>
          </a:bodyPr>
          <a:lstStyle/>
          <a:p>
            <a:r>
              <a:rPr lang="en-GB" b="1" dirty="0" smtClean="0"/>
              <a:t/>
            </a:r>
            <a:br>
              <a:rPr lang="en-GB" b="1" dirty="0" smtClean="0"/>
            </a:br>
            <a:r>
              <a:rPr lang="en-GB" b="1" dirty="0" smtClean="0"/>
              <a:t>The Family</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15000"/>
          </a:xfrm>
        </p:spPr>
        <p:txBody>
          <a:bodyPr>
            <a:normAutofit/>
          </a:bodyPr>
          <a:lstStyle/>
          <a:p>
            <a:r>
              <a:rPr lang="en-GB" dirty="0" smtClean="0"/>
              <a:t>The definition of the family, which is the basic unit of social structure, can vary greatly from time to time and from culture to culture. </a:t>
            </a:r>
          </a:p>
          <a:p>
            <a:r>
              <a:rPr lang="en-GB" dirty="0" smtClean="0"/>
              <a:t>How a society defines family and the functions it asks families to perform, are by no means constant. </a:t>
            </a:r>
          </a:p>
          <a:p>
            <a:r>
              <a:rPr lang="en-GB" dirty="0" smtClean="0"/>
              <a:t>However, for the purpose of this study you shall define the </a:t>
            </a:r>
            <a:r>
              <a:rPr lang="en-GB" i="1" dirty="0" smtClean="0"/>
              <a:t>family as a universal human institution in a small kinship structured group with the key function of nurturing the socialisation of the newborn. </a:t>
            </a:r>
            <a:endParaRPr lang="en-US" i="1" dirty="0" smtClean="0"/>
          </a:p>
          <a:p>
            <a:endParaRPr lang="en-US" dirty="0"/>
          </a:p>
        </p:txBody>
      </p:sp>
    </p:spTree>
  </p:cSld>
  <p:clrMapOvr>
    <a:masterClrMapping/>
  </p:clrMapOvr>
  <p:transition>
    <p:wedg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686800" cy="5791200"/>
          </a:xfrm>
        </p:spPr>
        <p:txBody>
          <a:bodyPr>
            <a:normAutofit fontScale="85000" lnSpcReduction="10000"/>
          </a:bodyPr>
          <a:lstStyle/>
          <a:p>
            <a:r>
              <a:rPr lang="en-GB" dirty="0" smtClean="0"/>
              <a:t>There has been much recent discussion of the nuclear family, which consists only of parents and children, but the nuclear family is by no means universal. </a:t>
            </a:r>
          </a:p>
          <a:p>
            <a:r>
              <a:rPr lang="en-GB" dirty="0" smtClean="0"/>
              <a:t>In pre-industrial societies, the ties of kinship bind the individual both to the family of orientation, into which one is born, and to the family of procreation, which one finds at marriage and which often includes one's spouse's relatives. </a:t>
            </a:r>
          </a:p>
          <a:p>
            <a:r>
              <a:rPr lang="en-GB" dirty="0" smtClean="0"/>
              <a:t>The nuclear family also may be extended through the acquisition of more than one spouse (polygamy), or through the common residence of two or more married couples and their children or of several generations connected in the male or female line. </a:t>
            </a:r>
          </a:p>
          <a:p>
            <a:r>
              <a:rPr lang="en-GB" dirty="0" smtClean="0"/>
              <a:t>This is called the extended family. </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sz="3600" b="1" dirty="0" smtClean="0"/>
              <a:t>The primary functions of the family </a:t>
            </a:r>
            <a:endParaRPr lang="en-US" b="1" dirty="0"/>
          </a:p>
        </p:txBody>
      </p:sp>
      <p:sp>
        <p:nvSpPr>
          <p:cNvPr id="3" name="Content Placeholder 2"/>
          <p:cNvSpPr>
            <a:spLocks noGrp="1"/>
          </p:cNvSpPr>
          <p:nvPr>
            <p:ph idx="1"/>
          </p:nvPr>
        </p:nvSpPr>
        <p:spPr>
          <a:xfrm>
            <a:off x="228600" y="914400"/>
            <a:ext cx="8458200" cy="5715000"/>
          </a:xfrm>
        </p:spPr>
        <p:txBody>
          <a:bodyPr>
            <a:normAutofit fontScale="92500"/>
          </a:bodyPr>
          <a:lstStyle/>
          <a:p>
            <a:r>
              <a:rPr lang="en-GB" dirty="0" smtClean="0"/>
              <a:t>Reproductive, economic, social and educational. </a:t>
            </a:r>
          </a:p>
          <a:p>
            <a:r>
              <a:rPr lang="en-GB" dirty="0" smtClean="0"/>
              <a:t>It is through their kin (also variously defined) that children first absorb the culture of their group. </a:t>
            </a:r>
          </a:p>
          <a:p>
            <a:r>
              <a:rPr lang="en-GB" dirty="0" smtClean="0"/>
              <a:t>Some family institutions include gender, marriage, parenthood and kinship. </a:t>
            </a:r>
          </a:p>
          <a:p>
            <a:r>
              <a:rPr lang="en-GB" dirty="0" smtClean="0"/>
              <a:t>All these institutions are basic to society because they provide and protect new members, and without them the society would disappear. </a:t>
            </a:r>
          </a:p>
          <a:p>
            <a:r>
              <a:rPr lang="en-GB" dirty="0" smtClean="0"/>
              <a:t>The bundle of relationships that have come to be identified with the family vary within and between societies.</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Kinship Relationship</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715000"/>
          </a:xfrm>
        </p:spPr>
        <p:txBody>
          <a:bodyPr>
            <a:normAutofit lnSpcReduction="10000"/>
          </a:bodyPr>
          <a:lstStyle/>
          <a:p>
            <a:r>
              <a:rPr lang="en-GB" dirty="0" smtClean="0"/>
              <a:t>This consists of parents and children. </a:t>
            </a:r>
            <a:endParaRPr lang="en-US" dirty="0" smtClean="0"/>
          </a:p>
          <a:p>
            <a:r>
              <a:rPr lang="en-GB" dirty="0" smtClean="0"/>
              <a:t>Kinship implies ties of blood (biological kinship), descent (</a:t>
            </a:r>
            <a:r>
              <a:rPr lang="en-GB" dirty="0" err="1" smtClean="0"/>
              <a:t>jural</a:t>
            </a:r>
            <a:r>
              <a:rPr lang="en-GB" dirty="0" smtClean="0"/>
              <a:t> or legal kinship) and marriage (affiliation).</a:t>
            </a:r>
          </a:p>
          <a:p>
            <a:r>
              <a:rPr lang="en-GB" dirty="0" smtClean="0"/>
              <a:t> People descended from a common ancestor are referred to as </a:t>
            </a:r>
            <a:r>
              <a:rPr lang="en-GB" dirty="0" err="1" smtClean="0"/>
              <a:t>cognatic</a:t>
            </a:r>
            <a:r>
              <a:rPr lang="en-GB" dirty="0" smtClean="0"/>
              <a:t> kin or cognates; </a:t>
            </a:r>
          </a:p>
          <a:p>
            <a:r>
              <a:rPr lang="en-GB" dirty="0" smtClean="0"/>
              <a:t>Those who become kin through marriage are </a:t>
            </a:r>
            <a:r>
              <a:rPr lang="en-GB" dirty="0" err="1" smtClean="0"/>
              <a:t>affinal</a:t>
            </a:r>
            <a:r>
              <a:rPr lang="en-GB" dirty="0" smtClean="0"/>
              <a:t> </a:t>
            </a:r>
            <a:r>
              <a:rPr lang="en-GB" dirty="0" err="1" smtClean="0"/>
              <a:t>kins</a:t>
            </a:r>
            <a:r>
              <a:rPr lang="en-GB" dirty="0" smtClean="0"/>
              <a:t> or </a:t>
            </a:r>
            <a:r>
              <a:rPr lang="en-GB" dirty="0" err="1" smtClean="0"/>
              <a:t>affines</a:t>
            </a:r>
            <a:r>
              <a:rPr lang="en-GB" dirty="0" smtClean="0"/>
              <a:t>.</a:t>
            </a:r>
          </a:p>
          <a:p>
            <a:r>
              <a:rPr lang="en-GB" dirty="0" smtClean="0"/>
              <a:t> As a basic principle of social organisation, kinship gives a person his place in society; he is the son of X and  grandson of Y.</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a_el_18_innerEl" descr="The Relationship in the Nuclear Family"/>
          <p:cNvPicPr/>
          <p:nvPr/>
        </p:nvPicPr>
        <p:blipFill>
          <a:blip r:embed="rId2"/>
          <a:srcRect/>
          <a:stretch>
            <a:fillRect/>
          </a:stretch>
        </p:blipFill>
        <p:spPr bwMode="auto">
          <a:xfrm>
            <a:off x="304800" y="381000"/>
            <a:ext cx="8458200" cy="60960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GB" b="1" dirty="0" smtClean="0"/>
              <a:t/>
            </a:r>
            <a:br>
              <a:rPr lang="en-GB" b="1" dirty="0" smtClean="0"/>
            </a:br>
            <a:r>
              <a:rPr lang="en-GB" b="1" dirty="0" smtClean="0"/>
              <a:t>Extended Family</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lstStyle/>
          <a:p>
            <a:r>
              <a:rPr lang="en-GB" dirty="0" smtClean="0"/>
              <a:t>This is the type of family that consists of several generations of relatives all living together or near each other. </a:t>
            </a:r>
          </a:p>
          <a:p>
            <a:r>
              <a:rPr lang="en-GB" dirty="0" smtClean="0"/>
              <a:t>The relationship is based on birth or marriage, for example, auntie, in-laws, grandparents and so on.</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Functions of the Family</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534400" cy="5715000"/>
          </a:xfrm>
        </p:spPr>
        <p:txBody>
          <a:bodyPr>
            <a:normAutofit fontScale="92500"/>
          </a:bodyPr>
          <a:lstStyle/>
          <a:p>
            <a:pPr>
              <a:buFont typeface="Wingdings" pitchFamily="2" charset="2"/>
              <a:buChar char="q"/>
            </a:pPr>
            <a:r>
              <a:rPr lang="en-GB" b="1" dirty="0" smtClean="0"/>
              <a:t> Control of Sexual Behaviour</a:t>
            </a:r>
            <a:r>
              <a:rPr lang="en-GB" dirty="0" smtClean="0"/>
              <a:t> </a:t>
            </a:r>
            <a:endParaRPr lang="en-US" dirty="0" smtClean="0"/>
          </a:p>
          <a:p>
            <a:r>
              <a:rPr lang="en-GB" dirty="0" smtClean="0"/>
              <a:t>When a man and a woman marry, they are expected to have a sexual relationship with each other. </a:t>
            </a:r>
          </a:p>
          <a:p>
            <a:r>
              <a:rPr lang="en-GB" dirty="0" smtClean="0"/>
              <a:t>It is only in marriage that sexual behaviour should be practised. </a:t>
            </a:r>
          </a:p>
          <a:p>
            <a:r>
              <a:rPr lang="en-GB" dirty="0" smtClean="0"/>
              <a:t>It is within the marital setting that sex is legitimised. </a:t>
            </a:r>
          </a:p>
          <a:p>
            <a:r>
              <a:rPr lang="en-GB" dirty="0" smtClean="0"/>
              <a:t>This functions to control illegitimate sex and indecencies such as incest, child abuse, rape, and risk of contracting  Sexually Transmitted Infections (STIs) like syphilis and gonorrhoea  and HIV/AIDS.</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
            </a:r>
            <a:br>
              <a:rPr lang="en-GB" b="1" dirty="0" smtClean="0"/>
            </a:br>
            <a:r>
              <a:rPr lang="en-GB" b="1" dirty="0" smtClean="0"/>
              <a:t>Nurturing Children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990600"/>
            <a:ext cx="8686800" cy="5562600"/>
          </a:xfrm>
        </p:spPr>
        <p:txBody>
          <a:bodyPr>
            <a:normAutofit/>
          </a:bodyPr>
          <a:lstStyle/>
          <a:p>
            <a:r>
              <a:rPr lang="en-GB" dirty="0" smtClean="0"/>
              <a:t>Couples are expected to have children and nurture them.</a:t>
            </a:r>
          </a:p>
          <a:p>
            <a:r>
              <a:rPr lang="en-GB" dirty="0" smtClean="0"/>
              <a:t> Primary socialisation also takes place within the family. </a:t>
            </a:r>
          </a:p>
          <a:p>
            <a:r>
              <a:rPr lang="en-GB" dirty="0" smtClean="0"/>
              <a:t>If mothers have jobs outside the house, house helps and other family members (such as grandparents and older siblings) are engaged to continue with this function of nurturing the child while the mother is away.</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
            </a:r>
            <a:br>
              <a:rPr lang="en-GB" b="1" dirty="0" smtClean="0"/>
            </a:br>
            <a:r>
              <a:rPr lang="en-GB" b="1" dirty="0" smtClean="0"/>
              <a:t>Protection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15000"/>
          </a:xfrm>
        </p:spPr>
        <p:txBody>
          <a:bodyPr>
            <a:normAutofit lnSpcReduction="10000"/>
          </a:bodyPr>
          <a:lstStyle/>
          <a:p>
            <a:r>
              <a:rPr lang="en-GB" dirty="0" smtClean="0"/>
              <a:t>The family should provide basic needs to its members, for example, food, shelter, clothing and health care.</a:t>
            </a:r>
            <a:endParaRPr lang="en-US" dirty="0" smtClean="0"/>
          </a:p>
          <a:p>
            <a:pPr>
              <a:buNone/>
            </a:pPr>
            <a:r>
              <a:rPr lang="en-GB" b="1" dirty="0" smtClean="0"/>
              <a:t> </a:t>
            </a:r>
            <a:endParaRPr lang="en-US" dirty="0" smtClean="0"/>
          </a:p>
          <a:p>
            <a:pPr>
              <a:buFont typeface="Wingdings" pitchFamily="2" charset="2"/>
              <a:buChar char="q"/>
            </a:pPr>
            <a:r>
              <a:rPr lang="en-GB" b="1" dirty="0" smtClean="0"/>
              <a:t>Education</a:t>
            </a:r>
            <a:endParaRPr lang="en-US" dirty="0" smtClean="0"/>
          </a:p>
          <a:p>
            <a:r>
              <a:rPr lang="en-GB" dirty="0" smtClean="0"/>
              <a:t>Even today, children are taught at home, for example, social skills such as table manners, washing hands after visiting the toilet and before eating and so on.</a:t>
            </a:r>
          </a:p>
          <a:p>
            <a:r>
              <a:rPr lang="en-GB" dirty="0" smtClean="0"/>
              <a:t> Parents are expected to continue showing an interest in their child’s learning throughout school life.</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Legal Function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10600" cy="5638800"/>
          </a:xfrm>
        </p:spPr>
        <p:txBody>
          <a:bodyPr/>
          <a:lstStyle/>
          <a:p>
            <a:r>
              <a:rPr lang="en-GB" dirty="0" smtClean="0"/>
              <a:t>The parents give a child the birth right as confirmed by the provision of a birth certificate by the government officials. </a:t>
            </a:r>
          </a:p>
          <a:p>
            <a:r>
              <a:rPr lang="en-GB" dirty="0" smtClean="0"/>
              <a:t>They also have other rights that they should give to the child such as the right to an education, the right to basic needs such as clothing, food and shelter among others.</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GB" sz="3200" b="1" dirty="0" smtClean="0"/>
              <a:t>Some </a:t>
            </a:r>
            <a:r>
              <a:rPr lang="en-GB" sz="3200" b="1" dirty="0"/>
              <a:t>terminologies used in sociology that you should familiarise yourself with: </a:t>
            </a:r>
            <a:endParaRPr lang="en-US" sz="3200" b="1" dirty="0"/>
          </a:p>
        </p:txBody>
      </p:sp>
      <p:sp>
        <p:nvSpPr>
          <p:cNvPr id="3" name="Content Placeholder 2"/>
          <p:cNvSpPr>
            <a:spLocks noGrp="1"/>
          </p:cNvSpPr>
          <p:nvPr>
            <p:ph idx="1"/>
          </p:nvPr>
        </p:nvSpPr>
        <p:spPr>
          <a:xfrm>
            <a:off x="228600" y="1219200"/>
            <a:ext cx="8686800" cy="5410200"/>
          </a:xfrm>
        </p:spPr>
        <p:txBody>
          <a:bodyPr/>
          <a:lstStyle/>
          <a:p>
            <a:pPr lvl="0"/>
            <a:r>
              <a:rPr lang="en-GB" b="1" dirty="0"/>
              <a:t>Group </a:t>
            </a:r>
            <a:r>
              <a:rPr lang="en-GB" dirty="0"/>
              <a:t>- this is a combination of more than two persons with common values and objectives, for example, a group of boys walking to the </a:t>
            </a:r>
            <a:r>
              <a:rPr lang="en-GB" dirty="0" smtClean="0"/>
              <a:t>market.</a:t>
            </a:r>
          </a:p>
          <a:p>
            <a:pPr lvl="0">
              <a:buNone/>
            </a:pPr>
            <a:endParaRPr lang="en-US" dirty="0"/>
          </a:p>
          <a:p>
            <a:pPr lvl="0"/>
            <a:r>
              <a:rPr lang="en-GB" b="1" dirty="0"/>
              <a:t>Role </a:t>
            </a:r>
            <a:r>
              <a:rPr lang="en-GB" dirty="0"/>
              <a:t>- this is defined as an expected behaviour attached to social status. </a:t>
            </a:r>
            <a:endParaRPr lang="en-US" dirty="0"/>
          </a:p>
          <a:p>
            <a:r>
              <a:rPr lang="en-GB" b="1" dirty="0"/>
              <a:t>Status -</a:t>
            </a:r>
            <a:r>
              <a:rPr lang="en-GB" dirty="0"/>
              <a:t> this refers to one's position in a society or </a:t>
            </a:r>
            <a:r>
              <a:rPr lang="en-GB" dirty="0" smtClean="0"/>
              <a:t> social </a:t>
            </a:r>
            <a:r>
              <a:rPr lang="en-GB" dirty="0"/>
              <a:t>group</a:t>
            </a:r>
            <a:endParaRPr lang="en-US" dirty="0"/>
          </a:p>
        </p:txBody>
      </p:sp>
    </p:spTree>
  </p:cSld>
  <p:clrMapOvr>
    <a:masterClrMapping/>
  </p:clrMapOvr>
  <p:transition>
    <p:wedge/>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
            </a:r>
            <a:br>
              <a:rPr lang="en-GB" b="1" dirty="0" smtClean="0"/>
            </a:br>
            <a:r>
              <a:rPr lang="en-GB" b="1" dirty="0" smtClean="0"/>
              <a:t>Spiritual Function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715000"/>
          </a:xfrm>
        </p:spPr>
        <p:txBody>
          <a:bodyPr/>
          <a:lstStyle/>
          <a:p>
            <a:r>
              <a:rPr lang="en-GB" dirty="0" smtClean="0"/>
              <a:t>The family instils sense of religious beliefs and thoughts in their children. </a:t>
            </a:r>
          </a:p>
          <a:p>
            <a:r>
              <a:rPr lang="en-GB" dirty="0" smtClean="0"/>
              <a:t>This could be the traditional African religious belief or the modern belief in one God worshipped in churches, mosques or synagogues.</a:t>
            </a:r>
          </a:p>
          <a:p>
            <a:r>
              <a:rPr lang="en-GB" b="1" i="1" dirty="0" smtClean="0"/>
              <a:t>Assignment for students</a:t>
            </a:r>
          </a:p>
          <a:p>
            <a:pPr lvl="1">
              <a:buFont typeface="Wingdings" pitchFamily="2" charset="2"/>
              <a:buChar char="Ø"/>
            </a:pPr>
            <a:r>
              <a:rPr lang="en-GB" b="1" dirty="0" smtClean="0"/>
              <a:t> Educational Institutions</a:t>
            </a:r>
            <a:r>
              <a:rPr lang="en-GB" dirty="0" smtClean="0"/>
              <a:t> </a:t>
            </a:r>
          </a:p>
          <a:p>
            <a:pPr lvl="1">
              <a:buFont typeface="Wingdings" pitchFamily="2" charset="2"/>
              <a:buChar char="Ø"/>
            </a:pPr>
            <a:r>
              <a:rPr lang="en-GB" b="1" dirty="0" smtClean="0"/>
              <a:t>Religious Institutions</a:t>
            </a:r>
            <a:r>
              <a:rPr lang="en-GB" dirty="0" smtClean="0"/>
              <a:t> </a:t>
            </a:r>
          </a:p>
          <a:p>
            <a:pPr lvl="1">
              <a:buFont typeface="Wingdings" pitchFamily="2" charset="2"/>
              <a:buChar char="Ø"/>
            </a:pPr>
            <a:r>
              <a:rPr lang="en-GB" b="1" dirty="0" smtClean="0"/>
              <a:t>Political Institutions </a:t>
            </a:r>
            <a:endParaRPr lang="en-GB" dirty="0" smtClean="0"/>
          </a:p>
          <a:p>
            <a:endParaRPr lang="en-GB" dirty="0" smtClean="0"/>
          </a:p>
          <a:p>
            <a:endParaRPr lang="en-GB" dirty="0" smtClean="0"/>
          </a:p>
          <a:p>
            <a:endParaRPr lang="en-US" dirty="0" smtClean="0"/>
          </a:p>
          <a:p>
            <a:endParaRPr lang="en-US" dirty="0" smtClean="0"/>
          </a:p>
          <a:p>
            <a:endParaRPr lang="en-US" dirty="0"/>
          </a:p>
        </p:txBody>
      </p:sp>
      <p:pic>
        <p:nvPicPr>
          <p:cNvPr id="4" name="j0214098.wav">
            <a:hlinkClick r:id="" action="ppaction://media"/>
          </p:cNvPr>
          <p:cNvPicPr>
            <a:picLocks noRot="1" noChangeAspect="1"/>
          </p:cNvPicPr>
          <p:nvPr>
            <a:wavAudioFile r:embed="rId1" name="j0214098.wav"/>
          </p:nvPr>
        </p:nvPicPr>
        <p:blipFill>
          <a:blip r:embed="rId3"/>
          <a:stretch>
            <a:fillRect/>
          </a:stretch>
        </p:blipFill>
        <p:spPr>
          <a:xfrm>
            <a:off x="5105400" y="4038600"/>
            <a:ext cx="685800" cy="6858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GB" b="1" dirty="0" smtClean="0"/>
              <a:t/>
            </a:r>
            <a:br>
              <a:rPr lang="en-GB" b="1" dirty="0" smtClean="0"/>
            </a:br>
            <a:r>
              <a:rPr lang="en-GB" b="1" dirty="0" smtClean="0"/>
              <a:t>Health Care Institutions</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lstStyle/>
          <a:p>
            <a:r>
              <a:rPr lang="en-GB" dirty="0" smtClean="0"/>
              <a:t>In order for the society to meet its health needs, various health care institutions are established. </a:t>
            </a:r>
          </a:p>
          <a:p>
            <a:r>
              <a:rPr lang="en-GB" dirty="0" smtClean="0"/>
              <a:t>In Kenya there are several types of health care institutions with different functions, as you will now see.</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Traditional Medicine</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715000"/>
          </a:xfrm>
        </p:spPr>
        <p:txBody>
          <a:bodyPr>
            <a:normAutofit/>
          </a:bodyPr>
          <a:lstStyle/>
          <a:p>
            <a:r>
              <a:rPr lang="en-GB" dirty="0" smtClean="0"/>
              <a:t>Many African societies had traditional healers, whose indigenous knowledge of folk medicine was respected. </a:t>
            </a:r>
          </a:p>
          <a:p>
            <a:r>
              <a:rPr lang="en-GB" dirty="0" smtClean="0"/>
              <a:t>They used herbs and some practised magic and divination as they strived to meet the health needs of their clients. </a:t>
            </a:r>
          </a:p>
          <a:p>
            <a:r>
              <a:rPr lang="en-GB" dirty="0" smtClean="0"/>
              <a:t>Today, fewer people subscribe to services of traditional healers. </a:t>
            </a:r>
          </a:p>
          <a:p>
            <a:r>
              <a:rPr lang="en-GB" dirty="0" smtClean="0"/>
              <a:t>They mainly provide emotional and social treatment for illness such as mental illness, bereavements and disasters.</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
            </a:r>
            <a:br>
              <a:rPr lang="en-GB" b="1" dirty="0" smtClean="0"/>
            </a:br>
            <a:r>
              <a:rPr lang="en-GB" b="1" dirty="0" smtClean="0"/>
              <a:t>Private Health Facilities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lstStyle/>
          <a:p>
            <a:r>
              <a:rPr lang="en-GB" dirty="0" smtClean="0"/>
              <a:t>These are health facilities owned and/or run by religious and private organisations.</a:t>
            </a:r>
          </a:p>
          <a:p>
            <a:r>
              <a:rPr lang="en-GB" dirty="0" smtClean="0"/>
              <a:t> They are popular in areas without government  health facilities.</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
            </a:r>
            <a:br>
              <a:rPr lang="en-GB" b="1" dirty="0" smtClean="0"/>
            </a:br>
            <a:r>
              <a:rPr lang="en-GB" b="1" dirty="0" smtClean="0"/>
              <a:t>Public Health Facilities</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715000"/>
          </a:xfrm>
        </p:spPr>
        <p:txBody>
          <a:bodyPr>
            <a:normAutofit fontScale="85000" lnSpcReduction="10000"/>
          </a:bodyPr>
          <a:lstStyle/>
          <a:p>
            <a:r>
              <a:rPr lang="en-GB" dirty="0" smtClean="0"/>
              <a:t>These are government-run health facilities and are present in most parts of the country. </a:t>
            </a:r>
          </a:p>
          <a:p>
            <a:r>
              <a:rPr lang="en-GB" dirty="0" smtClean="0"/>
              <a:t>In Kenya, health facilities are classified according to their structure (mainly size and catchment population) and by extension, their functions. </a:t>
            </a:r>
          </a:p>
          <a:p>
            <a:r>
              <a:rPr lang="en-GB" dirty="0" smtClean="0"/>
              <a:t>The facilities range from national hospital, county </a:t>
            </a:r>
            <a:r>
              <a:rPr lang="en-GB" dirty="0" err="1" smtClean="0"/>
              <a:t>refferal</a:t>
            </a:r>
            <a:r>
              <a:rPr lang="en-GB" dirty="0" smtClean="0"/>
              <a:t>  hospital, sub county hospital, , health centre to dispensary. </a:t>
            </a:r>
          </a:p>
          <a:p>
            <a:r>
              <a:rPr lang="en-GB" dirty="0" smtClean="0"/>
              <a:t>The largest hospital in Kenya is the Kenyatta National Hospital. </a:t>
            </a:r>
          </a:p>
          <a:p>
            <a:r>
              <a:rPr lang="en-GB" dirty="0" smtClean="0"/>
              <a:t>It serves as a teaching, research and national referral hospital. </a:t>
            </a:r>
          </a:p>
          <a:p>
            <a:r>
              <a:rPr lang="en-GB" dirty="0" smtClean="0"/>
              <a:t>Many nurses, doctors, pharmacists, laboratory technologists and other health professionals have trained here.</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GB" sz="3600" b="1" dirty="0" smtClean="0"/>
              <a:t/>
            </a:r>
            <a:br>
              <a:rPr lang="en-GB" sz="3600" b="1" dirty="0" smtClean="0"/>
            </a:br>
            <a:r>
              <a:rPr lang="en-GB" sz="3600" b="1" dirty="0" smtClean="0"/>
              <a:t/>
            </a:r>
            <a:br>
              <a:rPr lang="en-GB" sz="3600" b="1" dirty="0" smtClean="0"/>
            </a:br>
            <a:r>
              <a:rPr lang="en-GB" sz="3100" b="1" dirty="0" smtClean="0"/>
              <a:t>SECTION 8: CONFLICT</a:t>
            </a:r>
            <a:r>
              <a:rPr lang="en-US" sz="3100" dirty="0" smtClean="0"/>
              <a:t/>
            </a:r>
            <a:br>
              <a:rPr lang="en-US" sz="3100" dirty="0" smtClean="0"/>
            </a:br>
            <a:r>
              <a:rPr lang="en-GB" sz="3100" b="1" dirty="0" smtClean="0"/>
              <a:t> RESOLUTION AND NEGOTIATION PROCESS</a:t>
            </a:r>
            <a:r>
              <a:rPr lang="en-US" sz="3100" dirty="0" smtClean="0"/>
              <a:t/>
            </a:r>
            <a:br>
              <a:rPr lang="en-US" sz="3100" dirty="0" smtClean="0"/>
            </a:br>
            <a:r>
              <a:rPr lang="en-GB" sz="3600"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715000"/>
          </a:xfrm>
        </p:spPr>
        <p:txBody>
          <a:bodyPr>
            <a:normAutofit fontScale="85000" lnSpcReduction="10000"/>
          </a:bodyPr>
          <a:lstStyle/>
          <a:p>
            <a:r>
              <a:rPr lang="en-GB" dirty="0" smtClean="0"/>
              <a:t>As you have already noted, the society assigns different status to individuals according to their roles.</a:t>
            </a:r>
          </a:p>
          <a:p>
            <a:r>
              <a:rPr lang="en-GB" dirty="0" smtClean="0"/>
              <a:t> Following these differences in status, there is bound to be tension between persons with high status and those with lower status. </a:t>
            </a:r>
          </a:p>
          <a:p>
            <a:r>
              <a:rPr lang="en-GB" dirty="0" smtClean="0"/>
              <a:t>For example, there may be a conflict between a NO in charge of a ward and a group of nurses over the allocation of various duties in the ward. </a:t>
            </a:r>
          </a:p>
          <a:p>
            <a:r>
              <a:rPr lang="en-GB" dirty="0" smtClean="0"/>
              <a:t>Some nurses may feel that some of their colleagues always get lighter duties in the shift such as drug administration and conducting rounds, while they are left to do the rest of the work like bed making, distributing bedpans and such like duties. </a:t>
            </a:r>
            <a:endParaRPr lang="en-US" dirty="0"/>
          </a:p>
        </p:txBody>
      </p:sp>
    </p:spTree>
  </p:cSld>
  <p:clrMapOvr>
    <a:masterClrMapping/>
  </p:clrMapOvr>
  <p:transition>
    <p:wedg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GB" b="1" dirty="0" smtClean="0"/>
              <a:t/>
            </a:r>
            <a:br>
              <a:rPr lang="en-GB" b="1" dirty="0" smtClean="0"/>
            </a:br>
            <a:r>
              <a:rPr lang="en-GB" b="1"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buFont typeface="Wingdings" pitchFamily="2" charset="2"/>
              <a:buChar char="q"/>
            </a:pPr>
            <a:r>
              <a:rPr lang="en-GB" dirty="0" smtClean="0"/>
              <a:t> By the end of this section you will be able to: </a:t>
            </a:r>
          </a:p>
          <a:p>
            <a:pPr>
              <a:buNone/>
            </a:pPr>
            <a:endParaRPr lang="en-US" dirty="0" smtClean="0"/>
          </a:p>
          <a:p>
            <a:pPr lvl="0">
              <a:buFont typeface="Wingdings" pitchFamily="2" charset="2"/>
              <a:buChar char="Ø"/>
            </a:pPr>
            <a:r>
              <a:rPr lang="en-GB" dirty="0" smtClean="0"/>
              <a:t>Define conflict </a:t>
            </a:r>
            <a:endParaRPr lang="en-US" dirty="0" smtClean="0"/>
          </a:p>
          <a:p>
            <a:pPr lvl="0">
              <a:buFont typeface="Wingdings" pitchFamily="2" charset="2"/>
              <a:buChar char="Ø"/>
            </a:pPr>
            <a:r>
              <a:rPr lang="en-GB" dirty="0" smtClean="0"/>
              <a:t>Identify factors that may contribute to conflicts </a:t>
            </a:r>
            <a:endParaRPr lang="en-US" dirty="0" smtClean="0"/>
          </a:p>
          <a:p>
            <a:pPr lvl="0">
              <a:buFont typeface="Wingdings" pitchFamily="2" charset="2"/>
              <a:buChar char="Ø"/>
            </a:pPr>
            <a:r>
              <a:rPr lang="en-GB" dirty="0" smtClean="0"/>
              <a:t>Explain the steps used in conflict resolution </a:t>
            </a:r>
            <a:endParaRPr lang="en-US" dirty="0" smtClean="0"/>
          </a:p>
          <a:p>
            <a:pPr lvl="0">
              <a:buFont typeface="Wingdings" pitchFamily="2" charset="2"/>
              <a:buChar char="Ø"/>
            </a:pPr>
            <a:r>
              <a:rPr lang="en-GB" dirty="0" smtClean="0"/>
              <a:t>Describe the negotiation process</a:t>
            </a:r>
            <a:endParaRPr lang="en-US" dirty="0" smtClean="0"/>
          </a:p>
          <a:p>
            <a:pPr>
              <a:buNone/>
            </a:pP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Conflict</a:t>
            </a:r>
            <a:endParaRPr lang="en-US" dirty="0"/>
          </a:p>
        </p:txBody>
      </p:sp>
      <p:sp>
        <p:nvSpPr>
          <p:cNvPr id="3" name="Content Placeholder 2"/>
          <p:cNvSpPr>
            <a:spLocks noGrp="1"/>
          </p:cNvSpPr>
          <p:nvPr>
            <p:ph idx="1"/>
          </p:nvPr>
        </p:nvSpPr>
        <p:spPr>
          <a:xfrm>
            <a:off x="152400" y="838200"/>
            <a:ext cx="8686800" cy="5715000"/>
          </a:xfrm>
        </p:spPr>
        <p:txBody>
          <a:bodyPr>
            <a:normAutofit lnSpcReduction="10000"/>
          </a:bodyPr>
          <a:lstStyle/>
          <a:p>
            <a:r>
              <a:rPr lang="en-GB" b="1" dirty="0" smtClean="0"/>
              <a:t> </a:t>
            </a:r>
            <a:r>
              <a:rPr lang="en-GB" dirty="0" smtClean="0"/>
              <a:t>Conflict is a person's struggle with him/herself, another person, or a thing.</a:t>
            </a:r>
          </a:p>
          <a:p>
            <a:r>
              <a:rPr lang="en-GB" dirty="0" smtClean="0"/>
              <a:t> It is a problem or disagreement and results in a situation that needs resolution.</a:t>
            </a:r>
          </a:p>
          <a:p>
            <a:r>
              <a:rPr lang="en-GB" dirty="0" smtClean="0"/>
              <a:t> Conflict is present in every person's life.</a:t>
            </a:r>
          </a:p>
          <a:p>
            <a:r>
              <a:rPr lang="en-GB" dirty="0" smtClean="0"/>
              <a:t> According to </a:t>
            </a:r>
            <a:r>
              <a:rPr lang="en-GB" dirty="0" err="1" smtClean="0"/>
              <a:t>Powler</a:t>
            </a:r>
            <a:r>
              <a:rPr lang="en-GB" dirty="0" smtClean="0"/>
              <a:t>, conflict is defined as a fight, a struggle with others or groups, also as a collision or clashing of opposed principles. </a:t>
            </a:r>
          </a:p>
          <a:p>
            <a:r>
              <a:rPr lang="en-GB" dirty="0" smtClean="0"/>
              <a:t>It is inescapable. </a:t>
            </a:r>
          </a:p>
          <a:p>
            <a:r>
              <a:rPr lang="en-GB" dirty="0" smtClean="0"/>
              <a:t>However, conflict can be dealt with creatively, if a person has the right tools. </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What is Conflict Resolution?</a:t>
            </a:r>
            <a:r>
              <a:rPr lang="en-US" dirty="0" smtClean="0"/>
              <a:t/>
            </a:r>
            <a:br>
              <a:rPr lang="en-US" dirty="0" smtClean="0"/>
            </a:br>
            <a:endParaRPr lang="en-US" dirty="0"/>
          </a:p>
        </p:txBody>
      </p:sp>
      <p:sp>
        <p:nvSpPr>
          <p:cNvPr id="3" name="Content Placeholder 2"/>
          <p:cNvSpPr>
            <a:spLocks noGrp="1"/>
          </p:cNvSpPr>
          <p:nvPr>
            <p:ph idx="1"/>
          </p:nvPr>
        </p:nvSpPr>
        <p:spPr>
          <a:xfrm>
            <a:off x="228600" y="1143000"/>
            <a:ext cx="8686800" cy="5410200"/>
          </a:xfrm>
        </p:spPr>
        <p:txBody>
          <a:bodyPr/>
          <a:lstStyle/>
          <a:p>
            <a:r>
              <a:rPr lang="en-GB" dirty="0" smtClean="0"/>
              <a:t>Conflict resolution is the process of finding a way to manage or solve a problem. </a:t>
            </a:r>
          </a:p>
          <a:p>
            <a:r>
              <a:rPr lang="en-GB" dirty="0" smtClean="0"/>
              <a:t>There are several methods of conflict resolution.</a:t>
            </a:r>
          </a:p>
          <a:p>
            <a:r>
              <a:rPr lang="en-GB" dirty="0" smtClean="0"/>
              <a:t> Some result in win-lose solutions, while others can be win-win. </a:t>
            </a:r>
          </a:p>
          <a:p>
            <a:r>
              <a:rPr lang="en-GB" dirty="0" smtClean="0"/>
              <a:t>Through programs like peer mediation, children learn to go for the win-win solution!</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Situations That May Lead to Conflict</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562600"/>
          </a:xfrm>
        </p:spPr>
        <p:txBody>
          <a:bodyPr>
            <a:normAutofit/>
          </a:bodyPr>
          <a:lstStyle/>
          <a:p>
            <a:pPr>
              <a:buFont typeface="Wingdings" pitchFamily="2" charset="2"/>
              <a:buChar char="q"/>
            </a:pPr>
            <a:r>
              <a:rPr lang="en-GB" dirty="0" smtClean="0"/>
              <a:t>Factors that may contribute to conflict are varied. </a:t>
            </a:r>
          </a:p>
          <a:p>
            <a:pPr>
              <a:buFont typeface="Wingdings" pitchFamily="2" charset="2"/>
              <a:buChar char="q"/>
            </a:pPr>
            <a:r>
              <a:rPr lang="en-GB" dirty="0" smtClean="0"/>
              <a:t>Here are some examples of the situations where conflict may arise:</a:t>
            </a:r>
            <a:endParaRPr lang="en-US" dirty="0" smtClean="0"/>
          </a:p>
          <a:p>
            <a:pPr lvl="1">
              <a:buFont typeface="Wingdings" pitchFamily="2" charset="2"/>
              <a:buChar char="Ø"/>
            </a:pPr>
            <a:r>
              <a:rPr lang="en-GB" dirty="0" smtClean="0"/>
              <a:t>During the process of adjustment to forced change </a:t>
            </a:r>
            <a:endParaRPr lang="en-US" dirty="0" smtClean="0"/>
          </a:p>
          <a:p>
            <a:pPr lvl="1">
              <a:buFont typeface="Wingdings" pitchFamily="2" charset="2"/>
              <a:buChar char="Ø"/>
            </a:pPr>
            <a:r>
              <a:rPr lang="en-GB" dirty="0" smtClean="0"/>
              <a:t>When various groups are not in agreement </a:t>
            </a:r>
            <a:endParaRPr lang="en-US" dirty="0" smtClean="0"/>
          </a:p>
          <a:p>
            <a:pPr lvl="1">
              <a:buFont typeface="Wingdings" pitchFamily="2" charset="2"/>
              <a:buChar char="Ø"/>
            </a:pPr>
            <a:r>
              <a:rPr lang="en-GB" dirty="0" smtClean="0"/>
              <a:t>When some societal groups feel left out when new agreements are being implemented</a:t>
            </a:r>
            <a:endParaRPr lang="en-US" dirty="0" smtClean="0"/>
          </a:p>
          <a:p>
            <a:pPr>
              <a:buNone/>
            </a:pPr>
            <a:endParaRPr lang="en-US"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Concepts in Sociology</a:t>
            </a:r>
            <a:r>
              <a:rPr lang="en-US" dirty="0" smtClean="0"/>
              <a:t/>
            </a:r>
            <a:br>
              <a:rPr lang="en-US" dirty="0" smtClean="0"/>
            </a:br>
            <a:endParaRPr lang="en-US" dirty="0"/>
          </a:p>
        </p:txBody>
      </p:sp>
      <p:sp>
        <p:nvSpPr>
          <p:cNvPr id="3" name="Content Placeholder 2"/>
          <p:cNvSpPr>
            <a:spLocks noGrp="1"/>
          </p:cNvSpPr>
          <p:nvPr>
            <p:ph idx="1"/>
          </p:nvPr>
        </p:nvSpPr>
        <p:spPr>
          <a:xfrm>
            <a:off x="228600" y="990600"/>
            <a:ext cx="8458200" cy="5562600"/>
          </a:xfrm>
        </p:spPr>
        <p:txBody>
          <a:bodyPr/>
          <a:lstStyle/>
          <a:p>
            <a:r>
              <a:rPr lang="en-GB" dirty="0" smtClean="0"/>
              <a:t>Concepts </a:t>
            </a:r>
            <a:r>
              <a:rPr lang="en-GB" dirty="0"/>
              <a:t>are ideas, they are expressed through certain words, which are understood to have a particular meaning that defines an underlying reality. </a:t>
            </a:r>
            <a:endParaRPr lang="en-GB" dirty="0" smtClean="0"/>
          </a:p>
          <a:p>
            <a:r>
              <a:rPr lang="en-GB" dirty="0" smtClean="0"/>
              <a:t>Many </a:t>
            </a:r>
            <a:r>
              <a:rPr lang="en-GB" dirty="0"/>
              <a:t>specific cases are grouped together and a word is used which expresses what representatives of this group or category have in common. </a:t>
            </a:r>
            <a:endParaRPr lang="en-US" dirty="0"/>
          </a:p>
        </p:txBody>
      </p:sp>
    </p:spTree>
  </p:cSld>
  <p:clrMapOvr>
    <a:masterClrMapping/>
  </p:clrMapOvr>
  <p:transition>
    <p:wedge/>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Conflict Resolution Styles</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458200" cy="5638800"/>
          </a:xfrm>
        </p:spPr>
        <p:txBody>
          <a:bodyPr>
            <a:normAutofit fontScale="92500"/>
          </a:bodyPr>
          <a:lstStyle/>
          <a:p>
            <a:r>
              <a:rPr lang="en-GB" dirty="0" smtClean="0"/>
              <a:t>There are many different ways of resolving conflict. </a:t>
            </a:r>
          </a:p>
          <a:p>
            <a:r>
              <a:rPr lang="en-GB" dirty="0" smtClean="0"/>
              <a:t>The three most common ways are fight, flight and flow.</a:t>
            </a:r>
            <a:endParaRPr lang="en-US" dirty="0" smtClean="0"/>
          </a:p>
          <a:p>
            <a:pPr>
              <a:buNone/>
            </a:pPr>
            <a:r>
              <a:rPr lang="en-GB" b="1" dirty="0" smtClean="0"/>
              <a:t> </a:t>
            </a:r>
            <a:endParaRPr lang="en-US" dirty="0" smtClean="0"/>
          </a:p>
          <a:p>
            <a:pPr>
              <a:buFont typeface="Wingdings" pitchFamily="2" charset="2"/>
              <a:buChar char="q"/>
            </a:pPr>
            <a:r>
              <a:rPr lang="en-GB" b="1" dirty="0" smtClean="0"/>
              <a:t>Fight</a:t>
            </a:r>
            <a:br>
              <a:rPr lang="en-GB" b="1" dirty="0" smtClean="0"/>
            </a:br>
            <a:endParaRPr lang="en-US" dirty="0" smtClean="0"/>
          </a:p>
          <a:p>
            <a:r>
              <a:rPr lang="en-GB" dirty="0" smtClean="0"/>
              <a:t>In a fight, two or more people are aggressive with one another.</a:t>
            </a:r>
          </a:p>
          <a:p>
            <a:r>
              <a:rPr lang="en-GB" dirty="0" smtClean="0"/>
              <a:t> Fighting can be done with words, weapons or fists.</a:t>
            </a:r>
          </a:p>
          <a:p>
            <a:r>
              <a:rPr lang="en-GB" dirty="0" smtClean="0"/>
              <a:t> Following a battle of some description there will be a winner and a loser, or both may lose.</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Flight</a:t>
            </a:r>
            <a:endParaRPr lang="en-US" dirty="0"/>
          </a:p>
        </p:txBody>
      </p:sp>
      <p:sp>
        <p:nvSpPr>
          <p:cNvPr id="3" name="Content Placeholder 2"/>
          <p:cNvSpPr>
            <a:spLocks noGrp="1"/>
          </p:cNvSpPr>
          <p:nvPr>
            <p:ph idx="1"/>
          </p:nvPr>
        </p:nvSpPr>
        <p:spPr>
          <a:xfrm>
            <a:off x="228600" y="838200"/>
            <a:ext cx="8686800" cy="5791200"/>
          </a:xfrm>
        </p:spPr>
        <p:txBody>
          <a:bodyPr>
            <a:normAutofit fontScale="92500" lnSpcReduction="20000"/>
          </a:bodyPr>
          <a:lstStyle/>
          <a:p>
            <a:r>
              <a:rPr lang="en-GB" dirty="0" smtClean="0"/>
              <a:t>In a flight situation, one party walks away from the conflict. </a:t>
            </a:r>
          </a:p>
          <a:p>
            <a:r>
              <a:rPr lang="en-GB" dirty="0" smtClean="0"/>
              <a:t>The problem is left unresolved and there may be a winner and a loser. </a:t>
            </a:r>
          </a:p>
          <a:p>
            <a:r>
              <a:rPr lang="en-GB" dirty="0" smtClean="0"/>
              <a:t>Common 'flight' language includes 'never mind', 'just forget it' and 'whatever'.</a:t>
            </a:r>
            <a:endParaRPr lang="en-US" dirty="0" smtClean="0"/>
          </a:p>
          <a:p>
            <a:pPr>
              <a:buNone/>
            </a:pPr>
            <a:r>
              <a:rPr lang="en-GB" b="1" dirty="0" smtClean="0"/>
              <a:t> </a:t>
            </a:r>
            <a:endParaRPr lang="en-US" dirty="0" smtClean="0"/>
          </a:p>
          <a:p>
            <a:pPr>
              <a:buFont typeface="Wingdings" pitchFamily="2" charset="2"/>
              <a:buChar char="q"/>
            </a:pPr>
            <a:r>
              <a:rPr lang="en-GB" b="1" dirty="0" smtClean="0"/>
              <a:t>Flow</a:t>
            </a:r>
            <a:br>
              <a:rPr lang="en-GB" b="1" dirty="0" smtClean="0"/>
            </a:br>
            <a:endParaRPr lang="en-US" dirty="0" smtClean="0"/>
          </a:p>
          <a:p>
            <a:r>
              <a:rPr lang="en-GB" dirty="0" smtClean="0"/>
              <a:t>In a flow situation both people walk away from the conflict satisfied with the solution which they have reached together. </a:t>
            </a:r>
          </a:p>
          <a:p>
            <a:r>
              <a:rPr lang="en-GB" dirty="0" smtClean="0"/>
              <a:t>Conflict resolution encourages everyone to 'go with the flow' and  create solutions!</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sz="3600" b="1" dirty="0" smtClean="0"/>
              <a:t/>
            </a:r>
            <a:br>
              <a:rPr lang="en-GB" sz="3600" b="1" dirty="0" smtClean="0"/>
            </a:br>
            <a:r>
              <a:rPr lang="en-GB" sz="3600" b="1" dirty="0" smtClean="0"/>
              <a:t>Skills to Resolve Conflict Peacefully</a:t>
            </a:r>
            <a:r>
              <a:rPr lang="en-GB" sz="36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685800"/>
            <a:ext cx="8686800" cy="5867400"/>
          </a:xfrm>
        </p:spPr>
        <p:txBody>
          <a:bodyPr>
            <a:normAutofit/>
          </a:bodyPr>
          <a:lstStyle/>
          <a:p>
            <a:r>
              <a:rPr lang="en-GB" dirty="0" smtClean="0"/>
              <a:t>The first thing you need is a willingness to work toward a  win-win solution. </a:t>
            </a:r>
            <a:endParaRPr lang="en-US" dirty="0" smtClean="0"/>
          </a:p>
          <a:p>
            <a:r>
              <a:rPr lang="en-GB" dirty="0" smtClean="0"/>
              <a:t>Then there are several helpful skills to guide you through  the process:</a:t>
            </a:r>
            <a:endParaRPr lang="en-US" dirty="0" smtClean="0"/>
          </a:p>
          <a:p>
            <a:pPr lvl="1">
              <a:buFont typeface="Wingdings" pitchFamily="2" charset="2"/>
              <a:buChar char="Ø"/>
            </a:pPr>
            <a:r>
              <a:rPr lang="en-GB" dirty="0" smtClean="0"/>
              <a:t>Be an active listener </a:t>
            </a:r>
            <a:endParaRPr lang="en-US" dirty="0" smtClean="0"/>
          </a:p>
          <a:p>
            <a:pPr lvl="1">
              <a:buFont typeface="Wingdings" pitchFamily="2" charset="2"/>
              <a:buChar char="Ø"/>
            </a:pPr>
            <a:r>
              <a:rPr lang="en-GB" dirty="0" smtClean="0"/>
              <a:t>Look and listen for the other person's feelings </a:t>
            </a:r>
            <a:endParaRPr lang="en-US" dirty="0" smtClean="0"/>
          </a:p>
          <a:p>
            <a:pPr lvl="1">
              <a:buFont typeface="Wingdings" pitchFamily="2" charset="2"/>
              <a:buChar char="Ø"/>
            </a:pPr>
            <a:r>
              <a:rPr lang="en-GB" dirty="0" smtClean="0"/>
              <a:t>Look for anger cues and triggers </a:t>
            </a:r>
            <a:endParaRPr lang="en-US" dirty="0" smtClean="0"/>
          </a:p>
          <a:p>
            <a:pPr lvl="1">
              <a:buFont typeface="Wingdings" pitchFamily="2" charset="2"/>
              <a:buChar char="Ø"/>
            </a:pPr>
            <a:r>
              <a:rPr lang="en-GB" dirty="0" smtClean="0"/>
              <a:t>Maintain good eye contact </a:t>
            </a:r>
            <a:endParaRPr lang="en-US" dirty="0" smtClean="0"/>
          </a:p>
          <a:p>
            <a:pPr lvl="1">
              <a:buFont typeface="Wingdings" pitchFamily="2" charset="2"/>
              <a:buChar char="Ø"/>
            </a:pPr>
            <a:r>
              <a:rPr lang="en-GB" dirty="0" smtClean="0"/>
              <a:t>Use a calm voice </a:t>
            </a:r>
            <a:endParaRPr lang="en-US" dirty="0" smtClean="0"/>
          </a:p>
          <a:p>
            <a:pPr lvl="1">
              <a:buFont typeface="Wingdings" pitchFamily="2" charset="2"/>
              <a:buChar char="Ø"/>
            </a:pPr>
            <a:r>
              <a:rPr lang="en-GB" dirty="0" smtClean="0"/>
              <a:t>Make sure you have ‘cooled down’ before trying to work things out</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sz="3600" b="1" dirty="0" smtClean="0"/>
              <a:t/>
            </a:r>
            <a:br>
              <a:rPr lang="en-GB" sz="3600" b="1" dirty="0" smtClean="0"/>
            </a:br>
            <a:r>
              <a:rPr lang="en-GB" sz="3600" b="1" dirty="0" smtClean="0"/>
              <a:t>Resolving Conflicts at a Government Level</a:t>
            </a:r>
            <a:r>
              <a:rPr lang="en-GB" sz="36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685800"/>
            <a:ext cx="8686800" cy="5943600"/>
          </a:xfrm>
        </p:spPr>
        <p:txBody>
          <a:bodyPr>
            <a:normAutofit fontScale="85000" lnSpcReduction="20000"/>
          </a:bodyPr>
          <a:lstStyle/>
          <a:p>
            <a:r>
              <a:rPr lang="en-GB" dirty="0" smtClean="0"/>
              <a:t>There are several ways of resolving conflicts at the government level. </a:t>
            </a:r>
            <a:endParaRPr lang="en-US" dirty="0" smtClean="0"/>
          </a:p>
          <a:p>
            <a:pPr>
              <a:buNone/>
            </a:pPr>
            <a:r>
              <a:rPr lang="en-GB" b="1" dirty="0" smtClean="0"/>
              <a:t> </a:t>
            </a:r>
            <a:endParaRPr lang="en-US" dirty="0" smtClean="0"/>
          </a:p>
          <a:p>
            <a:pPr>
              <a:buFont typeface="Wingdings" pitchFamily="2" charset="2"/>
              <a:buChar char="q"/>
            </a:pPr>
            <a:r>
              <a:rPr lang="en-GB" b="1" dirty="0" smtClean="0"/>
              <a:t>Appointing a Commission</a:t>
            </a:r>
            <a:r>
              <a:rPr lang="en-GB" dirty="0" smtClean="0"/>
              <a:t> </a:t>
            </a:r>
            <a:endParaRPr lang="en-US" dirty="0" smtClean="0"/>
          </a:p>
          <a:p>
            <a:r>
              <a:rPr lang="en-GB" dirty="0" smtClean="0"/>
              <a:t>A commission is a group of people, usually professionals in a certain field who are selected to look into a problem more keenly, so as to come up with a solution.</a:t>
            </a:r>
          </a:p>
          <a:p>
            <a:r>
              <a:rPr lang="en-GB" dirty="0" smtClean="0"/>
              <a:t> One example is if the prices of basic items continue rising, the government may establish a commission to look into the effect of this increase on workers' wages.</a:t>
            </a:r>
          </a:p>
          <a:p>
            <a:r>
              <a:rPr lang="en-GB" dirty="0" smtClean="0"/>
              <a:t> The commission/committee is given the mandate to suggest ways to improve the workers' wages, actual remuneration, perhaps to suggest possible sources of funding and ways of handling future government/workers conflict</a:t>
            </a:r>
            <a:endParaRPr lang="en-US" dirty="0"/>
          </a:p>
        </p:txBody>
      </p:sp>
    </p:spTree>
  </p:cSld>
  <p:clrMapOvr>
    <a:masterClrMapping/>
  </p:clrMapOvr>
  <p:transition>
    <p:wedg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Elections to Change the Leaders</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562600"/>
          </a:xfrm>
        </p:spPr>
        <p:txBody>
          <a:bodyPr>
            <a:normAutofit/>
          </a:bodyPr>
          <a:lstStyle/>
          <a:p>
            <a:r>
              <a:rPr lang="en-GB" dirty="0" smtClean="0"/>
              <a:t>On some occasions due to strained relationships between the current government and populace, an election may be called.</a:t>
            </a:r>
          </a:p>
          <a:p>
            <a:r>
              <a:rPr lang="en-GB" dirty="0" smtClean="0"/>
              <a:t> In this case the population may elect a new government with new political leaders of their choice. </a:t>
            </a:r>
          </a:p>
          <a:p>
            <a:r>
              <a:rPr lang="en-GB" dirty="0" smtClean="0"/>
              <a:t>When this happens, the masses feel that they have picked their choice of leaders, thereby averting conflict.</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sz="3600" b="1" dirty="0" smtClean="0"/>
              <a:t>Meeting with Concerned Persons</a:t>
            </a:r>
            <a:r>
              <a:rPr lang="en-US" sz="3600" dirty="0" smtClean="0"/>
              <a:t/>
            </a:r>
            <a:br>
              <a:rPr lang="en-US" sz="3600" dirty="0" smtClean="0"/>
            </a:br>
            <a:endParaRPr lang="en-US" sz="3600" dirty="0"/>
          </a:p>
        </p:txBody>
      </p:sp>
      <p:sp>
        <p:nvSpPr>
          <p:cNvPr id="3" name="Content Placeholder 2"/>
          <p:cNvSpPr>
            <a:spLocks noGrp="1"/>
          </p:cNvSpPr>
          <p:nvPr>
            <p:ph idx="1"/>
          </p:nvPr>
        </p:nvSpPr>
        <p:spPr>
          <a:xfrm>
            <a:off x="152400" y="914400"/>
            <a:ext cx="8763000" cy="5638800"/>
          </a:xfrm>
        </p:spPr>
        <p:txBody>
          <a:bodyPr>
            <a:normAutofit fontScale="92500"/>
          </a:bodyPr>
          <a:lstStyle/>
          <a:p>
            <a:r>
              <a:rPr lang="en-GB" dirty="0" smtClean="0"/>
              <a:t>At times in the work place, conflict may arise between the in-charge persons and other staff members. </a:t>
            </a:r>
          </a:p>
          <a:p>
            <a:r>
              <a:rPr lang="en-GB" dirty="0" smtClean="0"/>
              <a:t>One of the ways to avert this misunderstanding is to call a meeting where all stakeholders are invited. </a:t>
            </a:r>
          </a:p>
          <a:p>
            <a:r>
              <a:rPr lang="en-GB" dirty="0" smtClean="0"/>
              <a:t>This provides for an opportunity to speak out, discuss and agree on solutions to be effected by all. </a:t>
            </a:r>
          </a:p>
          <a:p>
            <a:r>
              <a:rPr lang="en-GB" dirty="0" smtClean="0"/>
              <a:t>Mediators may also be chosen to represent one of the parties. </a:t>
            </a:r>
          </a:p>
          <a:p>
            <a:r>
              <a:rPr lang="en-GB" dirty="0" smtClean="0"/>
              <a:t>In this way, harmony in the work place  is restored. </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scontent.xx.fbcdn.net/hphotos-xpf1/v/t1.0-9/11026049_812913922118928_4830470386965326859_n.jpg?oh=f536bdcbb8d53de7466c3953ba01d3fd&amp;oe=55E4F0FC"/>
          <p:cNvPicPr>
            <a:picLocks noChangeAspect="1" noChangeArrowheads="1"/>
          </p:cNvPicPr>
          <p:nvPr/>
        </p:nvPicPr>
        <p:blipFill>
          <a:blip r:embed="rId3"/>
          <a:srcRect/>
          <a:stretch>
            <a:fillRect/>
          </a:stretch>
        </p:blipFill>
        <p:spPr bwMode="auto">
          <a:xfrm>
            <a:off x="228600" y="381000"/>
            <a:ext cx="8458200" cy="6172200"/>
          </a:xfrm>
          <a:prstGeom prst="rect">
            <a:avLst/>
          </a:prstGeom>
          <a:noFill/>
        </p:spPr>
      </p:pic>
      <p:pic>
        <p:nvPicPr>
          <p:cNvPr id="3" name="CATHO-Hodi hodi.mp3">
            <a:hlinkClick r:id="" action="ppaction://media"/>
          </p:cNvPr>
          <p:cNvPicPr>
            <a:picLocks noRot="1" noChangeAspect="1"/>
          </p:cNvPicPr>
          <p:nvPr>
            <a:audioFile r:link="rId1"/>
          </p:nvPr>
        </p:nvPicPr>
        <p:blipFill>
          <a:blip r:embed="rId4"/>
          <a:stretch>
            <a:fillRect/>
          </a:stretch>
        </p:blipFill>
        <p:spPr>
          <a:xfrm>
            <a:off x="152400" y="0"/>
            <a:ext cx="685800" cy="533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8588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sz="3600" b="1" dirty="0" smtClean="0"/>
              <a:t/>
            </a:r>
            <a:br>
              <a:rPr lang="en-GB" sz="3600" b="1" dirty="0" smtClean="0"/>
            </a:br>
            <a:r>
              <a:rPr lang="en-GB" sz="3600" b="1" dirty="0" smtClean="0"/>
              <a:t>The Negotiation Process</a:t>
            </a:r>
            <a:r>
              <a:rPr lang="en-GB" sz="36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04800" y="762000"/>
            <a:ext cx="8382000" cy="5791200"/>
          </a:xfrm>
        </p:spPr>
        <p:txBody>
          <a:bodyPr>
            <a:normAutofit fontScale="92500" lnSpcReduction="20000"/>
          </a:bodyPr>
          <a:lstStyle/>
          <a:p>
            <a:r>
              <a:rPr lang="en-GB" dirty="0" smtClean="0"/>
              <a:t>The process of negotiation consists of three important phases.</a:t>
            </a:r>
            <a:endParaRPr lang="en-US" dirty="0" smtClean="0"/>
          </a:p>
          <a:p>
            <a:pPr>
              <a:buNone/>
            </a:pPr>
            <a:r>
              <a:rPr lang="en-GB" b="1" dirty="0" smtClean="0"/>
              <a:t> </a:t>
            </a:r>
            <a:endParaRPr lang="en-US" dirty="0" smtClean="0"/>
          </a:p>
          <a:p>
            <a:pPr>
              <a:buFont typeface="Wingdings" pitchFamily="2" charset="2"/>
              <a:buChar char="q"/>
            </a:pPr>
            <a:r>
              <a:rPr lang="en-GB" b="1" dirty="0" smtClean="0"/>
              <a:t>The Information Phase</a:t>
            </a:r>
            <a:r>
              <a:rPr lang="en-GB" dirty="0" smtClean="0"/>
              <a:t> </a:t>
            </a:r>
          </a:p>
          <a:p>
            <a:pPr>
              <a:buNone/>
            </a:pPr>
            <a:endParaRPr lang="en-US" dirty="0" smtClean="0"/>
          </a:p>
          <a:p>
            <a:r>
              <a:rPr lang="en-GB" dirty="0" smtClean="0"/>
              <a:t>During this phase, you should collect and evaluate information on all factors that will have an effect on the negotiation.</a:t>
            </a:r>
          </a:p>
          <a:p>
            <a:r>
              <a:rPr lang="en-GB" dirty="0" smtClean="0"/>
              <a:t> Work out a defensive plan to protect sensitive information that the opposition is likely to inquire about. </a:t>
            </a:r>
          </a:p>
          <a:p>
            <a:r>
              <a:rPr lang="en-GB" dirty="0" smtClean="0"/>
              <a:t>Decide whether the negotiations will be carried out by yourself or an agent. </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The Competitive Phase</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458200" cy="5287963"/>
          </a:xfrm>
        </p:spPr>
        <p:txBody>
          <a:bodyPr/>
          <a:lstStyle/>
          <a:p>
            <a:r>
              <a:rPr lang="en-GB" dirty="0" smtClean="0"/>
              <a:t>The bargaining begins during this phase. </a:t>
            </a:r>
          </a:p>
          <a:p>
            <a:r>
              <a:rPr lang="en-GB" dirty="0" smtClean="0"/>
              <a:t>You should decide who should go first on particular issues. </a:t>
            </a:r>
          </a:p>
          <a:p>
            <a:r>
              <a:rPr lang="en-GB" dirty="0" smtClean="0"/>
              <a:t>Support your position on an appropriate rationale and actively manage the concession process.</a:t>
            </a:r>
            <a:endParaRPr lang="en-US" dirty="0" smtClean="0"/>
          </a:p>
          <a:p>
            <a:pPr>
              <a:buNone/>
            </a:pPr>
            <a:endParaRPr lang="en-US" dirty="0"/>
          </a:p>
        </p:txBody>
      </p:sp>
    </p:spTree>
  </p:cSld>
  <p:clrMapOvr>
    <a:masterClrMapping/>
  </p:clrMapOvr>
  <p:transition>
    <p:wedg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The Cooperative Phase</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10600" cy="5715000"/>
          </a:xfrm>
        </p:spPr>
        <p:txBody>
          <a:bodyPr>
            <a:normAutofit fontScale="85000" lnSpcReduction="10000"/>
          </a:bodyPr>
          <a:lstStyle/>
          <a:p>
            <a:r>
              <a:rPr lang="en-GB" dirty="0" smtClean="0"/>
              <a:t>It is important to understand that, ultimately, cooperation is a worthy and necessary stage in the negotiation process. </a:t>
            </a:r>
          </a:p>
          <a:p>
            <a:r>
              <a:rPr lang="en-GB" dirty="0" smtClean="0"/>
              <a:t>While acknowledging that negotiations are inherently competitive, it helps to remember the following:</a:t>
            </a:r>
            <a:endParaRPr lang="en-US" dirty="0" smtClean="0"/>
          </a:p>
          <a:p>
            <a:pPr lvl="1">
              <a:buFont typeface="Wingdings" pitchFamily="2" charset="2"/>
              <a:buChar char="Ø"/>
            </a:pPr>
            <a:r>
              <a:rPr lang="en-GB" dirty="0" smtClean="0"/>
              <a:t>Be cooperative. </a:t>
            </a:r>
            <a:endParaRPr lang="en-US" dirty="0" smtClean="0"/>
          </a:p>
          <a:p>
            <a:pPr lvl="1">
              <a:buFont typeface="Wingdings" pitchFamily="2" charset="2"/>
              <a:buChar char="Ø"/>
            </a:pPr>
            <a:r>
              <a:rPr lang="en-GB" dirty="0" smtClean="0"/>
              <a:t>Do not use threats. </a:t>
            </a:r>
            <a:endParaRPr lang="en-US" dirty="0" smtClean="0"/>
          </a:p>
          <a:p>
            <a:pPr lvl="1">
              <a:buFont typeface="Wingdings" pitchFamily="2" charset="2"/>
              <a:buChar char="Ø"/>
            </a:pPr>
            <a:r>
              <a:rPr lang="en-GB" dirty="0" smtClean="0"/>
              <a:t>Assess the value of your position accurately. </a:t>
            </a:r>
            <a:endParaRPr lang="en-US" dirty="0" smtClean="0"/>
          </a:p>
          <a:p>
            <a:pPr lvl="1">
              <a:buFont typeface="Wingdings" pitchFamily="2" charset="2"/>
              <a:buChar char="Ø"/>
            </a:pPr>
            <a:r>
              <a:rPr lang="en-GB" dirty="0" smtClean="0"/>
              <a:t>Be willing to share information. </a:t>
            </a:r>
            <a:endParaRPr lang="en-US" dirty="0" smtClean="0"/>
          </a:p>
          <a:p>
            <a:pPr lvl="1">
              <a:buFont typeface="Wingdings" pitchFamily="2" charset="2"/>
              <a:buChar char="Ø"/>
            </a:pPr>
            <a:r>
              <a:rPr lang="en-GB" dirty="0" smtClean="0"/>
              <a:t>Approach negotiations in an objective, fair, trustworthy manner. </a:t>
            </a:r>
            <a:endParaRPr lang="en-US" dirty="0" smtClean="0"/>
          </a:p>
          <a:p>
            <a:pPr lvl="1">
              <a:buFont typeface="Wingdings" pitchFamily="2" charset="2"/>
              <a:buChar char="Ø"/>
            </a:pPr>
            <a:r>
              <a:rPr lang="en-GB" dirty="0" smtClean="0"/>
              <a:t>Seek agreement in the open exchange </a:t>
            </a:r>
            <a:br>
              <a:rPr lang="en-GB" dirty="0" smtClean="0"/>
            </a:br>
            <a:r>
              <a:rPr lang="en-GB" dirty="0" smtClean="0"/>
              <a:t>of information. </a:t>
            </a:r>
            <a:endParaRPr lang="en-US" dirty="0" smtClean="0"/>
          </a:p>
          <a:p>
            <a:pPr lvl="1">
              <a:buFont typeface="Wingdings" pitchFamily="2" charset="2"/>
              <a:buChar char="Ø"/>
            </a:pPr>
            <a:r>
              <a:rPr lang="en-GB" dirty="0" smtClean="0"/>
              <a:t>Get a settlement that is fair to both sides.</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Culture and Civilisation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04800" y="838200"/>
            <a:ext cx="8610600" cy="5791200"/>
          </a:xfrm>
        </p:spPr>
        <p:txBody>
          <a:bodyPr>
            <a:normAutofit fontScale="92500" lnSpcReduction="10000"/>
          </a:bodyPr>
          <a:lstStyle/>
          <a:p>
            <a:r>
              <a:rPr lang="en-GB" dirty="0" smtClean="0"/>
              <a:t>The </a:t>
            </a:r>
            <a:r>
              <a:rPr lang="en-GB" dirty="0"/>
              <a:t>general public often thinks of culture as the aesthetic code of society: art, music, drama and literature</a:t>
            </a:r>
            <a:r>
              <a:rPr lang="en-GB" dirty="0" smtClean="0"/>
              <a:t>.</a:t>
            </a:r>
          </a:p>
          <a:p>
            <a:r>
              <a:rPr lang="en-GB" dirty="0" smtClean="0"/>
              <a:t> </a:t>
            </a:r>
            <a:r>
              <a:rPr lang="en-GB" dirty="0"/>
              <a:t>In their definition of culture, social scientists include everything passed down by human society except its biology. </a:t>
            </a:r>
            <a:endParaRPr lang="en-GB" dirty="0" smtClean="0"/>
          </a:p>
          <a:p>
            <a:r>
              <a:rPr lang="en-GB" dirty="0" smtClean="0"/>
              <a:t>This </a:t>
            </a:r>
            <a:r>
              <a:rPr lang="en-GB" dirty="0"/>
              <a:t>consists of language and technology, laws and customs, beliefs and moral standards. </a:t>
            </a:r>
            <a:endParaRPr lang="en-GB" dirty="0" smtClean="0"/>
          </a:p>
          <a:p>
            <a:r>
              <a:rPr lang="en-GB" dirty="0" smtClean="0"/>
              <a:t>The </a:t>
            </a:r>
            <a:r>
              <a:rPr lang="en-GB" dirty="0"/>
              <a:t>child is born into a society and learns its culture in the process of growing up</a:t>
            </a:r>
            <a:r>
              <a:rPr lang="en-GB" dirty="0" smtClean="0"/>
              <a:t>.</a:t>
            </a:r>
          </a:p>
          <a:p>
            <a:r>
              <a:rPr lang="en-GB" dirty="0" smtClean="0"/>
              <a:t> </a:t>
            </a:r>
            <a:r>
              <a:rPr lang="en-GB" dirty="0"/>
              <a:t>For each individual, there is a specific culture that is the social heritage of a particular society at a given time. </a:t>
            </a:r>
            <a:endParaRPr lang="en-US" dirty="0"/>
          </a:p>
        </p:txBody>
      </p:sp>
    </p:spTree>
  </p:cSld>
  <p:clrMapOvr>
    <a:masterClrMapping/>
  </p:clrMapOvr>
  <p:transition>
    <p:wedge/>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6488" cy="563562"/>
          </a:xfrm>
        </p:spPr>
        <p:txBody>
          <a:bodyPr>
            <a:normAutofit fontScale="90000"/>
          </a:bodyPr>
          <a:lstStyle/>
          <a:p>
            <a:r>
              <a:rPr lang="en-GB" sz="2700" b="1" dirty="0" smtClean="0"/>
              <a:t/>
            </a:r>
            <a:br>
              <a:rPr lang="en-GB" sz="2700" b="1" dirty="0" smtClean="0"/>
            </a:br>
            <a:r>
              <a:rPr lang="en-GB" sz="2700" b="1" dirty="0" smtClean="0"/>
              <a:t>How Sociology and Anthropology Influences Nursing Skills</a:t>
            </a:r>
            <a:r>
              <a:rPr lang="en-GB" sz="27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81000" y="762000"/>
            <a:ext cx="8552688" cy="5867400"/>
          </a:xfrm>
        </p:spPr>
        <p:txBody>
          <a:bodyPr>
            <a:normAutofit lnSpcReduction="10000"/>
          </a:bodyPr>
          <a:lstStyle/>
          <a:p>
            <a:r>
              <a:rPr lang="en-GB" dirty="0" smtClean="0"/>
              <a:t>Equipped with sociological and anthropological knowledge nurses should remember that humans are social beings whose physical environment plays an important role. </a:t>
            </a:r>
          </a:p>
          <a:p>
            <a:r>
              <a:rPr lang="en-GB" dirty="0" smtClean="0"/>
              <a:t>You should be aware of the patient's surroundings, type of housing, ventilation systems, the availability of water and sanitation. </a:t>
            </a:r>
          </a:p>
          <a:p>
            <a:r>
              <a:rPr lang="en-GB" dirty="0" smtClean="0"/>
              <a:t>You should also be aware of their social background, for example, relationships with the family and spiritual group members and psychological factors, for example if they are grieving, coping with the spouse and/or work. </a:t>
            </a:r>
            <a:endParaRPr lang="en-US" dirty="0" smtClean="0"/>
          </a:p>
          <a:p>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6488"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705088" cy="5791200"/>
          </a:xfrm>
        </p:spPr>
        <p:txBody>
          <a:bodyPr>
            <a:normAutofit lnSpcReduction="10000"/>
          </a:bodyPr>
          <a:lstStyle/>
          <a:p>
            <a:r>
              <a:rPr lang="en-GB" dirty="0" smtClean="0"/>
              <a:t>All these factors will influence the health of your patient. </a:t>
            </a:r>
          </a:p>
          <a:p>
            <a:r>
              <a:rPr lang="en-GB" dirty="0" smtClean="0"/>
              <a:t>These facts should be confirmed with a significant family member or guardian where possible. </a:t>
            </a:r>
          </a:p>
          <a:p>
            <a:r>
              <a:rPr lang="en-GB" dirty="0" smtClean="0"/>
              <a:t>The information you collect during this process will help the health team in planning immediate and follow-up care. </a:t>
            </a:r>
          </a:p>
          <a:p>
            <a:r>
              <a:rPr lang="en-GB" dirty="0" smtClean="0"/>
              <a:t>In addition, it will enable you to provide care that centres on the patient and family members, and in so doing you will be in a position to positively influence the patient's health  seeking behaviour.</a:t>
            </a:r>
            <a:endParaRPr lang="en-US"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
            </a:r>
            <a:br>
              <a:rPr lang="en-GB" b="1" dirty="0" smtClean="0"/>
            </a:br>
            <a:r>
              <a:rPr lang="en-GB" b="1" dirty="0" smtClean="0"/>
              <a:t>The Cooperative Phase</a:t>
            </a:r>
            <a:r>
              <a:rPr lang="en-US" dirty="0" smtClean="0"/>
              <a:t/>
            </a:r>
            <a:br>
              <a:rPr lang="en-US" dirty="0" smtClean="0"/>
            </a:br>
            <a:endParaRPr lang="en-US" dirty="0"/>
          </a:p>
        </p:txBody>
      </p:sp>
      <p:sp>
        <p:nvSpPr>
          <p:cNvPr id="3" name="Content Placeholder 2"/>
          <p:cNvSpPr>
            <a:spLocks noGrp="1"/>
          </p:cNvSpPr>
          <p:nvPr>
            <p:ph idx="1"/>
          </p:nvPr>
        </p:nvSpPr>
        <p:spPr>
          <a:xfrm>
            <a:off x="228600" y="685800"/>
            <a:ext cx="8686800" cy="6019800"/>
          </a:xfrm>
        </p:spPr>
        <p:txBody>
          <a:bodyPr>
            <a:normAutofit fontScale="92500" lnSpcReduction="20000"/>
          </a:bodyPr>
          <a:lstStyle/>
          <a:p>
            <a:r>
              <a:rPr lang="en-GB" dirty="0" smtClean="0"/>
              <a:t>It is important to understand that, ultimately, cooperation is a worthy and necessary stage in the negotiation process. </a:t>
            </a:r>
          </a:p>
          <a:p>
            <a:r>
              <a:rPr lang="en-GB" dirty="0" smtClean="0"/>
              <a:t>While acknowledging that negotiations are inherently competitive, it helps to remember the following:</a:t>
            </a:r>
            <a:endParaRPr lang="en-US" dirty="0" smtClean="0"/>
          </a:p>
          <a:p>
            <a:pPr lvl="1">
              <a:buFont typeface="Wingdings" pitchFamily="2" charset="2"/>
              <a:buChar char="Ø"/>
            </a:pPr>
            <a:r>
              <a:rPr lang="en-GB" dirty="0" smtClean="0"/>
              <a:t>Be cooperative. </a:t>
            </a:r>
            <a:endParaRPr lang="en-US" dirty="0" smtClean="0"/>
          </a:p>
          <a:p>
            <a:pPr lvl="1">
              <a:buFont typeface="Wingdings" pitchFamily="2" charset="2"/>
              <a:buChar char="Ø"/>
            </a:pPr>
            <a:r>
              <a:rPr lang="en-GB" dirty="0" smtClean="0"/>
              <a:t>Do not use threats. </a:t>
            </a:r>
            <a:endParaRPr lang="en-US" dirty="0" smtClean="0"/>
          </a:p>
          <a:p>
            <a:pPr lvl="1">
              <a:buFont typeface="Wingdings" pitchFamily="2" charset="2"/>
              <a:buChar char="Ø"/>
            </a:pPr>
            <a:r>
              <a:rPr lang="en-GB" dirty="0" smtClean="0"/>
              <a:t>Assess the value of your position accurately. </a:t>
            </a:r>
            <a:endParaRPr lang="en-US" dirty="0" smtClean="0"/>
          </a:p>
          <a:p>
            <a:pPr lvl="1">
              <a:buFont typeface="Wingdings" pitchFamily="2" charset="2"/>
              <a:buChar char="Ø"/>
            </a:pPr>
            <a:r>
              <a:rPr lang="en-GB" dirty="0" smtClean="0"/>
              <a:t>Be willing to share information. </a:t>
            </a:r>
            <a:endParaRPr lang="en-US" dirty="0" smtClean="0"/>
          </a:p>
          <a:p>
            <a:pPr lvl="1">
              <a:buFont typeface="Wingdings" pitchFamily="2" charset="2"/>
              <a:buChar char="Ø"/>
            </a:pPr>
            <a:r>
              <a:rPr lang="en-GB" dirty="0" smtClean="0"/>
              <a:t>Approach negotiations in an objective, fair, trustworthy manner. </a:t>
            </a:r>
            <a:endParaRPr lang="en-US" dirty="0" smtClean="0"/>
          </a:p>
          <a:p>
            <a:pPr lvl="1">
              <a:buFont typeface="Wingdings" pitchFamily="2" charset="2"/>
              <a:buChar char="Ø"/>
            </a:pPr>
            <a:r>
              <a:rPr lang="en-GB" dirty="0" smtClean="0"/>
              <a:t>Seek agreement in the open exchange </a:t>
            </a:r>
            <a:br>
              <a:rPr lang="en-GB" dirty="0" smtClean="0"/>
            </a:br>
            <a:r>
              <a:rPr lang="en-GB" dirty="0" smtClean="0"/>
              <a:t>of information. </a:t>
            </a:r>
            <a:endParaRPr lang="en-US" dirty="0" smtClean="0"/>
          </a:p>
          <a:p>
            <a:pPr lvl="1">
              <a:buFont typeface="Wingdings" pitchFamily="2" charset="2"/>
              <a:buChar char="Ø"/>
            </a:pPr>
            <a:r>
              <a:rPr lang="en-GB" dirty="0" smtClean="0"/>
              <a:t>Get a settlement that is fair to both sides.</a:t>
            </a:r>
            <a:endParaRPr lang="en-US" dirty="0" smtClean="0"/>
          </a:p>
          <a:p>
            <a:endParaRPr lang="en-US" dirty="0"/>
          </a:p>
        </p:txBody>
      </p:sp>
      <p:pic>
        <p:nvPicPr>
          <p:cNvPr id="4" name="Picture 2" descr="https://scontent.xx.fbcdn.net/hphotos-xpf1/v/t1.0-9/10171828_618558434893630_1247477746_n.jpg?oh=0ce693a4d2ea7d5902bd9745d6129400&amp;oe=55A2A2D6"/>
          <p:cNvPicPr>
            <a:picLocks noChangeAspect="1" noChangeArrowheads="1"/>
          </p:cNvPicPr>
          <p:nvPr/>
        </p:nvPicPr>
        <p:blipFill>
          <a:blip r:embed="rId3"/>
          <a:srcRect/>
          <a:stretch>
            <a:fillRect/>
          </a:stretch>
        </p:blipFill>
        <p:spPr bwMode="auto">
          <a:xfrm>
            <a:off x="0" y="228600"/>
            <a:ext cx="8839200" cy="6400800"/>
          </a:xfrm>
          <a:prstGeom prst="rect">
            <a:avLst/>
          </a:prstGeom>
          <a:noFill/>
        </p:spPr>
      </p:pic>
      <p:sp>
        <p:nvSpPr>
          <p:cNvPr id="6" name="TextBox 5"/>
          <p:cNvSpPr txBox="1"/>
          <p:nvPr/>
        </p:nvSpPr>
        <p:spPr>
          <a:xfrm>
            <a:off x="6781800" y="5943601"/>
            <a:ext cx="1828800" cy="769441"/>
          </a:xfrm>
          <a:prstGeom prst="rect">
            <a:avLst/>
          </a:prstGeom>
          <a:noFill/>
        </p:spPr>
        <p:txBody>
          <a:bodyPr wrap="square" rtlCol="0">
            <a:spAutoFit/>
          </a:bodyPr>
          <a:lstStyle/>
          <a:p>
            <a:r>
              <a:rPr lang="en-US" sz="4400" b="1" dirty="0" smtClean="0">
                <a:solidFill>
                  <a:srgbClr val="FF0000"/>
                </a:solidFill>
                <a:latin typeface="Blackadder ITC" pitchFamily="82" charset="0"/>
              </a:rPr>
              <a:t>END</a:t>
            </a:r>
            <a:endParaRPr lang="en-US" sz="4400" b="1" dirty="0">
              <a:solidFill>
                <a:srgbClr val="FF0000"/>
              </a:solidFill>
              <a:latin typeface="Blackadder ITC" pitchFamily="82" charset="0"/>
            </a:endParaRPr>
          </a:p>
        </p:txBody>
      </p:sp>
      <p:sp>
        <p:nvSpPr>
          <p:cNvPr id="7" name="TextBox 6"/>
          <p:cNvSpPr txBox="1"/>
          <p:nvPr/>
        </p:nvSpPr>
        <p:spPr>
          <a:xfrm>
            <a:off x="609600" y="304801"/>
            <a:ext cx="1454359" cy="646331"/>
          </a:xfrm>
          <a:prstGeom prst="rect">
            <a:avLst/>
          </a:prstGeom>
          <a:noFill/>
        </p:spPr>
        <p:txBody>
          <a:bodyPr wrap="square" rtlCol="0">
            <a:spAutoFit/>
          </a:bodyPr>
          <a:lstStyle/>
          <a:p>
            <a:r>
              <a:rPr lang="en-US" sz="3600" b="1" dirty="0" smtClean="0">
                <a:solidFill>
                  <a:srgbClr val="FFFF00"/>
                </a:solidFill>
                <a:latin typeface="Blackadder ITC" pitchFamily="82" charset="0"/>
              </a:rPr>
              <a:t>END</a:t>
            </a:r>
            <a:endParaRPr lang="en-US" sz="3600" b="1" dirty="0">
              <a:solidFill>
                <a:srgbClr val="FFFF00"/>
              </a:solidFill>
              <a:latin typeface="Blackadder ITC" pitchFamily="82" charset="0"/>
            </a:endParaRPr>
          </a:p>
        </p:txBody>
      </p:sp>
      <p:pic>
        <p:nvPicPr>
          <p:cNvPr id="8" name="CATHO-Alfajiri.mp3">
            <a:hlinkClick r:id="" action="ppaction://media"/>
          </p:cNvPr>
          <p:cNvPicPr>
            <a:picLocks noRot="1" noChangeAspect="1"/>
          </p:cNvPicPr>
          <p:nvPr>
            <a:audioFile r:link="rId1"/>
          </p:nvPr>
        </p:nvPicPr>
        <p:blipFill>
          <a:blip r:embed="rId4"/>
          <a:stretch>
            <a:fillRect/>
          </a:stretch>
        </p:blipFill>
        <p:spPr>
          <a:xfrm>
            <a:off x="8458200" y="6019800"/>
            <a:ext cx="457200" cy="4572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7718"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90600"/>
            <a:ext cx="8686800" cy="5562600"/>
          </a:xfrm>
        </p:spPr>
        <p:txBody>
          <a:bodyPr>
            <a:normAutofit/>
          </a:bodyPr>
          <a:lstStyle/>
          <a:p>
            <a:r>
              <a:rPr lang="en-GB" dirty="0"/>
              <a:t>Civilisation was originally identified with the city because the growth of cities ushered in improvements in man's standard of living, which raised him from the 'primitive' subsistence state</a:t>
            </a:r>
            <a:r>
              <a:rPr lang="en-GB" dirty="0" smtClean="0"/>
              <a:t>.</a:t>
            </a:r>
          </a:p>
          <a:p>
            <a:r>
              <a:rPr lang="en-GB" dirty="0" smtClean="0"/>
              <a:t> </a:t>
            </a:r>
            <a:r>
              <a:rPr lang="en-GB" dirty="0"/>
              <a:t>The word comes from </a:t>
            </a:r>
            <a:r>
              <a:rPr lang="en-GB" dirty="0" err="1"/>
              <a:t>civis</a:t>
            </a:r>
            <a:r>
              <a:rPr lang="en-GB" dirty="0"/>
              <a:t>, the Latin word for </a:t>
            </a:r>
            <a:r>
              <a:rPr lang="en-GB" dirty="0" smtClean="0"/>
              <a:t>citizen.</a:t>
            </a:r>
          </a:p>
          <a:p>
            <a:r>
              <a:rPr lang="en-GB" dirty="0" smtClean="0"/>
              <a:t>A </a:t>
            </a:r>
            <a:r>
              <a:rPr lang="en-GB" dirty="0"/>
              <a:t>notable component for being identified as 'civilised' in English-speaking African countries is being educated.</a:t>
            </a:r>
            <a:endParaRPr lang="en-US" dirty="0"/>
          </a:p>
          <a:p>
            <a:endParaRPr lang="en-US" dirty="0"/>
          </a:p>
        </p:txBody>
      </p:sp>
    </p:spTree>
  </p:cSld>
  <p:clrMapOvr>
    <a:masterClrMapping/>
  </p:clrMapOvr>
  <p:transition>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Role</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a:bodyPr>
          <a:lstStyle/>
          <a:p>
            <a:r>
              <a:rPr lang="en-GB" dirty="0" smtClean="0"/>
              <a:t>A </a:t>
            </a:r>
            <a:r>
              <a:rPr lang="en-GB" dirty="0"/>
              <a:t>society can be seen as a system of roles, each of which involves relationships between people, patterns of behaviour and rights and duties associated with a particular position</a:t>
            </a:r>
            <a:r>
              <a:rPr lang="en-GB" dirty="0" smtClean="0"/>
              <a:t>.</a:t>
            </a:r>
          </a:p>
          <a:p>
            <a:r>
              <a:rPr lang="en-GB" dirty="0" smtClean="0"/>
              <a:t> </a:t>
            </a:r>
            <a:r>
              <a:rPr lang="en-GB" dirty="0"/>
              <a:t>Everyone has more than one role</a:t>
            </a:r>
            <a:r>
              <a:rPr lang="en-GB" dirty="0" smtClean="0"/>
              <a:t>.</a:t>
            </a:r>
          </a:p>
          <a:p>
            <a:r>
              <a:rPr lang="en-GB" dirty="0" smtClean="0"/>
              <a:t> </a:t>
            </a:r>
            <a:r>
              <a:rPr lang="en-GB" dirty="0"/>
              <a:t>For example, you may be a son or a daughter, a student, a friend, a citizen, and so on. </a:t>
            </a:r>
            <a:endParaRPr lang="en-GB" dirty="0" smtClean="0"/>
          </a:p>
          <a:p>
            <a:r>
              <a:rPr lang="en-GB" dirty="0" smtClean="0"/>
              <a:t>You </a:t>
            </a:r>
            <a:r>
              <a:rPr lang="en-GB" dirty="0"/>
              <a:t>also have other kinship, economic, political, religious and recreational roles.</a:t>
            </a:r>
            <a:endParaRPr lang="en-US" dirty="0"/>
          </a:p>
          <a:p>
            <a:endParaRPr lang="en-US" dirty="0"/>
          </a:p>
        </p:txBody>
      </p:sp>
    </p:spTree>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Values</a:t>
            </a:r>
            <a:endParaRPr lang="en-US" dirty="0"/>
          </a:p>
        </p:txBody>
      </p:sp>
      <p:sp>
        <p:nvSpPr>
          <p:cNvPr id="3" name="Content Placeholder 2"/>
          <p:cNvSpPr>
            <a:spLocks noGrp="1"/>
          </p:cNvSpPr>
          <p:nvPr>
            <p:ph idx="1"/>
          </p:nvPr>
        </p:nvSpPr>
        <p:spPr>
          <a:xfrm>
            <a:off x="152400" y="838200"/>
            <a:ext cx="8763000" cy="5791200"/>
          </a:xfrm>
        </p:spPr>
        <p:txBody>
          <a:bodyPr>
            <a:normAutofit/>
          </a:bodyPr>
          <a:lstStyle/>
          <a:p>
            <a:r>
              <a:rPr lang="en-GB" dirty="0" smtClean="0"/>
              <a:t>Values </a:t>
            </a:r>
            <a:r>
              <a:rPr lang="en-GB" dirty="0"/>
              <a:t>are usually inferred from observed behaviour. </a:t>
            </a:r>
            <a:endParaRPr lang="en-GB" dirty="0" smtClean="0"/>
          </a:p>
          <a:p>
            <a:r>
              <a:rPr lang="en-GB" dirty="0" smtClean="0"/>
              <a:t>If </a:t>
            </a:r>
            <a:r>
              <a:rPr lang="en-GB" dirty="0"/>
              <a:t>a person regularly associates with certain people, it can be assumed that they value this relationship</a:t>
            </a:r>
            <a:r>
              <a:rPr lang="en-GB" dirty="0" smtClean="0"/>
              <a:t>.</a:t>
            </a:r>
          </a:p>
          <a:p>
            <a:r>
              <a:rPr lang="en-GB" dirty="0" smtClean="0"/>
              <a:t> Values  </a:t>
            </a:r>
            <a:r>
              <a:rPr lang="en-GB" dirty="0"/>
              <a:t>directly cause people to act in certain </a:t>
            </a:r>
            <a:r>
              <a:rPr lang="en-GB" dirty="0" smtClean="0"/>
              <a:t>way </a:t>
            </a:r>
            <a:endParaRPr lang="en-US" dirty="0"/>
          </a:p>
          <a:p>
            <a:endParaRPr lang="en-US" dirty="0"/>
          </a:p>
        </p:txBody>
      </p:sp>
    </p:spTree>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Norms</a:t>
            </a:r>
            <a:endParaRPr lang="en-US" dirty="0"/>
          </a:p>
        </p:txBody>
      </p:sp>
      <p:sp>
        <p:nvSpPr>
          <p:cNvPr id="3" name="Content Placeholder 2"/>
          <p:cNvSpPr>
            <a:spLocks noGrp="1"/>
          </p:cNvSpPr>
          <p:nvPr>
            <p:ph idx="1"/>
          </p:nvPr>
        </p:nvSpPr>
        <p:spPr>
          <a:xfrm>
            <a:off x="304800" y="762000"/>
            <a:ext cx="8610600" cy="5867400"/>
          </a:xfrm>
        </p:spPr>
        <p:txBody>
          <a:bodyPr>
            <a:normAutofit fontScale="85000" lnSpcReduction="10000"/>
          </a:bodyPr>
          <a:lstStyle/>
          <a:p>
            <a:r>
              <a:rPr lang="en-GB" dirty="0" smtClean="0"/>
              <a:t>Norms </a:t>
            </a:r>
            <a:r>
              <a:rPr lang="en-GB" dirty="0"/>
              <a:t>are the standards that govern behaviour in roles. </a:t>
            </a:r>
            <a:endParaRPr lang="en-GB" dirty="0" smtClean="0"/>
          </a:p>
          <a:p>
            <a:r>
              <a:rPr lang="en-GB" dirty="0" smtClean="0"/>
              <a:t>They </a:t>
            </a:r>
            <a:r>
              <a:rPr lang="en-GB" dirty="0"/>
              <a:t>are societal expectations of what is normal</a:t>
            </a:r>
            <a:r>
              <a:rPr lang="en-GB" dirty="0" smtClean="0"/>
              <a:t>.</a:t>
            </a:r>
          </a:p>
          <a:p>
            <a:r>
              <a:rPr lang="en-GB" dirty="0" smtClean="0"/>
              <a:t> </a:t>
            </a:r>
            <a:r>
              <a:rPr lang="en-GB" dirty="0"/>
              <a:t>Sometimes, they have been formalised as law, but most norms are less formal</a:t>
            </a:r>
            <a:r>
              <a:rPr lang="en-GB" dirty="0" smtClean="0"/>
              <a:t>.</a:t>
            </a:r>
          </a:p>
          <a:p>
            <a:r>
              <a:rPr lang="en-GB" dirty="0" smtClean="0"/>
              <a:t> </a:t>
            </a:r>
            <a:r>
              <a:rPr lang="en-GB" dirty="0"/>
              <a:t>However, many people do not follow norms exactly in their daily lives because they may think it is impossible or just inconvenient. </a:t>
            </a:r>
            <a:endParaRPr lang="en-GB" dirty="0" smtClean="0"/>
          </a:p>
          <a:p>
            <a:r>
              <a:rPr lang="en-GB" dirty="0" smtClean="0"/>
              <a:t>Therefore</a:t>
            </a:r>
            <a:r>
              <a:rPr lang="en-GB" dirty="0"/>
              <a:t>, a distinction should always be made between behaviour and norms</a:t>
            </a:r>
            <a:r>
              <a:rPr lang="en-GB" dirty="0" smtClean="0"/>
              <a:t>.</a:t>
            </a:r>
          </a:p>
          <a:p>
            <a:r>
              <a:rPr lang="en-GB" dirty="0" smtClean="0"/>
              <a:t> </a:t>
            </a:r>
            <a:r>
              <a:rPr lang="en-GB" dirty="0"/>
              <a:t>Often, for example, when you are conducting a study, people do not tell you about societal norms but refer mostly to what it is that they actually do. </a:t>
            </a:r>
            <a:endParaRPr lang="en-US" dirty="0"/>
          </a:p>
          <a:p>
            <a:r>
              <a:rPr lang="en-GB" dirty="0"/>
              <a:t>Sumner, an early sociologist, divided norms into folkways, mores and laws or </a:t>
            </a:r>
            <a:r>
              <a:rPr lang="en-GB" dirty="0" err="1"/>
              <a:t>stateways</a:t>
            </a:r>
            <a:endParaRPr lang="en-US"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GB" sz="2400" b="1" dirty="0"/>
              <a:t>SECTION 1: INTRODUCTION TO SOCIOLOGY AND </a:t>
            </a:r>
            <a:r>
              <a:rPr lang="en-US" sz="2400" dirty="0"/>
              <a:t/>
            </a:r>
            <a:br>
              <a:rPr lang="en-US" sz="2400" dirty="0"/>
            </a:br>
            <a:r>
              <a:rPr lang="en-GB" sz="2400" b="1" dirty="0"/>
              <a:t>ANTHROPOLOGY</a:t>
            </a:r>
            <a:endParaRPr lang="en-US" sz="2400" dirty="0"/>
          </a:p>
        </p:txBody>
      </p:sp>
      <p:sp>
        <p:nvSpPr>
          <p:cNvPr id="3" name="Content Placeholder 2"/>
          <p:cNvSpPr>
            <a:spLocks noGrp="1"/>
          </p:cNvSpPr>
          <p:nvPr>
            <p:ph idx="1"/>
          </p:nvPr>
        </p:nvSpPr>
        <p:spPr>
          <a:xfrm>
            <a:off x="228600" y="1066800"/>
            <a:ext cx="8686800" cy="5486400"/>
          </a:xfrm>
        </p:spPr>
        <p:txBody>
          <a:bodyPr>
            <a:normAutofit fontScale="85000" lnSpcReduction="20000"/>
          </a:bodyPr>
          <a:lstStyle/>
          <a:p>
            <a:r>
              <a:rPr lang="en-GB" b="1" dirty="0" smtClean="0"/>
              <a:t>Introduction</a:t>
            </a:r>
            <a:r>
              <a:rPr lang="en-GB" dirty="0"/>
              <a:t> </a:t>
            </a:r>
            <a:endParaRPr lang="en-US" dirty="0"/>
          </a:p>
          <a:p>
            <a:pPr>
              <a:buFont typeface="Wingdings" pitchFamily="2" charset="2"/>
              <a:buChar char="Ø"/>
            </a:pPr>
            <a:r>
              <a:rPr lang="en-GB" dirty="0"/>
              <a:t>According to Perry (1996) sociology is not concerned with teaching us about new things but with teaching us about new ways of looking at common things</a:t>
            </a:r>
            <a:r>
              <a:rPr lang="en-GB" dirty="0" smtClean="0"/>
              <a:t>.</a:t>
            </a:r>
          </a:p>
          <a:p>
            <a:pPr>
              <a:buFont typeface="Wingdings" pitchFamily="2" charset="2"/>
              <a:buChar char="Ø"/>
            </a:pPr>
            <a:r>
              <a:rPr lang="en-GB" dirty="0" smtClean="0"/>
              <a:t> </a:t>
            </a:r>
            <a:r>
              <a:rPr lang="en-GB" dirty="0"/>
              <a:t>Thus, for example, when you study common agents of socialisation like the family, you will find that there are other contemporary agents, like the media, which also strongly impact on the process of socialisation. </a:t>
            </a:r>
            <a:endParaRPr lang="en-GB" dirty="0" smtClean="0"/>
          </a:p>
          <a:p>
            <a:pPr>
              <a:buFont typeface="Wingdings" pitchFamily="2" charset="2"/>
              <a:buChar char="Ø"/>
            </a:pPr>
            <a:r>
              <a:rPr lang="en-GB" dirty="0" smtClean="0"/>
              <a:t>Each </a:t>
            </a:r>
            <a:r>
              <a:rPr lang="en-GB" dirty="0"/>
              <a:t>one of us should, therefore, keep abreast with changes occurring around us that involve human relationships and the ways of doing things. </a:t>
            </a:r>
            <a:endParaRPr lang="en-US" dirty="0"/>
          </a:p>
          <a:p>
            <a:pPr>
              <a:buFont typeface="Wingdings" pitchFamily="2" charset="2"/>
              <a:buChar char="Ø"/>
            </a:pPr>
            <a:r>
              <a:rPr lang="en-GB" dirty="0"/>
              <a:t>You will also study culture and its effects on the health of people. </a:t>
            </a:r>
            <a:endParaRPr lang="en-GB" dirty="0" smtClean="0"/>
          </a:p>
          <a:p>
            <a:pPr>
              <a:buFont typeface="Wingdings" pitchFamily="2" charset="2"/>
              <a:buChar char="Ø"/>
            </a:pPr>
            <a:r>
              <a:rPr lang="en-GB" dirty="0" smtClean="0"/>
              <a:t>This </a:t>
            </a:r>
            <a:r>
              <a:rPr lang="en-GB" dirty="0"/>
              <a:t>is also referred to as medical anthropology (McElroy Townsend 1996). </a:t>
            </a:r>
            <a:endParaRPr lang="en-US" dirty="0"/>
          </a:p>
        </p:txBody>
      </p:sp>
    </p:spTree>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Folkways</a:t>
            </a:r>
            <a:endParaRPr lang="en-US" dirty="0"/>
          </a:p>
        </p:txBody>
      </p:sp>
      <p:sp>
        <p:nvSpPr>
          <p:cNvPr id="3" name="Content Placeholder 2"/>
          <p:cNvSpPr>
            <a:spLocks noGrp="1"/>
          </p:cNvSpPr>
          <p:nvPr>
            <p:ph idx="1"/>
          </p:nvPr>
        </p:nvSpPr>
        <p:spPr>
          <a:xfrm>
            <a:off x="304800" y="1066800"/>
            <a:ext cx="8610600" cy="5410200"/>
          </a:xfrm>
        </p:spPr>
        <p:txBody>
          <a:bodyPr/>
          <a:lstStyle/>
          <a:p>
            <a:r>
              <a:rPr lang="en-GB" dirty="0" smtClean="0"/>
              <a:t>Folkways </a:t>
            </a:r>
            <a:r>
              <a:rPr lang="en-GB" dirty="0"/>
              <a:t>are customary practices that are considered appropriate behaviour but are not rigidly enforced. </a:t>
            </a:r>
            <a:endParaRPr lang="en-GB" dirty="0" smtClean="0"/>
          </a:p>
          <a:p>
            <a:r>
              <a:rPr lang="en-GB" dirty="0" smtClean="0"/>
              <a:t>For </a:t>
            </a:r>
            <a:r>
              <a:rPr lang="en-GB" dirty="0"/>
              <a:t>example, if one builds their house in a somewhat different shape from the others, they may be considered eccentric or an individualist but people will not be particularly bothered by their behaviour. </a:t>
            </a:r>
            <a:endParaRPr lang="en-US" dirty="0"/>
          </a:p>
          <a:p>
            <a:pPr>
              <a:buNone/>
            </a:pPr>
            <a:endParaRPr lang="en-US" dirty="0"/>
          </a:p>
        </p:txBody>
      </p:sp>
    </p:spTree>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Mores</a:t>
            </a:r>
            <a:endParaRPr lang="en-US" dirty="0"/>
          </a:p>
        </p:txBody>
      </p:sp>
      <p:sp>
        <p:nvSpPr>
          <p:cNvPr id="3" name="Content Placeholder 2"/>
          <p:cNvSpPr>
            <a:spLocks noGrp="1"/>
          </p:cNvSpPr>
          <p:nvPr>
            <p:ph idx="1"/>
          </p:nvPr>
        </p:nvSpPr>
        <p:spPr>
          <a:xfrm>
            <a:off x="228600" y="914400"/>
            <a:ext cx="8686800" cy="5486400"/>
          </a:xfrm>
        </p:spPr>
        <p:txBody>
          <a:bodyPr/>
          <a:lstStyle/>
          <a:p>
            <a:r>
              <a:rPr lang="en-GB" dirty="0" smtClean="0"/>
              <a:t>Mores </a:t>
            </a:r>
            <a:r>
              <a:rPr lang="en-GB" dirty="0"/>
              <a:t>are subject to strong sanctions because they are considered much more important to the welfare of the society</a:t>
            </a:r>
            <a:r>
              <a:rPr lang="en-GB" dirty="0" smtClean="0"/>
              <a:t>.</a:t>
            </a:r>
          </a:p>
          <a:p>
            <a:r>
              <a:rPr lang="en-GB" dirty="0" smtClean="0"/>
              <a:t> </a:t>
            </a:r>
            <a:r>
              <a:rPr lang="en-GB" dirty="0"/>
              <a:t>For instance, wives should be faithful to their husbands and not commit adultery</a:t>
            </a:r>
            <a:r>
              <a:rPr lang="en-GB" dirty="0" smtClean="0"/>
              <a:t>.</a:t>
            </a:r>
          </a:p>
          <a:p>
            <a:r>
              <a:rPr lang="en-GB" dirty="0" smtClean="0"/>
              <a:t> </a:t>
            </a:r>
            <a:r>
              <a:rPr lang="en-GB" dirty="0"/>
              <a:t>Mores also include taboos, for example, certain communities are not allowed to eat certain animals. </a:t>
            </a:r>
            <a:endParaRPr lang="en-US" dirty="0"/>
          </a:p>
          <a:p>
            <a:endParaRPr lang="en-US" dirty="0"/>
          </a:p>
        </p:txBody>
      </p:sp>
    </p:spTree>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Laws or </a:t>
            </a:r>
            <a:r>
              <a:rPr lang="en-GB" b="1" dirty="0" err="1" smtClean="0"/>
              <a:t>Stateways</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fontScale="85000" lnSpcReduction="10000"/>
          </a:bodyPr>
          <a:lstStyle/>
          <a:p>
            <a:r>
              <a:rPr lang="en-GB" dirty="0" smtClean="0"/>
              <a:t>Laws </a:t>
            </a:r>
            <a:r>
              <a:rPr lang="en-GB" dirty="0"/>
              <a:t>on the other hand, may be customary or enacted. </a:t>
            </a:r>
            <a:endParaRPr lang="en-GB" dirty="0" smtClean="0"/>
          </a:p>
          <a:p>
            <a:r>
              <a:rPr lang="en-GB" dirty="0" smtClean="0"/>
              <a:t>When </a:t>
            </a:r>
            <a:r>
              <a:rPr lang="en-GB" dirty="0"/>
              <a:t>the chiefs or elders hold court to deal with disputes over land or wives, they are enforcing customary law based on tradition and public opinion about norms</a:t>
            </a:r>
            <a:r>
              <a:rPr lang="en-GB" dirty="0" smtClean="0"/>
              <a:t>.</a:t>
            </a:r>
          </a:p>
          <a:p>
            <a:r>
              <a:rPr lang="en-GB" dirty="0" smtClean="0"/>
              <a:t> </a:t>
            </a:r>
            <a:r>
              <a:rPr lang="en-GB" dirty="0"/>
              <a:t>Large societies often cannot rely solely on customary laws because they comprise a mixed group of people. </a:t>
            </a:r>
            <a:endParaRPr lang="en-GB" dirty="0" smtClean="0"/>
          </a:p>
          <a:p>
            <a:r>
              <a:rPr lang="en-GB" dirty="0" smtClean="0"/>
              <a:t>Consequently</a:t>
            </a:r>
            <a:r>
              <a:rPr lang="en-GB" dirty="0"/>
              <a:t>, written rules are needed to deal quickly with a changing situation and to make clear to everyone what is expected of them</a:t>
            </a:r>
            <a:r>
              <a:rPr lang="en-GB" dirty="0" smtClean="0"/>
              <a:t>.</a:t>
            </a:r>
          </a:p>
          <a:p>
            <a:r>
              <a:rPr lang="en-GB" dirty="0" smtClean="0"/>
              <a:t> </a:t>
            </a:r>
            <a:r>
              <a:rPr lang="en-GB" dirty="0"/>
              <a:t>Thus, the political system gradually develops enacted law, known as </a:t>
            </a:r>
            <a:r>
              <a:rPr lang="en-GB" dirty="0" err="1"/>
              <a:t>stateways</a:t>
            </a:r>
            <a:r>
              <a:rPr lang="en-GB" dirty="0" smtClean="0"/>
              <a:t>.</a:t>
            </a:r>
          </a:p>
          <a:p>
            <a:r>
              <a:rPr lang="en-GB" dirty="0" smtClean="0"/>
              <a:t> </a:t>
            </a:r>
            <a:r>
              <a:rPr lang="en-GB" dirty="0"/>
              <a:t>Mores may be embodied in the laws. </a:t>
            </a:r>
            <a:endParaRPr lang="en-US" dirty="0"/>
          </a:p>
          <a:p>
            <a:pPr>
              <a:buNone/>
            </a:pPr>
            <a:endParaRPr lang="en-US" dirty="0"/>
          </a:p>
        </p:txBody>
      </p:sp>
    </p:spTree>
  </p:cSld>
  <p:clrMapOvr>
    <a:masterClrMapping/>
  </p:clrMapOvr>
  <p:transition>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Institution</a:t>
            </a:r>
            <a:endParaRPr lang="en-US" dirty="0"/>
          </a:p>
        </p:txBody>
      </p:sp>
      <p:sp>
        <p:nvSpPr>
          <p:cNvPr id="3" name="Content Placeholder 2"/>
          <p:cNvSpPr>
            <a:spLocks noGrp="1"/>
          </p:cNvSpPr>
          <p:nvPr>
            <p:ph idx="1"/>
          </p:nvPr>
        </p:nvSpPr>
        <p:spPr>
          <a:xfrm>
            <a:off x="304800" y="838200"/>
            <a:ext cx="8610600" cy="5791200"/>
          </a:xfrm>
        </p:spPr>
        <p:txBody>
          <a:bodyPr>
            <a:normAutofit/>
          </a:bodyPr>
          <a:lstStyle/>
          <a:p>
            <a:r>
              <a:rPr lang="en-GB" dirty="0" smtClean="0"/>
              <a:t> An </a:t>
            </a:r>
            <a:r>
              <a:rPr lang="en-GB" dirty="0"/>
              <a:t>institution may be defined as an enduring complex of norms, roles, values and sanctions embracing a distinct segment of human life</a:t>
            </a:r>
            <a:r>
              <a:rPr lang="en-GB" dirty="0" smtClean="0"/>
              <a:t>.</a:t>
            </a:r>
          </a:p>
          <a:p>
            <a:r>
              <a:rPr lang="en-GB" dirty="0" smtClean="0"/>
              <a:t> </a:t>
            </a:r>
            <a:r>
              <a:rPr lang="en-GB" dirty="0"/>
              <a:t>When certain patterns of behaviour have become a well-established part of the social structure, it can be said they are institutionalised. </a:t>
            </a:r>
            <a:endParaRPr lang="en-GB" dirty="0" smtClean="0"/>
          </a:p>
          <a:p>
            <a:r>
              <a:rPr lang="en-GB" dirty="0" smtClean="0"/>
              <a:t>The </a:t>
            </a:r>
            <a:r>
              <a:rPr lang="en-GB" dirty="0"/>
              <a:t>family and kinship institutions are basic to social relations as they give every member of the society a place at birth and are essential for the continuance of the society. </a:t>
            </a:r>
            <a:endParaRPr lang="en-US" dirty="0"/>
          </a:p>
        </p:txBody>
      </p:sp>
    </p:spTree>
  </p:cSld>
  <p:clrMapOvr>
    <a:masterClrMapping/>
  </p:clrMapOvr>
  <p:transitio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
            </a:r>
            <a:br>
              <a:rPr lang="en-GB" b="1" dirty="0" smtClean="0"/>
            </a:br>
            <a:r>
              <a:rPr lang="en-GB" b="1" dirty="0" smtClean="0"/>
              <a:t>Social Group and Community</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762000"/>
            <a:ext cx="8686800" cy="5867400"/>
          </a:xfrm>
        </p:spPr>
        <p:txBody>
          <a:bodyPr>
            <a:normAutofit fontScale="92500"/>
          </a:bodyPr>
          <a:lstStyle/>
          <a:p>
            <a:r>
              <a:rPr lang="en-GB" dirty="0" smtClean="0"/>
              <a:t>The </a:t>
            </a:r>
            <a:r>
              <a:rPr lang="en-GB" dirty="0"/>
              <a:t>study of social groups is fundamental to sociology because patterns of interpersonal behaviour are often structured by membership in one or more groups</a:t>
            </a:r>
            <a:r>
              <a:rPr lang="en-GB" dirty="0" smtClean="0"/>
              <a:t>.</a:t>
            </a:r>
          </a:p>
          <a:p>
            <a:r>
              <a:rPr lang="en-GB" dirty="0" smtClean="0"/>
              <a:t> </a:t>
            </a:r>
            <a:r>
              <a:rPr lang="en-GB" dirty="0"/>
              <a:t>The word group may refer to a categorical group, that is, any set of people that the speaker wants to treat as a unit. </a:t>
            </a:r>
            <a:endParaRPr lang="en-GB" dirty="0" smtClean="0"/>
          </a:p>
          <a:p>
            <a:r>
              <a:rPr lang="en-GB" dirty="0" smtClean="0"/>
              <a:t>On </a:t>
            </a:r>
            <a:r>
              <a:rPr lang="en-GB" dirty="0"/>
              <a:t>the other hand, it is also used for corporate groups, that is, people who interact over a period of time and who have some form of organisation, a sense of solidarity and common values, norms and goals which allow them to undertake joint action.</a:t>
            </a:r>
            <a:endParaRPr lang="en-US" dirty="0"/>
          </a:p>
        </p:txBody>
      </p:sp>
    </p:spTree>
  </p:cSld>
  <p:clrMapOvr>
    <a:masterClrMapping/>
  </p:clrMapOvr>
  <p:transitio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686800" cy="5791200"/>
          </a:xfrm>
        </p:spPr>
        <p:txBody>
          <a:bodyPr>
            <a:normAutofit lnSpcReduction="10000"/>
          </a:bodyPr>
          <a:lstStyle/>
          <a:p>
            <a:r>
              <a:rPr lang="en-GB" dirty="0"/>
              <a:t>The word community usually implies some idea of locale, frequent social interaction and close ties between members of a group. </a:t>
            </a:r>
            <a:endParaRPr lang="en-GB" dirty="0" smtClean="0"/>
          </a:p>
          <a:p>
            <a:r>
              <a:rPr lang="en-GB" dirty="0" smtClean="0"/>
              <a:t>These </a:t>
            </a:r>
            <a:r>
              <a:rPr lang="en-GB" dirty="0"/>
              <a:t>ties may be based on kinship, common occupation and so on, as long as they are sufficiently important to provide the members of the community with common interest and goals. </a:t>
            </a:r>
            <a:endParaRPr lang="en-US" dirty="0"/>
          </a:p>
          <a:p>
            <a:r>
              <a:rPr lang="en-GB" dirty="0" err="1"/>
              <a:t>Wolpe</a:t>
            </a:r>
            <a:r>
              <a:rPr lang="en-GB" dirty="0"/>
              <a:t> notes three characteristics of the communal group: </a:t>
            </a:r>
            <a:endParaRPr lang="en-GB" dirty="0" smtClean="0"/>
          </a:p>
          <a:p>
            <a:pPr lvl="1">
              <a:buFont typeface="Wingdings" pitchFamily="2" charset="2"/>
              <a:buChar char="Ø"/>
            </a:pPr>
            <a:r>
              <a:rPr lang="en-GB" dirty="0" smtClean="0"/>
              <a:t>A </a:t>
            </a:r>
            <a:r>
              <a:rPr lang="en-GB" dirty="0"/>
              <a:t>common identity and culture; </a:t>
            </a:r>
            <a:endParaRPr lang="en-GB" dirty="0" smtClean="0"/>
          </a:p>
          <a:p>
            <a:pPr lvl="1">
              <a:buFont typeface="Wingdings" pitchFamily="2" charset="2"/>
              <a:buChar char="Ø"/>
            </a:pPr>
            <a:r>
              <a:rPr lang="en-GB" dirty="0"/>
              <a:t>M</a:t>
            </a:r>
            <a:r>
              <a:rPr lang="en-GB" dirty="0" smtClean="0"/>
              <a:t>ale </a:t>
            </a:r>
            <a:r>
              <a:rPr lang="en-GB" dirty="0"/>
              <a:t>and female representatives of all age groups</a:t>
            </a:r>
            <a:r>
              <a:rPr lang="en-GB" dirty="0" smtClean="0"/>
              <a:t>;</a:t>
            </a:r>
          </a:p>
          <a:p>
            <a:pPr lvl="1">
              <a:buFont typeface="Wingdings" pitchFamily="2" charset="2"/>
              <a:buChar char="Ø"/>
            </a:pPr>
            <a:r>
              <a:rPr lang="en-GB" dirty="0" smtClean="0"/>
              <a:t> And </a:t>
            </a:r>
            <a:r>
              <a:rPr lang="en-GB" dirty="0"/>
              <a:t>differentiation by power, status and wealth. </a:t>
            </a:r>
            <a:endParaRPr lang="en-US" dirty="0"/>
          </a:p>
          <a:p>
            <a:endParaRPr lang="en-US" dirty="0"/>
          </a:p>
        </p:txBody>
      </p:sp>
    </p:spTree>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487362"/>
          </a:xfrm>
        </p:spPr>
        <p:txBody>
          <a:bodyPr>
            <a:normAutofit fontScale="90000"/>
          </a:bodyPr>
          <a:lstStyle/>
          <a:p>
            <a:r>
              <a:rPr lang="en-US" dirty="0" smtClean="0"/>
              <a:t>Determinants of health</a:t>
            </a:r>
            <a:endParaRPr lang="en-US" dirty="0"/>
          </a:p>
        </p:txBody>
      </p:sp>
      <p:sp>
        <p:nvSpPr>
          <p:cNvPr id="3" name="Content Placeholder 2"/>
          <p:cNvSpPr>
            <a:spLocks noGrp="1"/>
          </p:cNvSpPr>
          <p:nvPr>
            <p:ph idx="1"/>
          </p:nvPr>
        </p:nvSpPr>
        <p:spPr>
          <a:xfrm>
            <a:off x="228600" y="838200"/>
            <a:ext cx="8610600" cy="5791200"/>
          </a:xfrm>
        </p:spPr>
        <p:txBody>
          <a:bodyPr>
            <a:normAutofit/>
          </a:bodyPr>
          <a:lstStyle/>
          <a:p>
            <a:pPr lvl="0" fontAlgn="base"/>
            <a:r>
              <a:rPr lang="en-GB" b="1" dirty="0" smtClean="0"/>
              <a:t>Where you live:</a:t>
            </a:r>
            <a:r>
              <a:rPr lang="en-GB" dirty="0" smtClean="0"/>
              <a:t> is there clean and safe water and air? Is housing safe and not overcrowded? Is there good sanitation? What are levels of crime like? How safe are roads? Are there jobs with decent working conditions?</a:t>
            </a:r>
            <a:endParaRPr lang="en-US" dirty="0" smtClean="0"/>
          </a:p>
          <a:p>
            <a:pPr lvl="0" fontAlgn="base"/>
            <a:r>
              <a:rPr lang="en-GB" b="1" dirty="0" smtClean="0"/>
              <a:t>Genetics:</a:t>
            </a:r>
            <a:r>
              <a:rPr lang="en-GB" dirty="0" smtClean="0"/>
              <a:t> have you inherited greater likelihood of certain illnesses? How do you cope with stress?</a:t>
            </a:r>
            <a:endParaRPr lang="en-US" dirty="0" smtClean="0"/>
          </a:p>
          <a:p>
            <a:pPr lvl="0" fontAlgn="base"/>
            <a:r>
              <a:rPr lang="en-GB" b="1" dirty="0" smtClean="0"/>
              <a:t>Income:</a:t>
            </a:r>
            <a:r>
              <a:rPr lang="en-GB" dirty="0" smtClean="0"/>
              <a:t> unsurprisingly, higher income is linked with better health.</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944562"/>
          </a:xfrm>
        </p:spPr>
        <p:txBody>
          <a:bodyPr/>
          <a:lstStyle/>
          <a:p>
            <a:r>
              <a:rPr lang="en-US" dirty="0" smtClean="0"/>
              <a:t>Cont………………..</a:t>
            </a:r>
            <a:endParaRPr lang="en-US" dirty="0"/>
          </a:p>
        </p:txBody>
      </p:sp>
      <p:sp>
        <p:nvSpPr>
          <p:cNvPr id="3" name="Content Placeholder 2"/>
          <p:cNvSpPr>
            <a:spLocks noGrp="1"/>
          </p:cNvSpPr>
          <p:nvPr>
            <p:ph idx="1"/>
          </p:nvPr>
        </p:nvSpPr>
        <p:spPr>
          <a:xfrm>
            <a:off x="228600" y="1600200"/>
            <a:ext cx="8705088" cy="4876800"/>
          </a:xfrm>
        </p:spPr>
        <p:txBody>
          <a:bodyPr/>
          <a:lstStyle/>
          <a:p>
            <a:pPr lvl="0" fontAlgn="base"/>
            <a:r>
              <a:rPr lang="en-GB" b="1" dirty="0" smtClean="0"/>
              <a:t>Nutrition:</a:t>
            </a:r>
            <a:r>
              <a:rPr lang="en-GB" dirty="0" smtClean="0"/>
              <a:t> can you regularly eat enough healthy food?</a:t>
            </a:r>
            <a:endParaRPr lang="en-US" dirty="0" smtClean="0"/>
          </a:p>
          <a:p>
            <a:pPr lvl="0" fontAlgn="base"/>
            <a:r>
              <a:rPr lang="en-GB" b="1" dirty="0" smtClean="0"/>
              <a:t>Education:</a:t>
            </a:r>
            <a:r>
              <a:rPr lang="en-GB" dirty="0" smtClean="0"/>
              <a:t> going to school can improve many other determinants of health.</a:t>
            </a:r>
            <a:endParaRPr lang="en-US" dirty="0" smtClean="0"/>
          </a:p>
          <a:p>
            <a:pPr lvl="0" fontAlgn="base"/>
            <a:r>
              <a:rPr lang="en-GB" b="1" dirty="0" smtClean="0"/>
              <a:t>Relationships with friends and family:</a:t>
            </a:r>
            <a:r>
              <a:rPr lang="en-GB" dirty="0" smtClean="0"/>
              <a:t> better support networks are linked with better health. </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304800" y="914400"/>
            <a:ext cx="8628888" cy="5715000"/>
          </a:xfrm>
        </p:spPr>
        <p:txBody>
          <a:bodyPr>
            <a:normAutofit/>
          </a:bodyPr>
          <a:lstStyle/>
          <a:p>
            <a:pPr lvl="0" fontAlgn="base"/>
            <a:r>
              <a:rPr lang="en-GB" b="1" dirty="0" smtClean="0"/>
              <a:t>Gender:</a:t>
            </a:r>
            <a:r>
              <a:rPr lang="en-GB" dirty="0" smtClean="0"/>
              <a:t> men and women face different diseases at different ages. In many countries women also face many extra challenges that affect their health.</a:t>
            </a:r>
            <a:endParaRPr lang="en-US" dirty="0" smtClean="0"/>
          </a:p>
          <a:p>
            <a:pPr lvl="0" fontAlgn="base"/>
            <a:r>
              <a:rPr lang="en-GB" b="1" dirty="0" smtClean="0"/>
              <a:t>Culture:</a:t>
            </a:r>
            <a:r>
              <a:rPr lang="en-GB" dirty="0" smtClean="0"/>
              <a:t> customs, traditions and beliefs can all affect health for better or worse.</a:t>
            </a:r>
            <a:endParaRPr lang="en-US" dirty="0" smtClean="0"/>
          </a:p>
          <a:p>
            <a:pPr lvl="0" fontAlgn="base"/>
            <a:r>
              <a:rPr lang="en-GB" b="1" dirty="0" smtClean="0"/>
              <a:t>Social status and social exclusion:</a:t>
            </a:r>
            <a:r>
              <a:rPr lang="en-GB" dirty="0" smtClean="0"/>
              <a:t> people who are excluded, or on the margins of society have worse health chances.</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552688"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1066800"/>
            <a:ext cx="8705088" cy="5410200"/>
          </a:xfrm>
        </p:spPr>
        <p:txBody>
          <a:bodyPr>
            <a:normAutofit lnSpcReduction="10000"/>
          </a:bodyPr>
          <a:lstStyle/>
          <a:p>
            <a:pPr lvl="0" fontAlgn="base"/>
            <a:r>
              <a:rPr lang="en-GB" b="1" dirty="0" smtClean="0"/>
              <a:t>Access to and use of health services:</a:t>
            </a:r>
            <a:r>
              <a:rPr lang="en-GB" dirty="0" smtClean="0"/>
              <a:t> are services available nearby to prevent and treat poor health?</a:t>
            </a:r>
            <a:endParaRPr lang="en-US" dirty="0" smtClean="0"/>
          </a:p>
          <a:p>
            <a:pPr lvl="0" fontAlgn="base"/>
            <a:r>
              <a:rPr lang="en-GB" b="1" dirty="0" smtClean="0"/>
              <a:t>Personal behaviours:</a:t>
            </a:r>
            <a:r>
              <a:rPr lang="en-GB" dirty="0" smtClean="0"/>
              <a:t> What do you eat? How much exercise do you do? Do you smoke or drink?</a:t>
            </a:r>
            <a:endParaRPr lang="en-US" dirty="0" smtClean="0"/>
          </a:p>
          <a:p>
            <a:pPr lvl="0" fontAlgn="base"/>
            <a:r>
              <a:rPr lang="en-GB" dirty="0" smtClean="0"/>
              <a:t>All these health determinants interact to create a </a:t>
            </a:r>
            <a:r>
              <a:rPr lang="en-GB" b="1" dirty="0" smtClean="0"/>
              <a:t>complex set of health dynamics</a:t>
            </a:r>
            <a:r>
              <a:rPr lang="en-GB" dirty="0" smtClean="0"/>
              <a:t>. </a:t>
            </a:r>
          </a:p>
          <a:p>
            <a:pPr lvl="1" fontAlgn="base">
              <a:buFont typeface="Wingdings" pitchFamily="2" charset="2"/>
              <a:buChar char="Ø"/>
            </a:pPr>
            <a:r>
              <a:rPr lang="en-GB" dirty="0" smtClean="0"/>
              <a:t>But reducing poverty, providing livelihoods, increasing access to education and promoting gender equality are key parts of the puzzle.</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686800" cy="5791200"/>
          </a:xfrm>
        </p:spPr>
        <p:txBody>
          <a:bodyPr>
            <a:normAutofit lnSpcReduction="10000"/>
          </a:bodyPr>
          <a:lstStyle/>
          <a:p>
            <a:r>
              <a:rPr lang="en-GB" dirty="0"/>
              <a:t>You should be able to contribute a lot to this section by drawing from your </a:t>
            </a:r>
            <a:r>
              <a:rPr lang="en-GB" dirty="0" smtClean="0"/>
              <a:t>life  </a:t>
            </a:r>
            <a:r>
              <a:rPr lang="en-GB" dirty="0"/>
              <a:t>experiences. </a:t>
            </a:r>
            <a:endParaRPr lang="en-GB" dirty="0" smtClean="0"/>
          </a:p>
          <a:p>
            <a:r>
              <a:rPr lang="en-GB" dirty="0" smtClean="0"/>
              <a:t>You </a:t>
            </a:r>
            <a:r>
              <a:rPr lang="en-GB" dirty="0"/>
              <a:t>will also cover social institutions, such as religious, educational, and political organisations that provide associational services to society (</a:t>
            </a:r>
            <a:r>
              <a:rPr lang="en-GB" dirty="0" err="1"/>
              <a:t>Akinsola</a:t>
            </a:r>
            <a:r>
              <a:rPr lang="en-GB" dirty="0"/>
              <a:t> 1983). </a:t>
            </a:r>
            <a:endParaRPr lang="en-GB" dirty="0" smtClean="0"/>
          </a:p>
          <a:p>
            <a:r>
              <a:rPr lang="en-GB" dirty="0" smtClean="0"/>
              <a:t>Finally</a:t>
            </a:r>
            <a:r>
              <a:rPr lang="en-GB" dirty="0"/>
              <a:t>, you will cover human rights, drawing on the knowledge you gained through reference to professionalism and trends in nursing.</a:t>
            </a:r>
            <a:endParaRPr lang="en-US" dirty="0"/>
          </a:p>
          <a:p>
            <a:r>
              <a:rPr lang="en-GB" dirty="0"/>
              <a:t>In this section you will start by defining some terms in sociology and anthropology before you move on to study the concept </a:t>
            </a:r>
            <a:r>
              <a:rPr lang="en-GB" dirty="0" smtClean="0"/>
              <a:t> of </a:t>
            </a:r>
            <a:r>
              <a:rPr lang="en-GB" dirty="0"/>
              <a:t>sociology.</a:t>
            </a:r>
            <a:endParaRPr lang="en-US" dirty="0"/>
          </a:p>
          <a:p>
            <a:endParaRPr lang="en-US" dirty="0"/>
          </a:p>
        </p:txBody>
      </p:sp>
    </p:spTree>
  </p:cSld>
  <p:clrMapOvr>
    <a:masterClrMapping/>
  </p:clrMapOvr>
  <p:transition>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Autofit/>
          </a:bodyPr>
          <a:lstStyle/>
          <a:p>
            <a:r>
              <a:rPr lang="en-GB" sz="3200" b="1" dirty="0"/>
              <a:t/>
            </a:r>
            <a:br>
              <a:rPr lang="en-GB" sz="3200" b="1" dirty="0"/>
            </a:br>
            <a:r>
              <a:rPr lang="en-GB" sz="3200" b="1" dirty="0" smtClean="0"/>
              <a:t>SECTION </a:t>
            </a:r>
            <a:r>
              <a:rPr lang="en-GB" sz="3200" b="1" dirty="0"/>
              <a:t>2: THE </a:t>
            </a:r>
            <a:r>
              <a:rPr lang="en-US" sz="3200" dirty="0"/>
              <a:t/>
            </a:r>
            <a:br>
              <a:rPr lang="en-US" sz="3200" dirty="0"/>
            </a:br>
            <a:r>
              <a:rPr lang="en-GB" sz="3200" b="1" dirty="0"/>
              <a:t>SOCIALISATION PROCESS</a:t>
            </a:r>
            <a:r>
              <a:rPr lang="en-US" sz="3200" dirty="0"/>
              <a:t/>
            </a:r>
            <a:br>
              <a:rPr lang="en-US" sz="3200" dirty="0"/>
            </a:br>
            <a:endParaRPr lang="en-US" sz="3200" dirty="0"/>
          </a:p>
        </p:txBody>
      </p:sp>
      <p:sp>
        <p:nvSpPr>
          <p:cNvPr id="3" name="Content Placeholder 2"/>
          <p:cNvSpPr>
            <a:spLocks noGrp="1"/>
          </p:cNvSpPr>
          <p:nvPr>
            <p:ph idx="1"/>
          </p:nvPr>
        </p:nvSpPr>
        <p:spPr>
          <a:xfrm>
            <a:off x="228600" y="1371600"/>
            <a:ext cx="8610600" cy="5257800"/>
          </a:xfrm>
        </p:spPr>
        <p:txBody>
          <a:bodyPr>
            <a:normAutofit fontScale="92500" lnSpcReduction="20000"/>
          </a:bodyPr>
          <a:lstStyle/>
          <a:p>
            <a:r>
              <a:rPr lang="en-GB" b="1" dirty="0"/>
              <a:t>Introduction</a:t>
            </a:r>
            <a:endParaRPr lang="en-US" dirty="0"/>
          </a:p>
          <a:p>
            <a:r>
              <a:rPr lang="en-GB" dirty="0"/>
              <a:t>In this section you are going to continue to cover the concepts in sociology focussing on the socialisation process. </a:t>
            </a:r>
            <a:endParaRPr lang="en-US" dirty="0"/>
          </a:p>
          <a:p>
            <a:pPr>
              <a:buNone/>
            </a:pPr>
            <a:r>
              <a:rPr lang="en-GB" dirty="0"/>
              <a:t> </a:t>
            </a:r>
            <a:endParaRPr lang="en-US" dirty="0"/>
          </a:p>
          <a:p>
            <a:pPr>
              <a:buNone/>
            </a:pPr>
            <a:r>
              <a:rPr lang="en-GB" b="1" dirty="0"/>
              <a:t>Objectives</a:t>
            </a:r>
            <a:endParaRPr lang="en-US" dirty="0"/>
          </a:p>
          <a:p>
            <a:r>
              <a:rPr lang="en-GB" dirty="0"/>
              <a:t>By the end of this section you will be able to:</a:t>
            </a:r>
            <a:endParaRPr lang="en-US" dirty="0"/>
          </a:p>
          <a:p>
            <a:pPr lvl="0">
              <a:buFont typeface="Wingdings" pitchFamily="2" charset="2"/>
              <a:buChar char="Ø"/>
            </a:pPr>
            <a:r>
              <a:rPr lang="en-GB" dirty="0"/>
              <a:t>Define the socialisation process </a:t>
            </a:r>
            <a:endParaRPr lang="en-US" dirty="0"/>
          </a:p>
          <a:p>
            <a:pPr lvl="0">
              <a:buFont typeface="Wingdings" pitchFamily="2" charset="2"/>
              <a:buChar char="Ø"/>
            </a:pPr>
            <a:r>
              <a:rPr lang="en-GB" dirty="0"/>
              <a:t>Describe the two parts of the socialisation process </a:t>
            </a:r>
            <a:endParaRPr lang="en-US" dirty="0"/>
          </a:p>
          <a:p>
            <a:pPr>
              <a:buFont typeface="Wingdings" pitchFamily="2" charset="2"/>
              <a:buChar char="Ø"/>
            </a:pPr>
            <a:r>
              <a:rPr lang="en-GB" dirty="0"/>
              <a:t>Identify the agents of </a:t>
            </a:r>
            <a:r>
              <a:rPr lang="en-GB" dirty="0" smtClean="0"/>
              <a:t>socialisation</a:t>
            </a:r>
          </a:p>
          <a:p>
            <a:pPr>
              <a:buFont typeface="Wingdings" pitchFamily="2" charset="2"/>
              <a:buChar char="q"/>
            </a:pPr>
            <a:r>
              <a:rPr lang="en-GB" b="1" dirty="0" smtClean="0"/>
              <a:t>What </a:t>
            </a:r>
            <a:r>
              <a:rPr lang="en-GB" b="1" dirty="0"/>
              <a:t>do you understand by the term socialisation process?</a:t>
            </a:r>
            <a:endParaRPr lang="en-US" dirty="0"/>
          </a:p>
          <a:p>
            <a:pPr lvl="0">
              <a:buFont typeface="Wingdings" pitchFamily="2" charset="2"/>
              <a:buChar char="Ø"/>
            </a:pPr>
            <a:endParaRPr lang="en-GB" dirty="0" smtClean="0"/>
          </a:p>
          <a:p>
            <a:pPr lvl="0">
              <a:buFont typeface="Wingdings" pitchFamily="2" charset="2"/>
              <a:buChar char="Ø"/>
            </a:pPr>
            <a:endParaRPr lang="en-US" dirty="0"/>
          </a:p>
          <a:p>
            <a:endParaRPr lang="en-US" dirty="0"/>
          </a:p>
        </p:txBody>
      </p:sp>
      <p:pic>
        <p:nvPicPr>
          <p:cNvPr id="4" name="ELPHRG01.wav">
            <a:hlinkClick r:id="" action="ppaction://media"/>
          </p:cNvPr>
          <p:cNvPicPr>
            <a:picLocks noRot="1" noChangeAspect="1"/>
          </p:cNvPicPr>
          <p:nvPr>
            <a:wavAudioFile r:embed="rId1" name="ELPHRG01.wav"/>
          </p:nvPr>
        </p:nvPicPr>
        <p:blipFill>
          <a:blip r:embed="rId4"/>
          <a:stretch>
            <a:fillRect/>
          </a:stretch>
        </p:blipFill>
        <p:spPr>
          <a:xfrm>
            <a:off x="2362200" y="6096000"/>
            <a:ext cx="457200" cy="4572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99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
            </a:r>
            <a:br>
              <a:rPr lang="en-GB" b="1" dirty="0" smtClean="0"/>
            </a:br>
            <a:r>
              <a:rPr lang="en-GB" b="1" dirty="0" smtClean="0"/>
              <a:t>The Socialisation Process</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fontScale="92500" lnSpcReduction="20000"/>
          </a:bodyPr>
          <a:lstStyle/>
          <a:p>
            <a:r>
              <a:rPr lang="en-GB" dirty="0" smtClean="0"/>
              <a:t>According </a:t>
            </a:r>
            <a:r>
              <a:rPr lang="en-GB" dirty="0"/>
              <a:t>to </a:t>
            </a:r>
            <a:r>
              <a:rPr lang="en-GB" dirty="0" err="1"/>
              <a:t>Peil</a:t>
            </a:r>
            <a:r>
              <a:rPr lang="en-GB" dirty="0"/>
              <a:t> (1977) it refers to all the things that a child needs to know in order to function as a confirmed member of society. </a:t>
            </a:r>
            <a:endParaRPr lang="en-US" dirty="0"/>
          </a:p>
          <a:p>
            <a:r>
              <a:rPr lang="en-GB" dirty="0" err="1"/>
              <a:t>Akinsola</a:t>
            </a:r>
            <a:r>
              <a:rPr lang="en-GB" dirty="0"/>
              <a:t> (1983) defines socialisation as the </a:t>
            </a:r>
            <a:r>
              <a:rPr lang="en-GB" b="1" i="1" dirty="0"/>
              <a:t>fundamental social process by which a person is introduced to be part of society into which one was born and learns its culture. </a:t>
            </a:r>
            <a:endParaRPr lang="en-GB" b="1" i="1" dirty="0" smtClean="0"/>
          </a:p>
          <a:p>
            <a:r>
              <a:rPr lang="en-GB" dirty="0" smtClean="0"/>
              <a:t>Although </a:t>
            </a:r>
            <a:r>
              <a:rPr lang="en-GB" dirty="0"/>
              <a:t>much of this learning takes place in the first two or three years of life, socialisation continues throughout life</a:t>
            </a:r>
            <a:r>
              <a:rPr lang="en-GB" dirty="0" smtClean="0"/>
              <a:t>.</a:t>
            </a:r>
          </a:p>
          <a:p>
            <a:r>
              <a:rPr lang="en-GB" dirty="0" smtClean="0"/>
              <a:t> </a:t>
            </a:r>
            <a:r>
              <a:rPr lang="en-GB" dirty="0"/>
              <a:t>When we attend school, move to a new place, take a new job or whenever we are called to make changes in customs, norms or behaviour, additional socialisation is necessary.</a:t>
            </a:r>
            <a:endParaRPr lang="en-US" dirty="0"/>
          </a:p>
        </p:txBody>
      </p:sp>
    </p:spTree>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C</a:t>
            </a:r>
            <a:r>
              <a:rPr lang="en-US" dirty="0" smtClean="0"/>
              <a:t>ont……………………</a:t>
            </a:r>
            <a:endParaRPr lang="en-US" dirty="0"/>
          </a:p>
        </p:txBody>
      </p:sp>
      <p:sp>
        <p:nvSpPr>
          <p:cNvPr id="3" name="Content Placeholder 2"/>
          <p:cNvSpPr>
            <a:spLocks noGrp="1"/>
          </p:cNvSpPr>
          <p:nvPr>
            <p:ph idx="1"/>
          </p:nvPr>
        </p:nvSpPr>
        <p:spPr>
          <a:xfrm>
            <a:off x="228600" y="838200"/>
            <a:ext cx="8686800" cy="5715000"/>
          </a:xfrm>
        </p:spPr>
        <p:txBody>
          <a:bodyPr>
            <a:normAutofit fontScale="92500" lnSpcReduction="10000"/>
          </a:bodyPr>
          <a:lstStyle/>
          <a:p>
            <a:r>
              <a:rPr lang="en-GB" dirty="0"/>
              <a:t>Socialisation integrates a child into the community by teaching them the disciplines, aspirations, social roles and skills necessary for group membership. </a:t>
            </a:r>
            <a:endParaRPr lang="en-US" dirty="0"/>
          </a:p>
          <a:p>
            <a:r>
              <a:rPr lang="en-GB" dirty="0"/>
              <a:t>By comparing the two definitions it can be observed that socialisation is a process or adjustment and this adjustment starts from birth and continues throughout one's life (Myles 1983). </a:t>
            </a:r>
            <a:endParaRPr lang="en-GB" dirty="0" smtClean="0"/>
          </a:p>
          <a:p>
            <a:r>
              <a:rPr lang="en-GB" dirty="0" smtClean="0"/>
              <a:t>This </a:t>
            </a:r>
            <a:r>
              <a:rPr lang="en-GB" dirty="0"/>
              <a:t>definition was further expanded by Joseph (1986), who explained that parents, teachers and other social agents define roles for people in society</a:t>
            </a:r>
            <a:r>
              <a:rPr lang="en-GB" dirty="0" smtClean="0"/>
              <a:t>.</a:t>
            </a:r>
          </a:p>
          <a:p>
            <a:r>
              <a:rPr lang="en-GB" dirty="0" smtClean="0"/>
              <a:t> </a:t>
            </a:r>
            <a:r>
              <a:rPr lang="en-GB" dirty="0"/>
              <a:t>The general process of acquiring culture is referred to as socialisation.</a:t>
            </a:r>
            <a:endParaRPr lang="en-GB" dirty="0" smtClean="0"/>
          </a:p>
          <a:p>
            <a:endParaRPr lang="en-US" dirty="0"/>
          </a:p>
          <a:p>
            <a:endParaRPr lang="en-US" dirty="0"/>
          </a:p>
        </p:txBody>
      </p:sp>
    </p:spTree>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
            </a:r>
            <a:br>
              <a:rPr lang="en-US" dirty="0"/>
            </a:br>
            <a:r>
              <a:rPr lang="en-US" dirty="0" smtClean="0"/>
              <a:t>Cont………………………………</a:t>
            </a:r>
            <a:br>
              <a:rPr lang="en-US" dirty="0" smtClean="0"/>
            </a:br>
            <a:endParaRPr lang="en-US" dirty="0"/>
          </a:p>
        </p:txBody>
      </p:sp>
      <p:sp>
        <p:nvSpPr>
          <p:cNvPr id="3" name="Content Placeholder 2"/>
          <p:cNvSpPr>
            <a:spLocks noGrp="1"/>
          </p:cNvSpPr>
          <p:nvPr>
            <p:ph idx="1"/>
          </p:nvPr>
        </p:nvSpPr>
        <p:spPr>
          <a:xfrm>
            <a:off x="228600" y="838200"/>
            <a:ext cx="8686800" cy="5638800"/>
          </a:xfrm>
        </p:spPr>
        <p:txBody>
          <a:bodyPr>
            <a:normAutofit fontScale="92500" lnSpcReduction="20000"/>
          </a:bodyPr>
          <a:lstStyle/>
          <a:p>
            <a:r>
              <a:rPr lang="en-GB" dirty="0"/>
              <a:t>While socialisation refers to the general process of acquiring culture, anthropologists use the term </a:t>
            </a:r>
            <a:r>
              <a:rPr lang="en-GB" b="1" i="1" dirty="0"/>
              <a:t>enculturation</a:t>
            </a:r>
            <a:r>
              <a:rPr lang="en-GB" dirty="0"/>
              <a:t> for the process of being socialised to a particular culture. </a:t>
            </a:r>
            <a:endParaRPr lang="en-GB" dirty="0" smtClean="0"/>
          </a:p>
          <a:p>
            <a:r>
              <a:rPr lang="en-GB" dirty="0" smtClean="0"/>
              <a:t>You </a:t>
            </a:r>
            <a:r>
              <a:rPr lang="en-GB" dirty="0"/>
              <a:t>were educated in your specific culture by your parents and the other people who raised you.</a:t>
            </a:r>
            <a:endParaRPr lang="en-US" dirty="0"/>
          </a:p>
          <a:p>
            <a:r>
              <a:rPr lang="en-GB" dirty="0"/>
              <a:t>Socialisation is important in the process of personality formation. </a:t>
            </a:r>
            <a:endParaRPr lang="en-GB" dirty="0" smtClean="0"/>
          </a:p>
          <a:p>
            <a:r>
              <a:rPr lang="en-GB" dirty="0" smtClean="0"/>
              <a:t>While </a:t>
            </a:r>
            <a:r>
              <a:rPr lang="en-GB" dirty="0"/>
              <a:t>much of human personality is the result of our genes, the socialisation process can mould it in particular directions by encouraging specific beliefs and attitudes as well as selectively providing experiences. </a:t>
            </a:r>
            <a:endParaRPr lang="en-US" dirty="0"/>
          </a:p>
        </p:txBody>
      </p:sp>
    </p:spTree>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GB" sz="3600" dirty="0" smtClean="0"/>
              <a:t/>
            </a:r>
            <a:br>
              <a:rPr lang="en-GB" sz="3600" dirty="0" smtClean="0"/>
            </a:br>
            <a:r>
              <a:rPr lang="en-GB" sz="3600" b="1" dirty="0" smtClean="0"/>
              <a:t>The socialisation process is made up of two parts:</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txBody>
          <a:bodyPr/>
          <a:lstStyle/>
          <a:p>
            <a:pPr lvl="0"/>
            <a:endParaRPr lang="en-GB" dirty="0" smtClean="0"/>
          </a:p>
          <a:p>
            <a:pPr lvl="0"/>
            <a:endParaRPr lang="en-GB" dirty="0" smtClean="0"/>
          </a:p>
          <a:p>
            <a:pPr lvl="0"/>
            <a:r>
              <a:rPr lang="en-GB" dirty="0" smtClean="0"/>
              <a:t>Primary socialisation </a:t>
            </a:r>
            <a:endParaRPr lang="en-US" dirty="0" smtClean="0"/>
          </a:p>
          <a:p>
            <a:pPr lvl="0"/>
            <a:r>
              <a:rPr lang="en-GB" dirty="0" smtClean="0"/>
              <a:t>Secondary socialisation</a:t>
            </a:r>
          </a:p>
          <a:p>
            <a:pPr lvl="0"/>
            <a:endParaRPr lang="en-GB" dirty="0" smtClean="0"/>
          </a:p>
          <a:p>
            <a:pPr lvl="0"/>
            <a:endParaRPr lang="en-GB" dirty="0" smtClean="0"/>
          </a:p>
          <a:p>
            <a:pPr lvl="0">
              <a:buFont typeface="Wingdings" pitchFamily="2" charset="2"/>
              <a:buChar char="Ø"/>
            </a:pPr>
            <a:r>
              <a:rPr lang="en-US" dirty="0" smtClean="0"/>
              <a:t>STUDENTS TO BRAIN STORM</a:t>
            </a:r>
          </a:p>
          <a:p>
            <a:endParaRPr lang="en-US" dirty="0"/>
          </a:p>
        </p:txBody>
      </p:sp>
      <p:pic>
        <p:nvPicPr>
          <p:cNvPr id="4" name="Come  early morning - Don Williams.mp3">
            <a:hlinkClick r:id="" action="ppaction://media"/>
          </p:cNvPr>
          <p:cNvPicPr>
            <a:picLocks noRot="1" noChangeAspect="1"/>
          </p:cNvPicPr>
          <p:nvPr>
            <a:audioFile r:link="rId1"/>
          </p:nvPr>
        </p:nvPicPr>
        <p:blipFill>
          <a:blip r:embed="rId3"/>
          <a:stretch>
            <a:fillRect/>
          </a:stretch>
        </p:blipFill>
        <p:spPr>
          <a:xfrm>
            <a:off x="5791200" y="4800600"/>
            <a:ext cx="762000" cy="6096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961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
            </a:r>
            <a:br>
              <a:rPr lang="en-GB" b="1" dirty="0" smtClean="0"/>
            </a:br>
            <a:r>
              <a:rPr lang="en-GB" b="1" dirty="0" smtClean="0"/>
              <a:t>Primary Socialisation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04800" y="685800"/>
            <a:ext cx="8610600" cy="5867400"/>
          </a:xfrm>
        </p:spPr>
        <p:txBody>
          <a:bodyPr>
            <a:normAutofit fontScale="85000" lnSpcReduction="10000"/>
          </a:bodyPr>
          <a:lstStyle/>
          <a:p>
            <a:r>
              <a:rPr lang="en-GB" dirty="0" smtClean="0"/>
              <a:t>This is the type of socialisation that starts from infancy with parents and other family members who are in close contact with the young one. </a:t>
            </a:r>
          </a:p>
          <a:p>
            <a:r>
              <a:rPr lang="en-GB" dirty="0" smtClean="0"/>
              <a:t>The mother plays an active role in bonding with her infant.</a:t>
            </a:r>
          </a:p>
          <a:p>
            <a:r>
              <a:rPr lang="en-GB" dirty="0" smtClean="0"/>
              <a:t> As the child advances in age, they are taught the expected roles according to age and sex.</a:t>
            </a:r>
          </a:p>
          <a:p>
            <a:r>
              <a:rPr lang="en-GB" dirty="0" smtClean="0"/>
              <a:t> For example, children are taught to be obedient to parents and other older persons in the neighbourhood. </a:t>
            </a:r>
          </a:p>
          <a:p>
            <a:r>
              <a:rPr lang="en-GB" dirty="0" smtClean="0"/>
              <a:t>Children also learn by observing and imitating others. </a:t>
            </a:r>
          </a:p>
          <a:p>
            <a:r>
              <a:rPr lang="en-GB" dirty="0" smtClean="0"/>
              <a:t>Therefore, parents should be role models if they expect their children to attain acceptable behaviour. </a:t>
            </a:r>
          </a:p>
          <a:p>
            <a:r>
              <a:rPr lang="en-GB" dirty="0" smtClean="0"/>
              <a:t>In modern times, although parents are still the basic agents of socialisation, there are additional agents. </a:t>
            </a:r>
          </a:p>
          <a:p>
            <a:endParaRPr lang="en-US" dirty="0"/>
          </a:p>
        </p:txBody>
      </p:sp>
    </p:spTree>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GB" b="1" dirty="0" smtClean="0"/>
              <a:t/>
            </a:r>
            <a:br>
              <a:rPr lang="en-GB" b="1" dirty="0" smtClean="0"/>
            </a:br>
            <a:r>
              <a:rPr lang="en-GB" b="1" dirty="0" smtClean="0"/>
              <a:t>Secondary Socialisation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15000"/>
          </a:xfrm>
        </p:spPr>
        <p:txBody>
          <a:bodyPr>
            <a:normAutofit/>
          </a:bodyPr>
          <a:lstStyle/>
          <a:p>
            <a:r>
              <a:rPr lang="en-GB" dirty="0" smtClean="0"/>
              <a:t>This takes us outside the home with playmates in the neighbourhood, at school and with other community agents, for example, religious forums. </a:t>
            </a:r>
          </a:p>
          <a:p>
            <a:r>
              <a:rPr lang="en-GB" dirty="0" smtClean="0"/>
              <a:t>According to </a:t>
            </a:r>
            <a:r>
              <a:rPr lang="en-GB" dirty="0" err="1" smtClean="0"/>
              <a:t>Peil</a:t>
            </a:r>
            <a:r>
              <a:rPr lang="en-GB" dirty="0" smtClean="0"/>
              <a:t> (1977), rearing children in an urban area of western Africa is very much the same as in the countryside.</a:t>
            </a:r>
          </a:p>
          <a:p>
            <a:r>
              <a:rPr lang="en-GB" dirty="0" smtClean="0"/>
              <a:t> For example, parents who are well educated prefer to move from rural to urban areas. </a:t>
            </a:r>
          </a:p>
          <a:p>
            <a:r>
              <a:rPr lang="en-GB" dirty="0" smtClean="0"/>
              <a:t>They may work as employees of the government and children are encouraged to go to school early and join church groups. </a:t>
            </a:r>
            <a:endParaRPr lang="en-US" dirty="0"/>
          </a:p>
        </p:txBody>
      </p:sp>
    </p:spTree>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685800"/>
            <a:ext cx="8763000" cy="5943600"/>
          </a:xfrm>
        </p:spPr>
        <p:txBody>
          <a:bodyPr>
            <a:normAutofit fontScale="92500" lnSpcReduction="20000"/>
          </a:bodyPr>
          <a:lstStyle/>
          <a:p>
            <a:r>
              <a:rPr lang="en-GB" dirty="0" smtClean="0"/>
              <a:t>The youth of today often develop their own pattern of language for communication, known as </a:t>
            </a:r>
            <a:r>
              <a:rPr lang="en-GB" dirty="0" err="1" smtClean="0"/>
              <a:t>sheng</a:t>
            </a:r>
            <a:r>
              <a:rPr lang="en-GB" dirty="0" smtClean="0"/>
              <a:t> in </a:t>
            </a:r>
            <a:r>
              <a:rPr lang="en-GB" dirty="0" err="1" smtClean="0"/>
              <a:t>kenya</a:t>
            </a:r>
            <a:r>
              <a:rPr lang="en-GB" dirty="0" smtClean="0"/>
              <a:t> , that parents and teachers are unable to </a:t>
            </a:r>
            <a:br>
              <a:rPr lang="en-GB" dirty="0" smtClean="0"/>
            </a:br>
            <a:r>
              <a:rPr lang="en-GB" dirty="0" smtClean="0"/>
              <a:t>communicate in.</a:t>
            </a:r>
            <a:endParaRPr lang="en-US" dirty="0" smtClean="0"/>
          </a:p>
          <a:p>
            <a:r>
              <a:rPr lang="en-GB" dirty="0" smtClean="0"/>
              <a:t>As a member of one group, the individual recognises that there are several roles one is expected to fulfil.</a:t>
            </a:r>
          </a:p>
          <a:p>
            <a:r>
              <a:rPr lang="en-GB" dirty="0" smtClean="0"/>
              <a:t> For example, when one joins the nursing profession as a student, they are expected to continue being a daughter or son, a learner while in class and clinical areas, a member of the student nurses' association, a choir member, a parent and a spouse.</a:t>
            </a:r>
          </a:p>
          <a:p>
            <a:r>
              <a:rPr lang="en-GB" dirty="0" smtClean="0"/>
              <a:t> All these roles demand the attention of the same individual. </a:t>
            </a:r>
          </a:p>
          <a:p>
            <a:r>
              <a:rPr lang="en-GB" dirty="0" smtClean="0"/>
              <a:t>This calls for emotional and physical maturity in order to fulfil all these roles without conflicts.</a:t>
            </a:r>
            <a:endParaRPr lang="en-US" dirty="0"/>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a_el_28_innerEl" descr="An example of a system of Roles by an individual"/>
          <p:cNvPicPr/>
          <p:nvPr/>
        </p:nvPicPr>
        <p:blipFill>
          <a:blip r:embed="rId2"/>
          <a:srcRect/>
          <a:stretch>
            <a:fillRect/>
          </a:stretch>
        </p:blipFill>
        <p:spPr bwMode="auto">
          <a:xfrm>
            <a:off x="228600" y="228600"/>
            <a:ext cx="8686800" cy="64008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sz="3600" b="1" dirty="0" smtClean="0"/>
              <a:t/>
            </a:r>
            <a:br>
              <a:rPr lang="en-GB" sz="3600" b="1" dirty="0" smtClean="0"/>
            </a:br>
            <a:r>
              <a:rPr lang="en-GB" sz="3600" b="1" dirty="0" smtClean="0"/>
              <a:t>Natural and Planned Socialisation</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228600" y="990600"/>
          <a:ext cx="8686800" cy="5562600"/>
        </p:xfrm>
        <a:graphic>
          <a:graphicData uri="http://schemas.openxmlformats.org/drawingml/2006/table">
            <a:tbl>
              <a:tblPr firstRow="1" bandRow="1">
                <a:tableStyleId>{E8B1032C-EA38-4F05-BA0D-38AFFFC7BED3}</a:tableStyleId>
              </a:tblPr>
              <a:tblGrid>
                <a:gridCol w="4343400"/>
                <a:gridCol w="4343400"/>
              </a:tblGrid>
              <a:tr h="879591">
                <a:tc>
                  <a:txBody>
                    <a:bodyPr/>
                    <a:lstStyle/>
                    <a:p>
                      <a:r>
                        <a:rPr lang="en-US" sz="2400" kern="1200" dirty="0" smtClean="0"/>
                        <a:t>Natural </a:t>
                      </a:r>
                      <a:r>
                        <a:rPr lang="en-US" sz="2400" kern="1200" dirty="0" err="1" smtClean="0"/>
                        <a:t>Socialisation</a:t>
                      </a:r>
                      <a:r>
                        <a:rPr lang="en-US" sz="2400" kern="1200" dirty="0" smtClean="0"/>
                        <a:t>             </a:t>
                      </a:r>
                      <a:endParaRPr lang="en-US" sz="2400" dirty="0"/>
                    </a:p>
                  </a:txBody>
                  <a:tcPr/>
                </a:tc>
                <a:tc>
                  <a:txBody>
                    <a:bodyPr/>
                    <a:lstStyle/>
                    <a:p>
                      <a:pPr marL="0" marR="0" algn="just">
                        <a:spcBef>
                          <a:spcPts val="0"/>
                        </a:spcBef>
                        <a:spcAft>
                          <a:spcPts val="0"/>
                        </a:spcAft>
                      </a:pPr>
                      <a:r>
                        <a:rPr lang="en-US" sz="2400" dirty="0"/>
                        <a:t>Planned </a:t>
                      </a:r>
                      <a:r>
                        <a:rPr lang="en-US" sz="2400" dirty="0" err="1"/>
                        <a:t>Socialisation</a:t>
                      </a:r>
                      <a:endParaRPr lang="en-US" sz="2400" dirty="0">
                        <a:latin typeface="Times New Roman"/>
                        <a:ea typeface="Times New Roman"/>
                      </a:endParaRPr>
                    </a:p>
                  </a:txBody>
                  <a:tcPr marL="9525" marR="9525" marT="9525" marB="9525" anchor="ctr"/>
                </a:tc>
              </a:tr>
              <a:tr h="2312999">
                <a:tc>
                  <a:txBody>
                    <a:bodyPr/>
                    <a:lstStyle/>
                    <a:p>
                      <a:pPr marL="0" marR="0" algn="just">
                        <a:spcBef>
                          <a:spcPts val="0"/>
                        </a:spcBef>
                        <a:spcAft>
                          <a:spcPts val="0"/>
                        </a:spcAft>
                      </a:pPr>
                      <a:r>
                        <a:rPr lang="en-US" sz="2400" dirty="0"/>
                        <a:t>Natural </a:t>
                      </a:r>
                      <a:r>
                        <a:rPr lang="en-US" sz="2400" dirty="0" err="1"/>
                        <a:t>socialisation</a:t>
                      </a:r>
                      <a:r>
                        <a:rPr lang="en-US" sz="2400" dirty="0"/>
                        <a:t> occurs when infants and youngsters explore, play and discover the social world around them.</a:t>
                      </a:r>
                      <a:endParaRPr lang="en-US" sz="2400" dirty="0">
                        <a:latin typeface="Times New Roman"/>
                        <a:ea typeface="Times New Roman"/>
                      </a:endParaRPr>
                    </a:p>
                  </a:txBody>
                  <a:tcPr marL="9525" marR="9525" marT="9525" marB="9525" anchor="ctr"/>
                </a:tc>
                <a:tc>
                  <a:txBody>
                    <a:bodyPr/>
                    <a:lstStyle/>
                    <a:p>
                      <a:pPr marL="0" marR="0" algn="just">
                        <a:spcBef>
                          <a:spcPts val="0"/>
                        </a:spcBef>
                        <a:spcAft>
                          <a:spcPts val="0"/>
                        </a:spcAft>
                      </a:pPr>
                      <a:r>
                        <a:rPr lang="en-US" sz="2400"/>
                        <a:t>Planned socialisation occurs when other people take actions designed to teach or train others - from infancy on. </a:t>
                      </a:r>
                      <a:endParaRPr lang="en-US" sz="2400">
                        <a:latin typeface="Times New Roman"/>
                        <a:ea typeface="Times New Roman"/>
                      </a:endParaRPr>
                    </a:p>
                  </a:txBody>
                  <a:tcPr marL="9525" marR="9525" marT="9525" marB="9525" anchor="ctr"/>
                </a:tc>
              </a:tr>
              <a:tr h="2370010">
                <a:tc>
                  <a:txBody>
                    <a:bodyPr/>
                    <a:lstStyle/>
                    <a:p>
                      <a:pPr marL="0" marR="0" algn="just">
                        <a:spcBef>
                          <a:spcPts val="0"/>
                        </a:spcBef>
                        <a:spcAft>
                          <a:spcPts val="0"/>
                        </a:spcAft>
                      </a:pPr>
                      <a:r>
                        <a:rPr lang="en-US" sz="2400" dirty="0"/>
                        <a:t>Natural </a:t>
                      </a:r>
                      <a:r>
                        <a:rPr lang="en-US" sz="2400" dirty="0" err="1"/>
                        <a:t>socialisation</a:t>
                      </a:r>
                      <a:r>
                        <a:rPr lang="en-US" sz="2400" dirty="0"/>
                        <a:t> is easily seen when looking at the young of almost any mammalian species (and some birds).</a:t>
                      </a:r>
                      <a:endParaRPr lang="en-US" sz="2400" dirty="0">
                        <a:latin typeface="Times New Roman"/>
                        <a:ea typeface="Times New Roman"/>
                      </a:endParaRPr>
                    </a:p>
                  </a:txBody>
                  <a:tcPr marL="9525" marR="9525" marT="9525" marB="9525" anchor="ctr"/>
                </a:tc>
                <a:tc>
                  <a:txBody>
                    <a:bodyPr/>
                    <a:lstStyle/>
                    <a:p>
                      <a:pPr marL="0" marR="0" algn="just">
                        <a:spcBef>
                          <a:spcPts val="0"/>
                        </a:spcBef>
                        <a:spcAft>
                          <a:spcPts val="0"/>
                        </a:spcAft>
                      </a:pPr>
                      <a:r>
                        <a:rPr lang="en-US" sz="2400" dirty="0"/>
                        <a:t>Planned </a:t>
                      </a:r>
                      <a:r>
                        <a:rPr lang="en-US" sz="2400" dirty="0" err="1"/>
                        <a:t>socialisation</a:t>
                      </a:r>
                      <a:r>
                        <a:rPr lang="en-US" sz="2400" dirty="0"/>
                        <a:t> is mostly a human phenomenon; and all through history, people have been making plans for teaching or training others. </a:t>
                      </a:r>
                      <a:endParaRPr lang="en-US" sz="2400" dirty="0">
                        <a:latin typeface="Times New Roman"/>
                        <a:ea typeface="Times New Roman"/>
                      </a:endParaRPr>
                    </a:p>
                  </a:txBody>
                  <a:tcPr marL="9525" marR="9525" marT="9525" marB="9525" anchor="ctr"/>
                </a:tc>
              </a:tr>
            </a:tbl>
          </a:graphicData>
        </a:graphic>
      </p:graphicFrame>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715000"/>
          </a:xfrm>
        </p:spPr>
        <p:txBody>
          <a:bodyPr>
            <a:normAutofit/>
          </a:bodyPr>
          <a:lstStyle/>
          <a:p>
            <a:r>
              <a:rPr lang="en-GB" dirty="0"/>
              <a:t> </a:t>
            </a:r>
            <a:r>
              <a:rPr lang="en-GB" dirty="0" smtClean="0"/>
              <a:t>By </a:t>
            </a:r>
            <a:r>
              <a:rPr lang="en-GB" dirty="0"/>
              <a:t>the end of this section you will be able to: </a:t>
            </a:r>
            <a:endParaRPr lang="en-GB" dirty="0" smtClean="0"/>
          </a:p>
          <a:p>
            <a:pPr>
              <a:buNone/>
            </a:pPr>
            <a:endParaRPr lang="en-US" dirty="0"/>
          </a:p>
          <a:p>
            <a:pPr lvl="0">
              <a:buFont typeface="Wingdings" pitchFamily="2" charset="2"/>
              <a:buChar char="Ø"/>
            </a:pPr>
            <a:r>
              <a:rPr lang="en-GB" dirty="0"/>
              <a:t>Describe the definition of sociology </a:t>
            </a:r>
            <a:endParaRPr lang="en-US" dirty="0"/>
          </a:p>
          <a:p>
            <a:pPr lvl="0">
              <a:buFont typeface="Wingdings" pitchFamily="2" charset="2"/>
              <a:buChar char="Ø"/>
            </a:pPr>
            <a:r>
              <a:rPr lang="en-GB" dirty="0"/>
              <a:t>Describe the definition of anthropology </a:t>
            </a:r>
            <a:endParaRPr lang="en-US" dirty="0"/>
          </a:p>
          <a:p>
            <a:pPr lvl="0">
              <a:buFont typeface="Wingdings" pitchFamily="2" charset="2"/>
              <a:buChar char="Ø"/>
            </a:pPr>
            <a:r>
              <a:rPr lang="en-GB" dirty="0"/>
              <a:t>Define the differences between sociology and anthropology </a:t>
            </a:r>
            <a:endParaRPr lang="en-US" dirty="0"/>
          </a:p>
          <a:p>
            <a:pPr lvl="0">
              <a:buFont typeface="Wingdings" pitchFamily="2" charset="2"/>
              <a:buChar char="Ø"/>
            </a:pPr>
            <a:r>
              <a:rPr lang="en-GB" dirty="0"/>
              <a:t>Describe the concepts in sociology</a:t>
            </a:r>
            <a:endParaRPr lang="en-US" dirty="0"/>
          </a:p>
          <a:p>
            <a:pPr>
              <a:buNone/>
            </a:pPr>
            <a:endParaRPr lang="en-US" dirty="0"/>
          </a:p>
          <a:p>
            <a:endParaRPr lang="en-US" dirty="0"/>
          </a:p>
        </p:txBody>
      </p:sp>
    </p:spTree>
  </p:cSld>
  <p:clrMapOvr>
    <a:masterClrMapping/>
  </p:clrMapOvr>
  <p:transition>
    <p:wedg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Positive Socialisation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a:bodyPr>
          <a:lstStyle/>
          <a:p>
            <a:r>
              <a:rPr lang="en-GB" dirty="0" smtClean="0"/>
              <a:t>Positive socialisation is the type of social learning that is based on pleasurable and exciting experiences. </a:t>
            </a:r>
          </a:p>
          <a:p>
            <a:r>
              <a:rPr lang="en-GB" dirty="0" smtClean="0"/>
              <a:t>We tend to like the people who fill our social learning processes with positive motivation, loving care, and rewarding opportunities.</a:t>
            </a:r>
          </a:p>
          <a:p>
            <a:r>
              <a:rPr lang="en-GB" b="1" dirty="0" smtClean="0"/>
              <a:t> Negative socialisation </a:t>
            </a:r>
            <a:r>
              <a:rPr lang="en-GB" dirty="0" smtClean="0"/>
              <a:t>occurs when others use punishment, harsh criticisms or anger to try to 'teach us a lesson'; and often we come to dislike both negative socialisation and the people who impose it on us. </a:t>
            </a:r>
            <a:endParaRPr lang="en-US" dirty="0" smtClean="0"/>
          </a:p>
          <a:p>
            <a:endParaRPr lang="en-US" dirty="0"/>
          </a:p>
        </p:txBody>
      </p:sp>
    </p:spTree>
  </p:cSld>
  <p:clrMapOvr>
    <a:masterClrMapping/>
  </p:clrMapOvr>
  <p:transition>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sz="3600" b="1" dirty="0" smtClean="0"/>
              <a:t/>
            </a:r>
            <a:br>
              <a:rPr lang="en-GB" sz="3600" b="1" dirty="0" smtClean="0"/>
            </a:br>
            <a:r>
              <a:rPr lang="en-GB" sz="3600" b="1" dirty="0" smtClean="0"/>
              <a:t>Mixed Positive and Negative Socialisation</a:t>
            </a:r>
            <a:r>
              <a:rPr lang="en-GB" sz="36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685800"/>
            <a:ext cx="8610600" cy="5867400"/>
          </a:xfrm>
        </p:spPr>
        <p:txBody>
          <a:bodyPr>
            <a:normAutofit/>
          </a:bodyPr>
          <a:lstStyle/>
          <a:p>
            <a:r>
              <a:rPr lang="en-GB" dirty="0" smtClean="0"/>
              <a:t>There are all types of mixes of positive and negative socialisation;</a:t>
            </a:r>
          </a:p>
          <a:p>
            <a:r>
              <a:rPr lang="en-GB" dirty="0" smtClean="0"/>
              <a:t> The more positive social learning experiences we have, the happier we tend to be - especially if we learn useful information that helps us cope well with the challenges of life. </a:t>
            </a:r>
          </a:p>
          <a:p>
            <a:r>
              <a:rPr lang="en-GB" dirty="0" smtClean="0"/>
              <a:t>A high ratio of negative to positive socialisation can make a person unhappy, defeated or pessimistic about life. </a:t>
            </a:r>
            <a:endParaRPr lang="en-US" dirty="0" smtClean="0"/>
          </a:p>
          <a:p>
            <a:endParaRPr lang="en-US" dirty="0"/>
          </a:p>
        </p:txBody>
      </p:sp>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Deliberate Socialisation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1219200"/>
            <a:ext cx="8686800" cy="5410200"/>
          </a:xfrm>
        </p:spPr>
        <p:txBody>
          <a:bodyPr>
            <a:normAutofit/>
          </a:bodyPr>
          <a:lstStyle/>
          <a:p>
            <a:r>
              <a:rPr lang="en-GB" dirty="0" smtClean="0"/>
              <a:t>Deliberate socialisation refers to the socialisation process whereby, there is  a deliberate and purposeful intent to convey values, attitudes, knowledge, skill and so on. </a:t>
            </a:r>
            <a:endParaRPr lang="en-US" dirty="0" smtClean="0"/>
          </a:p>
          <a:p>
            <a:r>
              <a:rPr lang="en-GB" dirty="0" smtClean="0"/>
              <a:t>Examples of deliberate socialisation include</a:t>
            </a:r>
            <a:endParaRPr lang="en-US" dirty="0" smtClean="0"/>
          </a:p>
          <a:p>
            <a:pPr lvl="1">
              <a:buFont typeface="Wingdings" pitchFamily="2" charset="2"/>
              <a:buChar char="Ø"/>
            </a:pPr>
            <a:r>
              <a:rPr lang="en-GB" dirty="0" smtClean="0"/>
              <a:t>School situation </a:t>
            </a:r>
            <a:endParaRPr lang="en-US" dirty="0" smtClean="0"/>
          </a:p>
          <a:p>
            <a:pPr lvl="1">
              <a:buFont typeface="Wingdings" pitchFamily="2" charset="2"/>
              <a:buChar char="Ø"/>
            </a:pPr>
            <a:r>
              <a:rPr lang="en-GB" dirty="0" smtClean="0"/>
              <a:t>Parents telling a child to always say 'please'</a:t>
            </a:r>
            <a:endParaRPr lang="en-US" dirty="0" smtClean="0"/>
          </a:p>
          <a:p>
            <a:pPr>
              <a:buNone/>
            </a:pPr>
            <a:endParaRPr lang="en-US" dirty="0"/>
          </a:p>
        </p:txBody>
      </p:sp>
    </p:spTree>
  </p:cSld>
  <p:clrMapOvr>
    <a:masterClrMapping/>
  </p:clrMapOvr>
  <p:transition>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Unconscious Socialisation</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638800"/>
          </a:xfrm>
        </p:spPr>
        <p:txBody>
          <a:bodyPr>
            <a:normAutofit fontScale="92500" lnSpcReduction="10000"/>
          </a:bodyPr>
          <a:lstStyle/>
          <a:p>
            <a:r>
              <a:rPr lang="en-GB" dirty="0" smtClean="0"/>
              <a:t>Unconscious socialisation occurs as a result of spontaneous interaction, with no purposeful or deliberate attempt on the part of anyone involved to train or educate and so on.</a:t>
            </a:r>
          </a:p>
          <a:p>
            <a:r>
              <a:rPr lang="en-GB" dirty="0" smtClean="0"/>
              <a:t> An example of unconscious socialisation is, for example, when a child learns how to use vulgarity by observing a parent caught up in a frustrating traffic situation.</a:t>
            </a:r>
            <a:endParaRPr lang="en-US" dirty="0" smtClean="0"/>
          </a:p>
          <a:p>
            <a:r>
              <a:rPr lang="en-GB" dirty="0" smtClean="0"/>
              <a:t>Having covered the various types and classifications of socialisation, you will now cover the agents of socialisation</a:t>
            </a:r>
          </a:p>
          <a:p>
            <a:r>
              <a:rPr lang="en-GB" b="1" i="1" dirty="0" smtClean="0"/>
              <a:t>Students to discuss some agents of socialization</a:t>
            </a:r>
            <a:endParaRPr lang="en-US" b="1" i="1" dirty="0"/>
          </a:p>
        </p:txBody>
      </p:sp>
      <p:pic>
        <p:nvPicPr>
          <p:cNvPr id="4" name="j0214098.wav">
            <a:hlinkClick r:id="" action="ppaction://media"/>
          </p:cNvPr>
          <p:cNvPicPr>
            <a:picLocks noRot="1" noChangeAspect="1"/>
          </p:cNvPicPr>
          <p:nvPr>
            <a:wavAudioFile r:embed="rId1" name="j0214098.wav"/>
          </p:nvPr>
        </p:nvPicPr>
        <p:blipFill>
          <a:blip r:embed="rId4"/>
          <a:stretch>
            <a:fillRect/>
          </a:stretch>
        </p:blipFill>
        <p:spPr>
          <a:xfrm>
            <a:off x="8382000" y="5867400"/>
            <a:ext cx="304800" cy="3048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Agents of Socialisation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715000"/>
          </a:xfrm>
        </p:spPr>
        <p:txBody>
          <a:bodyPr>
            <a:normAutofit/>
          </a:bodyPr>
          <a:lstStyle/>
          <a:p>
            <a:r>
              <a:rPr lang="en-GB" dirty="0" smtClean="0"/>
              <a:t>You have already noted that parents and close relatives are the first to socialise children.</a:t>
            </a:r>
          </a:p>
          <a:p>
            <a:r>
              <a:rPr lang="en-GB" dirty="0" smtClean="0"/>
              <a:t> As the child reaches school age, most socialisation begins to take place outside the home. </a:t>
            </a:r>
          </a:p>
          <a:p>
            <a:r>
              <a:rPr lang="en-GB" dirty="0" smtClean="0"/>
              <a:t>The primary agents of socialisation make the deepest impression on the personality of the child because they provide the first training.</a:t>
            </a:r>
          </a:p>
          <a:p>
            <a:r>
              <a:rPr lang="en-GB" dirty="0" smtClean="0"/>
              <a:t> The other agents must, therefore, compete for attention on the already established framework.</a:t>
            </a:r>
            <a:endParaRPr lang="en-US" dirty="0" smtClean="0"/>
          </a:p>
          <a:p>
            <a:endParaRPr lang="en-US" dirty="0"/>
          </a:p>
        </p:txBody>
      </p:sp>
    </p:spTree>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GB" b="1" dirty="0" smtClean="0"/>
              <a:t>Family</a:t>
            </a:r>
            <a:endParaRPr lang="en-US" dirty="0"/>
          </a:p>
        </p:txBody>
      </p:sp>
      <p:sp>
        <p:nvSpPr>
          <p:cNvPr id="3" name="Content Placeholder 2"/>
          <p:cNvSpPr>
            <a:spLocks noGrp="1"/>
          </p:cNvSpPr>
          <p:nvPr>
            <p:ph idx="1"/>
          </p:nvPr>
        </p:nvSpPr>
        <p:spPr>
          <a:xfrm>
            <a:off x="457200" y="1600200"/>
            <a:ext cx="8229600" cy="4876800"/>
          </a:xfrm>
        </p:spPr>
        <p:txBody>
          <a:bodyPr/>
          <a:lstStyle/>
          <a:p>
            <a:r>
              <a:rPr lang="en-GB" dirty="0" smtClean="0"/>
              <a:t>The family is made up of parents, children and close relatives.</a:t>
            </a:r>
          </a:p>
          <a:p>
            <a:r>
              <a:rPr lang="en-GB" dirty="0" smtClean="0"/>
              <a:t> These are the primary agents of socialisation who influence the child's behaviour and attitudes within the society.</a:t>
            </a:r>
          </a:p>
          <a:p>
            <a:r>
              <a:rPr lang="en-GB" dirty="0" smtClean="0"/>
              <a:t> You will study more on the family in section four on social institutions.</a:t>
            </a:r>
            <a:endParaRPr lang="en-US" dirty="0" smtClean="0"/>
          </a:p>
          <a:p>
            <a:endParaRPr lang="en-US" dirty="0"/>
          </a:p>
        </p:txBody>
      </p:sp>
    </p:spTree>
  </p:cSld>
  <p:clrMapOvr>
    <a:masterClrMapping/>
  </p:clrMapOvr>
  <p:transition>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Social Institutions</a:t>
            </a:r>
            <a:r>
              <a:rPr lang="en-US" dirty="0" smtClean="0"/>
              <a:t/>
            </a:r>
            <a:br>
              <a:rPr lang="en-US" dirty="0" smtClean="0"/>
            </a:br>
            <a:endParaRPr lang="en-US" dirty="0"/>
          </a:p>
        </p:txBody>
      </p:sp>
      <p:sp>
        <p:nvSpPr>
          <p:cNvPr id="3" name="Content Placeholder 2"/>
          <p:cNvSpPr>
            <a:spLocks noGrp="1"/>
          </p:cNvSpPr>
          <p:nvPr>
            <p:ph idx="1"/>
          </p:nvPr>
        </p:nvSpPr>
        <p:spPr>
          <a:xfrm>
            <a:off x="228600" y="990600"/>
            <a:ext cx="8686800" cy="5486400"/>
          </a:xfrm>
        </p:spPr>
        <p:txBody>
          <a:bodyPr>
            <a:normAutofit fontScale="92500" lnSpcReduction="10000"/>
          </a:bodyPr>
          <a:lstStyle/>
          <a:p>
            <a:r>
              <a:rPr lang="en-GB" dirty="0" smtClean="0"/>
              <a:t>These are explained as social organisations each with a specific function (</a:t>
            </a:r>
            <a:r>
              <a:rPr lang="en-GB" dirty="0" err="1" smtClean="0"/>
              <a:t>Akinsola</a:t>
            </a:r>
            <a:r>
              <a:rPr lang="en-GB" dirty="0" smtClean="0"/>
              <a:t> 1983). </a:t>
            </a:r>
          </a:p>
          <a:p>
            <a:r>
              <a:rPr lang="en-GB" dirty="0" smtClean="0"/>
              <a:t>Examples of social institutions are the family, schools, religious organisations, government and hospitals. </a:t>
            </a:r>
          </a:p>
          <a:p>
            <a:r>
              <a:rPr lang="en-GB" dirty="0" smtClean="0"/>
              <a:t>Each of these social institutions is organised to offer a service to community members. </a:t>
            </a:r>
          </a:p>
          <a:p>
            <a:r>
              <a:rPr lang="en-GB" dirty="0" smtClean="0"/>
              <a:t>When a child enters school they start experiencing secondary socialisation through the teachers, schoolmates and the school environments. </a:t>
            </a:r>
          </a:p>
          <a:p>
            <a:r>
              <a:rPr lang="en-GB" dirty="0" smtClean="0"/>
              <a:t>All these factors play a part in the child's socialisation.</a:t>
            </a:r>
            <a:endParaRPr lang="en-US" dirty="0" smtClean="0"/>
          </a:p>
          <a:p>
            <a:pPr>
              <a:buNone/>
            </a:pPr>
            <a:r>
              <a:rPr lang="en-GB" b="1" dirty="0" smtClean="0"/>
              <a:t> </a:t>
            </a:r>
            <a:endParaRPr lang="en-US" dirty="0" smtClean="0"/>
          </a:p>
          <a:p>
            <a:endParaRPr lang="en-US" dirty="0"/>
          </a:p>
        </p:txBody>
      </p:sp>
    </p:spTree>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Peers, School Friends and Neighbours</a:t>
            </a:r>
            <a:endParaRPr lang="en-US" dirty="0"/>
          </a:p>
        </p:txBody>
      </p:sp>
      <p:sp>
        <p:nvSpPr>
          <p:cNvPr id="3" name="Content Placeholder 2"/>
          <p:cNvSpPr>
            <a:spLocks noGrp="1"/>
          </p:cNvSpPr>
          <p:nvPr>
            <p:ph idx="1"/>
          </p:nvPr>
        </p:nvSpPr>
        <p:spPr>
          <a:xfrm>
            <a:off x="228600" y="990600"/>
            <a:ext cx="8686800" cy="5562600"/>
          </a:xfrm>
        </p:spPr>
        <p:txBody>
          <a:bodyPr>
            <a:normAutofit lnSpcReduction="10000"/>
          </a:bodyPr>
          <a:lstStyle/>
          <a:p>
            <a:r>
              <a:rPr lang="en-GB" dirty="0" smtClean="0"/>
              <a:t>The peers, schoolmates and neighbours that a child spends most of their  hours with also become major agents.</a:t>
            </a:r>
          </a:p>
          <a:p>
            <a:r>
              <a:rPr lang="en-GB" dirty="0" smtClean="0"/>
              <a:t> Children have friends whom they want to be similar to.</a:t>
            </a:r>
          </a:p>
          <a:p>
            <a:r>
              <a:rPr lang="en-GB" dirty="0" smtClean="0"/>
              <a:t> However, sometimes what their peers tell them may not conform with what the parents are telling them and so they have to make a decision between the two. </a:t>
            </a:r>
          </a:p>
          <a:p>
            <a:r>
              <a:rPr lang="en-GB" dirty="0" smtClean="0"/>
              <a:t>The decision made depends on the strength of the foundation laid by  the parents.</a:t>
            </a:r>
            <a:endParaRPr lang="en-US" dirty="0" smtClean="0"/>
          </a:p>
          <a:p>
            <a:endParaRPr lang="en-US" dirty="0"/>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Electronic, social and Printed Media</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715000"/>
          </a:xfrm>
        </p:spPr>
        <p:txBody>
          <a:bodyPr>
            <a:normAutofit lnSpcReduction="10000"/>
          </a:bodyPr>
          <a:lstStyle/>
          <a:p>
            <a:r>
              <a:rPr lang="en-GB" dirty="0" smtClean="0"/>
              <a:t>These include books, magazines, journals, television, radio, computer (internet) and others.</a:t>
            </a:r>
          </a:p>
          <a:p>
            <a:r>
              <a:rPr lang="en-GB" dirty="0" smtClean="0"/>
              <a:t> A child may begin to emulate what they are seeing on television and may act negatively if they are not able to filter the good and the bad based on earlier teachings. </a:t>
            </a:r>
          </a:p>
          <a:p>
            <a:r>
              <a:rPr lang="en-GB" dirty="0" smtClean="0"/>
              <a:t>This can have both positive and negative influences on the child or even an adult.</a:t>
            </a:r>
            <a:endParaRPr lang="en-US" dirty="0" smtClean="0"/>
          </a:p>
          <a:p>
            <a:r>
              <a:rPr lang="en-GB" dirty="0" smtClean="0"/>
              <a:t>Generally, it can be seen that various socialising agents encountered by an individual may support each other by promoting the same goals, or they may provide contradictory advice.</a:t>
            </a:r>
            <a:endParaRPr lang="en-US" dirty="0"/>
          </a:p>
        </p:txBody>
      </p:sp>
    </p:spTree>
  </p:cSld>
  <p:clrMapOvr>
    <a:masterClrMapping/>
  </p:clrMapOvr>
  <p:transition>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Aims of Socialisation:</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86800" cy="5638800"/>
          </a:xfrm>
        </p:spPr>
        <p:txBody>
          <a:bodyPr>
            <a:normAutofit/>
          </a:bodyPr>
          <a:lstStyle/>
          <a:p>
            <a:pPr marL="514350" lvl="0" indent="-514350">
              <a:buFont typeface="+mj-lt"/>
              <a:buAutoNum type="arabicPeriod"/>
            </a:pPr>
            <a:r>
              <a:rPr lang="en-GB" dirty="0" smtClean="0"/>
              <a:t>To instil discipline (for example, don't walk in front of a moving car). </a:t>
            </a:r>
            <a:endParaRPr lang="en-US" dirty="0" smtClean="0"/>
          </a:p>
          <a:p>
            <a:pPr marL="514350" lvl="0" indent="-514350">
              <a:buFont typeface="+mj-lt"/>
              <a:buAutoNum type="arabicPeriod"/>
            </a:pPr>
            <a:r>
              <a:rPr lang="en-GB" dirty="0" smtClean="0"/>
              <a:t>To develop aspirations and ambitions (for example, I want to be a nun, rock star, great sociologist). </a:t>
            </a:r>
            <a:endParaRPr lang="en-US" dirty="0" smtClean="0"/>
          </a:p>
          <a:p>
            <a:pPr marL="514350" lvl="0" indent="-514350">
              <a:buFont typeface="+mj-lt"/>
              <a:buAutoNum type="arabicPeriod"/>
            </a:pPr>
            <a:r>
              <a:rPr lang="en-GB" dirty="0" smtClean="0"/>
              <a:t>To develop skills (for example, reading, driving and so on). </a:t>
            </a:r>
            <a:endParaRPr lang="en-US" dirty="0" smtClean="0"/>
          </a:p>
          <a:p>
            <a:pPr marL="514350" lvl="0" indent="-514350">
              <a:buFont typeface="+mj-lt"/>
              <a:buAutoNum type="arabicPeriod"/>
            </a:pPr>
            <a:r>
              <a:rPr lang="en-GB" dirty="0" smtClean="0"/>
              <a:t>To enable the acquisition of social roles (for example, male, student and </a:t>
            </a:r>
            <a:br>
              <a:rPr lang="en-GB" dirty="0" smtClean="0"/>
            </a:br>
            <a:r>
              <a:rPr lang="en-GB" dirty="0" smtClean="0"/>
              <a:t>so on).</a:t>
            </a:r>
            <a:endParaRPr lang="en-US" dirty="0" smtClean="0"/>
          </a:p>
          <a:p>
            <a:endParaRPr lang="en-US"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normAutofit fontScale="90000"/>
          </a:bodyPr>
          <a:lstStyle/>
          <a:p>
            <a:r>
              <a:rPr lang="en-GB" b="1" dirty="0" smtClean="0"/>
              <a:t/>
            </a:r>
            <a:br>
              <a:rPr lang="en-GB" b="1" dirty="0" smtClean="0"/>
            </a:br>
            <a:r>
              <a:rPr lang="en-GB" b="1" dirty="0"/>
              <a:t/>
            </a:r>
            <a:br>
              <a:rPr lang="en-GB" b="1" dirty="0"/>
            </a:br>
            <a:r>
              <a:rPr lang="en-GB" b="1" dirty="0" smtClean="0"/>
              <a:t>Sociology</a:t>
            </a:r>
            <a:r>
              <a:rPr lang="en-GB" dirty="0" smtClean="0"/>
              <a:t> </a:t>
            </a:r>
            <a:r>
              <a:rPr lang="en-US" dirty="0" smtClean="0"/>
              <a:t/>
            </a:r>
            <a:br>
              <a:rPr lang="en-US" dirty="0" smtClean="0"/>
            </a:b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287963"/>
          </a:xfrm>
        </p:spPr>
        <p:txBody>
          <a:bodyPr>
            <a:normAutofit/>
          </a:bodyPr>
          <a:lstStyle/>
          <a:p>
            <a:r>
              <a:rPr lang="en-GB" dirty="0" smtClean="0"/>
              <a:t>The </a:t>
            </a:r>
            <a:r>
              <a:rPr lang="en-GB" dirty="0"/>
              <a:t>term 'sociology' can be traced to Auguste Comte in 1837</a:t>
            </a:r>
            <a:r>
              <a:rPr lang="en-GB" dirty="0" smtClean="0"/>
              <a:t>.</a:t>
            </a:r>
          </a:p>
          <a:p>
            <a:r>
              <a:rPr lang="en-GB" dirty="0" smtClean="0"/>
              <a:t> </a:t>
            </a:r>
            <a:r>
              <a:rPr lang="en-GB" dirty="0"/>
              <a:t>He combined the Latin word for society (socio) with the Greek word for science (logy) thus identifying an area of study that pertained to the science of society</a:t>
            </a:r>
            <a:r>
              <a:rPr lang="en-GB" dirty="0" smtClean="0"/>
              <a:t>.</a:t>
            </a:r>
          </a:p>
          <a:p>
            <a:r>
              <a:rPr lang="en-GB" b="1" dirty="0" smtClean="0"/>
              <a:t> </a:t>
            </a:r>
            <a:r>
              <a:rPr lang="en-GB" b="1" i="1" dirty="0"/>
              <a:t>Sociology </a:t>
            </a:r>
            <a:r>
              <a:rPr lang="en-GB" i="1" dirty="0"/>
              <a:t>is the study of social life, social change, and the social causes and consequences of human behaviour. </a:t>
            </a:r>
            <a:endParaRPr lang="en-US" i="1" dirty="0"/>
          </a:p>
          <a:p>
            <a:endParaRPr lang="en-US" dirty="0"/>
          </a:p>
        </p:txBody>
      </p:sp>
    </p:spTree>
  </p:cSld>
  <p:clrMapOvr>
    <a:masterClrMapping/>
  </p:clrMapOvr>
  <p:transition>
    <p:wedg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GB" sz="3200" b="1" dirty="0" smtClean="0"/>
              <a:t/>
            </a:r>
            <a:br>
              <a:rPr lang="en-GB" sz="3200" b="1" dirty="0" smtClean="0"/>
            </a:br>
            <a:r>
              <a:rPr lang="en-GB" sz="3200" b="1" dirty="0" smtClean="0"/>
              <a:t>SECTION 3: SOCIAL </a:t>
            </a:r>
            <a:r>
              <a:rPr lang="en-US" sz="3200" b="1" dirty="0" smtClean="0"/>
              <a:t> </a:t>
            </a:r>
            <a:r>
              <a:rPr lang="en-GB" sz="3200" b="1" dirty="0" smtClean="0"/>
              <a:t>STRATIFICATION</a:t>
            </a:r>
            <a:r>
              <a:rPr lang="en-US" sz="3200" dirty="0" smtClean="0"/>
              <a:t/>
            </a:r>
            <a:br>
              <a:rPr lang="en-US" sz="3200" dirty="0" smtClean="0"/>
            </a:br>
            <a:endParaRPr lang="en-US" sz="3200" dirty="0"/>
          </a:p>
        </p:txBody>
      </p:sp>
      <p:sp>
        <p:nvSpPr>
          <p:cNvPr id="3" name="Content Placeholder 2"/>
          <p:cNvSpPr>
            <a:spLocks noGrp="1"/>
          </p:cNvSpPr>
          <p:nvPr>
            <p:ph idx="1"/>
          </p:nvPr>
        </p:nvSpPr>
        <p:spPr>
          <a:xfrm>
            <a:off x="228600" y="685800"/>
            <a:ext cx="8686800" cy="5867400"/>
          </a:xfrm>
        </p:spPr>
        <p:txBody>
          <a:bodyPr>
            <a:normAutofit fontScale="92500" lnSpcReduction="10000"/>
          </a:bodyPr>
          <a:lstStyle/>
          <a:p>
            <a:r>
              <a:rPr lang="en-GB" b="1" dirty="0" smtClean="0"/>
              <a:t>Introduction</a:t>
            </a:r>
            <a:endParaRPr lang="en-US" dirty="0" smtClean="0"/>
          </a:p>
          <a:p>
            <a:r>
              <a:rPr lang="en-GB" dirty="0" smtClean="0"/>
              <a:t>In this section, you will cover how societies are differentiated.</a:t>
            </a:r>
          </a:p>
          <a:p>
            <a:r>
              <a:rPr lang="en-GB" dirty="0" smtClean="0"/>
              <a:t> In every society, there are those who take the lead, for example, the elders, chiefs, successful farmers, teachers, lecturers, managers, business tycoons and so on. </a:t>
            </a:r>
          </a:p>
          <a:p>
            <a:r>
              <a:rPr lang="en-GB" dirty="0" smtClean="0"/>
              <a:t>The difference between those who lead and those who are led may result from factors relating to gender, age and social roles. </a:t>
            </a:r>
          </a:p>
          <a:p>
            <a:r>
              <a:rPr lang="en-GB" dirty="0" smtClean="0"/>
              <a:t>For example, in some cultures older men are viewed with higher regard than young men, women and children in that order.</a:t>
            </a:r>
            <a:endParaRPr lang="en-US" dirty="0"/>
          </a:p>
        </p:txBody>
      </p:sp>
    </p:spTree>
  </p:cSld>
  <p:clrMapOvr>
    <a:masterClrMapping/>
  </p:clrMapOvr>
  <p:transition>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GB" b="1" dirty="0" smtClean="0"/>
              <a:t>Objectives</a:t>
            </a:r>
            <a:endParaRPr lang="en-US" dirty="0"/>
          </a:p>
        </p:txBody>
      </p:sp>
      <p:sp>
        <p:nvSpPr>
          <p:cNvPr id="3" name="Content Placeholder 2"/>
          <p:cNvSpPr>
            <a:spLocks noGrp="1"/>
          </p:cNvSpPr>
          <p:nvPr>
            <p:ph idx="1"/>
          </p:nvPr>
        </p:nvSpPr>
        <p:spPr>
          <a:xfrm>
            <a:off x="457200" y="1143000"/>
            <a:ext cx="8229600" cy="4983163"/>
          </a:xfrm>
        </p:spPr>
        <p:txBody>
          <a:bodyPr/>
          <a:lstStyle/>
          <a:p>
            <a:r>
              <a:rPr lang="en-GB" dirty="0" smtClean="0"/>
              <a:t> By the end of this section you will be able to: </a:t>
            </a:r>
          </a:p>
          <a:p>
            <a:pPr>
              <a:buNone/>
            </a:pPr>
            <a:endParaRPr lang="en-US" dirty="0" smtClean="0"/>
          </a:p>
          <a:p>
            <a:pPr lvl="0">
              <a:buFont typeface="Wingdings" pitchFamily="2" charset="2"/>
              <a:buChar char="Ø"/>
            </a:pPr>
            <a:r>
              <a:rPr lang="en-GB" dirty="0" smtClean="0"/>
              <a:t>Define social stratification </a:t>
            </a:r>
            <a:endParaRPr lang="en-US" dirty="0" smtClean="0"/>
          </a:p>
          <a:p>
            <a:pPr lvl="0">
              <a:buFont typeface="Wingdings" pitchFamily="2" charset="2"/>
              <a:buChar char="Ø"/>
            </a:pPr>
            <a:r>
              <a:rPr lang="en-GB" dirty="0" smtClean="0"/>
              <a:t>Identify the theories of social stratification </a:t>
            </a:r>
            <a:endParaRPr lang="en-US" dirty="0" smtClean="0"/>
          </a:p>
          <a:p>
            <a:pPr lvl="0">
              <a:buFont typeface="Wingdings" pitchFamily="2" charset="2"/>
              <a:buChar char="Ø"/>
            </a:pPr>
            <a:r>
              <a:rPr lang="en-GB" dirty="0" smtClean="0"/>
              <a:t>Identify the types of social stratification</a:t>
            </a:r>
            <a:endParaRPr lang="en-US" dirty="0" smtClean="0"/>
          </a:p>
          <a:p>
            <a:endParaRPr lang="en-US" dirty="0"/>
          </a:p>
        </p:txBody>
      </p:sp>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Social Stratification </a:t>
            </a:r>
            <a:r>
              <a:rPr lang="en-US" dirty="0" smtClean="0"/>
              <a:t/>
            </a:r>
            <a:br>
              <a:rPr lang="en-US" dirty="0" smtClean="0"/>
            </a:br>
            <a:endParaRPr lang="en-US" dirty="0"/>
          </a:p>
        </p:txBody>
      </p:sp>
      <p:sp>
        <p:nvSpPr>
          <p:cNvPr id="3" name="Content Placeholder 2"/>
          <p:cNvSpPr>
            <a:spLocks noGrp="1"/>
          </p:cNvSpPr>
          <p:nvPr>
            <p:ph idx="1"/>
          </p:nvPr>
        </p:nvSpPr>
        <p:spPr>
          <a:xfrm>
            <a:off x="152400" y="914400"/>
            <a:ext cx="8839200" cy="5638800"/>
          </a:xfrm>
        </p:spPr>
        <p:txBody>
          <a:bodyPr>
            <a:normAutofit fontScale="92500" lnSpcReduction="20000"/>
          </a:bodyPr>
          <a:lstStyle/>
          <a:p>
            <a:r>
              <a:rPr lang="en-GB" dirty="0" smtClean="0"/>
              <a:t>The basic idea of social stratification is a series of layers, rather as one bolt of cloth might be piled on top of another.</a:t>
            </a:r>
          </a:p>
          <a:p>
            <a:r>
              <a:rPr lang="en-GB" dirty="0" smtClean="0"/>
              <a:t> It was developed in European society to explain clashes between the old aristocracy of landed wealth, the new industrial capitalists and the workers, over political and economic power and cultural dominance. </a:t>
            </a:r>
          </a:p>
          <a:p>
            <a:r>
              <a:rPr lang="en-GB" dirty="0" smtClean="0"/>
              <a:t>Stratification is the organisation of society resulting in some members having more and others having less. </a:t>
            </a:r>
          </a:p>
          <a:p>
            <a:r>
              <a:rPr lang="en-GB" dirty="0" smtClean="0"/>
              <a:t>Social stratification is thus </a:t>
            </a:r>
            <a:r>
              <a:rPr lang="en-GB" b="1" i="1" dirty="0" smtClean="0"/>
              <a:t>defined as a process ranking members of society according to wealth, prestige and power.</a:t>
            </a:r>
            <a:endParaRPr lang="en-US" b="1" i="1" dirty="0"/>
          </a:p>
        </p:txBody>
      </p:sp>
    </p:spTree>
  </p:cSld>
  <p:clrMapOvr>
    <a:masterClrMapping/>
  </p:clrMapOvr>
  <p:transition>
    <p:wedg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a_el_25_innerEl" descr="Social Stratification in African Society"/>
          <p:cNvPicPr/>
          <p:nvPr/>
        </p:nvPicPr>
        <p:blipFill>
          <a:blip r:embed="rId4"/>
          <a:srcRect/>
          <a:stretch>
            <a:fillRect/>
          </a:stretch>
        </p:blipFill>
        <p:spPr bwMode="auto">
          <a:xfrm>
            <a:off x="304800" y="381000"/>
            <a:ext cx="8458200" cy="5410200"/>
          </a:xfrm>
          <a:prstGeom prst="rect">
            <a:avLst/>
          </a:prstGeom>
          <a:noFill/>
          <a:ln w="9525">
            <a:noFill/>
            <a:miter lim="800000"/>
            <a:headEnd/>
            <a:tailEnd/>
          </a:ln>
        </p:spPr>
      </p:pic>
      <p:sp>
        <p:nvSpPr>
          <p:cNvPr id="3" name="TextBox 2"/>
          <p:cNvSpPr txBox="1"/>
          <p:nvPr/>
        </p:nvSpPr>
        <p:spPr>
          <a:xfrm>
            <a:off x="457200" y="5943601"/>
            <a:ext cx="6138027" cy="584775"/>
          </a:xfrm>
          <a:prstGeom prst="rect">
            <a:avLst/>
          </a:prstGeom>
          <a:noFill/>
        </p:spPr>
        <p:txBody>
          <a:bodyPr wrap="square" rtlCol="0">
            <a:spAutoFit/>
          </a:bodyPr>
          <a:lstStyle/>
          <a:p>
            <a:r>
              <a:rPr lang="en-US" sz="3200" b="1" dirty="0" smtClean="0"/>
              <a:t>HOW IS THE AFRICAN RANKED????</a:t>
            </a:r>
            <a:endParaRPr lang="en-US" sz="3200" b="1" dirty="0"/>
          </a:p>
        </p:txBody>
      </p:sp>
      <p:pic>
        <p:nvPicPr>
          <p:cNvPr id="4" name="ELPHRG01.wav">
            <a:hlinkClick r:id="" action="ppaction://media"/>
          </p:cNvPr>
          <p:cNvPicPr>
            <a:picLocks noRot="1" noChangeAspect="1"/>
          </p:cNvPicPr>
          <p:nvPr>
            <a:wavAudioFile r:embed="rId1" name="ELPHRG01.wav"/>
          </p:nvPr>
        </p:nvPicPr>
        <p:blipFill>
          <a:blip r:embed="rId5"/>
          <a:stretch>
            <a:fillRect/>
          </a:stretch>
        </p:blipFill>
        <p:spPr>
          <a:xfrm>
            <a:off x="6629400" y="5943600"/>
            <a:ext cx="533400" cy="4572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99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sz="3600" b="1" dirty="0" smtClean="0"/>
              <a:t>Social Stratification in African Society</a:t>
            </a:r>
            <a:endParaRPr lang="en-US" sz="3600" dirty="0" smtClean="0"/>
          </a:p>
        </p:txBody>
      </p:sp>
      <p:sp>
        <p:nvSpPr>
          <p:cNvPr id="3" name="Content Placeholder 2"/>
          <p:cNvSpPr>
            <a:spLocks noGrp="1"/>
          </p:cNvSpPr>
          <p:nvPr>
            <p:ph idx="1"/>
          </p:nvPr>
        </p:nvSpPr>
        <p:spPr>
          <a:xfrm>
            <a:off x="228600" y="762000"/>
            <a:ext cx="8686800" cy="5867400"/>
          </a:xfrm>
        </p:spPr>
        <p:txBody>
          <a:bodyPr>
            <a:normAutofit fontScale="92500" lnSpcReduction="10000"/>
          </a:bodyPr>
          <a:lstStyle/>
          <a:p>
            <a:r>
              <a:rPr lang="en-GB" dirty="0" smtClean="0"/>
              <a:t>Other definitions of social stratification include the arranging of members of a society into a pattern of superior and inferior ranks, which is  perhaps determined by their birth, wealth, power, education, and so on.</a:t>
            </a:r>
          </a:p>
          <a:p>
            <a:r>
              <a:rPr lang="en-GB" dirty="0" smtClean="0"/>
              <a:t> It can also be said to be the way societies are organised, for example, into clans, castes, chiefdoms, or states within  a society.</a:t>
            </a:r>
            <a:endParaRPr lang="en-US" dirty="0" smtClean="0"/>
          </a:p>
          <a:p>
            <a:r>
              <a:rPr lang="en-GB" dirty="0" smtClean="0"/>
              <a:t>Systems of social inequity exist in all human societies. </a:t>
            </a:r>
          </a:p>
          <a:p>
            <a:r>
              <a:rPr lang="en-GB" dirty="0" smtClean="0"/>
              <a:t>This assertion emphasises two features that are basic for analysis of social inequalities</a:t>
            </a:r>
            <a:br>
              <a:rPr lang="en-GB" dirty="0" smtClean="0"/>
            </a:br>
            <a:r>
              <a:rPr lang="en-GB" dirty="0" smtClean="0"/>
              <a:t>and equalities. </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
            </a:r>
            <a:br>
              <a:rPr lang="en-GB" b="1" dirty="0" smtClean="0"/>
            </a:br>
            <a:r>
              <a:rPr lang="en-GB" b="1" dirty="0" smtClean="0"/>
              <a:t>Theories of Stratification</a:t>
            </a:r>
            <a:r>
              <a:rPr lang="en-US" dirty="0" smtClean="0"/>
              <a:t/>
            </a:r>
            <a:br>
              <a:rPr lang="en-US" dirty="0" smtClean="0"/>
            </a:br>
            <a:endParaRPr lang="en-US" dirty="0"/>
          </a:p>
        </p:txBody>
      </p:sp>
      <p:sp>
        <p:nvSpPr>
          <p:cNvPr id="3" name="Content Placeholder 2"/>
          <p:cNvSpPr>
            <a:spLocks noGrp="1"/>
          </p:cNvSpPr>
          <p:nvPr>
            <p:ph idx="1"/>
          </p:nvPr>
        </p:nvSpPr>
        <p:spPr>
          <a:xfrm>
            <a:off x="228600" y="762000"/>
            <a:ext cx="8686800" cy="5791200"/>
          </a:xfrm>
        </p:spPr>
        <p:txBody>
          <a:bodyPr>
            <a:normAutofit/>
          </a:bodyPr>
          <a:lstStyle/>
          <a:p>
            <a:pPr>
              <a:buFont typeface="Wingdings" pitchFamily="2" charset="2"/>
              <a:buChar char="Ø"/>
            </a:pPr>
            <a:r>
              <a:rPr lang="en-GB" b="1" dirty="0" smtClean="0"/>
              <a:t>The Functional Theory of Stratification</a:t>
            </a:r>
            <a:r>
              <a:rPr lang="en-GB" dirty="0" smtClean="0"/>
              <a:t> </a:t>
            </a:r>
            <a:endParaRPr lang="en-US" dirty="0" smtClean="0"/>
          </a:p>
          <a:p>
            <a:r>
              <a:rPr lang="en-GB" dirty="0" smtClean="0"/>
              <a:t>The functional theory of stratification holds that a society, through its members, makes certain decisions about the allocation of desirable roles.</a:t>
            </a:r>
          </a:p>
          <a:p>
            <a:r>
              <a:rPr lang="en-GB" dirty="0" smtClean="0"/>
              <a:t> Choice is limited by the number of these roles and the number of people available to perform them. </a:t>
            </a:r>
          </a:p>
          <a:p>
            <a:r>
              <a:rPr lang="en-GB" dirty="0" smtClean="0"/>
              <a:t>The rewards attached to various roles (wealth, prestige or power) are justified by the service to society involved (especially to societal survival) and the rarity of the abilities needed to fill them. </a:t>
            </a:r>
            <a:endParaRPr lang="en-US" dirty="0" smtClean="0"/>
          </a:p>
          <a:p>
            <a:endParaRPr lang="en-US" dirty="0"/>
          </a:p>
        </p:txBody>
      </p:sp>
    </p:spTree>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sz="3600" b="1" dirty="0" smtClean="0"/>
              <a:t/>
            </a:r>
            <a:br>
              <a:rPr lang="en-GB" sz="3600" b="1" dirty="0" smtClean="0"/>
            </a:br>
            <a:r>
              <a:rPr lang="en-GB" sz="3600" b="1" dirty="0" smtClean="0"/>
              <a:t>The Conflict Theory of Stratification</a:t>
            </a:r>
            <a:r>
              <a:rPr lang="en-GB"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762000"/>
            <a:ext cx="8686800" cy="5715000"/>
          </a:xfrm>
        </p:spPr>
        <p:txBody>
          <a:bodyPr>
            <a:normAutofit lnSpcReduction="10000"/>
          </a:bodyPr>
          <a:lstStyle/>
          <a:p>
            <a:r>
              <a:rPr lang="en-GB" dirty="0" smtClean="0"/>
              <a:t>The conflict theory of stratification draws largely on the writings of Karl Marx, though adjustments have been necessary to adapt in the changing nature of twenty first  century capitalism.</a:t>
            </a:r>
          </a:p>
          <a:p>
            <a:r>
              <a:rPr lang="en-GB" dirty="0" smtClean="0"/>
              <a:t> Marx saw society as divided into two major groups (capitalists and proletarians or workers) who are inevitably in conflict. </a:t>
            </a:r>
          </a:p>
          <a:p>
            <a:r>
              <a:rPr lang="en-GB" dirty="0" smtClean="0"/>
              <a:t>Whereas Marx was particularly concerned only with the economic or market hierarchy, which he termed class, Max Weber suggested that people are also stratified according to status (prestige or lifestyle) and power. </a:t>
            </a:r>
            <a:endParaRPr lang="en-US" dirty="0"/>
          </a:p>
        </p:txBody>
      </p:sp>
    </p:spTree>
  </p:cSld>
  <p:clrMapOvr>
    <a:masterClrMapping/>
  </p:clrMapOvr>
  <p:transition>
    <p:wedg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Status</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610600" cy="5562600"/>
          </a:xfrm>
        </p:spPr>
        <p:txBody>
          <a:bodyPr>
            <a:normAutofit/>
          </a:bodyPr>
          <a:lstStyle/>
          <a:p>
            <a:r>
              <a:rPr lang="en-GB" dirty="0" smtClean="0"/>
              <a:t>Another way of ranking society members is according to their status. </a:t>
            </a:r>
          </a:p>
          <a:p>
            <a:r>
              <a:rPr lang="en-GB" dirty="0" smtClean="0"/>
              <a:t>Status can be defined as any position within the stratification system. </a:t>
            </a:r>
          </a:p>
          <a:p>
            <a:r>
              <a:rPr lang="en-GB" dirty="0" smtClean="0"/>
              <a:t>Thus a particular status or position can be high or low on the basis of the property, prestige or power (or all three) associated with that position. </a:t>
            </a:r>
            <a:endParaRPr lang="en-US" dirty="0" smtClean="0"/>
          </a:p>
          <a:p>
            <a:endParaRPr lang="en-US" dirty="0"/>
          </a:p>
        </p:txBody>
      </p:sp>
    </p:spTree>
  </p:cSld>
  <p:clrMapOvr>
    <a:masterClrMapping/>
  </p:clrMapOvr>
  <p:transition>
    <p:wedg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dirty="0" smtClean="0"/>
              <a:t>There are two types of status.</a:t>
            </a:r>
            <a:endParaRPr lang="en-US" dirty="0"/>
          </a:p>
        </p:txBody>
      </p:sp>
      <p:sp>
        <p:nvSpPr>
          <p:cNvPr id="3" name="Content Placeholder 2"/>
          <p:cNvSpPr>
            <a:spLocks noGrp="1"/>
          </p:cNvSpPr>
          <p:nvPr>
            <p:ph idx="1"/>
          </p:nvPr>
        </p:nvSpPr>
        <p:spPr>
          <a:xfrm>
            <a:off x="228600" y="914400"/>
            <a:ext cx="8686800" cy="5715000"/>
          </a:xfrm>
        </p:spPr>
        <p:txBody>
          <a:bodyPr>
            <a:normAutofit fontScale="92500" lnSpcReduction="20000"/>
          </a:bodyPr>
          <a:lstStyle/>
          <a:p>
            <a:pPr>
              <a:buFont typeface="Wingdings" pitchFamily="2" charset="2"/>
              <a:buChar char="Ø"/>
            </a:pPr>
            <a:r>
              <a:rPr lang="en-GB" b="1" dirty="0" smtClean="0"/>
              <a:t>Ascribed Status</a:t>
            </a:r>
            <a:r>
              <a:rPr lang="en-GB" dirty="0" smtClean="0"/>
              <a:t> </a:t>
            </a:r>
            <a:endParaRPr lang="en-US" dirty="0" smtClean="0"/>
          </a:p>
          <a:p>
            <a:r>
              <a:rPr lang="en-GB" dirty="0" smtClean="0"/>
              <a:t>This is explained as grouping individuals according to their social position, for example, by virtue of one's age, sex or position of birth (indicates that the holder of this position was born within or inherited a given status in society).</a:t>
            </a:r>
          </a:p>
          <a:p>
            <a:r>
              <a:rPr lang="en-GB" dirty="0" smtClean="0"/>
              <a:t> Ascribed status is a position based on who you are not what you can do.</a:t>
            </a:r>
            <a:endParaRPr lang="en-US" dirty="0" smtClean="0"/>
          </a:p>
          <a:p>
            <a:r>
              <a:rPr lang="en-GB" dirty="0" smtClean="0"/>
              <a:t>A good example of ascribed status can be found in India, where the caste system is practised.</a:t>
            </a:r>
          </a:p>
          <a:p>
            <a:r>
              <a:rPr lang="en-GB" dirty="0" smtClean="0"/>
              <a:t> Members of the upper caste do not in any way interact with those of the lower caste or the untouchables.</a:t>
            </a:r>
          </a:p>
          <a:p>
            <a:r>
              <a:rPr lang="en-GB" dirty="0" smtClean="0"/>
              <a:t>Also a daughter of a chief, MP, Governor etc</a:t>
            </a:r>
            <a:endParaRPr lang="en-US" dirty="0"/>
          </a:p>
        </p:txBody>
      </p:sp>
    </p:spTree>
  </p:cSld>
  <p:clrMapOvr>
    <a:masterClrMapping/>
  </p:clrMapOvr>
  <p:transition>
    <p:wedge/>
  </p:transition>
</p:sld>
</file>

<file path=ppt/slides/slide59.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p:cSld>
    <p:spTree>
      <p:nvGrpSpPr>
        <p:cNvPr id="1" name=""/>
        <p:cNvGrpSpPr/>
        <p:nvPr/>
      </p:nvGrpSpPr>
      <p:grpSpPr>
        <a:xfrm>
          <a:off x="0" y="0"/>
          <a:ext cx="0" cy="0"/>
          <a:chOff x="0" y="0"/>
          <a:chExt cy="0" cx="0"/>
        </a:xfrm>
      </p:grpSpPr>
      <p:sp>
        <p:nvSpPr>
          <p:cNvPr id="2" name="Title 1"/>
          <p:cNvSpPr>
            <a:spLocks noGrp="1"/>
          </p:cNvSpPr>
          <p:nvPr>
            <p:ph type="title"/>
          </p:nvPr>
        </p:nvSpPr>
        <p:spPr>
          <a:xfrm>
            <a:off x="457200" y="274638"/>
            <a:ext cx="8229600" cy="792162"/>
          </a:xfrm>
        </p:spPr>
        <p:txBody>
          <a:bodyPr>
            <a:normAutofit fontScale="90000"/>
          </a:bodyPr>
          <a:lstStyle/>
          <a:p>
            <a:r>
              <a:rPr lang="en-GB" dirty="0" smtClean="0" b="1"/>
              <a:t/>
            </a:r>
            <a:br>
              <a:rPr lang="en-GB" dirty="0" smtClean="0" b="1"/>
            </a:br>
            <a:r>
              <a:rPr lang="en-GB" dirty="0" smtClean="0" b="1"/>
              <a:t>Achieved/Acquired Status</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4830763"/>
          </a:xfrm>
        </p:spPr>
        <p:txBody>
          <a:bodyPr/>
          <a:lstStyle/>
          <a:p>
            <a:r>
              <a:rPr lang="en-GB" dirty="0" smtClean="0"/>
              <a:t>Achieved status is a position gained on the basis of merit or achievement. </a:t>
            </a:r>
          </a:p>
          <a:p>
            <a:r>
              <a:rPr lang="en-GB" dirty="0" smtClean="0"/>
              <a:t>This is defined as the position in society earned through the individual’s efforts or choice, for example, being a father, mother, nurse or a teacher.</a:t>
            </a:r>
            <a:endParaRPr lang="en-US" dirty="0" smtClean="0"/>
          </a:p>
          <a:p>
            <a:endParaRPr lang="en-US" dirty="0"/>
          </a:p>
        </p:txBody>
      </p:sp>
      <p:pic>
        <p:nvPicPr>
          <p:cNvPr id="4" name="Picture 5" descr="C:\Users\dr.kisilu\Downloads\Desktop\kukula nayo.jpg"/>
          <p:cNvPicPr>
            <a:picLocks noChangeAspect="1" noChangeArrowheads="1"/>
          </p:cNvPicPr>
          <p:nvPr/>
        </p:nvPicPr>
        <p:blipFill>
          <a:blip r:embed="rId4"/>
          <a:srcRect/>
          <a:stretch>
            <a:fillRect/>
          </a:stretch>
        </p:blipFill>
        <p:spPr bwMode="auto">
          <a:xfrm>
            <a:off x="-80010" y="6357937"/>
            <a:ext cx="8610600" cy="5943600"/>
          </a:xfrm>
          <a:prstGeom prst="rect">
            <a:avLst/>
          </a:prstGeom>
          <a:noFill/>
        </p:spPr>
      </p:pic>
      <p:sp>
        <p:nvSpPr>
          <p:cNvPr id="6" name="TextBox 5"/>
          <p:cNvSpPr txBox="1"/>
          <p:nvPr/>
        </p:nvSpPr>
        <p:spPr>
          <a:xfrm>
            <a:off x="685800" y="6400800"/>
            <a:ext cx="5195781" cy="523220"/>
          </a:xfrm>
          <a:prstGeom prst="rect">
            <a:avLst/>
          </a:prstGeom>
          <a:noFill/>
        </p:spPr>
        <p:txBody>
          <a:bodyPr wrap="square" rtlCol="0">
            <a:spAutoFit/>
          </a:bodyPr>
          <a:lstStyle/>
          <a:p>
            <a:r>
              <a:rPr lang="en-US" sz="2800" dirty="0" smtClean="0" b="1"/>
              <a:t>QUESTIONS AND CLARIFICATIONS</a:t>
            </a:r>
            <a:endParaRPr lang="en-US" sz="2800" dirty="0" b="1"/>
          </a:p>
        </p:txBody>
      </p:sp>
      <p:pic>
        <p:nvPicPr>
          <p:cNvPr id="7" name="chaupele.mp3">
            <a:hlinkClick r:id="" action="ppaction://media"/>
          </p:cNvPr>
          <p:cNvPicPr>
            <a:picLocks noChangeAspect="1" noRot="1"/>
          </p:cNvPicPr>
          <p:nvPr>
            <a:audioFile r:link="rId1"/>
          </p:nvPr>
        </p:nvPicPr>
        <p:blipFill>
          <a:blip r:embed="rId5"/>
          <a:stretch>
            <a:fillRect/>
          </a:stretch>
        </p:blipFill>
        <p:spPr>
          <a:xfrm>
            <a:off x="228600" y="152400"/>
            <a:ext cx="609600" cy="6096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delay="0" evt="onBegin">
                          <p:tn val="2"/>
                        </p:cond>
                      </p:stCondLst>
                      <p:childTnLst>
                        <p:par>
                          <p:cTn id="4" fill="hold">
                            <p:stCondLst>
                              <p:cond delay="0"/>
                            </p:stCondLst>
                            <p:childTnLst>
                              <p:par>
                                <p:cTn id="5" nodeType="afterEffect" fill="hold" presetID="1" presetClass="mediacall" presetSubtype="0">
                                  <p:stCondLst>
                                    <p:cond delay="0"/>
                                  </p:stCondLst>
                                  <p:childTnLst>
                                    <p:cmd type="call" cmd="playFrom(0.0)">
                                      <p:cBhvr>
                                        <p:cTn id="6" dur="286728" fill="hold"/>
                                        <p:tgtEl>
                                          <p:spTgt spid="7"/>
                                        </p:tgtEl>
                                      </p:cBhvr>
                                    </p:cmd>
                                  </p:childTnLst>
                                </p:cTn>
                              </p:par>
                            </p:childTnLst>
                          </p:cTn>
                        </p:par>
                      </p:childTnLst>
                    </p:cTn>
                  </p:par>
                </p:childTnLst>
              </p:cTn>
              <p:prevCondLst>
                <p:cond delay="0" evt="onPrev">
                  <p:tgtEl>
                    <p:sldTgt/>
                  </p:tgtEl>
                </p:cond>
              </p:prevCondLst>
              <p:nextCondLst>
                <p:cond delay="0" evt="onNext">
                  <p:tgtEl>
                    <p:sldTgt/>
                  </p:tgtEl>
                </p:cond>
              </p:nextCondLst>
            </p:seq>
            <p:audio>
              <p:cMediaNode vol="80000">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What is Sociology?</a:t>
            </a:r>
            <a:r>
              <a:rPr lang="en-GB" dirty="0" smtClean="0"/>
              <a:t> </a:t>
            </a:r>
            <a:endParaRPr lang="en-US" dirty="0"/>
          </a:p>
        </p:txBody>
      </p:sp>
      <p:sp>
        <p:nvSpPr>
          <p:cNvPr id="3" name="Content Placeholder 2"/>
          <p:cNvSpPr>
            <a:spLocks noGrp="1"/>
          </p:cNvSpPr>
          <p:nvPr>
            <p:ph idx="1"/>
          </p:nvPr>
        </p:nvSpPr>
        <p:spPr>
          <a:xfrm>
            <a:off x="228600" y="838200"/>
            <a:ext cx="8686800" cy="5715000"/>
          </a:xfrm>
        </p:spPr>
        <p:txBody>
          <a:bodyPr>
            <a:normAutofit fontScale="92500" lnSpcReduction="20000"/>
          </a:bodyPr>
          <a:lstStyle/>
          <a:p>
            <a:r>
              <a:rPr lang="en-GB" dirty="0"/>
              <a:t> </a:t>
            </a:r>
            <a:r>
              <a:rPr lang="en-GB" dirty="0" smtClean="0"/>
              <a:t>Sociology </a:t>
            </a:r>
            <a:r>
              <a:rPr lang="en-GB" dirty="0"/>
              <a:t>is about people</a:t>
            </a:r>
            <a:r>
              <a:rPr lang="en-GB" dirty="0" smtClean="0"/>
              <a:t>.</a:t>
            </a:r>
          </a:p>
          <a:p>
            <a:r>
              <a:rPr lang="en-GB" dirty="0" smtClean="0"/>
              <a:t> </a:t>
            </a:r>
            <a:r>
              <a:rPr lang="en-GB" dirty="0"/>
              <a:t>It is about how people interact and why they behave as they do. </a:t>
            </a:r>
            <a:endParaRPr lang="en-GB" dirty="0" smtClean="0"/>
          </a:p>
          <a:p>
            <a:r>
              <a:rPr lang="en-GB" dirty="0" smtClean="0"/>
              <a:t>Whether </a:t>
            </a:r>
            <a:r>
              <a:rPr lang="en-GB" dirty="0"/>
              <a:t>you look at a family, a business, or a sporting event, you are looking at something that sociology is involved with. </a:t>
            </a:r>
            <a:endParaRPr lang="en-GB" dirty="0" smtClean="0"/>
          </a:p>
          <a:p>
            <a:r>
              <a:rPr lang="en-GB" dirty="0" smtClean="0"/>
              <a:t>No </a:t>
            </a:r>
            <a:r>
              <a:rPr lang="en-GB" dirty="0"/>
              <a:t>matter what you do in your personal and professional life or where you go, you can use sociology. </a:t>
            </a:r>
            <a:endParaRPr lang="en-GB" dirty="0" smtClean="0"/>
          </a:p>
          <a:p>
            <a:r>
              <a:rPr lang="en-GB" dirty="0" smtClean="0"/>
              <a:t>Sociological </a:t>
            </a:r>
            <a:r>
              <a:rPr lang="en-GB" dirty="0"/>
              <a:t>research contributes to our understanding of individuals, groups, organisations, communities and societies. </a:t>
            </a:r>
            <a:endParaRPr lang="en-GB" dirty="0" smtClean="0"/>
          </a:p>
          <a:p>
            <a:r>
              <a:rPr lang="en-GB" dirty="0" smtClean="0"/>
              <a:t>Practising </a:t>
            </a:r>
            <a:r>
              <a:rPr lang="en-GB" dirty="0"/>
              <a:t>sociologists conduct or assist in problem solving interventions on all of these levels. </a:t>
            </a:r>
            <a:endParaRPr lang="en-US" dirty="0"/>
          </a:p>
          <a:p>
            <a:endParaRPr lang="en-US" dirty="0"/>
          </a:p>
        </p:txBody>
      </p:sp>
    </p:spTree>
  </p:cSld>
  <p:clrMapOvr>
    <a:masterClrMapping/>
  </p:clrMapOvr>
  <p:transition>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sz="3200" b="1" dirty="0" smtClean="0"/>
              <a:t>SECTION 4: SOCIAL MOBILITY</a:t>
            </a:r>
            <a:endParaRPr lang="en-US" sz="3200" dirty="0"/>
          </a:p>
        </p:txBody>
      </p:sp>
      <p:sp>
        <p:nvSpPr>
          <p:cNvPr id="3" name="Content Placeholder 2"/>
          <p:cNvSpPr>
            <a:spLocks noGrp="1"/>
          </p:cNvSpPr>
          <p:nvPr>
            <p:ph idx="1"/>
          </p:nvPr>
        </p:nvSpPr>
        <p:spPr>
          <a:xfrm>
            <a:off x="228600" y="685800"/>
            <a:ext cx="8686800" cy="5943600"/>
          </a:xfrm>
        </p:spPr>
        <p:txBody>
          <a:bodyPr>
            <a:normAutofit fontScale="92500" lnSpcReduction="20000"/>
          </a:bodyPr>
          <a:lstStyle/>
          <a:p>
            <a:pPr>
              <a:buFont typeface="Wingdings" pitchFamily="2" charset="2"/>
              <a:buChar char="Ø"/>
            </a:pPr>
            <a:r>
              <a:rPr lang="en-GB" b="1" dirty="0" smtClean="0"/>
              <a:t>Introduction</a:t>
            </a:r>
            <a:endParaRPr lang="en-US" dirty="0" smtClean="0"/>
          </a:p>
          <a:p>
            <a:r>
              <a:rPr lang="en-GB" dirty="0" smtClean="0"/>
              <a:t>What is the outcome of social stratification? </a:t>
            </a:r>
          </a:p>
          <a:p>
            <a:r>
              <a:rPr lang="en-GB" dirty="0" smtClean="0"/>
              <a:t>Some positive results do occur in the case of open systems that appreciate one's changing status, for example, acquired/achieved status.</a:t>
            </a:r>
          </a:p>
          <a:p>
            <a:r>
              <a:rPr lang="en-GB" dirty="0" smtClean="0"/>
              <a:t> In Kenya individuals who pursue education to college and university are viewed as being of a higher status than those who are schooled up to primary and secondary levels respectively. </a:t>
            </a:r>
          </a:p>
          <a:p>
            <a:r>
              <a:rPr lang="en-GB" dirty="0" smtClean="0"/>
              <a:t>Therefore, the daughter of a peasant farmer who pursues her education to the level of a graduate nurse, will have uplifted herself and her parents, thereby acquiring higher status for herself and at times, her parents, this is social mobility.</a:t>
            </a:r>
          </a:p>
          <a:p>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lstStyle/>
          <a:p>
            <a:r>
              <a:rPr lang="en-GB" dirty="0" smtClean="0"/>
              <a:t>By the end of this section you will be able to:</a:t>
            </a:r>
          </a:p>
          <a:p>
            <a:pPr>
              <a:buNone/>
            </a:pPr>
            <a:endParaRPr lang="en-US" dirty="0" smtClean="0"/>
          </a:p>
          <a:p>
            <a:pPr lvl="0">
              <a:buFont typeface="Wingdings" pitchFamily="2" charset="2"/>
              <a:buChar char="Ø"/>
            </a:pPr>
            <a:r>
              <a:rPr lang="en-GB" dirty="0" smtClean="0"/>
              <a:t>Define social mobility </a:t>
            </a:r>
            <a:endParaRPr lang="en-US" dirty="0" smtClean="0"/>
          </a:p>
          <a:p>
            <a:pPr lvl="0">
              <a:buFont typeface="Wingdings" pitchFamily="2" charset="2"/>
              <a:buChar char="Ø"/>
            </a:pPr>
            <a:r>
              <a:rPr lang="en-GB" dirty="0" smtClean="0"/>
              <a:t>Identify the types of social mobility </a:t>
            </a:r>
            <a:endParaRPr lang="en-US" dirty="0" smtClean="0"/>
          </a:p>
          <a:p>
            <a:pPr lvl="0">
              <a:buFont typeface="Wingdings" pitchFamily="2" charset="2"/>
              <a:buChar char="Ø"/>
            </a:pPr>
            <a:r>
              <a:rPr lang="en-GB" dirty="0" smtClean="0"/>
              <a:t>Define social mobilisation </a:t>
            </a:r>
            <a:endParaRPr lang="en-US" dirty="0" smtClean="0"/>
          </a:p>
          <a:p>
            <a:pPr lvl="0">
              <a:buFont typeface="Wingdings" pitchFamily="2" charset="2"/>
              <a:buChar char="Ø"/>
            </a:pPr>
            <a:r>
              <a:rPr lang="en-GB" dirty="0" smtClean="0"/>
              <a:t>Identify its benefits in the community</a:t>
            </a:r>
            <a:endParaRPr lang="en-US" dirty="0" smtClean="0"/>
          </a:p>
          <a:p>
            <a:pPr>
              <a:buNone/>
            </a:pPr>
            <a:endParaRPr lang="en-US" dirty="0" smtClean="0"/>
          </a:p>
          <a:p>
            <a:endParaRPr lang="en-US" dirty="0"/>
          </a:p>
        </p:txBody>
      </p:sp>
    </p:spTree>
  </p:cSld>
  <p:clrMapOvr>
    <a:masterClrMapping/>
  </p:clrMapOvr>
  <p:transition>
    <p:wedg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
            </a:r>
            <a:br>
              <a:rPr lang="en-GB" b="1" dirty="0" smtClean="0"/>
            </a:br>
            <a:r>
              <a:rPr lang="en-GB" b="1" dirty="0" smtClean="0"/>
              <a:t>Social Mobility</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lnSpcReduction="10000"/>
          </a:bodyPr>
          <a:lstStyle/>
          <a:p>
            <a:r>
              <a:rPr lang="en-GB" dirty="0" smtClean="0"/>
              <a:t>The ability to move up or down the social level is referred to as social mobility.</a:t>
            </a:r>
          </a:p>
          <a:p>
            <a:r>
              <a:rPr lang="en-GB" dirty="0" smtClean="0"/>
              <a:t> The amount of mobility in a society depends on two factors. </a:t>
            </a:r>
          </a:p>
          <a:p>
            <a:pPr>
              <a:buFont typeface="Wingdings" pitchFamily="2" charset="2"/>
              <a:buChar char="q"/>
            </a:pPr>
            <a:r>
              <a:rPr lang="en-GB" dirty="0" smtClean="0"/>
              <a:t>First, the rules governing how people gain or keep their position may make mobility difficult or easy. </a:t>
            </a:r>
          </a:p>
          <a:p>
            <a:pPr>
              <a:buFont typeface="Wingdings" pitchFamily="2" charset="2"/>
              <a:buChar char="q"/>
            </a:pPr>
            <a:r>
              <a:rPr lang="en-GB" dirty="0" smtClean="0"/>
              <a:t>Secondly, whatever the rules, structural changes in society can influence mobility. </a:t>
            </a:r>
          </a:p>
          <a:p>
            <a:pPr>
              <a:buFont typeface="Wingdings" pitchFamily="2" charset="2"/>
              <a:buChar char="q"/>
            </a:pPr>
            <a:r>
              <a:rPr lang="en-GB" dirty="0" smtClean="0"/>
              <a:t>Social mobility occurs in an open social system while closed systems offer no room for any movement.</a:t>
            </a:r>
            <a:endParaRPr lang="en-US" dirty="0" smtClean="0"/>
          </a:p>
          <a:p>
            <a:endParaRPr lang="en-US" dirty="0"/>
          </a:p>
        </p:txBody>
      </p:sp>
    </p:spTree>
  </p:cSld>
  <p:clrMapOvr>
    <a:masterClrMapping/>
  </p:clrMapOvr>
  <p:transition>
    <p:wedg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Types of Social Mobility </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lstStyle/>
          <a:p>
            <a:r>
              <a:rPr lang="en-GB" dirty="0" smtClean="0"/>
              <a:t>There are two types of social mobility:</a:t>
            </a:r>
          </a:p>
          <a:p>
            <a:endParaRPr lang="en-GB" dirty="0" smtClean="0"/>
          </a:p>
          <a:p>
            <a:pPr>
              <a:buNone/>
            </a:pPr>
            <a:r>
              <a:rPr lang="en-GB" dirty="0" smtClean="0"/>
              <a:t> </a:t>
            </a:r>
            <a:endParaRPr lang="en-US" dirty="0" smtClean="0"/>
          </a:p>
          <a:p>
            <a:pPr lvl="0">
              <a:buFont typeface="Wingdings" pitchFamily="2" charset="2"/>
              <a:buChar char="Ø"/>
            </a:pPr>
            <a:r>
              <a:rPr lang="en-GB" dirty="0" smtClean="0"/>
              <a:t>Vertical social mobility </a:t>
            </a:r>
            <a:endParaRPr lang="en-US" dirty="0" smtClean="0"/>
          </a:p>
          <a:p>
            <a:pPr lvl="0">
              <a:buFont typeface="Wingdings" pitchFamily="2" charset="2"/>
              <a:buChar char="Ø"/>
            </a:pPr>
            <a:r>
              <a:rPr lang="en-GB" dirty="0" smtClean="0"/>
              <a:t>Horizontal social mobility</a:t>
            </a:r>
            <a:endParaRPr lang="en-US" dirty="0" smtClean="0"/>
          </a:p>
          <a:p>
            <a:endParaRPr lang="en-US" dirty="0"/>
          </a:p>
        </p:txBody>
      </p:sp>
    </p:spTree>
  </p:cSld>
  <p:clrMapOvr>
    <a:masterClrMapping/>
  </p:clrMapOvr>
  <p:transition>
    <p:wedg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Vertical Social Mobility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lnSpcReduction="10000"/>
          </a:bodyPr>
          <a:lstStyle/>
          <a:p>
            <a:r>
              <a:rPr lang="en-GB" dirty="0" smtClean="0"/>
              <a:t>This refers to the ability of the individual to move up the social ladder, thereby raising their social status and role.</a:t>
            </a:r>
          </a:p>
          <a:p>
            <a:r>
              <a:rPr lang="en-GB" dirty="0" smtClean="0"/>
              <a:t> It also refers to any upward or downward change in the absolute or relative rank of an individual or group.</a:t>
            </a:r>
          </a:p>
          <a:p>
            <a:r>
              <a:rPr lang="en-GB" dirty="0" smtClean="0"/>
              <a:t> An example of this would be the nurse, who joins the profession as a community nurse and, by increasing their knowledge through in-service education, acquires the new position of a professor in nursing.</a:t>
            </a:r>
            <a:endParaRPr lang="en-US" dirty="0" smtClean="0"/>
          </a:p>
          <a:p>
            <a:pPr>
              <a:buNone/>
            </a:pPr>
            <a:r>
              <a:rPr lang="en-GB" dirty="0" smtClean="0"/>
              <a:t> </a:t>
            </a:r>
            <a:endParaRPr lang="en-US" dirty="0" smtClean="0"/>
          </a:p>
          <a:p>
            <a:endParaRPr lang="en-US" dirty="0"/>
          </a:p>
        </p:txBody>
      </p:sp>
    </p:spTree>
  </p:cSld>
  <p:clrMapOvr>
    <a:masterClrMapping/>
  </p:clrMapOvr>
  <p:transition>
    <p:wedg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Assignment</a:t>
            </a:r>
            <a:br>
              <a:rPr lang="en-US" b="1" dirty="0" smtClean="0"/>
            </a:br>
            <a:endParaRPr lang="en-US" b="1" dirty="0"/>
          </a:p>
        </p:txBody>
      </p:sp>
      <p:sp>
        <p:nvSpPr>
          <p:cNvPr id="3" name="Content Placeholder 2"/>
          <p:cNvSpPr>
            <a:spLocks noGrp="1"/>
          </p:cNvSpPr>
          <p:nvPr>
            <p:ph idx="1"/>
          </p:nvPr>
        </p:nvSpPr>
        <p:spPr/>
        <p:txBody>
          <a:bodyPr>
            <a:normAutofit/>
          </a:bodyPr>
          <a:lstStyle/>
          <a:p>
            <a:r>
              <a:rPr lang="en-US" sz="4400" b="1" dirty="0" smtClean="0"/>
              <a:t>STUDENTS TO DISCUSS HOW A NURSE MOVES UP THE SOCIAL LADDER BOTH VERTICAL AND HORIZONTAL</a:t>
            </a:r>
            <a:endParaRPr lang="en-US" sz="4400" b="1" dirty="0"/>
          </a:p>
        </p:txBody>
      </p:sp>
      <p:pic>
        <p:nvPicPr>
          <p:cNvPr id="4" name="ELPHRG01.wav">
            <a:hlinkClick r:id="" action="ppaction://media"/>
          </p:cNvPr>
          <p:cNvPicPr>
            <a:picLocks noRot="1" noChangeAspect="1"/>
          </p:cNvPicPr>
          <p:nvPr>
            <a:wavAudioFile r:embed="rId1" name="ELPHRG01.wav"/>
          </p:nvPr>
        </p:nvPicPr>
        <p:blipFill>
          <a:blip r:embed="rId3"/>
          <a:stretch>
            <a:fillRect/>
          </a:stretch>
        </p:blipFill>
        <p:spPr>
          <a:xfrm>
            <a:off x="5943600" y="533400"/>
            <a:ext cx="762000" cy="533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99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610600" cy="5715000"/>
          </a:xfrm>
        </p:spPr>
        <p:txBody>
          <a:bodyPr>
            <a:normAutofit fontScale="92500" lnSpcReduction="10000"/>
          </a:bodyPr>
          <a:lstStyle/>
          <a:p>
            <a:r>
              <a:rPr lang="en-GB" dirty="0" smtClean="0"/>
              <a:t>The change in status between father and son is called </a:t>
            </a:r>
            <a:r>
              <a:rPr lang="en-GB" b="1" dirty="0" smtClean="0"/>
              <a:t>intergenerational mobility </a:t>
            </a:r>
            <a:r>
              <a:rPr lang="en-GB" dirty="0" smtClean="0"/>
              <a:t>whereas changes during the individual's work life are known as </a:t>
            </a:r>
            <a:r>
              <a:rPr lang="en-GB" b="1" dirty="0" err="1" smtClean="0"/>
              <a:t>intragenerational</a:t>
            </a:r>
            <a:r>
              <a:rPr lang="en-GB" b="1" dirty="0" smtClean="0"/>
              <a:t> or career mobility</a:t>
            </a:r>
            <a:r>
              <a:rPr lang="en-GB" dirty="0" smtClean="0"/>
              <a:t>.</a:t>
            </a:r>
          </a:p>
          <a:p>
            <a:r>
              <a:rPr lang="en-GB" dirty="0" smtClean="0"/>
              <a:t> In Africa, intergenerational mobility of females is usually made by comparing the occupations of her father and her husband.</a:t>
            </a:r>
          </a:p>
          <a:p>
            <a:r>
              <a:rPr lang="en-GB" dirty="0" smtClean="0"/>
              <a:t> For instance, the daughter of a skilled worker who marries a professional man is considered upwardly mobile. </a:t>
            </a:r>
            <a:endParaRPr lang="en-US" dirty="0" smtClean="0"/>
          </a:p>
          <a:p>
            <a:r>
              <a:rPr lang="en-GB" dirty="0" smtClean="0"/>
              <a:t>Some of the conditions that affect intergenerational mobility include differences between parents and offspring. </a:t>
            </a:r>
            <a:endParaRPr lang="en-US" dirty="0"/>
          </a:p>
        </p:txBody>
      </p:sp>
    </p:spTree>
  </p:cSld>
  <p:clrMapOvr>
    <a:masterClrMapping/>
  </p:clrMapOvr>
  <p:transition>
    <p:wedg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Horizontal Social Mobility</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a:bodyPr>
          <a:lstStyle/>
          <a:p>
            <a:r>
              <a:rPr lang="en-GB" dirty="0" smtClean="0"/>
              <a:t>This refers to the type of social mobility where the individual maintains the same status.</a:t>
            </a:r>
          </a:p>
          <a:p>
            <a:r>
              <a:rPr lang="en-GB" dirty="0" smtClean="0"/>
              <a:t> It is also defined as an alteration of position with no significant movement up or down in the system of social stratification, for example a general nurse who trains as a midwife but has no change in salary. </a:t>
            </a:r>
          </a:p>
          <a:p>
            <a:r>
              <a:rPr lang="en-GB" dirty="0" smtClean="0"/>
              <a:t>This nurse maintains the same status although their role may have changed.</a:t>
            </a:r>
            <a:endParaRPr lang="en-US" dirty="0" smtClean="0"/>
          </a:p>
          <a:p>
            <a:r>
              <a:rPr lang="en-GB" i="1" dirty="0" smtClean="0"/>
              <a:t>Certain characteristics can affect the individual's chances of moving up the social ladder. </a:t>
            </a:r>
            <a:endParaRPr lang="en-US" i="1" dirty="0" smtClean="0"/>
          </a:p>
          <a:p>
            <a:endParaRPr lang="en-US" dirty="0"/>
          </a:p>
        </p:txBody>
      </p:sp>
      <p:pic>
        <p:nvPicPr>
          <p:cNvPr id="4" name="j0214098.wav">
            <a:hlinkClick r:id="" action="ppaction://media"/>
          </p:cNvPr>
          <p:cNvPicPr>
            <a:picLocks noRot="1" noChangeAspect="1"/>
          </p:cNvPicPr>
          <p:nvPr>
            <a:wavAudioFile r:embed="rId1" name="j0214098.wav"/>
          </p:nvPr>
        </p:nvPicPr>
        <p:blipFill>
          <a:blip r:embed="rId3"/>
          <a:stretch>
            <a:fillRect/>
          </a:stretch>
        </p:blipFill>
        <p:spPr>
          <a:xfrm>
            <a:off x="7239000" y="6019800"/>
            <a:ext cx="457200" cy="4572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s://z-1-scontent.xx.fbcdn.net/hphotos-xat1/v/t1.0-9/11218920_320750218095170_6579811285643550527_n.jpg?oh=cbef7dda0a154411a890b0a36ef156b2&amp;oe=5685A782"/>
          <p:cNvPicPr>
            <a:picLocks noChangeAspect="1" noChangeArrowheads="1"/>
          </p:cNvPicPr>
          <p:nvPr/>
        </p:nvPicPr>
        <p:blipFill>
          <a:blip r:embed="rId3"/>
          <a:srcRect/>
          <a:stretch>
            <a:fillRect/>
          </a:stretch>
        </p:blipFill>
        <p:spPr bwMode="auto">
          <a:xfrm>
            <a:off x="304800" y="457200"/>
            <a:ext cx="8534400" cy="6172200"/>
          </a:xfrm>
          <a:prstGeom prst="rect">
            <a:avLst/>
          </a:prstGeom>
          <a:noFill/>
        </p:spPr>
      </p:pic>
      <p:sp>
        <p:nvSpPr>
          <p:cNvPr id="3" name="TextBox 2"/>
          <p:cNvSpPr txBox="1"/>
          <p:nvPr/>
        </p:nvSpPr>
        <p:spPr>
          <a:xfrm>
            <a:off x="1066800" y="0"/>
            <a:ext cx="1838965" cy="461665"/>
          </a:xfrm>
          <a:prstGeom prst="rect">
            <a:avLst/>
          </a:prstGeom>
          <a:noFill/>
        </p:spPr>
        <p:txBody>
          <a:bodyPr wrap="none" rtlCol="0">
            <a:spAutoFit/>
          </a:bodyPr>
          <a:lstStyle/>
          <a:p>
            <a:r>
              <a:rPr lang="en-US" sz="2400" b="1" dirty="0" smtClean="0"/>
              <a:t>INSPIRATION</a:t>
            </a:r>
            <a:endParaRPr lang="en-US" sz="2400" b="1" dirty="0"/>
          </a:p>
        </p:txBody>
      </p:sp>
      <p:pic>
        <p:nvPicPr>
          <p:cNvPr id="4" name="05.Oyoo Daktari.mp3">
            <a:hlinkClick r:id="" action="ppaction://media"/>
          </p:cNvPr>
          <p:cNvPicPr>
            <a:picLocks noRot="1" noChangeAspect="1"/>
          </p:cNvPicPr>
          <p:nvPr>
            <a:audioFile r:link="rId1"/>
          </p:nvPr>
        </p:nvPicPr>
        <p:blipFill>
          <a:blip r:embed="rId4"/>
          <a:stretch>
            <a:fillRect/>
          </a:stretch>
        </p:blipFill>
        <p:spPr>
          <a:xfrm>
            <a:off x="2971800" y="0"/>
            <a:ext cx="533400" cy="533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815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GB" sz="3200" b="1" dirty="0" smtClean="0"/>
              <a:t>Some characteristics that affect the individual's chances of moving up the social ladder.</a:t>
            </a:r>
            <a:endParaRPr lang="en-US" sz="3200" b="1" dirty="0"/>
          </a:p>
        </p:txBody>
      </p:sp>
      <p:sp>
        <p:nvSpPr>
          <p:cNvPr id="3" name="Content Placeholder 2"/>
          <p:cNvSpPr>
            <a:spLocks noGrp="1"/>
          </p:cNvSpPr>
          <p:nvPr>
            <p:ph idx="1"/>
          </p:nvPr>
        </p:nvSpPr>
        <p:spPr>
          <a:xfrm>
            <a:off x="457200" y="1219200"/>
            <a:ext cx="8229600" cy="5410200"/>
          </a:xfrm>
        </p:spPr>
        <p:txBody>
          <a:bodyPr>
            <a:normAutofit fontScale="92500" lnSpcReduction="20000"/>
          </a:bodyPr>
          <a:lstStyle/>
          <a:p>
            <a:pPr>
              <a:buFont typeface="Wingdings" pitchFamily="2" charset="2"/>
              <a:buChar char="q"/>
            </a:pPr>
            <a:r>
              <a:rPr lang="en-GB" b="1" dirty="0" smtClean="0"/>
              <a:t>Community Size</a:t>
            </a:r>
            <a:r>
              <a:rPr lang="en-GB" dirty="0" smtClean="0"/>
              <a:t> </a:t>
            </a:r>
            <a:endParaRPr lang="en-US" dirty="0" smtClean="0"/>
          </a:p>
          <a:p>
            <a:r>
              <a:rPr lang="en-GB" dirty="0" smtClean="0"/>
              <a:t>This is where a large community often results in greater economic differences. </a:t>
            </a:r>
          </a:p>
          <a:p>
            <a:r>
              <a:rPr lang="en-GB" dirty="0" smtClean="0"/>
              <a:t>This is more apparent in larger cities and thus may be more likely to impart incentives to lower level children. </a:t>
            </a:r>
            <a:endParaRPr lang="en-US" dirty="0" smtClean="0"/>
          </a:p>
          <a:p>
            <a:pPr>
              <a:buNone/>
            </a:pPr>
            <a:r>
              <a:rPr lang="en-GB" b="1" dirty="0" smtClean="0"/>
              <a:t> </a:t>
            </a:r>
            <a:endParaRPr lang="en-US" dirty="0" smtClean="0"/>
          </a:p>
          <a:p>
            <a:pPr>
              <a:buFont typeface="Wingdings" pitchFamily="2" charset="2"/>
              <a:buChar char="q"/>
            </a:pPr>
            <a:r>
              <a:rPr lang="en-GB" b="1" dirty="0" smtClean="0"/>
              <a:t>Number of Siblings</a:t>
            </a:r>
            <a:r>
              <a:rPr lang="en-GB" dirty="0" smtClean="0"/>
              <a:t> </a:t>
            </a:r>
            <a:endParaRPr lang="en-US" dirty="0" smtClean="0"/>
          </a:p>
          <a:p>
            <a:r>
              <a:rPr lang="en-GB" dirty="0" smtClean="0"/>
              <a:t>Number of siblings is where an only child or children having one sibling have the best chance of being upwardly mobile.</a:t>
            </a:r>
            <a:endParaRPr lang="en-US" dirty="0" smtClean="0"/>
          </a:p>
          <a:p>
            <a:r>
              <a:rPr lang="en-GB" b="1" dirty="0" smtClean="0"/>
              <a:t> </a:t>
            </a:r>
            <a:endParaRPr lang="en-US" dirty="0" smtClean="0"/>
          </a:p>
          <a:p>
            <a:endParaRPr lang="en-US" dirty="0"/>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Anthropology</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a:bodyPr>
          <a:lstStyle/>
          <a:p>
            <a:r>
              <a:rPr lang="en-GB" dirty="0" smtClean="0"/>
              <a:t>Anthropology </a:t>
            </a:r>
            <a:r>
              <a:rPr lang="en-GB" dirty="0"/>
              <a:t>is the classification and analysis of humans and their society, descriptively, culturally, historically, and physically</a:t>
            </a:r>
            <a:r>
              <a:rPr lang="en-GB" dirty="0" smtClean="0"/>
              <a:t>.</a:t>
            </a:r>
          </a:p>
          <a:p>
            <a:r>
              <a:rPr lang="en-GB" dirty="0" smtClean="0"/>
              <a:t> </a:t>
            </a:r>
            <a:r>
              <a:rPr lang="en-GB" dirty="0"/>
              <a:t>Its unique contribution to studying the bonds of human social relations has been the distinctive concept of culture</a:t>
            </a:r>
            <a:r>
              <a:rPr lang="en-GB" dirty="0" smtClean="0"/>
              <a:t>.</a:t>
            </a:r>
          </a:p>
          <a:p>
            <a:r>
              <a:rPr lang="en-GB" dirty="0" smtClean="0"/>
              <a:t> </a:t>
            </a:r>
            <a:r>
              <a:rPr lang="en-GB" dirty="0"/>
              <a:t>It has also differed from other sciences concerned with human social behaviour (especially sociology) in its emphasis on data from non-literate peoples and archaeological exploration. </a:t>
            </a:r>
            <a:endParaRPr lang="en-US" dirty="0"/>
          </a:p>
          <a:p>
            <a:endParaRPr lang="en-US" dirty="0"/>
          </a:p>
        </p:txBody>
      </p:sp>
    </p:spTree>
  </p:cSld>
  <p:clrMapOvr>
    <a:masterClrMapping/>
  </p:clrMapOvr>
  <p:transition>
    <p:wedg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685800"/>
            <a:ext cx="8610600" cy="5943600"/>
          </a:xfrm>
        </p:spPr>
        <p:txBody>
          <a:bodyPr>
            <a:normAutofit fontScale="85000" lnSpcReduction="10000"/>
          </a:bodyPr>
          <a:lstStyle/>
          <a:p>
            <a:pPr>
              <a:buFont typeface="Wingdings" pitchFamily="2" charset="2"/>
              <a:buChar char="q"/>
            </a:pPr>
            <a:r>
              <a:rPr lang="en-GB" b="1" dirty="0" smtClean="0"/>
              <a:t>Mother Dominance</a:t>
            </a:r>
            <a:r>
              <a:rPr lang="en-GB" dirty="0" smtClean="0"/>
              <a:t> </a:t>
            </a:r>
            <a:endParaRPr lang="en-US" dirty="0" smtClean="0"/>
          </a:p>
          <a:p>
            <a:r>
              <a:rPr lang="en-GB" dirty="0" smtClean="0"/>
              <a:t>Mother dominance is where the strong mother family seems to be more conducive to upward mobility than the egalitarian or father-dominant family.</a:t>
            </a:r>
            <a:endParaRPr lang="en-US" dirty="0" smtClean="0"/>
          </a:p>
          <a:p>
            <a:pPr>
              <a:buNone/>
            </a:pPr>
            <a:r>
              <a:rPr lang="en-GB" b="1" dirty="0" smtClean="0"/>
              <a:t> </a:t>
            </a:r>
            <a:endParaRPr lang="en-US" dirty="0" smtClean="0"/>
          </a:p>
          <a:p>
            <a:pPr>
              <a:buFont typeface="Wingdings" pitchFamily="2" charset="2"/>
              <a:buChar char="q"/>
            </a:pPr>
            <a:r>
              <a:rPr lang="en-GB" b="1" dirty="0" smtClean="0"/>
              <a:t>Late Marriage</a:t>
            </a:r>
            <a:r>
              <a:rPr lang="en-GB" dirty="0" smtClean="0"/>
              <a:t> </a:t>
            </a:r>
            <a:endParaRPr lang="en-US" dirty="0" smtClean="0"/>
          </a:p>
          <a:p>
            <a:r>
              <a:rPr lang="en-GB" dirty="0" smtClean="0"/>
              <a:t>Late marriage, as it has been argued that early marriages encourage downward mobility whereas late marriages encourage upward mobility.</a:t>
            </a:r>
            <a:endParaRPr lang="en-US" dirty="0" smtClean="0"/>
          </a:p>
          <a:p>
            <a:pPr>
              <a:buNone/>
            </a:pPr>
            <a:r>
              <a:rPr lang="en-GB" b="1" dirty="0" smtClean="0"/>
              <a:t> </a:t>
            </a:r>
            <a:endParaRPr lang="en-US" dirty="0" smtClean="0"/>
          </a:p>
          <a:p>
            <a:pPr>
              <a:buFont typeface="Wingdings" pitchFamily="2" charset="2"/>
              <a:buChar char="q"/>
            </a:pPr>
            <a:r>
              <a:rPr lang="en-GB" b="1" dirty="0" smtClean="0"/>
              <a:t>Few Children</a:t>
            </a:r>
            <a:r>
              <a:rPr lang="en-GB" dirty="0" smtClean="0"/>
              <a:t> </a:t>
            </a:r>
            <a:endParaRPr lang="en-US" dirty="0" smtClean="0"/>
          </a:p>
          <a:p>
            <a:r>
              <a:rPr lang="en-GB" dirty="0" smtClean="0"/>
              <a:t>Few children, where upwardly mobile couples tend to have fewer children than immobile couples in the social levels into which they move.</a:t>
            </a:r>
            <a:endParaRPr lang="en-US" dirty="0" smtClean="0"/>
          </a:p>
          <a:p>
            <a:endParaRPr lang="en-US" dirty="0"/>
          </a:p>
        </p:txBody>
      </p:sp>
    </p:spTree>
  </p:cSld>
  <p:clrMapOvr>
    <a:masterClrMapping/>
  </p:clrMapOvr>
  <p:transition>
    <p:wedg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
            </a:r>
            <a:br>
              <a:rPr lang="en-GB" b="1" dirty="0" smtClean="0"/>
            </a:br>
            <a:r>
              <a:rPr lang="en-GB" b="1" dirty="0" smtClean="0"/>
              <a:t>Other Types of Social Mobility</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762000"/>
            <a:ext cx="8610600" cy="5867400"/>
          </a:xfrm>
        </p:spPr>
        <p:txBody>
          <a:bodyPr>
            <a:normAutofit fontScale="77500" lnSpcReduction="20000"/>
          </a:bodyPr>
          <a:lstStyle/>
          <a:p>
            <a:r>
              <a:rPr lang="en-GB" dirty="0" smtClean="0"/>
              <a:t>There are two other types of social mobility based on different classification systems:</a:t>
            </a:r>
            <a:endParaRPr lang="en-US" dirty="0" smtClean="0"/>
          </a:p>
          <a:p>
            <a:pPr>
              <a:buNone/>
            </a:pPr>
            <a:r>
              <a:rPr lang="en-GB" b="1" dirty="0" smtClean="0"/>
              <a:t> </a:t>
            </a:r>
            <a:endParaRPr lang="en-US" dirty="0" smtClean="0"/>
          </a:p>
          <a:p>
            <a:pPr>
              <a:buFont typeface="Wingdings" pitchFamily="2" charset="2"/>
              <a:buChar char="Ø"/>
            </a:pPr>
            <a:r>
              <a:rPr lang="en-GB" b="1" dirty="0" smtClean="0"/>
              <a:t>Structural Mobility</a:t>
            </a:r>
          </a:p>
          <a:p>
            <a:endParaRPr lang="en-US" dirty="0" smtClean="0"/>
          </a:p>
          <a:p>
            <a:r>
              <a:rPr lang="en-GB" dirty="0" smtClean="0"/>
              <a:t>Structural mobility is social mobility that results from changes in the distribution of statuses in society. </a:t>
            </a:r>
          </a:p>
          <a:p>
            <a:r>
              <a:rPr lang="en-GB" dirty="0" smtClean="0"/>
              <a:t>Structural mobility occurs regardless of the rules governing status. </a:t>
            </a:r>
            <a:endParaRPr lang="en-US" dirty="0" smtClean="0"/>
          </a:p>
          <a:p>
            <a:pPr>
              <a:buNone/>
            </a:pPr>
            <a:r>
              <a:rPr lang="en-GB" b="1" dirty="0" smtClean="0"/>
              <a:t> </a:t>
            </a:r>
            <a:endParaRPr lang="en-US" dirty="0" smtClean="0"/>
          </a:p>
          <a:p>
            <a:pPr>
              <a:buFont typeface="Wingdings" pitchFamily="2" charset="2"/>
              <a:buChar char="Ø"/>
            </a:pPr>
            <a:r>
              <a:rPr lang="en-GB" b="1" dirty="0" smtClean="0"/>
              <a:t>Exchange Mobility</a:t>
            </a:r>
          </a:p>
          <a:p>
            <a:pPr>
              <a:buNone/>
            </a:pPr>
            <a:r>
              <a:rPr lang="en-GB" dirty="0" smtClean="0"/>
              <a:t> </a:t>
            </a:r>
            <a:endParaRPr lang="en-US" dirty="0" smtClean="0"/>
          </a:p>
          <a:p>
            <a:r>
              <a:rPr lang="en-GB" dirty="0" smtClean="0"/>
              <a:t>Mobility that is not structural is called exchange mobility. </a:t>
            </a:r>
          </a:p>
          <a:p>
            <a:r>
              <a:rPr lang="en-GB" dirty="0" smtClean="0"/>
              <a:t>The word exchange indicates a trade-off. </a:t>
            </a:r>
          </a:p>
          <a:p>
            <a:r>
              <a:rPr lang="en-GB" smtClean="0"/>
              <a:t>In </a:t>
            </a:r>
            <a:r>
              <a:rPr lang="en-GB" dirty="0" smtClean="0"/>
              <a:t>exchange mobility, some people rise to fill positions made available because other people have fallen in the status system.</a:t>
            </a:r>
            <a:endParaRPr lang="en-US" dirty="0"/>
          </a:p>
        </p:txBody>
      </p:sp>
    </p:spTree>
  </p:cSld>
  <p:clrMapOvr>
    <a:masterClrMapping/>
  </p:clrMapOvr>
  <p:transition>
    <p:wedg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Assignment  </a:t>
            </a:r>
            <a:endParaRPr lang="en-US" b="1" dirty="0"/>
          </a:p>
        </p:txBody>
      </p:sp>
      <p:sp>
        <p:nvSpPr>
          <p:cNvPr id="3" name="Content Placeholder 2"/>
          <p:cNvSpPr>
            <a:spLocks noGrp="1"/>
          </p:cNvSpPr>
          <p:nvPr>
            <p:ph idx="1"/>
          </p:nvPr>
        </p:nvSpPr>
        <p:spPr/>
        <p:txBody>
          <a:bodyPr/>
          <a:lstStyle/>
          <a:p>
            <a:r>
              <a:rPr lang="en-GB" sz="4800" b="1" dirty="0" smtClean="0"/>
              <a:t>What is the difference between a community and a society? </a:t>
            </a:r>
          </a:p>
          <a:p>
            <a:r>
              <a:rPr lang="en-GB" sz="4800" b="1" dirty="0" smtClean="0"/>
              <a:t>Discuss -The Concept of Social Mobilisation and its benefits</a:t>
            </a:r>
            <a:endParaRPr lang="en-US" sz="4800" dirty="0" smtClean="0"/>
          </a:p>
          <a:p>
            <a:endParaRPr lang="en-GB" sz="4800" b="1" dirty="0" smtClean="0"/>
          </a:p>
          <a:p>
            <a:endParaRPr lang="en-US" sz="4800" dirty="0" smtClean="0"/>
          </a:p>
          <a:p>
            <a:endParaRPr lang="en-US" dirty="0"/>
          </a:p>
        </p:txBody>
      </p:sp>
      <p:pic>
        <p:nvPicPr>
          <p:cNvPr id="4" name="ELPHRG01.wav">
            <a:hlinkClick r:id="" action="ppaction://media"/>
          </p:cNvPr>
          <p:cNvPicPr>
            <a:picLocks noRot="1" noChangeAspect="1"/>
          </p:cNvPicPr>
          <p:nvPr>
            <a:wavAudioFile r:embed="rId1" name="ELPHRG01.wav"/>
          </p:nvPr>
        </p:nvPicPr>
        <p:blipFill>
          <a:blip r:embed="rId4"/>
          <a:stretch>
            <a:fillRect/>
          </a:stretch>
        </p:blipFill>
        <p:spPr>
          <a:xfrm>
            <a:off x="6096000" y="609600"/>
            <a:ext cx="533400" cy="533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99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a:normAutofit fontScale="90000"/>
          </a:bodyPr>
          <a:lstStyle/>
          <a:p>
            <a:r>
              <a:rPr lang="en-GB" sz="3100" b="1" dirty="0" smtClean="0"/>
              <a:t/>
            </a:r>
            <a:br>
              <a:rPr lang="en-GB" sz="3100" b="1" dirty="0" smtClean="0"/>
            </a:br>
            <a:r>
              <a:rPr lang="en-GB" sz="3100" b="1" dirty="0" smtClean="0"/>
              <a:t/>
            </a:r>
            <a:br>
              <a:rPr lang="en-GB" sz="3100" b="1" dirty="0" smtClean="0"/>
            </a:br>
            <a:r>
              <a:rPr lang="en-GB" sz="3100" b="1" dirty="0" smtClean="0"/>
              <a:t>SECTION 5: CULTURAL </a:t>
            </a:r>
            <a:r>
              <a:rPr lang="en-US" sz="3100" dirty="0" smtClean="0"/>
              <a:t/>
            </a:r>
            <a:br>
              <a:rPr lang="en-US" sz="3100" dirty="0" smtClean="0"/>
            </a:br>
            <a:r>
              <a:rPr lang="en-GB" sz="3100" b="1" dirty="0" smtClean="0"/>
              <a:t>BELIEFS, PRACTICES, SOCIAL CHANGES AND EFFECTS ON HEALTH</a:t>
            </a:r>
            <a:r>
              <a:rPr lang="en-US" dirty="0" smtClean="0"/>
              <a:t/>
            </a:r>
            <a:br>
              <a:rPr lang="en-US" dirty="0" smtClean="0"/>
            </a:br>
            <a:endParaRPr lang="en-US" dirty="0"/>
          </a:p>
        </p:txBody>
      </p:sp>
      <p:sp>
        <p:nvSpPr>
          <p:cNvPr id="3" name="Content Placeholder 2"/>
          <p:cNvSpPr>
            <a:spLocks noGrp="1"/>
          </p:cNvSpPr>
          <p:nvPr>
            <p:ph idx="1"/>
          </p:nvPr>
        </p:nvSpPr>
        <p:spPr>
          <a:xfrm>
            <a:off x="228600" y="1600200"/>
            <a:ext cx="8686800" cy="5029200"/>
          </a:xfrm>
        </p:spPr>
        <p:txBody>
          <a:bodyPr>
            <a:normAutofit fontScale="70000" lnSpcReduction="20000"/>
          </a:bodyPr>
          <a:lstStyle/>
          <a:p>
            <a:r>
              <a:rPr lang="en-GB" b="1" dirty="0" smtClean="0"/>
              <a:t>Introduction</a:t>
            </a:r>
            <a:endParaRPr lang="en-US" dirty="0" smtClean="0"/>
          </a:p>
          <a:p>
            <a:pPr>
              <a:buNone/>
            </a:pPr>
            <a:endParaRPr lang="en-GB" dirty="0" smtClean="0"/>
          </a:p>
          <a:p>
            <a:r>
              <a:rPr lang="en-GB" dirty="0" smtClean="0"/>
              <a:t>Everyone comes from a family with a cultural background</a:t>
            </a:r>
          </a:p>
          <a:p>
            <a:r>
              <a:rPr lang="en-GB" dirty="0" smtClean="0"/>
              <a:t> As you learnt in section one, culture derives from all that members of a society teach one another. </a:t>
            </a:r>
          </a:p>
          <a:p>
            <a:r>
              <a:rPr lang="en-GB" dirty="0" smtClean="0"/>
              <a:t>It is dynamic because it keeps changing and it is passed on from parents to children. </a:t>
            </a:r>
          </a:p>
          <a:p>
            <a:r>
              <a:rPr lang="en-GB" dirty="0" smtClean="0"/>
              <a:t>Therefore, the way in which each society relates with its surroundings and its culture may affect the community's health. </a:t>
            </a:r>
          </a:p>
          <a:p>
            <a:r>
              <a:rPr lang="en-GB" dirty="0" smtClean="0"/>
              <a:t>For example, in communities where foodstuffs like honey and wine are gathered or tapped high up in the trees, many may suffer falls leading to fractures of limbs and spinal cords.</a:t>
            </a:r>
          </a:p>
          <a:p>
            <a:r>
              <a:rPr lang="en-GB" dirty="0" smtClean="0"/>
              <a:t> Therefore, as you carry out community health service, you should always keep in mind the cultural behaviour of your patients.</a:t>
            </a:r>
            <a:endParaRPr lang="en-US" dirty="0" smtClean="0"/>
          </a:p>
          <a:p>
            <a:endParaRPr lang="en-US" dirty="0"/>
          </a:p>
        </p:txBody>
      </p:sp>
    </p:spTree>
  </p:cSld>
  <p:clrMapOvr>
    <a:masterClrMapping/>
  </p:clrMapOvr>
  <p:transition>
    <p:wedg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228600" y="1600200"/>
            <a:ext cx="8686800" cy="5029200"/>
          </a:xfrm>
        </p:spPr>
        <p:txBody>
          <a:bodyPr>
            <a:normAutofit/>
          </a:bodyPr>
          <a:lstStyle/>
          <a:p>
            <a:pPr>
              <a:buFont typeface="Wingdings" pitchFamily="2" charset="2"/>
              <a:buChar char="q"/>
            </a:pPr>
            <a:r>
              <a:rPr lang="en-GB" dirty="0" smtClean="0"/>
              <a:t>By the end of this section you will be able to: </a:t>
            </a:r>
          </a:p>
          <a:p>
            <a:pPr>
              <a:buNone/>
            </a:pPr>
            <a:endParaRPr lang="en-US" dirty="0" smtClean="0"/>
          </a:p>
          <a:p>
            <a:pPr lvl="0">
              <a:buFont typeface="Wingdings" pitchFamily="2" charset="2"/>
              <a:buChar char="Ø"/>
            </a:pPr>
            <a:r>
              <a:rPr lang="en-GB" dirty="0" smtClean="0"/>
              <a:t>Define culture </a:t>
            </a:r>
            <a:endParaRPr lang="en-US" dirty="0" smtClean="0"/>
          </a:p>
          <a:p>
            <a:pPr lvl="0">
              <a:buFont typeface="Wingdings" pitchFamily="2" charset="2"/>
              <a:buChar char="Ø"/>
            </a:pPr>
            <a:r>
              <a:rPr lang="en-GB" dirty="0" smtClean="0"/>
              <a:t>Identify the components of culture </a:t>
            </a:r>
            <a:endParaRPr lang="en-US" dirty="0" smtClean="0"/>
          </a:p>
          <a:p>
            <a:pPr lvl="0">
              <a:buFont typeface="Wingdings" pitchFamily="2" charset="2"/>
              <a:buChar char="Ø"/>
            </a:pPr>
            <a:r>
              <a:rPr lang="en-GB" dirty="0" smtClean="0"/>
              <a:t>Describe the elements of culture </a:t>
            </a:r>
            <a:endParaRPr lang="en-US" dirty="0" smtClean="0"/>
          </a:p>
          <a:p>
            <a:pPr lvl="0">
              <a:buFont typeface="Wingdings" pitchFamily="2" charset="2"/>
              <a:buChar char="Ø"/>
            </a:pPr>
            <a:r>
              <a:rPr lang="en-GB" dirty="0" smtClean="0"/>
              <a:t>List the characteristics of a culture </a:t>
            </a:r>
            <a:endParaRPr lang="en-US" dirty="0" smtClean="0"/>
          </a:p>
          <a:p>
            <a:pPr lvl="0">
              <a:buFont typeface="Wingdings" pitchFamily="2" charset="2"/>
              <a:buChar char="Ø"/>
            </a:pPr>
            <a:r>
              <a:rPr lang="en-GB" dirty="0" smtClean="0"/>
              <a:t>Define cultural beliefs and practices </a:t>
            </a:r>
            <a:endParaRPr lang="en-US" dirty="0" smtClean="0"/>
          </a:p>
          <a:p>
            <a:pPr lvl="0">
              <a:buFont typeface="Wingdings" pitchFamily="2" charset="2"/>
              <a:buChar char="Ø"/>
            </a:pPr>
            <a:r>
              <a:rPr lang="en-GB" dirty="0" smtClean="0"/>
              <a:t>Explain selected cultural beliefs and practices that affect health of mankind</a:t>
            </a:r>
            <a:endParaRPr lang="en-US" dirty="0" smtClean="0"/>
          </a:p>
          <a:p>
            <a:endParaRPr lang="en-US" dirty="0"/>
          </a:p>
        </p:txBody>
      </p:sp>
    </p:spTree>
  </p:cSld>
  <p:clrMapOvr>
    <a:masterClrMapping/>
  </p:clrMapOvr>
  <p:transition>
    <p:wedg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What is Culture?</a:t>
            </a:r>
            <a:endParaRPr lang="en-US" dirty="0"/>
          </a:p>
        </p:txBody>
      </p:sp>
      <p:sp>
        <p:nvSpPr>
          <p:cNvPr id="3" name="Content Placeholder 2"/>
          <p:cNvSpPr>
            <a:spLocks noGrp="1"/>
          </p:cNvSpPr>
          <p:nvPr>
            <p:ph idx="1"/>
          </p:nvPr>
        </p:nvSpPr>
        <p:spPr>
          <a:xfrm>
            <a:off x="228600" y="762000"/>
            <a:ext cx="8610600" cy="5791200"/>
          </a:xfrm>
        </p:spPr>
        <p:txBody>
          <a:bodyPr>
            <a:normAutofit fontScale="85000" lnSpcReduction="20000"/>
          </a:bodyPr>
          <a:lstStyle/>
          <a:p>
            <a:r>
              <a:rPr lang="en-GB" b="1" dirty="0" smtClean="0"/>
              <a:t>Culture is defined as the totality of socially transmitted behaviour patterns, arts, beliefs, institutions, and all other products of human work and thought.</a:t>
            </a:r>
          </a:p>
          <a:p>
            <a:r>
              <a:rPr lang="en-GB" dirty="0" smtClean="0"/>
              <a:t> According to </a:t>
            </a:r>
            <a:r>
              <a:rPr lang="en-GB" dirty="0" err="1" smtClean="0"/>
              <a:t>Coxa</a:t>
            </a:r>
            <a:r>
              <a:rPr lang="en-GB" dirty="0" smtClean="0"/>
              <a:t> and </a:t>
            </a:r>
            <a:r>
              <a:rPr lang="en-GB" dirty="0" err="1" smtClean="0"/>
              <a:t>Maed</a:t>
            </a:r>
            <a:r>
              <a:rPr lang="en-GB" dirty="0" smtClean="0"/>
              <a:t> (1975), culture is defined as a group of learned values or acquired beliefs that a person copies from other persons with whom they interact. </a:t>
            </a:r>
            <a:endParaRPr lang="en-US" dirty="0" smtClean="0"/>
          </a:p>
          <a:p>
            <a:r>
              <a:rPr lang="en-GB" dirty="0" smtClean="0"/>
              <a:t>It may also be defined as all that members of a societal group teach one another.</a:t>
            </a:r>
          </a:p>
          <a:p>
            <a:r>
              <a:rPr lang="en-GB" dirty="0" smtClean="0"/>
              <a:t> Kroeber and </a:t>
            </a:r>
            <a:r>
              <a:rPr lang="en-GB" dirty="0" err="1" smtClean="0"/>
              <a:t>Kluckhorn</a:t>
            </a:r>
            <a:r>
              <a:rPr lang="en-GB" dirty="0" smtClean="0"/>
              <a:t> (1952) identified 164 definitions of culture. </a:t>
            </a:r>
          </a:p>
          <a:p>
            <a:r>
              <a:rPr lang="en-GB" dirty="0" smtClean="0"/>
              <a:t>In summary culture can be defined as socially transmitted behaviour patterns, arts, institutions, as well as the values and beliefs that a person copies from other persons with whom  they interact.</a:t>
            </a:r>
            <a:endParaRPr lang="en-US" dirty="0" smtClean="0"/>
          </a:p>
          <a:p>
            <a:endParaRPr lang="en-US" dirty="0"/>
          </a:p>
        </p:txBody>
      </p:sp>
    </p:spTree>
  </p:cSld>
  <p:clrMapOvr>
    <a:masterClrMapping/>
  </p:clrMapOvr>
  <p:transition>
    <p:wedg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Components of Culture</a:t>
            </a:r>
            <a:endParaRPr lang="en-US" dirty="0"/>
          </a:p>
        </p:txBody>
      </p:sp>
      <p:sp>
        <p:nvSpPr>
          <p:cNvPr id="3" name="Content Placeholder 2"/>
          <p:cNvSpPr>
            <a:spLocks noGrp="1"/>
          </p:cNvSpPr>
          <p:nvPr>
            <p:ph idx="1"/>
          </p:nvPr>
        </p:nvSpPr>
        <p:spPr>
          <a:xfrm>
            <a:off x="228600" y="914400"/>
            <a:ext cx="8458200" cy="5715000"/>
          </a:xfrm>
        </p:spPr>
        <p:txBody>
          <a:bodyPr>
            <a:normAutofit/>
          </a:bodyPr>
          <a:lstStyle/>
          <a:p>
            <a:pPr>
              <a:buFont typeface="Wingdings" pitchFamily="2" charset="2"/>
              <a:buChar char="q"/>
            </a:pPr>
            <a:r>
              <a:rPr lang="en-GB" dirty="0" smtClean="0"/>
              <a:t>The two components of culture are: </a:t>
            </a:r>
          </a:p>
          <a:p>
            <a:pPr>
              <a:buNone/>
            </a:pPr>
            <a:endParaRPr lang="en-US" dirty="0" smtClean="0"/>
          </a:p>
          <a:p>
            <a:pPr lvl="0"/>
            <a:r>
              <a:rPr lang="en-GB" b="1" dirty="0" smtClean="0"/>
              <a:t>Non-material culture </a:t>
            </a:r>
            <a:r>
              <a:rPr lang="en-GB" dirty="0" smtClean="0"/>
              <a:t>- these are things that are observed through the behaviour of </a:t>
            </a:r>
            <a:br>
              <a:rPr lang="en-GB" dirty="0" smtClean="0"/>
            </a:br>
            <a:r>
              <a:rPr lang="en-GB" dirty="0" smtClean="0"/>
              <a:t>societal members. </a:t>
            </a:r>
            <a:endParaRPr lang="en-US" dirty="0" smtClean="0"/>
          </a:p>
          <a:p>
            <a:pPr lvl="0"/>
            <a:r>
              <a:rPr lang="en-GB" b="1" dirty="0" smtClean="0"/>
              <a:t>Material culture </a:t>
            </a:r>
            <a:r>
              <a:rPr lang="en-GB" dirty="0" smtClean="0"/>
              <a:t>- these are the physical things in society.</a:t>
            </a:r>
            <a:endParaRPr lang="en-US" dirty="0" smtClean="0"/>
          </a:p>
          <a:p>
            <a:r>
              <a:rPr lang="en-GB" dirty="0" smtClean="0"/>
              <a:t>You will now cover the various forms of each of these two components of culture.</a:t>
            </a:r>
            <a:endParaRPr lang="en-US" dirty="0" smtClean="0"/>
          </a:p>
          <a:p>
            <a:endParaRPr lang="en-US" dirty="0"/>
          </a:p>
        </p:txBody>
      </p:sp>
    </p:spTree>
  </p:cSld>
  <p:clrMapOvr>
    <a:masterClrMapping/>
  </p:clrMapOvr>
  <p:transition>
    <p:wedg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GB" b="1" dirty="0" smtClean="0"/>
              <a:t/>
            </a:r>
            <a:br>
              <a:rPr lang="en-GB" b="1" dirty="0" smtClean="0"/>
            </a:br>
            <a:r>
              <a:rPr lang="en-GB" b="1" dirty="0" smtClean="0"/>
              <a:t>Non-material Culture</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152400" y="762000"/>
            <a:ext cx="8763000" cy="5867400"/>
          </a:xfrm>
        </p:spPr>
        <p:txBody>
          <a:bodyPr>
            <a:normAutofit lnSpcReduction="10000"/>
          </a:bodyPr>
          <a:lstStyle/>
          <a:p>
            <a:r>
              <a:rPr lang="en-GB" dirty="0" smtClean="0"/>
              <a:t>There are four various forms of non-material culture, they are listed below.</a:t>
            </a:r>
          </a:p>
          <a:p>
            <a:endParaRPr lang="en-US" dirty="0" smtClean="0"/>
          </a:p>
          <a:p>
            <a:pPr>
              <a:buFont typeface="Wingdings" pitchFamily="2" charset="2"/>
              <a:buChar char="q"/>
            </a:pPr>
            <a:r>
              <a:rPr lang="en-GB" b="1" dirty="0" smtClean="0"/>
              <a:t>Language</a:t>
            </a:r>
          </a:p>
          <a:p>
            <a:r>
              <a:rPr lang="en-GB" dirty="0" smtClean="0"/>
              <a:t>Language refers to the pattern of spoken or written words used by a particular society in order to communicate. </a:t>
            </a:r>
          </a:p>
          <a:p>
            <a:r>
              <a:rPr lang="en-GB" dirty="0" smtClean="0"/>
              <a:t>The mother tongue refers to the language of one's parents. </a:t>
            </a:r>
          </a:p>
          <a:p>
            <a:r>
              <a:rPr lang="en-GB" dirty="0" smtClean="0"/>
              <a:t>You may notice that each one of us learnt a mother tongue that also reflects on our cultural group. </a:t>
            </a:r>
          </a:p>
          <a:p>
            <a:endParaRPr lang="en-US" dirty="0"/>
          </a:p>
        </p:txBody>
      </p:sp>
    </p:spTree>
  </p:cSld>
  <p:clrMapOvr>
    <a:masterClrMapping/>
  </p:clrMapOvr>
  <p:transition>
    <p:wedg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Mores</a:t>
            </a:r>
            <a:endParaRPr lang="en-US" dirty="0"/>
          </a:p>
        </p:txBody>
      </p:sp>
      <p:sp>
        <p:nvSpPr>
          <p:cNvPr id="3" name="Content Placeholder 2"/>
          <p:cNvSpPr>
            <a:spLocks noGrp="1"/>
          </p:cNvSpPr>
          <p:nvPr>
            <p:ph idx="1"/>
          </p:nvPr>
        </p:nvSpPr>
        <p:spPr>
          <a:xfrm>
            <a:off x="304800" y="1143000"/>
            <a:ext cx="8610600" cy="5410200"/>
          </a:xfrm>
        </p:spPr>
        <p:txBody>
          <a:bodyPr>
            <a:normAutofit fontScale="85000" lnSpcReduction="10000"/>
          </a:bodyPr>
          <a:lstStyle/>
          <a:p>
            <a:r>
              <a:rPr lang="en-GB" dirty="0" smtClean="0"/>
              <a:t>Mores are explained as social norms, which emphasise the expected moral behaviour for societal members. </a:t>
            </a:r>
          </a:p>
          <a:p>
            <a:r>
              <a:rPr lang="en-GB" dirty="0" smtClean="0"/>
              <a:t>If an individual breaks the mores, the individual receives severe punishments. </a:t>
            </a:r>
          </a:p>
          <a:p>
            <a:r>
              <a:rPr lang="en-GB" dirty="0" smtClean="0"/>
              <a:t>Some examples of mores are: do not lie, do not steal or destroy other's property and so on.</a:t>
            </a:r>
          </a:p>
          <a:p>
            <a:r>
              <a:rPr lang="en-GB" dirty="0" smtClean="0"/>
              <a:t> All society members are expected to obey the mores or else they receive punishment. </a:t>
            </a:r>
          </a:p>
          <a:p>
            <a:r>
              <a:rPr lang="en-GB" dirty="0" smtClean="0"/>
              <a:t>Therefore, it can be said that mores refer to all things that each one of us would like others to do to us. </a:t>
            </a:r>
          </a:p>
          <a:p>
            <a:r>
              <a:rPr lang="en-GB" dirty="0" smtClean="0"/>
              <a:t>Where mores are written down, they are referred to as laws.</a:t>
            </a:r>
            <a:endParaRPr lang="en-US" dirty="0" smtClean="0"/>
          </a:p>
          <a:p>
            <a:endParaRPr lang="en-US" dirty="0"/>
          </a:p>
        </p:txBody>
      </p:sp>
    </p:spTree>
  </p:cSld>
  <p:clrMapOvr>
    <a:masterClrMapping/>
  </p:clrMapOvr>
  <p:transition>
    <p:wedg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GB" b="1" dirty="0" smtClean="0"/>
              <a:t>Norms</a:t>
            </a:r>
            <a:endParaRPr lang="en-US" dirty="0"/>
          </a:p>
        </p:txBody>
      </p:sp>
      <p:sp>
        <p:nvSpPr>
          <p:cNvPr id="3" name="Content Placeholder 2"/>
          <p:cNvSpPr>
            <a:spLocks noGrp="1"/>
          </p:cNvSpPr>
          <p:nvPr>
            <p:ph idx="1"/>
          </p:nvPr>
        </p:nvSpPr>
        <p:spPr>
          <a:xfrm>
            <a:off x="457200" y="685800"/>
            <a:ext cx="8229600" cy="5943600"/>
          </a:xfrm>
        </p:spPr>
        <p:txBody>
          <a:bodyPr>
            <a:normAutofit fontScale="77500" lnSpcReduction="20000"/>
          </a:bodyPr>
          <a:lstStyle/>
          <a:p>
            <a:r>
              <a:rPr lang="en-GB" dirty="0" smtClean="0"/>
              <a:t>Norms are defined as socially accepted patterns of behaviour. </a:t>
            </a:r>
          </a:p>
          <a:p>
            <a:r>
              <a:rPr lang="en-GB" dirty="0" smtClean="0"/>
              <a:t>You should note that norms differ from society to society. </a:t>
            </a:r>
          </a:p>
          <a:p>
            <a:r>
              <a:rPr lang="en-GB" dirty="0" smtClean="0"/>
              <a:t>They may include children respecting parents and older people in society, as demonstrated by a young person offering an older person a seat in a bus and so on. </a:t>
            </a:r>
          </a:p>
          <a:p>
            <a:r>
              <a:rPr lang="en-GB" dirty="0" smtClean="0"/>
              <a:t>Another example is that both the young and the old are expected to dress properly according to the occasion. </a:t>
            </a:r>
          </a:p>
          <a:p>
            <a:r>
              <a:rPr lang="en-GB" dirty="0" smtClean="0"/>
              <a:t>All are expected to observe certain table manners while eating.</a:t>
            </a:r>
          </a:p>
          <a:p>
            <a:r>
              <a:rPr lang="en-GB" dirty="0" smtClean="0"/>
              <a:t> In some communities, children should be served first, followed by the men and lastly the women.</a:t>
            </a:r>
          </a:p>
          <a:p>
            <a:r>
              <a:rPr lang="en-GB" dirty="0" smtClean="0"/>
              <a:t> All these norms aim to maintain order. </a:t>
            </a:r>
          </a:p>
          <a:p>
            <a:r>
              <a:rPr lang="en-GB" dirty="0" smtClean="0"/>
              <a:t>Norms can be further subdivided into two categories, that is, mores  and laws.</a:t>
            </a:r>
            <a:endParaRPr lang="en-US" dirty="0" smtClean="0"/>
          </a:p>
          <a:p>
            <a:endParaRPr lang="en-GB" dirty="0" smtClean="0"/>
          </a:p>
          <a:p>
            <a:endParaRPr lang="en-US" dirty="0"/>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686800" cy="5638800"/>
          </a:xfrm>
        </p:spPr>
        <p:txBody>
          <a:bodyPr>
            <a:normAutofit fontScale="92500" lnSpcReduction="10000"/>
          </a:bodyPr>
          <a:lstStyle/>
          <a:p>
            <a:r>
              <a:rPr lang="en-GB" dirty="0"/>
              <a:t>Emerging as an independent science in the mid-19th century, anthropology was associated from the beginning with various other emergent sciences, notably biology, geology, linguistics, psychology and </a:t>
            </a:r>
            <a:r>
              <a:rPr lang="en-GB" dirty="0" smtClean="0"/>
              <a:t>archaeology.</a:t>
            </a:r>
          </a:p>
          <a:p>
            <a:r>
              <a:rPr lang="en-GB" dirty="0" smtClean="0"/>
              <a:t> </a:t>
            </a:r>
            <a:r>
              <a:rPr lang="en-GB" dirty="0"/>
              <a:t>Its development is also linked with the philosophical speculations of the Enlightenment about the origins of human society and the sources of myth</a:t>
            </a:r>
            <a:r>
              <a:rPr lang="en-GB" dirty="0" smtClean="0"/>
              <a:t>.</a:t>
            </a:r>
          </a:p>
          <a:p>
            <a:r>
              <a:rPr lang="en-GB" dirty="0" smtClean="0"/>
              <a:t> </a:t>
            </a:r>
            <a:r>
              <a:rPr lang="en-GB" dirty="0"/>
              <a:t>A unifying science, anthropology has not lost its connections with any of these branches, but has incorporated all or part of them and often employs their techniques.</a:t>
            </a:r>
            <a:endParaRPr lang="en-US" dirty="0"/>
          </a:p>
          <a:p>
            <a:pPr>
              <a:buNone/>
            </a:pPr>
            <a:endParaRPr lang="en-US" dirty="0"/>
          </a:p>
        </p:txBody>
      </p:sp>
    </p:spTree>
  </p:cSld>
  <p:clrMapOvr>
    <a:masterClrMapping/>
  </p:clrMapOvr>
  <p:transition>
    <p:wedg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Laws</a:t>
            </a:r>
            <a:endParaRPr lang="en-US" dirty="0"/>
          </a:p>
        </p:txBody>
      </p:sp>
      <p:sp>
        <p:nvSpPr>
          <p:cNvPr id="3" name="Content Placeholder 2"/>
          <p:cNvSpPr>
            <a:spLocks noGrp="1"/>
          </p:cNvSpPr>
          <p:nvPr>
            <p:ph idx="1"/>
          </p:nvPr>
        </p:nvSpPr>
        <p:spPr>
          <a:xfrm>
            <a:off x="228600" y="914400"/>
            <a:ext cx="8686800" cy="5715000"/>
          </a:xfrm>
        </p:spPr>
        <p:txBody>
          <a:bodyPr/>
          <a:lstStyle/>
          <a:p>
            <a:r>
              <a:rPr lang="en-GB" dirty="0" smtClean="0"/>
              <a:t>Laws are written, socially confirmed rules and regulations of conduct, which if violated, are punishable.</a:t>
            </a:r>
          </a:p>
          <a:p>
            <a:r>
              <a:rPr lang="en-GB" dirty="0" smtClean="0"/>
              <a:t> Laws are enforced by a socially identified agency.</a:t>
            </a:r>
          </a:p>
          <a:p>
            <a:r>
              <a:rPr lang="en-GB" dirty="0" smtClean="0"/>
              <a:t> For an example of medically related laws, there are laws which impose punishment</a:t>
            </a:r>
          </a:p>
          <a:p>
            <a:r>
              <a:rPr lang="en-GB" dirty="0" smtClean="0"/>
              <a:t>See CAP 247 OF THE HEALTH ACT</a:t>
            </a:r>
            <a:endParaRPr lang="en-US" dirty="0" smtClean="0"/>
          </a:p>
          <a:p>
            <a:endParaRPr lang="en-US" dirty="0"/>
          </a:p>
        </p:txBody>
      </p:sp>
    </p:spTree>
  </p:cSld>
  <p:clrMapOvr>
    <a:masterClrMapping/>
  </p:clrMapOvr>
  <p:transition>
    <p:wedg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Material Culture</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a:bodyPr>
          <a:lstStyle/>
          <a:p>
            <a:r>
              <a:rPr lang="en-GB" dirty="0" smtClean="0"/>
              <a:t>According to </a:t>
            </a:r>
            <a:r>
              <a:rPr lang="en-GB" dirty="0" err="1" smtClean="0"/>
              <a:t>Akinsola</a:t>
            </a:r>
            <a:r>
              <a:rPr lang="en-GB" dirty="0" smtClean="0"/>
              <a:t> (1983) material culture is defined as the part of culture that includes physical things in any society. </a:t>
            </a:r>
          </a:p>
          <a:p>
            <a:r>
              <a:rPr lang="en-GB" dirty="0" smtClean="0"/>
              <a:t>Examples of material culture include the type of clothing used, ornaments such as necklaces, bangles, and earrings, kitchenware, type of houses and many more.</a:t>
            </a:r>
          </a:p>
          <a:p>
            <a:r>
              <a:rPr lang="en-GB" dirty="0" smtClean="0"/>
              <a:t> </a:t>
            </a:r>
            <a:r>
              <a:rPr lang="en-GB" dirty="0" err="1" smtClean="0"/>
              <a:t>Akinsola</a:t>
            </a:r>
            <a:r>
              <a:rPr lang="en-GB" dirty="0" smtClean="0"/>
              <a:t> also explains that the importance of identifying material culture relates to how these items are used by individuals in the society.</a:t>
            </a:r>
          </a:p>
          <a:p>
            <a:r>
              <a:rPr lang="en-GB" dirty="0" smtClean="0"/>
              <a:t> </a:t>
            </a:r>
            <a:endParaRPr lang="en-US" dirty="0" smtClean="0"/>
          </a:p>
          <a:p>
            <a:endParaRPr lang="en-US" dirty="0"/>
          </a:p>
        </p:txBody>
      </p:sp>
    </p:spTree>
  </p:cSld>
  <p:clrMapOvr>
    <a:masterClrMapping/>
  </p:clrMapOvr>
  <p:transition>
    <p:wedg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610600" cy="5638800"/>
          </a:xfrm>
        </p:spPr>
        <p:txBody>
          <a:bodyPr>
            <a:normAutofit lnSpcReduction="10000"/>
          </a:bodyPr>
          <a:lstStyle/>
          <a:p>
            <a:r>
              <a:rPr lang="en-GB" dirty="0" smtClean="0"/>
              <a:t>For example, among the </a:t>
            </a:r>
            <a:r>
              <a:rPr lang="en-GB" dirty="0" err="1" smtClean="0"/>
              <a:t>Agikuyu</a:t>
            </a:r>
            <a:r>
              <a:rPr lang="en-GB" dirty="0" smtClean="0"/>
              <a:t> people, women and girls learnt to use pots for cooking and gourds for serving food and storing liquids such as milk.</a:t>
            </a:r>
          </a:p>
          <a:p>
            <a:r>
              <a:rPr lang="en-GB" dirty="0" smtClean="0"/>
              <a:t>In modern days, nurses are expected to learn how to use computers, new types of blood pressure machines, digital thermometers and others in order to improve the health care they provide. </a:t>
            </a:r>
          </a:p>
          <a:p>
            <a:r>
              <a:rPr lang="en-GB" dirty="0" smtClean="0"/>
              <a:t>In addition, they are expected to provide nursing care to persons of varying cultural ethnic background.</a:t>
            </a:r>
            <a:endParaRPr lang="en-US" dirty="0"/>
          </a:p>
        </p:txBody>
      </p:sp>
    </p:spTree>
  </p:cSld>
  <p:clrMapOvr>
    <a:masterClrMapping/>
  </p:clrMapOvr>
  <p:transition>
    <p:wedg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
            </a:r>
            <a:br>
              <a:rPr lang="en-GB" b="1" dirty="0" smtClean="0"/>
            </a:br>
            <a:r>
              <a:rPr lang="en-GB" b="1" dirty="0" smtClean="0"/>
              <a:t>Elements of Culture</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a:buFont typeface="Wingdings" pitchFamily="2" charset="2"/>
              <a:buChar char="q"/>
            </a:pPr>
            <a:r>
              <a:rPr lang="en-GB" dirty="0" smtClean="0"/>
              <a:t>The elements of culture include: </a:t>
            </a:r>
          </a:p>
          <a:p>
            <a:pPr>
              <a:buNone/>
            </a:pPr>
            <a:endParaRPr lang="en-US" dirty="0" smtClean="0"/>
          </a:p>
          <a:p>
            <a:pPr lvl="0">
              <a:buFont typeface="Wingdings" pitchFamily="2" charset="2"/>
              <a:buChar char="Ø"/>
            </a:pPr>
            <a:r>
              <a:rPr lang="en-GB" dirty="0" smtClean="0"/>
              <a:t>Material life </a:t>
            </a:r>
            <a:endParaRPr lang="en-US" dirty="0" smtClean="0"/>
          </a:p>
          <a:p>
            <a:pPr lvl="0">
              <a:buFont typeface="Wingdings" pitchFamily="2" charset="2"/>
              <a:buChar char="Ø"/>
            </a:pPr>
            <a:r>
              <a:rPr lang="en-GB" dirty="0" smtClean="0"/>
              <a:t>Language </a:t>
            </a:r>
            <a:endParaRPr lang="en-US" dirty="0" smtClean="0"/>
          </a:p>
          <a:p>
            <a:pPr lvl="0">
              <a:buFont typeface="Wingdings" pitchFamily="2" charset="2"/>
              <a:buChar char="Ø"/>
            </a:pPr>
            <a:r>
              <a:rPr lang="en-GB" dirty="0" smtClean="0"/>
              <a:t>Social interactions </a:t>
            </a:r>
            <a:endParaRPr lang="en-US" dirty="0" smtClean="0"/>
          </a:p>
          <a:p>
            <a:pPr lvl="0">
              <a:buFont typeface="Wingdings" pitchFamily="2" charset="2"/>
              <a:buChar char="Ø"/>
            </a:pPr>
            <a:r>
              <a:rPr lang="en-GB" dirty="0" smtClean="0"/>
              <a:t>Religion </a:t>
            </a:r>
            <a:endParaRPr lang="en-US" dirty="0" smtClean="0"/>
          </a:p>
          <a:p>
            <a:pPr lvl="0">
              <a:buFont typeface="Wingdings" pitchFamily="2" charset="2"/>
              <a:buChar char="Ø"/>
            </a:pPr>
            <a:r>
              <a:rPr lang="en-GB" dirty="0" smtClean="0"/>
              <a:t>Education </a:t>
            </a:r>
            <a:endParaRPr lang="en-US" dirty="0" smtClean="0"/>
          </a:p>
          <a:p>
            <a:pPr lvl="0">
              <a:buFont typeface="Wingdings" pitchFamily="2" charset="2"/>
              <a:buChar char="Ø"/>
            </a:pPr>
            <a:r>
              <a:rPr lang="en-GB" dirty="0" smtClean="0"/>
              <a:t>Values</a:t>
            </a:r>
            <a:endParaRPr lang="en-US" dirty="0" smtClean="0"/>
          </a:p>
          <a:p>
            <a:endParaRPr lang="en-US" dirty="0"/>
          </a:p>
        </p:txBody>
      </p:sp>
    </p:spTree>
  </p:cSld>
  <p:clrMapOvr>
    <a:masterClrMapping/>
  </p:clrMapOvr>
  <p:transition>
    <p:wedg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What are the main characteristics of culture?</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5029200"/>
          </a:xfrm>
        </p:spPr>
        <p:txBody>
          <a:bodyPr/>
          <a:lstStyle/>
          <a:p>
            <a:pPr>
              <a:buFont typeface="Wingdings" pitchFamily="2" charset="2"/>
              <a:buChar char="q"/>
            </a:pPr>
            <a:r>
              <a:rPr lang="en-GB" b="1" dirty="0" smtClean="0"/>
              <a:t>The main characteristics of culture are that:</a:t>
            </a:r>
            <a:r>
              <a:rPr lang="en-GB" dirty="0" smtClean="0"/>
              <a:t> </a:t>
            </a:r>
          </a:p>
          <a:p>
            <a:pPr>
              <a:buNone/>
            </a:pPr>
            <a:endParaRPr lang="en-US" dirty="0" smtClean="0"/>
          </a:p>
          <a:p>
            <a:pPr lvl="1">
              <a:buFont typeface="Wingdings" pitchFamily="2" charset="2"/>
              <a:buChar char="Ø"/>
            </a:pPr>
            <a:r>
              <a:rPr lang="en-GB" dirty="0" smtClean="0"/>
              <a:t>It is learned </a:t>
            </a:r>
            <a:endParaRPr lang="en-US" dirty="0" smtClean="0"/>
          </a:p>
          <a:p>
            <a:pPr lvl="1">
              <a:buFont typeface="Wingdings" pitchFamily="2" charset="2"/>
              <a:buChar char="Ø"/>
            </a:pPr>
            <a:r>
              <a:rPr lang="en-GB" dirty="0" smtClean="0"/>
              <a:t>It is shared </a:t>
            </a:r>
            <a:endParaRPr lang="en-US" dirty="0" smtClean="0"/>
          </a:p>
          <a:p>
            <a:pPr lvl="1">
              <a:buFont typeface="Wingdings" pitchFamily="2" charset="2"/>
              <a:buChar char="Ø"/>
            </a:pPr>
            <a:r>
              <a:rPr lang="en-GB" dirty="0" smtClean="0"/>
              <a:t>It is an adaptation </a:t>
            </a:r>
            <a:endParaRPr lang="en-US" dirty="0" smtClean="0"/>
          </a:p>
          <a:p>
            <a:pPr lvl="1">
              <a:buFont typeface="Wingdings" pitchFamily="2" charset="2"/>
              <a:buChar char="Ø"/>
            </a:pPr>
            <a:r>
              <a:rPr lang="en-GB" dirty="0" smtClean="0"/>
              <a:t>It is a dynamic system changing constantly</a:t>
            </a:r>
            <a:endParaRPr lang="en-US" dirty="0" smtClean="0"/>
          </a:p>
          <a:p>
            <a:endParaRPr lang="en-US" dirty="0"/>
          </a:p>
        </p:txBody>
      </p:sp>
    </p:spTree>
  </p:cSld>
  <p:clrMapOvr>
    <a:masterClrMapping/>
  </p:clrMapOvr>
  <p:transition>
    <p:wedg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Cultural Beliefs</a:t>
            </a:r>
            <a:r>
              <a:rPr lang="en-US" dirty="0" smtClean="0"/>
              <a:t/>
            </a:r>
            <a:br>
              <a:rPr lang="en-US" dirty="0" smtClean="0"/>
            </a:br>
            <a:endParaRPr lang="en-US" dirty="0"/>
          </a:p>
        </p:txBody>
      </p:sp>
      <p:sp>
        <p:nvSpPr>
          <p:cNvPr id="3" name="Content Placeholder 2"/>
          <p:cNvSpPr>
            <a:spLocks noGrp="1"/>
          </p:cNvSpPr>
          <p:nvPr>
            <p:ph idx="1"/>
          </p:nvPr>
        </p:nvSpPr>
        <p:spPr>
          <a:xfrm>
            <a:off x="152400" y="838200"/>
            <a:ext cx="8763000" cy="5791200"/>
          </a:xfrm>
        </p:spPr>
        <p:txBody>
          <a:bodyPr>
            <a:normAutofit/>
          </a:bodyPr>
          <a:lstStyle/>
          <a:p>
            <a:r>
              <a:rPr lang="en-GB" dirty="0" smtClean="0"/>
              <a:t>A cultural belief is a personal conviction and disposition to retain and abandon actions taking into account values of one's own culture. </a:t>
            </a:r>
          </a:p>
          <a:p>
            <a:r>
              <a:rPr lang="en-GB" dirty="0" smtClean="0"/>
              <a:t>Cultural beliefs may pertain to child rearing or housing. </a:t>
            </a:r>
            <a:endParaRPr lang="en-US" dirty="0" smtClean="0"/>
          </a:p>
          <a:p>
            <a:r>
              <a:rPr lang="en-GB" dirty="0" smtClean="0"/>
              <a:t>Several studies have noted that, besides inadequate availability of health care services in many areas, especially the less developed countries, certain disease specific and non-disease specific cultural beliefs may influence people's health seeking behaviour. </a:t>
            </a:r>
            <a:endParaRPr lang="en-US" dirty="0"/>
          </a:p>
        </p:txBody>
      </p:sp>
    </p:spTree>
  </p:cSld>
  <p:clrMapOvr>
    <a:masterClrMapping/>
  </p:clrMapOvr>
  <p:transition>
    <p:wedg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GB" sz="3200" b="1" dirty="0" smtClean="0"/>
              <a:t/>
            </a:r>
            <a:br>
              <a:rPr lang="en-GB" sz="3200" b="1" dirty="0" smtClean="0"/>
            </a:br>
            <a:r>
              <a:rPr lang="en-GB" sz="3200" b="1" dirty="0" smtClean="0"/>
              <a:t>Some  diseases specific cultural beliefs.</a:t>
            </a:r>
            <a:r>
              <a:rPr lang="en-US" sz="3200" b="1" dirty="0" smtClean="0"/>
              <a:t/>
            </a:r>
            <a:br>
              <a:rPr lang="en-US" sz="3200" b="1" dirty="0" smtClean="0"/>
            </a:br>
            <a:endParaRPr lang="en-US" sz="3200" b="1" dirty="0"/>
          </a:p>
        </p:txBody>
      </p:sp>
      <p:sp>
        <p:nvSpPr>
          <p:cNvPr id="3" name="Content Placeholder 2"/>
          <p:cNvSpPr>
            <a:spLocks noGrp="1"/>
          </p:cNvSpPr>
          <p:nvPr>
            <p:ph idx="1"/>
          </p:nvPr>
        </p:nvSpPr>
        <p:spPr>
          <a:xfrm>
            <a:off x="457200" y="838200"/>
            <a:ext cx="8229600" cy="5867400"/>
          </a:xfrm>
        </p:spPr>
        <p:txBody>
          <a:bodyPr>
            <a:normAutofit fontScale="85000" lnSpcReduction="10000"/>
          </a:bodyPr>
          <a:lstStyle/>
          <a:p>
            <a:pPr>
              <a:buFont typeface="Wingdings" pitchFamily="2" charset="2"/>
              <a:buChar char="q"/>
            </a:pPr>
            <a:r>
              <a:rPr lang="en-GB" b="1" dirty="0" smtClean="0"/>
              <a:t>Food Taboos</a:t>
            </a:r>
          </a:p>
          <a:p>
            <a:pPr>
              <a:buNone/>
            </a:pPr>
            <a:endParaRPr lang="en-US" dirty="0" smtClean="0"/>
          </a:p>
          <a:p>
            <a:r>
              <a:rPr lang="en-GB" dirty="0" smtClean="0"/>
              <a:t>Outbreaks of malnutrition among children in this country may not only be associated with lack of food but also with culture patterns affecting food. </a:t>
            </a:r>
          </a:p>
          <a:p>
            <a:r>
              <a:rPr lang="en-GB" dirty="0" smtClean="0"/>
              <a:t>For example, in some parts of Kenya, children and women are not given eggs in the belief that the child will learn to be a thief when grown up or that a mother feeding on eggs may harm her unborn baby.</a:t>
            </a:r>
          </a:p>
          <a:p>
            <a:r>
              <a:rPr lang="en-GB" dirty="0" smtClean="0"/>
              <a:t> Instead, the eggs are reserved for the men to eat or to be sold at the market.</a:t>
            </a:r>
          </a:p>
          <a:p>
            <a:r>
              <a:rPr lang="en-GB" dirty="0" smtClean="0"/>
              <a:t> In many homes that keep poultry, these eggs could serve as source of protein for young ones, were it not for these cultural beliefs.</a:t>
            </a:r>
            <a:endParaRPr lang="en-US" dirty="0" smtClean="0"/>
          </a:p>
          <a:p>
            <a:endParaRPr lang="en-US" dirty="0"/>
          </a:p>
        </p:txBody>
      </p:sp>
    </p:spTree>
  </p:cSld>
  <p:clrMapOvr>
    <a:masterClrMapping/>
  </p:clrMapOvr>
  <p:transition>
    <p:wedg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Overcrowding</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914400"/>
            <a:ext cx="8610600" cy="5638800"/>
          </a:xfrm>
        </p:spPr>
        <p:txBody>
          <a:bodyPr>
            <a:normAutofit fontScale="92500" lnSpcReduction="10000"/>
          </a:bodyPr>
          <a:lstStyle/>
          <a:p>
            <a:r>
              <a:rPr lang="en-GB" dirty="0" smtClean="0"/>
              <a:t>When several family members live in congested homes with a low standard of hygiene, this may contribute to poor health. </a:t>
            </a:r>
          </a:p>
          <a:p>
            <a:r>
              <a:rPr lang="en-GB" dirty="0" smtClean="0"/>
              <a:t>This mainly occurs in urban centres, where a family may rent one room, which serves as the kitchen, bedroom and dining room. </a:t>
            </a:r>
          </a:p>
          <a:p>
            <a:r>
              <a:rPr lang="en-GB" dirty="0" smtClean="0"/>
              <a:t>There may be communal water but often there is none, and in such cases the family has to buy water or fetch it from a stream. </a:t>
            </a:r>
          </a:p>
          <a:p>
            <a:r>
              <a:rPr lang="en-GB" dirty="0" smtClean="0"/>
              <a:t>Under such living conditions children suffer from diarrhoea, intestinal worms and sometimes malnutrition. </a:t>
            </a:r>
            <a:endParaRPr lang="en-US" dirty="0" smtClean="0"/>
          </a:p>
          <a:p>
            <a:endParaRPr lang="en-US" dirty="0"/>
          </a:p>
        </p:txBody>
      </p:sp>
    </p:spTree>
  </p:cSld>
  <p:clrMapOvr>
    <a:masterClrMapping/>
  </p:clrMapOvr>
  <p:transition>
    <p:wedg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Assignment-Case study  </a:t>
            </a:r>
            <a:endParaRPr lang="en-US" b="1" dirty="0"/>
          </a:p>
        </p:txBody>
      </p:sp>
      <p:sp>
        <p:nvSpPr>
          <p:cNvPr id="3" name="Content Placeholder 2"/>
          <p:cNvSpPr>
            <a:spLocks noGrp="1"/>
          </p:cNvSpPr>
          <p:nvPr>
            <p:ph idx="1"/>
          </p:nvPr>
        </p:nvSpPr>
        <p:spPr>
          <a:xfrm>
            <a:off x="304800" y="1600200"/>
            <a:ext cx="8382000" cy="5029200"/>
          </a:xfrm>
        </p:spPr>
        <p:txBody>
          <a:bodyPr>
            <a:normAutofit fontScale="92500" lnSpcReduction="20000"/>
          </a:bodyPr>
          <a:lstStyle/>
          <a:p>
            <a:r>
              <a:rPr lang="en-US" dirty="0" smtClean="0"/>
              <a:t>A sick child is brought to the hospital by the mother</a:t>
            </a:r>
          </a:p>
          <a:p>
            <a:r>
              <a:rPr lang="en-US" dirty="0" smtClean="0"/>
              <a:t>After history taking you realize that the child has been sick for the last one week</a:t>
            </a:r>
          </a:p>
          <a:p>
            <a:r>
              <a:rPr lang="en-US" dirty="0" smtClean="0"/>
              <a:t>Further history reveals that the child was treated by herbalist</a:t>
            </a:r>
          </a:p>
          <a:p>
            <a:r>
              <a:rPr lang="en-US" b="1" dirty="0" smtClean="0"/>
              <a:t>As a nurse on duty-</a:t>
            </a:r>
          </a:p>
          <a:p>
            <a:pPr>
              <a:buFont typeface="Wingdings" pitchFamily="2" charset="2"/>
              <a:buChar char="Ø"/>
            </a:pPr>
            <a:r>
              <a:rPr lang="en-US" dirty="0" smtClean="0"/>
              <a:t>How would handle this case?</a:t>
            </a:r>
          </a:p>
          <a:p>
            <a:pPr>
              <a:buFont typeface="Wingdings" pitchFamily="2" charset="2"/>
              <a:buChar char="Ø"/>
            </a:pPr>
            <a:r>
              <a:rPr lang="en-US" dirty="0" smtClean="0"/>
              <a:t>What do you think would be the reason of the mother to seek help from the herbalist</a:t>
            </a:r>
          </a:p>
          <a:p>
            <a:pPr>
              <a:buFont typeface="Wingdings" pitchFamily="2" charset="2"/>
              <a:buChar char="Ø"/>
            </a:pPr>
            <a:r>
              <a:rPr lang="en-US" dirty="0" smtClean="0"/>
              <a:t>What will be your role to ensure that this does not happen again</a:t>
            </a:r>
            <a:endParaRPr lang="en-US" dirty="0"/>
          </a:p>
        </p:txBody>
      </p:sp>
      <p:pic>
        <p:nvPicPr>
          <p:cNvPr id="4" name="07.Bachelor Boy Twist.mp3">
            <a:hlinkClick r:id="" action="ppaction://media"/>
          </p:cNvPr>
          <p:cNvPicPr>
            <a:picLocks noRot="1" noChangeAspect="1"/>
          </p:cNvPicPr>
          <p:nvPr>
            <a:audioFile r:link="rId1"/>
          </p:nvPr>
        </p:nvPicPr>
        <p:blipFill>
          <a:blip r:embed="rId3"/>
          <a:stretch>
            <a:fillRect/>
          </a:stretch>
        </p:blipFill>
        <p:spPr>
          <a:xfrm>
            <a:off x="7239000" y="457200"/>
            <a:ext cx="762000" cy="7620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7252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Breastfeeding</a:t>
            </a:r>
            <a:endParaRPr lang="en-US" dirty="0"/>
          </a:p>
        </p:txBody>
      </p:sp>
      <p:sp>
        <p:nvSpPr>
          <p:cNvPr id="3" name="Content Placeholder 2"/>
          <p:cNvSpPr>
            <a:spLocks noGrp="1"/>
          </p:cNvSpPr>
          <p:nvPr>
            <p:ph idx="1"/>
          </p:nvPr>
        </p:nvSpPr>
        <p:spPr>
          <a:xfrm>
            <a:off x="228600" y="914400"/>
            <a:ext cx="8686800" cy="5638800"/>
          </a:xfrm>
        </p:spPr>
        <p:txBody>
          <a:bodyPr>
            <a:normAutofit fontScale="92500" lnSpcReduction="20000"/>
          </a:bodyPr>
          <a:lstStyle/>
          <a:p>
            <a:r>
              <a:rPr lang="en-GB" dirty="0" smtClean="0"/>
              <a:t>It is culturally important for Somali mothers to breastfeed their babies. </a:t>
            </a:r>
          </a:p>
          <a:p>
            <a:r>
              <a:rPr lang="en-GB" dirty="0" smtClean="0"/>
              <a:t>Not doing so is seen as a sign of poor mothering. </a:t>
            </a:r>
          </a:p>
          <a:p>
            <a:r>
              <a:rPr lang="en-GB" dirty="0" smtClean="0"/>
              <a:t>Somali children are breastfed until they are two years old, or until the mother becomes pregnant again.</a:t>
            </a:r>
          </a:p>
          <a:p>
            <a:r>
              <a:rPr lang="en-GB" dirty="0" smtClean="0"/>
              <a:t> Children raised in Mogadishu are fed breast milk supplemented with goat's milk at six months. </a:t>
            </a:r>
          </a:p>
          <a:p>
            <a:r>
              <a:rPr lang="en-GB" dirty="0" smtClean="0"/>
              <a:t>Nomadic Somali mothers feed their child cow's milk mixed with water at three months.</a:t>
            </a:r>
          </a:p>
          <a:p>
            <a:r>
              <a:rPr lang="en-GB" dirty="0" smtClean="0"/>
              <a:t> Few Somali mothers use canned formula milk because it is expensive and is believed to cause stomach problems. </a:t>
            </a:r>
            <a:endParaRPr lang="en-US" dirty="0" smtClean="0"/>
          </a:p>
          <a:p>
            <a:endParaRPr lang="en-US" dirty="0"/>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a_el_28_innerEl" descr="Anthropology although a science of its own has connections with geology, linguistics, psychology, and archaeology"/>
          <p:cNvPicPr/>
          <p:nvPr/>
        </p:nvPicPr>
        <p:blipFill>
          <a:blip r:embed="rId2"/>
          <a:srcRect/>
          <a:stretch>
            <a:fillRect/>
          </a:stretch>
        </p:blipFill>
        <p:spPr bwMode="auto">
          <a:xfrm>
            <a:off x="228600" y="304800"/>
            <a:ext cx="8610600" cy="6172200"/>
          </a:xfrm>
          <a:prstGeom prst="rect">
            <a:avLst/>
          </a:prstGeom>
          <a:noFill/>
          <a:ln w="9525">
            <a:noFill/>
            <a:miter lim="800000"/>
            <a:headEnd/>
            <a:tailEnd/>
          </a:ln>
        </p:spPr>
      </p:pic>
    </p:spTree>
  </p:cSld>
  <p:clrMapOvr>
    <a:masterClrMapping/>
  </p:clrMapOvr>
  <p:transition>
    <p:wedg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Bottle Feeding</a:t>
            </a:r>
            <a:r>
              <a:rPr lang="en-US" dirty="0" smtClean="0"/>
              <a:t/>
            </a:r>
            <a:br>
              <a:rPr lang="en-US" dirty="0" smtClean="0"/>
            </a:br>
            <a:endParaRPr lang="en-US" dirty="0"/>
          </a:p>
        </p:txBody>
      </p:sp>
      <p:sp>
        <p:nvSpPr>
          <p:cNvPr id="3" name="Content Placeholder 2"/>
          <p:cNvSpPr>
            <a:spLocks noGrp="1"/>
          </p:cNvSpPr>
          <p:nvPr>
            <p:ph idx="1"/>
          </p:nvPr>
        </p:nvSpPr>
        <p:spPr>
          <a:xfrm>
            <a:off x="304800" y="914400"/>
            <a:ext cx="8610600" cy="5638800"/>
          </a:xfrm>
        </p:spPr>
        <p:txBody>
          <a:bodyPr>
            <a:normAutofit fontScale="85000" lnSpcReduction="20000"/>
          </a:bodyPr>
          <a:lstStyle/>
          <a:p>
            <a:r>
              <a:rPr lang="en-GB" dirty="0" smtClean="0"/>
              <a:t>In both urban and rural areas, when babies are one year old, most drink from a glass or cup without their parent's help.</a:t>
            </a:r>
          </a:p>
          <a:p>
            <a:r>
              <a:rPr lang="en-GB" dirty="0" smtClean="0"/>
              <a:t> Bottles are difficult to keep clean and are not usually used.</a:t>
            </a:r>
          </a:p>
          <a:p>
            <a:r>
              <a:rPr lang="en-GB" dirty="0" smtClean="0"/>
              <a:t> Children who are born outside of the city are given their milk in a traditional hand-made wooden cup.</a:t>
            </a:r>
          </a:p>
          <a:p>
            <a:r>
              <a:rPr lang="en-GB" dirty="0" smtClean="0"/>
              <a:t> If their children have stomach sickness and the mothers were bottle feeding them, they will stop feeding bottled milk and give them sugar water for three or four days.</a:t>
            </a:r>
          </a:p>
          <a:p>
            <a:r>
              <a:rPr lang="en-GB" dirty="0" smtClean="0"/>
              <a:t> Children are also fed breast milk during this time. </a:t>
            </a:r>
          </a:p>
          <a:p>
            <a:r>
              <a:rPr lang="en-GB" dirty="0" smtClean="0"/>
              <a:t>If the symptoms do not abate, the child is taken to a hospital or medication is sought.</a:t>
            </a:r>
            <a:endParaRPr lang="en-US" dirty="0" smtClean="0"/>
          </a:p>
          <a:p>
            <a:pPr>
              <a:buNone/>
            </a:pPr>
            <a:r>
              <a:rPr lang="en-GB" b="1" dirty="0" smtClean="0"/>
              <a:t> </a:t>
            </a:r>
            <a:endParaRPr lang="en-US" dirty="0" smtClean="0"/>
          </a:p>
          <a:p>
            <a:endParaRPr lang="en-US" dirty="0"/>
          </a:p>
        </p:txBody>
      </p:sp>
    </p:spTree>
  </p:cSld>
  <p:clrMapOvr>
    <a:masterClrMapping/>
  </p:clrMapOvr>
  <p:transition>
    <p:wedg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Teething</a:t>
            </a:r>
            <a:endParaRPr lang="en-US" dirty="0"/>
          </a:p>
        </p:txBody>
      </p:sp>
      <p:sp>
        <p:nvSpPr>
          <p:cNvPr id="3" name="Content Placeholder 2"/>
          <p:cNvSpPr>
            <a:spLocks noGrp="1"/>
          </p:cNvSpPr>
          <p:nvPr>
            <p:ph idx="1"/>
          </p:nvPr>
        </p:nvSpPr>
        <p:spPr>
          <a:xfrm>
            <a:off x="228600" y="990600"/>
            <a:ext cx="8610600" cy="5562600"/>
          </a:xfrm>
        </p:spPr>
        <p:txBody>
          <a:bodyPr>
            <a:normAutofit/>
          </a:bodyPr>
          <a:lstStyle/>
          <a:p>
            <a:r>
              <a:rPr lang="en-GB" dirty="0" smtClean="0"/>
              <a:t>Somalis associate teething with diarrhoea, fever, nausea, and vomiting.</a:t>
            </a:r>
          </a:p>
          <a:p>
            <a:r>
              <a:rPr lang="en-GB" dirty="0" smtClean="0"/>
              <a:t> Children usually begin teething when they are between nine months and one year old, although it can occur as early as four months.</a:t>
            </a:r>
          </a:p>
          <a:p>
            <a:r>
              <a:rPr lang="en-GB" dirty="0" smtClean="0"/>
              <a:t> Those who get their teeth earlier are thought to have more difficulties. </a:t>
            </a:r>
          </a:p>
          <a:p>
            <a:r>
              <a:rPr lang="en-GB" dirty="0" smtClean="0"/>
              <a:t>A soothing oil is sometimes placed on the gums to calm teething children.</a:t>
            </a:r>
          </a:p>
          <a:p>
            <a:endParaRPr lang="en-US" dirty="0"/>
          </a:p>
        </p:txBody>
      </p:sp>
    </p:spTree>
  </p:cSld>
  <p:clrMapOvr>
    <a:masterClrMapping/>
  </p:clrMapOvr>
  <p:transition>
    <p:wedg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Assignment</a:t>
            </a:r>
            <a:endParaRPr lang="en-US" b="1" dirty="0"/>
          </a:p>
        </p:txBody>
      </p:sp>
      <p:sp>
        <p:nvSpPr>
          <p:cNvPr id="3" name="Content Placeholder 2"/>
          <p:cNvSpPr>
            <a:spLocks noGrp="1"/>
          </p:cNvSpPr>
          <p:nvPr>
            <p:ph idx="1"/>
          </p:nvPr>
        </p:nvSpPr>
        <p:spPr/>
        <p:txBody>
          <a:bodyPr/>
          <a:lstStyle/>
          <a:p>
            <a:pPr>
              <a:buFont typeface="Wingdings" pitchFamily="2" charset="2"/>
              <a:buChar char="q"/>
            </a:pPr>
            <a:r>
              <a:rPr lang="en-GB" dirty="0" smtClean="0"/>
              <a:t>Discuss other cultural beliefs that can affect health in Kenya –give examples and from which community</a:t>
            </a:r>
          </a:p>
          <a:p>
            <a:pPr>
              <a:buFont typeface="Wingdings" pitchFamily="2" charset="2"/>
              <a:buChar char="q"/>
            </a:pPr>
            <a:endParaRPr lang="en-GB" dirty="0" smtClean="0"/>
          </a:p>
          <a:p>
            <a:pPr>
              <a:buFont typeface="Wingdings" pitchFamily="2" charset="2"/>
              <a:buChar char="q"/>
            </a:pPr>
            <a:r>
              <a:rPr lang="en-GB" dirty="0" err="1" smtClean="0"/>
              <a:t>E.g</a:t>
            </a:r>
            <a:r>
              <a:rPr lang="en-GB" dirty="0" smtClean="0"/>
              <a:t>—HIV/AIDs Pandemic in the </a:t>
            </a:r>
            <a:r>
              <a:rPr lang="en-GB" dirty="0" err="1" smtClean="0"/>
              <a:t>luo</a:t>
            </a:r>
            <a:r>
              <a:rPr lang="en-GB" dirty="0" smtClean="0"/>
              <a:t> community----</a:t>
            </a:r>
            <a:r>
              <a:rPr lang="en-GB" dirty="0" err="1" smtClean="0"/>
              <a:t>maasai</a:t>
            </a:r>
            <a:r>
              <a:rPr lang="en-GB" dirty="0" smtClean="0"/>
              <a:t> community?</a:t>
            </a:r>
          </a:p>
          <a:p>
            <a:pPr>
              <a:buFont typeface="Wingdings" pitchFamily="2" charset="2"/>
              <a:buChar char="q"/>
            </a:pPr>
            <a:endParaRPr lang="en-US" dirty="0" smtClean="0"/>
          </a:p>
          <a:p>
            <a:endParaRPr lang="en-US" dirty="0"/>
          </a:p>
        </p:txBody>
      </p:sp>
      <p:pic>
        <p:nvPicPr>
          <p:cNvPr id="4" name="j0214098.wav">
            <a:hlinkClick r:id="" action="ppaction://media"/>
          </p:cNvPr>
          <p:cNvPicPr>
            <a:picLocks noRot="1" noChangeAspect="1"/>
          </p:cNvPicPr>
          <p:nvPr>
            <a:wavAudioFile r:embed="rId1" name="j0214098.wav"/>
          </p:nvPr>
        </p:nvPicPr>
        <p:blipFill>
          <a:blip r:embed="rId3"/>
          <a:stretch>
            <a:fillRect/>
          </a:stretch>
        </p:blipFill>
        <p:spPr>
          <a:xfrm>
            <a:off x="6096000" y="609600"/>
            <a:ext cx="685800" cy="6858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sz="3200" b="1" dirty="0" smtClean="0"/>
              <a:t/>
            </a:r>
            <a:br>
              <a:rPr lang="en-GB" sz="3200" b="1" dirty="0" smtClean="0"/>
            </a:br>
            <a:r>
              <a:rPr lang="en-GB" sz="3200" b="1" dirty="0" smtClean="0"/>
              <a:t>SECTION 6: SOCIAL CHANGE</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762000"/>
            <a:ext cx="8229600" cy="5364163"/>
          </a:xfrm>
        </p:spPr>
        <p:txBody>
          <a:bodyPr>
            <a:normAutofit fontScale="92500" lnSpcReduction="10000"/>
          </a:bodyPr>
          <a:lstStyle/>
          <a:p>
            <a:pPr>
              <a:buFont typeface="Wingdings" pitchFamily="2" charset="2"/>
              <a:buChar char="q"/>
            </a:pPr>
            <a:r>
              <a:rPr lang="en-GB" b="1" dirty="0" smtClean="0"/>
              <a:t>Objectives</a:t>
            </a:r>
          </a:p>
          <a:p>
            <a:pPr>
              <a:buNone/>
            </a:pPr>
            <a:endParaRPr lang="en-GB" b="1" dirty="0" smtClean="0"/>
          </a:p>
          <a:p>
            <a:pPr>
              <a:buFont typeface="Wingdings" pitchFamily="2" charset="2"/>
              <a:buChar char="§"/>
            </a:pPr>
            <a:r>
              <a:rPr lang="en-GB" dirty="0" smtClean="0"/>
              <a:t>By the end of this section you will be able to:</a:t>
            </a:r>
          </a:p>
          <a:p>
            <a:pPr>
              <a:buNone/>
            </a:pPr>
            <a:endParaRPr lang="en-US" dirty="0" smtClean="0"/>
          </a:p>
          <a:p>
            <a:pPr lvl="0">
              <a:buFont typeface="Wingdings" pitchFamily="2" charset="2"/>
              <a:buChar char="Ø"/>
            </a:pPr>
            <a:r>
              <a:rPr lang="en-GB" dirty="0" smtClean="0"/>
              <a:t>Define the term social change </a:t>
            </a:r>
            <a:endParaRPr lang="en-US" dirty="0" smtClean="0"/>
          </a:p>
          <a:p>
            <a:pPr lvl="0">
              <a:buFont typeface="Wingdings" pitchFamily="2" charset="2"/>
              <a:buChar char="Ø"/>
            </a:pPr>
            <a:r>
              <a:rPr lang="en-GB" dirty="0" smtClean="0"/>
              <a:t>Explain the theories of social change </a:t>
            </a:r>
            <a:endParaRPr lang="en-US" dirty="0" smtClean="0"/>
          </a:p>
          <a:p>
            <a:pPr lvl="0">
              <a:buFont typeface="Wingdings" pitchFamily="2" charset="2"/>
              <a:buChar char="Ø"/>
            </a:pPr>
            <a:r>
              <a:rPr lang="en-GB" dirty="0" smtClean="0"/>
              <a:t>Describe the three types of social change </a:t>
            </a:r>
            <a:endParaRPr lang="en-US" dirty="0" smtClean="0"/>
          </a:p>
          <a:p>
            <a:pPr lvl="0">
              <a:buFont typeface="Wingdings" pitchFamily="2" charset="2"/>
              <a:buChar char="Ø"/>
            </a:pPr>
            <a:r>
              <a:rPr lang="en-GB" dirty="0" smtClean="0"/>
              <a:t>Explain the process of social change</a:t>
            </a:r>
          </a:p>
          <a:p>
            <a:pPr lvl="0">
              <a:buFont typeface="Wingdings" pitchFamily="2" charset="2"/>
              <a:buChar char="Ø"/>
            </a:pPr>
            <a:r>
              <a:rPr lang="en-GB" dirty="0" smtClean="0"/>
              <a:t> Explain the steps in social change </a:t>
            </a:r>
            <a:endParaRPr lang="en-US" dirty="0" smtClean="0"/>
          </a:p>
          <a:p>
            <a:pPr lvl="0">
              <a:buFont typeface="Wingdings" pitchFamily="2" charset="2"/>
              <a:buChar char="Ø"/>
            </a:pPr>
            <a:r>
              <a:rPr lang="en-GB" dirty="0" smtClean="0"/>
              <a:t>Describe how social changes affect people's health</a:t>
            </a:r>
            <a:endParaRPr lang="en-US" dirty="0" smtClean="0"/>
          </a:p>
          <a:p>
            <a:pPr lvl="0">
              <a:buNone/>
            </a:pPr>
            <a:endParaRPr lang="en-GB" dirty="0" smtClean="0"/>
          </a:p>
          <a:p>
            <a:pPr lvl="0">
              <a:buFont typeface="Wingdings" pitchFamily="2" charset="2"/>
              <a:buChar char="Ø"/>
            </a:pPr>
            <a:endParaRPr lang="en-US" dirty="0" smtClean="0"/>
          </a:p>
          <a:p>
            <a:endParaRPr lang="en-US" dirty="0"/>
          </a:p>
        </p:txBody>
      </p:sp>
    </p:spTree>
  </p:cSld>
  <p:clrMapOvr>
    <a:masterClrMapping/>
  </p:clrMapOvr>
  <p:transition>
    <p:wedg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What is Social Change?</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fontScale="85000" lnSpcReduction="10000"/>
          </a:bodyPr>
          <a:lstStyle/>
          <a:p>
            <a:r>
              <a:rPr lang="en-GB" dirty="0" smtClean="0"/>
              <a:t>Social change is the transformation of culture and social institutions over time. </a:t>
            </a:r>
          </a:p>
          <a:p>
            <a:r>
              <a:rPr lang="en-GB" dirty="0" smtClean="0"/>
              <a:t>All societies experience change in their social structure and culture over time, explanations of the causes and nature of this change have been part of the sociologist's task from the beginning of this discipline.</a:t>
            </a:r>
          </a:p>
          <a:p>
            <a:r>
              <a:rPr lang="en-GB" dirty="0" smtClean="0"/>
              <a:t> Societies change because they are in contact with other societies. </a:t>
            </a:r>
          </a:p>
          <a:p>
            <a:r>
              <a:rPr lang="en-GB" dirty="0" smtClean="0"/>
              <a:t>As a result the ideas, norms and institutions spread from one society to another.</a:t>
            </a:r>
          </a:p>
          <a:p>
            <a:r>
              <a:rPr lang="en-GB" smtClean="0"/>
              <a:t> </a:t>
            </a:r>
            <a:r>
              <a:rPr lang="en-GB" dirty="0" smtClean="0"/>
              <a:t>Even the most isolated society changes from time to time as its members adjust to varying environmental conditions (such as prolonged drought) or invent new ways of doing things. </a:t>
            </a:r>
            <a:endParaRPr lang="en-US" dirty="0" smtClean="0"/>
          </a:p>
          <a:p>
            <a:endParaRPr lang="en-US" dirty="0"/>
          </a:p>
        </p:txBody>
      </p:sp>
    </p:spTree>
  </p:cSld>
  <p:clrMapOvr>
    <a:masterClrMapping/>
  </p:clrMapOvr>
  <p:transition>
    <p:wedg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lstStyle/>
          <a:p>
            <a:pPr>
              <a:buFont typeface="Wingdings" pitchFamily="2" charset="2"/>
              <a:buChar char="q"/>
            </a:pPr>
            <a:r>
              <a:rPr lang="en-GB" dirty="0" smtClean="0"/>
              <a:t>By the end of this section you will be able to:</a:t>
            </a:r>
          </a:p>
          <a:p>
            <a:pPr>
              <a:buNone/>
            </a:pPr>
            <a:endParaRPr lang="en-US" dirty="0" smtClean="0"/>
          </a:p>
          <a:p>
            <a:pPr lvl="0"/>
            <a:r>
              <a:rPr lang="en-GB" dirty="0" smtClean="0"/>
              <a:t>Define the term social change </a:t>
            </a:r>
            <a:endParaRPr lang="en-US" dirty="0" smtClean="0"/>
          </a:p>
          <a:p>
            <a:pPr lvl="0"/>
            <a:r>
              <a:rPr lang="en-GB" dirty="0" smtClean="0"/>
              <a:t>Explain the theories of social change </a:t>
            </a:r>
            <a:endParaRPr lang="en-US" dirty="0" smtClean="0"/>
          </a:p>
          <a:p>
            <a:pPr lvl="0"/>
            <a:r>
              <a:rPr lang="en-GB" dirty="0" smtClean="0"/>
              <a:t>Describe the three types of social change </a:t>
            </a:r>
            <a:endParaRPr lang="en-US" dirty="0" smtClean="0"/>
          </a:p>
          <a:p>
            <a:pPr lvl="0"/>
            <a:r>
              <a:rPr lang="en-GB" dirty="0" smtClean="0"/>
              <a:t>Explain the process of social change </a:t>
            </a:r>
            <a:endParaRPr lang="en-US" dirty="0" smtClean="0"/>
          </a:p>
          <a:p>
            <a:endParaRPr lang="en-US" dirty="0"/>
          </a:p>
        </p:txBody>
      </p:sp>
    </p:spTree>
  </p:cSld>
  <p:clrMapOvr>
    <a:masterClrMapping/>
  </p:clrMapOvr>
  <p:transition>
    <p:wedg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Theories of Change</a:t>
            </a:r>
            <a:endParaRPr lang="en-US" dirty="0"/>
          </a:p>
        </p:txBody>
      </p:sp>
      <p:sp>
        <p:nvSpPr>
          <p:cNvPr id="3" name="Content Placeholder 2"/>
          <p:cNvSpPr>
            <a:spLocks noGrp="1"/>
          </p:cNvSpPr>
          <p:nvPr>
            <p:ph idx="1"/>
          </p:nvPr>
        </p:nvSpPr>
        <p:spPr>
          <a:xfrm>
            <a:off x="457200" y="838200"/>
            <a:ext cx="8229600" cy="5287963"/>
          </a:xfrm>
        </p:spPr>
        <p:txBody>
          <a:bodyPr/>
          <a:lstStyle/>
          <a:p>
            <a:r>
              <a:rPr lang="en-GB" b="1" dirty="0" smtClean="0"/>
              <a:t>Evolution and Differentiation</a:t>
            </a:r>
          </a:p>
          <a:p>
            <a:r>
              <a:rPr lang="en-GB" b="1" dirty="0" smtClean="0"/>
              <a:t>Equilibrium and Conflict</a:t>
            </a:r>
            <a:r>
              <a:rPr lang="en-GB" dirty="0" smtClean="0"/>
              <a:t> </a:t>
            </a:r>
            <a:endParaRPr lang="en-US" dirty="0" smtClean="0"/>
          </a:p>
          <a:p>
            <a:r>
              <a:rPr lang="en-GB" b="1" dirty="0" smtClean="0"/>
              <a:t>Modernisation</a:t>
            </a:r>
            <a:r>
              <a:rPr lang="en-GB" dirty="0" smtClean="0"/>
              <a:t> </a:t>
            </a:r>
            <a:endParaRPr lang="en-US" dirty="0" smtClean="0"/>
          </a:p>
          <a:p>
            <a:endParaRPr lang="en-US" dirty="0" smtClean="0"/>
          </a:p>
          <a:p>
            <a:endParaRPr lang="en-US" dirty="0" smtClean="0"/>
          </a:p>
          <a:p>
            <a:r>
              <a:rPr lang="en-US" dirty="0" smtClean="0"/>
              <a:t>Students to research on the three theories</a:t>
            </a:r>
            <a:endParaRPr lang="en-US" dirty="0"/>
          </a:p>
        </p:txBody>
      </p:sp>
      <p:pic>
        <p:nvPicPr>
          <p:cNvPr id="4" name="ELPHRG01.wav">
            <a:hlinkClick r:id="" action="ppaction://media"/>
          </p:cNvPr>
          <p:cNvPicPr>
            <a:picLocks noRot="1" noChangeAspect="1"/>
          </p:cNvPicPr>
          <p:nvPr>
            <a:wavAudioFile r:embed="rId1" name="ELPHRG01.wav"/>
          </p:nvPr>
        </p:nvPicPr>
        <p:blipFill>
          <a:blip r:embed="rId3"/>
          <a:stretch>
            <a:fillRect/>
          </a:stretch>
        </p:blipFill>
        <p:spPr>
          <a:xfrm>
            <a:off x="3810000" y="4343400"/>
            <a:ext cx="1066800" cy="914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99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Types of Social Change</a:t>
            </a:r>
            <a:endParaRPr lang="en-US" dirty="0"/>
          </a:p>
        </p:txBody>
      </p:sp>
      <p:sp>
        <p:nvSpPr>
          <p:cNvPr id="3" name="Content Placeholder 2"/>
          <p:cNvSpPr>
            <a:spLocks noGrp="1"/>
          </p:cNvSpPr>
          <p:nvPr>
            <p:ph idx="1"/>
          </p:nvPr>
        </p:nvSpPr>
        <p:spPr>
          <a:xfrm>
            <a:off x="457200" y="762000"/>
            <a:ext cx="8229600" cy="5364163"/>
          </a:xfrm>
        </p:spPr>
        <p:txBody>
          <a:bodyPr/>
          <a:lstStyle/>
          <a:p>
            <a:pPr>
              <a:buFont typeface="Wingdings" pitchFamily="2" charset="2"/>
              <a:buChar char="q"/>
            </a:pPr>
            <a:r>
              <a:rPr lang="en-GB" b="1" dirty="0" smtClean="0"/>
              <a:t>Evolution</a:t>
            </a:r>
            <a:r>
              <a:rPr lang="en-GB" dirty="0" smtClean="0"/>
              <a:t> </a:t>
            </a:r>
            <a:endParaRPr lang="en-US" dirty="0" smtClean="0"/>
          </a:p>
          <a:p>
            <a:r>
              <a:rPr lang="en-GB" dirty="0" smtClean="0"/>
              <a:t>The term evolution refers to slow or gradual change, which occurs with very low human effort, with almost unnoticeable changes in social structure. </a:t>
            </a:r>
          </a:p>
          <a:p>
            <a:r>
              <a:rPr lang="en-GB" dirty="0" smtClean="0"/>
              <a:t>Examples are language, marriage patterns, child rearing practices and so on.</a:t>
            </a:r>
            <a:endParaRPr lang="en-US" dirty="0" smtClean="0"/>
          </a:p>
          <a:p>
            <a:endParaRPr lang="en-US" dirty="0"/>
          </a:p>
        </p:txBody>
      </p:sp>
    </p:spTree>
  </p:cSld>
  <p:clrMapOvr>
    <a:masterClrMapping/>
  </p:clrMapOvr>
  <p:transition>
    <p:wedg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Revolution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5791200"/>
          </a:xfrm>
        </p:spPr>
        <p:txBody>
          <a:bodyPr>
            <a:normAutofit/>
          </a:bodyPr>
          <a:lstStyle/>
          <a:p>
            <a:r>
              <a:rPr lang="en-GB" dirty="0" smtClean="0"/>
              <a:t>This term refers to a rapid and deliberate change, which can radically change a society's way of doing things.</a:t>
            </a:r>
          </a:p>
          <a:p>
            <a:r>
              <a:rPr lang="en-GB" dirty="0" smtClean="0"/>
              <a:t> Revolutions are planned for a specific purpose and are initiated by direct human action. </a:t>
            </a:r>
          </a:p>
          <a:p>
            <a:r>
              <a:rPr lang="en-GB" dirty="0" smtClean="0"/>
              <a:t>For example, the Russian revolution and in East Africa, the Ugandan revolution that brought a new political system under President </a:t>
            </a:r>
            <a:r>
              <a:rPr lang="en-GB" dirty="0" err="1" smtClean="0"/>
              <a:t>Idi</a:t>
            </a:r>
            <a:r>
              <a:rPr lang="en-GB" dirty="0" smtClean="0"/>
              <a:t> </a:t>
            </a:r>
            <a:r>
              <a:rPr lang="en-GB" dirty="0" err="1" smtClean="0"/>
              <a:t>Amin</a:t>
            </a:r>
            <a:r>
              <a:rPr lang="en-GB" dirty="0" smtClean="0"/>
              <a:t>.</a:t>
            </a:r>
            <a:endParaRPr lang="en-US" dirty="0" smtClean="0"/>
          </a:p>
          <a:p>
            <a:endParaRPr lang="en-US" dirty="0"/>
          </a:p>
        </p:txBody>
      </p:sp>
    </p:spTree>
  </p:cSld>
  <p:clrMapOvr>
    <a:masterClrMapping/>
  </p:clrMapOvr>
  <p:transition>
    <p:wedg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Reform</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a:xfrm>
            <a:off x="228600" y="838200"/>
            <a:ext cx="8686800" cy="5791200"/>
          </a:xfrm>
        </p:spPr>
        <p:txBody>
          <a:bodyPr>
            <a:normAutofit fontScale="92500" lnSpcReduction="10000"/>
          </a:bodyPr>
          <a:lstStyle/>
          <a:p>
            <a:r>
              <a:rPr lang="en-GB" dirty="0" smtClean="0"/>
              <a:t>This term refers to a deliberate effort by humans to alter the society's way of doing things. </a:t>
            </a:r>
          </a:p>
          <a:p>
            <a:r>
              <a:rPr lang="en-GB" dirty="0" smtClean="0"/>
              <a:t>Reforms apply lesser force than revolutions and their effects are much more extensive than revolution.</a:t>
            </a:r>
          </a:p>
          <a:p>
            <a:r>
              <a:rPr lang="en-GB" dirty="0" smtClean="0"/>
              <a:t> An example is the changes that occurred when Kenya's educational system switched from the 7-4-2 to the 8-4-4 system of education.</a:t>
            </a:r>
          </a:p>
          <a:p>
            <a:r>
              <a:rPr lang="en-GB" dirty="0" smtClean="0"/>
              <a:t> These changes have influenced the whole education institution in this country so that all institutions of higher learning have had to re-do their curriculum. </a:t>
            </a:r>
          </a:p>
          <a:p>
            <a:r>
              <a:rPr lang="en-GB" dirty="0" smtClean="0"/>
              <a:t>Devolution also and the new constitution </a:t>
            </a:r>
            <a:endParaRPr lang="en-US" dirty="0"/>
          </a:p>
        </p:txBody>
      </p:sp>
    </p:spTree>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1766</TotalTime>
  <Words>8598</Words>
  <Application>Microsoft Office PowerPoint</Application>
  <PresentationFormat>On-screen Show (4:3)</PresentationFormat>
  <Paragraphs>880</Paragraphs>
  <Slides>152</Slides>
  <Notes>22</Notes>
  <HiddenSlides>0</HiddenSlides>
  <MMClips>16</MMClips>
  <ScaleCrop>false</ScaleCrop>
  <HeadingPairs>
    <vt:vector size="4" baseType="variant">
      <vt:variant>
        <vt:lpstr>Theme</vt:lpstr>
      </vt:variant>
      <vt:variant>
        <vt:i4>1</vt:i4>
      </vt:variant>
      <vt:variant>
        <vt:lpstr>Slide Titles</vt:lpstr>
      </vt:variant>
      <vt:variant>
        <vt:i4>152</vt:i4>
      </vt:variant>
    </vt:vector>
  </HeadingPairs>
  <TitlesOfParts>
    <vt:vector size="153" baseType="lpstr">
      <vt:lpstr>Solstice</vt:lpstr>
      <vt:lpstr>SOCIOLOGY AND ANTHROPOLOGY By Benedict kisilu</vt:lpstr>
      <vt:lpstr>SECTION 1: INTRODUCTION TO SOCIOLOGY AND  ANTHROPOLOGY</vt:lpstr>
      <vt:lpstr>Cont…………………………….</vt:lpstr>
      <vt:lpstr> Objectives </vt:lpstr>
      <vt:lpstr>  Sociology    </vt:lpstr>
      <vt:lpstr>What is Sociology? </vt:lpstr>
      <vt:lpstr> Anthropology  </vt:lpstr>
      <vt:lpstr>Cont……………………..</vt:lpstr>
      <vt:lpstr>Slide 9</vt:lpstr>
      <vt:lpstr> What is Anthropology?  </vt:lpstr>
      <vt:lpstr> Cultural Anthropology includes: </vt:lpstr>
      <vt:lpstr> How Can You Differentiate Sociology from Anthropology? </vt:lpstr>
      <vt:lpstr>Some terminologies used in sociology that you should familiarise yourself with: </vt:lpstr>
      <vt:lpstr> Concepts in Sociology </vt:lpstr>
      <vt:lpstr> Culture and Civilisation  </vt:lpstr>
      <vt:lpstr>Cont……………………………</vt:lpstr>
      <vt:lpstr> Role  </vt:lpstr>
      <vt:lpstr>Values</vt:lpstr>
      <vt:lpstr>Norms</vt:lpstr>
      <vt:lpstr>Folkways</vt:lpstr>
      <vt:lpstr>Mores</vt:lpstr>
      <vt:lpstr> Laws or Stateways </vt:lpstr>
      <vt:lpstr>Institution</vt:lpstr>
      <vt:lpstr> Social Group and Community  </vt:lpstr>
      <vt:lpstr>Cont……………………….</vt:lpstr>
      <vt:lpstr>Determinants of health</vt:lpstr>
      <vt:lpstr>Cont………………..</vt:lpstr>
      <vt:lpstr>Cont……………………</vt:lpstr>
      <vt:lpstr>Cont………………..</vt:lpstr>
      <vt:lpstr> SECTION 2: THE  SOCIALISATION PROCESS </vt:lpstr>
      <vt:lpstr> The Socialisation Process </vt:lpstr>
      <vt:lpstr>Cont……………………</vt:lpstr>
      <vt:lpstr> Cont……………………………… </vt:lpstr>
      <vt:lpstr> The socialisation process is made up of two parts: </vt:lpstr>
      <vt:lpstr> Primary Socialisation  </vt:lpstr>
      <vt:lpstr> Secondary Socialisation  </vt:lpstr>
      <vt:lpstr>Cont……………………….</vt:lpstr>
      <vt:lpstr>Slide 38</vt:lpstr>
      <vt:lpstr> Natural and Planned Socialisation </vt:lpstr>
      <vt:lpstr> Positive Socialisation  </vt:lpstr>
      <vt:lpstr> Mixed Positive and Negative Socialisation  </vt:lpstr>
      <vt:lpstr> Deliberate Socialisation  </vt:lpstr>
      <vt:lpstr> Unconscious Socialisation </vt:lpstr>
      <vt:lpstr> Agents of Socialisation  </vt:lpstr>
      <vt:lpstr>Family</vt:lpstr>
      <vt:lpstr> Social Institutions </vt:lpstr>
      <vt:lpstr>Peers, School Friends and Neighbours</vt:lpstr>
      <vt:lpstr> Electronic, social and Printed Media  </vt:lpstr>
      <vt:lpstr> Aims of Socialisation: </vt:lpstr>
      <vt:lpstr> SECTION 3: SOCIAL  STRATIFICATION </vt:lpstr>
      <vt:lpstr>Objectives</vt:lpstr>
      <vt:lpstr> Social Stratification  </vt:lpstr>
      <vt:lpstr>Slide 53</vt:lpstr>
      <vt:lpstr>Social Stratification in African Society</vt:lpstr>
      <vt:lpstr> Theories of Stratification </vt:lpstr>
      <vt:lpstr> The Conflict Theory of Stratification  </vt:lpstr>
      <vt:lpstr> Status  </vt:lpstr>
      <vt:lpstr>There are two types of status.</vt:lpstr>
      <vt:lpstr> Achieved/Acquired Status  </vt:lpstr>
      <vt:lpstr>SECTION 4: SOCIAL MOBILITY</vt:lpstr>
      <vt:lpstr> Objectives </vt:lpstr>
      <vt:lpstr> Social Mobility </vt:lpstr>
      <vt:lpstr> Types of Social Mobility  </vt:lpstr>
      <vt:lpstr> Vertical Social Mobility  </vt:lpstr>
      <vt:lpstr> Assignment </vt:lpstr>
      <vt:lpstr>Cont…………………………………..</vt:lpstr>
      <vt:lpstr> Horizontal Social Mobility  </vt:lpstr>
      <vt:lpstr>Slide 68</vt:lpstr>
      <vt:lpstr>Some characteristics that affect the individual's chances of moving up the social ladder.</vt:lpstr>
      <vt:lpstr>Cont…………………………….</vt:lpstr>
      <vt:lpstr> Other Types of Social Mobility  </vt:lpstr>
      <vt:lpstr>Assignment  </vt:lpstr>
      <vt:lpstr>  SECTION 5: CULTURAL  BELIEFS, PRACTICES, SOCIAL CHANGES AND EFFECTS ON HEALTH </vt:lpstr>
      <vt:lpstr> Objectives </vt:lpstr>
      <vt:lpstr>What is Culture?</vt:lpstr>
      <vt:lpstr>Components of Culture</vt:lpstr>
      <vt:lpstr> Non-material Culture  </vt:lpstr>
      <vt:lpstr>Mores</vt:lpstr>
      <vt:lpstr>Norms</vt:lpstr>
      <vt:lpstr>Laws</vt:lpstr>
      <vt:lpstr> Material Culture  </vt:lpstr>
      <vt:lpstr>Cont………………………….</vt:lpstr>
      <vt:lpstr> Elements of Culture  </vt:lpstr>
      <vt:lpstr> What are the main characteristics of culture? </vt:lpstr>
      <vt:lpstr> Cultural Beliefs </vt:lpstr>
      <vt:lpstr> Some  diseases specific cultural beliefs. </vt:lpstr>
      <vt:lpstr> Overcrowding  </vt:lpstr>
      <vt:lpstr>Assignment-Case study  </vt:lpstr>
      <vt:lpstr>Breastfeeding</vt:lpstr>
      <vt:lpstr> Bottle Feeding </vt:lpstr>
      <vt:lpstr>Teething</vt:lpstr>
      <vt:lpstr>Assignment</vt:lpstr>
      <vt:lpstr> SECTION 6: SOCIAL CHANGE </vt:lpstr>
      <vt:lpstr> What is Social Change? </vt:lpstr>
      <vt:lpstr> Objectives </vt:lpstr>
      <vt:lpstr>Theories of Change</vt:lpstr>
      <vt:lpstr>Types of Social Change</vt:lpstr>
      <vt:lpstr> Revolution  </vt:lpstr>
      <vt:lpstr> Reform  </vt:lpstr>
      <vt:lpstr> How Does Social Change Occur? </vt:lpstr>
      <vt:lpstr> Process of Change  </vt:lpstr>
      <vt:lpstr> Diffusion  </vt:lpstr>
      <vt:lpstr> Innovation </vt:lpstr>
      <vt:lpstr>Cont…………………………..</vt:lpstr>
      <vt:lpstr> Basic Steps of Implementing Change  </vt:lpstr>
      <vt:lpstr>Slide 106</vt:lpstr>
      <vt:lpstr> The Seven Steps of Social Change (The Seven Doors) </vt:lpstr>
      <vt:lpstr>Slide 108</vt:lpstr>
      <vt:lpstr> Knowledge/Awareness  </vt:lpstr>
      <vt:lpstr> Desire  </vt:lpstr>
      <vt:lpstr> Skills  </vt:lpstr>
      <vt:lpstr> Facilitation  </vt:lpstr>
      <vt:lpstr> Stimulation  </vt:lpstr>
      <vt:lpstr> Feedback and Reinforcement  </vt:lpstr>
      <vt:lpstr>  Social Changes Affecting Health    </vt:lpstr>
      <vt:lpstr> SECTION7:SOCIAL INSTITUTIONS </vt:lpstr>
      <vt:lpstr> Objectives </vt:lpstr>
      <vt:lpstr> Associations and Institutions </vt:lpstr>
      <vt:lpstr> What is an Institution?  </vt:lpstr>
      <vt:lpstr> The Family  </vt:lpstr>
      <vt:lpstr>Cont………..</vt:lpstr>
      <vt:lpstr>The primary functions of the family </vt:lpstr>
      <vt:lpstr> Kinship Relationship </vt:lpstr>
      <vt:lpstr>Slide 124</vt:lpstr>
      <vt:lpstr> Extended Family  </vt:lpstr>
      <vt:lpstr> Functions of the Family  </vt:lpstr>
      <vt:lpstr> Nurturing Children  </vt:lpstr>
      <vt:lpstr> Protection  </vt:lpstr>
      <vt:lpstr> Legal Function  </vt:lpstr>
      <vt:lpstr> Spiritual Function  </vt:lpstr>
      <vt:lpstr> Health Care Institutions  </vt:lpstr>
      <vt:lpstr> Traditional Medicine </vt:lpstr>
      <vt:lpstr> Private Health Facilities </vt:lpstr>
      <vt:lpstr> Public Health Facilities  </vt:lpstr>
      <vt:lpstr>  SECTION 8: CONFLICT  RESOLUTION AND NEGOTIATION PROCESS   </vt:lpstr>
      <vt:lpstr> Objectives </vt:lpstr>
      <vt:lpstr>Conflict</vt:lpstr>
      <vt:lpstr> What is Conflict Resolution? </vt:lpstr>
      <vt:lpstr> Situations That May Lead to Conflict  </vt:lpstr>
      <vt:lpstr> Conflict Resolution Styles  </vt:lpstr>
      <vt:lpstr>Flight</vt:lpstr>
      <vt:lpstr> Skills to Resolve Conflict Peacefully  </vt:lpstr>
      <vt:lpstr> Resolving Conflicts at a Government Level  </vt:lpstr>
      <vt:lpstr> Elections to Change the Leaders </vt:lpstr>
      <vt:lpstr> Meeting with Concerned Persons </vt:lpstr>
      <vt:lpstr>Slide 146</vt:lpstr>
      <vt:lpstr> The Negotiation Process  </vt:lpstr>
      <vt:lpstr> The Competitive Phase  </vt:lpstr>
      <vt:lpstr> The Cooperative Phase </vt:lpstr>
      <vt:lpstr> How Sociology and Anthropology Influences Nursing Skills  </vt:lpstr>
      <vt:lpstr>Cont……………….</vt:lpstr>
      <vt:lpstr> The Cooperative Phase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SOCIOLOGY AND ANTHROPOLOGY By benedict kisilu</dc:title>
  <dc:creator>dr.kisilu</dc:creator>
  <cp:lastModifiedBy>dr.kisilu</cp:lastModifiedBy>
  <cp:revision>40</cp:revision>
  <dcterms:created xsi:type="dcterms:W3CDTF">2015-10-12T09:28:51Z</dcterms:created>
  <dcterms:modified xsi:type="dcterms:W3CDTF">2016-10-13T07:34:50Z</dcterms:modified>
</cp:coreProperties>
</file>