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40"/>
  </p:notesMasterIdLst>
  <p:sldIdLst>
    <p:sldId id="256" r:id="rId2"/>
    <p:sldId id="348" r:id="rId3"/>
    <p:sldId id="349" r:id="rId4"/>
    <p:sldId id="386" r:id="rId5"/>
    <p:sldId id="387" r:id="rId6"/>
    <p:sldId id="257" r:id="rId7"/>
    <p:sldId id="337" r:id="rId8"/>
    <p:sldId id="258" r:id="rId9"/>
    <p:sldId id="338" r:id="rId10"/>
    <p:sldId id="259" r:id="rId11"/>
    <p:sldId id="414" r:id="rId12"/>
    <p:sldId id="339" r:id="rId13"/>
    <p:sldId id="260" r:id="rId14"/>
    <p:sldId id="388" r:id="rId15"/>
    <p:sldId id="261" r:id="rId16"/>
    <p:sldId id="264" r:id="rId17"/>
    <p:sldId id="262" r:id="rId18"/>
    <p:sldId id="410" r:id="rId19"/>
    <p:sldId id="266" r:id="rId20"/>
    <p:sldId id="408" r:id="rId21"/>
    <p:sldId id="409" r:id="rId22"/>
    <p:sldId id="407" r:id="rId23"/>
    <p:sldId id="265" r:id="rId24"/>
    <p:sldId id="411" r:id="rId25"/>
    <p:sldId id="350" r:id="rId26"/>
    <p:sldId id="351" r:id="rId27"/>
    <p:sldId id="352" r:id="rId28"/>
    <p:sldId id="412" r:id="rId29"/>
    <p:sldId id="353" r:id="rId30"/>
    <p:sldId id="354" r:id="rId31"/>
    <p:sldId id="355" r:id="rId32"/>
    <p:sldId id="356" r:id="rId33"/>
    <p:sldId id="357" r:id="rId34"/>
    <p:sldId id="358" r:id="rId35"/>
    <p:sldId id="359" r:id="rId36"/>
    <p:sldId id="360" r:id="rId37"/>
    <p:sldId id="413" r:id="rId38"/>
    <p:sldId id="38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4" d="100"/>
          <a:sy n="64" d="100"/>
        </p:scale>
        <p:origin x="74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1926CE-59FA-453B-84F5-4C321CF50DAC}" type="datetimeFigureOut">
              <a:rPr lang="en-US" smtClean="0"/>
              <a:t>12/15/2020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F26A54-DE79-4CD6-A3FA-B29D8221F05D}" type="slidenum">
              <a:rPr lang="en-US" smtClean="0"/>
              <a:t>‹#›</a:t>
            </a:fld>
            <a:endParaRPr lang="en-US"/>
          </a:p>
        </p:txBody>
      </p:sp>
    </p:spTree>
    <p:extLst>
      <p:ext uri="{BB962C8B-B14F-4D97-AF65-F5344CB8AC3E}">
        <p14:creationId xmlns:p14="http://schemas.microsoft.com/office/powerpoint/2010/main" val="2120298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365146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err="1"/>
              <a:t>Palaeontology</a:t>
            </a:r>
            <a:r>
              <a:rPr lang="en-US" dirty="0"/>
              <a:t>: the scientific study of life that existed prior to, including</a:t>
            </a:r>
            <a:r>
              <a:rPr lang="en-US" baseline="0" dirty="0"/>
              <a:t> organisms’ evolution and interactions with each other/ </a:t>
            </a:r>
            <a:r>
              <a:rPr lang="en-US" b="0" i="0" dirty="0">
                <a:solidFill>
                  <a:srgbClr val="202124"/>
                </a:solidFill>
                <a:effectLst/>
                <a:latin typeface="arial" panose="020B0604020202020204" pitchFamily="34" charset="0"/>
              </a:rPr>
              <a:t>study of life of the geologic past that involves the analysis of plant and animal fossils, including those of microscopic size, preserved in rocks.</a:t>
            </a:r>
            <a:endParaRPr lang="en-US" baseline="0" dirty="0"/>
          </a:p>
          <a:p>
            <a:r>
              <a:rPr lang="en-US" baseline="0" dirty="0"/>
              <a:t>Somatology: The study/science of human body as a branch of anthropology/ </a:t>
            </a:r>
            <a:r>
              <a:rPr lang="en-US" b="0" i="0" dirty="0">
                <a:solidFill>
                  <a:srgbClr val="4D5156"/>
                </a:solidFill>
                <a:effectLst/>
                <a:latin typeface="arial" panose="020B0604020202020204" pitchFamily="34" charset="0"/>
              </a:rPr>
              <a:t> the branch of anthropology that deals with human physical characteristics.</a:t>
            </a:r>
            <a:endParaRPr lang="en-US" dirty="0"/>
          </a:p>
        </p:txBody>
      </p:sp>
      <p:sp>
        <p:nvSpPr>
          <p:cNvPr id="4" name="Slide Number Placeholder 3"/>
          <p:cNvSpPr>
            <a:spLocks noGrp="1"/>
          </p:cNvSpPr>
          <p:nvPr>
            <p:ph type="sldNum" sz="quarter" idx="10"/>
          </p:nvPr>
        </p:nvSpPr>
        <p:spPr/>
        <p:txBody>
          <a:bodyPr/>
          <a:lstStyle/>
          <a:p>
            <a:fld id="{138B1E39-0B43-4DE1-8261-9F661DC06FE1}" type="slidenum">
              <a:rPr lang="en-US" smtClean="0"/>
              <a:pPr/>
              <a:t>10</a:t>
            </a:fld>
            <a:endParaRPr lang="en-US"/>
          </a:p>
        </p:txBody>
      </p:sp>
    </p:spTree>
    <p:extLst>
      <p:ext uri="{BB962C8B-B14F-4D97-AF65-F5344CB8AC3E}">
        <p14:creationId xmlns:p14="http://schemas.microsoft.com/office/powerpoint/2010/main" val="4056789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Alienation - </a:t>
            </a:r>
            <a:r>
              <a:rPr lang="en-US" b="0" i="0" dirty="0">
                <a:solidFill>
                  <a:srgbClr val="202124"/>
                </a:solidFill>
                <a:effectLst/>
                <a:latin typeface="arial" panose="020B0604020202020204" pitchFamily="34" charset="0"/>
              </a:rPr>
              <a:t>a withdrawing or separation of a person or a person's affections from an object or position of former attachment</a:t>
            </a:r>
            <a:endParaRPr lang="en-US" dirty="0"/>
          </a:p>
        </p:txBody>
      </p:sp>
      <p:sp>
        <p:nvSpPr>
          <p:cNvPr id="4" name="Slide Number Placeholder 3"/>
          <p:cNvSpPr>
            <a:spLocks noGrp="1"/>
          </p:cNvSpPr>
          <p:nvPr>
            <p:ph type="sldNum" sz="quarter" idx="5"/>
          </p:nvPr>
        </p:nvSpPr>
        <p:spPr/>
        <p:txBody>
          <a:bodyPr/>
          <a:lstStyle/>
          <a:p>
            <a:fld id="{DAF26A54-DE79-4CD6-A3FA-B29D8221F05D}" type="slidenum">
              <a:rPr lang="en-US" smtClean="0"/>
              <a:t>16</a:t>
            </a:fld>
            <a:endParaRPr lang="en-US"/>
          </a:p>
        </p:txBody>
      </p:sp>
    </p:spTree>
    <p:extLst>
      <p:ext uri="{BB962C8B-B14F-4D97-AF65-F5344CB8AC3E}">
        <p14:creationId xmlns:p14="http://schemas.microsoft.com/office/powerpoint/2010/main" val="2202665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Barbarism - </a:t>
            </a:r>
            <a:r>
              <a:rPr lang="en-US" b="0" i="0" dirty="0">
                <a:solidFill>
                  <a:srgbClr val="202124"/>
                </a:solidFill>
                <a:effectLst/>
                <a:latin typeface="arial" panose="020B0604020202020204" pitchFamily="34" charset="0"/>
              </a:rPr>
              <a:t>absence of culture and civilization.</a:t>
            </a:r>
            <a:endParaRPr lang="en-US" dirty="0"/>
          </a:p>
        </p:txBody>
      </p:sp>
      <p:sp>
        <p:nvSpPr>
          <p:cNvPr id="4" name="Slide Number Placeholder 3"/>
          <p:cNvSpPr>
            <a:spLocks noGrp="1"/>
          </p:cNvSpPr>
          <p:nvPr>
            <p:ph type="sldNum" sz="quarter" idx="5"/>
          </p:nvPr>
        </p:nvSpPr>
        <p:spPr/>
        <p:txBody>
          <a:bodyPr/>
          <a:lstStyle/>
          <a:p>
            <a:fld id="{DAF26A54-DE79-4CD6-A3FA-B29D8221F05D}" type="slidenum">
              <a:rPr lang="en-US" smtClean="0"/>
              <a:t>17</a:t>
            </a:fld>
            <a:endParaRPr lang="en-US"/>
          </a:p>
        </p:txBody>
      </p:sp>
    </p:spTree>
    <p:extLst>
      <p:ext uri="{BB962C8B-B14F-4D97-AF65-F5344CB8AC3E}">
        <p14:creationId xmlns:p14="http://schemas.microsoft.com/office/powerpoint/2010/main" val="600092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Folkway</a:t>
            </a:r>
            <a:r>
              <a:rPr lang="en-US" sz="1200" b="0" i="0" kern="1200" dirty="0">
                <a:solidFill>
                  <a:schemeClr val="tx1"/>
                </a:solidFill>
                <a:effectLst/>
                <a:latin typeface="+mn-lt"/>
                <a:ea typeface="+mn-ea"/>
                <a:cs typeface="+mn-cs"/>
              </a:rPr>
              <a:t>, the learned </a:t>
            </a:r>
            <a:r>
              <a:rPr lang="en-US" sz="1200" b="0" i="0" kern="1200" dirty="0" err="1">
                <a:solidFill>
                  <a:schemeClr val="tx1"/>
                </a:solidFill>
                <a:effectLst/>
                <a:latin typeface="+mn-lt"/>
                <a:ea typeface="+mn-ea"/>
                <a:cs typeface="+mn-cs"/>
              </a:rPr>
              <a:t>behaviour</a:t>
            </a:r>
            <a:r>
              <a:rPr lang="en-US" sz="1200" b="0" i="0" kern="1200" dirty="0">
                <a:solidFill>
                  <a:schemeClr val="tx1"/>
                </a:solidFill>
                <a:effectLst/>
                <a:latin typeface="+mn-lt"/>
                <a:ea typeface="+mn-ea"/>
                <a:cs typeface="+mn-cs"/>
              </a:rPr>
              <a:t>, shared by a social group, that provides a traditional mode of conduct.</a:t>
            </a:r>
          </a:p>
          <a:p>
            <a:r>
              <a:rPr lang="en-US" sz="1200" b="1" i="0" kern="1200" dirty="0">
                <a:solidFill>
                  <a:schemeClr val="tx1"/>
                </a:solidFill>
                <a:effectLst/>
                <a:latin typeface="+mn-lt"/>
                <a:ea typeface="+mn-ea"/>
                <a:cs typeface="+mn-cs"/>
              </a:rPr>
              <a:t>Some examples</a:t>
            </a:r>
            <a:r>
              <a:rPr lang="en-US" sz="1200" b="0" i="0" kern="1200" dirty="0">
                <a:solidFill>
                  <a:schemeClr val="tx1"/>
                </a:solidFill>
                <a:effectLst/>
                <a:latin typeface="+mn-lt"/>
                <a:ea typeface="+mn-ea"/>
                <a:cs typeface="+mn-cs"/>
              </a:rPr>
              <a:t> common in western societies include, standing in line, holding the door for someone, nodding at or greeting fellow passengers at a bus stop</a:t>
            </a:r>
          </a:p>
          <a:p>
            <a:r>
              <a:rPr lang="en-US" sz="1200" b="1" i="0" kern="1200" dirty="0">
                <a:solidFill>
                  <a:schemeClr val="tx1"/>
                </a:solidFill>
                <a:effectLst/>
                <a:latin typeface="+mn-lt"/>
                <a:ea typeface="+mn-ea"/>
                <a:cs typeface="+mn-cs"/>
              </a:rPr>
              <a:t>Mores</a:t>
            </a:r>
            <a:r>
              <a:rPr lang="en-US" sz="1200" b="0" i="0" kern="1200" dirty="0">
                <a:solidFill>
                  <a:schemeClr val="tx1"/>
                </a:solidFill>
                <a:effectLst/>
                <a:latin typeface="+mn-lt"/>
                <a:ea typeface="+mn-ea"/>
                <a:cs typeface="+mn-cs"/>
              </a:rPr>
              <a:t>_ the</a:t>
            </a:r>
            <a:r>
              <a:rPr lang="en-US" sz="1200" b="0" i="0" kern="1200" baseline="0" dirty="0">
                <a:solidFill>
                  <a:schemeClr val="tx1"/>
                </a:solidFill>
                <a:effectLst/>
                <a:latin typeface="+mn-lt"/>
                <a:ea typeface="+mn-ea"/>
                <a:cs typeface="+mn-cs"/>
              </a:rPr>
              <a:t> norms set by society. </a:t>
            </a:r>
            <a:endParaRPr lang="en-US" dirty="0"/>
          </a:p>
        </p:txBody>
      </p:sp>
      <p:sp>
        <p:nvSpPr>
          <p:cNvPr id="4" name="Slide Number Placeholder 3"/>
          <p:cNvSpPr>
            <a:spLocks noGrp="1"/>
          </p:cNvSpPr>
          <p:nvPr>
            <p:ph type="sldNum" sz="quarter" idx="10"/>
          </p:nvPr>
        </p:nvSpPr>
        <p:spPr/>
        <p:txBody>
          <a:bodyPr/>
          <a:lstStyle/>
          <a:p>
            <a:fld id="{138B1E39-0B43-4DE1-8261-9F661DC06FE1}" type="slidenum">
              <a:rPr lang="en-US" smtClean="0"/>
              <a:pPr/>
              <a:t>33</a:t>
            </a:fld>
            <a:endParaRPr lang="en-US"/>
          </a:p>
        </p:txBody>
      </p:sp>
    </p:spTree>
    <p:extLst>
      <p:ext uri="{BB962C8B-B14F-4D97-AF65-F5344CB8AC3E}">
        <p14:creationId xmlns:p14="http://schemas.microsoft.com/office/powerpoint/2010/main" val="3554056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202124"/>
                </a:solidFill>
                <a:effectLst/>
                <a:latin typeface="arial" panose="020B0604020202020204" pitchFamily="34" charset="0"/>
              </a:rPr>
              <a:t>I am bad. (I can't do anything right.)</a:t>
            </a:r>
          </a:p>
          <a:p>
            <a:pPr algn="l">
              <a:buFont typeface="Arial" panose="020B0604020202020204" pitchFamily="34" charset="0"/>
              <a:buChar char="•"/>
            </a:pPr>
            <a:r>
              <a:rPr lang="en-US" b="0" i="0" dirty="0">
                <a:solidFill>
                  <a:srgbClr val="202124"/>
                </a:solidFill>
                <a:effectLst/>
                <a:latin typeface="arial" panose="020B0604020202020204" pitchFamily="34" charset="0"/>
              </a:rPr>
              <a:t>I am smart. (I will succeed if I try.)</a:t>
            </a:r>
          </a:p>
          <a:p>
            <a:pPr algn="l">
              <a:buFont typeface="Arial" panose="020B0604020202020204" pitchFamily="34" charset="0"/>
              <a:buChar char="•"/>
            </a:pPr>
            <a:r>
              <a:rPr lang="en-US" b="0" i="0" dirty="0">
                <a:solidFill>
                  <a:srgbClr val="202124"/>
                </a:solidFill>
                <a:effectLst/>
                <a:latin typeface="arial" panose="020B0604020202020204" pitchFamily="34" charset="0"/>
              </a:rPr>
              <a:t>I am unlovable. (Nobody will ever appreciate me.)</a:t>
            </a:r>
          </a:p>
          <a:p>
            <a:pPr algn="l">
              <a:buFont typeface="Arial" panose="020B0604020202020204" pitchFamily="34" charset="0"/>
              <a:buChar char="•"/>
            </a:pPr>
            <a:r>
              <a:rPr lang="en-US" b="0" i="0" dirty="0">
                <a:solidFill>
                  <a:srgbClr val="202124"/>
                </a:solidFill>
                <a:effectLst/>
                <a:latin typeface="arial" panose="020B0604020202020204" pitchFamily="34" charset="0"/>
              </a:rPr>
              <a:t>People are untrustworthy. (People will take advantage and hurt me if they have a chance.)</a:t>
            </a:r>
          </a:p>
          <a:p>
            <a:pPr algn="l">
              <a:buFont typeface="Arial" panose="020B0604020202020204" pitchFamily="34" charset="0"/>
              <a:buChar char="•"/>
            </a:pPr>
            <a:r>
              <a:rPr lang="en-US" b="0" i="0" dirty="0">
                <a:solidFill>
                  <a:srgbClr val="202124"/>
                </a:solidFill>
                <a:effectLst/>
                <a:latin typeface="arial" panose="020B0604020202020204" pitchFamily="34" charset="0"/>
              </a:rPr>
              <a:t>The world is dangerous/not safe.</a:t>
            </a:r>
          </a:p>
          <a:p>
            <a:endParaRPr lang="en-US" dirty="0"/>
          </a:p>
        </p:txBody>
      </p:sp>
      <p:sp>
        <p:nvSpPr>
          <p:cNvPr id="4" name="Slide Number Placeholder 3"/>
          <p:cNvSpPr>
            <a:spLocks noGrp="1"/>
          </p:cNvSpPr>
          <p:nvPr>
            <p:ph type="sldNum" sz="quarter" idx="5"/>
          </p:nvPr>
        </p:nvSpPr>
        <p:spPr/>
        <p:txBody>
          <a:bodyPr/>
          <a:lstStyle/>
          <a:p>
            <a:fld id="{DAF26A54-DE79-4CD6-A3FA-B29D8221F05D}" type="slidenum">
              <a:rPr lang="en-US" smtClean="0"/>
              <a:t>34</a:t>
            </a:fld>
            <a:endParaRPr lang="en-US"/>
          </a:p>
        </p:txBody>
      </p:sp>
    </p:spTree>
    <p:extLst>
      <p:ext uri="{BB962C8B-B14F-4D97-AF65-F5344CB8AC3E}">
        <p14:creationId xmlns:p14="http://schemas.microsoft.com/office/powerpoint/2010/main" val="3256407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solidFill>
                  <a:prstClr val="black"/>
                </a:solidFill>
              </a:rPr>
              <a:pPr>
                <a:defRPr/>
              </a:pPr>
              <a:t>36</a:t>
            </a:fld>
            <a:endParaRPr lang="en-US">
              <a:solidFill>
                <a:prstClr val="black"/>
              </a:solidFill>
            </a:endParaRPr>
          </a:p>
        </p:txBody>
      </p:sp>
    </p:spTree>
    <p:extLst>
      <p:ext uri="{BB962C8B-B14F-4D97-AF65-F5344CB8AC3E}">
        <p14:creationId xmlns:p14="http://schemas.microsoft.com/office/powerpoint/2010/main" val="349027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201414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4210728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52420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272805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8268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662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1401217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372202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252550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87B4E5-CA60-4304-8538-E06E352680D3}" type="datetimeFigureOut">
              <a:rPr lang="en-US" smtClean="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217941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87B4E5-CA60-4304-8538-E06E352680D3}" type="datetimeFigureOut">
              <a:rPr lang="en-US" smtClean="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360317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87B4E5-CA60-4304-8538-E06E352680D3}" type="datetimeFigureOut">
              <a:rPr lang="en-US" smtClean="0"/>
              <a:t>12/15/2020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1773380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87B4E5-CA60-4304-8538-E06E352680D3}" type="datetimeFigureOut">
              <a:rPr lang="en-US" smtClean="0"/>
              <a:t>12/15/2020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142140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87B4E5-CA60-4304-8538-E06E352680D3}" type="datetimeFigureOut">
              <a:rPr lang="en-US" smtClean="0"/>
              <a:t>12/15/2020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2064197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87B4E5-CA60-4304-8538-E06E352680D3}" type="datetimeFigureOut">
              <a:rPr lang="en-US" smtClean="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1756112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87B4E5-CA60-4304-8538-E06E352680D3}" type="datetimeFigureOut">
              <a:rPr lang="en-US" smtClean="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EA2F2-2957-41E2-BBD3-A36339EBEBD8}" type="slidenum">
              <a:rPr lang="en-US" smtClean="0"/>
              <a:t>‹#›</a:t>
            </a:fld>
            <a:endParaRPr lang="en-US"/>
          </a:p>
        </p:txBody>
      </p:sp>
    </p:spTree>
    <p:extLst>
      <p:ext uri="{BB962C8B-B14F-4D97-AF65-F5344CB8AC3E}">
        <p14:creationId xmlns:p14="http://schemas.microsoft.com/office/powerpoint/2010/main" val="1640135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A87B4E5-CA60-4304-8538-E06E352680D3}" type="datetimeFigureOut">
              <a:rPr lang="en-US" smtClean="0"/>
              <a:t>12/15/2020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6EEA2F2-2957-41E2-BBD3-A36339EBEBD8}" type="slidenum">
              <a:rPr lang="en-US" smtClean="0"/>
              <a:t>‹#›</a:t>
            </a:fld>
            <a:endParaRPr lang="en-US"/>
          </a:p>
        </p:txBody>
      </p:sp>
    </p:spTree>
    <p:extLst>
      <p:ext uri="{BB962C8B-B14F-4D97-AF65-F5344CB8AC3E}">
        <p14:creationId xmlns:p14="http://schemas.microsoft.com/office/powerpoint/2010/main" val="1508396111"/>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C4BB-CAE6-496F-A726-C4A3021C9223}"/>
              </a:ext>
            </a:extLst>
          </p:cNvPr>
          <p:cNvSpPr>
            <a:spLocks noGrp="1"/>
          </p:cNvSpPr>
          <p:nvPr>
            <p:ph type="ctrTitle"/>
          </p:nvPr>
        </p:nvSpPr>
        <p:spPr>
          <a:xfrm>
            <a:off x="1524000" y="1122363"/>
            <a:ext cx="9144000" cy="4844804"/>
          </a:xfrm>
        </p:spPr>
        <p:txBody>
          <a:bodyPr>
            <a:noAutofit/>
          </a:bodyPr>
          <a:lstStyle/>
          <a:p>
            <a:pPr marL="0" marR="0">
              <a:lnSpc>
                <a:spcPct val="107000"/>
              </a:lnSpc>
              <a:spcBef>
                <a:spcPts val="0"/>
              </a:spcBef>
              <a:spcAft>
                <a:spcPts val="800"/>
              </a:spcAft>
            </a:pPr>
            <a:r>
              <a:rPr lang="en-US" sz="3600" b="1" u="sng" dirty="0">
                <a:effectLst/>
                <a:latin typeface="Calibri" panose="020F0502020204030204" pitchFamily="34" charset="0"/>
                <a:ea typeface="Calibri" panose="020F0502020204030204" pitchFamily="34" charset="0"/>
                <a:cs typeface="Calibri" panose="020F0502020204030204" pitchFamily="34" charset="0"/>
              </a:rPr>
              <a:t>Module 7: SOCIOLOGY and ANTHROPOLOGY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Calibri" panose="020F0502020204030204" pitchFamily="34" charset="0"/>
                <a:ea typeface="Calibri" panose="020F0502020204030204" pitchFamily="34" charset="0"/>
                <a:cs typeface="Calibri" panose="020F0502020204030204" pitchFamily="34" charset="0"/>
              </a:rPr>
              <a:t>Course outline</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Calibri" panose="020F0502020204030204" pitchFamily="34" charset="0"/>
                <a:ea typeface="Calibri" panose="020F0502020204030204" pitchFamily="34" charset="0"/>
                <a:cs typeface="Calibri" panose="020F0502020204030204" pitchFamily="34" charset="0"/>
              </a:rPr>
              <a:t>Target: Diploma in Community Health Nursing (KRCHN): Year one Semester One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Calibri" panose="020F0502020204030204" pitchFamily="34" charset="0"/>
                <a:ea typeface="Calibri" panose="020F0502020204030204" pitchFamily="34" charset="0"/>
                <a:cs typeface="Times New Roman" panose="02020603050405020304" pitchFamily="18" charset="0"/>
              </a:rPr>
              <a:t>CODE: SOA 1101</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Calibri" panose="020F0502020204030204" pitchFamily="34" charset="0"/>
                <a:ea typeface="Calibri" panose="020F0502020204030204" pitchFamily="34" charset="0"/>
                <a:cs typeface="Calibri" panose="020F0502020204030204" pitchFamily="34" charset="0"/>
              </a:rPr>
              <a:t>Time Allocated: 12 Hours</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sz="3600" dirty="0"/>
          </a:p>
        </p:txBody>
      </p:sp>
    </p:spTree>
    <p:extLst>
      <p:ext uri="{BB962C8B-B14F-4D97-AF65-F5344CB8AC3E}">
        <p14:creationId xmlns:p14="http://schemas.microsoft.com/office/powerpoint/2010/main" val="1940166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8730" y="490194"/>
            <a:ext cx="9760670" cy="5986806"/>
          </a:xfrm>
        </p:spPr>
        <p:txBody>
          <a:bodyPr>
            <a:normAutofit/>
          </a:bodyPr>
          <a:lstStyle/>
          <a:p>
            <a:pPr marL="0" indent="0" algn="just">
              <a:buNone/>
            </a:pPr>
            <a:r>
              <a:rPr lang="en-GB" sz="3200" dirty="0">
                <a:latin typeface="Calibri" pitchFamily="34" charset="0"/>
                <a:cs typeface="Calibri" pitchFamily="34" charset="0"/>
              </a:rPr>
              <a:t>Anthropology is divided primarily into:-</a:t>
            </a:r>
          </a:p>
          <a:p>
            <a:pPr algn="just"/>
            <a:r>
              <a:rPr lang="en-GB" sz="3200" b="1" dirty="0">
                <a:solidFill>
                  <a:srgbClr val="FF0000"/>
                </a:solidFill>
                <a:latin typeface="Calibri" pitchFamily="34" charset="0"/>
                <a:cs typeface="Calibri" pitchFamily="34" charset="0"/>
              </a:rPr>
              <a:t>Physical anthropology</a:t>
            </a:r>
          </a:p>
          <a:p>
            <a:pPr algn="just"/>
            <a:r>
              <a:rPr lang="en-GB" sz="3200" b="1" dirty="0">
                <a:solidFill>
                  <a:srgbClr val="FF0000"/>
                </a:solidFill>
                <a:latin typeface="Calibri" pitchFamily="34" charset="0"/>
                <a:cs typeface="Calibri" pitchFamily="34" charset="0"/>
              </a:rPr>
              <a:t>Cultural anthropology</a:t>
            </a:r>
          </a:p>
          <a:p>
            <a:pPr algn="just"/>
            <a:endParaRPr lang="en-GB" sz="3200" b="1" dirty="0">
              <a:solidFill>
                <a:srgbClr val="FF0000"/>
              </a:solidFill>
              <a:latin typeface="Calibri" pitchFamily="34" charset="0"/>
              <a:cs typeface="Calibri" pitchFamily="34" charset="0"/>
            </a:endParaRPr>
          </a:p>
          <a:p>
            <a:pPr algn="just"/>
            <a:endParaRPr lang="en-GB" sz="3200" b="1" dirty="0">
              <a:solidFill>
                <a:srgbClr val="FF0000"/>
              </a:solidFill>
              <a:latin typeface="Calibri" pitchFamily="34" charset="0"/>
              <a:cs typeface="Calibri" pitchFamily="34" charset="0"/>
            </a:endParaRPr>
          </a:p>
          <a:p>
            <a:pPr algn="just"/>
            <a:r>
              <a:rPr lang="en-GB" sz="3200" b="1" dirty="0">
                <a:solidFill>
                  <a:srgbClr val="FF0000"/>
                </a:solidFill>
                <a:latin typeface="Calibri" pitchFamily="34" charset="0"/>
                <a:cs typeface="Calibri" pitchFamily="34" charset="0"/>
              </a:rPr>
              <a:t>Physical anthropology </a:t>
            </a:r>
            <a:r>
              <a:rPr lang="en-GB" sz="3200" dirty="0">
                <a:latin typeface="Calibri" pitchFamily="34" charset="0"/>
                <a:cs typeface="Calibri" pitchFamily="34" charset="0"/>
              </a:rPr>
              <a:t>focuses on the problems of human evolution, including human palaeontology and somatology.</a:t>
            </a:r>
          </a:p>
          <a:p>
            <a:pPr algn="just"/>
            <a:endParaRPr lang="en-US" sz="3200" dirty="0">
              <a:latin typeface="Calibri" pitchFamily="34" charset="0"/>
              <a:cs typeface="Calibri" pitchFamily="34" charset="0"/>
            </a:endParaRPr>
          </a:p>
          <a:p>
            <a:pPr algn="just"/>
            <a:endParaRPr lang="en-US" sz="32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B74B55-1947-418F-9325-515A807F144F}"/>
              </a:ext>
            </a:extLst>
          </p:cNvPr>
          <p:cNvSpPr>
            <a:spLocks noGrp="1"/>
          </p:cNvSpPr>
          <p:nvPr>
            <p:ph idx="1"/>
          </p:nvPr>
        </p:nvSpPr>
        <p:spPr>
          <a:xfrm>
            <a:off x="677334" y="367749"/>
            <a:ext cx="10474370" cy="5673614"/>
          </a:xfrm>
        </p:spPr>
        <p:txBody>
          <a:bodyPr>
            <a:noAutofit/>
          </a:bodyPr>
          <a:lstStyle/>
          <a:p>
            <a:r>
              <a:rPr lang="en-GB" sz="3600" dirty="0">
                <a:latin typeface="Calibri" pitchFamily="34" charset="0"/>
                <a:cs typeface="Calibri" pitchFamily="34" charset="0"/>
              </a:rPr>
              <a:t>Palaeontology (</a:t>
            </a:r>
            <a:r>
              <a:rPr lang="en-US" sz="3600" dirty="0">
                <a:solidFill>
                  <a:srgbClr val="202124"/>
                </a:solidFill>
                <a:latin typeface="arial" panose="020B0604020202020204" pitchFamily="34" charset="0"/>
              </a:rPr>
              <a:t>study of life of the geologic past that involves the analysis of plant and animal fossils, including those of microscopic size, preserved in rocks</a:t>
            </a:r>
            <a:r>
              <a:rPr lang="en-GB" sz="3600" dirty="0">
                <a:latin typeface="Calibri" pitchFamily="34" charset="0"/>
                <a:cs typeface="Calibri" pitchFamily="34" charset="0"/>
              </a:rPr>
              <a:t>) </a:t>
            </a:r>
          </a:p>
          <a:p>
            <a:r>
              <a:rPr lang="en-GB" sz="3600" dirty="0">
                <a:latin typeface="Calibri" pitchFamily="34" charset="0"/>
                <a:cs typeface="Calibri" pitchFamily="34" charset="0"/>
              </a:rPr>
              <a:t>Somatology (</a:t>
            </a:r>
            <a:r>
              <a:rPr lang="en-US" sz="3600" dirty="0">
                <a:solidFill>
                  <a:srgbClr val="4D5156"/>
                </a:solidFill>
                <a:latin typeface="arial" panose="020B0604020202020204" pitchFamily="34" charset="0"/>
              </a:rPr>
              <a:t>the branch of anthropology that deals with human physical characteristics</a:t>
            </a:r>
            <a:r>
              <a:rPr lang="en-GB" sz="3600" dirty="0">
                <a:latin typeface="Calibri" pitchFamily="34" charset="0"/>
                <a:cs typeface="Calibri" pitchFamily="34" charset="0"/>
              </a:rPr>
              <a:t>).</a:t>
            </a:r>
          </a:p>
          <a:p>
            <a:endParaRPr lang="en-US" sz="3600" dirty="0"/>
          </a:p>
        </p:txBody>
      </p:sp>
    </p:spTree>
    <p:extLst>
      <p:ext uri="{BB962C8B-B14F-4D97-AF65-F5344CB8AC3E}">
        <p14:creationId xmlns:p14="http://schemas.microsoft.com/office/powerpoint/2010/main" val="71695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269" y="114300"/>
            <a:ext cx="11767931" cy="6629400"/>
          </a:xfrm>
        </p:spPr>
        <p:txBody>
          <a:bodyPr>
            <a:noAutofit/>
          </a:bodyPr>
          <a:lstStyle/>
          <a:p>
            <a:pPr algn="just">
              <a:buNone/>
            </a:pPr>
            <a:r>
              <a:rPr lang="en-GB" sz="2800" b="1" dirty="0">
                <a:solidFill>
                  <a:srgbClr val="FF0000"/>
                </a:solidFill>
                <a:latin typeface="Calibri" pitchFamily="34" charset="0"/>
                <a:cs typeface="Calibri" pitchFamily="34" charset="0"/>
              </a:rPr>
              <a:t>Cultural anthropology </a:t>
            </a:r>
            <a:r>
              <a:rPr lang="en-GB" sz="2800" dirty="0">
                <a:latin typeface="Calibri" pitchFamily="34" charset="0"/>
                <a:cs typeface="Calibri" pitchFamily="34" charset="0"/>
              </a:rPr>
              <a:t>includes:</a:t>
            </a:r>
          </a:p>
          <a:p>
            <a:pPr lvl="0" algn="just"/>
            <a:r>
              <a:rPr lang="en-GB" sz="2800" b="1" i="1" dirty="0">
                <a:solidFill>
                  <a:srgbClr val="7030A0"/>
                </a:solidFill>
                <a:latin typeface="Calibri" pitchFamily="34" charset="0"/>
                <a:cs typeface="Calibri" pitchFamily="34" charset="0"/>
              </a:rPr>
              <a:t>Archaeology,</a:t>
            </a:r>
            <a:r>
              <a:rPr lang="en-GB" sz="2800" dirty="0">
                <a:latin typeface="Calibri" pitchFamily="34" charset="0"/>
                <a:cs typeface="Calibri" pitchFamily="34" charset="0"/>
              </a:rPr>
              <a:t> </a:t>
            </a:r>
            <a:r>
              <a:rPr lang="en-US" sz="2800" b="0" i="0" dirty="0">
                <a:solidFill>
                  <a:srgbClr val="202124"/>
                </a:solidFill>
                <a:effectLst/>
                <a:latin typeface="arial" panose="020B0604020202020204" pitchFamily="34" charset="0"/>
              </a:rPr>
              <a:t>the scientific study of material remains (such as tools, pottery, jewelry, stone walls, and monuments) of past human life and activities. OR Remains of the culture of a people.</a:t>
            </a:r>
            <a:r>
              <a:rPr lang="en-GB" sz="2800" dirty="0">
                <a:latin typeface="Calibri" pitchFamily="34" charset="0"/>
                <a:cs typeface="Calibri" pitchFamily="34" charset="0"/>
              </a:rPr>
              <a:t> </a:t>
            </a:r>
            <a:endParaRPr lang="en-US" sz="2800" dirty="0">
              <a:latin typeface="Calibri" pitchFamily="34" charset="0"/>
              <a:cs typeface="Calibri" pitchFamily="34" charset="0"/>
            </a:endParaRPr>
          </a:p>
          <a:p>
            <a:pPr lvl="0" algn="just"/>
            <a:r>
              <a:rPr lang="en-GB" sz="2800" b="1" i="1" dirty="0">
                <a:solidFill>
                  <a:srgbClr val="7030A0"/>
                </a:solidFill>
                <a:latin typeface="Calibri" pitchFamily="34" charset="0"/>
                <a:cs typeface="Calibri" pitchFamily="34" charset="0"/>
              </a:rPr>
              <a:t>Ethnography,</a:t>
            </a:r>
            <a:r>
              <a:rPr lang="en-GB" sz="2800" dirty="0">
                <a:latin typeface="Calibri" pitchFamily="34" charset="0"/>
                <a:cs typeface="Calibri" pitchFamily="34" charset="0"/>
              </a:rPr>
              <a:t> </a:t>
            </a:r>
            <a:r>
              <a:rPr lang="en-US" sz="2800" b="0" i="0" dirty="0">
                <a:solidFill>
                  <a:srgbClr val="202124"/>
                </a:solidFill>
                <a:effectLst/>
                <a:latin typeface="arial" panose="020B0604020202020204" pitchFamily="34" charset="0"/>
              </a:rPr>
              <a:t> is a branch of anthropology and the systematic study of individual cultures. / </a:t>
            </a:r>
            <a:r>
              <a:rPr lang="en-GB" sz="2800" dirty="0">
                <a:latin typeface="Calibri" pitchFamily="34" charset="0"/>
                <a:cs typeface="Calibri" pitchFamily="34" charset="0"/>
              </a:rPr>
              <a:t>which is the descriptive study of </a:t>
            </a:r>
            <a:br>
              <a:rPr lang="en-GB" sz="2800" dirty="0">
                <a:latin typeface="Calibri" pitchFamily="34" charset="0"/>
                <a:cs typeface="Calibri" pitchFamily="34" charset="0"/>
              </a:rPr>
            </a:br>
            <a:r>
              <a:rPr lang="en-GB" sz="2800" dirty="0">
                <a:latin typeface="Calibri" pitchFamily="34" charset="0"/>
                <a:cs typeface="Calibri" pitchFamily="34" charset="0"/>
              </a:rPr>
              <a:t>living cultures. </a:t>
            </a:r>
            <a:endParaRPr lang="en-US" sz="2800" dirty="0">
              <a:latin typeface="Calibri" pitchFamily="34" charset="0"/>
              <a:cs typeface="Calibri" pitchFamily="34" charset="0"/>
            </a:endParaRPr>
          </a:p>
          <a:p>
            <a:pPr lvl="0" algn="just"/>
            <a:r>
              <a:rPr lang="en-GB" sz="2800" b="1" i="1" dirty="0">
                <a:solidFill>
                  <a:srgbClr val="7030A0"/>
                </a:solidFill>
                <a:latin typeface="Calibri" pitchFamily="34" charset="0"/>
                <a:cs typeface="Calibri" pitchFamily="34" charset="0"/>
              </a:rPr>
              <a:t>Ethnology,</a:t>
            </a:r>
            <a:r>
              <a:rPr lang="en-GB" sz="2800" dirty="0">
                <a:latin typeface="Calibri" pitchFamily="34" charset="0"/>
                <a:cs typeface="Calibri" pitchFamily="34" charset="0"/>
              </a:rPr>
              <a:t> </a:t>
            </a:r>
            <a:r>
              <a:rPr lang="en-US" sz="2800" b="0" i="0" dirty="0">
                <a:solidFill>
                  <a:srgbClr val="202124"/>
                </a:solidFill>
                <a:effectLst/>
                <a:latin typeface="arial" panose="020B0604020202020204" pitchFamily="34" charset="0"/>
              </a:rPr>
              <a:t>the study of the characteristics of different peoples and the differences and relationships between them. </a:t>
            </a:r>
          </a:p>
          <a:p>
            <a:pPr lvl="0" algn="just"/>
            <a:r>
              <a:rPr lang="en-GB" sz="2800" b="1" i="1" dirty="0">
                <a:solidFill>
                  <a:srgbClr val="7030A0"/>
                </a:solidFill>
                <a:latin typeface="Calibri" pitchFamily="34" charset="0"/>
                <a:cs typeface="Calibri" pitchFamily="34" charset="0"/>
              </a:rPr>
              <a:t>Social anthropology </a:t>
            </a:r>
            <a:r>
              <a:rPr lang="en-US" sz="2800" b="0" i="0" dirty="0">
                <a:solidFill>
                  <a:srgbClr val="202124"/>
                </a:solidFill>
                <a:effectLst/>
                <a:latin typeface="arial" panose="020B0604020202020204" pitchFamily="34" charset="0"/>
              </a:rPr>
              <a:t>the branch of anthropology concerned with the study of human societies and cultures and their development.</a:t>
            </a:r>
            <a:r>
              <a:rPr lang="en-GB" sz="2800" dirty="0">
                <a:latin typeface="Calibri" pitchFamily="34" charset="0"/>
                <a:cs typeface="Calibri" pitchFamily="34" charset="0"/>
              </a:rPr>
              <a:t> </a:t>
            </a:r>
            <a:endParaRPr lang="en-US" sz="2800" dirty="0">
              <a:latin typeface="Calibri" pitchFamily="34" charset="0"/>
              <a:cs typeface="Calibri" pitchFamily="34" charset="0"/>
            </a:endParaRPr>
          </a:p>
          <a:p>
            <a:pPr algn="just"/>
            <a:r>
              <a:rPr lang="en-US" sz="2800" b="1" i="1" dirty="0">
                <a:solidFill>
                  <a:srgbClr val="7030A0"/>
                </a:solidFill>
                <a:effectLst/>
                <a:latin typeface="arial" panose="020B0604020202020204" pitchFamily="34" charset="0"/>
              </a:rPr>
              <a:t>Linguistic</a:t>
            </a:r>
            <a:r>
              <a:rPr lang="en-US" sz="2800" b="1" i="0" dirty="0">
                <a:solidFill>
                  <a:srgbClr val="202124"/>
                </a:solidFill>
                <a:effectLst/>
                <a:latin typeface="arial" panose="020B0604020202020204" pitchFamily="34" charset="0"/>
              </a:rPr>
              <a:t> </a:t>
            </a:r>
            <a:r>
              <a:rPr lang="en-US" sz="2800" b="0" i="0" dirty="0">
                <a:solidFill>
                  <a:srgbClr val="202124"/>
                </a:solidFill>
                <a:effectLst/>
                <a:latin typeface="arial" panose="020B0604020202020204" pitchFamily="34" charset="0"/>
              </a:rPr>
              <a:t>is a branch of </a:t>
            </a:r>
            <a:r>
              <a:rPr lang="en-US" sz="2800" b="1" i="0" dirty="0">
                <a:solidFill>
                  <a:srgbClr val="202124"/>
                </a:solidFill>
                <a:effectLst/>
                <a:latin typeface="arial" panose="020B0604020202020204" pitchFamily="34" charset="0"/>
              </a:rPr>
              <a:t>anthropology</a:t>
            </a:r>
            <a:r>
              <a:rPr lang="en-US" sz="2800" b="0" i="0" dirty="0">
                <a:solidFill>
                  <a:srgbClr val="202124"/>
                </a:solidFill>
                <a:effectLst/>
                <a:latin typeface="arial" panose="020B0604020202020204" pitchFamily="34" charset="0"/>
              </a:rPr>
              <a:t> that studies the role of </a:t>
            </a:r>
            <a:r>
              <a:rPr lang="en-US" sz="2800" b="1" i="0" dirty="0">
                <a:solidFill>
                  <a:srgbClr val="202124"/>
                </a:solidFill>
                <a:effectLst/>
                <a:latin typeface="arial" panose="020B0604020202020204" pitchFamily="34" charset="0"/>
              </a:rPr>
              <a:t>language</a:t>
            </a:r>
            <a:r>
              <a:rPr lang="en-US" sz="2800" b="0" i="0" dirty="0">
                <a:solidFill>
                  <a:srgbClr val="202124"/>
                </a:solidFill>
                <a:effectLst/>
                <a:latin typeface="arial" panose="020B0604020202020204" pitchFamily="34" charset="0"/>
              </a:rPr>
              <a:t> in the social lives of individuals and communities. </a:t>
            </a:r>
            <a:endParaRPr lang="en-GB" sz="2800" dirty="0">
              <a:latin typeface="Calibri" pitchFamily="34" charset="0"/>
              <a:cs typeface="Calibri" pitchFamily="34" charset="0"/>
            </a:endParaRPr>
          </a:p>
          <a:p>
            <a:pPr algn="just"/>
            <a:r>
              <a:rPr lang="en-US" sz="2800" dirty="0">
                <a:latin typeface="Calibri" pitchFamily="34" charset="0"/>
                <a:cs typeface="Calibri" pitchFamily="34" charset="0"/>
              </a:rPr>
              <a:t>`</a:t>
            </a:r>
          </a:p>
        </p:txBody>
      </p:sp>
    </p:spTree>
    <p:extLst>
      <p:ext uri="{BB962C8B-B14F-4D97-AF65-F5344CB8AC3E}">
        <p14:creationId xmlns:p14="http://schemas.microsoft.com/office/powerpoint/2010/main" val="340261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261" y="-1"/>
            <a:ext cx="11290851" cy="1219201"/>
          </a:xfrm>
        </p:spPr>
        <p:txBody>
          <a:bodyPr>
            <a:noAutofit/>
          </a:bodyPr>
          <a:lstStyle/>
          <a:p>
            <a:pPr algn="ctr"/>
            <a:r>
              <a:rPr lang="en-GB" b="1" dirty="0">
                <a:solidFill>
                  <a:schemeClr val="tx1"/>
                </a:solidFill>
                <a:latin typeface="Berlin Sans FB Demi" pitchFamily="34" charset="0"/>
              </a:rPr>
              <a:t>How Can You Differentiate Sociology from Anthropology?</a:t>
            </a:r>
            <a:endParaRPr lang="en-US" dirty="0">
              <a:solidFill>
                <a:schemeClr val="tx1"/>
              </a:solidFill>
              <a:latin typeface="Berlin Sans FB Demi" pitchFamily="34" charset="0"/>
            </a:endParaRPr>
          </a:p>
        </p:txBody>
      </p:sp>
      <p:sp>
        <p:nvSpPr>
          <p:cNvPr id="3" name="Content Placeholder 2"/>
          <p:cNvSpPr>
            <a:spLocks noGrp="1"/>
          </p:cNvSpPr>
          <p:nvPr>
            <p:ph idx="1"/>
          </p:nvPr>
        </p:nvSpPr>
        <p:spPr>
          <a:xfrm>
            <a:off x="1981200" y="1219200"/>
            <a:ext cx="7467600" cy="5254752"/>
          </a:xfrm>
        </p:spPr>
        <p:txBody>
          <a:bodyPr/>
          <a:lstStyle/>
          <a:p>
            <a:pPr>
              <a:buNone/>
            </a:pPr>
            <a:r>
              <a:rPr lang="en-US" dirty="0"/>
              <a:t>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11596179"/>
              </p:ext>
            </p:extLst>
          </p:nvPr>
        </p:nvGraphicFramePr>
        <p:xfrm>
          <a:off x="685799" y="1520687"/>
          <a:ext cx="11161642" cy="4214191"/>
        </p:xfrm>
        <a:graphic>
          <a:graphicData uri="http://schemas.openxmlformats.org/drawingml/2006/table">
            <a:tbl>
              <a:tblPr firstRow="1" bandRow="1">
                <a:tableStyleId>{073A0DAA-6AF3-43AB-8588-CEC1D06C72B9}</a:tableStyleId>
              </a:tblPr>
              <a:tblGrid>
                <a:gridCol w="5580821">
                  <a:extLst>
                    <a:ext uri="{9D8B030D-6E8A-4147-A177-3AD203B41FA5}">
                      <a16:colId xmlns:a16="http://schemas.microsoft.com/office/drawing/2014/main" val="20000"/>
                    </a:ext>
                  </a:extLst>
                </a:gridCol>
                <a:gridCol w="5580821">
                  <a:extLst>
                    <a:ext uri="{9D8B030D-6E8A-4147-A177-3AD203B41FA5}">
                      <a16:colId xmlns:a16="http://schemas.microsoft.com/office/drawing/2014/main" val="20001"/>
                    </a:ext>
                  </a:extLst>
                </a:gridCol>
              </a:tblGrid>
              <a:tr h="1312803">
                <a:tc>
                  <a:txBody>
                    <a:bodyPr/>
                    <a:lstStyle/>
                    <a:p>
                      <a:r>
                        <a:rPr lang="en-US" sz="3200" dirty="0"/>
                        <a:t>Sociology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a:t>Anthropology</a:t>
                      </a:r>
                    </a:p>
                    <a:p>
                      <a:endParaRPr lang="en-US" sz="2000" dirty="0"/>
                    </a:p>
                  </a:txBody>
                  <a:tcPr/>
                </a:tc>
                <a:extLst>
                  <a:ext uri="{0D108BD9-81ED-4DB2-BD59-A6C34878D82A}">
                    <a16:rowId xmlns:a16="http://schemas.microsoft.com/office/drawing/2014/main" val="10000"/>
                  </a:ext>
                </a:extLst>
              </a:tr>
              <a:tr h="2901388">
                <a:tc>
                  <a:txBody>
                    <a:bodyPr/>
                    <a:lstStyle/>
                    <a:p>
                      <a:r>
                        <a:rPr lang="en-US" sz="2800" dirty="0"/>
                        <a:t>Deals with all aspects of human activities and relationships, their outcomes, rules and regulations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a:t>Deals with the classification and analysis of humans and their society, descriptively, culturally, historically and physically. </a:t>
                      </a:r>
                    </a:p>
                    <a:p>
                      <a:endParaRPr lang="en-US" sz="20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B3E66C-CC3E-45CB-9464-33F320F8AF63}"/>
              </a:ext>
            </a:extLst>
          </p:cNvPr>
          <p:cNvSpPr>
            <a:spLocks noGrp="1"/>
          </p:cNvSpPr>
          <p:nvPr>
            <p:ph idx="1"/>
          </p:nvPr>
        </p:nvSpPr>
        <p:spPr>
          <a:xfrm>
            <a:off x="198783" y="990600"/>
            <a:ext cx="11638721" cy="5715000"/>
          </a:xfrm>
        </p:spPr>
        <p:txBody>
          <a:bodyPr>
            <a:noAutofit/>
          </a:bodyPr>
          <a:lstStyle/>
          <a:p>
            <a:pPr marL="365760" indent="-256032">
              <a:buNone/>
              <a:defRPr/>
            </a:pPr>
            <a:r>
              <a:rPr lang="en-US" sz="3200" b="1" u="sng" dirty="0"/>
              <a:t>HISTORY OF SOCIOLOGY AND ANTHROPOLOGY</a:t>
            </a:r>
          </a:p>
          <a:p>
            <a:pPr marL="365760" indent="-256032">
              <a:buNone/>
              <a:defRPr/>
            </a:pPr>
            <a:r>
              <a:rPr lang="en-US" sz="3200" b="1" dirty="0"/>
              <a:t>1. </a:t>
            </a:r>
            <a:r>
              <a:rPr lang="en-US" sz="3200" b="1" dirty="0" err="1"/>
              <a:t>Auguste</a:t>
            </a:r>
            <a:r>
              <a:rPr lang="en-US" sz="3200" b="1" dirty="0"/>
              <a:t> Comte </a:t>
            </a:r>
            <a:r>
              <a:rPr lang="en-US" sz="3200" dirty="0"/>
              <a:t>(1798–1857)</a:t>
            </a:r>
          </a:p>
          <a:p>
            <a:pPr marL="365760" indent="-256032">
              <a:buFont typeface="Wingdings 3"/>
              <a:buChar char=""/>
              <a:defRPr/>
            </a:pPr>
            <a:r>
              <a:rPr lang="en-US" sz="3200" dirty="0"/>
              <a:t>Considered the “father of sociology,” became interested in studying society because of the changes that took place as a result of the French Revolution and the Industrial Revolution. </a:t>
            </a:r>
          </a:p>
          <a:p>
            <a:pPr marL="365760" indent="-256032">
              <a:buFont typeface="Wingdings 3"/>
              <a:buChar char=""/>
              <a:defRPr/>
            </a:pPr>
            <a:r>
              <a:rPr lang="en-US" sz="3200" dirty="0"/>
              <a:t>During the Industrial Revolution, people abandoned life of agriculture and moved to cities to find factory jobs. Worked long hours in dangerous conditions for low pay. New social problems emerged and, for many decades, little was done to address the plight of the urban poor.</a:t>
            </a:r>
          </a:p>
        </p:txBody>
      </p:sp>
      <p:sp>
        <p:nvSpPr>
          <p:cNvPr id="3" name="Title 2">
            <a:extLst>
              <a:ext uri="{FF2B5EF4-FFF2-40B4-BE49-F238E27FC236}">
                <a16:creationId xmlns:a16="http://schemas.microsoft.com/office/drawing/2014/main" id="{0B8BCD52-69E9-4323-A7BA-D7BF1D222A4C}"/>
              </a:ext>
            </a:extLst>
          </p:cNvPr>
          <p:cNvSpPr>
            <a:spLocks noGrp="1"/>
          </p:cNvSpPr>
          <p:nvPr>
            <p:ph type="title"/>
          </p:nvPr>
        </p:nvSpPr>
        <p:spPr>
          <a:xfrm>
            <a:off x="1752600" y="274638"/>
            <a:ext cx="8686800" cy="639762"/>
          </a:xfrm>
        </p:spPr>
        <p:txBody>
          <a:bodyPr>
            <a:normAutofit fontScale="90000"/>
          </a:bodyPr>
          <a:lstStyle/>
          <a:p>
            <a:pPr>
              <a:defRPr/>
            </a:pPr>
            <a:r>
              <a:rPr lang="en-US" dirty="0"/>
              <a:t>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a:extLst>
              <a:ext uri="{FF2B5EF4-FFF2-40B4-BE49-F238E27FC236}">
                <a16:creationId xmlns:a16="http://schemas.microsoft.com/office/drawing/2014/main" id="{841813FC-0187-48C5-A40C-92D4BCACC862}"/>
              </a:ext>
            </a:extLst>
          </p:cNvPr>
          <p:cNvSpPr>
            <a:spLocks noGrp="1"/>
          </p:cNvSpPr>
          <p:nvPr>
            <p:ph idx="1"/>
          </p:nvPr>
        </p:nvSpPr>
        <p:spPr>
          <a:xfrm>
            <a:off x="149087" y="990600"/>
            <a:ext cx="10290313" cy="5715000"/>
          </a:xfrm>
        </p:spPr>
        <p:txBody>
          <a:bodyPr>
            <a:normAutofit/>
          </a:bodyPr>
          <a:lstStyle/>
          <a:p>
            <a:pPr eaLnBrk="1" hangingPunct="1"/>
            <a:r>
              <a:rPr lang="en-US" altLang="en-US" sz="3200" dirty="0"/>
              <a:t>He decided an entirely new science was needed. He called this new science </a:t>
            </a:r>
            <a:r>
              <a:rPr lang="en-US" altLang="en-US" sz="3200" i="1" dirty="0"/>
              <a:t>sociology.</a:t>
            </a:r>
          </a:p>
          <a:p>
            <a:pPr eaLnBrk="1" hangingPunct="1"/>
            <a:r>
              <a:rPr lang="en-US" altLang="en-US" sz="3200" dirty="0"/>
              <a:t>Comte decided that to understand society, one had to follow certain procedures, which we know now as the </a:t>
            </a:r>
            <a:r>
              <a:rPr lang="en-US" altLang="en-US" sz="3200" b="1" dirty="0"/>
              <a:t>scientific method</a:t>
            </a:r>
            <a:r>
              <a:rPr lang="en-US" altLang="en-US" sz="3200" dirty="0"/>
              <a:t>. </a:t>
            </a:r>
          </a:p>
          <a:p>
            <a:pPr eaLnBrk="1" hangingPunct="1"/>
            <a:r>
              <a:rPr lang="en-US" altLang="en-US" sz="3200" dirty="0"/>
              <a:t>The scientific method is the use of systematic and specific procedures to test theories in sociology, the natural sciences, and other fields.</a:t>
            </a:r>
          </a:p>
        </p:txBody>
      </p:sp>
      <p:sp>
        <p:nvSpPr>
          <p:cNvPr id="3" name="Title 2">
            <a:extLst>
              <a:ext uri="{FF2B5EF4-FFF2-40B4-BE49-F238E27FC236}">
                <a16:creationId xmlns:a16="http://schemas.microsoft.com/office/drawing/2014/main" id="{2AEB2621-6535-41A2-8427-0CC4E321099B}"/>
              </a:ext>
            </a:extLst>
          </p:cNvPr>
          <p:cNvSpPr>
            <a:spLocks noGrp="1"/>
          </p:cNvSpPr>
          <p:nvPr>
            <p:ph type="title"/>
          </p:nvPr>
        </p:nvSpPr>
        <p:spPr>
          <a:xfrm>
            <a:off x="1752600" y="274638"/>
            <a:ext cx="8686800" cy="639762"/>
          </a:xfrm>
        </p:spPr>
        <p:txBody>
          <a:bodyPr>
            <a:normAutofit fontScale="90000"/>
          </a:bodyPr>
          <a:lstStyle/>
          <a:p>
            <a:pPr>
              <a:defRPr/>
            </a:pPr>
            <a:r>
              <a:rPr lang="en-US" dirty="0"/>
              <a:t>INTRODUCTION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a:extLst>
              <a:ext uri="{FF2B5EF4-FFF2-40B4-BE49-F238E27FC236}">
                <a16:creationId xmlns:a16="http://schemas.microsoft.com/office/drawing/2014/main" id="{B700E3B2-8356-4AE4-92C5-A07B70161757}"/>
              </a:ext>
            </a:extLst>
          </p:cNvPr>
          <p:cNvSpPr>
            <a:spLocks noGrp="1"/>
          </p:cNvSpPr>
          <p:nvPr>
            <p:ph idx="1"/>
          </p:nvPr>
        </p:nvSpPr>
        <p:spPr>
          <a:xfrm>
            <a:off x="248478" y="914400"/>
            <a:ext cx="11618844" cy="5791200"/>
          </a:xfrm>
        </p:spPr>
        <p:txBody>
          <a:bodyPr>
            <a:noAutofit/>
          </a:bodyPr>
          <a:lstStyle/>
          <a:p>
            <a:pPr eaLnBrk="1" hangingPunct="1">
              <a:buFont typeface="Wingdings 3" panose="05040102010807070707" pitchFamily="18" charset="2"/>
              <a:buNone/>
            </a:pPr>
            <a:r>
              <a:rPr lang="en-US" altLang="en-US" sz="3200" b="1" dirty="0"/>
              <a:t>2. Karl Marx (1818-1883)</a:t>
            </a:r>
          </a:p>
          <a:p>
            <a:pPr eaLnBrk="1" hangingPunct="1"/>
            <a:r>
              <a:rPr lang="en-US" altLang="en-US" sz="3200" dirty="0"/>
              <a:t>World-renowned social philosopher, sociologist and economic historian.</a:t>
            </a:r>
          </a:p>
          <a:p>
            <a:pPr eaLnBrk="1" hangingPunct="1"/>
            <a:r>
              <a:rPr lang="en-US" altLang="en-US" sz="3200" dirty="0"/>
              <a:t>Made remarkable contributions to the development of various social sciences including sociology. He contributed greatly to sociological ideas. </a:t>
            </a:r>
          </a:p>
          <a:p>
            <a:pPr eaLnBrk="1" hangingPunct="1"/>
            <a:r>
              <a:rPr lang="en-US" altLang="en-US" sz="3200" dirty="0"/>
              <a:t>He introduced key concepts in sociology like </a:t>
            </a:r>
            <a:r>
              <a:rPr lang="en-US" altLang="en-US" sz="3200" b="1" dirty="0"/>
              <a:t>social class</a:t>
            </a:r>
            <a:r>
              <a:rPr lang="en-US" altLang="en-US" sz="3200" dirty="0"/>
              <a:t>, </a:t>
            </a:r>
            <a:r>
              <a:rPr lang="en-US" altLang="en-US" sz="3200" b="1" dirty="0"/>
              <a:t>social class conflict</a:t>
            </a:r>
            <a:r>
              <a:rPr lang="en-US" altLang="en-US" sz="3200" dirty="0"/>
              <a:t>, social oppression, </a:t>
            </a:r>
            <a:r>
              <a:rPr lang="en-US" altLang="en-US" sz="3200" b="1" dirty="0"/>
              <a:t>alienation</a:t>
            </a:r>
            <a:r>
              <a:rPr lang="en-US" altLang="en-US" sz="3200" dirty="0"/>
              <a:t>, etc. </a:t>
            </a:r>
          </a:p>
          <a:p>
            <a:pPr eaLnBrk="1" hangingPunct="1"/>
            <a:r>
              <a:rPr lang="en-US" altLang="en-US" sz="3200" dirty="0"/>
              <a:t>Marx, like Comte, argued that people should make active efforts to bring about societal reforms.</a:t>
            </a:r>
          </a:p>
        </p:txBody>
      </p:sp>
      <p:sp>
        <p:nvSpPr>
          <p:cNvPr id="3" name="Title 2">
            <a:extLst>
              <a:ext uri="{FF2B5EF4-FFF2-40B4-BE49-F238E27FC236}">
                <a16:creationId xmlns:a16="http://schemas.microsoft.com/office/drawing/2014/main" id="{98055502-2287-4CC9-970F-25DA31C3582A}"/>
              </a:ext>
            </a:extLst>
          </p:cNvPr>
          <p:cNvSpPr>
            <a:spLocks noGrp="1"/>
          </p:cNvSpPr>
          <p:nvPr>
            <p:ph type="title"/>
          </p:nvPr>
        </p:nvSpPr>
        <p:spPr>
          <a:xfrm>
            <a:off x="1752600" y="274638"/>
            <a:ext cx="8686800" cy="639762"/>
          </a:xfrm>
        </p:spPr>
        <p:txBody>
          <a:bodyPr>
            <a:normAutofit fontScale="90000"/>
          </a:bodyPr>
          <a:lstStyle/>
          <a:p>
            <a:pPr>
              <a:defRPr/>
            </a:pPr>
            <a:r>
              <a:rPr lang="en-US" dirty="0"/>
              <a:t>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530">
                                            <p:txEl>
                                              <p:pRg st="1" end="1"/>
                                            </p:txEl>
                                          </p:spTgt>
                                        </p:tgtEl>
                                        <p:attrNameLst>
                                          <p:attrName>style.visibility</p:attrName>
                                        </p:attrNameLst>
                                      </p:cBhvr>
                                      <p:to>
                                        <p:strVal val="visible"/>
                                      </p:to>
                                    </p:set>
                                    <p:animEffect transition="in" filter="fade">
                                      <p:cBhvr>
                                        <p:cTn id="7" dur="1000"/>
                                        <p:tgtEl>
                                          <p:spTgt spid="22530">
                                            <p:txEl>
                                              <p:pRg st="1" end="1"/>
                                            </p:txEl>
                                          </p:spTgt>
                                        </p:tgtEl>
                                      </p:cBhvr>
                                    </p:animEffect>
                                    <p:anim calcmode="lin" valueType="num">
                                      <p:cBhvr>
                                        <p:cTn id="8" dur="1000" fill="hold"/>
                                        <p:tgtEl>
                                          <p:spTgt spid="2253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253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530">
                                            <p:txEl>
                                              <p:pRg st="2" end="2"/>
                                            </p:txEl>
                                          </p:spTgt>
                                        </p:tgtEl>
                                        <p:attrNameLst>
                                          <p:attrName>style.visibility</p:attrName>
                                        </p:attrNameLst>
                                      </p:cBhvr>
                                      <p:to>
                                        <p:strVal val="visible"/>
                                      </p:to>
                                    </p:set>
                                    <p:animEffect transition="in" filter="fade">
                                      <p:cBhvr>
                                        <p:cTn id="14" dur="1000"/>
                                        <p:tgtEl>
                                          <p:spTgt spid="22530">
                                            <p:txEl>
                                              <p:pRg st="2" end="2"/>
                                            </p:txEl>
                                          </p:spTgt>
                                        </p:tgtEl>
                                      </p:cBhvr>
                                    </p:animEffect>
                                    <p:anim calcmode="lin" valueType="num">
                                      <p:cBhvr>
                                        <p:cTn id="15" dur="1000" fill="hold"/>
                                        <p:tgtEl>
                                          <p:spTgt spid="2253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253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2530">
                                            <p:txEl>
                                              <p:pRg st="3" end="3"/>
                                            </p:txEl>
                                          </p:spTgt>
                                        </p:tgtEl>
                                        <p:attrNameLst>
                                          <p:attrName>style.visibility</p:attrName>
                                        </p:attrNameLst>
                                      </p:cBhvr>
                                      <p:to>
                                        <p:strVal val="visible"/>
                                      </p:to>
                                    </p:set>
                                    <p:animEffect transition="in" filter="fade">
                                      <p:cBhvr>
                                        <p:cTn id="21" dur="1000"/>
                                        <p:tgtEl>
                                          <p:spTgt spid="22530">
                                            <p:txEl>
                                              <p:pRg st="3" end="3"/>
                                            </p:txEl>
                                          </p:spTgt>
                                        </p:tgtEl>
                                      </p:cBhvr>
                                    </p:animEffect>
                                    <p:anim calcmode="lin" valueType="num">
                                      <p:cBhvr>
                                        <p:cTn id="22" dur="1000" fill="hold"/>
                                        <p:tgtEl>
                                          <p:spTgt spid="22530">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253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2530">
                                            <p:txEl>
                                              <p:pRg st="4" end="4"/>
                                            </p:txEl>
                                          </p:spTgt>
                                        </p:tgtEl>
                                        <p:attrNameLst>
                                          <p:attrName>style.visibility</p:attrName>
                                        </p:attrNameLst>
                                      </p:cBhvr>
                                      <p:to>
                                        <p:strVal val="visible"/>
                                      </p:to>
                                    </p:set>
                                    <p:animEffect transition="in" filter="fade">
                                      <p:cBhvr>
                                        <p:cTn id="28" dur="1000"/>
                                        <p:tgtEl>
                                          <p:spTgt spid="22530">
                                            <p:txEl>
                                              <p:pRg st="4" end="4"/>
                                            </p:txEl>
                                          </p:spTgt>
                                        </p:tgtEl>
                                      </p:cBhvr>
                                    </p:animEffect>
                                    <p:anim calcmode="lin" valueType="num">
                                      <p:cBhvr>
                                        <p:cTn id="29" dur="1000" fill="hold"/>
                                        <p:tgtEl>
                                          <p:spTgt spid="22530">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25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9103D5-6E40-4547-994F-61388460755F}"/>
              </a:ext>
            </a:extLst>
          </p:cNvPr>
          <p:cNvSpPr>
            <a:spLocks noGrp="1"/>
          </p:cNvSpPr>
          <p:nvPr>
            <p:ph idx="1"/>
          </p:nvPr>
        </p:nvSpPr>
        <p:spPr>
          <a:xfrm>
            <a:off x="119270" y="914400"/>
            <a:ext cx="11787808" cy="5791200"/>
          </a:xfrm>
        </p:spPr>
        <p:txBody>
          <a:bodyPr>
            <a:noAutofit/>
          </a:bodyPr>
          <a:lstStyle/>
          <a:p>
            <a:pPr marL="365760" indent="-256032">
              <a:buNone/>
              <a:defRPr/>
            </a:pPr>
            <a:r>
              <a:rPr lang="en-US" sz="3200" b="1" dirty="0"/>
              <a:t>3. Herbert Spencer, (1820-1903) </a:t>
            </a:r>
          </a:p>
          <a:p>
            <a:pPr marL="365760" indent="-256032">
              <a:buFont typeface="Wingdings 3"/>
              <a:buChar char=""/>
              <a:defRPr/>
            </a:pPr>
            <a:r>
              <a:rPr lang="en-US" sz="3200" dirty="0"/>
              <a:t>Prominent social philosopher of 19</a:t>
            </a:r>
            <a:r>
              <a:rPr lang="en-US" sz="3200" baseline="30000" dirty="0"/>
              <a:t>th</a:t>
            </a:r>
            <a:r>
              <a:rPr lang="en-US" sz="3200" dirty="0"/>
              <a:t> century. He was famous for the organic analogy of human society. He viewed society as an organic system, having its own </a:t>
            </a:r>
            <a:r>
              <a:rPr lang="en-US" sz="3200" b="1" dirty="0"/>
              <a:t>structure</a:t>
            </a:r>
            <a:r>
              <a:rPr lang="en-US" sz="3200" dirty="0"/>
              <a:t> and </a:t>
            </a:r>
            <a:r>
              <a:rPr lang="en-US" sz="3200" b="1" dirty="0"/>
              <a:t>functioning</a:t>
            </a:r>
            <a:r>
              <a:rPr lang="en-US" sz="3200" dirty="0"/>
              <a:t> in ways analogous to the biological system.</a:t>
            </a:r>
          </a:p>
          <a:p>
            <a:pPr marL="365760" indent="-256032">
              <a:buFont typeface="Wingdings 3"/>
              <a:buChar char=""/>
              <a:defRPr/>
            </a:pPr>
            <a:r>
              <a:rPr lang="en-US" sz="3200" dirty="0"/>
              <a:t> Spencer's ideas of the evolution of human society from the lowest ("barbarism") to highest form ("civilized") according to fixed laws. It was called "</a:t>
            </a:r>
            <a:r>
              <a:rPr lang="en-US" sz="3200" b="1" dirty="0"/>
              <a:t>Social Darwinism</a:t>
            </a:r>
            <a:r>
              <a:rPr lang="en-US" sz="3200" dirty="0"/>
              <a:t>", which is analogous to the biological evolutionary model.</a:t>
            </a:r>
          </a:p>
          <a:p>
            <a:pPr marL="365760" indent="-256032">
              <a:buNone/>
              <a:defRPr/>
            </a:pPr>
            <a:endParaRPr lang="en-US" sz="3200" dirty="0"/>
          </a:p>
        </p:txBody>
      </p:sp>
      <p:sp>
        <p:nvSpPr>
          <p:cNvPr id="3" name="Title 2">
            <a:extLst>
              <a:ext uri="{FF2B5EF4-FFF2-40B4-BE49-F238E27FC236}">
                <a16:creationId xmlns:a16="http://schemas.microsoft.com/office/drawing/2014/main" id="{C54B26C9-0F34-4260-A5EC-CD03C754FA47}"/>
              </a:ext>
            </a:extLst>
          </p:cNvPr>
          <p:cNvSpPr>
            <a:spLocks noGrp="1"/>
          </p:cNvSpPr>
          <p:nvPr>
            <p:ph type="title"/>
          </p:nvPr>
        </p:nvSpPr>
        <p:spPr>
          <a:xfrm>
            <a:off x="1752600" y="274638"/>
            <a:ext cx="8686800" cy="639762"/>
          </a:xfrm>
        </p:spPr>
        <p:txBody>
          <a:bodyPr>
            <a:normAutofit fontScale="90000"/>
          </a:bodyPr>
          <a:lstStyle/>
          <a:p>
            <a:pPr>
              <a:defRPr/>
            </a:pPr>
            <a:r>
              <a:rPr lang="en-US" dirty="0"/>
              <a:t>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0A4969-3402-4321-A675-0C7BED5FC848}"/>
              </a:ext>
            </a:extLst>
          </p:cNvPr>
          <p:cNvSpPr>
            <a:spLocks noGrp="1"/>
          </p:cNvSpPr>
          <p:nvPr>
            <p:ph idx="1"/>
          </p:nvPr>
        </p:nvSpPr>
        <p:spPr>
          <a:xfrm>
            <a:off x="677334" y="2160589"/>
            <a:ext cx="10911692" cy="3880773"/>
          </a:xfrm>
        </p:spPr>
        <p:txBody>
          <a:bodyPr>
            <a:normAutofit/>
          </a:bodyPr>
          <a:lstStyle/>
          <a:p>
            <a:r>
              <a:rPr lang="en-US" sz="3600" dirty="0"/>
              <a:t>Social Darwinism </a:t>
            </a:r>
            <a:r>
              <a:rPr lang="en-US" sz="3600" b="0" i="0" dirty="0">
                <a:solidFill>
                  <a:srgbClr val="202124"/>
                </a:solidFill>
                <a:effectLst/>
                <a:latin typeface="arial" panose="020B0604020202020204" pitchFamily="34" charset="0"/>
              </a:rPr>
              <a:t>the theory that human groups and races are subject to the same laws of </a:t>
            </a:r>
            <a:r>
              <a:rPr lang="en-US" sz="3600" b="1" i="0" dirty="0">
                <a:solidFill>
                  <a:srgbClr val="202124"/>
                </a:solidFill>
                <a:effectLst/>
                <a:latin typeface="arial" panose="020B0604020202020204" pitchFamily="34" charset="0"/>
              </a:rPr>
              <a:t>natural selection</a:t>
            </a:r>
            <a:r>
              <a:rPr lang="en-US" sz="3600" b="0" i="0" dirty="0">
                <a:solidFill>
                  <a:srgbClr val="202124"/>
                </a:solidFill>
                <a:effectLst/>
                <a:latin typeface="arial" panose="020B0604020202020204" pitchFamily="34" charset="0"/>
              </a:rPr>
              <a:t> as Charles </a:t>
            </a:r>
            <a:r>
              <a:rPr lang="en-US" sz="3600" b="1" i="0" dirty="0">
                <a:solidFill>
                  <a:srgbClr val="202124"/>
                </a:solidFill>
                <a:effectLst/>
                <a:latin typeface="arial" panose="020B0604020202020204" pitchFamily="34" charset="0"/>
              </a:rPr>
              <a:t>Darwin</a:t>
            </a:r>
            <a:r>
              <a:rPr lang="en-US" sz="3600" b="0" i="0" dirty="0">
                <a:solidFill>
                  <a:srgbClr val="202124"/>
                </a:solidFill>
                <a:effectLst/>
                <a:latin typeface="arial" panose="020B0604020202020204" pitchFamily="34" charset="0"/>
              </a:rPr>
              <a:t> perceived in plants and animals in nature.</a:t>
            </a:r>
            <a:endParaRPr lang="en-US" sz="3600" dirty="0"/>
          </a:p>
          <a:p>
            <a:endParaRPr lang="en-US" sz="3600" dirty="0"/>
          </a:p>
        </p:txBody>
      </p:sp>
    </p:spTree>
    <p:extLst>
      <p:ext uri="{BB962C8B-B14F-4D97-AF65-F5344CB8AC3E}">
        <p14:creationId xmlns:p14="http://schemas.microsoft.com/office/powerpoint/2010/main" val="1861697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8FD510-8D07-43C5-A5A2-D943CFEEC2C9}"/>
              </a:ext>
            </a:extLst>
          </p:cNvPr>
          <p:cNvSpPr>
            <a:spLocks noGrp="1"/>
          </p:cNvSpPr>
          <p:nvPr>
            <p:ph idx="1"/>
          </p:nvPr>
        </p:nvSpPr>
        <p:spPr>
          <a:xfrm>
            <a:off x="536713" y="914400"/>
            <a:ext cx="11171583" cy="5791200"/>
          </a:xfrm>
        </p:spPr>
        <p:txBody>
          <a:bodyPr>
            <a:normAutofit/>
          </a:bodyPr>
          <a:lstStyle/>
          <a:p>
            <a:pPr marL="365760" indent="-256032">
              <a:buNone/>
              <a:defRPr/>
            </a:pPr>
            <a:r>
              <a:rPr lang="en-US" sz="3200" b="1" dirty="0"/>
              <a:t>4. Emile Durkheim, French Sociologist, (1858-1917)</a:t>
            </a:r>
          </a:p>
          <a:p>
            <a:pPr marL="365760" indent="-256032">
              <a:buFont typeface="Wingdings 3"/>
              <a:buChar char=""/>
              <a:defRPr/>
            </a:pPr>
            <a:r>
              <a:rPr lang="en-US" sz="3200" dirty="0"/>
              <a:t>Most influential scholar in the academic and theoretical development of sociology.</a:t>
            </a:r>
          </a:p>
          <a:p>
            <a:pPr marL="365760" indent="-256032">
              <a:buFont typeface="Wingdings 3"/>
              <a:buChar char=""/>
              <a:defRPr/>
            </a:pPr>
            <a:r>
              <a:rPr lang="en-US" sz="3200" dirty="0"/>
              <a:t>He laid down some of the fundamental principles, methods, concepts and theories of sociology; he defined sociology as the study of </a:t>
            </a:r>
            <a:r>
              <a:rPr lang="en-US" sz="3200" b="1" dirty="0"/>
              <a:t>social facts</a:t>
            </a:r>
            <a:r>
              <a:rPr lang="en-US" sz="3200" dirty="0"/>
              <a:t>.</a:t>
            </a:r>
          </a:p>
          <a:p>
            <a:pPr marL="365760" indent="-256032">
              <a:buFont typeface="Wingdings 3"/>
              <a:buChar char=""/>
              <a:defRPr/>
            </a:pPr>
            <a:r>
              <a:rPr lang="en-US" sz="3200" dirty="0"/>
              <a:t>According to him, there are 2 social facts, which are distinct from biological and psychological facts. By social facts, he meant the </a:t>
            </a:r>
            <a:r>
              <a:rPr lang="en-US" sz="3200" b="1" dirty="0">
                <a:solidFill>
                  <a:srgbClr val="7030A0"/>
                </a:solidFill>
              </a:rPr>
              <a:t>patterns of behavior </a:t>
            </a:r>
            <a:r>
              <a:rPr lang="en-US" sz="3200" dirty="0"/>
              <a:t>that characterize a social group in a given society. </a:t>
            </a:r>
          </a:p>
        </p:txBody>
      </p:sp>
      <p:sp>
        <p:nvSpPr>
          <p:cNvPr id="3" name="Title 2">
            <a:extLst>
              <a:ext uri="{FF2B5EF4-FFF2-40B4-BE49-F238E27FC236}">
                <a16:creationId xmlns:a16="http://schemas.microsoft.com/office/drawing/2014/main" id="{85C0D144-1A2E-45BC-BEDF-F78CCEC0EB2D}"/>
              </a:ext>
            </a:extLst>
          </p:cNvPr>
          <p:cNvSpPr>
            <a:spLocks noGrp="1"/>
          </p:cNvSpPr>
          <p:nvPr>
            <p:ph type="title"/>
          </p:nvPr>
        </p:nvSpPr>
        <p:spPr>
          <a:xfrm>
            <a:off x="1752600" y="274638"/>
            <a:ext cx="8686800" cy="639762"/>
          </a:xfrm>
        </p:spPr>
        <p:txBody>
          <a:bodyPr>
            <a:normAutofit fontScale="90000"/>
          </a:bodyPr>
          <a:lstStyle/>
          <a:p>
            <a:pPr>
              <a:defRPr/>
            </a:pPr>
            <a:r>
              <a:rPr lang="en-US" dirty="0"/>
              <a:t>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p:cNvSpPr>
            <a:spLocks noGrp="1"/>
          </p:cNvSpPr>
          <p:nvPr>
            <p:ph type="title"/>
          </p:nvPr>
        </p:nvSpPr>
        <p:spPr>
          <a:xfrm>
            <a:off x="1981200" y="0"/>
            <a:ext cx="8229600" cy="1253765"/>
          </a:xfrm>
        </p:spPr>
        <p:txBody>
          <a:bodyPr>
            <a:noAutofit/>
          </a:bodyPr>
          <a:lstStyle/>
          <a:p>
            <a:pPr algn="ctr" eaLnBrk="1" hangingPunct="1"/>
            <a:br>
              <a:rPr lang="en-GB" sz="3600" b="1" u="sng" dirty="0">
                <a:solidFill>
                  <a:srgbClr val="FF0000"/>
                </a:solidFill>
                <a:latin typeface="Bookman Old Style" panose="02050604050505020204" pitchFamily="18" charset="0"/>
                <a:cs typeface="Times New Roman" pitchFamily="18" charset="0"/>
              </a:rPr>
            </a:br>
            <a:r>
              <a:rPr lang="en-GB" sz="3600" b="1" u="sng" dirty="0">
                <a:solidFill>
                  <a:srgbClr val="FF0000"/>
                </a:solidFill>
                <a:latin typeface="Bookman Old Style" panose="02050604050505020204" pitchFamily="18" charset="0"/>
                <a:cs typeface="Times New Roman" pitchFamily="18" charset="0"/>
              </a:rPr>
              <a:t>SOCIOLOGY AND ANTHROPOLOGY</a:t>
            </a:r>
            <a:br>
              <a:rPr lang="en-GB" sz="3600" b="1" u="sng" dirty="0">
                <a:solidFill>
                  <a:srgbClr val="FF0000"/>
                </a:solidFill>
                <a:latin typeface="Bookman Old Style" panose="02050604050505020204" pitchFamily="18" charset="0"/>
                <a:cs typeface="Times New Roman" pitchFamily="18" charset="0"/>
              </a:rPr>
            </a:br>
            <a:endParaRPr lang="en-US" sz="3600" b="1" u="sng" dirty="0">
              <a:solidFill>
                <a:srgbClr val="FF0000"/>
              </a:solidFill>
              <a:latin typeface="Bookman Old Style" panose="02050604050505020204" pitchFamily="18" charset="0"/>
              <a:cs typeface="Times New Roman" pitchFamily="18" charset="0"/>
            </a:endParaRPr>
          </a:p>
        </p:txBody>
      </p:sp>
      <p:sp>
        <p:nvSpPr>
          <p:cNvPr id="6147" name="Content Placeholder 6"/>
          <p:cNvSpPr>
            <a:spLocks noGrp="1"/>
          </p:cNvSpPr>
          <p:nvPr>
            <p:ph idx="1"/>
          </p:nvPr>
        </p:nvSpPr>
        <p:spPr>
          <a:xfrm>
            <a:off x="527901" y="2007909"/>
            <a:ext cx="11274458" cy="4118265"/>
          </a:xfrm>
        </p:spPr>
        <p:txBody>
          <a:bodyPr rtlCol="0">
            <a:noAutofit/>
          </a:bodyPr>
          <a:lstStyle/>
          <a:p>
            <a:pPr algn="just">
              <a:lnSpc>
                <a:spcPct val="150000"/>
              </a:lnSpc>
              <a:buNone/>
              <a:defRPr/>
            </a:pPr>
            <a:r>
              <a:rPr lang="en-GB" sz="3600" b="1" dirty="0">
                <a:latin typeface="Times New Roman" pitchFamily="18" charset="0"/>
                <a:cs typeface="Times New Roman" pitchFamily="18" charset="0"/>
              </a:rPr>
              <a:t>BROAD OBJECTIVE</a:t>
            </a:r>
            <a:endParaRPr lang="en-US" sz="3600" dirty="0">
              <a:latin typeface="Times New Roman" pitchFamily="18" charset="0"/>
              <a:cs typeface="Times New Roman" pitchFamily="18" charset="0"/>
            </a:endParaRPr>
          </a:p>
          <a:p>
            <a:pPr marL="514350" indent="-514350" algn="just">
              <a:lnSpc>
                <a:spcPct val="150000"/>
              </a:lnSpc>
              <a:buFont typeface="+mj-lt"/>
              <a:buAutoNum type="arabicPeriod"/>
              <a:defRPr/>
            </a:pPr>
            <a:r>
              <a:rPr lang="en-GB" sz="3600" dirty="0">
                <a:latin typeface="Times New Roman" pitchFamily="18" charset="0"/>
                <a:cs typeface="Times New Roman" pitchFamily="18" charset="0"/>
              </a:rPr>
              <a:t>By the end of the course, the students  will be able to apply the principles of medical sociology and anthropology in day to day delivery of health services to all clients from different works of life.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049054568"/>
      </p:ext>
    </p:extLst>
  </p:cSld>
  <p:clrMapOvr>
    <a:masterClrMapping/>
  </p:clrMapOvr>
  <p:transition spd="med">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a:extLst>
              <a:ext uri="{FF2B5EF4-FFF2-40B4-BE49-F238E27FC236}">
                <a16:creationId xmlns:a16="http://schemas.microsoft.com/office/drawing/2014/main" id="{1AF71AA7-EFBA-4E72-AA99-A180BD4B2D8D}"/>
              </a:ext>
            </a:extLst>
          </p:cNvPr>
          <p:cNvSpPr>
            <a:spLocks noGrp="1"/>
          </p:cNvSpPr>
          <p:nvPr>
            <p:ph idx="4294967295"/>
          </p:nvPr>
        </p:nvSpPr>
        <p:spPr>
          <a:xfrm>
            <a:off x="636105" y="477078"/>
            <a:ext cx="11304258" cy="5834270"/>
          </a:xfrm>
        </p:spPr>
        <p:txBody>
          <a:bodyPr>
            <a:normAutofit/>
          </a:bodyPr>
          <a:lstStyle/>
          <a:p>
            <a:r>
              <a:rPr lang="en-US" altLang="en-US" sz="3200" dirty="0"/>
              <a:t>1. The </a:t>
            </a:r>
            <a:r>
              <a:rPr lang="en-US" altLang="en-US" sz="3200" b="1" dirty="0">
                <a:solidFill>
                  <a:srgbClr val="7030A0"/>
                </a:solidFill>
              </a:rPr>
              <a:t>first class of social facts </a:t>
            </a:r>
            <a:r>
              <a:rPr lang="en-US" altLang="en-US" sz="3200" dirty="0"/>
              <a:t>is of a physiological or operative order. This set of social facts includes a </a:t>
            </a:r>
            <a:r>
              <a:rPr lang="en-US" altLang="en-US" sz="3200" b="1" i="1" dirty="0"/>
              <a:t>society’s legal code, religious beliefs, concept of beauty, monetary system, ways of dressing, or its language</a:t>
            </a:r>
            <a:r>
              <a:rPr lang="en-US" altLang="en-US" sz="3200" dirty="0"/>
              <a:t>. </a:t>
            </a:r>
          </a:p>
          <a:p>
            <a:r>
              <a:rPr lang="en-US" altLang="en-US" sz="3200" dirty="0"/>
              <a:t>In these cases it is easy to see how society imposes itself onto the individual from the outside. </a:t>
            </a:r>
          </a:p>
          <a:p>
            <a:endParaRPr lang="en-US" alt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a:extLst>
              <a:ext uri="{FF2B5EF4-FFF2-40B4-BE49-F238E27FC236}">
                <a16:creationId xmlns:a16="http://schemas.microsoft.com/office/drawing/2014/main" id="{1C92AC23-4341-43AC-88CB-19A3AECAA9C6}"/>
              </a:ext>
            </a:extLst>
          </p:cNvPr>
          <p:cNvSpPr>
            <a:spLocks noGrp="1"/>
          </p:cNvSpPr>
          <p:nvPr>
            <p:ph idx="4294967295"/>
          </p:nvPr>
        </p:nvSpPr>
        <p:spPr>
          <a:xfrm>
            <a:off x="119270" y="516835"/>
            <a:ext cx="11469756" cy="5490265"/>
          </a:xfrm>
        </p:spPr>
        <p:txBody>
          <a:bodyPr>
            <a:noAutofit/>
          </a:bodyPr>
          <a:lstStyle/>
          <a:p>
            <a:r>
              <a:rPr lang="en-US" altLang="en-US" sz="3200" dirty="0"/>
              <a:t>The </a:t>
            </a:r>
            <a:r>
              <a:rPr lang="en-US" altLang="en-US" sz="3200" b="1" dirty="0">
                <a:solidFill>
                  <a:srgbClr val="7030A0"/>
                </a:solidFill>
              </a:rPr>
              <a:t>second class of social facts </a:t>
            </a:r>
            <a:r>
              <a:rPr lang="en-US" altLang="en-US" sz="3200" dirty="0"/>
              <a:t>is of a morphological or structural order. Concerned with the </a:t>
            </a:r>
            <a:r>
              <a:rPr lang="en-US" altLang="en-US" sz="3200" b="1" i="1" dirty="0"/>
              <a:t>demographic and material conditions of life </a:t>
            </a:r>
            <a:r>
              <a:rPr lang="en-US" altLang="en-US" sz="3200" dirty="0"/>
              <a:t>and includes the </a:t>
            </a:r>
            <a:r>
              <a:rPr lang="en-US" altLang="en-US" sz="3200" b="1" i="1" dirty="0"/>
              <a:t>number, nature and relation of the composing parts of a society, their geographical distribution, the extent and nature of their channels of communication, the shape and style of their buildings, and so forth</a:t>
            </a:r>
            <a:r>
              <a:rPr lang="en-US" altLang="en-US" sz="3200"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53BFAD-0AFA-4596-902E-37E9B2C07244}"/>
              </a:ext>
            </a:extLst>
          </p:cNvPr>
          <p:cNvSpPr>
            <a:spLocks noGrp="1"/>
          </p:cNvSpPr>
          <p:nvPr>
            <p:ph idx="4294967295"/>
          </p:nvPr>
        </p:nvSpPr>
        <p:spPr>
          <a:xfrm>
            <a:off x="248478" y="1481138"/>
            <a:ext cx="9505122" cy="4525962"/>
          </a:xfrm>
        </p:spPr>
        <p:txBody>
          <a:bodyPr>
            <a:normAutofit/>
          </a:bodyPr>
          <a:lstStyle/>
          <a:p>
            <a:pPr marL="365760" indent="-256032">
              <a:buFont typeface="Wingdings 3"/>
              <a:buChar char=""/>
              <a:defRPr/>
            </a:pPr>
            <a:r>
              <a:rPr lang="en-US" sz="3200" dirty="0"/>
              <a:t>They should be studied objectively. </a:t>
            </a:r>
          </a:p>
          <a:p>
            <a:pPr marL="365760" indent="-256032">
              <a:buFont typeface="Wingdings 3"/>
              <a:buChar char=""/>
              <a:defRPr/>
            </a:pPr>
            <a:r>
              <a:rPr lang="en-US" sz="3200" dirty="0"/>
              <a:t>The job of a sociologist, therefore, is to uncover social facts and then to explain them using other social facts. </a:t>
            </a:r>
          </a:p>
          <a:p>
            <a:pPr marL="365760" indent="-256032">
              <a:buFont typeface="Wingdings 3"/>
              <a:buChar char=""/>
              <a:defRPr/>
            </a:pPr>
            <a:r>
              <a:rPr lang="en-US" sz="3200" dirty="0"/>
              <a:t>Some regard Durkheim as the first sociologist to apply statistical methods to the study of social phenomena (Macionis, 1997; </a:t>
            </a:r>
            <a:r>
              <a:rPr lang="en-US" sz="3200" dirty="0" err="1"/>
              <a:t>Clahoun</a:t>
            </a:r>
            <a:r>
              <a:rPr lang="en-US" sz="3200" dirty="0"/>
              <a:t>, </a:t>
            </a:r>
            <a:r>
              <a:rPr lang="en-US" sz="3200" i="1" dirty="0"/>
              <a:t>et al, </a:t>
            </a:r>
            <a:r>
              <a:rPr lang="en-US" sz="3200" dirty="0"/>
              <a:t>1994</a:t>
            </a:r>
            <a:r>
              <a:rPr lang="en-US" sz="3200" i="1" dirty="0"/>
              <a:t>)</a:t>
            </a:r>
            <a:r>
              <a:rPr lang="en-US" sz="3200" dirty="0"/>
              <a:t>.</a:t>
            </a:r>
          </a:p>
          <a:p>
            <a:pPr>
              <a:defRPr/>
            </a:pPr>
            <a:endParaRPr lang="en-US"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30F43D-3006-479C-8151-7746070F44B6}"/>
              </a:ext>
            </a:extLst>
          </p:cNvPr>
          <p:cNvSpPr>
            <a:spLocks noGrp="1"/>
          </p:cNvSpPr>
          <p:nvPr>
            <p:ph idx="1"/>
          </p:nvPr>
        </p:nvSpPr>
        <p:spPr>
          <a:xfrm>
            <a:off x="168965" y="914400"/>
            <a:ext cx="11827565" cy="5791200"/>
          </a:xfrm>
        </p:spPr>
        <p:txBody>
          <a:bodyPr>
            <a:noAutofit/>
          </a:bodyPr>
          <a:lstStyle/>
          <a:p>
            <a:pPr marL="365760" indent="-256032">
              <a:buNone/>
              <a:defRPr/>
            </a:pPr>
            <a:r>
              <a:rPr lang="en-US" sz="3200" b="1" dirty="0"/>
              <a:t>5. Max Weber, German Sociologist (1864-1920) </a:t>
            </a:r>
          </a:p>
          <a:p>
            <a:pPr marL="365760" indent="-256032">
              <a:buFont typeface="Wingdings 3"/>
              <a:buChar char=""/>
              <a:defRPr/>
            </a:pPr>
            <a:r>
              <a:rPr lang="en-US" sz="3200" dirty="0"/>
              <a:t>Prominent social scientist. Was a renowned scholar who like Marx, wrote in several academic fields.</a:t>
            </a:r>
          </a:p>
          <a:p>
            <a:pPr marL="365760" indent="-256032">
              <a:buFont typeface="Wingdings 3"/>
              <a:buChar char=""/>
              <a:defRPr/>
            </a:pPr>
            <a:r>
              <a:rPr lang="en-US" sz="3200" dirty="0"/>
              <a:t>He agreed with Marx but did not accept his idea that economic forces are central to social change. Believed religion was very influential.</a:t>
            </a:r>
          </a:p>
          <a:p>
            <a:pPr marL="365760" indent="-256032">
              <a:buFont typeface="Wingdings 3"/>
              <a:buChar char=""/>
              <a:defRPr/>
            </a:pPr>
            <a:r>
              <a:rPr lang="en-US" sz="3200" dirty="0"/>
              <a:t>Weber argues that we cannot understand human behavior by just looking at statistics. Every activity and behavior of people needs to be interpreted. </a:t>
            </a:r>
          </a:p>
        </p:txBody>
      </p:sp>
      <p:sp>
        <p:nvSpPr>
          <p:cNvPr id="3" name="Title 2">
            <a:extLst>
              <a:ext uri="{FF2B5EF4-FFF2-40B4-BE49-F238E27FC236}">
                <a16:creationId xmlns:a16="http://schemas.microsoft.com/office/drawing/2014/main" id="{19BA8DA5-F6A4-4E47-B7E8-4A7B3131D6CA}"/>
              </a:ext>
            </a:extLst>
          </p:cNvPr>
          <p:cNvSpPr>
            <a:spLocks noGrp="1"/>
          </p:cNvSpPr>
          <p:nvPr>
            <p:ph type="title"/>
          </p:nvPr>
        </p:nvSpPr>
        <p:spPr>
          <a:xfrm>
            <a:off x="1752600" y="274638"/>
            <a:ext cx="8686800" cy="639762"/>
          </a:xfrm>
        </p:spPr>
        <p:txBody>
          <a:bodyPr>
            <a:normAutofit fontScale="90000"/>
          </a:bodyPr>
          <a:lstStyle/>
          <a:p>
            <a:pPr>
              <a:defRPr/>
            </a:pPr>
            <a:r>
              <a:rPr lang="en-US" dirty="0"/>
              <a:t>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44F901-3522-40A4-AD95-0BD94B358C8F}"/>
              </a:ext>
            </a:extLst>
          </p:cNvPr>
          <p:cNvSpPr>
            <a:spLocks noGrp="1"/>
          </p:cNvSpPr>
          <p:nvPr>
            <p:ph idx="1"/>
          </p:nvPr>
        </p:nvSpPr>
        <p:spPr>
          <a:xfrm>
            <a:off x="677334" y="795132"/>
            <a:ext cx="11209866" cy="5236292"/>
          </a:xfrm>
        </p:spPr>
        <p:txBody>
          <a:bodyPr>
            <a:normAutofit/>
          </a:bodyPr>
          <a:lstStyle/>
          <a:p>
            <a:r>
              <a:rPr lang="en-US" sz="3200" dirty="0"/>
              <a:t>He argued that a sociologist must aim at what are called </a:t>
            </a:r>
            <a:r>
              <a:rPr lang="en-US" sz="3200" b="1" dirty="0"/>
              <a:t>subjective meanings</a:t>
            </a:r>
            <a:r>
              <a:rPr lang="en-US" sz="3200" dirty="0"/>
              <a:t>, the ways in which people interpret their own behavior or the meaning people attach to their own behavior (Henslin and Nelson, 1995;Rosneberg, 1987).</a:t>
            </a:r>
          </a:p>
          <a:p>
            <a:endParaRPr lang="en-US" sz="3200" dirty="0"/>
          </a:p>
        </p:txBody>
      </p:sp>
    </p:spTree>
    <p:extLst>
      <p:ext uri="{BB962C8B-B14F-4D97-AF65-F5344CB8AC3E}">
        <p14:creationId xmlns:p14="http://schemas.microsoft.com/office/powerpoint/2010/main" val="2042111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0" y="1279526"/>
            <a:ext cx="7996238" cy="5364163"/>
          </a:xfrm>
        </p:spPr>
        <p:txBody>
          <a:bodyPr>
            <a:normAutofit/>
          </a:bodyPr>
          <a:lstStyle/>
          <a:p>
            <a:pPr algn="ctr">
              <a:lnSpc>
                <a:spcPct val="150000"/>
              </a:lnSpc>
              <a:buNone/>
            </a:pPr>
            <a:r>
              <a:rPr lang="en-US" sz="4000" b="1" dirty="0">
                <a:latin typeface="Berlin Sans FB" panose="020E0602020502020306" pitchFamily="34" charset="0"/>
                <a:cs typeface="Times New Roman" pitchFamily="18" charset="0"/>
              </a:rPr>
              <a:t>	Importance of medical sociology and anthropology for health workers.</a:t>
            </a:r>
          </a:p>
        </p:txBody>
      </p:sp>
    </p:spTree>
    <p:extLst>
      <p:ext uri="{BB962C8B-B14F-4D97-AF65-F5344CB8AC3E}">
        <p14:creationId xmlns:p14="http://schemas.microsoft.com/office/powerpoint/2010/main" val="1984888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010" y="228622"/>
            <a:ext cx="10088216" cy="950843"/>
          </a:xfrm>
        </p:spPr>
        <p:txBody>
          <a:bodyPr>
            <a:noAutofit/>
          </a:bodyPr>
          <a:lstStyle/>
          <a:p>
            <a:pPr algn="ctr"/>
            <a:r>
              <a:rPr lang="en-US" sz="4000" b="1" dirty="0">
                <a:solidFill>
                  <a:schemeClr val="tx1"/>
                </a:solidFill>
                <a:latin typeface="Copperplate Gothic Bold" panose="020E0705020206020404" pitchFamily="34" charset="0"/>
                <a:cs typeface="Times New Roman" pitchFamily="18" charset="0"/>
              </a:rPr>
              <a:t>Help the health workers in:-</a:t>
            </a:r>
          </a:p>
        </p:txBody>
      </p:sp>
      <p:sp>
        <p:nvSpPr>
          <p:cNvPr id="3" name="Content Placeholder 2"/>
          <p:cNvSpPr>
            <a:spLocks noGrp="1"/>
          </p:cNvSpPr>
          <p:nvPr>
            <p:ph idx="1"/>
          </p:nvPr>
        </p:nvSpPr>
        <p:spPr>
          <a:xfrm>
            <a:off x="487017" y="1295401"/>
            <a:ext cx="11181522" cy="5257803"/>
          </a:xfrm>
        </p:spPr>
        <p:txBody>
          <a:bodyPr>
            <a:normAutofit/>
          </a:bodyPr>
          <a:lstStyle/>
          <a:p>
            <a:pPr algn="just">
              <a:buFont typeface="Wingdings" pitchFamily="2" charset="2"/>
              <a:buChar char="ü"/>
            </a:pPr>
            <a:r>
              <a:rPr lang="en-US" sz="3200" dirty="0">
                <a:latin typeface="Times New Roman" pitchFamily="18" charset="0"/>
                <a:cs typeface="Times New Roman" pitchFamily="18" charset="0"/>
              </a:rPr>
              <a:t>Provision of total and comprehensive  patient care in any set-up.</a:t>
            </a:r>
          </a:p>
          <a:p>
            <a:pPr algn="just">
              <a:buFont typeface="Wingdings" pitchFamily="2" charset="2"/>
              <a:buChar char="ü"/>
            </a:pPr>
            <a:r>
              <a:rPr lang="en-US" sz="3200" dirty="0">
                <a:latin typeface="Times New Roman" pitchFamily="18" charset="0"/>
                <a:cs typeface="Times New Roman" pitchFamily="18" charset="0"/>
              </a:rPr>
              <a:t>Understanding individual, family and societal needs in a holistic manner. </a:t>
            </a:r>
          </a:p>
          <a:p>
            <a:pPr algn="just">
              <a:buFont typeface="Wingdings" pitchFamily="2" charset="2"/>
              <a:buChar char="ü"/>
            </a:pPr>
            <a:r>
              <a:rPr lang="en-US" sz="3200" dirty="0">
                <a:latin typeface="Times New Roman" pitchFamily="18" charset="0"/>
                <a:cs typeface="Times New Roman" pitchFamily="18" charset="0"/>
              </a:rPr>
              <a:t>Meeting identified societal needs fully</a:t>
            </a:r>
          </a:p>
          <a:p>
            <a:pPr algn="just">
              <a:buFont typeface="Wingdings" pitchFamily="2" charset="2"/>
              <a:buChar char="ü"/>
            </a:pPr>
            <a:r>
              <a:rPr lang="en-US" sz="3200" dirty="0">
                <a:latin typeface="Times New Roman" pitchFamily="18" charset="0"/>
                <a:cs typeface="Times New Roman" pitchFamily="18" charset="0"/>
              </a:rPr>
              <a:t>Creation of good social interaction (nurse-client relationships)</a:t>
            </a:r>
          </a:p>
          <a:p>
            <a:pPr algn="just">
              <a:buFont typeface="Wingdings" pitchFamily="2" charset="2"/>
              <a:buChar char="ü"/>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74846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0"/>
            <a:ext cx="6172200" cy="457200"/>
          </a:xfrm>
        </p:spPr>
        <p:txBody>
          <a:bodyPr>
            <a:noAutofit/>
          </a:bodyPr>
          <a:lstStyle/>
          <a:p>
            <a:r>
              <a:rPr lang="en-US" sz="3200" dirty="0"/>
              <a:t>CONT’</a:t>
            </a:r>
          </a:p>
        </p:txBody>
      </p:sp>
      <p:sp>
        <p:nvSpPr>
          <p:cNvPr id="3" name="Content Placeholder 2"/>
          <p:cNvSpPr>
            <a:spLocks noGrp="1"/>
          </p:cNvSpPr>
          <p:nvPr>
            <p:ph idx="1"/>
          </p:nvPr>
        </p:nvSpPr>
        <p:spPr>
          <a:xfrm>
            <a:off x="447261" y="381000"/>
            <a:ext cx="11449877" cy="5943600"/>
          </a:xfrm>
        </p:spPr>
        <p:txBody>
          <a:bodyPr>
            <a:normAutofit/>
          </a:bodyPr>
          <a:lstStyle/>
          <a:p>
            <a:pPr algn="just">
              <a:buFont typeface="Wingdings" pitchFamily="2" charset="2"/>
              <a:buChar char="ü"/>
            </a:pPr>
            <a:r>
              <a:rPr lang="en-US" sz="3200" dirty="0">
                <a:latin typeface="Times New Roman" pitchFamily="18" charset="0"/>
                <a:cs typeface="Times New Roman" pitchFamily="18" charset="0"/>
              </a:rPr>
              <a:t>Understanding  the cause and meaning of varying patient behaviors to make them comfortable and treat them all alike for improvement of client care.</a:t>
            </a:r>
          </a:p>
          <a:p>
            <a:pPr algn="just">
              <a:buFont typeface="Wingdings" pitchFamily="2" charset="2"/>
              <a:buChar char="ü"/>
            </a:pPr>
            <a:r>
              <a:rPr lang="en-US" sz="3200" dirty="0">
                <a:latin typeface="Times New Roman" pitchFamily="18" charset="0"/>
                <a:cs typeface="Times New Roman" pitchFamily="18" charset="0"/>
              </a:rPr>
              <a:t>Gaining  greater insight into the human problems as related to illness, sickness and disease</a:t>
            </a:r>
          </a:p>
          <a:p>
            <a:pPr algn="just">
              <a:buFont typeface="Wingdings" pitchFamily="2" charset="2"/>
              <a:buChar char="ü"/>
            </a:pPr>
            <a:r>
              <a:rPr lang="en-US" sz="3200" dirty="0">
                <a:latin typeface="Times New Roman" pitchFamily="18" charset="0"/>
                <a:cs typeface="Times New Roman" pitchFamily="18" charset="0"/>
              </a:rPr>
              <a:t>Provision  of right motivation, treatment and physical attitudes and responses of others.</a:t>
            </a:r>
          </a:p>
          <a:p>
            <a:pPr algn="just">
              <a:buFont typeface="Wingdings" pitchFamily="2" charset="2"/>
              <a:buChar char="ü"/>
            </a:pPr>
            <a:r>
              <a:rPr lang="en-US" sz="3200" dirty="0">
                <a:latin typeface="Times New Roman" pitchFamily="18" charset="0"/>
                <a:cs typeface="Times New Roman" pitchFamily="18" charset="0"/>
              </a:rPr>
              <a:t>Understanding  emotional reaction patterns among clients in relation to health and disease.</a:t>
            </a:r>
          </a:p>
          <a:p>
            <a:pPr algn="just">
              <a:buNone/>
            </a:pPr>
            <a:endParaRPr lang="en-US" sz="3200" dirty="0">
              <a:latin typeface="Times New Roman" pitchFamily="18" charset="0"/>
              <a:cs typeface="Times New Roman" pitchFamily="18" charset="0"/>
            </a:endParaRPr>
          </a:p>
          <a:p>
            <a:pPr algn="just">
              <a:buFont typeface="Wingdings" pitchFamily="2" charset="2"/>
              <a:buChar char="ü"/>
            </a:pPr>
            <a:endParaRPr lang="en-US" sz="3200" dirty="0">
              <a:latin typeface="Times New Roman" pitchFamily="18" charset="0"/>
              <a:cs typeface="Times New Roman" pitchFamily="18" charset="0"/>
            </a:endParaRPr>
          </a:p>
          <a:p>
            <a:pPr algn="just">
              <a:buFont typeface="Wingdings" pitchFamily="2" charset="2"/>
              <a:buChar char="ü"/>
            </a:pPr>
            <a:endParaRPr lang="en-US" sz="3200" dirty="0">
              <a:latin typeface="Times New Roman" pitchFamily="18" charset="0"/>
              <a:cs typeface="Times New Roman" pitchFamily="18" charset="0"/>
            </a:endParaRPr>
          </a:p>
          <a:p>
            <a:pPr algn="just">
              <a:buFont typeface="Wingdings" pitchFamily="2" charset="2"/>
              <a:buChar char="ü"/>
            </a:pPr>
            <a:endParaRPr lang="en-US" sz="3200" dirty="0">
              <a:latin typeface="Times New Roman" pitchFamily="18" charset="0"/>
              <a:cs typeface="Times New Roman" pitchFamily="18" charset="0"/>
            </a:endParaRPr>
          </a:p>
          <a:p>
            <a:pPr algn="just">
              <a:buFont typeface="Wingdings" pitchFamily="2" charset="2"/>
              <a:buChar char="ü"/>
            </a:pPr>
            <a:endParaRPr lang="en-US" sz="3200" dirty="0">
              <a:latin typeface="Times New Roman" pitchFamily="18" charset="0"/>
              <a:cs typeface="Times New Roman" pitchFamily="18" charset="0"/>
            </a:endParaRPr>
          </a:p>
          <a:p>
            <a:pPr algn="just">
              <a:buFont typeface="Wingdings" pitchFamily="2" charset="2"/>
              <a:buChar char="ü"/>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62436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7467600" cy="762000"/>
          </a:xfrm>
        </p:spPr>
        <p:txBody>
          <a:bodyPr>
            <a:noAutofit/>
          </a:bodyPr>
          <a:lstStyle/>
          <a:p>
            <a:pPr algn="ctr"/>
            <a:r>
              <a:rPr lang="en-GB" sz="4000" dirty="0">
                <a:solidFill>
                  <a:schemeClr val="tx1"/>
                </a:solidFill>
                <a:latin typeface="Berlin Sans FB Demi" pitchFamily="34" charset="0"/>
              </a:rPr>
              <a:t>Concepts in sociology </a:t>
            </a:r>
            <a:endParaRPr lang="en-US" sz="4000" dirty="0">
              <a:solidFill>
                <a:schemeClr val="tx1"/>
              </a:solidFill>
              <a:latin typeface="Berlin Sans FB Demi" pitchFamily="34" charset="0"/>
            </a:endParaRPr>
          </a:p>
        </p:txBody>
      </p:sp>
      <p:sp>
        <p:nvSpPr>
          <p:cNvPr id="3" name="Content Placeholder 2"/>
          <p:cNvSpPr>
            <a:spLocks noGrp="1"/>
          </p:cNvSpPr>
          <p:nvPr>
            <p:ph idx="1"/>
          </p:nvPr>
        </p:nvSpPr>
        <p:spPr>
          <a:xfrm>
            <a:off x="417443" y="990600"/>
            <a:ext cx="11280914" cy="5483352"/>
          </a:xfrm>
        </p:spPr>
        <p:txBody>
          <a:bodyPr>
            <a:normAutofit/>
          </a:bodyPr>
          <a:lstStyle/>
          <a:p>
            <a:pPr algn="just">
              <a:buFont typeface="Wingdings" pitchFamily="2" charset="2"/>
              <a:buChar char="v"/>
            </a:pPr>
            <a:r>
              <a:rPr lang="en-GB" sz="3200" b="1" dirty="0">
                <a:latin typeface="+mj-lt"/>
              </a:rPr>
              <a:t>Introduction: </a:t>
            </a:r>
          </a:p>
          <a:p>
            <a:pPr algn="just">
              <a:buFont typeface="Wingdings" pitchFamily="2" charset="2"/>
              <a:buChar char="v"/>
            </a:pPr>
            <a:r>
              <a:rPr lang="en-GB" sz="3200" dirty="0">
                <a:latin typeface="+mj-lt"/>
              </a:rPr>
              <a:t>Concepts are ideas, expressed through certain words, which are understood to have a particular meaning that defines an underlying reality.</a:t>
            </a:r>
          </a:p>
          <a:p>
            <a:pPr marL="0" indent="0" algn="just">
              <a:buNone/>
            </a:pPr>
            <a:endParaRPr lang="en-GB" sz="3200" b="1" dirty="0">
              <a:latin typeface="+mj-lt"/>
              <a:cs typeface="Calibri" pitchFamily="34" charset="0"/>
            </a:endParaRPr>
          </a:p>
          <a:p>
            <a:pPr marL="0" indent="0" algn="just">
              <a:buNone/>
            </a:pPr>
            <a:r>
              <a:rPr lang="en-GB" sz="3200" b="1" dirty="0">
                <a:latin typeface="+mj-lt"/>
                <a:cs typeface="Calibri" pitchFamily="34" charset="0"/>
              </a:rPr>
              <a:t>Group</a:t>
            </a:r>
            <a:r>
              <a:rPr lang="en-GB" sz="3200" dirty="0">
                <a:latin typeface="+mj-lt"/>
                <a:cs typeface="Calibri" pitchFamily="34" charset="0"/>
              </a:rPr>
              <a:t> - this is a combination of more than two persons with common values and objectives, for example, a group of boys walking to the market, a family. </a:t>
            </a:r>
            <a:endParaRPr lang="en-US" sz="3200" dirty="0">
              <a:latin typeface="+mj-lt"/>
              <a:cs typeface="Calibri" pitchFamily="34" charset="0"/>
            </a:endParaRPr>
          </a:p>
          <a:p>
            <a:pPr algn="just"/>
            <a:endParaRPr lang="en-US" sz="3200" dirty="0">
              <a:latin typeface="+mj-lt"/>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47261" y="685800"/>
            <a:ext cx="11628781" cy="5562600"/>
          </a:xfrm>
        </p:spPr>
        <p:txBody>
          <a:bodyPr>
            <a:noAutofit/>
          </a:bodyPr>
          <a:lstStyle/>
          <a:p>
            <a:pPr>
              <a:buFont typeface="Wingdings" pitchFamily="2" charset="2"/>
              <a:buChar char="v"/>
            </a:pPr>
            <a:r>
              <a:rPr lang="en-US" sz="3200" b="1" dirty="0">
                <a:latin typeface="Times New Roman" pitchFamily="18" charset="0"/>
                <a:cs typeface="Times New Roman" pitchFamily="18" charset="0"/>
              </a:rPr>
              <a:t> Status </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A rank or position that one holds in a social system/ </a:t>
            </a:r>
            <a:r>
              <a:rPr lang="en-US" sz="3200" dirty="0" err="1">
                <a:latin typeface="Times New Roman" pitchFamily="18" charset="0"/>
                <a:cs typeface="Times New Roman" pitchFamily="18" charset="0"/>
              </a:rPr>
              <a:t>honour</a:t>
            </a:r>
            <a:r>
              <a:rPr lang="en-US" sz="3200" dirty="0">
                <a:latin typeface="Times New Roman" pitchFamily="18" charset="0"/>
                <a:cs typeface="Times New Roman" pitchFamily="18" charset="0"/>
              </a:rPr>
              <a:t> or prestige. </a:t>
            </a:r>
          </a:p>
          <a:p>
            <a:r>
              <a:rPr lang="en-US" sz="3200" dirty="0">
                <a:latin typeface="Times New Roman" pitchFamily="18" charset="0"/>
                <a:cs typeface="Times New Roman" pitchFamily="18" charset="0"/>
              </a:rPr>
              <a:t>Two basic types:</a:t>
            </a:r>
          </a:p>
          <a:p>
            <a:pPr lvl="1"/>
            <a:r>
              <a:rPr lang="en-US" sz="4000" b="1" dirty="0">
                <a:latin typeface="Times New Roman" pitchFamily="18" charset="0"/>
                <a:cs typeface="Times New Roman" pitchFamily="18" charset="0"/>
              </a:rPr>
              <a:t>Ascribed Status</a:t>
            </a:r>
            <a:r>
              <a:rPr lang="en-US" sz="4000" dirty="0">
                <a:latin typeface="Times New Roman" pitchFamily="18" charset="0"/>
                <a:cs typeface="Times New Roman" pitchFamily="18" charset="0"/>
              </a:rPr>
              <a:t> </a:t>
            </a:r>
          </a:p>
          <a:p>
            <a:pPr lvl="1"/>
            <a:r>
              <a:rPr lang="en-US" sz="4000" b="1" dirty="0">
                <a:latin typeface="Times New Roman" pitchFamily="18" charset="0"/>
                <a:cs typeface="Times New Roman" pitchFamily="18" charset="0"/>
              </a:rPr>
              <a:t>Achieved Status</a:t>
            </a:r>
            <a:endParaRPr lang="en-US" sz="4000" dirty="0"/>
          </a:p>
        </p:txBody>
      </p:sp>
    </p:spTree>
    <p:extLst>
      <p:ext uri="{BB962C8B-B14F-4D97-AF65-F5344CB8AC3E}">
        <p14:creationId xmlns:p14="http://schemas.microsoft.com/office/powerpoint/2010/main" val="20604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228600"/>
            <a:ext cx="6172200" cy="533400"/>
          </a:xfrm>
        </p:spPr>
        <p:txBody>
          <a:bodyPr>
            <a:noAutofit/>
          </a:bodyPr>
          <a:lstStyle/>
          <a:p>
            <a:pPr algn="ctr"/>
            <a:r>
              <a:rPr lang="en-US" sz="3600" b="1" dirty="0">
                <a:solidFill>
                  <a:srgbClr val="FF0000"/>
                </a:solidFill>
                <a:latin typeface="Agency FB" pitchFamily="34" charset="0"/>
                <a:cs typeface="Times New Roman" pitchFamily="18" charset="0"/>
              </a:rPr>
              <a:t>SPECIFIC OBJECTIVES</a:t>
            </a:r>
          </a:p>
        </p:txBody>
      </p:sp>
      <p:sp>
        <p:nvSpPr>
          <p:cNvPr id="3" name="Content Placeholder 2"/>
          <p:cNvSpPr>
            <a:spLocks noGrp="1"/>
          </p:cNvSpPr>
          <p:nvPr>
            <p:ph idx="1"/>
          </p:nvPr>
        </p:nvSpPr>
        <p:spPr>
          <a:xfrm>
            <a:off x="367645" y="762000"/>
            <a:ext cx="11557262" cy="5943600"/>
          </a:xfrm>
        </p:spPr>
        <p:txBody>
          <a:bodyPr>
            <a:noAutofit/>
          </a:bodyPr>
          <a:lstStyle/>
          <a:p>
            <a:pPr marL="457200" indent="-457200" algn="just">
              <a:buFont typeface="+mj-lt"/>
              <a:buAutoNum type="arabicPeriod"/>
            </a:pPr>
            <a:r>
              <a:rPr lang="en-US" sz="3200" dirty="0">
                <a:latin typeface="Times New Roman" pitchFamily="18" charset="0"/>
                <a:cs typeface="Times New Roman" pitchFamily="18" charset="0"/>
              </a:rPr>
              <a:t>Explain basic concepts in medical Sociology and anthropology</a:t>
            </a:r>
          </a:p>
          <a:p>
            <a:pPr marL="457200" indent="-457200" algn="just">
              <a:buFont typeface="+mj-lt"/>
              <a:buAutoNum type="arabicPeriod"/>
            </a:pPr>
            <a:r>
              <a:rPr lang="en-US" sz="3200" dirty="0">
                <a:latin typeface="Times New Roman" pitchFamily="18" charset="0"/>
                <a:cs typeface="Times New Roman" pitchFamily="18" charset="0"/>
              </a:rPr>
              <a:t>Discuss the socialization process and its relevance to health and illness</a:t>
            </a:r>
          </a:p>
          <a:p>
            <a:pPr marL="457200" indent="-457200" algn="just">
              <a:buFont typeface="+mj-lt"/>
              <a:buAutoNum type="arabicPeriod"/>
            </a:pPr>
            <a:r>
              <a:rPr lang="en-US" sz="3200" dirty="0">
                <a:latin typeface="Times New Roman" pitchFamily="18" charset="0"/>
                <a:cs typeface="Times New Roman" pitchFamily="18" charset="0"/>
              </a:rPr>
              <a:t>Describe Culture and its effect on health and Illness</a:t>
            </a:r>
          </a:p>
          <a:p>
            <a:pPr marL="457200" indent="-457200" algn="just">
              <a:buFont typeface="+mj-lt"/>
              <a:buAutoNum type="arabicPeriod"/>
            </a:pPr>
            <a:r>
              <a:rPr lang="en-US" sz="3200" dirty="0">
                <a:latin typeface="Times New Roman" pitchFamily="18" charset="0"/>
                <a:cs typeface="Times New Roman" pitchFamily="18" charset="0"/>
              </a:rPr>
              <a:t>Explain social change and its effects on health</a:t>
            </a:r>
          </a:p>
          <a:p>
            <a:pPr marL="457200" indent="-457200" algn="just">
              <a:buFont typeface="+mj-lt"/>
              <a:buAutoNum type="arabicPeriod"/>
            </a:pPr>
            <a:r>
              <a:rPr lang="en-US" sz="3200" dirty="0">
                <a:latin typeface="Times New Roman" pitchFamily="18" charset="0"/>
                <a:cs typeface="Times New Roman" pitchFamily="18" charset="0"/>
              </a:rPr>
              <a:t>Discuss Social stratification and mobility and its effects on health</a:t>
            </a:r>
          </a:p>
          <a:p>
            <a:pPr marL="457200" indent="-457200" algn="just">
              <a:buFont typeface="+mj-lt"/>
              <a:buAutoNum type="arabicPeriod"/>
            </a:pPr>
            <a:r>
              <a:rPr lang="en-US" sz="3200" dirty="0">
                <a:latin typeface="Times New Roman" pitchFamily="18" charset="0"/>
                <a:cs typeface="Times New Roman" pitchFamily="18" charset="0"/>
              </a:rPr>
              <a:t>Describe social institutions and their significance in Health care delivery</a:t>
            </a:r>
          </a:p>
          <a:p>
            <a:pPr marL="0" indent="0" algn="just">
              <a:buNone/>
            </a:pP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96742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98174" y="941388"/>
            <a:ext cx="10369826" cy="5764212"/>
          </a:xfrm>
        </p:spPr>
        <p:txBody>
          <a:bodyPr>
            <a:noAutofit/>
          </a:bodyPr>
          <a:lstStyle/>
          <a:p>
            <a:pPr algn="just">
              <a:buFont typeface="Wingdings" panose="05000000000000000000" pitchFamily="2" charset="2"/>
              <a:buChar char="v"/>
            </a:pPr>
            <a:r>
              <a:rPr lang="en-US" sz="3200" b="1" dirty="0">
                <a:latin typeface="Times New Roman" pitchFamily="18" charset="0"/>
                <a:cs typeface="Times New Roman" pitchFamily="18" charset="0"/>
              </a:rPr>
              <a:t> </a:t>
            </a:r>
            <a:r>
              <a:rPr lang="en-US" sz="4000" b="1" dirty="0">
                <a:latin typeface="Berlin Sans FB Demi" pitchFamily="34" charset="0"/>
                <a:cs typeface="Times New Roman" pitchFamily="18" charset="0"/>
              </a:rPr>
              <a:t>Roles</a:t>
            </a:r>
            <a:endParaRPr lang="en-US" sz="3200" dirty="0">
              <a:latin typeface="Berlin Sans FB Demi" pitchFamily="34" charset="0"/>
              <a:cs typeface="Times New Roman" pitchFamily="18" charset="0"/>
            </a:endParaRPr>
          </a:p>
          <a:p>
            <a:pPr algn="just"/>
            <a:r>
              <a:rPr lang="en-US" sz="3200" dirty="0">
                <a:latin typeface="Times New Roman" pitchFamily="18" charset="0"/>
                <a:cs typeface="Times New Roman" pitchFamily="18" charset="0"/>
              </a:rPr>
              <a:t>The behavior expected of an individual who occupies a given social position.</a:t>
            </a:r>
          </a:p>
          <a:p>
            <a:pPr algn="just"/>
            <a:r>
              <a:rPr lang="en-US" sz="3200" dirty="0">
                <a:latin typeface="Times New Roman" pitchFamily="18" charset="0"/>
                <a:cs typeface="Times New Roman" pitchFamily="18" charset="0"/>
              </a:rPr>
              <a:t> It is a comprehensive pattern of behavior that is socially recognized, providing a means of identifying and placing an individual in a society</a:t>
            </a:r>
          </a:p>
          <a:p>
            <a:pPr algn="just"/>
            <a:r>
              <a:rPr lang="en-US" sz="3200" dirty="0">
                <a:latin typeface="Times New Roman" pitchFamily="18" charset="0"/>
                <a:cs typeface="Times New Roman" pitchFamily="18" charset="0"/>
              </a:rPr>
              <a:t>Role derivatives are:-</a:t>
            </a:r>
            <a:r>
              <a:rPr lang="en-US" sz="3200" b="1" i="1" dirty="0">
                <a:solidFill>
                  <a:srgbClr val="FF0000"/>
                </a:solidFill>
                <a:latin typeface="Times New Roman" pitchFamily="18" charset="0"/>
                <a:cs typeface="Times New Roman" pitchFamily="18" charset="0"/>
              </a:rPr>
              <a:t>Role confusion, conflict, strain, embracement and distance</a:t>
            </a:r>
          </a:p>
        </p:txBody>
      </p:sp>
    </p:spTree>
    <p:extLst>
      <p:ext uri="{BB962C8B-B14F-4D97-AF65-F5344CB8AC3E}">
        <p14:creationId xmlns:p14="http://schemas.microsoft.com/office/powerpoint/2010/main" val="185796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0" y="944564"/>
            <a:ext cx="8001000" cy="5913437"/>
          </a:xfrm>
        </p:spPr>
        <p:txBody>
          <a:bodyPr>
            <a:normAutofit/>
          </a:bodyPr>
          <a:lstStyle/>
          <a:p>
            <a:pPr algn="just">
              <a:buFont typeface="Wingdings" panose="05000000000000000000" pitchFamily="2" charset="2"/>
              <a:buChar char="v"/>
            </a:pPr>
            <a:r>
              <a:rPr lang="en-US" sz="4000" b="1" dirty="0">
                <a:latin typeface="Berlin Sans FB Demi" pitchFamily="34" charset="0"/>
                <a:cs typeface="Times New Roman" pitchFamily="18" charset="0"/>
              </a:rPr>
              <a:t>Power</a:t>
            </a:r>
            <a:endParaRPr lang="en-US" sz="3200" dirty="0">
              <a:latin typeface="Berlin Sans FB Demi" pitchFamily="34" charset="0"/>
              <a:cs typeface="Times New Roman" pitchFamily="18" charset="0"/>
            </a:endParaRPr>
          </a:p>
          <a:p>
            <a:pPr algn="just"/>
            <a:r>
              <a:rPr lang="en-US" sz="3200" dirty="0">
                <a:latin typeface="Times New Roman" pitchFamily="18" charset="0"/>
                <a:cs typeface="Times New Roman" pitchFamily="18" charset="0"/>
              </a:rPr>
              <a:t>Ability to influence the behavior of others with or without resistance.</a:t>
            </a:r>
          </a:p>
          <a:p>
            <a:pPr algn="just">
              <a:buNone/>
            </a:pPr>
            <a:endParaRPr lang="en-US" sz="3200" dirty="0">
              <a:latin typeface="Times New Roman" pitchFamily="18" charset="0"/>
              <a:cs typeface="Times New Roman" pitchFamily="18" charset="0"/>
            </a:endParaRP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303490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77078" y="609600"/>
            <a:ext cx="10190922" cy="6096000"/>
          </a:xfrm>
        </p:spPr>
        <p:txBody>
          <a:bodyPr>
            <a:normAutofit/>
          </a:bodyPr>
          <a:lstStyle/>
          <a:p>
            <a:pPr algn="just">
              <a:buFont typeface="Wingdings" panose="05000000000000000000" pitchFamily="2" charset="2"/>
              <a:buChar char="v"/>
            </a:pPr>
            <a:r>
              <a:rPr lang="en-US" sz="4000" b="1" dirty="0">
                <a:latin typeface="Stencil" pitchFamily="82" charset="0"/>
                <a:cs typeface="Times New Roman" pitchFamily="18" charset="0"/>
              </a:rPr>
              <a:t>Values</a:t>
            </a:r>
            <a:endParaRPr lang="en-US" sz="3200" dirty="0">
              <a:latin typeface="Stencil" pitchFamily="82" charset="0"/>
              <a:cs typeface="Times New Roman" pitchFamily="18" charset="0"/>
            </a:endParaRPr>
          </a:p>
          <a:p>
            <a:pPr algn="just"/>
            <a:r>
              <a:rPr lang="en-US" sz="3200" dirty="0">
                <a:latin typeface="Times New Roman" pitchFamily="18" charset="0"/>
                <a:cs typeface="Times New Roman" pitchFamily="18" charset="0"/>
              </a:rPr>
              <a:t>Group conceptions of the relative desirability of things. Sometimes 'value' means 'price‘.</a:t>
            </a:r>
          </a:p>
          <a:p>
            <a:pPr marL="0" indent="0" algn="just">
              <a:buNone/>
            </a:pPr>
            <a:endParaRPr lang="en-US" sz="3200" dirty="0">
              <a:latin typeface="Times New Roman" pitchFamily="18" charset="0"/>
              <a:cs typeface="Times New Roman" pitchFamily="18" charset="0"/>
            </a:endParaRPr>
          </a:p>
          <a:p>
            <a:pPr algn="just">
              <a:buFont typeface="Wingdings" panose="05000000000000000000" pitchFamily="2" charset="2"/>
              <a:buChar char="v"/>
            </a:pPr>
            <a:r>
              <a:rPr lang="en-US" sz="4000" b="1" dirty="0">
                <a:latin typeface="Stencil" pitchFamily="82" charset="0"/>
                <a:cs typeface="Times New Roman" pitchFamily="18" charset="0"/>
              </a:rPr>
              <a:t>Norms</a:t>
            </a:r>
            <a:endParaRPr lang="en-US" sz="3200" b="1" dirty="0">
              <a:latin typeface="Stencil" pitchFamily="82" charset="0"/>
              <a:cs typeface="Times New Roman" pitchFamily="18" charset="0"/>
            </a:endParaRPr>
          </a:p>
          <a:p>
            <a:pPr algn="just">
              <a:buNone/>
            </a:pPr>
            <a:r>
              <a:rPr lang="en-US" sz="3200" b="1" dirty="0">
                <a:latin typeface="Times New Roman" pitchFamily="18" charset="0"/>
                <a:cs typeface="Times New Roman" pitchFamily="18" charset="0"/>
              </a:rPr>
              <a:t>	A</a:t>
            </a:r>
            <a:r>
              <a:rPr lang="en-US" sz="3200" dirty="0">
                <a:latin typeface="Times New Roman" pitchFamily="18" charset="0"/>
                <a:cs typeface="Times New Roman" pitchFamily="18" charset="0"/>
              </a:rPr>
              <a:t>re the rules and regulations that groups live by or simply the standards of behavior of a group and passed from generation to generation.</a:t>
            </a: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066814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1" y="533400"/>
            <a:ext cx="8792819" cy="6096000"/>
          </a:xfrm>
        </p:spPr>
        <p:txBody>
          <a:bodyPr>
            <a:normAutofit/>
          </a:bodyPr>
          <a:lstStyle/>
          <a:p>
            <a:pPr algn="ctr">
              <a:buNone/>
            </a:pPr>
            <a:r>
              <a:rPr lang="en-US" sz="4000" b="1" dirty="0">
                <a:latin typeface="Berlin Sans FB Demi" pitchFamily="34" charset="0"/>
                <a:cs typeface="Times New Roman" pitchFamily="18" charset="0"/>
              </a:rPr>
              <a:t>Types of norms</a:t>
            </a:r>
            <a:endParaRPr lang="en-US" sz="4000" dirty="0">
              <a:latin typeface="Berlin Sans FB Demi" pitchFamily="34" charset="0"/>
              <a:cs typeface="Times New Roman" pitchFamily="18" charset="0"/>
            </a:endParaRPr>
          </a:p>
          <a:p>
            <a:pPr algn="just"/>
            <a:r>
              <a:rPr lang="en-US" sz="3200" dirty="0">
                <a:latin typeface="Times New Roman" pitchFamily="18" charset="0"/>
                <a:cs typeface="Times New Roman" pitchFamily="18" charset="0"/>
              </a:rPr>
              <a:t>Four common types:</a:t>
            </a:r>
          </a:p>
          <a:p>
            <a:pPr marL="514350" indent="-514350" algn="just">
              <a:buFont typeface="+mj-lt"/>
              <a:buAutoNum type="arabicPeriod"/>
            </a:pPr>
            <a:r>
              <a:rPr lang="en-US" sz="3200" b="1" i="1" dirty="0">
                <a:latin typeface="Times New Roman" pitchFamily="18" charset="0"/>
                <a:cs typeface="Times New Roman" pitchFamily="18" charset="0"/>
              </a:rPr>
              <a:t>Folkways</a:t>
            </a:r>
            <a:r>
              <a:rPr lang="en-US" sz="3200" dirty="0">
                <a:latin typeface="Times New Roman" pitchFamily="18" charset="0"/>
                <a:cs typeface="Times New Roman" pitchFamily="18" charset="0"/>
              </a:rPr>
              <a:t>-standards of behavior that are socially approved but not morally significant.</a:t>
            </a:r>
          </a:p>
          <a:p>
            <a:pPr marL="514350" indent="-514350" algn="just">
              <a:buFont typeface="+mj-lt"/>
              <a:buAutoNum type="arabicPeriod"/>
            </a:pPr>
            <a:r>
              <a:rPr lang="en-US" sz="3200" b="1" i="1" dirty="0">
                <a:latin typeface="Times New Roman" pitchFamily="18" charset="0"/>
                <a:cs typeface="Times New Roman" pitchFamily="18" charset="0"/>
              </a:rPr>
              <a:t>Mores</a:t>
            </a:r>
            <a:r>
              <a:rPr lang="en-US" sz="3200" b="1" dirty="0">
                <a:latin typeface="Times New Roman" pitchFamily="18" charset="0"/>
                <a:cs typeface="Times New Roman" pitchFamily="18" charset="0"/>
              </a:rPr>
              <a:t>-</a:t>
            </a:r>
            <a:r>
              <a:rPr lang="en-US" sz="3200" dirty="0">
                <a:latin typeface="Times New Roman" pitchFamily="18" charset="0"/>
                <a:cs typeface="Times New Roman" pitchFamily="18" charset="0"/>
              </a:rPr>
              <a:t> are norms of morality(</a:t>
            </a:r>
            <a:r>
              <a:rPr lang="en-US" sz="3200" dirty="0">
                <a:solidFill>
                  <a:srgbClr val="FF0000"/>
                </a:solidFill>
                <a:latin typeface="Times New Roman" pitchFamily="18" charset="0"/>
                <a:cs typeface="Times New Roman" pitchFamily="18" charset="0"/>
              </a:rPr>
              <a:t>THE MUST</a:t>
            </a:r>
            <a:r>
              <a:rPr lang="en-US" sz="3200" dirty="0">
                <a:latin typeface="Times New Roman" pitchFamily="18" charset="0"/>
                <a:cs typeface="Times New Roman" pitchFamily="18" charset="0"/>
              </a:rPr>
              <a:t>).</a:t>
            </a:r>
          </a:p>
          <a:p>
            <a:pPr marL="514350" indent="-514350" algn="just">
              <a:buFont typeface="+mj-lt"/>
              <a:buAutoNum type="arabicPeriod"/>
            </a:pPr>
            <a:r>
              <a:rPr lang="en-US" sz="3200" b="1" i="1" dirty="0">
                <a:latin typeface="Times New Roman" pitchFamily="18" charset="0"/>
                <a:cs typeface="Times New Roman" pitchFamily="18" charset="0"/>
              </a:rPr>
              <a:t>Taboo</a:t>
            </a:r>
            <a:r>
              <a:rPr lang="en-US" sz="3200" b="1" dirty="0">
                <a:latin typeface="Times New Roman" pitchFamily="18" charset="0"/>
                <a:cs typeface="Times New Roman" pitchFamily="18" charset="0"/>
              </a:rPr>
              <a:t> – </a:t>
            </a:r>
            <a:r>
              <a:rPr lang="en-US" sz="3200" dirty="0">
                <a:latin typeface="Times New Roman" pitchFamily="18" charset="0"/>
                <a:cs typeface="Times New Roman" pitchFamily="18" charset="0"/>
              </a:rPr>
              <a:t>behaviors</a:t>
            </a:r>
            <a:r>
              <a:rPr lang="en-US"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absolutely forbidden by a certain culture</a:t>
            </a:r>
            <a:r>
              <a:rPr lang="en-US" sz="3200" dirty="0">
                <a:solidFill>
                  <a:srgbClr val="FF0000"/>
                </a:solidFill>
                <a:latin typeface="Times New Roman" pitchFamily="18" charset="0"/>
                <a:cs typeface="Times New Roman" pitchFamily="18" charset="0"/>
              </a:rPr>
              <a:t>.(THE SHALL NOT) </a:t>
            </a:r>
          </a:p>
          <a:p>
            <a:pPr marL="514350" indent="-514350" algn="just">
              <a:buFont typeface="+mj-lt"/>
              <a:buAutoNum type="arabicPeriod"/>
            </a:pPr>
            <a:r>
              <a:rPr lang="en-US" sz="3200" b="1" i="1" dirty="0">
                <a:latin typeface="Times New Roman" pitchFamily="18" charset="0"/>
                <a:cs typeface="Times New Roman" pitchFamily="18" charset="0"/>
              </a:rPr>
              <a:t>Laws</a:t>
            </a:r>
            <a:r>
              <a:rPr lang="en-US" sz="3200" dirty="0">
                <a:latin typeface="Times New Roman" pitchFamily="18" charset="0"/>
                <a:cs typeface="Times New Roman" pitchFamily="18" charset="0"/>
              </a:rPr>
              <a:t> are a formal body of rules enacted by the state and backed by the power of the state.</a:t>
            </a:r>
          </a:p>
        </p:txBody>
      </p:sp>
    </p:spTree>
    <p:extLst>
      <p:ext uri="{BB962C8B-B14F-4D97-AF65-F5344CB8AC3E}">
        <p14:creationId xmlns:p14="http://schemas.microsoft.com/office/powerpoint/2010/main" val="3787572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8417" y="119270"/>
            <a:ext cx="11519454" cy="6738730"/>
          </a:xfrm>
        </p:spPr>
        <p:txBody>
          <a:bodyPr>
            <a:noAutofit/>
          </a:bodyPr>
          <a:lstStyle/>
          <a:p>
            <a:pPr>
              <a:buFont typeface="Wingdings" panose="05000000000000000000" pitchFamily="2" charset="2"/>
              <a:buChar char="v"/>
            </a:pPr>
            <a:r>
              <a:rPr lang="en-US" sz="3200" b="1" dirty="0">
                <a:latin typeface="Stencil" pitchFamily="82" charset="0"/>
                <a:cs typeface="Times New Roman" pitchFamily="18" charset="0"/>
              </a:rPr>
              <a:t>Belief</a:t>
            </a:r>
            <a:endParaRPr lang="en-US" sz="3200" dirty="0">
              <a:latin typeface="Stencil" pitchFamily="82" charset="0"/>
              <a:cs typeface="Times New Roman" pitchFamily="18" charset="0"/>
            </a:endParaRPr>
          </a:p>
          <a:p>
            <a:r>
              <a:rPr lang="en-US" sz="3200" dirty="0">
                <a:latin typeface="Times New Roman" pitchFamily="18" charset="0"/>
                <a:cs typeface="Times New Roman" pitchFamily="18" charset="0"/>
              </a:rPr>
              <a:t>Psychological state in which an individual holds a proposition or premise to be true. </a:t>
            </a:r>
          </a:p>
          <a:p>
            <a:pPr lvl="2">
              <a:buFont typeface="Wingdings" pitchFamily="2" charset="2"/>
              <a:buChar char="ü"/>
            </a:pPr>
            <a:r>
              <a:rPr lang="en-US" sz="3200" b="1" i="1" dirty="0">
                <a:solidFill>
                  <a:srgbClr val="7030A0"/>
                </a:solidFill>
                <a:latin typeface="Times New Roman" pitchFamily="18" charset="0"/>
                <a:cs typeface="Times New Roman" pitchFamily="18" charset="0"/>
              </a:rPr>
              <a:t>Core beliefs </a:t>
            </a:r>
            <a:r>
              <a:rPr lang="en-US" sz="3200" dirty="0">
                <a:latin typeface="Times New Roman" pitchFamily="18" charset="0"/>
                <a:cs typeface="Times New Roman" pitchFamily="18" charset="0"/>
              </a:rPr>
              <a:t>- </a:t>
            </a:r>
            <a:r>
              <a:rPr lang="en-US" sz="3200" dirty="0"/>
              <a:t>are the very essence of how we see ourselves, other people, the world, and the future. Sometimes, these </a:t>
            </a:r>
            <a:r>
              <a:rPr lang="en-US" sz="3200" b="1" dirty="0"/>
              <a:t>core beliefs</a:t>
            </a:r>
            <a:r>
              <a:rPr lang="en-US" sz="3200" dirty="0"/>
              <a:t> become 'activated' in certain situations. </a:t>
            </a:r>
            <a:endParaRPr lang="en-US" sz="3200" dirty="0">
              <a:latin typeface="Times New Roman" pitchFamily="18" charset="0"/>
              <a:cs typeface="Times New Roman" pitchFamily="18" charset="0"/>
            </a:endParaRPr>
          </a:p>
          <a:p>
            <a:pPr lvl="2">
              <a:buFont typeface="Wingdings" pitchFamily="2" charset="2"/>
              <a:buChar char="ü"/>
            </a:pPr>
            <a:r>
              <a:rPr lang="en-US" sz="3200" b="1" i="1" dirty="0">
                <a:solidFill>
                  <a:srgbClr val="7030A0"/>
                </a:solidFill>
                <a:latin typeface="Times New Roman" pitchFamily="18" charset="0"/>
                <a:cs typeface="Times New Roman" pitchFamily="18" charset="0"/>
              </a:rPr>
              <a:t>Dispositional belief </a:t>
            </a:r>
            <a:r>
              <a:rPr lang="en-US" sz="3200" dirty="0">
                <a:latin typeface="Times New Roman" pitchFamily="18" charset="0"/>
                <a:cs typeface="Times New Roman" pitchFamily="18" charset="0"/>
              </a:rPr>
              <a:t>- </a:t>
            </a:r>
            <a:r>
              <a:rPr lang="en-US" sz="3200" b="1" dirty="0"/>
              <a:t>belief</a:t>
            </a:r>
            <a:r>
              <a:rPr lang="en-US" sz="3200" dirty="0"/>
              <a:t> that is held in the mind but not currently being considered.</a:t>
            </a:r>
            <a:endParaRPr lang="en-US" sz="3200" dirty="0">
              <a:latin typeface="Times New Roman" pitchFamily="18" charset="0"/>
              <a:cs typeface="Times New Roman" pitchFamily="18" charset="0"/>
            </a:endParaRPr>
          </a:p>
          <a:p>
            <a:pPr lvl="2">
              <a:buFont typeface="Wingdings" pitchFamily="2" charset="2"/>
              <a:buChar char="ü"/>
            </a:pPr>
            <a:r>
              <a:rPr lang="en-US" sz="3200" b="1" i="1" dirty="0">
                <a:solidFill>
                  <a:srgbClr val="7030A0"/>
                </a:solidFill>
              </a:rPr>
              <a:t>Occurrent belief </a:t>
            </a:r>
            <a:r>
              <a:rPr lang="en-US" sz="3200" b="1" dirty="0"/>
              <a:t>- </a:t>
            </a:r>
            <a:r>
              <a:rPr lang="en-US" sz="3200" dirty="0"/>
              <a:t> </a:t>
            </a:r>
            <a:r>
              <a:rPr lang="en-US" sz="3200" b="1" dirty="0"/>
              <a:t>belief</a:t>
            </a:r>
            <a:r>
              <a:rPr lang="en-US" sz="3200" dirty="0"/>
              <a:t> that is currently being considered by the mind.</a:t>
            </a:r>
            <a:endParaRPr lang="en-US" sz="3200" dirty="0">
              <a:latin typeface="Times New Roman" pitchFamily="18" charset="0"/>
              <a:cs typeface="Times New Roman" pitchFamily="18" charset="0"/>
            </a:endParaRPr>
          </a:p>
          <a:p>
            <a:pPr lvl="2">
              <a:buNone/>
            </a:pPr>
            <a:r>
              <a:rPr lang="en-US" sz="3200" dirty="0">
                <a:latin typeface="Times New Roman" pitchFamily="18" charset="0"/>
                <a:cs typeface="Times New Roman" pitchFamily="18" charset="0"/>
              </a:rPr>
              <a:t>EXAMPLES………………….</a:t>
            </a:r>
          </a:p>
          <a:p>
            <a:pPr lvl="2">
              <a:buNone/>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57972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318052"/>
            <a:ext cx="11310730" cy="6235149"/>
          </a:xfrm>
        </p:spPr>
        <p:txBody>
          <a:bodyPr>
            <a:noAutofit/>
          </a:bodyPr>
          <a:lstStyle/>
          <a:p>
            <a:pPr>
              <a:buFont typeface="Wingdings" panose="05000000000000000000" pitchFamily="2" charset="2"/>
              <a:buChar char="v"/>
            </a:pPr>
            <a:r>
              <a:rPr lang="en-US" sz="4000" b="1" dirty="0">
                <a:latin typeface="Stencil" pitchFamily="82" charset="0"/>
                <a:cs typeface="Times New Roman" pitchFamily="18" charset="0"/>
              </a:rPr>
              <a:t>Conformity</a:t>
            </a:r>
            <a:endParaRPr lang="en-US" sz="3200" dirty="0">
              <a:latin typeface="Stencil" pitchFamily="82" charset="0"/>
              <a:cs typeface="Times New Roman" pitchFamily="18" charset="0"/>
            </a:endParaRPr>
          </a:p>
          <a:p>
            <a:r>
              <a:rPr lang="en-US" sz="3200" dirty="0">
                <a:latin typeface="Times New Roman" pitchFamily="18" charset="0"/>
                <a:cs typeface="Times New Roman" pitchFamily="18" charset="0"/>
              </a:rPr>
              <a:t>The state of strictly following certain norms and values in a society. </a:t>
            </a:r>
          </a:p>
          <a:p>
            <a:r>
              <a:rPr lang="en-US" sz="3200" dirty="0">
                <a:latin typeface="Times New Roman" pitchFamily="18" charset="0"/>
                <a:cs typeface="Times New Roman" pitchFamily="18" charset="0"/>
              </a:rPr>
              <a:t>Helps to achieve order in the society.</a:t>
            </a:r>
          </a:p>
          <a:p>
            <a:r>
              <a:rPr lang="en-US" sz="3200" dirty="0">
                <a:latin typeface="Times New Roman" pitchFamily="18" charset="0"/>
                <a:cs typeface="Times New Roman" pitchFamily="18" charset="0"/>
              </a:rPr>
              <a:t>Sometimes people are compelled to conform.</a:t>
            </a:r>
          </a:p>
          <a:p>
            <a:pPr>
              <a:buFont typeface="Wingdings" panose="05000000000000000000" pitchFamily="2" charset="2"/>
              <a:buChar char="v"/>
            </a:pPr>
            <a:r>
              <a:rPr lang="en-US" sz="4000" b="1" dirty="0">
                <a:latin typeface="Stencil" pitchFamily="82" charset="0"/>
                <a:cs typeface="Times New Roman" pitchFamily="18" charset="0"/>
              </a:rPr>
              <a:t>Deviance</a:t>
            </a:r>
            <a:endParaRPr lang="en-US" sz="3200" b="1" dirty="0">
              <a:latin typeface="Stencil" pitchFamily="82" charset="0"/>
              <a:cs typeface="Times New Roman" pitchFamily="18" charset="0"/>
            </a:endParaRPr>
          </a:p>
          <a:p>
            <a:r>
              <a:rPr lang="en-US" sz="3200" dirty="0">
                <a:latin typeface="Times New Roman" pitchFamily="18" charset="0"/>
                <a:cs typeface="Times New Roman" pitchFamily="18" charset="0"/>
              </a:rPr>
              <a:t>Is any behavior that violates social norms, and is usually of sufficient severity to warrant disapproval from the majority of society. </a:t>
            </a:r>
          </a:p>
          <a:p>
            <a:endParaRPr lang="en-US" sz="3200" dirty="0"/>
          </a:p>
        </p:txBody>
      </p:sp>
    </p:spTree>
    <p:extLst>
      <p:ext uri="{BB962C8B-B14F-4D97-AF65-F5344CB8AC3E}">
        <p14:creationId xmlns:p14="http://schemas.microsoft.com/office/powerpoint/2010/main" val="180231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9026" y="251793"/>
            <a:ext cx="11499574" cy="6248400"/>
          </a:xfrm>
        </p:spPr>
        <p:txBody>
          <a:bodyPr>
            <a:noAutofit/>
          </a:bodyPr>
          <a:lstStyle/>
          <a:p>
            <a:pPr algn="just">
              <a:buFont typeface="Wingdings" panose="05000000000000000000" pitchFamily="2" charset="2"/>
              <a:buChar char="v"/>
            </a:pPr>
            <a:r>
              <a:rPr lang="en-US" sz="3200" b="1" dirty="0">
                <a:latin typeface="Times New Roman" panose="02020603050405020304" pitchFamily="18" charset="0"/>
                <a:cs typeface="Times New Roman" pitchFamily="18" charset="0"/>
              </a:rPr>
              <a:t>- Social structure</a:t>
            </a:r>
          </a:p>
          <a:p>
            <a:pPr algn="just"/>
            <a:r>
              <a:rPr lang="en-US" sz="3200" dirty="0">
                <a:latin typeface="Times New Roman" pitchFamily="18" charset="0"/>
                <a:cs typeface="Times New Roman" pitchFamily="18" charset="0"/>
              </a:rPr>
              <a:t>Refer to patterned social arrangements in society that are both emergent from and determinant of the actions of the individuals.</a:t>
            </a:r>
          </a:p>
          <a:p>
            <a:pPr marL="0" indent="0" algn="just">
              <a:buNone/>
            </a:pPr>
            <a:r>
              <a:rPr lang="en-US" sz="3200" dirty="0">
                <a:latin typeface="Times New Roman" pitchFamily="18" charset="0"/>
                <a:cs typeface="Times New Roman" pitchFamily="18" charset="0"/>
              </a:rPr>
              <a:t>								OR</a:t>
            </a:r>
          </a:p>
          <a:p>
            <a:pPr algn="just"/>
            <a:r>
              <a:rPr lang="en-US" sz="3200" dirty="0">
                <a:latin typeface="Times New Roman" pitchFamily="18" charset="0"/>
                <a:cs typeface="Times New Roman" pitchFamily="18" charset="0"/>
              </a:rPr>
              <a:t>A stable arrangement of institutions whereby human beings in a </a:t>
            </a:r>
            <a:r>
              <a:rPr lang="en-US" sz="3200" b="1" dirty="0">
                <a:latin typeface="Times New Roman" panose="02020603050405020304" pitchFamily="18" charset="0"/>
                <a:cs typeface="Times New Roman" panose="02020603050405020304" pitchFamily="18" charset="0"/>
              </a:rPr>
              <a:t>society</a:t>
            </a:r>
            <a:r>
              <a:rPr lang="en-US" sz="3200" dirty="0">
                <a:latin typeface="Times New Roman" panose="02020603050405020304" pitchFamily="18" charset="0"/>
                <a:cs typeface="Times New Roman" panose="02020603050405020304" pitchFamily="18" charset="0"/>
              </a:rPr>
              <a:t> interact and live together. </a:t>
            </a:r>
            <a:r>
              <a:rPr lang="en-US" sz="3200" dirty="0" err="1">
                <a:latin typeface="Times New Roman" pitchFamily="18" charset="0"/>
                <a:cs typeface="Times New Roman" pitchFamily="18" charset="0"/>
              </a:rPr>
              <a:t>eg</a:t>
            </a:r>
            <a:r>
              <a:rPr lang="en-US" sz="3200" dirty="0">
                <a:latin typeface="Times New Roman" pitchFamily="18" charset="0"/>
                <a:cs typeface="Times New Roman" pitchFamily="18" charset="0"/>
              </a:rPr>
              <a:t> family, religion, law, economy, and class.</a:t>
            </a:r>
          </a:p>
          <a:p>
            <a:pPr lvl="1" algn="just"/>
            <a:endParaRPr lang="en-US" sz="3200" dirty="0">
              <a:latin typeface="Times New Roman" pitchFamily="18" charset="0"/>
              <a:cs typeface="Times New Roman" pitchFamily="18" charset="0"/>
            </a:endParaRP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71483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295934-E075-4B9D-AAFD-75D824181975}"/>
              </a:ext>
            </a:extLst>
          </p:cNvPr>
          <p:cNvSpPr>
            <a:spLocks noGrp="1"/>
          </p:cNvSpPr>
          <p:nvPr>
            <p:ph idx="1"/>
          </p:nvPr>
        </p:nvSpPr>
        <p:spPr>
          <a:xfrm>
            <a:off x="677334" y="347871"/>
            <a:ext cx="11279440" cy="5693492"/>
          </a:xfrm>
        </p:spPr>
        <p:txBody>
          <a:bodyPr>
            <a:noAutofit/>
          </a:bodyPr>
          <a:lstStyle/>
          <a:p>
            <a:pPr algn="just">
              <a:buFont typeface="Wingdings" panose="05000000000000000000" pitchFamily="2" charset="2"/>
              <a:buChar char="v"/>
            </a:pPr>
            <a:r>
              <a:rPr lang="en-US" sz="3200" b="1" dirty="0">
                <a:latin typeface="Times New Roman" pitchFamily="18" charset="0"/>
                <a:cs typeface="Times New Roman" pitchFamily="18" charset="0"/>
              </a:rPr>
              <a:t>- Social systems</a:t>
            </a:r>
            <a:endParaRPr lang="en-US" sz="3200" dirty="0">
              <a:latin typeface="Times New Roman" panose="02020603050405020304" pitchFamily="18" charset="0"/>
              <a:cs typeface="Times New Roman" panose="02020603050405020304" pitchFamily="18" charset="0"/>
            </a:endParaRPr>
          </a:p>
          <a:p>
            <a:pPr fontAlgn="base"/>
            <a:r>
              <a:rPr lang="en-US" sz="3200" dirty="0">
                <a:latin typeface="Times New Roman" panose="02020603050405020304" pitchFamily="18" charset="0"/>
                <a:cs typeface="Times New Roman" panose="02020603050405020304" pitchFamily="18" charset="0"/>
              </a:rPr>
              <a:t>A social system basically consists of two or more individuals interacting directly or indirectly in a bounded situation. </a:t>
            </a:r>
          </a:p>
          <a:p>
            <a:pPr marL="0" indent="0" fontAlgn="base">
              <a:buNone/>
            </a:pPr>
            <a:r>
              <a:rPr lang="en-US" sz="3200" dirty="0">
                <a:latin typeface="Times New Roman" panose="02020603050405020304" pitchFamily="18" charset="0"/>
                <a:cs typeface="Times New Roman" panose="02020603050405020304" pitchFamily="18" charset="0"/>
              </a:rPr>
              <a:t>									OR</a:t>
            </a:r>
          </a:p>
          <a:p>
            <a:pPr fontAlgn="base"/>
            <a:r>
              <a:rPr lang="en-US" sz="3200" dirty="0">
                <a:latin typeface="Times New Roman" panose="02020603050405020304" pitchFamily="18" charset="0"/>
                <a:cs typeface="Times New Roman" panose="02020603050405020304" pitchFamily="18" charset="0"/>
              </a:rPr>
              <a:t>The formal organization of status and role that may develop among the members of a relatively small stable group (such as a family or club)</a:t>
            </a:r>
          </a:p>
          <a:p>
            <a:pPr algn="just"/>
            <a:r>
              <a:rPr lang="en-US" sz="3200" dirty="0">
                <a:latin typeface="Times New Roman" panose="02020603050405020304" pitchFamily="18" charset="0"/>
                <a:cs typeface="Times New Roman" panose="02020603050405020304" pitchFamily="18" charset="0"/>
              </a:rPr>
              <a:t>Other examples communities, cities, nations, college campuses , corporations, and industries.</a:t>
            </a:r>
          </a:p>
          <a:p>
            <a:pPr algn="just">
              <a:buNone/>
            </a:pPr>
            <a:r>
              <a:rPr lang="en-US" sz="3200" b="1" dirty="0">
                <a:latin typeface="Times New Roman" pitchFamily="18" charset="0"/>
                <a:cs typeface="Times New Roman" pitchFamily="18" charset="0"/>
              </a:rPr>
              <a:t> </a:t>
            </a:r>
            <a:endParaRPr lang="en-US" sz="3200" dirty="0">
              <a:solidFill>
                <a:srgbClr val="FF6699"/>
              </a:solidFill>
              <a:latin typeface="Times New Roman" pitchFamily="18" charset="0"/>
              <a:cs typeface="Times New Roman" pitchFamily="18" charset="0"/>
            </a:endParaRPr>
          </a:p>
          <a:p>
            <a:endParaRPr lang="en-US" sz="3200" dirty="0"/>
          </a:p>
        </p:txBody>
      </p:sp>
    </p:spTree>
    <p:extLst>
      <p:ext uri="{BB962C8B-B14F-4D97-AF65-F5344CB8AC3E}">
        <p14:creationId xmlns:p14="http://schemas.microsoft.com/office/powerpoint/2010/main" val="40514223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1143000"/>
          </a:xfrm>
        </p:spPr>
        <p:txBody>
          <a:bodyPr/>
          <a:lstStyle/>
          <a:p>
            <a:r>
              <a:rPr lang="en-US" b="1" dirty="0">
                <a:solidFill>
                  <a:schemeClr val="tx1"/>
                </a:solidFill>
                <a:latin typeface="Comic Sans MS" pitchFamily="66" charset="0"/>
              </a:rPr>
              <a:t>THANK YOU </a:t>
            </a:r>
          </a:p>
        </p:txBody>
      </p:sp>
      <p:pic>
        <p:nvPicPr>
          <p:cNvPr id="6" name="Content Placeholder 5"/>
          <p:cNvPicPr>
            <a:picLocks noGrp="1" noChangeAspect="1" noChangeArrowheads="1"/>
          </p:cNvPicPr>
          <p:nvPr>
            <p:ph idx="1"/>
          </p:nvPr>
        </p:nvPicPr>
        <p:blipFill>
          <a:blip r:embed="rId2" cstate="print"/>
          <a:srcRect/>
          <a:stretch>
            <a:fillRect/>
          </a:stretch>
        </p:blipFill>
        <p:spPr>
          <a:xfrm>
            <a:off x="4856858" y="1600203"/>
            <a:ext cx="2478284" cy="4525963"/>
          </a:xfrm>
          <a:prstGeom prst="rect">
            <a:avLst/>
          </a:prstGeom>
          <a:noFill/>
        </p:spPr>
      </p:pic>
      <p:sp>
        <p:nvSpPr>
          <p:cNvPr id="7" name="TextBox 6"/>
          <p:cNvSpPr txBox="1"/>
          <p:nvPr/>
        </p:nvSpPr>
        <p:spPr>
          <a:xfrm>
            <a:off x="1676400" y="3810003"/>
            <a:ext cx="3448050" cy="769441"/>
          </a:xfrm>
          <a:prstGeom prst="rect">
            <a:avLst/>
          </a:prstGeom>
          <a:noFill/>
        </p:spPr>
        <p:txBody>
          <a:bodyPr wrap="square" rtlCol="0">
            <a:spAutoFit/>
          </a:bodyPr>
          <a:lstStyle/>
          <a:p>
            <a:r>
              <a:rPr lang="en-US" sz="4400" b="1" dirty="0">
                <a:latin typeface="Brush Script MT" pitchFamily="66" charset="0"/>
              </a:rPr>
              <a:t>MAKE A</a:t>
            </a:r>
          </a:p>
        </p:txBody>
      </p:sp>
      <p:sp>
        <p:nvSpPr>
          <p:cNvPr id="8" name="TextBox 7"/>
          <p:cNvSpPr txBox="1"/>
          <p:nvPr/>
        </p:nvSpPr>
        <p:spPr>
          <a:xfrm>
            <a:off x="6896102" y="1828800"/>
            <a:ext cx="3467099" cy="707886"/>
          </a:xfrm>
          <a:prstGeom prst="rect">
            <a:avLst/>
          </a:prstGeom>
          <a:noFill/>
        </p:spPr>
        <p:txBody>
          <a:bodyPr wrap="square" rtlCol="0">
            <a:spAutoFit/>
          </a:bodyPr>
          <a:lstStyle/>
          <a:p>
            <a:r>
              <a:rPr lang="en-US" sz="4000" b="1" dirty="0">
                <a:latin typeface="Brush Script MT" pitchFamily="66" charset="0"/>
              </a:rPr>
              <a:t>DIFFERENCE</a:t>
            </a:r>
          </a:p>
        </p:txBody>
      </p:sp>
    </p:spTree>
    <p:extLst>
      <p:ext uri="{BB962C8B-B14F-4D97-AF65-F5344CB8AC3E}">
        <p14:creationId xmlns:p14="http://schemas.microsoft.com/office/powerpoint/2010/main" val="2908125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E99F4-D68E-4F02-A23E-7A7D1194CC55}"/>
              </a:ext>
            </a:extLst>
          </p:cNvPr>
          <p:cNvSpPr>
            <a:spLocks noGrp="1"/>
          </p:cNvSpPr>
          <p:nvPr>
            <p:ph type="title"/>
          </p:nvPr>
        </p:nvSpPr>
        <p:spPr>
          <a:xfrm>
            <a:off x="2014656" y="0"/>
            <a:ext cx="8229600" cy="1143000"/>
          </a:xfrm>
        </p:spPr>
        <p:txBody>
          <a:bodyPr>
            <a:normAutofit/>
          </a:bodyPr>
          <a:lstStyle/>
          <a:p>
            <a:pPr algn="ctr"/>
            <a:r>
              <a:rPr lang="en-US" sz="6000" b="1" dirty="0">
                <a:solidFill>
                  <a:srgbClr val="FF0000"/>
                </a:solidFill>
              </a:rPr>
              <a:t>Mode of teaching</a:t>
            </a:r>
            <a:endParaRPr lang="x-none" sz="6000" b="1" dirty="0">
              <a:solidFill>
                <a:srgbClr val="FF0000"/>
              </a:solidFill>
            </a:endParaRPr>
          </a:p>
        </p:txBody>
      </p:sp>
      <p:sp>
        <p:nvSpPr>
          <p:cNvPr id="3" name="Content Placeholder 2">
            <a:extLst>
              <a:ext uri="{FF2B5EF4-FFF2-40B4-BE49-F238E27FC236}">
                <a16:creationId xmlns:a16="http://schemas.microsoft.com/office/drawing/2014/main" id="{61F485A3-0176-408E-9271-44AB7CB410DE}"/>
              </a:ext>
            </a:extLst>
          </p:cNvPr>
          <p:cNvSpPr>
            <a:spLocks noGrp="1"/>
          </p:cNvSpPr>
          <p:nvPr>
            <p:ph idx="1"/>
          </p:nvPr>
        </p:nvSpPr>
        <p:spPr>
          <a:xfrm>
            <a:off x="1947744" y="1143000"/>
            <a:ext cx="8229600" cy="4389120"/>
          </a:xfrm>
        </p:spPr>
        <p:txBody>
          <a:bodyPr>
            <a:normAutofit/>
          </a:bodyPr>
          <a:lstStyle/>
          <a:p>
            <a:pPr algn="just"/>
            <a:r>
              <a:rPr lang="en-US" sz="3200" dirty="0"/>
              <a:t>Lecture</a:t>
            </a:r>
          </a:p>
          <a:p>
            <a:pPr algn="just"/>
            <a:r>
              <a:rPr lang="en-US" sz="3200" dirty="0"/>
              <a:t>Group discussions</a:t>
            </a:r>
          </a:p>
          <a:p>
            <a:pPr algn="just"/>
            <a:r>
              <a:rPr lang="en-US" sz="3200" dirty="0"/>
              <a:t>Assignments/ take-away</a:t>
            </a:r>
          </a:p>
          <a:p>
            <a:pPr algn="just"/>
            <a:r>
              <a:rPr lang="en-US" sz="3200" dirty="0"/>
              <a:t>Individual study</a:t>
            </a:r>
          </a:p>
          <a:p>
            <a:pPr algn="just"/>
            <a:r>
              <a:rPr lang="en-US" sz="3200" dirty="0"/>
              <a:t>Role plays</a:t>
            </a:r>
            <a:endParaRPr lang="x-none" sz="3200" dirty="0"/>
          </a:p>
        </p:txBody>
      </p:sp>
    </p:spTree>
    <p:extLst>
      <p:ext uri="{BB962C8B-B14F-4D97-AF65-F5344CB8AC3E}">
        <p14:creationId xmlns:p14="http://schemas.microsoft.com/office/powerpoint/2010/main" val="251402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AF494-097E-4172-B7C8-6103B078DFBD}"/>
              </a:ext>
            </a:extLst>
          </p:cNvPr>
          <p:cNvSpPr>
            <a:spLocks noGrp="1"/>
          </p:cNvSpPr>
          <p:nvPr>
            <p:ph type="title"/>
          </p:nvPr>
        </p:nvSpPr>
        <p:spPr>
          <a:xfrm>
            <a:off x="1981201" y="152400"/>
            <a:ext cx="8229600" cy="1143000"/>
          </a:xfrm>
        </p:spPr>
        <p:txBody>
          <a:bodyPr>
            <a:normAutofit/>
          </a:bodyPr>
          <a:lstStyle/>
          <a:p>
            <a:pPr algn="ctr"/>
            <a:r>
              <a:rPr lang="en-US" sz="6000" b="1" dirty="0">
                <a:solidFill>
                  <a:srgbClr val="FF0000"/>
                </a:solidFill>
              </a:rPr>
              <a:t>Mode of evaluation </a:t>
            </a:r>
            <a:endParaRPr lang="x-none" sz="6000" b="1" dirty="0">
              <a:solidFill>
                <a:srgbClr val="FF0000"/>
              </a:solidFill>
            </a:endParaRPr>
          </a:p>
        </p:txBody>
      </p:sp>
      <p:sp>
        <p:nvSpPr>
          <p:cNvPr id="3" name="Content Placeholder 2">
            <a:extLst>
              <a:ext uri="{FF2B5EF4-FFF2-40B4-BE49-F238E27FC236}">
                <a16:creationId xmlns:a16="http://schemas.microsoft.com/office/drawing/2014/main" id="{7479EEC5-9225-4E69-8B05-323F8AB98D52}"/>
              </a:ext>
            </a:extLst>
          </p:cNvPr>
          <p:cNvSpPr>
            <a:spLocks noGrp="1"/>
          </p:cNvSpPr>
          <p:nvPr>
            <p:ph idx="1"/>
          </p:nvPr>
        </p:nvSpPr>
        <p:spPr>
          <a:xfrm>
            <a:off x="1752600" y="1317702"/>
            <a:ext cx="8458201" cy="4389120"/>
          </a:xfrm>
        </p:spPr>
        <p:txBody>
          <a:bodyPr>
            <a:normAutofit/>
          </a:bodyPr>
          <a:lstStyle/>
          <a:p>
            <a:pPr algn="just"/>
            <a:r>
              <a:rPr lang="en-US" sz="3200" dirty="0"/>
              <a:t>Summative= End of semester exam. </a:t>
            </a:r>
            <a:endParaRPr lang="x-none" sz="3200" dirty="0"/>
          </a:p>
        </p:txBody>
      </p:sp>
    </p:spTree>
    <p:extLst>
      <p:ext uri="{BB962C8B-B14F-4D97-AF65-F5344CB8AC3E}">
        <p14:creationId xmlns:p14="http://schemas.microsoft.com/office/powerpoint/2010/main" val="81947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11698664" cy="1066800"/>
          </a:xfrm>
        </p:spPr>
        <p:txBody>
          <a:bodyPr>
            <a:noAutofit/>
          </a:bodyPr>
          <a:lstStyle/>
          <a:p>
            <a:pPr algn="ctr"/>
            <a:r>
              <a:rPr lang="en-US" sz="4400" b="1" dirty="0">
                <a:solidFill>
                  <a:schemeClr val="tx1"/>
                </a:solidFill>
                <a:latin typeface="Berlin Sans FB Demi" pitchFamily="34" charset="0"/>
              </a:rPr>
              <a:t>Introduction to sociology &amp; anthropology</a:t>
            </a:r>
          </a:p>
        </p:txBody>
      </p:sp>
      <p:sp>
        <p:nvSpPr>
          <p:cNvPr id="3" name="Content Placeholder 2"/>
          <p:cNvSpPr>
            <a:spLocks noGrp="1"/>
          </p:cNvSpPr>
          <p:nvPr>
            <p:ph idx="1"/>
          </p:nvPr>
        </p:nvSpPr>
        <p:spPr>
          <a:xfrm>
            <a:off x="377072" y="1143000"/>
            <a:ext cx="9681328" cy="5486400"/>
          </a:xfrm>
        </p:spPr>
        <p:txBody>
          <a:bodyPr>
            <a:normAutofit/>
          </a:bodyPr>
          <a:lstStyle/>
          <a:p>
            <a:pPr marL="0" indent="0" algn="just">
              <a:buNone/>
            </a:pPr>
            <a:r>
              <a:rPr lang="en-US" sz="4000" b="1" dirty="0">
                <a:solidFill>
                  <a:srgbClr val="FF0000"/>
                </a:solidFill>
                <a:latin typeface="Calibri" pitchFamily="34" charset="0"/>
                <a:cs typeface="Calibri" pitchFamily="34" charset="0"/>
              </a:rPr>
              <a:t>Sociology</a:t>
            </a:r>
            <a:endParaRPr lang="en-US" sz="3200" b="1" dirty="0">
              <a:solidFill>
                <a:srgbClr val="FF0000"/>
              </a:solidFill>
              <a:latin typeface="Calibri" pitchFamily="34" charset="0"/>
              <a:cs typeface="Calibri" pitchFamily="34" charset="0"/>
            </a:endParaRPr>
          </a:p>
          <a:p>
            <a:pPr algn="just"/>
            <a:r>
              <a:rPr lang="en-GB" sz="3200" dirty="0">
                <a:latin typeface="Calibri" pitchFamily="34" charset="0"/>
                <a:cs typeface="Calibri" pitchFamily="34" charset="0"/>
              </a:rPr>
              <a:t>The term 'sociology' can be traced to </a:t>
            </a:r>
            <a:r>
              <a:rPr lang="en-GB" sz="3200" dirty="0" err="1">
                <a:latin typeface="Calibri" pitchFamily="34" charset="0"/>
                <a:cs typeface="Calibri" pitchFamily="34" charset="0"/>
              </a:rPr>
              <a:t>Auguste</a:t>
            </a:r>
            <a:r>
              <a:rPr lang="en-GB" sz="3200" dirty="0">
                <a:latin typeface="Calibri" pitchFamily="34" charset="0"/>
                <a:cs typeface="Calibri" pitchFamily="34" charset="0"/>
              </a:rPr>
              <a:t> Comte in 1837. He combined the Latin word for society (socio) with the Greek word for science (logy) thus identifying an area of study that pertained to the science of society.</a:t>
            </a:r>
          </a:p>
          <a:p>
            <a:pPr algn="just"/>
            <a:r>
              <a:rPr lang="en-GB" sz="3200" i="1" dirty="0">
                <a:latin typeface="Harlow Solid Italic" pitchFamily="82" charset="0"/>
                <a:cs typeface="Calibri" pitchFamily="34" charset="0"/>
              </a:rPr>
              <a:t>Sociology is the study of social life, social change, and the social causes and consequences of human behaviour.</a:t>
            </a:r>
          </a:p>
          <a:p>
            <a:pPr algn="just"/>
            <a:r>
              <a:rPr lang="en-GB" sz="3200" dirty="0">
                <a:latin typeface="Calibri" pitchFamily="34" charset="0"/>
                <a:cs typeface="Calibri" pitchFamily="34" charset="0"/>
              </a:rPr>
              <a:t> </a:t>
            </a:r>
            <a:r>
              <a:rPr lang="en-US" sz="3200" b="1" dirty="0"/>
              <a:t>Sociology</a:t>
            </a:r>
            <a:r>
              <a:rPr lang="en-US" sz="3200" dirty="0"/>
              <a:t> is thus the systematic and scientific study of human social life.</a:t>
            </a:r>
            <a:endParaRPr lang="en-US" sz="32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889" y="533400"/>
            <a:ext cx="9935851" cy="5940552"/>
          </a:xfrm>
        </p:spPr>
        <p:txBody>
          <a:bodyPr>
            <a:normAutofit/>
          </a:bodyPr>
          <a:lstStyle/>
          <a:p>
            <a:pPr algn="just"/>
            <a:r>
              <a:rPr lang="en-GB" sz="3200" dirty="0">
                <a:latin typeface="Calibri" pitchFamily="34" charset="0"/>
                <a:cs typeface="Calibri" pitchFamily="34" charset="0"/>
              </a:rPr>
              <a:t>Sociologists investigate the structure of groups, organisations, and societies, and how people interact within these contexts.</a:t>
            </a:r>
            <a:endParaRPr lang="en-US" sz="3200" b="1" dirty="0">
              <a:latin typeface="Calibri" pitchFamily="34" charset="0"/>
              <a:cs typeface="Calibri" pitchFamily="34" charset="0"/>
            </a:endParaRPr>
          </a:p>
          <a:p>
            <a:pPr algn="just"/>
            <a:r>
              <a:rPr lang="en-US" sz="3200" dirty="0">
                <a:latin typeface="Calibri" pitchFamily="34" charset="0"/>
                <a:cs typeface="Calibri" pitchFamily="34" charset="0"/>
              </a:rPr>
              <a:t> Sociology is a social science concerned with </a:t>
            </a:r>
            <a:r>
              <a:rPr lang="en-US" sz="3200" b="1" dirty="0">
                <a:latin typeface="Calibri" pitchFamily="34" charset="0"/>
                <a:cs typeface="Calibri" pitchFamily="34" charset="0"/>
              </a:rPr>
              <a:t>social behavior, why people behave as they do, what factors in society affect their behavior </a:t>
            </a:r>
            <a:r>
              <a:rPr lang="en-US" sz="3200" dirty="0">
                <a:latin typeface="Calibri" pitchFamily="34" charset="0"/>
                <a:cs typeface="Calibri" pitchFamily="34" charset="0"/>
              </a:rPr>
              <a:t>, and </a:t>
            </a:r>
            <a:r>
              <a:rPr lang="en-US" sz="3200" b="1" dirty="0">
                <a:latin typeface="Calibri" pitchFamily="34" charset="0"/>
                <a:cs typeface="Calibri" pitchFamily="34" charset="0"/>
              </a:rPr>
              <a:t>how groups of people in the society organize themselves.</a:t>
            </a:r>
          </a:p>
          <a:p>
            <a:endParaRPr lang="en-US" sz="3200" dirty="0"/>
          </a:p>
        </p:txBody>
      </p:sp>
    </p:spTree>
    <p:extLst>
      <p:ext uri="{BB962C8B-B14F-4D97-AF65-F5344CB8AC3E}">
        <p14:creationId xmlns:p14="http://schemas.microsoft.com/office/powerpoint/2010/main" val="422162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7467600" cy="563562"/>
          </a:xfrm>
        </p:spPr>
        <p:txBody>
          <a:bodyPr>
            <a:normAutofit fontScale="90000"/>
          </a:bodyPr>
          <a:lstStyle/>
          <a:p>
            <a:r>
              <a:rPr lang="en-US" dirty="0"/>
              <a:t>Ct..</a:t>
            </a:r>
          </a:p>
        </p:txBody>
      </p:sp>
      <p:sp>
        <p:nvSpPr>
          <p:cNvPr id="3" name="Content Placeholder 2"/>
          <p:cNvSpPr>
            <a:spLocks noGrp="1"/>
          </p:cNvSpPr>
          <p:nvPr>
            <p:ph idx="1"/>
          </p:nvPr>
        </p:nvSpPr>
        <p:spPr>
          <a:xfrm>
            <a:off x="254524" y="914400"/>
            <a:ext cx="9803876" cy="5559552"/>
          </a:xfrm>
        </p:spPr>
        <p:txBody>
          <a:bodyPr>
            <a:normAutofit/>
          </a:bodyPr>
          <a:lstStyle/>
          <a:p>
            <a:pPr algn="just"/>
            <a:r>
              <a:rPr lang="en-US" sz="3200" dirty="0">
                <a:latin typeface="Calibri" pitchFamily="34" charset="0"/>
                <a:cs typeface="Calibri" pitchFamily="34" charset="0"/>
              </a:rPr>
              <a:t>Generally sociology is a scientific and systemic study of how societies operate.     </a:t>
            </a:r>
          </a:p>
          <a:p>
            <a:pPr algn="just"/>
            <a:r>
              <a:rPr lang="en-US" sz="3200" dirty="0">
                <a:latin typeface="Calibri" pitchFamily="34" charset="0"/>
                <a:cs typeface="Calibri" pitchFamily="34" charset="0"/>
              </a:rPr>
              <a:t>Sociologists look for similarities and patterns that can be detected in the behavior of individuals who may be sharing same environment, or social class or nationality.   </a:t>
            </a:r>
          </a:p>
          <a:p>
            <a:pPr algn="just"/>
            <a:r>
              <a:rPr lang="en-US" sz="3200" dirty="0">
                <a:latin typeface="Calibri" pitchFamily="34" charset="0"/>
                <a:cs typeface="Calibri" pitchFamily="34" charset="0"/>
              </a:rPr>
              <a:t>They try to make accurate generalizations about the characteristics of human social activity.</a:t>
            </a:r>
            <a:endParaRPr lang="en-US" sz="3200" b="1" dirty="0">
              <a:latin typeface="Calibri" pitchFamily="34" charset="0"/>
              <a:cs typeface="Calibri" pitchFamily="34" charset="0"/>
            </a:endParaRPr>
          </a:p>
          <a:p>
            <a:pPr algn="just">
              <a:buNone/>
            </a:pPr>
            <a:endParaRPr lang="en-US" sz="32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1143000"/>
          </a:xfrm>
        </p:spPr>
        <p:txBody>
          <a:bodyPr>
            <a:normAutofit/>
          </a:bodyPr>
          <a:lstStyle/>
          <a:p>
            <a:pPr algn="ctr"/>
            <a:r>
              <a:rPr lang="en-US" sz="5400" b="1" dirty="0">
                <a:solidFill>
                  <a:srgbClr val="7030A0"/>
                </a:solidFill>
                <a:latin typeface="Calibri" pitchFamily="34" charset="0"/>
                <a:cs typeface="Calibri" pitchFamily="34" charset="0"/>
              </a:rPr>
              <a:t>Anthropology</a:t>
            </a:r>
            <a:r>
              <a:rPr lang="en-US" sz="5400" dirty="0">
                <a:solidFill>
                  <a:srgbClr val="7030A0"/>
                </a:solidFill>
                <a:latin typeface="Calibri" pitchFamily="34" charset="0"/>
                <a:cs typeface="Calibri" pitchFamily="34" charset="0"/>
              </a:rPr>
              <a:t> </a:t>
            </a:r>
            <a:endParaRPr lang="en-US" dirty="0"/>
          </a:p>
        </p:txBody>
      </p:sp>
      <p:sp>
        <p:nvSpPr>
          <p:cNvPr id="3" name="Content Placeholder 2"/>
          <p:cNvSpPr>
            <a:spLocks noGrp="1"/>
          </p:cNvSpPr>
          <p:nvPr>
            <p:ph idx="1"/>
          </p:nvPr>
        </p:nvSpPr>
        <p:spPr>
          <a:xfrm>
            <a:off x="546755" y="1300899"/>
            <a:ext cx="10439400" cy="5448693"/>
          </a:xfrm>
        </p:spPr>
        <p:txBody>
          <a:bodyPr>
            <a:noAutofit/>
          </a:bodyPr>
          <a:lstStyle/>
          <a:p>
            <a:pPr algn="just"/>
            <a:r>
              <a:rPr lang="en-US" sz="3200" dirty="0">
                <a:latin typeface="Times New Roman" panose="02020603050405020304" pitchFamily="18" charset="0"/>
                <a:cs typeface="Times New Roman" panose="02020603050405020304" pitchFamily="18" charset="0"/>
              </a:rPr>
              <a:t>Is the scientific study of human culture i.e. human values, rules, and behavior or conduct in different types of societies .</a:t>
            </a:r>
          </a:p>
          <a:p>
            <a:pPr algn="just"/>
            <a:r>
              <a:rPr lang="en-US" altLang="en-US" sz="3200" dirty="0">
                <a:latin typeface="Times New Roman" panose="02020603050405020304" pitchFamily="18" charset="0"/>
                <a:cs typeface="Times New Roman" panose="02020603050405020304" pitchFamily="18" charset="0"/>
              </a:rPr>
              <a:t>Anthropology is the scientific study of the origin, the behavior, and the physical, social, and cultural development of humans.</a:t>
            </a:r>
          </a:p>
          <a:p>
            <a:pPr algn="just"/>
            <a:endParaRPr lang="en-US"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 Is the scientific study of people’s biological and cultural development. It is particularly concerned with non-industrialized societies. </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832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265</TotalTime>
  <Words>2316</Words>
  <Application>Microsoft Office PowerPoint</Application>
  <PresentationFormat>Widescreen</PresentationFormat>
  <Paragraphs>179</Paragraphs>
  <Slides>38</Slides>
  <Notes>7</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38</vt:i4>
      </vt:variant>
    </vt:vector>
  </HeadingPairs>
  <TitlesOfParts>
    <vt:vector size="55" baseType="lpstr">
      <vt:lpstr>Agency FB</vt:lpstr>
      <vt:lpstr>Arial</vt:lpstr>
      <vt:lpstr>Arial</vt:lpstr>
      <vt:lpstr>Berlin Sans FB</vt:lpstr>
      <vt:lpstr>Berlin Sans FB Demi</vt:lpstr>
      <vt:lpstr>Bookman Old Style</vt:lpstr>
      <vt:lpstr>Brush Script MT</vt:lpstr>
      <vt:lpstr>Calibri</vt:lpstr>
      <vt:lpstr>Comic Sans MS</vt:lpstr>
      <vt:lpstr>Copperplate Gothic Bold</vt:lpstr>
      <vt:lpstr>Harlow Solid Italic</vt:lpstr>
      <vt:lpstr>Stencil</vt:lpstr>
      <vt:lpstr>Times New Roman</vt:lpstr>
      <vt:lpstr>Trebuchet MS</vt:lpstr>
      <vt:lpstr>Wingdings</vt:lpstr>
      <vt:lpstr>Wingdings 3</vt:lpstr>
      <vt:lpstr>Facet</vt:lpstr>
      <vt:lpstr>Module 7: SOCIOLOGY and ANTHROPOLOGY  Course outline Target: Diploma in Community Health Nursing (KRCHN): Year one Semester One  CODE: SOA 1101 Time Allocated: 12 Hours </vt:lpstr>
      <vt:lpstr> SOCIOLOGY AND ANTHROPOLOGY </vt:lpstr>
      <vt:lpstr>SPECIFIC OBJECTIVES</vt:lpstr>
      <vt:lpstr>Mode of teaching</vt:lpstr>
      <vt:lpstr>Mode of evaluation </vt:lpstr>
      <vt:lpstr>Introduction to sociology &amp; anthropology</vt:lpstr>
      <vt:lpstr>PowerPoint Presentation</vt:lpstr>
      <vt:lpstr>Ct..</vt:lpstr>
      <vt:lpstr>Anthropology </vt:lpstr>
      <vt:lpstr>PowerPoint Presentation</vt:lpstr>
      <vt:lpstr>PowerPoint Presentation</vt:lpstr>
      <vt:lpstr>PowerPoint Presentation</vt:lpstr>
      <vt:lpstr>How Can You Differentiate Sociology from Anthropology?</vt:lpstr>
      <vt:lpstr>INTRODUCTION</vt:lpstr>
      <vt:lpstr>INTRODUCTION</vt:lpstr>
      <vt:lpstr>INTRODUCTION</vt:lpstr>
      <vt:lpstr>INTRODUCTION</vt:lpstr>
      <vt:lpstr>PowerPoint Presentation</vt:lpstr>
      <vt:lpstr>INTRODUCTION</vt:lpstr>
      <vt:lpstr>PowerPoint Presentation</vt:lpstr>
      <vt:lpstr>PowerPoint Presentation</vt:lpstr>
      <vt:lpstr>PowerPoint Presentation</vt:lpstr>
      <vt:lpstr>INTRODUCTION</vt:lpstr>
      <vt:lpstr>PowerPoint Presentation</vt:lpstr>
      <vt:lpstr>PowerPoint Presentation</vt:lpstr>
      <vt:lpstr>Help the health workers in:-</vt:lpstr>
      <vt:lpstr>CONT’</vt:lpstr>
      <vt:lpstr>Concepts in sociology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 Tsuma</dc:creator>
  <cp:lastModifiedBy>Joan Tsuma</cp:lastModifiedBy>
  <cp:revision>21</cp:revision>
  <dcterms:created xsi:type="dcterms:W3CDTF">2020-12-13T20:14:53Z</dcterms:created>
  <dcterms:modified xsi:type="dcterms:W3CDTF">2020-12-15T13:03:11Z</dcterms:modified>
</cp:coreProperties>
</file>