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112"/>
  </p:notesMasterIdLst>
  <p:sldIdLst>
    <p:sldId id="256" r:id="rId2"/>
    <p:sldId id="257" r:id="rId3"/>
    <p:sldId id="258" r:id="rId4"/>
    <p:sldId id="259" r:id="rId5"/>
    <p:sldId id="260" r:id="rId6"/>
    <p:sldId id="261" r:id="rId7"/>
    <p:sldId id="339" r:id="rId8"/>
    <p:sldId id="262" r:id="rId9"/>
    <p:sldId id="370" r:id="rId10"/>
    <p:sldId id="340" r:id="rId11"/>
    <p:sldId id="263" r:id="rId12"/>
    <p:sldId id="264" r:id="rId13"/>
    <p:sldId id="265" r:id="rId14"/>
    <p:sldId id="266" r:id="rId15"/>
    <p:sldId id="341" r:id="rId16"/>
    <p:sldId id="267" r:id="rId17"/>
    <p:sldId id="268" r:id="rId18"/>
    <p:sldId id="342" r:id="rId19"/>
    <p:sldId id="269" r:id="rId20"/>
    <p:sldId id="270" r:id="rId21"/>
    <p:sldId id="272" r:id="rId22"/>
    <p:sldId id="344" r:id="rId23"/>
    <p:sldId id="273" r:id="rId24"/>
    <p:sldId id="276" r:id="rId25"/>
    <p:sldId id="345" r:id="rId26"/>
    <p:sldId id="277" r:id="rId27"/>
    <p:sldId id="278" r:id="rId28"/>
    <p:sldId id="279" r:id="rId29"/>
    <p:sldId id="280" r:id="rId30"/>
    <p:sldId id="346" r:id="rId31"/>
    <p:sldId id="281" r:id="rId32"/>
    <p:sldId id="282" r:id="rId33"/>
    <p:sldId id="283" r:id="rId34"/>
    <p:sldId id="284" r:id="rId35"/>
    <p:sldId id="285" r:id="rId36"/>
    <p:sldId id="286" r:id="rId37"/>
    <p:sldId id="287" r:id="rId38"/>
    <p:sldId id="347" r:id="rId39"/>
    <p:sldId id="288" r:id="rId40"/>
    <p:sldId id="289" r:id="rId41"/>
    <p:sldId id="348" r:id="rId42"/>
    <p:sldId id="290" r:id="rId43"/>
    <p:sldId id="291" r:id="rId44"/>
    <p:sldId id="349" r:id="rId45"/>
    <p:sldId id="292" r:id="rId46"/>
    <p:sldId id="293" r:id="rId47"/>
    <p:sldId id="294" r:id="rId48"/>
    <p:sldId id="350" r:id="rId49"/>
    <p:sldId id="295" r:id="rId50"/>
    <p:sldId id="296" r:id="rId51"/>
    <p:sldId id="351" r:id="rId52"/>
    <p:sldId id="297" r:id="rId53"/>
    <p:sldId id="298" r:id="rId54"/>
    <p:sldId id="352" r:id="rId55"/>
    <p:sldId id="299" r:id="rId56"/>
    <p:sldId id="300" r:id="rId57"/>
    <p:sldId id="301" r:id="rId58"/>
    <p:sldId id="353" r:id="rId59"/>
    <p:sldId id="302" r:id="rId60"/>
    <p:sldId id="354" r:id="rId61"/>
    <p:sldId id="303" r:id="rId62"/>
    <p:sldId id="355" r:id="rId63"/>
    <p:sldId id="304" r:id="rId64"/>
    <p:sldId id="305" r:id="rId65"/>
    <p:sldId id="306" r:id="rId66"/>
    <p:sldId id="307" r:id="rId67"/>
    <p:sldId id="356" r:id="rId68"/>
    <p:sldId id="308" r:id="rId69"/>
    <p:sldId id="309" r:id="rId70"/>
    <p:sldId id="310" r:id="rId71"/>
    <p:sldId id="311" r:id="rId72"/>
    <p:sldId id="312" r:id="rId73"/>
    <p:sldId id="358" r:id="rId74"/>
    <p:sldId id="313" r:id="rId75"/>
    <p:sldId id="314" r:id="rId76"/>
    <p:sldId id="359" r:id="rId77"/>
    <p:sldId id="315" r:id="rId78"/>
    <p:sldId id="360" r:id="rId79"/>
    <p:sldId id="316" r:id="rId80"/>
    <p:sldId id="361" r:id="rId81"/>
    <p:sldId id="317" r:id="rId82"/>
    <p:sldId id="318" r:id="rId83"/>
    <p:sldId id="319" r:id="rId84"/>
    <p:sldId id="362" r:id="rId85"/>
    <p:sldId id="320" r:id="rId86"/>
    <p:sldId id="321" r:id="rId87"/>
    <p:sldId id="363" r:id="rId88"/>
    <p:sldId id="322" r:id="rId89"/>
    <p:sldId id="323" r:id="rId90"/>
    <p:sldId id="324" r:id="rId91"/>
    <p:sldId id="364" r:id="rId92"/>
    <p:sldId id="325" r:id="rId93"/>
    <p:sldId id="326" r:id="rId94"/>
    <p:sldId id="327" r:id="rId95"/>
    <p:sldId id="365" r:id="rId96"/>
    <p:sldId id="328" r:id="rId97"/>
    <p:sldId id="329" r:id="rId98"/>
    <p:sldId id="330" r:id="rId99"/>
    <p:sldId id="331" r:id="rId100"/>
    <p:sldId id="332" r:id="rId101"/>
    <p:sldId id="333" r:id="rId102"/>
    <p:sldId id="366" r:id="rId103"/>
    <p:sldId id="334" r:id="rId104"/>
    <p:sldId id="335" r:id="rId105"/>
    <p:sldId id="368" r:id="rId106"/>
    <p:sldId id="367" r:id="rId107"/>
    <p:sldId id="336" r:id="rId108"/>
    <p:sldId id="337" r:id="rId109"/>
    <p:sldId id="369" r:id="rId110"/>
    <p:sldId id="338" r:id="rId1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59" autoAdjust="0"/>
    <p:restoredTop sz="94660"/>
  </p:normalViewPr>
  <p:slideViewPr>
    <p:cSldViewPr snapToGrid="0">
      <p:cViewPr>
        <p:scale>
          <a:sx n="76" d="100"/>
          <a:sy n="76" d="100"/>
        </p:scale>
        <p:origin x="-342" y="-1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slide" Target="slides/slide109.xml"/><Relationship Id="rId115"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2161E9-67CC-41B5-8253-30E4D9026143}" type="datetimeFigureOut">
              <a:rPr lang="en-US" smtClean="0"/>
              <a:pPr/>
              <a:t>6/9/2021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6AD3EA-DF3C-4E7D-B2CF-5F47BC3B4785}" type="slidenum">
              <a:rPr lang="en-US" smtClean="0"/>
              <a:pPr/>
              <a:t>‹#›</a:t>
            </a:fld>
            <a:endParaRPr lang="en-US"/>
          </a:p>
        </p:txBody>
      </p:sp>
    </p:spTree>
    <p:extLst>
      <p:ext uri="{BB962C8B-B14F-4D97-AF65-F5344CB8AC3E}">
        <p14:creationId xmlns:p14="http://schemas.microsoft.com/office/powerpoint/2010/main" val="6180489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6AD3EA-DF3C-4E7D-B2CF-5F47BC3B4785}" type="slidenum">
              <a:rPr lang="en-US" smtClean="0"/>
              <a:pPr/>
              <a:t>1</a:t>
            </a:fld>
            <a:endParaRPr lang="en-US"/>
          </a:p>
        </p:txBody>
      </p:sp>
    </p:spTree>
    <p:extLst>
      <p:ext uri="{BB962C8B-B14F-4D97-AF65-F5344CB8AC3E}">
        <p14:creationId xmlns:p14="http://schemas.microsoft.com/office/powerpoint/2010/main" val="350597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11269700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236313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7033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195654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27995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809017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10292423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4125618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1026898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08B18A-B931-4B73-B2D0-632C7427DD2E}" type="datetimeFigureOut">
              <a:rPr lang="en-US" smtClean="0"/>
              <a:pPr/>
              <a:t>6/9/2021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3237766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B08B18A-B931-4B73-B2D0-632C7427DD2E}"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2281177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B08B18A-B931-4B73-B2D0-632C7427DD2E}" type="datetimeFigureOut">
              <a:rPr lang="en-US" smtClean="0"/>
              <a:pPr/>
              <a:t>6/9/2021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1604601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B08B18A-B931-4B73-B2D0-632C7427DD2E}" type="datetimeFigureOut">
              <a:rPr lang="en-US" smtClean="0"/>
              <a:pPr/>
              <a:t>6/9/2021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411470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08B18A-B931-4B73-B2D0-632C7427DD2E}" type="datetimeFigureOut">
              <a:rPr lang="en-US" smtClean="0"/>
              <a:pPr/>
              <a:t>6/9/2021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2838583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08B18A-B931-4B73-B2D0-632C7427DD2E}" type="datetimeFigureOut">
              <a:rPr lang="en-US" smtClean="0"/>
              <a:pPr/>
              <a:t>6/9/2021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7F9A9-FCB5-49F3-B73E-CE0CFCFF213E}" type="slidenum">
              <a:rPr lang="en-US" smtClean="0"/>
              <a:pPr/>
              <a:t>‹#›</a:t>
            </a:fld>
            <a:endParaRPr lang="en-US"/>
          </a:p>
        </p:txBody>
      </p:sp>
    </p:spTree>
    <p:extLst>
      <p:ext uri="{BB962C8B-B14F-4D97-AF65-F5344CB8AC3E}">
        <p14:creationId xmlns:p14="http://schemas.microsoft.com/office/powerpoint/2010/main" val="3281319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7F9A9-FCB5-49F3-B73E-CE0CFCFF213E}" type="slidenum">
              <a:rPr lang="en-US" smtClean="0"/>
              <a:pPr/>
              <a:t>‹#›</a:t>
            </a:fld>
            <a:endParaRPr lang="en-US"/>
          </a:p>
        </p:txBody>
      </p:sp>
      <p:sp>
        <p:nvSpPr>
          <p:cNvPr id="5" name="Date Placeholder 4"/>
          <p:cNvSpPr>
            <a:spLocks noGrp="1"/>
          </p:cNvSpPr>
          <p:nvPr>
            <p:ph type="dt" sz="half" idx="10"/>
          </p:nvPr>
        </p:nvSpPr>
        <p:spPr/>
        <p:txBody>
          <a:bodyPr/>
          <a:lstStyle/>
          <a:p>
            <a:fld id="{6B08B18A-B931-4B73-B2D0-632C7427DD2E}" type="datetimeFigureOut">
              <a:rPr lang="en-US" smtClean="0"/>
              <a:pPr/>
              <a:t>6/9/2021</a:t>
            </a:fld>
            <a:endParaRPr lang="en-US"/>
          </a:p>
        </p:txBody>
      </p:sp>
    </p:spTree>
    <p:extLst>
      <p:ext uri="{BB962C8B-B14F-4D97-AF65-F5344CB8AC3E}">
        <p14:creationId xmlns:p14="http://schemas.microsoft.com/office/powerpoint/2010/main" val="410939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B08B18A-B931-4B73-B2D0-632C7427DD2E}" type="datetimeFigureOut">
              <a:rPr lang="en-US" smtClean="0"/>
              <a:pPr/>
              <a:t>6/9/2021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417F9A9-FCB5-49F3-B73E-CE0CFCFF213E}" type="slidenum">
              <a:rPr lang="en-US" smtClean="0"/>
              <a:pPr/>
              <a:t>‹#›</a:t>
            </a:fld>
            <a:endParaRPr lang="en-US"/>
          </a:p>
        </p:txBody>
      </p:sp>
    </p:spTree>
    <p:extLst>
      <p:ext uri="{BB962C8B-B14F-4D97-AF65-F5344CB8AC3E}">
        <p14:creationId xmlns:p14="http://schemas.microsoft.com/office/powerpoint/2010/main" val="1980488351"/>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SOCIOLOGY AND ANTHROPOLOGY: </a:t>
            </a:r>
            <a:endParaRPr lang="en-US" dirty="0"/>
          </a:p>
        </p:txBody>
      </p:sp>
      <p:sp>
        <p:nvSpPr>
          <p:cNvPr id="3" name="Subtitle 2"/>
          <p:cNvSpPr>
            <a:spLocks noGrp="1"/>
          </p:cNvSpPr>
          <p:nvPr>
            <p:ph type="subTitle" idx="1"/>
          </p:nvPr>
        </p:nvSpPr>
        <p:spPr/>
        <p:txBody>
          <a:bodyPr>
            <a:normAutofit/>
          </a:bodyPr>
          <a:lstStyle/>
          <a:p>
            <a:r>
              <a:rPr lang="en-US" sz="3200" dirty="0" smtClean="0"/>
              <a:t>KOSKEI GEOFFREY</a:t>
            </a:r>
            <a:endParaRPr lang="en-US" sz="3200" dirty="0"/>
          </a:p>
        </p:txBody>
      </p:sp>
    </p:spTree>
    <p:extLst>
      <p:ext uri="{BB962C8B-B14F-4D97-AF65-F5344CB8AC3E}">
        <p14:creationId xmlns:p14="http://schemas.microsoft.com/office/powerpoint/2010/main" val="1705370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0684"/>
          </a:xfrm>
        </p:spPr>
        <p:txBody>
          <a:bodyPr>
            <a:normAutofit fontScale="90000"/>
          </a:bodyPr>
          <a:lstStyle/>
          <a:p>
            <a:r>
              <a:rPr lang="en-US" dirty="0" smtClean="0"/>
              <a:t>history</a:t>
            </a:r>
            <a:endParaRPr lang="en-US" dirty="0"/>
          </a:p>
        </p:txBody>
      </p:sp>
      <p:sp>
        <p:nvSpPr>
          <p:cNvPr id="3" name="Content Placeholder 2"/>
          <p:cNvSpPr>
            <a:spLocks noGrp="1"/>
          </p:cNvSpPr>
          <p:nvPr>
            <p:ph idx="1"/>
          </p:nvPr>
        </p:nvSpPr>
        <p:spPr>
          <a:xfrm>
            <a:off x="677334" y="1230285"/>
            <a:ext cx="8596668" cy="4811078"/>
          </a:xfrm>
        </p:spPr>
        <p:txBody>
          <a:bodyPr>
            <a:normAutofit/>
          </a:bodyPr>
          <a:lstStyle/>
          <a:p>
            <a:r>
              <a:rPr lang="en-GB" sz="4000" dirty="0" smtClean="0"/>
              <a:t>Anthropology is the classification and analysis of humans and their society, descriptively, culturally, historically, and physically.</a:t>
            </a:r>
            <a:endParaRPr lang="en-US" sz="4000" dirty="0" smtClean="0"/>
          </a:p>
          <a:p>
            <a:endParaRPr lang="en-US" sz="4000"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Situations That May Lead to Conflict</a:t>
            </a:r>
            <a:r>
              <a:rPr lang="en-GB"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475856" y="1270000"/>
            <a:ext cx="8596668" cy="3880773"/>
          </a:xfrm>
        </p:spPr>
        <p:txBody>
          <a:bodyPr>
            <a:noAutofit/>
          </a:bodyPr>
          <a:lstStyle/>
          <a:p>
            <a:pPr marL="0" marR="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Factors that may contribute to conflict are varied. Here are some examples of the situations where conflict may arise:</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During the process of adjustment to forced change </a:t>
            </a:r>
            <a:endParaRPr lang="en-US" sz="3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When various groups are not in agreement </a:t>
            </a:r>
            <a:endParaRPr lang="en-US" sz="3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When some societal groups feel left out when new agreements are being implemented</a:t>
            </a:r>
            <a:endParaRPr lang="en-US" sz="32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290600233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Conflict Resolution Styles</a:t>
            </a: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677334" y="1432168"/>
            <a:ext cx="8596668" cy="3880773"/>
          </a:xfrm>
        </p:spPr>
        <p:txBody>
          <a:bodyPr>
            <a:noAutofit/>
          </a:bodyPr>
          <a:lstStyle/>
          <a:p>
            <a:pPr marL="0" marR="0" indent="0" algn="just">
              <a:lnSpc>
                <a:spcPct val="107000"/>
              </a:lnSpc>
              <a:spcBef>
                <a:spcPts val="0"/>
              </a:spcBef>
              <a:spcAft>
                <a:spcPts val="800"/>
              </a:spcAft>
              <a:buNone/>
            </a:pPr>
            <a:r>
              <a:rPr lang="en-GB" sz="2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There are many different ways of resolving conflict. The three most common ways are fight, flight and flow.</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2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Fight</a:t>
            </a:r>
            <a:br>
              <a:rPr lang="en-GB" sz="2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2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a fight, two or more people are aggressive with one another. Fighting can be done with words, weapons or fists. Following a battle of some description there will be a winner and a loser, or both may lose.</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Tree>
    <p:extLst>
      <p:ext uri="{BB962C8B-B14F-4D97-AF65-F5344CB8AC3E}">
        <p14:creationId xmlns:p14="http://schemas.microsoft.com/office/powerpoint/2010/main" val="74576688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39372"/>
          </a:xfrm>
        </p:spPr>
        <p:txBody>
          <a:bodyPr/>
          <a:lstStyle/>
          <a:p>
            <a:endParaRPr lang="en-US" dirty="0"/>
          </a:p>
        </p:txBody>
      </p:sp>
      <p:sp>
        <p:nvSpPr>
          <p:cNvPr id="3" name="Content Placeholder 2"/>
          <p:cNvSpPr>
            <a:spLocks noGrp="1"/>
          </p:cNvSpPr>
          <p:nvPr>
            <p:ph idx="1"/>
          </p:nvPr>
        </p:nvSpPr>
        <p:spPr>
          <a:xfrm>
            <a:off x="677334" y="1350499"/>
            <a:ext cx="8596668" cy="4690864"/>
          </a:xfrm>
        </p:spPr>
        <p:txBody>
          <a:bodyPr>
            <a:normAutofit/>
          </a:bodyPr>
          <a:lstStyle/>
          <a:p>
            <a:pPr marL="0" marR="0" algn="just">
              <a:lnSpc>
                <a:spcPct val="107000"/>
              </a:lnSpc>
              <a:spcBef>
                <a:spcPts val="0"/>
              </a:spcBef>
              <a:spcAft>
                <a:spcPts val="800"/>
              </a:spcAft>
            </a:pPr>
            <a:r>
              <a:rPr lang="en-GB" sz="36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Flight</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In a flight situation, one party walks away from the conflict. The problem is left unresolved and there may be a winner and a loser. Common 'flight' language includes 'never mind', 'just forget it' and 'whatever'.</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a:buNone/>
            </a:pPr>
            <a:endParaRPr lang="en-US" sz="3600"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8357"/>
          </a:xfrm>
        </p:spPr>
        <p:txBody>
          <a:bodyPr>
            <a:normAutofit fontScale="90000"/>
          </a:bodyPr>
          <a:lstStyle/>
          <a:p>
            <a:endParaRPr lang="en-US" dirty="0"/>
          </a:p>
        </p:txBody>
      </p:sp>
      <p:sp>
        <p:nvSpPr>
          <p:cNvPr id="3" name="Content Placeholder 2"/>
          <p:cNvSpPr>
            <a:spLocks noGrp="1"/>
          </p:cNvSpPr>
          <p:nvPr>
            <p:ph idx="1"/>
          </p:nvPr>
        </p:nvSpPr>
        <p:spPr>
          <a:xfrm>
            <a:off x="677334" y="1153551"/>
            <a:ext cx="9184118" cy="5303520"/>
          </a:xfrm>
        </p:spPr>
        <p:txBody>
          <a:bodyPr>
            <a:normAutofit/>
          </a:bodyPr>
          <a:lstStyle/>
          <a:p>
            <a:r>
              <a:rPr lang="en-GB" sz="3600" b="1" dirty="0"/>
              <a:t>Flow</a:t>
            </a:r>
            <a:br>
              <a:rPr lang="en-GB" sz="3600" b="1" dirty="0"/>
            </a:br>
            <a:r>
              <a:rPr lang="en-GB" sz="3600" dirty="0"/>
              <a:t>In a flow situation both people walk away from the conflict satisfied with the solution which they have reached together. </a:t>
            </a:r>
            <a:endParaRPr lang="en-US" sz="3600" dirty="0"/>
          </a:p>
          <a:p>
            <a:r>
              <a:rPr lang="en-GB" sz="3600" dirty="0"/>
              <a:t>Conflict resolution encourages everyone to 'go with the flow' and </a:t>
            </a:r>
            <a:r>
              <a:rPr lang="en-GB" sz="3600" dirty="0" smtClean="0"/>
              <a:t>create </a:t>
            </a:r>
            <a:r>
              <a:rPr lang="en-GB" sz="3600" dirty="0"/>
              <a:t>solutions!</a:t>
            </a:r>
            <a:endParaRPr lang="en-US" sz="3600" dirty="0"/>
          </a:p>
          <a:p>
            <a:endParaRPr lang="en-US" dirty="0"/>
          </a:p>
        </p:txBody>
      </p:sp>
    </p:spTree>
    <p:extLst>
      <p:ext uri="{BB962C8B-B14F-4D97-AF65-F5344CB8AC3E}">
        <p14:creationId xmlns:p14="http://schemas.microsoft.com/office/powerpoint/2010/main" val="5350008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Negotiation Process</a:t>
            </a:r>
            <a:r>
              <a:rPr lang="en-GB"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816818" y="1270000"/>
            <a:ext cx="8763279" cy="5173003"/>
          </a:xfrm>
        </p:spPr>
        <p:txBody>
          <a:bodyPr>
            <a:noAutofit/>
          </a:bodyPr>
          <a:lstStyle/>
          <a:p>
            <a:pPr marL="0" indent="0">
              <a:buNone/>
            </a:pPr>
            <a:r>
              <a:rPr lang="en-GB" sz="4000" dirty="0"/>
              <a:t>The process of negotiation consists of three important phases.</a:t>
            </a:r>
            <a:endParaRPr lang="en-US" sz="4000" dirty="0"/>
          </a:p>
          <a:p>
            <a:r>
              <a:rPr lang="en-GB" sz="4000" b="1" dirty="0"/>
              <a:t>The Information Phase</a:t>
            </a:r>
            <a:r>
              <a:rPr lang="en-GB" sz="4000" dirty="0"/>
              <a:t> </a:t>
            </a:r>
            <a:endParaRPr lang="en-US" sz="4000" dirty="0"/>
          </a:p>
          <a:p>
            <a:pPr marL="0" indent="0">
              <a:buNone/>
            </a:pPr>
            <a:r>
              <a:rPr lang="en-GB" sz="4000" dirty="0"/>
              <a:t>During this phase, you should collect and evaluate information on all factors that will have an effect on the negotiation. </a:t>
            </a:r>
            <a:endParaRPr lang="en-US" sz="4000" dirty="0"/>
          </a:p>
        </p:txBody>
      </p:sp>
    </p:spTree>
    <p:extLst>
      <p:ext uri="{BB962C8B-B14F-4D97-AF65-F5344CB8AC3E}">
        <p14:creationId xmlns:p14="http://schemas.microsoft.com/office/powerpoint/2010/main" val="169505184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6831"/>
          </a:xfrm>
        </p:spPr>
        <p:txBody>
          <a:bodyPr/>
          <a:lstStyle/>
          <a:p>
            <a:endParaRPr lang="en-US" dirty="0"/>
          </a:p>
        </p:txBody>
      </p:sp>
      <p:sp>
        <p:nvSpPr>
          <p:cNvPr id="3" name="Content Placeholder 2"/>
          <p:cNvSpPr>
            <a:spLocks noGrp="1"/>
          </p:cNvSpPr>
          <p:nvPr>
            <p:ph idx="1"/>
          </p:nvPr>
        </p:nvSpPr>
        <p:spPr>
          <a:xfrm>
            <a:off x="677334" y="1336431"/>
            <a:ext cx="10384366" cy="4704931"/>
          </a:xfrm>
        </p:spPr>
        <p:txBody>
          <a:bodyPr>
            <a:normAutofit/>
          </a:bodyPr>
          <a:lstStyle/>
          <a:p>
            <a:r>
              <a:rPr lang="en-GB" sz="4000" dirty="0" smtClean="0"/>
              <a:t>Work out a defensive plan to protect sensitive information that the opposition is likely to inquire about. </a:t>
            </a:r>
          </a:p>
          <a:p>
            <a:r>
              <a:rPr lang="en-GB" sz="4000" dirty="0" smtClean="0"/>
              <a:t>Decide whether the negotiations will be carried out by yourself or an agent.</a:t>
            </a:r>
            <a:endParaRPr lang="en-US" sz="4000"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5423"/>
            <a:ext cx="8596668" cy="703383"/>
          </a:xfrm>
        </p:spPr>
        <p:txBody>
          <a:bodyPr/>
          <a:lstStyle/>
          <a:p>
            <a:endParaRPr lang="en-US" dirty="0"/>
          </a:p>
        </p:txBody>
      </p:sp>
      <p:sp>
        <p:nvSpPr>
          <p:cNvPr id="3" name="Content Placeholder 2"/>
          <p:cNvSpPr>
            <a:spLocks noGrp="1"/>
          </p:cNvSpPr>
          <p:nvPr>
            <p:ph idx="1"/>
          </p:nvPr>
        </p:nvSpPr>
        <p:spPr>
          <a:xfrm>
            <a:off x="677333" y="1055077"/>
            <a:ext cx="11019367" cy="4986286"/>
          </a:xfrm>
        </p:spPr>
        <p:txBody>
          <a:bodyPr>
            <a:normAutofit lnSpcReduction="10000"/>
          </a:bodyPr>
          <a:lstStyle/>
          <a:p>
            <a:r>
              <a:rPr lang="en-GB" sz="4400" b="1" dirty="0" smtClean="0"/>
              <a:t>The Competitive Phase</a:t>
            </a:r>
            <a:r>
              <a:rPr lang="en-GB" sz="4400" dirty="0" smtClean="0"/>
              <a:t> </a:t>
            </a:r>
            <a:endParaRPr lang="en-US" sz="4400" dirty="0" smtClean="0"/>
          </a:p>
          <a:p>
            <a:pPr marL="0" indent="0">
              <a:buNone/>
            </a:pPr>
            <a:r>
              <a:rPr lang="en-GB" sz="4400" dirty="0" smtClean="0"/>
              <a:t>The bargaining begins during this phase. You should decide who should go first on particular issues. </a:t>
            </a:r>
          </a:p>
          <a:p>
            <a:pPr marL="0" indent="0">
              <a:buNone/>
            </a:pPr>
            <a:r>
              <a:rPr lang="en-GB" sz="4400" dirty="0" smtClean="0"/>
              <a:t>Support your position on an appropriate rationale and actively manage the concession process</a:t>
            </a:r>
            <a:endParaRPr lang="en-US" sz="4400" dirty="0" smtClean="0"/>
          </a:p>
          <a:p>
            <a:endParaRPr lang="en-US" sz="4400"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77334" y="1181687"/>
            <a:ext cx="8596668" cy="4859676"/>
          </a:xfrm>
        </p:spPr>
        <p:txBody>
          <a:bodyPr>
            <a:noAutofit/>
          </a:bodyPr>
          <a:lstStyle/>
          <a:p>
            <a:pPr marL="0" marR="0" algn="just">
              <a:lnSpc>
                <a:spcPct val="107000"/>
              </a:lnSpc>
              <a:spcBef>
                <a:spcPts val="0"/>
              </a:spcBef>
              <a:spcAft>
                <a:spcPts val="800"/>
              </a:spcAft>
            </a:pP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Cooperative Phase</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is important to understand that, ultimately, cooperation is a worthy and necessary stage in the negotiation process. As a negotiator you should be cooperative, avoid threats and be fair to both sides.</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19880653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Skills to Resolve Conflict Peacefully</a:t>
            </a:r>
            <a:r>
              <a:rPr lang="en-GB"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677334" y="1571653"/>
            <a:ext cx="8596668" cy="3880773"/>
          </a:xfrm>
        </p:spPr>
        <p:txBody>
          <a:bodyPr>
            <a:noAutofit/>
          </a:bodyPr>
          <a:lstStyle/>
          <a:p>
            <a:pPr marL="0" marR="0" algn="just">
              <a:lnSpc>
                <a:spcPct val="107000"/>
              </a:lnSpc>
              <a:spcBef>
                <a:spcPts val="0"/>
              </a:spcBef>
              <a:spcAft>
                <a:spcPts val="800"/>
              </a:spcAft>
            </a:pPr>
            <a: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first thing you need is the willingness to work towards a </a:t>
            </a:r>
            <a:b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win-win solution. </a:t>
            </a:r>
          </a:p>
          <a:p>
            <a:pPr marL="0" marR="0" algn="just">
              <a:lnSpc>
                <a:spcPct val="107000"/>
              </a:lnSpc>
              <a:spcBef>
                <a:spcPts val="0"/>
              </a:spcBef>
              <a:spcAft>
                <a:spcPts val="800"/>
              </a:spcAft>
              <a:buNone/>
            </a:pP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Then there are several helpful skills to guide you through </a:t>
            </a:r>
            <a:b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process:</a:t>
            </a:r>
            <a:endParaRPr lang="en-US" sz="2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SzPts val="1000"/>
              <a:buFont typeface="Symbol" panose="05050102010706020507" pitchFamily="18" charset="2"/>
              <a:buChar char=""/>
              <a:tabLst>
                <a:tab pos="457200" algn="l"/>
              </a:tabLst>
            </a:pPr>
            <a:endParaRPr lang="en-US" sz="24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2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783904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3102"/>
          </a:xfrm>
        </p:spPr>
        <p:txBody>
          <a:bodyPr/>
          <a:lstStyle/>
          <a:p>
            <a:r>
              <a:rPr lang="en-US" dirty="0" smtClean="0"/>
              <a:t>skills</a:t>
            </a:r>
            <a:endParaRPr lang="en-US" dirty="0"/>
          </a:p>
        </p:txBody>
      </p:sp>
      <p:sp>
        <p:nvSpPr>
          <p:cNvPr id="3" name="Content Placeholder 2"/>
          <p:cNvSpPr>
            <a:spLocks noGrp="1"/>
          </p:cNvSpPr>
          <p:nvPr>
            <p:ph idx="1"/>
          </p:nvPr>
        </p:nvSpPr>
        <p:spPr>
          <a:xfrm>
            <a:off x="677334" y="1448973"/>
            <a:ext cx="8596668" cy="4592390"/>
          </a:xfrm>
        </p:spPr>
        <p:txBody>
          <a:bodyPr>
            <a:noAutofit/>
          </a:bodyPr>
          <a:lstStyle/>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Be an active listener </a:t>
            </a:r>
            <a:endParaRPr lang="en-US" sz="36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Look and listen for the other person's feelings </a:t>
            </a:r>
            <a:endParaRPr lang="en-US" sz="36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Look for anger cues and triggers </a:t>
            </a:r>
            <a:endParaRPr lang="en-US" sz="36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Maintain good eye contact </a:t>
            </a:r>
            <a:endParaRPr lang="en-US" sz="36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Use a calm voice </a:t>
            </a:r>
            <a:endParaRPr lang="en-US" sz="3600" dirty="0" smtClean="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pPr lvl="0" algn="just">
              <a:lnSpc>
                <a:spcPct val="107000"/>
              </a:lnSpc>
              <a:spcBef>
                <a:spcPts val="0"/>
              </a:spcBef>
              <a:buSzPts val="1000"/>
              <a:buFont typeface="Symbol" panose="05050102010706020507" pitchFamily="18" charset="2"/>
              <a:buChar char=""/>
              <a:tabLst>
                <a:tab pos="457200" algn="l"/>
              </a:tabLst>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Make sure you have ‘cooled down’ before trying to work things out</a:t>
            </a:r>
            <a:endParaRPr lang="en-US" sz="3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normAutofit fontScale="90000"/>
          </a:bodyPr>
          <a:lstStyle/>
          <a:p>
            <a:r>
              <a:rPr lang="en-GB" b="1" u="sng" dirty="0"/>
              <a:t>Importance of sociology and anthropology in health care.</a:t>
            </a:r>
            <a:r>
              <a:rPr lang="en-US" dirty="0"/>
              <a:t/>
            </a:r>
            <a:br>
              <a:rPr lang="en-US" dirty="0"/>
            </a:br>
            <a:endParaRPr lang="en-US" dirty="0"/>
          </a:p>
        </p:txBody>
      </p:sp>
      <p:sp>
        <p:nvSpPr>
          <p:cNvPr id="3" name="Content Placeholder 2"/>
          <p:cNvSpPr>
            <a:spLocks noGrp="1"/>
          </p:cNvSpPr>
          <p:nvPr>
            <p:ph idx="1"/>
          </p:nvPr>
        </p:nvSpPr>
        <p:spPr>
          <a:xfrm>
            <a:off x="677334" y="1060210"/>
            <a:ext cx="9430942" cy="5373841"/>
          </a:xfrm>
        </p:spPr>
        <p:txBody>
          <a:bodyPr>
            <a:noAutofit/>
          </a:bodyPr>
          <a:lstStyle/>
          <a:p>
            <a:pPr marL="0" indent="0">
              <a:buNone/>
            </a:pPr>
            <a:r>
              <a:rPr lang="en-US" sz="3200" dirty="0" smtClean="0"/>
              <a:t>Medical anthropologists attempt to address such</a:t>
            </a:r>
          </a:p>
          <a:p>
            <a:pPr marL="0" indent="0">
              <a:buNone/>
            </a:pPr>
            <a:r>
              <a:rPr lang="en-US" sz="3200" dirty="0" smtClean="0"/>
              <a:t>fundamental questions as:</a:t>
            </a:r>
          </a:p>
          <a:p>
            <a:pPr marL="0" indent="0">
              <a:buNone/>
            </a:pPr>
            <a:r>
              <a:rPr lang="en-US" sz="3200" dirty="0" smtClean="0"/>
              <a:t>• What is the evolutionary basis of the difference in how various populations contend with disease?</a:t>
            </a:r>
          </a:p>
          <a:p>
            <a:pPr marL="0" indent="0">
              <a:buNone/>
            </a:pPr>
            <a:r>
              <a:rPr lang="en-US" sz="3200" dirty="0" smtClean="0"/>
              <a:t>• What are the essential factors influencing the growth and development of children?</a:t>
            </a:r>
          </a:p>
          <a:p>
            <a:pPr marL="0" indent="0">
              <a:buNone/>
            </a:pPr>
            <a:r>
              <a:rPr lang="en-US" sz="3200" dirty="0" smtClean="0"/>
              <a:t>• What effect does modernization have on local</a:t>
            </a:r>
          </a:p>
          <a:p>
            <a:pPr marL="0" indent="0">
              <a:buNone/>
            </a:pPr>
            <a:r>
              <a:rPr lang="en-US" sz="3200" dirty="0" smtClean="0"/>
              <a:t>populations?</a:t>
            </a:r>
          </a:p>
          <a:p>
            <a:pPr marL="0" indent="0">
              <a:buNone/>
            </a:pPr>
            <a:endParaRPr lang="en-US" sz="3200" dirty="0"/>
          </a:p>
        </p:txBody>
      </p:sp>
    </p:spTree>
    <p:extLst>
      <p:ext uri="{BB962C8B-B14F-4D97-AF65-F5344CB8AC3E}">
        <p14:creationId xmlns:p14="http://schemas.microsoft.com/office/powerpoint/2010/main" val="27760607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3" name="Content Placeholder 2"/>
          <p:cNvSpPr>
            <a:spLocks noGrp="1"/>
          </p:cNvSpPr>
          <p:nvPr>
            <p:ph idx="1"/>
          </p:nvPr>
        </p:nvSpPr>
        <p:spPr/>
        <p:txBody>
          <a:bodyPr>
            <a:normAutofit/>
          </a:bodyPr>
          <a:lstStyle/>
          <a:p>
            <a:pPr marL="0" indent="0" algn="ctr">
              <a:buNone/>
            </a:pPr>
            <a:r>
              <a:rPr lang="en-US" sz="9600" dirty="0" smtClean="0"/>
              <a:t>All the best</a:t>
            </a:r>
            <a:endParaRPr lang="en-US" sz="9600" dirty="0"/>
          </a:p>
        </p:txBody>
      </p:sp>
    </p:spTree>
    <p:extLst>
      <p:ext uri="{BB962C8B-B14F-4D97-AF65-F5344CB8AC3E}">
        <p14:creationId xmlns:p14="http://schemas.microsoft.com/office/powerpoint/2010/main" val="3385161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9382"/>
            <a:ext cx="8596668" cy="1097280"/>
          </a:xfrm>
        </p:spPr>
        <p:txBody>
          <a:bodyPr>
            <a:normAutofit fontScale="90000"/>
          </a:bodyPr>
          <a:lstStyle/>
          <a:p>
            <a:pPr marL="0" marR="0">
              <a:lnSpc>
                <a:spcPct val="107000"/>
              </a:lnSpc>
              <a:spcBef>
                <a:spcPts val="0"/>
              </a:spcBef>
              <a:spcAft>
                <a:spcPts val="800"/>
              </a:spcAft>
            </a:pPr>
            <a:r>
              <a:rPr lang="en-US" b="1" u="sng" dirty="0" smtClean="0">
                <a:effectLst/>
                <a:latin typeface="ArialMT"/>
                <a:ea typeface="Calibri" panose="020F0502020204030204" pitchFamily="34" charset="0"/>
                <a:cs typeface="ArialMT"/>
              </a:rPr>
              <a:t>Cultural beliefs, practices and social change that affect health</a:t>
            </a:r>
            <a:r>
              <a:rPr lang="en-US" dirty="0" smtClean="0">
                <a:effectLst/>
                <a:latin typeface="Calibri" panose="020F0502020204030204" pitchFamily="34" charset="0"/>
                <a:ea typeface="Calibri" panose="020F0502020204030204" pitchFamily="34" charset="0"/>
                <a:cs typeface="Times New Roman" panose="02020603050405020304" pitchFamily="18" charset="0"/>
              </a:rPr>
              <a:t/>
            </a:r>
            <a:br>
              <a:rPr lang="en-US"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77334" y="1313411"/>
            <a:ext cx="8596668" cy="5544589"/>
          </a:xfrm>
        </p:spPr>
        <p:txBody>
          <a:bodyPr>
            <a:normAutofit fontScale="92500" lnSpcReduction="10000"/>
          </a:bodyPr>
          <a:lstStyle/>
          <a:p>
            <a:pPr marL="0" algn="just">
              <a:lnSpc>
                <a:spcPct val="107000"/>
              </a:lnSpc>
              <a:spcBef>
                <a:spcPts val="0"/>
              </a:spcBef>
              <a:spcAft>
                <a:spcPts val="800"/>
              </a:spcAft>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Culture is defined as the totality of socially transmitted behaviour patterns, arts, beliefs, institutions, and all other products of human work and thought.</a:t>
            </a:r>
          </a:p>
          <a:p>
            <a:pPr marL="0" algn="just">
              <a:lnSpc>
                <a:spcPct val="107000"/>
              </a:lnSpc>
              <a:spcBef>
                <a:spcPts val="0"/>
              </a:spcBef>
              <a:spcAft>
                <a:spcPts val="800"/>
              </a:spcAft>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According to </a:t>
            </a:r>
            <a:r>
              <a:rPr lang="en-GB" sz="40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Coxa</a:t>
            </a: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and </a:t>
            </a:r>
            <a:r>
              <a:rPr lang="en-GB" sz="40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Maed</a:t>
            </a: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(1975), culture is defined as a group of learned values or acquired beliefs that a person copies from other persons with whom they interact.</a:t>
            </a: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848107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nSpc>
                <a:spcPct val="107000"/>
              </a:lnSpc>
              <a:spcBef>
                <a:spcPts val="0"/>
              </a:spcBef>
              <a:spcAft>
                <a:spcPts val="800"/>
              </a:spcAft>
            </a:pPr>
            <a:r>
              <a:rPr lang="en-GB"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main characteristics of culture are that:</a:t>
            </a:r>
            <a:r>
              <a:rPr lang="en-GB"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r>
              <a:rPr lang="en-US" sz="5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en-US" sz="5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pPr lvl="0"/>
            <a:r>
              <a:rPr lang="en-GB" sz="5400" dirty="0" smtClean="0"/>
              <a:t>It is learned </a:t>
            </a:r>
            <a:endParaRPr lang="en-US" sz="5400" dirty="0" smtClean="0"/>
          </a:p>
          <a:p>
            <a:pPr lvl="0"/>
            <a:r>
              <a:rPr lang="en-GB" sz="5400" dirty="0" smtClean="0"/>
              <a:t>It is shared </a:t>
            </a:r>
            <a:endParaRPr lang="en-US" sz="5400" dirty="0" smtClean="0"/>
          </a:p>
          <a:p>
            <a:pPr lvl="0"/>
            <a:r>
              <a:rPr lang="en-GB" sz="5400" dirty="0" smtClean="0"/>
              <a:t>It </a:t>
            </a:r>
            <a:r>
              <a:rPr lang="en-GB" sz="5400" dirty="0"/>
              <a:t>is an adaptation </a:t>
            </a:r>
            <a:endParaRPr lang="en-US" sz="5400" dirty="0"/>
          </a:p>
          <a:p>
            <a:pPr lvl="0"/>
            <a:r>
              <a:rPr lang="en-GB" sz="5400" dirty="0"/>
              <a:t>It is a dynamic system changing constantly</a:t>
            </a:r>
            <a:endParaRPr lang="en-US" sz="5400" dirty="0"/>
          </a:p>
          <a:p>
            <a:pPr marL="0" indent="0">
              <a:buNone/>
            </a:pPr>
            <a:endParaRPr lang="en-US" sz="5400" dirty="0"/>
          </a:p>
          <a:p>
            <a:endParaRPr lang="en-US" sz="5400" dirty="0"/>
          </a:p>
        </p:txBody>
      </p:sp>
    </p:spTree>
    <p:extLst>
      <p:ext uri="{BB962C8B-B14F-4D97-AF65-F5344CB8AC3E}">
        <p14:creationId xmlns:p14="http://schemas.microsoft.com/office/powerpoint/2010/main" val="1517613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665018"/>
          </a:xfrm>
        </p:spPr>
        <p:txBody>
          <a:bodyPr>
            <a:normAutofit fontScale="90000"/>
          </a:bodyPr>
          <a:lstStyle/>
          <a:p>
            <a:pPr marL="0" marR="0">
              <a:lnSpc>
                <a:spcPct val="107000"/>
              </a:lnSpc>
              <a:spcBef>
                <a:spcPts val="0"/>
              </a:spcBef>
              <a:spcAft>
                <a:spcPts val="800"/>
              </a:spcAft>
            </a:pPr>
            <a:r>
              <a:rPr lang="en-GB" b="1" dirty="0" smtClean="0">
                <a:solidFill>
                  <a:srgbClr val="990000"/>
                </a:solidFill>
                <a:effectLst/>
                <a:latin typeface="Arial" panose="020B0604020202020204" pitchFamily="34" charset="0"/>
                <a:ea typeface="Calibri" panose="020F0502020204030204" pitchFamily="34" charset="0"/>
                <a:cs typeface="Times New Roman" panose="02020603050405020304" pitchFamily="18" charset="0"/>
              </a:rPr>
              <a:t>Components of Culture </a:t>
            </a:r>
            <a:r>
              <a:rPr lang="en-US" sz="5400" dirty="0" smtClean="0">
                <a:effectLst/>
                <a:latin typeface="Calibri" panose="020F0502020204030204" pitchFamily="34" charset="0"/>
                <a:ea typeface="Calibri" panose="020F0502020204030204" pitchFamily="34" charset="0"/>
                <a:cs typeface="Times New Roman" panose="02020603050405020304" pitchFamily="18" charset="0"/>
              </a:rPr>
              <a:t/>
            </a:r>
            <a:br>
              <a:rPr lang="en-US" sz="5400" dirty="0" smtClean="0">
                <a:effectLst/>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77334" y="532015"/>
            <a:ext cx="9148310" cy="5509347"/>
          </a:xfrm>
        </p:spPr>
        <p:txBody>
          <a:bodyPr>
            <a:normAutofit/>
          </a:bodyPr>
          <a:lstStyle/>
          <a:p>
            <a:r>
              <a:rPr lang="en-GB" sz="4400" dirty="0"/>
              <a:t>The two components of culture are: </a:t>
            </a:r>
            <a:endParaRPr lang="en-US" sz="4400" dirty="0"/>
          </a:p>
          <a:p>
            <a:pPr lvl="0"/>
            <a:r>
              <a:rPr lang="en-GB" sz="4400" dirty="0"/>
              <a:t>Non-material culture - these are things that are observed through the behaviour of </a:t>
            </a:r>
            <a:br>
              <a:rPr lang="en-GB" sz="4400" dirty="0"/>
            </a:br>
            <a:r>
              <a:rPr lang="en-GB" sz="4400" dirty="0"/>
              <a:t>societal members. E.g. language, mores/norms, rules etc.</a:t>
            </a:r>
            <a:endParaRPr lang="en-US" sz="4400" dirty="0"/>
          </a:p>
          <a:p>
            <a:pPr marL="0" indent="0">
              <a:buNone/>
            </a:pPr>
            <a:endParaRPr lang="en-US" sz="4400" dirty="0"/>
          </a:p>
          <a:p>
            <a:pPr marL="0" indent="0">
              <a:buNone/>
            </a:pPr>
            <a:endParaRPr lang="en-US" sz="4400" dirty="0"/>
          </a:p>
        </p:txBody>
      </p:sp>
    </p:spTree>
    <p:extLst>
      <p:ext uri="{BB962C8B-B14F-4D97-AF65-F5344CB8AC3E}">
        <p14:creationId xmlns:p14="http://schemas.microsoft.com/office/powerpoint/2010/main" val="18398953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20684"/>
          </a:xfrm>
        </p:spPr>
        <p:txBody>
          <a:bodyPr>
            <a:normAutofit fontScale="90000"/>
          </a:bodyPr>
          <a:lstStyle/>
          <a:p>
            <a:r>
              <a:rPr lang="en-US" dirty="0" smtClean="0"/>
              <a:t>culture</a:t>
            </a:r>
            <a:endParaRPr lang="en-US" dirty="0"/>
          </a:p>
        </p:txBody>
      </p:sp>
      <p:sp>
        <p:nvSpPr>
          <p:cNvPr id="3" name="Content Placeholder 2"/>
          <p:cNvSpPr>
            <a:spLocks noGrp="1"/>
          </p:cNvSpPr>
          <p:nvPr>
            <p:ph idx="1"/>
          </p:nvPr>
        </p:nvSpPr>
        <p:spPr>
          <a:xfrm>
            <a:off x="677334" y="1330036"/>
            <a:ext cx="8596668" cy="5270269"/>
          </a:xfrm>
        </p:spPr>
        <p:txBody>
          <a:bodyPr>
            <a:noAutofit/>
          </a:bodyPr>
          <a:lstStyle/>
          <a:p>
            <a:pPr lvl="0"/>
            <a:r>
              <a:rPr lang="en-GB" sz="4000" dirty="0" smtClean="0"/>
              <a:t>Material culture - these are the physical things in society. Examples of material culture include the type of clothing used, ornaments such as necklaces, bangles, and earrings, kitchenware, type of houses and many more.</a:t>
            </a:r>
            <a:endParaRPr lang="en-US" sz="4000" dirty="0" smtClean="0"/>
          </a:p>
          <a:p>
            <a:endParaRPr lang="en-US" sz="4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14895"/>
          </a:xfrm>
        </p:spPr>
        <p:txBody>
          <a:bodyPr>
            <a:normAutofit fontScale="90000"/>
          </a:bodyPr>
          <a:lstStyle/>
          <a:p>
            <a:pPr marL="0" marR="0">
              <a:lnSpc>
                <a:spcPct val="107000"/>
              </a:lnSpc>
              <a:spcBef>
                <a:spcPts val="0"/>
              </a:spcBef>
              <a:spcAft>
                <a:spcPts val="800"/>
              </a:spcAft>
            </a:pPr>
            <a:r>
              <a:rPr lang="en-GB"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Cultural Beliefs</a:t>
            </a:r>
            <a:r>
              <a:rPr lang="en-US" sz="5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r>
            <a:br>
              <a:rPr lang="en-US" sz="54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endParaRPr lang="en-US" dirty="0">
              <a:solidFill>
                <a:srgbClr val="FF0000"/>
              </a:solidFill>
            </a:endParaRPr>
          </a:p>
        </p:txBody>
      </p:sp>
      <p:sp>
        <p:nvSpPr>
          <p:cNvPr id="3" name="Content Placeholder 2"/>
          <p:cNvSpPr>
            <a:spLocks noGrp="1"/>
          </p:cNvSpPr>
          <p:nvPr>
            <p:ph idx="1"/>
          </p:nvPr>
        </p:nvSpPr>
        <p:spPr>
          <a:xfrm>
            <a:off x="677334" y="881149"/>
            <a:ext cx="8596668" cy="5160213"/>
          </a:xfrm>
        </p:spPr>
        <p:txBody>
          <a:bodyPr>
            <a:normAutofit lnSpcReduction="10000"/>
          </a:bodyPr>
          <a:lstStyle/>
          <a:p>
            <a:pPr marL="0" indent="0">
              <a:buNone/>
            </a:pPr>
            <a:r>
              <a:rPr lang="en-GB" sz="4800" dirty="0"/>
              <a:t>A cultural belief is a personal conviction and disposition to retain and abandon actions taking into account values of one's own culture. Cultural beliefs may pertain to child rearing or housing. </a:t>
            </a:r>
            <a:endParaRPr lang="en-US" sz="4800" dirty="0"/>
          </a:p>
          <a:p>
            <a:pPr marL="0" indent="0">
              <a:buNone/>
            </a:pPr>
            <a:endParaRPr lang="en-US" sz="4800" dirty="0"/>
          </a:p>
        </p:txBody>
      </p:sp>
    </p:spTree>
    <p:extLst>
      <p:ext uri="{BB962C8B-B14F-4D97-AF65-F5344CB8AC3E}">
        <p14:creationId xmlns:p14="http://schemas.microsoft.com/office/powerpoint/2010/main" val="1398702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4058"/>
          </a:xfrm>
        </p:spPr>
        <p:txBody>
          <a:bodyPr>
            <a:normAutofit fontScale="90000"/>
          </a:bodyPr>
          <a:lstStyle/>
          <a:p>
            <a:r>
              <a:rPr lang="en-US" dirty="0" err="1" smtClean="0"/>
              <a:t>Con’t</a:t>
            </a:r>
            <a:endParaRPr lang="en-US" dirty="0"/>
          </a:p>
        </p:txBody>
      </p:sp>
      <p:sp>
        <p:nvSpPr>
          <p:cNvPr id="3" name="Content Placeholder 2"/>
          <p:cNvSpPr>
            <a:spLocks noGrp="1"/>
          </p:cNvSpPr>
          <p:nvPr>
            <p:ph idx="1"/>
          </p:nvPr>
        </p:nvSpPr>
        <p:spPr>
          <a:xfrm>
            <a:off x="677334" y="1270000"/>
            <a:ext cx="8596668" cy="5213927"/>
          </a:xfrm>
        </p:spPr>
        <p:txBody>
          <a:bodyPr>
            <a:noAutofit/>
          </a:bodyPr>
          <a:lstStyle/>
          <a:p>
            <a:pPr marL="0" marR="0" algn="just">
              <a:lnSpc>
                <a:spcPct val="107000"/>
              </a:lnSpc>
              <a:spcBef>
                <a:spcPts val="0"/>
              </a:spcBef>
              <a:spcAft>
                <a:spcPts val="800"/>
              </a:spcAft>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Several studies have noted that, besides inadequate availability of health care services in many areas, especially the less developed countries, certain disease specific and non-disease, cultural beliefs may influence people's health seeking behaviour.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24402310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4058"/>
          </a:xfrm>
        </p:spPr>
        <p:txBody>
          <a:bodyPr>
            <a:normAutofit fontScale="90000"/>
          </a:bodyPr>
          <a:lstStyle/>
          <a:p>
            <a:r>
              <a:rPr lang="en-US" dirty="0" err="1" smtClean="0"/>
              <a:t>Con’t</a:t>
            </a:r>
            <a:endParaRPr lang="en-US" dirty="0"/>
          </a:p>
        </p:txBody>
      </p:sp>
      <p:sp>
        <p:nvSpPr>
          <p:cNvPr id="3" name="Content Placeholder 2"/>
          <p:cNvSpPr>
            <a:spLocks noGrp="1"/>
          </p:cNvSpPr>
          <p:nvPr>
            <p:ph idx="1"/>
          </p:nvPr>
        </p:nvSpPr>
        <p:spPr>
          <a:xfrm>
            <a:off x="677334" y="1147157"/>
            <a:ext cx="8596668" cy="4894206"/>
          </a:xfrm>
        </p:spPr>
        <p:txBody>
          <a:bodyPr>
            <a:no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It has even been noted that health services may be under-utilised and health and child care instructions may be ineffective or ignored in traditional and transitional societies where people's ideas and behavioural patterns conflict with the knowledge being passed to them.</a:t>
            </a:r>
            <a:endParaRPr lang="en-US" sz="4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77334" y="266008"/>
            <a:ext cx="8596668" cy="748146"/>
          </a:xfrm>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Cultural beliefs and health </a:t>
            </a:r>
            <a:endParaRPr lang="en-US" dirty="0"/>
          </a:p>
        </p:txBody>
      </p:sp>
      <p:sp>
        <p:nvSpPr>
          <p:cNvPr id="3" name="Content Placeholder 2"/>
          <p:cNvSpPr>
            <a:spLocks noGrp="1"/>
          </p:cNvSpPr>
          <p:nvPr>
            <p:ph idx="1"/>
          </p:nvPr>
        </p:nvSpPr>
        <p:spPr>
          <a:xfrm>
            <a:off x="677334" y="897775"/>
            <a:ext cx="8596668" cy="5569527"/>
          </a:xfrm>
        </p:spPr>
        <p:txBody>
          <a:bodyPr>
            <a:normAutofit/>
          </a:bodyPr>
          <a:lstStyle/>
          <a:p>
            <a:pPr marL="0" marR="0" indent="0" algn="just">
              <a:lnSpc>
                <a:spcPct val="107000"/>
              </a:lnSpc>
              <a:spcBef>
                <a:spcPts val="0"/>
              </a:spcBef>
              <a:spcAft>
                <a:spcPts val="800"/>
              </a:spcAft>
              <a:buNone/>
            </a:pPr>
            <a:r>
              <a:rPr lang="en-GB" sz="3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Food Taboos</a:t>
            </a:r>
            <a:endParaRPr lang="en-US" sz="3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For example, in some parts of Kenya, children and women are not given eggs in the belief that the child will learn to be a thief when grown up or that a mother feeding on eggs may harm her unborn baby. </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61135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Main objective</a:t>
            </a:r>
            <a:br>
              <a:rPr lang="en-US" b="1" dirty="0" smtClean="0"/>
            </a:br>
            <a:endParaRPr lang="en-US" dirty="0"/>
          </a:p>
        </p:txBody>
      </p:sp>
      <p:sp>
        <p:nvSpPr>
          <p:cNvPr id="3" name="Content Placeholder 2"/>
          <p:cNvSpPr>
            <a:spLocks noGrp="1"/>
          </p:cNvSpPr>
          <p:nvPr>
            <p:ph idx="1"/>
          </p:nvPr>
        </p:nvSpPr>
        <p:spPr>
          <a:xfrm>
            <a:off x="605726" y="1841124"/>
            <a:ext cx="10515600" cy="4351338"/>
          </a:xfrm>
        </p:spPr>
        <p:txBody>
          <a:bodyPr>
            <a:normAutofit lnSpcReduction="10000"/>
          </a:bodyPr>
          <a:lstStyle/>
          <a:p>
            <a:pPr marL="0" indent="0">
              <a:buNone/>
            </a:pPr>
            <a:r>
              <a:rPr lang="en-US" sz="4400" dirty="0" smtClean="0"/>
              <a:t>To </a:t>
            </a:r>
            <a:r>
              <a:rPr lang="en-US" sz="4400" dirty="0"/>
              <a:t>enable the learner to acquire knowledge on sociology and anthropology, develop skills </a:t>
            </a:r>
            <a:r>
              <a:rPr lang="en-US" sz="4400" dirty="0" smtClean="0"/>
              <a:t>and attitude </a:t>
            </a:r>
            <a:r>
              <a:rPr lang="en-US" sz="4400" dirty="0"/>
              <a:t>to be able to assist the individual, the family and the community to promote </a:t>
            </a:r>
            <a:r>
              <a:rPr lang="en-US" sz="4400" dirty="0" smtClean="0"/>
              <a:t>health, prevent </a:t>
            </a:r>
            <a:r>
              <a:rPr lang="en-US" sz="4400" dirty="0"/>
              <a:t>illness, manage and rehabilitate clients.</a:t>
            </a:r>
          </a:p>
        </p:txBody>
      </p:sp>
    </p:spTree>
    <p:extLst>
      <p:ext uri="{BB962C8B-B14F-4D97-AF65-F5344CB8AC3E}">
        <p14:creationId xmlns:p14="http://schemas.microsoft.com/office/powerpoint/2010/main" val="1018855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a:xfrm>
            <a:off x="677334" y="1180407"/>
            <a:ext cx="8596668" cy="4860955"/>
          </a:xfrm>
        </p:spPr>
        <p:txBody>
          <a:bodyPr>
            <a:normAutofit lnSpcReduction="10000"/>
          </a:bodyPr>
          <a:lstStyle/>
          <a:p>
            <a:pPr marL="0" indent="0">
              <a:buNone/>
            </a:pPr>
            <a:r>
              <a:rPr lang="en-US" sz="4800" dirty="0" smtClean="0"/>
              <a:t>   Breastfeeding</a:t>
            </a:r>
          </a:p>
          <a:p>
            <a:r>
              <a:rPr lang="en-US" sz="4000" dirty="0" smtClean="0"/>
              <a:t>It is culturally important for Somali mothers to breastfeed their babies. Not doing so is seen as a sign of poor mothering. </a:t>
            </a:r>
          </a:p>
          <a:p>
            <a:r>
              <a:rPr lang="en-US" sz="4000" dirty="0" smtClean="0"/>
              <a:t>Somali children are breastfed until they are two years old, or until the mother becomes pregnant again</a:t>
            </a:r>
          </a:p>
          <a:p>
            <a:endParaRPr lang="en-US" sz="4000" dirty="0" smtClean="0"/>
          </a:p>
          <a:p>
            <a:endParaRPr lang="en-US" dirty="0"/>
          </a:p>
        </p:txBody>
      </p:sp>
    </p:spTree>
    <p:extLst>
      <p:ext uri="{BB962C8B-B14F-4D97-AF65-F5344CB8AC3E}">
        <p14:creationId xmlns:p14="http://schemas.microsoft.com/office/powerpoint/2010/main" val="2187697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729" y="0"/>
            <a:ext cx="8596668" cy="666427"/>
          </a:xfrm>
        </p:spPr>
        <p:txBody>
          <a:bodyPr>
            <a:normAutofit/>
          </a:bodyPr>
          <a:lstStyle/>
          <a:p>
            <a:pPr marL="0" marR="0">
              <a:spcBef>
                <a:spcPts val="0"/>
              </a:spcBef>
              <a:spcAft>
                <a:spcPts val="0"/>
              </a:spcAft>
            </a:pPr>
            <a:r>
              <a:rPr lang="en-US" dirty="0" smtClean="0"/>
              <a:t>socialization</a:t>
            </a:r>
            <a:endParaRPr lang="en-US" dirty="0"/>
          </a:p>
        </p:txBody>
      </p:sp>
      <p:sp>
        <p:nvSpPr>
          <p:cNvPr id="3" name="Content Placeholder 2"/>
          <p:cNvSpPr>
            <a:spLocks noGrp="1"/>
          </p:cNvSpPr>
          <p:nvPr>
            <p:ph idx="1"/>
          </p:nvPr>
        </p:nvSpPr>
        <p:spPr>
          <a:xfrm>
            <a:off x="388749" y="805912"/>
            <a:ext cx="9037884" cy="5594888"/>
          </a:xfrm>
        </p:spPr>
        <p:txBody>
          <a:bodyPr>
            <a:noAutofit/>
          </a:bodyPr>
          <a:lstStyle/>
          <a:p>
            <a:pPr marL="0" indent="0">
              <a:buNone/>
            </a:pPr>
            <a:r>
              <a:rPr lang="en-US" sz="3600" b="1" dirty="0" smtClean="0"/>
              <a:t>The Socialization Process</a:t>
            </a:r>
          </a:p>
          <a:p>
            <a:pPr marL="0" indent="0">
              <a:buNone/>
            </a:pPr>
            <a:r>
              <a:rPr lang="en-US" sz="3600" dirty="0" smtClean="0"/>
              <a:t>According to </a:t>
            </a:r>
            <a:r>
              <a:rPr lang="en-US" sz="3600" dirty="0" err="1" smtClean="0"/>
              <a:t>Peil</a:t>
            </a:r>
            <a:r>
              <a:rPr lang="en-US" sz="3600" dirty="0" smtClean="0"/>
              <a:t> (1977) it refers to all the things that a child needs to know in order to function as a confirmed member of society. </a:t>
            </a:r>
          </a:p>
          <a:p>
            <a:pPr marL="0" indent="0">
              <a:buNone/>
            </a:pPr>
            <a:r>
              <a:rPr lang="en-US" sz="3600" dirty="0" err="1" smtClean="0"/>
              <a:t>Akinsola</a:t>
            </a:r>
            <a:r>
              <a:rPr lang="en-US" sz="3600" dirty="0" smtClean="0"/>
              <a:t> (1983) defines socialization as the fundamental social process by which a person is introduced to be part of society into which one was born and learns its culture. </a:t>
            </a:r>
          </a:p>
          <a:p>
            <a:pPr marL="0" indent="0">
              <a:buNone/>
            </a:pPr>
            <a:endParaRPr lang="en-US" sz="3600" dirty="0"/>
          </a:p>
        </p:txBody>
      </p:sp>
    </p:spTree>
    <p:extLst>
      <p:ext uri="{BB962C8B-B14F-4D97-AF65-F5344CB8AC3E}">
        <p14:creationId xmlns:p14="http://schemas.microsoft.com/office/powerpoint/2010/main" val="1355461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938"/>
          </a:xfrm>
        </p:spPr>
        <p:txBody>
          <a:bodyPr/>
          <a:lstStyle/>
          <a:p>
            <a:r>
              <a:rPr lang="en-US" dirty="0" smtClean="0"/>
              <a:t>Socialization process</a:t>
            </a:r>
            <a:endParaRPr lang="en-US" dirty="0"/>
          </a:p>
        </p:txBody>
      </p:sp>
      <p:sp>
        <p:nvSpPr>
          <p:cNvPr id="3" name="Content Placeholder 2"/>
          <p:cNvSpPr>
            <a:spLocks noGrp="1"/>
          </p:cNvSpPr>
          <p:nvPr>
            <p:ph idx="1"/>
          </p:nvPr>
        </p:nvSpPr>
        <p:spPr>
          <a:xfrm>
            <a:off x="677334" y="1003069"/>
            <a:ext cx="9131684" cy="5087389"/>
          </a:xfrm>
        </p:spPr>
        <p:txBody>
          <a:bodyPr>
            <a:noAutofit/>
          </a:bodyPr>
          <a:lstStyle/>
          <a:p>
            <a:r>
              <a:rPr lang="en-US" sz="3200" dirty="0" smtClean="0"/>
              <a:t>Although much of this learning takes place in the first two or three years of life, socialization continues throughout life. When we attend school, move to a new place, take a new job or whenever we are called to make changes in customs, norms or behavior, additional socialization is necessary.</a:t>
            </a:r>
          </a:p>
          <a:p>
            <a:r>
              <a:rPr lang="en-US" sz="3200" dirty="0" smtClean="0"/>
              <a:t>Socialization integrates a child into the community by teaching them the disciplines, aspirations, social roles and skills necessary for group membership.</a:t>
            </a:r>
            <a:endParaRPr lang="en-US" sz="3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US" b="1" u="sng" dirty="0" smtClean="0">
                <a:effectLst/>
                <a:latin typeface="ArialMT"/>
                <a:ea typeface="Calibri" panose="020F0502020204030204" pitchFamily="34" charset="0"/>
                <a:cs typeface="ArialMT"/>
              </a:rPr>
              <a:t>Types of socialization</a:t>
            </a:r>
            <a:endParaRPr lang="en-US" dirty="0"/>
          </a:p>
        </p:txBody>
      </p:sp>
      <p:sp>
        <p:nvSpPr>
          <p:cNvPr id="3" name="Content Placeholder 2"/>
          <p:cNvSpPr>
            <a:spLocks noGrp="1"/>
          </p:cNvSpPr>
          <p:nvPr>
            <p:ph idx="1"/>
          </p:nvPr>
        </p:nvSpPr>
        <p:spPr/>
        <p:txBody>
          <a:bodyPr>
            <a:normAutofit/>
          </a:bodyPr>
          <a:lstStyle/>
          <a:p>
            <a:pPr marL="0" marR="0" indent="0" algn="just">
              <a:lnSpc>
                <a:spcPct val="107000"/>
              </a:lnSpc>
              <a:spcBef>
                <a:spcPts val="0"/>
              </a:spcBef>
              <a:spcAft>
                <a:spcPts val="800"/>
              </a:spcAft>
              <a:buNone/>
            </a:pPr>
            <a:r>
              <a:rPr lang="en-GB" sz="4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socialisation process is made up of two parts:</a:t>
            </a:r>
            <a:endParaRPr lang="en-US" sz="48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800"/>
              </a:spcAft>
              <a:buFont typeface="Wingdings" panose="05000000000000000000" pitchFamily="2" charset="2"/>
              <a:buChar char="§"/>
            </a:pPr>
            <a:r>
              <a:rPr lang="en-GB" sz="4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Primary socialisation </a:t>
            </a:r>
            <a:endParaRPr lang="en-US" sz="4800" dirty="0" smtClean="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
            </a:pPr>
            <a:r>
              <a:rPr lang="en-GB" sz="4800" dirty="0" smtClean="0">
                <a:solidFill>
                  <a:srgbClr val="000000"/>
                </a:solidFill>
                <a:effectLst/>
                <a:latin typeface="Arial" panose="020B0604020202020204" pitchFamily="34" charset="0"/>
                <a:ea typeface="Calibri" panose="020F0502020204030204" pitchFamily="34" charset="0"/>
              </a:rPr>
              <a:t>Secondary socialisation</a:t>
            </a:r>
            <a:endParaRPr lang="en-US" sz="4800" dirty="0"/>
          </a:p>
        </p:txBody>
      </p:sp>
    </p:spTree>
    <p:extLst>
      <p:ext uri="{BB962C8B-B14F-4D97-AF65-F5344CB8AC3E}">
        <p14:creationId xmlns:p14="http://schemas.microsoft.com/office/powerpoint/2010/main" val="24677154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Primary Socialisation</a:t>
            </a: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677334" y="1346662"/>
            <a:ext cx="8596668" cy="5120639"/>
          </a:xfrm>
        </p:spPr>
        <p:txBody>
          <a:bodyPr>
            <a:no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is the type of socialisation that starts from infancy with parents and other family members who are in close contact with the young one. The mother plays an active role in bonding with her infant. As the child advances in age, they are taught the expected roles according to age and sex.</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1587179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lstStyle/>
          <a:p>
            <a:r>
              <a:rPr lang="en-US" dirty="0" smtClean="0"/>
              <a:t>primary</a:t>
            </a:r>
            <a:endParaRPr lang="en-US" dirty="0"/>
          </a:p>
        </p:txBody>
      </p:sp>
      <p:sp>
        <p:nvSpPr>
          <p:cNvPr id="3" name="Content Placeholder 2"/>
          <p:cNvSpPr>
            <a:spLocks noGrp="1"/>
          </p:cNvSpPr>
          <p:nvPr>
            <p:ph idx="1"/>
          </p:nvPr>
        </p:nvSpPr>
        <p:spPr>
          <a:xfrm>
            <a:off x="677334" y="1263535"/>
            <a:ext cx="8596668" cy="4777827"/>
          </a:xfrm>
        </p:spPr>
        <p:txBody>
          <a:bodyPr>
            <a:no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For example, children are taught to be obedient to parents and other older persons in the neighbourhood. Children also learn by observing and imitating others. Therefore, parents should be role models if they expect their children to attain acceptable behaviour.</a:t>
            </a:r>
            <a:endParaRPr lang="en-US"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Secondary Socialisation</a:t>
            </a: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677334" y="1163783"/>
            <a:ext cx="9381066" cy="5436522"/>
          </a:xfrm>
        </p:spPr>
        <p:txBody>
          <a:bodyPr>
            <a:normAutofit fontScale="92500"/>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takes us outside the home with playmates in the neighbourhood, at school and with other community agents, for example, religious forums. For example, parents who are well educated prefer to move from rural to urban areas. They may work as employees of the government and children are encouraged to go to school early and join church groups. All these offer secondary socialisation.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60657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endParaRPr lang="en-US" dirty="0"/>
          </a:p>
        </p:txBody>
      </p:sp>
      <p:sp>
        <p:nvSpPr>
          <p:cNvPr id="3" name="Content Placeholder 2"/>
          <p:cNvSpPr>
            <a:spLocks noGrp="1"/>
          </p:cNvSpPr>
          <p:nvPr>
            <p:ph idx="1"/>
          </p:nvPr>
        </p:nvSpPr>
        <p:spPr>
          <a:xfrm>
            <a:off x="677334" y="1163783"/>
            <a:ext cx="8596668" cy="4877580"/>
          </a:xfrm>
        </p:spPr>
        <p:txBody>
          <a:bodyPr>
            <a:normAutofit lnSpcReduction="10000"/>
          </a:bodyPr>
          <a:lstStyle/>
          <a:p>
            <a:pPr marL="0" indent="0">
              <a:buNone/>
            </a:pPr>
            <a:r>
              <a:rPr lang="en-GB" sz="3600" dirty="0" smtClean="0"/>
              <a:t>Other </a:t>
            </a:r>
            <a:r>
              <a:rPr lang="en-GB" sz="3600" dirty="0"/>
              <a:t>classifications of socialisation include:</a:t>
            </a:r>
            <a:endParaRPr lang="en-US" sz="3600" dirty="0"/>
          </a:p>
          <a:p>
            <a:pPr lvl="0"/>
            <a:r>
              <a:rPr lang="en-GB" sz="3600" dirty="0"/>
              <a:t>Positive socialisation</a:t>
            </a:r>
            <a:endParaRPr lang="en-US" sz="3600" dirty="0"/>
          </a:p>
          <a:p>
            <a:pPr lvl="0"/>
            <a:r>
              <a:rPr lang="en-GB" sz="3600" dirty="0"/>
              <a:t>Natural vs. planned socialisation</a:t>
            </a:r>
            <a:endParaRPr lang="en-US" sz="3600" dirty="0"/>
          </a:p>
          <a:p>
            <a:pPr lvl="0"/>
            <a:r>
              <a:rPr lang="en-GB" sz="3600" dirty="0"/>
              <a:t>Mixed positive and negative socialization</a:t>
            </a:r>
            <a:endParaRPr lang="en-US" sz="3600" dirty="0"/>
          </a:p>
          <a:p>
            <a:pPr lvl="0"/>
            <a:r>
              <a:rPr lang="en-GB" sz="3600" dirty="0"/>
              <a:t>Deliberate socialisation</a:t>
            </a:r>
            <a:endParaRPr lang="en-US" sz="3600" dirty="0"/>
          </a:p>
          <a:p>
            <a:r>
              <a:rPr lang="en-GB" sz="3600" dirty="0"/>
              <a:t>Unconscious socialisation</a:t>
            </a:r>
            <a:endParaRPr lang="en-US" sz="3600" dirty="0"/>
          </a:p>
        </p:txBody>
      </p:sp>
    </p:spTree>
    <p:extLst>
      <p:ext uri="{BB962C8B-B14F-4D97-AF65-F5344CB8AC3E}">
        <p14:creationId xmlns:p14="http://schemas.microsoft.com/office/powerpoint/2010/main" val="3009762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2756"/>
            <a:ext cx="8596668" cy="864524"/>
          </a:xfrm>
        </p:spPr>
        <p:txBody>
          <a:bodyPr>
            <a:normAutofit/>
          </a:bodyPr>
          <a:lstStyle/>
          <a:p>
            <a:pPr marL="0" marR="0">
              <a:lnSpc>
                <a:spcPct val="107000"/>
              </a:lnSpc>
              <a:spcBef>
                <a:spcPts val="0"/>
              </a:spcBef>
              <a:spcAft>
                <a:spcPts val="800"/>
              </a:spcAft>
            </a:pPr>
            <a:r>
              <a:rPr lang="en-GB" sz="44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agents of socialisation</a:t>
            </a:r>
            <a:endParaRPr lang="en-US" sz="4400" dirty="0">
              <a:solidFill>
                <a:srgbClr val="FF0000"/>
              </a:solidFill>
            </a:endParaRPr>
          </a:p>
        </p:txBody>
      </p:sp>
      <p:sp>
        <p:nvSpPr>
          <p:cNvPr id="3" name="Content Placeholder 2"/>
          <p:cNvSpPr>
            <a:spLocks noGrp="1"/>
          </p:cNvSpPr>
          <p:nvPr>
            <p:ph idx="1"/>
          </p:nvPr>
        </p:nvSpPr>
        <p:spPr>
          <a:xfrm>
            <a:off x="677333" y="1213659"/>
            <a:ext cx="9181561" cy="5353396"/>
          </a:xfrm>
        </p:spPr>
        <p:txBody>
          <a:bodyPr>
            <a:normAutofit/>
          </a:bodyPr>
          <a:lstStyle/>
          <a:p>
            <a:pPr marL="0" indent="0">
              <a:buNone/>
            </a:pPr>
            <a:endParaRPr lang="en-US" dirty="0" smtClean="0"/>
          </a:p>
          <a:p>
            <a:pPr marL="0" indent="0">
              <a:buNone/>
            </a:pPr>
            <a:r>
              <a:rPr lang="en-US" sz="4000" b="1" dirty="0" smtClean="0"/>
              <a:t>1.Family</a:t>
            </a:r>
          </a:p>
          <a:p>
            <a:pPr marL="0" indent="0">
              <a:buNone/>
            </a:pPr>
            <a:r>
              <a:rPr lang="en-US" sz="4000" dirty="0" smtClean="0"/>
              <a:t>The family is made up of parents, children and close relatives. These are the primary agents of socialization who influence the child's behavior and attitudes within the society</a:t>
            </a:r>
            <a:r>
              <a:rPr lang="en-US" sz="4000" smtClean="0"/>
              <a:t>. </a:t>
            </a:r>
            <a:endParaRPr lang="en-US" sz="4000" dirty="0" smtClean="0"/>
          </a:p>
          <a:p>
            <a:pPr marL="0" indent="0">
              <a:buNone/>
            </a:pPr>
            <a:endParaRPr lang="en-US" sz="4000" dirty="0" smtClean="0"/>
          </a:p>
          <a:p>
            <a:pPr marL="0" indent="0">
              <a:buNone/>
            </a:pPr>
            <a:endParaRPr lang="en-US" dirty="0"/>
          </a:p>
        </p:txBody>
      </p:sp>
    </p:spTree>
    <p:extLst>
      <p:ext uri="{BB962C8B-B14F-4D97-AF65-F5344CB8AC3E}">
        <p14:creationId xmlns:p14="http://schemas.microsoft.com/office/powerpoint/2010/main" val="30816212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6132"/>
            <a:ext cx="8596668" cy="1030778"/>
          </a:xfrm>
        </p:spPr>
        <p:txBody>
          <a:bodyPr>
            <a:noAutofit/>
          </a:bodyPr>
          <a:lstStyle/>
          <a:p>
            <a:r>
              <a:rPr lang="en-US" sz="4000" b="1" dirty="0" smtClean="0"/>
              <a:t>2.The Social Institutions</a:t>
            </a:r>
            <a:br>
              <a:rPr lang="en-US" sz="4000" b="1" dirty="0" smtClean="0"/>
            </a:br>
            <a:endParaRPr lang="en-US" sz="4000" dirty="0"/>
          </a:p>
        </p:txBody>
      </p:sp>
      <p:sp>
        <p:nvSpPr>
          <p:cNvPr id="3" name="Content Placeholder 2"/>
          <p:cNvSpPr>
            <a:spLocks noGrp="1"/>
          </p:cNvSpPr>
          <p:nvPr>
            <p:ph idx="1"/>
          </p:nvPr>
        </p:nvSpPr>
        <p:spPr>
          <a:xfrm>
            <a:off x="504599" y="1119948"/>
            <a:ext cx="8596668" cy="5397230"/>
          </a:xfrm>
        </p:spPr>
        <p:txBody>
          <a:bodyPr>
            <a:noAutofit/>
          </a:bodyPr>
          <a:lstStyle/>
          <a:p>
            <a:pPr marL="0" indent="0">
              <a:buNone/>
            </a:pPr>
            <a:r>
              <a:rPr lang="en-US" sz="3600" dirty="0" smtClean="0"/>
              <a:t>These are explained as social organizations each with a specific function (</a:t>
            </a:r>
            <a:r>
              <a:rPr lang="en-US" sz="3600" dirty="0" err="1" smtClean="0"/>
              <a:t>Akinsola</a:t>
            </a:r>
            <a:r>
              <a:rPr lang="en-US" sz="3600" dirty="0" smtClean="0"/>
              <a:t> 1983). Examples of social institutions are the family, schools, religious organizations, government and hospitals. Each of these social institutions is organized to offer a service to community members.</a:t>
            </a:r>
          </a:p>
          <a:p>
            <a:pPr marL="0" indent="0">
              <a:buNone/>
            </a:pPr>
            <a:endParaRPr lang="en-US" sz="3600" dirty="0"/>
          </a:p>
        </p:txBody>
      </p:sp>
    </p:spTree>
    <p:extLst>
      <p:ext uri="{BB962C8B-B14F-4D97-AF65-F5344CB8AC3E}">
        <p14:creationId xmlns:p14="http://schemas.microsoft.com/office/powerpoint/2010/main" val="3330444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35431"/>
          </a:xfrm>
        </p:spPr>
        <p:txBody>
          <a:bodyPr>
            <a:normAutofit fontScale="90000"/>
          </a:bodyPr>
          <a:lstStyle/>
          <a:p>
            <a:r>
              <a:rPr lang="en-US" dirty="0" smtClean="0"/>
              <a:t>specific objectives</a:t>
            </a:r>
            <a:endParaRPr lang="en-US" dirty="0"/>
          </a:p>
        </p:txBody>
      </p:sp>
      <p:sp>
        <p:nvSpPr>
          <p:cNvPr id="3" name="Content Placeholder 2"/>
          <p:cNvSpPr>
            <a:spLocks noGrp="1"/>
          </p:cNvSpPr>
          <p:nvPr>
            <p:ph idx="1"/>
          </p:nvPr>
        </p:nvSpPr>
        <p:spPr>
          <a:xfrm>
            <a:off x="785823" y="635431"/>
            <a:ext cx="8596668" cy="3880773"/>
          </a:xfrm>
        </p:spPr>
        <p:txBody>
          <a:bodyPr>
            <a:normAutofit fontScale="92500" lnSpcReduction="10000"/>
          </a:bodyPr>
          <a:lstStyle/>
          <a:p>
            <a:pPr marL="0" indent="0">
              <a:buNone/>
            </a:pPr>
            <a:r>
              <a:rPr lang="en-US" dirty="0" smtClean="0"/>
              <a:t>1</a:t>
            </a:r>
            <a:r>
              <a:rPr lang="en-US" sz="2800" dirty="0" smtClean="0"/>
              <a:t>. Describe the concepts used in sociology and anthropology in the delivery of health services.</a:t>
            </a:r>
          </a:p>
          <a:p>
            <a:pPr marL="0" indent="0">
              <a:buNone/>
            </a:pPr>
            <a:r>
              <a:rPr lang="en-US" sz="2800" dirty="0" smtClean="0"/>
              <a:t>2. The historical background of sociology and anthropology</a:t>
            </a:r>
          </a:p>
          <a:p>
            <a:pPr marL="0" indent="0">
              <a:buNone/>
            </a:pPr>
            <a:r>
              <a:rPr lang="en-US" sz="2800" dirty="0" smtClean="0"/>
              <a:t>3. Describe the cultural beliefs, practices and social change that affect health.</a:t>
            </a:r>
          </a:p>
          <a:p>
            <a:pPr marL="0" indent="0">
              <a:buNone/>
            </a:pPr>
            <a:r>
              <a:rPr lang="en-US" sz="2800" dirty="0" smtClean="0"/>
              <a:t>4. Describe various social institutions.</a:t>
            </a:r>
          </a:p>
          <a:p>
            <a:pPr marL="0" indent="0">
              <a:buNone/>
            </a:pPr>
            <a:r>
              <a:rPr lang="en-US" sz="2800" dirty="0" smtClean="0"/>
              <a:t>5. Describe conflict and conflict resolution, negotiation process and peace building</a:t>
            </a:r>
            <a:endParaRPr lang="en-US" sz="2800" dirty="0"/>
          </a:p>
        </p:txBody>
      </p:sp>
    </p:spTree>
    <p:extLst>
      <p:ext uri="{BB962C8B-B14F-4D97-AF65-F5344CB8AC3E}">
        <p14:creationId xmlns:p14="http://schemas.microsoft.com/office/powerpoint/2010/main" val="39238673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lstStyle/>
          <a:p>
            <a:r>
              <a:rPr lang="en-US" dirty="0" smtClean="0"/>
              <a:t>Social institutions.</a:t>
            </a:r>
            <a:endParaRPr lang="en-US" dirty="0"/>
          </a:p>
        </p:txBody>
      </p:sp>
      <p:sp>
        <p:nvSpPr>
          <p:cNvPr id="3" name="Content Placeholder 2"/>
          <p:cNvSpPr>
            <a:spLocks noGrp="1"/>
          </p:cNvSpPr>
          <p:nvPr>
            <p:ph idx="1"/>
          </p:nvPr>
        </p:nvSpPr>
        <p:spPr>
          <a:xfrm>
            <a:off x="677334" y="1479665"/>
            <a:ext cx="8596668" cy="4561697"/>
          </a:xfrm>
        </p:spPr>
        <p:txBody>
          <a:bodyPr>
            <a:normAutofit/>
          </a:bodyPr>
          <a:lstStyle/>
          <a:p>
            <a:r>
              <a:rPr lang="en-US" sz="4000" dirty="0" smtClean="0"/>
              <a:t> When a child enters school they start experiencing secondary socialization through the teachers, schoolmates and the school environments. All these factors play a part in the child's socialization.</a:t>
            </a:r>
            <a:endParaRPr lang="en-US" sz="40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48393"/>
          </a:xfrm>
        </p:spPr>
        <p:txBody>
          <a:bodyPr>
            <a:normAutofit fontScale="90000"/>
          </a:bodyPr>
          <a:lstStyle/>
          <a:p>
            <a:r>
              <a:rPr lang="en-GB" b="1" dirty="0" smtClean="0"/>
              <a:t> 3.Peers, School friends and neighbours </a:t>
            </a:r>
            <a:endParaRPr lang="en-US" dirty="0"/>
          </a:p>
        </p:txBody>
      </p:sp>
      <p:sp>
        <p:nvSpPr>
          <p:cNvPr id="3" name="Content Placeholder 2"/>
          <p:cNvSpPr>
            <a:spLocks noGrp="1"/>
          </p:cNvSpPr>
          <p:nvPr>
            <p:ph idx="1"/>
          </p:nvPr>
        </p:nvSpPr>
        <p:spPr>
          <a:xfrm>
            <a:off x="677334" y="631767"/>
            <a:ext cx="9001504" cy="6010573"/>
          </a:xfrm>
        </p:spPr>
        <p:txBody>
          <a:bodyPr>
            <a:noAutofit/>
          </a:bodyPr>
          <a:lstStyle/>
          <a:p>
            <a:pPr marL="0" indent="0">
              <a:buNone/>
            </a:pPr>
            <a:r>
              <a:rPr lang="en-GB" sz="3600" dirty="0" smtClean="0"/>
              <a:t>The </a:t>
            </a:r>
            <a:r>
              <a:rPr lang="en-GB" sz="3600" dirty="0"/>
              <a:t>peers, schoolmates and neighbours that a child spends most of their waking hours with also become major agents. Children have friends whom they want to be similar to. However, sometimes what their peers tell them may not conform with what the parents are telling them and so they have to make a decision between the two. The decision made depends on the strength of the foundation laid by </a:t>
            </a:r>
            <a:r>
              <a:rPr lang="en-GB" sz="3600" dirty="0" smtClean="0"/>
              <a:t>the </a:t>
            </a:r>
            <a:r>
              <a:rPr lang="en-GB" sz="3600" dirty="0"/>
              <a:t>parents.</a:t>
            </a:r>
            <a:endParaRPr lang="en-US" sz="3600" dirty="0"/>
          </a:p>
          <a:p>
            <a:pPr marL="0" indent="0">
              <a:buNone/>
            </a:pPr>
            <a:endParaRPr lang="en-US" sz="3600" dirty="0"/>
          </a:p>
        </p:txBody>
      </p:sp>
    </p:spTree>
    <p:extLst>
      <p:ext uri="{BB962C8B-B14F-4D97-AF65-F5344CB8AC3E}">
        <p14:creationId xmlns:p14="http://schemas.microsoft.com/office/powerpoint/2010/main" val="41912108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870065"/>
          </a:xfrm>
        </p:spPr>
        <p:txBody>
          <a:bodyPr>
            <a:normAutofit fontScale="90000"/>
          </a:bodyPr>
          <a:lstStyle/>
          <a:p>
            <a:r>
              <a:rPr lang="en-GB" b="1"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4.Electronic and Printed Media</a:t>
            </a:r>
            <a:r>
              <a:rPr lang="en-GB"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accent1">
                  <a:lumMod val="75000"/>
                </a:schemeClr>
              </a:solidFill>
            </a:endParaRPr>
          </a:p>
        </p:txBody>
      </p:sp>
      <p:sp>
        <p:nvSpPr>
          <p:cNvPr id="3" name="Content Placeholder 2"/>
          <p:cNvSpPr>
            <a:spLocks noGrp="1"/>
          </p:cNvSpPr>
          <p:nvPr>
            <p:ph idx="1"/>
          </p:nvPr>
        </p:nvSpPr>
        <p:spPr>
          <a:xfrm>
            <a:off x="677334" y="1130531"/>
            <a:ext cx="8596668" cy="5469774"/>
          </a:xfrm>
        </p:spPr>
        <p:txBody>
          <a:bodyPr>
            <a:no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These include books, magazines, journals, television, radio, computer (internet) and others. A child may begin to emulate what they are seeing on television and may act negatively if they are not able to filter the good and the bad based on earlier teachings. This can have both positive and negative influences on the child or even an adult.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35633592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2756"/>
            <a:ext cx="8596668" cy="964277"/>
          </a:xfrm>
        </p:spPr>
        <p:txBody>
          <a:bodyPr/>
          <a:lstStyle/>
          <a:p>
            <a:r>
              <a:rPr lang="en-GB" b="1" dirty="0" smtClean="0">
                <a:solidFill>
                  <a:srgbClr val="000000"/>
                </a:solidFill>
                <a:effectLst/>
                <a:latin typeface="Arial" panose="020B0604020202020204" pitchFamily="34" charset="0"/>
                <a:ea typeface="Calibri" panose="020F0502020204030204" pitchFamily="34" charset="0"/>
              </a:rPr>
              <a:t>Aims of Socialisation:</a:t>
            </a:r>
            <a:endParaRPr lang="en-US" dirty="0"/>
          </a:p>
        </p:txBody>
      </p:sp>
      <p:sp>
        <p:nvSpPr>
          <p:cNvPr id="3" name="Content Placeholder 2"/>
          <p:cNvSpPr>
            <a:spLocks noGrp="1"/>
          </p:cNvSpPr>
          <p:nvPr>
            <p:ph idx="1"/>
          </p:nvPr>
        </p:nvSpPr>
        <p:spPr>
          <a:xfrm>
            <a:off x="677333" y="847899"/>
            <a:ext cx="9115059" cy="5193464"/>
          </a:xfrm>
        </p:spPr>
        <p:txBody>
          <a:bodyPr>
            <a:normAutofit/>
          </a:bodyPr>
          <a:lstStyle/>
          <a:p>
            <a:pPr marL="342900" marR="0" lvl="0" indent="-342900" algn="just">
              <a:lnSpc>
                <a:spcPct val="107000"/>
              </a:lnSpc>
              <a:spcBef>
                <a:spcPts val="0"/>
              </a:spcBef>
              <a:spcAft>
                <a:spcPts val="0"/>
              </a:spcAft>
              <a:buFont typeface="+mj-lt"/>
              <a:buAutoNum type="arabicPeriod"/>
              <a:tabLst>
                <a:tab pos="40005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instil discipline (for example, don't walk in front of a moving car).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tabLst>
                <a:tab pos="40005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develop aspirations and ambitions (for example, I want to be a nun, rock star, great sociologist).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tabLst>
                <a:tab pos="40005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develop skills (for example, reading, driving and so on)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07000"/>
              </a:lnSpc>
              <a:spcBef>
                <a:spcPts val="0"/>
              </a:spcBef>
              <a:spcAft>
                <a:spcPts val="0"/>
              </a:spcAft>
              <a:buFont typeface="+mj-lt"/>
              <a:buAutoNum type="arabicPeriod"/>
              <a:tabLst>
                <a:tab pos="400050" algn="l"/>
              </a:tabLs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enable the acquisition of social roles (for example, male, student and so on)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22820936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52945"/>
          </a:xfrm>
        </p:spPr>
        <p:txBody>
          <a:bodyPr>
            <a:normAutofit/>
          </a:bodyPr>
          <a:lstStyle/>
          <a:p>
            <a:r>
              <a:rPr lang="en-US" sz="4800" b="1" u="sng" dirty="0" smtClean="0">
                <a:solidFill>
                  <a:srgbClr val="FF0000"/>
                </a:solidFill>
                <a:effectLst/>
                <a:latin typeface="Arial" panose="020B0604020202020204" pitchFamily="34" charset="0"/>
                <a:ea typeface="Calibri" panose="020F0502020204030204" pitchFamily="34" charset="0"/>
              </a:rPr>
              <a:t>Social stratification</a:t>
            </a:r>
            <a:endParaRPr lang="en-US" sz="4800" dirty="0">
              <a:solidFill>
                <a:srgbClr val="FF0000"/>
              </a:solidFill>
            </a:endParaRPr>
          </a:p>
        </p:txBody>
      </p:sp>
      <p:sp>
        <p:nvSpPr>
          <p:cNvPr id="3" name="Content Placeholder 2"/>
          <p:cNvSpPr>
            <a:spLocks noGrp="1"/>
          </p:cNvSpPr>
          <p:nvPr>
            <p:ph idx="1"/>
          </p:nvPr>
        </p:nvSpPr>
        <p:spPr>
          <a:xfrm>
            <a:off x="677334" y="1479665"/>
            <a:ext cx="9248062" cy="5137266"/>
          </a:xfrm>
        </p:spPr>
        <p:txBody>
          <a:bodyPr>
            <a:normAutofit/>
          </a:bodyPr>
          <a:lstStyle/>
          <a:p>
            <a:pPr marL="0" indent="0">
              <a:buNone/>
            </a:pPr>
            <a:r>
              <a:rPr lang="en-GB" sz="3600" b="1" dirty="0" smtClean="0">
                <a:solidFill>
                  <a:srgbClr val="990000"/>
                </a:solidFill>
                <a:effectLst/>
                <a:latin typeface="Arial" panose="020B0604020202020204" pitchFamily="34" charset="0"/>
                <a:ea typeface="Calibri" panose="020F0502020204030204" pitchFamily="34" charset="0"/>
              </a:rPr>
              <a:t>Social Stratification </a:t>
            </a:r>
            <a:r>
              <a:rPr lang="en-GB" sz="3600" dirty="0" smtClean="0">
                <a:solidFill>
                  <a:srgbClr val="000000"/>
                </a:solidFill>
                <a:effectLst/>
                <a:latin typeface="Arial" panose="020B0604020202020204" pitchFamily="34" charset="0"/>
                <a:ea typeface="Calibri" panose="020F0502020204030204" pitchFamily="34" charset="0"/>
              </a:rPr>
              <a:t>The basic idea of social stratification is a series of layers, rather as one bolt of cloth might be piled on top of another. It was developed in European society to explain clashes between the old aristocracy of landed wealth, the new industrial capitalists and the workers, over political and economic power and cultural dominance</a:t>
            </a:r>
            <a:r>
              <a:rPr lang="en-GB" dirty="0" smtClean="0">
                <a:solidFill>
                  <a:srgbClr val="000000"/>
                </a:solidFill>
                <a:effectLst/>
                <a:latin typeface="Arial" panose="020B0604020202020204" pitchFamily="34" charset="0"/>
                <a:ea typeface="Calibri" panose="020F0502020204030204" pitchFamily="34" charset="0"/>
              </a:rPr>
              <a:t>.</a:t>
            </a:r>
            <a:endParaRPr lang="en-US" dirty="0"/>
          </a:p>
        </p:txBody>
      </p:sp>
    </p:spTree>
    <p:extLst>
      <p:ext uri="{BB962C8B-B14F-4D97-AF65-F5344CB8AC3E}">
        <p14:creationId xmlns:p14="http://schemas.microsoft.com/office/powerpoint/2010/main" val="2076539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6008"/>
            <a:ext cx="8596668" cy="914400"/>
          </a:xfrm>
        </p:spPr>
        <p:txBody>
          <a:bodyPr>
            <a:normAutofit/>
          </a:bodyPr>
          <a:lstStyle/>
          <a:p>
            <a:r>
              <a:rPr lang="en-US" dirty="0" smtClean="0"/>
              <a:t>stratification</a:t>
            </a:r>
            <a:endParaRPr lang="en-US" dirty="0"/>
          </a:p>
        </p:txBody>
      </p:sp>
      <p:sp>
        <p:nvSpPr>
          <p:cNvPr id="3" name="Content Placeholder 2"/>
          <p:cNvSpPr>
            <a:spLocks noGrp="1"/>
          </p:cNvSpPr>
          <p:nvPr>
            <p:ph idx="1"/>
          </p:nvPr>
        </p:nvSpPr>
        <p:spPr>
          <a:xfrm>
            <a:off x="367366" y="1153199"/>
            <a:ext cx="9375149" cy="5413856"/>
          </a:xfrm>
        </p:spPr>
        <p:txBody>
          <a:bodyPr>
            <a:normAutofit/>
          </a:bodyPr>
          <a:lstStyle/>
          <a:p>
            <a:pPr marL="0" marR="0" algn="just">
              <a:lnSpc>
                <a:spcPct val="107000"/>
              </a:lnSpc>
              <a:spcBef>
                <a:spcPts val="0"/>
              </a:spcBef>
              <a:spcAft>
                <a:spcPts val="800"/>
              </a:spcAft>
            </a:pP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Stratification is the organisation of society resulting in some members having more and others having less. Social stratification is thus defined as a process ranking members of society according to wealth, prestige and power. This definition mainly applies in European communities where defined explanation is acceptable. In African societies, members are ranked according to sex, age, ethnic origin and occupation (</a:t>
            </a:r>
            <a:r>
              <a:rPr lang="en-GB" sz="32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Peil</a:t>
            </a: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1977).</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382173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2221" y="174598"/>
            <a:ext cx="10515600" cy="1325563"/>
          </a:xfrm>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Social Stratification in African Society</a:t>
            </a:r>
            <a:endParaRPr lang="en-US" dirty="0"/>
          </a:p>
        </p:txBody>
      </p:sp>
      <p:sp>
        <p:nvSpPr>
          <p:cNvPr id="3" name="Content Placeholder 2"/>
          <p:cNvSpPr>
            <a:spLocks noGrp="1"/>
          </p:cNvSpPr>
          <p:nvPr>
            <p:ph idx="1"/>
          </p:nvPr>
        </p:nvSpPr>
        <p:spPr>
          <a:xfrm>
            <a:off x="652221" y="837379"/>
            <a:ext cx="10515600" cy="3880773"/>
          </a:xfrm>
        </p:spPr>
        <p:txBody>
          <a:bodyPr>
            <a:noAutofit/>
          </a:bodyPr>
          <a:lstStyle/>
          <a:p>
            <a:pPr marL="0" indent="0">
              <a:buNone/>
            </a:pPr>
            <a:r>
              <a:rPr lang="en-GB" sz="3600" dirty="0" smtClean="0">
                <a:solidFill>
                  <a:srgbClr val="000000"/>
                </a:solidFill>
                <a:effectLst/>
                <a:latin typeface="Arial" panose="020B0604020202020204" pitchFamily="34" charset="0"/>
                <a:ea typeface="Calibri" panose="020F0502020204030204" pitchFamily="34" charset="0"/>
              </a:rPr>
              <a:t>Other definitions of social stratification include the </a:t>
            </a:r>
            <a:r>
              <a:rPr lang="en-GB" sz="3600" dirty="0" smtClean="0">
                <a:solidFill>
                  <a:srgbClr val="FF0000"/>
                </a:solidFill>
                <a:effectLst/>
                <a:latin typeface="Arial" panose="020B0604020202020204" pitchFamily="34" charset="0"/>
                <a:ea typeface="Calibri" panose="020F0502020204030204" pitchFamily="34" charset="0"/>
              </a:rPr>
              <a:t>arranging of members of a society into a pattern of superior and inferior ranks, which is perhaps determined by their birth, wealth, power, education</a:t>
            </a:r>
            <a:r>
              <a:rPr lang="en-GB" sz="3600" dirty="0" smtClean="0">
                <a:solidFill>
                  <a:srgbClr val="000000"/>
                </a:solidFill>
                <a:effectLst/>
                <a:latin typeface="Arial" panose="020B0604020202020204" pitchFamily="34" charset="0"/>
                <a:ea typeface="Calibri" panose="020F0502020204030204" pitchFamily="34" charset="0"/>
              </a:rPr>
              <a:t>, and so on. It can also be said to be the way societies are organised, for example, into clans, castes, chiefdoms, or states within a society. A stratification system has both a moral/cultural base and a structural base. </a:t>
            </a:r>
            <a:endParaRPr lang="en-US" sz="3600" dirty="0"/>
          </a:p>
        </p:txBody>
      </p:sp>
    </p:spTree>
    <p:extLst>
      <p:ext uri="{BB962C8B-B14F-4D97-AF65-F5344CB8AC3E}">
        <p14:creationId xmlns:p14="http://schemas.microsoft.com/office/powerpoint/2010/main" val="7336942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98269"/>
          </a:xfrm>
        </p:spPr>
        <p:txBody>
          <a:bodyPr/>
          <a:lstStyle/>
          <a:p>
            <a:endParaRPr lang="en-US" dirty="0"/>
          </a:p>
        </p:txBody>
      </p:sp>
      <p:sp>
        <p:nvSpPr>
          <p:cNvPr id="3" name="Content Placeholder 2"/>
          <p:cNvSpPr>
            <a:spLocks noGrp="1"/>
          </p:cNvSpPr>
          <p:nvPr>
            <p:ph idx="1"/>
          </p:nvPr>
        </p:nvSpPr>
        <p:spPr>
          <a:xfrm>
            <a:off x="677334" y="660400"/>
            <a:ext cx="10168466" cy="5856778"/>
          </a:xfrm>
        </p:spPr>
        <p:txBody>
          <a:bodyPr>
            <a:noAutofit/>
          </a:bodyPr>
          <a:lstStyle/>
          <a:p>
            <a:pPr marL="0" marR="0" indent="0" algn="just">
              <a:lnSpc>
                <a:spcPct val="107000"/>
              </a:lnSpc>
              <a:spcBef>
                <a:spcPts val="0"/>
              </a:spcBef>
              <a:spcAft>
                <a:spcPts val="800"/>
              </a:spcAft>
              <a:buNone/>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Each culture has some view of an admirable person against which individuals may measure their own and others’ conduct, an ideal that people try to live up to. This may be generalised or specified as behaviour that is expected of holders of certain roles, for example, </a:t>
            </a:r>
            <a:r>
              <a:rPr lang="en-GB" sz="3600"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a father. </a:t>
            </a:r>
            <a:endParaRPr lang="en-US" sz="3600" dirty="0" smtClean="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20689928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7309"/>
          </a:xfrm>
        </p:spPr>
        <p:txBody>
          <a:bodyPr>
            <a:normAutofit fontScale="90000"/>
          </a:bodyPr>
          <a:lstStyle/>
          <a:p>
            <a:endParaRPr lang="en-US" dirty="0"/>
          </a:p>
        </p:txBody>
      </p:sp>
      <p:sp>
        <p:nvSpPr>
          <p:cNvPr id="3" name="Content Placeholder 2"/>
          <p:cNvSpPr>
            <a:spLocks noGrp="1"/>
          </p:cNvSpPr>
          <p:nvPr>
            <p:ph idx="1"/>
          </p:nvPr>
        </p:nvSpPr>
        <p:spPr>
          <a:xfrm>
            <a:off x="677334" y="1280160"/>
            <a:ext cx="10600266" cy="5070763"/>
          </a:xfrm>
        </p:spPr>
        <p:txBody>
          <a:bodyPr>
            <a:norm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Stratification arises from the division of labour, whereby certain roles are admired more than others.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Members of the society are valued according to the roles they fill and also according to the way the role is carried out.</a:t>
            </a:r>
            <a:endParaRPr lang="en-US" sz="4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How an Individual is rated in Different Roles</a:t>
            </a:r>
            <a:endParaRPr lang="en-US" dirty="0"/>
          </a:p>
        </p:txBody>
      </p:sp>
      <p:pic>
        <p:nvPicPr>
          <p:cNvPr id="4" name="Content Placeholder 3"/>
          <p:cNvPicPr>
            <a:picLocks noGrp="1" noChangeAspect="1"/>
          </p:cNvPicPr>
          <p:nvPr>
            <p:ph idx="1"/>
          </p:nvPr>
        </p:nvPicPr>
        <p:blipFill>
          <a:blip r:embed="rId2" cstate="print"/>
          <a:stretch>
            <a:fillRect/>
          </a:stretch>
        </p:blipFill>
        <p:spPr>
          <a:xfrm>
            <a:off x="650929" y="1690688"/>
            <a:ext cx="7718156" cy="5593514"/>
          </a:xfrm>
          <a:prstGeom prst="rect">
            <a:avLst/>
          </a:prstGeom>
        </p:spPr>
      </p:pic>
    </p:spTree>
    <p:extLst>
      <p:ext uri="{BB962C8B-B14F-4D97-AF65-F5344CB8AC3E}">
        <p14:creationId xmlns:p14="http://schemas.microsoft.com/office/powerpoint/2010/main" val="13563656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81396"/>
          </a:xfrm>
        </p:spPr>
        <p:txBody>
          <a:bodyPr/>
          <a:lstStyle/>
          <a:p>
            <a:r>
              <a:rPr lang="en-US" b="1" dirty="0" smtClean="0"/>
              <a:t>Definition of terminologies</a:t>
            </a:r>
            <a:r>
              <a:rPr lang="en-US" dirty="0" smtClean="0"/>
              <a:t>.</a:t>
            </a:r>
            <a:endParaRPr lang="en-US" dirty="0"/>
          </a:p>
        </p:txBody>
      </p:sp>
      <p:sp>
        <p:nvSpPr>
          <p:cNvPr id="3" name="Content Placeholder 2"/>
          <p:cNvSpPr>
            <a:spLocks noGrp="1"/>
          </p:cNvSpPr>
          <p:nvPr>
            <p:ph idx="1"/>
          </p:nvPr>
        </p:nvSpPr>
        <p:spPr>
          <a:xfrm>
            <a:off x="677333" y="565265"/>
            <a:ext cx="9846579" cy="5902037"/>
          </a:xfrm>
        </p:spPr>
        <p:txBody>
          <a:bodyPr>
            <a:normAutofit/>
          </a:bodyPr>
          <a:lstStyle/>
          <a:p>
            <a:pPr marL="0" indent="0">
              <a:buNone/>
            </a:pPr>
            <a:r>
              <a:rPr lang="en-US" sz="3600" dirty="0" smtClean="0">
                <a:solidFill>
                  <a:srgbClr val="FF0000"/>
                </a:solidFill>
              </a:rPr>
              <a:t>Anthropology</a:t>
            </a:r>
            <a:r>
              <a:rPr lang="en-US" sz="3600" dirty="0" smtClean="0"/>
              <a:t>-</a:t>
            </a:r>
          </a:p>
          <a:p>
            <a:pPr marL="0" indent="0"/>
            <a:r>
              <a:rPr lang="en-US" sz="3600" dirty="0" smtClean="0"/>
              <a:t> Anthropos = mankind or human being,  </a:t>
            </a:r>
          </a:p>
          <a:p>
            <a:pPr marL="0" indent="0"/>
            <a:r>
              <a:rPr lang="en-US" sz="3600" dirty="0" smtClean="0"/>
              <a:t>logos means study or science.</a:t>
            </a:r>
          </a:p>
          <a:p>
            <a:pPr marL="0" indent="0"/>
            <a:r>
              <a:rPr lang="en-US" sz="3600" dirty="0" smtClean="0"/>
              <a:t> So putting the two words together, </a:t>
            </a:r>
            <a:r>
              <a:rPr lang="en-US" sz="3600" dirty="0" smtClean="0">
                <a:solidFill>
                  <a:srgbClr val="FF0000"/>
                </a:solidFill>
              </a:rPr>
              <a:t>anthropology is the study or science of mankind or humanity.</a:t>
            </a:r>
          </a:p>
          <a:p>
            <a:pPr marL="0" indent="0">
              <a:buNone/>
            </a:pP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8820664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812" y="0"/>
            <a:ext cx="8596668" cy="1320800"/>
          </a:xfrm>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Effects of social stratification</a:t>
            </a:r>
            <a:endParaRPr lang="en-US" dirty="0"/>
          </a:p>
        </p:txBody>
      </p:sp>
      <p:sp>
        <p:nvSpPr>
          <p:cNvPr id="3" name="Content Placeholder 2"/>
          <p:cNvSpPr>
            <a:spLocks noGrp="1"/>
          </p:cNvSpPr>
          <p:nvPr>
            <p:ph idx="1"/>
          </p:nvPr>
        </p:nvSpPr>
        <p:spPr>
          <a:xfrm>
            <a:off x="708331" y="812236"/>
            <a:ext cx="8596668" cy="5405684"/>
          </a:xfrm>
        </p:spPr>
        <p:txBody>
          <a:bodyPr>
            <a:noAutofit/>
          </a:bodyPr>
          <a:lstStyle/>
          <a:p>
            <a:pPr lvl="0"/>
            <a:r>
              <a:rPr lang="en-GB" sz="3600" dirty="0"/>
              <a:t>Physical heath-social class is a strong determinant of physical health.</a:t>
            </a:r>
            <a:endParaRPr lang="en-US" sz="3600" dirty="0"/>
          </a:p>
          <a:p>
            <a:pPr lvl="0"/>
            <a:r>
              <a:rPr lang="en-GB" sz="3600" dirty="0"/>
              <a:t>Mental health-different classes have different levels of access to treatment and encounter different mental health stressors.</a:t>
            </a:r>
            <a:endParaRPr lang="en-US" sz="3600" dirty="0"/>
          </a:p>
          <a:p>
            <a:pPr lvl="0"/>
            <a:r>
              <a:rPr lang="en-GB" sz="3600" dirty="0"/>
              <a:t>Family life- marriage, childbearing and household composition strongly influenced by social class.</a:t>
            </a:r>
            <a:endParaRPr lang="en-US" sz="3600" dirty="0"/>
          </a:p>
          <a:p>
            <a:pPr marL="0" indent="0">
              <a:buNone/>
            </a:pPr>
            <a:endParaRPr lang="en-US" sz="3600" dirty="0"/>
          </a:p>
        </p:txBody>
      </p:sp>
    </p:spTree>
    <p:extLst>
      <p:ext uri="{BB962C8B-B14F-4D97-AF65-F5344CB8AC3E}">
        <p14:creationId xmlns:p14="http://schemas.microsoft.com/office/powerpoint/2010/main" val="16444355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0313"/>
          </a:xfrm>
        </p:spPr>
        <p:txBody>
          <a:bodyPr/>
          <a:lstStyle/>
          <a:p>
            <a:r>
              <a:rPr lang="en-US" dirty="0" smtClean="0"/>
              <a:t>effects</a:t>
            </a:r>
            <a:endParaRPr lang="en-US" dirty="0"/>
          </a:p>
        </p:txBody>
      </p:sp>
      <p:sp>
        <p:nvSpPr>
          <p:cNvPr id="3" name="Content Placeholder 2"/>
          <p:cNvSpPr>
            <a:spLocks noGrp="1"/>
          </p:cNvSpPr>
          <p:nvPr>
            <p:ph idx="1"/>
          </p:nvPr>
        </p:nvSpPr>
        <p:spPr>
          <a:xfrm>
            <a:off x="677333" y="1246909"/>
            <a:ext cx="8998681" cy="5070764"/>
          </a:xfrm>
        </p:spPr>
        <p:txBody>
          <a:bodyPr>
            <a:normAutofit/>
          </a:bodyPr>
          <a:lstStyle/>
          <a:p>
            <a:pPr lvl="0"/>
            <a:r>
              <a:rPr lang="en-GB" sz="3600" dirty="0" smtClean="0"/>
              <a:t>Education- upper class attain higher degrees and from prestigious institutions.</a:t>
            </a:r>
            <a:endParaRPr lang="en-US" sz="3600" dirty="0" smtClean="0"/>
          </a:p>
          <a:p>
            <a:pPr lvl="0"/>
            <a:r>
              <a:rPr lang="en-GB" sz="3600" dirty="0" smtClean="0"/>
              <a:t>Religious- sometimes religious affiliation is associated with certain social class.</a:t>
            </a:r>
            <a:endParaRPr lang="en-US" sz="3600" dirty="0" smtClean="0"/>
          </a:p>
          <a:p>
            <a:pPr lvl="0"/>
            <a:r>
              <a:rPr lang="en-GB" sz="3600" dirty="0" smtClean="0"/>
              <a:t>Politics- the higher ones social class, the higher their levels of political participation and influence.</a:t>
            </a:r>
            <a:endParaRPr lang="en-US" sz="3600" dirty="0" smtClean="0"/>
          </a:p>
          <a:p>
            <a:endParaRPr lang="en-US" sz="36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9382"/>
            <a:ext cx="8596668" cy="914400"/>
          </a:xfrm>
        </p:spPr>
        <p:txBody>
          <a:bodyPr>
            <a:noAutofit/>
          </a:bodyPr>
          <a:lstStyle/>
          <a:p>
            <a:pPr marL="0" marR="0">
              <a:lnSpc>
                <a:spcPct val="107000"/>
              </a:lnSpc>
              <a:spcBef>
                <a:spcPts val="0"/>
              </a:spcBef>
              <a:spcAft>
                <a:spcPts val="800"/>
              </a:spcAft>
            </a:pPr>
            <a:r>
              <a:rPr lang="en-GB" sz="54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Social institutions</a:t>
            </a:r>
            <a:endParaRPr lang="en-US" sz="5400" dirty="0">
              <a:solidFill>
                <a:srgbClr val="FF0000"/>
              </a:solidFill>
            </a:endParaRPr>
          </a:p>
        </p:txBody>
      </p:sp>
      <p:sp>
        <p:nvSpPr>
          <p:cNvPr id="3" name="Content Placeholder 2"/>
          <p:cNvSpPr>
            <a:spLocks noGrp="1"/>
          </p:cNvSpPr>
          <p:nvPr>
            <p:ph idx="1"/>
          </p:nvPr>
        </p:nvSpPr>
        <p:spPr>
          <a:xfrm>
            <a:off x="677334" y="1180407"/>
            <a:ext cx="9081808" cy="5220393"/>
          </a:xfrm>
        </p:spPr>
        <p:txBody>
          <a:bodyPr>
            <a:normAutofit/>
          </a:bodyPr>
          <a:lstStyle/>
          <a:p>
            <a:pPr marL="0" indent="0">
              <a:buNone/>
            </a:pPr>
            <a:r>
              <a:rPr lang="en-US" sz="4000" b="1" dirty="0" smtClean="0"/>
              <a:t>Introduction</a:t>
            </a:r>
          </a:p>
          <a:p>
            <a:pPr marL="0" indent="0">
              <a:buNone/>
            </a:pPr>
            <a:r>
              <a:rPr lang="en-US" sz="4000" dirty="0" smtClean="0"/>
              <a:t>Social institutions are organs, which perform some of the functions that benefit society, for example, the government and schools. Each society should have social institutions for survival.</a:t>
            </a:r>
          </a:p>
          <a:p>
            <a:pPr marL="0" indent="0">
              <a:buNone/>
            </a:pPr>
            <a:endParaRPr lang="en-US" sz="4000" dirty="0" smtClean="0"/>
          </a:p>
          <a:p>
            <a:pPr marL="0" indent="0">
              <a:buNone/>
            </a:pPr>
            <a:endParaRPr lang="en-US" dirty="0"/>
          </a:p>
        </p:txBody>
      </p:sp>
    </p:spTree>
    <p:extLst>
      <p:ext uri="{BB962C8B-B14F-4D97-AF65-F5344CB8AC3E}">
        <p14:creationId xmlns:p14="http://schemas.microsoft.com/office/powerpoint/2010/main" val="16824542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81149"/>
          </a:xfrm>
        </p:spPr>
        <p:txBody>
          <a:bodyPr>
            <a:noAutofit/>
          </a:bodyPr>
          <a:lstStyle/>
          <a:p>
            <a:r>
              <a:rPr lang="en-US" sz="4400" b="1" dirty="0" smtClean="0"/>
              <a:t>What is an Association</a:t>
            </a:r>
            <a:r>
              <a:rPr lang="en-US" sz="4400" dirty="0" smtClean="0"/>
              <a:t>? </a:t>
            </a:r>
            <a:br>
              <a:rPr lang="en-US" sz="4400" dirty="0" smtClean="0"/>
            </a:br>
            <a:endParaRPr lang="en-US" sz="4400" dirty="0"/>
          </a:p>
        </p:txBody>
      </p:sp>
      <p:sp>
        <p:nvSpPr>
          <p:cNvPr id="3" name="Content Placeholder 2"/>
          <p:cNvSpPr>
            <a:spLocks noGrp="1"/>
          </p:cNvSpPr>
          <p:nvPr>
            <p:ph idx="1"/>
          </p:nvPr>
        </p:nvSpPr>
        <p:spPr>
          <a:xfrm>
            <a:off x="677334" y="781240"/>
            <a:ext cx="9331190" cy="5868942"/>
          </a:xfrm>
        </p:spPr>
        <p:txBody>
          <a:bodyPr>
            <a:noAutofit/>
          </a:bodyPr>
          <a:lstStyle/>
          <a:p>
            <a:pPr marL="0" indent="0">
              <a:buNone/>
            </a:pPr>
            <a:r>
              <a:rPr lang="en-US" sz="4000" dirty="0" smtClean="0"/>
              <a:t>Associations are official (formal) groups set up for a special purpose, for example, a hospital that provides health care. An association should have a name, prescribed location and a record of rules and regulations to govern its functions. </a:t>
            </a:r>
          </a:p>
          <a:p>
            <a:pPr marL="0" indent="0">
              <a:buNone/>
            </a:pPr>
            <a:endParaRPr lang="en-US" sz="4000" dirty="0"/>
          </a:p>
        </p:txBody>
      </p:sp>
    </p:spTree>
    <p:extLst>
      <p:ext uri="{BB962C8B-B14F-4D97-AF65-F5344CB8AC3E}">
        <p14:creationId xmlns:p14="http://schemas.microsoft.com/office/powerpoint/2010/main" val="36633095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897774"/>
          </a:xfrm>
        </p:spPr>
        <p:txBody>
          <a:bodyPr/>
          <a:lstStyle/>
          <a:p>
            <a:r>
              <a:rPr lang="en-US" dirty="0" smtClean="0"/>
              <a:t>Association</a:t>
            </a:r>
            <a:endParaRPr lang="en-US" dirty="0"/>
          </a:p>
        </p:txBody>
      </p:sp>
      <p:sp>
        <p:nvSpPr>
          <p:cNvPr id="3" name="Content Placeholder 2"/>
          <p:cNvSpPr>
            <a:spLocks noGrp="1"/>
          </p:cNvSpPr>
          <p:nvPr>
            <p:ph idx="1"/>
          </p:nvPr>
        </p:nvSpPr>
        <p:spPr>
          <a:xfrm>
            <a:off x="677334" y="814647"/>
            <a:ext cx="8596668" cy="5226716"/>
          </a:xfrm>
        </p:spPr>
        <p:txBody>
          <a:bodyPr>
            <a:noAutofit/>
          </a:bodyPr>
          <a:lstStyle/>
          <a:p>
            <a:r>
              <a:rPr lang="en-US" sz="4000" dirty="0" smtClean="0"/>
              <a:t>Members of the association have a recognized social structure with specific status and rules. For example, members of a hospital team include the senior nurse, the doctor and administrator in charge. Each of these in charge oversee the activities of the respective qualified specialists.</a:t>
            </a:r>
            <a:endParaRPr lang="en-US" sz="40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6008"/>
            <a:ext cx="8596668" cy="814648"/>
          </a:xfrm>
        </p:spPr>
        <p:txBody>
          <a:bodyPr>
            <a:noAutofit/>
          </a:bodyPr>
          <a:lstStyle/>
          <a:p>
            <a:r>
              <a:rPr lang="en-GB" sz="40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What is an Institution?</a:t>
            </a:r>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en-US" sz="4000" dirty="0" smtClean="0">
                <a:latin typeface="Calibri" panose="020F0502020204030204" pitchFamily="34" charset="0"/>
                <a:ea typeface="Calibri" panose="020F0502020204030204" pitchFamily="34" charset="0"/>
                <a:cs typeface="Times New Roman" panose="02020603050405020304" pitchFamily="18" charset="0"/>
              </a:rPr>
              <a:t/>
            </a:r>
            <a:br>
              <a:rPr lang="en-US" sz="4000" dirty="0" smtClean="0">
                <a:latin typeface="Calibri" panose="020F0502020204030204" pitchFamily="34" charset="0"/>
                <a:ea typeface="Calibri" panose="020F0502020204030204" pitchFamily="34" charset="0"/>
                <a:cs typeface="Times New Roman" panose="02020603050405020304" pitchFamily="18" charset="0"/>
              </a:rPr>
            </a:br>
            <a:endParaRPr lang="en-US" sz="4000" dirty="0"/>
          </a:p>
        </p:txBody>
      </p:sp>
      <p:sp>
        <p:nvSpPr>
          <p:cNvPr id="3" name="Content Placeholder 2"/>
          <p:cNvSpPr>
            <a:spLocks noGrp="1"/>
          </p:cNvSpPr>
          <p:nvPr>
            <p:ph idx="1"/>
          </p:nvPr>
        </p:nvSpPr>
        <p:spPr>
          <a:xfrm>
            <a:off x="993183" y="1230284"/>
            <a:ext cx="8666206" cy="5163656"/>
          </a:xfrm>
        </p:spPr>
        <p:txBody>
          <a:bodyPr>
            <a:norm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Institutions are organisations, or mechanisms of social structure, governing the behaviour of two or more individuals. Institutions are identified with a social purpose and permanence, transcending individual human lives and intentions, with the making and enforcing of rules governing human behaviour.</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31767658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9506"/>
            <a:ext cx="8596668" cy="831272"/>
          </a:xfrm>
        </p:spPr>
        <p:txBody>
          <a:bodyPr>
            <a:normAutofit/>
          </a:bodyPr>
          <a:lstStyle/>
          <a:p>
            <a:r>
              <a:rPr lang="en-US" sz="4800" b="1" dirty="0" smtClean="0">
                <a:solidFill>
                  <a:srgbClr val="FF0000"/>
                </a:solidFill>
              </a:rPr>
              <a:t>1.The family</a:t>
            </a:r>
            <a:endParaRPr lang="en-US" sz="4800" b="1" dirty="0">
              <a:solidFill>
                <a:srgbClr val="FF0000"/>
              </a:solidFill>
            </a:endParaRPr>
          </a:p>
        </p:txBody>
      </p:sp>
      <p:sp>
        <p:nvSpPr>
          <p:cNvPr id="3" name="Content Placeholder 2"/>
          <p:cNvSpPr>
            <a:spLocks noGrp="1"/>
          </p:cNvSpPr>
          <p:nvPr>
            <p:ph idx="1"/>
          </p:nvPr>
        </p:nvSpPr>
        <p:spPr>
          <a:xfrm>
            <a:off x="677333" y="1030778"/>
            <a:ext cx="9031931" cy="5253643"/>
          </a:xfrm>
        </p:spPr>
        <p:txBody>
          <a:bodyPr>
            <a:normAutofit lnSpcReduction="10000"/>
          </a:bodyPr>
          <a:lstStyle/>
          <a:p>
            <a:pPr marL="0" marR="0" indent="0" algn="just">
              <a:lnSpc>
                <a:spcPct val="107000"/>
              </a:lnSpc>
              <a:spcBef>
                <a:spcPts val="0"/>
              </a:spcBef>
              <a:spcAft>
                <a:spcPts val="800"/>
              </a:spcAft>
              <a:buNone/>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definition of the family, which is the basic unit of social structure, can vary greatly from time to time and from culture to culture. However, for the purpose of this study you shall define the family as a universal human institution in a small kinship structured group with the key function of nurturing the socialisation of the new-born.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03850936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47898"/>
          </a:xfrm>
        </p:spPr>
        <p:txBody>
          <a:bodyPr/>
          <a:lstStyle/>
          <a:p>
            <a:r>
              <a:rPr lang="en-US" dirty="0" smtClean="0"/>
              <a:t>family</a:t>
            </a:r>
            <a:endParaRPr lang="en-US" dirty="0"/>
          </a:p>
        </p:txBody>
      </p:sp>
      <p:sp>
        <p:nvSpPr>
          <p:cNvPr id="3" name="Content Placeholder 2"/>
          <p:cNvSpPr>
            <a:spLocks noGrp="1"/>
          </p:cNvSpPr>
          <p:nvPr>
            <p:ph idx="1"/>
          </p:nvPr>
        </p:nvSpPr>
        <p:spPr>
          <a:xfrm>
            <a:off x="677334" y="694841"/>
            <a:ext cx="9497444" cy="5523079"/>
          </a:xfrm>
        </p:spPr>
        <p:txBody>
          <a:bodyPr>
            <a:noAutofit/>
          </a:bodyPr>
          <a:lstStyle/>
          <a:p>
            <a:pPr marL="0" marR="0" indent="0" algn="just">
              <a:spcBef>
                <a:spcPts val="0"/>
              </a:spcBef>
              <a:spcAft>
                <a:spcPts val="0"/>
              </a:spcAft>
              <a:buNone/>
            </a:pPr>
            <a:r>
              <a:rPr lang="en-GB" sz="4000" dirty="0" smtClean="0">
                <a:solidFill>
                  <a:srgbClr val="000000"/>
                </a:solidFill>
                <a:effectLst/>
                <a:latin typeface="Arial" panose="020B0604020202020204" pitchFamily="34" charset="0"/>
                <a:ea typeface="Times New Roman" panose="02020603050405020304" pitchFamily="18" charset="0"/>
              </a:rPr>
              <a:t>The primary functions of the family are reproductive, economic, social and educational. It is through their kin (also variously defined) that children first absorb the culture of their group. </a:t>
            </a:r>
            <a:r>
              <a:rPr lang="en-GB" sz="4000" dirty="0" smtClean="0">
                <a:solidFill>
                  <a:srgbClr val="FF0000"/>
                </a:solidFill>
                <a:effectLst/>
                <a:latin typeface="Arial" panose="020B0604020202020204" pitchFamily="34" charset="0"/>
                <a:ea typeface="Times New Roman" panose="02020603050405020304" pitchFamily="18" charset="0"/>
              </a:rPr>
              <a:t>Some family institutions include gender, marriage, parenthood and kinship. </a:t>
            </a:r>
            <a:endParaRPr lang="en-US" sz="4000" dirty="0" smtClean="0">
              <a:solidFill>
                <a:srgbClr val="FF0000"/>
              </a:solidFill>
              <a:effectLst/>
              <a:latin typeface="Times New Roman" panose="02020603050405020304" pitchFamily="18" charset="0"/>
              <a:ea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15954547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70313"/>
          </a:xfrm>
        </p:spPr>
        <p:txBody>
          <a:bodyPr/>
          <a:lstStyle/>
          <a:p>
            <a:r>
              <a:rPr lang="en-US" dirty="0" smtClean="0"/>
              <a:t>family</a:t>
            </a:r>
            <a:endParaRPr lang="en-US" dirty="0"/>
          </a:p>
        </p:txBody>
      </p:sp>
      <p:sp>
        <p:nvSpPr>
          <p:cNvPr id="3" name="Content Placeholder 2"/>
          <p:cNvSpPr>
            <a:spLocks noGrp="1"/>
          </p:cNvSpPr>
          <p:nvPr>
            <p:ph idx="1"/>
          </p:nvPr>
        </p:nvSpPr>
        <p:spPr>
          <a:xfrm>
            <a:off x="677333" y="1280161"/>
            <a:ext cx="9048557" cy="4761202"/>
          </a:xfrm>
        </p:spPr>
        <p:txBody>
          <a:bodyPr>
            <a:normAutofit/>
          </a:bodyPr>
          <a:lstStyle/>
          <a:p>
            <a:r>
              <a:rPr lang="en-GB" sz="4000" dirty="0" smtClean="0">
                <a:solidFill>
                  <a:srgbClr val="000000"/>
                </a:solidFill>
                <a:latin typeface="Arial" panose="020B0604020202020204" pitchFamily="34" charset="0"/>
                <a:ea typeface="Times New Roman" panose="02020603050405020304" pitchFamily="18" charset="0"/>
              </a:rPr>
              <a:t>All these institutions are basic to society because they provide and protect new members, and without them the society would disappear. The bundle of relationships that have come to be identified with the family vary within and between societies.</a:t>
            </a:r>
            <a:endParaRPr lang="en-US" sz="4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14895"/>
          </a:xfrm>
        </p:spPr>
        <p:txBody>
          <a:bodyPr>
            <a:normAutofit fontScale="90000"/>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Kinship Relationship</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429361" y="660400"/>
            <a:ext cx="9180152" cy="5856778"/>
          </a:xfrm>
        </p:spPr>
        <p:txBody>
          <a:bodyPr>
            <a:normAutofit fontScale="85000" lnSpcReduction="20000"/>
          </a:bodyPr>
          <a:lstStyle/>
          <a:p>
            <a:pPr marL="0" marR="0" algn="just">
              <a:lnSpc>
                <a:spcPct val="107000"/>
              </a:lnSpc>
              <a:spcBef>
                <a:spcPts val="0"/>
              </a:spcBef>
              <a:spcAft>
                <a:spcPts val="800"/>
              </a:spcAft>
            </a:pP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consists of parents and children. Kinship implies ties of blood (biological kinship), descent (</a:t>
            </a:r>
            <a:r>
              <a:rPr lang="en-GB" sz="41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jural</a:t>
            </a: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or legal kinship) and marriage (affiliation). People descended from a common ancestor are referred to as </a:t>
            </a:r>
            <a:r>
              <a:rPr lang="en-GB" sz="41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cognatic</a:t>
            </a: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kin or cognates; those who become kin through marriage are </a:t>
            </a:r>
            <a:r>
              <a:rPr lang="en-GB" sz="41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affinal</a:t>
            </a: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r>
              <a:rPr lang="en-GB" sz="41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kins</a:t>
            </a: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or </a:t>
            </a:r>
            <a:r>
              <a:rPr lang="en-GB" sz="41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affines</a:t>
            </a: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As a basic principle of social organisation, kinship gives a person his place in society; he is the son of X and </a:t>
            </a:r>
            <a:b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b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grandson of Y.</a:t>
            </a:r>
            <a:endParaRPr lang="en-US" sz="41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US" sz="33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269285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47898"/>
          </a:xfrm>
        </p:spPr>
        <p:txBody>
          <a:bodyPr/>
          <a:lstStyle/>
          <a:p>
            <a:r>
              <a:rPr lang="en-US" dirty="0" smtClean="0"/>
              <a:t>Def. </a:t>
            </a:r>
            <a:r>
              <a:rPr lang="en-US" dirty="0" err="1" smtClean="0"/>
              <a:t>con’t</a:t>
            </a:r>
            <a:endParaRPr lang="en-US" dirty="0"/>
          </a:p>
        </p:txBody>
      </p:sp>
      <p:sp>
        <p:nvSpPr>
          <p:cNvPr id="3" name="Content Placeholder 2"/>
          <p:cNvSpPr>
            <a:spLocks noGrp="1"/>
          </p:cNvSpPr>
          <p:nvPr>
            <p:ph idx="1"/>
          </p:nvPr>
        </p:nvSpPr>
        <p:spPr>
          <a:xfrm>
            <a:off x="653512" y="565265"/>
            <a:ext cx="10515600" cy="6084917"/>
          </a:xfrm>
        </p:spPr>
        <p:txBody>
          <a:bodyPr>
            <a:normAutofit/>
          </a:bodyPr>
          <a:lstStyle/>
          <a:p>
            <a:pPr marL="0" indent="0">
              <a:buNone/>
            </a:pPr>
            <a:endParaRPr lang="en-US" sz="3200" dirty="0" smtClean="0"/>
          </a:p>
          <a:p>
            <a:pPr marL="0" indent="0">
              <a:buNone/>
            </a:pPr>
            <a:r>
              <a:rPr lang="en-US" sz="3600" b="1" dirty="0" smtClean="0"/>
              <a:t>Sociology</a:t>
            </a:r>
            <a:r>
              <a:rPr lang="en-US" sz="3600" dirty="0" smtClean="0"/>
              <a:t>- study of social life.it is about how people interact and why they behave as they do. </a:t>
            </a:r>
          </a:p>
          <a:p>
            <a:pPr marL="0" indent="0">
              <a:buNone/>
            </a:pPr>
            <a:endParaRPr lang="en-US" dirty="0"/>
          </a:p>
        </p:txBody>
      </p:sp>
    </p:spTree>
    <p:extLst>
      <p:ext uri="{BB962C8B-B14F-4D97-AF65-F5344CB8AC3E}">
        <p14:creationId xmlns:p14="http://schemas.microsoft.com/office/powerpoint/2010/main" val="7036336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Functions of a family.</a:t>
            </a:r>
            <a:endParaRPr lang="en-US" dirty="0"/>
          </a:p>
        </p:txBody>
      </p:sp>
      <p:sp>
        <p:nvSpPr>
          <p:cNvPr id="3" name="Content Placeholder 2"/>
          <p:cNvSpPr>
            <a:spLocks noGrp="1"/>
          </p:cNvSpPr>
          <p:nvPr>
            <p:ph idx="1"/>
          </p:nvPr>
        </p:nvSpPr>
        <p:spPr>
          <a:xfrm>
            <a:off x="677334" y="1401172"/>
            <a:ext cx="8982055" cy="5116006"/>
          </a:xfrm>
        </p:spPr>
        <p:txBody>
          <a:bodyPr>
            <a:noAutofit/>
          </a:bodyPr>
          <a:lstStyle/>
          <a:p>
            <a:r>
              <a:rPr lang="en-GB" sz="3600" b="1" dirty="0"/>
              <a:t>Control of Sexual Behaviour</a:t>
            </a:r>
            <a:r>
              <a:rPr lang="en-GB" sz="3600" dirty="0"/>
              <a:t> </a:t>
            </a:r>
            <a:endParaRPr lang="en-US" sz="3600" dirty="0"/>
          </a:p>
          <a:p>
            <a:pPr marL="0" indent="0">
              <a:buNone/>
            </a:pPr>
            <a:r>
              <a:rPr lang="en-GB" sz="3600" dirty="0"/>
              <a:t>When a man and a woman marry, they are expected to have a sexual relationship with each other. It is only in marriage that sexual behaviour should be practised. </a:t>
            </a:r>
            <a:endParaRPr lang="en-US" sz="3600" dirty="0"/>
          </a:p>
          <a:p>
            <a:r>
              <a:rPr lang="en-GB" sz="3600" b="1" dirty="0"/>
              <a:t>Nurturing Children</a:t>
            </a:r>
            <a:r>
              <a:rPr lang="en-GB" sz="3600" dirty="0"/>
              <a:t> </a:t>
            </a:r>
            <a:endParaRPr lang="en-US" sz="3600" dirty="0"/>
          </a:p>
          <a:p>
            <a:pPr marL="0" indent="0">
              <a:buNone/>
            </a:pPr>
            <a:r>
              <a:rPr lang="en-GB" sz="3600" dirty="0"/>
              <a:t>Couples are expected to have children and nurture them. Primary socialisation also takes place within the family.</a:t>
            </a:r>
            <a:endParaRPr lang="en-US" sz="3600" dirty="0"/>
          </a:p>
          <a:p>
            <a:endParaRPr lang="en-US" sz="3600" dirty="0"/>
          </a:p>
          <a:p>
            <a:pPr marL="0" indent="0">
              <a:buNone/>
            </a:pPr>
            <a:endParaRPr lang="en-US" sz="3600" dirty="0"/>
          </a:p>
        </p:txBody>
      </p:sp>
    </p:spTree>
    <p:extLst>
      <p:ext uri="{BB962C8B-B14F-4D97-AF65-F5344CB8AC3E}">
        <p14:creationId xmlns:p14="http://schemas.microsoft.com/office/powerpoint/2010/main" val="38076282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9506"/>
            <a:ext cx="8596668" cy="714894"/>
          </a:xfrm>
        </p:spPr>
        <p:txBody>
          <a:bodyPr>
            <a:normAutofit/>
          </a:bodyPr>
          <a:lstStyle/>
          <a:p>
            <a:r>
              <a:rPr lang="en-US" dirty="0" smtClean="0"/>
              <a:t>family</a:t>
            </a:r>
            <a:endParaRPr lang="en-US" dirty="0"/>
          </a:p>
        </p:txBody>
      </p:sp>
      <p:sp>
        <p:nvSpPr>
          <p:cNvPr id="3" name="Content Placeholder 2"/>
          <p:cNvSpPr>
            <a:spLocks noGrp="1"/>
          </p:cNvSpPr>
          <p:nvPr>
            <p:ph idx="1"/>
          </p:nvPr>
        </p:nvSpPr>
        <p:spPr>
          <a:xfrm>
            <a:off x="677334" y="1030779"/>
            <a:ext cx="9081808" cy="5010584"/>
          </a:xfrm>
        </p:spPr>
        <p:txBody>
          <a:bodyPr>
            <a:noAutofit/>
          </a:bodyPr>
          <a:lstStyle/>
          <a:p>
            <a:r>
              <a:rPr lang="en-GB" sz="3600" b="1" dirty="0" smtClean="0"/>
              <a:t>Protection</a:t>
            </a:r>
            <a:r>
              <a:rPr lang="en-GB" sz="3600" dirty="0" smtClean="0"/>
              <a:t> </a:t>
            </a:r>
            <a:endParaRPr lang="en-US" sz="3600" dirty="0" smtClean="0"/>
          </a:p>
          <a:p>
            <a:pPr marL="0" indent="0">
              <a:buNone/>
            </a:pPr>
            <a:r>
              <a:rPr lang="en-GB" sz="3600" dirty="0" smtClean="0"/>
              <a:t>The family should provide basic needs to its members, for example, food, shelter, clothing and health care.</a:t>
            </a:r>
          </a:p>
          <a:p>
            <a:pPr marL="0" indent="0">
              <a:buFont typeface="Wingdings" pitchFamily="2" charset="2"/>
              <a:buChar char="Ø"/>
            </a:pPr>
            <a:r>
              <a:rPr lang="en-GB" sz="3600" b="1" dirty="0" smtClean="0"/>
              <a:t> Education</a:t>
            </a:r>
          </a:p>
          <a:p>
            <a:pPr marL="0" indent="0">
              <a:buNone/>
            </a:pPr>
            <a:r>
              <a:rPr lang="en-GB" sz="3600" b="1" dirty="0" smtClean="0"/>
              <a:t> </a:t>
            </a:r>
            <a:r>
              <a:rPr lang="en-GB" sz="3600" dirty="0" smtClean="0"/>
              <a:t>Even today, children are taught at home, for example, social skills such as table manners, washing hands after visiting the toilet and before eating and so on. </a:t>
            </a:r>
            <a:endParaRPr lang="en-US" sz="3600" dirty="0" smtClean="0"/>
          </a:p>
          <a:p>
            <a:pPr marL="0" indent="0">
              <a:buNone/>
            </a:pPr>
            <a:endParaRPr lang="en-GB" sz="3600" dirty="0" smtClean="0"/>
          </a:p>
          <a:p>
            <a:pPr marL="0" indent="0">
              <a:buNone/>
            </a:pPr>
            <a:endParaRPr lang="en-GB" sz="3600" dirty="0" smtClean="0"/>
          </a:p>
          <a:p>
            <a:pPr marL="0" indent="0">
              <a:buNone/>
            </a:pPr>
            <a:endParaRPr lang="en-GB" sz="3600" dirty="0" smtClean="0"/>
          </a:p>
          <a:p>
            <a:pPr marL="0" indent="0">
              <a:buNone/>
            </a:pPr>
            <a:endParaRPr lang="en-US" sz="36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681644"/>
          </a:xfrm>
        </p:spPr>
        <p:txBody>
          <a:bodyPr/>
          <a:lstStyle/>
          <a:p>
            <a:r>
              <a:rPr lang="en-US" dirty="0" smtClean="0"/>
              <a:t>family</a:t>
            </a:r>
            <a:endParaRPr lang="en-US" dirty="0"/>
          </a:p>
        </p:txBody>
      </p:sp>
      <p:sp>
        <p:nvSpPr>
          <p:cNvPr id="3" name="Content Placeholder 2"/>
          <p:cNvSpPr>
            <a:spLocks noGrp="1"/>
          </p:cNvSpPr>
          <p:nvPr>
            <p:ph idx="1"/>
          </p:nvPr>
        </p:nvSpPr>
        <p:spPr>
          <a:xfrm>
            <a:off x="677334" y="660400"/>
            <a:ext cx="8596668" cy="5707149"/>
          </a:xfrm>
        </p:spPr>
        <p:txBody>
          <a:bodyPr>
            <a:noAutofit/>
          </a:bodyPr>
          <a:lstStyle/>
          <a:p>
            <a:r>
              <a:rPr lang="en-GB" sz="2800" b="1" dirty="0" smtClean="0"/>
              <a:t>Legal </a:t>
            </a:r>
            <a:r>
              <a:rPr lang="en-GB" sz="2800" b="1" dirty="0"/>
              <a:t>Function:</a:t>
            </a:r>
            <a:r>
              <a:rPr lang="en-GB" sz="2800" dirty="0"/>
              <a:t> The parents give a child the birth right as confirmed by the provision of a birth certificate by the government officials. They also have other rights that they should give to the child such as the right to an education, the right to basic needs such as clothing, food and shelter among others.</a:t>
            </a:r>
            <a:endParaRPr lang="en-US" sz="2800" dirty="0"/>
          </a:p>
          <a:p>
            <a:r>
              <a:rPr lang="en-GB" sz="2800" b="1" dirty="0"/>
              <a:t>Spiritual Function</a:t>
            </a:r>
            <a:r>
              <a:rPr lang="en-GB" sz="2800" dirty="0"/>
              <a:t>: The family instils sense of religious beliefs and thoughts in their children. This could be the traditional African religious belief or the modern belief in one God worshipped in churches, mosques or synagogues.</a:t>
            </a:r>
            <a:endParaRPr lang="en-US" sz="2800" dirty="0"/>
          </a:p>
          <a:p>
            <a:pPr marL="0" indent="0">
              <a:buNone/>
            </a:pPr>
            <a:endParaRPr lang="en-US" sz="2800" dirty="0"/>
          </a:p>
        </p:txBody>
      </p:sp>
    </p:spTree>
    <p:extLst>
      <p:ext uri="{BB962C8B-B14F-4D97-AF65-F5344CB8AC3E}">
        <p14:creationId xmlns:p14="http://schemas.microsoft.com/office/powerpoint/2010/main" val="297744980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48145"/>
          </a:xfrm>
        </p:spPr>
        <p:txBody>
          <a:bodyPr>
            <a:noAutofit/>
          </a:bodyPr>
          <a:lstStyle/>
          <a:p>
            <a:pPr marL="0" marR="0">
              <a:lnSpc>
                <a:spcPct val="107000"/>
              </a:lnSpc>
              <a:spcBef>
                <a:spcPts val="0"/>
              </a:spcBef>
              <a:spcAft>
                <a:spcPts val="800"/>
              </a:spcAft>
            </a:pPr>
            <a:r>
              <a:rPr lang="en-GB" sz="48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Religious Institutions</a:t>
            </a:r>
            <a:r>
              <a:rPr lang="en-GB" sz="4800"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4800" dirty="0">
              <a:solidFill>
                <a:srgbClr val="FF0000"/>
              </a:solidFill>
            </a:endParaRPr>
          </a:p>
        </p:txBody>
      </p:sp>
      <p:sp>
        <p:nvSpPr>
          <p:cNvPr id="3" name="Content Placeholder 2"/>
          <p:cNvSpPr>
            <a:spLocks noGrp="1"/>
          </p:cNvSpPr>
          <p:nvPr>
            <p:ph idx="1"/>
          </p:nvPr>
        </p:nvSpPr>
        <p:spPr>
          <a:xfrm>
            <a:off x="801320" y="914399"/>
            <a:ext cx="8596668" cy="5586153"/>
          </a:xfrm>
        </p:spPr>
        <p:txBody>
          <a:bodyPr>
            <a:no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Paul Taylor (1996) presents a minimal definition of religion as a belief. Durkheim (1912) </a:t>
            </a:r>
            <a:r>
              <a:rPr lang="en-GB" sz="3600"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defines religion as ‘a unified system of beliefs and practices relative to sacred things, that is to say, things set apart and forbidden</a:t>
            </a: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 beliefs and practices which unite into one single moral community …all those who adhere to them.’</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415372290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6938"/>
          </a:xfrm>
        </p:spPr>
        <p:txBody>
          <a:bodyPr/>
          <a:lstStyle/>
          <a:p>
            <a:r>
              <a:rPr lang="en-US" dirty="0" smtClean="0"/>
              <a:t>religion</a:t>
            </a:r>
            <a:endParaRPr lang="en-US" dirty="0"/>
          </a:p>
        </p:txBody>
      </p:sp>
      <p:sp>
        <p:nvSpPr>
          <p:cNvPr id="3" name="Content Placeholder 2"/>
          <p:cNvSpPr>
            <a:spLocks noGrp="1"/>
          </p:cNvSpPr>
          <p:nvPr>
            <p:ph idx="1"/>
          </p:nvPr>
        </p:nvSpPr>
        <p:spPr>
          <a:xfrm>
            <a:off x="677334" y="1263535"/>
            <a:ext cx="8596668" cy="4777827"/>
          </a:xfrm>
        </p:spPr>
        <p:txBody>
          <a:bodyPr>
            <a:noAutofit/>
          </a:bodyPr>
          <a:lstStyle/>
          <a:p>
            <a:r>
              <a:rPr lang="en-GB" sz="44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Religion is as old as humankind. Sociologists have noted that in different societies religious beliefs and practices are different. As important as the universality of religion is, it has remarkable diversity.</a:t>
            </a:r>
            <a:endParaRPr lang="en-US" sz="44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347" y="0"/>
            <a:ext cx="8596668" cy="712922"/>
          </a:xfrm>
        </p:spPr>
        <p:txBody>
          <a:bodyPr>
            <a:normAutofit/>
          </a:bodyPr>
          <a:lstStyle/>
          <a:p>
            <a:pPr marL="0" marR="0">
              <a:lnSpc>
                <a:spcPct val="107000"/>
              </a:lnSpc>
              <a:spcBef>
                <a:spcPts val="0"/>
              </a:spcBef>
              <a:spcAft>
                <a:spcPts val="800"/>
              </a:spcAft>
            </a:pPr>
            <a:r>
              <a:rPr lang="en-GB"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Functions of Religious Institutions</a:t>
            </a:r>
            <a:r>
              <a:rPr lang="en-GB"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solidFill>
                <a:srgbClr val="FF0000"/>
              </a:solidFill>
            </a:endParaRPr>
          </a:p>
        </p:txBody>
      </p:sp>
      <p:sp>
        <p:nvSpPr>
          <p:cNvPr id="3" name="Content Placeholder 2"/>
          <p:cNvSpPr>
            <a:spLocks noGrp="1"/>
          </p:cNvSpPr>
          <p:nvPr>
            <p:ph idx="1"/>
          </p:nvPr>
        </p:nvSpPr>
        <p:spPr>
          <a:xfrm>
            <a:off x="553346" y="712922"/>
            <a:ext cx="9505053" cy="5870758"/>
          </a:xfrm>
        </p:spPr>
        <p:txBody>
          <a:bodyPr>
            <a:noAutofit/>
          </a:bodyPr>
          <a:lstStyle/>
          <a:p>
            <a:pPr marL="0" indent="0">
              <a:buNone/>
            </a:pPr>
            <a:r>
              <a:rPr lang="en-GB" sz="3200" b="1" dirty="0" smtClean="0"/>
              <a:t>1.Unity </a:t>
            </a:r>
            <a:r>
              <a:rPr lang="en-GB" sz="3200" b="1" dirty="0"/>
              <a:t>of Group Members</a:t>
            </a:r>
            <a:endParaRPr lang="en-US" sz="3200" b="1" dirty="0"/>
          </a:p>
          <a:p>
            <a:pPr marL="0" indent="0">
              <a:buNone/>
            </a:pPr>
            <a:r>
              <a:rPr lang="en-GB" sz="3200" dirty="0"/>
              <a:t>This happens when members have a common creative belief. </a:t>
            </a:r>
            <a:br>
              <a:rPr lang="en-GB" sz="3200" dirty="0"/>
            </a:br>
            <a:r>
              <a:rPr lang="en-GB" sz="3200" dirty="0"/>
              <a:t>For example, in traditional religion, all community members would take part in a religious ceremony. Men would take the lead as the high priest and medicine men made sacrifices when appearing before their gods. By doing so the calamity, be it famine or drought, was resolved. In modern day, religion has the same </a:t>
            </a:r>
            <a:br>
              <a:rPr lang="en-GB" sz="3200" dirty="0"/>
            </a:br>
            <a:r>
              <a:rPr lang="en-GB" sz="3200" dirty="0"/>
              <a:t>unifying function.</a:t>
            </a:r>
            <a:endParaRPr lang="en-US" sz="3200" dirty="0"/>
          </a:p>
          <a:p>
            <a:pPr marL="0" indent="0">
              <a:buNone/>
            </a:pPr>
            <a:r>
              <a:rPr lang="en-GB" sz="3200" b="1" dirty="0"/>
              <a:t> </a:t>
            </a:r>
            <a:endParaRPr lang="en-US" sz="3200" dirty="0"/>
          </a:p>
          <a:p>
            <a:pPr marL="0" indent="0">
              <a:buNone/>
            </a:pPr>
            <a:endParaRPr lang="en-US" sz="3200" dirty="0"/>
          </a:p>
        </p:txBody>
      </p:sp>
    </p:spTree>
    <p:extLst>
      <p:ext uri="{BB962C8B-B14F-4D97-AF65-F5344CB8AC3E}">
        <p14:creationId xmlns:p14="http://schemas.microsoft.com/office/powerpoint/2010/main" val="23683175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20436"/>
          </a:xfrm>
        </p:spPr>
        <p:txBody>
          <a:bodyPr>
            <a:normAutofit fontScale="90000"/>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2.Humanitarian</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447360" y="1113905"/>
            <a:ext cx="9145527" cy="5453149"/>
          </a:xfrm>
        </p:spPr>
        <p:txBody>
          <a:bodyPr>
            <a:noAutofit/>
          </a:bodyPr>
          <a:lstStyle/>
          <a:p>
            <a:pPr marL="0" marR="0" algn="just">
              <a:lnSpc>
                <a:spcPct val="107000"/>
              </a:lnSpc>
              <a:spcBef>
                <a:spcPts val="0"/>
              </a:spcBef>
              <a:spcAft>
                <a:spcPts val="800"/>
              </a:spcAft>
            </a:pPr>
            <a:r>
              <a:rPr lang="en-GB" sz="4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Religious organisations usually provide emergency care during disasters, like floods, earthquakes, fires and wars. Organisations such as the Red Cross have their origin from religious organisations for the provision of emergency care.</a:t>
            </a: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4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400" dirty="0"/>
          </a:p>
        </p:txBody>
      </p:sp>
    </p:spTree>
    <p:extLst>
      <p:ext uri="{BB962C8B-B14F-4D97-AF65-F5344CB8AC3E}">
        <p14:creationId xmlns:p14="http://schemas.microsoft.com/office/powerpoint/2010/main" val="125313439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7062"/>
          </a:xfrm>
        </p:spPr>
        <p:txBody>
          <a:bodyPr>
            <a:normAutofit fontScale="90000"/>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3.Reduction of Stress</a:t>
            </a:r>
            <a:r>
              <a:rPr lang="en-GB"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77334" y="1334671"/>
            <a:ext cx="8596668" cy="5199133"/>
          </a:xfrm>
        </p:spPr>
        <p:txBody>
          <a:bodyPr>
            <a:noAutofit/>
          </a:bodyPr>
          <a:lstStyle/>
          <a:p>
            <a:pPr marL="0" marR="0" indent="0" algn="just">
              <a:lnSpc>
                <a:spcPct val="107000"/>
              </a:lnSpc>
              <a:spcBef>
                <a:spcPts val="0"/>
              </a:spcBef>
              <a:spcAft>
                <a:spcPts val="800"/>
              </a:spcAft>
              <a:buNone/>
            </a:pPr>
            <a:r>
              <a:rPr lang="en-GB" sz="4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Religion provides explanation for things inconceivable by the human mind, such as why people die, or what happens after death. This explanatory function serves to alleviate anxiety. </a:t>
            </a:r>
            <a:endParaRPr lang="en-US" sz="4400" dirty="0"/>
          </a:p>
        </p:txBody>
      </p:sp>
    </p:spTree>
    <p:extLst>
      <p:ext uri="{BB962C8B-B14F-4D97-AF65-F5344CB8AC3E}">
        <p14:creationId xmlns:p14="http://schemas.microsoft.com/office/powerpoint/2010/main" val="174801693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211" y="216131"/>
            <a:ext cx="8596668" cy="598516"/>
          </a:xfrm>
        </p:spPr>
        <p:txBody>
          <a:bodyPr>
            <a:normAutofit fontScale="90000"/>
          </a:bodyPr>
          <a:lstStyle/>
          <a:p>
            <a:endParaRPr lang="en-US" dirty="0"/>
          </a:p>
        </p:txBody>
      </p:sp>
      <p:sp>
        <p:nvSpPr>
          <p:cNvPr id="3" name="Content Placeholder 2"/>
          <p:cNvSpPr>
            <a:spLocks noGrp="1"/>
          </p:cNvSpPr>
          <p:nvPr>
            <p:ph idx="1"/>
          </p:nvPr>
        </p:nvSpPr>
        <p:spPr>
          <a:xfrm>
            <a:off x="677333" y="1030779"/>
            <a:ext cx="10295467" cy="5010584"/>
          </a:xfrm>
        </p:spPr>
        <p:txBody>
          <a:bodyPr>
            <a:no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Religion also helps members cope with anxiety due to togetherness among most of its members.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Religion also helps to meet the psychological and counselling needs of people with chronic or terminal conditions. Some people even consult their religious leaders to pray for healing.</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32756"/>
            <a:ext cx="8596668" cy="1113906"/>
          </a:xfrm>
        </p:spPr>
        <p:txBody>
          <a:bodyPr>
            <a:normAutofit/>
          </a:bodyPr>
          <a:lstStyle/>
          <a:p>
            <a:pPr marL="0" marR="0">
              <a:lnSpc>
                <a:spcPct val="107000"/>
              </a:lnSpc>
              <a:spcBef>
                <a:spcPts val="0"/>
              </a:spcBef>
              <a:spcAft>
                <a:spcPts val="800"/>
              </a:spcAft>
            </a:pPr>
            <a:r>
              <a:rPr lang="en-GB" sz="48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Political Institutions </a:t>
            </a:r>
            <a:endParaRPr lang="en-US" sz="4800" dirty="0">
              <a:solidFill>
                <a:srgbClr val="FF0000"/>
              </a:solidFill>
            </a:endParaRPr>
          </a:p>
        </p:txBody>
      </p:sp>
      <p:sp>
        <p:nvSpPr>
          <p:cNvPr id="3" name="Content Placeholder 2"/>
          <p:cNvSpPr>
            <a:spLocks noGrp="1"/>
          </p:cNvSpPr>
          <p:nvPr>
            <p:ph idx="1"/>
          </p:nvPr>
        </p:nvSpPr>
        <p:spPr>
          <a:xfrm>
            <a:off x="677333" y="1080655"/>
            <a:ext cx="10549467" cy="5370021"/>
          </a:xfrm>
        </p:spPr>
        <p:txBody>
          <a:bodyPr>
            <a:no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historically in African families the man took the leadership role. However, as a result of population increase amongst other social changes, the family as an institution was unable to continue with its political/leadership functions. More and more people moved away from their kinsmen in search of basic needs and work.</a:t>
            </a:r>
            <a:endParaRPr lang="en-US" sz="3600" dirty="0"/>
          </a:p>
        </p:txBody>
      </p:sp>
    </p:spTree>
    <p:extLst>
      <p:ext uri="{BB962C8B-B14F-4D97-AF65-F5344CB8AC3E}">
        <p14:creationId xmlns:p14="http://schemas.microsoft.com/office/powerpoint/2010/main" val="1149925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790414"/>
          </a:xfrm>
        </p:spPr>
        <p:txBody>
          <a:bodyPr/>
          <a:lstStyle/>
          <a:p>
            <a:r>
              <a:rPr lang="en-US" dirty="0" smtClean="0"/>
              <a:t>Def. </a:t>
            </a:r>
            <a:r>
              <a:rPr lang="en-US" dirty="0" err="1" smtClean="0"/>
              <a:t>con’t</a:t>
            </a:r>
            <a:endParaRPr lang="en-US" dirty="0"/>
          </a:p>
        </p:txBody>
      </p:sp>
      <p:sp>
        <p:nvSpPr>
          <p:cNvPr id="3" name="Content Placeholder 2"/>
          <p:cNvSpPr>
            <a:spLocks noGrp="1"/>
          </p:cNvSpPr>
          <p:nvPr>
            <p:ph idx="1"/>
          </p:nvPr>
        </p:nvSpPr>
        <p:spPr>
          <a:xfrm>
            <a:off x="677334" y="790414"/>
            <a:ext cx="8596668" cy="5460757"/>
          </a:xfrm>
        </p:spPr>
        <p:txBody>
          <a:bodyPr>
            <a:noAutofit/>
          </a:bodyPr>
          <a:lstStyle/>
          <a:p>
            <a:r>
              <a:rPr lang="en-US" sz="4000" dirty="0" smtClean="0"/>
              <a:t>Family-basic unit of the society.</a:t>
            </a:r>
          </a:p>
          <a:p>
            <a:r>
              <a:rPr lang="en-US" sz="4000" dirty="0" smtClean="0"/>
              <a:t>Community-social unit of any size that shares common values or that is situated in a given geographical area. </a:t>
            </a:r>
          </a:p>
          <a:p>
            <a:endParaRPr lang="en-US" sz="4000" dirty="0" smtClean="0"/>
          </a:p>
          <a:p>
            <a:endParaRPr lang="en-US" sz="4000" dirty="0"/>
          </a:p>
        </p:txBody>
      </p:sp>
    </p:spTree>
    <p:extLst>
      <p:ext uri="{BB962C8B-B14F-4D97-AF65-F5344CB8AC3E}">
        <p14:creationId xmlns:p14="http://schemas.microsoft.com/office/powerpoint/2010/main" val="145215873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4058"/>
          </a:xfrm>
        </p:spPr>
        <p:txBody>
          <a:bodyPr>
            <a:normAutofit fontScale="90000"/>
          </a:bodyPr>
          <a:lstStyle/>
          <a:p>
            <a:endParaRPr lang="en-US" dirty="0"/>
          </a:p>
        </p:txBody>
      </p:sp>
      <p:sp>
        <p:nvSpPr>
          <p:cNvPr id="3" name="Content Placeholder 2"/>
          <p:cNvSpPr>
            <a:spLocks noGrp="1"/>
          </p:cNvSpPr>
          <p:nvPr>
            <p:ph idx="1"/>
          </p:nvPr>
        </p:nvSpPr>
        <p:spPr>
          <a:xfrm>
            <a:off x="677333" y="1163782"/>
            <a:ext cx="11120967" cy="5187141"/>
          </a:xfrm>
        </p:spPr>
        <p:txBody>
          <a:bodyPr>
            <a:no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The control system of the family was weakened gradually.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This led to the formation of political institutions such as governments in order to create and enforce laws so as to maintain functions.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The government rules its people through various styles of leadership.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The three styles of leadership are:</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687"/>
          </a:xfrm>
        </p:spPr>
        <p:txBody>
          <a:bodyPr/>
          <a:lstStyle/>
          <a:p>
            <a:r>
              <a:rPr lang="en-GB"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The three styles of leadership are:</a:t>
            </a:r>
            <a:endParaRPr lang="en-US" dirty="0">
              <a:solidFill>
                <a:srgbClr val="FF0000"/>
              </a:solidFill>
            </a:endParaRPr>
          </a:p>
        </p:txBody>
      </p:sp>
      <p:sp>
        <p:nvSpPr>
          <p:cNvPr id="3" name="Content Placeholder 2"/>
          <p:cNvSpPr>
            <a:spLocks noGrp="1"/>
          </p:cNvSpPr>
          <p:nvPr>
            <p:ph idx="1"/>
          </p:nvPr>
        </p:nvSpPr>
        <p:spPr>
          <a:xfrm>
            <a:off x="677334" y="1478663"/>
            <a:ext cx="8596668" cy="3880773"/>
          </a:xfrm>
        </p:spPr>
        <p:txBody>
          <a:bodyPr>
            <a:noAutofit/>
          </a:bodyPr>
          <a:lstStyle/>
          <a:p>
            <a:pPr marL="0" marR="0" algn="just">
              <a:lnSpc>
                <a:spcPct val="107000"/>
              </a:lnSpc>
              <a:spcBef>
                <a:spcPts val="0"/>
              </a:spcBef>
              <a:spcAft>
                <a:spcPts val="800"/>
              </a:spcAft>
              <a:buNone/>
            </a:pPr>
            <a:r>
              <a:rPr lang="en-GB" sz="4400" b="1" dirty="0" err="1" smtClean="0">
                <a:solidFill>
                  <a:srgbClr val="000000"/>
                </a:solidFill>
                <a:latin typeface="Arial" panose="020B0604020202020204" pitchFamily="34" charset="0"/>
                <a:ea typeface="Calibri" panose="020F0502020204030204" pitchFamily="34" charset="0"/>
                <a:cs typeface="Times New Roman" panose="02020603050405020304" pitchFamily="18" charset="0"/>
              </a:rPr>
              <a:t>a.</a:t>
            </a:r>
            <a:r>
              <a:rPr lang="en-GB" sz="4400" b="1"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Autocratic</a:t>
            </a:r>
            <a:r>
              <a:rPr lang="en-GB" sz="44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(Authoritarian)</a:t>
            </a:r>
            <a:r>
              <a:rPr lang="en-GB" sz="4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type of leader controls all the power to make and enforce laws and they assume all responsibility for the actions. </a:t>
            </a: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6671208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399012"/>
            <a:ext cx="8596668" cy="864524"/>
          </a:xfrm>
        </p:spPr>
        <p:txBody>
          <a:bodyPr/>
          <a:lstStyle/>
          <a:p>
            <a:r>
              <a:rPr lang="en-GB" b="1" dirty="0" err="1" smtClean="0">
                <a:solidFill>
                  <a:srgbClr val="000000"/>
                </a:solidFill>
                <a:latin typeface="Arial" panose="020B0604020202020204" pitchFamily="34" charset="0"/>
                <a:ea typeface="Calibri" panose="020F0502020204030204" pitchFamily="34" charset="0"/>
                <a:cs typeface="Times New Roman" panose="02020603050405020304" pitchFamily="18" charset="0"/>
              </a:rPr>
              <a:t>b.Democratic</a:t>
            </a:r>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(Participative</a:t>
            </a:r>
            <a:endParaRPr lang="en-US" dirty="0"/>
          </a:p>
        </p:txBody>
      </p:sp>
      <p:sp>
        <p:nvSpPr>
          <p:cNvPr id="3" name="Content Placeholder 2"/>
          <p:cNvSpPr>
            <a:spLocks noGrp="1"/>
          </p:cNvSpPr>
          <p:nvPr>
            <p:ph idx="1"/>
          </p:nvPr>
        </p:nvSpPr>
        <p:spPr>
          <a:xfrm>
            <a:off x="677334" y="1030779"/>
            <a:ext cx="8596668" cy="5010584"/>
          </a:xfrm>
        </p:spPr>
        <p:txBody>
          <a:bodyPr>
            <a:normAutofit/>
          </a:bodyPr>
          <a:lstStyle/>
          <a:p>
            <a:pPr marL="0" marR="0" indent="0" algn="just">
              <a:lnSpc>
                <a:spcPct val="107000"/>
              </a:lnSpc>
              <a:spcBef>
                <a:spcPts val="0"/>
              </a:spcBef>
              <a:spcAft>
                <a:spcPts val="800"/>
              </a:spcAft>
              <a:buNone/>
            </a:pPr>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This style involves the leader, including one or more employees in the decision making process (determining what to do and how to do it). However, the leader is the final decision making authority </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6007"/>
            <a:ext cx="8596668" cy="781397"/>
          </a:xfrm>
        </p:spPr>
        <p:txBody>
          <a:bodyPr>
            <a:noAutofit/>
          </a:bodyPr>
          <a:lstStyle/>
          <a:p>
            <a:r>
              <a:rPr lang="en-GB" b="1" dirty="0" err="1" smtClean="0">
                <a:solidFill>
                  <a:srgbClr val="000000"/>
                </a:solidFill>
                <a:latin typeface="Arial" panose="020B0604020202020204" pitchFamily="34" charset="0"/>
                <a:ea typeface="Calibri" panose="020F0502020204030204" pitchFamily="34" charset="0"/>
                <a:cs typeface="Times New Roman" panose="02020603050405020304" pitchFamily="18" charset="0"/>
              </a:rPr>
              <a:t>c.Laissez</a:t>
            </a:r>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-faire (</a:t>
            </a:r>
            <a:r>
              <a:rPr lang="en-GB" b="1" dirty="0" err="1" smtClean="0">
                <a:solidFill>
                  <a:srgbClr val="000000"/>
                </a:solidFill>
                <a:latin typeface="Arial" panose="020B0604020202020204" pitchFamily="34" charset="0"/>
                <a:ea typeface="Calibri" panose="020F0502020204030204" pitchFamily="34" charset="0"/>
                <a:cs typeface="Times New Roman" panose="02020603050405020304" pitchFamily="18" charset="0"/>
              </a:rPr>
              <a:t>Delegative</a:t>
            </a:r>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Free-reign)</a:t>
            </a:r>
            <a:r>
              <a:rPr lang="en-GB"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53348" y="881149"/>
            <a:ext cx="9139292" cy="4971011"/>
          </a:xfrm>
        </p:spPr>
        <p:txBody>
          <a:bodyPr>
            <a:normAutofit/>
          </a:bodyPr>
          <a:lstStyle/>
          <a:p>
            <a:pPr marL="0" marR="0" indent="0" algn="just">
              <a:lnSpc>
                <a:spcPct val="107000"/>
              </a:lnSpc>
              <a:spcBef>
                <a:spcPts val="0"/>
              </a:spcBef>
              <a:spcAft>
                <a:spcPts val="800"/>
              </a:spcAft>
              <a:buNone/>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this style, the leader allows the employees to make the decision. However, the leader is still responsible for the decisions that are made. This is used when employees are able to analyse the situation and determine what needs to be done and how to do it.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31483956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852407"/>
          </a:xfrm>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Functions of Government</a:t>
            </a:r>
            <a:endParaRPr lang="en-US" dirty="0"/>
          </a:p>
        </p:txBody>
      </p:sp>
      <p:sp>
        <p:nvSpPr>
          <p:cNvPr id="3" name="Content Placeholder 2"/>
          <p:cNvSpPr>
            <a:spLocks noGrp="1"/>
          </p:cNvSpPr>
          <p:nvPr>
            <p:ph idx="1"/>
          </p:nvPr>
        </p:nvSpPr>
        <p:spPr>
          <a:xfrm>
            <a:off x="677334" y="1106705"/>
            <a:ext cx="8596668" cy="3880773"/>
          </a:xfrm>
        </p:spPr>
        <p:txBody>
          <a:bodyPr>
            <a:noAutofit/>
          </a:bodyPr>
          <a:lstStyle/>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For the smooth running of a large society, governments carry out three main functions.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2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Maintenance of Social Order</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government has the responsibility of keeping social order. In order to fulfil this function, the government enacts laws, which it enforces. It also identifies law enforcement agents who ensure that citizens abide by the laws.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357697414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13654"/>
            <a:ext cx="8596668" cy="769749"/>
          </a:xfrm>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a:xfrm>
            <a:off x="398364" y="883403"/>
            <a:ext cx="8596668" cy="3880773"/>
          </a:xfrm>
        </p:spPr>
        <p:txBody>
          <a:bodyPr>
            <a:noAutofit/>
          </a:bodyPr>
          <a:lstStyle/>
          <a:p>
            <a:pPr marL="0" marR="0" algn="just">
              <a:lnSpc>
                <a:spcPct val="107000"/>
              </a:lnSpc>
              <a:spcBef>
                <a:spcPts val="0"/>
              </a:spcBef>
              <a:spcAft>
                <a:spcPts val="800"/>
              </a:spcAft>
            </a:pPr>
            <a:r>
              <a:rPr lang="en-GB" sz="2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Coordination of Essential Services</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2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Similar to a family unit, the government has to coordinate various activities useful for the effective functioning of the society. To meet this need, the government establishes ministries, each of which has specific activities it is responsible for.</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28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Protection of all Citizens</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28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order to fulfil the function of maintaining security, armed forces are developed to meet these needs. </a:t>
            </a:r>
            <a:endParaRPr lang="en-US" sz="28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2800" dirty="0"/>
          </a:p>
        </p:txBody>
      </p:sp>
    </p:spTree>
    <p:extLst>
      <p:ext uri="{BB962C8B-B14F-4D97-AF65-F5344CB8AC3E}">
        <p14:creationId xmlns:p14="http://schemas.microsoft.com/office/powerpoint/2010/main" val="42785486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856" y="0"/>
            <a:ext cx="8596668" cy="743920"/>
          </a:xfrm>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Health Care Institutions </a:t>
            </a:r>
            <a:endParaRPr lang="en-US" dirty="0"/>
          </a:p>
        </p:txBody>
      </p:sp>
      <p:sp>
        <p:nvSpPr>
          <p:cNvPr id="3" name="Content Placeholder 2"/>
          <p:cNvSpPr>
            <a:spLocks noGrp="1"/>
          </p:cNvSpPr>
          <p:nvPr>
            <p:ph idx="1"/>
          </p:nvPr>
        </p:nvSpPr>
        <p:spPr>
          <a:xfrm>
            <a:off x="646338" y="905226"/>
            <a:ext cx="8929924" cy="5744956"/>
          </a:xfrm>
        </p:spPr>
        <p:txBody>
          <a:bodyPr>
            <a:normAutofit/>
          </a:bodyPr>
          <a:lstStyle/>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order for the society to meet its health needs, various health care institutions are established. In Kenya there are several types of health care institutions with different functions.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2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Traditional Medicine</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Many African societies had traditional healers, whose indigenous knowledge of folk medicine was respected. Nowadays not respected and ineffective.</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241568707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99258"/>
            <a:ext cx="8596668" cy="814647"/>
          </a:xfrm>
        </p:spPr>
        <p:txBody>
          <a:bodyPr/>
          <a:lstStyle/>
          <a:p>
            <a:r>
              <a:rPr lang="en-US" dirty="0" smtClean="0"/>
              <a:t>health</a:t>
            </a:r>
            <a:endParaRPr lang="en-US" dirty="0"/>
          </a:p>
        </p:txBody>
      </p:sp>
      <p:sp>
        <p:nvSpPr>
          <p:cNvPr id="3" name="Content Placeholder 2"/>
          <p:cNvSpPr>
            <a:spLocks noGrp="1"/>
          </p:cNvSpPr>
          <p:nvPr>
            <p:ph idx="1"/>
          </p:nvPr>
        </p:nvSpPr>
        <p:spPr>
          <a:xfrm>
            <a:off x="677334" y="1246909"/>
            <a:ext cx="8596668" cy="4794453"/>
          </a:xfrm>
        </p:spPr>
        <p:txBody>
          <a:bodyPr>
            <a:normAutofit/>
          </a:bodyPr>
          <a:lstStyle/>
          <a:p>
            <a:pPr marL="0" marR="0" algn="just">
              <a:lnSpc>
                <a:spcPct val="107000"/>
              </a:lnSpc>
              <a:spcBef>
                <a:spcPts val="0"/>
              </a:spcBef>
              <a:spcAft>
                <a:spcPts val="800"/>
              </a:spcAft>
            </a:pPr>
            <a:r>
              <a:rPr lang="en-GB" sz="36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Private Health Facilities</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0"/>
              </a:spcBef>
              <a:spcAft>
                <a:spcPts val="800"/>
              </a:spcAft>
              <a:buNone/>
            </a:pP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These are health facilities owned and/or run by religious and private organisations. They are popular in areas without government </a:t>
            </a:r>
            <a:b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br>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health facilities.</a:t>
            </a:r>
            <a:endParaRPr lang="en-US" sz="3600"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3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6132"/>
            <a:ext cx="8596668" cy="798022"/>
          </a:xfrm>
        </p:spPr>
        <p:txBody>
          <a:bodyPr>
            <a:normAutofit/>
          </a:bodyPr>
          <a:lstStyle/>
          <a:p>
            <a:r>
              <a:rPr lang="en-GB" b="1" dirty="0" smtClean="0"/>
              <a:t> Public Health Facilities:</a:t>
            </a:r>
            <a:r>
              <a:rPr lang="en-GB" dirty="0" smtClean="0"/>
              <a:t> </a:t>
            </a:r>
            <a:endParaRPr lang="en-US" dirty="0"/>
          </a:p>
        </p:txBody>
      </p:sp>
      <p:sp>
        <p:nvSpPr>
          <p:cNvPr id="3" name="Content Placeholder 2"/>
          <p:cNvSpPr>
            <a:spLocks noGrp="1"/>
          </p:cNvSpPr>
          <p:nvPr>
            <p:ph idx="1"/>
          </p:nvPr>
        </p:nvSpPr>
        <p:spPr>
          <a:xfrm>
            <a:off x="460358" y="1270000"/>
            <a:ext cx="9725042" cy="5280429"/>
          </a:xfrm>
        </p:spPr>
        <p:txBody>
          <a:bodyPr>
            <a:noAutofit/>
          </a:bodyPr>
          <a:lstStyle/>
          <a:p>
            <a:r>
              <a:rPr lang="en-GB" sz="3200" dirty="0" smtClean="0"/>
              <a:t>These </a:t>
            </a:r>
            <a:r>
              <a:rPr lang="en-GB" sz="3200" dirty="0"/>
              <a:t>are government-run health facilities and are present in most parts of the country. </a:t>
            </a:r>
            <a:endParaRPr lang="en-GB" sz="3200" dirty="0" smtClean="0"/>
          </a:p>
          <a:p>
            <a:r>
              <a:rPr lang="en-GB" sz="3200" dirty="0" smtClean="0"/>
              <a:t>In </a:t>
            </a:r>
            <a:r>
              <a:rPr lang="en-GB" sz="3200" dirty="0"/>
              <a:t>Kenya, health facilities are classified according to their structure (mainly size and catchment population) and by extension, their functions. The facilities range from national hospital, </a:t>
            </a:r>
            <a:r>
              <a:rPr lang="en-GB" sz="3200" dirty="0" smtClean="0"/>
              <a:t>county hospital</a:t>
            </a:r>
            <a:r>
              <a:rPr lang="en-GB" sz="3200" dirty="0"/>
              <a:t>, </a:t>
            </a:r>
            <a:r>
              <a:rPr lang="en-GB" sz="3200" dirty="0" smtClean="0"/>
              <a:t>sub county hospital, </a:t>
            </a:r>
            <a:r>
              <a:rPr lang="en-GB" sz="3200" dirty="0"/>
              <a:t>health centre to dispensary. </a:t>
            </a:r>
            <a:endParaRPr lang="en-US" sz="3200" dirty="0"/>
          </a:p>
          <a:p>
            <a:pPr marL="0" indent="0">
              <a:buNone/>
            </a:pPr>
            <a:endParaRPr lang="en-US" sz="3200" dirty="0"/>
          </a:p>
        </p:txBody>
      </p:sp>
    </p:spTree>
    <p:extLst>
      <p:ext uri="{BB962C8B-B14F-4D97-AF65-F5344CB8AC3E}">
        <p14:creationId xmlns:p14="http://schemas.microsoft.com/office/powerpoint/2010/main" val="15282959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u="sng"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BUREAUCRACY</a:t>
            </a:r>
            <a:endParaRPr lang="en-US" dirty="0"/>
          </a:p>
        </p:txBody>
      </p:sp>
      <p:sp>
        <p:nvSpPr>
          <p:cNvPr id="3" name="Content Placeholder 2"/>
          <p:cNvSpPr>
            <a:spLocks noGrp="1"/>
          </p:cNvSpPr>
          <p:nvPr>
            <p:ph idx="1"/>
          </p:nvPr>
        </p:nvSpPr>
        <p:spPr>
          <a:xfrm>
            <a:off x="677334" y="1130531"/>
            <a:ext cx="9979582" cy="5220393"/>
          </a:xfrm>
        </p:spPr>
        <p:txBody>
          <a:bodyPr>
            <a:normAutofit fontScale="92500" lnSpcReduction="20000"/>
          </a:bodyPr>
          <a:lstStyle/>
          <a:p>
            <a:pPr marL="0" marR="0" algn="just">
              <a:lnSpc>
                <a:spcPct val="107000"/>
              </a:lnSpc>
              <a:spcBef>
                <a:spcPts val="0"/>
              </a:spcBef>
              <a:spcAft>
                <a:spcPts val="800"/>
              </a:spcAft>
            </a:pPr>
            <a:r>
              <a:rPr lang="en-GB" sz="41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is a system of government in which most of the important decisions are made by state officials rather than by elected representatives</a:t>
            </a: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endPar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Assignment</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Explain the effects of social institutions on the individual.</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9775474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37309"/>
          </a:xfrm>
        </p:spPr>
        <p:txBody>
          <a:bodyPr>
            <a:normAutofit fontScale="90000"/>
          </a:bodyPr>
          <a:lstStyle/>
          <a:p>
            <a:r>
              <a:rPr lang="en-US" dirty="0" smtClean="0">
                <a:solidFill>
                  <a:srgbClr val="FF0000"/>
                </a:solidFill>
              </a:rPr>
              <a:t>Society</a:t>
            </a:r>
            <a:r>
              <a:rPr lang="en-US" dirty="0" smtClean="0"/>
              <a:t>-</a:t>
            </a:r>
            <a:endParaRPr lang="en-US" dirty="0"/>
          </a:p>
        </p:txBody>
      </p:sp>
      <p:sp>
        <p:nvSpPr>
          <p:cNvPr id="3" name="Content Placeholder 2"/>
          <p:cNvSpPr>
            <a:spLocks noGrp="1"/>
          </p:cNvSpPr>
          <p:nvPr>
            <p:ph idx="1"/>
          </p:nvPr>
        </p:nvSpPr>
        <p:spPr>
          <a:xfrm>
            <a:off x="677334" y="1230285"/>
            <a:ext cx="8596668" cy="4811078"/>
          </a:xfrm>
        </p:spPr>
        <p:txBody>
          <a:bodyPr>
            <a:noAutofit/>
          </a:bodyPr>
          <a:lstStyle/>
          <a:p>
            <a:r>
              <a:rPr lang="en-US" sz="3200" dirty="0" smtClean="0"/>
              <a:t>an aggregate of people living together in a more or less ordered community e.g. American, African etc. </a:t>
            </a:r>
          </a:p>
          <a:p>
            <a:r>
              <a:rPr lang="en-US" sz="3200" dirty="0" smtClean="0"/>
              <a:t>societies can also be classified into the following types: hunting and gathering, horticulture, agrarian, industrial, post-industrial.</a:t>
            </a:r>
          </a:p>
          <a:p>
            <a:pPr>
              <a:buNone/>
            </a:pP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2633"/>
            <a:ext cx="8596668" cy="1047403"/>
          </a:xfrm>
        </p:spPr>
        <p:txBody>
          <a:bodyPr>
            <a:normAutofit/>
          </a:bodyPr>
          <a:lstStyle/>
          <a:p>
            <a:pPr marL="0" marR="0">
              <a:lnSpc>
                <a:spcPct val="107000"/>
              </a:lnSpc>
              <a:spcBef>
                <a:spcPts val="0"/>
              </a:spcBef>
              <a:spcAft>
                <a:spcPts val="800"/>
              </a:spcAft>
            </a:pPr>
            <a:r>
              <a:rPr lang="en-GB" sz="48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Social Mobility</a:t>
            </a:r>
            <a:endParaRPr lang="en-US" sz="4800" dirty="0">
              <a:solidFill>
                <a:srgbClr val="FF0000"/>
              </a:solidFill>
            </a:endParaRPr>
          </a:p>
        </p:txBody>
      </p:sp>
      <p:sp>
        <p:nvSpPr>
          <p:cNvPr id="3" name="Content Placeholder 2"/>
          <p:cNvSpPr>
            <a:spLocks noGrp="1"/>
          </p:cNvSpPr>
          <p:nvPr>
            <p:ph idx="1"/>
          </p:nvPr>
        </p:nvSpPr>
        <p:spPr>
          <a:xfrm>
            <a:off x="568845" y="1270000"/>
            <a:ext cx="10823055" cy="5363556"/>
          </a:xfrm>
        </p:spPr>
        <p:txBody>
          <a:bodyPr>
            <a:norm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ability to move up or down the social level is referred to as social mobility. </a:t>
            </a:r>
          </a:p>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amount of mobility in a society depends on two factors. First, the rules governing how people gain or keep their position may make mobility difficult or easy. Secondly, whatever the rules, structural changes in society can influence mobility.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409961612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82634"/>
            <a:ext cx="8596668" cy="964276"/>
          </a:xfrm>
        </p:spPr>
        <p:txBody>
          <a:bodyPr>
            <a:normAutofit fontScale="90000"/>
          </a:bodyPr>
          <a:lstStyle/>
          <a:p>
            <a:r>
              <a:rPr lang="en-US" u="sng" dirty="0" smtClean="0"/>
              <a:t>Types of Social Mobility </a:t>
            </a:r>
            <a:br>
              <a:rPr lang="en-US" u="sng" dirty="0" smtClean="0"/>
            </a:br>
            <a:endParaRPr lang="en-US" dirty="0"/>
          </a:p>
        </p:txBody>
      </p:sp>
      <p:sp>
        <p:nvSpPr>
          <p:cNvPr id="3" name="Content Placeholder 2"/>
          <p:cNvSpPr>
            <a:spLocks noGrp="1"/>
          </p:cNvSpPr>
          <p:nvPr>
            <p:ph idx="1"/>
          </p:nvPr>
        </p:nvSpPr>
        <p:spPr>
          <a:xfrm>
            <a:off x="677334" y="980903"/>
            <a:ext cx="8596668" cy="5060460"/>
          </a:xfrm>
        </p:spPr>
        <p:txBody>
          <a:bodyPr>
            <a:normAutofit/>
          </a:bodyPr>
          <a:lstStyle/>
          <a:p>
            <a:pPr marL="0" indent="0">
              <a:buNone/>
            </a:pPr>
            <a:r>
              <a:rPr lang="en-US" sz="4400" dirty="0" smtClean="0"/>
              <a:t>There are two types of social mobility: </a:t>
            </a:r>
          </a:p>
          <a:p>
            <a:pPr marL="0" indent="0">
              <a:buNone/>
            </a:pPr>
            <a:r>
              <a:rPr lang="en-US" sz="4400" dirty="0" smtClean="0"/>
              <a:t>•	Vertical social mobility </a:t>
            </a:r>
          </a:p>
          <a:p>
            <a:pPr marL="0" indent="0">
              <a:buNone/>
            </a:pPr>
            <a:r>
              <a:rPr lang="en-US" sz="4400" dirty="0" smtClean="0"/>
              <a:t>•	Horizontal social mobility.</a:t>
            </a:r>
          </a:p>
          <a:p>
            <a:pPr marL="0" indent="0">
              <a:buNone/>
            </a:pPr>
            <a:endParaRPr lang="en-US" sz="4400" dirty="0" smtClean="0"/>
          </a:p>
          <a:p>
            <a:pPr marL="0" indent="0">
              <a:buNone/>
            </a:pPr>
            <a:endParaRPr lang="en-US" dirty="0"/>
          </a:p>
        </p:txBody>
      </p:sp>
    </p:spTree>
    <p:extLst>
      <p:ext uri="{BB962C8B-B14F-4D97-AF65-F5344CB8AC3E}">
        <p14:creationId xmlns:p14="http://schemas.microsoft.com/office/powerpoint/2010/main" val="193089173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Vertical Social Mobility</a:t>
            </a:r>
            <a:endParaRPr lang="en-US" dirty="0"/>
          </a:p>
        </p:txBody>
      </p:sp>
      <p:sp>
        <p:nvSpPr>
          <p:cNvPr id="3" name="Content Placeholder 2"/>
          <p:cNvSpPr>
            <a:spLocks noGrp="1"/>
          </p:cNvSpPr>
          <p:nvPr>
            <p:ph idx="1"/>
          </p:nvPr>
        </p:nvSpPr>
        <p:spPr>
          <a:xfrm>
            <a:off x="491354" y="1270000"/>
            <a:ext cx="10608446" cy="5114175"/>
          </a:xfrm>
        </p:spPr>
        <p:txBody>
          <a:bodyPr>
            <a:noAutofit/>
          </a:bodyPr>
          <a:lstStyle/>
          <a:p>
            <a:pPr marL="114300" marR="0" indent="-457200" algn="just">
              <a:lnSpc>
                <a:spcPct val="107000"/>
              </a:lnSpc>
              <a:spcBef>
                <a:spcPts val="0"/>
              </a:spcBef>
              <a:spcAft>
                <a:spcPts val="800"/>
              </a:spcAft>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refers to the ability of the individual to move up the social ladder, thereby raising their social status and role. </a:t>
            </a:r>
          </a:p>
          <a:p>
            <a:pPr marL="114300" marR="0" indent="-457200" algn="just">
              <a:lnSpc>
                <a:spcPct val="107000"/>
              </a:lnSpc>
              <a:spcBef>
                <a:spcPts val="0"/>
              </a:spcBef>
              <a:spcAft>
                <a:spcPts val="800"/>
              </a:spcAft>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also refers to any upward or downward change in the absolute or relative rank of an individual or group. </a:t>
            </a:r>
          </a:p>
          <a:p>
            <a:pPr marL="114300" marR="0" indent="-457200" algn="just">
              <a:lnSpc>
                <a:spcPct val="107000"/>
              </a:lnSpc>
              <a:spcBef>
                <a:spcPts val="0"/>
              </a:spcBef>
              <a:spcAft>
                <a:spcPts val="800"/>
              </a:spcAft>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 example of this would be the nurse, who joins the profession as a community nurse and, by increasing their knowledge through in-service education, acquires the new position of a professor in nursing.</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45172222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7062"/>
          </a:xfrm>
        </p:spPr>
        <p:txBody>
          <a:bodyPr/>
          <a:lstStyle/>
          <a:p>
            <a:endParaRPr lang="en-US" dirty="0"/>
          </a:p>
        </p:txBody>
      </p:sp>
      <p:sp>
        <p:nvSpPr>
          <p:cNvPr id="3" name="Content Placeholder 2"/>
          <p:cNvSpPr>
            <a:spLocks noGrp="1"/>
          </p:cNvSpPr>
          <p:nvPr>
            <p:ph idx="1"/>
          </p:nvPr>
        </p:nvSpPr>
        <p:spPr>
          <a:xfrm>
            <a:off x="677333" y="1180407"/>
            <a:ext cx="10206567" cy="4860955"/>
          </a:xfrm>
        </p:spPr>
        <p:txBody>
          <a:bodyPr>
            <a:normAutofit/>
          </a:bodyPr>
          <a:lstStyle/>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The daughter of a skilled worker who marries a professional man is considered upwardly mobility. </a:t>
            </a:r>
          </a:p>
          <a:p>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If a parent occupies an important position requiring high capacity, their children, if they are less capable are likely to be downwardly mobile.</a:t>
            </a:r>
            <a:endParaRPr lang="en-US" sz="4000"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53687"/>
          </a:xfrm>
        </p:spPr>
        <p:txBody>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Horizontal Social Mobility</a:t>
            </a:r>
            <a:endParaRPr lang="en-US" dirty="0"/>
          </a:p>
        </p:txBody>
      </p:sp>
      <p:sp>
        <p:nvSpPr>
          <p:cNvPr id="3" name="Content Placeholder 2"/>
          <p:cNvSpPr>
            <a:spLocks noGrp="1"/>
          </p:cNvSpPr>
          <p:nvPr>
            <p:ph idx="1"/>
          </p:nvPr>
        </p:nvSpPr>
        <p:spPr>
          <a:xfrm>
            <a:off x="491354" y="1270000"/>
            <a:ext cx="11154545" cy="4997796"/>
          </a:xfrm>
        </p:spPr>
        <p:txBody>
          <a:bodyPr>
            <a:noAutofit/>
          </a:bodyPr>
          <a:lstStyle/>
          <a:p>
            <a:pPr marL="228600" marR="0" indent="-571500" algn="just">
              <a:lnSpc>
                <a:spcPct val="107000"/>
              </a:lnSpc>
              <a:spcBef>
                <a:spcPts val="0"/>
              </a:spcBef>
              <a:spcAft>
                <a:spcPts val="800"/>
              </a:spcAft>
              <a:buFont typeface="Wingdings" panose="05000000000000000000" pitchFamily="2" charset="2"/>
              <a:buChar char="ü"/>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This refers to the type of social mobility where the individual </a:t>
            </a:r>
            <a:r>
              <a:rPr lang="en-GB" sz="3600"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maintains the same status</a:t>
            </a: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p>
          <a:p>
            <a:pPr marL="228600" marR="0" indent="-571500" algn="just">
              <a:lnSpc>
                <a:spcPct val="107000"/>
              </a:lnSpc>
              <a:spcBef>
                <a:spcPts val="0"/>
              </a:spcBef>
              <a:spcAft>
                <a:spcPts val="800"/>
              </a:spcAft>
              <a:buFont typeface="Wingdings" panose="05000000000000000000" pitchFamily="2" charset="2"/>
              <a:buChar char="ü"/>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It is also defined as an alteration of position with no significant movement up or down in the system of social stratification, for example a general nurse who trains as a midwife but has no change in salary. This nurse maintains the same status although their role may have changed.</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146552849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
            <a:ext cx="8596668" cy="1456841"/>
          </a:xfrm>
        </p:spPr>
        <p:txBody>
          <a:bodyPr>
            <a:normAutofit fontScale="90000"/>
          </a:bodyPr>
          <a:lstStyle/>
          <a:p>
            <a:r>
              <a:rPr lang="en-GB" b="1" dirty="0">
                <a:solidFill>
                  <a:srgbClr val="FF0000"/>
                </a:solidFill>
              </a:rPr>
              <a:t>characteristics that can affect the individual's chances of moving up the social ladder. </a:t>
            </a:r>
            <a:endParaRPr lang="en-US" dirty="0">
              <a:solidFill>
                <a:srgbClr val="FF0000"/>
              </a:solidFill>
            </a:endParaRPr>
          </a:p>
        </p:txBody>
      </p:sp>
      <p:sp>
        <p:nvSpPr>
          <p:cNvPr id="3" name="Content Placeholder 2"/>
          <p:cNvSpPr>
            <a:spLocks noGrp="1"/>
          </p:cNvSpPr>
          <p:nvPr>
            <p:ph idx="1"/>
          </p:nvPr>
        </p:nvSpPr>
        <p:spPr>
          <a:xfrm>
            <a:off x="677333" y="1604904"/>
            <a:ext cx="9480819" cy="4912274"/>
          </a:xfrm>
        </p:spPr>
        <p:txBody>
          <a:bodyPr>
            <a:noAutofit/>
          </a:bodyPr>
          <a:lstStyle/>
          <a:p>
            <a:pPr marL="0" indent="0">
              <a:buNone/>
            </a:pPr>
            <a:r>
              <a:rPr lang="en-US" sz="3600" b="1" dirty="0" smtClean="0"/>
              <a:t>Community Size</a:t>
            </a:r>
            <a:r>
              <a:rPr lang="en-US" sz="3600" dirty="0" smtClean="0"/>
              <a:t>: This is where a large community often results in greater economic differences. This is more apparent in larger cities and thus may be more likely to impart incentives to lower level children. </a:t>
            </a:r>
          </a:p>
          <a:p>
            <a:pPr marL="0" indent="0">
              <a:buNone/>
            </a:pPr>
            <a:r>
              <a:rPr lang="en-US" sz="3600" b="1" dirty="0" smtClean="0"/>
              <a:t>Number of Siblings</a:t>
            </a:r>
            <a:r>
              <a:rPr lang="en-US" sz="3600" dirty="0" smtClean="0"/>
              <a:t>: Number of siblings is where an only child or children having one sibling have the best chance of being upwardly mobile.</a:t>
            </a:r>
          </a:p>
          <a:p>
            <a:pPr marL="0" indent="0">
              <a:buNone/>
            </a:pPr>
            <a:endParaRPr lang="en-US" sz="3600" dirty="0"/>
          </a:p>
        </p:txBody>
      </p:sp>
    </p:spTree>
    <p:extLst>
      <p:ext uri="{BB962C8B-B14F-4D97-AF65-F5344CB8AC3E}">
        <p14:creationId xmlns:p14="http://schemas.microsoft.com/office/powerpoint/2010/main" val="133884590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7185"/>
          </a:xfrm>
        </p:spPr>
        <p:txBody>
          <a:bodyPr/>
          <a:lstStyle/>
          <a:p>
            <a:endParaRPr lang="en-US" dirty="0"/>
          </a:p>
        </p:txBody>
      </p:sp>
      <p:sp>
        <p:nvSpPr>
          <p:cNvPr id="3" name="Content Placeholder 2"/>
          <p:cNvSpPr>
            <a:spLocks noGrp="1"/>
          </p:cNvSpPr>
          <p:nvPr>
            <p:ph idx="1"/>
          </p:nvPr>
        </p:nvSpPr>
        <p:spPr>
          <a:xfrm>
            <a:off x="677333" y="1230285"/>
            <a:ext cx="9181561" cy="4811078"/>
          </a:xfrm>
        </p:spPr>
        <p:txBody>
          <a:bodyPr>
            <a:normAutofit/>
          </a:bodyPr>
          <a:lstStyle/>
          <a:p>
            <a:pPr marL="0" indent="0">
              <a:buNone/>
            </a:pPr>
            <a:r>
              <a:rPr lang="en-US" sz="3600" b="1" dirty="0" smtClean="0"/>
              <a:t>Mother Dominance</a:t>
            </a:r>
            <a:r>
              <a:rPr lang="en-US" sz="3600" dirty="0" smtClean="0"/>
              <a:t>: Mother Dominance is where the strong mother family seems to be more conducive to upward mobility than the egalitarian or father- dominant family.</a:t>
            </a:r>
          </a:p>
          <a:p>
            <a:pPr marL="0" indent="0">
              <a:buNone/>
            </a:pPr>
            <a:r>
              <a:rPr lang="en-US" sz="3600" b="1" dirty="0" smtClean="0"/>
              <a:t>Late Marriage</a:t>
            </a:r>
            <a:r>
              <a:rPr lang="en-US" sz="3600" dirty="0" smtClean="0"/>
              <a:t>: Late marriage, as it has been argued that early marriages encourage downward mobility whereas late marriages encourage upward mobility.</a:t>
            </a:r>
          </a:p>
          <a:p>
            <a:endParaRPr lang="en-US" sz="3600"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lstStyle/>
          <a:p>
            <a:r>
              <a:rPr lang="en-US" dirty="0" smtClean="0"/>
              <a:t>Social ladder</a:t>
            </a:r>
            <a:endParaRPr lang="en-US" dirty="0"/>
          </a:p>
        </p:txBody>
      </p:sp>
      <p:sp>
        <p:nvSpPr>
          <p:cNvPr id="3" name="Content Placeholder 2"/>
          <p:cNvSpPr>
            <a:spLocks noGrp="1"/>
          </p:cNvSpPr>
          <p:nvPr>
            <p:ph idx="1"/>
          </p:nvPr>
        </p:nvSpPr>
        <p:spPr>
          <a:xfrm>
            <a:off x="553348" y="1270000"/>
            <a:ext cx="8596668" cy="3880773"/>
          </a:xfrm>
        </p:spPr>
        <p:txBody>
          <a:bodyPr>
            <a:normAutofit/>
          </a:bodyPr>
          <a:lstStyle/>
          <a:p>
            <a:r>
              <a:rPr lang="en-GB" sz="4000" b="1" dirty="0"/>
              <a:t>Few Children:</a:t>
            </a:r>
            <a:r>
              <a:rPr lang="en-GB" sz="4000" dirty="0"/>
              <a:t> Few children, where upwardly mobile couples tend to have fewer children than immobile couples in the social levels into which they move.</a:t>
            </a:r>
            <a:endParaRPr lang="en-US" sz="4000" dirty="0"/>
          </a:p>
          <a:p>
            <a:pPr marL="0" indent="0">
              <a:buNone/>
            </a:pPr>
            <a:endParaRPr lang="en-US" sz="4000" dirty="0"/>
          </a:p>
        </p:txBody>
      </p:sp>
    </p:spTree>
    <p:extLst>
      <p:ext uri="{BB962C8B-B14F-4D97-AF65-F5344CB8AC3E}">
        <p14:creationId xmlns:p14="http://schemas.microsoft.com/office/powerpoint/2010/main" val="37310396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599"/>
            <a:ext cx="8596668" cy="1003069"/>
          </a:xfrm>
        </p:spPr>
        <p:txBody>
          <a:bodyPr>
            <a:normAutofit fontScale="90000"/>
          </a:bodyPr>
          <a:lstStyle/>
          <a:p>
            <a:r>
              <a:rPr lang="en-GB" b="1" u="sng" dirty="0" smtClean="0">
                <a:solidFill>
                  <a:srgbClr val="FF0000"/>
                </a:solidFill>
              </a:rPr>
              <a:t>Application of the study of social mobility to health care</a:t>
            </a:r>
            <a:r>
              <a:rPr lang="en-US" u="sng" dirty="0" smtClean="0">
                <a:solidFill>
                  <a:srgbClr val="FF0000"/>
                </a:solidFill>
              </a:rPr>
              <a:t/>
            </a:r>
            <a:br>
              <a:rPr lang="en-US" u="sng"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Autofit/>
          </a:bodyPr>
          <a:lstStyle/>
          <a:p>
            <a:pPr marL="0" indent="0">
              <a:buNone/>
            </a:pPr>
            <a:r>
              <a:rPr lang="en-GB" sz="3600" dirty="0" smtClean="0"/>
              <a:t>As nurses you are the main health care providers to various groups of people. Therefore, in line with the nursing code of ethics, you will have to provide health care services to people of whichever status in society. This enables the nurse to provide the basic health care that people deserve.</a:t>
            </a:r>
            <a:endParaRPr lang="en-US" sz="3600" dirty="0" smtClean="0"/>
          </a:p>
          <a:p>
            <a:pPr>
              <a:buNone/>
            </a:pPr>
            <a:endParaRPr lang="en-US" sz="3600"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16132"/>
            <a:ext cx="8596668" cy="1097280"/>
          </a:xfrm>
        </p:spPr>
        <p:txBody>
          <a:bodyPr>
            <a:normAutofit/>
          </a:bodyPr>
          <a:lstStyle/>
          <a:p>
            <a:pPr marL="0" marR="0">
              <a:lnSpc>
                <a:spcPct val="107000"/>
              </a:lnSpc>
              <a:spcBef>
                <a:spcPts val="0"/>
              </a:spcBef>
              <a:spcAft>
                <a:spcPts val="800"/>
              </a:spcAft>
            </a:pPr>
            <a:r>
              <a:rPr lang="en-GB" sz="5400" b="1" u="sng"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Social Change </a:t>
            </a:r>
            <a:endParaRPr lang="en-US" sz="5400" dirty="0">
              <a:solidFill>
                <a:srgbClr val="FF0000"/>
              </a:solidFill>
            </a:endParaRPr>
          </a:p>
        </p:txBody>
      </p:sp>
      <p:sp>
        <p:nvSpPr>
          <p:cNvPr id="3" name="Content Placeholder 2"/>
          <p:cNvSpPr>
            <a:spLocks noGrp="1"/>
          </p:cNvSpPr>
          <p:nvPr>
            <p:ph idx="1"/>
          </p:nvPr>
        </p:nvSpPr>
        <p:spPr>
          <a:xfrm>
            <a:off x="537849" y="1270000"/>
            <a:ext cx="8596668" cy="3880773"/>
          </a:xfrm>
        </p:spPr>
        <p:txBody>
          <a:bodyPr>
            <a:noAutofit/>
          </a:bodyPr>
          <a:lstStyle/>
          <a:p>
            <a:pPr marL="0" marR="0" algn="just">
              <a:lnSpc>
                <a:spcPct val="107000"/>
              </a:lnSpc>
              <a:spcBef>
                <a:spcPts val="0"/>
              </a:spcBef>
              <a:spcAft>
                <a:spcPts val="800"/>
              </a:spcAft>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Social change is the transformation of culture and social institutions over time. All societies experience change in their social structure and culture over time, explanations of the causes and nature of this change have been part of the sociologist's task from the beginning of this discipline.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3082884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0"/>
            <a:ext cx="8596668" cy="1320800"/>
          </a:xfrm>
        </p:spPr>
        <p:txBody>
          <a:bodyPr>
            <a:normAutofit fontScale="90000"/>
          </a:bodyPr>
          <a:lstStyle/>
          <a:p>
            <a:r>
              <a:rPr lang="en-US" b="1" u="sng" dirty="0"/>
              <a:t>Historical background of sociology and anthropology.</a:t>
            </a:r>
            <a:r>
              <a:rPr lang="en-US" dirty="0"/>
              <a:t/>
            </a:r>
            <a:br>
              <a:rPr lang="en-US" dirty="0"/>
            </a:br>
            <a:endParaRPr lang="en-US" dirty="0"/>
          </a:p>
        </p:txBody>
      </p:sp>
      <p:sp>
        <p:nvSpPr>
          <p:cNvPr id="3" name="Content Placeholder 2"/>
          <p:cNvSpPr>
            <a:spLocks noGrp="1"/>
          </p:cNvSpPr>
          <p:nvPr>
            <p:ph idx="1"/>
          </p:nvPr>
        </p:nvSpPr>
        <p:spPr>
          <a:xfrm>
            <a:off x="677334" y="1153199"/>
            <a:ext cx="8596668" cy="4948343"/>
          </a:xfrm>
        </p:spPr>
        <p:txBody>
          <a:bodyPr>
            <a:noAutofit/>
          </a:bodyPr>
          <a:lstStyle/>
          <a:p>
            <a:r>
              <a:rPr lang="en-GB" sz="3200" dirty="0"/>
              <a:t>The term 'sociology' can be traced to Auguste Comte in 1837. </a:t>
            </a:r>
            <a:endParaRPr lang="en-GB" sz="3200" dirty="0" smtClean="0"/>
          </a:p>
          <a:p>
            <a:r>
              <a:rPr lang="en-GB" sz="3200" dirty="0" smtClean="0"/>
              <a:t>He </a:t>
            </a:r>
            <a:r>
              <a:rPr lang="en-GB" sz="3200" dirty="0"/>
              <a:t>combined the Latin word for society (socio) with the Greek word for science (logy) thus identifying an area of study that pertained to the science of </a:t>
            </a:r>
            <a:r>
              <a:rPr lang="en-GB" sz="3200" dirty="0" smtClean="0"/>
              <a:t>society. </a:t>
            </a:r>
          </a:p>
          <a:p>
            <a:pPr marL="0" indent="0">
              <a:buNone/>
            </a:pPr>
            <a:endParaRPr lang="en-US" sz="2800" dirty="0"/>
          </a:p>
        </p:txBody>
      </p:sp>
    </p:spTree>
    <p:extLst>
      <p:ext uri="{BB962C8B-B14F-4D97-AF65-F5344CB8AC3E}">
        <p14:creationId xmlns:p14="http://schemas.microsoft.com/office/powerpoint/2010/main" val="403910986"/>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87185"/>
          </a:xfrm>
        </p:spPr>
        <p:txBody>
          <a:bodyPr/>
          <a:lstStyle/>
          <a:p>
            <a:endParaRPr lang="en-US" dirty="0"/>
          </a:p>
        </p:txBody>
      </p:sp>
      <p:sp>
        <p:nvSpPr>
          <p:cNvPr id="3" name="Content Placeholder 2"/>
          <p:cNvSpPr>
            <a:spLocks noGrp="1"/>
          </p:cNvSpPr>
          <p:nvPr>
            <p:ph idx="1"/>
          </p:nvPr>
        </p:nvSpPr>
        <p:spPr>
          <a:xfrm>
            <a:off x="677333" y="1230285"/>
            <a:ext cx="10612967" cy="4811078"/>
          </a:xfrm>
        </p:spPr>
        <p:txBody>
          <a:bodyPr>
            <a:noAutofit/>
          </a:bodyPr>
          <a:lstStyle/>
          <a:p>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Societies change because they are in contact with other societies. As a result the ideas, norms and institutions spread from one society to another. </a:t>
            </a:r>
          </a:p>
          <a:p>
            <a:r>
              <a:rPr lang="en-GB" sz="36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Even the most isolated society changes from time to time as its members adjust to varying environmental conditions (such as prolonged drought) or invent new ways of doing things.</a:t>
            </a:r>
            <a:endParaRPr lang="en-US" sz="3600"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677333" y="1130531"/>
            <a:ext cx="10409767" cy="5237018"/>
          </a:xfrm>
        </p:spPr>
        <p:txBody>
          <a:bodyPr>
            <a:norm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addition, social change takes place when the present cultural patterns are modified, or when new ideas are introduced.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In the past, particularly in most African societies, traditional healers met communities' health needs but on coming into contact with people of European origin, health practices have changed.</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37858599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99505"/>
            <a:ext cx="8596668" cy="781397"/>
          </a:xfrm>
        </p:spPr>
        <p:txBody>
          <a:bodyPr>
            <a:normAutofit/>
          </a:bodyPr>
          <a:lstStyle/>
          <a:p>
            <a:pPr marL="0" marR="0">
              <a:lnSpc>
                <a:spcPct val="107000"/>
              </a:lnSpc>
              <a:spcBef>
                <a:spcPts val="0"/>
              </a:spcBef>
              <a:spcAft>
                <a:spcPts val="800"/>
              </a:spcAft>
            </a:pPr>
            <a:r>
              <a:rPr lang="en-GB" b="1" dirty="0" smtClean="0">
                <a:solidFill>
                  <a:srgbClr val="990000"/>
                </a:solidFill>
                <a:effectLst/>
                <a:latin typeface="Arial" panose="020B0604020202020204" pitchFamily="34" charset="0"/>
                <a:ea typeface="Calibri" panose="020F0502020204030204" pitchFamily="34" charset="0"/>
                <a:cs typeface="Times New Roman" panose="02020603050405020304" pitchFamily="18" charset="0"/>
              </a:rPr>
              <a:t>Types of Social Change </a:t>
            </a:r>
            <a:endParaRPr lang="en-US" dirty="0"/>
          </a:p>
        </p:txBody>
      </p:sp>
      <p:sp>
        <p:nvSpPr>
          <p:cNvPr id="3" name="Content Placeholder 2"/>
          <p:cNvSpPr>
            <a:spLocks noGrp="1"/>
          </p:cNvSpPr>
          <p:nvPr>
            <p:ph idx="1"/>
          </p:nvPr>
        </p:nvSpPr>
        <p:spPr>
          <a:xfrm>
            <a:off x="522350" y="914400"/>
            <a:ext cx="9851933" cy="5735782"/>
          </a:xfrm>
        </p:spPr>
        <p:txBody>
          <a:bodyPr>
            <a:noAutofit/>
          </a:bodyPr>
          <a:lstStyle/>
          <a:p>
            <a:pPr marL="0" marR="0" indent="0" algn="just">
              <a:lnSpc>
                <a:spcPct val="107000"/>
              </a:lnSpc>
              <a:spcBef>
                <a:spcPts val="0"/>
              </a:spcBef>
              <a:spcAft>
                <a:spcPts val="800"/>
              </a:spcAft>
              <a:buNone/>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There are three ways in which society changes; </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GB" sz="36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600" b="1" dirty="0" smtClean="0">
                <a:solidFill>
                  <a:schemeClr val="accent1">
                    <a:lumMod val="75000"/>
                  </a:schemeClr>
                </a:solidFill>
                <a:effectLst/>
                <a:latin typeface="Arial" panose="020B0604020202020204" pitchFamily="34" charset="0"/>
                <a:ea typeface="Calibri" panose="020F0502020204030204" pitchFamily="34" charset="0"/>
                <a:cs typeface="Times New Roman" panose="02020603050405020304" pitchFamily="18" charset="0"/>
              </a:rPr>
              <a:t>Evolution</a:t>
            </a:r>
            <a:endParaRPr lang="en-US" sz="3600" dirty="0" smtClean="0">
              <a:solidFill>
                <a:schemeClr val="accent1">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term evolution refers to slow or gradual change, which occurs with very low human effort, with almost unnoticeable changes in social structure. Examples are language, marriage patterns, and child rearing practices and so on.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912939057"/>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3935"/>
          </a:xfrm>
        </p:spPr>
        <p:txBody>
          <a:bodyPr/>
          <a:lstStyle/>
          <a:p>
            <a:r>
              <a:rPr lang="en-US" b="1" dirty="0" smtClean="0"/>
              <a:t>Revolution</a:t>
            </a:r>
            <a:endParaRPr lang="en-US" dirty="0"/>
          </a:p>
        </p:txBody>
      </p:sp>
      <p:sp>
        <p:nvSpPr>
          <p:cNvPr id="3" name="Content Placeholder 2"/>
          <p:cNvSpPr>
            <a:spLocks noGrp="1"/>
          </p:cNvSpPr>
          <p:nvPr>
            <p:ph idx="1"/>
          </p:nvPr>
        </p:nvSpPr>
        <p:spPr>
          <a:xfrm>
            <a:off x="677333" y="1197033"/>
            <a:ext cx="8998681" cy="5237018"/>
          </a:xfrm>
        </p:spPr>
        <p:txBody>
          <a:bodyPr>
            <a:noAutofit/>
          </a:bodyPr>
          <a:lstStyle/>
          <a:p>
            <a:pPr marL="0" indent="0">
              <a:buNone/>
            </a:pPr>
            <a:r>
              <a:rPr lang="en-US" sz="3600" dirty="0" smtClean="0"/>
              <a:t> This term refers to a rapid and deliberate change, which can radically change a society's way of doing things. Revolutions are planned for a specific purpose and are initiated by direct human action. For example, the Russian revolution and in East Africa, the Ugandan revolution that brought a new political system under President Idi Amin.</a:t>
            </a:r>
          </a:p>
          <a:p>
            <a:pPr marL="0" indent="0">
              <a:buNone/>
            </a:pPr>
            <a:endParaRPr lang="en-US" sz="3600" dirty="0" smtClean="0"/>
          </a:p>
          <a:p>
            <a:pPr marL="0" indent="0">
              <a:buNone/>
            </a:pPr>
            <a:endParaRPr lang="en-US" sz="3600" dirty="0"/>
          </a:p>
        </p:txBody>
      </p:sp>
    </p:spTree>
    <p:extLst>
      <p:ext uri="{BB962C8B-B14F-4D97-AF65-F5344CB8AC3E}">
        <p14:creationId xmlns:p14="http://schemas.microsoft.com/office/powerpoint/2010/main" val="173765071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4058"/>
          </a:xfrm>
        </p:spPr>
        <p:txBody>
          <a:bodyPr>
            <a:noAutofit/>
          </a:bodyPr>
          <a:lstStyle/>
          <a:p>
            <a:r>
              <a:rPr lang="en-US" sz="4800" b="1" dirty="0" smtClean="0"/>
              <a:t>Reform </a:t>
            </a:r>
            <a:br>
              <a:rPr lang="en-US" sz="4800" b="1" dirty="0" smtClean="0"/>
            </a:br>
            <a:endParaRPr lang="en-US" sz="4800" dirty="0"/>
          </a:p>
        </p:txBody>
      </p:sp>
      <p:sp>
        <p:nvSpPr>
          <p:cNvPr id="3" name="Content Placeholder 2"/>
          <p:cNvSpPr>
            <a:spLocks noGrp="1"/>
          </p:cNvSpPr>
          <p:nvPr>
            <p:ph idx="1"/>
          </p:nvPr>
        </p:nvSpPr>
        <p:spPr>
          <a:xfrm>
            <a:off x="677334" y="1230285"/>
            <a:ext cx="8596668" cy="4811078"/>
          </a:xfrm>
        </p:spPr>
        <p:txBody>
          <a:bodyPr>
            <a:noAutofit/>
          </a:bodyPr>
          <a:lstStyle/>
          <a:p>
            <a:pPr marL="0" indent="0">
              <a:buNone/>
            </a:pPr>
            <a:r>
              <a:rPr lang="en-US" sz="3600" dirty="0" smtClean="0"/>
              <a:t>This term refers to a deliberate effort by humans to alter the society's way of doing things. Reforms apply lesser force than revolutions and their effects are much more extensive than revolution. An example is the changes that occurred when Kenya's educational system switched from the 7-4-2 to the 8-4-4 system of education.</a:t>
            </a:r>
          </a:p>
          <a:p>
            <a:endParaRPr lang="en-US" sz="3600"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49382"/>
            <a:ext cx="8596668" cy="1080654"/>
          </a:xfrm>
        </p:spPr>
        <p:txBody>
          <a:bodyPr>
            <a:normAutofit fontScale="90000"/>
          </a:bodyPr>
          <a:lstStyle/>
          <a:p>
            <a:r>
              <a:rPr lang="en-GB" b="1" u="sng"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How Does Social Change Occur?</a:t>
            </a:r>
            <a:r>
              <a:rPr lang="en-US" sz="3200" dirty="0" smtClean="0">
                <a:latin typeface="Calibri" panose="020F0502020204030204" pitchFamily="34" charset="0"/>
                <a:ea typeface="Calibri" panose="020F0502020204030204" pitchFamily="34" charset="0"/>
                <a:cs typeface="Times New Roman" panose="02020603050405020304" pitchFamily="18" charset="0"/>
              </a:rPr>
              <a:t/>
            </a:r>
            <a:br>
              <a:rPr lang="en-US" sz="3200"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60707" y="1014153"/>
            <a:ext cx="9181561" cy="5403272"/>
          </a:xfrm>
        </p:spPr>
        <p:txBody>
          <a:bodyPr>
            <a:normAutofit/>
          </a:bodyPr>
          <a:lstStyle/>
          <a:p>
            <a:pPr marL="0" marR="0" algn="just">
              <a:lnSpc>
                <a:spcPct val="107000"/>
              </a:lnSpc>
              <a:spcBef>
                <a:spcPts val="0"/>
              </a:spcBef>
              <a:spcAft>
                <a:spcPts val="800"/>
              </a:spcAft>
            </a:pPr>
            <a:r>
              <a:rPr lang="en-GB" sz="44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Social change takes place when people choose to modify their environment. The changes occur mainly when existing cultural patterns are altered either due to innovations or when new ideas are introduced into the society. </a:t>
            </a:r>
            <a:endParaRPr lang="en-US" sz="44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400" dirty="0"/>
          </a:p>
        </p:txBody>
      </p:sp>
    </p:spTree>
    <p:extLst>
      <p:ext uri="{BB962C8B-B14F-4D97-AF65-F5344CB8AC3E}">
        <p14:creationId xmlns:p14="http://schemas.microsoft.com/office/powerpoint/2010/main" val="378728360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 process of change</a:t>
            </a:r>
            <a:endParaRPr lang="en-US" dirty="0"/>
          </a:p>
        </p:txBody>
      </p:sp>
      <p:sp>
        <p:nvSpPr>
          <p:cNvPr id="3" name="Content Placeholder 2"/>
          <p:cNvSpPr>
            <a:spLocks noGrp="1"/>
          </p:cNvSpPr>
          <p:nvPr>
            <p:ph idx="1"/>
          </p:nvPr>
        </p:nvSpPr>
        <p:spPr>
          <a:xfrm>
            <a:off x="677334" y="1270000"/>
            <a:ext cx="8596668" cy="3880773"/>
          </a:xfrm>
        </p:spPr>
        <p:txBody>
          <a:bodyPr>
            <a:noAutofit/>
          </a:bodyPr>
          <a:lstStyle/>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There are two processes under which social change occurs. These are diffusion and innovation.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07000"/>
              </a:lnSpc>
              <a:spcBef>
                <a:spcPts val="0"/>
              </a:spcBef>
              <a:spcAft>
                <a:spcPts val="800"/>
              </a:spcAft>
            </a:pPr>
            <a:r>
              <a:rPr lang="en-GB" sz="32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Diffusion</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Diffusion is defined as a process of change involving the selection and adoption of cultural items from another society. The diffusion of culture can be a one-way or a two-way process.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324814251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266008"/>
            <a:ext cx="8596668" cy="864524"/>
          </a:xfrm>
        </p:spPr>
        <p:txBody>
          <a:bodyPr>
            <a:normAutofit/>
          </a:bodyPr>
          <a:lstStyle/>
          <a:p>
            <a:endParaRPr lang="en-US" dirty="0"/>
          </a:p>
        </p:txBody>
      </p:sp>
      <p:sp>
        <p:nvSpPr>
          <p:cNvPr id="3" name="Content Placeholder 2"/>
          <p:cNvSpPr>
            <a:spLocks noGrp="1"/>
          </p:cNvSpPr>
          <p:nvPr>
            <p:ph idx="1"/>
          </p:nvPr>
        </p:nvSpPr>
        <p:spPr>
          <a:xfrm>
            <a:off x="677333" y="814647"/>
            <a:ext cx="9231437" cy="5226715"/>
          </a:xfrm>
        </p:spPr>
        <p:txBody>
          <a:bodyPr>
            <a:normAutofit/>
          </a:bodyPr>
          <a:lstStyle/>
          <a:p>
            <a:pPr marL="0" marR="0" algn="just">
              <a:lnSpc>
                <a:spcPct val="107000"/>
              </a:lnSpc>
              <a:spcBef>
                <a:spcPts val="0"/>
              </a:spcBef>
              <a:spcAft>
                <a:spcPts val="800"/>
              </a:spcAft>
            </a:pPr>
            <a:r>
              <a:rPr lang="en-GB" sz="4000"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Innovation</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800"/>
              </a:spcAft>
              <a:buNone/>
            </a:pPr>
            <a:r>
              <a:rPr lang="en-GB" sz="4000"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Innovation is the second type of change process and is defined as the process of introducing new items to the society. The innovations come in two forms, known as inventions and discoveries. </a:t>
            </a:r>
            <a:endParaRPr lang="en-US" sz="4000" dirty="0" smtClean="0">
              <a:latin typeface="Calibri" panose="020F0502020204030204" pitchFamily="34" charset="0"/>
              <a:ea typeface="Calibri" panose="020F0502020204030204" pitchFamily="34" charset="0"/>
              <a:cs typeface="Times New Roman" panose="02020603050405020304" pitchFamily="18" charset="0"/>
            </a:endParaRPr>
          </a:p>
          <a:p>
            <a:endParaRPr lang="en-US" sz="4000"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Basic Steps of Implementing Change</a:t>
            </a:r>
            <a:r>
              <a:rPr lang="en-GB"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p:cNvSpPr>
            <a:spLocks noGrp="1"/>
          </p:cNvSpPr>
          <p:nvPr>
            <p:ph idx="1"/>
          </p:nvPr>
        </p:nvSpPr>
        <p:spPr>
          <a:xfrm>
            <a:off x="677333" y="1113906"/>
            <a:ext cx="9647073" cy="5436524"/>
          </a:xfrm>
        </p:spPr>
        <p:txBody>
          <a:bodyPr>
            <a:noAutofit/>
          </a:bodyPr>
          <a:lstStyle/>
          <a:p>
            <a:pPr marR="0" indent="-457200" algn="just">
              <a:lnSpc>
                <a:spcPct val="107000"/>
              </a:lnSpc>
              <a:spcBef>
                <a:spcPts val="0"/>
              </a:spcBef>
              <a:spcAft>
                <a:spcPts val="800"/>
              </a:spcAf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Situations may come up when you as a team leader need to implement some form of change at your place of work or even at home. Some of the basic steps that you will need to follow so as to attain your goal are shown below in the following broken cycle diagram</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R="0" algn="just">
              <a:lnSpc>
                <a:spcPct val="107000"/>
              </a:lnSpc>
              <a:spcBef>
                <a:spcPts val="0"/>
              </a:spcBef>
              <a:spcAft>
                <a:spcPts val="800"/>
              </a:spcAft>
            </a:pPr>
            <a:r>
              <a:rPr lang="en-US" sz="3200" dirty="0" smtClean="0">
                <a:solidFill>
                  <a:srgbClr val="000000"/>
                </a:solidFill>
                <a:effectLst/>
                <a:latin typeface="Arial" panose="020B0604020202020204" pitchFamily="34" charset="0"/>
                <a:ea typeface="Calibri" panose="020F0502020204030204" pitchFamily="34" charset="0"/>
              </a:rPr>
              <a:t>Each one of these conditions is actually an obstacle, so you can think of this model as a set of seven doors</a:t>
            </a:r>
            <a:r>
              <a:rPr lang="en-GB" sz="3200" dirty="0" smtClean="0">
                <a:solidFill>
                  <a:srgbClr val="000000"/>
                </a:solidFill>
                <a:effectLst/>
                <a:latin typeface="Arial" panose="020B0604020202020204" pitchFamily="34" charset="0"/>
                <a:ea typeface="Calibri" panose="020F0502020204030204" pitchFamily="34" charset="0"/>
              </a:rPr>
              <a:t/>
            </a:r>
            <a:br>
              <a:rPr lang="en-GB" sz="3200" dirty="0" smtClean="0">
                <a:solidFill>
                  <a:srgbClr val="000000"/>
                </a:solidFill>
                <a:effectLst/>
                <a:latin typeface="Arial" panose="020B0604020202020204" pitchFamily="34" charset="0"/>
                <a:ea typeface="Calibri" panose="020F0502020204030204" pitchFamily="34" charset="0"/>
              </a:rPr>
            </a:br>
            <a:r>
              <a:rPr lang="en-GB" sz="32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p>
        </p:txBody>
      </p:sp>
    </p:spTree>
    <p:extLst>
      <p:ext uri="{BB962C8B-B14F-4D97-AF65-F5344CB8AC3E}">
        <p14:creationId xmlns:p14="http://schemas.microsoft.com/office/powerpoint/2010/main" val="4093646346"/>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pic>
        <p:nvPicPr>
          <p:cNvPr id="4" name="Content Placeholder 3"/>
          <p:cNvPicPr>
            <a:picLocks noGrp="1" noChangeAspect="1"/>
          </p:cNvPicPr>
          <p:nvPr>
            <p:ph idx="1"/>
          </p:nvPr>
        </p:nvPicPr>
        <p:blipFill>
          <a:blip r:embed="rId2" cstate="print"/>
          <a:stretch>
            <a:fillRect/>
          </a:stretch>
        </p:blipFill>
        <p:spPr>
          <a:xfrm>
            <a:off x="960895" y="402956"/>
            <a:ext cx="7594169" cy="6121830"/>
          </a:xfrm>
          <a:prstGeom prst="rect">
            <a:avLst/>
          </a:prstGeom>
        </p:spPr>
      </p:pic>
    </p:spTree>
    <p:extLst>
      <p:ext uri="{BB962C8B-B14F-4D97-AF65-F5344CB8AC3E}">
        <p14:creationId xmlns:p14="http://schemas.microsoft.com/office/powerpoint/2010/main" val="2218072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sz="3600" dirty="0" smtClean="0"/>
              <a:t>the subject matter of sociology ranges from the intimate family to the hostile mob; from organised crime to religious cults; from the divisions of race, gender, and social class to the shared beliefs of a common culture.</a:t>
            </a:r>
            <a:endParaRPr lang="en-US" sz="3600" dirty="0"/>
          </a:p>
        </p:txBody>
      </p:sp>
    </p:spTree>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990000"/>
                </a:solidFill>
                <a:effectLst/>
                <a:latin typeface="Arial" panose="020B0604020202020204" pitchFamily="34" charset="0"/>
                <a:ea typeface="Calibri" panose="020F0502020204030204" pitchFamily="34" charset="0"/>
                <a:cs typeface="Times New Roman" panose="02020603050405020304" pitchFamily="18" charset="0"/>
              </a:rPr>
              <a:t>Social Changes Affecting Health </a:t>
            </a:r>
            <a:endParaRPr lang="en-US" dirty="0"/>
          </a:p>
        </p:txBody>
      </p:sp>
      <p:sp>
        <p:nvSpPr>
          <p:cNvPr id="3" name="Content Placeholder 2"/>
          <p:cNvSpPr>
            <a:spLocks noGrp="1"/>
          </p:cNvSpPr>
          <p:nvPr>
            <p:ph idx="1"/>
          </p:nvPr>
        </p:nvSpPr>
        <p:spPr>
          <a:xfrm>
            <a:off x="677334" y="1447667"/>
            <a:ext cx="8596668" cy="3880773"/>
          </a:xfrm>
        </p:spPr>
        <p:txBody>
          <a:bodyPr>
            <a:noAutofit/>
          </a:bodyPr>
          <a:lstStyle/>
          <a:p>
            <a:pPr marL="0" indent="0">
              <a:buNone/>
            </a:pPr>
            <a:r>
              <a:rPr lang="en-GB" sz="4400" dirty="0"/>
              <a:t>Social change influences health in a complex way. Health status is changing with the development of societies, but it is not invariably for the better. </a:t>
            </a:r>
            <a:endParaRPr lang="en-US" sz="4400" dirty="0"/>
          </a:p>
          <a:p>
            <a:pPr marL="0" indent="0">
              <a:buNone/>
            </a:pPr>
            <a:endParaRPr lang="en-US" sz="4400" dirty="0"/>
          </a:p>
        </p:txBody>
      </p:sp>
    </p:spTree>
    <p:extLst>
      <p:ext uri="{BB962C8B-B14F-4D97-AF65-F5344CB8AC3E}">
        <p14:creationId xmlns:p14="http://schemas.microsoft.com/office/powerpoint/2010/main" val="9729692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normAutofit fontScale="90000"/>
          </a:bodyPr>
          <a:lstStyle/>
          <a:p>
            <a:r>
              <a:rPr lang="en-GB" b="1" dirty="0" smtClean="0"/>
              <a:t>Industrialisation</a:t>
            </a:r>
            <a:r>
              <a:rPr lang="en-US" dirty="0" smtClean="0"/>
              <a:t/>
            </a:r>
            <a:br>
              <a:rPr lang="en-US" dirty="0" smtClean="0"/>
            </a:br>
            <a:endParaRPr lang="en-US" dirty="0"/>
          </a:p>
        </p:txBody>
      </p:sp>
      <p:sp>
        <p:nvSpPr>
          <p:cNvPr id="3" name="Content Placeholder 2"/>
          <p:cNvSpPr>
            <a:spLocks noGrp="1"/>
          </p:cNvSpPr>
          <p:nvPr>
            <p:ph idx="1"/>
          </p:nvPr>
        </p:nvSpPr>
        <p:spPr>
          <a:xfrm>
            <a:off x="677334" y="1322363"/>
            <a:ext cx="10574866" cy="4718999"/>
          </a:xfrm>
        </p:spPr>
        <p:txBody>
          <a:bodyPr>
            <a:normAutofit/>
          </a:bodyPr>
          <a:lstStyle/>
          <a:p>
            <a:pPr>
              <a:buFont typeface="Wingdings" panose="05000000000000000000" pitchFamily="2" charset="2"/>
              <a:buChar char="ü"/>
            </a:pPr>
            <a:r>
              <a:rPr lang="en-GB" sz="2800" dirty="0" smtClean="0"/>
              <a:t>Social change caused by industrialisation leads to mismanagement of natural resources, excessive waste production and associated environmental conditions that affect health. </a:t>
            </a:r>
          </a:p>
          <a:p>
            <a:pPr>
              <a:buFont typeface="Wingdings" panose="05000000000000000000" pitchFamily="2" charset="2"/>
              <a:buChar char="ü"/>
            </a:pPr>
            <a:r>
              <a:rPr lang="en-GB" sz="2800" dirty="0" smtClean="0"/>
              <a:t>Environmental quality is an important direct and indirect determinant of human health. </a:t>
            </a:r>
          </a:p>
          <a:p>
            <a:pPr>
              <a:buFont typeface="Wingdings" panose="05000000000000000000" pitchFamily="2" charset="2"/>
              <a:buChar char="ü"/>
            </a:pPr>
            <a:r>
              <a:rPr lang="en-GB" sz="2800" dirty="0" smtClean="0"/>
              <a:t>Poor environmental quality is directly responsible for around 25% of all preventable ill-health in the world today, with diarrhoeal diseases and acute respiratory infections heading the list. </a:t>
            </a:r>
            <a:endParaRPr lang="en-US" sz="2800" dirty="0" smtClean="0"/>
          </a:p>
          <a:p>
            <a:endParaRPr lang="en-US" sz="2800"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70560"/>
          </a:xfrm>
        </p:spPr>
        <p:txBody>
          <a:bodyPr>
            <a:normAutofit fontScale="90000"/>
          </a:bodyPr>
          <a:lstStyle/>
          <a:p>
            <a:r>
              <a:rPr lang="en-GB" b="1"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Population</a:t>
            </a:r>
            <a:r>
              <a:rPr lang="en-GB"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 </a:t>
            </a:r>
            <a: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t/>
            </a:r>
            <a:br>
              <a:rPr lang="en-US" dirty="0" smtClean="0">
                <a:solidFill>
                  <a:schemeClr val="accent1">
                    <a:lumMod val="75000"/>
                  </a:schemeClr>
                </a:solidFill>
                <a:latin typeface="Calibri" panose="020F0502020204030204" pitchFamily="34" charset="0"/>
                <a:ea typeface="Calibri" panose="020F0502020204030204" pitchFamily="34" charset="0"/>
                <a:cs typeface="Times New Roman" panose="02020603050405020304" pitchFamily="18" charset="0"/>
              </a:rPr>
            </a:br>
            <a:endParaRPr lang="en-US" dirty="0">
              <a:solidFill>
                <a:schemeClr val="accent1">
                  <a:lumMod val="75000"/>
                </a:schemeClr>
              </a:solidFill>
            </a:endParaRPr>
          </a:p>
        </p:txBody>
      </p:sp>
      <p:sp>
        <p:nvSpPr>
          <p:cNvPr id="3" name="Content Placeholder 2"/>
          <p:cNvSpPr>
            <a:spLocks noGrp="1"/>
          </p:cNvSpPr>
          <p:nvPr>
            <p:ph idx="1"/>
          </p:nvPr>
        </p:nvSpPr>
        <p:spPr>
          <a:xfrm>
            <a:off x="506853" y="1401172"/>
            <a:ext cx="8596668" cy="3880773"/>
          </a:xfrm>
        </p:spPr>
        <p:txBody>
          <a:bodyPr>
            <a:normAutofit fontScale="92500" lnSpcReduction="10000"/>
          </a:bodyPr>
          <a:lstStyle/>
          <a:p>
            <a:pPr marL="0" marR="0" indent="0" algn="just">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Due to innovations in the provision of health care such as vaccines, availability of drugs, increase in the number of health workers and health care facilities, mortality rate has decreased compared to that of the early 20th century. This has resulted in pressure on available public health care facilities that offer services to increasing populations.</a:t>
            </a:r>
            <a:r>
              <a:rPr lang="en-GB" sz="32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415964463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6492"/>
          </a:xfrm>
        </p:spPr>
        <p:txBody>
          <a:bodyPr/>
          <a:lstStyle/>
          <a:p>
            <a:r>
              <a:rPr lang="en-GB" b="1" dirty="0" smtClean="0">
                <a:solidFill>
                  <a:schemeClr val="accent1">
                    <a:lumMod val="75000"/>
                  </a:schemeClr>
                </a:solidFill>
                <a:latin typeface="Arial" panose="020B0604020202020204" pitchFamily="34" charset="0"/>
                <a:ea typeface="Calibri" panose="020F0502020204030204" pitchFamily="34" charset="0"/>
                <a:cs typeface="Times New Roman" panose="02020603050405020304" pitchFamily="18" charset="0"/>
              </a:rPr>
              <a:t>Education</a:t>
            </a:r>
            <a:endParaRPr lang="en-US" dirty="0">
              <a:solidFill>
                <a:schemeClr val="accent1">
                  <a:lumMod val="75000"/>
                </a:schemeClr>
              </a:solidFill>
            </a:endParaRPr>
          </a:p>
        </p:txBody>
      </p:sp>
      <p:sp>
        <p:nvSpPr>
          <p:cNvPr id="3" name="Content Placeholder 2"/>
          <p:cNvSpPr>
            <a:spLocks noGrp="1"/>
          </p:cNvSpPr>
          <p:nvPr>
            <p:ph idx="1"/>
          </p:nvPr>
        </p:nvSpPr>
        <p:spPr>
          <a:xfrm>
            <a:off x="677334" y="1097280"/>
            <a:ext cx="9099712" cy="5542671"/>
          </a:xfrm>
        </p:spPr>
        <p:txBody>
          <a:bodyPr>
            <a:noAutofit/>
          </a:bodyPr>
          <a:lstStyle/>
          <a:p>
            <a:pPr marL="0" marR="0" indent="0">
              <a:lnSpc>
                <a:spcPct val="107000"/>
              </a:lnSpc>
              <a:spcBef>
                <a:spcPts val="0"/>
              </a:spcBef>
              <a:spcAft>
                <a:spcPts val="800"/>
              </a:spcAft>
              <a:buNone/>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Today, many people in Kenya have had basic education. Further, due to easy access to the internet through cyber cafes, more and more Kenyans are becoming better informed about their health and the various treatment alternatives available. As a result, nurses and other health professionals have to strive to keep informed and up to date by achieving higher levels of education in order to meet professional needs and demands for quality care by an informed public.</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85177062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0" marR="0">
              <a:lnSpc>
                <a:spcPct val="107000"/>
              </a:lnSpc>
              <a:spcBef>
                <a:spcPts val="0"/>
              </a:spcBef>
              <a:spcAft>
                <a:spcPts val="800"/>
              </a:spcAft>
            </a:pPr>
            <a:r>
              <a:rPr lang="en-GB" b="1" dirty="0" smtClean="0">
                <a:solidFill>
                  <a:srgbClr val="FF0000"/>
                </a:solidFill>
                <a:effectLst/>
                <a:latin typeface="Arial" panose="020B0604020202020204" pitchFamily="34" charset="0"/>
                <a:ea typeface="Calibri" panose="020F0502020204030204" pitchFamily="34" charset="0"/>
                <a:cs typeface="Times New Roman" panose="02020603050405020304" pitchFamily="18" charset="0"/>
              </a:rPr>
              <a:t>CONFLICT RESOLUTION AND NEGOTIATION PROCESS</a:t>
            </a:r>
            <a:r>
              <a:rPr lang="en-US" sz="3600"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endParaRPr lang="en-US" dirty="0">
              <a:solidFill>
                <a:srgbClr val="FF0000"/>
              </a:solidFill>
            </a:endParaRPr>
          </a:p>
        </p:txBody>
      </p:sp>
      <p:sp>
        <p:nvSpPr>
          <p:cNvPr id="3" name="Content Placeholder 2"/>
          <p:cNvSpPr>
            <a:spLocks noGrp="1"/>
          </p:cNvSpPr>
          <p:nvPr>
            <p:ph idx="1"/>
          </p:nvPr>
        </p:nvSpPr>
        <p:spPr>
          <a:xfrm>
            <a:off x="729631" y="1735495"/>
            <a:ext cx="8435802" cy="4351338"/>
          </a:xfrm>
        </p:spPr>
        <p:txBody>
          <a:bodyPr>
            <a:noAutofit/>
          </a:bodyPr>
          <a:lstStyle/>
          <a:p>
            <a:pPr marL="0" indent="0">
              <a:buNone/>
            </a:pPr>
            <a:r>
              <a:rPr lang="en-US" sz="3600" b="1" u="sng" dirty="0" smtClean="0"/>
              <a:t>Introduction</a:t>
            </a:r>
          </a:p>
          <a:p>
            <a:pPr marL="0" indent="0">
              <a:buNone/>
            </a:pPr>
            <a:r>
              <a:rPr lang="en-GB" sz="3600" dirty="0" smtClean="0">
                <a:solidFill>
                  <a:srgbClr val="000000"/>
                </a:solidFill>
                <a:effectLst/>
                <a:latin typeface="Arial" panose="020B0604020202020204" pitchFamily="34" charset="0"/>
                <a:ea typeface="Calibri" panose="020F0502020204030204" pitchFamily="34" charset="0"/>
              </a:rPr>
              <a:t>As you have already noted, the society assigns different status to individuals according to their roles. Following these differences in status, there is bound to be tension between persons with high status and those with lower status. </a:t>
            </a:r>
            <a:br>
              <a:rPr lang="en-GB" sz="3600" dirty="0" smtClean="0">
                <a:solidFill>
                  <a:srgbClr val="000000"/>
                </a:solidFill>
                <a:effectLst/>
                <a:latin typeface="Arial" panose="020B0604020202020204" pitchFamily="34" charset="0"/>
                <a:ea typeface="Calibri" panose="020F0502020204030204" pitchFamily="34" charset="0"/>
              </a:rPr>
            </a:br>
            <a:endParaRPr lang="en-US" sz="3600" dirty="0"/>
          </a:p>
        </p:txBody>
      </p:sp>
    </p:spTree>
    <p:extLst>
      <p:ext uri="{BB962C8B-B14F-4D97-AF65-F5344CB8AC3E}">
        <p14:creationId xmlns:p14="http://schemas.microsoft.com/office/powerpoint/2010/main" val="2380191266"/>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5305"/>
          </a:xfrm>
        </p:spPr>
        <p:txBody>
          <a:bodyPr/>
          <a:lstStyle/>
          <a:p>
            <a:endParaRPr lang="en-US" dirty="0"/>
          </a:p>
        </p:txBody>
      </p:sp>
      <p:sp>
        <p:nvSpPr>
          <p:cNvPr id="3" name="Content Placeholder 2"/>
          <p:cNvSpPr>
            <a:spLocks noGrp="1"/>
          </p:cNvSpPr>
          <p:nvPr>
            <p:ph idx="1"/>
          </p:nvPr>
        </p:nvSpPr>
        <p:spPr>
          <a:xfrm>
            <a:off x="677333" y="1477107"/>
            <a:ext cx="10943167" cy="4550187"/>
          </a:xfrm>
        </p:spPr>
        <p:txBody>
          <a:bodyPr>
            <a:normAutofit/>
          </a:bodyPr>
          <a:lstStyle/>
          <a:p>
            <a:r>
              <a:rPr lang="en-GB" sz="3200" dirty="0" smtClean="0">
                <a:solidFill>
                  <a:srgbClr val="000000"/>
                </a:solidFill>
                <a:latin typeface="Arial" panose="020B0604020202020204" pitchFamily="34" charset="0"/>
                <a:ea typeface="Calibri" panose="020F0502020204030204" pitchFamily="34" charset="0"/>
              </a:rPr>
              <a:t>For example, there may be a conflict between a nursing 0fficer in charge of a ward and a group of nurses over the allocation of various duties in the ward. </a:t>
            </a:r>
          </a:p>
          <a:p>
            <a:r>
              <a:rPr lang="en-GB" sz="3200" dirty="0" smtClean="0">
                <a:solidFill>
                  <a:srgbClr val="000000"/>
                </a:solidFill>
                <a:latin typeface="Arial" panose="020B0604020202020204" pitchFamily="34" charset="0"/>
                <a:ea typeface="Calibri" panose="020F0502020204030204" pitchFamily="34" charset="0"/>
              </a:rPr>
              <a:t>Some nurses may feel that some of their colleagues always get lighter duties in the shift such as drug administration and conducting rounds, while they are left to do the rest of the work like bed making, distributing bedpans and such like duties.</a:t>
            </a:r>
            <a:endParaRPr lang="en-US" sz="3200"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40898"/>
          </a:xfrm>
        </p:spPr>
        <p:txBody>
          <a:bodyPr/>
          <a:lstStyle/>
          <a:p>
            <a:endParaRPr lang="en-US" dirty="0"/>
          </a:p>
        </p:txBody>
      </p:sp>
      <p:sp>
        <p:nvSpPr>
          <p:cNvPr id="3" name="Content Placeholder 2"/>
          <p:cNvSpPr>
            <a:spLocks noGrp="1"/>
          </p:cNvSpPr>
          <p:nvPr>
            <p:ph idx="1"/>
          </p:nvPr>
        </p:nvSpPr>
        <p:spPr>
          <a:xfrm>
            <a:off x="677334" y="1270000"/>
            <a:ext cx="10600266" cy="4351338"/>
          </a:xfrm>
        </p:spPr>
        <p:txBody>
          <a:bodyPr>
            <a:normAutofit fontScale="92500" lnSpcReduction="20000"/>
          </a:bodyPr>
          <a:lstStyle/>
          <a:p>
            <a:pPr>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rPr>
              <a:t>The group that feels discriminated against may even threaten to take their complaints to the Hospital's Chief Nurse if they are not addressed.</a:t>
            </a:r>
          </a:p>
          <a:p>
            <a:pPr>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rPr>
              <a:t>The ward in charge then has to come up with a quick solution to this conflict before it</a:t>
            </a:r>
            <a:r>
              <a:rPr lang="en-GB" sz="3200" b="1" dirty="0" smtClean="0">
                <a:solidFill>
                  <a:srgbClr val="000000"/>
                </a:solidFill>
                <a:effectLst/>
                <a:latin typeface="Arial" panose="020B0604020202020204" pitchFamily="34" charset="0"/>
                <a:ea typeface="Calibri" panose="020F0502020204030204" pitchFamily="34" charset="0"/>
              </a:rPr>
              <a:t> </a:t>
            </a:r>
            <a:r>
              <a:rPr lang="en-GB" sz="3200" dirty="0" smtClean="0">
                <a:solidFill>
                  <a:srgbClr val="000000"/>
                </a:solidFill>
                <a:effectLst/>
                <a:latin typeface="Arial" panose="020B0604020202020204" pitchFamily="34" charset="0"/>
                <a:ea typeface="Calibri" panose="020F0502020204030204" pitchFamily="34" charset="0"/>
              </a:rPr>
              <a:t>reaches the Chief Nurse. </a:t>
            </a:r>
          </a:p>
          <a:p>
            <a:pPr>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rPr>
              <a:t>One option would be to call a meeting of all the nurses in order to come up with an agreement that both sides are happy with. </a:t>
            </a:r>
          </a:p>
          <a:p>
            <a:pPr>
              <a:buFont typeface="Wingdings" panose="05000000000000000000" pitchFamily="2" charset="2"/>
              <a:buChar char="ü"/>
            </a:pPr>
            <a:r>
              <a:rPr lang="en-GB" sz="3200" dirty="0" smtClean="0">
                <a:solidFill>
                  <a:srgbClr val="000000"/>
                </a:solidFill>
                <a:effectLst/>
                <a:latin typeface="Arial" panose="020B0604020202020204" pitchFamily="34" charset="0"/>
                <a:ea typeface="Calibri" panose="020F0502020204030204" pitchFamily="34" charset="0"/>
              </a:rPr>
              <a:t>Once an agreement is reached, it should be written down and signed by all present</a:t>
            </a:r>
            <a:r>
              <a:rPr lang="en-GB" dirty="0" smtClean="0">
                <a:solidFill>
                  <a:srgbClr val="000000"/>
                </a:solidFill>
                <a:effectLst/>
                <a:latin typeface="Arial" panose="020B0604020202020204" pitchFamily="34" charset="0"/>
                <a:ea typeface="Calibri" panose="020F0502020204030204" pitchFamily="34" charset="0"/>
              </a:rPr>
              <a:t>.</a:t>
            </a:r>
            <a:endParaRPr lang="en-US" dirty="0"/>
          </a:p>
        </p:txBody>
      </p:sp>
    </p:spTree>
    <p:extLst>
      <p:ext uri="{BB962C8B-B14F-4D97-AF65-F5344CB8AC3E}">
        <p14:creationId xmlns:p14="http://schemas.microsoft.com/office/powerpoint/2010/main" val="286120093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12763"/>
          </a:xfrm>
        </p:spPr>
        <p:txBody>
          <a:bodyPr/>
          <a:lstStyle/>
          <a:p>
            <a:endParaRPr lang="en-US" dirty="0"/>
          </a:p>
        </p:txBody>
      </p:sp>
      <p:sp>
        <p:nvSpPr>
          <p:cNvPr id="3" name="Content Placeholder 2"/>
          <p:cNvSpPr>
            <a:spLocks noGrp="1"/>
          </p:cNvSpPr>
          <p:nvPr>
            <p:ph idx="1"/>
          </p:nvPr>
        </p:nvSpPr>
        <p:spPr>
          <a:xfrm>
            <a:off x="677334" y="1494162"/>
            <a:ext cx="11095566" cy="3880773"/>
          </a:xfrm>
        </p:spPr>
        <p:txBody>
          <a:bodyPr>
            <a:noAutofit/>
          </a:bodyPr>
          <a:lstStyle/>
          <a:p>
            <a:pPr marL="0" marR="0" algn="just">
              <a:lnSpc>
                <a:spcPct val="107000"/>
              </a:lnSpc>
              <a:spcBef>
                <a:spcPts val="0"/>
              </a:spcBef>
              <a:spcAft>
                <a:spcPts val="800"/>
              </a:spcAf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general principle of resolving conflict is acknowledging the needs of each group and reaching a compromise for both. </a:t>
            </a:r>
          </a:p>
          <a:p>
            <a:pPr marL="0" marR="0" algn="just">
              <a:lnSpc>
                <a:spcPct val="107000"/>
              </a:lnSpc>
              <a:spcBef>
                <a:spcPts val="0"/>
              </a:spcBef>
              <a:spcAft>
                <a:spcPts val="800"/>
              </a:spcAft>
            </a:pP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Remember that conflicts will always occur where there are </a:t>
            </a:r>
            <a:r>
              <a:rPr lang="en-GB" sz="32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powerrelationships,forexample,employee</a:t>
            </a: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t>
            </a:r>
            <a:r>
              <a:rPr lang="en-GB" sz="3200" dirty="0" err="1"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employer,studentnurse</a:t>
            </a:r>
            <a:r>
              <a:rPr lang="en-GB" sz="32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/nursing officer in charge, parents/children and many more. This may be because of different roles and needs.</a:t>
            </a:r>
            <a:endParaRPr lang="en-US" sz="32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200" dirty="0"/>
          </a:p>
        </p:txBody>
      </p:sp>
    </p:spTree>
    <p:extLst>
      <p:ext uri="{BB962C8B-B14F-4D97-AF65-F5344CB8AC3E}">
        <p14:creationId xmlns:p14="http://schemas.microsoft.com/office/powerpoint/2010/main" val="318642430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9034"/>
          </a:xfrm>
        </p:spPr>
        <p:txBody>
          <a:bodyPr>
            <a:normAutofit fontScale="90000"/>
          </a:bodyPr>
          <a:lstStyle/>
          <a:p>
            <a:r>
              <a:rPr lang="en-GB" b="1" dirty="0" smtClean="0">
                <a:solidFill>
                  <a:srgbClr val="990000"/>
                </a:solidFill>
                <a:latin typeface="Arial" panose="020B0604020202020204" pitchFamily="34" charset="0"/>
                <a:ea typeface="Calibri" panose="020F0502020204030204" pitchFamily="34" charset="0"/>
                <a:cs typeface="Times New Roman" panose="02020603050405020304" pitchFamily="18" charset="0"/>
              </a:rPr>
              <a:t>Conflict  </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677333" y="1209823"/>
            <a:ext cx="9071577" cy="4831540"/>
          </a:xfrm>
        </p:spPr>
        <p:txBody>
          <a:bodyPr>
            <a:normAutofit/>
          </a:bodyPr>
          <a:lstStyle/>
          <a:p>
            <a:pPr marL="0" marR="0" indent="0" algn="just">
              <a:lnSpc>
                <a:spcPct val="107000"/>
              </a:lnSpc>
              <a:spcBef>
                <a:spcPts val="0"/>
              </a:spcBef>
              <a:spcAft>
                <a:spcPts val="800"/>
              </a:spcAft>
              <a:buNone/>
            </a:pPr>
            <a:r>
              <a:rPr lang="en-GB" sz="40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Conflict is a person's struggle with him/herself, another person, or a thing. It is a problem or disagreement and results in a situation that needs resolution. Conflict is present in every person's life.</a:t>
            </a:r>
            <a:r>
              <a:rPr lang="en-GB" sz="4000" b="1"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a:t>
            </a:r>
            <a:endParaRPr lang="en-US" sz="40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4000" dirty="0"/>
          </a:p>
        </p:txBody>
      </p:sp>
    </p:spTree>
    <p:extLst>
      <p:ext uri="{BB962C8B-B14F-4D97-AF65-F5344CB8AC3E}">
        <p14:creationId xmlns:p14="http://schemas.microsoft.com/office/powerpoint/2010/main" val="253301784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56492"/>
          </a:xfrm>
        </p:spPr>
        <p:txBody>
          <a:bodyPr>
            <a:normAutofit fontScale="90000"/>
          </a:bodyPr>
          <a:lstStyle/>
          <a:p>
            <a:r>
              <a:rPr lang="en-GB" b="1" dirty="0" smtClean="0">
                <a:solidFill>
                  <a:srgbClr val="000000"/>
                </a:solidFill>
                <a:latin typeface="Arial" panose="020B0604020202020204" pitchFamily="34" charset="0"/>
                <a:ea typeface="Calibri" panose="020F0502020204030204" pitchFamily="34" charset="0"/>
                <a:cs typeface="Times New Roman" panose="02020603050405020304" pitchFamily="18" charset="0"/>
              </a:rPr>
              <a:t>What is Conflict Resolution?</a:t>
            </a:r>
            <a:r>
              <a:rPr lang="en-US" dirty="0" smtClean="0">
                <a:latin typeface="Calibri" panose="020F0502020204030204" pitchFamily="34" charset="0"/>
                <a:ea typeface="Calibri" panose="020F0502020204030204" pitchFamily="34" charset="0"/>
                <a:cs typeface="Times New Roman" panose="02020603050405020304" pitchFamily="18" charset="0"/>
              </a:rPr>
              <a:t/>
            </a:r>
            <a:br>
              <a:rPr lang="en-US" dirty="0" smtClean="0">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568845" y="1153551"/>
            <a:ext cx="9081591" cy="5317587"/>
          </a:xfrm>
        </p:spPr>
        <p:txBody>
          <a:bodyPr>
            <a:noAutofit/>
          </a:bodyPr>
          <a:lstStyle/>
          <a:p>
            <a:pPr marL="0" marR="0" algn="just">
              <a:lnSpc>
                <a:spcPct val="107000"/>
              </a:lnSpc>
              <a:spcBef>
                <a:spcPts val="0"/>
              </a:spcBef>
              <a:spcAft>
                <a:spcPts val="800"/>
              </a:spcAft>
            </a:pPr>
            <a:r>
              <a:rPr lang="en-GB" sz="3600" dirty="0" smtClean="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Conflict resolution is the process of finding a way to manage or solve a problem. There are several methods of conflict resolution. Some result in win-lose solutions, while others can be win-win. Through programs like peer mediation, children learn to go for the win-win solution!</a:t>
            </a:r>
            <a:endParaRPr lang="en-US" sz="3600" dirty="0" smtClean="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sz="3600" dirty="0"/>
          </a:p>
        </p:txBody>
      </p:sp>
    </p:spTree>
    <p:extLst>
      <p:ext uri="{BB962C8B-B14F-4D97-AF65-F5344CB8AC3E}">
        <p14:creationId xmlns:p14="http://schemas.microsoft.com/office/powerpoint/2010/main" val="274860587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760</TotalTime>
  <Words>5057</Words>
  <Application>Microsoft Office PowerPoint</Application>
  <PresentationFormat>Custom</PresentationFormat>
  <Paragraphs>324</Paragraphs>
  <Slides>110</Slides>
  <Notes>1</Notes>
  <HiddenSlides>0</HiddenSlides>
  <MMClips>0</MMClips>
  <ScaleCrop>false</ScaleCrop>
  <HeadingPairs>
    <vt:vector size="4" baseType="variant">
      <vt:variant>
        <vt:lpstr>Theme</vt:lpstr>
      </vt:variant>
      <vt:variant>
        <vt:i4>1</vt:i4>
      </vt:variant>
      <vt:variant>
        <vt:lpstr>Slide Titles</vt:lpstr>
      </vt:variant>
      <vt:variant>
        <vt:i4>110</vt:i4>
      </vt:variant>
    </vt:vector>
  </HeadingPairs>
  <TitlesOfParts>
    <vt:vector size="111" baseType="lpstr">
      <vt:lpstr>Facet</vt:lpstr>
      <vt:lpstr>SOCIOLOGY AND ANTHROPOLOGY: </vt:lpstr>
      <vt:lpstr>Main objective </vt:lpstr>
      <vt:lpstr>specific objectives</vt:lpstr>
      <vt:lpstr>Definition of terminologies.</vt:lpstr>
      <vt:lpstr>Def. con’t</vt:lpstr>
      <vt:lpstr>Def. con’t</vt:lpstr>
      <vt:lpstr>Society-</vt:lpstr>
      <vt:lpstr>Historical background of sociology and anthropology. </vt:lpstr>
      <vt:lpstr>PowerPoint Presentation</vt:lpstr>
      <vt:lpstr>history</vt:lpstr>
      <vt:lpstr>Importance of sociology and anthropology in health care. </vt:lpstr>
      <vt:lpstr>Cultural beliefs, practices and social change that affect health </vt:lpstr>
      <vt:lpstr>The main characteristics of culture are that:  </vt:lpstr>
      <vt:lpstr>Components of Culture  </vt:lpstr>
      <vt:lpstr>culture</vt:lpstr>
      <vt:lpstr>Cultural Beliefs </vt:lpstr>
      <vt:lpstr>Con’t</vt:lpstr>
      <vt:lpstr>Con’t</vt:lpstr>
      <vt:lpstr>Cultural beliefs and health </vt:lpstr>
      <vt:lpstr>Con’t</vt:lpstr>
      <vt:lpstr>socialization</vt:lpstr>
      <vt:lpstr>Socialization process</vt:lpstr>
      <vt:lpstr>Types of socialization</vt:lpstr>
      <vt:lpstr>Primary Socialisation </vt:lpstr>
      <vt:lpstr>primary</vt:lpstr>
      <vt:lpstr>Secondary Socialisation </vt:lpstr>
      <vt:lpstr>Con’t</vt:lpstr>
      <vt:lpstr>The agents of socialisation</vt:lpstr>
      <vt:lpstr>2.The Social Institutions </vt:lpstr>
      <vt:lpstr>Social institutions.</vt:lpstr>
      <vt:lpstr> 3.Peers, School friends and neighbours </vt:lpstr>
      <vt:lpstr>4.Electronic and Printed Media  </vt:lpstr>
      <vt:lpstr>Aims of Socialisation:</vt:lpstr>
      <vt:lpstr>Social stratification</vt:lpstr>
      <vt:lpstr>stratification</vt:lpstr>
      <vt:lpstr>Social Stratification in African Society</vt:lpstr>
      <vt:lpstr>PowerPoint Presentation</vt:lpstr>
      <vt:lpstr>PowerPoint Presentation</vt:lpstr>
      <vt:lpstr>How an Individual is rated in Different Roles</vt:lpstr>
      <vt:lpstr>Effects of social stratification</vt:lpstr>
      <vt:lpstr>effects</vt:lpstr>
      <vt:lpstr>Social institutions</vt:lpstr>
      <vt:lpstr>What is an Association?  </vt:lpstr>
      <vt:lpstr>Association</vt:lpstr>
      <vt:lpstr>What is an Institution?  </vt:lpstr>
      <vt:lpstr>1.The family</vt:lpstr>
      <vt:lpstr>family</vt:lpstr>
      <vt:lpstr>family</vt:lpstr>
      <vt:lpstr> Kinship Relationship </vt:lpstr>
      <vt:lpstr>Functions of a family.</vt:lpstr>
      <vt:lpstr>family</vt:lpstr>
      <vt:lpstr>family</vt:lpstr>
      <vt:lpstr>Religious Institutions </vt:lpstr>
      <vt:lpstr>religion</vt:lpstr>
      <vt:lpstr>Functions of Religious Institutions </vt:lpstr>
      <vt:lpstr>2.Humanitarian </vt:lpstr>
      <vt:lpstr>3.Reduction of Stress  </vt:lpstr>
      <vt:lpstr>PowerPoint Presentation</vt:lpstr>
      <vt:lpstr>Political Institutions </vt:lpstr>
      <vt:lpstr>PowerPoint Presentation</vt:lpstr>
      <vt:lpstr>The three styles of leadership are:</vt:lpstr>
      <vt:lpstr>b.Democratic (Participative</vt:lpstr>
      <vt:lpstr>c.Laissez-faire (Delegative, Free-reign)  </vt:lpstr>
      <vt:lpstr>Functions of Government</vt:lpstr>
      <vt:lpstr>Cont’</vt:lpstr>
      <vt:lpstr>Health Care Institutions </vt:lpstr>
      <vt:lpstr>health</vt:lpstr>
      <vt:lpstr> Public Health Facilities: </vt:lpstr>
      <vt:lpstr>BUREAUCRACY</vt:lpstr>
      <vt:lpstr>Social Mobility</vt:lpstr>
      <vt:lpstr>Types of Social Mobility  </vt:lpstr>
      <vt:lpstr>Vertical Social Mobility</vt:lpstr>
      <vt:lpstr>PowerPoint Presentation</vt:lpstr>
      <vt:lpstr>Horizontal Social Mobility</vt:lpstr>
      <vt:lpstr>characteristics that can affect the individual's chances of moving up the social ladder. </vt:lpstr>
      <vt:lpstr>PowerPoint Presentation</vt:lpstr>
      <vt:lpstr>Social ladder</vt:lpstr>
      <vt:lpstr>Application of the study of social mobility to health care </vt:lpstr>
      <vt:lpstr>Social Change </vt:lpstr>
      <vt:lpstr>PowerPoint Presentation</vt:lpstr>
      <vt:lpstr>PowerPoint Presentation</vt:lpstr>
      <vt:lpstr>Types of Social Change </vt:lpstr>
      <vt:lpstr>Revolution</vt:lpstr>
      <vt:lpstr>Reform  </vt:lpstr>
      <vt:lpstr>How Does Social Change Occur? </vt:lpstr>
      <vt:lpstr>The process of change</vt:lpstr>
      <vt:lpstr>PowerPoint Presentation</vt:lpstr>
      <vt:lpstr>Basic Steps of Implementing Change </vt:lpstr>
      <vt:lpstr>.</vt:lpstr>
      <vt:lpstr>Social Changes Affecting Health </vt:lpstr>
      <vt:lpstr>Industrialisation </vt:lpstr>
      <vt:lpstr>Population  </vt:lpstr>
      <vt:lpstr>Education</vt:lpstr>
      <vt:lpstr>CONFLICT RESOLUTION AND NEGOTIATION PROCESS.</vt:lpstr>
      <vt:lpstr>PowerPoint Presentation</vt:lpstr>
      <vt:lpstr>PowerPoint Presentation</vt:lpstr>
      <vt:lpstr>PowerPoint Presentation</vt:lpstr>
      <vt:lpstr>Conflict   </vt:lpstr>
      <vt:lpstr>What is Conflict Resolution? </vt:lpstr>
      <vt:lpstr>Situations That May Lead to Conflict  </vt:lpstr>
      <vt:lpstr>Conflict Resolution Styles </vt:lpstr>
      <vt:lpstr>PowerPoint Presentation</vt:lpstr>
      <vt:lpstr>PowerPoint Presentation</vt:lpstr>
      <vt:lpstr>The Negotiation Process </vt:lpstr>
      <vt:lpstr>PowerPoint Presentation</vt:lpstr>
      <vt:lpstr>PowerPoint Presentation</vt:lpstr>
      <vt:lpstr>PowerPoint Presentation</vt:lpstr>
      <vt:lpstr>Skills to Resolve Conflict Peacefully </vt:lpstr>
      <vt:lpstr>skills</vt:lpstr>
      <vt:lpst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SOCIOLOGY AND ANTHROPOLOGY: NRG 006</dc:title>
  <dc:creator>user</dc:creator>
  <cp:lastModifiedBy>Geoffrey</cp:lastModifiedBy>
  <cp:revision>105</cp:revision>
  <dcterms:created xsi:type="dcterms:W3CDTF">2015-11-05T09:19:29Z</dcterms:created>
  <dcterms:modified xsi:type="dcterms:W3CDTF">2021-06-09T19:11:05Z</dcterms:modified>
</cp:coreProperties>
</file>