
<file path=[Content_Types].xml><?xml version="1.0" encoding="utf-8"?>
<Types xmlns="http://schemas.openxmlformats.org/package/2006/content-types">
  <Default Extension="png" ContentType="image/png"/>
  <Default Extension="jfif" ContentType="image/jpe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1"/>
  </p:notesMasterIdLst>
  <p:sldIdLst>
    <p:sldId id="256" r:id="rId2"/>
    <p:sldId id="257" r:id="rId3"/>
    <p:sldId id="258" r:id="rId4"/>
    <p:sldId id="272" r:id="rId5"/>
    <p:sldId id="266" r:id="rId6"/>
    <p:sldId id="273" r:id="rId7"/>
    <p:sldId id="274" r:id="rId8"/>
    <p:sldId id="275" r:id="rId9"/>
    <p:sldId id="276" r:id="rId10"/>
    <p:sldId id="268" r:id="rId11"/>
    <p:sldId id="269" r:id="rId12"/>
    <p:sldId id="270" r:id="rId13"/>
    <p:sldId id="260" r:id="rId14"/>
    <p:sldId id="262" r:id="rId15"/>
    <p:sldId id="263" r:id="rId16"/>
    <p:sldId id="264" r:id="rId17"/>
    <p:sldId id="285" r:id="rId18"/>
    <p:sldId id="265" r:id="rId19"/>
    <p:sldId id="261" r:id="rId20"/>
    <p:sldId id="277" r:id="rId21"/>
    <p:sldId id="278" r:id="rId22"/>
    <p:sldId id="279" r:id="rId23"/>
    <p:sldId id="281" r:id="rId24"/>
    <p:sldId id="280" r:id="rId25"/>
    <p:sldId id="335" r:id="rId26"/>
    <p:sldId id="336" r:id="rId27"/>
    <p:sldId id="337" r:id="rId28"/>
    <p:sldId id="338" r:id="rId29"/>
    <p:sldId id="282" r:id="rId30"/>
    <p:sldId id="283" r:id="rId31"/>
    <p:sldId id="284" r:id="rId32"/>
    <p:sldId id="286" r:id="rId33"/>
    <p:sldId id="287" r:id="rId34"/>
    <p:sldId id="288" r:id="rId35"/>
    <p:sldId id="289" r:id="rId36"/>
    <p:sldId id="290" r:id="rId37"/>
    <p:sldId id="291" r:id="rId38"/>
    <p:sldId id="292" r:id="rId39"/>
    <p:sldId id="293" r:id="rId40"/>
    <p:sldId id="294" r:id="rId41"/>
    <p:sldId id="295" r:id="rId42"/>
    <p:sldId id="297" r:id="rId43"/>
    <p:sldId id="298" r:id="rId44"/>
    <p:sldId id="299" r:id="rId45"/>
    <p:sldId id="300" r:id="rId46"/>
    <p:sldId id="301" r:id="rId47"/>
    <p:sldId id="302" r:id="rId48"/>
    <p:sldId id="303" r:id="rId49"/>
    <p:sldId id="304" r:id="rId50"/>
    <p:sldId id="306" r:id="rId51"/>
    <p:sldId id="308" r:id="rId52"/>
    <p:sldId id="309" r:id="rId53"/>
    <p:sldId id="310" r:id="rId54"/>
    <p:sldId id="311" r:id="rId55"/>
    <p:sldId id="316" r:id="rId56"/>
    <p:sldId id="312" r:id="rId57"/>
    <p:sldId id="313" r:id="rId58"/>
    <p:sldId id="314" r:id="rId59"/>
    <p:sldId id="315" r:id="rId60"/>
    <p:sldId id="339" r:id="rId61"/>
    <p:sldId id="318" r:id="rId62"/>
    <p:sldId id="319" r:id="rId63"/>
    <p:sldId id="320" r:id="rId64"/>
    <p:sldId id="321" r:id="rId65"/>
    <p:sldId id="340" r:id="rId66"/>
    <p:sldId id="341" r:id="rId67"/>
    <p:sldId id="342" r:id="rId68"/>
    <p:sldId id="343" r:id="rId69"/>
    <p:sldId id="344" r:id="rId70"/>
    <p:sldId id="345" r:id="rId71"/>
    <p:sldId id="346" r:id="rId72"/>
    <p:sldId id="347" r:id="rId73"/>
    <p:sldId id="348" r:id="rId74"/>
    <p:sldId id="349" r:id="rId75"/>
    <p:sldId id="350" r:id="rId76"/>
    <p:sldId id="351" r:id="rId77"/>
    <p:sldId id="352" r:id="rId78"/>
    <p:sldId id="322" r:id="rId79"/>
    <p:sldId id="323" r:id="rId80"/>
    <p:sldId id="324" r:id="rId81"/>
    <p:sldId id="325" r:id="rId82"/>
    <p:sldId id="326" r:id="rId83"/>
    <p:sldId id="327" r:id="rId84"/>
    <p:sldId id="328" r:id="rId85"/>
    <p:sldId id="329" r:id="rId86"/>
    <p:sldId id="330" r:id="rId87"/>
    <p:sldId id="331" r:id="rId88"/>
    <p:sldId id="332" r:id="rId89"/>
    <p:sldId id="333"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6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5A1D6B-2BFB-40DA-9AF5-079EA05D416D}" type="datetimeFigureOut">
              <a:rPr lang="en-US" smtClean="0"/>
              <a:t>2/10/2021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0050C1-155D-401B-A150-D8BD1C711A65}" type="slidenum">
              <a:rPr lang="en-US" smtClean="0"/>
              <a:t>‹#›</a:t>
            </a:fld>
            <a:endParaRPr lang="en-US"/>
          </a:p>
        </p:txBody>
      </p:sp>
    </p:spTree>
    <p:extLst>
      <p:ext uri="{BB962C8B-B14F-4D97-AF65-F5344CB8AC3E}">
        <p14:creationId xmlns:p14="http://schemas.microsoft.com/office/powerpoint/2010/main" val="3447124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0050C1-155D-401B-A150-D8BD1C711A65}" type="slidenum">
              <a:rPr lang="en-US" smtClean="0"/>
              <a:t>29</a:t>
            </a:fld>
            <a:endParaRPr lang="en-US"/>
          </a:p>
        </p:txBody>
      </p:sp>
    </p:spTree>
    <p:extLst>
      <p:ext uri="{BB962C8B-B14F-4D97-AF65-F5344CB8AC3E}">
        <p14:creationId xmlns:p14="http://schemas.microsoft.com/office/powerpoint/2010/main" val="3620521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FDBCFB-D9F3-4574-A464-F16D290B4F21}"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170111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DBCFB-D9F3-4574-A464-F16D290B4F21}"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2728536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DBCFB-D9F3-4574-A464-F16D290B4F21}"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377959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DBCFB-D9F3-4574-A464-F16D290B4F21}"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244884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FDBCFB-D9F3-4574-A464-F16D290B4F21}"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1361758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FDBCFB-D9F3-4574-A464-F16D290B4F21}"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191621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FDBCFB-D9F3-4574-A464-F16D290B4F21}" type="datetimeFigureOut">
              <a:rPr lang="en-US" smtClean="0"/>
              <a:t>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278211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FDBCFB-D9F3-4574-A464-F16D290B4F21}" type="datetimeFigureOut">
              <a:rPr lang="en-US" smtClean="0"/>
              <a:t>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707351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DBCFB-D9F3-4574-A464-F16D290B4F21}" type="datetimeFigureOut">
              <a:rPr lang="en-US" smtClean="0"/>
              <a:t>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255247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DBCFB-D9F3-4574-A464-F16D290B4F21}"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1908479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DBCFB-D9F3-4574-A464-F16D290B4F21}"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82608-DD6D-4538-B419-EA6E827FDA42}" type="slidenum">
              <a:rPr lang="en-US" smtClean="0"/>
              <a:t>‹#›</a:t>
            </a:fld>
            <a:endParaRPr lang="en-US"/>
          </a:p>
        </p:txBody>
      </p:sp>
    </p:spTree>
    <p:extLst>
      <p:ext uri="{BB962C8B-B14F-4D97-AF65-F5344CB8AC3E}">
        <p14:creationId xmlns:p14="http://schemas.microsoft.com/office/powerpoint/2010/main" val="341577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DBCFB-D9F3-4574-A464-F16D290B4F21}" type="datetimeFigureOut">
              <a:rPr lang="en-US" smtClean="0"/>
              <a:t>2/10/2021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82608-DD6D-4538-B419-EA6E827FDA42}" type="slidenum">
              <a:rPr lang="en-US" smtClean="0"/>
              <a:t>‹#›</a:t>
            </a:fld>
            <a:endParaRPr lang="en-US"/>
          </a:p>
        </p:txBody>
      </p:sp>
    </p:spTree>
    <p:extLst>
      <p:ext uri="{BB962C8B-B14F-4D97-AF65-F5344CB8AC3E}">
        <p14:creationId xmlns:p14="http://schemas.microsoft.com/office/powerpoint/2010/main" val="4137214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SOFT TISSUE CONDITIONS</a:t>
            </a:r>
            <a:endParaRPr lang="en-US" dirty="0">
              <a:solidFill>
                <a:srgbClr val="FF0000"/>
              </a:solidFill>
            </a:endParaRPr>
          </a:p>
        </p:txBody>
      </p:sp>
      <p:sp>
        <p:nvSpPr>
          <p:cNvPr id="3" name="Subtitle 2"/>
          <p:cNvSpPr>
            <a:spLocks noGrp="1"/>
          </p:cNvSpPr>
          <p:nvPr>
            <p:ph type="subTitle" idx="1"/>
          </p:nvPr>
        </p:nvSpPr>
        <p:spPr/>
        <p:txBody>
          <a:bodyPr/>
          <a:lstStyle/>
          <a:p>
            <a:r>
              <a:rPr lang="en-US" dirty="0" smtClean="0">
                <a:solidFill>
                  <a:srgbClr val="7030A0"/>
                </a:solidFill>
              </a:rPr>
              <a:t>GROUP 4 PRESENTATION</a:t>
            </a:r>
          </a:p>
          <a:p>
            <a:r>
              <a:rPr lang="en-US" dirty="0" smtClean="0">
                <a:solidFill>
                  <a:srgbClr val="7030A0"/>
                </a:solidFill>
              </a:rPr>
              <a:t>SURGERY</a:t>
            </a:r>
            <a:endParaRPr lang="en-US" dirty="0">
              <a:solidFill>
                <a:srgbClr val="7030A0"/>
              </a:solidFill>
            </a:endParaRPr>
          </a:p>
        </p:txBody>
      </p:sp>
    </p:spTree>
    <p:extLst>
      <p:ext uri="{BB962C8B-B14F-4D97-AF65-F5344CB8AC3E}">
        <p14:creationId xmlns:p14="http://schemas.microsoft.com/office/powerpoint/2010/main" val="3275268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458200" cy="6494085"/>
          </a:xfrm>
          <a:prstGeom prst="rect">
            <a:avLst/>
          </a:prstGeom>
        </p:spPr>
        <p:txBody>
          <a:bodyPr wrap="square">
            <a:spAutoFit/>
          </a:bodyPr>
          <a:lstStyle/>
          <a:p>
            <a:r>
              <a:rPr lang="en-US" sz="1600" b="1" dirty="0"/>
              <a:t>B. According to Depth of Injury </a:t>
            </a:r>
          </a:p>
          <a:p>
            <a:r>
              <a:rPr lang="en-US" sz="1600" dirty="0"/>
              <a:t>Depth of burn proportional to;</a:t>
            </a:r>
          </a:p>
          <a:p>
            <a:r>
              <a:rPr lang="en-US" sz="1600" dirty="0"/>
              <a:t>	Temperature applied</a:t>
            </a:r>
          </a:p>
          <a:p>
            <a:r>
              <a:rPr lang="en-US" sz="1600" dirty="0"/>
              <a:t>	Duration of contact</a:t>
            </a:r>
          </a:p>
          <a:p>
            <a:r>
              <a:rPr lang="en-US" sz="1600" dirty="0"/>
              <a:t>	Thickness of the skin</a:t>
            </a:r>
          </a:p>
          <a:p>
            <a:r>
              <a:rPr lang="en-US" sz="1600" dirty="0"/>
              <a:t>	Heat capacity of the agent</a:t>
            </a:r>
          </a:p>
          <a:p>
            <a:r>
              <a:rPr lang="en-US" sz="1600" dirty="0"/>
              <a:t>	Transfer coefficient</a:t>
            </a:r>
          </a:p>
          <a:p>
            <a:r>
              <a:rPr lang="en-US" sz="1600" dirty="0"/>
              <a:t>	The specific heat and conductivity of the local tissues</a:t>
            </a:r>
          </a:p>
          <a:p>
            <a:r>
              <a:rPr lang="en-US" sz="1600" dirty="0"/>
              <a:t>The depth of injury determines formation of scar tissue.</a:t>
            </a:r>
          </a:p>
          <a:p>
            <a:r>
              <a:rPr lang="en-US" sz="1600" b="1" dirty="0"/>
              <a:t>1st Degree Burns;</a:t>
            </a:r>
          </a:p>
          <a:p>
            <a:r>
              <a:rPr lang="en-US" sz="1600" dirty="0"/>
              <a:t>-Epidermis only involved</a:t>
            </a:r>
          </a:p>
          <a:p>
            <a:r>
              <a:rPr lang="en-US" sz="1600" dirty="0"/>
              <a:t>-Commonly caused by UV light or very short flash or flame exposure</a:t>
            </a:r>
          </a:p>
          <a:p>
            <a:r>
              <a:rPr lang="en-US" sz="1600" dirty="0"/>
              <a:t>-Skin is red, dry &amp; hypersensitive thus painful</a:t>
            </a:r>
          </a:p>
          <a:p>
            <a:r>
              <a:rPr lang="en-US" sz="1600" dirty="0"/>
              <a:t> -No treatment except analgesia.</a:t>
            </a:r>
          </a:p>
          <a:p>
            <a:r>
              <a:rPr lang="en-US" sz="1600" dirty="0"/>
              <a:t>-Leaves no scarring on healing</a:t>
            </a:r>
          </a:p>
          <a:p>
            <a:r>
              <a:rPr lang="en-US" sz="1600" b="1" dirty="0"/>
              <a:t>2nd Degree Burns;</a:t>
            </a:r>
          </a:p>
          <a:p>
            <a:r>
              <a:rPr lang="en-US" sz="1600" dirty="0"/>
              <a:t>Superficial 2nd Degree</a:t>
            </a:r>
          </a:p>
          <a:p>
            <a:r>
              <a:rPr lang="en-US" sz="1600" dirty="0"/>
              <a:t>-Epidermis + Upper ⅓ of Dermis</a:t>
            </a:r>
          </a:p>
          <a:p>
            <a:r>
              <a:rPr lang="en-US" sz="1600" dirty="0"/>
              <a:t>-Commonly caused by scald (spill or splash)</a:t>
            </a:r>
          </a:p>
          <a:p>
            <a:r>
              <a:rPr lang="en-US" sz="1600" dirty="0"/>
              <a:t>-Red, moist, weeping, cob blisters that Blanche with pressure</a:t>
            </a:r>
          </a:p>
          <a:p>
            <a:r>
              <a:rPr lang="en-US" sz="1600" dirty="0"/>
              <a:t>-Painful - due to nerve exposure, &amp; heals from 10-14days</a:t>
            </a:r>
          </a:p>
          <a:p>
            <a:r>
              <a:rPr lang="en-US" sz="1600" dirty="0"/>
              <a:t>-Leaves no scarring on healing but there is potential pigment changes</a:t>
            </a:r>
          </a:p>
          <a:p>
            <a:r>
              <a:rPr lang="en-US" sz="1600" b="1" dirty="0"/>
              <a:t>Deep 2nd Degree</a:t>
            </a:r>
          </a:p>
          <a:p>
            <a:r>
              <a:rPr lang="en-US" sz="1600" dirty="0"/>
              <a:t>-Epidermis + Upper ⅔ of Dermis</a:t>
            </a:r>
          </a:p>
          <a:p>
            <a:r>
              <a:rPr lang="en-US" sz="1600" dirty="0"/>
              <a:t>-Commonly caused by scald, flame, chemicals, oil &amp; grease</a:t>
            </a:r>
          </a:p>
          <a:p>
            <a:r>
              <a:rPr lang="en-US" sz="1600" dirty="0"/>
              <a:t>-Cheesy white, wet or waxy dry; Do not Blanche </a:t>
            </a:r>
          </a:p>
        </p:txBody>
      </p:sp>
    </p:spTree>
    <p:extLst>
      <p:ext uri="{BB962C8B-B14F-4D97-AF65-F5344CB8AC3E}">
        <p14:creationId xmlns:p14="http://schemas.microsoft.com/office/powerpoint/2010/main" val="3917629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dirty="0"/>
              <a:t>-Healing takes 14-21days</a:t>
            </a:r>
          </a:p>
          <a:p>
            <a:r>
              <a:rPr lang="en-US" dirty="0"/>
              <a:t>-Severe scarring &amp; risk of contractures</a:t>
            </a:r>
          </a:p>
          <a:p>
            <a:r>
              <a:rPr lang="en-US" b="1" dirty="0"/>
              <a:t>3rd Degree Burns (Full Thickness Burns);</a:t>
            </a:r>
          </a:p>
          <a:p>
            <a:r>
              <a:rPr lang="en-US" dirty="0"/>
              <a:t>-Full Epidermis + Dermis are destroyed leaving no cells to heal and extends to the subcutaneous tissue.</a:t>
            </a:r>
          </a:p>
          <a:p>
            <a:r>
              <a:rPr lang="en-US" dirty="0"/>
              <a:t>-Commonly caused by scald, steam, flame, chemicals, oil, grease &amp; high voltage electricity</a:t>
            </a:r>
          </a:p>
          <a:p>
            <a:r>
              <a:rPr lang="en-US" dirty="0"/>
              <a:t>-Grey to charred &amp; black, insensate, contracted, pale, leathery tissue </a:t>
            </a:r>
          </a:p>
          <a:p>
            <a:r>
              <a:rPr lang="en-US" dirty="0"/>
              <a:t> -Severe scarring &amp; high risk of contractures</a:t>
            </a:r>
          </a:p>
          <a:p>
            <a:r>
              <a:rPr lang="en-US" b="1" dirty="0"/>
              <a:t>4th Degree Burns </a:t>
            </a:r>
          </a:p>
          <a:p>
            <a:r>
              <a:rPr lang="en-US" dirty="0"/>
              <a:t>Muscle involvement</a:t>
            </a:r>
          </a:p>
          <a:p>
            <a:r>
              <a:rPr lang="en-US" b="1" dirty="0"/>
              <a:t>5th Degree Burns </a:t>
            </a:r>
          </a:p>
          <a:p>
            <a:r>
              <a:rPr lang="en-US" dirty="0"/>
              <a:t>Bone involvement - Especially in epileptics who convulse during burning</a:t>
            </a:r>
          </a:p>
          <a:p>
            <a:endParaRPr lang="en-US" dirty="0"/>
          </a:p>
        </p:txBody>
      </p:sp>
    </p:spTree>
    <p:extLst>
      <p:ext uri="{BB962C8B-B14F-4D97-AF65-F5344CB8AC3E}">
        <p14:creationId xmlns:p14="http://schemas.microsoft.com/office/powerpoint/2010/main" val="1286186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1582341"/>
            <a:ext cx="4572000" cy="3693319"/>
          </a:xfrm>
          <a:prstGeom prst="rect">
            <a:avLst/>
          </a:prstGeom>
        </p:spPr>
        <p:txBody>
          <a:bodyPr>
            <a:spAutoFit/>
          </a:bodyPr>
          <a:lstStyle/>
          <a:p>
            <a:r>
              <a:rPr lang="en-US" b="1" dirty="0" smtClean="0"/>
              <a:t>According </a:t>
            </a:r>
            <a:r>
              <a:rPr lang="en-US" b="1" dirty="0"/>
              <a:t>to Size of Burn </a:t>
            </a:r>
          </a:p>
          <a:p>
            <a:r>
              <a:rPr lang="en-US" dirty="0"/>
              <a:t>Determines extent of fluid loss.</a:t>
            </a:r>
          </a:p>
          <a:p>
            <a:r>
              <a:rPr lang="en-US" dirty="0"/>
              <a:t>Wallace Rule of Nines - used in Adults to estimate BSA (Body surface Area)</a:t>
            </a:r>
          </a:p>
          <a:p>
            <a:endParaRPr lang="en-US" dirty="0"/>
          </a:p>
          <a:p>
            <a:r>
              <a:rPr lang="en-US" dirty="0"/>
              <a:t> </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895600"/>
            <a:ext cx="2409825" cy="332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6326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Airways and the lungs</a:t>
            </a:r>
            <a:endParaRPr lang="en-US" dirty="0">
              <a:solidFill>
                <a:srgbClr val="00B0F0"/>
              </a:solidFill>
            </a:endParaRPr>
          </a:p>
        </p:txBody>
      </p:sp>
      <p:sp>
        <p:nvSpPr>
          <p:cNvPr id="3" name="Content Placeholder 2"/>
          <p:cNvSpPr>
            <a:spLocks noGrp="1"/>
          </p:cNvSpPr>
          <p:nvPr>
            <p:ph idx="1"/>
          </p:nvPr>
        </p:nvSpPr>
        <p:spPr/>
        <p:txBody>
          <a:bodyPr/>
          <a:lstStyle/>
          <a:p>
            <a:pPr lvl="0"/>
            <a:r>
              <a:rPr lang="en-GB" dirty="0">
                <a:solidFill>
                  <a:prstClr val="black"/>
                </a:solidFill>
              </a:rPr>
              <a:t>Inhalation injuries are commonly seen in tandem with burn injuries and are known to drastically increase mortality in burn patients.</a:t>
            </a:r>
          </a:p>
          <a:p>
            <a:pPr lvl="0"/>
            <a:r>
              <a:rPr lang="en-GB" dirty="0">
                <a:solidFill>
                  <a:prstClr val="black"/>
                </a:solidFill>
              </a:rPr>
              <a:t>The combination of burns, inhalation injury, and pneumonia increases mortality by up to 60% over burns alone.</a:t>
            </a:r>
          </a:p>
          <a:p>
            <a:endParaRPr lang="en-US" dirty="0"/>
          </a:p>
        </p:txBody>
      </p:sp>
    </p:spTree>
    <p:extLst>
      <p:ext uri="{BB962C8B-B14F-4D97-AF65-F5344CB8AC3E}">
        <p14:creationId xmlns:p14="http://schemas.microsoft.com/office/powerpoint/2010/main" val="1601186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Inhalation injury</a:t>
            </a:r>
            <a:endParaRPr lang="en-US" dirty="0">
              <a:solidFill>
                <a:srgbClr val="00B0F0"/>
              </a:solidFill>
            </a:endParaRPr>
          </a:p>
        </p:txBody>
      </p:sp>
      <p:sp>
        <p:nvSpPr>
          <p:cNvPr id="3" name="Content Placeholder 2"/>
          <p:cNvSpPr>
            <a:spLocks noGrp="1"/>
          </p:cNvSpPr>
          <p:nvPr>
            <p:ph idx="1"/>
          </p:nvPr>
        </p:nvSpPr>
        <p:spPr/>
        <p:txBody>
          <a:bodyPr/>
          <a:lstStyle/>
          <a:p>
            <a:pPr lvl="0"/>
            <a:r>
              <a:rPr lang="en-GB" sz="3000" dirty="0">
                <a:solidFill>
                  <a:prstClr val="black"/>
                </a:solidFill>
              </a:rPr>
              <a:t>Smoke inhalation causes injury in two ways: </a:t>
            </a:r>
          </a:p>
          <a:p>
            <a:pPr lvl="0"/>
            <a:r>
              <a:rPr lang="en-GB" sz="3000" dirty="0">
                <a:solidFill>
                  <a:prstClr val="black"/>
                </a:solidFill>
              </a:rPr>
              <a:t>            - direct heat injury to the upper airways </a:t>
            </a:r>
          </a:p>
          <a:p>
            <a:pPr lvl="0"/>
            <a:r>
              <a:rPr lang="en-GB" sz="3000" dirty="0">
                <a:solidFill>
                  <a:prstClr val="black"/>
                </a:solidFill>
              </a:rPr>
              <a:t>            - inhalation of combustion products into the lower airways. </a:t>
            </a:r>
          </a:p>
          <a:p>
            <a:pPr lvl="0"/>
            <a:r>
              <a:rPr lang="en-GB" sz="3000" dirty="0">
                <a:solidFill>
                  <a:prstClr val="black"/>
                </a:solidFill>
              </a:rPr>
              <a:t>Direct injury to the upper airway causes airway swelling that typically leads to maximal edema in the first 24 to 48 hours after injury, and will require a short course of endotracheal intubation for airway protection. </a:t>
            </a:r>
          </a:p>
          <a:p>
            <a:endParaRPr lang="en-US" dirty="0"/>
          </a:p>
        </p:txBody>
      </p:sp>
    </p:spTree>
    <p:extLst>
      <p:ext uri="{BB962C8B-B14F-4D97-AF65-F5344CB8AC3E}">
        <p14:creationId xmlns:p14="http://schemas.microsoft.com/office/powerpoint/2010/main" val="4087929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GB" sz="2500" dirty="0">
                <a:solidFill>
                  <a:prstClr val="black"/>
                </a:solidFill>
              </a:rPr>
              <a:t>Lower airway injury is caused by combustion products found in smoke, most commonly from synthetic substances burned in structural fires. </a:t>
            </a:r>
          </a:p>
          <a:p>
            <a:pPr lvl="0"/>
            <a:r>
              <a:rPr lang="en-GB" sz="2500" dirty="0">
                <a:solidFill>
                  <a:prstClr val="black"/>
                </a:solidFill>
              </a:rPr>
              <a:t>They cause direct mucosal injury, which in turn leads to mucosal sloughing, edema, reactive bronchoconstriction, and finally obstruction of the lower airways. </a:t>
            </a:r>
          </a:p>
          <a:p>
            <a:pPr lvl="0"/>
            <a:r>
              <a:rPr lang="en-GB" sz="2500" dirty="0">
                <a:solidFill>
                  <a:prstClr val="black"/>
                </a:solidFill>
              </a:rPr>
              <a:t>Injury to both the epithelium and to pulmonary alveolar macrophages causes release of prostaglandins and </a:t>
            </a:r>
            <a:r>
              <a:rPr lang="en-GB" sz="2500" dirty="0" smtClean="0">
                <a:solidFill>
                  <a:prstClr val="black"/>
                </a:solidFill>
              </a:rPr>
              <a:t>chemokine, </a:t>
            </a:r>
            <a:r>
              <a:rPr lang="en-GB" sz="2500" dirty="0">
                <a:solidFill>
                  <a:prstClr val="black"/>
                </a:solidFill>
              </a:rPr>
              <a:t>migration of neutrophils and other inflammatory mediators, a rise in tracheobronchial blood flow, and finally increased capillary permeability, leading to ARDS.</a:t>
            </a:r>
          </a:p>
          <a:p>
            <a:endParaRPr lang="en-US" dirty="0"/>
          </a:p>
        </p:txBody>
      </p:sp>
    </p:spTree>
    <p:extLst>
      <p:ext uri="{BB962C8B-B14F-4D97-AF65-F5344CB8AC3E}">
        <p14:creationId xmlns:p14="http://schemas.microsoft.com/office/powerpoint/2010/main" val="1929508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Life threatening events with major burns</a:t>
            </a:r>
            <a:endParaRPr lang="en-US" dirty="0">
              <a:solidFill>
                <a:srgbClr val="00B0F0"/>
              </a:solidFill>
            </a:endParaRPr>
          </a:p>
        </p:txBody>
      </p:sp>
      <p:sp>
        <p:nvSpPr>
          <p:cNvPr id="3" name="Content Placeholder 2"/>
          <p:cNvSpPr>
            <a:spLocks noGrp="1"/>
          </p:cNvSpPr>
          <p:nvPr>
            <p:ph idx="1"/>
          </p:nvPr>
        </p:nvSpPr>
        <p:spPr/>
        <p:txBody>
          <a:bodyPr/>
          <a:lstStyle/>
          <a:p>
            <a:r>
              <a:rPr lang="en-US" b="1" dirty="0"/>
              <a:t> Burn shock</a:t>
            </a:r>
            <a:r>
              <a:rPr lang="en-US" dirty="0"/>
              <a:t> is a life-threatening process that occurs in the acute phase after major burn injury.  Massive fluid leak from capillaries results in intravascular </a:t>
            </a:r>
            <a:r>
              <a:rPr lang="en-US" dirty="0" smtClean="0"/>
              <a:t>hypervolemia, </a:t>
            </a:r>
            <a:r>
              <a:rPr lang="en-US" dirty="0"/>
              <a:t>extensive edema, hemoconcentration, and reduced urine output.  Capillary leak resolves about 24 hours after injury. Fluid replacement is the primary treatment objective during burn shock.</a:t>
            </a:r>
          </a:p>
        </p:txBody>
      </p:sp>
    </p:spTree>
    <p:extLst>
      <p:ext uri="{BB962C8B-B14F-4D97-AF65-F5344CB8AC3E}">
        <p14:creationId xmlns:p14="http://schemas.microsoft.com/office/powerpoint/2010/main" val="38211977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40000" lnSpcReduction="20000"/>
          </a:bodyPr>
          <a:lstStyle/>
          <a:p>
            <a:r>
              <a:rPr lang="en-US" dirty="0"/>
              <a:t>Indications for Admission</a:t>
            </a:r>
          </a:p>
          <a:p>
            <a:r>
              <a:rPr lang="en-US" dirty="0" err="1"/>
              <a:t>A.Cause</a:t>
            </a:r>
            <a:r>
              <a:rPr lang="en-US" dirty="0"/>
              <a:t>;</a:t>
            </a:r>
          </a:p>
          <a:p>
            <a:r>
              <a:rPr lang="en-US" dirty="0"/>
              <a:t>1)Electrical burns including lightning injuries</a:t>
            </a:r>
          </a:p>
          <a:p>
            <a:r>
              <a:rPr lang="en-US" dirty="0"/>
              <a:t>2)Chemical burns with serious threat of function or cosmetic impairment</a:t>
            </a:r>
          </a:p>
          <a:p>
            <a:r>
              <a:rPr lang="en-US" dirty="0"/>
              <a:t>B)Severity;</a:t>
            </a:r>
          </a:p>
          <a:p>
            <a:r>
              <a:rPr lang="en-US" dirty="0"/>
              <a:t>1) Moderate &amp; Severe burns</a:t>
            </a:r>
          </a:p>
          <a:p>
            <a:r>
              <a:rPr lang="en-US" dirty="0"/>
              <a:t>2) 3rd &amp; 4th Degree burns regardless of TBSA</a:t>
            </a:r>
          </a:p>
          <a:p>
            <a:r>
              <a:rPr lang="en-US" dirty="0"/>
              <a:t>3) Non-healing burns after 14-21days</a:t>
            </a:r>
          </a:p>
          <a:p>
            <a:r>
              <a:rPr lang="en-US" dirty="0"/>
              <a:t>C)Anatomical location;</a:t>
            </a:r>
          </a:p>
          <a:p>
            <a:r>
              <a:rPr lang="en-US" dirty="0"/>
              <a:t>1)Head, neck, hands, soles, Perineum</a:t>
            </a:r>
          </a:p>
          <a:p>
            <a:r>
              <a:rPr lang="en-US" dirty="0"/>
              <a:t>2)Circumferential limb burns</a:t>
            </a:r>
          </a:p>
          <a:p>
            <a:r>
              <a:rPr lang="en-US" dirty="0"/>
              <a:t>3)Burns to the back</a:t>
            </a:r>
          </a:p>
          <a:p>
            <a:r>
              <a:rPr lang="en-US" dirty="0"/>
              <a:t>4) All inhalational injuries</a:t>
            </a:r>
          </a:p>
          <a:p>
            <a:r>
              <a:rPr lang="en-US" dirty="0"/>
              <a:t>D)Patient factors;</a:t>
            </a:r>
          </a:p>
          <a:p>
            <a:r>
              <a:rPr lang="en-US" dirty="0"/>
              <a:t>1)Extremes of age (&lt;4yrs &amp; &gt;50yrs)</a:t>
            </a:r>
          </a:p>
          <a:p>
            <a:r>
              <a:rPr lang="en-US" dirty="0"/>
              <a:t>2)Burns of both limbs in an Obese patient</a:t>
            </a:r>
          </a:p>
          <a:p>
            <a:r>
              <a:rPr lang="en-US" dirty="0"/>
              <a:t>3)Pregnancy</a:t>
            </a:r>
          </a:p>
          <a:p>
            <a:r>
              <a:rPr lang="en-US" dirty="0"/>
              <a:t>4)Any burn with concomitant trauma in which the injury poses the greatest risk of morbidity or mortality</a:t>
            </a:r>
          </a:p>
          <a:p>
            <a:r>
              <a:rPr lang="en-US" dirty="0"/>
              <a:t>5)Burn injuries with pre-existing medical disorders that could complicate management, prolong recovery or affect mortality e.g. </a:t>
            </a:r>
          </a:p>
          <a:p>
            <a:r>
              <a:rPr lang="en-US" dirty="0"/>
              <a:t>	Diabetes and Hypertension</a:t>
            </a:r>
          </a:p>
          <a:p>
            <a:r>
              <a:rPr lang="en-US" dirty="0"/>
              <a:t>	Epilepsy</a:t>
            </a:r>
          </a:p>
          <a:p>
            <a:r>
              <a:rPr lang="en-US" dirty="0"/>
              <a:t>	Blind or Deaf</a:t>
            </a:r>
          </a:p>
          <a:p>
            <a:r>
              <a:rPr lang="en-US" dirty="0"/>
              <a:t>	Infection</a:t>
            </a:r>
          </a:p>
          <a:p>
            <a:r>
              <a:rPr lang="en-US" dirty="0"/>
              <a:t>	Renal problems</a:t>
            </a:r>
          </a:p>
          <a:p>
            <a:endParaRPr lang="en-US" dirty="0"/>
          </a:p>
        </p:txBody>
      </p:sp>
    </p:spTree>
    <p:extLst>
      <p:ext uri="{BB962C8B-B14F-4D97-AF65-F5344CB8AC3E}">
        <p14:creationId xmlns:p14="http://schemas.microsoft.com/office/powerpoint/2010/main" val="6088639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Care of burnt patients</a:t>
            </a:r>
            <a:endParaRPr lang="en-US" dirty="0">
              <a:solidFill>
                <a:srgbClr val="00B0F0"/>
              </a:solidFill>
            </a:endParaRPr>
          </a:p>
        </p:txBody>
      </p:sp>
      <p:sp>
        <p:nvSpPr>
          <p:cNvPr id="3" name="Content Placeholder 2"/>
          <p:cNvSpPr>
            <a:spLocks noGrp="1"/>
          </p:cNvSpPr>
          <p:nvPr>
            <p:ph idx="1"/>
          </p:nvPr>
        </p:nvSpPr>
        <p:spPr/>
        <p:txBody>
          <a:bodyPr>
            <a:normAutofit fontScale="62500" lnSpcReduction="20000"/>
          </a:bodyPr>
          <a:lstStyle/>
          <a:p>
            <a:r>
              <a:rPr lang="en-US" b="1" dirty="0"/>
              <a:t>Casualty and Ward Management Goals</a:t>
            </a:r>
          </a:p>
          <a:p>
            <a:r>
              <a:rPr lang="en-US" dirty="0"/>
              <a:t>A. The first 48hrs - All efforts are towards resuscitation &amp; saving lives</a:t>
            </a:r>
          </a:p>
          <a:p>
            <a:r>
              <a:rPr lang="en-US" dirty="0"/>
              <a:t>B.48hrs -6months- Prevention of complications</a:t>
            </a:r>
          </a:p>
          <a:p>
            <a:r>
              <a:rPr lang="en-US" dirty="0"/>
              <a:t>C.&gt;6months- Reconstructive surgery, Rehabilitation, Training</a:t>
            </a:r>
          </a:p>
          <a:p>
            <a:r>
              <a:rPr lang="en-US" dirty="0"/>
              <a:t>The first 48hrs</a:t>
            </a:r>
          </a:p>
          <a:p>
            <a:r>
              <a:rPr lang="en-US" dirty="0"/>
              <a:t>On arrival at casualty</a:t>
            </a:r>
          </a:p>
          <a:p>
            <a:r>
              <a:rPr lang="en-US" b="1" dirty="0"/>
              <a:t>1.Primary Survey </a:t>
            </a:r>
            <a:r>
              <a:rPr lang="en-US" dirty="0"/>
              <a:t>- Airway with cervical spine control (Look out for &amp; manage inhalational injury),Breathing , Circulation &amp; </a:t>
            </a:r>
            <a:r>
              <a:rPr lang="en-US" dirty="0" smtClean="0"/>
              <a:t>hemorrhage </a:t>
            </a:r>
            <a:r>
              <a:rPr lang="en-US" dirty="0"/>
              <a:t>control, Disability &amp; Exposure</a:t>
            </a:r>
          </a:p>
          <a:p>
            <a:r>
              <a:rPr lang="en-US" dirty="0"/>
              <a:t>At this point -IV access large bore</a:t>
            </a:r>
          </a:p>
          <a:p>
            <a:r>
              <a:rPr lang="en-US" dirty="0"/>
              <a:t>	-Central Venous Pressure  Monitor                                                          (CVP)</a:t>
            </a:r>
          </a:p>
          <a:p>
            <a:r>
              <a:rPr lang="en-US" dirty="0"/>
              <a:t>	-Urethral catheterization</a:t>
            </a:r>
          </a:p>
          <a:p>
            <a:r>
              <a:rPr lang="en-US" dirty="0"/>
              <a:t>	-NG tube</a:t>
            </a:r>
          </a:p>
          <a:p>
            <a:r>
              <a:rPr lang="en-US" dirty="0"/>
              <a:t>	-Endotracheal intubation if inhalational burn</a:t>
            </a:r>
          </a:p>
          <a:p>
            <a:endParaRPr lang="en-US" dirty="0"/>
          </a:p>
        </p:txBody>
      </p:sp>
    </p:spTree>
    <p:extLst>
      <p:ext uri="{BB962C8B-B14F-4D97-AF65-F5344CB8AC3E}">
        <p14:creationId xmlns:p14="http://schemas.microsoft.com/office/powerpoint/2010/main" val="2058863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2.Seconadary Survey</a:t>
            </a:r>
          </a:p>
          <a:p>
            <a:r>
              <a:rPr lang="en-US" dirty="0"/>
              <a:t>-History of the burn</a:t>
            </a:r>
          </a:p>
          <a:p>
            <a:r>
              <a:rPr lang="en-US" dirty="0"/>
              <a:t>-Physical examination from head toe - Calculation of the BSA</a:t>
            </a:r>
          </a:p>
          <a:p>
            <a:r>
              <a:rPr lang="en-US" b="1" dirty="0"/>
              <a:t>3.Medical Management</a:t>
            </a:r>
          </a:p>
          <a:p>
            <a:r>
              <a:rPr lang="en-US" dirty="0"/>
              <a:t>i) IV Fluids </a:t>
            </a:r>
          </a:p>
          <a:p>
            <a:r>
              <a:rPr lang="en-US" dirty="0"/>
              <a:t> For Moderate &amp; Major/Severe Burns</a:t>
            </a:r>
          </a:p>
          <a:p>
            <a:r>
              <a:rPr lang="en-US" dirty="0"/>
              <a:t>-Parkland's Formula </a:t>
            </a:r>
          </a:p>
          <a:p>
            <a:r>
              <a:rPr lang="en-US" dirty="0"/>
              <a:t> 4mL/Kg /TBSA </a:t>
            </a:r>
          </a:p>
          <a:p>
            <a:r>
              <a:rPr lang="en-US" dirty="0"/>
              <a:t>-Crystalloids: Ringers Lactate or Hartmann's solution, NS </a:t>
            </a:r>
          </a:p>
          <a:p>
            <a:r>
              <a:rPr lang="en-US" dirty="0"/>
              <a:t>-Give ½ within 8hrs since the burn occurred and the rest in the next 16hrs(most fluid loss occur 8-12 hours after the burn)</a:t>
            </a:r>
          </a:p>
          <a:p>
            <a:r>
              <a:rPr lang="en-US" dirty="0"/>
              <a:t>-Give ~50% more in electrical burns &amp; inhalational injury</a:t>
            </a:r>
          </a:p>
          <a:p>
            <a:endParaRPr lang="en-US" dirty="0"/>
          </a:p>
        </p:txBody>
      </p:sp>
    </p:spTree>
    <p:extLst>
      <p:ext uri="{BB962C8B-B14F-4D97-AF65-F5344CB8AC3E}">
        <p14:creationId xmlns:p14="http://schemas.microsoft.com/office/powerpoint/2010/main" val="626827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BURNS</a:t>
            </a:r>
            <a:endParaRPr lang="en-US" dirty="0">
              <a:solidFill>
                <a:srgbClr val="00B0F0"/>
              </a:solidFill>
            </a:endParaRPr>
          </a:p>
        </p:txBody>
      </p:sp>
      <p:sp>
        <p:nvSpPr>
          <p:cNvPr id="3" name="Content Placeholder 2"/>
          <p:cNvSpPr>
            <a:spLocks noGrp="1"/>
          </p:cNvSpPr>
          <p:nvPr>
            <p:ph idx="1"/>
          </p:nvPr>
        </p:nvSpPr>
        <p:spPr/>
        <p:txBody>
          <a:bodyPr/>
          <a:lstStyle/>
          <a:p>
            <a:r>
              <a:rPr lang="en-US" dirty="0" smtClean="0"/>
              <a:t>An injury caused by exposure to heat or ﬂame from any source.</a:t>
            </a:r>
          </a:p>
          <a:p>
            <a:r>
              <a:rPr lang="en-US" dirty="0" smtClean="0"/>
              <a:t> Tissue injury caused by thermal, radiation, chemical, or electrical contact resulting in protein denaturation,                                               loss of intravascular fluid volume due to increased vascular permeability and edema.</a:t>
            </a:r>
          </a:p>
          <a:p>
            <a:endParaRPr lang="en-US" dirty="0" smtClean="0"/>
          </a:p>
          <a:p>
            <a:pPr marL="0" indent="0">
              <a:buNone/>
            </a:pPr>
            <a:endParaRPr lang="en-US" dirty="0"/>
          </a:p>
        </p:txBody>
      </p:sp>
    </p:spTree>
    <p:extLst>
      <p:ext uri="{BB962C8B-B14F-4D97-AF65-F5344CB8AC3E}">
        <p14:creationId xmlns:p14="http://schemas.microsoft.com/office/powerpoint/2010/main" val="39105206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Monitoring of fluid therapy</a:t>
            </a:r>
          </a:p>
          <a:p>
            <a:r>
              <a:rPr lang="en-US" dirty="0"/>
              <a:t>1-Adequate resuscitation is measured by urine output; (best guide)</a:t>
            </a:r>
          </a:p>
          <a:p>
            <a:r>
              <a:rPr lang="en-US" dirty="0"/>
              <a:t>  Adults - 30-50mls/</a:t>
            </a:r>
            <a:r>
              <a:rPr lang="en-US" dirty="0" err="1"/>
              <a:t>hr</a:t>
            </a:r>
            <a:r>
              <a:rPr lang="en-US" dirty="0"/>
              <a:t> and Children - 0.5-1ml/Kg/</a:t>
            </a:r>
            <a:r>
              <a:rPr lang="en-US" dirty="0" err="1"/>
              <a:t>hr</a:t>
            </a:r>
            <a:endParaRPr lang="en-US" dirty="0"/>
          </a:p>
          <a:p>
            <a:r>
              <a:rPr lang="en-US" dirty="0"/>
              <a:t>-Increase rate of infusion if the urine is less than 20ml/</a:t>
            </a:r>
            <a:r>
              <a:rPr lang="en-US" dirty="0" err="1"/>
              <a:t>hr</a:t>
            </a:r>
            <a:r>
              <a:rPr lang="en-US" dirty="0"/>
              <a:t> and decrease rate of infusion if the urine output greater than 60ml/</a:t>
            </a:r>
            <a:r>
              <a:rPr lang="en-US" dirty="0" err="1"/>
              <a:t>hr</a:t>
            </a:r>
            <a:r>
              <a:rPr lang="en-US" dirty="0"/>
              <a:t> because of risk of pulmonary </a:t>
            </a:r>
            <a:r>
              <a:rPr lang="en-US" dirty="0" smtClean="0"/>
              <a:t>edema </a:t>
            </a:r>
            <a:r>
              <a:rPr lang="en-US" dirty="0"/>
              <a:t>especially in inhalational injury</a:t>
            </a:r>
          </a:p>
          <a:p>
            <a:r>
              <a:rPr lang="en-US" dirty="0"/>
              <a:t>-However in electrical burns aim for 100ml /</a:t>
            </a:r>
            <a:r>
              <a:rPr lang="en-US" dirty="0" err="1"/>
              <a:t>hr</a:t>
            </a:r>
            <a:r>
              <a:rPr lang="en-US" dirty="0"/>
              <a:t> of urine to flush the kidney. Alkalization of the urine by adding sodium bicarbonate to the IV fluid increases the solubility and clearance rate of myoglobin in the urine</a:t>
            </a:r>
          </a:p>
          <a:p>
            <a:r>
              <a:rPr lang="en-US" dirty="0"/>
              <a:t>-Hemaglobinuria suggest deep burn hence flush the kidney with increased fluids and mannitol</a:t>
            </a:r>
          </a:p>
          <a:p>
            <a:r>
              <a:rPr lang="en-US" dirty="0"/>
              <a:t>-Decrease in BP and urine output suggest need for colloids but a decrease in urine output but normal BP suggest need for crystalloids</a:t>
            </a:r>
          </a:p>
          <a:p>
            <a:endParaRPr lang="en-US" dirty="0"/>
          </a:p>
        </p:txBody>
      </p:sp>
    </p:spTree>
    <p:extLst>
      <p:ext uri="{BB962C8B-B14F-4D97-AF65-F5344CB8AC3E}">
        <p14:creationId xmlns:p14="http://schemas.microsoft.com/office/powerpoint/2010/main" val="3222458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2- Pulse and BP recording .Pulse should be  less than 120/minute</a:t>
            </a:r>
          </a:p>
          <a:p>
            <a:r>
              <a:rPr lang="en-US" dirty="0"/>
              <a:t>3-State of patient should be calm	</a:t>
            </a:r>
          </a:p>
          <a:p>
            <a:r>
              <a:rPr lang="en-US" dirty="0"/>
              <a:t>4--Frequent chest auscultation  to detect pulmonary </a:t>
            </a:r>
            <a:r>
              <a:rPr lang="en-US" dirty="0" smtClean="0"/>
              <a:t>edema</a:t>
            </a:r>
            <a:endParaRPr lang="en-US" dirty="0"/>
          </a:p>
          <a:p>
            <a:r>
              <a:rPr lang="en-US" dirty="0"/>
              <a:t>5-Cerebral </a:t>
            </a:r>
            <a:r>
              <a:rPr lang="en-US" dirty="0" smtClean="0"/>
              <a:t>edema </a:t>
            </a:r>
            <a:r>
              <a:rPr lang="en-US" dirty="0"/>
              <a:t>especially in children may occur during fluid therapy</a:t>
            </a:r>
          </a:p>
          <a:p>
            <a:r>
              <a:rPr lang="en-US" dirty="0"/>
              <a:t>6-If possible CVP line is best guide for avoiding over infusion</a:t>
            </a:r>
          </a:p>
          <a:p>
            <a:r>
              <a:rPr lang="en-US" dirty="0"/>
              <a:t>7-Evaluate treatment every 3-4 hours</a:t>
            </a:r>
          </a:p>
          <a:p>
            <a:r>
              <a:rPr lang="en-US" dirty="0"/>
              <a:t>Causes of inadequate fluid resuscitation in a burns patient</a:t>
            </a:r>
          </a:p>
          <a:p>
            <a:r>
              <a:rPr lang="en-US" dirty="0"/>
              <a:t>Inaccurate estimate of burn size, Undiagnosed inhalational injury ,Concomitant traumatic injury, Cardiac dysfunction, Refractory shock, </a:t>
            </a:r>
            <a:r>
              <a:rPr lang="en-US" dirty="0" smtClean="0"/>
              <a:t>Mathematic miscalculation</a:t>
            </a:r>
            <a:endParaRPr lang="en-US" dirty="0"/>
          </a:p>
          <a:p>
            <a:r>
              <a:rPr lang="en-US" dirty="0"/>
              <a:t>-Neosporin or Bacitracin - Good for facial burns as they are not toxic to the eyes</a:t>
            </a:r>
          </a:p>
          <a:p>
            <a:r>
              <a:rPr lang="en-US" dirty="0"/>
              <a:t>OR - Apply antibiotic impregnated material</a:t>
            </a:r>
          </a:p>
          <a:p>
            <a:endParaRPr lang="en-US" dirty="0"/>
          </a:p>
        </p:txBody>
      </p:sp>
    </p:spTree>
    <p:extLst>
      <p:ext uri="{BB962C8B-B14F-4D97-AF65-F5344CB8AC3E}">
        <p14:creationId xmlns:p14="http://schemas.microsoft.com/office/powerpoint/2010/main" val="20776128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b="1" dirty="0" smtClean="0"/>
              <a:t> </a:t>
            </a:r>
            <a:r>
              <a:rPr lang="en-US" b="1" dirty="0"/>
              <a:t>Dressing</a:t>
            </a:r>
          </a:p>
          <a:p>
            <a:r>
              <a:rPr lang="en-US" dirty="0"/>
              <a:t>Open Dressing - No dressing applied</a:t>
            </a:r>
          </a:p>
          <a:p>
            <a:r>
              <a:rPr lang="en-US" dirty="0"/>
              <a:t>Exposure Dressing - Apply soothant e.g. Vaseline</a:t>
            </a:r>
          </a:p>
          <a:p>
            <a:r>
              <a:rPr lang="en-US" dirty="0"/>
              <a:t>Occlusive dressing e.g. for small superficial previously debrided wounds</a:t>
            </a:r>
          </a:p>
          <a:p>
            <a:r>
              <a:rPr lang="en-US" dirty="0"/>
              <a:t>Apply non-stick material e.g. Bactigras</a:t>
            </a:r>
          </a:p>
          <a:p>
            <a:r>
              <a:rPr lang="en-US" dirty="0"/>
              <a:t>-Apply 3-5 layers of dry material e.g. gauze</a:t>
            </a:r>
          </a:p>
          <a:p>
            <a:r>
              <a:rPr lang="en-US" dirty="0"/>
              <a:t>-Cover with crepe bandage</a:t>
            </a:r>
          </a:p>
          <a:p>
            <a:r>
              <a:rPr lang="en-US" dirty="0"/>
              <a:t>-Change after 3days &amp; then daily up to day 21. If there is no healing, consider skin grafting.</a:t>
            </a:r>
          </a:p>
          <a:p>
            <a:r>
              <a:rPr lang="en-US" dirty="0"/>
              <a:t>-Silver sulfadiazine/transparent polythene bags for hands</a:t>
            </a:r>
          </a:p>
          <a:p>
            <a:r>
              <a:rPr lang="en-US" dirty="0"/>
              <a:t>-Skin grafting e.g. for frictional burns.</a:t>
            </a:r>
          </a:p>
          <a:p>
            <a:r>
              <a:rPr lang="en-US" dirty="0"/>
              <a:t>Indications for occlusive dressing</a:t>
            </a:r>
          </a:p>
          <a:p>
            <a:r>
              <a:rPr lang="en-US" dirty="0"/>
              <a:t>-If the burn is oozing too much</a:t>
            </a:r>
          </a:p>
          <a:p>
            <a:r>
              <a:rPr lang="en-US" dirty="0"/>
              <a:t>-If there is risk of infection</a:t>
            </a:r>
          </a:p>
          <a:p>
            <a:r>
              <a:rPr lang="en-US" dirty="0"/>
              <a:t>-Children</a:t>
            </a:r>
          </a:p>
          <a:p>
            <a:r>
              <a:rPr lang="en-US" dirty="0"/>
              <a:t>-If co-morbid conditions present</a:t>
            </a:r>
          </a:p>
          <a:p>
            <a:r>
              <a:rPr lang="en-US" dirty="0"/>
              <a:t>-Joints</a:t>
            </a:r>
          </a:p>
          <a:p>
            <a:r>
              <a:rPr lang="en-US" dirty="0"/>
              <a:t>-Patient's comfort</a:t>
            </a:r>
          </a:p>
          <a:p>
            <a:endParaRPr lang="en-US" dirty="0"/>
          </a:p>
        </p:txBody>
      </p:sp>
    </p:spTree>
    <p:extLst>
      <p:ext uri="{BB962C8B-B14F-4D97-AF65-F5344CB8AC3E}">
        <p14:creationId xmlns:p14="http://schemas.microsoft.com/office/powerpoint/2010/main" val="3622366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 </a:t>
            </a:r>
            <a:r>
              <a:rPr lang="en-US" b="1" dirty="0"/>
              <a:t>Skin grafting</a:t>
            </a:r>
          </a:p>
          <a:p>
            <a:r>
              <a:rPr lang="en-US" dirty="0"/>
              <a:t>If wounds don’t heal between 21-30 days. Skin graft immediately for frictional burn. It encourages healing.</a:t>
            </a:r>
          </a:p>
          <a:p>
            <a:r>
              <a:rPr lang="en-US" dirty="0"/>
              <a:t>Graft-any tissue removed from one anatomical part of the body to recipient floor and its survival depend on the floor.(blood transfusion is not a  graft)</a:t>
            </a:r>
          </a:p>
          <a:p>
            <a:r>
              <a:rPr lang="en-US" dirty="0"/>
              <a:t>Flap-</a:t>
            </a:r>
            <a:r>
              <a:rPr lang="en-US" dirty="0" smtClean="0"/>
              <a:t>(Pediculate </a:t>
            </a:r>
            <a:r>
              <a:rPr lang="en-US" dirty="0"/>
              <a:t>graft) –removed with own blood supply.</a:t>
            </a:r>
          </a:p>
          <a:p>
            <a:r>
              <a:rPr lang="en-US" dirty="0"/>
              <a:t>Any part of the body can donate except the perineum and below the eyes.</a:t>
            </a:r>
          </a:p>
          <a:p>
            <a:r>
              <a:rPr lang="en-US" dirty="0"/>
              <a:t>Skin graft types: Spit thickness and Full thickness grafts</a:t>
            </a:r>
          </a:p>
          <a:p>
            <a:r>
              <a:rPr lang="en-US" dirty="0"/>
              <a:t>1st 24 hours –graft survives by osmosis</a:t>
            </a:r>
          </a:p>
          <a:p>
            <a:r>
              <a:rPr lang="en-US" dirty="0"/>
              <a:t>Next 48 hours Neovascularization .Beyond its take or non-take (rejected)</a:t>
            </a:r>
          </a:p>
          <a:p>
            <a:r>
              <a:rPr lang="en-US" dirty="0"/>
              <a:t>Donor site kept dressed for 10-14 days.</a:t>
            </a:r>
          </a:p>
          <a:p>
            <a:r>
              <a:rPr lang="en-US" dirty="0"/>
              <a:t>Grafting across joints should apply splints to facilitate take</a:t>
            </a:r>
          </a:p>
          <a:p>
            <a:endParaRPr lang="en-US" dirty="0"/>
          </a:p>
        </p:txBody>
      </p:sp>
    </p:spTree>
    <p:extLst>
      <p:ext uri="{BB962C8B-B14F-4D97-AF65-F5344CB8AC3E}">
        <p14:creationId xmlns:p14="http://schemas.microsoft.com/office/powerpoint/2010/main" val="2402204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47500" lnSpcReduction="20000"/>
          </a:bodyPr>
          <a:lstStyle/>
          <a:p>
            <a:r>
              <a:rPr lang="en-US" b="1" dirty="0"/>
              <a:t>Biological dressing</a:t>
            </a:r>
          </a:p>
          <a:p>
            <a:r>
              <a:rPr lang="en-US" dirty="0"/>
              <a:t>-Amniotic membrane</a:t>
            </a:r>
          </a:p>
          <a:p>
            <a:r>
              <a:rPr lang="en-US" dirty="0"/>
              <a:t>-Graft from mother allograft which is rejected in 2 weeks but left in situ as a biological graft.</a:t>
            </a:r>
          </a:p>
          <a:p>
            <a:r>
              <a:rPr lang="en-US" dirty="0"/>
              <a:t>Other considerations;</a:t>
            </a:r>
          </a:p>
          <a:p>
            <a:r>
              <a:rPr lang="en-US" dirty="0"/>
              <a:t>Face burns </a:t>
            </a:r>
          </a:p>
          <a:p>
            <a:r>
              <a:rPr lang="en-US" dirty="0"/>
              <a:t>Intubate patient &amp; do temporary tarsorrhaphy (suturing eyelids together).</a:t>
            </a:r>
          </a:p>
          <a:p>
            <a:r>
              <a:rPr lang="en-US" dirty="0"/>
              <a:t>Whistling and blowing mouth for physiotherapy</a:t>
            </a:r>
          </a:p>
          <a:p>
            <a:r>
              <a:rPr lang="en-US" dirty="0"/>
              <a:t>In neck burns</a:t>
            </a:r>
          </a:p>
          <a:p>
            <a:r>
              <a:rPr lang="en-US" dirty="0"/>
              <a:t>A pillow is placed under the patients head to hyperextend the neck </a:t>
            </a:r>
          </a:p>
          <a:p>
            <a:r>
              <a:rPr lang="en-US" dirty="0"/>
              <a:t>Pillow below  the shoulders to prevent contractures</a:t>
            </a:r>
          </a:p>
          <a:p>
            <a:r>
              <a:rPr lang="en-US" dirty="0"/>
              <a:t>Chest wall burns</a:t>
            </a:r>
          </a:p>
          <a:p>
            <a:r>
              <a:rPr lang="en-US" dirty="0"/>
              <a:t>2nd and 3rd degree burns  do occlusive dressing</a:t>
            </a:r>
          </a:p>
          <a:p>
            <a:r>
              <a:rPr lang="en-US" dirty="0"/>
              <a:t>Do escharotomy for any scar constricting respiratory movements-Do a checker-box release</a:t>
            </a:r>
          </a:p>
          <a:p>
            <a:r>
              <a:rPr lang="en-US" dirty="0"/>
              <a:t>Upper limb burns </a:t>
            </a:r>
          </a:p>
          <a:p>
            <a:r>
              <a:rPr lang="en-US" dirty="0"/>
              <a:t>Should be nursed elevated at 45° to reduce </a:t>
            </a:r>
            <a:r>
              <a:rPr lang="en-US" dirty="0" smtClean="0"/>
              <a:t>edema</a:t>
            </a:r>
            <a:endParaRPr lang="en-US" dirty="0"/>
          </a:p>
          <a:p>
            <a:r>
              <a:rPr lang="en-US" dirty="0"/>
              <a:t>Escharotomy lateral and medial also in the web spaces</a:t>
            </a:r>
          </a:p>
          <a:p>
            <a:r>
              <a:rPr lang="en-US" dirty="0"/>
              <a:t>Patient on bed with a pillow between his shoulders to prevent contractures.</a:t>
            </a:r>
          </a:p>
          <a:p>
            <a:endParaRPr lang="en-US" dirty="0"/>
          </a:p>
        </p:txBody>
      </p:sp>
    </p:spTree>
    <p:extLst>
      <p:ext uri="{BB962C8B-B14F-4D97-AF65-F5344CB8AC3E}">
        <p14:creationId xmlns:p14="http://schemas.microsoft.com/office/powerpoint/2010/main" val="36877567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889844"/>
            <a:ext cx="7010400" cy="4524315"/>
          </a:xfrm>
          <a:prstGeom prst="rect">
            <a:avLst/>
          </a:prstGeom>
        </p:spPr>
        <p:txBody>
          <a:bodyPr wrap="square">
            <a:spAutoFit/>
          </a:bodyPr>
          <a:lstStyle/>
          <a:p>
            <a:r>
              <a:rPr lang="en-US" b="1" dirty="0">
                <a:solidFill>
                  <a:srgbClr val="00B0F0"/>
                </a:solidFill>
              </a:rPr>
              <a:t>COMPLICATIONS OF BURNS</a:t>
            </a:r>
          </a:p>
          <a:p>
            <a:r>
              <a:rPr lang="en-US" b="1" dirty="0"/>
              <a:t>Instant complications</a:t>
            </a:r>
          </a:p>
          <a:p>
            <a:r>
              <a:rPr lang="en-US" dirty="0"/>
              <a:t>1.Inhalational injury</a:t>
            </a:r>
          </a:p>
          <a:p>
            <a:r>
              <a:rPr lang="en-US" dirty="0"/>
              <a:t>2.Dehydraion </a:t>
            </a:r>
          </a:p>
          <a:p>
            <a:r>
              <a:rPr lang="en-US" b="1" dirty="0"/>
              <a:t>Immediate-hours</a:t>
            </a:r>
          </a:p>
          <a:p>
            <a:r>
              <a:rPr lang="en-US" dirty="0"/>
              <a:t>1.Haemorrhage</a:t>
            </a:r>
          </a:p>
          <a:p>
            <a:r>
              <a:rPr lang="en-US" dirty="0"/>
              <a:t>2.Airway obstruction</a:t>
            </a:r>
          </a:p>
          <a:p>
            <a:r>
              <a:rPr lang="en-US" dirty="0"/>
              <a:t>3.Circulatory collapse</a:t>
            </a:r>
          </a:p>
          <a:p>
            <a:r>
              <a:rPr lang="en-US" b="1" dirty="0"/>
              <a:t>Early complications-days</a:t>
            </a:r>
          </a:p>
          <a:p>
            <a:r>
              <a:rPr lang="en-US" dirty="0"/>
              <a:t>1.Anaemia</a:t>
            </a:r>
          </a:p>
          <a:p>
            <a:r>
              <a:rPr lang="en-US" dirty="0"/>
              <a:t>1.Haemorrhage (Wound, GIT)</a:t>
            </a:r>
          </a:p>
          <a:p>
            <a:r>
              <a:rPr lang="en-US" dirty="0"/>
              <a:t>2.Thermal injury to RBCs</a:t>
            </a:r>
          </a:p>
          <a:p>
            <a:r>
              <a:rPr lang="en-US" dirty="0"/>
              <a:t>3. Bone marrow depression-by the cytokines or by the drugs given.</a:t>
            </a:r>
          </a:p>
          <a:p>
            <a:r>
              <a:rPr lang="en-US" dirty="0"/>
              <a:t>4.Malnutrition </a:t>
            </a:r>
          </a:p>
          <a:p>
            <a:r>
              <a:rPr lang="en-US" dirty="0"/>
              <a:t>5.Helmithiasis</a:t>
            </a:r>
          </a:p>
          <a:p>
            <a:r>
              <a:rPr lang="en-US" dirty="0"/>
              <a:t>All burn patients put on </a:t>
            </a:r>
            <a:r>
              <a:rPr lang="en-US" dirty="0" smtClean="0"/>
              <a:t>hematinic </a:t>
            </a:r>
            <a:r>
              <a:rPr lang="en-US" dirty="0"/>
              <a:t>and anti-</a:t>
            </a:r>
            <a:r>
              <a:rPr lang="en-US" dirty="0" err="1"/>
              <a:t>helminth</a:t>
            </a:r>
            <a:r>
              <a:rPr lang="en-US" dirty="0"/>
              <a:t> drugs</a:t>
            </a:r>
          </a:p>
        </p:txBody>
      </p:sp>
    </p:spTree>
    <p:extLst>
      <p:ext uri="{BB962C8B-B14F-4D97-AF65-F5344CB8AC3E}">
        <p14:creationId xmlns:p14="http://schemas.microsoft.com/office/powerpoint/2010/main" val="946980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7239000" cy="4524315"/>
          </a:xfrm>
          <a:prstGeom prst="rect">
            <a:avLst/>
          </a:prstGeom>
        </p:spPr>
        <p:txBody>
          <a:bodyPr wrap="square">
            <a:spAutoFit/>
          </a:bodyPr>
          <a:lstStyle/>
          <a:p>
            <a:endParaRPr lang="en-US" b="1" dirty="0"/>
          </a:p>
          <a:p>
            <a:r>
              <a:rPr lang="en-US" dirty="0"/>
              <a:t>Severe burns decrease Na in </a:t>
            </a:r>
            <a:r>
              <a:rPr lang="en-US" dirty="0" smtClean="0"/>
              <a:t>circulation </a:t>
            </a:r>
            <a:r>
              <a:rPr lang="en-US" dirty="0"/>
              <a:t>but total body Na is increased.</a:t>
            </a:r>
          </a:p>
          <a:p>
            <a:r>
              <a:rPr lang="en-US" dirty="0"/>
              <a:t>Hyperkalemia</a:t>
            </a:r>
          </a:p>
          <a:p>
            <a:r>
              <a:rPr lang="en-US" dirty="0"/>
              <a:t>3.Infection; </a:t>
            </a:r>
          </a:p>
          <a:p>
            <a:r>
              <a:rPr lang="en-US" dirty="0"/>
              <a:t>0-7days - Contamination</a:t>
            </a:r>
          </a:p>
          <a:p>
            <a:r>
              <a:rPr lang="en-US" dirty="0"/>
              <a:t>&gt;7 days – Sepsis</a:t>
            </a:r>
          </a:p>
          <a:p>
            <a:r>
              <a:rPr lang="en-US" dirty="0"/>
              <a:t>4. ARDS-inflammatory response</a:t>
            </a:r>
          </a:p>
          <a:p>
            <a:r>
              <a:rPr lang="en-US" b="1" dirty="0"/>
              <a:t>1month - 1yr </a:t>
            </a:r>
          </a:p>
          <a:p>
            <a:r>
              <a:rPr lang="en-US" dirty="0"/>
              <a:t> Hypertrophic scars - Itchy, </a:t>
            </a:r>
            <a:r>
              <a:rPr lang="en-US" dirty="0" smtClean="0"/>
              <a:t>Hyperemic, </a:t>
            </a:r>
            <a:r>
              <a:rPr lang="en-US" dirty="0"/>
              <a:t>Uncomfortable </a:t>
            </a:r>
          </a:p>
          <a:p>
            <a:r>
              <a:rPr lang="en-US" b="1" dirty="0"/>
              <a:t>Over 1yr</a:t>
            </a:r>
          </a:p>
          <a:p>
            <a:r>
              <a:rPr lang="en-US" dirty="0"/>
              <a:t>Keloids - A keloid is a true </a:t>
            </a:r>
            <a:r>
              <a:rPr lang="en-US" dirty="0" smtClean="0"/>
              <a:t>tumor </a:t>
            </a:r>
            <a:r>
              <a:rPr lang="en-US" dirty="0"/>
              <a:t>arising from the connective tissue elements of the dermis. </a:t>
            </a:r>
          </a:p>
          <a:p>
            <a:r>
              <a:rPr lang="en-US" dirty="0"/>
              <a:t>By definition, keloids grow beyond the margins of the original injury or scar; in some instances, they may grow to enormous size.</a:t>
            </a:r>
          </a:p>
          <a:p>
            <a:r>
              <a:rPr lang="en-US" dirty="0"/>
              <a:t>Mx - Local injection of Steroids &amp; Bleomycin, Excision &amp; Superficial irradiation</a:t>
            </a:r>
          </a:p>
        </p:txBody>
      </p:sp>
    </p:spTree>
    <p:extLst>
      <p:ext uri="{BB962C8B-B14F-4D97-AF65-F5344CB8AC3E}">
        <p14:creationId xmlns:p14="http://schemas.microsoft.com/office/powerpoint/2010/main" val="80983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620000" cy="5355312"/>
          </a:xfrm>
          <a:prstGeom prst="rect">
            <a:avLst/>
          </a:prstGeom>
        </p:spPr>
        <p:txBody>
          <a:bodyPr wrap="square">
            <a:spAutoFit/>
          </a:bodyPr>
          <a:lstStyle/>
          <a:p>
            <a:r>
              <a:rPr lang="en-US" b="1" dirty="0"/>
              <a:t>Contractures</a:t>
            </a:r>
            <a:r>
              <a:rPr lang="en-US" dirty="0"/>
              <a:t>	</a:t>
            </a:r>
          </a:p>
          <a:p>
            <a:r>
              <a:rPr lang="en-US" dirty="0"/>
              <a:t>10yrs </a:t>
            </a:r>
          </a:p>
          <a:p>
            <a:r>
              <a:rPr lang="en-US" dirty="0"/>
              <a:t>Marjolin's ulcer - SCC developing in old burn site</a:t>
            </a:r>
          </a:p>
          <a:p>
            <a:r>
              <a:rPr lang="en-US" dirty="0"/>
              <a:t>	</a:t>
            </a:r>
          </a:p>
          <a:p>
            <a:endParaRPr lang="en-US" dirty="0"/>
          </a:p>
          <a:p>
            <a:r>
              <a:rPr lang="en-US" dirty="0"/>
              <a:t>Other </a:t>
            </a:r>
            <a:r>
              <a:rPr lang="en-US" dirty="0" smtClean="0"/>
              <a:t>hematological </a:t>
            </a:r>
            <a:r>
              <a:rPr lang="en-US" dirty="0"/>
              <a:t>complications- Leucopenia and thrombocytopenia ,DIC</a:t>
            </a:r>
          </a:p>
          <a:p>
            <a:endParaRPr lang="en-US" dirty="0"/>
          </a:p>
          <a:p>
            <a:r>
              <a:rPr lang="en-US" b="1" dirty="0"/>
              <a:t>Multiple organ failure</a:t>
            </a:r>
          </a:p>
          <a:p>
            <a:r>
              <a:rPr lang="en-US" dirty="0"/>
              <a:t>1)	Renal failure</a:t>
            </a:r>
          </a:p>
          <a:p>
            <a:r>
              <a:rPr lang="en-US" dirty="0"/>
              <a:t>2)	Bleeding from orifices</a:t>
            </a:r>
          </a:p>
          <a:p>
            <a:r>
              <a:rPr lang="en-US" dirty="0"/>
              <a:t>3)	Respiratory problems </a:t>
            </a:r>
          </a:p>
          <a:p>
            <a:r>
              <a:rPr lang="en-US" dirty="0"/>
              <a:t>4)	Cardiac arrest</a:t>
            </a:r>
          </a:p>
          <a:p>
            <a:r>
              <a:rPr lang="en-US" dirty="0"/>
              <a:t>5)	Malnutrition</a:t>
            </a:r>
          </a:p>
          <a:p>
            <a:endParaRPr lang="en-US" dirty="0"/>
          </a:p>
          <a:p>
            <a:r>
              <a:rPr lang="en-US" b="1" dirty="0"/>
              <a:t>CNS</a:t>
            </a:r>
          </a:p>
          <a:p>
            <a:r>
              <a:rPr lang="en-US" dirty="0"/>
              <a:t>1)	Psychiatric disturbances</a:t>
            </a:r>
          </a:p>
          <a:p>
            <a:r>
              <a:rPr lang="en-US" dirty="0"/>
              <a:t>2)	Seizure electrolyte imbalances</a:t>
            </a:r>
          </a:p>
          <a:p>
            <a:r>
              <a:rPr lang="en-US" dirty="0"/>
              <a:t>3)	CVS-</a:t>
            </a:r>
          </a:p>
          <a:p>
            <a:r>
              <a:rPr lang="en-US" dirty="0"/>
              <a:t>CVS-Shock, </a:t>
            </a:r>
            <a:r>
              <a:rPr lang="en-US" dirty="0" smtClean="0"/>
              <a:t>Arrhythmia, </a:t>
            </a:r>
            <a:r>
              <a:rPr lang="en-US" dirty="0"/>
              <a:t>tachycardia, Cardiac arrest</a:t>
            </a:r>
          </a:p>
        </p:txBody>
      </p:sp>
    </p:spTree>
    <p:extLst>
      <p:ext uri="{BB962C8B-B14F-4D97-AF65-F5344CB8AC3E}">
        <p14:creationId xmlns:p14="http://schemas.microsoft.com/office/powerpoint/2010/main" val="2833726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28343"/>
            <a:ext cx="6705600" cy="4801314"/>
          </a:xfrm>
          <a:prstGeom prst="rect">
            <a:avLst/>
          </a:prstGeom>
        </p:spPr>
        <p:txBody>
          <a:bodyPr wrap="square">
            <a:spAutoFit/>
          </a:bodyPr>
          <a:lstStyle/>
          <a:p>
            <a:r>
              <a:rPr lang="en-US" b="1" dirty="0"/>
              <a:t>Factors Affecting Burn Mortality</a:t>
            </a:r>
          </a:p>
          <a:p>
            <a:r>
              <a:rPr lang="en-US" dirty="0"/>
              <a:t>1.Patient's age</a:t>
            </a:r>
          </a:p>
          <a:p>
            <a:r>
              <a:rPr lang="en-US" dirty="0"/>
              <a:t>2.Pre-existing medical conditions e.g. Cardiac, Pulmonary, Renal dysfunction</a:t>
            </a:r>
          </a:p>
          <a:p>
            <a:r>
              <a:rPr lang="en-US" dirty="0"/>
              <a:t>3.Presence of Inhalational injury</a:t>
            </a:r>
          </a:p>
          <a:p>
            <a:r>
              <a:rPr lang="en-US" dirty="0"/>
              <a:t>3.Size &amp; Depth of Burn</a:t>
            </a:r>
          </a:p>
          <a:p>
            <a:r>
              <a:rPr lang="en-US" dirty="0"/>
              <a:t>4.Concomitant Injuries</a:t>
            </a:r>
          </a:p>
          <a:p>
            <a:r>
              <a:rPr lang="en-US" dirty="0"/>
              <a:t>5.Etiology of burn</a:t>
            </a:r>
          </a:p>
          <a:p>
            <a:r>
              <a:rPr lang="en-US" dirty="0"/>
              <a:t> </a:t>
            </a:r>
          </a:p>
          <a:p>
            <a:r>
              <a:rPr lang="en-US" b="1" dirty="0"/>
              <a:t>Preventive measures</a:t>
            </a:r>
          </a:p>
          <a:p>
            <a:r>
              <a:rPr lang="en-US" dirty="0"/>
              <a:t>1.Education</a:t>
            </a:r>
          </a:p>
          <a:p>
            <a:r>
              <a:rPr lang="en-US" dirty="0"/>
              <a:t>2.Legislation</a:t>
            </a:r>
          </a:p>
          <a:p>
            <a:r>
              <a:rPr lang="en-US" dirty="0"/>
              <a:t>3.Housing - adherence to building code</a:t>
            </a:r>
          </a:p>
          <a:p>
            <a:r>
              <a:rPr lang="en-US" dirty="0"/>
              <a:t>4.Improved industrial safety measures</a:t>
            </a:r>
          </a:p>
          <a:p>
            <a:endParaRPr lang="en-US" dirty="0"/>
          </a:p>
          <a:p>
            <a:endParaRPr lang="en-US" dirty="0"/>
          </a:p>
          <a:p>
            <a:endParaRPr lang="en-US" dirty="0"/>
          </a:p>
        </p:txBody>
      </p:sp>
    </p:spTree>
    <p:extLst>
      <p:ext uri="{BB962C8B-B14F-4D97-AF65-F5344CB8AC3E}">
        <p14:creationId xmlns:p14="http://schemas.microsoft.com/office/powerpoint/2010/main" val="467540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endParaRPr lang="en-US" b="1" dirty="0"/>
          </a:p>
          <a:p>
            <a:pPr marL="0" indent="0">
              <a:buNone/>
            </a:pPr>
            <a:r>
              <a:rPr lang="en-US" b="1" dirty="0">
                <a:solidFill>
                  <a:srgbClr val="00B0F0"/>
                </a:solidFill>
              </a:rPr>
              <a:t> </a:t>
            </a:r>
            <a:r>
              <a:rPr lang="en-US" b="1" dirty="0" smtClean="0">
                <a:solidFill>
                  <a:srgbClr val="00B0F0"/>
                </a:solidFill>
              </a:rPr>
              <a:t>    SOFT </a:t>
            </a:r>
            <a:r>
              <a:rPr lang="en-US" b="1" dirty="0">
                <a:solidFill>
                  <a:srgbClr val="00B0F0"/>
                </a:solidFill>
              </a:rPr>
              <a:t>TISSUE </a:t>
            </a:r>
            <a:r>
              <a:rPr lang="en-US" b="1" dirty="0" smtClean="0">
                <a:solidFill>
                  <a:srgbClr val="00B0F0"/>
                </a:solidFill>
              </a:rPr>
              <a:t>INFECTIONS </a:t>
            </a:r>
          </a:p>
          <a:p>
            <a:r>
              <a:rPr lang="en-US" dirty="0" smtClean="0"/>
              <a:t>- </a:t>
            </a:r>
            <a:r>
              <a:rPr lang="en-US" dirty="0"/>
              <a:t>S.T .I are diseases that involve the skin and underlying   subcutaneous tissue, fascia, or muscle. </a:t>
            </a:r>
            <a:endParaRPr lang="en-US" dirty="0" smtClean="0"/>
          </a:p>
          <a:p>
            <a:r>
              <a:rPr lang="en-US" dirty="0" smtClean="0"/>
              <a:t>- </a:t>
            </a:r>
            <a:r>
              <a:rPr lang="en-US" dirty="0"/>
              <a:t>May be localized to a small area or involve a large portion of    the body</a:t>
            </a:r>
            <a:r>
              <a:rPr lang="en-US" dirty="0" smtClean="0"/>
              <a:t>.</a:t>
            </a:r>
          </a:p>
          <a:p>
            <a:r>
              <a:rPr lang="en-US" dirty="0" smtClean="0"/>
              <a:t> </a:t>
            </a:r>
            <a:r>
              <a:rPr lang="en-US" dirty="0"/>
              <a:t>- Affect any part of the body, though the lower extremities,    the perineum, and the abdominal wall are the most    common sites. </a:t>
            </a:r>
            <a:endParaRPr lang="en-US" dirty="0" smtClean="0"/>
          </a:p>
          <a:p>
            <a:r>
              <a:rPr lang="en-US" dirty="0" smtClean="0"/>
              <a:t>- </a:t>
            </a:r>
            <a:r>
              <a:rPr lang="en-US" dirty="0"/>
              <a:t>Some S.T .I.s are harmless if treated promptly and    adequately; others can be </a:t>
            </a:r>
            <a:r>
              <a:rPr lang="en-US" dirty="0" smtClean="0"/>
              <a:t>life</a:t>
            </a:r>
          </a:p>
          <a:p>
            <a:r>
              <a:rPr lang="en-US" dirty="0" smtClean="0"/>
              <a:t>-</a:t>
            </a:r>
            <a:r>
              <a:rPr lang="en-US" dirty="0"/>
              <a:t>threatening even when    appropriately treated.</a:t>
            </a:r>
          </a:p>
        </p:txBody>
      </p:sp>
    </p:spTree>
    <p:extLst>
      <p:ext uri="{BB962C8B-B14F-4D97-AF65-F5344CB8AC3E}">
        <p14:creationId xmlns:p14="http://schemas.microsoft.com/office/powerpoint/2010/main" val="3975055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burns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a:t>
            </a:r>
            <a:r>
              <a:rPr lang="en-US" b="1" dirty="0" smtClean="0"/>
              <a:t>Thermal </a:t>
            </a:r>
            <a:r>
              <a:rPr lang="en-US" dirty="0" smtClean="0"/>
              <a:t>     exposure to ﬂame or a hot object</a:t>
            </a:r>
          </a:p>
          <a:p>
            <a:r>
              <a:rPr lang="en-US" dirty="0" smtClean="0"/>
              <a:t> b)</a:t>
            </a:r>
            <a:r>
              <a:rPr lang="en-US" b="1" dirty="0" smtClean="0"/>
              <a:t>Chemical   </a:t>
            </a:r>
            <a:r>
              <a:rPr lang="en-US" dirty="0" smtClean="0"/>
              <a:t>      exposure to acid, alkali or organic substances</a:t>
            </a:r>
          </a:p>
          <a:p>
            <a:r>
              <a:rPr lang="en-US" dirty="0" smtClean="0"/>
              <a:t> c)</a:t>
            </a:r>
            <a:r>
              <a:rPr lang="en-US" b="1" dirty="0" smtClean="0"/>
              <a:t>Electrical </a:t>
            </a:r>
            <a:r>
              <a:rPr lang="en-US" dirty="0" smtClean="0"/>
              <a:t>     result from the conversion of electrical energy into heat.  Extent of injury depends on the type of current, the pathway of ﬂow, local tissue resistance, and duration of contact</a:t>
            </a:r>
          </a:p>
          <a:p>
            <a:r>
              <a:rPr lang="en-US" dirty="0" smtClean="0"/>
              <a:t> d)</a:t>
            </a:r>
            <a:r>
              <a:rPr lang="en-US" b="1" dirty="0" smtClean="0"/>
              <a:t>Radiation</a:t>
            </a:r>
            <a:r>
              <a:rPr lang="en-US" dirty="0" smtClean="0"/>
              <a:t>     result from radiant energy being transferred to the body resulting in production of cellular toxins.</a:t>
            </a:r>
          </a:p>
          <a:p>
            <a:r>
              <a:rPr lang="en-US" dirty="0" smtClean="0"/>
              <a:t> </a:t>
            </a:r>
            <a:r>
              <a:rPr lang="en-US" b="1" dirty="0" smtClean="0"/>
              <a:t>e)Friction burn     </a:t>
            </a:r>
            <a:r>
              <a:rPr lang="en-US" dirty="0" smtClean="0"/>
              <a:t>results from excessive and repetitive action between the body and a surface</a:t>
            </a:r>
          </a:p>
          <a:p>
            <a:r>
              <a:rPr lang="en-US" b="1" dirty="0" smtClean="0"/>
              <a:t>F)frost bite</a:t>
            </a:r>
          </a:p>
          <a:p>
            <a:endParaRPr lang="en-US" dirty="0"/>
          </a:p>
        </p:txBody>
      </p:sp>
    </p:spTree>
    <p:extLst>
      <p:ext uri="{BB962C8B-B14F-4D97-AF65-F5344CB8AC3E}">
        <p14:creationId xmlns:p14="http://schemas.microsoft.com/office/powerpoint/2010/main" val="29591428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229600" cy="1143000"/>
          </a:xfrm>
        </p:spPr>
        <p:txBody>
          <a:bodyPr>
            <a:normAutofit/>
          </a:bodyPr>
          <a:lstStyle/>
          <a:p>
            <a:endParaRPr lang="en-US" dirty="0"/>
          </a:p>
        </p:txBody>
      </p:sp>
      <p:sp>
        <p:nvSpPr>
          <p:cNvPr id="3" name="Content Placeholder 2"/>
          <p:cNvSpPr>
            <a:spLocks noGrp="1"/>
          </p:cNvSpPr>
          <p:nvPr>
            <p:ph idx="1"/>
          </p:nvPr>
        </p:nvSpPr>
        <p:spPr>
          <a:xfrm>
            <a:off x="457200" y="152400"/>
            <a:ext cx="8229600" cy="5821363"/>
          </a:xfrm>
        </p:spPr>
        <p:txBody>
          <a:bodyPr>
            <a:normAutofit fontScale="92500" lnSpcReduction="20000"/>
          </a:bodyPr>
          <a:lstStyle/>
          <a:p>
            <a:endParaRPr lang="en-US" dirty="0" smtClean="0"/>
          </a:p>
          <a:p>
            <a:endParaRPr lang="en-US" dirty="0"/>
          </a:p>
          <a:p>
            <a:r>
              <a:rPr lang="en-US" dirty="0"/>
              <a:t> </a:t>
            </a:r>
            <a:r>
              <a:rPr lang="en-US" b="1" dirty="0"/>
              <a:t>Aetiology of Soft Tissue Infection.</a:t>
            </a:r>
            <a:r>
              <a:rPr lang="en-US" dirty="0"/>
              <a:t> </a:t>
            </a:r>
          </a:p>
          <a:p>
            <a:r>
              <a:rPr lang="en-US" dirty="0"/>
              <a:t> -  Soft tissue infection commonly results from inoculation of bacteria   through a defect in the epidermal layer of the skin, such as may occur   with injury, pre-existing skin disease, or vascular compromise. </a:t>
            </a:r>
          </a:p>
          <a:p>
            <a:r>
              <a:rPr lang="en-US" dirty="0"/>
              <a:t> -  Less commonly, soft tissue infection may be a consequence of   extension from a subjacent site of infection (e.g., osteomyelitis) or of   haematogenous spread from a distant site (e.g., diverticulitis or C.   </a:t>
            </a:r>
            <a:r>
              <a:rPr lang="en-US" dirty="0" smtClean="0"/>
              <a:t>septicemia </a:t>
            </a:r>
            <a:r>
              <a:rPr lang="en-US" dirty="0"/>
              <a:t>infection in patients with colonic carcinoma).</a:t>
            </a:r>
          </a:p>
        </p:txBody>
      </p:sp>
    </p:spTree>
    <p:extLst>
      <p:ext uri="{BB962C8B-B14F-4D97-AF65-F5344CB8AC3E}">
        <p14:creationId xmlns:p14="http://schemas.microsoft.com/office/powerpoint/2010/main" val="19857835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 SIGNS AND SYMPTOMS.</a:t>
            </a:r>
          </a:p>
          <a:p>
            <a:pPr marL="0" indent="0">
              <a:buNone/>
            </a:pPr>
            <a:endParaRPr lang="en-US" dirty="0"/>
          </a:p>
          <a:p>
            <a:pPr marL="0" indent="0">
              <a:buNone/>
            </a:pPr>
            <a:r>
              <a:rPr lang="en-US" dirty="0"/>
              <a:t> </a:t>
            </a:r>
          </a:p>
          <a:p>
            <a:pPr marL="0" indent="0">
              <a:buNone/>
            </a:pPr>
            <a:r>
              <a:rPr lang="en-US" dirty="0"/>
              <a:t>   </a:t>
            </a:r>
            <a:r>
              <a:rPr lang="en-US" b="1" dirty="0"/>
              <a:t>S u b tle o r n o n s p e ciﬁ c in dic a t o r s</a:t>
            </a:r>
            <a:r>
              <a:rPr lang="en-US" dirty="0"/>
              <a:t>:pain, localized tenderness, and </a:t>
            </a:r>
            <a:r>
              <a:rPr lang="en-US" dirty="0" smtClean="0"/>
              <a:t>edema </a:t>
            </a:r>
            <a:r>
              <a:rPr lang="en-US" dirty="0"/>
              <a:t>without fever. </a:t>
            </a:r>
          </a:p>
          <a:p>
            <a:pPr marL="0" indent="0">
              <a:buNone/>
            </a:pPr>
            <a:r>
              <a:rPr lang="en-US" dirty="0"/>
              <a:t>    </a:t>
            </a:r>
            <a:r>
              <a:rPr lang="en-US" b="1" dirty="0"/>
              <a:t>O b vio u s f e a t u r e s</a:t>
            </a:r>
            <a:r>
              <a:rPr lang="en-US" dirty="0"/>
              <a:t>:necrosis, blistering, and crepitus associated with systemic                       toxicity. </a:t>
            </a: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250841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Classiﬁcations. - Nonnecrotizing STI- involve one or both of the superﬁcial layers   of the skin (epidermis and dermis) and the subcutaneous tissue, and    they usually respond to antibiotic therapy alone. </a:t>
            </a:r>
          </a:p>
          <a:p>
            <a:r>
              <a:rPr lang="en-US" dirty="0"/>
              <a:t> - Necrotizing STI -  involve not only the skin, the   subcutaneous tissue, and the superﬁcial fascia but also the deep fascia   and muscle, and they must be treated with urgent surgical   debridement. </a:t>
            </a:r>
          </a:p>
          <a:p>
            <a:r>
              <a:rPr lang="en-US" dirty="0"/>
              <a:t> - At times, it is difﬁcult to distinguish between these two categories of   infection, especially  when obvious clinical signs of necrotizing soft </a:t>
            </a:r>
          </a:p>
        </p:txBody>
      </p:sp>
    </p:spTree>
    <p:extLst>
      <p:ext uri="{BB962C8B-B14F-4D97-AF65-F5344CB8AC3E}">
        <p14:creationId xmlns:p14="http://schemas.microsoft.com/office/powerpoint/2010/main" val="42640723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Pathogenesis of STIs - Soft tissue infections generally induce localized    inﬂammatory changes in the involved tissues, regardless of    the species of bacteria involved. </a:t>
            </a:r>
          </a:p>
          <a:p>
            <a:r>
              <a:rPr lang="en-US" dirty="0"/>
              <a:t> - As the infection progresses, tissue necrosis occurs as a   result of:      (1) Direct cellular injury from bacterial toxins.      (2) Signiﬁcant inﬂammatory </a:t>
            </a:r>
            <a:r>
              <a:rPr lang="en-US" dirty="0" smtClean="0"/>
              <a:t>edema </a:t>
            </a:r>
            <a:r>
              <a:rPr lang="en-US" dirty="0"/>
              <a:t>within a closed            tissue compartment.      (3) Thrombosis of nutrient blood vessels.      (4) Tissue ischemia.</a:t>
            </a:r>
          </a:p>
        </p:txBody>
      </p:sp>
    </p:spTree>
    <p:extLst>
      <p:ext uri="{BB962C8B-B14F-4D97-AF65-F5344CB8AC3E}">
        <p14:creationId xmlns:p14="http://schemas.microsoft.com/office/powerpoint/2010/main" val="778950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Superﬁcial infections. </a:t>
            </a:r>
          </a:p>
          <a:p>
            <a:r>
              <a:rPr lang="en-US" dirty="0"/>
              <a:t>Pyoderma, Impetigo,  Folliculitis, Furuncles and carbuncles, Infections .   developing in damaged skin, Animal bites Human bites, </a:t>
            </a:r>
          </a:p>
          <a:p>
            <a:r>
              <a:rPr lang="en-US" dirty="0"/>
              <a:t>   Cellulitis, Nonnecrotizing, Necrotizing.</a:t>
            </a:r>
          </a:p>
        </p:txBody>
      </p:sp>
    </p:spTree>
    <p:extLst>
      <p:ext uri="{BB962C8B-B14F-4D97-AF65-F5344CB8AC3E}">
        <p14:creationId xmlns:p14="http://schemas.microsoft.com/office/powerpoint/2010/main" val="665141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a:t>
            </a:r>
          </a:p>
          <a:p>
            <a:r>
              <a:rPr lang="en-US" b="1" dirty="0"/>
              <a:t>Deep necrotizing cutaneous infections.</a:t>
            </a:r>
            <a:r>
              <a:rPr lang="en-US" dirty="0"/>
              <a:t>  </a:t>
            </a:r>
          </a:p>
          <a:p>
            <a:r>
              <a:rPr lang="en-US" dirty="0"/>
              <a:t>Necrotizing fasciitis, Myonecrosis, Gas gangrene, Metastatic  gas gangrene</a:t>
            </a:r>
          </a:p>
          <a:p>
            <a:r>
              <a:rPr lang="en-US" dirty="0"/>
              <a:t>6/21/2020 35</a:t>
            </a:r>
          </a:p>
        </p:txBody>
      </p:sp>
    </p:spTree>
    <p:extLst>
      <p:ext uri="{BB962C8B-B14F-4D97-AF65-F5344CB8AC3E}">
        <p14:creationId xmlns:p14="http://schemas.microsoft.com/office/powerpoint/2010/main" val="1070676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 </a:t>
            </a:r>
            <a:r>
              <a:rPr lang="en-US" b="1" dirty="0"/>
              <a:t>Environmental Factors That Disrupt Skin and Alter Normal Barrier Function.</a:t>
            </a:r>
          </a:p>
          <a:p>
            <a:endParaRPr lang="en-US" dirty="0"/>
          </a:p>
          <a:p>
            <a:endParaRPr lang="en-US" dirty="0"/>
          </a:p>
          <a:p>
            <a:r>
              <a:rPr lang="en-US" dirty="0"/>
              <a:t> - Cuts, lacerations, or contusions, Injections from    contaminated  needles Animal, human, or insect bites. Burns. Skin diseases (atopic dermatitis, </a:t>
            </a:r>
            <a:r>
              <a:rPr lang="en-US" dirty="0" err="1"/>
              <a:t>tinea</a:t>
            </a:r>
            <a:r>
              <a:rPr lang="en-US" dirty="0"/>
              <a:t> </a:t>
            </a:r>
            <a:r>
              <a:rPr lang="en-US" dirty="0" err="1"/>
              <a:t>pedis,eczema</a:t>
            </a:r>
            <a:r>
              <a:rPr lang="en-US" dirty="0"/>
              <a:t>, scabies Decubitus, venous stasis, or ischemic ulcers. Contaminated surgical incisions.</a:t>
            </a:r>
          </a:p>
        </p:txBody>
      </p:sp>
    </p:spTree>
    <p:extLst>
      <p:ext uri="{BB962C8B-B14F-4D97-AF65-F5344CB8AC3E}">
        <p14:creationId xmlns:p14="http://schemas.microsoft.com/office/powerpoint/2010/main" val="23741851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Signs and Symptoms</a:t>
            </a:r>
          </a:p>
          <a:p>
            <a:r>
              <a:rPr lang="en-US" dirty="0"/>
              <a:t> - Take history and do physical examination. - Patients have pain, tenderness, and erythema of recent onset. - Ask environmental factors that have disrupted normal skin barrier,   any host factors that increase their susceptibility to infection. - Ask about clinical scenarios associated with unusual pathogens, such   as an animal bite (</a:t>
            </a:r>
            <a:r>
              <a:rPr lang="en-US" dirty="0" err="1"/>
              <a:t>Pasteurella</a:t>
            </a:r>
            <a:r>
              <a:rPr lang="en-US" dirty="0"/>
              <a:t> </a:t>
            </a:r>
            <a:r>
              <a:rPr lang="en-US" dirty="0" err="1"/>
              <a:t>multocida</a:t>
            </a:r>
            <a:r>
              <a:rPr lang="en-US" dirty="0"/>
              <a:t>), a human bite (</a:t>
            </a:r>
            <a:r>
              <a:rPr lang="en-US" dirty="0" err="1"/>
              <a:t>Eikenella</a:t>
            </a:r>
            <a:r>
              <a:rPr lang="en-US" dirty="0"/>
              <a:t>   </a:t>
            </a:r>
            <a:r>
              <a:rPr lang="en-US" dirty="0" err="1"/>
              <a:t>corrodens</a:t>
            </a:r>
            <a:r>
              <a:rPr lang="en-US" dirty="0"/>
              <a:t>), chronic skin disease (Staphylococcus </a:t>
            </a:r>
            <a:r>
              <a:rPr lang="en-US" dirty="0" err="1"/>
              <a:t>aureus</a:t>
            </a:r>
            <a:r>
              <a:rPr lang="en-US" dirty="0"/>
              <a:t>), saltwater   exposure (Vibrio </a:t>
            </a:r>
            <a:r>
              <a:rPr lang="en-US" dirty="0" err="1"/>
              <a:t>vulniﬁcus</a:t>
            </a:r>
            <a:r>
              <a:rPr lang="en-US" dirty="0"/>
              <a:t>), and freshwater exposure (</a:t>
            </a:r>
            <a:r>
              <a:rPr lang="en-US" dirty="0" err="1"/>
              <a:t>Aeromonas</a:t>
            </a:r>
            <a:r>
              <a:rPr lang="en-US" dirty="0"/>
              <a:t>   </a:t>
            </a:r>
            <a:r>
              <a:rPr lang="en-US" dirty="0" err="1"/>
              <a:t>hydrophila</a:t>
            </a:r>
            <a:r>
              <a:rPr lang="en-US" dirty="0"/>
              <a:t>). </a:t>
            </a:r>
          </a:p>
        </p:txBody>
      </p:sp>
    </p:spTree>
    <p:extLst>
      <p:ext uri="{BB962C8B-B14F-4D97-AF65-F5344CB8AC3E}">
        <p14:creationId xmlns:p14="http://schemas.microsoft.com/office/powerpoint/2010/main" val="12569652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 </a:t>
            </a:r>
            <a:r>
              <a:rPr lang="en-US" b="1" dirty="0"/>
              <a:t>Investigations</a:t>
            </a:r>
            <a:r>
              <a:rPr lang="en-US" dirty="0"/>
              <a:t> </a:t>
            </a:r>
            <a:endParaRPr lang="en-US" dirty="0" smtClean="0"/>
          </a:p>
          <a:p>
            <a:r>
              <a:rPr lang="en-US" dirty="0" smtClean="0"/>
              <a:t>Needle </a:t>
            </a:r>
          </a:p>
          <a:p>
            <a:r>
              <a:rPr lang="en-US" dirty="0" smtClean="0"/>
              <a:t>aspirate </a:t>
            </a:r>
            <a:r>
              <a:rPr lang="en-US" dirty="0"/>
              <a:t>pus c/s </a:t>
            </a:r>
            <a:endParaRPr lang="en-US" dirty="0" smtClean="0"/>
          </a:p>
          <a:p>
            <a:r>
              <a:rPr lang="en-US" dirty="0" smtClean="0"/>
              <a:t>Blood </a:t>
            </a:r>
            <a:r>
              <a:rPr lang="en-US" dirty="0"/>
              <a:t>full </a:t>
            </a:r>
            <a:r>
              <a:rPr lang="en-US" dirty="0" err="1"/>
              <a:t>haemogram</a:t>
            </a:r>
            <a:r>
              <a:rPr lang="en-US" dirty="0"/>
              <a:t> and ESR,  c/s </a:t>
            </a:r>
            <a:endParaRPr lang="en-US" dirty="0" smtClean="0"/>
          </a:p>
          <a:p>
            <a:r>
              <a:rPr lang="en-US" dirty="0" smtClean="0"/>
              <a:t>X </a:t>
            </a:r>
            <a:r>
              <a:rPr lang="en-US" dirty="0"/>
              <a:t>–</a:t>
            </a:r>
            <a:r>
              <a:rPr lang="en-US" dirty="0" smtClean="0"/>
              <a:t>rays</a:t>
            </a:r>
          </a:p>
          <a:p>
            <a:r>
              <a:rPr lang="en-US" dirty="0" smtClean="0"/>
              <a:t> </a:t>
            </a:r>
            <a:r>
              <a:rPr lang="en-US" dirty="0"/>
              <a:t>C T scans </a:t>
            </a:r>
            <a:endParaRPr lang="en-US" dirty="0" smtClean="0"/>
          </a:p>
          <a:p>
            <a:r>
              <a:rPr lang="en-US" dirty="0" smtClean="0"/>
              <a:t>MRI</a:t>
            </a:r>
          </a:p>
          <a:p>
            <a:r>
              <a:rPr lang="en-US" dirty="0" smtClean="0"/>
              <a:t> </a:t>
            </a:r>
            <a:r>
              <a:rPr lang="en-US" dirty="0"/>
              <a:t>Ultra </a:t>
            </a:r>
            <a:r>
              <a:rPr lang="en-US" dirty="0" smtClean="0"/>
              <a:t>sounds</a:t>
            </a:r>
            <a:endParaRPr lang="en-US" dirty="0"/>
          </a:p>
        </p:txBody>
      </p:sp>
    </p:spTree>
    <p:extLst>
      <p:ext uri="{BB962C8B-B14F-4D97-AF65-F5344CB8AC3E}">
        <p14:creationId xmlns:p14="http://schemas.microsoft.com/office/powerpoint/2010/main" val="2029688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General Management of Non-necrotizing &amp; Necrotizing Soft Tissue Infection.  - Components of treatment of necrotizing soft tissue    infection are; </a:t>
            </a:r>
          </a:p>
          <a:p>
            <a:r>
              <a:rPr lang="en-US" dirty="0"/>
              <a:t>     (1) Resuscitation &amp; correction of ﬂuid &amp; electrolytes. </a:t>
            </a:r>
          </a:p>
          <a:p>
            <a:r>
              <a:rPr lang="en-US" dirty="0"/>
              <a:t>     (2) Physiologic support. </a:t>
            </a:r>
          </a:p>
          <a:p>
            <a:r>
              <a:rPr lang="en-US" dirty="0"/>
              <a:t>     (3) Broad-spectrum antimicrobial therapy. </a:t>
            </a:r>
          </a:p>
          <a:p>
            <a:r>
              <a:rPr lang="en-US" dirty="0"/>
              <a:t>     (4) Urgent and thorough debridement of necrotic tissue. </a:t>
            </a:r>
          </a:p>
          <a:p>
            <a:r>
              <a:rPr lang="en-US" dirty="0"/>
              <a:t>     (5) Supportive care . 6/21/2020</a:t>
            </a:r>
          </a:p>
        </p:txBody>
      </p:sp>
    </p:spTree>
    <p:extLst>
      <p:ext uri="{BB962C8B-B14F-4D97-AF65-F5344CB8AC3E}">
        <p14:creationId xmlns:p14="http://schemas.microsoft.com/office/powerpoint/2010/main" val="333243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Pathophysiology of burn injuries</a:t>
            </a:r>
            <a:endParaRPr lang="en-US"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9024449"/>
              </p:ext>
            </p:extLst>
          </p:nvPr>
        </p:nvGraphicFramePr>
        <p:xfrm>
          <a:off x="457200" y="1851501"/>
          <a:ext cx="8229600" cy="4023360"/>
        </p:xfrm>
        <a:graphic>
          <a:graphicData uri="http://schemas.openxmlformats.org/drawingml/2006/table">
            <a:tbl>
              <a:tblPr>
                <a:tableStyleId>{5C22544A-7EE6-4342-B048-85BDC9FD1C3A}</a:tableStyleId>
              </a:tblPr>
              <a:tblGrid>
                <a:gridCol w="8229600"/>
              </a:tblGrid>
              <a:tr h="0">
                <a:tc>
                  <a:txBody>
                    <a:bodyPr/>
                    <a:lstStyle/>
                    <a:p>
                      <a:pPr marL="0" marR="0" algn="l">
                        <a:spcBef>
                          <a:spcPts val="0"/>
                        </a:spcBef>
                        <a:spcAft>
                          <a:spcPts val="0"/>
                        </a:spcAft>
                      </a:pPr>
                      <a:r>
                        <a:rPr lang="en-GB" sz="1200" dirty="0">
                          <a:effectLst/>
                        </a:rPr>
                        <a:t>Tissue damage  due to above </a:t>
                      </a:r>
                      <a:r>
                        <a:rPr lang="en-GB" sz="1200" dirty="0" smtClean="0">
                          <a:effectLst/>
                        </a:rPr>
                        <a:t>agents </a:t>
                      </a:r>
                      <a:r>
                        <a:rPr lang="en-GB" sz="1200" dirty="0">
                          <a:effectLst/>
                        </a:rPr>
                        <a:t>leads to  release of vasoactive substances e.g. prostaglandins, histamines, oxygen radicals, </a:t>
                      </a:r>
                      <a:r>
                        <a:rPr lang="en-GB" sz="1200" dirty="0" smtClean="0">
                          <a:effectLst/>
                        </a:rPr>
                        <a:t>leukotriene </a:t>
                      </a:r>
                      <a:r>
                        <a:rPr lang="en-GB" sz="1200" dirty="0">
                          <a:effectLst/>
                        </a:rPr>
                        <a:t>&amp; platelet activating factors </a:t>
                      </a:r>
                      <a:endParaRPr lang="en-US" sz="1200" dirty="0">
                        <a:effectLst/>
                      </a:endParaRPr>
                    </a:p>
                    <a:p>
                      <a:pPr marL="0" marR="0" algn="l">
                        <a:spcBef>
                          <a:spcPts val="0"/>
                        </a:spcBef>
                        <a:spcAft>
                          <a:spcPts val="0"/>
                        </a:spcAft>
                      </a:pPr>
                      <a:r>
                        <a:rPr lang="en-GB" sz="1200" dirty="0">
                          <a:effectLst/>
                        </a:rPr>
                        <a:t>-This cause </a:t>
                      </a:r>
                      <a:r>
                        <a:rPr lang="en-GB" sz="1200" dirty="0" smtClean="0">
                          <a:effectLst/>
                        </a:rPr>
                        <a:t>micro vascular </a:t>
                      </a:r>
                      <a:r>
                        <a:rPr lang="en-GB" sz="1200" dirty="0">
                          <a:effectLst/>
                        </a:rPr>
                        <a:t>instability with increased capillary permeability for the first 24-36hrs fluid shift to </a:t>
                      </a:r>
                      <a:r>
                        <a:rPr lang="en-GB" sz="1200" dirty="0" smtClean="0">
                          <a:effectLst/>
                        </a:rPr>
                        <a:t>extravascular </a:t>
                      </a:r>
                      <a:r>
                        <a:rPr lang="en-GB" sz="1200" dirty="0">
                          <a:effectLst/>
                        </a:rPr>
                        <a:t>compartment and oedema.</a:t>
                      </a:r>
                      <a:endParaRPr lang="en-US" sz="1200" dirty="0">
                        <a:effectLst/>
                      </a:endParaRPr>
                    </a:p>
                    <a:p>
                      <a:pPr marL="0" marR="0" algn="l">
                        <a:spcBef>
                          <a:spcPts val="0"/>
                        </a:spcBef>
                        <a:spcAft>
                          <a:spcPts val="0"/>
                        </a:spcAft>
                      </a:pPr>
                      <a:r>
                        <a:rPr lang="en-GB" sz="1200" dirty="0">
                          <a:effectLst/>
                        </a:rPr>
                        <a:t>- This leads to decreased right atrial filling pressures decreased CO and Shock.</a:t>
                      </a:r>
                      <a:endParaRPr lang="en-US" sz="1200" dirty="0">
                        <a:effectLst/>
                      </a:endParaRPr>
                    </a:p>
                    <a:p>
                      <a:pPr marL="0" marR="0" algn="l">
                        <a:spcBef>
                          <a:spcPts val="0"/>
                        </a:spcBef>
                        <a:spcAft>
                          <a:spcPts val="0"/>
                        </a:spcAft>
                      </a:pPr>
                      <a:r>
                        <a:rPr lang="en-GB" sz="1200" dirty="0">
                          <a:effectLst/>
                        </a:rPr>
                        <a:t>-The body tries to compensate for these physiological changes by</a:t>
                      </a:r>
                      <a:endParaRPr lang="en-US" sz="1200" dirty="0">
                        <a:effectLst/>
                      </a:endParaRPr>
                    </a:p>
                    <a:p>
                      <a:pPr marL="342900" marR="0" lvl="0" indent="-342900" algn="l" fontAlgn="ctr">
                        <a:spcBef>
                          <a:spcPts val="0"/>
                        </a:spcBef>
                        <a:spcAft>
                          <a:spcPts val="0"/>
                        </a:spcAft>
                        <a:buFont typeface="Wingdings"/>
                        <a:buChar char=""/>
                        <a:tabLst>
                          <a:tab pos="457200" algn="l"/>
                        </a:tabLst>
                      </a:pPr>
                      <a:r>
                        <a:rPr lang="en-GB" sz="1200" dirty="0">
                          <a:effectLst/>
                        </a:rPr>
                        <a:t>Increased peripheral resistance (sympathetic stimulation)</a:t>
                      </a:r>
                      <a:endParaRPr lang="en-US" sz="1200" dirty="0">
                        <a:effectLst/>
                      </a:endParaRPr>
                    </a:p>
                    <a:p>
                      <a:pPr marL="342900" marR="0" lvl="0" indent="-342900" algn="l" fontAlgn="ctr">
                        <a:spcBef>
                          <a:spcPts val="0"/>
                        </a:spcBef>
                        <a:spcAft>
                          <a:spcPts val="0"/>
                        </a:spcAft>
                        <a:buFont typeface="Wingdings"/>
                        <a:buChar char=""/>
                        <a:tabLst>
                          <a:tab pos="457200" algn="l"/>
                        </a:tabLst>
                      </a:pPr>
                      <a:r>
                        <a:rPr lang="en-GB" sz="1200" dirty="0">
                          <a:effectLst/>
                        </a:rPr>
                        <a:t>Tachycardia</a:t>
                      </a:r>
                      <a:endParaRPr lang="en-US" sz="1200" dirty="0">
                        <a:effectLst/>
                      </a:endParaRPr>
                    </a:p>
                    <a:p>
                      <a:pPr marL="342900" marR="0" lvl="0" indent="-342900" algn="l" fontAlgn="ctr">
                        <a:spcBef>
                          <a:spcPts val="0"/>
                        </a:spcBef>
                        <a:spcAft>
                          <a:spcPts val="0"/>
                        </a:spcAft>
                        <a:buFont typeface="Wingdings"/>
                        <a:buChar char=""/>
                        <a:tabLst>
                          <a:tab pos="457200" algn="l"/>
                        </a:tabLst>
                      </a:pPr>
                      <a:r>
                        <a:rPr lang="en-GB" sz="1200" dirty="0">
                          <a:effectLst/>
                        </a:rPr>
                        <a:t>Decreased capacitance of great vessels</a:t>
                      </a:r>
                      <a:endParaRPr lang="en-US" sz="1200" dirty="0">
                        <a:effectLst/>
                      </a:endParaRPr>
                    </a:p>
                    <a:p>
                      <a:pPr marL="0" marR="0" algn="l">
                        <a:spcBef>
                          <a:spcPts val="0"/>
                        </a:spcBef>
                        <a:spcAft>
                          <a:spcPts val="0"/>
                        </a:spcAft>
                      </a:pPr>
                      <a:r>
                        <a:rPr lang="en-GB" sz="1200" dirty="0">
                          <a:effectLst/>
                        </a:rPr>
                        <a:t>If the process goes uncorrected;</a:t>
                      </a:r>
                      <a:endParaRPr lang="en-US" sz="1200" dirty="0">
                        <a:effectLst/>
                      </a:endParaRPr>
                    </a:p>
                    <a:p>
                      <a:pPr marL="342900" marR="0" lvl="0" indent="-342900" algn="l" fontAlgn="ctr">
                        <a:spcBef>
                          <a:spcPts val="0"/>
                        </a:spcBef>
                        <a:spcAft>
                          <a:spcPts val="0"/>
                        </a:spcAft>
                        <a:buFont typeface="Wingdings"/>
                        <a:buChar char=""/>
                        <a:tabLst>
                          <a:tab pos="457200" algn="l"/>
                        </a:tabLst>
                      </a:pPr>
                      <a:r>
                        <a:rPr lang="en-GB" sz="1200" dirty="0">
                          <a:effectLst/>
                        </a:rPr>
                        <a:t>Cardiac output is diverted to vital tissues reducing perfusion of skin, muscle &amp; gut - Skin feels cold &amp; clammy</a:t>
                      </a:r>
                      <a:endParaRPr lang="en-US" sz="1200" dirty="0">
                        <a:effectLst/>
                      </a:endParaRPr>
                    </a:p>
                    <a:p>
                      <a:pPr marL="342900" marR="0" lvl="0" indent="-342900" algn="l" fontAlgn="ctr">
                        <a:spcBef>
                          <a:spcPts val="0"/>
                        </a:spcBef>
                        <a:spcAft>
                          <a:spcPts val="0"/>
                        </a:spcAft>
                        <a:buFont typeface="Wingdings"/>
                        <a:buChar char=""/>
                        <a:tabLst>
                          <a:tab pos="457200" algn="l"/>
                        </a:tabLst>
                      </a:pPr>
                      <a:r>
                        <a:rPr lang="en-GB" sz="1200" dirty="0">
                          <a:effectLst/>
                        </a:rPr>
                        <a:t>Reduced renal perfusion lead to acute RE</a:t>
                      </a:r>
                      <a:endParaRPr lang="en-US" sz="1200" dirty="0">
                        <a:effectLst/>
                      </a:endParaRPr>
                    </a:p>
                    <a:p>
                      <a:pPr marL="0" marR="0" algn="l" fontAlgn="ctr">
                        <a:spcBef>
                          <a:spcPts val="0"/>
                        </a:spcBef>
                        <a:spcAft>
                          <a:spcPts val="0"/>
                        </a:spcAft>
                      </a:pPr>
                      <a:r>
                        <a:rPr lang="en-GB" sz="1200" dirty="0">
                          <a:effectLst/>
                        </a:rPr>
                        <a:t>-Irreversible shock occurs as an end stage with falling BP, CO &amp; PR</a:t>
                      </a:r>
                      <a:endParaRPr lang="en-US" sz="1200" dirty="0">
                        <a:effectLst/>
                      </a:endParaRPr>
                    </a:p>
                    <a:p>
                      <a:pPr marL="0" marR="0" algn="l" fontAlgn="ctr">
                        <a:spcBef>
                          <a:spcPts val="0"/>
                        </a:spcBef>
                        <a:spcAft>
                          <a:spcPts val="0"/>
                        </a:spcAft>
                      </a:pPr>
                      <a:r>
                        <a:rPr lang="en-US" sz="1200" dirty="0">
                          <a:effectLst/>
                        </a:rPr>
                        <a:t>-In patients with serious burns, release of </a:t>
                      </a:r>
                      <a:r>
                        <a:rPr lang="en-US" sz="1200" dirty="0" smtClean="0">
                          <a:effectLst/>
                        </a:rPr>
                        <a:t>catechol amines, </a:t>
                      </a:r>
                      <a:r>
                        <a:rPr lang="en-US" sz="1200" dirty="0">
                          <a:effectLst/>
                        </a:rPr>
                        <a:t>vasopressin, and angiotensin causes peripheral and</a:t>
                      </a:r>
                    </a:p>
                    <a:p>
                      <a:pPr marL="0" marR="0" algn="l" fontAlgn="ctr">
                        <a:spcBef>
                          <a:spcPts val="0"/>
                        </a:spcBef>
                        <a:spcAft>
                          <a:spcPts val="0"/>
                        </a:spcAft>
                      </a:pPr>
                      <a:r>
                        <a:rPr lang="en-US" sz="1200" dirty="0">
                          <a:effectLst/>
                        </a:rPr>
                        <a:t>splanchnic bed vasoconstriction that can compromise in-organ perfusion</a:t>
                      </a:r>
                    </a:p>
                    <a:p>
                      <a:pPr marL="0" marR="0" algn="l" fontAlgn="ctr">
                        <a:spcBef>
                          <a:spcPts val="0"/>
                        </a:spcBef>
                        <a:spcAft>
                          <a:spcPts val="0"/>
                        </a:spcAft>
                      </a:pPr>
                      <a:r>
                        <a:rPr lang="en-US" sz="1200" dirty="0">
                          <a:effectLst/>
                        </a:rPr>
                        <a:t>-Myocardial contractility also may be reduced by the release of inflammatory cytokine TNF-alpha</a:t>
                      </a:r>
                    </a:p>
                    <a:p>
                      <a:pPr marL="0" marR="0" algn="l" fontAlgn="ctr">
                        <a:spcBef>
                          <a:spcPts val="0"/>
                        </a:spcBef>
                        <a:spcAft>
                          <a:spcPts val="0"/>
                        </a:spcAft>
                      </a:pPr>
                      <a:r>
                        <a:rPr lang="en-US" sz="1200" dirty="0">
                          <a:effectLst/>
                        </a:rPr>
                        <a:t>-In deep third-degree burns, hemolysis may be encountered, necessitating blood transfusions to restore blood loss</a:t>
                      </a:r>
                    </a:p>
                    <a:p>
                      <a:pPr marL="0" marR="0" algn="l" fontAlgn="ctr">
                        <a:spcBef>
                          <a:spcPts val="0"/>
                        </a:spcBef>
                        <a:spcAft>
                          <a:spcPts val="0"/>
                        </a:spcAft>
                      </a:pPr>
                      <a:r>
                        <a:rPr lang="en-US" sz="1200" dirty="0">
                          <a:effectLst/>
                        </a:rPr>
                        <a:t>-A decrease in pulmonary function can occur in severely burned patients without evidence of inhalation injury from the bronchoconstriction caused by </a:t>
                      </a:r>
                      <a:r>
                        <a:rPr lang="en-US" sz="1200" dirty="0" smtClean="0">
                          <a:effectLst/>
                        </a:rPr>
                        <a:t>hum oral </a:t>
                      </a:r>
                      <a:r>
                        <a:rPr lang="en-US" sz="1200" dirty="0">
                          <a:effectLst/>
                        </a:rPr>
                        <a:t>factors, such as histamine, serotonin, and thromboxane A2. </a:t>
                      </a:r>
                    </a:p>
                    <a:p>
                      <a:pPr marL="0" marR="0" algn="l" fontAlgn="ctr">
                        <a:spcBef>
                          <a:spcPts val="0"/>
                        </a:spcBef>
                        <a:spcAft>
                          <a:spcPts val="0"/>
                        </a:spcAft>
                      </a:pPr>
                      <a:r>
                        <a:rPr lang="en-US" sz="1200" dirty="0">
                          <a:effectLst/>
                        </a:rPr>
                        <a:t>-A decrease in lung and tissue compliance is a manifestation of this reduction in pulmonary function.</a:t>
                      </a:r>
                    </a:p>
                    <a:p>
                      <a:pPr marL="0" marR="0" algn="l" fontAlgn="ctr">
                        <a:spcBef>
                          <a:spcPts val="0"/>
                        </a:spcBef>
                        <a:spcAft>
                          <a:spcPts val="0"/>
                        </a:spcAft>
                      </a:pPr>
                      <a:r>
                        <a:rPr lang="en-US" sz="1200" dirty="0">
                          <a:effectLst/>
                        </a:rPr>
                        <a:t>Burned skin exhibits an increased evaporative water loss associated with an obligatory concurrent heat loss, which lead to dehydration and  hypothermia.</a:t>
                      </a:r>
                      <a:endParaRPr lang="en-US" sz="1200" dirty="0">
                        <a:effectLst/>
                        <a:latin typeface="Times New Roman"/>
                        <a:ea typeface="Times New Roman"/>
                      </a:endParaRPr>
                    </a:p>
                  </a:txBody>
                  <a:tcPr marL="0" marR="0" marT="0" marB="0"/>
                </a:tc>
              </a:tr>
            </a:tbl>
          </a:graphicData>
        </a:graphic>
      </p:graphicFrame>
    </p:spTree>
    <p:extLst>
      <p:ext uri="{BB962C8B-B14F-4D97-AF65-F5344CB8AC3E}">
        <p14:creationId xmlns:p14="http://schemas.microsoft.com/office/powerpoint/2010/main" val="17307097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Antibiotics for Adult Patients with Necrotizing Soft Tissue Infections. • Single agents </a:t>
            </a:r>
          </a:p>
          <a:p>
            <a:r>
              <a:rPr lang="en-US" dirty="0"/>
              <a:t>-Ampicillin-</a:t>
            </a:r>
            <a:r>
              <a:rPr lang="en-US" dirty="0" err="1"/>
              <a:t>sulbactam</a:t>
            </a:r>
            <a:r>
              <a:rPr lang="en-US" dirty="0"/>
              <a:t>. </a:t>
            </a:r>
          </a:p>
          <a:p>
            <a:r>
              <a:rPr lang="en-US" dirty="0"/>
              <a:t>-Imipenem-cilastatin. </a:t>
            </a:r>
          </a:p>
          <a:p>
            <a:r>
              <a:rPr lang="en-US" dirty="0"/>
              <a:t>-Meropenem. </a:t>
            </a:r>
          </a:p>
          <a:p>
            <a:r>
              <a:rPr lang="en-US" dirty="0"/>
              <a:t>-</a:t>
            </a:r>
            <a:r>
              <a:rPr lang="en-US" dirty="0" err="1"/>
              <a:t>Piperacillin-tazobactam</a:t>
            </a:r>
            <a:r>
              <a:rPr lang="en-US" dirty="0"/>
              <a:t>. </a:t>
            </a:r>
          </a:p>
          <a:p>
            <a:r>
              <a:rPr lang="en-US" dirty="0"/>
              <a:t>-</a:t>
            </a:r>
            <a:r>
              <a:rPr lang="en-US" dirty="0" err="1"/>
              <a:t>Ticarcillin-clavulanate</a:t>
            </a:r>
            <a:endParaRPr lang="en-US" dirty="0"/>
          </a:p>
        </p:txBody>
      </p:sp>
    </p:spTree>
    <p:extLst>
      <p:ext uri="{BB962C8B-B14F-4D97-AF65-F5344CB8AC3E}">
        <p14:creationId xmlns:p14="http://schemas.microsoft.com/office/powerpoint/2010/main" val="35330859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Agents used in combination regimens </a:t>
            </a:r>
          </a:p>
          <a:p>
            <a:r>
              <a:rPr lang="en-US" dirty="0"/>
              <a:t>Aerobic/facultative coverage    Ampicillin   </a:t>
            </a:r>
            <a:r>
              <a:rPr lang="en-US" dirty="0" err="1"/>
              <a:t>Cefotaxime</a:t>
            </a:r>
            <a:r>
              <a:rPr lang="en-US" dirty="0"/>
              <a:t>   </a:t>
            </a:r>
            <a:r>
              <a:rPr lang="en-US" dirty="0" err="1"/>
              <a:t>Ceftazidime</a:t>
            </a:r>
            <a:r>
              <a:rPr lang="en-US" dirty="0"/>
              <a:t>   Cefuroxime   Ciproﬂoxacin   Gentamicin   </a:t>
            </a:r>
            <a:r>
              <a:rPr lang="en-US" dirty="0" err="1"/>
              <a:t>Vancomycin</a:t>
            </a:r>
            <a:r>
              <a:rPr lang="en-US" dirty="0"/>
              <a:t> </a:t>
            </a:r>
          </a:p>
          <a:p>
            <a:r>
              <a:rPr lang="en-US" dirty="0"/>
              <a:t>Anaerobic coverage    </a:t>
            </a:r>
            <a:endParaRPr lang="en-US" dirty="0" smtClean="0"/>
          </a:p>
          <a:p>
            <a:r>
              <a:rPr lang="en-US" dirty="0" smtClean="0"/>
              <a:t> </a:t>
            </a:r>
            <a:r>
              <a:rPr lang="en-US" dirty="0"/>
              <a:t>Clindamycin  </a:t>
            </a:r>
            <a:endParaRPr lang="en-US" dirty="0" smtClean="0"/>
          </a:p>
          <a:p>
            <a:r>
              <a:rPr lang="en-US" dirty="0"/>
              <a:t> Metronidazole </a:t>
            </a:r>
          </a:p>
        </p:txBody>
      </p:sp>
    </p:spTree>
    <p:extLst>
      <p:ext uri="{BB962C8B-B14F-4D97-AF65-F5344CB8AC3E}">
        <p14:creationId xmlns:p14="http://schemas.microsoft.com/office/powerpoint/2010/main" val="23047454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pt-BR" b="1" dirty="0"/>
              <a:t>Organisms Causing Necrotizing Soft Tissue Infection. • Aerobes. </a:t>
            </a:r>
          </a:p>
          <a:p>
            <a:r>
              <a:rPr lang="pt-BR" b="1" dirty="0"/>
              <a:t>-Gram-positive</a:t>
            </a:r>
            <a:r>
              <a:rPr lang="pt-BR" dirty="0"/>
              <a:t>   </a:t>
            </a:r>
            <a:endParaRPr lang="pt-BR" dirty="0" smtClean="0"/>
          </a:p>
          <a:p>
            <a:r>
              <a:rPr lang="pt-BR" dirty="0" smtClean="0"/>
              <a:t>Group </a:t>
            </a:r>
            <a:r>
              <a:rPr lang="pt-BR" dirty="0"/>
              <a:t>A S t r e p t o c o c c u s   </a:t>
            </a:r>
            <a:endParaRPr lang="pt-BR" dirty="0" smtClean="0"/>
          </a:p>
          <a:p>
            <a:r>
              <a:rPr lang="pt-BR" dirty="0" smtClean="0"/>
              <a:t> </a:t>
            </a:r>
            <a:r>
              <a:rPr lang="pt-BR" dirty="0"/>
              <a:t>E n t e r o c o c c u s species    </a:t>
            </a:r>
            <a:endParaRPr lang="pt-BR" dirty="0" smtClean="0"/>
          </a:p>
          <a:p>
            <a:r>
              <a:rPr lang="pt-BR" dirty="0" smtClean="0"/>
              <a:t>S </a:t>
            </a:r>
            <a:r>
              <a:rPr lang="pt-BR" dirty="0"/>
              <a:t>t a p h ylo c o c c u s a u r e u s   </a:t>
            </a:r>
            <a:endParaRPr lang="pt-BR" dirty="0" smtClean="0"/>
          </a:p>
          <a:p>
            <a:r>
              <a:rPr lang="pt-BR" dirty="0" smtClean="0"/>
              <a:t>Group </a:t>
            </a:r>
            <a:r>
              <a:rPr lang="pt-BR" dirty="0"/>
              <a:t>B S t r e p t o c o c c u s  </a:t>
            </a:r>
            <a:endParaRPr lang="pt-BR" dirty="0" smtClean="0"/>
          </a:p>
          <a:p>
            <a:r>
              <a:rPr lang="pt-BR" dirty="0"/>
              <a:t>  B a cillu s species. </a:t>
            </a:r>
          </a:p>
          <a:p>
            <a:r>
              <a:rPr lang="pt-BR" b="1" dirty="0"/>
              <a:t>-Gram-negative </a:t>
            </a:r>
            <a:r>
              <a:rPr lang="pt-BR" dirty="0"/>
              <a:t>  </a:t>
            </a:r>
            <a:endParaRPr lang="pt-BR" dirty="0" smtClean="0"/>
          </a:p>
          <a:p>
            <a:r>
              <a:rPr lang="pt-BR" dirty="0" smtClean="0"/>
              <a:t> </a:t>
            </a:r>
            <a:r>
              <a:rPr lang="pt-BR" dirty="0"/>
              <a:t>E s c h e ric hia c oli   </a:t>
            </a:r>
            <a:endParaRPr lang="pt-BR" dirty="0" smtClean="0"/>
          </a:p>
          <a:p>
            <a:r>
              <a:rPr lang="pt-BR" dirty="0" smtClean="0"/>
              <a:t> </a:t>
            </a:r>
            <a:r>
              <a:rPr lang="pt-BR" dirty="0"/>
              <a:t>P s e u d o m o n a s a e r u gin o s a.  </a:t>
            </a:r>
            <a:endParaRPr lang="pt-BR" dirty="0" smtClean="0"/>
          </a:p>
          <a:p>
            <a:r>
              <a:rPr lang="pt-BR" dirty="0"/>
              <a:t>  E n t e r o b a c t e r clo a c a e  </a:t>
            </a:r>
            <a:endParaRPr lang="pt-BR" dirty="0" smtClean="0"/>
          </a:p>
          <a:p>
            <a:r>
              <a:rPr lang="pt-BR" dirty="0"/>
              <a:t>  Kle b siella species   </a:t>
            </a:r>
            <a:endParaRPr lang="pt-BR" dirty="0" smtClean="0"/>
          </a:p>
          <a:p>
            <a:r>
              <a:rPr lang="pt-BR" dirty="0" smtClean="0"/>
              <a:t> </a:t>
            </a:r>
            <a:r>
              <a:rPr lang="pt-BR" dirty="0"/>
              <a:t>S e r r a tia species   </a:t>
            </a:r>
            <a:endParaRPr lang="pt-BR" dirty="0" smtClean="0"/>
          </a:p>
          <a:p>
            <a:r>
              <a:rPr lang="pt-BR" dirty="0" smtClean="0"/>
              <a:t> </a:t>
            </a:r>
            <a:r>
              <a:rPr lang="pt-BR" dirty="0"/>
              <a:t>A cin e t o b a c t e r c alc o a c e tic u s  </a:t>
            </a:r>
            <a:endParaRPr lang="pt-BR" dirty="0" smtClean="0"/>
          </a:p>
          <a:p>
            <a:r>
              <a:rPr lang="pt-BR" dirty="0"/>
              <a:t>  Vib rio v ulniﬁ c u s </a:t>
            </a:r>
          </a:p>
          <a:p>
            <a:pPr marL="0" indent="0">
              <a:buNone/>
            </a:pPr>
            <a:r>
              <a:rPr lang="pt-BR" dirty="0" smtClean="0"/>
              <a:t> </a:t>
            </a:r>
            <a:endParaRPr lang="en-US" dirty="0"/>
          </a:p>
        </p:txBody>
      </p:sp>
    </p:spTree>
    <p:extLst>
      <p:ext uri="{BB962C8B-B14F-4D97-AF65-F5344CB8AC3E}">
        <p14:creationId xmlns:p14="http://schemas.microsoft.com/office/powerpoint/2010/main" val="2974093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pt-BR" b="1" dirty="0"/>
              <a:t>Anaerobes</a:t>
            </a:r>
            <a:r>
              <a:rPr lang="pt-BR" dirty="0"/>
              <a:t>. </a:t>
            </a:r>
          </a:p>
          <a:p>
            <a:r>
              <a:rPr lang="pt-BR" dirty="0"/>
              <a:t>B a c t e r oid e s </a:t>
            </a:r>
            <a:r>
              <a:rPr lang="pt-BR" dirty="0" smtClean="0"/>
              <a:t>species</a:t>
            </a:r>
          </a:p>
          <a:p>
            <a:r>
              <a:rPr lang="pt-BR" dirty="0" smtClean="0"/>
              <a:t> </a:t>
            </a:r>
            <a:r>
              <a:rPr lang="pt-BR" dirty="0"/>
              <a:t>Clo s t ridiu m </a:t>
            </a:r>
            <a:r>
              <a:rPr lang="pt-BR" dirty="0" smtClean="0"/>
              <a:t>species</a:t>
            </a:r>
          </a:p>
          <a:p>
            <a:r>
              <a:rPr lang="pt-BR" dirty="0" smtClean="0"/>
              <a:t> </a:t>
            </a:r>
            <a:r>
              <a:rPr lang="pt-BR" dirty="0"/>
              <a:t>P e p t o s t r e p t o c o c c u s species</a:t>
            </a:r>
          </a:p>
          <a:p>
            <a:endParaRPr lang="en-US" dirty="0"/>
          </a:p>
        </p:txBody>
      </p:sp>
    </p:spTree>
    <p:extLst>
      <p:ext uri="{BB962C8B-B14F-4D97-AF65-F5344CB8AC3E}">
        <p14:creationId xmlns:p14="http://schemas.microsoft.com/office/powerpoint/2010/main" val="13865012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 </a:t>
            </a:r>
            <a:r>
              <a:rPr lang="en-US" b="1" dirty="0"/>
              <a:t>DIABETIC FOOT   Epidemiology </a:t>
            </a:r>
            <a:r>
              <a:rPr lang="en-US" dirty="0"/>
              <a:t>   - DM is the largest cause of neuropathy.  </a:t>
            </a:r>
            <a:endParaRPr lang="en-US" dirty="0" smtClean="0"/>
          </a:p>
          <a:p>
            <a:r>
              <a:rPr lang="en-US" dirty="0" smtClean="0"/>
              <a:t>- </a:t>
            </a:r>
            <a:r>
              <a:rPr lang="en-US" dirty="0"/>
              <a:t>Half don’t know </a:t>
            </a:r>
            <a:endParaRPr lang="en-US" dirty="0" smtClean="0"/>
          </a:p>
          <a:p>
            <a:r>
              <a:rPr lang="en-US" dirty="0" smtClean="0"/>
              <a:t> </a:t>
            </a:r>
            <a:r>
              <a:rPr lang="en-US" dirty="0"/>
              <a:t>- Foot ulcerations is most common cause of hospital admissions for Diabetics </a:t>
            </a:r>
            <a:endParaRPr lang="en-US" dirty="0" smtClean="0"/>
          </a:p>
          <a:p>
            <a:r>
              <a:rPr lang="en-US" dirty="0" smtClean="0"/>
              <a:t> </a:t>
            </a:r>
            <a:r>
              <a:rPr lang="en-US" dirty="0"/>
              <a:t>- Expensive to treat, may lead to amputation and need for chronic    institutionalized care </a:t>
            </a:r>
            <a:endParaRPr lang="en-US" dirty="0" smtClean="0"/>
          </a:p>
          <a:p>
            <a:r>
              <a:rPr lang="en-US" dirty="0" smtClean="0"/>
              <a:t> </a:t>
            </a:r>
            <a:r>
              <a:rPr lang="en-US" dirty="0"/>
              <a:t>- After amputation 30% lose other limb in 3 years </a:t>
            </a:r>
            <a:endParaRPr lang="en-US" dirty="0" smtClean="0"/>
          </a:p>
          <a:p>
            <a:r>
              <a:rPr lang="en-US" dirty="0" smtClean="0"/>
              <a:t> </a:t>
            </a:r>
            <a:r>
              <a:rPr lang="en-US" dirty="0"/>
              <a:t>- After amputation 2/3rds die in ﬁve years </a:t>
            </a:r>
            <a:endParaRPr lang="en-US" dirty="0" smtClean="0"/>
          </a:p>
          <a:p>
            <a:r>
              <a:rPr lang="en-US" dirty="0" smtClean="0"/>
              <a:t> </a:t>
            </a:r>
            <a:r>
              <a:rPr lang="en-US" dirty="0"/>
              <a:t>- Type II can be worse </a:t>
            </a:r>
            <a:endParaRPr lang="en-US" dirty="0" smtClean="0"/>
          </a:p>
          <a:p>
            <a:r>
              <a:rPr lang="en-US" dirty="0" smtClean="0"/>
              <a:t> </a:t>
            </a:r>
            <a:r>
              <a:rPr lang="en-US" dirty="0"/>
              <a:t>- 15% of diabetic will develop a foot ulcer   Pathophysiology    </a:t>
            </a:r>
            <a:endParaRPr lang="en-US" dirty="0" smtClean="0"/>
          </a:p>
          <a:p>
            <a:r>
              <a:rPr lang="en-US" dirty="0" smtClean="0"/>
              <a:t>  </a:t>
            </a:r>
            <a:r>
              <a:rPr lang="en-US" dirty="0"/>
              <a:t>- ? Vascular disease?  </a:t>
            </a:r>
            <a:endParaRPr lang="en-US" dirty="0" smtClean="0"/>
          </a:p>
          <a:p>
            <a:r>
              <a:rPr lang="en-US" dirty="0" smtClean="0"/>
              <a:t>  </a:t>
            </a:r>
            <a:r>
              <a:rPr lang="en-US" dirty="0"/>
              <a:t>- Neuropathy: Sensory, Motor and autonomic </a:t>
            </a:r>
          </a:p>
        </p:txBody>
      </p:sp>
    </p:spTree>
    <p:extLst>
      <p:ext uri="{BB962C8B-B14F-4D97-AF65-F5344CB8AC3E}">
        <p14:creationId xmlns:p14="http://schemas.microsoft.com/office/powerpoint/2010/main" val="1408316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 </a:t>
            </a:r>
            <a:r>
              <a:rPr lang="en-US" b="1" dirty="0"/>
              <a:t>Vascular Disease </a:t>
            </a:r>
            <a:r>
              <a:rPr lang="en-US" dirty="0"/>
              <a:t>    </a:t>
            </a:r>
            <a:endParaRPr lang="en-US" dirty="0" smtClean="0"/>
          </a:p>
          <a:p>
            <a:r>
              <a:rPr lang="en-US" dirty="0" smtClean="0"/>
              <a:t> </a:t>
            </a:r>
            <a:r>
              <a:rPr lang="en-US" dirty="0"/>
              <a:t>- 30 times more prevalent in diabetics </a:t>
            </a:r>
          </a:p>
          <a:p>
            <a:r>
              <a:rPr lang="en-US" dirty="0"/>
              <a:t>    - Diabetics get arthrosclerosis </a:t>
            </a:r>
            <a:r>
              <a:rPr lang="en-US" dirty="0" err="1"/>
              <a:t>obliterans</a:t>
            </a:r>
            <a:r>
              <a:rPr lang="en-US" dirty="0"/>
              <a:t> or “lead pipe      arteries” </a:t>
            </a:r>
          </a:p>
          <a:p>
            <a:r>
              <a:rPr lang="en-US" dirty="0"/>
              <a:t>    - Calciﬁcation of the media </a:t>
            </a:r>
          </a:p>
          <a:p>
            <a:r>
              <a:rPr lang="en-US" dirty="0"/>
              <a:t>    - Often increased blood ﬂow with lack of elastic properties      of the arterioles </a:t>
            </a:r>
          </a:p>
          <a:p>
            <a:r>
              <a:rPr lang="en-US" dirty="0"/>
              <a:t>     - Not considered to be a primary cause of foot ulcers</a:t>
            </a:r>
          </a:p>
        </p:txBody>
      </p:sp>
    </p:spTree>
    <p:extLst>
      <p:ext uri="{BB962C8B-B14F-4D97-AF65-F5344CB8AC3E}">
        <p14:creationId xmlns:p14="http://schemas.microsoft.com/office/powerpoint/2010/main" val="26802360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 Neuropathy </a:t>
            </a:r>
            <a:endParaRPr lang="en-US" b="1" dirty="0" smtClean="0"/>
          </a:p>
          <a:p>
            <a:r>
              <a:rPr lang="en-US" dirty="0" smtClean="0"/>
              <a:t>- </a:t>
            </a:r>
            <a:r>
              <a:rPr lang="en-US" dirty="0"/>
              <a:t>Changes in the </a:t>
            </a:r>
            <a:r>
              <a:rPr lang="en-US" dirty="0" err="1"/>
              <a:t>vasonervorum</a:t>
            </a:r>
            <a:r>
              <a:rPr lang="en-US" dirty="0"/>
              <a:t> with resulting ischemia?    cause </a:t>
            </a:r>
          </a:p>
          <a:p>
            <a:r>
              <a:rPr lang="en-US" dirty="0"/>
              <a:t>Increased sorbitol in feeding vessels block ﬂow and causes nerve ischemia. </a:t>
            </a:r>
          </a:p>
          <a:p>
            <a:r>
              <a:rPr lang="en-US" dirty="0" err="1"/>
              <a:t>Intraneural</a:t>
            </a:r>
            <a:r>
              <a:rPr lang="en-US" dirty="0"/>
              <a:t> accumulation of advanced products of glycosylation. </a:t>
            </a:r>
          </a:p>
          <a:p>
            <a:r>
              <a:rPr lang="en-US" dirty="0"/>
              <a:t> - Abnormalities of all three neurologic systems contribute to   ulceration. </a:t>
            </a:r>
          </a:p>
          <a:p>
            <a:r>
              <a:rPr lang="en-US" dirty="0"/>
              <a:t> - A u t o n o </a:t>
            </a:r>
            <a:r>
              <a:rPr lang="en-US" dirty="0" err="1"/>
              <a:t>mic</a:t>
            </a:r>
            <a:r>
              <a:rPr lang="en-US" dirty="0"/>
              <a:t> N e u r o p a t h y: Regulates sweating and perfusion   to the limb 6/21/2020 </a:t>
            </a:r>
          </a:p>
        </p:txBody>
      </p:sp>
    </p:spTree>
    <p:extLst>
      <p:ext uri="{BB962C8B-B14F-4D97-AF65-F5344CB8AC3E}">
        <p14:creationId xmlns:p14="http://schemas.microsoft.com/office/powerpoint/2010/main" val="28496801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Loss of autonomic control inhibits thermoregulatory   function and sweating. </a:t>
            </a:r>
          </a:p>
          <a:p>
            <a:r>
              <a:rPr lang="en-US" dirty="0"/>
              <a:t> - Result is dry, scaly and stiff skin that is prone to cracking   and allows a portal of entry for bacteria. </a:t>
            </a:r>
          </a:p>
          <a:p>
            <a:r>
              <a:rPr lang="en-US" dirty="0"/>
              <a:t> - M o t o r N e u r o p a t h y: Mostly affects forefoot ulceration. </a:t>
            </a:r>
          </a:p>
          <a:p>
            <a:r>
              <a:rPr lang="en-US" dirty="0"/>
              <a:t> - Intrinsic muscle wasting – claw toes</a:t>
            </a:r>
          </a:p>
        </p:txBody>
      </p:sp>
    </p:spTree>
    <p:extLst>
      <p:ext uri="{BB962C8B-B14F-4D97-AF65-F5344CB8AC3E}">
        <p14:creationId xmlns:p14="http://schemas.microsoft.com/office/powerpoint/2010/main" val="25415482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 </a:t>
            </a:r>
            <a:r>
              <a:rPr lang="en-US" dirty="0" err="1"/>
              <a:t>Equinous</a:t>
            </a:r>
            <a:r>
              <a:rPr lang="en-US" dirty="0"/>
              <a:t> contracture </a:t>
            </a:r>
          </a:p>
          <a:p>
            <a:r>
              <a:rPr lang="en-US" dirty="0"/>
              <a:t> - S e n s o r y N e u r o p a t h y: Loss of protective sensation </a:t>
            </a:r>
          </a:p>
          <a:p>
            <a:r>
              <a:rPr lang="en-US" dirty="0"/>
              <a:t> - Starts distally and migrates proximally in “stocking”   distribution </a:t>
            </a:r>
          </a:p>
          <a:p>
            <a:r>
              <a:rPr lang="en-US" dirty="0"/>
              <a:t> - Large ﬁber </a:t>
            </a:r>
            <a:r>
              <a:rPr lang="en-US" dirty="0" smtClean="0"/>
              <a:t>loss– </a:t>
            </a:r>
            <a:r>
              <a:rPr lang="en-US" dirty="0"/>
              <a:t>light touch and proprioception </a:t>
            </a:r>
          </a:p>
          <a:p>
            <a:r>
              <a:rPr lang="en-US" dirty="0"/>
              <a:t> - Small ﬁber </a:t>
            </a:r>
            <a:r>
              <a:rPr lang="en-US" dirty="0" smtClean="0"/>
              <a:t>loss </a:t>
            </a:r>
            <a:r>
              <a:rPr lang="en-US" dirty="0"/>
              <a:t>– pain and temperature </a:t>
            </a:r>
          </a:p>
          <a:p>
            <a:endParaRPr lang="en-US" dirty="0"/>
          </a:p>
        </p:txBody>
      </p:sp>
    </p:spTree>
    <p:extLst>
      <p:ext uri="{BB962C8B-B14F-4D97-AF65-F5344CB8AC3E}">
        <p14:creationId xmlns:p14="http://schemas.microsoft.com/office/powerpoint/2010/main" val="5732798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 Usually a combination of the two </a:t>
            </a:r>
          </a:p>
          <a:p>
            <a:r>
              <a:rPr lang="en-US" dirty="0"/>
              <a:t> - Two mechanisms of Ulceration: </a:t>
            </a:r>
          </a:p>
          <a:p>
            <a:r>
              <a:rPr lang="en-US" dirty="0"/>
              <a:t> - Unacceptable stress few times-rock in shoe, glass, burn </a:t>
            </a:r>
          </a:p>
          <a:p>
            <a:r>
              <a:rPr lang="en-US" dirty="0"/>
              <a:t> - Acceptable or moderate stress repeatedly-Improper shoe   ware and deformity </a:t>
            </a:r>
          </a:p>
          <a:p>
            <a:pPr marL="0" indent="0">
              <a:buNone/>
            </a:pPr>
            <a:r>
              <a:rPr lang="en-US" dirty="0" smtClean="0"/>
              <a:t> </a:t>
            </a:r>
            <a:endParaRPr lang="en-US" dirty="0"/>
          </a:p>
        </p:txBody>
      </p:sp>
    </p:spTree>
    <p:extLst>
      <p:ext uri="{BB962C8B-B14F-4D97-AF65-F5344CB8AC3E}">
        <p14:creationId xmlns:p14="http://schemas.microsoft.com/office/powerpoint/2010/main" val="1505265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12845"/>
            <a:ext cx="4572000" cy="5632311"/>
          </a:xfrm>
          <a:prstGeom prst="rect">
            <a:avLst/>
          </a:prstGeom>
        </p:spPr>
        <p:txBody>
          <a:bodyPr>
            <a:spAutoFit/>
          </a:bodyPr>
          <a:lstStyle/>
          <a:p>
            <a:endParaRPr lang="en-US" dirty="0"/>
          </a:p>
          <a:p>
            <a:r>
              <a:rPr lang="en-US" b="1" dirty="0"/>
              <a:t>Classification </a:t>
            </a:r>
            <a:r>
              <a:rPr lang="en-US" b="1" dirty="0" smtClean="0"/>
              <a:t> of burns</a:t>
            </a:r>
            <a:endParaRPr lang="en-US" b="1" dirty="0"/>
          </a:p>
          <a:p>
            <a:r>
              <a:rPr lang="en-US" b="1" dirty="0"/>
              <a:t>A. According to Cause;</a:t>
            </a:r>
          </a:p>
          <a:p>
            <a:r>
              <a:rPr lang="en-US" b="1" dirty="0"/>
              <a:t>1.Thermal </a:t>
            </a:r>
          </a:p>
          <a:p>
            <a:r>
              <a:rPr lang="en-US" dirty="0"/>
              <a:t>Open flames and Hot liquid are most common (heat usually ≥15-45°C)</a:t>
            </a:r>
          </a:p>
          <a:p>
            <a:r>
              <a:rPr lang="en-US" b="1" dirty="0"/>
              <a:t>2.Caustic chemicals or acids </a:t>
            </a:r>
            <a:r>
              <a:rPr lang="en-US" dirty="0"/>
              <a:t>(may show little signs or symptoms for the first few days)</a:t>
            </a:r>
          </a:p>
          <a:p>
            <a:r>
              <a:rPr lang="en-US" dirty="0"/>
              <a:t>Mechanisms of injury:</a:t>
            </a:r>
          </a:p>
          <a:p>
            <a:r>
              <a:rPr lang="en-US" dirty="0"/>
              <a:t>-Extravasation 	</a:t>
            </a:r>
          </a:p>
          <a:p>
            <a:r>
              <a:rPr lang="en-US" dirty="0"/>
              <a:t>Due to drug leakage into tissues e.g. All </a:t>
            </a:r>
            <a:r>
              <a:rPr lang="en-US" dirty="0" smtClean="0"/>
              <a:t>Cytotoxic, </a:t>
            </a:r>
            <a:r>
              <a:rPr lang="en-US" dirty="0"/>
              <a:t>Sulphur drugs, Potassium drugs ,bismuth drugs</a:t>
            </a:r>
          </a:p>
          <a:p>
            <a:r>
              <a:rPr lang="en-US" dirty="0"/>
              <a:t>Causes Inflammation, vesicles; Skin necrosis may occur within 24hrs &amp; Gangrene secondary to vascular spasm in 2-3days.Mx-Prevention close monitoring, Iv line in forearm and flush line well.</a:t>
            </a:r>
          </a:p>
          <a:p>
            <a:r>
              <a:rPr lang="en-US" dirty="0"/>
              <a:t>Once it occurs –stop </a:t>
            </a:r>
            <a:r>
              <a:rPr lang="en-US" dirty="0" smtClean="0"/>
              <a:t>drug Apply </a:t>
            </a:r>
            <a:r>
              <a:rPr lang="en-US" dirty="0"/>
              <a:t>normal saline gauze and change every 2 hours</a:t>
            </a:r>
          </a:p>
        </p:txBody>
      </p:sp>
    </p:spTree>
    <p:extLst>
      <p:ext uri="{BB962C8B-B14F-4D97-AF65-F5344CB8AC3E}">
        <p14:creationId xmlns:p14="http://schemas.microsoft.com/office/powerpoint/2010/main" val="34297063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 CLASSIFICATION   Wagner’s Classiﬁcation  </a:t>
            </a:r>
            <a:r>
              <a:rPr lang="en-US" dirty="0"/>
              <a:t> </a:t>
            </a:r>
            <a:endParaRPr lang="en-US" dirty="0" smtClean="0"/>
          </a:p>
          <a:p>
            <a:r>
              <a:rPr lang="en-US" dirty="0" smtClean="0"/>
              <a:t>0 </a:t>
            </a:r>
            <a:r>
              <a:rPr lang="en-US" dirty="0"/>
              <a:t>– Intact skin (impending ulcer). </a:t>
            </a:r>
          </a:p>
          <a:p>
            <a:r>
              <a:rPr lang="en-US" dirty="0"/>
              <a:t>   1 – Superﬁcial. </a:t>
            </a:r>
          </a:p>
          <a:p>
            <a:r>
              <a:rPr lang="en-US" dirty="0"/>
              <a:t>   2 – Deep to tendon bone or ligament. </a:t>
            </a:r>
          </a:p>
          <a:p>
            <a:r>
              <a:rPr lang="en-US" dirty="0"/>
              <a:t>   3 – Osteomyelitis. </a:t>
            </a:r>
          </a:p>
          <a:p>
            <a:r>
              <a:rPr lang="en-US" dirty="0"/>
              <a:t>   4 – Gangrene of toes or forefoot. </a:t>
            </a:r>
          </a:p>
          <a:p>
            <a:r>
              <a:rPr lang="en-US" dirty="0"/>
              <a:t>   5 – Gangrene of entire foot 6/21/2020</a:t>
            </a:r>
          </a:p>
        </p:txBody>
      </p:sp>
    </p:spTree>
    <p:extLst>
      <p:ext uri="{BB962C8B-B14F-4D97-AF65-F5344CB8AC3E}">
        <p14:creationId xmlns:p14="http://schemas.microsoft.com/office/powerpoint/2010/main" val="1213103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TREATMENT    - Patient education </a:t>
            </a:r>
          </a:p>
          <a:p>
            <a:r>
              <a:rPr lang="en-US" dirty="0"/>
              <a:t>   - Ambulation </a:t>
            </a:r>
          </a:p>
          <a:p>
            <a:r>
              <a:rPr lang="en-US" dirty="0"/>
              <a:t>   - Shoe ware </a:t>
            </a:r>
          </a:p>
          <a:p>
            <a:r>
              <a:rPr lang="en-US" dirty="0"/>
              <a:t>   - Skin and nail care </a:t>
            </a:r>
          </a:p>
          <a:p>
            <a:r>
              <a:rPr lang="en-US" dirty="0"/>
              <a:t>   - Avoiding injury e.g. Hot water and F.B’s. </a:t>
            </a:r>
          </a:p>
          <a:p>
            <a:r>
              <a:rPr lang="en-US" dirty="0"/>
              <a:t> - Medical:- Optimized glucose control-decreases by 50%                     chance of foot problems. </a:t>
            </a:r>
            <a:r>
              <a:rPr lang="en-US" dirty="0" smtClean="0"/>
              <a:t> </a:t>
            </a:r>
            <a:endParaRPr lang="en-US" dirty="0"/>
          </a:p>
        </p:txBody>
      </p:sp>
    </p:spTree>
    <p:extLst>
      <p:ext uri="{BB962C8B-B14F-4D97-AF65-F5344CB8AC3E}">
        <p14:creationId xmlns:p14="http://schemas.microsoft.com/office/powerpoint/2010/main" val="1322587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After ulcer healed </a:t>
            </a:r>
          </a:p>
          <a:p>
            <a:r>
              <a:rPr lang="en-US" dirty="0"/>
              <a:t>  - Orthopedic shoes with accommodative (custom made     insert). </a:t>
            </a:r>
          </a:p>
          <a:p>
            <a:r>
              <a:rPr lang="en-US" dirty="0"/>
              <a:t>  - Education to prevent recurrence </a:t>
            </a:r>
          </a:p>
        </p:txBody>
      </p:sp>
    </p:spTree>
    <p:extLst>
      <p:ext uri="{BB962C8B-B14F-4D97-AF65-F5344CB8AC3E}">
        <p14:creationId xmlns:p14="http://schemas.microsoft.com/office/powerpoint/2010/main" val="10467487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Wagner 0-2 </a:t>
            </a:r>
          </a:p>
          <a:p>
            <a:r>
              <a:rPr lang="en-US" dirty="0"/>
              <a:t>  - Total contact cast </a:t>
            </a:r>
            <a:endParaRPr lang="en-US" dirty="0" smtClean="0"/>
          </a:p>
          <a:p>
            <a:r>
              <a:rPr lang="en-US" dirty="0" smtClean="0"/>
              <a:t> </a:t>
            </a:r>
            <a:r>
              <a:rPr lang="en-US" dirty="0"/>
              <a:t>- Distributes pressure and allows patients to continue    ambulation  </a:t>
            </a:r>
            <a:endParaRPr lang="en-US" dirty="0" smtClean="0"/>
          </a:p>
          <a:p>
            <a:r>
              <a:rPr lang="en-US" dirty="0" smtClean="0"/>
              <a:t>- </a:t>
            </a:r>
            <a:r>
              <a:rPr lang="en-US" dirty="0"/>
              <a:t>Principles of application: Changes, Padding, removal  </a:t>
            </a:r>
            <a:endParaRPr lang="en-US" dirty="0" smtClean="0"/>
          </a:p>
          <a:p>
            <a:r>
              <a:rPr lang="en-US" dirty="0" smtClean="0"/>
              <a:t>- </a:t>
            </a:r>
            <a:r>
              <a:rPr lang="en-US" dirty="0"/>
              <a:t>Antibiotics if infected </a:t>
            </a:r>
            <a:endParaRPr lang="en-US" dirty="0" smtClean="0"/>
          </a:p>
          <a:p>
            <a:r>
              <a:rPr lang="en-US" dirty="0" smtClean="0"/>
              <a:t> </a:t>
            </a:r>
            <a:r>
              <a:rPr lang="en-US" dirty="0"/>
              <a:t>- Surgical if deformity present that will </a:t>
            </a:r>
            <a:r>
              <a:rPr lang="en-US" dirty="0" err="1"/>
              <a:t>reulcerate</a:t>
            </a:r>
            <a:r>
              <a:rPr lang="en-US" dirty="0"/>
              <a:t>  - Correct deformity </a:t>
            </a:r>
            <a:endParaRPr lang="en-US" dirty="0" smtClean="0"/>
          </a:p>
          <a:p>
            <a:r>
              <a:rPr lang="en-US" dirty="0" smtClean="0"/>
              <a:t> </a:t>
            </a:r>
            <a:r>
              <a:rPr lang="en-US" dirty="0"/>
              <a:t>- </a:t>
            </a:r>
            <a:r>
              <a:rPr lang="en-US" dirty="0" err="1"/>
              <a:t>Exostectomy</a:t>
            </a:r>
            <a:r>
              <a:rPr lang="en-US" dirty="0"/>
              <a:t> </a:t>
            </a:r>
          </a:p>
          <a:p>
            <a:pPr marL="0" indent="0">
              <a:buNone/>
            </a:pPr>
            <a:r>
              <a:rPr lang="en-US" dirty="0" smtClean="0"/>
              <a:t> </a:t>
            </a:r>
            <a:endParaRPr lang="en-US" dirty="0"/>
          </a:p>
        </p:txBody>
      </p:sp>
    </p:spTree>
    <p:extLst>
      <p:ext uri="{BB962C8B-B14F-4D97-AF65-F5344CB8AC3E}">
        <p14:creationId xmlns:p14="http://schemas.microsoft.com/office/powerpoint/2010/main" val="1838476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r>
              <a:rPr lang="en-US" b="1" dirty="0"/>
              <a:t>Wagner 3   </a:t>
            </a:r>
            <a:endParaRPr lang="en-US" b="1" dirty="0" smtClean="0"/>
          </a:p>
          <a:p>
            <a:r>
              <a:rPr lang="en-US" dirty="0" smtClean="0"/>
              <a:t>- </a:t>
            </a:r>
            <a:r>
              <a:rPr lang="en-US" dirty="0"/>
              <a:t>Excision of infected bone </a:t>
            </a:r>
          </a:p>
          <a:p>
            <a:r>
              <a:rPr lang="en-US" dirty="0"/>
              <a:t> - Wound allowed to granulate </a:t>
            </a:r>
          </a:p>
          <a:p>
            <a:r>
              <a:rPr lang="en-US" dirty="0"/>
              <a:t> - Grafting (skin or bone) not generally effective   </a:t>
            </a:r>
            <a:endParaRPr lang="en-US" dirty="0" smtClean="0"/>
          </a:p>
          <a:p>
            <a:pPr marL="0" indent="0">
              <a:buNone/>
            </a:pPr>
            <a:r>
              <a:rPr lang="en-US" b="1" dirty="0" smtClean="0"/>
              <a:t>Wagner </a:t>
            </a:r>
            <a:r>
              <a:rPr lang="en-US" b="1" dirty="0"/>
              <a:t>4-5  </a:t>
            </a:r>
            <a:endParaRPr lang="en-US" b="1" dirty="0" smtClean="0"/>
          </a:p>
          <a:p>
            <a:r>
              <a:rPr lang="en-US" dirty="0" smtClean="0"/>
              <a:t> </a:t>
            </a:r>
            <a:r>
              <a:rPr lang="en-US" dirty="0"/>
              <a:t>- Amputation  </a:t>
            </a:r>
          </a:p>
        </p:txBody>
      </p:sp>
    </p:spTree>
    <p:extLst>
      <p:ext uri="{BB962C8B-B14F-4D97-AF65-F5344CB8AC3E}">
        <p14:creationId xmlns:p14="http://schemas.microsoft.com/office/powerpoint/2010/main" val="9028091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lstStyle/>
          <a:p>
            <a:r>
              <a:rPr lang="en-US" dirty="0" smtClean="0">
                <a:solidFill>
                  <a:srgbClr val="00B0F0"/>
                </a:solidFill>
              </a:rPr>
              <a:t>SOFT TISSUE INJURIES</a:t>
            </a:r>
            <a:endParaRPr lang="en-US" dirty="0">
              <a:solidFill>
                <a:srgbClr val="00B0F0"/>
              </a:solidFill>
            </a:endParaRPr>
          </a:p>
        </p:txBody>
      </p:sp>
    </p:spTree>
    <p:extLst>
      <p:ext uri="{BB962C8B-B14F-4D97-AF65-F5344CB8AC3E}">
        <p14:creationId xmlns:p14="http://schemas.microsoft.com/office/powerpoint/2010/main" val="27923616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229600" cy="6248400"/>
          </a:xfrm>
        </p:spPr>
        <p:txBody>
          <a:bodyPr>
            <a:normAutofit fontScale="47500" lnSpcReduction="20000"/>
          </a:bodyPr>
          <a:lstStyle/>
          <a:p>
            <a:r>
              <a:rPr lang="en-US" dirty="0"/>
              <a:t>Many activities can lead to soft-tissue damage of muscles, ligaments, and tendons. The result can be pain, swelling, bruising, and damage. Soft-tissue injuries are classified as the following:</a:t>
            </a:r>
          </a:p>
          <a:p>
            <a:endParaRPr lang="en-US" dirty="0"/>
          </a:p>
          <a:p>
            <a:r>
              <a:rPr lang="en-US" dirty="0"/>
              <a:t>Contusions (bruises)</a:t>
            </a:r>
          </a:p>
          <a:p>
            <a:endParaRPr lang="en-US" dirty="0"/>
          </a:p>
          <a:p>
            <a:r>
              <a:rPr lang="en-US" dirty="0"/>
              <a:t>Sprains</a:t>
            </a:r>
          </a:p>
          <a:p>
            <a:endParaRPr lang="en-US" dirty="0"/>
          </a:p>
          <a:p>
            <a:r>
              <a:rPr lang="en-US" dirty="0"/>
              <a:t>Tendonitis</a:t>
            </a:r>
          </a:p>
          <a:p>
            <a:endParaRPr lang="en-US" dirty="0"/>
          </a:p>
          <a:p>
            <a:r>
              <a:rPr lang="en-US" dirty="0"/>
              <a:t>Bursitis</a:t>
            </a:r>
          </a:p>
          <a:p>
            <a:endParaRPr lang="en-US" dirty="0"/>
          </a:p>
          <a:p>
            <a:r>
              <a:rPr lang="en-US" dirty="0"/>
              <a:t>Stress injuries</a:t>
            </a:r>
          </a:p>
          <a:p>
            <a:endParaRPr lang="en-US" dirty="0"/>
          </a:p>
          <a:p>
            <a:r>
              <a:rPr lang="en-US" dirty="0"/>
              <a:t>Strains</a:t>
            </a:r>
          </a:p>
          <a:p>
            <a:endParaRPr lang="en-US" dirty="0"/>
          </a:p>
          <a:p>
            <a:r>
              <a:rPr lang="en-US" dirty="0"/>
              <a:t>Athletes and </a:t>
            </a:r>
            <a:r>
              <a:rPr lang="en-US" dirty="0" err="1"/>
              <a:t>nonathletes</a:t>
            </a:r>
            <a:r>
              <a:rPr lang="en-US" dirty="0"/>
              <a:t> share many similar soft-tissue injuries.</a:t>
            </a:r>
          </a:p>
          <a:p>
            <a:endParaRPr lang="en-US" dirty="0"/>
          </a:p>
          <a:p>
            <a:r>
              <a:rPr lang="en-US" dirty="0"/>
              <a:t>What is a </a:t>
            </a:r>
            <a:r>
              <a:rPr lang="en-US" b="1" dirty="0"/>
              <a:t>contusion</a:t>
            </a:r>
            <a:r>
              <a:rPr lang="en-US" dirty="0"/>
              <a:t>?</a:t>
            </a:r>
          </a:p>
          <a:p>
            <a:r>
              <a:rPr lang="en-US" dirty="0"/>
              <a:t>A contusion (bruise) is an injury to the soft tissue often produced by a blunt force, such as a kick, fall, or blow. The result will be pain, swelling, and discoloration because of bleeding into the tissue. Treatment for contusions includes rest, ice, compression, and elevation (R.I.C.E.). More serious contusions may need to be examined by a doctor.</a:t>
            </a:r>
          </a:p>
          <a:p>
            <a:endParaRPr lang="en-US" dirty="0"/>
          </a:p>
          <a:p>
            <a:r>
              <a:rPr lang="en-US" dirty="0"/>
              <a:t>What is a </a:t>
            </a:r>
            <a:r>
              <a:rPr lang="en-US" b="1" dirty="0"/>
              <a:t>sprain?</a:t>
            </a:r>
          </a:p>
          <a:p>
            <a:r>
              <a:rPr lang="en-US" dirty="0"/>
              <a:t>A sprain is a partial tear to a ligament and is often caused by a wrench or twist. Sprains often affect the ankles, knees, or wrists. The treatment for a sprain includes rest, ice, compression, and elevation (R.I.C.E.). If the ligament is completely torn, surgical repair may be necessary.</a:t>
            </a:r>
          </a:p>
          <a:p>
            <a:endParaRPr lang="en-US" dirty="0"/>
          </a:p>
          <a:p>
            <a:endParaRPr lang="en-US" dirty="0"/>
          </a:p>
        </p:txBody>
      </p:sp>
    </p:spTree>
    <p:extLst>
      <p:ext uri="{BB962C8B-B14F-4D97-AF65-F5344CB8AC3E}">
        <p14:creationId xmlns:p14="http://schemas.microsoft.com/office/powerpoint/2010/main" val="109800324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609600"/>
            <a:ext cx="76962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54450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685800"/>
            <a:ext cx="83820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72361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2413338"/>
            <a:ext cx="6477000" cy="1477328"/>
          </a:xfrm>
          <a:prstGeom prst="rect">
            <a:avLst/>
          </a:prstGeom>
        </p:spPr>
        <p:txBody>
          <a:bodyPr wrap="square">
            <a:spAutoFit/>
          </a:bodyPr>
          <a:lstStyle/>
          <a:p>
            <a:r>
              <a:rPr lang="en-US" dirty="0"/>
              <a:t>What is </a:t>
            </a:r>
            <a:r>
              <a:rPr lang="en-US" b="1" dirty="0"/>
              <a:t>a strain?</a:t>
            </a:r>
          </a:p>
          <a:p>
            <a:r>
              <a:rPr lang="en-US" dirty="0"/>
              <a:t>A strain is an injury to a muscle or tendon, and is often caused by overuse, force, or stretching. The treatment for a strain is rest, ice, compression, and elevation (R.I.C.E). If a tear in the muscle occurs, surgical repair may be needed.</a:t>
            </a:r>
          </a:p>
        </p:txBody>
      </p:sp>
    </p:spTree>
    <p:extLst>
      <p:ext uri="{BB962C8B-B14F-4D97-AF65-F5344CB8AC3E}">
        <p14:creationId xmlns:p14="http://schemas.microsoft.com/office/powerpoint/2010/main" val="423032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4164" y="375145"/>
            <a:ext cx="4572000" cy="923330"/>
          </a:xfrm>
          <a:prstGeom prst="rect">
            <a:avLst/>
          </a:prstGeom>
        </p:spPr>
        <p:txBody>
          <a:bodyPr>
            <a:spAutoFit/>
          </a:bodyPr>
          <a:lstStyle/>
          <a:p>
            <a:r>
              <a:rPr lang="en-US" dirty="0"/>
              <a:t>Contact injury</a:t>
            </a:r>
          </a:p>
          <a:p>
            <a:r>
              <a:rPr lang="en-US" dirty="0"/>
              <a:t>Paraffin :  Types of injury</a:t>
            </a:r>
          </a:p>
          <a:p>
            <a:r>
              <a:rPr lang="en-US" dirty="0"/>
              <a:t>pressure</a:t>
            </a:r>
          </a:p>
        </p:txBody>
      </p:sp>
      <p:sp>
        <p:nvSpPr>
          <p:cNvPr id="3" name="Rectangle 2"/>
          <p:cNvSpPr/>
          <p:nvPr/>
        </p:nvSpPr>
        <p:spPr>
          <a:xfrm>
            <a:off x="762000" y="1281415"/>
            <a:ext cx="6172200" cy="4801314"/>
          </a:xfrm>
          <a:prstGeom prst="rect">
            <a:avLst/>
          </a:prstGeom>
        </p:spPr>
        <p:txBody>
          <a:bodyPr wrap="square">
            <a:spAutoFit/>
          </a:bodyPr>
          <a:lstStyle/>
          <a:p>
            <a:r>
              <a:rPr lang="en-US" dirty="0"/>
              <a:t>-Inhalational injuries (chemical pneumonitis and bronchospasm)</a:t>
            </a:r>
          </a:p>
          <a:p>
            <a:r>
              <a:rPr lang="en-US" dirty="0"/>
              <a:t>-Systemic poisoning</a:t>
            </a:r>
          </a:p>
          <a:p>
            <a:r>
              <a:rPr lang="en-US" dirty="0"/>
              <a:t>Acids - Cause severe superficial coagulative necrosis. Burning stops within 1-2hrs for HCL &amp; H2SO4 &amp; 7-14days for HOCL - Amount ingested does not contribute to extent of injury.</a:t>
            </a:r>
          </a:p>
          <a:p>
            <a:r>
              <a:rPr lang="en-US" dirty="0"/>
              <a:t>-Initial mx-pour a lot of water for long 1-2 hours, dress with clean material and control pain.</a:t>
            </a:r>
          </a:p>
          <a:p>
            <a:r>
              <a:rPr lang="en-US" dirty="0"/>
              <a:t>-Can Excise area to prevent continued reaction</a:t>
            </a:r>
          </a:p>
          <a:p>
            <a:r>
              <a:rPr lang="en-US" dirty="0"/>
              <a:t>-Usually the graft take is very disappointing</a:t>
            </a:r>
          </a:p>
          <a:p>
            <a:r>
              <a:rPr lang="en-US" dirty="0"/>
              <a:t>Alkali - Causes deep liquifactive necrosis - penetrate tissue by saponification (Fat +alkali) , hydrolyzing structural proteins &amp; dissolving cells along it's course thus amount ingested contributes to extent of injury. The burn runs for 7-14 days.</a:t>
            </a:r>
          </a:p>
          <a:p>
            <a:r>
              <a:rPr lang="en-US" dirty="0"/>
              <a:t>Management - Generously irrigate with fluid for 1-2 hours &amp; Dress in gauze soaked in NS or Ice 2-3hrly. </a:t>
            </a:r>
          </a:p>
          <a:p>
            <a:r>
              <a:rPr lang="en-US" dirty="0"/>
              <a:t>DO NOT try to neutralize the chemical.</a:t>
            </a:r>
          </a:p>
          <a:p>
            <a:r>
              <a:rPr lang="en-US" dirty="0"/>
              <a:t>Can excise the area to prevent continued reaction.</a:t>
            </a:r>
          </a:p>
        </p:txBody>
      </p:sp>
    </p:spTree>
    <p:extLst>
      <p:ext uri="{BB962C8B-B14F-4D97-AF65-F5344CB8AC3E}">
        <p14:creationId xmlns:p14="http://schemas.microsoft.com/office/powerpoint/2010/main" val="42406256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B0F0"/>
                </a:solidFill>
              </a:rPr>
              <a:t>Ulcers  </a:t>
            </a:r>
            <a:r>
              <a:rPr lang="en-US" dirty="0" smtClean="0"/>
              <a:t>                                   </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6563" y="1971675"/>
            <a:ext cx="6446837" cy="251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40684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47130"/>
            <a:ext cx="5181600" cy="3363741"/>
          </a:xfrm>
          <a:prstGeom prst="rect">
            <a:avLst/>
          </a:prstGeom>
        </p:spPr>
        <p:txBody>
          <a:bodyPr wrap="square">
            <a:spAutoFit/>
          </a:bodyPr>
          <a:lstStyle/>
          <a:p>
            <a:pPr>
              <a:lnSpc>
                <a:spcPct val="107000"/>
              </a:lnSpc>
              <a:spcAft>
                <a:spcPts val="800"/>
              </a:spcAft>
            </a:pPr>
            <a:r>
              <a:rPr lang="en-US" b="1" u="sng" dirty="0">
                <a:ea typeface="Calibri"/>
                <a:cs typeface="Times New Roman"/>
              </a:rPr>
              <a:t>Parts of an ulcer</a:t>
            </a:r>
            <a:endParaRPr lang="en-US" sz="1400" dirty="0">
              <a:ea typeface="Calibri"/>
              <a:cs typeface="Times New Roman"/>
            </a:endParaRPr>
          </a:p>
          <a:p>
            <a:pPr>
              <a:lnSpc>
                <a:spcPct val="107000"/>
              </a:lnSpc>
              <a:spcAft>
                <a:spcPts val="800"/>
              </a:spcAft>
            </a:pPr>
            <a:r>
              <a:rPr lang="en-US" b="1" dirty="0">
                <a:ea typeface="Calibri"/>
                <a:cs typeface="Times New Roman"/>
              </a:rPr>
              <a:t>Margin</a:t>
            </a:r>
            <a:r>
              <a:rPr lang="en-US" dirty="0">
                <a:ea typeface="Calibri"/>
                <a:cs typeface="Times New Roman"/>
              </a:rPr>
              <a:t> It may be regular or irregular it may be oval or rounded</a:t>
            </a:r>
            <a:endParaRPr lang="en-US" sz="1400" dirty="0">
              <a:ea typeface="Calibri"/>
              <a:cs typeface="Times New Roman"/>
            </a:endParaRPr>
          </a:p>
          <a:p>
            <a:pPr>
              <a:lnSpc>
                <a:spcPct val="107000"/>
              </a:lnSpc>
              <a:spcAft>
                <a:spcPts val="800"/>
              </a:spcAft>
            </a:pPr>
            <a:r>
              <a:rPr lang="en-US" b="1" dirty="0">
                <a:ea typeface="Calibri"/>
                <a:cs typeface="Times New Roman"/>
              </a:rPr>
              <a:t>The edge</a:t>
            </a:r>
            <a:r>
              <a:rPr lang="en-US" dirty="0">
                <a:ea typeface="Calibri"/>
                <a:cs typeface="Times New Roman"/>
              </a:rPr>
              <a:t> connects the floor of the ulcer to the margin</a:t>
            </a:r>
            <a:endParaRPr lang="en-US" sz="1400" dirty="0">
              <a:ea typeface="Calibri"/>
              <a:cs typeface="Times New Roman"/>
            </a:endParaRPr>
          </a:p>
          <a:p>
            <a:pPr>
              <a:lnSpc>
                <a:spcPct val="107000"/>
              </a:lnSpc>
              <a:spcAft>
                <a:spcPts val="800"/>
              </a:spcAft>
            </a:pPr>
            <a:r>
              <a:rPr lang="en-US" b="1" dirty="0">
                <a:ea typeface="Calibri"/>
                <a:cs typeface="Times New Roman"/>
              </a:rPr>
              <a:t>Floor </a:t>
            </a:r>
            <a:r>
              <a:rPr lang="en-US" dirty="0">
                <a:ea typeface="Calibri"/>
                <a:cs typeface="Times New Roman"/>
              </a:rPr>
              <a:t> this is the exposed part of an ulcer. The covering of floor is important. </a:t>
            </a:r>
            <a:r>
              <a:rPr lang="en-US" b="1" dirty="0">
                <a:ea typeface="Calibri"/>
                <a:cs typeface="Times New Roman"/>
              </a:rPr>
              <a:t>Base</a:t>
            </a:r>
            <a:r>
              <a:rPr lang="en-US" dirty="0">
                <a:ea typeface="Calibri"/>
                <a:cs typeface="Times New Roman"/>
              </a:rPr>
              <a:t>  (on which the ulcer rests):- floor is the exposed surface of an ulcer whereas the base is on which the ulcer rests. Floor is seen but the base is felt. </a:t>
            </a:r>
            <a:endParaRPr lang="en-US" sz="1400" dirty="0">
              <a:ea typeface="Calibri"/>
              <a:cs typeface="Times New Roman"/>
            </a:endParaRPr>
          </a:p>
        </p:txBody>
      </p:sp>
    </p:spTree>
    <p:extLst>
      <p:ext uri="{BB962C8B-B14F-4D97-AF65-F5344CB8AC3E}">
        <p14:creationId xmlns:p14="http://schemas.microsoft.com/office/powerpoint/2010/main" val="11668183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35846"/>
            <a:ext cx="4572000" cy="6186309"/>
          </a:xfrm>
          <a:prstGeom prst="rect">
            <a:avLst/>
          </a:prstGeom>
        </p:spPr>
        <p:txBody>
          <a:bodyPr>
            <a:spAutoFit/>
          </a:bodyPr>
          <a:lstStyle/>
          <a:p>
            <a:r>
              <a:rPr lang="en-US" b="1" dirty="0"/>
              <a:t>Classification </a:t>
            </a:r>
            <a:endParaRPr lang="en-US" dirty="0"/>
          </a:p>
          <a:p>
            <a:r>
              <a:rPr lang="en-US" b="1" dirty="0"/>
              <a:t>Traumatic ulcer: </a:t>
            </a:r>
            <a:endParaRPr lang="en-US" dirty="0"/>
          </a:p>
          <a:p>
            <a:r>
              <a:rPr lang="en-US" dirty="0"/>
              <a:t>It may be mechanical, physical, chemical </a:t>
            </a:r>
          </a:p>
          <a:p>
            <a:r>
              <a:rPr lang="en-US" dirty="0"/>
              <a:t>• Arterial ulcer: Atherosclerosis, TAO </a:t>
            </a:r>
          </a:p>
          <a:p>
            <a:r>
              <a:rPr lang="en-US" dirty="0"/>
              <a:t>• Venous ulcer: Gravitational ulcer, post-</a:t>
            </a:r>
            <a:r>
              <a:rPr lang="en-US" dirty="0" err="1"/>
              <a:t>phlebitic</a:t>
            </a:r>
            <a:r>
              <a:rPr lang="en-US" dirty="0"/>
              <a:t> ulcer. </a:t>
            </a:r>
          </a:p>
          <a:p>
            <a:r>
              <a:rPr lang="en-US" dirty="0"/>
              <a:t>• Trophic ulcer/Pressure sore. </a:t>
            </a:r>
          </a:p>
          <a:p>
            <a:r>
              <a:rPr lang="en-US" dirty="0"/>
              <a:t>• Infective ulcers: Pyogenic ulcer. </a:t>
            </a:r>
          </a:p>
          <a:p>
            <a:r>
              <a:rPr lang="en-US" dirty="0"/>
              <a:t>• Tropical ulcers: It occurs in tropical countries. It is callous type of ulcer, e.g. Vincent’s ulcer. </a:t>
            </a:r>
          </a:p>
          <a:p>
            <a:r>
              <a:rPr lang="en-US" dirty="0"/>
              <a:t>• Ulcers due to chilblains and frostbite (</a:t>
            </a:r>
            <a:r>
              <a:rPr lang="en-US" dirty="0" err="1"/>
              <a:t>cryopathic</a:t>
            </a:r>
            <a:r>
              <a:rPr lang="en-US" dirty="0"/>
              <a:t> ulcer).</a:t>
            </a:r>
          </a:p>
          <a:p>
            <a:r>
              <a:rPr lang="en-US" dirty="0"/>
              <a:t> • </a:t>
            </a:r>
            <a:r>
              <a:rPr lang="en-US" dirty="0" err="1"/>
              <a:t>Martorell’s</a:t>
            </a:r>
            <a:r>
              <a:rPr lang="en-US" dirty="0"/>
              <a:t> hypertensive ulcer. </a:t>
            </a:r>
          </a:p>
          <a:p>
            <a:r>
              <a:rPr lang="en-US" dirty="0"/>
              <a:t>• </a:t>
            </a:r>
            <a:r>
              <a:rPr lang="en-US" dirty="0" err="1"/>
              <a:t>Bazin’s</a:t>
            </a:r>
            <a:r>
              <a:rPr lang="en-US" dirty="0"/>
              <a:t> ulcer. </a:t>
            </a:r>
          </a:p>
          <a:p>
            <a:r>
              <a:rPr lang="en-US" dirty="0"/>
              <a:t>• Diabetic ulcer.</a:t>
            </a:r>
          </a:p>
          <a:p>
            <a:r>
              <a:rPr lang="en-US" dirty="0"/>
              <a:t> • Ulcers due to leukemia, polycythemia, jaundice, collagen diseases, </a:t>
            </a:r>
            <a:r>
              <a:rPr lang="en-US" dirty="0" err="1"/>
              <a:t>lymphoedema</a:t>
            </a:r>
            <a:r>
              <a:rPr lang="en-US" dirty="0"/>
              <a:t>. </a:t>
            </a:r>
          </a:p>
          <a:p>
            <a:r>
              <a:rPr lang="en-US" dirty="0"/>
              <a:t>• Cortisol ulcers are due to long-time application of cortisol (steroid) creams to certain skin diseases. • These ulcers are callous ulcers last for long time and require excision and skin grafting. </a:t>
            </a:r>
          </a:p>
        </p:txBody>
      </p:sp>
    </p:spTree>
    <p:extLst>
      <p:ext uri="{BB962C8B-B14F-4D97-AF65-F5344CB8AC3E}">
        <p14:creationId xmlns:p14="http://schemas.microsoft.com/office/powerpoint/2010/main" val="1048363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b="1" dirty="0"/>
              <a:t>Ulcer due to frostbite</a:t>
            </a:r>
            <a:r>
              <a:rPr lang="en-US" dirty="0"/>
              <a:t> - It is due to exposure of a part to wet cold below the freezing point (cold wind). It leads to gangrene of the part.</a:t>
            </a:r>
          </a:p>
          <a:p>
            <a:r>
              <a:rPr lang="en-US" dirty="0"/>
              <a:t> </a:t>
            </a:r>
          </a:p>
          <a:p>
            <a:r>
              <a:rPr lang="en-US" b="1" dirty="0"/>
              <a:t> </a:t>
            </a:r>
            <a:endParaRPr lang="en-US" dirty="0"/>
          </a:p>
          <a:p>
            <a:r>
              <a:rPr lang="en-US" b="1" dirty="0"/>
              <a:t> </a:t>
            </a:r>
            <a:endParaRPr lang="en-US" dirty="0"/>
          </a:p>
          <a:p>
            <a:r>
              <a:rPr lang="en-US" b="1" dirty="0"/>
              <a:t>Wagner’s Classification (foot ulcers)</a:t>
            </a:r>
            <a:r>
              <a:rPr lang="en-US" dirty="0"/>
              <a:t> </a:t>
            </a:r>
          </a:p>
          <a:p>
            <a:r>
              <a:rPr lang="en-US" dirty="0"/>
              <a:t>The Wagner scale is used to classify the severity of foot ulcers in diabetics: </a:t>
            </a:r>
          </a:p>
          <a:p>
            <a:r>
              <a:rPr lang="en-US" dirty="0"/>
              <a:t>Grade 0 Pre- or post-ulcerative site</a:t>
            </a:r>
          </a:p>
          <a:p>
            <a:r>
              <a:rPr lang="en-US" dirty="0"/>
              <a:t>Grade 1 Superficial ulcer</a:t>
            </a:r>
          </a:p>
          <a:p>
            <a:r>
              <a:rPr lang="en-US" dirty="0"/>
              <a:t>Grade 2 Penetration into tendon or joint capsule</a:t>
            </a:r>
          </a:p>
          <a:p>
            <a:r>
              <a:rPr lang="en-US" dirty="0"/>
              <a:t>Grade 3 Involvement of deeper tissues</a:t>
            </a:r>
          </a:p>
          <a:p>
            <a:r>
              <a:rPr lang="en-US" dirty="0"/>
              <a:t>Grade 4 Gangrene of the forefoot</a:t>
            </a:r>
          </a:p>
          <a:p>
            <a:r>
              <a:rPr lang="en-US" dirty="0"/>
              <a:t>Grade 5 Gangrene involving more than two-thirds of the foot </a:t>
            </a:r>
          </a:p>
        </p:txBody>
      </p:sp>
    </p:spTree>
    <p:extLst>
      <p:ext uri="{BB962C8B-B14F-4D97-AF65-F5344CB8AC3E}">
        <p14:creationId xmlns:p14="http://schemas.microsoft.com/office/powerpoint/2010/main" val="11539643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US" b="1" dirty="0"/>
              <a:t>Based on Pain </a:t>
            </a:r>
            <a:endParaRPr lang="en-US" dirty="0"/>
          </a:p>
          <a:p>
            <a:r>
              <a:rPr lang="en-US" b="1" dirty="0"/>
              <a:t>Painful Ulcers </a:t>
            </a:r>
            <a:endParaRPr lang="en-US" dirty="0"/>
          </a:p>
          <a:p>
            <a:pPr lvl="0"/>
            <a:r>
              <a:rPr lang="en-US" dirty="0" err="1"/>
              <a:t>Tuberculous</a:t>
            </a:r>
            <a:r>
              <a:rPr lang="en-US" dirty="0"/>
              <a:t> </a:t>
            </a:r>
          </a:p>
          <a:p>
            <a:pPr lvl="0"/>
            <a:r>
              <a:rPr lang="en-US" dirty="0"/>
              <a:t>Arterial </a:t>
            </a:r>
          </a:p>
          <a:p>
            <a:pPr lvl="0"/>
            <a:r>
              <a:rPr lang="en-US" dirty="0"/>
              <a:t>Advanced Malignancy </a:t>
            </a:r>
          </a:p>
        </p:txBody>
      </p:sp>
    </p:spTree>
    <p:extLst>
      <p:ext uri="{BB962C8B-B14F-4D97-AF65-F5344CB8AC3E}">
        <p14:creationId xmlns:p14="http://schemas.microsoft.com/office/powerpoint/2010/main" val="33554251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12845"/>
            <a:ext cx="4572000" cy="5632311"/>
          </a:xfrm>
          <a:prstGeom prst="rect">
            <a:avLst/>
          </a:prstGeom>
        </p:spPr>
        <p:txBody>
          <a:bodyPr>
            <a:spAutoFit/>
          </a:bodyPr>
          <a:lstStyle/>
          <a:p>
            <a:r>
              <a:rPr lang="en-US" b="1" dirty="0"/>
              <a:t>Painless Ulcers</a:t>
            </a:r>
          </a:p>
          <a:p>
            <a:r>
              <a:rPr lang="en-US" dirty="0"/>
              <a:t>Syphilitic </a:t>
            </a:r>
          </a:p>
          <a:p>
            <a:r>
              <a:rPr lang="en-US" dirty="0"/>
              <a:t>Trophic –(occur due to the impairment of tissue nutrition as a result of either ischemia or </a:t>
            </a:r>
            <a:r>
              <a:rPr lang="en-US" dirty="0" err="1"/>
              <a:t>anaesthesia</a:t>
            </a:r>
            <a:r>
              <a:rPr lang="en-US" dirty="0"/>
              <a:t>.)</a:t>
            </a:r>
          </a:p>
          <a:p>
            <a:r>
              <a:rPr lang="en-US" dirty="0"/>
              <a:t>e.g. </a:t>
            </a:r>
          </a:p>
          <a:p>
            <a:r>
              <a:rPr lang="en-US" dirty="0"/>
              <a:t>-In the arm -- chronic vasospasm (painful) -- </a:t>
            </a:r>
            <a:r>
              <a:rPr lang="en-US" dirty="0" err="1"/>
              <a:t>syringomyelia</a:t>
            </a:r>
            <a:r>
              <a:rPr lang="en-US" dirty="0"/>
              <a:t>. (painless) ulcer on fingertips.</a:t>
            </a:r>
          </a:p>
          <a:p>
            <a:r>
              <a:rPr lang="en-US" dirty="0"/>
              <a:t>-In the leg -- ischemic ulcers (painful) around ankle/ dorsum of foot</a:t>
            </a:r>
          </a:p>
          <a:p>
            <a:r>
              <a:rPr lang="en-US" b="1" dirty="0"/>
              <a:t>Neuropathic ulcer </a:t>
            </a:r>
          </a:p>
          <a:p>
            <a:r>
              <a:rPr lang="en-US" dirty="0"/>
              <a:t>Perforating ulcer seen in </a:t>
            </a:r>
          </a:p>
          <a:p>
            <a:r>
              <a:rPr lang="en-US" dirty="0"/>
              <a:t>– Diabetes</a:t>
            </a:r>
          </a:p>
          <a:p>
            <a:r>
              <a:rPr lang="en-US" dirty="0"/>
              <a:t>- </a:t>
            </a:r>
            <a:r>
              <a:rPr lang="en-US" dirty="0" err="1"/>
              <a:t>Spina</a:t>
            </a:r>
            <a:r>
              <a:rPr lang="en-US" dirty="0"/>
              <a:t> bifida </a:t>
            </a:r>
          </a:p>
          <a:p>
            <a:r>
              <a:rPr lang="en-US" dirty="0"/>
              <a:t>- </a:t>
            </a:r>
            <a:r>
              <a:rPr lang="en-US" dirty="0" err="1"/>
              <a:t>Tabes</a:t>
            </a:r>
            <a:r>
              <a:rPr lang="en-US" dirty="0"/>
              <a:t> </a:t>
            </a:r>
            <a:r>
              <a:rPr lang="en-US" dirty="0" err="1"/>
              <a:t>dorsalis</a:t>
            </a:r>
            <a:r>
              <a:rPr lang="en-US" dirty="0"/>
              <a:t> </a:t>
            </a:r>
          </a:p>
          <a:p>
            <a:r>
              <a:rPr lang="en-US" dirty="0"/>
              <a:t>- Leprosy </a:t>
            </a:r>
          </a:p>
          <a:p>
            <a:r>
              <a:rPr lang="en-US" dirty="0"/>
              <a:t>- peripheral nerve injury</a:t>
            </a:r>
          </a:p>
          <a:p>
            <a:r>
              <a:rPr lang="en-US" dirty="0"/>
              <a:t>It starts as a bunion  then penetrate foot         suppuration   Bone / joint /along </a:t>
            </a:r>
            <a:r>
              <a:rPr lang="en-US" dirty="0" err="1"/>
              <a:t>fascial</a:t>
            </a:r>
            <a:r>
              <a:rPr lang="en-US" dirty="0"/>
              <a:t> planes of calf .</a:t>
            </a:r>
          </a:p>
        </p:txBody>
      </p:sp>
    </p:spTree>
    <p:extLst>
      <p:ext uri="{BB962C8B-B14F-4D97-AF65-F5344CB8AC3E}">
        <p14:creationId xmlns:p14="http://schemas.microsoft.com/office/powerpoint/2010/main" val="8914916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58847"/>
            <a:ext cx="4572000" cy="6186309"/>
          </a:xfrm>
          <a:prstGeom prst="rect">
            <a:avLst/>
          </a:prstGeom>
        </p:spPr>
        <p:txBody>
          <a:bodyPr>
            <a:spAutoFit/>
          </a:bodyPr>
          <a:lstStyle/>
          <a:p>
            <a:r>
              <a:rPr lang="en-US" b="1" dirty="0"/>
              <a:t>The different types of ulcers:</a:t>
            </a:r>
            <a:endParaRPr lang="en-US" dirty="0"/>
          </a:p>
          <a:p>
            <a:r>
              <a:rPr lang="en-US" dirty="0"/>
              <a:t>While the most common types of ulcers are peptic ulcers, there are many types, including:</a:t>
            </a:r>
          </a:p>
          <a:p>
            <a:pPr lvl="0"/>
            <a:r>
              <a:rPr lang="en-US" dirty="0"/>
              <a:t>arterial ulcers</a:t>
            </a:r>
          </a:p>
          <a:p>
            <a:pPr lvl="0"/>
            <a:r>
              <a:rPr lang="en-US" dirty="0"/>
              <a:t>venous ulcers</a:t>
            </a:r>
          </a:p>
          <a:p>
            <a:pPr lvl="0"/>
            <a:r>
              <a:rPr lang="en-US" dirty="0"/>
              <a:t>mouth ulcers</a:t>
            </a:r>
          </a:p>
          <a:p>
            <a:pPr lvl="0"/>
            <a:r>
              <a:rPr lang="en-US" dirty="0"/>
              <a:t>genital ulcers</a:t>
            </a:r>
          </a:p>
          <a:p>
            <a:r>
              <a:rPr lang="en-US" b="1" u="sng" dirty="0"/>
              <a:t>Peptic ulcers</a:t>
            </a:r>
            <a:endParaRPr lang="en-US" dirty="0"/>
          </a:p>
          <a:p>
            <a:r>
              <a:rPr lang="en-US" dirty="0"/>
              <a:t>Peptic ulcers are sores that develop on the inside lining of the stomach, the upper portion of the small intestine, or the esophagus. They form when digestive juices damage the walls of your stomach or intestine </a:t>
            </a:r>
            <a:r>
              <a:rPr lang="en-US" dirty="0" err="1"/>
              <a:t>i.e</a:t>
            </a:r>
            <a:r>
              <a:rPr lang="en-US" dirty="0"/>
              <a:t> HCL</a:t>
            </a:r>
          </a:p>
          <a:p>
            <a:r>
              <a:rPr lang="en-US" dirty="0"/>
              <a:t>Peptic ulcers are most often caused from inflammation after being infected with Helicobacter pylori (H. pylori) bacteria and long-term use of painkillers.</a:t>
            </a:r>
          </a:p>
          <a:p>
            <a:r>
              <a:rPr lang="en-US" dirty="0"/>
              <a:t>There are three types of peptic ulcers:</a:t>
            </a:r>
          </a:p>
          <a:p>
            <a:r>
              <a:rPr lang="en-US" b="1" dirty="0"/>
              <a:t>gastric ulcers</a:t>
            </a:r>
            <a:r>
              <a:rPr lang="en-US" dirty="0"/>
              <a:t>, or ulcers that develop in the stomach lining</a:t>
            </a:r>
          </a:p>
          <a:p>
            <a:r>
              <a:rPr lang="en-US" b="1" dirty="0"/>
              <a:t>esophageal ulcers</a:t>
            </a:r>
            <a:r>
              <a:rPr lang="en-US" dirty="0"/>
              <a:t>, or ulcers that develop in the </a:t>
            </a:r>
            <a:r>
              <a:rPr lang="en-US" dirty="0" smtClean="0"/>
              <a:t>esophagus.</a:t>
            </a:r>
            <a:endParaRPr lang="en-US" dirty="0"/>
          </a:p>
        </p:txBody>
      </p:sp>
    </p:spTree>
    <p:extLst>
      <p:ext uri="{BB962C8B-B14F-4D97-AF65-F5344CB8AC3E}">
        <p14:creationId xmlns:p14="http://schemas.microsoft.com/office/powerpoint/2010/main" val="2319338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3416320"/>
          </a:xfrm>
          <a:prstGeom prst="rect">
            <a:avLst/>
          </a:prstGeom>
        </p:spPr>
        <p:txBody>
          <a:bodyPr>
            <a:spAutoFit/>
          </a:bodyPr>
          <a:lstStyle/>
          <a:p>
            <a:r>
              <a:rPr lang="en-US" b="1" dirty="0"/>
              <a:t>duodenal ulcers</a:t>
            </a:r>
            <a:r>
              <a:rPr lang="en-US" dirty="0"/>
              <a:t>, or ulcers that develop in the duodenum.</a:t>
            </a:r>
          </a:p>
          <a:p>
            <a:r>
              <a:rPr lang="en-US" dirty="0"/>
              <a:t>The most common symptom of this condition is a burning pain. Other symptoms may include:</a:t>
            </a:r>
          </a:p>
          <a:p>
            <a:pPr marL="285750" lvl="0" indent="-285750">
              <a:buFont typeface="Arial" pitchFamily="34" charset="0"/>
              <a:buChar char="•"/>
            </a:pPr>
            <a:r>
              <a:rPr lang="en-US" dirty="0"/>
              <a:t>bloating or the feeling of being full</a:t>
            </a:r>
          </a:p>
          <a:p>
            <a:pPr marL="285750" lvl="0" indent="-285750">
              <a:buFont typeface="Arial" pitchFamily="34" charset="0"/>
              <a:buChar char="•"/>
            </a:pPr>
            <a:r>
              <a:rPr lang="en-US" dirty="0"/>
              <a:t>belching</a:t>
            </a:r>
          </a:p>
          <a:p>
            <a:pPr marL="285750" lvl="0" indent="-285750">
              <a:buFont typeface="Arial" pitchFamily="34" charset="0"/>
              <a:buChar char="•"/>
            </a:pPr>
            <a:r>
              <a:rPr lang="en-US" dirty="0"/>
              <a:t>heartburn</a:t>
            </a:r>
          </a:p>
          <a:p>
            <a:pPr marL="285750" lvl="0" indent="-285750">
              <a:buFont typeface="Arial" pitchFamily="34" charset="0"/>
              <a:buChar char="•"/>
            </a:pPr>
            <a:r>
              <a:rPr lang="en-US" dirty="0"/>
              <a:t>nausea</a:t>
            </a:r>
          </a:p>
          <a:p>
            <a:pPr marL="285750" lvl="0" indent="-285750">
              <a:buFont typeface="Arial" pitchFamily="34" charset="0"/>
              <a:buChar char="•"/>
            </a:pPr>
            <a:r>
              <a:rPr lang="en-US" dirty="0"/>
              <a:t>vomiting</a:t>
            </a:r>
          </a:p>
          <a:p>
            <a:pPr marL="285750" lvl="0" indent="-285750">
              <a:buFont typeface="Arial" pitchFamily="34" charset="0"/>
              <a:buChar char="•"/>
            </a:pPr>
            <a:r>
              <a:rPr lang="en-US" dirty="0"/>
              <a:t>unexplained weight loss</a:t>
            </a:r>
          </a:p>
          <a:p>
            <a:pPr marL="285750" lvl="0" indent="-285750">
              <a:buFont typeface="Arial" pitchFamily="34" charset="0"/>
              <a:buChar char="•"/>
            </a:pPr>
            <a:r>
              <a:rPr lang="en-US" dirty="0"/>
              <a:t>chest pain</a:t>
            </a:r>
          </a:p>
        </p:txBody>
      </p:sp>
    </p:spTree>
    <p:extLst>
      <p:ext uri="{BB962C8B-B14F-4D97-AF65-F5344CB8AC3E}">
        <p14:creationId xmlns:p14="http://schemas.microsoft.com/office/powerpoint/2010/main" val="3635828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89844"/>
            <a:ext cx="4572000" cy="5078313"/>
          </a:xfrm>
          <a:prstGeom prst="rect">
            <a:avLst/>
          </a:prstGeom>
        </p:spPr>
        <p:txBody>
          <a:bodyPr>
            <a:spAutoFit/>
          </a:bodyPr>
          <a:lstStyle/>
          <a:p>
            <a:r>
              <a:rPr lang="en-US" b="1" dirty="0"/>
              <a:t>Arterial ulcers</a:t>
            </a:r>
            <a:endParaRPr lang="en-US" dirty="0"/>
          </a:p>
          <a:p>
            <a:r>
              <a:rPr lang="en-US" dirty="0"/>
              <a:t>Arterial (ischemic) ulcers are open sores that  develop on the outer side of your ankle, feet, toes, and heels. Arterial ulcers develop from damage to the arteries due to lack of blood flow to tissue. These forms of ulcers can take months to heal and require proper treatment to prevent infection and further complications.</a:t>
            </a:r>
          </a:p>
          <a:p>
            <a:r>
              <a:rPr lang="en-US" dirty="0"/>
              <a:t> </a:t>
            </a:r>
          </a:p>
          <a:p>
            <a:r>
              <a:rPr lang="en-US" dirty="0"/>
              <a:t>Arterial ulcers have a “punched out” appearance accompanied with a number of symptoms, including:</a:t>
            </a:r>
          </a:p>
          <a:p>
            <a:pPr marL="285750" lvl="0" indent="-285750">
              <a:buFont typeface="Arial" pitchFamily="34" charset="0"/>
              <a:buChar char="•"/>
            </a:pPr>
            <a:r>
              <a:rPr lang="en-US" dirty="0"/>
              <a:t>red, yellow, or black sores</a:t>
            </a:r>
          </a:p>
          <a:p>
            <a:pPr marL="285750" lvl="0" indent="-285750">
              <a:buFont typeface="Arial" pitchFamily="34" charset="0"/>
              <a:buChar char="•"/>
            </a:pPr>
            <a:r>
              <a:rPr lang="en-US" dirty="0"/>
              <a:t>hairless skin</a:t>
            </a:r>
          </a:p>
          <a:p>
            <a:pPr marL="285750" lvl="0" indent="-285750">
              <a:buFont typeface="Arial" pitchFamily="34" charset="0"/>
              <a:buChar char="•"/>
            </a:pPr>
            <a:r>
              <a:rPr lang="en-US" dirty="0"/>
              <a:t>leg pain</a:t>
            </a:r>
          </a:p>
          <a:p>
            <a:pPr marL="285750" lvl="0" indent="-285750">
              <a:buFont typeface="Arial" pitchFamily="34" charset="0"/>
              <a:buChar char="•"/>
            </a:pPr>
            <a:r>
              <a:rPr lang="en-US" dirty="0"/>
              <a:t>no bleeding</a:t>
            </a:r>
          </a:p>
          <a:p>
            <a:pPr marL="285750" indent="-285750">
              <a:buFont typeface="Arial" pitchFamily="34" charset="0"/>
              <a:buChar char="•"/>
            </a:pPr>
            <a:r>
              <a:rPr lang="en-US" dirty="0"/>
              <a:t>affected area cool to the touch from minimal blood circulation</a:t>
            </a:r>
          </a:p>
        </p:txBody>
      </p:sp>
    </p:spTree>
    <p:extLst>
      <p:ext uri="{BB962C8B-B14F-4D97-AF65-F5344CB8AC3E}">
        <p14:creationId xmlns:p14="http://schemas.microsoft.com/office/powerpoint/2010/main" val="2814095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tretch>
            <a:fillRect/>
          </a:stretch>
        </p:blipFill>
        <p:spPr>
          <a:xfrm>
            <a:off x="2519362" y="1889442"/>
            <a:ext cx="4105275" cy="3079115"/>
          </a:xfrm>
          <a:prstGeom prst="rect">
            <a:avLst/>
          </a:prstGeom>
        </p:spPr>
      </p:pic>
    </p:spTree>
    <p:extLst>
      <p:ext uri="{BB962C8B-B14F-4D97-AF65-F5344CB8AC3E}">
        <p14:creationId xmlns:p14="http://schemas.microsoft.com/office/powerpoint/2010/main" val="2511438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81000"/>
            <a:ext cx="5715000" cy="5632311"/>
          </a:xfrm>
          <a:prstGeom prst="rect">
            <a:avLst/>
          </a:prstGeom>
        </p:spPr>
        <p:txBody>
          <a:bodyPr wrap="square">
            <a:spAutoFit/>
          </a:bodyPr>
          <a:lstStyle/>
          <a:p>
            <a:r>
              <a:rPr lang="en-US" b="1" dirty="0"/>
              <a:t>3.Electricity</a:t>
            </a:r>
          </a:p>
          <a:p>
            <a:r>
              <a:rPr lang="en-US" dirty="0"/>
              <a:t>Types low voltage ,high voltage and very high voltage</a:t>
            </a:r>
          </a:p>
          <a:p>
            <a:r>
              <a:rPr lang="en-US" dirty="0"/>
              <a:t>Low voltage is &lt;1000 volts while high voltage is &gt; 1000 volts. Very high voltage include injury from the grid and lightening injuries</a:t>
            </a:r>
          </a:p>
          <a:p>
            <a:r>
              <a:rPr lang="en-US" dirty="0"/>
              <a:t>Have entry and exit points. Main injuries are </a:t>
            </a:r>
          </a:p>
          <a:p>
            <a:r>
              <a:rPr lang="en-US" dirty="0"/>
              <a:t>-Myonecrosis, Renal failure and Heart arrhythmia</a:t>
            </a:r>
          </a:p>
          <a:p>
            <a:r>
              <a:rPr lang="en-US" dirty="0"/>
              <a:t>-Myonecrosis lead Myoglobinuria causing to Renal failure with very little damage to overlying skin.</a:t>
            </a:r>
          </a:p>
          <a:p>
            <a:r>
              <a:rPr lang="en-US" dirty="0"/>
              <a:t>-Arching burn -Occur around joints due to burn at joint surrounded by two areas of conductance.</a:t>
            </a:r>
          </a:p>
          <a:p>
            <a:r>
              <a:rPr lang="en-US" dirty="0"/>
              <a:t>-Side flash-Very high voltage burns due to lightening.</a:t>
            </a:r>
          </a:p>
          <a:p>
            <a:r>
              <a:rPr lang="en-US" dirty="0"/>
              <a:t>-Body resistance is about 500ohms.Current of 1 ampere is required to cause cardiac </a:t>
            </a:r>
            <a:r>
              <a:rPr lang="en-US" dirty="0" smtClean="0"/>
              <a:t>a systole </a:t>
            </a:r>
            <a:r>
              <a:rPr lang="en-US" dirty="0"/>
              <a:t>this usually does not occur with domestic electric burns because the voltage is about 240V giving current of approx. O.5 A.</a:t>
            </a:r>
          </a:p>
          <a:p>
            <a:r>
              <a:rPr lang="en-US" dirty="0"/>
              <a:t>-Thus TBSA is NOT an index for resuscitation. IV fluids are titrated against the volume of urine &amp; specific gravity (1.010). Usually X2 the physiological requirements (3L/24hrs) of the patient.</a:t>
            </a:r>
          </a:p>
        </p:txBody>
      </p:sp>
    </p:spTree>
    <p:extLst>
      <p:ext uri="{BB962C8B-B14F-4D97-AF65-F5344CB8AC3E}">
        <p14:creationId xmlns:p14="http://schemas.microsoft.com/office/powerpoint/2010/main" val="333570942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3"/>
            <a:ext cx="4572000" cy="4524315"/>
          </a:xfrm>
          <a:prstGeom prst="rect">
            <a:avLst/>
          </a:prstGeom>
        </p:spPr>
        <p:txBody>
          <a:bodyPr>
            <a:spAutoFit/>
          </a:bodyPr>
          <a:lstStyle/>
          <a:p>
            <a:r>
              <a:rPr lang="en-US" b="1" dirty="0"/>
              <a:t>Venous ulcers</a:t>
            </a:r>
            <a:endParaRPr lang="en-US" dirty="0"/>
          </a:p>
          <a:p>
            <a:r>
              <a:rPr lang="en-US" dirty="0"/>
              <a:t>Venous ulcers — the most common type of leg ulcers — are open wounds often forming on your leg, below your knee and on the inner area of your ankle. They typically develop from damage to your veins caused by insufficient blood flow back to your heart.</a:t>
            </a:r>
          </a:p>
          <a:p>
            <a:r>
              <a:rPr lang="en-US" dirty="0"/>
              <a:t>In some cases, venous ulcers cause little to no pain unless they’re infected. Other cases of this condition can be very painful.</a:t>
            </a:r>
          </a:p>
          <a:p>
            <a:r>
              <a:rPr lang="en-US" dirty="0"/>
              <a:t>Other symptoms you may experience include:</a:t>
            </a:r>
          </a:p>
          <a:p>
            <a:pPr marL="285750" lvl="0" indent="-285750">
              <a:buFont typeface="Arial" pitchFamily="34" charset="0"/>
              <a:buChar char="•"/>
            </a:pPr>
            <a:r>
              <a:rPr lang="en-US" dirty="0"/>
              <a:t>inflammation</a:t>
            </a:r>
          </a:p>
          <a:p>
            <a:pPr marL="285750" lvl="0" indent="-285750">
              <a:buFont typeface="Arial" pitchFamily="34" charset="0"/>
              <a:buChar char="•"/>
            </a:pPr>
            <a:r>
              <a:rPr lang="en-US" dirty="0"/>
              <a:t>swelling</a:t>
            </a:r>
          </a:p>
          <a:p>
            <a:pPr marL="285750" lvl="0" indent="-285750">
              <a:buFont typeface="Arial" pitchFamily="34" charset="0"/>
              <a:buChar char="•"/>
            </a:pPr>
            <a:r>
              <a:rPr lang="en-US" dirty="0"/>
              <a:t>itchy skin</a:t>
            </a:r>
          </a:p>
          <a:p>
            <a:pPr marL="285750" lvl="0" indent="-285750">
              <a:buFont typeface="Arial" pitchFamily="34" charset="0"/>
              <a:buChar char="•"/>
            </a:pPr>
            <a:r>
              <a:rPr lang="en-US" dirty="0"/>
              <a:t>scabbing</a:t>
            </a:r>
          </a:p>
          <a:p>
            <a:pPr marL="285750" lvl="0" indent="-285750">
              <a:buFont typeface="Arial" pitchFamily="34" charset="0"/>
              <a:buChar char="•"/>
            </a:pPr>
            <a:r>
              <a:rPr lang="en-US" dirty="0"/>
              <a:t>discharge</a:t>
            </a:r>
          </a:p>
        </p:txBody>
      </p:sp>
    </p:spTree>
    <p:extLst>
      <p:ext uri="{BB962C8B-B14F-4D97-AF65-F5344CB8AC3E}">
        <p14:creationId xmlns:p14="http://schemas.microsoft.com/office/powerpoint/2010/main" val="6424327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6550" y="2003941"/>
            <a:ext cx="3390900"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3430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6563" y="0"/>
            <a:ext cx="5729287" cy="655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8082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6563" y="1897063"/>
            <a:ext cx="5729287" cy="279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30444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89844"/>
            <a:ext cx="4572000" cy="5078313"/>
          </a:xfrm>
          <a:prstGeom prst="rect">
            <a:avLst/>
          </a:prstGeom>
        </p:spPr>
        <p:txBody>
          <a:bodyPr>
            <a:spAutoFit/>
          </a:bodyPr>
          <a:lstStyle/>
          <a:p>
            <a:r>
              <a:rPr lang="en-US" b="1" dirty="0"/>
              <a:t>Modes of Onset of Ulcer </a:t>
            </a:r>
          </a:p>
          <a:p>
            <a:r>
              <a:rPr lang="en-US" dirty="0"/>
              <a:t>• Traumatic</a:t>
            </a:r>
          </a:p>
          <a:p>
            <a:r>
              <a:rPr lang="en-US" dirty="0"/>
              <a:t> • Spontaneous</a:t>
            </a:r>
          </a:p>
          <a:p>
            <a:r>
              <a:rPr lang="en-US" dirty="0"/>
              <a:t>• Secondary changes on a Swelling-</a:t>
            </a:r>
            <a:r>
              <a:rPr lang="en-US" dirty="0" err="1"/>
              <a:t>Tuberculous</a:t>
            </a:r>
            <a:r>
              <a:rPr lang="en-US" dirty="0"/>
              <a:t> lymphadenopathy </a:t>
            </a:r>
            <a:r>
              <a:rPr lang="en-US" dirty="0">
                <a:sym typeface="Symbol"/>
              </a:rPr>
              <a:t></a:t>
            </a:r>
            <a:endParaRPr lang="en-US" dirty="0"/>
          </a:p>
          <a:p>
            <a:r>
              <a:rPr lang="en-US" dirty="0"/>
              <a:t>• From a Previous Scar-Marjolin’s Ulcer-A </a:t>
            </a:r>
            <a:r>
              <a:rPr lang="en-US" dirty="0" err="1"/>
              <a:t>marjolin’s</a:t>
            </a:r>
            <a:r>
              <a:rPr lang="en-US" dirty="0"/>
              <a:t> ulcer is a rare aggressive type of skin cancer that grows from burns, scars or poorly healing of wounds.</a:t>
            </a:r>
          </a:p>
          <a:p>
            <a:r>
              <a:rPr lang="en-US" b="1" dirty="0"/>
              <a:t>Curling's ulcer</a:t>
            </a:r>
            <a:endParaRPr lang="en-US" dirty="0"/>
          </a:p>
          <a:p>
            <a:r>
              <a:rPr lang="en-US" dirty="0"/>
              <a:t> is an acute gastric erosion resulting as a complication from severe burns when reduced plasma volume leads to ischemia and cell necrosis of mucosa lining the stomach. They result in perforation and </a:t>
            </a:r>
            <a:r>
              <a:rPr lang="en-US" dirty="0" smtClean="0"/>
              <a:t>hemorrhage</a:t>
            </a:r>
            <a:r>
              <a:rPr lang="en-US" dirty="0"/>
              <a:t> more often than other forms of intestinal ulceration and had correspondingly high mortality rates (at least 80%). </a:t>
            </a:r>
          </a:p>
        </p:txBody>
      </p:sp>
    </p:spTree>
    <p:extLst>
      <p:ext uri="{BB962C8B-B14F-4D97-AF65-F5344CB8AC3E}">
        <p14:creationId xmlns:p14="http://schemas.microsoft.com/office/powerpoint/2010/main" val="10684078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139321"/>
          </a:xfrm>
          <a:prstGeom prst="rect">
            <a:avLst/>
          </a:prstGeom>
        </p:spPr>
        <p:txBody>
          <a:bodyPr>
            <a:spAutoFit/>
          </a:bodyPr>
          <a:lstStyle/>
          <a:p>
            <a:r>
              <a:rPr lang="en-US" b="1" dirty="0"/>
              <a:t>Tools for diagnosis:</a:t>
            </a:r>
            <a:endParaRPr lang="en-US" dirty="0"/>
          </a:p>
          <a:p>
            <a:r>
              <a:rPr lang="en-US" dirty="0"/>
              <a:t> • History </a:t>
            </a:r>
          </a:p>
          <a:p>
            <a:r>
              <a:rPr lang="en-US" dirty="0"/>
              <a:t>• Examination </a:t>
            </a:r>
          </a:p>
          <a:p>
            <a:r>
              <a:rPr lang="en-US" dirty="0"/>
              <a:t>• Further investigation </a:t>
            </a:r>
          </a:p>
          <a:p>
            <a:r>
              <a:rPr lang="en-US" dirty="0"/>
              <a:t>• Additional diagnostic methods – biopsy</a:t>
            </a:r>
          </a:p>
          <a:p>
            <a:r>
              <a:rPr lang="en-US" b="1" dirty="0"/>
              <a:t>Regional examination</a:t>
            </a:r>
            <a:endParaRPr lang="en-US" dirty="0"/>
          </a:p>
          <a:p>
            <a:r>
              <a:rPr lang="en-US" b="1" dirty="0"/>
              <a:t>Examination of draining LNs (Lymph nodes)</a:t>
            </a:r>
            <a:endParaRPr lang="en-US" dirty="0"/>
          </a:p>
          <a:p>
            <a:pPr lvl="0"/>
            <a:r>
              <a:rPr lang="en-US" dirty="0"/>
              <a:t>Tender &amp; enlarged – secondary infection</a:t>
            </a:r>
          </a:p>
          <a:p>
            <a:pPr lvl="0"/>
            <a:r>
              <a:rPr lang="en-US" dirty="0"/>
              <a:t>Enlarged hard fixed – malignant ulcer </a:t>
            </a:r>
          </a:p>
          <a:p>
            <a:pPr lvl="0"/>
            <a:r>
              <a:rPr lang="en-US" dirty="0"/>
              <a:t>Enlarged, firm, matted – </a:t>
            </a:r>
            <a:r>
              <a:rPr lang="en-US" dirty="0" err="1"/>
              <a:t>tuberculous</a:t>
            </a:r>
            <a:r>
              <a:rPr lang="en-US" dirty="0"/>
              <a:t> ulcer </a:t>
            </a:r>
          </a:p>
          <a:p>
            <a:pPr lvl="0"/>
            <a:r>
              <a:rPr lang="en-US" dirty="0"/>
              <a:t>Enlarged and </a:t>
            </a:r>
            <a:r>
              <a:rPr lang="en-US" dirty="0" err="1"/>
              <a:t>shotty</a:t>
            </a:r>
            <a:r>
              <a:rPr lang="en-US" dirty="0"/>
              <a:t> – syphilis</a:t>
            </a:r>
          </a:p>
        </p:txBody>
      </p:sp>
    </p:spTree>
    <p:extLst>
      <p:ext uri="{BB962C8B-B14F-4D97-AF65-F5344CB8AC3E}">
        <p14:creationId xmlns:p14="http://schemas.microsoft.com/office/powerpoint/2010/main" val="185362063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3"/>
            <a:ext cx="4572000" cy="4524315"/>
          </a:xfrm>
          <a:prstGeom prst="rect">
            <a:avLst/>
          </a:prstGeom>
        </p:spPr>
        <p:txBody>
          <a:bodyPr>
            <a:spAutoFit/>
          </a:bodyPr>
          <a:lstStyle/>
          <a:p>
            <a:r>
              <a:rPr lang="en-US" b="1" dirty="0"/>
              <a:t>Examination for impaired circulation.</a:t>
            </a:r>
            <a:endParaRPr lang="en-US" dirty="0"/>
          </a:p>
          <a:p>
            <a:r>
              <a:rPr lang="en-US" dirty="0"/>
              <a:t>look for absent pulse/ weak pulse,</a:t>
            </a:r>
          </a:p>
          <a:p>
            <a:r>
              <a:rPr lang="en-US" dirty="0"/>
              <a:t>trophic changes – thin limb, shiny skin, loss of hairs, brittle nails </a:t>
            </a:r>
            <a:r>
              <a:rPr lang="en-US" dirty="0">
                <a:sym typeface="Symbol"/>
              </a:rPr>
              <a:t></a:t>
            </a:r>
            <a:r>
              <a:rPr lang="en-US" dirty="0"/>
              <a:t> Look for varicose veins.</a:t>
            </a:r>
          </a:p>
          <a:p>
            <a:r>
              <a:rPr lang="en-US" b="1" dirty="0"/>
              <a:t>Neurological examination</a:t>
            </a:r>
            <a:endParaRPr lang="en-US" dirty="0"/>
          </a:p>
          <a:p>
            <a:r>
              <a:rPr lang="en-US" dirty="0"/>
              <a:t>Sensation, motor power, reflexes</a:t>
            </a:r>
          </a:p>
          <a:p>
            <a:r>
              <a:rPr lang="en-US" b="1" dirty="0"/>
              <a:t>general examination</a:t>
            </a:r>
            <a:r>
              <a:rPr lang="en-US" dirty="0"/>
              <a:t> </a:t>
            </a:r>
          </a:p>
          <a:p>
            <a:r>
              <a:rPr lang="en-US" dirty="0"/>
              <a:t>Look for – </a:t>
            </a:r>
            <a:r>
              <a:rPr lang="en-US" dirty="0" smtClean="0"/>
              <a:t>Anemia, </a:t>
            </a:r>
            <a:r>
              <a:rPr lang="en-US" dirty="0"/>
              <a:t>Malnutrition , Diabetes .</a:t>
            </a:r>
          </a:p>
          <a:p>
            <a:r>
              <a:rPr lang="en-US" dirty="0"/>
              <a:t> Rule out -- Cardiac Failure . </a:t>
            </a:r>
          </a:p>
          <a:p>
            <a:r>
              <a:rPr lang="en-US" b="1" dirty="0"/>
              <a:t>Principles of management and treatment</a:t>
            </a:r>
            <a:endParaRPr lang="en-US" dirty="0"/>
          </a:p>
          <a:p>
            <a:pPr lvl="0"/>
            <a:r>
              <a:rPr lang="en-US" dirty="0"/>
              <a:t>Determine </a:t>
            </a:r>
            <a:r>
              <a:rPr lang="en-US" dirty="0" smtClean="0"/>
              <a:t>etiology</a:t>
            </a:r>
            <a:endParaRPr lang="en-US" dirty="0"/>
          </a:p>
          <a:p>
            <a:pPr lvl="0"/>
            <a:r>
              <a:rPr lang="en-US" dirty="0"/>
              <a:t>Accurate assessment of ulcer</a:t>
            </a:r>
          </a:p>
          <a:p>
            <a:pPr lvl="0"/>
            <a:r>
              <a:rPr lang="en-US" dirty="0"/>
              <a:t>Identify and correct comorbid factors .</a:t>
            </a:r>
          </a:p>
          <a:p>
            <a:pPr lvl="0"/>
            <a:r>
              <a:rPr lang="en-US" dirty="0"/>
              <a:t>Treat underlying cause</a:t>
            </a:r>
          </a:p>
          <a:p>
            <a:pPr lvl="0"/>
            <a:r>
              <a:rPr lang="en-US" dirty="0"/>
              <a:t>Adequate drainage and </a:t>
            </a:r>
            <a:r>
              <a:rPr lang="en-US" dirty="0" smtClean="0"/>
              <a:t>DE sloughing </a:t>
            </a:r>
            <a:r>
              <a:rPr lang="en-US" dirty="0"/>
              <a:t>.</a:t>
            </a:r>
          </a:p>
          <a:p>
            <a:pPr lvl="0"/>
            <a:r>
              <a:rPr lang="en-US" dirty="0"/>
              <a:t>Avoid adherent dressings </a:t>
            </a:r>
          </a:p>
        </p:txBody>
      </p:sp>
    </p:spTree>
    <p:extLst>
      <p:ext uri="{BB962C8B-B14F-4D97-AF65-F5344CB8AC3E}">
        <p14:creationId xmlns:p14="http://schemas.microsoft.com/office/powerpoint/2010/main" val="23598691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3416320"/>
          </a:xfrm>
          <a:prstGeom prst="rect">
            <a:avLst/>
          </a:prstGeom>
        </p:spPr>
        <p:txBody>
          <a:bodyPr>
            <a:spAutoFit/>
          </a:bodyPr>
          <a:lstStyle/>
          <a:p>
            <a:r>
              <a:rPr lang="en-US" b="1" dirty="0"/>
              <a:t>Investigations</a:t>
            </a:r>
            <a:endParaRPr lang="en-US" dirty="0"/>
          </a:p>
          <a:p>
            <a:pPr marL="285750" lvl="0" indent="-285750">
              <a:buFont typeface="Arial" pitchFamily="34" charset="0"/>
              <a:buChar char="•"/>
            </a:pPr>
            <a:r>
              <a:rPr lang="en-US" dirty="0" smtClean="0"/>
              <a:t>Hematological</a:t>
            </a:r>
            <a:endParaRPr lang="en-US" dirty="0"/>
          </a:p>
          <a:p>
            <a:pPr marL="285750" lvl="0" indent="-285750">
              <a:buFont typeface="Arial" pitchFamily="34" charset="0"/>
              <a:buChar char="•"/>
            </a:pPr>
            <a:r>
              <a:rPr lang="en-US" dirty="0"/>
              <a:t>LFT / Protein </a:t>
            </a:r>
            <a:r>
              <a:rPr lang="en-US" dirty="0">
                <a:sym typeface="Symbol"/>
              </a:rPr>
              <a:t></a:t>
            </a:r>
            <a:r>
              <a:rPr lang="en-US" dirty="0"/>
              <a:t> Blood sugar -- fasting &amp; post prandial</a:t>
            </a:r>
          </a:p>
          <a:p>
            <a:pPr marL="285750" lvl="0" indent="-285750">
              <a:buFont typeface="Arial" pitchFamily="34" charset="0"/>
              <a:buChar char="•"/>
            </a:pPr>
            <a:r>
              <a:rPr lang="en-US" dirty="0" smtClean="0"/>
              <a:t>Monteux </a:t>
            </a:r>
            <a:r>
              <a:rPr lang="en-US" dirty="0"/>
              <a:t>test for TB</a:t>
            </a:r>
          </a:p>
          <a:p>
            <a:pPr marL="285750" lvl="0" indent="-285750">
              <a:buFont typeface="Arial" pitchFamily="34" charset="0"/>
              <a:buChar char="•"/>
            </a:pPr>
            <a:r>
              <a:rPr lang="en-US" dirty="0"/>
              <a:t>Serological tests for Syphilis </a:t>
            </a:r>
          </a:p>
          <a:p>
            <a:pPr marL="285750" lvl="0" indent="-285750">
              <a:buFont typeface="Arial" pitchFamily="34" charset="0"/>
              <a:buChar char="•"/>
            </a:pPr>
            <a:r>
              <a:rPr lang="en-US" dirty="0"/>
              <a:t>Biopsy ( wedge/ Excision )</a:t>
            </a:r>
          </a:p>
          <a:p>
            <a:pPr marL="285750" lvl="0" indent="-285750">
              <a:buFont typeface="Arial" pitchFamily="34" charset="0"/>
              <a:buChar char="•"/>
            </a:pPr>
            <a:r>
              <a:rPr lang="en-US" dirty="0"/>
              <a:t>Swab -- culture / sensitivity</a:t>
            </a:r>
          </a:p>
          <a:p>
            <a:pPr marL="285750" lvl="0" indent="-285750">
              <a:buFont typeface="Arial" pitchFamily="34" charset="0"/>
              <a:buChar char="•"/>
            </a:pPr>
            <a:r>
              <a:rPr lang="en-US" dirty="0"/>
              <a:t>Discharge – gm. staining, </a:t>
            </a:r>
          </a:p>
          <a:p>
            <a:pPr marL="285750" lvl="0" indent="-285750">
              <a:buFont typeface="Arial" pitchFamily="34" charset="0"/>
              <a:buChar char="•"/>
            </a:pPr>
            <a:r>
              <a:rPr lang="en-US" dirty="0"/>
              <a:t>ZN staining for AFB, PCR for Koch.</a:t>
            </a:r>
          </a:p>
          <a:p>
            <a:pPr marL="285750" lvl="0" indent="-285750">
              <a:buFont typeface="Arial" pitchFamily="34" charset="0"/>
              <a:buChar char="•"/>
            </a:pPr>
            <a:r>
              <a:rPr lang="en-US" dirty="0"/>
              <a:t>FNAC of enlarged LNs</a:t>
            </a:r>
          </a:p>
          <a:p>
            <a:pPr marL="285750" lvl="0" indent="-285750">
              <a:buFont typeface="Arial" pitchFamily="34" charset="0"/>
              <a:buChar char="•"/>
            </a:pPr>
            <a:r>
              <a:rPr lang="en-US" dirty="0"/>
              <a:t>X-ray of affected part Ulcer</a:t>
            </a:r>
          </a:p>
        </p:txBody>
      </p:sp>
    </p:spTree>
    <p:extLst>
      <p:ext uri="{BB962C8B-B14F-4D97-AF65-F5344CB8AC3E}">
        <p14:creationId xmlns:p14="http://schemas.microsoft.com/office/powerpoint/2010/main" val="24973805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840162"/>
          </a:xfrm>
        </p:spPr>
        <p:txBody>
          <a:bodyPr/>
          <a:lstStyle/>
          <a:p>
            <a:r>
              <a:rPr lang="en-US" dirty="0" smtClean="0">
                <a:solidFill>
                  <a:srgbClr val="00B0F0"/>
                </a:solidFill>
              </a:rPr>
              <a:t>GANGRENE</a:t>
            </a:r>
            <a:endParaRPr lang="en-US" dirty="0">
              <a:solidFill>
                <a:srgbClr val="00B0F0"/>
              </a:solidFill>
            </a:endParaRPr>
          </a:p>
        </p:txBody>
      </p:sp>
    </p:spTree>
    <p:extLst>
      <p:ext uri="{BB962C8B-B14F-4D97-AF65-F5344CB8AC3E}">
        <p14:creationId xmlns:p14="http://schemas.microsoft.com/office/powerpoint/2010/main" val="5246313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09600"/>
            <a:ext cx="7162800" cy="5257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6974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89844"/>
            <a:ext cx="4572000" cy="5078313"/>
          </a:xfrm>
          <a:prstGeom prst="rect">
            <a:avLst/>
          </a:prstGeom>
        </p:spPr>
        <p:txBody>
          <a:bodyPr>
            <a:spAutoFit/>
          </a:bodyPr>
          <a:lstStyle/>
          <a:p>
            <a:r>
              <a:rPr lang="en-US" dirty="0"/>
              <a:t>-In microwave injuries, the area is normal looking but anaesthetic due to depolarization of nerves</a:t>
            </a:r>
          </a:p>
          <a:p>
            <a:r>
              <a:rPr lang="en-US" dirty="0"/>
              <a:t>-Flash burns occur in technicians &amp; may resemble open flame burns</a:t>
            </a:r>
          </a:p>
          <a:p>
            <a:r>
              <a:rPr lang="en-US" dirty="0"/>
              <a:t>Mx - Give plenty of fluids</a:t>
            </a:r>
          </a:p>
          <a:p>
            <a:r>
              <a:rPr lang="en-US" dirty="0"/>
              <a:t>        -Alkalinizing the urine and admin of mannitol aid in  </a:t>
            </a:r>
          </a:p>
          <a:p>
            <a:r>
              <a:rPr lang="en-US" dirty="0"/>
              <a:t>          Flushing the myoglobin from the kidney</a:t>
            </a:r>
          </a:p>
          <a:p>
            <a:r>
              <a:rPr lang="en-US" dirty="0"/>
              <a:t>        -Do fasciotomy of muscle compartment to avoid  </a:t>
            </a:r>
          </a:p>
          <a:p>
            <a:r>
              <a:rPr lang="en-US" dirty="0"/>
              <a:t>          Compartment syndrome. Normal pressure is </a:t>
            </a:r>
          </a:p>
          <a:p>
            <a:r>
              <a:rPr lang="en-US" dirty="0"/>
              <a:t>          30mmHg</a:t>
            </a:r>
          </a:p>
          <a:p>
            <a:r>
              <a:rPr lang="en-US" dirty="0"/>
              <a:t>        -Debride after 3-4days</a:t>
            </a:r>
          </a:p>
          <a:p>
            <a:r>
              <a:rPr lang="en-US" b="1" dirty="0"/>
              <a:t>4.Frostbite</a:t>
            </a:r>
          </a:p>
          <a:p>
            <a:r>
              <a:rPr lang="en-US" b="1" dirty="0"/>
              <a:t>5.Mechanical (Frictional) burns</a:t>
            </a:r>
          </a:p>
          <a:p>
            <a:r>
              <a:rPr lang="en-US" b="1" dirty="0"/>
              <a:t>6.Radiation injury</a:t>
            </a:r>
          </a:p>
        </p:txBody>
      </p:sp>
    </p:spTree>
    <p:extLst>
      <p:ext uri="{BB962C8B-B14F-4D97-AF65-F5344CB8AC3E}">
        <p14:creationId xmlns:p14="http://schemas.microsoft.com/office/powerpoint/2010/main" val="324202550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305342"/>
            <a:ext cx="7543800" cy="2862322"/>
          </a:xfrm>
          <a:prstGeom prst="rect">
            <a:avLst/>
          </a:prstGeom>
        </p:spPr>
        <p:txBody>
          <a:bodyPr wrap="square">
            <a:spAutoFit/>
          </a:bodyPr>
          <a:lstStyle/>
          <a:p>
            <a:r>
              <a:rPr lang="en-US" dirty="0"/>
              <a:t>Swelling or the formation of blisters filled with fluid on the skin</a:t>
            </a:r>
          </a:p>
          <a:p>
            <a:r>
              <a:rPr lang="en-US" dirty="0"/>
              <a:t>A clear line between healthy and damaged skin</a:t>
            </a:r>
          </a:p>
          <a:p>
            <a:r>
              <a:rPr lang="en-US" dirty="0"/>
              <a:t>Sudden, severe pain followed by a feeling of numbness</a:t>
            </a:r>
          </a:p>
          <a:p>
            <a:r>
              <a:rPr lang="en-US" dirty="0"/>
              <a:t>A foul-smelling discharge leaking from a sore</a:t>
            </a:r>
          </a:p>
          <a:p>
            <a:r>
              <a:rPr lang="en-US" dirty="0"/>
              <a:t>Thin, shiny skin, or skin without hair</a:t>
            </a:r>
          </a:p>
          <a:p>
            <a:r>
              <a:rPr lang="en-US" dirty="0"/>
              <a:t>Skin that feels cool or cold to the touch</a:t>
            </a:r>
          </a:p>
          <a:p>
            <a:r>
              <a:rPr lang="en-US" dirty="0"/>
              <a:t>If you have a type of gangrene that affects tissues beneath the surface of your skin, such as gas gangrene or internal gangrene, you may notice that:</a:t>
            </a:r>
          </a:p>
          <a:p>
            <a:r>
              <a:rPr lang="en-US" dirty="0"/>
              <a:t>The affected tissue is swollen and very painful</a:t>
            </a:r>
          </a:p>
          <a:p>
            <a:r>
              <a:rPr lang="en-US" dirty="0"/>
              <a:t>You're running a low-grade fever and generally feel unwell</a:t>
            </a:r>
          </a:p>
        </p:txBody>
      </p:sp>
    </p:spTree>
    <p:extLst>
      <p:ext uri="{BB962C8B-B14F-4D97-AF65-F5344CB8AC3E}">
        <p14:creationId xmlns:p14="http://schemas.microsoft.com/office/powerpoint/2010/main" val="2268039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1" y="1369798"/>
            <a:ext cx="6627812" cy="382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423195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990600"/>
            <a:ext cx="73152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49007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889844"/>
            <a:ext cx="6781800" cy="3693319"/>
          </a:xfrm>
          <a:prstGeom prst="rect">
            <a:avLst/>
          </a:prstGeom>
        </p:spPr>
        <p:txBody>
          <a:bodyPr wrap="square">
            <a:spAutoFit/>
          </a:bodyPr>
          <a:lstStyle/>
          <a:p>
            <a:endParaRPr lang="en-US" dirty="0"/>
          </a:p>
          <a:p>
            <a:r>
              <a:rPr lang="en-US" dirty="0"/>
              <a:t> </a:t>
            </a:r>
            <a:r>
              <a:rPr lang="en-US" b="1" dirty="0"/>
              <a:t>Gangrene of the hand and foot</a:t>
            </a:r>
          </a:p>
          <a:p>
            <a:r>
              <a:rPr lang="en-US" dirty="0"/>
              <a:t>Gangrene may occur due to one or some of the following causes:</a:t>
            </a:r>
          </a:p>
          <a:p>
            <a:r>
              <a:rPr lang="en-US" b="1" dirty="0"/>
              <a:t>Lack of blood supply. </a:t>
            </a:r>
            <a:r>
              <a:rPr lang="en-US" dirty="0"/>
              <a:t>Your blood provides oxygen, nutrients to feed your cells, and immune system components, such as antibodies, to ward off infections. Without a proper blood supply, cells can't survive, and your tissue decays.</a:t>
            </a:r>
          </a:p>
          <a:p>
            <a:r>
              <a:rPr lang="en-US" b="1" dirty="0"/>
              <a:t>Infection.</a:t>
            </a:r>
            <a:r>
              <a:rPr lang="en-US" dirty="0"/>
              <a:t> If bacteria thrive unchecked for long, infection can take over and cause your tissue to die, causing gangrene.</a:t>
            </a:r>
          </a:p>
          <a:p>
            <a:r>
              <a:rPr lang="en-US" b="1" dirty="0"/>
              <a:t>Trauma. </a:t>
            </a:r>
            <a:r>
              <a:rPr lang="en-US" dirty="0"/>
              <a:t>Wounds that are traumatic, such as gunshot wounds or crushing injuries from car crashes, can cause bacteria to invade tissues deep within the body. When such tissues are infected, gangrene can occur.</a:t>
            </a:r>
          </a:p>
        </p:txBody>
      </p:sp>
    </p:spTree>
    <p:extLst>
      <p:ext uri="{BB962C8B-B14F-4D97-AF65-F5344CB8AC3E}">
        <p14:creationId xmlns:p14="http://schemas.microsoft.com/office/powerpoint/2010/main" val="418948372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89844"/>
            <a:ext cx="7010400" cy="3693319"/>
          </a:xfrm>
          <a:prstGeom prst="rect">
            <a:avLst/>
          </a:prstGeom>
        </p:spPr>
        <p:txBody>
          <a:bodyPr wrap="square">
            <a:spAutoFit/>
          </a:bodyPr>
          <a:lstStyle/>
          <a:p>
            <a:r>
              <a:rPr lang="en-US" b="1" dirty="0"/>
              <a:t>Types of gangrene</a:t>
            </a:r>
          </a:p>
          <a:p>
            <a:r>
              <a:rPr lang="en-US" b="1" dirty="0"/>
              <a:t>Dry gangrene</a:t>
            </a:r>
            <a:r>
              <a:rPr lang="en-US" dirty="0"/>
              <a:t>. Dry gangrene is characterized by dry and shriveled skin ranging in color from brown to purplish blue or black. Dry gangrene may develop slowly. It occurs most commonly in people who have arterial blood vessel disease, such as atherosclerosis, or in people who have diabetes.</a:t>
            </a:r>
          </a:p>
          <a:p>
            <a:r>
              <a:rPr lang="en-US" b="1" dirty="0"/>
              <a:t>Wet gangrene</a:t>
            </a:r>
            <a:r>
              <a:rPr lang="en-US" dirty="0"/>
              <a:t>. Gangrene is referred to as "wet" if there's a bacterial infection in the affected tissue. Swelling, blistering and a wet appearance are common features of wet gangrene.</a:t>
            </a:r>
          </a:p>
          <a:p>
            <a:r>
              <a:rPr lang="en-US" dirty="0"/>
              <a:t>It may develop after a severe burn, frostbite or injury. It often occurs in people with diabetes who unknowingly injure a toe or foot. Wet gangrene needs to be treated immediately because it spreads quickly and can be fatal.</a:t>
            </a:r>
          </a:p>
        </p:txBody>
      </p:sp>
    </p:spTree>
    <p:extLst>
      <p:ext uri="{BB962C8B-B14F-4D97-AF65-F5344CB8AC3E}">
        <p14:creationId xmlns:p14="http://schemas.microsoft.com/office/powerpoint/2010/main" val="8687333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5714" y="2057400"/>
            <a:ext cx="8077200" cy="3139321"/>
          </a:xfrm>
          <a:prstGeom prst="rect">
            <a:avLst/>
          </a:prstGeom>
        </p:spPr>
        <p:txBody>
          <a:bodyPr wrap="square">
            <a:spAutoFit/>
          </a:bodyPr>
          <a:lstStyle/>
          <a:p>
            <a:r>
              <a:rPr lang="en-US" b="1" dirty="0"/>
              <a:t>Gas gangrene</a:t>
            </a:r>
            <a:r>
              <a:rPr lang="en-US" dirty="0"/>
              <a:t>. Gas gangrene typically affects deep muscle tissue. If you have gas gangrene, the surface of your skin may initially appear normal.</a:t>
            </a:r>
          </a:p>
          <a:p>
            <a:r>
              <a:rPr lang="en-US" dirty="0"/>
              <a:t>As the condition progresses, your skin may become pale and then evolve to a gray or purplish red color. A bubbly appearance to your skin may become apparent, and the affected skin may make a crackling sound when you press on it because of the gas within the tissue.</a:t>
            </a:r>
          </a:p>
          <a:p>
            <a:r>
              <a:rPr lang="en-US" dirty="0"/>
              <a:t>Gas gangrene is most commonly caused by infection with the bacterium Clostridium </a:t>
            </a:r>
            <a:r>
              <a:rPr lang="en-US" dirty="0" err="1"/>
              <a:t>perfringens</a:t>
            </a:r>
            <a:r>
              <a:rPr lang="en-US" dirty="0"/>
              <a:t>, which develops in an injury or surgical wound that's depleted of blood supply. The bacterial infection produces toxins that release gas — hence the name "gas" gangrene — and cause tissue death. Like wet gangrene, gas gangrene can be life-threatening.</a:t>
            </a:r>
          </a:p>
        </p:txBody>
      </p:sp>
    </p:spTree>
    <p:extLst>
      <p:ext uri="{BB962C8B-B14F-4D97-AF65-F5344CB8AC3E}">
        <p14:creationId xmlns:p14="http://schemas.microsoft.com/office/powerpoint/2010/main" val="10073917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382000" cy="3970318"/>
          </a:xfrm>
          <a:prstGeom prst="rect">
            <a:avLst/>
          </a:prstGeom>
        </p:spPr>
        <p:txBody>
          <a:bodyPr wrap="square">
            <a:spAutoFit/>
          </a:bodyPr>
          <a:lstStyle/>
          <a:p>
            <a:r>
              <a:rPr lang="en-US" b="1" dirty="0"/>
              <a:t>Internal gangrene</a:t>
            </a:r>
            <a:r>
              <a:rPr lang="en-US" dirty="0"/>
              <a:t>. Gangrene that affects one or more of your organs, such as your intestines, gallbladder or appendix, is called internal gangrene. This type of gangrene occurs when blood flow to an internal organ is blocked — for example, when your intestines bulge through a weakened area of muscle in your abdomen (hernia) and become twisted.</a:t>
            </a:r>
          </a:p>
          <a:p>
            <a:r>
              <a:rPr lang="en-US" dirty="0"/>
              <a:t>Internal gangrene may cause fever and severe pain. Left untreated, internal gangrene can be fatal.</a:t>
            </a:r>
          </a:p>
          <a:p>
            <a:r>
              <a:rPr lang="en-US" b="1" dirty="0"/>
              <a:t>Fournier's gangrene</a:t>
            </a:r>
            <a:r>
              <a:rPr lang="en-US" dirty="0"/>
              <a:t>. Fournier's gangrene involves the genital organs. Men are more often affected, but women can develop this type of gangrene as well. Fournier's gangrene usually arises due to an infection in the genital area or urinary tract and causes genital pain, tenderness, redness and swelling.</a:t>
            </a:r>
          </a:p>
          <a:p>
            <a:r>
              <a:rPr lang="en-US" dirty="0"/>
              <a:t>Progressive bacterial synergistic gangrene (</a:t>
            </a:r>
            <a:r>
              <a:rPr lang="en-US" dirty="0" err="1"/>
              <a:t>Meleney's</a:t>
            </a:r>
            <a:r>
              <a:rPr lang="en-US" dirty="0"/>
              <a:t> gangrene). This rare type of gangrene typically occurs after an operation, with painful skin lesions developing one to two weeks after surgery.</a:t>
            </a:r>
          </a:p>
        </p:txBody>
      </p:sp>
    </p:spTree>
    <p:extLst>
      <p:ext uri="{BB962C8B-B14F-4D97-AF65-F5344CB8AC3E}">
        <p14:creationId xmlns:p14="http://schemas.microsoft.com/office/powerpoint/2010/main" val="59683520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7620000" cy="4524315"/>
          </a:xfrm>
          <a:prstGeom prst="rect">
            <a:avLst/>
          </a:prstGeom>
        </p:spPr>
        <p:txBody>
          <a:bodyPr wrap="square">
            <a:spAutoFit/>
          </a:bodyPr>
          <a:lstStyle/>
          <a:p>
            <a:r>
              <a:rPr lang="en-US" b="1" dirty="0"/>
              <a:t>Risk factors</a:t>
            </a:r>
          </a:p>
          <a:p>
            <a:r>
              <a:rPr lang="en-US" dirty="0"/>
              <a:t>Several factors increase your risk of developing gangrene. These include:</a:t>
            </a:r>
          </a:p>
          <a:p>
            <a:r>
              <a:rPr lang="en-US" b="1" dirty="0"/>
              <a:t>Diabetes.</a:t>
            </a:r>
            <a:r>
              <a:rPr lang="en-US" dirty="0"/>
              <a:t> If you have diabetes, your body doesn't produce enough of the hormone insulin (which helps your cells take up blood sugar) or is resistant to the effects of insulin. High blood sugar levels can eventually damage blood vessels, decreasing or interrupting blood flow to a part of your body.</a:t>
            </a:r>
          </a:p>
          <a:p>
            <a:r>
              <a:rPr lang="en-US" b="1" dirty="0"/>
              <a:t>Blood vessel disease</a:t>
            </a:r>
            <a:r>
              <a:rPr lang="en-US" dirty="0"/>
              <a:t>. Hardened and narrowed arteries (atherosclerosis) and blood clots also can block blood flow to an area of your body.</a:t>
            </a:r>
          </a:p>
          <a:p>
            <a:r>
              <a:rPr lang="en-US" b="1" dirty="0"/>
              <a:t>Severe injury or surgery. </a:t>
            </a:r>
            <a:r>
              <a:rPr lang="en-US" dirty="0"/>
              <a:t>Any process that causes trauma to your skin and underlying tissue, including an injury or frostbite, increases your risk of developing gangrene, especially if you have an underlying condition that affects blood flow to the injured area.</a:t>
            </a:r>
          </a:p>
          <a:p>
            <a:r>
              <a:rPr lang="en-US" b="1" dirty="0"/>
              <a:t>Smoking.</a:t>
            </a:r>
            <a:r>
              <a:rPr lang="en-US" dirty="0"/>
              <a:t> People who smoke have a higher risk of gangrene.</a:t>
            </a:r>
          </a:p>
          <a:p>
            <a:r>
              <a:rPr lang="en-US" b="1" dirty="0"/>
              <a:t>Obesity. </a:t>
            </a:r>
            <a:r>
              <a:rPr lang="en-US" dirty="0"/>
              <a:t>Obesity often accompanies diabetes and vascular disease, but the stress of extra weight alone can also compress arteries, leading to reduced blood flow and increasing your risk of infection and poor wound healing.</a:t>
            </a:r>
          </a:p>
        </p:txBody>
      </p:sp>
    </p:spTree>
    <p:extLst>
      <p:ext uri="{BB962C8B-B14F-4D97-AF65-F5344CB8AC3E}">
        <p14:creationId xmlns:p14="http://schemas.microsoft.com/office/powerpoint/2010/main" val="25562691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828800"/>
            <a:ext cx="7010400" cy="3416320"/>
          </a:xfrm>
          <a:prstGeom prst="rect">
            <a:avLst/>
          </a:prstGeom>
        </p:spPr>
        <p:txBody>
          <a:bodyPr wrap="square">
            <a:spAutoFit/>
          </a:bodyPr>
          <a:lstStyle/>
          <a:p>
            <a:r>
              <a:rPr lang="en-US" b="1" dirty="0"/>
              <a:t>Immunosuppression. </a:t>
            </a:r>
            <a:r>
              <a:rPr lang="en-US" dirty="0"/>
              <a:t>If you have an infection with the human immunodeficiency virus (HIV) or if you're undergoing chemotherapy or radiation therapy, your body's ability to fight off an infection is impaired.</a:t>
            </a:r>
          </a:p>
          <a:p>
            <a:r>
              <a:rPr lang="en-US" dirty="0"/>
              <a:t>Medications or drugs that are injected. In rare instances, certain medications and illegal drugs that are injected have been shown to cause infection with bacteria that cause gangrene.</a:t>
            </a:r>
          </a:p>
          <a:p>
            <a:r>
              <a:rPr lang="en-US" b="1" dirty="0"/>
              <a:t>Complications</a:t>
            </a:r>
          </a:p>
          <a:p>
            <a:r>
              <a:rPr lang="en-US" dirty="0"/>
              <a:t>Gangrene can lead to scarring or the need for reconstructive surgery. Sometimes, the amount of tissue death is so extensive that a body part, such as your foot, may need to be removed (amputated).</a:t>
            </a:r>
          </a:p>
          <a:p>
            <a:r>
              <a:rPr lang="en-US" dirty="0"/>
              <a:t>Gangrene that is infected with bacteria can spread quickly to other organs and may be fatal if left untreated.</a:t>
            </a:r>
          </a:p>
        </p:txBody>
      </p:sp>
    </p:spTree>
    <p:extLst>
      <p:ext uri="{BB962C8B-B14F-4D97-AF65-F5344CB8AC3E}">
        <p14:creationId xmlns:p14="http://schemas.microsoft.com/office/powerpoint/2010/main" val="361156695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467600" cy="5078313"/>
          </a:xfrm>
          <a:prstGeom prst="rect">
            <a:avLst/>
          </a:prstGeom>
        </p:spPr>
        <p:txBody>
          <a:bodyPr wrap="square">
            <a:spAutoFit/>
          </a:bodyPr>
          <a:lstStyle/>
          <a:p>
            <a:r>
              <a:rPr lang="en-US" b="1" dirty="0"/>
              <a:t>Prevention</a:t>
            </a:r>
          </a:p>
          <a:p>
            <a:r>
              <a:rPr lang="en-US" dirty="0"/>
              <a:t>Here are a few suggestions to help you reduce your risk of developing gangrene:</a:t>
            </a:r>
          </a:p>
          <a:p>
            <a:r>
              <a:rPr lang="en-US" b="1" dirty="0"/>
              <a:t>Care for your diabetes. </a:t>
            </a:r>
            <a:r>
              <a:rPr lang="en-US" dirty="0"/>
              <a:t>If you have diabetes, make sure you examine your hands and feet daily for cuts, sores and signs of infection, such as redness, swelling or drainage. Ask your doctor to examine your hands and feet at least once a year, and try to maintain control over your blood sugar levels.</a:t>
            </a:r>
          </a:p>
          <a:p>
            <a:r>
              <a:rPr lang="en-US" dirty="0"/>
              <a:t>Lose weight. Excess pounds not only put you at risk of diabetes but also place pressure on your arteries, constricting blood flow and putting you at risk of infection and slow wound healing.</a:t>
            </a:r>
          </a:p>
          <a:p>
            <a:r>
              <a:rPr lang="en-US" b="1" dirty="0"/>
              <a:t>Don't use tobacco. </a:t>
            </a:r>
            <a:r>
              <a:rPr lang="en-US" dirty="0"/>
              <a:t>The chronic use of tobacco products can damage your blood vessels.</a:t>
            </a:r>
          </a:p>
          <a:p>
            <a:r>
              <a:rPr lang="en-US" b="1" dirty="0"/>
              <a:t>Help prevent infections</a:t>
            </a:r>
            <a:r>
              <a:rPr lang="en-US" dirty="0"/>
              <a:t>. Wash any open wounds with a mild soap and water and try to keep them clean and dry until they heal.</a:t>
            </a:r>
          </a:p>
          <a:p>
            <a:r>
              <a:rPr lang="en-US" dirty="0"/>
              <a:t>Watch out when the temperature drops. Frostbitten skin can lead to gangrene because frostbite reduces blood circulation in an affected area. If you notice that any area of your skin has become pale, hard, cold and numb after prolonged exposure to cold temperatures, call your doctor.</a:t>
            </a:r>
          </a:p>
        </p:txBody>
      </p:sp>
    </p:spTree>
    <p:extLst>
      <p:ext uri="{BB962C8B-B14F-4D97-AF65-F5344CB8AC3E}">
        <p14:creationId xmlns:p14="http://schemas.microsoft.com/office/powerpoint/2010/main" val="3841788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457200"/>
            <a:ext cx="4572000" cy="1477328"/>
          </a:xfrm>
          <a:prstGeom prst="rect">
            <a:avLst/>
          </a:prstGeom>
        </p:spPr>
        <p:txBody>
          <a:bodyPr>
            <a:spAutoFit/>
          </a:bodyPr>
          <a:lstStyle/>
          <a:p>
            <a:r>
              <a:rPr lang="en-US" b="1" dirty="0"/>
              <a:t>frostbite</a:t>
            </a:r>
          </a:p>
          <a:p>
            <a:r>
              <a:rPr lang="en-US" dirty="0"/>
              <a:t> Injury due to freezing of tissue.  Intracellular ice crystal formation.  Get reperfusion injury with warming of the tissue.  Leads to tissue loss.  Degree of injury same as for burns</a:t>
            </a:r>
          </a:p>
        </p:txBody>
      </p:sp>
      <p:sp>
        <p:nvSpPr>
          <p:cNvPr id="3" name="Rectangle 2"/>
          <p:cNvSpPr/>
          <p:nvPr/>
        </p:nvSpPr>
        <p:spPr>
          <a:xfrm>
            <a:off x="1724167" y="4724400"/>
            <a:ext cx="4572000" cy="1754326"/>
          </a:xfrm>
          <a:prstGeom prst="rect">
            <a:avLst/>
          </a:prstGeom>
        </p:spPr>
        <p:txBody>
          <a:bodyPr>
            <a:spAutoFit/>
          </a:bodyPr>
          <a:lstStyle/>
          <a:p>
            <a:r>
              <a:rPr lang="en-US" b="1" dirty="0" smtClean="0"/>
              <a:t>Radiation </a:t>
            </a:r>
            <a:r>
              <a:rPr lang="en-US" dirty="0" smtClean="0"/>
              <a:t>    </a:t>
            </a:r>
            <a:r>
              <a:rPr lang="en-US" dirty="0"/>
              <a:t>result from radiant energy being transferred to the body resulting in production of cellular toxins. </a:t>
            </a:r>
            <a:endParaRPr lang="en-US" dirty="0" smtClean="0"/>
          </a:p>
          <a:p>
            <a:r>
              <a:rPr lang="en-US" b="1" dirty="0" smtClean="0"/>
              <a:t>Friction </a:t>
            </a:r>
            <a:r>
              <a:rPr lang="en-US" b="1" dirty="0"/>
              <a:t>burn     </a:t>
            </a:r>
            <a:r>
              <a:rPr lang="en-US" dirty="0"/>
              <a:t>results from excessive and repetitive action between the body and a surface</a:t>
            </a:r>
          </a:p>
        </p:txBody>
      </p:sp>
      <p:pic>
        <p:nvPicPr>
          <p:cNvPr id="3074" name="Picture 2" descr="C:\Users\simon\Desktop\Cap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1828800"/>
            <a:ext cx="7086601"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470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5847</Words>
  <Application>Microsoft Office PowerPoint</Application>
  <PresentationFormat>On-screen Show (4:3)</PresentationFormat>
  <Paragraphs>666</Paragraphs>
  <Slides>89</Slides>
  <Notes>1</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Office Theme</vt:lpstr>
      <vt:lpstr>SOFT TISSUE CONDITIONS</vt:lpstr>
      <vt:lpstr>BURNS</vt:lpstr>
      <vt:lpstr>Types of burns</vt:lpstr>
      <vt:lpstr>Pathophysiology of burn injuries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Airways and the lungs</vt:lpstr>
      <vt:lpstr>Inhalation injury</vt:lpstr>
      <vt:lpstr>PowerPoint Presentation</vt:lpstr>
      <vt:lpstr>Life threatening events with major burns</vt:lpstr>
      <vt:lpstr>PowerPoint Presentation</vt:lpstr>
      <vt:lpstr>Care of burnt patients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SOFT TISSUE INJURIES</vt:lpstr>
      <vt:lpstr>PowerPoint Presentation</vt:lpstr>
      <vt:lpstr>PowerPoint Presentation</vt:lpstr>
      <vt:lpstr>PowerPoint Presentation</vt:lpstr>
      <vt:lpstr>PowerPoint Presentation</vt:lpstr>
      <vt:lpstr>Ulcers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GANGRENE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 TISSUE CONDITIONS</dc:title>
  <dc:creator>ismail - [2010]</dc:creator>
  <cp:lastModifiedBy>ismail - [2010]</cp:lastModifiedBy>
  <cp:revision>38</cp:revision>
  <dcterms:created xsi:type="dcterms:W3CDTF">2021-01-23T17:44:10Z</dcterms:created>
  <dcterms:modified xsi:type="dcterms:W3CDTF">2021-02-10T13:01:40Z</dcterms:modified>
</cp:coreProperties>
</file>