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8" r:id="rId93"/>
    <p:sldId id="347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6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6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7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1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1AE0-F8F6-4B88-AD7E-5E254B7723A6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845F-3B87-4747-9DFA-7A0BFB7CD0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SPECIAL ORGAN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Henry Katua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09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2803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Eyelids are thin, skin-covered folds supported internally by connective tissue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sheets called tarsal plates.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tarsal plates also anchor the orbicularis oculi and Levator palpebrae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superioris muscles that run within the eyelid.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orbicularis muscle encircles the eye; when it contracts, the eye closes. </a:t>
            </a:r>
          </a:p>
        </p:txBody>
      </p:sp>
    </p:spTree>
    <p:extLst>
      <p:ext uri="{BB962C8B-B14F-4D97-AF65-F5344CB8AC3E}">
        <p14:creationId xmlns:p14="http://schemas.microsoft.com/office/powerpoint/2010/main" val="20323357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92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8"/>
            <a:ext cx="12192000" cy="61496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Otitis media, </a:t>
            </a:r>
            <a:r>
              <a:rPr lang="en-GB" dirty="0"/>
              <a:t>or middle ear inflammation, is </a:t>
            </a:r>
            <a:r>
              <a:rPr lang="en-GB" dirty="0" smtClean="0"/>
              <a:t>a </a:t>
            </a:r>
            <a:r>
              <a:rPr lang="en-GB" dirty="0"/>
              <a:t>common result of a sore throat,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especially </a:t>
            </a:r>
            <a:r>
              <a:rPr lang="en-GB" dirty="0"/>
              <a:t>in children, whose pharyngotympanic tubes are shorter and run more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horizontally.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Otitis </a:t>
            </a:r>
            <a:r>
              <a:rPr lang="en-GB" dirty="0"/>
              <a:t>media </a:t>
            </a:r>
            <a:r>
              <a:rPr lang="en-GB" dirty="0" smtClean="0"/>
              <a:t>is </a:t>
            </a:r>
            <a:r>
              <a:rPr lang="en-GB" dirty="0"/>
              <a:t>most frequent cause of hearing loss in children.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</a:t>
            </a:r>
            <a:r>
              <a:rPr lang="en-GB" dirty="0"/>
              <a:t>acute infectious forms, the eardrum bulges and becomes inflamed and red.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2509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08337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Most cases of otitis media are treated with antibiotics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When large amounts of fluid or pus accumulate in the cavity, an emergency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myringotomy </a:t>
            </a:r>
            <a:r>
              <a:rPr lang="en-GB" dirty="0"/>
              <a:t>(lancing of the eardrum) may be required to relieve the pressure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 tiny tube implanted in the eardrum permits pus to drain into the external ear. </a:t>
            </a:r>
          </a:p>
          <a:p>
            <a:pPr marL="0" indent="0">
              <a:buNone/>
            </a:pPr>
            <a:r>
              <a:rPr lang="en-GB" dirty="0"/>
              <a:t>   The tube falls out by itself within the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662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tympanic cavity is spanned by the three smallest bones in the body: the </a:t>
            </a:r>
            <a:endParaRPr lang="en-GB" dirty="0" smtClean="0"/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auditory ossicles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</a:t>
            </a:r>
            <a:r>
              <a:rPr lang="en-GB" dirty="0"/>
              <a:t>bones, named for their </a:t>
            </a:r>
            <a:r>
              <a:rPr lang="en-GB" dirty="0" smtClean="0"/>
              <a:t>shape:-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1. </a:t>
            </a:r>
            <a:r>
              <a:rPr lang="en-GB" dirty="0"/>
              <a:t>M</a:t>
            </a:r>
            <a:r>
              <a:rPr lang="en-GB" dirty="0" smtClean="0"/>
              <a:t>alleus ( </a:t>
            </a:r>
            <a:r>
              <a:rPr lang="en-GB" dirty="0"/>
              <a:t>“hammer”); </a:t>
            </a:r>
          </a:p>
          <a:p>
            <a:pPr marL="0" indent="0">
              <a:buNone/>
            </a:pPr>
            <a:r>
              <a:rPr lang="en-GB" dirty="0" smtClean="0"/>
              <a:t>       2. Incus ( </a:t>
            </a:r>
            <a:r>
              <a:rPr lang="en-GB" dirty="0"/>
              <a:t>“anvil”); </a:t>
            </a:r>
          </a:p>
          <a:p>
            <a:pPr marL="0" indent="0">
              <a:buNone/>
            </a:pPr>
            <a:r>
              <a:rPr lang="en-GB" dirty="0" smtClean="0"/>
              <a:t>       3. </a:t>
            </a:r>
            <a:r>
              <a:rPr lang="en-GB" dirty="0"/>
              <a:t>S</a:t>
            </a:r>
            <a:r>
              <a:rPr lang="en-GB" dirty="0" smtClean="0"/>
              <a:t>tapes ( </a:t>
            </a:r>
            <a:r>
              <a:rPr lang="en-GB" dirty="0"/>
              <a:t>“stirrup</a:t>
            </a:r>
            <a:r>
              <a:rPr lang="en-GB" dirty="0" smtClean="0"/>
              <a:t>”).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“handle” of the malleus is secured to the eardrum, and the base 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stapes </a:t>
            </a:r>
            <a:r>
              <a:rPr lang="en-GB" dirty="0"/>
              <a:t>fits into the oval window.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7635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822"/>
            <a:ext cx="12192000" cy="620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Tiny </a:t>
            </a:r>
            <a:r>
              <a:rPr lang="en-GB" dirty="0"/>
              <a:t>ligaments suspend the ossicles, and mini synovial joints link them together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into </a:t>
            </a:r>
            <a:r>
              <a:rPr lang="en-GB" dirty="0"/>
              <a:t>a chain that spans the middle ear cavity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incus articulates with the malleus laterally and the stapes medially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ossicles transmit the vibratory motion of the eardrum to the oval window,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which  </a:t>
            </a:r>
            <a:r>
              <a:rPr lang="en-GB" dirty="0"/>
              <a:t>sets the fluids of the internal ear into motion, eventually exciting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hearing </a:t>
            </a:r>
            <a:r>
              <a:rPr lang="en-GB" dirty="0"/>
              <a:t>receptors.</a:t>
            </a:r>
            <a:br>
              <a:rPr lang="en-GB" dirty="0"/>
            </a:b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21117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- Two tiny skeletal muscles, tensor tympani  arises from the wall 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pharyngotympanic </a:t>
            </a:r>
            <a:r>
              <a:rPr lang="en-GB" dirty="0"/>
              <a:t>tube and inserts on the malleus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stapedius, runs from the posterior wall of the middle ear cavity to the stapes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When ears are assaulted by very loud sounds, these muscles contract reflexively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to </a:t>
            </a:r>
            <a:r>
              <a:rPr lang="en-GB" dirty="0"/>
              <a:t>prevent damage to the hearing receptors.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1062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78793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2586"/>
            <a:ext cx="12192000" cy="532541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Tensor tympani tenses the eardrum by pulling it medially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Stapedius checks vibration of the whole ossicle chain and limits the movement of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</a:t>
            </a:r>
            <a:r>
              <a:rPr lang="en-GB" dirty="0"/>
              <a:t>stapes in the oval window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181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242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Internal (Inner) Ear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internal (inner) ear is also called the </a:t>
            </a:r>
            <a:r>
              <a:rPr lang="en-GB" b="1" dirty="0"/>
              <a:t>labyrinth</a:t>
            </a:r>
            <a:r>
              <a:rPr lang="en-GB" dirty="0"/>
              <a:t> (“maze”) because of its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complicated shape.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</a:t>
            </a:r>
            <a:r>
              <a:rPr lang="en-GB" dirty="0"/>
              <a:t>lies deep in the temporal bone behind the eye socket and provides a secure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site </a:t>
            </a:r>
            <a:r>
              <a:rPr lang="en-GB" dirty="0"/>
              <a:t>for all of the delicate receptor machinery housed there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internal ear has two major divisions</a:t>
            </a:r>
            <a:r>
              <a:rPr lang="en-GB" dirty="0" smtClean="0"/>
              <a:t>:-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- Bony labyrinth.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- Membranous </a:t>
            </a:r>
            <a:r>
              <a:rPr lang="en-GB" dirty="0"/>
              <a:t>labyrinth.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674207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bony, or osseous, labyrinth is a system of tortuous channels worming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through </a:t>
            </a:r>
            <a:r>
              <a:rPr lang="en-GB" dirty="0"/>
              <a:t>the bone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Its three regions are the vestibule, the cochlea </a:t>
            </a:r>
            <a:r>
              <a:rPr lang="en-GB" dirty="0" smtClean="0"/>
              <a:t>, </a:t>
            </a:r>
            <a:r>
              <a:rPr lang="en-GB" dirty="0"/>
              <a:t>and the </a:t>
            </a:r>
            <a:r>
              <a:rPr lang="en-GB" dirty="0" smtClean="0"/>
              <a:t>semi circular </a:t>
            </a:r>
            <a:r>
              <a:rPr lang="en-GB" dirty="0"/>
              <a:t>canals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membranous labyrinth is a continuous series of membranous sacs and ducts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contained </a:t>
            </a:r>
            <a:r>
              <a:rPr lang="en-GB" dirty="0"/>
              <a:t>within the bony </a:t>
            </a:r>
            <a:r>
              <a:rPr lang="en-GB" dirty="0" smtClean="0"/>
              <a:t>labyrinth.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681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143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Auditory Pathway to the Brain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ascending auditory pathways to the brain involve several brain stem nuclei,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Impulses </a:t>
            </a:r>
            <a:r>
              <a:rPr lang="en-GB" dirty="0"/>
              <a:t>generated in the cochlea pass through the spiral ganglion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auditory bipolar </a:t>
            </a:r>
            <a:r>
              <a:rPr lang="en-GB" dirty="0" smtClean="0"/>
              <a:t>neurons, </a:t>
            </a:r>
            <a:r>
              <a:rPr lang="en-GB" dirty="0"/>
              <a:t>along the afferent fibers of the cochlear nerve to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the </a:t>
            </a:r>
            <a:r>
              <a:rPr lang="en-GB" dirty="0"/>
              <a:t>cochlear nuclei of the </a:t>
            </a:r>
            <a:r>
              <a:rPr lang="en-GB" dirty="0" smtClean="0"/>
              <a:t>medulla.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7165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92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2428"/>
            <a:ext cx="12192000" cy="62655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impulses are sent on to the superior olivary nucleus and then via the lateral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lemniscal </a:t>
            </a:r>
            <a:r>
              <a:rPr lang="en-GB" dirty="0"/>
              <a:t>tract to the inferior colliculus (auditory reflex centre in the midbrain)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</a:t>
            </a:r>
            <a:r>
              <a:rPr lang="en-GB" dirty="0"/>
              <a:t>the auditory cortex (which provides for conscious awareness of sound) 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temporal </a:t>
            </a:r>
            <a:r>
              <a:rPr lang="en-GB" dirty="0"/>
              <a:t>lobe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Relays also communicate with the medial geniculate body of the thalamus 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</a:t>
            </a:r>
            <a:r>
              <a:rPr lang="en-GB" dirty="0"/>
              <a:t>superior colliculus of the midbrain.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69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two eyelids, the larger, upper one is much more mobile.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The eyelid muscles are activated reflexively to cause blinking every 3–7 seconds </a:t>
            </a:r>
          </a:p>
          <a:p>
            <a:pPr marL="0" indent="0">
              <a:buNone/>
            </a:pPr>
            <a:r>
              <a:rPr lang="en-GB" dirty="0" smtClean="0"/>
              <a:t>    and to protect the eye when it is threatened by foreign objects.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Reflex blinking helps prevent drying of the eyes because each time we blink, </a:t>
            </a:r>
          </a:p>
          <a:p>
            <a:pPr marL="0" indent="0">
              <a:buNone/>
            </a:pPr>
            <a:r>
              <a:rPr lang="en-GB" dirty="0" smtClean="0"/>
              <a:t>   accessory structure secretions (oil, mucus, and saline solution) are spread across </a:t>
            </a:r>
          </a:p>
          <a:p>
            <a:pPr marL="0" indent="0">
              <a:buNone/>
            </a:pPr>
            <a:r>
              <a:rPr lang="en-GB" dirty="0" smtClean="0"/>
              <a:t>   the eyeball surface.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2999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colliculi act together to initiate auditory reflexes to sound, such as the startle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reflex </a:t>
            </a:r>
            <a:r>
              <a:rPr lang="en-GB" dirty="0"/>
              <a:t>and head turning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auditory pathway is unusual in that not all of the fibers from each ear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decussate </a:t>
            </a:r>
            <a:r>
              <a:rPr lang="en-GB" dirty="0"/>
              <a:t>(cross over); therefore each auditory cortex receives impulses from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both </a:t>
            </a:r>
            <a:r>
              <a:rPr lang="en-GB" dirty="0"/>
              <a:t>ears.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5072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636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441" y="373486"/>
            <a:ext cx="7444918" cy="63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80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649" y="365125"/>
            <a:ext cx="836270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858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159" y="365125"/>
            <a:ext cx="89535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541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099" y="365125"/>
            <a:ext cx="760363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84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863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0912"/>
            <a:ext cx="12192000" cy="631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1. Physiology </a:t>
            </a:r>
            <a:r>
              <a:rPr lang="en-GB" dirty="0">
                <a:solidFill>
                  <a:srgbClr val="FF0000"/>
                </a:solidFill>
              </a:rPr>
              <a:t>of Hearing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2. Properties </a:t>
            </a:r>
            <a:r>
              <a:rPr lang="en-GB" dirty="0">
                <a:solidFill>
                  <a:srgbClr val="FF0000"/>
                </a:solidFill>
              </a:rPr>
              <a:t>of Sound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3. Transmission </a:t>
            </a:r>
            <a:r>
              <a:rPr lang="en-GB" dirty="0">
                <a:solidFill>
                  <a:srgbClr val="FF0000"/>
                </a:solidFill>
              </a:rPr>
              <a:t>of Sound to the Internal Ear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- Resonance </a:t>
            </a:r>
            <a:r>
              <a:rPr lang="en-GB" dirty="0">
                <a:solidFill>
                  <a:srgbClr val="FF0000"/>
                </a:solidFill>
              </a:rPr>
              <a:t>of the Basilar Membrane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- Excitation </a:t>
            </a:r>
            <a:r>
              <a:rPr lang="en-GB" dirty="0">
                <a:solidFill>
                  <a:srgbClr val="FF0000"/>
                </a:solidFill>
              </a:rPr>
              <a:t>of Hair Cells in the Spiral Organ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4. Auditory Processing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- Perception </a:t>
            </a:r>
            <a:r>
              <a:rPr lang="en-GB" dirty="0">
                <a:solidFill>
                  <a:srgbClr val="FF0000"/>
                </a:solidFill>
              </a:rPr>
              <a:t>of Pitch   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- Detection </a:t>
            </a:r>
            <a:r>
              <a:rPr lang="en-GB" dirty="0">
                <a:solidFill>
                  <a:srgbClr val="FF0000"/>
                </a:solidFill>
              </a:rPr>
              <a:t>of Loudness   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- Localization </a:t>
            </a:r>
            <a:r>
              <a:rPr lang="en-GB" dirty="0">
                <a:solidFill>
                  <a:srgbClr val="FF0000"/>
                </a:solidFill>
              </a:rPr>
              <a:t>of </a:t>
            </a:r>
            <a:r>
              <a:rPr lang="en-GB" dirty="0" smtClean="0">
                <a:solidFill>
                  <a:srgbClr val="FF0000"/>
                </a:solidFill>
              </a:rPr>
              <a:t>Sound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5. Mechanisms </a:t>
            </a:r>
            <a:r>
              <a:rPr lang="en-GB" dirty="0">
                <a:solidFill>
                  <a:srgbClr val="FF0000"/>
                </a:solidFill>
              </a:rPr>
              <a:t>of Equilibrium and Orientation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6. The </a:t>
            </a:r>
            <a:r>
              <a:rPr lang="en-GB" dirty="0">
                <a:solidFill>
                  <a:srgbClr val="FF0000"/>
                </a:solidFill>
              </a:rPr>
              <a:t>Maculae and Static </a:t>
            </a:r>
            <a:r>
              <a:rPr lang="en-GB" dirty="0" smtClean="0">
                <a:solidFill>
                  <a:srgbClr val="FF0000"/>
                </a:solidFill>
              </a:rPr>
              <a:t>Equilibrium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- Anatomy </a:t>
            </a:r>
            <a:r>
              <a:rPr lang="en-GB" dirty="0">
                <a:solidFill>
                  <a:srgbClr val="FF0000"/>
                </a:solidFill>
              </a:rPr>
              <a:t>of the Maculae   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- Activating </a:t>
            </a:r>
            <a:r>
              <a:rPr lang="en-GB" dirty="0">
                <a:solidFill>
                  <a:srgbClr val="FF0000"/>
                </a:solidFill>
              </a:rPr>
              <a:t>Maculae Receptors   </a:t>
            </a:r>
          </a:p>
        </p:txBody>
      </p:sp>
    </p:spTree>
    <p:extLst>
      <p:ext uri="{BB962C8B-B14F-4D97-AF65-F5344CB8AC3E}">
        <p14:creationId xmlns:p14="http://schemas.microsoft.com/office/powerpoint/2010/main" val="1494742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606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490"/>
            <a:ext cx="12192000" cy="60595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7. The </a:t>
            </a:r>
            <a:r>
              <a:rPr lang="en-GB" dirty="0">
                <a:solidFill>
                  <a:srgbClr val="FF0000"/>
                </a:solidFill>
              </a:rPr>
              <a:t>Crista Ampullaris and Dynamic </a:t>
            </a:r>
            <a:r>
              <a:rPr lang="en-GB" dirty="0" smtClean="0">
                <a:solidFill>
                  <a:srgbClr val="FF0000"/>
                </a:solidFill>
              </a:rPr>
              <a:t>Equilibrium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- Anatomy </a:t>
            </a:r>
            <a:r>
              <a:rPr lang="en-GB" dirty="0">
                <a:solidFill>
                  <a:srgbClr val="FF0000"/>
                </a:solidFill>
              </a:rPr>
              <a:t>of the Crista </a:t>
            </a:r>
            <a:r>
              <a:rPr lang="en-GB" dirty="0" smtClean="0">
                <a:solidFill>
                  <a:srgbClr val="FF0000"/>
                </a:solidFill>
              </a:rPr>
              <a:t>Ampullaris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- Activating </a:t>
            </a:r>
            <a:r>
              <a:rPr lang="en-GB" dirty="0">
                <a:solidFill>
                  <a:srgbClr val="FF0000"/>
                </a:solidFill>
              </a:rPr>
              <a:t>Crista Ampullaris </a:t>
            </a:r>
            <a:r>
              <a:rPr lang="en-GB" dirty="0" smtClean="0">
                <a:solidFill>
                  <a:srgbClr val="FF0000"/>
                </a:solidFill>
              </a:rPr>
              <a:t>Receptors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8. The </a:t>
            </a:r>
            <a:r>
              <a:rPr lang="en-GB" dirty="0">
                <a:solidFill>
                  <a:srgbClr val="FF0000"/>
                </a:solidFill>
              </a:rPr>
              <a:t>Equilibrium Pathway to the </a:t>
            </a:r>
            <a:r>
              <a:rPr lang="en-GB" dirty="0" smtClean="0">
                <a:solidFill>
                  <a:srgbClr val="FF0000"/>
                </a:solidFill>
              </a:rPr>
              <a:t>Brain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9. Motion </a:t>
            </a:r>
            <a:r>
              <a:rPr lang="en-GB" dirty="0">
                <a:solidFill>
                  <a:srgbClr val="FF0000"/>
                </a:solidFill>
              </a:rPr>
              <a:t>sickness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405854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759853"/>
          </a:xfrm>
        </p:spPr>
        <p:txBody>
          <a:bodyPr>
            <a:normAutofit/>
          </a:bodyPr>
          <a:lstStyle/>
          <a:p>
            <a:r>
              <a:rPr lang="en-GB" b="1" dirty="0"/>
              <a:t>E</a:t>
            </a:r>
            <a:r>
              <a:rPr lang="en-GB" b="1" dirty="0" smtClean="0"/>
              <a:t>yelashes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3"/>
            <a:ext cx="12192000" cy="5982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Projecting from the free margin of each eyelid are the eyelashes.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follicles of eyelash hairs are  innervated by nerve endings and anything that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touches the eyelashes (even a puff of air) triggers reflex blinking.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- The tarsal glands are embedded in the tarsal plates, and their ducts open at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eyelid edge just posterior to the eyelashes.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02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The sebaceous glands produce an oily secretion that lubricates eyelid and eye </a:t>
            </a:r>
          </a:p>
          <a:p>
            <a:pPr marL="0" indent="0">
              <a:buNone/>
            </a:pPr>
            <a:r>
              <a:rPr lang="en-GB" dirty="0" smtClean="0"/>
              <a:t>    and prevents eyelids from sticking together.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ciliary glands lie between the hair follicles.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63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5921"/>
            <a:ext cx="12192000" cy="504207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Infection of a tarsal gland results in an unsightly cyst called a chalazion.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Inflammation of any of the smaller glands is called a style.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83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65914"/>
          </a:xfrm>
        </p:spPr>
        <p:txBody>
          <a:bodyPr/>
          <a:lstStyle/>
          <a:p>
            <a:r>
              <a:rPr lang="en-GB" b="1" dirty="0" smtClean="0"/>
              <a:t>Conjunctiva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Conjunctiva is a transparent mucous membrane.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lines the eyelids as the palpebral conjunctiva and reflects (folds back) over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anterior surface of the eyeball as the bulbar conjunctiva.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</a:t>
            </a:r>
            <a:r>
              <a:rPr lang="en-GB" dirty="0"/>
              <a:t> </a:t>
            </a:r>
            <a:r>
              <a:rPr lang="en-GB" dirty="0" smtClean="0"/>
              <a:t>Bulbar conjunctiva covers only the white of the eye, not the cornea (the clear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“window” over the iris and pupil).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bulbar conjunctiva is very thin, and blood vessels are clearly visible beneath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it. (They are even more visible in irritated “bloodshot” eyes.)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67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-  When the eye is closed, a slit like space occurs between the conjunctiva-covered </a:t>
            </a:r>
          </a:p>
          <a:p>
            <a:pPr marL="0" indent="0">
              <a:buNone/>
            </a:pPr>
            <a:r>
              <a:rPr lang="en-GB" dirty="0" smtClean="0"/>
              <a:t>    eyeball and eyelids.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so-called conjunctival sac is where a contact lens lies, and eye medications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are often administered into its inferior recess.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major function of the conjunctiva is to produce a lubricating mucus that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prevents the eyes from drying out.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5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068"/>
            <a:ext cx="12192000" cy="58019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Inflammation of the conjunctiva, called conjunctivitis, results in reddened,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irritated eyes.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Pinkeye, a conjunctival infection caused by bacteria or viruses, is highly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contagious.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27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Lacrimal Apparatus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Lacrimal Apparatus consists of the lacrimal gland and the ducts that drain excess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lacrimal secretions into the nasal cavity.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L</a:t>
            </a:r>
            <a:r>
              <a:rPr lang="en-GB" dirty="0" smtClean="0"/>
              <a:t>acrimal gland lies in orbit above lateral end of the eye and is visible through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conjunctiva when the lid is averted.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 It continually releases a dilute saline solution called lacrimal secretion, (tears)—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into the superior part of the conjunctival sac through several small excretory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ducts.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96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490"/>
            <a:ext cx="12192000" cy="6059510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Blinking spreads tears downward and across eyeball to medial commissure, to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enter the paired lacrimal canaliculi via two tiny openings called lacrimal puncta,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tiny red dots on the medial margin of each eyelid.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From lacrimal canaliculi, tears drain into the lacrimal sac and then into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nasolacrimal duct, which empties into the nasal cavity at the inferior nasal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meatus.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45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56067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INTRODUCTION.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T</a:t>
            </a:r>
            <a:r>
              <a:rPr lang="en-GB" dirty="0" smtClean="0"/>
              <a:t>here are five senses:-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Touch,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Taste,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Smell,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Sight,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- Hearing.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four  senses—smell, taste, sight, and hearing—are called </a:t>
            </a:r>
            <a:r>
              <a:rPr lang="en-GB" b="1" dirty="0" smtClean="0"/>
              <a:t>special senses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37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08337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8"/>
            <a:ext cx="12192000" cy="61496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Lacrimal fluid contains mucus, antibodies, and </a:t>
            </a:r>
            <a:r>
              <a:rPr lang="en-GB" b="1" dirty="0" smtClean="0"/>
              <a:t>lysozyme</a:t>
            </a:r>
            <a:r>
              <a:rPr lang="en-GB" dirty="0" smtClean="0"/>
              <a:t>, an enzyme that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destroys bacteria.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Thus, it cleanses and protects the eye surface as it moistens and lubricates it.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When lacrimal secretion increases substantially, tears spill over the eyelids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fill the nasal cavities, causing congestion and the “sniffles.”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59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This happens when the eyes are irritated and when we are emotionally upset.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In the case of eye irritation, enhanced tearing serves to wash away or dilute the </a:t>
            </a:r>
          </a:p>
          <a:p>
            <a:pPr marL="0" indent="0">
              <a:buNone/>
            </a:pPr>
            <a:r>
              <a:rPr lang="en-GB" dirty="0" smtClean="0"/>
              <a:t>   irritating substance.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The importance of emotionally induced tears is poorly understood.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1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Because the nasal cavity mucosa is continuous with that of the lacrimal duct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system, a cold or nasal inflammation often causes the lacrimal mucosa to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become inflamed and swell.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This constricts the ducts and prevents tears from draining from the eye surface,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causing “watery” eyes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85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Extrinsic Eye Muscles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7632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M</a:t>
            </a:r>
            <a:r>
              <a:rPr lang="en-GB" dirty="0" smtClean="0"/>
              <a:t>ovement of each eyeball is controlled by six strap like </a:t>
            </a:r>
            <a:r>
              <a:rPr lang="en-GB" b="1" dirty="0" smtClean="0"/>
              <a:t>extrinsic eye muscles</a:t>
            </a:r>
            <a:r>
              <a:rPr lang="en-GB" dirty="0" smtClean="0"/>
              <a:t>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which originate from the bony orbit and insert into the outer surface of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eyeball.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muscles allow the eyes to follow a moving object, and provide external “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guy-wires” that help to maintain the shape of the eyeball and hold it in the orbit.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07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490"/>
            <a:ext cx="12192000" cy="60595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When movements of the external muscles of the two eyes are not perfectly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coordinated, a person cannot properly focus the images of the same area of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visual field from each eye and so sees two images instead of one.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This condition is called </a:t>
            </a:r>
            <a:r>
              <a:rPr lang="en-GB" b="1" dirty="0" smtClean="0"/>
              <a:t>diplopia</a:t>
            </a:r>
            <a:r>
              <a:rPr lang="en-GB" dirty="0" smtClean="0"/>
              <a:t>, or double vision.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can result from paralysis or weakness of certain extrinsic muscles, or it may be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 temporary consequence of acute alcohol intoxication.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82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6"/>
            <a:ext cx="12192000" cy="61367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Congenital weakness of the external eye muscles cause strabismus (“cross-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eyed”), a condition in which the affected eye rotates medially or laterally.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Strabismus is treated </a:t>
            </a:r>
            <a:r>
              <a:rPr lang="en-GB" dirty="0"/>
              <a:t> </a:t>
            </a:r>
            <a:r>
              <a:rPr lang="en-GB" dirty="0" smtClean="0"/>
              <a:t>with eye exercises to strengthen the weak muscles or by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temporarily placing a patch on the stronger eye, which forces the child to use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weaker eye.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Surgery is needed for unyielding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101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2197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8876"/>
            <a:ext cx="8371268" cy="67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9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689" y="528032"/>
            <a:ext cx="6904797" cy="61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3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022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325" y="251138"/>
            <a:ext cx="8565016" cy="63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5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303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Structure of the Eyeball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eye itself, commonly called the eyeball, is a slightly irregular hollow sphere.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E</a:t>
            </a:r>
            <a:r>
              <a:rPr lang="en-GB" dirty="0" smtClean="0"/>
              <a:t>yeball is shaped like the globe of the earth, it is said to have poles.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Anterior point is the anterior pole.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Posterior point, the posterior pole.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43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560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The Eye and Vision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068"/>
            <a:ext cx="12192000" cy="5801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Vision is dominant sense.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- 70% of all sensory receptors in body are in eyes.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Half of cerebral cortex is involved in visual processing.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1620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636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5306"/>
            <a:ext cx="12192000" cy="62526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 Its wall is composed of three layers: fibrous, vascular, and sensory layers.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 Its internal cavity is filled with fluids called humors that help to maintain its </a:t>
            </a:r>
          </a:p>
          <a:p>
            <a:pPr marL="0" indent="0">
              <a:buNone/>
            </a:pPr>
            <a:r>
              <a:rPr lang="en-GB" dirty="0" smtClean="0"/>
              <a:t>    shape.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lens, the adjustable focusing apparatus of the eye, is supported vertically </a:t>
            </a:r>
          </a:p>
          <a:p>
            <a:pPr marL="0" indent="0">
              <a:buNone/>
            </a:pPr>
            <a:r>
              <a:rPr lang="en-GB" dirty="0" smtClean="0"/>
              <a:t>   within the internal cavity, dividing it into anterior and posterior segments, or </a:t>
            </a:r>
          </a:p>
          <a:p>
            <a:pPr marL="0" indent="0">
              <a:buNone/>
            </a:pPr>
            <a:r>
              <a:rPr lang="en-GB" dirty="0" smtClean="0"/>
              <a:t>   cavities.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16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689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Layers Forming the Wall of the Eyeball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r>
              <a:rPr lang="en-GB" dirty="0" smtClean="0"/>
              <a:t>The Fibrous Layer:-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- </a:t>
            </a:r>
            <a:r>
              <a:rPr lang="en-GB" dirty="0"/>
              <a:t>O</a:t>
            </a:r>
            <a:r>
              <a:rPr lang="en-GB" dirty="0" smtClean="0"/>
              <a:t>utermost coat of the eye, is composed of dense avascular connective tissue.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- </a:t>
            </a:r>
            <a:r>
              <a:rPr lang="en-GB" dirty="0"/>
              <a:t>H</a:t>
            </a:r>
            <a:r>
              <a:rPr lang="en-GB" dirty="0" smtClean="0"/>
              <a:t>as two regions: </a:t>
            </a:r>
            <a:r>
              <a:rPr lang="en-GB" dirty="0"/>
              <a:t>S</a:t>
            </a:r>
            <a:r>
              <a:rPr lang="en-GB" dirty="0" smtClean="0"/>
              <a:t>clera and </a:t>
            </a:r>
            <a:r>
              <a:rPr lang="en-GB" dirty="0"/>
              <a:t>C</a:t>
            </a:r>
            <a:r>
              <a:rPr lang="en-GB" dirty="0" smtClean="0"/>
              <a:t>ornea.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- S</a:t>
            </a:r>
            <a:r>
              <a:rPr lang="en-GB" b="1" dirty="0" smtClean="0"/>
              <a:t>clera</a:t>
            </a:r>
            <a:r>
              <a:rPr lang="en-GB" dirty="0" smtClean="0"/>
              <a:t>, forms posterior portion, the bulk of fibrous layer, is white and opaque. </a:t>
            </a:r>
            <a:r>
              <a:rPr lang="en-GB" dirty="0"/>
              <a:t> </a:t>
            </a: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897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- Sclera protects and shapes the eyeball and provides a sturdy anchoring site for </a:t>
            </a:r>
          </a:p>
          <a:p>
            <a:pPr marL="0" indent="0">
              <a:buNone/>
            </a:pPr>
            <a:r>
              <a:rPr lang="en-GB" dirty="0" smtClean="0"/>
              <a:t>    the extrinsic eye muscles.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 - Posteriorly, sclera is pierced by optic nerve, it is continuous with Dura mater of </a:t>
            </a:r>
          </a:p>
          <a:p>
            <a:pPr marL="0" indent="0">
              <a:buNone/>
            </a:pPr>
            <a:r>
              <a:rPr lang="en-GB" dirty="0" smtClean="0"/>
              <a:t>    the brain.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61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24247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anterior sixth of the fibrous layer is modified to form the transparent </a:t>
            </a:r>
            <a:r>
              <a:rPr lang="en-GB" b="1" dirty="0" smtClean="0"/>
              <a:t>cornea</a:t>
            </a:r>
            <a:r>
              <a:rPr lang="en-GB" dirty="0" smtClean="0"/>
              <a:t>, </a:t>
            </a:r>
          </a:p>
          <a:p>
            <a:pPr marL="0" indent="0">
              <a:buNone/>
            </a:pPr>
            <a:r>
              <a:rPr lang="en-GB" dirty="0" smtClean="0"/>
              <a:t>   which bulges anteriorly from its junction with the sclera.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crystal-clear cornea forms a window that lets light enter the eye, and is a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major part of the light-bending apparatus of the eye.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014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795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548"/>
            <a:ext cx="12192000" cy="6278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C</a:t>
            </a:r>
            <a:r>
              <a:rPr lang="en-GB" dirty="0" smtClean="0"/>
              <a:t>ornea is covered by epithelial sheets on both faces.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External sheet, a stratified squamous epithelium protect cornea from abrasion.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merges with bulbar conjunctiva at sclera-cornea junction.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Epithelial cells that continually renew the cornea are located here.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615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Deep corneal endothelium, composed of simple squamous epithelium, lines the </a:t>
            </a:r>
          </a:p>
          <a:p>
            <a:pPr marL="0" indent="0">
              <a:buNone/>
            </a:pPr>
            <a:r>
              <a:rPr lang="en-GB" dirty="0" smtClean="0"/>
              <a:t>   inner face of the cornea.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Cornea is well supplied with nerve endings, most of which are pain receptors.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Cornea is the most exposed part of the eye and is very vulnerable to damage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524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610"/>
            <a:ext cx="12192000" cy="607238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Luckily, its capacity for regeneration and repair is extraordinary.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Cornea is the only tissue in the body that can be transplanted from one person to </a:t>
            </a:r>
          </a:p>
          <a:p>
            <a:pPr marL="0" indent="0">
              <a:buNone/>
            </a:pPr>
            <a:r>
              <a:rPr lang="en-GB" dirty="0" smtClean="0"/>
              <a:t>   another with little or no possibility of rejection.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Because it has no blood vessels, it is beyond the reach of the immune system.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96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3036"/>
          </a:xfrm>
        </p:spPr>
        <p:txBody>
          <a:bodyPr/>
          <a:lstStyle/>
          <a:p>
            <a:r>
              <a:rPr lang="en-GB" dirty="0" smtClean="0"/>
              <a:t>The Vascular Layer (Uvea)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vascular layer, or middle coat of the eyeball, is also called the uvea.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pigmented uvea has three regions: choroid, ciliary body, and iris.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- </a:t>
            </a:r>
            <a:r>
              <a:rPr lang="en-GB" dirty="0"/>
              <a:t>C</a:t>
            </a:r>
            <a:r>
              <a:rPr lang="en-GB" b="1" dirty="0" smtClean="0"/>
              <a:t>horoid</a:t>
            </a:r>
            <a:r>
              <a:rPr lang="en-GB" dirty="0" smtClean="0"/>
              <a:t> is highly vascular, dark brown membrane that forms the posterior five-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sixths of the uvea.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blood vessels provide nutrition to all eye layers.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720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21216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Its brown pigment, helps absorb light, preventing it from scattering and reflecting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within the eye.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Choroid is incomplete posteriorly where the optic nerve leaves the eye.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Anteriorly, it becomes the ciliary body, a thickened ring of tissue that encircles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lens.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959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59853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54"/>
            <a:ext cx="12192000" cy="6098146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The ciliary body consists of interlacing smooth muscle bundles called ciliary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muscles, which  controls lens shape.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lens, posterior surface has radiating folds called ciliary processes, which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contain the capillaries that secrete the fluid that fills the cavity of the anterior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segment of the eyeball.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The ciliary zonule (suspensory ligament) extends from the ciliary processes to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lens; this halo of fine fibers encircles and helps hold the lens in its upright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position in the eye.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54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Adult eye is sphere with a diameter of about 2.5 cm.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Only anterior one-sixth of the eye’s surface is visible, the rest is enclosed and </a:t>
            </a:r>
          </a:p>
          <a:p>
            <a:pPr marL="0" indent="0">
              <a:buNone/>
            </a:pPr>
            <a:r>
              <a:rPr lang="en-GB" dirty="0" smtClean="0"/>
              <a:t>   protected by a cushion of fat and the walls of the bony orbit.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131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1216"/>
            <a:ext cx="12192000" cy="6136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iris, the visible colored part of the eye, is the most anterior portion of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uvea.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lies between cornea and lens and is continuous with the ciliary body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posteriorly.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round central opening, the </a:t>
            </a:r>
            <a:r>
              <a:rPr lang="en-GB" b="1" dirty="0" smtClean="0"/>
              <a:t>pupil</a:t>
            </a:r>
            <a:r>
              <a:rPr lang="en-GB" dirty="0" smtClean="0"/>
              <a:t>, allows light to enter the eye.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183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15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iris is made up of two smooth muscle layers with bunches of sticky elastic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fibers that congeal into a random pattern before birth.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Its muscle fibers allow it to act as a reflexively activated diaphragm to vary pupil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size.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In close vision and bright light, the sphincter pupillae (circular muscles) contract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the pupil constricts.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337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62884"/>
            <a:ext cx="12054625" cy="5995115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In distant vision and dim light, the dilator pupillae (radial muscles) contract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pupil dilates, allowing more light to enter the eye.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Pupillary dilation and constriction are controlled by sympathetic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parasympathetic fibers, respectively.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951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2803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700"/>
            <a:ext cx="12192000" cy="6188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Pupil dilation often occurs when subject matter is appealing, in response to fear,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during problem solving.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On the other hand, boredom or subject matter that is personally repulsive causes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pupil constriction.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- Iris contain brown pigment, when pigment is much, eyes appear brown or black.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374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If pigment is small, restricted to posterior surface of the iris, the shorter </a:t>
            </a:r>
          </a:p>
          <a:p>
            <a:pPr marL="0" indent="0">
              <a:buNone/>
            </a:pPr>
            <a:r>
              <a:rPr lang="en-GB" dirty="0" smtClean="0"/>
              <a:t>   wavelengths of light are scattered from the unpigmented parts, and eyes appear </a:t>
            </a:r>
          </a:p>
          <a:p>
            <a:pPr marL="0" indent="0">
              <a:buNone/>
            </a:pPr>
            <a:r>
              <a:rPr lang="en-GB" dirty="0" smtClean="0"/>
              <a:t>   blue, green, or gray.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Most new-born babies’ eyes are slate gray or blue because their iris pigment is </a:t>
            </a:r>
          </a:p>
          <a:p>
            <a:pPr marL="0" indent="0">
              <a:buNone/>
            </a:pPr>
            <a:r>
              <a:rPr lang="en-GB" dirty="0" smtClean="0"/>
              <a:t>   not yet developed.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599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07582"/>
          </a:xfrm>
        </p:spPr>
        <p:txBody>
          <a:bodyPr/>
          <a:lstStyle/>
          <a:p>
            <a:r>
              <a:rPr lang="en-GB" dirty="0" smtClean="0"/>
              <a:t>The Inner Layer (Retina)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2192000" cy="5750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innermost layer of the eyeball is the delicate, two-layered </a:t>
            </a:r>
            <a:r>
              <a:rPr lang="en-GB" b="1" dirty="0" smtClean="0"/>
              <a:t>retina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outer pigmented layer, a single-cell-thick lining, abuts the choroid,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extends anteriorly to cover the ciliary body and the posterior face of the iris.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pigmented epithelial cells, absorb light and prevent it from scattering in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eye.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554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37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They act as phagocytes to remove dead or damaged photoreceptor cells,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store vitamin A needed by the photoreceptor cells.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The transparent inner neural layer extends anteriorly to  posterior margin of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ciliary  body.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652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796"/>
            <a:ext cx="12192000" cy="545420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This junction is called the ora serrata.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Originating as an out pocketing of brain, retina contains millions of </a:t>
            </a:r>
          </a:p>
          <a:p>
            <a:pPr marL="0" indent="0">
              <a:buNone/>
            </a:pPr>
            <a:r>
              <a:rPr lang="en-GB" dirty="0" smtClean="0"/>
              <a:t>    photoreceptors that transduce light energy.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Only the neural layer of the retina plays a direct role in vision.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663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12192000" cy="6291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P</a:t>
            </a:r>
            <a:r>
              <a:rPr lang="en-GB" dirty="0" smtClean="0"/>
              <a:t>osterior to anterior, the neural layer is composed of three main types of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neurons: </a:t>
            </a:r>
            <a:r>
              <a:rPr lang="en-GB" b="1" dirty="0" smtClean="0"/>
              <a:t>photoreceptors</a:t>
            </a:r>
            <a:r>
              <a:rPr lang="en-GB" dirty="0" smtClean="0"/>
              <a:t>, bipolar cells, and ganglion cells.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Signals are produced in response to light and spread from the photoreceptors to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bipolar neurons and innermost ganglion cells, where action potentials are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generated.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43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98489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490"/>
            <a:ext cx="12192000" cy="605951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ganglion cell axons make a right-angle turn at the inner face of the retina, </a:t>
            </a:r>
          </a:p>
          <a:p>
            <a:pPr marL="0" indent="0">
              <a:buNone/>
            </a:pPr>
            <a:r>
              <a:rPr lang="en-GB" dirty="0" smtClean="0"/>
              <a:t>    then leave the posterior aspect of the eye as the thick optic nerve.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Optic disc, where optic nerve exits the eye, is a weak spot in the </a:t>
            </a:r>
            <a:r>
              <a:rPr lang="en-GB" b="1" dirty="0" smtClean="0"/>
              <a:t>fundus</a:t>
            </a:r>
            <a:r>
              <a:rPr lang="en-GB" dirty="0" smtClean="0"/>
              <a:t> 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Optic disc, also called blind spot, lacks photoreceptors, so light focused on it </a:t>
            </a:r>
          </a:p>
          <a:p>
            <a:pPr marL="0" indent="0">
              <a:buNone/>
            </a:pPr>
            <a:r>
              <a:rPr lang="en-GB" dirty="0" smtClean="0"/>
              <a:t>   cannot be seen.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READ MORE ON RETINA - RODES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- CONES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075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Accessory Structures of the Eye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2192000" cy="575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accessory structures of the eye include:-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- Eyebrows,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- Eyelids,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- Conjunctiva,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- Lacrimal apparatus,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- Extrinsic eye muscles.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04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Internal Chambers and Fluids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4"/>
            <a:ext cx="12192000" cy="59951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L</a:t>
            </a:r>
            <a:r>
              <a:rPr lang="en-GB" dirty="0" smtClean="0"/>
              <a:t>ens and its halolike ciliary zonule divide the eye into two segments, anterior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segment in front of the lens and the larger posterior segment behind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posterior segment (cavity) is filled with a clear gel called vitreous humor that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binds amounts of water.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9363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822"/>
            <a:ext cx="12192000" cy="620117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Vitreous humor:-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(1). Transmits light.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     (2). Supports  posterior surface of lens, holds neural retina firmly against </a:t>
            </a:r>
          </a:p>
          <a:p>
            <a:pPr marL="0" indent="0">
              <a:buNone/>
            </a:pPr>
            <a:r>
              <a:rPr lang="en-GB" dirty="0" smtClean="0"/>
              <a:t>             pigmented layer.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(3). Contributes to intraocular pressure, helping to counteract the pulling force </a:t>
            </a:r>
          </a:p>
          <a:p>
            <a:pPr marL="0" indent="0">
              <a:buNone/>
            </a:pPr>
            <a:r>
              <a:rPr lang="en-GB" dirty="0" smtClean="0"/>
              <a:t>              of the extrinsic eye muscles.</a:t>
            </a:r>
            <a:br>
              <a:rPr lang="en-GB" dirty="0" smtClean="0"/>
            </a:br>
            <a:r>
              <a:rPr lang="en-GB" dirty="0" smtClean="0"/>
              <a:t>  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41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792"/>
            <a:ext cx="12192000" cy="630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nterior segment (cavity) is partially subdivided by the iris into the anterior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chamber (between the cornea and the iris) and the posterior chamber (between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iris and the lens).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Anterior segment is filled with </a:t>
            </a:r>
            <a:r>
              <a:rPr lang="en-GB" b="1" dirty="0" smtClean="0"/>
              <a:t>aqueous humor</a:t>
            </a:r>
            <a:r>
              <a:rPr lang="en-GB" dirty="0" smtClean="0"/>
              <a:t>, a clear fluid similar in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composition to blood plasma.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844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Aqueous humor forms and drains continually and is in constant motion.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Aqueous humor is produced and drained at the same rate, maintaining a </a:t>
            </a:r>
          </a:p>
          <a:p>
            <a:pPr marL="0" indent="0">
              <a:buNone/>
            </a:pPr>
            <a:r>
              <a:rPr lang="en-GB" dirty="0" smtClean="0"/>
              <a:t>   constant intraocular pressure of about 16 mm Hg, which helps to support the </a:t>
            </a:r>
          </a:p>
          <a:p>
            <a:pPr marL="0" indent="0">
              <a:buNone/>
            </a:pPr>
            <a:r>
              <a:rPr lang="en-GB" dirty="0" smtClean="0"/>
              <a:t>   eyeball internally.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 Aqueous humor supplies nutrients and oxygen to the lens and cornea and to </a:t>
            </a:r>
          </a:p>
          <a:p>
            <a:pPr marL="0" indent="0">
              <a:buNone/>
            </a:pPr>
            <a:r>
              <a:rPr lang="en-GB" dirty="0" smtClean="0"/>
              <a:t>    some cells of the retina, and it carries away their metabolic wastes.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909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250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0912"/>
            <a:ext cx="12192000" cy="631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If  drainage of aqueous humor is blocked, pressure within the eye increases to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dangerous levels and compress the retina and optic nerve—a condition called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glaucoma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eventual result is blindness (glaucoma = vision growing gray).</a:t>
            </a:r>
          </a:p>
        </p:txBody>
      </p:sp>
    </p:spTree>
    <p:extLst>
      <p:ext uri="{BB962C8B-B14F-4D97-AF65-F5344CB8AC3E}">
        <p14:creationId xmlns:p14="http://schemas.microsoft.com/office/powerpoint/2010/main" val="1077267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/>
          <a:lstStyle/>
          <a:p>
            <a:r>
              <a:rPr lang="en-GB" b="1" dirty="0" smtClean="0"/>
              <a:t>Lens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lens is a biconvex, transparent, flexible structure that can change shape to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allow precise focusing of light on the retina.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is enclosed in a thin, elastic capsule and held in place just posterior to the iris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by the ciliary zonule.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lens is avascular; blood vessels interfere with transparency.</a:t>
            </a:r>
            <a:br>
              <a:rPr lang="en-GB" dirty="0" smtClean="0"/>
            </a:br>
            <a:r>
              <a:rPr lang="en-GB" dirty="0" smtClean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0821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409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54"/>
            <a:ext cx="12192000" cy="6098146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lens has two regions: lens epithelium and lens fibers.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>
              <a:buFontTx/>
              <a:buChar char="-"/>
            </a:pPr>
            <a:r>
              <a:rPr lang="en-GB" dirty="0"/>
              <a:t>L</a:t>
            </a:r>
            <a:r>
              <a:rPr lang="en-GB" dirty="0" smtClean="0"/>
              <a:t>ens epithelium, confined to anterior lens surface, consists of cuboidal cells that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eventually differentiate into the lens fibers that form the bulk of the lens.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Lens fibers, are packed tightly together, contain no nuclei and few organelles.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297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636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700"/>
            <a:ext cx="12192000" cy="618829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They contain transparent, proteins called crystallins that form the body of the </a:t>
            </a:r>
          </a:p>
          <a:p>
            <a:pPr marL="0" indent="0">
              <a:buNone/>
            </a:pPr>
            <a:r>
              <a:rPr lang="en-GB" dirty="0" smtClean="0"/>
              <a:t>   lens.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New lens fibers are continually added, the lens enlarges throughout life, </a:t>
            </a:r>
          </a:p>
          <a:p>
            <a:pPr marL="0" indent="0">
              <a:buNone/>
            </a:pPr>
            <a:r>
              <a:rPr lang="en-GB" dirty="0" smtClean="0"/>
              <a:t>   becoming denser, more convex, and less elastic, all of which gradually impair its </a:t>
            </a:r>
          </a:p>
          <a:p>
            <a:pPr marL="0" indent="0">
              <a:buNone/>
            </a:pPr>
            <a:r>
              <a:rPr lang="en-GB" dirty="0" smtClean="0"/>
              <a:t>   ability to focus light properly.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613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4"/>
            <a:ext cx="11353800" cy="5533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A </a:t>
            </a:r>
            <a:r>
              <a:rPr lang="en-GB" b="1" dirty="0" smtClean="0"/>
              <a:t>cataract</a:t>
            </a:r>
            <a:r>
              <a:rPr lang="en-GB" dirty="0" smtClean="0"/>
              <a:t> is a clouding of the lens that causes the world to appear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distorted, as if seen through frosted glass.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Some cataracts are congenital, but most result from age-related hardening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thickening of the lens or are a secondary consequence of diabetes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mellitus. </a:t>
            </a:r>
          </a:p>
        </p:txBody>
      </p:sp>
    </p:spTree>
    <p:extLst>
      <p:ext uri="{BB962C8B-B14F-4D97-AF65-F5344CB8AC3E}">
        <p14:creationId xmlns:p14="http://schemas.microsoft.com/office/powerpoint/2010/main" val="10293778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Heavy smoking and frequent exposure to intense sunlight increase the risk for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cataracts.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Direct cause of cataracts seems is inadequate delivery of nutrients to the deeper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lens fibers.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Fortunately, the offending lens can be surgically removed and an artificial lens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implanted to save the patient’s sight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38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/>
          <a:lstStyle/>
          <a:p>
            <a:r>
              <a:rPr lang="en-GB" b="1" dirty="0" smtClean="0"/>
              <a:t>Eyebrows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The eyebrows are short, coarse hairs that overlie the supraorbital margins of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skull.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They help shade eyes from sunlight and prevent perspiration trickling down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forehead from reaching the eyes.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304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37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52" y="437882"/>
            <a:ext cx="7223895" cy="64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71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92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667" y="592428"/>
            <a:ext cx="8486775" cy="62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888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37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443" y="218941"/>
            <a:ext cx="7791047" cy="64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4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15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710" y="386365"/>
            <a:ext cx="8945177" cy="63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92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334850"/>
            <a:ext cx="8371268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17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75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Olfactory Epithelium and the Sense of Smell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Although </a:t>
            </a:r>
            <a:r>
              <a:rPr lang="en-GB" dirty="0"/>
              <a:t>olfactory sense </a:t>
            </a:r>
            <a:r>
              <a:rPr lang="en-GB" dirty="0" smtClean="0"/>
              <a:t> </a:t>
            </a:r>
            <a:r>
              <a:rPr lang="en-GB" dirty="0"/>
              <a:t>is far less acute than that of many other </a:t>
            </a:r>
            <a:r>
              <a:rPr lang="en-GB" dirty="0" smtClean="0"/>
              <a:t>animals,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human </a:t>
            </a:r>
            <a:r>
              <a:rPr lang="en-GB" dirty="0"/>
              <a:t>nose is still no slouch in picking up small differences in </a:t>
            </a:r>
            <a:r>
              <a:rPr lang="en-GB" dirty="0" smtClean="0"/>
              <a:t>odours.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Some </a:t>
            </a:r>
            <a:r>
              <a:rPr lang="en-GB" dirty="0"/>
              <a:t>people capitalize on this ability by becoming wine tasters.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304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719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Localization </a:t>
            </a:r>
            <a:r>
              <a:rPr lang="en-GB" b="1" dirty="0"/>
              <a:t>and Structure of Olfactory Receptors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organ of smell is a yellow-tinged patch (about 5cm</a:t>
            </a:r>
            <a:r>
              <a:rPr lang="en-GB" baseline="30000" dirty="0"/>
              <a:t>2</a:t>
            </a:r>
            <a:r>
              <a:rPr lang="en-GB" dirty="0"/>
              <a:t>) of pseudostratified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epithelium</a:t>
            </a:r>
            <a:r>
              <a:rPr lang="en-GB" dirty="0"/>
              <a:t>, called the olfactory epithelium, located in the roof of the nasal </a:t>
            </a:r>
            <a:r>
              <a:rPr lang="en-GB" dirty="0" smtClean="0"/>
              <a:t>cavity.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Air </a:t>
            </a:r>
            <a:r>
              <a:rPr lang="en-GB" dirty="0"/>
              <a:t>entering </a:t>
            </a:r>
            <a:r>
              <a:rPr lang="en-GB" dirty="0" smtClean="0"/>
              <a:t>nasal </a:t>
            </a:r>
            <a:r>
              <a:rPr lang="en-GB" dirty="0"/>
              <a:t>cavity must make a hairpin turn to stimulate olfactory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receptors </a:t>
            </a:r>
            <a:r>
              <a:rPr lang="en-GB" dirty="0"/>
              <a:t>before entering the respiratory passageway </a:t>
            </a:r>
            <a:r>
              <a:rPr lang="en-GB" dirty="0" smtClean="0"/>
              <a:t>below.</a:t>
            </a:r>
          </a:p>
        </p:txBody>
      </p:sp>
    </p:spTree>
    <p:extLst>
      <p:ext uri="{BB962C8B-B14F-4D97-AF65-F5344CB8AC3E}">
        <p14:creationId xmlns:p14="http://schemas.microsoft.com/office/powerpoint/2010/main" val="2974699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220"/>
            <a:ext cx="12192000" cy="571178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- The olfactory epithelium covers the superior nasal concha on each side 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nasal </a:t>
            </a:r>
            <a:r>
              <a:rPr lang="en-GB" dirty="0"/>
              <a:t>septum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These are surrounded and cushioned by columnar supporting cells, which make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up </a:t>
            </a:r>
            <a:r>
              <a:rPr lang="en-GB" dirty="0"/>
              <a:t>the bulk of the penny-thin epithelial membrane.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42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580"/>
            <a:ext cx="12192000" cy="6175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olfactory receptor cells </a:t>
            </a:r>
            <a:r>
              <a:rPr lang="en-GB" dirty="0" smtClean="0"/>
              <a:t>are </a:t>
            </a:r>
            <a:r>
              <a:rPr lang="en-GB" dirty="0"/>
              <a:t>bipolar neurons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Each </a:t>
            </a:r>
            <a:r>
              <a:rPr lang="en-GB" dirty="0"/>
              <a:t>has a thin apical dendrite that terminates in a knob from which several long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cilia </a:t>
            </a:r>
            <a:r>
              <a:rPr lang="en-GB" dirty="0"/>
              <a:t>radiate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olfactory </a:t>
            </a:r>
            <a:r>
              <a:rPr lang="en-GB" dirty="0"/>
              <a:t>cilia</a:t>
            </a:r>
            <a:r>
              <a:rPr lang="en-GB" dirty="0" smtClean="0"/>
              <a:t>, increases  </a:t>
            </a:r>
            <a:r>
              <a:rPr lang="en-GB" dirty="0"/>
              <a:t>receptive surface area, </a:t>
            </a:r>
            <a:r>
              <a:rPr lang="en-GB" dirty="0" smtClean="0"/>
              <a:t> </a:t>
            </a:r>
            <a:r>
              <a:rPr lang="en-GB" dirty="0"/>
              <a:t>lie flat </a:t>
            </a:r>
            <a:r>
              <a:rPr lang="en-GB" dirty="0" smtClean="0"/>
              <a:t>on </a:t>
            </a:r>
            <a:r>
              <a:rPr lang="en-GB" dirty="0"/>
              <a:t>nasal epithelium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</a:t>
            </a:r>
            <a:r>
              <a:rPr lang="en-GB" dirty="0"/>
              <a:t>covered by </a:t>
            </a:r>
            <a:r>
              <a:rPr lang="en-GB" dirty="0" smtClean="0"/>
              <a:t>thin </a:t>
            </a:r>
            <a:r>
              <a:rPr lang="en-GB" dirty="0"/>
              <a:t>mucus produced by the supporting cells and by olfactory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glands </a:t>
            </a:r>
            <a:r>
              <a:rPr lang="en-GB" dirty="0"/>
              <a:t>in the underlying connective tissue.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8235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The mucus is a solvent that “captures” and dissolves airborne odorants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unmyelinated axons of the olfactory receptor cells are gathered into small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fascicles </a:t>
            </a:r>
            <a:r>
              <a:rPr lang="en-GB" dirty="0"/>
              <a:t>that form the filaments of the olfactory nerve (cranial nerve I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They project superiorly through the openings in the cribriform plate 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ethmoid </a:t>
            </a:r>
            <a:r>
              <a:rPr lang="en-GB" dirty="0"/>
              <a:t>bone, where they synapse in the overlying olfactory bulbs.</a:t>
            </a:r>
            <a:br>
              <a:rPr lang="en-GB" dirty="0"/>
            </a:br>
            <a:r>
              <a:rPr lang="en-GB" dirty="0"/>
              <a:t>  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1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Deep to skin of eyebrows are parts of the orbicularis oculi and corrugator </a:t>
            </a:r>
          </a:p>
          <a:p>
            <a:pPr marL="0" indent="0">
              <a:buNone/>
            </a:pPr>
            <a:r>
              <a:rPr lang="en-GB" dirty="0" smtClean="0"/>
              <a:t>   muscles.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Contraction of the orbicularis muscle depresses the eyebrow, whereas the </a:t>
            </a:r>
          </a:p>
          <a:p>
            <a:pPr marL="0" indent="0">
              <a:buNone/>
            </a:pPr>
            <a:r>
              <a:rPr lang="en-GB" dirty="0" smtClean="0"/>
              <a:t>   corrugator moves the eyebrow medially.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937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371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Olfactory Pathway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Axons </a:t>
            </a:r>
            <a:r>
              <a:rPr lang="en-GB" dirty="0"/>
              <a:t>of </a:t>
            </a:r>
            <a:r>
              <a:rPr lang="en-GB" dirty="0" smtClean="0"/>
              <a:t> </a:t>
            </a:r>
            <a:r>
              <a:rPr lang="en-GB" dirty="0"/>
              <a:t>olfactory receptor cells constitute the olfactory nerves that synapse in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</a:t>
            </a:r>
            <a:r>
              <a:rPr lang="en-GB" dirty="0"/>
              <a:t>overlying olfactory bulbs, the distal ends of the olfactory </a:t>
            </a:r>
            <a:r>
              <a:rPr lang="en-GB" dirty="0" smtClean="0"/>
              <a:t>tracts.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filaments of the olfactory nerves synapse with mitral </a:t>
            </a:r>
            <a:r>
              <a:rPr lang="en-GB" dirty="0" smtClean="0"/>
              <a:t>cells, </a:t>
            </a:r>
            <a:r>
              <a:rPr lang="en-GB" dirty="0"/>
              <a:t>which are </a:t>
            </a:r>
            <a:r>
              <a:rPr lang="en-GB" dirty="0" smtClean="0"/>
              <a:t>second-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order </a:t>
            </a:r>
            <a:r>
              <a:rPr lang="en-GB" dirty="0"/>
              <a:t>neurons, in complex structures called </a:t>
            </a:r>
            <a:r>
              <a:rPr lang="en-GB" dirty="0" smtClean="0"/>
              <a:t>glomeruli.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Axons </a:t>
            </a:r>
            <a:r>
              <a:rPr lang="en-GB" dirty="0"/>
              <a:t>from neurons bearing the same kind of receptor converge on a given type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of </a:t>
            </a:r>
            <a:r>
              <a:rPr lang="en-GB" dirty="0"/>
              <a:t>glomerulus. </a:t>
            </a:r>
            <a:r>
              <a:rPr lang="en-GB" dirty="0" smtClean="0"/>
              <a:t> 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9892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822"/>
            <a:ext cx="12192000" cy="620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Each glomerulus represents a “file” that receives only one type of odour </a:t>
            </a:r>
            <a:r>
              <a:rPr lang="en-GB" dirty="0" smtClean="0"/>
              <a:t>signal.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mitral cells refine the signal, amplify it, and then relay it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When the mitral cells are activated, impulses flow from the olfactory bulbs via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the </a:t>
            </a:r>
            <a:r>
              <a:rPr lang="en-GB" dirty="0"/>
              <a:t>olfactory tracts to two main destinations.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4791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409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first pathway travels to the piriform lobe of the olfactory cortex and the part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of </a:t>
            </a:r>
            <a:r>
              <a:rPr lang="en-GB" dirty="0"/>
              <a:t>the frontal lobe just above the orbit, where smells are interpreted 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identified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Each olfactory cortical neuron receives input from up to 100 receptors to analyse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second pathway flows via the subcortical route to the hypothalamus,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amygdala</a:t>
            </a:r>
            <a:r>
              <a:rPr lang="en-GB" dirty="0"/>
              <a:t>, and other regions of the limbic system, which elicits emotional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responses </a:t>
            </a:r>
            <a:r>
              <a:rPr lang="en-GB" dirty="0"/>
              <a:t>to odours.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1142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Smells </a:t>
            </a:r>
            <a:r>
              <a:rPr lang="en-GB" dirty="0"/>
              <a:t>associated with danger—smoke, cooking gas, or skunk scent—trigger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sympathetic </a:t>
            </a:r>
            <a:r>
              <a:rPr lang="en-GB" dirty="0"/>
              <a:t>fight-or-flight response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Appetizing odours cause increased salivation and stimulation of the digestive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tract</a:t>
            </a:r>
            <a:r>
              <a:rPr lang="en-GB" dirty="0"/>
              <a:t>, and unpleasant odours can trigger protective reflexes such as sneezing 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choking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READ ON PHYSIOLOGY ON OF SMELL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709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92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579" y="476518"/>
            <a:ext cx="8953500" cy="62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358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Taste </a:t>
            </a:r>
            <a:r>
              <a:rPr lang="en-GB" b="1" dirty="0"/>
              <a:t>Buds and the Sense of Taste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340"/>
            <a:ext cx="12192000" cy="57246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word taste comes from the Latin taxare, meaning “to touch, estimate, or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judge</a:t>
            </a:r>
            <a:r>
              <a:rPr lang="en-GB" dirty="0"/>
              <a:t>.”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When </a:t>
            </a:r>
            <a:r>
              <a:rPr lang="en-GB" dirty="0"/>
              <a:t>we taste things, we are in fact intimately testing or judging our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environment.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sense of taste is considered by many to be the most pleasurable 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special </a:t>
            </a:r>
            <a:r>
              <a:rPr lang="en-GB" dirty="0"/>
              <a:t>senses.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6903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659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Localization </a:t>
            </a:r>
            <a:r>
              <a:rPr lang="en-GB" b="1" dirty="0"/>
              <a:t>and Structure of Taste Buds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taste buds, the sensory receptor organs for taste, are </a:t>
            </a:r>
            <a:r>
              <a:rPr lang="en-GB" dirty="0" smtClean="0"/>
              <a:t>located </a:t>
            </a:r>
            <a:r>
              <a:rPr lang="en-GB" dirty="0"/>
              <a:t>in the oral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cavity.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Of </a:t>
            </a:r>
            <a:r>
              <a:rPr lang="en-GB" dirty="0"/>
              <a:t>10,000 or so taste buds, most are on the tongue.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 </a:t>
            </a:r>
            <a:r>
              <a:rPr lang="en-GB" dirty="0"/>
              <a:t>few taste buds are scattered on the soft palate, inner surface of the cheeks,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pharynx</a:t>
            </a:r>
            <a:r>
              <a:rPr lang="en-GB" dirty="0"/>
              <a:t>, and epiglottis of the </a:t>
            </a:r>
            <a:r>
              <a:rPr lang="en-GB" dirty="0" smtClean="0"/>
              <a:t>larynx.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6662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974"/>
            <a:ext cx="12093262" cy="611102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Most </a:t>
            </a:r>
            <a:r>
              <a:rPr lang="en-GB" dirty="0"/>
              <a:t>are found in </a:t>
            </a:r>
            <a:r>
              <a:rPr lang="en-GB" b="1" dirty="0"/>
              <a:t>papillae</a:t>
            </a:r>
            <a:r>
              <a:rPr lang="en-GB" dirty="0"/>
              <a:t>, peg like projections of the tongue mucosa that give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</a:t>
            </a:r>
            <a:r>
              <a:rPr lang="en-GB" dirty="0"/>
              <a:t>tongue surface a slightly abrasive feel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Taste buds are located on tops of fungiform papillae  (scattered over tongue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surface</a:t>
            </a:r>
            <a:r>
              <a:rPr lang="en-GB" dirty="0"/>
              <a:t>), epithelium of side walls of foliate papillae and  the large round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circumvallate  </a:t>
            </a:r>
            <a:r>
              <a:rPr lang="en-GB" dirty="0"/>
              <a:t>papillae.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vallate papillae are the largest and least numerous papillae; 7 to 12 of these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form </a:t>
            </a:r>
            <a:r>
              <a:rPr lang="en-GB" dirty="0"/>
              <a:t>an inverted V at the back of the tongue.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965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2803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8186"/>
            <a:ext cx="12192000" cy="6239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Each  </a:t>
            </a:r>
            <a:r>
              <a:rPr lang="en-GB" dirty="0"/>
              <a:t>taste bud consists of 50 to 100 epithelial cells of two major types: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gustatory</a:t>
            </a:r>
            <a:r>
              <a:rPr lang="en-GB" dirty="0"/>
              <a:t>, or taste cells, and basal </a:t>
            </a:r>
            <a:r>
              <a:rPr lang="en-GB" dirty="0" smtClean="0"/>
              <a:t>cells.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Long </a:t>
            </a:r>
            <a:r>
              <a:rPr lang="en-GB" dirty="0"/>
              <a:t>microvilli called gustatory hairs project from the tips of all gustatory cells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</a:t>
            </a:r>
            <a:r>
              <a:rPr lang="en-GB" dirty="0"/>
              <a:t>extend through a taste pore to the surface of the epithelium, where they are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bathed </a:t>
            </a:r>
            <a:r>
              <a:rPr lang="en-GB" dirty="0"/>
              <a:t>by saliva.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gustatory hairs are the sensitive portions (receptor membranes) 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gustatory </a:t>
            </a:r>
            <a:r>
              <a:rPr lang="en-GB" dirty="0"/>
              <a:t>cells.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8509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54"/>
            <a:ext cx="12192000" cy="609814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Coiling </a:t>
            </a:r>
            <a:r>
              <a:rPr lang="en-GB" dirty="0"/>
              <a:t>around the gustatory cells are sensory dendrites that represent the initial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part </a:t>
            </a:r>
            <a:r>
              <a:rPr lang="en-GB" dirty="0"/>
              <a:t>of the gustatory pathway to the brain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Each afferent fiber receives signals from several receptor cells within the taste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bud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Taste bud cells are subjected to huge amounts of friction and are routinely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burned </a:t>
            </a:r>
            <a:r>
              <a:rPr lang="en-GB" dirty="0"/>
              <a:t>by hot foods.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63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04551"/>
          </a:xfrm>
        </p:spPr>
        <p:txBody>
          <a:bodyPr/>
          <a:lstStyle/>
          <a:p>
            <a:r>
              <a:rPr lang="en-GB" b="1" dirty="0" smtClean="0"/>
              <a:t>Eyelids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12192000" cy="5853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Anteriorly, eyes are protected by the mobile eyelids or palpebrae.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eyelids are separated by palpebral fissure (“eyelid slit”).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They meet at the medial and lateral angles of the eye—the medial and lateral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commissures (canthi), respectively.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medial canthus sports a fleshy elevation called the lacrimal caruncle.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7160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15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They </a:t>
            </a:r>
            <a:r>
              <a:rPr lang="en-GB" dirty="0"/>
              <a:t>are the most dynamic cells in the body, and they are replaced every seven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to ten </a:t>
            </a:r>
            <a:r>
              <a:rPr lang="en-GB" dirty="0"/>
              <a:t>days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basal cells act as stem cells, dividing and differentiating into new gustatory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cells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3125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560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Gustatory Pathway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068"/>
            <a:ext cx="12192000" cy="5801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Afferent </a:t>
            </a:r>
            <a:r>
              <a:rPr lang="en-GB" dirty="0"/>
              <a:t>fibers carrying taste information from the tongue are </a:t>
            </a:r>
            <a:r>
              <a:rPr lang="en-GB" dirty="0" smtClean="0"/>
              <a:t>found </a:t>
            </a:r>
            <a:r>
              <a:rPr lang="en-GB" dirty="0"/>
              <a:t>in two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cranial </a:t>
            </a:r>
            <a:r>
              <a:rPr lang="en-GB" dirty="0"/>
              <a:t>nerve pairs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 </a:t>
            </a:r>
            <a:r>
              <a:rPr lang="en-GB" dirty="0"/>
              <a:t>branch of the facial nerve (VII), the chorda tympani, transmits impulses from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taste </a:t>
            </a:r>
            <a:r>
              <a:rPr lang="en-GB" dirty="0"/>
              <a:t>receptors in the anterior two-thirds of the </a:t>
            </a:r>
            <a:r>
              <a:rPr lang="en-GB" dirty="0" smtClean="0"/>
              <a:t>tongue.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573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4"/>
            <a:ext cx="12192000" cy="6214056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lingual branch of the glossopharyngeal nerve (IX) services the posterior third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</a:t>
            </a:r>
            <a:r>
              <a:rPr lang="en-GB" dirty="0"/>
              <a:t>the pharynx just behind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Taste impulses from the few taste buds in the epiglottis and the lower pharynx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are </a:t>
            </a:r>
            <a:r>
              <a:rPr lang="en-GB" dirty="0"/>
              <a:t>conducted  by the vagus nerve (X).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1190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These </a:t>
            </a:r>
            <a:r>
              <a:rPr lang="en-GB" dirty="0"/>
              <a:t>afferent fibers synapse in the solitary nucleus of the medulla, and from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there </a:t>
            </a:r>
            <a:r>
              <a:rPr lang="en-GB" dirty="0"/>
              <a:t>impulses stream to the thalamus and ultimately to the gustatory cortex in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</a:t>
            </a:r>
            <a:r>
              <a:rPr lang="en-GB" dirty="0"/>
              <a:t>insula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Fibers also project to the hypothalamus and limbic system structures, regions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that </a:t>
            </a:r>
            <a:r>
              <a:rPr lang="en-GB" dirty="0"/>
              <a:t>determine appreciation of what is tasted.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1998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An </a:t>
            </a:r>
            <a:r>
              <a:rPr lang="en-GB" dirty="0"/>
              <a:t>important role of taste is to trigger reflexes involved in digestion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As taste impulses pass through the solitary nucleus, they initiate reflexes (via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synapses </a:t>
            </a:r>
            <a:r>
              <a:rPr lang="en-GB" dirty="0"/>
              <a:t>with parasympathetic nuclei) that increase saliva secretion into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mouth </a:t>
            </a:r>
            <a:r>
              <a:rPr lang="en-GB" dirty="0"/>
              <a:t>and gastric juice into the stomach.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330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2"/>
            <a:ext cx="12192000" cy="5969358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Saliva </a:t>
            </a:r>
            <a:r>
              <a:rPr lang="en-GB" dirty="0"/>
              <a:t>contains mucus that moistens food and digestive enzymes that begin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digestion </a:t>
            </a:r>
            <a:r>
              <a:rPr lang="en-GB" dirty="0"/>
              <a:t>of starch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Acidic foods are particularly strong stimulants of the salivary reflex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When revolting or foul-tasting substances are eaten, gagging or even reflexive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vomiting </a:t>
            </a:r>
            <a:r>
              <a:rPr lang="en-GB" dirty="0"/>
              <a:t>may be initiated.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8533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1. Basic </a:t>
            </a:r>
            <a:r>
              <a:rPr lang="en-GB" dirty="0">
                <a:solidFill>
                  <a:srgbClr val="FF0000"/>
                </a:solidFill>
              </a:rPr>
              <a:t>Taste </a:t>
            </a:r>
            <a:r>
              <a:rPr lang="en-GB" dirty="0" smtClean="0">
                <a:solidFill>
                  <a:srgbClr val="FF0000"/>
                </a:solidFill>
              </a:rPr>
              <a:t>Sensations.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2. Physiology </a:t>
            </a:r>
            <a:r>
              <a:rPr lang="en-GB" dirty="0">
                <a:solidFill>
                  <a:srgbClr val="FF0000"/>
                </a:solidFill>
              </a:rPr>
              <a:t>of </a:t>
            </a:r>
            <a:r>
              <a:rPr lang="en-GB" dirty="0" smtClean="0">
                <a:solidFill>
                  <a:srgbClr val="FF0000"/>
                </a:solidFill>
              </a:rPr>
              <a:t>Taste.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 - Activation </a:t>
            </a:r>
            <a:r>
              <a:rPr lang="en-GB" dirty="0">
                <a:solidFill>
                  <a:srgbClr val="FF0000"/>
                </a:solidFill>
              </a:rPr>
              <a:t>of Taste </a:t>
            </a:r>
            <a:r>
              <a:rPr lang="en-GB" dirty="0" smtClean="0">
                <a:solidFill>
                  <a:srgbClr val="FF0000"/>
                </a:solidFill>
              </a:rPr>
              <a:t>Receptors.</a:t>
            </a:r>
            <a:r>
              <a:rPr lang="en-GB" dirty="0">
                <a:solidFill>
                  <a:srgbClr val="FF0000"/>
                </a:solidFill>
              </a:rPr>
              <a:t>   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       - Mechanism </a:t>
            </a:r>
            <a:r>
              <a:rPr lang="en-GB" dirty="0">
                <a:solidFill>
                  <a:srgbClr val="FF0000"/>
                </a:solidFill>
              </a:rPr>
              <a:t>of Taste </a:t>
            </a:r>
            <a:r>
              <a:rPr lang="en-GB" dirty="0" smtClean="0">
                <a:solidFill>
                  <a:srgbClr val="FF0000"/>
                </a:solidFill>
              </a:rPr>
              <a:t>Transduction.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   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3. Influence </a:t>
            </a:r>
            <a:r>
              <a:rPr lang="en-GB" dirty="0">
                <a:solidFill>
                  <a:srgbClr val="FF0000"/>
                </a:solidFill>
              </a:rPr>
              <a:t>of Other Sensations on </a:t>
            </a:r>
            <a:r>
              <a:rPr lang="en-GB" dirty="0" smtClean="0">
                <a:solidFill>
                  <a:srgbClr val="FF0000"/>
                </a:solidFill>
              </a:rPr>
              <a:t>Taste.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973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2197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051" y="321972"/>
            <a:ext cx="9141937" cy="6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61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863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254" y="193183"/>
            <a:ext cx="5960259" cy="6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28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204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Ear: Hearing and Balance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Fluids </a:t>
            </a:r>
            <a:r>
              <a:rPr lang="en-GB" dirty="0"/>
              <a:t>must be stirred to stimulate the mechanoreceptors of the internal ear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Hearing </a:t>
            </a:r>
            <a:r>
              <a:rPr lang="en-GB" dirty="0"/>
              <a:t>apparatus allows </a:t>
            </a:r>
            <a:r>
              <a:rPr lang="en-GB" dirty="0" smtClean="0"/>
              <a:t>to hear </a:t>
            </a:r>
            <a:r>
              <a:rPr lang="en-GB" dirty="0"/>
              <a:t>extraordinary range of sound, </a:t>
            </a:r>
            <a:r>
              <a:rPr lang="en-GB" dirty="0" smtClean="0"/>
              <a:t>and </a:t>
            </a:r>
            <a:r>
              <a:rPr lang="en-GB" dirty="0"/>
              <a:t>equilibrium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receptors </a:t>
            </a:r>
            <a:r>
              <a:rPr lang="en-GB" dirty="0"/>
              <a:t>keep the nervous system continually informed of head movements 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position.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organs serving these two senses are structurally interconnected within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ear</a:t>
            </a:r>
            <a:r>
              <a:rPr lang="en-GB" dirty="0"/>
              <a:t>, their receptors respond to different stimuli and are activated independently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of </a:t>
            </a:r>
            <a:r>
              <a:rPr lang="en-GB" dirty="0"/>
              <a:t>one another.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7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974"/>
            <a:ext cx="12192000" cy="6111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The caruncle contains sebaceous and sweat glands and produces the whitish, oily </a:t>
            </a:r>
          </a:p>
          <a:p>
            <a:pPr marL="0" indent="0">
              <a:buNone/>
            </a:pPr>
            <a:r>
              <a:rPr lang="en-GB" dirty="0" smtClean="0"/>
              <a:t>    secretion (fancifully called the Sandman’s eye-sand) that sometimes collects at </a:t>
            </a:r>
          </a:p>
          <a:p>
            <a:pPr marL="0" indent="0">
              <a:buNone/>
            </a:pPr>
            <a:r>
              <a:rPr lang="en-GB" dirty="0" smtClean="0"/>
              <a:t>    the medial canthus, especially during sleep.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most Asian peoples, a vertical fold of skin called the epicanthic fold commonly </a:t>
            </a:r>
          </a:p>
          <a:p>
            <a:pPr marL="0" indent="0">
              <a:buNone/>
            </a:pPr>
            <a:r>
              <a:rPr lang="en-GB" dirty="0" smtClean="0"/>
              <a:t>   appears on both sides of the nose and sometimes covers the medial commissure.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0714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984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Structure </a:t>
            </a:r>
            <a:r>
              <a:rPr lang="en-GB" b="1" dirty="0"/>
              <a:t>of the Ear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9250"/>
            <a:ext cx="12192000" cy="560874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ear is divided into three major areas</a:t>
            </a:r>
            <a:r>
              <a:rPr lang="en-GB" dirty="0" smtClean="0"/>
              <a:t>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1. External </a:t>
            </a:r>
            <a:r>
              <a:rPr lang="en-GB" dirty="0"/>
              <a:t>ear,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2. Middle </a:t>
            </a:r>
            <a:r>
              <a:rPr lang="en-GB" dirty="0"/>
              <a:t>ear, </a:t>
            </a:r>
          </a:p>
          <a:p>
            <a:pPr marL="0" indent="0">
              <a:buNone/>
            </a:pPr>
            <a:r>
              <a:rPr lang="en-GB" dirty="0" smtClean="0"/>
              <a:t>     3. Internal ear.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external and middle ear structures are involved with hearing </a:t>
            </a:r>
            <a:r>
              <a:rPr lang="en-GB" dirty="0" smtClean="0"/>
              <a:t>only.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internal ear functions in both equilibrium and hearing and is extremely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complex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7149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13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External (Outer) Ear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Consists </a:t>
            </a:r>
            <a:r>
              <a:rPr lang="en-GB" dirty="0"/>
              <a:t>of </a:t>
            </a:r>
            <a:r>
              <a:rPr lang="en-GB" dirty="0" smtClean="0"/>
              <a:t> </a:t>
            </a:r>
            <a:r>
              <a:rPr lang="en-GB" dirty="0"/>
              <a:t>auricle and </a:t>
            </a:r>
            <a:r>
              <a:rPr lang="en-GB" dirty="0" smtClean="0"/>
              <a:t> </a:t>
            </a:r>
            <a:r>
              <a:rPr lang="en-GB" dirty="0"/>
              <a:t>external acoustic meatus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auricle, or pinna, is what most people call the ear—the shell-shaped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projection </a:t>
            </a:r>
            <a:r>
              <a:rPr lang="en-GB" dirty="0"/>
              <a:t>surrounding the opening of the external acoustic meatus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auricle is composed of elastic cartilage covered with thin skin and an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occasional </a:t>
            </a:r>
            <a:r>
              <a:rPr lang="en-GB" dirty="0"/>
              <a:t>hair.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610956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Its </a:t>
            </a:r>
            <a:r>
              <a:rPr lang="en-GB" dirty="0"/>
              <a:t>rim, the helix, is thicker, fleshy, dangling lobule (“earlobe”) lacks supporting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cartilage.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function of the auricle is to direct sound waves into the external acoustic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meatus.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external acoustic meatus (auditory canal) is a short, curved tube (about 2.5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cm </a:t>
            </a:r>
            <a:r>
              <a:rPr lang="en-GB" dirty="0"/>
              <a:t>long by 0.6 cm wide) that extends from the auricle to the eardrum.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0244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9700"/>
            <a:ext cx="12192000" cy="6188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Near the auricle, its framework is elastic cartilage; the remainder of the canal is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carved </a:t>
            </a:r>
            <a:r>
              <a:rPr lang="en-GB" dirty="0"/>
              <a:t>into the temporal bone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entire canal is lined with skin bearing hairs, sebaceous glands, and </a:t>
            </a:r>
            <a:r>
              <a:rPr lang="en-GB" dirty="0" smtClean="0"/>
              <a:t> </a:t>
            </a:r>
            <a:r>
              <a:rPr lang="en-GB" dirty="0"/>
              <a:t>apocrine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sweat </a:t>
            </a:r>
            <a:r>
              <a:rPr lang="en-GB" dirty="0"/>
              <a:t>glands called ceruminous </a:t>
            </a:r>
            <a:r>
              <a:rPr lang="en-GB" dirty="0" smtClean="0"/>
              <a:t>glands.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</a:t>
            </a:r>
            <a:r>
              <a:rPr lang="en-GB" dirty="0"/>
              <a:t>glands secrete yellow-brown waxy cerumen, or </a:t>
            </a:r>
            <a:r>
              <a:rPr lang="en-GB" dirty="0" smtClean="0"/>
              <a:t>earwax, </a:t>
            </a:r>
            <a:r>
              <a:rPr lang="en-GB" dirty="0"/>
              <a:t>which provides a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sticky </a:t>
            </a:r>
            <a:r>
              <a:rPr lang="en-GB" dirty="0"/>
              <a:t>trap for foreign bodies and repels insects.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4631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822"/>
            <a:ext cx="12192000" cy="620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ear is naturally cleansed as the cerumen dries and then falls out 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external </a:t>
            </a:r>
            <a:r>
              <a:rPr lang="en-GB" dirty="0"/>
              <a:t>acoustic meatus. (Jaw movements as a person eats, talks, and so on,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create </a:t>
            </a:r>
            <a:r>
              <a:rPr lang="en-GB" dirty="0"/>
              <a:t>an unnoticeable conveyor-belt effect that moves the wax out</a:t>
            </a:r>
            <a:r>
              <a:rPr lang="en-GB" dirty="0" smtClean="0"/>
              <a:t>.).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</a:t>
            </a:r>
            <a:r>
              <a:rPr lang="en-GB" dirty="0"/>
              <a:t>others, cerumen builds up excessively and becomes compacted, a condition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that </a:t>
            </a:r>
            <a:r>
              <a:rPr lang="en-GB" dirty="0"/>
              <a:t>can impair hearing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- Sound </a:t>
            </a:r>
            <a:r>
              <a:rPr lang="en-GB" dirty="0"/>
              <a:t>waves entering the external acoustic meatus eventually hit the </a:t>
            </a:r>
            <a:r>
              <a:rPr lang="en-GB" b="1" dirty="0"/>
              <a:t>tympanic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membrane</a:t>
            </a:r>
            <a:r>
              <a:rPr lang="en-GB" dirty="0"/>
              <a:t>, or </a:t>
            </a:r>
            <a:r>
              <a:rPr lang="en-GB" dirty="0" smtClean="0"/>
              <a:t>eardrum, </a:t>
            </a:r>
            <a:r>
              <a:rPr lang="en-GB" dirty="0"/>
              <a:t>the boundary between the outer and middle ears.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1959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eardrum is a thin, translucent, connective tissue membrane, covered by skin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on </a:t>
            </a:r>
            <a:r>
              <a:rPr lang="en-GB" dirty="0"/>
              <a:t>its external face and by a mucosa internally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It is shaped like a flattened cone, with its apex protruding medially into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middle </a:t>
            </a:r>
            <a:r>
              <a:rPr lang="en-GB" dirty="0"/>
              <a:t>ear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Sound waves make the eardrum vibrate. The eardrum, in turn, transfers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sound </a:t>
            </a:r>
            <a:r>
              <a:rPr lang="en-GB" dirty="0"/>
              <a:t>energy to the tiny bones of the middle ear and sets them into vibration.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7748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13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</a:t>
            </a:r>
            <a:r>
              <a:rPr lang="en-GB" b="1" dirty="0"/>
              <a:t>Middle Ear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middle ear, or tympanic cavity, is a small, air-filled, mucosa-lined cavity 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petrous </a:t>
            </a:r>
            <a:r>
              <a:rPr lang="en-GB" dirty="0"/>
              <a:t>portion of the temporal bone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</a:t>
            </a:r>
            <a:r>
              <a:rPr lang="en-GB" dirty="0"/>
              <a:t>is flanked laterally by the eardrum and medially by a bony wall with two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openings.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superior oval (vestibular) window and the inferior round (cochlear) window. 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5326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4"/>
            <a:ext cx="12192000" cy="62140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Superiorly </a:t>
            </a:r>
            <a:r>
              <a:rPr lang="en-GB" dirty="0"/>
              <a:t>the tympanic cavity arches upward as the epitympanic recess,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“</a:t>
            </a:r>
            <a:r>
              <a:rPr lang="en-GB" dirty="0"/>
              <a:t>roof” of the middle ear cavity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mastoid antrum, a canal in the posterior wall of the tympanic cavity, allows it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to </a:t>
            </a:r>
            <a:r>
              <a:rPr lang="en-GB" dirty="0"/>
              <a:t>communicate with mastoid air cells housed in the mastoid process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anterior wall of the middle ear abuts the internal carotid artery (the main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artery </a:t>
            </a:r>
            <a:r>
              <a:rPr lang="en-GB" dirty="0"/>
              <a:t>supplying the brain) and contains the opening of the </a:t>
            </a:r>
            <a:r>
              <a:rPr lang="en-GB" b="1" dirty="0"/>
              <a:t>pharyngotympanic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(</a:t>
            </a:r>
            <a:r>
              <a:rPr lang="en-GB" b="1" dirty="0"/>
              <a:t>auditory) tube</a:t>
            </a:r>
            <a:r>
              <a:rPr lang="en-GB" dirty="0"/>
              <a:t>.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2399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This </a:t>
            </a:r>
            <a:r>
              <a:rPr lang="en-GB" dirty="0"/>
              <a:t>tube, called the Eustachian tube, runs obliquely downward to link the middle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ear </a:t>
            </a:r>
            <a:r>
              <a:rPr lang="en-GB" dirty="0"/>
              <a:t>cavity with the nasopharynx (the superior most part of the throat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mucosa of the middle ear is continuous with that lining the pharynx (throat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r>
              <a:rPr lang="en-GB" dirty="0" smtClean="0"/>
              <a:t>- Normally</a:t>
            </a:r>
            <a:r>
              <a:rPr lang="en-GB" dirty="0"/>
              <a:t>, the pharyngotympanic tube is flattened and closed, but swallowing or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yawning </a:t>
            </a:r>
            <a:r>
              <a:rPr lang="en-GB" dirty="0"/>
              <a:t>opens it briefly to equalize pressure in the middle ear cavity with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external </a:t>
            </a:r>
            <a:r>
              <a:rPr lang="en-GB" dirty="0"/>
              <a:t>air pressure.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3895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This </a:t>
            </a:r>
            <a:r>
              <a:rPr lang="en-GB" dirty="0"/>
              <a:t>is important because the eardrum vibrates freely only if the pressure on both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of </a:t>
            </a:r>
            <a:r>
              <a:rPr lang="en-GB" dirty="0"/>
              <a:t>its surfaces is the same; otherwise sounds are distorted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ear-popping sensation of the pressures equalizing is familiar to anyone who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has </a:t>
            </a:r>
            <a:r>
              <a:rPr lang="en-GB" dirty="0"/>
              <a:t>flown in an airplane.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6026</Words>
  <Application>Microsoft Office PowerPoint</Application>
  <PresentationFormat>Widescreen</PresentationFormat>
  <Paragraphs>917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0" baseType="lpstr">
      <vt:lpstr>Arial</vt:lpstr>
      <vt:lpstr>Calibri</vt:lpstr>
      <vt:lpstr>Calibri Light</vt:lpstr>
      <vt:lpstr>Office Theme</vt:lpstr>
      <vt:lpstr>SPECIAL ORGAN SYSTEM</vt:lpstr>
      <vt:lpstr>INTRODUCTION.</vt:lpstr>
      <vt:lpstr> The Eye and Vision </vt:lpstr>
      <vt:lpstr>.</vt:lpstr>
      <vt:lpstr> Accessory Structures of the Eye </vt:lpstr>
      <vt:lpstr>Eyebrows</vt:lpstr>
      <vt:lpstr>.</vt:lpstr>
      <vt:lpstr>Eyelids</vt:lpstr>
      <vt:lpstr>.</vt:lpstr>
      <vt:lpstr>.</vt:lpstr>
      <vt:lpstr>.</vt:lpstr>
      <vt:lpstr>Eyelashes</vt:lpstr>
      <vt:lpstr>.</vt:lpstr>
      <vt:lpstr>.</vt:lpstr>
      <vt:lpstr>Conjunctiva</vt:lpstr>
      <vt:lpstr>.</vt:lpstr>
      <vt:lpstr>.</vt:lpstr>
      <vt:lpstr> Lacrimal Apparatus </vt:lpstr>
      <vt:lpstr>.</vt:lpstr>
      <vt:lpstr>.</vt:lpstr>
      <vt:lpstr>.</vt:lpstr>
      <vt:lpstr>.</vt:lpstr>
      <vt:lpstr> Extrinsic Eye Muscles </vt:lpstr>
      <vt:lpstr>.</vt:lpstr>
      <vt:lpstr>.</vt:lpstr>
      <vt:lpstr>.</vt:lpstr>
      <vt:lpstr>.</vt:lpstr>
      <vt:lpstr>.</vt:lpstr>
      <vt:lpstr> Structure of the Eyeball </vt:lpstr>
      <vt:lpstr>.</vt:lpstr>
      <vt:lpstr> Layers Forming the Wall of the Eyeball </vt:lpstr>
      <vt:lpstr>.</vt:lpstr>
      <vt:lpstr>.</vt:lpstr>
      <vt:lpstr>.</vt:lpstr>
      <vt:lpstr>.</vt:lpstr>
      <vt:lpstr>.</vt:lpstr>
      <vt:lpstr>The Vascular Layer (Uvea)</vt:lpstr>
      <vt:lpstr>.</vt:lpstr>
      <vt:lpstr>.</vt:lpstr>
      <vt:lpstr>.</vt:lpstr>
      <vt:lpstr>.</vt:lpstr>
      <vt:lpstr>.</vt:lpstr>
      <vt:lpstr>.</vt:lpstr>
      <vt:lpstr>.</vt:lpstr>
      <vt:lpstr>The Inner Layer (Retina)</vt:lpstr>
      <vt:lpstr>.</vt:lpstr>
      <vt:lpstr>.</vt:lpstr>
      <vt:lpstr>.</vt:lpstr>
      <vt:lpstr>.</vt:lpstr>
      <vt:lpstr> Internal Chambers and Fluids </vt:lpstr>
      <vt:lpstr>.</vt:lpstr>
      <vt:lpstr>.</vt:lpstr>
      <vt:lpstr>.</vt:lpstr>
      <vt:lpstr>.</vt:lpstr>
      <vt:lpstr>Lens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 The Olfactory Epithelium and the Sense of Smell </vt:lpstr>
      <vt:lpstr> Localization and Structure of Olfactory Receptors </vt:lpstr>
      <vt:lpstr>.</vt:lpstr>
      <vt:lpstr>.</vt:lpstr>
      <vt:lpstr>.</vt:lpstr>
      <vt:lpstr> The Olfactory Pathway </vt:lpstr>
      <vt:lpstr>.</vt:lpstr>
      <vt:lpstr>.</vt:lpstr>
      <vt:lpstr>.</vt:lpstr>
      <vt:lpstr>.</vt:lpstr>
      <vt:lpstr> Taste Buds and the Sense of Taste </vt:lpstr>
      <vt:lpstr> Localization and Structure of Taste Buds </vt:lpstr>
      <vt:lpstr>.</vt:lpstr>
      <vt:lpstr>.</vt:lpstr>
      <vt:lpstr>.</vt:lpstr>
      <vt:lpstr>.</vt:lpstr>
      <vt:lpstr> The Gustatory Pathway </vt:lpstr>
      <vt:lpstr>.</vt:lpstr>
      <vt:lpstr>.</vt:lpstr>
      <vt:lpstr>.</vt:lpstr>
      <vt:lpstr>.</vt:lpstr>
      <vt:lpstr>.</vt:lpstr>
      <vt:lpstr>.</vt:lpstr>
      <vt:lpstr>.</vt:lpstr>
      <vt:lpstr> The Ear: Hearing and Balance </vt:lpstr>
      <vt:lpstr> Structure of the Ear </vt:lpstr>
      <vt:lpstr> The External (Outer) Ear </vt:lpstr>
      <vt:lpstr>.</vt:lpstr>
      <vt:lpstr>.</vt:lpstr>
      <vt:lpstr>.</vt:lpstr>
      <vt:lpstr>.</vt:lpstr>
      <vt:lpstr> The Middle Ear 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 The Internal (Inner) Ear </vt:lpstr>
      <vt:lpstr>.</vt:lpstr>
      <vt:lpstr> The Auditory Pathway to the Brain 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ORGAN SYSTEM</dc:title>
  <dc:creator>OWNER</dc:creator>
  <cp:lastModifiedBy>OWNER</cp:lastModifiedBy>
  <cp:revision>83</cp:revision>
  <dcterms:created xsi:type="dcterms:W3CDTF">2017-04-15T09:32:26Z</dcterms:created>
  <dcterms:modified xsi:type="dcterms:W3CDTF">2017-04-16T09:06:02Z</dcterms:modified>
</cp:coreProperties>
</file>