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3" r:id="rId74"/>
    <p:sldId id="334" r:id="rId75"/>
    <p:sldId id="337" r:id="rId76"/>
    <p:sldId id="338" r:id="rId77"/>
    <p:sldId id="339" r:id="rId78"/>
    <p:sldId id="341" r:id="rId79"/>
    <p:sldId id="342" r:id="rId80"/>
    <p:sldId id="345" r:id="rId81"/>
    <p:sldId id="346" r:id="rId82"/>
    <p:sldId id="348" r:id="rId83"/>
    <p:sldId id="349" r:id="rId84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7" Type="http://schemas.openxmlformats.org/officeDocument/2006/relationships/tableStyles" Target="tableStyles.xml"/><Relationship Id="rId86" Type="http://schemas.openxmlformats.org/officeDocument/2006/relationships/viewProps" Target="viewProps.xml"/><Relationship Id="rId85" Type="http://schemas.openxmlformats.org/officeDocument/2006/relationships/presProps" Target="presProps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75919" y="379729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8427720" y="1270"/>
                </a:moveTo>
                <a:lnTo>
                  <a:pt x="104139" y="1270"/>
                </a:lnTo>
                <a:lnTo>
                  <a:pt x="93979" y="6350"/>
                </a:lnTo>
                <a:lnTo>
                  <a:pt x="81279" y="11430"/>
                </a:lnTo>
                <a:lnTo>
                  <a:pt x="40639" y="39370"/>
                </a:lnTo>
                <a:lnTo>
                  <a:pt x="11429" y="81280"/>
                </a:lnTo>
                <a:lnTo>
                  <a:pt x="5079" y="102870"/>
                </a:lnTo>
                <a:lnTo>
                  <a:pt x="1269" y="115570"/>
                </a:lnTo>
                <a:lnTo>
                  <a:pt x="0" y="128270"/>
                </a:lnTo>
                <a:lnTo>
                  <a:pt x="0" y="6069330"/>
                </a:lnTo>
                <a:lnTo>
                  <a:pt x="1269" y="6080760"/>
                </a:lnTo>
                <a:lnTo>
                  <a:pt x="5079" y="6093460"/>
                </a:lnTo>
                <a:lnTo>
                  <a:pt x="6350" y="6104890"/>
                </a:lnTo>
                <a:lnTo>
                  <a:pt x="31750" y="6148070"/>
                </a:lnTo>
                <a:lnTo>
                  <a:pt x="71120" y="6181090"/>
                </a:lnTo>
                <a:lnTo>
                  <a:pt x="116839" y="6197600"/>
                </a:lnTo>
                <a:lnTo>
                  <a:pt x="8416290" y="6197600"/>
                </a:lnTo>
                <a:lnTo>
                  <a:pt x="8463280" y="6181090"/>
                </a:lnTo>
                <a:lnTo>
                  <a:pt x="8501380" y="6148070"/>
                </a:lnTo>
                <a:lnTo>
                  <a:pt x="8526780" y="6104890"/>
                </a:lnTo>
                <a:lnTo>
                  <a:pt x="8531860" y="6080760"/>
                </a:lnTo>
                <a:lnTo>
                  <a:pt x="8533130" y="6069330"/>
                </a:lnTo>
                <a:lnTo>
                  <a:pt x="8533130" y="128270"/>
                </a:lnTo>
                <a:lnTo>
                  <a:pt x="8530590" y="102870"/>
                </a:lnTo>
                <a:lnTo>
                  <a:pt x="8501380" y="49530"/>
                </a:lnTo>
                <a:lnTo>
                  <a:pt x="8463280" y="16510"/>
                </a:lnTo>
                <a:lnTo>
                  <a:pt x="8440420" y="6350"/>
                </a:lnTo>
                <a:lnTo>
                  <a:pt x="8427720" y="1270"/>
                </a:lnTo>
                <a:close/>
              </a:path>
              <a:path w="8533130" h="6197600">
                <a:moveTo>
                  <a:pt x="8404860" y="0"/>
                </a:moveTo>
                <a:lnTo>
                  <a:pt x="128270" y="0"/>
                </a:lnTo>
                <a:lnTo>
                  <a:pt x="116839" y="1270"/>
                </a:lnTo>
                <a:lnTo>
                  <a:pt x="8416290" y="1270"/>
                </a:lnTo>
                <a:lnTo>
                  <a:pt x="8404860" y="0"/>
                </a:lnTo>
                <a:close/>
              </a:path>
            </a:pathLst>
          </a:custGeom>
          <a:solidFill>
            <a:srgbClr val="000000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77189" y="378459"/>
            <a:ext cx="8533130" cy="6198870"/>
          </a:xfrm>
          <a:custGeom>
            <a:avLst/>
            <a:gdLst/>
            <a:ahLst/>
            <a:cxnLst/>
            <a:rect l="l" t="t" r="r" b="b"/>
            <a:pathLst>
              <a:path w="8533130" h="6198870">
                <a:moveTo>
                  <a:pt x="128269" y="0"/>
                </a:moveTo>
                <a:lnTo>
                  <a:pt x="80902" y="11132"/>
                </a:lnTo>
                <a:lnTo>
                  <a:pt x="39846" y="40481"/>
                </a:lnTo>
                <a:lnTo>
                  <a:pt x="10933" y="81974"/>
                </a:lnTo>
                <a:lnTo>
                  <a:pt x="0" y="129539"/>
                </a:lnTo>
                <a:lnTo>
                  <a:pt x="0" y="6069330"/>
                </a:lnTo>
                <a:lnTo>
                  <a:pt x="10933" y="6116895"/>
                </a:lnTo>
                <a:lnTo>
                  <a:pt x="39846" y="6158388"/>
                </a:lnTo>
                <a:lnTo>
                  <a:pt x="80902" y="6187737"/>
                </a:lnTo>
                <a:lnTo>
                  <a:pt x="128269" y="6198870"/>
                </a:lnTo>
                <a:lnTo>
                  <a:pt x="8403590" y="6198870"/>
                </a:lnTo>
                <a:lnTo>
                  <a:pt x="8450957" y="6187737"/>
                </a:lnTo>
                <a:lnTo>
                  <a:pt x="8492013" y="6158388"/>
                </a:lnTo>
                <a:lnTo>
                  <a:pt x="8520926" y="6116895"/>
                </a:lnTo>
                <a:lnTo>
                  <a:pt x="8531860" y="6069330"/>
                </a:lnTo>
                <a:lnTo>
                  <a:pt x="8531860" y="129539"/>
                </a:lnTo>
                <a:lnTo>
                  <a:pt x="8520926" y="81974"/>
                </a:lnTo>
                <a:lnTo>
                  <a:pt x="8492013" y="40481"/>
                </a:lnTo>
                <a:lnTo>
                  <a:pt x="8450957" y="11132"/>
                </a:lnTo>
                <a:lnTo>
                  <a:pt x="8403590" y="0"/>
                </a:lnTo>
                <a:lnTo>
                  <a:pt x="128269" y="0"/>
                </a:lnTo>
                <a:close/>
              </a:path>
              <a:path w="8533130" h="6198870">
                <a:moveTo>
                  <a:pt x="0" y="0"/>
                </a:moveTo>
                <a:lnTo>
                  <a:pt x="0" y="0"/>
                </a:lnTo>
              </a:path>
              <a:path w="8533130" h="6198870">
                <a:moveTo>
                  <a:pt x="8533130" y="6198870"/>
                </a:moveTo>
                <a:lnTo>
                  <a:pt x="8533130" y="61988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04800" y="328929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8427720" y="1270"/>
                </a:moveTo>
                <a:lnTo>
                  <a:pt x="104140" y="1270"/>
                </a:lnTo>
                <a:lnTo>
                  <a:pt x="69850" y="16510"/>
                </a:lnTo>
                <a:lnTo>
                  <a:pt x="30479" y="49530"/>
                </a:lnTo>
                <a:lnTo>
                  <a:pt x="6350" y="92710"/>
                </a:lnTo>
                <a:lnTo>
                  <a:pt x="2539" y="102870"/>
                </a:lnTo>
                <a:lnTo>
                  <a:pt x="0" y="115570"/>
                </a:lnTo>
                <a:lnTo>
                  <a:pt x="0" y="182880"/>
                </a:lnTo>
                <a:lnTo>
                  <a:pt x="8531860" y="182880"/>
                </a:lnTo>
                <a:lnTo>
                  <a:pt x="8531860" y="115570"/>
                </a:lnTo>
                <a:lnTo>
                  <a:pt x="8529320" y="102870"/>
                </a:lnTo>
                <a:lnTo>
                  <a:pt x="8525510" y="92710"/>
                </a:lnTo>
                <a:lnTo>
                  <a:pt x="8521700" y="81280"/>
                </a:lnTo>
                <a:lnTo>
                  <a:pt x="8515350" y="69850"/>
                </a:lnTo>
                <a:lnTo>
                  <a:pt x="8509000" y="59690"/>
                </a:lnTo>
                <a:lnTo>
                  <a:pt x="8500110" y="49530"/>
                </a:lnTo>
                <a:lnTo>
                  <a:pt x="8492490" y="39370"/>
                </a:lnTo>
                <a:lnTo>
                  <a:pt x="8483600" y="31750"/>
                </a:lnTo>
                <a:lnTo>
                  <a:pt x="8472170" y="24129"/>
                </a:lnTo>
                <a:lnTo>
                  <a:pt x="8462010" y="16510"/>
                </a:lnTo>
                <a:lnTo>
                  <a:pt x="8427720" y="1270"/>
                </a:lnTo>
                <a:close/>
              </a:path>
              <a:path w="8531860" h="182879">
                <a:moveTo>
                  <a:pt x="8403590" y="0"/>
                </a:moveTo>
                <a:lnTo>
                  <a:pt x="128270" y="0"/>
                </a:lnTo>
                <a:lnTo>
                  <a:pt x="115570" y="1270"/>
                </a:lnTo>
                <a:lnTo>
                  <a:pt x="8415020" y="1270"/>
                </a:lnTo>
                <a:lnTo>
                  <a:pt x="84035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04800" y="4953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04800" y="6629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04800" y="8305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04800" y="99694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19">
                <a:moveTo>
                  <a:pt x="0" y="0"/>
                </a:moveTo>
                <a:lnTo>
                  <a:pt x="8531859" y="0"/>
                </a:lnTo>
                <a:lnTo>
                  <a:pt x="853186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04800" y="116586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80">
                <a:moveTo>
                  <a:pt x="0" y="0"/>
                </a:moveTo>
                <a:lnTo>
                  <a:pt x="8531859" y="0"/>
                </a:lnTo>
                <a:lnTo>
                  <a:pt x="853186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04800" y="133222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19">
                <a:moveTo>
                  <a:pt x="0" y="0"/>
                </a:moveTo>
                <a:lnTo>
                  <a:pt x="8531859" y="0"/>
                </a:lnTo>
                <a:lnTo>
                  <a:pt x="853186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04800" y="14998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304800" y="166751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304800" y="183514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04800" y="200279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04800" y="217042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304800" y="23380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304800" y="250570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304800" y="267335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304800" y="284099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304800" y="300862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304800" y="31762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304800" y="334390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304800" y="351155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304800" y="3677920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20">
                <a:moveTo>
                  <a:pt x="0" y="0"/>
                </a:moveTo>
                <a:lnTo>
                  <a:pt x="8531859" y="0"/>
                </a:lnTo>
                <a:lnTo>
                  <a:pt x="8531860" y="185419"/>
                </a:lnTo>
                <a:lnTo>
                  <a:pt x="0" y="18541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304800" y="3846829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304800" y="40132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04800" y="41808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04800" y="43484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04800" y="451612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304800" y="468375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304800" y="48514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04800" y="50190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304800" y="51866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04800" y="535432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304800" y="552195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304800" y="56896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304800" y="58572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304800" y="602360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20">
                <a:moveTo>
                  <a:pt x="0" y="0"/>
                </a:moveTo>
                <a:lnTo>
                  <a:pt x="8531859" y="0"/>
                </a:lnTo>
                <a:lnTo>
                  <a:pt x="8531860" y="185419"/>
                </a:lnTo>
                <a:lnTo>
                  <a:pt x="0" y="185419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304800" y="619252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304800" y="6358889"/>
            <a:ext cx="8531860" cy="167640"/>
          </a:xfrm>
          <a:custGeom>
            <a:avLst/>
            <a:gdLst/>
            <a:ahLst/>
            <a:cxnLst/>
            <a:rect l="l" t="t" r="r" b="b"/>
            <a:pathLst>
              <a:path w="8531860" h="167640">
                <a:moveTo>
                  <a:pt x="8531859" y="0"/>
                </a:moveTo>
                <a:lnTo>
                  <a:pt x="0" y="0"/>
                </a:lnTo>
                <a:lnTo>
                  <a:pt x="0" y="50800"/>
                </a:lnTo>
                <a:lnTo>
                  <a:pt x="16510" y="97790"/>
                </a:lnTo>
                <a:lnTo>
                  <a:pt x="48260" y="135890"/>
                </a:lnTo>
                <a:lnTo>
                  <a:pt x="92710" y="161290"/>
                </a:lnTo>
                <a:lnTo>
                  <a:pt x="115570" y="167640"/>
                </a:lnTo>
                <a:lnTo>
                  <a:pt x="8415020" y="167640"/>
                </a:lnTo>
                <a:lnTo>
                  <a:pt x="8427720" y="165100"/>
                </a:lnTo>
                <a:lnTo>
                  <a:pt x="8439150" y="161290"/>
                </a:lnTo>
                <a:lnTo>
                  <a:pt x="8462010" y="151130"/>
                </a:lnTo>
                <a:lnTo>
                  <a:pt x="8472170" y="143510"/>
                </a:lnTo>
                <a:lnTo>
                  <a:pt x="8483600" y="135890"/>
                </a:lnTo>
                <a:lnTo>
                  <a:pt x="8492490" y="127000"/>
                </a:lnTo>
                <a:lnTo>
                  <a:pt x="8500110" y="118110"/>
                </a:lnTo>
                <a:lnTo>
                  <a:pt x="8509000" y="107950"/>
                </a:lnTo>
                <a:lnTo>
                  <a:pt x="8515350" y="97790"/>
                </a:lnTo>
                <a:lnTo>
                  <a:pt x="8521700" y="86360"/>
                </a:lnTo>
                <a:lnTo>
                  <a:pt x="8529320" y="63500"/>
                </a:lnTo>
                <a:lnTo>
                  <a:pt x="8531860" y="50800"/>
                </a:lnTo>
                <a:lnTo>
                  <a:pt x="8531859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304800" y="328929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128270" y="0"/>
                </a:moveTo>
                <a:lnTo>
                  <a:pt x="81438" y="10933"/>
                </a:lnTo>
                <a:lnTo>
                  <a:pt x="40322" y="39846"/>
                </a:lnTo>
                <a:lnTo>
                  <a:pt x="11112" y="80902"/>
                </a:lnTo>
                <a:lnTo>
                  <a:pt x="0" y="128270"/>
                </a:lnTo>
                <a:lnTo>
                  <a:pt x="0" y="6068060"/>
                </a:lnTo>
                <a:lnTo>
                  <a:pt x="11112" y="6115625"/>
                </a:lnTo>
                <a:lnTo>
                  <a:pt x="40322" y="6157118"/>
                </a:lnTo>
                <a:lnTo>
                  <a:pt x="81438" y="6186467"/>
                </a:lnTo>
                <a:lnTo>
                  <a:pt x="128270" y="6197600"/>
                </a:lnTo>
                <a:lnTo>
                  <a:pt x="8404860" y="6197600"/>
                </a:lnTo>
                <a:lnTo>
                  <a:pt x="8451691" y="6186467"/>
                </a:lnTo>
                <a:lnTo>
                  <a:pt x="8492807" y="6157118"/>
                </a:lnTo>
                <a:lnTo>
                  <a:pt x="8522017" y="6115625"/>
                </a:lnTo>
                <a:lnTo>
                  <a:pt x="8533130" y="6068060"/>
                </a:lnTo>
                <a:lnTo>
                  <a:pt x="8533130" y="128270"/>
                </a:lnTo>
                <a:lnTo>
                  <a:pt x="8522017" y="80902"/>
                </a:lnTo>
                <a:lnTo>
                  <a:pt x="8492807" y="39846"/>
                </a:lnTo>
                <a:lnTo>
                  <a:pt x="8451691" y="10933"/>
                </a:lnTo>
                <a:lnTo>
                  <a:pt x="8404860" y="0"/>
                </a:lnTo>
                <a:lnTo>
                  <a:pt x="128270" y="0"/>
                </a:lnTo>
                <a:close/>
              </a:path>
              <a:path w="8533130" h="6197600">
                <a:moveTo>
                  <a:pt x="0" y="0"/>
                </a:moveTo>
                <a:lnTo>
                  <a:pt x="0" y="0"/>
                </a:lnTo>
              </a:path>
              <a:path w="8533130" h="6197600">
                <a:moveTo>
                  <a:pt x="8533130" y="6197600"/>
                </a:moveTo>
                <a:lnTo>
                  <a:pt x="8533130" y="6197600"/>
                </a:lnTo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304800" y="533400"/>
            <a:ext cx="83058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75919" y="379729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8427720" y="1270"/>
                </a:moveTo>
                <a:lnTo>
                  <a:pt x="104139" y="1270"/>
                </a:lnTo>
                <a:lnTo>
                  <a:pt x="93979" y="6350"/>
                </a:lnTo>
                <a:lnTo>
                  <a:pt x="81279" y="11430"/>
                </a:lnTo>
                <a:lnTo>
                  <a:pt x="40639" y="39370"/>
                </a:lnTo>
                <a:lnTo>
                  <a:pt x="11429" y="81280"/>
                </a:lnTo>
                <a:lnTo>
                  <a:pt x="5079" y="102870"/>
                </a:lnTo>
                <a:lnTo>
                  <a:pt x="1269" y="115570"/>
                </a:lnTo>
                <a:lnTo>
                  <a:pt x="0" y="128270"/>
                </a:lnTo>
                <a:lnTo>
                  <a:pt x="0" y="6069330"/>
                </a:lnTo>
                <a:lnTo>
                  <a:pt x="1269" y="6080760"/>
                </a:lnTo>
                <a:lnTo>
                  <a:pt x="5079" y="6093460"/>
                </a:lnTo>
                <a:lnTo>
                  <a:pt x="6350" y="6104890"/>
                </a:lnTo>
                <a:lnTo>
                  <a:pt x="31750" y="6148070"/>
                </a:lnTo>
                <a:lnTo>
                  <a:pt x="71120" y="6181090"/>
                </a:lnTo>
                <a:lnTo>
                  <a:pt x="116839" y="6197600"/>
                </a:lnTo>
                <a:lnTo>
                  <a:pt x="8416290" y="6197600"/>
                </a:lnTo>
                <a:lnTo>
                  <a:pt x="8463280" y="6181090"/>
                </a:lnTo>
                <a:lnTo>
                  <a:pt x="8501380" y="6148070"/>
                </a:lnTo>
                <a:lnTo>
                  <a:pt x="8526780" y="6104890"/>
                </a:lnTo>
                <a:lnTo>
                  <a:pt x="8531860" y="6080760"/>
                </a:lnTo>
                <a:lnTo>
                  <a:pt x="8533130" y="6069330"/>
                </a:lnTo>
                <a:lnTo>
                  <a:pt x="8533130" y="128270"/>
                </a:lnTo>
                <a:lnTo>
                  <a:pt x="8530590" y="102870"/>
                </a:lnTo>
                <a:lnTo>
                  <a:pt x="8501380" y="49530"/>
                </a:lnTo>
                <a:lnTo>
                  <a:pt x="8463280" y="16510"/>
                </a:lnTo>
                <a:lnTo>
                  <a:pt x="8440420" y="6350"/>
                </a:lnTo>
                <a:lnTo>
                  <a:pt x="8427720" y="1270"/>
                </a:lnTo>
                <a:close/>
              </a:path>
              <a:path w="8533130" h="6197600">
                <a:moveTo>
                  <a:pt x="8404860" y="0"/>
                </a:moveTo>
                <a:lnTo>
                  <a:pt x="128270" y="0"/>
                </a:lnTo>
                <a:lnTo>
                  <a:pt x="116839" y="1270"/>
                </a:lnTo>
                <a:lnTo>
                  <a:pt x="8416290" y="1270"/>
                </a:lnTo>
                <a:lnTo>
                  <a:pt x="8404860" y="0"/>
                </a:lnTo>
                <a:close/>
              </a:path>
            </a:pathLst>
          </a:custGeom>
          <a:solidFill>
            <a:srgbClr val="000000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77189" y="378459"/>
            <a:ext cx="8533130" cy="6198870"/>
          </a:xfrm>
          <a:custGeom>
            <a:avLst/>
            <a:gdLst/>
            <a:ahLst/>
            <a:cxnLst/>
            <a:rect l="l" t="t" r="r" b="b"/>
            <a:pathLst>
              <a:path w="8533130" h="6198870">
                <a:moveTo>
                  <a:pt x="128269" y="0"/>
                </a:moveTo>
                <a:lnTo>
                  <a:pt x="80902" y="11132"/>
                </a:lnTo>
                <a:lnTo>
                  <a:pt x="39846" y="40481"/>
                </a:lnTo>
                <a:lnTo>
                  <a:pt x="10933" y="81974"/>
                </a:lnTo>
                <a:lnTo>
                  <a:pt x="0" y="129539"/>
                </a:lnTo>
                <a:lnTo>
                  <a:pt x="0" y="6069330"/>
                </a:lnTo>
                <a:lnTo>
                  <a:pt x="10933" y="6116895"/>
                </a:lnTo>
                <a:lnTo>
                  <a:pt x="39846" y="6158388"/>
                </a:lnTo>
                <a:lnTo>
                  <a:pt x="80902" y="6187737"/>
                </a:lnTo>
                <a:lnTo>
                  <a:pt x="128269" y="6198870"/>
                </a:lnTo>
                <a:lnTo>
                  <a:pt x="8403590" y="6198870"/>
                </a:lnTo>
                <a:lnTo>
                  <a:pt x="8450957" y="6187737"/>
                </a:lnTo>
                <a:lnTo>
                  <a:pt x="8492013" y="6158388"/>
                </a:lnTo>
                <a:lnTo>
                  <a:pt x="8520926" y="6116895"/>
                </a:lnTo>
                <a:lnTo>
                  <a:pt x="8531860" y="6069330"/>
                </a:lnTo>
                <a:lnTo>
                  <a:pt x="8531860" y="129539"/>
                </a:lnTo>
                <a:lnTo>
                  <a:pt x="8520926" y="81974"/>
                </a:lnTo>
                <a:lnTo>
                  <a:pt x="8492013" y="40481"/>
                </a:lnTo>
                <a:lnTo>
                  <a:pt x="8450957" y="11132"/>
                </a:lnTo>
                <a:lnTo>
                  <a:pt x="8403590" y="0"/>
                </a:lnTo>
                <a:lnTo>
                  <a:pt x="128269" y="0"/>
                </a:lnTo>
                <a:close/>
              </a:path>
              <a:path w="8533130" h="6198870">
                <a:moveTo>
                  <a:pt x="0" y="0"/>
                </a:moveTo>
                <a:lnTo>
                  <a:pt x="0" y="0"/>
                </a:lnTo>
              </a:path>
              <a:path w="8533130" h="6198870">
                <a:moveTo>
                  <a:pt x="8533130" y="6198870"/>
                </a:moveTo>
                <a:lnTo>
                  <a:pt x="8533130" y="61988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04800" y="328929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8427720" y="1270"/>
                </a:moveTo>
                <a:lnTo>
                  <a:pt x="104140" y="1270"/>
                </a:lnTo>
                <a:lnTo>
                  <a:pt x="69850" y="16510"/>
                </a:lnTo>
                <a:lnTo>
                  <a:pt x="30479" y="49530"/>
                </a:lnTo>
                <a:lnTo>
                  <a:pt x="6350" y="92710"/>
                </a:lnTo>
                <a:lnTo>
                  <a:pt x="2539" y="102870"/>
                </a:lnTo>
                <a:lnTo>
                  <a:pt x="0" y="115570"/>
                </a:lnTo>
                <a:lnTo>
                  <a:pt x="0" y="182880"/>
                </a:lnTo>
                <a:lnTo>
                  <a:pt x="8531860" y="182880"/>
                </a:lnTo>
                <a:lnTo>
                  <a:pt x="8531860" y="115570"/>
                </a:lnTo>
                <a:lnTo>
                  <a:pt x="8529320" y="102870"/>
                </a:lnTo>
                <a:lnTo>
                  <a:pt x="8525510" y="92710"/>
                </a:lnTo>
                <a:lnTo>
                  <a:pt x="8521700" y="81280"/>
                </a:lnTo>
                <a:lnTo>
                  <a:pt x="8515350" y="69850"/>
                </a:lnTo>
                <a:lnTo>
                  <a:pt x="8509000" y="59690"/>
                </a:lnTo>
                <a:lnTo>
                  <a:pt x="8500110" y="49530"/>
                </a:lnTo>
                <a:lnTo>
                  <a:pt x="8492490" y="39370"/>
                </a:lnTo>
                <a:lnTo>
                  <a:pt x="8483600" y="31750"/>
                </a:lnTo>
                <a:lnTo>
                  <a:pt x="8472170" y="24129"/>
                </a:lnTo>
                <a:lnTo>
                  <a:pt x="8462010" y="16510"/>
                </a:lnTo>
                <a:lnTo>
                  <a:pt x="8427720" y="1270"/>
                </a:lnTo>
                <a:close/>
              </a:path>
              <a:path w="8531860" h="182879">
                <a:moveTo>
                  <a:pt x="8403590" y="0"/>
                </a:moveTo>
                <a:lnTo>
                  <a:pt x="128270" y="0"/>
                </a:lnTo>
                <a:lnTo>
                  <a:pt x="115570" y="1270"/>
                </a:lnTo>
                <a:lnTo>
                  <a:pt x="8415020" y="1270"/>
                </a:lnTo>
                <a:lnTo>
                  <a:pt x="84035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04800" y="4953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04800" y="6629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04800" y="8305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04800" y="99694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19">
                <a:moveTo>
                  <a:pt x="0" y="0"/>
                </a:moveTo>
                <a:lnTo>
                  <a:pt x="8531859" y="0"/>
                </a:lnTo>
                <a:lnTo>
                  <a:pt x="853186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04800" y="116586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80">
                <a:moveTo>
                  <a:pt x="0" y="0"/>
                </a:moveTo>
                <a:lnTo>
                  <a:pt x="8531859" y="0"/>
                </a:lnTo>
                <a:lnTo>
                  <a:pt x="853186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04800" y="133222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19">
                <a:moveTo>
                  <a:pt x="0" y="0"/>
                </a:moveTo>
                <a:lnTo>
                  <a:pt x="8531859" y="0"/>
                </a:lnTo>
                <a:lnTo>
                  <a:pt x="853186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04800" y="14998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304800" y="166751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304800" y="183514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04800" y="200279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04800" y="217042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304800" y="23380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304800" y="250570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304800" y="267335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304800" y="284099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304800" y="300862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304800" y="31762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304800" y="334390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304800" y="351155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304800" y="3677920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20">
                <a:moveTo>
                  <a:pt x="0" y="0"/>
                </a:moveTo>
                <a:lnTo>
                  <a:pt x="8531859" y="0"/>
                </a:lnTo>
                <a:lnTo>
                  <a:pt x="8531860" y="185419"/>
                </a:lnTo>
                <a:lnTo>
                  <a:pt x="0" y="18541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304800" y="3846829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304800" y="40132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04800" y="41808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04800" y="43484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04800" y="451612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304800" y="468375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304800" y="48514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04800" y="50190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304800" y="51866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04800" y="535432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304800" y="552195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304800" y="56896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304800" y="58572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304800" y="602360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20">
                <a:moveTo>
                  <a:pt x="0" y="0"/>
                </a:moveTo>
                <a:lnTo>
                  <a:pt x="8531859" y="0"/>
                </a:lnTo>
                <a:lnTo>
                  <a:pt x="8531860" y="185419"/>
                </a:lnTo>
                <a:lnTo>
                  <a:pt x="0" y="185419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304800" y="619252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304800" y="6358889"/>
            <a:ext cx="8531860" cy="167640"/>
          </a:xfrm>
          <a:custGeom>
            <a:avLst/>
            <a:gdLst/>
            <a:ahLst/>
            <a:cxnLst/>
            <a:rect l="l" t="t" r="r" b="b"/>
            <a:pathLst>
              <a:path w="8531860" h="167640">
                <a:moveTo>
                  <a:pt x="8531859" y="0"/>
                </a:moveTo>
                <a:lnTo>
                  <a:pt x="0" y="0"/>
                </a:lnTo>
                <a:lnTo>
                  <a:pt x="0" y="50800"/>
                </a:lnTo>
                <a:lnTo>
                  <a:pt x="16510" y="97790"/>
                </a:lnTo>
                <a:lnTo>
                  <a:pt x="48260" y="135890"/>
                </a:lnTo>
                <a:lnTo>
                  <a:pt x="92710" y="161290"/>
                </a:lnTo>
                <a:lnTo>
                  <a:pt x="115570" y="167640"/>
                </a:lnTo>
                <a:lnTo>
                  <a:pt x="8415020" y="167640"/>
                </a:lnTo>
                <a:lnTo>
                  <a:pt x="8427720" y="165100"/>
                </a:lnTo>
                <a:lnTo>
                  <a:pt x="8439150" y="161290"/>
                </a:lnTo>
                <a:lnTo>
                  <a:pt x="8462010" y="151130"/>
                </a:lnTo>
                <a:lnTo>
                  <a:pt x="8472170" y="143510"/>
                </a:lnTo>
                <a:lnTo>
                  <a:pt x="8483600" y="135890"/>
                </a:lnTo>
                <a:lnTo>
                  <a:pt x="8492490" y="127000"/>
                </a:lnTo>
                <a:lnTo>
                  <a:pt x="8500110" y="118110"/>
                </a:lnTo>
                <a:lnTo>
                  <a:pt x="8509000" y="107950"/>
                </a:lnTo>
                <a:lnTo>
                  <a:pt x="8515350" y="97790"/>
                </a:lnTo>
                <a:lnTo>
                  <a:pt x="8521700" y="86360"/>
                </a:lnTo>
                <a:lnTo>
                  <a:pt x="8529320" y="63500"/>
                </a:lnTo>
                <a:lnTo>
                  <a:pt x="8531860" y="50800"/>
                </a:lnTo>
                <a:lnTo>
                  <a:pt x="8531859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304800" y="328929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128270" y="0"/>
                </a:moveTo>
                <a:lnTo>
                  <a:pt x="81438" y="10933"/>
                </a:lnTo>
                <a:lnTo>
                  <a:pt x="40322" y="39846"/>
                </a:lnTo>
                <a:lnTo>
                  <a:pt x="11112" y="80902"/>
                </a:lnTo>
                <a:lnTo>
                  <a:pt x="0" y="128270"/>
                </a:lnTo>
                <a:lnTo>
                  <a:pt x="0" y="6068060"/>
                </a:lnTo>
                <a:lnTo>
                  <a:pt x="11112" y="6115625"/>
                </a:lnTo>
                <a:lnTo>
                  <a:pt x="40322" y="6157118"/>
                </a:lnTo>
                <a:lnTo>
                  <a:pt x="81438" y="6186467"/>
                </a:lnTo>
                <a:lnTo>
                  <a:pt x="128270" y="6197600"/>
                </a:lnTo>
                <a:lnTo>
                  <a:pt x="8404860" y="6197600"/>
                </a:lnTo>
                <a:lnTo>
                  <a:pt x="8451691" y="6186467"/>
                </a:lnTo>
                <a:lnTo>
                  <a:pt x="8492807" y="6157118"/>
                </a:lnTo>
                <a:lnTo>
                  <a:pt x="8522017" y="6115625"/>
                </a:lnTo>
                <a:lnTo>
                  <a:pt x="8533130" y="6068060"/>
                </a:lnTo>
                <a:lnTo>
                  <a:pt x="8533130" y="128270"/>
                </a:lnTo>
                <a:lnTo>
                  <a:pt x="8522017" y="80902"/>
                </a:lnTo>
                <a:lnTo>
                  <a:pt x="8492807" y="39846"/>
                </a:lnTo>
                <a:lnTo>
                  <a:pt x="8451691" y="10933"/>
                </a:lnTo>
                <a:lnTo>
                  <a:pt x="8404860" y="0"/>
                </a:lnTo>
                <a:lnTo>
                  <a:pt x="128270" y="0"/>
                </a:lnTo>
                <a:close/>
              </a:path>
              <a:path w="8533130" h="6197600">
                <a:moveTo>
                  <a:pt x="0" y="0"/>
                </a:moveTo>
                <a:lnTo>
                  <a:pt x="0" y="0"/>
                </a:lnTo>
              </a:path>
              <a:path w="8533130" h="6197600">
                <a:moveTo>
                  <a:pt x="8533130" y="6197600"/>
                </a:moveTo>
                <a:lnTo>
                  <a:pt x="8533130" y="6197600"/>
                </a:lnTo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180" y="383540"/>
            <a:ext cx="7423150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99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270" y="1049020"/>
            <a:ext cx="8007350" cy="3161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7.jpeg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7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2" Type="http://schemas.openxmlformats.org/officeDocument/2006/relationships/image" Target="../media/image55.jpeg"/><Relationship Id="rId1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1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1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1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jpeg"/><Relationship Id="rId1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jpeg"/><Relationship Id="rId2" Type="http://schemas.openxmlformats.org/officeDocument/2006/relationships/image" Target="../media/image63.jpeg"/><Relationship Id="rId1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jpeg"/><Relationship Id="rId2" Type="http://schemas.openxmlformats.org/officeDocument/2006/relationships/image" Target="../media/image64.jpeg"/><Relationship Id="rId1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jpeg"/><Relationship Id="rId1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jpeg"/><Relationship Id="rId1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jpeg"/><Relationship Id="rId1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7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04800" y="328929"/>
            <a:ext cx="8605520" cy="6249670"/>
            <a:chOff x="304800" y="328929"/>
            <a:chExt cx="8605520" cy="6249670"/>
          </a:xfrm>
        </p:grpSpPr>
        <p:sp>
          <p:nvSpPr>
            <p:cNvPr id="4" name="object 4"/>
            <p:cNvSpPr/>
            <p:nvPr/>
          </p:nvSpPr>
          <p:spPr>
            <a:xfrm>
              <a:off x="375919" y="3797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8427720" y="1270"/>
                  </a:moveTo>
                  <a:lnTo>
                    <a:pt x="104139" y="1270"/>
                  </a:lnTo>
                  <a:lnTo>
                    <a:pt x="93979" y="6350"/>
                  </a:lnTo>
                  <a:lnTo>
                    <a:pt x="81279" y="11430"/>
                  </a:lnTo>
                  <a:lnTo>
                    <a:pt x="40639" y="39370"/>
                  </a:lnTo>
                  <a:lnTo>
                    <a:pt x="11429" y="81280"/>
                  </a:lnTo>
                  <a:lnTo>
                    <a:pt x="5079" y="102870"/>
                  </a:lnTo>
                  <a:lnTo>
                    <a:pt x="1269" y="115570"/>
                  </a:lnTo>
                  <a:lnTo>
                    <a:pt x="0" y="128270"/>
                  </a:lnTo>
                  <a:lnTo>
                    <a:pt x="0" y="6069330"/>
                  </a:lnTo>
                  <a:lnTo>
                    <a:pt x="1269" y="6080760"/>
                  </a:lnTo>
                  <a:lnTo>
                    <a:pt x="5079" y="6093460"/>
                  </a:lnTo>
                  <a:lnTo>
                    <a:pt x="6350" y="6104890"/>
                  </a:lnTo>
                  <a:lnTo>
                    <a:pt x="31750" y="6148070"/>
                  </a:lnTo>
                  <a:lnTo>
                    <a:pt x="71120" y="6181090"/>
                  </a:lnTo>
                  <a:lnTo>
                    <a:pt x="116839" y="6197600"/>
                  </a:lnTo>
                  <a:lnTo>
                    <a:pt x="8416290" y="6197600"/>
                  </a:lnTo>
                  <a:lnTo>
                    <a:pt x="8463280" y="6181090"/>
                  </a:lnTo>
                  <a:lnTo>
                    <a:pt x="8501380" y="6148070"/>
                  </a:lnTo>
                  <a:lnTo>
                    <a:pt x="8526780" y="6104890"/>
                  </a:lnTo>
                  <a:lnTo>
                    <a:pt x="8531860" y="6080760"/>
                  </a:lnTo>
                  <a:lnTo>
                    <a:pt x="8533130" y="6069330"/>
                  </a:lnTo>
                  <a:lnTo>
                    <a:pt x="8533130" y="128270"/>
                  </a:lnTo>
                  <a:lnTo>
                    <a:pt x="8530590" y="102870"/>
                  </a:lnTo>
                  <a:lnTo>
                    <a:pt x="8501380" y="49530"/>
                  </a:lnTo>
                  <a:lnTo>
                    <a:pt x="8463280" y="16510"/>
                  </a:lnTo>
                  <a:lnTo>
                    <a:pt x="8440420" y="6350"/>
                  </a:lnTo>
                  <a:lnTo>
                    <a:pt x="8427720" y="1270"/>
                  </a:lnTo>
                  <a:close/>
                </a:path>
                <a:path w="8533130" h="6197600">
                  <a:moveTo>
                    <a:pt x="8404860" y="0"/>
                  </a:moveTo>
                  <a:lnTo>
                    <a:pt x="128270" y="0"/>
                  </a:lnTo>
                  <a:lnTo>
                    <a:pt x="116839" y="1270"/>
                  </a:lnTo>
                  <a:lnTo>
                    <a:pt x="8416290" y="1270"/>
                  </a:lnTo>
                  <a:lnTo>
                    <a:pt x="840486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7189" y="378459"/>
              <a:ext cx="8533130" cy="6198870"/>
            </a:xfrm>
            <a:custGeom>
              <a:avLst/>
              <a:gdLst/>
              <a:ahLst/>
              <a:cxnLst/>
              <a:rect l="l" t="t" r="r" b="b"/>
              <a:pathLst>
                <a:path w="8533130" h="6198870">
                  <a:moveTo>
                    <a:pt x="128269" y="0"/>
                  </a:moveTo>
                  <a:lnTo>
                    <a:pt x="80902" y="11132"/>
                  </a:lnTo>
                  <a:lnTo>
                    <a:pt x="39846" y="40481"/>
                  </a:lnTo>
                  <a:lnTo>
                    <a:pt x="10933" y="81974"/>
                  </a:lnTo>
                  <a:lnTo>
                    <a:pt x="0" y="129539"/>
                  </a:lnTo>
                  <a:lnTo>
                    <a:pt x="0" y="6069330"/>
                  </a:lnTo>
                  <a:lnTo>
                    <a:pt x="10933" y="6116895"/>
                  </a:lnTo>
                  <a:lnTo>
                    <a:pt x="39846" y="6158388"/>
                  </a:lnTo>
                  <a:lnTo>
                    <a:pt x="80902" y="6187737"/>
                  </a:lnTo>
                  <a:lnTo>
                    <a:pt x="128269" y="6198870"/>
                  </a:lnTo>
                  <a:lnTo>
                    <a:pt x="8403590" y="6198870"/>
                  </a:lnTo>
                  <a:lnTo>
                    <a:pt x="8450957" y="6187737"/>
                  </a:lnTo>
                  <a:lnTo>
                    <a:pt x="8492013" y="6158388"/>
                  </a:lnTo>
                  <a:lnTo>
                    <a:pt x="8520926" y="6116895"/>
                  </a:lnTo>
                  <a:lnTo>
                    <a:pt x="8531860" y="6069330"/>
                  </a:lnTo>
                  <a:lnTo>
                    <a:pt x="8531860" y="129539"/>
                  </a:lnTo>
                  <a:lnTo>
                    <a:pt x="8520926" y="81974"/>
                  </a:lnTo>
                  <a:lnTo>
                    <a:pt x="8492013" y="40481"/>
                  </a:lnTo>
                  <a:lnTo>
                    <a:pt x="8450957" y="11132"/>
                  </a:lnTo>
                  <a:lnTo>
                    <a:pt x="8403590" y="0"/>
                  </a:lnTo>
                  <a:lnTo>
                    <a:pt x="128269" y="0"/>
                  </a:lnTo>
                  <a:close/>
                </a:path>
                <a:path w="8533130" h="6198870">
                  <a:moveTo>
                    <a:pt x="0" y="0"/>
                  </a:moveTo>
                  <a:lnTo>
                    <a:pt x="0" y="0"/>
                  </a:lnTo>
                </a:path>
                <a:path w="8533130" h="6198870">
                  <a:moveTo>
                    <a:pt x="8533130" y="6198870"/>
                  </a:moveTo>
                  <a:lnTo>
                    <a:pt x="8533130" y="61988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800" y="32892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427720" y="1270"/>
                  </a:moveTo>
                  <a:lnTo>
                    <a:pt x="104140" y="1270"/>
                  </a:lnTo>
                  <a:lnTo>
                    <a:pt x="69850" y="16510"/>
                  </a:lnTo>
                  <a:lnTo>
                    <a:pt x="30479" y="49530"/>
                  </a:lnTo>
                  <a:lnTo>
                    <a:pt x="6350" y="92710"/>
                  </a:lnTo>
                  <a:lnTo>
                    <a:pt x="2539" y="102870"/>
                  </a:lnTo>
                  <a:lnTo>
                    <a:pt x="0" y="11557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115570"/>
                  </a:lnTo>
                  <a:lnTo>
                    <a:pt x="8529320" y="102870"/>
                  </a:lnTo>
                  <a:lnTo>
                    <a:pt x="8525510" y="92710"/>
                  </a:lnTo>
                  <a:lnTo>
                    <a:pt x="8521700" y="81280"/>
                  </a:lnTo>
                  <a:lnTo>
                    <a:pt x="8515350" y="69850"/>
                  </a:lnTo>
                  <a:lnTo>
                    <a:pt x="8509000" y="59690"/>
                  </a:lnTo>
                  <a:lnTo>
                    <a:pt x="8500110" y="49530"/>
                  </a:lnTo>
                  <a:lnTo>
                    <a:pt x="8492490" y="39370"/>
                  </a:lnTo>
                  <a:lnTo>
                    <a:pt x="8483600" y="31750"/>
                  </a:lnTo>
                  <a:lnTo>
                    <a:pt x="8472170" y="24129"/>
                  </a:lnTo>
                  <a:lnTo>
                    <a:pt x="8462010" y="16510"/>
                  </a:lnTo>
                  <a:lnTo>
                    <a:pt x="8427720" y="1270"/>
                  </a:lnTo>
                  <a:close/>
                </a:path>
                <a:path w="8531860" h="182879">
                  <a:moveTo>
                    <a:pt x="8403590" y="0"/>
                  </a:moveTo>
                  <a:lnTo>
                    <a:pt x="128270" y="0"/>
                  </a:lnTo>
                  <a:lnTo>
                    <a:pt x="115570" y="1270"/>
                  </a:lnTo>
                  <a:lnTo>
                    <a:pt x="8415020" y="1270"/>
                  </a:lnTo>
                  <a:lnTo>
                    <a:pt x="84035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04800" y="495300"/>
            <a:ext cx="533400" cy="184150"/>
          </a:xfrm>
          <a:custGeom>
            <a:avLst/>
            <a:gdLst/>
            <a:ahLst/>
            <a:cxnLst/>
            <a:rect l="l" t="t" r="r" b="b"/>
            <a:pathLst>
              <a:path w="533400" h="184150">
                <a:moveTo>
                  <a:pt x="0" y="184150"/>
                </a:moveTo>
                <a:lnTo>
                  <a:pt x="533400" y="184150"/>
                </a:lnTo>
                <a:lnTo>
                  <a:pt x="533400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0600" y="495300"/>
            <a:ext cx="7846059" cy="184150"/>
          </a:xfrm>
          <a:custGeom>
            <a:avLst/>
            <a:gdLst/>
            <a:ahLst/>
            <a:cxnLst/>
            <a:rect l="l" t="t" r="r" b="b"/>
            <a:pathLst>
              <a:path w="7846059" h="184150">
                <a:moveTo>
                  <a:pt x="0" y="184150"/>
                </a:moveTo>
                <a:lnTo>
                  <a:pt x="7846059" y="184150"/>
                </a:lnTo>
                <a:lnTo>
                  <a:pt x="7846059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662940"/>
            <a:ext cx="533400" cy="184150"/>
          </a:xfrm>
          <a:custGeom>
            <a:avLst/>
            <a:gdLst/>
            <a:ahLst/>
            <a:cxnLst/>
            <a:rect l="l" t="t" r="r" b="b"/>
            <a:pathLst>
              <a:path w="533400" h="184150">
                <a:moveTo>
                  <a:pt x="0" y="184150"/>
                </a:moveTo>
                <a:lnTo>
                  <a:pt x="533400" y="184150"/>
                </a:lnTo>
                <a:lnTo>
                  <a:pt x="533400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0600" y="662940"/>
            <a:ext cx="7846059" cy="184150"/>
          </a:xfrm>
          <a:custGeom>
            <a:avLst/>
            <a:gdLst/>
            <a:ahLst/>
            <a:cxnLst/>
            <a:rect l="l" t="t" r="r" b="b"/>
            <a:pathLst>
              <a:path w="7846059" h="184150">
                <a:moveTo>
                  <a:pt x="0" y="184150"/>
                </a:moveTo>
                <a:lnTo>
                  <a:pt x="7846059" y="184150"/>
                </a:lnTo>
                <a:lnTo>
                  <a:pt x="7846059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830580"/>
            <a:ext cx="533400" cy="184150"/>
          </a:xfrm>
          <a:custGeom>
            <a:avLst/>
            <a:gdLst/>
            <a:ahLst/>
            <a:cxnLst/>
            <a:rect l="l" t="t" r="r" b="b"/>
            <a:pathLst>
              <a:path w="533400" h="184150">
                <a:moveTo>
                  <a:pt x="0" y="184150"/>
                </a:moveTo>
                <a:lnTo>
                  <a:pt x="533400" y="184150"/>
                </a:lnTo>
                <a:lnTo>
                  <a:pt x="533400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304799" y="328929"/>
            <a:ext cx="8533130" cy="6197600"/>
            <a:chOff x="304799" y="328929"/>
            <a:chExt cx="8533130" cy="6197600"/>
          </a:xfrm>
        </p:grpSpPr>
        <p:sp>
          <p:nvSpPr>
            <p:cNvPr id="13" name="object 13"/>
            <p:cNvSpPr/>
            <p:nvPr/>
          </p:nvSpPr>
          <p:spPr>
            <a:xfrm>
              <a:off x="990599" y="830579"/>
              <a:ext cx="7846059" cy="184150"/>
            </a:xfrm>
            <a:custGeom>
              <a:avLst/>
              <a:gdLst/>
              <a:ahLst/>
              <a:cxnLst/>
              <a:rect l="l" t="t" r="r" b="b"/>
              <a:pathLst>
                <a:path w="7846059" h="184150">
                  <a:moveTo>
                    <a:pt x="0" y="184150"/>
                  </a:moveTo>
                  <a:lnTo>
                    <a:pt x="7846059" y="184150"/>
                  </a:lnTo>
                  <a:lnTo>
                    <a:pt x="7846059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4800" y="99694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8531860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0" y="185420"/>
                  </a:lnTo>
                  <a:lnTo>
                    <a:pt x="8531860" y="185420"/>
                  </a:lnTo>
                  <a:lnTo>
                    <a:pt x="8531860" y="146050"/>
                  </a:lnTo>
                  <a:lnTo>
                    <a:pt x="853186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799" y="116585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80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799" y="133222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799" y="14998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799" y="16675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799" y="183514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799" y="20027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4799" y="217043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4799" y="23380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4799" y="25057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04799" y="267334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04799" y="28409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04799" y="300863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4799" y="31762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4799" y="33439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4799" y="351154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4799" y="367791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4799" y="3846830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04799" y="40132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4799" y="41808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4799" y="43484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4799" y="45161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04799" y="46837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04799" y="48514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04799" y="50190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04799" y="51866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04799" y="53543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04799" y="55219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4799" y="56896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04799" y="602360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04799" y="619251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04799" y="6358889"/>
              <a:ext cx="8531860" cy="167640"/>
            </a:xfrm>
            <a:custGeom>
              <a:avLst/>
              <a:gdLst/>
              <a:ahLst/>
              <a:cxnLst/>
              <a:rect l="l" t="t" r="r" b="b"/>
              <a:pathLst>
                <a:path w="8531860" h="167640">
                  <a:moveTo>
                    <a:pt x="8531859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6510" y="97790"/>
                  </a:lnTo>
                  <a:lnTo>
                    <a:pt x="48260" y="135890"/>
                  </a:lnTo>
                  <a:lnTo>
                    <a:pt x="92710" y="161290"/>
                  </a:lnTo>
                  <a:lnTo>
                    <a:pt x="115570" y="167640"/>
                  </a:lnTo>
                  <a:lnTo>
                    <a:pt x="8415020" y="167640"/>
                  </a:lnTo>
                  <a:lnTo>
                    <a:pt x="8427720" y="165100"/>
                  </a:lnTo>
                  <a:lnTo>
                    <a:pt x="8439150" y="161290"/>
                  </a:lnTo>
                  <a:lnTo>
                    <a:pt x="8462010" y="151130"/>
                  </a:lnTo>
                  <a:lnTo>
                    <a:pt x="8472170" y="143510"/>
                  </a:lnTo>
                  <a:lnTo>
                    <a:pt x="8483600" y="135890"/>
                  </a:lnTo>
                  <a:lnTo>
                    <a:pt x="8492490" y="127000"/>
                  </a:lnTo>
                  <a:lnTo>
                    <a:pt x="8500110" y="118110"/>
                  </a:lnTo>
                  <a:lnTo>
                    <a:pt x="8509000" y="107950"/>
                  </a:lnTo>
                  <a:lnTo>
                    <a:pt x="8515350" y="97790"/>
                  </a:lnTo>
                  <a:lnTo>
                    <a:pt x="8521700" y="86360"/>
                  </a:lnTo>
                  <a:lnTo>
                    <a:pt x="8529320" y="63500"/>
                  </a:lnTo>
                  <a:lnTo>
                    <a:pt x="8531860" y="50800"/>
                  </a:lnTo>
                  <a:lnTo>
                    <a:pt x="8531859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04799" y="3289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128270" y="0"/>
                  </a:moveTo>
                  <a:lnTo>
                    <a:pt x="81438" y="10933"/>
                  </a:lnTo>
                  <a:lnTo>
                    <a:pt x="40322" y="39846"/>
                  </a:lnTo>
                  <a:lnTo>
                    <a:pt x="11112" y="80902"/>
                  </a:lnTo>
                  <a:lnTo>
                    <a:pt x="0" y="128270"/>
                  </a:lnTo>
                  <a:lnTo>
                    <a:pt x="0" y="6068060"/>
                  </a:lnTo>
                  <a:lnTo>
                    <a:pt x="11112" y="6115625"/>
                  </a:lnTo>
                  <a:lnTo>
                    <a:pt x="40322" y="6157118"/>
                  </a:lnTo>
                  <a:lnTo>
                    <a:pt x="81438" y="6186467"/>
                  </a:lnTo>
                  <a:lnTo>
                    <a:pt x="128270" y="6197600"/>
                  </a:lnTo>
                  <a:lnTo>
                    <a:pt x="8404860" y="6197600"/>
                  </a:lnTo>
                  <a:lnTo>
                    <a:pt x="8451691" y="6186467"/>
                  </a:lnTo>
                  <a:lnTo>
                    <a:pt x="8492807" y="6157118"/>
                  </a:lnTo>
                  <a:lnTo>
                    <a:pt x="8522017" y="6115625"/>
                  </a:lnTo>
                  <a:lnTo>
                    <a:pt x="8533130" y="6068060"/>
                  </a:lnTo>
                  <a:lnTo>
                    <a:pt x="8533130" y="128270"/>
                  </a:lnTo>
                  <a:lnTo>
                    <a:pt x="8522017" y="80902"/>
                  </a:lnTo>
                  <a:lnTo>
                    <a:pt x="8492807" y="39846"/>
                  </a:lnTo>
                  <a:lnTo>
                    <a:pt x="8451691" y="10933"/>
                  </a:lnTo>
                  <a:lnTo>
                    <a:pt x="8404860" y="0"/>
                  </a:lnTo>
                  <a:lnTo>
                    <a:pt x="128270" y="0"/>
                  </a:lnTo>
                  <a:close/>
                </a:path>
                <a:path w="8533130" h="6197600">
                  <a:moveTo>
                    <a:pt x="0" y="0"/>
                  </a:moveTo>
                  <a:lnTo>
                    <a:pt x="0" y="0"/>
                  </a:lnTo>
                </a:path>
                <a:path w="8533130" h="6197600">
                  <a:moveTo>
                    <a:pt x="8533130" y="6197600"/>
                  </a:moveTo>
                  <a:lnTo>
                    <a:pt x="8533130" y="6197600"/>
                  </a:lnTo>
                </a:path>
              </a:pathLst>
            </a:custGeom>
            <a:ln w="3175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14019" y="426719"/>
              <a:ext cx="8314690" cy="312166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-1270" y="0"/>
            <a:ext cx="1375410" cy="6860540"/>
            <a:chOff x="-1270" y="0"/>
            <a:chExt cx="1375410" cy="6860540"/>
          </a:xfrm>
        </p:grpSpPr>
        <p:sp>
          <p:nvSpPr>
            <p:cNvPr id="53" name="object 53"/>
            <p:cNvSpPr/>
            <p:nvPr/>
          </p:nvSpPr>
          <p:spPr>
            <a:xfrm>
              <a:off x="-12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35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270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03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79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9F9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42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F8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19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6F6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95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5F5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71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4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34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2F2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11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1F1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87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0F0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509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EEEE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27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DED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03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CEC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066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EA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143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9E9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219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8E8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282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E6E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358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5E5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435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4E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4985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E2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574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E1E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651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0E0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727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EDE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790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DDDD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866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CDC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943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AD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0065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D9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082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8D8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159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6D6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2225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D5D5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298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4D4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374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2D2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451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1D1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5145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D0D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590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C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667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DC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7305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CCC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806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CAC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882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9C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9463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8C8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0225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C6C6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3098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5C5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3162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C4C4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2385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2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314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C1C1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390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0C0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4543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EBE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5305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BDBD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3606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CB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3670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BABA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37465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9B9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3822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B8B8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38862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6B6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39623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5B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40385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B4B4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4114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2B2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178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B1B1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4254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0B0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4330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EA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43942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DA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4470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CA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4546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AAA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46101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9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4686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8A8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4762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6A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48259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5A5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49022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4A4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4978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2A2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5054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1A1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51181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0A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5194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E9E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5270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D9D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53339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C9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5410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A9A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5486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99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5549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999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56261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696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5702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595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5778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9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58419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29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5918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191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5994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090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6057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E8E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6134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D8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6210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C8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6273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8A8A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6349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989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6426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888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6502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68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6565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585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6642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484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718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28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6781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818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6857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08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6934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E7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69977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D7D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7073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C7C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7150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A7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72136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97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7289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87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7365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676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7442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57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75057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47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7581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272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7658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171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77216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07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7797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7873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D6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7937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C6C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80137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A6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8089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96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8166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868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82296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666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8305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666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8382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464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84455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262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8521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161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8597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06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86614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5E5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8737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D5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8813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C5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8890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A5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89535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959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9029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85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9105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656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91694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555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9245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454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9321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25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9385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5151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94615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5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9537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E4E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96012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4D4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9677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C4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9753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A4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9829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949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9893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4848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9969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4646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0045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545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0109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44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0185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424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0261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141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0325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040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0401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3E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0477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D3D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0553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C3C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0617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A3A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0693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93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0769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83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0833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636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0909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53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0985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434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1048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333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1125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131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1201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03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12649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E2E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1341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2D2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11417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C2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1493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1556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929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1633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282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1709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626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1772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525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1849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242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1925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22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1988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12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2064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020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2141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E1E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2217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D1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2280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C1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2357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A1A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12433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919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12496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81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12572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616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2649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515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2712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41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2788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212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2865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111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29286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1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3004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E0E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3080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D0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3144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0C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13220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A0A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13296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909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3373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808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13436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606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13512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50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13588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40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13652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29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4" name="object 244"/>
          <p:cNvSpPr txBox="1"/>
          <p:nvPr/>
        </p:nvSpPr>
        <p:spPr>
          <a:xfrm>
            <a:off x="2672079" y="2126488"/>
            <a:ext cx="5295265" cy="32092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75"/>
              </a:spcBef>
            </a:pPr>
            <a:endParaRPr sz="4800">
              <a:latin typeface="Verdana" panose="020B0604030504040204"/>
              <a:cs typeface="Verdana" panose="020B0604030504040204"/>
            </a:endParaRPr>
          </a:p>
          <a:p>
            <a:pPr marR="8890" algn="r">
              <a:lnSpc>
                <a:spcPct val="100000"/>
              </a:lnSpc>
              <a:spcBef>
                <a:spcPts val="600"/>
              </a:spcBef>
            </a:pPr>
            <a:r>
              <a:rPr sz="5000" b="1" spc="-5" dirty="0">
                <a:latin typeface="Verdana" panose="020B0604030504040204"/>
                <a:cs typeface="Verdana" panose="020B0604030504040204"/>
              </a:rPr>
              <a:t>Special</a:t>
            </a:r>
            <a:r>
              <a:rPr sz="5000" b="1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5000" b="1" spc="-5" dirty="0">
                <a:latin typeface="Verdana" panose="020B0604030504040204"/>
                <a:cs typeface="Verdana" panose="020B0604030504040204"/>
              </a:rPr>
              <a:t>Senses</a:t>
            </a:r>
            <a:endParaRPr sz="5000" b="1" spc="-5" dirty="0">
              <a:latin typeface="Verdana" panose="020B0604030504040204"/>
              <a:cs typeface="Verdana" panose="020B0604030504040204"/>
            </a:endParaRPr>
          </a:p>
          <a:p>
            <a:pPr marR="8890" algn="r">
              <a:lnSpc>
                <a:spcPct val="100000"/>
              </a:lnSpc>
              <a:spcBef>
                <a:spcPts val="600"/>
              </a:spcBef>
            </a:pPr>
            <a:r>
              <a:rPr lang="en-US" sz="2000">
                <a:latin typeface="Verdana" panose="020B0604030504040204"/>
                <a:cs typeface="Verdana" panose="020B0604030504040204"/>
              </a:rPr>
              <a:t>Mrs .j.m.Musyimi</a:t>
            </a:r>
            <a:endParaRPr lang="en-US" sz="2000">
              <a:latin typeface="Verdana" panose="020B0604030504040204"/>
              <a:cs typeface="Verdana" panose="020B0604030504040204"/>
            </a:endParaRPr>
          </a:p>
          <a:p>
            <a:pPr marR="8890" algn="r">
              <a:lnSpc>
                <a:spcPct val="100000"/>
              </a:lnSpc>
              <a:spcBef>
                <a:spcPts val="600"/>
              </a:spcBef>
            </a:pPr>
            <a:r>
              <a:rPr lang="en-US" sz="2000">
                <a:latin typeface="Verdana" panose="020B0604030504040204"/>
                <a:cs typeface="Verdana" panose="020B0604030504040204"/>
              </a:rPr>
              <a:t>4TH jan 2022</a:t>
            </a:r>
            <a:endParaRPr lang="en-US" sz="2000">
              <a:latin typeface="Verdana" panose="020B0604030504040204"/>
              <a:cs typeface="Verdana" panose="020B0604030504040204"/>
            </a:endParaRPr>
          </a:p>
          <a:p>
            <a:pPr marR="8890" algn="r">
              <a:lnSpc>
                <a:spcPct val="100000"/>
              </a:lnSpc>
              <a:spcBef>
                <a:spcPts val="600"/>
              </a:spcBef>
            </a:pPr>
            <a:endParaRPr sz="2000">
              <a:latin typeface="Verdana" panose="020B0604030504040204"/>
              <a:cs typeface="Verdana" panose="020B0604030504040204"/>
            </a:endParaRPr>
          </a:p>
          <a:p>
            <a:pPr marR="8890" algn="r">
              <a:lnSpc>
                <a:spcPct val="100000"/>
              </a:lnSpc>
              <a:spcBef>
                <a:spcPts val="600"/>
              </a:spcBef>
            </a:pPr>
            <a:endParaRPr sz="20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838200" y="76200"/>
            <a:ext cx="7315200" cy="3061335"/>
            <a:chOff x="838200" y="76200"/>
            <a:chExt cx="7315200" cy="3061335"/>
          </a:xfrm>
        </p:grpSpPr>
        <p:sp>
          <p:nvSpPr>
            <p:cNvPr id="246" name="object 246"/>
            <p:cNvSpPr/>
            <p:nvPr/>
          </p:nvSpPr>
          <p:spPr>
            <a:xfrm>
              <a:off x="2057400" y="3124200"/>
              <a:ext cx="5105400" cy="0"/>
            </a:xfrm>
            <a:custGeom>
              <a:avLst/>
              <a:gdLst/>
              <a:ahLst/>
              <a:cxnLst/>
              <a:rect l="l" t="t" r="r" b="b"/>
              <a:pathLst>
                <a:path w="5105400">
                  <a:moveTo>
                    <a:pt x="0" y="0"/>
                  </a:moveTo>
                  <a:lnTo>
                    <a:pt x="5105400" y="0"/>
                  </a:lnTo>
                </a:path>
              </a:pathLst>
            </a:custGeom>
            <a:ln w="25518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838200" y="76200"/>
              <a:ext cx="152400" cy="1066800"/>
            </a:xfrm>
            <a:custGeom>
              <a:avLst/>
              <a:gdLst/>
              <a:ahLst/>
              <a:cxnLst/>
              <a:rect l="l" t="t" r="r" b="b"/>
              <a:pathLst>
                <a:path w="152400" h="1066800">
                  <a:moveTo>
                    <a:pt x="1524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152400" y="10668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914400" y="6096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>
                  <a:moveTo>
                    <a:pt x="0" y="0"/>
                  </a:moveTo>
                  <a:lnTo>
                    <a:pt x="7239000" y="0"/>
                  </a:lnTo>
                </a:path>
              </a:pathLst>
            </a:custGeom>
            <a:ln w="1257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74231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4669" y="1130300"/>
            <a:ext cx="308673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2570" marR="5080" indent="-229870">
              <a:lnSpc>
                <a:spcPts val="3240"/>
              </a:lnSpc>
              <a:spcBef>
                <a:spcPts val="50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Nasolacrimal  duct </a:t>
            </a:r>
            <a:r>
              <a:rPr sz="3000" dirty="0">
                <a:latin typeface="Arial" panose="020B0604020202020204"/>
                <a:cs typeface="Arial" panose="020B0604020202020204"/>
              </a:rPr>
              <a:t>–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empties  lacrimal fluid</a:t>
            </a:r>
            <a:r>
              <a:rPr sz="30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into  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nasal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cavity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7600" y="1905000"/>
            <a:ext cx="54864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80930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Lacrimal</a:t>
            </a:r>
            <a:r>
              <a:rPr spc="-65" dirty="0"/>
              <a:t> </a:t>
            </a:r>
            <a:r>
              <a:rPr spc="-5" dirty="0"/>
              <a:t>Apparatus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557697"/>
            <a:ext cx="5328285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Properties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of lacrimal</a:t>
            </a:r>
            <a:r>
              <a:rPr sz="34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fluid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Dilute </a:t>
            </a:r>
            <a:r>
              <a:rPr sz="3000" dirty="0">
                <a:latin typeface="Arial" panose="020B0604020202020204"/>
                <a:cs typeface="Arial" panose="020B0604020202020204"/>
              </a:rPr>
              <a:t>salt solution</a:t>
            </a:r>
            <a:r>
              <a:rPr sz="30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(tears)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3201670"/>
            <a:ext cx="7492365" cy="8928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2570" marR="5080" indent="-229870">
              <a:lnSpc>
                <a:spcPts val="3230"/>
              </a:lnSpc>
              <a:spcBef>
                <a:spcPts val="51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Contains antibodies (fight </a:t>
            </a:r>
            <a:r>
              <a:rPr sz="3000" dirty="0">
                <a:latin typeface="Arial" panose="020B0604020202020204"/>
                <a:cs typeface="Arial" panose="020B0604020202020204"/>
              </a:rPr>
              <a:t>antigens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foreign 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substance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) and lysozyme (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enzyme</a:t>
            </a:r>
            <a:r>
              <a:rPr sz="3000" spc="-3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that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69" y="3859754"/>
            <a:ext cx="7559675" cy="135001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385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destroys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bacteria)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4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Protects, moistens,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and lubricates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469" y="4914900"/>
            <a:ext cx="5831840" cy="149606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81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eye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Empties into 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nasal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cavity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50812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Extrinsic</a:t>
            </a:r>
            <a:r>
              <a:rPr spc="-10" dirty="0"/>
              <a:t> </a:t>
            </a:r>
            <a:r>
              <a:rPr spc="-10" dirty="0"/>
              <a:t>Eye</a:t>
            </a:r>
            <a:r>
              <a:rPr spc="-25" dirty="0"/>
              <a:t> </a:t>
            </a:r>
            <a:r>
              <a:rPr spc="-5" dirty="0"/>
              <a:t>Muscles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515620"/>
            <a:ext cx="7553959" cy="17449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4965" marR="508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Muscles attach </a:t>
            </a:r>
            <a:r>
              <a:rPr sz="3400" dirty="0">
                <a:latin typeface="Arial" panose="020B0604020202020204"/>
                <a:cs typeface="Arial" panose="020B0604020202020204"/>
              </a:rPr>
              <a:t>to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outer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surface</a:t>
            </a:r>
            <a:r>
              <a:rPr sz="34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of  the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eye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6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Produce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eye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movements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362200"/>
            <a:ext cx="9144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" y="34290"/>
            <a:ext cx="869632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When</a:t>
            </a:r>
            <a:r>
              <a:rPr spc="-10" dirty="0"/>
              <a:t> </a:t>
            </a:r>
            <a:r>
              <a:rPr spc="-10" dirty="0"/>
              <a:t>Extrinsic</a:t>
            </a:r>
            <a:r>
              <a:rPr spc="-10" dirty="0"/>
              <a:t> </a:t>
            </a:r>
            <a:r>
              <a:rPr spc="-5" dirty="0"/>
              <a:t>Eye</a:t>
            </a:r>
            <a:r>
              <a:rPr spc="-5" dirty="0"/>
              <a:t> </a:t>
            </a:r>
            <a:r>
              <a:rPr dirty="0"/>
              <a:t>Muscles</a:t>
            </a:r>
            <a:r>
              <a:rPr spc="-40" dirty="0"/>
              <a:t> </a:t>
            </a:r>
            <a:r>
              <a:rPr spc="-5" dirty="0"/>
              <a:t>Contract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15669" y="330200"/>
            <a:ext cx="7251700" cy="391922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Superior oblique- eyes look out and</a:t>
            </a:r>
            <a:r>
              <a:rPr sz="30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down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Superior rectus- eyes looks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up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Lateral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rectus- eyes look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outward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Medial rectus- eyes look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inward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Inferior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rectus- eyes looks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down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Inferior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oblique- eyes look in and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up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61899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Structure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75" dirty="0"/>
              <a:t> </a:t>
            </a:r>
            <a:r>
              <a:rPr spc="-5" dirty="0"/>
              <a:t>Eye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7200" y="1079318"/>
            <a:ext cx="7341234" cy="498538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wall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is composed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three</a:t>
            </a:r>
            <a:r>
              <a:rPr sz="34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tunics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4300220" lvl="1" indent="-231140">
              <a:lnSpc>
                <a:spcPts val="3020"/>
              </a:lnSpc>
              <a:spcBef>
                <a:spcPts val="21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Fibrous tunic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–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outside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layer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701040" marR="5091430" lvl="1" indent="-231140">
              <a:lnSpc>
                <a:spcPts val="302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Choroid</a:t>
            </a:r>
            <a:r>
              <a:rPr sz="28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–  middle 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layer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701040" marR="5327650" lvl="1" indent="-231140">
              <a:lnSpc>
                <a:spcPts val="3020"/>
              </a:lnSpc>
              <a:spcBef>
                <a:spcPts val="17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2800" spc="-10" dirty="0">
                <a:latin typeface="Arial" panose="020B0604020202020204"/>
                <a:cs typeface="Arial" panose="020B0604020202020204"/>
              </a:rPr>
              <a:t>S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enso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r</a:t>
            </a:r>
            <a:r>
              <a:rPr sz="2800" dirty="0">
                <a:latin typeface="Arial" panose="020B0604020202020204"/>
                <a:cs typeface="Arial" panose="020B0604020202020204"/>
              </a:rPr>
              <a:t>y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tunic </a:t>
            </a:r>
            <a:r>
              <a:rPr sz="2800" dirty="0">
                <a:latin typeface="Arial" panose="020B0604020202020204"/>
                <a:cs typeface="Arial" panose="020B0604020202020204"/>
              </a:rPr>
              <a:t>–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inside 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layer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6600" y="2438400"/>
            <a:ext cx="58674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42227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Fibrous</a:t>
            </a:r>
            <a:r>
              <a:rPr spc="-80" dirty="0"/>
              <a:t> </a:t>
            </a:r>
            <a:r>
              <a:rPr spc="-5" dirty="0"/>
              <a:t>Tunic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768350"/>
            <a:ext cx="15913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S</a:t>
            </a:r>
            <a:r>
              <a:rPr sz="3400" spc="5" dirty="0">
                <a:latin typeface="Arial" panose="020B0604020202020204"/>
                <a:cs typeface="Arial" panose="020B0604020202020204"/>
              </a:rPr>
              <a:t>c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ler</a:t>
            </a:r>
            <a:r>
              <a:rPr sz="3400" dirty="0">
                <a:latin typeface="Arial" panose="020B0604020202020204"/>
                <a:cs typeface="Arial" panose="020B0604020202020204"/>
              </a:rPr>
              <a:t>a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1318259"/>
            <a:ext cx="6970395" cy="183515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2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White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connective tissue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layer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Seen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anteriorly as the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“white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of the</a:t>
            </a:r>
            <a:r>
              <a:rPr sz="3000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eye”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Semi-transparent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3515359"/>
            <a:ext cx="8382000" cy="3018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42233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Fibrous</a:t>
            </a:r>
            <a:r>
              <a:rPr spc="-70" dirty="0"/>
              <a:t> </a:t>
            </a:r>
            <a:r>
              <a:rPr spc="-5" dirty="0"/>
              <a:t>Tunic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8469" y="566843"/>
            <a:ext cx="7941309" cy="392049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Cornea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Transparent, central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anterior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portion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ct val="80000"/>
              </a:lnSpc>
              <a:spcBef>
                <a:spcPts val="18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Allows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for light to pass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through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(refracts, or  bends, light</a:t>
            </a:r>
            <a:r>
              <a:rPr sz="3000" spc="-2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slightly)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1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Repairs itself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easily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1108710" lvl="1" indent="-229870">
              <a:lnSpc>
                <a:spcPct val="80000"/>
              </a:lnSpc>
              <a:spcBef>
                <a:spcPts val="18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only human tissue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that </a:t>
            </a:r>
            <a:r>
              <a:rPr sz="3000" dirty="0">
                <a:latin typeface="Arial" panose="020B0604020202020204"/>
                <a:cs typeface="Arial" panose="020B0604020202020204"/>
              </a:rPr>
              <a:t>can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be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transplanted without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fear of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rejection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4494529"/>
            <a:ext cx="8069580" cy="23634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5150"/>
            <a:ext cx="9144000" cy="59905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8469" y="383540"/>
            <a:ext cx="338582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-165" baseline="-36000" dirty="0">
                <a:solidFill>
                  <a:srgbClr val="FF6600"/>
                </a:solidFill>
                <a:latin typeface="Symbol" panose="05050102010706020507"/>
                <a:cs typeface="Symbol" panose="05050102010706020507"/>
              </a:rPr>
              <a:t></a:t>
            </a:r>
            <a:r>
              <a:rPr sz="4100" spc="-1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Choroid</a:t>
            </a:r>
            <a:r>
              <a:rPr sz="4100" spc="-6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Layer</a:t>
            </a:r>
            <a:endParaRPr sz="4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369" y="768350"/>
            <a:ext cx="46228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Blood-rich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nutritive</a:t>
            </a:r>
            <a:r>
              <a:rPr sz="34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tunic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469" y="1451609"/>
            <a:ext cx="7606665" cy="137160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Pigment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prevents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light from scattering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(opaque-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blocks light from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getting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in,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has</a:t>
            </a:r>
            <a:r>
              <a:rPr sz="34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melanin)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3357879"/>
            <a:ext cx="8153400" cy="273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329311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Choroid</a:t>
            </a:r>
            <a:r>
              <a:rPr spc="-75" dirty="0"/>
              <a:t> </a:t>
            </a:r>
            <a:r>
              <a:rPr spc="-10" dirty="0"/>
              <a:t>Layer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8469" y="566843"/>
            <a:ext cx="7972425" cy="138049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Modified interiorly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into two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structures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Cilliary body </a:t>
            </a:r>
            <a:r>
              <a:rPr sz="3000" dirty="0">
                <a:latin typeface="Arial" panose="020B0604020202020204"/>
                <a:cs typeface="Arial" panose="020B0604020202020204"/>
              </a:rPr>
              <a:t>–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smooth </a:t>
            </a:r>
            <a:r>
              <a:rPr sz="3000" dirty="0">
                <a:latin typeface="Arial" panose="020B0604020202020204"/>
                <a:cs typeface="Arial" panose="020B0604020202020204"/>
              </a:rPr>
              <a:t>muscle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(contracts</a:t>
            </a:r>
            <a:r>
              <a:rPr sz="3000" spc="-4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to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669" y="1684020"/>
            <a:ext cx="7082790" cy="12319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250"/>
              </a:spcBef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adjust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shape of the</a:t>
            </a:r>
            <a:r>
              <a:rPr sz="3000" spc="-3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lens)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Iris- pigmented </a:t>
            </a:r>
            <a:r>
              <a:rPr sz="3000" dirty="0">
                <a:latin typeface="Arial" panose="020B0604020202020204"/>
                <a:cs typeface="Arial" panose="020B0604020202020204"/>
              </a:rPr>
              <a:t>layer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that gives eye</a:t>
            </a:r>
            <a:r>
              <a:rPr sz="3000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color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539" y="2797809"/>
            <a:ext cx="6744970" cy="14516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(contracts to adjust the 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size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3000" spc="-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pupil-  regulates entry of light into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3000" spc="-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228600">
              <a:lnSpc>
                <a:spcPct val="100000"/>
              </a:lnSpc>
              <a:spcBef>
                <a:spcPts val="11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Pupil </a:t>
            </a:r>
            <a:r>
              <a:rPr sz="3000" dirty="0">
                <a:latin typeface="Arial" panose="020B0604020202020204"/>
                <a:cs typeface="Arial" panose="020B0604020202020204"/>
              </a:rPr>
              <a:t>–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rounded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opening 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in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iris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4324350"/>
            <a:ext cx="7809230" cy="25336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28047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75" dirty="0"/>
              <a:t> </a:t>
            </a:r>
            <a:r>
              <a:rPr spc="-5" dirty="0"/>
              <a:t>Senses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023535"/>
            <a:ext cx="7759700" cy="53498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General senses of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touch</a:t>
            </a:r>
            <a:r>
              <a:rPr sz="3400" spc="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(tactile)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6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6095365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Temperature-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thermoreceptors	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(heat)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Pressure-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mechanoreceptors</a:t>
            </a:r>
            <a:r>
              <a:rPr sz="300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(movement)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Pain-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mechanoreceptors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Special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senses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6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Smell- chemoreceptors</a:t>
            </a:r>
            <a:r>
              <a:rPr sz="3000" spc="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(chemicals)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Taste-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chemoreceptors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Sight- photoreceptors</a:t>
            </a:r>
            <a:r>
              <a:rPr sz="30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(light)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4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Hearing-</a:t>
            </a:r>
            <a:r>
              <a:rPr sz="30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mechanoreceptors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Equilibrium-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(balance)</a:t>
            </a:r>
            <a:r>
              <a:rPr sz="3000" spc="5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mechanoreceptors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53486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Sensory</a:t>
            </a:r>
            <a:r>
              <a:rPr spc="-5" dirty="0"/>
              <a:t> </a:t>
            </a:r>
            <a:r>
              <a:rPr spc="-5" dirty="0"/>
              <a:t>Tunic</a:t>
            </a:r>
            <a:r>
              <a:rPr spc="-90" dirty="0"/>
              <a:t> </a:t>
            </a:r>
            <a:r>
              <a:rPr dirty="0"/>
              <a:t>(Retina)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643043"/>
            <a:ext cx="8031480" cy="1983739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Contains receptor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cells</a:t>
            </a:r>
            <a:r>
              <a:rPr sz="340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(photoreceptors)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Rods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Cones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6422390"/>
            <a:ext cx="7512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200" spc="-335" dirty="0">
                <a:latin typeface="Arial Black" panose="020B0A04020102020204"/>
                <a:cs typeface="Arial Black" panose="020B0A04020102020204"/>
              </a:rPr>
              <a:t>Signals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leave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385" dirty="0">
                <a:latin typeface="Arial Black" panose="020B0A04020102020204"/>
                <a:cs typeface="Arial Black" panose="020B0A04020102020204"/>
              </a:rPr>
              <a:t>retina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toward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brain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43200" y="1600200"/>
            <a:ext cx="589788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057400"/>
            <a:ext cx="8839200" cy="4800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534924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Sensory</a:t>
            </a:r>
            <a:r>
              <a:rPr spc="-5" dirty="0"/>
              <a:t> </a:t>
            </a:r>
            <a:r>
              <a:rPr spc="-5" dirty="0"/>
              <a:t>Tunic</a:t>
            </a:r>
            <a:r>
              <a:rPr spc="-75" dirty="0"/>
              <a:t> </a:t>
            </a:r>
            <a:r>
              <a:rPr dirty="0"/>
              <a:t>(Retina)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149350"/>
            <a:ext cx="7820025" cy="15925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Signals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pass from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photoreceptors via </a:t>
            </a:r>
            <a:r>
              <a:rPr sz="3400" dirty="0">
                <a:latin typeface="Arial" panose="020B0604020202020204"/>
                <a:cs typeface="Arial" panose="020B0604020202020204"/>
              </a:rPr>
              <a:t>a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two-neuron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chain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Bipolar neurons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 Ganglion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227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6529" y="262890"/>
            <a:ext cx="37058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30" dirty="0">
                <a:solidFill>
                  <a:srgbClr val="000000"/>
                </a:solidFill>
                <a:latin typeface="Arial Black" panose="020B0A04020102020204"/>
                <a:cs typeface="Arial Black" panose="020B0A04020102020204"/>
              </a:rPr>
              <a:t>VISUAL</a:t>
            </a:r>
            <a:r>
              <a:rPr sz="3200" spc="-245" dirty="0">
                <a:solidFill>
                  <a:srgbClr val="00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270" dirty="0">
                <a:solidFill>
                  <a:srgbClr val="000000"/>
                </a:solidFill>
                <a:latin typeface="Arial Black" panose="020B0A04020102020204"/>
                <a:cs typeface="Arial Black" panose="020B0A04020102020204"/>
              </a:rPr>
              <a:t>PIGMENTS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751840"/>
            <a:ext cx="8934450" cy="4752340"/>
          </a:xfrm>
          <a:prstGeom prst="rect">
            <a:avLst/>
          </a:prstGeom>
        </p:spPr>
        <p:txBody>
          <a:bodyPr vert="horz" wrap="square" lIns="0" tIns="233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2800" spc="-270" dirty="0">
                <a:latin typeface="Arial Black" panose="020B0A04020102020204"/>
                <a:cs typeface="Arial Black" panose="020B0A04020102020204"/>
              </a:rPr>
              <a:t>Rhodopsin-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visual </a:t>
            </a:r>
            <a:r>
              <a:rPr sz="2800" spc="-295" dirty="0">
                <a:latin typeface="Arial Black" panose="020B0A04020102020204"/>
                <a:cs typeface="Arial Black" panose="020B0A04020102020204"/>
              </a:rPr>
              <a:t>purple,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in high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concentration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in</a:t>
            </a:r>
            <a:r>
              <a:rPr sz="2800" spc="-27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16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RODS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sz="2800" spc="-285" dirty="0">
                <a:latin typeface="Arial Black" panose="020B0A04020102020204"/>
                <a:cs typeface="Arial Black" panose="020B0A04020102020204"/>
              </a:rPr>
              <a:t>-Composed</a:t>
            </a:r>
            <a:r>
              <a:rPr sz="2800" spc="-16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</a:t>
            </a:r>
            <a:r>
              <a:rPr sz="2800" spc="-15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opsin</a:t>
            </a:r>
            <a:r>
              <a:rPr sz="2800" spc="-16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</a:t>
            </a:r>
            <a:r>
              <a:rPr sz="2800" spc="-15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retinal</a:t>
            </a:r>
            <a:r>
              <a:rPr sz="2800" spc="-15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235" dirty="0">
                <a:latin typeface="Arial Black" panose="020B0A04020102020204"/>
                <a:cs typeface="Arial Black" panose="020B0A04020102020204"/>
              </a:rPr>
              <a:t>(a</a:t>
            </a:r>
            <a:r>
              <a:rPr sz="2800" spc="-16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derivative</a:t>
            </a:r>
            <a:r>
              <a:rPr sz="2800" spc="-15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</a:t>
            </a:r>
            <a:r>
              <a:rPr sz="2800" spc="-15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60" dirty="0">
                <a:latin typeface="Arial Black" panose="020B0A04020102020204"/>
                <a:cs typeface="Arial Black" panose="020B0A04020102020204"/>
              </a:rPr>
              <a:t>vitamin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>
              <a:lnSpc>
                <a:spcPct val="100000"/>
              </a:lnSpc>
            </a:pPr>
            <a:r>
              <a:rPr sz="2800" spc="-240" dirty="0">
                <a:latin typeface="Arial Black" panose="020B0A04020102020204"/>
                <a:cs typeface="Arial Black" panose="020B0A04020102020204"/>
              </a:rPr>
              <a:t>A)</a:t>
            </a:r>
            <a:r>
              <a:rPr sz="2800" spc="-15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proteins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 marR="292735">
              <a:lnSpc>
                <a:spcPct val="100000"/>
              </a:lnSpc>
              <a:spcBef>
                <a:spcPts val="1750"/>
              </a:spcBef>
              <a:tabLst>
                <a:tab pos="3195320" algn="l"/>
              </a:tabLst>
            </a:pPr>
            <a:r>
              <a:rPr sz="2800" spc="-225" dirty="0">
                <a:latin typeface="Arial Black" panose="020B0A04020102020204"/>
                <a:cs typeface="Arial Black" panose="020B0A04020102020204"/>
              </a:rPr>
              <a:t>-When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light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hits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protein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it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“bleaches”-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turns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yellow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</a:t>
            </a:r>
            <a:r>
              <a:rPr sz="2800" spc="-15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then</a:t>
            </a:r>
            <a:r>
              <a:rPr sz="2800" spc="-14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colorless.	</a:t>
            </a:r>
            <a:r>
              <a:rPr sz="2800" spc="-390" dirty="0">
                <a:latin typeface="Arial Black" panose="020B0A04020102020204"/>
                <a:cs typeface="Arial Black" panose="020B0A04020102020204"/>
              </a:rPr>
              <a:t>It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straightens </a:t>
            </a:r>
            <a:r>
              <a:rPr sz="2800" spc="-370" dirty="0">
                <a:latin typeface="Arial Black" panose="020B0A04020102020204"/>
                <a:cs typeface="Arial Black" panose="020B0A04020102020204"/>
              </a:rPr>
              <a:t>out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 </a:t>
            </a:r>
            <a:r>
              <a:rPr sz="2800" spc="-340" dirty="0">
                <a:latin typeface="Arial Black" panose="020B0A04020102020204"/>
                <a:cs typeface="Arial Black" panose="020B0A04020102020204"/>
              </a:rPr>
              <a:t>breaks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down 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into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opsin and</a:t>
            </a:r>
            <a:r>
              <a:rPr sz="2800" spc="18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retinal.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 marR="134620">
              <a:lnSpc>
                <a:spcPct val="100000"/>
              </a:lnSpc>
              <a:spcBef>
                <a:spcPts val="1750"/>
              </a:spcBef>
            </a:pPr>
            <a:r>
              <a:rPr sz="2800" spc="-315" dirty="0">
                <a:latin typeface="Arial Black" panose="020B0A04020102020204"/>
                <a:cs typeface="Arial Black" panose="020B0A04020102020204"/>
              </a:rPr>
              <a:t>There are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three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different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other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opsins beside </a:t>
            </a:r>
            <a:r>
              <a:rPr sz="2800" spc="-300" dirty="0">
                <a:latin typeface="Arial Black" panose="020B0A04020102020204"/>
                <a:cs typeface="Arial Black" panose="020B0A04020102020204"/>
              </a:rPr>
              <a:t>rhodopsin,  </a:t>
            </a:r>
            <a:r>
              <a:rPr sz="2800" spc="-430" dirty="0">
                <a:latin typeface="Arial Black" panose="020B0A04020102020204"/>
                <a:cs typeface="Arial Black" panose="020B0A04020102020204"/>
              </a:rPr>
              <a:t>with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absorption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for yellowish-green (photopsin </a:t>
            </a:r>
            <a:r>
              <a:rPr sz="2800" spc="-210" dirty="0">
                <a:latin typeface="Arial Black" panose="020B0A04020102020204"/>
                <a:cs typeface="Arial Black" panose="020B0A04020102020204"/>
              </a:rPr>
              <a:t>I),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green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(photopsin </a:t>
            </a:r>
            <a:r>
              <a:rPr sz="2800" spc="-235" dirty="0">
                <a:latin typeface="Arial Black" panose="020B0A04020102020204"/>
                <a:cs typeface="Arial Black" panose="020B0A04020102020204"/>
              </a:rPr>
              <a:t>II),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 </a:t>
            </a:r>
            <a:r>
              <a:rPr sz="2800" spc="-300" dirty="0">
                <a:latin typeface="Arial Black" panose="020B0A04020102020204"/>
                <a:cs typeface="Arial Black" panose="020B0A04020102020204"/>
              </a:rPr>
              <a:t>bluish-violet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(photopsin </a:t>
            </a:r>
            <a:r>
              <a:rPr sz="2800" spc="-275" dirty="0">
                <a:latin typeface="Arial Black" panose="020B0A04020102020204"/>
                <a:cs typeface="Arial Black" panose="020B0A04020102020204"/>
              </a:rPr>
              <a:t>III)</a:t>
            </a:r>
            <a:r>
              <a:rPr sz="2800" spc="-114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light.</a:t>
            </a:r>
            <a:endParaRPr sz="28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76600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Neurons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Retina</a:t>
            </a:r>
            <a:r>
              <a:rPr spc="-5" dirty="0"/>
              <a:t> </a:t>
            </a:r>
            <a:r>
              <a:rPr spc="-5" dirty="0"/>
              <a:t>and</a:t>
            </a:r>
            <a:r>
              <a:rPr spc="-40" dirty="0"/>
              <a:t> </a:t>
            </a:r>
            <a:r>
              <a:rPr spc="-5" dirty="0"/>
              <a:t>Vision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862497"/>
            <a:ext cx="7839075" cy="4008754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Rods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marR="329565" lvl="1" indent="-229870">
              <a:lnSpc>
                <a:spcPts val="3240"/>
              </a:lnSpc>
              <a:spcBef>
                <a:spcPts val="21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Most are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found towards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 edges of the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retina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ct val="90000"/>
              </a:lnSpc>
              <a:spcBef>
                <a:spcPts val="18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Allow dim light </a:t>
            </a:r>
            <a:r>
              <a:rPr sz="3000" dirty="0">
                <a:latin typeface="Arial" panose="020B0604020202020204"/>
                <a:cs typeface="Arial" panose="020B0604020202020204"/>
              </a:rPr>
              <a:t>vision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 peripheral vision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(more 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sensitive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to light, do not respond </a:t>
            </a:r>
            <a:r>
              <a:rPr sz="3000" spc="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in 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bright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light)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Perception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is all in gray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tones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76600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Neurons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Retina</a:t>
            </a:r>
            <a:r>
              <a:rPr spc="-5" dirty="0"/>
              <a:t> </a:t>
            </a:r>
            <a:r>
              <a:rPr spc="-5" dirty="0"/>
              <a:t>and</a:t>
            </a:r>
            <a:r>
              <a:rPr spc="-40" dirty="0"/>
              <a:t> </a:t>
            </a:r>
            <a:r>
              <a:rPr spc="-5" dirty="0"/>
              <a:t>Vision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7200" y="1496736"/>
            <a:ext cx="5614035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Cones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Allow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for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detailed </a:t>
            </a:r>
            <a:r>
              <a:rPr sz="3000" dirty="0">
                <a:latin typeface="Arial" panose="020B0604020202020204"/>
                <a:cs typeface="Arial" panose="020B0604020202020204"/>
              </a:rPr>
              <a:t>color</a:t>
            </a:r>
            <a:r>
              <a:rPr sz="3000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vision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2948939"/>
            <a:ext cx="691007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Densest in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center 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retina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Fovea centralis </a:t>
            </a:r>
            <a:r>
              <a:rPr sz="3000" dirty="0">
                <a:latin typeface="Arial" panose="020B0604020202020204"/>
                <a:cs typeface="Arial" panose="020B0604020202020204"/>
              </a:rPr>
              <a:t>–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area of the retina</a:t>
            </a:r>
            <a:r>
              <a:rPr sz="30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with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4009390"/>
            <a:ext cx="486664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610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only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cones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Respond best in bright</a:t>
            </a:r>
            <a:r>
              <a:rPr sz="3000" spc="-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light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200" y="5492750"/>
            <a:ext cx="6621145" cy="10096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5080" indent="-342900">
              <a:lnSpc>
                <a:spcPts val="3670"/>
              </a:lnSpc>
              <a:spcBef>
                <a:spcPts val="5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No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photoreceptor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cells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at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the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optic disk, or blind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spot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779" y="78740"/>
            <a:ext cx="37572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Cone</a:t>
            </a:r>
            <a:r>
              <a:rPr spc="-80" dirty="0"/>
              <a:t> </a:t>
            </a:r>
            <a:r>
              <a:rPr spc="-5" dirty="0"/>
              <a:t>Sensitivity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469" y="591820"/>
            <a:ext cx="4199890" cy="62064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86868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There are</a:t>
            </a:r>
            <a:r>
              <a:rPr sz="34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three  types of</a:t>
            </a:r>
            <a:r>
              <a:rPr sz="34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cones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ts val="3670"/>
              </a:lnSpc>
              <a:spcBef>
                <a:spcPts val="21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Different cones are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sensitive </a:t>
            </a:r>
            <a:r>
              <a:rPr sz="3400" dirty="0">
                <a:latin typeface="Arial" panose="020B0604020202020204"/>
                <a:cs typeface="Arial" panose="020B0604020202020204"/>
              </a:rPr>
              <a:t>to</a:t>
            </a:r>
            <a:r>
              <a:rPr sz="34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different  wavelengths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17855" lvl="1" indent="-262890">
              <a:lnSpc>
                <a:spcPts val="3410"/>
              </a:lnSpc>
              <a:buChar char="-"/>
              <a:tabLst>
                <a:tab pos="61849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red- long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17855" lvl="1" indent="-262890">
              <a:lnSpc>
                <a:spcPts val="3665"/>
              </a:lnSpc>
              <a:buChar char="-"/>
              <a:tabLst>
                <a:tab pos="61849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green-</a:t>
            </a:r>
            <a:r>
              <a:rPr sz="34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medium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17855" lvl="1" indent="-262890">
              <a:lnSpc>
                <a:spcPts val="3870"/>
              </a:lnSpc>
              <a:buChar char="-"/>
              <a:tabLst>
                <a:tab pos="61849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blue-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short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218440" indent="-342900">
              <a:lnSpc>
                <a:spcPct val="90000"/>
              </a:lnSpc>
              <a:spcBef>
                <a:spcPts val="21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Color blindness </a:t>
            </a:r>
            <a:r>
              <a:rPr sz="3400" dirty="0">
                <a:latin typeface="Arial" panose="020B0604020202020204"/>
                <a:cs typeface="Arial" panose="020B0604020202020204"/>
              </a:rPr>
              <a:t>is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result of lack</a:t>
            </a:r>
            <a:r>
              <a:rPr sz="34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 one or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more cone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type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381000"/>
            <a:ext cx="4724400" cy="64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900" y="71120"/>
            <a:ext cx="6419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9933"/>
                </a:solidFill>
                <a:latin typeface="Verdana" panose="020B0604030504040204"/>
                <a:cs typeface="Verdana" panose="020B0604030504040204"/>
              </a:rPr>
              <a:t>How </a:t>
            </a:r>
            <a:r>
              <a:rPr sz="4400" spc="-5" dirty="0">
                <a:solidFill>
                  <a:srgbClr val="FF9933"/>
                </a:solidFill>
                <a:latin typeface="Verdana" panose="020B0604030504040204"/>
                <a:cs typeface="Verdana" panose="020B0604030504040204"/>
              </a:rPr>
              <a:t>do we see</a:t>
            </a:r>
            <a:r>
              <a:rPr sz="4400" spc="-65" dirty="0">
                <a:solidFill>
                  <a:srgbClr val="FF99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4400" spc="-5" dirty="0">
                <a:solidFill>
                  <a:srgbClr val="FF9933"/>
                </a:solidFill>
                <a:latin typeface="Verdana" panose="020B0604030504040204"/>
                <a:cs typeface="Verdana" panose="020B0604030504040204"/>
              </a:rPr>
              <a:t>colors?</a:t>
            </a:r>
            <a:endParaRPr sz="4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676909"/>
            <a:ext cx="8828405" cy="55295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295275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To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see any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color,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brain must compare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input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from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different kinds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cone cells—and 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then make many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other comparisons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as</a:t>
            </a:r>
            <a:r>
              <a:rPr sz="2800" spc="-5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well.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55600" marR="5080" indent="-342900">
              <a:lnSpc>
                <a:spcPct val="9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lightning-fast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work of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judging </a:t>
            </a:r>
            <a:r>
              <a:rPr sz="280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color  begins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retina, which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has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three layers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of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cells. Signals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from the red and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green cones in 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first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layer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are compared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by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specialized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red-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green "opponent" cells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in 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second layer.  These opponent cells compute the balance 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between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red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and green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light coming from </a:t>
            </a:r>
            <a:r>
              <a:rPr sz="280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particular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part of 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visual field.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Other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opponent cells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then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compare signals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from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blue  cones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with 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combined signals from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red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and  green</a:t>
            </a:r>
            <a:r>
              <a:rPr sz="2800" spc="-1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cones.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470" y="34290"/>
            <a:ext cx="38690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COLORBLINDNESS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269" y="1024890"/>
            <a:ext cx="3914775" cy="388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06680">
              <a:lnSpc>
                <a:spcPct val="100000"/>
              </a:lnSpc>
              <a:spcBef>
                <a:spcPts val="100"/>
              </a:spcBef>
              <a:buChar char="-"/>
              <a:tabLst>
                <a:tab pos="331470" algn="l"/>
              </a:tabLst>
            </a:pPr>
            <a:r>
              <a:rPr sz="2800" spc="-320" dirty="0">
                <a:latin typeface="Arial Black" panose="020B0A04020102020204"/>
                <a:cs typeface="Arial Black" panose="020B0A04020102020204"/>
              </a:rPr>
              <a:t>An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inherited </a:t>
            </a:r>
            <a:r>
              <a:rPr sz="2800" spc="-375" dirty="0">
                <a:latin typeface="Arial Black" panose="020B0A04020102020204"/>
                <a:cs typeface="Arial Black" panose="020B0A04020102020204"/>
              </a:rPr>
              <a:t>trait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that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is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transferred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on </a:t>
            </a:r>
            <a:r>
              <a:rPr sz="2800" spc="-370" dirty="0">
                <a:latin typeface="Arial Black" panose="020B0A04020102020204"/>
                <a:cs typeface="Arial Black" panose="020B0A04020102020204"/>
              </a:rPr>
              <a:t>the 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sex </a:t>
            </a:r>
            <a:r>
              <a:rPr sz="2800" spc="-360" dirty="0">
                <a:latin typeface="Arial Black" panose="020B0A04020102020204"/>
                <a:cs typeface="Arial Black" panose="020B0A04020102020204"/>
              </a:rPr>
              <a:t>chromosomes </a:t>
            </a:r>
            <a:r>
              <a:rPr sz="2800" spc="-220" dirty="0">
                <a:latin typeface="Arial Black" panose="020B0A04020102020204"/>
                <a:cs typeface="Arial Black" panose="020B0A04020102020204"/>
              </a:rPr>
              <a:t>(23</a:t>
            </a:r>
            <a:r>
              <a:rPr sz="2400" spc="-330" baseline="30000" dirty="0">
                <a:latin typeface="Arial Black" panose="020B0A04020102020204"/>
                <a:cs typeface="Arial Black" panose="020B0A04020102020204"/>
              </a:rPr>
              <a:t>rd </a:t>
            </a:r>
            <a:r>
              <a:rPr sz="1600" spc="-22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240" dirty="0">
                <a:latin typeface="Arial Black" panose="020B0A04020102020204"/>
                <a:cs typeface="Arial Black" panose="020B0A04020102020204"/>
              </a:rPr>
              <a:t>pair)-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sex-linked</a:t>
            </a:r>
            <a:r>
              <a:rPr sz="2800" spc="-8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75" dirty="0">
                <a:latin typeface="Arial Black" panose="020B0A04020102020204"/>
                <a:cs typeface="Arial Black" panose="020B0A04020102020204"/>
              </a:rPr>
              <a:t>trait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14300" marR="273685">
              <a:lnSpc>
                <a:spcPct val="100000"/>
              </a:lnSpc>
              <a:spcBef>
                <a:spcPts val="1750"/>
              </a:spcBef>
              <a:buChar char="-"/>
              <a:tabLst>
                <a:tab pos="331470" algn="l"/>
              </a:tabLst>
            </a:pPr>
            <a:r>
              <a:rPr sz="2800" spc="-340" dirty="0">
                <a:latin typeface="Arial Black" panose="020B0A04020102020204"/>
                <a:cs typeface="Arial Black" panose="020B0A04020102020204"/>
              </a:rPr>
              <a:t>Occurs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more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often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in  </a:t>
            </a:r>
            <a:r>
              <a:rPr sz="2800" spc="-350" dirty="0">
                <a:latin typeface="Arial Black" panose="020B0A04020102020204"/>
                <a:cs typeface="Arial Black" panose="020B0A04020102020204"/>
              </a:rPr>
              <a:t>males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14300" marR="430530">
              <a:lnSpc>
                <a:spcPct val="100000"/>
              </a:lnSpc>
              <a:spcBef>
                <a:spcPts val="1750"/>
              </a:spcBef>
              <a:buChar char="-"/>
              <a:tabLst>
                <a:tab pos="331470" algn="l"/>
              </a:tabLst>
            </a:pPr>
            <a:r>
              <a:rPr sz="2800" spc="-265" dirty="0">
                <a:latin typeface="Arial Black" panose="020B0A04020102020204"/>
                <a:cs typeface="Arial Black" panose="020B0A04020102020204"/>
              </a:rPr>
              <a:t>Can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not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be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cured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or 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corrected</a:t>
            </a:r>
            <a:endParaRPr sz="28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9470" y="948690"/>
            <a:ext cx="4201160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6000"/>
              <a:buChar char="•"/>
              <a:tabLst>
                <a:tab pos="138430" algn="l"/>
              </a:tabLst>
            </a:pPr>
            <a:r>
              <a:rPr sz="2800" spc="-320" dirty="0">
                <a:latin typeface="Arial Black" panose="020B0A04020102020204"/>
                <a:cs typeface="Arial Black" panose="020B0A04020102020204"/>
              </a:rPr>
              <a:t>Comes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from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 </a:t>
            </a:r>
            <a:r>
              <a:rPr sz="2800" spc="-390" dirty="0">
                <a:latin typeface="Arial Black" panose="020B0A04020102020204"/>
                <a:cs typeface="Arial Black" panose="020B0A04020102020204"/>
              </a:rPr>
              <a:t>lack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one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or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more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types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color 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receptors.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 marR="220345">
              <a:lnSpc>
                <a:spcPct val="100000"/>
              </a:lnSpc>
              <a:spcBef>
                <a:spcPts val="1750"/>
              </a:spcBef>
              <a:buSzPct val="96000"/>
              <a:buChar char="•"/>
              <a:tabLst>
                <a:tab pos="138430" algn="l"/>
              </a:tabLst>
            </a:pPr>
            <a:r>
              <a:rPr sz="2800" spc="-355" dirty="0">
                <a:latin typeface="Arial Black" panose="020B0A04020102020204"/>
                <a:cs typeface="Arial Black" panose="020B0A04020102020204"/>
              </a:rPr>
              <a:t>Most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are green or red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or 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both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that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is due </a:t>
            </a:r>
            <a:r>
              <a:rPr sz="2800" spc="-390" dirty="0">
                <a:latin typeface="Arial Black" panose="020B0A04020102020204"/>
                <a:cs typeface="Arial Black" panose="020B0A04020102020204"/>
              </a:rPr>
              <a:t>to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 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lack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 red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receptors.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 marR="285750">
              <a:lnSpc>
                <a:spcPct val="100000"/>
              </a:lnSpc>
              <a:spcBef>
                <a:spcPts val="1750"/>
              </a:spcBef>
              <a:buSzPct val="96000"/>
              <a:buChar char="•"/>
              <a:tabLst>
                <a:tab pos="138430" algn="l"/>
              </a:tabLst>
            </a:pPr>
            <a:r>
              <a:rPr sz="2800" spc="-340" dirty="0">
                <a:latin typeface="Arial Black" panose="020B0A04020102020204"/>
                <a:cs typeface="Arial Black" panose="020B0A04020102020204"/>
              </a:rPr>
              <a:t>Another </a:t>
            </a:r>
            <a:r>
              <a:rPr sz="2800" spc="-325" dirty="0">
                <a:latin typeface="Arial Black" panose="020B0A04020102020204"/>
                <a:cs typeface="Arial Black" panose="020B0A04020102020204"/>
              </a:rPr>
              <a:t>possibility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is </a:t>
            </a:r>
            <a:r>
              <a:rPr sz="2800" spc="-390" dirty="0">
                <a:latin typeface="Arial Black" panose="020B0A04020102020204"/>
                <a:cs typeface="Arial Black" panose="020B0A04020102020204"/>
              </a:rPr>
              <a:t>to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have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color </a:t>
            </a:r>
            <a:r>
              <a:rPr sz="2800" spc="-350" dirty="0">
                <a:latin typeface="Arial Black" panose="020B0A04020102020204"/>
                <a:cs typeface="Arial Black" panose="020B0A04020102020204"/>
              </a:rPr>
              <a:t>receptors 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missing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entirely, </a:t>
            </a:r>
            <a:r>
              <a:rPr sz="2800" spc="-409" dirty="0">
                <a:latin typeface="Arial Black" panose="020B0A04020102020204"/>
                <a:cs typeface="Arial Black" panose="020B0A04020102020204"/>
              </a:rPr>
              <a:t>which  </a:t>
            </a:r>
            <a:r>
              <a:rPr sz="2800" spc="-380" dirty="0">
                <a:latin typeface="Arial Black" panose="020B0A04020102020204"/>
                <a:cs typeface="Arial Black" panose="020B0A04020102020204"/>
              </a:rPr>
              <a:t>would </a:t>
            </a:r>
            <a:r>
              <a:rPr sz="2800" spc="-340" dirty="0">
                <a:latin typeface="Arial Black" panose="020B0A04020102020204"/>
                <a:cs typeface="Arial Black" panose="020B0A04020102020204"/>
              </a:rPr>
              <a:t>result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in </a:t>
            </a:r>
            <a:r>
              <a:rPr sz="2800" spc="-380" dirty="0">
                <a:latin typeface="Arial Black" panose="020B0A04020102020204"/>
                <a:cs typeface="Arial Black" panose="020B0A04020102020204"/>
              </a:rPr>
              <a:t>black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and  </a:t>
            </a:r>
            <a:r>
              <a:rPr sz="2800" spc="-409" dirty="0">
                <a:latin typeface="Arial Black" panose="020B0A04020102020204"/>
                <a:cs typeface="Arial Black" panose="020B0A04020102020204"/>
              </a:rPr>
              <a:t>white</a:t>
            </a:r>
            <a:r>
              <a:rPr sz="2800" spc="-16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290" dirty="0">
                <a:latin typeface="Arial Black" panose="020B0A04020102020204"/>
                <a:cs typeface="Arial Black" panose="020B0A04020102020204"/>
              </a:rPr>
              <a:t>vision.</a:t>
            </a:r>
            <a:endParaRPr sz="28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21" y="327851"/>
            <a:ext cx="8535670" cy="6200140"/>
            <a:chOff x="303721" y="327851"/>
            <a:chExt cx="8535670" cy="6200140"/>
          </a:xfrm>
        </p:grpSpPr>
        <p:sp>
          <p:nvSpPr>
            <p:cNvPr id="3" name="object 3"/>
            <p:cNvSpPr/>
            <p:nvPr/>
          </p:nvSpPr>
          <p:spPr>
            <a:xfrm>
              <a:off x="609600" y="3429000"/>
              <a:ext cx="2286000" cy="2286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019800" y="761999"/>
              <a:ext cx="2286000" cy="228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43600" y="3352800"/>
              <a:ext cx="2286000" cy="228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52800" y="3352800"/>
              <a:ext cx="2286000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29000" y="761999"/>
              <a:ext cx="2286000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600" y="761999"/>
              <a:ext cx="2286000" cy="2286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06270" y="339090"/>
            <a:ext cx="4726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COLORBLINDNESS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TEST</a:t>
            </a:r>
            <a:r>
              <a:rPr sz="2400" spc="-3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PLATES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53834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Eye</a:t>
            </a:r>
            <a:r>
              <a:rPr spc="-5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spc="-5" dirty="0"/>
              <a:t>Vision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29210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70 percent of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all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sensory receptors are  </a:t>
            </a:r>
            <a:r>
              <a:rPr sz="3400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eyes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6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Each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eye has over </a:t>
            </a:r>
            <a:r>
              <a:rPr sz="3400" dirty="0">
                <a:latin typeface="Arial" panose="020B0604020202020204"/>
                <a:cs typeface="Arial" panose="020B0604020202020204"/>
              </a:rPr>
              <a:t>a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million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nerve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fibers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Protection for the</a:t>
            </a:r>
            <a:r>
              <a:rPr sz="34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eye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Most 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 is enclosed in </a:t>
            </a:r>
            <a:r>
              <a:rPr sz="3000" dirty="0">
                <a:latin typeface="Arial" panose="020B0604020202020204"/>
                <a:cs typeface="Arial" panose="020B0604020202020204"/>
              </a:rPr>
              <a:t>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bony</a:t>
            </a:r>
            <a:r>
              <a:rPr sz="30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orbit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339" y="4137659"/>
            <a:ext cx="7027545" cy="13055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made up of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lacrimal (medial), ethmoid  (posterior), sphenoid (lateral),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frontal 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(superior), and zygomatic and</a:t>
            </a:r>
            <a:r>
              <a:rPr sz="3000" spc="-2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maxilla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469" y="5179059"/>
            <a:ext cx="7379334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610"/>
              </a:spcBef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(inferior)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A cushion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fat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surrounds most 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11544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Lens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6623684"/>
            <a:chOff x="-12759" y="0"/>
            <a:chExt cx="9081135" cy="662368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95369" y="838199"/>
              <a:ext cx="5214620" cy="5772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8469" y="615950"/>
            <a:ext cx="2883535" cy="563626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marR="481965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Biconvex  </a:t>
            </a:r>
            <a:r>
              <a:rPr sz="3400" dirty="0">
                <a:latin typeface="Arial" panose="020B0604020202020204"/>
                <a:cs typeface="Arial" panose="020B0604020202020204"/>
              </a:rPr>
              <a:t>c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r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y</a:t>
            </a:r>
            <a:r>
              <a:rPr sz="3400" dirty="0">
                <a:latin typeface="Arial" panose="020B0604020202020204"/>
                <a:cs typeface="Arial" panose="020B0604020202020204"/>
              </a:rPr>
              <a:t>st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al-</a:t>
            </a:r>
            <a:r>
              <a:rPr sz="3400" dirty="0">
                <a:latin typeface="Arial" panose="020B0604020202020204"/>
                <a:cs typeface="Arial" panose="020B0604020202020204"/>
              </a:rPr>
              <a:t>l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</a:t>
            </a:r>
            <a:r>
              <a:rPr sz="3400" spc="5" dirty="0">
                <a:latin typeface="Arial" panose="020B0604020202020204"/>
                <a:cs typeface="Arial" panose="020B0604020202020204"/>
              </a:rPr>
              <a:t>k</a:t>
            </a:r>
            <a:r>
              <a:rPr sz="3400" dirty="0">
                <a:latin typeface="Arial" panose="020B0604020202020204"/>
                <a:cs typeface="Arial" panose="020B0604020202020204"/>
              </a:rPr>
              <a:t>e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structure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965" marR="28575" indent="-34290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Held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</a:t>
            </a:r>
            <a:r>
              <a:rPr sz="34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place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by </a:t>
            </a:r>
            <a:r>
              <a:rPr sz="3400" dirty="0">
                <a:latin typeface="Arial" panose="020B0604020202020204"/>
                <a:cs typeface="Arial" panose="020B0604020202020204"/>
              </a:rPr>
              <a:t>a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suspensory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ligament  attached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to  the ciliary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body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965" marR="5080" indent="-34290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Refracts</a:t>
            </a:r>
            <a:r>
              <a:rPr sz="3400" spc="-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light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greatly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182879"/>
            <a:ext cx="661352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Internal</a:t>
            </a:r>
            <a:r>
              <a:rPr spc="-10" dirty="0"/>
              <a:t> </a:t>
            </a:r>
            <a:r>
              <a:rPr spc="-10" dirty="0"/>
              <a:t>Eye</a:t>
            </a:r>
            <a:r>
              <a:rPr spc="-10" dirty="0"/>
              <a:t> </a:t>
            </a:r>
            <a:r>
              <a:rPr spc="-5" dirty="0"/>
              <a:t>Chamber</a:t>
            </a:r>
            <a:r>
              <a:rPr spc="-60" dirty="0"/>
              <a:t> </a:t>
            </a:r>
            <a:r>
              <a:rPr spc="-5" dirty="0"/>
              <a:t>Fluids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6490335"/>
            <a:chOff x="-12759" y="0"/>
            <a:chExt cx="9081135" cy="64903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67299" y="838199"/>
              <a:ext cx="3848100" cy="563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06070" y="692150"/>
            <a:ext cx="2879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Aqueous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humor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1297940"/>
            <a:ext cx="34975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Watery fluid found</a:t>
            </a:r>
            <a:r>
              <a:rPr sz="28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139" y="1681479"/>
            <a:ext cx="344741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Arial" panose="020B0604020202020204"/>
                <a:cs typeface="Arial" panose="020B0604020202020204"/>
              </a:rPr>
              <a:t>chamber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between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the  lens and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cornea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269" y="2670809"/>
            <a:ext cx="2707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Similar to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blood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3269" y="2875280"/>
            <a:ext cx="2609850" cy="123698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510"/>
              </a:spcBef>
            </a:pPr>
            <a:r>
              <a:rPr sz="2800" dirty="0">
                <a:latin typeface="Arial" panose="020B0604020202020204"/>
                <a:cs typeface="Arial" panose="020B0604020202020204"/>
              </a:rPr>
              <a:t>plasma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Helps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maintain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269" y="3864609"/>
            <a:ext cx="3616960" cy="162179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510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intraocular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pressure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2570" marR="5080" indent="-229870">
              <a:lnSpc>
                <a:spcPts val="3030"/>
              </a:lnSpc>
              <a:spcBef>
                <a:spcPts val="17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Provides nutrients for  the lens and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cornea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269" y="5640070"/>
            <a:ext cx="3677920" cy="1219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2570" marR="5080" indent="-229870">
              <a:lnSpc>
                <a:spcPts val="3020"/>
              </a:lnSpc>
              <a:spcBef>
                <a:spcPts val="4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Reabsorbed into  </a:t>
            </a:r>
            <a:r>
              <a:rPr sz="2800" dirty="0">
                <a:latin typeface="Arial" panose="020B0604020202020204"/>
                <a:cs typeface="Arial" panose="020B0604020202020204"/>
              </a:rPr>
              <a:t>venous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blood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through  the canal of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Schlemm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6670" y="948690"/>
            <a:ext cx="1802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8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Refracts </a:t>
            </a:r>
            <a:r>
              <a:rPr sz="2400" spc="-30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light  </a:t>
            </a:r>
            <a:r>
              <a:rPr sz="2400" spc="-29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slightly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469" y="78740"/>
            <a:ext cx="7011034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10" indent="-39751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SzPct val="83000"/>
              <a:buFont typeface="Symbol" panose="05050102010706020507"/>
              <a:buChar char=""/>
              <a:tabLst>
                <a:tab pos="409575" algn="l"/>
                <a:tab pos="409575" algn="l"/>
              </a:tabLst>
            </a:pP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Internal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Eye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Chamber</a:t>
            </a:r>
            <a:r>
              <a:rPr sz="4100" spc="-6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Fluids</a:t>
            </a:r>
            <a:endParaRPr sz="4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369" y="262297"/>
            <a:ext cx="6185535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Vitreous humor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6870" indent="-22987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68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Gel-like substance behind the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lens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1714500"/>
            <a:ext cx="6114415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Keeps 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 from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collapsing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Lasts </a:t>
            </a:r>
            <a:r>
              <a:rPr sz="3000" dirty="0">
                <a:latin typeface="Arial" panose="020B0604020202020204"/>
                <a:cs typeface="Arial" panose="020B0604020202020204"/>
              </a:rPr>
              <a:t>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lifetime and 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is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not</a:t>
            </a:r>
            <a:r>
              <a:rPr sz="30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replaced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17720" y="3408679"/>
            <a:ext cx="4526280" cy="344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0" y="2967354"/>
            <a:ext cx="7548245" cy="3890645"/>
            <a:chOff x="0" y="2967354"/>
            <a:chExt cx="7548245" cy="3890645"/>
          </a:xfrm>
        </p:grpSpPr>
        <p:sp>
          <p:nvSpPr>
            <p:cNvPr id="13" name="object 13"/>
            <p:cNvSpPr/>
            <p:nvPr/>
          </p:nvSpPr>
          <p:spPr>
            <a:xfrm>
              <a:off x="6200140" y="2971799"/>
              <a:ext cx="1343660" cy="3135630"/>
            </a:xfrm>
            <a:custGeom>
              <a:avLst/>
              <a:gdLst/>
              <a:ahLst/>
              <a:cxnLst/>
              <a:rect l="l" t="t" r="r" b="b"/>
              <a:pathLst>
                <a:path w="1343659" h="3135629">
                  <a:moveTo>
                    <a:pt x="1343660" y="0"/>
                  </a:moveTo>
                  <a:lnTo>
                    <a:pt x="0" y="313563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67120" y="6088379"/>
              <a:ext cx="69850" cy="83820"/>
            </a:xfrm>
            <a:custGeom>
              <a:avLst/>
              <a:gdLst/>
              <a:ahLst/>
              <a:cxnLst/>
              <a:rect l="l" t="t" r="r" b="b"/>
              <a:pathLst>
                <a:path w="69850" h="83820">
                  <a:moveTo>
                    <a:pt x="0" y="0"/>
                  </a:moveTo>
                  <a:lnTo>
                    <a:pt x="5079" y="83820"/>
                  </a:lnTo>
                  <a:lnTo>
                    <a:pt x="698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3352799"/>
              <a:ext cx="5191760" cy="3505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011669" y="643890"/>
            <a:ext cx="1802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Refracts</a:t>
            </a:r>
            <a:r>
              <a:rPr sz="2400" spc="-18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0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light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1669" y="1009650"/>
            <a:ext cx="95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slightly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1669" y="1565909"/>
            <a:ext cx="2038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Holds lens</a:t>
            </a:r>
            <a:r>
              <a:rPr sz="2400" spc="-5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27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and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1669" y="1931670"/>
            <a:ext cx="1918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retina </a:t>
            </a:r>
            <a:r>
              <a:rPr sz="2400" spc="-27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in</a:t>
            </a:r>
            <a:r>
              <a:rPr sz="2400" spc="-4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0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place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503174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Lens</a:t>
            </a:r>
            <a:r>
              <a:rPr spc="-95" dirty="0"/>
              <a:t> </a:t>
            </a:r>
            <a:r>
              <a:rPr dirty="0"/>
              <a:t>Accommodation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1292859"/>
            <a:ext cx="4616450" cy="55562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330" marR="78105" indent="-341630">
              <a:lnSpc>
                <a:spcPts val="2690"/>
              </a:lnSpc>
              <a:spcBef>
                <a:spcPts val="74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Light </a:t>
            </a:r>
            <a:r>
              <a:rPr sz="2800" dirty="0">
                <a:latin typeface="Arial" panose="020B0604020202020204"/>
                <a:cs typeface="Arial" panose="020B0604020202020204"/>
              </a:rPr>
              <a:t>must 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be </a:t>
            </a:r>
            <a:r>
              <a:rPr sz="2800" dirty="0">
                <a:latin typeface="Arial" panose="020B0604020202020204"/>
                <a:cs typeface="Arial" panose="020B0604020202020204"/>
              </a:rPr>
              <a:t>focused to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a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point on the retina for  </a:t>
            </a:r>
            <a:r>
              <a:rPr sz="2800" dirty="0">
                <a:latin typeface="Arial" panose="020B0604020202020204"/>
                <a:cs typeface="Arial" panose="020B0604020202020204"/>
              </a:rPr>
              <a:t>optimal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vision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 marR="104775" indent="-341630">
              <a:lnSpc>
                <a:spcPct val="80000"/>
              </a:lnSpc>
              <a:spcBef>
                <a:spcPts val="17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eye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is </a:t>
            </a:r>
            <a:r>
              <a:rPr sz="2800" dirty="0">
                <a:latin typeface="Arial" panose="020B0604020202020204"/>
                <a:cs typeface="Arial" panose="020B0604020202020204"/>
              </a:rPr>
              <a:t>set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for distance  vision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>
              <a:lnSpc>
                <a:spcPts val="2690"/>
              </a:lnSpc>
            </a:pPr>
            <a:r>
              <a:rPr sz="2800" spc="-5" dirty="0">
                <a:latin typeface="Arial" panose="020B0604020202020204"/>
                <a:cs typeface="Arial" panose="020B0604020202020204"/>
              </a:rPr>
              <a:t>(over 20 </a:t>
            </a:r>
            <a:r>
              <a:rPr sz="2800" dirty="0">
                <a:latin typeface="Arial" panose="020B0604020202020204"/>
                <a:cs typeface="Arial" panose="020B0604020202020204"/>
              </a:rPr>
              <a:t>ft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away)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 marR="5080" indent="-341630">
              <a:lnSpc>
                <a:spcPct val="80000"/>
              </a:lnSpc>
              <a:spcBef>
                <a:spcPts val="175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20/20 vision- at 20 feet, 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you see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what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normal</a:t>
            </a:r>
            <a:r>
              <a:rPr sz="2800" spc="-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  would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see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at 20 feet  (20/100- at 20,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normal  person </a:t>
            </a:r>
            <a:r>
              <a:rPr sz="28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would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see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2800" spc="-5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100)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 marR="377825" indent="-341630">
              <a:lnSpc>
                <a:spcPts val="2690"/>
              </a:lnSpc>
              <a:spcBef>
                <a:spcPts val="171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The lens </a:t>
            </a:r>
            <a:r>
              <a:rPr sz="2800" dirty="0">
                <a:latin typeface="Arial" panose="020B0604020202020204"/>
                <a:cs typeface="Arial" panose="020B0604020202020204"/>
              </a:rPr>
              <a:t>must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change  shape </a:t>
            </a:r>
            <a:r>
              <a:rPr sz="2800" dirty="0">
                <a:latin typeface="Arial" panose="020B0604020202020204"/>
                <a:cs typeface="Arial" panose="020B0604020202020204"/>
              </a:rPr>
              <a:t>to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focus for closer  objects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1600" y="914400"/>
            <a:ext cx="39624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04800" y="328929"/>
            <a:ext cx="8605520" cy="6249670"/>
            <a:chOff x="304800" y="328929"/>
            <a:chExt cx="8605520" cy="6249670"/>
          </a:xfrm>
        </p:grpSpPr>
        <p:sp>
          <p:nvSpPr>
            <p:cNvPr id="4" name="object 4"/>
            <p:cNvSpPr/>
            <p:nvPr/>
          </p:nvSpPr>
          <p:spPr>
            <a:xfrm>
              <a:off x="375919" y="3797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8427720" y="1270"/>
                  </a:moveTo>
                  <a:lnTo>
                    <a:pt x="104139" y="1270"/>
                  </a:lnTo>
                  <a:lnTo>
                    <a:pt x="93979" y="6350"/>
                  </a:lnTo>
                  <a:lnTo>
                    <a:pt x="81279" y="11430"/>
                  </a:lnTo>
                  <a:lnTo>
                    <a:pt x="40639" y="39370"/>
                  </a:lnTo>
                  <a:lnTo>
                    <a:pt x="11429" y="81280"/>
                  </a:lnTo>
                  <a:lnTo>
                    <a:pt x="5079" y="102870"/>
                  </a:lnTo>
                  <a:lnTo>
                    <a:pt x="1269" y="115570"/>
                  </a:lnTo>
                  <a:lnTo>
                    <a:pt x="0" y="128270"/>
                  </a:lnTo>
                  <a:lnTo>
                    <a:pt x="0" y="6069330"/>
                  </a:lnTo>
                  <a:lnTo>
                    <a:pt x="1269" y="6080760"/>
                  </a:lnTo>
                  <a:lnTo>
                    <a:pt x="5079" y="6093460"/>
                  </a:lnTo>
                  <a:lnTo>
                    <a:pt x="6350" y="6104890"/>
                  </a:lnTo>
                  <a:lnTo>
                    <a:pt x="31750" y="6148070"/>
                  </a:lnTo>
                  <a:lnTo>
                    <a:pt x="71120" y="6181090"/>
                  </a:lnTo>
                  <a:lnTo>
                    <a:pt x="116839" y="6197600"/>
                  </a:lnTo>
                  <a:lnTo>
                    <a:pt x="8416290" y="6197600"/>
                  </a:lnTo>
                  <a:lnTo>
                    <a:pt x="8463280" y="6181090"/>
                  </a:lnTo>
                  <a:lnTo>
                    <a:pt x="8501380" y="6148070"/>
                  </a:lnTo>
                  <a:lnTo>
                    <a:pt x="8526780" y="6104890"/>
                  </a:lnTo>
                  <a:lnTo>
                    <a:pt x="8531860" y="6080760"/>
                  </a:lnTo>
                  <a:lnTo>
                    <a:pt x="8533130" y="6069330"/>
                  </a:lnTo>
                  <a:lnTo>
                    <a:pt x="8533130" y="128270"/>
                  </a:lnTo>
                  <a:lnTo>
                    <a:pt x="8530590" y="102870"/>
                  </a:lnTo>
                  <a:lnTo>
                    <a:pt x="8501380" y="49530"/>
                  </a:lnTo>
                  <a:lnTo>
                    <a:pt x="8463280" y="16510"/>
                  </a:lnTo>
                  <a:lnTo>
                    <a:pt x="8440420" y="6350"/>
                  </a:lnTo>
                  <a:lnTo>
                    <a:pt x="8427720" y="1270"/>
                  </a:lnTo>
                  <a:close/>
                </a:path>
                <a:path w="8533130" h="6197600">
                  <a:moveTo>
                    <a:pt x="8404860" y="0"/>
                  </a:moveTo>
                  <a:lnTo>
                    <a:pt x="128270" y="0"/>
                  </a:lnTo>
                  <a:lnTo>
                    <a:pt x="116839" y="1270"/>
                  </a:lnTo>
                  <a:lnTo>
                    <a:pt x="8416290" y="1270"/>
                  </a:lnTo>
                  <a:lnTo>
                    <a:pt x="840486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7189" y="378459"/>
              <a:ext cx="8533130" cy="6198870"/>
            </a:xfrm>
            <a:custGeom>
              <a:avLst/>
              <a:gdLst/>
              <a:ahLst/>
              <a:cxnLst/>
              <a:rect l="l" t="t" r="r" b="b"/>
              <a:pathLst>
                <a:path w="8533130" h="6198870">
                  <a:moveTo>
                    <a:pt x="128269" y="0"/>
                  </a:moveTo>
                  <a:lnTo>
                    <a:pt x="80902" y="11132"/>
                  </a:lnTo>
                  <a:lnTo>
                    <a:pt x="39846" y="40481"/>
                  </a:lnTo>
                  <a:lnTo>
                    <a:pt x="10933" y="81974"/>
                  </a:lnTo>
                  <a:lnTo>
                    <a:pt x="0" y="129539"/>
                  </a:lnTo>
                  <a:lnTo>
                    <a:pt x="0" y="6069330"/>
                  </a:lnTo>
                  <a:lnTo>
                    <a:pt x="10933" y="6116895"/>
                  </a:lnTo>
                  <a:lnTo>
                    <a:pt x="39846" y="6158388"/>
                  </a:lnTo>
                  <a:lnTo>
                    <a:pt x="80902" y="6187737"/>
                  </a:lnTo>
                  <a:lnTo>
                    <a:pt x="128269" y="6198870"/>
                  </a:lnTo>
                  <a:lnTo>
                    <a:pt x="8403590" y="6198870"/>
                  </a:lnTo>
                  <a:lnTo>
                    <a:pt x="8450957" y="6187737"/>
                  </a:lnTo>
                  <a:lnTo>
                    <a:pt x="8492013" y="6158388"/>
                  </a:lnTo>
                  <a:lnTo>
                    <a:pt x="8520926" y="6116895"/>
                  </a:lnTo>
                  <a:lnTo>
                    <a:pt x="8531860" y="6069330"/>
                  </a:lnTo>
                  <a:lnTo>
                    <a:pt x="8531860" y="129539"/>
                  </a:lnTo>
                  <a:lnTo>
                    <a:pt x="8520926" y="81974"/>
                  </a:lnTo>
                  <a:lnTo>
                    <a:pt x="8492013" y="40481"/>
                  </a:lnTo>
                  <a:lnTo>
                    <a:pt x="8450957" y="11132"/>
                  </a:lnTo>
                  <a:lnTo>
                    <a:pt x="8403590" y="0"/>
                  </a:lnTo>
                  <a:lnTo>
                    <a:pt x="128269" y="0"/>
                  </a:lnTo>
                  <a:close/>
                </a:path>
                <a:path w="8533130" h="6198870">
                  <a:moveTo>
                    <a:pt x="0" y="0"/>
                  </a:moveTo>
                  <a:lnTo>
                    <a:pt x="0" y="0"/>
                  </a:lnTo>
                </a:path>
                <a:path w="8533130" h="6198870">
                  <a:moveTo>
                    <a:pt x="8533130" y="6198870"/>
                  </a:moveTo>
                  <a:lnTo>
                    <a:pt x="8533130" y="61988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800" y="32892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427720" y="1270"/>
                  </a:moveTo>
                  <a:lnTo>
                    <a:pt x="104140" y="1270"/>
                  </a:lnTo>
                  <a:lnTo>
                    <a:pt x="69850" y="16510"/>
                  </a:lnTo>
                  <a:lnTo>
                    <a:pt x="30479" y="49530"/>
                  </a:lnTo>
                  <a:lnTo>
                    <a:pt x="6350" y="92710"/>
                  </a:lnTo>
                  <a:lnTo>
                    <a:pt x="2539" y="102870"/>
                  </a:lnTo>
                  <a:lnTo>
                    <a:pt x="0" y="11557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115570"/>
                  </a:lnTo>
                  <a:lnTo>
                    <a:pt x="8529320" y="102870"/>
                  </a:lnTo>
                  <a:lnTo>
                    <a:pt x="8525510" y="92710"/>
                  </a:lnTo>
                  <a:lnTo>
                    <a:pt x="8521700" y="81280"/>
                  </a:lnTo>
                  <a:lnTo>
                    <a:pt x="8515350" y="69850"/>
                  </a:lnTo>
                  <a:lnTo>
                    <a:pt x="8509000" y="59690"/>
                  </a:lnTo>
                  <a:lnTo>
                    <a:pt x="8500110" y="49530"/>
                  </a:lnTo>
                  <a:lnTo>
                    <a:pt x="8492490" y="39370"/>
                  </a:lnTo>
                  <a:lnTo>
                    <a:pt x="8483600" y="31750"/>
                  </a:lnTo>
                  <a:lnTo>
                    <a:pt x="8472170" y="24129"/>
                  </a:lnTo>
                  <a:lnTo>
                    <a:pt x="8462010" y="16510"/>
                  </a:lnTo>
                  <a:lnTo>
                    <a:pt x="8427720" y="1270"/>
                  </a:lnTo>
                  <a:close/>
                </a:path>
                <a:path w="8531860" h="182879">
                  <a:moveTo>
                    <a:pt x="8403590" y="0"/>
                  </a:moveTo>
                  <a:lnTo>
                    <a:pt x="128270" y="0"/>
                  </a:lnTo>
                  <a:lnTo>
                    <a:pt x="115570" y="1270"/>
                  </a:lnTo>
                  <a:lnTo>
                    <a:pt x="8415020" y="1270"/>
                  </a:lnTo>
                  <a:lnTo>
                    <a:pt x="84035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4800" y="495300"/>
            <a:ext cx="8531860" cy="266700"/>
            <a:chOff x="304800" y="495300"/>
            <a:chExt cx="8531860" cy="266700"/>
          </a:xfrm>
        </p:grpSpPr>
        <p:sp>
          <p:nvSpPr>
            <p:cNvPr id="8" name="object 8"/>
            <p:cNvSpPr/>
            <p:nvPr/>
          </p:nvSpPr>
          <p:spPr>
            <a:xfrm>
              <a:off x="304800" y="4953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800" y="662939"/>
              <a:ext cx="8531860" cy="99060"/>
            </a:xfrm>
            <a:custGeom>
              <a:avLst/>
              <a:gdLst/>
              <a:ahLst/>
              <a:cxnLst/>
              <a:rect l="l" t="t" r="r" b="b"/>
              <a:pathLst>
                <a:path w="8531860" h="99059">
                  <a:moveTo>
                    <a:pt x="0" y="99060"/>
                  </a:moveTo>
                  <a:lnTo>
                    <a:pt x="8531860" y="99060"/>
                  </a:lnTo>
                  <a:lnTo>
                    <a:pt x="8531860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303529" y="327659"/>
            <a:ext cx="8535670" cy="6200140"/>
            <a:chOff x="303529" y="327659"/>
            <a:chExt cx="8535670" cy="6200140"/>
          </a:xfrm>
        </p:grpSpPr>
        <p:sp>
          <p:nvSpPr>
            <p:cNvPr id="11" name="object 11"/>
            <p:cNvSpPr/>
            <p:nvPr/>
          </p:nvSpPr>
          <p:spPr>
            <a:xfrm>
              <a:off x="304799" y="43484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4799" y="45161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4799" y="46837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4799" y="48514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799" y="50190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799" y="51866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799" y="53543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799" y="55219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799" y="56896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799" y="58572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4799" y="602360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4799" y="619251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4799" y="6358889"/>
              <a:ext cx="8531860" cy="167640"/>
            </a:xfrm>
            <a:custGeom>
              <a:avLst/>
              <a:gdLst/>
              <a:ahLst/>
              <a:cxnLst/>
              <a:rect l="l" t="t" r="r" b="b"/>
              <a:pathLst>
                <a:path w="8531860" h="167640">
                  <a:moveTo>
                    <a:pt x="8531859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6510" y="97790"/>
                  </a:lnTo>
                  <a:lnTo>
                    <a:pt x="48260" y="135890"/>
                  </a:lnTo>
                  <a:lnTo>
                    <a:pt x="92710" y="161290"/>
                  </a:lnTo>
                  <a:lnTo>
                    <a:pt x="115570" y="167640"/>
                  </a:lnTo>
                  <a:lnTo>
                    <a:pt x="8415020" y="167640"/>
                  </a:lnTo>
                  <a:lnTo>
                    <a:pt x="8427720" y="165100"/>
                  </a:lnTo>
                  <a:lnTo>
                    <a:pt x="8439150" y="161290"/>
                  </a:lnTo>
                  <a:lnTo>
                    <a:pt x="8462010" y="151130"/>
                  </a:lnTo>
                  <a:lnTo>
                    <a:pt x="8472170" y="143510"/>
                  </a:lnTo>
                  <a:lnTo>
                    <a:pt x="8483600" y="135890"/>
                  </a:lnTo>
                  <a:lnTo>
                    <a:pt x="8492490" y="127000"/>
                  </a:lnTo>
                  <a:lnTo>
                    <a:pt x="8500110" y="118110"/>
                  </a:lnTo>
                  <a:lnTo>
                    <a:pt x="8509000" y="107950"/>
                  </a:lnTo>
                  <a:lnTo>
                    <a:pt x="8515350" y="97790"/>
                  </a:lnTo>
                  <a:lnTo>
                    <a:pt x="8521700" y="86360"/>
                  </a:lnTo>
                  <a:lnTo>
                    <a:pt x="8529320" y="63500"/>
                  </a:lnTo>
                  <a:lnTo>
                    <a:pt x="8531860" y="50800"/>
                  </a:lnTo>
                  <a:lnTo>
                    <a:pt x="8531859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04799" y="3289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128270" y="0"/>
                  </a:moveTo>
                  <a:lnTo>
                    <a:pt x="81438" y="10933"/>
                  </a:lnTo>
                  <a:lnTo>
                    <a:pt x="40322" y="39846"/>
                  </a:lnTo>
                  <a:lnTo>
                    <a:pt x="11112" y="80902"/>
                  </a:lnTo>
                  <a:lnTo>
                    <a:pt x="0" y="128270"/>
                  </a:lnTo>
                  <a:lnTo>
                    <a:pt x="0" y="6068060"/>
                  </a:lnTo>
                  <a:lnTo>
                    <a:pt x="11112" y="6115625"/>
                  </a:lnTo>
                  <a:lnTo>
                    <a:pt x="40322" y="6157118"/>
                  </a:lnTo>
                  <a:lnTo>
                    <a:pt x="81438" y="6186467"/>
                  </a:lnTo>
                  <a:lnTo>
                    <a:pt x="128270" y="6197600"/>
                  </a:lnTo>
                  <a:lnTo>
                    <a:pt x="8404860" y="6197600"/>
                  </a:lnTo>
                  <a:lnTo>
                    <a:pt x="8451691" y="6186467"/>
                  </a:lnTo>
                  <a:lnTo>
                    <a:pt x="8492807" y="6157118"/>
                  </a:lnTo>
                  <a:lnTo>
                    <a:pt x="8522017" y="6115625"/>
                  </a:lnTo>
                  <a:lnTo>
                    <a:pt x="8533130" y="6068060"/>
                  </a:lnTo>
                  <a:lnTo>
                    <a:pt x="8533130" y="128270"/>
                  </a:lnTo>
                  <a:lnTo>
                    <a:pt x="8522017" y="80902"/>
                  </a:lnTo>
                  <a:lnTo>
                    <a:pt x="8492807" y="39846"/>
                  </a:lnTo>
                  <a:lnTo>
                    <a:pt x="8451691" y="10933"/>
                  </a:lnTo>
                  <a:lnTo>
                    <a:pt x="8404860" y="0"/>
                  </a:lnTo>
                  <a:lnTo>
                    <a:pt x="128270" y="0"/>
                  </a:lnTo>
                  <a:close/>
                </a:path>
                <a:path w="8533130" h="6197600">
                  <a:moveTo>
                    <a:pt x="0" y="0"/>
                  </a:moveTo>
                  <a:lnTo>
                    <a:pt x="0" y="0"/>
                  </a:lnTo>
                </a:path>
                <a:path w="8533130" h="6197600">
                  <a:moveTo>
                    <a:pt x="8533130" y="6197600"/>
                  </a:moveTo>
                  <a:lnTo>
                    <a:pt x="8533130" y="6197600"/>
                  </a:lnTo>
                </a:path>
              </a:pathLst>
            </a:custGeom>
            <a:ln w="3175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04800" y="762000"/>
          <a:ext cx="8531860" cy="561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700"/>
                <a:gridCol w="4191000"/>
                <a:gridCol w="226059"/>
              </a:tblGrid>
              <a:tr h="800100">
                <a:tc gridSpan="2">
                  <a:txBody>
                    <a:bodyPr/>
                    <a:lstStyle/>
                    <a:p>
                      <a:pPr marL="128270" marR="9728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Nearsightedness, or </a:t>
                      </a:r>
                      <a:r>
                        <a:rPr sz="2800" spc="-340" dirty="0">
                          <a:latin typeface="Arial Black" panose="020B0A04020102020204"/>
                          <a:cs typeface="Arial Black" panose="020B0A04020102020204"/>
                        </a:rPr>
                        <a:t>myopia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is </a:t>
                      </a:r>
                      <a:r>
                        <a:rPr sz="2800" spc="-370" dirty="0">
                          <a:latin typeface="Arial Black" panose="020B0A04020102020204"/>
                          <a:cs typeface="Arial Black" panose="020B0A04020102020204"/>
                        </a:rPr>
                        <a:t>the </a:t>
                      </a: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difficulty 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of 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seeing </a:t>
                      </a:r>
                      <a:r>
                        <a:rPr sz="2800" spc="-360" dirty="0">
                          <a:latin typeface="Arial Black" panose="020B0A04020102020204"/>
                          <a:cs typeface="Arial Black" panose="020B0A04020102020204"/>
                        </a:rPr>
                        <a:t>objects </a:t>
                      </a:r>
                      <a:r>
                        <a:rPr sz="2800" spc="-395" dirty="0">
                          <a:latin typeface="Arial Black" panose="020B0A04020102020204"/>
                          <a:cs typeface="Arial Black" panose="020B0A04020102020204"/>
                        </a:rPr>
                        <a:t>at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a</a:t>
                      </a:r>
                      <a:r>
                        <a:rPr sz="2800" spc="-665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30" dirty="0">
                          <a:latin typeface="Arial Black" panose="020B0A04020102020204"/>
                          <a:cs typeface="Arial Black" panose="020B0A04020102020204"/>
                        </a:rPr>
                        <a:t>distance.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46990" marB="0">
                    <a:lnL w="76200">
                      <a:solidFill>
                        <a:srgbClr val="DFDFD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DDDDDD"/>
                    </a:solidFill>
                  </a:tcPr>
                </a:tc>
              </a:tr>
              <a:tr h="1127759">
                <a:tc rowSpan="2">
                  <a:txBody>
                    <a:bodyPr/>
                    <a:lstStyle/>
                    <a:p>
                      <a:pPr marL="127000" marR="104775" algn="just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Myopia </a:t>
                      </a:r>
                      <a:r>
                        <a:rPr sz="2800" spc="-365" dirty="0">
                          <a:latin typeface="Arial Black" panose="020B0A04020102020204"/>
                          <a:cs typeface="Arial Black" panose="020B0A04020102020204"/>
                        </a:rPr>
                        <a:t>occurs </a:t>
                      </a:r>
                      <a:r>
                        <a:rPr sz="2800" spc="-395" dirty="0">
                          <a:latin typeface="Arial Black" panose="020B0A04020102020204"/>
                          <a:cs typeface="Arial Black" panose="020B0A04020102020204"/>
                        </a:rPr>
                        <a:t>when </a:t>
                      </a:r>
                      <a:r>
                        <a:rPr sz="2800" spc="-360" dirty="0">
                          <a:latin typeface="Arial Black" panose="020B0A04020102020204"/>
                          <a:cs typeface="Arial Black" panose="020B0A04020102020204"/>
                        </a:rPr>
                        <a:t>the 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eyeball is </a:t>
                      </a:r>
                      <a:r>
                        <a:rPr sz="2800" spc="-335" dirty="0">
                          <a:latin typeface="Arial Black" panose="020B0A04020102020204"/>
                          <a:cs typeface="Arial Black" panose="020B0A04020102020204"/>
                        </a:rPr>
                        <a:t>slightly 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longer  </a:t>
                      </a:r>
                      <a:r>
                        <a:rPr sz="2800" spc="-350" dirty="0">
                          <a:latin typeface="Arial Black" panose="020B0A04020102020204"/>
                          <a:cs typeface="Arial Black" panose="020B0A04020102020204"/>
                        </a:rPr>
                        <a:t>than </a:t>
                      </a:r>
                      <a:r>
                        <a:rPr sz="2800" spc="-310" dirty="0">
                          <a:latin typeface="Arial Black" panose="020B0A04020102020204"/>
                          <a:cs typeface="Arial Black" panose="020B0A04020102020204"/>
                        </a:rPr>
                        <a:t>usual </a:t>
                      </a:r>
                      <a:r>
                        <a:rPr sz="2800" spc="-350" dirty="0">
                          <a:latin typeface="Arial Black" panose="020B0A04020102020204"/>
                          <a:cs typeface="Arial Black" panose="020B0A04020102020204"/>
                        </a:rPr>
                        <a:t>from </a:t>
                      </a: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front</a:t>
                      </a:r>
                      <a:r>
                        <a:rPr sz="2800" spc="-275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90" dirty="0">
                          <a:latin typeface="Arial Black" panose="020B0A04020102020204"/>
                          <a:cs typeface="Arial Black" panose="020B0A04020102020204"/>
                        </a:rPr>
                        <a:t>to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  <a:p>
                      <a:pPr marL="127000" algn="just">
                        <a:lnSpc>
                          <a:spcPts val="2650"/>
                        </a:lnSpc>
                      </a:pP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back. 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This </a:t>
                      </a:r>
                      <a:r>
                        <a:rPr sz="2800" spc="-340" dirty="0">
                          <a:latin typeface="Arial Black" panose="020B0A04020102020204"/>
                          <a:cs typeface="Arial Black" panose="020B0A04020102020204"/>
                        </a:rPr>
                        <a:t>causes</a:t>
                      </a:r>
                      <a:r>
                        <a:rPr sz="2800" spc="195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light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85090" marB="0">
                    <a:lnL w="76200">
                      <a:solidFill>
                        <a:srgbClr val="E9E9E9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2E2E2"/>
                    </a:solidFill>
                  </a:tcPr>
                </a:tc>
                <a:tc hMerge="1">
                  <a:tcPr marL="0" marR="0" marT="0" marB="0"/>
                </a:tc>
              </a:tr>
              <a:tr h="585470">
                <a:tc vMerge="1">
                  <a:tcPr marL="0" marR="0" marT="85090" marB="0">
                    <a:lnL w="76200">
                      <a:solidFill>
                        <a:srgbClr val="E9E9E9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8E8E8"/>
                    </a:solidFill>
                  </a:tcPr>
                </a:tc>
                <a:tc hMerge="1">
                  <a:tcPr marL="0" marR="0" marT="0" marB="0"/>
                </a:tc>
              </a:tr>
              <a:tr h="1089660">
                <a:tc gridSpan="3">
                  <a:txBody>
                    <a:bodyPr/>
                    <a:lstStyle/>
                    <a:p>
                      <a:pPr marL="127000" marR="47790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800" spc="-310" dirty="0">
                          <a:latin typeface="Arial Black" panose="020B0A04020102020204"/>
                          <a:cs typeface="Arial Black" panose="020B0A04020102020204"/>
                        </a:rPr>
                        <a:t>rays </a:t>
                      </a:r>
                      <a:r>
                        <a:rPr sz="2800" spc="-390" dirty="0">
                          <a:latin typeface="Arial Black" panose="020B0A04020102020204"/>
                          <a:cs typeface="Arial Black" panose="020B0A04020102020204"/>
                        </a:rPr>
                        <a:t>to </a:t>
                      </a:r>
                      <a:r>
                        <a:rPr sz="2800" spc="-350" dirty="0">
                          <a:latin typeface="Arial Black" panose="020B0A04020102020204"/>
                          <a:cs typeface="Arial Black" panose="020B0A04020102020204"/>
                        </a:rPr>
                        <a:t>focus </a:t>
                      </a:r>
                      <a:r>
                        <a:rPr sz="2800" spc="-395" dirty="0">
                          <a:latin typeface="Arial Black" panose="020B0A04020102020204"/>
                          <a:cs typeface="Arial Black" panose="020B0A04020102020204"/>
                        </a:rPr>
                        <a:t>at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a </a:t>
                      </a:r>
                      <a:r>
                        <a:rPr sz="2800" spc="-350" dirty="0">
                          <a:latin typeface="Arial Black" panose="020B0A04020102020204"/>
                          <a:cs typeface="Arial Black" panose="020B0A04020102020204"/>
                        </a:rPr>
                        <a:t>point  </a:t>
                      </a:r>
                      <a:r>
                        <a:rPr sz="2800" spc="-310" dirty="0">
                          <a:latin typeface="Arial Black" panose="020B0A04020102020204"/>
                          <a:cs typeface="Arial Black" panose="020B0A04020102020204"/>
                        </a:rPr>
                        <a:t>in </a:t>
                      </a: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front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of </a:t>
                      </a:r>
                      <a:r>
                        <a:rPr sz="2800" spc="-370" dirty="0">
                          <a:latin typeface="Arial Black" panose="020B0A04020102020204"/>
                          <a:cs typeface="Arial Black" panose="020B0A04020102020204"/>
                        </a:rPr>
                        <a:t>the</a:t>
                      </a:r>
                      <a:r>
                        <a:rPr sz="2800" spc="-200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15" dirty="0">
                          <a:solidFill>
                            <a:srgbClr val="007F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retina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,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77470" marB="0">
                    <a:solidFill>
                      <a:srgbClr val="EDEDED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173480">
                <a:tc gridSpan="3">
                  <a:txBody>
                    <a:bodyPr/>
                    <a:lstStyle/>
                    <a:p>
                      <a:pPr marL="127000">
                        <a:lnSpc>
                          <a:spcPts val="2110"/>
                        </a:lnSpc>
                      </a:pPr>
                      <a:r>
                        <a:rPr sz="2800" spc="-340" dirty="0">
                          <a:latin typeface="Arial Black" panose="020B0A04020102020204"/>
                          <a:cs typeface="Arial Black" panose="020B0A04020102020204"/>
                        </a:rPr>
                        <a:t>rather </a:t>
                      </a:r>
                      <a:r>
                        <a:rPr sz="2800" spc="-355" dirty="0">
                          <a:latin typeface="Arial Black" panose="020B0A04020102020204"/>
                          <a:cs typeface="Arial Black" panose="020B0A04020102020204"/>
                        </a:rPr>
                        <a:t>than directly</a:t>
                      </a:r>
                      <a:r>
                        <a:rPr sz="2800" spc="215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on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  <a:p>
                      <a:pPr marL="127000" marR="5213985">
                        <a:lnSpc>
                          <a:spcPct val="100000"/>
                        </a:lnSpc>
                      </a:pPr>
                      <a:r>
                        <a:rPr sz="2800" spc="-365" dirty="0">
                          <a:latin typeface="Arial Black" panose="020B0A04020102020204"/>
                          <a:cs typeface="Arial Black" panose="020B0A04020102020204"/>
                        </a:rPr>
                        <a:t>its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surface.  Concave lenses</a:t>
                      </a:r>
                      <a:r>
                        <a:rPr sz="2800" spc="-60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are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836930">
                <a:tc gridSpan="3">
                  <a:txBody>
                    <a:bodyPr/>
                    <a:lstStyle/>
                    <a:p>
                      <a:pPr marL="127000">
                        <a:lnSpc>
                          <a:spcPts val="2950"/>
                        </a:lnSpc>
                      </a:pP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used </a:t>
                      </a:r>
                      <a:r>
                        <a:rPr sz="2800" spc="-390" dirty="0">
                          <a:latin typeface="Arial Black" panose="020B0A04020102020204"/>
                          <a:cs typeface="Arial Black" panose="020B0A04020102020204"/>
                        </a:rPr>
                        <a:t>to </a:t>
                      </a:r>
                      <a:r>
                        <a:rPr sz="2800" spc="-380" dirty="0">
                          <a:latin typeface="Arial Black" panose="020B0A04020102020204"/>
                          <a:cs typeface="Arial Black" panose="020B0A04020102020204"/>
                        </a:rPr>
                        <a:t>correct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70" dirty="0">
                          <a:latin typeface="Arial Black" panose="020B0A04020102020204"/>
                          <a:cs typeface="Arial Black" panose="020B0A04020102020204"/>
                        </a:rPr>
                        <a:t>the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problem.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572000" y="4366259"/>
            <a:ext cx="4572000" cy="24917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820670" y="34290"/>
            <a:ext cx="1892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9E2835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3200" b="1" spc="10" dirty="0">
                <a:solidFill>
                  <a:srgbClr val="9E2835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3200" b="1" spc="-5" dirty="0">
                <a:solidFill>
                  <a:srgbClr val="9E2835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200" b="1" dirty="0">
                <a:solidFill>
                  <a:srgbClr val="9E2835"/>
                </a:solidFill>
                <a:latin typeface="Verdana" panose="020B0604030504040204"/>
                <a:cs typeface="Verdana" panose="020B0604030504040204"/>
              </a:rPr>
              <a:t>PIA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7003" y="1422360"/>
            <a:ext cx="226060" cy="5448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0"/>
              </a:spcBef>
            </a:pPr>
            <a:r>
              <a:rPr sz="3200" spc="-355" dirty="0">
                <a:latin typeface="Arial Black" panose="020B0A04020102020204"/>
                <a:cs typeface="Arial Black" panose="020B0A04020102020204"/>
              </a:rPr>
              <a:t>g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462279"/>
            <a:ext cx="3211830" cy="589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340" dirty="0">
                <a:latin typeface="Arial Black" panose="020B0A04020102020204"/>
                <a:cs typeface="Arial Black" panose="020B0A04020102020204"/>
              </a:rPr>
              <a:t>Hyperopia,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or  farsightedness,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is 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when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light </a:t>
            </a:r>
            <a:r>
              <a:rPr sz="3200" spc="-385" dirty="0">
                <a:latin typeface="Arial Black" panose="020B0A04020102020204"/>
                <a:cs typeface="Arial Black" panose="020B0A04020102020204"/>
              </a:rPr>
              <a:t>enterin 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eye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focuses 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behind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</a:t>
            </a:r>
            <a:r>
              <a:rPr sz="3200" spc="-3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retina.</a:t>
            </a:r>
            <a:endParaRPr sz="3200">
              <a:latin typeface="Arial Black" panose="020B0A04020102020204"/>
              <a:cs typeface="Arial Black" panose="020B0A04020102020204"/>
            </a:endParaRPr>
          </a:p>
          <a:p>
            <a:pPr marL="12700" marR="273050" algn="just">
              <a:lnSpc>
                <a:spcPct val="100000"/>
              </a:lnSpc>
              <a:spcBef>
                <a:spcPts val="2000"/>
              </a:spcBef>
            </a:pPr>
            <a:r>
              <a:rPr sz="3200" spc="-390" dirty="0">
                <a:latin typeface="Arial Black" panose="020B0A04020102020204"/>
                <a:cs typeface="Arial Black" panose="020B0A04020102020204"/>
              </a:rPr>
              <a:t>Hyperoptic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eyes  are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shorter </a:t>
            </a:r>
            <a:r>
              <a:rPr sz="3200" spc="-400" dirty="0">
                <a:latin typeface="Arial Black" panose="020B0A04020102020204"/>
                <a:cs typeface="Arial Black" panose="020B0A04020102020204"/>
              </a:rPr>
              <a:t>than 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normal.</a:t>
            </a:r>
            <a:endParaRPr sz="3200">
              <a:latin typeface="Arial Black" panose="020B0A04020102020204"/>
              <a:cs typeface="Arial Black" panose="020B0A04020102020204"/>
            </a:endParaRPr>
          </a:p>
          <a:p>
            <a:pPr marL="12700" marR="501650">
              <a:lnSpc>
                <a:spcPct val="100000"/>
              </a:lnSpc>
              <a:spcBef>
                <a:spcPts val="1990"/>
              </a:spcBef>
            </a:pPr>
            <a:r>
              <a:rPr sz="3200" spc="-355" dirty="0">
                <a:latin typeface="Arial Black" panose="020B0A04020102020204"/>
                <a:cs typeface="Arial Black" panose="020B0A04020102020204"/>
              </a:rPr>
              <a:t>Hyperopia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is  </a:t>
            </a:r>
            <a:r>
              <a:rPr sz="3200" spc="-409" dirty="0">
                <a:latin typeface="Arial Black" panose="020B0A04020102020204"/>
                <a:cs typeface="Arial Black" panose="020B0A04020102020204"/>
              </a:rPr>
              <a:t>treated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using a  </a:t>
            </a:r>
            <a:r>
              <a:rPr sz="3200" spc="-415" dirty="0">
                <a:latin typeface="Arial Black" panose="020B0A04020102020204"/>
                <a:cs typeface="Arial Black" panose="020B0A04020102020204"/>
              </a:rPr>
              <a:t>convex</a:t>
            </a:r>
            <a:r>
              <a:rPr sz="3200" spc="-20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20" dirty="0">
                <a:latin typeface="Arial Black" panose="020B0A04020102020204"/>
                <a:cs typeface="Arial Black" panose="020B0A04020102020204"/>
              </a:rPr>
              <a:t>lens.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1524000"/>
            <a:ext cx="5715000" cy="4933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96870" y="34290"/>
            <a:ext cx="23977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60" dirty="0">
                <a:solidFill>
                  <a:srgbClr val="000000"/>
                </a:solidFill>
                <a:latin typeface="Arial Black" panose="020B0A04020102020204"/>
                <a:cs typeface="Arial Black" panose="020B0A04020102020204"/>
              </a:rPr>
              <a:t>HYPEROPIA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6903084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Images</a:t>
            </a:r>
            <a:r>
              <a:rPr spc="-10" dirty="0"/>
              <a:t> </a:t>
            </a:r>
            <a:r>
              <a:rPr spc="-5" dirty="0"/>
              <a:t>Formed</a:t>
            </a:r>
            <a:r>
              <a:rPr spc="-5" dirty="0"/>
              <a:t> </a:t>
            </a:r>
            <a:r>
              <a:rPr spc="-5" dirty="0"/>
              <a:t>on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65" dirty="0"/>
              <a:t> </a:t>
            </a:r>
            <a:r>
              <a:rPr spc="-5" dirty="0"/>
              <a:t>Retina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3272154"/>
            <a:chOff x="-12759" y="0"/>
            <a:chExt cx="9081135" cy="327215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1000" y="610869"/>
              <a:ext cx="6934200" cy="2647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39469" y="3387090"/>
            <a:ext cx="694372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69235" algn="l"/>
                <a:tab pos="3922395" algn="l"/>
              </a:tabLst>
            </a:pPr>
            <a:r>
              <a:rPr sz="3200" spc="-365" dirty="0">
                <a:latin typeface="Arial Black" panose="020B0A04020102020204"/>
                <a:cs typeface="Arial Black" panose="020B0A04020102020204"/>
              </a:rPr>
              <a:t>If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image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is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focused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at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400" dirty="0">
                <a:latin typeface="Arial Black" panose="020B0A04020102020204"/>
                <a:cs typeface="Arial Black" panose="020B0A04020102020204"/>
              </a:rPr>
              <a:t>spot  </a:t>
            </a:r>
            <a:r>
              <a:rPr sz="3200" spc="-425" dirty="0">
                <a:latin typeface="Arial Black" panose="020B0A04020102020204"/>
                <a:cs typeface="Arial Black" panose="020B0A04020102020204"/>
              </a:rPr>
              <a:t>where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430" dirty="0">
                <a:latin typeface="Arial Black" panose="020B0A04020102020204"/>
                <a:cs typeface="Arial Black" panose="020B0A04020102020204"/>
              </a:rPr>
              <a:t>optic </a:t>
            </a:r>
            <a:r>
              <a:rPr sz="3200" spc="-405" dirty="0">
                <a:latin typeface="Arial Black" panose="020B0A04020102020204"/>
                <a:cs typeface="Arial Black" panose="020B0A04020102020204"/>
              </a:rPr>
              <a:t>disk </a:t>
            </a:r>
            <a:r>
              <a:rPr sz="3200" spc="-365" dirty="0">
                <a:latin typeface="Arial Black" panose="020B0A04020102020204"/>
                <a:cs typeface="Arial Black" panose="020B0A04020102020204"/>
              </a:rPr>
              <a:t>is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located,  nothing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will</a:t>
            </a:r>
            <a:r>
              <a:rPr sz="3200" spc="1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be</a:t>
            </a:r>
            <a:r>
              <a:rPr sz="3200" spc="-17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20" dirty="0">
                <a:latin typeface="Arial Black" panose="020B0A04020102020204"/>
                <a:cs typeface="Arial Black" panose="020B0A04020102020204"/>
              </a:rPr>
              <a:t>seen.	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This is </a:t>
            </a:r>
            <a:r>
              <a:rPr sz="3200" spc="-459" dirty="0">
                <a:latin typeface="Arial Black" panose="020B0A04020102020204"/>
                <a:cs typeface="Arial Black" panose="020B0A04020102020204"/>
              </a:rPr>
              <a:t>known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as 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</a:t>
            </a:r>
            <a:r>
              <a:rPr sz="3200" spc="-18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blind</a:t>
            </a:r>
            <a:r>
              <a:rPr sz="3200" spc="-16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spot.	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There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are no 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photoreceptors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there, as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nerves and  blood vessels pass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through </a:t>
            </a:r>
            <a:r>
              <a:rPr sz="3200" spc="-405" dirty="0">
                <a:latin typeface="Arial Black" panose="020B0A04020102020204"/>
                <a:cs typeface="Arial Black" panose="020B0A04020102020204"/>
              </a:rPr>
              <a:t>this</a:t>
            </a:r>
            <a:r>
              <a:rPr sz="3200" spc="-13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point.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35845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Visual</a:t>
            </a:r>
            <a:r>
              <a:rPr spc="-70" dirty="0"/>
              <a:t> </a:t>
            </a:r>
            <a:r>
              <a:rPr spc="-5" dirty="0"/>
              <a:t>Pathway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6065" cy="6871334"/>
            <a:chOff x="-12759" y="0"/>
            <a:chExt cx="915606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12030" y="381000"/>
              <a:ext cx="4330700" cy="647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2192020"/>
            <a:ext cx="4205605" cy="29451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44196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Photoreceptors of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retina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6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Optic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 nerve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ts val="3660"/>
              </a:lnSpc>
              <a:spcBef>
                <a:spcPts val="219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Optic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nerve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crosses  at the optic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chiasma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35845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Visual</a:t>
            </a:r>
            <a:r>
              <a:rPr spc="-70" dirty="0"/>
              <a:t> </a:t>
            </a:r>
            <a:r>
              <a:rPr spc="-5" dirty="0"/>
              <a:t>Pathway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6065" cy="6871334"/>
            <a:chOff x="-12759" y="0"/>
            <a:chExt cx="915606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12030" y="381000"/>
              <a:ext cx="4330700" cy="647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2127250"/>
            <a:ext cx="4177665" cy="316357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Optic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tracts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ts val="3670"/>
              </a:lnSpc>
              <a:spcBef>
                <a:spcPts val="21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Thalamus 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(axons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form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optic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radiation)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151130" indent="-342900">
              <a:lnSpc>
                <a:spcPts val="367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Visual cortex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</a:t>
            </a:r>
            <a:r>
              <a:rPr sz="34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 occipital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 lobe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30880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Eye</a:t>
            </a:r>
            <a:r>
              <a:rPr spc="-80" dirty="0"/>
              <a:t> </a:t>
            </a:r>
            <a:r>
              <a:rPr spc="-10" dirty="0"/>
              <a:t>Reflexes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149350"/>
            <a:ext cx="7531734" cy="9575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Internal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muscles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controlled by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the  autonomic nervous</a:t>
            </a:r>
            <a:r>
              <a:rPr sz="340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system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2259329"/>
            <a:ext cx="6793230" cy="8483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2570" marR="5080" indent="-229870">
              <a:lnSpc>
                <a:spcPts val="2880"/>
              </a:lnSpc>
              <a:spcBef>
                <a:spcPts val="7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Bright light causes pupils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to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constrict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through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action of radial </a:t>
            </a:r>
            <a:r>
              <a:rPr sz="3000" spc="-5" dirty="0">
                <a:solidFill>
                  <a:srgbClr val="CC0099"/>
                </a:solidFill>
                <a:latin typeface="Arial" panose="020B0604020202020204"/>
                <a:cs typeface="Arial" panose="020B0604020202020204"/>
              </a:rPr>
              <a:t>(iris)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ciliary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669" y="2844800"/>
            <a:ext cx="5202555" cy="12319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250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muscles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Viewing </a:t>
            </a:r>
            <a:r>
              <a:rPr sz="3000" dirty="0">
                <a:latin typeface="Arial" panose="020B0604020202020204"/>
                <a:cs typeface="Arial" panose="020B0604020202020204"/>
              </a:rPr>
              <a:t>close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objects</a:t>
            </a:r>
            <a:r>
              <a:rPr sz="30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causes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469" y="3839807"/>
            <a:ext cx="8033384" cy="166878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035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accommodation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4965" marR="5080" indent="-342900">
              <a:lnSpc>
                <a:spcPct val="80000"/>
              </a:lnSpc>
              <a:spcBef>
                <a:spcPts val="18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5" dirty="0">
                <a:latin typeface="Arial" panose="020B0604020202020204"/>
                <a:cs typeface="Arial" panose="020B0604020202020204"/>
              </a:rPr>
              <a:t>External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muscles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control eye movement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to follow objects-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voluntary,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controlled</a:t>
            </a:r>
            <a:r>
              <a:rPr sz="3400" spc="-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at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469" y="5213350"/>
            <a:ext cx="5977255" cy="139192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400"/>
              </a:spcBef>
            </a:pP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frontal eye</a:t>
            </a:r>
            <a:r>
              <a:rPr sz="3400" spc="-3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field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Viewing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close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objects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causes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1369" y="6475729"/>
            <a:ext cx="70167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convergence (eyes moving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medially)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972820"/>
            <a:ext cx="2524760" cy="59372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269240" indent="-342900">
              <a:lnSpc>
                <a:spcPct val="90000"/>
              </a:lnSpc>
              <a:spcBef>
                <a:spcPts val="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Eyelids-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brush  particles  out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3400" spc="-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or cover  eye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90000"/>
              </a:lnSpc>
              <a:spcBef>
                <a:spcPts val="21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Eyelashes-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trap  particles  and keep  them out</a:t>
            </a:r>
            <a:r>
              <a:rPr sz="3400" spc="-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of 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3400" spc="-3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400" y="1600200"/>
            <a:ext cx="59436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2454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600" b="1" spc="-1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3600" b="1" spc="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arac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ts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7268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youth, the lens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transparent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800" spc="-1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1003299"/>
            <a:ext cx="7594600" cy="13690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350"/>
              </a:spcBef>
            </a:pPr>
            <a:r>
              <a:rPr sz="2800" spc="-10" dirty="0">
                <a:latin typeface="Verdana" panose="020B0604030504040204"/>
                <a:cs typeface="Verdana" panose="020B0604030504040204"/>
              </a:rPr>
              <a:t>hardened jelly-like</a:t>
            </a:r>
            <a:r>
              <a:rPr sz="2800" spc="-1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texture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28930" marR="55880" indent="-265430">
              <a:lnSpc>
                <a:spcPct val="100000"/>
              </a:lnSpc>
              <a:spcBef>
                <a:spcPts val="25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As we age,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it becomes increasingly hard 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 opaque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3657600"/>
            <a:ext cx="34290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0600" y="3657600"/>
            <a:ext cx="3200400" cy="2561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2454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600" b="1" spc="-1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3600" b="1" spc="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arac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ts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72929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Cataracts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cause vision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to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become</a:t>
            </a:r>
            <a:r>
              <a:rPr sz="2800" spc="-4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hazy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 marR="8877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and </a:t>
            </a:r>
            <a:r>
              <a:rPr spc="-10" dirty="0"/>
              <a:t>distorted, </a:t>
            </a:r>
            <a:r>
              <a:rPr spc="-5" dirty="0"/>
              <a:t>and </a:t>
            </a:r>
            <a:r>
              <a:rPr spc="-10" dirty="0"/>
              <a:t>eventually cause  blindness</a:t>
            </a:r>
            <a:endParaRPr spc="-10" dirty="0"/>
          </a:p>
          <a:p>
            <a:pPr marL="568325" marR="93980" indent="-265430">
              <a:lnSpc>
                <a:spcPct val="100000"/>
              </a:lnSpc>
              <a:spcBef>
                <a:spcPts val="25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/>
              <a:t>Risk factors: </a:t>
            </a:r>
            <a:r>
              <a:rPr sz="2800" spc="-5" dirty="0"/>
              <a:t>Type </a:t>
            </a:r>
            <a:r>
              <a:rPr sz="2800" dirty="0"/>
              <a:t>II </a:t>
            </a:r>
            <a:r>
              <a:rPr sz="2800" spc="-10" dirty="0"/>
              <a:t>diabetes, exposure  </a:t>
            </a:r>
            <a:r>
              <a:rPr sz="2800" spc="-5" dirty="0"/>
              <a:t>to </a:t>
            </a:r>
            <a:r>
              <a:rPr sz="2800" spc="-10" dirty="0"/>
              <a:t>intense sunlight, </a:t>
            </a:r>
            <a:r>
              <a:rPr sz="2800" spc="-5" dirty="0"/>
              <a:t>heavy</a:t>
            </a:r>
            <a:r>
              <a:rPr sz="2800" spc="-20" dirty="0"/>
              <a:t> </a:t>
            </a:r>
            <a:r>
              <a:rPr sz="2800" spc="-10" dirty="0"/>
              <a:t>smoking</a:t>
            </a:r>
            <a:endParaRPr sz="2800">
              <a:latin typeface="UnDotum"/>
              <a:cs typeface="UnDotum"/>
            </a:endParaRPr>
          </a:p>
          <a:p>
            <a:pPr marL="568325" marR="34925" indent="-265430">
              <a:lnSpc>
                <a:spcPct val="100000"/>
              </a:lnSpc>
              <a:spcBef>
                <a:spcPts val="25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/>
              <a:t>Current treatments: surgical removal,  replacement lens implants </a:t>
            </a:r>
            <a:r>
              <a:rPr sz="2800" spc="-5" dirty="0"/>
              <a:t>or </a:t>
            </a:r>
            <a:r>
              <a:rPr sz="2800" spc="-10" dirty="0"/>
              <a:t>specialized  glasses</a:t>
            </a:r>
            <a:endParaRPr sz="28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4364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Cataract</a:t>
            </a:r>
            <a:r>
              <a:rPr sz="3600" b="1" spc="-5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600" b="1" spc="-1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Surgery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1524000"/>
            <a:ext cx="4648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2555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Gla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3600" b="1" spc="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600" b="1" spc="-1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7802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Occurs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when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the drainage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800" spc="-3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aqueous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1003299"/>
            <a:ext cx="7350125" cy="13690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350"/>
              </a:spcBef>
            </a:pPr>
            <a:r>
              <a:rPr sz="2800" spc="-10" dirty="0">
                <a:latin typeface="Verdana" panose="020B0604030504040204"/>
                <a:cs typeface="Verdana" panose="020B0604030504040204"/>
              </a:rPr>
              <a:t>humor is blocked,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fluids back</a:t>
            </a:r>
            <a:r>
              <a:rPr sz="2800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up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28930" marR="17780" indent="-265430">
              <a:lnSpc>
                <a:spcPct val="100000"/>
              </a:lnSpc>
              <a:spcBef>
                <a:spcPts val="25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Pressure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on the eye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increases,  compressing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retina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optic</a:t>
            </a:r>
            <a:r>
              <a:rPr sz="2800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nerve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4600" y="4037329"/>
            <a:ext cx="4038600" cy="265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980" y="2059940"/>
            <a:ext cx="3455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Glaucoma</a:t>
            </a:r>
            <a:r>
              <a:rPr sz="2800" spc="-5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causes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" y="2486659"/>
            <a:ext cx="3969385" cy="352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49149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Verdana" panose="020B0604030504040204"/>
                <a:cs typeface="Verdana" panose="020B0604030504040204"/>
              </a:rPr>
              <a:t>pain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9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possible  blindness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78460" marR="55880" indent="-264160">
              <a:lnSpc>
                <a:spcPct val="100000"/>
              </a:lnSpc>
              <a:spcBef>
                <a:spcPts val="25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Progresses slowly 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painlessly until 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the damage is</a:t>
            </a:r>
            <a:r>
              <a:rPr sz="2800" spc="-114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done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78460" marR="258445" indent="-264160">
              <a:lnSpc>
                <a:spcPct val="100000"/>
              </a:lnSpc>
              <a:spcBef>
                <a:spcPts val="24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Tonometer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is</a:t>
            </a:r>
            <a:r>
              <a:rPr sz="28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used  </a:t>
            </a:r>
            <a:r>
              <a:rPr sz="2800" dirty="0">
                <a:latin typeface="Verdana" panose="020B0604030504040204"/>
                <a:cs typeface="Verdana" panose="020B0604030504040204"/>
              </a:rPr>
              <a:t>to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test</a:t>
            </a:r>
            <a:r>
              <a:rPr sz="2800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intraocular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67310">
              <a:lnSpc>
                <a:spcPts val="3520"/>
              </a:lnSpc>
            </a:pP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G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p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re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ss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u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re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ma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2665729"/>
            <a:ext cx="3810000" cy="3185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2555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Gla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3600" b="1" spc="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600" b="1" spc="-1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6784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Glaucoma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commonly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treated</a:t>
            </a:r>
            <a:r>
              <a:rPr sz="2800" spc="-6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with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 marR="4851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eyedrops </a:t>
            </a:r>
            <a:r>
              <a:rPr spc="-5" dirty="0"/>
              <a:t>that </a:t>
            </a:r>
            <a:r>
              <a:rPr spc="-10" dirty="0"/>
              <a:t>increase </a:t>
            </a:r>
            <a:r>
              <a:rPr spc="-5" dirty="0"/>
              <a:t>the </a:t>
            </a:r>
            <a:r>
              <a:rPr spc="-10" dirty="0"/>
              <a:t>rate </a:t>
            </a:r>
            <a:r>
              <a:rPr spc="-5" dirty="0"/>
              <a:t>of  </a:t>
            </a:r>
            <a:r>
              <a:rPr spc="-10" dirty="0"/>
              <a:t>drainage</a:t>
            </a:r>
            <a:endParaRPr spc="-10" dirty="0"/>
          </a:p>
          <a:p>
            <a:pPr marL="568325" marR="55880" indent="-265430">
              <a:lnSpc>
                <a:spcPct val="100000"/>
              </a:lnSpc>
              <a:spcBef>
                <a:spcPts val="25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/>
              <a:t>Laser or </a:t>
            </a:r>
            <a:r>
              <a:rPr sz="2800" spc="-10" dirty="0"/>
              <a:t>surgical enlargement </a:t>
            </a:r>
            <a:r>
              <a:rPr sz="2800" spc="-5" dirty="0"/>
              <a:t>of the  </a:t>
            </a:r>
            <a:r>
              <a:rPr sz="2800" spc="-10" dirty="0"/>
              <a:t>drainage channel </a:t>
            </a:r>
            <a:r>
              <a:rPr sz="2800" spc="-5" dirty="0"/>
              <a:t>can </a:t>
            </a:r>
            <a:r>
              <a:rPr sz="2800" spc="-10" dirty="0"/>
              <a:t>also </a:t>
            </a:r>
            <a:r>
              <a:rPr sz="2800" spc="-5" dirty="0"/>
              <a:t>be</a:t>
            </a:r>
            <a:r>
              <a:rPr sz="2800" spc="-40" dirty="0"/>
              <a:t> </a:t>
            </a:r>
            <a:r>
              <a:rPr sz="2800" spc="-10" dirty="0"/>
              <a:t>used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0" y="3962400"/>
            <a:ext cx="3886200" cy="269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80" y="1635759"/>
            <a:ext cx="42678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An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ophthalmoscope</a:t>
            </a:r>
            <a:r>
              <a:rPr sz="2800" spc="-8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is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79" y="2019300"/>
            <a:ext cx="4758690" cy="31699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67030" marR="68580">
              <a:lnSpc>
                <a:spcPct val="90000"/>
              </a:lnSpc>
              <a:spcBef>
                <a:spcPts val="435"/>
              </a:spcBef>
            </a:pPr>
            <a:r>
              <a:rPr sz="2800" spc="-5" dirty="0">
                <a:latin typeface="Verdana" panose="020B0604030504040204"/>
                <a:cs typeface="Verdana" panose="020B0604030504040204"/>
              </a:rPr>
              <a:t>an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instrument used </a:t>
            </a:r>
            <a:r>
              <a:rPr sz="2800" dirty="0">
                <a:latin typeface="Verdana" panose="020B0604030504040204"/>
                <a:cs typeface="Verdana" panose="020B0604030504040204"/>
              </a:rPr>
              <a:t>to 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illuminate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interior</a:t>
            </a:r>
            <a:r>
              <a:rPr sz="2800" spc="-9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of  the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 eyeball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67030" marR="323215" indent="-265430">
              <a:lnSpc>
                <a:spcPts val="3020"/>
              </a:lnSpc>
              <a:spcBef>
                <a:spcPts val="295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Conditions such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as 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diabetes,  arteriosclerosis,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 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degeneration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of the 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optic nerve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retina,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409" y="5121909"/>
            <a:ext cx="3425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Verdana" panose="020B0604030504040204"/>
                <a:cs typeface="Verdana" panose="020B0604030504040204"/>
              </a:rPr>
              <a:t>can be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detected</a:t>
            </a:r>
            <a:r>
              <a:rPr sz="2800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by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390" y="5403850"/>
            <a:ext cx="432943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70"/>
              </a:lnSpc>
              <a:spcBef>
                <a:spcPts val="100"/>
              </a:spcBef>
            </a:pP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ex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p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a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m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in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a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ti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o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n 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w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i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th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a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n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pe</a:t>
            </a:r>
            <a:endParaRPr sz="5400" baseline="-3000">
              <a:latin typeface="Verdana" panose="020B0604030504040204"/>
              <a:cs typeface="Verdana" panose="020B0604030504040204"/>
            </a:endParaRPr>
          </a:p>
          <a:p>
            <a:pPr marL="172085">
              <a:lnSpc>
                <a:spcPts val="3110"/>
              </a:lnSpc>
            </a:pPr>
            <a:r>
              <a:rPr sz="2800" spc="-10" dirty="0">
                <a:latin typeface="Verdana" panose="020B0604030504040204"/>
                <a:cs typeface="Verdana" panose="020B0604030504040204"/>
              </a:rPr>
              <a:t>ophthalmoscope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7800" y="1981200"/>
            <a:ext cx="3524250" cy="379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431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Ophthalmascope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33343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Ophthalmascope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2000" y="1446530"/>
            <a:ext cx="7696200" cy="3735070"/>
            <a:chOff x="762000" y="1446530"/>
            <a:chExt cx="7696200" cy="3735070"/>
          </a:xfrm>
        </p:grpSpPr>
        <p:sp>
          <p:nvSpPr>
            <p:cNvPr id="6" name="object 6"/>
            <p:cNvSpPr/>
            <p:nvPr/>
          </p:nvSpPr>
          <p:spPr>
            <a:xfrm>
              <a:off x="762000" y="1447800"/>
              <a:ext cx="3488690" cy="3733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33800" y="1446530"/>
              <a:ext cx="4724400" cy="3694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431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Ophthalmascope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4113529"/>
            <a:ext cx="2839720" cy="1972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04800" y="1598930"/>
            <a:ext cx="8382000" cy="3020060"/>
            <a:chOff x="304800" y="1598930"/>
            <a:chExt cx="8382000" cy="3020060"/>
          </a:xfrm>
        </p:grpSpPr>
        <p:sp>
          <p:nvSpPr>
            <p:cNvPr id="6" name="object 6"/>
            <p:cNvSpPr/>
            <p:nvPr/>
          </p:nvSpPr>
          <p:spPr>
            <a:xfrm>
              <a:off x="304800" y="1751330"/>
              <a:ext cx="2819400" cy="2867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67400" y="1598930"/>
              <a:ext cx="2819400" cy="22529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5039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Anatomy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3600" b="1" spc="-8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Eye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685800"/>
            <a:ext cx="752348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896620"/>
            <a:ext cx="3313429" cy="520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Ciliary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glands</a:t>
            </a:r>
            <a:r>
              <a:rPr sz="34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latin typeface="Arial" panose="020B0604020202020204"/>
                <a:cs typeface="Arial" panose="020B0604020202020204"/>
              </a:rPr>
              <a:t>–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313055">
              <a:lnSpc>
                <a:spcPct val="90000"/>
              </a:lnSpc>
              <a:spcBef>
                <a:spcPts val="3660"/>
              </a:spcBef>
            </a:pPr>
            <a:r>
              <a:rPr sz="3400" spc="-5" dirty="0">
                <a:latin typeface="Arial" panose="020B0604020202020204"/>
                <a:cs typeface="Arial" panose="020B0604020202020204"/>
              </a:rPr>
              <a:t>modified  sweat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glands  between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eyelashes- 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secrete</a:t>
            </a:r>
            <a:r>
              <a:rPr sz="3400" spc="-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acidic  sweat </a:t>
            </a:r>
            <a:r>
              <a:rPr sz="34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to kill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bacteria, 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lubricate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eyelashes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4200" y="1905000"/>
            <a:ext cx="6019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187706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95" dirty="0"/>
              <a:t> </a:t>
            </a:r>
            <a:r>
              <a:rPr spc="-5" dirty="0"/>
              <a:t>Ear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633897"/>
            <a:ext cx="6991350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Houses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two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senses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Hearing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(interpreted in the</a:t>
            </a:r>
            <a:r>
              <a:rPr sz="3000" b="1" u="heavy" spc="-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auditory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2847339"/>
            <a:ext cx="717550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610"/>
              </a:spcBef>
            </a:pP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cortex of the temporal</a:t>
            </a:r>
            <a:r>
              <a:rPr sz="3000" b="1" u="heavy" spc="-4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lobe)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Equilibrium (balance)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(interpreted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</a:t>
            </a:r>
            <a:r>
              <a:rPr sz="3000" b="1" u="heavy" spc="5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69" y="3935954"/>
            <a:ext cx="6762750" cy="135001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385"/>
              </a:spcBef>
            </a:pP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cerebellum)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4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Receptors are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mechanoreceptors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469" y="5478779"/>
            <a:ext cx="7265034" cy="10083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4965" marR="508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Different organs house receptors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for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each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sense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47865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Anatomy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5" dirty="0"/>
              <a:t>the</a:t>
            </a:r>
            <a:r>
              <a:rPr spc="-95" dirty="0"/>
              <a:t> </a:t>
            </a:r>
            <a:r>
              <a:rPr spc="-5" dirty="0"/>
              <a:t>Ear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1100243"/>
            <a:ext cx="7332980" cy="501777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ear </a:t>
            </a:r>
            <a:r>
              <a:rPr sz="3400" dirty="0">
                <a:latin typeface="Arial" panose="020B0604020202020204"/>
                <a:cs typeface="Arial" panose="020B0604020202020204"/>
              </a:rPr>
              <a:t>is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divided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into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three</a:t>
            </a:r>
            <a:r>
              <a:rPr sz="34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areas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marR="5020945" lvl="1" indent="-229870">
              <a:lnSpc>
                <a:spcPct val="80000"/>
              </a:lnSpc>
              <a:spcBef>
                <a:spcPts val="21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Outer  (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x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ter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n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al)  ear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502275" lvl="1" indent="-229870">
              <a:lnSpc>
                <a:spcPct val="80000"/>
              </a:lnSpc>
              <a:spcBef>
                <a:spcPts val="189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5" dirty="0">
                <a:latin typeface="Arial" panose="020B0604020202020204"/>
                <a:cs typeface="Arial" panose="020B0604020202020204"/>
              </a:rPr>
              <a:t>M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iddle  ear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759450" lvl="1" indent="-229870">
              <a:lnSpc>
                <a:spcPct val="80000"/>
              </a:lnSpc>
              <a:spcBef>
                <a:spcPts val="1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In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n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er  ear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ct val="80000"/>
              </a:lnSpc>
              <a:spcBef>
                <a:spcPts val="1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7319645" algn="l"/>
              </a:tabLst>
            </a:pP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(Add</a:t>
            </a:r>
            <a:r>
              <a:rPr sz="3000" b="1" u="heavy" spc="-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C.</a:t>
            </a:r>
            <a:r>
              <a:rPr sz="3000" b="1" u="heavy" spc="-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“INNER 	</a:t>
            </a:r>
            <a:r>
              <a:rPr sz="30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                          </a:t>
            </a:r>
            <a:r>
              <a:rPr sz="3000" b="1" u="heavy" spc="27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EAR”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to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notes)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7600" y="1892300"/>
            <a:ext cx="5486400" cy="496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392430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10" dirty="0"/>
              <a:t>External</a:t>
            </a:r>
            <a:r>
              <a:rPr spc="-100" dirty="0"/>
              <a:t> </a:t>
            </a:r>
            <a:r>
              <a:rPr spc="-5" dirty="0"/>
              <a:t>Ear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1149350"/>
            <a:ext cx="3379470" cy="47548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marR="669925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Involved </a:t>
            </a:r>
            <a:r>
              <a:rPr sz="3400" dirty="0">
                <a:latin typeface="Arial" panose="020B0604020202020204"/>
                <a:cs typeface="Arial" panose="020B0604020202020204"/>
              </a:rPr>
              <a:t>in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hearing</a:t>
            </a:r>
            <a:r>
              <a:rPr sz="34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only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27940" indent="-34290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Structures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of  the 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external</a:t>
            </a:r>
            <a:r>
              <a:rPr sz="34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ear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ts val="324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Pinna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(auricle)-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>
              <a:lnSpc>
                <a:spcPts val="3240"/>
              </a:lnSpc>
            </a:pP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collects</a:t>
            </a:r>
            <a:r>
              <a:rPr sz="3000" b="1" u="heavy" spc="-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sound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176530" lvl="1" indent="-229870">
              <a:lnSpc>
                <a:spcPct val="80000"/>
              </a:lnSpc>
              <a:spcBef>
                <a:spcPts val="1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External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auditory</a:t>
            </a:r>
            <a:r>
              <a:rPr sz="30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canal- </a:t>
            </a:r>
            <a:r>
              <a:rPr sz="30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channels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sound</a:t>
            </a:r>
            <a:r>
              <a:rPr sz="3000" b="1" u="heavy" spc="-7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inward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5200" y="1371600"/>
            <a:ext cx="5638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652716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10" dirty="0"/>
              <a:t>External</a:t>
            </a:r>
            <a:r>
              <a:rPr spc="-10" dirty="0"/>
              <a:t> </a:t>
            </a:r>
            <a:r>
              <a:rPr spc="-5" dirty="0"/>
              <a:t>Auditory</a:t>
            </a:r>
            <a:r>
              <a:rPr spc="-100" dirty="0"/>
              <a:t> </a:t>
            </a:r>
            <a:r>
              <a:rPr spc="-5" dirty="0"/>
              <a:t>Canal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2268220"/>
            <a:ext cx="7980045" cy="3681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875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Narrow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chamber </a:t>
            </a:r>
            <a:r>
              <a:rPr sz="3400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temporal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bone-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965">
              <a:lnSpc>
                <a:spcPts val="3875"/>
              </a:lnSpc>
            </a:pP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through the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external auditory</a:t>
            </a:r>
            <a:r>
              <a:rPr sz="3400" b="1" u="heavy" spc="-3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meatus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Lined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with</a:t>
            </a:r>
            <a:r>
              <a:rPr sz="34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latin typeface="Arial" panose="020B0604020202020204"/>
                <a:cs typeface="Arial" panose="020B0604020202020204"/>
              </a:rPr>
              <a:t>skin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Ceruminous 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(wax)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glands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present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ts val="3875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Ends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at 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tympanic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membrane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965">
              <a:lnSpc>
                <a:spcPts val="3875"/>
              </a:lnSpc>
            </a:pP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(eardrum)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656590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5080" indent="-26543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Middle</a:t>
            </a:r>
            <a:r>
              <a:rPr spc="-5" dirty="0"/>
              <a:t> </a:t>
            </a:r>
            <a:r>
              <a:rPr spc="-5" dirty="0"/>
              <a:t>Ear</a:t>
            </a:r>
            <a:r>
              <a:rPr spc="-5" dirty="0"/>
              <a:t> </a:t>
            </a:r>
            <a:r>
              <a:rPr spc="-5" dirty="0"/>
              <a:t>or</a:t>
            </a:r>
            <a:r>
              <a:rPr spc="-5" dirty="0"/>
              <a:t> </a:t>
            </a:r>
            <a:r>
              <a:rPr spc="-5" dirty="0"/>
              <a:t>Tympanic </a:t>
            </a:r>
            <a:r>
              <a:rPr spc="-5" dirty="0"/>
              <a:t> </a:t>
            </a:r>
            <a:r>
              <a:rPr spc="-5" dirty="0"/>
              <a:t>Cavity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2660650"/>
            <a:ext cx="7960359" cy="149606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Air-filled cavity within 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temporal</a:t>
            </a:r>
            <a:r>
              <a:rPr sz="34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Only involved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 the sense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hearing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656590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Middle</a:t>
            </a:r>
            <a:r>
              <a:rPr spc="-5" dirty="0"/>
              <a:t> </a:t>
            </a:r>
            <a:r>
              <a:rPr spc="-5" dirty="0"/>
              <a:t>Ear</a:t>
            </a:r>
            <a:r>
              <a:rPr spc="-5" dirty="0"/>
              <a:t> </a:t>
            </a:r>
            <a:r>
              <a:rPr spc="-5" dirty="0"/>
              <a:t>or</a:t>
            </a:r>
            <a:r>
              <a:rPr spc="-60" dirty="0"/>
              <a:t> </a:t>
            </a:r>
            <a:r>
              <a:rPr spc="-5" dirty="0"/>
              <a:t>Tympanic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31800" y="807720"/>
            <a:ext cx="80117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81000" algn="l"/>
              </a:tabLst>
            </a:pPr>
            <a:r>
              <a:rPr sz="3400" spc="-755" dirty="0">
                <a:latin typeface="Arial" panose="020B0604020202020204"/>
                <a:cs typeface="Arial" panose="020B0604020202020204"/>
              </a:rPr>
              <a:t>T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w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o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t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u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ty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bes</a:t>
            </a:r>
            <a:r>
              <a:rPr sz="3400" spc="-57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associated with the</a:t>
            </a:r>
            <a:r>
              <a:rPr sz="34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inner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100" y="1361440"/>
            <a:ext cx="6483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>
                <a:latin typeface="Arial" panose="020B0604020202020204"/>
                <a:cs typeface="Arial" panose="020B0604020202020204"/>
              </a:rPr>
              <a:t>e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a</a:t>
            </a:r>
            <a:r>
              <a:rPr sz="3400" dirty="0">
                <a:latin typeface="Arial" panose="020B0604020202020204"/>
                <a:cs typeface="Arial" panose="020B0604020202020204"/>
              </a:rPr>
              <a:t>r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2103120"/>
            <a:ext cx="672719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3840" marR="5080" indent="-231140">
              <a:lnSpc>
                <a:spcPts val="3240"/>
              </a:lnSpc>
              <a:spcBef>
                <a:spcPts val="50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The opening from the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auditory </a:t>
            </a:r>
            <a:r>
              <a:rPr sz="3000" dirty="0">
                <a:latin typeface="Arial" panose="020B0604020202020204"/>
                <a:cs typeface="Arial" panose="020B0604020202020204"/>
              </a:rPr>
              <a:t>canal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is  covered by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tympanic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membrane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" y="2734309"/>
            <a:ext cx="767715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610"/>
              </a:spcBef>
            </a:pP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(eardrum)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The auditory tube connecting the middle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ear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539" y="3986529"/>
            <a:ext cx="7577455" cy="15151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31115">
              <a:lnSpc>
                <a:spcPts val="3230"/>
              </a:lnSpc>
              <a:spcBef>
                <a:spcPts val="515"/>
              </a:spcBef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with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throat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(also know as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eustacian </a:t>
            </a:r>
            <a:r>
              <a:rPr sz="3000" b="1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tube)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4330" indent="-229235">
              <a:lnSpc>
                <a:spcPct val="100000"/>
              </a:lnSpc>
              <a:spcBef>
                <a:spcPts val="14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33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Allows for equalizing pressure during</a:t>
            </a:r>
            <a:r>
              <a:rPr sz="280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yawning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8569" y="5253990"/>
            <a:ext cx="5293995" cy="123698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510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or</a:t>
            </a:r>
            <a:r>
              <a:rPr sz="280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swallowing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1300" indent="-228600">
              <a:lnSpc>
                <a:spcPct val="10000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13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This tube is otherwise</a:t>
            </a:r>
            <a:r>
              <a:rPr sz="28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collapsed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693800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Bones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Tympanic</a:t>
            </a:r>
            <a:r>
              <a:rPr spc="-55" dirty="0"/>
              <a:t> </a:t>
            </a:r>
            <a:r>
              <a:rPr spc="-5" dirty="0"/>
              <a:t>Cavity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6065" cy="6871334"/>
            <a:chOff x="-12759" y="0"/>
            <a:chExt cx="915606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59530" y="1066799"/>
              <a:ext cx="5283200" cy="5791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1963420"/>
            <a:ext cx="3242310" cy="33985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508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Three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bones  span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cavity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882015" lvl="1" indent="-231140">
              <a:lnSpc>
                <a:spcPts val="3230"/>
              </a:lnSpc>
              <a:spcBef>
                <a:spcPts val="21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Malleus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(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m</a:t>
            </a:r>
            <a:r>
              <a:rPr sz="3000" dirty="0">
                <a:latin typeface="Arial" panose="020B0604020202020204"/>
                <a:cs typeface="Arial" panose="020B0604020202020204"/>
              </a:rPr>
              <a:t>mer)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4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Incus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(anvil)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Stapes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(stirrip)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693800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Bones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Tympanic</a:t>
            </a:r>
            <a:r>
              <a:rPr spc="-55" dirty="0"/>
              <a:t> </a:t>
            </a:r>
            <a:r>
              <a:rPr spc="-5" dirty="0"/>
              <a:t>Cavity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3017" y="0"/>
            <a:ext cx="9100185" cy="1321435"/>
            <a:chOff x="-13017" y="0"/>
            <a:chExt cx="910018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7200" y="2115820"/>
            <a:ext cx="326707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508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Vibrations from  eardrum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move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2830830"/>
            <a:ext cx="2859405" cy="149606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810"/>
              </a:spcBef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malleus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These</a:t>
            </a:r>
            <a:r>
              <a:rPr sz="34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100" y="4249420"/>
            <a:ext cx="2922905" cy="10083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57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transfer sound  </a:t>
            </a:r>
            <a:r>
              <a:rPr sz="3400" dirty="0">
                <a:latin typeface="Arial" panose="020B0604020202020204"/>
                <a:cs typeface="Arial" panose="020B0604020202020204"/>
              </a:rPr>
              <a:t>to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inner</a:t>
            </a:r>
            <a:r>
              <a:rPr sz="34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ear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12209" y="1219200"/>
            <a:ext cx="543052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529" y="327659"/>
            <a:ext cx="8840470" cy="6200140"/>
            <a:chOff x="303529" y="327659"/>
            <a:chExt cx="8840470" cy="6200140"/>
          </a:xfrm>
        </p:grpSpPr>
        <p:sp>
          <p:nvSpPr>
            <p:cNvPr id="3" name="object 3"/>
            <p:cNvSpPr/>
            <p:nvPr/>
          </p:nvSpPr>
          <p:spPr>
            <a:xfrm>
              <a:off x="414019" y="426719"/>
              <a:ext cx="8314690" cy="549783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19600" y="762000"/>
              <a:ext cx="4724400" cy="571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1180" y="106679"/>
            <a:ext cx="63823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Inner</a:t>
            </a:r>
            <a:r>
              <a:rPr spc="-10" dirty="0"/>
              <a:t> </a:t>
            </a:r>
            <a:r>
              <a:rPr spc="-10" dirty="0"/>
              <a:t>Ear</a:t>
            </a:r>
            <a:r>
              <a:rPr spc="-10" dirty="0"/>
              <a:t> </a:t>
            </a:r>
            <a:r>
              <a:rPr spc="-5" dirty="0"/>
              <a:t>or</a:t>
            </a:r>
            <a:r>
              <a:rPr spc="-5" dirty="0"/>
              <a:t> </a:t>
            </a:r>
            <a:r>
              <a:rPr spc="-5" dirty="0"/>
              <a:t>Bony</a:t>
            </a:r>
            <a:r>
              <a:rPr spc="-45" dirty="0"/>
              <a:t> </a:t>
            </a:r>
            <a:r>
              <a:rPr spc="-5" dirty="0"/>
              <a:t>Labyrinth</a:t>
            </a:r>
            <a:endParaRPr spc="-5" dirty="0"/>
          </a:p>
        </p:txBody>
      </p:sp>
      <p:grpSp>
        <p:nvGrpSpPr>
          <p:cNvPr id="6" name="object 6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7469" y="1198879"/>
            <a:ext cx="4420870" cy="55867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53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Also </a:t>
            </a:r>
            <a:r>
              <a:rPr sz="3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known as </a:t>
            </a:r>
            <a:r>
              <a:rPr sz="3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osseous</a:t>
            </a:r>
            <a:r>
              <a:rPr sz="3600" b="1" u="heavy" spc="-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labyrinth-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twisted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bony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tubes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55600" marR="1007745" indent="-342900">
              <a:lnSpc>
                <a:spcPts val="3890"/>
              </a:lnSpc>
              <a:spcBef>
                <a:spcPts val="23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600" spc="-5" dirty="0">
                <a:latin typeface="Arial" panose="020B0604020202020204"/>
                <a:cs typeface="Arial" panose="020B0604020202020204"/>
              </a:rPr>
              <a:t>Includes</a:t>
            </a:r>
            <a:r>
              <a:rPr sz="36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latin typeface="Arial" panose="020B0604020202020204"/>
                <a:cs typeface="Arial" panose="020B0604020202020204"/>
              </a:rPr>
              <a:t>sense 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organs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2501900">
              <a:lnSpc>
                <a:spcPts val="3605"/>
              </a:lnSpc>
            </a:pPr>
            <a:r>
              <a:rPr sz="3600" spc="-10" dirty="0">
                <a:latin typeface="Arial" panose="020B0604020202020204"/>
                <a:cs typeface="Arial" panose="020B0604020202020204"/>
              </a:rPr>
              <a:t>for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55600" marR="1642110">
              <a:lnSpc>
                <a:spcPts val="3880"/>
              </a:lnSpc>
              <a:spcBef>
                <a:spcPts val="280"/>
              </a:spcBef>
            </a:pPr>
            <a:r>
              <a:rPr sz="3600" spc="-5" dirty="0">
                <a:latin typeface="Arial" panose="020B0604020202020204"/>
                <a:cs typeface="Arial" panose="020B0604020202020204"/>
              </a:rPr>
              <a:t>hearing</a:t>
            </a:r>
            <a:r>
              <a:rPr sz="36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and  balance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600" spc="-5" dirty="0">
                <a:latin typeface="Arial" panose="020B0604020202020204"/>
                <a:cs typeface="Arial" panose="020B0604020202020204"/>
              </a:rPr>
              <a:t>Filled</a:t>
            </a:r>
            <a:r>
              <a:rPr sz="3600" spc="-10" dirty="0">
                <a:latin typeface="Arial" panose="020B0604020202020204"/>
                <a:cs typeface="Arial" panose="020B0604020202020204"/>
              </a:rPr>
              <a:t> with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7600" y="3657600"/>
            <a:ext cx="54864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04800" y="328929"/>
            <a:ext cx="8605520" cy="6249670"/>
            <a:chOff x="304800" y="328929"/>
            <a:chExt cx="8605520" cy="6249670"/>
          </a:xfrm>
        </p:grpSpPr>
        <p:sp>
          <p:nvSpPr>
            <p:cNvPr id="4" name="object 4"/>
            <p:cNvSpPr/>
            <p:nvPr/>
          </p:nvSpPr>
          <p:spPr>
            <a:xfrm>
              <a:off x="375919" y="3797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8427720" y="1270"/>
                  </a:moveTo>
                  <a:lnTo>
                    <a:pt x="104139" y="1270"/>
                  </a:lnTo>
                  <a:lnTo>
                    <a:pt x="93979" y="6350"/>
                  </a:lnTo>
                  <a:lnTo>
                    <a:pt x="81279" y="11430"/>
                  </a:lnTo>
                  <a:lnTo>
                    <a:pt x="40639" y="39370"/>
                  </a:lnTo>
                  <a:lnTo>
                    <a:pt x="11429" y="81280"/>
                  </a:lnTo>
                  <a:lnTo>
                    <a:pt x="5079" y="102870"/>
                  </a:lnTo>
                  <a:lnTo>
                    <a:pt x="1269" y="115570"/>
                  </a:lnTo>
                  <a:lnTo>
                    <a:pt x="0" y="128270"/>
                  </a:lnTo>
                  <a:lnTo>
                    <a:pt x="0" y="6069330"/>
                  </a:lnTo>
                  <a:lnTo>
                    <a:pt x="1269" y="6080760"/>
                  </a:lnTo>
                  <a:lnTo>
                    <a:pt x="5079" y="6093460"/>
                  </a:lnTo>
                  <a:lnTo>
                    <a:pt x="6350" y="6104890"/>
                  </a:lnTo>
                  <a:lnTo>
                    <a:pt x="31750" y="6148070"/>
                  </a:lnTo>
                  <a:lnTo>
                    <a:pt x="71120" y="6181090"/>
                  </a:lnTo>
                  <a:lnTo>
                    <a:pt x="116839" y="6197600"/>
                  </a:lnTo>
                  <a:lnTo>
                    <a:pt x="8416290" y="6197600"/>
                  </a:lnTo>
                  <a:lnTo>
                    <a:pt x="8463280" y="6181090"/>
                  </a:lnTo>
                  <a:lnTo>
                    <a:pt x="8501380" y="6148070"/>
                  </a:lnTo>
                  <a:lnTo>
                    <a:pt x="8526780" y="6104890"/>
                  </a:lnTo>
                  <a:lnTo>
                    <a:pt x="8531860" y="6080760"/>
                  </a:lnTo>
                  <a:lnTo>
                    <a:pt x="8533130" y="6069330"/>
                  </a:lnTo>
                  <a:lnTo>
                    <a:pt x="8533130" y="128270"/>
                  </a:lnTo>
                  <a:lnTo>
                    <a:pt x="8530590" y="102870"/>
                  </a:lnTo>
                  <a:lnTo>
                    <a:pt x="8501380" y="49530"/>
                  </a:lnTo>
                  <a:lnTo>
                    <a:pt x="8463280" y="16510"/>
                  </a:lnTo>
                  <a:lnTo>
                    <a:pt x="8440420" y="6350"/>
                  </a:lnTo>
                  <a:lnTo>
                    <a:pt x="8427720" y="1270"/>
                  </a:lnTo>
                  <a:close/>
                </a:path>
                <a:path w="8533130" h="6197600">
                  <a:moveTo>
                    <a:pt x="8404860" y="0"/>
                  </a:moveTo>
                  <a:lnTo>
                    <a:pt x="128270" y="0"/>
                  </a:lnTo>
                  <a:lnTo>
                    <a:pt x="116839" y="1270"/>
                  </a:lnTo>
                  <a:lnTo>
                    <a:pt x="8416290" y="1270"/>
                  </a:lnTo>
                  <a:lnTo>
                    <a:pt x="840486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7189" y="378459"/>
              <a:ext cx="8533130" cy="6198870"/>
            </a:xfrm>
            <a:custGeom>
              <a:avLst/>
              <a:gdLst/>
              <a:ahLst/>
              <a:cxnLst/>
              <a:rect l="l" t="t" r="r" b="b"/>
              <a:pathLst>
                <a:path w="8533130" h="6198870">
                  <a:moveTo>
                    <a:pt x="128269" y="0"/>
                  </a:moveTo>
                  <a:lnTo>
                    <a:pt x="80902" y="11132"/>
                  </a:lnTo>
                  <a:lnTo>
                    <a:pt x="39846" y="40481"/>
                  </a:lnTo>
                  <a:lnTo>
                    <a:pt x="10933" y="81974"/>
                  </a:lnTo>
                  <a:lnTo>
                    <a:pt x="0" y="129539"/>
                  </a:lnTo>
                  <a:lnTo>
                    <a:pt x="0" y="6069330"/>
                  </a:lnTo>
                  <a:lnTo>
                    <a:pt x="10933" y="6116895"/>
                  </a:lnTo>
                  <a:lnTo>
                    <a:pt x="39846" y="6158388"/>
                  </a:lnTo>
                  <a:lnTo>
                    <a:pt x="80902" y="6187737"/>
                  </a:lnTo>
                  <a:lnTo>
                    <a:pt x="128269" y="6198870"/>
                  </a:lnTo>
                  <a:lnTo>
                    <a:pt x="8403590" y="6198870"/>
                  </a:lnTo>
                  <a:lnTo>
                    <a:pt x="8450957" y="6187737"/>
                  </a:lnTo>
                  <a:lnTo>
                    <a:pt x="8492013" y="6158388"/>
                  </a:lnTo>
                  <a:lnTo>
                    <a:pt x="8520926" y="6116895"/>
                  </a:lnTo>
                  <a:lnTo>
                    <a:pt x="8531860" y="6069330"/>
                  </a:lnTo>
                  <a:lnTo>
                    <a:pt x="8531860" y="129539"/>
                  </a:lnTo>
                  <a:lnTo>
                    <a:pt x="8520926" y="81974"/>
                  </a:lnTo>
                  <a:lnTo>
                    <a:pt x="8492013" y="40481"/>
                  </a:lnTo>
                  <a:lnTo>
                    <a:pt x="8450957" y="11132"/>
                  </a:lnTo>
                  <a:lnTo>
                    <a:pt x="8403590" y="0"/>
                  </a:lnTo>
                  <a:lnTo>
                    <a:pt x="128269" y="0"/>
                  </a:lnTo>
                  <a:close/>
                </a:path>
                <a:path w="8533130" h="6198870">
                  <a:moveTo>
                    <a:pt x="0" y="0"/>
                  </a:moveTo>
                  <a:lnTo>
                    <a:pt x="0" y="0"/>
                  </a:lnTo>
                </a:path>
                <a:path w="8533130" h="6198870">
                  <a:moveTo>
                    <a:pt x="8533130" y="6198870"/>
                  </a:moveTo>
                  <a:lnTo>
                    <a:pt x="8533130" y="61988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800" y="32892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427720" y="1270"/>
                  </a:moveTo>
                  <a:lnTo>
                    <a:pt x="104140" y="1270"/>
                  </a:lnTo>
                  <a:lnTo>
                    <a:pt x="69850" y="16510"/>
                  </a:lnTo>
                  <a:lnTo>
                    <a:pt x="30479" y="49530"/>
                  </a:lnTo>
                  <a:lnTo>
                    <a:pt x="6350" y="92710"/>
                  </a:lnTo>
                  <a:lnTo>
                    <a:pt x="2539" y="102870"/>
                  </a:lnTo>
                  <a:lnTo>
                    <a:pt x="0" y="11557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115570"/>
                  </a:lnTo>
                  <a:lnTo>
                    <a:pt x="8529320" y="102870"/>
                  </a:lnTo>
                  <a:lnTo>
                    <a:pt x="8525510" y="92710"/>
                  </a:lnTo>
                  <a:lnTo>
                    <a:pt x="8521700" y="81280"/>
                  </a:lnTo>
                  <a:lnTo>
                    <a:pt x="8515350" y="69850"/>
                  </a:lnTo>
                  <a:lnTo>
                    <a:pt x="8509000" y="59690"/>
                  </a:lnTo>
                  <a:lnTo>
                    <a:pt x="8500110" y="49530"/>
                  </a:lnTo>
                  <a:lnTo>
                    <a:pt x="8492490" y="39370"/>
                  </a:lnTo>
                  <a:lnTo>
                    <a:pt x="8483600" y="31750"/>
                  </a:lnTo>
                  <a:lnTo>
                    <a:pt x="8472170" y="24129"/>
                  </a:lnTo>
                  <a:lnTo>
                    <a:pt x="8462010" y="16510"/>
                  </a:lnTo>
                  <a:lnTo>
                    <a:pt x="8427720" y="1270"/>
                  </a:lnTo>
                  <a:close/>
                </a:path>
                <a:path w="8531860" h="182879">
                  <a:moveTo>
                    <a:pt x="8403590" y="0"/>
                  </a:moveTo>
                  <a:lnTo>
                    <a:pt x="128270" y="0"/>
                  </a:lnTo>
                  <a:lnTo>
                    <a:pt x="115570" y="1270"/>
                  </a:lnTo>
                  <a:lnTo>
                    <a:pt x="8415020" y="1270"/>
                  </a:lnTo>
                  <a:lnTo>
                    <a:pt x="84035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327659"/>
            <a:ext cx="9144000" cy="6530340"/>
            <a:chOff x="0" y="327659"/>
            <a:chExt cx="9144000" cy="6530340"/>
          </a:xfrm>
        </p:grpSpPr>
        <p:sp>
          <p:nvSpPr>
            <p:cNvPr id="8" name="object 8"/>
            <p:cNvSpPr/>
            <p:nvPr/>
          </p:nvSpPr>
          <p:spPr>
            <a:xfrm>
              <a:off x="304800" y="49529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800" y="6629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4800" y="83057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4800" y="996950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4800" y="116585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80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4800" y="133222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4800" y="14998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800" y="16675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800" y="183514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800" y="20027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800" y="217043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800" y="23380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800" y="25057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4800" y="267334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4800" y="28409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4800" y="300863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04800" y="31762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04800" y="33439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04800" y="351154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4800" y="367791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4800" y="3846830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4800" y="40132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4800" y="41808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4800" y="43484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04800" y="45161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4800" y="46837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4800" y="48514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4800" y="50190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04800" y="51866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04800" y="53543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04800" y="55219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04800" y="56896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04800" y="58572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04800" y="602360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4800" y="619251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04800" y="6358889"/>
              <a:ext cx="8531860" cy="167640"/>
            </a:xfrm>
            <a:custGeom>
              <a:avLst/>
              <a:gdLst/>
              <a:ahLst/>
              <a:cxnLst/>
              <a:rect l="l" t="t" r="r" b="b"/>
              <a:pathLst>
                <a:path w="8531860" h="167640">
                  <a:moveTo>
                    <a:pt x="8531859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6510" y="97790"/>
                  </a:lnTo>
                  <a:lnTo>
                    <a:pt x="48260" y="135890"/>
                  </a:lnTo>
                  <a:lnTo>
                    <a:pt x="92710" y="161290"/>
                  </a:lnTo>
                  <a:lnTo>
                    <a:pt x="115570" y="167640"/>
                  </a:lnTo>
                  <a:lnTo>
                    <a:pt x="8415020" y="167640"/>
                  </a:lnTo>
                  <a:lnTo>
                    <a:pt x="8427720" y="165100"/>
                  </a:lnTo>
                  <a:lnTo>
                    <a:pt x="8439150" y="161290"/>
                  </a:lnTo>
                  <a:lnTo>
                    <a:pt x="8462010" y="151130"/>
                  </a:lnTo>
                  <a:lnTo>
                    <a:pt x="8472170" y="143510"/>
                  </a:lnTo>
                  <a:lnTo>
                    <a:pt x="8483600" y="135890"/>
                  </a:lnTo>
                  <a:lnTo>
                    <a:pt x="8492490" y="127000"/>
                  </a:lnTo>
                  <a:lnTo>
                    <a:pt x="8500110" y="118110"/>
                  </a:lnTo>
                  <a:lnTo>
                    <a:pt x="8509000" y="107950"/>
                  </a:lnTo>
                  <a:lnTo>
                    <a:pt x="8515350" y="97790"/>
                  </a:lnTo>
                  <a:lnTo>
                    <a:pt x="8521700" y="86360"/>
                  </a:lnTo>
                  <a:lnTo>
                    <a:pt x="8529320" y="63500"/>
                  </a:lnTo>
                  <a:lnTo>
                    <a:pt x="8531860" y="50800"/>
                  </a:lnTo>
                  <a:lnTo>
                    <a:pt x="8531859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04800" y="3289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128270" y="0"/>
                  </a:moveTo>
                  <a:lnTo>
                    <a:pt x="81438" y="10933"/>
                  </a:lnTo>
                  <a:lnTo>
                    <a:pt x="40322" y="39846"/>
                  </a:lnTo>
                  <a:lnTo>
                    <a:pt x="11112" y="80902"/>
                  </a:lnTo>
                  <a:lnTo>
                    <a:pt x="0" y="128270"/>
                  </a:lnTo>
                  <a:lnTo>
                    <a:pt x="0" y="6068060"/>
                  </a:lnTo>
                  <a:lnTo>
                    <a:pt x="11112" y="6115625"/>
                  </a:lnTo>
                  <a:lnTo>
                    <a:pt x="40322" y="6157118"/>
                  </a:lnTo>
                  <a:lnTo>
                    <a:pt x="81438" y="6186467"/>
                  </a:lnTo>
                  <a:lnTo>
                    <a:pt x="128270" y="6197600"/>
                  </a:lnTo>
                  <a:lnTo>
                    <a:pt x="8404860" y="6197600"/>
                  </a:lnTo>
                  <a:lnTo>
                    <a:pt x="8451691" y="6186467"/>
                  </a:lnTo>
                  <a:lnTo>
                    <a:pt x="8492807" y="6157118"/>
                  </a:lnTo>
                  <a:lnTo>
                    <a:pt x="8522017" y="6115625"/>
                  </a:lnTo>
                  <a:lnTo>
                    <a:pt x="8533130" y="6068060"/>
                  </a:lnTo>
                  <a:lnTo>
                    <a:pt x="8533130" y="128270"/>
                  </a:lnTo>
                  <a:lnTo>
                    <a:pt x="8522017" y="80902"/>
                  </a:lnTo>
                  <a:lnTo>
                    <a:pt x="8492807" y="39846"/>
                  </a:lnTo>
                  <a:lnTo>
                    <a:pt x="8451691" y="10933"/>
                  </a:lnTo>
                  <a:lnTo>
                    <a:pt x="8404860" y="0"/>
                  </a:lnTo>
                  <a:lnTo>
                    <a:pt x="128270" y="0"/>
                  </a:lnTo>
                  <a:close/>
                </a:path>
                <a:path w="8533130" h="61976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0" y="1142999"/>
              <a:ext cx="9144000" cy="5715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638111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Inner</a:t>
            </a:r>
            <a:r>
              <a:rPr spc="-10" dirty="0"/>
              <a:t> </a:t>
            </a:r>
            <a:r>
              <a:rPr spc="-10" dirty="0"/>
              <a:t>Ear</a:t>
            </a:r>
            <a:r>
              <a:rPr spc="-10" dirty="0"/>
              <a:t> </a:t>
            </a:r>
            <a:r>
              <a:rPr spc="-5" dirty="0"/>
              <a:t>or</a:t>
            </a:r>
            <a:r>
              <a:rPr spc="-5" dirty="0"/>
              <a:t> </a:t>
            </a:r>
            <a:r>
              <a:rPr spc="-5" dirty="0"/>
              <a:t>Bony</a:t>
            </a:r>
            <a:r>
              <a:rPr spc="-50" dirty="0"/>
              <a:t> </a:t>
            </a:r>
            <a:r>
              <a:rPr spc="-5" dirty="0"/>
              <a:t>Labyrinth</a:t>
            </a:r>
            <a:endParaRPr spc="-5" dirty="0"/>
          </a:p>
        </p:txBody>
      </p:sp>
      <p:grpSp>
        <p:nvGrpSpPr>
          <p:cNvPr id="47" name="object 47"/>
          <p:cNvGrpSpPr/>
          <p:nvPr/>
        </p:nvGrpSpPr>
        <p:grpSpPr>
          <a:xfrm>
            <a:off x="-13017" y="0"/>
            <a:ext cx="9157335" cy="6871334"/>
            <a:chOff x="-13017" y="0"/>
            <a:chExt cx="9157335" cy="6871334"/>
          </a:xfrm>
        </p:grpSpPr>
        <p:sp>
          <p:nvSpPr>
            <p:cNvPr id="48" name="object 4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904999" y="4114799"/>
              <a:ext cx="7239000" cy="2743200"/>
            </a:xfrm>
            <a:custGeom>
              <a:avLst/>
              <a:gdLst/>
              <a:ahLst/>
              <a:cxnLst/>
              <a:rect l="l" t="t" r="r" b="b"/>
              <a:pathLst>
                <a:path w="7239000" h="2743200">
                  <a:moveTo>
                    <a:pt x="7239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7239000" y="2743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76860" y="4851399"/>
              <a:ext cx="8867140" cy="27940"/>
            </a:xfrm>
            <a:custGeom>
              <a:avLst/>
              <a:gdLst/>
              <a:ahLst/>
              <a:cxnLst/>
              <a:rect l="l" t="t" r="r" b="b"/>
              <a:pathLst>
                <a:path w="8867140" h="27939">
                  <a:moveTo>
                    <a:pt x="0" y="27940"/>
                  </a:moveTo>
                  <a:lnTo>
                    <a:pt x="8867140" y="27940"/>
                  </a:lnTo>
                  <a:lnTo>
                    <a:pt x="8867140" y="0"/>
                  </a:lnTo>
                  <a:lnTo>
                    <a:pt x="0" y="0"/>
                  </a:lnTo>
                  <a:lnTo>
                    <a:pt x="0" y="2794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0170" y="5303520"/>
              <a:ext cx="6894830" cy="0"/>
            </a:xfrm>
            <a:custGeom>
              <a:avLst/>
              <a:gdLst/>
              <a:ahLst/>
              <a:cxnLst/>
              <a:rect l="l" t="t" r="r" b="b"/>
              <a:pathLst>
                <a:path w="6894830">
                  <a:moveTo>
                    <a:pt x="0" y="0"/>
                  </a:moveTo>
                  <a:lnTo>
                    <a:pt x="6894830" y="0"/>
                  </a:lnTo>
                </a:path>
              </a:pathLst>
            </a:custGeom>
            <a:ln w="2794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0170" y="5728970"/>
              <a:ext cx="9053830" cy="27940"/>
            </a:xfrm>
            <a:custGeom>
              <a:avLst/>
              <a:gdLst/>
              <a:ahLst/>
              <a:cxnLst/>
              <a:rect l="l" t="t" r="r" b="b"/>
              <a:pathLst>
                <a:path w="9053830" h="27939">
                  <a:moveTo>
                    <a:pt x="0" y="27939"/>
                  </a:moveTo>
                  <a:lnTo>
                    <a:pt x="9053830" y="27939"/>
                  </a:lnTo>
                  <a:lnTo>
                    <a:pt x="9053830" y="0"/>
                  </a:lnTo>
                  <a:lnTo>
                    <a:pt x="0" y="0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0170" y="6181090"/>
              <a:ext cx="8825230" cy="0"/>
            </a:xfrm>
            <a:custGeom>
              <a:avLst/>
              <a:gdLst/>
              <a:ahLst/>
              <a:cxnLst/>
              <a:rect l="l" t="t" r="r" b="b"/>
              <a:pathLst>
                <a:path w="8825230">
                  <a:moveTo>
                    <a:pt x="0" y="0"/>
                  </a:moveTo>
                  <a:lnTo>
                    <a:pt x="8825230" y="0"/>
                  </a:lnTo>
                </a:path>
              </a:pathLst>
            </a:custGeom>
            <a:ln w="2794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0170" y="6619239"/>
              <a:ext cx="6863080" cy="0"/>
            </a:xfrm>
            <a:custGeom>
              <a:avLst/>
              <a:gdLst/>
              <a:ahLst/>
              <a:cxnLst/>
              <a:rect l="l" t="t" r="r" b="b"/>
              <a:pathLst>
                <a:path w="6863080">
                  <a:moveTo>
                    <a:pt x="0" y="0"/>
                  </a:moveTo>
                  <a:lnTo>
                    <a:pt x="6863080" y="0"/>
                  </a:lnTo>
                </a:path>
              </a:pathLst>
            </a:custGeom>
            <a:ln w="2794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77469" y="4404359"/>
            <a:ext cx="8797290" cy="270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960">
              <a:lnSpc>
                <a:spcPts val="3645"/>
              </a:lnSpc>
              <a:spcBef>
                <a:spcPts val="100"/>
              </a:spcBef>
              <a:buClr>
                <a:srgbClr val="FF6600"/>
              </a:buClr>
              <a:buSzPct val="97000"/>
              <a:buFont typeface="Symbol" panose="05050102010706020507"/>
              <a:buChar char=""/>
              <a:tabLst>
                <a:tab pos="200660" algn="l"/>
                <a:tab pos="2488565" algn="l"/>
                <a:tab pos="3041015" algn="l"/>
                <a:tab pos="3853815" algn="l"/>
                <a:tab pos="5400040" algn="l"/>
                <a:tab pos="6563995" algn="l"/>
                <a:tab pos="7491095" algn="l"/>
              </a:tabLst>
            </a:pP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Vibrations	</a:t>
            </a:r>
            <a:r>
              <a:rPr sz="3200" b="1" spc="-4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of	</a:t>
            </a:r>
            <a:r>
              <a:rPr sz="3200" b="1" spc="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	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stapes	</a:t>
            </a:r>
            <a:r>
              <a:rPr sz="3200" b="1" spc="2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push	</a:t>
            </a:r>
            <a:r>
              <a:rPr sz="3200" b="1" spc="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and	</a:t>
            </a:r>
            <a:r>
              <a:rPr sz="3200" b="1" spc="1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pull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 marR="1564640" indent="5539740">
              <a:lnSpc>
                <a:spcPts val="3460"/>
              </a:lnSpc>
              <a:spcBef>
                <a:spcPts val="235"/>
              </a:spcBef>
              <a:tabLst>
                <a:tab pos="2868930" algn="l"/>
                <a:tab pos="3895725" algn="l"/>
                <a:tab pos="5744845" algn="l"/>
                <a:tab pos="6219190" algn="l"/>
              </a:tabLst>
            </a:pPr>
            <a:r>
              <a:rPr sz="3200" b="1" spc="-4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on	</a:t>
            </a:r>
            <a:r>
              <a:rPr sz="3200" b="1" spc="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  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200" b="1" spc="2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3200" b="1" spc="2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3200" b="1" spc="-1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3200" b="1" spc="2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200" b="1" spc="-1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ndo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,	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b="1" spc="9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3200" b="1" spc="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3200" b="1" spc="-1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g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3365500">
              <a:lnSpc>
                <a:spcPts val="3205"/>
              </a:lnSpc>
              <a:tabLst>
                <a:tab pos="4177665" algn="l"/>
                <a:tab pos="6389370" algn="l"/>
                <a:tab pos="8150225" algn="l"/>
              </a:tabLst>
            </a:pP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	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3200" b="1" spc="2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3200" b="1" spc="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il</a:t>
            </a:r>
            <a:r>
              <a:rPr sz="3200" b="1" spc="9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3200" b="1" spc="7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3200" b="1" spc="-1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b="1" spc="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ug</a:t>
            </a:r>
            <a:r>
              <a:rPr sz="3200" b="1" spc="-1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450"/>
              </a:lnSpc>
              <a:tabLst>
                <a:tab pos="2089150" algn="l"/>
                <a:tab pos="3037840" algn="l"/>
                <a:tab pos="4394200" algn="l"/>
                <a:tab pos="6097905" algn="l"/>
                <a:tab pos="6603365" algn="l"/>
              </a:tabLst>
            </a:pPr>
            <a:r>
              <a:rPr sz="3200" b="1" spc="12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cochlea.	</a:t>
            </a:r>
            <a:r>
              <a:rPr sz="3200" b="1" spc="114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	</a:t>
            </a:r>
            <a:r>
              <a:rPr sz="3200" b="1" spc="3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round	</a:t>
            </a:r>
            <a:r>
              <a:rPr sz="3200" b="1" spc="4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window	</a:t>
            </a:r>
            <a:r>
              <a:rPr sz="3200" b="1" spc="-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is	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645"/>
              </a:lnSpc>
              <a:tabLst>
                <a:tab pos="2371725" algn="l"/>
                <a:tab pos="2922905" algn="l"/>
                <a:tab pos="3735070" algn="l"/>
                <a:tab pos="5689600" algn="l"/>
                <a:tab pos="6616065" algn="l"/>
                <a:tab pos="7167245" algn="l"/>
              </a:tabLst>
            </a:pPr>
            <a:r>
              <a:rPr sz="3200" b="1" spc="114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membrane	</a:t>
            </a:r>
            <a:r>
              <a:rPr sz="3200" b="1" spc="4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at	</a:t>
            </a:r>
            <a:r>
              <a:rPr sz="3200" b="1" spc="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	</a:t>
            </a:r>
            <a:r>
              <a:rPr sz="3200" b="1" spc="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opposite	</a:t>
            </a:r>
            <a:r>
              <a:rPr sz="3200" b="1" spc="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end	</a:t>
            </a:r>
            <a:r>
              <a:rPr sz="3200" b="1" spc="-5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to	</a:t>
            </a:r>
            <a:r>
              <a:rPr sz="3200" b="1" spc="12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relieve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019800" y="914400"/>
            <a:ext cx="28956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469" y="30479"/>
            <a:ext cx="789685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10" indent="-47371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SzPct val="83000"/>
              <a:buFont typeface="Symbol" panose="05050102010706020507"/>
              <a:buChar char=""/>
              <a:tabLst>
                <a:tab pos="485775" algn="l"/>
                <a:tab pos="485775" algn="l"/>
              </a:tabLst>
            </a:pP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Accessory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Structures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4100" spc="-4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Eye</a:t>
            </a:r>
            <a:endParaRPr sz="4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369" y="262043"/>
            <a:ext cx="5741670" cy="138049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Conjunctiva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6870" indent="-22987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68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Membrane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that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lines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eyelids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1616709"/>
            <a:ext cx="8354059" cy="12319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2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Connects to the surface 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eye-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forms 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000" spc="-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seal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Secretes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mucus to lubricate the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0" y="2975610"/>
            <a:ext cx="6096000" cy="3882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529" y="327659"/>
            <a:ext cx="8840470" cy="6530340"/>
            <a:chOff x="303529" y="327659"/>
            <a:chExt cx="8840470" cy="6530340"/>
          </a:xfrm>
        </p:grpSpPr>
        <p:sp>
          <p:nvSpPr>
            <p:cNvPr id="3" name="object 3"/>
            <p:cNvSpPr/>
            <p:nvPr/>
          </p:nvSpPr>
          <p:spPr>
            <a:xfrm>
              <a:off x="414019" y="426719"/>
              <a:ext cx="8314690" cy="549783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43400" y="1142999"/>
              <a:ext cx="4800600" cy="571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1180" y="30479"/>
            <a:ext cx="63817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Inner</a:t>
            </a:r>
            <a:r>
              <a:rPr spc="-10" dirty="0"/>
              <a:t> </a:t>
            </a:r>
            <a:r>
              <a:rPr spc="-10" dirty="0"/>
              <a:t>Ear</a:t>
            </a:r>
            <a:r>
              <a:rPr spc="-10" dirty="0"/>
              <a:t> </a:t>
            </a:r>
            <a:r>
              <a:rPr spc="-5" dirty="0"/>
              <a:t>or</a:t>
            </a:r>
            <a:r>
              <a:rPr spc="-5" dirty="0"/>
              <a:t> </a:t>
            </a:r>
            <a:r>
              <a:rPr spc="-5" dirty="0"/>
              <a:t>Bony</a:t>
            </a:r>
            <a:r>
              <a:rPr spc="-50" dirty="0"/>
              <a:t> </a:t>
            </a:r>
            <a:r>
              <a:rPr spc="-5" dirty="0"/>
              <a:t>Labryinth</a:t>
            </a:r>
            <a:endParaRPr spc="-5" dirty="0"/>
          </a:p>
        </p:txBody>
      </p:sp>
      <p:grpSp>
        <p:nvGrpSpPr>
          <p:cNvPr id="6" name="object 6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77240" y="3373120"/>
            <a:ext cx="7251700" cy="0"/>
          </a:xfrm>
          <a:custGeom>
            <a:avLst/>
            <a:gdLst/>
            <a:ahLst/>
            <a:cxnLst/>
            <a:rect l="l" t="t" r="r" b="b"/>
            <a:pathLst>
              <a:path w="7251700">
                <a:moveTo>
                  <a:pt x="0" y="0"/>
                </a:moveTo>
                <a:lnTo>
                  <a:pt x="7251700" y="0"/>
                </a:lnTo>
              </a:path>
            </a:pathLst>
          </a:custGeom>
          <a:ln w="24130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7469" y="723900"/>
            <a:ext cx="8022590" cy="61455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71120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dirty="0">
                <a:latin typeface="Arial" panose="020B0604020202020204"/>
                <a:cs typeface="Arial" panose="020B0604020202020204"/>
              </a:rPr>
              <a:t>A maze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bony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chambers within</a:t>
            </a:r>
            <a:r>
              <a:rPr sz="34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the  temporal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Cochlea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699770">
              <a:lnSpc>
                <a:spcPts val="3020"/>
              </a:lnSpc>
              <a:spcBef>
                <a:spcPts val="1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1938655" algn="l"/>
                <a:tab pos="3057525" algn="l"/>
                <a:tab pos="3766820" algn="l"/>
                <a:tab pos="8009255" algn="l"/>
              </a:tabLst>
            </a:pPr>
            <a:r>
              <a:rPr sz="28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Upper	</a:t>
            </a:r>
            <a:r>
              <a:rPr sz="28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chamber 		</a:t>
            </a:r>
            <a:r>
              <a:rPr sz="28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spc="-4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is	</a:t>
            </a:r>
            <a:r>
              <a:rPr sz="2800" b="1" spc="4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	</a:t>
            </a:r>
            <a:r>
              <a:rPr sz="28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scala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>
              <a:lnSpc>
                <a:spcPts val="2975"/>
              </a:lnSpc>
              <a:tabLst>
                <a:tab pos="3509645" algn="l"/>
              </a:tabLst>
            </a:pPr>
            <a:r>
              <a:rPr sz="2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2800" b="1" u="heavy" spc="6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vestibuli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ts val="319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1938655" algn="l"/>
                <a:tab pos="8009255" algn="l"/>
              </a:tabLst>
            </a:pPr>
            <a:r>
              <a:rPr sz="2800" b="1" u="heavy" spc="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Lower	</a:t>
            </a:r>
            <a:r>
              <a:rPr sz="28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chamber	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>
              <a:lnSpc>
                <a:spcPts val="3025"/>
              </a:lnSpc>
              <a:tabLst>
                <a:tab pos="2997835" algn="l"/>
                <a:tab pos="3441700" algn="l"/>
                <a:tab pos="4150360" algn="l"/>
                <a:tab pos="7950200" algn="l"/>
              </a:tabLst>
            </a:pPr>
            <a:r>
              <a:rPr sz="2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2800" b="1" u="heavy" spc="-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is	</a:t>
            </a:r>
            <a:r>
              <a:rPr sz="2800" b="1" u="heavy" spc="4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	</a:t>
            </a:r>
            <a:r>
              <a:rPr sz="28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scala	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>
              <a:lnSpc>
                <a:spcPts val="3195"/>
              </a:lnSpc>
              <a:tabLst>
                <a:tab pos="4275455" algn="l"/>
              </a:tabLst>
            </a:pPr>
            <a:r>
              <a:rPr sz="2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2800" b="1" u="heavy" spc="5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tympani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3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Vestibule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219700" lvl="1" indent="-229870">
              <a:lnSpc>
                <a:spcPts val="3240"/>
              </a:lnSpc>
              <a:spcBef>
                <a:spcPts val="1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m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icircular  </a:t>
            </a:r>
            <a:r>
              <a:rPr sz="3000" dirty="0">
                <a:latin typeface="Arial" panose="020B0604020202020204"/>
                <a:cs typeface="Arial" panose="020B0604020202020204"/>
              </a:rPr>
              <a:t>canals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600" y="4038600"/>
            <a:ext cx="54864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182879"/>
            <a:ext cx="328993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85" dirty="0"/>
              <a:t> </a:t>
            </a:r>
            <a:r>
              <a:rPr spc="-5" dirty="0"/>
              <a:t>Corti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85800" y="939800"/>
            <a:ext cx="8239759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Located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within the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cochlea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Receptors </a:t>
            </a:r>
            <a:r>
              <a:rPr sz="3000" dirty="0">
                <a:latin typeface="Arial" panose="020B0604020202020204"/>
                <a:cs typeface="Arial" panose="020B0604020202020204"/>
              </a:rPr>
              <a:t>=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hair </a:t>
            </a:r>
            <a:r>
              <a:rPr sz="3000" dirty="0">
                <a:latin typeface="Arial" panose="020B0604020202020204"/>
                <a:cs typeface="Arial" panose="020B0604020202020204"/>
              </a:rPr>
              <a:t>cells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on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basilar</a:t>
            </a:r>
            <a:r>
              <a:rPr sz="30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membrane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49069" y="6435090"/>
            <a:ext cx="193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400" spc="-18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1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tympani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2853690"/>
            <a:ext cx="165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000" spc="-18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000" spc="-23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vestibuli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017" y="0"/>
            <a:ext cx="9100185" cy="1321435"/>
            <a:chOff x="-13017" y="0"/>
            <a:chExt cx="9100185" cy="13214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85800" y="821690"/>
            <a:ext cx="8182609" cy="17157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3840" marR="5080" indent="-231140">
              <a:lnSpc>
                <a:spcPct val="90000"/>
              </a:lnSpc>
              <a:spcBef>
                <a:spcPts val="4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  <a:tab pos="5696585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Gel-like tectorial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membrane is capable of  bending hair cells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endolymph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 the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membranous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labyrinth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of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	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cochlear</a:t>
            </a:r>
            <a:r>
              <a:rPr sz="3000" b="1" u="heavy" spc="-9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duct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flows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over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it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and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pushes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on the</a:t>
            </a:r>
            <a:r>
              <a:rPr sz="3000" b="1" u="heavy" spc="-114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membrane)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7069" y="242570"/>
            <a:ext cx="328993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85" dirty="0"/>
              <a:t> </a:t>
            </a:r>
            <a:r>
              <a:rPr spc="-5" dirty="0"/>
              <a:t>Corti</a:t>
            </a:r>
            <a:endParaRPr spc="-5" dirty="0"/>
          </a:p>
        </p:txBody>
      </p:sp>
      <p:grpSp>
        <p:nvGrpSpPr>
          <p:cNvPr id="7" name="object 7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449069" y="6435090"/>
            <a:ext cx="193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400" spc="-18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1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tympani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0469" y="2853690"/>
            <a:ext cx="165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000" spc="-18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000" spc="-23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vestibuli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186690"/>
            <a:ext cx="42735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Organs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80" dirty="0"/>
              <a:t> </a:t>
            </a:r>
            <a:r>
              <a:rPr spc="-5" dirty="0"/>
              <a:t>Hearing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28600" y="580549"/>
            <a:ext cx="8443595" cy="2363470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4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Organ of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Corti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5080" lvl="1" indent="-231140">
              <a:lnSpc>
                <a:spcPts val="3450"/>
              </a:lnSpc>
              <a:spcBef>
                <a:spcPts val="21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200" spc="-355" dirty="0">
                <a:latin typeface="Arial Black" panose="020B0A04020102020204"/>
                <a:cs typeface="Arial Black" panose="020B0A04020102020204"/>
              </a:rPr>
              <a:t>Cochlear nerve </a:t>
            </a:r>
            <a:r>
              <a:rPr sz="3200" spc="-425" dirty="0">
                <a:latin typeface="Arial Black" panose="020B0A04020102020204"/>
                <a:cs typeface="Arial Black" panose="020B0A04020102020204"/>
              </a:rPr>
              <a:t>attached </a:t>
            </a:r>
            <a:r>
              <a:rPr sz="3200" spc="-450" dirty="0">
                <a:latin typeface="Arial Black" panose="020B0A04020102020204"/>
                <a:cs typeface="Arial Black" panose="020B0A04020102020204"/>
              </a:rPr>
              <a:t>to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hair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cells 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transmits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nerve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impulses </a:t>
            </a:r>
            <a:r>
              <a:rPr sz="3200" spc="-450" dirty="0">
                <a:latin typeface="Arial Black" panose="020B0A04020102020204"/>
                <a:cs typeface="Arial Black" panose="020B0A04020102020204"/>
              </a:rPr>
              <a:t>to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auditory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cortex 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on </a:t>
            </a:r>
            <a:r>
              <a:rPr sz="3200" spc="-405" dirty="0">
                <a:latin typeface="Arial Black" panose="020B0A04020102020204"/>
                <a:cs typeface="Arial Black" panose="020B0A04020102020204"/>
              </a:rPr>
              <a:t>temporal</a:t>
            </a:r>
            <a:r>
              <a:rPr sz="3200" spc="-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lobe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49069" y="6435090"/>
            <a:ext cx="193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400" spc="-18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1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tympani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2853690"/>
            <a:ext cx="165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000" spc="-18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000" spc="-23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vestibuli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231140"/>
            <a:ext cx="549529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Mechanisms</a:t>
            </a:r>
            <a:r>
              <a:rPr dirty="0"/>
              <a:t> </a:t>
            </a:r>
            <a:r>
              <a:rPr spc="-5" dirty="0"/>
              <a:t>of</a:t>
            </a:r>
            <a:r>
              <a:rPr spc="-90" dirty="0"/>
              <a:t> </a:t>
            </a:r>
            <a:r>
              <a:rPr spc="-5" dirty="0"/>
              <a:t>Hearing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3017" y="0"/>
            <a:ext cx="9100185" cy="1321435"/>
            <a:chOff x="-13017" y="0"/>
            <a:chExt cx="910018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854709"/>
            <a:ext cx="3840479" cy="59372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149225" indent="-342900">
              <a:lnSpc>
                <a:spcPct val="90000"/>
              </a:lnSpc>
              <a:spcBef>
                <a:spcPts val="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Vibrations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from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sound waves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move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tectorial  membrane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(pass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through the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endolymph</a:t>
            </a:r>
            <a:r>
              <a:rPr sz="3400" b="1" u="heavy" spc="-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fluid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filling the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membranous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labyrinth </a:t>
            </a:r>
            <a:r>
              <a:rPr sz="3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cochlear</a:t>
            </a:r>
            <a:r>
              <a:rPr sz="3400" b="1" u="heavy" spc="-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duct)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ts val="3660"/>
              </a:lnSpc>
              <a:spcBef>
                <a:spcPts val="21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Hair cells are</a:t>
            </a:r>
            <a:r>
              <a:rPr sz="34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bent  by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membrane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38600" y="1066800"/>
            <a:ext cx="4800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186690"/>
            <a:ext cx="54933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Mechanisms</a:t>
            </a:r>
            <a:r>
              <a:rPr dirty="0"/>
              <a:t> </a:t>
            </a:r>
            <a:r>
              <a:rPr spc="-5" dirty="0"/>
              <a:t>of</a:t>
            </a:r>
            <a:r>
              <a:rPr spc="-100" dirty="0"/>
              <a:t> </a:t>
            </a:r>
            <a:r>
              <a:rPr spc="-5" dirty="0"/>
              <a:t>Hearing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3017" y="0"/>
            <a:ext cx="9100185" cy="1321435"/>
            <a:chOff x="-13017" y="0"/>
            <a:chExt cx="910018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469" y="854709"/>
            <a:ext cx="4486910" cy="54724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4330" marR="145415" indent="-34163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330" algn="l"/>
              </a:tabLst>
            </a:pPr>
            <a:r>
              <a:rPr sz="3400" dirty="0">
                <a:latin typeface="Arial" panose="020B0604020202020204"/>
                <a:cs typeface="Arial" panose="020B0604020202020204"/>
              </a:rPr>
              <a:t>An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action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potential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starts in the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cochlear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nerve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330" marR="5080" indent="-341630">
              <a:lnSpc>
                <a:spcPct val="90000"/>
              </a:lnSpc>
              <a:spcBef>
                <a:spcPts val="20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330" algn="l"/>
              </a:tabLst>
            </a:pP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signal </a:t>
            </a:r>
            <a:r>
              <a:rPr sz="3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is </a:t>
            </a:r>
            <a:r>
              <a:rPr sz="3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transmitted to the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midbrain (for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auditory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reflexes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and then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directed</a:t>
            </a:r>
            <a:r>
              <a:rPr sz="3400" b="1" u="heavy" spc="-6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to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the auditory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cortex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of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temporal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lobe)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8200" y="1143000"/>
            <a:ext cx="4171950" cy="52666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1719579"/>
            <a:ext cx="7924800" cy="31076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40"/>
              </a:lnSpc>
              <a:spcBef>
                <a:spcPts val="705"/>
              </a:spcBef>
              <a:buClr>
                <a:srgbClr val="FF6600"/>
              </a:buClr>
              <a:buSzPct val="98000"/>
              <a:buFont typeface="Symbol" panose="05050102010706020507"/>
              <a:buChar char=""/>
              <a:tabLst>
                <a:tab pos="270510" algn="l"/>
              </a:tabLst>
            </a:pPr>
            <a:r>
              <a:rPr sz="4400" spc="-495" dirty="0">
                <a:latin typeface="Arial Black" panose="020B0A04020102020204"/>
                <a:cs typeface="Arial Black" panose="020B0A04020102020204"/>
              </a:rPr>
              <a:t>Continued </a:t>
            </a:r>
            <a:r>
              <a:rPr sz="4400" spc="-555" dirty="0">
                <a:latin typeface="Arial Black" panose="020B0A04020102020204"/>
                <a:cs typeface="Arial Black" panose="020B0A04020102020204"/>
              </a:rPr>
              <a:t>stimulation </a:t>
            </a:r>
            <a:r>
              <a:rPr sz="4400" spc="-570" dirty="0">
                <a:latin typeface="Arial Black" panose="020B0A04020102020204"/>
                <a:cs typeface="Arial Black" panose="020B0A04020102020204"/>
              </a:rPr>
              <a:t>can </a:t>
            </a:r>
            <a:r>
              <a:rPr sz="4400" spc="-495" dirty="0">
                <a:latin typeface="Arial Black" panose="020B0A04020102020204"/>
                <a:cs typeface="Arial Black" panose="020B0A04020102020204"/>
              </a:rPr>
              <a:t>lead  </a:t>
            </a:r>
            <a:r>
              <a:rPr sz="4400" spc="-615" dirty="0">
                <a:latin typeface="Arial Black" panose="020B0A04020102020204"/>
                <a:cs typeface="Arial Black" panose="020B0A04020102020204"/>
              </a:rPr>
              <a:t>to </a:t>
            </a:r>
            <a:r>
              <a:rPr sz="4400" spc="-545" dirty="0">
                <a:latin typeface="Arial Black" panose="020B0A04020102020204"/>
                <a:cs typeface="Arial Black" panose="020B0A04020102020204"/>
              </a:rPr>
              <a:t>adaptation</a:t>
            </a:r>
            <a:r>
              <a:rPr sz="4400" spc="-71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4400" b="1" u="heavy" spc="1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(over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4415"/>
              </a:lnSpc>
              <a:tabLst>
                <a:tab pos="3401695" algn="l"/>
                <a:tab pos="4165600" algn="l"/>
                <a:tab pos="5284470" algn="l"/>
              </a:tabLst>
            </a:pPr>
            <a:r>
              <a:rPr sz="4400" b="1" u="heavy" spc="1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stimulation	</a:t>
            </a:r>
            <a:r>
              <a:rPr sz="4400" b="1" u="heavy" spc="-6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to	</a:t>
            </a:r>
            <a:r>
              <a:rPr sz="44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	</a:t>
            </a:r>
            <a:r>
              <a:rPr sz="4400" b="1" u="heavy" spc="9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brain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12700" marR="485140">
              <a:lnSpc>
                <a:spcPts val="4750"/>
              </a:lnSpc>
              <a:spcBef>
                <a:spcPts val="335"/>
              </a:spcBef>
              <a:tabLst>
                <a:tab pos="1131570" algn="l"/>
                <a:tab pos="2096770" algn="l"/>
                <a:tab pos="2671445" algn="l"/>
                <a:tab pos="4119245" algn="l"/>
              </a:tabLst>
            </a:pPr>
            <a:r>
              <a:rPr sz="4400" b="1" u="heavy" spc="114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</a:t>
            </a:r>
            <a:r>
              <a:rPr sz="4400" b="1" u="heavy" spc="3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k</a:t>
            </a:r>
            <a:r>
              <a:rPr sz="4400" b="1" u="heavy" spc="3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4400" b="1" u="heavy" spc="-2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</a:t>
            </a:r>
            <a:r>
              <a:rPr sz="4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</a:t>
            </a:r>
            <a:r>
              <a:rPr sz="4400" b="1" u="heavy" spc="-2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4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</a:t>
            </a:r>
            <a:r>
              <a:rPr sz="4400" b="1" u="heavy" spc="1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</a:t>
            </a:r>
            <a:r>
              <a:rPr sz="4400" b="1" u="heavy" spc="-2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4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n</a:t>
            </a:r>
            <a:r>
              <a:rPr sz="4400" b="1" u="heavy" spc="1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4400" b="1" u="heavy" spc="3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4400" b="1" u="heavy" spc="1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4400" b="1" u="heavy" spc="114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sz="4400" b="1" u="heavy" spc="3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4400" b="1" u="heavy" spc="1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n</a:t>
            </a:r>
            <a:r>
              <a:rPr sz="4400" b="1" u="heavy" spc="-1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g </a:t>
            </a:r>
            <a:r>
              <a:rPr sz="4400" b="1" spc="-1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4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	</a:t>
            </a:r>
            <a:r>
              <a:rPr sz="4400" b="1" u="heavy" spc="10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sounds)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469" y="186690"/>
            <a:ext cx="54933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Mechanisms</a:t>
            </a:r>
            <a:r>
              <a:rPr dirty="0"/>
              <a:t> </a:t>
            </a:r>
            <a:r>
              <a:rPr spc="-5" dirty="0"/>
              <a:t>of</a:t>
            </a:r>
            <a:r>
              <a:rPr spc="-100" dirty="0"/>
              <a:t> </a:t>
            </a:r>
            <a:r>
              <a:rPr spc="-5" dirty="0"/>
              <a:t>Hearing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502539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Organs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7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025736"/>
            <a:ext cx="7098030" cy="212534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Receptor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cells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two</a:t>
            </a:r>
            <a:r>
              <a:rPr sz="34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structures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Vestibule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5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Semicircular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canals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3159760"/>
            <a:ext cx="6609080" cy="369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502539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Organs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7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643297"/>
            <a:ext cx="7740650" cy="253682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Equilibrium has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two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functional</a:t>
            </a:r>
            <a:r>
              <a:rPr sz="34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parts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Static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equilibrium-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 the</a:t>
            </a:r>
            <a:r>
              <a:rPr sz="3000" b="1" u="heavy" spc="3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vestibule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ts val="3230"/>
              </a:lnSpc>
              <a:spcBef>
                <a:spcPts val="19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Dynamic equilibrium-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semicircular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canals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5400" y="3202939"/>
            <a:ext cx="6534150" cy="3655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04367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Static</a:t>
            </a:r>
            <a:r>
              <a:rPr spc="-8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7335" cy="6871334"/>
            <a:chOff x="-12759" y="0"/>
            <a:chExt cx="915733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75099" y="990599"/>
              <a:ext cx="5168900" cy="586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1073150"/>
            <a:ext cx="2621280" cy="9575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Maculae </a:t>
            </a:r>
            <a:r>
              <a:rPr sz="3400" dirty="0">
                <a:latin typeface="Arial" panose="020B0604020202020204"/>
                <a:cs typeface="Arial" panose="020B0604020202020204"/>
              </a:rPr>
              <a:t>–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receptors</a:t>
            </a:r>
            <a:r>
              <a:rPr sz="3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100" y="1699683"/>
            <a:ext cx="2445385" cy="138049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vestibule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8140" indent="-23114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81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Report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on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" y="2961640"/>
            <a:ext cx="2201545" cy="29133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3840" marR="5080">
              <a:lnSpc>
                <a:spcPct val="80000"/>
              </a:lnSpc>
              <a:spcBef>
                <a:spcPts val="820"/>
              </a:spcBef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position  of the</a:t>
            </a:r>
            <a:r>
              <a:rPr sz="30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head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marR="67310" indent="-231140">
              <a:lnSpc>
                <a:spcPct val="80000"/>
              </a:lnSpc>
              <a:spcBef>
                <a:spcPts val="1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Send  inf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o</a:t>
            </a:r>
            <a:r>
              <a:rPr sz="3000" dirty="0">
                <a:latin typeface="Arial" panose="020B0604020202020204"/>
                <a:cs typeface="Arial" panose="020B0604020202020204"/>
              </a:rPr>
              <a:t>r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m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t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ion  </a:t>
            </a:r>
            <a:r>
              <a:rPr sz="3000" dirty="0">
                <a:latin typeface="Arial" panose="020B0604020202020204"/>
                <a:cs typeface="Arial" panose="020B0604020202020204"/>
              </a:rPr>
              <a:t>via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  vestibular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nerve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839" y="34290"/>
            <a:ext cx="3572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CONJUNCTIVITIS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523240"/>
            <a:ext cx="7840345" cy="224790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2090"/>
              </a:spcBef>
              <a:buChar char="-"/>
              <a:tabLst>
                <a:tab pos="340360" algn="l"/>
              </a:tabLst>
            </a:pPr>
            <a:r>
              <a:rPr sz="3200" spc="-5" dirty="0">
                <a:latin typeface="Verdana" panose="020B0604030504040204"/>
                <a:cs typeface="Verdana" panose="020B0604030504040204"/>
              </a:rPr>
              <a:t>Inflammation of the</a:t>
            </a:r>
            <a:r>
              <a:rPr sz="32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latin typeface="Verdana" panose="020B0604030504040204"/>
                <a:cs typeface="Verdana" panose="020B0604030504040204"/>
              </a:rPr>
              <a:t>conjunctiva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340360" indent="-327660">
              <a:lnSpc>
                <a:spcPct val="100000"/>
              </a:lnSpc>
              <a:spcBef>
                <a:spcPts val="1990"/>
              </a:spcBef>
              <a:buChar char="-"/>
              <a:tabLst>
                <a:tab pos="340360" algn="l"/>
              </a:tabLst>
            </a:pPr>
            <a:r>
              <a:rPr sz="3200" spc="-5" dirty="0">
                <a:latin typeface="Verdana" panose="020B0604030504040204"/>
                <a:cs typeface="Verdana" panose="020B0604030504040204"/>
              </a:rPr>
              <a:t>Caused by bacterial </a:t>
            </a:r>
            <a:r>
              <a:rPr sz="3200" dirty="0">
                <a:latin typeface="Verdana" panose="020B0604030504040204"/>
                <a:cs typeface="Verdana" panose="020B0604030504040204"/>
              </a:rPr>
              <a:t>or </a:t>
            </a:r>
            <a:r>
              <a:rPr sz="3200" spc="-5" dirty="0">
                <a:latin typeface="Verdana" panose="020B0604030504040204"/>
                <a:cs typeface="Verdana" panose="020B0604030504040204"/>
              </a:rPr>
              <a:t>viral</a:t>
            </a:r>
            <a:r>
              <a:rPr sz="3200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latin typeface="Verdana" panose="020B0604030504040204"/>
                <a:cs typeface="Verdana" panose="020B0604030504040204"/>
              </a:rPr>
              <a:t>infection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340360" indent="-327660">
              <a:lnSpc>
                <a:spcPct val="100000"/>
              </a:lnSpc>
              <a:spcBef>
                <a:spcPts val="2000"/>
              </a:spcBef>
              <a:buChar char="-"/>
              <a:tabLst>
                <a:tab pos="340360" algn="l"/>
                <a:tab pos="1760855" algn="l"/>
              </a:tabLst>
            </a:pPr>
            <a:r>
              <a:rPr sz="3200" spc="-5" dirty="0">
                <a:latin typeface="Verdana" panose="020B0604030504040204"/>
                <a:cs typeface="Verdana" panose="020B0604030504040204"/>
              </a:rPr>
              <a:t>Highly	contagious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2406650"/>
            <a:ext cx="5105400" cy="40589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404367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Static</a:t>
            </a:r>
            <a:r>
              <a:rPr spc="-8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157335" cy="6871334"/>
            <a:chOff x="-12759" y="0"/>
            <a:chExt cx="9157335" cy="6871334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75099" y="990599"/>
              <a:ext cx="5168900" cy="58674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7200" y="1073150"/>
            <a:ext cx="3268345" cy="438785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Anatomy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</a:t>
            </a:r>
            <a:r>
              <a:rPr sz="34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the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maculae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338455" lvl="1" indent="-23114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Hair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r>
              <a:rPr sz="30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are  embedded in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otolithic  membrane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marR="88265" lvl="1" indent="-231140">
              <a:lnSpc>
                <a:spcPct val="80000"/>
              </a:lnSpc>
              <a:spcBef>
                <a:spcPts val="18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Otoliths (tiny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stones) float</a:t>
            </a:r>
            <a:r>
              <a:rPr sz="300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in  </a:t>
            </a:r>
            <a:r>
              <a:rPr sz="3000" dirty="0">
                <a:latin typeface="Arial" panose="020B0604020202020204"/>
                <a:cs typeface="Arial" panose="020B0604020202020204"/>
              </a:rPr>
              <a:t>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gel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around  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hair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7129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65" dirty="0"/>
              <a:t> </a:t>
            </a:r>
            <a:r>
              <a:rPr spc="-5" dirty="0"/>
              <a:t>Maculae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38200" y="2744470"/>
            <a:ext cx="6858000" cy="300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15669" y="927100"/>
            <a:ext cx="6383655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960">
              <a:lnSpc>
                <a:spcPts val="3455"/>
              </a:lnSpc>
              <a:spcBef>
                <a:spcPts val="100"/>
              </a:spcBef>
              <a:buClr>
                <a:srgbClr val="FF6600"/>
              </a:buClr>
              <a:buSzPct val="97000"/>
              <a:buFont typeface="Symbol" panose="05050102010706020507"/>
              <a:buChar char=""/>
              <a:tabLst>
                <a:tab pos="200660" algn="l"/>
              </a:tabLst>
            </a:pPr>
            <a:r>
              <a:rPr sz="3200" spc="-395" dirty="0">
                <a:latin typeface="Arial Black" panose="020B0A04020102020204"/>
                <a:cs typeface="Arial Black" panose="020B0A04020102020204"/>
              </a:rPr>
              <a:t>Movements </a:t>
            </a:r>
            <a:r>
              <a:rPr sz="3200" spc="-390" dirty="0">
                <a:latin typeface="Arial Black" panose="020B0A04020102020204"/>
                <a:cs typeface="Arial Black" panose="020B0A04020102020204"/>
              </a:rPr>
              <a:t>cause </a:t>
            </a:r>
            <a:r>
              <a:rPr sz="3200" spc="-405" dirty="0">
                <a:latin typeface="Arial Black" panose="020B0A04020102020204"/>
                <a:cs typeface="Arial Black" panose="020B0A04020102020204"/>
              </a:rPr>
              <a:t>otoliths </a:t>
            </a:r>
            <a:r>
              <a:rPr sz="3200" spc="-450" dirty="0">
                <a:latin typeface="Arial Black" panose="020B0A04020102020204"/>
                <a:cs typeface="Arial Black" panose="020B0A04020102020204"/>
              </a:rPr>
              <a:t>to</a:t>
            </a:r>
            <a:r>
              <a:rPr sz="3200" spc="-20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bend</a:t>
            </a:r>
            <a:endParaRPr sz="3200">
              <a:latin typeface="Arial Black" panose="020B0A04020102020204"/>
              <a:cs typeface="Arial Black" panose="020B0A04020102020204"/>
            </a:endParaRPr>
          </a:p>
          <a:p>
            <a:pPr marL="12700">
              <a:lnSpc>
                <a:spcPts val="3070"/>
              </a:lnSpc>
              <a:tabLst>
                <a:tab pos="4160520" algn="l"/>
                <a:tab pos="5673725" algn="l"/>
              </a:tabLst>
            </a:pPr>
            <a:r>
              <a:rPr sz="3200" spc="-420" dirty="0">
                <a:latin typeface="Arial Black" panose="020B0A04020102020204"/>
                <a:cs typeface="Arial Black" panose="020B0A04020102020204"/>
              </a:rPr>
              <a:t>the 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hair</a:t>
            </a:r>
            <a:r>
              <a:rPr sz="3200" spc="-57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cells</a:t>
            </a:r>
            <a:r>
              <a:rPr sz="3200" spc="-13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b="1" u="heavy" spc="9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(gravity	</a:t>
            </a:r>
            <a:r>
              <a:rPr sz="3200" b="1" u="heavy" spc="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moves	</a:t>
            </a:r>
            <a:r>
              <a:rPr sz="3200" b="1" u="heavy" spc="5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 marR="956945">
              <a:lnSpc>
                <a:spcPct val="80000"/>
              </a:lnSpc>
              <a:spcBef>
                <a:spcPts val="385"/>
              </a:spcBef>
              <a:tabLst>
                <a:tab pos="1636395" algn="l"/>
                <a:tab pos="2708910" algn="l"/>
                <a:tab pos="3636010" algn="l"/>
                <a:tab pos="4785360" algn="l"/>
              </a:tabLst>
            </a:pPr>
            <a:r>
              <a:rPr sz="3200" b="1" u="heavy" spc="-2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“</a:t>
            </a:r>
            <a:r>
              <a:rPr sz="32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sz="32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</a:t>
            </a:r>
            <a:r>
              <a:rPr sz="3200" b="1" u="heavy" spc="9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</a:t>
            </a:r>
            <a:r>
              <a:rPr sz="32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ks</a:t>
            </a:r>
            <a:r>
              <a:rPr sz="3200" b="1" u="heavy" spc="-53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”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200" b="1" u="heavy" spc="10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</a:t>
            </a:r>
            <a:r>
              <a:rPr sz="32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v</a:t>
            </a:r>
            <a:r>
              <a:rPr sz="3200" b="1" u="heavy" spc="2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3200" b="1" u="heavy" spc="-1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200" b="1" u="heavy" spc="2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</a:t>
            </a:r>
            <a:r>
              <a:rPr sz="32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n</a:t>
            </a:r>
            <a:r>
              <a:rPr sz="3200" b="1" u="heavy" spc="-1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d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2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3200" b="1" u="heavy" spc="10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u</a:t>
            </a:r>
            <a:r>
              <a:rPr sz="3200" b="1" u="heavy" spc="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ll</a:t>
            </a:r>
            <a:r>
              <a:rPr sz="3200" b="1" u="heavy" spc="-1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2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32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h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 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u="heavy" spc="10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hairs)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47675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Dynamic</a:t>
            </a:r>
            <a:r>
              <a:rPr spc="-8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7469" y="820420"/>
            <a:ext cx="4732655" cy="44170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201295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Whole </a:t>
            </a:r>
            <a:r>
              <a:rPr sz="34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structure </a:t>
            </a:r>
            <a:r>
              <a:rPr sz="3400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is</a:t>
            </a:r>
            <a:r>
              <a:rPr sz="3400" u="heavy" spc="-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4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ampulla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702310" indent="-342900">
              <a:lnSpc>
                <a:spcPct val="90000"/>
              </a:lnSpc>
              <a:spcBef>
                <a:spcPts val="20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Crista ampullaris </a:t>
            </a:r>
            <a:r>
              <a:rPr sz="3400" dirty="0">
                <a:latin typeface="Arial" panose="020B0604020202020204"/>
                <a:cs typeface="Arial" panose="020B0604020202020204"/>
              </a:rPr>
              <a:t>–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receptors </a:t>
            </a:r>
            <a:r>
              <a:rPr sz="3400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 semicircular</a:t>
            </a:r>
            <a:r>
              <a:rPr sz="34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canals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Tuft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of hair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ts val="3240"/>
              </a:lnSpc>
              <a:spcBef>
                <a:spcPts val="1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Cupula (gelatinous</a:t>
            </a:r>
            <a:r>
              <a:rPr sz="30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cap)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covers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hair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48909" y="1600200"/>
            <a:ext cx="389382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343400"/>
            <a:ext cx="508635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0"/>
            <a:ext cx="47675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Dynamic</a:t>
            </a:r>
            <a:r>
              <a:rPr spc="-8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7469" y="594359"/>
            <a:ext cx="5788660" cy="62039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4330" marR="1355725" indent="-341630">
              <a:lnSpc>
                <a:spcPts val="3450"/>
              </a:lnSpc>
              <a:spcBef>
                <a:spcPts val="54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3200" spc="-5" dirty="0">
                <a:latin typeface="Arial" panose="020B0604020202020204"/>
                <a:cs typeface="Arial" panose="020B0604020202020204"/>
              </a:rPr>
              <a:t>Action </a:t>
            </a:r>
            <a:r>
              <a:rPr sz="3200" dirty="0">
                <a:latin typeface="Arial" panose="020B0604020202020204"/>
                <a:cs typeface="Arial" panose="020B0604020202020204"/>
              </a:rPr>
              <a:t>of angular</a:t>
            </a:r>
            <a:r>
              <a:rPr sz="32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latin typeface="Arial" panose="020B0604020202020204"/>
                <a:cs typeface="Arial" panose="020B0604020202020204"/>
              </a:rPr>
              <a:t>head  </a:t>
            </a:r>
            <a:r>
              <a:rPr sz="3200" spc="5" dirty="0">
                <a:latin typeface="Arial" panose="020B0604020202020204"/>
                <a:cs typeface="Arial" panose="020B0604020202020204"/>
              </a:rPr>
              <a:t>movements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ts val="3240"/>
              </a:lnSpc>
              <a:spcBef>
                <a:spcPts val="19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cupula stimulates the</a:t>
            </a:r>
            <a:r>
              <a:rPr sz="30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hair 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415925" lvl="1" indent="-229870">
              <a:lnSpc>
                <a:spcPct val="90000"/>
              </a:lnSpc>
              <a:spcBef>
                <a:spcPts val="18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4918075" algn="l"/>
                <a:tab pos="5150485" algn="l"/>
                <a:tab pos="5363845" algn="l"/>
              </a:tabLst>
            </a:pP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Movement of endolymph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pushes</a:t>
            </a:r>
            <a:r>
              <a:rPr sz="3000" b="1" u="heavy" spc="-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0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         </a:t>
            </a:r>
            <a:r>
              <a:rPr sz="3000" b="1" u="heavy" spc="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cupula</a:t>
            </a:r>
            <a:r>
              <a:rPr sz="3000" b="1" u="heavy" spc="-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over 			</a:t>
            </a:r>
            <a:r>
              <a:rPr sz="30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                 </a:t>
            </a:r>
            <a:r>
              <a:rPr sz="30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and</a:t>
            </a:r>
            <a:r>
              <a:rPr sz="3000" b="1" u="heavy" spc="-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pulls</a:t>
            </a:r>
            <a:r>
              <a:rPr sz="3000" b="1" u="heavy" spc="-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	</a:t>
            </a:r>
            <a:r>
              <a:rPr sz="30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hairs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2165350" lvl="1" indent="-229870">
              <a:lnSpc>
                <a:spcPct val="90000"/>
              </a:lnSpc>
              <a:spcBef>
                <a:spcPts val="18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An impulse is  sent </a:t>
            </a:r>
            <a:r>
              <a:rPr sz="3000" dirty="0">
                <a:latin typeface="Arial" panose="020B0604020202020204"/>
                <a:cs typeface="Arial" panose="020B0604020202020204"/>
              </a:rPr>
              <a:t>via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vestibular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nerve  to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cerebellum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57650" y="0"/>
            <a:ext cx="5085080" cy="6858000"/>
            <a:chOff x="4057650" y="0"/>
            <a:chExt cx="5085080" cy="6858000"/>
          </a:xfrm>
        </p:grpSpPr>
        <p:sp>
          <p:nvSpPr>
            <p:cNvPr id="6" name="object 6"/>
            <p:cNvSpPr/>
            <p:nvPr/>
          </p:nvSpPr>
          <p:spPr>
            <a:xfrm>
              <a:off x="6322060" y="0"/>
              <a:ext cx="2820669" cy="434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57650" y="3581400"/>
              <a:ext cx="5085080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20040"/>
            <a:ext cx="7114540" cy="12128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55"/>
              </a:spcBef>
              <a:tabLst>
                <a:tab pos="4785360" algn="l"/>
              </a:tabLst>
            </a:pPr>
            <a:r>
              <a:rPr spc="-5" dirty="0"/>
              <a:t>Chemical</a:t>
            </a:r>
            <a:r>
              <a:rPr spc="5" dirty="0"/>
              <a:t> </a:t>
            </a:r>
            <a:r>
              <a:rPr spc="-5" dirty="0"/>
              <a:t>Senses</a:t>
            </a:r>
            <a:r>
              <a:rPr spc="5" dirty="0"/>
              <a:t> </a:t>
            </a:r>
            <a:r>
              <a:rPr dirty="0"/>
              <a:t>–</a:t>
            </a:r>
            <a:r>
              <a:rPr dirty="0"/>
              <a:t>	</a:t>
            </a:r>
            <a:r>
              <a:rPr spc="-5" dirty="0"/>
              <a:t>Taste</a:t>
            </a:r>
            <a:r>
              <a:rPr spc="-80" dirty="0"/>
              <a:t> </a:t>
            </a:r>
            <a:r>
              <a:rPr spc="-5" dirty="0"/>
              <a:t>and </a:t>
            </a:r>
            <a:r>
              <a:rPr spc="-5" dirty="0"/>
              <a:t> </a:t>
            </a:r>
            <a:r>
              <a:rPr spc="-5" dirty="0"/>
              <a:t>Smell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487847"/>
            <a:ext cx="6765925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Both senses use</a:t>
            </a:r>
            <a:r>
              <a:rPr sz="34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chemoreceptors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Stimulated by chemicals in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solution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2940050"/>
            <a:ext cx="678942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Taste has four types of</a:t>
            </a:r>
            <a:r>
              <a:rPr sz="30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receptors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Smell </a:t>
            </a:r>
            <a:r>
              <a:rPr sz="3000" dirty="0">
                <a:latin typeface="Arial" panose="020B0604020202020204"/>
                <a:cs typeface="Arial" panose="020B0604020202020204"/>
              </a:rPr>
              <a:t>can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differentiate </a:t>
            </a:r>
            <a:r>
              <a:rPr sz="3000" dirty="0">
                <a:latin typeface="Arial" panose="020B0604020202020204"/>
                <a:cs typeface="Arial" panose="020B0604020202020204"/>
              </a:rPr>
              <a:t>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large range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of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69" y="4026273"/>
            <a:ext cx="7367905" cy="135255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395"/>
              </a:spcBef>
            </a:pPr>
            <a:r>
              <a:rPr sz="3000" dirty="0">
                <a:latin typeface="Arial" panose="020B0604020202020204"/>
                <a:cs typeface="Arial" panose="020B0604020202020204"/>
              </a:rPr>
              <a:t>chemicals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4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Both senses complement each</a:t>
            </a:r>
            <a:r>
              <a:rPr sz="34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other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369" y="5300979"/>
            <a:ext cx="6444615" cy="10083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57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and respond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to many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same  stimuli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71945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Olfaction</a:t>
            </a:r>
            <a:r>
              <a:rPr spc="-5" dirty="0"/>
              <a:t> </a:t>
            </a:r>
            <a:r>
              <a:rPr dirty="0"/>
              <a:t>–</a:t>
            </a:r>
            <a:r>
              <a:rPr dirty="0"/>
              <a:t> </a:t>
            </a:r>
            <a:r>
              <a:rPr dirty="0"/>
              <a:t>The</a:t>
            </a:r>
            <a:r>
              <a:rPr dirty="0"/>
              <a:t> </a:t>
            </a:r>
            <a:r>
              <a:rPr spc="-10" dirty="0"/>
              <a:t>Sense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80" dirty="0"/>
              <a:t> </a:t>
            </a:r>
            <a:r>
              <a:rPr dirty="0"/>
              <a:t>Smell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9870" y="905509"/>
            <a:ext cx="7604759" cy="24307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Olfactory receptors </a:t>
            </a:r>
            <a:r>
              <a:rPr sz="2800" dirty="0">
                <a:latin typeface="Arial" panose="020B0604020202020204"/>
                <a:cs typeface="Arial" panose="020B0604020202020204"/>
              </a:rPr>
              <a:t>are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in the roof of the nasal  </a:t>
            </a:r>
            <a:r>
              <a:rPr sz="2800" dirty="0">
                <a:latin typeface="Arial" panose="020B0604020202020204"/>
                <a:cs typeface="Arial" panose="020B0604020202020204"/>
              </a:rPr>
              <a:t>cavity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3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Neurons with long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cilia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marR="247650" lvl="1" indent="-229870">
              <a:lnSpc>
                <a:spcPts val="3020"/>
              </a:lnSpc>
              <a:spcBef>
                <a:spcPts val="17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Chemicals 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must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be dissolved in </a:t>
            </a:r>
            <a:r>
              <a:rPr sz="2800" dirty="0">
                <a:latin typeface="Arial" panose="020B0604020202020204"/>
                <a:cs typeface="Arial" panose="020B0604020202020204"/>
              </a:rPr>
              <a:t>mucus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for  detection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600" y="2895600"/>
            <a:ext cx="66294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719772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Olfaction</a:t>
            </a:r>
            <a:r>
              <a:rPr spc="-5" dirty="0"/>
              <a:t> </a:t>
            </a:r>
            <a:r>
              <a:rPr dirty="0"/>
              <a:t>–</a:t>
            </a:r>
            <a:r>
              <a:rPr dirty="0"/>
              <a:t> </a:t>
            </a:r>
            <a:r>
              <a:rPr spc="5" dirty="0"/>
              <a:t>The</a:t>
            </a:r>
            <a:r>
              <a:rPr spc="5" dirty="0"/>
              <a:t> </a:t>
            </a:r>
            <a:r>
              <a:rPr spc="-5" dirty="0"/>
              <a:t>Sense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120" dirty="0"/>
              <a:t> </a:t>
            </a:r>
            <a:r>
              <a:rPr dirty="0"/>
              <a:t>Smell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8469" y="1168400"/>
            <a:ext cx="7845425" cy="162052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Impulses </a:t>
            </a:r>
            <a:r>
              <a:rPr sz="2800" dirty="0">
                <a:latin typeface="Arial" panose="020B0604020202020204"/>
                <a:cs typeface="Arial" panose="020B0604020202020204"/>
              </a:rPr>
              <a:t>are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transmitted </a:t>
            </a:r>
            <a:r>
              <a:rPr sz="2800" dirty="0">
                <a:latin typeface="Arial" panose="020B0604020202020204"/>
                <a:cs typeface="Arial" panose="020B0604020202020204"/>
              </a:rPr>
              <a:t>via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the olfactory</a:t>
            </a:r>
            <a:r>
              <a:rPr sz="28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nerve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ts val="319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Interpretation of </a:t>
            </a:r>
            <a:r>
              <a:rPr sz="2800" dirty="0">
                <a:latin typeface="Arial" panose="020B0604020202020204"/>
                <a:cs typeface="Arial" panose="020B0604020202020204"/>
              </a:rPr>
              <a:t>smells is made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in the</a:t>
            </a:r>
            <a:r>
              <a:rPr sz="280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cortex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965">
              <a:lnSpc>
                <a:spcPts val="3190"/>
              </a:lnSpc>
            </a:pP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(olfactory area </a:t>
            </a:r>
            <a:r>
              <a:rPr sz="28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of </a:t>
            </a: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temporal</a:t>
            </a:r>
            <a:r>
              <a:rPr sz="2800" b="1" u="heavy" spc="-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8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lobe)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2971800"/>
            <a:ext cx="8534400" cy="388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5707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Sense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70" dirty="0"/>
              <a:t> </a:t>
            </a:r>
            <a:r>
              <a:rPr spc="-5" dirty="0"/>
              <a:t>Taste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7335" cy="6871334"/>
            <a:chOff x="-12759" y="0"/>
            <a:chExt cx="915733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76599" y="990599"/>
              <a:ext cx="5867400" cy="586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1225550"/>
            <a:ext cx="2723515" cy="509016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marR="227965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Taste</a:t>
            </a:r>
            <a:r>
              <a:rPr sz="34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buds  house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receptor  organs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251460" indent="-34290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Location</a:t>
            </a:r>
            <a:r>
              <a:rPr sz="34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taste</a:t>
            </a:r>
            <a:r>
              <a:rPr sz="3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buds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5080" lvl="1" indent="-231140">
              <a:lnSpc>
                <a:spcPts val="288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Most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are</a:t>
            </a:r>
            <a:r>
              <a:rPr sz="30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on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tongue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1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Soft</a:t>
            </a:r>
            <a:r>
              <a:rPr sz="30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palate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Cheeks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529590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Tongue</a:t>
            </a:r>
            <a:r>
              <a:rPr spc="-5" dirty="0"/>
              <a:t> </a:t>
            </a:r>
            <a:r>
              <a:rPr spc="-5" dirty="0"/>
              <a:t>and</a:t>
            </a:r>
            <a:r>
              <a:rPr spc="-65" dirty="0"/>
              <a:t> </a:t>
            </a:r>
            <a:r>
              <a:rPr spc="-5" dirty="0"/>
              <a:t>Taste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53670" y="1256029"/>
            <a:ext cx="4133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Arial" panose="020B0604020202020204"/>
                <a:cs typeface="Arial" panose="020B0604020202020204"/>
              </a:rPr>
              <a:t>The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tongue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is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covered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569" y="1639570"/>
            <a:ext cx="4454525" cy="14427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603885">
              <a:lnSpc>
                <a:spcPts val="3030"/>
              </a:lnSpc>
              <a:spcBef>
                <a:spcPts val="475"/>
              </a:spcBef>
            </a:pPr>
            <a:r>
              <a:rPr sz="2800" b="1" dirty="0">
                <a:latin typeface="Arial" panose="020B0604020202020204"/>
                <a:cs typeface="Arial" panose="020B0604020202020204"/>
              </a:rPr>
              <a:t>with</a:t>
            </a:r>
            <a:r>
              <a:rPr sz="2800" b="1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projections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called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6870" indent="-229870">
              <a:lnSpc>
                <a:spcPct val="100000"/>
              </a:lnSpc>
              <a:spcBef>
                <a:spcPts val="13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6870" algn="l"/>
              </a:tabLst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Filiform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–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sharp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869" y="2834639"/>
            <a:ext cx="3824604" cy="123698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510"/>
              </a:spcBef>
            </a:pPr>
            <a:r>
              <a:rPr sz="2800" b="1" dirty="0">
                <a:latin typeface="Arial" panose="020B0604020202020204"/>
                <a:cs typeface="Arial" panose="020B0604020202020204"/>
              </a:rPr>
              <a:t>with</a:t>
            </a:r>
            <a:r>
              <a:rPr sz="2800" b="1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no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taste</a:t>
            </a:r>
            <a:r>
              <a:rPr sz="2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buds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b="1" spc="-10" dirty="0">
                <a:latin typeface="Arial" panose="020B0604020202020204"/>
                <a:cs typeface="Arial" panose="020B0604020202020204"/>
              </a:rPr>
              <a:t>Fungifiorm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r>
              <a:rPr sz="28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–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869" y="3823970"/>
            <a:ext cx="4358005" cy="162052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510"/>
              </a:spcBef>
            </a:pPr>
            <a:r>
              <a:rPr sz="2800" b="1" spc="-10" dirty="0">
                <a:latin typeface="Arial" panose="020B0604020202020204"/>
                <a:cs typeface="Arial" panose="020B0604020202020204"/>
              </a:rPr>
              <a:t>rounded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with</a:t>
            </a:r>
            <a:r>
              <a:rPr sz="2800" b="1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taste</a:t>
            </a:r>
            <a:r>
              <a:rPr sz="2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buds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2570" marR="59690" indent="-229870">
              <a:lnSpc>
                <a:spcPts val="3020"/>
              </a:lnSpc>
              <a:spcBef>
                <a:spcPts val="179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Circumvallate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–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large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with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taste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670" y="5198110"/>
            <a:ext cx="4488180" cy="123698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510"/>
              </a:spcBef>
            </a:pPr>
            <a:r>
              <a:rPr sz="2800" b="1" spc="-10" dirty="0">
                <a:latin typeface="Arial" panose="020B0604020202020204"/>
                <a:cs typeface="Arial" panose="020B0604020202020204"/>
              </a:rPr>
              <a:t>buds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Taste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buds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are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found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on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569" y="6366509"/>
            <a:ext cx="3419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sides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of</a:t>
            </a:r>
            <a:r>
              <a:rPr sz="28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05400" y="1371600"/>
            <a:ext cx="4038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04800" y="328929"/>
            <a:ext cx="8605520" cy="6249670"/>
            <a:chOff x="304800" y="328929"/>
            <a:chExt cx="8605520" cy="6249670"/>
          </a:xfrm>
        </p:grpSpPr>
        <p:sp>
          <p:nvSpPr>
            <p:cNvPr id="4" name="object 4"/>
            <p:cNvSpPr/>
            <p:nvPr/>
          </p:nvSpPr>
          <p:spPr>
            <a:xfrm>
              <a:off x="375919" y="3797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8427720" y="1270"/>
                  </a:moveTo>
                  <a:lnTo>
                    <a:pt x="104139" y="1270"/>
                  </a:lnTo>
                  <a:lnTo>
                    <a:pt x="93979" y="6350"/>
                  </a:lnTo>
                  <a:lnTo>
                    <a:pt x="81279" y="11430"/>
                  </a:lnTo>
                  <a:lnTo>
                    <a:pt x="40639" y="39370"/>
                  </a:lnTo>
                  <a:lnTo>
                    <a:pt x="11429" y="81280"/>
                  </a:lnTo>
                  <a:lnTo>
                    <a:pt x="5079" y="102870"/>
                  </a:lnTo>
                  <a:lnTo>
                    <a:pt x="1269" y="115570"/>
                  </a:lnTo>
                  <a:lnTo>
                    <a:pt x="0" y="128270"/>
                  </a:lnTo>
                  <a:lnTo>
                    <a:pt x="0" y="6069330"/>
                  </a:lnTo>
                  <a:lnTo>
                    <a:pt x="1269" y="6080760"/>
                  </a:lnTo>
                  <a:lnTo>
                    <a:pt x="5079" y="6093460"/>
                  </a:lnTo>
                  <a:lnTo>
                    <a:pt x="6350" y="6104890"/>
                  </a:lnTo>
                  <a:lnTo>
                    <a:pt x="31750" y="6148070"/>
                  </a:lnTo>
                  <a:lnTo>
                    <a:pt x="71120" y="6181090"/>
                  </a:lnTo>
                  <a:lnTo>
                    <a:pt x="116839" y="6197600"/>
                  </a:lnTo>
                  <a:lnTo>
                    <a:pt x="8416290" y="6197600"/>
                  </a:lnTo>
                  <a:lnTo>
                    <a:pt x="8463280" y="6181090"/>
                  </a:lnTo>
                  <a:lnTo>
                    <a:pt x="8501380" y="6148070"/>
                  </a:lnTo>
                  <a:lnTo>
                    <a:pt x="8526780" y="6104890"/>
                  </a:lnTo>
                  <a:lnTo>
                    <a:pt x="8531860" y="6080760"/>
                  </a:lnTo>
                  <a:lnTo>
                    <a:pt x="8533130" y="6069330"/>
                  </a:lnTo>
                  <a:lnTo>
                    <a:pt x="8533130" y="128270"/>
                  </a:lnTo>
                  <a:lnTo>
                    <a:pt x="8530590" y="102870"/>
                  </a:lnTo>
                  <a:lnTo>
                    <a:pt x="8501380" y="49530"/>
                  </a:lnTo>
                  <a:lnTo>
                    <a:pt x="8463280" y="16510"/>
                  </a:lnTo>
                  <a:lnTo>
                    <a:pt x="8440420" y="6350"/>
                  </a:lnTo>
                  <a:lnTo>
                    <a:pt x="8427720" y="1270"/>
                  </a:lnTo>
                  <a:close/>
                </a:path>
                <a:path w="8533130" h="6197600">
                  <a:moveTo>
                    <a:pt x="8404860" y="0"/>
                  </a:moveTo>
                  <a:lnTo>
                    <a:pt x="128270" y="0"/>
                  </a:lnTo>
                  <a:lnTo>
                    <a:pt x="116839" y="1270"/>
                  </a:lnTo>
                  <a:lnTo>
                    <a:pt x="8416290" y="1270"/>
                  </a:lnTo>
                  <a:lnTo>
                    <a:pt x="840486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7189" y="378459"/>
              <a:ext cx="8533130" cy="6198870"/>
            </a:xfrm>
            <a:custGeom>
              <a:avLst/>
              <a:gdLst/>
              <a:ahLst/>
              <a:cxnLst/>
              <a:rect l="l" t="t" r="r" b="b"/>
              <a:pathLst>
                <a:path w="8533130" h="6198870">
                  <a:moveTo>
                    <a:pt x="128269" y="0"/>
                  </a:moveTo>
                  <a:lnTo>
                    <a:pt x="80902" y="11132"/>
                  </a:lnTo>
                  <a:lnTo>
                    <a:pt x="39846" y="40481"/>
                  </a:lnTo>
                  <a:lnTo>
                    <a:pt x="10933" y="81974"/>
                  </a:lnTo>
                  <a:lnTo>
                    <a:pt x="0" y="129539"/>
                  </a:lnTo>
                  <a:lnTo>
                    <a:pt x="0" y="6069330"/>
                  </a:lnTo>
                  <a:lnTo>
                    <a:pt x="10933" y="6116895"/>
                  </a:lnTo>
                  <a:lnTo>
                    <a:pt x="39846" y="6158388"/>
                  </a:lnTo>
                  <a:lnTo>
                    <a:pt x="80902" y="6187737"/>
                  </a:lnTo>
                  <a:lnTo>
                    <a:pt x="128269" y="6198870"/>
                  </a:lnTo>
                  <a:lnTo>
                    <a:pt x="8403590" y="6198870"/>
                  </a:lnTo>
                  <a:lnTo>
                    <a:pt x="8450957" y="6187737"/>
                  </a:lnTo>
                  <a:lnTo>
                    <a:pt x="8492013" y="6158388"/>
                  </a:lnTo>
                  <a:lnTo>
                    <a:pt x="8520926" y="6116895"/>
                  </a:lnTo>
                  <a:lnTo>
                    <a:pt x="8531860" y="6069330"/>
                  </a:lnTo>
                  <a:lnTo>
                    <a:pt x="8531860" y="129539"/>
                  </a:lnTo>
                  <a:lnTo>
                    <a:pt x="8520926" y="81974"/>
                  </a:lnTo>
                  <a:lnTo>
                    <a:pt x="8492013" y="40481"/>
                  </a:lnTo>
                  <a:lnTo>
                    <a:pt x="8450957" y="11132"/>
                  </a:lnTo>
                  <a:lnTo>
                    <a:pt x="8403590" y="0"/>
                  </a:lnTo>
                  <a:lnTo>
                    <a:pt x="128269" y="0"/>
                  </a:lnTo>
                  <a:close/>
                </a:path>
                <a:path w="8533130" h="6198870">
                  <a:moveTo>
                    <a:pt x="0" y="0"/>
                  </a:moveTo>
                  <a:lnTo>
                    <a:pt x="0" y="0"/>
                  </a:lnTo>
                </a:path>
                <a:path w="8533130" h="6198870">
                  <a:moveTo>
                    <a:pt x="8533130" y="6198870"/>
                  </a:moveTo>
                  <a:lnTo>
                    <a:pt x="8533130" y="61988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800" y="32892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427720" y="1270"/>
                  </a:moveTo>
                  <a:lnTo>
                    <a:pt x="104140" y="1270"/>
                  </a:lnTo>
                  <a:lnTo>
                    <a:pt x="69850" y="16510"/>
                  </a:lnTo>
                  <a:lnTo>
                    <a:pt x="30479" y="49530"/>
                  </a:lnTo>
                  <a:lnTo>
                    <a:pt x="6350" y="92710"/>
                  </a:lnTo>
                  <a:lnTo>
                    <a:pt x="2539" y="102870"/>
                  </a:lnTo>
                  <a:lnTo>
                    <a:pt x="0" y="11557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115570"/>
                  </a:lnTo>
                  <a:lnTo>
                    <a:pt x="8529320" y="102870"/>
                  </a:lnTo>
                  <a:lnTo>
                    <a:pt x="8525510" y="92710"/>
                  </a:lnTo>
                  <a:lnTo>
                    <a:pt x="8521700" y="81280"/>
                  </a:lnTo>
                  <a:lnTo>
                    <a:pt x="8515350" y="69850"/>
                  </a:lnTo>
                  <a:lnTo>
                    <a:pt x="8509000" y="59690"/>
                  </a:lnTo>
                  <a:lnTo>
                    <a:pt x="8500110" y="49530"/>
                  </a:lnTo>
                  <a:lnTo>
                    <a:pt x="8492490" y="39370"/>
                  </a:lnTo>
                  <a:lnTo>
                    <a:pt x="8483600" y="31750"/>
                  </a:lnTo>
                  <a:lnTo>
                    <a:pt x="8472170" y="24129"/>
                  </a:lnTo>
                  <a:lnTo>
                    <a:pt x="8462010" y="16510"/>
                  </a:lnTo>
                  <a:lnTo>
                    <a:pt x="8427720" y="1270"/>
                  </a:lnTo>
                  <a:close/>
                </a:path>
                <a:path w="8531860" h="182879">
                  <a:moveTo>
                    <a:pt x="8403590" y="0"/>
                  </a:moveTo>
                  <a:lnTo>
                    <a:pt x="128270" y="0"/>
                  </a:lnTo>
                  <a:lnTo>
                    <a:pt x="115570" y="1270"/>
                  </a:lnTo>
                  <a:lnTo>
                    <a:pt x="8415020" y="1270"/>
                  </a:lnTo>
                  <a:lnTo>
                    <a:pt x="84035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4800" y="495300"/>
            <a:ext cx="8531860" cy="2362200"/>
            <a:chOff x="304800" y="495300"/>
            <a:chExt cx="8531860" cy="2362200"/>
          </a:xfrm>
        </p:grpSpPr>
        <p:sp>
          <p:nvSpPr>
            <p:cNvPr id="8" name="object 8"/>
            <p:cNvSpPr/>
            <p:nvPr/>
          </p:nvSpPr>
          <p:spPr>
            <a:xfrm>
              <a:off x="304800" y="4953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800" y="6629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4800" y="83057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4800" y="996950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4800" y="116585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80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4800" y="1332230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4800" y="149986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800" y="166751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800" y="183515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800" y="20027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800" y="217042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800" y="23380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800" y="250571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4800" y="267335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685800" y="1167129"/>
            <a:ext cx="8533130" cy="6197600"/>
            <a:chOff x="304800" y="328929"/>
            <a:chExt cx="8533130" cy="6197600"/>
          </a:xfrm>
        </p:grpSpPr>
        <p:sp>
          <p:nvSpPr>
            <p:cNvPr id="23" name="object 23"/>
            <p:cNvSpPr/>
            <p:nvPr/>
          </p:nvSpPr>
          <p:spPr>
            <a:xfrm>
              <a:off x="304800" y="28409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8531860" y="0"/>
                  </a:moveTo>
                  <a:lnTo>
                    <a:pt x="0" y="0"/>
                  </a:lnTo>
                  <a:lnTo>
                    <a:pt x="0" y="130810"/>
                  </a:lnTo>
                  <a:lnTo>
                    <a:pt x="0" y="184150"/>
                  </a:lnTo>
                  <a:lnTo>
                    <a:pt x="8531860" y="184150"/>
                  </a:lnTo>
                  <a:lnTo>
                    <a:pt x="8531860" y="130810"/>
                  </a:lnTo>
                  <a:lnTo>
                    <a:pt x="853186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486400" y="3008630"/>
              <a:ext cx="3350260" cy="184150"/>
            </a:xfrm>
            <a:custGeom>
              <a:avLst/>
              <a:gdLst/>
              <a:ahLst/>
              <a:cxnLst/>
              <a:rect l="l" t="t" r="r" b="b"/>
              <a:pathLst>
                <a:path w="3350259" h="184150">
                  <a:moveTo>
                    <a:pt x="0" y="184150"/>
                  </a:moveTo>
                  <a:lnTo>
                    <a:pt x="3350259" y="184150"/>
                  </a:lnTo>
                  <a:lnTo>
                    <a:pt x="3350259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486400" y="3176270"/>
              <a:ext cx="3350260" cy="184150"/>
            </a:xfrm>
            <a:custGeom>
              <a:avLst/>
              <a:gdLst/>
              <a:ahLst/>
              <a:cxnLst/>
              <a:rect l="l" t="t" r="r" b="b"/>
              <a:pathLst>
                <a:path w="3350259" h="184150">
                  <a:moveTo>
                    <a:pt x="0" y="184150"/>
                  </a:moveTo>
                  <a:lnTo>
                    <a:pt x="3350259" y="184150"/>
                  </a:lnTo>
                  <a:lnTo>
                    <a:pt x="3350259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86400" y="3343909"/>
              <a:ext cx="3350260" cy="184150"/>
            </a:xfrm>
            <a:custGeom>
              <a:avLst/>
              <a:gdLst/>
              <a:ahLst/>
              <a:cxnLst/>
              <a:rect l="l" t="t" r="r" b="b"/>
              <a:pathLst>
                <a:path w="3350259" h="184150">
                  <a:moveTo>
                    <a:pt x="0" y="184150"/>
                  </a:moveTo>
                  <a:lnTo>
                    <a:pt x="3350259" y="184150"/>
                  </a:lnTo>
                  <a:lnTo>
                    <a:pt x="3350259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4800" y="351154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53186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69850"/>
                  </a:lnTo>
                  <a:lnTo>
                    <a:pt x="853186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4800" y="367791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4800" y="3846830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4800" y="40132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4800" y="41808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04800" y="43484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4800" y="45161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4800" y="46837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4800" y="48514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04800" y="50190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04800" y="51866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04800" y="53543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04800" y="55219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04800" y="56896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04800" y="58572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4800" y="602360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04800" y="619251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04800" y="6358889"/>
              <a:ext cx="8531860" cy="167640"/>
            </a:xfrm>
            <a:custGeom>
              <a:avLst/>
              <a:gdLst/>
              <a:ahLst/>
              <a:cxnLst/>
              <a:rect l="l" t="t" r="r" b="b"/>
              <a:pathLst>
                <a:path w="8531860" h="167640">
                  <a:moveTo>
                    <a:pt x="8531859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6510" y="97790"/>
                  </a:lnTo>
                  <a:lnTo>
                    <a:pt x="48260" y="135890"/>
                  </a:lnTo>
                  <a:lnTo>
                    <a:pt x="92710" y="161290"/>
                  </a:lnTo>
                  <a:lnTo>
                    <a:pt x="115570" y="167640"/>
                  </a:lnTo>
                  <a:lnTo>
                    <a:pt x="8415020" y="167640"/>
                  </a:lnTo>
                  <a:lnTo>
                    <a:pt x="8427720" y="165100"/>
                  </a:lnTo>
                  <a:lnTo>
                    <a:pt x="8439150" y="161290"/>
                  </a:lnTo>
                  <a:lnTo>
                    <a:pt x="8462010" y="151130"/>
                  </a:lnTo>
                  <a:lnTo>
                    <a:pt x="8472170" y="143510"/>
                  </a:lnTo>
                  <a:lnTo>
                    <a:pt x="8483600" y="135890"/>
                  </a:lnTo>
                  <a:lnTo>
                    <a:pt x="8492490" y="127000"/>
                  </a:lnTo>
                  <a:lnTo>
                    <a:pt x="8500110" y="118110"/>
                  </a:lnTo>
                  <a:lnTo>
                    <a:pt x="8509000" y="107950"/>
                  </a:lnTo>
                  <a:lnTo>
                    <a:pt x="8515350" y="97790"/>
                  </a:lnTo>
                  <a:lnTo>
                    <a:pt x="8521700" y="86360"/>
                  </a:lnTo>
                  <a:lnTo>
                    <a:pt x="8529320" y="63500"/>
                  </a:lnTo>
                  <a:lnTo>
                    <a:pt x="8531860" y="50800"/>
                  </a:lnTo>
                  <a:lnTo>
                    <a:pt x="8531859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04800" y="3289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128270" y="0"/>
                  </a:moveTo>
                  <a:lnTo>
                    <a:pt x="81438" y="10933"/>
                  </a:lnTo>
                  <a:lnTo>
                    <a:pt x="40322" y="39846"/>
                  </a:lnTo>
                  <a:lnTo>
                    <a:pt x="11112" y="80902"/>
                  </a:lnTo>
                  <a:lnTo>
                    <a:pt x="0" y="128270"/>
                  </a:lnTo>
                  <a:lnTo>
                    <a:pt x="0" y="6068060"/>
                  </a:lnTo>
                  <a:lnTo>
                    <a:pt x="11112" y="6115625"/>
                  </a:lnTo>
                  <a:lnTo>
                    <a:pt x="40322" y="6157118"/>
                  </a:lnTo>
                  <a:lnTo>
                    <a:pt x="81438" y="6186467"/>
                  </a:lnTo>
                  <a:lnTo>
                    <a:pt x="128270" y="6197600"/>
                  </a:lnTo>
                  <a:lnTo>
                    <a:pt x="8404860" y="6197600"/>
                  </a:lnTo>
                  <a:lnTo>
                    <a:pt x="8451691" y="6186467"/>
                  </a:lnTo>
                  <a:lnTo>
                    <a:pt x="8492807" y="6157118"/>
                  </a:lnTo>
                  <a:lnTo>
                    <a:pt x="8522017" y="6115625"/>
                  </a:lnTo>
                  <a:lnTo>
                    <a:pt x="8533130" y="6068060"/>
                  </a:lnTo>
                  <a:lnTo>
                    <a:pt x="8533130" y="128270"/>
                  </a:lnTo>
                  <a:lnTo>
                    <a:pt x="8522017" y="80902"/>
                  </a:lnTo>
                  <a:lnTo>
                    <a:pt x="8492807" y="39846"/>
                  </a:lnTo>
                  <a:lnTo>
                    <a:pt x="8451691" y="10933"/>
                  </a:lnTo>
                  <a:lnTo>
                    <a:pt x="8404860" y="0"/>
                  </a:lnTo>
                  <a:lnTo>
                    <a:pt x="128270" y="0"/>
                  </a:lnTo>
                  <a:close/>
                </a:path>
                <a:path w="8533130" h="6197600">
                  <a:moveTo>
                    <a:pt x="0" y="0"/>
                  </a:moveTo>
                  <a:lnTo>
                    <a:pt x="0" y="0"/>
                  </a:lnTo>
                </a:path>
                <a:path w="8533130" h="6197600">
                  <a:moveTo>
                    <a:pt x="8533130" y="6197600"/>
                  </a:moveTo>
                  <a:lnTo>
                    <a:pt x="8533130" y="6197600"/>
                  </a:lnTo>
                </a:path>
              </a:pathLst>
            </a:custGeom>
            <a:ln w="3175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14019" y="426719"/>
              <a:ext cx="8314690" cy="549783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530860" y="2514600"/>
              <a:ext cx="7924800" cy="4005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549084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Structure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dirty="0"/>
              <a:t>Taste</a:t>
            </a:r>
            <a:r>
              <a:rPr spc="-95" dirty="0"/>
              <a:t> </a:t>
            </a:r>
            <a:r>
              <a:rPr spc="-5" dirty="0"/>
              <a:t>Buds</a:t>
            </a:r>
            <a:endParaRPr spc="-5" dirty="0"/>
          </a:p>
        </p:txBody>
      </p:sp>
      <p:grpSp>
        <p:nvGrpSpPr>
          <p:cNvPr id="50" name="object 50"/>
          <p:cNvGrpSpPr/>
          <p:nvPr/>
        </p:nvGrpSpPr>
        <p:grpSpPr>
          <a:xfrm>
            <a:off x="681355" y="0"/>
            <a:ext cx="8406130" cy="3065145"/>
            <a:chOff x="-13017" y="0"/>
            <a:chExt cx="9100185" cy="3975735"/>
          </a:xfrm>
        </p:grpSpPr>
        <p:sp>
          <p:nvSpPr>
            <p:cNvPr id="51" name="object 51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0" y="2819399"/>
              <a:ext cx="4724400" cy="1143000"/>
            </a:xfrm>
            <a:custGeom>
              <a:avLst/>
              <a:gdLst/>
              <a:ahLst/>
              <a:cxnLst/>
              <a:rect l="l" t="t" r="r" b="b"/>
              <a:pathLst>
                <a:path w="4724400" h="1143000">
                  <a:moveTo>
                    <a:pt x="4724400" y="0"/>
                  </a:moveTo>
                  <a:lnTo>
                    <a:pt x="1905000" y="0"/>
                  </a:lnTo>
                  <a:lnTo>
                    <a:pt x="1905000" y="152400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1905000" y="762000"/>
                  </a:lnTo>
                  <a:lnTo>
                    <a:pt x="1905000" y="1143000"/>
                  </a:lnTo>
                  <a:lnTo>
                    <a:pt x="4724400" y="1143000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228600" y="719497"/>
            <a:ext cx="8096884" cy="253682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Gustatory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cells are the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receptors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Have gustatory hairs (long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microvilli)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marR="5080" lvl="1" indent="-231140">
              <a:lnSpc>
                <a:spcPts val="3230"/>
              </a:lnSpc>
              <a:spcBef>
                <a:spcPts val="19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Hairs are stimulated by chemicals dissolved  in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saliva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74231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1049020"/>
            <a:ext cx="19977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5" dirty="0">
                <a:latin typeface="Arial" panose="020B0604020202020204"/>
                <a:cs typeface="Arial" panose="020B0604020202020204"/>
              </a:rPr>
              <a:t>La</a:t>
            </a:r>
            <a:r>
              <a:rPr sz="3400" spc="5" dirty="0">
                <a:latin typeface="Arial" panose="020B0604020202020204"/>
                <a:cs typeface="Arial" panose="020B0604020202020204"/>
              </a:rPr>
              <a:t>c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ri</a:t>
            </a:r>
            <a:r>
              <a:rPr sz="3400" spc="10" dirty="0">
                <a:latin typeface="Arial" panose="020B0604020202020204"/>
                <a:cs typeface="Arial" panose="020B0604020202020204"/>
              </a:rPr>
              <a:t>m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a</a:t>
            </a:r>
            <a:r>
              <a:rPr sz="3400" dirty="0">
                <a:latin typeface="Arial" panose="020B0604020202020204"/>
                <a:cs typeface="Arial" panose="020B0604020202020204"/>
              </a:rPr>
              <a:t>l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369" y="1260517"/>
            <a:ext cx="3162300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apparatus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6870" indent="-22987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68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Lacrimal gland</a:t>
            </a:r>
            <a:r>
              <a:rPr sz="30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–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2667000"/>
            <a:ext cx="30079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produces</a:t>
            </a:r>
            <a:r>
              <a:rPr sz="30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lacrimal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669" y="2886709"/>
            <a:ext cx="3218815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610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fluid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Lacrimal canals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–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4138929"/>
            <a:ext cx="2496820" cy="8928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715">
              <a:lnSpc>
                <a:spcPts val="3230"/>
              </a:lnSpc>
              <a:spcBef>
                <a:spcPts val="515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drains lacrimal  fluid from</a:t>
            </a:r>
            <a:r>
              <a:rPr sz="30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2400" y="2514600"/>
            <a:ext cx="51816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529" y="327659"/>
            <a:ext cx="8840470" cy="6530340"/>
            <a:chOff x="303529" y="327659"/>
            <a:chExt cx="8840470" cy="6530340"/>
          </a:xfrm>
        </p:grpSpPr>
        <p:sp>
          <p:nvSpPr>
            <p:cNvPr id="3" name="object 3"/>
            <p:cNvSpPr/>
            <p:nvPr/>
          </p:nvSpPr>
          <p:spPr>
            <a:xfrm>
              <a:off x="414019" y="426719"/>
              <a:ext cx="8314690" cy="549783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57400" y="2209799"/>
              <a:ext cx="7086600" cy="4648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549084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Structure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dirty="0"/>
              <a:t>Taste</a:t>
            </a:r>
            <a:r>
              <a:rPr spc="-95" dirty="0"/>
              <a:t> </a:t>
            </a:r>
            <a:r>
              <a:rPr spc="-5" dirty="0"/>
              <a:t>Buds</a:t>
            </a:r>
            <a:endParaRPr spc="-5" dirty="0"/>
          </a:p>
        </p:txBody>
      </p:sp>
      <p:grpSp>
        <p:nvGrpSpPr>
          <p:cNvPr id="6" name="object 6"/>
          <p:cNvGrpSpPr/>
          <p:nvPr/>
        </p:nvGrpSpPr>
        <p:grpSpPr>
          <a:xfrm>
            <a:off x="-13017" y="0"/>
            <a:ext cx="9100185" cy="6871334"/>
            <a:chOff x="-13017" y="0"/>
            <a:chExt cx="9100185" cy="6871334"/>
          </a:xfrm>
        </p:grpSpPr>
        <p:sp>
          <p:nvSpPr>
            <p:cNvPr id="7" name="object 7"/>
            <p:cNvSpPr/>
            <p:nvPr/>
          </p:nvSpPr>
          <p:spPr>
            <a:xfrm>
              <a:off x="1981199" y="2133599"/>
              <a:ext cx="3429000" cy="4724400"/>
            </a:xfrm>
            <a:custGeom>
              <a:avLst/>
              <a:gdLst/>
              <a:ahLst/>
              <a:cxnLst/>
              <a:rect l="l" t="t" r="r" b="b"/>
              <a:pathLst>
                <a:path w="3429000" h="4724400">
                  <a:moveTo>
                    <a:pt x="3429000" y="0"/>
                  </a:moveTo>
                  <a:lnTo>
                    <a:pt x="0" y="0"/>
                  </a:lnTo>
                  <a:lnTo>
                    <a:pt x="0" y="4724400"/>
                  </a:lnTo>
                  <a:lnTo>
                    <a:pt x="3429000" y="4724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7469" y="972820"/>
            <a:ext cx="4846320" cy="48514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4330" marR="5080" indent="-341630">
              <a:lnSpc>
                <a:spcPct val="90000"/>
              </a:lnSpc>
              <a:spcBef>
                <a:spcPts val="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33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Impulses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carried </a:t>
            </a:r>
            <a:r>
              <a:rPr sz="3400" dirty="0">
                <a:latin typeface="Arial" panose="020B0604020202020204"/>
                <a:cs typeface="Arial" panose="020B0604020202020204"/>
              </a:rPr>
              <a:t>to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gustatory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complex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(pareital lobe)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by  several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cranial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nerves  because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taste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buds are  found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different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areas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Facial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nerve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Glossopharyngeal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nerve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Vagus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nerve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81600" y="0"/>
            <a:ext cx="3962400" cy="6096000"/>
            <a:chOff x="5181600" y="0"/>
            <a:chExt cx="3962400" cy="6096000"/>
          </a:xfrm>
        </p:grpSpPr>
        <p:sp>
          <p:nvSpPr>
            <p:cNvPr id="13" name="object 13"/>
            <p:cNvSpPr/>
            <p:nvPr/>
          </p:nvSpPr>
          <p:spPr>
            <a:xfrm>
              <a:off x="6400800" y="0"/>
              <a:ext cx="2743200" cy="297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81600" y="2819399"/>
              <a:ext cx="1447800" cy="3276600"/>
            </a:xfrm>
            <a:custGeom>
              <a:avLst/>
              <a:gdLst/>
              <a:ahLst/>
              <a:cxnLst/>
              <a:rect l="l" t="t" r="r" b="b"/>
              <a:pathLst>
                <a:path w="1447800" h="3276600">
                  <a:moveTo>
                    <a:pt x="1143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143000" y="838200"/>
                  </a:lnTo>
                  <a:lnTo>
                    <a:pt x="1143000" y="0"/>
                  </a:lnTo>
                  <a:close/>
                </a:path>
                <a:path w="1447800" h="3276600">
                  <a:moveTo>
                    <a:pt x="1447800" y="1295400"/>
                  </a:moveTo>
                  <a:lnTo>
                    <a:pt x="76200" y="1295400"/>
                  </a:lnTo>
                  <a:lnTo>
                    <a:pt x="76200" y="3276600"/>
                  </a:lnTo>
                  <a:lnTo>
                    <a:pt x="1447800" y="3276600"/>
                  </a:lnTo>
                  <a:lnTo>
                    <a:pt x="144780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404876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Taste</a:t>
            </a:r>
            <a:r>
              <a:rPr spc="-75" dirty="0"/>
              <a:t> </a:t>
            </a:r>
            <a:r>
              <a:rPr spc="-5" dirty="0"/>
              <a:t>Sensations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82270" y="725170"/>
            <a:ext cx="3641725" cy="52857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 panose="020B0604020202020204"/>
                <a:cs typeface="Arial" panose="020B0604020202020204"/>
              </a:rPr>
              <a:t>Sweet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receptors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Sugars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Saccharine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Some </a:t>
            </a:r>
            <a:r>
              <a:rPr sz="2800" dirty="0">
                <a:latin typeface="Arial" panose="020B0604020202020204"/>
                <a:cs typeface="Arial" panose="020B0604020202020204"/>
              </a:rPr>
              <a:t>amino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acids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Sour</a:t>
            </a:r>
            <a:r>
              <a:rPr sz="28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receptors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Acids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Bitter receptors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Alkaloids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Salty</a:t>
            </a:r>
            <a:r>
              <a:rPr sz="28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receptors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Metal</a:t>
            </a:r>
            <a:r>
              <a:rPr sz="28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ions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Umami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469" y="6036309"/>
            <a:ext cx="6648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  <a:tab pos="6635115" algn="l"/>
              </a:tabLst>
            </a:pP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Glutamate,</a:t>
            </a:r>
            <a:r>
              <a:rPr sz="2800" b="1" u="heavy" spc="-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aspartate	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339" y="6292850"/>
            <a:ext cx="2295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(MSG,</a:t>
            </a:r>
            <a:r>
              <a:rPr sz="2800" b="1" u="heavy" spc="-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meats)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95800" y="0"/>
            <a:ext cx="4648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20040"/>
            <a:ext cx="6936105" cy="12128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55"/>
              </a:spcBef>
            </a:pPr>
            <a:r>
              <a:rPr spc="-5" dirty="0"/>
              <a:t>Developmental</a:t>
            </a:r>
            <a:r>
              <a:rPr spc="-5" dirty="0"/>
              <a:t> </a:t>
            </a:r>
            <a:r>
              <a:rPr spc="-5" dirty="0"/>
              <a:t>Aspects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 </a:t>
            </a:r>
            <a:r>
              <a:rPr spc="-10" dirty="0"/>
              <a:t> </a:t>
            </a:r>
            <a:r>
              <a:rPr spc="-5" dirty="0"/>
              <a:t>Special</a:t>
            </a:r>
            <a:r>
              <a:rPr spc="-10" dirty="0"/>
              <a:t> </a:t>
            </a:r>
            <a:r>
              <a:rPr spc="-5" dirty="0"/>
              <a:t>Senses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2301239"/>
            <a:ext cx="8056245" cy="223139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Formed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early in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embryonic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development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Eyes are outgrowths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of the</a:t>
            </a:r>
            <a:r>
              <a:rPr sz="34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brain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All special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senses are functional at</a:t>
            </a:r>
            <a:r>
              <a:rPr sz="3400" spc="1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birth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74231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4669" y="1054100"/>
            <a:ext cx="2708910" cy="25387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2570" marR="5080" indent="-229870">
              <a:lnSpc>
                <a:spcPct val="90000"/>
              </a:lnSpc>
              <a:spcBef>
                <a:spcPts val="4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Lacrimal sac</a:t>
            </a:r>
            <a:r>
              <a:rPr sz="30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–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provides  passage of  lacrimal fluid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towards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nasal  </a:t>
            </a:r>
            <a:r>
              <a:rPr sz="3000" dirty="0">
                <a:latin typeface="Arial" panose="020B0604020202020204"/>
                <a:cs typeface="Arial" panose="020B0604020202020204"/>
              </a:rPr>
              <a:t>cavity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800" y="1828800"/>
            <a:ext cx="5791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14930</Words>
  <Application>WPS Presentation</Application>
  <PresentationFormat>On-screen Show (4:3)</PresentationFormat>
  <Paragraphs>676</Paragraphs>
  <Slides>82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82</vt:i4>
      </vt:variant>
    </vt:vector>
  </HeadingPairs>
  <TitlesOfParts>
    <vt:vector size="96" baseType="lpstr">
      <vt:lpstr>Arial</vt:lpstr>
      <vt:lpstr>SimSun</vt:lpstr>
      <vt:lpstr>Wingdings</vt:lpstr>
      <vt:lpstr>Arial</vt:lpstr>
      <vt:lpstr>Verdana</vt:lpstr>
      <vt:lpstr>Times New Roman</vt:lpstr>
      <vt:lpstr>Symbol</vt:lpstr>
      <vt:lpstr>Calibri</vt:lpstr>
      <vt:lpstr>Microsoft YaHei</vt:lpstr>
      <vt:lpstr>Arial Unicode MS</vt:lpstr>
      <vt:lpstr>Arial Black</vt:lpstr>
      <vt:lpstr>UnDotum</vt:lpstr>
      <vt:lpstr>Segoe Print</vt:lpstr>
      <vt:lpstr>Office Theme</vt:lpstr>
      <vt:lpstr>PowerPoint 演示文稿</vt:lpstr>
      <vt:lpstr>The Senses</vt:lpstr>
      <vt:lpstr>The Eye and Vision</vt:lpstr>
      <vt:lpstr>Accessory Structures of the Eye</vt:lpstr>
      <vt:lpstr>Accessory Structures of the Eye</vt:lpstr>
      <vt:lpstr>PowerPoint 演示文稿</vt:lpstr>
      <vt:lpstr>CONJUNCTIVITIS</vt:lpstr>
      <vt:lpstr>Accessory Structures of the Eye</vt:lpstr>
      <vt:lpstr>Accessory Structures of the Eye</vt:lpstr>
      <vt:lpstr>Accessory Structures of the Eye</vt:lpstr>
      <vt:lpstr>Function of the Lacrimal Apparatus</vt:lpstr>
      <vt:lpstr>Extrinsic Eye Muscles</vt:lpstr>
      <vt:lpstr>When Extrinsic Eye Muscles Contract</vt:lpstr>
      <vt:lpstr>Structure of the Eye</vt:lpstr>
      <vt:lpstr>The Fibrous Tunic</vt:lpstr>
      <vt:lpstr>The Fibrous Tunic</vt:lpstr>
      <vt:lpstr>PowerPoint 演示文稿</vt:lpstr>
      <vt:lpstr>PowerPoint 演示文稿</vt:lpstr>
      <vt:lpstr>Choroid Layer</vt:lpstr>
      <vt:lpstr>Sensory Tunic (Retina)</vt:lpstr>
      <vt:lpstr>Sensory Tunic (Retina)</vt:lpstr>
      <vt:lpstr>PowerPoint 演示文稿</vt:lpstr>
      <vt:lpstr>VISUAL PIGMENTS</vt:lpstr>
      <vt:lpstr>Neurons of the Retina and Vision</vt:lpstr>
      <vt:lpstr>Neurons of the Retina and Vision</vt:lpstr>
      <vt:lpstr>Cone Sensitivity</vt:lpstr>
      <vt:lpstr>How do we see colors?</vt:lpstr>
      <vt:lpstr>COLORBLINDNESS</vt:lpstr>
      <vt:lpstr>COLORBLINDNESS TEST PLATES</vt:lpstr>
      <vt:lpstr>Lens</vt:lpstr>
      <vt:lpstr>Internal Eye Chamber Fluids</vt:lpstr>
      <vt:lpstr>PowerPoint 演示文稿</vt:lpstr>
      <vt:lpstr>Lens Accommodation</vt:lpstr>
      <vt:lpstr>MYOPIA</vt:lpstr>
      <vt:lpstr>HYPEROPIA</vt:lpstr>
      <vt:lpstr>Images Formed on the Retina</vt:lpstr>
      <vt:lpstr>Visual Pathway</vt:lpstr>
      <vt:lpstr>Visual Pathway</vt:lpstr>
      <vt:lpstr>Eye Reflexes</vt:lpstr>
      <vt:lpstr>In youth, the lens is transparent and a</vt:lpstr>
      <vt:lpstr>Cataracts cause vision to become hazy</vt:lpstr>
      <vt:lpstr>PowerPoint 演示文稿</vt:lpstr>
      <vt:lpstr>Occurs when the drainage of the aqueous</vt:lpstr>
      <vt:lpstr>Glaucoma causes</vt:lpstr>
      <vt:lpstr>Glaucoma is commonly treated with</vt:lpstr>
      <vt:lpstr>An ophthalmoscope is</vt:lpstr>
      <vt:lpstr>Ophthalmascope</vt:lpstr>
      <vt:lpstr>PowerPoint 演示文稿</vt:lpstr>
      <vt:lpstr>PowerPoint 演示文稿</vt:lpstr>
      <vt:lpstr>The Ear</vt:lpstr>
      <vt:lpstr>Anatomy of the Ear</vt:lpstr>
      <vt:lpstr>The External Ear</vt:lpstr>
      <vt:lpstr>The External Auditory Canal</vt:lpstr>
      <vt:lpstr>The Middle Ear or Tympanic  Cavity</vt:lpstr>
      <vt:lpstr>The Middle Ear or Tympanic</vt:lpstr>
      <vt:lpstr>Bones of the Tympanic Cavity</vt:lpstr>
      <vt:lpstr>Bones of the Tympanic Cavity</vt:lpstr>
      <vt:lpstr>Inner Ear or Bony Labyrinth</vt:lpstr>
      <vt:lpstr>Inner Ear or Bony Labyrinth</vt:lpstr>
      <vt:lpstr>Inner Ear or Bony Labryinth</vt:lpstr>
      <vt:lpstr>Organ of Corti</vt:lpstr>
      <vt:lpstr>Organ of Corti</vt:lpstr>
      <vt:lpstr>Organs of Hearing</vt:lpstr>
      <vt:lpstr>Mechanisms of Hearing</vt:lpstr>
      <vt:lpstr>Mechanisms of Hearing</vt:lpstr>
      <vt:lpstr>Mechanisms of Hearing</vt:lpstr>
      <vt:lpstr>Organs of Equilibrium</vt:lpstr>
      <vt:lpstr>Organs of Equilibrium</vt:lpstr>
      <vt:lpstr>Static Equilibrium</vt:lpstr>
      <vt:lpstr>Static Equilibrium</vt:lpstr>
      <vt:lpstr>Function of Maculae</vt:lpstr>
      <vt:lpstr>Dynamic Equilibrium</vt:lpstr>
      <vt:lpstr>Dynamic Equilibrium</vt:lpstr>
      <vt:lpstr>Chemical Senses –	Taste and  Smell</vt:lpstr>
      <vt:lpstr>Olfaction – The Sense of Smell</vt:lpstr>
      <vt:lpstr>Olfaction – The Sense of Smell</vt:lpstr>
      <vt:lpstr>The Sense of Taste</vt:lpstr>
      <vt:lpstr>The Tongue and Taste</vt:lpstr>
      <vt:lpstr>Structure of Taste Buds</vt:lpstr>
      <vt:lpstr>Structure of Taste Buds</vt:lpstr>
      <vt:lpstr>Taste Sensations</vt:lpstr>
      <vt:lpstr>Developmental Aspects of the  Special Senses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2</cp:revision>
  <dcterms:created xsi:type="dcterms:W3CDTF">2022-01-08T09:56:31Z</dcterms:created>
  <dcterms:modified xsi:type="dcterms:W3CDTF">2022-01-08T09:58:56Z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2016-02-17T03:00:00Z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2022-01-08T03:00:00Z</vt:filetime>
  </property>
  <property fmtid="{D5CDD505-2E9C-101B-9397-08002B2CF9AE}" pid="5" name="ICV">
    <vt:lpwstr>B36155115D8747EC8891031CAE040F5E</vt:lpwstr>
  </property>
  <property fmtid="{D5CDD505-2E9C-101B-9397-08002B2CF9AE}" pid="6" name="KSOProductBuildVer">
    <vt:lpwstr>1033-11.2.0.10382</vt:lpwstr>
  </property>
</Properties>
</file>