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5"/>
  </p:notesMasterIdLst>
  <p:sldIdLst>
    <p:sldId id="256" r:id="rId2"/>
    <p:sldId id="549" r:id="rId3"/>
    <p:sldId id="550" r:id="rId4"/>
    <p:sldId id="401" r:id="rId5"/>
    <p:sldId id="402" r:id="rId6"/>
    <p:sldId id="403" r:id="rId7"/>
    <p:sldId id="407" r:id="rId8"/>
    <p:sldId id="408" r:id="rId9"/>
    <p:sldId id="547" r:id="rId10"/>
    <p:sldId id="551" r:id="rId11"/>
    <p:sldId id="261" r:id="rId12"/>
    <p:sldId id="361" r:id="rId13"/>
    <p:sldId id="260" r:id="rId14"/>
    <p:sldId id="442" r:id="rId15"/>
    <p:sldId id="264" r:id="rId16"/>
    <p:sldId id="262" r:id="rId17"/>
    <p:sldId id="363" r:id="rId18"/>
    <p:sldId id="443" r:id="rId19"/>
    <p:sldId id="263" r:id="rId20"/>
    <p:sldId id="365" r:id="rId21"/>
    <p:sldId id="265" r:id="rId22"/>
    <p:sldId id="366" r:id="rId23"/>
    <p:sldId id="367" r:id="rId24"/>
    <p:sldId id="266" r:id="rId25"/>
    <p:sldId id="267" r:id="rId26"/>
    <p:sldId id="368" r:id="rId27"/>
    <p:sldId id="587" r:id="rId28"/>
    <p:sldId id="268" r:id="rId29"/>
    <p:sldId id="269" r:id="rId30"/>
    <p:sldId id="369" r:id="rId31"/>
    <p:sldId id="370" r:id="rId32"/>
    <p:sldId id="588" r:id="rId33"/>
    <p:sldId id="371" r:id="rId34"/>
    <p:sldId id="272" r:id="rId35"/>
    <p:sldId id="273" r:id="rId36"/>
    <p:sldId id="359" r:id="rId37"/>
    <p:sldId id="360" r:id="rId38"/>
    <p:sldId id="357" r:id="rId39"/>
    <p:sldId id="274" r:id="rId40"/>
    <p:sldId id="275" r:id="rId41"/>
    <p:sldId id="279" r:id="rId42"/>
    <p:sldId id="280" r:id="rId43"/>
    <p:sldId id="281" r:id="rId44"/>
    <p:sldId id="282" r:id="rId45"/>
    <p:sldId id="277" r:id="rId46"/>
    <p:sldId id="283" r:id="rId47"/>
    <p:sldId id="355" r:id="rId48"/>
    <p:sldId id="356" r:id="rId49"/>
    <p:sldId id="284" r:id="rId50"/>
    <p:sldId id="287" r:id="rId51"/>
    <p:sldId id="285" r:id="rId52"/>
    <p:sldId id="288" r:id="rId53"/>
    <p:sldId id="286" r:id="rId54"/>
    <p:sldId id="445" r:id="rId55"/>
    <p:sldId id="448" r:id="rId56"/>
    <p:sldId id="449" r:id="rId57"/>
    <p:sldId id="450" r:id="rId58"/>
    <p:sldId id="451" r:id="rId59"/>
    <p:sldId id="452" r:id="rId60"/>
    <p:sldId id="453" r:id="rId61"/>
    <p:sldId id="278" r:id="rId62"/>
    <p:sldId id="454" r:id="rId63"/>
    <p:sldId id="455" r:id="rId64"/>
    <p:sldId id="456" r:id="rId65"/>
    <p:sldId id="457" r:id="rId66"/>
    <p:sldId id="458" r:id="rId67"/>
    <p:sldId id="657" r:id="rId68"/>
    <p:sldId id="589" r:id="rId69"/>
    <p:sldId id="373" r:id="rId70"/>
    <p:sldId id="415" r:id="rId71"/>
    <p:sldId id="414" r:id="rId72"/>
    <p:sldId id="374" r:id="rId73"/>
    <p:sldId id="375" r:id="rId74"/>
    <p:sldId id="376" r:id="rId75"/>
    <p:sldId id="377" r:id="rId76"/>
    <p:sldId id="412" r:id="rId77"/>
    <p:sldId id="378" r:id="rId78"/>
    <p:sldId id="379" r:id="rId79"/>
    <p:sldId id="380" r:id="rId80"/>
    <p:sldId id="381" r:id="rId81"/>
    <p:sldId id="328" r:id="rId82"/>
    <p:sldId id="329" r:id="rId83"/>
    <p:sldId id="330" r:id="rId84"/>
    <p:sldId id="331" r:id="rId85"/>
    <p:sldId id="332" r:id="rId86"/>
    <p:sldId id="333" r:id="rId87"/>
    <p:sldId id="334" r:id="rId88"/>
    <p:sldId id="338" r:id="rId89"/>
    <p:sldId id="339" r:id="rId90"/>
    <p:sldId id="340" r:id="rId91"/>
    <p:sldId id="341" r:id="rId92"/>
    <p:sldId id="335" r:id="rId93"/>
    <p:sldId id="336" r:id="rId94"/>
    <p:sldId id="337" r:id="rId95"/>
    <p:sldId id="345" r:id="rId96"/>
    <p:sldId id="413" r:id="rId97"/>
    <p:sldId id="346" r:id="rId98"/>
    <p:sldId id="658" r:id="rId99"/>
    <p:sldId id="555" r:id="rId100"/>
    <p:sldId id="640" r:id="rId101"/>
    <p:sldId id="642" r:id="rId102"/>
    <p:sldId id="647" r:id="rId103"/>
    <p:sldId id="556" r:id="rId104"/>
    <p:sldId id="641" r:id="rId105"/>
    <p:sldId id="557" r:id="rId106"/>
    <p:sldId id="558" r:id="rId107"/>
    <p:sldId id="559" r:id="rId108"/>
    <p:sldId id="602" r:id="rId109"/>
    <p:sldId id="259" r:id="rId110"/>
    <p:sldId id="643" r:id="rId111"/>
    <p:sldId id="644" r:id="rId112"/>
    <p:sldId id="659" r:id="rId113"/>
    <p:sldId id="645" r:id="rId114"/>
    <p:sldId id="257" r:id="rId115"/>
    <p:sldId id="646" r:id="rId116"/>
    <p:sldId id="595" r:id="rId117"/>
    <p:sldId id="596" r:id="rId118"/>
    <p:sldId id="631" r:id="rId119"/>
    <p:sldId id="632" r:id="rId120"/>
    <p:sldId id="633" r:id="rId121"/>
    <p:sldId id="634" r:id="rId122"/>
    <p:sldId id="635" r:id="rId123"/>
    <p:sldId id="637" r:id="rId124"/>
    <p:sldId id="636" r:id="rId125"/>
    <p:sldId id="639" r:id="rId126"/>
    <p:sldId id="604" r:id="rId127"/>
    <p:sldId id="560" r:id="rId128"/>
    <p:sldId id="599" r:id="rId129"/>
    <p:sldId id="592" r:id="rId130"/>
    <p:sldId id="591" r:id="rId131"/>
    <p:sldId id="593" r:id="rId132"/>
    <p:sldId id="562" r:id="rId133"/>
    <p:sldId id="564" r:id="rId134"/>
    <p:sldId id="565" r:id="rId135"/>
    <p:sldId id="566" r:id="rId136"/>
    <p:sldId id="567" r:id="rId137"/>
    <p:sldId id="568" r:id="rId138"/>
    <p:sldId id="569" r:id="rId139"/>
    <p:sldId id="570" r:id="rId140"/>
    <p:sldId id="571" r:id="rId141"/>
    <p:sldId id="600" r:id="rId142"/>
    <p:sldId id="605" r:id="rId143"/>
    <p:sldId id="648" r:id="rId144"/>
    <p:sldId id="576" r:id="rId145"/>
    <p:sldId id="577" r:id="rId146"/>
    <p:sldId id="649" r:id="rId147"/>
    <p:sldId id="650" r:id="rId148"/>
    <p:sldId id="651" r:id="rId149"/>
    <p:sldId id="652" r:id="rId150"/>
    <p:sldId id="579" r:id="rId151"/>
    <p:sldId id="578" r:id="rId152"/>
    <p:sldId id="582" r:id="rId153"/>
    <p:sldId id="583" r:id="rId154"/>
    <p:sldId id="584" r:id="rId155"/>
    <p:sldId id="585" r:id="rId156"/>
    <p:sldId id="586" r:id="rId157"/>
    <p:sldId id="343" r:id="rId158"/>
    <p:sldId id="590" r:id="rId159"/>
    <p:sldId id="344" r:id="rId160"/>
    <p:sldId id="417" r:id="rId161"/>
    <p:sldId id="352" r:id="rId162"/>
    <p:sldId id="437" r:id="rId163"/>
    <p:sldId id="438" r:id="rId164"/>
    <p:sldId id="422" r:id="rId165"/>
    <p:sldId id="423" r:id="rId166"/>
    <p:sldId id="424" r:id="rId167"/>
    <p:sldId id="418" r:id="rId168"/>
    <p:sldId id="420" r:id="rId169"/>
    <p:sldId id="548" r:id="rId170"/>
    <p:sldId id="655" r:id="rId171"/>
    <p:sldId id="656" r:id="rId172"/>
    <p:sldId id="389" r:id="rId173"/>
    <p:sldId id="654" r:id="rId174"/>
    <p:sldId id="653" r:id="rId175"/>
    <p:sldId id="390" r:id="rId176"/>
    <p:sldId id="392" r:id="rId177"/>
    <p:sldId id="400" r:id="rId178"/>
    <p:sldId id="393" r:id="rId179"/>
    <p:sldId id="394" r:id="rId180"/>
    <p:sldId id="395" r:id="rId181"/>
    <p:sldId id="399" r:id="rId182"/>
    <p:sldId id="607" r:id="rId183"/>
    <p:sldId id="608" r:id="rId184"/>
    <p:sldId id="609" r:id="rId185"/>
    <p:sldId id="610" r:id="rId186"/>
    <p:sldId id="372" r:id="rId187"/>
    <p:sldId id="611" r:id="rId188"/>
    <p:sldId id="612" r:id="rId189"/>
    <p:sldId id="433" r:id="rId190"/>
    <p:sldId id="391" r:id="rId191"/>
    <p:sldId id="404" r:id="rId192"/>
    <p:sldId id="426" r:id="rId193"/>
    <p:sldId id="405" r:id="rId194"/>
    <p:sldId id="613" r:id="rId195"/>
    <p:sldId id="397" r:id="rId196"/>
    <p:sldId id="430" r:id="rId197"/>
    <p:sldId id="432" r:id="rId198"/>
    <p:sldId id="614" r:id="rId199"/>
    <p:sldId id="427" r:id="rId200"/>
    <p:sldId id="429" r:id="rId201"/>
    <p:sldId id="382" r:id="rId202"/>
    <p:sldId id="383" r:id="rId203"/>
    <p:sldId id="615" r:id="rId204"/>
    <p:sldId id="434" r:id="rId205"/>
    <p:sldId id="435" r:id="rId206"/>
    <p:sldId id="436" r:id="rId207"/>
    <p:sldId id="416" r:id="rId208"/>
    <p:sldId id="616" r:id="rId209"/>
    <p:sldId id="617" r:id="rId210"/>
    <p:sldId id="419" r:id="rId211"/>
    <p:sldId id="618" r:id="rId212"/>
    <p:sldId id="619" r:id="rId213"/>
    <p:sldId id="620" r:id="rId214"/>
    <p:sldId id="621" r:id="rId215"/>
    <p:sldId id="440" r:id="rId216"/>
    <p:sldId id="441" r:id="rId217"/>
    <p:sldId id="446" r:id="rId218"/>
    <p:sldId id="447" r:id="rId219"/>
    <p:sldId id="622" r:id="rId220"/>
    <p:sldId id="623" r:id="rId221"/>
    <p:sldId id="624" r:id="rId222"/>
    <p:sldId id="625" r:id="rId223"/>
    <p:sldId id="626" r:id="rId224"/>
    <p:sldId id="627" r:id="rId225"/>
    <p:sldId id="628" r:id="rId226"/>
    <p:sldId id="629" r:id="rId227"/>
    <p:sldId id="630" r:id="rId228"/>
    <p:sldId id="546" r:id="rId229"/>
    <p:sldId id="467" r:id="rId230"/>
    <p:sldId id="473" r:id="rId231"/>
    <p:sldId id="474" r:id="rId232"/>
    <p:sldId id="468" r:id="rId233"/>
    <p:sldId id="476" r:id="rId234"/>
    <p:sldId id="475" r:id="rId235"/>
    <p:sldId id="543" r:id="rId236"/>
    <p:sldId id="544" r:id="rId237"/>
    <p:sldId id="545" r:id="rId238"/>
    <p:sldId id="469" r:id="rId239"/>
    <p:sldId id="471" r:id="rId240"/>
    <p:sldId id="470" r:id="rId241"/>
    <p:sldId id="472" r:id="rId242"/>
    <p:sldId id="479" r:id="rId243"/>
    <p:sldId id="480" r:id="rId244"/>
    <p:sldId id="481" r:id="rId245"/>
    <p:sldId id="482" r:id="rId246"/>
    <p:sldId id="483" r:id="rId247"/>
    <p:sldId id="485" r:id="rId248"/>
    <p:sldId id="478" r:id="rId249"/>
    <p:sldId id="484" r:id="rId250"/>
    <p:sldId id="486" r:id="rId251"/>
    <p:sldId id="487" r:id="rId252"/>
    <p:sldId id="488" r:id="rId253"/>
    <p:sldId id="490" r:id="rId254"/>
    <p:sldId id="491" r:id="rId255"/>
    <p:sldId id="492" r:id="rId256"/>
    <p:sldId id="493" r:id="rId257"/>
    <p:sldId id="499" r:id="rId258"/>
    <p:sldId id="489" r:id="rId259"/>
    <p:sldId id="497" r:id="rId260"/>
    <p:sldId id="498" r:id="rId261"/>
    <p:sldId id="494" r:id="rId262"/>
    <p:sldId id="500" r:id="rId263"/>
    <p:sldId id="501" r:id="rId264"/>
    <p:sldId id="502" r:id="rId265"/>
    <p:sldId id="495" r:id="rId266"/>
    <p:sldId id="496" r:id="rId267"/>
    <p:sldId id="503" r:id="rId268"/>
    <p:sldId id="504" r:id="rId269"/>
    <p:sldId id="505" r:id="rId270"/>
    <p:sldId id="509" r:id="rId271"/>
    <p:sldId id="510" r:id="rId272"/>
    <p:sldId id="511" r:id="rId273"/>
    <p:sldId id="512" r:id="rId274"/>
    <p:sldId id="513" r:id="rId275"/>
    <p:sldId id="514" r:id="rId276"/>
    <p:sldId id="506" r:id="rId277"/>
    <p:sldId id="507" r:id="rId278"/>
    <p:sldId id="515" r:id="rId279"/>
    <p:sldId id="516" r:id="rId280"/>
    <p:sldId id="517" r:id="rId281"/>
    <p:sldId id="518" r:id="rId282"/>
    <p:sldId id="508" r:id="rId283"/>
    <p:sldId id="519" r:id="rId284"/>
    <p:sldId id="520" r:id="rId285"/>
    <p:sldId id="521" r:id="rId286"/>
    <p:sldId id="522" r:id="rId287"/>
    <p:sldId id="523" r:id="rId288"/>
    <p:sldId id="524" r:id="rId289"/>
    <p:sldId id="525" r:id="rId290"/>
    <p:sldId id="526" r:id="rId291"/>
    <p:sldId id="527" r:id="rId292"/>
    <p:sldId id="528" r:id="rId293"/>
    <p:sldId id="529" r:id="rId294"/>
    <p:sldId id="530" r:id="rId295"/>
    <p:sldId id="531" r:id="rId296"/>
    <p:sldId id="532" r:id="rId297"/>
    <p:sldId id="533" r:id="rId298"/>
    <p:sldId id="534" r:id="rId299"/>
    <p:sldId id="535" r:id="rId300"/>
    <p:sldId id="536" r:id="rId301"/>
    <p:sldId id="537" r:id="rId302"/>
    <p:sldId id="538" r:id="rId303"/>
    <p:sldId id="477" r:id="rId30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j customas" initials="kc" lastIdx="1" clrIdx="0">
    <p:extLst>
      <p:ext uri="{19B8F6BF-5375-455C-9EA6-DF929625EA0E}">
        <p15:presenceInfo xmlns:p15="http://schemas.microsoft.com/office/powerpoint/2012/main" userId="ccf0308a92e547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434" autoAdjust="0"/>
  </p:normalViewPr>
  <p:slideViewPr>
    <p:cSldViewPr snapToGrid="0">
      <p:cViewPr varScale="1">
        <p:scale>
          <a:sx n="69" d="100"/>
          <a:sy n="69"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 /><Relationship Id="rId299" Type="http://schemas.openxmlformats.org/officeDocument/2006/relationships/slide" Target="slides/slide298.xml" /><Relationship Id="rId303" Type="http://schemas.openxmlformats.org/officeDocument/2006/relationships/slide" Target="slides/slide302.xml" /><Relationship Id="rId21" Type="http://schemas.openxmlformats.org/officeDocument/2006/relationships/slide" Target="slides/slide20.xml" /><Relationship Id="rId42" Type="http://schemas.openxmlformats.org/officeDocument/2006/relationships/slide" Target="slides/slide41.xml" /><Relationship Id="rId63" Type="http://schemas.openxmlformats.org/officeDocument/2006/relationships/slide" Target="slides/slide62.xml" /><Relationship Id="rId84" Type="http://schemas.openxmlformats.org/officeDocument/2006/relationships/slide" Target="slides/slide83.xml" /><Relationship Id="rId138" Type="http://schemas.openxmlformats.org/officeDocument/2006/relationships/slide" Target="slides/slide137.xml" /><Relationship Id="rId159" Type="http://schemas.openxmlformats.org/officeDocument/2006/relationships/slide" Target="slides/slide158.xml" /><Relationship Id="rId170" Type="http://schemas.openxmlformats.org/officeDocument/2006/relationships/slide" Target="slides/slide169.xml" /><Relationship Id="rId191" Type="http://schemas.openxmlformats.org/officeDocument/2006/relationships/slide" Target="slides/slide190.xml" /><Relationship Id="rId205" Type="http://schemas.openxmlformats.org/officeDocument/2006/relationships/slide" Target="slides/slide204.xml" /><Relationship Id="rId226" Type="http://schemas.openxmlformats.org/officeDocument/2006/relationships/slide" Target="slides/slide225.xml" /><Relationship Id="rId247" Type="http://schemas.openxmlformats.org/officeDocument/2006/relationships/slide" Target="slides/slide246.xml" /><Relationship Id="rId107" Type="http://schemas.openxmlformats.org/officeDocument/2006/relationships/slide" Target="slides/slide106.xml" /><Relationship Id="rId268" Type="http://schemas.openxmlformats.org/officeDocument/2006/relationships/slide" Target="slides/slide267.xml" /><Relationship Id="rId289" Type="http://schemas.openxmlformats.org/officeDocument/2006/relationships/slide" Target="slides/slide288.xml" /><Relationship Id="rId11" Type="http://schemas.openxmlformats.org/officeDocument/2006/relationships/slide" Target="slides/slide10.xml" /><Relationship Id="rId32" Type="http://schemas.openxmlformats.org/officeDocument/2006/relationships/slide" Target="slides/slide31.xml" /><Relationship Id="rId53" Type="http://schemas.openxmlformats.org/officeDocument/2006/relationships/slide" Target="slides/slide52.xml" /><Relationship Id="rId74" Type="http://schemas.openxmlformats.org/officeDocument/2006/relationships/slide" Target="slides/slide73.xml" /><Relationship Id="rId128" Type="http://schemas.openxmlformats.org/officeDocument/2006/relationships/slide" Target="slides/slide127.xml" /><Relationship Id="rId149" Type="http://schemas.openxmlformats.org/officeDocument/2006/relationships/slide" Target="slides/slide148.xml" /><Relationship Id="rId5" Type="http://schemas.openxmlformats.org/officeDocument/2006/relationships/slide" Target="slides/slide4.xml" /><Relationship Id="rId95" Type="http://schemas.openxmlformats.org/officeDocument/2006/relationships/slide" Target="slides/slide94.xml" /><Relationship Id="rId160" Type="http://schemas.openxmlformats.org/officeDocument/2006/relationships/slide" Target="slides/slide159.xml" /><Relationship Id="rId181" Type="http://schemas.openxmlformats.org/officeDocument/2006/relationships/slide" Target="slides/slide180.xml" /><Relationship Id="rId216" Type="http://schemas.openxmlformats.org/officeDocument/2006/relationships/slide" Target="slides/slide215.xml" /><Relationship Id="rId237" Type="http://schemas.openxmlformats.org/officeDocument/2006/relationships/slide" Target="slides/slide236.xml" /><Relationship Id="rId258" Type="http://schemas.openxmlformats.org/officeDocument/2006/relationships/slide" Target="slides/slide257.xml" /><Relationship Id="rId279" Type="http://schemas.openxmlformats.org/officeDocument/2006/relationships/slide" Target="slides/slide278.xml" /><Relationship Id="rId22" Type="http://schemas.openxmlformats.org/officeDocument/2006/relationships/slide" Target="slides/slide21.xml" /><Relationship Id="rId43" Type="http://schemas.openxmlformats.org/officeDocument/2006/relationships/slide" Target="slides/slide42.xml" /><Relationship Id="rId64" Type="http://schemas.openxmlformats.org/officeDocument/2006/relationships/slide" Target="slides/slide63.xml" /><Relationship Id="rId118" Type="http://schemas.openxmlformats.org/officeDocument/2006/relationships/slide" Target="slides/slide117.xml" /><Relationship Id="rId139" Type="http://schemas.openxmlformats.org/officeDocument/2006/relationships/slide" Target="slides/slide138.xml" /><Relationship Id="rId290" Type="http://schemas.openxmlformats.org/officeDocument/2006/relationships/slide" Target="slides/slide289.xml" /><Relationship Id="rId304" Type="http://schemas.openxmlformats.org/officeDocument/2006/relationships/slide" Target="slides/slide303.xml" /><Relationship Id="rId85" Type="http://schemas.openxmlformats.org/officeDocument/2006/relationships/slide" Target="slides/slide84.xml" /><Relationship Id="rId150" Type="http://schemas.openxmlformats.org/officeDocument/2006/relationships/slide" Target="slides/slide149.xml" /><Relationship Id="rId171" Type="http://schemas.openxmlformats.org/officeDocument/2006/relationships/slide" Target="slides/slide170.xml" /><Relationship Id="rId192" Type="http://schemas.openxmlformats.org/officeDocument/2006/relationships/slide" Target="slides/slide191.xml" /><Relationship Id="rId206" Type="http://schemas.openxmlformats.org/officeDocument/2006/relationships/slide" Target="slides/slide205.xml" /><Relationship Id="rId227" Type="http://schemas.openxmlformats.org/officeDocument/2006/relationships/slide" Target="slides/slide226.xml" /><Relationship Id="rId248" Type="http://schemas.openxmlformats.org/officeDocument/2006/relationships/slide" Target="slides/slide247.xml" /><Relationship Id="rId269" Type="http://schemas.openxmlformats.org/officeDocument/2006/relationships/slide" Target="slides/slide268.xml" /><Relationship Id="rId12" Type="http://schemas.openxmlformats.org/officeDocument/2006/relationships/slide" Target="slides/slide11.xml" /><Relationship Id="rId33" Type="http://schemas.openxmlformats.org/officeDocument/2006/relationships/slide" Target="slides/slide32.xml" /><Relationship Id="rId108" Type="http://schemas.openxmlformats.org/officeDocument/2006/relationships/slide" Target="slides/slide107.xml" /><Relationship Id="rId129" Type="http://schemas.openxmlformats.org/officeDocument/2006/relationships/slide" Target="slides/slide128.xml" /><Relationship Id="rId280" Type="http://schemas.openxmlformats.org/officeDocument/2006/relationships/slide" Target="slides/slide279.xml" /><Relationship Id="rId54" Type="http://schemas.openxmlformats.org/officeDocument/2006/relationships/slide" Target="slides/slide53.xml" /><Relationship Id="rId75" Type="http://schemas.openxmlformats.org/officeDocument/2006/relationships/slide" Target="slides/slide74.xml" /><Relationship Id="rId96" Type="http://schemas.openxmlformats.org/officeDocument/2006/relationships/slide" Target="slides/slide95.xml" /><Relationship Id="rId140" Type="http://schemas.openxmlformats.org/officeDocument/2006/relationships/slide" Target="slides/slide139.xml" /><Relationship Id="rId161" Type="http://schemas.openxmlformats.org/officeDocument/2006/relationships/slide" Target="slides/slide160.xml" /><Relationship Id="rId182" Type="http://schemas.openxmlformats.org/officeDocument/2006/relationships/slide" Target="slides/slide181.xml" /><Relationship Id="rId217" Type="http://schemas.openxmlformats.org/officeDocument/2006/relationships/slide" Target="slides/slide216.xml" /><Relationship Id="rId6" Type="http://schemas.openxmlformats.org/officeDocument/2006/relationships/slide" Target="slides/slide5.xml" /><Relationship Id="rId238" Type="http://schemas.openxmlformats.org/officeDocument/2006/relationships/slide" Target="slides/slide237.xml" /><Relationship Id="rId259" Type="http://schemas.openxmlformats.org/officeDocument/2006/relationships/slide" Target="slides/slide258.xml" /><Relationship Id="rId23" Type="http://schemas.openxmlformats.org/officeDocument/2006/relationships/slide" Target="slides/slide22.xml" /><Relationship Id="rId119" Type="http://schemas.openxmlformats.org/officeDocument/2006/relationships/slide" Target="slides/slide118.xml" /><Relationship Id="rId270" Type="http://schemas.openxmlformats.org/officeDocument/2006/relationships/slide" Target="slides/slide269.xml" /><Relationship Id="rId291" Type="http://schemas.openxmlformats.org/officeDocument/2006/relationships/slide" Target="slides/slide290.xml" /><Relationship Id="rId305" Type="http://schemas.openxmlformats.org/officeDocument/2006/relationships/notesMaster" Target="notesMasters/notesMaster1.xml" /><Relationship Id="rId44" Type="http://schemas.openxmlformats.org/officeDocument/2006/relationships/slide" Target="slides/slide43.xml" /><Relationship Id="rId65" Type="http://schemas.openxmlformats.org/officeDocument/2006/relationships/slide" Target="slides/slide64.xml" /><Relationship Id="rId86" Type="http://schemas.openxmlformats.org/officeDocument/2006/relationships/slide" Target="slides/slide85.xml" /><Relationship Id="rId130" Type="http://schemas.openxmlformats.org/officeDocument/2006/relationships/slide" Target="slides/slide129.xml" /><Relationship Id="rId151" Type="http://schemas.openxmlformats.org/officeDocument/2006/relationships/slide" Target="slides/slide150.xml" /><Relationship Id="rId172" Type="http://schemas.openxmlformats.org/officeDocument/2006/relationships/slide" Target="slides/slide171.xml" /><Relationship Id="rId193" Type="http://schemas.openxmlformats.org/officeDocument/2006/relationships/slide" Target="slides/slide192.xml" /><Relationship Id="rId207" Type="http://schemas.openxmlformats.org/officeDocument/2006/relationships/slide" Target="slides/slide206.xml" /><Relationship Id="rId228" Type="http://schemas.openxmlformats.org/officeDocument/2006/relationships/slide" Target="slides/slide227.xml" /><Relationship Id="rId249" Type="http://schemas.openxmlformats.org/officeDocument/2006/relationships/slide" Target="slides/slide248.xml" /><Relationship Id="rId13" Type="http://schemas.openxmlformats.org/officeDocument/2006/relationships/slide" Target="slides/slide12.xml" /><Relationship Id="rId109" Type="http://schemas.openxmlformats.org/officeDocument/2006/relationships/slide" Target="slides/slide108.xml" /><Relationship Id="rId260" Type="http://schemas.openxmlformats.org/officeDocument/2006/relationships/slide" Target="slides/slide259.xml" /><Relationship Id="rId281" Type="http://schemas.openxmlformats.org/officeDocument/2006/relationships/slide" Target="slides/slide280.xml" /><Relationship Id="rId34" Type="http://schemas.openxmlformats.org/officeDocument/2006/relationships/slide" Target="slides/slide33.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20" Type="http://schemas.openxmlformats.org/officeDocument/2006/relationships/slide" Target="slides/slide119.xml" /><Relationship Id="rId141" Type="http://schemas.openxmlformats.org/officeDocument/2006/relationships/slide" Target="slides/slide140.xml" /><Relationship Id="rId7" Type="http://schemas.openxmlformats.org/officeDocument/2006/relationships/slide" Target="slides/slide6.xml" /><Relationship Id="rId162" Type="http://schemas.openxmlformats.org/officeDocument/2006/relationships/slide" Target="slides/slide161.xml" /><Relationship Id="rId183" Type="http://schemas.openxmlformats.org/officeDocument/2006/relationships/slide" Target="slides/slide182.xml" /><Relationship Id="rId218" Type="http://schemas.openxmlformats.org/officeDocument/2006/relationships/slide" Target="slides/slide217.xml" /><Relationship Id="rId239" Type="http://schemas.openxmlformats.org/officeDocument/2006/relationships/slide" Target="slides/slide238.xml" /><Relationship Id="rId250" Type="http://schemas.openxmlformats.org/officeDocument/2006/relationships/slide" Target="slides/slide249.xml" /><Relationship Id="rId271" Type="http://schemas.openxmlformats.org/officeDocument/2006/relationships/slide" Target="slides/slide270.xml" /><Relationship Id="rId292" Type="http://schemas.openxmlformats.org/officeDocument/2006/relationships/slide" Target="slides/slide291.xml" /><Relationship Id="rId306" Type="http://schemas.openxmlformats.org/officeDocument/2006/relationships/commentAuthors" Target="commentAuthors.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157" Type="http://schemas.openxmlformats.org/officeDocument/2006/relationships/slide" Target="slides/slide156.xml" /><Relationship Id="rId178" Type="http://schemas.openxmlformats.org/officeDocument/2006/relationships/slide" Target="slides/slide177.xml" /><Relationship Id="rId301" Type="http://schemas.openxmlformats.org/officeDocument/2006/relationships/slide" Target="slides/slide300.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slide" Target="slides/slide151.xml" /><Relationship Id="rId173" Type="http://schemas.openxmlformats.org/officeDocument/2006/relationships/slide" Target="slides/slide172.xml" /><Relationship Id="rId194" Type="http://schemas.openxmlformats.org/officeDocument/2006/relationships/slide" Target="slides/slide193.xml" /><Relationship Id="rId199" Type="http://schemas.openxmlformats.org/officeDocument/2006/relationships/slide" Target="slides/slide198.xml" /><Relationship Id="rId203" Type="http://schemas.openxmlformats.org/officeDocument/2006/relationships/slide" Target="slides/slide202.xml" /><Relationship Id="rId208" Type="http://schemas.openxmlformats.org/officeDocument/2006/relationships/slide" Target="slides/slide207.xml" /><Relationship Id="rId229" Type="http://schemas.openxmlformats.org/officeDocument/2006/relationships/slide" Target="slides/slide228.xml" /><Relationship Id="rId19" Type="http://schemas.openxmlformats.org/officeDocument/2006/relationships/slide" Target="slides/slide18.xml" /><Relationship Id="rId224" Type="http://schemas.openxmlformats.org/officeDocument/2006/relationships/slide" Target="slides/slide223.xml" /><Relationship Id="rId240" Type="http://schemas.openxmlformats.org/officeDocument/2006/relationships/slide" Target="slides/slide239.xml" /><Relationship Id="rId245" Type="http://schemas.openxmlformats.org/officeDocument/2006/relationships/slide" Target="slides/slide244.xml" /><Relationship Id="rId261" Type="http://schemas.openxmlformats.org/officeDocument/2006/relationships/slide" Target="slides/slide260.xml" /><Relationship Id="rId266" Type="http://schemas.openxmlformats.org/officeDocument/2006/relationships/slide" Target="slides/slide265.xml" /><Relationship Id="rId287" Type="http://schemas.openxmlformats.org/officeDocument/2006/relationships/slide" Target="slides/slide286.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168" Type="http://schemas.openxmlformats.org/officeDocument/2006/relationships/slide" Target="slides/slide167.xml" /><Relationship Id="rId282" Type="http://schemas.openxmlformats.org/officeDocument/2006/relationships/slide" Target="slides/slide28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163" Type="http://schemas.openxmlformats.org/officeDocument/2006/relationships/slide" Target="slides/slide162.xml" /><Relationship Id="rId184" Type="http://schemas.openxmlformats.org/officeDocument/2006/relationships/slide" Target="slides/slide183.xml" /><Relationship Id="rId189" Type="http://schemas.openxmlformats.org/officeDocument/2006/relationships/slide" Target="slides/slide188.xml" /><Relationship Id="rId219" Type="http://schemas.openxmlformats.org/officeDocument/2006/relationships/slide" Target="slides/slide218.xml" /><Relationship Id="rId3" Type="http://schemas.openxmlformats.org/officeDocument/2006/relationships/slide" Target="slides/slide2.xml" /><Relationship Id="rId214" Type="http://schemas.openxmlformats.org/officeDocument/2006/relationships/slide" Target="slides/slide213.xml" /><Relationship Id="rId230" Type="http://schemas.openxmlformats.org/officeDocument/2006/relationships/slide" Target="slides/slide229.xml" /><Relationship Id="rId235" Type="http://schemas.openxmlformats.org/officeDocument/2006/relationships/slide" Target="slides/slide234.xml" /><Relationship Id="rId251" Type="http://schemas.openxmlformats.org/officeDocument/2006/relationships/slide" Target="slides/slide250.xml" /><Relationship Id="rId256" Type="http://schemas.openxmlformats.org/officeDocument/2006/relationships/slide" Target="slides/slide255.xml" /><Relationship Id="rId277" Type="http://schemas.openxmlformats.org/officeDocument/2006/relationships/slide" Target="slides/slide276.xml" /><Relationship Id="rId298" Type="http://schemas.openxmlformats.org/officeDocument/2006/relationships/slide" Target="slides/slide297.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slide" Target="slides/slide157.xml" /><Relationship Id="rId272" Type="http://schemas.openxmlformats.org/officeDocument/2006/relationships/slide" Target="slides/slide271.xml" /><Relationship Id="rId293" Type="http://schemas.openxmlformats.org/officeDocument/2006/relationships/slide" Target="slides/slide292.xml" /><Relationship Id="rId302" Type="http://schemas.openxmlformats.org/officeDocument/2006/relationships/slide" Target="slides/slide301.xml" /><Relationship Id="rId307" Type="http://schemas.openxmlformats.org/officeDocument/2006/relationships/presProps" Target="presProps.xml" /><Relationship Id="rId20" Type="http://schemas.openxmlformats.org/officeDocument/2006/relationships/slide" Target="slides/slide19.xml" /><Relationship Id="rId41" Type="http://schemas.openxmlformats.org/officeDocument/2006/relationships/slide" Target="slides/slide40.xml" /><Relationship Id="rId62" Type="http://schemas.openxmlformats.org/officeDocument/2006/relationships/slide" Target="slides/slide61.xml" /><Relationship Id="rId83" Type="http://schemas.openxmlformats.org/officeDocument/2006/relationships/slide" Target="slides/slide82.xml" /><Relationship Id="rId88" Type="http://schemas.openxmlformats.org/officeDocument/2006/relationships/slide" Target="slides/slide87.xml" /><Relationship Id="rId111" Type="http://schemas.openxmlformats.org/officeDocument/2006/relationships/slide" Target="slides/slide110.xml" /><Relationship Id="rId132" Type="http://schemas.openxmlformats.org/officeDocument/2006/relationships/slide" Target="slides/slide131.xml" /><Relationship Id="rId153" Type="http://schemas.openxmlformats.org/officeDocument/2006/relationships/slide" Target="slides/slide152.xml" /><Relationship Id="rId174" Type="http://schemas.openxmlformats.org/officeDocument/2006/relationships/slide" Target="slides/slide173.xml" /><Relationship Id="rId179" Type="http://schemas.openxmlformats.org/officeDocument/2006/relationships/slide" Target="slides/slide178.xml" /><Relationship Id="rId195" Type="http://schemas.openxmlformats.org/officeDocument/2006/relationships/slide" Target="slides/slide194.xml" /><Relationship Id="rId209" Type="http://schemas.openxmlformats.org/officeDocument/2006/relationships/slide" Target="slides/slide208.xml" /><Relationship Id="rId190" Type="http://schemas.openxmlformats.org/officeDocument/2006/relationships/slide" Target="slides/slide189.xml" /><Relationship Id="rId204" Type="http://schemas.openxmlformats.org/officeDocument/2006/relationships/slide" Target="slides/slide203.xml" /><Relationship Id="rId220" Type="http://schemas.openxmlformats.org/officeDocument/2006/relationships/slide" Target="slides/slide219.xml" /><Relationship Id="rId225" Type="http://schemas.openxmlformats.org/officeDocument/2006/relationships/slide" Target="slides/slide224.xml" /><Relationship Id="rId241" Type="http://schemas.openxmlformats.org/officeDocument/2006/relationships/slide" Target="slides/slide240.xml" /><Relationship Id="rId246" Type="http://schemas.openxmlformats.org/officeDocument/2006/relationships/slide" Target="slides/slide245.xml" /><Relationship Id="rId267" Type="http://schemas.openxmlformats.org/officeDocument/2006/relationships/slide" Target="slides/slide266.xml" /><Relationship Id="rId288" Type="http://schemas.openxmlformats.org/officeDocument/2006/relationships/slide" Target="slides/slide287.xml" /><Relationship Id="rId15" Type="http://schemas.openxmlformats.org/officeDocument/2006/relationships/slide" Target="slides/slide14.xml" /><Relationship Id="rId36" Type="http://schemas.openxmlformats.org/officeDocument/2006/relationships/slide" Target="slides/slide35.xml" /><Relationship Id="rId57" Type="http://schemas.openxmlformats.org/officeDocument/2006/relationships/slide" Target="slides/slide56.xml" /><Relationship Id="rId106" Type="http://schemas.openxmlformats.org/officeDocument/2006/relationships/slide" Target="slides/slide105.xml" /><Relationship Id="rId127" Type="http://schemas.openxmlformats.org/officeDocument/2006/relationships/slide" Target="slides/slide126.xml" /><Relationship Id="rId262" Type="http://schemas.openxmlformats.org/officeDocument/2006/relationships/slide" Target="slides/slide261.xml" /><Relationship Id="rId283" Type="http://schemas.openxmlformats.org/officeDocument/2006/relationships/slide" Target="slides/slide282.xml" /><Relationship Id="rId10" Type="http://schemas.openxmlformats.org/officeDocument/2006/relationships/slide" Target="slides/slide9.xml" /><Relationship Id="rId31" Type="http://schemas.openxmlformats.org/officeDocument/2006/relationships/slide" Target="slides/slide30.xml" /><Relationship Id="rId52" Type="http://schemas.openxmlformats.org/officeDocument/2006/relationships/slide" Target="slides/slide51.xml" /><Relationship Id="rId73" Type="http://schemas.openxmlformats.org/officeDocument/2006/relationships/slide" Target="slides/slide72.xml" /><Relationship Id="rId78" Type="http://schemas.openxmlformats.org/officeDocument/2006/relationships/slide" Target="slides/slide77.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43" Type="http://schemas.openxmlformats.org/officeDocument/2006/relationships/slide" Target="slides/slide142.xml" /><Relationship Id="rId148" Type="http://schemas.openxmlformats.org/officeDocument/2006/relationships/slide" Target="slides/slide147.xml" /><Relationship Id="rId164" Type="http://schemas.openxmlformats.org/officeDocument/2006/relationships/slide" Target="slides/slide163.xml" /><Relationship Id="rId169" Type="http://schemas.openxmlformats.org/officeDocument/2006/relationships/slide" Target="slides/slide168.xml" /><Relationship Id="rId185" Type="http://schemas.openxmlformats.org/officeDocument/2006/relationships/slide" Target="slides/slide184.xml" /><Relationship Id="rId4" Type="http://schemas.openxmlformats.org/officeDocument/2006/relationships/slide" Target="slides/slide3.xml" /><Relationship Id="rId9" Type="http://schemas.openxmlformats.org/officeDocument/2006/relationships/slide" Target="slides/slide8.xml" /><Relationship Id="rId180" Type="http://schemas.openxmlformats.org/officeDocument/2006/relationships/slide" Target="slides/slide179.xml" /><Relationship Id="rId210" Type="http://schemas.openxmlformats.org/officeDocument/2006/relationships/slide" Target="slides/slide209.xml" /><Relationship Id="rId215" Type="http://schemas.openxmlformats.org/officeDocument/2006/relationships/slide" Target="slides/slide214.xml" /><Relationship Id="rId236" Type="http://schemas.openxmlformats.org/officeDocument/2006/relationships/slide" Target="slides/slide235.xml" /><Relationship Id="rId257" Type="http://schemas.openxmlformats.org/officeDocument/2006/relationships/slide" Target="slides/slide256.xml" /><Relationship Id="rId278" Type="http://schemas.openxmlformats.org/officeDocument/2006/relationships/slide" Target="slides/slide277.xml" /><Relationship Id="rId26" Type="http://schemas.openxmlformats.org/officeDocument/2006/relationships/slide" Target="slides/slide25.xml" /><Relationship Id="rId231" Type="http://schemas.openxmlformats.org/officeDocument/2006/relationships/slide" Target="slides/slide230.xml" /><Relationship Id="rId252" Type="http://schemas.openxmlformats.org/officeDocument/2006/relationships/slide" Target="slides/slide251.xml" /><Relationship Id="rId273" Type="http://schemas.openxmlformats.org/officeDocument/2006/relationships/slide" Target="slides/slide272.xml" /><Relationship Id="rId294" Type="http://schemas.openxmlformats.org/officeDocument/2006/relationships/slide" Target="slides/slide293.xml" /><Relationship Id="rId308" Type="http://schemas.openxmlformats.org/officeDocument/2006/relationships/viewProps" Target="viewProps.xml" /><Relationship Id="rId47" Type="http://schemas.openxmlformats.org/officeDocument/2006/relationships/slide" Target="slides/slide46.xml" /><Relationship Id="rId68" Type="http://schemas.openxmlformats.org/officeDocument/2006/relationships/slide" Target="slides/slide67.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54" Type="http://schemas.openxmlformats.org/officeDocument/2006/relationships/slide" Target="slides/slide153.xml" /><Relationship Id="rId175" Type="http://schemas.openxmlformats.org/officeDocument/2006/relationships/slide" Target="slides/slide174.xml" /><Relationship Id="rId196" Type="http://schemas.openxmlformats.org/officeDocument/2006/relationships/slide" Target="slides/slide195.xml" /><Relationship Id="rId200" Type="http://schemas.openxmlformats.org/officeDocument/2006/relationships/slide" Target="slides/slide199.xml" /><Relationship Id="rId16" Type="http://schemas.openxmlformats.org/officeDocument/2006/relationships/slide" Target="slides/slide15.xml" /><Relationship Id="rId221" Type="http://schemas.openxmlformats.org/officeDocument/2006/relationships/slide" Target="slides/slide220.xml" /><Relationship Id="rId242" Type="http://schemas.openxmlformats.org/officeDocument/2006/relationships/slide" Target="slides/slide241.xml" /><Relationship Id="rId263" Type="http://schemas.openxmlformats.org/officeDocument/2006/relationships/slide" Target="slides/slide262.xml" /><Relationship Id="rId284" Type="http://schemas.openxmlformats.org/officeDocument/2006/relationships/slide" Target="slides/slide283.xml" /><Relationship Id="rId37" Type="http://schemas.openxmlformats.org/officeDocument/2006/relationships/slide" Target="slides/slide36.xml" /><Relationship Id="rId58" Type="http://schemas.openxmlformats.org/officeDocument/2006/relationships/slide" Target="slides/slide57.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44" Type="http://schemas.openxmlformats.org/officeDocument/2006/relationships/slide" Target="slides/slide143.xml" /><Relationship Id="rId90" Type="http://schemas.openxmlformats.org/officeDocument/2006/relationships/slide" Target="slides/slide89.xml" /><Relationship Id="rId165" Type="http://schemas.openxmlformats.org/officeDocument/2006/relationships/slide" Target="slides/slide164.xml" /><Relationship Id="rId186" Type="http://schemas.openxmlformats.org/officeDocument/2006/relationships/slide" Target="slides/slide185.xml" /><Relationship Id="rId211" Type="http://schemas.openxmlformats.org/officeDocument/2006/relationships/slide" Target="slides/slide210.xml" /><Relationship Id="rId232" Type="http://schemas.openxmlformats.org/officeDocument/2006/relationships/slide" Target="slides/slide231.xml" /><Relationship Id="rId253" Type="http://schemas.openxmlformats.org/officeDocument/2006/relationships/slide" Target="slides/slide252.xml" /><Relationship Id="rId274" Type="http://schemas.openxmlformats.org/officeDocument/2006/relationships/slide" Target="slides/slide273.xml" /><Relationship Id="rId295" Type="http://schemas.openxmlformats.org/officeDocument/2006/relationships/slide" Target="slides/slide294.xml" /><Relationship Id="rId309" Type="http://schemas.openxmlformats.org/officeDocument/2006/relationships/theme" Target="theme/theme1.xml" /><Relationship Id="rId27" Type="http://schemas.openxmlformats.org/officeDocument/2006/relationships/slide" Target="slides/slide26.xml" /><Relationship Id="rId48" Type="http://schemas.openxmlformats.org/officeDocument/2006/relationships/slide" Target="slides/slide47.xml" /><Relationship Id="rId69" Type="http://schemas.openxmlformats.org/officeDocument/2006/relationships/slide" Target="slides/slide68.xml" /><Relationship Id="rId113" Type="http://schemas.openxmlformats.org/officeDocument/2006/relationships/slide" Target="slides/slide112.xml" /><Relationship Id="rId134" Type="http://schemas.openxmlformats.org/officeDocument/2006/relationships/slide" Target="slides/slide133.xml" /><Relationship Id="rId80" Type="http://schemas.openxmlformats.org/officeDocument/2006/relationships/slide" Target="slides/slide79.xml" /><Relationship Id="rId155" Type="http://schemas.openxmlformats.org/officeDocument/2006/relationships/slide" Target="slides/slide154.xml" /><Relationship Id="rId176" Type="http://schemas.openxmlformats.org/officeDocument/2006/relationships/slide" Target="slides/slide175.xml" /><Relationship Id="rId197" Type="http://schemas.openxmlformats.org/officeDocument/2006/relationships/slide" Target="slides/slide196.xml" /><Relationship Id="rId201" Type="http://schemas.openxmlformats.org/officeDocument/2006/relationships/slide" Target="slides/slide200.xml" /><Relationship Id="rId222" Type="http://schemas.openxmlformats.org/officeDocument/2006/relationships/slide" Target="slides/slide221.xml" /><Relationship Id="rId243" Type="http://schemas.openxmlformats.org/officeDocument/2006/relationships/slide" Target="slides/slide242.xml" /><Relationship Id="rId264" Type="http://schemas.openxmlformats.org/officeDocument/2006/relationships/slide" Target="slides/slide263.xml" /><Relationship Id="rId285" Type="http://schemas.openxmlformats.org/officeDocument/2006/relationships/slide" Target="slides/slide284.xml" /><Relationship Id="rId17" Type="http://schemas.openxmlformats.org/officeDocument/2006/relationships/slide" Target="slides/slide16.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24" Type="http://schemas.openxmlformats.org/officeDocument/2006/relationships/slide" Target="slides/slide123.xml" /><Relationship Id="rId310" Type="http://schemas.openxmlformats.org/officeDocument/2006/relationships/tableStyles" Target="tableStyles.xml" /><Relationship Id="rId70" Type="http://schemas.openxmlformats.org/officeDocument/2006/relationships/slide" Target="slides/slide69.xml" /><Relationship Id="rId91" Type="http://schemas.openxmlformats.org/officeDocument/2006/relationships/slide" Target="slides/slide90.xml" /><Relationship Id="rId145" Type="http://schemas.openxmlformats.org/officeDocument/2006/relationships/slide" Target="slides/slide144.xml" /><Relationship Id="rId166" Type="http://schemas.openxmlformats.org/officeDocument/2006/relationships/slide" Target="slides/slide165.xml" /><Relationship Id="rId187" Type="http://schemas.openxmlformats.org/officeDocument/2006/relationships/slide" Target="slides/slide186.xml" /><Relationship Id="rId1" Type="http://schemas.openxmlformats.org/officeDocument/2006/relationships/slideMaster" Target="slideMasters/slideMaster1.xml" /><Relationship Id="rId212" Type="http://schemas.openxmlformats.org/officeDocument/2006/relationships/slide" Target="slides/slide211.xml" /><Relationship Id="rId233" Type="http://schemas.openxmlformats.org/officeDocument/2006/relationships/slide" Target="slides/slide232.xml" /><Relationship Id="rId254" Type="http://schemas.openxmlformats.org/officeDocument/2006/relationships/slide" Target="slides/slide253.xml" /><Relationship Id="rId28" Type="http://schemas.openxmlformats.org/officeDocument/2006/relationships/slide" Target="slides/slide27.xml" /><Relationship Id="rId49" Type="http://schemas.openxmlformats.org/officeDocument/2006/relationships/slide" Target="slides/slide48.xml" /><Relationship Id="rId114" Type="http://schemas.openxmlformats.org/officeDocument/2006/relationships/slide" Target="slides/slide113.xml" /><Relationship Id="rId275" Type="http://schemas.openxmlformats.org/officeDocument/2006/relationships/slide" Target="slides/slide274.xml" /><Relationship Id="rId296" Type="http://schemas.openxmlformats.org/officeDocument/2006/relationships/slide" Target="slides/slide295.xml" /><Relationship Id="rId300" Type="http://schemas.openxmlformats.org/officeDocument/2006/relationships/slide" Target="slides/slide299.xml" /><Relationship Id="rId60" Type="http://schemas.openxmlformats.org/officeDocument/2006/relationships/slide" Target="slides/slide59.xml" /><Relationship Id="rId81" Type="http://schemas.openxmlformats.org/officeDocument/2006/relationships/slide" Target="slides/slide80.xml" /><Relationship Id="rId135" Type="http://schemas.openxmlformats.org/officeDocument/2006/relationships/slide" Target="slides/slide134.xml" /><Relationship Id="rId156" Type="http://schemas.openxmlformats.org/officeDocument/2006/relationships/slide" Target="slides/slide155.xml" /><Relationship Id="rId177" Type="http://schemas.openxmlformats.org/officeDocument/2006/relationships/slide" Target="slides/slide176.xml" /><Relationship Id="rId198" Type="http://schemas.openxmlformats.org/officeDocument/2006/relationships/slide" Target="slides/slide197.xml" /><Relationship Id="rId202" Type="http://schemas.openxmlformats.org/officeDocument/2006/relationships/slide" Target="slides/slide201.xml" /><Relationship Id="rId223" Type="http://schemas.openxmlformats.org/officeDocument/2006/relationships/slide" Target="slides/slide222.xml" /><Relationship Id="rId244" Type="http://schemas.openxmlformats.org/officeDocument/2006/relationships/slide" Target="slides/slide243.xml" /><Relationship Id="rId18" Type="http://schemas.openxmlformats.org/officeDocument/2006/relationships/slide" Target="slides/slide17.xml" /><Relationship Id="rId39" Type="http://schemas.openxmlformats.org/officeDocument/2006/relationships/slide" Target="slides/slide38.xml" /><Relationship Id="rId265" Type="http://schemas.openxmlformats.org/officeDocument/2006/relationships/slide" Target="slides/slide264.xml" /><Relationship Id="rId286" Type="http://schemas.openxmlformats.org/officeDocument/2006/relationships/slide" Target="slides/slide285.xml" /><Relationship Id="rId50" Type="http://schemas.openxmlformats.org/officeDocument/2006/relationships/slide" Target="slides/slide49.xml" /><Relationship Id="rId104" Type="http://schemas.openxmlformats.org/officeDocument/2006/relationships/slide" Target="slides/slide103.xml" /><Relationship Id="rId125" Type="http://schemas.openxmlformats.org/officeDocument/2006/relationships/slide" Target="slides/slide124.xml" /><Relationship Id="rId146" Type="http://schemas.openxmlformats.org/officeDocument/2006/relationships/slide" Target="slides/slide145.xml" /><Relationship Id="rId167" Type="http://schemas.openxmlformats.org/officeDocument/2006/relationships/slide" Target="slides/slide166.xml" /><Relationship Id="rId188" Type="http://schemas.openxmlformats.org/officeDocument/2006/relationships/slide" Target="slides/slide187.xml" /><Relationship Id="rId71" Type="http://schemas.openxmlformats.org/officeDocument/2006/relationships/slide" Target="slides/slide70.xml" /><Relationship Id="rId92" Type="http://schemas.openxmlformats.org/officeDocument/2006/relationships/slide" Target="slides/slide91.xml" /><Relationship Id="rId213" Type="http://schemas.openxmlformats.org/officeDocument/2006/relationships/slide" Target="slides/slide212.xml" /><Relationship Id="rId234" Type="http://schemas.openxmlformats.org/officeDocument/2006/relationships/slide" Target="slides/slide233.xml" /><Relationship Id="rId2" Type="http://schemas.openxmlformats.org/officeDocument/2006/relationships/slide" Target="slides/slide1.xml" /><Relationship Id="rId29" Type="http://schemas.openxmlformats.org/officeDocument/2006/relationships/slide" Target="slides/slide28.xml" /><Relationship Id="rId255" Type="http://schemas.openxmlformats.org/officeDocument/2006/relationships/slide" Target="slides/slide254.xml" /><Relationship Id="rId276" Type="http://schemas.openxmlformats.org/officeDocument/2006/relationships/slide" Target="slides/slide275.xml" /><Relationship Id="rId297" Type="http://schemas.openxmlformats.org/officeDocument/2006/relationships/slide" Target="slides/slide296.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1836B-9887-4CCF-A650-7BBEF0B34220}" type="datetimeFigureOut">
              <a:rPr lang="en-US" smtClean="0"/>
              <a:t>5/17/2022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651F5-0154-42EC-8354-8D1B562FAA7B}" type="slidenum">
              <a:rPr lang="en-US" smtClean="0"/>
              <a:t>‹#›</a:t>
            </a:fld>
            <a:endParaRPr lang="en-US"/>
          </a:p>
        </p:txBody>
      </p:sp>
    </p:spTree>
    <p:extLst>
      <p:ext uri="{BB962C8B-B14F-4D97-AF65-F5344CB8AC3E}">
        <p14:creationId xmlns:p14="http://schemas.microsoft.com/office/powerpoint/2010/main" val="948812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651F5-0154-42EC-8354-8D1B562FAA7B}" type="slidenum">
              <a:rPr lang="en-US" smtClean="0"/>
              <a:t>95</a:t>
            </a:fld>
            <a:endParaRPr lang="en-US"/>
          </a:p>
        </p:txBody>
      </p:sp>
    </p:spTree>
    <p:extLst>
      <p:ext uri="{BB962C8B-B14F-4D97-AF65-F5344CB8AC3E}">
        <p14:creationId xmlns:p14="http://schemas.microsoft.com/office/powerpoint/2010/main" val="2099985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651F5-0154-42EC-8354-8D1B562FAA7B}" type="slidenum">
              <a:rPr lang="en-US" smtClean="0"/>
              <a:t>96</a:t>
            </a:fld>
            <a:endParaRPr lang="en-US"/>
          </a:p>
        </p:txBody>
      </p:sp>
    </p:spTree>
    <p:extLst>
      <p:ext uri="{BB962C8B-B14F-4D97-AF65-F5344CB8AC3E}">
        <p14:creationId xmlns:p14="http://schemas.microsoft.com/office/powerpoint/2010/main" val="2520612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5/17/2022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5/17/2022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5/17/2022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5/17/2022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5/17/2022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5/17/2022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5/17/2022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5/17/2022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5/17/2022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5/17/2022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5/17/2022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5/17/2022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5/17/2022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5/17/2022</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5/17/2022</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5/17/2022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5/17/2022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jpe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5/17/2022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6.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1.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162.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image" Target="../media/image24.jpg" /><Relationship Id="rId1" Type="http://schemas.openxmlformats.org/officeDocument/2006/relationships/slideLayout" Target="../slideLayouts/slideLayout2.xml" /></Relationships>
</file>

<file path=ppt/slides/_rels/slide163.xml.rels><?xml version="1.0" encoding="UTF-8" standalone="yes"?>
<Relationships xmlns="http://schemas.openxmlformats.org/package/2006/relationships"><Relationship Id="rId3" Type="http://schemas.openxmlformats.org/officeDocument/2006/relationships/image" Target="../media/image27.jpg" /><Relationship Id="rId2" Type="http://schemas.openxmlformats.org/officeDocument/2006/relationships/image" Target="../media/image26.jpg" /><Relationship Id="rId1" Type="http://schemas.openxmlformats.org/officeDocument/2006/relationships/slideLayout" Target="../slideLayouts/slideLayout2.xml" /><Relationship Id="rId5" Type="http://schemas.openxmlformats.org/officeDocument/2006/relationships/image" Target="../media/image29.jpg" /><Relationship Id="rId4" Type="http://schemas.openxmlformats.org/officeDocument/2006/relationships/image" Target="../media/image28.jpg" /></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180.xml.rels><?xml version="1.0" encoding="UTF-8" standalone="yes"?>
<Relationships xmlns="http://schemas.openxmlformats.org/package/2006/relationships"><Relationship Id="rId2" Type="http://schemas.openxmlformats.org/officeDocument/2006/relationships/image" Target="../media/image30.jpg" /><Relationship Id="rId1" Type="http://schemas.openxmlformats.org/officeDocument/2006/relationships/slideLayout" Target="../slideLayouts/slideLayout2.xml" /></Relationships>
</file>

<file path=ppt/slides/_rels/slide181.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2.xml" /></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5.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196.xml.rels><?xml version="1.0" encoding="UTF-8" standalone="yes"?>
<Relationships xmlns="http://schemas.openxmlformats.org/package/2006/relationships"><Relationship Id="rId2" Type="http://schemas.openxmlformats.org/officeDocument/2006/relationships/image" Target="../media/image33.jpg" /><Relationship Id="rId1" Type="http://schemas.openxmlformats.org/officeDocument/2006/relationships/slideLayout" Target="../slideLayouts/slideLayout2.xml" /></Relationships>
</file>

<file path=ppt/slides/_rels/slide197.xml.rels><?xml version="1.0" encoding="UTF-8" standalone="yes"?>
<Relationships xmlns="http://schemas.openxmlformats.org/package/2006/relationships"><Relationship Id="rId2" Type="http://schemas.openxmlformats.org/officeDocument/2006/relationships/image" Target="../media/image34.jpg" /><Relationship Id="rId1" Type="http://schemas.openxmlformats.org/officeDocument/2006/relationships/slideLayout" Target="../slideLayouts/slideLayout2.xml" /></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hyperlink" Target="http://en.wikipedia.org/wiki/File:Spinal_tap_newborn.JPG" TargetMode="External" /><Relationship Id="rId1" Type="http://schemas.openxmlformats.org/officeDocument/2006/relationships/slideLayout" Target="../slideLayouts/slideLayout7.xml" /></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6.xml.rels><?xml version="1.0" encoding="UTF-8" standalone="yes"?>
<Relationships xmlns="http://schemas.openxmlformats.org/package/2006/relationships"><Relationship Id="rId3" Type="http://schemas.openxmlformats.org/officeDocument/2006/relationships/image" Target="../media/image36.jpg" /><Relationship Id="rId2" Type="http://schemas.openxmlformats.org/officeDocument/2006/relationships/image" Target="../media/image35.jpg" /><Relationship Id="rId1" Type="http://schemas.openxmlformats.org/officeDocument/2006/relationships/slideLayout" Target="../slideLayouts/slideLayout2.xml" /></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9.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0.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211.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2.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4.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6.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8.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46.png" /><Relationship Id="rId1" Type="http://schemas.openxmlformats.org/officeDocument/2006/relationships/slideLayout" Target="../slideLayouts/slideLayout2.xml" /><Relationship Id="rId4" Type="http://schemas.openxmlformats.org/officeDocument/2006/relationships/image" Target="../media/image48.png" /></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1.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262.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4.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2.xml" /></Relationships>
</file>

<file path=ppt/slides/_rels/slide265.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7.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9.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1.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3.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2.xml" /></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5.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8.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2.xml" /></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0.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2.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2.xml" /></Relationships>
</file>

<file path=ppt/slides/_rels/slide283.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2.xml" /></Relationships>
</file>

<file path=ppt/slides/_rels/slide284.xml.rels><?xml version="1.0" encoding="UTF-8" standalone="yes"?>
<Relationships xmlns="http://schemas.openxmlformats.org/package/2006/relationships"><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6.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0.xml.rels><?xml version="1.0" encoding="UTF-8" standalone="yes"?>
<Relationships xmlns="http://schemas.openxmlformats.org/package/2006/relationships"><Relationship Id="rId2" Type="http://schemas.openxmlformats.org/officeDocument/2006/relationships/image" Target="../media/image65.png" /><Relationship Id="rId1" Type="http://schemas.openxmlformats.org/officeDocument/2006/relationships/slideLayout" Target="../slideLayouts/slideLayout2.xml" /></Relationships>
</file>

<file path=ppt/slides/_rels/slide291.xml.rels><?xml version="1.0" encoding="UTF-8" standalone="yes"?>
<Relationships xmlns="http://schemas.openxmlformats.org/package/2006/relationships"><Relationship Id="rId2" Type="http://schemas.openxmlformats.org/officeDocument/2006/relationships/image" Target="../media/image66.png" /><Relationship Id="rId1" Type="http://schemas.openxmlformats.org/officeDocument/2006/relationships/slideLayout" Target="../slideLayouts/slideLayout2.xml" /></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3.xml.rels><?xml version="1.0" encoding="UTF-8" standalone="yes"?>
<Relationships xmlns="http://schemas.openxmlformats.org/package/2006/relationships"><Relationship Id="rId2" Type="http://schemas.openxmlformats.org/officeDocument/2006/relationships/image" Target="../media/image67.png" /><Relationship Id="rId1" Type="http://schemas.openxmlformats.org/officeDocument/2006/relationships/slideLayout" Target="../slideLayouts/slideLayout2.xml" /></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5.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2.xml" /></Relationships>
</file>

<file path=ppt/slides/_rels/slide296.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2.xml" /></Relationships>
</file>

<file path=ppt/slides/_rels/slide297.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9.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1.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2.xml" /></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3.xml.rels><?xml version="1.0" encoding="UTF-8" standalone="yes"?>
<Relationships xmlns="http://schemas.openxmlformats.org/package/2006/relationships"><Relationship Id="rId2" Type="http://schemas.openxmlformats.org/officeDocument/2006/relationships/image" Target="../media/image73.jp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2" Type="http://schemas.openxmlformats.org/officeDocument/2006/relationships/image" Target="../media/image13.jpg" /><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1064" y="463826"/>
            <a:ext cx="10844011" cy="4313555"/>
          </a:xfrm>
        </p:spPr>
        <p:txBody>
          <a:bodyPr/>
          <a:lstStyle/>
          <a:p>
            <a:br>
              <a:rPr lang="en-US" dirty="0"/>
            </a:br>
            <a:br>
              <a:rPr lang="en-US" dirty="0"/>
            </a:br>
            <a:br>
              <a:rPr lang="en-US" dirty="0"/>
            </a:br>
            <a:br>
              <a:rPr lang="en-US" dirty="0"/>
            </a:br>
            <a:br>
              <a:rPr lang="en-US" dirty="0"/>
            </a:br>
            <a:br>
              <a:rPr lang="en-US" dirty="0"/>
            </a:br>
            <a:br>
              <a:rPr lang="en-US" dirty="0"/>
            </a:br>
            <a:r>
              <a:rPr lang="en-US" b="1" dirty="0">
                <a:latin typeface="+mn-lt"/>
              </a:rPr>
              <a:t>SPECIALISED PROCEDURES 1</a:t>
            </a:r>
            <a:br>
              <a:rPr lang="en-US" b="1" dirty="0">
                <a:latin typeface="+mn-lt"/>
              </a:rPr>
            </a:br>
            <a:r>
              <a:rPr lang="en-US" sz="4400" b="1" dirty="0">
                <a:latin typeface="+mn-lt"/>
              </a:rPr>
              <a:t>Sep 2021 Class</a:t>
            </a:r>
            <a:br>
              <a:rPr lang="en-US" sz="4400" b="1" dirty="0">
                <a:latin typeface="+mn-lt"/>
              </a:rPr>
            </a:br>
            <a:r>
              <a:rPr lang="en-US" sz="4400" b="1" dirty="0">
                <a:latin typeface="+mn-lt"/>
              </a:rPr>
              <a:t>by         </a:t>
            </a:r>
            <a:br>
              <a:rPr lang="en-US" sz="4400" b="1" dirty="0">
                <a:latin typeface="+mn-lt"/>
              </a:rPr>
            </a:br>
            <a:r>
              <a:rPr lang="en-US" sz="4400" b="1" dirty="0">
                <a:latin typeface="+mn-lt"/>
              </a:rPr>
              <a:t>Elizabeth G.</a:t>
            </a:r>
            <a:br>
              <a:rPr lang="en-US" b="1" dirty="0">
                <a:latin typeface="+mn-lt"/>
              </a:rPr>
            </a:br>
            <a:r>
              <a:rPr lang="en-US" dirty="0"/>
              <a:t> </a:t>
            </a:r>
          </a:p>
        </p:txBody>
      </p:sp>
    </p:spTree>
    <p:extLst>
      <p:ext uri="{BB962C8B-B14F-4D97-AF65-F5344CB8AC3E}">
        <p14:creationId xmlns:p14="http://schemas.microsoft.com/office/powerpoint/2010/main" val="1666843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BF91-A1A7-4D80-9CBC-91F45C526BB6}"/>
              </a:ext>
            </a:extLst>
          </p:cNvPr>
          <p:cNvSpPr>
            <a:spLocks noGrp="1"/>
          </p:cNvSpPr>
          <p:nvPr>
            <p:ph type="title"/>
          </p:nvPr>
        </p:nvSpPr>
        <p:spPr/>
        <p:txBody>
          <a:bodyPr/>
          <a:lstStyle/>
          <a:p>
            <a:r>
              <a:rPr lang="en-US" sz="4000" b="1" dirty="0"/>
              <a:t>Introduction</a:t>
            </a:r>
          </a:p>
        </p:txBody>
      </p:sp>
      <p:sp>
        <p:nvSpPr>
          <p:cNvPr id="3" name="Content Placeholder 2">
            <a:extLst>
              <a:ext uri="{FF2B5EF4-FFF2-40B4-BE49-F238E27FC236}">
                <a16:creationId xmlns:a16="http://schemas.microsoft.com/office/drawing/2014/main" id="{97FF5C05-61A0-4B97-B256-DB89A5A470B7}"/>
              </a:ext>
            </a:extLst>
          </p:cNvPr>
          <p:cNvSpPr>
            <a:spLocks noGrp="1"/>
          </p:cNvSpPr>
          <p:nvPr>
            <p:ph idx="1"/>
          </p:nvPr>
        </p:nvSpPr>
        <p:spPr>
          <a:xfrm>
            <a:off x="503583" y="2345635"/>
            <a:ext cx="11330607" cy="4240695"/>
          </a:xfrm>
        </p:spPr>
        <p:txBody>
          <a:bodyPr/>
          <a:lstStyle/>
          <a:p>
            <a:r>
              <a:rPr lang="en-US" sz="2800" dirty="0"/>
              <a:t>Diagnostic procedures are examinations that are used to identify an individual’s specific area of weakness and strength in order to determine a condition or a disease.</a:t>
            </a:r>
          </a:p>
          <a:p>
            <a:r>
              <a:rPr lang="en-US" sz="2800" dirty="0"/>
              <a:t>They include; lumbar puncture, biopsies, paracentesis, cholecystogram, choloangiogram, venogram, myelogram, hysterosalpingogram, retrograde pyelogram, endoscopic retrograde cholangiopancreatography (ERCP), </a:t>
            </a:r>
          </a:p>
          <a:p>
            <a:r>
              <a:rPr lang="en-US" sz="2800" dirty="0"/>
              <a:t>Dialysis, catheterization, urinary bladder irrigation and stoma care.</a:t>
            </a:r>
          </a:p>
          <a:p>
            <a:endParaRPr lang="en-US" dirty="0"/>
          </a:p>
        </p:txBody>
      </p:sp>
    </p:spTree>
    <p:extLst>
      <p:ext uri="{BB962C8B-B14F-4D97-AF65-F5344CB8AC3E}">
        <p14:creationId xmlns:p14="http://schemas.microsoft.com/office/powerpoint/2010/main" val="2047713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62AF-9E69-4CDD-8CBB-2E9273B19272}"/>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EF84B05A-4059-4438-822A-231243CE68CF}"/>
              </a:ext>
            </a:extLst>
          </p:cNvPr>
          <p:cNvSpPr>
            <a:spLocks noGrp="1"/>
          </p:cNvSpPr>
          <p:nvPr>
            <p:ph idx="1"/>
          </p:nvPr>
        </p:nvSpPr>
        <p:spPr>
          <a:xfrm>
            <a:off x="384314" y="2358887"/>
            <a:ext cx="10946296" cy="4134678"/>
          </a:xfrm>
        </p:spPr>
        <p:txBody>
          <a:bodyPr/>
          <a:lstStyle/>
          <a:p>
            <a:pPr lvl="1">
              <a:buNone/>
            </a:pPr>
            <a:r>
              <a:rPr lang="en-US" sz="3200" b="1" dirty="0">
                <a:latin typeface="Calibri" panose="020F0502020204030204" pitchFamily="34" charset="0"/>
                <a:cs typeface="Calibri" panose="020F0502020204030204" pitchFamily="34" charset="0"/>
              </a:rPr>
              <a:t>TYPES OF DIALYSIS TREATMENT</a:t>
            </a:r>
          </a:p>
          <a:p>
            <a:pPr lvl="1"/>
            <a:r>
              <a:rPr lang="en-US" sz="3200" dirty="0">
                <a:latin typeface="Calibri" panose="020F0502020204030204" pitchFamily="34" charset="0"/>
                <a:cs typeface="Calibri" panose="020F0502020204030204" pitchFamily="34" charset="0"/>
              </a:rPr>
              <a:t>Hemodialysis</a:t>
            </a:r>
          </a:p>
          <a:p>
            <a:pPr lvl="1"/>
            <a:r>
              <a:rPr lang="en-US" sz="3200" dirty="0">
                <a:latin typeface="Calibri" panose="020F0502020204030204" pitchFamily="34" charset="0"/>
                <a:cs typeface="Calibri" panose="020F0502020204030204" pitchFamily="34" charset="0"/>
              </a:rPr>
              <a:t>Peritoneal dialysis</a:t>
            </a:r>
          </a:p>
          <a:p>
            <a:pPr lvl="1"/>
            <a:r>
              <a:rPr lang="en-US" sz="3200" dirty="0">
                <a:latin typeface="Calibri" panose="020F0502020204030204" pitchFamily="34" charset="0"/>
                <a:cs typeface="Calibri" panose="020F0502020204030204" pitchFamily="34" charset="0"/>
              </a:rPr>
              <a:t>Continuous renal replacement therapy</a:t>
            </a:r>
          </a:p>
          <a:p>
            <a:endParaRPr lang="en-US" sz="32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025066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FE68-9AA4-4FA5-867F-8908B75D698C}"/>
              </a:ext>
            </a:extLst>
          </p:cNvPr>
          <p:cNvSpPr>
            <a:spLocks noGrp="1"/>
          </p:cNvSpPr>
          <p:nvPr>
            <p:ph type="title"/>
          </p:nvPr>
        </p:nvSpPr>
        <p:spPr>
          <a:xfrm>
            <a:off x="622852" y="973668"/>
            <a:ext cx="11025809" cy="706964"/>
          </a:xfrm>
        </p:spPr>
        <p:txBody>
          <a:bodyPr/>
          <a:lstStyle/>
          <a:p>
            <a:r>
              <a:rPr lang="en-US" b="1" dirty="0"/>
              <a:t>Continuous renal replacement therapy</a:t>
            </a:r>
          </a:p>
        </p:txBody>
      </p:sp>
      <p:sp>
        <p:nvSpPr>
          <p:cNvPr id="3" name="Content Placeholder 2">
            <a:extLst>
              <a:ext uri="{FF2B5EF4-FFF2-40B4-BE49-F238E27FC236}">
                <a16:creationId xmlns:a16="http://schemas.microsoft.com/office/drawing/2014/main" id="{91CA2CCB-392F-4BE5-A31D-4F72B0C6C14A}"/>
              </a:ext>
            </a:extLst>
          </p:cNvPr>
          <p:cNvSpPr>
            <a:spLocks noGrp="1"/>
          </p:cNvSpPr>
          <p:nvPr>
            <p:ph idx="1"/>
          </p:nvPr>
        </p:nvSpPr>
        <p:spPr>
          <a:xfrm>
            <a:off x="410817" y="2425148"/>
            <a:ext cx="11237843" cy="4333462"/>
          </a:xfrm>
        </p:spPr>
        <p:txBody>
          <a:bodyPr>
            <a:normAutofit lnSpcReduction="10000"/>
          </a:bodyPr>
          <a:lstStyle/>
          <a:p>
            <a:pPr>
              <a:buFont typeface="Wingdings" panose="05000000000000000000" pitchFamily="2" charset="2"/>
              <a:buChar char="Ø"/>
            </a:pPr>
            <a:r>
              <a:rPr lang="en-US" sz="3200" dirty="0"/>
              <a:t>CRRT is a type of blood purification therapy used with patients who are experiencing AKI.</a:t>
            </a:r>
          </a:p>
          <a:p>
            <a:pPr>
              <a:buFont typeface="Wingdings" panose="05000000000000000000" pitchFamily="2" charset="2"/>
              <a:buChar char="Ø"/>
            </a:pPr>
            <a:r>
              <a:rPr lang="en-US" sz="3200" dirty="0"/>
              <a:t>During this therapy, patients blood passes through a special filter that removes fluid and uremic toxins, returning clean blood to the body. </a:t>
            </a:r>
          </a:p>
          <a:p>
            <a:pPr>
              <a:buFont typeface="Wingdings" panose="05000000000000000000" pitchFamily="2" charset="2"/>
              <a:buChar char="Ø"/>
            </a:pPr>
            <a:r>
              <a:rPr lang="en-US" sz="3200" dirty="0"/>
              <a:t>This is performed over a 24-hour period to allow a patient with unstable blood pressure and heart rates (termed hemodynamically unstable) to better tolerate the process.</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761800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83AE-C9A0-4C74-9536-C13DE6325C23}"/>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40FD6E4C-BA56-4EDF-A0AC-4908832DBBD2}"/>
              </a:ext>
            </a:extLst>
          </p:cNvPr>
          <p:cNvSpPr>
            <a:spLocks noGrp="1"/>
          </p:cNvSpPr>
          <p:nvPr>
            <p:ph idx="1"/>
          </p:nvPr>
        </p:nvSpPr>
        <p:spPr>
          <a:xfrm>
            <a:off x="278296" y="2603500"/>
            <a:ext cx="11608904" cy="3916570"/>
          </a:xfrm>
        </p:spPr>
        <p:txBody>
          <a:bodyPr>
            <a:normAutofit/>
          </a:bodyPr>
          <a:lstStyle/>
          <a:p>
            <a:r>
              <a:rPr lang="en-US" sz="3200" dirty="0"/>
              <a:t>CRRT does not produce rapid fluid shifts, does not require dialysis machines and can be initiated quickly. </a:t>
            </a:r>
          </a:p>
          <a:p>
            <a:r>
              <a:rPr lang="en-US" sz="3200" dirty="0"/>
              <a:t>It is widely used in critical care units</a:t>
            </a:r>
          </a:p>
        </p:txBody>
      </p:sp>
    </p:spTree>
    <p:extLst>
      <p:ext uri="{BB962C8B-B14F-4D97-AF65-F5344CB8AC3E}">
        <p14:creationId xmlns:p14="http://schemas.microsoft.com/office/powerpoint/2010/main" val="4817048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36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Hemodialysis</a:t>
            </a:r>
            <a:br>
              <a:rPr lang="en-US" sz="4000" b="1" dirty="0">
                <a:latin typeface="Calibri" panose="020F0502020204030204" pitchFamily="34" charset="0"/>
                <a:cs typeface="Calibri" panose="020F0502020204030204" pitchFamily="34" charset="0"/>
              </a:rPr>
            </a:br>
            <a:endParaRPr lang="en-US" sz="4000" dirty="0"/>
          </a:p>
        </p:txBody>
      </p:sp>
      <p:sp>
        <p:nvSpPr>
          <p:cNvPr id="3" name="Content Placeholder 2"/>
          <p:cNvSpPr>
            <a:spLocks noGrp="1"/>
          </p:cNvSpPr>
          <p:nvPr>
            <p:ph idx="1"/>
          </p:nvPr>
        </p:nvSpPr>
        <p:spPr>
          <a:xfrm>
            <a:off x="0" y="2146852"/>
            <a:ext cx="12192000" cy="4711148"/>
          </a:xfrm>
        </p:spPr>
        <p:txBody>
          <a:bodyPr>
            <a:normAutofit/>
          </a:bodyPr>
          <a:lstStyle/>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sz="3500" dirty="0">
                <a:latin typeface="Calibri" panose="020F0502020204030204" pitchFamily="34" charset="0"/>
                <a:cs typeface="Calibri" panose="020F0502020204030204" pitchFamily="34" charset="0"/>
              </a:rPr>
              <a:t>Hemodialysis is used for patients who are acutely ill and require short-term dialysis and for patients with advanced CKD or ESRD.  </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sz="3500" dirty="0">
                <a:latin typeface="Calibri" panose="020F0502020204030204" pitchFamily="34" charset="0"/>
                <a:cs typeface="Calibri" panose="020F0502020204030204" pitchFamily="34" charset="0"/>
              </a:rPr>
              <a:t>Hemodialysis prevents death but does not cure renal disease</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sz="3500" dirty="0">
                <a:latin typeface="Calibri" panose="020F0502020204030204" pitchFamily="34" charset="0"/>
                <a:cs typeface="Calibri" panose="020F0502020204030204" pitchFamily="34" charset="0"/>
              </a:rPr>
              <a:t>The objectives of hemodialysis are to extract toxic nitrogenous substances from the blood and to remove excess water.</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sz="3500" dirty="0">
                <a:latin typeface="Calibri" panose="020F0502020204030204" pitchFamily="34" charset="0"/>
                <a:cs typeface="Calibri" panose="020F0502020204030204" pitchFamily="34" charset="0"/>
              </a:rPr>
              <a:t> A dialyzer (also referred to as an artificial kidney) serves as a synthetic semipermeable membrane, replacing the renal glomeruli and tubules as the filter for the impaired kidneys.</a:t>
            </a:r>
          </a:p>
        </p:txBody>
      </p:sp>
    </p:spTree>
    <p:extLst>
      <p:ext uri="{BB962C8B-B14F-4D97-AF65-F5344CB8AC3E}">
        <p14:creationId xmlns:p14="http://schemas.microsoft.com/office/powerpoint/2010/main" val="16697383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B100-1D00-45AB-8354-E3D4B70DC2E0}"/>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6BDE1CF7-784E-4C47-833A-4F1B175EF52A}"/>
              </a:ext>
            </a:extLst>
          </p:cNvPr>
          <p:cNvSpPr>
            <a:spLocks noGrp="1"/>
          </p:cNvSpPr>
          <p:nvPr>
            <p:ph idx="1"/>
          </p:nvPr>
        </p:nvSpPr>
        <p:spPr>
          <a:xfrm>
            <a:off x="556591" y="2372139"/>
            <a:ext cx="11396869" cy="4485861"/>
          </a:xfrm>
        </p:spPr>
        <p:txBody>
          <a:bodyPr>
            <a:normAutofit/>
          </a:bodyPr>
          <a:lstStyle/>
          <a:p>
            <a:r>
              <a:rPr lang="en-US" sz="3200" dirty="0">
                <a:latin typeface="Calibri" panose="020F0502020204030204" pitchFamily="34" charset="0"/>
                <a:cs typeface="Calibri" panose="020F0502020204030204" pitchFamily="34" charset="0"/>
              </a:rPr>
              <a:t>In hemodialysis, the blood, laden with toxins and nitrogenous wastes, is diverted from the patient to a machine, a dialyzer, where toxins are filtered out and removed and the blood is returned to the patient.</a:t>
            </a:r>
          </a:p>
          <a:p>
            <a:r>
              <a:rPr lang="en-US" sz="3200" dirty="0">
                <a:latin typeface="Calibri" panose="020F0502020204030204" pitchFamily="34" charset="0"/>
                <a:cs typeface="Calibri" panose="020F0502020204030204" pitchFamily="34" charset="0"/>
              </a:rPr>
              <a:t>Diffusion, osmosis, and ultrafiltration are the principles on which hemodialysis is based.</a:t>
            </a:r>
          </a:p>
          <a:p>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82697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0656-12B7-4BE8-B958-A7C9214B753D}"/>
              </a:ext>
            </a:extLst>
          </p:cNvPr>
          <p:cNvSpPr>
            <a:spLocks noGrp="1"/>
          </p:cNvSpPr>
          <p:nvPr>
            <p:ph type="title"/>
          </p:nvPr>
        </p:nvSpPr>
        <p:spPr>
          <a:xfrm>
            <a:off x="1154954" y="675862"/>
            <a:ext cx="8761413" cy="768626"/>
          </a:xfrm>
        </p:spPr>
        <p:txBody>
          <a:bodyPr/>
          <a:lstStyle/>
          <a:p>
            <a:r>
              <a:rPr lang="en-US" dirty="0"/>
              <a:t>Ct…</a:t>
            </a:r>
          </a:p>
        </p:txBody>
      </p:sp>
      <p:sp>
        <p:nvSpPr>
          <p:cNvPr id="3" name="Content Placeholder 2">
            <a:extLst>
              <a:ext uri="{FF2B5EF4-FFF2-40B4-BE49-F238E27FC236}">
                <a16:creationId xmlns:a16="http://schemas.microsoft.com/office/drawing/2014/main" id="{50CA1421-0011-4BAF-A8DB-8FBB5B90A548}"/>
              </a:ext>
            </a:extLst>
          </p:cNvPr>
          <p:cNvSpPr>
            <a:spLocks noGrp="1"/>
          </p:cNvSpPr>
          <p:nvPr>
            <p:ph idx="1"/>
          </p:nvPr>
        </p:nvSpPr>
        <p:spPr>
          <a:xfrm>
            <a:off x="0" y="2120348"/>
            <a:ext cx="12099235" cy="4737652"/>
          </a:xfrm>
        </p:spPr>
        <p:txBody>
          <a:bodyPr>
            <a:normAutofit/>
          </a:bodyPr>
          <a:lstStyle/>
          <a:p>
            <a:pPr lvl="0" defTabSz="914400">
              <a:spcBef>
                <a:spcPct val="20000"/>
              </a:spcBef>
              <a:buClrTx/>
              <a:buSzTx/>
              <a:buNone/>
            </a:pPr>
            <a:r>
              <a:rPr lang="en-US" sz="3200" b="1" dirty="0">
                <a:solidFill>
                  <a:prstClr val="black"/>
                </a:solidFill>
                <a:latin typeface="Calibri"/>
              </a:rPr>
              <a:t>SUB TYPES OF HEMODIALYSIS</a:t>
            </a:r>
          </a:p>
          <a:p>
            <a:pPr marL="0" lvl="0" indent="0" defTabSz="914400">
              <a:spcBef>
                <a:spcPct val="20000"/>
              </a:spcBef>
              <a:buClrTx/>
              <a:buSzTx/>
              <a:buNone/>
            </a:pPr>
            <a:r>
              <a:rPr lang="en-US" sz="3200" b="1" dirty="0">
                <a:solidFill>
                  <a:prstClr val="black"/>
                </a:solidFill>
                <a:latin typeface="Calibri"/>
              </a:rPr>
              <a:t>	Acute hemodialysis</a:t>
            </a:r>
            <a:endParaRPr lang="en-US" sz="3200" dirty="0">
              <a:solidFill>
                <a:prstClr val="black"/>
              </a:solidFill>
              <a:latin typeface="Calibri"/>
            </a:endParaRPr>
          </a:p>
          <a:p>
            <a:pPr defTabSz="914400">
              <a:spcBef>
                <a:spcPct val="20000"/>
              </a:spcBef>
              <a:buClrTx/>
              <a:buSzTx/>
              <a:buFont typeface="Wingdings" panose="05000000000000000000" pitchFamily="2" charset="2"/>
              <a:buChar char="Ø"/>
            </a:pPr>
            <a:r>
              <a:rPr lang="en-US" sz="3200" dirty="0">
                <a:solidFill>
                  <a:prstClr val="black"/>
                </a:solidFill>
                <a:latin typeface="Calibri"/>
              </a:rPr>
              <a:t> Indicated when there is a high and rising level of serum potassium, fluid overload, or impending pulmonary edema, increasing acidosis, pericarditis, and severe confusion. </a:t>
            </a:r>
          </a:p>
          <a:p>
            <a:pPr defTabSz="914400">
              <a:spcBef>
                <a:spcPct val="20000"/>
              </a:spcBef>
              <a:buClrTx/>
              <a:buSzTx/>
              <a:buFont typeface="Wingdings" panose="05000000000000000000" pitchFamily="2" charset="2"/>
              <a:buChar char="Ø"/>
            </a:pPr>
            <a:r>
              <a:rPr lang="en-US" sz="3200" dirty="0">
                <a:solidFill>
                  <a:prstClr val="black"/>
                </a:solidFill>
                <a:latin typeface="Calibri"/>
              </a:rPr>
              <a:t>It may also be used to remove certain medications or other toxins from the blood</a:t>
            </a:r>
            <a:r>
              <a:rPr kumimoji="0" lang="en-US" sz="3200" b="0" i="0" u="none" strike="noStrike" kern="1200" cap="none" spc="0" normalizeH="0" baseline="0" noProof="0" dirty="0">
                <a:ln>
                  <a:noFill/>
                </a:ln>
                <a:solidFill>
                  <a:prstClr val="black"/>
                </a:solidFill>
                <a:effectLst/>
                <a:uLnTx/>
                <a:uFillTx/>
                <a:latin typeface="Calibri"/>
                <a:ea typeface="+mn-ea"/>
                <a:cs typeface="+mn-cs"/>
              </a:rPr>
              <a:t> (poisoning or drug overdose).</a:t>
            </a:r>
            <a:endParaRPr lang="en-US" sz="3200" dirty="0">
              <a:solidFill>
                <a:prstClr val="black"/>
              </a:solidFill>
              <a:latin typeface="Calibri"/>
            </a:endParaRPr>
          </a:p>
          <a:p>
            <a:pPr lvl="0" defTabSz="914400">
              <a:spcBef>
                <a:spcPct val="20000"/>
              </a:spcBef>
              <a:buClrTx/>
              <a:buSzTx/>
              <a:buNone/>
            </a:pPr>
            <a:endParaRPr lang="en-US" sz="3200" dirty="0">
              <a:solidFill>
                <a:prstClr val="black"/>
              </a:solidFill>
              <a:latin typeface="Calibri"/>
            </a:endParaRPr>
          </a:p>
          <a:p>
            <a:pPr lvl="0" defTabSz="914400">
              <a:spcBef>
                <a:spcPct val="20000"/>
              </a:spcBef>
              <a:buClrTx/>
              <a:buSzTx/>
              <a:buNone/>
            </a:pPr>
            <a:endParaRPr lang="en-US" sz="3200" dirty="0">
              <a:solidFill>
                <a:prstClr val="black"/>
              </a:solidFill>
              <a:latin typeface="Calibri"/>
            </a:endParaRPr>
          </a:p>
          <a:p>
            <a:endParaRPr lang="en-US" dirty="0"/>
          </a:p>
        </p:txBody>
      </p:sp>
    </p:spTree>
    <p:extLst>
      <p:ext uri="{BB962C8B-B14F-4D97-AF65-F5344CB8AC3E}">
        <p14:creationId xmlns:p14="http://schemas.microsoft.com/office/powerpoint/2010/main" val="34407436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9E2B-5956-484F-B40B-D22D731CDA5B}"/>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0F397E91-4AB8-4FF4-97EF-BB4508C58C3E}"/>
              </a:ext>
            </a:extLst>
          </p:cNvPr>
          <p:cNvSpPr>
            <a:spLocks noGrp="1"/>
          </p:cNvSpPr>
          <p:nvPr>
            <p:ph idx="1"/>
          </p:nvPr>
        </p:nvSpPr>
        <p:spPr>
          <a:xfrm>
            <a:off x="185530" y="2332383"/>
            <a:ext cx="11860696" cy="4359965"/>
          </a:xfrm>
        </p:spPr>
        <p:txBody>
          <a:bodyPr/>
          <a:lstStyle/>
          <a:p>
            <a:pPr marL="0" lvl="0" indent="0" defTabSz="914400">
              <a:spcBef>
                <a:spcPct val="20000"/>
              </a:spcBef>
              <a:buClrTx/>
              <a:buSzTx/>
              <a:buNone/>
            </a:pPr>
            <a:r>
              <a:rPr lang="en-US" sz="3600" b="1" dirty="0">
                <a:solidFill>
                  <a:prstClr val="black"/>
                </a:solidFill>
                <a:latin typeface="Calibri"/>
              </a:rPr>
              <a:t> Chronic hemodialysis(maintenance)</a:t>
            </a:r>
          </a:p>
          <a:p>
            <a:pPr lvl="0" defTabSz="914400">
              <a:spcBef>
                <a:spcPct val="20000"/>
              </a:spcBef>
              <a:buClrTx/>
              <a:buSzTx/>
              <a:buFont typeface="Wingdings" panose="05000000000000000000" pitchFamily="2" charset="2"/>
              <a:buChar char="Ø"/>
            </a:pPr>
            <a:r>
              <a:rPr lang="en-US" sz="3200" dirty="0">
                <a:solidFill>
                  <a:prstClr val="black"/>
                </a:solidFill>
                <a:latin typeface="Calibri"/>
              </a:rPr>
              <a:t>    Indicated in chronic renal failure, known as end-stage renal disease (ESRD), in the following instances:</a:t>
            </a:r>
          </a:p>
          <a:p>
            <a:endParaRPr lang="en-US" dirty="0"/>
          </a:p>
        </p:txBody>
      </p:sp>
    </p:spTree>
    <p:extLst>
      <p:ext uri="{BB962C8B-B14F-4D97-AF65-F5344CB8AC3E}">
        <p14:creationId xmlns:p14="http://schemas.microsoft.com/office/powerpoint/2010/main" val="17990182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9F31-ABA0-49AF-AE3B-B4E7B087B3EA}"/>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80962715-67D8-40B8-9B27-11F5C8051F51}"/>
              </a:ext>
            </a:extLst>
          </p:cNvPr>
          <p:cNvSpPr>
            <a:spLocks noGrp="1"/>
          </p:cNvSpPr>
          <p:nvPr>
            <p:ph idx="1"/>
          </p:nvPr>
        </p:nvSpPr>
        <p:spPr>
          <a:xfrm>
            <a:off x="490330" y="2451652"/>
            <a:ext cx="11502887" cy="4406348"/>
          </a:xfrm>
        </p:spPr>
        <p:txBody>
          <a:bodyPr/>
          <a:lstStyle/>
          <a:p>
            <a:pPr lvl="0" defTabSz="914400">
              <a:spcBef>
                <a:spcPct val="20000"/>
              </a:spcBef>
              <a:buClrTx/>
              <a:buSzTx/>
              <a:buFont typeface="Wingdings" pitchFamily="2" charset="2"/>
              <a:buChar char="Ø"/>
            </a:pPr>
            <a:r>
              <a:rPr lang="en-US" sz="3200" dirty="0">
                <a:solidFill>
                  <a:prstClr val="black"/>
                </a:solidFill>
                <a:latin typeface="Calibri"/>
              </a:rPr>
              <a:t>The presence of uremic signs and symptoms affecting all body systems (nausea and vomiting, severe anorexia, increasing lethargy, mental confusion), hyperkalemia, fluid overload not responsive to diuretics and fluid restriction.</a:t>
            </a:r>
          </a:p>
          <a:p>
            <a:pPr lvl="0" defTabSz="914400">
              <a:spcBef>
                <a:spcPct val="20000"/>
              </a:spcBef>
              <a:buClrTx/>
              <a:buSzTx/>
              <a:buFont typeface="Wingdings" pitchFamily="2" charset="2"/>
              <a:buChar char="Ø"/>
            </a:pPr>
            <a:r>
              <a:rPr lang="en-US" sz="3200" dirty="0">
                <a:solidFill>
                  <a:prstClr val="black"/>
                </a:solidFill>
                <a:latin typeface="Calibri"/>
              </a:rPr>
              <a:t>An urgent indication for dialysis in patients with chronic renal failure is pericardial friction rub.</a:t>
            </a:r>
          </a:p>
          <a:p>
            <a:endParaRPr lang="en-US" dirty="0"/>
          </a:p>
        </p:txBody>
      </p:sp>
    </p:spTree>
    <p:extLst>
      <p:ext uri="{BB962C8B-B14F-4D97-AF65-F5344CB8AC3E}">
        <p14:creationId xmlns:p14="http://schemas.microsoft.com/office/powerpoint/2010/main" val="37159039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57956"/>
            <a:ext cx="8229600" cy="699910"/>
          </a:xfrm>
        </p:spPr>
        <p:txBody>
          <a:bodyPr>
            <a:normAutofit/>
          </a:bodyPr>
          <a:lstStyle/>
          <a:p>
            <a:r>
              <a:rPr lang="en-US" b="1" dirty="0"/>
              <a:t>Schematic of a hemodialysis circuit</a:t>
            </a:r>
          </a:p>
        </p:txBody>
      </p:sp>
      <p:pic>
        <p:nvPicPr>
          <p:cNvPr id="4098" name="Picture 2" descr="C:\Users\maina\Downloads\Hemodialysis-en.svg.png"/>
          <p:cNvPicPr>
            <a:picLocks noGrp="1" noChangeAspect="1" noChangeArrowheads="1"/>
          </p:cNvPicPr>
          <p:nvPr>
            <p:ph idx="1"/>
          </p:nvPr>
        </p:nvPicPr>
        <p:blipFill>
          <a:blip r:embed="rId2"/>
          <a:srcRect/>
          <a:stretch>
            <a:fillRect/>
          </a:stretch>
        </p:blipFill>
        <p:spPr bwMode="auto">
          <a:xfrm>
            <a:off x="575733" y="2255152"/>
            <a:ext cx="11164711" cy="4645379"/>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33400"/>
          </a:xfrm>
        </p:spPr>
        <p:txBody>
          <a:bodyPr>
            <a:normAutofit fontScale="90000"/>
          </a:bodyPr>
          <a:lstStyle/>
          <a:p>
            <a:r>
              <a:rPr lang="en-US" b="1" dirty="0">
                <a:solidFill>
                  <a:schemeClr val="tx2"/>
                </a:solidFill>
              </a:rPr>
              <a:t>HEMODIALYSIS MACHINE</a:t>
            </a:r>
          </a:p>
        </p:txBody>
      </p:sp>
      <p:pic>
        <p:nvPicPr>
          <p:cNvPr id="3074" name="Picture 2" descr="C:\Users\maina\Downloads\hdmachine.jpg"/>
          <p:cNvPicPr>
            <a:picLocks noGrp="1" noChangeAspect="1" noChangeArrowheads="1"/>
          </p:cNvPicPr>
          <p:nvPr>
            <p:ph idx="1"/>
          </p:nvPr>
        </p:nvPicPr>
        <p:blipFill>
          <a:blip r:embed="rId2"/>
          <a:srcRect/>
          <a:stretch>
            <a:fillRect/>
          </a:stretch>
        </p:blipFill>
        <p:spPr bwMode="auto">
          <a:xfrm>
            <a:off x="79022" y="424070"/>
            <a:ext cx="12112977" cy="643393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mn-lt"/>
              </a:rPr>
              <a:t>LUMBAR PUNCTURE</a:t>
            </a:r>
          </a:p>
        </p:txBody>
      </p:sp>
      <p:sp>
        <p:nvSpPr>
          <p:cNvPr id="3" name="Content Placeholder 2"/>
          <p:cNvSpPr>
            <a:spLocks noGrp="1"/>
          </p:cNvSpPr>
          <p:nvPr>
            <p:ph idx="1"/>
          </p:nvPr>
        </p:nvSpPr>
        <p:spPr>
          <a:xfrm>
            <a:off x="0" y="2125014"/>
            <a:ext cx="11951594" cy="4732986"/>
          </a:xfrm>
        </p:spPr>
        <p:txBody>
          <a:bodyPr>
            <a:noAutofit/>
          </a:bodyPr>
          <a:lstStyle/>
          <a:p>
            <a:r>
              <a:rPr lang="en-US" sz="2800" dirty="0"/>
              <a:t> A lumbar puncture (spinal tap) is carried out by inserting a needle into the lumbar subarachnoid space to withdraw CSF. </a:t>
            </a:r>
          </a:p>
          <a:p>
            <a:pPr marL="0" indent="0">
              <a:buNone/>
            </a:pPr>
            <a:r>
              <a:rPr lang="en-US" sz="2800" dirty="0"/>
              <a:t>	</a:t>
            </a:r>
            <a:r>
              <a:rPr lang="en-US" sz="2800" b="1" dirty="0"/>
              <a:t>Indications </a:t>
            </a:r>
          </a:p>
          <a:p>
            <a:r>
              <a:rPr lang="en-US" sz="2800" dirty="0"/>
              <a:t>To obtain CSF for examination in suspicion of meningitis, central nervous disease.</a:t>
            </a:r>
          </a:p>
          <a:p>
            <a:r>
              <a:rPr lang="en-US" sz="2800" dirty="0"/>
              <a:t>To measure and reduce CSF pressure</a:t>
            </a:r>
          </a:p>
          <a:p>
            <a:r>
              <a:rPr lang="en-US" sz="2800" dirty="0"/>
              <a:t>To determine presence or absence of blood in CSF</a:t>
            </a:r>
          </a:p>
          <a:p>
            <a:r>
              <a:rPr lang="en-US" sz="2800" dirty="0"/>
              <a:t>To administer medications intrathecally</a:t>
            </a:r>
          </a:p>
        </p:txBody>
      </p:sp>
    </p:spTree>
    <p:extLst>
      <p:ext uri="{BB962C8B-B14F-4D97-AF65-F5344CB8AC3E}">
        <p14:creationId xmlns:p14="http://schemas.microsoft.com/office/powerpoint/2010/main" val="28746808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1C22-B7CB-43C0-BBDD-58B048BC38D0}"/>
              </a:ext>
            </a:extLst>
          </p:cNvPr>
          <p:cNvSpPr>
            <a:spLocks noGrp="1"/>
          </p:cNvSpPr>
          <p:nvPr>
            <p:ph type="title"/>
          </p:nvPr>
        </p:nvSpPr>
        <p:spPr/>
        <p:txBody>
          <a:bodyPr/>
          <a:lstStyle/>
          <a:p>
            <a:r>
              <a:rPr lang="en-US" b="1" dirty="0"/>
              <a:t>Vascular Access</a:t>
            </a:r>
          </a:p>
        </p:txBody>
      </p:sp>
      <p:sp>
        <p:nvSpPr>
          <p:cNvPr id="3" name="Content Placeholder 2">
            <a:extLst>
              <a:ext uri="{FF2B5EF4-FFF2-40B4-BE49-F238E27FC236}">
                <a16:creationId xmlns:a16="http://schemas.microsoft.com/office/drawing/2014/main" id="{E7B98F75-7A8A-40FF-9FDB-398FCF601580}"/>
              </a:ext>
            </a:extLst>
          </p:cNvPr>
          <p:cNvSpPr>
            <a:spLocks noGrp="1"/>
          </p:cNvSpPr>
          <p:nvPr>
            <p:ph idx="1"/>
          </p:nvPr>
        </p:nvSpPr>
        <p:spPr>
          <a:xfrm>
            <a:off x="477078" y="2332383"/>
            <a:ext cx="11489635" cy="3687417"/>
          </a:xfrm>
        </p:spPr>
        <p:txBody>
          <a:bodyPr>
            <a:normAutofit/>
          </a:bodyPr>
          <a:lstStyle/>
          <a:p>
            <a:r>
              <a:rPr lang="en-US" sz="3200" dirty="0"/>
              <a:t>Access to the patient’s vascular system must be established to allow blood to be removed, cleansed, and returned to the patient’s vascular system at rates between 300 and 800 mL/min.</a:t>
            </a:r>
          </a:p>
          <a:p>
            <a:r>
              <a:rPr lang="en-US" sz="3200" dirty="0"/>
              <a:t> Several types of access are available.</a:t>
            </a:r>
          </a:p>
        </p:txBody>
      </p:sp>
    </p:spTree>
    <p:extLst>
      <p:ext uri="{BB962C8B-B14F-4D97-AF65-F5344CB8AC3E}">
        <p14:creationId xmlns:p14="http://schemas.microsoft.com/office/powerpoint/2010/main" val="1864517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B6E4-ABF0-4F10-A0D6-2DDA6C224723}"/>
              </a:ext>
            </a:extLst>
          </p:cNvPr>
          <p:cNvSpPr>
            <a:spLocks noGrp="1"/>
          </p:cNvSpPr>
          <p:nvPr>
            <p:ph type="title"/>
          </p:nvPr>
        </p:nvSpPr>
        <p:spPr/>
        <p:txBody>
          <a:bodyPr/>
          <a:lstStyle/>
          <a:p>
            <a:r>
              <a:rPr lang="en-US" b="1" dirty="0"/>
              <a:t>Vascular Access Devices</a:t>
            </a:r>
          </a:p>
        </p:txBody>
      </p:sp>
      <p:sp>
        <p:nvSpPr>
          <p:cNvPr id="3" name="Content Placeholder 2">
            <a:extLst>
              <a:ext uri="{FF2B5EF4-FFF2-40B4-BE49-F238E27FC236}">
                <a16:creationId xmlns:a16="http://schemas.microsoft.com/office/drawing/2014/main" id="{8471B195-836B-44BB-9501-FAC7B2E7ABFD}"/>
              </a:ext>
            </a:extLst>
          </p:cNvPr>
          <p:cNvSpPr>
            <a:spLocks noGrp="1"/>
          </p:cNvSpPr>
          <p:nvPr>
            <p:ph idx="1"/>
          </p:nvPr>
        </p:nvSpPr>
        <p:spPr>
          <a:xfrm>
            <a:off x="172278" y="2358887"/>
            <a:ext cx="11834192" cy="4200939"/>
          </a:xfrm>
        </p:spPr>
        <p:txBody>
          <a:bodyPr>
            <a:normAutofit/>
          </a:bodyPr>
          <a:lstStyle/>
          <a:p>
            <a:r>
              <a:rPr lang="en-US" sz="3200" dirty="0"/>
              <a:t>Immediate access to the patient’s circulation for acute hemodialysis is achieved by inserting a double-lumen, non cuffed, large-bore catheter into the subclavian, internal jugular, or femoral vein by the physician.</a:t>
            </a:r>
          </a:p>
          <a:p>
            <a:r>
              <a:rPr lang="en-US" sz="3200" dirty="0"/>
              <a:t>This method of vascular access involves some risk (</a:t>
            </a:r>
            <a:r>
              <a:rPr lang="en-US" sz="3200" dirty="0" err="1"/>
              <a:t>eg</a:t>
            </a:r>
            <a:r>
              <a:rPr lang="en-US" sz="3200" dirty="0"/>
              <a:t>, hematoma, pneumothorax, infection, thrombosis of the subclavian vein, inadequate flow).</a:t>
            </a:r>
          </a:p>
        </p:txBody>
      </p:sp>
    </p:spTree>
    <p:extLst>
      <p:ext uri="{BB962C8B-B14F-4D97-AF65-F5344CB8AC3E}">
        <p14:creationId xmlns:p14="http://schemas.microsoft.com/office/powerpoint/2010/main" val="9554385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533400"/>
          </a:xfrm>
        </p:spPr>
        <p:txBody>
          <a:bodyPr>
            <a:normAutofit fontScale="90000"/>
          </a:bodyPr>
          <a:lstStyle/>
          <a:p>
            <a:r>
              <a:rPr lang="en-US" b="1" dirty="0">
                <a:solidFill>
                  <a:schemeClr val="tx2"/>
                </a:solidFill>
              </a:rPr>
              <a:t>SUBCLAVIAN CATHETER</a:t>
            </a:r>
          </a:p>
        </p:txBody>
      </p:sp>
      <p:pic>
        <p:nvPicPr>
          <p:cNvPr id="5122" name="Picture 2" descr="C:\Users\maina\Downloads\dia_fig_03.jpg"/>
          <p:cNvPicPr>
            <a:picLocks noGrp="1" noChangeAspect="1" noChangeArrowheads="1"/>
          </p:cNvPicPr>
          <p:nvPr>
            <p:ph idx="1"/>
          </p:nvPr>
        </p:nvPicPr>
        <p:blipFill>
          <a:blip r:embed="rId2"/>
          <a:srcRect/>
          <a:stretch>
            <a:fillRect/>
          </a:stretch>
        </p:blipFill>
        <p:spPr bwMode="auto">
          <a:xfrm>
            <a:off x="1524000" y="457200"/>
            <a:ext cx="9144000" cy="6400800"/>
          </a:xfrm>
          <a:prstGeom prst="rect">
            <a:avLst/>
          </a:prstGeom>
          <a:noFill/>
        </p:spPr>
      </p:pic>
      <p:pic>
        <p:nvPicPr>
          <p:cNvPr id="4" name="Picture 2" descr="C:\Users\maina\Downloads\dia_fig_03.jpg"/>
          <p:cNvPicPr>
            <a:picLocks noChangeAspect="1" noChangeArrowheads="1"/>
          </p:cNvPicPr>
          <p:nvPr/>
        </p:nvPicPr>
        <p:blipFill>
          <a:blip r:embed="rId2"/>
          <a:srcRect/>
          <a:stretch>
            <a:fillRect/>
          </a:stretch>
        </p:blipFill>
        <p:spPr bwMode="auto">
          <a:xfrm>
            <a:off x="0" y="457200"/>
            <a:ext cx="12191999" cy="640080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B5DE-7DE2-41FE-A2BE-F60C5EC98B93}"/>
              </a:ext>
            </a:extLst>
          </p:cNvPr>
          <p:cNvSpPr>
            <a:spLocks noGrp="1"/>
          </p:cNvSpPr>
          <p:nvPr>
            <p:ph type="title"/>
          </p:nvPr>
        </p:nvSpPr>
        <p:spPr/>
        <p:txBody>
          <a:bodyPr/>
          <a:lstStyle/>
          <a:p>
            <a:r>
              <a:rPr lang="en-US" sz="3600" b="1" dirty="0"/>
              <a:t>Arteriovenous Fistula</a:t>
            </a:r>
            <a:endParaRPr lang="en-US" b="1" dirty="0"/>
          </a:p>
        </p:txBody>
      </p:sp>
      <p:sp>
        <p:nvSpPr>
          <p:cNvPr id="3" name="Content Placeholder 2">
            <a:extLst>
              <a:ext uri="{FF2B5EF4-FFF2-40B4-BE49-F238E27FC236}">
                <a16:creationId xmlns:a16="http://schemas.microsoft.com/office/drawing/2014/main" id="{7CD45153-69D9-46BE-A3DB-A22656FD283A}"/>
              </a:ext>
            </a:extLst>
          </p:cNvPr>
          <p:cNvSpPr>
            <a:spLocks noGrp="1"/>
          </p:cNvSpPr>
          <p:nvPr>
            <p:ph idx="1"/>
          </p:nvPr>
        </p:nvSpPr>
        <p:spPr>
          <a:xfrm>
            <a:off x="185530" y="2252870"/>
            <a:ext cx="11847444" cy="4605129"/>
          </a:xfrm>
        </p:spPr>
        <p:txBody>
          <a:bodyPr>
            <a:normAutofit/>
          </a:bodyPr>
          <a:lstStyle/>
          <a:p>
            <a:r>
              <a:rPr lang="en-US" sz="3200" dirty="0"/>
              <a:t>The preferred method of permanent access is an arteriovenous fistula (AVF) that is created surgically (usually in the forearm) by joining (anastomosing) an artery to a vein, either side to side or end to side</a:t>
            </a:r>
          </a:p>
          <a:p>
            <a:r>
              <a:rPr lang="en-US" sz="3200" dirty="0"/>
              <a:t>The arterial segment of the fistula is used for arterial flow to the dialyzer and the venous segment for reinfusion of the dialyzed blood. This  access will need time, (2 to 3 months) to “mature” before it can be used.</a:t>
            </a:r>
          </a:p>
        </p:txBody>
      </p:sp>
    </p:spTree>
    <p:extLst>
      <p:ext uri="{BB962C8B-B14F-4D97-AF65-F5344CB8AC3E}">
        <p14:creationId xmlns:p14="http://schemas.microsoft.com/office/powerpoint/2010/main" val="1248116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RADIOCEPHALIC FISTULA</a:t>
            </a:r>
          </a:p>
        </p:txBody>
      </p:sp>
      <p:pic>
        <p:nvPicPr>
          <p:cNvPr id="1026" name="Picture 2" descr="C:\Users\maina\Downloads\Radiocephalic_fistula.svg.png"/>
          <p:cNvPicPr>
            <a:picLocks noGrp="1" noChangeAspect="1" noChangeArrowheads="1"/>
          </p:cNvPicPr>
          <p:nvPr>
            <p:ph idx="1"/>
          </p:nvPr>
        </p:nvPicPr>
        <p:blipFill>
          <a:blip r:embed="rId2"/>
          <a:srcRect/>
          <a:stretch>
            <a:fillRect/>
          </a:stretch>
        </p:blipFill>
        <p:spPr bwMode="auto">
          <a:xfrm>
            <a:off x="373487" y="1970468"/>
            <a:ext cx="11500834" cy="4887532"/>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318C-EE43-43A1-98A7-3173B642EE9E}"/>
              </a:ext>
            </a:extLst>
          </p:cNvPr>
          <p:cNvSpPr>
            <a:spLocks noGrp="1"/>
          </p:cNvSpPr>
          <p:nvPr>
            <p:ph type="title"/>
          </p:nvPr>
        </p:nvSpPr>
        <p:spPr/>
        <p:txBody>
          <a:bodyPr/>
          <a:lstStyle/>
          <a:p>
            <a:r>
              <a:rPr lang="en-US" b="1" dirty="0"/>
              <a:t>Arteriovenous Graft</a:t>
            </a:r>
          </a:p>
        </p:txBody>
      </p:sp>
      <p:sp>
        <p:nvSpPr>
          <p:cNvPr id="3" name="Content Placeholder 2">
            <a:extLst>
              <a:ext uri="{FF2B5EF4-FFF2-40B4-BE49-F238E27FC236}">
                <a16:creationId xmlns:a16="http://schemas.microsoft.com/office/drawing/2014/main" id="{BBFAA029-7B34-4AA5-A6F6-65DE616F62C8}"/>
              </a:ext>
            </a:extLst>
          </p:cNvPr>
          <p:cNvSpPr>
            <a:spLocks noGrp="1"/>
          </p:cNvSpPr>
          <p:nvPr>
            <p:ph idx="1"/>
          </p:nvPr>
        </p:nvSpPr>
        <p:spPr>
          <a:xfrm>
            <a:off x="371061" y="2292626"/>
            <a:ext cx="11118573" cy="4267200"/>
          </a:xfrm>
        </p:spPr>
        <p:txBody>
          <a:bodyPr>
            <a:normAutofit/>
          </a:bodyPr>
          <a:lstStyle/>
          <a:p>
            <a:r>
              <a:rPr lang="en-US" sz="3200" dirty="0"/>
              <a:t>An arteriovenous graft can be created by subcutaneously interposing a biologic, semi-biologic, or synthetic graft material between an artery and vein .</a:t>
            </a:r>
          </a:p>
          <a:p>
            <a:r>
              <a:rPr lang="en-US" sz="3200" dirty="0"/>
              <a:t>Usually a graft is created when the patient’s vessels are not suitable for creation of an AV fistula.</a:t>
            </a:r>
          </a:p>
          <a:p>
            <a:r>
              <a:rPr lang="en-US" sz="3200" dirty="0"/>
              <a:t>Grafts are usually placed in the arm but may be placed in the thigh or chest area</a:t>
            </a:r>
          </a:p>
        </p:txBody>
      </p:sp>
    </p:spTree>
    <p:extLst>
      <p:ext uri="{BB962C8B-B14F-4D97-AF65-F5344CB8AC3E}">
        <p14:creationId xmlns:p14="http://schemas.microsoft.com/office/powerpoint/2010/main" val="2718939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D22A6-E33C-4BF2-B4F5-6EFA0600300D}"/>
              </a:ext>
            </a:extLst>
          </p:cNvPr>
          <p:cNvSpPr>
            <a:spLocks noGrp="1"/>
          </p:cNvSpPr>
          <p:nvPr>
            <p:ph type="title"/>
          </p:nvPr>
        </p:nvSpPr>
        <p:spPr/>
        <p:txBody>
          <a:bodyPr/>
          <a:lstStyle/>
          <a:p>
            <a:br>
              <a:rPr kumimoji="0" lang="en-US" sz="3600" b="1" i="0" u="none" strike="noStrike" kern="1200" cap="none" spc="0" normalizeH="0" baseline="0" noProof="0" dirty="0">
                <a:ln>
                  <a:noFill/>
                </a:ln>
                <a:effectLst/>
                <a:uLnTx/>
                <a:uFillTx/>
                <a:ea typeface="+mn-ea"/>
                <a:cs typeface="Calibri" panose="020F0502020204030204" pitchFamily="34" charset="0"/>
              </a:rPr>
            </a:br>
            <a:r>
              <a:rPr kumimoji="0" lang="en-US" sz="4400" b="1" i="0" u="none" strike="noStrike" kern="1200" cap="none" spc="0" normalizeH="0" baseline="0" noProof="0" dirty="0">
                <a:ln>
                  <a:noFill/>
                </a:ln>
                <a:effectLst/>
                <a:uLnTx/>
                <a:uFillTx/>
                <a:ea typeface="+mn-ea"/>
                <a:cs typeface="Calibri" panose="020F0502020204030204" pitchFamily="34" charset="0"/>
              </a:rPr>
              <a:t>Peritoneal dialysis</a:t>
            </a:r>
            <a:br>
              <a:rPr kumimoji="0" lang="en-US" sz="3600" b="1" i="0" u="none" strike="noStrike" kern="1200" cap="none" spc="0" normalizeH="0" baseline="0" noProof="0" dirty="0">
                <a:ln>
                  <a:noFill/>
                </a:ln>
                <a:solidFill>
                  <a:prstClr val="black">
                    <a:lumMod val="75000"/>
                    <a:lumOff val="25000"/>
                  </a:prstClr>
                </a:solidFill>
                <a:effectLst/>
                <a:uLnTx/>
                <a:uFillTx/>
                <a:ea typeface="+mn-ea"/>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39CAC193-CC9D-44C3-BD57-FD19B396D6C1}"/>
              </a:ext>
            </a:extLst>
          </p:cNvPr>
          <p:cNvSpPr>
            <a:spLocks noGrp="1"/>
          </p:cNvSpPr>
          <p:nvPr>
            <p:ph idx="1"/>
          </p:nvPr>
        </p:nvSpPr>
        <p:spPr>
          <a:xfrm>
            <a:off x="654755" y="2393244"/>
            <a:ext cx="10119261" cy="4007556"/>
          </a:xfrm>
        </p:spPr>
        <p:txBody>
          <a:bodyPr>
            <a:normAutofit fontScale="92500" lnSpcReduction="20000"/>
          </a:bodyPr>
          <a:lstStyle/>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Ø"/>
              <a:tabLst/>
              <a:defRPr/>
            </a:pPr>
            <a:r>
              <a:rPr kumimoji="0" lang="en-US" sz="3300" b="0" i="0" u="none" strike="noStrike" kern="1200" cap="none" spc="0" normalizeH="0" baseline="0" noProof="0" dirty="0">
                <a:ln>
                  <a:noFill/>
                </a:ln>
                <a:solidFill>
                  <a:prstClr val="black">
                    <a:lumMod val="75000"/>
                    <a:lumOff val="25000"/>
                  </a:prstClr>
                </a:solidFill>
                <a:effectLst/>
                <a:uLnTx/>
                <a:uFillTx/>
                <a:ea typeface="+mn-ea"/>
                <a:cs typeface="Calibri" panose="020F0502020204030204" pitchFamily="34" charset="0"/>
              </a:rPr>
              <a:t>A type of dialysis that uses peritoneum in the abdomen as the membrane through which fluid and dissolved substances are exchanged with the blood.</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Ø"/>
              <a:tabLst/>
              <a:defRPr/>
            </a:pPr>
            <a:r>
              <a:rPr kumimoji="0" lang="en-US" sz="3300" b="0" i="0" u="none" strike="noStrike" kern="1200" cap="none" spc="0" normalizeH="0" baseline="0" noProof="0" dirty="0">
                <a:ln>
                  <a:noFill/>
                </a:ln>
                <a:solidFill>
                  <a:prstClr val="black">
                    <a:lumMod val="75000"/>
                    <a:lumOff val="25000"/>
                  </a:prstClr>
                </a:solidFill>
                <a:effectLst/>
                <a:uLnTx/>
                <a:uFillTx/>
                <a:ea typeface="+mn-ea"/>
                <a:cs typeface="Calibri" panose="020F0502020204030204" pitchFamily="34" charset="0"/>
              </a:rPr>
              <a:t> It is used to remove excess fluid, correct electrolyte imbalance and remove toxins in patients with kidney failure. </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Ø"/>
              <a:tabLst/>
              <a:defRPr/>
            </a:pPr>
            <a:r>
              <a:rPr kumimoji="0" lang="en-US" sz="3300" b="0" i="0" u="none" strike="noStrike" kern="1200" cap="none" spc="0" normalizeH="0" baseline="0" noProof="0" dirty="0">
                <a:ln>
                  <a:noFill/>
                </a:ln>
                <a:solidFill>
                  <a:prstClr val="black">
                    <a:lumMod val="75000"/>
                    <a:lumOff val="25000"/>
                  </a:prstClr>
                </a:solidFill>
                <a:effectLst/>
                <a:uLnTx/>
                <a:uFillTx/>
                <a:ea typeface="+mn-ea"/>
                <a:cs typeface="Calibri" panose="020F0502020204030204" pitchFamily="34" charset="0"/>
              </a:rPr>
              <a:t>Peritoneal dialysis involves surgery to implant a peritoneal dialysis catheter into the abdomen.</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Ø"/>
              <a:tabLst/>
              <a:defRPr/>
            </a:pPr>
            <a:endParaRPr kumimoji="0" lang="en-US" sz="3300" b="0" i="0" u="none" strike="noStrike" kern="1200" cap="none" spc="0" normalizeH="0" baseline="0" noProof="0" dirty="0">
              <a:ln>
                <a:noFill/>
              </a:ln>
              <a:solidFill>
                <a:prstClr val="black">
                  <a:lumMod val="75000"/>
                  <a:lumOff val="25000"/>
                </a:prstClr>
              </a:solidFill>
              <a:effectLst/>
              <a:uLnTx/>
              <a:uFillTx/>
              <a:ea typeface="+mn-ea"/>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Ø"/>
              <a:tabLst/>
              <a:defRPr/>
            </a:pPr>
            <a:endPar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endParaRPr lang="en-US" dirty="0"/>
          </a:p>
        </p:txBody>
      </p:sp>
    </p:spTree>
    <p:extLst>
      <p:ext uri="{BB962C8B-B14F-4D97-AF65-F5344CB8AC3E}">
        <p14:creationId xmlns:p14="http://schemas.microsoft.com/office/powerpoint/2010/main" val="2565663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8853-3083-4BF5-BF98-A459218C03F7}"/>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21DA7D92-7C37-455E-98B6-BFC3E5CF1400}"/>
              </a:ext>
            </a:extLst>
          </p:cNvPr>
          <p:cNvSpPr>
            <a:spLocks noGrp="1"/>
          </p:cNvSpPr>
          <p:nvPr>
            <p:ph idx="1"/>
          </p:nvPr>
        </p:nvSpPr>
        <p:spPr>
          <a:xfrm>
            <a:off x="609600" y="2302933"/>
            <a:ext cx="10837333" cy="4555067"/>
          </a:xfrm>
        </p:spPr>
        <p:txBody>
          <a:bodyPr>
            <a:normAutofit/>
          </a:bodyPr>
          <a:lstStyle/>
          <a:p>
            <a:pPr>
              <a:buFont typeface="Wingdings" panose="05000000000000000000" pitchFamily="2" charset="2"/>
              <a:buChar char="Ø"/>
            </a:pPr>
            <a:r>
              <a:rPr lang="en-US" sz="3200" dirty="0"/>
              <a:t>A special fluid called dialysate flows into the peritoneum and absorbs waste out of the blood stream. Once the dialysate draws waste out of the blood stream it is then drained from the abdomen.</a:t>
            </a:r>
          </a:p>
          <a:p>
            <a:pPr>
              <a:buFont typeface="Wingdings" panose="05000000000000000000" pitchFamily="2" charset="2"/>
              <a:buChar char="Ø"/>
            </a:pPr>
            <a:r>
              <a:rPr lang="en-US" sz="3200" dirty="0"/>
              <a:t>The process takes a few hours and it is repeated four to six times per day.</a:t>
            </a:r>
          </a:p>
          <a:p>
            <a:pPr>
              <a:buFont typeface="Wingdings" panose="05000000000000000000" pitchFamily="2" charset="2"/>
              <a:buChar char="Ø"/>
            </a:pPr>
            <a:r>
              <a:rPr lang="en-US" sz="3200" dirty="0"/>
              <a:t>This exchange of fluid can be performed while patient is sleeping or awake </a:t>
            </a:r>
          </a:p>
        </p:txBody>
      </p:sp>
    </p:spTree>
    <p:extLst>
      <p:ext uri="{BB962C8B-B14F-4D97-AF65-F5344CB8AC3E}">
        <p14:creationId xmlns:p14="http://schemas.microsoft.com/office/powerpoint/2010/main" val="2178569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9164-1099-4E4D-B866-BA0A00D141A7}"/>
              </a:ext>
            </a:extLst>
          </p:cNvPr>
          <p:cNvSpPr>
            <a:spLocks noGrp="1"/>
          </p:cNvSpPr>
          <p:nvPr>
            <p:ph type="title"/>
          </p:nvPr>
        </p:nvSpPr>
        <p:spPr/>
        <p:txBody>
          <a:bodyPr/>
          <a:lstStyle/>
          <a:p>
            <a:r>
              <a:rPr lang="en-US" b="1" dirty="0"/>
              <a:t>Types of peritoneal dialysis </a:t>
            </a:r>
          </a:p>
        </p:txBody>
      </p:sp>
      <p:sp>
        <p:nvSpPr>
          <p:cNvPr id="3" name="Content Placeholder 2">
            <a:extLst>
              <a:ext uri="{FF2B5EF4-FFF2-40B4-BE49-F238E27FC236}">
                <a16:creationId xmlns:a16="http://schemas.microsoft.com/office/drawing/2014/main" id="{B4E21306-173F-4BA1-81CE-4AE642E78E19}"/>
              </a:ext>
            </a:extLst>
          </p:cNvPr>
          <p:cNvSpPr>
            <a:spLocks noGrp="1"/>
          </p:cNvSpPr>
          <p:nvPr>
            <p:ph idx="1"/>
          </p:nvPr>
        </p:nvSpPr>
        <p:spPr>
          <a:xfrm>
            <a:off x="609600" y="2411895"/>
            <a:ext cx="11158330" cy="4200939"/>
          </a:xfrm>
        </p:spPr>
        <p:txBody>
          <a:bodyPr>
            <a:normAutofit/>
          </a:bodyPr>
          <a:lstStyle/>
          <a:p>
            <a:r>
              <a:rPr lang="en-US" sz="3200" dirty="0"/>
              <a:t>PD can be performed using several different approaches: </a:t>
            </a:r>
          </a:p>
          <a:p>
            <a:pPr lvl="1">
              <a:buFont typeface="Wingdings" panose="05000000000000000000" pitchFamily="2" charset="2"/>
              <a:buChar char="§"/>
            </a:pPr>
            <a:r>
              <a:rPr lang="en-US" sz="3200" dirty="0"/>
              <a:t>acute intermittent peritoneal dialysis (AIPD)</a:t>
            </a:r>
          </a:p>
          <a:p>
            <a:pPr lvl="1">
              <a:buFont typeface="Wingdings" panose="05000000000000000000" pitchFamily="2" charset="2"/>
              <a:buChar char="§"/>
            </a:pPr>
            <a:r>
              <a:rPr lang="en-US" sz="3200" dirty="0"/>
              <a:t>continuous ambulatory peritoneal dialysis (CAPD)</a:t>
            </a:r>
          </a:p>
          <a:p>
            <a:pPr lvl="1">
              <a:buFont typeface="Wingdings" panose="05000000000000000000" pitchFamily="2" charset="2"/>
              <a:buChar char="§"/>
            </a:pPr>
            <a:r>
              <a:rPr lang="en-US" sz="3200" dirty="0"/>
              <a:t>continuous cyclic peritoneal dialysis (CCPD).</a:t>
            </a:r>
          </a:p>
        </p:txBody>
      </p:sp>
    </p:spTree>
    <p:extLst>
      <p:ext uri="{BB962C8B-B14F-4D97-AF65-F5344CB8AC3E}">
        <p14:creationId xmlns:p14="http://schemas.microsoft.com/office/powerpoint/2010/main" val="1087589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1D8CD-9C28-4FA7-841F-B37977B48218}"/>
              </a:ext>
            </a:extLst>
          </p:cNvPr>
          <p:cNvSpPr>
            <a:spLocks noGrp="1"/>
          </p:cNvSpPr>
          <p:nvPr>
            <p:ph type="title"/>
          </p:nvPr>
        </p:nvSpPr>
        <p:spPr/>
        <p:txBody>
          <a:bodyPr/>
          <a:lstStyle/>
          <a:p>
            <a:r>
              <a:rPr lang="en-US" b="1" dirty="0"/>
              <a:t>Acute Intermittent Peritoneal Dialysis</a:t>
            </a:r>
          </a:p>
        </p:txBody>
      </p:sp>
      <p:sp>
        <p:nvSpPr>
          <p:cNvPr id="3" name="Content Placeholder 2">
            <a:extLst>
              <a:ext uri="{FF2B5EF4-FFF2-40B4-BE49-F238E27FC236}">
                <a16:creationId xmlns:a16="http://schemas.microsoft.com/office/drawing/2014/main" id="{0F341440-7496-455D-80EF-389ECA56EA2B}"/>
              </a:ext>
            </a:extLst>
          </p:cNvPr>
          <p:cNvSpPr>
            <a:spLocks noGrp="1"/>
          </p:cNvSpPr>
          <p:nvPr>
            <p:ph idx="1"/>
          </p:nvPr>
        </p:nvSpPr>
        <p:spPr>
          <a:xfrm>
            <a:off x="622852" y="2464903"/>
            <a:ext cx="10827026" cy="4134679"/>
          </a:xfrm>
        </p:spPr>
        <p:txBody>
          <a:bodyPr>
            <a:noAutofit/>
          </a:bodyPr>
          <a:lstStyle/>
          <a:p>
            <a:r>
              <a:rPr lang="en-US" sz="3200" dirty="0"/>
              <a:t>Although PD is not as efficient as hemodialysis in removing solute and fluid, it permits a more gradual change in the patient’s fluid volume status and in waste product removal. </a:t>
            </a:r>
          </a:p>
          <a:p>
            <a:r>
              <a:rPr lang="en-US" sz="3200" dirty="0"/>
              <a:t>Therefore, it may be the treatment of choice for the hemodynamically unstable patient.</a:t>
            </a:r>
          </a:p>
        </p:txBody>
      </p:sp>
    </p:spTree>
    <p:extLst>
      <p:ext uri="{BB962C8B-B14F-4D97-AF65-F5344CB8AC3E}">
        <p14:creationId xmlns:p14="http://schemas.microsoft.com/office/powerpoint/2010/main" val="62112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Contra-indications </a:t>
            </a:r>
          </a:p>
        </p:txBody>
      </p:sp>
      <p:sp>
        <p:nvSpPr>
          <p:cNvPr id="3" name="Content Placeholder 2"/>
          <p:cNvSpPr>
            <a:spLocks noGrp="1"/>
          </p:cNvSpPr>
          <p:nvPr>
            <p:ph idx="1"/>
          </p:nvPr>
        </p:nvSpPr>
        <p:spPr>
          <a:xfrm>
            <a:off x="270456" y="1854557"/>
            <a:ext cx="11732654" cy="4881093"/>
          </a:xfrm>
        </p:spPr>
        <p:txBody>
          <a:bodyPr/>
          <a:lstStyle/>
          <a:p>
            <a:pPr marL="365760" lvl="0" indent="-283464" defTabSz="914400">
              <a:spcBef>
                <a:spcPts val="600"/>
              </a:spcBef>
              <a:buClr>
                <a:srgbClr val="3891A7"/>
              </a:buClr>
              <a:buFont typeface="Wingdings 2"/>
              <a:buChar char=""/>
            </a:pPr>
            <a:endParaRPr lang="en-US" sz="2600" dirty="0">
              <a:solidFill>
                <a:prstClr val="black"/>
              </a:solidFill>
              <a:latin typeface="Gill Sans MT"/>
            </a:endParaRPr>
          </a:p>
          <a:p>
            <a:r>
              <a:rPr lang="en-US" sz="2800" dirty="0"/>
              <a:t>Skin infection at the site of the lumbar puncture </a:t>
            </a:r>
          </a:p>
          <a:p>
            <a:r>
              <a:rPr lang="en-US" sz="2800" dirty="0"/>
              <a:t>presence of an intracranial mass lesion </a:t>
            </a:r>
          </a:p>
          <a:p>
            <a:r>
              <a:rPr lang="en-US" sz="2800" dirty="0"/>
              <a:t>Uncorrected coagulopathy </a:t>
            </a:r>
          </a:p>
          <a:p>
            <a:r>
              <a:rPr lang="en-US" sz="2800" dirty="0"/>
              <a:t>Acute spinal cord trauma </a:t>
            </a:r>
          </a:p>
        </p:txBody>
      </p:sp>
    </p:spTree>
    <p:extLst>
      <p:ext uri="{BB962C8B-B14F-4D97-AF65-F5344CB8AC3E}">
        <p14:creationId xmlns:p14="http://schemas.microsoft.com/office/powerpoint/2010/main" val="26770386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A031B-8FB5-4BC1-A75D-20CEDDFFCA3F}"/>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74BB1D58-9A8D-49F3-B69B-C97BF86A7904}"/>
              </a:ext>
            </a:extLst>
          </p:cNvPr>
          <p:cNvSpPr>
            <a:spLocks noGrp="1"/>
          </p:cNvSpPr>
          <p:nvPr>
            <p:ph idx="1"/>
          </p:nvPr>
        </p:nvSpPr>
        <p:spPr>
          <a:xfrm>
            <a:off x="384313" y="2411896"/>
            <a:ext cx="11436625" cy="3975652"/>
          </a:xfrm>
        </p:spPr>
        <p:txBody>
          <a:bodyPr/>
          <a:lstStyle/>
          <a:p>
            <a:r>
              <a:rPr lang="en-US" sz="3200" dirty="0"/>
              <a:t> It can be carried out manually (the nurse warms, spikes, and hangs each container of dialysate) or by a cycler machine. Exchange times range from 30 minutes to 2 hours. A common routine is hourly exchanges consisting of a 10-minute infusion, a 30-minute dwell time, and a 20-minute drain time.</a:t>
            </a:r>
          </a:p>
          <a:p>
            <a:r>
              <a:rPr lang="en-US" sz="3200" dirty="0"/>
              <a:t>Maintaining the PD cycle is a nursing responsibility.</a:t>
            </a:r>
          </a:p>
          <a:p>
            <a:endParaRPr lang="en-US" dirty="0"/>
          </a:p>
        </p:txBody>
      </p:sp>
    </p:spTree>
    <p:extLst>
      <p:ext uri="{BB962C8B-B14F-4D97-AF65-F5344CB8AC3E}">
        <p14:creationId xmlns:p14="http://schemas.microsoft.com/office/powerpoint/2010/main" val="19948772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DA3A-CB0E-4F57-B1C2-5ECAD4764E18}"/>
              </a:ext>
            </a:extLst>
          </p:cNvPr>
          <p:cNvSpPr>
            <a:spLocks noGrp="1"/>
          </p:cNvSpPr>
          <p:nvPr>
            <p:ph type="title"/>
          </p:nvPr>
        </p:nvSpPr>
        <p:spPr>
          <a:xfrm>
            <a:off x="914399" y="973668"/>
            <a:ext cx="9859617" cy="706964"/>
          </a:xfrm>
        </p:spPr>
        <p:txBody>
          <a:bodyPr/>
          <a:lstStyle/>
          <a:p>
            <a:r>
              <a:rPr lang="en-US" b="1" dirty="0"/>
              <a:t>Continuous Ambulatory Peritoneal Dialysis</a:t>
            </a:r>
          </a:p>
        </p:txBody>
      </p:sp>
      <p:sp>
        <p:nvSpPr>
          <p:cNvPr id="3" name="Content Placeholder 2">
            <a:extLst>
              <a:ext uri="{FF2B5EF4-FFF2-40B4-BE49-F238E27FC236}">
                <a16:creationId xmlns:a16="http://schemas.microsoft.com/office/drawing/2014/main" id="{23CAE8A4-D4F9-41A1-A225-9DF86D243EB2}"/>
              </a:ext>
            </a:extLst>
          </p:cNvPr>
          <p:cNvSpPr>
            <a:spLocks noGrp="1"/>
          </p:cNvSpPr>
          <p:nvPr>
            <p:ph idx="1"/>
          </p:nvPr>
        </p:nvSpPr>
        <p:spPr>
          <a:xfrm>
            <a:off x="371061" y="2385391"/>
            <a:ext cx="11595651" cy="4293705"/>
          </a:xfrm>
        </p:spPr>
        <p:txBody>
          <a:bodyPr>
            <a:normAutofit/>
          </a:bodyPr>
          <a:lstStyle/>
          <a:p>
            <a:r>
              <a:rPr lang="en-US" sz="3200" dirty="0"/>
              <a:t>CAPD is performed at home by the patient or a trained caregiver who is usually a family member.</a:t>
            </a:r>
          </a:p>
          <a:p>
            <a:r>
              <a:rPr lang="en-US" sz="3200" dirty="0"/>
              <a:t> The procedure allows the patient reasonable freedom and control of daily activities but requires a serious commitment to be successful.</a:t>
            </a:r>
          </a:p>
          <a:p>
            <a:r>
              <a:rPr lang="en-US" sz="3200" dirty="0"/>
              <a:t>The patient performs exchanges four or five times a day, 7 days a week, at intervals scheduled throughout the day. </a:t>
            </a:r>
          </a:p>
        </p:txBody>
      </p:sp>
    </p:spTree>
    <p:extLst>
      <p:ext uri="{BB962C8B-B14F-4D97-AF65-F5344CB8AC3E}">
        <p14:creationId xmlns:p14="http://schemas.microsoft.com/office/powerpoint/2010/main" val="35982662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2C01-C2F7-4FAC-A9CD-3F6FE5FAF6D6}"/>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6C187B79-2389-40B4-AB37-D835839E4FBC}"/>
              </a:ext>
            </a:extLst>
          </p:cNvPr>
          <p:cNvSpPr>
            <a:spLocks noGrp="1"/>
          </p:cNvSpPr>
          <p:nvPr>
            <p:ph idx="1"/>
          </p:nvPr>
        </p:nvSpPr>
        <p:spPr>
          <a:xfrm>
            <a:off x="397565" y="2464905"/>
            <a:ext cx="11436625" cy="4174434"/>
          </a:xfrm>
        </p:spPr>
        <p:txBody>
          <a:bodyPr>
            <a:normAutofit/>
          </a:bodyPr>
          <a:lstStyle/>
          <a:p>
            <a:r>
              <a:rPr lang="en-US" sz="3200" dirty="0"/>
              <a:t>Most commonly used is a Y-shaped system, in which a bag containing dialysate solution comes connected to one branch of the “Y” and a sterile empty bag is connected to the second branch.</a:t>
            </a:r>
          </a:p>
          <a:p>
            <a:r>
              <a:rPr lang="en-US" sz="3200" dirty="0"/>
              <a:t>CAPD works on the same principles as other forms of PD: diffusion and osmosis.</a:t>
            </a:r>
          </a:p>
        </p:txBody>
      </p:sp>
    </p:spTree>
    <p:extLst>
      <p:ext uri="{BB962C8B-B14F-4D97-AF65-F5344CB8AC3E}">
        <p14:creationId xmlns:p14="http://schemas.microsoft.com/office/powerpoint/2010/main" val="34156413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414AF-7672-4C29-BDCC-237D0428C3B4}"/>
              </a:ext>
            </a:extLst>
          </p:cNvPr>
          <p:cNvSpPr>
            <a:spLocks noGrp="1"/>
          </p:cNvSpPr>
          <p:nvPr>
            <p:ph type="title"/>
          </p:nvPr>
        </p:nvSpPr>
        <p:spPr/>
        <p:txBody>
          <a:bodyPr/>
          <a:lstStyle/>
          <a:p>
            <a:r>
              <a:rPr lang="en-US" b="1" dirty="0"/>
              <a:t>Continuous cyclic peritoneal dialysis </a:t>
            </a:r>
          </a:p>
        </p:txBody>
      </p:sp>
      <p:sp>
        <p:nvSpPr>
          <p:cNvPr id="3" name="Content Placeholder 2">
            <a:extLst>
              <a:ext uri="{FF2B5EF4-FFF2-40B4-BE49-F238E27FC236}">
                <a16:creationId xmlns:a16="http://schemas.microsoft.com/office/drawing/2014/main" id="{0D345221-FACD-4E8A-8DBF-2ADC2E12F22B}"/>
              </a:ext>
            </a:extLst>
          </p:cNvPr>
          <p:cNvSpPr>
            <a:spLocks noGrp="1"/>
          </p:cNvSpPr>
          <p:nvPr>
            <p:ph idx="1"/>
          </p:nvPr>
        </p:nvSpPr>
        <p:spPr>
          <a:xfrm>
            <a:off x="569843" y="2279373"/>
            <a:ext cx="10919791" cy="4174435"/>
          </a:xfrm>
        </p:spPr>
        <p:txBody>
          <a:bodyPr>
            <a:noAutofit/>
          </a:bodyPr>
          <a:lstStyle/>
          <a:p>
            <a:r>
              <a:rPr lang="en-US" sz="3200" dirty="0"/>
              <a:t>CCPD uses a machine called a cycler to provide the exchanges. It is programmed as to how much fluid to use and how long and how many exchanges need to be done. </a:t>
            </a:r>
          </a:p>
          <a:p>
            <a:r>
              <a:rPr lang="en-US" sz="3200" dirty="0"/>
              <a:t>I</a:t>
            </a:r>
            <a:r>
              <a:rPr lang="en-US" sz="3200"/>
              <a:t>t </a:t>
            </a:r>
            <a:r>
              <a:rPr lang="en-US" sz="3200" dirty="0"/>
              <a:t>keeps track of the total amounts removed and will sound an alarm if limits are not met.</a:t>
            </a:r>
          </a:p>
          <a:p>
            <a:r>
              <a:rPr lang="en-US" sz="3200" dirty="0"/>
              <a:t>CCPD combines overnight intermittent PD with a prolonged dwell time during the day.</a:t>
            </a:r>
          </a:p>
        </p:txBody>
      </p:sp>
    </p:spTree>
    <p:extLst>
      <p:ext uri="{BB962C8B-B14F-4D97-AF65-F5344CB8AC3E}">
        <p14:creationId xmlns:p14="http://schemas.microsoft.com/office/powerpoint/2010/main" val="17381874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5343-6AF6-4B86-91C8-F34E8D150FAA}"/>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173BE6B2-A21F-4E09-9FAF-DE6D64233887}"/>
              </a:ext>
            </a:extLst>
          </p:cNvPr>
          <p:cNvSpPr>
            <a:spLocks noGrp="1"/>
          </p:cNvSpPr>
          <p:nvPr>
            <p:ph idx="1"/>
          </p:nvPr>
        </p:nvSpPr>
        <p:spPr>
          <a:xfrm>
            <a:off x="437322" y="2358887"/>
            <a:ext cx="11542643" cy="4240696"/>
          </a:xfrm>
        </p:spPr>
        <p:txBody>
          <a:bodyPr>
            <a:noAutofit/>
          </a:bodyPr>
          <a:lstStyle/>
          <a:p>
            <a:r>
              <a:rPr lang="en-US" sz="3200" dirty="0"/>
              <a:t>The peritoneal catheter is connected to a cycler machine every evening, usually just before the patient goes to sleep for the night. Because the machine is very quiet, the patient can sleep, and the extralong tubing allows the patient to move and turn normally during sleep.</a:t>
            </a:r>
          </a:p>
        </p:txBody>
      </p:sp>
    </p:spTree>
    <p:extLst>
      <p:ext uri="{BB962C8B-B14F-4D97-AF65-F5344CB8AC3E}">
        <p14:creationId xmlns:p14="http://schemas.microsoft.com/office/powerpoint/2010/main" val="3935758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4210-B5A2-40E3-B23F-D19E278AA96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CB5DC14-7FE0-481D-9C2A-6DED06E31EF1}"/>
              </a:ext>
            </a:extLst>
          </p:cNvPr>
          <p:cNvPicPr>
            <a:picLocks noGrp="1" noChangeAspect="1"/>
          </p:cNvPicPr>
          <p:nvPr>
            <p:ph idx="1"/>
          </p:nvPr>
        </p:nvPicPr>
        <p:blipFill>
          <a:blip r:embed="rId2"/>
          <a:stretch>
            <a:fillRect/>
          </a:stretch>
        </p:blipFill>
        <p:spPr>
          <a:xfrm>
            <a:off x="1" y="0"/>
            <a:ext cx="12192000" cy="6858000"/>
          </a:xfrm>
        </p:spPr>
      </p:pic>
    </p:spTree>
    <p:extLst>
      <p:ext uri="{BB962C8B-B14F-4D97-AF65-F5344CB8AC3E}">
        <p14:creationId xmlns:p14="http://schemas.microsoft.com/office/powerpoint/2010/main" val="26611916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485422"/>
          </a:xfrm>
        </p:spPr>
        <p:txBody>
          <a:bodyPr>
            <a:normAutofit fontScale="90000"/>
          </a:bodyPr>
          <a:lstStyle/>
          <a:p>
            <a:r>
              <a:rPr lang="en-US" b="1" dirty="0">
                <a:solidFill>
                  <a:schemeClr val="tx2"/>
                </a:solidFill>
              </a:rPr>
              <a:t>PERITONEAL DIALYSIS</a:t>
            </a:r>
          </a:p>
        </p:txBody>
      </p:sp>
      <p:pic>
        <p:nvPicPr>
          <p:cNvPr id="6146" name="Picture 2" descr="C:\Users\maina\Downloads\mcdc7_peritoneal_dialysis.jpg"/>
          <p:cNvPicPr>
            <a:picLocks noGrp="1" noChangeAspect="1" noChangeArrowheads="1"/>
          </p:cNvPicPr>
          <p:nvPr>
            <p:ph idx="1"/>
          </p:nvPr>
        </p:nvPicPr>
        <p:blipFill>
          <a:blip r:embed="rId2"/>
          <a:srcRect/>
          <a:stretch>
            <a:fillRect/>
          </a:stretch>
        </p:blipFill>
        <p:spPr bwMode="auto">
          <a:xfrm>
            <a:off x="191911" y="575732"/>
            <a:ext cx="12000089" cy="6282267"/>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1715-B114-42BA-97EE-3A23B15D9B26}"/>
              </a:ext>
            </a:extLst>
          </p:cNvPr>
          <p:cNvSpPr>
            <a:spLocks noGrp="1"/>
          </p:cNvSpPr>
          <p:nvPr>
            <p:ph type="title"/>
          </p:nvPr>
        </p:nvSpPr>
        <p:spPr/>
        <p:txBody>
          <a:bodyPr/>
          <a:lstStyle/>
          <a:p>
            <a:pPr marL="342900" lvl="0" indent="-342900" defTabSz="914400">
              <a:spcBef>
                <a:spcPct val="20000"/>
              </a:spcBef>
            </a:pPr>
            <a:br>
              <a:rPr lang="en-US" sz="3200" b="1" dirty="0">
                <a:solidFill>
                  <a:schemeClr val="bg1"/>
                </a:solidFill>
                <a:latin typeface="Calibri"/>
                <a:ea typeface="+mn-ea"/>
                <a:cs typeface="+mn-cs"/>
              </a:rPr>
            </a:br>
            <a:r>
              <a:rPr lang="en-US" sz="4000" b="1" dirty="0">
                <a:solidFill>
                  <a:schemeClr val="bg1"/>
                </a:solidFill>
                <a:latin typeface="Calibri"/>
                <a:ea typeface="+mn-ea"/>
                <a:cs typeface="+mn-cs"/>
              </a:rPr>
              <a:t>PRINCIPLES OF DIALYSIS</a:t>
            </a:r>
            <a:br>
              <a:rPr lang="en-US" sz="3200" dirty="0">
                <a:solidFill>
                  <a:schemeClr val="bg1"/>
                </a:solidFill>
                <a:latin typeface="Calibri"/>
                <a:ea typeface="+mn-ea"/>
                <a:cs typeface="+mn-cs"/>
              </a:rPr>
            </a:br>
            <a:endParaRPr lang="en-US" dirty="0">
              <a:solidFill>
                <a:schemeClr val="bg1"/>
              </a:solidFill>
            </a:endParaRPr>
          </a:p>
        </p:txBody>
      </p:sp>
      <p:sp>
        <p:nvSpPr>
          <p:cNvPr id="3" name="Content Placeholder 2">
            <a:extLst>
              <a:ext uri="{FF2B5EF4-FFF2-40B4-BE49-F238E27FC236}">
                <a16:creationId xmlns:a16="http://schemas.microsoft.com/office/drawing/2014/main" id="{10F2ECB2-397B-4B77-936D-4F4BB533280C}"/>
              </a:ext>
            </a:extLst>
          </p:cNvPr>
          <p:cNvSpPr>
            <a:spLocks noGrp="1"/>
          </p:cNvSpPr>
          <p:nvPr>
            <p:ph idx="1"/>
          </p:nvPr>
        </p:nvSpPr>
        <p:spPr>
          <a:xfrm>
            <a:off x="372533" y="2280356"/>
            <a:ext cx="11187289" cy="4372235"/>
          </a:xfrm>
        </p:spPr>
        <p:txBody>
          <a:bodyPr>
            <a:normAutofit fontScale="25000" lnSpcReduction="20000"/>
          </a:bodyPr>
          <a:lstStyle/>
          <a:p>
            <a:pPr lvl="0" defTabSz="914400">
              <a:spcBef>
                <a:spcPct val="20000"/>
              </a:spcBef>
              <a:buClrTx/>
              <a:buSzTx/>
              <a:buFont typeface="Wingdings" panose="05000000000000000000" pitchFamily="2" charset="2"/>
              <a:buChar char="§"/>
            </a:pPr>
            <a:r>
              <a:rPr lang="en-US" sz="12800" dirty="0">
                <a:solidFill>
                  <a:prstClr val="black"/>
                </a:solidFill>
                <a:latin typeface="Calibri"/>
              </a:rPr>
              <a:t>Hemodialysis depends upon the basic principles of diffusion, osmosis and ultrafiltration.</a:t>
            </a:r>
          </a:p>
          <a:p>
            <a:pPr lvl="0" defTabSz="914400">
              <a:spcBef>
                <a:spcPct val="20000"/>
              </a:spcBef>
              <a:buClrTx/>
              <a:buSzTx/>
              <a:buNone/>
            </a:pPr>
            <a:r>
              <a:rPr lang="en-US" sz="12800" b="1" dirty="0">
                <a:solidFill>
                  <a:prstClr val="black"/>
                </a:solidFill>
                <a:latin typeface="Calibri"/>
              </a:rPr>
              <a:t>DIFFUSION </a:t>
            </a:r>
          </a:p>
          <a:p>
            <a:pPr lvl="0" defTabSz="914400">
              <a:spcBef>
                <a:spcPct val="20000"/>
              </a:spcBef>
              <a:buClrTx/>
              <a:buSzTx/>
              <a:buFont typeface="Wingdings" panose="05000000000000000000" pitchFamily="2" charset="2"/>
              <a:buChar char="Ø"/>
            </a:pPr>
            <a:r>
              <a:rPr lang="en-US" sz="12800" dirty="0">
                <a:solidFill>
                  <a:prstClr val="black"/>
                </a:solidFill>
                <a:latin typeface="Calibri"/>
              </a:rPr>
              <a:t>This is the movement of solutes(dissolved particles)across a semi permeable membrane from regions of high solute concentration to regions of low solute concentration.</a:t>
            </a:r>
          </a:p>
          <a:p>
            <a:pPr lvl="0" defTabSz="914400">
              <a:spcBef>
                <a:spcPct val="20000"/>
              </a:spcBef>
              <a:buClrTx/>
              <a:buSzTx/>
              <a:buFont typeface="Wingdings" panose="05000000000000000000" pitchFamily="2" charset="2"/>
              <a:buChar char="Ø"/>
            </a:pPr>
            <a:r>
              <a:rPr lang="en-US" sz="12800" dirty="0">
                <a:solidFill>
                  <a:prstClr val="black"/>
                </a:solidFill>
                <a:latin typeface="Calibri"/>
              </a:rPr>
              <a:t>In hemodialysis the semi-permeable membrane is an artificial membrane located within the dialyzer. Small molecules that pass through this semi-permeable membrane </a:t>
            </a:r>
            <a:r>
              <a:rPr lang="en-US" sz="12800" dirty="0" err="1">
                <a:solidFill>
                  <a:prstClr val="black"/>
                </a:solidFill>
                <a:latin typeface="Calibri"/>
              </a:rPr>
              <a:t>e.g</a:t>
            </a:r>
            <a:r>
              <a:rPr lang="en-US" sz="12800" dirty="0">
                <a:solidFill>
                  <a:prstClr val="black"/>
                </a:solidFill>
                <a:latin typeface="Calibri"/>
              </a:rPr>
              <a:t> urea, creatinine and potassium are removed from blood via diffusion.</a:t>
            </a:r>
          </a:p>
          <a:p>
            <a:pPr marL="0" lvl="0" indent="0" defTabSz="914400">
              <a:spcBef>
                <a:spcPct val="20000"/>
              </a:spcBef>
              <a:buClrTx/>
              <a:buSzTx/>
              <a:buNone/>
            </a:pPr>
            <a:r>
              <a:rPr lang="en-US" sz="12800" dirty="0">
                <a:solidFill>
                  <a:prstClr val="black"/>
                </a:solidFill>
                <a:latin typeface="Calibri"/>
              </a:rPr>
              <a:t> </a:t>
            </a:r>
          </a:p>
          <a:p>
            <a:endParaRPr lang="en-US" dirty="0"/>
          </a:p>
        </p:txBody>
      </p:sp>
    </p:spTree>
    <p:extLst>
      <p:ext uri="{BB962C8B-B14F-4D97-AF65-F5344CB8AC3E}">
        <p14:creationId xmlns:p14="http://schemas.microsoft.com/office/powerpoint/2010/main" val="9828609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4F4978-3F24-4119-A727-AA6037E93955}"/>
              </a:ext>
            </a:extLst>
          </p:cNvPr>
          <p:cNvPicPr>
            <a:picLocks noGrp="1" noChangeAspect="1"/>
          </p:cNvPicPr>
          <p:nvPr>
            <p:ph idx="1"/>
          </p:nvPr>
        </p:nvPicPr>
        <p:blipFill>
          <a:blip r:embed="rId2"/>
          <a:stretch>
            <a:fillRect/>
          </a:stretch>
        </p:blipFill>
        <p:spPr>
          <a:xfrm>
            <a:off x="2223910" y="2167467"/>
            <a:ext cx="6491111" cy="4690533"/>
          </a:xfrm>
        </p:spPr>
      </p:pic>
    </p:spTree>
    <p:extLst>
      <p:ext uri="{BB962C8B-B14F-4D97-AF65-F5344CB8AC3E}">
        <p14:creationId xmlns:p14="http://schemas.microsoft.com/office/powerpoint/2010/main" val="38397411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30E2B8-7F73-49C4-910C-52C5648C56E2}"/>
              </a:ext>
            </a:extLst>
          </p:cNvPr>
          <p:cNvPicPr>
            <a:picLocks noGrp="1" noChangeAspect="1"/>
          </p:cNvPicPr>
          <p:nvPr>
            <p:ph idx="1"/>
          </p:nvPr>
        </p:nvPicPr>
        <p:blipFill>
          <a:blip r:embed="rId2"/>
          <a:stretch>
            <a:fillRect/>
          </a:stretch>
        </p:blipFill>
        <p:spPr>
          <a:xfrm>
            <a:off x="2428855" y="1896533"/>
            <a:ext cx="7334290" cy="4809068"/>
          </a:xfrm>
        </p:spPr>
      </p:pic>
    </p:spTree>
    <p:extLst>
      <p:ext uri="{BB962C8B-B14F-4D97-AF65-F5344CB8AC3E}">
        <p14:creationId xmlns:p14="http://schemas.microsoft.com/office/powerpoint/2010/main" val="3208745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115910" y="2279374"/>
            <a:ext cx="12076090" cy="4426226"/>
          </a:xfrm>
        </p:spPr>
        <p:txBody>
          <a:bodyPr>
            <a:noAutofit/>
          </a:bodyPr>
          <a:lstStyle/>
          <a:p>
            <a:endParaRPr lang="en-US" sz="2800" dirty="0">
              <a:latin typeface="Century" panose="02040604050505020304" pitchFamily="18" charset="0"/>
            </a:endParaRPr>
          </a:p>
          <a:p>
            <a:r>
              <a:rPr lang="en-US" sz="2800" dirty="0">
                <a:latin typeface="Century" panose="02040604050505020304" pitchFamily="18" charset="0"/>
              </a:rPr>
              <a:t>The needle is usually inserted into the subarachnoid space between the </a:t>
            </a:r>
            <a:r>
              <a:rPr lang="en-US" sz="2800" b="1" dirty="0">
                <a:latin typeface="Century" panose="02040604050505020304" pitchFamily="18" charset="0"/>
              </a:rPr>
              <a:t>third</a:t>
            </a:r>
            <a:r>
              <a:rPr lang="en-US" sz="2800" dirty="0">
                <a:latin typeface="Century" panose="02040604050505020304" pitchFamily="18" charset="0"/>
              </a:rPr>
              <a:t> and</a:t>
            </a:r>
            <a:r>
              <a:rPr lang="en-US" sz="2800" b="1" dirty="0">
                <a:latin typeface="Century" panose="02040604050505020304" pitchFamily="18" charset="0"/>
              </a:rPr>
              <a:t> fourth </a:t>
            </a:r>
            <a:r>
              <a:rPr lang="en-US" sz="2800" dirty="0">
                <a:latin typeface="Century" panose="02040604050505020304" pitchFamily="18" charset="0"/>
              </a:rPr>
              <a:t>or </a:t>
            </a:r>
            <a:r>
              <a:rPr lang="en-US" sz="2800" b="1" dirty="0">
                <a:latin typeface="Century" panose="02040604050505020304" pitchFamily="18" charset="0"/>
              </a:rPr>
              <a:t>fourth</a:t>
            </a:r>
            <a:r>
              <a:rPr lang="en-US" sz="2800" dirty="0">
                <a:latin typeface="Century" panose="02040604050505020304" pitchFamily="18" charset="0"/>
              </a:rPr>
              <a:t> and </a:t>
            </a:r>
            <a:r>
              <a:rPr lang="en-US" sz="2800" b="1" dirty="0">
                <a:latin typeface="Century" panose="02040604050505020304" pitchFamily="18" charset="0"/>
              </a:rPr>
              <a:t>fifth</a:t>
            </a:r>
            <a:r>
              <a:rPr lang="en-US" sz="2800" dirty="0">
                <a:latin typeface="Century" panose="02040604050505020304" pitchFamily="18" charset="0"/>
              </a:rPr>
              <a:t> </a:t>
            </a:r>
            <a:r>
              <a:rPr lang="en-US" sz="2800" b="1" dirty="0">
                <a:latin typeface="Century" panose="02040604050505020304" pitchFamily="18" charset="0"/>
              </a:rPr>
              <a:t>lumbar vertebrae</a:t>
            </a:r>
            <a:r>
              <a:rPr lang="en-US" sz="2800" dirty="0">
                <a:latin typeface="Century" panose="02040604050505020304" pitchFamily="18" charset="0"/>
              </a:rPr>
              <a:t>. </a:t>
            </a:r>
          </a:p>
          <a:p>
            <a:r>
              <a:rPr lang="en-US" sz="2800" dirty="0">
                <a:latin typeface="Century" panose="02040604050505020304" pitchFamily="18" charset="0"/>
              </a:rPr>
              <a:t>Normal CSF is </a:t>
            </a:r>
            <a:r>
              <a:rPr lang="en-US" sz="2800" b="1" dirty="0">
                <a:latin typeface="Century" panose="02040604050505020304" pitchFamily="18" charset="0"/>
              </a:rPr>
              <a:t>clear and colorless</a:t>
            </a:r>
            <a:r>
              <a:rPr lang="en-US" sz="2800" dirty="0">
                <a:latin typeface="Century" panose="02040604050505020304" pitchFamily="18" charset="0"/>
              </a:rPr>
              <a:t>.</a:t>
            </a:r>
          </a:p>
          <a:p>
            <a:r>
              <a:rPr lang="en-US" sz="2800" dirty="0">
                <a:latin typeface="Century" panose="02040604050505020304" pitchFamily="18" charset="0"/>
              </a:rPr>
              <a:t> Pink, blood-tinged, or grossly bloody CSF may indicate a subarachnoid hemorrhage. </a:t>
            </a:r>
          </a:p>
          <a:p>
            <a:r>
              <a:rPr lang="en-US" sz="2800" dirty="0">
                <a:latin typeface="Century" panose="02040604050505020304" pitchFamily="18" charset="0"/>
              </a:rPr>
              <a:t>The CSF may be bloody initially because of local trauma but becomes clearer as more fluid is drained. </a:t>
            </a:r>
            <a:br>
              <a:rPr lang="en-US" sz="2800" dirty="0">
                <a:latin typeface="Century" panose="02040604050505020304" pitchFamily="18" charset="0"/>
              </a:rPr>
            </a:br>
            <a:br>
              <a:rPr lang="en-US" sz="2800" dirty="0">
                <a:latin typeface="Century" panose="02040604050505020304" pitchFamily="18" charset="0"/>
              </a:rPr>
            </a:br>
            <a:br>
              <a:rPr lang="en-US" sz="2800" dirty="0"/>
            </a:br>
            <a:br>
              <a:rPr lang="en-US" sz="2800" dirty="0"/>
            </a:br>
            <a:br>
              <a:rPr lang="en-US" sz="2800" dirty="0"/>
            </a:br>
            <a:endParaRPr lang="en-US" sz="2800" dirty="0"/>
          </a:p>
        </p:txBody>
      </p:sp>
    </p:spTree>
    <p:extLst>
      <p:ext uri="{BB962C8B-B14F-4D97-AF65-F5344CB8AC3E}">
        <p14:creationId xmlns:p14="http://schemas.microsoft.com/office/powerpoint/2010/main" val="25116488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C12B-AC5E-44FD-8948-C544C888D6AC}"/>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E3A36FB9-BB85-4CBF-9A38-593F8BF23547}"/>
              </a:ext>
            </a:extLst>
          </p:cNvPr>
          <p:cNvSpPr>
            <a:spLocks noGrp="1"/>
          </p:cNvSpPr>
          <p:nvPr>
            <p:ph idx="1"/>
          </p:nvPr>
        </p:nvSpPr>
        <p:spPr>
          <a:xfrm>
            <a:off x="575734" y="1998133"/>
            <a:ext cx="10724444" cy="4583289"/>
          </a:xfrm>
        </p:spPr>
        <p:txBody>
          <a:bodyPr>
            <a:noAutofit/>
          </a:bodyPr>
          <a:lstStyle/>
          <a:p>
            <a:pPr marL="0" indent="0">
              <a:buNone/>
            </a:pPr>
            <a:r>
              <a:rPr lang="en-US" sz="3200" b="1" dirty="0">
                <a:latin typeface="Calibri" panose="020F0502020204030204" pitchFamily="34" charset="0"/>
                <a:cs typeface="Calibri" panose="020F0502020204030204" pitchFamily="34" charset="0"/>
              </a:rPr>
              <a:t>OSMOSIS</a:t>
            </a:r>
          </a:p>
          <a:p>
            <a:pPr>
              <a:buFont typeface="Wingdings" panose="05000000000000000000" pitchFamily="2" charset="2"/>
              <a:buChar char="Ø"/>
            </a:pPr>
            <a:r>
              <a:rPr lang="en-US" sz="3200" dirty="0">
                <a:latin typeface="Calibri" panose="020F0502020204030204" pitchFamily="34" charset="0"/>
                <a:cs typeface="Calibri" panose="020F0502020204030204" pitchFamily="34" charset="0"/>
              </a:rPr>
              <a:t>Osmosis is the movement of water from an area of low solute  concentration to an area of high solute concentration or alternatively from an area of high water concentration to an area of low water concentration through a semipermeable membrane.</a:t>
            </a:r>
          </a:p>
          <a:p>
            <a:pPr>
              <a:buFont typeface="Wingdings" panose="05000000000000000000" pitchFamily="2" charset="2"/>
              <a:buChar char="Ø"/>
            </a:pPr>
            <a:r>
              <a:rPr lang="en-US" sz="3200" dirty="0">
                <a:latin typeface="Calibri" panose="020F0502020204030204" pitchFamily="34" charset="0"/>
                <a:cs typeface="Calibri" panose="020F0502020204030204" pitchFamily="34" charset="0"/>
              </a:rPr>
              <a:t>An osmotic gradient exist when the osmolarity of the solution on one side of the membrane differs from the osmolarity of the solution on the other side of the membrane. </a:t>
            </a:r>
          </a:p>
        </p:txBody>
      </p:sp>
    </p:spTree>
    <p:extLst>
      <p:ext uri="{BB962C8B-B14F-4D97-AF65-F5344CB8AC3E}">
        <p14:creationId xmlns:p14="http://schemas.microsoft.com/office/powerpoint/2010/main" val="5815270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CAB2-29A6-480B-A72A-37691827927F}"/>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0643DF1F-9FDD-47C8-AE11-FCD574548C26}"/>
              </a:ext>
            </a:extLst>
          </p:cNvPr>
          <p:cNvSpPr>
            <a:spLocks noGrp="1"/>
          </p:cNvSpPr>
          <p:nvPr>
            <p:ph idx="1"/>
          </p:nvPr>
        </p:nvSpPr>
        <p:spPr>
          <a:xfrm>
            <a:off x="598312" y="2603500"/>
            <a:ext cx="10476088" cy="3853744"/>
          </a:xfrm>
        </p:spPr>
        <p:txBody>
          <a:bodyPr>
            <a:normAutofit/>
          </a:bodyPr>
          <a:lstStyle/>
          <a:p>
            <a:r>
              <a:rPr lang="en-US" sz="2800" dirty="0"/>
              <a:t>During the dialysis treatment, the osmotic gradient is manipulated in order to remove the set amount of plasma water.</a:t>
            </a:r>
          </a:p>
          <a:p>
            <a:r>
              <a:rPr lang="en-US" sz="2800" dirty="0"/>
              <a:t>This is how removal of fluid is achieved during the treatment process of peritoneal dialysis.  </a:t>
            </a:r>
          </a:p>
        </p:txBody>
      </p:sp>
    </p:spTree>
    <p:extLst>
      <p:ext uri="{BB962C8B-B14F-4D97-AF65-F5344CB8AC3E}">
        <p14:creationId xmlns:p14="http://schemas.microsoft.com/office/powerpoint/2010/main" val="16051438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F80E-91BC-47A8-A113-1FCC71626C1D}"/>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1BE845D9-D52B-402E-9E2D-08E706ED62FC}"/>
              </a:ext>
            </a:extLst>
          </p:cNvPr>
          <p:cNvSpPr>
            <a:spLocks noGrp="1"/>
          </p:cNvSpPr>
          <p:nvPr>
            <p:ph idx="1"/>
          </p:nvPr>
        </p:nvSpPr>
        <p:spPr>
          <a:xfrm>
            <a:off x="437322" y="2332383"/>
            <a:ext cx="11078817" cy="4147930"/>
          </a:xfrm>
        </p:spPr>
        <p:txBody>
          <a:bodyPr>
            <a:normAutofit/>
          </a:bodyPr>
          <a:lstStyle/>
          <a:p>
            <a:pPr lvl="0" defTabSz="914400">
              <a:spcBef>
                <a:spcPct val="20000"/>
              </a:spcBef>
              <a:buClrTx/>
              <a:buSzTx/>
              <a:buNone/>
            </a:pPr>
            <a:r>
              <a:rPr lang="en-US" sz="3200" b="1" dirty="0">
                <a:solidFill>
                  <a:prstClr val="black"/>
                </a:solidFill>
                <a:latin typeface="Calibri"/>
              </a:rPr>
              <a:t>ULTRAFILTRATION</a:t>
            </a:r>
          </a:p>
          <a:p>
            <a:pPr defTabSz="914400">
              <a:spcBef>
                <a:spcPct val="20000"/>
              </a:spcBef>
              <a:buClrTx/>
              <a:buSzTx/>
              <a:buFont typeface="Wingdings" panose="05000000000000000000" pitchFamily="2" charset="2"/>
              <a:buChar char="Ø"/>
            </a:pPr>
            <a:r>
              <a:rPr lang="en-US" sz="3200" dirty="0"/>
              <a:t>In ultrafiltration, water moves under high pressure to an area of lower pressure. </a:t>
            </a:r>
          </a:p>
          <a:p>
            <a:pPr defTabSz="914400">
              <a:spcBef>
                <a:spcPct val="20000"/>
              </a:spcBef>
              <a:buClrTx/>
              <a:buSzTx/>
              <a:buFont typeface="Wingdings" panose="05000000000000000000" pitchFamily="2" charset="2"/>
              <a:buChar char="Ø"/>
            </a:pPr>
            <a:r>
              <a:rPr lang="en-US" sz="3200" dirty="0"/>
              <a:t>This process is much more efficient than osmosis at water removal and is accomplished by applying negative pressure or a suctioning force to the dialysis membrane. </a:t>
            </a:r>
            <a:endParaRPr lang="en-US" sz="3200" b="1" dirty="0">
              <a:solidFill>
                <a:prstClr val="black"/>
              </a:solidFill>
              <a:latin typeface="Calibri"/>
            </a:endParaRPr>
          </a:p>
          <a:p>
            <a:pPr lvl="0" defTabSz="914400">
              <a:spcBef>
                <a:spcPct val="20000"/>
              </a:spcBef>
              <a:buClrTx/>
              <a:buSzTx/>
              <a:buNone/>
            </a:pPr>
            <a:endParaRPr lang="en-US" sz="3200" b="1" dirty="0">
              <a:solidFill>
                <a:prstClr val="black"/>
              </a:solidFill>
              <a:latin typeface="Calibri"/>
            </a:endParaRPr>
          </a:p>
        </p:txBody>
      </p:sp>
    </p:spTree>
    <p:extLst>
      <p:ext uri="{BB962C8B-B14F-4D97-AF65-F5344CB8AC3E}">
        <p14:creationId xmlns:p14="http://schemas.microsoft.com/office/powerpoint/2010/main" val="22633077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mn-lt"/>
              </a:rPr>
              <a:t>Indications for dialysis</a:t>
            </a:r>
          </a:p>
        </p:txBody>
      </p:sp>
      <p:sp>
        <p:nvSpPr>
          <p:cNvPr id="3" name="Content Placeholder 2"/>
          <p:cNvSpPr>
            <a:spLocks noGrp="1"/>
          </p:cNvSpPr>
          <p:nvPr>
            <p:ph idx="1"/>
          </p:nvPr>
        </p:nvSpPr>
        <p:spPr>
          <a:xfrm>
            <a:off x="198783" y="2252870"/>
            <a:ext cx="11820939" cy="4605129"/>
          </a:xfrm>
        </p:spPr>
        <p:txBody>
          <a:bodyPr>
            <a:normAutofit/>
          </a:bodyPr>
          <a:lstStyle/>
          <a:p>
            <a:r>
              <a:rPr lang="en-US" sz="2800" dirty="0"/>
              <a:t>Acute/chronic kidney failure</a:t>
            </a:r>
          </a:p>
          <a:p>
            <a:r>
              <a:rPr lang="en-US" sz="2800" dirty="0"/>
              <a:t>To remove drugs or poisons from the blood</a:t>
            </a:r>
          </a:p>
          <a:p>
            <a:pPr marL="0" indent="0">
              <a:buNone/>
            </a:pPr>
            <a:r>
              <a:rPr lang="en-US" sz="3200" b="1" dirty="0"/>
              <a:t>Contraindications </a:t>
            </a:r>
          </a:p>
          <a:p>
            <a:r>
              <a:rPr lang="en-US" sz="2800" dirty="0"/>
              <a:t>Severe intolerance to hemodialysis procedure (severe hemodynamic instability)</a:t>
            </a:r>
          </a:p>
        </p:txBody>
      </p:sp>
    </p:spTree>
    <p:extLst>
      <p:ext uri="{BB962C8B-B14F-4D97-AF65-F5344CB8AC3E}">
        <p14:creationId xmlns:p14="http://schemas.microsoft.com/office/powerpoint/2010/main" val="18789338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552" y="721217"/>
            <a:ext cx="9663448" cy="746975"/>
          </a:xfrm>
        </p:spPr>
        <p:txBody>
          <a:bodyPr>
            <a:normAutofit/>
          </a:bodyPr>
          <a:lstStyle/>
          <a:p>
            <a:r>
              <a:rPr lang="en-US" sz="4000" b="1" dirty="0"/>
              <a:t>PROCEDURE/NURSING MANAGEMENT</a:t>
            </a:r>
          </a:p>
        </p:txBody>
      </p:sp>
      <p:sp>
        <p:nvSpPr>
          <p:cNvPr id="3" name="Content Placeholder 2"/>
          <p:cNvSpPr>
            <a:spLocks noGrp="1"/>
          </p:cNvSpPr>
          <p:nvPr>
            <p:ph idx="1"/>
          </p:nvPr>
        </p:nvSpPr>
        <p:spPr>
          <a:xfrm>
            <a:off x="0" y="2060620"/>
            <a:ext cx="12192000" cy="4797379"/>
          </a:xfrm>
        </p:spPr>
        <p:txBody>
          <a:bodyPr>
            <a:normAutofit fontScale="92500" lnSpcReduction="10000"/>
          </a:bodyPr>
          <a:lstStyle/>
          <a:p>
            <a:r>
              <a:rPr lang="en-US" sz="3200" dirty="0">
                <a:latin typeface="Calibri" panose="020F0502020204030204" pitchFamily="34" charset="0"/>
                <a:cs typeface="Calibri" panose="020F0502020204030204" pitchFamily="34" charset="0"/>
              </a:rPr>
              <a:t>Explain the procedure to the patient .</a:t>
            </a:r>
          </a:p>
          <a:p>
            <a:r>
              <a:rPr lang="en-US" sz="3200" dirty="0">
                <a:latin typeface="Calibri" panose="020F0502020204030204" pitchFamily="34" charset="0"/>
                <a:cs typeface="Calibri" panose="020F0502020204030204" pitchFamily="34" charset="0"/>
              </a:rPr>
              <a:t>Prepare dialysis equipment.</a:t>
            </a:r>
          </a:p>
          <a:p>
            <a:r>
              <a:rPr lang="en-US" sz="3200" dirty="0">
                <a:latin typeface="Calibri" panose="020F0502020204030204" pitchFamily="34" charset="0"/>
                <a:cs typeface="Calibri" panose="020F0502020204030204" pitchFamily="34" charset="0"/>
              </a:rPr>
              <a:t>Prime the dialysis lines</a:t>
            </a:r>
          </a:p>
          <a:p>
            <a:r>
              <a:rPr lang="en-US" sz="3200" dirty="0">
                <a:latin typeface="Calibri" panose="020F0502020204030204" pitchFamily="34" charset="0"/>
                <a:cs typeface="Calibri" panose="020F0502020204030204" pitchFamily="34" charset="0"/>
              </a:rPr>
              <a:t>Assessment of the patient to include;</a:t>
            </a:r>
          </a:p>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Fluid status i.e. difference between previous post dialysis weight and current predialysis weight to get the fluid volume that should be removed.</a:t>
            </a:r>
          </a:p>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Blood pressure, peripheral edema, lung and heart sounds. </a:t>
            </a:r>
          </a:p>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Check on the condition of the vascular access, temperature and skin condition. </a:t>
            </a:r>
          </a:p>
          <a:p>
            <a:endParaRPr lang="en-US" dirty="0"/>
          </a:p>
        </p:txBody>
      </p:sp>
    </p:spTree>
    <p:extLst>
      <p:ext uri="{BB962C8B-B14F-4D97-AF65-F5344CB8AC3E}">
        <p14:creationId xmlns:p14="http://schemas.microsoft.com/office/powerpoint/2010/main" val="1900000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981200" y="-609600"/>
            <a:ext cx="8229600" cy="228600"/>
          </a:xfrm>
        </p:spPr>
        <p:txBody>
          <a:bodyPr>
            <a:normAutofit fontScale="90000"/>
          </a:bodyPr>
          <a:lstStyle/>
          <a:p>
            <a:endParaRPr lang="en-US" dirty="0"/>
          </a:p>
        </p:txBody>
      </p:sp>
      <p:sp>
        <p:nvSpPr>
          <p:cNvPr id="3" name="Content Placeholder 2"/>
          <p:cNvSpPr>
            <a:spLocks noGrp="1"/>
          </p:cNvSpPr>
          <p:nvPr>
            <p:ph idx="1"/>
          </p:nvPr>
        </p:nvSpPr>
        <p:spPr>
          <a:xfrm>
            <a:off x="0" y="2073498"/>
            <a:ext cx="12192000" cy="4784502"/>
          </a:xfrm>
        </p:spPr>
        <p:txBody>
          <a:bodyPr>
            <a:normAutofit/>
          </a:bodyPr>
          <a:lstStyle/>
          <a:p>
            <a:pPr marL="0" indent="0">
              <a:lnSpc>
                <a:spcPct val="80000"/>
              </a:lnSpc>
              <a:buNone/>
            </a:pPr>
            <a:endParaRPr lang="en-US" dirty="0"/>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Positioning the patient in supine position</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Creating vascular access and support the venous  site</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Draw initial samples for lab analysis to include the UE/Cr</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Connect the patient to  the blood lines</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Injecting  heparin loading dose (1,000 to 3,000 IU) into the port on the arterial line</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Switch the pump on and setting flow rate - at 90 to 120ml/min</a:t>
            </a:r>
          </a:p>
          <a:p>
            <a:pPr marL="0" indent="0">
              <a:lnSpc>
                <a:spcPct val="80000"/>
              </a:lnSpc>
              <a:buNone/>
            </a:pPr>
            <a:endParaRPr lang="en-US" sz="2800" dirty="0"/>
          </a:p>
          <a:p>
            <a:endParaRPr lang="en-US" dirty="0"/>
          </a:p>
        </p:txBody>
      </p:sp>
    </p:spTree>
    <p:extLst>
      <p:ext uri="{BB962C8B-B14F-4D97-AF65-F5344CB8AC3E}">
        <p14:creationId xmlns:p14="http://schemas.microsoft.com/office/powerpoint/2010/main" val="27257084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981200" y="-1600200"/>
            <a:ext cx="8229600" cy="685800"/>
          </a:xfrm>
        </p:spPr>
        <p:txBody>
          <a:bodyPr>
            <a:normAutofit/>
          </a:bodyPr>
          <a:lstStyle/>
          <a:p>
            <a:endParaRPr lang="en-US" dirty="0"/>
          </a:p>
        </p:txBody>
      </p:sp>
      <p:sp>
        <p:nvSpPr>
          <p:cNvPr id="3" name="Content Placeholder 2"/>
          <p:cNvSpPr>
            <a:spLocks noGrp="1"/>
          </p:cNvSpPr>
          <p:nvPr>
            <p:ph idx="1"/>
          </p:nvPr>
        </p:nvSpPr>
        <p:spPr>
          <a:xfrm>
            <a:off x="428978" y="2292438"/>
            <a:ext cx="11209866" cy="4565561"/>
          </a:xfrm>
        </p:spPr>
        <p:txBody>
          <a:bodyPr>
            <a:normAutofit/>
          </a:bodyPr>
          <a:lstStyle/>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Monitor the patient half hourly.</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Allow the patient to rest, sleep, watch television, or read novels.</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Provide the patient with drinks and meals as required. </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Dialysis takes three to four hours </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After the prescribed dialysis time is over, infuse 500mls of normal saline to push the blood from the tubings back to the patient’s system.</a:t>
            </a:r>
          </a:p>
        </p:txBody>
      </p:sp>
    </p:spTree>
    <p:extLst>
      <p:ext uri="{BB962C8B-B14F-4D97-AF65-F5344CB8AC3E}">
        <p14:creationId xmlns:p14="http://schemas.microsoft.com/office/powerpoint/2010/main" val="12929238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609600" y="2382593"/>
            <a:ext cx="10701867" cy="4131096"/>
          </a:xfrm>
        </p:spPr>
        <p:txBody>
          <a:bodyPr/>
          <a:lstStyle/>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Disconnect the arterial and venous lines from the patient and apply pressure to prevent bleeding.</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Perform post dialysis assessment to include weight, blood pressure, temperature, pulse rate and respiration rate.</a:t>
            </a:r>
          </a:p>
          <a:p>
            <a:pPr>
              <a:lnSpc>
                <a:spcPct val="80000"/>
              </a:lnSpc>
              <a:buFont typeface="Wingdings" pitchFamily="2" charset="2"/>
              <a:buChar char="§"/>
            </a:pPr>
            <a:r>
              <a:rPr lang="en-US" sz="3200" dirty="0">
                <a:latin typeface="Calibri" panose="020F0502020204030204" pitchFamily="34" charset="0"/>
                <a:cs typeface="Calibri" panose="020F0502020204030204" pitchFamily="34" charset="0"/>
              </a:rPr>
              <a:t>Give the patient a return date.</a:t>
            </a:r>
          </a:p>
          <a:p>
            <a:endParaRPr lang="en-US" dirty="0"/>
          </a:p>
          <a:p>
            <a:endParaRPr lang="en-US" dirty="0"/>
          </a:p>
        </p:txBody>
      </p:sp>
    </p:spTree>
    <p:extLst>
      <p:ext uri="{BB962C8B-B14F-4D97-AF65-F5344CB8AC3E}">
        <p14:creationId xmlns:p14="http://schemas.microsoft.com/office/powerpoint/2010/main" val="30269363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981200" y="-381000"/>
            <a:ext cx="8229600" cy="152400"/>
          </a:xfrm>
        </p:spPr>
        <p:txBody>
          <a:bodyPr>
            <a:normAutofit fontScale="90000"/>
          </a:bodyPr>
          <a:lstStyle/>
          <a:p>
            <a:endParaRPr lang="en-US" dirty="0"/>
          </a:p>
        </p:txBody>
      </p:sp>
      <p:sp>
        <p:nvSpPr>
          <p:cNvPr id="3" name="Content Placeholder 2"/>
          <p:cNvSpPr>
            <a:spLocks noGrp="1"/>
          </p:cNvSpPr>
          <p:nvPr>
            <p:ph idx="1"/>
          </p:nvPr>
        </p:nvSpPr>
        <p:spPr>
          <a:xfrm>
            <a:off x="417689" y="248356"/>
            <a:ext cx="11029244" cy="6423377"/>
          </a:xfrm>
        </p:spPr>
        <p:txBody>
          <a:bodyPr>
            <a:normAutofit/>
          </a:bodyPr>
          <a:lstStyle/>
          <a:p>
            <a:pPr algn="ctr">
              <a:buNone/>
            </a:pPr>
            <a:endParaRPr lang="en-US" sz="4600" b="1" dirty="0"/>
          </a:p>
          <a:p>
            <a:pPr algn="ctr">
              <a:buNone/>
            </a:pPr>
            <a:r>
              <a:rPr lang="en-US" sz="4000" b="1" dirty="0">
                <a:solidFill>
                  <a:schemeClr val="bg1"/>
                </a:solidFill>
              </a:rPr>
              <a:t>Complications of hemodialysis </a:t>
            </a:r>
          </a:p>
          <a:p>
            <a:pPr lvl="0"/>
            <a:endParaRPr lang="en-US" sz="3600" dirty="0"/>
          </a:p>
          <a:p>
            <a:pPr lvl="0"/>
            <a:r>
              <a:rPr lang="en-US" sz="3200" dirty="0">
                <a:latin typeface="Calibri" panose="020F0502020204030204" pitchFamily="34" charset="0"/>
                <a:cs typeface="Calibri" panose="020F0502020204030204" pitchFamily="34" charset="0"/>
              </a:rPr>
              <a:t>Hypotension may occur during the treatment as fluid is removed. -Nausea and vomiting, diaphoresis, tachycardia, and dizziness are common signs of hypotension.</a:t>
            </a:r>
          </a:p>
          <a:p>
            <a:pPr lvl="0"/>
            <a:r>
              <a:rPr lang="en-US" sz="3200" dirty="0">
                <a:latin typeface="Calibri" panose="020F0502020204030204" pitchFamily="34" charset="0"/>
                <a:cs typeface="Calibri" panose="020F0502020204030204" pitchFamily="34" charset="0"/>
              </a:rPr>
              <a:t>Painful muscle cramping may occur, usually late in dialysis as fluid and electrolytes rapidly leave the extracellular space.</a:t>
            </a:r>
          </a:p>
        </p:txBody>
      </p:sp>
    </p:spTree>
    <p:extLst>
      <p:ext uri="{BB962C8B-B14F-4D97-AF65-F5344CB8AC3E}">
        <p14:creationId xmlns:p14="http://schemas.microsoft.com/office/powerpoint/2010/main" val="34893417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90152" y="2369713"/>
            <a:ext cx="12101848" cy="4488287"/>
          </a:xfrm>
        </p:spPr>
        <p:txBody>
          <a:bodyPr>
            <a:normAutofit/>
          </a:bodyPr>
          <a:lstStyle/>
          <a:p>
            <a:pPr lvl="0"/>
            <a:r>
              <a:rPr lang="en-US" sz="2800" dirty="0"/>
              <a:t>Dysrhythmias may result from electrolyte and pH changes or from removal of antiarrhythmic medications during dialysis. </a:t>
            </a:r>
          </a:p>
          <a:p>
            <a:pPr lvl="0"/>
            <a:r>
              <a:rPr lang="en-US" sz="2800" dirty="0"/>
              <a:t>Air embolism is rare but can occur if air enters the vascular system.</a:t>
            </a:r>
          </a:p>
          <a:p>
            <a:pPr lvl="0"/>
            <a:r>
              <a:rPr lang="en-US" sz="2800" dirty="0"/>
              <a:t>Chest pain may occur in patients with anemia or arteriosclerotic heart disease</a:t>
            </a:r>
            <a:r>
              <a:rPr lang="en-US" sz="3200" dirty="0"/>
              <a:t>.</a:t>
            </a:r>
          </a:p>
          <a:p>
            <a:endParaRPr lang="en-US" sz="3200" dirty="0"/>
          </a:p>
        </p:txBody>
      </p:sp>
    </p:spTree>
    <p:extLst>
      <p:ext uri="{BB962C8B-B14F-4D97-AF65-F5344CB8AC3E}">
        <p14:creationId xmlns:p14="http://schemas.microsoft.com/office/powerpoint/2010/main" val="3974863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2643" y="696403"/>
            <a:ext cx="7580381" cy="45719"/>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13253"/>
            <a:ext cx="12192000" cy="6679096"/>
          </a:xfrm>
          <a:prstGeom prst="rect">
            <a:avLst/>
          </a:prstGeom>
        </p:spPr>
      </p:pic>
    </p:spTree>
    <p:extLst>
      <p:ext uri="{BB962C8B-B14F-4D97-AF65-F5344CB8AC3E}">
        <p14:creationId xmlns:p14="http://schemas.microsoft.com/office/powerpoint/2010/main" val="32414912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76200"/>
          </a:xfrm>
        </p:spPr>
        <p:txBody>
          <a:bodyPr>
            <a:normAutofit fontScale="90000"/>
          </a:bodyPr>
          <a:lstStyle/>
          <a:p>
            <a:endParaRPr lang="en-US" dirty="0"/>
          </a:p>
        </p:txBody>
      </p:sp>
      <p:sp>
        <p:nvSpPr>
          <p:cNvPr id="3" name="Content Placeholder 2"/>
          <p:cNvSpPr>
            <a:spLocks noGrp="1"/>
          </p:cNvSpPr>
          <p:nvPr>
            <p:ph idx="1"/>
          </p:nvPr>
        </p:nvSpPr>
        <p:spPr>
          <a:xfrm>
            <a:off x="0" y="643467"/>
            <a:ext cx="12192000" cy="6433473"/>
          </a:xfrm>
        </p:spPr>
        <p:txBody>
          <a:bodyPr>
            <a:normAutofit/>
          </a:bodyPr>
          <a:lstStyle/>
          <a:p>
            <a:pPr lvl="0">
              <a:buNone/>
            </a:pPr>
            <a:endParaRPr lang="en-US" sz="3000" dirty="0"/>
          </a:p>
          <a:p>
            <a:pPr lvl="0">
              <a:buNone/>
            </a:pPr>
            <a:r>
              <a:rPr lang="en-US" sz="3000" dirty="0">
                <a:solidFill>
                  <a:schemeClr val="bg2"/>
                </a:solidFill>
              </a:rPr>
              <a:t>									Ct….</a:t>
            </a:r>
          </a:p>
          <a:p>
            <a:pPr lvl="0">
              <a:buNone/>
            </a:pPr>
            <a:endParaRPr lang="en-US" sz="3000" dirty="0"/>
          </a:p>
          <a:p>
            <a:r>
              <a:rPr lang="en-US" sz="2800" dirty="0"/>
              <a:t>Dialysis disequilibrium; Signs and symptoms include headache, nausea and vomiting, restlessness, decreased level of consciousness, and seizures. </a:t>
            </a:r>
          </a:p>
          <a:p>
            <a:pPr lvl="0"/>
            <a:r>
              <a:rPr lang="en-US" sz="2800" dirty="0"/>
              <a:t>Gastric ulcers and other gastrointestinal problems occur from the physiologic stress of chronic illness, medication, and related problems. </a:t>
            </a:r>
          </a:p>
          <a:p>
            <a:pPr lvl="0"/>
            <a:r>
              <a:rPr lang="en-US" sz="2800" dirty="0"/>
              <a:t>Disturbed calcium metabolism leads to renal osteodystrophy that produces bone pain and fractures.</a:t>
            </a:r>
          </a:p>
          <a:p>
            <a:endParaRPr lang="en-US" sz="2800" dirty="0"/>
          </a:p>
          <a:p>
            <a:endParaRPr lang="en-US" sz="2800" dirty="0"/>
          </a:p>
        </p:txBody>
      </p:sp>
    </p:spTree>
    <p:extLst>
      <p:ext uri="{BB962C8B-B14F-4D97-AF65-F5344CB8AC3E}">
        <p14:creationId xmlns:p14="http://schemas.microsoft.com/office/powerpoint/2010/main" val="8605039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D98E-FF59-4662-AF7C-700D4EFC549F}"/>
              </a:ext>
            </a:extLst>
          </p:cNvPr>
          <p:cNvSpPr>
            <a:spLocks noGrp="1"/>
          </p:cNvSpPr>
          <p:nvPr>
            <p:ph type="title"/>
          </p:nvPr>
        </p:nvSpPr>
        <p:spPr>
          <a:xfrm>
            <a:off x="756356" y="643467"/>
            <a:ext cx="10035822" cy="801511"/>
          </a:xfrm>
        </p:spPr>
        <p:txBody>
          <a:bodyPr/>
          <a:lstStyle/>
          <a:p>
            <a:br>
              <a:rPr kumimoji="0" lang="en-US" sz="3600" b="1" i="0" u="none" strike="noStrike" kern="1200" cap="none" spc="0" normalizeH="0" baseline="0" noProof="0" dirty="0">
                <a:ln>
                  <a:noFill/>
                </a:ln>
                <a:effectLst/>
                <a:uLnTx/>
                <a:uFillTx/>
                <a:ea typeface="+mn-ea"/>
                <a:cs typeface="+mn-cs"/>
              </a:rPr>
            </a:br>
            <a:r>
              <a:rPr kumimoji="0" lang="en-US" sz="3600" b="1" i="0" u="none" strike="noStrike" kern="1200" cap="none" spc="0" normalizeH="0" baseline="0" noProof="0" dirty="0">
                <a:ln>
                  <a:noFill/>
                </a:ln>
                <a:effectLst/>
                <a:uLnTx/>
                <a:uFillTx/>
                <a:ea typeface="+mn-ea"/>
                <a:cs typeface="+mn-cs"/>
              </a:rPr>
              <a:t>complications of peritoneal dialysis </a:t>
            </a:r>
            <a:br>
              <a:rPr kumimoji="0" lang="en-US" sz="3600" b="1" i="0" u="none" strike="noStrike" kern="1200" cap="none" spc="0" normalizeH="0" baseline="0" noProof="0" dirty="0">
                <a:ln>
                  <a:noFill/>
                </a:ln>
                <a:solidFill>
                  <a:prstClr val="black"/>
                </a:solidFill>
                <a:effectLst/>
                <a:uLnTx/>
                <a:uFillTx/>
                <a:ea typeface="+mn-ea"/>
                <a:cs typeface="+mn-cs"/>
              </a:rPr>
            </a:br>
            <a:endParaRPr lang="en-US" dirty="0"/>
          </a:p>
        </p:txBody>
      </p:sp>
      <p:sp>
        <p:nvSpPr>
          <p:cNvPr id="6" name="Content Placeholder 5">
            <a:extLst>
              <a:ext uri="{FF2B5EF4-FFF2-40B4-BE49-F238E27FC236}">
                <a16:creationId xmlns:a16="http://schemas.microsoft.com/office/drawing/2014/main" id="{B2ECD93D-F593-46D6-838D-B19D891575E8}"/>
              </a:ext>
            </a:extLst>
          </p:cNvPr>
          <p:cNvSpPr>
            <a:spLocks noGrp="1"/>
          </p:cNvSpPr>
          <p:nvPr>
            <p:ph idx="1"/>
          </p:nvPr>
        </p:nvSpPr>
        <p:spPr>
          <a:xfrm>
            <a:off x="316090" y="2359378"/>
            <a:ext cx="11751732" cy="4120444"/>
          </a:xfrm>
        </p:spPr>
        <p:txBody>
          <a:bodyPr>
            <a:normAutofit fontScale="92500" lnSpcReduction="10000"/>
          </a:bodyPr>
          <a:lstStyle/>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ea typeface="+mn-ea"/>
                <a:cs typeface="+mn-cs"/>
              </a:rPr>
              <a:t>Peritonitis</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ea typeface="+mn-ea"/>
                <a:cs typeface="+mn-cs"/>
              </a:rPr>
              <a:t>Hernias</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ea typeface="+mn-ea"/>
                <a:cs typeface="+mn-cs"/>
              </a:rPr>
              <a:t>Low back pain due to increased intra-abdominal pressure</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ea typeface="+mn-ea"/>
                <a:cs typeface="+mn-cs"/>
              </a:rPr>
              <a:t>Bleeding from tube site in the peritoneum.</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ea typeface="+mn-ea"/>
                <a:cs typeface="+mn-cs"/>
              </a:rPr>
              <a:t>Pulmonary complications like atelectasis, pneumonias, bronchitis. </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ea typeface="+mn-ea"/>
                <a:cs typeface="+mn-cs"/>
              </a:rPr>
              <a:t>Protein loss  -peritoneum is permeable to proteins and they are lost through the dialysate.</a:t>
            </a:r>
            <a:endParaRPr lang="en-US" dirty="0"/>
          </a:p>
        </p:txBody>
      </p:sp>
    </p:spTree>
    <p:extLst>
      <p:ext uri="{BB962C8B-B14F-4D97-AF65-F5344CB8AC3E}">
        <p14:creationId xmlns:p14="http://schemas.microsoft.com/office/powerpoint/2010/main" val="16798330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786B-85A9-4121-AEC6-CCB2BE27BFC8}"/>
              </a:ext>
            </a:extLst>
          </p:cNvPr>
          <p:cNvSpPr>
            <a:spLocks noGrp="1"/>
          </p:cNvSpPr>
          <p:nvPr>
            <p:ph type="title"/>
          </p:nvPr>
        </p:nvSpPr>
        <p:spPr/>
        <p:txBody>
          <a:bodyPr/>
          <a:lstStyle/>
          <a:p>
            <a:r>
              <a:rPr lang="en-US" b="1" dirty="0"/>
              <a:t>         CATHETERIZATION</a:t>
            </a:r>
          </a:p>
        </p:txBody>
      </p:sp>
      <p:sp>
        <p:nvSpPr>
          <p:cNvPr id="3" name="Content Placeholder 2">
            <a:extLst>
              <a:ext uri="{FF2B5EF4-FFF2-40B4-BE49-F238E27FC236}">
                <a16:creationId xmlns:a16="http://schemas.microsoft.com/office/drawing/2014/main" id="{67F6C20B-EA64-49E3-AE88-CD2D8DBB2972}"/>
              </a:ext>
            </a:extLst>
          </p:cNvPr>
          <p:cNvSpPr>
            <a:spLocks noGrp="1"/>
          </p:cNvSpPr>
          <p:nvPr>
            <p:ph idx="1"/>
          </p:nvPr>
        </p:nvSpPr>
        <p:spPr>
          <a:xfrm>
            <a:off x="463826" y="2305878"/>
            <a:ext cx="11463131" cy="3713922"/>
          </a:xfrm>
        </p:spPr>
        <p:txBody>
          <a:bodyPr>
            <a:normAutofit fontScale="92500" lnSpcReduction="20000"/>
          </a:bodyPr>
          <a:lstStyle/>
          <a:p>
            <a:endParaRPr lang="en-US" dirty="0"/>
          </a:p>
          <a:p>
            <a:r>
              <a:rPr lang="en-US" sz="3200" dirty="0"/>
              <a:t>Catheterization is the process of inserting a catheter through the urethra into the urinary bladder  for drainage of urine or instillation of drugs</a:t>
            </a:r>
          </a:p>
          <a:p>
            <a:r>
              <a:rPr lang="en-US" sz="3200" dirty="0"/>
              <a:t>A catheter is a tube made of </a:t>
            </a:r>
            <a:r>
              <a:rPr lang="en-US" sz="3200" dirty="0" err="1"/>
              <a:t>vicryl</a:t>
            </a:r>
            <a:r>
              <a:rPr lang="en-US" sz="3200" dirty="0"/>
              <a:t> or latex and is inserted into the urinary bladder to drain urine</a:t>
            </a:r>
          </a:p>
          <a:p>
            <a:r>
              <a:rPr lang="en-US" sz="3200" dirty="0"/>
              <a:t>Catheters vary in size, shape, length, material, and configuration. The type of catheter used depends on its purpose.</a:t>
            </a:r>
          </a:p>
        </p:txBody>
      </p:sp>
    </p:spTree>
    <p:extLst>
      <p:ext uri="{BB962C8B-B14F-4D97-AF65-F5344CB8AC3E}">
        <p14:creationId xmlns:p14="http://schemas.microsoft.com/office/powerpoint/2010/main" val="21805311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90CB-B9E6-424F-AB21-0B9D6624B980}"/>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35DFBD60-6248-4697-BA5B-7ED7B35A706B}"/>
              </a:ext>
            </a:extLst>
          </p:cNvPr>
          <p:cNvSpPr>
            <a:spLocks noGrp="1"/>
          </p:cNvSpPr>
          <p:nvPr>
            <p:ph idx="1"/>
          </p:nvPr>
        </p:nvSpPr>
        <p:spPr>
          <a:xfrm>
            <a:off x="649358" y="2603500"/>
            <a:ext cx="10628242" cy="3416300"/>
          </a:xfrm>
        </p:spPr>
        <p:txBody>
          <a:bodyPr>
            <a:normAutofit/>
          </a:bodyPr>
          <a:lstStyle/>
          <a:p>
            <a:r>
              <a:rPr lang="en-US" sz="3200" b="1" dirty="0"/>
              <a:t>Read on different types of catheters</a:t>
            </a:r>
          </a:p>
        </p:txBody>
      </p:sp>
    </p:spTree>
    <p:extLst>
      <p:ext uri="{BB962C8B-B14F-4D97-AF65-F5344CB8AC3E}">
        <p14:creationId xmlns:p14="http://schemas.microsoft.com/office/powerpoint/2010/main" val="27436227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12135"/>
            <a:ext cx="12192000" cy="4745865"/>
          </a:xfrm>
        </p:spPr>
        <p:txBody>
          <a:bodyPr>
            <a:noAutofit/>
          </a:bodyPr>
          <a:lstStyle/>
          <a:p>
            <a:pPr marL="0" indent="0">
              <a:buNone/>
              <a:defRPr/>
            </a:pPr>
            <a:r>
              <a:rPr lang="en-US" sz="3200" b="1" dirty="0"/>
              <a:t>Indications for Catheterization</a:t>
            </a:r>
          </a:p>
          <a:p>
            <a:pPr>
              <a:buFont typeface="Wingdings" pitchFamily="2" charset="2"/>
              <a:buChar char="Ø"/>
              <a:defRPr/>
            </a:pPr>
            <a:r>
              <a:rPr lang="en-US" sz="3200" dirty="0"/>
              <a:t>To obtain urine specimen from unconscious patient</a:t>
            </a:r>
          </a:p>
          <a:p>
            <a:pPr>
              <a:buFont typeface="Wingdings" pitchFamily="2" charset="2"/>
              <a:buChar char="Ø"/>
              <a:defRPr/>
            </a:pPr>
            <a:r>
              <a:rPr lang="en-US" sz="3200" dirty="0"/>
              <a:t>To facilitate accurate measurement of urine in patients who require strict fluid monitoring</a:t>
            </a:r>
          </a:p>
          <a:p>
            <a:pPr>
              <a:buFont typeface="Wingdings" pitchFamily="2" charset="2"/>
              <a:buChar char="Ø"/>
              <a:defRPr/>
            </a:pPr>
            <a:r>
              <a:rPr lang="en-US" sz="3200" dirty="0"/>
              <a:t>Urine  retention</a:t>
            </a:r>
          </a:p>
          <a:p>
            <a:pPr>
              <a:buFont typeface="Wingdings" pitchFamily="2" charset="2"/>
              <a:buChar char="Ø"/>
              <a:defRPr/>
            </a:pPr>
            <a:r>
              <a:rPr lang="en-US" sz="3200" dirty="0"/>
              <a:t>To measure urine residue</a:t>
            </a:r>
          </a:p>
          <a:p>
            <a:pPr>
              <a:buNone/>
              <a:defRPr/>
            </a:pPr>
            <a:endParaRPr lang="en-US" sz="2400" dirty="0"/>
          </a:p>
        </p:txBody>
      </p:sp>
      <p:sp>
        <p:nvSpPr>
          <p:cNvPr id="4" name="Slide Number Placeholder 3"/>
          <p:cNvSpPr>
            <a:spLocks noGrp="1"/>
          </p:cNvSpPr>
          <p:nvPr>
            <p:ph type="sldNum" sz="quarter" idx="12"/>
          </p:nvPr>
        </p:nvSpPr>
        <p:spPr/>
        <p:txBody>
          <a:bodyPr/>
          <a:lstStyle/>
          <a:p>
            <a:pPr>
              <a:defRPr/>
            </a:pPr>
            <a:fld id="{A61818D6-757B-4098-A92F-19F7E1E32928}" type="slidenum">
              <a:rPr lang="en-US" smtClean="0"/>
              <a:pPr>
                <a:defRPr/>
              </a:pPr>
              <a:t>144</a:t>
            </a:fld>
            <a:endParaRPr lang="en-US"/>
          </a:p>
        </p:txBody>
      </p:sp>
    </p:spTree>
    <p:extLst>
      <p:ext uri="{BB962C8B-B14F-4D97-AF65-F5344CB8AC3E}">
        <p14:creationId xmlns:p14="http://schemas.microsoft.com/office/powerpoint/2010/main" val="32435194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334851" y="2343955"/>
            <a:ext cx="11539469" cy="4327301"/>
          </a:xfrm>
        </p:spPr>
        <p:txBody>
          <a:bodyPr/>
          <a:lstStyle/>
          <a:p>
            <a:pPr>
              <a:buFont typeface="Wingdings" pitchFamily="2" charset="2"/>
              <a:buChar char="Ø"/>
              <a:defRPr/>
            </a:pPr>
            <a:r>
              <a:rPr lang="en-US" sz="3200" dirty="0"/>
              <a:t>To perform bladder washout</a:t>
            </a:r>
          </a:p>
          <a:p>
            <a:pPr>
              <a:buFont typeface="Wingdings" pitchFamily="2" charset="2"/>
              <a:buChar char="Ø"/>
              <a:defRPr/>
            </a:pPr>
            <a:r>
              <a:rPr lang="en-US" sz="3200" dirty="0"/>
              <a:t>Women with full bladder during 1</a:t>
            </a:r>
            <a:r>
              <a:rPr lang="en-US" sz="3200" baseline="30000" dirty="0"/>
              <a:t>st</a:t>
            </a:r>
            <a:r>
              <a:rPr lang="en-US" sz="3200" dirty="0"/>
              <a:t> and 2</a:t>
            </a:r>
            <a:r>
              <a:rPr lang="en-US" sz="3200" baseline="30000" dirty="0"/>
              <a:t>nd</a:t>
            </a:r>
            <a:r>
              <a:rPr lang="en-US" sz="3200" dirty="0"/>
              <a:t> stages of labor</a:t>
            </a:r>
          </a:p>
          <a:p>
            <a:pPr>
              <a:buFont typeface="Wingdings" pitchFamily="2" charset="2"/>
              <a:buChar char="Ø"/>
              <a:defRPr/>
            </a:pPr>
            <a:r>
              <a:rPr lang="en-US" sz="3200" dirty="0"/>
              <a:t>Pre and post abdominal or pelvic surgery</a:t>
            </a:r>
          </a:p>
          <a:p>
            <a:pPr>
              <a:buFont typeface="Wingdings" pitchFamily="2" charset="2"/>
              <a:buChar char="Ø"/>
              <a:defRPr/>
            </a:pPr>
            <a:r>
              <a:rPr lang="en-US" sz="3200" dirty="0"/>
              <a:t>Urinary incontinence</a:t>
            </a:r>
          </a:p>
          <a:p>
            <a:endParaRPr lang="en-US" dirty="0"/>
          </a:p>
        </p:txBody>
      </p:sp>
    </p:spTree>
    <p:extLst>
      <p:ext uri="{BB962C8B-B14F-4D97-AF65-F5344CB8AC3E}">
        <p14:creationId xmlns:p14="http://schemas.microsoft.com/office/powerpoint/2010/main" val="10103146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63F9-C90D-4253-B118-522608B9AA57}"/>
              </a:ext>
            </a:extLst>
          </p:cNvPr>
          <p:cNvSpPr>
            <a:spLocks noGrp="1"/>
          </p:cNvSpPr>
          <p:nvPr>
            <p:ph type="title"/>
          </p:nvPr>
        </p:nvSpPr>
        <p:spPr>
          <a:xfrm>
            <a:off x="702366" y="702365"/>
            <a:ext cx="10601738" cy="978267"/>
          </a:xfrm>
        </p:spPr>
        <p:txBody>
          <a:bodyPr/>
          <a:lstStyle/>
          <a:p>
            <a:r>
              <a:rPr lang="en-US" b="1" dirty="0"/>
              <a:t>Preventing infection in a patient with an indwelling catheter</a:t>
            </a:r>
          </a:p>
        </p:txBody>
      </p:sp>
      <p:sp>
        <p:nvSpPr>
          <p:cNvPr id="3" name="Content Placeholder 2">
            <a:extLst>
              <a:ext uri="{FF2B5EF4-FFF2-40B4-BE49-F238E27FC236}">
                <a16:creationId xmlns:a16="http://schemas.microsoft.com/office/drawing/2014/main" id="{D75800C7-4D54-499D-926C-9E13723B62CE}"/>
              </a:ext>
            </a:extLst>
          </p:cNvPr>
          <p:cNvSpPr>
            <a:spLocks noGrp="1"/>
          </p:cNvSpPr>
          <p:nvPr>
            <p:ph idx="1"/>
          </p:nvPr>
        </p:nvSpPr>
        <p:spPr>
          <a:xfrm>
            <a:off x="212036" y="2252870"/>
            <a:ext cx="11648660" cy="4373217"/>
          </a:xfrm>
        </p:spPr>
        <p:txBody>
          <a:bodyPr>
            <a:noAutofit/>
          </a:bodyPr>
          <a:lstStyle/>
          <a:p>
            <a:r>
              <a:rPr lang="en-US" sz="2800" dirty="0"/>
              <a:t>Use scrupulous aseptic technique during insertion of the catheter. Use a pre-assembled, sterile, closed urinary drainage system. </a:t>
            </a:r>
          </a:p>
          <a:p>
            <a:r>
              <a:rPr lang="en-US" sz="2800" dirty="0"/>
              <a:t>To prevent contamination of the closed system, never disconnect the tubing. The drainage bag must never touch the floor. </a:t>
            </a:r>
          </a:p>
          <a:p>
            <a:r>
              <a:rPr lang="en-US" sz="2800" dirty="0"/>
              <a:t>If the collection bag must be raised above the level of the patient’s bladder, clamp the drainage tube. This prevents backflow of contaminated urine into the patient’s bladder</a:t>
            </a:r>
          </a:p>
        </p:txBody>
      </p:sp>
    </p:spTree>
    <p:extLst>
      <p:ext uri="{BB962C8B-B14F-4D97-AF65-F5344CB8AC3E}">
        <p14:creationId xmlns:p14="http://schemas.microsoft.com/office/powerpoint/2010/main" val="33479595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312E-4F37-42C9-B8DA-427B6FA9A431}"/>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69A55015-F8FB-43B8-9C7F-F05568C92C42}"/>
              </a:ext>
            </a:extLst>
          </p:cNvPr>
          <p:cNvSpPr>
            <a:spLocks noGrp="1"/>
          </p:cNvSpPr>
          <p:nvPr>
            <p:ph idx="1"/>
          </p:nvPr>
        </p:nvSpPr>
        <p:spPr>
          <a:xfrm>
            <a:off x="450574" y="2345635"/>
            <a:ext cx="11489635" cy="4333461"/>
          </a:xfrm>
        </p:spPr>
        <p:txBody>
          <a:bodyPr>
            <a:normAutofit/>
          </a:bodyPr>
          <a:lstStyle/>
          <a:p>
            <a:r>
              <a:rPr lang="en-US" sz="2800" dirty="0"/>
              <a:t>Ensure a free flow of urine to prevent infection. Improper drainage occurs when the tubing is kinked or twisted.</a:t>
            </a:r>
          </a:p>
          <a:p>
            <a:r>
              <a:rPr lang="en-US" sz="2800" dirty="0"/>
              <a:t> To reduce the risk of bacterial proliferation, empty the collection bag at least every 8 hours through the drainage spout—more frequently if there is a large volume of urine. </a:t>
            </a:r>
          </a:p>
          <a:p>
            <a:r>
              <a:rPr lang="en-US" sz="2800" dirty="0"/>
              <a:t> Avoid contamination of the drainage spout. A receptacle in which to empty the bag is provided for each patient.</a:t>
            </a:r>
          </a:p>
        </p:txBody>
      </p:sp>
    </p:spTree>
    <p:extLst>
      <p:ext uri="{BB962C8B-B14F-4D97-AF65-F5344CB8AC3E}">
        <p14:creationId xmlns:p14="http://schemas.microsoft.com/office/powerpoint/2010/main" val="37463125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E869E-993D-4C03-B16D-5BB5EB8DB35E}"/>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71B86807-E8B2-4D5F-A17D-F2AC19601AD4}"/>
              </a:ext>
            </a:extLst>
          </p:cNvPr>
          <p:cNvSpPr>
            <a:spLocks noGrp="1"/>
          </p:cNvSpPr>
          <p:nvPr>
            <p:ph idx="1"/>
          </p:nvPr>
        </p:nvSpPr>
        <p:spPr>
          <a:xfrm>
            <a:off x="424070" y="2358887"/>
            <a:ext cx="11317356" cy="4293704"/>
          </a:xfrm>
        </p:spPr>
        <p:txBody>
          <a:bodyPr>
            <a:noAutofit/>
          </a:bodyPr>
          <a:lstStyle/>
          <a:p>
            <a:r>
              <a:rPr lang="en-US" sz="2800" dirty="0"/>
              <a:t>Never disconnect the tubing to obtain urine samples, to irrigate the catheter, or to ambulate or transport the patient. </a:t>
            </a:r>
          </a:p>
          <a:p>
            <a:r>
              <a:rPr lang="en-US" sz="2800" dirty="0"/>
              <a:t>Never leave the catheter in place longer than is necessary. </a:t>
            </a:r>
          </a:p>
          <a:p>
            <a:r>
              <a:rPr lang="en-US" sz="2800" dirty="0"/>
              <a:t>Avoid routine catheter changes. The catheter is changed only to correct problems such as leakage, blockage, or encrustations. </a:t>
            </a:r>
          </a:p>
          <a:p>
            <a:r>
              <a:rPr lang="en-US" sz="2800" dirty="0"/>
              <a:t>Avoid unnecessary handling or manipulation of the catheter by the patient or staff.</a:t>
            </a:r>
          </a:p>
        </p:txBody>
      </p:sp>
    </p:spTree>
    <p:extLst>
      <p:ext uri="{BB962C8B-B14F-4D97-AF65-F5344CB8AC3E}">
        <p14:creationId xmlns:p14="http://schemas.microsoft.com/office/powerpoint/2010/main" val="26545613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36DE-0D61-450F-A01C-61FEC871EB2E}"/>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E7AFA3CD-6389-4CC4-8542-D69D6A53ED5B}"/>
              </a:ext>
            </a:extLst>
          </p:cNvPr>
          <p:cNvSpPr>
            <a:spLocks noGrp="1"/>
          </p:cNvSpPr>
          <p:nvPr>
            <p:ph idx="1"/>
          </p:nvPr>
        </p:nvSpPr>
        <p:spPr>
          <a:xfrm>
            <a:off x="331303" y="2603500"/>
            <a:ext cx="11661913" cy="3982830"/>
          </a:xfrm>
        </p:spPr>
        <p:txBody>
          <a:bodyPr>
            <a:normAutofit/>
          </a:bodyPr>
          <a:lstStyle/>
          <a:p>
            <a:r>
              <a:rPr lang="en-US" sz="2800" dirty="0"/>
              <a:t>Carry out hand hygiene before and after handling the catheter, tubing, or drainage bag. </a:t>
            </a:r>
          </a:p>
          <a:p>
            <a:r>
              <a:rPr lang="en-US" sz="2800" dirty="0"/>
              <a:t>Wash the perineal area with soap and water at least twice a day; avoid a to-and-fro motion of the catheter. Dry the area well, but avoid applying powder because it may irritate the perineum.</a:t>
            </a:r>
          </a:p>
        </p:txBody>
      </p:sp>
    </p:spTree>
    <p:extLst>
      <p:ext uri="{BB962C8B-B14F-4D97-AF65-F5344CB8AC3E}">
        <p14:creationId xmlns:p14="http://schemas.microsoft.com/office/powerpoint/2010/main" val="2347888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9084614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23493"/>
            <a:ext cx="12192000" cy="5634507"/>
          </a:xfrm>
        </p:spPr>
        <p:txBody>
          <a:bodyPr/>
          <a:lstStyle/>
          <a:p>
            <a:pPr marL="0" indent="0" algn="ctr">
              <a:buNone/>
              <a:defRPr/>
            </a:pPr>
            <a:r>
              <a:rPr lang="en-US" sz="4000" b="1" dirty="0">
                <a:solidFill>
                  <a:schemeClr val="bg2"/>
                </a:solidFill>
              </a:rPr>
              <a:t>Complications of Catheterization</a:t>
            </a:r>
          </a:p>
          <a:p>
            <a:pPr>
              <a:buFont typeface="Wingdings" pitchFamily="2" charset="2"/>
              <a:buChar char="Ø"/>
              <a:defRPr/>
            </a:pPr>
            <a:endParaRPr lang="en-US" sz="3200" dirty="0"/>
          </a:p>
          <a:p>
            <a:pPr>
              <a:buFont typeface="Wingdings" pitchFamily="2" charset="2"/>
              <a:buChar char="Ø"/>
              <a:defRPr/>
            </a:pPr>
            <a:r>
              <a:rPr lang="en-US" sz="3200" dirty="0"/>
              <a:t>Infection</a:t>
            </a:r>
          </a:p>
          <a:p>
            <a:pPr>
              <a:buFont typeface="Wingdings" pitchFamily="2" charset="2"/>
              <a:buChar char="Ø"/>
              <a:defRPr/>
            </a:pPr>
            <a:r>
              <a:rPr lang="en-US" sz="3200" dirty="0"/>
              <a:t>Psychological trauma </a:t>
            </a:r>
          </a:p>
          <a:p>
            <a:pPr>
              <a:buFont typeface="Wingdings" pitchFamily="2" charset="2"/>
              <a:buChar char="Ø"/>
              <a:defRPr/>
            </a:pPr>
            <a:r>
              <a:rPr lang="en-US" sz="3200" dirty="0"/>
              <a:t>Physical trauma</a:t>
            </a:r>
          </a:p>
          <a:p>
            <a:pPr>
              <a:buFont typeface="Wingdings" pitchFamily="2" charset="2"/>
              <a:buChar char="Ø"/>
              <a:defRPr/>
            </a:pPr>
            <a:r>
              <a:rPr lang="en-US" sz="3200" dirty="0"/>
              <a:t>Discomfort</a:t>
            </a:r>
          </a:p>
          <a:p>
            <a:pPr>
              <a:buFont typeface="Wingdings" pitchFamily="2" charset="2"/>
              <a:buChar char="Ø"/>
              <a:defRPr/>
            </a:pPr>
            <a:r>
              <a:rPr lang="en-US" sz="3200" dirty="0"/>
              <a:t>Urine incontinence</a:t>
            </a:r>
          </a:p>
          <a:p>
            <a:pPr>
              <a:buFont typeface="Wingdings" pitchFamily="2" charset="2"/>
              <a:buChar char="Ø"/>
              <a:defRPr/>
            </a:pPr>
            <a:r>
              <a:rPr lang="en-US" sz="3200" dirty="0"/>
              <a:t>Renal failure incase of catheter blockage</a:t>
            </a:r>
          </a:p>
        </p:txBody>
      </p:sp>
      <p:sp>
        <p:nvSpPr>
          <p:cNvPr id="4" name="Slide Number Placeholder 3"/>
          <p:cNvSpPr>
            <a:spLocks noGrp="1"/>
          </p:cNvSpPr>
          <p:nvPr>
            <p:ph type="sldNum" sz="quarter" idx="12"/>
          </p:nvPr>
        </p:nvSpPr>
        <p:spPr/>
        <p:txBody>
          <a:bodyPr/>
          <a:lstStyle/>
          <a:p>
            <a:pPr>
              <a:defRPr/>
            </a:pPr>
            <a:fld id="{A61818D6-757B-4098-A92F-19F7E1E32928}" type="slidenum">
              <a:rPr lang="en-US" smtClean="0"/>
              <a:pPr>
                <a:defRPr/>
              </a:pPr>
              <a:t>150</a:t>
            </a:fld>
            <a:endParaRPr lang="en-US"/>
          </a:p>
        </p:txBody>
      </p:sp>
    </p:spTree>
    <p:extLst>
      <p:ext uri="{BB962C8B-B14F-4D97-AF65-F5344CB8AC3E}">
        <p14:creationId xmlns:p14="http://schemas.microsoft.com/office/powerpoint/2010/main" val="305516174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p:txBody>
          <a:bodyPr>
            <a:normAutofit/>
          </a:bodyPr>
          <a:lstStyle/>
          <a:p>
            <a:r>
              <a:rPr lang="en-US" sz="4000" dirty="0"/>
              <a:t>procedure of catheterization KMTC procedure manual  pg.211</a:t>
            </a:r>
          </a:p>
          <a:p>
            <a:r>
              <a:rPr lang="en-US" sz="4000" dirty="0"/>
              <a:t>Both male and female catheterization.</a:t>
            </a:r>
          </a:p>
        </p:txBody>
      </p:sp>
    </p:spTree>
    <p:extLst>
      <p:ext uri="{BB962C8B-B14F-4D97-AF65-F5344CB8AC3E}">
        <p14:creationId xmlns:p14="http://schemas.microsoft.com/office/powerpoint/2010/main" val="19958717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URINARY BLADDER IRRIGATION</a:t>
            </a:r>
          </a:p>
        </p:txBody>
      </p:sp>
      <p:sp>
        <p:nvSpPr>
          <p:cNvPr id="3" name="Content Placeholder 2"/>
          <p:cNvSpPr>
            <a:spLocks noGrp="1"/>
          </p:cNvSpPr>
          <p:nvPr>
            <p:ph idx="1"/>
          </p:nvPr>
        </p:nvSpPr>
        <p:spPr>
          <a:xfrm>
            <a:off x="489397" y="2356833"/>
            <a:ext cx="11269013" cy="4353059"/>
          </a:xfrm>
        </p:spPr>
        <p:txBody>
          <a:bodyPr>
            <a:normAutofit/>
          </a:bodyPr>
          <a:lstStyle/>
          <a:p>
            <a:r>
              <a:rPr lang="en-US" sz="3200" dirty="0"/>
              <a:t>DFn; This is continuous irrigation of the bladder via a 3-way catheter for the purpose of removing clots and debris post urology surgery.</a:t>
            </a:r>
          </a:p>
          <a:p>
            <a:r>
              <a:rPr lang="en-US" sz="3200" dirty="0"/>
              <a:t> This method is normally used for short periods only in an acute care setting.  </a:t>
            </a:r>
          </a:p>
        </p:txBody>
      </p:sp>
    </p:spTree>
    <p:extLst>
      <p:ext uri="{BB962C8B-B14F-4D97-AF65-F5344CB8AC3E}">
        <p14:creationId xmlns:p14="http://schemas.microsoft.com/office/powerpoint/2010/main" val="34265922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59854"/>
            <a:ext cx="8761413" cy="1223492"/>
          </a:xfrm>
        </p:spPr>
        <p:txBody>
          <a:bodyPr>
            <a:normAutofit/>
          </a:bodyPr>
          <a:lstStyle/>
          <a:p>
            <a:r>
              <a:rPr lang="en-US" dirty="0"/>
              <a:t>		</a:t>
            </a:r>
            <a:r>
              <a:rPr lang="en-US" dirty="0" err="1"/>
              <a:t>ct</a:t>
            </a:r>
            <a:r>
              <a:rPr lang="en-US" dirty="0"/>
              <a:t>…</a:t>
            </a:r>
          </a:p>
        </p:txBody>
      </p:sp>
      <p:sp>
        <p:nvSpPr>
          <p:cNvPr id="3" name="Content Placeholder 2"/>
          <p:cNvSpPr>
            <a:spLocks noGrp="1"/>
          </p:cNvSpPr>
          <p:nvPr>
            <p:ph idx="1"/>
          </p:nvPr>
        </p:nvSpPr>
        <p:spPr>
          <a:xfrm>
            <a:off x="360608" y="2292439"/>
            <a:ext cx="11487955" cy="4565561"/>
          </a:xfrm>
        </p:spPr>
        <p:txBody>
          <a:bodyPr>
            <a:normAutofit/>
          </a:bodyPr>
          <a:lstStyle/>
          <a:p>
            <a:pPr marL="0" indent="0">
              <a:buNone/>
            </a:pPr>
            <a:endParaRPr lang="en-US" dirty="0"/>
          </a:p>
          <a:p>
            <a:r>
              <a:rPr lang="en-US" sz="2800" dirty="0"/>
              <a:t>During the procedure postoperatively, patient is placed  in high fowlers position to enhance urethral drainage.</a:t>
            </a:r>
          </a:p>
          <a:p>
            <a:r>
              <a:rPr lang="en-US" sz="2800" dirty="0"/>
              <a:t>Irrigation is done using normal saline close to body temperature. </a:t>
            </a:r>
          </a:p>
          <a:p>
            <a:r>
              <a:rPr lang="en-US" sz="2800" dirty="0"/>
              <a:t>The drip is infused by gravity through a closed sterile drainage system</a:t>
            </a:r>
            <a:r>
              <a:rPr lang="en-US" dirty="0"/>
              <a:t>.</a:t>
            </a:r>
          </a:p>
          <a:p>
            <a:endParaRPr lang="en-US" dirty="0"/>
          </a:p>
        </p:txBody>
      </p:sp>
    </p:spTree>
    <p:extLst>
      <p:ext uri="{BB962C8B-B14F-4D97-AF65-F5344CB8AC3E}">
        <p14:creationId xmlns:p14="http://schemas.microsoft.com/office/powerpoint/2010/main" val="22736899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ct</a:t>
            </a:r>
            <a:r>
              <a:rPr lang="en-US" dirty="0"/>
              <a:t>…</a:t>
            </a:r>
          </a:p>
        </p:txBody>
      </p:sp>
      <p:sp>
        <p:nvSpPr>
          <p:cNvPr id="3" name="Content Placeholder 2"/>
          <p:cNvSpPr>
            <a:spLocks noGrp="1"/>
          </p:cNvSpPr>
          <p:nvPr>
            <p:ph idx="1"/>
          </p:nvPr>
        </p:nvSpPr>
        <p:spPr>
          <a:xfrm>
            <a:off x="347730" y="2603500"/>
            <a:ext cx="11694016" cy="4029120"/>
          </a:xfrm>
        </p:spPr>
        <p:txBody>
          <a:bodyPr>
            <a:normAutofit/>
          </a:bodyPr>
          <a:lstStyle/>
          <a:p>
            <a:r>
              <a:rPr lang="en-US" sz="2800" dirty="0"/>
              <a:t>Irrigation helps in prevention of clot formation </a:t>
            </a:r>
          </a:p>
          <a:p>
            <a:r>
              <a:rPr lang="en-US" sz="2800" dirty="0"/>
              <a:t>Input and output is recorded , ensuring that the output is not less than the input. </a:t>
            </a:r>
          </a:p>
          <a:p>
            <a:r>
              <a:rPr lang="en-US" sz="2800" dirty="0"/>
              <a:t>This helps to avoid over distention of the bladder and fluid retention.</a:t>
            </a:r>
          </a:p>
          <a:p>
            <a:r>
              <a:rPr lang="en-US" sz="2800" dirty="0"/>
              <a:t>The drainage tube should be properly secured to avoid traction on the bladder.</a:t>
            </a:r>
          </a:p>
          <a:p>
            <a:endParaRPr lang="en-US" sz="2800" dirty="0"/>
          </a:p>
        </p:txBody>
      </p:sp>
    </p:spTree>
    <p:extLst>
      <p:ext uri="{BB962C8B-B14F-4D97-AF65-F5344CB8AC3E}">
        <p14:creationId xmlns:p14="http://schemas.microsoft.com/office/powerpoint/2010/main" val="23707961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24248"/>
            <a:ext cx="8229600" cy="656822"/>
          </a:xfrm>
        </p:spPr>
        <p:txBody>
          <a:bodyPr>
            <a:normAutofit/>
          </a:bodyPr>
          <a:lstStyle/>
          <a:p>
            <a:r>
              <a:rPr lang="en-US" sz="2800" dirty="0"/>
              <a:t>Ct….</a:t>
            </a:r>
          </a:p>
        </p:txBody>
      </p:sp>
      <p:sp>
        <p:nvSpPr>
          <p:cNvPr id="3" name="Content Placeholder 2"/>
          <p:cNvSpPr>
            <a:spLocks noGrp="1"/>
          </p:cNvSpPr>
          <p:nvPr>
            <p:ph idx="1"/>
          </p:nvPr>
        </p:nvSpPr>
        <p:spPr>
          <a:xfrm>
            <a:off x="0" y="2318196"/>
            <a:ext cx="12192000" cy="4539803"/>
          </a:xfrm>
        </p:spPr>
        <p:txBody>
          <a:bodyPr>
            <a:normAutofit/>
          </a:bodyPr>
          <a:lstStyle/>
          <a:p>
            <a:r>
              <a:rPr lang="en-US" sz="2800" dirty="0"/>
              <a:t>The drainage should be continuously replenished </a:t>
            </a:r>
          </a:p>
          <a:p>
            <a:r>
              <a:rPr lang="en-US" sz="2800" dirty="0"/>
              <a:t>Monitor for signs of bleeding-look at the color of the drainage.</a:t>
            </a:r>
          </a:p>
          <a:p>
            <a:r>
              <a:rPr lang="en-US" sz="2800" dirty="0"/>
              <a:t>Administer pain relievers on time.</a:t>
            </a:r>
          </a:p>
          <a:p>
            <a:r>
              <a:rPr lang="en-US" sz="2800" dirty="0"/>
              <a:t>Psychological care should be offered to the patient </a:t>
            </a:r>
          </a:p>
          <a:p>
            <a:endParaRPr lang="en-US" sz="2800" dirty="0"/>
          </a:p>
          <a:p>
            <a:endParaRPr lang="en-US" sz="2800" dirty="0"/>
          </a:p>
        </p:txBody>
      </p:sp>
    </p:spTree>
    <p:extLst>
      <p:ext uri="{BB962C8B-B14F-4D97-AF65-F5344CB8AC3E}">
        <p14:creationId xmlns:p14="http://schemas.microsoft.com/office/powerpoint/2010/main" val="252955346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1681138" cy="7051183"/>
          </a:xfrm>
          <a:prstGeom prst="rect">
            <a:avLst/>
          </a:prstGeom>
        </p:spPr>
      </p:pic>
    </p:spTree>
    <p:extLst>
      <p:ext uri="{BB962C8B-B14F-4D97-AF65-F5344CB8AC3E}">
        <p14:creationId xmlns:p14="http://schemas.microsoft.com/office/powerpoint/2010/main" val="4933310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STOMA CARE </a:t>
            </a:r>
          </a:p>
        </p:txBody>
      </p:sp>
      <p:sp>
        <p:nvSpPr>
          <p:cNvPr id="3" name="Content Placeholder 2"/>
          <p:cNvSpPr>
            <a:spLocks noGrp="1"/>
          </p:cNvSpPr>
          <p:nvPr>
            <p:ph idx="1"/>
          </p:nvPr>
        </p:nvSpPr>
        <p:spPr>
          <a:xfrm>
            <a:off x="141668" y="2240924"/>
            <a:ext cx="11797047" cy="4520484"/>
          </a:xfrm>
        </p:spPr>
        <p:txBody>
          <a:bodyPr>
            <a:normAutofit/>
          </a:bodyPr>
          <a:lstStyle/>
          <a:p>
            <a:r>
              <a:rPr lang="en-US" sz="2800" dirty="0"/>
              <a:t>A stoma is an opening in your belly’s wall that a surgeon makes in order for waste to leave the body if one can’t have a bowel movement through the rectum.</a:t>
            </a:r>
          </a:p>
          <a:p>
            <a:r>
              <a:rPr lang="en-US" sz="2800" dirty="0"/>
              <a:t>An </a:t>
            </a:r>
            <a:r>
              <a:rPr lang="en-US" sz="2800" b="1" dirty="0"/>
              <a:t>ostomy</a:t>
            </a:r>
            <a:r>
              <a:rPr lang="en-US" sz="2800" dirty="0"/>
              <a:t> refers to the actual opening in the abdomen </a:t>
            </a:r>
          </a:p>
          <a:p>
            <a:r>
              <a:rPr lang="en-US" sz="2800" dirty="0"/>
              <a:t>A </a:t>
            </a:r>
            <a:r>
              <a:rPr lang="en-US" sz="2800" b="1" dirty="0"/>
              <a:t>stoma</a:t>
            </a:r>
            <a:r>
              <a:rPr lang="en-US" sz="2800" dirty="0"/>
              <a:t> refers to the end of the intestines that is sewn into the ostomy.</a:t>
            </a:r>
          </a:p>
        </p:txBody>
      </p:sp>
    </p:spTree>
    <p:extLst>
      <p:ext uri="{BB962C8B-B14F-4D97-AF65-F5344CB8AC3E}">
        <p14:creationId xmlns:p14="http://schemas.microsoft.com/office/powerpoint/2010/main" val="35562898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B5F9-4D21-48B0-B786-308F11861AF8}"/>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CAD667B4-198B-4B53-9E13-15EB3FCA5A75}"/>
              </a:ext>
            </a:extLst>
          </p:cNvPr>
          <p:cNvSpPr>
            <a:spLocks noGrp="1"/>
          </p:cNvSpPr>
          <p:nvPr>
            <p:ph idx="1"/>
          </p:nvPr>
        </p:nvSpPr>
        <p:spPr>
          <a:xfrm>
            <a:off x="413359" y="2568240"/>
            <a:ext cx="11060482" cy="4045501"/>
          </a:xfrm>
        </p:spPr>
        <p:txBody>
          <a:bodyPr>
            <a:normAutofit/>
          </a:bodyPr>
          <a:lstStyle/>
          <a:p>
            <a:r>
              <a:rPr lang="en-US" sz="2800" dirty="0"/>
              <a:t>To create a stoma, the doctor pulls part of the small or large intestines onto the surface of the skin and sew it onto an opening of the abdomen.</a:t>
            </a:r>
          </a:p>
          <a:p>
            <a:r>
              <a:rPr lang="en-US" sz="2800" dirty="0"/>
              <a:t>The intestines end empties waste into an ostomy appliance, which is a pouch attached to the stoma.</a:t>
            </a:r>
          </a:p>
          <a:p>
            <a:r>
              <a:rPr lang="en-US" sz="2800" dirty="0"/>
              <a:t>Stomas are usually round. Red and moist and they measure about 1-2 inches wide.</a:t>
            </a:r>
          </a:p>
        </p:txBody>
      </p:sp>
    </p:spTree>
    <p:extLst>
      <p:ext uri="{BB962C8B-B14F-4D97-AF65-F5344CB8AC3E}">
        <p14:creationId xmlns:p14="http://schemas.microsoft.com/office/powerpoint/2010/main" val="8244257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167426" y="2369713"/>
            <a:ext cx="11874320" cy="4378817"/>
          </a:xfrm>
        </p:spPr>
        <p:txBody>
          <a:bodyPr>
            <a:noAutofit/>
          </a:bodyPr>
          <a:lstStyle/>
          <a:p>
            <a:r>
              <a:rPr lang="en-US" sz="2800" b="1" dirty="0"/>
              <a:t>Ileostomy</a:t>
            </a:r>
            <a:r>
              <a:rPr lang="en-US" sz="2800" dirty="0"/>
              <a:t> is defined as a surgical operation which involves attaching of the ileum to the abdominal wall to allow for drainage  OR a surgically created opening between the ileum of the small intestine and the abdominal wall to allow elimination of small bowel effluent </a:t>
            </a:r>
          </a:p>
          <a:p>
            <a:r>
              <a:rPr lang="en-US" sz="2800" b="1" dirty="0"/>
              <a:t>A colostomy </a:t>
            </a:r>
            <a:r>
              <a:rPr lang="en-US" sz="2800" dirty="0"/>
              <a:t>may be placed in any segment of the large intestine (colon), which will influence the nature of fecal discharge. </a:t>
            </a:r>
          </a:p>
          <a:p>
            <a:r>
              <a:rPr lang="en-US" sz="2800" dirty="0"/>
              <a:t>Transverse and descending/sigmoid colostomies are the most common types.</a:t>
            </a:r>
          </a:p>
          <a:p>
            <a:endParaRPr lang="en-US" sz="2800" dirty="0"/>
          </a:p>
        </p:txBody>
      </p:sp>
    </p:spTree>
    <p:extLst>
      <p:ext uri="{BB962C8B-B14F-4D97-AF65-F5344CB8AC3E}">
        <p14:creationId xmlns:p14="http://schemas.microsoft.com/office/powerpoint/2010/main" val="4226819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502276"/>
            <a:ext cx="8761413" cy="1167498"/>
          </a:xfrm>
        </p:spPr>
        <p:txBody>
          <a:bodyPr/>
          <a:lstStyle/>
          <a:p>
            <a:r>
              <a:rPr lang="en-US" sz="4000" b="1" dirty="0">
                <a:latin typeface="+mn-lt"/>
              </a:rPr>
              <a:t>Assisting with lumbar puncture</a:t>
            </a:r>
            <a:br>
              <a:rPr lang="en-US" sz="4000" b="1" dirty="0">
                <a:latin typeface="+mn-lt"/>
              </a:rPr>
            </a:br>
            <a:r>
              <a:rPr lang="en-US" sz="4000" b="1" dirty="0">
                <a:latin typeface="+mn-lt"/>
              </a:rPr>
              <a:t>pre-procedure  </a:t>
            </a:r>
          </a:p>
        </p:txBody>
      </p:sp>
      <p:sp>
        <p:nvSpPr>
          <p:cNvPr id="3" name="Content Placeholder 2"/>
          <p:cNvSpPr>
            <a:spLocks noGrp="1"/>
          </p:cNvSpPr>
          <p:nvPr>
            <p:ph idx="1"/>
          </p:nvPr>
        </p:nvSpPr>
        <p:spPr>
          <a:xfrm>
            <a:off x="0" y="1669774"/>
            <a:ext cx="12192000" cy="5188226"/>
          </a:xfrm>
        </p:spPr>
        <p:txBody>
          <a:bodyPr>
            <a:noAutofit/>
          </a:bodyPr>
          <a:lstStyle/>
          <a:p>
            <a:pPr marL="514350" indent="-514350">
              <a:buFont typeface="+mj-lt"/>
              <a:buAutoNum type="arabicPeriod"/>
            </a:pPr>
            <a:endParaRPr lang="en-US" sz="2800" dirty="0"/>
          </a:p>
          <a:p>
            <a:pPr marL="514350" indent="-514350">
              <a:buFont typeface="+mj-lt"/>
              <a:buAutoNum type="arabicPeriod"/>
            </a:pPr>
            <a:r>
              <a:rPr lang="en-US" sz="2800" dirty="0">
                <a:latin typeface="Century" panose="02040604050505020304" pitchFamily="18" charset="0"/>
              </a:rPr>
              <a:t>Explain the procedure to the patient and describe sensations that are likely during the procedure (</a:t>
            </a:r>
            <a:r>
              <a:rPr lang="en-US" sz="2800" dirty="0" err="1">
                <a:latin typeface="Century" panose="02040604050505020304" pitchFamily="18" charset="0"/>
              </a:rPr>
              <a:t>ie</a:t>
            </a:r>
            <a:r>
              <a:rPr lang="en-US" sz="2800" dirty="0">
                <a:latin typeface="Century" panose="02040604050505020304" pitchFamily="18" charset="0"/>
              </a:rPr>
              <a:t>, a sensation of cold as the site is cleansed with solution, a needle prick when local anesthetic agent is injected).</a:t>
            </a:r>
          </a:p>
          <a:p>
            <a:pPr marL="514350" indent="-514350">
              <a:buFont typeface="+mj-lt"/>
              <a:buAutoNum type="arabicPeriod"/>
            </a:pPr>
            <a:r>
              <a:rPr lang="en-US" sz="2800" dirty="0">
                <a:latin typeface="Century" panose="02040604050505020304" pitchFamily="18" charset="0"/>
              </a:rPr>
              <a:t> Obtain a written consent for the procedure.</a:t>
            </a:r>
          </a:p>
          <a:p>
            <a:pPr marL="514350" indent="-514350">
              <a:buFont typeface="+mj-lt"/>
              <a:buAutoNum type="arabicPeriod"/>
            </a:pPr>
            <a:r>
              <a:rPr lang="en-US" sz="2800" dirty="0">
                <a:latin typeface="Century" panose="02040604050505020304" pitchFamily="18" charset="0"/>
              </a:rPr>
              <a:t>Determine whether the patient has any questions or misconceptions about the procedure, reassure the patient.</a:t>
            </a:r>
          </a:p>
          <a:p>
            <a:pPr marL="514350" indent="-514350">
              <a:buFont typeface="+mj-lt"/>
              <a:buAutoNum type="arabicPeriod"/>
            </a:pPr>
            <a:r>
              <a:rPr lang="en-US" sz="2800" dirty="0">
                <a:latin typeface="Century" panose="02040604050505020304" pitchFamily="18" charset="0"/>
              </a:rPr>
              <a:t>Instruct the patient to void before the procedure.</a:t>
            </a:r>
            <a:br>
              <a:rPr lang="en-US" sz="2800" dirty="0">
                <a:latin typeface="Century" panose="02040604050505020304" pitchFamily="18" charset="0"/>
              </a:rPr>
            </a:br>
            <a:br>
              <a:rPr lang="en-US" sz="2800" dirty="0">
                <a:latin typeface="Century" panose="02040604050505020304" pitchFamily="18" charset="0"/>
              </a:rPr>
            </a:br>
            <a:endParaRPr lang="en-US" sz="2800" dirty="0">
              <a:latin typeface="Century" panose="02040604050505020304" pitchFamily="18" charset="0"/>
            </a:endParaRPr>
          </a:p>
        </p:txBody>
      </p:sp>
    </p:spTree>
    <p:extLst>
      <p:ext uri="{BB962C8B-B14F-4D97-AF65-F5344CB8AC3E}">
        <p14:creationId xmlns:p14="http://schemas.microsoft.com/office/powerpoint/2010/main" val="3784138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Indications</a:t>
            </a:r>
          </a:p>
        </p:txBody>
      </p:sp>
      <p:sp>
        <p:nvSpPr>
          <p:cNvPr id="3" name="Content Placeholder 2"/>
          <p:cNvSpPr>
            <a:spLocks noGrp="1"/>
          </p:cNvSpPr>
          <p:nvPr>
            <p:ph idx="1"/>
          </p:nvPr>
        </p:nvSpPr>
        <p:spPr>
          <a:xfrm>
            <a:off x="0" y="2408349"/>
            <a:ext cx="12003110" cy="4449651"/>
          </a:xfrm>
        </p:spPr>
        <p:txBody>
          <a:bodyPr>
            <a:normAutofit/>
          </a:bodyPr>
          <a:lstStyle/>
          <a:p>
            <a:r>
              <a:rPr lang="en-US" sz="2800" dirty="0"/>
              <a:t>Abdominal-perineal resection for rectal cancer</a:t>
            </a:r>
          </a:p>
          <a:p>
            <a:r>
              <a:rPr lang="en-US" sz="2800" dirty="0"/>
              <a:t> Fecal diversion for unresectable cancer</a:t>
            </a:r>
          </a:p>
          <a:p>
            <a:r>
              <a:rPr lang="en-US" sz="2800" dirty="0"/>
              <a:t> Temporary measure to protect an anastomosis</a:t>
            </a:r>
          </a:p>
          <a:p>
            <a:r>
              <a:rPr lang="en-US" sz="2800" dirty="0"/>
              <a:t> Surgical treatment for inflammatory bowel diseases</a:t>
            </a:r>
          </a:p>
          <a:p>
            <a:r>
              <a:rPr lang="en-US" sz="2800" dirty="0"/>
              <a:t> Trauma</a:t>
            </a:r>
          </a:p>
          <a:p>
            <a:r>
              <a:rPr lang="en-US" sz="2800" dirty="0"/>
              <a:t> Ischemic bowel</a:t>
            </a:r>
          </a:p>
          <a:p>
            <a:r>
              <a:rPr lang="en-US" sz="2800" dirty="0"/>
              <a:t>Congenital conditions.</a:t>
            </a:r>
          </a:p>
          <a:p>
            <a:endParaRPr lang="en-US" dirty="0"/>
          </a:p>
        </p:txBody>
      </p:sp>
    </p:spTree>
    <p:extLst>
      <p:ext uri="{BB962C8B-B14F-4D97-AF65-F5344CB8AC3E}">
        <p14:creationId xmlns:p14="http://schemas.microsoft.com/office/powerpoint/2010/main" val="23308606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7286373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0648" y="0"/>
            <a:ext cx="5881352"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10648" cy="6858000"/>
          </a:xfrm>
          <a:prstGeom prst="rect">
            <a:avLst/>
          </a:prstGeom>
        </p:spPr>
      </p:pic>
    </p:spTree>
    <p:extLst>
      <p:ext uri="{BB962C8B-B14F-4D97-AF65-F5344CB8AC3E}">
        <p14:creationId xmlns:p14="http://schemas.microsoft.com/office/powerpoint/2010/main" val="10281553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5434885" cy="350305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1234"/>
            <a:ext cx="5563673" cy="35867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886" y="1"/>
            <a:ext cx="6757114" cy="32712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673" y="3271234"/>
            <a:ext cx="6628327" cy="3586766"/>
          </a:xfrm>
          <a:prstGeom prst="rect">
            <a:avLst/>
          </a:prstGeom>
        </p:spPr>
      </p:pic>
    </p:spTree>
    <p:extLst>
      <p:ext uri="{BB962C8B-B14F-4D97-AF65-F5344CB8AC3E}">
        <p14:creationId xmlns:p14="http://schemas.microsoft.com/office/powerpoint/2010/main" val="413803412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Characteristics of a normal stoma </a:t>
            </a:r>
          </a:p>
        </p:txBody>
      </p:sp>
      <p:sp>
        <p:nvSpPr>
          <p:cNvPr id="3" name="Content Placeholder 2"/>
          <p:cNvSpPr>
            <a:spLocks noGrp="1"/>
          </p:cNvSpPr>
          <p:nvPr>
            <p:ph idx="1"/>
          </p:nvPr>
        </p:nvSpPr>
        <p:spPr>
          <a:xfrm>
            <a:off x="154546" y="2356834"/>
            <a:ext cx="11912958" cy="4391696"/>
          </a:xfrm>
        </p:spPr>
        <p:txBody>
          <a:bodyPr>
            <a:normAutofit/>
          </a:bodyPr>
          <a:lstStyle/>
          <a:p>
            <a:pPr marL="457200" indent="-457200">
              <a:buFont typeface="+mj-lt"/>
              <a:buAutoNum type="arabicPeriod"/>
            </a:pPr>
            <a:r>
              <a:rPr lang="en-US" sz="2800" dirty="0"/>
              <a:t>A stoma is normally  pink-red in color </a:t>
            </a:r>
          </a:p>
          <a:p>
            <a:pPr marL="457200" indent="-457200">
              <a:buFont typeface="+mj-lt"/>
              <a:buAutoNum type="arabicPeriod"/>
            </a:pPr>
            <a:r>
              <a:rPr lang="en-US" sz="2800" dirty="0"/>
              <a:t>It is always  moist and bleeds slightly when rubbed, </a:t>
            </a:r>
          </a:p>
          <a:p>
            <a:pPr marL="457200" indent="-457200">
              <a:buFont typeface="+mj-lt"/>
              <a:buAutoNum type="arabicPeriod"/>
            </a:pPr>
            <a:r>
              <a:rPr lang="en-US" sz="2800" dirty="0"/>
              <a:t>A stoma has no feeling to touch</a:t>
            </a:r>
          </a:p>
          <a:p>
            <a:pPr marL="457200" indent="-457200">
              <a:buFont typeface="+mj-lt"/>
              <a:buAutoNum type="arabicPeriod"/>
            </a:pPr>
            <a:r>
              <a:rPr lang="en-US" sz="2800" dirty="0"/>
              <a:t>The stool functions is involuntary</a:t>
            </a:r>
          </a:p>
          <a:p>
            <a:pPr marL="457200" indent="-457200">
              <a:buFont typeface="+mj-lt"/>
              <a:buAutoNum type="arabicPeriod"/>
            </a:pPr>
            <a:r>
              <a:rPr lang="en-US" sz="2800" dirty="0"/>
              <a:t>Postoperative swelling gradually decreases over several months.</a:t>
            </a:r>
          </a:p>
          <a:p>
            <a:endParaRPr lang="en-US" sz="2800" dirty="0"/>
          </a:p>
        </p:txBody>
      </p:sp>
    </p:spTree>
    <p:extLst>
      <p:ext uri="{BB962C8B-B14F-4D97-AF65-F5344CB8AC3E}">
        <p14:creationId xmlns:p14="http://schemas.microsoft.com/office/powerpoint/2010/main" val="13493425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Nursing care of a patient with a stoma </a:t>
            </a:r>
          </a:p>
        </p:txBody>
      </p:sp>
      <p:sp>
        <p:nvSpPr>
          <p:cNvPr id="3" name="Content Placeholder 2"/>
          <p:cNvSpPr>
            <a:spLocks noGrp="1"/>
          </p:cNvSpPr>
          <p:nvPr>
            <p:ph idx="1"/>
          </p:nvPr>
        </p:nvSpPr>
        <p:spPr>
          <a:xfrm>
            <a:off x="0" y="2163652"/>
            <a:ext cx="12192000" cy="4707228"/>
          </a:xfrm>
        </p:spPr>
        <p:txBody>
          <a:bodyPr>
            <a:noAutofit/>
          </a:bodyPr>
          <a:lstStyle/>
          <a:p>
            <a:r>
              <a:rPr lang="en-US" sz="2400" dirty="0"/>
              <a:t>Prepare patient preoperatively by explaining the surgical procedure, stoma characteristics, and ostomy management with a pouching system.</a:t>
            </a:r>
          </a:p>
          <a:p>
            <a:r>
              <a:rPr lang="en-US" sz="2400" dirty="0"/>
              <a:t>Postoperatively, monitor the stoma color and amount and color of stomal output every shift; document, and report any abnormalities.</a:t>
            </a:r>
          </a:p>
          <a:p>
            <a:r>
              <a:rPr lang="en-US" sz="2400" dirty="0"/>
              <a:t>Periodically change a properly fitting pouching system over the ostomy to avoid leakage and protect the peristomal skin. Use this time as an opportunity for teaching.</a:t>
            </a:r>
          </a:p>
          <a:p>
            <a:r>
              <a:rPr lang="en-US" sz="2400" dirty="0"/>
              <a:t>Assess peristomal skin with each pouching system change, document findings, and treat any abnormalities (skin breakdown due to leakage, allergy, or infection) as indicated.</a:t>
            </a:r>
          </a:p>
          <a:p>
            <a:endParaRPr lang="en-US" sz="2400" dirty="0"/>
          </a:p>
        </p:txBody>
      </p:sp>
    </p:spTree>
    <p:extLst>
      <p:ext uri="{BB962C8B-B14F-4D97-AF65-F5344CB8AC3E}">
        <p14:creationId xmlns:p14="http://schemas.microsoft.com/office/powerpoint/2010/main" val="36462691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167426" y="2356834"/>
            <a:ext cx="11861442" cy="4365938"/>
          </a:xfrm>
        </p:spPr>
        <p:txBody>
          <a:bodyPr/>
          <a:lstStyle/>
          <a:p>
            <a:r>
              <a:rPr lang="en-US" sz="2400" dirty="0"/>
              <a:t>Teach the patient and/or caregiver self-care skills of routine pouch emptying, cleansing skin and stoma, and changing of the pouching system until independence is achieved.</a:t>
            </a:r>
          </a:p>
          <a:p>
            <a:r>
              <a:rPr lang="en-US" sz="2400" dirty="0"/>
              <a:t>Instruct the patient and family in lifestyle adjustments regarding gas and odor control; procurement of ostomy supplies; and bathing, clothing, and travel tips.</a:t>
            </a:r>
          </a:p>
          <a:p>
            <a:r>
              <a:rPr lang="en-US" sz="2400" dirty="0"/>
              <a:t>Encourage patient to verbalize feelings regarding the ostomy, body image changes, and sexual issues.</a:t>
            </a:r>
          </a:p>
          <a:p>
            <a:endParaRPr lang="en-US" dirty="0"/>
          </a:p>
          <a:p>
            <a:endParaRPr lang="en-US" dirty="0"/>
          </a:p>
        </p:txBody>
      </p:sp>
    </p:spTree>
    <p:extLst>
      <p:ext uri="{BB962C8B-B14F-4D97-AF65-F5344CB8AC3E}">
        <p14:creationId xmlns:p14="http://schemas.microsoft.com/office/powerpoint/2010/main" val="17114208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096" y="973668"/>
            <a:ext cx="9375819" cy="706964"/>
          </a:xfrm>
        </p:spPr>
        <p:txBody>
          <a:bodyPr/>
          <a:lstStyle/>
          <a:p>
            <a:r>
              <a:rPr lang="en-US" dirty="0"/>
              <a:t>Ct….</a:t>
            </a:r>
          </a:p>
        </p:txBody>
      </p:sp>
      <p:sp>
        <p:nvSpPr>
          <p:cNvPr id="3" name="Content Placeholder 2"/>
          <p:cNvSpPr>
            <a:spLocks noGrp="1"/>
          </p:cNvSpPr>
          <p:nvPr>
            <p:ph idx="1"/>
          </p:nvPr>
        </p:nvSpPr>
        <p:spPr>
          <a:xfrm>
            <a:off x="193184" y="2202287"/>
            <a:ext cx="11998816" cy="4655713"/>
          </a:xfrm>
        </p:spPr>
        <p:txBody>
          <a:bodyPr>
            <a:normAutofit/>
          </a:bodyPr>
          <a:lstStyle/>
          <a:p>
            <a:pPr lvl="1">
              <a:buFont typeface="Wingdings" panose="05000000000000000000" pitchFamily="2" charset="2"/>
              <a:buChar char="§"/>
            </a:pPr>
            <a:r>
              <a:rPr lang="en-US" sz="2400" dirty="0"/>
              <a:t>Normal color: pink-red</a:t>
            </a:r>
          </a:p>
          <a:p>
            <a:pPr lvl="1">
              <a:buFont typeface="Wingdings" panose="05000000000000000000" pitchFamily="2" charset="2"/>
              <a:buChar char="§"/>
            </a:pPr>
            <a:r>
              <a:rPr lang="en-US" sz="2400" dirty="0"/>
              <a:t>Dusky: dark red: purplish hue (ischemic sign)</a:t>
            </a:r>
          </a:p>
          <a:p>
            <a:pPr lvl="1">
              <a:buFont typeface="Wingdings" panose="05000000000000000000" pitchFamily="2" charset="2"/>
              <a:buChar char="§"/>
            </a:pPr>
            <a:r>
              <a:rPr lang="en-US" sz="2400" dirty="0"/>
              <a:t>Necrotic: brown or black (signs of necrosis)</a:t>
            </a:r>
          </a:p>
          <a:p>
            <a:r>
              <a:rPr lang="en-US" sz="2400" dirty="0"/>
              <a:t>Check for abdominal distention, which reduces blood flow to stoma through mesenteric tension. </a:t>
            </a:r>
          </a:p>
          <a:p>
            <a:r>
              <a:rPr lang="en-US" sz="2400" dirty="0"/>
              <a:t>Monitor intake and output with extreme accuracy</a:t>
            </a:r>
          </a:p>
          <a:p>
            <a:r>
              <a:rPr lang="en-US" sz="2400" dirty="0"/>
              <a:t>Irrigate NG tube frequently, as ordered, to relieve pressure and decrease gastric contents.</a:t>
            </a:r>
          </a:p>
          <a:p>
            <a:r>
              <a:rPr lang="en-US" sz="2400" dirty="0"/>
              <a:t>Offer continued support to patient and family.</a:t>
            </a:r>
          </a:p>
          <a:p>
            <a:endParaRPr lang="en-US" sz="2400" dirty="0"/>
          </a:p>
          <a:p>
            <a:endParaRPr lang="en-US" sz="2400" dirty="0"/>
          </a:p>
        </p:txBody>
      </p:sp>
    </p:spTree>
    <p:extLst>
      <p:ext uri="{BB962C8B-B14F-4D97-AF65-F5344CB8AC3E}">
        <p14:creationId xmlns:p14="http://schemas.microsoft.com/office/powerpoint/2010/main" val="7011202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Stoma complications </a:t>
            </a:r>
          </a:p>
        </p:txBody>
      </p:sp>
      <p:sp>
        <p:nvSpPr>
          <p:cNvPr id="3" name="Content Placeholder 2"/>
          <p:cNvSpPr>
            <a:spLocks noGrp="1"/>
          </p:cNvSpPr>
          <p:nvPr>
            <p:ph idx="1"/>
          </p:nvPr>
        </p:nvSpPr>
        <p:spPr>
          <a:xfrm>
            <a:off x="141668" y="2202287"/>
            <a:ext cx="11835684" cy="4655713"/>
          </a:xfrm>
        </p:spPr>
        <p:txBody>
          <a:bodyPr>
            <a:normAutofit/>
          </a:bodyPr>
          <a:lstStyle/>
          <a:p>
            <a:pPr algn="just">
              <a:buAutoNum type="arabicPeriod"/>
            </a:pPr>
            <a:r>
              <a:rPr lang="en-US" sz="2800" dirty="0"/>
              <a:t>Muco- cutaneous separation;  this is separation between skin and stoma</a:t>
            </a:r>
          </a:p>
          <a:p>
            <a:pPr marL="0" indent="0" algn="just">
              <a:buNone/>
            </a:pPr>
            <a:r>
              <a:rPr lang="en-US" sz="2800" dirty="0"/>
              <a:t>2. Stomal ischemia</a:t>
            </a:r>
          </a:p>
          <a:p>
            <a:pPr marL="0" indent="0" algn="just">
              <a:buNone/>
            </a:pPr>
            <a:r>
              <a:rPr lang="en-US" sz="2800" dirty="0"/>
              <a:t>3. Stomal stricture or stenosis (usually a long-term complication). </a:t>
            </a:r>
          </a:p>
          <a:p>
            <a:pPr marL="0" indent="0" algn="just">
              <a:buNone/>
            </a:pPr>
            <a:r>
              <a:rPr lang="en-US" sz="2800" dirty="0"/>
              <a:t>4. Stomal prolapse; prolapse may occur with any type of stoma but         	is most common with loop colostomy. </a:t>
            </a:r>
          </a:p>
          <a:p>
            <a:pPr marL="0" indent="0" algn="just">
              <a:buNone/>
            </a:pPr>
            <a:r>
              <a:rPr lang="en-US" sz="2800" dirty="0"/>
              <a:t>5. Peristomal hernia. </a:t>
            </a:r>
          </a:p>
          <a:p>
            <a:pPr marL="0" indent="0" algn="just">
              <a:buNone/>
            </a:pPr>
            <a:r>
              <a:rPr lang="en-US" sz="2800" dirty="0"/>
              <a:t>6. Peristomal skin breakdown from exposure to fecal output, allergic  	reaction to products or infection.</a:t>
            </a:r>
          </a:p>
          <a:p>
            <a:pPr marL="0" indent="0" algn="just">
              <a:buNone/>
            </a:pPr>
            <a:endParaRPr lang="en-US" sz="2800" dirty="0"/>
          </a:p>
        </p:txBody>
      </p:sp>
    </p:spTree>
    <p:extLst>
      <p:ext uri="{BB962C8B-B14F-4D97-AF65-F5344CB8AC3E}">
        <p14:creationId xmlns:p14="http://schemas.microsoft.com/office/powerpoint/2010/main" val="27178045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E511-539C-4826-B3C4-2B42CFF44170}"/>
              </a:ext>
            </a:extLst>
          </p:cNvPr>
          <p:cNvSpPr>
            <a:spLocks noGrp="1"/>
          </p:cNvSpPr>
          <p:nvPr>
            <p:ph type="title"/>
          </p:nvPr>
        </p:nvSpPr>
        <p:spPr>
          <a:xfrm>
            <a:off x="477078" y="1643270"/>
            <a:ext cx="11237844" cy="3326295"/>
          </a:xfrm>
        </p:spPr>
        <p:txBody>
          <a:bodyPr/>
          <a:lstStyle/>
          <a:p>
            <a:r>
              <a:rPr lang="en-US" sz="5400" b="1" dirty="0">
                <a:solidFill>
                  <a:srgbClr val="7030A0"/>
                </a:solidFill>
              </a:rPr>
              <a:t>RADIOLOGICAL EXAMINATIONS </a:t>
            </a:r>
          </a:p>
        </p:txBody>
      </p:sp>
    </p:spTree>
    <p:extLst>
      <p:ext uri="{BB962C8B-B14F-4D97-AF65-F5344CB8AC3E}">
        <p14:creationId xmlns:p14="http://schemas.microsoft.com/office/powerpoint/2010/main" val="209423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Positioning</a:t>
            </a:r>
            <a:r>
              <a:rPr lang="en-US" dirty="0"/>
              <a:t> </a:t>
            </a:r>
          </a:p>
        </p:txBody>
      </p:sp>
      <p:sp>
        <p:nvSpPr>
          <p:cNvPr id="3" name="Content Placeholder 2"/>
          <p:cNvSpPr>
            <a:spLocks noGrp="1"/>
          </p:cNvSpPr>
          <p:nvPr>
            <p:ph idx="1"/>
          </p:nvPr>
        </p:nvSpPr>
        <p:spPr>
          <a:xfrm>
            <a:off x="0" y="2215166"/>
            <a:ext cx="12054625" cy="4642834"/>
          </a:xfrm>
        </p:spPr>
        <p:txBody>
          <a:bodyPr>
            <a:normAutofit/>
          </a:bodyPr>
          <a:lstStyle/>
          <a:p>
            <a:pPr marL="539496" indent="-457200" defTabSz="914400">
              <a:spcBef>
                <a:spcPts val="600"/>
              </a:spcBef>
              <a:buClr>
                <a:srgbClr val="3891A7"/>
              </a:buClr>
            </a:pPr>
            <a:r>
              <a:rPr lang="en-US" sz="2800" dirty="0">
                <a:solidFill>
                  <a:prstClr val="black"/>
                </a:solidFill>
                <a:latin typeface="Century" panose="02040604050505020304" pitchFamily="18" charset="0"/>
              </a:rPr>
              <a:t>Position the patient in the lateral recumbent position with hips, knees, and chin flexed toward the chest in order to open the </a:t>
            </a:r>
            <a:r>
              <a:rPr lang="en-US" sz="2800" dirty="0" err="1">
                <a:solidFill>
                  <a:prstClr val="black"/>
                </a:solidFill>
                <a:latin typeface="Century" panose="02040604050505020304" pitchFamily="18" charset="0"/>
              </a:rPr>
              <a:t>interlaminar</a:t>
            </a:r>
            <a:r>
              <a:rPr lang="en-US" sz="2800" dirty="0">
                <a:solidFill>
                  <a:prstClr val="black"/>
                </a:solidFill>
                <a:latin typeface="Century" panose="02040604050505020304" pitchFamily="18" charset="0"/>
              </a:rPr>
              <a:t> spaces. A pillow can be used to support the head.</a:t>
            </a:r>
          </a:p>
          <a:p>
            <a:pPr marL="539496" indent="-457200" defTabSz="914400">
              <a:spcBef>
                <a:spcPts val="600"/>
              </a:spcBef>
              <a:buClr>
                <a:srgbClr val="3891A7"/>
              </a:buClr>
            </a:pPr>
            <a:r>
              <a:rPr lang="en-US" sz="2800" dirty="0">
                <a:solidFill>
                  <a:prstClr val="black"/>
                </a:solidFill>
                <a:latin typeface="Century" panose="02040604050505020304" pitchFamily="18" charset="0"/>
              </a:rPr>
              <a:t>The sitting position may be a helpful alternative position, especially in obese patients (easier to confirm the midline). </a:t>
            </a:r>
          </a:p>
          <a:p>
            <a:pPr marL="539496" indent="-457200" defTabSz="914400">
              <a:spcBef>
                <a:spcPts val="600"/>
              </a:spcBef>
              <a:buClr>
                <a:srgbClr val="3891A7"/>
              </a:buClr>
            </a:pPr>
            <a:r>
              <a:rPr lang="en-US" sz="2800" dirty="0">
                <a:solidFill>
                  <a:prstClr val="black"/>
                </a:solidFill>
                <a:latin typeface="Century" panose="02040604050505020304" pitchFamily="18" charset="0"/>
              </a:rPr>
              <a:t>In order to open the </a:t>
            </a:r>
            <a:r>
              <a:rPr lang="en-US" sz="2800" dirty="0" err="1">
                <a:solidFill>
                  <a:prstClr val="black"/>
                </a:solidFill>
                <a:latin typeface="Century" panose="02040604050505020304" pitchFamily="18" charset="0"/>
              </a:rPr>
              <a:t>interlaminar</a:t>
            </a:r>
            <a:r>
              <a:rPr lang="en-US" sz="2800" dirty="0">
                <a:solidFill>
                  <a:prstClr val="black"/>
                </a:solidFill>
                <a:latin typeface="Century" panose="02040604050505020304" pitchFamily="18" charset="0"/>
              </a:rPr>
              <a:t> spaces, the patient should lean forward and be supported by a Mayo stand with a pillow on it, by hunching over the back of a stool, or by another person.</a:t>
            </a:r>
          </a:p>
          <a:p>
            <a:pPr marL="539496" indent="-457200" defTabSz="914400">
              <a:spcBef>
                <a:spcPts val="600"/>
              </a:spcBef>
              <a:buClr>
                <a:srgbClr val="3891A7"/>
              </a:buClr>
            </a:pPr>
            <a:endParaRPr lang="en-US" sz="2800" dirty="0">
              <a:solidFill>
                <a:prstClr val="black"/>
              </a:solidFill>
              <a:latin typeface="Century" panose="02040604050505020304" pitchFamily="18" charset="0"/>
            </a:endParaRPr>
          </a:p>
          <a:p>
            <a:endParaRPr lang="en-US" dirty="0"/>
          </a:p>
        </p:txBody>
      </p:sp>
    </p:spTree>
    <p:extLst>
      <p:ext uri="{BB962C8B-B14F-4D97-AF65-F5344CB8AC3E}">
        <p14:creationId xmlns:p14="http://schemas.microsoft.com/office/powerpoint/2010/main" val="424761224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03FF-37E4-47DA-A490-7E487FCFE85E}"/>
              </a:ext>
            </a:extLst>
          </p:cNvPr>
          <p:cNvSpPr>
            <a:spLocks noGrp="1"/>
          </p:cNvSpPr>
          <p:nvPr>
            <p:ph type="title"/>
          </p:nvPr>
        </p:nvSpPr>
        <p:spPr>
          <a:xfrm>
            <a:off x="1154954" y="569843"/>
            <a:ext cx="8761413" cy="516835"/>
          </a:xfrm>
        </p:spPr>
        <p:txBody>
          <a:bodyPr/>
          <a:lstStyle/>
          <a:p>
            <a:r>
              <a:rPr lang="en-US" dirty="0"/>
              <a:t>Ct.</a:t>
            </a:r>
          </a:p>
        </p:txBody>
      </p:sp>
      <p:sp>
        <p:nvSpPr>
          <p:cNvPr id="3" name="Content Placeholder 2">
            <a:extLst>
              <a:ext uri="{FF2B5EF4-FFF2-40B4-BE49-F238E27FC236}">
                <a16:creationId xmlns:a16="http://schemas.microsoft.com/office/drawing/2014/main" id="{247C78FF-A2CE-41A7-9D40-AFCCB6F2291E}"/>
              </a:ext>
            </a:extLst>
          </p:cNvPr>
          <p:cNvSpPr>
            <a:spLocks noGrp="1"/>
          </p:cNvSpPr>
          <p:nvPr>
            <p:ph idx="1"/>
          </p:nvPr>
        </p:nvSpPr>
        <p:spPr>
          <a:xfrm>
            <a:off x="172278" y="2186609"/>
            <a:ext cx="11873948" cy="4412973"/>
          </a:xfrm>
        </p:spPr>
        <p:txBody>
          <a:bodyPr>
            <a:normAutofit/>
          </a:bodyPr>
          <a:lstStyle/>
          <a:p>
            <a:r>
              <a:rPr lang="en-US" sz="2800" dirty="0"/>
              <a:t>Radiological exams are tests that use radiation to visualize body spaces and organs to come up with a diagnosis.</a:t>
            </a:r>
          </a:p>
          <a:p>
            <a:r>
              <a:rPr lang="en-US" sz="2800" dirty="0"/>
              <a:t>Radiation is transmission of energy in the form of waves through space or material medium</a:t>
            </a:r>
          </a:p>
          <a:p>
            <a:r>
              <a:rPr lang="en-US" sz="2800" dirty="0"/>
              <a:t>There are two kinds of radiation: non ionizing radiation and ionizing radiation</a:t>
            </a:r>
          </a:p>
          <a:p>
            <a:r>
              <a:rPr lang="en-US" sz="2800" dirty="0"/>
              <a:t>Non ionizing radiation has enough energy to move atoms in a molecule around or cause them to vibrate but not enough to remove electrons from atoms.</a:t>
            </a:r>
          </a:p>
          <a:p>
            <a:pPr marL="0" indent="0">
              <a:buNone/>
            </a:pPr>
            <a:endParaRPr lang="en-US" dirty="0"/>
          </a:p>
        </p:txBody>
      </p:sp>
    </p:spTree>
    <p:extLst>
      <p:ext uri="{BB962C8B-B14F-4D97-AF65-F5344CB8AC3E}">
        <p14:creationId xmlns:p14="http://schemas.microsoft.com/office/powerpoint/2010/main" val="42362818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5F325-5A47-40CC-9AB0-4DA7135ACA8B}"/>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AC06D561-139E-4D08-A590-23E769335009}"/>
              </a:ext>
            </a:extLst>
          </p:cNvPr>
          <p:cNvSpPr>
            <a:spLocks noGrp="1"/>
          </p:cNvSpPr>
          <p:nvPr>
            <p:ph idx="1"/>
          </p:nvPr>
        </p:nvSpPr>
        <p:spPr>
          <a:xfrm>
            <a:off x="569843" y="2385391"/>
            <a:ext cx="10628243" cy="4121426"/>
          </a:xfrm>
        </p:spPr>
        <p:txBody>
          <a:bodyPr>
            <a:normAutofit/>
          </a:bodyPr>
          <a:lstStyle/>
          <a:p>
            <a:r>
              <a:rPr lang="en-US" sz="2800" dirty="0"/>
              <a:t>Examples of this kind of radiation are radio waves, visible light, and microwaves.</a:t>
            </a:r>
          </a:p>
          <a:p>
            <a:r>
              <a:rPr lang="en-US" sz="2800" dirty="0"/>
              <a:t>Ionizing radiation has so much energy it removes electrons out of atoms by a process of ionization</a:t>
            </a:r>
          </a:p>
          <a:p>
            <a:r>
              <a:rPr lang="en-US" sz="2800" dirty="0"/>
              <a:t>Ionizing radiations can affect atoms in living things hence pose a health risk by damaging tissues and DNA in genes </a:t>
            </a:r>
          </a:p>
          <a:p>
            <a:r>
              <a:rPr lang="en-US" sz="2800" dirty="0"/>
              <a:t>Examples are x-rays, cosmic particles from space</a:t>
            </a:r>
          </a:p>
        </p:txBody>
      </p:sp>
    </p:spTree>
    <p:extLst>
      <p:ext uri="{BB962C8B-B14F-4D97-AF65-F5344CB8AC3E}">
        <p14:creationId xmlns:p14="http://schemas.microsoft.com/office/powerpoint/2010/main" val="379289344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t>X-rays</a:t>
            </a:r>
          </a:p>
        </p:txBody>
      </p:sp>
      <p:sp>
        <p:nvSpPr>
          <p:cNvPr id="6" name="AutoShape 6" descr="X-Rays"/>
          <p:cNvSpPr>
            <a:spLocks noGrp="1" noChangeAspect="1" noChangeArrowheads="1"/>
          </p:cNvSpPr>
          <p:nvPr>
            <p:ph idx="1"/>
          </p:nvPr>
        </p:nvSpPr>
        <p:spPr bwMode="auto">
          <a:xfrm>
            <a:off x="198783" y="2398643"/>
            <a:ext cx="11767929" cy="50093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nSpc>
                <a:spcPct val="120000"/>
              </a:lnSpc>
            </a:pPr>
            <a:r>
              <a:rPr lang="en-US" sz="2800" dirty="0"/>
              <a:t>X-rays are a type of electromagnetic radiation, just like visible light that can pass through solid objects including the body.</a:t>
            </a:r>
          </a:p>
          <a:p>
            <a:pPr>
              <a:lnSpc>
                <a:spcPct val="120000"/>
              </a:lnSpc>
            </a:pPr>
            <a:r>
              <a:rPr lang="en-US" sz="2800" dirty="0"/>
              <a:t>They were first discovered by a </a:t>
            </a:r>
            <a:r>
              <a:rPr lang="en-US" sz="2800" u="sng" dirty="0"/>
              <a:t>German physics professor</a:t>
            </a:r>
            <a:r>
              <a:rPr lang="en-US" sz="2800" dirty="0"/>
              <a:t>, who studied x-rays and their ability to pass through human tissues to produce images of the bones and metals visible on developed film.</a:t>
            </a:r>
          </a:p>
        </p:txBody>
      </p:sp>
    </p:spTree>
    <p:extLst>
      <p:ext uri="{BB962C8B-B14F-4D97-AF65-F5344CB8AC3E}">
        <p14:creationId xmlns:p14="http://schemas.microsoft.com/office/powerpoint/2010/main" val="168793557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6D7B8-8ED9-4DE8-A05D-A11F6C3157D5}"/>
              </a:ext>
            </a:extLst>
          </p:cNvPr>
          <p:cNvSpPr>
            <a:spLocks noGrp="1"/>
          </p:cNvSpPr>
          <p:nvPr>
            <p:ph type="title"/>
          </p:nvPr>
        </p:nvSpPr>
        <p:spPr>
          <a:xfrm>
            <a:off x="1154954" y="742122"/>
            <a:ext cx="8761413" cy="742121"/>
          </a:xfrm>
        </p:spPr>
        <p:txBody>
          <a:bodyPr/>
          <a:lstStyle/>
          <a:p>
            <a:r>
              <a:rPr lang="en-US" dirty="0"/>
              <a:t>Ct….</a:t>
            </a:r>
          </a:p>
        </p:txBody>
      </p:sp>
      <p:sp>
        <p:nvSpPr>
          <p:cNvPr id="3" name="Content Placeholder 2">
            <a:extLst>
              <a:ext uri="{FF2B5EF4-FFF2-40B4-BE49-F238E27FC236}">
                <a16:creationId xmlns:a16="http://schemas.microsoft.com/office/drawing/2014/main" id="{CA024AE5-A4C4-4192-92C7-2C73EFC27C29}"/>
              </a:ext>
            </a:extLst>
          </p:cNvPr>
          <p:cNvSpPr>
            <a:spLocks noGrp="1"/>
          </p:cNvSpPr>
          <p:nvPr>
            <p:ph idx="1"/>
          </p:nvPr>
        </p:nvSpPr>
        <p:spPr>
          <a:xfrm>
            <a:off x="424070" y="2584174"/>
            <a:ext cx="11304104" cy="4147930"/>
          </a:xfrm>
        </p:spPr>
        <p:txBody>
          <a:bodyPr>
            <a:normAutofit/>
          </a:bodyPr>
          <a:lstStyle/>
          <a:p>
            <a:r>
              <a:rPr lang="en-US" sz="2800" dirty="0"/>
              <a:t>To obtain x-ray images of part of the body, patient is positioned with part of the body being x-rayed between source of the x-ray and the x-ray film. </a:t>
            </a:r>
          </a:p>
          <a:p>
            <a:r>
              <a:rPr lang="en-US" sz="2800" dirty="0"/>
              <a:t>Images appear in shades of black and white ,depending on the type of tissue the x-ray pass through.</a:t>
            </a:r>
          </a:p>
        </p:txBody>
      </p:sp>
    </p:spTree>
    <p:extLst>
      <p:ext uri="{BB962C8B-B14F-4D97-AF65-F5344CB8AC3E}">
        <p14:creationId xmlns:p14="http://schemas.microsoft.com/office/powerpoint/2010/main" val="14528724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3339-D3F3-4979-B002-633488208FB0}"/>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A121AF69-57EF-4DAA-83DE-6ECD9C1B4565}"/>
              </a:ext>
            </a:extLst>
          </p:cNvPr>
          <p:cNvSpPr>
            <a:spLocks noGrp="1"/>
          </p:cNvSpPr>
          <p:nvPr>
            <p:ph idx="1"/>
          </p:nvPr>
        </p:nvSpPr>
        <p:spPr>
          <a:xfrm>
            <a:off x="569844" y="2305878"/>
            <a:ext cx="10217426" cy="4386470"/>
          </a:xfrm>
        </p:spPr>
        <p:txBody>
          <a:bodyPr/>
          <a:lstStyle/>
          <a:p>
            <a:r>
              <a:rPr lang="en-US" sz="2800" dirty="0"/>
              <a:t>An x-ray machine sends individual x-ray particles through the body. The images are recorded on a computer or film.</a:t>
            </a:r>
          </a:p>
          <a:p>
            <a:r>
              <a:rPr lang="en-US" sz="2800" dirty="0"/>
              <a:t>Structures that are </a:t>
            </a:r>
            <a:r>
              <a:rPr lang="en-US" sz="2800" b="1" dirty="0"/>
              <a:t>dense</a:t>
            </a:r>
            <a:r>
              <a:rPr lang="en-US" sz="2800" dirty="0"/>
              <a:t> </a:t>
            </a:r>
            <a:r>
              <a:rPr lang="en-US" sz="2800" b="1" dirty="0"/>
              <a:t>(such as bone) </a:t>
            </a:r>
            <a:r>
              <a:rPr lang="en-US" sz="2800" dirty="0"/>
              <a:t>will block most of the x-ray particles, and will appear </a:t>
            </a:r>
            <a:r>
              <a:rPr lang="en-US" sz="2800" u="sng" dirty="0"/>
              <a:t>white.</a:t>
            </a:r>
          </a:p>
          <a:p>
            <a:r>
              <a:rPr lang="en-US" sz="2800" b="1" dirty="0"/>
              <a:t>Metal and contrast media </a:t>
            </a:r>
            <a:r>
              <a:rPr lang="en-US" sz="2800" dirty="0"/>
              <a:t>(special dye used to highlight areas of the body) will also appear </a:t>
            </a:r>
            <a:r>
              <a:rPr lang="en-US" sz="2800" u="sng" dirty="0"/>
              <a:t>white</a:t>
            </a:r>
            <a:r>
              <a:rPr lang="en-US" sz="2800" dirty="0"/>
              <a:t>.</a:t>
            </a:r>
          </a:p>
          <a:p>
            <a:r>
              <a:rPr lang="en-US" sz="2800" b="1" dirty="0"/>
              <a:t>Structures containing air </a:t>
            </a:r>
            <a:r>
              <a:rPr lang="en-US" sz="2800" dirty="0"/>
              <a:t>will be </a:t>
            </a:r>
            <a:r>
              <a:rPr lang="en-US" sz="2800" u="sng" dirty="0"/>
              <a:t>black</a:t>
            </a:r>
            <a:r>
              <a:rPr lang="en-US" sz="2800" dirty="0"/>
              <a:t>, and </a:t>
            </a:r>
            <a:r>
              <a:rPr lang="en-US" sz="2800" b="1" dirty="0"/>
              <a:t>muscle, fat, and fluid </a:t>
            </a:r>
            <a:r>
              <a:rPr lang="en-US" sz="2800" dirty="0"/>
              <a:t>will appear as shades of </a:t>
            </a:r>
            <a:r>
              <a:rPr lang="en-US" sz="2800" u="sng" dirty="0"/>
              <a:t>gray.</a:t>
            </a:r>
          </a:p>
          <a:p>
            <a:endParaRPr lang="en-US" dirty="0"/>
          </a:p>
        </p:txBody>
      </p:sp>
    </p:spTree>
    <p:extLst>
      <p:ext uri="{BB962C8B-B14F-4D97-AF65-F5344CB8AC3E}">
        <p14:creationId xmlns:p14="http://schemas.microsoft.com/office/powerpoint/2010/main" val="33680823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212034" y="2239617"/>
            <a:ext cx="11595653" cy="4386470"/>
          </a:xfrm>
        </p:spPr>
        <p:txBody>
          <a:bodyPr>
            <a:normAutofit/>
          </a:bodyPr>
          <a:lstStyle/>
          <a:p>
            <a:r>
              <a:rPr lang="en-US" sz="2800" b="1" dirty="0"/>
              <a:t>How to Prepare for the Test</a:t>
            </a:r>
          </a:p>
          <a:p>
            <a:r>
              <a:rPr lang="en-US" sz="2800" dirty="0"/>
              <a:t>Before the x-ray check on whether patient may be pregnant, or  has an IUD inserted.</a:t>
            </a:r>
          </a:p>
          <a:p>
            <a:r>
              <a:rPr lang="en-US" sz="2800" dirty="0"/>
              <a:t>Remove all jewelry, metal can cause unclear images.</a:t>
            </a:r>
          </a:p>
          <a:p>
            <a:r>
              <a:rPr lang="en-US" sz="2800" dirty="0"/>
              <a:t>Patient requires to wear a hospital gown.</a:t>
            </a:r>
          </a:p>
          <a:p>
            <a:r>
              <a:rPr lang="en-US" sz="2800" dirty="0"/>
              <a:t>Lead shielding for sensitive areas that do not require x-ray.</a:t>
            </a:r>
          </a:p>
          <a:p>
            <a:pPr marL="0" indent="0">
              <a:buNone/>
            </a:pPr>
            <a:endParaRPr lang="en-US" sz="2800" dirty="0"/>
          </a:p>
        </p:txBody>
      </p:sp>
    </p:spTree>
    <p:extLst>
      <p:ext uri="{BB962C8B-B14F-4D97-AF65-F5344CB8AC3E}">
        <p14:creationId xmlns:p14="http://schemas.microsoft.com/office/powerpoint/2010/main" val="80615465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238539" y="2279374"/>
            <a:ext cx="11595652" cy="4280452"/>
          </a:xfrm>
        </p:spPr>
        <p:txBody>
          <a:bodyPr>
            <a:normAutofit/>
          </a:bodyPr>
          <a:lstStyle/>
          <a:p>
            <a:r>
              <a:rPr lang="en-US" sz="3200" b="1" dirty="0"/>
              <a:t>The following are common types of x-rays:</a:t>
            </a:r>
            <a:endParaRPr lang="en-US" sz="3200" dirty="0"/>
          </a:p>
          <a:p>
            <a:r>
              <a:rPr lang="en-US" sz="3200" dirty="0"/>
              <a:t>Abdominal </a:t>
            </a:r>
            <a:r>
              <a:rPr lang="en-US" sz="3200" b="1" dirty="0"/>
              <a:t>x</a:t>
            </a:r>
            <a:r>
              <a:rPr lang="en-US" sz="3200" dirty="0"/>
              <a:t>-</a:t>
            </a:r>
            <a:r>
              <a:rPr lang="en-US" sz="3200" b="1" dirty="0"/>
              <a:t>ray</a:t>
            </a:r>
            <a:r>
              <a:rPr lang="en-US" sz="3200" dirty="0"/>
              <a:t>, Barium </a:t>
            </a:r>
            <a:r>
              <a:rPr lang="en-US" sz="3200" b="1" dirty="0"/>
              <a:t>x</a:t>
            </a:r>
            <a:r>
              <a:rPr lang="en-US" sz="3200" dirty="0"/>
              <a:t>-</a:t>
            </a:r>
            <a:r>
              <a:rPr lang="en-US" sz="3200" b="1" dirty="0"/>
              <a:t>ray</a:t>
            </a:r>
            <a:r>
              <a:rPr lang="en-US" sz="3200" dirty="0"/>
              <a:t>, Bone </a:t>
            </a:r>
            <a:r>
              <a:rPr lang="en-US" sz="3200" b="1" dirty="0"/>
              <a:t>x</a:t>
            </a:r>
            <a:r>
              <a:rPr lang="en-US" sz="3200" dirty="0"/>
              <a:t>-</a:t>
            </a:r>
            <a:r>
              <a:rPr lang="en-US" sz="3200" b="1" dirty="0"/>
              <a:t>ray</a:t>
            </a:r>
            <a:r>
              <a:rPr lang="en-US" sz="3200" dirty="0"/>
              <a:t>, Chest </a:t>
            </a:r>
            <a:r>
              <a:rPr lang="en-US" sz="3200" b="1" dirty="0"/>
              <a:t>x</a:t>
            </a:r>
            <a:r>
              <a:rPr lang="en-US" sz="3200" dirty="0"/>
              <a:t>-</a:t>
            </a:r>
            <a:r>
              <a:rPr lang="en-US" sz="3200" b="1" dirty="0"/>
              <a:t>ray</a:t>
            </a:r>
            <a:r>
              <a:rPr lang="en-US" sz="3200" dirty="0"/>
              <a:t> Dental </a:t>
            </a:r>
            <a:r>
              <a:rPr lang="en-US" sz="3200" b="1" dirty="0"/>
              <a:t>x</a:t>
            </a:r>
            <a:r>
              <a:rPr lang="en-US" sz="3200" dirty="0"/>
              <a:t>-</a:t>
            </a:r>
            <a:r>
              <a:rPr lang="en-US" sz="3200" b="1" dirty="0"/>
              <a:t>ray</a:t>
            </a:r>
            <a:r>
              <a:rPr lang="en-US" sz="3200" dirty="0"/>
              <a:t>, Skull </a:t>
            </a:r>
            <a:r>
              <a:rPr lang="en-US" sz="3200" b="1" dirty="0"/>
              <a:t>x-ray</a:t>
            </a:r>
            <a:r>
              <a:rPr lang="en-US" sz="3200" dirty="0"/>
              <a:t> Extremity </a:t>
            </a:r>
            <a:r>
              <a:rPr lang="en-US" sz="3200" b="1" dirty="0"/>
              <a:t>x</a:t>
            </a:r>
            <a:r>
              <a:rPr lang="en-US" sz="3200" dirty="0"/>
              <a:t>-</a:t>
            </a:r>
            <a:r>
              <a:rPr lang="en-US" sz="3200" b="1" dirty="0"/>
              <a:t>ray</a:t>
            </a:r>
            <a:r>
              <a:rPr lang="en-US" sz="3200" dirty="0"/>
              <a:t>, Hand </a:t>
            </a:r>
            <a:r>
              <a:rPr lang="en-US" sz="3200" b="1" dirty="0"/>
              <a:t>x</a:t>
            </a:r>
            <a:r>
              <a:rPr lang="en-US" sz="3200" dirty="0"/>
              <a:t>-</a:t>
            </a:r>
            <a:r>
              <a:rPr lang="en-US" sz="3200" b="1" dirty="0"/>
              <a:t>ray</a:t>
            </a:r>
            <a:r>
              <a:rPr lang="en-US" sz="3200" dirty="0"/>
              <a:t>, Joint </a:t>
            </a:r>
            <a:r>
              <a:rPr lang="en-US" sz="3200" b="1" dirty="0"/>
              <a:t>x</a:t>
            </a:r>
            <a:r>
              <a:rPr lang="en-US" sz="3200" dirty="0"/>
              <a:t>-</a:t>
            </a:r>
            <a:r>
              <a:rPr lang="en-US" sz="3200" b="1" dirty="0"/>
              <a:t>ray</a:t>
            </a:r>
            <a:r>
              <a:rPr lang="en-US" sz="3200" dirty="0"/>
              <a:t>.</a:t>
            </a:r>
          </a:p>
          <a:p>
            <a:endParaRPr lang="en-US" sz="3200" dirty="0"/>
          </a:p>
          <a:p>
            <a:r>
              <a:rPr lang="en-US" sz="3200" dirty="0"/>
              <a:t>Read on above</a:t>
            </a:r>
            <a:endParaRPr lang="en-US" sz="2800" dirty="0"/>
          </a:p>
        </p:txBody>
      </p:sp>
    </p:spTree>
    <p:extLst>
      <p:ext uri="{BB962C8B-B14F-4D97-AF65-F5344CB8AC3E}">
        <p14:creationId xmlns:p14="http://schemas.microsoft.com/office/powerpoint/2010/main" val="34826775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Chest X-rays</a:t>
            </a:r>
          </a:p>
        </p:txBody>
      </p:sp>
      <p:sp>
        <p:nvSpPr>
          <p:cNvPr id="3" name="Content Placeholder 2"/>
          <p:cNvSpPr>
            <a:spLocks noGrp="1"/>
          </p:cNvSpPr>
          <p:nvPr>
            <p:ph idx="1"/>
          </p:nvPr>
        </p:nvSpPr>
        <p:spPr>
          <a:xfrm>
            <a:off x="0" y="2305318"/>
            <a:ext cx="12192000" cy="4552682"/>
          </a:xfrm>
        </p:spPr>
        <p:txBody>
          <a:bodyPr>
            <a:normAutofit/>
          </a:bodyPr>
          <a:lstStyle/>
          <a:p>
            <a:pPr marL="0" indent="0">
              <a:buNone/>
            </a:pPr>
            <a:r>
              <a:rPr lang="en-US" sz="2800" b="1" dirty="0"/>
              <a:t>Indications</a:t>
            </a:r>
            <a:r>
              <a:rPr lang="en-US" sz="2800" dirty="0"/>
              <a:t> </a:t>
            </a:r>
          </a:p>
          <a:p>
            <a:r>
              <a:rPr lang="en-US" sz="2800" dirty="0"/>
              <a:t>Chest infections to check for pneumonia and pulmonary tuberculosis.</a:t>
            </a:r>
          </a:p>
          <a:p>
            <a:r>
              <a:rPr lang="en-US" sz="2800" dirty="0"/>
              <a:t>Major chest trauma  to check for pneumothorax and hemothorax</a:t>
            </a:r>
          </a:p>
          <a:p>
            <a:r>
              <a:rPr lang="en-US" sz="2800" dirty="0"/>
              <a:t>Acute chest pain to check for pneumothorax, perforated viscus </a:t>
            </a:r>
          </a:p>
          <a:p>
            <a:r>
              <a:rPr lang="en-US" sz="2800" dirty="0"/>
              <a:t>Asthma /bronchiolitis not responding to treatment or when diagnosis is unclear</a:t>
            </a:r>
          </a:p>
        </p:txBody>
      </p:sp>
    </p:spTree>
    <p:extLst>
      <p:ext uri="{BB962C8B-B14F-4D97-AF65-F5344CB8AC3E}">
        <p14:creationId xmlns:p14="http://schemas.microsoft.com/office/powerpoint/2010/main" val="40993654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Chest x-ray procedure</a:t>
            </a:r>
          </a:p>
        </p:txBody>
      </p:sp>
      <p:sp>
        <p:nvSpPr>
          <p:cNvPr id="3" name="Content Placeholder 2"/>
          <p:cNvSpPr>
            <a:spLocks noGrp="1"/>
          </p:cNvSpPr>
          <p:nvPr>
            <p:ph idx="1"/>
          </p:nvPr>
        </p:nvSpPr>
        <p:spPr>
          <a:xfrm>
            <a:off x="0" y="2240924"/>
            <a:ext cx="12192000" cy="4617076"/>
          </a:xfrm>
        </p:spPr>
        <p:txBody>
          <a:bodyPr>
            <a:normAutofit lnSpcReduction="10000"/>
          </a:bodyPr>
          <a:lstStyle/>
          <a:p>
            <a:r>
              <a:rPr lang="en-US" sz="2800" dirty="0"/>
              <a:t>A patient needs no preparation for a chest x-ray. Though the body is exposed to a small amount of radiation, no pain is involved and very little risk.</a:t>
            </a:r>
          </a:p>
          <a:p>
            <a:r>
              <a:rPr lang="en-US" sz="2800" dirty="0"/>
              <a:t> (However, women should inform their doctor if it is possible that they are pregnant.) </a:t>
            </a:r>
          </a:p>
          <a:p>
            <a:r>
              <a:rPr lang="en-US" sz="2800" dirty="0"/>
              <a:t>The patient will be asked to remove his or her clothing, including all jewelry and other metal objects that might interfere with the x-rays, and put on a loose gown.</a:t>
            </a:r>
          </a:p>
          <a:p>
            <a:r>
              <a:rPr lang="en-US" sz="2800" dirty="0"/>
              <a:t> Lead shielding is used to protect parts of the body that are not being x-rayed, such as the lower abdomen. </a:t>
            </a:r>
          </a:p>
          <a:p>
            <a:endParaRPr lang="en-US" sz="2400" dirty="0"/>
          </a:p>
        </p:txBody>
      </p:sp>
    </p:spTree>
    <p:extLst>
      <p:ext uri="{BB962C8B-B14F-4D97-AF65-F5344CB8AC3E}">
        <p14:creationId xmlns:p14="http://schemas.microsoft.com/office/powerpoint/2010/main" val="109632893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103031" y="2603499"/>
            <a:ext cx="11977351" cy="4106393"/>
          </a:xfrm>
        </p:spPr>
        <p:txBody>
          <a:bodyPr>
            <a:normAutofit/>
          </a:bodyPr>
          <a:lstStyle/>
          <a:p>
            <a:r>
              <a:rPr lang="en-US" sz="2800" dirty="0"/>
              <a:t>Most often, the machine used for producing chest x-rays is shaped like a box. Inside this apparatus will be either film or a digital recording plate.</a:t>
            </a:r>
          </a:p>
          <a:p>
            <a:r>
              <a:rPr lang="en-US" sz="2800" dirty="0"/>
              <a:t> The patient will be asked to press his or her chest against the flat surface, positioned about 6 feet from the x-ray tube which produces the radiation. </a:t>
            </a:r>
          </a:p>
          <a:p>
            <a:endParaRPr lang="en-US" sz="2800" dirty="0"/>
          </a:p>
        </p:txBody>
      </p:sp>
    </p:spTree>
    <p:extLst>
      <p:ext uri="{BB962C8B-B14F-4D97-AF65-F5344CB8AC3E}">
        <p14:creationId xmlns:p14="http://schemas.microsoft.com/office/powerpoint/2010/main" val="15875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584851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0221255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475564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508000"/>
            <a:ext cx="10018713" cy="1185333"/>
          </a:xfrm>
        </p:spPr>
        <p:txBody>
          <a:bodyPr/>
          <a:lstStyle/>
          <a:p>
            <a:r>
              <a:rPr lang="en-US" b="1" dirty="0"/>
              <a:t>SKULL X-RAY</a:t>
            </a:r>
          </a:p>
        </p:txBody>
      </p:sp>
      <p:sp>
        <p:nvSpPr>
          <p:cNvPr id="3" name="Content Placeholder 2"/>
          <p:cNvSpPr>
            <a:spLocks noGrp="1"/>
          </p:cNvSpPr>
          <p:nvPr>
            <p:ph idx="1"/>
          </p:nvPr>
        </p:nvSpPr>
        <p:spPr>
          <a:xfrm>
            <a:off x="801511" y="2573867"/>
            <a:ext cx="10464800" cy="3217333"/>
          </a:xfrm>
        </p:spPr>
        <p:txBody>
          <a:bodyPr>
            <a:normAutofit/>
          </a:bodyPr>
          <a:lstStyle/>
          <a:p>
            <a:r>
              <a:rPr lang="en-US" sz="3200" dirty="0"/>
              <a:t>A </a:t>
            </a:r>
            <a:r>
              <a:rPr lang="en-US" sz="3200" dirty="0">
                <a:solidFill>
                  <a:schemeClr val="tx1"/>
                </a:solidFill>
              </a:rPr>
              <a:t>skull x-ray is </a:t>
            </a:r>
            <a:r>
              <a:rPr lang="en-US" sz="3200" dirty="0"/>
              <a:t>a picture of the bones surrounding the brain, including the facial bones, the nose, and the sinuses.</a:t>
            </a:r>
          </a:p>
        </p:txBody>
      </p:sp>
    </p:spTree>
    <p:extLst>
      <p:ext uri="{BB962C8B-B14F-4D97-AF65-F5344CB8AC3E}">
        <p14:creationId xmlns:p14="http://schemas.microsoft.com/office/powerpoint/2010/main" val="97181906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09599"/>
            <a:ext cx="10018713" cy="914401"/>
          </a:xfrm>
        </p:spPr>
        <p:txBody>
          <a:bodyPr/>
          <a:lstStyle/>
          <a:p>
            <a:r>
              <a:rPr lang="en-US" b="1" dirty="0"/>
              <a:t>Preparation and procedure.</a:t>
            </a:r>
          </a:p>
        </p:txBody>
      </p:sp>
      <p:sp>
        <p:nvSpPr>
          <p:cNvPr id="3" name="Content Placeholder 2"/>
          <p:cNvSpPr>
            <a:spLocks noGrp="1"/>
          </p:cNvSpPr>
          <p:nvPr>
            <p:ph idx="1"/>
          </p:nvPr>
        </p:nvSpPr>
        <p:spPr>
          <a:xfrm>
            <a:off x="361244" y="2235200"/>
            <a:ext cx="11661423" cy="4622800"/>
          </a:xfrm>
        </p:spPr>
        <p:txBody>
          <a:bodyPr>
            <a:noAutofit/>
          </a:bodyPr>
          <a:lstStyle/>
          <a:p>
            <a:r>
              <a:rPr lang="en-US" sz="3200" dirty="0"/>
              <a:t>Patient remove any clothing, jewelry, hairpins, eyeglasses, hearing aids, or other metal objects that might interfere with the procedure.</a:t>
            </a:r>
          </a:p>
          <a:p>
            <a:r>
              <a:rPr lang="en-US" sz="3200" dirty="0"/>
              <a:t>Wear a gown </a:t>
            </a:r>
          </a:p>
          <a:p>
            <a:r>
              <a:rPr lang="en-US" sz="3200" dirty="0"/>
              <a:t>Position on an X-ray table that carefully places the part of the skull that is to be x-rayed between the X-ray machine and a cassette containing the X-ray film. </a:t>
            </a:r>
          </a:p>
        </p:txBody>
      </p:sp>
    </p:spTree>
    <p:extLst>
      <p:ext uri="{BB962C8B-B14F-4D97-AF65-F5344CB8AC3E}">
        <p14:creationId xmlns:p14="http://schemas.microsoft.com/office/powerpoint/2010/main" val="2262817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609600" y="2603500"/>
            <a:ext cx="11198578" cy="3416300"/>
          </a:xfrm>
        </p:spPr>
        <p:txBody>
          <a:bodyPr>
            <a:normAutofit/>
          </a:bodyPr>
          <a:lstStyle/>
          <a:p>
            <a:r>
              <a:rPr lang="en-US" sz="3200" dirty="0"/>
              <a:t> Body parts not being imaged are covered with a lead apron (shield) to avoid exposure to the X-rays.</a:t>
            </a:r>
          </a:p>
          <a:p>
            <a:r>
              <a:rPr lang="en-US" sz="3200" dirty="0"/>
              <a:t>The radiologic technologist ask patient to hold still in a certain position for a few moments while the X-ray exposure is made. </a:t>
            </a:r>
          </a:p>
        </p:txBody>
      </p:sp>
    </p:spTree>
    <p:extLst>
      <p:ext uri="{BB962C8B-B14F-4D97-AF65-F5344CB8AC3E}">
        <p14:creationId xmlns:p14="http://schemas.microsoft.com/office/powerpoint/2010/main" val="224286642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51556" y="2603500"/>
            <a:ext cx="11548533" cy="3416300"/>
          </a:xfrm>
        </p:spPr>
        <p:txBody>
          <a:bodyPr>
            <a:normAutofit/>
          </a:bodyPr>
          <a:lstStyle/>
          <a:p>
            <a:r>
              <a:rPr lang="en-US" sz="3200" dirty="0"/>
              <a:t>If the X-ray is being done after an injury, special care will be taken to prevent further injury. For example, a neck brace may be applied if a cervical spine fracture is suspected.</a:t>
            </a:r>
          </a:p>
        </p:txBody>
      </p:sp>
    </p:spTree>
    <p:extLst>
      <p:ext uri="{BB962C8B-B14F-4D97-AF65-F5344CB8AC3E}">
        <p14:creationId xmlns:p14="http://schemas.microsoft.com/office/powerpoint/2010/main" val="20522358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496711" y="2603500"/>
            <a:ext cx="11017955" cy="3416300"/>
          </a:xfrm>
        </p:spPr>
        <p:txBody>
          <a:bodyPr>
            <a:normAutofit/>
          </a:bodyPr>
          <a:lstStyle/>
          <a:p>
            <a:r>
              <a:rPr lang="en-US" sz="3200" dirty="0"/>
              <a:t> The X-ray beam will be focused on the area to be photographed.</a:t>
            </a:r>
          </a:p>
          <a:p>
            <a:r>
              <a:rPr lang="en-US" sz="3200" dirty="0"/>
              <a:t>The radiologic technologist will step behind a protective window while the image is taken. </a:t>
            </a:r>
          </a:p>
        </p:txBody>
      </p:sp>
    </p:spTree>
    <p:extLst>
      <p:ext uri="{BB962C8B-B14F-4D97-AF65-F5344CB8AC3E}">
        <p14:creationId xmlns:p14="http://schemas.microsoft.com/office/powerpoint/2010/main" val="379610806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BONE X-RAYS</a:t>
            </a:r>
          </a:p>
        </p:txBody>
      </p:sp>
      <p:sp>
        <p:nvSpPr>
          <p:cNvPr id="3" name="Content Placeholder 2"/>
          <p:cNvSpPr>
            <a:spLocks noGrp="1"/>
          </p:cNvSpPr>
          <p:nvPr>
            <p:ph idx="1"/>
          </p:nvPr>
        </p:nvSpPr>
        <p:spPr>
          <a:xfrm>
            <a:off x="462844" y="2460978"/>
            <a:ext cx="11334045" cy="4041422"/>
          </a:xfrm>
        </p:spPr>
        <p:txBody>
          <a:bodyPr>
            <a:normAutofit/>
          </a:bodyPr>
          <a:lstStyle/>
          <a:p>
            <a:r>
              <a:rPr lang="en-US" sz="3200" dirty="0"/>
              <a:t>Bone x-ray uses a very small dose of ionizing radiation to produce pictures of any bone in the body.</a:t>
            </a:r>
          </a:p>
          <a:p>
            <a:r>
              <a:rPr lang="en-US" sz="3200" dirty="0"/>
              <a:t> It is commonly used to diagnose fractured bones or joint dislocation. Bone x-rays are the fastest and easiest way for your doctor to view and assess bone fractures, injuries and joint abnormalities.</a:t>
            </a:r>
          </a:p>
        </p:txBody>
      </p:sp>
    </p:spTree>
    <p:extLst>
      <p:ext uri="{BB962C8B-B14F-4D97-AF65-F5344CB8AC3E}">
        <p14:creationId xmlns:p14="http://schemas.microsoft.com/office/powerpoint/2010/main" val="21046043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462844" y="2603500"/>
            <a:ext cx="11446934" cy="3416300"/>
          </a:xfrm>
        </p:spPr>
        <p:txBody>
          <a:bodyPr>
            <a:normAutofit/>
          </a:bodyPr>
          <a:lstStyle/>
          <a:p>
            <a:r>
              <a:rPr lang="en-US" sz="3200" dirty="0"/>
              <a:t>This exam requires little to no special preparation. </a:t>
            </a:r>
          </a:p>
          <a:p>
            <a:r>
              <a:rPr lang="en-US" sz="3200" dirty="0"/>
              <a:t>Check for possibility of pregnancy </a:t>
            </a:r>
          </a:p>
          <a:p>
            <a:r>
              <a:rPr lang="en-US" sz="3200" dirty="0"/>
              <a:t>Remove jewelry and wear loose, comfortable clothing or a gown.</a:t>
            </a:r>
          </a:p>
        </p:txBody>
      </p:sp>
    </p:spTree>
    <p:extLst>
      <p:ext uri="{BB962C8B-B14F-4D97-AF65-F5344CB8AC3E}">
        <p14:creationId xmlns:p14="http://schemas.microsoft.com/office/powerpoint/2010/main" val="81679690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Risk of x-rays </a:t>
            </a:r>
          </a:p>
        </p:txBody>
      </p:sp>
      <p:sp>
        <p:nvSpPr>
          <p:cNvPr id="3" name="Content Placeholder 2"/>
          <p:cNvSpPr>
            <a:spLocks noGrp="1"/>
          </p:cNvSpPr>
          <p:nvPr>
            <p:ph idx="1"/>
          </p:nvPr>
        </p:nvSpPr>
        <p:spPr>
          <a:xfrm>
            <a:off x="543338" y="2305318"/>
            <a:ext cx="11092071" cy="4417454"/>
          </a:xfrm>
        </p:spPr>
        <p:txBody>
          <a:bodyPr>
            <a:normAutofit fontScale="92500" lnSpcReduction="10000"/>
          </a:bodyPr>
          <a:lstStyle/>
          <a:p>
            <a:r>
              <a:rPr lang="en-US" sz="3200" dirty="0"/>
              <a:t>X-rays provide a low dose of radiation that are not found to cause any immediate health effects.</a:t>
            </a:r>
          </a:p>
          <a:p>
            <a:r>
              <a:rPr lang="en-US" sz="3200" dirty="0"/>
              <a:t>The risk from x-rays comes from the radiation they produce. This risk is </a:t>
            </a:r>
            <a:r>
              <a:rPr lang="en-US" sz="3200" u="sng" dirty="0"/>
              <a:t>relatively small </a:t>
            </a:r>
            <a:r>
              <a:rPr lang="en-US" sz="3200" dirty="0"/>
              <a:t>but it increases with cumulative exposure.  </a:t>
            </a:r>
          </a:p>
          <a:p>
            <a:r>
              <a:rPr lang="en-US" sz="3200" dirty="0"/>
              <a:t>However different x-ray procedures release different quantities of radiation</a:t>
            </a:r>
          </a:p>
          <a:p>
            <a:r>
              <a:rPr lang="en-US" sz="3200" dirty="0"/>
              <a:t>There’s a slight increased risk of developing cancer later in life after prolonged x-ray exposure.</a:t>
            </a:r>
          </a:p>
          <a:p>
            <a:endParaRPr lang="en-US" sz="3200" dirty="0"/>
          </a:p>
        </p:txBody>
      </p:sp>
    </p:spTree>
    <p:extLst>
      <p:ext uri="{BB962C8B-B14F-4D97-AF65-F5344CB8AC3E}">
        <p14:creationId xmlns:p14="http://schemas.microsoft.com/office/powerpoint/2010/main" val="215423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375283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540914"/>
            <a:ext cx="8761413" cy="618186"/>
          </a:xfrm>
        </p:spPr>
        <p:txBody>
          <a:bodyPr/>
          <a:lstStyle/>
          <a:p>
            <a:r>
              <a:rPr lang="en-US" dirty="0"/>
              <a:t>Ct….</a:t>
            </a:r>
          </a:p>
        </p:txBody>
      </p:sp>
      <p:sp>
        <p:nvSpPr>
          <p:cNvPr id="3" name="Content Placeholder 2"/>
          <p:cNvSpPr>
            <a:spLocks noGrp="1"/>
          </p:cNvSpPr>
          <p:nvPr>
            <p:ph idx="1"/>
          </p:nvPr>
        </p:nvSpPr>
        <p:spPr>
          <a:xfrm>
            <a:off x="172278" y="2266682"/>
            <a:ext cx="11887200" cy="4591318"/>
          </a:xfrm>
        </p:spPr>
        <p:txBody>
          <a:bodyPr>
            <a:normAutofit/>
          </a:bodyPr>
          <a:lstStyle/>
          <a:p>
            <a:r>
              <a:rPr lang="en-US" sz="2800" dirty="0"/>
              <a:t>For most x-rays, the risk of cancer or defects is very low. Most experts feel that the benefits of appropriate x-ray imaging greatly outweigh any risks.</a:t>
            </a:r>
          </a:p>
          <a:p>
            <a:r>
              <a:rPr lang="en-US" sz="2800" dirty="0"/>
              <a:t>Young children and babies in the womb are more sensitive to the risks of x-rays.</a:t>
            </a:r>
          </a:p>
          <a:p>
            <a:endParaRPr lang="en-US" sz="2800" dirty="0"/>
          </a:p>
        </p:txBody>
      </p:sp>
    </p:spTree>
    <p:extLst>
      <p:ext uri="{BB962C8B-B14F-4D97-AF65-F5344CB8AC3E}">
        <p14:creationId xmlns:p14="http://schemas.microsoft.com/office/powerpoint/2010/main" val="328591244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11" y="973668"/>
            <a:ext cx="9324303" cy="706964"/>
          </a:xfrm>
        </p:spPr>
        <p:txBody>
          <a:bodyPr/>
          <a:lstStyle/>
          <a:p>
            <a:r>
              <a:rPr lang="en-US" b="1" dirty="0"/>
              <a:t>COMPUTED TOMOGRAPHY (CT Scan)</a:t>
            </a:r>
          </a:p>
        </p:txBody>
      </p:sp>
      <p:sp>
        <p:nvSpPr>
          <p:cNvPr id="3" name="Content Placeholder 2"/>
          <p:cNvSpPr>
            <a:spLocks noGrp="1"/>
          </p:cNvSpPr>
          <p:nvPr>
            <p:ph idx="1"/>
          </p:nvPr>
        </p:nvSpPr>
        <p:spPr>
          <a:xfrm>
            <a:off x="334851" y="2665927"/>
            <a:ext cx="11194539" cy="3837904"/>
          </a:xfrm>
        </p:spPr>
        <p:txBody>
          <a:bodyPr>
            <a:normAutofit/>
          </a:bodyPr>
          <a:lstStyle/>
          <a:p>
            <a:r>
              <a:rPr lang="en-US" sz="3200" dirty="0"/>
              <a:t>A CT scan or computed tomography combines x-rays with computer processing to create detailed pictures of cross sections of the body to form a 3 dimensional x-ray image. </a:t>
            </a:r>
          </a:p>
          <a:p>
            <a:r>
              <a:rPr lang="en-US" sz="3200" dirty="0"/>
              <a:t>This allows the user to see inside the object without cutting.</a:t>
            </a:r>
            <a:r>
              <a:rPr lang="en-US" sz="3200" b="1" dirty="0"/>
              <a:t> </a:t>
            </a:r>
          </a:p>
        </p:txBody>
      </p:sp>
    </p:spTree>
    <p:extLst>
      <p:ext uri="{BB962C8B-B14F-4D97-AF65-F5344CB8AC3E}">
        <p14:creationId xmlns:p14="http://schemas.microsoft.com/office/powerpoint/2010/main" val="36467161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0" y="2292439"/>
            <a:ext cx="12192000" cy="4565561"/>
          </a:xfrm>
        </p:spPr>
        <p:txBody>
          <a:bodyPr>
            <a:normAutofit/>
          </a:bodyPr>
          <a:lstStyle/>
          <a:p>
            <a:pPr marL="0" indent="0">
              <a:buNone/>
            </a:pPr>
            <a:r>
              <a:rPr lang="en-US" sz="2800" b="1" dirty="0"/>
              <a:t>How Do CT Scans Work?</a:t>
            </a:r>
          </a:p>
          <a:p>
            <a:r>
              <a:rPr lang="en-US" sz="2800" dirty="0"/>
              <a:t>They use a narrow X-ray beam that circles around one part of the body. This provides a series of images from many different angles. A computer uses this information to create a cross-sectional picture. (Like one piece in a loaf of bread, this three-dimensional (3D) scan shows a “slice” of the inside of your body.)</a:t>
            </a:r>
          </a:p>
          <a:p>
            <a:r>
              <a:rPr lang="en-US" sz="2800" dirty="0"/>
              <a:t>This process is repeated to produce a number of slices</a:t>
            </a:r>
          </a:p>
          <a:p>
            <a:r>
              <a:rPr lang="en-US" sz="2800" dirty="0"/>
              <a:t>The computer stacks these scans one on top of the other to create a detailed image of the organs, bones, or blood vessels of interest.</a:t>
            </a:r>
          </a:p>
          <a:p>
            <a:endParaRPr lang="en-US" sz="2800" dirty="0"/>
          </a:p>
          <a:p>
            <a:endParaRPr lang="en-US" sz="2800" dirty="0"/>
          </a:p>
        </p:txBody>
      </p:sp>
    </p:spTree>
    <p:extLst>
      <p:ext uri="{BB962C8B-B14F-4D97-AF65-F5344CB8AC3E}">
        <p14:creationId xmlns:p14="http://schemas.microsoft.com/office/powerpoint/2010/main" val="13797552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218" y="973668"/>
            <a:ext cx="10251582" cy="706964"/>
          </a:xfrm>
        </p:spPr>
        <p:txBody>
          <a:bodyPr/>
          <a:lstStyle/>
          <a:p>
            <a:r>
              <a:rPr lang="en-US" dirty="0"/>
              <a:t>Ct…</a:t>
            </a:r>
          </a:p>
        </p:txBody>
      </p:sp>
      <p:sp>
        <p:nvSpPr>
          <p:cNvPr id="3" name="Content Placeholder 2"/>
          <p:cNvSpPr>
            <a:spLocks noGrp="1"/>
          </p:cNvSpPr>
          <p:nvPr>
            <p:ph idx="1"/>
          </p:nvPr>
        </p:nvSpPr>
        <p:spPr>
          <a:xfrm>
            <a:off x="154546" y="2163651"/>
            <a:ext cx="11925837" cy="4597757"/>
          </a:xfrm>
        </p:spPr>
        <p:txBody>
          <a:bodyPr>
            <a:normAutofit/>
          </a:bodyPr>
          <a:lstStyle/>
          <a:p>
            <a:pPr marL="0" indent="0">
              <a:buNone/>
            </a:pPr>
            <a:r>
              <a:rPr lang="en-US" sz="2800" b="1" dirty="0"/>
              <a:t>Preparation for a CT scan </a:t>
            </a:r>
          </a:p>
          <a:p>
            <a:r>
              <a:rPr lang="en-US" sz="2800" dirty="0"/>
              <a:t>Avoid eating or drinking a few hours before the procedure. </a:t>
            </a:r>
          </a:p>
          <a:p>
            <a:r>
              <a:rPr lang="en-US" sz="2800" dirty="0"/>
              <a:t>Wear a hospital gown and remove any metal objects, such as jewelry.</a:t>
            </a:r>
          </a:p>
          <a:p>
            <a:r>
              <a:rPr lang="en-US" sz="2800" dirty="0"/>
              <a:t>During the test, patient lie on a table inside a large, doughnut-shaped CT machine. As the table slowly moves through the scanner, the X-rays rotate around the body. It’s normal to hear a whirring or buzzing noise. Movement can blur the image, so patient is asked to stay very still.</a:t>
            </a:r>
            <a:endParaRPr lang="en-US" sz="2800" b="1" dirty="0"/>
          </a:p>
        </p:txBody>
      </p:sp>
    </p:spTree>
    <p:extLst>
      <p:ext uri="{BB962C8B-B14F-4D97-AF65-F5344CB8AC3E}">
        <p14:creationId xmlns:p14="http://schemas.microsoft.com/office/powerpoint/2010/main" val="355647844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250D-A705-475F-AEEA-AED06DFBFB8A}"/>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EF901600-D77A-4E8E-8A1B-9A5788B89A26}"/>
              </a:ext>
            </a:extLst>
          </p:cNvPr>
          <p:cNvSpPr>
            <a:spLocks noGrp="1"/>
          </p:cNvSpPr>
          <p:nvPr>
            <p:ph idx="1"/>
          </p:nvPr>
        </p:nvSpPr>
        <p:spPr>
          <a:xfrm>
            <a:off x="767644" y="2336801"/>
            <a:ext cx="10724445" cy="4176888"/>
          </a:xfrm>
        </p:spPr>
        <p:txBody>
          <a:bodyPr/>
          <a:lstStyle/>
          <a:p>
            <a:pPr>
              <a:spcBef>
                <a:spcPct val="20000"/>
              </a:spcBef>
              <a:spcAft>
                <a:spcPts val="600"/>
              </a:spcAft>
              <a:buClr>
                <a:srgbClr val="30ACEC">
                  <a:lumMod val="75000"/>
                </a:srgbClr>
              </a:buClr>
              <a:buSzPct val="145000"/>
              <a:buFont typeface="Wingdings" panose="05000000000000000000" pitchFamily="2" charset="2"/>
              <a:buChar char="§"/>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rPr>
              <a:t>A special dye called contrast material is needed for some CT scans to help highlight areas </a:t>
            </a:r>
            <a:r>
              <a:rPr lang="en-US" sz="3200" dirty="0">
                <a:solidFill>
                  <a:prstClr val="black"/>
                </a:solidFill>
                <a:latin typeface="Century Gothic" panose="020B0502020202020204" pitchFamily="34" charset="0"/>
              </a:rPr>
              <a:t>of the</a:t>
            </a: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rPr>
              <a:t> body being examined.</a:t>
            </a:r>
          </a:p>
          <a:p>
            <a:pPr>
              <a:spcBef>
                <a:spcPct val="20000"/>
              </a:spcBef>
              <a:spcAft>
                <a:spcPts val="600"/>
              </a:spcAft>
              <a:buClr>
                <a:srgbClr val="30ACEC">
                  <a:lumMod val="75000"/>
                </a:srgbClr>
              </a:buClr>
              <a:buSzPct val="145000"/>
              <a:buFont typeface="Wingdings" panose="05000000000000000000" pitchFamily="2" charset="2"/>
              <a:buChar char="§"/>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rPr>
              <a:t> The contrast material blocks X-rays and appears white on images, which can help emphasize blood vessels, intestines or other structures</a:t>
            </a:r>
          </a:p>
          <a:p>
            <a:endParaRPr lang="en-US" dirty="0"/>
          </a:p>
        </p:txBody>
      </p:sp>
    </p:spTree>
    <p:extLst>
      <p:ext uri="{BB962C8B-B14F-4D97-AF65-F5344CB8AC3E}">
        <p14:creationId xmlns:p14="http://schemas.microsoft.com/office/powerpoint/2010/main" val="396600482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
            <a:ext cx="10018713" cy="371060"/>
          </a:xfrm>
        </p:spPr>
        <p:txBody>
          <a:bodyPr>
            <a:normAutofit fontScale="90000"/>
          </a:bodyPr>
          <a:lstStyle/>
          <a:p>
            <a:r>
              <a:rPr lang="en-US" b="1" dirty="0">
                <a:solidFill>
                  <a:srgbClr val="FF0000"/>
                </a:solidFill>
              </a:rPr>
              <a:t>CT SCAN</a:t>
            </a:r>
          </a:p>
        </p:txBody>
      </p:sp>
      <p:pic>
        <p:nvPicPr>
          <p:cNvPr id="4" name="Content Placeholder 3"/>
          <p:cNvPicPr>
            <a:picLocks noGrp="1" noChangeAspect="1"/>
          </p:cNvPicPr>
          <p:nvPr>
            <p:ph idx="1"/>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46317465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15139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152" y="0"/>
            <a:ext cx="12192000" cy="6858000"/>
          </a:xfrm>
        </p:spPr>
      </p:pic>
    </p:spTree>
    <p:extLst>
      <p:ext uri="{BB962C8B-B14F-4D97-AF65-F5344CB8AC3E}">
        <p14:creationId xmlns:p14="http://schemas.microsoft.com/office/powerpoint/2010/main" val="13790813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756356"/>
            <a:ext cx="10018713" cy="666043"/>
          </a:xfrm>
        </p:spPr>
        <p:txBody>
          <a:bodyPr>
            <a:normAutofit/>
          </a:bodyPr>
          <a:lstStyle/>
          <a:p>
            <a:r>
              <a:rPr lang="en-US" b="1" dirty="0"/>
              <a:t>Indications for CT scan </a:t>
            </a:r>
          </a:p>
        </p:txBody>
      </p:sp>
      <p:sp>
        <p:nvSpPr>
          <p:cNvPr id="3" name="Content Placeholder 2"/>
          <p:cNvSpPr>
            <a:spLocks noGrp="1"/>
          </p:cNvSpPr>
          <p:nvPr>
            <p:ph idx="1"/>
          </p:nvPr>
        </p:nvSpPr>
        <p:spPr>
          <a:xfrm>
            <a:off x="251791" y="2199861"/>
            <a:ext cx="11648662" cy="4658139"/>
          </a:xfrm>
        </p:spPr>
        <p:txBody>
          <a:bodyPr>
            <a:noAutofit/>
          </a:bodyPr>
          <a:lstStyle/>
          <a:p>
            <a:pPr>
              <a:buFont typeface="Wingdings" panose="05000000000000000000" pitchFamily="2" charset="2"/>
              <a:buChar char="Ø"/>
            </a:pPr>
            <a:r>
              <a:rPr lang="en-US" sz="2800" dirty="0"/>
              <a:t>Diagnose infections, muscle disorders, and bone fractures</a:t>
            </a:r>
          </a:p>
          <a:p>
            <a:pPr>
              <a:buFont typeface="Wingdings" panose="05000000000000000000" pitchFamily="2" charset="2"/>
              <a:buChar char="Ø"/>
            </a:pPr>
            <a:r>
              <a:rPr lang="en-US" sz="2800" dirty="0"/>
              <a:t>Pinpoint the location of masses and tumors (including cancer)</a:t>
            </a:r>
          </a:p>
          <a:p>
            <a:pPr>
              <a:buFont typeface="Wingdings" panose="05000000000000000000" pitchFamily="2" charset="2"/>
              <a:buChar char="Ø"/>
            </a:pPr>
            <a:r>
              <a:rPr lang="en-US" sz="2800" dirty="0"/>
              <a:t>Study the blood vessels and other internal structures</a:t>
            </a:r>
          </a:p>
          <a:p>
            <a:pPr>
              <a:buFont typeface="Wingdings" panose="05000000000000000000" pitchFamily="2" charset="2"/>
              <a:buChar char="Ø"/>
            </a:pPr>
            <a:r>
              <a:rPr lang="en-US" sz="2800" dirty="0"/>
              <a:t>Assess the extent of internal injuries and internal bleeding</a:t>
            </a:r>
          </a:p>
          <a:p>
            <a:pPr>
              <a:buFont typeface="Wingdings" panose="05000000000000000000" pitchFamily="2" charset="2"/>
              <a:buChar char="Ø"/>
            </a:pPr>
            <a:r>
              <a:rPr lang="en-US" sz="2800" dirty="0"/>
              <a:t>Guide procedures, such as surgeries and biopsies</a:t>
            </a:r>
          </a:p>
          <a:p>
            <a:pPr>
              <a:buFont typeface="Wingdings" panose="05000000000000000000" pitchFamily="2" charset="2"/>
              <a:buChar char="Ø"/>
            </a:pPr>
            <a:r>
              <a:rPr lang="en-US" sz="2800" dirty="0"/>
              <a:t>Monitor the effectiveness of treatments for certain medical conditions, including cancer and heart disease</a:t>
            </a:r>
          </a:p>
        </p:txBody>
      </p:sp>
    </p:spTree>
    <p:extLst>
      <p:ext uri="{BB962C8B-B14F-4D97-AF65-F5344CB8AC3E}">
        <p14:creationId xmlns:p14="http://schemas.microsoft.com/office/powerpoint/2010/main" val="29609792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contraindications</a:t>
            </a:r>
          </a:p>
        </p:txBody>
      </p:sp>
      <p:sp>
        <p:nvSpPr>
          <p:cNvPr id="3" name="Content Placeholder 2"/>
          <p:cNvSpPr>
            <a:spLocks noGrp="1"/>
          </p:cNvSpPr>
          <p:nvPr>
            <p:ph idx="1"/>
          </p:nvPr>
        </p:nvSpPr>
        <p:spPr>
          <a:xfrm>
            <a:off x="218941" y="2305318"/>
            <a:ext cx="11771289" cy="3322750"/>
          </a:xfrm>
        </p:spPr>
        <p:txBody>
          <a:bodyPr>
            <a:normAutofit/>
          </a:bodyPr>
          <a:lstStyle/>
          <a:p>
            <a:r>
              <a:rPr lang="en-US" sz="2800" dirty="0"/>
              <a:t>Allergic to contrast agents</a:t>
            </a:r>
          </a:p>
          <a:p>
            <a:r>
              <a:rPr lang="en-US" sz="2800" dirty="0"/>
              <a:t>Pregnancy</a:t>
            </a:r>
          </a:p>
          <a:p>
            <a:r>
              <a:rPr lang="en-US" sz="2800" dirty="0"/>
              <a:t>Acute renal disease</a:t>
            </a:r>
          </a:p>
        </p:txBody>
      </p:sp>
    </p:spTree>
    <p:extLst>
      <p:ext uri="{BB962C8B-B14F-4D97-AF65-F5344CB8AC3E}">
        <p14:creationId xmlns:p14="http://schemas.microsoft.com/office/powerpoint/2010/main" val="486839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8676-8088-4149-B647-A410FAC43612}"/>
              </a:ext>
            </a:extLst>
          </p:cNvPr>
          <p:cNvSpPr>
            <a:spLocks noGrp="1"/>
          </p:cNvSpPr>
          <p:nvPr>
            <p:ph type="title"/>
          </p:nvPr>
        </p:nvSpPr>
        <p:spPr/>
        <p:txBody>
          <a:bodyPr/>
          <a:lstStyle/>
          <a:p>
            <a:r>
              <a:rPr lang="en-US" sz="4000" b="1" dirty="0"/>
              <a:t>Module outcomes </a:t>
            </a:r>
          </a:p>
        </p:txBody>
      </p:sp>
      <p:sp>
        <p:nvSpPr>
          <p:cNvPr id="3" name="Content Placeholder 2">
            <a:extLst>
              <a:ext uri="{FF2B5EF4-FFF2-40B4-BE49-F238E27FC236}">
                <a16:creationId xmlns:a16="http://schemas.microsoft.com/office/drawing/2014/main" id="{E27FC55B-A54F-4C4F-A443-E7188410C331}"/>
              </a:ext>
            </a:extLst>
          </p:cNvPr>
          <p:cNvSpPr>
            <a:spLocks noGrp="1"/>
          </p:cNvSpPr>
          <p:nvPr>
            <p:ph idx="1"/>
          </p:nvPr>
        </p:nvSpPr>
        <p:spPr>
          <a:xfrm>
            <a:off x="357809" y="2358887"/>
            <a:ext cx="11436625" cy="4240696"/>
          </a:xfrm>
        </p:spPr>
        <p:txBody>
          <a:bodyPr/>
          <a:lstStyle/>
          <a:p>
            <a:r>
              <a:rPr lang="en-US" sz="2800" dirty="0"/>
              <a:t>By the end of this module, the learner should;</a:t>
            </a:r>
          </a:p>
          <a:p>
            <a:pPr lvl="1">
              <a:buFont typeface="+mj-lt"/>
              <a:buAutoNum type="arabicPeriod"/>
            </a:pPr>
            <a:r>
              <a:rPr lang="en-US" sz="2800" dirty="0"/>
              <a:t>Manage patients undergoing specialized diagnostic procedures  </a:t>
            </a:r>
          </a:p>
          <a:p>
            <a:pPr lvl="1">
              <a:buFont typeface="+mj-lt"/>
              <a:buAutoNum type="arabicPeriod"/>
            </a:pPr>
            <a:r>
              <a:rPr lang="en-US" sz="2800" dirty="0"/>
              <a:t>Manage patients undergoing radiological examinations</a:t>
            </a:r>
          </a:p>
          <a:p>
            <a:pPr lvl="1">
              <a:buFont typeface="+mj-lt"/>
              <a:buAutoNum type="arabicPeriod"/>
            </a:pPr>
            <a:r>
              <a:rPr lang="en-US" sz="2800" dirty="0"/>
              <a:t>Manage patients undergoing endoscopic examinations </a:t>
            </a:r>
          </a:p>
          <a:p>
            <a:pPr lvl="1">
              <a:buFont typeface="+mj-lt"/>
              <a:buAutoNum type="arabicPeriod"/>
            </a:pPr>
            <a:r>
              <a:rPr lang="en-US" sz="2800" dirty="0"/>
              <a:t>Manage patients scheduled for voluntary medical male circumcision </a:t>
            </a:r>
          </a:p>
          <a:p>
            <a:endParaRPr lang="en-US" dirty="0"/>
          </a:p>
        </p:txBody>
      </p:sp>
    </p:spTree>
    <p:extLst>
      <p:ext uri="{BB962C8B-B14F-4D97-AF65-F5344CB8AC3E}">
        <p14:creationId xmlns:p14="http://schemas.microsoft.com/office/powerpoint/2010/main" val="2033679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upload.wikimedia.org/wikipedia/commons/thumb/d/d2/Spinal_tap_newborn.JPG/200px-Spinal_tap_newborn.JPG">
            <a:hlinkClick r:id="rId2"/>
          </p:cNvPr>
          <p:cNvPicPr/>
          <p:nvPr/>
        </p:nvPicPr>
        <p:blipFill>
          <a:blip r:embed="rId3"/>
          <a:srcRect/>
          <a:stretch>
            <a:fillRect/>
          </a:stretch>
        </p:blipFill>
        <p:spPr bwMode="auto">
          <a:xfrm>
            <a:off x="0" y="0"/>
            <a:ext cx="12191999" cy="6857999"/>
          </a:xfrm>
          <a:prstGeom prst="rect">
            <a:avLst/>
          </a:prstGeom>
          <a:noFill/>
          <a:ln w="9525">
            <a:noFill/>
            <a:miter lim="800000"/>
            <a:headEnd/>
            <a:tailEnd/>
          </a:ln>
        </p:spPr>
      </p:pic>
    </p:spTree>
    <p:extLst>
      <p:ext uri="{BB962C8B-B14F-4D97-AF65-F5344CB8AC3E}">
        <p14:creationId xmlns:p14="http://schemas.microsoft.com/office/powerpoint/2010/main" val="47478860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31" y="703211"/>
            <a:ext cx="10487547" cy="706964"/>
          </a:xfrm>
        </p:spPr>
        <p:txBody>
          <a:bodyPr/>
          <a:lstStyle/>
          <a:p>
            <a:r>
              <a:rPr lang="en-US" b="1" dirty="0"/>
              <a:t>MAGNETIC RESONANCE IMAGING (MRI) </a:t>
            </a:r>
          </a:p>
        </p:txBody>
      </p:sp>
      <p:sp>
        <p:nvSpPr>
          <p:cNvPr id="3" name="Content Placeholder 2"/>
          <p:cNvSpPr>
            <a:spLocks noGrp="1"/>
          </p:cNvSpPr>
          <p:nvPr>
            <p:ph idx="1"/>
          </p:nvPr>
        </p:nvSpPr>
        <p:spPr>
          <a:xfrm>
            <a:off x="349956" y="2176530"/>
            <a:ext cx="11435644" cy="4584878"/>
          </a:xfrm>
        </p:spPr>
        <p:txBody>
          <a:bodyPr>
            <a:normAutofit/>
          </a:bodyPr>
          <a:lstStyle/>
          <a:p>
            <a:r>
              <a:rPr lang="en-US" sz="2800" b="1" dirty="0"/>
              <a:t>Magnetic resonance imaging</a:t>
            </a:r>
            <a:r>
              <a:rPr lang="en-US" sz="2800" dirty="0"/>
              <a:t> (</a:t>
            </a:r>
            <a:r>
              <a:rPr lang="en-US" sz="2800" b="1" dirty="0"/>
              <a:t>MRI</a:t>
            </a:r>
            <a:r>
              <a:rPr lang="en-US" sz="2800" dirty="0"/>
              <a:t>) is a medical </a:t>
            </a:r>
            <a:r>
              <a:rPr lang="en-US" sz="2800" b="1" dirty="0"/>
              <a:t>imaging</a:t>
            </a:r>
            <a:r>
              <a:rPr lang="en-US" sz="2800" dirty="0"/>
              <a:t> technique used in radiology to form pictures of the anatomy and the physiological processes of the body. </a:t>
            </a:r>
          </a:p>
          <a:p>
            <a:r>
              <a:rPr lang="en-US" sz="2800" dirty="0"/>
              <a:t>An MRI scan uses a strong magnetic field and radio waves to generate images of parts of the body that can’t  be visualized well with the x-rays, CT scans or ultrasound. </a:t>
            </a:r>
          </a:p>
          <a:p>
            <a:r>
              <a:rPr lang="en-US" sz="2800" dirty="0"/>
              <a:t>The scanner typically resembles a large tube with a table in the middle, allowing the patient to slide in.</a:t>
            </a:r>
          </a:p>
          <a:p>
            <a:endParaRPr lang="en-US" sz="2800" dirty="0"/>
          </a:p>
        </p:txBody>
      </p:sp>
    </p:spTree>
    <p:extLst>
      <p:ext uri="{BB962C8B-B14F-4D97-AF65-F5344CB8AC3E}">
        <p14:creationId xmlns:p14="http://schemas.microsoft.com/office/powerpoint/2010/main" val="307662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851452"/>
          </a:xfrm>
        </p:spPr>
        <p:txBody>
          <a:bodyPr/>
          <a:lstStyle/>
          <a:p>
            <a:r>
              <a:rPr lang="en-US" dirty="0"/>
              <a:t>Cont.</a:t>
            </a:r>
          </a:p>
        </p:txBody>
      </p:sp>
      <p:sp>
        <p:nvSpPr>
          <p:cNvPr id="3" name="Content Placeholder 2"/>
          <p:cNvSpPr>
            <a:spLocks noGrp="1"/>
          </p:cNvSpPr>
          <p:nvPr>
            <p:ph idx="1"/>
          </p:nvPr>
        </p:nvSpPr>
        <p:spPr>
          <a:xfrm>
            <a:off x="135467" y="2381955"/>
            <a:ext cx="12056533" cy="4334933"/>
          </a:xfrm>
        </p:spPr>
        <p:txBody>
          <a:bodyPr>
            <a:noAutofit/>
          </a:bodyPr>
          <a:lstStyle/>
          <a:p>
            <a:r>
              <a:rPr lang="en-US" sz="2800" dirty="0"/>
              <a:t>MRI does not involve x-rays or the use of ionizing radiations which distinguishes it from CT Scans.</a:t>
            </a:r>
          </a:p>
          <a:p>
            <a:r>
              <a:rPr lang="en-US" sz="2800" dirty="0"/>
              <a:t> Compared with CT scans, MRI scans typically take longer and are louder. In addition, people with some medical implants or other non-removable metal inside the body may be unable to undergo an MRI examination safely. </a:t>
            </a:r>
          </a:p>
        </p:txBody>
      </p:sp>
    </p:spTree>
    <p:extLst>
      <p:ext uri="{BB962C8B-B14F-4D97-AF65-F5344CB8AC3E}">
        <p14:creationId xmlns:p14="http://schemas.microsoft.com/office/powerpoint/2010/main" val="327469360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32178"/>
            <a:ext cx="10018713" cy="891822"/>
          </a:xfrm>
        </p:spPr>
        <p:txBody>
          <a:bodyPr/>
          <a:lstStyle/>
          <a:p>
            <a:r>
              <a:rPr lang="en-US" b="1" dirty="0"/>
              <a:t>Indications</a:t>
            </a:r>
          </a:p>
        </p:txBody>
      </p:sp>
      <p:sp>
        <p:nvSpPr>
          <p:cNvPr id="3" name="Content Placeholder 2"/>
          <p:cNvSpPr>
            <a:spLocks noGrp="1"/>
          </p:cNvSpPr>
          <p:nvPr>
            <p:ph idx="1"/>
          </p:nvPr>
        </p:nvSpPr>
        <p:spPr>
          <a:xfrm>
            <a:off x="146756" y="2506133"/>
            <a:ext cx="11921066" cy="4154311"/>
          </a:xfrm>
        </p:spPr>
        <p:txBody>
          <a:bodyPr>
            <a:noAutofit/>
          </a:bodyPr>
          <a:lstStyle/>
          <a:p>
            <a:pPr>
              <a:buFont typeface="Wingdings" panose="05000000000000000000" pitchFamily="2" charset="2"/>
              <a:buChar char="Ø"/>
            </a:pPr>
            <a:r>
              <a:rPr lang="en-US" sz="3200" dirty="0"/>
              <a:t>Anomalies of the brain and spinal cord</a:t>
            </a:r>
          </a:p>
          <a:p>
            <a:pPr>
              <a:buFont typeface="Wingdings" panose="05000000000000000000" pitchFamily="2" charset="2"/>
              <a:buChar char="Ø"/>
            </a:pPr>
            <a:r>
              <a:rPr lang="en-US" sz="3200" dirty="0"/>
              <a:t>Tumors, cysts, and other anomalies in various parts of the body</a:t>
            </a:r>
          </a:p>
          <a:p>
            <a:pPr>
              <a:buFont typeface="Wingdings" panose="05000000000000000000" pitchFamily="2" charset="2"/>
              <a:buChar char="Ø"/>
            </a:pPr>
            <a:r>
              <a:rPr lang="en-US" sz="3200" dirty="0"/>
              <a:t>Breast cancer screening for women who face a high risk of breast cancer</a:t>
            </a:r>
          </a:p>
          <a:p>
            <a:pPr>
              <a:buFont typeface="Wingdings" panose="05000000000000000000" pitchFamily="2" charset="2"/>
              <a:buChar char="Ø"/>
            </a:pPr>
            <a:r>
              <a:rPr lang="en-US" sz="3200" dirty="0"/>
              <a:t>Injuries or abnormalities of the joints, such as the back and knee</a:t>
            </a:r>
          </a:p>
        </p:txBody>
      </p:sp>
    </p:spTree>
    <p:extLst>
      <p:ext uri="{BB962C8B-B14F-4D97-AF65-F5344CB8AC3E}">
        <p14:creationId xmlns:p14="http://schemas.microsoft.com/office/powerpoint/2010/main" val="25161956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891821"/>
            <a:ext cx="10018713" cy="722489"/>
          </a:xfrm>
        </p:spPr>
        <p:txBody>
          <a:bodyPr>
            <a:normAutofit/>
          </a:bodyPr>
          <a:lstStyle/>
          <a:p>
            <a:r>
              <a:rPr lang="en-US" dirty="0"/>
              <a:t>Ct...</a:t>
            </a:r>
          </a:p>
        </p:txBody>
      </p:sp>
      <p:sp>
        <p:nvSpPr>
          <p:cNvPr id="3" name="Content Placeholder 2"/>
          <p:cNvSpPr>
            <a:spLocks noGrp="1"/>
          </p:cNvSpPr>
          <p:nvPr>
            <p:ph idx="1"/>
          </p:nvPr>
        </p:nvSpPr>
        <p:spPr>
          <a:xfrm>
            <a:off x="0" y="2178756"/>
            <a:ext cx="12192000" cy="4679244"/>
          </a:xfrm>
        </p:spPr>
        <p:txBody>
          <a:bodyPr>
            <a:noAutofit/>
          </a:bodyPr>
          <a:lstStyle/>
          <a:p>
            <a:pPr>
              <a:buFont typeface="Wingdings" panose="05000000000000000000" pitchFamily="2" charset="2"/>
              <a:buChar char="Ø"/>
            </a:pPr>
            <a:r>
              <a:rPr lang="en-US" sz="3200" dirty="0"/>
              <a:t> Certain types of heart problems</a:t>
            </a:r>
          </a:p>
          <a:p>
            <a:pPr>
              <a:buFont typeface="Wingdings" panose="05000000000000000000" pitchFamily="2" charset="2"/>
              <a:buChar char="Ø"/>
            </a:pPr>
            <a:r>
              <a:rPr lang="en-US" sz="3200" dirty="0"/>
              <a:t> Diseases of the liver and other abdominal organs</a:t>
            </a:r>
          </a:p>
          <a:p>
            <a:pPr>
              <a:buFont typeface="Wingdings" panose="05000000000000000000" pitchFamily="2" charset="2"/>
              <a:buChar char="Ø"/>
            </a:pPr>
            <a:r>
              <a:rPr lang="en-US" sz="3200" dirty="0"/>
              <a:t> The evaluation of pelvic pain in women, with causes 		including fibroids and endometriosis</a:t>
            </a:r>
          </a:p>
          <a:p>
            <a:pPr>
              <a:buFont typeface="Wingdings" panose="05000000000000000000" pitchFamily="2" charset="2"/>
              <a:buChar char="Ø"/>
            </a:pPr>
            <a:r>
              <a:rPr lang="en-US" sz="3200" dirty="0"/>
              <a:t>Suspected uterine anomalies in women undergoing evaluation for infertility</a:t>
            </a:r>
          </a:p>
          <a:p>
            <a:pPr>
              <a:buFont typeface="Wingdings" panose="05000000000000000000" pitchFamily="2" charset="2"/>
              <a:buChar char="Ø"/>
            </a:pPr>
            <a:r>
              <a:rPr lang="en-US" sz="3200" dirty="0"/>
              <a:t>This list is by no means exhaustive. The use of MRI technology is always expanding in scope and use.</a:t>
            </a:r>
          </a:p>
        </p:txBody>
      </p:sp>
    </p:spTree>
    <p:extLst>
      <p:ext uri="{BB962C8B-B14F-4D97-AF65-F5344CB8AC3E}">
        <p14:creationId xmlns:p14="http://schemas.microsoft.com/office/powerpoint/2010/main" val="32584675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80" y="973668"/>
            <a:ext cx="9233787" cy="706964"/>
          </a:xfrm>
        </p:spPr>
        <p:txBody>
          <a:bodyPr/>
          <a:lstStyle/>
          <a:p>
            <a:r>
              <a:rPr lang="en-US" b="1" dirty="0"/>
              <a:t>Patients preparation</a:t>
            </a:r>
            <a:r>
              <a:rPr lang="en-US" dirty="0"/>
              <a:t>;</a:t>
            </a:r>
          </a:p>
        </p:txBody>
      </p:sp>
      <p:sp>
        <p:nvSpPr>
          <p:cNvPr id="3" name="Content Placeholder 2"/>
          <p:cNvSpPr>
            <a:spLocks noGrp="1"/>
          </p:cNvSpPr>
          <p:nvPr>
            <p:ph idx="1"/>
          </p:nvPr>
        </p:nvSpPr>
        <p:spPr>
          <a:xfrm>
            <a:off x="218941" y="2240924"/>
            <a:ext cx="11616743" cy="4365938"/>
          </a:xfrm>
        </p:spPr>
        <p:txBody>
          <a:bodyPr>
            <a:normAutofit/>
          </a:bodyPr>
          <a:lstStyle/>
          <a:p>
            <a:r>
              <a:rPr lang="en-US" sz="2800" dirty="0"/>
              <a:t>Patient should change into hospital gown</a:t>
            </a:r>
          </a:p>
          <a:p>
            <a:r>
              <a:rPr lang="en-US" sz="2800" dirty="0"/>
              <a:t>Remove any metal jewelry or accessories that might interfere with the machine.</a:t>
            </a:r>
          </a:p>
          <a:p>
            <a:r>
              <a:rPr lang="en-US" sz="2800" dirty="0"/>
              <a:t>Receive an injection of intravenous (IV) contrast liquid to improve the visibility of a particular tissue that is relevant to the scan.</a:t>
            </a:r>
          </a:p>
          <a:p>
            <a:r>
              <a:rPr lang="en-US" sz="2800" dirty="0"/>
              <a:t>Earplugs or headphones will be provided to block out the loud noises of the scanner. </a:t>
            </a:r>
          </a:p>
        </p:txBody>
      </p:sp>
    </p:spTree>
    <p:extLst>
      <p:ext uri="{BB962C8B-B14F-4D97-AF65-F5344CB8AC3E}">
        <p14:creationId xmlns:p14="http://schemas.microsoft.com/office/powerpoint/2010/main" val="33404073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193183" y="2371681"/>
            <a:ext cx="11655379" cy="4286696"/>
          </a:xfrm>
        </p:spPr>
        <p:txBody>
          <a:bodyPr>
            <a:normAutofit/>
          </a:bodyPr>
          <a:lstStyle/>
          <a:p>
            <a:r>
              <a:rPr lang="en-US" sz="2800" dirty="0"/>
              <a:t>No risks have been noted unless patient is allergic to the contrast dye </a:t>
            </a:r>
          </a:p>
          <a:p>
            <a:pPr marL="0" indent="0">
              <a:buNone/>
            </a:pPr>
            <a:r>
              <a:rPr lang="en-US" sz="2800" b="1" dirty="0"/>
              <a:t>NOTE:</a:t>
            </a:r>
          </a:p>
          <a:p>
            <a:pPr marL="0" indent="0">
              <a:buNone/>
            </a:pPr>
            <a:r>
              <a:rPr lang="en-US" sz="2800" b="1" dirty="0"/>
              <a:t>CT scans</a:t>
            </a:r>
            <a:r>
              <a:rPr lang="en-US" sz="2800" dirty="0"/>
              <a:t> utilize X-rays to produce images of the inside of the body while </a:t>
            </a:r>
            <a:r>
              <a:rPr lang="en-US" sz="2800" b="1" dirty="0"/>
              <a:t>MRI</a:t>
            </a:r>
            <a:r>
              <a:rPr lang="en-US" sz="2800" dirty="0"/>
              <a:t> (</a:t>
            </a:r>
            <a:r>
              <a:rPr lang="en-US" sz="2800" b="1" dirty="0"/>
              <a:t>magnetic resonance imaging</a:t>
            </a:r>
            <a:r>
              <a:rPr lang="en-US" sz="2800" dirty="0"/>
              <a:t>) uses powerful </a:t>
            </a:r>
            <a:r>
              <a:rPr lang="en-US" sz="2800" b="1" dirty="0"/>
              <a:t>magnetic</a:t>
            </a:r>
            <a:r>
              <a:rPr lang="en-US" sz="2800" dirty="0"/>
              <a:t> fields and radio frequency pulses to produce detailed pictures of organs and other internal body structures. </a:t>
            </a:r>
            <a:r>
              <a:rPr lang="en-US" sz="2800" b="1" dirty="0"/>
              <a:t>CT scans</a:t>
            </a:r>
            <a:r>
              <a:rPr lang="en-US" sz="2800" dirty="0"/>
              <a:t> use radiation (X-rays), and MRIs do not.</a:t>
            </a:r>
          </a:p>
        </p:txBody>
      </p:sp>
    </p:spTree>
    <p:extLst>
      <p:ext uri="{BB962C8B-B14F-4D97-AF65-F5344CB8AC3E}">
        <p14:creationId xmlns:p14="http://schemas.microsoft.com/office/powerpoint/2010/main" val="85999110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318745" cy="685800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744" y="1"/>
            <a:ext cx="4873256" cy="4185634"/>
          </a:xfrm>
          <a:prstGeom prst="rect">
            <a:avLst/>
          </a:prstGeom>
        </p:spPr>
      </p:pic>
    </p:spTree>
    <p:extLst>
      <p:ext uri="{BB962C8B-B14F-4D97-AF65-F5344CB8AC3E}">
        <p14:creationId xmlns:p14="http://schemas.microsoft.com/office/powerpoint/2010/main" val="33843076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ULTRA SOUND</a:t>
            </a:r>
          </a:p>
        </p:txBody>
      </p:sp>
      <p:sp>
        <p:nvSpPr>
          <p:cNvPr id="3" name="Content Placeholder 2"/>
          <p:cNvSpPr>
            <a:spLocks noGrp="1"/>
          </p:cNvSpPr>
          <p:nvPr>
            <p:ph idx="1"/>
          </p:nvPr>
        </p:nvSpPr>
        <p:spPr>
          <a:xfrm>
            <a:off x="304800" y="2393245"/>
            <a:ext cx="11751733" cy="4267200"/>
          </a:xfrm>
        </p:spPr>
        <p:txBody>
          <a:bodyPr>
            <a:noAutofit/>
          </a:bodyPr>
          <a:lstStyle/>
          <a:p>
            <a:r>
              <a:rPr lang="en-US" sz="3200" dirty="0"/>
              <a:t>Ultrasound is a type of imaging that uses high-frequency sound waves to look at organs and structures inside the body.</a:t>
            </a:r>
          </a:p>
          <a:p>
            <a:r>
              <a:rPr lang="en-US" sz="3200" dirty="0"/>
              <a:t> Health care professionals use it to view the heart, blood vessels, kidneys, liver, and other organs. During pregnancy, doctors use ultrasound to view the fetus.</a:t>
            </a:r>
          </a:p>
          <a:p>
            <a:r>
              <a:rPr lang="en-US" sz="3200" dirty="0"/>
              <a:t> Unlike x-rays, ultrasound does not expose you to radiation.</a:t>
            </a:r>
          </a:p>
        </p:txBody>
      </p:sp>
    </p:spTree>
    <p:extLst>
      <p:ext uri="{BB962C8B-B14F-4D97-AF65-F5344CB8AC3E}">
        <p14:creationId xmlns:p14="http://schemas.microsoft.com/office/powerpoint/2010/main" val="359991978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225778" y="2381957"/>
            <a:ext cx="11864622" cy="4334932"/>
          </a:xfrm>
        </p:spPr>
        <p:txBody>
          <a:bodyPr>
            <a:noAutofit/>
          </a:bodyPr>
          <a:lstStyle/>
          <a:p>
            <a:r>
              <a:rPr lang="en-US" sz="3200" dirty="0"/>
              <a:t>During an ultrasound test, patient lie on a table. A special technician or doctor moves a device called a transducer over part of the body.</a:t>
            </a:r>
          </a:p>
          <a:p>
            <a:r>
              <a:rPr lang="en-US" sz="3200" dirty="0"/>
              <a:t> The transducer sends out sound waves, which bounce off the tissues inside the body. The transducer also captures the waves that bounce back. The ultrasound machine creates images from the sound waves. </a:t>
            </a:r>
          </a:p>
        </p:txBody>
      </p:sp>
    </p:spTree>
    <p:extLst>
      <p:ext uri="{BB962C8B-B14F-4D97-AF65-F5344CB8AC3E}">
        <p14:creationId xmlns:p14="http://schemas.microsoft.com/office/powerpoint/2010/main" val="385572706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2192000" cy="6665842"/>
          </a:xfrm>
          <a:prstGeom prst="rect">
            <a:avLst/>
          </a:prstGeom>
        </p:spPr>
      </p:pic>
    </p:spTree>
    <p:extLst>
      <p:ext uri="{BB962C8B-B14F-4D97-AF65-F5344CB8AC3E}">
        <p14:creationId xmlns:p14="http://schemas.microsoft.com/office/powerpoint/2010/main" val="2699716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515156"/>
            <a:ext cx="8761413" cy="824248"/>
          </a:xfrm>
        </p:spPr>
        <p:txBody>
          <a:bodyPr/>
          <a:lstStyle/>
          <a:p>
            <a:r>
              <a:rPr lang="en-US" dirty="0" err="1"/>
              <a:t>ct</a:t>
            </a:r>
            <a:r>
              <a:rPr lang="en-US" dirty="0"/>
              <a:t>…</a:t>
            </a:r>
          </a:p>
        </p:txBody>
      </p:sp>
      <p:sp>
        <p:nvSpPr>
          <p:cNvPr id="3" name="Content Placeholder 2"/>
          <p:cNvSpPr>
            <a:spLocks noGrp="1"/>
          </p:cNvSpPr>
          <p:nvPr>
            <p:ph idx="1"/>
          </p:nvPr>
        </p:nvSpPr>
        <p:spPr>
          <a:xfrm>
            <a:off x="115910" y="2009104"/>
            <a:ext cx="11938715" cy="4739426"/>
          </a:xfrm>
        </p:spPr>
        <p:txBody>
          <a:bodyPr>
            <a:normAutofit/>
          </a:bodyPr>
          <a:lstStyle/>
          <a:p>
            <a:pPr marL="82296" lvl="0" indent="0" defTabSz="914400">
              <a:spcBef>
                <a:spcPts val="600"/>
              </a:spcBef>
              <a:buClr>
                <a:srgbClr val="3891A7"/>
              </a:buClr>
              <a:buNone/>
            </a:pPr>
            <a:r>
              <a:rPr lang="en-US" sz="2800" b="1" dirty="0">
                <a:latin typeface="Century" panose="02040604050505020304" pitchFamily="18" charset="0"/>
              </a:rPr>
              <a:t>Post procedure</a:t>
            </a:r>
          </a:p>
          <a:p>
            <a:pPr marL="365760" lvl="0" indent="-283464" defTabSz="914400">
              <a:spcBef>
                <a:spcPts val="600"/>
              </a:spcBef>
              <a:buClr>
                <a:srgbClr val="3891A7"/>
              </a:buClr>
              <a:buFont typeface="Wingdings 2"/>
              <a:buChar char=""/>
            </a:pPr>
            <a:endParaRPr lang="en-US" sz="2800" dirty="0">
              <a:latin typeface="Century" panose="02040604050505020304" pitchFamily="18" charset="0"/>
            </a:endParaRPr>
          </a:p>
          <a:p>
            <a:pPr marL="539496" indent="-457200" defTabSz="914400">
              <a:spcBef>
                <a:spcPts val="600"/>
              </a:spcBef>
              <a:buClr>
                <a:srgbClr val="3891A7"/>
              </a:buClr>
            </a:pPr>
            <a:r>
              <a:rPr lang="en-US" sz="2800" dirty="0">
                <a:solidFill>
                  <a:prstClr val="black"/>
                </a:solidFill>
                <a:latin typeface="Century" panose="02040604050505020304" pitchFamily="18" charset="0"/>
              </a:rPr>
              <a:t>Patient should remain in prone position for 3hrs after the procedure to allow tissue surfaces along needle track to come back together to prevent CSF leakage</a:t>
            </a:r>
          </a:p>
          <a:p>
            <a:pPr marL="539496" indent="-457200" defTabSz="914400">
              <a:spcBef>
                <a:spcPts val="600"/>
              </a:spcBef>
              <a:buClr>
                <a:srgbClr val="3891A7"/>
              </a:buClr>
            </a:pPr>
            <a:r>
              <a:rPr lang="en-US" sz="2800" dirty="0">
                <a:solidFill>
                  <a:prstClr val="black"/>
                </a:solidFill>
                <a:latin typeface="Century" panose="02040604050505020304" pitchFamily="18" charset="0"/>
              </a:rPr>
              <a:t>Encourage liberal fluid intake</a:t>
            </a:r>
          </a:p>
          <a:p>
            <a:pPr marL="539496" indent="-457200" defTabSz="914400">
              <a:spcBef>
                <a:spcPts val="600"/>
              </a:spcBef>
              <a:buClr>
                <a:srgbClr val="3891A7"/>
              </a:buClr>
            </a:pPr>
            <a:r>
              <a:rPr lang="en-US" sz="2800" dirty="0">
                <a:solidFill>
                  <a:prstClr val="black"/>
                </a:solidFill>
                <a:latin typeface="Century" panose="02040604050505020304" pitchFamily="18" charset="0"/>
              </a:rPr>
              <a:t>The specimen should be labeled and sent to the lab with the request form.</a:t>
            </a:r>
          </a:p>
          <a:p>
            <a:endParaRPr lang="en-US" dirty="0"/>
          </a:p>
        </p:txBody>
      </p:sp>
    </p:spTree>
    <p:extLst>
      <p:ext uri="{BB962C8B-B14F-4D97-AF65-F5344CB8AC3E}">
        <p14:creationId xmlns:p14="http://schemas.microsoft.com/office/powerpoint/2010/main" val="406986677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79022"/>
            <a:ext cx="12192000" cy="6778977"/>
          </a:xfrm>
          <a:prstGeom prst="rect">
            <a:avLst/>
          </a:prstGeom>
        </p:spPr>
      </p:pic>
    </p:spTree>
    <p:extLst>
      <p:ext uri="{BB962C8B-B14F-4D97-AF65-F5344CB8AC3E}">
        <p14:creationId xmlns:p14="http://schemas.microsoft.com/office/powerpoint/2010/main" val="21254035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0765" y="685800"/>
            <a:ext cx="6149009" cy="1752599"/>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74133" y="145774"/>
            <a:ext cx="11277600" cy="6725478"/>
          </a:xfrm>
          <a:prstGeom prst="rect">
            <a:avLst/>
          </a:prstGeom>
        </p:spPr>
      </p:pic>
    </p:spTree>
    <p:extLst>
      <p:ext uri="{BB962C8B-B14F-4D97-AF65-F5344CB8AC3E}">
        <p14:creationId xmlns:p14="http://schemas.microsoft.com/office/powerpoint/2010/main" val="29099153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10818"/>
            <a:ext cx="10018713" cy="1060173"/>
          </a:xfrm>
        </p:spPr>
        <p:txBody>
          <a:bodyPr>
            <a:normAutofit/>
          </a:bodyPr>
          <a:lstStyle/>
          <a:p>
            <a:r>
              <a:rPr lang="en-US" sz="4400" b="1" dirty="0"/>
              <a:t>preparation</a:t>
            </a:r>
          </a:p>
        </p:txBody>
      </p:sp>
      <p:sp>
        <p:nvSpPr>
          <p:cNvPr id="3" name="Content Placeholder 2"/>
          <p:cNvSpPr>
            <a:spLocks noGrp="1"/>
          </p:cNvSpPr>
          <p:nvPr>
            <p:ph idx="1"/>
          </p:nvPr>
        </p:nvSpPr>
        <p:spPr>
          <a:xfrm>
            <a:off x="79022" y="2201332"/>
            <a:ext cx="12112978" cy="4656667"/>
          </a:xfrm>
        </p:spPr>
        <p:txBody>
          <a:bodyPr>
            <a:noAutofit/>
          </a:bodyPr>
          <a:lstStyle/>
          <a:p>
            <a:pPr>
              <a:buFont typeface="Wingdings" panose="05000000000000000000" pitchFamily="2" charset="2"/>
              <a:buChar char="Ø"/>
            </a:pPr>
            <a:r>
              <a:rPr lang="en-US" sz="3200" dirty="0"/>
              <a:t>Most ultrasound exams require no preparation. However, there are a few exceptions:</a:t>
            </a:r>
          </a:p>
          <a:p>
            <a:pPr>
              <a:buFont typeface="Wingdings" panose="05000000000000000000" pitchFamily="2" charset="2"/>
              <a:buChar char="Ø"/>
            </a:pPr>
            <a:r>
              <a:rPr lang="en-US" sz="3200" dirty="0"/>
              <a:t> For some scans, such as a </a:t>
            </a:r>
            <a:r>
              <a:rPr lang="en-US" sz="3200" u="sng" dirty="0"/>
              <a:t>gallbladder ultrasound</a:t>
            </a:r>
            <a:r>
              <a:rPr lang="en-US" sz="3200" dirty="0"/>
              <a:t>, the doctor may require that one does not eat or drink for up to six hours before the exam.</a:t>
            </a:r>
          </a:p>
          <a:p>
            <a:pPr>
              <a:buFont typeface="Wingdings" panose="05000000000000000000" pitchFamily="2" charset="2"/>
              <a:buChar char="Ø"/>
            </a:pPr>
            <a:r>
              <a:rPr lang="en-US" sz="3200" dirty="0"/>
              <a:t>Others, such as a </a:t>
            </a:r>
            <a:r>
              <a:rPr lang="en-US" sz="3200" u="sng" dirty="0"/>
              <a:t>pelvic ultrasound</a:t>
            </a:r>
            <a:r>
              <a:rPr lang="en-US" sz="3200" dirty="0"/>
              <a:t>, may require a full bladder. One may need to drink up to six glasses of water two hours before the exam and not urinate until the exam is completed.</a:t>
            </a:r>
          </a:p>
        </p:txBody>
      </p:sp>
    </p:spTree>
    <p:extLst>
      <p:ext uri="{BB962C8B-B14F-4D97-AF65-F5344CB8AC3E}">
        <p14:creationId xmlns:p14="http://schemas.microsoft.com/office/powerpoint/2010/main" val="82034206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823" y="756355"/>
            <a:ext cx="10611202" cy="913419"/>
          </a:xfrm>
        </p:spPr>
        <p:txBody>
          <a:bodyPr/>
          <a:lstStyle/>
          <a:p>
            <a:r>
              <a:rPr lang="en-US" b="1" dirty="0"/>
              <a:t>Before the procedure.</a:t>
            </a:r>
          </a:p>
        </p:txBody>
      </p:sp>
      <p:sp>
        <p:nvSpPr>
          <p:cNvPr id="3" name="Content Placeholder 2"/>
          <p:cNvSpPr>
            <a:spLocks noGrp="1"/>
          </p:cNvSpPr>
          <p:nvPr>
            <p:ph idx="1"/>
          </p:nvPr>
        </p:nvSpPr>
        <p:spPr>
          <a:xfrm>
            <a:off x="0" y="2257777"/>
            <a:ext cx="12192000" cy="4600222"/>
          </a:xfrm>
        </p:spPr>
        <p:txBody>
          <a:bodyPr>
            <a:noAutofit/>
          </a:bodyPr>
          <a:lstStyle/>
          <a:p>
            <a:pPr marL="0" indent="0">
              <a:buNone/>
            </a:pPr>
            <a:r>
              <a:rPr lang="en-US" sz="3200" dirty="0"/>
              <a:t>Before ultrasound begins, patient may be required to do the following:</a:t>
            </a:r>
          </a:p>
          <a:p>
            <a:r>
              <a:rPr lang="en-US" sz="3200" dirty="0"/>
              <a:t>Remove any jewelry from the area being examined.</a:t>
            </a:r>
          </a:p>
          <a:p>
            <a:r>
              <a:rPr lang="en-US" sz="3200" dirty="0"/>
              <a:t>Remove some or all of your clothing.</a:t>
            </a:r>
          </a:p>
          <a:p>
            <a:r>
              <a:rPr lang="en-US" sz="3200" dirty="0"/>
              <a:t>Change into a gown.</a:t>
            </a:r>
          </a:p>
          <a:p>
            <a:r>
              <a:rPr lang="en-US" sz="3200" dirty="0"/>
              <a:t>Lie on an examination table</a:t>
            </a:r>
          </a:p>
        </p:txBody>
      </p:sp>
    </p:spTree>
    <p:extLst>
      <p:ext uri="{BB962C8B-B14F-4D97-AF65-F5344CB8AC3E}">
        <p14:creationId xmlns:p14="http://schemas.microsoft.com/office/powerpoint/2010/main" val="93433948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During the procedure</a:t>
            </a:r>
            <a:br>
              <a:rPr lang="en-US" b="1" dirty="0"/>
            </a:br>
            <a:endParaRPr lang="en-US" dirty="0"/>
          </a:p>
        </p:txBody>
      </p:sp>
      <p:sp>
        <p:nvSpPr>
          <p:cNvPr id="3" name="Content Placeholder 2"/>
          <p:cNvSpPr>
            <a:spLocks noGrp="1"/>
          </p:cNvSpPr>
          <p:nvPr>
            <p:ph idx="1"/>
          </p:nvPr>
        </p:nvSpPr>
        <p:spPr>
          <a:xfrm>
            <a:off x="214489" y="2325511"/>
            <a:ext cx="11650133" cy="4255911"/>
          </a:xfrm>
        </p:spPr>
        <p:txBody>
          <a:bodyPr>
            <a:normAutofit/>
          </a:bodyPr>
          <a:lstStyle/>
          <a:p>
            <a:r>
              <a:rPr lang="en-US" sz="3200" dirty="0"/>
              <a:t>Gel is applied on the skin over the area being examined. It helps prevent air pockets, which can block the sound waves that create the images. This water-based gel is easy to remove from skin and, if needed, clothing.</a:t>
            </a:r>
          </a:p>
        </p:txBody>
      </p:sp>
    </p:spTree>
    <p:extLst>
      <p:ext uri="{BB962C8B-B14F-4D97-AF65-F5344CB8AC3E}">
        <p14:creationId xmlns:p14="http://schemas.microsoft.com/office/powerpoint/2010/main" val="332902138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88622"/>
            <a:ext cx="8761413" cy="729361"/>
          </a:xfrm>
        </p:spPr>
        <p:txBody>
          <a:bodyPr/>
          <a:lstStyle/>
          <a:p>
            <a:br>
              <a:rPr lang="en-US" b="1" dirty="0"/>
            </a:br>
            <a:r>
              <a:rPr lang="en-US" b="1" dirty="0"/>
              <a:t>During the procedure</a:t>
            </a:r>
            <a:br>
              <a:rPr lang="en-US" b="1" dirty="0"/>
            </a:br>
            <a:endParaRPr lang="en-US" dirty="0"/>
          </a:p>
        </p:txBody>
      </p:sp>
      <p:sp>
        <p:nvSpPr>
          <p:cNvPr id="3" name="Content Placeholder 2"/>
          <p:cNvSpPr>
            <a:spLocks noGrp="1"/>
          </p:cNvSpPr>
          <p:nvPr>
            <p:ph idx="1"/>
          </p:nvPr>
        </p:nvSpPr>
        <p:spPr>
          <a:xfrm>
            <a:off x="0" y="2302933"/>
            <a:ext cx="11988800" cy="4470400"/>
          </a:xfrm>
        </p:spPr>
        <p:txBody>
          <a:bodyPr>
            <a:normAutofit/>
          </a:bodyPr>
          <a:lstStyle/>
          <a:p>
            <a:r>
              <a:rPr lang="en-US" sz="3200" dirty="0"/>
              <a:t>A trained ultrasound imaging professional (sonographer) presses a small, hand-held device (transducer) against the area being studied and moves it as needed to capture the images. </a:t>
            </a:r>
          </a:p>
          <a:p>
            <a:r>
              <a:rPr lang="en-US" sz="3200" dirty="0"/>
              <a:t>The transducer sends sound waves into your body, collects the ones that bounce back and sends them to a computer, which creates the images.</a:t>
            </a:r>
          </a:p>
        </p:txBody>
      </p:sp>
    </p:spTree>
    <p:extLst>
      <p:ext uri="{BB962C8B-B14F-4D97-AF65-F5344CB8AC3E}">
        <p14:creationId xmlns:p14="http://schemas.microsoft.com/office/powerpoint/2010/main" val="71929015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a:t>
            </a:r>
          </a:p>
        </p:txBody>
      </p:sp>
      <p:sp>
        <p:nvSpPr>
          <p:cNvPr id="3" name="Content Placeholder 2"/>
          <p:cNvSpPr>
            <a:spLocks noGrp="1"/>
          </p:cNvSpPr>
          <p:nvPr>
            <p:ph idx="1"/>
          </p:nvPr>
        </p:nvSpPr>
        <p:spPr>
          <a:xfrm>
            <a:off x="293511" y="2810933"/>
            <a:ext cx="11684000" cy="2980267"/>
          </a:xfrm>
        </p:spPr>
        <p:txBody>
          <a:bodyPr>
            <a:normAutofit/>
          </a:bodyPr>
          <a:lstStyle/>
          <a:p>
            <a:r>
              <a:rPr lang="en-US" sz="3200" dirty="0"/>
              <a:t>Ultrasou­nd has been used in a variety of clinical settings, including obstetrics and gynecology, cardiology and cancer detection.</a:t>
            </a:r>
          </a:p>
        </p:txBody>
      </p:sp>
    </p:spTree>
    <p:extLst>
      <p:ext uri="{BB962C8B-B14F-4D97-AF65-F5344CB8AC3E}">
        <p14:creationId xmlns:p14="http://schemas.microsoft.com/office/powerpoint/2010/main" val="10558245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7" y="880533"/>
            <a:ext cx="10961157" cy="812799"/>
          </a:xfrm>
        </p:spPr>
        <p:txBody>
          <a:bodyPr>
            <a:normAutofit fontScale="90000"/>
          </a:bodyPr>
          <a:lstStyle/>
          <a:p>
            <a:br>
              <a:rPr lang="en-US" b="1" dirty="0"/>
            </a:br>
            <a:r>
              <a:rPr lang="en-US" sz="4400" b="1" dirty="0"/>
              <a:t>Obstetrics and Gynecology</a:t>
            </a:r>
            <a:br>
              <a:rPr lang="en-US" b="1" dirty="0"/>
            </a:br>
            <a:endParaRPr lang="en-US" dirty="0"/>
          </a:p>
        </p:txBody>
      </p:sp>
      <p:sp>
        <p:nvSpPr>
          <p:cNvPr id="3" name="Content Placeholder 2"/>
          <p:cNvSpPr>
            <a:spLocks noGrp="1"/>
          </p:cNvSpPr>
          <p:nvPr>
            <p:ph idx="1"/>
          </p:nvPr>
        </p:nvSpPr>
        <p:spPr>
          <a:xfrm>
            <a:off x="0" y="2133600"/>
            <a:ext cx="12192000" cy="4724400"/>
          </a:xfrm>
        </p:spPr>
        <p:txBody>
          <a:bodyPr>
            <a:noAutofit/>
          </a:bodyPr>
          <a:lstStyle/>
          <a:p>
            <a:r>
              <a:rPr lang="en-US" sz="3200" dirty="0"/>
              <a:t>Measuring the size of the fetus to determine the due date</a:t>
            </a:r>
          </a:p>
          <a:p>
            <a:r>
              <a:rPr lang="en-US" sz="3200" dirty="0"/>
              <a:t>Determining the position of the fetus to see if it is in the normal head down position or breech</a:t>
            </a:r>
          </a:p>
          <a:p>
            <a:r>
              <a:rPr lang="en-US" sz="3200" dirty="0"/>
              <a:t>Checking the position of the placenta </a:t>
            </a:r>
          </a:p>
          <a:p>
            <a:r>
              <a:rPr lang="en-US" sz="3200" dirty="0"/>
              <a:t>View the number of fetuses in the uterus</a:t>
            </a:r>
          </a:p>
          <a:p>
            <a:r>
              <a:rPr lang="en-US" sz="3200" dirty="0"/>
              <a:t>Checking the sex of the baby (if the genital area can be clearly seen)</a:t>
            </a:r>
          </a:p>
        </p:txBody>
      </p:sp>
    </p:spTree>
    <p:extLst>
      <p:ext uri="{BB962C8B-B14F-4D97-AF65-F5344CB8AC3E}">
        <p14:creationId xmlns:p14="http://schemas.microsoft.com/office/powerpoint/2010/main" val="148107590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851452"/>
          </a:xfrm>
        </p:spPr>
        <p:txBody>
          <a:bodyPr/>
          <a:lstStyle/>
          <a:p>
            <a:r>
              <a:rPr lang="en-US" dirty="0"/>
              <a:t>Cont.</a:t>
            </a:r>
          </a:p>
        </p:txBody>
      </p:sp>
      <p:sp>
        <p:nvSpPr>
          <p:cNvPr id="3" name="Content Placeholder 2"/>
          <p:cNvSpPr>
            <a:spLocks noGrp="1"/>
          </p:cNvSpPr>
          <p:nvPr>
            <p:ph idx="1"/>
          </p:nvPr>
        </p:nvSpPr>
        <p:spPr>
          <a:xfrm>
            <a:off x="0" y="2291644"/>
            <a:ext cx="12112978" cy="4566356"/>
          </a:xfrm>
        </p:spPr>
        <p:txBody>
          <a:bodyPr>
            <a:normAutofit/>
          </a:bodyPr>
          <a:lstStyle/>
          <a:p>
            <a:r>
              <a:rPr lang="en-US" sz="3200" dirty="0"/>
              <a:t>checking the fetus's growth rate by making many measurements over time</a:t>
            </a:r>
          </a:p>
          <a:p>
            <a:r>
              <a:rPr lang="en-US" sz="3200" dirty="0"/>
              <a:t>detecting ectopic pregnancy.</a:t>
            </a:r>
          </a:p>
          <a:p>
            <a:r>
              <a:rPr lang="en-US" sz="3200" dirty="0"/>
              <a:t>determining whether there is an appropriate amount of amniotic fluid cushioning the baby</a:t>
            </a:r>
          </a:p>
          <a:p>
            <a:r>
              <a:rPr lang="en-US" sz="3200" dirty="0"/>
              <a:t>monitoring the baby during specialized procedures </a:t>
            </a:r>
          </a:p>
          <a:p>
            <a:r>
              <a:rPr lang="en-US" sz="3200" dirty="0"/>
              <a:t>seeing tumors of the ovary and breast</a:t>
            </a:r>
          </a:p>
        </p:txBody>
      </p:sp>
    </p:spTree>
    <p:extLst>
      <p:ext uri="{BB962C8B-B14F-4D97-AF65-F5344CB8AC3E}">
        <p14:creationId xmlns:p14="http://schemas.microsoft.com/office/powerpoint/2010/main" val="144329043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b="1" dirty="0"/>
            </a:br>
            <a:r>
              <a:rPr lang="en-US" sz="4000" b="1" dirty="0"/>
              <a:t>Cardiology</a:t>
            </a:r>
            <a:br>
              <a:rPr lang="en-US" b="1" dirty="0"/>
            </a:br>
            <a:endParaRPr lang="en-US" dirty="0"/>
          </a:p>
        </p:txBody>
      </p:sp>
      <p:sp>
        <p:nvSpPr>
          <p:cNvPr id="3" name="Content Placeholder 2"/>
          <p:cNvSpPr>
            <a:spLocks noGrp="1"/>
          </p:cNvSpPr>
          <p:nvPr>
            <p:ph idx="1"/>
          </p:nvPr>
        </p:nvSpPr>
        <p:spPr>
          <a:xfrm>
            <a:off x="496712" y="2603500"/>
            <a:ext cx="11108266" cy="4071620"/>
          </a:xfrm>
        </p:spPr>
        <p:txBody>
          <a:bodyPr>
            <a:normAutofit/>
          </a:bodyPr>
          <a:lstStyle/>
          <a:p>
            <a:r>
              <a:rPr lang="en-US" sz="3200" dirty="0"/>
              <a:t>Cardiac ultrasound also known as echocardiography </a:t>
            </a:r>
          </a:p>
          <a:p>
            <a:r>
              <a:rPr lang="en-US" sz="3200" dirty="0"/>
              <a:t>It monitors how the heart chambers are pumping blood through the heart </a:t>
            </a:r>
          </a:p>
          <a:p>
            <a:r>
              <a:rPr lang="en-US" sz="3200" dirty="0"/>
              <a:t>Electrodes are used to check on the heart rhythms and ultrasound technology to see how blood moves through the heart.</a:t>
            </a:r>
          </a:p>
          <a:p>
            <a:endParaRPr lang="en-US" sz="3200" dirty="0"/>
          </a:p>
          <a:p>
            <a:endParaRPr lang="en-US" sz="3200" dirty="0"/>
          </a:p>
        </p:txBody>
      </p:sp>
    </p:spTree>
    <p:extLst>
      <p:ext uri="{BB962C8B-B14F-4D97-AF65-F5344CB8AC3E}">
        <p14:creationId xmlns:p14="http://schemas.microsoft.com/office/powerpoint/2010/main" val="325560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Interpretation of the findings</a:t>
            </a:r>
          </a:p>
        </p:txBody>
      </p:sp>
      <p:sp>
        <p:nvSpPr>
          <p:cNvPr id="3" name="Content Placeholder 2"/>
          <p:cNvSpPr>
            <a:spLocks noGrp="1"/>
          </p:cNvSpPr>
          <p:nvPr>
            <p:ph idx="1"/>
          </p:nvPr>
        </p:nvSpPr>
        <p:spPr>
          <a:xfrm>
            <a:off x="0" y="2107095"/>
            <a:ext cx="12192000" cy="4750905"/>
          </a:xfrm>
        </p:spPr>
        <p:txBody>
          <a:bodyPr>
            <a:normAutofit/>
          </a:bodyPr>
          <a:lstStyle/>
          <a:p>
            <a:pPr marL="539496" indent="-457200" defTabSz="914400">
              <a:spcBef>
                <a:spcPts val="600"/>
              </a:spcBef>
              <a:buClr>
                <a:srgbClr val="3891A7"/>
              </a:buClr>
            </a:pPr>
            <a:r>
              <a:rPr lang="en-US" sz="2800" b="1" dirty="0">
                <a:solidFill>
                  <a:prstClr val="black"/>
                </a:solidFill>
                <a:latin typeface="Century" panose="02040604050505020304" pitchFamily="18" charset="0"/>
              </a:rPr>
              <a:t>Increased CSF pressure </a:t>
            </a:r>
            <a:r>
              <a:rPr lang="en-US" sz="2800" dirty="0">
                <a:solidFill>
                  <a:prstClr val="black"/>
                </a:solidFill>
                <a:latin typeface="Century" panose="02040604050505020304" pitchFamily="18" charset="0"/>
              </a:rPr>
              <a:t>can indicate congestive heart failure, cerebral oedema, subarachnoid hemorrhage, hypo-osmolality resulting from hemodialysis , meningeal inflammation, meningitis, hydrocephalus or pseudotumor cerebri.</a:t>
            </a:r>
          </a:p>
          <a:p>
            <a:pPr marL="539496" indent="-457200" defTabSz="914400">
              <a:spcBef>
                <a:spcPts val="600"/>
              </a:spcBef>
              <a:buClr>
                <a:srgbClr val="3891A7"/>
              </a:buClr>
            </a:pPr>
            <a:r>
              <a:rPr lang="en-US" sz="2800" b="1" dirty="0">
                <a:solidFill>
                  <a:prstClr val="black"/>
                </a:solidFill>
                <a:latin typeface="Century" panose="02040604050505020304" pitchFamily="18" charset="0"/>
              </a:rPr>
              <a:t>Decreased CSF pressure </a:t>
            </a:r>
            <a:r>
              <a:rPr lang="en-US" sz="2800" dirty="0">
                <a:solidFill>
                  <a:prstClr val="black"/>
                </a:solidFill>
                <a:latin typeface="Century" panose="02040604050505020304" pitchFamily="18" charset="0"/>
              </a:rPr>
              <a:t>can indicate complete subarachnoid blockage, leakage of spinal fluid, severe dehydration,  hyper osmolality, or circulatory collapse. </a:t>
            </a:r>
          </a:p>
          <a:p>
            <a:pPr marL="539496" indent="-457200" defTabSz="914400">
              <a:spcBef>
                <a:spcPts val="600"/>
              </a:spcBef>
              <a:buClr>
                <a:srgbClr val="3891A7"/>
              </a:buClr>
            </a:pPr>
            <a:r>
              <a:rPr lang="en-US" sz="2800" dirty="0">
                <a:solidFill>
                  <a:prstClr val="black"/>
                </a:solidFill>
                <a:latin typeface="Century" panose="02040604050505020304" pitchFamily="18" charset="0"/>
              </a:rPr>
              <a:t>Lumbar puncture for the purpose of reducing pressure is performed in some patients with idiopathic intracranial hypertension (also called pseudotumor cerebri.)</a:t>
            </a:r>
          </a:p>
          <a:p>
            <a:endParaRPr lang="en-US" dirty="0"/>
          </a:p>
        </p:txBody>
      </p:sp>
    </p:spTree>
    <p:extLst>
      <p:ext uri="{BB962C8B-B14F-4D97-AF65-F5344CB8AC3E}">
        <p14:creationId xmlns:p14="http://schemas.microsoft.com/office/powerpoint/2010/main" val="341667912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864704"/>
          </a:xfrm>
        </p:spPr>
        <p:txBody>
          <a:bodyPr>
            <a:normAutofit fontScale="90000"/>
          </a:bodyPr>
          <a:lstStyle/>
          <a:p>
            <a:br>
              <a:rPr lang="en-US" b="1" dirty="0"/>
            </a:br>
            <a:r>
              <a:rPr lang="en-US" sz="4400" b="1" dirty="0"/>
              <a:t>Urology</a:t>
            </a:r>
            <a:br>
              <a:rPr lang="en-US" b="1" dirty="0"/>
            </a:br>
            <a:endParaRPr lang="en-US" dirty="0"/>
          </a:p>
        </p:txBody>
      </p:sp>
      <p:sp>
        <p:nvSpPr>
          <p:cNvPr id="3" name="Content Placeholder 2"/>
          <p:cNvSpPr>
            <a:spLocks noGrp="1"/>
          </p:cNvSpPr>
          <p:nvPr>
            <p:ph idx="1"/>
          </p:nvPr>
        </p:nvSpPr>
        <p:spPr>
          <a:xfrm>
            <a:off x="225778" y="2407920"/>
            <a:ext cx="11966222" cy="4312919"/>
          </a:xfrm>
        </p:spPr>
        <p:txBody>
          <a:bodyPr>
            <a:noAutofit/>
          </a:bodyPr>
          <a:lstStyle/>
          <a:p>
            <a:r>
              <a:rPr lang="en-US" sz="3200" dirty="0"/>
              <a:t>Measuring blood flow through the kidney</a:t>
            </a:r>
          </a:p>
          <a:p>
            <a:r>
              <a:rPr lang="en-US" sz="3200" dirty="0"/>
              <a:t>Can diagnose kidney stones</a:t>
            </a:r>
          </a:p>
          <a:p>
            <a:r>
              <a:rPr lang="en-US" sz="3200" dirty="0"/>
              <a:t>Detecting prostate cancer early</a:t>
            </a:r>
          </a:p>
          <a:p>
            <a:r>
              <a:rPr lang="en-US" sz="3200" dirty="0"/>
              <a:t>In addition to these areas, there is a growing use for ultrasound as a rapid imaging tool for diagnosis in emergency rooms. </a:t>
            </a:r>
            <a:r>
              <a:rPr lang="en-US" sz="3200" dirty="0" err="1"/>
              <a:t>Eg</a:t>
            </a:r>
            <a:r>
              <a:rPr lang="en-US" sz="3200" dirty="0"/>
              <a:t> to diagnose testicular </a:t>
            </a:r>
            <a:r>
              <a:rPr lang="en-US" sz="3200" dirty="0" err="1"/>
              <a:t>tortion</a:t>
            </a:r>
            <a:endParaRPr lang="en-US" sz="3200" dirty="0"/>
          </a:p>
          <a:p>
            <a:endParaRPr lang="en-US" sz="3200" dirty="0"/>
          </a:p>
        </p:txBody>
      </p:sp>
    </p:spTree>
    <p:extLst>
      <p:ext uri="{BB962C8B-B14F-4D97-AF65-F5344CB8AC3E}">
        <p14:creationId xmlns:p14="http://schemas.microsoft.com/office/powerpoint/2010/main" val="328368402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D73D9-2F5E-445D-9A73-5A661BF7D767}"/>
              </a:ext>
            </a:extLst>
          </p:cNvPr>
          <p:cNvSpPr>
            <a:spLocks noGrp="1"/>
          </p:cNvSpPr>
          <p:nvPr>
            <p:ph type="title"/>
          </p:nvPr>
        </p:nvSpPr>
        <p:spPr>
          <a:xfrm>
            <a:off x="583096" y="609600"/>
            <a:ext cx="10376452" cy="1071032"/>
          </a:xfrm>
        </p:spPr>
        <p:txBody>
          <a:bodyPr/>
          <a:lstStyle/>
          <a:p>
            <a:r>
              <a:rPr lang="en-US" sz="4000" b="1" dirty="0"/>
              <a:t>Positron emission tomography(PET) scan</a:t>
            </a:r>
          </a:p>
        </p:txBody>
      </p:sp>
      <p:sp>
        <p:nvSpPr>
          <p:cNvPr id="3" name="Content Placeholder 2">
            <a:extLst>
              <a:ext uri="{FF2B5EF4-FFF2-40B4-BE49-F238E27FC236}">
                <a16:creationId xmlns:a16="http://schemas.microsoft.com/office/drawing/2014/main" id="{EA6727FF-2E05-4833-B771-3AC58888D384}"/>
              </a:ext>
            </a:extLst>
          </p:cNvPr>
          <p:cNvSpPr>
            <a:spLocks noGrp="1"/>
          </p:cNvSpPr>
          <p:nvPr>
            <p:ph idx="1"/>
          </p:nvPr>
        </p:nvSpPr>
        <p:spPr>
          <a:xfrm>
            <a:off x="167641" y="2226365"/>
            <a:ext cx="11521440" cy="4321191"/>
          </a:xfrm>
        </p:spPr>
        <p:txBody>
          <a:bodyPr>
            <a:normAutofit/>
          </a:bodyPr>
          <a:lstStyle/>
          <a:p>
            <a:r>
              <a:rPr lang="en-US" sz="3200" dirty="0"/>
              <a:t>A positron emission tomography (PET) scan is a nuclear medicine test that </a:t>
            </a:r>
            <a:r>
              <a:rPr lang="en-US" sz="3200" u="sng" dirty="0"/>
              <a:t>creates a roadmap </a:t>
            </a:r>
            <a:r>
              <a:rPr lang="en-US" sz="3200" dirty="0"/>
              <a:t>of blood flow in the patient’s body. The healthcare provider can visualize abnormal blood flow to the patient’s tissues and organs.</a:t>
            </a:r>
          </a:p>
          <a:p>
            <a:r>
              <a:rPr lang="en-US" sz="3200" dirty="0"/>
              <a:t>A radioactive chemical called a </a:t>
            </a:r>
            <a:r>
              <a:rPr lang="en-US" sz="3200" b="1" dirty="0"/>
              <a:t>tracer</a:t>
            </a:r>
            <a:r>
              <a:rPr lang="en-US" sz="3200" dirty="0"/>
              <a:t> and a special camera that detects the tracer inside the patient’s body are the keys to a PET scan.</a:t>
            </a:r>
          </a:p>
        </p:txBody>
      </p:sp>
    </p:spTree>
    <p:extLst>
      <p:ext uri="{BB962C8B-B14F-4D97-AF65-F5344CB8AC3E}">
        <p14:creationId xmlns:p14="http://schemas.microsoft.com/office/powerpoint/2010/main" val="40716287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6589-E9CD-469E-BB97-0E29E74AD3F4}"/>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3670BA81-8DD9-4DC9-80B1-2133144CF5FB}"/>
              </a:ext>
            </a:extLst>
          </p:cNvPr>
          <p:cNvSpPr>
            <a:spLocks noGrp="1"/>
          </p:cNvSpPr>
          <p:nvPr>
            <p:ph idx="1"/>
          </p:nvPr>
        </p:nvSpPr>
        <p:spPr>
          <a:xfrm>
            <a:off x="182880" y="2346960"/>
            <a:ext cx="12009119" cy="4511039"/>
          </a:xfrm>
        </p:spPr>
        <p:txBody>
          <a:bodyPr>
            <a:noAutofit/>
          </a:bodyPr>
          <a:lstStyle/>
          <a:p>
            <a:r>
              <a:rPr lang="en-US" sz="2800" dirty="0"/>
              <a:t>The healthcare provider administers the </a:t>
            </a:r>
            <a:r>
              <a:rPr lang="en-US" sz="2800" b="1" dirty="0"/>
              <a:t>tracer</a:t>
            </a:r>
            <a:r>
              <a:rPr lang="en-US" sz="2800" dirty="0"/>
              <a:t> into the patient’s veins prior to the scan. The tracer gives off </a:t>
            </a:r>
            <a:r>
              <a:rPr lang="en-US" sz="2800" b="1" dirty="0"/>
              <a:t>positrons</a:t>
            </a:r>
            <a:r>
              <a:rPr lang="en-US" sz="2800" dirty="0"/>
              <a:t>, which are very </a:t>
            </a:r>
            <a:r>
              <a:rPr lang="en-US" sz="2800" u="sng" dirty="0"/>
              <a:t>small charged particles </a:t>
            </a:r>
            <a:r>
              <a:rPr lang="en-US" sz="2800" dirty="0"/>
              <a:t>that can be detected by the PET scan camera. </a:t>
            </a:r>
          </a:p>
          <a:p>
            <a:r>
              <a:rPr lang="en-US" sz="2800" dirty="0"/>
              <a:t>The PET scan camera takes a series of images, each capturing the position of positrons in the body. These images are stored and replayed on a computer screen. Images show the tracer containing blood as the blood makes its way into organs and tissues, giving the healthcare provider a clear picture of blood flow within the body.</a:t>
            </a:r>
          </a:p>
        </p:txBody>
      </p:sp>
    </p:spTree>
    <p:extLst>
      <p:ext uri="{BB962C8B-B14F-4D97-AF65-F5344CB8AC3E}">
        <p14:creationId xmlns:p14="http://schemas.microsoft.com/office/powerpoint/2010/main" val="332840009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C7B0F-9A58-4A7F-80B6-EFA702796187}"/>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2DBF8A42-12C8-4475-A896-8F0182E8DDF8}"/>
              </a:ext>
            </a:extLst>
          </p:cNvPr>
          <p:cNvSpPr>
            <a:spLocks noGrp="1"/>
          </p:cNvSpPr>
          <p:nvPr>
            <p:ph idx="1"/>
          </p:nvPr>
        </p:nvSpPr>
        <p:spPr>
          <a:xfrm>
            <a:off x="428978" y="2370667"/>
            <a:ext cx="10814755" cy="4334933"/>
          </a:xfrm>
        </p:spPr>
        <p:txBody>
          <a:bodyPr>
            <a:normAutofit lnSpcReduction="10000"/>
          </a:bodyPr>
          <a:lstStyle/>
          <a:p>
            <a:r>
              <a:rPr lang="en-US" sz="2800" b="1" dirty="0"/>
              <a:t>The PET scan is ordered to study blood flow and metabolic activity within a patient’s body. </a:t>
            </a:r>
          </a:p>
          <a:p>
            <a:r>
              <a:rPr lang="en-US" sz="2800" dirty="0"/>
              <a:t>Healthcare providers frequently combine results from the PET scan with the CT scan results to obtain a thorough understanding of how well tissues and organs are being infused with blood. Sometimes a CT scan is performed along with a PET scan. </a:t>
            </a:r>
          </a:p>
          <a:p>
            <a:r>
              <a:rPr lang="en-US" sz="2800" dirty="0"/>
              <a:t>The tracer contains low level radiation that will rarely lead to tissue damage. It is rare that a patient will have an allergic reaction to the tracer.</a:t>
            </a:r>
          </a:p>
        </p:txBody>
      </p:sp>
    </p:spTree>
    <p:extLst>
      <p:ext uri="{BB962C8B-B14F-4D97-AF65-F5344CB8AC3E}">
        <p14:creationId xmlns:p14="http://schemas.microsoft.com/office/powerpoint/2010/main" val="401057640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32C83-D137-43D0-91D9-4C41DABCBF3D}"/>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2387865F-1CA8-466A-9381-B7FD4587B0C2}"/>
              </a:ext>
            </a:extLst>
          </p:cNvPr>
          <p:cNvSpPr>
            <a:spLocks noGrp="1"/>
          </p:cNvSpPr>
          <p:nvPr>
            <p:ph idx="1"/>
          </p:nvPr>
        </p:nvSpPr>
        <p:spPr>
          <a:xfrm>
            <a:off x="361244" y="2336800"/>
            <a:ext cx="11401778" cy="4244622"/>
          </a:xfrm>
        </p:spPr>
        <p:txBody>
          <a:bodyPr>
            <a:normAutofit lnSpcReduction="10000"/>
          </a:bodyPr>
          <a:lstStyle/>
          <a:p>
            <a:pPr marL="0" indent="0">
              <a:buNone/>
            </a:pPr>
            <a:r>
              <a:rPr lang="en-US" sz="2800" b="1" dirty="0"/>
              <a:t>Before Administering the Test</a:t>
            </a:r>
          </a:p>
          <a:p>
            <a:r>
              <a:rPr lang="en-US" sz="2800" dirty="0"/>
              <a:t>The patient is asked to withhold medications 24 hours before the PET scan</a:t>
            </a:r>
          </a:p>
          <a:p>
            <a:r>
              <a:rPr lang="en-US" sz="2800" dirty="0"/>
              <a:t>The healthcare provider may ask the patient to decrease his or her dose of insulin if the patient is diabetic</a:t>
            </a:r>
          </a:p>
          <a:p>
            <a:r>
              <a:rPr lang="en-US" sz="2800" dirty="0"/>
              <a:t>Withhold meals for 8 hours.</a:t>
            </a:r>
          </a:p>
          <a:p>
            <a:r>
              <a:rPr lang="en-US" sz="2800" dirty="0"/>
              <a:t>Withhold caffein, alcohol  and tobacco for 24 hours</a:t>
            </a:r>
          </a:p>
          <a:p>
            <a:r>
              <a:rPr lang="en-US" sz="2800" dirty="0"/>
              <a:t>PET scan may not be administered if the patient is pregnant or breastfeeding.</a:t>
            </a:r>
          </a:p>
          <a:p>
            <a:endParaRPr lang="en-US" sz="2800" dirty="0"/>
          </a:p>
        </p:txBody>
      </p:sp>
    </p:spTree>
    <p:extLst>
      <p:ext uri="{BB962C8B-B14F-4D97-AF65-F5344CB8AC3E}">
        <p14:creationId xmlns:p14="http://schemas.microsoft.com/office/powerpoint/2010/main" val="13419677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71F49-1A87-4715-9DC7-45EF7DEA6714}"/>
              </a:ext>
            </a:extLst>
          </p:cNvPr>
          <p:cNvSpPr>
            <a:spLocks noGrp="1"/>
          </p:cNvSpPr>
          <p:nvPr>
            <p:ph type="title"/>
          </p:nvPr>
        </p:nvSpPr>
        <p:spPr/>
        <p:txBody>
          <a:bodyPr/>
          <a:lstStyle/>
          <a:p>
            <a:br>
              <a:rPr lang="en-US" dirty="0"/>
            </a:br>
            <a:r>
              <a:rPr lang="en-US" b="1" dirty="0"/>
              <a:t>How the Test Is Performed</a:t>
            </a:r>
            <a:br>
              <a:rPr lang="en-US" dirty="0"/>
            </a:br>
            <a:endParaRPr lang="en-US" dirty="0"/>
          </a:p>
        </p:txBody>
      </p:sp>
      <p:sp>
        <p:nvSpPr>
          <p:cNvPr id="3" name="Content Placeholder 2">
            <a:extLst>
              <a:ext uri="{FF2B5EF4-FFF2-40B4-BE49-F238E27FC236}">
                <a16:creationId xmlns:a16="http://schemas.microsoft.com/office/drawing/2014/main" id="{5ADA3209-B60D-4FCD-89F0-535E45A21D87}"/>
              </a:ext>
            </a:extLst>
          </p:cNvPr>
          <p:cNvSpPr>
            <a:spLocks noGrp="1"/>
          </p:cNvSpPr>
          <p:nvPr>
            <p:ph idx="1"/>
          </p:nvPr>
        </p:nvSpPr>
        <p:spPr>
          <a:xfrm>
            <a:off x="383822" y="2494844"/>
            <a:ext cx="11334045" cy="3973688"/>
          </a:xfrm>
        </p:spPr>
        <p:txBody>
          <a:bodyPr>
            <a:normAutofit/>
          </a:bodyPr>
          <a:lstStyle/>
          <a:p>
            <a:r>
              <a:rPr lang="en-US" sz="2800" dirty="0"/>
              <a:t>The patient is administered the tracer intravenously.</a:t>
            </a:r>
          </a:p>
          <a:p>
            <a:r>
              <a:rPr lang="en-US" sz="2800" dirty="0"/>
              <a:t>The patient lies on a table.</a:t>
            </a:r>
          </a:p>
          <a:p>
            <a:r>
              <a:rPr lang="en-US" sz="2800" dirty="0"/>
              <a:t>The patient may be given a blindfold or earplugs to wear during the scan.</a:t>
            </a:r>
          </a:p>
          <a:p>
            <a:r>
              <a:rPr lang="en-US" sz="2800" dirty="0"/>
              <a:t>Electrocardiogram electrodes are placed on the patient, if the patient’s heart is being studied.</a:t>
            </a:r>
          </a:p>
          <a:p>
            <a:r>
              <a:rPr lang="en-US" sz="2800" dirty="0"/>
              <a:t>The PET scan camera moves around the patient.</a:t>
            </a:r>
          </a:p>
        </p:txBody>
      </p:sp>
    </p:spTree>
    <p:extLst>
      <p:ext uri="{BB962C8B-B14F-4D97-AF65-F5344CB8AC3E}">
        <p14:creationId xmlns:p14="http://schemas.microsoft.com/office/powerpoint/2010/main" val="360276057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303B3-AECB-4FD5-9F09-6FE121A920C1}"/>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B6DE3C44-3380-482C-AD75-270544AD6CC8}"/>
              </a:ext>
            </a:extLst>
          </p:cNvPr>
          <p:cNvSpPr>
            <a:spLocks noGrp="1"/>
          </p:cNvSpPr>
          <p:nvPr>
            <p:ph idx="1"/>
          </p:nvPr>
        </p:nvSpPr>
        <p:spPr>
          <a:xfrm>
            <a:off x="361244" y="2585156"/>
            <a:ext cx="11480800" cy="3815644"/>
          </a:xfrm>
        </p:spPr>
        <p:txBody>
          <a:bodyPr>
            <a:normAutofit fontScale="92500" lnSpcReduction="10000"/>
          </a:bodyPr>
          <a:lstStyle/>
          <a:p>
            <a:r>
              <a:rPr lang="en-US" sz="3000" dirty="0"/>
              <a:t>The patient might be asked to tell a story or read during the scan, if the patient’s brain is being studied.</a:t>
            </a:r>
          </a:p>
          <a:p>
            <a:r>
              <a:rPr lang="en-US" sz="3000" dirty="0"/>
              <a:t>The healthcare provider or PET scan technician is outside the PET scan room and is able to speak to the patient through an intercom and see the patient through a window.</a:t>
            </a:r>
          </a:p>
          <a:p>
            <a:r>
              <a:rPr lang="en-US" sz="3000" dirty="0"/>
              <a:t>The patient must drink lots of fluid for a full day to flush the tracer from the patient’s body</a:t>
            </a:r>
          </a:p>
          <a:p>
            <a:r>
              <a:rPr lang="en-US" sz="3000" dirty="0"/>
              <a:t>The test takes 3 hours and the results are ready immediately</a:t>
            </a:r>
          </a:p>
          <a:p>
            <a:endParaRPr lang="en-US" sz="3000" dirty="0"/>
          </a:p>
          <a:p>
            <a:endParaRPr lang="en-US" sz="3000" dirty="0"/>
          </a:p>
          <a:p>
            <a:endParaRPr lang="en-US" dirty="0"/>
          </a:p>
        </p:txBody>
      </p:sp>
    </p:spTree>
    <p:extLst>
      <p:ext uri="{BB962C8B-B14F-4D97-AF65-F5344CB8AC3E}">
        <p14:creationId xmlns:p14="http://schemas.microsoft.com/office/powerpoint/2010/main" val="336909055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4CBFA-A15A-4FF9-A3F3-7D3694152F50}"/>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57D988A2-7D30-43B3-BFD0-886A773451FE}"/>
              </a:ext>
            </a:extLst>
          </p:cNvPr>
          <p:cNvSpPr>
            <a:spLocks noGrp="1"/>
          </p:cNvSpPr>
          <p:nvPr>
            <p:ph idx="1"/>
          </p:nvPr>
        </p:nvSpPr>
        <p:spPr>
          <a:xfrm>
            <a:off x="316090" y="2359377"/>
            <a:ext cx="11875910" cy="4498623"/>
          </a:xfrm>
        </p:spPr>
        <p:txBody>
          <a:bodyPr>
            <a:noAutofit/>
          </a:bodyPr>
          <a:lstStyle/>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Normal:   Normal blood flow</a:t>
            </a:r>
          </a:p>
          <a:p>
            <a:pPr marL="0" indent="0">
              <a:buNone/>
            </a:pPr>
            <a:r>
              <a:rPr lang="en-US" sz="2800" dirty="0">
                <a:latin typeface="Calibri" panose="020F0502020204030204" pitchFamily="34" charset="0"/>
                <a:cs typeface="Calibri" panose="020F0502020204030204" pitchFamily="34" charset="0"/>
              </a:rPr>
              <a:t>                      No growth</a:t>
            </a:r>
          </a:p>
          <a:p>
            <a:pPr marL="0" indent="0">
              <a:buNone/>
            </a:pPr>
            <a:r>
              <a:rPr lang="en-US" sz="2800" dirty="0">
                <a:latin typeface="Calibri" panose="020F0502020204030204" pitchFamily="34" charset="0"/>
                <a:cs typeface="Calibri" panose="020F0502020204030204" pitchFamily="34" charset="0"/>
              </a:rPr>
              <a:t>                      No blockage</a:t>
            </a:r>
          </a:p>
          <a:p>
            <a:pPr marL="0" indent="0">
              <a:buNone/>
            </a:pPr>
            <a:r>
              <a:rPr lang="en-US" sz="2800" dirty="0">
                <a:latin typeface="Calibri" panose="020F0502020204030204" pitchFamily="34" charset="0"/>
                <a:cs typeface="Calibri" panose="020F0502020204030204" pitchFamily="34" charset="0"/>
              </a:rPr>
              <a:t>                      Normal metabolic activity</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Abnormal:   Unexpected blood flow</a:t>
            </a:r>
          </a:p>
          <a:p>
            <a:pPr marL="0" indent="0">
              <a:buNone/>
            </a:pPr>
            <a:r>
              <a:rPr lang="en-US" sz="2800" dirty="0">
                <a:latin typeface="Calibri" panose="020F0502020204030204" pitchFamily="34" charset="0"/>
                <a:cs typeface="Calibri" panose="020F0502020204030204" pitchFamily="34" charset="0"/>
              </a:rPr>
              <a:t>                          The existence of a growth</a:t>
            </a:r>
          </a:p>
          <a:p>
            <a:pPr marL="0" indent="0">
              <a:buNone/>
            </a:pPr>
            <a:r>
              <a:rPr lang="en-US" sz="2800" dirty="0">
                <a:latin typeface="Calibri" panose="020F0502020204030204" pitchFamily="34" charset="0"/>
                <a:cs typeface="Calibri" panose="020F0502020204030204" pitchFamily="34" charset="0"/>
              </a:rPr>
              <a:t>                          A blockage is identified</a:t>
            </a:r>
          </a:p>
          <a:p>
            <a:pPr marL="0" indent="0">
              <a:buNone/>
            </a:pPr>
            <a:r>
              <a:rPr lang="en-US" sz="2800" dirty="0">
                <a:latin typeface="Calibri" panose="020F0502020204030204" pitchFamily="34" charset="0"/>
                <a:cs typeface="Calibri" panose="020F0502020204030204" pitchFamily="34" charset="0"/>
              </a:rPr>
              <a:t>                          Unusual metabolic activity</a:t>
            </a:r>
          </a:p>
          <a:p>
            <a:pPr marL="0" indent="0">
              <a:buNone/>
            </a:pPr>
            <a:r>
              <a:rPr lang="en-US" sz="2800" dirty="0"/>
              <a:t> </a:t>
            </a:r>
          </a:p>
        </p:txBody>
      </p:sp>
    </p:spTree>
    <p:extLst>
      <p:ext uri="{BB962C8B-B14F-4D97-AF65-F5344CB8AC3E}">
        <p14:creationId xmlns:p14="http://schemas.microsoft.com/office/powerpoint/2010/main" val="35062403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A1CA-3DA4-4D3D-ACF8-C2230F777CF0}"/>
              </a:ext>
            </a:extLst>
          </p:cNvPr>
          <p:cNvSpPr>
            <a:spLocks noGrp="1"/>
          </p:cNvSpPr>
          <p:nvPr>
            <p:ph type="title"/>
          </p:nvPr>
        </p:nvSpPr>
        <p:spPr>
          <a:xfrm>
            <a:off x="92765" y="1722783"/>
            <a:ext cx="11979965" cy="2504659"/>
          </a:xfrm>
        </p:spPr>
        <p:txBody>
          <a:bodyPr/>
          <a:lstStyle/>
          <a:p>
            <a:r>
              <a:rPr lang="en-US" sz="4400" b="1" dirty="0">
                <a:solidFill>
                  <a:srgbClr val="7030A0"/>
                </a:solidFill>
              </a:rPr>
              <a:t>VOLUNTARY MALE MEDICAL CIRCUMCISION</a:t>
            </a:r>
            <a:br>
              <a:rPr lang="en-US" sz="4400" b="1" dirty="0">
                <a:solidFill>
                  <a:srgbClr val="7030A0"/>
                </a:solidFill>
              </a:rPr>
            </a:br>
            <a:r>
              <a:rPr lang="en-US" sz="4400" b="1" dirty="0">
                <a:solidFill>
                  <a:srgbClr val="7030A0"/>
                </a:solidFill>
              </a:rPr>
              <a:t>                           (VMMC) </a:t>
            </a:r>
          </a:p>
        </p:txBody>
      </p:sp>
    </p:spTree>
    <p:extLst>
      <p:ext uri="{BB962C8B-B14F-4D97-AF65-F5344CB8AC3E}">
        <p14:creationId xmlns:p14="http://schemas.microsoft.com/office/powerpoint/2010/main" val="352378677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204C-70C2-4BFE-A8A7-2191D676C8EC}"/>
              </a:ext>
            </a:extLst>
          </p:cNvPr>
          <p:cNvSpPr>
            <a:spLocks noGrp="1"/>
          </p:cNvSpPr>
          <p:nvPr>
            <p:ph type="title"/>
          </p:nvPr>
        </p:nvSpPr>
        <p:spPr>
          <a:xfrm>
            <a:off x="914400" y="716280"/>
            <a:ext cx="9433560" cy="1158240"/>
          </a:xfrm>
        </p:spPr>
        <p:txBody>
          <a:bodyPr/>
          <a:lstStyle/>
          <a:p>
            <a:r>
              <a:rPr lang="en-US" sz="4000" b="1" dirty="0"/>
              <a:t>Voluntary male medical circumcision </a:t>
            </a:r>
          </a:p>
        </p:txBody>
      </p:sp>
      <p:sp>
        <p:nvSpPr>
          <p:cNvPr id="3" name="Content Placeholder 2">
            <a:extLst>
              <a:ext uri="{FF2B5EF4-FFF2-40B4-BE49-F238E27FC236}">
                <a16:creationId xmlns:a16="http://schemas.microsoft.com/office/drawing/2014/main" id="{058291D0-417B-4DF6-B30C-CDB2C9900310}"/>
              </a:ext>
            </a:extLst>
          </p:cNvPr>
          <p:cNvSpPr>
            <a:spLocks noGrp="1"/>
          </p:cNvSpPr>
          <p:nvPr>
            <p:ph idx="1"/>
          </p:nvPr>
        </p:nvSpPr>
        <p:spPr>
          <a:xfrm>
            <a:off x="106017" y="2292626"/>
            <a:ext cx="11966713" cy="4565374"/>
          </a:xfrm>
        </p:spPr>
        <p:txBody>
          <a:bodyPr>
            <a:normAutofit/>
          </a:bodyPr>
          <a:lstStyle/>
          <a:p>
            <a:r>
              <a:rPr lang="en-US" sz="2800" dirty="0"/>
              <a:t>Voluntary male medical circumcision (VMMC) is the removal of all or part of the foreskin of the penis by a trained healthcare professional.</a:t>
            </a:r>
          </a:p>
          <a:p>
            <a:r>
              <a:rPr lang="en-US" sz="2800" dirty="0"/>
              <a:t>This reduces heterosexual male vulnerability to HIV infection by approximately 60%. </a:t>
            </a:r>
          </a:p>
          <a:p>
            <a:r>
              <a:rPr lang="en-US" sz="2800" dirty="0"/>
              <a:t>VMMC can have a major impact on HIV epidemics in high prevalence settings. </a:t>
            </a:r>
          </a:p>
        </p:txBody>
      </p:sp>
    </p:spTree>
    <p:extLst>
      <p:ext uri="{BB962C8B-B14F-4D97-AF65-F5344CB8AC3E}">
        <p14:creationId xmlns:p14="http://schemas.microsoft.com/office/powerpoint/2010/main" val="2710305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154546" y="2137893"/>
            <a:ext cx="11925837" cy="4610637"/>
          </a:xfrm>
        </p:spPr>
        <p:txBody>
          <a:bodyPr/>
          <a:lstStyle/>
          <a:p>
            <a:pPr marL="539496" indent="-457200" defTabSz="914400">
              <a:spcBef>
                <a:spcPts val="600"/>
              </a:spcBef>
              <a:buClr>
                <a:srgbClr val="3891A7"/>
              </a:buClr>
            </a:pPr>
            <a:r>
              <a:rPr lang="en-US" sz="3200" dirty="0">
                <a:solidFill>
                  <a:prstClr val="black"/>
                </a:solidFill>
                <a:latin typeface="Century" panose="02040604050505020304" pitchFamily="18" charset="0"/>
              </a:rPr>
              <a:t>The presence of granulocytes is always an abnormal finding indicating presence of an infection.</a:t>
            </a:r>
          </a:p>
          <a:p>
            <a:pPr marL="539496" indent="-457200" defTabSz="914400">
              <a:spcBef>
                <a:spcPts val="600"/>
              </a:spcBef>
              <a:buClr>
                <a:srgbClr val="3891A7"/>
              </a:buClr>
            </a:pPr>
            <a:r>
              <a:rPr lang="en-US" sz="3200" dirty="0">
                <a:solidFill>
                  <a:prstClr val="black"/>
                </a:solidFill>
                <a:latin typeface="Century" panose="02040604050505020304" pitchFamily="18" charset="0"/>
              </a:rPr>
              <a:t>The finding of erythrocytes signifies hemorrhage into the CSF </a:t>
            </a:r>
          </a:p>
          <a:p>
            <a:pPr marL="539496" indent="-457200" defTabSz="914400">
              <a:spcBef>
                <a:spcPts val="600"/>
              </a:spcBef>
              <a:buClr>
                <a:srgbClr val="3891A7"/>
              </a:buClr>
            </a:pPr>
            <a:r>
              <a:rPr lang="en-US" sz="3200" dirty="0">
                <a:solidFill>
                  <a:prstClr val="black"/>
                </a:solidFill>
                <a:latin typeface="Century" panose="02040604050505020304" pitchFamily="18" charset="0"/>
              </a:rPr>
              <a:t>Polymerase chain reaction (PCR) has been a great advance in the diagnosis of some types of meningitis</a:t>
            </a:r>
          </a:p>
          <a:p>
            <a:pPr marL="539496" indent="-457200" defTabSz="914400">
              <a:spcBef>
                <a:spcPts val="600"/>
              </a:spcBef>
              <a:buClr>
                <a:srgbClr val="3891A7"/>
              </a:buClr>
            </a:pPr>
            <a:r>
              <a:rPr lang="en-US" sz="3200" dirty="0">
                <a:solidFill>
                  <a:prstClr val="black"/>
                </a:solidFill>
                <a:latin typeface="Century" panose="02040604050505020304" pitchFamily="18" charset="0"/>
              </a:rPr>
              <a:t>Normal CSF pressure </a:t>
            </a:r>
            <a:r>
              <a:rPr lang="en-US" sz="3200">
                <a:solidFill>
                  <a:prstClr val="black"/>
                </a:solidFill>
                <a:latin typeface="Century" panose="02040604050505020304" pitchFamily="18" charset="0"/>
              </a:rPr>
              <a:t>is between ( 7-18cmH2o).</a:t>
            </a:r>
            <a:endParaRPr lang="en-US" sz="3200" dirty="0">
              <a:solidFill>
                <a:prstClr val="black"/>
              </a:solidFill>
              <a:latin typeface="Century" panose="02040604050505020304" pitchFamily="18" charset="0"/>
            </a:endParaRPr>
          </a:p>
          <a:p>
            <a:endParaRPr lang="en-US" dirty="0"/>
          </a:p>
        </p:txBody>
      </p:sp>
    </p:spTree>
    <p:extLst>
      <p:ext uri="{BB962C8B-B14F-4D97-AF65-F5344CB8AC3E}">
        <p14:creationId xmlns:p14="http://schemas.microsoft.com/office/powerpoint/2010/main" val="178968243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AC99-768E-44D8-B4AF-45FC86829069}"/>
              </a:ext>
            </a:extLst>
          </p:cNvPr>
          <p:cNvSpPr>
            <a:spLocks noGrp="1"/>
          </p:cNvSpPr>
          <p:nvPr>
            <p:ph type="title"/>
          </p:nvPr>
        </p:nvSpPr>
        <p:spPr>
          <a:xfrm>
            <a:off x="596348" y="973668"/>
            <a:ext cx="10774017" cy="706964"/>
          </a:xfrm>
        </p:spPr>
        <p:txBody>
          <a:bodyPr/>
          <a:lstStyle/>
          <a:p>
            <a:r>
              <a:rPr lang="en-US" b="1" dirty="0"/>
              <a:t>Ct…</a:t>
            </a:r>
          </a:p>
        </p:txBody>
      </p:sp>
      <p:sp>
        <p:nvSpPr>
          <p:cNvPr id="3" name="Content Placeholder 2">
            <a:extLst>
              <a:ext uri="{FF2B5EF4-FFF2-40B4-BE49-F238E27FC236}">
                <a16:creationId xmlns:a16="http://schemas.microsoft.com/office/drawing/2014/main" id="{D052E986-A465-42B7-A72C-AAE3A0F67EC8}"/>
              </a:ext>
            </a:extLst>
          </p:cNvPr>
          <p:cNvSpPr>
            <a:spLocks noGrp="1"/>
          </p:cNvSpPr>
          <p:nvPr>
            <p:ph idx="1"/>
          </p:nvPr>
        </p:nvSpPr>
        <p:spPr>
          <a:xfrm>
            <a:off x="225288" y="2398643"/>
            <a:ext cx="11781182" cy="4346713"/>
          </a:xfrm>
        </p:spPr>
        <p:txBody>
          <a:bodyPr>
            <a:normAutofit/>
          </a:bodyPr>
          <a:lstStyle/>
          <a:p>
            <a:r>
              <a:rPr lang="en-US" sz="2800" dirty="0"/>
              <a:t>Male circumcision can be performed for medical reasons or as part of traditional or religious practices. It can be performed for therapeutic reasons to correct pathological conditions such as phimosis, paraphimosis…, for elective purposes such as improved hygiene, prevention of HIV and STI’S and aesthetic preferences. </a:t>
            </a:r>
          </a:p>
          <a:p>
            <a:r>
              <a:rPr lang="en-US" sz="2800" dirty="0"/>
              <a:t>The most common type of circumcision is the elective, done on adolescents- at least 10 years old and above under local anesthesia. This is based on the evidence of safety and clients capacity to assent and co-operate.</a:t>
            </a:r>
          </a:p>
        </p:txBody>
      </p:sp>
    </p:spTree>
    <p:extLst>
      <p:ext uri="{BB962C8B-B14F-4D97-AF65-F5344CB8AC3E}">
        <p14:creationId xmlns:p14="http://schemas.microsoft.com/office/powerpoint/2010/main" val="212630551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19EE-BEF4-4259-AE0C-9393F2851A63}"/>
              </a:ext>
            </a:extLst>
          </p:cNvPr>
          <p:cNvSpPr>
            <a:spLocks noGrp="1"/>
          </p:cNvSpPr>
          <p:nvPr>
            <p:ph type="title"/>
          </p:nvPr>
        </p:nvSpPr>
        <p:spPr/>
        <p:txBody>
          <a:bodyPr/>
          <a:lstStyle/>
          <a:p>
            <a:r>
              <a:rPr lang="en-US" b="1" dirty="0"/>
              <a:t>Ct…</a:t>
            </a:r>
          </a:p>
        </p:txBody>
      </p:sp>
      <p:sp>
        <p:nvSpPr>
          <p:cNvPr id="3" name="Content Placeholder 2">
            <a:extLst>
              <a:ext uri="{FF2B5EF4-FFF2-40B4-BE49-F238E27FC236}">
                <a16:creationId xmlns:a16="http://schemas.microsoft.com/office/drawing/2014/main" id="{2F16051C-EF5D-4BB0-838A-FC0FF937270B}"/>
              </a:ext>
            </a:extLst>
          </p:cNvPr>
          <p:cNvSpPr>
            <a:spLocks noGrp="1"/>
          </p:cNvSpPr>
          <p:nvPr>
            <p:ph idx="1"/>
          </p:nvPr>
        </p:nvSpPr>
        <p:spPr>
          <a:xfrm>
            <a:off x="0" y="2266122"/>
            <a:ext cx="12191999" cy="4591877"/>
          </a:xfrm>
        </p:spPr>
        <p:txBody>
          <a:bodyPr>
            <a:normAutofit/>
          </a:bodyPr>
          <a:lstStyle/>
          <a:p>
            <a:r>
              <a:rPr lang="en-US" sz="2800" dirty="0"/>
              <a:t>Traditional foreskin cutting has been widely performed for religious and cultural reasons, often within two weeks of birth or at the beginning of adolescence, as a rite of passage into adulthood. </a:t>
            </a:r>
          </a:p>
          <a:p>
            <a:r>
              <a:rPr lang="en-US" sz="2800" dirty="0"/>
              <a:t>Mechanism through which male circumcision reduces HIV infection: </a:t>
            </a:r>
          </a:p>
          <a:p>
            <a:pPr>
              <a:buFont typeface="Wingdings" panose="05000000000000000000" pitchFamily="2" charset="2"/>
              <a:buChar char="v"/>
            </a:pPr>
            <a:r>
              <a:rPr lang="en-US" sz="2800" dirty="0"/>
              <a:t>The primary target cells through which HIV enters the body are immune system target cells with CD4 receptors, including Langerhans cells. These cells are present in high density in the epithelium of the inner foreskin and are close to the surface. </a:t>
            </a:r>
          </a:p>
          <a:p>
            <a:endParaRPr lang="en-US" sz="2800" dirty="0"/>
          </a:p>
        </p:txBody>
      </p:sp>
    </p:spTree>
    <p:extLst>
      <p:ext uri="{BB962C8B-B14F-4D97-AF65-F5344CB8AC3E}">
        <p14:creationId xmlns:p14="http://schemas.microsoft.com/office/powerpoint/2010/main" val="426426542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BCFB-AD0E-4765-9EC6-F33E947B06AE}"/>
              </a:ext>
            </a:extLst>
          </p:cNvPr>
          <p:cNvSpPr>
            <a:spLocks noGrp="1"/>
          </p:cNvSpPr>
          <p:nvPr>
            <p:ph type="title"/>
          </p:nvPr>
        </p:nvSpPr>
        <p:spPr/>
        <p:txBody>
          <a:bodyPr/>
          <a:lstStyle/>
          <a:p>
            <a:r>
              <a:rPr lang="en-US" b="1" dirty="0"/>
              <a:t>Ct…</a:t>
            </a:r>
          </a:p>
        </p:txBody>
      </p:sp>
      <p:sp>
        <p:nvSpPr>
          <p:cNvPr id="3" name="Content Placeholder 2">
            <a:extLst>
              <a:ext uri="{FF2B5EF4-FFF2-40B4-BE49-F238E27FC236}">
                <a16:creationId xmlns:a16="http://schemas.microsoft.com/office/drawing/2014/main" id="{55052A61-9C3C-42B7-A38B-27C0E572DBCD}"/>
              </a:ext>
            </a:extLst>
          </p:cNvPr>
          <p:cNvSpPr>
            <a:spLocks noGrp="1"/>
          </p:cNvSpPr>
          <p:nvPr>
            <p:ph idx="1"/>
          </p:nvPr>
        </p:nvSpPr>
        <p:spPr>
          <a:xfrm>
            <a:off x="0" y="2398642"/>
            <a:ext cx="12191999" cy="4459358"/>
          </a:xfrm>
        </p:spPr>
        <p:txBody>
          <a:bodyPr>
            <a:normAutofit/>
          </a:bodyPr>
          <a:lstStyle/>
          <a:p>
            <a:pPr>
              <a:buFont typeface="Wingdings" panose="05000000000000000000" pitchFamily="2" charset="2"/>
              <a:buChar char="v"/>
            </a:pPr>
            <a:r>
              <a:rPr lang="en-US" sz="2800" dirty="0"/>
              <a:t>In a study done, HIV uptake by cells from the mucosal surface of the foreskin was seven times more efficient than uptake by cells from tissue of the female cervix.</a:t>
            </a:r>
          </a:p>
          <a:p>
            <a:pPr>
              <a:buFont typeface="Wingdings" panose="05000000000000000000" pitchFamily="2" charset="2"/>
              <a:buChar char="v"/>
            </a:pPr>
            <a:r>
              <a:rPr lang="en-US" sz="2800" dirty="0"/>
              <a:t> The highly vascularized foreskin mucosa and the mucosa at the frenulum are prone to tearing and bleeding during intercourse. These microinjuries allow easy entry of HIV into the bloodstream.</a:t>
            </a:r>
          </a:p>
          <a:p>
            <a:pPr>
              <a:buFont typeface="Wingdings" panose="05000000000000000000" pitchFamily="2" charset="2"/>
              <a:buChar char="v"/>
            </a:pPr>
            <a:r>
              <a:rPr lang="en-US" sz="2800" dirty="0"/>
              <a:t>A factor that further facilitates transmission of the virus is the presence of an ulcerative sexually transmitted infection— such as herpes simplex, chancroid or syphilis. </a:t>
            </a:r>
          </a:p>
          <a:p>
            <a:endParaRPr lang="en-US" sz="2800" dirty="0"/>
          </a:p>
        </p:txBody>
      </p:sp>
    </p:spTree>
    <p:extLst>
      <p:ext uri="{BB962C8B-B14F-4D97-AF65-F5344CB8AC3E}">
        <p14:creationId xmlns:p14="http://schemas.microsoft.com/office/powerpoint/2010/main" val="17210597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FB7C-D7B9-4F1E-AA2E-3F7D4A41B770}"/>
              </a:ext>
            </a:extLst>
          </p:cNvPr>
          <p:cNvSpPr>
            <a:spLocks noGrp="1"/>
          </p:cNvSpPr>
          <p:nvPr>
            <p:ph type="title"/>
          </p:nvPr>
        </p:nvSpPr>
        <p:spPr>
          <a:xfrm>
            <a:off x="715617" y="973668"/>
            <a:ext cx="10310191" cy="706964"/>
          </a:xfrm>
        </p:spPr>
        <p:txBody>
          <a:bodyPr/>
          <a:lstStyle/>
          <a:p>
            <a:r>
              <a:rPr lang="en-US" b="1" dirty="0"/>
              <a:t>Ct…</a:t>
            </a:r>
          </a:p>
        </p:txBody>
      </p:sp>
      <p:sp>
        <p:nvSpPr>
          <p:cNvPr id="3" name="Content Placeholder 2">
            <a:extLst>
              <a:ext uri="{FF2B5EF4-FFF2-40B4-BE49-F238E27FC236}">
                <a16:creationId xmlns:a16="http://schemas.microsoft.com/office/drawing/2014/main" id="{4FE58267-234F-4857-9B26-B5DB5DCFE0DE}"/>
              </a:ext>
            </a:extLst>
          </p:cNvPr>
          <p:cNvSpPr>
            <a:spLocks noGrp="1"/>
          </p:cNvSpPr>
          <p:nvPr>
            <p:ph idx="1"/>
          </p:nvPr>
        </p:nvSpPr>
        <p:spPr>
          <a:xfrm>
            <a:off x="318052" y="2385391"/>
            <a:ext cx="11516139" cy="4174435"/>
          </a:xfrm>
        </p:spPr>
        <p:txBody>
          <a:bodyPr>
            <a:normAutofit/>
          </a:bodyPr>
          <a:lstStyle/>
          <a:p>
            <a:pPr>
              <a:buFont typeface="Wingdings" panose="05000000000000000000" pitchFamily="2" charset="2"/>
              <a:buChar char="v"/>
            </a:pPr>
            <a:r>
              <a:rPr lang="en-US" sz="2800" dirty="0"/>
              <a:t>Research has indicated that there’s a high concentration of anaerobic bacteria which cause inflammation at the foreskin.</a:t>
            </a:r>
          </a:p>
        </p:txBody>
      </p:sp>
    </p:spTree>
    <p:extLst>
      <p:ext uri="{BB962C8B-B14F-4D97-AF65-F5344CB8AC3E}">
        <p14:creationId xmlns:p14="http://schemas.microsoft.com/office/powerpoint/2010/main" val="202188216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B6BEB-B9C7-4967-95E8-DD5076D70465}"/>
              </a:ext>
            </a:extLst>
          </p:cNvPr>
          <p:cNvSpPr>
            <a:spLocks noGrp="1"/>
          </p:cNvSpPr>
          <p:nvPr>
            <p:ph type="title"/>
          </p:nvPr>
        </p:nvSpPr>
        <p:spPr/>
        <p:txBody>
          <a:bodyPr/>
          <a:lstStyle/>
          <a:p>
            <a:r>
              <a:rPr lang="en-US" b="1" dirty="0"/>
              <a:t>Epidemiology of VMMC</a:t>
            </a:r>
          </a:p>
        </p:txBody>
      </p:sp>
      <p:sp>
        <p:nvSpPr>
          <p:cNvPr id="3" name="Content Placeholder 2">
            <a:extLst>
              <a:ext uri="{FF2B5EF4-FFF2-40B4-BE49-F238E27FC236}">
                <a16:creationId xmlns:a16="http://schemas.microsoft.com/office/drawing/2014/main" id="{5D69B621-B641-4E56-B5D1-69041735D521}"/>
              </a:ext>
            </a:extLst>
          </p:cNvPr>
          <p:cNvSpPr>
            <a:spLocks noGrp="1"/>
          </p:cNvSpPr>
          <p:nvPr>
            <p:ph idx="1"/>
          </p:nvPr>
        </p:nvSpPr>
        <p:spPr>
          <a:xfrm>
            <a:off x="0" y="2239616"/>
            <a:ext cx="12192000" cy="4618383"/>
          </a:xfrm>
        </p:spPr>
        <p:txBody>
          <a:bodyPr>
            <a:normAutofit lnSpcReduction="10000"/>
          </a:bodyPr>
          <a:lstStyle/>
          <a:p>
            <a:r>
              <a:rPr lang="en-US" sz="2800" dirty="0"/>
              <a:t>In the mid-2000s, male circumcision was found to reduce the female-to-male sexual transmission of HIV by 60%.It remains the only one-off intervention that reduces the risk of HIV infection and is highly cost-effective.</a:t>
            </a:r>
          </a:p>
          <a:p>
            <a:r>
              <a:rPr lang="en-US" sz="2800" dirty="0"/>
              <a:t>Since 2007, the World Health Organization (WHO) and UNAIDS  recommended voluntary medical male circumcision (VMMC) as a key component of combination in HIV prevention in countries with a high HIV prevalence and low levels of male circumcision. As a result, 14 countries in East and Southern Africa were identified as priority countries and initiated programs to expand the provision of male circumcision</a:t>
            </a:r>
          </a:p>
          <a:p>
            <a:endParaRPr lang="en-US" dirty="0"/>
          </a:p>
        </p:txBody>
      </p:sp>
    </p:spTree>
    <p:extLst>
      <p:ext uri="{BB962C8B-B14F-4D97-AF65-F5344CB8AC3E}">
        <p14:creationId xmlns:p14="http://schemas.microsoft.com/office/powerpoint/2010/main" val="170913176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2B6D9-DAF8-4644-9648-FB81230C974B}"/>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313BCB31-1414-4CC0-8655-C1BE8BFD09FE}"/>
              </a:ext>
            </a:extLst>
          </p:cNvPr>
          <p:cNvSpPr>
            <a:spLocks noGrp="1"/>
          </p:cNvSpPr>
          <p:nvPr>
            <p:ph idx="1"/>
          </p:nvPr>
        </p:nvSpPr>
        <p:spPr>
          <a:xfrm>
            <a:off x="159026" y="2319130"/>
            <a:ext cx="11926957" cy="4538870"/>
          </a:xfrm>
        </p:spPr>
        <p:txBody>
          <a:bodyPr>
            <a:normAutofit fontScale="92500" lnSpcReduction="20000"/>
          </a:bodyPr>
          <a:lstStyle/>
          <a:p>
            <a:r>
              <a:rPr lang="en-US" sz="2800" dirty="0"/>
              <a:t>These countries include; Botswana,  Ethiopia, Kenya, Lesotho, Malawi, Mozambique, Namibia, Rwanda, south Africa, Eswatini, Tanzania, Uganda, Zambia and Zimbabwe. </a:t>
            </a:r>
          </a:p>
          <a:p>
            <a:r>
              <a:rPr lang="en-US" sz="2800" dirty="0"/>
              <a:t>In 2016/17, South Sudan was subsequently identified as high priority country for VMMC programs, taking the total to 15.</a:t>
            </a:r>
          </a:p>
          <a:p>
            <a:r>
              <a:rPr lang="en-US" sz="2800" dirty="0"/>
              <a:t>This massive public health intervention called for 80% coverage of male circumcision by 2016 in the original 14 priority countries.</a:t>
            </a:r>
          </a:p>
          <a:p>
            <a:r>
              <a:rPr lang="en-US" sz="2800" dirty="0"/>
              <a:t>This</a:t>
            </a:r>
            <a:r>
              <a:rPr lang="en-US" dirty="0"/>
              <a:t> </a:t>
            </a:r>
            <a:r>
              <a:rPr lang="en-US" sz="2800" dirty="0"/>
              <a:t>was estimated that achieving this coverage would cost US$1.5 billion but would lead to savings of US$16.5 billion by 2025 due to averted HIV treatment and care costs. It is also estimated that reaching 80% coverage in the 14 countries would prevent up to 3.4 million new HIV infections.</a:t>
            </a:r>
          </a:p>
        </p:txBody>
      </p:sp>
    </p:spTree>
    <p:extLst>
      <p:ext uri="{BB962C8B-B14F-4D97-AF65-F5344CB8AC3E}">
        <p14:creationId xmlns:p14="http://schemas.microsoft.com/office/powerpoint/2010/main" val="130097787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7D5A-BF9B-4809-A8DD-379609981638}"/>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4EB4AA7E-47B6-46FE-A060-4B090DFBA1C6}"/>
              </a:ext>
            </a:extLst>
          </p:cNvPr>
          <p:cNvSpPr>
            <a:spLocks noGrp="1"/>
          </p:cNvSpPr>
          <p:nvPr>
            <p:ph idx="1"/>
          </p:nvPr>
        </p:nvSpPr>
        <p:spPr>
          <a:xfrm>
            <a:off x="212036" y="2332383"/>
            <a:ext cx="11860694" cy="4525617"/>
          </a:xfrm>
        </p:spPr>
        <p:txBody>
          <a:bodyPr>
            <a:normAutofit fontScale="92500" lnSpcReduction="10000"/>
          </a:bodyPr>
          <a:lstStyle/>
          <a:p>
            <a:r>
              <a:rPr lang="en-US" sz="2800" dirty="0"/>
              <a:t>By the end of 2017, over 18.5 million men in the priority countries had been medically circumcised. Of this total, 4 million voluntary circumcisions were performed in 2017 alone.</a:t>
            </a:r>
          </a:p>
          <a:p>
            <a:r>
              <a:rPr lang="en-US" sz="2800" dirty="0"/>
              <a:t>A new VMMC target was set in the United Nations ‘2016 Political Declaration on HIV and AIDS’ to reach 25 million young men in priority countries with VMMC by 2020.</a:t>
            </a:r>
          </a:p>
          <a:p>
            <a:r>
              <a:rPr lang="en-US" sz="2800" dirty="0"/>
              <a:t>A subsequent WHO/UNAIDS VMMC strategic framework set the goal of reaching 90% of 10-29 year </a:t>
            </a:r>
            <a:r>
              <a:rPr lang="en-US" sz="2800" dirty="0" err="1"/>
              <a:t>olds</a:t>
            </a:r>
            <a:r>
              <a:rPr lang="en-US" sz="2800" dirty="0"/>
              <a:t> in priority countries with VMMC by 2021.</a:t>
            </a:r>
          </a:p>
          <a:p>
            <a:r>
              <a:rPr lang="en-US" sz="2800" dirty="0"/>
              <a:t>To reach this coverage level, 5 million young men in the priority countries will need to undertake voluntary circumcision every year.</a:t>
            </a:r>
          </a:p>
        </p:txBody>
      </p:sp>
    </p:spTree>
    <p:extLst>
      <p:ext uri="{BB962C8B-B14F-4D97-AF65-F5344CB8AC3E}">
        <p14:creationId xmlns:p14="http://schemas.microsoft.com/office/powerpoint/2010/main" val="137275445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9812-0862-47C9-B238-F24B8B0503FA}"/>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77FF934F-98BA-40C7-BA11-03BE41EA6D86}"/>
              </a:ext>
            </a:extLst>
          </p:cNvPr>
          <p:cNvSpPr>
            <a:spLocks noGrp="1"/>
          </p:cNvSpPr>
          <p:nvPr>
            <p:ph idx="1"/>
          </p:nvPr>
        </p:nvSpPr>
        <p:spPr>
          <a:xfrm>
            <a:off x="145774" y="2358887"/>
            <a:ext cx="11940209" cy="4499113"/>
          </a:xfrm>
        </p:spPr>
        <p:txBody>
          <a:bodyPr>
            <a:normAutofit/>
          </a:bodyPr>
          <a:lstStyle/>
          <a:p>
            <a:r>
              <a:rPr lang="en-US" sz="2800" dirty="0"/>
              <a:t>However, some factors that deter men from undergoing VMMC include; fear of pain, perception of low HIV risk, poor parental or social support and a preference for traditional, ‘rites of passage’ circumcision, which carries a cultural significance in some communities.</a:t>
            </a:r>
          </a:p>
        </p:txBody>
      </p:sp>
    </p:spTree>
    <p:extLst>
      <p:ext uri="{BB962C8B-B14F-4D97-AF65-F5344CB8AC3E}">
        <p14:creationId xmlns:p14="http://schemas.microsoft.com/office/powerpoint/2010/main" val="294081603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E799-17D0-40C9-A289-91CFEF4303C6}"/>
              </a:ext>
            </a:extLst>
          </p:cNvPr>
          <p:cNvSpPr>
            <a:spLocks noGrp="1"/>
          </p:cNvSpPr>
          <p:nvPr>
            <p:ph type="title"/>
          </p:nvPr>
        </p:nvSpPr>
        <p:spPr>
          <a:xfrm>
            <a:off x="490330" y="973668"/>
            <a:ext cx="11224592" cy="706964"/>
          </a:xfrm>
        </p:spPr>
        <p:txBody>
          <a:bodyPr/>
          <a:lstStyle/>
          <a:p>
            <a:r>
              <a:rPr lang="en-US" b="1" dirty="0"/>
              <a:t>Benefits of male circumcision in HIV prevention </a:t>
            </a:r>
          </a:p>
        </p:txBody>
      </p:sp>
      <p:sp>
        <p:nvSpPr>
          <p:cNvPr id="3" name="Content Placeholder 2">
            <a:extLst>
              <a:ext uri="{FF2B5EF4-FFF2-40B4-BE49-F238E27FC236}">
                <a16:creationId xmlns:a16="http://schemas.microsoft.com/office/drawing/2014/main" id="{86D068A5-9EBA-47D9-BE19-254ABBDC7E89}"/>
              </a:ext>
            </a:extLst>
          </p:cNvPr>
          <p:cNvSpPr>
            <a:spLocks noGrp="1"/>
          </p:cNvSpPr>
          <p:nvPr>
            <p:ph idx="1"/>
          </p:nvPr>
        </p:nvSpPr>
        <p:spPr>
          <a:xfrm>
            <a:off x="212036" y="2332383"/>
            <a:ext cx="11847442" cy="4525617"/>
          </a:xfrm>
        </p:spPr>
        <p:txBody>
          <a:bodyPr>
            <a:normAutofit/>
          </a:bodyPr>
          <a:lstStyle/>
          <a:p>
            <a:r>
              <a:rPr lang="en-US" sz="2800" dirty="0"/>
              <a:t>Reduced rates of urinary tract infections in childhood</a:t>
            </a:r>
          </a:p>
          <a:p>
            <a:r>
              <a:rPr lang="en-US" sz="2800" dirty="0"/>
              <a:t>Prevents inflammation of the glans penis (balanitis).</a:t>
            </a:r>
          </a:p>
          <a:p>
            <a:r>
              <a:rPr lang="en-US" sz="2800" dirty="0"/>
              <a:t>It becomes easy to maintain penile hygiene</a:t>
            </a:r>
          </a:p>
          <a:p>
            <a:r>
              <a:rPr lang="en-US" sz="2800" dirty="0"/>
              <a:t>Reduce the risk of human papilloma virus and resultant lower risk of penile cancer.</a:t>
            </a:r>
          </a:p>
          <a:p>
            <a:r>
              <a:rPr lang="en-US" sz="2800" dirty="0"/>
              <a:t>There’s reduced risks of some sexually transmitted infections (STI’S), especially the ulcerative diseases such as chancroid and syphilis . </a:t>
            </a:r>
          </a:p>
          <a:p>
            <a:endParaRPr lang="en-US" sz="2800" dirty="0"/>
          </a:p>
          <a:p>
            <a:endParaRPr lang="en-US" sz="2800" dirty="0"/>
          </a:p>
        </p:txBody>
      </p:sp>
    </p:spTree>
    <p:extLst>
      <p:ext uri="{BB962C8B-B14F-4D97-AF65-F5344CB8AC3E}">
        <p14:creationId xmlns:p14="http://schemas.microsoft.com/office/powerpoint/2010/main" val="248684037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D045-D1EA-4F68-B8A0-57A226C681F7}"/>
              </a:ext>
            </a:extLst>
          </p:cNvPr>
          <p:cNvSpPr>
            <a:spLocks noGrp="1"/>
          </p:cNvSpPr>
          <p:nvPr>
            <p:ph type="title"/>
          </p:nvPr>
        </p:nvSpPr>
        <p:spPr>
          <a:xfrm>
            <a:off x="622852" y="973668"/>
            <a:ext cx="10774018" cy="706964"/>
          </a:xfrm>
        </p:spPr>
        <p:txBody>
          <a:bodyPr/>
          <a:lstStyle/>
          <a:p>
            <a:r>
              <a:rPr lang="en-US" dirty="0"/>
              <a:t>Ct…</a:t>
            </a:r>
          </a:p>
        </p:txBody>
      </p:sp>
      <p:sp>
        <p:nvSpPr>
          <p:cNvPr id="3" name="Content Placeholder 2">
            <a:extLst>
              <a:ext uri="{FF2B5EF4-FFF2-40B4-BE49-F238E27FC236}">
                <a16:creationId xmlns:a16="http://schemas.microsoft.com/office/drawing/2014/main" id="{7BDCCB46-5153-4BE1-8541-0354EE06F7DC}"/>
              </a:ext>
            </a:extLst>
          </p:cNvPr>
          <p:cNvSpPr>
            <a:spLocks noGrp="1"/>
          </p:cNvSpPr>
          <p:nvPr>
            <p:ph idx="1"/>
          </p:nvPr>
        </p:nvSpPr>
        <p:spPr>
          <a:xfrm>
            <a:off x="251792" y="2252871"/>
            <a:ext cx="11781182" cy="4505738"/>
          </a:xfrm>
        </p:spPr>
        <p:txBody>
          <a:bodyPr>
            <a:normAutofit/>
          </a:bodyPr>
          <a:lstStyle/>
          <a:p>
            <a:r>
              <a:rPr lang="en-US" sz="2800" dirty="0"/>
              <a:t>Circumcision prevents the potential development of scar tissue on the foreskin, which may lead to phimosis(inability to retract the foreskin) and paraphimosis (swelling of the retracted foreskin).</a:t>
            </a:r>
          </a:p>
          <a:p>
            <a:r>
              <a:rPr lang="en-US" sz="2800" dirty="0"/>
              <a:t>Reduced risk of infection with HIV.</a:t>
            </a:r>
          </a:p>
          <a:p>
            <a:r>
              <a:rPr lang="en-US" sz="2800" dirty="0"/>
              <a:t>Reduced risk of cancer of the cervix in female sex partners </a:t>
            </a:r>
          </a:p>
          <a:p>
            <a:endParaRPr lang="en-US" sz="2800" dirty="0"/>
          </a:p>
          <a:p>
            <a:endParaRPr lang="en-US" sz="2800" dirty="0"/>
          </a:p>
        </p:txBody>
      </p:sp>
    </p:spTree>
    <p:extLst>
      <p:ext uri="{BB962C8B-B14F-4D97-AF65-F5344CB8AC3E}">
        <p14:creationId xmlns:p14="http://schemas.microsoft.com/office/powerpoint/2010/main" val="125168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Complications </a:t>
            </a:r>
          </a:p>
        </p:txBody>
      </p:sp>
      <p:sp>
        <p:nvSpPr>
          <p:cNvPr id="3" name="Content Placeholder 2"/>
          <p:cNvSpPr>
            <a:spLocks noGrp="1"/>
          </p:cNvSpPr>
          <p:nvPr>
            <p:ph idx="1"/>
          </p:nvPr>
        </p:nvSpPr>
        <p:spPr>
          <a:xfrm>
            <a:off x="270456" y="2228045"/>
            <a:ext cx="11694017" cy="4481847"/>
          </a:xfrm>
        </p:spPr>
        <p:txBody>
          <a:bodyPr>
            <a:normAutofit fontScale="25000" lnSpcReduction="20000"/>
          </a:bodyPr>
          <a:lstStyle/>
          <a:p>
            <a:pPr marL="0" indent="0">
              <a:buNone/>
            </a:pPr>
            <a:r>
              <a:rPr lang="en-US" sz="11200" dirty="0">
                <a:latin typeface="Century" panose="02040604050505020304" pitchFamily="18" charset="0"/>
              </a:rPr>
              <a:t>1</a:t>
            </a:r>
            <a:r>
              <a:rPr lang="en-US" sz="12800" b="1" dirty="0">
                <a:latin typeface="Century" panose="02040604050505020304" pitchFamily="18" charset="0"/>
              </a:rPr>
              <a:t>.  A post lumbar puncture headache</a:t>
            </a:r>
            <a:r>
              <a:rPr lang="en-US" sz="12800" dirty="0">
                <a:latin typeface="Century" panose="02040604050505020304" pitchFamily="18" charset="0"/>
              </a:rPr>
              <a:t>, as a result of a leak, the supply of CSF in the cranium is depleted to a point at which it is insufficient to maintain proper mechanical stabilization of the brain. </a:t>
            </a:r>
          </a:p>
          <a:p>
            <a:r>
              <a:rPr lang="en-US" sz="12800" dirty="0">
                <a:latin typeface="Century" panose="02040604050505020304" pitchFamily="18" charset="0"/>
              </a:rPr>
              <a:t>Post–lumbar puncture headache may be avoided if a</a:t>
            </a:r>
            <a:br>
              <a:rPr lang="en-US" sz="12800" dirty="0">
                <a:latin typeface="Century" panose="02040604050505020304" pitchFamily="18" charset="0"/>
              </a:rPr>
            </a:br>
            <a:r>
              <a:rPr lang="en-US" sz="12800" dirty="0">
                <a:latin typeface="Century" panose="02040604050505020304" pitchFamily="18" charset="0"/>
              </a:rPr>
              <a:t>small-gauge needle is used and if the patient remains prone after the procedure. </a:t>
            </a:r>
          </a:p>
          <a:p>
            <a:r>
              <a:rPr lang="en-US" sz="12800" dirty="0">
                <a:latin typeface="Century" panose="02040604050505020304" pitchFamily="18" charset="0"/>
              </a:rPr>
              <a:t>A post puncture headache is usually managed by bed rest, analgesic agents, and hydration.</a:t>
            </a:r>
            <a:br>
              <a:rPr lang="en-US" sz="12800" dirty="0">
                <a:latin typeface="Century" panose="02040604050505020304" pitchFamily="18" charset="0"/>
              </a:rPr>
            </a:br>
            <a:br>
              <a:rPr lang="en-US" sz="11200" dirty="0">
                <a:latin typeface="Century" panose="02040604050505020304" pitchFamily="18" charset="0"/>
              </a:rPr>
            </a:br>
            <a:br>
              <a:rPr lang="en-US" sz="12800" dirty="0"/>
            </a:br>
            <a:br>
              <a:rPr lang="en-US" sz="12800" dirty="0"/>
            </a:br>
            <a:br>
              <a:rPr lang="en-US" sz="2800" dirty="0"/>
            </a:br>
            <a:br>
              <a:rPr lang="en-US" sz="2800" dirty="0"/>
            </a:br>
            <a:endParaRPr lang="en-US" sz="2800" dirty="0"/>
          </a:p>
        </p:txBody>
      </p:sp>
    </p:spTree>
    <p:extLst>
      <p:ext uri="{BB962C8B-B14F-4D97-AF65-F5344CB8AC3E}">
        <p14:creationId xmlns:p14="http://schemas.microsoft.com/office/powerpoint/2010/main" val="225668215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483C-1BE1-4F50-9E2D-678541590832}"/>
              </a:ext>
            </a:extLst>
          </p:cNvPr>
          <p:cNvSpPr>
            <a:spLocks noGrp="1"/>
          </p:cNvSpPr>
          <p:nvPr>
            <p:ph type="title"/>
          </p:nvPr>
        </p:nvSpPr>
        <p:spPr>
          <a:xfrm>
            <a:off x="781878" y="973668"/>
            <a:ext cx="9554818" cy="706964"/>
          </a:xfrm>
        </p:spPr>
        <p:txBody>
          <a:bodyPr/>
          <a:lstStyle/>
          <a:p>
            <a:r>
              <a:rPr lang="en-US" b="1" dirty="0"/>
              <a:t>Risks of VMMC</a:t>
            </a:r>
          </a:p>
        </p:txBody>
      </p:sp>
      <p:sp>
        <p:nvSpPr>
          <p:cNvPr id="3" name="Content Placeholder 2">
            <a:extLst>
              <a:ext uri="{FF2B5EF4-FFF2-40B4-BE49-F238E27FC236}">
                <a16:creationId xmlns:a16="http://schemas.microsoft.com/office/drawing/2014/main" id="{37AB7350-A82F-4F64-A304-509BE8AE0E38}"/>
              </a:ext>
            </a:extLst>
          </p:cNvPr>
          <p:cNvSpPr>
            <a:spLocks noGrp="1"/>
          </p:cNvSpPr>
          <p:nvPr>
            <p:ph idx="1"/>
          </p:nvPr>
        </p:nvSpPr>
        <p:spPr>
          <a:xfrm>
            <a:off x="106018" y="2292625"/>
            <a:ext cx="11953460" cy="4452731"/>
          </a:xfrm>
        </p:spPr>
        <p:txBody>
          <a:bodyPr>
            <a:normAutofit/>
          </a:bodyPr>
          <a:lstStyle/>
          <a:p>
            <a:r>
              <a:rPr lang="en-US" sz="2800" dirty="0"/>
              <a:t>The safety of the procedure mainly depends on the settings and the expertise of the provider. When performed in clinical settings, under aseptic conditions, by well trained, adequately equipped facility, then the risks are reduced;</a:t>
            </a:r>
          </a:p>
          <a:p>
            <a:r>
              <a:rPr lang="en-US" sz="2800" dirty="0"/>
              <a:t>Infection at the site of the circumcision.</a:t>
            </a:r>
          </a:p>
          <a:p>
            <a:r>
              <a:rPr lang="en-US" sz="2800" dirty="0"/>
              <a:t>Excessive bleeding.</a:t>
            </a:r>
          </a:p>
          <a:p>
            <a:r>
              <a:rPr lang="en-US" sz="2800" dirty="0"/>
              <a:t> Hematoma (formation of blood clots under the skin).</a:t>
            </a:r>
          </a:p>
          <a:p>
            <a:r>
              <a:rPr lang="en-US" sz="2800" dirty="0"/>
              <a:t>Adverse reactions to the anesthetics used during the circumcision </a:t>
            </a:r>
          </a:p>
          <a:p>
            <a:endParaRPr lang="en-US" sz="2800" dirty="0"/>
          </a:p>
        </p:txBody>
      </p:sp>
    </p:spTree>
    <p:extLst>
      <p:ext uri="{BB962C8B-B14F-4D97-AF65-F5344CB8AC3E}">
        <p14:creationId xmlns:p14="http://schemas.microsoft.com/office/powerpoint/2010/main" val="40108556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2A0D-29A0-476E-80F2-AACFA808A0C1}"/>
              </a:ext>
            </a:extLst>
          </p:cNvPr>
          <p:cNvSpPr>
            <a:spLocks noGrp="1"/>
          </p:cNvSpPr>
          <p:nvPr>
            <p:ph type="title"/>
          </p:nvPr>
        </p:nvSpPr>
        <p:spPr>
          <a:xfrm>
            <a:off x="728870" y="973668"/>
            <a:ext cx="10734260" cy="706964"/>
          </a:xfrm>
        </p:spPr>
        <p:txBody>
          <a:bodyPr/>
          <a:lstStyle/>
          <a:p>
            <a:r>
              <a:rPr lang="en-US" dirty="0"/>
              <a:t>Ct….</a:t>
            </a:r>
          </a:p>
        </p:txBody>
      </p:sp>
      <p:sp>
        <p:nvSpPr>
          <p:cNvPr id="3" name="Content Placeholder 2">
            <a:extLst>
              <a:ext uri="{FF2B5EF4-FFF2-40B4-BE49-F238E27FC236}">
                <a16:creationId xmlns:a16="http://schemas.microsoft.com/office/drawing/2014/main" id="{093BCD2A-82FF-4A23-8307-5A14C1AFFCF5}"/>
              </a:ext>
            </a:extLst>
          </p:cNvPr>
          <p:cNvSpPr>
            <a:spLocks noGrp="1"/>
          </p:cNvSpPr>
          <p:nvPr>
            <p:ph idx="1"/>
          </p:nvPr>
        </p:nvSpPr>
        <p:spPr>
          <a:xfrm>
            <a:off x="198783" y="2425147"/>
            <a:ext cx="11690431" cy="4333461"/>
          </a:xfrm>
        </p:spPr>
        <p:txBody>
          <a:bodyPr/>
          <a:lstStyle/>
          <a:p>
            <a:r>
              <a:rPr lang="en-US" sz="2800" dirty="0" err="1"/>
              <a:t>Meatitis</a:t>
            </a:r>
            <a:r>
              <a:rPr lang="en-US" sz="2800" dirty="0"/>
              <a:t> (inflammation of the opening of the urethra)</a:t>
            </a:r>
          </a:p>
          <a:p>
            <a:r>
              <a:rPr lang="en-US" sz="2800" dirty="0"/>
              <a:t>Increased sensitivity of the glans penis for the initial months after the procedure.</a:t>
            </a:r>
          </a:p>
          <a:p>
            <a:endParaRPr lang="en-US" dirty="0"/>
          </a:p>
        </p:txBody>
      </p:sp>
    </p:spTree>
    <p:extLst>
      <p:ext uri="{BB962C8B-B14F-4D97-AF65-F5344CB8AC3E}">
        <p14:creationId xmlns:p14="http://schemas.microsoft.com/office/powerpoint/2010/main" val="109584909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C914-64E4-431E-BB35-2C43A586186A}"/>
              </a:ext>
            </a:extLst>
          </p:cNvPr>
          <p:cNvSpPr>
            <a:spLocks noGrp="1"/>
          </p:cNvSpPr>
          <p:nvPr>
            <p:ph type="title"/>
          </p:nvPr>
        </p:nvSpPr>
        <p:spPr>
          <a:xfrm>
            <a:off x="821635" y="973668"/>
            <a:ext cx="10522225" cy="706964"/>
          </a:xfrm>
        </p:spPr>
        <p:txBody>
          <a:bodyPr/>
          <a:lstStyle/>
          <a:p>
            <a:r>
              <a:rPr lang="en-US" b="1" dirty="0"/>
              <a:t>Pre- procedure preparation</a:t>
            </a:r>
          </a:p>
        </p:txBody>
      </p:sp>
      <p:sp>
        <p:nvSpPr>
          <p:cNvPr id="3" name="Content Placeholder 2">
            <a:extLst>
              <a:ext uri="{FF2B5EF4-FFF2-40B4-BE49-F238E27FC236}">
                <a16:creationId xmlns:a16="http://schemas.microsoft.com/office/drawing/2014/main" id="{0153FCBE-5A5E-47E4-90AC-2C5893386CC9}"/>
              </a:ext>
            </a:extLst>
          </p:cNvPr>
          <p:cNvSpPr>
            <a:spLocks noGrp="1"/>
          </p:cNvSpPr>
          <p:nvPr>
            <p:ph idx="1"/>
          </p:nvPr>
        </p:nvSpPr>
        <p:spPr>
          <a:xfrm>
            <a:off x="132522" y="2279375"/>
            <a:ext cx="11926956" cy="4578626"/>
          </a:xfrm>
        </p:spPr>
        <p:txBody>
          <a:bodyPr>
            <a:normAutofit/>
          </a:bodyPr>
          <a:lstStyle/>
          <a:p>
            <a:r>
              <a:rPr lang="en-US" sz="2800" dirty="0"/>
              <a:t>Before circumcision is done, the clients needs to have pre- procedure preparation which should include;</a:t>
            </a:r>
          </a:p>
          <a:p>
            <a:pPr>
              <a:buFont typeface="Wingdings" panose="05000000000000000000" pitchFamily="2" charset="2"/>
              <a:buChar char="v"/>
            </a:pPr>
            <a:r>
              <a:rPr lang="en-US" sz="2800" dirty="0"/>
              <a:t>HIV testing </a:t>
            </a:r>
          </a:p>
          <a:p>
            <a:pPr>
              <a:buFont typeface="Wingdings" panose="05000000000000000000" pitchFamily="2" charset="2"/>
              <a:buChar char="v"/>
            </a:pPr>
            <a:r>
              <a:rPr lang="en-US" sz="2800" dirty="0"/>
              <a:t>Actions to reduce the risk of acquiring HIV</a:t>
            </a:r>
          </a:p>
          <a:p>
            <a:pPr>
              <a:buFont typeface="Wingdings" panose="05000000000000000000" pitchFamily="2" charset="2"/>
              <a:buChar char="v"/>
            </a:pPr>
            <a:r>
              <a:rPr lang="en-US" sz="2800" dirty="0"/>
              <a:t>Timing of the proposed male circumcision procedure</a:t>
            </a:r>
          </a:p>
          <a:p>
            <a:pPr>
              <a:buFont typeface="Wingdings" panose="05000000000000000000" pitchFamily="2" charset="2"/>
              <a:buChar char="v"/>
            </a:pPr>
            <a:r>
              <a:rPr lang="en-US" sz="2800" dirty="0"/>
              <a:t>The male circumcision service package and its benefits</a:t>
            </a:r>
          </a:p>
          <a:p>
            <a:pPr>
              <a:buFont typeface="Wingdings" panose="05000000000000000000" pitchFamily="2" charset="2"/>
              <a:buChar char="v"/>
            </a:pPr>
            <a:r>
              <a:rPr lang="en-US" sz="2800" dirty="0"/>
              <a:t>What to expect during circumcision procedure and the adverse effects</a:t>
            </a:r>
          </a:p>
          <a:p>
            <a:endParaRPr lang="en-US" sz="2800" dirty="0"/>
          </a:p>
        </p:txBody>
      </p:sp>
    </p:spTree>
    <p:extLst>
      <p:ext uri="{BB962C8B-B14F-4D97-AF65-F5344CB8AC3E}">
        <p14:creationId xmlns:p14="http://schemas.microsoft.com/office/powerpoint/2010/main" val="418256648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CDA0-3055-4B91-BA19-57031A800F74}"/>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A61E571D-9150-4979-9F99-CECF4B3407BF}"/>
              </a:ext>
            </a:extLst>
          </p:cNvPr>
          <p:cNvSpPr>
            <a:spLocks noGrp="1"/>
          </p:cNvSpPr>
          <p:nvPr>
            <p:ph idx="1"/>
          </p:nvPr>
        </p:nvSpPr>
        <p:spPr>
          <a:xfrm>
            <a:off x="410818" y="2305877"/>
            <a:ext cx="11449878" cy="4452731"/>
          </a:xfrm>
        </p:spPr>
        <p:txBody>
          <a:bodyPr>
            <a:normAutofit/>
          </a:bodyPr>
          <a:lstStyle/>
          <a:p>
            <a:pPr>
              <a:buFont typeface="Wingdings" panose="05000000000000000000" pitchFamily="2" charset="2"/>
              <a:buChar char="v"/>
            </a:pPr>
            <a:r>
              <a:rPr lang="en-US" sz="2800" dirty="0"/>
              <a:t>The offer of partial protection against HIV</a:t>
            </a:r>
          </a:p>
          <a:p>
            <a:pPr>
              <a:buFont typeface="Wingdings" panose="05000000000000000000" pitchFamily="2" charset="2"/>
              <a:buChar char="v"/>
            </a:pPr>
            <a:r>
              <a:rPr lang="en-US" sz="2800" dirty="0"/>
              <a:t>Convectional or devise based circumcision methods available in the clinic</a:t>
            </a:r>
          </a:p>
          <a:p>
            <a:pPr>
              <a:buFont typeface="Wingdings" panose="05000000000000000000" pitchFamily="2" charset="2"/>
              <a:buChar char="v"/>
            </a:pPr>
            <a:r>
              <a:rPr lang="en-US" sz="2800" dirty="0"/>
              <a:t>Eligibility criteria for circumcision and exclusion criteria</a:t>
            </a:r>
          </a:p>
          <a:p>
            <a:pPr>
              <a:buFont typeface="Wingdings" panose="05000000000000000000" pitchFamily="2" charset="2"/>
              <a:buChar char="v"/>
            </a:pPr>
            <a:r>
              <a:rPr lang="en-US" sz="2800" dirty="0"/>
              <a:t>Post procedure wound care</a:t>
            </a:r>
          </a:p>
          <a:p>
            <a:pPr>
              <a:buFont typeface="Wingdings" panose="05000000000000000000" pitchFamily="2" charset="2"/>
              <a:buChar char="v"/>
            </a:pPr>
            <a:r>
              <a:rPr lang="en-US" sz="2800" dirty="0"/>
              <a:t>Tetanus toxoid vaccination as per the national policy </a:t>
            </a:r>
          </a:p>
          <a:p>
            <a:pPr>
              <a:buFont typeface="Wingdings" panose="05000000000000000000" pitchFamily="2" charset="2"/>
              <a:buChar char="v"/>
            </a:pPr>
            <a:r>
              <a:rPr lang="en-US" sz="2800" dirty="0"/>
              <a:t>Then take focused medical history to determine any contraindications</a:t>
            </a:r>
          </a:p>
          <a:p>
            <a:endParaRPr lang="en-US" sz="2800" dirty="0"/>
          </a:p>
        </p:txBody>
      </p:sp>
    </p:spTree>
    <p:extLst>
      <p:ext uri="{BB962C8B-B14F-4D97-AF65-F5344CB8AC3E}">
        <p14:creationId xmlns:p14="http://schemas.microsoft.com/office/powerpoint/2010/main" val="138629434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0D6F0-3844-4432-BCA8-BC4EAECFE6BB}"/>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13A8E57E-E328-45CC-B027-0A2D43A9CA6A}"/>
              </a:ext>
            </a:extLst>
          </p:cNvPr>
          <p:cNvSpPr>
            <a:spLocks noGrp="1"/>
          </p:cNvSpPr>
          <p:nvPr>
            <p:ph idx="1"/>
          </p:nvPr>
        </p:nvSpPr>
        <p:spPr>
          <a:xfrm>
            <a:off x="0" y="2252871"/>
            <a:ext cx="12191999" cy="4605130"/>
          </a:xfrm>
        </p:spPr>
        <p:txBody>
          <a:bodyPr>
            <a:normAutofit/>
          </a:bodyPr>
          <a:lstStyle/>
          <a:p>
            <a:pPr>
              <a:buFont typeface="Wingdings" panose="05000000000000000000" pitchFamily="2" charset="2"/>
              <a:buChar char="v"/>
            </a:pPr>
            <a:r>
              <a:rPr lang="en-US" sz="2800" dirty="0"/>
              <a:t>Perform focused physical examination to rule out any signs of immunodeficiency for example: unexplained weight loss, recurrent opportunistic infections.</a:t>
            </a:r>
          </a:p>
          <a:p>
            <a:pPr>
              <a:buFont typeface="Wingdings" panose="05000000000000000000" pitchFamily="2" charset="2"/>
              <a:buChar char="v"/>
            </a:pPr>
            <a:r>
              <a:rPr lang="en-US" sz="2800" dirty="0"/>
              <a:t>Focused general examination will include;</a:t>
            </a:r>
          </a:p>
          <a:p>
            <a:pPr lvl="2">
              <a:buFont typeface="Arial" panose="020B0604020202020204" pitchFamily="34" charset="0"/>
              <a:buChar char="•"/>
            </a:pPr>
            <a:r>
              <a:rPr lang="en-US" sz="2400" dirty="0"/>
              <a:t>vital signs</a:t>
            </a:r>
          </a:p>
          <a:p>
            <a:pPr lvl="2">
              <a:buFont typeface="Arial" panose="020B0604020202020204" pitchFamily="34" charset="0"/>
              <a:buChar char="•"/>
            </a:pPr>
            <a:r>
              <a:rPr lang="en-US" sz="2400" dirty="0"/>
              <a:t>body weight </a:t>
            </a:r>
          </a:p>
          <a:p>
            <a:pPr lvl="2">
              <a:buFont typeface="Arial" panose="020B0604020202020204" pitchFamily="34" charset="0"/>
              <a:buChar char="•"/>
            </a:pPr>
            <a:r>
              <a:rPr lang="en-US" sz="2400" dirty="0"/>
              <a:t>check for signs of anemia</a:t>
            </a:r>
          </a:p>
          <a:p>
            <a:pPr lvl="2">
              <a:buFont typeface="Arial" panose="020B0604020202020204" pitchFamily="34" charset="0"/>
              <a:buChar char="•"/>
            </a:pPr>
            <a:r>
              <a:rPr lang="en-US" sz="2400" dirty="0"/>
              <a:t>skin health</a:t>
            </a:r>
          </a:p>
          <a:p>
            <a:pPr lvl="2">
              <a:buFont typeface="Arial" panose="020B0604020202020204" pitchFamily="34" charset="0"/>
              <a:buChar char="•"/>
            </a:pPr>
            <a:r>
              <a:rPr lang="en-US" sz="2400" dirty="0"/>
              <a:t>examination of the penis</a:t>
            </a:r>
          </a:p>
          <a:p>
            <a:endParaRPr lang="en-US" sz="2800" dirty="0"/>
          </a:p>
        </p:txBody>
      </p:sp>
    </p:spTree>
    <p:extLst>
      <p:ext uri="{BB962C8B-B14F-4D97-AF65-F5344CB8AC3E}">
        <p14:creationId xmlns:p14="http://schemas.microsoft.com/office/powerpoint/2010/main" val="5728941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CD784-4F5C-4A84-A697-94AD4DA95D7C}"/>
              </a:ext>
            </a:extLst>
          </p:cNvPr>
          <p:cNvSpPr>
            <a:spLocks noGrp="1"/>
          </p:cNvSpPr>
          <p:nvPr>
            <p:ph type="title"/>
          </p:nvPr>
        </p:nvSpPr>
        <p:spPr>
          <a:xfrm>
            <a:off x="530088" y="973668"/>
            <a:ext cx="11131826" cy="706964"/>
          </a:xfrm>
        </p:spPr>
        <p:txBody>
          <a:bodyPr/>
          <a:lstStyle/>
          <a:p>
            <a:r>
              <a:rPr lang="en-US" b="1" dirty="0"/>
              <a:t>Basic surgical skills required for safe circumcision  </a:t>
            </a:r>
          </a:p>
        </p:txBody>
      </p:sp>
      <p:sp>
        <p:nvSpPr>
          <p:cNvPr id="3" name="Content Placeholder 2">
            <a:extLst>
              <a:ext uri="{FF2B5EF4-FFF2-40B4-BE49-F238E27FC236}">
                <a16:creationId xmlns:a16="http://schemas.microsoft.com/office/drawing/2014/main" id="{21C59EE4-DB48-4AF8-A28C-5E75EC80DC98}"/>
              </a:ext>
            </a:extLst>
          </p:cNvPr>
          <p:cNvSpPr>
            <a:spLocks noGrp="1"/>
          </p:cNvSpPr>
          <p:nvPr>
            <p:ph idx="1"/>
          </p:nvPr>
        </p:nvSpPr>
        <p:spPr>
          <a:xfrm>
            <a:off x="1" y="2239617"/>
            <a:ext cx="12192000" cy="4618383"/>
          </a:xfrm>
        </p:spPr>
        <p:txBody>
          <a:bodyPr>
            <a:normAutofit/>
          </a:bodyPr>
          <a:lstStyle/>
          <a:p>
            <a:r>
              <a:rPr lang="en-US" sz="2800" dirty="0"/>
              <a:t>Preparing a sterile operating field and maintaining sterility</a:t>
            </a:r>
          </a:p>
          <a:p>
            <a:r>
              <a:rPr lang="en-US" sz="2800" dirty="0"/>
              <a:t>Handling tissue safely</a:t>
            </a:r>
          </a:p>
          <a:p>
            <a:r>
              <a:rPr lang="en-US" sz="2800" dirty="0"/>
              <a:t>Handling needles and other sharp instruments safely</a:t>
            </a:r>
          </a:p>
          <a:p>
            <a:r>
              <a:rPr lang="en-US" sz="2800" dirty="0"/>
              <a:t>Placing surgical stitches (sutures)</a:t>
            </a:r>
          </a:p>
          <a:p>
            <a:r>
              <a:rPr lang="en-US" sz="2800" dirty="0"/>
              <a:t>Tying knots</a:t>
            </a:r>
          </a:p>
          <a:p>
            <a:r>
              <a:rPr lang="en-US" sz="2800" dirty="0"/>
              <a:t>Stopping bleeding by vessel ligation, suture transfixion or diathermy (</a:t>
            </a:r>
            <a:r>
              <a:rPr lang="en-US" sz="2800" dirty="0" err="1"/>
              <a:t>haemostasis</a:t>
            </a:r>
            <a:r>
              <a:rPr lang="en-US" sz="2800" dirty="0"/>
              <a:t>)</a:t>
            </a:r>
          </a:p>
          <a:p>
            <a:r>
              <a:rPr lang="en-US" sz="2800" dirty="0"/>
              <a:t>Setting up and safely using diathermy</a:t>
            </a:r>
          </a:p>
        </p:txBody>
      </p:sp>
    </p:spTree>
    <p:extLst>
      <p:ext uri="{BB962C8B-B14F-4D97-AF65-F5344CB8AC3E}">
        <p14:creationId xmlns:p14="http://schemas.microsoft.com/office/powerpoint/2010/main" val="250268654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0B4AF-4880-4D3C-B0C7-4FE70FF8E9AE}"/>
              </a:ext>
            </a:extLst>
          </p:cNvPr>
          <p:cNvSpPr>
            <a:spLocks noGrp="1"/>
          </p:cNvSpPr>
          <p:nvPr>
            <p:ph type="title"/>
          </p:nvPr>
        </p:nvSpPr>
        <p:spPr>
          <a:xfrm>
            <a:off x="689113" y="973668"/>
            <a:ext cx="10800521" cy="706964"/>
          </a:xfrm>
        </p:spPr>
        <p:txBody>
          <a:bodyPr/>
          <a:lstStyle/>
          <a:p>
            <a:r>
              <a:rPr lang="en-US" b="1" dirty="0"/>
              <a:t>Circumcision specific skills </a:t>
            </a:r>
            <a:r>
              <a:rPr lang="en-US" b="1"/>
              <a:t>(preparation)</a:t>
            </a:r>
            <a:endParaRPr lang="en-US" b="1" dirty="0"/>
          </a:p>
        </p:txBody>
      </p:sp>
      <p:sp>
        <p:nvSpPr>
          <p:cNvPr id="3" name="Content Placeholder 2">
            <a:extLst>
              <a:ext uri="{FF2B5EF4-FFF2-40B4-BE49-F238E27FC236}">
                <a16:creationId xmlns:a16="http://schemas.microsoft.com/office/drawing/2014/main" id="{146594B2-30CA-49CC-AE75-B299AE1F50F1}"/>
              </a:ext>
            </a:extLst>
          </p:cNvPr>
          <p:cNvSpPr>
            <a:spLocks noGrp="1"/>
          </p:cNvSpPr>
          <p:nvPr>
            <p:ph idx="1"/>
          </p:nvPr>
        </p:nvSpPr>
        <p:spPr>
          <a:xfrm>
            <a:off x="0" y="2213113"/>
            <a:ext cx="12192000" cy="4644887"/>
          </a:xfrm>
        </p:spPr>
        <p:txBody>
          <a:bodyPr>
            <a:normAutofit/>
          </a:bodyPr>
          <a:lstStyle/>
          <a:p>
            <a:r>
              <a:rPr lang="en-US" sz="2800" dirty="0"/>
              <a:t>Prepare the skin and drape the client before the procedure</a:t>
            </a:r>
          </a:p>
          <a:p>
            <a:r>
              <a:rPr lang="en-US" sz="2800" dirty="0"/>
              <a:t>Give injectable local anesthesia using subcutaneous ring block or dorsal nerve block, or both</a:t>
            </a:r>
          </a:p>
          <a:p>
            <a:r>
              <a:rPr lang="en-US" sz="2800" dirty="0"/>
              <a:t>Retract the foreskin and manage adhesions </a:t>
            </a:r>
          </a:p>
          <a:p>
            <a:r>
              <a:rPr lang="en-US" sz="2800" dirty="0"/>
              <a:t>Mark the line for circumcision </a:t>
            </a:r>
          </a:p>
          <a:p>
            <a:r>
              <a:rPr lang="en-US" sz="2800" dirty="0"/>
              <a:t>Realign tissue and skin after the procedure</a:t>
            </a:r>
          </a:p>
          <a:p>
            <a:r>
              <a:rPr lang="en-US" sz="2800" dirty="0"/>
              <a:t>Avoid damaging the urethra by having proper understanding of the anatomy of the frenulum and knowing the relationship between the frenulum and the underlying urethra</a:t>
            </a:r>
          </a:p>
          <a:p>
            <a:endParaRPr lang="en-US" dirty="0"/>
          </a:p>
        </p:txBody>
      </p:sp>
    </p:spTree>
    <p:extLst>
      <p:ext uri="{BB962C8B-B14F-4D97-AF65-F5344CB8AC3E}">
        <p14:creationId xmlns:p14="http://schemas.microsoft.com/office/powerpoint/2010/main" val="267279032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FBBB-1D32-49C3-9E62-C46708E8B7BC}"/>
              </a:ext>
            </a:extLst>
          </p:cNvPr>
          <p:cNvSpPr>
            <a:spLocks noGrp="1"/>
          </p:cNvSpPr>
          <p:nvPr>
            <p:ph type="title"/>
          </p:nvPr>
        </p:nvSpPr>
        <p:spPr>
          <a:xfrm>
            <a:off x="675861" y="973668"/>
            <a:ext cx="10827025" cy="706964"/>
          </a:xfrm>
        </p:spPr>
        <p:txBody>
          <a:bodyPr/>
          <a:lstStyle/>
          <a:p>
            <a:r>
              <a:rPr lang="en-US" dirty="0"/>
              <a:t>Ct…</a:t>
            </a:r>
          </a:p>
        </p:txBody>
      </p:sp>
      <p:sp>
        <p:nvSpPr>
          <p:cNvPr id="3" name="Content Placeholder 2">
            <a:extLst>
              <a:ext uri="{FF2B5EF4-FFF2-40B4-BE49-F238E27FC236}">
                <a16:creationId xmlns:a16="http://schemas.microsoft.com/office/drawing/2014/main" id="{BB9DC63D-E450-44F4-8C6D-4B1B7E428B9F}"/>
              </a:ext>
            </a:extLst>
          </p:cNvPr>
          <p:cNvSpPr>
            <a:spLocks noGrp="1"/>
          </p:cNvSpPr>
          <p:nvPr>
            <p:ph idx="1"/>
          </p:nvPr>
        </p:nvSpPr>
        <p:spPr>
          <a:xfrm>
            <a:off x="212035" y="2305878"/>
            <a:ext cx="11807687" cy="4552122"/>
          </a:xfrm>
        </p:spPr>
        <p:txBody>
          <a:bodyPr/>
          <a:lstStyle/>
          <a:p>
            <a:r>
              <a:rPr lang="en-US" sz="2800" dirty="0"/>
              <a:t>Perform the forceps-guided method of circumcision</a:t>
            </a:r>
          </a:p>
          <a:p>
            <a:r>
              <a:rPr lang="en-US" sz="2800" dirty="0"/>
              <a:t>Perform the dorsal slit method of circumcision</a:t>
            </a:r>
          </a:p>
          <a:p>
            <a:r>
              <a:rPr lang="en-US" sz="2800" dirty="0"/>
              <a:t>Perform the sleeve resection method of circumcision</a:t>
            </a:r>
          </a:p>
          <a:p>
            <a:r>
              <a:rPr lang="en-US" sz="2800" dirty="0"/>
              <a:t>Dress the wound</a:t>
            </a:r>
          </a:p>
          <a:p>
            <a:r>
              <a:rPr lang="en-US" sz="2800" dirty="0"/>
              <a:t>Ensure that there is good recordkeeping and reporting </a:t>
            </a:r>
          </a:p>
          <a:p>
            <a:endParaRPr lang="en-US" dirty="0"/>
          </a:p>
        </p:txBody>
      </p:sp>
    </p:spTree>
    <p:extLst>
      <p:ext uri="{BB962C8B-B14F-4D97-AF65-F5344CB8AC3E}">
        <p14:creationId xmlns:p14="http://schemas.microsoft.com/office/powerpoint/2010/main" val="51691211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0825-FBE9-46AB-82B1-B7C64BE68174}"/>
              </a:ext>
            </a:extLst>
          </p:cNvPr>
          <p:cNvSpPr>
            <a:spLocks noGrp="1"/>
          </p:cNvSpPr>
          <p:nvPr>
            <p:ph type="title"/>
          </p:nvPr>
        </p:nvSpPr>
        <p:spPr>
          <a:xfrm>
            <a:off x="887896" y="973668"/>
            <a:ext cx="9028471" cy="706964"/>
          </a:xfrm>
        </p:spPr>
        <p:txBody>
          <a:bodyPr/>
          <a:lstStyle/>
          <a:p>
            <a:r>
              <a:rPr lang="en-US" b="1" dirty="0"/>
              <a:t>Operative procedure</a:t>
            </a:r>
          </a:p>
        </p:txBody>
      </p:sp>
      <p:sp>
        <p:nvSpPr>
          <p:cNvPr id="3" name="Content Placeholder 2">
            <a:extLst>
              <a:ext uri="{FF2B5EF4-FFF2-40B4-BE49-F238E27FC236}">
                <a16:creationId xmlns:a16="http://schemas.microsoft.com/office/drawing/2014/main" id="{413D991C-2F5A-4541-BC4C-09F3A41D8E53}"/>
              </a:ext>
            </a:extLst>
          </p:cNvPr>
          <p:cNvSpPr>
            <a:spLocks noGrp="1"/>
          </p:cNvSpPr>
          <p:nvPr>
            <p:ph idx="1"/>
          </p:nvPr>
        </p:nvSpPr>
        <p:spPr>
          <a:xfrm>
            <a:off x="265043" y="2266122"/>
            <a:ext cx="11661913" cy="4591878"/>
          </a:xfrm>
        </p:spPr>
        <p:txBody>
          <a:bodyPr>
            <a:normAutofit/>
          </a:bodyPr>
          <a:lstStyle/>
          <a:p>
            <a:r>
              <a:rPr lang="en-US" sz="2800" dirty="0"/>
              <a:t>There are different methods of male circumcision to include;</a:t>
            </a:r>
          </a:p>
          <a:p>
            <a:pPr lvl="1">
              <a:buFont typeface="Wingdings" panose="05000000000000000000" pitchFamily="2" charset="2"/>
              <a:buChar char="v"/>
            </a:pPr>
            <a:r>
              <a:rPr lang="en-US" sz="2800" dirty="0"/>
              <a:t>Forceps guided </a:t>
            </a:r>
          </a:p>
          <a:p>
            <a:pPr lvl="1">
              <a:buFont typeface="Wingdings" panose="05000000000000000000" pitchFamily="2" charset="2"/>
              <a:buChar char="v"/>
            </a:pPr>
            <a:r>
              <a:rPr lang="en-US" sz="2800" dirty="0"/>
              <a:t>Dorsal slit</a:t>
            </a:r>
          </a:p>
          <a:p>
            <a:pPr lvl="1">
              <a:buFont typeface="Wingdings" panose="05000000000000000000" pitchFamily="2" charset="2"/>
              <a:buChar char="v"/>
            </a:pPr>
            <a:r>
              <a:rPr lang="en-US" sz="2800" dirty="0"/>
              <a:t>Sleeve resection </a:t>
            </a:r>
          </a:p>
        </p:txBody>
      </p:sp>
    </p:spTree>
    <p:extLst>
      <p:ext uri="{BB962C8B-B14F-4D97-AF65-F5344CB8AC3E}">
        <p14:creationId xmlns:p14="http://schemas.microsoft.com/office/powerpoint/2010/main" val="312218877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EB0F-3281-46C3-8C8B-16D74F22E2BE}"/>
              </a:ext>
            </a:extLst>
          </p:cNvPr>
          <p:cNvSpPr>
            <a:spLocks noGrp="1"/>
          </p:cNvSpPr>
          <p:nvPr>
            <p:ph type="title"/>
          </p:nvPr>
        </p:nvSpPr>
        <p:spPr>
          <a:xfrm>
            <a:off x="569844" y="973668"/>
            <a:ext cx="11039060" cy="706964"/>
          </a:xfrm>
        </p:spPr>
        <p:txBody>
          <a:bodyPr/>
          <a:lstStyle/>
          <a:p>
            <a:r>
              <a:rPr lang="en-US" b="1" dirty="0"/>
              <a:t>1.Forceps guided </a:t>
            </a:r>
          </a:p>
        </p:txBody>
      </p:sp>
      <p:sp>
        <p:nvSpPr>
          <p:cNvPr id="3" name="Content Placeholder 2">
            <a:extLst>
              <a:ext uri="{FF2B5EF4-FFF2-40B4-BE49-F238E27FC236}">
                <a16:creationId xmlns:a16="http://schemas.microsoft.com/office/drawing/2014/main" id="{E3D0C918-400A-4ADE-99BE-A48AD51C322C}"/>
              </a:ext>
            </a:extLst>
          </p:cNvPr>
          <p:cNvSpPr>
            <a:spLocks noGrp="1"/>
          </p:cNvSpPr>
          <p:nvPr>
            <p:ph idx="1"/>
          </p:nvPr>
        </p:nvSpPr>
        <p:spPr>
          <a:xfrm>
            <a:off x="198784" y="2239617"/>
            <a:ext cx="11834190" cy="4618383"/>
          </a:xfrm>
        </p:spPr>
        <p:txBody>
          <a:bodyPr>
            <a:normAutofit/>
          </a:bodyPr>
          <a:lstStyle/>
          <a:p>
            <a:r>
              <a:rPr lang="en-US" sz="2800" dirty="0"/>
              <a:t>The forceps-guided method should not be used in adolescent boys under the age of 15 years or in any male who has adhesions—or in any male whose tip of the glans cannot be clearly identified by palpating the foreskin—because of difficulty identifying the glans and the risk of glans amputation. </a:t>
            </a:r>
          </a:p>
        </p:txBody>
      </p:sp>
    </p:spTree>
    <p:extLst>
      <p:ext uri="{BB962C8B-B14F-4D97-AF65-F5344CB8AC3E}">
        <p14:creationId xmlns:p14="http://schemas.microsoft.com/office/powerpoint/2010/main" val="540718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05308"/>
            <a:ext cx="8761413" cy="759854"/>
          </a:xfrm>
        </p:spPr>
        <p:txBody>
          <a:bodyPr/>
          <a:lstStyle/>
          <a:p>
            <a:r>
              <a:rPr lang="en-US" dirty="0"/>
              <a:t>Ct…</a:t>
            </a:r>
          </a:p>
        </p:txBody>
      </p:sp>
      <p:sp>
        <p:nvSpPr>
          <p:cNvPr id="3" name="Content Placeholder 2"/>
          <p:cNvSpPr>
            <a:spLocks noGrp="1"/>
          </p:cNvSpPr>
          <p:nvPr>
            <p:ph idx="1"/>
          </p:nvPr>
        </p:nvSpPr>
        <p:spPr>
          <a:xfrm>
            <a:off x="206062" y="2137893"/>
            <a:ext cx="11874321" cy="4559121"/>
          </a:xfrm>
        </p:spPr>
        <p:txBody>
          <a:bodyPr>
            <a:normAutofit/>
          </a:bodyPr>
          <a:lstStyle/>
          <a:p>
            <a:pPr marL="514350" indent="-514350">
              <a:buFont typeface="+mj-lt"/>
              <a:buAutoNum type="arabicPeriod" startAt="2"/>
            </a:pPr>
            <a:r>
              <a:rPr lang="en-US" sz="2800" dirty="0"/>
              <a:t>Herniation of the intracranial contents (brain parenchyma, vascular tissue and cerebral spinal fluid).</a:t>
            </a:r>
          </a:p>
          <a:p>
            <a:pPr marL="514350" indent="-514350">
              <a:buFont typeface="+mj-lt"/>
              <a:buAutoNum type="arabicPeriod" startAt="2"/>
            </a:pPr>
            <a:r>
              <a:rPr lang="en-US" sz="2800" dirty="0"/>
              <a:t>Spinal epidural abscess; collection of pus in tissues causing swelling and inflammation around it.</a:t>
            </a:r>
          </a:p>
          <a:p>
            <a:pPr marL="514350" indent="-514350">
              <a:buFont typeface="+mj-lt"/>
              <a:buAutoNum type="arabicPeriod" startAt="2"/>
            </a:pPr>
            <a:r>
              <a:rPr lang="en-US" sz="2800" dirty="0"/>
              <a:t>Spinal epidural hematoma; localized collection of blood within tissues.</a:t>
            </a:r>
          </a:p>
          <a:p>
            <a:pPr marL="514350" indent="-514350">
              <a:buFont typeface="+mj-lt"/>
              <a:buAutoNum type="arabicPeriod" startAt="2"/>
            </a:pPr>
            <a:r>
              <a:rPr lang="en-US" sz="2800" dirty="0"/>
              <a:t>Meningitis.</a:t>
            </a:r>
            <a:br>
              <a:rPr lang="en-US" sz="2800" dirty="0"/>
            </a:br>
            <a:br>
              <a:rPr lang="en-US" sz="2800" dirty="0"/>
            </a:br>
            <a:endParaRPr lang="en-US" sz="2800" dirty="0"/>
          </a:p>
        </p:txBody>
      </p:sp>
    </p:spTree>
    <p:extLst>
      <p:ext uri="{BB962C8B-B14F-4D97-AF65-F5344CB8AC3E}">
        <p14:creationId xmlns:p14="http://schemas.microsoft.com/office/powerpoint/2010/main" val="268207877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50989-10B2-4910-BBE4-F9DAC3FF82FC}"/>
              </a:ext>
            </a:extLst>
          </p:cNvPr>
          <p:cNvSpPr>
            <a:spLocks noGrp="1"/>
          </p:cNvSpPr>
          <p:nvPr>
            <p:ph type="title"/>
          </p:nvPr>
        </p:nvSpPr>
        <p:spPr>
          <a:xfrm>
            <a:off x="622852" y="973668"/>
            <a:ext cx="10880035" cy="706964"/>
          </a:xfrm>
        </p:spPr>
        <p:txBody>
          <a:bodyPr/>
          <a:lstStyle/>
          <a:p>
            <a:r>
              <a:rPr lang="en-US" dirty="0"/>
              <a:t>Ct….</a:t>
            </a:r>
          </a:p>
        </p:txBody>
      </p:sp>
      <p:sp>
        <p:nvSpPr>
          <p:cNvPr id="3" name="Content Placeholder 2">
            <a:extLst>
              <a:ext uri="{FF2B5EF4-FFF2-40B4-BE49-F238E27FC236}">
                <a16:creationId xmlns:a16="http://schemas.microsoft.com/office/drawing/2014/main" id="{EAF6AF88-9076-4A0A-86C3-F0050657D210}"/>
              </a:ext>
            </a:extLst>
          </p:cNvPr>
          <p:cNvSpPr>
            <a:spLocks noGrp="1"/>
          </p:cNvSpPr>
          <p:nvPr>
            <p:ph idx="1"/>
          </p:nvPr>
        </p:nvSpPr>
        <p:spPr>
          <a:xfrm>
            <a:off x="0" y="2279374"/>
            <a:ext cx="12192000" cy="4578626"/>
          </a:xfrm>
        </p:spPr>
        <p:txBody>
          <a:bodyPr>
            <a:normAutofit lnSpcReduction="10000"/>
          </a:bodyPr>
          <a:lstStyle/>
          <a:p>
            <a:r>
              <a:rPr lang="en-US" sz="2800" dirty="0"/>
              <a:t>STEP 1. Prepare skin, drape skin and administer anesthetic agents</a:t>
            </a:r>
          </a:p>
          <a:p>
            <a:r>
              <a:rPr lang="en-US" sz="2800" dirty="0"/>
              <a:t>STEP 2.  Retract the foreskin and separate any adhesions.</a:t>
            </a:r>
          </a:p>
          <a:p>
            <a:r>
              <a:rPr lang="en-US" sz="2800" dirty="0"/>
              <a:t>STEP 3.  Mark the line of the incision and skin orientation marks.</a:t>
            </a:r>
          </a:p>
          <a:p>
            <a:r>
              <a:rPr lang="en-US" sz="2800" dirty="0"/>
              <a:t>STEP 4.  Grasp the foreskin at the 03:00 o’clock and 09:00 o’clock or 06:00 o’clock and 12:00 o’clock positions with two artery forceps. Place these forceps on the natural apex of the foreskin to help ensure that there is equal tension on the inside and outside surfaces of the foreskin. If this is not done correctly, there is a risk of leaving too much of the inner (mucosal) layer of the foreskin or removing too much skin on the shaft.</a:t>
            </a:r>
          </a:p>
          <a:p>
            <a:endParaRPr lang="en-US" dirty="0"/>
          </a:p>
        </p:txBody>
      </p:sp>
    </p:spTree>
    <p:extLst>
      <p:ext uri="{BB962C8B-B14F-4D97-AF65-F5344CB8AC3E}">
        <p14:creationId xmlns:p14="http://schemas.microsoft.com/office/powerpoint/2010/main" val="84032696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D573-AE22-4454-BE66-87C69A3D68C2}"/>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9D9B7DB3-955F-4194-B594-BC0BA2DCF902}"/>
              </a:ext>
            </a:extLst>
          </p:cNvPr>
          <p:cNvSpPr>
            <a:spLocks noGrp="1"/>
          </p:cNvSpPr>
          <p:nvPr>
            <p:ph idx="1"/>
          </p:nvPr>
        </p:nvSpPr>
        <p:spPr>
          <a:xfrm>
            <a:off x="159026" y="2239617"/>
            <a:ext cx="11873948" cy="4618383"/>
          </a:xfrm>
        </p:spPr>
        <p:txBody>
          <a:bodyPr/>
          <a:lstStyle/>
          <a:p>
            <a:r>
              <a:rPr lang="en-US" sz="2800" dirty="0"/>
              <a:t>STEP 5.  Put sufficient tension on the foreskin to pull the skin mark so that it is just distal to the glans. Taking care not to catch the glans, apply a long, straight forceps across the foreskin just proximal to the mark, with the long axis of the forceps going from the 12:00 o’clock to the 06:00 o’clock position.</a:t>
            </a:r>
          </a:p>
          <a:p>
            <a:pPr>
              <a:buFont typeface="Wingdings" panose="05000000000000000000" pitchFamily="2" charset="2"/>
              <a:buChar char="§"/>
            </a:pPr>
            <a:r>
              <a:rPr lang="en-US" sz="2800" dirty="0"/>
              <a:t> Before completely locking the forceps, feel the glans to check that it has not been accidentally caught in the forceps; then, lock it until the click sound is heard. </a:t>
            </a:r>
          </a:p>
          <a:p>
            <a:pPr>
              <a:buFont typeface="Wingdings" panose="05000000000000000000" pitchFamily="2" charset="2"/>
              <a:buChar char="§"/>
            </a:pPr>
            <a:r>
              <a:rPr lang="en-US" sz="2800" dirty="0"/>
              <a:t>If there is any doubt about whether the glans has been caught in the forceps, do not proceed with the forceps-guided method.</a:t>
            </a:r>
          </a:p>
          <a:p>
            <a:endParaRPr lang="en-US" dirty="0"/>
          </a:p>
        </p:txBody>
      </p:sp>
    </p:spTree>
    <p:extLst>
      <p:ext uri="{BB962C8B-B14F-4D97-AF65-F5344CB8AC3E}">
        <p14:creationId xmlns:p14="http://schemas.microsoft.com/office/powerpoint/2010/main" val="181408933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7CDD-5017-48A4-9891-5446DAF76FC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62667982-CC50-4CBE-8EC8-243393DAEC2C}"/>
              </a:ext>
            </a:extLst>
          </p:cNvPr>
          <p:cNvPicPr>
            <a:picLocks noGrp="1" noChangeAspect="1"/>
          </p:cNvPicPr>
          <p:nvPr>
            <p:ph idx="1"/>
          </p:nvPr>
        </p:nvPicPr>
        <p:blipFill>
          <a:blip r:embed="rId2"/>
          <a:stretch>
            <a:fillRect/>
          </a:stretch>
        </p:blipFill>
        <p:spPr>
          <a:xfrm>
            <a:off x="0" y="530086"/>
            <a:ext cx="5632175" cy="6327913"/>
          </a:xfrm>
          <a:prstGeom prst="rect">
            <a:avLst/>
          </a:prstGeom>
        </p:spPr>
      </p:pic>
      <p:pic>
        <p:nvPicPr>
          <p:cNvPr id="5" name="Picture 4">
            <a:extLst>
              <a:ext uri="{FF2B5EF4-FFF2-40B4-BE49-F238E27FC236}">
                <a16:creationId xmlns:a16="http://schemas.microsoft.com/office/drawing/2014/main" id="{1B55B770-BE76-4FD2-BE15-A6987519647D}"/>
              </a:ext>
            </a:extLst>
          </p:cNvPr>
          <p:cNvPicPr>
            <a:picLocks noChangeAspect="1"/>
          </p:cNvPicPr>
          <p:nvPr/>
        </p:nvPicPr>
        <p:blipFill>
          <a:blip r:embed="rId3"/>
          <a:stretch>
            <a:fillRect/>
          </a:stretch>
        </p:blipFill>
        <p:spPr>
          <a:xfrm>
            <a:off x="5632175" y="530086"/>
            <a:ext cx="6559826" cy="6301410"/>
          </a:xfrm>
          <a:prstGeom prst="rect">
            <a:avLst/>
          </a:prstGeom>
        </p:spPr>
      </p:pic>
      <p:sp>
        <p:nvSpPr>
          <p:cNvPr id="6" name="Rectangle 5">
            <a:extLst>
              <a:ext uri="{FF2B5EF4-FFF2-40B4-BE49-F238E27FC236}">
                <a16:creationId xmlns:a16="http://schemas.microsoft.com/office/drawing/2014/main" id="{1984BF6C-5BB2-4B48-8EC7-D777A0B88464}"/>
              </a:ext>
            </a:extLst>
          </p:cNvPr>
          <p:cNvSpPr/>
          <p:nvPr/>
        </p:nvSpPr>
        <p:spPr>
          <a:xfrm>
            <a:off x="0" y="24061"/>
            <a:ext cx="12192000" cy="523220"/>
          </a:xfrm>
          <a:prstGeom prst="rect">
            <a:avLst/>
          </a:prstGeom>
        </p:spPr>
        <p:txBody>
          <a:bodyPr wrap="square">
            <a:spAutoFit/>
          </a:bodyPr>
          <a:lstStyle/>
          <a:p>
            <a:r>
              <a:rPr lang="en-US" dirty="0"/>
              <a:t>               </a:t>
            </a:r>
            <a:r>
              <a:rPr lang="en-US" sz="2800" b="1" dirty="0"/>
              <a:t>Placing the forceps to guide the male circumcision</a:t>
            </a:r>
          </a:p>
        </p:txBody>
      </p:sp>
    </p:spTree>
    <p:extLst>
      <p:ext uri="{BB962C8B-B14F-4D97-AF65-F5344CB8AC3E}">
        <p14:creationId xmlns:p14="http://schemas.microsoft.com/office/powerpoint/2010/main" val="95903507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B0DB9-C51F-46D2-BD9E-14292CDD799A}"/>
              </a:ext>
            </a:extLst>
          </p:cNvPr>
          <p:cNvSpPr>
            <a:spLocks noGrp="1"/>
          </p:cNvSpPr>
          <p:nvPr>
            <p:ph type="title"/>
          </p:nvPr>
        </p:nvSpPr>
        <p:spPr>
          <a:xfrm>
            <a:off x="609600" y="973668"/>
            <a:ext cx="11025809" cy="706964"/>
          </a:xfrm>
        </p:spPr>
        <p:txBody>
          <a:bodyPr/>
          <a:lstStyle/>
          <a:p>
            <a:r>
              <a:rPr lang="en-US" dirty="0"/>
              <a:t>Ct…</a:t>
            </a:r>
          </a:p>
        </p:txBody>
      </p:sp>
      <p:sp>
        <p:nvSpPr>
          <p:cNvPr id="3" name="Content Placeholder 2">
            <a:extLst>
              <a:ext uri="{FF2B5EF4-FFF2-40B4-BE49-F238E27FC236}">
                <a16:creationId xmlns:a16="http://schemas.microsoft.com/office/drawing/2014/main" id="{5745D061-14F6-4013-8290-365B3DE5D91E}"/>
              </a:ext>
            </a:extLst>
          </p:cNvPr>
          <p:cNvSpPr>
            <a:spLocks noGrp="1"/>
          </p:cNvSpPr>
          <p:nvPr>
            <p:ph idx="1"/>
          </p:nvPr>
        </p:nvSpPr>
        <p:spPr>
          <a:xfrm>
            <a:off x="145774" y="2292626"/>
            <a:ext cx="12046226" cy="4565374"/>
          </a:xfrm>
        </p:spPr>
        <p:txBody>
          <a:bodyPr/>
          <a:lstStyle/>
          <a:p>
            <a:r>
              <a:rPr lang="en-US" sz="2800" dirty="0"/>
              <a:t>STEP 6.  Using a scalpel, cut away the foreskin flush with the distal side of the forceps (the side of the forceps towards the outside or tip of the foreskin).</a:t>
            </a:r>
          </a:p>
          <a:p>
            <a:pPr>
              <a:buFont typeface="Wingdings" panose="05000000000000000000" pitchFamily="2" charset="2"/>
              <a:buChar char="§"/>
            </a:pPr>
            <a:r>
              <a:rPr lang="en-US" sz="2800" dirty="0"/>
              <a:t>Cutting in one smooth, decisive motion is safer and leads to better cosmetic outcomes. The forceps protects the glans from injury; nevertheless, particular care is needed at this stage.</a:t>
            </a:r>
          </a:p>
          <a:p>
            <a:endParaRPr lang="en-US" dirty="0"/>
          </a:p>
        </p:txBody>
      </p:sp>
    </p:spTree>
    <p:extLst>
      <p:ext uri="{BB962C8B-B14F-4D97-AF65-F5344CB8AC3E}">
        <p14:creationId xmlns:p14="http://schemas.microsoft.com/office/powerpoint/2010/main" val="392742610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6C8D-F44B-418C-A544-8792AC0A98B6}"/>
              </a:ext>
            </a:extLst>
          </p:cNvPr>
          <p:cNvSpPr>
            <a:spLocks noGrp="1"/>
          </p:cNvSpPr>
          <p:nvPr>
            <p:ph type="title"/>
          </p:nvPr>
        </p:nvSpPr>
        <p:spPr>
          <a:xfrm>
            <a:off x="795130" y="1"/>
            <a:ext cx="9581322" cy="463826"/>
          </a:xfrm>
        </p:spPr>
        <p:txBody>
          <a:bodyPr/>
          <a:lstStyle/>
          <a:p>
            <a:r>
              <a:rPr lang="en-US" dirty="0"/>
              <a:t> </a:t>
            </a:r>
            <a:br>
              <a:rPr lang="en-US" dirty="0"/>
            </a:br>
            <a:r>
              <a:rPr lang="en-US" sz="2800" b="1" dirty="0">
                <a:solidFill>
                  <a:schemeClr val="tx1"/>
                </a:solidFill>
              </a:rPr>
              <a:t>Forceps-guided method: cutting off the foreskin</a:t>
            </a:r>
            <a:br>
              <a:rPr lang="en-US" dirty="0">
                <a:solidFill>
                  <a:schemeClr val="tx1"/>
                </a:solidFill>
              </a:rPr>
            </a:br>
            <a:endParaRPr lang="en-US" dirty="0">
              <a:solidFill>
                <a:schemeClr val="tx1"/>
              </a:solidFill>
            </a:endParaRPr>
          </a:p>
        </p:txBody>
      </p:sp>
      <p:pic>
        <p:nvPicPr>
          <p:cNvPr id="4" name="Content Placeholder 3">
            <a:extLst>
              <a:ext uri="{FF2B5EF4-FFF2-40B4-BE49-F238E27FC236}">
                <a16:creationId xmlns:a16="http://schemas.microsoft.com/office/drawing/2014/main" id="{892B1CE4-72E7-47F7-B9D7-0FB67639F0AD}"/>
              </a:ext>
            </a:extLst>
          </p:cNvPr>
          <p:cNvPicPr>
            <a:picLocks noGrp="1" noChangeAspect="1"/>
          </p:cNvPicPr>
          <p:nvPr>
            <p:ph idx="1"/>
          </p:nvPr>
        </p:nvPicPr>
        <p:blipFill>
          <a:blip r:embed="rId2"/>
          <a:stretch>
            <a:fillRect/>
          </a:stretch>
        </p:blipFill>
        <p:spPr>
          <a:xfrm>
            <a:off x="0" y="463827"/>
            <a:ext cx="6096000" cy="6394173"/>
          </a:xfrm>
          <a:prstGeom prst="rect">
            <a:avLst/>
          </a:prstGeom>
        </p:spPr>
      </p:pic>
      <p:pic>
        <p:nvPicPr>
          <p:cNvPr id="5" name="Picture 4">
            <a:extLst>
              <a:ext uri="{FF2B5EF4-FFF2-40B4-BE49-F238E27FC236}">
                <a16:creationId xmlns:a16="http://schemas.microsoft.com/office/drawing/2014/main" id="{A2A0A492-2489-4143-B28E-9D73273FA05E}"/>
              </a:ext>
            </a:extLst>
          </p:cNvPr>
          <p:cNvPicPr>
            <a:picLocks noChangeAspect="1"/>
          </p:cNvPicPr>
          <p:nvPr/>
        </p:nvPicPr>
        <p:blipFill>
          <a:blip r:embed="rId3"/>
          <a:stretch>
            <a:fillRect/>
          </a:stretch>
        </p:blipFill>
        <p:spPr>
          <a:xfrm>
            <a:off x="6096000" y="463827"/>
            <a:ext cx="6096000" cy="6394173"/>
          </a:xfrm>
          <a:prstGeom prst="rect">
            <a:avLst/>
          </a:prstGeom>
        </p:spPr>
      </p:pic>
    </p:spTree>
    <p:extLst>
      <p:ext uri="{BB962C8B-B14F-4D97-AF65-F5344CB8AC3E}">
        <p14:creationId xmlns:p14="http://schemas.microsoft.com/office/powerpoint/2010/main" val="419816580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91FF-2C6E-43FE-88F8-3F9120DE9344}"/>
              </a:ext>
            </a:extLst>
          </p:cNvPr>
          <p:cNvSpPr>
            <a:spLocks noGrp="1"/>
          </p:cNvSpPr>
          <p:nvPr>
            <p:ph type="title"/>
          </p:nvPr>
        </p:nvSpPr>
        <p:spPr>
          <a:xfrm>
            <a:off x="1154954" y="583096"/>
            <a:ext cx="8761413" cy="636104"/>
          </a:xfrm>
        </p:spPr>
        <p:txBody>
          <a:bodyPr/>
          <a:lstStyle/>
          <a:p>
            <a:r>
              <a:rPr lang="en-US" dirty="0"/>
              <a:t>Ct…</a:t>
            </a:r>
          </a:p>
        </p:txBody>
      </p:sp>
      <p:sp>
        <p:nvSpPr>
          <p:cNvPr id="3" name="Content Placeholder 2">
            <a:extLst>
              <a:ext uri="{FF2B5EF4-FFF2-40B4-BE49-F238E27FC236}">
                <a16:creationId xmlns:a16="http://schemas.microsoft.com/office/drawing/2014/main" id="{37E48638-999D-4599-90C2-91F72D0BBD8F}"/>
              </a:ext>
            </a:extLst>
          </p:cNvPr>
          <p:cNvSpPr>
            <a:spLocks noGrp="1"/>
          </p:cNvSpPr>
          <p:nvPr>
            <p:ph idx="1"/>
          </p:nvPr>
        </p:nvSpPr>
        <p:spPr>
          <a:xfrm>
            <a:off x="185530" y="2226365"/>
            <a:ext cx="11887200" cy="4631635"/>
          </a:xfrm>
        </p:spPr>
        <p:txBody>
          <a:bodyPr/>
          <a:lstStyle/>
          <a:p>
            <a:r>
              <a:rPr lang="en-US" sz="2800" dirty="0"/>
              <a:t>STEP 7.  Pull back the skin to expose the raw area. Using a dry gauze swab, compress the area for two to three minutes.</a:t>
            </a:r>
          </a:p>
          <a:p>
            <a:pPr>
              <a:buFont typeface="Wingdings" panose="05000000000000000000" pitchFamily="2" charset="2"/>
              <a:buChar char="§"/>
            </a:pPr>
            <a:r>
              <a:rPr lang="en-US" sz="2800" dirty="0"/>
              <a:t> Clip any bleeding vessels with artery forceps. Take care to catch the blood vessels as accurately as possible and to not grab large amounts of tissue. Larger blood vessels should be underrun with a suture and ligated. </a:t>
            </a:r>
          </a:p>
          <a:p>
            <a:pPr>
              <a:buFont typeface="Wingdings" panose="05000000000000000000" pitchFamily="2" charset="2"/>
              <a:buChar char="§"/>
            </a:pPr>
            <a:r>
              <a:rPr lang="en-US" sz="2800" dirty="0"/>
              <a:t>Take care not to place hemostatic stitches too deeply. Diathermy, if it is available, may be used for smaller blood vessels.</a:t>
            </a:r>
          </a:p>
          <a:p>
            <a:endParaRPr lang="en-US" dirty="0"/>
          </a:p>
        </p:txBody>
      </p:sp>
    </p:spTree>
    <p:extLst>
      <p:ext uri="{BB962C8B-B14F-4D97-AF65-F5344CB8AC3E}">
        <p14:creationId xmlns:p14="http://schemas.microsoft.com/office/powerpoint/2010/main" val="214685816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E14D-B72A-4FB1-9AC2-7286555AA115}"/>
              </a:ext>
            </a:extLst>
          </p:cNvPr>
          <p:cNvSpPr>
            <a:spLocks noGrp="1"/>
          </p:cNvSpPr>
          <p:nvPr>
            <p:ph type="title"/>
          </p:nvPr>
        </p:nvSpPr>
        <p:spPr>
          <a:xfrm>
            <a:off x="0" y="278296"/>
            <a:ext cx="12192000" cy="357807"/>
          </a:xfrm>
        </p:spPr>
        <p:txBody>
          <a:bodyPr/>
          <a:lstStyle/>
          <a:p>
            <a:r>
              <a:rPr lang="en-US" dirty="0"/>
              <a:t> </a:t>
            </a:r>
            <a:br>
              <a:rPr lang="en-US" dirty="0"/>
            </a:br>
            <a:r>
              <a:rPr lang="en-US" sz="2400" b="1" dirty="0">
                <a:solidFill>
                  <a:schemeClr val="tx1"/>
                </a:solidFill>
              </a:rPr>
              <a:t>Applying artery forceps to blood vessels to stop bleeding, and using a suture to    	</a:t>
            </a:r>
            <a:r>
              <a:rPr lang="en-US" sz="2400" b="1" dirty="0"/>
              <a:t>underrun the blood vessel</a:t>
            </a:r>
            <a:br>
              <a:rPr lang="en-US" sz="2400" dirty="0">
                <a:solidFill>
                  <a:schemeClr val="tx1"/>
                </a:solidFill>
              </a:rPr>
            </a:br>
            <a:endParaRPr lang="en-US" sz="2400" dirty="0">
              <a:solidFill>
                <a:schemeClr val="tx1"/>
              </a:solidFill>
            </a:endParaRPr>
          </a:p>
        </p:txBody>
      </p:sp>
      <p:pic>
        <p:nvPicPr>
          <p:cNvPr id="4" name="Content Placeholder 3">
            <a:extLst>
              <a:ext uri="{FF2B5EF4-FFF2-40B4-BE49-F238E27FC236}">
                <a16:creationId xmlns:a16="http://schemas.microsoft.com/office/drawing/2014/main" id="{D02F045D-DFA9-48B2-9CC9-903F3D41B974}"/>
              </a:ext>
            </a:extLst>
          </p:cNvPr>
          <p:cNvPicPr>
            <a:picLocks noGrp="1" noChangeAspect="1"/>
          </p:cNvPicPr>
          <p:nvPr>
            <p:ph idx="1"/>
          </p:nvPr>
        </p:nvPicPr>
        <p:blipFill>
          <a:blip r:embed="rId2"/>
          <a:stretch>
            <a:fillRect/>
          </a:stretch>
        </p:blipFill>
        <p:spPr>
          <a:xfrm>
            <a:off x="0" y="1060174"/>
            <a:ext cx="6096000" cy="5797825"/>
          </a:xfrm>
          <a:prstGeom prst="rect">
            <a:avLst/>
          </a:prstGeom>
        </p:spPr>
      </p:pic>
      <p:pic>
        <p:nvPicPr>
          <p:cNvPr id="5" name="Picture 4">
            <a:extLst>
              <a:ext uri="{FF2B5EF4-FFF2-40B4-BE49-F238E27FC236}">
                <a16:creationId xmlns:a16="http://schemas.microsoft.com/office/drawing/2014/main" id="{8BF8ABF3-6CF7-466B-AAFE-3FC8A7CA4B8F}"/>
              </a:ext>
            </a:extLst>
          </p:cNvPr>
          <p:cNvPicPr>
            <a:picLocks noChangeAspect="1"/>
          </p:cNvPicPr>
          <p:nvPr/>
        </p:nvPicPr>
        <p:blipFill>
          <a:blip r:embed="rId3"/>
          <a:stretch>
            <a:fillRect/>
          </a:stretch>
        </p:blipFill>
        <p:spPr>
          <a:xfrm>
            <a:off x="6096000" y="1060174"/>
            <a:ext cx="6096000" cy="5797827"/>
          </a:xfrm>
          <a:prstGeom prst="rect">
            <a:avLst/>
          </a:prstGeom>
        </p:spPr>
      </p:pic>
    </p:spTree>
    <p:extLst>
      <p:ext uri="{BB962C8B-B14F-4D97-AF65-F5344CB8AC3E}">
        <p14:creationId xmlns:p14="http://schemas.microsoft.com/office/powerpoint/2010/main" val="96485612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DD24-8508-40EF-8002-9CAC70CDBDA4}"/>
              </a:ext>
            </a:extLst>
          </p:cNvPr>
          <p:cNvSpPr>
            <a:spLocks noGrp="1"/>
          </p:cNvSpPr>
          <p:nvPr>
            <p:ph type="title"/>
          </p:nvPr>
        </p:nvSpPr>
        <p:spPr>
          <a:xfrm>
            <a:off x="596348" y="973668"/>
            <a:ext cx="10986052" cy="706964"/>
          </a:xfrm>
        </p:spPr>
        <p:txBody>
          <a:bodyPr/>
          <a:lstStyle/>
          <a:p>
            <a:r>
              <a:rPr lang="en-US" b="1" dirty="0"/>
              <a:t>Ct….</a:t>
            </a:r>
          </a:p>
        </p:txBody>
      </p:sp>
      <p:sp>
        <p:nvSpPr>
          <p:cNvPr id="3" name="Content Placeholder 2">
            <a:extLst>
              <a:ext uri="{FF2B5EF4-FFF2-40B4-BE49-F238E27FC236}">
                <a16:creationId xmlns:a16="http://schemas.microsoft.com/office/drawing/2014/main" id="{9AC3100D-04D0-49FC-B489-23471A24ACF4}"/>
              </a:ext>
            </a:extLst>
          </p:cNvPr>
          <p:cNvSpPr>
            <a:spLocks noGrp="1"/>
          </p:cNvSpPr>
          <p:nvPr>
            <p:ph idx="1"/>
          </p:nvPr>
        </p:nvSpPr>
        <p:spPr>
          <a:xfrm>
            <a:off x="159026" y="2332383"/>
            <a:ext cx="11940209" cy="4525617"/>
          </a:xfrm>
        </p:spPr>
        <p:txBody>
          <a:bodyPr>
            <a:normAutofit/>
          </a:bodyPr>
          <a:lstStyle/>
          <a:p>
            <a:r>
              <a:rPr lang="en-US" sz="2800" dirty="0"/>
              <a:t>STEP 8.  (Optional, extra step) The forceps-guided method leaves a broader cuff of mucosal skin than other surgical methods, and many providers trim this to leave a narrower cuff.</a:t>
            </a:r>
          </a:p>
          <a:p>
            <a:pPr>
              <a:buFont typeface="Wingdings" panose="05000000000000000000" pitchFamily="2" charset="2"/>
              <a:buChar char="§"/>
            </a:pPr>
            <a:r>
              <a:rPr lang="en-US" sz="2800" dirty="0"/>
              <a:t> If this additional step is done, do not trim too close to the coronal sulcus. Leave approximately 0.5–0.6 cm of cuff, so sutures can be safely placed. </a:t>
            </a:r>
          </a:p>
          <a:p>
            <a:pPr>
              <a:buFont typeface="Wingdings" panose="05000000000000000000" pitchFamily="2" charset="2"/>
              <a:buChar char="§"/>
            </a:pPr>
            <a:r>
              <a:rPr lang="en-US" sz="2800" dirty="0"/>
              <a:t>Also, do not trim close to the base of the frenulum, as this makes it difficult to control bleeding from the frenula artery .</a:t>
            </a:r>
          </a:p>
        </p:txBody>
      </p:sp>
    </p:spTree>
    <p:extLst>
      <p:ext uri="{BB962C8B-B14F-4D97-AF65-F5344CB8AC3E}">
        <p14:creationId xmlns:p14="http://schemas.microsoft.com/office/powerpoint/2010/main" val="268262262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D0C7-7350-4D80-91B6-3CDFC03AFDBE}"/>
              </a:ext>
            </a:extLst>
          </p:cNvPr>
          <p:cNvSpPr>
            <a:spLocks noGrp="1"/>
          </p:cNvSpPr>
          <p:nvPr>
            <p:ph type="title"/>
          </p:nvPr>
        </p:nvSpPr>
        <p:spPr>
          <a:xfrm>
            <a:off x="1154954" y="503584"/>
            <a:ext cx="8761413" cy="755374"/>
          </a:xfrm>
        </p:spPr>
        <p:txBody>
          <a:bodyPr/>
          <a:lstStyle/>
          <a:p>
            <a:r>
              <a:rPr lang="en-US" dirty="0"/>
              <a:t> </a:t>
            </a:r>
            <a:r>
              <a:rPr lang="en-US" sz="2800" b="1" dirty="0"/>
              <a:t>Optional, extra step in forceps-guided method</a:t>
            </a:r>
          </a:p>
        </p:txBody>
      </p:sp>
      <p:pic>
        <p:nvPicPr>
          <p:cNvPr id="4" name="Content Placeholder 3">
            <a:extLst>
              <a:ext uri="{FF2B5EF4-FFF2-40B4-BE49-F238E27FC236}">
                <a16:creationId xmlns:a16="http://schemas.microsoft.com/office/drawing/2014/main" id="{650F8B92-37C6-4CF1-AF87-8BD3A49133EB}"/>
              </a:ext>
            </a:extLst>
          </p:cNvPr>
          <p:cNvPicPr>
            <a:picLocks noGrp="1" noChangeAspect="1"/>
          </p:cNvPicPr>
          <p:nvPr>
            <p:ph idx="1"/>
          </p:nvPr>
        </p:nvPicPr>
        <p:blipFill>
          <a:blip r:embed="rId2"/>
          <a:stretch>
            <a:fillRect/>
          </a:stretch>
        </p:blipFill>
        <p:spPr>
          <a:xfrm>
            <a:off x="0" y="1258958"/>
            <a:ext cx="3890547" cy="5599041"/>
          </a:xfrm>
          <a:prstGeom prst="rect">
            <a:avLst/>
          </a:prstGeom>
        </p:spPr>
      </p:pic>
      <p:pic>
        <p:nvPicPr>
          <p:cNvPr id="5" name="Picture 4">
            <a:extLst>
              <a:ext uri="{FF2B5EF4-FFF2-40B4-BE49-F238E27FC236}">
                <a16:creationId xmlns:a16="http://schemas.microsoft.com/office/drawing/2014/main" id="{3216F348-7C7F-4DC8-B316-338BC5EB6E3F}"/>
              </a:ext>
            </a:extLst>
          </p:cNvPr>
          <p:cNvPicPr>
            <a:picLocks noChangeAspect="1"/>
          </p:cNvPicPr>
          <p:nvPr/>
        </p:nvPicPr>
        <p:blipFill>
          <a:blip r:embed="rId3"/>
          <a:stretch>
            <a:fillRect/>
          </a:stretch>
        </p:blipFill>
        <p:spPr>
          <a:xfrm>
            <a:off x="3890548" y="1258958"/>
            <a:ext cx="3952047" cy="5599042"/>
          </a:xfrm>
          <a:prstGeom prst="rect">
            <a:avLst/>
          </a:prstGeom>
        </p:spPr>
      </p:pic>
      <p:pic>
        <p:nvPicPr>
          <p:cNvPr id="6" name="Picture 5">
            <a:extLst>
              <a:ext uri="{FF2B5EF4-FFF2-40B4-BE49-F238E27FC236}">
                <a16:creationId xmlns:a16="http://schemas.microsoft.com/office/drawing/2014/main" id="{202CA070-9388-4488-BAC0-C79217776A7C}"/>
              </a:ext>
            </a:extLst>
          </p:cNvPr>
          <p:cNvPicPr>
            <a:picLocks noChangeAspect="1"/>
          </p:cNvPicPr>
          <p:nvPr/>
        </p:nvPicPr>
        <p:blipFill>
          <a:blip r:embed="rId4"/>
          <a:stretch>
            <a:fillRect/>
          </a:stretch>
        </p:blipFill>
        <p:spPr>
          <a:xfrm>
            <a:off x="7842595" y="1258957"/>
            <a:ext cx="4349405" cy="5599041"/>
          </a:xfrm>
          <a:prstGeom prst="rect">
            <a:avLst/>
          </a:prstGeom>
        </p:spPr>
      </p:pic>
    </p:spTree>
    <p:extLst>
      <p:ext uri="{BB962C8B-B14F-4D97-AF65-F5344CB8AC3E}">
        <p14:creationId xmlns:p14="http://schemas.microsoft.com/office/powerpoint/2010/main" val="35420141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1DB1F-B295-4312-B5C3-02AD9B2EB72B}"/>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A390603D-F31D-4E9F-BDF8-F1BEFC4EBA74}"/>
              </a:ext>
            </a:extLst>
          </p:cNvPr>
          <p:cNvSpPr>
            <a:spLocks noGrp="1"/>
          </p:cNvSpPr>
          <p:nvPr>
            <p:ph idx="1"/>
          </p:nvPr>
        </p:nvSpPr>
        <p:spPr>
          <a:xfrm>
            <a:off x="0" y="2186609"/>
            <a:ext cx="12192000" cy="4671391"/>
          </a:xfrm>
        </p:spPr>
        <p:txBody>
          <a:bodyPr>
            <a:normAutofit/>
          </a:bodyPr>
          <a:lstStyle/>
          <a:p>
            <a:r>
              <a:rPr lang="en-US" sz="2800" dirty="0"/>
              <a:t>(A) Appearance of the inner layer (mucosal layer) cuff after removal of the foreskin</a:t>
            </a:r>
          </a:p>
          <a:p>
            <a:r>
              <a:rPr lang="en-US" sz="2800" dirty="0"/>
              <a:t> (B) application of a curved forceps to stabilize the cuff prior to trimming with scissors</a:t>
            </a:r>
          </a:p>
          <a:p>
            <a:r>
              <a:rPr lang="en-US" sz="2800" dirty="0"/>
              <a:t>(C) the cuff after trimming with scissors</a:t>
            </a:r>
          </a:p>
        </p:txBody>
      </p:sp>
    </p:spTree>
    <p:extLst>
      <p:ext uri="{BB962C8B-B14F-4D97-AF65-F5344CB8AC3E}">
        <p14:creationId xmlns:p14="http://schemas.microsoft.com/office/powerpoint/2010/main" val="4246846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76" y="973668"/>
            <a:ext cx="9169392" cy="706964"/>
          </a:xfrm>
        </p:spPr>
        <p:txBody>
          <a:bodyPr/>
          <a:lstStyle/>
          <a:p>
            <a:r>
              <a:rPr lang="en-US" b="1" dirty="0"/>
              <a:t>Prevention of leakage </a:t>
            </a:r>
          </a:p>
        </p:txBody>
      </p:sp>
      <p:sp>
        <p:nvSpPr>
          <p:cNvPr id="3" name="Content Placeholder 2"/>
          <p:cNvSpPr>
            <a:spLocks noGrp="1"/>
          </p:cNvSpPr>
          <p:nvPr>
            <p:ph idx="1"/>
          </p:nvPr>
        </p:nvSpPr>
        <p:spPr>
          <a:xfrm>
            <a:off x="1" y="2228045"/>
            <a:ext cx="12041746" cy="4507605"/>
          </a:xfrm>
        </p:spPr>
        <p:txBody>
          <a:bodyPr/>
          <a:lstStyle/>
          <a:p>
            <a:pPr marL="539496" indent="-457200" defTabSz="914400">
              <a:spcBef>
                <a:spcPts val="600"/>
              </a:spcBef>
              <a:buClr>
                <a:srgbClr val="3891A7"/>
              </a:buClr>
            </a:pPr>
            <a:r>
              <a:rPr lang="en-US" sz="3200" dirty="0">
                <a:solidFill>
                  <a:prstClr val="black"/>
                </a:solidFill>
                <a:latin typeface="Gill Sans MT"/>
              </a:rPr>
              <a:t>Needle with a small gauge should be used for puncture</a:t>
            </a:r>
          </a:p>
          <a:p>
            <a:pPr marL="539496" indent="-457200" defTabSz="914400">
              <a:spcBef>
                <a:spcPts val="600"/>
              </a:spcBef>
              <a:buClr>
                <a:srgbClr val="3891A7"/>
              </a:buClr>
            </a:pPr>
            <a:r>
              <a:rPr lang="en-US" sz="3200" dirty="0">
                <a:solidFill>
                  <a:prstClr val="black"/>
                </a:solidFill>
                <a:latin typeface="Gill Sans MT"/>
              </a:rPr>
              <a:t>Patient should remain prone for 3hrs or lateral position , if larger amounts of CSF has been withdrawn(more than 20mls). </a:t>
            </a:r>
            <a:endParaRPr lang="en-US" sz="3000" dirty="0">
              <a:solidFill>
                <a:prstClr val="black"/>
              </a:solidFill>
              <a:latin typeface="Gill Sans MT"/>
            </a:endParaRPr>
          </a:p>
          <a:p>
            <a:endParaRPr lang="en-US" dirty="0"/>
          </a:p>
        </p:txBody>
      </p:sp>
    </p:spTree>
    <p:extLst>
      <p:ext uri="{BB962C8B-B14F-4D97-AF65-F5344CB8AC3E}">
        <p14:creationId xmlns:p14="http://schemas.microsoft.com/office/powerpoint/2010/main" val="294523093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56B62-9E2F-4F30-B49A-41BE4BFEEC45}"/>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CBCB9873-830B-4386-B7A1-079ED5A183BA}"/>
              </a:ext>
            </a:extLst>
          </p:cNvPr>
          <p:cNvSpPr>
            <a:spLocks noGrp="1"/>
          </p:cNvSpPr>
          <p:nvPr>
            <p:ph idx="1"/>
          </p:nvPr>
        </p:nvSpPr>
        <p:spPr>
          <a:xfrm>
            <a:off x="214050" y="2266122"/>
            <a:ext cx="11858680" cy="4591878"/>
          </a:xfrm>
        </p:spPr>
        <p:txBody>
          <a:bodyPr>
            <a:normAutofit/>
          </a:bodyPr>
          <a:lstStyle/>
          <a:p>
            <a:r>
              <a:rPr lang="en-US" sz="2800" dirty="0"/>
              <a:t>STEP 9.  Place a horizontal mattress suture at the frenulum. When placing the frenulum suture, take care not to take too deep a bite because the urethra is just underneath the base of the frenulum.</a:t>
            </a:r>
          </a:p>
          <a:p>
            <a:pPr>
              <a:buFont typeface="Wingdings" panose="05000000000000000000" pitchFamily="2" charset="2"/>
              <a:buChar char="§"/>
            </a:pPr>
            <a:r>
              <a:rPr lang="en-US" sz="2800" dirty="0"/>
              <a:t>Also, take care to align the midline skin raphe with the line of the frenulum. </a:t>
            </a:r>
          </a:p>
        </p:txBody>
      </p:sp>
    </p:spTree>
    <p:extLst>
      <p:ext uri="{BB962C8B-B14F-4D97-AF65-F5344CB8AC3E}">
        <p14:creationId xmlns:p14="http://schemas.microsoft.com/office/powerpoint/2010/main" val="314403041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0540-F69D-4E9F-A2CA-EDA29A4BCD84}"/>
              </a:ext>
            </a:extLst>
          </p:cNvPr>
          <p:cNvSpPr>
            <a:spLocks noGrp="1"/>
          </p:cNvSpPr>
          <p:nvPr>
            <p:ph type="title"/>
          </p:nvPr>
        </p:nvSpPr>
        <p:spPr>
          <a:xfrm>
            <a:off x="477078" y="973668"/>
            <a:ext cx="11224592" cy="706964"/>
          </a:xfrm>
        </p:spPr>
        <p:txBody>
          <a:bodyPr/>
          <a:lstStyle/>
          <a:p>
            <a:r>
              <a:rPr lang="en-US" dirty="0"/>
              <a:t> </a:t>
            </a:r>
            <a:br>
              <a:rPr lang="en-US" dirty="0"/>
            </a:br>
            <a:r>
              <a:rPr lang="en-US" sz="2400" b="1" dirty="0"/>
              <a:t>Horizontal mattress suture at the frenulum (06:00 o’clock position)</a:t>
            </a:r>
            <a:br>
              <a:rPr lang="en-US" sz="2400" b="1" dirty="0"/>
            </a:br>
            <a:endParaRPr lang="en-US" sz="2400" b="1" dirty="0"/>
          </a:p>
        </p:txBody>
      </p:sp>
      <p:pic>
        <p:nvPicPr>
          <p:cNvPr id="4" name="Content Placeholder 3">
            <a:extLst>
              <a:ext uri="{FF2B5EF4-FFF2-40B4-BE49-F238E27FC236}">
                <a16:creationId xmlns:a16="http://schemas.microsoft.com/office/drawing/2014/main" id="{E32A9596-C035-4EBA-A12F-7FE8F787E895}"/>
              </a:ext>
            </a:extLst>
          </p:cNvPr>
          <p:cNvPicPr>
            <a:picLocks noGrp="1" noChangeAspect="1"/>
          </p:cNvPicPr>
          <p:nvPr>
            <p:ph idx="1"/>
          </p:nvPr>
        </p:nvPicPr>
        <p:blipFill>
          <a:blip r:embed="rId2"/>
          <a:stretch>
            <a:fillRect/>
          </a:stretch>
        </p:blipFill>
        <p:spPr>
          <a:xfrm>
            <a:off x="0" y="2279375"/>
            <a:ext cx="6387548" cy="4465982"/>
          </a:xfrm>
          <a:prstGeom prst="rect">
            <a:avLst/>
          </a:prstGeom>
        </p:spPr>
      </p:pic>
      <p:pic>
        <p:nvPicPr>
          <p:cNvPr id="5" name="Picture 4">
            <a:extLst>
              <a:ext uri="{FF2B5EF4-FFF2-40B4-BE49-F238E27FC236}">
                <a16:creationId xmlns:a16="http://schemas.microsoft.com/office/drawing/2014/main" id="{DE732974-CCDE-421D-B9E6-D5E1325DE478}"/>
              </a:ext>
            </a:extLst>
          </p:cNvPr>
          <p:cNvPicPr>
            <a:picLocks noChangeAspect="1"/>
          </p:cNvPicPr>
          <p:nvPr/>
        </p:nvPicPr>
        <p:blipFill>
          <a:blip r:embed="rId3"/>
          <a:stretch>
            <a:fillRect/>
          </a:stretch>
        </p:blipFill>
        <p:spPr>
          <a:xfrm>
            <a:off x="6756124" y="2279374"/>
            <a:ext cx="5435876" cy="4578625"/>
          </a:xfrm>
          <a:prstGeom prst="rect">
            <a:avLst/>
          </a:prstGeom>
        </p:spPr>
      </p:pic>
    </p:spTree>
    <p:extLst>
      <p:ext uri="{BB962C8B-B14F-4D97-AF65-F5344CB8AC3E}">
        <p14:creationId xmlns:p14="http://schemas.microsoft.com/office/powerpoint/2010/main" val="316563351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3757-442A-4CE0-89C9-AB612466D993}"/>
              </a:ext>
            </a:extLst>
          </p:cNvPr>
          <p:cNvSpPr>
            <a:spLocks noGrp="1"/>
          </p:cNvSpPr>
          <p:nvPr>
            <p:ph type="title"/>
          </p:nvPr>
        </p:nvSpPr>
        <p:spPr>
          <a:xfrm>
            <a:off x="636104" y="742121"/>
            <a:ext cx="9899374" cy="940905"/>
          </a:xfrm>
        </p:spPr>
        <p:txBody>
          <a:bodyPr/>
          <a:lstStyle/>
          <a:p>
            <a:r>
              <a:rPr lang="en-US" sz="2400" b="1" dirty="0"/>
              <a:t>Arrows showing the alignment of the midline skin raphe on the shaft of the penis with the line of the frenulum</a:t>
            </a:r>
          </a:p>
        </p:txBody>
      </p:sp>
      <p:pic>
        <p:nvPicPr>
          <p:cNvPr id="4" name="Content Placeholder 3">
            <a:extLst>
              <a:ext uri="{FF2B5EF4-FFF2-40B4-BE49-F238E27FC236}">
                <a16:creationId xmlns:a16="http://schemas.microsoft.com/office/drawing/2014/main" id="{CBB26BBC-4E31-4753-9F13-975E62BE8650}"/>
              </a:ext>
            </a:extLst>
          </p:cNvPr>
          <p:cNvPicPr>
            <a:picLocks noGrp="1" noChangeAspect="1"/>
          </p:cNvPicPr>
          <p:nvPr>
            <p:ph idx="1"/>
          </p:nvPr>
        </p:nvPicPr>
        <p:blipFill>
          <a:blip r:embed="rId2"/>
          <a:stretch>
            <a:fillRect/>
          </a:stretch>
        </p:blipFill>
        <p:spPr>
          <a:xfrm>
            <a:off x="1007165" y="2878136"/>
            <a:ext cx="9528313" cy="3979863"/>
          </a:xfrm>
          <a:prstGeom prst="rect">
            <a:avLst/>
          </a:prstGeom>
        </p:spPr>
      </p:pic>
    </p:spTree>
    <p:extLst>
      <p:ext uri="{BB962C8B-B14F-4D97-AF65-F5344CB8AC3E}">
        <p14:creationId xmlns:p14="http://schemas.microsoft.com/office/powerpoint/2010/main" val="354868378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3C5C-3179-463E-A925-D6A528B2CC71}"/>
              </a:ext>
            </a:extLst>
          </p:cNvPr>
          <p:cNvSpPr>
            <a:spLocks noGrp="1"/>
          </p:cNvSpPr>
          <p:nvPr>
            <p:ph type="title"/>
          </p:nvPr>
        </p:nvSpPr>
        <p:spPr>
          <a:xfrm>
            <a:off x="677876" y="695372"/>
            <a:ext cx="8761413" cy="706964"/>
          </a:xfrm>
        </p:spPr>
        <p:txBody>
          <a:bodyPr/>
          <a:lstStyle/>
          <a:p>
            <a:r>
              <a:rPr lang="en-US" dirty="0"/>
              <a:t>Ct…</a:t>
            </a:r>
          </a:p>
        </p:txBody>
      </p:sp>
      <p:sp>
        <p:nvSpPr>
          <p:cNvPr id="3" name="Content Placeholder 2">
            <a:extLst>
              <a:ext uri="{FF2B5EF4-FFF2-40B4-BE49-F238E27FC236}">
                <a16:creationId xmlns:a16="http://schemas.microsoft.com/office/drawing/2014/main" id="{F2E760E9-CAC2-4381-A8E5-B2821C68B47A}"/>
              </a:ext>
            </a:extLst>
          </p:cNvPr>
          <p:cNvSpPr>
            <a:spLocks noGrp="1"/>
          </p:cNvSpPr>
          <p:nvPr>
            <p:ph idx="1"/>
          </p:nvPr>
        </p:nvSpPr>
        <p:spPr>
          <a:xfrm>
            <a:off x="147789" y="2266122"/>
            <a:ext cx="11898437" cy="4591878"/>
          </a:xfrm>
        </p:spPr>
        <p:txBody>
          <a:bodyPr>
            <a:normAutofit/>
          </a:bodyPr>
          <a:lstStyle/>
          <a:p>
            <a:r>
              <a:rPr lang="en-US" sz="2800" dirty="0"/>
              <a:t>STEP 10. Place a vertical mattress suture opposite the frenulum, in the 12:00 o’clock position.</a:t>
            </a:r>
          </a:p>
          <a:p>
            <a:pPr>
              <a:buFont typeface="Wingdings" panose="05000000000000000000" pitchFamily="2" charset="2"/>
              <a:buChar char="§"/>
            </a:pPr>
            <a:r>
              <a:rPr lang="en-US" sz="2800" dirty="0"/>
              <a:t> Place the suture so that there is an equal amount of skin on each side of the penis, between the 12:00 o’clock and 06:00 o’clock positions.</a:t>
            </a:r>
          </a:p>
          <a:p>
            <a:pPr>
              <a:buFont typeface="Wingdings" panose="05000000000000000000" pitchFamily="2" charset="2"/>
              <a:buChar char="§"/>
            </a:pPr>
            <a:r>
              <a:rPr lang="en-US" sz="2800" dirty="0"/>
              <a:t>Place two further vertical mattress stitches in the 03:00 o’clock and 09:00 o’clock positions.</a:t>
            </a:r>
          </a:p>
        </p:txBody>
      </p:sp>
    </p:spTree>
    <p:extLst>
      <p:ext uri="{BB962C8B-B14F-4D97-AF65-F5344CB8AC3E}">
        <p14:creationId xmlns:p14="http://schemas.microsoft.com/office/powerpoint/2010/main" val="424169234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770E-B719-4FCD-89FA-92080BE449A7}"/>
              </a:ext>
            </a:extLst>
          </p:cNvPr>
          <p:cNvSpPr>
            <a:spLocks noGrp="1"/>
          </p:cNvSpPr>
          <p:nvPr>
            <p:ph type="title"/>
          </p:nvPr>
        </p:nvSpPr>
        <p:spPr>
          <a:xfrm>
            <a:off x="622852" y="543339"/>
            <a:ext cx="11025809" cy="1137293"/>
          </a:xfrm>
        </p:spPr>
        <p:txBody>
          <a:bodyPr/>
          <a:lstStyle/>
          <a:p>
            <a:r>
              <a:rPr lang="en-US" dirty="0"/>
              <a:t> </a:t>
            </a:r>
            <a:r>
              <a:rPr lang="en-US" sz="2800" b="1" dirty="0"/>
              <a:t>Placing a vertical mattress suture at the 12:00 o’clock position</a:t>
            </a:r>
          </a:p>
        </p:txBody>
      </p:sp>
      <p:pic>
        <p:nvPicPr>
          <p:cNvPr id="4" name="Content Placeholder 3">
            <a:extLst>
              <a:ext uri="{FF2B5EF4-FFF2-40B4-BE49-F238E27FC236}">
                <a16:creationId xmlns:a16="http://schemas.microsoft.com/office/drawing/2014/main" id="{D025038B-6218-454A-A283-9EBA3BEE856B}"/>
              </a:ext>
            </a:extLst>
          </p:cNvPr>
          <p:cNvPicPr>
            <a:picLocks noGrp="1" noChangeAspect="1"/>
          </p:cNvPicPr>
          <p:nvPr>
            <p:ph idx="1"/>
          </p:nvPr>
        </p:nvPicPr>
        <p:blipFill>
          <a:blip r:embed="rId2"/>
          <a:stretch>
            <a:fillRect/>
          </a:stretch>
        </p:blipFill>
        <p:spPr>
          <a:xfrm>
            <a:off x="0" y="2226365"/>
            <a:ext cx="12192000" cy="4631635"/>
          </a:xfrm>
          <a:prstGeom prst="rect">
            <a:avLst/>
          </a:prstGeom>
        </p:spPr>
      </p:pic>
    </p:spTree>
    <p:extLst>
      <p:ext uri="{BB962C8B-B14F-4D97-AF65-F5344CB8AC3E}">
        <p14:creationId xmlns:p14="http://schemas.microsoft.com/office/powerpoint/2010/main" val="71285017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BF0A-42A0-4BDE-B57C-6F09CDF20669}"/>
              </a:ext>
            </a:extLst>
          </p:cNvPr>
          <p:cNvSpPr>
            <a:spLocks noGrp="1"/>
          </p:cNvSpPr>
          <p:nvPr>
            <p:ph type="title"/>
          </p:nvPr>
        </p:nvSpPr>
        <p:spPr>
          <a:xfrm>
            <a:off x="543340" y="742122"/>
            <a:ext cx="11052312" cy="938510"/>
          </a:xfrm>
        </p:spPr>
        <p:txBody>
          <a:bodyPr/>
          <a:lstStyle/>
          <a:p>
            <a:r>
              <a:rPr lang="en-US" dirty="0"/>
              <a:t> </a:t>
            </a:r>
            <a:r>
              <a:rPr lang="en-US" sz="2800" b="1" dirty="0"/>
              <a:t>Stabilizing the penis during suturing</a:t>
            </a:r>
          </a:p>
        </p:txBody>
      </p:sp>
      <p:pic>
        <p:nvPicPr>
          <p:cNvPr id="4" name="Content Placeholder 3">
            <a:extLst>
              <a:ext uri="{FF2B5EF4-FFF2-40B4-BE49-F238E27FC236}">
                <a16:creationId xmlns:a16="http://schemas.microsoft.com/office/drawing/2014/main" id="{076F8A5E-4E54-4FE4-A265-A75732671B55}"/>
              </a:ext>
            </a:extLst>
          </p:cNvPr>
          <p:cNvPicPr>
            <a:picLocks noGrp="1" noChangeAspect="1"/>
          </p:cNvPicPr>
          <p:nvPr>
            <p:ph idx="1"/>
          </p:nvPr>
        </p:nvPicPr>
        <p:blipFill>
          <a:blip r:embed="rId2"/>
          <a:stretch>
            <a:fillRect/>
          </a:stretch>
        </p:blipFill>
        <p:spPr>
          <a:xfrm>
            <a:off x="0" y="2186609"/>
            <a:ext cx="8761413" cy="4671391"/>
          </a:xfrm>
          <a:prstGeom prst="rect">
            <a:avLst/>
          </a:prstGeom>
        </p:spPr>
      </p:pic>
      <p:sp>
        <p:nvSpPr>
          <p:cNvPr id="5" name="Rectangle 4">
            <a:extLst>
              <a:ext uri="{FF2B5EF4-FFF2-40B4-BE49-F238E27FC236}">
                <a16:creationId xmlns:a16="http://schemas.microsoft.com/office/drawing/2014/main" id="{C7290107-4F13-48CD-A24E-8764434805D9}"/>
              </a:ext>
            </a:extLst>
          </p:cNvPr>
          <p:cNvSpPr/>
          <p:nvPr/>
        </p:nvSpPr>
        <p:spPr>
          <a:xfrm>
            <a:off x="8761412" y="2828836"/>
            <a:ext cx="3430587" cy="3785652"/>
          </a:xfrm>
          <a:prstGeom prst="rect">
            <a:avLst/>
          </a:prstGeom>
        </p:spPr>
        <p:txBody>
          <a:bodyPr wrap="square">
            <a:spAutoFit/>
          </a:bodyPr>
          <a:lstStyle/>
          <a:p>
            <a:pPr marL="285750" indent="-285750">
              <a:buFont typeface="Wingdings" panose="05000000000000000000" pitchFamily="2" charset="2"/>
              <a:buChar char="§"/>
            </a:pPr>
            <a:r>
              <a:rPr lang="en-US" dirty="0"/>
              <a:t> </a:t>
            </a:r>
            <a:r>
              <a:rPr lang="en-US" sz="2400" b="1" dirty="0"/>
              <a:t>The penis is stabilized by an assistant holding two artery forceps (see arrows) attached to the long end of the sutures at the 06:00 o’clock and 12:00 o’clock positions.</a:t>
            </a:r>
          </a:p>
        </p:txBody>
      </p:sp>
    </p:spTree>
    <p:extLst>
      <p:ext uri="{BB962C8B-B14F-4D97-AF65-F5344CB8AC3E}">
        <p14:creationId xmlns:p14="http://schemas.microsoft.com/office/powerpoint/2010/main" val="219863212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736D-0D96-4D8E-8A87-CB882B3C1DE2}"/>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A2562A52-836F-4591-82F2-35B7BE5F3FB4}"/>
              </a:ext>
            </a:extLst>
          </p:cNvPr>
          <p:cNvSpPr>
            <a:spLocks noGrp="1"/>
          </p:cNvSpPr>
          <p:nvPr>
            <p:ph idx="1"/>
          </p:nvPr>
        </p:nvSpPr>
        <p:spPr>
          <a:xfrm>
            <a:off x="185530" y="2252870"/>
            <a:ext cx="12006470" cy="4605130"/>
          </a:xfrm>
        </p:spPr>
        <p:txBody>
          <a:bodyPr/>
          <a:lstStyle/>
          <a:p>
            <a:r>
              <a:rPr lang="en-US" sz="2800" dirty="0"/>
              <a:t>STEP 11.  After placing sutures at the 06:00, 12:00, 03:00 and 09:00 o’clock positions (principal sutures), place two or three simple sutures in the gaps between them and the technique of simple interrupted sutures is applied.</a:t>
            </a:r>
          </a:p>
          <a:p>
            <a:endParaRPr lang="en-US" dirty="0"/>
          </a:p>
        </p:txBody>
      </p:sp>
    </p:spTree>
    <p:extLst>
      <p:ext uri="{BB962C8B-B14F-4D97-AF65-F5344CB8AC3E}">
        <p14:creationId xmlns:p14="http://schemas.microsoft.com/office/powerpoint/2010/main" val="138091484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557A7-F81B-45B9-8080-2EB30B6DF28B}"/>
              </a:ext>
            </a:extLst>
          </p:cNvPr>
          <p:cNvSpPr>
            <a:spLocks noGrp="1"/>
          </p:cNvSpPr>
          <p:nvPr>
            <p:ph type="title"/>
          </p:nvPr>
        </p:nvSpPr>
        <p:spPr>
          <a:xfrm>
            <a:off x="556591" y="821635"/>
            <a:ext cx="11092069" cy="715617"/>
          </a:xfrm>
        </p:spPr>
        <p:txBody>
          <a:bodyPr/>
          <a:lstStyle/>
          <a:p>
            <a:r>
              <a:rPr lang="en-US" dirty="0"/>
              <a:t> </a:t>
            </a:r>
            <a:br>
              <a:rPr lang="en-US" dirty="0"/>
            </a:br>
            <a:r>
              <a:rPr lang="en-US" sz="2800" b="1" dirty="0"/>
              <a:t>Placement of simple sutures between the mattress sutures</a:t>
            </a:r>
            <a:br>
              <a:rPr lang="en-US" dirty="0"/>
            </a:br>
            <a:endParaRPr lang="en-US" dirty="0"/>
          </a:p>
        </p:txBody>
      </p:sp>
      <p:pic>
        <p:nvPicPr>
          <p:cNvPr id="4" name="Content Placeholder 3">
            <a:extLst>
              <a:ext uri="{FF2B5EF4-FFF2-40B4-BE49-F238E27FC236}">
                <a16:creationId xmlns:a16="http://schemas.microsoft.com/office/drawing/2014/main" id="{9B7CEDEC-ABD2-4971-A06C-01EACE302266}"/>
              </a:ext>
            </a:extLst>
          </p:cNvPr>
          <p:cNvPicPr>
            <a:picLocks noGrp="1" noChangeAspect="1"/>
          </p:cNvPicPr>
          <p:nvPr>
            <p:ph idx="1"/>
          </p:nvPr>
        </p:nvPicPr>
        <p:blipFill>
          <a:blip r:embed="rId2"/>
          <a:stretch>
            <a:fillRect/>
          </a:stretch>
        </p:blipFill>
        <p:spPr>
          <a:xfrm>
            <a:off x="0" y="1934817"/>
            <a:ext cx="9077738" cy="4923183"/>
          </a:xfrm>
          <a:prstGeom prst="rect">
            <a:avLst/>
          </a:prstGeom>
        </p:spPr>
      </p:pic>
      <p:sp>
        <p:nvSpPr>
          <p:cNvPr id="5" name="Rectangle 4">
            <a:extLst>
              <a:ext uri="{FF2B5EF4-FFF2-40B4-BE49-F238E27FC236}">
                <a16:creationId xmlns:a16="http://schemas.microsoft.com/office/drawing/2014/main" id="{BE748BD9-BD06-44F2-B7A6-A7B4F155AD26}"/>
              </a:ext>
            </a:extLst>
          </p:cNvPr>
          <p:cNvSpPr/>
          <p:nvPr/>
        </p:nvSpPr>
        <p:spPr>
          <a:xfrm>
            <a:off x="9210260" y="3105835"/>
            <a:ext cx="2915477" cy="2308324"/>
          </a:xfrm>
          <a:prstGeom prst="rect">
            <a:avLst/>
          </a:prstGeom>
        </p:spPr>
        <p:txBody>
          <a:bodyPr wrap="square">
            <a:spAutoFit/>
          </a:bodyPr>
          <a:lstStyle/>
          <a:p>
            <a:pPr marL="285750" indent="-285750">
              <a:buFont typeface="Wingdings" panose="05000000000000000000" pitchFamily="2" charset="2"/>
              <a:buChar char="§"/>
            </a:pPr>
            <a:r>
              <a:rPr lang="en-US" dirty="0"/>
              <a:t> </a:t>
            </a:r>
            <a:r>
              <a:rPr lang="en-US" sz="2400" b="1" dirty="0"/>
              <a:t>Two or three simple sutures are placed between the principal mattress sutures </a:t>
            </a:r>
          </a:p>
        </p:txBody>
      </p:sp>
    </p:spTree>
    <p:extLst>
      <p:ext uri="{BB962C8B-B14F-4D97-AF65-F5344CB8AC3E}">
        <p14:creationId xmlns:p14="http://schemas.microsoft.com/office/powerpoint/2010/main" val="418484921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72CE-26B5-4D86-8475-4496CC0C7193}"/>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04A10C41-19CB-42D5-B168-3EB58C5D76A6}"/>
              </a:ext>
            </a:extLst>
          </p:cNvPr>
          <p:cNvSpPr>
            <a:spLocks noGrp="1"/>
          </p:cNvSpPr>
          <p:nvPr>
            <p:ph idx="1"/>
          </p:nvPr>
        </p:nvSpPr>
        <p:spPr>
          <a:xfrm>
            <a:off x="0" y="2239617"/>
            <a:ext cx="12192000" cy="4618383"/>
          </a:xfrm>
        </p:spPr>
        <p:txBody>
          <a:bodyPr/>
          <a:lstStyle/>
          <a:p>
            <a:r>
              <a:rPr lang="en-US" sz="2800" dirty="0"/>
              <a:t>STEP 12.  Once the procedure is finished, check for bleeding. If there is bleeding and care has been taken with shaft hemostasis, then the bleeding is likely to be from the skin edges, which typically stops within a short period of time after pressure has been applied to it with a gauze swab. </a:t>
            </a:r>
          </a:p>
          <a:p>
            <a:pPr>
              <a:buFont typeface="Wingdings" panose="05000000000000000000" pitchFamily="2" charset="2"/>
              <a:buChar char="§"/>
            </a:pPr>
            <a:r>
              <a:rPr lang="en-US" sz="2800" dirty="0"/>
              <a:t>If bleeding seems to be coming from deeper in the wound, then remove a few or all of the skin stitches and reinspect the penis shaft to locate the source of the bleeding.</a:t>
            </a:r>
          </a:p>
          <a:p>
            <a:pPr>
              <a:buFont typeface="Wingdings" panose="05000000000000000000" pitchFamily="2" charset="2"/>
              <a:buChar char="§"/>
            </a:pPr>
            <a:r>
              <a:rPr lang="en-US" sz="2800" dirty="0"/>
              <a:t>It is always better to make sure bleeding has stopped than to take a risk. Once bleeding has stopped, apply a dressing to the wound.</a:t>
            </a:r>
          </a:p>
          <a:p>
            <a:endParaRPr lang="en-US" dirty="0"/>
          </a:p>
        </p:txBody>
      </p:sp>
    </p:spTree>
    <p:extLst>
      <p:ext uri="{BB962C8B-B14F-4D97-AF65-F5344CB8AC3E}">
        <p14:creationId xmlns:p14="http://schemas.microsoft.com/office/powerpoint/2010/main" val="209693459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6BFC-A370-4A98-B0C4-AF26467BB47E}"/>
              </a:ext>
            </a:extLst>
          </p:cNvPr>
          <p:cNvSpPr>
            <a:spLocks noGrp="1"/>
          </p:cNvSpPr>
          <p:nvPr>
            <p:ph type="title"/>
          </p:nvPr>
        </p:nvSpPr>
        <p:spPr>
          <a:xfrm>
            <a:off x="530088" y="768626"/>
            <a:ext cx="10946296" cy="912006"/>
          </a:xfrm>
        </p:spPr>
        <p:txBody>
          <a:bodyPr/>
          <a:lstStyle/>
          <a:p>
            <a:r>
              <a:rPr lang="en-US" sz="2800" b="1" dirty="0"/>
              <a:t>			standard dressing </a:t>
            </a:r>
          </a:p>
        </p:txBody>
      </p:sp>
      <p:pic>
        <p:nvPicPr>
          <p:cNvPr id="4" name="Content Placeholder 3">
            <a:extLst>
              <a:ext uri="{FF2B5EF4-FFF2-40B4-BE49-F238E27FC236}">
                <a16:creationId xmlns:a16="http://schemas.microsoft.com/office/drawing/2014/main" id="{5E5C68E6-5DBE-4FD8-889B-AA616C31C65A}"/>
              </a:ext>
            </a:extLst>
          </p:cNvPr>
          <p:cNvPicPr>
            <a:picLocks noGrp="1" noChangeAspect="1"/>
          </p:cNvPicPr>
          <p:nvPr>
            <p:ph idx="1"/>
          </p:nvPr>
        </p:nvPicPr>
        <p:blipFill>
          <a:blip r:embed="rId2"/>
          <a:stretch>
            <a:fillRect/>
          </a:stretch>
        </p:blipFill>
        <p:spPr>
          <a:xfrm>
            <a:off x="0" y="1934817"/>
            <a:ext cx="8454887" cy="4923183"/>
          </a:xfrm>
          <a:prstGeom prst="rect">
            <a:avLst/>
          </a:prstGeom>
        </p:spPr>
      </p:pic>
      <p:sp>
        <p:nvSpPr>
          <p:cNvPr id="5" name="Rectangle 4">
            <a:extLst>
              <a:ext uri="{FF2B5EF4-FFF2-40B4-BE49-F238E27FC236}">
                <a16:creationId xmlns:a16="http://schemas.microsoft.com/office/drawing/2014/main" id="{61721510-253A-41DD-B3F9-5CD53EA8DBAC}"/>
              </a:ext>
            </a:extLst>
          </p:cNvPr>
          <p:cNvSpPr/>
          <p:nvPr/>
        </p:nvSpPr>
        <p:spPr>
          <a:xfrm>
            <a:off x="8613913" y="2120492"/>
            <a:ext cx="3578087" cy="4893647"/>
          </a:xfrm>
          <a:prstGeom prst="rect">
            <a:avLst/>
          </a:prstGeom>
        </p:spPr>
        <p:txBody>
          <a:bodyPr wrap="square">
            <a:spAutoFit/>
          </a:bodyPr>
          <a:lstStyle/>
          <a:p>
            <a:r>
              <a:rPr lang="en-US" sz="2400" b="1" dirty="0"/>
              <a:t>The dressing should be left on for 24–48 hours. The use of adhesive tape has the advantage of applying mild, constant pressure while allowing the penis to stay in place. From this point, the client will undergo post-procedure assessment. </a:t>
            </a:r>
          </a:p>
        </p:txBody>
      </p:sp>
    </p:spTree>
    <p:extLst>
      <p:ext uri="{BB962C8B-B14F-4D97-AF65-F5344CB8AC3E}">
        <p14:creationId xmlns:p14="http://schemas.microsoft.com/office/powerpoint/2010/main" val="3645803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4679-3A6B-4312-8D2E-AFBF624543C5}"/>
              </a:ext>
            </a:extLst>
          </p:cNvPr>
          <p:cNvSpPr>
            <a:spLocks noGrp="1"/>
          </p:cNvSpPr>
          <p:nvPr>
            <p:ph type="title"/>
          </p:nvPr>
        </p:nvSpPr>
        <p:spPr/>
        <p:txBody>
          <a:bodyPr/>
          <a:lstStyle/>
          <a:p>
            <a:r>
              <a:rPr lang="en-US" b="1" dirty="0"/>
              <a:t>Biopsies </a:t>
            </a:r>
          </a:p>
        </p:txBody>
      </p:sp>
      <p:sp>
        <p:nvSpPr>
          <p:cNvPr id="3" name="Content Placeholder 2">
            <a:extLst>
              <a:ext uri="{FF2B5EF4-FFF2-40B4-BE49-F238E27FC236}">
                <a16:creationId xmlns:a16="http://schemas.microsoft.com/office/drawing/2014/main" id="{C4EC110C-1CD0-4E62-9566-381A5DBD1553}"/>
              </a:ext>
            </a:extLst>
          </p:cNvPr>
          <p:cNvSpPr>
            <a:spLocks noGrp="1"/>
          </p:cNvSpPr>
          <p:nvPr>
            <p:ph idx="1"/>
          </p:nvPr>
        </p:nvSpPr>
        <p:spPr>
          <a:xfrm>
            <a:off x="278296" y="2305878"/>
            <a:ext cx="11648661" cy="4280452"/>
          </a:xfrm>
        </p:spPr>
        <p:txBody>
          <a:bodyPr>
            <a:normAutofit/>
          </a:bodyPr>
          <a:lstStyle/>
          <a:p>
            <a:r>
              <a:rPr lang="en-US" sz="2800" dirty="0"/>
              <a:t>Biopsies are pieces of tissue taken from the body in order to examine it more closely.</a:t>
            </a:r>
          </a:p>
          <a:p>
            <a:r>
              <a:rPr lang="en-US" sz="2800" dirty="0"/>
              <a:t>Mostly a doctor should recommend a biopsy when an initial test suggests an area of tissue in the body isn’t normal. </a:t>
            </a:r>
          </a:p>
          <a:p>
            <a:r>
              <a:rPr lang="en-US" sz="2800" dirty="0"/>
              <a:t>This area of abnormal tissue is called a tumor or a mass.</a:t>
            </a:r>
          </a:p>
        </p:txBody>
      </p:sp>
    </p:spTree>
    <p:extLst>
      <p:ext uri="{BB962C8B-B14F-4D97-AF65-F5344CB8AC3E}">
        <p14:creationId xmlns:p14="http://schemas.microsoft.com/office/powerpoint/2010/main" val="322570456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83E2-9FEE-4913-8260-5C0E142EC33B}"/>
              </a:ext>
            </a:extLst>
          </p:cNvPr>
          <p:cNvSpPr>
            <a:spLocks noGrp="1"/>
          </p:cNvSpPr>
          <p:nvPr>
            <p:ph type="title"/>
          </p:nvPr>
        </p:nvSpPr>
        <p:spPr>
          <a:xfrm>
            <a:off x="662610" y="973668"/>
            <a:ext cx="10641494" cy="706964"/>
          </a:xfrm>
        </p:spPr>
        <p:txBody>
          <a:bodyPr/>
          <a:lstStyle/>
          <a:p>
            <a:r>
              <a:rPr lang="en-US" b="1" dirty="0"/>
              <a:t>2. Dorsal slit method of male circumcision </a:t>
            </a:r>
          </a:p>
        </p:txBody>
      </p:sp>
      <p:sp>
        <p:nvSpPr>
          <p:cNvPr id="3" name="Content Placeholder 2">
            <a:extLst>
              <a:ext uri="{FF2B5EF4-FFF2-40B4-BE49-F238E27FC236}">
                <a16:creationId xmlns:a16="http://schemas.microsoft.com/office/drawing/2014/main" id="{9D350846-40F6-4964-A7AA-DEC762172E50}"/>
              </a:ext>
            </a:extLst>
          </p:cNvPr>
          <p:cNvSpPr>
            <a:spLocks noGrp="1"/>
          </p:cNvSpPr>
          <p:nvPr>
            <p:ph idx="1"/>
          </p:nvPr>
        </p:nvSpPr>
        <p:spPr>
          <a:xfrm>
            <a:off x="92765" y="2173357"/>
            <a:ext cx="11913705" cy="4684643"/>
          </a:xfrm>
        </p:spPr>
        <p:txBody>
          <a:bodyPr>
            <a:noAutofit/>
          </a:bodyPr>
          <a:lstStyle/>
          <a:p>
            <a:r>
              <a:rPr lang="en-US" sz="2800" dirty="0"/>
              <a:t>STEP 1.  Prepare skin, drape the skin and administer anesthesia.</a:t>
            </a:r>
          </a:p>
          <a:p>
            <a:r>
              <a:rPr lang="en-US" sz="2800" dirty="0"/>
              <a:t>STEP 2.  Retract the foreskin and remove any adhesions.</a:t>
            </a:r>
          </a:p>
          <a:p>
            <a:r>
              <a:rPr lang="en-US" sz="2800" dirty="0"/>
              <a:t>STEP 3.  Mark the intended line of incision Make the skin mark just distal to the prominence of the corona (further towards the tip of the penis). The mark should have a V shape on the ventral side (</a:t>
            </a:r>
            <a:r>
              <a:rPr lang="en-US" sz="2800" dirty="0" err="1"/>
              <a:t>frenular</a:t>
            </a:r>
            <a:r>
              <a:rPr lang="en-US" sz="2800" dirty="0"/>
              <a:t> side), with the point of the V towards the glans.</a:t>
            </a:r>
          </a:p>
          <a:p>
            <a:pPr>
              <a:buFont typeface="Wingdings" panose="05000000000000000000" pitchFamily="2" charset="2"/>
              <a:buChar char="§"/>
            </a:pPr>
            <a:r>
              <a:rPr lang="en-US" sz="2800" dirty="0"/>
              <a:t> Note the line of the ventral midline raphe, and if there is any deviation from the midline, make additional orientation marks at the 03:00, 12:00 and 09:00 o’clock positions. </a:t>
            </a:r>
          </a:p>
        </p:txBody>
      </p:sp>
    </p:spTree>
    <p:extLst>
      <p:ext uri="{BB962C8B-B14F-4D97-AF65-F5344CB8AC3E}">
        <p14:creationId xmlns:p14="http://schemas.microsoft.com/office/powerpoint/2010/main" val="100397945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64861-3B5C-480F-A1CB-BF328BFD91F3}"/>
              </a:ext>
            </a:extLst>
          </p:cNvPr>
          <p:cNvSpPr>
            <a:spLocks noGrp="1"/>
          </p:cNvSpPr>
          <p:nvPr>
            <p:ph type="title"/>
          </p:nvPr>
        </p:nvSpPr>
        <p:spPr>
          <a:xfrm>
            <a:off x="543339" y="973668"/>
            <a:ext cx="11145077" cy="706964"/>
          </a:xfrm>
        </p:spPr>
        <p:txBody>
          <a:bodyPr/>
          <a:lstStyle/>
          <a:p>
            <a:r>
              <a:rPr lang="en-US" dirty="0"/>
              <a:t> </a:t>
            </a:r>
            <a:br>
              <a:rPr lang="en-US" dirty="0"/>
            </a:br>
            <a:r>
              <a:rPr lang="en-US" sz="2800" b="1" dirty="0"/>
              <a:t>Marking the incision line for the dorsal slit procedure</a:t>
            </a:r>
            <a:br>
              <a:rPr lang="en-US" sz="2800" b="1" dirty="0"/>
            </a:br>
            <a:endParaRPr lang="en-US" sz="2800" b="1" dirty="0"/>
          </a:p>
        </p:txBody>
      </p:sp>
      <p:pic>
        <p:nvPicPr>
          <p:cNvPr id="4" name="Content Placeholder 3">
            <a:extLst>
              <a:ext uri="{FF2B5EF4-FFF2-40B4-BE49-F238E27FC236}">
                <a16:creationId xmlns:a16="http://schemas.microsoft.com/office/drawing/2014/main" id="{C93AE2F5-03B9-4CF8-A245-24BA4DF89092}"/>
              </a:ext>
            </a:extLst>
          </p:cNvPr>
          <p:cNvPicPr>
            <a:picLocks noGrp="1" noChangeAspect="1"/>
          </p:cNvPicPr>
          <p:nvPr>
            <p:ph idx="1"/>
          </p:nvPr>
        </p:nvPicPr>
        <p:blipFill>
          <a:blip r:embed="rId2"/>
          <a:stretch>
            <a:fillRect/>
          </a:stretch>
        </p:blipFill>
        <p:spPr>
          <a:xfrm>
            <a:off x="0" y="2213114"/>
            <a:ext cx="12192000" cy="4644886"/>
          </a:xfrm>
          <a:prstGeom prst="rect">
            <a:avLst/>
          </a:prstGeom>
        </p:spPr>
      </p:pic>
    </p:spTree>
    <p:extLst>
      <p:ext uri="{BB962C8B-B14F-4D97-AF65-F5344CB8AC3E}">
        <p14:creationId xmlns:p14="http://schemas.microsoft.com/office/powerpoint/2010/main" val="408714902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6698-E94F-49D5-8552-060392758E84}"/>
              </a:ext>
            </a:extLst>
          </p:cNvPr>
          <p:cNvSpPr>
            <a:spLocks noGrp="1"/>
          </p:cNvSpPr>
          <p:nvPr>
            <p:ph type="title"/>
          </p:nvPr>
        </p:nvSpPr>
        <p:spPr>
          <a:xfrm>
            <a:off x="675862" y="973668"/>
            <a:ext cx="9240506" cy="706964"/>
          </a:xfrm>
        </p:spPr>
        <p:txBody>
          <a:bodyPr/>
          <a:lstStyle/>
          <a:p>
            <a:r>
              <a:rPr lang="en-US" dirty="0"/>
              <a:t>Ct…</a:t>
            </a:r>
          </a:p>
        </p:txBody>
      </p:sp>
      <p:sp>
        <p:nvSpPr>
          <p:cNvPr id="3" name="Content Placeholder 2">
            <a:extLst>
              <a:ext uri="{FF2B5EF4-FFF2-40B4-BE49-F238E27FC236}">
                <a16:creationId xmlns:a16="http://schemas.microsoft.com/office/drawing/2014/main" id="{7B22F6A0-D1EE-4DC9-946B-B0B9FEDEA5BB}"/>
              </a:ext>
            </a:extLst>
          </p:cNvPr>
          <p:cNvSpPr>
            <a:spLocks noGrp="1"/>
          </p:cNvSpPr>
          <p:nvPr>
            <p:ph idx="1"/>
          </p:nvPr>
        </p:nvSpPr>
        <p:spPr>
          <a:xfrm>
            <a:off x="198784" y="2279374"/>
            <a:ext cx="11993216" cy="4578626"/>
          </a:xfrm>
        </p:spPr>
        <p:txBody>
          <a:bodyPr/>
          <a:lstStyle/>
          <a:p>
            <a:r>
              <a:rPr lang="en-US" sz="2800" dirty="0"/>
              <a:t>STEP 4.  Apply artery forceps at the 03:00 o’clock and 09:00 o’clock positions, to the apex of the foreskin meatus. </a:t>
            </a:r>
          </a:p>
          <a:p>
            <a:pPr>
              <a:buFont typeface="Wingdings" panose="05000000000000000000" pitchFamily="2" charset="2"/>
              <a:buChar char="§"/>
            </a:pPr>
            <a:r>
              <a:rPr lang="en-US" sz="2800" dirty="0"/>
              <a:t>Take care to apply the artery forceps to the foreskin so that there is equal tension on the inner and outer aspects of the foreskin.</a:t>
            </a:r>
          </a:p>
          <a:p>
            <a:pPr>
              <a:buFont typeface="Wingdings" panose="05000000000000000000" pitchFamily="2" charset="2"/>
              <a:buChar char="§"/>
            </a:pPr>
            <a:r>
              <a:rPr lang="en-US" sz="2800" dirty="0"/>
              <a:t>The purpose of this step is to ensure that there is correct tension on the inner and outer parts of the foreskin</a:t>
            </a:r>
            <a:r>
              <a:rPr lang="en-US" dirty="0"/>
              <a:t>. </a:t>
            </a:r>
          </a:p>
        </p:txBody>
      </p:sp>
    </p:spTree>
    <p:extLst>
      <p:ext uri="{BB962C8B-B14F-4D97-AF65-F5344CB8AC3E}">
        <p14:creationId xmlns:p14="http://schemas.microsoft.com/office/powerpoint/2010/main" val="2524334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E1C3-5097-482B-BBE5-85F83B893018}"/>
              </a:ext>
            </a:extLst>
          </p:cNvPr>
          <p:cNvSpPr>
            <a:spLocks noGrp="1"/>
          </p:cNvSpPr>
          <p:nvPr>
            <p:ph type="title"/>
          </p:nvPr>
        </p:nvSpPr>
        <p:spPr/>
        <p:txBody>
          <a:bodyPr/>
          <a:lstStyle/>
          <a:p>
            <a:r>
              <a:rPr lang="en-US" sz="2800" b="1" dirty="0"/>
              <a:t>Applying forceps to the foreskin</a:t>
            </a:r>
          </a:p>
        </p:txBody>
      </p:sp>
      <p:pic>
        <p:nvPicPr>
          <p:cNvPr id="4" name="Content Placeholder 3">
            <a:extLst>
              <a:ext uri="{FF2B5EF4-FFF2-40B4-BE49-F238E27FC236}">
                <a16:creationId xmlns:a16="http://schemas.microsoft.com/office/drawing/2014/main" id="{B03E89CF-CA02-431B-93FF-ABE414D767D9}"/>
              </a:ext>
            </a:extLst>
          </p:cNvPr>
          <p:cNvPicPr>
            <a:picLocks noGrp="1" noChangeAspect="1"/>
          </p:cNvPicPr>
          <p:nvPr>
            <p:ph idx="1"/>
          </p:nvPr>
        </p:nvPicPr>
        <p:blipFill>
          <a:blip r:embed="rId2"/>
          <a:stretch>
            <a:fillRect/>
          </a:stretch>
        </p:blipFill>
        <p:spPr>
          <a:xfrm>
            <a:off x="1603512" y="1895061"/>
            <a:ext cx="6612835" cy="4757530"/>
          </a:xfrm>
          <a:prstGeom prst="rect">
            <a:avLst/>
          </a:prstGeom>
        </p:spPr>
      </p:pic>
    </p:spTree>
    <p:extLst>
      <p:ext uri="{BB962C8B-B14F-4D97-AF65-F5344CB8AC3E}">
        <p14:creationId xmlns:p14="http://schemas.microsoft.com/office/powerpoint/2010/main" val="158605335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495E-4122-4E7F-B3AD-01EAA9F1EF06}"/>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7E98D35F-7035-4C1E-8997-D658FB29B09B}"/>
              </a:ext>
            </a:extLst>
          </p:cNvPr>
          <p:cNvSpPr>
            <a:spLocks noGrp="1"/>
          </p:cNvSpPr>
          <p:nvPr>
            <p:ph idx="1"/>
          </p:nvPr>
        </p:nvSpPr>
        <p:spPr>
          <a:xfrm>
            <a:off x="225288" y="2279374"/>
            <a:ext cx="11966712" cy="4578626"/>
          </a:xfrm>
        </p:spPr>
        <p:txBody>
          <a:bodyPr/>
          <a:lstStyle/>
          <a:p>
            <a:r>
              <a:rPr lang="en-US" sz="2800" dirty="0"/>
              <a:t>STEP 5. Keeping tension on the previously applied 03:00 o’clock and 09:00 o’clock forceps, place two artery forceps on the foreskin at the 11:00 o’clock and 01:00 o’clock positions by taking 1–2 cm of foreskin between the forceps’ blades. </a:t>
            </a:r>
          </a:p>
          <a:p>
            <a:r>
              <a:rPr lang="en-US" sz="2800" dirty="0"/>
              <a:t>Check that the inside blades of the two artery forceps are lying between the glans and foreskin, and the blades have not been inadvertently passed up the urethral meatus.</a:t>
            </a:r>
          </a:p>
          <a:p>
            <a:endParaRPr lang="en-US" dirty="0"/>
          </a:p>
        </p:txBody>
      </p:sp>
    </p:spTree>
    <p:extLst>
      <p:ext uri="{BB962C8B-B14F-4D97-AF65-F5344CB8AC3E}">
        <p14:creationId xmlns:p14="http://schemas.microsoft.com/office/powerpoint/2010/main" val="195424574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CA313-4CAC-40EC-A6EE-C1B85F8306B2}"/>
              </a:ext>
            </a:extLst>
          </p:cNvPr>
          <p:cNvSpPr>
            <a:spLocks noGrp="1"/>
          </p:cNvSpPr>
          <p:nvPr>
            <p:ph type="title"/>
          </p:nvPr>
        </p:nvSpPr>
        <p:spPr>
          <a:xfrm>
            <a:off x="490330" y="490330"/>
            <a:ext cx="11224592" cy="1190302"/>
          </a:xfrm>
        </p:spPr>
        <p:txBody>
          <a:bodyPr/>
          <a:lstStyle/>
          <a:p>
            <a:r>
              <a:rPr lang="en-US" dirty="0"/>
              <a:t> </a:t>
            </a:r>
            <a:r>
              <a:rPr lang="en-US" sz="2800" b="1" dirty="0"/>
              <a:t>Placing artery forceps at the 11:00 o’clock and 01:00 o’clock positions</a:t>
            </a:r>
          </a:p>
        </p:txBody>
      </p:sp>
      <p:pic>
        <p:nvPicPr>
          <p:cNvPr id="4" name="Content Placeholder 3">
            <a:extLst>
              <a:ext uri="{FF2B5EF4-FFF2-40B4-BE49-F238E27FC236}">
                <a16:creationId xmlns:a16="http://schemas.microsoft.com/office/drawing/2014/main" id="{CC8EE860-AADB-4088-844A-DD9DEAA35EA7}"/>
              </a:ext>
            </a:extLst>
          </p:cNvPr>
          <p:cNvPicPr>
            <a:picLocks noGrp="1" noChangeAspect="1"/>
          </p:cNvPicPr>
          <p:nvPr>
            <p:ph idx="1"/>
          </p:nvPr>
        </p:nvPicPr>
        <p:blipFill>
          <a:blip r:embed="rId2"/>
          <a:stretch>
            <a:fillRect/>
          </a:stretch>
        </p:blipFill>
        <p:spPr>
          <a:xfrm>
            <a:off x="0" y="1842052"/>
            <a:ext cx="12192000" cy="5015948"/>
          </a:xfrm>
          <a:prstGeom prst="rect">
            <a:avLst/>
          </a:prstGeom>
        </p:spPr>
      </p:pic>
    </p:spTree>
    <p:extLst>
      <p:ext uri="{BB962C8B-B14F-4D97-AF65-F5344CB8AC3E}">
        <p14:creationId xmlns:p14="http://schemas.microsoft.com/office/powerpoint/2010/main" val="211552064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5D81-75C3-46FA-94B0-54C3A5252B5E}"/>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61255C5F-444B-455E-ACC2-FC8314AEEE00}"/>
              </a:ext>
            </a:extLst>
          </p:cNvPr>
          <p:cNvSpPr>
            <a:spLocks noGrp="1"/>
          </p:cNvSpPr>
          <p:nvPr>
            <p:ph idx="1"/>
          </p:nvPr>
        </p:nvSpPr>
        <p:spPr>
          <a:xfrm>
            <a:off x="172278" y="2226365"/>
            <a:ext cx="11820939" cy="4631635"/>
          </a:xfrm>
        </p:spPr>
        <p:txBody>
          <a:bodyPr>
            <a:normAutofit lnSpcReduction="10000"/>
          </a:bodyPr>
          <a:lstStyle/>
          <a:p>
            <a:r>
              <a:rPr lang="en-US" sz="2800" dirty="0"/>
              <a:t>STEP 6: keeping the 11.00,1.00, 3.00 and 9.00 o’clock forceps in position, apply forceps at 6.00 o’clock position, take 1cm bite of the fore skin. The tip of the outside blade of the forceps should nearly reach the apex.</a:t>
            </a:r>
          </a:p>
          <a:p>
            <a:pPr>
              <a:buFont typeface="Wingdings" panose="05000000000000000000" pitchFamily="2" charset="2"/>
              <a:buChar char="§"/>
            </a:pPr>
            <a:r>
              <a:rPr lang="en-US" sz="2800" dirty="0"/>
              <a:t>The 6.00 o’clock forceps is placed accurately and not too far inside because the cut to remove the foreskin should be made between the inner layer of the fore skin and the frenulum</a:t>
            </a:r>
          </a:p>
          <a:p>
            <a:pPr>
              <a:buFont typeface="Wingdings" panose="05000000000000000000" pitchFamily="2" charset="2"/>
              <a:buChar char="§"/>
            </a:pPr>
            <a:r>
              <a:rPr lang="en-US" sz="2800" dirty="0"/>
              <a:t>If cut is made too close to the base of the frenulum, then there’s is increased risk of bleeding from the </a:t>
            </a:r>
            <a:r>
              <a:rPr lang="en-US" sz="2800" dirty="0" err="1"/>
              <a:t>frenular</a:t>
            </a:r>
            <a:r>
              <a:rPr lang="en-US" sz="2800" dirty="0"/>
              <a:t> artery which is difficult to control and may lead to the risk of urethral damage during attempts to control this bleeding.</a:t>
            </a:r>
          </a:p>
          <a:p>
            <a:endParaRPr lang="en-US" sz="2800" dirty="0"/>
          </a:p>
        </p:txBody>
      </p:sp>
    </p:spTree>
    <p:extLst>
      <p:ext uri="{BB962C8B-B14F-4D97-AF65-F5344CB8AC3E}">
        <p14:creationId xmlns:p14="http://schemas.microsoft.com/office/powerpoint/2010/main" val="369581911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4E63-3F5C-4A0E-92ED-A5EB7E40A8EA}"/>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C144478F-A2E3-473B-9991-89C20F241FF2}"/>
              </a:ext>
            </a:extLst>
          </p:cNvPr>
          <p:cNvSpPr>
            <a:spLocks noGrp="1"/>
          </p:cNvSpPr>
          <p:nvPr>
            <p:ph idx="1"/>
          </p:nvPr>
        </p:nvSpPr>
        <p:spPr>
          <a:xfrm>
            <a:off x="318052" y="2332383"/>
            <a:ext cx="11714922" cy="4525617"/>
          </a:xfrm>
        </p:spPr>
        <p:txBody>
          <a:bodyPr>
            <a:normAutofit/>
          </a:bodyPr>
          <a:lstStyle/>
          <a:p>
            <a:r>
              <a:rPr lang="en-US" sz="2800" dirty="0"/>
              <a:t>Once the 6.00 o’clock forceps is in position, the 3.00 o’clock and 9.00 o'clock tensioning forceps are removed leaving 3 forceps in position; 11.00, 1.00, and 6.00 o’clock.</a:t>
            </a:r>
          </a:p>
        </p:txBody>
      </p:sp>
    </p:spTree>
    <p:extLst>
      <p:ext uri="{BB962C8B-B14F-4D97-AF65-F5344CB8AC3E}">
        <p14:creationId xmlns:p14="http://schemas.microsoft.com/office/powerpoint/2010/main" val="224330433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0D9AC-BC34-4D42-A390-36A9881C1406}"/>
              </a:ext>
            </a:extLst>
          </p:cNvPr>
          <p:cNvSpPr>
            <a:spLocks noGrp="1"/>
          </p:cNvSpPr>
          <p:nvPr>
            <p:ph type="title"/>
          </p:nvPr>
        </p:nvSpPr>
        <p:spPr>
          <a:xfrm>
            <a:off x="463826" y="973668"/>
            <a:ext cx="11198087" cy="706964"/>
          </a:xfrm>
        </p:spPr>
        <p:txBody>
          <a:bodyPr/>
          <a:lstStyle/>
          <a:p>
            <a:r>
              <a:rPr lang="en-US" sz="2800" b="1" dirty="0"/>
              <a:t>Forceps at the 06:00 o’clock position, with the inner blade nearly reaching the fold of the frenulum </a:t>
            </a:r>
          </a:p>
        </p:txBody>
      </p:sp>
      <p:pic>
        <p:nvPicPr>
          <p:cNvPr id="4" name="Content Placeholder 3">
            <a:extLst>
              <a:ext uri="{FF2B5EF4-FFF2-40B4-BE49-F238E27FC236}">
                <a16:creationId xmlns:a16="http://schemas.microsoft.com/office/drawing/2014/main" id="{E8B4C38F-75E1-405F-92EE-53078EEEB116}"/>
              </a:ext>
            </a:extLst>
          </p:cNvPr>
          <p:cNvPicPr>
            <a:picLocks noGrp="1" noChangeAspect="1"/>
          </p:cNvPicPr>
          <p:nvPr>
            <p:ph idx="1"/>
          </p:nvPr>
        </p:nvPicPr>
        <p:blipFill>
          <a:blip r:embed="rId2"/>
          <a:stretch>
            <a:fillRect/>
          </a:stretch>
        </p:blipFill>
        <p:spPr>
          <a:xfrm>
            <a:off x="1" y="2186609"/>
            <a:ext cx="6347790" cy="4671391"/>
          </a:xfrm>
          <a:prstGeom prst="rect">
            <a:avLst/>
          </a:prstGeom>
        </p:spPr>
      </p:pic>
      <p:sp>
        <p:nvSpPr>
          <p:cNvPr id="5" name="Rectangle 4">
            <a:extLst>
              <a:ext uri="{FF2B5EF4-FFF2-40B4-BE49-F238E27FC236}">
                <a16:creationId xmlns:a16="http://schemas.microsoft.com/office/drawing/2014/main" id="{269B9749-A9C9-4215-B4DD-0A983A951A6B}"/>
              </a:ext>
            </a:extLst>
          </p:cNvPr>
          <p:cNvSpPr/>
          <p:nvPr/>
        </p:nvSpPr>
        <p:spPr>
          <a:xfrm>
            <a:off x="8123583" y="2967335"/>
            <a:ext cx="3379304" cy="2677656"/>
          </a:xfrm>
          <a:prstGeom prst="rect">
            <a:avLst/>
          </a:prstGeom>
        </p:spPr>
        <p:txBody>
          <a:bodyPr wrap="square">
            <a:spAutoFit/>
          </a:bodyPr>
          <a:lstStyle/>
          <a:p>
            <a:pPr marL="342900" indent="-342900">
              <a:buFont typeface="Wingdings" panose="05000000000000000000" pitchFamily="2" charset="2"/>
              <a:buChar char="§"/>
            </a:pPr>
            <a:r>
              <a:rPr lang="en-US" sz="2400" b="1" dirty="0"/>
              <a:t>The forceps at 11:00 o’clock and 01:00 o’clock positions are under tension to display the interior of the foreskin meatus</a:t>
            </a:r>
          </a:p>
        </p:txBody>
      </p:sp>
    </p:spTree>
    <p:extLst>
      <p:ext uri="{BB962C8B-B14F-4D97-AF65-F5344CB8AC3E}">
        <p14:creationId xmlns:p14="http://schemas.microsoft.com/office/powerpoint/2010/main" val="5575915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3612-8453-45E1-9F5A-CD45B77ED215}"/>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9583C08C-909B-4D93-B7DE-B9136B52DC53}"/>
              </a:ext>
            </a:extLst>
          </p:cNvPr>
          <p:cNvSpPr>
            <a:spLocks noGrp="1"/>
          </p:cNvSpPr>
          <p:nvPr>
            <p:ph idx="1"/>
          </p:nvPr>
        </p:nvSpPr>
        <p:spPr>
          <a:xfrm>
            <a:off x="92766" y="2279374"/>
            <a:ext cx="11993218" cy="4439478"/>
          </a:xfrm>
        </p:spPr>
        <p:txBody>
          <a:bodyPr/>
          <a:lstStyle/>
          <a:p>
            <a:r>
              <a:rPr lang="en-US" sz="2800" dirty="0"/>
              <a:t>STEP 7.  Between the two top artery forceps (11:00 o’clock and 01:00 o’clock), apply forceps at the 12:00 o’clock position and close it tightly to crush the line of the dorsal slit. This crushing helps to reduce bleeding when the dorsal slit is made.</a:t>
            </a:r>
          </a:p>
          <a:p>
            <a:endParaRPr lang="en-US" dirty="0"/>
          </a:p>
        </p:txBody>
      </p:sp>
    </p:spTree>
    <p:extLst>
      <p:ext uri="{BB962C8B-B14F-4D97-AF65-F5344CB8AC3E}">
        <p14:creationId xmlns:p14="http://schemas.microsoft.com/office/powerpoint/2010/main" val="3381709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8" y="592428"/>
            <a:ext cx="9439289" cy="746975"/>
          </a:xfrm>
        </p:spPr>
        <p:txBody>
          <a:bodyPr/>
          <a:lstStyle/>
          <a:p>
            <a:r>
              <a:rPr lang="en-US" b="1" dirty="0"/>
              <a:t>    BIOPSIES</a:t>
            </a:r>
            <a:r>
              <a:rPr lang="en-US" dirty="0"/>
              <a:t> </a:t>
            </a:r>
          </a:p>
        </p:txBody>
      </p:sp>
      <p:sp>
        <p:nvSpPr>
          <p:cNvPr id="3" name="Content Placeholder 2"/>
          <p:cNvSpPr>
            <a:spLocks noGrp="1"/>
          </p:cNvSpPr>
          <p:nvPr>
            <p:ph idx="1"/>
          </p:nvPr>
        </p:nvSpPr>
        <p:spPr>
          <a:xfrm>
            <a:off x="0" y="2099256"/>
            <a:ext cx="12191999" cy="4758744"/>
          </a:xfrm>
        </p:spPr>
        <p:txBody>
          <a:bodyPr>
            <a:noAutofit/>
          </a:bodyPr>
          <a:lstStyle/>
          <a:p>
            <a:pPr>
              <a:buFont typeface="Wingdings" panose="05000000000000000000" pitchFamily="2" charset="2"/>
              <a:buChar char="q"/>
            </a:pPr>
            <a:r>
              <a:rPr lang="en-US" sz="2800" dirty="0"/>
              <a:t>	The three most common biopsy methods are the </a:t>
            </a:r>
            <a:r>
              <a:rPr lang="en-US" sz="2800" b="1" dirty="0"/>
              <a:t>excisional, 	incisional, </a:t>
            </a:r>
            <a:r>
              <a:rPr lang="en-US" sz="2800" dirty="0"/>
              <a:t>and</a:t>
            </a:r>
            <a:r>
              <a:rPr lang="en-US" sz="2800" b="1" dirty="0"/>
              <a:t> needle </a:t>
            </a:r>
            <a:r>
              <a:rPr lang="en-US" sz="2800" dirty="0"/>
              <a:t>methods;</a:t>
            </a:r>
          </a:p>
          <a:p>
            <a:r>
              <a:rPr lang="en-US" sz="2800" b="1" dirty="0"/>
              <a:t>Excisional biopsy</a:t>
            </a:r>
            <a:r>
              <a:rPr lang="en-US" sz="2800" dirty="0"/>
              <a:t> is most frequently used for easily accessible tumors of the skin, breast, and upper or lower gastrointestinal and upper respiratory tracts. </a:t>
            </a:r>
          </a:p>
          <a:p>
            <a:r>
              <a:rPr lang="en-US" sz="2800" b="1" dirty="0"/>
              <a:t>Incisional biopsy </a:t>
            </a:r>
            <a:r>
              <a:rPr lang="en-US" sz="2800" dirty="0"/>
              <a:t>is performed if the tumor </a:t>
            </a:r>
            <a:r>
              <a:rPr lang="en-US" sz="2800" b="1" dirty="0"/>
              <a:t>mass is too large </a:t>
            </a:r>
            <a:r>
              <a:rPr lang="en-US" sz="2800" dirty="0"/>
              <a:t>to be removed. In this case, a wedge of tissue from the tumor is removed for analysis.</a:t>
            </a:r>
          </a:p>
          <a:p>
            <a:r>
              <a:rPr lang="en-US" sz="2800" dirty="0"/>
              <a:t>Excisional and incisional approaches are often performed through endoscopy.</a:t>
            </a:r>
            <a:br>
              <a:rPr lang="en-US" sz="2800" dirty="0"/>
            </a:br>
            <a:br>
              <a:rPr lang="en-US" sz="2800" dirty="0"/>
            </a:br>
            <a:br>
              <a:rPr lang="en-US" sz="2800" dirty="0"/>
            </a:br>
            <a:br>
              <a:rPr lang="en-US" sz="2800" dirty="0"/>
            </a:br>
            <a:br>
              <a:rPr lang="en-US" sz="2800" dirty="0"/>
            </a:br>
            <a:br>
              <a:rPr lang="en-US" sz="2800" dirty="0"/>
            </a:br>
            <a:endParaRPr lang="en-US" sz="2800" dirty="0"/>
          </a:p>
        </p:txBody>
      </p:sp>
    </p:spTree>
    <p:extLst>
      <p:ext uri="{BB962C8B-B14F-4D97-AF65-F5344CB8AC3E}">
        <p14:creationId xmlns:p14="http://schemas.microsoft.com/office/powerpoint/2010/main" val="58566074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7818-A2DE-4481-B4C9-C84EEEF533DC}"/>
              </a:ext>
            </a:extLst>
          </p:cNvPr>
          <p:cNvSpPr>
            <a:spLocks noGrp="1"/>
          </p:cNvSpPr>
          <p:nvPr>
            <p:ph type="title"/>
          </p:nvPr>
        </p:nvSpPr>
        <p:spPr>
          <a:xfrm>
            <a:off x="490331" y="636104"/>
            <a:ext cx="11184834" cy="1044528"/>
          </a:xfrm>
        </p:spPr>
        <p:txBody>
          <a:bodyPr/>
          <a:lstStyle/>
          <a:p>
            <a:r>
              <a:rPr lang="en-US" dirty="0"/>
              <a:t> </a:t>
            </a:r>
            <a:br>
              <a:rPr lang="en-US" dirty="0"/>
            </a:br>
            <a:r>
              <a:rPr lang="en-US" sz="2800" b="1" dirty="0"/>
              <a:t>Applying forceps at 12:00 o’clock position to crush the foreskin before making the dorsal slit.</a:t>
            </a:r>
            <a:br>
              <a:rPr lang="en-US" dirty="0"/>
            </a:br>
            <a:endParaRPr lang="en-US" dirty="0"/>
          </a:p>
        </p:txBody>
      </p:sp>
      <p:pic>
        <p:nvPicPr>
          <p:cNvPr id="4" name="Content Placeholder 3">
            <a:extLst>
              <a:ext uri="{FF2B5EF4-FFF2-40B4-BE49-F238E27FC236}">
                <a16:creationId xmlns:a16="http://schemas.microsoft.com/office/drawing/2014/main" id="{6DAC7C36-D229-4253-91C3-2B0DD460E144}"/>
              </a:ext>
            </a:extLst>
          </p:cNvPr>
          <p:cNvPicPr>
            <a:picLocks noGrp="1" noChangeAspect="1"/>
          </p:cNvPicPr>
          <p:nvPr>
            <p:ph idx="1"/>
          </p:nvPr>
        </p:nvPicPr>
        <p:blipFill>
          <a:blip r:embed="rId2"/>
          <a:stretch>
            <a:fillRect/>
          </a:stretch>
        </p:blipFill>
        <p:spPr>
          <a:xfrm>
            <a:off x="0" y="2120348"/>
            <a:ext cx="7832035" cy="4737652"/>
          </a:xfrm>
          <a:prstGeom prst="rect">
            <a:avLst/>
          </a:prstGeom>
        </p:spPr>
      </p:pic>
    </p:spTree>
    <p:extLst>
      <p:ext uri="{BB962C8B-B14F-4D97-AF65-F5344CB8AC3E}">
        <p14:creationId xmlns:p14="http://schemas.microsoft.com/office/powerpoint/2010/main" val="61628968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E6211-75F3-418F-B841-AA910589C3C1}"/>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D6D6F2D4-5780-460D-9BE6-886BB0C3B854}"/>
              </a:ext>
            </a:extLst>
          </p:cNvPr>
          <p:cNvSpPr>
            <a:spLocks noGrp="1"/>
          </p:cNvSpPr>
          <p:nvPr>
            <p:ph idx="1"/>
          </p:nvPr>
        </p:nvSpPr>
        <p:spPr>
          <a:xfrm>
            <a:off x="212036" y="2266122"/>
            <a:ext cx="11675164" cy="4465982"/>
          </a:xfrm>
        </p:spPr>
        <p:txBody>
          <a:bodyPr>
            <a:normAutofit/>
          </a:bodyPr>
          <a:lstStyle/>
          <a:p>
            <a:r>
              <a:rPr lang="en-US" sz="2800" dirty="0"/>
              <a:t> STEP 8. Remove the 12:00 o’clock crushing forceps and, using dissection scissors, make a cut along the middle of the crushed foreskin (the dorsal slit) up to the previously marked incision line.</a:t>
            </a:r>
          </a:p>
          <a:p>
            <a:r>
              <a:rPr lang="en-US" sz="2800" dirty="0"/>
              <a:t> STEP 9. Make the circumferential cut to remove the foreskin. Starting at the 12:00 o’clock position, the circumferential cut is made using scissors, first in one direction and then the other.</a:t>
            </a:r>
          </a:p>
        </p:txBody>
      </p:sp>
    </p:spTree>
    <p:extLst>
      <p:ext uri="{BB962C8B-B14F-4D97-AF65-F5344CB8AC3E}">
        <p14:creationId xmlns:p14="http://schemas.microsoft.com/office/powerpoint/2010/main" val="63697765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0720-194B-498E-9708-885E65205833}"/>
              </a:ext>
            </a:extLst>
          </p:cNvPr>
          <p:cNvSpPr>
            <a:spLocks noGrp="1"/>
          </p:cNvSpPr>
          <p:nvPr>
            <p:ph type="title"/>
          </p:nvPr>
        </p:nvSpPr>
        <p:spPr>
          <a:xfrm>
            <a:off x="649357" y="973668"/>
            <a:ext cx="10760765" cy="706964"/>
          </a:xfrm>
        </p:spPr>
        <p:txBody>
          <a:bodyPr/>
          <a:lstStyle/>
          <a:p>
            <a:r>
              <a:rPr lang="en-US" sz="2800" b="1" dirty="0"/>
              <a:t>Cutting the dorsal slit</a:t>
            </a:r>
          </a:p>
        </p:txBody>
      </p:sp>
      <p:pic>
        <p:nvPicPr>
          <p:cNvPr id="4" name="Content Placeholder 3">
            <a:extLst>
              <a:ext uri="{FF2B5EF4-FFF2-40B4-BE49-F238E27FC236}">
                <a16:creationId xmlns:a16="http://schemas.microsoft.com/office/drawing/2014/main" id="{353A280A-6F1E-478E-B98E-13433751B51C}"/>
              </a:ext>
            </a:extLst>
          </p:cNvPr>
          <p:cNvPicPr>
            <a:picLocks noGrp="1" noChangeAspect="1"/>
          </p:cNvPicPr>
          <p:nvPr>
            <p:ph idx="1"/>
          </p:nvPr>
        </p:nvPicPr>
        <p:blipFill>
          <a:blip r:embed="rId2"/>
          <a:stretch>
            <a:fillRect/>
          </a:stretch>
        </p:blipFill>
        <p:spPr>
          <a:xfrm>
            <a:off x="238539" y="2173357"/>
            <a:ext cx="10760765" cy="4684643"/>
          </a:xfrm>
          <a:prstGeom prst="rect">
            <a:avLst/>
          </a:prstGeom>
        </p:spPr>
      </p:pic>
    </p:spTree>
    <p:extLst>
      <p:ext uri="{BB962C8B-B14F-4D97-AF65-F5344CB8AC3E}">
        <p14:creationId xmlns:p14="http://schemas.microsoft.com/office/powerpoint/2010/main" val="37988127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8E6C-BFD3-4AB0-8888-13BC87CE502A}"/>
              </a:ext>
            </a:extLst>
          </p:cNvPr>
          <p:cNvSpPr>
            <a:spLocks noGrp="1"/>
          </p:cNvSpPr>
          <p:nvPr>
            <p:ph type="title"/>
          </p:nvPr>
        </p:nvSpPr>
        <p:spPr>
          <a:xfrm>
            <a:off x="717632" y="801390"/>
            <a:ext cx="10758751" cy="706964"/>
          </a:xfrm>
        </p:spPr>
        <p:txBody>
          <a:bodyPr/>
          <a:lstStyle/>
          <a:p>
            <a:r>
              <a:rPr lang="en-US" sz="2800" b="1" dirty="0"/>
              <a:t>Cutting of the circumferential at the foreskin</a:t>
            </a:r>
          </a:p>
        </p:txBody>
      </p:sp>
      <p:pic>
        <p:nvPicPr>
          <p:cNvPr id="4" name="Content Placeholder 3">
            <a:extLst>
              <a:ext uri="{FF2B5EF4-FFF2-40B4-BE49-F238E27FC236}">
                <a16:creationId xmlns:a16="http://schemas.microsoft.com/office/drawing/2014/main" id="{FEC150A4-E8D9-4697-8FC3-168525C7F6FC}"/>
              </a:ext>
            </a:extLst>
          </p:cNvPr>
          <p:cNvPicPr>
            <a:picLocks noGrp="1" noChangeAspect="1"/>
          </p:cNvPicPr>
          <p:nvPr>
            <p:ph idx="1"/>
          </p:nvPr>
        </p:nvPicPr>
        <p:blipFill>
          <a:blip r:embed="rId2"/>
          <a:stretch>
            <a:fillRect/>
          </a:stretch>
        </p:blipFill>
        <p:spPr>
          <a:xfrm>
            <a:off x="0" y="2199861"/>
            <a:ext cx="11993217" cy="4658139"/>
          </a:xfrm>
          <a:prstGeom prst="rect">
            <a:avLst/>
          </a:prstGeom>
        </p:spPr>
      </p:pic>
    </p:spTree>
    <p:extLst>
      <p:ext uri="{BB962C8B-B14F-4D97-AF65-F5344CB8AC3E}">
        <p14:creationId xmlns:p14="http://schemas.microsoft.com/office/powerpoint/2010/main" val="246696562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F8B6-7845-45E5-BE31-6B68FCFB79DD}"/>
              </a:ext>
            </a:extLst>
          </p:cNvPr>
          <p:cNvSpPr>
            <a:spLocks noGrp="1"/>
          </p:cNvSpPr>
          <p:nvPr>
            <p:ph type="title"/>
          </p:nvPr>
        </p:nvSpPr>
        <p:spPr/>
        <p:txBody>
          <a:bodyPr/>
          <a:lstStyle/>
          <a:p>
            <a:r>
              <a:rPr lang="en-US" sz="2800" b="1" dirty="0"/>
              <a:t>Cutting of the circumferential at the foreskin</a:t>
            </a:r>
            <a:endParaRPr lang="en-US" sz="2800" dirty="0"/>
          </a:p>
        </p:txBody>
      </p:sp>
      <p:pic>
        <p:nvPicPr>
          <p:cNvPr id="4" name="Content Placeholder 3">
            <a:extLst>
              <a:ext uri="{FF2B5EF4-FFF2-40B4-BE49-F238E27FC236}">
                <a16:creationId xmlns:a16="http://schemas.microsoft.com/office/drawing/2014/main" id="{7DE30AFF-6F7D-4333-9F7D-08C9E11B3D8B}"/>
              </a:ext>
            </a:extLst>
          </p:cNvPr>
          <p:cNvPicPr>
            <a:picLocks noGrp="1" noChangeAspect="1"/>
          </p:cNvPicPr>
          <p:nvPr>
            <p:ph idx="1"/>
          </p:nvPr>
        </p:nvPicPr>
        <p:blipFill>
          <a:blip r:embed="rId2"/>
          <a:stretch>
            <a:fillRect/>
          </a:stretch>
        </p:blipFill>
        <p:spPr>
          <a:xfrm>
            <a:off x="0" y="2279374"/>
            <a:ext cx="12192000" cy="4578626"/>
          </a:xfrm>
          <a:prstGeom prst="rect">
            <a:avLst/>
          </a:prstGeom>
        </p:spPr>
      </p:pic>
    </p:spTree>
    <p:extLst>
      <p:ext uri="{BB962C8B-B14F-4D97-AF65-F5344CB8AC3E}">
        <p14:creationId xmlns:p14="http://schemas.microsoft.com/office/powerpoint/2010/main" val="315408057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E312-64EA-422B-B576-CA12B4B584D1}"/>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3769A99B-482D-48ED-BB51-31E05C40E120}"/>
              </a:ext>
            </a:extLst>
          </p:cNvPr>
          <p:cNvSpPr>
            <a:spLocks noGrp="1"/>
          </p:cNvSpPr>
          <p:nvPr>
            <p:ph idx="1"/>
          </p:nvPr>
        </p:nvSpPr>
        <p:spPr>
          <a:xfrm>
            <a:off x="251792" y="2279374"/>
            <a:ext cx="11781182" cy="4578626"/>
          </a:xfrm>
        </p:spPr>
        <p:txBody>
          <a:bodyPr>
            <a:normAutofit/>
          </a:bodyPr>
          <a:lstStyle/>
          <a:p>
            <a:r>
              <a:rPr lang="en-US" sz="2800" dirty="0"/>
              <a:t>STEP 10. If any ragged edges remain, they can be trimmed, however, always take care to leave approximately 0.5–0.6 cm of skin proximal to the corona for suturing. Also, take care to not trim or cut into the deeper tissue of the shaft of the penis, particularly in the area of the frenulum. </a:t>
            </a:r>
          </a:p>
        </p:txBody>
      </p:sp>
    </p:spTree>
    <p:extLst>
      <p:ext uri="{BB962C8B-B14F-4D97-AF65-F5344CB8AC3E}">
        <p14:creationId xmlns:p14="http://schemas.microsoft.com/office/powerpoint/2010/main" val="381913519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49F6C-049F-48F3-ABD5-D59853AAE62D}"/>
              </a:ext>
            </a:extLst>
          </p:cNvPr>
          <p:cNvSpPr>
            <a:spLocks noGrp="1"/>
          </p:cNvSpPr>
          <p:nvPr>
            <p:ph type="title"/>
          </p:nvPr>
        </p:nvSpPr>
        <p:spPr>
          <a:xfrm>
            <a:off x="715618" y="973668"/>
            <a:ext cx="10866782" cy="706964"/>
          </a:xfrm>
        </p:spPr>
        <p:txBody>
          <a:bodyPr/>
          <a:lstStyle/>
          <a:p>
            <a:r>
              <a:rPr lang="en-US" dirty="0"/>
              <a:t> </a:t>
            </a:r>
            <a:br>
              <a:rPr lang="en-US" dirty="0"/>
            </a:br>
            <a:r>
              <a:rPr lang="en-US" sz="2800" b="1" dirty="0"/>
              <a:t>Trimming the inner (mucosal) layer of the foreskin</a:t>
            </a:r>
            <a:br>
              <a:rPr lang="en-US" dirty="0"/>
            </a:br>
            <a:endParaRPr lang="en-US" dirty="0"/>
          </a:p>
        </p:txBody>
      </p:sp>
      <p:pic>
        <p:nvPicPr>
          <p:cNvPr id="4" name="Content Placeholder 3">
            <a:extLst>
              <a:ext uri="{FF2B5EF4-FFF2-40B4-BE49-F238E27FC236}">
                <a16:creationId xmlns:a16="http://schemas.microsoft.com/office/drawing/2014/main" id="{44968B5E-8654-43E8-A081-7040754641BD}"/>
              </a:ext>
            </a:extLst>
          </p:cNvPr>
          <p:cNvPicPr>
            <a:picLocks noGrp="1" noChangeAspect="1"/>
          </p:cNvPicPr>
          <p:nvPr>
            <p:ph idx="1"/>
          </p:nvPr>
        </p:nvPicPr>
        <p:blipFill>
          <a:blip r:embed="rId2"/>
          <a:stretch>
            <a:fillRect/>
          </a:stretch>
        </p:blipFill>
        <p:spPr>
          <a:xfrm>
            <a:off x="185530" y="2067339"/>
            <a:ext cx="11794435" cy="4790661"/>
          </a:xfrm>
          <a:prstGeom prst="rect">
            <a:avLst/>
          </a:prstGeom>
        </p:spPr>
      </p:pic>
    </p:spTree>
    <p:extLst>
      <p:ext uri="{BB962C8B-B14F-4D97-AF65-F5344CB8AC3E}">
        <p14:creationId xmlns:p14="http://schemas.microsoft.com/office/powerpoint/2010/main" val="197526697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2110-93AC-4388-BF7F-34ABBDA2FA0D}"/>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A7B6C0C6-EC1F-405D-9578-A78A8119F065}"/>
              </a:ext>
            </a:extLst>
          </p:cNvPr>
          <p:cNvSpPr>
            <a:spLocks noGrp="1"/>
          </p:cNvSpPr>
          <p:nvPr>
            <p:ph idx="1"/>
          </p:nvPr>
        </p:nvSpPr>
        <p:spPr>
          <a:xfrm>
            <a:off x="145774" y="2252870"/>
            <a:ext cx="11900452" cy="4605130"/>
          </a:xfrm>
        </p:spPr>
        <p:txBody>
          <a:bodyPr/>
          <a:lstStyle/>
          <a:p>
            <a:r>
              <a:rPr lang="en-US" sz="2800" dirty="0"/>
              <a:t>STEP 11.  Stop any bleeding, and proceed with suturing, as described in Steps 7–11 of the forceps-guided method.</a:t>
            </a:r>
          </a:p>
          <a:p>
            <a:r>
              <a:rPr lang="en-US" sz="2800" dirty="0"/>
              <a:t>STEP 12.  Check again for bleeding and manage as needed, as described in Step 12 of the forceps-guided method. Once there is no bleeding, apply a dressing.</a:t>
            </a:r>
          </a:p>
          <a:p>
            <a:pPr marL="0" indent="0">
              <a:buNone/>
            </a:pPr>
            <a:r>
              <a:rPr lang="en-US" sz="2800" b="1" dirty="0"/>
              <a:t>   Tips for dorsal slit male circumcision </a:t>
            </a:r>
          </a:p>
          <a:p>
            <a:pPr lvl="1">
              <a:buFont typeface="Wingdings" panose="05000000000000000000" pitchFamily="2" charset="2"/>
              <a:buChar char="§"/>
            </a:pPr>
            <a:r>
              <a:rPr lang="en-US" sz="2600" dirty="0"/>
              <a:t>When resecting the foreskin, keep looking at the inner foreskin 		to ensure that not too much skin is removed.</a:t>
            </a:r>
          </a:p>
          <a:p>
            <a:pPr lvl="1">
              <a:buFont typeface="Wingdings" panose="05000000000000000000" pitchFamily="2" charset="2"/>
              <a:buChar char="§"/>
            </a:pPr>
            <a:r>
              <a:rPr lang="en-US" sz="2600" dirty="0"/>
              <a:t> Take particular care at the 06:00 o’clock </a:t>
            </a:r>
            <a:r>
              <a:rPr lang="en-US" sz="2600" dirty="0" err="1"/>
              <a:t>frenular</a:t>
            </a:r>
            <a:r>
              <a:rPr lang="en-US" sz="2600" dirty="0"/>
              <a:t> position.</a:t>
            </a:r>
          </a:p>
        </p:txBody>
      </p:sp>
    </p:spTree>
    <p:extLst>
      <p:ext uri="{BB962C8B-B14F-4D97-AF65-F5344CB8AC3E}">
        <p14:creationId xmlns:p14="http://schemas.microsoft.com/office/powerpoint/2010/main" val="269890269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2995-5898-44C7-973B-5D4C1AC93A28}"/>
              </a:ext>
            </a:extLst>
          </p:cNvPr>
          <p:cNvSpPr>
            <a:spLocks noGrp="1"/>
          </p:cNvSpPr>
          <p:nvPr>
            <p:ph type="title"/>
          </p:nvPr>
        </p:nvSpPr>
        <p:spPr>
          <a:xfrm>
            <a:off x="463826" y="973668"/>
            <a:ext cx="11237844" cy="706964"/>
          </a:xfrm>
        </p:spPr>
        <p:txBody>
          <a:bodyPr/>
          <a:lstStyle/>
          <a:p>
            <a:r>
              <a:rPr lang="en-US" dirty="0"/>
              <a:t> </a:t>
            </a:r>
            <a:r>
              <a:rPr lang="en-US" b="1" dirty="0"/>
              <a:t>3. Sleeve resection method of male circumcision </a:t>
            </a:r>
          </a:p>
        </p:txBody>
      </p:sp>
      <p:sp>
        <p:nvSpPr>
          <p:cNvPr id="3" name="Content Placeholder 2">
            <a:extLst>
              <a:ext uri="{FF2B5EF4-FFF2-40B4-BE49-F238E27FC236}">
                <a16:creationId xmlns:a16="http://schemas.microsoft.com/office/drawing/2014/main" id="{624DAC4B-8FEF-4531-B1DE-A46D0F58A501}"/>
              </a:ext>
            </a:extLst>
          </p:cNvPr>
          <p:cNvSpPr>
            <a:spLocks noGrp="1"/>
          </p:cNvSpPr>
          <p:nvPr>
            <p:ph idx="1"/>
          </p:nvPr>
        </p:nvSpPr>
        <p:spPr>
          <a:xfrm>
            <a:off x="304800" y="2213113"/>
            <a:ext cx="11675165" cy="4644887"/>
          </a:xfrm>
        </p:spPr>
        <p:txBody>
          <a:bodyPr/>
          <a:lstStyle/>
          <a:p>
            <a:r>
              <a:rPr lang="en-US" sz="2800" dirty="0"/>
              <a:t>The sleeve resection method requires a higher level of surgical skill and takes slightly longer than other methods. If diathermy is available, the procedure can be virtually bloodless, and the cosmetic results are better than with the other two techniques.</a:t>
            </a:r>
          </a:p>
          <a:p>
            <a:r>
              <a:rPr lang="en-US" sz="2800" dirty="0"/>
              <a:t> However, there is more room for surgical error either by cutting too far into deeper tissue when making the two circular incisions or by cutting too deeply when dissecting the skin flap free.</a:t>
            </a:r>
          </a:p>
          <a:p>
            <a:pPr marL="0" indent="0">
              <a:buNone/>
            </a:pPr>
            <a:endParaRPr lang="en-US" dirty="0"/>
          </a:p>
        </p:txBody>
      </p:sp>
    </p:spTree>
    <p:extLst>
      <p:ext uri="{BB962C8B-B14F-4D97-AF65-F5344CB8AC3E}">
        <p14:creationId xmlns:p14="http://schemas.microsoft.com/office/powerpoint/2010/main" val="196740348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37BC-8D09-4AFA-8B17-9EFACE46B4E8}"/>
              </a:ext>
            </a:extLst>
          </p:cNvPr>
          <p:cNvSpPr>
            <a:spLocks noGrp="1"/>
          </p:cNvSpPr>
          <p:nvPr>
            <p:ph type="title"/>
          </p:nvPr>
        </p:nvSpPr>
        <p:spPr/>
        <p:txBody>
          <a:bodyPr/>
          <a:lstStyle/>
          <a:p>
            <a:r>
              <a:rPr lang="en-US" b="1" dirty="0"/>
              <a:t>Ct…</a:t>
            </a:r>
          </a:p>
        </p:txBody>
      </p:sp>
      <p:sp>
        <p:nvSpPr>
          <p:cNvPr id="3" name="Content Placeholder 2">
            <a:extLst>
              <a:ext uri="{FF2B5EF4-FFF2-40B4-BE49-F238E27FC236}">
                <a16:creationId xmlns:a16="http://schemas.microsoft.com/office/drawing/2014/main" id="{474C5506-1916-41FB-9FB1-715ECB3D941A}"/>
              </a:ext>
            </a:extLst>
          </p:cNvPr>
          <p:cNvSpPr>
            <a:spLocks noGrp="1"/>
          </p:cNvSpPr>
          <p:nvPr>
            <p:ph idx="1"/>
          </p:nvPr>
        </p:nvSpPr>
        <p:spPr>
          <a:xfrm>
            <a:off x="437322" y="2279373"/>
            <a:ext cx="11423374" cy="4373217"/>
          </a:xfrm>
        </p:spPr>
        <p:txBody>
          <a:bodyPr>
            <a:normAutofit fontScale="92500" lnSpcReduction="20000"/>
          </a:bodyPr>
          <a:lstStyle/>
          <a:p>
            <a:r>
              <a:rPr lang="en-US" sz="2800" dirty="0"/>
              <a:t>STEP 1.  Prepare skin, drape the skin and administer anesthetic agent(s).</a:t>
            </a:r>
          </a:p>
          <a:p>
            <a:r>
              <a:rPr lang="en-US" sz="2800" dirty="0"/>
              <a:t>STEP 2.  Retract the foreskin and remove any adhesions. If the foreskin does not retract easily, it may be necessary to make a partial dorsal slit. </a:t>
            </a:r>
          </a:p>
          <a:p>
            <a:r>
              <a:rPr lang="en-US" sz="2800" dirty="0"/>
              <a:t>STEP 3. Two separate lines of incision must be marked, referred to here as the outer and inner lines of incision. First, mark the intended outer line of the incision and, draw orientation marks. The skin mark should be made just distal to the prominence of the corona (that is, further towards the tip of the penis). On the ventral side (frenula side), the mark should have a V shape, with the point of the V towards the glans.</a:t>
            </a:r>
          </a:p>
          <a:p>
            <a:endParaRPr lang="en-US" sz="2800" dirty="0"/>
          </a:p>
        </p:txBody>
      </p:sp>
    </p:spTree>
    <p:extLst>
      <p:ext uri="{BB962C8B-B14F-4D97-AF65-F5344CB8AC3E}">
        <p14:creationId xmlns:p14="http://schemas.microsoft.com/office/powerpoint/2010/main" val="2258273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60250" y="2408349"/>
            <a:ext cx="12033012" cy="4449650"/>
          </a:xfrm>
        </p:spPr>
        <p:txBody>
          <a:bodyPr>
            <a:normAutofit fontScale="25000" lnSpcReduction="20000"/>
          </a:bodyPr>
          <a:lstStyle/>
          <a:p>
            <a:r>
              <a:rPr lang="en-US" sz="11200" b="1" dirty="0"/>
              <a:t>Needle biopsies </a:t>
            </a:r>
            <a:r>
              <a:rPr lang="en-US" sz="11200" dirty="0"/>
              <a:t>are performed to sample </a:t>
            </a:r>
            <a:r>
              <a:rPr lang="en-US" sz="11200" b="1" dirty="0"/>
              <a:t>suspicious masses </a:t>
            </a:r>
            <a:r>
              <a:rPr lang="en-US" sz="11200" dirty="0"/>
              <a:t>that are easily accessible, such as some growths in the breasts, thyroid, lung, liver, and kidney. Needle biopsies are most often performed on an outpatient basis. </a:t>
            </a:r>
          </a:p>
          <a:p>
            <a:r>
              <a:rPr lang="en-US" sz="11200" dirty="0"/>
              <a:t>Needle aspiration biopsy involves aspirating tissue fragments through a needle guided into an area suspected of bearing disease. </a:t>
            </a:r>
            <a:br>
              <a:rPr lang="en-US" sz="11200" dirty="0"/>
            </a:br>
            <a:br>
              <a:rPr lang="en-US" sz="12800" dirty="0"/>
            </a:br>
            <a:br>
              <a:rPr lang="en-US" sz="12800" dirty="0"/>
            </a:br>
            <a:br>
              <a:rPr lang="en-US" sz="2800" dirty="0"/>
            </a:br>
            <a:endParaRPr lang="en-US" sz="2800" dirty="0"/>
          </a:p>
        </p:txBody>
      </p:sp>
    </p:spTree>
    <p:extLst>
      <p:ext uri="{BB962C8B-B14F-4D97-AF65-F5344CB8AC3E}">
        <p14:creationId xmlns:p14="http://schemas.microsoft.com/office/powerpoint/2010/main" val="144614807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0251-841C-4A4A-9FB1-602C0E60E2BC}"/>
              </a:ext>
            </a:extLst>
          </p:cNvPr>
          <p:cNvSpPr>
            <a:spLocks noGrp="1"/>
          </p:cNvSpPr>
          <p:nvPr>
            <p:ph type="title"/>
          </p:nvPr>
        </p:nvSpPr>
        <p:spPr>
          <a:xfrm>
            <a:off x="463826" y="477078"/>
            <a:ext cx="11237844" cy="622852"/>
          </a:xfrm>
        </p:spPr>
        <p:txBody>
          <a:bodyPr/>
          <a:lstStyle/>
          <a:p>
            <a:r>
              <a:rPr lang="en-US" dirty="0"/>
              <a:t> </a:t>
            </a:r>
            <a:r>
              <a:rPr lang="en-US" sz="2800" b="1" dirty="0"/>
              <a:t>Marking the line of the outside cut, at or just below the corona</a:t>
            </a:r>
          </a:p>
        </p:txBody>
      </p:sp>
      <p:pic>
        <p:nvPicPr>
          <p:cNvPr id="4" name="Content Placeholder 3">
            <a:extLst>
              <a:ext uri="{FF2B5EF4-FFF2-40B4-BE49-F238E27FC236}">
                <a16:creationId xmlns:a16="http://schemas.microsoft.com/office/drawing/2014/main" id="{11ECE855-AFD5-4487-9CB2-CB2748F71A3E}"/>
              </a:ext>
            </a:extLst>
          </p:cNvPr>
          <p:cNvPicPr>
            <a:picLocks noGrp="1" noChangeAspect="1"/>
          </p:cNvPicPr>
          <p:nvPr>
            <p:ph idx="1"/>
          </p:nvPr>
        </p:nvPicPr>
        <p:blipFill>
          <a:blip r:embed="rId2"/>
          <a:stretch>
            <a:fillRect/>
          </a:stretch>
        </p:blipFill>
        <p:spPr>
          <a:xfrm>
            <a:off x="0" y="2040835"/>
            <a:ext cx="12192000" cy="4817166"/>
          </a:xfrm>
          <a:prstGeom prst="rect">
            <a:avLst/>
          </a:prstGeom>
        </p:spPr>
      </p:pic>
    </p:spTree>
    <p:extLst>
      <p:ext uri="{BB962C8B-B14F-4D97-AF65-F5344CB8AC3E}">
        <p14:creationId xmlns:p14="http://schemas.microsoft.com/office/powerpoint/2010/main" val="211577640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E690-5A20-42B4-A1EE-16FCCD043DF7}"/>
              </a:ext>
            </a:extLst>
          </p:cNvPr>
          <p:cNvSpPr>
            <a:spLocks noGrp="1"/>
          </p:cNvSpPr>
          <p:nvPr>
            <p:ph type="title"/>
          </p:nvPr>
        </p:nvSpPr>
        <p:spPr>
          <a:xfrm>
            <a:off x="450574" y="516836"/>
            <a:ext cx="11251096" cy="808382"/>
          </a:xfrm>
        </p:spPr>
        <p:txBody>
          <a:bodyPr/>
          <a:lstStyle/>
          <a:p>
            <a:r>
              <a:rPr lang="en-US" dirty="0"/>
              <a:t> </a:t>
            </a:r>
            <a:r>
              <a:rPr lang="en-US" sz="2800" b="1" dirty="0"/>
              <a:t>Marking the V on the ventral side of the penis</a:t>
            </a:r>
          </a:p>
        </p:txBody>
      </p:sp>
      <p:pic>
        <p:nvPicPr>
          <p:cNvPr id="4" name="Content Placeholder 3">
            <a:extLst>
              <a:ext uri="{FF2B5EF4-FFF2-40B4-BE49-F238E27FC236}">
                <a16:creationId xmlns:a16="http://schemas.microsoft.com/office/drawing/2014/main" id="{EC7C0675-3A0C-4C72-8860-6D1A2A815392}"/>
              </a:ext>
            </a:extLst>
          </p:cNvPr>
          <p:cNvPicPr>
            <a:picLocks noGrp="1" noChangeAspect="1"/>
          </p:cNvPicPr>
          <p:nvPr>
            <p:ph idx="1"/>
          </p:nvPr>
        </p:nvPicPr>
        <p:blipFill>
          <a:blip r:embed="rId2"/>
          <a:stretch>
            <a:fillRect/>
          </a:stretch>
        </p:blipFill>
        <p:spPr>
          <a:xfrm>
            <a:off x="0" y="2001078"/>
            <a:ext cx="12191999" cy="4856923"/>
          </a:xfrm>
          <a:prstGeom prst="rect">
            <a:avLst/>
          </a:prstGeom>
        </p:spPr>
      </p:pic>
    </p:spTree>
    <p:extLst>
      <p:ext uri="{BB962C8B-B14F-4D97-AF65-F5344CB8AC3E}">
        <p14:creationId xmlns:p14="http://schemas.microsoft.com/office/powerpoint/2010/main" val="23504415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BB71-1384-4E17-827B-8B0AD8A1A4C4}"/>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6C5F9F90-6D30-446F-86F8-4E78FF2B5DD6}"/>
              </a:ext>
            </a:extLst>
          </p:cNvPr>
          <p:cNvSpPr>
            <a:spLocks noGrp="1"/>
          </p:cNvSpPr>
          <p:nvPr>
            <p:ph idx="1"/>
          </p:nvPr>
        </p:nvSpPr>
        <p:spPr>
          <a:xfrm>
            <a:off x="0" y="2213113"/>
            <a:ext cx="12192000" cy="4644887"/>
          </a:xfrm>
        </p:spPr>
        <p:txBody>
          <a:bodyPr>
            <a:normAutofit/>
          </a:bodyPr>
          <a:lstStyle/>
          <a:p>
            <a:r>
              <a:rPr lang="en-US" sz="2800" dirty="0"/>
              <a:t>STEP 4.  Retract the foreskin and mark the inner (mucosal) incision line 1–1.5 cm proximal to the corona. At the frenulum, the incision line crosses horizontally.</a:t>
            </a:r>
          </a:p>
          <a:p>
            <a:endParaRPr lang="en-US" sz="2800" dirty="0"/>
          </a:p>
        </p:txBody>
      </p:sp>
    </p:spTree>
    <p:extLst>
      <p:ext uri="{BB962C8B-B14F-4D97-AF65-F5344CB8AC3E}">
        <p14:creationId xmlns:p14="http://schemas.microsoft.com/office/powerpoint/2010/main" val="107393476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10CD-344A-4EB2-B422-F08E5E366254}"/>
              </a:ext>
            </a:extLst>
          </p:cNvPr>
          <p:cNvSpPr>
            <a:spLocks noGrp="1"/>
          </p:cNvSpPr>
          <p:nvPr>
            <p:ph type="title"/>
          </p:nvPr>
        </p:nvSpPr>
        <p:spPr/>
        <p:txBody>
          <a:bodyPr/>
          <a:lstStyle/>
          <a:p>
            <a:r>
              <a:rPr lang="en-US" dirty="0"/>
              <a:t> </a:t>
            </a:r>
            <a:r>
              <a:rPr lang="en-US" sz="2800" b="1" dirty="0"/>
              <a:t>Marking the inner incision line</a:t>
            </a:r>
          </a:p>
        </p:txBody>
      </p:sp>
      <p:pic>
        <p:nvPicPr>
          <p:cNvPr id="4" name="Content Placeholder 3">
            <a:extLst>
              <a:ext uri="{FF2B5EF4-FFF2-40B4-BE49-F238E27FC236}">
                <a16:creationId xmlns:a16="http://schemas.microsoft.com/office/drawing/2014/main" id="{FE433FA9-7F48-413E-A58F-0C1D18F1C047}"/>
              </a:ext>
            </a:extLst>
          </p:cNvPr>
          <p:cNvPicPr>
            <a:picLocks noGrp="1" noChangeAspect="1"/>
          </p:cNvPicPr>
          <p:nvPr>
            <p:ph idx="1"/>
          </p:nvPr>
        </p:nvPicPr>
        <p:blipFill>
          <a:blip r:embed="rId2"/>
          <a:stretch>
            <a:fillRect/>
          </a:stretch>
        </p:blipFill>
        <p:spPr>
          <a:xfrm>
            <a:off x="92765" y="2239618"/>
            <a:ext cx="11900451" cy="4618382"/>
          </a:xfrm>
          <a:prstGeom prst="rect">
            <a:avLst/>
          </a:prstGeom>
        </p:spPr>
      </p:pic>
    </p:spTree>
    <p:extLst>
      <p:ext uri="{BB962C8B-B14F-4D97-AF65-F5344CB8AC3E}">
        <p14:creationId xmlns:p14="http://schemas.microsoft.com/office/powerpoint/2010/main" val="282079023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C766-9944-422A-9DF1-1675310C4C9D}"/>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89038C9B-4992-43B3-B5CC-0D2699171221}"/>
              </a:ext>
            </a:extLst>
          </p:cNvPr>
          <p:cNvSpPr>
            <a:spLocks noGrp="1"/>
          </p:cNvSpPr>
          <p:nvPr>
            <p:ph idx="1"/>
          </p:nvPr>
        </p:nvSpPr>
        <p:spPr>
          <a:xfrm>
            <a:off x="92766" y="2266122"/>
            <a:ext cx="11966712" cy="4591878"/>
          </a:xfrm>
        </p:spPr>
        <p:txBody>
          <a:bodyPr>
            <a:normAutofit lnSpcReduction="10000"/>
          </a:bodyPr>
          <a:lstStyle/>
          <a:p>
            <a:pPr marL="0" indent="0">
              <a:buNone/>
            </a:pPr>
            <a:r>
              <a:rPr lang="en-US" sz="2800" dirty="0"/>
              <a:t>Step 5. Using a scalpel, make incisions along the marked lines, taking care to cut through the skin to the subcutaneous tissue but not deeper. As the incision is made, the assistant should retract the skin and keep it under tension with a moist gauze swab. </a:t>
            </a:r>
          </a:p>
          <a:p>
            <a:pPr>
              <a:buFont typeface="Wingdings" panose="05000000000000000000" pitchFamily="2" charset="2"/>
              <a:buChar char="§"/>
            </a:pPr>
            <a:r>
              <a:rPr lang="en-US" sz="2800" dirty="0"/>
              <a:t>An artery forceps should be applied to any vessel that is bleeding significantly; the vessel should then be tied or secured with an underrunning suture. Bleeding from small vessels can be stopped with diathermy, if available. If the cut has not been made too deeply, most bleeding will be from the edges of the skin and can be stopped by placing a simple pressure over the bleeding with a gauze swab; diathermy should not be used near the skin edge.</a:t>
            </a:r>
          </a:p>
          <a:p>
            <a:endParaRPr lang="en-US" dirty="0"/>
          </a:p>
        </p:txBody>
      </p:sp>
    </p:spTree>
    <p:extLst>
      <p:ext uri="{BB962C8B-B14F-4D97-AF65-F5344CB8AC3E}">
        <p14:creationId xmlns:p14="http://schemas.microsoft.com/office/powerpoint/2010/main" val="11569265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BDF3-2F19-4797-8064-1B6F8C3347B4}"/>
              </a:ext>
            </a:extLst>
          </p:cNvPr>
          <p:cNvSpPr>
            <a:spLocks noGrp="1"/>
          </p:cNvSpPr>
          <p:nvPr>
            <p:ph type="title"/>
          </p:nvPr>
        </p:nvSpPr>
        <p:spPr/>
        <p:txBody>
          <a:bodyPr/>
          <a:lstStyle/>
          <a:p>
            <a:r>
              <a:rPr lang="en-US" sz="2800" b="1" dirty="0"/>
              <a:t>Incising along the marked line</a:t>
            </a:r>
          </a:p>
        </p:txBody>
      </p:sp>
      <p:pic>
        <p:nvPicPr>
          <p:cNvPr id="4" name="Content Placeholder 3">
            <a:extLst>
              <a:ext uri="{FF2B5EF4-FFF2-40B4-BE49-F238E27FC236}">
                <a16:creationId xmlns:a16="http://schemas.microsoft.com/office/drawing/2014/main" id="{5653DC8D-51C6-4964-AD29-034FF46EC479}"/>
              </a:ext>
            </a:extLst>
          </p:cNvPr>
          <p:cNvPicPr>
            <a:picLocks noGrp="1" noChangeAspect="1"/>
          </p:cNvPicPr>
          <p:nvPr>
            <p:ph idx="1"/>
          </p:nvPr>
        </p:nvPicPr>
        <p:blipFill>
          <a:blip r:embed="rId2"/>
          <a:stretch>
            <a:fillRect/>
          </a:stretch>
        </p:blipFill>
        <p:spPr>
          <a:xfrm>
            <a:off x="0" y="2266122"/>
            <a:ext cx="12192000" cy="4591878"/>
          </a:xfrm>
          <a:prstGeom prst="rect">
            <a:avLst/>
          </a:prstGeom>
        </p:spPr>
      </p:pic>
    </p:spTree>
    <p:extLst>
      <p:ext uri="{BB962C8B-B14F-4D97-AF65-F5344CB8AC3E}">
        <p14:creationId xmlns:p14="http://schemas.microsoft.com/office/powerpoint/2010/main" val="139822340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B357-62BD-40EF-BD27-78C0ABCB8553}"/>
              </a:ext>
            </a:extLst>
          </p:cNvPr>
          <p:cNvSpPr>
            <a:spLocks noGrp="1"/>
          </p:cNvSpPr>
          <p:nvPr>
            <p:ph type="title"/>
          </p:nvPr>
        </p:nvSpPr>
        <p:spPr>
          <a:xfrm>
            <a:off x="543339" y="973668"/>
            <a:ext cx="10999303" cy="706964"/>
          </a:xfrm>
        </p:spPr>
        <p:txBody>
          <a:bodyPr/>
          <a:lstStyle/>
          <a:p>
            <a:r>
              <a:rPr lang="en-US" dirty="0"/>
              <a:t> </a:t>
            </a:r>
            <a:r>
              <a:rPr lang="en-US" sz="2800" b="1" dirty="0"/>
              <a:t>Incising the V-shaped line on the underside of the penis</a:t>
            </a:r>
          </a:p>
        </p:txBody>
      </p:sp>
      <p:pic>
        <p:nvPicPr>
          <p:cNvPr id="4" name="Content Placeholder 3">
            <a:extLst>
              <a:ext uri="{FF2B5EF4-FFF2-40B4-BE49-F238E27FC236}">
                <a16:creationId xmlns:a16="http://schemas.microsoft.com/office/drawing/2014/main" id="{D7CC9FEE-24F8-4C4E-B2DA-89BEF01F5020}"/>
              </a:ext>
            </a:extLst>
          </p:cNvPr>
          <p:cNvPicPr>
            <a:picLocks noGrp="1" noChangeAspect="1"/>
          </p:cNvPicPr>
          <p:nvPr>
            <p:ph idx="1"/>
          </p:nvPr>
        </p:nvPicPr>
        <p:blipFill>
          <a:blip r:embed="rId2"/>
          <a:stretch>
            <a:fillRect/>
          </a:stretch>
        </p:blipFill>
        <p:spPr>
          <a:xfrm>
            <a:off x="1616765" y="1987825"/>
            <a:ext cx="7964557" cy="4777409"/>
          </a:xfrm>
          <a:prstGeom prst="rect">
            <a:avLst/>
          </a:prstGeom>
        </p:spPr>
      </p:pic>
    </p:spTree>
    <p:extLst>
      <p:ext uri="{BB962C8B-B14F-4D97-AF65-F5344CB8AC3E}">
        <p14:creationId xmlns:p14="http://schemas.microsoft.com/office/powerpoint/2010/main" val="317516888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2F89-3DA6-4D89-AAB1-4EBAD2ED1597}"/>
              </a:ext>
            </a:extLst>
          </p:cNvPr>
          <p:cNvSpPr>
            <a:spLocks noGrp="1"/>
          </p:cNvSpPr>
          <p:nvPr>
            <p:ph type="title"/>
          </p:nvPr>
        </p:nvSpPr>
        <p:spPr>
          <a:xfrm>
            <a:off x="477078" y="973668"/>
            <a:ext cx="11211339" cy="706964"/>
          </a:xfrm>
        </p:spPr>
        <p:txBody>
          <a:bodyPr/>
          <a:lstStyle/>
          <a:p>
            <a:r>
              <a:rPr lang="en-US" dirty="0"/>
              <a:t> </a:t>
            </a:r>
            <a:r>
              <a:rPr lang="en-US" sz="2800" b="1" dirty="0"/>
              <a:t>Completed incisions leaving a sleeve of foreskin</a:t>
            </a:r>
          </a:p>
        </p:txBody>
      </p:sp>
      <p:pic>
        <p:nvPicPr>
          <p:cNvPr id="4" name="Content Placeholder 3">
            <a:extLst>
              <a:ext uri="{FF2B5EF4-FFF2-40B4-BE49-F238E27FC236}">
                <a16:creationId xmlns:a16="http://schemas.microsoft.com/office/drawing/2014/main" id="{5C1985C3-BA2B-4385-AC45-6BC170BAEA58}"/>
              </a:ext>
            </a:extLst>
          </p:cNvPr>
          <p:cNvPicPr>
            <a:picLocks noGrp="1" noChangeAspect="1"/>
          </p:cNvPicPr>
          <p:nvPr>
            <p:ph idx="1"/>
          </p:nvPr>
        </p:nvPicPr>
        <p:blipFill>
          <a:blip r:embed="rId2"/>
          <a:stretch>
            <a:fillRect/>
          </a:stretch>
        </p:blipFill>
        <p:spPr>
          <a:xfrm>
            <a:off x="1868556" y="2120348"/>
            <a:ext cx="7712765" cy="4737653"/>
          </a:xfrm>
          <a:prstGeom prst="rect">
            <a:avLst/>
          </a:prstGeom>
        </p:spPr>
      </p:pic>
    </p:spTree>
    <p:extLst>
      <p:ext uri="{BB962C8B-B14F-4D97-AF65-F5344CB8AC3E}">
        <p14:creationId xmlns:p14="http://schemas.microsoft.com/office/powerpoint/2010/main" val="68694944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DAB13-5BE8-4FCC-9C21-AA5F369C8CAD}"/>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19D97F38-B54A-4642-A13B-3EC1929B2735}"/>
              </a:ext>
            </a:extLst>
          </p:cNvPr>
          <p:cNvSpPr>
            <a:spLocks noGrp="1"/>
          </p:cNvSpPr>
          <p:nvPr>
            <p:ph idx="1"/>
          </p:nvPr>
        </p:nvSpPr>
        <p:spPr>
          <a:xfrm>
            <a:off x="172278" y="2292626"/>
            <a:ext cx="11887200" cy="4565374"/>
          </a:xfrm>
        </p:spPr>
        <p:txBody>
          <a:bodyPr>
            <a:normAutofit/>
          </a:bodyPr>
          <a:lstStyle/>
          <a:p>
            <a:r>
              <a:rPr lang="en-US" sz="2800" dirty="0"/>
              <a:t>STEP 6.  Using a pair of scissors, cut the skin vertically between the proximal and distal incisions at the 12:00 o’clock position.</a:t>
            </a:r>
          </a:p>
        </p:txBody>
      </p:sp>
    </p:spTree>
    <p:extLst>
      <p:ext uri="{BB962C8B-B14F-4D97-AF65-F5344CB8AC3E}">
        <p14:creationId xmlns:p14="http://schemas.microsoft.com/office/powerpoint/2010/main" val="151023504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3C94-A8C9-41CA-A42A-084390BA21C1}"/>
              </a:ext>
            </a:extLst>
          </p:cNvPr>
          <p:cNvSpPr>
            <a:spLocks noGrp="1"/>
          </p:cNvSpPr>
          <p:nvPr>
            <p:ph type="title"/>
          </p:nvPr>
        </p:nvSpPr>
        <p:spPr>
          <a:xfrm>
            <a:off x="569843" y="973668"/>
            <a:ext cx="10959547" cy="706964"/>
          </a:xfrm>
        </p:spPr>
        <p:txBody>
          <a:bodyPr/>
          <a:lstStyle/>
          <a:p>
            <a:r>
              <a:rPr lang="en-US" sz="2800" b="1" dirty="0"/>
              <a:t>Cutting the skin between the outer and inner incisions</a:t>
            </a:r>
          </a:p>
        </p:txBody>
      </p:sp>
      <p:pic>
        <p:nvPicPr>
          <p:cNvPr id="4" name="Content Placeholder 3">
            <a:extLst>
              <a:ext uri="{FF2B5EF4-FFF2-40B4-BE49-F238E27FC236}">
                <a16:creationId xmlns:a16="http://schemas.microsoft.com/office/drawing/2014/main" id="{D1C14EF0-F059-44BA-AF93-A16B84189E87}"/>
              </a:ext>
            </a:extLst>
          </p:cNvPr>
          <p:cNvPicPr>
            <a:picLocks noGrp="1" noChangeAspect="1"/>
          </p:cNvPicPr>
          <p:nvPr>
            <p:ph idx="1"/>
          </p:nvPr>
        </p:nvPicPr>
        <p:blipFill>
          <a:blip r:embed="rId2"/>
          <a:stretch>
            <a:fillRect/>
          </a:stretch>
        </p:blipFill>
        <p:spPr>
          <a:xfrm>
            <a:off x="1616765" y="2305878"/>
            <a:ext cx="6970644" cy="4552122"/>
          </a:xfrm>
          <a:prstGeom prst="rect">
            <a:avLst/>
          </a:prstGeom>
        </p:spPr>
      </p:pic>
    </p:spTree>
    <p:extLst>
      <p:ext uri="{BB962C8B-B14F-4D97-AF65-F5344CB8AC3E}">
        <p14:creationId xmlns:p14="http://schemas.microsoft.com/office/powerpoint/2010/main" val="1088664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611D-75A2-4BDD-ADDD-93547BC3F9AC}"/>
              </a:ext>
            </a:extLst>
          </p:cNvPr>
          <p:cNvSpPr>
            <a:spLocks noGrp="1"/>
          </p:cNvSpPr>
          <p:nvPr>
            <p:ph type="title"/>
          </p:nvPr>
        </p:nvSpPr>
        <p:spPr/>
        <p:txBody>
          <a:bodyPr/>
          <a:lstStyle/>
          <a:p>
            <a:r>
              <a:rPr lang="en-US" sz="4000" b="1" dirty="0"/>
              <a:t>Module units: </a:t>
            </a:r>
          </a:p>
        </p:txBody>
      </p:sp>
      <p:sp>
        <p:nvSpPr>
          <p:cNvPr id="3" name="Content Placeholder 2">
            <a:extLst>
              <a:ext uri="{FF2B5EF4-FFF2-40B4-BE49-F238E27FC236}">
                <a16:creationId xmlns:a16="http://schemas.microsoft.com/office/drawing/2014/main" id="{CF899156-F34E-459F-A1FA-B3A9D29DA01A}"/>
              </a:ext>
            </a:extLst>
          </p:cNvPr>
          <p:cNvSpPr>
            <a:spLocks noGrp="1"/>
          </p:cNvSpPr>
          <p:nvPr>
            <p:ph idx="1"/>
          </p:nvPr>
        </p:nvSpPr>
        <p:spPr>
          <a:xfrm>
            <a:off x="304800" y="2358887"/>
            <a:ext cx="11529391" cy="4386470"/>
          </a:xfrm>
        </p:spPr>
        <p:txBody>
          <a:bodyPr/>
          <a:lstStyle/>
          <a:p>
            <a:pPr marL="514350" indent="-514350">
              <a:buFont typeface="+mj-lt"/>
              <a:buAutoNum type="arabicPeriod"/>
            </a:pPr>
            <a:r>
              <a:rPr lang="en-US" sz="2800" dirty="0"/>
              <a:t>Diagnostic procedures</a:t>
            </a:r>
          </a:p>
          <a:p>
            <a:pPr marL="514350" indent="-514350">
              <a:buFont typeface="+mj-lt"/>
              <a:buAutoNum type="arabicPeriod"/>
            </a:pPr>
            <a:r>
              <a:rPr lang="en-US" sz="2800" dirty="0"/>
              <a:t>Radiological examinations</a:t>
            </a:r>
          </a:p>
          <a:p>
            <a:pPr marL="514350" indent="-514350">
              <a:buFont typeface="+mj-lt"/>
              <a:buAutoNum type="arabicPeriod"/>
            </a:pPr>
            <a:r>
              <a:rPr lang="en-US" sz="2800" dirty="0"/>
              <a:t>Endoscopic examinations </a:t>
            </a:r>
          </a:p>
          <a:p>
            <a:pPr marL="514350" indent="-514350">
              <a:buFont typeface="+mj-lt"/>
              <a:buAutoNum type="arabicPeriod"/>
            </a:pPr>
            <a:r>
              <a:rPr lang="en-US" sz="2800" dirty="0"/>
              <a:t>Voluntary medical male circumcision (VMMC) </a:t>
            </a:r>
          </a:p>
          <a:p>
            <a:endParaRPr lang="en-US" dirty="0"/>
          </a:p>
        </p:txBody>
      </p:sp>
    </p:spTree>
    <p:extLst>
      <p:ext uri="{BB962C8B-B14F-4D97-AF65-F5344CB8AC3E}">
        <p14:creationId xmlns:p14="http://schemas.microsoft.com/office/powerpoint/2010/main" val="1579852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Bone marrow aspiration</a:t>
            </a:r>
          </a:p>
        </p:txBody>
      </p:sp>
      <p:sp>
        <p:nvSpPr>
          <p:cNvPr id="3" name="Content Placeholder 2"/>
          <p:cNvSpPr>
            <a:spLocks noGrp="1"/>
          </p:cNvSpPr>
          <p:nvPr>
            <p:ph idx="1"/>
          </p:nvPr>
        </p:nvSpPr>
        <p:spPr>
          <a:xfrm>
            <a:off x="218942" y="2099255"/>
            <a:ext cx="11822804" cy="4636395"/>
          </a:xfrm>
        </p:spPr>
        <p:txBody>
          <a:bodyPr>
            <a:normAutofit fontScale="92500" lnSpcReduction="20000"/>
          </a:bodyPr>
          <a:lstStyle/>
          <a:p>
            <a:pPr marL="539496" indent="-457200" defTabSz="914400">
              <a:spcBef>
                <a:spcPts val="600"/>
              </a:spcBef>
              <a:buClr>
                <a:srgbClr val="3891A7"/>
              </a:buClr>
            </a:pPr>
            <a:r>
              <a:rPr lang="en-US" sz="3200" dirty="0">
                <a:solidFill>
                  <a:prstClr val="black"/>
                </a:solidFill>
                <a:latin typeface="Century Gothic" panose="020B0502020202020204" pitchFamily="34" charset="0"/>
              </a:rPr>
              <a:t>Bone marrow examination refers to the pathologic analysis of samples of bone marrow obtained by bone marrow biopsy and bone marrow aspiration.</a:t>
            </a:r>
          </a:p>
          <a:p>
            <a:pPr marL="539496" indent="-457200" defTabSz="914400">
              <a:spcBef>
                <a:spcPts val="600"/>
              </a:spcBef>
              <a:buClr>
                <a:srgbClr val="3891A7"/>
              </a:buClr>
            </a:pPr>
            <a:r>
              <a:rPr lang="en-US" sz="3200" dirty="0">
                <a:solidFill>
                  <a:prstClr val="black"/>
                </a:solidFill>
                <a:latin typeface="Century Gothic" panose="020B0502020202020204" pitchFamily="34" charset="0"/>
              </a:rPr>
              <a:t> The aspiration is done by removal of a small amount of this tissue in liquid form for examination</a:t>
            </a:r>
          </a:p>
          <a:p>
            <a:pPr marL="539496" indent="-457200" defTabSz="914400">
              <a:spcBef>
                <a:spcPts val="600"/>
              </a:spcBef>
              <a:buClr>
                <a:srgbClr val="3891A7"/>
              </a:buClr>
            </a:pPr>
            <a:r>
              <a:rPr lang="en-US" sz="3200" dirty="0">
                <a:solidFill>
                  <a:prstClr val="black"/>
                </a:solidFill>
                <a:latin typeface="Century Gothic" panose="020B0502020202020204" pitchFamily="34" charset="0"/>
              </a:rPr>
              <a:t>Bone marrow is the soft tissue inside bones that helps form blood cells, it’s found in the hollow part of most bones.</a:t>
            </a:r>
          </a:p>
          <a:p>
            <a:pPr marL="82296" indent="0" defTabSz="914400">
              <a:spcBef>
                <a:spcPts val="600"/>
              </a:spcBef>
              <a:buClr>
                <a:srgbClr val="3891A7"/>
              </a:buClr>
              <a:buNone/>
            </a:pPr>
            <a:r>
              <a:rPr lang="en-US" sz="3200" b="1" dirty="0">
                <a:solidFill>
                  <a:prstClr val="black"/>
                </a:solidFill>
                <a:latin typeface="Century Gothic" panose="020B0502020202020204" pitchFamily="34" charset="0"/>
              </a:rPr>
              <a:t>Sites</a:t>
            </a:r>
            <a:r>
              <a:rPr lang="en-US" sz="3200" b="1" i="1" dirty="0">
                <a:solidFill>
                  <a:prstClr val="black"/>
                </a:solidFill>
                <a:latin typeface="Century Gothic" panose="020B0502020202020204" pitchFamily="34" charset="0"/>
              </a:rPr>
              <a:t> </a:t>
            </a:r>
          </a:p>
          <a:p>
            <a:pPr marL="765810" lvl="1" indent="-283464" defTabSz="914400">
              <a:spcBef>
                <a:spcPts val="600"/>
              </a:spcBef>
              <a:buClr>
                <a:srgbClr val="3891A7"/>
              </a:buClr>
              <a:buFont typeface="Wingdings" pitchFamily="2" charset="2"/>
              <a:buChar char="v"/>
            </a:pPr>
            <a:r>
              <a:rPr lang="en-US" sz="3000" dirty="0">
                <a:solidFill>
                  <a:prstClr val="black"/>
                </a:solidFill>
                <a:latin typeface="Century Gothic" panose="020B0502020202020204" pitchFamily="34" charset="0"/>
              </a:rPr>
              <a:t>Pelvic bone</a:t>
            </a:r>
          </a:p>
          <a:p>
            <a:pPr marL="765810" lvl="1" indent="-283464" defTabSz="914400">
              <a:spcBef>
                <a:spcPts val="600"/>
              </a:spcBef>
              <a:buClr>
                <a:srgbClr val="3891A7"/>
              </a:buClr>
              <a:buFont typeface="Wingdings" pitchFamily="2" charset="2"/>
              <a:buChar char="v"/>
            </a:pPr>
            <a:r>
              <a:rPr lang="en-US" sz="3000" dirty="0">
                <a:solidFill>
                  <a:prstClr val="black"/>
                </a:solidFill>
                <a:latin typeface="Century Gothic" panose="020B0502020202020204" pitchFamily="34" charset="0"/>
              </a:rPr>
              <a:t>Breast bone i.e. over the sternum</a:t>
            </a:r>
          </a:p>
          <a:p>
            <a:pPr marL="765810" lvl="1" indent="-283464" defTabSz="914400">
              <a:spcBef>
                <a:spcPts val="600"/>
              </a:spcBef>
              <a:buClr>
                <a:srgbClr val="3891A7"/>
              </a:buClr>
              <a:buFont typeface="Wingdings" pitchFamily="2" charset="2"/>
              <a:buChar char="v"/>
            </a:pPr>
            <a:r>
              <a:rPr lang="en-US" sz="3000" dirty="0">
                <a:solidFill>
                  <a:prstClr val="black"/>
                </a:solidFill>
                <a:latin typeface="Century Gothic" panose="020B0502020202020204" pitchFamily="34" charset="0"/>
              </a:rPr>
              <a:t>Ribs </a:t>
            </a:r>
          </a:p>
          <a:p>
            <a:endParaRPr lang="en-US" dirty="0"/>
          </a:p>
        </p:txBody>
      </p:sp>
    </p:spTree>
    <p:extLst>
      <p:ext uri="{BB962C8B-B14F-4D97-AF65-F5344CB8AC3E}">
        <p14:creationId xmlns:p14="http://schemas.microsoft.com/office/powerpoint/2010/main" val="129746280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A9D5-B11F-4A70-BE3C-F3C3984AD200}"/>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43C3A450-E4FC-4602-B4EB-CEDD0EDBFC65}"/>
              </a:ext>
            </a:extLst>
          </p:cNvPr>
          <p:cNvSpPr>
            <a:spLocks noGrp="1"/>
          </p:cNvSpPr>
          <p:nvPr>
            <p:ph idx="1"/>
          </p:nvPr>
        </p:nvSpPr>
        <p:spPr>
          <a:xfrm>
            <a:off x="159026" y="2292627"/>
            <a:ext cx="11847444" cy="4465982"/>
          </a:xfrm>
        </p:spPr>
        <p:txBody>
          <a:bodyPr/>
          <a:lstStyle/>
          <a:p>
            <a:r>
              <a:rPr lang="en-US" sz="2800" dirty="0"/>
              <a:t>STEP 7.  Hold the sleeve of the foreskin under tension with two artery forceps and dissect the skin from the shaft of the penis using dissection scissors. </a:t>
            </a:r>
          </a:p>
          <a:p>
            <a:pPr>
              <a:buFont typeface="Wingdings" panose="05000000000000000000" pitchFamily="2" charset="2"/>
              <a:buChar char="§"/>
            </a:pPr>
            <a:r>
              <a:rPr lang="en-US" sz="2800" dirty="0"/>
              <a:t>The plane of dissection should be just beneath the skin and the superficial connective tissue, leaving the deeper fascia (Buck’s fascia) in place.</a:t>
            </a:r>
            <a:endParaRPr lang="en-US" dirty="0"/>
          </a:p>
          <a:p>
            <a:endParaRPr lang="en-US" dirty="0"/>
          </a:p>
        </p:txBody>
      </p:sp>
    </p:spTree>
    <p:extLst>
      <p:ext uri="{BB962C8B-B14F-4D97-AF65-F5344CB8AC3E}">
        <p14:creationId xmlns:p14="http://schemas.microsoft.com/office/powerpoint/2010/main" val="183805405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B4A4-878C-4836-B345-9AE8D41257AD}"/>
              </a:ext>
            </a:extLst>
          </p:cNvPr>
          <p:cNvSpPr>
            <a:spLocks noGrp="1"/>
          </p:cNvSpPr>
          <p:nvPr>
            <p:ph type="title"/>
          </p:nvPr>
        </p:nvSpPr>
        <p:spPr>
          <a:xfrm>
            <a:off x="503581" y="880903"/>
            <a:ext cx="11184835" cy="706964"/>
          </a:xfrm>
        </p:spPr>
        <p:txBody>
          <a:bodyPr/>
          <a:lstStyle/>
          <a:p>
            <a:r>
              <a:rPr lang="en-US" dirty="0"/>
              <a:t> </a:t>
            </a:r>
            <a:r>
              <a:rPr lang="en-US" sz="2800" b="1" dirty="0"/>
              <a:t>Dissecting the sleeve of skin away from the shaft of the penis</a:t>
            </a:r>
          </a:p>
        </p:txBody>
      </p:sp>
      <p:pic>
        <p:nvPicPr>
          <p:cNvPr id="4" name="Content Placeholder 3">
            <a:extLst>
              <a:ext uri="{FF2B5EF4-FFF2-40B4-BE49-F238E27FC236}">
                <a16:creationId xmlns:a16="http://schemas.microsoft.com/office/drawing/2014/main" id="{CD4684E4-6480-4E45-89C7-266830DDC53B}"/>
              </a:ext>
            </a:extLst>
          </p:cNvPr>
          <p:cNvPicPr>
            <a:picLocks noGrp="1" noChangeAspect="1"/>
          </p:cNvPicPr>
          <p:nvPr>
            <p:ph idx="1"/>
          </p:nvPr>
        </p:nvPicPr>
        <p:blipFill>
          <a:blip r:embed="rId2"/>
          <a:stretch>
            <a:fillRect/>
          </a:stretch>
        </p:blipFill>
        <p:spPr>
          <a:xfrm>
            <a:off x="0" y="1802296"/>
            <a:ext cx="12191999" cy="5055704"/>
          </a:xfrm>
          <a:prstGeom prst="rect">
            <a:avLst/>
          </a:prstGeom>
        </p:spPr>
      </p:pic>
    </p:spTree>
    <p:extLst>
      <p:ext uri="{BB962C8B-B14F-4D97-AF65-F5344CB8AC3E}">
        <p14:creationId xmlns:p14="http://schemas.microsoft.com/office/powerpoint/2010/main" val="358714203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76A2-A172-4EFA-A346-6357928BB39A}"/>
              </a:ext>
            </a:extLst>
          </p:cNvPr>
          <p:cNvSpPr>
            <a:spLocks noGrp="1"/>
          </p:cNvSpPr>
          <p:nvPr>
            <p:ph type="title"/>
          </p:nvPr>
        </p:nvSpPr>
        <p:spPr/>
        <p:txBody>
          <a:bodyPr/>
          <a:lstStyle/>
          <a:p>
            <a:r>
              <a:rPr lang="en-US" dirty="0"/>
              <a:t>Ct….</a:t>
            </a:r>
          </a:p>
        </p:txBody>
      </p:sp>
      <p:sp>
        <p:nvSpPr>
          <p:cNvPr id="3" name="Content Placeholder 2">
            <a:extLst>
              <a:ext uri="{FF2B5EF4-FFF2-40B4-BE49-F238E27FC236}">
                <a16:creationId xmlns:a16="http://schemas.microsoft.com/office/drawing/2014/main" id="{465FA4EB-AD51-4858-9988-B015778D48B8}"/>
              </a:ext>
            </a:extLst>
          </p:cNvPr>
          <p:cNvSpPr>
            <a:spLocks noGrp="1"/>
          </p:cNvSpPr>
          <p:nvPr>
            <p:ph idx="1"/>
          </p:nvPr>
        </p:nvSpPr>
        <p:spPr>
          <a:xfrm>
            <a:off x="132522" y="2292626"/>
            <a:ext cx="11966713" cy="4565374"/>
          </a:xfrm>
        </p:spPr>
        <p:txBody>
          <a:bodyPr>
            <a:normAutofit/>
          </a:bodyPr>
          <a:lstStyle/>
          <a:p>
            <a:r>
              <a:rPr lang="en-US" sz="2800" dirty="0"/>
              <a:t>STEP 8.  Stop any bleeding and close the skin incision with sutures. </a:t>
            </a:r>
          </a:p>
          <a:p>
            <a:r>
              <a:rPr lang="en-US" sz="2800" dirty="0"/>
              <a:t>STEP 9.  Check for bleeding again, and manage bleeding as needed. Once there’s no bleeding, apply a firm dressing.</a:t>
            </a:r>
          </a:p>
        </p:txBody>
      </p:sp>
    </p:spTree>
    <p:extLst>
      <p:ext uri="{BB962C8B-B14F-4D97-AF65-F5344CB8AC3E}">
        <p14:creationId xmlns:p14="http://schemas.microsoft.com/office/powerpoint/2010/main" val="196233221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BEEE1D-0DE6-46C2-AD5B-6AA1B0100C49}"/>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74242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854" y="669702"/>
            <a:ext cx="9156513" cy="579550"/>
          </a:xfrm>
        </p:spPr>
        <p:txBody>
          <a:bodyPr/>
          <a:lstStyle/>
          <a:p>
            <a:r>
              <a:rPr lang="en-US" dirty="0"/>
              <a:t>Ct…</a:t>
            </a:r>
          </a:p>
        </p:txBody>
      </p:sp>
      <p:sp>
        <p:nvSpPr>
          <p:cNvPr id="3" name="Content Placeholder 2"/>
          <p:cNvSpPr>
            <a:spLocks noGrp="1"/>
          </p:cNvSpPr>
          <p:nvPr>
            <p:ph idx="1"/>
          </p:nvPr>
        </p:nvSpPr>
        <p:spPr>
          <a:xfrm>
            <a:off x="128790" y="2189408"/>
            <a:ext cx="11874320" cy="4533364"/>
          </a:xfrm>
        </p:spPr>
        <p:txBody>
          <a:bodyPr>
            <a:normAutofit fontScale="92500" lnSpcReduction="10000"/>
          </a:bodyPr>
          <a:lstStyle/>
          <a:p>
            <a:pPr marL="365760" lvl="0" indent="-283464" defTabSz="914400">
              <a:spcBef>
                <a:spcPts val="600"/>
              </a:spcBef>
              <a:buClr>
                <a:srgbClr val="3891A7"/>
              </a:buClr>
              <a:buNone/>
            </a:pPr>
            <a:r>
              <a:rPr lang="en-US" sz="3200" b="1" dirty="0">
                <a:solidFill>
                  <a:prstClr val="black"/>
                </a:solidFill>
                <a:latin typeface="Gill Sans MT"/>
              </a:rPr>
              <a:t>Indications</a:t>
            </a:r>
          </a:p>
          <a:p>
            <a:pPr marL="365760" lvl="0" indent="-283464" defTabSz="914400">
              <a:spcBef>
                <a:spcPts val="600"/>
              </a:spcBef>
              <a:buClr>
                <a:srgbClr val="3891A7"/>
              </a:buClr>
              <a:buNone/>
            </a:pPr>
            <a:r>
              <a:rPr lang="en-US" sz="3200" b="1" i="1" dirty="0">
                <a:solidFill>
                  <a:prstClr val="black"/>
                </a:solidFill>
                <a:latin typeface="Gill Sans MT"/>
              </a:rPr>
              <a:t> </a:t>
            </a:r>
            <a:r>
              <a:rPr lang="en-US" sz="3200" dirty="0">
                <a:solidFill>
                  <a:prstClr val="black"/>
                </a:solidFill>
                <a:latin typeface="Gill Sans MT"/>
              </a:rPr>
              <a:t>Bone marrow examination is used in the diagnosis of a number of conditions:</a:t>
            </a:r>
          </a:p>
          <a:p>
            <a:pPr marL="1053846" lvl="1" indent="-571500" defTabSz="914400">
              <a:spcBef>
                <a:spcPts val="600"/>
              </a:spcBef>
              <a:buClr>
                <a:srgbClr val="3891A7"/>
              </a:buClr>
              <a:buFont typeface="+mj-lt"/>
              <a:buAutoNum type="romanLcPeriod"/>
            </a:pPr>
            <a:r>
              <a:rPr lang="en-US" sz="3000" dirty="0">
                <a:solidFill>
                  <a:prstClr val="black"/>
                </a:solidFill>
                <a:latin typeface="Gill Sans MT"/>
              </a:rPr>
              <a:t>Leukemia – a cancer of blood forming tissues.</a:t>
            </a:r>
          </a:p>
          <a:p>
            <a:pPr marL="1053846" lvl="1" indent="-571500" defTabSz="914400">
              <a:spcBef>
                <a:spcPts val="600"/>
              </a:spcBef>
              <a:buClr>
                <a:srgbClr val="3891A7"/>
              </a:buClr>
              <a:buFont typeface="+mj-lt"/>
              <a:buAutoNum type="romanLcPeriod"/>
            </a:pPr>
            <a:r>
              <a:rPr lang="en-US" sz="3000" dirty="0">
                <a:solidFill>
                  <a:prstClr val="black"/>
                </a:solidFill>
                <a:latin typeface="Gill Sans MT"/>
              </a:rPr>
              <a:t>Anemia</a:t>
            </a:r>
          </a:p>
          <a:p>
            <a:pPr marL="1053846" lvl="1" indent="-571500" defTabSz="914400">
              <a:spcBef>
                <a:spcPts val="600"/>
              </a:spcBef>
              <a:buClr>
                <a:srgbClr val="3891A7"/>
              </a:buClr>
              <a:buFont typeface="+mj-lt"/>
              <a:buAutoNum type="romanLcPeriod"/>
            </a:pPr>
            <a:r>
              <a:rPr lang="en-US" sz="3000" dirty="0">
                <a:solidFill>
                  <a:prstClr val="black"/>
                </a:solidFill>
                <a:latin typeface="Gill Sans MT"/>
              </a:rPr>
              <a:t>Thrombocytopenia – low platelet level</a:t>
            </a:r>
          </a:p>
          <a:p>
            <a:pPr marL="1053846" lvl="1" indent="-571500" defTabSz="914400">
              <a:spcBef>
                <a:spcPts val="600"/>
              </a:spcBef>
              <a:buClr>
                <a:srgbClr val="3891A7"/>
              </a:buClr>
              <a:buFont typeface="+mj-lt"/>
              <a:buAutoNum type="romanLcPeriod"/>
            </a:pPr>
            <a:r>
              <a:rPr lang="en-US" sz="3000" dirty="0">
                <a:solidFill>
                  <a:prstClr val="black"/>
                </a:solidFill>
                <a:latin typeface="Gill Sans MT"/>
              </a:rPr>
              <a:t>Pancytopenia – a deficiency of all types of blood cells.</a:t>
            </a:r>
          </a:p>
          <a:p>
            <a:pPr marL="1053846" lvl="1" indent="-571500" defTabSz="914400">
              <a:spcBef>
                <a:spcPts val="600"/>
              </a:spcBef>
              <a:buClr>
                <a:srgbClr val="3891A7"/>
              </a:buClr>
              <a:buFont typeface="+mj-lt"/>
              <a:buAutoNum type="romanLcPeriod"/>
            </a:pPr>
            <a:r>
              <a:rPr lang="en-US" sz="3000" dirty="0">
                <a:solidFill>
                  <a:prstClr val="black"/>
                </a:solidFill>
                <a:latin typeface="Gill Sans MT"/>
              </a:rPr>
              <a:t>Multiple myeloma – a cancer of plasma cells ( B-lymphocytes </a:t>
            </a:r>
            <a:r>
              <a:rPr lang="en-US" sz="3000" dirty="0" err="1">
                <a:solidFill>
                  <a:prstClr val="black"/>
                </a:solidFill>
                <a:latin typeface="Gill Sans MT"/>
              </a:rPr>
              <a:t>wbcs</a:t>
            </a:r>
            <a:r>
              <a:rPr lang="en-US" sz="3000" dirty="0">
                <a:solidFill>
                  <a:prstClr val="black"/>
                </a:solidFill>
                <a:latin typeface="Gill Sans MT"/>
              </a:rPr>
              <a:t> capable of secreting immunoglobulin or antibody that play a significant role in adaptive immunity).</a:t>
            </a:r>
          </a:p>
          <a:p>
            <a:endParaRPr lang="en-US" dirty="0"/>
          </a:p>
        </p:txBody>
      </p:sp>
    </p:spTree>
    <p:extLst>
      <p:ext uri="{BB962C8B-B14F-4D97-AF65-F5344CB8AC3E}">
        <p14:creationId xmlns:p14="http://schemas.microsoft.com/office/powerpoint/2010/main" val="3753890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96CB-A2A2-4307-8362-34106E3E4F29}"/>
              </a:ext>
            </a:extLst>
          </p:cNvPr>
          <p:cNvSpPr>
            <a:spLocks noGrp="1"/>
          </p:cNvSpPr>
          <p:nvPr>
            <p:ph type="title"/>
          </p:nvPr>
        </p:nvSpPr>
        <p:spPr/>
        <p:txBody>
          <a:bodyPr/>
          <a:lstStyle/>
          <a:p>
            <a:r>
              <a:rPr lang="en-US" b="1" dirty="0"/>
              <a:t>Pre-preparations</a:t>
            </a:r>
          </a:p>
        </p:txBody>
      </p:sp>
      <p:sp>
        <p:nvSpPr>
          <p:cNvPr id="3" name="Content Placeholder 2">
            <a:extLst>
              <a:ext uri="{FF2B5EF4-FFF2-40B4-BE49-F238E27FC236}">
                <a16:creationId xmlns:a16="http://schemas.microsoft.com/office/drawing/2014/main" id="{859CEB56-DDEA-4D46-8919-FB43BF2FAB33}"/>
              </a:ext>
            </a:extLst>
          </p:cNvPr>
          <p:cNvSpPr>
            <a:spLocks noGrp="1"/>
          </p:cNvSpPr>
          <p:nvPr>
            <p:ph idx="1"/>
          </p:nvPr>
        </p:nvSpPr>
        <p:spPr>
          <a:xfrm>
            <a:off x="410818" y="2372139"/>
            <a:ext cx="11357112" cy="4147931"/>
          </a:xfrm>
        </p:spPr>
        <p:txBody>
          <a:bodyPr>
            <a:normAutofit/>
          </a:bodyPr>
          <a:lstStyle/>
          <a:p>
            <a:r>
              <a:rPr lang="en-US" sz="2800" dirty="0"/>
              <a:t>Nil per oral 6 hours prior the procedure </a:t>
            </a:r>
          </a:p>
          <a:p>
            <a:r>
              <a:rPr lang="en-US" sz="2800" dirty="0"/>
              <a:t>check on medications that the patient is on, some like aspirin  and some NSAIDS will have to be stopped prior the biopsy </a:t>
            </a:r>
          </a:p>
          <a:p>
            <a:r>
              <a:rPr lang="en-US" sz="2800" dirty="0"/>
              <a:t>Explain the procedure to the patient</a:t>
            </a:r>
          </a:p>
          <a:p>
            <a:r>
              <a:rPr lang="en-US" sz="2800" dirty="0"/>
              <a:t>Patient signs consent form to show that she understands the benefits and risks of the biopsy and has agreed to have the test .</a:t>
            </a:r>
          </a:p>
          <a:p>
            <a:endParaRPr lang="en-US" sz="2800" dirty="0"/>
          </a:p>
          <a:p>
            <a:endParaRPr lang="en-US" sz="2800" dirty="0"/>
          </a:p>
        </p:txBody>
      </p:sp>
    </p:spTree>
    <p:extLst>
      <p:ext uri="{BB962C8B-B14F-4D97-AF65-F5344CB8AC3E}">
        <p14:creationId xmlns:p14="http://schemas.microsoft.com/office/powerpoint/2010/main" val="3538285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490331"/>
            <a:ext cx="8761413" cy="702366"/>
          </a:xfrm>
        </p:spPr>
        <p:txBody>
          <a:bodyPr/>
          <a:lstStyle/>
          <a:p>
            <a:r>
              <a:rPr lang="en-US" sz="4300" dirty="0">
                <a:effectLst>
                  <a:outerShdw blurRad="50000" dist="30000" dir="5400000" algn="tl" rotWithShape="0">
                    <a:srgbClr val="000000">
                      <a:alpha val="30000"/>
                    </a:srgbClr>
                  </a:outerShdw>
                </a:effectLst>
                <a:latin typeface="Gill Sans MT"/>
              </a:rPr>
              <a:t>Post-procedure care</a:t>
            </a:r>
            <a:endParaRPr lang="en-US" dirty="0"/>
          </a:p>
        </p:txBody>
      </p:sp>
      <p:sp>
        <p:nvSpPr>
          <p:cNvPr id="3" name="Content Placeholder 2"/>
          <p:cNvSpPr>
            <a:spLocks noGrp="1"/>
          </p:cNvSpPr>
          <p:nvPr>
            <p:ph idx="1"/>
          </p:nvPr>
        </p:nvSpPr>
        <p:spPr>
          <a:xfrm>
            <a:off x="0" y="1457739"/>
            <a:ext cx="12192000" cy="5400261"/>
          </a:xfrm>
        </p:spPr>
        <p:txBody>
          <a:bodyPr>
            <a:noAutofit/>
          </a:bodyPr>
          <a:lstStyle/>
          <a:p>
            <a:pPr marL="539496" indent="-457200" defTabSz="914400">
              <a:spcBef>
                <a:spcPts val="600"/>
              </a:spcBef>
              <a:buClr>
                <a:srgbClr val="3891A7"/>
              </a:buClr>
            </a:pPr>
            <a:r>
              <a:rPr lang="en-US" sz="2800" dirty="0">
                <a:solidFill>
                  <a:prstClr val="black"/>
                </a:solidFill>
                <a:latin typeface="Arial" panose="020B0604020202020204" pitchFamily="34" charset="0"/>
                <a:cs typeface="Arial" panose="020B0604020202020204" pitchFamily="34" charset="0"/>
              </a:rPr>
              <a:t>Confine the patient in bed for an hour or longer  as ordered by the doctor</a:t>
            </a:r>
          </a:p>
          <a:p>
            <a:pPr marL="539496" indent="-457200" defTabSz="914400">
              <a:spcBef>
                <a:spcPts val="600"/>
              </a:spcBef>
              <a:buClr>
                <a:srgbClr val="3891A7"/>
              </a:buClr>
            </a:pPr>
            <a:r>
              <a:rPr lang="en-US" sz="2800" dirty="0">
                <a:solidFill>
                  <a:prstClr val="black"/>
                </a:solidFill>
                <a:latin typeface="Arial" panose="020B0604020202020204" pitchFamily="34" charset="0"/>
                <a:cs typeface="Arial" panose="020B0604020202020204" pitchFamily="34" charset="0"/>
              </a:rPr>
              <a:t>Observe the puncture site for bleeding, if present apply pressure and bandage</a:t>
            </a:r>
          </a:p>
          <a:p>
            <a:pPr marL="539496" indent="-457200" defTabSz="914400">
              <a:spcBef>
                <a:spcPts val="600"/>
              </a:spcBef>
              <a:buClr>
                <a:srgbClr val="3891A7"/>
              </a:buClr>
            </a:pPr>
            <a:r>
              <a:rPr lang="en-US" sz="2800" dirty="0">
                <a:solidFill>
                  <a:prstClr val="black"/>
                </a:solidFill>
                <a:latin typeface="Arial" panose="020B0604020202020204" pitchFamily="34" charset="0"/>
                <a:cs typeface="Arial" panose="020B0604020202020204" pitchFamily="34" charset="0"/>
              </a:rPr>
              <a:t>Record the procedure in the patient’s </a:t>
            </a:r>
            <a:r>
              <a:rPr lang="en-US" sz="2800" dirty="0" err="1">
                <a:solidFill>
                  <a:prstClr val="black"/>
                </a:solidFill>
                <a:latin typeface="Arial" panose="020B0604020202020204" pitchFamily="34" charset="0"/>
                <a:cs typeface="Arial" panose="020B0604020202020204" pitchFamily="34" charset="0"/>
              </a:rPr>
              <a:t>cardex</a:t>
            </a:r>
            <a:endParaRPr lang="en-US" sz="2800" dirty="0">
              <a:solidFill>
                <a:prstClr val="black"/>
              </a:solidFill>
              <a:latin typeface="Arial" panose="020B0604020202020204" pitchFamily="34" charset="0"/>
              <a:cs typeface="Arial" panose="020B0604020202020204" pitchFamily="34" charset="0"/>
            </a:endParaRPr>
          </a:p>
          <a:p>
            <a:pPr marL="539496" indent="-457200" defTabSz="914400">
              <a:spcBef>
                <a:spcPts val="600"/>
              </a:spcBef>
              <a:buClr>
                <a:srgbClr val="3891A7"/>
              </a:buClr>
            </a:pPr>
            <a:r>
              <a:rPr lang="en-US" sz="2800" dirty="0">
                <a:solidFill>
                  <a:prstClr val="black"/>
                </a:solidFill>
                <a:latin typeface="Arial" panose="020B0604020202020204" pitchFamily="34" charset="0"/>
                <a:cs typeface="Arial" panose="020B0604020202020204" pitchFamily="34" charset="0"/>
              </a:rPr>
              <a:t>Label the specimen and take them to lab with request form</a:t>
            </a:r>
          </a:p>
          <a:p>
            <a:pPr marL="539496" indent="-457200" defTabSz="914400">
              <a:spcBef>
                <a:spcPts val="600"/>
              </a:spcBef>
              <a:buClr>
                <a:srgbClr val="3891A7"/>
              </a:buClr>
            </a:pPr>
            <a:r>
              <a:rPr lang="en-US" sz="2800" dirty="0">
                <a:solidFill>
                  <a:prstClr val="black"/>
                </a:solidFill>
                <a:latin typeface="Arial" panose="020B0604020202020204" pitchFamily="34" charset="0"/>
                <a:cs typeface="Arial" panose="020B0604020202020204" pitchFamily="34" charset="0"/>
              </a:rPr>
              <a:t>Advise the patient not to make the biopsy site wet by showering until 24 </a:t>
            </a:r>
            <a:r>
              <a:rPr lang="en-US" sz="2800" dirty="0" err="1">
                <a:solidFill>
                  <a:prstClr val="black"/>
                </a:solidFill>
                <a:latin typeface="Arial" panose="020B0604020202020204" pitchFamily="34" charset="0"/>
                <a:cs typeface="Arial" panose="020B0604020202020204" pitchFamily="34" charset="0"/>
              </a:rPr>
              <a:t>hrs</a:t>
            </a:r>
            <a:r>
              <a:rPr lang="en-US" sz="2800" dirty="0">
                <a:solidFill>
                  <a:prstClr val="black"/>
                </a:solidFill>
                <a:latin typeface="Arial" panose="020B0604020202020204" pitchFamily="34" charset="0"/>
                <a:cs typeface="Arial" panose="020B0604020202020204" pitchFamily="34" charset="0"/>
              </a:rPr>
              <a:t> are over</a:t>
            </a:r>
          </a:p>
          <a:p>
            <a:pPr marL="539496" indent="-457200" defTabSz="914400">
              <a:spcBef>
                <a:spcPts val="600"/>
              </a:spcBef>
              <a:buClr>
                <a:srgbClr val="3891A7"/>
              </a:buClr>
            </a:pPr>
            <a:r>
              <a:rPr lang="en-US" sz="2800" dirty="0">
                <a:solidFill>
                  <a:prstClr val="black"/>
                </a:solidFill>
                <a:latin typeface="Arial" panose="020B0604020202020204" pitchFamily="34" charset="0"/>
                <a:cs typeface="Arial" panose="020B0604020202020204" pitchFamily="34" charset="0"/>
              </a:rPr>
              <a:t>If the bleeding soaks through the dressing, the patient should report to hospital</a:t>
            </a:r>
          </a:p>
          <a:p>
            <a:pPr marL="539496" indent="-457200" defTabSz="914400">
              <a:spcBef>
                <a:spcPts val="600"/>
              </a:spcBef>
              <a:buClr>
                <a:srgbClr val="3891A7"/>
              </a:buClr>
            </a:pPr>
            <a:r>
              <a:rPr lang="en-US" sz="2800" dirty="0">
                <a:solidFill>
                  <a:prstClr val="black"/>
                </a:solidFill>
                <a:latin typeface="Arial" panose="020B0604020202020204" pitchFamily="34" charset="0"/>
                <a:cs typeface="Arial" panose="020B0604020202020204" pitchFamily="34" charset="0"/>
              </a:rPr>
              <a:t>They should avoid vigorous activity or exercises for a day or two- this helps minimize bleeding and discomfort</a:t>
            </a:r>
          </a:p>
        </p:txBody>
      </p:sp>
    </p:spTree>
    <p:extLst>
      <p:ext uri="{BB962C8B-B14F-4D97-AF65-F5344CB8AC3E}">
        <p14:creationId xmlns:p14="http://schemas.microsoft.com/office/powerpoint/2010/main" val="1200689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69702"/>
            <a:ext cx="8761413" cy="850006"/>
          </a:xfrm>
        </p:spPr>
        <p:txBody>
          <a:bodyPr/>
          <a:lstStyle/>
          <a:p>
            <a:r>
              <a:rPr lang="en-US" b="1" dirty="0">
                <a:solidFill>
                  <a:schemeClr val="bg1"/>
                </a:solidFill>
              </a:rPr>
              <a:t>Liver biopsy</a:t>
            </a:r>
          </a:p>
        </p:txBody>
      </p:sp>
      <p:sp>
        <p:nvSpPr>
          <p:cNvPr id="3" name="Content Placeholder 2"/>
          <p:cNvSpPr>
            <a:spLocks noGrp="1"/>
          </p:cNvSpPr>
          <p:nvPr>
            <p:ph idx="1"/>
          </p:nvPr>
        </p:nvSpPr>
        <p:spPr>
          <a:xfrm>
            <a:off x="0" y="2086377"/>
            <a:ext cx="12191999" cy="4771623"/>
          </a:xfrm>
        </p:spPr>
        <p:txBody>
          <a:bodyPr>
            <a:noAutofit/>
          </a:bodyPr>
          <a:lstStyle/>
          <a:p>
            <a:pPr>
              <a:buFont typeface="Wingdings" pitchFamily="2" charset="2"/>
              <a:buChar char="Ø"/>
            </a:pPr>
            <a:r>
              <a:rPr lang="en-US" sz="2800" dirty="0"/>
              <a:t>Is a procedure where small pieces of liver tissue are removed in order to be sent to lab for examination</a:t>
            </a:r>
          </a:p>
          <a:p>
            <a:pPr>
              <a:buFont typeface="Wingdings" pitchFamily="2" charset="2"/>
              <a:buChar char="Ø"/>
            </a:pPr>
            <a:r>
              <a:rPr lang="en-US" sz="2800" dirty="0"/>
              <a:t>It’s helpful in the diagnosis of diseases that affect the liver </a:t>
            </a:r>
            <a:r>
              <a:rPr lang="en-US" sz="2800" dirty="0" err="1"/>
              <a:t>E.g</a:t>
            </a:r>
            <a:r>
              <a:rPr lang="en-US" sz="2800" dirty="0"/>
              <a:t> liver cirrhosis</a:t>
            </a:r>
          </a:p>
          <a:p>
            <a:pPr>
              <a:buNone/>
            </a:pPr>
            <a:r>
              <a:rPr lang="en-US" sz="2800" b="1" dirty="0"/>
              <a:t>Purpose</a:t>
            </a:r>
          </a:p>
          <a:p>
            <a:pPr marL="571500" indent="-571500">
              <a:buFont typeface="+mj-lt"/>
              <a:buAutoNum type="romanLcPeriod"/>
            </a:pPr>
            <a:r>
              <a:rPr lang="en-US" sz="2800" dirty="0"/>
              <a:t>Diagnosis: this allows establishment of very specific diagnosis</a:t>
            </a:r>
          </a:p>
          <a:p>
            <a:pPr marL="571500" indent="-571500">
              <a:buFont typeface="+mj-lt"/>
              <a:buAutoNum type="romanLcPeriod"/>
            </a:pPr>
            <a:r>
              <a:rPr lang="en-US" sz="2800" dirty="0"/>
              <a:t>Monitoring: monitoring effectiveness of therapy that the patient is receiving for a liver disease. It can also provide warning if certain therapies the patients are receiving are damaging to the liver</a:t>
            </a:r>
          </a:p>
        </p:txBody>
      </p:sp>
    </p:spTree>
    <p:extLst>
      <p:ext uri="{BB962C8B-B14F-4D97-AF65-F5344CB8AC3E}">
        <p14:creationId xmlns:p14="http://schemas.microsoft.com/office/powerpoint/2010/main" val="1996060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7"/>
            <a:ext cx="8229600" cy="673951"/>
          </a:xfrm>
        </p:spPr>
        <p:txBody>
          <a:bodyPr>
            <a:normAutofit/>
          </a:bodyPr>
          <a:lstStyle/>
          <a:p>
            <a:r>
              <a:rPr lang="en-US" dirty="0"/>
              <a:t>Ct…</a:t>
            </a:r>
          </a:p>
        </p:txBody>
      </p:sp>
      <p:sp>
        <p:nvSpPr>
          <p:cNvPr id="3" name="Content Placeholder 2"/>
          <p:cNvSpPr>
            <a:spLocks noGrp="1"/>
          </p:cNvSpPr>
          <p:nvPr>
            <p:ph idx="1"/>
          </p:nvPr>
        </p:nvSpPr>
        <p:spPr>
          <a:xfrm>
            <a:off x="0" y="1867437"/>
            <a:ext cx="12192000" cy="4990563"/>
          </a:xfrm>
        </p:spPr>
        <p:txBody>
          <a:bodyPr>
            <a:normAutofit/>
          </a:bodyPr>
          <a:lstStyle/>
          <a:p>
            <a:pPr>
              <a:buNone/>
            </a:pPr>
            <a:r>
              <a:rPr lang="en-US" sz="2800" b="1" dirty="0"/>
              <a:t>Indications</a:t>
            </a:r>
          </a:p>
          <a:p>
            <a:pPr>
              <a:buFont typeface="Wingdings" pitchFamily="2" charset="2"/>
              <a:buChar char="§"/>
            </a:pPr>
            <a:r>
              <a:rPr lang="en-US" sz="2400" dirty="0"/>
              <a:t>Alcoholic liver/ fatty liver/ alcoholic hepatitis</a:t>
            </a:r>
          </a:p>
          <a:p>
            <a:pPr>
              <a:buFont typeface="Wingdings" pitchFamily="2" charset="2"/>
              <a:buChar char="§"/>
            </a:pPr>
            <a:r>
              <a:rPr lang="en-US" sz="2400" dirty="0"/>
              <a:t>Elevated liver enzymes of unknown origin</a:t>
            </a:r>
          </a:p>
          <a:p>
            <a:pPr>
              <a:buFont typeface="Wingdings" pitchFamily="2" charset="2"/>
              <a:buChar char="§"/>
            </a:pPr>
            <a:r>
              <a:rPr lang="en-US" sz="2400" dirty="0"/>
              <a:t>Jaundice</a:t>
            </a:r>
          </a:p>
          <a:p>
            <a:pPr>
              <a:buFont typeface="Wingdings" pitchFamily="2" charset="2"/>
              <a:buChar char="§"/>
            </a:pPr>
            <a:r>
              <a:rPr lang="en-US" sz="2400" dirty="0"/>
              <a:t>Hemochromatosis -  excess iron </a:t>
            </a:r>
          </a:p>
          <a:p>
            <a:pPr>
              <a:buFont typeface="Wingdings" pitchFamily="2" charset="2"/>
              <a:buChar char="§"/>
            </a:pPr>
            <a:r>
              <a:rPr lang="en-US" sz="2400" dirty="0"/>
              <a:t>Hepatomegaly of undetermined cause</a:t>
            </a:r>
          </a:p>
          <a:p>
            <a:pPr>
              <a:buFont typeface="Wingdings" pitchFamily="2" charset="2"/>
              <a:buChar char="§"/>
            </a:pPr>
            <a:r>
              <a:rPr lang="en-US" sz="2400" dirty="0"/>
              <a:t>Suspected Cancers of the liver</a:t>
            </a:r>
          </a:p>
          <a:p>
            <a:pPr>
              <a:buFont typeface="Wingdings" pitchFamily="2" charset="2"/>
              <a:buChar char="§"/>
            </a:pPr>
            <a:r>
              <a:rPr lang="en-US" sz="2400" dirty="0"/>
              <a:t>Chronic viral hepatitis</a:t>
            </a:r>
          </a:p>
          <a:p>
            <a:pPr>
              <a:buFont typeface="Wingdings" pitchFamily="2" charset="2"/>
              <a:buChar char="§"/>
            </a:pPr>
            <a:r>
              <a:rPr lang="en-US" sz="2400" dirty="0"/>
              <a:t>Liver transplantation- to rule out rejection</a:t>
            </a:r>
          </a:p>
        </p:txBody>
      </p:sp>
    </p:spTree>
    <p:extLst>
      <p:ext uri="{BB962C8B-B14F-4D97-AF65-F5344CB8AC3E}">
        <p14:creationId xmlns:p14="http://schemas.microsoft.com/office/powerpoint/2010/main" val="2512718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375" y="952418"/>
            <a:ext cx="7620000" cy="609600"/>
          </a:xfrm>
        </p:spPr>
        <p:txBody>
          <a:bodyPr>
            <a:normAutofit fontScale="90000"/>
          </a:bodyPr>
          <a:lstStyle/>
          <a:p>
            <a:br>
              <a:rPr lang="en-US" b="1" dirty="0"/>
            </a:br>
            <a:r>
              <a:rPr lang="en-US" sz="4400" b="1" dirty="0"/>
              <a:t>Procedure</a:t>
            </a:r>
            <a:br>
              <a:rPr lang="en-US" sz="4400" b="1" dirty="0"/>
            </a:br>
            <a:endParaRPr lang="en-US" sz="4400" dirty="0"/>
          </a:p>
        </p:txBody>
      </p:sp>
      <p:sp>
        <p:nvSpPr>
          <p:cNvPr id="3" name="Content Placeholder 2"/>
          <p:cNvSpPr>
            <a:spLocks noGrp="1"/>
          </p:cNvSpPr>
          <p:nvPr>
            <p:ph idx="1"/>
          </p:nvPr>
        </p:nvSpPr>
        <p:spPr>
          <a:xfrm>
            <a:off x="115910" y="2060620"/>
            <a:ext cx="11977352" cy="4797380"/>
          </a:xfrm>
        </p:spPr>
        <p:txBody>
          <a:bodyPr>
            <a:normAutofit/>
          </a:bodyPr>
          <a:lstStyle/>
          <a:p>
            <a:pPr>
              <a:buNone/>
            </a:pPr>
            <a:r>
              <a:rPr lang="en-US" sz="2800" b="1" dirty="0"/>
              <a:t>Requirements on trolley</a:t>
            </a:r>
            <a:r>
              <a:rPr lang="en-US" sz="2400" b="1" i="1" dirty="0"/>
              <a:t>:</a:t>
            </a:r>
          </a:p>
          <a:p>
            <a:pPr>
              <a:buNone/>
            </a:pPr>
            <a:r>
              <a:rPr lang="en-US" sz="2400" dirty="0">
                <a:solidFill>
                  <a:schemeClr val="tx1"/>
                </a:solidFill>
              </a:rPr>
              <a:t>As for bone marrow </a:t>
            </a:r>
            <a:r>
              <a:rPr lang="en-US" sz="2400" dirty="0"/>
              <a:t>biopsy with addition of the following</a:t>
            </a:r>
          </a:p>
          <a:p>
            <a:pPr>
              <a:buFont typeface="Arial" pitchFamily="34" charset="0"/>
              <a:buChar char="•"/>
            </a:pPr>
            <a:r>
              <a:rPr lang="en-US" sz="2400" dirty="0"/>
              <a:t>Scalpel or blade</a:t>
            </a:r>
          </a:p>
          <a:p>
            <a:pPr>
              <a:buFont typeface="Arial" pitchFamily="34" charset="0"/>
              <a:buChar char="•"/>
            </a:pPr>
            <a:r>
              <a:rPr lang="en-US" sz="2400" dirty="0"/>
              <a:t>Specimen jar</a:t>
            </a:r>
          </a:p>
          <a:p>
            <a:pPr>
              <a:buFont typeface="Arial" pitchFamily="34" charset="0"/>
              <a:buChar char="•"/>
            </a:pPr>
            <a:r>
              <a:rPr lang="en-US" sz="2400" b="1" dirty="0"/>
              <a:t>Menghini</a:t>
            </a:r>
            <a:r>
              <a:rPr lang="en-US" sz="2400" dirty="0"/>
              <a:t> liver biopsy needle</a:t>
            </a:r>
          </a:p>
          <a:p>
            <a:pPr>
              <a:buNone/>
            </a:pPr>
            <a:r>
              <a:rPr lang="en-US" sz="2400" b="1" i="1" dirty="0"/>
              <a:t>Preparation</a:t>
            </a:r>
          </a:p>
          <a:p>
            <a:pPr marL="514350" indent="-514350">
              <a:buFont typeface="+mj-lt"/>
              <a:buAutoNum type="alphaLcParenR"/>
            </a:pPr>
            <a:r>
              <a:rPr lang="en-US" sz="2400" dirty="0"/>
              <a:t>Ascertain the results of coagulation tests- prothrombin time, partial thromboplastin time, and platelet count</a:t>
            </a:r>
          </a:p>
          <a:p>
            <a:pPr marL="514350" indent="-514350">
              <a:buFont typeface="+mj-lt"/>
              <a:buAutoNum type="alphaLcParenR"/>
            </a:pPr>
            <a:r>
              <a:rPr lang="en-US" sz="2400" dirty="0"/>
              <a:t>Check for signed consent- confirm that informed consent has been provided</a:t>
            </a:r>
          </a:p>
        </p:txBody>
      </p:sp>
      <p:sp>
        <p:nvSpPr>
          <p:cNvPr id="5" name="Slide Number Placeholder 4"/>
          <p:cNvSpPr>
            <a:spLocks noGrp="1"/>
          </p:cNvSpPr>
          <p:nvPr>
            <p:ph type="sldNum" sz="quarter" idx="12"/>
          </p:nvPr>
        </p:nvSpPr>
        <p:spPr/>
        <p:txBody>
          <a:bodyPr/>
          <a:lstStyle/>
          <a:p>
            <a:fld id="{E2439BCC-E378-4641-8C42-A25EE3B9F194}" type="slidenum">
              <a:rPr lang="en-US" smtClean="0"/>
              <a:pPr/>
              <a:t>36</a:t>
            </a:fld>
            <a:endParaRPr lang="en-US"/>
          </a:p>
        </p:txBody>
      </p:sp>
    </p:spTree>
    <p:extLst>
      <p:ext uri="{BB962C8B-B14F-4D97-AF65-F5344CB8AC3E}">
        <p14:creationId xmlns:p14="http://schemas.microsoft.com/office/powerpoint/2010/main" val="2198190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989524"/>
            <a:ext cx="7620000" cy="609600"/>
          </a:xfrm>
        </p:spPr>
        <p:txBody>
          <a:bodyPr>
            <a:noAutofit/>
          </a:bodyPr>
          <a:lstStyle/>
          <a:p>
            <a:r>
              <a:rPr lang="en-US" b="1" dirty="0"/>
              <a:t>Preparation cont…</a:t>
            </a:r>
          </a:p>
        </p:txBody>
      </p:sp>
      <p:sp>
        <p:nvSpPr>
          <p:cNvPr id="3" name="Content Placeholder 2"/>
          <p:cNvSpPr>
            <a:spLocks noGrp="1"/>
          </p:cNvSpPr>
          <p:nvPr>
            <p:ph idx="1"/>
          </p:nvPr>
        </p:nvSpPr>
        <p:spPr>
          <a:xfrm>
            <a:off x="103031" y="2240924"/>
            <a:ext cx="12088969" cy="4617076"/>
          </a:xfrm>
        </p:spPr>
        <p:txBody>
          <a:bodyPr>
            <a:normAutofit/>
          </a:bodyPr>
          <a:lstStyle/>
          <a:p>
            <a:pPr marL="514350" indent="-514350">
              <a:buNone/>
            </a:pPr>
            <a:r>
              <a:rPr lang="en-US" sz="2800" dirty="0"/>
              <a:t>c) Take and record patient’s vital signs immediately before biopsy</a:t>
            </a:r>
          </a:p>
          <a:p>
            <a:pPr marL="514350" indent="-514350">
              <a:buNone/>
            </a:pPr>
            <a:r>
              <a:rPr lang="en-US" sz="2800" dirty="0"/>
              <a:t>d)Explain the procedure to the patient- steps of the procedure, sensations expected,  after-effects expected,  restrictions of activity and monitoring procedures to follow</a:t>
            </a:r>
          </a:p>
          <a:p>
            <a:pPr marL="514350" indent="-514350">
              <a:buNone/>
            </a:pPr>
            <a:r>
              <a:rPr lang="en-US" sz="2800" b="1" i="1" dirty="0"/>
              <a:t>Steps</a:t>
            </a:r>
          </a:p>
          <a:p>
            <a:pPr marL="514350" indent="-514350">
              <a:buFont typeface="+mj-lt"/>
              <a:buAutoNum type="arabicPeriod"/>
            </a:pPr>
            <a:r>
              <a:rPr lang="en-US" sz="2800" dirty="0"/>
              <a:t>Support the patient during the procedure</a:t>
            </a:r>
          </a:p>
          <a:p>
            <a:pPr marL="514350" indent="-514350">
              <a:buFont typeface="+mj-lt"/>
              <a:buAutoNum type="arabicPeriod"/>
            </a:pPr>
            <a:r>
              <a:rPr lang="en-US" sz="2800" dirty="0"/>
              <a:t>Expose the right side of the patients upper abdomen(right hypochondriac)</a:t>
            </a:r>
          </a:p>
        </p:txBody>
      </p:sp>
      <p:sp>
        <p:nvSpPr>
          <p:cNvPr id="5" name="Slide Number Placeholder 4"/>
          <p:cNvSpPr>
            <a:spLocks noGrp="1"/>
          </p:cNvSpPr>
          <p:nvPr>
            <p:ph type="sldNum" sz="quarter" idx="12"/>
          </p:nvPr>
        </p:nvSpPr>
        <p:spPr/>
        <p:txBody>
          <a:bodyPr/>
          <a:lstStyle/>
          <a:p>
            <a:fld id="{E2439BCC-E378-4641-8C42-A25EE3B9F194}" type="slidenum">
              <a:rPr lang="en-US" smtClean="0"/>
              <a:pPr/>
              <a:t>37</a:t>
            </a:fld>
            <a:endParaRPr lang="en-US"/>
          </a:p>
        </p:txBody>
      </p:sp>
    </p:spTree>
    <p:extLst>
      <p:ext uri="{BB962C8B-B14F-4D97-AF65-F5344CB8AC3E}">
        <p14:creationId xmlns:p14="http://schemas.microsoft.com/office/powerpoint/2010/main" val="979139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334851" y="2266683"/>
            <a:ext cx="11719773" cy="4468968"/>
          </a:xfrm>
        </p:spPr>
        <p:txBody>
          <a:bodyPr>
            <a:normAutofit lnSpcReduction="10000"/>
          </a:bodyPr>
          <a:lstStyle/>
          <a:p>
            <a:pPr marL="514350" indent="-514350">
              <a:buFont typeface="+mj-lt"/>
              <a:buAutoNum type="arabicPeriod"/>
            </a:pPr>
            <a:endParaRPr lang="en-US" dirty="0"/>
          </a:p>
          <a:p>
            <a:pPr marL="514350" indent="-514350">
              <a:buFont typeface="+mj-lt"/>
              <a:buAutoNum type="arabicPeriod" startAt="3"/>
            </a:pPr>
            <a:r>
              <a:rPr lang="en-US" sz="2800" dirty="0"/>
              <a:t>Instruct the patient to inhale and exhale deeply several times finally to exhale and to hold breath at the end of expiration(prevents puncturing of the diaphragm and risk of lacerating the liver is minimized)</a:t>
            </a:r>
          </a:p>
          <a:p>
            <a:pPr marL="514350" indent="-514350">
              <a:buFont typeface="+mj-lt"/>
              <a:buAutoNum type="arabicPeriod" startAt="3"/>
            </a:pPr>
            <a:r>
              <a:rPr lang="en-US" sz="2800" dirty="0"/>
              <a:t>The physician promptly introduces the biopsy needle by way of the trans thoracic (inter costal) or trans abdominal (sub costal) route, penetrates the liver, aspirates and withdraws. The entire procedure is completed within 5-10 seconds.</a:t>
            </a:r>
          </a:p>
          <a:p>
            <a:pPr marL="514350" indent="-514350">
              <a:buFont typeface="+mj-lt"/>
              <a:buAutoNum type="arabicPeriod" startAt="3"/>
            </a:pPr>
            <a:r>
              <a:rPr lang="en-US" sz="2800" dirty="0"/>
              <a:t>Instruct the patient to resume breathing</a:t>
            </a:r>
          </a:p>
          <a:p>
            <a:endParaRPr lang="en-US" dirty="0"/>
          </a:p>
        </p:txBody>
      </p:sp>
    </p:spTree>
    <p:extLst>
      <p:ext uri="{BB962C8B-B14F-4D97-AF65-F5344CB8AC3E}">
        <p14:creationId xmlns:p14="http://schemas.microsoft.com/office/powerpoint/2010/main" val="1389851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60620"/>
            <a:ext cx="12192000" cy="4797380"/>
          </a:xfrm>
        </p:spPr>
        <p:txBody>
          <a:bodyPr>
            <a:normAutofit fontScale="92500" lnSpcReduction="10000"/>
          </a:bodyPr>
          <a:lstStyle/>
          <a:p>
            <a:pPr>
              <a:buNone/>
            </a:pPr>
            <a:r>
              <a:rPr lang="en-US" sz="3200" b="1" dirty="0"/>
              <a:t>Nursing care post procedure</a:t>
            </a:r>
          </a:p>
          <a:p>
            <a:pPr>
              <a:buNone/>
            </a:pPr>
            <a:r>
              <a:rPr lang="en-US" sz="2800" dirty="0"/>
              <a:t>1)Immediately after biopsy, assist the patient to turn onto the right side; place a pillow under costal margin, and caution the patient to remain in this position, recumbent and immobile, for several hours.</a:t>
            </a:r>
          </a:p>
          <a:p>
            <a:pPr>
              <a:buFont typeface="Arial" pitchFamily="34" charset="0"/>
              <a:buChar char="•"/>
            </a:pPr>
            <a:r>
              <a:rPr lang="en-US" sz="2800" dirty="0"/>
              <a:t>Instruct the patient to avoid coughing or straining.</a:t>
            </a:r>
          </a:p>
          <a:p>
            <a:pPr>
              <a:buFont typeface="Arial" pitchFamily="34" charset="0"/>
              <a:buChar char="•"/>
            </a:pPr>
            <a:r>
              <a:rPr lang="en-US" sz="2800" dirty="0"/>
              <a:t>In this position, the liver capsule at the site of penetration is compressed against the chest wall, and the escape of blood or bile through the perforation is prevented.</a:t>
            </a:r>
          </a:p>
          <a:p>
            <a:pPr>
              <a:buNone/>
            </a:pPr>
            <a:r>
              <a:rPr lang="en-US" sz="2800" dirty="0"/>
              <a:t>2) Measure and record patients pulse, respiratory rate and BP at 10-15 minutes  intervals for the first hour , then 30 minutes for the next 2hrs, or until the patient stabilizes.</a:t>
            </a:r>
          </a:p>
        </p:txBody>
      </p:sp>
    </p:spTree>
    <p:extLst>
      <p:ext uri="{BB962C8B-B14F-4D97-AF65-F5344CB8AC3E}">
        <p14:creationId xmlns:p14="http://schemas.microsoft.com/office/powerpoint/2010/main" val="87399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Nursing responsibilities </a:t>
            </a:r>
          </a:p>
        </p:txBody>
      </p:sp>
      <p:sp>
        <p:nvSpPr>
          <p:cNvPr id="3" name="Content Placeholder 2"/>
          <p:cNvSpPr>
            <a:spLocks noGrp="1"/>
          </p:cNvSpPr>
          <p:nvPr>
            <p:ph idx="1"/>
          </p:nvPr>
        </p:nvSpPr>
        <p:spPr>
          <a:xfrm>
            <a:off x="218942" y="2253803"/>
            <a:ext cx="11973058" cy="4604197"/>
          </a:xfrm>
        </p:spPr>
        <p:txBody>
          <a:bodyPr>
            <a:normAutofit/>
          </a:bodyPr>
          <a:lstStyle/>
          <a:p>
            <a:pPr lvl="0" fontAlgn="base">
              <a:lnSpc>
                <a:spcPct val="150000"/>
              </a:lnSpc>
              <a:buNone/>
            </a:pPr>
            <a:r>
              <a:rPr lang="en-US" sz="2800" b="1" dirty="0"/>
              <a:t>1. Preparing equipment</a:t>
            </a:r>
          </a:p>
          <a:p>
            <a:pPr fontAlgn="base">
              <a:lnSpc>
                <a:spcPct val="150000"/>
              </a:lnSpc>
            </a:pPr>
            <a:r>
              <a:rPr lang="en-US" sz="2800" dirty="0"/>
              <a:t>Gathering and preparing equipment is often done by nurses.</a:t>
            </a:r>
          </a:p>
          <a:p>
            <a:pPr fontAlgn="base">
              <a:lnSpc>
                <a:spcPct val="150000"/>
              </a:lnSpc>
            </a:pPr>
            <a:r>
              <a:rPr lang="en-US" sz="2800" dirty="0"/>
              <a:t>Checking the equipment to ensure it is working properly and is ready for use on patients.</a:t>
            </a:r>
          </a:p>
          <a:p>
            <a:pPr fontAlgn="base">
              <a:lnSpc>
                <a:spcPct val="150000"/>
              </a:lnSpc>
            </a:pPr>
            <a:r>
              <a:rPr lang="en-US" sz="2800" dirty="0"/>
              <a:t> Cleaning equipment before and after each use to prevent the spread of infection.</a:t>
            </a:r>
          </a:p>
          <a:p>
            <a:pPr>
              <a:lnSpc>
                <a:spcPct val="150000"/>
              </a:lnSpc>
            </a:pPr>
            <a:endParaRPr lang="en-US" sz="2800" dirty="0"/>
          </a:p>
          <a:p>
            <a:endParaRPr lang="en-US" sz="2800" dirty="0"/>
          </a:p>
        </p:txBody>
      </p:sp>
    </p:spTree>
    <p:extLst>
      <p:ext uri="{BB962C8B-B14F-4D97-AF65-F5344CB8AC3E}">
        <p14:creationId xmlns:p14="http://schemas.microsoft.com/office/powerpoint/2010/main" val="1407528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79560"/>
            <a:ext cx="12192000" cy="4578439"/>
          </a:xfrm>
        </p:spPr>
        <p:txBody>
          <a:bodyPr>
            <a:noAutofit/>
          </a:bodyPr>
          <a:lstStyle/>
          <a:p>
            <a:r>
              <a:rPr lang="en-US" sz="2800" dirty="0"/>
              <a:t>Changes in vital signs may indicate; bleeding, severe hemorrhage or bile peritonitis, most frequent complications of liver biopsy.</a:t>
            </a:r>
          </a:p>
          <a:p>
            <a:pPr>
              <a:buNone/>
            </a:pPr>
            <a:r>
              <a:rPr lang="en-US" sz="2800" dirty="0"/>
              <a:t>3)If the patient is discharged after the procedure, instruct the patient to avoid heavy lifting and strenuous activity for one week.</a:t>
            </a:r>
          </a:p>
          <a:p>
            <a:pPr>
              <a:buNone/>
            </a:pPr>
            <a:r>
              <a:rPr lang="en-US" sz="2800" b="1" u="sng" dirty="0"/>
              <a:t>Complications</a:t>
            </a:r>
          </a:p>
          <a:p>
            <a:r>
              <a:rPr lang="en-US" sz="2800" dirty="0"/>
              <a:t>Fever</a:t>
            </a:r>
          </a:p>
          <a:p>
            <a:r>
              <a:rPr lang="en-US" sz="2800" dirty="0"/>
              <a:t>Pain, swelling, redness or discharge around needle insertion site</a:t>
            </a:r>
          </a:p>
          <a:p>
            <a:r>
              <a:rPr lang="en-US" sz="2800" dirty="0"/>
              <a:t>Chest pains</a:t>
            </a:r>
          </a:p>
          <a:p>
            <a:r>
              <a:rPr lang="en-US" sz="2800" dirty="0"/>
              <a:t>Fainting or dizziness- sign of possible blood loss</a:t>
            </a:r>
          </a:p>
          <a:p>
            <a:r>
              <a:rPr lang="en-US" sz="2800" dirty="0"/>
              <a:t>Worsening abdominal pains – bleeding, leakage of bile</a:t>
            </a:r>
          </a:p>
          <a:p>
            <a:endParaRPr lang="en-US" sz="2800" dirty="0"/>
          </a:p>
          <a:p>
            <a:endParaRPr lang="en-US" sz="2800" dirty="0"/>
          </a:p>
        </p:txBody>
      </p:sp>
    </p:spTree>
    <p:extLst>
      <p:ext uri="{BB962C8B-B14F-4D97-AF65-F5344CB8AC3E}">
        <p14:creationId xmlns:p14="http://schemas.microsoft.com/office/powerpoint/2010/main" val="900668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096" y="742122"/>
            <a:ext cx="10827026" cy="938510"/>
          </a:xfrm>
        </p:spPr>
        <p:txBody>
          <a:bodyPr>
            <a:noAutofit/>
          </a:bodyPr>
          <a:lstStyle/>
          <a:p>
            <a:r>
              <a:rPr lang="en-US" b="1" dirty="0">
                <a:solidFill>
                  <a:schemeClr val="bg1"/>
                </a:solidFill>
              </a:rPr>
              <a:t>Renal biopsy(needle biopsy of the  kidney)</a:t>
            </a:r>
          </a:p>
        </p:txBody>
      </p:sp>
      <p:sp>
        <p:nvSpPr>
          <p:cNvPr id="3" name="Content Placeholder 2"/>
          <p:cNvSpPr>
            <a:spLocks noGrp="1"/>
          </p:cNvSpPr>
          <p:nvPr>
            <p:ph idx="1"/>
          </p:nvPr>
        </p:nvSpPr>
        <p:spPr>
          <a:xfrm>
            <a:off x="0" y="2176530"/>
            <a:ext cx="12192000" cy="4681470"/>
          </a:xfrm>
        </p:spPr>
        <p:txBody>
          <a:bodyPr>
            <a:normAutofit fontScale="92500" lnSpcReduction="10000"/>
          </a:bodyPr>
          <a:lstStyle/>
          <a:p>
            <a:pPr>
              <a:buFont typeface="Wingdings" pitchFamily="2" charset="2"/>
              <a:buChar char="Ø"/>
            </a:pPr>
            <a:r>
              <a:rPr lang="en-US" sz="2800" dirty="0"/>
              <a:t>This is removal of a small piece of kidney tissue for examination. It can be done through;</a:t>
            </a:r>
          </a:p>
          <a:p>
            <a:pPr>
              <a:buFont typeface="Arial" pitchFamily="34" charset="0"/>
              <a:buChar char="•"/>
            </a:pPr>
            <a:r>
              <a:rPr lang="en-US" sz="2800" dirty="0"/>
              <a:t>Ultra sound guided kidney biopsy</a:t>
            </a:r>
          </a:p>
          <a:p>
            <a:pPr>
              <a:buFont typeface="Arial" pitchFamily="34" charset="0"/>
              <a:buChar char="•"/>
            </a:pPr>
            <a:r>
              <a:rPr lang="en-US" sz="2800" dirty="0"/>
              <a:t>CT-guided kidney biopsy</a:t>
            </a:r>
          </a:p>
          <a:p>
            <a:pPr>
              <a:buFont typeface="Arial" pitchFamily="34" charset="0"/>
              <a:buChar char="•"/>
            </a:pPr>
            <a:r>
              <a:rPr lang="en-US" sz="2800" dirty="0"/>
              <a:t>Or surgical biopsy</a:t>
            </a:r>
          </a:p>
          <a:p>
            <a:pPr>
              <a:buNone/>
            </a:pPr>
            <a:r>
              <a:rPr lang="en-US" sz="2800" b="1" u="sng" dirty="0">
                <a:solidFill>
                  <a:srgbClr val="002060"/>
                </a:solidFill>
              </a:rPr>
              <a:t>Indications</a:t>
            </a:r>
          </a:p>
          <a:p>
            <a:pPr marL="514350" indent="-514350">
              <a:buAutoNum type="arabicParenR"/>
            </a:pPr>
            <a:r>
              <a:rPr lang="en-US" sz="2800" dirty="0"/>
              <a:t>Protein in urine</a:t>
            </a:r>
          </a:p>
          <a:p>
            <a:pPr marL="514350" indent="-514350">
              <a:buAutoNum type="arabicParenR"/>
            </a:pPr>
            <a:r>
              <a:rPr lang="en-US" sz="2800" dirty="0"/>
              <a:t>Unexplained acute renal failure</a:t>
            </a:r>
          </a:p>
          <a:p>
            <a:pPr marL="514350" indent="-514350">
              <a:buAutoNum type="arabicParenR"/>
            </a:pPr>
            <a:r>
              <a:rPr lang="en-US" sz="2800" dirty="0" err="1"/>
              <a:t>Glomerulopathies</a:t>
            </a:r>
            <a:r>
              <a:rPr lang="en-US" sz="2800" dirty="0"/>
              <a:t> (a set of diseases affecting the glomerular)</a:t>
            </a:r>
          </a:p>
          <a:p>
            <a:pPr marL="514350" indent="-514350">
              <a:buAutoNum type="arabicParenR"/>
            </a:pPr>
            <a:r>
              <a:rPr lang="en-US" sz="2800" dirty="0"/>
              <a:t>Transplant rejection</a:t>
            </a:r>
          </a:p>
          <a:p>
            <a:pPr>
              <a:buFont typeface="Arial" pitchFamily="34" charset="0"/>
              <a:buChar char="•"/>
            </a:pPr>
            <a:endParaRPr lang="en-US" dirty="0"/>
          </a:p>
        </p:txBody>
      </p:sp>
    </p:spTree>
    <p:extLst>
      <p:ext uri="{BB962C8B-B14F-4D97-AF65-F5344CB8AC3E}">
        <p14:creationId xmlns:p14="http://schemas.microsoft.com/office/powerpoint/2010/main" val="746645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01532"/>
            <a:ext cx="12192000" cy="4256468"/>
          </a:xfrm>
        </p:spPr>
        <p:txBody>
          <a:bodyPr>
            <a:normAutofit/>
          </a:bodyPr>
          <a:lstStyle/>
          <a:p>
            <a:pPr>
              <a:buNone/>
            </a:pPr>
            <a:r>
              <a:rPr lang="en-US" sz="2800" b="1" dirty="0"/>
              <a:t>Contraindications</a:t>
            </a:r>
          </a:p>
          <a:p>
            <a:r>
              <a:rPr lang="en-US" sz="2800" dirty="0"/>
              <a:t>Bleeding tendencies</a:t>
            </a:r>
          </a:p>
          <a:p>
            <a:r>
              <a:rPr lang="en-US" sz="2800" dirty="0"/>
              <a:t>Uncontrolled hypertension </a:t>
            </a:r>
          </a:p>
          <a:p>
            <a:r>
              <a:rPr lang="en-US" sz="2800" dirty="0"/>
              <a:t>Solitary kidney</a:t>
            </a:r>
          </a:p>
          <a:p>
            <a:r>
              <a:rPr lang="en-US" sz="2800" dirty="0"/>
              <a:t>Skin infection at biopsy site</a:t>
            </a:r>
          </a:p>
        </p:txBody>
      </p:sp>
    </p:spTree>
    <p:extLst>
      <p:ext uri="{BB962C8B-B14F-4D97-AF65-F5344CB8AC3E}">
        <p14:creationId xmlns:p14="http://schemas.microsoft.com/office/powerpoint/2010/main" val="2389930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99256"/>
            <a:ext cx="12192000" cy="4758744"/>
          </a:xfrm>
        </p:spPr>
        <p:txBody>
          <a:bodyPr>
            <a:normAutofit lnSpcReduction="10000"/>
          </a:bodyPr>
          <a:lstStyle/>
          <a:p>
            <a:pPr>
              <a:buNone/>
            </a:pPr>
            <a:r>
              <a:rPr lang="en-US" sz="2800" b="1" dirty="0"/>
              <a:t>Post biopsy nursing care</a:t>
            </a:r>
          </a:p>
          <a:p>
            <a:pPr>
              <a:buFont typeface="Wingdings" pitchFamily="2" charset="2"/>
              <a:buChar char="Ø"/>
            </a:pPr>
            <a:r>
              <a:rPr lang="en-US" sz="2800" dirty="0"/>
              <a:t>Ask patient to remain in prone position for 1hr and remain on bed rest for 24hrs to minimize the risk of bleeding</a:t>
            </a:r>
          </a:p>
          <a:p>
            <a:pPr>
              <a:buFont typeface="Wingdings" pitchFamily="2" charset="2"/>
              <a:buChar char="Ø"/>
            </a:pPr>
            <a:r>
              <a:rPr lang="en-US" sz="2800" dirty="0"/>
              <a:t>Vital signs are taken every 15 minutes for the first 1hr, and then with decreased frequency as indicated.</a:t>
            </a:r>
          </a:p>
          <a:p>
            <a:pPr>
              <a:buNone/>
            </a:pPr>
            <a:r>
              <a:rPr lang="en-US" sz="2800" b="1" dirty="0"/>
              <a:t>Note;</a:t>
            </a:r>
          </a:p>
          <a:p>
            <a:r>
              <a:rPr lang="en-US" sz="2800" dirty="0"/>
              <a:t>Kidney is a highly vascularized organ, bleeding can occur through the puncture site and collect in peri-renal space without being noticed leading to shock.</a:t>
            </a:r>
          </a:p>
          <a:p>
            <a:pPr>
              <a:buFont typeface="Wingdings" pitchFamily="2" charset="2"/>
              <a:buChar char="Ø"/>
            </a:pPr>
            <a:r>
              <a:rPr lang="en-US" sz="2800" dirty="0"/>
              <a:t>A clot can form in ureters causing severe pain</a:t>
            </a:r>
          </a:p>
          <a:p>
            <a:endParaRPr lang="en-US" dirty="0"/>
          </a:p>
        </p:txBody>
      </p:sp>
    </p:spTree>
    <p:extLst>
      <p:ext uri="{BB962C8B-B14F-4D97-AF65-F5344CB8AC3E}">
        <p14:creationId xmlns:p14="http://schemas.microsoft.com/office/powerpoint/2010/main" val="697876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210312"/>
          </a:xfrm>
        </p:spPr>
        <p:txBody>
          <a:bodyPr>
            <a:normAutofit fontScale="90000"/>
          </a:bodyPr>
          <a:lstStyle/>
          <a:p>
            <a:r>
              <a:rPr lang="en-US"/>
              <a:t> </a:t>
            </a:r>
            <a:endParaRPr lang="en-US" dirty="0"/>
          </a:p>
        </p:txBody>
      </p:sp>
      <p:sp>
        <p:nvSpPr>
          <p:cNvPr id="3" name="Content Placeholder 2"/>
          <p:cNvSpPr>
            <a:spLocks noGrp="1"/>
          </p:cNvSpPr>
          <p:nvPr>
            <p:ph idx="1"/>
          </p:nvPr>
        </p:nvSpPr>
        <p:spPr>
          <a:xfrm>
            <a:off x="0" y="2228045"/>
            <a:ext cx="12192000" cy="4629955"/>
          </a:xfrm>
        </p:spPr>
        <p:txBody>
          <a:bodyPr>
            <a:noAutofit/>
          </a:bodyPr>
          <a:lstStyle/>
          <a:p>
            <a:pPr>
              <a:buFont typeface="Wingdings" pitchFamily="2" charset="2"/>
              <a:buChar char="Ø"/>
            </a:pPr>
            <a:r>
              <a:rPr lang="en-US" sz="2800" dirty="0"/>
              <a:t>Observe for any signs of shock</a:t>
            </a:r>
          </a:p>
          <a:p>
            <a:pPr>
              <a:buFont typeface="Wingdings" pitchFamily="2" charset="2"/>
              <a:buChar char="Ø"/>
            </a:pPr>
            <a:r>
              <a:rPr lang="en-US" sz="2800" dirty="0"/>
              <a:t>Take post biopsy urine specimen for comparison with baseline</a:t>
            </a:r>
          </a:p>
          <a:p>
            <a:pPr>
              <a:buFont typeface="Wingdings" pitchFamily="2" charset="2"/>
              <a:buChar char="Ø"/>
            </a:pPr>
            <a:r>
              <a:rPr lang="en-US" sz="2800" dirty="0"/>
              <a:t>Hemoglobin level is assessed within 8hrs</a:t>
            </a:r>
          </a:p>
          <a:p>
            <a:pPr>
              <a:buFont typeface="Wingdings" pitchFamily="2" charset="2"/>
              <a:buChar char="Ø"/>
            </a:pPr>
            <a:r>
              <a:rPr lang="en-US" sz="2800" dirty="0"/>
              <a:t>Incase of excessive bleeding;</a:t>
            </a:r>
          </a:p>
          <a:p>
            <a:pPr>
              <a:buFont typeface="Arial" pitchFamily="34" charset="0"/>
              <a:buChar char="•"/>
            </a:pPr>
            <a:r>
              <a:rPr lang="en-US" sz="2800" dirty="0"/>
              <a:t>Blood transfusion is commenced</a:t>
            </a:r>
          </a:p>
          <a:p>
            <a:pPr>
              <a:buFont typeface="Arial" pitchFamily="34" charset="0"/>
              <a:buChar char="•"/>
            </a:pPr>
            <a:r>
              <a:rPr lang="en-US" sz="2800" dirty="0"/>
              <a:t>Surgical intervention to control hemorrhage and drainage or’ Nephrectomy is done</a:t>
            </a:r>
          </a:p>
        </p:txBody>
      </p:sp>
    </p:spTree>
    <p:extLst>
      <p:ext uri="{BB962C8B-B14F-4D97-AF65-F5344CB8AC3E}">
        <p14:creationId xmlns:p14="http://schemas.microsoft.com/office/powerpoint/2010/main" val="928997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0" y="2318197"/>
            <a:ext cx="12192000" cy="4539803"/>
          </a:xfrm>
        </p:spPr>
        <p:txBody>
          <a:bodyPr>
            <a:normAutofit/>
          </a:bodyPr>
          <a:lstStyle/>
          <a:p>
            <a:pPr>
              <a:buFont typeface="Wingdings" pitchFamily="2" charset="2"/>
              <a:buChar char="Ø"/>
            </a:pPr>
            <a:r>
              <a:rPr lang="en-US" sz="3200" dirty="0"/>
              <a:t>Advise patient to avoid strenuous activity and heavy lifting for two weeks to prevent trigger of delayed hemorrhage</a:t>
            </a:r>
          </a:p>
          <a:p>
            <a:pPr>
              <a:buFont typeface="Wingdings" pitchFamily="2" charset="2"/>
              <a:buChar char="Ø"/>
            </a:pPr>
            <a:r>
              <a:rPr lang="en-US" sz="3200" dirty="0"/>
              <a:t>Patient should report back in case of any signs or symptoms of bleeding (hematuria, fainting, dizziness) </a:t>
            </a:r>
          </a:p>
          <a:p>
            <a:endParaRPr lang="en-US" sz="3200" dirty="0"/>
          </a:p>
        </p:txBody>
      </p:sp>
    </p:spTree>
    <p:extLst>
      <p:ext uri="{BB962C8B-B14F-4D97-AF65-F5344CB8AC3E}">
        <p14:creationId xmlns:p14="http://schemas.microsoft.com/office/powerpoint/2010/main" val="2988001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18" y="334850"/>
            <a:ext cx="11715482" cy="1133341"/>
          </a:xfrm>
        </p:spPr>
        <p:txBody>
          <a:bodyPr>
            <a:normAutofit/>
          </a:bodyPr>
          <a:lstStyle/>
          <a:p>
            <a:r>
              <a:rPr lang="en-US" b="1" dirty="0">
                <a:solidFill>
                  <a:schemeClr val="bg1"/>
                </a:solidFill>
              </a:rPr>
              <a:t>ABDOMINAL PARACENTESIS/ ABDOMINAL TAPPING</a:t>
            </a:r>
          </a:p>
        </p:txBody>
      </p:sp>
      <p:sp>
        <p:nvSpPr>
          <p:cNvPr id="3" name="Content Placeholder 2"/>
          <p:cNvSpPr>
            <a:spLocks noGrp="1"/>
          </p:cNvSpPr>
          <p:nvPr>
            <p:ph idx="1"/>
          </p:nvPr>
        </p:nvSpPr>
        <p:spPr>
          <a:xfrm>
            <a:off x="0" y="2112135"/>
            <a:ext cx="12192000" cy="4745865"/>
          </a:xfrm>
        </p:spPr>
        <p:txBody>
          <a:bodyPr>
            <a:noAutofit/>
          </a:bodyPr>
          <a:lstStyle/>
          <a:p>
            <a:r>
              <a:rPr lang="en-US" sz="2400" dirty="0"/>
              <a:t>This is the puncture of the abdomen and the withdrawal of fluid that has collected in the peritoneal cavity. </a:t>
            </a:r>
          </a:p>
          <a:p>
            <a:r>
              <a:rPr lang="en-US" sz="2400" dirty="0"/>
              <a:t>The fluid build up is called </a:t>
            </a:r>
            <a:r>
              <a:rPr lang="en-US" sz="2400" dirty="0">
                <a:solidFill>
                  <a:srgbClr val="00B0F0"/>
                </a:solidFill>
              </a:rPr>
              <a:t>ascites</a:t>
            </a:r>
          </a:p>
          <a:p>
            <a:r>
              <a:rPr lang="en-US" sz="2400" dirty="0"/>
              <a:t>It relieves abdominal pressure and obtains specimen for laboratory analysis.</a:t>
            </a:r>
          </a:p>
          <a:p>
            <a:pPr>
              <a:buNone/>
            </a:pPr>
            <a:r>
              <a:rPr lang="en-US" sz="2400" b="1" dirty="0"/>
              <a:t>Indications </a:t>
            </a:r>
          </a:p>
          <a:p>
            <a:pPr marL="571500" indent="-571500">
              <a:buFont typeface="+mj-lt"/>
              <a:buAutoNum type="romanLcPeriod"/>
            </a:pPr>
            <a:r>
              <a:rPr lang="en-US" sz="2400" dirty="0"/>
              <a:t>To find the cause of ascites e. g. infection</a:t>
            </a:r>
          </a:p>
          <a:p>
            <a:pPr marL="571500" indent="-571500">
              <a:buFont typeface="+mj-lt"/>
              <a:buAutoNum type="romanLcPeriod"/>
            </a:pPr>
            <a:r>
              <a:rPr lang="en-US" sz="2400" dirty="0"/>
              <a:t>To check for certain types of cancer e. g liver cancer</a:t>
            </a:r>
          </a:p>
          <a:p>
            <a:pPr marL="571500" indent="-571500">
              <a:buFont typeface="+mj-lt"/>
              <a:buAutoNum type="romanLcPeriod"/>
            </a:pPr>
            <a:r>
              <a:rPr lang="en-US" sz="2400" dirty="0"/>
              <a:t>To remove large amounts of fluid that causes pain or difficulty in breathing or that affects kidney or bowel(intestine) functioning.</a:t>
            </a:r>
          </a:p>
          <a:p>
            <a:pPr marL="571500" indent="-571500">
              <a:buNone/>
            </a:pPr>
            <a:endParaRPr lang="en-US" sz="2400" dirty="0"/>
          </a:p>
        </p:txBody>
      </p:sp>
    </p:spTree>
    <p:extLst>
      <p:ext uri="{BB962C8B-B14F-4D97-AF65-F5344CB8AC3E}">
        <p14:creationId xmlns:p14="http://schemas.microsoft.com/office/powerpoint/2010/main" val="4119856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contraindications</a:t>
            </a:r>
          </a:p>
        </p:txBody>
      </p:sp>
      <p:sp>
        <p:nvSpPr>
          <p:cNvPr id="3" name="Content Placeholder 2"/>
          <p:cNvSpPr>
            <a:spLocks noGrp="1"/>
          </p:cNvSpPr>
          <p:nvPr>
            <p:ph idx="1"/>
          </p:nvPr>
        </p:nvSpPr>
        <p:spPr>
          <a:xfrm>
            <a:off x="0" y="2584174"/>
            <a:ext cx="12192000" cy="4273826"/>
          </a:xfrm>
        </p:spPr>
        <p:txBody>
          <a:bodyPr>
            <a:noAutofit/>
          </a:bodyPr>
          <a:lstStyle/>
          <a:p>
            <a:r>
              <a:rPr lang="en-US" sz="2800" dirty="0"/>
              <a:t>Mild hematologic abnormalities do not increase the risk of bleeding</a:t>
            </a:r>
          </a:p>
          <a:p>
            <a:r>
              <a:rPr lang="en-US" sz="2800" dirty="0"/>
              <a:t> The risk of bleeding may be increased if:</a:t>
            </a:r>
          </a:p>
          <a:p>
            <a:r>
              <a:rPr lang="en-US" sz="2800" dirty="0"/>
              <a:t> prothrombin time&gt;21 seconds (n is 11.0-12.5sec)</a:t>
            </a:r>
          </a:p>
          <a:p>
            <a:r>
              <a:rPr lang="en-US" sz="2800" dirty="0"/>
              <a:t>platelet count&lt; 50,000 per cubic millimeter.</a:t>
            </a:r>
          </a:p>
          <a:p>
            <a:pPr>
              <a:buNone/>
            </a:pPr>
            <a:r>
              <a:rPr lang="en-US" sz="2800" b="1" dirty="0"/>
              <a:t>Absolute contraindication is acute abdomen that requires surgery</a:t>
            </a:r>
          </a:p>
        </p:txBody>
      </p:sp>
      <p:sp>
        <p:nvSpPr>
          <p:cNvPr id="5" name="Slide Number Placeholder 4"/>
          <p:cNvSpPr>
            <a:spLocks noGrp="1"/>
          </p:cNvSpPr>
          <p:nvPr>
            <p:ph type="sldNum" sz="quarter" idx="12"/>
          </p:nvPr>
        </p:nvSpPr>
        <p:spPr/>
        <p:txBody>
          <a:bodyPr/>
          <a:lstStyle/>
          <a:p>
            <a:fld id="{E2439BCC-E378-4641-8C42-A25EE3B9F194}" type="slidenum">
              <a:rPr lang="en-US" smtClean="0"/>
              <a:pPr/>
              <a:t>47</a:t>
            </a:fld>
            <a:endParaRPr lang="en-US"/>
          </a:p>
        </p:txBody>
      </p:sp>
    </p:spTree>
    <p:extLst>
      <p:ext uri="{BB962C8B-B14F-4D97-AF65-F5344CB8AC3E}">
        <p14:creationId xmlns:p14="http://schemas.microsoft.com/office/powerpoint/2010/main" val="1671675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Relative contraindications are:</a:t>
            </a:r>
            <a:br>
              <a:rPr lang="en-US" sz="4000" b="1" dirty="0"/>
            </a:br>
            <a:endParaRPr lang="en-US" sz="4000" dirty="0"/>
          </a:p>
        </p:txBody>
      </p:sp>
      <p:sp>
        <p:nvSpPr>
          <p:cNvPr id="3" name="Content Placeholder 2"/>
          <p:cNvSpPr>
            <a:spLocks noGrp="1"/>
          </p:cNvSpPr>
          <p:nvPr>
            <p:ph idx="1"/>
          </p:nvPr>
        </p:nvSpPr>
        <p:spPr>
          <a:xfrm>
            <a:off x="270456" y="2202287"/>
            <a:ext cx="11719775" cy="4520485"/>
          </a:xfrm>
        </p:spPr>
        <p:txBody>
          <a:bodyPr>
            <a:normAutofit/>
          </a:bodyPr>
          <a:lstStyle/>
          <a:p>
            <a:pPr marL="653796" indent="-571500">
              <a:buFont typeface="+mj-lt"/>
              <a:buAutoNum type="romanLcPeriod"/>
            </a:pPr>
            <a:r>
              <a:rPr lang="en-US" sz="3200" dirty="0"/>
              <a:t>Pregnancy</a:t>
            </a:r>
          </a:p>
          <a:p>
            <a:pPr marL="653796" indent="-571500">
              <a:buFont typeface="+mj-lt"/>
              <a:buAutoNum type="romanLcPeriod"/>
            </a:pPr>
            <a:r>
              <a:rPr lang="en-US" sz="3200" dirty="0"/>
              <a:t>Distended urinary bladder</a:t>
            </a:r>
          </a:p>
          <a:p>
            <a:pPr marL="653796" indent="-571500">
              <a:buFont typeface="+mj-lt"/>
              <a:buAutoNum type="romanLcPeriod"/>
            </a:pPr>
            <a:r>
              <a:rPr lang="en-US" sz="3200" dirty="0"/>
              <a:t>Abdominal wall cellulitis</a:t>
            </a:r>
          </a:p>
          <a:p>
            <a:pPr marL="653796" indent="-571500">
              <a:buFont typeface="+mj-lt"/>
              <a:buAutoNum type="romanLcPeriod"/>
            </a:pPr>
            <a:r>
              <a:rPr lang="en-US" sz="3200" dirty="0"/>
              <a:t>Distended bowel</a:t>
            </a:r>
          </a:p>
          <a:p>
            <a:pPr marL="653796" indent="-571500">
              <a:buFont typeface="+mj-lt"/>
              <a:buAutoNum type="romanLcPeriod"/>
            </a:pPr>
            <a:r>
              <a:rPr lang="en-US" sz="3200" dirty="0"/>
              <a:t>Intra-abdominal adhesions</a:t>
            </a:r>
          </a:p>
        </p:txBody>
      </p:sp>
      <p:sp>
        <p:nvSpPr>
          <p:cNvPr id="5" name="Slide Number Placeholder 4"/>
          <p:cNvSpPr>
            <a:spLocks noGrp="1"/>
          </p:cNvSpPr>
          <p:nvPr>
            <p:ph type="sldNum" sz="quarter" idx="12"/>
          </p:nvPr>
        </p:nvSpPr>
        <p:spPr/>
        <p:txBody>
          <a:bodyPr/>
          <a:lstStyle/>
          <a:p>
            <a:fld id="{E2439BCC-E378-4641-8C42-A25EE3B9F194}" type="slidenum">
              <a:rPr lang="en-US" smtClean="0"/>
              <a:pPr/>
              <a:t>48</a:t>
            </a:fld>
            <a:endParaRPr lang="en-US"/>
          </a:p>
        </p:txBody>
      </p:sp>
    </p:spTree>
    <p:extLst>
      <p:ext uri="{BB962C8B-B14F-4D97-AF65-F5344CB8AC3E}">
        <p14:creationId xmlns:p14="http://schemas.microsoft.com/office/powerpoint/2010/main" val="2422455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493" y="656824"/>
            <a:ext cx="8987307" cy="850004"/>
          </a:xfrm>
        </p:spPr>
        <p:txBody>
          <a:bodyPr>
            <a:normAutofit/>
          </a:bodyPr>
          <a:lstStyle/>
          <a:p>
            <a:r>
              <a:rPr lang="en-US" sz="4000" b="1" dirty="0"/>
              <a:t>Patient’s preparation</a:t>
            </a:r>
          </a:p>
        </p:txBody>
      </p:sp>
      <p:sp>
        <p:nvSpPr>
          <p:cNvPr id="3" name="Content Placeholder 2"/>
          <p:cNvSpPr>
            <a:spLocks noGrp="1"/>
          </p:cNvSpPr>
          <p:nvPr>
            <p:ph idx="1"/>
          </p:nvPr>
        </p:nvSpPr>
        <p:spPr>
          <a:xfrm>
            <a:off x="180304" y="1996225"/>
            <a:ext cx="12011696" cy="4861776"/>
          </a:xfrm>
        </p:spPr>
        <p:txBody>
          <a:bodyPr>
            <a:normAutofit lnSpcReduction="10000"/>
          </a:bodyPr>
          <a:lstStyle/>
          <a:p>
            <a:r>
              <a:rPr lang="en-US" sz="2800" dirty="0"/>
              <a:t>Signed consent form</a:t>
            </a:r>
          </a:p>
          <a:p>
            <a:r>
              <a:rPr lang="en-US" sz="2800" dirty="0"/>
              <a:t>Prepare patient by providing the necessary information and instructions by offering re-assurance.</a:t>
            </a:r>
          </a:p>
          <a:p>
            <a:r>
              <a:rPr lang="en-US" sz="2800" dirty="0"/>
              <a:t>Instruct the patient to void.</a:t>
            </a:r>
          </a:p>
          <a:p>
            <a:r>
              <a:rPr lang="en-US" sz="2800" dirty="0"/>
              <a:t>Gather appropriate sterile equipment and collection of receptacles.</a:t>
            </a:r>
          </a:p>
          <a:p>
            <a:r>
              <a:rPr lang="en-US" sz="2800" dirty="0"/>
              <a:t>Place the patient in upright position on the edge of the bed or in a chair with feet supported on a stool.</a:t>
            </a:r>
          </a:p>
          <a:p>
            <a:r>
              <a:rPr lang="en-US" sz="2800" dirty="0"/>
              <a:t>If the patient is confined in bed use fowlers position.</a:t>
            </a:r>
          </a:p>
          <a:p>
            <a:r>
              <a:rPr lang="en-US" sz="2800" dirty="0"/>
              <a:t>Take patients blood pressure </a:t>
            </a:r>
          </a:p>
          <a:p>
            <a:pPr>
              <a:buNone/>
            </a:pPr>
            <a:endParaRPr lang="en-US" dirty="0"/>
          </a:p>
        </p:txBody>
      </p:sp>
    </p:spTree>
    <p:extLst>
      <p:ext uri="{BB962C8B-B14F-4D97-AF65-F5344CB8AC3E}">
        <p14:creationId xmlns:p14="http://schemas.microsoft.com/office/powerpoint/2010/main" val="52408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0" y="2215166"/>
            <a:ext cx="12192000" cy="4642834"/>
          </a:xfrm>
        </p:spPr>
        <p:txBody>
          <a:bodyPr>
            <a:normAutofit/>
          </a:bodyPr>
          <a:lstStyle/>
          <a:p>
            <a:pPr lvl="0" fontAlgn="base">
              <a:buNone/>
            </a:pPr>
            <a:r>
              <a:rPr lang="en-US" sz="2800" b="1" dirty="0"/>
              <a:t>2. Preparing patients</a:t>
            </a:r>
          </a:p>
          <a:p>
            <a:pPr fontAlgn="base"/>
            <a:r>
              <a:rPr lang="en-US" sz="2800" dirty="0"/>
              <a:t>Drawing blood or administering medication prior to testing.</a:t>
            </a:r>
          </a:p>
          <a:p>
            <a:pPr fontAlgn="base"/>
            <a:r>
              <a:rPr lang="en-US" sz="2800" dirty="0"/>
              <a:t>Collecting specimens, such as sputum or urine samples, and sending them to the lab.</a:t>
            </a:r>
          </a:p>
          <a:p>
            <a:pPr fontAlgn="base"/>
            <a:r>
              <a:rPr lang="en-US" sz="2800" dirty="0"/>
              <a:t>Patients may need to have an area sterilized or shaved for a surgical procedure or the application of electrodes.</a:t>
            </a:r>
          </a:p>
          <a:p>
            <a:pPr fontAlgn="base"/>
            <a:r>
              <a:rPr lang="en-US" sz="2800" dirty="0"/>
              <a:t>Mentally preparing patients for testing.(refer to hospital policies).</a:t>
            </a:r>
          </a:p>
          <a:p>
            <a:endParaRPr lang="en-US" sz="2800" dirty="0"/>
          </a:p>
        </p:txBody>
      </p:sp>
    </p:spTree>
    <p:extLst>
      <p:ext uri="{BB962C8B-B14F-4D97-AF65-F5344CB8AC3E}">
        <p14:creationId xmlns:p14="http://schemas.microsoft.com/office/powerpoint/2010/main" val="3336271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84952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8490"/>
            <a:ext cx="8229600" cy="759854"/>
          </a:xfrm>
        </p:spPr>
        <p:txBody>
          <a:bodyPr>
            <a:normAutofit/>
          </a:bodyPr>
          <a:lstStyle/>
          <a:p>
            <a:r>
              <a:rPr lang="en-US" sz="4000" b="1" dirty="0"/>
              <a:t>Nursing action post procedure</a:t>
            </a:r>
          </a:p>
        </p:txBody>
      </p:sp>
      <p:sp>
        <p:nvSpPr>
          <p:cNvPr id="3" name="Content Placeholder 2"/>
          <p:cNvSpPr>
            <a:spLocks noGrp="1"/>
          </p:cNvSpPr>
          <p:nvPr>
            <p:ph idx="1"/>
          </p:nvPr>
        </p:nvSpPr>
        <p:spPr>
          <a:xfrm>
            <a:off x="0" y="2189408"/>
            <a:ext cx="12192000" cy="4668593"/>
          </a:xfrm>
        </p:spPr>
        <p:txBody>
          <a:bodyPr>
            <a:normAutofit/>
          </a:bodyPr>
          <a:lstStyle/>
          <a:p>
            <a:r>
              <a:rPr lang="en-US" sz="2800" dirty="0"/>
              <a:t>Check rate of drainage and adjust to the required rate of flow</a:t>
            </a:r>
          </a:p>
          <a:p>
            <a:r>
              <a:rPr lang="en-US" sz="2800" dirty="0"/>
              <a:t>Return patient to bed or to a comfortable sitting position</a:t>
            </a:r>
          </a:p>
          <a:p>
            <a:r>
              <a:rPr lang="en-US" sz="2800" dirty="0"/>
              <a:t>Measure, describe and record the fluid collected</a:t>
            </a:r>
          </a:p>
          <a:p>
            <a:r>
              <a:rPr lang="en-US" sz="2800" dirty="0"/>
              <a:t>Label samples of fluid and send them to lab</a:t>
            </a:r>
          </a:p>
          <a:p>
            <a:r>
              <a:rPr lang="en-US" sz="2800" dirty="0"/>
              <a:t>Monitor vital signs every 25 minutes for 1hr, every 30 minutes for 2hrs, every hour for 2hrs and then every 4hrs</a:t>
            </a:r>
          </a:p>
          <a:p>
            <a:pPr>
              <a:buNone/>
            </a:pPr>
            <a:r>
              <a:rPr lang="en-US" sz="2800" dirty="0"/>
              <a:t> </a:t>
            </a:r>
          </a:p>
        </p:txBody>
      </p:sp>
    </p:spTree>
    <p:extLst>
      <p:ext uri="{BB962C8B-B14F-4D97-AF65-F5344CB8AC3E}">
        <p14:creationId xmlns:p14="http://schemas.microsoft.com/office/powerpoint/2010/main" val="3827866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82579"/>
            <a:ext cx="8761413" cy="1159099"/>
          </a:xfrm>
        </p:spPr>
        <p:txBody>
          <a:bodyPr/>
          <a:lstStyle/>
          <a:p>
            <a:r>
              <a:rPr lang="en-US" dirty="0"/>
              <a:t>NOTE: </a:t>
            </a:r>
            <a:br>
              <a:rPr lang="en-US" dirty="0"/>
            </a:br>
            <a:endParaRPr lang="en-US" dirty="0"/>
          </a:p>
        </p:txBody>
      </p:sp>
      <p:sp>
        <p:nvSpPr>
          <p:cNvPr id="3" name="Content Placeholder 2"/>
          <p:cNvSpPr>
            <a:spLocks noGrp="1"/>
          </p:cNvSpPr>
          <p:nvPr>
            <p:ph idx="1"/>
          </p:nvPr>
        </p:nvSpPr>
        <p:spPr>
          <a:xfrm>
            <a:off x="0" y="2239617"/>
            <a:ext cx="12192000" cy="4618384"/>
          </a:xfrm>
        </p:spPr>
        <p:txBody>
          <a:bodyPr>
            <a:noAutofit/>
          </a:bodyPr>
          <a:lstStyle/>
          <a:p>
            <a:pPr>
              <a:buFont typeface="Wingdings" pitchFamily="2" charset="2"/>
              <a:buChar char="Ø"/>
            </a:pPr>
            <a:r>
              <a:rPr lang="en-US" sz="2800" dirty="0"/>
              <a:t>BP and pulse may change as fluid shift occurs after removal of fluid.</a:t>
            </a:r>
          </a:p>
          <a:p>
            <a:pPr>
              <a:buFont typeface="Wingdings" pitchFamily="2" charset="2"/>
              <a:buChar char="Ø"/>
            </a:pPr>
            <a:r>
              <a:rPr lang="en-US" sz="2800" dirty="0"/>
              <a:t>An elevated temperature is a sign of infection</a:t>
            </a:r>
          </a:p>
          <a:p>
            <a:pPr>
              <a:buFont typeface="Wingdings" pitchFamily="2" charset="2"/>
              <a:buChar char="Ø"/>
            </a:pPr>
            <a:r>
              <a:rPr lang="en-US" sz="2800" dirty="0"/>
              <a:t>Assess for hypovolemia, electrolyte shifts, changes in mental status which may occur with removal of fluid and fluid shifts and report.</a:t>
            </a:r>
          </a:p>
          <a:p>
            <a:pPr>
              <a:buFont typeface="Wingdings" pitchFamily="2" charset="2"/>
              <a:buChar char="Ø"/>
            </a:pPr>
            <a:r>
              <a:rPr lang="en-US" sz="2800" dirty="0"/>
              <a:t>Check puncture site for leakage or bleeding, leakage of fluid may occur because of changes in abdominal pressure and may contribute to further loss of fluid if undetected.</a:t>
            </a:r>
          </a:p>
          <a:p>
            <a:pPr>
              <a:buFont typeface="Wingdings" pitchFamily="2" charset="2"/>
              <a:buChar char="Ø"/>
            </a:pPr>
            <a:r>
              <a:rPr lang="en-US" sz="2800" dirty="0"/>
              <a:t>Leakage suggest a possible site of infection and bleeding may occur in patients with altered clotting secondary to liver disease.</a:t>
            </a:r>
          </a:p>
          <a:p>
            <a:endParaRPr lang="en-US" sz="2800" dirty="0"/>
          </a:p>
        </p:txBody>
      </p:sp>
    </p:spTree>
    <p:extLst>
      <p:ext uri="{BB962C8B-B14F-4D97-AF65-F5344CB8AC3E}">
        <p14:creationId xmlns:p14="http://schemas.microsoft.com/office/powerpoint/2010/main" val="1158173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0" y="2369713"/>
            <a:ext cx="12192000" cy="4488287"/>
          </a:xfrm>
        </p:spPr>
        <p:txBody>
          <a:bodyPr>
            <a:normAutofit/>
          </a:bodyPr>
          <a:lstStyle/>
          <a:p>
            <a:pPr>
              <a:buNone/>
            </a:pPr>
            <a:r>
              <a:rPr lang="en-US" sz="2800" dirty="0"/>
              <a:t>Provide patient teaching regarding:</a:t>
            </a:r>
          </a:p>
          <a:p>
            <a:r>
              <a:rPr lang="en-US" sz="2800" dirty="0"/>
              <a:t> Need to monitor for bleeding or excessive drainage from puncture site.</a:t>
            </a:r>
          </a:p>
          <a:p>
            <a:r>
              <a:rPr lang="en-US" sz="2800" dirty="0"/>
              <a:t>Importance of avoiding heavy lifting or straining.</a:t>
            </a:r>
          </a:p>
          <a:p>
            <a:r>
              <a:rPr lang="en-US" sz="2800" dirty="0"/>
              <a:t>Need to change position slowly </a:t>
            </a:r>
          </a:p>
          <a:p>
            <a:r>
              <a:rPr lang="en-US" sz="2800" dirty="0"/>
              <a:t>Frequency of monitoring for fever </a:t>
            </a:r>
          </a:p>
        </p:txBody>
      </p:sp>
    </p:spTree>
    <p:extLst>
      <p:ext uri="{BB962C8B-B14F-4D97-AF65-F5344CB8AC3E}">
        <p14:creationId xmlns:p14="http://schemas.microsoft.com/office/powerpoint/2010/main" val="2215315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558" y="685800"/>
            <a:ext cx="5963478" cy="1752599"/>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135912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14399"/>
            <a:ext cx="8761413" cy="874644"/>
          </a:xfrm>
        </p:spPr>
        <p:txBody>
          <a:bodyPr/>
          <a:lstStyle/>
          <a:p>
            <a:r>
              <a:rPr lang="en-US" b="1" dirty="0">
                <a:solidFill>
                  <a:srgbClr val="FF0000"/>
                </a:solidFill>
              </a:rPr>
              <a:t>		</a:t>
            </a:r>
            <a:br>
              <a:rPr lang="en-US" b="1" dirty="0">
                <a:solidFill>
                  <a:srgbClr val="FF0000"/>
                </a:solidFill>
              </a:rPr>
            </a:br>
            <a:br>
              <a:rPr lang="en-US" b="1" dirty="0">
                <a:solidFill>
                  <a:srgbClr val="FF0000"/>
                </a:solidFill>
              </a:rPr>
            </a:br>
            <a:r>
              <a:rPr lang="en-US" b="1" dirty="0"/>
              <a:t>THORACENTESIS</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a:xfrm>
            <a:off x="159026" y="2213113"/>
            <a:ext cx="12032974" cy="4644887"/>
          </a:xfrm>
        </p:spPr>
        <p:txBody>
          <a:bodyPr>
            <a:normAutofit/>
          </a:bodyPr>
          <a:lstStyle/>
          <a:p>
            <a:r>
              <a:rPr lang="en-US" sz="3200" dirty="0"/>
              <a:t> A thoracentesis is a procedure that is done to remove excess fluid from the pleural space.</a:t>
            </a:r>
          </a:p>
          <a:p>
            <a:r>
              <a:rPr lang="en-US" sz="3200" dirty="0"/>
              <a:t>It’s invasive and removes fluid or air from the pleural space for diagnostic or therapeutic purposes.</a:t>
            </a:r>
          </a:p>
          <a:p>
            <a:r>
              <a:rPr lang="en-US" sz="3200" dirty="0"/>
              <a:t> A cannula, or hollow needle, is carefully introduced into the thorax, generally after administration of local anesthesia.</a:t>
            </a:r>
          </a:p>
        </p:txBody>
      </p:sp>
    </p:spTree>
    <p:extLst>
      <p:ext uri="{BB962C8B-B14F-4D97-AF65-F5344CB8AC3E}">
        <p14:creationId xmlns:p14="http://schemas.microsoft.com/office/powerpoint/2010/main" val="1111666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105585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1688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1154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313655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0" y="2253803"/>
            <a:ext cx="12192000" cy="4604197"/>
          </a:xfrm>
        </p:spPr>
        <p:txBody>
          <a:bodyPr>
            <a:normAutofit/>
          </a:bodyPr>
          <a:lstStyle/>
          <a:p>
            <a:pPr lvl="0" fontAlgn="base">
              <a:buNone/>
            </a:pPr>
            <a:r>
              <a:rPr lang="en-US" sz="2800" b="1" dirty="0"/>
              <a:t>3. Assist with testing</a:t>
            </a:r>
          </a:p>
          <a:p>
            <a:pPr fontAlgn="base"/>
            <a:r>
              <a:rPr lang="en-US" sz="2800" dirty="0"/>
              <a:t>Assisting both patients and other health care providers during diagnostic testing.</a:t>
            </a:r>
          </a:p>
          <a:p>
            <a:pPr fontAlgn="base"/>
            <a:r>
              <a:rPr lang="en-US" sz="2800" dirty="0"/>
              <a:t>They provide patient care during the test which may include administering medicines when needed. </a:t>
            </a:r>
          </a:p>
          <a:p>
            <a:pPr fontAlgn="base"/>
            <a:r>
              <a:rPr lang="en-US" sz="2800" dirty="0"/>
              <a:t>Position patients for the examination.</a:t>
            </a:r>
          </a:p>
          <a:p>
            <a:pPr fontAlgn="base"/>
            <a:r>
              <a:rPr lang="en-US" sz="2800" dirty="0"/>
              <a:t> Transporting patients to and from the diagnostic room. </a:t>
            </a:r>
          </a:p>
          <a:p>
            <a:endParaRPr lang="en-US" sz="2800" dirty="0"/>
          </a:p>
          <a:p>
            <a:endParaRPr lang="en-US" sz="2800" dirty="0"/>
          </a:p>
        </p:txBody>
      </p:sp>
    </p:spTree>
    <p:extLst>
      <p:ext uri="{BB962C8B-B14F-4D97-AF65-F5344CB8AC3E}">
        <p14:creationId xmlns:p14="http://schemas.microsoft.com/office/powerpoint/2010/main" val="18897439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139" y="437321"/>
            <a:ext cx="10654885" cy="887896"/>
          </a:xfrm>
        </p:spPr>
        <p:txBody>
          <a:bodyPr>
            <a:normAutofit/>
          </a:bodyPr>
          <a:lstStyle/>
          <a:p>
            <a:r>
              <a:rPr lang="en-US" b="1" dirty="0"/>
              <a:t>Nursing responsibility:</a:t>
            </a:r>
          </a:p>
        </p:txBody>
      </p:sp>
      <p:sp>
        <p:nvSpPr>
          <p:cNvPr id="3" name="Content Placeholder 2"/>
          <p:cNvSpPr>
            <a:spLocks noGrp="1"/>
          </p:cNvSpPr>
          <p:nvPr>
            <p:ph idx="1"/>
          </p:nvPr>
        </p:nvSpPr>
        <p:spPr>
          <a:xfrm>
            <a:off x="384313" y="2093843"/>
            <a:ext cx="11807687" cy="4764157"/>
          </a:xfrm>
        </p:spPr>
        <p:txBody>
          <a:bodyPr>
            <a:noAutofit/>
          </a:bodyPr>
          <a:lstStyle/>
          <a:p>
            <a:pPr marL="0" indent="0">
              <a:buNone/>
            </a:pPr>
            <a:r>
              <a:rPr lang="en-US" sz="3200" b="1" dirty="0"/>
              <a:t>Before the procedure</a:t>
            </a:r>
          </a:p>
          <a:p>
            <a:r>
              <a:rPr lang="en-US" sz="2800" dirty="0"/>
              <a:t>Check if the consent form has been completed and signed.</a:t>
            </a:r>
          </a:p>
          <a:p>
            <a:r>
              <a:rPr lang="en-US" sz="2800" dirty="0"/>
              <a:t>Assess client for known allergies, especially to local anesthetic.</a:t>
            </a:r>
          </a:p>
          <a:p>
            <a:r>
              <a:rPr lang="en-US" sz="2800" dirty="0"/>
              <a:t> Place patient on the proper position. Proper positioning stretches the chest or back and allows easier access to the intercostal spaces. The nurse can position the client in one either of the following:</a:t>
            </a:r>
          </a:p>
          <a:p>
            <a:endParaRPr lang="en-US" sz="2800" dirty="0"/>
          </a:p>
        </p:txBody>
      </p:sp>
    </p:spTree>
    <p:extLst>
      <p:ext uri="{BB962C8B-B14F-4D97-AF65-F5344CB8AC3E}">
        <p14:creationId xmlns:p14="http://schemas.microsoft.com/office/powerpoint/2010/main" val="13600243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383" y="685800"/>
            <a:ext cx="10694641" cy="917713"/>
          </a:xfrm>
        </p:spPr>
        <p:txBody>
          <a:bodyPr/>
          <a:lstStyle/>
          <a:p>
            <a:r>
              <a:rPr lang="en-US" dirty="0"/>
              <a:t>Ct…</a:t>
            </a:r>
          </a:p>
        </p:txBody>
      </p:sp>
      <p:sp>
        <p:nvSpPr>
          <p:cNvPr id="3" name="Content Placeholder 2"/>
          <p:cNvSpPr>
            <a:spLocks noGrp="1"/>
          </p:cNvSpPr>
          <p:nvPr>
            <p:ph idx="1"/>
          </p:nvPr>
        </p:nvSpPr>
        <p:spPr>
          <a:xfrm>
            <a:off x="0" y="2213113"/>
            <a:ext cx="12192000" cy="4644887"/>
          </a:xfrm>
        </p:spPr>
        <p:txBody>
          <a:bodyPr>
            <a:noAutofit/>
          </a:bodyPr>
          <a:lstStyle/>
          <a:p>
            <a:r>
              <a:rPr lang="en-US" sz="3200" dirty="0"/>
              <a:t>Assist the client to sit on the edge of the bed with the feet supported and arms and head on a padded over-the-bed table</a:t>
            </a:r>
          </a:p>
          <a:p>
            <a:r>
              <a:rPr lang="en-US" sz="3200" dirty="0"/>
              <a:t>Assist the patient to straddle on a chair with his or her arms and head resting on the back of the chair</a:t>
            </a:r>
          </a:p>
          <a:p>
            <a:r>
              <a:rPr lang="en-US" sz="3200" dirty="0"/>
              <a:t>If the client is unable to assume a sitting position, assist him or her to lie on the unaffected side. Then elevate the head of bed to 30 to 45 degrees</a:t>
            </a:r>
          </a:p>
          <a:p>
            <a:endParaRPr lang="en-US" sz="3200" dirty="0"/>
          </a:p>
        </p:txBody>
      </p:sp>
    </p:spTree>
    <p:extLst>
      <p:ext uri="{BB962C8B-B14F-4D97-AF65-F5344CB8AC3E}">
        <p14:creationId xmlns:p14="http://schemas.microsoft.com/office/powerpoint/2010/main" val="3984761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349" y="808383"/>
            <a:ext cx="10906676" cy="795130"/>
          </a:xfrm>
        </p:spPr>
        <p:txBody>
          <a:bodyPr>
            <a:normAutofit/>
          </a:bodyPr>
          <a:lstStyle/>
          <a:p>
            <a:r>
              <a:rPr lang="en-US" b="1" dirty="0"/>
              <a:t>During the procedure;</a:t>
            </a:r>
            <a:endParaRPr lang="en-US" dirty="0"/>
          </a:p>
        </p:txBody>
      </p:sp>
      <p:sp>
        <p:nvSpPr>
          <p:cNvPr id="3" name="Content Placeholder 2"/>
          <p:cNvSpPr>
            <a:spLocks noGrp="1"/>
          </p:cNvSpPr>
          <p:nvPr>
            <p:ph idx="1"/>
          </p:nvPr>
        </p:nvSpPr>
        <p:spPr>
          <a:xfrm>
            <a:off x="0" y="2425148"/>
            <a:ext cx="12192000" cy="4432852"/>
          </a:xfrm>
        </p:spPr>
        <p:txBody>
          <a:bodyPr>
            <a:normAutofit/>
          </a:bodyPr>
          <a:lstStyle/>
          <a:p>
            <a:r>
              <a:rPr lang="en-US" sz="3200" dirty="0"/>
              <a:t>Inform the client of the cold sensation to be felt when antiseptic skin solution is applied to the puncture site. A stinging sensation is also felt during the injection of the local anesthesia.</a:t>
            </a:r>
          </a:p>
          <a:p>
            <a:r>
              <a:rPr lang="en-US" sz="3200" dirty="0"/>
              <a:t>Instruct the client to refrain from coughing, breathing deeply or moving during the procedure to avoid injury to the lung.</a:t>
            </a:r>
          </a:p>
          <a:p>
            <a:endParaRPr lang="en-US" sz="3200" dirty="0"/>
          </a:p>
        </p:txBody>
      </p:sp>
    </p:spTree>
    <p:extLst>
      <p:ext uri="{BB962C8B-B14F-4D97-AF65-F5344CB8AC3E}">
        <p14:creationId xmlns:p14="http://schemas.microsoft.com/office/powerpoint/2010/main" val="2671741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1514060"/>
          </a:xfrm>
        </p:spPr>
        <p:txBody>
          <a:bodyPr>
            <a:normAutofit/>
          </a:bodyPr>
          <a:lstStyle/>
          <a:p>
            <a:r>
              <a:rPr lang="en-US" b="1" dirty="0"/>
              <a:t>After the procedure</a:t>
            </a:r>
            <a:br>
              <a:rPr lang="en-US" b="1" dirty="0"/>
            </a:br>
            <a:endParaRPr lang="en-US" b="1" dirty="0"/>
          </a:p>
        </p:txBody>
      </p:sp>
      <p:sp>
        <p:nvSpPr>
          <p:cNvPr id="3" name="Content Placeholder 2"/>
          <p:cNvSpPr>
            <a:spLocks noGrp="1"/>
          </p:cNvSpPr>
          <p:nvPr>
            <p:ph idx="1"/>
          </p:nvPr>
        </p:nvSpPr>
        <p:spPr>
          <a:xfrm>
            <a:off x="159026" y="2385391"/>
            <a:ext cx="12032974" cy="4472609"/>
          </a:xfrm>
        </p:spPr>
        <p:txBody>
          <a:bodyPr>
            <a:normAutofit/>
          </a:bodyPr>
          <a:lstStyle/>
          <a:p>
            <a:pPr marL="0" indent="0">
              <a:buNone/>
            </a:pPr>
            <a:r>
              <a:rPr lang="en-US" sz="3200" dirty="0"/>
              <a:t>After the needle is withdrawn, apply pressure over the puncture site and a small, sterile dressing is fixed in place.</a:t>
            </a:r>
          </a:p>
          <a:p>
            <a:r>
              <a:rPr lang="en-US" sz="3200" dirty="0"/>
              <a:t>    Put the client on bed rest.</a:t>
            </a:r>
          </a:p>
          <a:p>
            <a:r>
              <a:rPr lang="en-US" sz="3200" dirty="0"/>
              <a:t>    Obtain post-procedure chest x-ray results. The x-ray verifies that there is no pneumothorax.</a:t>
            </a:r>
          </a:p>
        </p:txBody>
      </p:sp>
    </p:spTree>
    <p:extLst>
      <p:ext uri="{BB962C8B-B14F-4D97-AF65-F5344CB8AC3E}">
        <p14:creationId xmlns:p14="http://schemas.microsoft.com/office/powerpoint/2010/main" val="886795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43" y="685801"/>
            <a:ext cx="10933181" cy="824948"/>
          </a:xfrm>
        </p:spPr>
        <p:txBody>
          <a:bodyPr/>
          <a:lstStyle/>
          <a:p>
            <a:r>
              <a:rPr lang="en-US" dirty="0"/>
              <a:t>Ct….</a:t>
            </a:r>
          </a:p>
        </p:txBody>
      </p:sp>
      <p:sp>
        <p:nvSpPr>
          <p:cNvPr id="3" name="Content Placeholder 2"/>
          <p:cNvSpPr>
            <a:spLocks noGrp="1"/>
          </p:cNvSpPr>
          <p:nvPr>
            <p:ph idx="1"/>
          </p:nvPr>
        </p:nvSpPr>
        <p:spPr>
          <a:xfrm>
            <a:off x="119270" y="2319130"/>
            <a:ext cx="11940208" cy="4399722"/>
          </a:xfrm>
        </p:spPr>
        <p:txBody>
          <a:bodyPr>
            <a:normAutofit/>
          </a:bodyPr>
          <a:lstStyle/>
          <a:p>
            <a:r>
              <a:rPr lang="en-US" sz="3200" dirty="0"/>
              <a:t>Record total amount of fluid withdrawn, nature of fluid and its color and viscosity.</a:t>
            </a:r>
          </a:p>
          <a:p>
            <a:r>
              <a:rPr lang="en-US" sz="3200" dirty="0"/>
              <a:t>If ordered, prepare samples for laboratory evaluation. A specimen container with formalin may be needed if a pleural biopsy is to be obtained.</a:t>
            </a:r>
          </a:p>
        </p:txBody>
      </p:sp>
    </p:spTree>
    <p:extLst>
      <p:ext uri="{BB962C8B-B14F-4D97-AF65-F5344CB8AC3E}">
        <p14:creationId xmlns:p14="http://schemas.microsoft.com/office/powerpoint/2010/main" val="9674237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172278" y="2603500"/>
            <a:ext cx="12019722" cy="4254500"/>
          </a:xfrm>
        </p:spPr>
        <p:txBody>
          <a:bodyPr>
            <a:normAutofit/>
          </a:bodyPr>
          <a:lstStyle/>
          <a:p>
            <a:r>
              <a:rPr lang="en-US" sz="3200" dirty="0"/>
              <a:t>Evaluate the patient at intervals for increased respiration rate, asymmetric lung movement, vertigo, tightness in the chest area, uncontrolled cough with blood-tinged mucus, rapid pulse and signs of hypoxemia.</a:t>
            </a:r>
          </a:p>
        </p:txBody>
      </p:sp>
    </p:spTree>
    <p:extLst>
      <p:ext uri="{BB962C8B-B14F-4D97-AF65-F5344CB8AC3E}">
        <p14:creationId xmlns:p14="http://schemas.microsoft.com/office/powerpoint/2010/main" val="2283203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0" y="2603500"/>
            <a:ext cx="12085983" cy="4128604"/>
          </a:xfrm>
        </p:spPr>
        <p:txBody>
          <a:bodyPr>
            <a:normAutofit/>
          </a:bodyPr>
          <a:lstStyle/>
          <a:p>
            <a:r>
              <a:rPr lang="en-US" sz="3200" dirty="0"/>
              <a:t>To prevent pulmonary edema and hypovolemic shock after the procedure, fluid is removed slowly and no more than 1000 ml of fluid is removed during the first 30 minutes. Also, it is vital to check the client for complications post-thoracentesis to provide timely interventions.</a:t>
            </a:r>
          </a:p>
        </p:txBody>
      </p:sp>
    </p:spTree>
    <p:extLst>
      <p:ext uri="{BB962C8B-B14F-4D97-AF65-F5344CB8AC3E}">
        <p14:creationId xmlns:p14="http://schemas.microsoft.com/office/powerpoint/2010/main" val="23653447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3666-6B66-4E9A-9DA0-EFAFE40B14A2}"/>
              </a:ext>
            </a:extLst>
          </p:cNvPr>
          <p:cNvSpPr>
            <a:spLocks noGrp="1"/>
          </p:cNvSpPr>
          <p:nvPr>
            <p:ph type="title"/>
          </p:nvPr>
        </p:nvSpPr>
        <p:spPr>
          <a:xfrm>
            <a:off x="278296" y="2478157"/>
            <a:ext cx="10270433" cy="1842052"/>
          </a:xfrm>
        </p:spPr>
        <p:txBody>
          <a:bodyPr/>
          <a:lstStyle/>
          <a:p>
            <a:br>
              <a:rPr lang="en-US" sz="5400" b="1" dirty="0">
                <a:solidFill>
                  <a:schemeClr val="tx1"/>
                </a:solidFill>
              </a:rPr>
            </a:br>
            <a:r>
              <a:rPr lang="en-US" sz="5400" b="1" dirty="0">
                <a:solidFill>
                  <a:schemeClr val="accent6">
                    <a:lumMod val="75000"/>
                  </a:schemeClr>
                </a:solidFill>
              </a:rPr>
              <a:t>RADIOLOGICAL PROCEDURES </a:t>
            </a:r>
            <a:br>
              <a:rPr lang="en-US" sz="5400" b="1" dirty="0">
                <a:solidFill>
                  <a:schemeClr val="tx1"/>
                </a:solidFill>
              </a:rPr>
            </a:br>
            <a:endParaRPr lang="en-US" sz="5400" b="1" dirty="0">
              <a:solidFill>
                <a:schemeClr val="tx1"/>
              </a:solidFill>
            </a:endParaRPr>
          </a:p>
        </p:txBody>
      </p:sp>
    </p:spTree>
    <p:extLst>
      <p:ext uri="{BB962C8B-B14F-4D97-AF65-F5344CB8AC3E}">
        <p14:creationId xmlns:p14="http://schemas.microsoft.com/office/powerpoint/2010/main" val="41789133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4D080B-B96F-4920-A434-F65A797581B1}"/>
              </a:ext>
            </a:extLst>
          </p:cNvPr>
          <p:cNvSpPr>
            <a:spLocks noGrp="1"/>
          </p:cNvSpPr>
          <p:nvPr>
            <p:ph type="title"/>
          </p:nvPr>
        </p:nvSpPr>
        <p:spPr/>
        <p:txBody>
          <a:bodyPr/>
          <a:lstStyle/>
          <a:p>
            <a:r>
              <a:rPr lang="en-US" b="1" dirty="0"/>
              <a:t>The biliary tree</a:t>
            </a:r>
          </a:p>
        </p:txBody>
      </p:sp>
      <p:pic>
        <p:nvPicPr>
          <p:cNvPr id="5" name="Content Placeholder 4">
            <a:extLst>
              <a:ext uri="{FF2B5EF4-FFF2-40B4-BE49-F238E27FC236}">
                <a16:creationId xmlns:a16="http://schemas.microsoft.com/office/drawing/2014/main" id="{FA3B7F2B-FA25-4324-A734-04C12970B756}"/>
              </a:ext>
            </a:extLst>
          </p:cNvPr>
          <p:cNvPicPr>
            <a:picLocks noGrp="1" noChangeAspect="1"/>
          </p:cNvPicPr>
          <p:nvPr>
            <p:ph idx="1"/>
          </p:nvPr>
        </p:nvPicPr>
        <p:blipFill>
          <a:blip r:embed="rId2"/>
          <a:stretch>
            <a:fillRect/>
          </a:stretch>
        </p:blipFill>
        <p:spPr>
          <a:xfrm>
            <a:off x="1264356" y="2235200"/>
            <a:ext cx="9245600" cy="4622800"/>
          </a:xfrm>
        </p:spPr>
      </p:pic>
    </p:spTree>
    <p:extLst>
      <p:ext uri="{BB962C8B-B14F-4D97-AF65-F5344CB8AC3E}">
        <p14:creationId xmlns:p14="http://schemas.microsoft.com/office/powerpoint/2010/main" val="1756411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792" y="991673"/>
            <a:ext cx="11114467" cy="695460"/>
          </a:xfrm>
        </p:spPr>
        <p:txBody>
          <a:bodyPr/>
          <a:lstStyle/>
          <a:p>
            <a:r>
              <a:rPr lang="en-US" sz="4000" b="1" dirty="0"/>
              <a:t>CHOLECYSTOGRAM </a:t>
            </a:r>
          </a:p>
        </p:txBody>
      </p:sp>
      <p:sp>
        <p:nvSpPr>
          <p:cNvPr id="3" name="Content Placeholder 2"/>
          <p:cNvSpPr>
            <a:spLocks noGrp="1"/>
          </p:cNvSpPr>
          <p:nvPr>
            <p:ph idx="1"/>
          </p:nvPr>
        </p:nvSpPr>
        <p:spPr>
          <a:xfrm>
            <a:off x="257577" y="2253803"/>
            <a:ext cx="11153106" cy="4005329"/>
          </a:xfrm>
        </p:spPr>
        <p:txBody>
          <a:bodyPr>
            <a:normAutofit lnSpcReduction="10000"/>
          </a:bodyPr>
          <a:lstStyle/>
          <a:p>
            <a:pPr marL="539496" indent="-457200" defTabSz="914400">
              <a:spcBef>
                <a:spcPts val="600"/>
              </a:spcBef>
              <a:buClr>
                <a:srgbClr val="3891A7"/>
              </a:buClr>
            </a:pPr>
            <a:r>
              <a:rPr lang="en-US" sz="3200" dirty="0">
                <a:solidFill>
                  <a:prstClr val="black"/>
                </a:solidFill>
                <a:latin typeface="Gill Sans MT"/>
              </a:rPr>
              <a:t>Cholecystogram is an x-ray procedure used to help evaluate the </a:t>
            </a:r>
            <a:r>
              <a:rPr lang="en-US" sz="3200" b="1" dirty="0">
                <a:solidFill>
                  <a:prstClr val="black"/>
                </a:solidFill>
                <a:latin typeface="Gill Sans MT"/>
              </a:rPr>
              <a:t>gall bladder. </a:t>
            </a:r>
          </a:p>
          <a:p>
            <a:pPr marL="539496" indent="-457200" defTabSz="914400">
              <a:spcBef>
                <a:spcPts val="600"/>
              </a:spcBef>
              <a:buClr>
                <a:srgbClr val="3891A7"/>
              </a:buClr>
            </a:pPr>
            <a:r>
              <a:rPr lang="en-US" sz="3200" dirty="0">
                <a:solidFill>
                  <a:prstClr val="black"/>
                </a:solidFill>
                <a:latin typeface="Gill Sans MT"/>
              </a:rPr>
              <a:t>The test is used to help diagnose disorders of the liver and gall bladder including  </a:t>
            </a:r>
            <a:r>
              <a:rPr lang="en-US" sz="3200" dirty="0" err="1">
                <a:solidFill>
                  <a:prstClr val="black"/>
                </a:solidFill>
                <a:latin typeface="Gill Sans MT"/>
              </a:rPr>
              <a:t>cholecystitis</a:t>
            </a:r>
            <a:r>
              <a:rPr lang="en-US" sz="3200" dirty="0">
                <a:solidFill>
                  <a:prstClr val="black"/>
                </a:solidFill>
                <a:latin typeface="Gill Sans MT"/>
              </a:rPr>
              <a:t>, polyps and gallstones. </a:t>
            </a:r>
          </a:p>
          <a:p>
            <a:pPr marL="539496" indent="-457200" defTabSz="914400">
              <a:spcBef>
                <a:spcPts val="600"/>
              </a:spcBef>
              <a:buClr>
                <a:srgbClr val="3891A7"/>
              </a:buClr>
            </a:pPr>
            <a:r>
              <a:rPr lang="en-US" sz="3200" dirty="0">
                <a:solidFill>
                  <a:prstClr val="black"/>
                </a:solidFill>
                <a:latin typeface="Gill Sans MT"/>
              </a:rPr>
              <a:t>For the procedure, a special diet (low fat diet) is consumed a day prior to the test. </a:t>
            </a:r>
          </a:p>
          <a:p>
            <a:pPr marL="539496" indent="-457200" defTabSz="914400">
              <a:spcBef>
                <a:spcPts val="600"/>
              </a:spcBef>
              <a:buClr>
                <a:srgbClr val="3891A7"/>
              </a:buClr>
            </a:pPr>
            <a:r>
              <a:rPr lang="en-US" sz="3200" dirty="0">
                <a:solidFill>
                  <a:prstClr val="black"/>
                </a:solidFill>
                <a:latin typeface="Gill Sans MT"/>
              </a:rPr>
              <a:t>Contrast tablets are also swallowed the evening before to help visualize the gall bladder on x-ray. </a:t>
            </a:r>
          </a:p>
          <a:p>
            <a:pPr marL="539496" indent="-457200" defTabSz="914400">
              <a:spcBef>
                <a:spcPts val="600"/>
              </a:spcBef>
              <a:buClr>
                <a:srgbClr val="3891A7"/>
              </a:buClr>
            </a:pPr>
            <a:endParaRPr lang="en-US" sz="3200" dirty="0">
              <a:solidFill>
                <a:prstClr val="black"/>
              </a:solidFill>
              <a:latin typeface="Gill Sans MT"/>
            </a:endParaRPr>
          </a:p>
          <a:p>
            <a:pPr marL="539496" indent="-457200" defTabSz="914400">
              <a:spcBef>
                <a:spcPts val="600"/>
              </a:spcBef>
              <a:buClr>
                <a:srgbClr val="3891A7"/>
              </a:buClr>
            </a:pPr>
            <a:endParaRPr lang="en-US" sz="3200" dirty="0">
              <a:solidFill>
                <a:prstClr val="black"/>
              </a:solidFill>
              <a:latin typeface="Gill Sans MT"/>
            </a:endParaRPr>
          </a:p>
        </p:txBody>
      </p:sp>
    </p:spTree>
    <p:extLst>
      <p:ext uri="{BB962C8B-B14F-4D97-AF65-F5344CB8AC3E}">
        <p14:creationId xmlns:p14="http://schemas.microsoft.com/office/powerpoint/2010/main" val="410708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0" y="2202287"/>
            <a:ext cx="12192000" cy="4655713"/>
          </a:xfrm>
        </p:spPr>
        <p:txBody>
          <a:bodyPr/>
          <a:lstStyle/>
          <a:p>
            <a:pPr lvl="0" fontAlgn="base">
              <a:buNone/>
            </a:pPr>
            <a:r>
              <a:rPr lang="en-US" sz="2800" b="1" dirty="0"/>
              <a:t>4. Monitor patients during testing</a:t>
            </a:r>
          </a:p>
          <a:p>
            <a:pPr fontAlgn="base"/>
            <a:r>
              <a:rPr lang="en-US" sz="2400" dirty="0"/>
              <a:t>This includes monitoring their current medical condition, especially in those patients deemed unstable.</a:t>
            </a:r>
          </a:p>
          <a:p>
            <a:pPr fontAlgn="base"/>
            <a:r>
              <a:rPr lang="en-US" sz="2400" dirty="0"/>
              <a:t> They must check a patient's vital signs (blood pressure, pulse, breathing rate), </a:t>
            </a:r>
          </a:p>
          <a:p>
            <a:pPr fontAlgn="base"/>
            <a:r>
              <a:rPr lang="en-US" sz="2400" dirty="0"/>
              <a:t>Assess physical condition and keep an eye on any monitors that the patient needs to remain hooked up to during the tests, such as a heart monitor or ventilator.</a:t>
            </a:r>
          </a:p>
          <a:p>
            <a:pPr fontAlgn="base"/>
            <a:r>
              <a:rPr lang="en-US" sz="2400" dirty="0"/>
              <a:t>Nurses may also be required to connect or disconnect any monitors or devices that can interfere with the testing.</a:t>
            </a:r>
          </a:p>
          <a:p>
            <a:endParaRPr lang="en-US" dirty="0"/>
          </a:p>
        </p:txBody>
      </p:sp>
    </p:spTree>
    <p:extLst>
      <p:ext uri="{BB962C8B-B14F-4D97-AF65-F5344CB8AC3E}">
        <p14:creationId xmlns:p14="http://schemas.microsoft.com/office/powerpoint/2010/main" val="31463619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206062" y="2369713"/>
            <a:ext cx="11835684" cy="4069723"/>
          </a:xfrm>
        </p:spPr>
        <p:txBody>
          <a:bodyPr>
            <a:normAutofit/>
          </a:bodyPr>
          <a:lstStyle/>
          <a:p>
            <a:r>
              <a:rPr lang="en-US" sz="2800" dirty="0"/>
              <a:t>On the morning of the procedure patient avoids eating or drinking anything</a:t>
            </a:r>
          </a:p>
          <a:p>
            <a:r>
              <a:rPr lang="en-US" sz="2800" dirty="0"/>
              <a:t>Some people may experience adverse reactions of the contrast, diarrhea, nausea and vomiting.</a:t>
            </a:r>
          </a:p>
          <a:p>
            <a:pPr marL="0" indent="0">
              <a:buNone/>
            </a:pPr>
            <a:endParaRPr lang="en-US" sz="2800" dirty="0"/>
          </a:p>
        </p:txBody>
      </p:sp>
    </p:spTree>
    <p:extLst>
      <p:ext uri="{BB962C8B-B14F-4D97-AF65-F5344CB8AC3E}">
        <p14:creationId xmlns:p14="http://schemas.microsoft.com/office/powerpoint/2010/main" val="2355583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98" y="566670"/>
            <a:ext cx="10959920" cy="1262130"/>
          </a:xfrm>
        </p:spPr>
        <p:txBody>
          <a:bodyPr/>
          <a:lstStyle/>
          <a:p>
            <a:r>
              <a:rPr lang="en-US" b="1" dirty="0"/>
              <a:t> </a:t>
            </a:r>
          </a:p>
        </p:txBody>
      </p:sp>
      <p:sp>
        <p:nvSpPr>
          <p:cNvPr id="3" name="Content Placeholder 2"/>
          <p:cNvSpPr>
            <a:spLocks noGrp="1"/>
          </p:cNvSpPr>
          <p:nvPr>
            <p:ph idx="1"/>
          </p:nvPr>
        </p:nvSpPr>
        <p:spPr>
          <a:xfrm>
            <a:off x="347730" y="2305318"/>
            <a:ext cx="10998557" cy="4327301"/>
          </a:xfrm>
        </p:spPr>
        <p:txBody>
          <a:bodyPr>
            <a:normAutofit/>
          </a:bodyPr>
          <a:lstStyle/>
          <a:p>
            <a:pPr marL="539496" indent="-457200" defTabSz="914400">
              <a:spcBef>
                <a:spcPts val="600"/>
              </a:spcBef>
              <a:buClr>
                <a:srgbClr val="3891A7"/>
              </a:buClr>
            </a:pPr>
            <a:r>
              <a:rPr lang="en-US" sz="3200" dirty="0">
                <a:solidFill>
                  <a:prstClr val="black"/>
                </a:solidFill>
                <a:latin typeface="Gill Sans MT"/>
              </a:rPr>
              <a:t>Cholangiography is the imaging of the </a:t>
            </a:r>
            <a:r>
              <a:rPr lang="en-US" sz="3200" b="1" dirty="0">
                <a:solidFill>
                  <a:prstClr val="black"/>
                </a:solidFill>
                <a:latin typeface="Gill Sans MT"/>
              </a:rPr>
              <a:t>bile duct</a:t>
            </a:r>
            <a:r>
              <a:rPr lang="en-US" sz="3200" dirty="0">
                <a:solidFill>
                  <a:prstClr val="black"/>
                </a:solidFill>
                <a:latin typeface="Gill Sans MT"/>
              </a:rPr>
              <a:t> by x-rays and an </a:t>
            </a:r>
            <a:r>
              <a:rPr lang="en-US" sz="3200" b="1" dirty="0">
                <a:solidFill>
                  <a:prstClr val="black"/>
                </a:solidFill>
                <a:latin typeface="Gill Sans MT"/>
              </a:rPr>
              <a:t>injection of contrast medium.</a:t>
            </a:r>
            <a:r>
              <a:rPr lang="en-US" sz="3200" dirty="0">
                <a:solidFill>
                  <a:prstClr val="black"/>
                </a:solidFill>
                <a:latin typeface="Gill Sans MT"/>
              </a:rPr>
              <a:t>.</a:t>
            </a:r>
          </a:p>
          <a:p>
            <a:pPr marL="539496" indent="-457200" defTabSz="914400">
              <a:spcBef>
                <a:spcPts val="600"/>
              </a:spcBef>
              <a:buClr>
                <a:srgbClr val="3891A7"/>
              </a:buClr>
            </a:pPr>
            <a:r>
              <a:rPr lang="en-US" sz="3200" dirty="0">
                <a:solidFill>
                  <a:prstClr val="black"/>
                </a:solidFill>
                <a:latin typeface="Gill Sans MT"/>
              </a:rPr>
              <a:t>There are at least two kinds of cholangiography:</a:t>
            </a:r>
          </a:p>
          <a:p>
            <a:pPr marL="82296" indent="0" defTabSz="914400">
              <a:spcBef>
                <a:spcPts val="600"/>
              </a:spcBef>
              <a:buClr>
                <a:srgbClr val="3891A7"/>
              </a:buClr>
              <a:buNone/>
            </a:pPr>
            <a:r>
              <a:rPr lang="en-US" sz="3200" b="1" dirty="0">
                <a:solidFill>
                  <a:prstClr val="black"/>
                </a:solidFill>
                <a:latin typeface="Gill Sans MT"/>
              </a:rPr>
              <a:t>1. Percutaneous Trans-hepatic Cholangiography (PTC</a:t>
            </a:r>
            <a:r>
              <a:rPr lang="en-US" sz="3200" dirty="0">
                <a:solidFill>
                  <a:prstClr val="black"/>
                </a:solidFill>
                <a:latin typeface="Gill Sans MT"/>
              </a:rPr>
              <a:t>): Examination of liver and bile ducts by x-rays. This is accomplished by the insertion of a thin needle into the liver carrying a contrast medium to help to see blockage in liver and bile ducts.</a:t>
            </a:r>
          </a:p>
          <a:p>
            <a:endParaRPr lang="en-US" sz="3200" dirty="0"/>
          </a:p>
        </p:txBody>
      </p:sp>
      <p:sp>
        <p:nvSpPr>
          <p:cNvPr id="6" name="Rectangle 5"/>
          <p:cNvSpPr/>
          <p:nvPr/>
        </p:nvSpPr>
        <p:spPr>
          <a:xfrm>
            <a:off x="489398" y="1003413"/>
            <a:ext cx="11178861" cy="646331"/>
          </a:xfrm>
          <a:prstGeom prst="rect">
            <a:avLst/>
          </a:prstGeom>
        </p:spPr>
        <p:txBody>
          <a:bodyPr wrap="square">
            <a:spAutoFit/>
          </a:bodyPr>
          <a:lstStyle/>
          <a:p>
            <a:r>
              <a:rPr lang="en-US" sz="3600" b="1" dirty="0">
                <a:solidFill>
                  <a:schemeClr val="bg2"/>
                </a:solidFill>
                <a:effectLst>
                  <a:outerShdw blurRad="50000" dist="30000" dir="5400000" algn="tl" rotWithShape="0">
                    <a:srgbClr val="000000">
                      <a:alpha val="30000"/>
                    </a:srgbClr>
                  </a:outerShdw>
                </a:effectLst>
                <a:latin typeface="Gill Sans MT"/>
              </a:rPr>
              <a:t>CHOLANGIOGRAPHY/CHOLOANGIOGRAM</a:t>
            </a:r>
            <a:endParaRPr lang="en-US" sz="3600" dirty="0">
              <a:solidFill>
                <a:schemeClr val="bg2"/>
              </a:solidFill>
            </a:endParaRPr>
          </a:p>
        </p:txBody>
      </p:sp>
    </p:spTree>
    <p:extLst>
      <p:ext uri="{BB962C8B-B14F-4D97-AF65-F5344CB8AC3E}">
        <p14:creationId xmlns:p14="http://schemas.microsoft.com/office/powerpoint/2010/main" val="2541752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43944"/>
            <a:ext cx="8761413" cy="515155"/>
          </a:xfrm>
        </p:spPr>
        <p:txBody>
          <a:bodyPr/>
          <a:lstStyle/>
          <a:p>
            <a:r>
              <a:rPr lang="en-US" dirty="0"/>
              <a:t>Ct….</a:t>
            </a:r>
          </a:p>
        </p:txBody>
      </p:sp>
      <p:sp>
        <p:nvSpPr>
          <p:cNvPr id="3" name="Content Placeholder 2"/>
          <p:cNvSpPr>
            <a:spLocks noGrp="1"/>
          </p:cNvSpPr>
          <p:nvPr>
            <p:ph idx="1"/>
          </p:nvPr>
        </p:nvSpPr>
        <p:spPr>
          <a:xfrm>
            <a:off x="0" y="2215166"/>
            <a:ext cx="12192000" cy="4655712"/>
          </a:xfrm>
        </p:spPr>
        <p:txBody>
          <a:bodyPr>
            <a:normAutofit/>
          </a:bodyPr>
          <a:lstStyle/>
          <a:p>
            <a:pPr marL="82296" lvl="0" indent="0" defTabSz="914400">
              <a:spcBef>
                <a:spcPts val="600"/>
              </a:spcBef>
              <a:buClr>
                <a:srgbClr val="3891A7"/>
              </a:buClr>
              <a:buNone/>
            </a:pPr>
            <a:r>
              <a:rPr lang="en-US" sz="3000" b="1" dirty="0">
                <a:solidFill>
                  <a:prstClr val="black"/>
                </a:solidFill>
                <a:latin typeface="Gill Sans MT"/>
              </a:rPr>
              <a:t>2. Endoscopic Retrograde </a:t>
            </a:r>
            <a:r>
              <a:rPr lang="en-US" sz="3000" b="1" dirty="0" err="1">
                <a:solidFill>
                  <a:prstClr val="black"/>
                </a:solidFill>
                <a:latin typeface="Gill Sans MT"/>
              </a:rPr>
              <a:t>Choledochography</a:t>
            </a:r>
            <a:r>
              <a:rPr lang="en-US" sz="3000" b="1" dirty="0">
                <a:solidFill>
                  <a:prstClr val="black"/>
                </a:solidFill>
                <a:latin typeface="Gill Sans MT"/>
              </a:rPr>
              <a:t> </a:t>
            </a:r>
            <a:r>
              <a:rPr lang="en-US" sz="3000" dirty="0">
                <a:solidFill>
                  <a:prstClr val="black"/>
                </a:solidFill>
                <a:latin typeface="Gill Sans MT"/>
              </a:rPr>
              <a:t>(ERC).</a:t>
            </a:r>
          </a:p>
          <a:p>
            <a:pPr marL="82296" lvl="0" indent="0" defTabSz="914400">
              <a:spcBef>
                <a:spcPts val="600"/>
              </a:spcBef>
              <a:buClr>
                <a:srgbClr val="3891A7"/>
              </a:buClr>
              <a:buNone/>
            </a:pPr>
            <a:endParaRPr lang="en-US" sz="3000" dirty="0">
              <a:solidFill>
                <a:prstClr val="black"/>
              </a:solidFill>
              <a:latin typeface="Gill Sans MT"/>
            </a:endParaRPr>
          </a:p>
          <a:p>
            <a:pPr marL="539496" indent="-457200" defTabSz="914400">
              <a:spcBef>
                <a:spcPts val="600"/>
              </a:spcBef>
              <a:buClr>
                <a:srgbClr val="3891A7"/>
              </a:buClr>
            </a:pPr>
            <a:r>
              <a:rPr lang="en-US" sz="3200" dirty="0">
                <a:solidFill>
                  <a:prstClr val="black"/>
                </a:solidFill>
                <a:latin typeface="Gill Sans MT"/>
              </a:rPr>
              <a:t>This primarily  </a:t>
            </a:r>
            <a:r>
              <a:rPr lang="en-US" sz="3200" b="1" dirty="0">
                <a:solidFill>
                  <a:prstClr val="black"/>
                </a:solidFill>
                <a:latin typeface="Gill Sans MT"/>
              </a:rPr>
              <a:t>examines the larger bile ducts </a:t>
            </a:r>
            <a:r>
              <a:rPr lang="en-US" sz="3200" dirty="0">
                <a:solidFill>
                  <a:prstClr val="black"/>
                </a:solidFill>
                <a:latin typeface="Gill Sans MT"/>
              </a:rPr>
              <a:t>within the liver and the bile ducts outside the liver</a:t>
            </a:r>
          </a:p>
          <a:p>
            <a:pPr marL="539496" indent="-457200" defTabSz="914400">
              <a:spcBef>
                <a:spcPts val="600"/>
              </a:spcBef>
              <a:buClr>
                <a:srgbClr val="3891A7"/>
              </a:buClr>
            </a:pPr>
            <a:r>
              <a:rPr lang="en-US" sz="3200" dirty="0">
                <a:solidFill>
                  <a:prstClr val="black"/>
                </a:solidFill>
                <a:latin typeface="Gill Sans MT"/>
              </a:rPr>
              <a:t>The contrast media is given intravenously</a:t>
            </a:r>
          </a:p>
          <a:p>
            <a:pPr marL="539496" indent="-457200" defTabSz="914400">
              <a:spcBef>
                <a:spcPts val="600"/>
              </a:spcBef>
              <a:buClr>
                <a:srgbClr val="3891A7"/>
              </a:buClr>
            </a:pPr>
            <a:r>
              <a:rPr lang="en-US" sz="3200" dirty="0">
                <a:solidFill>
                  <a:prstClr val="black"/>
                </a:solidFill>
                <a:latin typeface="Gill Sans MT"/>
              </a:rPr>
              <a:t>The procedure is used to locate gall stones within the bile ducts and identify other causes of obstruction to the flow of bile. </a:t>
            </a:r>
            <a:r>
              <a:rPr lang="en-US" sz="3200" dirty="0" err="1">
                <a:solidFill>
                  <a:prstClr val="black"/>
                </a:solidFill>
                <a:latin typeface="Gill Sans MT"/>
              </a:rPr>
              <a:t>E.g</a:t>
            </a:r>
            <a:r>
              <a:rPr lang="en-US" sz="3200" dirty="0">
                <a:solidFill>
                  <a:prstClr val="black"/>
                </a:solidFill>
                <a:latin typeface="Gill Sans MT"/>
              </a:rPr>
              <a:t> strictures of bile ducts and cancers that may impair normal flow of bile</a:t>
            </a:r>
          </a:p>
          <a:p>
            <a:endParaRPr lang="en-US" sz="3200" dirty="0"/>
          </a:p>
        </p:txBody>
      </p:sp>
    </p:spTree>
    <p:extLst>
      <p:ext uri="{BB962C8B-B14F-4D97-AF65-F5344CB8AC3E}">
        <p14:creationId xmlns:p14="http://schemas.microsoft.com/office/powerpoint/2010/main" val="2625792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502276"/>
            <a:ext cx="8761413" cy="721217"/>
          </a:xfrm>
        </p:spPr>
        <p:txBody>
          <a:bodyPr/>
          <a:lstStyle/>
          <a:p>
            <a:r>
              <a:rPr lang="en-US" dirty="0"/>
              <a:t>Ct…</a:t>
            </a:r>
          </a:p>
        </p:txBody>
      </p:sp>
      <p:sp>
        <p:nvSpPr>
          <p:cNvPr id="3" name="Content Placeholder 2"/>
          <p:cNvSpPr>
            <a:spLocks noGrp="1"/>
          </p:cNvSpPr>
          <p:nvPr>
            <p:ph idx="1"/>
          </p:nvPr>
        </p:nvSpPr>
        <p:spPr>
          <a:xfrm>
            <a:off x="128788" y="2047741"/>
            <a:ext cx="11964473" cy="4681470"/>
          </a:xfrm>
        </p:spPr>
        <p:txBody>
          <a:bodyPr>
            <a:normAutofit fontScale="92500"/>
          </a:bodyPr>
          <a:lstStyle/>
          <a:p>
            <a:pPr marL="365760" lvl="0" indent="-283464" defTabSz="914400">
              <a:spcBef>
                <a:spcPts val="600"/>
              </a:spcBef>
              <a:buClr>
                <a:srgbClr val="3891A7"/>
              </a:buClr>
              <a:buNone/>
            </a:pPr>
            <a:r>
              <a:rPr lang="en-US" sz="3000" b="1" dirty="0">
                <a:solidFill>
                  <a:prstClr val="black"/>
                </a:solidFill>
                <a:latin typeface="Gill Sans MT"/>
              </a:rPr>
              <a:t>Procedure</a:t>
            </a:r>
          </a:p>
          <a:p>
            <a:pPr marL="365760" lvl="0" indent="-283464" defTabSz="914400">
              <a:spcBef>
                <a:spcPts val="600"/>
              </a:spcBef>
              <a:buClr>
                <a:srgbClr val="3891A7"/>
              </a:buClr>
              <a:buFont typeface="Wingdings 2"/>
              <a:buChar char=""/>
            </a:pPr>
            <a:r>
              <a:rPr lang="en-US" sz="3200" dirty="0">
                <a:solidFill>
                  <a:prstClr val="black"/>
                </a:solidFill>
                <a:latin typeface="Gill Sans MT"/>
              </a:rPr>
              <a:t>To do an intravenous </a:t>
            </a:r>
            <a:r>
              <a:rPr lang="en-US" sz="3200" dirty="0" err="1">
                <a:solidFill>
                  <a:prstClr val="black"/>
                </a:solidFill>
                <a:latin typeface="Gill Sans MT"/>
              </a:rPr>
              <a:t>cholangiogram</a:t>
            </a:r>
            <a:r>
              <a:rPr lang="en-US" sz="3200" dirty="0">
                <a:solidFill>
                  <a:prstClr val="black"/>
                </a:solidFill>
                <a:latin typeface="Gill Sans MT"/>
              </a:rPr>
              <a:t>, an iodine containing dye is injected intravenously into the blood </a:t>
            </a:r>
          </a:p>
          <a:p>
            <a:pPr marL="365760" lvl="0" indent="-283464" defTabSz="914400">
              <a:spcBef>
                <a:spcPts val="600"/>
              </a:spcBef>
              <a:buClr>
                <a:srgbClr val="3891A7"/>
              </a:buClr>
              <a:buFont typeface="Wingdings 2"/>
              <a:buChar char=""/>
            </a:pPr>
            <a:r>
              <a:rPr lang="en-US" sz="3200" dirty="0">
                <a:solidFill>
                  <a:prstClr val="black"/>
                </a:solidFill>
                <a:latin typeface="Gill Sans MT"/>
              </a:rPr>
              <a:t>The dye is removed from the blood by the liver which excretes it into bile.</a:t>
            </a:r>
          </a:p>
          <a:p>
            <a:pPr marL="365760" lvl="0" indent="-283464" defTabSz="914400">
              <a:spcBef>
                <a:spcPts val="600"/>
              </a:spcBef>
              <a:buClr>
                <a:srgbClr val="3891A7"/>
              </a:buClr>
              <a:buFont typeface="Wingdings 2"/>
              <a:buChar char=""/>
            </a:pPr>
            <a:r>
              <a:rPr lang="en-US" sz="3200" dirty="0">
                <a:solidFill>
                  <a:prstClr val="black"/>
                </a:solidFill>
                <a:latin typeface="Gill Sans MT"/>
              </a:rPr>
              <a:t> The dye is concentrated enough just as it’s secreted into the bile that it does not need to be further concentrated by the gall bladder in order to outline bile ducts and any gall stones that may form within them.</a:t>
            </a:r>
          </a:p>
          <a:p>
            <a:pPr marL="365760" lvl="0" indent="-283464" defTabSz="914400">
              <a:spcBef>
                <a:spcPts val="600"/>
              </a:spcBef>
              <a:buClr>
                <a:srgbClr val="3891A7"/>
              </a:buClr>
              <a:buFont typeface="Wingdings 2"/>
              <a:buChar char=""/>
            </a:pPr>
            <a:r>
              <a:rPr lang="en-US" sz="3200" dirty="0">
                <a:solidFill>
                  <a:prstClr val="black"/>
                </a:solidFill>
                <a:latin typeface="Gill Sans MT"/>
              </a:rPr>
              <a:t>several x-rays (radiographs) are taken as the liver excretes the dye</a:t>
            </a:r>
          </a:p>
          <a:p>
            <a:endParaRPr lang="en-US" dirty="0"/>
          </a:p>
        </p:txBody>
      </p:sp>
    </p:spTree>
    <p:extLst>
      <p:ext uri="{BB962C8B-B14F-4D97-AF65-F5344CB8AC3E}">
        <p14:creationId xmlns:p14="http://schemas.microsoft.com/office/powerpoint/2010/main" val="6292722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97" y="476518"/>
            <a:ext cx="11191741" cy="1275009"/>
          </a:xfrm>
        </p:spPr>
        <p:txBody>
          <a:bodyPr/>
          <a:lstStyle/>
          <a:p>
            <a:r>
              <a:rPr lang="en-US" b="1" dirty="0">
                <a:latin typeface="Gill Sans MT"/>
              </a:rPr>
              <a:t>ENDOSCOPIC RETROGRADE CHOLANGIOPANCREATOGRAPHY</a:t>
            </a:r>
            <a:r>
              <a:rPr lang="en-US" dirty="0">
                <a:latin typeface="Gill Sans MT"/>
              </a:rPr>
              <a:t> (</a:t>
            </a:r>
            <a:r>
              <a:rPr lang="en-US" b="1" dirty="0">
                <a:latin typeface="Gill Sans MT"/>
              </a:rPr>
              <a:t>ERCP</a:t>
            </a:r>
            <a:r>
              <a:rPr lang="en-US" dirty="0">
                <a:latin typeface="Gill Sans MT"/>
              </a:rPr>
              <a:t>)</a:t>
            </a:r>
            <a:endParaRPr lang="en-US" dirty="0"/>
          </a:p>
        </p:txBody>
      </p:sp>
      <p:sp>
        <p:nvSpPr>
          <p:cNvPr id="3" name="Content Placeholder 2"/>
          <p:cNvSpPr>
            <a:spLocks noGrp="1"/>
          </p:cNvSpPr>
          <p:nvPr>
            <p:ph idx="1"/>
          </p:nvPr>
        </p:nvSpPr>
        <p:spPr>
          <a:xfrm>
            <a:off x="103032" y="2240925"/>
            <a:ext cx="11874320" cy="4494726"/>
          </a:xfrm>
        </p:spPr>
        <p:txBody>
          <a:bodyPr/>
          <a:lstStyle/>
          <a:p>
            <a:pPr marL="539496" indent="-457200" defTabSz="914400">
              <a:spcBef>
                <a:spcPts val="600"/>
              </a:spcBef>
              <a:buClr>
                <a:srgbClr val="3891A7"/>
              </a:buClr>
            </a:pPr>
            <a:r>
              <a:rPr lang="en-US" sz="3200" dirty="0">
                <a:solidFill>
                  <a:prstClr val="black"/>
                </a:solidFill>
                <a:latin typeface="Gill Sans MT"/>
              </a:rPr>
              <a:t>It is a technique that combines the use of endoscopy and fluoroscopy to </a:t>
            </a:r>
            <a:r>
              <a:rPr lang="en-US" sz="3200" b="1" dirty="0">
                <a:solidFill>
                  <a:prstClr val="black"/>
                </a:solidFill>
                <a:latin typeface="Gill Sans MT"/>
              </a:rPr>
              <a:t>diagnose and treat </a:t>
            </a:r>
            <a:r>
              <a:rPr lang="en-US" sz="3200" dirty="0">
                <a:solidFill>
                  <a:prstClr val="black"/>
                </a:solidFill>
                <a:latin typeface="Gill Sans MT"/>
              </a:rPr>
              <a:t>certain problems of the biliary or pancreatic ductal systems.</a:t>
            </a:r>
          </a:p>
          <a:p>
            <a:pPr marL="539496" indent="-457200" defTabSz="914400">
              <a:spcBef>
                <a:spcPts val="600"/>
              </a:spcBef>
              <a:buClr>
                <a:srgbClr val="3891A7"/>
              </a:buClr>
            </a:pPr>
            <a:r>
              <a:rPr lang="en-US" sz="3200" dirty="0">
                <a:solidFill>
                  <a:prstClr val="black"/>
                </a:solidFill>
                <a:latin typeface="Gill Sans MT"/>
              </a:rPr>
              <a:t> Through the endoscope, the physician can see the inside of the stomach and duodenum, and inject dyes into the ducts in the biliary tree and pancreas so they can be seen on x-rays.</a:t>
            </a:r>
          </a:p>
          <a:p>
            <a:pPr marL="539496" indent="-457200" defTabSz="914400">
              <a:spcBef>
                <a:spcPts val="600"/>
              </a:spcBef>
              <a:buClr>
                <a:srgbClr val="3891A7"/>
              </a:buClr>
            </a:pPr>
            <a:endParaRPr lang="en-US" sz="3000" dirty="0">
              <a:solidFill>
                <a:prstClr val="black"/>
              </a:solidFill>
              <a:latin typeface="Gill Sans MT"/>
            </a:endParaRPr>
          </a:p>
          <a:p>
            <a:endParaRPr lang="en-US" dirty="0"/>
          </a:p>
        </p:txBody>
      </p:sp>
    </p:spTree>
    <p:extLst>
      <p:ext uri="{BB962C8B-B14F-4D97-AF65-F5344CB8AC3E}">
        <p14:creationId xmlns:p14="http://schemas.microsoft.com/office/powerpoint/2010/main" val="106250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103031" y="2099256"/>
            <a:ext cx="11951593" cy="4649274"/>
          </a:xfrm>
        </p:spPr>
        <p:txBody>
          <a:bodyPr/>
          <a:lstStyle/>
          <a:p>
            <a:pPr marL="539496" indent="-457200" defTabSz="914400">
              <a:spcBef>
                <a:spcPts val="600"/>
              </a:spcBef>
              <a:buClr>
                <a:srgbClr val="3891A7"/>
              </a:buClr>
            </a:pPr>
            <a:r>
              <a:rPr lang="en-US" sz="3000" dirty="0">
                <a:solidFill>
                  <a:prstClr val="black"/>
                </a:solidFill>
                <a:latin typeface="Gill Sans MT"/>
              </a:rPr>
              <a:t>ERCP is used primarily to diagnose and treat conditions of the bile ducts, including gallstones, inflammatory strictures (scars), leaks (from trauma and surgery), and cancers. </a:t>
            </a:r>
          </a:p>
          <a:p>
            <a:pPr marL="539496" indent="-457200" defTabSz="914400">
              <a:spcBef>
                <a:spcPts val="600"/>
              </a:spcBef>
              <a:buClr>
                <a:srgbClr val="3891A7"/>
              </a:buClr>
            </a:pPr>
            <a:r>
              <a:rPr lang="en-US" sz="3000" dirty="0">
                <a:solidFill>
                  <a:prstClr val="black"/>
                </a:solidFill>
                <a:latin typeface="Gill Sans MT"/>
              </a:rPr>
              <a:t>ERCP can be performed for diagnostic and therapeutic reasons, although the development of safer and relatively non-invasive investigations such as </a:t>
            </a:r>
            <a:r>
              <a:rPr lang="en-US" sz="3000" b="1" dirty="0">
                <a:solidFill>
                  <a:prstClr val="black"/>
                </a:solidFill>
                <a:latin typeface="Gill Sans MT"/>
              </a:rPr>
              <a:t>magnetic resonance cholangiopancreatography (MRCP) </a:t>
            </a:r>
            <a:r>
              <a:rPr lang="en-US" sz="3000" dirty="0">
                <a:solidFill>
                  <a:prstClr val="black"/>
                </a:solidFill>
                <a:latin typeface="Gill Sans MT"/>
              </a:rPr>
              <a:t>has meant that ERCP is now rarely performed without therapeutic intent.</a:t>
            </a:r>
          </a:p>
          <a:p>
            <a:pPr marL="365760" lvl="0" indent="-283464" defTabSz="914400">
              <a:spcBef>
                <a:spcPts val="600"/>
              </a:spcBef>
              <a:buClr>
                <a:srgbClr val="3891A7"/>
              </a:buClr>
              <a:buFont typeface="Wingdings 2"/>
              <a:buChar char=""/>
            </a:pPr>
            <a:endParaRPr lang="en-US" sz="3000" dirty="0">
              <a:solidFill>
                <a:prstClr val="black"/>
              </a:solidFill>
              <a:latin typeface="Gill Sans MT"/>
            </a:endParaRPr>
          </a:p>
          <a:p>
            <a:endParaRPr lang="en-US" dirty="0"/>
          </a:p>
        </p:txBody>
      </p:sp>
    </p:spTree>
    <p:extLst>
      <p:ext uri="{BB962C8B-B14F-4D97-AF65-F5344CB8AC3E}">
        <p14:creationId xmlns:p14="http://schemas.microsoft.com/office/powerpoint/2010/main" val="2689396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Patients preparation</a:t>
            </a:r>
          </a:p>
        </p:txBody>
      </p:sp>
      <p:sp>
        <p:nvSpPr>
          <p:cNvPr id="3" name="Content Placeholder 2"/>
          <p:cNvSpPr>
            <a:spLocks noGrp="1"/>
          </p:cNvSpPr>
          <p:nvPr>
            <p:ph idx="1"/>
          </p:nvPr>
        </p:nvSpPr>
        <p:spPr>
          <a:xfrm>
            <a:off x="193183" y="2318197"/>
            <a:ext cx="11822805" cy="4539803"/>
          </a:xfrm>
        </p:spPr>
        <p:txBody>
          <a:bodyPr>
            <a:normAutofit/>
          </a:bodyPr>
          <a:lstStyle/>
          <a:p>
            <a:r>
              <a:rPr lang="en-US" sz="2800" dirty="0"/>
              <a:t>Sign an informed consent</a:t>
            </a:r>
          </a:p>
          <a:p>
            <a:r>
              <a:rPr lang="en-US" sz="2800" dirty="0"/>
              <a:t>Starve for 8hrs to allow the upper GI to be empty during the procedure </a:t>
            </a:r>
          </a:p>
          <a:p>
            <a:r>
              <a:rPr lang="en-US" sz="2800" dirty="0"/>
              <a:t>Withhold any oral medications </a:t>
            </a:r>
          </a:p>
        </p:txBody>
      </p:sp>
    </p:spTree>
    <p:extLst>
      <p:ext uri="{BB962C8B-B14F-4D97-AF65-F5344CB8AC3E}">
        <p14:creationId xmlns:p14="http://schemas.microsoft.com/office/powerpoint/2010/main" val="2095728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0" y="1983346"/>
            <a:ext cx="12192000" cy="4874654"/>
          </a:xfrm>
        </p:spPr>
        <p:txBody>
          <a:bodyPr>
            <a:normAutofit/>
          </a:bodyPr>
          <a:lstStyle/>
          <a:p>
            <a:pPr marL="365760" lvl="0" indent="-283464" defTabSz="914400">
              <a:spcBef>
                <a:spcPts val="600"/>
              </a:spcBef>
              <a:buClr>
                <a:srgbClr val="3891A7"/>
              </a:buClr>
              <a:buNone/>
            </a:pPr>
            <a:r>
              <a:rPr lang="en-US" sz="3200" b="1" dirty="0">
                <a:solidFill>
                  <a:prstClr val="black"/>
                </a:solidFill>
                <a:latin typeface="Gill Sans MT"/>
              </a:rPr>
              <a:t>Diagnostic indications</a:t>
            </a:r>
          </a:p>
          <a:p>
            <a:pPr marL="365760" lvl="0" indent="-283464" defTabSz="914400">
              <a:spcBef>
                <a:spcPts val="600"/>
              </a:spcBef>
              <a:buClr>
                <a:srgbClr val="3891A7"/>
              </a:buClr>
              <a:buFont typeface="Wingdings 2"/>
              <a:buChar char=""/>
            </a:pPr>
            <a:r>
              <a:rPr lang="en-US" sz="3200" dirty="0">
                <a:solidFill>
                  <a:prstClr val="black"/>
                </a:solidFill>
                <a:latin typeface="Gill Sans MT"/>
              </a:rPr>
              <a:t>Obstructive jaundice to establish the cause</a:t>
            </a:r>
          </a:p>
          <a:p>
            <a:pPr marL="365760" lvl="0" indent="-283464" defTabSz="914400">
              <a:spcBef>
                <a:spcPts val="600"/>
              </a:spcBef>
              <a:buClr>
                <a:srgbClr val="3891A7"/>
              </a:buClr>
              <a:buFont typeface="Wingdings 2"/>
              <a:buChar char=""/>
            </a:pPr>
            <a:r>
              <a:rPr lang="en-US" sz="3200" dirty="0">
                <a:solidFill>
                  <a:prstClr val="black"/>
                </a:solidFill>
                <a:latin typeface="Gill Sans MT"/>
              </a:rPr>
              <a:t>Chronic pancreatitis - a controversial indication due to widespread availability of safer diagnostic modalities including endoscopic ultrasound, high-resolution CT, and MRI/MRCP</a:t>
            </a:r>
          </a:p>
          <a:p>
            <a:pPr marL="365760" lvl="0" indent="-283464" defTabSz="914400">
              <a:spcBef>
                <a:spcPts val="600"/>
              </a:spcBef>
              <a:buClr>
                <a:srgbClr val="3891A7"/>
              </a:buClr>
              <a:buFont typeface="Wingdings 2"/>
              <a:buChar char=""/>
            </a:pPr>
            <a:r>
              <a:rPr lang="en-US" sz="3200" dirty="0">
                <a:solidFill>
                  <a:prstClr val="black"/>
                </a:solidFill>
                <a:latin typeface="Gill Sans MT"/>
              </a:rPr>
              <a:t>Gallstones with dilated bile ducts on ultrasonography</a:t>
            </a:r>
          </a:p>
          <a:p>
            <a:pPr marL="365760" lvl="0" indent="-283464" defTabSz="914400">
              <a:spcBef>
                <a:spcPts val="600"/>
              </a:spcBef>
              <a:buClr>
                <a:srgbClr val="3891A7"/>
              </a:buClr>
              <a:buFont typeface="Wingdings 2"/>
              <a:buChar char=""/>
            </a:pPr>
            <a:r>
              <a:rPr lang="en-US" sz="3200" dirty="0">
                <a:solidFill>
                  <a:prstClr val="black"/>
                </a:solidFill>
                <a:latin typeface="Gill Sans MT"/>
              </a:rPr>
              <a:t>Suspected bile duct tumors</a:t>
            </a:r>
          </a:p>
          <a:p>
            <a:pPr marL="365760" lvl="0" indent="-283464" defTabSz="914400">
              <a:spcBef>
                <a:spcPts val="600"/>
              </a:spcBef>
              <a:buClr>
                <a:srgbClr val="3891A7"/>
              </a:buClr>
              <a:buFont typeface="Wingdings 2"/>
              <a:buChar char=""/>
            </a:pPr>
            <a:r>
              <a:rPr lang="en-US" sz="3200" dirty="0">
                <a:solidFill>
                  <a:prstClr val="black"/>
                </a:solidFill>
                <a:latin typeface="Gill Sans MT"/>
              </a:rPr>
              <a:t>Suspected injury to bile ducts either as a result of trauma or iatrogenic </a:t>
            </a:r>
          </a:p>
        </p:txBody>
      </p:sp>
    </p:spTree>
    <p:extLst>
      <p:ext uri="{BB962C8B-B14F-4D97-AF65-F5344CB8AC3E}">
        <p14:creationId xmlns:p14="http://schemas.microsoft.com/office/powerpoint/2010/main" val="1152823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154546" y="2253803"/>
            <a:ext cx="12037454" cy="4604197"/>
          </a:xfrm>
        </p:spPr>
        <p:txBody>
          <a:bodyPr/>
          <a:lstStyle/>
          <a:p>
            <a:pPr marL="365760" lvl="0" indent="-283464" defTabSz="914400">
              <a:spcBef>
                <a:spcPts val="600"/>
              </a:spcBef>
              <a:buClr>
                <a:srgbClr val="3891A7"/>
              </a:buClr>
              <a:buNone/>
            </a:pPr>
            <a:r>
              <a:rPr lang="en-US" sz="3200" b="1" dirty="0">
                <a:solidFill>
                  <a:prstClr val="black"/>
                </a:solidFill>
                <a:latin typeface="Gill Sans MT"/>
              </a:rPr>
              <a:t>Therapeutic indications</a:t>
            </a:r>
          </a:p>
          <a:p>
            <a:pPr marL="640080" lvl="1" indent="-237744" defTabSz="914400">
              <a:spcBef>
                <a:spcPts val="550"/>
              </a:spcBef>
              <a:buClr>
                <a:srgbClr val="3891A7"/>
              </a:buClr>
              <a:buSzTx/>
              <a:buFont typeface="Verdana"/>
              <a:buChar char="◦"/>
            </a:pPr>
            <a:r>
              <a:rPr lang="en-US" sz="3200" dirty="0">
                <a:solidFill>
                  <a:prstClr val="black"/>
                </a:solidFill>
                <a:latin typeface="Gill Sans MT"/>
              </a:rPr>
              <a:t>Endoscopic sphincterotomy -removal of stones</a:t>
            </a:r>
          </a:p>
          <a:p>
            <a:pPr marL="640080" lvl="1" indent="-237744" defTabSz="914400">
              <a:spcBef>
                <a:spcPts val="550"/>
              </a:spcBef>
              <a:buClr>
                <a:srgbClr val="3891A7"/>
              </a:buClr>
              <a:buSzTx/>
              <a:buFont typeface="Verdana"/>
              <a:buChar char="◦"/>
            </a:pPr>
            <a:r>
              <a:rPr lang="en-US" sz="3200" dirty="0">
                <a:solidFill>
                  <a:prstClr val="black"/>
                </a:solidFill>
                <a:latin typeface="Gill Sans MT"/>
              </a:rPr>
              <a:t>Dilation of strictures</a:t>
            </a:r>
          </a:p>
          <a:p>
            <a:pPr marL="640080" lvl="1" indent="-237744" defTabSz="914400">
              <a:spcBef>
                <a:spcPts val="550"/>
              </a:spcBef>
              <a:buClr>
                <a:srgbClr val="3891A7"/>
              </a:buClr>
              <a:buSzTx/>
              <a:buFont typeface="Verdana"/>
              <a:buChar char="◦"/>
            </a:pPr>
            <a:r>
              <a:rPr lang="en-US" sz="3200" dirty="0">
                <a:solidFill>
                  <a:prstClr val="black"/>
                </a:solidFill>
                <a:latin typeface="Gill Sans MT"/>
              </a:rPr>
              <a:t>Insertion of stent(s)</a:t>
            </a:r>
          </a:p>
          <a:p>
            <a:pPr marL="640080" lvl="1" indent="-237744" defTabSz="914400">
              <a:spcBef>
                <a:spcPts val="550"/>
              </a:spcBef>
              <a:buClr>
                <a:srgbClr val="3891A7"/>
              </a:buClr>
              <a:buSzTx/>
              <a:buFont typeface="Verdana"/>
              <a:buChar char="◦"/>
            </a:pPr>
            <a:r>
              <a:rPr lang="en-US" sz="3200" dirty="0">
                <a:solidFill>
                  <a:prstClr val="black"/>
                </a:solidFill>
                <a:latin typeface="Gill Sans MT"/>
              </a:rPr>
              <a:t>Drain fluid collections </a:t>
            </a:r>
          </a:p>
          <a:p>
            <a:pPr marL="640080" lvl="1" indent="-237744" defTabSz="914400">
              <a:spcBef>
                <a:spcPts val="550"/>
              </a:spcBef>
              <a:buClr>
                <a:srgbClr val="3891A7"/>
              </a:buClr>
              <a:buSzTx/>
              <a:buFont typeface="Verdana"/>
              <a:buChar char="◦"/>
            </a:pPr>
            <a:endParaRPr lang="en-US" sz="3200" dirty="0">
              <a:solidFill>
                <a:prstClr val="black"/>
              </a:solidFill>
              <a:latin typeface="Gill Sans MT"/>
            </a:endParaRPr>
          </a:p>
          <a:p>
            <a:endParaRPr lang="en-US" dirty="0"/>
          </a:p>
        </p:txBody>
      </p:sp>
    </p:spTree>
    <p:extLst>
      <p:ext uri="{BB962C8B-B14F-4D97-AF65-F5344CB8AC3E}">
        <p14:creationId xmlns:p14="http://schemas.microsoft.com/office/powerpoint/2010/main" val="33454570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90152" y="2060620"/>
            <a:ext cx="12101848" cy="4797380"/>
          </a:xfrm>
        </p:spPr>
        <p:txBody>
          <a:bodyPr/>
          <a:lstStyle/>
          <a:p>
            <a:pPr marL="365760" lvl="0" indent="-283464" defTabSz="914400">
              <a:spcBef>
                <a:spcPts val="600"/>
              </a:spcBef>
              <a:buClr>
                <a:srgbClr val="3891A7"/>
              </a:buClr>
              <a:buNone/>
            </a:pPr>
            <a:r>
              <a:rPr lang="en-US" sz="3200" b="1" dirty="0">
                <a:solidFill>
                  <a:prstClr val="black"/>
                </a:solidFill>
                <a:latin typeface="Gill Sans MT"/>
              </a:rPr>
              <a:t>Contraindications</a:t>
            </a:r>
          </a:p>
          <a:p>
            <a:pPr marL="365760" lvl="0" indent="-283464" defTabSz="914400">
              <a:spcBef>
                <a:spcPts val="600"/>
              </a:spcBef>
              <a:buClr>
                <a:srgbClr val="3891A7"/>
              </a:buClr>
              <a:buFont typeface="Wingdings 2"/>
              <a:buChar char=""/>
            </a:pPr>
            <a:r>
              <a:rPr lang="en-US" sz="3200" dirty="0">
                <a:solidFill>
                  <a:prstClr val="black"/>
                </a:solidFill>
                <a:latin typeface="Gill Sans MT"/>
              </a:rPr>
              <a:t>Recent attack of acute pancreatitis, within the past several weeks.</a:t>
            </a:r>
          </a:p>
          <a:p>
            <a:pPr marL="365760" lvl="0" indent="-283464" defTabSz="914400">
              <a:spcBef>
                <a:spcPts val="600"/>
              </a:spcBef>
              <a:buClr>
                <a:srgbClr val="3891A7"/>
              </a:buClr>
              <a:buFont typeface="Wingdings 2"/>
              <a:buChar char=""/>
            </a:pPr>
            <a:r>
              <a:rPr lang="en-US" sz="3200" dirty="0">
                <a:solidFill>
                  <a:prstClr val="black"/>
                </a:solidFill>
                <a:latin typeface="Gill Sans MT"/>
              </a:rPr>
              <a:t>Recent myocardial infarction.</a:t>
            </a:r>
          </a:p>
          <a:p>
            <a:pPr marL="365760" lvl="0" indent="-283464" defTabSz="914400">
              <a:spcBef>
                <a:spcPts val="600"/>
              </a:spcBef>
              <a:buClr>
                <a:srgbClr val="3891A7"/>
              </a:buClr>
              <a:buFont typeface="Wingdings 2"/>
              <a:buChar char=""/>
            </a:pPr>
            <a:r>
              <a:rPr lang="en-US" sz="3200" dirty="0">
                <a:solidFill>
                  <a:prstClr val="black"/>
                </a:solidFill>
                <a:latin typeface="Gill Sans MT"/>
              </a:rPr>
              <a:t>History of contrast dye anaphylaxis.</a:t>
            </a:r>
          </a:p>
          <a:p>
            <a:pPr marL="365760" lvl="0" indent="-283464" defTabSz="914400">
              <a:spcBef>
                <a:spcPts val="600"/>
              </a:spcBef>
              <a:buClr>
                <a:srgbClr val="3891A7"/>
              </a:buClr>
              <a:buFont typeface="Wingdings 2"/>
              <a:buChar char=""/>
            </a:pPr>
            <a:r>
              <a:rPr lang="en-US" sz="3200" dirty="0">
                <a:solidFill>
                  <a:prstClr val="black"/>
                </a:solidFill>
                <a:latin typeface="Gill Sans MT"/>
              </a:rPr>
              <a:t>Poor health condition for the procedure.</a:t>
            </a:r>
          </a:p>
          <a:p>
            <a:pPr marL="365760" lvl="0" indent="-283464" defTabSz="914400">
              <a:spcBef>
                <a:spcPts val="600"/>
              </a:spcBef>
              <a:buClr>
                <a:srgbClr val="3891A7"/>
              </a:buClr>
              <a:buFont typeface="Wingdings 2"/>
              <a:buChar char=""/>
            </a:pPr>
            <a:r>
              <a:rPr lang="en-US" sz="3200" dirty="0">
                <a:solidFill>
                  <a:prstClr val="black"/>
                </a:solidFill>
                <a:latin typeface="Gill Sans MT"/>
              </a:rPr>
              <a:t>Severe cardiopulmonary disease.</a:t>
            </a:r>
          </a:p>
          <a:p>
            <a:endParaRPr lang="en-US" dirty="0"/>
          </a:p>
        </p:txBody>
      </p:sp>
    </p:spTree>
    <p:extLst>
      <p:ext uri="{BB962C8B-B14F-4D97-AF65-F5344CB8AC3E}">
        <p14:creationId xmlns:p14="http://schemas.microsoft.com/office/powerpoint/2010/main" val="275587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90152" y="2112135"/>
            <a:ext cx="12101848" cy="4745865"/>
          </a:xfrm>
        </p:spPr>
        <p:txBody>
          <a:bodyPr>
            <a:normAutofit/>
          </a:bodyPr>
          <a:lstStyle/>
          <a:p>
            <a:pPr lvl="0" fontAlgn="base">
              <a:buNone/>
            </a:pPr>
            <a:r>
              <a:rPr lang="en-US" sz="2800" b="1" dirty="0"/>
              <a:t>5. Reporting results</a:t>
            </a:r>
          </a:p>
          <a:p>
            <a:pPr fontAlgn="base"/>
            <a:r>
              <a:rPr lang="en-US" sz="2400" dirty="0"/>
              <a:t>Test results are reported to the patient's doctor, specialists and others in need of the information by nurses. Results may be phoned in, faxed or sent electronically via a computer.</a:t>
            </a:r>
          </a:p>
          <a:p>
            <a:pPr fontAlgn="base"/>
            <a:r>
              <a:rPr lang="en-US" sz="2400" dirty="0"/>
              <a:t>It may be the nurse's responsibility to check for the results of the tests as well. </a:t>
            </a:r>
          </a:p>
          <a:p>
            <a:pPr fontAlgn="base"/>
            <a:r>
              <a:rPr lang="en-US" sz="2400" dirty="0"/>
              <a:t>They may be in charge of entering the results into the patient's medical record.</a:t>
            </a:r>
          </a:p>
          <a:p>
            <a:pPr fontAlgn="base"/>
            <a:r>
              <a:rPr lang="en-US" sz="2400" dirty="0"/>
              <a:t>Nurses must also notify the patient's physician when abnormal or critical results that require an immediate response, such as abnormal blood work with critical potassium levels, are found.</a:t>
            </a:r>
          </a:p>
          <a:p>
            <a:endParaRPr lang="en-US" sz="2400" dirty="0"/>
          </a:p>
        </p:txBody>
      </p:sp>
    </p:spTree>
    <p:extLst>
      <p:ext uri="{BB962C8B-B14F-4D97-AF65-F5344CB8AC3E}">
        <p14:creationId xmlns:p14="http://schemas.microsoft.com/office/powerpoint/2010/main" val="27901629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Complications</a:t>
            </a:r>
            <a:r>
              <a:rPr lang="en-US" dirty="0"/>
              <a:t> </a:t>
            </a:r>
          </a:p>
        </p:txBody>
      </p:sp>
      <p:sp>
        <p:nvSpPr>
          <p:cNvPr id="3" name="Content Placeholder 2"/>
          <p:cNvSpPr>
            <a:spLocks noGrp="1"/>
          </p:cNvSpPr>
          <p:nvPr>
            <p:ph idx="1"/>
          </p:nvPr>
        </p:nvSpPr>
        <p:spPr>
          <a:xfrm>
            <a:off x="0" y="2086377"/>
            <a:ext cx="12192000" cy="4771623"/>
          </a:xfrm>
        </p:spPr>
        <p:txBody>
          <a:bodyPr/>
          <a:lstStyle/>
          <a:p>
            <a:pPr marL="425196" defTabSz="914400">
              <a:spcBef>
                <a:spcPts val="600"/>
              </a:spcBef>
              <a:buClr>
                <a:srgbClr val="3891A7"/>
              </a:buClr>
            </a:pPr>
            <a:r>
              <a:rPr lang="en-US" sz="3200" dirty="0">
                <a:solidFill>
                  <a:prstClr val="black"/>
                </a:solidFill>
                <a:latin typeface="Gill Sans MT"/>
              </a:rPr>
              <a:t>The major risk of an ERCP is the development of pancreatitis  </a:t>
            </a:r>
          </a:p>
          <a:p>
            <a:pPr marL="425196" defTabSz="914400">
              <a:spcBef>
                <a:spcPts val="600"/>
              </a:spcBef>
              <a:buClr>
                <a:srgbClr val="3891A7"/>
              </a:buClr>
            </a:pPr>
            <a:r>
              <a:rPr lang="en-US" sz="3200" dirty="0">
                <a:solidFill>
                  <a:prstClr val="black"/>
                </a:solidFill>
                <a:latin typeface="Gill Sans MT"/>
              </a:rPr>
              <a:t>Gut perforation is a risk of any endoscopic procedure, and is an additional risk if a sphincterotomy is performed.. </a:t>
            </a:r>
          </a:p>
          <a:p>
            <a:pPr marL="425196" defTabSz="914400">
              <a:spcBef>
                <a:spcPts val="600"/>
              </a:spcBef>
              <a:buClr>
                <a:srgbClr val="3891A7"/>
              </a:buClr>
            </a:pPr>
            <a:r>
              <a:rPr lang="en-US" sz="3200" dirty="0">
                <a:solidFill>
                  <a:prstClr val="black"/>
                </a:solidFill>
                <a:latin typeface="Gill Sans MT"/>
              </a:rPr>
              <a:t>Bleeding.</a:t>
            </a:r>
          </a:p>
          <a:p>
            <a:pPr marL="425196" defTabSz="914400">
              <a:spcBef>
                <a:spcPts val="600"/>
              </a:spcBef>
              <a:buClr>
                <a:srgbClr val="3891A7"/>
              </a:buClr>
            </a:pPr>
            <a:r>
              <a:rPr lang="en-US" sz="3200" dirty="0">
                <a:solidFill>
                  <a:prstClr val="black"/>
                </a:solidFill>
                <a:latin typeface="Gill Sans MT"/>
              </a:rPr>
              <a:t>Over sedation can result in dangerously low blood pressure, respiratory depression, nausea, and vomiting.</a:t>
            </a:r>
          </a:p>
          <a:p>
            <a:pPr marL="425196" defTabSz="914400">
              <a:spcBef>
                <a:spcPts val="600"/>
              </a:spcBef>
              <a:buClr>
                <a:srgbClr val="3891A7"/>
              </a:buClr>
            </a:pPr>
            <a:r>
              <a:rPr lang="en-US" sz="3200" dirty="0">
                <a:solidFill>
                  <a:prstClr val="black"/>
                </a:solidFill>
                <a:latin typeface="Gill Sans MT"/>
              </a:rPr>
              <a:t>There is also a risk associated with the contrast dye in patients who are allergic to compounds containing iodine.</a:t>
            </a:r>
          </a:p>
          <a:p>
            <a:pPr marL="365760" lvl="0" indent="-283464" defTabSz="914400">
              <a:spcBef>
                <a:spcPts val="600"/>
              </a:spcBef>
              <a:buClr>
                <a:srgbClr val="3891A7"/>
              </a:buClr>
              <a:buFont typeface="Wingdings 2"/>
              <a:buChar char=""/>
            </a:pPr>
            <a:endParaRPr lang="en-US" sz="3200" dirty="0">
              <a:solidFill>
                <a:prstClr val="black"/>
              </a:solidFill>
              <a:latin typeface="Gill Sans MT"/>
            </a:endParaRPr>
          </a:p>
          <a:p>
            <a:endParaRPr lang="en-US" dirty="0"/>
          </a:p>
        </p:txBody>
      </p:sp>
    </p:spTree>
    <p:extLst>
      <p:ext uri="{BB962C8B-B14F-4D97-AF65-F5344CB8AC3E}">
        <p14:creationId xmlns:p14="http://schemas.microsoft.com/office/powerpoint/2010/main" val="10832734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32" y="973668"/>
            <a:ext cx="9839460" cy="706964"/>
          </a:xfrm>
        </p:spPr>
        <p:txBody>
          <a:bodyPr/>
          <a:lstStyle/>
          <a:p>
            <a:r>
              <a:rPr lang="en-US" b="1" dirty="0">
                <a:solidFill>
                  <a:schemeClr val="bg1"/>
                </a:solidFill>
              </a:rPr>
              <a:t>VENOGRAPHY</a:t>
            </a:r>
          </a:p>
        </p:txBody>
      </p:sp>
      <p:sp>
        <p:nvSpPr>
          <p:cNvPr id="3" name="Content Placeholder 2"/>
          <p:cNvSpPr>
            <a:spLocks noGrp="1"/>
          </p:cNvSpPr>
          <p:nvPr>
            <p:ph idx="1"/>
          </p:nvPr>
        </p:nvSpPr>
        <p:spPr>
          <a:xfrm>
            <a:off x="180304" y="2603499"/>
            <a:ext cx="11848564" cy="4106393"/>
          </a:xfrm>
        </p:spPr>
        <p:txBody>
          <a:bodyPr>
            <a:noAutofit/>
          </a:bodyPr>
          <a:lstStyle/>
          <a:p>
            <a:r>
              <a:rPr lang="en-US" sz="2800" dirty="0"/>
              <a:t>Is a procedure in which </a:t>
            </a:r>
            <a:r>
              <a:rPr lang="en-US" sz="2800" b="1" dirty="0"/>
              <a:t>radiograph of the veins </a:t>
            </a:r>
            <a:r>
              <a:rPr lang="en-US" sz="2800" dirty="0"/>
              <a:t>is taken after special dye is injected into the veins.</a:t>
            </a:r>
          </a:p>
          <a:p>
            <a:r>
              <a:rPr lang="en-US" sz="2800" dirty="0"/>
              <a:t>Venogram examines the condition of veins and the valves.</a:t>
            </a:r>
          </a:p>
          <a:p>
            <a:r>
              <a:rPr lang="en-US" sz="2800" dirty="0"/>
              <a:t>Venogram can show the veins in the legs, pelvis, arms, veins leading to the heart and veins leaving kidneys.</a:t>
            </a:r>
          </a:p>
          <a:p>
            <a:pPr>
              <a:buNone/>
            </a:pPr>
            <a:r>
              <a:rPr lang="en-US" sz="2800" b="1" dirty="0"/>
              <a:t>Sites</a:t>
            </a:r>
          </a:p>
          <a:p>
            <a:pPr marL="514350" indent="-514350">
              <a:buFont typeface="+mj-lt"/>
              <a:buAutoNum type="arabicPeriod"/>
            </a:pPr>
            <a:r>
              <a:rPr lang="en-US" sz="2800" dirty="0"/>
              <a:t>Dorsal vein of the foot into deep veins</a:t>
            </a:r>
          </a:p>
          <a:p>
            <a:pPr marL="514350" indent="-514350">
              <a:buFont typeface="+mj-lt"/>
              <a:buAutoNum type="arabicPeriod"/>
            </a:pPr>
            <a:r>
              <a:rPr lang="en-US" sz="2800" dirty="0"/>
              <a:t>Femoral vein to the pelvis</a:t>
            </a:r>
          </a:p>
        </p:txBody>
      </p:sp>
    </p:spTree>
    <p:extLst>
      <p:ext uri="{BB962C8B-B14F-4D97-AF65-F5344CB8AC3E}">
        <p14:creationId xmlns:p14="http://schemas.microsoft.com/office/powerpoint/2010/main" val="40202888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096" y="704088"/>
            <a:ext cx="9476704" cy="828498"/>
          </a:xfrm>
        </p:spPr>
        <p:txBody>
          <a:bodyPr>
            <a:normAutofit/>
          </a:bodyPr>
          <a:lstStyle/>
          <a:p>
            <a:r>
              <a:rPr lang="en-US" dirty="0" err="1"/>
              <a:t>ct</a:t>
            </a:r>
            <a:r>
              <a:rPr lang="en-US" dirty="0"/>
              <a:t>….</a:t>
            </a:r>
          </a:p>
        </p:txBody>
      </p:sp>
      <p:sp>
        <p:nvSpPr>
          <p:cNvPr id="3" name="Content Placeholder 2"/>
          <p:cNvSpPr>
            <a:spLocks noGrp="1"/>
          </p:cNvSpPr>
          <p:nvPr>
            <p:ph idx="1"/>
          </p:nvPr>
        </p:nvSpPr>
        <p:spPr>
          <a:xfrm>
            <a:off x="309093" y="2240924"/>
            <a:ext cx="11732653" cy="4083675"/>
          </a:xfrm>
        </p:spPr>
        <p:txBody>
          <a:bodyPr/>
          <a:lstStyle/>
          <a:p>
            <a:pPr>
              <a:buNone/>
            </a:pPr>
            <a:r>
              <a:rPr lang="en-US" sz="2800" b="1" dirty="0"/>
              <a:t>Purpose</a:t>
            </a:r>
          </a:p>
          <a:p>
            <a:r>
              <a:rPr lang="en-US" sz="2800" dirty="0"/>
              <a:t>Check blood clots in the veins</a:t>
            </a:r>
          </a:p>
          <a:p>
            <a:r>
              <a:rPr lang="en-US" sz="2800" dirty="0"/>
              <a:t>Assess varicose veins before surgery</a:t>
            </a:r>
          </a:p>
          <a:p>
            <a:r>
              <a:rPr lang="en-US" sz="2800" dirty="0"/>
              <a:t>Help physician insert medical device such as stent in a vein</a:t>
            </a:r>
          </a:p>
          <a:p>
            <a:r>
              <a:rPr lang="en-US" sz="2800" dirty="0"/>
              <a:t>Guide in treatment of diseased veins</a:t>
            </a:r>
          </a:p>
        </p:txBody>
      </p:sp>
    </p:spTree>
    <p:extLst>
      <p:ext uri="{BB962C8B-B14F-4D97-AF65-F5344CB8AC3E}">
        <p14:creationId xmlns:p14="http://schemas.microsoft.com/office/powerpoint/2010/main" val="6570764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ARTERIOGRAPHY</a:t>
            </a:r>
          </a:p>
        </p:txBody>
      </p:sp>
      <p:sp>
        <p:nvSpPr>
          <p:cNvPr id="3" name="Content Placeholder 2"/>
          <p:cNvSpPr>
            <a:spLocks noGrp="1"/>
          </p:cNvSpPr>
          <p:nvPr>
            <p:ph idx="1"/>
          </p:nvPr>
        </p:nvSpPr>
        <p:spPr>
          <a:xfrm>
            <a:off x="231820" y="2331076"/>
            <a:ext cx="11960180" cy="4526924"/>
          </a:xfrm>
        </p:spPr>
        <p:txBody>
          <a:bodyPr>
            <a:normAutofit/>
          </a:bodyPr>
          <a:lstStyle/>
          <a:p>
            <a:r>
              <a:rPr lang="en-US" sz="2800" dirty="0"/>
              <a:t>This is a procedure used to create an image of the inside of the arteries using radio opaque contrast media</a:t>
            </a:r>
          </a:p>
          <a:p>
            <a:r>
              <a:rPr lang="en-US" sz="2800" dirty="0"/>
              <a:t>It involves injection of a contrast dye into the artery of interest. The dye shows up clearly on x-ray films allowing the radiologist to follow the movement of the dye through the arteries </a:t>
            </a:r>
          </a:p>
          <a:p>
            <a:r>
              <a:rPr lang="en-US" sz="2800" dirty="0"/>
              <a:t>The path of the dye reveals occlusions blockages narrowing of arteries and other problems such as malformations in arteries </a:t>
            </a:r>
          </a:p>
        </p:txBody>
      </p:sp>
    </p:spTree>
    <p:extLst>
      <p:ext uri="{BB962C8B-B14F-4D97-AF65-F5344CB8AC3E}">
        <p14:creationId xmlns:p14="http://schemas.microsoft.com/office/powerpoint/2010/main" val="28701304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ct</a:t>
            </a:r>
            <a:r>
              <a:rPr lang="en-US" dirty="0"/>
              <a:t>…</a:t>
            </a:r>
          </a:p>
        </p:txBody>
      </p:sp>
      <p:sp>
        <p:nvSpPr>
          <p:cNvPr id="3" name="Content Placeholder 2"/>
          <p:cNvSpPr>
            <a:spLocks noGrp="1"/>
          </p:cNvSpPr>
          <p:nvPr>
            <p:ph idx="1"/>
          </p:nvPr>
        </p:nvSpPr>
        <p:spPr>
          <a:xfrm>
            <a:off x="115910" y="2343955"/>
            <a:ext cx="12076090" cy="4514045"/>
          </a:xfrm>
        </p:spPr>
        <p:txBody>
          <a:bodyPr>
            <a:normAutofit/>
          </a:bodyPr>
          <a:lstStyle/>
          <a:p>
            <a:r>
              <a:rPr lang="en-US" sz="2800" dirty="0"/>
              <a:t>The procedure starts with patient lying on the x-ray table, with assistance of fluoroscopy, local anesthesia is infiltrated, a catheter is threaded into the body , usually through the femoral artery and directed to the area of interest</a:t>
            </a:r>
          </a:p>
          <a:p>
            <a:r>
              <a:rPr lang="en-US" sz="2800" dirty="0"/>
              <a:t>Once in place, contrast dye is injected and a series of x-rays taken</a:t>
            </a:r>
          </a:p>
          <a:p>
            <a:pPr>
              <a:buNone/>
            </a:pPr>
            <a:r>
              <a:rPr lang="en-US" sz="2800" b="1" dirty="0"/>
              <a:t>Patient preparation</a:t>
            </a:r>
          </a:p>
          <a:p>
            <a:r>
              <a:rPr lang="en-US" sz="2800" dirty="0"/>
              <a:t>Admit the patient a day before or done in OPD radiology department.</a:t>
            </a:r>
          </a:p>
          <a:p>
            <a:r>
              <a:rPr lang="en-US" sz="2800" dirty="0"/>
              <a:t>Keep nil per oral for 2 hours </a:t>
            </a:r>
          </a:p>
        </p:txBody>
      </p:sp>
    </p:spTree>
    <p:extLst>
      <p:ext uri="{BB962C8B-B14F-4D97-AF65-F5344CB8AC3E}">
        <p14:creationId xmlns:p14="http://schemas.microsoft.com/office/powerpoint/2010/main" val="9404362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7"/>
            <a:ext cx="8229600" cy="815619"/>
          </a:xfrm>
        </p:spPr>
        <p:txBody>
          <a:bodyPr>
            <a:normAutofit/>
          </a:bodyPr>
          <a:lstStyle/>
          <a:p>
            <a:r>
              <a:rPr lang="en-US" dirty="0" err="1"/>
              <a:t>ct</a:t>
            </a:r>
            <a:r>
              <a:rPr lang="en-US" dirty="0"/>
              <a:t>…</a:t>
            </a:r>
          </a:p>
        </p:txBody>
      </p:sp>
      <p:sp>
        <p:nvSpPr>
          <p:cNvPr id="3" name="Content Placeholder 2"/>
          <p:cNvSpPr>
            <a:spLocks noGrp="1"/>
          </p:cNvSpPr>
          <p:nvPr>
            <p:ph idx="1"/>
          </p:nvPr>
        </p:nvSpPr>
        <p:spPr>
          <a:xfrm>
            <a:off x="0" y="2202287"/>
            <a:ext cx="12192000" cy="4655713"/>
          </a:xfrm>
        </p:spPr>
        <p:txBody>
          <a:bodyPr>
            <a:normAutofit fontScale="85000" lnSpcReduction="20000"/>
          </a:bodyPr>
          <a:lstStyle/>
          <a:p>
            <a:r>
              <a:rPr lang="en-US" sz="2800" dirty="0"/>
              <a:t>Explain the procedure to the patient and that he/she may experience feeling of warmth when the dye is injected. Local irritation at the site of injection may occur</a:t>
            </a:r>
          </a:p>
          <a:p>
            <a:r>
              <a:rPr lang="en-US" sz="2800" dirty="0"/>
              <a:t>Possibility of reaction to the dye is assessed before</a:t>
            </a:r>
          </a:p>
          <a:p>
            <a:r>
              <a:rPr lang="en-US" sz="2800" dirty="0"/>
              <a:t>The signs of reaction include:</a:t>
            </a:r>
          </a:p>
          <a:p>
            <a:pPr marL="514350" indent="-514350">
              <a:buFont typeface="+mj-lt"/>
              <a:buAutoNum type="arabicPeriod"/>
            </a:pPr>
            <a:r>
              <a:rPr lang="en-US" sz="2800" dirty="0"/>
              <a:t>Dyspnea</a:t>
            </a:r>
          </a:p>
          <a:p>
            <a:pPr marL="514350" indent="-514350">
              <a:buFont typeface="+mj-lt"/>
              <a:buAutoNum type="arabicPeriod"/>
            </a:pPr>
            <a:r>
              <a:rPr lang="en-US" sz="2800" dirty="0"/>
              <a:t>Tachycardia</a:t>
            </a:r>
          </a:p>
          <a:p>
            <a:pPr marL="514350" indent="-514350">
              <a:buFont typeface="+mj-lt"/>
              <a:buAutoNum type="arabicPeriod"/>
            </a:pPr>
            <a:r>
              <a:rPr lang="en-US" sz="2800" dirty="0"/>
              <a:t>Nausea </a:t>
            </a:r>
          </a:p>
          <a:p>
            <a:pPr marL="514350" indent="-514350">
              <a:buFont typeface="+mj-lt"/>
              <a:buAutoNum type="arabicPeriod"/>
            </a:pPr>
            <a:r>
              <a:rPr lang="en-US" sz="2800" dirty="0"/>
              <a:t>Vomiting</a:t>
            </a:r>
          </a:p>
          <a:p>
            <a:pPr marL="514350" indent="-514350">
              <a:buFont typeface="+mj-lt"/>
              <a:buAutoNum type="arabicPeriod"/>
            </a:pPr>
            <a:r>
              <a:rPr lang="en-US" sz="2800" dirty="0"/>
              <a:t>Sweating</a:t>
            </a:r>
          </a:p>
          <a:p>
            <a:pPr marL="514350" indent="-514350">
              <a:buFont typeface="+mj-lt"/>
              <a:buAutoNum type="arabicPeriod"/>
            </a:pPr>
            <a:r>
              <a:rPr lang="en-US" sz="2800" dirty="0"/>
              <a:t>Numbness of extremities</a:t>
            </a:r>
          </a:p>
        </p:txBody>
      </p:sp>
    </p:spTree>
    <p:extLst>
      <p:ext uri="{BB962C8B-B14F-4D97-AF65-F5344CB8AC3E}">
        <p14:creationId xmlns:p14="http://schemas.microsoft.com/office/powerpoint/2010/main" val="2570027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854256"/>
          </a:xfrm>
        </p:spPr>
        <p:txBody>
          <a:bodyPr>
            <a:normAutofit/>
          </a:bodyPr>
          <a:lstStyle/>
          <a:p>
            <a:r>
              <a:rPr lang="en-US" dirty="0" err="1"/>
              <a:t>ct</a:t>
            </a:r>
            <a:r>
              <a:rPr lang="en-US" dirty="0"/>
              <a:t>….</a:t>
            </a:r>
          </a:p>
        </p:txBody>
      </p:sp>
      <p:sp>
        <p:nvSpPr>
          <p:cNvPr id="3" name="Content Placeholder 2"/>
          <p:cNvSpPr>
            <a:spLocks noGrp="1"/>
          </p:cNvSpPr>
          <p:nvPr>
            <p:ph idx="1"/>
          </p:nvPr>
        </p:nvSpPr>
        <p:spPr>
          <a:xfrm>
            <a:off x="0" y="2305318"/>
            <a:ext cx="12192000" cy="4552682"/>
          </a:xfrm>
        </p:spPr>
        <p:txBody>
          <a:bodyPr>
            <a:normAutofit/>
          </a:bodyPr>
          <a:lstStyle/>
          <a:p>
            <a:pPr>
              <a:buNone/>
            </a:pPr>
            <a:r>
              <a:rPr lang="en-US" sz="2800" b="1" dirty="0"/>
              <a:t>After care</a:t>
            </a:r>
          </a:p>
          <a:p>
            <a:r>
              <a:rPr lang="en-US" sz="2800" dirty="0"/>
              <a:t>Advise the patient to take lots of fluids for the next 2hrs to aid in the excretion of the dye</a:t>
            </a:r>
          </a:p>
          <a:p>
            <a:r>
              <a:rPr lang="en-US" sz="2800" dirty="0"/>
              <a:t>Keep the patient under observation for 24hrs </a:t>
            </a:r>
          </a:p>
          <a:p>
            <a:r>
              <a:rPr lang="en-US" sz="2800" dirty="0"/>
              <a:t>Observe the catheter site for bleeding</a:t>
            </a:r>
          </a:p>
          <a:p>
            <a:r>
              <a:rPr lang="en-US" sz="2800" dirty="0"/>
              <a:t>Vital signs taken frequently to note any change incase of reaction</a:t>
            </a:r>
          </a:p>
        </p:txBody>
      </p:sp>
    </p:spTree>
    <p:extLst>
      <p:ext uri="{BB962C8B-B14F-4D97-AF65-F5344CB8AC3E}">
        <p14:creationId xmlns:p14="http://schemas.microsoft.com/office/powerpoint/2010/main" val="3873599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7"/>
            <a:ext cx="8761413" cy="893769"/>
          </a:xfrm>
        </p:spPr>
        <p:txBody>
          <a:bodyPr/>
          <a:lstStyle/>
          <a:p>
            <a:r>
              <a:rPr lang="en-US" sz="4000" b="1" dirty="0">
                <a:solidFill>
                  <a:schemeClr val="bg1"/>
                </a:solidFill>
              </a:rPr>
              <a:t>MYELOGRAM / MYELOGRAPHY</a:t>
            </a:r>
          </a:p>
        </p:txBody>
      </p:sp>
      <p:sp>
        <p:nvSpPr>
          <p:cNvPr id="3" name="Content Placeholder 2"/>
          <p:cNvSpPr>
            <a:spLocks noGrp="1"/>
          </p:cNvSpPr>
          <p:nvPr>
            <p:ph idx="1"/>
          </p:nvPr>
        </p:nvSpPr>
        <p:spPr>
          <a:xfrm>
            <a:off x="206062" y="2073499"/>
            <a:ext cx="11985938" cy="4784501"/>
          </a:xfrm>
        </p:spPr>
        <p:txBody>
          <a:bodyPr>
            <a:normAutofit/>
          </a:bodyPr>
          <a:lstStyle/>
          <a:p>
            <a:r>
              <a:rPr lang="en-US" sz="3200" dirty="0"/>
              <a:t>This is a radiologic examination that uses contrast medium to detect pathology of the </a:t>
            </a:r>
            <a:r>
              <a:rPr lang="en-US" sz="3200" b="1" dirty="0"/>
              <a:t>spinal cord</a:t>
            </a:r>
            <a:r>
              <a:rPr lang="en-US" sz="3200" dirty="0"/>
              <a:t>, including location of spinal cord injury, cysts and tumors</a:t>
            </a:r>
          </a:p>
          <a:p>
            <a:r>
              <a:rPr lang="en-US" sz="3200" dirty="0"/>
              <a:t>The procedure involves injection of radio opaque dye into cervical or lumbar spine followed by several x-ray projection</a:t>
            </a:r>
          </a:p>
          <a:p>
            <a:r>
              <a:rPr lang="en-US" sz="3200" dirty="0"/>
              <a:t>A myelogram may help find the cause of pain not found by an MRI or CT scan</a:t>
            </a:r>
          </a:p>
        </p:txBody>
      </p:sp>
    </p:spTree>
    <p:extLst>
      <p:ext uri="{BB962C8B-B14F-4D97-AF65-F5344CB8AC3E}">
        <p14:creationId xmlns:p14="http://schemas.microsoft.com/office/powerpoint/2010/main" val="10004301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570920"/>
          </a:xfrm>
        </p:spPr>
        <p:txBody>
          <a:bodyPr>
            <a:normAutofit fontScale="90000"/>
          </a:bodyPr>
          <a:lstStyle/>
          <a:p>
            <a:r>
              <a:rPr lang="en-US" dirty="0"/>
              <a:t>Ct…</a:t>
            </a:r>
          </a:p>
        </p:txBody>
      </p:sp>
      <p:sp>
        <p:nvSpPr>
          <p:cNvPr id="3" name="Content Placeholder 2"/>
          <p:cNvSpPr>
            <a:spLocks noGrp="1"/>
          </p:cNvSpPr>
          <p:nvPr>
            <p:ph idx="1"/>
          </p:nvPr>
        </p:nvSpPr>
        <p:spPr>
          <a:xfrm>
            <a:off x="257577" y="1918952"/>
            <a:ext cx="11934423" cy="4939048"/>
          </a:xfrm>
        </p:spPr>
        <p:txBody>
          <a:bodyPr>
            <a:normAutofit/>
          </a:bodyPr>
          <a:lstStyle/>
          <a:p>
            <a:pPr>
              <a:buNone/>
            </a:pPr>
            <a:r>
              <a:rPr lang="en-US" sz="2800" b="1" dirty="0"/>
              <a:t>Indications</a:t>
            </a:r>
          </a:p>
          <a:p>
            <a:pPr>
              <a:buFont typeface="Wingdings" pitchFamily="2" charset="2"/>
              <a:buChar char="Ø"/>
            </a:pPr>
            <a:r>
              <a:rPr lang="en-US" sz="2800" dirty="0"/>
              <a:t>The cause of leg or arm numbness, weakness or pain</a:t>
            </a:r>
          </a:p>
          <a:p>
            <a:pPr>
              <a:buFont typeface="Wingdings" pitchFamily="2" charset="2"/>
              <a:buChar char="Ø"/>
            </a:pPr>
            <a:r>
              <a:rPr lang="en-US" sz="2800" dirty="0"/>
              <a:t>Narrowing of the spinal canal (spinal stenosis)</a:t>
            </a:r>
          </a:p>
          <a:p>
            <a:pPr>
              <a:buFont typeface="Wingdings" pitchFamily="2" charset="2"/>
              <a:buChar char="Ø"/>
            </a:pPr>
            <a:r>
              <a:rPr lang="en-US" sz="2800" dirty="0"/>
              <a:t>Tumor or infection causing problems with the spinal cord or nerve roots</a:t>
            </a:r>
          </a:p>
          <a:p>
            <a:pPr>
              <a:buFont typeface="Wingdings" pitchFamily="2" charset="2"/>
              <a:buChar char="Ø"/>
            </a:pPr>
            <a:r>
              <a:rPr lang="en-US" sz="2800" dirty="0"/>
              <a:t>A spinal disc that has ruptured or herniated </a:t>
            </a:r>
          </a:p>
          <a:p>
            <a:pPr>
              <a:buFont typeface="Wingdings" pitchFamily="2" charset="2"/>
              <a:buChar char="Ø"/>
            </a:pPr>
            <a:r>
              <a:rPr lang="en-US" sz="2800" dirty="0"/>
              <a:t>Inflammation of the membrane covering the brain and spinal cord</a:t>
            </a:r>
          </a:p>
          <a:p>
            <a:pPr>
              <a:buFont typeface="Wingdings" pitchFamily="2" charset="2"/>
              <a:buChar char="Ø"/>
            </a:pPr>
            <a:r>
              <a:rPr lang="en-US" sz="2800" dirty="0"/>
              <a:t>Problems with blood vessels to the spine</a:t>
            </a:r>
          </a:p>
        </p:txBody>
      </p:sp>
    </p:spTree>
    <p:extLst>
      <p:ext uri="{BB962C8B-B14F-4D97-AF65-F5344CB8AC3E}">
        <p14:creationId xmlns:p14="http://schemas.microsoft.com/office/powerpoint/2010/main" val="25885849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7"/>
            <a:ext cx="8229600" cy="609557"/>
          </a:xfrm>
        </p:spPr>
        <p:txBody>
          <a:bodyPr>
            <a:normAutofit fontScale="90000"/>
          </a:bodyPr>
          <a:lstStyle/>
          <a:p>
            <a:r>
              <a:rPr lang="en-US" dirty="0"/>
              <a:t>Ct…</a:t>
            </a:r>
          </a:p>
        </p:txBody>
      </p:sp>
      <p:sp>
        <p:nvSpPr>
          <p:cNvPr id="3" name="Content Placeholder 2"/>
          <p:cNvSpPr>
            <a:spLocks noGrp="1"/>
          </p:cNvSpPr>
          <p:nvPr>
            <p:ph idx="1"/>
          </p:nvPr>
        </p:nvSpPr>
        <p:spPr>
          <a:xfrm>
            <a:off x="0" y="2073498"/>
            <a:ext cx="12192000" cy="4881094"/>
          </a:xfrm>
        </p:spPr>
        <p:txBody>
          <a:bodyPr>
            <a:normAutofit/>
          </a:bodyPr>
          <a:lstStyle/>
          <a:p>
            <a:pPr>
              <a:buNone/>
            </a:pPr>
            <a:r>
              <a:rPr lang="en-US" sz="2400" b="1" dirty="0"/>
              <a:t>Pre procedure care</a:t>
            </a:r>
          </a:p>
          <a:p>
            <a:r>
              <a:rPr lang="en-US" sz="2400" dirty="0"/>
              <a:t>Explain the procedure to the patient</a:t>
            </a:r>
          </a:p>
          <a:p>
            <a:r>
              <a:rPr lang="en-US" sz="2400" dirty="0"/>
              <a:t>Obtain a signed consent</a:t>
            </a:r>
          </a:p>
          <a:p>
            <a:r>
              <a:rPr lang="en-US" sz="2400" dirty="0"/>
              <a:t>Starve the patient before the procedure for the prescribed time</a:t>
            </a:r>
          </a:p>
          <a:p>
            <a:r>
              <a:rPr lang="en-US" sz="2400" dirty="0"/>
              <a:t>Remove dentures and metal ornaments or objects</a:t>
            </a:r>
          </a:p>
          <a:p>
            <a:pPr>
              <a:buNone/>
            </a:pPr>
            <a:r>
              <a:rPr lang="en-US" sz="2400" b="1" dirty="0"/>
              <a:t>Procedure</a:t>
            </a:r>
          </a:p>
          <a:p>
            <a:pPr>
              <a:buFont typeface="Wingdings" pitchFamily="2" charset="2"/>
              <a:buChar char="v"/>
            </a:pPr>
            <a:r>
              <a:rPr lang="en-US" sz="2400" dirty="0"/>
              <a:t>Patient lies prone on the x-ray table with lower extremities tightly secured with straps to the table</a:t>
            </a:r>
          </a:p>
          <a:p>
            <a:pPr>
              <a:buFont typeface="Wingdings" pitchFamily="2" charset="2"/>
              <a:buChar char="v"/>
            </a:pPr>
            <a:r>
              <a:rPr lang="en-US" sz="2400" dirty="0"/>
              <a:t>Skin area is infiltrated with local anesthesia, dye is then injected into the spinal sac, then the table is slowly rotated into circular motion</a:t>
            </a:r>
          </a:p>
          <a:p>
            <a:pPr>
              <a:buFont typeface="Wingdings" pitchFamily="2" charset="2"/>
              <a:buChar char="v"/>
            </a:pPr>
            <a:endParaRPr lang="en-US" dirty="0"/>
          </a:p>
        </p:txBody>
      </p:sp>
    </p:spTree>
    <p:extLst>
      <p:ext uri="{BB962C8B-B14F-4D97-AF65-F5344CB8AC3E}">
        <p14:creationId xmlns:p14="http://schemas.microsoft.com/office/powerpoint/2010/main" val="93394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6E7E-5F5D-422D-A7D6-43D1337E1867}"/>
              </a:ext>
            </a:extLst>
          </p:cNvPr>
          <p:cNvSpPr>
            <a:spLocks noGrp="1"/>
          </p:cNvSpPr>
          <p:nvPr>
            <p:ph type="title"/>
          </p:nvPr>
        </p:nvSpPr>
        <p:spPr>
          <a:xfrm>
            <a:off x="490330" y="1961322"/>
            <a:ext cx="11198087" cy="2941982"/>
          </a:xfrm>
        </p:spPr>
        <p:txBody>
          <a:bodyPr/>
          <a:lstStyle/>
          <a:p>
            <a:r>
              <a:rPr lang="en-US" sz="5400" b="1" dirty="0">
                <a:solidFill>
                  <a:srgbClr val="7030A0"/>
                </a:solidFill>
              </a:rPr>
              <a:t>DIAGNOSTIC PROCEDURES </a:t>
            </a:r>
          </a:p>
        </p:txBody>
      </p:sp>
    </p:spTree>
    <p:extLst>
      <p:ext uri="{BB962C8B-B14F-4D97-AF65-F5344CB8AC3E}">
        <p14:creationId xmlns:p14="http://schemas.microsoft.com/office/powerpoint/2010/main" val="22910734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7"/>
            <a:ext cx="8229600" cy="493647"/>
          </a:xfrm>
        </p:spPr>
        <p:txBody>
          <a:bodyPr>
            <a:normAutofit fontScale="90000"/>
          </a:bodyPr>
          <a:lstStyle/>
          <a:p>
            <a:r>
              <a:rPr lang="en-US" dirty="0"/>
              <a:t>Ct…</a:t>
            </a:r>
          </a:p>
        </p:txBody>
      </p:sp>
      <p:sp>
        <p:nvSpPr>
          <p:cNvPr id="3" name="Content Placeholder 2"/>
          <p:cNvSpPr>
            <a:spLocks noGrp="1"/>
          </p:cNvSpPr>
          <p:nvPr>
            <p:ph idx="1"/>
          </p:nvPr>
        </p:nvSpPr>
        <p:spPr>
          <a:xfrm>
            <a:off x="128789" y="2176530"/>
            <a:ext cx="12063211" cy="4681470"/>
          </a:xfrm>
        </p:spPr>
        <p:txBody>
          <a:bodyPr>
            <a:normAutofit/>
          </a:bodyPr>
          <a:lstStyle/>
          <a:p>
            <a:pPr>
              <a:buFont typeface="Wingdings" pitchFamily="2" charset="2"/>
              <a:buChar char="v"/>
            </a:pPr>
            <a:r>
              <a:rPr lang="en-US" sz="2800" dirty="0"/>
              <a:t>First down at the head end for 4-6 minutes then rotated up at the head end for the same duration</a:t>
            </a:r>
          </a:p>
          <a:p>
            <a:pPr>
              <a:buFont typeface="Wingdings" pitchFamily="2" charset="2"/>
              <a:buChar char="v"/>
            </a:pPr>
            <a:r>
              <a:rPr lang="en-US" sz="2800" dirty="0"/>
              <a:t>Several more minutes the process is completed. This movement ensures the contrast has sufficiently worked it’s way through the spinal cord, followed by x-rays, CT or MRI scans</a:t>
            </a:r>
          </a:p>
          <a:p>
            <a:pPr>
              <a:buFont typeface="Wingdings" pitchFamily="2" charset="2"/>
              <a:buChar char="v"/>
            </a:pPr>
            <a:r>
              <a:rPr lang="en-US" sz="2800" dirty="0"/>
              <a:t>If the dye introduced in spinal tap was oil based, the physician conducting the procedure will remove it after the procedure. If water based dye is used it’s not removed as it is eventually absorbed by the body</a:t>
            </a:r>
          </a:p>
        </p:txBody>
      </p:sp>
    </p:spTree>
    <p:extLst>
      <p:ext uri="{BB962C8B-B14F-4D97-AF65-F5344CB8AC3E}">
        <p14:creationId xmlns:p14="http://schemas.microsoft.com/office/powerpoint/2010/main" val="14361477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712588"/>
          </a:xfrm>
        </p:spPr>
        <p:txBody>
          <a:bodyPr>
            <a:normAutofit/>
          </a:bodyPr>
          <a:lstStyle/>
          <a:p>
            <a:r>
              <a:rPr lang="en-US" dirty="0"/>
              <a:t>Ct…</a:t>
            </a:r>
          </a:p>
        </p:txBody>
      </p:sp>
      <p:sp>
        <p:nvSpPr>
          <p:cNvPr id="3" name="Content Placeholder 2"/>
          <p:cNvSpPr>
            <a:spLocks noGrp="1"/>
          </p:cNvSpPr>
          <p:nvPr>
            <p:ph idx="1"/>
          </p:nvPr>
        </p:nvSpPr>
        <p:spPr>
          <a:xfrm>
            <a:off x="128789" y="2279560"/>
            <a:ext cx="12063211" cy="4456091"/>
          </a:xfrm>
        </p:spPr>
        <p:txBody>
          <a:bodyPr>
            <a:normAutofit/>
          </a:bodyPr>
          <a:lstStyle/>
          <a:p>
            <a:pPr>
              <a:buNone/>
            </a:pPr>
            <a:r>
              <a:rPr lang="en-US" sz="2800" b="1" dirty="0"/>
              <a:t>Post procedure care</a:t>
            </a:r>
          </a:p>
          <a:p>
            <a:r>
              <a:rPr lang="en-US" sz="2800" dirty="0"/>
              <a:t>Patient should be in recumbent position for 24hrs with head raised</a:t>
            </a:r>
          </a:p>
          <a:p>
            <a:r>
              <a:rPr lang="en-US" sz="2800" dirty="0"/>
              <a:t>Observe for neurologic signs especially headache as a result of CSF leakage </a:t>
            </a:r>
          </a:p>
          <a:p>
            <a:r>
              <a:rPr lang="en-US" sz="2800" dirty="0"/>
              <a:t>Encourage the patient to increase fluid intake to enhance dye excretion</a:t>
            </a:r>
          </a:p>
          <a:p>
            <a:r>
              <a:rPr lang="en-US" sz="2800" dirty="0"/>
              <a:t>Instruct the patient to avoid strenuous activities and heavy lifting at least a day after test</a:t>
            </a:r>
          </a:p>
        </p:txBody>
      </p:sp>
    </p:spTree>
    <p:extLst>
      <p:ext uri="{BB962C8B-B14F-4D97-AF65-F5344CB8AC3E}">
        <p14:creationId xmlns:p14="http://schemas.microsoft.com/office/powerpoint/2010/main" val="31312453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34" y="973668"/>
            <a:ext cx="10959921" cy="706964"/>
          </a:xfrm>
        </p:spPr>
        <p:txBody>
          <a:bodyPr/>
          <a:lstStyle/>
          <a:p>
            <a:r>
              <a:rPr lang="en-US" b="1" dirty="0"/>
              <a:t>HYSTEROSALPINGOGRAPHY/UTEROTUBOGRAPHY</a:t>
            </a:r>
          </a:p>
        </p:txBody>
      </p:sp>
      <p:sp>
        <p:nvSpPr>
          <p:cNvPr id="3" name="Content Placeholder 2"/>
          <p:cNvSpPr>
            <a:spLocks noGrp="1"/>
          </p:cNvSpPr>
          <p:nvPr>
            <p:ph idx="1"/>
          </p:nvPr>
        </p:nvSpPr>
        <p:spPr>
          <a:xfrm>
            <a:off x="103032" y="2215166"/>
            <a:ext cx="12088968" cy="4642834"/>
          </a:xfrm>
        </p:spPr>
        <p:txBody>
          <a:bodyPr/>
          <a:lstStyle/>
          <a:p>
            <a:r>
              <a:rPr lang="en-US" sz="2800" b="1" dirty="0"/>
              <a:t>Hysterosalpingography (HSG) </a:t>
            </a:r>
            <a:r>
              <a:rPr lang="en-US" sz="2800" dirty="0"/>
              <a:t>is an x-ray study of the uterus and the fallopian tubes after injection of a contrast agent. The diagnostic procedure is performed to evaluate infertility or tubal patency and to detect any abnormal condition in the uterine cavity.</a:t>
            </a:r>
          </a:p>
          <a:p>
            <a:r>
              <a:rPr lang="en-US" sz="2800" dirty="0"/>
              <a:t> Sometimes the procedure is therapeutic because the flowing contrast agent flushes debris or loosens adhesions.</a:t>
            </a:r>
            <a:br>
              <a:rPr lang="en-US" sz="2800" dirty="0"/>
            </a:br>
            <a:br>
              <a:rPr lang="en-US" sz="2800" dirty="0"/>
            </a:br>
            <a:br>
              <a:rPr lang="en-US" sz="2800" b="1" dirty="0"/>
            </a:br>
            <a:br>
              <a:rPr lang="en-US" b="1" dirty="0"/>
            </a:br>
            <a:endParaRPr lang="en-US" dirty="0"/>
          </a:p>
        </p:txBody>
      </p:sp>
    </p:spTree>
    <p:extLst>
      <p:ext uri="{BB962C8B-B14F-4D97-AF65-F5344CB8AC3E}">
        <p14:creationId xmlns:p14="http://schemas.microsoft.com/office/powerpoint/2010/main" val="20633200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pre-procedure preparation </a:t>
            </a:r>
          </a:p>
        </p:txBody>
      </p:sp>
      <p:sp>
        <p:nvSpPr>
          <p:cNvPr id="3" name="Content Placeholder 2"/>
          <p:cNvSpPr>
            <a:spLocks noGrp="1"/>
          </p:cNvSpPr>
          <p:nvPr>
            <p:ph idx="1"/>
          </p:nvPr>
        </p:nvSpPr>
        <p:spPr>
          <a:xfrm>
            <a:off x="383822" y="2212622"/>
            <a:ext cx="11221156" cy="4645378"/>
          </a:xfrm>
        </p:spPr>
        <p:txBody>
          <a:bodyPr>
            <a:noAutofit/>
          </a:bodyPr>
          <a:lstStyle/>
          <a:p>
            <a:r>
              <a:rPr lang="en-US" sz="2800" dirty="0">
                <a:latin typeface="Calibri" panose="020F0502020204030204" pitchFamily="34" charset="0"/>
                <a:cs typeface="Calibri" panose="020F0502020204030204" pitchFamily="34" charset="0"/>
              </a:rPr>
              <a:t>laxatives and an enema may be administered to evacuate the intestinal tract so that gas shadows do not distort the x-ray findings.</a:t>
            </a:r>
          </a:p>
          <a:p>
            <a:r>
              <a:rPr lang="en-US" sz="2800" dirty="0">
                <a:latin typeface="Calibri" panose="020F0502020204030204" pitchFamily="34" charset="0"/>
                <a:cs typeface="Calibri" panose="020F0502020204030204" pitchFamily="34" charset="0"/>
              </a:rPr>
              <a:t> A mild sedative or an analgesic agent, such as ibuprofen may be prescribed. </a:t>
            </a:r>
          </a:p>
          <a:p>
            <a:r>
              <a:rPr lang="en-US" sz="2800" dirty="0">
                <a:latin typeface="Calibri" panose="020F0502020204030204" pitchFamily="34" charset="0"/>
                <a:cs typeface="Calibri" panose="020F0502020204030204" pitchFamily="34" charset="0"/>
              </a:rPr>
              <a:t>The patient is placed in the lithotomy position and the cervix is exposed with a speculum. A cannula is inserted into the cervix and the contrast agent is injected into the uterine cavity and the fallopian tubes.</a:t>
            </a:r>
          </a:p>
          <a:p>
            <a:r>
              <a:rPr lang="en-US" sz="2800" dirty="0">
                <a:latin typeface="Calibri" panose="020F0502020204030204" pitchFamily="34" charset="0"/>
                <a:cs typeface="Calibri" panose="020F0502020204030204" pitchFamily="34" charset="0"/>
              </a:rPr>
              <a:t>X-rays are taken to show the path and the distribution of the contrast agent.</a:t>
            </a:r>
            <a:br>
              <a:rPr lang="en-US" sz="2800" dirty="0">
                <a:latin typeface="Calibri" panose="020F0502020204030204" pitchFamily="34" charset="0"/>
                <a:cs typeface="Calibri" panose="020F0502020204030204" pitchFamily="34" charset="0"/>
              </a:rPr>
            </a:br>
            <a:br>
              <a:rPr lang="en-US" sz="2800" dirty="0"/>
            </a:br>
            <a:endParaRPr lang="en-US" sz="2800" dirty="0"/>
          </a:p>
        </p:txBody>
      </p:sp>
    </p:spTree>
    <p:extLst>
      <p:ext uri="{BB962C8B-B14F-4D97-AF65-F5344CB8AC3E}">
        <p14:creationId xmlns:p14="http://schemas.microsoft.com/office/powerpoint/2010/main" val="15158870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07" y="695459"/>
            <a:ext cx="10496281" cy="985173"/>
          </a:xfrm>
        </p:spPr>
        <p:txBody>
          <a:bodyPr/>
          <a:lstStyle/>
          <a:p>
            <a:r>
              <a:rPr lang="en-US" dirty="0" err="1"/>
              <a:t>ct</a:t>
            </a:r>
            <a:r>
              <a:rPr lang="en-US" dirty="0"/>
              <a:t>…</a:t>
            </a:r>
          </a:p>
        </p:txBody>
      </p:sp>
      <p:sp>
        <p:nvSpPr>
          <p:cNvPr id="3" name="Content Placeholder 2"/>
          <p:cNvSpPr>
            <a:spLocks noGrp="1"/>
          </p:cNvSpPr>
          <p:nvPr>
            <p:ph idx="1"/>
          </p:nvPr>
        </p:nvSpPr>
        <p:spPr>
          <a:xfrm>
            <a:off x="115910" y="2228045"/>
            <a:ext cx="11887200" cy="4629955"/>
          </a:xfrm>
        </p:spPr>
        <p:txBody>
          <a:bodyPr>
            <a:normAutofit/>
          </a:bodyPr>
          <a:lstStyle/>
          <a:p>
            <a:pPr marL="0" indent="0">
              <a:buNone/>
            </a:pPr>
            <a:r>
              <a:rPr lang="en-US" sz="2800" b="1" dirty="0"/>
              <a:t>post-procedure </a:t>
            </a:r>
          </a:p>
          <a:p>
            <a:r>
              <a:rPr lang="en-US" sz="2800" dirty="0"/>
              <a:t>Some patients experience nausea, vomiting, cramps, and faintness. </a:t>
            </a:r>
          </a:p>
          <a:p>
            <a:r>
              <a:rPr lang="en-US" sz="2800" dirty="0"/>
              <a:t>After the test, the patient is advised to wear a pad for several hours, because the radiopaque contrast agent may stain clothing</a:t>
            </a:r>
            <a:br>
              <a:rPr lang="en-US" sz="2800" dirty="0"/>
            </a:br>
            <a:br>
              <a:rPr lang="en-US" sz="2800" dirty="0"/>
            </a:br>
            <a:endParaRPr lang="en-US" sz="2800" dirty="0"/>
          </a:p>
        </p:txBody>
      </p:sp>
    </p:spTree>
    <p:extLst>
      <p:ext uri="{BB962C8B-B14F-4D97-AF65-F5344CB8AC3E}">
        <p14:creationId xmlns:p14="http://schemas.microsoft.com/office/powerpoint/2010/main" val="7286331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RETROGRADE PYELOGRAGHY</a:t>
            </a:r>
          </a:p>
        </p:txBody>
      </p:sp>
      <p:sp>
        <p:nvSpPr>
          <p:cNvPr id="3" name="Content Placeholder 2"/>
          <p:cNvSpPr>
            <a:spLocks noGrp="1"/>
          </p:cNvSpPr>
          <p:nvPr>
            <p:ph idx="1"/>
          </p:nvPr>
        </p:nvSpPr>
        <p:spPr>
          <a:xfrm>
            <a:off x="0" y="2368447"/>
            <a:ext cx="12192000" cy="5461908"/>
          </a:xfrm>
        </p:spPr>
        <p:txBody>
          <a:bodyPr>
            <a:noAutofit/>
          </a:bodyPr>
          <a:lstStyle/>
          <a:p>
            <a:pPr>
              <a:buFont typeface="Wingdings" pitchFamily="2" charset="2"/>
              <a:buChar char="Ø"/>
            </a:pPr>
            <a:r>
              <a:rPr lang="en-US" sz="2800" dirty="0"/>
              <a:t>Is a radiologic technique of examining strictures of the collecting system of the kidney</a:t>
            </a:r>
          </a:p>
          <a:p>
            <a:pPr>
              <a:buFont typeface="Wingdings" pitchFamily="2" charset="2"/>
              <a:buChar char="Ø"/>
            </a:pPr>
            <a:r>
              <a:rPr lang="en-US" sz="2800" dirty="0"/>
              <a:t>A radio opaque contrast medium is injected through a urinary catheter into the ureter and the calyces of the pelvis of the kidney using cystoscope</a:t>
            </a:r>
          </a:p>
        </p:txBody>
      </p:sp>
    </p:spTree>
    <p:extLst>
      <p:ext uri="{BB962C8B-B14F-4D97-AF65-F5344CB8AC3E}">
        <p14:creationId xmlns:p14="http://schemas.microsoft.com/office/powerpoint/2010/main" val="38871585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t>
            </a:r>
          </a:p>
        </p:txBody>
      </p:sp>
      <p:sp>
        <p:nvSpPr>
          <p:cNvPr id="3" name="Content Placeholder 2"/>
          <p:cNvSpPr>
            <a:spLocks noGrp="1"/>
          </p:cNvSpPr>
          <p:nvPr>
            <p:ph idx="1"/>
          </p:nvPr>
        </p:nvSpPr>
        <p:spPr>
          <a:xfrm>
            <a:off x="231820" y="2603500"/>
            <a:ext cx="11668259" cy="4029120"/>
          </a:xfrm>
        </p:spPr>
        <p:txBody>
          <a:bodyPr>
            <a:normAutofit/>
          </a:bodyPr>
          <a:lstStyle/>
          <a:p>
            <a:pPr>
              <a:buNone/>
            </a:pPr>
            <a:r>
              <a:rPr lang="en-US" sz="2800" b="1" dirty="0"/>
              <a:t>Indications</a:t>
            </a:r>
          </a:p>
          <a:p>
            <a:r>
              <a:rPr lang="en-US" sz="2800" dirty="0"/>
              <a:t>In cases where IVP(intravenous pyelogram) provides inadequate visualization.</a:t>
            </a:r>
          </a:p>
          <a:p>
            <a:r>
              <a:rPr lang="en-US" sz="2800" dirty="0"/>
              <a:t>Before extracorporeal shock-wave lithotripsy(to break kidney stones)</a:t>
            </a:r>
          </a:p>
          <a:p>
            <a:r>
              <a:rPr lang="en-US" sz="2800" dirty="0"/>
              <a:t>Identification of filling defects e.g. kidney stones and tumors.</a:t>
            </a:r>
          </a:p>
          <a:p>
            <a:r>
              <a:rPr lang="en-US" sz="2800" dirty="0"/>
              <a:t>During placement of ureteral stents.</a:t>
            </a:r>
          </a:p>
          <a:p>
            <a:endParaRPr lang="en-US" sz="2800" dirty="0"/>
          </a:p>
        </p:txBody>
      </p:sp>
    </p:spTree>
    <p:extLst>
      <p:ext uri="{BB962C8B-B14F-4D97-AF65-F5344CB8AC3E}">
        <p14:creationId xmlns:p14="http://schemas.microsoft.com/office/powerpoint/2010/main" val="9914932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776982"/>
          </a:xfrm>
        </p:spPr>
        <p:txBody>
          <a:bodyPr>
            <a:normAutofit/>
          </a:bodyPr>
          <a:lstStyle/>
          <a:p>
            <a:r>
              <a:rPr lang="en-US" dirty="0"/>
              <a:t>Ct….</a:t>
            </a:r>
          </a:p>
        </p:txBody>
      </p:sp>
      <p:sp>
        <p:nvSpPr>
          <p:cNvPr id="3" name="Content Placeholder 2"/>
          <p:cNvSpPr>
            <a:spLocks noGrp="1"/>
          </p:cNvSpPr>
          <p:nvPr>
            <p:ph idx="1"/>
          </p:nvPr>
        </p:nvSpPr>
        <p:spPr>
          <a:xfrm>
            <a:off x="0" y="2099255"/>
            <a:ext cx="11887200" cy="4636395"/>
          </a:xfrm>
        </p:spPr>
        <p:txBody>
          <a:bodyPr>
            <a:noAutofit/>
          </a:bodyPr>
          <a:lstStyle/>
          <a:p>
            <a:pPr>
              <a:buNone/>
            </a:pPr>
            <a:r>
              <a:rPr lang="en-US" sz="2800" b="1" dirty="0"/>
              <a:t>Contraindication</a:t>
            </a:r>
          </a:p>
          <a:p>
            <a:r>
              <a:rPr lang="en-US" sz="2800" dirty="0"/>
              <a:t>Presence of a urinary infection</a:t>
            </a:r>
          </a:p>
          <a:p>
            <a:r>
              <a:rPr lang="en-US" sz="2800" dirty="0"/>
              <a:t>Pregnancy</a:t>
            </a:r>
          </a:p>
          <a:p>
            <a:r>
              <a:rPr lang="en-US" sz="2800" dirty="0"/>
              <a:t>Allergy to contrast media</a:t>
            </a:r>
          </a:p>
          <a:p>
            <a:pPr>
              <a:buNone/>
            </a:pPr>
            <a:r>
              <a:rPr lang="en-US" sz="2800" b="1" dirty="0"/>
              <a:t>Complications</a:t>
            </a:r>
          </a:p>
          <a:p>
            <a:r>
              <a:rPr lang="en-US" sz="2800" dirty="0"/>
              <a:t>Infection</a:t>
            </a:r>
          </a:p>
          <a:p>
            <a:r>
              <a:rPr lang="en-US" sz="2800" dirty="0"/>
              <a:t>Perforation of ureter</a:t>
            </a:r>
          </a:p>
          <a:p>
            <a:r>
              <a:rPr lang="en-US" sz="2800" dirty="0"/>
              <a:t>Hematuria due to trauma </a:t>
            </a:r>
          </a:p>
          <a:p>
            <a:pPr>
              <a:buNone/>
            </a:pPr>
            <a:endParaRPr lang="en-US" sz="2800" b="1" i="1" dirty="0"/>
          </a:p>
        </p:txBody>
      </p:sp>
    </p:spTree>
    <p:extLst>
      <p:ext uri="{BB962C8B-B14F-4D97-AF65-F5344CB8AC3E}">
        <p14:creationId xmlns:p14="http://schemas.microsoft.com/office/powerpoint/2010/main" val="13655126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37BB-3E25-4363-8D23-31C35388DAC5}"/>
              </a:ext>
            </a:extLst>
          </p:cNvPr>
          <p:cNvSpPr>
            <a:spLocks noGrp="1"/>
          </p:cNvSpPr>
          <p:nvPr>
            <p:ph type="title"/>
          </p:nvPr>
        </p:nvSpPr>
        <p:spPr>
          <a:xfrm>
            <a:off x="1154954" y="3027756"/>
            <a:ext cx="8761413" cy="706964"/>
          </a:xfrm>
        </p:spPr>
        <p:txBody>
          <a:bodyPr/>
          <a:lstStyle/>
          <a:p>
            <a:r>
              <a:rPr lang="en-US" sz="6000" b="1" dirty="0">
                <a:solidFill>
                  <a:schemeClr val="accent6">
                    <a:lumMod val="75000"/>
                  </a:schemeClr>
                </a:solidFill>
              </a:rPr>
              <a:t>DIALYSIS</a:t>
            </a:r>
            <a:r>
              <a:rPr lang="en-US" dirty="0"/>
              <a:t> </a:t>
            </a:r>
          </a:p>
        </p:txBody>
      </p:sp>
    </p:spTree>
    <p:extLst>
      <p:ext uri="{BB962C8B-B14F-4D97-AF65-F5344CB8AC3E}">
        <p14:creationId xmlns:p14="http://schemas.microsoft.com/office/powerpoint/2010/main" val="28481831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875763"/>
            <a:ext cx="9452728" cy="965915"/>
          </a:xfrm>
        </p:spPr>
        <p:txBody>
          <a:bodyPr>
            <a:normAutofit fontScale="90000"/>
          </a:bodyPr>
          <a:lstStyle/>
          <a:p>
            <a:r>
              <a:rPr lang="en-US" b="1" dirty="0"/>
              <a:t> </a:t>
            </a:r>
            <a:r>
              <a:rPr lang="en-US" sz="4400" b="1" dirty="0"/>
              <a:t>DIALYSIS</a:t>
            </a:r>
            <a:br>
              <a:rPr lang="en-US" sz="4400" dirty="0"/>
            </a:br>
            <a:endParaRPr lang="en-US" sz="4400" dirty="0"/>
          </a:p>
        </p:txBody>
      </p:sp>
      <p:sp>
        <p:nvSpPr>
          <p:cNvPr id="3" name="Content Placeholder 2"/>
          <p:cNvSpPr>
            <a:spLocks noGrp="1"/>
          </p:cNvSpPr>
          <p:nvPr>
            <p:ph idx="1"/>
          </p:nvPr>
        </p:nvSpPr>
        <p:spPr>
          <a:xfrm>
            <a:off x="0" y="2137894"/>
            <a:ext cx="12192000" cy="4456090"/>
          </a:xfrm>
        </p:spPr>
        <p:txBody>
          <a:bodyPr>
            <a:normAutofit/>
          </a:bodyPr>
          <a:lstStyle/>
          <a:p>
            <a:pPr>
              <a:buFont typeface="Wingdings" panose="05000000000000000000" pitchFamily="2" charset="2"/>
              <a:buChar char="Ø"/>
            </a:pPr>
            <a:r>
              <a:rPr lang="en-US" sz="3200" dirty="0">
                <a:latin typeface="Calibri" panose="020F0502020204030204" pitchFamily="34" charset="0"/>
                <a:cs typeface="Calibri" panose="020F0502020204030204" pitchFamily="34" charset="0"/>
              </a:rPr>
              <a:t>Dialysis is a mechanical process of removing nitrogenous waste and excess fluid and other wastes from the blood by imitating the function of the kidneys.</a:t>
            </a:r>
          </a:p>
          <a:p>
            <a:pPr>
              <a:buFont typeface="Wingdings" panose="05000000000000000000" pitchFamily="2" charset="2"/>
              <a:buChar char="Ø"/>
            </a:pPr>
            <a:r>
              <a:rPr lang="en-US" sz="3200" dirty="0">
                <a:latin typeface="Calibri" panose="020F0502020204030204" pitchFamily="34" charset="0"/>
                <a:cs typeface="Calibri" panose="020F0502020204030204" pitchFamily="34" charset="0"/>
              </a:rPr>
              <a:t>Dialysis replaces three main kidney functions;</a:t>
            </a:r>
          </a:p>
          <a:p>
            <a:pPr marL="400050" lvl="1" indent="0">
              <a:buNone/>
            </a:pPr>
            <a:r>
              <a:rPr lang="en-US" sz="3200" dirty="0">
                <a:latin typeface="Calibri" panose="020F0502020204030204" pitchFamily="34" charset="0"/>
                <a:cs typeface="Calibri" panose="020F0502020204030204" pitchFamily="34" charset="0"/>
              </a:rPr>
              <a:t>1. removing waste from the blood</a:t>
            </a:r>
          </a:p>
          <a:p>
            <a:pPr marL="400050" lvl="1" indent="0">
              <a:buNone/>
            </a:pPr>
            <a:r>
              <a:rPr lang="en-US" sz="3200" dirty="0">
                <a:latin typeface="Calibri" panose="020F0502020204030204" pitchFamily="34" charset="0"/>
                <a:cs typeface="Calibri" panose="020F0502020204030204" pitchFamily="34" charset="0"/>
              </a:rPr>
              <a:t>2. removing excess fluid from the blood</a:t>
            </a:r>
          </a:p>
          <a:p>
            <a:pPr marL="400050" lvl="1" indent="0">
              <a:buNone/>
            </a:pPr>
            <a:r>
              <a:rPr lang="en-US" sz="3200" dirty="0">
                <a:latin typeface="Calibri" panose="020F0502020204030204" pitchFamily="34" charset="0"/>
                <a:cs typeface="Calibri" panose="020F0502020204030204" pitchFamily="34" charset="0"/>
              </a:rPr>
              <a:t>3. keeping electrolytes in balance </a:t>
            </a:r>
            <a:endParaRPr lang="en-US" sz="3200" b="1"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5157579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18930</TotalTime>
  <Words>15158</Words>
  <Application>Microsoft Office PowerPoint</Application>
  <PresentationFormat>Widescreen</PresentationFormat>
  <Paragraphs>1174</Paragraphs>
  <Slides>303</Slides>
  <Notes>2</Notes>
  <HiddenSlides>5</HiddenSlides>
  <MMClips>0</MMClips>
  <ScaleCrop>false</ScaleCrop>
  <HeadingPairs>
    <vt:vector size="4" baseType="variant">
      <vt:variant>
        <vt:lpstr>Theme</vt:lpstr>
      </vt:variant>
      <vt:variant>
        <vt:i4>1</vt:i4>
      </vt:variant>
      <vt:variant>
        <vt:lpstr>Slide Titles</vt:lpstr>
      </vt:variant>
      <vt:variant>
        <vt:i4>303</vt:i4>
      </vt:variant>
    </vt:vector>
  </HeadingPairs>
  <TitlesOfParts>
    <vt:vector size="304" baseType="lpstr">
      <vt:lpstr>Ion Boardroom</vt:lpstr>
      <vt:lpstr>       SPECIALISED PROCEDURES 1 Sep 2021 Class by          Elizabeth G.  </vt:lpstr>
      <vt:lpstr>Module outcomes </vt:lpstr>
      <vt:lpstr>Module units: </vt:lpstr>
      <vt:lpstr>Nursing responsibilities </vt:lpstr>
      <vt:lpstr>Ct…</vt:lpstr>
      <vt:lpstr>Ct….</vt:lpstr>
      <vt:lpstr>Ct….</vt:lpstr>
      <vt:lpstr>Ct…</vt:lpstr>
      <vt:lpstr>DIAGNOSTIC PROCEDURES </vt:lpstr>
      <vt:lpstr>Introduction</vt:lpstr>
      <vt:lpstr>LUMBAR PUNCTURE</vt:lpstr>
      <vt:lpstr>Contra-indications </vt:lpstr>
      <vt:lpstr>Ct…</vt:lpstr>
      <vt:lpstr>PowerPoint Presentation</vt:lpstr>
      <vt:lpstr>PowerPoint Presentation</vt:lpstr>
      <vt:lpstr>Assisting with lumbar puncture pre-procedure  </vt:lpstr>
      <vt:lpstr>Positioning </vt:lpstr>
      <vt:lpstr>PowerPoint Presentation</vt:lpstr>
      <vt:lpstr>PowerPoint Presentation</vt:lpstr>
      <vt:lpstr>PowerPoint Presentation</vt:lpstr>
      <vt:lpstr>ct…</vt:lpstr>
      <vt:lpstr>Interpretation of the findings</vt:lpstr>
      <vt:lpstr>Ct….</vt:lpstr>
      <vt:lpstr>Complications </vt:lpstr>
      <vt:lpstr>Ct…</vt:lpstr>
      <vt:lpstr>Prevention of leakage </vt:lpstr>
      <vt:lpstr>Biopsies </vt:lpstr>
      <vt:lpstr>    BIOPSIES </vt:lpstr>
      <vt:lpstr>Ct…</vt:lpstr>
      <vt:lpstr>Bone marrow aspiration</vt:lpstr>
      <vt:lpstr>Ct…</vt:lpstr>
      <vt:lpstr>Pre-preparations</vt:lpstr>
      <vt:lpstr>Post-procedure care</vt:lpstr>
      <vt:lpstr>Liver biopsy</vt:lpstr>
      <vt:lpstr>Ct…</vt:lpstr>
      <vt:lpstr> Procedure </vt:lpstr>
      <vt:lpstr>Preparation cont…</vt:lpstr>
      <vt:lpstr>CT…</vt:lpstr>
      <vt:lpstr>PowerPoint Presentation</vt:lpstr>
      <vt:lpstr>PowerPoint Presentation</vt:lpstr>
      <vt:lpstr>Renal biopsy(needle biopsy of the  kidney)</vt:lpstr>
      <vt:lpstr>PowerPoint Presentation</vt:lpstr>
      <vt:lpstr>PowerPoint Presentation</vt:lpstr>
      <vt:lpstr> </vt:lpstr>
      <vt:lpstr>Ct…</vt:lpstr>
      <vt:lpstr>ABDOMINAL PARACENTESIS/ ABDOMINAL TAPPING</vt:lpstr>
      <vt:lpstr>contraindications</vt:lpstr>
      <vt:lpstr>Relative contraindications are: </vt:lpstr>
      <vt:lpstr>Patient’s preparation</vt:lpstr>
      <vt:lpstr>PowerPoint Presentation</vt:lpstr>
      <vt:lpstr>Nursing action post procedure</vt:lpstr>
      <vt:lpstr>NOTE:  </vt:lpstr>
      <vt:lpstr>Ct…</vt:lpstr>
      <vt:lpstr>PowerPoint Presentation</vt:lpstr>
      <vt:lpstr>    THORACENTESIS </vt:lpstr>
      <vt:lpstr>PowerPoint Presentation</vt:lpstr>
      <vt:lpstr>PowerPoint Presentation</vt:lpstr>
      <vt:lpstr>PowerPoint Presentation</vt:lpstr>
      <vt:lpstr>PowerPoint Presentation</vt:lpstr>
      <vt:lpstr>Nursing responsibility:</vt:lpstr>
      <vt:lpstr>Ct…</vt:lpstr>
      <vt:lpstr>During the procedure;</vt:lpstr>
      <vt:lpstr>After the procedure </vt:lpstr>
      <vt:lpstr>Ct….</vt:lpstr>
      <vt:lpstr>Ct...</vt:lpstr>
      <vt:lpstr>Ct...</vt:lpstr>
      <vt:lpstr> RADIOLOGICAL PROCEDURES  </vt:lpstr>
      <vt:lpstr>The biliary tree</vt:lpstr>
      <vt:lpstr>CHOLECYSTOGRAM </vt:lpstr>
      <vt:lpstr>Ct…</vt:lpstr>
      <vt:lpstr> </vt:lpstr>
      <vt:lpstr>Ct….</vt:lpstr>
      <vt:lpstr>Ct…</vt:lpstr>
      <vt:lpstr>ENDOSCOPIC RETROGRADE CHOLANGIOPANCREATOGRAPHY (ERCP)</vt:lpstr>
      <vt:lpstr>Ct…</vt:lpstr>
      <vt:lpstr>Patients preparation</vt:lpstr>
      <vt:lpstr>Ct…</vt:lpstr>
      <vt:lpstr>Ct….</vt:lpstr>
      <vt:lpstr>Ct…</vt:lpstr>
      <vt:lpstr>Complications </vt:lpstr>
      <vt:lpstr>VENOGRAPHY</vt:lpstr>
      <vt:lpstr>ct….</vt:lpstr>
      <vt:lpstr>ARTERIOGRAPHY</vt:lpstr>
      <vt:lpstr>ct…</vt:lpstr>
      <vt:lpstr>ct…</vt:lpstr>
      <vt:lpstr>ct….</vt:lpstr>
      <vt:lpstr>MYELOGRAM / MYELOGRAPHY</vt:lpstr>
      <vt:lpstr>Ct…</vt:lpstr>
      <vt:lpstr>Ct…</vt:lpstr>
      <vt:lpstr>Ct…</vt:lpstr>
      <vt:lpstr>Ct…</vt:lpstr>
      <vt:lpstr>HYSTEROSALPINGOGRAPHY/UTEROTUBOGRAPHY</vt:lpstr>
      <vt:lpstr>pre-procedure preparation </vt:lpstr>
      <vt:lpstr>ct…</vt:lpstr>
      <vt:lpstr>RETROGRADE PYELOGRAGHY</vt:lpstr>
      <vt:lpstr>Ct…</vt:lpstr>
      <vt:lpstr>Ct….</vt:lpstr>
      <vt:lpstr>DIALYSIS </vt:lpstr>
      <vt:lpstr> DIALYSIS </vt:lpstr>
      <vt:lpstr>Ct…</vt:lpstr>
      <vt:lpstr>Continuous renal replacement therapy</vt:lpstr>
      <vt:lpstr>Ct…</vt:lpstr>
      <vt:lpstr> Hemodialysis </vt:lpstr>
      <vt:lpstr>Ct…</vt:lpstr>
      <vt:lpstr>Ct…</vt:lpstr>
      <vt:lpstr>Ct…</vt:lpstr>
      <vt:lpstr>Ct….</vt:lpstr>
      <vt:lpstr>Schematic of a hemodialysis circuit</vt:lpstr>
      <vt:lpstr>HEMODIALYSIS MACHINE</vt:lpstr>
      <vt:lpstr>Vascular Access</vt:lpstr>
      <vt:lpstr>Vascular Access Devices</vt:lpstr>
      <vt:lpstr>SUBCLAVIAN CATHETER</vt:lpstr>
      <vt:lpstr>Arteriovenous Fistula</vt:lpstr>
      <vt:lpstr>RADIOCEPHALIC FISTULA</vt:lpstr>
      <vt:lpstr>Arteriovenous Graft</vt:lpstr>
      <vt:lpstr> Peritoneal dialysis </vt:lpstr>
      <vt:lpstr>Ct…</vt:lpstr>
      <vt:lpstr>Types of peritoneal dialysis </vt:lpstr>
      <vt:lpstr>Acute Intermittent Peritoneal Dialysis</vt:lpstr>
      <vt:lpstr>CT..</vt:lpstr>
      <vt:lpstr>Continuous Ambulatory Peritoneal Dialysis</vt:lpstr>
      <vt:lpstr>Ct…</vt:lpstr>
      <vt:lpstr>Continuous cyclic peritoneal dialysis </vt:lpstr>
      <vt:lpstr>Ct…</vt:lpstr>
      <vt:lpstr>PowerPoint Presentation</vt:lpstr>
      <vt:lpstr>PERITONEAL DIALYSIS</vt:lpstr>
      <vt:lpstr> PRINCIPLES OF DIALYSIS </vt:lpstr>
      <vt:lpstr>PowerPoint Presentation</vt:lpstr>
      <vt:lpstr>PowerPoint Presentation</vt:lpstr>
      <vt:lpstr>Ct…</vt:lpstr>
      <vt:lpstr>Ct…</vt:lpstr>
      <vt:lpstr>Ct…</vt:lpstr>
      <vt:lpstr>Indications for dialysis</vt:lpstr>
      <vt:lpstr>PROCEDURE/NURSING MANAGEMENT</vt:lpstr>
      <vt:lpstr>PowerPoint Presentation</vt:lpstr>
      <vt:lpstr>PowerPoint Presentation</vt:lpstr>
      <vt:lpstr>Ct..</vt:lpstr>
      <vt:lpstr>PowerPoint Presentation</vt:lpstr>
      <vt:lpstr>Ct…</vt:lpstr>
      <vt:lpstr>PowerPoint Presentation</vt:lpstr>
      <vt:lpstr> complications of peritoneal dialysis  </vt:lpstr>
      <vt:lpstr>         CATHETERIZATION</vt:lpstr>
      <vt:lpstr>Ct…</vt:lpstr>
      <vt:lpstr>PowerPoint Presentation</vt:lpstr>
      <vt:lpstr>Ct…</vt:lpstr>
      <vt:lpstr>Preventing infection in a patient with an indwelling catheter</vt:lpstr>
      <vt:lpstr>Ct…</vt:lpstr>
      <vt:lpstr>Ct…</vt:lpstr>
      <vt:lpstr>Ct…</vt:lpstr>
      <vt:lpstr>PowerPoint Presentation</vt:lpstr>
      <vt:lpstr>Ct….</vt:lpstr>
      <vt:lpstr>URINARY BLADDER IRRIGATION</vt:lpstr>
      <vt:lpstr>  ct…</vt:lpstr>
      <vt:lpstr>ct…</vt:lpstr>
      <vt:lpstr>Ct….</vt:lpstr>
      <vt:lpstr>PowerPoint Presentation</vt:lpstr>
      <vt:lpstr>STOMA CARE </vt:lpstr>
      <vt:lpstr>Ct…</vt:lpstr>
      <vt:lpstr>Ct…</vt:lpstr>
      <vt:lpstr>Indications</vt:lpstr>
      <vt:lpstr>PowerPoint Presentation</vt:lpstr>
      <vt:lpstr>PowerPoint Presentation</vt:lpstr>
      <vt:lpstr>PowerPoint Presentation</vt:lpstr>
      <vt:lpstr>Characteristics of a normal stoma </vt:lpstr>
      <vt:lpstr>Nursing care of a patient with a stoma </vt:lpstr>
      <vt:lpstr>Ct…</vt:lpstr>
      <vt:lpstr>Ct….</vt:lpstr>
      <vt:lpstr>Stoma complications </vt:lpstr>
      <vt:lpstr>RADIOLOGICAL EXAMINATIONS </vt:lpstr>
      <vt:lpstr>Ct.</vt:lpstr>
      <vt:lpstr>Ct…</vt:lpstr>
      <vt:lpstr>X-rays</vt:lpstr>
      <vt:lpstr>Ct….</vt:lpstr>
      <vt:lpstr>Ct…</vt:lpstr>
      <vt:lpstr>Ct….</vt:lpstr>
      <vt:lpstr>Ct…</vt:lpstr>
      <vt:lpstr>Chest X-rays</vt:lpstr>
      <vt:lpstr>Chest x-ray procedure</vt:lpstr>
      <vt:lpstr>Ct…</vt:lpstr>
      <vt:lpstr>PowerPoint Presentation</vt:lpstr>
      <vt:lpstr>PowerPoint Presentation</vt:lpstr>
      <vt:lpstr>SKULL X-RAY</vt:lpstr>
      <vt:lpstr>Preparation and procedure.</vt:lpstr>
      <vt:lpstr>Cont.</vt:lpstr>
      <vt:lpstr>Cont.</vt:lpstr>
      <vt:lpstr>Cont.</vt:lpstr>
      <vt:lpstr>BONE X-RAYS</vt:lpstr>
      <vt:lpstr>Ct...</vt:lpstr>
      <vt:lpstr>Risk of x-rays </vt:lpstr>
      <vt:lpstr>Ct….</vt:lpstr>
      <vt:lpstr>COMPUTED TOMOGRAPHY (CT Scan)</vt:lpstr>
      <vt:lpstr>Ct…</vt:lpstr>
      <vt:lpstr>Ct…</vt:lpstr>
      <vt:lpstr>Ct..</vt:lpstr>
      <vt:lpstr>CT SCAN</vt:lpstr>
      <vt:lpstr>PowerPoint Presentation</vt:lpstr>
      <vt:lpstr>PowerPoint Presentation</vt:lpstr>
      <vt:lpstr>Indications for CT scan </vt:lpstr>
      <vt:lpstr>contraindications</vt:lpstr>
      <vt:lpstr>MAGNETIC RESONANCE IMAGING (MRI) </vt:lpstr>
      <vt:lpstr>Cont.</vt:lpstr>
      <vt:lpstr>Indications</vt:lpstr>
      <vt:lpstr>Ct...</vt:lpstr>
      <vt:lpstr>Patients preparation;</vt:lpstr>
      <vt:lpstr>CT…</vt:lpstr>
      <vt:lpstr>PowerPoint Presentation</vt:lpstr>
      <vt:lpstr>ULTRA SOUND</vt:lpstr>
      <vt:lpstr>Ct....</vt:lpstr>
      <vt:lpstr>PowerPoint Presentation</vt:lpstr>
      <vt:lpstr>PowerPoint Presentation</vt:lpstr>
      <vt:lpstr>PowerPoint Presentation</vt:lpstr>
      <vt:lpstr>preparation</vt:lpstr>
      <vt:lpstr>Before the procedure.</vt:lpstr>
      <vt:lpstr>During the procedure </vt:lpstr>
      <vt:lpstr> During the procedure </vt:lpstr>
      <vt:lpstr>Uses.</vt:lpstr>
      <vt:lpstr> Obstetrics and Gynecology </vt:lpstr>
      <vt:lpstr>Cont.</vt:lpstr>
      <vt:lpstr> Cardiology </vt:lpstr>
      <vt:lpstr> Urology </vt:lpstr>
      <vt:lpstr>Positron emission tomography(PET) scan</vt:lpstr>
      <vt:lpstr>Ct…</vt:lpstr>
      <vt:lpstr>Ct…</vt:lpstr>
      <vt:lpstr>Ct…</vt:lpstr>
      <vt:lpstr> How the Test Is Performed </vt:lpstr>
      <vt:lpstr>Ct…</vt:lpstr>
      <vt:lpstr>Ct…</vt:lpstr>
      <vt:lpstr>VOLUNTARY MALE MEDICAL CIRCUMCISION                            (VMMC) </vt:lpstr>
      <vt:lpstr>Voluntary male medical circumcision </vt:lpstr>
      <vt:lpstr>Ct…</vt:lpstr>
      <vt:lpstr>Ct…</vt:lpstr>
      <vt:lpstr>Ct…</vt:lpstr>
      <vt:lpstr>Ct…</vt:lpstr>
      <vt:lpstr>Epidemiology of VMMC</vt:lpstr>
      <vt:lpstr>Ct…</vt:lpstr>
      <vt:lpstr>Ct…</vt:lpstr>
      <vt:lpstr>Ct…</vt:lpstr>
      <vt:lpstr>Benefits of male circumcision in HIV prevention </vt:lpstr>
      <vt:lpstr>Ct…</vt:lpstr>
      <vt:lpstr>Risks of VMMC</vt:lpstr>
      <vt:lpstr>Ct….</vt:lpstr>
      <vt:lpstr>Pre- procedure preparation</vt:lpstr>
      <vt:lpstr>Ct…</vt:lpstr>
      <vt:lpstr>Ct…</vt:lpstr>
      <vt:lpstr>Basic surgical skills required for safe circumcision  </vt:lpstr>
      <vt:lpstr>Circumcision specific skills (preparation)</vt:lpstr>
      <vt:lpstr>Ct…</vt:lpstr>
      <vt:lpstr>Operative procedure</vt:lpstr>
      <vt:lpstr>1.Forceps guided </vt:lpstr>
      <vt:lpstr>Ct….</vt:lpstr>
      <vt:lpstr>Ct…</vt:lpstr>
      <vt:lpstr>PowerPoint Presentation</vt:lpstr>
      <vt:lpstr>Ct…</vt:lpstr>
      <vt:lpstr>  Forceps-guided method: cutting off the foreskin </vt:lpstr>
      <vt:lpstr>Ct…</vt:lpstr>
      <vt:lpstr>  Applying artery forceps to blood vessels to stop bleeding, and using a suture to     underrun the blood vessel </vt:lpstr>
      <vt:lpstr>Ct….</vt:lpstr>
      <vt:lpstr> Optional, extra step in forceps-guided method</vt:lpstr>
      <vt:lpstr>Ct…</vt:lpstr>
      <vt:lpstr>Ct…</vt:lpstr>
      <vt:lpstr>  Horizontal mattress suture at the frenulum (06:00 o’clock position) </vt:lpstr>
      <vt:lpstr>Arrows showing the alignment of the midline skin raphe on the shaft of the penis with the line of the frenulum</vt:lpstr>
      <vt:lpstr>Ct…</vt:lpstr>
      <vt:lpstr> Placing a vertical mattress suture at the 12:00 o’clock position</vt:lpstr>
      <vt:lpstr> Stabilizing the penis during suturing</vt:lpstr>
      <vt:lpstr>Ct…</vt:lpstr>
      <vt:lpstr>  Placement of simple sutures between the mattress sutures </vt:lpstr>
      <vt:lpstr>Ct…</vt:lpstr>
      <vt:lpstr>   standard dressing </vt:lpstr>
      <vt:lpstr>2. Dorsal slit method of male circumcision </vt:lpstr>
      <vt:lpstr>  Marking the incision line for the dorsal slit procedure </vt:lpstr>
      <vt:lpstr>Ct…</vt:lpstr>
      <vt:lpstr>Applying forceps to the foreskin</vt:lpstr>
      <vt:lpstr>Ct….</vt:lpstr>
      <vt:lpstr> Placing artery forceps at the 11:00 o’clock and 01:00 o’clock positions</vt:lpstr>
      <vt:lpstr>Ct…</vt:lpstr>
      <vt:lpstr>Ct…</vt:lpstr>
      <vt:lpstr>Forceps at the 06:00 o’clock position, with the inner blade nearly reaching the fold of the frenulum </vt:lpstr>
      <vt:lpstr>Ct…</vt:lpstr>
      <vt:lpstr>  Applying forceps at 12:00 o’clock position to crush the foreskin before making the dorsal slit. </vt:lpstr>
      <vt:lpstr>Ct…</vt:lpstr>
      <vt:lpstr>Cutting the dorsal slit</vt:lpstr>
      <vt:lpstr>Cutting of the circumferential at the foreskin</vt:lpstr>
      <vt:lpstr>Cutting of the circumferential at the foreskin</vt:lpstr>
      <vt:lpstr>Ct…</vt:lpstr>
      <vt:lpstr>  Trimming the inner (mucosal) layer of the foreskin </vt:lpstr>
      <vt:lpstr>Ct…</vt:lpstr>
      <vt:lpstr> 3. Sleeve resection method of male circumcision </vt:lpstr>
      <vt:lpstr>Ct…</vt:lpstr>
      <vt:lpstr> Marking the line of the outside cut, at or just below the corona</vt:lpstr>
      <vt:lpstr> Marking the V on the ventral side of the penis</vt:lpstr>
      <vt:lpstr>Ct…</vt:lpstr>
      <vt:lpstr> Marking the inner incision line</vt:lpstr>
      <vt:lpstr>Ct…</vt:lpstr>
      <vt:lpstr>Incising along the marked line</vt:lpstr>
      <vt:lpstr> Incising the V-shaped line on the underside of the penis</vt:lpstr>
      <vt:lpstr> Completed incisions leaving a sleeve of foreskin</vt:lpstr>
      <vt:lpstr>Ct…</vt:lpstr>
      <vt:lpstr>Cutting the skin between the outer and inner incisions</vt:lpstr>
      <vt:lpstr>Ct…</vt:lpstr>
      <vt:lpstr> Dissecting the sleeve of skin away from the shaft of the penis</vt:lpstr>
      <vt:lpstr>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SPECIALISED PROCEDURES 1</dc:title>
  <dc:creator>user a</dc:creator>
  <cp:lastModifiedBy>elizabeth goiri</cp:lastModifiedBy>
  <cp:revision>559</cp:revision>
  <dcterms:created xsi:type="dcterms:W3CDTF">2019-11-03T17:21:53Z</dcterms:created>
  <dcterms:modified xsi:type="dcterms:W3CDTF">2022-05-17T16:55:11Z</dcterms:modified>
</cp:coreProperties>
</file>