
<file path=[Content_Types].xml><?xml version="1.0" encoding="utf-8"?>
<Types xmlns="http://schemas.openxmlformats.org/package/2006/content-types">
  <Default Extension="rels" ContentType="application/vnd.openxmlformats-package.relationships+xml"/>
  <Default Extension="xml" ContentType="application/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60" r:id="rId1"/>
  </p:sldMasterIdLst>
  <p:notesMasterIdLst>
    <p:notesMasterId r:id="rId2"/>
  </p:notesMasterIdLst>
  <p:sldIdLst>
    <p:sldId id="389" r:id="rId3"/>
    <p:sldId id="390" r:id="rId4"/>
    <p:sldId id="391" r:id="rId5"/>
    <p:sldId id="392" r:id="rId6"/>
    <p:sldId id="393" r:id="rId7"/>
    <p:sldId id="394" r:id="rId8"/>
    <p:sldId id="395" r:id="rId9"/>
    <p:sldId id="396" r:id="rId10"/>
    <p:sldId id="397" r:id="rId11"/>
    <p:sldId id="398" r:id="rId12"/>
    <p:sldId id="399" r:id="rId13"/>
    <p:sldId id="400" r:id="rId14"/>
    <p:sldId id="401" r:id="rId15"/>
    <p:sldId id="402" r:id="rId16"/>
    <p:sldId id="403" r:id="rId17"/>
    <p:sldId id="404" r:id="rId18"/>
    <p:sldId id="405" r:id="rId19"/>
    <p:sldId id="406" r:id="rId20"/>
    <p:sldId id="407" r:id="rId21"/>
    <p:sldId id="408" r:id="rId22"/>
    <p:sldId id="409" r:id="rId23"/>
    <p:sldId id="410" r:id="rId24"/>
    <p:sldId id="411" r:id="rId25"/>
    <p:sldId id="412" r:id="rId26"/>
    <p:sldId id="413" r:id="rId27"/>
    <p:sldId id="414" r:id="rId28"/>
    <p:sldId id="415" r:id="rId29"/>
    <p:sldId id="416" r:id="rId30"/>
    <p:sldId id="417" r:id="rId31"/>
    <p:sldId id="418" r:id="rId32"/>
    <p:sldId id="419" r:id="rId33"/>
    <p:sldId id="420" r:id="rId34"/>
    <p:sldId id="421" r:id="rId35"/>
    <p:sldId id="422" r:id="rId36"/>
    <p:sldId id="423" r:id="rId37"/>
    <p:sldId id="424" r:id="rId38"/>
    <p:sldId id="425" r:id="rId39"/>
    <p:sldId id="426" r:id="rId40"/>
    <p:sldId id="427" r:id="rId41"/>
    <p:sldId id="428" r:id="rId42"/>
    <p:sldId id="429" r:id="rId43"/>
    <p:sldId id="430" r:id="rId44"/>
    <p:sldId id="431" r:id="rId45"/>
    <p:sldId id="432" r:id="rId46"/>
    <p:sldId id="433" r:id="rId47"/>
    <p:sldId id="434" r:id="rId48"/>
    <p:sldId id="435" r:id="rId49"/>
    <p:sldId id="436" r:id="rId50"/>
    <p:sldId id="437" r:id="rId51"/>
    <p:sldId id="438" r:id="rId52"/>
    <p:sldId id="439" r:id="rId53"/>
    <p:sldId id="440" r:id="rId54"/>
    <p:sldId id="441" r:id="rId55"/>
    <p:sldId id="442" r:id="rId56"/>
    <p:sldId id="443" r:id="rId57"/>
    <p:sldId id="444" r:id="rId58"/>
    <p:sldId id="445" r:id="rId59"/>
    <p:sldId id="446" r:id="rId60"/>
    <p:sldId id="447" r:id="rId61"/>
    <p:sldId id="448" r:id="rId62"/>
    <p:sldId id="449" r:id="rId63"/>
    <p:sldId id="450" r:id="rId64"/>
    <p:sldId id="451" r:id="rId65"/>
    <p:sldId id="452" r:id="rId66"/>
    <p:sldId id="453" r:id="rId67"/>
    <p:sldId id="454" r:id="rId68"/>
    <p:sldId id="455" r:id="rId69"/>
    <p:sldId id="456" r:id="rId70"/>
    <p:sldId id="457" r:id="rId71"/>
    <p:sldId id="458" r:id="rId72"/>
    <p:sldId id="459" r:id="rId73"/>
    <p:sldId id="460" r:id="rId74"/>
    <p:sldId id="461" r:id="rId75"/>
    <p:sldId id="462" r:id="rId76"/>
    <p:sldId id="463" r:id="rId77"/>
    <p:sldId id="464" r:id="rId78"/>
    <p:sldId id="465" r:id="rId79"/>
    <p:sldId id="466" r:id="rId80"/>
    <p:sldId id="467" r:id="rId81"/>
    <p:sldId id="468" r:id="rId82"/>
    <p:sldId id="469" r:id="rId83"/>
    <p:sldId id="470" r:id="rId84"/>
    <p:sldId id="471" r:id="rId85"/>
    <p:sldId id="472" r:id="rId86"/>
    <p:sldId id="473" r:id="rId87"/>
    <p:sldId id="474" r:id="rId88"/>
    <p:sldId id="475" r:id="rId89"/>
    <p:sldId id="476" r:id="rId90"/>
    <p:sldId id="477" r:id="rId91"/>
    <p:sldId id="478" r:id="rId92"/>
    <p:sldId id="479" r:id="rId93"/>
    <p:sldId id="480" r:id="rId94"/>
    <p:sldId id="481" r:id="rId95"/>
    <p:sldId id="482" r:id="rId96"/>
    <p:sldId id="483" r:id="rId97"/>
    <p:sldId id="484" r:id="rId98"/>
    <p:sldId id="485" r:id="rId99"/>
    <p:sldId id="486" r:id="rId100"/>
    <p:sldId id="487" r:id="rId101"/>
    <p:sldId id="488" r:id="rId102"/>
    <p:sldId id="489" r:id="rId103"/>
    <p:sldId id="490" r:id="rId104"/>
    <p:sldId id="491" r:id="rId105"/>
    <p:sldId id="492" r:id="rId106"/>
    <p:sldId id="493" r:id="rId107"/>
    <p:sldId id="494" r:id="rId108"/>
    <p:sldId id="495" r:id="rId109"/>
    <p:sldId id="496" r:id="rId110"/>
    <p:sldId id="497" r:id="rId111"/>
    <p:sldId id="498" r:id="rId112"/>
    <p:sldId id="499" r:id="rId113"/>
    <p:sldId id="500" r:id="rId114"/>
    <p:sldId id="501" r:id="rId115"/>
    <p:sldId id="502" r:id="rId116"/>
    <p:sldId id="503" r:id="rId117"/>
    <p:sldId id="504" r:id="rId118"/>
    <p:sldId id="505" r:id="rId119"/>
    <p:sldId id="506" r:id="rId120"/>
    <p:sldId id="507" r:id="rId121"/>
    <p:sldId id="508" r:id="rId122"/>
  </p:sldIdLst>
  <p:sldSz type="screen16x9" cy="6858000" cx="12192000"/>
  <p:notesSz cx="6858000" cy="9144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5000" autoAdjust="0"/>
    <p:restoredTop sz="94660"/>
  </p:normalViewPr>
  <p:slideViewPr>
    <p:cSldViewPr snapToGrid="0">
      <p:cViewPr varScale="1">
        <p:scale>
          <a:sx n="65" d="100"/>
          <a:sy n="65" d="100"/>
        </p:scale>
        <p:origin x="858" y="66"/>
      </p:cViewPr>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100" Type="http://schemas.openxmlformats.org/officeDocument/2006/relationships/slide" Target="slides/slide98.xml"/><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slide" Target="slides/slide103.xml"/><Relationship Id="rId106" Type="http://schemas.openxmlformats.org/officeDocument/2006/relationships/slide" Target="slides/slide104.xml"/><Relationship Id="rId107" Type="http://schemas.openxmlformats.org/officeDocument/2006/relationships/slide" Target="slides/slide105.xml"/><Relationship Id="rId108" Type="http://schemas.openxmlformats.org/officeDocument/2006/relationships/slide" Target="slides/slide106.xml"/><Relationship Id="rId109" Type="http://schemas.openxmlformats.org/officeDocument/2006/relationships/slide" Target="slides/slide107.xml"/><Relationship Id="rId110" Type="http://schemas.openxmlformats.org/officeDocument/2006/relationships/slide" Target="slides/slide108.xml"/><Relationship Id="rId111" Type="http://schemas.openxmlformats.org/officeDocument/2006/relationships/slide" Target="slides/slide109.xml"/><Relationship Id="rId112" Type="http://schemas.openxmlformats.org/officeDocument/2006/relationships/slide" Target="slides/slide110.xml"/><Relationship Id="rId113" Type="http://schemas.openxmlformats.org/officeDocument/2006/relationships/slide" Target="slides/slide111.xml"/><Relationship Id="rId114" Type="http://schemas.openxmlformats.org/officeDocument/2006/relationships/slide" Target="slides/slide112.xml"/><Relationship Id="rId115" Type="http://schemas.openxmlformats.org/officeDocument/2006/relationships/slide" Target="slides/slide113.xml"/><Relationship Id="rId116" Type="http://schemas.openxmlformats.org/officeDocument/2006/relationships/slide" Target="slides/slide114.xml"/><Relationship Id="rId117" Type="http://schemas.openxmlformats.org/officeDocument/2006/relationships/slide" Target="slides/slide115.xml"/><Relationship Id="rId118" Type="http://schemas.openxmlformats.org/officeDocument/2006/relationships/slide" Target="slides/slide116.xml"/><Relationship Id="rId119" Type="http://schemas.openxmlformats.org/officeDocument/2006/relationships/slide" Target="slides/slide117.xml"/><Relationship Id="rId120" Type="http://schemas.openxmlformats.org/officeDocument/2006/relationships/slide" Target="slides/slide118.xml"/><Relationship Id="rId121" Type="http://schemas.openxmlformats.org/officeDocument/2006/relationships/slide" Target="slides/slide119.xml"/><Relationship Id="rId122" Type="http://schemas.openxmlformats.org/officeDocument/2006/relationships/slide" Target="slides/slide120.xml"/><Relationship Id="rId123" Type="http://schemas.openxmlformats.org/officeDocument/2006/relationships/tableStyles" Target="tableStyles.xml"/><Relationship Id="rId124" Type="http://schemas.openxmlformats.org/officeDocument/2006/relationships/presProps" Target="presProps.xml"/><Relationship Id="rId125" Type="http://schemas.openxmlformats.org/officeDocument/2006/relationships/viewProps" Target="viewProps.xml"/><Relationship Id="rId12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265" name=""/>
        <p:cNvGrpSpPr/>
        <p:nvPr/>
      </p:nvGrpSpPr>
      <p:grpSpPr>
        <a:xfrm>
          <a:off x="0" y="0"/>
          <a:ext cx="0" cy="0"/>
          <a:chOff x="0" y="0"/>
          <a:chExt cx="0" cy="0"/>
        </a:xfrm>
      </p:grpSpPr>
      <p:sp>
        <p:nvSpPr>
          <p:cNvPr id="1048843"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844"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845"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846"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847"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848"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138" name=""/>
        <p:cNvGrpSpPr/>
        <p:nvPr/>
      </p:nvGrpSpPr>
      <p:grpSpPr>
        <a:xfrm>
          <a:off x="0" y="0"/>
          <a:ext cx="0" cy="0"/>
          <a:chOff x="0" y="0"/>
          <a:chExt cx="0" cy="0"/>
        </a:xfrm>
      </p:grpSpPr>
      <p:sp>
        <p:nvSpPr>
          <p:cNvPr id="104859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1048593" name="Subtitle 2"/>
          <p:cNvSpPr>
            <a:spLocks noGrp="1"/>
          </p:cNvSpPr>
          <p:nvPr>
            <p:ph type="subTitle" idx="1"/>
          </p:nvPr>
        </p:nvSpPr>
        <p:spPr>
          <a:xfrm>
            <a:off x="1524000" y="3602038"/>
            <a:ext cx="9144000"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lang="en-US"/>
              <a:t>Click to edit Master subtitle style</a:t>
            </a:r>
          </a:p>
        </p:txBody>
      </p:sp>
      <p:sp>
        <p:nvSpPr>
          <p:cNvPr id="1048594" name="Date Placeholder 3"/>
          <p:cNvSpPr>
            <a:spLocks noGrp="1"/>
          </p:cNvSpPr>
          <p:nvPr>
            <p:ph type="dt" sz="half" idx="10"/>
          </p:nvPr>
        </p:nvSpPr>
        <p:spPr/>
        <p:txBody>
          <a:bodyPr/>
          <a:p>
            <a:fld id="{780B1FA8-143D-4B9F-86FB-15762256652E}" type="datetimeFigureOut">
              <a:rPr lang="en-US" smtClean="0"/>
              <a:t>08/09/2021</a:t>
            </a:fld>
            <a:endParaRPr lang="en-US"/>
          </a:p>
        </p:txBody>
      </p:sp>
      <p:sp>
        <p:nvSpPr>
          <p:cNvPr id="1048595" name="Footer Placeholder 4"/>
          <p:cNvSpPr>
            <a:spLocks noGrp="1"/>
          </p:cNvSpPr>
          <p:nvPr>
            <p:ph type="ftr" sz="quarter" idx="11"/>
          </p:nvPr>
        </p:nvSpPr>
        <p:spPr/>
        <p:txBody>
          <a:bodyPr/>
          <a:p>
            <a:endParaRPr lang="en-US"/>
          </a:p>
        </p:txBody>
      </p:sp>
      <p:sp>
        <p:nvSpPr>
          <p:cNvPr id="1048596" name="Slide Number Placeholder 5"/>
          <p:cNvSpPr>
            <a:spLocks noGrp="1"/>
          </p:cNvSpPr>
          <p:nvPr>
            <p:ph type="sldNum" sz="quarter" idx="12"/>
          </p:nvPr>
        </p:nvSpPr>
        <p:spPr/>
        <p:txBody>
          <a:bodyPr/>
          <a:p>
            <a:fld id="{6E990987-9EF9-4D56-B699-6BB8F2BB3D9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260" name=""/>
        <p:cNvGrpSpPr/>
        <p:nvPr/>
      </p:nvGrpSpPr>
      <p:grpSpPr>
        <a:xfrm>
          <a:off x="0" y="0"/>
          <a:ext cx="0" cy="0"/>
          <a:chOff x="0" y="0"/>
          <a:chExt cx="0" cy="0"/>
        </a:xfrm>
      </p:grpSpPr>
      <p:sp>
        <p:nvSpPr>
          <p:cNvPr id="1048813" name="Title 1"/>
          <p:cNvSpPr>
            <a:spLocks noGrp="1"/>
          </p:cNvSpPr>
          <p:nvPr>
            <p:ph type="title"/>
          </p:nvPr>
        </p:nvSpPr>
        <p:spPr/>
        <p:txBody>
          <a:bodyPr/>
          <a:p>
            <a:r>
              <a:rPr lang="en-US"/>
              <a:t>Click to edit Master title style</a:t>
            </a:r>
          </a:p>
        </p:txBody>
      </p:sp>
      <p:sp>
        <p:nvSpPr>
          <p:cNvPr id="1048814" name="Vertical Text Placeholder 2"/>
          <p:cNvSpPr>
            <a:spLocks noGrp="1"/>
          </p:cNvSpPr>
          <p:nvPr>
            <p:ph type="body" orient="vert" idx="1"/>
          </p:nvPr>
        </p:nvSpPr>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15" name="Date Placeholder 3"/>
          <p:cNvSpPr>
            <a:spLocks noGrp="1"/>
          </p:cNvSpPr>
          <p:nvPr>
            <p:ph type="dt" sz="half" idx="10"/>
          </p:nvPr>
        </p:nvSpPr>
        <p:spPr/>
        <p:txBody>
          <a:bodyPr/>
          <a:p>
            <a:fld id="{780B1FA8-143D-4B9F-86FB-15762256652E}" type="datetimeFigureOut">
              <a:rPr lang="en-US" smtClean="0"/>
              <a:t>08/09/2021</a:t>
            </a:fld>
            <a:endParaRPr lang="en-US"/>
          </a:p>
        </p:txBody>
      </p:sp>
      <p:sp>
        <p:nvSpPr>
          <p:cNvPr id="1048816" name="Footer Placeholder 4"/>
          <p:cNvSpPr>
            <a:spLocks noGrp="1"/>
          </p:cNvSpPr>
          <p:nvPr>
            <p:ph type="ftr" sz="quarter" idx="11"/>
          </p:nvPr>
        </p:nvSpPr>
        <p:spPr/>
        <p:txBody>
          <a:bodyPr/>
          <a:p>
            <a:endParaRPr lang="en-US"/>
          </a:p>
        </p:txBody>
      </p:sp>
      <p:sp>
        <p:nvSpPr>
          <p:cNvPr id="1048817" name="Slide Number Placeholder 5"/>
          <p:cNvSpPr>
            <a:spLocks noGrp="1"/>
          </p:cNvSpPr>
          <p:nvPr>
            <p:ph type="sldNum" sz="quarter" idx="12"/>
          </p:nvPr>
        </p:nvSpPr>
        <p:spPr/>
        <p:txBody>
          <a:bodyPr/>
          <a:p>
            <a:fld id="{6E990987-9EF9-4D56-B699-6BB8F2BB3D9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258" name=""/>
        <p:cNvGrpSpPr/>
        <p:nvPr/>
      </p:nvGrpSpPr>
      <p:grpSpPr>
        <a:xfrm>
          <a:off x="0" y="0"/>
          <a:ext cx="0" cy="0"/>
          <a:chOff x="0" y="0"/>
          <a:chExt cx="0" cy="0"/>
        </a:xfrm>
      </p:grpSpPr>
      <p:sp>
        <p:nvSpPr>
          <p:cNvPr id="1048802" name="Vertical Title 1"/>
          <p:cNvSpPr>
            <a:spLocks noGrp="1"/>
          </p:cNvSpPr>
          <p:nvPr>
            <p:ph type="title" orient="vert"/>
          </p:nvPr>
        </p:nvSpPr>
        <p:spPr>
          <a:xfrm>
            <a:off x="8724900" y="365125"/>
            <a:ext cx="2628900" cy="5811838"/>
          </a:xfrm>
        </p:spPr>
        <p:txBody>
          <a:bodyPr vert="eaVert"/>
          <a:p>
            <a:r>
              <a:rPr lang="en-US"/>
              <a:t>Click to edit Master title style</a:t>
            </a:r>
          </a:p>
        </p:txBody>
      </p:sp>
      <p:sp>
        <p:nvSpPr>
          <p:cNvPr id="1048803" name="Vertical Text Placeholder 2"/>
          <p:cNvSpPr>
            <a:spLocks noGrp="1"/>
          </p:cNvSpPr>
          <p:nvPr>
            <p:ph type="body" orient="vert" idx="1"/>
          </p:nvPr>
        </p:nvSpPr>
        <p:spPr>
          <a:xfrm>
            <a:off x="838200" y="365125"/>
            <a:ext cx="7734300" cy="5811838"/>
          </a:xfrm>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04" name="Date Placeholder 3"/>
          <p:cNvSpPr>
            <a:spLocks noGrp="1"/>
          </p:cNvSpPr>
          <p:nvPr>
            <p:ph type="dt" sz="half" idx="10"/>
          </p:nvPr>
        </p:nvSpPr>
        <p:spPr/>
        <p:txBody>
          <a:bodyPr/>
          <a:p>
            <a:fld id="{780B1FA8-143D-4B9F-86FB-15762256652E}" type="datetimeFigureOut">
              <a:rPr lang="en-US" smtClean="0"/>
              <a:t>08/09/2021</a:t>
            </a:fld>
            <a:endParaRPr lang="en-US"/>
          </a:p>
        </p:txBody>
      </p:sp>
      <p:sp>
        <p:nvSpPr>
          <p:cNvPr id="1048805" name="Footer Placeholder 4"/>
          <p:cNvSpPr>
            <a:spLocks noGrp="1"/>
          </p:cNvSpPr>
          <p:nvPr>
            <p:ph type="ftr" sz="quarter" idx="11"/>
          </p:nvPr>
        </p:nvSpPr>
        <p:spPr/>
        <p:txBody>
          <a:bodyPr/>
          <a:p>
            <a:endParaRPr lang="en-US"/>
          </a:p>
        </p:txBody>
      </p:sp>
      <p:sp>
        <p:nvSpPr>
          <p:cNvPr id="1048806" name="Slide Number Placeholder 5"/>
          <p:cNvSpPr>
            <a:spLocks noGrp="1"/>
          </p:cNvSpPr>
          <p:nvPr>
            <p:ph type="sldNum" sz="quarter" idx="12"/>
          </p:nvPr>
        </p:nvSpPr>
        <p:spPr/>
        <p:txBody>
          <a:bodyPr/>
          <a:p>
            <a:fld id="{6E990987-9EF9-4D56-B699-6BB8F2BB3D9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06" name=""/>
        <p:cNvGrpSpPr/>
        <p:nvPr/>
      </p:nvGrpSpPr>
      <p:grpSpPr>
        <a:xfrm>
          <a:off x="0" y="0"/>
          <a:ext cx="0" cy="0"/>
          <a:chOff x="0" y="0"/>
          <a:chExt cx="0" cy="0"/>
        </a:xfrm>
      </p:grpSpPr>
      <p:sp>
        <p:nvSpPr>
          <p:cNvPr id="1048581" name="Title 1"/>
          <p:cNvSpPr>
            <a:spLocks noGrp="1"/>
          </p:cNvSpPr>
          <p:nvPr>
            <p:ph type="title"/>
          </p:nvPr>
        </p:nvSpPr>
        <p:spPr/>
        <p:txBody>
          <a:bodyPr/>
          <a:p>
            <a:r>
              <a:rPr lang="en-US"/>
              <a:t>Click to edit Master title style</a:t>
            </a:r>
          </a:p>
        </p:txBody>
      </p:sp>
      <p:sp>
        <p:nvSpPr>
          <p:cNvPr id="1048582" name="Content Placeholder 2"/>
          <p:cNvSpPr>
            <a:spLocks noGrp="1"/>
          </p:cNvSpPr>
          <p:nvPr>
            <p:ph idx="1"/>
          </p:nvPr>
        </p:nvSpPr>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83" name="Date Placeholder 3"/>
          <p:cNvSpPr>
            <a:spLocks noGrp="1"/>
          </p:cNvSpPr>
          <p:nvPr>
            <p:ph type="dt" sz="half" idx="10"/>
          </p:nvPr>
        </p:nvSpPr>
        <p:spPr/>
        <p:txBody>
          <a:bodyPr/>
          <a:p>
            <a:fld id="{780B1FA8-143D-4B9F-86FB-15762256652E}" type="datetimeFigureOut">
              <a:rPr lang="en-US" smtClean="0"/>
              <a:t>08/09/2021</a:t>
            </a:fld>
            <a:endParaRPr lang="en-US"/>
          </a:p>
        </p:txBody>
      </p:sp>
      <p:sp>
        <p:nvSpPr>
          <p:cNvPr id="1048584" name="Footer Placeholder 4"/>
          <p:cNvSpPr>
            <a:spLocks noGrp="1"/>
          </p:cNvSpPr>
          <p:nvPr>
            <p:ph type="ftr" sz="quarter" idx="11"/>
          </p:nvPr>
        </p:nvSpPr>
        <p:spPr/>
        <p:txBody>
          <a:bodyPr/>
          <a:p>
            <a:endParaRPr lang="en-US"/>
          </a:p>
        </p:txBody>
      </p:sp>
      <p:sp>
        <p:nvSpPr>
          <p:cNvPr id="1048585" name="Slide Number Placeholder 5"/>
          <p:cNvSpPr>
            <a:spLocks noGrp="1"/>
          </p:cNvSpPr>
          <p:nvPr>
            <p:ph type="sldNum" sz="quarter" idx="12"/>
          </p:nvPr>
        </p:nvSpPr>
        <p:spPr/>
        <p:txBody>
          <a:bodyPr/>
          <a:p>
            <a:fld id="{6E990987-9EF9-4D56-B699-6BB8F2BB3D9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261" name=""/>
        <p:cNvGrpSpPr/>
        <p:nvPr/>
      </p:nvGrpSpPr>
      <p:grpSpPr>
        <a:xfrm>
          <a:off x="0" y="0"/>
          <a:ext cx="0" cy="0"/>
          <a:chOff x="0" y="0"/>
          <a:chExt cx="0" cy="0"/>
        </a:xfrm>
      </p:grpSpPr>
      <p:sp>
        <p:nvSpPr>
          <p:cNvPr id="1048818"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1048819" name="Text Placeholder 2"/>
          <p:cNvSpPr>
            <a:spLocks noGrp="1"/>
          </p:cNvSpPr>
          <p:nvPr>
            <p:ph type="body" idx="1"/>
          </p:nvPr>
        </p:nvSpPr>
        <p:spPr>
          <a:xfrm>
            <a:off x="831850" y="4589463"/>
            <a:ext cx="10515600" cy="1500187"/>
          </a:xfrm>
        </p:spPr>
        <p:txBody>
          <a:bodyPr/>
          <a:lstStyle>
            <a:lvl1pPr indent="0" marL="0">
              <a:buNone/>
              <a:defRPr sz="2400">
                <a:solidFill>
                  <a:schemeClr val="tx1">
                    <a:tint val="75000"/>
                  </a:schemeClr>
                </a:solidFill>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lang="en-US"/>
              <a:t>Click to edit Master text styles</a:t>
            </a:r>
          </a:p>
        </p:txBody>
      </p:sp>
      <p:sp>
        <p:nvSpPr>
          <p:cNvPr id="1048820" name="Date Placeholder 3"/>
          <p:cNvSpPr>
            <a:spLocks noGrp="1"/>
          </p:cNvSpPr>
          <p:nvPr>
            <p:ph type="dt" sz="half" idx="10"/>
          </p:nvPr>
        </p:nvSpPr>
        <p:spPr/>
        <p:txBody>
          <a:bodyPr/>
          <a:p>
            <a:fld id="{780B1FA8-143D-4B9F-86FB-15762256652E}" type="datetimeFigureOut">
              <a:rPr lang="en-US" smtClean="0"/>
              <a:t>08/09/2021</a:t>
            </a:fld>
            <a:endParaRPr lang="en-US"/>
          </a:p>
        </p:txBody>
      </p:sp>
      <p:sp>
        <p:nvSpPr>
          <p:cNvPr id="1048821" name="Footer Placeholder 4"/>
          <p:cNvSpPr>
            <a:spLocks noGrp="1"/>
          </p:cNvSpPr>
          <p:nvPr>
            <p:ph type="ftr" sz="quarter" idx="11"/>
          </p:nvPr>
        </p:nvSpPr>
        <p:spPr/>
        <p:txBody>
          <a:bodyPr/>
          <a:p>
            <a:endParaRPr lang="en-US"/>
          </a:p>
        </p:txBody>
      </p:sp>
      <p:sp>
        <p:nvSpPr>
          <p:cNvPr id="1048822" name="Slide Number Placeholder 5"/>
          <p:cNvSpPr>
            <a:spLocks noGrp="1"/>
          </p:cNvSpPr>
          <p:nvPr>
            <p:ph type="sldNum" sz="quarter" idx="12"/>
          </p:nvPr>
        </p:nvSpPr>
        <p:spPr/>
        <p:txBody>
          <a:bodyPr/>
          <a:p>
            <a:fld id="{6E990987-9EF9-4D56-B699-6BB8F2BB3D9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262" name=""/>
        <p:cNvGrpSpPr/>
        <p:nvPr/>
      </p:nvGrpSpPr>
      <p:grpSpPr>
        <a:xfrm>
          <a:off x="0" y="0"/>
          <a:ext cx="0" cy="0"/>
          <a:chOff x="0" y="0"/>
          <a:chExt cx="0" cy="0"/>
        </a:xfrm>
      </p:grpSpPr>
      <p:sp>
        <p:nvSpPr>
          <p:cNvPr id="1048823" name="Title 1"/>
          <p:cNvSpPr>
            <a:spLocks noGrp="1"/>
          </p:cNvSpPr>
          <p:nvPr>
            <p:ph type="title"/>
          </p:nvPr>
        </p:nvSpPr>
        <p:spPr/>
        <p:txBody>
          <a:bodyPr/>
          <a:p>
            <a:r>
              <a:rPr lang="en-US"/>
              <a:t>Click to edit Master title style</a:t>
            </a:r>
          </a:p>
        </p:txBody>
      </p:sp>
      <p:sp>
        <p:nvSpPr>
          <p:cNvPr id="1048824" name="Content Placeholder 2"/>
          <p:cNvSpPr>
            <a:spLocks noGrp="1"/>
          </p:cNvSpPr>
          <p:nvPr>
            <p:ph sz="half" idx="1"/>
          </p:nvPr>
        </p:nvSpPr>
        <p:spPr>
          <a:xfrm>
            <a:off x="838200" y="1825625"/>
            <a:ext cx="5181600" cy="435133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25" name="Content Placeholder 3"/>
          <p:cNvSpPr>
            <a:spLocks noGrp="1"/>
          </p:cNvSpPr>
          <p:nvPr>
            <p:ph sz="half" idx="2"/>
          </p:nvPr>
        </p:nvSpPr>
        <p:spPr>
          <a:xfrm>
            <a:off x="6172200" y="1825625"/>
            <a:ext cx="5181600" cy="435133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26" name="Date Placeholder 4"/>
          <p:cNvSpPr>
            <a:spLocks noGrp="1"/>
          </p:cNvSpPr>
          <p:nvPr>
            <p:ph type="dt" sz="half" idx="10"/>
          </p:nvPr>
        </p:nvSpPr>
        <p:spPr/>
        <p:txBody>
          <a:bodyPr/>
          <a:p>
            <a:fld id="{780B1FA8-143D-4B9F-86FB-15762256652E}" type="datetimeFigureOut">
              <a:rPr lang="en-US" smtClean="0"/>
              <a:t>08/09/2021</a:t>
            </a:fld>
            <a:endParaRPr lang="en-US"/>
          </a:p>
        </p:txBody>
      </p:sp>
      <p:sp>
        <p:nvSpPr>
          <p:cNvPr id="1048827" name="Footer Placeholder 5"/>
          <p:cNvSpPr>
            <a:spLocks noGrp="1"/>
          </p:cNvSpPr>
          <p:nvPr>
            <p:ph type="ftr" sz="quarter" idx="11"/>
          </p:nvPr>
        </p:nvSpPr>
        <p:spPr/>
        <p:txBody>
          <a:bodyPr/>
          <a:p>
            <a:endParaRPr lang="en-US"/>
          </a:p>
        </p:txBody>
      </p:sp>
      <p:sp>
        <p:nvSpPr>
          <p:cNvPr id="1048828" name="Slide Number Placeholder 6"/>
          <p:cNvSpPr>
            <a:spLocks noGrp="1"/>
          </p:cNvSpPr>
          <p:nvPr>
            <p:ph type="sldNum" sz="quarter" idx="12"/>
          </p:nvPr>
        </p:nvSpPr>
        <p:spPr/>
        <p:txBody>
          <a:bodyPr/>
          <a:p>
            <a:fld id="{6E990987-9EF9-4D56-B699-6BB8F2BB3D9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263" name=""/>
        <p:cNvGrpSpPr/>
        <p:nvPr/>
      </p:nvGrpSpPr>
      <p:grpSpPr>
        <a:xfrm>
          <a:off x="0" y="0"/>
          <a:ext cx="0" cy="0"/>
          <a:chOff x="0" y="0"/>
          <a:chExt cx="0" cy="0"/>
        </a:xfrm>
      </p:grpSpPr>
      <p:sp>
        <p:nvSpPr>
          <p:cNvPr id="1048829" name="Title 1"/>
          <p:cNvSpPr>
            <a:spLocks noGrp="1"/>
          </p:cNvSpPr>
          <p:nvPr>
            <p:ph type="title"/>
          </p:nvPr>
        </p:nvSpPr>
        <p:spPr>
          <a:xfrm>
            <a:off x="839788" y="365125"/>
            <a:ext cx="10515600" cy="1325563"/>
          </a:xfrm>
        </p:spPr>
        <p:txBody>
          <a:bodyPr/>
          <a:p>
            <a:r>
              <a:rPr lang="en-US"/>
              <a:t>Click to edit Master title style</a:t>
            </a:r>
          </a:p>
        </p:txBody>
      </p:sp>
      <p:sp>
        <p:nvSpPr>
          <p:cNvPr id="1048830" name="Text Placeholder 2"/>
          <p:cNvSpPr>
            <a:spLocks noGrp="1"/>
          </p:cNvSpPr>
          <p:nvPr>
            <p:ph type="body" idx="1"/>
          </p:nvPr>
        </p:nvSpPr>
        <p:spPr>
          <a:xfrm>
            <a:off x="839788" y="1681163"/>
            <a:ext cx="5157787"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831" name="Content Placeholder 3"/>
          <p:cNvSpPr>
            <a:spLocks noGrp="1"/>
          </p:cNvSpPr>
          <p:nvPr>
            <p:ph sz="half" idx="2"/>
          </p:nvPr>
        </p:nvSpPr>
        <p:spPr>
          <a:xfrm>
            <a:off x="839788" y="2505075"/>
            <a:ext cx="5157787" cy="368458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32" name="Text Placeholder 4"/>
          <p:cNvSpPr>
            <a:spLocks noGrp="1"/>
          </p:cNvSpPr>
          <p:nvPr>
            <p:ph type="body" sz="quarter" idx="3"/>
          </p:nvPr>
        </p:nvSpPr>
        <p:spPr>
          <a:xfrm>
            <a:off x="6172200" y="1681163"/>
            <a:ext cx="5183188"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833" name="Content Placeholder 5"/>
          <p:cNvSpPr>
            <a:spLocks noGrp="1"/>
          </p:cNvSpPr>
          <p:nvPr>
            <p:ph sz="quarter" idx="4"/>
          </p:nvPr>
        </p:nvSpPr>
        <p:spPr>
          <a:xfrm>
            <a:off x="6172200" y="2505075"/>
            <a:ext cx="5183188" cy="368458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34" name="Date Placeholder 6"/>
          <p:cNvSpPr>
            <a:spLocks noGrp="1"/>
          </p:cNvSpPr>
          <p:nvPr>
            <p:ph type="dt" sz="half" idx="10"/>
          </p:nvPr>
        </p:nvSpPr>
        <p:spPr/>
        <p:txBody>
          <a:bodyPr/>
          <a:p>
            <a:fld id="{780B1FA8-143D-4B9F-86FB-15762256652E}" type="datetimeFigureOut">
              <a:rPr lang="en-US" smtClean="0"/>
              <a:t>08/09/2021</a:t>
            </a:fld>
            <a:endParaRPr lang="en-US"/>
          </a:p>
        </p:txBody>
      </p:sp>
      <p:sp>
        <p:nvSpPr>
          <p:cNvPr id="1048835" name="Footer Placeholder 7"/>
          <p:cNvSpPr>
            <a:spLocks noGrp="1"/>
          </p:cNvSpPr>
          <p:nvPr>
            <p:ph type="ftr" sz="quarter" idx="11"/>
          </p:nvPr>
        </p:nvSpPr>
        <p:spPr/>
        <p:txBody>
          <a:bodyPr/>
          <a:p>
            <a:endParaRPr lang="en-US"/>
          </a:p>
        </p:txBody>
      </p:sp>
      <p:sp>
        <p:nvSpPr>
          <p:cNvPr id="1048836" name="Slide Number Placeholder 8"/>
          <p:cNvSpPr>
            <a:spLocks noGrp="1"/>
          </p:cNvSpPr>
          <p:nvPr>
            <p:ph type="sldNum" sz="quarter" idx="12"/>
          </p:nvPr>
        </p:nvSpPr>
        <p:spPr/>
        <p:txBody>
          <a:bodyPr/>
          <a:p>
            <a:fld id="{6E990987-9EF9-4D56-B699-6BB8F2BB3D9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257" name=""/>
        <p:cNvGrpSpPr/>
        <p:nvPr/>
      </p:nvGrpSpPr>
      <p:grpSpPr>
        <a:xfrm>
          <a:off x="0" y="0"/>
          <a:ext cx="0" cy="0"/>
          <a:chOff x="0" y="0"/>
          <a:chExt cx="0" cy="0"/>
        </a:xfrm>
      </p:grpSpPr>
      <p:sp>
        <p:nvSpPr>
          <p:cNvPr id="1048798" name="Title 1"/>
          <p:cNvSpPr>
            <a:spLocks noGrp="1"/>
          </p:cNvSpPr>
          <p:nvPr>
            <p:ph type="title"/>
          </p:nvPr>
        </p:nvSpPr>
        <p:spPr/>
        <p:txBody>
          <a:bodyPr/>
          <a:p>
            <a:r>
              <a:rPr lang="en-US"/>
              <a:t>Click to edit Master title style</a:t>
            </a:r>
          </a:p>
        </p:txBody>
      </p:sp>
      <p:sp>
        <p:nvSpPr>
          <p:cNvPr id="1048799" name="Date Placeholder 2"/>
          <p:cNvSpPr>
            <a:spLocks noGrp="1"/>
          </p:cNvSpPr>
          <p:nvPr>
            <p:ph type="dt" sz="half" idx="10"/>
          </p:nvPr>
        </p:nvSpPr>
        <p:spPr/>
        <p:txBody>
          <a:bodyPr/>
          <a:p>
            <a:fld id="{780B1FA8-143D-4B9F-86FB-15762256652E}" type="datetimeFigureOut">
              <a:rPr lang="en-US" smtClean="0"/>
              <a:t>08/09/2021</a:t>
            </a:fld>
            <a:endParaRPr lang="en-US"/>
          </a:p>
        </p:txBody>
      </p:sp>
      <p:sp>
        <p:nvSpPr>
          <p:cNvPr id="1048800" name="Footer Placeholder 3"/>
          <p:cNvSpPr>
            <a:spLocks noGrp="1"/>
          </p:cNvSpPr>
          <p:nvPr>
            <p:ph type="ftr" sz="quarter" idx="11"/>
          </p:nvPr>
        </p:nvSpPr>
        <p:spPr/>
        <p:txBody>
          <a:bodyPr/>
          <a:p>
            <a:endParaRPr lang="en-US"/>
          </a:p>
        </p:txBody>
      </p:sp>
      <p:sp>
        <p:nvSpPr>
          <p:cNvPr id="1048801" name="Slide Number Placeholder 4"/>
          <p:cNvSpPr>
            <a:spLocks noGrp="1"/>
          </p:cNvSpPr>
          <p:nvPr>
            <p:ph type="sldNum" sz="quarter" idx="12"/>
          </p:nvPr>
        </p:nvSpPr>
        <p:spPr/>
        <p:txBody>
          <a:bodyPr/>
          <a:p>
            <a:fld id="{6E990987-9EF9-4D56-B699-6BB8F2BB3D9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148" name=""/>
        <p:cNvGrpSpPr/>
        <p:nvPr/>
      </p:nvGrpSpPr>
      <p:grpSpPr>
        <a:xfrm>
          <a:off x="0" y="0"/>
          <a:ext cx="0" cy="0"/>
          <a:chOff x="0" y="0"/>
          <a:chExt cx="0" cy="0"/>
        </a:xfrm>
      </p:grpSpPr>
      <p:sp>
        <p:nvSpPr>
          <p:cNvPr id="1048615" name="Date Placeholder 1"/>
          <p:cNvSpPr>
            <a:spLocks noGrp="1"/>
          </p:cNvSpPr>
          <p:nvPr>
            <p:ph type="dt" sz="half" idx="10"/>
          </p:nvPr>
        </p:nvSpPr>
        <p:spPr/>
        <p:txBody>
          <a:bodyPr/>
          <a:p>
            <a:fld id="{780B1FA8-143D-4B9F-86FB-15762256652E}" type="datetimeFigureOut">
              <a:rPr lang="en-US" smtClean="0"/>
              <a:t>08/09/2021</a:t>
            </a:fld>
            <a:endParaRPr lang="en-US"/>
          </a:p>
        </p:txBody>
      </p:sp>
      <p:sp>
        <p:nvSpPr>
          <p:cNvPr id="1048616" name="Footer Placeholder 2"/>
          <p:cNvSpPr>
            <a:spLocks noGrp="1"/>
          </p:cNvSpPr>
          <p:nvPr>
            <p:ph type="ftr" sz="quarter" idx="11"/>
          </p:nvPr>
        </p:nvSpPr>
        <p:spPr/>
        <p:txBody>
          <a:bodyPr/>
          <a:p>
            <a:endParaRPr lang="en-US"/>
          </a:p>
        </p:txBody>
      </p:sp>
      <p:sp>
        <p:nvSpPr>
          <p:cNvPr id="1048617" name="Slide Number Placeholder 3"/>
          <p:cNvSpPr>
            <a:spLocks noGrp="1"/>
          </p:cNvSpPr>
          <p:nvPr>
            <p:ph type="sldNum" sz="quarter" idx="12"/>
          </p:nvPr>
        </p:nvSpPr>
        <p:spPr/>
        <p:txBody>
          <a:bodyPr/>
          <a:p>
            <a:fld id="{6E990987-9EF9-4D56-B699-6BB8F2BB3D9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264" name=""/>
        <p:cNvGrpSpPr/>
        <p:nvPr/>
      </p:nvGrpSpPr>
      <p:grpSpPr>
        <a:xfrm>
          <a:off x="0" y="0"/>
          <a:ext cx="0" cy="0"/>
          <a:chOff x="0" y="0"/>
          <a:chExt cx="0" cy="0"/>
        </a:xfrm>
      </p:grpSpPr>
      <p:sp>
        <p:nvSpPr>
          <p:cNvPr id="1048837"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048838"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39" name="Text Placeholder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a:t>Click to edit Master text styles</a:t>
            </a:r>
          </a:p>
        </p:txBody>
      </p:sp>
      <p:sp>
        <p:nvSpPr>
          <p:cNvPr id="1048840" name="Date Placeholder 4"/>
          <p:cNvSpPr>
            <a:spLocks noGrp="1"/>
          </p:cNvSpPr>
          <p:nvPr>
            <p:ph type="dt" sz="half" idx="10"/>
          </p:nvPr>
        </p:nvSpPr>
        <p:spPr/>
        <p:txBody>
          <a:bodyPr/>
          <a:p>
            <a:fld id="{780B1FA8-143D-4B9F-86FB-15762256652E}" type="datetimeFigureOut">
              <a:rPr lang="en-US" smtClean="0"/>
              <a:t>08/09/2021</a:t>
            </a:fld>
            <a:endParaRPr lang="en-US"/>
          </a:p>
        </p:txBody>
      </p:sp>
      <p:sp>
        <p:nvSpPr>
          <p:cNvPr id="1048841" name="Footer Placeholder 5"/>
          <p:cNvSpPr>
            <a:spLocks noGrp="1"/>
          </p:cNvSpPr>
          <p:nvPr>
            <p:ph type="ftr" sz="quarter" idx="11"/>
          </p:nvPr>
        </p:nvSpPr>
        <p:spPr/>
        <p:txBody>
          <a:bodyPr/>
          <a:p>
            <a:endParaRPr lang="en-US"/>
          </a:p>
        </p:txBody>
      </p:sp>
      <p:sp>
        <p:nvSpPr>
          <p:cNvPr id="1048842" name="Slide Number Placeholder 6"/>
          <p:cNvSpPr>
            <a:spLocks noGrp="1"/>
          </p:cNvSpPr>
          <p:nvPr>
            <p:ph type="sldNum" sz="quarter" idx="12"/>
          </p:nvPr>
        </p:nvSpPr>
        <p:spPr/>
        <p:txBody>
          <a:bodyPr/>
          <a:p>
            <a:fld id="{6E990987-9EF9-4D56-B699-6BB8F2BB3D9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259" name=""/>
        <p:cNvGrpSpPr/>
        <p:nvPr/>
      </p:nvGrpSpPr>
      <p:grpSpPr>
        <a:xfrm>
          <a:off x="0" y="0"/>
          <a:ext cx="0" cy="0"/>
          <a:chOff x="0" y="0"/>
          <a:chExt cx="0" cy="0"/>
        </a:xfrm>
      </p:grpSpPr>
      <p:sp>
        <p:nvSpPr>
          <p:cNvPr id="1048807"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048808" name="Picture Placeholder 2"/>
          <p:cNvSpPr>
            <a:spLocks noGrp="1"/>
          </p:cNvSpPr>
          <p:nvPr>
            <p:ph type="pic" idx="1"/>
          </p:nvPr>
        </p:nvSpPr>
        <p:spPr>
          <a:xfrm>
            <a:off x="5183188" y="987425"/>
            <a:ext cx="6172200" cy="4873625"/>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US"/>
          </a:p>
        </p:txBody>
      </p:sp>
      <p:sp>
        <p:nvSpPr>
          <p:cNvPr id="1048809" name="Text Placeholder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a:t>Click to edit Master text styles</a:t>
            </a:r>
          </a:p>
        </p:txBody>
      </p:sp>
      <p:sp>
        <p:nvSpPr>
          <p:cNvPr id="1048810" name="Date Placeholder 4"/>
          <p:cNvSpPr>
            <a:spLocks noGrp="1"/>
          </p:cNvSpPr>
          <p:nvPr>
            <p:ph type="dt" sz="half" idx="10"/>
          </p:nvPr>
        </p:nvSpPr>
        <p:spPr/>
        <p:txBody>
          <a:bodyPr/>
          <a:p>
            <a:fld id="{780B1FA8-143D-4B9F-86FB-15762256652E}" type="datetimeFigureOut">
              <a:rPr lang="en-US" smtClean="0"/>
              <a:t>08/09/2021</a:t>
            </a:fld>
            <a:endParaRPr lang="en-US"/>
          </a:p>
        </p:txBody>
      </p:sp>
      <p:sp>
        <p:nvSpPr>
          <p:cNvPr id="1048811" name="Footer Placeholder 5"/>
          <p:cNvSpPr>
            <a:spLocks noGrp="1"/>
          </p:cNvSpPr>
          <p:nvPr>
            <p:ph type="ftr" sz="quarter" idx="11"/>
          </p:nvPr>
        </p:nvSpPr>
        <p:spPr/>
        <p:txBody>
          <a:bodyPr/>
          <a:p>
            <a:endParaRPr lang="en-US"/>
          </a:p>
        </p:txBody>
      </p:sp>
      <p:sp>
        <p:nvSpPr>
          <p:cNvPr id="1048812" name="Slide Number Placeholder 6"/>
          <p:cNvSpPr>
            <a:spLocks noGrp="1"/>
          </p:cNvSpPr>
          <p:nvPr>
            <p:ph type="sldNum" sz="quarter" idx="12"/>
          </p:nvPr>
        </p:nvSpPr>
        <p:spPr/>
        <p:txBody>
          <a:bodyPr/>
          <a:p>
            <a:fld id="{6E990987-9EF9-4D56-B699-6BB8F2BB3D9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94" name=""/>
        <p:cNvGrpSpPr/>
        <p:nvPr/>
      </p:nvGrpSpPr>
      <p:grpSpPr>
        <a:xfrm>
          <a:off x="0" y="0"/>
          <a:ext cx="0" cy="0"/>
          <a:chOff x="0" y="0"/>
          <a:chExt cx="0" cy="0"/>
        </a:xfrm>
      </p:grpSpPr>
      <p:sp>
        <p:nvSpPr>
          <p:cNvPr id="1048576" name="Title Placeholder 1"/>
          <p:cNvSpPr>
            <a:spLocks noGrp="1"/>
          </p:cNvSpPr>
          <p:nvPr>
            <p:ph type="title"/>
          </p:nvPr>
        </p:nvSpPr>
        <p:spPr>
          <a:xfrm>
            <a:off x="838200" y="365125"/>
            <a:ext cx="10515600" cy="1325563"/>
          </a:xfrm>
          <a:prstGeom prst="rect"/>
        </p:spPr>
        <p:txBody>
          <a:bodyPr anchor="ctr" bIns="45720" lIns="91440" rIns="91440" rtlCol="0" tIns="45720" vert="horz">
            <a:normAutofit/>
          </a:bodyPr>
          <a:p>
            <a:r>
              <a:rPr lang="en-US"/>
              <a:t>Click to edit Master title style</a:t>
            </a:r>
          </a:p>
        </p:txBody>
      </p:sp>
      <p:sp>
        <p:nvSpPr>
          <p:cNvPr id="1048577" name="Text Placeholder 2"/>
          <p:cNvSpPr>
            <a:spLocks noGrp="1"/>
          </p:cNvSpPr>
          <p:nvPr>
            <p:ph type="body" idx="1"/>
          </p:nvPr>
        </p:nvSpPr>
        <p:spPr>
          <a:xfrm>
            <a:off x="838200" y="1825625"/>
            <a:ext cx="10515600" cy="4351338"/>
          </a:xfrm>
          <a:prstGeom prst="rect"/>
        </p:spPr>
        <p:txBody>
          <a:bodyPr bIns="45720" lIns="91440" rIns="91440" rtlCol="0" tIns="45720" vert="horz">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Date Placeholder 3"/>
          <p:cNvSpPr>
            <a:spLocks noGrp="1"/>
          </p:cNvSpPr>
          <p:nvPr>
            <p:ph type="dt" sz="half" idx="2"/>
          </p:nvPr>
        </p:nvSpPr>
        <p:spPr>
          <a:xfrm>
            <a:off x="838200" y="6356350"/>
            <a:ext cx="2743200" cy="365125"/>
          </a:xfrm>
          <a:prstGeom prst="rect"/>
        </p:spPr>
        <p:txBody>
          <a:bodyPr anchor="ctr" bIns="45720" lIns="91440" rIns="91440" rtlCol="0" tIns="45720" vert="horz"/>
          <a:lstStyle>
            <a:lvl1pPr algn="l">
              <a:defRPr sz="1200">
                <a:solidFill>
                  <a:schemeClr val="tx1">
                    <a:tint val="75000"/>
                  </a:schemeClr>
                </a:solidFill>
              </a:defRPr>
            </a:lvl1pPr>
          </a:lstStyle>
          <a:p>
            <a:fld id="{780B1FA8-143D-4B9F-86FB-15762256652E}" type="datetimeFigureOut">
              <a:rPr lang="en-US" smtClean="0"/>
              <a:t>08/09/2021</a:t>
            </a:fld>
            <a:endParaRPr lang="en-US"/>
          </a:p>
        </p:txBody>
      </p:sp>
      <p:sp>
        <p:nvSpPr>
          <p:cNvPr id="1048579" name="Footer Placeholder 4"/>
          <p:cNvSpPr>
            <a:spLocks noGrp="1"/>
          </p:cNvSpPr>
          <p:nvPr>
            <p:ph type="ftr" sz="quarter" idx="3"/>
          </p:nvPr>
        </p:nvSpPr>
        <p:spPr>
          <a:xfrm>
            <a:off x="4038600" y="6356350"/>
            <a:ext cx="4114800" cy="365125"/>
          </a:xfrm>
          <a:prstGeom prst="rect"/>
        </p:spPr>
        <p:txBody>
          <a:bodyPr anchor="ctr" bIns="45720" lIns="91440" rIns="91440" rtlCol="0" tIns="45720" vert="horz"/>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8610600" y="6356350"/>
            <a:ext cx="2743200" cy="365125"/>
          </a:xfrm>
          <a:prstGeom prst="rect"/>
        </p:spPr>
        <p:txBody>
          <a:bodyPr anchor="ctr" bIns="45720" lIns="91440" rIns="91440" rtlCol="0" tIns="45720" vert="horz"/>
          <a:lstStyle>
            <a:lvl1pPr algn="r">
              <a:defRPr sz="1200">
                <a:solidFill>
                  <a:schemeClr val="tx1">
                    <a:tint val="75000"/>
                  </a:schemeClr>
                </a:solidFill>
              </a:defRPr>
            </a:lvl1pPr>
          </a:lstStyle>
          <a:p>
            <a:fld id="{6E990987-9EF9-4D56-B699-6BB8F2BB3D90}" type="slidenum">
              <a:rPr lang="en-US" smtClean="0"/>
              <a:t>‹#›</a:t>
            </a:fld>
            <a:endParaRPr lang="en-US"/>
          </a:p>
        </p:txBody>
      </p:sp>
    </p:spTree>
  </p:cSld>
  <p:clrMap accent1="accent1" accent2="accent2" accent3="accent3" accent4="accent4" accent5="accent5" accent6="accent6" bg1="lt1" bg2="lt2" tx1="dk1" tx2="dk2"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image" Target="../media/image5.emf"/><Relationship Id="rId2"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image" Target="../media/image16.emf"/><Relationship Id="rId2"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image" Target="../media/image6.emf"/><Relationship Id="rId2"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image" Target="../media/image17.emf"/><Relationship Id="rId2"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image" Target="../media/image18.emf"/><Relationship Id="rId2"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image" Target="../media/image7.emf"/><Relationship Id="rId2"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image" Target="../media/image19.emf"/><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image" Target="../media/image8.emf"/><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image" Target="../media/image9.emf"/><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image" Target="../media/image10.emf"/><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image" Target="../media/image11.emf"/><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hyperlink" Target="http://emedicine.medscape.com/article/961497-overview" TargetMode="Externa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hyperlink" Target="http://emedicine.medscape.com/article/232915-overview" TargetMode="External"/><Relationship Id="rId2" Type="http://schemas.openxmlformats.org/officeDocument/2006/relationships/hyperlink" Target="http://emedicine.medscape.com/article/794076-overview" TargetMode="External"/><Relationship Id="rId3" Type="http://schemas.openxmlformats.org/officeDocument/2006/relationships/hyperlink" Target="http://emedicine.medscape.com/article/1143167-overview" TargetMode="Externa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hyperlink" Target="http://emedicine.medscape.com/article/248840-overview" TargetMode="External"/><Relationship Id="rId2" Type="http://schemas.openxmlformats.org/officeDocument/2006/relationships/hyperlink" Target="http://emedicine.medscape.com/article/1137207-overview" TargetMode="External"/><Relationship Id="rId3" Type="http://schemas.openxmlformats.org/officeDocument/2006/relationships/hyperlink" Target="http://emedicine.medscape.com/article/1164341-overview" TargetMode="External"/><Relationship Id="rId4" Type="http://schemas.openxmlformats.org/officeDocument/2006/relationships/hyperlink" Target="file:///E:\INSTRUCTIONAL%20VIDEOS\Lumbar%20Puncture%20NEJM.mp4" TargetMode="External"/><Relationship Id="rId5"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image" Target="../media/image12.emf"/><Relationship Id="rId2"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image" Target="../media/image1.emf"/><Relationship Id="rId2"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image" Target="../media/image2.emf"/><Relationship Id="rId2"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image" Target="../media/image13.emf"/><Relationship Id="rId2"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image" Target="../media/image3.emf"/><Relationship Id="rId2"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image" Target="../media/image14.emf"/><Relationship Id="rId2"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image" Target="../media/image4.emf"/><Relationship Id="rId2"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image" Target="../media/image15.emf"/><Relationship Id="rId2"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43" name=""/>
        <p:cNvGrpSpPr/>
        <p:nvPr/>
      </p:nvGrpSpPr>
      <p:grpSpPr>
        <a:xfrm>
          <a:off x="0" y="0"/>
          <a:ext cx="0" cy="0"/>
          <a:chOff x="0" y="0"/>
          <a:chExt cx="0" cy="0"/>
        </a:xfrm>
      </p:grpSpPr>
      <p:sp>
        <p:nvSpPr>
          <p:cNvPr id="1048605" name="Title 1"/>
          <p:cNvSpPr>
            <a:spLocks noGrp="1"/>
          </p:cNvSpPr>
          <p:nvPr>
            <p:ph type="ctrTitle"/>
          </p:nvPr>
        </p:nvSpPr>
        <p:spPr/>
        <p:txBody>
          <a:bodyPr/>
          <a:p>
            <a:r>
              <a:rPr dirty="0" lang="en-US"/>
              <a:t>SPECIALIZED NURSING PROCEDURES</a:t>
            </a:r>
          </a:p>
        </p:txBody>
      </p:sp>
      <p:sp>
        <p:nvSpPr>
          <p:cNvPr id="1048606" name="Subtitle 2"/>
          <p:cNvSpPr>
            <a:spLocks noGrp="1"/>
          </p:cNvSpPr>
          <p:nvPr>
            <p:ph type="subTitle" idx="1"/>
          </p:nvPr>
        </p:nvSpPr>
        <p:spPr/>
        <p:txBody>
          <a:bodyPr/>
          <a:p>
            <a:r>
              <a:rPr dirty="0" lang="en-US"/>
              <a:t>AUGUST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53" name=""/>
        <p:cNvGrpSpPr/>
        <p:nvPr/>
      </p:nvGrpSpPr>
      <p:grpSpPr>
        <a:xfrm>
          <a:off x="0" y="0"/>
          <a:ext cx="0" cy="0"/>
          <a:chOff x="0" y="0"/>
          <a:chExt cx="0" cy="0"/>
        </a:xfrm>
      </p:grpSpPr>
      <p:pic>
        <p:nvPicPr>
          <p:cNvPr id="2097156" name="Picture 2"/>
          <p:cNvPicPr>
            <a:picLocks noChangeAspect="1"/>
          </p:cNvPicPr>
          <p:nvPr/>
        </p:nvPicPr>
        <p:blipFill>
          <a:blip xmlns:r="http://schemas.openxmlformats.org/officeDocument/2006/relationships" r:embed="rId1"/>
          <a:stretch>
            <a:fillRect/>
          </a:stretch>
        </p:blipFill>
        <p:spPr>
          <a:xfrm>
            <a:off x="471948" y="575187"/>
            <a:ext cx="11164529" cy="4763729"/>
          </a:xfrm>
          <a:prstGeom prst="rect"/>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236" name=""/>
        <p:cNvGrpSpPr/>
        <p:nvPr/>
      </p:nvGrpSpPr>
      <p:grpSpPr>
        <a:xfrm>
          <a:off x="0" y="0"/>
          <a:ext cx="0" cy="0"/>
          <a:chOff x="0" y="0"/>
          <a:chExt cx="0" cy="0"/>
        </a:xfrm>
      </p:grpSpPr>
      <p:sp>
        <p:nvSpPr>
          <p:cNvPr id="1048762" name="Title 1"/>
          <p:cNvSpPr>
            <a:spLocks noGrp="1"/>
          </p:cNvSpPr>
          <p:nvPr>
            <p:ph type="title"/>
          </p:nvPr>
        </p:nvSpPr>
        <p:spPr/>
        <p:txBody>
          <a:bodyPr>
            <a:normAutofit fontScale="90000"/>
          </a:bodyPr>
          <a:p>
            <a:r>
              <a:rPr baseline="0" b="0" dirty="0" sz="4400" i="0" lang="en-US" strike="noStrike" u="none">
                <a:solidFill>
                  <a:srgbClr val="2E027D"/>
                </a:solidFill>
              </a:rPr>
              <a:t>NURSING INTERVENTIONS</a:t>
            </a:r>
            <a:br>
              <a:rPr baseline="0" b="0" dirty="0" sz="4400" i="0" lang="en-US" strike="noStrike" u="none">
                <a:solidFill>
                  <a:srgbClr val="2E027D"/>
                </a:solidFill>
              </a:rPr>
            </a:br>
            <a:endParaRPr dirty="0" lang="en-US"/>
          </a:p>
        </p:txBody>
      </p:sp>
      <p:sp>
        <p:nvSpPr>
          <p:cNvPr id="1048763" name="Content Placeholder 2"/>
          <p:cNvSpPr>
            <a:spLocks noGrp="1"/>
          </p:cNvSpPr>
          <p:nvPr>
            <p:ph idx="1"/>
          </p:nvPr>
        </p:nvSpPr>
        <p:spPr/>
        <p:txBody>
          <a:bodyPr>
            <a:normAutofit/>
          </a:bodyPr>
          <a:p>
            <a:pPr algn="l"/>
            <a:r>
              <a:rPr baseline="0" b="0" dirty="0" sz="3600" i="0" lang="en-US" strike="noStrike" u="none">
                <a:solidFill>
                  <a:srgbClr val="000000"/>
                </a:solidFill>
              </a:rPr>
              <a:t>The patient should not eat or drink for 6 to 12 hours before the examination. </a:t>
            </a:r>
          </a:p>
          <a:p>
            <a:pPr algn="l"/>
            <a:r>
              <a:rPr baseline="0" b="0" dirty="0" sz="3600" i="0" lang="en-US" strike="noStrike" u="none">
                <a:solidFill>
                  <a:srgbClr val="000000"/>
                </a:solidFill>
              </a:rPr>
              <a:t>spray or gargle with a local anesthetic, and administering midazolam intravenously just before the scope is introduced.</a:t>
            </a:r>
          </a:p>
          <a:p>
            <a:pPr algn="l"/>
            <a:r>
              <a:rPr baseline="0" b="0" dirty="0" sz="3600" i="0" lang="en-US" strike="noStrike" u="none">
                <a:solidFill>
                  <a:srgbClr val="000000"/>
                </a:solidFill>
              </a:rPr>
              <a:t>The nurse also may administer atropine to reduce secretions, and may give glucagon, if needed and prescribed, to relax smooth muscle.</a:t>
            </a:r>
            <a:endParaRPr dirty="0" sz="3600" 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237" name=""/>
        <p:cNvGrpSpPr/>
        <p:nvPr/>
      </p:nvGrpSpPr>
      <p:grpSpPr>
        <a:xfrm>
          <a:off x="0" y="0"/>
          <a:ext cx="0" cy="0"/>
          <a:chOff x="0" y="0"/>
          <a:chExt cx="0" cy="0"/>
        </a:xfrm>
      </p:grpSpPr>
      <p:sp>
        <p:nvSpPr>
          <p:cNvPr id="1048764" name="Title 1"/>
          <p:cNvSpPr>
            <a:spLocks noGrp="1"/>
          </p:cNvSpPr>
          <p:nvPr>
            <p:ph type="title"/>
          </p:nvPr>
        </p:nvSpPr>
        <p:spPr/>
        <p:txBody>
          <a:bodyPr/>
          <a:p>
            <a:endParaRPr lang="en-US"/>
          </a:p>
        </p:txBody>
      </p:sp>
      <p:sp>
        <p:nvSpPr>
          <p:cNvPr id="1048765" name="Content Placeholder 2"/>
          <p:cNvSpPr>
            <a:spLocks noGrp="1"/>
          </p:cNvSpPr>
          <p:nvPr>
            <p:ph idx="1"/>
          </p:nvPr>
        </p:nvSpPr>
        <p:spPr/>
        <p:txBody>
          <a:bodyPr>
            <a:normAutofit/>
          </a:bodyPr>
          <a:p>
            <a:pPr algn="l"/>
            <a:r>
              <a:rPr baseline="0" b="0" dirty="0" sz="3200" i="0" lang="en-US" strike="noStrike" u="none"/>
              <a:t>The nurse positions the patient on the left side to facilitate saliva drainage and to provide easy access for the endoscope. </a:t>
            </a:r>
          </a:p>
          <a:p>
            <a:pPr algn="l"/>
            <a:r>
              <a:rPr baseline="0" b="0" dirty="0" sz="3200" i="0" lang="en-US" strike="noStrike" u="none"/>
              <a:t>After the procedure, the nurse instructs the patient not to eat or drink until the gag reflex returns (in 1 to 2 hours), to prevent aspiration of food or fluids into the lungs. </a:t>
            </a:r>
          </a:p>
          <a:p>
            <a:pPr algn="l"/>
            <a:r>
              <a:rPr baseline="0" b="0" dirty="0" sz="3200" i="0" lang="en-US" strike="noStrike" u="none"/>
              <a:t>The nurse places the patient in the Simms position until he or she is awake and then places the patient in the semi-Fowler’s position until ready for discharge. </a:t>
            </a:r>
            <a:endParaRPr dirty="0" sz="3200"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238" name=""/>
        <p:cNvGrpSpPr/>
        <p:nvPr/>
      </p:nvGrpSpPr>
      <p:grpSpPr>
        <a:xfrm>
          <a:off x="0" y="0"/>
          <a:ext cx="0" cy="0"/>
          <a:chOff x="0" y="0"/>
          <a:chExt cx="0" cy="0"/>
        </a:xfrm>
      </p:grpSpPr>
      <p:sp>
        <p:nvSpPr>
          <p:cNvPr id="1048766" name="Title 1"/>
          <p:cNvSpPr>
            <a:spLocks noGrp="1"/>
          </p:cNvSpPr>
          <p:nvPr>
            <p:ph type="title"/>
          </p:nvPr>
        </p:nvSpPr>
        <p:spPr/>
        <p:txBody>
          <a:bodyPr>
            <a:normAutofit/>
          </a:bodyPr>
          <a:p>
            <a:r>
              <a:rPr baseline="0" b="1" dirty="0" i="0" lang="en-US" err="1" strike="noStrike" u="none">
                <a:solidFill>
                  <a:srgbClr val="2E027D"/>
                </a:solidFill>
                <a:latin typeface="Calibri" panose="020F0502020204030204" pitchFamily="34" charset="0"/>
                <a:cs typeface="Calibri" panose="020F0502020204030204" pitchFamily="34" charset="0"/>
              </a:rPr>
              <a:t>Anoscopy</a:t>
            </a:r>
            <a:r>
              <a:rPr baseline="0" b="1" dirty="0" i="0" lang="en-US" strike="noStrike" u="none">
                <a:solidFill>
                  <a:srgbClr val="2E027D"/>
                </a:solidFill>
                <a:latin typeface="Calibri" panose="020F0502020204030204" pitchFamily="34" charset="0"/>
                <a:cs typeface="Calibri" panose="020F0502020204030204" pitchFamily="34" charset="0"/>
              </a:rPr>
              <a:t>, Proctoscopy, and Sigmoidoscopy</a:t>
            </a:r>
            <a:endParaRPr dirty="0" lang="en-US">
              <a:latin typeface="Calibri" panose="020F0502020204030204" pitchFamily="34" charset="0"/>
              <a:cs typeface="Calibri" panose="020F0502020204030204" pitchFamily="34" charset="0"/>
            </a:endParaRPr>
          </a:p>
        </p:txBody>
      </p:sp>
      <p:pic>
        <p:nvPicPr>
          <p:cNvPr id="2097167" name="Content Placeholder 4"/>
          <p:cNvPicPr>
            <a:picLocks noChangeAspect="1" noGrp="1"/>
          </p:cNvPicPr>
          <p:nvPr>
            <p:ph idx="1"/>
          </p:nvPr>
        </p:nvPicPr>
        <p:blipFill>
          <a:blip xmlns:r="http://schemas.openxmlformats.org/officeDocument/2006/relationships" r:embed="rId1"/>
          <a:stretch>
            <a:fillRect/>
          </a:stretch>
        </p:blipFill>
        <p:spPr>
          <a:xfrm>
            <a:off x="1052945" y="1316182"/>
            <a:ext cx="8936182" cy="4618027"/>
          </a:xfrm>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239" name=""/>
        <p:cNvGrpSpPr/>
        <p:nvPr/>
      </p:nvGrpSpPr>
      <p:grpSpPr>
        <a:xfrm>
          <a:off x="0" y="0"/>
          <a:ext cx="0" cy="0"/>
          <a:chOff x="0" y="0"/>
          <a:chExt cx="0" cy="0"/>
        </a:xfrm>
      </p:grpSpPr>
      <p:sp>
        <p:nvSpPr>
          <p:cNvPr id="1048767" name="Title 1"/>
          <p:cNvSpPr>
            <a:spLocks noGrp="1"/>
          </p:cNvSpPr>
          <p:nvPr>
            <p:ph type="title"/>
          </p:nvPr>
        </p:nvSpPr>
        <p:spPr/>
        <p:txBody>
          <a:bodyPr/>
          <a:p>
            <a:endParaRPr lang="en-US"/>
          </a:p>
        </p:txBody>
      </p:sp>
      <p:sp>
        <p:nvSpPr>
          <p:cNvPr id="1048768" name="Content Placeholder 2"/>
          <p:cNvSpPr>
            <a:spLocks noGrp="1"/>
          </p:cNvSpPr>
          <p:nvPr>
            <p:ph idx="1"/>
          </p:nvPr>
        </p:nvSpPr>
        <p:spPr>
          <a:xfrm>
            <a:off x="838200" y="1427018"/>
            <a:ext cx="10515600" cy="4749945"/>
          </a:xfrm>
        </p:spPr>
        <p:txBody>
          <a:bodyPr>
            <a:noAutofit/>
          </a:bodyPr>
          <a:p>
            <a:pPr algn="l"/>
            <a:r>
              <a:rPr baseline="0" b="0" dirty="0" sz="3200" i="0" lang="en-US" strike="noStrike" u="none"/>
              <a:t>The lower portion of the colon also can be viewed directly to evaluate rectal bleeding, acute or chronic diarrhea, or change in bowel patterns and to observe for ulceration, fissures, abscesses, tumors, polyps, or other pathologic processes.</a:t>
            </a:r>
          </a:p>
          <a:p>
            <a:pPr algn="l"/>
            <a:r>
              <a:rPr baseline="0" b="0" dirty="0" sz="3200" i="0" lang="en-US" strike="noStrike" u="none"/>
              <a:t>Rigid or flexible fiberoptic scopes can be used. </a:t>
            </a:r>
          </a:p>
          <a:p>
            <a:pPr algn="l"/>
            <a:r>
              <a:rPr baseline="0" b="0" dirty="0" sz="3200" i="0" lang="en-US" strike="noStrike" u="none"/>
              <a:t>The anoscope is a rigid scope that is used to examine the anus and lower rectum.</a:t>
            </a:r>
          </a:p>
          <a:p>
            <a:pPr algn="l"/>
            <a:r>
              <a:rPr baseline="0" b="0" dirty="0" sz="3200" i="0" lang="en-US" strike="noStrike" u="none"/>
              <a:t>Proctoscopes and sigmoidoscopes are rigid scopes that are used to inspect the rectum and the sigmoid colon.</a:t>
            </a:r>
            <a:endParaRPr dirty="0" sz="3200" 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240" name=""/>
        <p:cNvGrpSpPr/>
        <p:nvPr/>
      </p:nvGrpSpPr>
      <p:grpSpPr>
        <a:xfrm>
          <a:off x="0" y="0"/>
          <a:ext cx="0" cy="0"/>
          <a:chOff x="0" y="0"/>
          <a:chExt cx="0" cy="0"/>
        </a:xfrm>
      </p:grpSpPr>
      <p:sp>
        <p:nvSpPr>
          <p:cNvPr id="1048769" name="Title 1"/>
          <p:cNvSpPr>
            <a:spLocks noGrp="1"/>
          </p:cNvSpPr>
          <p:nvPr>
            <p:ph type="title"/>
          </p:nvPr>
        </p:nvSpPr>
        <p:spPr/>
        <p:txBody>
          <a:bodyPr/>
          <a:p>
            <a:endParaRPr lang="en-US"/>
          </a:p>
        </p:txBody>
      </p:sp>
      <p:sp>
        <p:nvSpPr>
          <p:cNvPr id="1048770" name="Content Placeholder 2"/>
          <p:cNvSpPr>
            <a:spLocks noGrp="1"/>
          </p:cNvSpPr>
          <p:nvPr>
            <p:ph idx="1"/>
          </p:nvPr>
        </p:nvSpPr>
        <p:spPr/>
        <p:txBody>
          <a:bodyPr>
            <a:normAutofit/>
          </a:bodyPr>
          <a:p>
            <a:pPr algn="l"/>
            <a:r>
              <a:rPr baseline="0" b="0" dirty="0" sz="3600" i="0" lang="en-US" strike="noStrike" u="none"/>
              <a:t>Flexible scopes have largely replaced the rigid scopes for routine examinations. </a:t>
            </a:r>
          </a:p>
          <a:p>
            <a:pPr algn="l"/>
            <a:r>
              <a:rPr baseline="0" b="0" dirty="0" sz="3600" i="0" lang="en-US" strike="noStrike" u="none"/>
              <a:t>The flexible fiberoptic sigmoidoscope permits the colon to be examined up to 40 to 50 cm (16 to 20 inches) from the anus, much more than the 25 cm(10 inches) that can be visualized with the rigid sigmoidoscope.</a:t>
            </a:r>
            <a:endParaRPr dirty="0" sz="3600"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241" name=""/>
        <p:cNvGrpSpPr/>
        <p:nvPr/>
      </p:nvGrpSpPr>
      <p:grpSpPr>
        <a:xfrm>
          <a:off x="0" y="0"/>
          <a:ext cx="0" cy="0"/>
          <a:chOff x="0" y="0"/>
          <a:chExt cx="0" cy="0"/>
        </a:xfrm>
      </p:grpSpPr>
      <p:sp>
        <p:nvSpPr>
          <p:cNvPr id="1048771" name="Title 1"/>
          <p:cNvSpPr>
            <a:spLocks noGrp="1"/>
          </p:cNvSpPr>
          <p:nvPr>
            <p:ph type="title"/>
          </p:nvPr>
        </p:nvSpPr>
        <p:spPr/>
        <p:txBody>
          <a:bodyPr/>
          <a:p>
            <a:r>
              <a:rPr baseline="0" b="0" dirty="0" sz="4400" i="0" lang="en-US" strike="noStrike" u="none">
                <a:solidFill>
                  <a:srgbClr val="FF0000"/>
                </a:solidFill>
                <a:latin typeface="AGaramond-Regular"/>
              </a:rPr>
              <a:t>Dialysis</a:t>
            </a:r>
            <a:endParaRPr dirty="0" lang="en-US">
              <a:solidFill>
                <a:srgbClr val="FF0000"/>
              </a:solidFill>
            </a:endParaRPr>
          </a:p>
        </p:txBody>
      </p:sp>
      <p:sp>
        <p:nvSpPr>
          <p:cNvPr id="1048772" name="Content Placeholder 2"/>
          <p:cNvSpPr>
            <a:spLocks noGrp="1"/>
          </p:cNvSpPr>
          <p:nvPr>
            <p:ph idx="1"/>
          </p:nvPr>
        </p:nvSpPr>
        <p:spPr/>
        <p:txBody>
          <a:bodyPr>
            <a:noAutofit/>
          </a:bodyPr>
          <a:p>
            <a:pPr algn="l"/>
            <a:r>
              <a:rPr baseline="0" b="0" dirty="0" sz="3200" i="0" lang="en-US" strike="noStrike" u="none"/>
              <a:t>Dialysis is used to remove fluid and uremic waste products from the body when the kidneys cannot do so.</a:t>
            </a:r>
          </a:p>
          <a:p>
            <a:pPr algn="l"/>
            <a:r>
              <a:rPr baseline="0" b="0" dirty="0" sz="3200" i="0" lang="en-US" strike="noStrike" u="none"/>
              <a:t> It may also be used to treat patients with edema that does not respond to treatment, hepatic coma, hyperkalemia, hypercalcemia, hypertension, and uremia.</a:t>
            </a:r>
          </a:p>
          <a:p>
            <a:pPr algn="l"/>
            <a:r>
              <a:rPr baseline="0" b="0" dirty="0" sz="3200" i="0" lang="en-US" strike="noStrike" u="none"/>
              <a:t> Methods of therapy include </a:t>
            </a:r>
            <a:r>
              <a:rPr baseline="0" b="1" dirty="0" sz="3200" i="0" lang="en-US" strike="noStrike" u="none"/>
              <a:t>hemodialysis</a:t>
            </a:r>
            <a:r>
              <a:rPr baseline="0" b="0" dirty="0" sz="3200" i="0" lang="en-US" strike="noStrike" u="none"/>
              <a:t>, continuous renal replacement therapy (CRRT), and various forms of </a:t>
            </a:r>
            <a:r>
              <a:rPr baseline="0" b="1" dirty="0" sz="3200" i="0" lang="en-US" strike="noStrike" u="none"/>
              <a:t>peritoneal dialysis</a:t>
            </a:r>
            <a:r>
              <a:rPr baseline="0" b="0" dirty="0" sz="3200" i="0" lang="en-US" strike="noStrike" u="none"/>
              <a:t>.</a:t>
            </a:r>
          </a:p>
          <a:p>
            <a:pPr algn="l"/>
            <a:r>
              <a:rPr baseline="0" b="0" dirty="0" sz="3200" i="0" lang="en-US" strike="noStrike" u="none"/>
              <a:t> The need for dialysis may be acute or chronic.</a:t>
            </a:r>
            <a:endParaRPr dirty="0" sz="3200"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242" name=""/>
        <p:cNvGrpSpPr/>
        <p:nvPr/>
      </p:nvGrpSpPr>
      <p:grpSpPr>
        <a:xfrm>
          <a:off x="0" y="0"/>
          <a:ext cx="0" cy="0"/>
          <a:chOff x="0" y="0"/>
          <a:chExt cx="0" cy="0"/>
        </a:xfrm>
      </p:grpSpPr>
      <p:sp>
        <p:nvSpPr>
          <p:cNvPr id="1048773" name="Title 1"/>
          <p:cNvSpPr>
            <a:spLocks noGrp="1"/>
          </p:cNvSpPr>
          <p:nvPr>
            <p:ph type="title"/>
          </p:nvPr>
        </p:nvSpPr>
        <p:spPr/>
        <p:txBody>
          <a:bodyPr/>
          <a:p>
            <a:endParaRPr lang="en-US"/>
          </a:p>
        </p:txBody>
      </p:sp>
      <p:sp>
        <p:nvSpPr>
          <p:cNvPr id="1048774" name="Content Placeholder 2"/>
          <p:cNvSpPr>
            <a:spLocks noGrp="1"/>
          </p:cNvSpPr>
          <p:nvPr>
            <p:ph idx="1"/>
          </p:nvPr>
        </p:nvSpPr>
        <p:spPr/>
        <p:txBody>
          <a:bodyPr>
            <a:normAutofit/>
          </a:bodyPr>
          <a:p>
            <a:pPr algn="l"/>
            <a:r>
              <a:rPr baseline="0" b="0" dirty="0" sz="3600" i="0" lang="en-US" strike="noStrike" u="none">
                <a:solidFill>
                  <a:srgbClr val="FF0000"/>
                </a:solidFill>
              </a:rPr>
              <a:t>Acute dialysis is indicated </a:t>
            </a:r>
            <a:r>
              <a:rPr baseline="0" b="0" dirty="0" sz="3600" i="0" lang="en-US" strike="noStrike" u="none"/>
              <a:t>when there is a high and rising level of serum potassium, fluid overload, or impending pulmonary edema, increasing acidosis, pericarditis, and severe confusion. </a:t>
            </a:r>
          </a:p>
          <a:p>
            <a:pPr algn="l"/>
            <a:r>
              <a:rPr baseline="0" b="0" dirty="0" sz="3600" i="0" lang="en-US" strike="noStrike" u="none"/>
              <a:t>It</a:t>
            </a:r>
            <a:r>
              <a:rPr dirty="0" sz="3600" lang="en-US"/>
              <a:t> </a:t>
            </a:r>
            <a:r>
              <a:rPr baseline="0" b="0" dirty="0" sz="3600" i="0" lang="en-US" strike="noStrike" u="none"/>
              <a:t>may also be used to remove certain medications or other toxins (poisoning or medication overdose) from the blood.</a:t>
            </a:r>
            <a:endParaRPr dirty="0" sz="3600"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243" name=""/>
        <p:cNvGrpSpPr/>
        <p:nvPr/>
      </p:nvGrpSpPr>
      <p:grpSpPr>
        <a:xfrm>
          <a:off x="0" y="0"/>
          <a:ext cx="0" cy="0"/>
          <a:chOff x="0" y="0"/>
          <a:chExt cx="0" cy="0"/>
        </a:xfrm>
      </p:grpSpPr>
      <p:sp>
        <p:nvSpPr>
          <p:cNvPr id="1048775" name="Title 1"/>
          <p:cNvSpPr>
            <a:spLocks noGrp="1"/>
          </p:cNvSpPr>
          <p:nvPr>
            <p:ph type="title"/>
          </p:nvPr>
        </p:nvSpPr>
        <p:spPr/>
        <p:txBody>
          <a:bodyPr/>
          <a:p>
            <a:endParaRPr lang="en-US"/>
          </a:p>
        </p:txBody>
      </p:sp>
      <p:sp>
        <p:nvSpPr>
          <p:cNvPr id="1048776" name="Content Placeholder 2"/>
          <p:cNvSpPr>
            <a:spLocks noGrp="1"/>
          </p:cNvSpPr>
          <p:nvPr>
            <p:ph idx="1"/>
          </p:nvPr>
        </p:nvSpPr>
        <p:spPr/>
        <p:txBody>
          <a:bodyPr>
            <a:normAutofit/>
          </a:bodyPr>
          <a:p>
            <a:pPr algn="l"/>
            <a:r>
              <a:rPr baseline="0" b="0" dirty="0" sz="3600" i="0" lang="en-US" strike="noStrike" u="none"/>
              <a:t>Chronic or maintenance dialysis is indicated in chronic renal failure</a:t>
            </a:r>
            <a:endParaRPr dirty="0" sz="3600" 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244" name=""/>
        <p:cNvGrpSpPr/>
        <p:nvPr/>
      </p:nvGrpSpPr>
      <p:grpSpPr>
        <a:xfrm>
          <a:off x="0" y="0"/>
          <a:ext cx="0" cy="0"/>
          <a:chOff x="0" y="0"/>
          <a:chExt cx="0" cy="0"/>
        </a:xfrm>
      </p:grpSpPr>
      <p:sp>
        <p:nvSpPr>
          <p:cNvPr id="1048777" name="Title 1"/>
          <p:cNvSpPr>
            <a:spLocks noGrp="1"/>
          </p:cNvSpPr>
          <p:nvPr>
            <p:ph type="title"/>
          </p:nvPr>
        </p:nvSpPr>
        <p:spPr/>
        <p:txBody>
          <a:bodyPr>
            <a:normAutofit fontScale="90000"/>
          </a:bodyPr>
          <a:p>
            <a:r>
              <a:rPr baseline="0" b="1" dirty="0" sz="4400" i="0" lang="en-US" strike="noStrike" u="none">
                <a:solidFill>
                  <a:srgbClr val="2E027D"/>
                </a:solidFill>
              </a:rPr>
              <a:t>HEMODIALYSIS</a:t>
            </a:r>
            <a:br>
              <a:rPr baseline="0" b="1" dirty="0" sz="4400" i="0" lang="en-US" strike="noStrike" u="none">
                <a:solidFill>
                  <a:srgbClr val="2E027D"/>
                </a:solidFill>
              </a:rPr>
            </a:br>
            <a:endParaRPr dirty="0" lang="en-US"/>
          </a:p>
        </p:txBody>
      </p:sp>
      <p:sp>
        <p:nvSpPr>
          <p:cNvPr id="1048778" name="Content Placeholder 2"/>
          <p:cNvSpPr>
            <a:spLocks noGrp="1"/>
          </p:cNvSpPr>
          <p:nvPr>
            <p:ph idx="1"/>
          </p:nvPr>
        </p:nvSpPr>
        <p:spPr/>
        <p:txBody>
          <a:bodyPr>
            <a:normAutofit/>
          </a:bodyPr>
          <a:p>
            <a:pPr algn="l"/>
            <a:r>
              <a:rPr baseline="0" b="0" dirty="0" sz="3200" i="0" lang="en-US" strike="noStrike" u="none">
                <a:solidFill>
                  <a:srgbClr val="000000"/>
                </a:solidFill>
              </a:rPr>
              <a:t>Hemodialysis is the most commonly used method of dialysis:</a:t>
            </a:r>
          </a:p>
          <a:p>
            <a:pPr algn="l"/>
            <a:r>
              <a:rPr baseline="0" b="0" dirty="0" sz="3200" i="0" lang="en-US" strike="noStrike" u="none">
                <a:solidFill>
                  <a:srgbClr val="000000"/>
                </a:solidFill>
              </a:rPr>
              <a:t>It is used for patients who are acutely ill and require short-term dialysis (days to weeks) and for patients with ESRD who require long-term or permanent therapy.</a:t>
            </a:r>
          </a:p>
          <a:p>
            <a:pPr algn="l"/>
            <a:r>
              <a:rPr baseline="0" b="0" dirty="0" sz="3200" i="0" lang="en-US" strike="noStrike" u="none">
                <a:solidFill>
                  <a:srgbClr val="000000"/>
                </a:solidFill>
              </a:rPr>
              <a:t>A </a:t>
            </a:r>
            <a:r>
              <a:rPr baseline="0" b="1" dirty="0" sz="3200" i="0" lang="en-US" strike="noStrike" u="none">
                <a:solidFill>
                  <a:srgbClr val="000000"/>
                </a:solidFill>
              </a:rPr>
              <a:t>dialyzer </a:t>
            </a:r>
            <a:r>
              <a:rPr baseline="0" b="0" dirty="0" sz="3200" i="0" lang="en-US" strike="noStrike" u="none">
                <a:solidFill>
                  <a:srgbClr val="000000"/>
                </a:solidFill>
              </a:rPr>
              <a:t>(once referred to as an artificial kidney) serves as a synthetic semipermeable membrane, replacing the renal glomeruli and tubules as the filter for the impaired kidneys.</a:t>
            </a:r>
            <a:endParaRPr dirty="0" sz="3200"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245" name=""/>
        <p:cNvGrpSpPr/>
        <p:nvPr/>
      </p:nvGrpSpPr>
      <p:grpSpPr>
        <a:xfrm>
          <a:off x="0" y="0"/>
          <a:ext cx="0" cy="0"/>
          <a:chOff x="0" y="0"/>
          <a:chExt cx="0" cy="0"/>
        </a:xfrm>
      </p:grpSpPr>
      <p:sp>
        <p:nvSpPr>
          <p:cNvPr id="1048779" name="Title 1"/>
          <p:cNvSpPr>
            <a:spLocks noGrp="1"/>
          </p:cNvSpPr>
          <p:nvPr>
            <p:ph type="title"/>
          </p:nvPr>
        </p:nvSpPr>
        <p:spPr/>
        <p:txBody>
          <a:bodyPr/>
          <a:p>
            <a:endParaRPr lang="en-US"/>
          </a:p>
        </p:txBody>
      </p:sp>
      <p:sp>
        <p:nvSpPr>
          <p:cNvPr id="1048780" name="Content Placeholder 2"/>
          <p:cNvSpPr>
            <a:spLocks noGrp="1"/>
          </p:cNvSpPr>
          <p:nvPr>
            <p:ph idx="1"/>
          </p:nvPr>
        </p:nvSpPr>
        <p:spPr/>
        <p:txBody>
          <a:bodyPr>
            <a:normAutofit/>
          </a:bodyPr>
          <a:p>
            <a:pPr algn="l"/>
            <a:r>
              <a:rPr baseline="0" b="0" dirty="0" sz="4000" i="0" lang="en-US" strike="noStrike" u="none">
                <a:latin typeface="Calibri" panose="020F0502020204030204" pitchFamily="34" charset="0"/>
                <a:cs typeface="Calibri" panose="020F0502020204030204" pitchFamily="34" charset="0"/>
              </a:rPr>
              <a:t>Patients receiving hemodialysis must undergo treatment for the rest of their lives or until they undergo a successful kidney transplant. </a:t>
            </a:r>
          </a:p>
          <a:p>
            <a:pPr algn="l"/>
            <a:r>
              <a:rPr baseline="0" b="0" dirty="0" sz="4000" i="0" lang="en-US" strike="noStrike" u="none">
                <a:latin typeface="Calibri" panose="020F0502020204030204" pitchFamily="34" charset="0"/>
                <a:cs typeface="Calibri" panose="020F0502020204030204" pitchFamily="34" charset="0"/>
              </a:rPr>
              <a:t>Treatments usually occur three times a week for at least 3 to 4 hours per treatment</a:t>
            </a:r>
            <a:endParaRPr dirty="0" sz="4000" lang="en-US">
              <a:latin typeface="Calibri" panose="020F0502020204030204" pitchFamily="34" charset="0"/>
              <a:cs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54" name=""/>
        <p:cNvGrpSpPr/>
        <p:nvPr/>
      </p:nvGrpSpPr>
      <p:grpSpPr>
        <a:xfrm>
          <a:off x="0" y="0"/>
          <a:ext cx="0" cy="0"/>
          <a:chOff x="0" y="0"/>
          <a:chExt cx="0" cy="0"/>
        </a:xfrm>
      </p:grpSpPr>
      <p:pic>
        <p:nvPicPr>
          <p:cNvPr id="2097157" name="Picture 2"/>
          <p:cNvPicPr>
            <a:picLocks noChangeAspect="1"/>
          </p:cNvPicPr>
          <p:nvPr/>
        </p:nvPicPr>
        <p:blipFill>
          <a:blip xmlns:r="http://schemas.openxmlformats.org/officeDocument/2006/relationships" r:embed="rId1"/>
          <a:stretch>
            <a:fillRect/>
          </a:stretch>
        </p:blipFill>
        <p:spPr>
          <a:xfrm>
            <a:off x="560440" y="781665"/>
            <a:ext cx="11326760" cy="4409768"/>
          </a:xfrm>
          <a:prstGeom prst="rect"/>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246" name=""/>
        <p:cNvGrpSpPr/>
        <p:nvPr/>
      </p:nvGrpSpPr>
      <p:grpSpPr>
        <a:xfrm>
          <a:off x="0" y="0"/>
          <a:ext cx="0" cy="0"/>
          <a:chOff x="0" y="0"/>
          <a:chExt cx="0" cy="0"/>
        </a:xfrm>
      </p:grpSpPr>
      <p:sp>
        <p:nvSpPr>
          <p:cNvPr id="1048781" name="Title 1"/>
          <p:cNvSpPr>
            <a:spLocks noGrp="1"/>
          </p:cNvSpPr>
          <p:nvPr>
            <p:ph type="title"/>
          </p:nvPr>
        </p:nvSpPr>
        <p:spPr/>
        <p:txBody>
          <a:bodyPr>
            <a:normAutofit fontScale="90000"/>
          </a:bodyPr>
          <a:p>
            <a:r>
              <a:rPr baseline="0" b="1" dirty="0" sz="4400" i="0" lang="en-US" strike="noStrike" u="none">
                <a:solidFill>
                  <a:srgbClr val="2E027D"/>
                </a:solidFill>
                <a:cs typeface="Calibri" panose="020F0502020204030204" pitchFamily="34" charset="0"/>
              </a:rPr>
              <a:t>Principles of Hemodialysis</a:t>
            </a:r>
            <a:br>
              <a:rPr baseline="0" b="1" dirty="0" sz="4400" i="0" lang="en-US" strike="noStrike" u="none">
                <a:solidFill>
                  <a:srgbClr val="2E027D"/>
                </a:solidFill>
                <a:cs typeface="Calibri" panose="020F0502020204030204" pitchFamily="34" charset="0"/>
              </a:rPr>
            </a:br>
            <a:endParaRPr dirty="0" lang="en-US"/>
          </a:p>
        </p:txBody>
      </p:sp>
      <p:sp>
        <p:nvSpPr>
          <p:cNvPr id="1048782" name="Content Placeholder 2"/>
          <p:cNvSpPr>
            <a:spLocks noGrp="1"/>
          </p:cNvSpPr>
          <p:nvPr>
            <p:ph idx="1"/>
          </p:nvPr>
        </p:nvSpPr>
        <p:spPr>
          <a:xfrm>
            <a:off x="838200" y="1537855"/>
            <a:ext cx="10515600" cy="4639108"/>
          </a:xfrm>
        </p:spPr>
        <p:txBody>
          <a:bodyPr>
            <a:noAutofit/>
          </a:bodyPr>
          <a:p>
            <a:pPr algn="l"/>
            <a:r>
              <a:rPr baseline="0" b="1" dirty="0" sz="3600" i="0" lang="en-US" strike="noStrike" u="none">
                <a:solidFill>
                  <a:srgbClr val="000000"/>
                </a:solidFill>
                <a:cs typeface="Calibri" panose="020F0502020204030204" pitchFamily="34" charset="0"/>
              </a:rPr>
              <a:t>Diffusion</a:t>
            </a:r>
            <a:r>
              <a:rPr baseline="0" b="0" dirty="0" sz="3600" i="0" lang="en-US" strike="noStrike" u="none">
                <a:solidFill>
                  <a:srgbClr val="000000"/>
                </a:solidFill>
                <a:cs typeface="Calibri" panose="020F0502020204030204" pitchFamily="34" charset="0"/>
              </a:rPr>
              <a:t>, </a:t>
            </a:r>
            <a:r>
              <a:rPr baseline="0" b="1" dirty="0" sz="3600" i="0" lang="en-US" strike="noStrike" u="none">
                <a:solidFill>
                  <a:srgbClr val="000000"/>
                </a:solidFill>
                <a:cs typeface="Calibri" panose="020F0502020204030204" pitchFamily="34" charset="0"/>
              </a:rPr>
              <a:t>osmosis</a:t>
            </a:r>
            <a:r>
              <a:rPr baseline="0" b="0" dirty="0" sz="3600" i="0" lang="en-US" strike="noStrike" u="none">
                <a:solidFill>
                  <a:srgbClr val="000000"/>
                </a:solidFill>
                <a:cs typeface="Calibri" panose="020F0502020204030204" pitchFamily="34" charset="0"/>
              </a:rPr>
              <a:t>, and </a:t>
            </a:r>
            <a:r>
              <a:rPr baseline="0" b="1" dirty="0" sz="3600" i="0" lang="en-US" strike="noStrike" u="none">
                <a:solidFill>
                  <a:srgbClr val="000000"/>
                </a:solidFill>
                <a:cs typeface="Calibri" panose="020F0502020204030204" pitchFamily="34" charset="0"/>
              </a:rPr>
              <a:t>ultrafiltration </a:t>
            </a:r>
            <a:r>
              <a:rPr baseline="0" b="0" dirty="0" sz="3600" i="0" lang="en-US" strike="noStrike" u="none">
                <a:solidFill>
                  <a:srgbClr val="000000"/>
                </a:solidFill>
                <a:cs typeface="Calibri" panose="020F0502020204030204" pitchFamily="34" charset="0"/>
              </a:rPr>
              <a:t>are the principles on which hemodialysis is based. </a:t>
            </a:r>
          </a:p>
          <a:p>
            <a:pPr algn="l"/>
            <a:r>
              <a:rPr baseline="0" b="0" dirty="0" sz="3600" i="0" lang="en-US" strike="noStrike" u="none">
                <a:solidFill>
                  <a:srgbClr val="000000"/>
                </a:solidFill>
                <a:cs typeface="Calibri" panose="020F0502020204030204" pitchFamily="34" charset="0"/>
              </a:rPr>
              <a:t>The toxins and wastes in the blood are removed by diffusion—that is, they move from an area of higher concentration in the blood to an area of lower concentration in the </a:t>
            </a:r>
            <a:r>
              <a:rPr baseline="0" b="1" dirty="0" sz="3600" i="0" lang="en-US" strike="noStrike" u="none">
                <a:solidFill>
                  <a:srgbClr val="000000"/>
                </a:solidFill>
                <a:cs typeface="Calibri" panose="020F0502020204030204" pitchFamily="34" charset="0"/>
              </a:rPr>
              <a:t>dialysate</a:t>
            </a:r>
            <a:r>
              <a:rPr baseline="0" b="0" dirty="0" sz="3600" i="0" lang="en-US" strike="noStrike" u="none">
                <a:solidFill>
                  <a:srgbClr val="000000"/>
                </a:solidFill>
                <a:cs typeface="Calibri" panose="020F0502020204030204" pitchFamily="34" charset="0"/>
              </a:rPr>
              <a:t>. </a:t>
            </a:r>
          </a:p>
          <a:p>
            <a:pPr algn="l"/>
            <a:r>
              <a:rPr baseline="0" b="0" dirty="0" sz="3600" i="0" lang="en-US" strike="noStrike" u="none">
                <a:solidFill>
                  <a:srgbClr val="000000"/>
                </a:solidFill>
                <a:cs typeface="Calibri" panose="020F0502020204030204" pitchFamily="34" charset="0"/>
              </a:rPr>
              <a:t>The dialysate is a solution made up of all the important electrolytes in their ideal extracellular concentrations. </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247" name=""/>
        <p:cNvGrpSpPr/>
        <p:nvPr/>
      </p:nvGrpSpPr>
      <p:grpSpPr>
        <a:xfrm>
          <a:off x="0" y="0"/>
          <a:ext cx="0" cy="0"/>
          <a:chOff x="0" y="0"/>
          <a:chExt cx="0" cy="0"/>
        </a:xfrm>
      </p:grpSpPr>
      <p:sp>
        <p:nvSpPr>
          <p:cNvPr id="1048783" name="Title 1"/>
          <p:cNvSpPr>
            <a:spLocks noGrp="1"/>
          </p:cNvSpPr>
          <p:nvPr>
            <p:ph type="title"/>
          </p:nvPr>
        </p:nvSpPr>
        <p:spPr/>
        <p:txBody>
          <a:bodyPr/>
          <a:p>
            <a:endParaRPr lang="en-US"/>
          </a:p>
        </p:txBody>
      </p:sp>
      <p:sp>
        <p:nvSpPr>
          <p:cNvPr id="1048784" name="Content Placeholder 2"/>
          <p:cNvSpPr>
            <a:spLocks noGrp="1"/>
          </p:cNvSpPr>
          <p:nvPr>
            <p:ph idx="1"/>
          </p:nvPr>
        </p:nvSpPr>
        <p:spPr/>
        <p:txBody>
          <a:bodyPr>
            <a:normAutofit/>
          </a:bodyPr>
          <a:p>
            <a:pPr algn="l"/>
            <a:r>
              <a:rPr baseline="0" b="0" dirty="0" sz="3600" i="0" lang="en-US" strike="noStrike" u="none">
                <a:solidFill>
                  <a:srgbClr val="000000"/>
                </a:solidFill>
                <a:cs typeface="Calibri" panose="020F0502020204030204" pitchFamily="34" charset="0"/>
              </a:rPr>
              <a:t>The electrolyte level in the patient’s blood can be brought under control by properly adjusting the dialysate bath. </a:t>
            </a:r>
          </a:p>
          <a:p>
            <a:pPr algn="l"/>
            <a:r>
              <a:rPr baseline="0" b="0" dirty="0" sz="3600" i="0" lang="en-US" strike="noStrike" u="none">
                <a:solidFill>
                  <a:srgbClr val="000000"/>
                </a:solidFill>
                <a:cs typeface="Calibri" panose="020F0502020204030204" pitchFamily="34" charset="0"/>
              </a:rPr>
              <a:t>The semipermeable membrane impedes the diffusion of large molecules, such as red blood cells and proteins.</a:t>
            </a:r>
            <a:endParaRPr dirty="0" sz="3600" lang="en-US">
              <a:cs typeface="Calibri" panose="020F0502020204030204" pitchFamily="34" charset="0"/>
            </a:endParaRPr>
          </a:p>
          <a:p>
            <a:endParaRPr dirty="0" sz="3600"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248" name=""/>
        <p:cNvGrpSpPr/>
        <p:nvPr/>
      </p:nvGrpSpPr>
      <p:grpSpPr>
        <a:xfrm>
          <a:off x="0" y="0"/>
          <a:ext cx="0" cy="0"/>
          <a:chOff x="0" y="0"/>
          <a:chExt cx="0" cy="0"/>
        </a:xfrm>
      </p:grpSpPr>
      <p:sp>
        <p:nvSpPr>
          <p:cNvPr id="1048785" name="Title 1"/>
          <p:cNvSpPr>
            <a:spLocks noGrp="1"/>
          </p:cNvSpPr>
          <p:nvPr>
            <p:ph type="title"/>
          </p:nvPr>
        </p:nvSpPr>
        <p:spPr/>
        <p:txBody>
          <a:bodyPr/>
          <a:p>
            <a:endParaRPr lang="en-US"/>
          </a:p>
        </p:txBody>
      </p:sp>
      <p:sp>
        <p:nvSpPr>
          <p:cNvPr id="1048786" name="Content Placeholder 2"/>
          <p:cNvSpPr>
            <a:spLocks noGrp="1"/>
          </p:cNvSpPr>
          <p:nvPr>
            <p:ph idx="1"/>
          </p:nvPr>
        </p:nvSpPr>
        <p:spPr/>
        <p:txBody>
          <a:bodyPr>
            <a:noAutofit/>
          </a:bodyPr>
          <a:p>
            <a:pPr algn="l"/>
            <a:r>
              <a:rPr baseline="0" b="0" dirty="0" sz="3600" i="0" lang="en-US" strike="noStrike" u="none"/>
              <a:t>Excess water is removed from the blood by osmosis, in which water moves from an area of higher solute concentration (the blood) to an area of lower solute concentration (the dialysate bath). </a:t>
            </a:r>
          </a:p>
          <a:p>
            <a:pPr algn="l"/>
            <a:r>
              <a:rPr baseline="0" b="0" dirty="0" sz="3600" i="0" lang="en-US" strike="noStrike" u="none"/>
              <a:t>Ultrafiltration is defined as water moving under high pressure to an area of lower pressure. This process is much more efficient at water removal than osmosis.</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249" name=""/>
        <p:cNvGrpSpPr/>
        <p:nvPr/>
      </p:nvGrpSpPr>
      <p:grpSpPr>
        <a:xfrm>
          <a:off x="0" y="0"/>
          <a:ext cx="0" cy="0"/>
          <a:chOff x="0" y="0"/>
          <a:chExt cx="0" cy="0"/>
        </a:xfrm>
      </p:grpSpPr>
      <p:sp>
        <p:nvSpPr>
          <p:cNvPr id="1048787" name="Title 1"/>
          <p:cNvSpPr>
            <a:spLocks noGrp="1"/>
          </p:cNvSpPr>
          <p:nvPr>
            <p:ph type="title"/>
          </p:nvPr>
        </p:nvSpPr>
        <p:spPr/>
        <p:txBody>
          <a:bodyPr/>
          <a:p>
            <a:endParaRPr lang="en-US"/>
          </a:p>
        </p:txBody>
      </p:sp>
      <p:sp>
        <p:nvSpPr>
          <p:cNvPr id="1048788" name="Content Placeholder 2"/>
          <p:cNvSpPr>
            <a:spLocks noGrp="1"/>
          </p:cNvSpPr>
          <p:nvPr>
            <p:ph idx="1"/>
          </p:nvPr>
        </p:nvSpPr>
        <p:spPr/>
        <p:txBody>
          <a:bodyPr>
            <a:normAutofit/>
          </a:bodyPr>
          <a:p>
            <a:pPr algn="l"/>
            <a:r>
              <a:rPr baseline="0" b="0" dirty="0" sz="4000" i="0" lang="en-US" strike="noStrike" u="none"/>
              <a:t>Ultrafiltration is accomplished by applying negative pressure or a suctioning force to the dialysis membrane. </a:t>
            </a:r>
          </a:p>
          <a:p>
            <a:pPr algn="l"/>
            <a:r>
              <a:rPr baseline="0" b="0" dirty="0" sz="4000" i="0" lang="en-US" strike="noStrike" u="none"/>
              <a:t>Because patients with renal disease usually cannot excrete water, this force is necessary to remove fluid to achieve fluid balance.</a:t>
            </a:r>
            <a:endParaRPr dirty="0" sz="4000" lang="en-US"/>
          </a:p>
          <a:p>
            <a:endParaRPr dirty="0" sz="4000"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250" name=""/>
        <p:cNvGrpSpPr/>
        <p:nvPr/>
      </p:nvGrpSpPr>
      <p:grpSpPr>
        <a:xfrm>
          <a:off x="0" y="0"/>
          <a:ext cx="0" cy="0"/>
          <a:chOff x="0" y="0"/>
          <a:chExt cx="0" cy="0"/>
        </a:xfrm>
      </p:grpSpPr>
      <p:pic>
        <p:nvPicPr>
          <p:cNvPr id="2097168" name="Picture 2"/>
          <p:cNvPicPr>
            <a:picLocks noChangeAspect="1"/>
          </p:cNvPicPr>
          <p:nvPr/>
        </p:nvPicPr>
        <p:blipFill>
          <a:blip xmlns:r="http://schemas.openxmlformats.org/officeDocument/2006/relationships" r:embed="rId1"/>
          <a:stretch>
            <a:fillRect/>
          </a:stretch>
        </p:blipFill>
        <p:spPr>
          <a:xfrm>
            <a:off x="651164" y="263236"/>
            <a:ext cx="8631656" cy="6345381"/>
          </a:xfrm>
          <a:prstGeom prst="rect"/>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251" name=""/>
        <p:cNvGrpSpPr/>
        <p:nvPr/>
      </p:nvGrpSpPr>
      <p:grpSpPr>
        <a:xfrm>
          <a:off x="0" y="0"/>
          <a:ext cx="0" cy="0"/>
          <a:chOff x="0" y="0"/>
          <a:chExt cx="0" cy="0"/>
        </a:xfrm>
      </p:grpSpPr>
      <p:sp>
        <p:nvSpPr>
          <p:cNvPr id="1048789" name="Title 1"/>
          <p:cNvSpPr>
            <a:spLocks noGrp="1"/>
          </p:cNvSpPr>
          <p:nvPr>
            <p:ph type="title"/>
          </p:nvPr>
        </p:nvSpPr>
        <p:spPr/>
        <p:txBody>
          <a:bodyPr/>
          <a:p>
            <a:endParaRPr lang="en-US"/>
          </a:p>
        </p:txBody>
      </p:sp>
      <p:sp>
        <p:nvSpPr>
          <p:cNvPr id="1048790" name="Content Placeholder 2"/>
          <p:cNvSpPr>
            <a:spLocks noGrp="1"/>
          </p:cNvSpPr>
          <p:nvPr>
            <p:ph idx="1"/>
          </p:nvPr>
        </p:nvSpPr>
        <p:spPr>
          <a:xfrm>
            <a:off x="838200" y="1551709"/>
            <a:ext cx="10515600" cy="4625254"/>
          </a:xfrm>
        </p:spPr>
        <p:txBody>
          <a:bodyPr>
            <a:noAutofit/>
          </a:bodyPr>
          <a:p>
            <a:pPr algn="l"/>
            <a:r>
              <a:rPr baseline="0" b="0" dirty="0" sz="3200" i="0" lang="en-US" strike="noStrike" u="none"/>
              <a:t>The body’s buffer system is maintained using a dialysate bath made up of bicarbonate or acetate, which is metabolized to form bicarbonate. </a:t>
            </a:r>
          </a:p>
          <a:p>
            <a:pPr algn="l"/>
            <a:r>
              <a:rPr baseline="0" b="0" dirty="0" sz="3200" i="0" lang="en-US" strike="noStrike" u="none"/>
              <a:t>The anticoagulant heparin is administered to keep blood from clotting in the dialysis circuit.</a:t>
            </a:r>
          </a:p>
          <a:p>
            <a:pPr algn="l"/>
            <a:r>
              <a:rPr baseline="0" b="0" dirty="0" sz="3200" i="0" lang="en-US" strike="noStrike" u="none"/>
              <a:t>Cleansed blood is returned to the body. </a:t>
            </a:r>
          </a:p>
          <a:p>
            <a:pPr algn="l"/>
            <a:r>
              <a:rPr baseline="0" b="0" dirty="0" sz="3200" i="0" lang="en-US" strike="noStrike" u="none"/>
              <a:t>By the end of the dialysis treatment, many waste products have been removed, the electrolyte balance has been restored to normal, and the buffer system has been replenished.</a:t>
            </a:r>
            <a:endParaRPr dirty="0" sz="3200" 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252" name=""/>
        <p:cNvGrpSpPr/>
        <p:nvPr/>
      </p:nvGrpSpPr>
      <p:grpSpPr>
        <a:xfrm>
          <a:off x="0" y="0"/>
          <a:ext cx="0" cy="0"/>
          <a:chOff x="0" y="0"/>
          <a:chExt cx="0" cy="0"/>
        </a:xfrm>
      </p:grpSpPr>
      <p:sp>
        <p:nvSpPr>
          <p:cNvPr id="1048791" name="Title 1"/>
          <p:cNvSpPr>
            <a:spLocks noGrp="1"/>
          </p:cNvSpPr>
          <p:nvPr>
            <p:ph type="title"/>
          </p:nvPr>
        </p:nvSpPr>
        <p:spPr/>
        <p:txBody>
          <a:bodyPr/>
          <a:p>
            <a:r>
              <a:rPr baseline="0" b="1" dirty="0" sz="4400" i="0" lang="en-US" strike="noStrike" u="none">
                <a:solidFill>
                  <a:srgbClr val="2E027D"/>
                </a:solidFill>
              </a:rPr>
              <a:t>Vascular Access</a:t>
            </a:r>
            <a:endParaRPr dirty="0" lang="en-US"/>
          </a:p>
        </p:txBody>
      </p:sp>
      <p:sp>
        <p:nvSpPr>
          <p:cNvPr id="1048792" name="Content Placeholder 2"/>
          <p:cNvSpPr>
            <a:spLocks noGrp="1"/>
          </p:cNvSpPr>
          <p:nvPr>
            <p:ph idx="1"/>
          </p:nvPr>
        </p:nvSpPr>
        <p:spPr/>
        <p:txBody>
          <a:bodyPr>
            <a:noAutofit/>
          </a:bodyPr>
          <a:p>
            <a:pPr algn="l" indent="0" marL="0">
              <a:buNone/>
            </a:pPr>
            <a:endParaRPr baseline="0" b="1" dirty="0" sz="3600" i="0" lang="en-US" strike="noStrike" u="none">
              <a:solidFill>
                <a:srgbClr val="2E027D"/>
              </a:solidFill>
            </a:endParaRPr>
          </a:p>
          <a:p>
            <a:pPr algn="l"/>
            <a:r>
              <a:rPr baseline="0" b="0" dirty="0" sz="3600" i="0" lang="en-US" strike="noStrike" u="none">
                <a:solidFill>
                  <a:srgbClr val="000000"/>
                </a:solidFill>
              </a:rPr>
              <a:t>Access to the patient’s vascular system must be established to allow blood to be removed, cleansed, and returned to the patient’s vascular system at rates between 200 and 800 mL/minute.</a:t>
            </a:r>
          </a:p>
          <a:p>
            <a:pPr algn="l"/>
            <a:r>
              <a:rPr baseline="0" b="0" dirty="0" sz="3600" i="0" lang="en-US" strike="noStrike" u="none">
                <a:solidFill>
                  <a:srgbClr val="000000"/>
                </a:solidFill>
              </a:rPr>
              <a:t>Several types of access are available.</a:t>
            </a:r>
            <a:endParaRPr dirty="0" sz="3600" 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253" name=""/>
        <p:cNvGrpSpPr/>
        <p:nvPr/>
      </p:nvGrpSpPr>
      <p:grpSpPr>
        <a:xfrm>
          <a:off x="0" y="0"/>
          <a:ext cx="0" cy="0"/>
          <a:chOff x="0" y="0"/>
          <a:chExt cx="0" cy="0"/>
        </a:xfrm>
      </p:grpSpPr>
      <p:sp>
        <p:nvSpPr>
          <p:cNvPr id="1048793" name="Title 1"/>
          <p:cNvSpPr>
            <a:spLocks noGrp="1"/>
          </p:cNvSpPr>
          <p:nvPr>
            <p:ph type="title"/>
          </p:nvPr>
        </p:nvSpPr>
        <p:spPr/>
        <p:txBody>
          <a:bodyPr>
            <a:normAutofit/>
          </a:bodyPr>
          <a:p>
            <a:r>
              <a:rPr baseline="0" b="0" dirty="0" sz="4000" i="0" lang="en-US" strike="noStrike" u="none">
                <a:solidFill>
                  <a:srgbClr val="2E027D"/>
                </a:solidFill>
                <a:latin typeface="Calibri" panose="020F0502020204030204" pitchFamily="34" charset="0"/>
                <a:cs typeface="Calibri" panose="020F0502020204030204" pitchFamily="34" charset="0"/>
              </a:rPr>
              <a:t>SUBCLAVIAN, INTERNAL, JUGULAR,</a:t>
            </a:r>
            <a:br>
              <a:rPr baseline="0" b="0" dirty="0" sz="4000" i="0" lang="en-US" strike="noStrike" u="none">
                <a:solidFill>
                  <a:srgbClr val="2E027D"/>
                </a:solidFill>
                <a:latin typeface="Calibri" panose="020F0502020204030204" pitchFamily="34" charset="0"/>
                <a:cs typeface="Calibri" panose="020F0502020204030204" pitchFamily="34" charset="0"/>
              </a:rPr>
            </a:br>
            <a:r>
              <a:rPr baseline="0" b="0" dirty="0" sz="4000" i="0" lang="en-US" strike="noStrike" u="none">
                <a:solidFill>
                  <a:srgbClr val="2E027D"/>
                </a:solidFill>
                <a:latin typeface="Calibri" panose="020F0502020204030204" pitchFamily="34" charset="0"/>
                <a:cs typeface="Calibri" panose="020F0502020204030204" pitchFamily="34" charset="0"/>
              </a:rPr>
              <a:t>AND FEMORAL CATHETERS</a:t>
            </a:r>
            <a:endParaRPr dirty="0" sz="4000" lang="en-US">
              <a:latin typeface="Calibri" panose="020F0502020204030204" pitchFamily="34" charset="0"/>
              <a:cs typeface="Calibri" panose="020F0502020204030204" pitchFamily="34" charset="0"/>
            </a:endParaRPr>
          </a:p>
        </p:txBody>
      </p:sp>
      <p:pic>
        <p:nvPicPr>
          <p:cNvPr id="2097169" name="Content Placeholder 4"/>
          <p:cNvPicPr>
            <a:picLocks noChangeAspect="1" noGrp="1"/>
          </p:cNvPicPr>
          <p:nvPr>
            <p:ph idx="1"/>
          </p:nvPr>
        </p:nvPicPr>
        <p:blipFill>
          <a:blip xmlns:r="http://schemas.openxmlformats.org/officeDocument/2006/relationships" r:embed="rId1"/>
          <a:stretch>
            <a:fillRect/>
          </a:stretch>
        </p:blipFill>
        <p:spPr>
          <a:xfrm>
            <a:off x="1149927" y="1496291"/>
            <a:ext cx="6940084" cy="5195454"/>
          </a:xfrm>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254" name=""/>
        <p:cNvGrpSpPr/>
        <p:nvPr/>
      </p:nvGrpSpPr>
      <p:grpSpPr>
        <a:xfrm>
          <a:off x="0" y="0"/>
          <a:ext cx="0" cy="0"/>
          <a:chOff x="0" y="0"/>
          <a:chExt cx="0" cy="0"/>
        </a:xfrm>
      </p:grpSpPr>
      <p:sp>
        <p:nvSpPr>
          <p:cNvPr id="1048794" name="Title 1"/>
          <p:cNvSpPr>
            <a:spLocks noGrp="1"/>
          </p:cNvSpPr>
          <p:nvPr>
            <p:ph type="title"/>
          </p:nvPr>
        </p:nvSpPr>
        <p:spPr/>
        <p:txBody>
          <a:bodyPr/>
          <a:p>
            <a:endParaRPr lang="en-US"/>
          </a:p>
        </p:txBody>
      </p:sp>
      <p:sp>
        <p:nvSpPr>
          <p:cNvPr id="1048795" name="Content Placeholder 2"/>
          <p:cNvSpPr>
            <a:spLocks noGrp="1"/>
          </p:cNvSpPr>
          <p:nvPr>
            <p:ph idx="1"/>
          </p:nvPr>
        </p:nvSpPr>
        <p:spPr/>
        <p:txBody>
          <a:bodyPr>
            <a:normAutofit/>
          </a:bodyPr>
          <a:p>
            <a:pPr algn="l"/>
            <a:r>
              <a:rPr baseline="0" b="0" dirty="0" sz="3600" i="0" lang="en-US" strike="noStrike" u="none"/>
              <a:t>Immediate access to the patient’s circulation for acute hemodialysis is achieved by inserting a double-lumen or </a:t>
            </a:r>
            <a:r>
              <a:rPr baseline="0" b="0" dirty="0" sz="3600" i="0" lang="en-US" err="1" strike="noStrike" u="none"/>
              <a:t>multilumen</a:t>
            </a:r>
            <a:r>
              <a:rPr baseline="0" b="0" dirty="0" sz="3600" i="0" lang="en-US" strike="noStrike" u="none"/>
              <a:t> catheter into the subclavian, internal jugular, or femoral vein.</a:t>
            </a:r>
          </a:p>
          <a:p>
            <a:pPr algn="l"/>
            <a:r>
              <a:rPr baseline="0" b="0" dirty="0" sz="3600" i="0" lang="en-US" strike="noStrike" u="none"/>
              <a:t> Although this method of vascular access involves some risk (</a:t>
            </a:r>
            <a:r>
              <a:rPr baseline="0" b="0" dirty="0" sz="3600" i="0" lang="en-US" err="1" strike="noStrike" u="none"/>
              <a:t>eg</a:t>
            </a:r>
            <a:r>
              <a:rPr baseline="0" b="0" dirty="0" sz="3600" i="0" lang="en-US" strike="noStrike" u="none"/>
              <a:t>, hematoma, pneumothorax, infection, thrombosis of the subclavian vein, and inadequate flow), it can be used for several weeks</a:t>
            </a:r>
            <a:endParaRPr dirty="0" sz="3600" lang="en-US"/>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255" name=""/>
        <p:cNvGrpSpPr/>
        <p:nvPr/>
      </p:nvGrpSpPr>
      <p:grpSpPr>
        <a:xfrm>
          <a:off x="0" y="0"/>
          <a:ext cx="0" cy="0"/>
          <a:chOff x="0" y="0"/>
          <a:chExt cx="0" cy="0"/>
        </a:xfrm>
      </p:grpSpPr>
      <p:sp>
        <p:nvSpPr>
          <p:cNvPr id="1048796" name="Title 1"/>
          <p:cNvSpPr>
            <a:spLocks noGrp="1"/>
          </p:cNvSpPr>
          <p:nvPr>
            <p:ph type="title"/>
          </p:nvPr>
        </p:nvSpPr>
        <p:spPr/>
        <p:txBody>
          <a:bodyPr/>
          <a:p>
            <a:r>
              <a:rPr baseline="0" b="0" dirty="0" sz="4400" i="0" lang="en-US" strike="noStrike" u="none">
                <a:solidFill>
                  <a:srgbClr val="2E027D"/>
                </a:solidFill>
              </a:rPr>
              <a:t>FISTULA</a:t>
            </a:r>
            <a:br>
              <a:rPr baseline="0" b="0" dirty="0" sz="4400" i="0" lang="en-US" strike="noStrike" u="none">
                <a:solidFill>
                  <a:srgbClr val="2E027D"/>
                </a:solidFill>
              </a:rPr>
            </a:br>
            <a:endParaRPr dirty="0" lang="en-US"/>
          </a:p>
        </p:txBody>
      </p:sp>
      <p:sp>
        <p:nvSpPr>
          <p:cNvPr id="1048797" name="Content Placeholder 2"/>
          <p:cNvSpPr>
            <a:spLocks noGrp="1"/>
          </p:cNvSpPr>
          <p:nvPr>
            <p:ph idx="1"/>
          </p:nvPr>
        </p:nvSpPr>
        <p:spPr/>
        <p:txBody>
          <a:bodyPr>
            <a:normAutofit/>
          </a:bodyPr>
          <a:p>
            <a:pPr algn="l"/>
            <a:r>
              <a:rPr baseline="0" b="0" dirty="0" sz="3600" i="0" lang="en-US" strike="noStrike" u="none">
                <a:solidFill>
                  <a:srgbClr val="000000"/>
                </a:solidFill>
              </a:rPr>
              <a:t>A more permanent access, known as a </a:t>
            </a:r>
            <a:r>
              <a:rPr baseline="0" b="1" dirty="0" sz="3600" i="0" lang="en-US" strike="noStrike" u="none">
                <a:solidFill>
                  <a:srgbClr val="000000"/>
                </a:solidFill>
              </a:rPr>
              <a:t>fistula</a:t>
            </a:r>
            <a:r>
              <a:rPr baseline="0" b="0" dirty="0" sz="3600" i="0" lang="en-US" strike="noStrike" u="none">
                <a:solidFill>
                  <a:srgbClr val="000000"/>
                </a:solidFill>
              </a:rPr>
              <a:t>, is created surgically (usually in the forearm) by joining (anastomosing) an artery to a vein, either side to side or end to side</a:t>
            </a:r>
            <a:endParaRPr dirty="0" sz="3600"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55" name=""/>
        <p:cNvGrpSpPr/>
        <p:nvPr/>
      </p:nvGrpSpPr>
      <p:grpSpPr>
        <a:xfrm>
          <a:off x="0" y="0"/>
          <a:ext cx="0" cy="0"/>
          <a:chOff x="0" y="0"/>
          <a:chExt cx="0" cy="0"/>
        </a:xfrm>
      </p:grpSpPr>
      <p:pic>
        <p:nvPicPr>
          <p:cNvPr id="2097158" name="Picture 2"/>
          <p:cNvPicPr>
            <a:picLocks noChangeAspect="1"/>
          </p:cNvPicPr>
          <p:nvPr/>
        </p:nvPicPr>
        <p:blipFill>
          <a:blip xmlns:r="http://schemas.openxmlformats.org/officeDocument/2006/relationships" r:embed="rId1"/>
          <a:stretch>
            <a:fillRect/>
          </a:stretch>
        </p:blipFill>
        <p:spPr>
          <a:xfrm>
            <a:off x="604684" y="309717"/>
            <a:ext cx="10574593" cy="5825612"/>
          </a:xfrm>
          <a:prstGeom prst="rect"/>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256" name=""/>
        <p:cNvGrpSpPr/>
        <p:nvPr/>
      </p:nvGrpSpPr>
      <p:grpSpPr>
        <a:xfrm>
          <a:off x="0" y="0"/>
          <a:ext cx="0" cy="0"/>
          <a:chOff x="0" y="0"/>
          <a:chExt cx="0" cy="0"/>
        </a:xfrm>
      </p:grpSpPr>
      <p:pic>
        <p:nvPicPr>
          <p:cNvPr id="2097170" name="Picture 2"/>
          <p:cNvPicPr>
            <a:picLocks noChangeAspect="1"/>
          </p:cNvPicPr>
          <p:nvPr/>
        </p:nvPicPr>
        <p:blipFill>
          <a:blip xmlns:r="http://schemas.openxmlformats.org/officeDocument/2006/relationships" r:embed="rId1"/>
          <a:stretch>
            <a:fillRect/>
          </a:stretch>
        </p:blipFill>
        <p:spPr>
          <a:xfrm>
            <a:off x="637309" y="235527"/>
            <a:ext cx="9047017" cy="5943600"/>
          </a:xfrm>
          <a:prstGeom prst="rec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56" name=""/>
        <p:cNvGrpSpPr/>
        <p:nvPr/>
      </p:nvGrpSpPr>
      <p:grpSpPr>
        <a:xfrm>
          <a:off x="0" y="0"/>
          <a:ext cx="0" cy="0"/>
          <a:chOff x="0" y="0"/>
          <a:chExt cx="0" cy="0"/>
        </a:xfrm>
      </p:grpSpPr>
      <p:pic>
        <p:nvPicPr>
          <p:cNvPr id="2097159" name="Picture 2"/>
          <p:cNvPicPr>
            <a:picLocks noChangeAspect="1"/>
          </p:cNvPicPr>
          <p:nvPr/>
        </p:nvPicPr>
        <p:blipFill>
          <a:blip xmlns:r="http://schemas.openxmlformats.org/officeDocument/2006/relationships" r:embed="rId1"/>
          <a:stretch>
            <a:fillRect/>
          </a:stretch>
        </p:blipFill>
        <p:spPr>
          <a:xfrm>
            <a:off x="221227" y="855406"/>
            <a:ext cx="10810568" cy="4630993"/>
          </a:xfrm>
          <a:prstGeom prst="rec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57" name=""/>
        <p:cNvGrpSpPr/>
        <p:nvPr/>
      </p:nvGrpSpPr>
      <p:grpSpPr>
        <a:xfrm>
          <a:off x="0" y="0"/>
          <a:ext cx="0" cy="0"/>
          <a:chOff x="0" y="0"/>
          <a:chExt cx="0" cy="0"/>
        </a:xfrm>
      </p:grpSpPr>
      <p:pic>
        <p:nvPicPr>
          <p:cNvPr id="2097160" name="Picture 2"/>
          <p:cNvPicPr>
            <a:picLocks noChangeAspect="1"/>
          </p:cNvPicPr>
          <p:nvPr/>
        </p:nvPicPr>
        <p:blipFill>
          <a:blip xmlns:r="http://schemas.openxmlformats.org/officeDocument/2006/relationships" r:embed="rId1"/>
          <a:stretch>
            <a:fillRect/>
          </a:stretch>
        </p:blipFill>
        <p:spPr>
          <a:xfrm>
            <a:off x="486696" y="516194"/>
            <a:ext cx="10869561" cy="5648632"/>
          </a:xfrm>
          <a:prstGeom prst="rec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58" name=""/>
        <p:cNvGrpSpPr/>
        <p:nvPr/>
      </p:nvGrpSpPr>
      <p:grpSpPr>
        <a:xfrm>
          <a:off x="0" y="0"/>
          <a:ext cx="0" cy="0"/>
          <a:chOff x="0" y="0"/>
          <a:chExt cx="0" cy="0"/>
        </a:xfrm>
      </p:grpSpPr>
      <p:pic>
        <p:nvPicPr>
          <p:cNvPr id="2097161" name="Picture 2"/>
          <p:cNvPicPr>
            <a:picLocks noChangeAspect="1"/>
          </p:cNvPicPr>
          <p:nvPr/>
        </p:nvPicPr>
        <p:blipFill>
          <a:blip xmlns:r="http://schemas.openxmlformats.org/officeDocument/2006/relationships" r:embed="rId1"/>
          <a:stretch>
            <a:fillRect/>
          </a:stretch>
        </p:blipFill>
        <p:spPr>
          <a:xfrm>
            <a:off x="663677" y="752168"/>
            <a:ext cx="10648336" cy="4306529"/>
          </a:xfrm>
          <a:prstGeom prst="rec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59" name=""/>
        <p:cNvGrpSpPr/>
        <p:nvPr/>
      </p:nvGrpSpPr>
      <p:grpSpPr>
        <a:xfrm>
          <a:off x="0" y="0"/>
          <a:ext cx="0" cy="0"/>
          <a:chOff x="0" y="0"/>
          <a:chExt cx="0" cy="0"/>
        </a:xfrm>
      </p:grpSpPr>
      <p:pic>
        <p:nvPicPr>
          <p:cNvPr id="2097162" name="Picture 2"/>
          <p:cNvPicPr>
            <a:picLocks noChangeAspect="1"/>
          </p:cNvPicPr>
          <p:nvPr/>
        </p:nvPicPr>
        <p:blipFill>
          <a:blip xmlns:r="http://schemas.openxmlformats.org/officeDocument/2006/relationships" r:embed="rId1"/>
          <a:stretch>
            <a:fillRect/>
          </a:stretch>
        </p:blipFill>
        <p:spPr>
          <a:xfrm>
            <a:off x="634181" y="722671"/>
            <a:ext cx="10205884" cy="4896464"/>
          </a:xfrm>
          <a:prstGeom prst="rec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60" name=""/>
        <p:cNvGrpSpPr/>
        <p:nvPr/>
      </p:nvGrpSpPr>
      <p:grpSpPr>
        <a:xfrm>
          <a:off x="0" y="0"/>
          <a:ext cx="0" cy="0"/>
          <a:chOff x="0" y="0"/>
          <a:chExt cx="0" cy="0"/>
        </a:xfrm>
      </p:grpSpPr>
      <p:sp>
        <p:nvSpPr>
          <p:cNvPr id="1048618" name="Title 1"/>
          <p:cNvSpPr>
            <a:spLocks noGrp="1"/>
          </p:cNvSpPr>
          <p:nvPr>
            <p:ph type="title"/>
          </p:nvPr>
        </p:nvSpPr>
        <p:spPr/>
        <p:txBody>
          <a:bodyPr>
            <a:normAutofit fontScale="90000"/>
          </a:bodyPr>
          <a:p>
            <a:br>
              <a:rPr baseline="0" b="0" dirty="0" sz="4400" i="0" lang="en-US" strike="noStrike" u="none">
                <a:solidFill>
                  <a:srgbClr val="2E027D"/>
                </a:solidFill>
              </a:rPr>
            </a:br>
            <a:br>
              <a:rPr baseline="0" b="0" dirty="0" sz="4400" i="0" lang="en-US" strike="noStrike" u="none">
                <a:solidFill>
                  <a:srgbClr val="2E027D"/>
                </a:solidFill>
              </a:rPr>
            </a:br>
            <a:r>
              <a:rPr baseline="0" b="0" dirty="0" sz="4400" i="0" lang="en-US" strike="noStrike" u="none">
                <a:solidFill>
                  <a:srgbClr val="2E027D"/>
                </a:solidFill>
              </a:rPr>
              <a:t>CHEST DRAINAGE SYSTEMS</a:t>
            </a:r>
            <a:br>
              <a:rPr baseline="0" b="0" dirty="0" sz="4400" i="0" lang="en-US" strike="noStrike" u="none">
                <a:solidFill>
                  <a:srgbClr val="2E027D"/>
                </a:solidFill>
              </a:rPr>
            </a:br>
            <a:endParaRPr dirty="0" lang="en-US"/>
          </a:p>
        </p:txBody>
      </p:sp>
      <p:sp>
        <p:nvSpPr>
          <p:cNvPr id="1048619" name="Content Placeholder 2"/>
          <p:cNvSpPr>
            <a:spLocks noGrp="1"/>
          </p:cNvSpPr>
          <p:nvPr>
            <p:ph idx="1"/>
          </p:nvPr>
        </p:nvSpPr>
        <p:spPr/>
        <p:txBody>
          <a:bodyPr>
            <a:normAutofit/>
          </a:bodyPr>
          <a:p>
            <a:pPr algn="l"/>
            <a:r>
              <a:rPr baseline="0" b="0" dirty="0" sz="3600" i="0" lang="en-US" strike="noStrike" u="none">
                <a:solidFill>
                  <a:srgbClr val="000000"/>
                </a:solidFill>
              </a:rPr>
              <a:t>Chest drainage systems have a suction source, a collection chamber for pleural drainage, and a mechanism to prevent air from reentering the chest with inhalation. </a:t>
            </a:r>
          </a:p>
          <a:p>
            <a:pPr algn="l" indent="0" marL="0">
              <a:buNone/>
            </a:pPr>
            <a:endParaRPr dirty="0" sz="3600"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61" name=""/>
        <p:cNvGrpSpPr/>
        <p:nvPr/>
      </p:nvGrpSpPr>
      <p:grpSpPr>
        <a:xfrm>
          <a:off x="0" y="0"/>
          <a:ext cx="0" cy="0"/>
          <a:chOff x="0" y="0"/>
          <a:chExt cx="0" cy="0"/>
        </a:xfrm>
      </p:grpSpPr>
      <p:sp>
        <p:nvSpPr>
          <p:cNvPr id="1048620" name="Title 1"/>
          <p:cNvSpPr>
            <a:spLocks noGrp="1"/>
          </p:cNvSpPr>
          <p:nvPr>
            <p:ph type="title"/>
          </p:nvPr>
        </p:nvSpPr>
        <p:spPr/>
        <p:txBody>
          <a:bodyPr/>
          <a:p>
            <a:endParaRPr lang="en-US"/>
          </a:p>
        </p:txBody>
      </p:sp>
      <p:sp>
        <p:nvSpPr>
          <p:cNvPr id="1048621" name="Content Placeholder 2"/>
          <p:cNvSpPr>
            <a:spLocks noGrp="1"/>
          </p:cNvSpPr>
          <p:nvPr>
            <p:ph idx="1"/>
          </p:nvPr>
        </p:nvSpPr>
        <p:spPr/>
        <p:txBody>
          <a:bodyPr>
            <a:normAutofit fontScale="96875" lnSpcReduction="20000"/>
          </a:bodyPr>
          <a:p>
            <a:pPr algn="l"/>
            <a:r>
              <a:rPr baseline="0" b="0" dirty="0" sz="3200" i="0" lang="en-US" strike="noStrike" u="none"/>
              <a:t>Chest drainage systems come with either wet (water seal) or dry suction control.</a:t>
            </a:r>
          </a:p>
          <a:p>
            <a:pPr algn="l"/>
            <a:r>
              <a:rPr baseline="0" b="0" dirty="0" sz="3200" i="0" lang="en-US" strike="noStrike" u="none"/>
              <a:t> In wet suction systems, the amount of suction is determined by the amount of water instilled in the suction chamber. </a:t>
            </a:r>
          </a:p>
          <a:p>
            <a:pPr algn="l"/>
            <a:r>
              <a:rPr baseline="0" b="0" dirty="0" sz="3200" i="0" lang="en-US" strike="noStrike" u="none"/>
              <a:t>The amount of bubbling in the suction chamber indicates how strong the suction is. </a:t>
            </a:r>
          </a:p>
          <a:p>
            <a:pPr algn="l"/>
            <a:r>
              <a:rPr baseline="0" b="0" dirty="0" sz="3200" i="0" lang="en-US" strike="noStrike" u="none"/>
              <a:t>Wet systems use a water seal to prevent air from moving back into the chest on inspiration.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62" name=""/>
        <p:cNvGrpSpPr/>
        <p:nvPr/>
      </p:nvGrpSpPr>
      <p:grpSpPr>
        <a:xfrm>
          <a:off x="0" y="0"/>
          <a:ext cx="0" cy="0"/>
          <a:chOff x="0" y="0"/>
          <a:chExt cx="0" cy="0"/>
        </a:xfrm>
      </p:grpSpPr>
      <p:sp>
        <p:nvSpPr>
          <p:cNvPr id="1048622" name="Title 1"/>
          <p:cNvSpPr>
            <a:spLocks noGrp="1"/>
          </p:cNvSpPr>
          <p:nvPr>
            <p:ph type="title"/>
          </p:nvPr>
        </p:nvSpPr>
        <p:spPr/>
        <p:txBody>
          <a:bodyPr/>
          <a:p>
            <a:endParaRPr lang="en-US"/>
          </a:p>
        </p:txBody>
      </p:sp>
      <p:sp>
        <p:nvSpPr>
          <p:cNvPr id="1048623" name="Content Placeholder 2"/>
          <p:cNvSpPr>
            <a:spLocks noGrp="1"/>
          </p:cNvSpPr>
          <p:nvPr>
            <p:ph idx="1"/>
          </p:nvPr>
        </p:nvSpPr>
        <p:spPr/>
        <p:txBody>
          <a:bodyPr>
            <a:normAutofit/>
          </a:bodyPr>
          <a:p>
            <a:pPr algn="l"/>
            <a:r>
              <a:rPr baseline="0" b="0" dirty="0" sz="3600" i="0" lang="en-US" strike="noStrike" u="none"/>
              <a:t>Dry systems use a one-way valve and a suction control dial in place of the water needed with wet or water seal system. </a:t>
            </a:r>
          </a:p>
          <a:p>
            <a:pPr algn="l"/>
            <a:r>
              <a:rPr baseline="0" b="0" dirty="0" sz="3600" i="0" lang="en-US" strike="noStrike" u="none"/>
              <a:t>Both</a:t>
            </a:r>
            <a:r>
              <a:rPr dirty="0" sz="3600" lang="en-US"/>
              <a:t> </a:t>
            </a:r>
            <a:r>
              <a:rPr baseline="0" b="0" dirty="0" sz="3600" i="0" lang="en-US" strike="noStrike" u="none"/>
              <a:t>systems can operate by gravity drainage, without a suction source.</a:t>
            </a:r>
            <a:endParaRPr dirty="0" sz="3600" lang="en-US"/>
          </a:p>
          <a:p>
            <a:endParaRPr dirty="0" sz="3600"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44" name=""/>
        <p:cNvGrpSpPr/>
        <p:nvPr/>
      </p:nvGrpSpPr>
      <p:grpSpPr>
        <a:xfrm>
          <a:off x="0" y="0"/>
          <a:ext cx="0" cy="0"/>
          <a:chOff x="0" y="0"/>
          <a:chExt cx="0" cy="0"/>
        </a:xfrm>
      </p:grpSpPr>
      <p:sp>
        <p:nvSpPr>
          <p:cNvPr id="1048607" name="Title 1"/>
          <p:cNvSpPr>
            <a:spLocks noGrp="1"/>
          </p:cNvSpPr>
          <p:nvPr>
            <p:ph type="title"/>
          </p:nvPr>
        </p:nvSpPr>
        <p:spPr/>
        <p:txBody>
          <a:bodyPr>
            <a:normAutofit fontScale="90000"/>
          </a:bodyPr>
          <a:p>
            <a:br>
              <a:rPr baseline="0" b="1" dirty="0" i="0" lang="en-US" strike="noStrike" u="none">
                <a:solidFill>
                  <a:srgbClr val="2E027D"/>
                </a:solidFill>
              </a:rPr>
            </a:br>
            <a:r>
              <a:rPr baseline="0" b="1" dirty="0" i="0" lang="en-US" strike="noStrike" u="none">
                <a:solidFill>
                  <a:srgbClr val="2E027D"/>
                </a:solidFill>
              </a:rPr>
              <a:t>Chest Drainage</a:t>
            </a:r>
            <a:br>
              <a:rPr baseline="0" b="1" dirty="0" i="0" lang="en-US" strike="noStrike" u="none">
                <a:solidFill>
                  <a:srgbClr val="2E027D"/>
                </a:solidFill>
              </a:rPr>
            </a:br>
            <a:endParaRPr dirty="0" lang="en-US"/>
          </a:p>
        </p:txBody>
      </p:sp>
      <p:sp>
        <p:nvSpPr>
          <p:cNvPr id="1048608" name="Content Placeholder 2"/>
          <p:cNvSpPr>
            <a:spLocks noGrp="1"/>
          </p:cNvSpPr>
          <p:nvPr>
            <p:ph idx="1"/>
          </p:nvPr>
        </p:nvSpPr>
        <p:spPr/>
        <p:txBody>
          <a:bodyPr>
            <a:normAutofit lnSpcReduction="10000"/>
          </a:bodyPr>
          <a:p>
            <a:pPr algn="l"/>
            <a:r>
              <a:rPr baseline="0" b="0" dirty="0" sz="3200" i="0" lang="en-US" strike="noStrike" u="none">
                <a:solidFill>
                  <a:srgbClr val="000000"/>
                </a:solidFill>
              </a:rPr>
              <a:t>A crucial intervention for improving gas exchange and breathing in the postoperative period is the proper management of chest drainage and the </a:t>
            </a:r>
            <a:r>
              <a:rPr baseline="0" b="1" dirty="0" sz="3200" i="0" lang="en-US" strike="noStrike" u="none">
                <a:solidFill>
                  <a:srgbClr val="000000"/>
                </a:solidFill>
              </a:rPr>
              <a:t>chest drainage system</a:t>
            </a:r>
            <a:r>
              <a:rPr baseline="0" b="0" dirty="0" sz="3200" i="0" lang="en-US" strike="noStrike" u="none">
                <a:solidFill>
                  <a:srgbClr val="000000"/>
                </a:solidFill>
              </a:rPr>
              <a:t>.</a:t>
            </a:r>
          </a:p>
          <a:p>
            <a:pPr algn="l"/>
            <a:r>
              <a:rPr baseline="0" b="0" dirty="0" sz="3200" i="0" lang="en-US" strike="noStrike" u="none">
                <a:solidFill>
                  <a:srgbClr val="000000"/>
                </a:solidFill>
              </a:rPr>
              <a:t> After thoracic surgery, chest tubes and a closed drainage system are used to re-expand the involved lung and to remove excess air, fluid, and blood. </a:t>
            </a:r>
          </a:p>
          <a:p>
            <a:pPr algn="l"/>
            <a:r>
              <a:rPr baseline="0" b="0" dirty="0" sz="3200" i="0" lang="en-US" strike="noStrike" u="none">
                <a:solidFill>
                  <a:srgbClr val="000000"/>
                </a:solidFill>
              </a:rPr>
              <a:t>Chest </a:t>
            </a:r>
            <a:r>
              <a:rPr baseline="0" b="0" dirty="0" sz="3200" i="0" lang="en-US" strike="noStrike" u="none"/>
              <a:t>drainage systems also are used in treatment of spontaneous pneumothorax and trauma resulting in pneumothorax</a:t>
            </a:r>
            <a:endParaRPr dirty="0" sz="3200"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63" name=""/>
        <p:cNvGrpSpPr/>
        <p:nvPr/>
      </p:nvGrpSpPr>
      <p:grpSpPr>
        <a:xfrm>
          <a:off x="0" y="0"/>
          <a:ext cx="0" cy="0"/>
          <a:chOff x="0" y="0"/>
          <a:chExt cx="0" cy="0"/>
        </a:xfrm>
      </p:grpSpPr>
      <p:sp>
        <p:nvSpPr>
          <p:cNvPr id="1048624" name="Title 1"/>
          <p:cNvSpPr>
            <a:spLocks noGrp="1"/>
          </p:cNvSpPr>
          <p:nvPr>
            <p:ph type="title"/>
          </p:nvPr>
        </p:nvSpPr>
        <p:spPr/>
        <p:txBody>
          <a:bodyPr/>
          <a:p>
            <a:r>
              <a:rPr baseline="0" b="1" dirty="0" sz="4400" i="0" lang="en-US" strike="noStrike" u="none">
                <a:solidFill>
                  <a:srgbClr val="2E027D"/>
                </a:solidFill>
              </a:rPr>
              <a:t>Water Seal Chest Drainage Systems.</a:t>
            </a:r>
            <a:endParaRPr dirty="0" lang="en-US"/>
          </a:p>
        </p:txBody>
      </p:sp>
      <p:sp>
        <p:nvSpPr>
          <p:cNvPr id="1048625" name="Content Placeholder 2"/>
          <p:cNvSpPr>
            <a:spLocks noGrp="1"/>
          </p:cNvSpPr>
          <p:nvPr>
            <p:ph idx="1"/>
          </p:nvPr>
        </p:nvSpPr>
        <p:spPr/>
        <p:txBody>
          <a:bodyPr>
            <a:noAutofit/>
          </a:bodyPr>
          <a:p>
            <a:pPr algn="l"/>
            <a:r>
              <a:rPr baseline="0" b="0" dirty="0" sz="3200" i="0" lang="en-US" strike="noStrike" u="none">
                <a:solidFill>
                  <a:srgbClr val="000000"/>
                </a:solidFill>
              </a:rPr>
              <a:t>The traditional water seal chest drainage system (or wet suction) has three chambers:</a:t>
            </a:r>
          </a:p>
          <a:p>
            <a:pPr algn="l"/>
            <a:r>
              <a:rPr baseline="0" b="0" dirty="0" sz="3200" i="0" lang="en-US" strike="noStrike" u="none">
                <a:solidFill>
                  <a:srgbClr val="000000"/>
                </a:solidFill>
              </a:rPr>
              <a:t> a collection chamber, a water seal chamber, and a wet suction control chamber. </a:t>
            </a:r>
          </a:p>
          <a:p>
            <a:pPr algn="l"/>
            <a:r>
              <a:rPr baseline="0" b="0" dirty="0" sz="3200" i="0" lang="en-US" strike="noStrike" u="none">
                <a:solidFill>
                  <a:srgbClr val="000000"/>
                </a:solidFill>
              </a:rPr>
              <a:t>The collection chamber acts as a reservoir for fluid draining from the chest tube. It is graduated to permit easy measurement of drainage. Suction may be added to create negative pressure and promote drainage of fluid and removal of air.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64" name=""/>
        <p:cNvGrpSpPr/>
        <p:nvPr/>
      </p:nvGrpSpPr>
      <p:grpSpPr>
        <a:xfrm>
          <a:off x="0" y="0"/>
          <a:ext cx="0" cy="0"/>
          <a:chOff x="0" y="0"/>
          <a:chExt cx="0" cy="0"/>
        </a:xfrm>
      </p:grpSpPr>
      <p:sp>
        <p:nvSpPr>
          <p:cNvPr id="1048626" name="Title 1"/>
          <p:cNvSpPr>
            <a:spLocks noGrp="1"/>
          </p:cNvSpPr>
          <p:nvPr>
            <p:ph type="title"/>
          </p:nvPr>
        </p:nvSpPr>
        <p:spPr/>
        <p:txBody>
          <a:bodyPr/>
          <a:p>
            <a:endParaRPr lang="en-US"/>
          </a:p>
        </p:txBody>
      </p:sp>
      <p:sp>
        <p:nvSpPr>
          <p:cNvPr id="1048627" name="Content Placeholder 2"/>
          <p:cNvSpPr>
            <a:spLocks noGrp="1"/>
          </p:cNvSpPr>
          <p:nvPr>
            <p:ph idx="1"/>
          </p:nvPr>
        </p:nvSpPr>
        <p:spPr/>
        <p:txBody>
          <a:bodyPr>
            <a:normAutofit/>
          </a:bodyPr>
          <a:p>
            <a:r>
              <a:rPr baseline="0" b="0" dirty="0" sz="3600" i="0" lang="en-US" strike="noStrike" u="none">
                <a:solidFill>
                  <a:srgbClr val="000000"/>
                </a:solidFill>
              </a:rPr>
              <a:t>The suction control chamber regulates the amount of negative pressure applied to the chest. The amount of suction is determined by the water level</a:t>
            </a:r>
          </a:p>
          <a:p>
            <a:r>
              <a:rPr baseline="0" b="0" dirty="0" sz="3600" i="0" lang="en-US" strike="noStrike" u="none"/>
              <a:t>It is generally set at 20-cm water; adding more fluid results in more suction. After the suction is turned on, bubbling appears in the suction chamber. </a:t>
            </a:r>
            <a:endParaRPr dirty="0" sz="3600" lang="en-US"/>
          </a:p>
          <a:p>
            <a:endParaRPr dirty="0" sz="3600" lang="en-US"/>
          </a:p>
          <a:p>
            <a:endParaRPr dirty="0" sz="3600"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65" name=""/>
        <p:cNvGrpSpPr/>
        <p:nvPr/>
      </p:nvGrpSpPr>
      <p:grpSpPr>
        <a:xfrm>
          <a:off x="0" y="0"/>
          <a:ext cx="0" cy="0"/>
          <a:chOff x="0" y="0"/>
          <a:chExt cx="0" cy="0"/>
        </a:xfrm>
      </p:grpSpPr>
      <p:sp>
        <p:nvSpPr>
          <p:cNvPr id="1048628" name="Title 1"/>
          <p:cNvSpPr>
            <a:spLocks noGrp="1"/>
          </p:cNvSpPr>
          <p:nvPr>
            <p:ph type="title"/>
          </p:nvPr>
        </p:nvSpPr>
        <p:spPr/>
        <p:txBody>
          <a:bodyPr/>
          <a:p>
            <a:endParaRPr lang="en-US"/>
          </a:p>
        </p:txBody>
      </p:sp>
      <p:sp>
        <p:nvSpPr>
          <p:cNvPr id="1048629" name="Content Placeholder 2"/>
          <p:cNvSpPr>
            <a:spLocks noGrp="1"/>
          </p:cNvSpPr>
          <p:nvPr>
            <p:ph idx="1"/>
          </p:nvPr>
        </p:nvSpPr>
        <p:spPr/>
        <p:txBody>
          <a:bodyPr>
            <a:noAutofit/>
          </a:bodyPr>
          <a:p>
            <a:pPr algn="l"/>
            <a:r>
              <a:rPr baseline="0" b="0" dirty="0" i="0" lang="en-US" strike="noStrike" u="none"/>
              <a:t>The water seal chamber has a one-way valve or water seal that prevents air from moving back into the chest when the patient inhales</a:t>
            </a:r>
          </a:p>
          <a:p>
            <a:pPr algn="l"/>
            <a:r>
              <a:rPr baseline="0" b="0" dirty="0" i="0" lang="en-US" strike="noStrike" u="none"/>
              <a:t>There will be an increase in the water level with inspiration and a return to the baseline level during exhalation; this is referred to as </a:t>
            </a:r>
            <a:r>
              <a:rPr baseline="0" b="0" dirty="0" i="0" lang="en-US" err="1" strike="noStrike" u="none"/>
              <a:t>tidaling</a:t>
            </a:r>
            <a:r>
              <a:rPr baseline="0" b="0" dirty="0" i="0" lang="en-US" strike="noStrike" u="none"/>
              <a:t>. </a:t>
            </a:r>
          </a:p>
          <a:p>
            <a:pPr algn="l"/>
            <a:r>
              <a:rPr baseline="0" b="0" dirty="0" i="0" lang="en-US" strike="noStrike" u="none"/>
              <a:t>Intermittent bubbling in the water seal chamber is normal, but continuous bubbling can indicate an air leak.</a:t>
            </a:r>
          </a:p>
          <a:p>
            <a:pPr algn="l"/>
            <a:r>
              <a:rPr baseline="0" b="0" dirty="0" i="0" lang="en-US" strike="noStrike" u="none"/>
              <a:t>Bubbling and </a:t>
            </a:r>
            <a:r>
              <a:rPr baseline="0" b="0" dirty="0" i="0" lang="en-US" err="1" strike="noStrike" u="none"/>
              <a:t>tidaling</a:t>
            </a:r>
            <a:r>
              <a:rPr baseline="0" b="0" dirty="0" i="0" lang="en-US" strike="noStrike" u="none"/>
              <a:t> do not occur when the tube is placed in the mediastinal space; however, fluid may pulsate with the patient’s heartbeat.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66" name=""/>
        <p:cNvGrpSpPr/>
        <p:nvPr/>
      </p:nvGrpSpPr>
      <p:grpSpPr>
        <a:xfrm>
          <a:off x="0" y="0"/>
          <a:ext cx="0" cy="0"/>
          <a:chOff x="0" y="0"/>
          <a:chExt cx="0" cy="0"/>
        </a:xfrm>
      </p:grpSpPr>
      <p:sp>
        <p:nvSpPr>
          <p:cNvPr id="1048630" name="Title 1"/>
          <p:cNvSpPr>
            <a:spLocks noGrp="1"/>
          </p:cNvSpPr>
          <p:nvPr>
            <p:ph type="title"/>
          </p:nvPr>
        </p:nvSpPr>
        <p:spPr/>
        <p:txBody>
          <a:bodyPr/>
          <a:p>
            <a:endParaRPr lang="en-US"/>
          </a:p>
        </p:txBody>
      </p:sp>
      <p:sp>
        <p:nvSpPr>
          <p:cNvPr id="1048631" name="Content Placeholder 2"/>
          <p:cNvSpPr>
            <a:spLocks noGrp="1"/>
          </p:cNvSpPr>
          <p:nvPr>
            <p:ph idx="1"/>
          </p:nvPr>
        </p:nvSpPr>
        <p:spPr/>
        <p:txBody>
          <a:bodyPr>
            <a:normAutofit/>
          </a:bodyPr>
          <a:p>
            <a:pPr algn="l"/>
            <a:r>
              <a:rPr baseline="0" b="0" dirty="0" sz="3600" i="0" lang="en-US" strike="noStrike" u="none"/>
              <a:t>If the chest tube is connected to gravity drainage only, suction is not used. The pressure is equal to the water seal only.</a:t>
            </a:r>
          </a:p>
          <a:p>
            <a:pPr algn="l"/>
            <a:r>
              <a:rPr baseline="0" b="0" dirty="0" sz="3600" i="0" lang="en-US" strike="noStrike" u="none"/>
              <a:t>Two-chamber chest drainage systems (water seal chamber and collection chamber) are available for use with patients who need only gravity drainage.</a:t>
            </a:r>
            <a:endParaRPr dirty="0" sz="3600" lang="en-US"/>
          </a:p>
          <a:p>
            <a:endParaRPr dirty="0" sz="3600"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67" name=""/>
        <p:cNvGrpSpPr/>
        <p:nvPr/>
      </p:nvGrpSpPr>
      <p:grpSpPr>
        <a:xfrm>
          <a:off x="0" y="0"/>
          <a:ext cx="0" cy="0"/>
          <a:chOff x="0" y="0"/>
          <a:chExt cx="0" cy="0"/>
        </a:xfrm>
      </p:grpSpPr>
      <p:sp>
        <p:nvSpPr>
          <p:cNvPr id="1048632" name="Title 1"/>
          <p:cNvSpPr>
            <a:spLocks noGrp="1"/>
          </p:cNvSpPr>
          <p:nvPr>
            <p:ph type="title"/>
          </p:nvPr>
        </p:nvSpPr>
        <p:spPr/>
        <p:txBody>
          <a:bodyPr/>
          <a:p>
            <a:r>
              <a:rPr baseline="0" b="1" sz="4400" i="0" lang="en-US" strike="noStrike" u="none">
                <a:solidFill>
                  <a:srgbClr val="2E027D"/>
                </a:solidFill>
                <a:latin typeface="ClearfaceGothicLH-Medium"/>
              </a:rPr>
              <a:t>Dry Suction Water Seal Systems.</a:t>
            </a:r>
            <a:endParaRPr lang="en-US"/>
          </a:p>
        </p:txBody>
      </p:sp>
      <p:sp>
        <p:nvSpPr>
          <p:cNvPr id="1048633" name="Content Placeholder 2"/>
          <p:cNvSpPr>
            <a:spLocks noGrp="1"/>
          </p:cNvSpPr>
          <p:nvPr>
            <p:ph idx="1"/>
          </p:nvPr>
        </p:nvSpPr>
        <p:spPr/>
        <p:txBody>
          <a:bodyPr>
            <a:noAutofit/>
          </a:bodyPr>
          <a:p>
            <a:pPr algn="l"/>
            <a:r>
              <a:rPr baseline="0" b="0" dirty="0" sz="3200" i="0" lang="en-US" strike="noStrike" u="none">
                <a:solidFill>
                  <a:srgbClr val="000000"/>
                </a:solidFill>
              </a:rPr>
              <a:t>Dry suction water seal systems, also referred to as dry suction, have a collection chamber for  drainage, a water seal chamber, and a dry suction control chamber.</a:t>
            </a:r>
          </a:p>
          <a:p>
            <a:pPr algn="l"/>
            <a:r>
              <a:rPr baseline="0" b="0" dirty="0" sz="3200" i="0" lang="en-US" strike="noStrike" u="none">
                <a:solidFill>
                  <a:srgbClr val="000000"/>
                </a:solidFill>
              </a:rPr>
              <a:t>The water seal chamber is filled with water to the 2-cm level. Bubbling in this area can indicate an air leak.</a:t>
            </a:r>
          </a:p>
          <a:p>
            <a:pPr algn="l"/>
            <a:r>
              <a:rPr baseline="0" b="0" dirty="0" sz="3200" i="0" lang="en-US" strike="noStrike" u="none">
                <a:solidFill>
                  <a:srgbClr val="000000"/>
                </a:solidFill>
              </a:rPr>
              <a:t>The dry suction control chamber contains a regulator dial that conveniently regulates vacuum to the chest drain. </a:t>
            </a:r>
          </a:p>
          <a:p>
            <a:pPr algn="l"/>
            <a:r>
              <a:rPr baseline="0" b="0" dirty="0" sz="3200" i="0" lang="en-US" strike="noStrike" u="none">
                <a:solidFill>
                  <a:srgbClr val="000000"/>
                </a:solidFill>
              </a:rPr>
              <a:t>Water is not needed for suction as it is in the wet system. </a:t>
            </a:r>
          </a:p>
          <a:p>
            <a:pPr algn="l"/>
            <a:r>
              <a:rPr baseline="0" b="0" dirty="0" sz="3200" i="0" lang="en-US" strike="noStrike" u="none">
                <a:solidFill>
                  <a:srgbClr val="000000"/>
                </a:solidFill>
              </a:rPr>
              <a:t>Without the bubbling in the suction chamber, the machine is quieter.</a:t>
            </a:r>
            <a:endParaRPr dirty="0" sz="3200"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68" name=""/>
        <p:cNvGrpSpPr/>
        <p:nvPr/>
      </p:nvGrpSpPr>
      <p:grpSpPr>
        <a:xfrm>
          <a:off x="0" y="0"/>
          <a:ext cx="0" cy="0"/>
          <a:chOff x="0" y="0"/>
          <a:chExt cx="0" cy="0"/>
        </a:xfrm>
      </p:grpSpPr>
      <p:sp>
        <p:nvSpPr>
          <p:cNvPr id="1048634" name="Title 1"/>
          <p:cNvSpPr>
            <a:spLocks noGrp="1"/>
          </p:cNvSpPr>
          <p:nvPr>
            <p:ph type="title"/>
          </p:nvPr>
        </p:nvSpPr>
        <p:spPr/>
        <p:txBody>
          <a:bodyPr/>
          <a:p>
            <a:r>
              <a:rPr dirty="0" lang="en-US">
                <a:solidFill>
                  <a:srgbClr val="FF0000"/>
                </a:solidFill>
              </a:rPr>
              <a:t>LUMBAR PANCTURE</a:t>
            </a:r>
          </a:p>
        </p:txBody>
      </p:sp>
      <p:sp>
        <p:nvSpPr>
          <p:cNvPr id="1048635" name="Content Placeholder 2"/>
          <p:cNvSpPr>
            <a:spLocks noGrp="1"/>
          </p:cNvSpPr>
          <p:nvPr>
            <p:ph idx="1"/>
          </p:nvPr>
        </p:nvSpPr>
        <p:spPr/>
        <p:txBody>
          <a:bodyPr>
            <a:normAutofit/>
          </a:bodyPr>
          <a:p>
            <a:r>
              <a:rPr dirty="0" sz="3600" lang="en-US">
                <a:latin typeface="Calibri" panose="020F0502020204030204" pitchFamily="34" charset="0"/>
              </a:rPr>
              <a:t>is a procedure that is often performed in the emergency department to obtain information about the cerebrospinal fluid (CSF).</a:t>
            </a:r>
          </a:p>
          <a:p>
            <a:r>
              <a:rPr dirty="0" sz="3600" lang="en-US">
                <a:latin typeface="Calibri" panose="020F0502020204030204" pitchFamily="34" charset="0"/>
              </a:rPr>
              <a:t>for diagnostic (</a:t>
            </a:r>
            <a:r>
              <a:rPr dirty="0" sz="3600" lang="en-US" u="sng">
                <a:latin typeface="Calibri" panose="020F0502020204030204" pitchFamily="34" charset="0"/>
                <a:hlinkClick r:id="rId1"/>
              </a:rPr>
              <a:t>bacterial meningitis</a:t>
            </a:r>
            <a:r>
              <a:rPr dirty="0" sz="3600" lang="en-US">
                <a:latin typeface="Calibri" panose="020F0502020204030204" pitchFamily="34" charset="0"/>
              </a:rPr>
              <a:t> ) or therapeutic purposes</a:t>
            </a:r>
          </a:p>
          <a:p>
            <a:endParaRPr baseline="30000" dirty="0" sz="3600" lang="en-US">
              <a:latin typeface="Calibri" panose="020F050202020403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69" name=""/>
        <p:cNvGrpSpPr/>
        <p:nvPr/>
      </p:nvGrpSpPr>
      <p:grpSpPr>
        <a:xfrm>
          <a:off x="0" y="0"/>
          <a:ext cx="0" cy="0"/>
          <a:chOff x="0" y="0"/>
          <a:chExt cx="0" cy="0"/>
        </a:xfrm>
      </p:grpSpPr>
      <p:sp>
        <p:nvSpPr>
          <p:cNvPr id="1048636" name="Title 1"/>
          <p:cNvSpPr>
            <a:spLocks noGrp="1"/>
          </p:cNvSpPr>
          <p:nvPr>
            <p:ph type="title"/>
          </p:nvPr>
        </p:nvSpPr>
        <p:spPr/>
        <p:txBody>
          <a:bodyPr/>
          <a:p>
            <a:pPr indent="-228600" lvl="0" marL="228600">
              <a:spcBef>
                <a:spcPts val="1000"/>
              </a:spcBef>
            </a:pPr>
            <a:r>
              <a:rPr b="1" dirty="0" sz="3600" lang="en-US">
                <a:solidFill>
                  <a:prstClr val="black"/>
                </a:solidFill>
                <a:latin typeface="Calibri" panose="020F0502020204030204"/>
              </a:rPr>
              <a:t>Indications</a:t>
            </a:r>
            <a:br>
              <a:rPr b="1" dirty="0" sz="2800" lang="en-US">
                <a:solidFill>
                  <a:prstClr val="black"/>
                </a:solidFill>
                <a:latin typeface="Calibri" panose="020F0502020204030204"/>
              </a:rPr>
            </a:br>
            <a:endParaRPr dirty="0" lang="en-US"/>
          </a:p>
        </p:txBody>
      </p:sp>
      <p:sp>
        <p:nvSpPr>
          <p:cNvPr id="1048637" name="Content Placeholder 2"/>
          <p:cNvSpPr>
            <a:spLocks noGrp="1"/>
          </p:cNvSpPr>
          <p:nvPr>
            <p:ph idx="1"/>
          </p:nvPr>
        </p:nvSpPr>
        <p:spPr/>
        <p:txBody>
          <a:bodyPr>
            <a:normAutofit/>
          </a:bodyPr>
          <a:p>
            <a:pPr lvl="0"/>
            <a:r>
              <a:rPr dirty="0" sz="3600" lang="en-US">
                <a:latin typeface="Calibri" panose="020F0502020204030204" pitchFamily="34" charset="0"/>
              </a:rPr>
              <a:t>Suspicion of </a:t>
            </a:r>
            <a:r>
              <a:rPr dirty="0" sz="3600" lang="en-US" u="sng">
                <a:latin typeface="Calibri" panose="020F0502020204030204" pitchFamily="34" charset="0"/>
                <a:hlinkClick r:id="rId1"/>
              </a:rPr>
              <a:t>meningitis</a:t>
            </a:r>
            <a:r>
              <a:rPr dirty="0" sz="3600" lang="en-US">
                <a:latin typeface="Calibri" panose="020F0502020204030204" pitchFamily="34" charset="0"/>
              </a:rPr>
              <a:t> </a:t>
            </a:r>
          </a:p>
          <a:p>
            <a:pPr lvl="0"/>
            <a:r>
              <a:rPr dirty="0" sz="3600" lang="en-US">
                <a:latin typeface="Calibri" panose="020F0502020204030204" pitchFamily="34" charset="0"/>
              </a:rPr>
              <a:t>Suspicion of </a:t>
            </a:r>
            <a:r>
              <a:rPr dirty="0" sz="3600" lang="en-US" u="sng">
                <a:latin typeface="Calibri" panose="020F0502020204030204" pitchFamily="34" charset="0"/>
                <a:hlinkClick r:id="rId2"/>
              </a:rPr>
              <a:t>subarachnoid hemorrhage</a:t>
            </a:r>
            <a:r>
              <a:rPr dirty="0" sz="3600" lang="en-US">
                <a:latin typeface="Calibri" panose="020F0502020204030204" pitchFamily="34" charset="0"/>
              </a:rPr>
              <a:t> </a:t>
            </a:r>
          </a:p>
          <a:p>
            <a:pPr lvl="0"/>
            <a:r>
              <a:rPr dirty="0" sz="3600" lang="en-US">
                <a:latin typeface="Calibri" panose="020F0502020204030204" pitchFamily="34" charset="0"/>
              </a:rPr>
              <a:t>Suspicion of central nervous system diseases </a:t>
            </a:r>
            <a:r>
              <a:rPr baseline="30000" dirty="0" sz="3600" lang="en-US">
                <a:latin typeface="Calibri" panose="020F0502020204030204" pitchFamily="34" charset="0"/>
              </a:rPr>
              <a:t> </a:t>
            </a:r>
            <a:r>
              <a:rPr dirty="0" sz="3600" lang="en-US">
                <a:latin typeface="Calibri" panose="020F0502020204030204" pitchFamily="34" charset="0"/>
              </a:rPr>
              <a:t>and carcinomatous meningitis</a:t>
            </a:r>
          </a:p>
          <a:p>
            <a:pPr lvl="0"/>
            <a:r>
              <a:rPr dirty="0" sz="3600" lang="en-US">
                <a:latin typeface="Calibri" panose="020F0502020204030204" pitchFamily="34" charset="0"/>
              </a:rPr>
              <a:t>Therapeutic relief of </a:t>
            </a:r>
            <a:r>
              <a:rPr dirty="0" sz="3600" lang="en-US" u="sng">
                <a:latin typeface="Calibri" panose="020F0502020204030204" pitchFamily="34" charset="0"/>
                <a:hlinkClick r:id="rId3"/>
              </a:rPr>
              <a:t>pseudotumour cerebri</a:t>
            </a:r>
            <a:r>
              <a:rPr dirty="0" sz="3600" lang="en-US">
                <a:latin typeface="Calibri" panose="020F0502020204030204" pitchFamily="34" charset="0"/>
              </a:rPr>
              <a:t> </a:t>
            </a:r>
          </a:p>
          <a:p>
            <a:pPr indent="0" marL="0">
              <a:buNone/>
            </a:pPr>
            <a:endParaRPr dirty="0" sz="3600" lang="en-US">
              <a:latin typeface="Calibri" panose="020F05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70" name=""/>
        <p:cNvGrpSpPr/>
        <p:nvPr/>
      </p:nvGrpSpPr>
      <p:grpSpPr>
        <a:xfrm>
          <a:off x="0" y="0"/>
          <a:ext cx="0" cy="0"/>
          <a:chOff x="0" y="0"/>
          <a:chExt cx="0" cy="0"/>
        </a:xfrm>
      </p:grpSpPr>
      <p:sp>
        <p:nvSpPr>
          <p:cNvPr id="1048638" name="Title 1"/>
          <p:cNvSpPr>
            <a:spLocks noGrp="1"/>
          </p:cNvSpPr>
          <p:nvPr>
            <p:ph type="title"/>
          </p:nvPr>
        </p:nvSpPr>
        <p:spPr/>
        <p:txBody>
          <a:bodyPr>
            <a:normAutofit fontScale="90000"/>
          </a:bodyPr>
          <a:p>
            <a:r>
              <a:rPr b="1" dirty="0" lang="en-US"/>
              <a:t>Positioning</a:t>
            </a:r>
            <a:br>
              <a:rPr b="1" dirty="0" lang="en-US"/>
            </a:br>
            <a:endParaRPr dirty="0" lang="en-US"/>
          </a:p>
        </p:txBody>
      </p:sp>
      <p:sp>
        <p:nvSpPr>
          <p:cNvPr id="1048639" name="Content Placeholder 2"/>
          <p:cNvSpPr>
            <a:spLocks noGrp="1"/>
          </p:cNvSpPr>
          <p:nvPr>
            <p:ph idx="1"/>
          </p:nvPr>
        </p:nvSpPr>
        <p:spPr/>
        <p:txBody>
          <a:bodyPr>
            <a:normAutofit/>
          </a:bodyPr>
          <a:p>
            <a:r>
              <a:rPr dirty="0" sz="3600" lang="en-US">
                <a:latin typeface="Calibri" panose="020F0502020204030204" pitchFamily="34" charset="0"/>
              </a:rPr>
              <a:t>Position the patient in the lateral position with hips, knees, and chin flexed toward the chest in order to open the </a:t>
            </a:r>
            <a:r>
              <a:rPr dirty="0" sz="3600" lang="en-US" err="1">
                <a:latin typeface="Calibri" panose="020F0502020204030204" pitchFamily="34" charset="0"/>
              </a:rPr>
              <a:t>interlaminar</a:t>
            </a:r>
            <a:r>
              <a:rPr dirty="0" sz="3600" lang="en-US">
                <a:latin typeface="Calibri" panose="020F0502020204030204" pitchFamily="34" charset="0"/>
              </a:rPr>
              <a:t> spaces. </a:t>
            </a:r>
          </a:p>
          <a:p>
            <a:r>
              <a:rPr dirty="0" sz="3600" lang="en-US">
                <a:latin typeface="Calibri" panose="020F0502020204030204" pitchFamily="34" charset="0"/>
              </a:rPr>
              <a:t>A pillow can be used to support the head.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71" name=""/>
        <p:cNvGrpSpPr/>
        <p:nvPr/>
      </p:nvGrpSpPr>
      <p:grpSpPr>
        <a:xfrm>
          <a:off x="0" y="0"/>
          <a:ext cx="0" cy="0"/>
          <a:chOff x="0" y="0"/>
          <a:chExt cx="0" cy="0"/>
        </a:xfrm>
      </p:grpSpPr>
      <p:sp>
        <p:nvSpPr>
          <p:cNvPr id="1048640" name="Title 1"/>
          <p:cNvSpPr>
            <a:spLocks noGrp="1"/>
          </p:cNvSpPr>
          <p:nvPr>
            <p:ph type="title"/>
          </p:nvPr>
        </p:nvSpPr>
        <p:spPr/>
        <p:txBody>
          <a:bodyPr/>
          <a:p>
            <a:endParaRPr lang="en-US"/>
          </a:p>
        </p:txBody>
      </p:sp>
      <p:sp>
        <p:nvSpPr>
          <p:cNvPr id="1048641" name="Content Placeholder 2"/>
          <p:cNvSpPr>
            <a:spLocks noGrp="1"/>
          </p:cNvSpPr>
          <p:nvPr>
            <p:ph idx="1"/>
          </p:nvPr>
        </p:nvSpPr>
        <p:spPr/>
        <p:txBody>
          <a:bodyPr>
            <a:normAutofit/>
          </a:bodyPr>
          <a:p>
            <a:r>
              <a:rPr dirty="0" sz="3200" lang="en-US">
                <a:latin typeface="Calibri" panose="020F0502020204030204" pitchFamily="34" charset="0"/>
              </a:rPr>
              <a:t>The sitting position may be a helpful alternative position, especially in obese patients. </a:t>
            </a:r>
          </a:p>
          <a:p>
            <a:r>
              <a:rPr dirty="0" sz="3200" lang="en-US">
                <a:latin typeface="Calibri" panose="020F0502020204030204" pitchFamily="34" charset="0"/>
              </a:rPr>
              <a:t>In order to open the </a:t>
            </a:r>
            <a:r>
              <a:rPr dirty="0" sz="3200" lang="en-US" err="1">
                <a:latin typeface="Calibri" panose="020F0502020204030204" pitchFamily="34" charset="0"/>
              </a:rPr>
              <a:t>interlaminar</a:t>
            </a:r>
            <a:r>
              <a:rPr dirty="0" sz="3200" lang="en-US">
                <a:latin typeface="Calibri" panose="020F0502020204030204" pitchFamily="34" charset="0"/>
              </a:rPr>
              <a:t> spaces, the patient should lean forward and be supported by a Mayo stand with a pillow on it, by hunching over the back of a stool, or by another person.</a:t>
            </a:r>
          </a:p>
          <a:p>
            <a:endParaRPr dirty="0" sz="3200" lang="en-US">
              <a:latin typeface="Calibri" panose="020F0502020204030204" pitchFamily="34" charset="0"/>
            </a:endParaRPr>
          </a:p>
          <a:p>
            <a:endParaRPr dirty="0" sz="3200" lang="en-US">
              <a:latin typeface="Calibri" panose="020F050202020403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72" name=""/>
        <p:cNvGrpSpPr/>
        <p:nvPr/>
      </p:nvGrpSpPr>
      <p:grpSpPr>
        <a:xfrm>
          <a:off x="0" y="0"/>
          <a:ext cx="0" cy="0"/>
          <a:chOff x="0" y="0"/>
          <a:chExt cx="0" cy="0"/>
        </a:xfrm>
      </p:grpSpPr>
      <p:sp>
        <p:nvSpPr>
          <p:cNvPr id="1048642" name="Title 1"/>
          <p:cNvSpPr>
            <a:spLocks noGrp="1"/>
          </p:cNvSpPr>
          <p:nvPr>
            <p:ph type="title"/>
          </p:nvPr>
        </p:nvSpPr>
        <p:spPr/>
        <p:txBody>
          <a:bodyPr>
            <a:normAutofit fontScale="90000"/>
          </a:bodyPr>
          <a:p>
            <a:r>
              <a:rPr b="1" dirty="0" lang="en-US"/>
              <a:t>Technique</a:t>
            </a:r>
            <a:br>
              <a:rPr b="1" dirty="0" lang="en-US"/>
            </a:br>
            <a:endParaRPr dirty="0" lang="en-US"/>
          </a:p>
        </p:txBody>
      </p:sp>
      <p:sp>
        <p:nvSpPr>
          <p:cNvPr id="1048643" name="Content Placeholder 2"/>
          <p:cNvSpPr>
            <a:spLocks noGrp="1"/>
          </p:cNvSpPr>
          <p:nvPr>
            <p:ph idx="1"/>
          </p:nvPr>
        </p:nvSpPr>
        <p:spPr>
          <a:xfrm>
            <a:off x="2184263" y="1624149"/>
            <a:ext cx="8915400" cy="3777622"/>
          </a:xfrm>
        </p:spPr>
        <p:txBody>
          <a:bodyPr>
            <a:noAutofit/>
          </a:bodyPr>
          <a:p>
            <a:pPr lvl="0"/>
            <a:r>
              <a:rPr dirty="0" sz="3200" lang="en-US">
                <a:latin typeface="Calibri" panose="020F0502020204030204" pitchFamily="34" charset="0"/>
              </a:rPr>
              <a:t>Explain the procedure, benefits, risks, complications, and alternative options to the patient or the patient's representative and obtain a signed informed consent.</a:t>
            </a:r>
          </a:p>
          <a:p>
            <a:pPr lvl="0"/>
            <a:r>
              <a:rPr dirty="0" sz="3200" lang="en-US">
                <a:latin typeface="Calibri" panose="020F0502020204030204" pitchFamily="34" charset="0"/>
              </a:rPr>
              <a:t>Wearing </a:t>
            </a:r>
            <a:r>
              <a:rPr dirty="0" sz="3200" lang="en-US" err="1">
                <a:latin typeface="Calibri" panose="020F0502020204030204" pitchFamily="34" charset="0"/>
              </a:rPr>
              <a:t>nonsterile</a:t>
            </a:r>
            <a:r>
              <a:rPr dirty="0" sz="3200" lang="en-US">
                <a:latin typeface="Calibri" panose="020F0502020204030204" pitchFamily="34" charset="0"/>
              </a:rPr>
              <a:t> gloves, locate the L3-L4 interspace by palpating the right and left posterior superior iliac crests and moving the fingers medially toward the spine.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45" name=""/>
        <p:cNvGrpSpPr/>
        <p:nvPr/>
      </p:nvGrpSpPr>
      <p:grpSpPr>
        <a:xfrm>
          <a:off x="0" y="0"/>
          <a:ext cx="0" cy="0"/>
          <a:chOff x="0" y="0"/>
          <a:chExt cx="0" cy="0"/>
        </a:xfrm>
      </p:grpSpPr>
      <p:sp>
        <p:nvSpPr>
          <p:cNvPr id="1048609" name="Title 1"/>
          <p:cNvSpPr>
            <a:spLocks noGrp="1"/>
          </p:cNvSpPr>
          <p:nvPr>
            <p:ph type="title"/>
          </p:nvPr>
        </p:nvSpPr>
        <p:spPr/>
        <p:txBody>
          <a:bodyPr/>
          <a:p>
            <a:endParaRPr lang="en-US"/>
          </a:p>
        </p:txBody>
      </p:sp>
      <p:sp>
        <p:nvSpPr>
          <p:cNvPr id="1048610" name="Content Placeholder 2"/>
          <p:cNvSpPr>
            <a:spLocks noGrp="1"/>
          </p:cNvSpPr>
          <p:nvPr>
            <p:ph idx="1"/>
          </p:nvPr>
        </p:nvSpPr>
        <p:spPr/>
        <p:txBody>
          <a:bodyPr>
            <a:normAutofit/>
          </a:bodyPr>
          <a:p>
            <a:pPr algn="l"/>
            <a:r>
              <a:rPr baseline="0" b="0" dirty="0" sz="3200" i="0" lang="en-US" strike="noStrike" u="none"/>
              <a:t>The normal breathing mechanism operates on the principle of negative pressure; that is, the pressure in the chest cavity normally is lower than the pressure of the atmosphere, causing air to move into the lungs during inspiration</a:t>
            </a:r>
          </a:p>
          <a:p>
            <a:pPr algn="l"/>
            <a:r>
              <a:rPr baseline="0" b="0" dirty="0" sz="3200" i="0" lang="en-US" strike="noStrike" u="none"/>
              <a:t>Whenever the chest is opened, there is a loss of negative pressure, which can result in the collapse of the lung.</a:t>
            </a:r>
            <a:endParaRPr dirty="0" sz="3200"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73" name=""/>
        <p:cNvGrpSpPr/>
        <p:nvPr/>
      </p:nvGrpSpPr>
      <p:grpSpPr>
        <a:xfrm>
          <a:off x="0" y="0"/>
          <a:ext cx="0" cy="0"/>
          <a:chOff x="0" y="0"/>
          <a:chExt cx="0" cy="0"/>
        </a:xfrm>
      </p:grpSpPr>
      <p:sp>
        <p:nvSpPr>
          <p:cNvPr id="1048644" name="Title 1"/>
          <p:cNvSpPr>
            <a:spLocks noGrp="1"/>
          </p:cNvSpPr>
          <p:nvPr>
            <p:ph type="title"/>
          </p:nvPr>
        </p:nvSpPr>
        <p:spPr/>
        <p:txBody>
          <a:bodyPr/>
          <a:p>
            <a:endParaRPr lang="en-US"/>
          </a:p>
        </p:txBody>
      </p:sp>
      <p:sp>
        <p:nvSpPr>
          <p:cNvPr id="1048645" name="Content Placeholder 2"/>
          <p:cNvSpPr>
            <a:spLocks noGrp="1"/>
          </p:cNvSpPr>
          <p:nvPr>
            <p:ph idx="1"/>
          </p:nvPr>
        </p:nvSpPr>
        <p:spPr/>
        <p:txBody>
          <a:bodyPr>
            <a:normAutofit/>
          </a:bodyPr>
          <a:p>
            <a:pPr lvl="0"/>
            <a:r>
              <a:rPr dirty="0" sz="3600" lang="en-US">
                <a:latin typeface="Calibri" panose="020F0502020204030204" pitchFamily="34" charset="0"/>
              </a:rPr>
              <a:t>Palpate that interspace  to find the widest space. </a:t>
            </a:r>
          </a:p>
          <a:p>
            <a:pPr lvl="0"/>
            <a:r>
              <a:rPr dirty="0" sz="3600" lang="en-US">
                <a:latin typeface="Calibri" panose="020F0502020204030204" pitchFamily="34" charset="0"/>
              </a:rPr>
              <a:t>Mark the entry site with a thumbnail or a marker. </a:t>
            </a:r>
          </a:p>
          <a:p>
            <a:pPr lvl="0"/>
            <a:r>
              <a:rPr dirty="0" sz="3600" lang="en-US">
                <a:latin typeface="Calibri" panose="020F0502020204030204" pitchFamily="34" charset="0"/>
              </a:rPr>
              <a:t>To help open the </a:t>
            </a:r>
            <a:r>
              <a:rPr dirty="0" sz="3600" lang="en-US" err="1">
                <a:latin typeface="Calibri" panose="020F0502020204030204" pitchFamily="34" charset="0"/>
              </a:rPr>
              <a:t>interlaminar</a:t>
            </a:r>
            <a:r>
              <a:rPr dirty="0" sz="3600" lang="en-US">
                <a:latin typeface="Calibri" panose="020F0502020204030204" pitchFamily="34" charset="0"/>
              </a:rPr>
              <a:t> spaces, the patient can be asked to practice pushing the entry site area out toward the practitioner.</a:t>
            </a:r>
          </a:p>
          <a:p>
            <a:endParaRPr dirty="0" sz="3600" lang="en-US">
              <a:latin typeface="Calibri" panose="020F050202020403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74" name=""/>
        <p:cNvGrpSpPr/>
        <p:nvPr/>
      </p:nvGrpSpPr>
      <p:grpSpPr>
        <a:xfrm>
          <a:off x="0" y="0"/>
          <a:ext cx="0" cy="0"/>
          <a:chOff x="0" y="0"/>
          <a:chExt cx="0" cy="0"/>
        </a:xfrm>
      </p:grpSpPr>
      <p:sp>
        <p:nvSpPr>
          <p:cNvPr id="1048646" name="Title 1"/>
          <p:cNvSpPr>
            <a:spLocks noGrp="1"/>
          </p:cNvSpPr>
          <p:nvPr>
            <p:ph type="title"/>
          </p:nvPr>
        </p:nvSpPr>
        <p:spPr/>
        <p:txBody>
          <a:bodyPr/>
          <a:p>
            <a:endParaRPr lang="en-US"/>
          </a:p>
        </p:txBody>
      </p:sp>
      <p:sp>
        <p:nvSpPr>
          <p:cNvPr id="1048647" name="Content Placeholder 2"/>
          <p:cNvSpPr>
            <a:spLocks noGrp="1"/>
          </p:cNvSpPr>
          <p:nvPr>
            <p:ph idx="1"/>
          </p:nvPr>
        </p:nvSpPr>
        <p:spPr/>
        <p:txBody>
          <a:bodyPr>
            <a:normAutofit/>
          </a:bodyPr>
          <a:p>
            <a:pPr lvl="0"/>
            <a:r>
              <a:rPr dirty="0" sz="3600" lang="en-US">
                <a:latin typeface="Calibri" panose="020F0502020204030204" pitchFamily="34" charset="0"/>
              </a:rPr>
              <a:t>Open the spinal tray, change to sterile gloves, and prepare the equipment. Open the numbered plastic tubes and place them upright, assemble the stopcock on the manometer, and draw the </a:t>
            </a:r>
            <a:r>
              <a:rPr dirty="0" sz="3600" lang="en-US" err="1">
                <a:latin typeface="Calibri" panose="020F0502020204030204" pitchFamily="34" charset="0"/>
              </a:rPr>
              <a:t>lidocaine</a:t>
            </a:r>
            <a:r>
              <a:rPr dirty="0" sz="3600" lang="en-US">
                <a:latin typeface="Calibri" panose="020F0502020204030204" pitchFamily="34" charset="0"/>
              </a:rPr>
              <a:t> into the 10-mL syringe.</a:t>
            </a:r>
          </a:p>
          <a:p>
            <a:endParaRPr dirty="0" sz="3600" lang="en-US">
              <a:latin typeface="Calibri" panose="020F050202020403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75" name=""/>
        <p:cNvGrpSpPr/>
        <p:nvPr/>
      </p:nvGrpSpPr>
      <p:grpSpPr>
        <a:xfrm>
          <a:off x="0" y="0"/>
          <a:ext cx="0" cy="0"/>
          <a:chOff x="0" y="0"/>
          <a:chExt cx="0" cy="0"/>
        </a:xfrm>
      </p:grpSpPr>
      <p:sp>
        <p:nvSpPr>
          <p:cNvPr id="1048648" name="Title 1"/>
          <p:cNvSpPr>
            <a:spLocks noGrp="1"/>
          </p:cNvSpPr>
          <p:nvPr>
            <p:ph type="title"/>
          </p:nvPr>
        </p:nvSpPr>
        <p:spPr/>
        <p:txBody>
          <a:bodyPr/>
          <a:p>
            <a:endParaRPr lang="en-US"/>
          </a:p>
        </p:txBody>
      </p:sp>
      <p:sp>
        <p:nvSpPr>
          <p:cNvPr id="1048649" name="Content Placeholder 2"/>
          <p:cNvSpPr>
            <a:spLocks noGrp="1"/>
          </p:cNvSpPr>
          <p:nvPr>
            <p:ph idx="1"/>
          </p:nvPr>
        </p:nvSpPr>
        <p:spPr/>
        <p:txBody>
          <a:bodyPr>
            <a:normAutofit/>
          </a:bodyPr>
          <a:p>
            <a:pPr lvl="0"/>
            <a:r>
              <a:rPr dirty="0" sz="2800" lang="en-US">
                <a:latin typeface="Calibri" panose="020F0502020204030204" pitchFamily="34" charset="0"/>
              </a:rPr>
              <a:t>Use the skin swabs and antiseptic solution to clean the skin in a circular fashion starting at the L3-L4 interspace and moving outward to include at least 1 interspace above and below. Just before applying the skin swabs, warn the patient that the solution is very cold, since this can be unnerving to the patient.</a:t>
            </a:r>
          </a:p>
          <a:p>
            <a:endParaRPr dirty="0" sz="2800" lang="en-US">
              <a:latin typeface="Calibri" panose="020F050202020403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76" name=""/>
        <p:cNvGrpSpPr/>
        <p:nvPr/>
      </p:nvGrpSpPr>
      <p:grpSpPr>
        <a:xfrm>
          <a:off x="0" y="0"/>
          <a:ext cx="0" cy="0"/>
          <a:chOff x="0" y="0"/>
          <a:chExt cx="0" cy="0"/>
        </a:xfrm>
      </p:grpSpPr>
      <p:sp>
        <p:nvSpPr>
          <p:cNvPr id="1048650" name="Title 1"/>
          <p:cNvSpPr>
            <a:spLocks noGrp="1"/>
          </p:cNvSpPr>
          <p:nvPr>
            <p:ph type="title"/>
          </p:nvPr>
        </p:nvSpPr>
        <p:spPr/>
        <p:txBody>
          <a:bodyPr/>
          <a:p>
            <a:r>
              <a:rPr b="1" dirty="0" lang="en-US"/>
              <a:t>Complications</a:t>
            </a:r>
          </a:p>
        </p:txBody>
      </p:sp>
      <p:sp>
        <p:nvSpPr>
          <p:cNvPr id="1048651" name="Content Placeholder 2"/>
          <p:cNvSpPr>
            <a:spLocks noGrp="1"/>
          </p:cNvSpPr>
          <p:nvPr>
            <p:ph idx="1"/>
          </p:nvPr>
        </p:nvSpPr>
        <p:spPr/>
        <p:txBody>
          <a:bodyPr>
            <a:normAutofit/>
          </a:bodyPr>
          <a:p>
            <a:r>
              <a:rPr b="1" dirty="0" sz="2000" lang="en-US">
                <a:latin typeface="Calibri" panose="020F0502020204030204" pitchFamily="34" charset="0"/>
              </a:rPr>
              <a:t>Post-spinal puncture headache- </a:t>
            </a:r>
            <a:r>
              <a:rPr dirty="0" sz="2000" lang="en-US">
                <a:latin typeface="Calibri" panose="020F0502020204030204" pitchFamily="34" charset="0"/>
              </a:rPr>
              <a:t>goes away within 7 days and usually relieved by analgesics</a:t>
            </a:r>
          </a:p>
          <a:p>
            <a:r>
              <a:rPr b="1" dirty="0" sz="2000" lang="en-US">
                <a:latin typeface="Calibri" panose="020F0502020204030204" pitchFamily="34" charset="0"/>
              </a:rPr>
              <a:t>Blood tap</a:t>
            </a:r>
            <a:r>
              <a:rPr dirty="0" sz="2000" lang="en-US">
                <a:latin typeface="Calibri" panose="020F0502020204030204" pitchFamily="34" charset="0"/>
              </a:rPr>
              <a:t>-as a result of </a:t>
            </a:r>
            <a:r>
              <a:rPr dirty="0" sz="2000" lang="en-US" err="1">
                <a:latin typeface="Calibri" panose="020F0502020204030204" pitchFamily="34" charset="0"/>
              </a:rPr>
              <a:t>microtrauma</a:t>
            </a:r>
            <a:r>
              <a:rPr dirty="0" sz="2000" lang="en-US">
                <a:latin typeface="Calibri" panose="020F0502020204030204" pitchFamily="34" charset="0"/>
              </a:rPr>
              <a:t> caused by spinal needle</a:t>
            </a:r>
          </a:p>
          <a:p>
            <a:r>
              <a:rPr b="1" dirty="0" sz="2000" lang="en-US">
                <a:latin typeface="Calibri" panose="020F0502020204030204" pitchFamily="34" charset="0"/>
              </a:rPr>
              <a:t>Dry tap</a:t>
            </a:r>
            <a:r>
              <a:rPr dirty="0" sz="2000" lang="en-US">
                <a:latin typeface="Calibri" panose="020F0502020204030204" pitchFamily="34" charset="0"/>
              </a:rPr>
              <a:t>- due to misplacement of spinal needle</a:t>
            </a:r>
          </a:p>
          <a:p>
            <a:r>
              <a:rPr b="1" dirty="0" sz="2000" lang="en-US">
                <a:latin typeface="Calibri" panose="020F0502020204030204" pitchFamily="34" charset="0"/>
              </a:rPr>
              <a:t>Infection</a:t>
            </a:r>
            <a:r>
              <a:rPr dirty="0" sz="2000" lang="en-US">
                <a:latin typeface="Calibri" panose="020F0502020204030204" pitchFamily="34" charset="0"/>
              </a:rPr>
              <a:t>- due to contamination</a:t>
            </a:r>
          </a:p>
          <a:p>
            <a:r>
              <a:rPr b="1" dirty="0" sz="2000" lang="en-US" u="sng">
                <a:latin typeface="Calibri" panose="020F0502020204030204" pitchFamily="34" charset="0"/>
              </a:rPr>
              <a:t>Hemorrhage </a:t>
            </a:r>
            <a:r>
              <a:rPr dirty="0" sz="2000" lang="en-US">
                <a:latin typeface="Calibri" panose="020F0502020204030204" pitchFamily="34" charset="0"/>
              </a:rPr>
              <a:t>– </a:t>
            </a:r>
            <a:r>
              <a:rPr dirty="0" sz="2000" lang="en-US" u="sng">
                <a:latin typeface="Calibri" panose="020F0502020204030204" pitchFamily="34" charset="0"/>
                <a:hlinkClick r:id="rId1"/>
              </a:rPr>
              <a:t>Epidural</a:t>
            </a:r>
            <a:r>
              <a:rPr dirty="0" sz="2000" lang="en-US">
                <a:latin typeface="Calibri" panose="020F0502020204030204" pitchFamily="34" charset="0"/>
              </a:rPr>
              <a:t>, </a:t>
            </a:r>
            <a:r>
              <a:rPr dirty="0" sz="2000" lang="en-US" u="sng">
                <a:latin typeface="Calibri" panose="020F0502020204030204" pitchFamily="34" charset="0"/>
                <a:hlinkClick r:id="rId2"/>
              </a:rPr>
              <a:t>subdural</a:t>
            </a:r>
            <a:r>
              <a:rPr dirty="0" sz="2000" lang="en-US">
                <a:latin typeface="Calibri" panose="020F0502020204030204" pitchFamily="34" charset="0"/>
              </a:rPr>
              <a:t>, and </a:t>
            </a:r>
            <a:r>
              <a:rPr dirty="0" sz="2000" lang="en-US" u="sng">
                <a:latin typeface="Calibri" panose="020F0502020204030204" pitchFamily="34" charset="0"/>
                <a:hlinkClick r:id="rId3"/>
              </a:rPr>
              <a:t>subarachnoid hemorrhage</a:t>
            </a:r>
            <a:r>
              <a:rPr dirty="0" sz="2000" lang="en-US">
                <a:latin typeface="Calibri" panose="020F0502020204030204" pitchFamily="34" charset="0"/>
              </a:rPr>
              <a:t> are rare complications that might carry significant morbidity and mortality in </a:t>
            </a:r>
            <a:r>
              <a:rPr dirty="0" sz="2000" lang="en-US" err="1">
                <a:latin typeface="Calibri" panose="020F0502020204030204" pitchFamily="34" charset="0"/>
              </a:rPr>
              <a:t>coagulopathic</a:t>
            </a:r>
            <a:r>
              <a:rPr dirty="0" sz="2000" lang="en-US">
                <a:latin typeface="Calibri" panose="020F0502020204030204" pitchFamily="34" charset="0"/>
              </a:rPr>
              <a:t> patients</a:t>
            </a:r>
          </a:p>
          <a:p>
            <a:pPr indent="0" marL="0">
              <a:buNone/>
            </a:pPr>
            <a:r>
              <a:rPr dirty="0" sz="2000" lang="en-US">
                <a:latin typeface="Calibri" panose="020F0502020204030204" pitchFamily="34" charset="0"/>
                <a:hlinkClick r:id="rId4" action="ppaction://hlinkfile"/>
              </a:rPr>
              <a:t>E:\INSTRUCTIONAL VIDEOS\Lumbar Puncture NEJM.mp4</a:t>
            </a:r>
            <a:endParaRPr dirty="0" sz="2000" lang="en-US">
              <a:latin typeface="Calibri" panose="020F050202020403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77" name=""/>
        <p:cNvGrpSpPr/>
        <p:nvPr/>
      </p:nvGrpSpPr>
      <p:grpSpPr>
        <a:xfrm>
          <a:off x="0" y="0"/>
          <a:ext cx="0" cy="0"/>
          <a:chOff x="0" y="0"/>
          <a:chExt cx="0" cy="0"/>
        </a:xfrm>
      </p:grpSpPr>
      <p:sp>
        <p:nvSpPr>
          <p:cNvPr id="1048652" name="Title 1"/>
          <p:cNvSpPr>
            <a:spLocks noGrp="1"/>
          </p:cNvSpPr>
          <p:nvPr>
            <p:ph type="title"/>
          </p:nvPr>
        </p:nvSpPr>
        <p:spPr/>
        <p:txBody>
          <a:bodyPr>
            <a:normAutofit fontScale="90000"/>
          </a:bodyPr>
          <a:p>
            <a:r>
              <a:rPr b="1" dirty="0" lang="en-US">
                <a:solidFill>
                  <a:srgbClr val="FF0000"/>
                </a:solidFill>
              </a:rPr>
              <a:t>ABDOMINAL PARACENTESIS</a:t>
            </a:r>
            <a:br>
              <a:rPr dirty="0" lang="en-US"/>
            </a:br>
            <a:endParaRPr dirty="0" lang="en-US"/>
          </a:p>
        </p:txBody>
      </p:sp>
      <p:sp>
        <p:nvSpPr>
          <p:cNvPr id="1048653" name="Content Placeholder 2"/>
          <p:cNvSpPr>
            <a:spLocks noGrp="1"/>
          </p:cNvSpPr>
          <p:nvPr>
            <p:ph idx="1"/>
          </p:nvPr>
        </p:nvSpPr>
        <p:spPr/>
        <p:txBody>
          <a:bodyPr>
            <a:normAutofit/>
          </a:bodyPr>
          <a:p>
            <a:pPr indent="0" marL="0">
              <a:buNone/>
            </a:pPr>
            <a:r>
              <a:rPr dirty="0" sz="3600" lang="en-US">
                <a:latin typeface="Calibri" panose="020F0502020204030204" pitchFamily="34" charset="0"/>
              </a:rPr>
              <a:t>Puncture of abdominal wall with a hollow needle in order to withdraw excess fluid or to obtain fluid from peritoneal cavity for diagnostic purposes.</a:t>
            </a:r>
          </a:p>
          <a:p>
            <a:endParaRPr dirty="0" sz="3600" lang="en-US">
              <a:latin typeface="Calibri" panose="020F050202020403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78" name=""/>
        <p:cNvGrpSpPr/>
        <p:nvPr/>
      </p:nvGrpSpPr>
      <p:grpSpPr>
        <a:xfrm>
          <a:off x="0" y="0"/>
          <a:ext cx="0" cy="0"/>
          <a:chOff x="0" y="0"/>
          <a:chExt cx="0" cy="0"/>
        </a:xfrm>
      </p:grpSpPr>
      <p:sp>
        <p:nvSpPr>
          <p:cNvPr id="1048654" name="Title 1"/>
          <p:cNvSpPr>
            <a:spLocks noGrp="1"/>
          </p:cNvSpPr>
          <p:nvPr>
            <p:ph type="title"/>
          </p:nvPr>
        </p:nvSpPr>
        <p:spPr/>
        <p:txBody>
          <a:bodyPr>
            <a:normAutofit fontScale="90000"/>
          </a:bodyPr>
          <a:p>
            <a:r>
              <a:rPr b="1" dirty="0" lang="en-US"/>
              <a:t>Indications</a:t>
            </a:r>
            <a:br>
              <a:rPr dirty="0" lang="en-US"/>
            </a:br>
            <a:endParaRPr dirty="0" lang="en-US"/>
          </a:p>
        </p:txBody>
      </p:sp>
      <p:sp>
        <p:nvSpPr>
          <p:cNvPr id="1048655" name="Content Placeholder 2"/>
          <p:cNvSpPr>
            <a:spLocks noGrp="1"/>
          </p:cNvSpPr>
          <p:nvPr>
            <p:ph idx="1"/>
          </p:nvPr>
        </p:nvSpPr>
        <p:spPr/>
        <p:txBody>
          <a:bodyPr>
            <a:normAutofit/>
          </a:bodyPr>
          <a:p>
            <a:pPr lvl="0"/>
            <a:r>
              <a:rPr dirty="0" sz="3200" lang="en-US">
                <a:latin typeface="Calibri" panose="020F0502020204030204" pitchFamily="34" charset="0"/>
              </a:rPr>
              <a:t>Evaluation of the etiology of ascites</a:t>
            </a:r>
          </a:p>
          <a:p>
            <a:pPr lvl="0"/>
            <a:r>
              <a:rPr dirty="0" sz="3200" lang="en-US">
                <a:latin typeface="Calibri" panose="020F0502020204030204" pitchFamily="34" charset="0"/>
              </a:rPr>
              <a:t>Detection of perforated </a:t>
            </a:r>
            <a:r>
              <a:rPr dirty="0" sz="3200" lang="en-US" err="1">
                <a:latin typeface="Calibri" panose="020F0502020204030204" pitchFamily="34" charset="0"/>
              </a:rPr>
              <a:t>viscus</a:t>
            </a:r>
            <a:r>
              <a:rPr dirty="0" sz="3200" lang="en-US">
                <a:latin typeface="Calibri" panose="020F0502020204030204" pitchFamily="34" charset="0"/>
              </a:rPr>
              <a:t> in a patient with an acute- abdomen or following blunt trauma to the abdomen.</a:t>
            </a:r>
          </a:p>
          <a:p>
            <a:pPr lvl="0"/>
            <a:r>
              <a:rPr dirty="0" sz="3200" lang="en-US">
                <a:latin typeface="Calibri" panose="020F0502020204030204" pitchFamily="34" charset="0"/>
              </a:rPr>
              <a:t>Therapy for massive ascites. (e.g. unresponsive to diuretics or interfering with respiration) </a:t>
            </a:r>
          </a:p>
          <a:p>
            <a:endParaRPr dirty="0" sz="3200" lang="en-US">
              <a:latin typeface="Calibri" panose="020F050202020403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79" name=""/>
        <p:cNvGrpSpPr/>
        <p:nvPr/>
      </p:nvGrpSpPr>
      <p:grpSpPr>
        <a:xfrm>
          <a:off x="0" y="0"/>
          <a:ext cx="0" cy="0"/>
          <a:chOff x="0" y="0"/>
          <a:chExt cx="0" cy="0"/>
        </a:xfrm>
      </p:grpSpPr>
      <p:sp>
        <p:nvSpPr>
          <p:cNvPr id="1048656" name="Title 1"/>
          <p:cNvSpPr>
            <a:spLocks noGrp="1"/>
          </p:cNvSpPr>
          <p:nvPr>
            <p:ph type="title"/>
          </p:nvPr>
        </p:nvSpPr>
        <p:spPr/>
        <p:txBody>
          <a:bodyPr>
            <a:normAutofit fontScale="90000"/>
          </a:bodyPr>
          <a:p>
            <a:r>
              <a:rPr b="1" dirty="0" lang="en-US"/>
              <a:t>Preparation of Patient</a:t>
            </a:r>
            <a:br>
              <a:rPr dirty="0" lang="en-US"/>
            </a:br>
            <a:endParaRPr dirty="0" lang="en-US"/>
          </a:p>
        </p:txBody>
      </p:sp>
      <p:sp>
        <p:nvSpPr>
          <p:cNvPr id="1048657" name="Content Placeholder 2"/>
          <p:cNvSpPr>
            <a:spLocks noGrp="1"/>
          </p:cNvSpPr>
          <p:nvPr>
            <p:ph idx="1"/>
          </p:nvPr>
        </p:nvSpPr>
        <p:spPr/>
        <p:txBody>
          <a:bodyPr>
            <a:normAutofit/>
          </a:bodyPr>
          <a:p>
            <a:pPr lvl="0"/>
            <a:r>
              <a:rPr dirty="0" sz="2800" lang="en-US">
                <a:latin typeface="Calibri" panose="020F0502020204030204" pitchFamily="34" charset="0"/>
              </a:rPr>
              <a:t>Obtain hematocrit, </a:t>
            </a:r>
            <a:r>
              <a:rPr dirty="0" sz="2800" lang="en-US" err="1">
                <a:latin typeface="Calibri" panose="020F0502020204030204" pitchFamily="34" charset="0"/>
              </a:rPr>
              <a:t>prothrombin</a:t>
            </a:r>
            <a:r>
              <a:rPr dirty="0" sz="2800" lang="en-US">
                <a:latin typeface="Calibri" panose="020F0502020204030204" pitchFamily="34" charset="0"/>
              </a:rPr>
              <a:t> time, and platelet count at least 48hr prior to procedure. </a:t>
            </a:r>
          </a:p>
          <a:p>
            <a:pPr lvl="0"/>
            <a:r>
              <a:rPr dirty="0" sz="2800" lang="en-US">
                <a:latin typeface="Calibri" panose="020F0502020204030204" pitchFamily="34" charset="0"/>
              </a:rPr>
              <a:t>Explain the risks, benefits, and details of the procedure to the patient.</a:t>
            </a:r>
          </a:p>
          <a:p>
            <a:r>
              <a:rPr dirty="0" sz="2800" lang="en-US">
                <a:latin typeface="Calibri" panose="020F0502020204030204" pitchFamily="34" charset="0"/>
              </a:rPr>
              <a:t>Obtain informed written consent- major risks are very unusual- infection, needle injury to bowel, bladder, etc. Abdominal wall </a:t>
            </a:r>
            <a:r>
              <a:rPr dirty="0" sz="2800" lang="en-US" err="1">
                <a:latin typeface="Calibri" panose="020F0502020204030204" pitchFamily="34" charset="0"/>
              </a:rPr>
              <a:t>haematoma</a:t>
            </a:r>
            <a:r>
              <a:rPr dirty="0" sz="2800" lang="en-US">
                <a:latin typeface="Calibri" panose="020F0502020204030204" pitchFamily="34" charset="0"/>
              </a:rPr>
              <a:t>. Large volume </a:t>
            </a:r>
            <a:r>
              <a:rPr dirty="0" sz="2800" lang="en-US" err="1">
                <a:latin typeface="Calibri" panose="020F0502020204030204" pitchFamily="34" charset="0"/>
              </a:rPr>
              <a:t>paracentesis</a:t>
            </a:r>
            <a:r>
              <a:rPr dirty="0" sz="2800" lang="en-US">
                <a:latin typeface="Calibri" panose="020F0502020204030204" pitchFamily="34" charset="0"/>
              </a:rPr>
              <a:t> may cause hypotension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80" name=""/>
        <p:cNvGrpSpPr/>
        <p:nvPr/>
      </p:nvGrpSpPr>
      <p:grpSpPr>
        <a:xfrm>
          <a:off x="0" y="0"/>
          <a:ext cx="0" cy="0"/>
          <a:chOff x="0" y="0"/>
          <a:chExt cx="0" cy="0"/>
        </a:xfrm>
      </p:grpSpPr>
      <p:sp>
        <p:nvSpPr>
          <p:cNvPr id="1048658" name="Title 1"/>
          <p:cNvSpPr>
            <a:spLocks noGrp="1"/>
          </p:cNvSpPr>
          <p:nvPr>
            <p:ph type="title"/>
          </p:nvPr>
        </p:nvSpPr>
        <p:spPr/>
        <p:txBody>
          <a:bodyPr>
            <a:normAutofit fontScale="90000"/>
          </a:bodyPr>
          <a:p>
            <a:r>
              <a:rPr b="1" dirty="0" lang="en-US"/>
              <a:t>Procedure</a:t>
            </a:r>
            <a:r>
              <a:rPr dirty="0" lang="en-US"/>
              <a:t> for </a:t>
            </a:r>
            <a:r>
              <a:rPr b="1" dirty="0" lang="en-US"/>
              <a:t>Diagnostic Paracentesis</a:t>
            </a:r>
            <a:br>
              <a:rPr dirty="0" lang="en-US"/>
            </a:br>
            <a:endParaRPr dirty="0" lang="en-US"/>
          </a:p>
        </p:txBody>
      </p:sp>
      <p:sp>
        <p:nvSpPr>
          <p:cNvPr id="1048659" name="Content Placeholder 2"/>
          <p:cNvSpPr>
            <a:spLocks noGrp="1"/>
          </p:cNvSpPr>
          <p:nvPr>
            <p:ph idx="1"/>
          </p:nvPr>
        </p:nvSpPr>
        <p:spPr/>
        <p:txBody>
          <a:bodyPr>
            <a:normAutofit/>
          </a:bodyPr>
          <a:p>
            <a:pPr lvl="0"/>
            <a:r>
              <a:rPr dirty="0" sz="2800" lang="en-US">
                <a:latin typeface="Calibri" panose="020F0502020204030204" pitchFamily="34" charset="0"/>
              </a:rPr>
              <a:t>Have patient empty bladder</a:t>
            </a:r>
          </a:p>
          <a:p>
            <a:pPr lvl="0"/>
            <a:r>
              <a:rPr dirty="0" sz="2800" lang="en-US">
                <a:latin typeface="Calibri" panose="020F0502020204030204" pitchFamily="34" charset="0"/>
              </a:rPr>
              <a:t>Position the patient in the bed with the head elevated 45 -90 degrees. This allows fluid to accumulate in lower abdomen. </a:t>
            </a:r>
          </a:p>
          <a:p>
            <a:pPr lvl="0"/>
            <a:r>
              <a:rPr dirty="0" sz="2800" lang="en-US">
                <a:latin typeface="Calibri" panose="020F0502020204030204" pitchFamily="34" charset="0"/>
              </a:rPr>
              <a:t>Identify the point of aspiration: in the midline midway between the umbilicus and pubic bone. If scars from previous surgeries are present, choose the right or left lower quadrant lateral to the rectus muscles. </a:t>
            </a:r>
          </a:p>
          <a:p>
            <a:endParaRPr dirty="0" sz="2800" lang="en-US">
              <a:latin typeface="Calibri" panose="020F050202020403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81" name=""/>
        <p:cNvGrpSpPr/>
        <p:nvPr/>
      </p:nvGrpSpPr>
      <p:grpSpPr>
        <a:xfrm>
          <a:off x="0" y="0"/>
          <a:ext cx="0" cy="0"/>
          <a:chOff x="0" y="0"/>
          <a:chExt cx="0" cy="0"/>
        </a:xfrm>
      </p:grpSpPr>
      <p:sp>
        <p:nvSpPr>
          <p:cNvPr id="1048660" name="Title 1"/>
          <p:cNvSpPr>
            <a:spLocks noGrp="1"/>
          </p:cNvSpPr>
          <p:nvPr>
            <p:ph type="title"/>
          </p:nvPr>
        </p:nvSpPr>
        <p:spPr/>
        <p:txBody>
          <a:bodyPr/>
          <a:p>
            <a:endParaRPr lang="en-US"/>
          </a:p>
        </p:txBody>
      </p:sp>
      <p:sp>
        <p:nvSpPr>
          <p:cNvPr id="1048661" name="Content Placeholder 2"/>
          <p:cNvSpPr>
            <a:spLocks noGrp="1"/>
          </p:cNvSpPr>
          <p:nvPr>
            <p:ph idx="1"/>
          </p:nvPr>
        </p:nvSpPr>
        <p:spPr/>
        <p:txBody>
          <a:bodyPr/>
          <a:p>
            <a:pPr lvl="0"/>
            <a:r>
              <a:rPr dirty="0" lang="en-US"/>
              <a:t>Put on sterile gloves.</a:t>
            </a:r>
          </a:p>
          <a:p>
            <a:pPr lvl="0"/>
            <a:r>
              <a:rPr dirty="0" lang="en-US"/>
              <a:t>Sterilize the site with </a:t>
            </a:r>
            <a:r>
              <a:rPr dirty="0" lang="en-US" err="1"/>
              <a:t>povidone</a:t>
            </a:r>
            <a:r>
              <a:rPr dirty="0" lang="en-US"/>
              <a:t>-iodine and then alcohol.</a:t>
            </a:r>
          </a:p>
          <a:p>
            <a:pPr lvl="0"/>
            <a:r>
              <a:rPr dirty="0" lang="en-US"/>
              <a:t>Place sterile draping towels</a:t>
            </a:r>
          </a:p>
          <a:p>
            <a:pPr lvl="0"/>
            <a:r>
              <a:rPr dirty="0" lang="en-US"/>
              <a:t>Inject </a:t>
            </a:r>
            <a:r>
              <a:rPr dirty="0" lang="en-US" err="1"/>
              <a:t>lidocaine</a:t>
            </a:r>
            <a:r>
              <a:rPr dirty="0" lang="en-US"/>
              <a:t> to the peritoneum</a:t>
            </a:r>
          </a:p>
          <a:p>
            <a:pPr lvl="0"/>
            <a:r>
              <a:rPr dirty="0" lang="en-US"/>
              <a:t>Insert 18-20 gauge needle on 10cc syringe slowly into the abdominal cavity at a slightly oblique angle to the skin after pulling the skin down slightly , aspirate intermittently.</a:t>
            </a:r>
          </a:p>
          <a:p>
            <a:pPr indent="0" marL="0">
              <a:buNone/>
            </a:pPr>
            <a:endParaRPr dirty="0"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82" name=""/>
        <p:cNvGrpSpPr/>
        <p:nvPr/>
      </p:nvGrpSpPr>
      <p:grpSpPr>
        <a:xfrm>
          <a:off x="0" y="0"/>
          <a:ext cx="0" cy="0"/>
          <a:chOff x="0" y="0"/>
          <a:chExt cx="0" cy="0"/>
        </a:xfrm>
      </p:grpSpPr>
      <p:sp>
        <p:nvSpPr>
          <p:cNvPr id="1048662" name="Title 1"/>
          <p:cNvSpPr>
            <a:spLocks noGrp="1"/>
          </p:cNvSpPr>
          <p:nvPr>
            <p:ph type="title"/>
          </p:nvPr>
        </p:nvSpPr>
        <p:spPr/>
        <p:txBody>
          <a:bodyPr/>
          <a:p>
            <a:endParaRPr lang="en-US"/>
          </a:p>
        </p:txBody>
      </p:sp>
      <p:sp>
        <p:nvSpPr>
          <p:cNvPr id="1048663" name="Content Placeholder 2"/>
          <p:cNvSpPr>
            <a:spLocks noGrp="1"/>
          </p:cNvSpPr>
          <p:nvPr>
            <p:ph idx="1"/>
          </p:nvPr>
        </p:nvSpPr>
        <p:spPr/>
        <p:txBody>
          <a:bodyPr/>
          <a:p>
            <a:pPr lvl="0"/>
            <a:r>
              <a:rPr dirty="0" lang="en-US"/>
              <a:t>Gently aspirate 10cc fluid, and then attach 50cc syringe and aspirate further quantities of fluid as needed for predetermined analysis (usually 20-200cc)</a:t>
            </a:r>
          </a:p>
          <a:p>
            <a:pPr lvl="0"/>
            <a:r>
              <a:rPr dirty="0" lang="en-US"/>
              <a:t>If no fluid returns after several attempts, ultrasound-directed aspiration should be used.</a:t>
            </a:r>
          </a:p>
          <a:p>
            <a:pPr lvl="0"/>
            <a:r>
              <a:rPr dirty="0" lang="en-US"/>
              <a:t>Remove the needle and place an adhesive bandage or pressure dressing over the site.</a:t>
            </a:r>
          </a:p>
          <a:p>
            <a:endParaRPr dirty="0"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46" name=""/>
        <p:cNvGrpSpPr/>
        <p:nvPr/>
      </p:nvGrpSpPr>
      <p:grpSpPr>
        <a:xfrm>
          <a:off x="0" y="0"/>
          <a:ext cx="0" cy="0"/>
          <a:chOff x="0" y="0"/>
          <a:chExt cx="0" cy="0"/>
        </a:xfrm>
      </p:grpSpPr>
      <p:sp>
        <p:nvSpPr>
          <p:cNvPr id="1048611" name="Title 1"/>
          <p:cNvSpPr>
            <a:spLocks noGrp="1"/>
          </p:cNvSpPr>
          <p:nvPr>
            <p:ph type="title"/>
          </p:nvPr>
        </p:nvSpPr>
        <p:spPr/>
        <p:txBody>
          <a:bodyPr/>
          <a:p>
            <a:endParaRPr lang="en-US"/>
          </a:p>
        </p:txBody>
      </p:sp>
      <p:sp>
        <p:nvSpPr>
          <p:cNvPr id="1048612" name="Content Placeholder 2"/>
          <p:cNvSpPr>
            <a:spLocks noGrp="1"/>
          </p:cNvSpPr>
          <p:nvPr>
            <p:ph idx="1"/>
          </p:nvPr>
        </p:nvSpPr>
        <p:spPr/>
        <p:txBody>
          <a:bodyPr>
            <a:normAutofit/>
          </a:bodyPr>
          <a:p>
            <a:pPr algn="l"/>
            <a:r>
              <a:rPr baseline="0" b="0" dirty="0" sz="3200" i="0" lang="en-US" strike="noStrike" u="none"/>
              <a:t>The collection of air, fluid, or other substances in the chest can compromise cardiopulmonary function and can also cause the lung to collapse. </a:t>
            </a:r>
          </a:p>
          <a:p>
            <a:pPr algn="l"/>
            <a:r>
              <a:rPr baseline="0" b="0" dirty="0" sz="3200" i="0" lang="en-US" strike="noStrike" u="none"/>
              <a:t>Pathologic substances that collect in the pleural space include fibrin, or clotted blood; liquids (serous fluids, blood, pus, chyle); and gases (air from the lung, tracheobronchial tree, or esophagus).</a:t>
            </a:r>
            <a:endParaRPr dirty="0" sz="3200"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83" name=""/>
        <p:cNvGrpSpPr/>
        <p:nvPr/>
      </p:nvGrpSpPr>
      <p:grpSpPr>
        <a:xfrm>
          <a:off x="0" y="0"/>
          <a:ext cx="0" cy="0"/>
          <a:chOff x="0" y="0"/>
          <a:chExt cx="0" cy="0"/>
        </a:xfrm>
      </p:grpSpPr>
      <p:sp>
        <p:nvSpPr>
          <p:cNvPr id="1048664" name="Title 1"/>
          <p:cNvSpPr>
            <a:spLocks noGrp="1"/>
          </p:cNvSpPr>
          <p:nvPr>
            <p:ph type="title"/>
          </p:nvPr>
        </p:nvSpPr>
        <p:spPr/>
        <p:txBody>
          <a:bodyPr/>
          <a:p>
            <a:r>
              <a:rPr dirty="0" lang="en-US"/>
              <a:t>N/B</a:t>
            </a:r>
          </a:p>
        </p:txBody>
      </p:sp>
      <p:sp>
        <p:nvSpPr>
          <p:cNvPr id="1048665" name="Content Placeholder 2"/>
          <p:cNvSpPr>
            <a:spLocks noGrp="1"/>
          </p:cNvSpPr>
          <p:nvPr>
            <p:ph idx="1"/>
          </p:nvPr>
        </p:nvSpPr>
        <p:spPr/>
        <p:txBody>
          <a:bodyPr/>
          <a:p>
            <a:r>
              <a:rPr dirty="0" lang="en-US"/>
              <a:t> Not more than 1000mls are removed at  one time because it can lead to hypotension and </a:t>
            </a:r>
            <a:r>
              <a:rPr dirty="0" lang="en-US" err="1"/>
              <a:t>hyponatremia</a:t>
            </a:r>
            <a:r>
              <a:rPr dirty="0" lang="en-US"/>
              <a:t>.</a:t>
            </a:r>
          </a:p>
          <a:p>
            <a:pPr indent="0" marL="0">
              <a:buNone/>
            </a:pPr>
            <a:endParaRPr dirty="0"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84" name=""/>
        <p:cNvGrpSpPr/>
        <p:nvPr/>
      </p:nvGrpSpPr>
      <p:grpSpPr>
        <a:xfrm>
          <a:off x="0" y="0"/>
          <a:ext cx="0" cy="0"/>
          <a:chOff x="0" y="0"/>
          <a:chExt cx="0" cy="0"/>
        </a:xfrm>
      </p:grpSpPr>
      <p:sp>
        <p:nvSpPr>
          <p:cNvPr id="1048666" name="Title 1"/>
          <p:cNvSpPr>
            <a:spLocks noGrp="1"/>
          </p:cNvSpPr>
          <p:nvPr>
            <p:ph type="title"/>
          </p:nvPr>
        </p:nvSpPr>
        <p:spPr/>
        <p:txBody>
          <a:bodyPr/>
          <a:p>
            <a:r>
              <a:rPr b="1" dirty="0" lang="en-US"/>
              <a:t>Analysis of Fluid</a:t>
            </a:r>
            <a:endParaRPr dirty="0" lang="en-US"/>
          </a:p>
        </p:txBody>
      </p:sp>
      <p:sp>
        <p:nvSpPr>
          <p:cNvPr id="1048667" name="Content Placeholder 2"/>
          <p:cNvSpPr>
            <a:spLocks noGrp="1"/>
          </p:cNvSpPr>
          <p:nvPr>
            <p:ph idx="1"/>
          </p:nvPr>
        </p:nvSpPr>
        <p:spPr/>
        <p:txBody>
          <a:bodyPr>
            <a:normAutofit/>
          </a:bodyPr>
          <a:p>
            <a:pPr indent="0" marL="0">
              <a:buNone/>
            </a:pPr>
            <a:r>
              <a:rPr dirty="0" lang="en-US"/>
              <a:t>The analysis of the aspirated fluid will be determined by the individual patient and his or her diagnosis. Routine test employed include the following:</a:t>
            </a:r>
          </a:p>
          <a:p>
            <a:pPr lvl="0">
              <a:buFont typeface="Wingdings" panose="05000000000000000000" pitchFamily="2" charset="2"/>
              <a:buChar char="ü"/>
            </a:pPr>
            <a:r>
              <a:rPr dirty="0" lang="en-US"/>
              <a:t>Total protein and albumin</a:t>
            </a:r>
          </a:p>
          <a:p>
            <a:pPr lvl="0">
              <a:buFont typeface="Wingdings" panose="05000000000000000000" pitchFamily="2" charset="2"/>
              <a:buChar char="ü"/>
            </a:pPr>
            <a:r>
              <a:rPr dirty="0" lang="en-US"/>
              <a:t>Gram and acid-fast bacillus stain</a:t>
            </a:r>
          </a:p>
          <a:p>
            <a:pPr lvl="0">
              <a:buFont typeface="Wingdings" panose="05000000000000000000" pitchFamily="2" charset="2"/>
              <a:buChar char="ü"/>
            </a:pPr>
            <a:r>
              <a:rPr dirty="0" lang="en-US"/>
              <a:t>culture (bacterial, AFB, fungal, viral)</a:t>
            </a:r>
          </a:p>
          <a:p>
            <a:pPr lvl="0">
              <a:buFont typeface="Wingdings" panose="05000000000000000000" pitchFamily="2" charset="2"/>
              <a:buChar char="ü"/>
            </a:pPr>
            <a:r>
              <a:rPr dirty="0" lang="en-US"/>
              <a:t>cytology </a:t>
            </a:r>
          </a:p>
          <a:p>
            <a:endParaRPr dirty="0"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85" name=""/>
        <p:cNvGrpSpPr/>
        <p:nvPr/>
      </p:nvGrpSpPr>
      <p:grpSpPr>
        <a:xfrm>
          <a:off x="0" y="0"/>
          <a:ext cx="0" cy="0"/>
          <a:chOff x="0" y="0"/>
          <a:chExt cx="0" cy="0"/>
        </a:xfrm>
      </p:grpSpPr>
      <p:sp>
        <p:nvSpPr>
          <p:cNvPr id="1048668" name="Title 1"/>
          <p:cNvSpPr>
            <a:spLocks noGrp="1"/>
          </p:cNvSpPr>
          <p:nvPr>
            <p:ph type="title"/>
          </p:nvPr>
        </p:nvSpPr>
        <p:spPr/>
        <p:txBody>
          <a:bodyPr>
            <a:normAutofit fontScale="90000"/>
          </a:bodyPr>
          <a:p>
            <a:r>
              <a:rPr baseline="0" b="1" dirty="0" sz="4400" i="0" lang="en-US" strike="noStrike" u="none">
                <a:solidFill>
                  <a:srgbClr val="FF0000"/>
                </a:solidFill>
              </a:rPr>
              <a:t>THORACENTESIS</a:t>
            </a:r>
            <a:br>
              <a:rPr baseline="0" b="1" dirty="0" sz="4400" i="0" lang="en-US" strike="noStrike" u="none">
                <a:solidFill>
                  <a:srgbClr val="FF0000"/>
                </a:solidFill>
              </a:rPr>
            </a:br>
            <a:endParaRPr dirty="0" lang="en-US">
              <a:solidFill>
                <a:srgbClr val="FF0000"/>
              </a:solidFill>
            </a:endParaRPr>
          </a:p>
        </p:txBody>
      </p:sp>
      <p:sp>
        <p:nvSpPr>
          <p:cNvPr id="1048669" name="Content Placeholder 2"/>
          <p:cNvSpPr>
            <a:spLocks noGrp="1"/>
          </p:cNvSpPr>
          <p:nvPr>
            <p:ph idx="1"/>
          </p:nvPr>
        </p:nvSpPr>
        <p:spPr/>
        <p:txBody>
          <a:bodyPr>
            <a:normAutofit/>
          </a:bodyPr>
          <a:p>
            <a:pPr algn="l"/>
            <a:r>
              <a:rPr baseline="0" b="0" dirty="0" sz="3600" i="0" lang="en-US" strike="noStrike" u="none">
                <a:solidFill>
                  <a:srgbClr val="000000"/>
                </a:solidFill>
              </a:rPr>
              <a:t>A thin layer of pleural fluid normally remains in the pleural space.</a:t>
            </a:r>
          </a:p>
          <a:p>
            <a:pPr algn="l"/>
            <a:r>
              <a:rPr baseline="0" b="0" dirty="0" sz="3600" i="0" lang="en-US" strike="noStrike" u="none">
                <a:solidFill>
                  <a:srgbClr val="000000"/>
                </a:solidFill>
              </a:rPr>
              <a:t>An accumulation of pleural fluid may occur with some disorders.</a:t>
            </a:r>
          </a:p>
          <a:p>
            <a:pPr algn="l"/>
            <a:r>
              <a:rPr baseline="0" b="0" dirty="0" sz="3600" i="0" lang="en-US" strike="noStrike" u="none">
                <a:solidFill>
                  <a:srgbClr val="000000"/>
                </a:solidFill>
              </a:rPr>
              <a:t>A sample of this fluid can be obtained by thoracentesis (aspiration of pleural fluid for diagnostic or therapeutic purposes).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86" name=""/>
        <p:cNvGrpSpPr/>
        <p:nvPr/>
      </p:nvGrpSpPr>
      <p:grpSpPr>
        <a:xfrm>
          <a:off x="0" y="0"/>
          <a:ext cx="0" cy="0"/>
          <a:chOff x="0" y="0"/>
          <a:chExt cx="0" cy="0"/>
        </a:xfrm>
      </p:grpSpPr>
      <p:sp>
        <p:nvSpPr>
          <p:cNvPr id="1048670" name="Title 1"/>
          <p:cNvSpPr>
            <a:spLocks noGrp="1"/>
          </p:cNvSpPr>
          <p:nvPr>
            <p:ph type="title"/>
          </p:nvPr>
        </p:nvSpPr>
        <p:spPr/>
        <p:txBody>
          <a:bodyPr/>
          <a:p>
            <a:endParaRPr lang="en-US"/>
          </a:p>
        </p:txBody>
      </p:sp>
      <p:sp>
        <p:nvSpPr>
          <p:cNvPr id="1048671" name="Content Placeholder 2"/>
          <p:cNvSpPr>
            <a:spLocks noGrp="1"/>
          </p:cNvSpPr>
          <p:nvPr>
            <p:ph idx="1"/>
          </p:nvPr>
        </p:nvSpPr>
        <p:spPr/>
        <p:txBody>
          <a:bodyPr>
            <a:normAutofit/>
          </a:bodyPr>
          <a:p>
            <a:pPr algn="l"/>
            <a:r>
              <a:rPr baseline="0" b="0" dirty="0" sz="4000" i="0" lang="en-US" strike="noStrike" u="none">
                <a:solidFill>
                  <a:srgbClr val="000000"/>
                </a:solidFill>
              </a:rPr>
              <a:t>A needle biopsy of the pleura may be performed at the same time. </a:t>
            </a:r>
          </a:p>
          <a:p>
            <a:pPr algn="l"/>
            <a:r>
              <a:rPr baseline="0" b="0" dirty="0" sz="4000" i="0" lang="en-US" strike="noStrike" u="none">
                <a:solidFill>
                  <a:srgbClr val="000000"/>
                </a:solidFill>
              </a:rPr>
              <a:t>Studies of pleural fluid include Gram’s stain culture and sensitivity, acid-fast staining and culture, differential cell count, cytology, pH, specific gravity, total protein, and lactic dehydrogenase.</a:t>
            </a:r>
            <a:endParaRPr dirty="0" sz="4000" lang="en-US"/>
          </a:p>
          <a:p>
            <a:endParaRPr dirty="0" sz="4000"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87" name=""/>
        <p:cNvGrpSpPr/>
        <p:nvPr/>
      </p:nvGrpSpPr>
      <p:grpSpPr>
        <a:xfrm>
          <a:off x="0" y="0"/>
          <a:ext cx="0" cy="0"/>
          <a:chOff x="0" y="0"/>
          <a:chExt cx="0" cy="0"/>
        </a:xfrm>
      </p:grpSpPr>
      <p:pic>
        <p:nvPicPr>
          <p:cNvPr id="2097163" name="Picture 2"/>
          <p:cNvPicPr>
            <a:picLocks noChangeAspect="1"/>
          </p:cNvPicPr>
          <p:nvPr/>
        </p:nvPicPr>
        <p:blipFill>
          <a:blip xmlns:r="http://schemas.openxmlformats.org/officeDocument/2006/relationships" r:embed="rId1"/>
          <a:stretch>
            <a:fillRect/>
          </a:stretch>
        </p:blipFill>
        <p:spPr>
          <a:xfrm>
            <a:off x="1870364" y="401783"/>
            <a:ext cx="5565549" cy="5791200"/>
          </a:xfrm>
          <a:prstGeom prst="rec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88" name=""/>
        <p:cNvGrpSpPr/>
        <p:nvPr/>
      </p:nvGrpSpPr>
      <p:grpSpPr>
        <a:xfrm>
          <a:off x="0" y="0"/>
          <a:ext cx="0" cy="0"/>
          <a:chOff x="0" y="0"/>
          <a:chExt cx="0" cy="0"/>
        </a:xfrm>
      </p:grpSpPr>
      <p:sp>
        <p:nvSpPr>
          <p:cNvPr id="1048672" name="Title 1"/>
          <p:cNvSpPr>
            <a:spLocks noGrp="1"/>
          </p:cNvSpPr>
          <p:nvPr>
            <p:ph type="title"/>
          </p:nvPr>
        </p:nvSpPr>
        <p:spPr/>
        <p:txBody>
          <a:bodyPr/>
          <a:p>
            <a:endParaRPr dirty="0" lang="en-US"/>
          </a:p>
        </p:txBody>
      </p:sp>
      <p:sp>
        <p:nvSpPr>
          <p:cNvPr id="1048673" name="Content Placeholder 2"/>
          <p:cNvSpPr>
            <a:spLocks noGrp="1"/>
          </p:cNvSpPr>
          <p:nvPr>
            <p:ph idx="1"/>
          </p:nvPr>
        </p:nvSpPr>
        <p:spPr/>
        <p:txBody>
          <a:bodyPr>
            <a:noAutofit/>
          </a:bodyPr>
          <a:p>
            <a:pPr algn="l"/>
            <a:r>
              <a:rPr baseline="0" b="0" dirty="0" sz="3200" i="0" lang="en-US" strike="noStrike" u="none">
                <a:solidFill>
                  <a:srgbClr val="000000"/>
                </a:solidFill>
              </a:rPr>
              <a:t>A thoracentesis (aspiration of fluid or air from the pleural space) is performed on patients with various clinical problems. </a:t>
            </a:r>
          </a:p>
          <a:p>
            <a:pPr algn="l"/>
            <a:r>
              <a:rPr baseline="0" b="0" dirty="0" sz="3200" i="0" lang="en-US" strike="noStrike" u="none">
                <a:solidFill>
                  <a:srgbClr val="FF0000"/>
                </a:solidFill>
              </a:rPr>
              <a:t>A diagnostic or therapeutic procedure, thoracentesis may be used for:</a:t>
            </a:r>
          </a:p>
          <a:p>
            <a:pPr algn="l" indent="0" marL="0">
              <a:buNone/>
            </a:pPr>
            <a:r>
              <a:rPr baseline="0" b="0" dirty="0" sz="3200" i="0" lang="en-US" strike="noStrike" u="none">
                <a:solidFill>
                  <a:srgbClr val="015264"/>
                </a:solidFill>
              </a:rPr>
              <a:t>• </a:t>
            </a:r>
            <a:r>
              <a:rPr baseline="0" b="0" dirty="0" sz="3200" i="0" lang="en-US" strike="noStrike" u="none">
                <a:solidFill>
                  <a:srgbClr val="000000"/>
                </a:solidFill>
              </a:rPr>
              <a:t>Removal of fluid and air from the pleural cavity</a:t>
            </a:r>
          </a:p>
          <a:p>
            <a:pPr algn="l" indent="0" marL="0">
              <a:buNone/>
            </a:pPr>
            <a:r>
              <a:rPr baseline="0" b="0" dirty="0" sz="3200" i="0" lang="en-US" strike="noStrike" u="none">
                <a:solidFill>
                  <a:srgbClr val="015264"/>
                </a:solidFill>
              </a:rPr>
              <a:t>• </a:t>
            </a:r>
            <a:r>
              <a:rPr baseline="0" b="0" dirty="0" sz="3200" i="0" lang="en-US" strike="noStrike" u="none">
                <a:solidFill>
                  <a:srgbClr val="000000"/>
                </a:solidFill>
              </a:rPr>
              <a:t>Aspiration of pleural fluid for analysis</a:t>
            </a:r>
          </a:p>
          <a:p>
            <a:pPr algn="l" indent="0" marL="0">
              <a:buNone/>
            </a:pPr>
            <a:r>
              <a:rPr baseline="0" b="0" dirty="0" sz="3200" i="0" lang="en-US" strike="noStrike" u="none">
                <a:solidFill>
                  <a:srgbClr val="015264"/>
                </a:solidFill>
              </a:rPr>
              <a:t>• </a:t>
            </a:r>
            <a:r>
              <a:rPr baseline="0" b="0" dirty="0" sz="3200" i="0" lang="en-US" strike="noStrike" u="none">
                <a:solidFill>
                  <a:srgbClr val="000000"/>
                </a:solidFill>
              </a:rPr>
              <a:t>Pleural biopsy</a:t>
            </a:r>
          </a:p>
          <a:p>
            <a:pPr algn="l" indent="0" marL="0">
              <a:buNone/>
            </a:pPr>
            <a:r>
              <a:rPr baseline="0" b="0" dirty="0" sz="3200" i="0" lang="en-US" strike="noStrike" u="none">
                <a:solidFill>
                  <a:srgbClr val="015264"/>
                </a:solidFill>
              </a:rPr>
              <a:t>• </a:t>
            </a:r>
            <a:r>
              <a:rPr baseline="0" b="0" dirty="0" sz="3200" i="0" lang="en-US" strike="noStrike" u="none">
                <a:solidFill>
                  <a:srgbClr val="000000"/>
                </a:solidFill>
              </a:rPr>
              <a:t>Instillation of medication into the pleural space</a:t>
            </a:r>
            <a:endParaRPr dirty="0" sz="3200"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89" name=""/>
        <p:cNvGrpSpPr/>
        <p:nvPr/>
      </p:nvGrpSpPr>
      <p:grpSpPr>
        <a:xfrm>
          <a:off x="0" y="0"/>
          <a:ext cx="0" cy="0"/>
          <a:chOff x="0" y="0"/>
          <a:chExt cx="0" cy="0"/>
        </a:xfrm>
      </p:grpSpPr>
      <p:sp>
        <p:nvSpPr>
          <p:cNvPr id="1048674" name="Title 1"/>
          <p:cNvSpPr>
            <a:spLocks noGrp="1"/>
          </p:cNvSpPr>
          <p:nvPr>
            <p:ph type="title"/>
          </p:nvPr>
        </p:nvSpPr>
        <p:spPr/>
        <p:txBody>
          <a:bodyPr>
            <a:normAutofit/>
          </a:bodyPr>
          <a:p>
            <a:r>
              <a:rPr baseline="0" b="1" dirty="0" i="0" lang="en-US" strike="noStrike" u="none">
                <a:solidFill>
                  <a:schemeClr val="accent1"/>
                </a:solidFill>
                <a:latin typeface="+mn-lt"/>
              </a:rPr>
              <a:t>Assisting the Patient Undergoing Thoracentesis</a:t>
            </a:r>
            <a:endParaRPr dirty="0" lang="en-US">
              <a:solidFill>
                <a:schemeClr val="accent1"/>
              </a:solidFill>
              <a:latin typeface="+mn-lt"/>
            </a:endParaRPr>
          </a:p>
        </p:txBody>
      </p:sp>
      <p:sp>
        <p:nvSpPr>
          <p:cNvPr id="1048675" name="Content Placeholder 2"/>
          <p:cNvSpPr>
            <a:spLocks noGrp="1"/>
          </p:cNvSpPr>
          <p:nvPr>
            <p:ph idx="1"/>
          </p:nvPr>
        </p:nvSpPr>
        <p:spPr/>
        <p:txBody>
          <a:bodyPr>
            <a:noAutofit/>
          </a:bodyPr>
          <a:p>
            <a:pPr algn="l"/>
            <a:r>
              <a:rPr baseline="0" b="0" dirty="0" sz="3200" i="0" lang="en-US" strike="noStrike" u="none"/>
              <a:t>Ascertain in advance that a chest x-ray has been ordered and completed and the consent form has been signed.</a:t>
            </a:r>
          </a:p>
          <a:p>
            <a:pPr algn="l"/>
            <a:r>
              <a:rPr baseline="0" b="0" dirty="0" sz="3200" i="0" lang="en-US" strike="noStrike" u="none"/>
              <a:t>Assess the patient for allergy to the local anesthetic to be used.</a:t>
            </a:r>
          </a:p>
          <a:p>
            <a:pPr algn="l"/>
            <a:r>
              <a:rPr baseline="0" b="0" dirty="0" sz="3200" i="0" lang="en-US" strike="noStrike" u="none"/>
              <a:t>Administer sedation if prescribed.</a:t>
            </a:r>
          </a:p>
          <a:p>
            <a:pPr algn="l"/>
            <a:r>
              <a:rPr baseline="0" b="0" dirty="0" sz="3200" i="0" lang="en-US" strike="noStrike" u="none"/>
              <a:t>Inform the patient about the nature of the procedure and </a:t>
            </a:r>
            <a:r>
              <a:rPr dirty="0" sz="3200" lang="en-US"/>
              <a:t>t</a:t>
            </a:r>
            <a:r>
              <a:rPr baseline="0" b="0" dirty="0" sz="3200" i="0" lang="en-US" strike="noStrike" u="none"/>
              <a:t>he importance of remaining immobile, Pressure sensations to be experienced and that minimal discomfort is anticipated after the procedure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90" name=""/>
        <p:cNvGrpSpPr/>
        <p:nvPr/>
      </p:nvGrpSpPr>
      <p:grpSpPr>
        <a:xfrm>
          <a:off x="0" y="0"/>
          <a:ext cx="0" cy="0"/>
          <a:chOff x="0" y="0"/>
          <a:chExt cx="0" cy="0"/>
        </a:xfrm>
      </p:grpSpPr>
      <p:sp>
        <p:nvSpPr>
          <p:cNvPr id="1048676" name="Title 1"/>
          <p:cNvSpPr>
            <a:spLocks noGrp="1"/>
          </p:cNvSpPr>
          <p:nvPr>
            <p:ph type="title"/>
          </p:nvPr>
        </p:nvSpPr>
        <p:spPr/>
        <p:txBody>
          <a:bodyPr/>
          <a:p>
            <a:endParaRPr lang="en-US"/>
          </a:p>
        </p:txBody>
      </p:sp>
      <p:sp>
        <p:nvSpPr>
          <p:cNvPr id="1048677" name="Content Placeholder 2"/>
          <p:cNvSpPr>
            <a:spLocks noGrp="1"/>
          </p:cNvSpPr>
          <p:nvPr>
            <p:ph idx="1"/>
          </p:nvPr>
        </p:nvSpPr>
        <p:spPr/>
        <p:txBody>
          <a:bodyPr>
            <a:normAutofit/>
          </a:bodyPr>
          <a:p>
            <a:r>
              <a:rPr baseline="0" b="0" dirty="0" sz="3600" i="0" lang="en-US" strike="noStrike" u="none"/>
              <a:t>Position the patient comfortably with adequate supports. If possible, place the patient upright or in one of the following positions: </a:t>
            </a:r>
          </a:p>
          <a:p>
            <a:pPr>
              <a:buFont typeface="Wingdings" panose="05000000000000000000" pitchFamily="2" charset="2"/>
              <a:buChar char="Ø"/>
            </a:pPr>
            <a:r>
              <a:rPr baseline="0" b="0" dirty="0" sz="3600" i="0" lang="en-US" strike="noStrike" u="none"/>
              <a:t>Sitting on the edge of the bed with the feet supported and arms  </a:t>
            </a:r>
          </a:p>
          <a:p>
            <a:pPr>
              <a:buFont typeface="Wingdings" panose="05000000000000000000" pitchFamily="2" charset="2"/>
              <a:buChar char="Ø"/>
            </a:pPr>
            <a:r>
              <a:rPr dirty="0" sz="3600" lang="en-US"/>
              <a:t>H</a:t>
            </a:r>
            <a:r>
              <a:rPr baseline="0" b="0" dirty="0" sz="3600" i="0" lang="en-US" strike="noStrike" u="none"/>
              <a:t>ead on a padded over-the-bed table</a:t>
            </a:r>
            <a:endParaRPr dirty="0" sz="3600" lang="en-US"/>
          </a:p>
          <a:p>
            <a:endParaRPr dirty="0" sz="3600"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91" name=""/>
        <p:cNvGrpSpPr/>
        <p:nvPr/>
      </p:nvGrpSpPr>
      <p:grpSpPr>
        <a:xfrm>
          <a:off x="0" y="0"/>
          <a:ext cx="0" cy="0"/>
          <a:chOff x="0" y="0"/>
          <a:chExt cx="0" cy="0"/>
        </a:xfrm>
      </p:grpSpPr>
      <p:sp>
        <p:nvSpPr>
          <p:cNvPr id="1048678" name="Title 1"/>
          <p:cNvSpPr>
            <a:spLocks noGrp="1"/>
          </p:cNvSpPr>
          <p:nvPr>
            <p:ph type="title"/>
          </p:nvPr>
        </p:nvSpPr>
        <p:spPr/>
        <p:txBody>
          <a:bodyPr/>
          <a:p>
            <a:endParaRPr lang="en-US"/>
          </a:p>
        </p:txBody>
      </p:sp>
      <p:sp>
        <p:nvSpPr>
          <p:cNvPr id="1048679" name="Content Placeholder 2"/>
          <p:cNvSpPr>
            <a:spLocks noGrp="1"/>
          </p:cNvSpPr>
          <p:nvPr>
            <p:ph idx="1"/>
          </p:nvPr>
        </p:nvSpPr>
        <p:spPr/>
        <p:txBody>
          <a:bodyPr>
            <a:noAutofit/>
          </a:bodyPr>
          <a:p>
            <a:pPr algn="l"/>
            <a:r>
              <a:rPr baseline="0" b="0" dirty="0" sz="3600" i="0" lang="en-US" strike="noStrike" u="none"/>
              <a:t>Support and reassure the patient during the procedure.</a:t>
            </a:r>
          </a:p>
          <a:p>
            <a:pPr algn="l"/>
            <a:r>
              <a:rPr baseline="0" b="0" dirty="0" sz="3600" i="0" lang="en-US" strike="noStrike" u="none"/>
              <a:t>Prepare the patient for the cold sensation of skin germicide solution and for a pressure sensation from infiltration of local anesthetic agent.</a:t>
            </a:r>
          </a:p>
          <a:p>
            <a:pPr algn="l"/>
            <a:r>
              <a:rPr baseline="0" b="0" dirty="0" sz="3600" i="0" lang="en-US" strike="noStrike" u="none"/>
              <a:t>Encourage the patient to refrain from coughing.</a:t>
            </a:r>
            <a:endParaRPr dirty="0" sz="3600"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92" name=""/>
        <p:cNvGrpSpPr/>
        <p:nvPr/>
      </p:nvGrpSpPr>
      <p:grpSpPr>
        <a:xfrm>
          <a:off x="0" y="0"/>
          <a:ext cx="0" cy="0"/>
          <a:chOff x="0" y="0"/>
          <a:chExt cx="0" cy="0"/>
        </a:xfrm>
      </p:grpSpPr>
      <p:sp>
        <p:nvSpPr>
          <p:cNvPr id="1048680" name="Title 1"/>
          <p:cNvSpPr>
            <a:spLocks noGrp="1"/>
          </p:cNvSpPr>
          <p:nvPr>
            <p:ph type="title"/>
          </p:nvPr>
        </p:nvSpPr>
        <p:spPr/>
        <p:txBody>
          <a:bodyPr/>
          <a:p>
            <a:endParaRPr lang="en-US"/>
          </a:p>
        </p:txBody>
      </p:sp>
      <p:sp>
        <p:nvSpPr>
          <p:cNvPr id="1048681" name="Content Placeholder 2"/>
          <p:cNvSpPr>
            <a:spLocks noGrp="1"/>
          </p:cNvSpPr>
          <p:nvPr>
            <p:ph idx="1"/>
          </p:nvPr>
        </p:nvSpPr>
        <p:spPr/>
        <p:txBody>
          <a:bodyPr>
            <a:normAutofit fontScale="97222" lnSpcReduction="20000"/>
          </a:bodyPr>
          <a:p>
            <a:pPr algn="l"/>
            <a:r>
              <a:rPr baseline="0" b="0" dirty="0" sz="3600" i="0" lang="en-US" strike="noStrike" u="none"/>
              <a:t>Expose the entire chest.</a:t>
            </a:r>
          </a:p>
          <a:p>
            <a:pPr algn="l"/>
            <a:r>
              <a:rPr baseline="0" b="0" dirty="0" sz="3600" i="0" lang="en-US" strike="noStrike" u="none"/>
              <a:t> The site for aspiration is visualized by chest x-ray film and percussion</a:t>
            </a:r>
          </a:p>
          <a:p>
            <a:pPr algn="l"/>
            <a:r>
              <a:rPr baseline="0" b="0" dirty="0" sz="3600" i="0" lang="en-US" strike="noStrike" u="none"/>
              <a:t>The procedure is performed under aseptic conditions. </a:t>
            </a:r>
          </a:p>
          <a:p>
            <a:pPr algn="l"/>
            <a:r>
              <a:rPr baseline="0" b="0" dirty="0" sz="3600" i="0" lang="en-US" strike="noStrike" u="none"/>
              <a:t>The physician advances the thoracentesis needle with the syringe attached. When the pleural space is reached, suction may be applied with the syringe.</a:t>
            </a:r>
            <a:endParaRPr dirty="0" sz="3600"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47" name=""/>
        <p:cNvGrpSpPr/>
        <p:nvPr/>
      </p:nvGrpSpPr>
      <p:grpSpPr>
        <a:xfrm>
          <a:off x="0" y="0"/>
          <a:ext cx="0" cy="0"/>
          <a:chOff x="0" y="0"/>
          <a:chExt cx="0" cy="0"/>
        </a:xfrm>
      </p:grpSpPr>
      <p:sp>
        <p:nvSpPr>
          <p:cNvPr id="1048613" name="Title 1"/>
          <p:cNvSpPr>
            <a:spLocks noGrp="1"/>
          </p:cNvSpPr>
          <p:nvPr>
            <p:ph type="title"/>
          </p:nvPr>
        </p:nvSpPr>
        <p:spPr/>
        <p:txBody>
          <a:bodyPr/>
          <a:p>
            <a:endParaRPr lang="en-US"/>
          </a:p>
        </p:txBody>
      </p:sp>
      <p:sp>
        <p:nvSpPr>
          <p:cNvPr id="1048614" name="Content Placeholder 2"/>
          <p:cNvSpPr>
            <a:spLocks noGrp="1"/>
          </p:cNvSpPr>
          <p:nvPr>
            <p:ph idx="1"/>
          </p:nvPr>
        </p:nvSpPr>
        <p:spPr/>
        <p:txBody>
          <a:bodyPr>
            <a:noAutofit/>
          </a:bodyPr>
          <a:p>
            <a:pPr algn="l"/>
            <a:r>
              <a:rPr baseline="0" b="0" dirty="0" sz="3600" i="0" lang="en-US" strike="noStrike" u="none"/>
              <a:t>Chest tubes may be inserted to drain fluid or air from any of the three compartments of the thorax (the right and left pleural spaces and the mediastinum).</a:t>
            </a:r>
          </a:p>
          <a:p>
            <a:pPr algn="l"/>
            <a:r>
              <a:rPr baseline="0" b="0" dirty="0" sz="3600" i="0" lang="en-US" strike="noStrike" u="none"/>
              <a:t>The pleural space, located between the visceral and parietal pleura, normally contains 20 mL or less of fluid, which helps to lubricate the visceral and parietal pleura.</a:t>
            </a:r>
            <a:endParaRPr dirty="0" sz="3600"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93" name=""/>
        <p:cNvGrpSpPr/>
        <p:nvPr/>
      </p:nvGrpSpPr>
      <p:grpSpPr>
        <a:xfrm>
          <a:off x="0" y="0"/>
          <a:ext cx="0" cy="0"/>
          <a:chOff x="0" y="0"/>
          <a:chExt cx="0" cy="0"/>
        </a:xfrm>
      </p:grpSpPr>
      <p:sp>
        <p:nvSpPr>
          <p:cNvPr id="1048682" name="Title 1"/>
          <p:cNvSpPr>
            <a:spLocks noGrp="1"/>
          </p:cNvSpPr>
          <p:nvPr>
            <p:ph type="title"/>
          </p:nvPr>
        </p:nvSpPr>
        <p:spPr/>
        <p:txBody>
          <a:bodyPr/>
          <a:p>
            <a:endParaRPr dirty="0" lang="en-US"/>
          </a:p>
        </p:txBody>
      </p:sp>
      <p:sp>
        <p:nvSpPr>
          <p:cNvPr id="1048683" name="Content Placeholder 2"/>
          <p:cNvSpPr>
            <a:spLocks noGrp="1"/>
          </p:cNvSpPr>
          <p:nvPr>
            <p:ph idx="1"/>
          </p:nvPr>
        </p:nvSpPr>
        <p:spPr/>
        <p:txBody>
          <a:bodyPr>
            <a:noAutofit/>
          </a:bodyPr>
          <a:p>
            <a:pPr algn="l"/>
            <a:r>
              <a:rPr baseline="0" b="0" dirty="0" sz="3200" i="0" lang="en-US" strike="noStrike" u="none"/>
              <a:t>After the needle is withdrawn, pressure is applied over the puncture site and a small, sterile dressing is fixed in place.</a:t>
            </a:r>
          </a:p>
          <a:p>
            <a:pPr algn="l"/>
            <a:r>
              <a:rPr baseline="0" b="0" dirty="0" sz="3200" i="0" lang="en-US" strike="noStrike" u="none"/>
              <a:t>Advise the patient that he or she will be on bed rest and a chest x-ray will be obtained after thoracentesis.</a:t>
            </a:r>
          </a:p>
          <a:p>
            <a:pPr algn="l"/>
            <a:r>
              <a:rPr baseline="0" b="0" dirty="0" sz="3200" i="0" lang="en-US" strike="noStrike" u="none"/>
              <a:t>Record the total amount of fluid withdrawn from the procedure and document the nature of the fluid, its color, and its viscosity.</a:t>
            </a:r>
          </a:p>
          <a:p>
            <a:pPr algn="l"/>
            <a:r>
              <a:rPr baseline="0" b="0" dirty="0" sz="3200" i="0" lang="en-US" strike="noStrike" u="none"/>
              <a:t>If indicated, prepare samples of fluid for laboratory evaluation.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94" name=""/>
        <p:cNvGrpSpPr/>
        <p:nvPr/>
      </p:nvGrpSpPr>
      <p:grpSpPr>
        <a:xfrm>
          <a:off x="0" y="0"/>
          <a:ext cx="0" cy="0"/>
          <a:chOff x="0" y="0"/>
          <a:chExt cx="0" cy="0"/>
        </a:xfrm>
      </p:grpSpPr>
      <p:sp>
        <p:nvSpPr>
          <p:cNvPr id="1048684" name="Title 1"/>
          <p:cNvSpPr>
            <a:spLocks noGrp="1"/>
          </p:cNvSpPr>
          <p:nvPr>
            <p:ph type="title"/>
          </p:nvPr>
        </p:nvSpPr>
        <p:spPr/>
        <p:txBody>
          <a:bodyPr/>
          <a:p>
            <a:endParaRPr lang="en-US"/>
          </a:p>
        </p:txBody>
      </p:sp>
      <p:sp>
        <p:nvSpPr>
          <p:cNvPr id="1048685" name="Content Placeholder 2"/>
          <p:cNvSpPr>
            <a:spLocks noGrp="1"/>
          </p:cNvSpPr>
          <p:nvPr>
            <p:ph idx="1"/>
          </p:nvPr>
        </p:nvSpPr>
        <p:spPr/>
        <p:txBody>
          <a:bodyPr>
            <a:normAutofit/>
          </a:bodyPr>
          <a:p>
            <a:pPr algn="l"/>
            <a:r>
              <a:rPr baseline="0" b="0" dirty="0" sz="3600" i="0" lang="en-US" strike="noStrike" u="none"/>
              <a:t>A specimen container with formalin may be needed for a pleural biopsy.</a:t>
            </a:r>
          </a:p>
          <a:p>
            <a:pPr algn="l"/>
            <a:r>
              <a:rPr baseline="0" b="0" dirty="0" sz="3600" i="0" lang="en-US" strike="noStrike" u="none"/>
              <a:t>Monitor the patient at intervals for increasing respiratory rate; asymmetry in respiratory movement; faintness; vertigo; tightness in chest; uncontrollable cough; blood-tinged, frothy mucus; a rapid pulse; and signs of hypoxemia.</a:t>
            </a:r>
            <a:endParaRPr dirty="0" sz="3600" lang="en-US"/>
          </a:p>
          <a:p>
            <a:endParaRPr dirty="0" sz="3600"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95" name=""/>
        <p:cNvGrpSpPr/>
        <p:nvPr/>
      </p:nvGrpSpPr>
      <p:grpSpPr>
        <a:xfrm>
          <a:off x="0" y="0"/>
          <a:ext cx="0" cy="0"/>
          <a:chOff x="0" y="0"/>
          <a:chExt cx="0" cy="0"/>
        </a:xfrm>
      </p:grpSpPr>
      <p:sp>
        <p:nvSpPr>
          <p:cNvPr id="1048686" name="Title 1"/>
          <p:cNvSpPr>
            <a:spLocks noGrp="1"/>
          </p:cNvSpPr>
          <p:nvPr>
            <p:ph type="title"/>
          </p:nvPr>
        </p:nvSpPr>
        <p:spPr/>
        <p:txBody>
          <a:bodyPr>
            <a:normAutofit fontScale="90000"/>
          </a:bodyPr>
          <a:p>
            <a:r>
              <a:rPr baseline="0" b="0" dirty="0" sz="4400" i="0" lang="en-US" strike="noStrike" u="none">
                <a:solidFill>
                  <a:srgbClr val="FF0000"/>
                </a:solidFill>
                <a:latin typeface="ClearfaceGothicLH-Roman"/>
              </a:rPr>
              <a:t>BONE MARROW ASPIRATION AND BIOPSY</a:t>
            </a:r>
            <a:br>
              <a:rPr baseline="0" b="0" dirty="0" sz="4400" i="0" lang="en-US" strike="noStrike" u="none">
                <a:solidFill>
                  <a:srgbClr val="FF0000"/>
                </a:solidFill>
                <a:latin typeface="ClearfaceGothicLH-Roman"/>
              </a:rPr>
            </a:br>
            <a:endParaRPr dirty="0" lang="en-US">
              <a:solidFill>
                <a:srgbClr val="FF0000"/>
              </a:solidFill>
            </a:endParaRPr>
          </a:p>
        </p:txBody>
      </p:sp>
      <p:sp>
        <p:nvSpPr>
          <p:cNvPr id="1048687" name="Content Placeholder 2"/>
          <p:cNvSpPr>
            <a:spLocks noGrp="1"/>
          </p:cNvSpPr>
          <p:nvPr>
            <p:ph idx="1"/>
          </p:nvPr>
        </p:nvSpPr>
        <p:spPr/>
        <p:txBody>
          <a:bodyPr>
            <a:normAutofit/>
          </a:bodyPr>
          <a:p>
            <a:pPr algn="l"/>
            <a:r>
              <a:rPr baseline="0" b="0" dirty="0" sz="3600" i="0" lang="en-US" strike="noStrike" u="none">
                <a:solidFill>
                  <a:srgbClr val="000000"/>
                </a:solidFill>
              </a:rPr>
              <a:t>The bone marrow aspiration and biopsy are crucial when additional information is needed to assess how an individual’s blood cells are being formed.</a:t>
            </a:r>
          </a:p>
          <a:p>
            <a:pPr algn="l"/>
            <a:r>
              <a:rPr baseline="0" b="0" dirty="0" sz="3600" i="0" lang="en-US" strike="noStrike" u="none">
                <a:solidFill>
                  <a:srgbClr val="000000"/>
                </a:solidFill>
              </a:rPr>
              <a:t> and to assess the quantity and quality of each type of cell produced within the marrow. </a:t>
            </a:r>
          </a:p>
          <a:p>
            <a:pPr algn="l"/>
            <a:r>
              <a:rPr baseline="0" b="0" dirty="0" sz="3600" i="0" lang="en-US" strike="noStrike" u="none">
                <a:solidFill>
                  <a:srgbClr val="000000"/>
                </a:solidFill>
              </a:rPr>
              <a:t>These tests are also used to document infection or tumor within the marrow.</a:t>
            </a:r>
            <a:endParaRPr dirty="0" sz="3600"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96" name=""/>
        <p:cNvGrpSpPr/>
        <p:nvPr/>
      </p:nvGrpSpPr>
      <p:grpSpPr>
        <a:xfrm>
          <a:off x="0" y="0"/>
          <a:ext cx="0" cy="0"/>
          <a:chOff x="0" y="0"/>
          <a:chExt cx="0" cy="0"/>
        </a:xfrm>
      </p:grpSpPr>
      <p:sp>
        <p:nvSpPr>
          <p:cNvPr id="1048688" name="Title 1"/>
          <p:cNvSpPr>
            <a:spLocks noGrp="1"/>
          </p:cNvSpPr>
          <p:nvPr>
            <p:ph type="title"/>
          </p:nvPr>
        </p:nvSpPr>
        <p:spPr/>
        <p:txBody>
          <a:bodyPr/>
          <a:p>
            <a:endParaRPr lang="en-US"/>
          </a:p>
        </p:txBody>
      </p:sp>
      <p:sp>
        <p:nvSpPr>
          <p:cNvPr id="1048689" name="Content Placeholder 2"/>
          <p:cNvSpPr>
            <a:spLocks noGrp="1"/>
          </p:cNvSpPr>
          <p:nvPr>
            <p:ph idx="1"/>
          </p:nvPr>
        </p:nvSpPr>
        <p:spPr/>
        <p:txBody>
          <a:bodyPr>
            <a:noAutofit/>
          </a:bodyPr>
          <a:p>
            <a:pPr algn="l"/>
            <a:r>
              <a:rPr baseline="0" b="0" dirty="0" sz="3600" i="0" lang="en-US" strike="noStrike" u="none"/>
              <a:t>Normal bone marrow is in a semifluid state and can be aspirated through a special large needle.</a:t>
            </a:r>
          </a:p>
          <a:p>
            <a:pPr algn="l"/>
            <a:r>
              <a:rPr baseline="0" b="0" dirty="0" sz="3600" i="0" lang="en-US" strike="noStrike" u="none"/>
              <a:t>In adults, bone marrow is usually aspirated from the iliac crest and occasionally from the sternum. </a:t>
            </a:r>
          </a:p>
          <a:p>
            <a:r>
              <a:rPr baseline="0" b="0" dirty="0" sz="3600" i="0" lang="en-US" strike="noStrike" u="none"/>
              <a:t>The aspirate provides only a sample of cells. </a:t>
            </a:r>
          </a:p>
          <a:p>
            <a:r>
              <a:rPr baseline="0" b="0" dirty="0" sz="3600" i="0" lang="en-US" strike="noStrike" u="none"/>
              <a:t>Aspirate alone may be adequate for evaluating certain conditions, such as anemia</a:t>
            </a:r>
            <a:endParaRPr dirty="0" sz="3600"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97" name=""/>
        <p:cNvGrpSpPr/>
        <p:nvPr/>
      </p:nvGrpSpPr>
      <p:grpSpPr>
        <a:xfrm>
          <a:off x="0" y="0"/>
          <a:ext cx="0" cy="0"/>
          <a:chOff x="0" y="0"/>
          <a:chExt cx="0" cy="0"/>
        </a:xfrm>
      </p:grpSpPr>
      <p:sp>
        <p:nvSpPr>
          <p:cNvPr id="1048690" name="Title 1"/>
          <p:cNvSpPr>
            <a:spLocks noGrp="1"/>
          </p:cNvSpPr>
          <p:nvPr>
            <p:ph type="title"/>
          </p:nvPr>
        </p:nvSpPr>
        <p:spPr/>
        <p:txBody>
          <a:bodyPr/>
          <a:p>
            <a:endParaRPr lang="en-US"/>
          </a:p>
        </p:txBody>
      </p:sp>
      <p:sp>
        <p:nvSpPr>
          <p:cNvPr id="1048691" name="Content Placeholder 2"/>
          <p:cNvSpPr>
            <a:spLocks noGrp="1"/>
          </p:cNvSpPr>
          <p:nvPr>
            <p:ph idx="1"/>
          </p:nvPr>
        </p:nvSpPr>
        <p:spPr/>
        <p:txBody>
          <a:bodyPr>
            <a:normAutofit/>
          </a:bodyPr>
          <a:p>
            <a:r>
              <a:rPr baseline="0" b="0" dirty="0" sz="3600" i="0" lang="en-US" strike="noStrike" u="none"/>
              <a:t>However, when more information is required, a biopsy is also performed. </a:t>
            </a:r>
          </a:p>
          <a:p>
            <a:r>
              <a:rPr baseline="0" b="0" dirty="0" sz="3600" i="0" lang="en-US" strike="noStrike" u="none"/>
              <a:t>Biopsy samples are taken from the posterior iliac crest; occasionally, an anterior approach is required.</a:t>
            </a:r>
          </a:p>
          <a:p>
            <a:r>
              <a:rPr baseline="0" b="0" dirty="0" sz="3600" i="0" lang="en-US" strike="noStrike" u="none"/>
              <a:t> A marrow biopsy shows the architecture of the bone marrow as well as its degree of cellularity.</a:t>
            </a:r>
            <a:endParaRPr dirty="0" sz="3600" lang="en-US"/>
          </a:p>
          <a:p>
            <a:endParaRPr dirty="0" sz="3600"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98" name=""/>
        <p:cNvGrpSpPr/>
        <p:nvPr/>
      </p:nvGrpSpPr>
      <p:grpSpPr>
        <a:xfrm>
          <a:off x="0" y="0"/>
          <a:ext cx="0" cy="0"/>
          <a:chOff x="0" y="0"/>
          <a:chExt cx="0" cy="0"/>
        </a:xfrm>
      </p:grpSpPr>
      <p:sp>
        <p:nvSpPr>
          <p:cNvPr id="1048692" name="Title 1"/>
          <p:cNvSpPr>
            <a:spLocks noGrp="1"/>
          </p:cNvSpPr>
          <p:nvPr>
            <p:ph type="title"/>
          </p:nvPr>
        </p:nvSpPr>
        <p:spPr/>
        <p:txBody>
          <a:bodyPr/>
          <a:p>
            <a:r>
              <a:rPr dirty="0" lang="en-US">
                <a:solidFill>
                  <a:schemeClr val="accent1"/>
                </a:solidFill>
              </a:rPr>
              <a:t>Patient’s preparation</a:t>
            </a:r>
          </a:p>
        </p:txBody>
      </p:sp>
      <p:sp>
        <p:nvSpPr>
          <p:cNvPr id="1048693" name="Content Placeholder 2"/>
          <p:cNvSpPr>
            <a:spLocks noGrp="1"/>
          </p:cNvSpPr>
          <p:nvPr>
            <p:ph idx="1"/>
          </p:nvPr>
        </p:nvSpPr>
        <p:spPr/>
        <p:txBody>
          <a:bodyPr>
            <a:noAutofit/>
          </a:bodyPr>
          <a:p>
            <a:pPr algn="l"/>
            <a:r>
              <a:rPr baseline="0" b="0" dirty="0" sz="3200" i="0" lang="en-US" strike="noStrike" u="none"/>
              <a:t>Explain  the procedure to the patient </a:t>
            </a:r>
          </a:p>
          <a:p>
            <a:pPr algn="l"/>
            <a:r>
              <a:rPr dirty="0" sz="3200" lang="en-US"/>
              <a:t>F</a:t>
            </a:r>
            <a:r>
              <a:rPr baseline="0" b="0" dirty="0" sz="3200" i="0" lang="en-US" strike="noStrike" u="none"/>
              <a:t>or some very anxious patients, an antianxiety agent may be useful.</a:t>
            </a:r>
          </a:p>
          <a:p>
            <a:pPr algn="l"/>
            <a:r>
              <a:rPr baseline="0" b="0" dirty="0" sz="3200" i="0" lang="en-US" strike="noStrike" u="none"/>
              <a:t> It is always important for the physician or nurse to describe and explain to the patient the procedure and the sensations that will be experienced. </a:t>
            </a:r>
          </a:p>
          <a:p>
            <a:pPr algn="l"/>
            <a:r>
              <a:rPr baseline="0" b="0" dirty="0" sz="3200" i="0" lang="en-US" strike="noStrike" u="none"/>
              <a:t>The risks, benefits, and alternatives are also discussed. </a:t>
            </a:r>
          </a:p>
          <a:p>
            <a:pPr algn="l"/>
            <a:r>
              <a:rPr baseline="0" b="0" dirty="0" sz="3200" i="0" lang="en-US" strike="noStrike" u="none"/>
              <a:t>A signed informed consent is needed before the procedure is performed.</a:t>
            </a:r>
            <a:endParaRPr dirty="0" sz="3200"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99" name=""/>
        <p:cNvGrpSpPr/>
        <p:nvPr/>
      </p:nvGrpSpPr>
      <p:grpSpPr>
        <a:xfrm>
          <a:off x="0" y="0"/>
          <a:ext cx="0" cy="0"/>
          <a:chOff x="0" y="0"/>
          <a:chExt cx="0" cy="0"/>
        </a:xfrm>
      </p:grpSpPr>
      <p:sp>
        <p:nvSpPr>
          <p:cNvPr id="1048694" name="Title 1"/>
          <p:cNvSpPr>
            <a:spLocks noGrp="1"/>
          </p:cNvSpPr>
          <p:nvPr>
            <p:ph type="title"/>
          </p:nvPr>
        </p:nvSpPr>
        <p:spPr/>
        <p:txBody>
          <a:bodyPr/>
          <a:p>
            <a:r>
              <a:rPr dirty="0" lang="en-US">
                <a:solidFill>
                  <a:schemeClr val="accent1"/>
                </a:solidFill>
              </a:rPr>
              <a:t>Procedure </a:t>
            </a:r>
          </a:p>
        </p:txBody>
      </p:sp>
      <p:sp>
        <p:nvSpPr>
          <p:cNvPr id="1048695" name="Content Placeholder 2"/>
          <p:cNvSpPr>
            <a:spLocks noGrp="1"/>
          </p:cNvSpPr>
          <p:nvPr>
            <p:ph idx="1"/>
          </p:nvPr>
        </p:nvSpPr>
        <p:spPr/>
        <p:txBody>
          <a:bodyPr>
            <a:noAutofit/>
          </a:bodyPr>
          <a:p>
            <a:pPr algn="l"/>
            <a:r>
              <a:rPr baseline="0" b="0" dirty="0" sz="3200" i="0" lang="en-US" strike="noStrike" u="none">
                <a:latin typeface="AGaramond-Regular"/>
              </a:rPr>
              <a:t>Before aspiration, the skin is cleansed  using aseptic technique. </a:t>
            </a:r>
          </a:p>
          <a:p>
            <a:pPr algn="l"/>
            <a:r>
              <a:rPr baseline="0" b="0" dirty="0" sz="3200" i="0" lang="en-US" strike="noStrike" u="none">
                <a:latin typeface="AGaramond-Regular"/>
              </a:rPr>
              <a:t>Then a small area is anesthetized with a local anesthetic through the skin and subcutaneous tissue to the periosteum of the bone. It is not possible to anesthetize the bone itself. </a:t>
            </a:r>
          </a:p>
          <a:p>
            <a:pPr algn="l"/>
            <a:r>
              <a:rPr baseline="0" b="0" dirty="0" sz="3200" i="0" lang="en-US" strike="noStrike" u="none">
                <a:latin typeface="AGaramond-Regular"/>
              </a:rPr>
              <a:t>The bone marrow needle is introduced with a stylet in place.</a:t>
            </a:r>
          </a:p>
          <a:p>
            <a:pPr algn="l"/>
            <a:r>
              <a:rPr baseline="0" b="0" dirty="0" sz="3200" i="0" lang="en-US" strike="noStrike" u="none">
                <a:latin typeface="AGaramond-Regular"/>
              </a:rPr>
              <a:t>When the needle is felt to go through the outer cortex of bone and enter the marrow cavity, the stylet is removed, a syringe is attached, and a small volume (0.5 mL) of blood and marrow is aspirated.</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200" name=""/>
        <p:cNvGrpSpPr/>
        <p:nvPr/>
      </p:nvGrpSpPr>
      <p:grpSpPr>
        <a:xfrm>
          <a:off x="0" y="0"/>
          <a:ext cx="0" cy="0"/>
          <a:chOff x="0" y="0"/>
          <a:chExt cx="0" cy="0"/>
        </a:xfrm>
      </p:grpSpPr>
      <p:sp>
        <p:nvSpPr>
          <p:cNvPr id="1048696" name="Title 1"/>
          <p:cNvSpPr>
            <a:spLocks noGrp="1"/>
          </p:cNvSpPr>
          <p:nvPr>
            <p:ph type="title"/>
          </p:nvPr>
        </p:nvSpPr>
        <p:spPr/>
        <p:txBody>
          <a:bodyPr/>
          <a:p>
            <a:endParaRPr lang="en-US"/>
          </a:p>
        </p:txBody>
      </p:sp>
      <p:sp>
        <p:nvSpPr>
          <p:cNvPr id="1048697" name="Content Placeholder 2"/>
          <p:cNvSpPr>
            <a:spLocks noGrp="1"/>
          </p:cNvSpPr>
          <p:nvPr>
            <p:ph idx="1"/>
          </p:nvPr>
        </p:nvSpPr>
        <p:spPr/>
        <p:txBody>
          <a:bodyPr>
            <a:normAutofit fontScale="97222" lnSpcReduction="20000"/>
          </a:bodyPr>
          <a:p>
            <a:pPr algn="l"/>
            <a:r>
              <a:rPr baseline="0" b="0" dirty="0" sz="3600" i="0" lang="en-US" strike="noStrike" u="none"/>
              <a:t>Patients typically feel a pressure sensation as the needle is advanced into position. </a:t>
            </a:r>
          </a:p>
          <a:p>
            <a:pPr algn="l"/>
            <a:r>
              <a:rPr baseline="0" b="0" dirty="0" sz="3600" i="0" lang="en-US" strike="noStrike" u="none"/>
              <a:t>The actual aspiration always causes sharp but brief pain, resulting from the suction exerted as the marrow is aspirated into the syringe; the patient should be forewarned about this. </a:t>
            </a:r>
          </a:p>
          <a:p>
            <a:pPr algn="l"/>
            <a:r>
              <a:rPr baseline="0" b="0" dirty="0" sz="3600" i="0" lang="en-US" strike="noStrike" u="none"/>
              <a:t>Taking deep breaths or using relaxation techniques often helps ease the discomfort.</a:t>
            </a:r>
            <a:endParaRPr dirty="0" sz="3600" lang="en-US"/>
          </a:p>
          <a:p>
            <a:endParaRPr dirty="0" sz="3600"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201" name=""/>
        <p:cNvGrpSpPr/>
        <p:nvPr/>
      </p:nvGrpSpPr>
      <p:grpSpPr>
        <a:xfrm>
          <a:off x="0" y="0"/>
          <a:ext cx="0" cy="0"/>
          <a:chOff x="0" y="0"/>
          <a:chExt cx="0" cy="0"/>
        </a:xfrm>
      </p:grpSpPr>
      <p:sp>
        <p:nvSpPr>
          <p:cNvPr id="1048698" name="Title 1"/>
          <p:cNvSpPr>
            <a:spLocks noGrp="1"/>
          </p:cNvSpPr>
          <p:nvPr>
            <p:ph type="title"/>
          </p:nvPr>
        </p:nvSpPr>
        <p:spPr/>
        <p:txBody>
          <a:bodyPr/>
          <a:p>
            <a:endParaRPr lang="en-US"/>
          </a:p>
        </p:txBody>
      </p:sp>
      <p:sp>
        <p:nvSpPr>
          <p:cNvPr id="1048699" name="Content Placeholder 2"/>
          <p:cNvSpPr>
            <a:spLocks noGrp="1"/>
          </p:cNvSpPr>
          <p:nvPr>
            <p:ph idx="1"/>
          </p:nvPr>
        </p:nvSpPr>
        <p:spPr/>
        <p:txBody>
          <a:bodyPr>
            <a:normAutofit/>
          </a:bodyPr>
          <a:p>
            <a:pPr algn="l"/>
            <a:r>
              <a:rPr baseline="0" b="0" dirty="0" sz="3200" i="0" lang="en-US" strike="noStrike" u="none"/>
              <a:t>If a bone marrow biopsy is necessary, it is best performed after the aspiration and in a slightly different location, because the marrow structure may be altered after aspiration.</a:t>
            </a:r>
          </a:p>
          <a:p>
            <a:pPr algn="l"/>
            <a:r>
              <a:rPr baseline="0" b="0" dirty="0" sz="3200" i="0" lang="en-US" strike="noStrike" u="none"/>
              <a:t> A special biopsy needle is used.</a:t>
            </a:r>
          </a:p>
          <a:p>
            <a:pPr algn="l"/>
            <a:r>
              <a:rPr baseline="0" b="0" dirty="0" sz="3200" i="0" lang="en-US" strike="noStrike" u="none"/>
              <a:t> Because these needles are large, the skin is punctured first with a surgical blade to make a 3- or 4-mm incision.</a:t>
            </a:r>
          </a:p>
          <a:p>
            <a:pPr algn="l"/>
            <a:r>
              <a:rPr baseline="0" b="0" dirty="0" sz="3200" i="0" lang="en-US" strike="noStrike" u="none"/>
              <a:t> The biopsy needle is advanced well into the marrow cavity.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202" name=""/>
        <p:cNvGrpSpPr/>
        <p:nvPr/>
      </p:nvGrpSpPr>
      <p:grpSpPr>
        <a:xfrm>
          <a:off x="0" y="0"/>
          <a:ext cx="0" cy="0"/>
          <a:chOff x="0" y="0"/>
          <a:chExt cx="0" cy="0"/>
        </a:xfrm>
      </p:grpSpPr>
      <p:sp>
        <p:nvSpPr>
          <p:cNvPr id="1048700" name="Title 1"/>
          <p:cNvSpPr>
            <a:spLocks noGrp="1"/>
          </p:cNvSpPr>
          <p:nvPr>
            <p:ph type="title"/>
          </p:nvPr>
        </p:nvSpPr>
        <p:spPr/>
        <p:txBody>
          <a:bodyPr/>
          <a:p>
            <a:endParaRPr lang="en-US"/>
          </a:p>
        </p:txBody>
      </p:sp>
      <p:sp>
        <p:nvSpPr>
          <p:cNvPr id="1048701" name="Content Placeholder 2"/>
          <p:cNvSpPr>
            <a:spLocks noGrp="1"/>
          </p:cNvSpPr>
          <p:nvPr>
            <p:ph idx="1"/>
          </p:nvPr>
        </p:nvSpPr>
        <p:spPr/>
        <p:txBody>
          <a:bodyPr>
            <a:noAutofit/>
          </a:bodyPr>
          <a:p>
            <a:pPr algn="l"/>
            <a:r>
              <a:rPr baseline="0" b="0" dirty="0" sz="3600" i="0" lang="en-US" strike="noStrike" u="none"/>
              <a:t>When the needle is properly positioned, a portion of marrow is cored out, using a twisting or gentle rocking motion to free the sample and permit its removal within the biopsy needle.</a:t>
            </a:r>
          </a:p>
          <a:p>
            <a:pPr algn="l"/>
            <a:r>
              <a:rPr baseline="0" b="0" dirty="0" sz="3600" i="0" lang="en-US" strike="noStrike" u="none"/>
              <a:t> Patients feel a pressure sensation but should not feel actual pain. </a:t>
            </a:r>
          </a:p>
          <a:p>
            <a:pPr algn="l"/>
            <a:r>
              <a:rPr baseline="0" b="0" dirty="0" sz="3600" i="0" lang="en-US" strike="noStrike" u="none"/>
              <a:t>The nurse should instruct the patient to inform the physician if pain occurs so that additional anesthetic can be administered.</a:t>
            </a:r>
            <a:endParaRPr dirty="0" sz="3600" lang="en-US"/>
          </a:p>
          <a:p>
            <a:endParaRPr dirty="0" sz="3600"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49" name=""/>
        <p:cNvGrpSpPr/>
        <p:nvPr/>
      </p:nvGrpSpPr>
      <p:grpSpPr>
        <a:xfrm>
          <a:off x="0" y="0"/>
          <a:ext cx="0" cy="0"/>
          <a:chOff x="0" y="0"/>
          <a:chExt cx="0" cy="0"/>
        </a:xfrm>
      </p:grpSpPr>
      <p:pic>
        <p:nvPicPr>
          <p:cNvPr id="2097152" name="Picture 2"/>
          <p:cNvPicPr>
            <a:picLocks noChangeAspect="1"/>
          </p:cNvPicPr>
          <p:nvPr/>
        </p:nvPicPr>
        <p:blipFill>
          <a:blip xmlns:r="http://schemas.openxmlformats.org/officeDocument/2006/relationships" r:embed="rId1"/>
          <a:stretch>
            <a:fillRect/>
          </a:stretch>
        </p:blipFill>
        <p:spPr>
          <a:xfrm>
            <a:off x="383458" y="235974"/>
            <a:ext cx="9851923" cy="6164826"/>
          </a:xfrm>
          <a:prstGeom prst="rec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203" name=""/>
        <p:cNvGrpSpPr/>
        <p:nvPr/>
      </p:nvGrpSpPr>
      <p:grpSpPr>
        <a:xfrm>
          <a:off x="0" y="0"/>
          <a:ext cx="0" cy="0"/>
          <a:chOff x="0" y="0"/>
          <a:chExt cx="0" cy="0"/>
        </a:xfrm>
      </p:grpSpPr>
      <p:sp>
        <p:nvSpPr>
          <p:cNvPr id="1048702" name="Title 1"/>
          <p:cNvSpPr>
            <a:spLocks noGrp="1"/>
          </p:cNvSpPr>
          <p:nvPr>
            <p:ph type="title"/>
          </p:nvPr>
        </p:nvSpPr>
        <p:spPr/>
        <p:txBody>
          <a:bodyPr/>
          <a:p>
            <a:endParaRPr lang="en-US"/>
          </a:p>
        </p:txBody>
      </p:sp>
      <p:sp>
        <p:nvSpPr>
          <p:cNvPr id="1048703" name="Content Placeholder 2"/>
          <p:cNvSpPr>
            <a:spLocks noGrp="1"/>
          </p:cNvSpPr>
          <p:nvPr>
            <p:ph idx="1"/>
          </p:nvPr>
        </p:nvSpPr>
        <p:spPr/>
        <p:txBody>
          <a:bodyPr>
            <a:noAutofit/>
          </a:bodyPr>
          <a:p>
            <a:pPr algn="l"/>
            <a:r>
              <a:rPr baseline="0" b="0" dirty="0" i="0" lang="en-US" strike="noStrike" u="none"/>
              <a:t>The major hazard of either bone marrow aspiration or biopsy is a slight risk of bleeding and infection. </a:t>
            </a:r>
          </a:p>
          <a:p>
            <a:pPr algn="l"/>
            <a:r>
              <a:rPr baseline="0" b="0" dirty="0" i="0" lang="en-US" strike="noStrike" u="none"/>
              <a:t>After the marrow sample is obtained, pressure is applied to the site for several minutes. </a:t>
            </a:r>
          </a:p>
          <a:p>
            <a:pPr algn="l"/>
            <a:r>
              <a:rPr baseline="0" b="0" dirty="0" i="0" lang="en-US" strike="noStrike" u="none"/>
              <a:t>The site is then covered with a sterile dressing. </a:t>
            </a:r>
          </a:p>
          <a:p>
            <a:pPr algn="l"/>
            <a:r>
              <a:rPr dirty="0" lang="en-US"/>
              <a:t>T</a:t>
            </a:r>
            <a:r>
              <a:rPr baseline="0" b="0" dirty="0" i="0" lang="en-US" strike="noStrike" u="none"/>
              <a:t>he site of a biopsy may ache for 1 or 2 days. </a:t>
            </a:r>
          </a:p>
          <a:p>
            <a:pPr algn="l"/>
            <a:r>
              <a:rPr baseline="0" b="0" dirty="0" i="0" lang="en-US" strike="noStrike" u="none"/>
              <a:t>Warm tub baths and use of a mild analgesic (</a:t>
            </a:r>
            <a:r>
              <a:rPr baseline="0" b="0" i="0" lang="en-US" strike="noStrike" u="none"/>
              <a:t>e.g</a:t>
            </a:r>
            <a:r>
              <a:rPr baseline="0" b="0" dirty="0" i="0" lang="en-US" strike="noStrike" u="none"/>
              <a:t>, acetaminophen) may be useful. </a:t>
            </a:r>
          </a:p>
          <a:p>
            <a:pPr algn="l"/>
            <a:r>
              <a:rPr baseline="0" b="0" dirty="0" i="0" lang="en-US" strike="noStrike" u="none"/>
              <a:t>Aspirin-containing analgesics should be avoided because they can aggravate or potentiate any bleeding that may occur.</a:t>
            </a:r>
            <a:endParaRPr dirty="0"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204" name=""/>
        <p:cNvGrpSpPr/>
        <p:nvPr/>
      </p:nvGrpSpPr>
      <p:grpSpPr>
        <a:xfrm>
          <a:off x="0" y="0"/>
          <a:ext cx="0" cy="0"/>
          <a:chOff x="0" y="0"/>
          <a:chExt cx="0" cy="0"/>
        </a:xfrm>
      </p:grpSpPr>
      <p:sp>
        <p:nvSpPr>
          <p:cNvPr id="1048704" name="Title 1"/>
          <p:cNvSpPr>
            <a:spLocks noGrp="1"/>
          </p:cNvSpPr>
          <p:nvPr>
            <p:ph type="title"/>
          </p:nvPr>
        </p:nvSpPr>
        <p:spPr/>
        <p:txBody>
          <a:bodyPr/>
          <a:p>
            <a:r>
              <a:rPr b="1" dirty="0" lang="en-US"/>
              <a:t>URINARY CATHETERIZATION</a:t>
            </a:r>
            <a:endParaRPr dirty="0" lang="en-US"/>
          </a:p>
        </p:txBody>
      </p:sp>
      <p:sp>
        <p:nvSpPr>
          <p:cNvPr id="1048705" name="Content Placeholder 2"/>
          <p:cNvSpPr>
            <a:spLocks noGrp="1"/>
          </p:cNvSpPr>
          <p:nvPr>
            <p:ph idx="1"/>
          </p:nvPr>
        </p:nvSpPr>
        <p:spPr/>
        <p:txBody>
          <a:bodyPr>
            <a:normAutofit/>
          </a:bodyPr>
          <a:p>
            <a:r>
              <a:rPr dirty="0" sz="3200" lang="en-US">
                <a:latin typeface="Calibri" panose="020F0502020204030204" pitchFamily="34" charset="0"/>
              </a:rPr>
              <a:t>medical procedure used to remove urine from the bladder.  </a:t>
            </a:r>
          </a:p>
          <a:p>
            <a:r>
              <a:rPr dirty="0" sz="3200" lang="en-US">
                <a:latin typeface="Calibri" panose="020F0502020204030204" pitchFamily="34" charset="0"/>
              </a:rPr>
              <a:t>A thin flexible tube, catheter, is inserted into the urethra or through a hole in the abdomen. The catheter is then guided into the bladder, allowing urine to flow through it and into a drainage bag.</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205" name=""/>
        <p:cNvGrpSpPr/>
        <p:nvPr/>
      </p:nvGrpSpPr>
      <p:grpSpPr>
        <a:xfrm>
          <a:off x="0" y="0"/>
          <a:ext cx="0" cy="0"/>
          <a:chOff x="0" y="0"/>
          <a:chExt cx="0" cy="0"/>
        </a:xfrm>
      </p:grpSpPr>
      <p:sp>
        <p:nvSpPr>
          <p:cNvPr id="1048706" name="Title 1"/>
          <p:cNvSpPr>
            <a:spLocks noGrp="1"/>
          </p:cNvSpPr>
          <p:nvPr>
            <p:ph type="title"/>
          </p:nvPr>
        </p:nvSpPr>
        <p:spPr/>
        <p:txBody>
          <a:bodyPr>
            <a:normAutofit fontScale="90000"/>
          </a:bodyPr>
          <a:p>
            <a:r>
              <a:rPr b="1" dirty="0" lang="en-US"/>
              <a:t>Types of catheter</a:t>
            </a:r>
            <a:br>
              <a:rPr dirty="0" lang="en-US"/>
            </a:br>
            <a:endParaRPr dirty="0" lang="en-US"/>
          </a:p>
        </p:txBody>
      </p:sp>
      <p:sp>
        <p:nvSpPr>
          <p:cNvPr id="1048707" name="Content Placeholder 2"/>
          <p:cNvSpPr>
            <a:spLocks noGrp="1"/>
          </p:cNvSpPr>
          <p:nvPr>
            <p:ph idx="1"/>
          </p:nvPr>
        </p:nvSpPr>
        <p:spPr/>
        <p:txBody>
          <a:bodyPr>
            <a:normAutofit/>
          </a:bodyPr>
          <a:p>
            <a:r>
              <a:rPr dirty="0" sz="3200" lang="en-US">
                <a:latin typeface="Calibri" panose="020F0502020204030204" pitchFamily="34" charset="0"/>
              </a:rPr>
              <a:t>There are two main types of catheter:</a:t>
            </a:r>
          </a:p>
          <a:p>
            <a:pPr lvl="0">
              <a:buFont typeface="Wingdings" panose="05000000000000000000" pitchFamily="2" charset="2"/>
              <a:buChar char="ü"/>
            </a:pPr>
            <a:r>
              <a:rPr b="1" dirty="0" sz="3200" lang="en-US">
                <a:latin typeface="Calibri" panose="020F0502020204030204" pitchFamily="34" charset="0"/>
              </a:rPr>
              <a:t>intermittent</a:t>
            </a:r>
            <a:r>
              <a:rPr dirty="0" sz="3200" lang="en-US">
                <a:latin typeface="Calibri" panose="020F0502020204030204" pitchFamily="34" charset="0"/>
              </a:rPr>
              <a:t> catheter, where the catheter is temporarily inserted into the bladder and removed once the bladder is empty, and </a:t>
            </a:r>
          </a:p>
          <a:p>
            <a:pPr lvl="0">
              <a:buFont typeface="Wingdings" panose="05000000000000000000" pitchFamily="2" charset="2"/>
              <a:buChar char="ü"/>
            </a:pPr>
            <a:r>
              <a:rPr b="1" dirty="0" sz="3200" lang="en-US">
                <a:latin typeface="Calibri" panose="020F0502020204030204" pitchFamily="34" charset="0"/>
              </a:rPr>
              <a:t>indwelling</a:t>
            </a:r>
            <a:r>
              <a:rPr dirty="0" sz="3200" lang="en-US">
                <a:latin typeface="Calibri" panose="020F0502020204030204" pitchFamily="34" charset="0"/>
              </a:rPr>
              <a:t> catheter, where the catheter remains in place for many weeks.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206" name=""/>
        <p:cNvGrpSpPr/>
        <p:nvPr/>
      </p:nvGrpSpPr>
      <p:grpSpPr>
        <a:xfrm>
          <a:off x="0" y="0"/>
          <a:ext cx="0" cy="0"/>
          <a:chOff x="0" y="0"/>
          <a:chExt cx="0" cy="0"/>
        </a:xfrm>
      </p:grpSpPr>
      <p:sp>
        <p:nvSpPr>
          <p:cNvPr id="1048708" name="Title 1"/>
          <p:cNvSpPr>
            <a:spLocks noGrp="1"/>
          </p:cNvSpPr>
          <p:nvPr>
            <p:ph type="title"/>
          </p:nvPr>
        </p:nvSpPr>
        <p:spPr/>
        <p:txBody>
          <a:bodyPr>
            <a:normAutofit fontScale="90000"/>
          </a:bodyPr>
          <a:p>
            <a:r>
              <a:rPr b="1" dirty="0" lang="en-US"/>
              <a:t>Indications for urethral catheterization</a:t>
            </a:r>
            <a:br>
              <a:rPr dirty="0" lang="en-US"/>
            </a:br>
            <a:endParaRPr dirty="0" lang="en-US"/>
          </a:p>
        </p:txBody>
      </p:sp>
      <p:sp>
        <p:nvSpPr>
          <p:cNvPr id="1048709" name="Content Placeholder 2"/>
          <p:cNvSpPr>
            <a:spLocks noGrp="1"/>
          </p:cNvSpPr>
          <p:nvPr>
            <p:ph idx="1"/>
          </p:nvPr>
        </p:nvSpPr>
        <p:spPr/>
        <p:txBody>
          <a:bodyPr>
            <a:noAutofit/>
          </a:bodyPr>
          <a:p>
            <a:pPr lvl="0">
              <a:buFont typeface="Wingdings" panose="05000000000000000000" pitchFamily="2" charset="2"/>
              <a:buChar char="v"/>
            </a:pPr>
            <a:r>
              <a:rPr dirty="0" sz="2800" lang="en-US">
                <a:latin typeface="Calibri" panose="020F0502020204030204" pitchFamily="34" charset="0"/>
              </a:rPr>
              <a:t>Monitoring urine output</a:t>
            </a:r>
          </a:p>
          <a:p>
            <a:pPr lvl="0">
              <a:buFont typeface="Wingdings" panose="05000000000000000000" pitchFamily="2" charset="2"/>
              <a:buChar char="v"/>
            </a:pPr>
            <a:r>
              <a:rPr dirty="0" sz="2800" lang="en-US">
                <a:latin typeface="Calibri" panose="020F0502020204030204" pitchFamily="34" charset="0"/>
              </a:rPr>
              <a:t>Control incontinence</a:t>
            </a:r>
          </a:p>
          <a:p>
            <a:pPr lvl="0">
              <a:buFont typeface="Wingdings" panose="05000000000000000000" pitchFamily="2" charset="2"/>
              <a:buChar char="v"/>
            </a:pPr>
            <a:r>
              <a:rPr dirty="0" sz="2800" lang="en-US">
                <a:latin typeface="Calibri" panose="020F0502020204030204" pitchFamily="34" charset="0"/>
              </a:rPr>
              <a:t>Prevent urinary retention</a:t>
            </a:r>
          </a:p>
          <a:p>
            <a:pPr lvl="0">
              <a:buFont typeface="Wingdings" panose="05000000000000000000" pitchFamily="2" charset="2"/>
              <a:buChar char="v"/>
            </a:pPr>
            <a:r>
              <a:rPr dirty="0" sz="2800" lang="en-US">
                <a:latin typeface="Calibri" panose="020F0502020204030204" pitchFamily="34" charset="0"/>
              </a:rPr>
              <a:t>Diagnostic urinary specimen</a:t>
            </a:r>
          </a:p>
          <a:p>
            <a:pPr lvl="0">
              <a:buFont typeface="Wingdings" panose="05000000000000000000" pitchFamily="2" charset="2"/>
              <a:buChar char="v"/>
            </a:pPr>
            <a:r>
              <a:rPr dirty="0" sz="2800" lang="en-US">
                <a:latin typeface="Calibri" panose="020F0502020204030204" pitchFamily="34" charset="0"/>
              </a:rPr>
              <a:t>Preoperative procedure for pelvic surgery</a:t>
            </a:r>
          </a:p>
          <a:p>
            <a:pPr lvl="0">
              <a:buFont typeface="Wingdings" panose="05000000000000000000" pitchFamily="2" charset="2"/>
              <a:buChar char="v"/>
            </a:pPr>
            <a:r>
              <a:rPr dirty="0" sz="2800" lang="en-US">
                <a:latin typeface="Calibri" panose="020F0502020204030204" pitchFamily="34" charset="0"/>
              </a:rPr>
              <a:t>management of unconscious patient</a:t>
            </a:r>
          </a:p>
          <a:p>
            <a:pPr lvl="0">
              <a:buFont typeface="Wingdings" panose="05000000000000000000" pitchFamily="2" charset="2"/>
              <a:buChar char="v"/>
            </a:pPr>
            <a:r>
              <a:rPr dirty="0" sz="2800" lang="en-US">
                <a:latin typeface="Calibri" panose="020F0502020204030204" pitchFamily="34" charset="0"/>
              </a:rPr>
              <a:t>Allow for bladder irrigation</a:t>
            </a:r>
          </a:p>
          <a:p>
            <a:endParaRPr dirty="0" sz="2800" lang="en-US">
              <a:latin typeface="Calibri" panose="020F0502020204030204"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207" name=""/>
        <p:cNvGrpSpPr/>
        <p:nvPr/>
      </p:nvGrpSpPr>
      <p:grpSpPr>
        <a:xfrm>
          <a:off x="0" y="0"/>
          <a:ext cx="0" cy="0"/>
          <a:chOff x="0" y="0"/>
          <a:chExt cx="0" cy="0"/>
        </a:xfrm>
      </p:grpSpPr>
      <p:sp>
        <p:nvSpPr>
          <p:cNvPr id="1048710" name="Title 1"/>
          <p:cNvSpPr>
            <a:spLocks noGrp="1"/>
          </p:cNvSpPr>
          <p:nvPr>
            <p:ph type="title"/>
          </p:nvPr>
        </p:nvSpPr>
        <p:spPr/>
        <p:txBody>
          <a:bodyPr/>
          <a:p>
            <a:r>
              <a:rPr b="1" dirty="0" lang="en-US"/>
              <a:t>Risks/ Complications  of urinary catheterization</a:t>
            </a:r>
            <a:endParaRPr dirty="0" lang="en-US"/>
          </a:p>
        </p:txBody>
      </p:sp>
      <p:sp>
        <p:nvSpPr>
          <p:cNvPr id="1048711" name="Content Placeholder 2"/>
          <p:cNvSpPr>
            <a:spLocks noGrp="1"/>
          </p:cNvSpPr>
          <p:nvPr>
            <p:ph idx="1"/>
          </p:nvPr>
        </p:nvSpPr>
        <p:spPr>
          <a:xfrm>
            <a:off x="2589212" y="1650274"/>
            <a:ext cx="8915400" cy="3777622"/>
          </a:xfrm>
        </p:spPr>
        <p:txBody>
          <a:bodyPr>
            <a:noAutofit/>
          </a:bodyPr>
          <a:p>
            <a:r>
              <a:rPr b="1" dirty="0" sz="3200" lang="en-US">
                <a:latin typeface="Calibri" panose="020F0502020204030204" pitchFamily="34" charset="0"/>
              </a:rPr>
              <a:t>Infection</a:t>
            </a:r>
            <a:r>
              <a:rPr dirty="0" sz="3200" lang="en-US">
                <a:latin typeface="Calibri" panose="020F0502020204030204" pitchFamily="34" charset="0"/>
              </a:rPr>
              <a:t>- Urethritis, epididymitis, pyelonephritis.</a:t>
            </a:r>
            <a:endParaRPr b="1" dirty="0" sz="3200" lang="en-US">
              <a:latin typeface="Calibri" panose="020F0502020204030204" pitchFamily="34" charset="0"/>
            </a:endParaRPr>
          </a:p>
          <a:p>
            <a:pPr lvl="0"/>
            <a:r>
              <a:rPr b="1" dirty="0" sz="3200" lang="en-US">
                <a:latin typeface="Calibri" panose="020F0502020204030204" pitchFamily="34" charset="0"/>
              </a:rPr>
              <a:t>Trauma</a:t>
            </a:r>
            <a:r>
              <a:rPr dirty="0" sz="3200" lang="en-US">
                <a:latin typeface="Calibri" panose="020F0502020204030204" pitchFamily="34" charset="0"/>
              </a:rPr>
              <a:t>- partial or complete urethral tear, Long term risk of stricture.</a:t>
            </a:r>
          </a:p>
          <a:p>
            <a:pPr lvl="0"/>
            <a:r>
              <a:rPr b="1" dirty="0" sz="3200" lang="en-US">
                <a:latin typeface="Calibri" panose="020F0502020204030204" pitchFamily="34" charset="0"/>
              </a:rPr>
              <a:t>Failure to catheterize</a:t>
            </a:r>
            <a:r>
              <a:rPr dirty="0" sz="3200" lang="en-US">
                <a:latin typeface="Calibri" panose="020F0502020204030204" pitchFamily="34" charset="0"/>
              </a:rPr>
              <a:t>:</a:t>
            </a:r>
          </a:p>
          <a:p>
            <a:pPr lvl="0">
              <a:buFont typeface="Wingdings" panose="05000000000000000000" pitchFamily="2" charset="2"/>
              <a:buChar char="ü"/>
            </a:pPr>
            <a:r>
              <a:rPr dirty="0" sz="3200" lang="en-US">
                <a:latin typeface="Calibri" panose="020F0502020204030204" pitchFamily="34" charset="0"/>
              </a:rPr>
              <a:t>Inability to identify urethra in females</a:t>
            </a:r>
          </a:p>
          <a:p>
            <a:pPr lvl="0">
              <a:buFont typeface="Wingdings" panose="05000000000000000000" pitchFamily="2" charset="2"/>
              <a:buChar char="ü"/>
            </a:pPr>
            <a:r>
              <a:rPr dirty="0" sz="3200" lang="en-US">
                <a:latin typeface="Calibri" panose="020F0502020204030204" pitchFamily="34" charset="0"/>
              </a:rPr>
              <a:t>Strictures of  urethra</a:t>
            </a:r>
          </a:p>
          <a:p>
            <a:pPr lvl="0">
              <a:buFont typeface="Wingdings" panose="05000000000000000000" pitchFamily="2" charset="2"/>
              <a:buChar char="ü"/>
            </a:pPr>
            <a:r>
              <a:rPr dirty="0" sz="3200" lang="en-US">
                <a:latin typeface="Calibri" panose="020F0502020204030204" pitchFamily="34" charset="0"/>
              </a:rPr>
              <a:t>Prostatic obstruction</a:t>
            </a:r>
          </a:p>
          <a:p>
            <a:endParaRPr dirty="0" sz="3200" lang="en-US">
              <a:latin typeface="Calibri" panose="020F0502020204030204"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208" name=""/>
        <p:cNvGrpSpPr/>
        <p:nvPr/>
      </p:nvGrpSpPr>
      <p:grpSpPr>
        <a:xfrm>
          <a:off x="0" y="0"/>
          <a:ext cx="0" cy="0"/>
          <a:chOff x="0" y="0"/>
          <a:chExt cx="0" cy="0"/>
        </a:xfrm>
      </p:grpSpPr>
      <p:sp>
        <p:nvSpPr>
          <p:cNvPr id="1048712" name="Title 1"/>
          <p:cNvSpPr>
            <a:spLocks noGrp="1"/>
          </p:cNvSpPr>
          <p:nvPr>
            <p:ph type="title"/>
          </p:nvPr>
        </p:nvSpPr>
        <p:spPr/>
        <p:txBody>
          <a:bodyPr/>
          <a:p>
            <a:r>
              <a:rPr b="1" dirty="0" i="1" lang="en-US"/>
              <a:t>Assignment:</a:t>
            </a:r>
            <a:endParaRPr dirty="0" lang="en-US"/>
          </a:p>
        </p:txBody>
      </p:sp>
      <p:sp>
        <p:nvSpPr>
          <p:cNvPr id="1048713" name="Content Placeholder 2"/>
          <p:cNvSpPr>
            <a:spLocks noGrp="1"/>
          </p:cNvSpPr>
          <p:nvPr>
            <p:ph idx="1"/>
          </p:nvPr>
        </p:nvSpPr>
        <p:spPr/>
        <p:txBody>
          <a:bodyPr>
            <a:normAutofit/>
          </a:bodyPr>
          <a:p>
            <a:r>
              <a:rPr b="1" dirty="0" sz="3600" i="1" lang="en-US">
                <a:latin typeface="Calibri" panose="020F0502020204030204" pitchFamily="34" charset="0"/>
              </a:rPr>
              <a:t>Read on male and female catheterization technique in your procedure manuals.</a:t>
            </a:r>
            <a:endParaRPr dirty="0" sz="3600" lang="en-US">
              <a:latin typeface="Calibri" panose="020F0502020204030204" pitchFamily="34" charset="0"/>
            </a:endParaRPr>
          </a:p>
          <a:p>
            <a:endParaRPr dirty="0" sz="3600" lang="en-US">
              <a:latin typeface="Calibri" panose="020F0502020204030204"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209" name=""/>
        <p:cNvGrpSpPr/>
        <p:nvPr/>
      </p:nvGrpSpPr>
      <p:grpSpPr>
        <a:xfrm>
          <a:off x="0" y="0"/>
          <a:ext cx="0" cy="0"/>
          <a:chOff x="0" y="0"/>
          <a:chExt cx="0" cy="0"/>
        </a:xfrm>
      </p:grpSpPr>
      <p:sp>
        <p:nvSpPr>
          <p:cNvPr id="1048714" name="Title 1"/>
          <p:cNvSpPr>
            <a:spLocks noGrp="1"/>
          </p:cNvSpPr>
          <p:nvPr>
            <p:ph type="title"/>
          </p:nvPr>
        </p:nvSpPr>
        <p:spPr/>
        <p:txBody>
          <a:bodyPr>
            <a:normAutofit fontScale="90000"/>
          </a:bodyPr>
          <a:p>
            <a:r>
              <a:rPr b="1" dirty="0" lang="en-US"/>
              <a:t>BLADDER IRRIGATION</a:t>
            </a:r>
            <a:br>
              <a:rPr dirty="0" lang="en-US"/>
            </a:br>
            <a:endParaRPr dirty="0" lang="en-US"/>
          </a:p>
        </p:txBody>
      </p:sp>
      <p:sp>
        <p:nvSpPr>
          <p:cNvPr id="1048715" name="Content Placeholder 2"/>
          <p:cNvSpPr>
            <a:spLocks noGrp="1"/>
          </p:cNvSpPr>
          <p:nvPr>
            <p:ph idx="1"/>
          </p:nvPr>
        </p:nvSpPr>
        <p:spPr>
          <a:xfrm>
            <a:off x="1463040" y="1153886"/>
            <a:ext cx="10041572" cy="3777622"/>
          </a:xfrm>
        </p:spPr>
        <p:txBody>
          <a:bodyPr>
            <a:noAutofit/>
          </a:bodyPr>
          <a:p>
            <a:pPr algn="just"/>
            <a:r>
              <a:rPr dirty="0" sz="3200" lang="en-US">
                <a:latin typeface="Calibri" panose="020F0502020204030204" pitchFamily="34" charset="0"/>
              </a:rPr>
              <a:t>Is the process of flushing the bladder with N. Saline to prevent or treat clot formation.</a:t>
            </a:r>
          </a:p>
          <a:p>
            <a:pPr algn="just"/>
            <a:r>
              <a:rPr dirty="0" sz="3200" lang="en-US">
                <a:latin typeface="Calibri" panose="020F0502020204030204" pitchFamily="34" charset="0"/>
              </a:rPr>
              <a:t>Sometimes blood clots form in the bladder and must be washed out, quite common after transurethral resection of the prostate(TURP).</a:t>
            </a:r>
          </a:p>
          <a:p>
            <a:pPr algn="just"/>
            <a:r>
              <a:rPr dirty="0" sz="3200" lang="en-US">
                <a:latin typeface="Calibri" panose="020F0502020204030204" pitchFamily="34" charset="0"/>
              </a:rPr>
              <a:t>Irrigation has also been used to instill medications such as Rx of bladder infections – done continuously over a period of time.</a:t>
            </a:r>
          </a:p>
          <a:p>
            <a:endParaRPr dirty="0" sz="3200" lang="en-US">
              <a:latin typeface="Calibri" panose="020F0502020204030204"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210" name=""/>
        <p:cNvGrpSpPr/>
        <p:nvPr/>
      </p:nvGrpSpPr>
      <p:grpSpPr>
        <a:xfrm>
          <a:off x="0" y="0"/>
          <a:ext cx="0" cy="0"/>
          <a:chOff x="0" y="0"/>
          <a:chExt cx="0" cy="0"/>
        </a:xfrm>
      </p:grpSpPr>
      <p:sp>
        <p:nvSpPr>
          <p:cNvPr id="1048716" name="Title 1"/>
          <p:cNvSpPr>
            <a:spLocks noGrp="1"/>
          </p:cNvSpPr>
          <p:nvPr>
            <p:ph type="title"/>
          </p:nvPr>
        </p:nvSpPr>
        <p:spPr/>
        <p:txBody>
          <a:bodyPr/>
          <a:p>
            <a:r>
              <a:rPr dirty="0" lang="en-US"/>
              <a:t>N/B</a:t>
            </a:r>
          </a:p>
        </p:txBody>
      </p:sp>
      <p:sp>
        <p:nvSpPr>
          <p:cNvPr id="1048717" name="Content Placeholder 2"/>
          <p:cNvSpPr>
            <a:spLocks noGrp="1"/>
          </p:cNvSpPr>
          <p:nvPr>
            <p:ph idx="1"/>
          </p:nvPr>
        </p:nvSpPr>
        <p:spPr/>
        <p:txBody>
          <a:bodyPr/>
          <a:p>
            <a:r>
              <a:rPr dirty="0" lang="en-US"/>
              <a:t>Read in your procedure manuals on bladder irrigation</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211" name=""/>
        <p:cNvGrpSpPr/>
        <p:nvPr/>
      </p:nvGrpSpPr>
      <p:grpSpPr>
        <a:xfrm>
          <a:off x="0" y="0"/>
          <a:ext cx="0" cy="0"/>
          <a:chOff x="0" y="0"/>
          <a:chExt cx="0" cy="0"/>
        </a:xfrm>
      </p:grpSpPr>
      <p:sp>
        <p:nvSpPr>
          <p:cNvPr id="1048718" name="Title 1"/>
          <p:cNvSpPr>
            <a:spLocks noGrp="1"/>
          </p:cNvSpPr>
          <p:nvPr>
            <p:ph type="title"/>
          </p:nvPr>
        </p:nvSpPr>
        <p:spPr/>
        <p:txBody>
          <a:bodyPr>
            <a:normAutofit fontScale="90000"/>
          </a:bodyPr>
          <a:p>
            <a:br>
              <a:rPr baseline="0" b="0" dirty="0" sz="4400" i="0" lang="en-US" strike="noStrike" u="none">
                <a:solidFill>
                  <a:srgbClr val="FF0000"/>
                </a:solidFill>
              </a:rPr>
            </a:br>
            <a:r>
              <a:rPr baseline="0" b="0" dirty="0" sz="4400" i="0" lang="en-US" strike="noStrike" u="none">
                <a:solidFill>
                  <a:srgbClr val="FF0000"/>
                </a:solidFill>
              </a:rPr>
              <a:t>CHOLECYSTOGRAPHY</a:t>
            </a:r>
            <a:br>
              <a:rPr baseline="0" b="0" dirty="0" sz="4400" i="0" lang="en-US" strike="noStrike" u="none">
                <a:solidFill>
                  <a:srgbClr val="FF0000"/>
                </a:solidFill>
              </a:rPr>
            </a:br>
            <a:endParaRPr dirty="0" lang="en-US">
              <a:solidFill>
                <a:srgbClr val="FF0000"/>
              </a:solidFill>
            </a:endParaRPr>
          </a:p>
        </p:txBody>
      </p:sp>
      <p:sp>
        <p:nvSpPr>
          <p:cNvPr id="1048719" name="Content Placeholder 2"/>
          <p:cNvSpPr>
            <a:spLocks noGrp="1"/>
          </p:cNvSpPr>
          <p:nvPr>
            <p:ph idx="1"/>
          </p:nvPr>
        </p:nvSpPr>
        <p:spPr/>
        <p:txBody>
          <a:bodyPr>
            <a:noAutofit/>
          </a:bodyPr>
          <a:p>
            <a:r>
              <a:rPr baseline="0" b="0" dirty="0" sz="3600" i="0" lang="en-US" strike="noStrike" u="none">
                <a:solidFill>
                  <a:srgbClr val="000000"/>
                </a:solidFill>
              </a:rPr>
              <a:t>Oral</a:t>
            </a:r>
            <a:r>
              <a:rPr dirty="0" sz="3600" lang="en-US">
                <a:solidFill>
                  <a:srgbClr val="000000"/>
                </a:solidFill>
              </a:rPr>
              <a:t> </a:t>
            </a:r>
            <a:r>
              <a:rPr baseline="0" b="0" dirty="0" sz="3600" i="0" lang="en-US" strike="noStrike" u="none">
                <a:solidFill>
                  <a:srgbClr val="000000"/>
                </a:solidFill>
              </a:rPr>
              <a:t>cholangiography may be performed to detect gallstones and to assess the ability of the gallbladder to fill, concentrate its contents, contract, and empty.</a:t>
            </a:r>
          </a:p>
          <a:p>
            <a:r>
              <a:rPr baseline="0" b="0" dirty="0" sz="3600" i="0" lang="en-US" strike="noStrike" u="none">
                <a:solidFill>
                  <a:srgbClr val="000000"/>
                </a:solidFill>
              </a:rPr>
              <a:t> An iodide-containing contrast agent excreted by the liver and concentrated in the gallbladder is administered to the patient. </a:t>
            </a:r>
          </a:p>
          <a:p>
            <a:r>
              <a:rPr baseline="0" b="0" dirty="0" sz="3600" i="0" lang="en-US" strike="noStrike" u="none">
                <a:solidFill>
                  <a:srgbClr val="000000"/>
                </a:solidFill>
              </a:rPr>
              <a:t>The normal gallbladder fills with this radiopaque substance. If gallstones are present, they appear as shadows on the x-ray film.</a:t>
            </a:r>
            <a:endParaRPr dirty="0" sz="3600"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212" name=""/>
        <p:cNvGrpSpPr/>
        <p:nvPr/>
      </p:nvGrpSpPr>
      <p:grpSpPr>
        <a:xfrm>
          <a:off x="0" y="0"/>
          <a:ext cx="0" cy="0"/>
          <a:chOff x="0" y="0"/>
          <a:chExt cx="0" cy="0"/>
        </a:xfrm>
      </p:grpSpPr>
      <p:sp>
        <p:nvSpPr>
          <p:cNvPr id="1048720" name="Title 1"/>
          <p:cNvSpPr>
            <a:spLocks noGrp="1"/>
          </p:cNvSpPr>
          <p:nvPr>
            <p:ph type="title"/>
          </p:nvPr>
        </p:nvSpPr>
        <p:spPr/>
        <p:txBody>
          <a:bodyPr/>
          <a:p>
            <a:endParaRPr lang="en-US"/>
          </a:p>
        </p:txBody>
      </p:sp>
      <p:sp>
        <p:nvSpPr>
          <p:cNvPr id="1048721" name="Content Placeholder 2"/>
          <p:cNvSpPr>
            <a:spLocks noGrp="1"/>
          </p:cNvSpPr>
          <p:nvPr>
            <p:ph idx="1"/>
          </p:nvPr>
        </p:nvSpPr>
        <p:spPr/>
        <p:txBody>
          <a:bodyPr>
            <a:noAutofit/>
          </a:bodyPr>
          <a:p>
            <a:pPr algn="l"/>
            <a:r>
              <a:rPr baseline="0" b="0" dirty="0" sz="3600" i="0" lang="en-US" strike="noStrike" u="none"/>
              <a:t>Contrast agents include </a:t>
            </a:r>
            <a:r>
              <a:rPr baseline="0" b="0" dirty="0" sz="3600" i="0" lang="en-US" err="1" strike="noStrike" u="none"/>
              <a:t>iopanoic</a:t>
            </a:r>
            <a:r>
              <a:rPr baseline="0" b="0" dirty="0" sz="3600" i="0" lang="en-US" strike="noStrike" u="none"/>
              <a:t> acid (</a:t>
            </a:r>
            <a:r>
              <a:rPr baseline="0" b="0" dirty="0" sz="3600" i="0" lang="en-US" err="1" strike="noStrike" u="none"/>
              <a:t>Telepaque</a:t>
            </a:r>
            <a:r>
              <a:rPr baseline="0" b="0" dirty="0" sz="3600" i="0" lang="en-US" strike="noStrike" u="none"/>
              <a:t>), iodipamide meglumine (</a:t>
            </a:r>
            <a:r>
              <a:rPr baseline="0" b="0" dirty="0" sz="3600" i="0" lang="en-US" err="1" strike="noStrike" u="none"/>
              <a:t>Cholografin</a:t>
            </a:r>
            <a:r>
              <a:rPr baseline="0" b="0" dirty="0" sz="3600" i="0" lang="en-US" strike="noStrike" u="none"/>
              <a:t>), and sodium ipodate (</a:t>
            </a:r>
            <a:r>
              <a:rPr baseline="0" b="0" dirty="0" sz="3600" i="0" lang="en-US" err="1" strike="noStrike" u="none"/>
              <a:t>Oragrafin</a:t>
            </a:r>
            <a:r>
              <a:rPr baseline="0" b="0" dirty="0" sz="3600" i="0" lang="en-US" strike="noStrike" u="none"/>
              <a:t>). </a:t>
            </a:r>
          </a:p>
          <a:p>
            <a:pPr algn="l"/>
            <a:r>
              <a:rPr baseline="0" b="0" dirty="0" sz="3600" i="0" lang="en-US" strike="noStrike" u="none"/>
              <a:t>These</a:t>
            </a:r>
            <a:r>
              <a:rPr dirty="0" sz="3600" lang="en-US"/>
              <a:t> </a:t>
            </a:r>
            <a:r>
              <a:rPr baseline="0" b="0" dirty="0" sz="3600" i="0" lang="en-US" strike="noStrike" u="none"/>
              <a:t>agents are administered orally 10 to 12 hours before the x-ray study. </a:t>
            </a:r>
          </a:p>
          <a:p>
            <a:pPr algn="l"/>
            <a:r>
              <a:rPr baseline="0" b="0" dirty="0" sz="3600" i="0" lang="en-US" strike="noStrike" u="none"/>
              <a:t>To prevent contraction and emptying of the gallbladder, the patient is permitted nothing by mouth after the contrast agent is administered.</a:t>
            </a:r>
            <a:endParaRPr dirty="0" sz="3600"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50" name=""/>
        <p:cNvGrpSpPr/>
        <p:nvPr/>
      </p:nvGrpSpPr>
      <p:grpSpPr>
        <a:xfrm>
          <a:off x="0" y="0"/>
          <a:ext cx="0" cy="0"/>
          <a:chOff x="0" y="0"/>
          <a:chExt cx="0" cy="0"/>
        </a:xfrm>
      </p:grpSpPr>
      <p:pic>
        <p:nvPicPr>
          <p:cNvPr id="2097153" name="Picture 2"/>
          <p:cNvPicPr>
            <a:picLocks noChangeAspect="1"/>
          </p:cNvPicPr>
          <p:nvPr/>
        </p:nvPicPr>
        <p:blipFill>
          <a:blip xmlns:r="http://schemas.openxmlformats.org/officeDocument/2006/relationships" r:embed="rId1"/>
          <a:stretch>
            <a:fillRect/>
          </a:stretch>
        </p:blipFill>
        <p:spPr>
          <a:xfrm>
            <a:off x="206478" y="144527"/>
            <a:ext cx="11606980" cy="6506996"/>
          </a:xfrm>
          <a:prstGeom prst="rec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213" name=""/>
        <p:cNvGrpSpPr/>
        <p:nvPr/>
      </p:nvGrpSpPr>
      <p:grpSpPr>
        <a:xfrm>
          <a:off x="0" y="0"/>
          <a:ext cx="0" cy="0"/>
          <a:chOff x="0" y="0"/>
          <a:chExt cx="0" cy="0"/>
        </a:xfrm>
      </p:grpSpPr>
      <p:sp>
        <p:nvSpPr>
          <p:cNvPr id="1048722" name="Title 1"/>
          <p:cNvSpPr>
            <a:spLocks noGrp="1"/>
          </p:cNvSpPr>
          <p:nvPr>
            <p:ph type="title"/>
          </p:nvPr>
        </p:nvSpPr>
        <p:spPr/>
        <p:txBody>
          <a:bodyPr>
            <a:normAutofit fontScale="90000"/>
          </a:bodyPr>
          <a:p>
            <a:br>
              <a:rPr baseline="0" b="0" dirty="0" sz="4400" i="0" lang="en-US" strike="noStrike" u="none">
                <a:solidFill>
                  <a:srgbClr val="FF0000"/>
                </a:solidFill>
              </a:rPr>
            </a:br>
            <a:r>
              <a:rPr baseline="0" b="0" dirty="0" sz="4400" i="0" lang="en-US" strike="noStrike" u="none">
                <a:solidFill>
                  <a:srgbClr val="FF0000"/>
                </a:solidFill>
              </a:rPr>
              <a:t>ENDOSCOPIC RETROGRADE CHOLANGIOPANCREATOGRAPHY</a:t>
            </a:r>
            <a:br>
              <a:rPr baseline="0" b="0" dirty="0" sz="4400" i="0" lang="en-US" strike="noStrike" u="none">
                <a:solidFill>
                  <a:srgbClr val="FF0000"/>
                </a:solidFill>
              </a:rPr>
            </a:br>
            <a:endParaRPr dirty="0" lang="en-US">
              <a:solidFill>
                <a:srgbClr val="FF0000"/>
              </a:solidFill>
            </a:endParaRPr>
          </a:p>
        </p:txBody>
      </p:sp>
      <p:sp>
        <p:nvSpPr>
          <p:cNvPr id="1048723" name="Content Placeholder 2"/>
          <p:cNvSpPr>
            <a:spLocks noGrp="1"/>
          </p:cNvSpPr>
          <p:nvPr>
            <p:ph idx="1"/>
          </p:nvPr>
        </p:nvSpPr>
        <p:spPr/>
        <p:txBody>
          <a:bodyPr>
            <a:normAutofit/>
          </a:bodyPr>
          <a:p>
            <a:pPr algn="l"/>
            <a:r>
              <a:rPr baseline="0" b="1" dirty="0" sz="3200" i="0" lang="en-US" strike="noStrike" u="none">
                <a:solidFill>
                  <a:srgbClr val="000000"/>
                </a:solidFill>
              </a:rPr>
              <a:t>Endoscopic retrograde cholangiopancreatography </a:t>
            </a:r>
            <a:r>
              <a:rPr baseline="0" b="0" dirty="0" sz="3200" i="0" lang="en-US" strike="noStrike" u="none">
                <a:solidFill>
                  <a:srgbClr val="000000"/>
                </a:solidFill>
              </a:rPr>
              <a:t>(ERCP)</a:t>
            </a:r>
            <a:r>
              <a:rPr dirty="0" sz="3200" lang="en-US">
                <a:solidFill>
                  <a:srgbClr val="000000"/>
                </a:solidFill>
              </a:rPr>
              <a:t> </a:t>
            </a:r>
            <a:r>
              <a:rPr baseline="0" b="0" dirty="0" sz="3200" i="0" lang="en-US" strike="noStrike" u="none">
                <a:solidFill>
                  <a:srgbClr val="000000"/>
                </a:solidFill>
              </a:rPr>
              <a:t>permits direct visualization of structures that could once be seen only during laparotomy. </a:t>
            </a:r>
          </a:p>
          <a:p>
            <a:pPr algn="l"/>
            <a:r>
              <a:rPr baseline="0" b="0" dirty="0" sz="3200" i="0" lang="en-US" strike="noStrike" u="none">
                <a:solidFill>
                  <a:srgbClr val="000000"/>
                </a:solidFill>
              </a:rPr>
              <a:t>The examination of the hepatobiliary system is carried out via a side-viewing flexible fiberoptic endoscope inserted into the esophagus to the descending duodenum</a:t>
            </a:r>
          </a:p>
          <a:p>
            <a:pPr algn="l"/>
            <a:r>
              <a:rPr baseline="0" b="0" dirty="0" sz="3200" i="0" lang="en-US" strike="noStrike" u="none">
                <a:solidFill>
                  <a:srgbClr val="000000"/>
                </a:solidFill>
              </a:rPr>
              <a:t>Multiple position changes are required during the procedure, beginning in the left semi-prone position to pass the endoscope.</a:t>
            </a:r>
            <a:endParaRPr dirty="0" sz="3200"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214" name=""/>
        <p:cNvGrpSpPr/>
        <p:nvPr/>
      </p:nvGrpSpPr>
      <p:grpSpPr>
        <a:xfrm>
          <a:off x="0" y="0"/>
          <a:ext cx="0" cy="0"/>
          <a:chOff x="0" y="0"/>
          <a:chExt cx="0" cy="0"/>
        </a:xfrm>
      </p:grpSpPr>
      <p:pic>
        <p:nvPicPr>
          <p:cNvPr id="2097164" name="Picture 2"/>
          <p:cNvPicPr>
            <a:picLocks noChangeAspect="1"/>
          </p:cNvPicPr>
          <p:nvPr/>
        </p:nvPicPr>
        <p:blipFill>
          <a:blip xmlns:r="http://schemas.openxmlformats.org/officeDocument/2006/relationships" r:embed="rId1"/>
          <a:stretch>
            <a:fillRect/>
          </a:stretch>
        </p:blipFill>
        <p:spPr>
          <a:xfrm>
            <a:off x="1773382" y="651164"/>
            <a:ext cx="8035636" cy="5624945"/>
          </a:xfrm>
          <a:prstGeom prst="rec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215" name=""/>
        <p:cNvGrpSpPr/>
        <p:nvPr/>
      </p:nvGrpSpPr>
      <p:grpSpPr>
        <a:xfrm>
          <a:off x="0" y="0"/>
          <a:ext cx="0" cy="0"/>
          <a:chOff x="0" y="0"/>
          <a:chExt cx="0" cy="0"/>
        </a:xfrm>
      </p:grpSpPr>
      <p:sp>
        <p:nvSpPr>
          <p:cNvPr id="1048724" name="Title 1"/>
          <p:cNvSpPr>
            <a:spLocks noGrp="1"/>
          </p:cNvSpPr>
          <p:nvPr>
            <p:ph type="title"/>
          </p:nvPr>
        </p:nvSpPr>
        <p:spPr/>
        <p:txBody>
          <a:bodyPr/>
          <a:p>
            <a:endParaRPr lang="en-US"/>
          </a:p>
        </p:txBody>
      </p:sp>
      <p:sp>
        <p:nvSpPr>
          <p:cNvPr id="1048725" name="Content Placeholder 2"/>
          <p:cNvSpPr>
            <a:spLocks noGrp="1"/>
          </p:cNvSpPr>
          <p:nvPr>
            <p:ph idx="1"/>
          </p:nvPr>
        </p:nvSpPr>
        <p:spPr/>
        <p:txBody>
          <a:bodyPr>
            <a:noAutofit/>
          </a:bodyPr>
          <a:p>
            <a:pPr algn="l"/>
            <a:r>
              <a:rPr baseline="0" b="0" dirty="0" sz="3600" i="0" lang="en-US" strike="noStrike" u="none"/>
              <a:t>Fluoroscopy and multiple x-rays are used during ERCP to evaluate the presence and location of ductal stones. </a:t>
            </a:r>
          </a:p>
          <a:p>
            <a:pPr algn="l"/>
            <a:r>
              <a:rPr baseline="0" b="0" dirty="0" sz="3600" i="0" lang="en-US" strike="noStrike" u="none"/>
              <a:t>Careful insertion of a catheter through the endoscope into the common bile duct is the most important step in sphincterotomy (division of the muscles of the biliary sphincter) for gallstone extraction via this technique. </a:t>
            </a:r>
            <a:endParaRPr dirty="0" sz="3600"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216" name=""/>
        <p:cNvGrpSpPr/>
        <p:nvPr/>
      </p:nvGrpSpPr>
      <p:grpSpPr>
        <a:xfrm>
          <a:off x="0" y="0"/>
          <a:ext cx="0" cy="0"/>
          <a:chOff x="0" y="0"/>
          <a:chExt cx="0" cy="0"/>
        </a:xfrm>
      </p:grpSpPr>
      <p:sp>
        <p:nvSpPr>
          <p:cNvPr id="1048726" name="Title 1"/>
          <p:cNvSpPr>
            <a:spLocks noGrp="1"/>
          </p:cNvSpPr>
          <p:nvPr>
            <p:ph type="title"/>
          </p:nvPr>
        </p:nvSpPr>
        <p:spPr/>
        <p:txBody>
          <a:bodyPr/>
          <a:p>
            <a:r>
              <a:rPr dirty="0" lang="en-US">
                <a:solidFill>
                  <a:schemeClr val="accent1"/>
                </a:solidFill>
              </a:rPr>
              <a:t>Care of the patient</a:t>
            </a:r>
          </a:p>
        </p:txBody>
      </p:sp>
      <p:sp>
        <p:nvSpPr>
          <p:cNvPr id="1048727" name="Content Placeholder 2"/>
          <p:cNvSpPr>
            <a:spLocks noGrp="1"/>
          </p:cNvSpPr>
          <p:nvPr>
            <p:ph idx="1"/>
          </p:nvPr>
        </p:nvSpPr>
        <p:spPr/>
        <p:txBody>
          <a:bodyPr>
            <a:noAutofit/>
          </a:bodyPr>
          <a:p>
            <a:pPr algn="l"/>
            <a:r>
              <a:rPr baseline="0" b="0" dirty="0" sz="3600" i="0" lang="en-US" strike="noStrike" u="none"/>
              <a:t>the patient is given an explanation of the procedure and his or her role in it. </a:t>
            </a:r>
          </a:p>
          <a:p>
            <a:pPr algn="l"/>
            <a:r>
              <a:rPr baseline="0" b="0" dirty="0" sz="3600" i="0" lang="en-US" strike="noStrike" u="none"/>
              <a:t>The patient takes nothing by mouth for several hours before the procedure. </a:t>
            </a:r>
          </a:p>
          <a:p>
            <a:pPr algn="l"/>
            <a:r>
              <a:rPr baseline="0" b="0" dirty="0" sz="3600" i="0" lang="en-US" strike="noStrike" u="none"/>
              <a:t>Moderate sedation is used with this procedure, so the sedated patient must be monitored closely. </a:t>
            </a:r>
          </a:p>
          <a:p>
            <a:pPr algn="l"/>
            <a:r>
              <a:rPr baseline="0" b="0" dirty="0" sz="3600" i="0" lang="en-US" strike="noStrike" u="none"/>
              <a:t>Most endoscopists use a combination of an opioid and a benzodiazepine.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217" name=""/>
        <p:cNvGrpSpPr/>
        <p:nvPr/>
      </p:nvGrpSpPr>
      <p:grpSpPr>
        <a:xfrm>
          <a:off x="0" y="0"/>
          <a:ext cx="0" cy="0"/>
          <a:chOff x="0" y="0"/>
          <a:chExt cx="0" cy="0"/>
        </a:xfrm>
      </p:grpSpPr>
      <p:sp>
        <p:nvSpPr>
          <p:cNvPr id="1048728" name="Title 1"/>
          <p:cNvSpPr>
            <a:spLocks noGrp="1"/>
          </p:cNvSpPr>
          <p:nvPr>
            <p:ph type="title"/>
          </p:nvPr>
        </p:nvSpPr>
        <p:spPr/>
        <p:txBody>
          <a:bodyPr/>
          <a:p>
            <a:endParaRPr lang="en-US"/>
          </a:p>
        </p:txBody>
      </p:sp>
      <p:sp>
        <p:nvSpPr>
          <p:cNvPr id="1048729" name="Content Placeholder 2"/>
          <p:cNvSpPr>
            <a:spLocks noGrp="1"/>
          </p:cNvSpPr>
          <p:nvPr>
            <p:ph idx="1"/>
          </p:nvPr>
        </p:nvSpPr>
        <p:spPr/>
        <p:txBody>
          <a:bodyPr>
            <a:normAutofit fontScale="88889" lnSpcReduction="20000"/>
          </a:bodyPr>
          <a:p>
            <a:pPr algn="l"/>
            <a:r>
              <a:rPr baseline="0" b="0" dirty="0" sz="3600" i="0" lang="en-US" strike="noStrike" u="none"/>
              <a:t>Medications such as glucagon or anticholinergics may also be necessary to eliminate duodenal peristalsis to make cannulation easier. </a:t>
            </a:r>
          </a:p>
          <a:p>
            <a:pPr algn="l"/>
            <a:r>
              <a:rPr baseline="0" b="0" dirty="0" sz="3600" i="0" lang="en-US" strike="noStrike" u="none"/>
              <a:t>The nurse observes closely for signs of respiratory and central nervous system depression, hypotension, oversedation, and vomiting (if glucagon is given). </a:t>
            </a:r>
          </a:p>
          <a:p>
            <a:pPr algn="l"/>
            <a:r>
              <a:rPr baseline="0" b="0" dirty="0" sz="3600" i="0" lang="en-US" strike="noStrike" u="none"/>
              <a:t>During ERCP, the nurse monitors intravenous fluids, administers medications, and positions the patient.</a:t>
            </a:r>
            <a:endParaRPr dirty="0" sz="3600" lang="en-US"/>
          </a:p>
          <a:p>
            <a:endParaRPr dirty="0" sz="3600"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218" name=""/>
        <p:cNvGrpSpPr/>
        <p:nvPr/>
      </p:nvGrpSpPr>
      <p:grpSpPr>
        <a:xfrm>
          <a:off x="0" y="0"/>
          <a:ext cx="0" cy="0"/>
          <a:chOff x="0" y="0"/>
          <a:chExt cx="0" cy="0"/>
        </a:xfrm>
      </p:grpSpPr>
      <p:sp>
        <p:nvSpPr>
          <p:cNvPr id="1048730" name="Title 1"/>
          <p:cNvSpPr>
            <a:spLocks noGrp="1"/>
          </p:cNvSpPr>
          <p:nvPr>
            <p:ph type="title"/>
          </p:nvPr>
        </p:nvSpPr>
        <p:spPr/>
        <p:txBody>
          <a:bodyPr/>
          <a:p>
            <a:endParaRPr lang="en-US"/>
          </a:p>
        </p:txBody>
      </p:sp>
      <p:sp>
        <p:nvSpPr>
          <p:cNvPr id="1048731" name="Content Placeholder 2"/>
          <p:cNvSpPr>
            <a:spLocks noGrp="1"/>
          </p:cNvSpPr>
          <p:nvPr>
            <p:ph idx="1"/>
          </p:nvPr>
        </p:nvSpPr>
        <p:spPr/>
        <p:txBody>
          <a:bodyPr>
            <a:noAutofit/>
          </a:bodyPr>
          <a:p>
            <a:pPr algn="l"/>
            <a:r>
              <a:rPr baseline="0" b="0" dirty="0" sz="3600" i="0" lang="en-US" strike="noStrike" u="none"/>
              <a:t>After the procedure, the nurse monitors the patient’s condition, observing vital signs and monitoring for signs of perforation or infection.</a:t>
            </a:r>
          </a:p>
          <a:p>
            <a:pPr algn="l"/>
            <a:r>
              <a:rPr baseline="0" b="0" dirty="0" sz="3600" i="0" lang="en-US" strike="noStrike" u="none"/>
              <a:t> The nurse also monitors the patient for side effects of any medications received during the procedure and for return of the gag and cough reflexes after the use of local anesthetics.</a:t>
            </a:r>
            <a:endParaRPr dirty="0" sz="3600"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219" name=""/>
        <p:cNvGrpSpPr/>
        <p:nvPr/>
      </p:nvGrpSpPr>
      <p:grpSpPr>
        <a:xfrm>
          <a:off x="0" y="0"/>
          <a:ext cx="0" cy="0"/>
          <a:chOff x="0" y="0"/>
          <a:chExt cx="0" cy="0"/>
        </a:xfrm>
      </p:grpSpPr>
      <p:sp>
        <p:nvSpPr>
          <p:cNvPr id="1048732" name="Title 1"/>
          <p:cNvSpPr>
            <a:spLocks noGrp="1"/>
          </p:cNvSpPr>
          <p:nvPr>
            <p:ph type="title"/>
          </p:nvPr>
        </p:nvSpPr>
        <p:spPr/>
        <p:txBody>
          <a:bodyPr>
            <a:normAutofit fontScale="90000"/>
          </a:bodyPr>
          <a:p>
            <a:br>
              <a:rPr baseline="0" b="1" dirty="0" i="0" lang="en-US" strike="noStrike" u="none">
                <a:solidFill>
                  <a:srgbClr val="FF0000"/>
                </a:solidFill>
              </a:rPr>
            </a:br>
            <a:r>
              <a:rPr baseline="0" b="1" dirty="0" i="0" lang="en-US" strike="noStrike" u="none">
                <a:solidFill>
                  <a:srgbClr val="FF0000"/>
                </a:solidFill>
              </a:rPr>
              <a:t>Hysterosalpingography or Uterotubography</a:t>
            </a:r>
            <a:br>
              <a:rPr baseline="0" b="1" dirty="0" i="0" lang="en-US" strike="noStrike" u="none">
                <a:solidFill>
                  <a:srgbClr val="FF0000"/>
                </a:solidFill>
              </a:rPr>
            </a:br>
            <a:endParaRPr dirty="0" lang="en-US">
              <a:solidFill>
                <a:srgbClr val="FF0000"/>
              </a:solidFill>
            </a:endParaRPr>
          </a:p>
        </p:txBody>
      </p:sp>
      <p:sp>
        <p:nvSpPr>
          <p:cNvPr id="1048733" name="Content Placeholder 2"/>
          <p:cNvSpPr>
            <a:spLocks noGrp="1"/>
          </p:cNvSpPr>
          <p:nvPr>
            <p:ph idx="1"/>
          </p:nvPr>
        </p:nvSpPr>
        <p:spPr/>
        <p:txBody>
          <a:bodyPr>
            <a:normAutofit/>
          </a:bodyPr>
          <a:p>
            <a:pPr algn="l"/>
            <a:r>
              <a:rPr dirty="0" sz="3600" lang="en-US">
                <a:solidFill>
                  <a:srgbClr val="000000"/>
                </a:solidFill>
              </a:rPr>
              <a:t>I</a:t>
            </a:r>
            <a:r>
              <a:rPr baseline="0" b="0" dirty="0" sz="3600" i="0" lang="en-US" strike="noStrike" u="none">
                <a:solidFill>
                  <a:srgbClr val="000000"/>
                </a:solidFill>
              </a:rPr>
              <a:t>s an x-ray study of the uterus and the fallopian tubes after injection of a contrast agent. </a:t>
            </a:r>
          </a:p>
          <a:p>
            <a:pPr algn="l"/>
            <a:r>
              <a:rPr baseline="0" b="0" dirty="0" sz="3600" i="0" lang="en-US" strike="noStrike" u="none">
                <a:solidFill>
                  <a:srgbClr val="000000"/>
                </a:solidFill>
              </a:rPr>
              <a:t>The diagnostic procedure is performed to evaluate infertility or tubal patency and to detect any abnormal condition in the uterine cavity.</a:t>
            </a:r>
          </a:p>
          <a:p>
            <a:pPr algn="l"/>
            <a:r>
              <a:rPr baseline="0" b="0" dirty="0" sz="3600" i="0" lang="en-US" strike="noStrike" u="none">
                <a:solidFill>
                  <a:srgbClr val="000000"/>
                </a:solidFill>
              </a:rPr>
              <a:t>Sometimes the procedure is therapeutic because the flowing contrast agent flushes debris or loosens adhesions.</a:t>
            </a:r>
            <a:endParaRPr dirty="0" sz="3600"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220" name=""/>
        <p:cNvGrpSpPr/>
        <p:nvPr/>
      </p:nvGrpSpPr>
      <p:grpSpPr>
        <a:xfrm>
          <a:off x="0" y="0"/>
          <a:ext cx="0" cy="0"/>
          <a:chOff x="0" y="0"/>
          <a:chExt cx="0" cy="0"/>
        </a:xfrm>
      </p:grpSpPr>
      <p:sp>
        <p:nvSpPr>
          <p:cNvPr id="1048734" name="Title 1"/>
          <p:cNvSpPr>
            <a:spLocks noGrp="1"/>
          </p:cNvSpPr>
          <p:nvPr>
            <p:ph type="title"/>
          </p:nvPr>
        </p:nvSpPr>
        <p:spPr/>
        <p:txBody>
          <a:bodyPr/>
          <a:p>
            <a:endParaRPr lang="en-US"/>
          </a:p>
        </p:txBody>
      </p:sp>
      <p:sp>
        <p:nvSpPr>
          <p:cNvPr id="1048735" name="Content Placeholder 2"/>
          <p:cNvSpPr>
            <a:spLocks noGrp="1"/>
          </p:cNvSpPr>
          <p:nvPr>
            <p:ph idx="1"/>
          </p:nvPr>
        </p:nvSpPr>
        <p:spPr/>
        <p:txBody>
          <a:bodyPr>
            <a:noAutofit/>
          </a:bodyPr>
          <a:p>
            <a:pPr algn="l"/>
            <a:r>
              <a:rPr baseline="0" b="0" dirty="0" sz="3200" i="0" lang="en-US" strike="noStrike" u="none"/>
              <a:t>In preparation for hysterosalpingography, the intestinal tract is cleansed with cathartics and an enema so that gas shadows do not distort the x-ray findings. </a:t>
            </a:r>
          </a:p>
          <a:p>
            <a:pPr algn="l"/>
            <a:r>
              <a:rPr baseline="0" b="0" dirty="0" sz="3200" i="0" lang="en-US" strike="noStrike" u="none"/>
              <a:t>An analgesic agent may be prescribed.</a:t>
            </a:r>
          </a:p>
          <a:p>
            <a:pPr algn="l"/>
            <a:r>
              <a:rPr baseline="0" b="0" dirty="0" sz="3200" i="0" lang="en-US" strike="noStrike" u="none"/>
              <a:t>The patient is placed in the lithotomy position and the cervix is exposed with a bivalved speculum. </a:t>
            </a:r>
          </a:p>
          <a:p>
            <a:pPr algn="l"/>
            <a:r>
              <a:rPr baseline="0" b="0" dirty="0" sz="3200" i="0" lang="en-US" strike="noStrike" u="none"/>
              <a:t>A cannula is inserted into the cervix and the contrast agent is injected into the uterine cavity and the fallopian tubes. </a:t>
            </a:r>
          </a:p>
          <a:p>
            <a:pPr algn="l"/>
            <a:r>
              <a:rPr baseline="0" b="0" dirty="0" sz="3200" i="0" lang="en-US" strike="noStrike" u="none"/>
              <a:t>X-rays are taken to show the path and the distribution of the contrast agent.</a:t>
            </a:r>
            <a:endParaRPr dirty="0" sz="3200"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221" name=""/>
        <p:cNvGrpSpPr/>
        <p:nvPr/>
      </p:nvGrpSpPr>
      <p:grpSpPr>
        <a:xfrm>
          <a:off x="0" y="0"/>
          <a:ext cx="0" cy="0"/>
          <a:chOff x="0" y="0"/>
          <a:chExt cx="0" cy="0"/>
        </a:xfrm>
      </p:grpSpPr>
      <p:sp>
        <p:nvSpPr>
          <p:cNvPr id="1048736" name="Title 1"/>
          <p:cNvSpPr>
            <a:spLocks noGrp="1"/>
          </p:cNvSpPr>
          <p:nvPr>
            <p:ph type="title"/>
          </p:nvPr>
        </p:nvSpPr>
        <p:spPr/>
        <p:txBody>
          <a:bodyPr/>
          <a:p>
            <a:endParaRPr lang="en-US"/>
          </a:p>
        </p:txBody>
      </p:sp>
      <p:sp>
        <p:nvSpPr>
          <p:cNvPr id="1048737" name="Content Placeholder 2"/>
          <p:cNvSpPr>
            <a:spLocks noGrp="1"/>
          </p:cNvSpPr>
          <p:nvPr>
            <p:ph idx="1"/>
          </p:nvPr>
        </p:nvSpPr>
        <p:spPr/>
        <p:txBody>
          <a:bodyPr>
            <a:normAutofit/>
          </a:bodyPr>
          <a:p>
            <a:pPr algn="l"/>
            <a:r>
              <a:rPr baseline="0" b="0" dirty="0" sz="3600" i="0" lang="en-US" strike="noStrike" u="none"/>
              <a:t>Some patients experience nausea, vomiting, cramps, and faintness. </a:t>
            </a:r>
          </a:p>
          <a:p>
            <a:pPr algn="l"/>
            <a:r>
              <a:rPr baseline="0" b="0" dirty="0" sz="3600" i="0" lang="en-US" strike="noStrike" u="none"/>
              <a:t>After the test, the patient is advised to wear a perineal pad for several hours because the radiopaque agent may stain clothing.</a:t>
            </a:r>
            <a:endParaRPr dirty="0" sz="3600"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222" name=""/>
        <p:cNvGrpSpPr/>
        <p:nvPr/>
      </p:nvGrpSpPr>
      <p:grpSpPr>
        <a:xfrm>
          <a:off x="0" y="0"/>
          <a:ext cx="0" cy="0"/>
          <a:chOff x="0" y="0"/>
          <a:chExt cx="0" cy="0"/>
        </a:xfrm>
      </p:grpSpPr>
      <p:sp>
        <p:nvSpPr>
          <p:cNvPr id="1048738" name="Title 1"/>
          <p:cNvSpPr>
            <a:spLocks noGrp="1"/>
          </p:cNvSpPr>
          <p:nvPr>
            <p:ph type="title"/>
          </p:nvPr>
        </p:nvSpPr>
        <p:spPr/>
        <p:txBody>
          <a:bodyPr>
            <a:normAutofit fontScale="90000"/>
          </a:bodyPr>
          <a:p>
            <a:br>
              <a:rPr baseline="0" b="1" dirty="0" sz="4400" i="0" lang="en-US" strike="noStrike" u="none">
                <a:solidFill>
                  <a:srgbClr val="FF0000"/>
                </a:solidFill>
              </a:rPr>
            </a:br>
            <a:r>
              <a:rPr baseline="0" b="1" dirty="0" sz="4400" i="0" lang="en-US" strike="noStrike" u="none">
                <a:solidFill>
                  <a:srgbClr val="FF0000"/>
                </a:solidFill>
              </a:rPr>
              <a:t>IMAGING STUDIES</a:t>
            </a:r>
            <a:br>
              <a:rPr baseline="0" b="1" dirty="0" sz="4400" i="0" lang="en-US" strike="noStrike" u="none">
                <a:solidFill>
                  <a:srgbClr val="FF0000"/>
                </a:solidFill>
              </a:rPr>
            </a:br>
            <a:endParaRPr dirty="0" lang="en-US">
              <a:solidFill>
                <a:srgbClr val="FF0000"/>
              </a:solidFill>
            </a:endParaRPr>
          </a:p>
        </p:txBody>
      </p:sp>
      <p:sp>
        <p:nvSpPr>
          <p:cNvPr id="1048739" name="Content Placeholder 2"/>
          <p:cNvSpPr>
            <a:spLocks noGrp="1"/>
          </p:cNvSpPr>
          <p:nvPr>
            <p:ph idx="1"/>
          </p:nvPr>
        </p:nvSpPr>
        <p:spPr/>
        <p:txBody>
          <a:bodyPr>
            <a:normAutofit/>
          </a:bodyPr>
          <a:p>
            <a:pPr algn="l"/>
            <a:r>
              <a:rPr baseline="0" b="0" dirty="0" sz="3600" i="0" lang="en-US" strike="noStrike" u="none">
                <a:solidFill>
                  <a:srgbClr val="000000"/>
                </a:solidFill>
              </a:rPr>
              <a:t>Imaging studies, including x-rays, computed tomography (CT) scans, magnetic resonance imaging (MRI), contrast studies, and radioisotope diagnostic scans.</a:t>
            </a:r>
          </a:p>
          <a:p>
            <a:pPr algn="l"/>
            <a:r>
              <a:rPr baseline="0" b="0" dirty="0" sz="3600" i="0" lang="en-US" strike="noStrike" u="none">
                <a:solidFill>
                  <a:srgbClr val="000000"/>
                </a:solidFill>
              </a:rPr>
              <a:t>may be part of any diagnostic workup, ranging from a determination of the extent of infection in sinusitis to tumor growth in cancer.</a:t>
            </a:r>
            <a:endParaRPr dirty="0" sz="3600"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51" name=""/>
        <p:cNvGrpSpPr/>
        <p:nvPr/>
      </p:nvGrpSpPr>
      <p:grpSpPr>
        <a:xfrm>
          <a:off x="0" y="0"/>
          <a:ext cx="0" cy="0"/>
          <a:chOff x="0" y="0"/>
          <a:chExt cx="0" cy="0"/>
        </a:xfrm>
      </p:grpSpPr>
      <p:pic>
        <p:nvPicPr>
          <p:cNvPr id="2097154" name="Picture 2"/>
          <p:cNvPicPr>
            <a:picLocks noChangeAspect="1"/>
          </p:cNvPicPr>
          <p:nvPr/>
        </p:nvPicPr>
        <p:blipFill>
          <a:blip xmlns:r="http://schemas.openxmlformats.org/officeDocument/2006/relationships" r:embed="rId1"/>
          <a:stretch>
            <a:fillRect/>
          </a:stretch>
        </p:blipFill>
        <p:spPr>
          <a:xfrm>
            <a:off x="412954" y="294968"/>
            <a:ext cx="11312013" cy="6238567"/>
          </a:xfrm>
          <a:prstGeom prst="rec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42" name=""/>
        <p:cNvGrpSpPr/>
        <p:nvPr/>
      </p:nvGrpSpPr>
      <p:grpSpPr>
        <a:xfrm>
          <a:off x="0" y="0"/>
          <a:ext cx="0" cy="0"/>
          <a:chOff x="0" y="0"/>
          <a:chExt cx="0" cy="0"/>
        </a:xfrm>
      </p:grpSpPr>
      <p:sp>
        <p:nvSpPr>
          <p:cNvPr id="1048603" name="Title 1"/>
          <p:cNvSpPr>
            <a:spLocks noGrp="1"/>
          </p:cNvSpPr>
          <p:nvPr>
            <p:ph type="title"/>
          </p:nvPr>
        </p:nvSpPr>
        <p:spPr/>
        <p:txBody>
          <a:bodyPr>
            <a:normAutofit fontScale="90000"/>
          </a:bodyPr>
          <a:p>
            <a:br>
              <a:rPr baseline="0" b="1" dirty="0" sz="4400" i="0" lang="en-US" strike="noStrike" u="none">
                <a:solidFill>
                  <a:srgbClr val="FF0000"/>
                </a:solidFill>
              </a:rPr>
            </a:br>
            <a:r>
              <a:rPr baseline="0" b="1" dirty="0" sz="4400" i="0" lang="en-US" strike="noStrike" u="none">
                <a:solidFill>
                  <a:srgbClr val="FF0000"/>
                </a:solidFill>
              </a:rPr>
              <a:t>Chest X-Ray</a:t>
            </a:r>
            <a:br>
              <a:rPr baseline="0" b="1" dirty="0" sz="4400" i="0" lang="en-US" strike="noStrike" u="none">
                <a:solidFill>
                  <a:srgbClr val="FF0000"/>
                </a:solidFill>
              </a:rPr>
            </a:br>
            <a:endParaRPr dirty="0" lang="en-US">
              <a:solidFill>
                <a:srgbClr val="FF0000"/>
              </a:solidFill>
            </a:endParaRPr>
          </a:p>
        </p:txBody>
      </p:sp>
      <p:sp>
        <p:nvSpPr>
          <p:cNvPr id="1048604" name="Content Placeholder 2"/>
          <p:cNvSpPr>
            <a:spLocks noGrp="1"/>
          </p:cNvSpPr>
          <p:nvPr>
            <p:ph idx="1"/>
          </p:nvPr>
        </p:nvSpPr>
        <p:spPr/>
        <p:txBody>
          <a:bodyPr>
            <a:normAutofit/>
          </a:bodyPr>
          <a:p>
            <a:pPr algn="l"/>
            <a:r>
              <a:rPr baseline="0" b="0" dirty="0" sz="3600" i="0" lang="en-US" strike="noStrike" u="none">
                <a:solidFill>
                  <a:srgbClr val="000000"/>
                </a:solidFill>
              </a:rPr>
              <a:t>Normal pulmonary tissue is radiolucent; therefore, densities produced by fluid, tumors, foreign bodies, and other pathologic conditions can be detected by x-ray examination.</a:t>
            </a:r>
          </a:p>
          <a:p>
            <a:pPr algn="l"/>
            <a:r>
              <a:rPr baseline="0" b="0" dirty="0" sz="3600" i="0" lang="en-US" strike="noStrike" u="none">
                <a:solidFill>
                  <a:srgbClr val="000000"/>
                </a:solidFill>
              </a:rPr>
              <a:t> A chest x-ray may reveal an extensive pathologic process in the lungs in the absence of symptoms. </a:t>
            </a:r>
          </a:p>
          <a:p>
            <a:pPr algn="l"/>
            <a:r>
              <a:rPr baseline="0" b="0" dirty="0" sz="3600" i="0" lang="en-US" strike="noStrike" u="none">
                <a:solidFill>
                  <a:srgbClr val="000000"/>
                </a:solidFill>
              </a:rPr>
              <a:t>The routine chest x-ray consists of two views—the posteroanterior projection and the lateral projection.</a:t>
            </a:r>
          </a:p>
          <a:p>
            <a:pPr algn="l" indent="0" marL="0">
              <a:buNone/>
            </a:pPr>
            <a:endParaRPr dirty="0" sz="3600"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40" name=""/>
        <p:cNvGrpSpPr/>
        <p:nvPr/>
      </p:nvGrpSpPr>
      <p:grpSpPr>
        <a:xfrm>
          <a:off x="0" y="0"/>
          <a:ext cx="0" cy="0"/>
          <a:chOff x="0" y="0"/>
          <a:chExt cx="0" cy="0"/>
        </a:xfrm>
      </p:grpSpPr>
      <p:sp>
        <p:nvSpPr>
          <p:cNvPr id="1048599" name="Title 1"/>
          <p:cNvSpPr>
            <a:spLocks noGrp="1"/>
          </p:cNvSpPr>
          <p:nvPr>
            <p:ph type="title"/>
          </p:nvPr>
        </p:nvSpPr>
        <p:spPr/>
        <p:txBody>
          <a:bodyPr/>
          <a:p>
            <a:endParaRPr lang="en-US"/>
          </a:p>
        </p:txBody>
      </p:sp>
      <p:sp>
        <p:nvSpPr>
          <p:cNvPr id="1048600" name="Content Placeholder 2"/>
          <p:cNvSpPr>
            <a:spLocks noGrp="1"/>
          </p:cNvSpPr>
          <p:nvPr>
            <p:ph idx="1"/>
          </p:nvPr>
        </p:nvSpPr>
        <p:spPr/>
        <p:txBody>
          <a:bodyPr>
            <a:normAutofit fontScale="97222" lnSpcReduction="20000"/>
          </a:bodyPr>
          <a:p>
            <a:pPr algn="l"/>
            <a:r>
              <a:rPr baseline="0" b="0" dirty="0" sz="3600" i="0" lang="en-US" strike="noStrike" u="none">
                <a:solidFill>
                  <a:srgbClr val="000000"/>
                </a:solidFill>
              </a:rPr>
              <a:t>Chest x-rays are usually taken after full inspiration (a deep breath) because the lungs are best visualized when they are well aerated.</a:t>
            </a:r>
          </a:p>
          <a:p>
            <a:pPr algn="l"/>
            <a:r>
              <a:rPr baseline="0" b="0" dirty="0" sz="3600" i="0" lang="en-US" strike="noStrike" u="none">
                <a:solidFill>
                  <a:srgbClr val="000000"/>
                </a:solidFill>
              </a:rPr>
              <a:t> Also, the diaphragm is at its lowest level and the largest expanse of lung is visible. </a:t>
            </a:r>
          </a:p>
          <a:p>
            <a:pPr algn="l"/>
            <a:r>
              <a:rPr baseline="0" b="0" dirty="0" sz="3600" i="0" lang="en-US" strike="noStrike" u="none">
                <a:solidFill>
                  <a:srgbClr val="000000"/>
                </a:solidFill>
              </a:rPr>
              <a:t>If taken on expiration, x-ray films may accentuate an otherwise unnoticed pneumothorax or obstruction of a major artery.</a:t>
            </a:r>
          </a:p>
          <a:p>
            <a:endParaRPr dirty="0" sz="3600"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37" name=""/>
        <p:cNvGrpSpPr/>
        <p:nvPr/>
      </p:nvGrpSpPr>
      <p:grpSpPr>
        <a:xfrm>
          <a:off x="0" y="0"/>
          <a:ext cx="0" cy="0"/>
          <a:chOff x="0" y="0"/>
          <a:chExt cx="0" cy="0"/>
        </a:xfrm>
      </p:grpSpPr>
      <p:sp>
        <p:nvSpPr>
          <p:cNvPr id="1048590" name="Title 1"/>
          <p:cNvSpPr>
            <a:spLocks noGrp="1"/>
          </p:cNvSpPr>
          <p:nvPr>
            <p:ph type="title"/>
          </p:nvPr>
        </p:nvSpPr>
        <p:spPr/>
        <p:txBody>
          <a:bodyPr>
            <a:normAutofit fontScale="90000"/>
          </a:bodyPr>
          <a:p>
            <a:br>
              <a:rPr baseline="0" b="1" dirty="0" sz="4400" i="0" lang="en-US" strike="noStrike" u="none">
                <a:solidFill>
                  <a:srgbClr val="FF0000"/>
                </a:solidFill>
              </a:rPr>
            </a:br>
            <a:r>
              <a:rPr baseline="0" b="1" dirty="0" sz="4400" i="0" lang="en-US" strike="noStrike" u="none">
                <a:solidFill>
                  <a:srgbClr val="FF0000"/>
                </a:solidFill>
              </a:rPr>
              <a:t>Computed Tomography</a:t>
            </a:r>
            <a:br>
              <a:rPr baseline="0" b="1" dirty="0" sz="4400" i="0" lang="en-US" strike="noStrike" u="none">
                <a:solidFill>
                  <a:srgbClr val="FF0000"/>
                </a:solidFill>
              </a:rPr>
            </a:br>
            <a:endParaRPr dirty="0" lang="en-US">
              <a:solidFill>
                <a:srgbClr val="FF0000"/>
              </a:solidFill>
            </a:endParaRPr>
          </a:p>
        </p:txBody>
      </p:sp>
      <p:sp>
        <p:nvSpPr>
          <p:cNvPr id="1048591" name="Content Placeholder 2"/>
          <p:cNvSpPr>
            <a:spLocks noGrp="1"/>
          </p:cNvSpPr>
          <p:nvPr>
            <p:ph idx="1"/>
          </p:nvPr>
        </p:nvSpPr>
        <p:spPr/>
        <p:txBody>
          <a:bodyPr>
            <a:normAutofit/>
          </a:bodyPr>
          <a:p>
            <a:pPr algn="l"/>
            <a:r>
              <a:rPr baseline="0" b="0" dirty="0" sz="3600" i="0" lang="en-US" strike="noStrike" u="none">
                <a:solidFill>
                  <a:srgbClr val="000000"/>
                </a:solidFill>
              </a:rPr>
              <a:t>CT is an imaging method in which the lungs are scanned in successive layers by a narrow-beam x-ray. </a:t>
            </a:r>
          </a:p>
          <a:p>
            <a:pPr algn="l"/>
            <a:r>
              <a:rPr baseline="0" b="0" dirty="0" sz="3600" i="0" lang="en-US" strike="noStrike" u="none">
                <a:solidFill>
                  <a:srgbClr val="000000"/>
                </a:solidFill>
              </a:rPr>
              <a:t>The images produced provide a cross-sectional view of the chest. </a:t>
            </a:r>
          </a:p>
          <a:p>
            <a:pPr algn="l"/>
            <a:r>
              <a:rPr baseline="0" b="0" dirty="0" sz="3600" i="0" lang="en-US" strike="noStrike" u="none">
                <a:solidFill>
                  <a:srgbClr val="000000"/>
                </a:solidFill>
              </a:rPr>
              <a:t>Whereas a chest x-ray shows major contrast between body densities, such as bones, soft tissues, and air, CT scans can distinguish fine tissue density.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586" name="Title 1"/>
          <p:cNvSpPr>
            <a:spLocks noGrp="1"/>
          </p:cNvSpPr>
          <p:nvPr>
            <p:ph type="title"/>
          </p:nvPr>
        </p:nvSpPr>
        <p:spPr/>
        <p:txBody>
          <a:bodyPr/>
          <a:p>
            <a:endParaRPr lang="en-US"/>
          </a:p>
        </p:txBody>
      </p:sp>
      <p:sp>
        <p:nvSpPr>
          <p:cNvPr id="1048587" name="Content Placeholder 2"/>
          <p:cNvSpPr>
            <a:spLocks noGrp="1"/>
          </p:cNvSpPr>
          <p:nvPr>
            <p:ph idx="1"/>
          </p:nvPr>
        </p:nvSpPr>
        <p:spPr/>
        <p:txBody>
          <a:bodyPr>
            <a:normAutofit/>
          </a:bodyPr>
          <a:p>
            <a:pPr algn="l"/>
            <a:r>
              <a:rPr baseline="0" b="0" dirty="0" sz="3600" i="0" lang="en-US" strike="noStrike" u="none">
                <a:solidFill>
                  <a:srgbClr val="000000"/>
                </a:solidFill>
              </a:rPr>
              <a:t>CT</a:t>
            </a:r>
            <a:r>
              <a:rPr dirty="0" sz="3600" lang="en-US">
                <a:solidFill>
                  <a:srgbClr val="000000"/>
                </a:solidFill>
              </a:rPr>
              <a:t> </a:t>
            </a:r>
            <a:r>
              <a:rPr baseline="0" b="0" dirty="0" sz="3600" i="0" lang="en-US" strike="noStrike" u="none">
                <a:solidFill>
                  <a:srgbClr val="000000"/>
                </a:solidFill>
              </a:rPr>
              <a:t>may be used to define pulmonary nodules and small tumors adjacent to pleural surfaces that are not visible on routine chest x-ray, and to demonstrate mediastinal abnormalities and hilar adenopathy, which are difficult to visualize with other techniques.</a:t>
            </a:r>
          </a:p>
          <a:p>
            <a:pPr algn="l"/>
            <a:r>
              <a:rPr baseline="0" b="0" dirty="0" sz="3600" i="0" lang="en-US" strike="noStrike" u="none">
                <a:solidFill>
                  <a:srgbClr val="000000"/>
                </a:solidFill>
              </a:rPr>
              <a:t>Contrast agents are useful when evaluating the mediastinum and its contents.</a:t>
            </a:r>
            <a:endParaRPr dirty="0" sz="3600" lang="en-US"/>
          </a:p>
          <a:p>
            <a:endParaRPr dirty="0" sz="3600"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36" name=""/>
        <p:cNvGrpSpPr/>
        <p:nvPr/>
      </p:nvGrpSpPr>
      <p:grpSpPr>
        <a:xfrm>
          <a:off x="0" y="0"/>
          <a:ext cx="0" cy="0"/>
          <a:chOff x="0" y="0"/>
          <a:chExt cx="0" cy="0"/>
        </a:xfrm>
      </p:grpSpPr>
      <p:sp>
        <p:nvSpPr>
          <p:cNvPr id="1048588" name="Title 1"/>
          <p:cNvSpPr>
            <a:spLocks noGrp="1"/>
          </p:cNvSpPr>
          <p:nvPr>
            <p:ph type="title"/>
          </p:nvPr>
        </p:nvSpPr>
        <p:spPr/>
        <p:txBody>
          <a:bodyPr>
            <a:normAutofit fontScale="90000"/>
          </a:bodyPr>
          <a:p>
            <a:r>
              <a:rPr baseline="0" b="1" dirty="0" i="0" lang="en-US" strike="noStrike" u="none">
                <a:solidFill>
                  <a:srgbClr val="FF0000"/>
                </a:solidFill>
              </a:rPr>
              <a:t>Magnetic Resonance Imaging</a:t>
            </a:r>
            <a:br>
              <a:rPr baseline="0" b="1" dirty="0" i="0" lang="en-US" strike="noStrike" u="none">
                <a:solidFill>
                  <a:srgbClr val="FF0000"/>
                </a:solidFill>
              </a:rPr>
            </a:br>
            <a:endParaRPr dirty="0" lang="en-US">
              <a:solidFill>
                <a:srgbClr val="FF0000"/>
              </a:solidFill>
            </a:endParaRPr>
          </a:p>
        </p:txBody>
      </p:sp>
      <p:sp>
        <p:nvSpPr>
          <p:cNvPr id="1048589" name="Content Placeholder 2"/>
          <p:cNvSpPr>
            <a:spLocks noGrp="1"/>
          </p:cNvSpPr>
          <p:nvPr>
            <p:ph idx="1"/>
          </p:nvPr>
        </p:nvSpPr>
        <p:spPr>
          <a:xfrm>
            <a:off x="838200" y="1274618"/>
            <a:ext cx="10515600" cy="4902345"/>
          </a:xfrm>
        </p:spPr>
        <p:txBody>
          <a:bodyPr>
            <a:noAutofit/>
          </a:bodyPr>
          <a:p>
            <a:pPr algn="l"/>
            <a:r>
              <a:rPr baseline="0" b="0" dirty="0" sz="3200" i="0" lang="en-US" strike="noStrike" u="none">
                <a:solidFill>
                  <a:srgbClr val="000000"/>
                </a:solidFill>
              </a:rPr>
              <a:t>MRIs are similar to CT scans except that magnetic fields and radiofrequency signals are used instead of a narrow-beam x-ray.</a:t>
            </a:r>
          </a:p>
          <a:p>
            <a:pPr algn="l"/>
            <a:r>
              <a:rPr baseline="0" b="0" dirty="0" sz="3200" i="0" lang="en-US" strike="noStrike" u="none">
                <a:solidFill>
                  <a:srgbClr val="000000"/>
                </a:solidFill>
              </a:rPr>
              <a:t>MRIs yield a much more detailed diagnostic image than CT scans. </a:t>
            </a:r>
          </a:p>
          <a:p>
            <a:pPr algn="l"/>
            <a:r>
              <a:rPr baseline="0" b="0" dirty="0" sz="3200" i="0" lang="en-US" strike="noStrike" u="none">
                <a:solidFill>
                  <a:srgbClr val="000000"/>
                </a:solidFill>
              </a:rPr>
              <a:t>MRI is used to characterize pulmonary nodules, stage bronchogenic carcinoma (assessment of chest wall invasion), and evaluate inflammatory activity in interstitial lung disease, acute pulmonary embolism, and chronic thrombolytic pulmonary hypertension</a:t>
            </a:r>
            <a:endParaRPr dirty="0" sz="3200"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39" name=""/>
        <p:cNvGrpSpPr/>
        <p:nvPr/>
      </p:nvGrpSpPr>
      <p:grpSpPr>
        <a:xfrm>
          <a:off x="0" y="0"/>
          <a:ext cx="0" cy="0"/>
          <a:chOff x="0" y="0"/>
          <a:chExt cx="0" cy="0"/>
        </a:xfrm>
      </p:grpSpPr>
      <p:sp>
        <p:nvSpPr>
          <p:cNvPr id="1048597" name="Title 1"/>
          <p:cNvSpPr>
            <a:spLocks noGrp="1"/>
          </p:cNvSpPr>
          <p:nvPr>
            <p:ph type="ctrTitle"/>
          </p:nvPr>
        </p:nvSpPr>
        <p:spPr/>
        <p:txBody>
          <a:bodyPr/>
          <a:p>
            <a:r>
              <a:rPr baseline="0" b="1" dirty="0" sz="6000" i="0" lang="en-US" strike="noStrike" u="none">
                <a:solidFill>
                  <a:srgbClr val="FF0000"/>
                </a:solidFill>
              </a:rPr>
              <a:t>ENDOSCOPIC PROCEDURES</a:t>
            </a:r>
            <a:endParaRPr dirty="0" lang="en-US"/>
          </a:p>
        </p:txBody>
      </p:sp>
      <p:sp>
        <p:nvSpPr>
          <p:cNvPr id="1048598" name="Subtitle 2"/>
          <p:cNvSpPr>
            <a:spLocks noGrp="1"/>
          </p:cNvSpPr>
          <p:nvPr>
            <p:ph type="subTitle" idx="1"/>
          </p:nvPr>
        </p:nvSpPr>
        <p:spPr/>
        <p:txBody>
          <a:bodyPr/>
          <a:p>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41" name=""/>
        <p:cNvGrpSpPr/>
        <p:nvPr/>
      </p:nvGrpSpPr>
      <p:grpSpPr>
        <a:xfrm>
          <a:off x="0" y="0"/>
          <a:ext cx="0" cy="0"/>
          <a:chOff x="0" y="0"/>
          <a:chExt cx="0" cy="0"/>
        </a:xfrm>
      </p:grpSpPr>
      <p:sp>
        <p:nvSpPr>
          <p:cNvPr id="1048601" name="Title 1"/>
          <p:cNvSpPr>
            <a:spLocks noGrp="1"/>
          </p:cNvSpPr>
          <p:nvPr>
            <p:ph type="title"/>
          </p:nvPr>
        </p:nvSpPr>
        <p:spPr/>
        <p:txBody>
          <a:bodyPr>
            <a:normAutofit fontScale="90000"/>
          </a:bodyPr>
          <a:p>
            <a:br>
              <a:rPr baseline="0" b="1" dirty="0" sz="4400" i="0" lang="en-US" strike="noStrike" u="none">
                <a:solidFill>
                  <a:srgbClr val="FF0000"/>
                </a:solidFill>
              </a:rPr>
            </a:br>
            <a:r>
              <a:rPr baseline="0" b="1" dirty="0" sz="4400" i="0" lang="en-US" strike="noStrike" u="none">
                <a:solidFill>
                  <a:srgbClr val="FF0000"/>
                </a:solidFill>
              </a:rPr>
              <a:t>Bronchoscopy</a:t>
            </a:r>
            <a:br>
              <a:rPr baseline="0" b="1" dirty="0" sz="4400" i="0" lang="en-US" strike="noStrike" u="none">
                <a:solidFill>
                  <a:srgbClr val="FF0000"/>
                </a:solidFill>
              </a:rPr>
            </a:br>
            <a:endParaRPr dirty="0" lang="en-US">
              <a:solidFill>
                <a:srgbClr val="FF0000"/>
              </a:solidFill>
            </a:endParaRPr>
          </a:p>
        </p:txBody>
      </p:sp>
      <p:sp>
        <p:nvSpPr>
          <p:cNvPr id="1048602" name="Content Placeholder 2"/>
          <p:cNvSpPr>
            <a:spLocks noGrp="1"/>
          </p:cNvSpPr>
          <p:nvPr>
            <p:ph idx="1"/>
          </p:nvPr>
        </p:nvSpPr>
        <p:spPr/>
        <p:txBody>
          <a:bodyPr>
            <a:noAutofit/>
          </a:bodyPr>
          <a:p>
            <a:pPr algn="l"/>
            <a:r>
              <a:rPr baseline="0" b="1" dirty="0" sz="3600" i="0" lang="en-US" strike="noStrike" u="none">
                <a:solidFill>
                  <a:srgbClr val="000000"/>
                </a:solidFill>
              </a:rPr>
              <a:t>Bronchoscopy </a:t>
            </a:r>
            <a:r>
              <a:rPr baseline="0" b="0" dirty="0" sz="3600" i="0" lang="en-US" strike="noStrike" u="none">
                <a:solidFill>
                  <a:srgbClr val="000000"/>
                </a:solidFill>
              </a:rPr>
              <a:t>is the direct inspection and examination of the larynx, trachea, and bronchi through either a flexible fiberoptic bronchoscope or a rigid bronchoscope. </a:t>
            </a:r>
          </a:p>
          <a:p>
            <a:pPr algn="l"/>
            <a:r>
              <a:rPr baseline="0" b="0" dirty="0" sz="3600" i="0" lang="en-US" strike="noStrike" u="none">
                <a:solidFill>
                  <a:srgbClr val="000000"/>
                </a:solidFill>
              </a:rPr>
              <a:t>The fiberoptic scope is used more frequently in current practice</a:t>
            </a:r>
            <a:endParaRPr dirty="0" sz="3600"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223" name=""/>
        <p:cNvGrpSpPr/>
        <p:nvPr/>
      </p:nvGrpSpPr>
      <p:grpSpPr>
        <a:xfrm>
          <a:off x="0" y="0"/>
          <a:ext cx="0" cy="0"/>
          <a:chOff x="0" y="0"/>
          <a:chExt cx="0" cy="0"/>
        </a:xfrm>
      </p:grpSpPr>
      <p:pic>
        <p:nvPicPr>
          <p:cNvPr id="2097165" name="Picture 2"/>
          <p:cNvPicPr>
            <a:picLocks noChangeAspect="1"/>
          </p:cNvPicPr>
          <p:nvPr/>
        </p:nvPicPr>
        <p:blipFill>
          <a:blip xmlns:r="http://schemas.openxmlformats.org/officeDocument/2006/relationships" r:embed="rId1"/>
          <a:stretch>
            <a:fillRect/>
          </a:stretch>
        </p:blipFill>
        <p:spPr>
          <a:xfrm>
            <a:off x="1108365" y="263236"/>
            <a:ext cx="9019308" cy="5927071"/>
          </a:xfrm>
          <a:prstGeom prst="rec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224" name=""/>
        <p:cNvGrpSpPr/>
        <p:nvPr/>
      </p:nvGrpSpPr>
      <p:grpSpPr>
        <a:xfrm>
          <a:off x="0" y="0"/>
          <a:ext cx="0" cy="0"/>
          <a:chOff x="0" y="0"/>
          <a:chExt cx="0" cy="0"/>
        </a:xfrm>
      </p:grpSpPr>
      <p:sp>
        <p:nvSpPr>
          <p:cNvPr id="1048740" name="Title 1"/>
          <p:cNvSpPr>
            <a:spLocks noGrp="1"/>
          </p:cNvSpPr>
          <p:nvPr>
            <p:ph type="title"/>
          </p:nvPr>
        </p:nvSpPr>
        <p:spPr/>
        <p:txBody>
          <a:bodyPr/>
          <a:p>
            <a:r>
              <a:rPr baseline="0" b="0" dirty="0" sz="4400" i="0" lang="en-US" strike="noStrike" u="none">
                <a:solidFill>
                  <a:schemeClr val="accent1"/>
                </a:solidFill>
                <a:latin typeface="AGaramond-Regular"/>
              </a:rPr>
              <a:t>The purposes of diagnostic bronchoscopy are:</a:t>
            </a:r>
            <a:endParaRPr dirty="0" lang="en-US">
              <a:solidFill>
                <a:schemeClr val="accent1"/>
              </a:solidFill>
            </a:endParaRPr>
          </a:p>
        </p:txBody>
      </p:sp>
      <p:sp>
        <p:nvSpPr>
          <p:cNvPr id="1048741" name="Content Placeholder 2"/>
          <p:cNvSpPr>
            <a:spLocks noGrp="1"/>
          </p:cNvSpPr>
          <p:nvPr>
            <p:ph idx="1"/>
          </p:nvPr>
        </p:nvSpPr>
        <p:spPr/>
        <p:txBody>
          <a:bodyPr>
            <a:normAutofit/>
          </a:bodyPr>
          <a:p>
            <a:pPr algn="l" indent="-857250" marL="857250">
              <a:buFont typeface="+mj-lt"/>
              <a:buAutoNum type="romanUcPeriod"/>
            </a:pPr>
            <a:r>
              <a:rPr dirty="0" sz="3600" lang="en-US"/>
              <a:t>T</a:t>
            </a:r>
            <a:r>
              <a:rPr baseline="0" b="0" dirty="0" sz="3600" i="0" lang="en-US" strike="noStrike" u="none"/>
              <a:t>o examine tissues or collect secretions. </a:t>
            </a:r>
          </a:p>
          <a:p>
            <a:pPr algn="l" indent="-857250" marL="857250">
              <a:buFont typeface="+mj-lt"/>
              <a:buAutoNum type="romanUcPeriod"/>
            </a:pPr>
            <a:r>
              <a:rPr baseline="0" b="0" dirty="0" sz="3600" i="0" lang="en-US" strike="noStrike" u="none"/>
              <a:t>To determine the location and extent of the pathologic process and to obtain a tissue sample for diagnosis (by biting or cutting forceps, curettage, or brush biopsy),</a:t>
            </a:r>
          </a:p>
          <a:p>
            <a:pPr algn="l" indent="-857250" marL="857250">
              <a:buFont typeface="+mj-lt"/>
              <a:buAutoNum type="romanUcPeriod"/>
            </a:pPr>
            <a:r>
              <a:rPr dirty="0" sz="3600" lang="en-US"/>
              <a:t>T</a:t>
            </a:r>
            <a:r>
              <a:rPr baseline="0" b="0" dirty="0" sz="3600" i="0" lang="en-US" strike="noStrike" u="none"/>
              <a:t>o determine if a tumor can be resected surgically</a:t>
            </a:r>
          </a:p>
          <a:p>
            <a:pPr algn="l" indent="-857250" marL="857250">
              <a:buFont typeface="+mj-lt"/>
              <a:buAutoNum type="romanUcPeriod"/>
            </a:pPr>
            <a:r>
              <a:rPr baseline="0" b="0" dirty="0" sz="3600" i="0" lang="en-US" strike="noStrike" u="none"/>
              <a:t>To</a:t>
            </a:r>
            <a:r>
              <a:rPr dirty="0" sz="3600" lang="en-US"/>
              <a:t> </a:t>
            </a:r>
            <a:r>
              <a:rPr baseline="0" b="0" dirty="0" sz="3600" i="0" lang="en-US" strike="noStrike" u="none"/>
              <a:t>diagnose bleeding sites (source of hemoptysis).</a:t>
            </a:r>
            <a:endParaRPr dirty="0" sz="3600"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225" name=""/>
        <p:cNvGrpSpPr/>
        <p:nvPr/>
      </p:nvGrpSpPr>
      <p:grpSpPr>
        <a:xfrm>
          <a:off x="0" y="0"/>
          <a:ext cx="0" cy="0"/>
          <a:chOff x="0" y="0"/>
          <a:chExt cx="0" cy="0"/>
        </a:xfrm>
      </p:grpSpPr>
      <p:sp>
        <p:nvSpPr>
          <p:cNvPr id="1048742" name="Title 1"/>
          <p:cNvSpPr>
            <a:spLocks noGrp="1"/>
          </p:cNvSpPr>
          <p:nvPr>
            <p:ph type="title"/>
          </p:nvPr>
        </p:nvSpPr>
        <p:spPr/>
        <p:txBody>
          <a:bodyPr/>
          <a:p>
            <a:r>
              <a:rPr baseline="0" b="0" dirty="0" sz="4400" i="0" lang="en-US" strike="noStrike" u="none">
                <a:solidFill>
                  <a:schemeClr val="accent1"/>
                </a:solidFill>
              </a:rPr>
              <a:t>Therapeutic bronchoscopy is used to:</a:t>
            </a:r>
            <a:endParaRPr dirty="0" lang="en-US">
              <a:solidFill>
                <a:schemeClr val="accent1"/>
              </a:solidFill>
            </a:endParaRPr>
          </a:p>
        </p:txBody>
      </p:sp>
      <p:sp>
        <p:nvSpPr>
          <p:cNvPr id="1048743" name="Content Placeholder 2"/>
          <p:cNvSpPr>
            <a:spLocks noGrp="1"/>
          </p:cNvSpPr>
          <p:nvPr>
            <p:ph idx="1"/>
          </p:nvPr>
        </p:nvSpPr>
        <p:spPr/>
        <p:txBody>
          <a:bodyPr>
            <a:normAutofit/>
          </a:bodyPr>
          <a:p>
            <a:pPr algn="l" indent="-857250" marL="857250">
              <a:buFont typeface="+mj-lt"/>
              <a:buAutoNum type="romanUcPeriod"/>
            </a:pPr>
            <a:r>
              <a:rPr dirty="0" sz="3600" lang="en-US"/>
              <a:t>R</a:t>
            </a:r>
            <a:r>
              <a:rPr baseline="0" b="0" dirty="0" sz="3600" i="0" lang="en-US" strike="noStrike" u="none"/>
              <a:t>emove foreign bodies from the tracheobronchial tree</a:t>
            </a:r>
          </a:p>
          <a:p>
            <a:pPr algn="l" indent="-857250" marL="857250">
              <a:buFont typeface="+mj-lt"/>
              <a:buAutoNum type="romanUcPeriod"/>
            </a:pPr>
            <a:r>
              <a:rPr dirty="0" sz="3600" lang="en-US"/>
              <a:t>R</a:t>
            </a:r>
            <a:r>
              <a:rPr baseline="0" b="0" dirty="0" sz="3600" i="0" lang="en-US" strike="noStrike" u="none"/>
              <a:t>emove secretions obstructing the tracheobronchial tree when the patient cannot clear them</a:t>
            </a:r>
          </a:p>
          <a:p>
            <a:pPr algn="l" indent="-857250" marL="857250">
              <a:buFont typeface="+mj-lt"/>
              <a:buAutoNum type="romanUcPeriod"/>
            </a:pPr>
            <a:r>
              <a:rPr baseline="0" b="0" dirty="0" sz="3600" i="0" lang="en-US" strike="noStrike" u="none"/>
              <a:t>Treat postoperative atelectasis</a:t>
            </a:r>
          </a:p>
          <a:p>
            <a:pPr algn="l" indent="-857250" marL="857250">
              <a:buFont typeface="+mj-lt"/>
              <a:buAutoNum type="romanUcPeriod"/>
            </a:pPr>
            <a:r>
              <a:rPr baseline="0" b="0" dirty="0" sz="3600" i="0" lang="en-US" strike="noStrike" u="none"/>
              <a:t>Destroy and excise lesions.</a:t>
            </a:r>
            <a:endParaRPr dirty="0" sz="3600"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52" name=""/>
        <p:cNvGrpSpPr/>
        <p:nvPr/>
      </p:nvGrpSpPr>
      <p:grpSpPr>
        <a:xfrm>
          <a:off x="0" y="0"/>
          <a:ext cx="0" cy="0"/>
          <a:chOff x="0" y="0"/>
          <a:chExt cx="0" cy="0"/>
        </a:xfrm>
      </p:grpSpPr>
      <p:pic>
        <p:nvPicPr>
          <p:cNvPr id="2097155" name="Picture 2"/>
          <p:cNvPicPr>
            <a:picLocks noChangeAspect="1"/>
          </p:cNvPicPr>
          <p:nvPr/>
        </p:nvPicPr>
        <p:blipFill>
          <a:blip xmlns:r="http://schemas.openxmlformats.org/officeDocument/2006/relationships" r:embed="rId1"/>
          <a:stretch>
            <a:fillRect/>
          </a:stretch>
        </p:blipFill>
        <p:spPr>
          <a:xfrm>
            <a:off x="0" y="221225"/>
            <a:ext cx="11739716" cy="6002593"/>
          </a:xfrm>
          <a:prstGeom prst="rec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226" name=""/>
        <p:cNvGrpSpPr/>
        <p:nvPr/>
      </p:nvGrpSpPr>
      <p:grpSpPr>
        <a:xfrm>
          <a:off x="0" y="0"/>
          <a:ext cx="0" cy="0"/>
          <a:chOff x="0" y="0"/>
          <a:chExt cx="0" cy="0"/>
        </a:xfrm>
      </p:grpSpPr>
      <p:sp>
        <p:nvSpPr>
          <p:cNvPr id="1048744" name="Title 1"/>
          <p:cNvSpPr>
            <a:spLocks noGrp="1"/>
          </p:cNvSpPr>
          <p:nvPr>
            <p:ph type="title"/>
          </p:nvPr>
        </p:nvSpPr>
        <p:spPr/>
        <p:txBody>
          <a:bodyPr/>
          <a:p>
            <a:r>
              <a:rPr dirty="0" lang="en-US">
                <a:solidFill>
                  <a:schemeClr val="accent1"/>
                </a:solidFill>
              </a:rPr>
              <a:t>Complications of bronchoscopy</a:t>
            </a:r>
          </a:p>
        </p:txBody>
      </p:sp>
      <p:sp>
        <p:nvSpPr>
          <p:cNvPr id="1048745" name="Content Placeholder 2"/>
          <p:cNvSpPr>
            <a:spLocks noGrp="1"/>
          </p:cNvSpPr>
          <p:nvPr>
            <p:ph idx="1"/>
          </p:nvPr>
        </p:nvSpPr>
        <p:spPr>
          <a:xfrm>
            <a:off x="838200" y="1316182"/>
            <a:ext cx="10515600" cy="4860781"/>
          </a:xfrm>
        </p:spPr>
        <p:txBody>
          <a:bodyPr>
            <a:noAutofit/>
          </a:bodyPr>
          <a:p>
            <a:pPr algn="l"/>
            <a:r>
              <a:rPr dirty="0" sz="3600" lang="en-US"/>
              <a:t>R</a:t>
            </a:r>
            <a:r>
              <a:rPr baseline="0" b="0" dirty="0" sz="3600" i="0" lang="en-US" strike="noStrike" u="none"/>
              <a:t>eaction to the local anesthetic </a:t>
            </a:r>
            <a:endParaRPr dirty="0" sz="3600" lang="en-US"/>
          </a:p>
          <a:p>
            <a:pPr algn="l"/>
            <a:r>
              <a:rPr baseline="0" b="0" dirty="0" sz="3600" i="0" lang="en-US" strike="noStrike" u="none"/>
              <a:t>Infection</a:t>
            </a:r>
          </a:p>
          <a:p>
            <a:pPr algn="l"/>
            <a:r>
              <a:rPr dirty="0" sz="3600" lang="en-US"/>
              <a:t>A</a:t>
            </a:r>
            <a:r>
              <a:rPr baseline="0" b="0" dirty="0" sz="3600" i="0" lang="en-US" strike="noStrike" u="none"/>
              <a:t>spiration</a:t>
            </a:r>
          </a:p>
          <a:p>
            <a:pPr algn="l"/>
            <a:r>
              <a:rPr dirty="0" sz="3600" lang="en-US"/>
              <a:t>B</a:t>
            </a:r>
            <a:r>
              <a:rPr baseline="0" b="0" dirty="0" sz="3600" i="0" lang="en-US" strike="noStrike" u="none"/>
              <a:t>ronchospasm</a:t>
            </a:r>
            <a:endParaRPr dirty="0" sz="3600" lang="en-US"/>
          </a:p>
          <a:p>
            <a:pPr algn="l"/>
            <a:r>
              <a:rPr b="1" dirty="0" sz="3600" lang="en-US"/>
              <a:t>H</a:t>
            </a:r>
            <a:r>
              <a:rPr baseline="0" b="1" dirty="0" sz="3600" i="0" lang="en-US" strike="noStrike" u="none"/>
              <a:t>ypoxemia </a:t>
            </a:r>
            <a:r>
              <a:rPr baseline="0" b="0" dirty="0" sz="3600" i="0" lang="en-US" strike="noStrike" u="none"/>
              <a:t>(low blood oxygen level)</a:t>
            </a:r>
          </a:p>
          <a:p>
            <a:pPr algn="l"/>
            <a:r>
              <a:rPr dirty="0" sz="3600" lang="en-US"/>
              <a:t>P</a:t>
            </a:r>
            <a:r>
              <a:rPr baseline="0" b="0" dirty="0" sz="3600" i="0" lang="en-US" strike="noStrike" u="none"/>
              <a:t>neumothorax</a:t>
            </a:r>
            <a:endParaRPr dirty="0" sz="3600" lang="en-US"/>
          </a:p>
          <a:p>
            <a:pPr algn="l"/>
            <a:r>
              <a:rPr dirty="0" sz="3600" lang="en-US"/>
              <a:t>B</a:t>
            </a:r>
            <a:r>
              <a:rPr baseline="0" b="0" dirty="0" sz="3600" i="0" lang="en-US" strike="noStrike" u="none"/>
              <a:t>leeding</a:t>
            </a:r>
          </a:p>
          <a:p>
            <a:pPr algn="l"/>
            <a:r>
              <a:rPr baseline="0" b="0" dirty="0" sz="3600" i="0" lang="en-US" strike="noStrike" u="none"/>
              <a:t>perforation.</a:t>
            </a:r>
            <a:endParaRPr dirty="0" sz="3600"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227" name=""/>
        <p:cNvGrpSpPr/>
        <p:nvPr/>
      </p:nvGrpSpPr>
      <p:grpSpPr>
        <a:xfrm>
          <a:off x="0" y="0"/>
          <a:ext cx="0" cy="0"/>
          <a:chOff x="0" y="0"/>
          <a:chExt cx="0" cy="0"/>
        </a:xfrm>
      </p:grpSpPr>
      <p:sp>
        <p:nvSpPr>
          <p:cNvPr id="1048746" name="Title 1"/>
          <p:cNvSpPr>
            <a:spLocks noGrp="1"/>
          </p:cNvSpPr>
          <p:nvPr>
            <p:ph type="title"/>
          </p:nvPr>
        </p:nvSpPr>
        <p:spPr/>
        <p:txBody>
          <a:bodyPr>
            <a:normAutofit fontScale="90000"/>
          </a:bodyPr>
          <a:p>
            <a:r>
              <a:rPr baseline="0" b="0" dirty="0" sz="4400" i="0" lang="en-US" strike="noStrike" u="none">
                <a:solidFill>
                  <a:srgbClr val="2E027D"/>
                </a:solidFill>
              </a:rPr>
              <a:t>NURSING INTERVENTIONS</a:t>
            </a:r>
            <a:br>
              <a:rPr baseline="0" b="0" dirty="0" sz="4400" i="0" lang="en-US" strike="noStrike" u="none">
                <a:solidFill>
                  <a:srgbClr val="2E027D"/>
                </a:solidFill>
              </a:rPr>
            </a:br>
            <a:endParaRPr dirty="0" lang="en-US"/>
          </a:p>
        </p:txBody>
      </p:sp>
      <p:sp>
        <p:nvSpPr>
          <p:cNvPr id="1048747" name="Content Placeholder 2"/>
          <p:cNvSpPr>
            <a:spLocks noGrp="1"/>
          </p:cNvSpPr>
          <p:nvPr>
            <p:ph idx="1"/>
          </p:nvPr>
        </p:nvSpPr>
        <p:spPr/>
        <p:txBody>
          <a:bodyPr>
            <a:normAutofit/>
          </a:bodyPr>
          <a:p>
            <a:pPr algn="l"/>
            <a:r>
              <a:rPr dirty="0" sz="3600" lang="en-US">
                <a:solidFill>
                  <a:srgbClr val="000000"/>
                </a:solidFill>
              </a:rPr>
              <a:t>A</a:t>
            </a:r>
            <a:r>
              <a:rPr baseline="0" b="0" dirty="0" sz="3600" i="0" lang="en-US" strike="noStrike" u="none">
                <a:solidFill>
                  <a:srgbClr val="000000"/>
                </a:solidFill>
              </a:rPr>
              <a:t> signed consent form is obtained from the patient</a:t>
            </a:r>
          </a:p>
          <a:p>
            <a:pPr algn="l"/>
            <a:r>
              <a:rPr dirty="0" sz="3600" lang="en-US">
                <a:solidFill>
                  <a:srgbClr val="000000"/>
                </a:solidFill>
              </a:rPr>
              <a:t>F</a:t>
            </a:r>
            <a:r>
              <a:rPr baseline="0" b="0" dirty="0" sz="3600" i="0" lang="en-US" strike="noStrike" u="none">
                <a:solidFill>
                  <a:srgbClr val="000000"/>
                </a:solidFill>
              </a:rPr>
              <a:t>ood and fluids are withheld for 6 hours before the test to reduce the risk of aspiration when the cough reflex is blocked by anesthesia. </a:t>
            </a:r>
          </a:p>
          <a:p>
            <a:pPr algn="l"/>
            <a:r>
              <a:rPr baseline="0" b="0" dirty="0" sz="3600" i="0" lang="en-US" strike="noStrike" u="none">
                <a:solidFill>
                  <a:srgbClr val="000000"/>
                </a:solidFill>
              </a:rPr>
              <a:t>The nurse explains the procedure to the patient to reduce fear and decrease anxiety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228" name=""/>
        <p:cNvGrpSpPr/>
        <p:nvPr/>
      </p:nvGrpSpPr>
      <p:grpSpPr>
        <a:xfrm>
          <a:off x="0" y="0"/>
          <a:ext cx="0" cy="0"/>
          <a:chOff x="0" y="0"/>
          <a:chExt cx="0" cy="0"/>
        </a:xfrm>
      </p:grpSpPr>
      <p:sp>
        <p:nvSpPr>
          <p:cNvPr id="1048748" name="Title 1"/>
          <p:cNvSpPr>
            <a:spLocks noGrp="1"/>
          </p:cNvSpPr>
          <p:nvPr>
            <p:ph type="title"/>
          </p:nvPr>
        </p:nvSpPr>
        <p:spPr/>
        <p:txBody>
          <a:bodyPr/>
          <a:p>
            <a:endParaRPr lang="en-US"/>
          </a:p>
        </p:txBody>
      </p:sp>
      <p:sp>
        <p:nvSpPr>
          <p:cNvPr id="1048749" name="Content Placeholder 2"/>
          <p:cNvSpPr>
            <a:spLocks noGrp="1"/>
          </p:cNvSpPr>
          <p:nvPr>
            <p:ph idx="1"/>
          </p:nvPr>
        </p:nvSpPr>
        <p:spPr/>
        <p:txBody>
          <a:bodyPr>
            <a:normAutofit/>
          </a:bodyPr>
          <a:p>
            <a:r>
              <a:rPr dirty="0" sz="3600" lang="en-US">
                <a:solidFill>
                  <a:srgbClr val="000000"/>
                </a:solidFill>
              </a:rPr>
              <a:t>A</a:t>
            </a:r>
            <a:r>
              <a:rPr baseline="0" b="0" dirty="0" sz="3600" i="0" lang="en-US" strike="noStrike" u="none">
                <a:solidFill>
                  <a:srgbClr val="000000"/>
                </a:solidFill>
              </a:rPr>
              <a:t>dminister preoperative medications (usually atropine and a sedative or opioid) as prescribed to inhibit vagal stimulation (thereby guarding against bradycardia, dysrhythmias, and hypotension), suppress the cough reflex, sedate the patient, and relieve anxiety.</a:t>
            </a:r>
            <a:endParaRPr dirty="0" sz="3600" lang="en-US"/>
          </a:p>
          <a:p>
            <a:endParaRPr dirty="0" sz="3600"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229" name=""/>
        <p:cNvGrpSpPr/>
        <p:nvPr/>
      </p:nvGrpSpPr>
      <p:grpSpPr>
        <a:xfrm>
          <a:off x="0" y="0"/>
          <a:ext cx="0" cy="0"/>
          <a:chOff x="0" y="0"/>
          <a:chExt cx="0" cy="0"/>
        </a:xfrm>
      </p:grpSpPr>
      <p:sp>
        <p:nvSpPr>
          <p:cNvPr id="1048750" name="Title 1"/>
          <p:cNvSpPr>
            <a:spLocks noGrp="1"/>
          </p:cNvSpPr>
          <p:nvPr>
            <p:ph type="title"/>
          </p:nvPr>
        </p:nvSpPr>
        <p:spPr/>
        <p:txBody>
          <a:bodyPr/>
          <a:p>
            <a:endParaRPr lang="en-US"/>
          </a:p>
        </p:txBody>
      </p:sp>
      <p:sp>
        <p:nvSpPr>
          <p:cNvPr id="1048751" name="Content Placeholder 2"/>
          <p:cNvSpPr>
            <a:spLocks noGrp="1"/>
          </p:cNvSpPr>
          <p:nvPr>
            <p:ph idx="1"/>
          </p:nvPr>
        </p:nvSpPr>
        <p:spPr/>
        <p:txBody>
          <a:bodyPr>
            <a:normAutofit/>
          </a:bodyPr>
          <a:p>
            <a:pPr algn="l"/>
            <a:r>
              <a:rPr baseline="0" b="0" dirty="0" sz="3600" i="0" lang="en-US" strike="noStrike" u="none"/>
              <a:t>The patient must remove dentures and other oral prostheses.</a:t>
            </a:r>
          </a:p>
          <a:p>
            <a:pPr algn="l"/>
            <a:r>
              <a:rPr baseline="0" b="0" dirty="0" sz="3600" i="0" lang="en-US" strike="noStrike" u="none"/>
              <a:t>The examination is usually performed under local anesthesia, but general anesthesia may be needed for rigid bronchoscopy.</a:t>
            </a:r>
          </a:p>
          <a:p>
            <a:pPr algn="l"/>
            <a:r>
              <a:rPr baseline="0" b="0" dirty="0" sz="3600" i="0" lang="en-US" strike="noStrike" u="none"/>
              <a:t> </a:t>
            </a:r>
            <a:endParaRPr dirty="0" sz="3600"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230" name=""/>
        <p:cNvGrpSpPr/>
        <p:nvPr/>
      </p:nvGrpSpPr>
      <p:grpSpPr>
        <a:xfrm>
          <a:off x="0" y="0"/>
          <a:ext cx="0" cy="0"/>
          <a:chOff x="0" y="0"/>
          <a:chExt cx="0" cy="0"/>
        </a:xfrm>
      </p:grpSpPr>
      <p:sp>
        <p:nvSpPr>
          <p:cNvPr id="1048752" name="Title 1"/>
          <p:cNvSpPr>
            <a:spLocks noGrp="1"/>
          </p:cNvSpPr>
          <p:nvPr>
            <p:ph type="title"/>
          </p:nvPr>
        </p:nvSpPr>
        <p:spPr/>
        <p:txBody>
          <a:bodyPr/>
          <a:p>
            <a:endParaRPr lang="en-US"/>
          </a:p>
        </p:txBody>
      </p:sp>
      <p:sp>
        <p:nvSpPr>
          <p:cNvPr id="1048753" name="Content Placeholder 2"/>
          <p:cNvSpPr>
            <a:spLocks noGrp="1"/>
          </p:cNvSpPr>
          <p:nvPr>
            <p:ph idx="1"/>
          </p:nvPr>
        </p:nvSpPr>
        <p:spPr/>
        <p:txBody>
          <a:bodyPr>
            <a:normAutofit/>
          </a:bodyPr>
          <a:p>
            <a:pPr algn="l"/>
            <a:r>
              <a:rPr baseline="0" b="0" dirty="0" sz="3600" i="0" lang="en-US" strike="noStrike" u="none"/>
              <a:t>A topical anesthetic such as lidocaine (Xylocaine) may be sprayed on the pharynx or dropped on the epiglottis and vocal cords and into the trachea to suppress the cough reflex and minimize discomfort.</a:t>
            </a:r>
          </a:p>
          <a:p>
            <a:pPr algn="l"/>
            <a:r>
              <a:rPr baseline="0" b="0" dirty="0" sz="3600" i="0" lang="en-US" strike="noStrike" u="none"/>
              <a:t>Sedatives or opioids are administered intravenously as prescribed to provide moderate sedation.</a:t>
            </a:r>
            <a:endParaRPr dirty="0" sz="3600" lang="en-US"/>
          </a:p>
          <a:p>
            <a:endParaRPr dirty="0" sz="3600"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231" name=""/>
        <p:cNvGrpSpPr/>
        <p:nvPr/>
      </p:nvGrpSpPr>
      <p:grpSpPr>
        <a:xfrm>
          <a:off x="0" y="0"/>
          <a:ext cx="0" cy="0"/>
          <a:chOff x="0" y="0"/>
          <a:chExt cx="0" cy="0"/>
        </a:xfrm>
      </p:grpSpPr>
      <p:sp>
        <p:nvSpPr>
          <p:cNvPr id="1048754" name="Title 1"/>
          <p:cNvSpPr>
            <a:spLocks noGrp="1"/>
          </p:cNvSpPr>
          <p:nvPr>
            <p:ph type="title"/>
          </p:nvPr>
        </p:nvSpPr>
        <p:spPr/>
        <p:txBody>
          <a:bodyPr/>
          <a:p>
            <a:endParaRPr lang="en-US"/>
          </a:p>
        </p:txBody>
      </p:sp>
      <p:sp>
        <p:nvSpPr>
          <p:cNvPr id="1048755" name="Content Placeholder 2"/>
          <p:cNvSpPr>
            <a:spLocks noGrp="1"/>
          </p:cNvSpPr>
          <p:nvPr>
            <p:ph idx="1"/>
          </p:nvPr>
        </p:nvSpPr>
        <p:spPr/>
        <p:txBody>
          <a:bodyPr>
            <a:noAutofit/>
          </a:bodyPr>
          <a:p>
            <a:pPr algn="l"/>
            <a:r>
              <a:rPr baseline="0" b="0" dirty="0" sz="3600" i="0" lang="en-US" strike="noStrike" u="none"/>
              <a:t>After the procedure, it is important that the patient takes nothing by mouth until the cough reflex returns. </a:t>
            </a:r>
          </a:p>
          <a:p>
            <a:pPr algn="l"/>
            <a:r>
              <a:rPr baseline="0" b="0" dirty="0" sz="3600" i="0" lang="en-US" strike="noStrike" u="none"/>
              <a:t>Once the patient demonstrates a cough reflex, the nurse may offer ice chips and eventually fluids. </a:t>
            </a:r>
          </a:p>
          <a:p>
            <a:pPr algn="l"/>
            <a:r>
              <a:rPr baseline="0" b="0" dirty="0" sz="3600" i="0" lang="en-US" strike="noStrike" u="none"/>
              <a:t>The nurse assesses for confusion and lethargy in the elderly, which may be due to the large doses of lidocaine given during the procedure.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232" name=""/>
        <p:cNvGrpSpPr/>
        <p:nvPr/>
      </p:nvGrpSpPr>
      <p:grpSpPr>
        <a:xfrm>
          <a:off x="0" y="0"/>
          <a:ext cx="0" cy="0"/>
          <a:chOff x="0" y="0"/>
          <a:chExt cx="0" cy="0"/>
        </a:xfrm>
      </p:grpSpPr>
      <p:sp>
        <p:nvSpPr>
          <p:cNvPr id="1048756" name="Title 1"/>
          <p:cNvSpPr>
            <a:spLocks noGrp="1"/>
          </p:cNvSpPr>
          <p:nvPr>
            <p:ph type="title"/>
          </p:nvPr>
        </p:nvSpPr>
        <p:spPr/>
        <p:txBody>
          <a:bodyPr/>
          <a:p>
            <a:endParaRPr lang="en-US"/>
          </a:p>
        </p:txBody>
      </p:sp>
      <p:sp>
        <p:nvSpPr>
          <p:cNvPr id="1048757" name="Content Placeholder 2"/>
          <p:cNvSpPr>
            <a:spLocks noGrp="1"/>
          </p:cNvSpPr>
          <p:nvPr>
            <p:ph idx="1"/>
          </p:nvPr>
        </p:nvSpPr>
        <p:spPr/>
        <p:txBody>
          <a:bodyPr>
            <a:noAutofit/>
          </a:bodyPr>
          <a:p>
            <a:r>
              <a:rPr baseline="0" b="0" dirty="0" sz="3200" i="0" lang="en-US" strike="noStrike" u="none"/>
              <a:t>The nurse also monitors the patient’s respiratory status and observes for hypoxia, hypotension, tachycardia, dysrhythmias, hemoptysis, and dyspnea. </a:t>
            </a:r>
          </a:p>
          <a:p>
            <a:r>
              <a:rPr baseline="0" b="0" dirty="0" sz="3200" i="0" lang="en-US" strike="noStrike" u="none"/>
              <a:t>Any abnormality is reported promptly. </a:t>
            </a:r>
          </a:p>
          <a:p>
            <a:r>
              <a:rPr baseline="0" b="0" dirty="0" sz="3200" i="0" lang="en-US" strike="noStrike" u="none"/>
              <a:t>The patient is not discharged from the recovery area until adequate cough reflex and respiratory status are present.</a:t>
            </a:r>
          </a:p>
          <a:p>
            <a:r>
              <a:rPr baseline="0" b="0" dirty="0" sz="3200" i="0" lang="en-US" strike="noStrike" u="none"/>
              <a:t>The nurse instructs the patient and family caregivers to report any shortness of breath or bleeding immediately.</a:t>
            </a:r>
            <a:endParaRPr dirty="0" sz="3200" 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233" name=""/>
        <p:cNvGrpSpPr/>
        <p:nvPr/>
      </p:nvGrpSpPr>
      <p:grpSpPr>
        <a:xfrm>
          <a:off x="0" y="0"/>
          <a:ext cx="0" cy="0"/>
          <a:chOff x="0" y="0"/>
          <a:chExt cx="0" cy="0"/>
        </a:xfrm>
      </p:grpSpPr>
      <p:sp>
        <p:nvSpPr>
          <p:cNvPr id="1048758" name="Title 1"/>
          <p:cNvSpPr>
            <a:spLocks noGrp="1"/>
          </p:cNvSpPr>
          <p:nvPr>
            <p:ph type="title"/>
          </p:nvPr>
        </p:nvSpPr>
        <p:spPr/>
        <p:txBody>
          <a:bodyPr>
            <a:normAutofit fontScale="90000"/>
          </a:bodyPr>
          <a:p>
            <a:r>
              <a:rPr baseline="0" b="1" dirty="0" sz="4400" i="0" lang="en-US" strike="noStrike" u="none">
                <a:solidFill>
                  <a:srgbClr val="FF0000"/>
                </a:solidFill>
              </a:rPr>
              <a:t>Upper Gastrointestinal </a:t>
            </a:r>
            <a:r>
              <a:rPr baseline="0" b="1" dirty="0" sz="4400" i="0" lang="en-US" err="1" strike="noStrike" u="none">
                <a:solidFill>
                  <a:srgbClr val="FF0000"/>
                </a:solidFill>
              </a:rPr>
              <a:t>Fibroscopy</a:t>
            </a:r>
            <a:r>
              <a:rPr baseline="0" b="1" dirty="0" sz="4400" i="0" lang="en-US" strike="noStrike" u="none">
                <a:solidFill>
                  <a:srgbClr val="FF0000"/>
                </a:solidFill>
              </a:rPr>
              <a:t>/</a:t>
            </a:r>
            <a:br>
              <a:rPr baseline="0" b="1" dirty="0" sz="4400" i="0" lang="en-US" strike="noStrike" u="none">
                <a:solidFill>
                  <a:srgbClr val="FF0000"/>
                </a:solidFill>
              </a:rPr>
            </a:br>
            <a:r>
              <a:rPr baseline="0" b="1" dirty="0" sz="4400" i="0" lang="en-US" strike="noStrike" u="none">
                <a:solidFill>
                  <a:srgbClr val="FF0000"/>
                </a:solidFill>
              </a:rPr>
              <a:t>Esophagogastroduodenoscopy</a:t>
            </a:r>
            <a:br>
              <a:rPr baseline="0" b="1" dirty="0" sz="4400" i="0" lang="en-US" strike="noStrike" u="none">
                <a:solidFill>
                  <a:srgbClr val="FF0000"/>
                </a:solidFill>
              </a:rPr>
            </a:br>
            <a:endParaRPr dirty="0" lang="en-US">
              <a:solidFill>
                <a:srgbClr val="FF0000"/>
              </a:solidFill>
            </a:endParaRPr>
          </a:p>
        </p:txBody>
      </p:sp>
      <p:sp>
        <p:nvSpPr>
          <p:cNvPr id="1048759" name="Content Placeholder 2"/>
          <p:cNvSpPr>
            <a:spLocks noGrp="1"/>
          </p:cNvSpPr>
          <p:nvPr>
            <p:ph idx="1"/>
          </p:nvPr>
        </p:nvSpPr>
        <p:spPr/>
        <p:txBody>
          <a:bodyPr>
            <a:normAutofit/>
          </a:bodyPr>
          <a:p>
            <a:pPr algn="l"/>
            <a:r>
              <a:rPr baseline="0" b="0" dirty="0" sz="3600" i="0" lang="en-US" strike="noStrike" u="none">
                <a:solidFill>
                  <a:srgbClr val="000000"/>
                </a:solidFill>
              </a:rPr>
              <a:t>Fiberscopes are flexible scopes equipped with fiberoptic lenses.</a:t>
            </a:r>
          </a:p>
          <a:p>
            <a:pPr algn="l"/>
            <a:r>
              <a:rPr baseline="0" b="1" dirty="0" sz="3600" i="0" lang="en-US" err="1" strike="noStrike" u="none">
                <a:solidFill>
                  <a:srgbClr val="000000"/>
                </a:solidFill>
              </a:rPr>
              <a:t>Fibroscopy</a:t>
            </a:r>
            <a:r>
              <a:rPr baseline="0" b="1" dirty="0" sz="3600" i="0" lang="en-US" strike="noStrike" u="none">
                <a:solidFill>
                  <a:srgbClr val="000000"/>
                </a:solidFill>
              </a:rPr>
              <a:t> </a:t>
            </a:r>
            <a:r>
              <a:rPr baseline="0" b="0" dirty="0" sz="3600" i="0" lang="en-US" strike="noStrike" u="none">
                <a:solidFill>
                  <a:srgbClr val="000000"/>
                </a:solidFill>
              </a:rPr>
              <a:t>of the upper GI tract allows direct visualization of the esophageal, gastric, and duodenal mucosa through a lighted endoscope (gastroscope) .</a:t>
            </a:r>
            <a:endParaRPr dirty="0" sz="3600"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234" name=""/>
        <p:cNvGrpSpPr/>
        <p:nvPr/>
      </p:nvGrpSpPr>
      <p:grpSpPr>
        <a:xfrm>
          <a:off x="0" y="0"/>
          <a:ext cx="0" cy="0"/>
          <a:chOff x="0" y="0"/>
          <a:chExt cx="0" cy="0"/>
        </a:xfrm>
      </p:grpSpPr>
      <p:pic>
        <p:nvPicPr>
          <p:cNvPr id="2097166" name="Picture 2"/>
          <p:cNvPicPr>
            <a:picLocks noChangeAspect="1"/>
          </p:cNvPicPr>
          <p:nvPr/>
        </p:nvPicPr>
        <p:blipFill>
          <a:blip xmlns:r="http://schemas.openxmlformats.org/officeDocument/2006/relationships" r:embed="rId1"/>
          <a:stretch>
            <a:fillRect/>
          </a:stretch>
        </p:blipFill>
        <p:spPr>
          <a:xfrm>
            <a:off x="858982" y="221673"/>
            <a:ext cx="7916843" cy="5957453"/>
          </a:xfrm>
          <a:prstGeom prst="rect"/>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235" name=""/>
        <p:cNvGrpSpPr/>
        <p:nvPr/>
      </p:nvGrpSpPr>
      <p:grpSpPr>
        <a:xfrm>
          <a:off x="0" y="0"/>
          <a:ext cx="0" cy="0"/>
          <a:chOff x="0" y="0"/>
          <a:chExt cx="0" cy="0"/>
        </a:xfrm>
      </p:grpSpPr>
      <p:sp>
        <p:nvSpPr>
          <p:cNvPr id="1048760" name="Title 1"/>
          <p:cNvSpPr>
            <a:spLocks noGrp="1"/>
          </p:cNvSpPr>
          <p:nvPr>
            <p:ph type="title"/>
          </p:nvPr>
        </p:nvSpPr>
        <p:spPr/>
        <p:txBody>
          <a:bodyPr/>
          <a:p>
            <a:endParaRPr lang="en-US"/>
          </a:p>
        </p:txBody>
      </p:sp>
      <p:sp>
        <p:nvSpPr>
          <p:cNvPr id="1048761" name="Content Placeholder 2"/>
          <p:cNvSpPr>
            <a:spLocks noGrp="1"/>
          </p:cNvSpPr>
          <p:nvPr>
            <p:ph idx="1"/>
          </p:nvPr>
        </p:nvSpPr>
        <p:spPr/>
        <p:txBody>
          <a:bodyPr>
            <a:noAutofit/>
          </a:bodyPr>
          <a:p>
            <a:pPr algn="l"/>
            <a:r>
              <a:rPr baseline="0" b="0" dirty="0" sz="3200" i="0" lang="en-US" strike="noStrike" u="none"/>
              <a:t>Upper GI </a:t>
            </a:r>
            <a:r>
              <a:rPr baseline="0" b="0" dirty="0" sz="3200" i="0" lang="en-US" err="1" strike="noStrike" u="none"/>
              <a:t>fibroscopy</a:t>
            </a:r>
            <a:r>
              <a:rPr baseline="0" b="0" dirty="0" sz="3200" i="0" lang="en-US" strike="noStrike" u="none"/>
              <a:t> also can be a therapeutic procedure when it is combined with other procedures. </a:t>
            </a:r>
          </a:p>
          <a:p>
            <a:pPr algn="l"/>
            <a:r>
              <a:rPr baseline="0" b="0" dirty="0" sz="3200" i="0" lang="en-US" strike="noStrike" u="none"/>
              <a:t>Therapeutic endoscopy can be used to remove common bile duct stones, dilate strictures, and treat gastric bleeding and esophageal varices.</a:t>
            </a:r>
          </a:p>
          <a:p>
            <a:pPr algn="l"/>
            <a:r>
              <a:rPr baseline="0" b="0" dirty="0" sz="3200" i="0" lang="en-US" strike="noStrike" u="none"/>
              <a:t> Laser-compatible scopes can be used to provide laser therapy for upper GI neoplasms. </a:t>
            </a:r>
          </a:p>
          <a:p>
            <a:pPr algn="l"/>
            <a:r>
              <a:rPr baseline="0" b="0" dirty="0" sz="3200" i="0" lang="en-US" strike="noStrike" u="none"/>
              <a:t>Sclerosing solutions can be injected through the scope in an attempt to control upper GI bleeding.</a:t>
            </a:r>
            <a:endParaRPr dirty="0" sz="3200" lang="en-US"/>
          </a:p>
        </p:txBody>
      </p:sp>
    </p:spTree>
  </p:cSld>
  <p:clrMapOvr>
    <a:masterClrMapping/>
  </p:clrMapOvr>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SPECIALIZED NURSING PROCEDURES</dc:title>
  <dc:creator>hp</dc:creator>
  <cp:lastModifiedBy>hp</cp:lastModifiedBy>
  <dcterms:created xsi:type="dcterms:W3CDTF">2021-08-04T19:31:10Z</dcterms:created>
  <dcterms:modified xsi:type="dcterms:W3CDTF">2022-05-30T17:16:49Z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b1624abfe2a1405b8b0adfe1f62329b5</vt:lpwstr>
  </property>
</Properties>
</file>