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3" r:id="rId27"/>
    <p:sldId id="284" r:id="rId28"/>
    <p:sldId id="372" r:id="rId29"/>
    <p:sldId id="373" r:id="rId30"/>
    <p:sldId id="374" r:id="rId31"/>
    <p:sldId id="375" r:id="rId32"/>
    <p:sldId id="376" r:id="rId33"/>
    <p:sldId id="280" r:id="rId34"/>
    <p:sldId id="281" r:id="rId35"/>
    <p:sldId id="377" r:id="rId36"/>
    <p:sldId id="378" r:id="rId37"/>
    <p:sldId id="379" r:id="rId38"/>
    <p:sldId id="380" r:id="rId39"/>
    <p:sldId id="381" r:id="rId40"/>
    <p:sldId id="382" r:id="rId41"/>
    <p:sldId id="383" r:id="rId42"/>
    <p:sldId id="427" r:id="rId43"/>
    <p:sldId id="428" r:id="rId44"/>
    <p:sldId id="430" r:id="rId45"/>
    <p:sldId id="429" r:id="rId46"/>
    <p:sldId id="431" r:id="rId47"/>
    <p:sldId id="432" r:id="rId48"/>
    <p:sldId id="433" r:id="rId49"/>
    <p:sldId id="434" r:id="rId50"/>
    <p:sldId id="435" r:id="rId51"/>
    <p:sldId id="436" r:id="rId52"/>
    <p:sldId id="384" r:id="rId53"/>
    <p:sldId id="385" r:id="rId54"/>
    <p:sldId id="386" r:id="rId55"/>
    <p:sldId id="387" r:id="rId56"/>
    <p:sldId id="388" r:id="rId57"/>
    <p:sldId id="389" r:id="rId58"/>
    <p:sldId id="390" r:id="rId59"/>
    <p:sldId id="391" r:id="rId60"/>
    <p:sldId id="392" r:id="rId61"/>
    <p:sldId id="394" r:id="rId62"/>
    <p:sldId id="395" r:id="rId63"/>
    <p:sldId id="396" r:id="rId64"/>
    <p:sldId id="397" r:id="rId65"/>
    <p:sldId id="398" r:id="rId66"/>
    <p:sldId id="286" r:id="rId67"/>
    <p:sldId id="287" r:id="rId68"/>
    <p:sldId id="393" r:id="rId69"/>
    <p:sldId id="399" r:id="rId70"/>
    <p:sldId id="400" r:id="rId71"/>
    <p:sldId id="402" r:id="rId72"/>
    <p:sldId id="401" r:id="rId73"/>
    <p:sldId id="403" r:id="rId74"/>
    <p:sldId id="404" r:id="rId75"/>
    <p:sldId id="405" r:id="rId76"/>
    <p:sldId id="406" r:id="rId77"/>
    <p:sldId id="407" r:id="rId78"/>
    <p:sldId id="408" r:id="rId79"/>
    <p:sldId id="409" r:id="rId80"/>
    <p:sldId id="410" r:id="rId81"/>
    <p:sldId id="411" r:id="rId82"/>
    <p:sldId id="412" r:id="rId83"/>
    <p:sldId id="413" r:id="rId84"/>
    <p:sldId id="414" r:id="rId85"/>
    <p:sldId id="416" r:id="rId86"/>
    <p:sldId id="415" r:id="rId87"/>
    <p:sldId id="426" r:id="rId88"/>
    <p:sldId id="417" r:id="rId89"/>
    <p:sldId id="418" r:id="rId90"/>
    <p:sldId id="419" r:id="rId91"/>
    <p:sldId id="420" r:id="rId92"/>
    <p:sldId id="421" r:id="rId93"/>
    <p:sldId id="422" r:id="rId94"/>
    <p:sldId id="423" r:id="rId95"/>
    <p:sldId id="424" r:id="rId96"/>
    <p:sldId id="425" r:id="rId97"/>
    <p:sldId id="437" r:id="rId98"/>
    <p:sldId id="438" r:id="rId99"/>
    <p:sldId id="439" r:id="rId100"/>
    <p:sldId id="440" r:id="rId101"/>
    <p:sldId id="441" r:id="rId102"/>
    <p:sldId id="442" r:id="rId103"/>
    <p:sldId id="443" r:id="rId104"/>
    <p:sldId id="444" r:id="rId105"/>
    <p:sldId id="445" r:id="rId106"/>
    <p:sldId id="446" r:id="rId107"/>
    <p:sldId id="447" r:id="rId108"/>
    <p:sldId id="448" r:id="rId109"/>
    <p:sldId id="449" r:id="rId110"/>
    <p:sldId id="450" r:id="rId111"/>
    <p:sldId id="451" r:id="rId112"/>
    <p:sldId id="452" r:id="rId113"/>
    <p:sldId id="453" r:id="rId114"/>
    <p:sldId id="455" r:id="rId115"/>
    <p:sldId id="454" r:id="rId116"/>
    <p:sldId id="456" r:id="rId117"/>
    <p:sldId id="457" r:id="rId118"/>
    <p:sldId id="458" r:id="rId119"/>
    <p:sldId id="459" r:id="rId120"/>
    <p:sldId id="460"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A3C0-E942-43D6-84EE-EFBE452E07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00F750-6BAF-4FE9-929B-FB5C3E9FE8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F95385-C7DF-4784-9DAB-2B4E8AB788CD}"/>
              </a:ext>
            </a:extLst>
          </p:cNvPr>
          <p:cNvSpPr>
            <a:spLocks noGrp="1"/>
          </p:cNvSpPr>
          <p:nvPr>
            <p:ph type="dt" sz="half" idx="10"/>
          </p:nvPr>
        </p:nvSpPr>
        <p:spPr/>
        <p:txBody>
          <a:bodyPr/>
          <a:lstStyle/>
          <a:p>
            <a:fld id="{780B1FA8-143D-4B9F-86FB-15762256652E}" type="datetimeFigureOut">
              <a:rPr lang="en-US" smtClean="0"/>
              <a:t>08/09/2021</a:t>
            </a:fld>
            <a:endParaRPr lang="en-US"/>
          </a:p>
        </p:txBody>
      </p:sp>
      <p:sp>
        <p:nvSpPr>
          <p:cNvPr id="5" name="Footer Placeholder 4">
            <a:extLst>
              <a:ext uri="{FF2B5EF4-FFF2-40B4-BE49-F238E27FC236}">
                <a16:creationId xmlns:a16="http://schemas.microsoft.com/office/drawing/2014/main" id="{91336249-1816-4D1D-84A2-78959E5CD9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58A12-13D1-43F9-8735-1E5D40B9BE26}"/>
              </a:ext>
            </a:extLst>
          </p:cNvPr>
          <p:cNvSpPr>
            <a:spLocks noGrp="1"/>
          </p:cNvSpPr>
          <p:nvPr>
            <p:ph type="sldNum" sz="quarter" idx="12"/>
          </p:nvPr>
        </p:nvSpPr>
        <p:spPr/>
        <p:txBody>
          <a:bodyPr/>
          <a:lstStyle/>
          <a:p>
            <a:fld id="{6E990987-9EF9-4D56-B699-6BB8F2BB3D90}" type="slidenum">
              <a:rPr lang="en-US" smtClean="0"/>
              <a:t>‹#›</a:t>
            </a:fld>
            <a:endParaRPr lang="en-US"/>
          </a:p>
        </p:txBody>
      </p:sp>
    </p:spTree>
    <p:extLst>
      <p:ext uri="{BB962C8B-B14F-4D97-AF65-F5344CB8AC3E}">
        <p14:creationId xmlns:p14="http://schemas.microsoft.com/office/powerpoint/2010/main" val="1360674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9C74-1DAA-4AA1-9D91-DF21C2D700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B96E40-87D4-4F38-B168-BD248AC59A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DA163-EC95-4109-ABA4-11F68C65A408}"/>
              </a:ext>
            </a:extLst>
          </p:cNvPr>
          <p:cNvSpPr>
            <a:spLocks noGrp="1"/>
          </p:cNvSpPr>
          <p:nvPr>
            <p:ph type="dt" sz="half" idx="10"/>
          </p:nvPr>
        </p:nvSpPr>
        <p:spPr/>
        <p:txBody>
          <a:bodyPr/>
          <a:lstStyle/>
          <a:p>
            <a:fld id="{780B1FA8-143D-4B9F-86FB-15762256652E}" type="datetimeFigureOut">
              <a:rPr lang="en-US" smtClean="0"/>
              <a:t>08/09/2021</a:t>
            </a:fld>
            <a:endParaRPr lang="en-US"/>
          </a:p>
        </p:txBody>
      </p:sp>
      <p:sp>
        <p:nvSpPr>
          <p:cNvPr id="5" name="Footer Placeholder 4">
            <a:extLst>
              <a:ext uri="{FF2B5EF4-FFF2-40B4-BE49-F238E27FC236}">
                <a16:creationId xmlns:a16="http://schemas.microsoft.com/office/drawing/2014/main" id="{A9966EC0-E2C5-480F-9857-9547F7EF0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6F888-3438-4A61-BB18-236480D11785}"/>
              </a:ext>
            </a:extLst>
          </p:cNvPr>
          <p:cNvSpPr>
            <a:spLocks noGrp="1"/>
          </p:cNvSpPr>
          <p:nvPr>
            <p:ph type="sldNum" sz="quarter" idx="12"/>
          </p:nvPr>
        </p:nvSpPr>
        <p:spPr/>
        <p:txBody>
          <a:bodyPr/>
          <a:lstStyle/>
          <a:p>
            <a:fld id="{6E990987-9EF9-4D56-B699-6BB8F2BB3D90}" type="slidenum">
              <a:rPr lang="en-US" smtClean="0"/>
              <a:t>‹#›</a:t>
            </a:fld>
            <a:endParaRPr lang="en-US"/>
          </a:p>
        </p:txBody>
      </p:sp>
    </p:spTree>
    <p:extLst>
      <p:ext uri="{BB962C8B-B14F-4D97-AF65-F5344CB8AC3E}">
        <p14:creationId xmlns:p14="http://schemas.microsoft.com/office/powerpoint/2010/main" val="405543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4A13E4-88D5-4E76-B287-BEAA9D6F69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FC0F76-54C2-4650-9357-B881CF4FB7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C5CBD-01DF-4126-B5D7-6B69205608B8}"/>
              </a:ext>
            </a:extLst>
          </p:cNvPr>
          <p:cNvSpPr>
            <a:spLocks noGrp="1"/>
          </p:cNvSpPr>
          <p:nvPr>
            <p:ph type="dt" sz="half" idx="10"/>
          </p:nvPr>
        </p:nvSpPr>
        <p:spPr/>
        <p:txBody>
          <a:bodyPr/>
          <a:lstStyle/>
          <a:p>
            <a:fld id="{780B1FA8-143D-4B9F-86FB-15762256652E}" type="datetimeFigureOut">
              <a:rPr lang="en-US" smtClean="0"/>
              <a:t>08/09/2021</a:t>
            </a:fld>
            <a:endParaRPr lang="en-US"/>
          </a:p>
        </p:txBody>
      </p:sp>
      <p:sp>
        <p:nvSpPr>
          <p:cNvPr id="5" name="Footer Placeholder 4">
            <a:extLst>
              <a:ext uri="{FF2B5EF4-FFF2-40B4-BE49-F238E27FC236}">
                <a16:creationId xmlns:a16="http://schemas.microsoft.com/office/drawing/2014/main" id="{31C5180A-E3FD-449F-AE54-1990A735C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6AAF3-645F-4EFA-B26C-46E5D8A5E836}"/>
              </a:ext>
            </a:extLst>
          </p:cNvPr>
          <p:cNvSpPr>
            <a:spLocks noGrp="1"/>
          </p:cNvSpPr>
          <p:nvPr>
            <p:ph type="sldNum" sz="quarter" idx="12"/>
          </p:nvPr>
        </p:nvSpPr>
        <p:spPr/>
        <p:txBody>
          <a:bodyPr/>
          <a:lstStyle/>
          <a:p>
            <a:fld id="{6E990987-9EF9-4D56-B699-6BB8F2BB3D90}" type="slidenum">
              <a:rPr lang="en-US" smtClean="0"/>
              <a:t>‹#›</a:t>
            </a:fld>
            <a:endParaRPr lang="en-US"/>
          </a:p>
        </p:txBody>
      </p:sp>
    </p:spTree>
    <p:extLst>
      <p:ext uri="{BB962C8B-B14F-4D97-AF65-F5344CB8AC3E}">
        <p14:creationId xmlns:p14="http://schemas.microsoft.com/office/powerpoint/2010/main" val="321867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5E18-D634-4923-A799-5B0B7E6D3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9593C0-E51D-4C4D-BFF4-075BD5BA8F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6849C-2D20-45A6-9B22-9DDF7CC7309B}"/>
              </a:ext>
            </a:extLst>
          </p:cNvPr>
          <p:cNvSpPr>
            <a:spLocks noGrp="1"/>
          </p:cNvSpPr>
          <p:nvPr>
            <p:ph type="dt" sz="half" idx="10"/>
          </p:nvPr>
        </p:nvSpPr>
        <p:spPr/>
        <p:txBody>
          <a:bodyPr/>
          <a:lstStyle/>
          <a:p>
            <a:fld id="{780B1FA8-143D-4B9F-86FB-15762256652E}" type="datetimeFigureOut">
              <a:rPr lang="en-US" smtClean="0"/>
              <a:t>08/09/2021</a:t>
            </a:fld>
            <a:endParaRPr lang="en-US"/>
          </a:p>
        </p:txBody>
      </p:sp>
      <p:sp>
        <p:nvSpPr>
          <p:cNvPr id="5" name="Footer Placeholder 4">
            <a:extLst>
              <a:ext uri="{FF2B5EF4-FFF2-40B4-BE49-F238E27FC236}">
                <a16:creationId xmlns:a16="http://schemas.microsoft.com/office/drawing/2014/main" id="{9D07A6EF-D347-4F91-AE54-79F79DD8F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4E3D4-FD4F-4E4A-94A2-EF68AA63201A}"/>
              </a:ext>
            </a:extLst>
          </p:cNvPr>
          <p:cNvSpPr>
            <a:spLocks noGrp="1"/>
          </p:cNvSpPr>
          <p:nvPr>
            <p:ph type="sldNum" sz="quarter" idx="12"/>
          </p:nvPr>
        </p:nvSpPr>
        <p:spPr/>
        <p:txBody>
          <a:bodyPr/>
          <a:lstStyle/>
          <a:p>
            <a:fld id="{6E990987-9EF9-4D56-B699-6BB8F2BB3D90}" type="slidenum">
              <a:rPr lang="en-US" smtClean="0"/>
              <a:t>‹#›</a:t>
            </a:fld>
            <a:endParaRPr lang="en-US"/>
          </a:p>
        </p:txBody>
      </p:sp>
    </p:spTree>
    <p:extLst>
      <p:ext uri="{BB962C8B-B14F-4D97-AF65-F5344CB8AC3E}">
        <p14:creationId xmlns:p14="http://schemas.microsoft.com/office/powerpoint/2010/main" val="226791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B716-4BAB-4AE3-82EF-970488C478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282645-BFC4-4B4E-9590-39FFC5E76C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0CB93A-0075-40DE-AA6C-40DB9F02F98B}"/>
              </a:ext>
            </a:extLst>
          </p:cNvPr>
          <p:cNvSpPr>
            <a:spLocks noGrp="1"/>
          </p:cNvSpPr>
          <p:nvPr>
            <p:ph type="dt" sz="half" idx="10"/>
          </p:nvPr>
        </p:nvSpPr>
        <p:spPr/>
        <p:txBody>
          <a:bodyPr/>
          <a:lstStyle/>
          <a:p>
            <a:fld id="{780B1FA8-143D-4B9F-86FB-15762256652E}" type="datetimeFigureOut">
              <a:rPr lang="en-US" smtClean="0"/>
              <a:t>08/09/2021</a:t>
            </a:fld>
            <a:endParaRPr lang="en-US"/>
          </a:p>
        </p:txBody>
      </p:sp>
      <p:sp>
        <p:nvSpPr>
          <p:cNvPr id="5" name="Footer Placeholder 4">
            <a:extLst>
              <a:ext uri="{FF2B5EF4-FFF2-40B4-BE49-F238E27FC236}">
                <a16:creationId xmlns:a16="http://schemas.microsoft.com/office/drawing/2014/main" id="{30CE3463-ABF5-47DE-A0B8-0C06700A7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4E7A2-962D-4161-B626-4498AA3991EA}"/>
              </a:ext>
            </a:extLst>
          </p:cNvPr>
          <p:cNvSpPr>
            <a:spLocks noGrp="1"/>
          </p:cNvSpPr>
          <p:nvPr>
            <p:ph type="sldNum" sz="quarter" idx="12"/>
          </p:nvPr>
        </p:nvSpPr>
        <p:spPr/>
        <p:txBody>
          <a:bodyPr/>
          <a:lstStyle/>
          <a:p>
            <a:fld id="{6E990987-9EF9-4D56-B699-6BB8F2BB3D90}" type="slidenum">
              <a:rPr lang="en-US" smtClean="0"/>
              <a:t>‹#›</a:t>
            </a:fld>
            <a:endParaRPr lang="en-US"/>
          </a:p>
        </p:txBody>
      </p:sp>
    </p:spTree>
    <p:extLst>
      <p:ext uri="{BB962C8B-B14F-4D97-AF65-F5344CB8AC3E}">
        <p14:creationId xmlns:p14="http://schemas.microsoft.com/office/powerpoint/2010/main" val="83636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456C8-9E5C-43A2-8056-2FEA34963E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33D97-9691-4EE7-A20A-6E4E771CCA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30337-B6B1-4AB2-988F-9532266F8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D99932-ECD5-4A78-A9FB-42236614F5A3}"/>
              </a:ext>
            </a:extLst>
          </p:cNvPr>
          <p:cNvSpPr>
            <a:spLocks noGrp="1"/>
          </p:cNvSpPr>
          <p:nvPr>
            <p:ph type="dt" sz="half" idx="10"/>
          </p:nvPr>
        </p:nvSpPr>
        <p:spPr/>
        <p:txBody>
          <a:bodyPr/>
          <a:lstStyle/>
          <a:p>
            <a:fld id="{780B1FA8-143D-4B9F-86FB-15762256652E}" type="datetimeFigureOut">
              <a:rPr lang="en-US" smtClean="0"/>
              <a:t>08/09/2021</a:t>
            </a:fld>
            <a:endParaRPr lang="en-US"/>
          </a:p>
        </p:txBody>
      </p:sp>
      <p:sp>
        <p:nvSpPr>
          <p:cNvPr id="6" name="Footer Placeholder 5">
            <a:extLst>
              <a:ext uri="{FF2B5EF4-FFF2-40B4-BE49-F238E27FC236}">
                <a16:creationId xmlns:a16="http://schemas.microsoft.com/office/drawing/2014/main" id="{CA3AFE15-E881-45F2-A85E-C295A718F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AC92C-E4A4-4AB1-9D1F-8C290C75F942}"/>
              </a:ext>
            </a:extLst>
          </p:cNvPr>
          <p:cNvSpPr>
            <a:spLocks noGrp="1"/>
          </p:cNvSpPr>
          <p:nvPr>
            <p:ph type="sldNum" sz="quarter" idx="12"/>
          </p:nvPr>
        </p:nvSpPr>
        <p:spPr/>
        <p:txBody>
          <a:bodyPr/>
          <a:lstStyle/>
          <a:p>
            <a:fld id="{6E990987-9EF9-4D56-B699-6BB8F2BB3D90}" type="slidenum">
              <a:rPr lang="en-US" smtClean="0"/>
              <a:t>‹#›</a:t>
            </a:fld>
            <a:endParaRPr lang="en-US"/>
          </a:p>
        </p:txBody>
      </p:sp>
    </p:spTree>
    <p:extLst>
      <p:ext uri="{BB962C8B-B14F-4D97-AF65-F5344CB8AC3E}">
        <p14:creationId xmlns:p14="http://schemas.microsoft.com/office/powerpoint/2010/main" val="365123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83F5-2340-4839-8B4C-7F2E36403A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86C42A-4253-4AFB-B487-C843C3674E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3FF2FB-A362-4C99-A806-4406862C8B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0DCE8D-BE40-49B5-ABFB-1BDF68799C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722C16-DC9B-4C6D-A8F1-78EC28E5AC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6B72F9-B2D9-472E-95F8-7F7CDB5CAB35}"/>
              </a:ext>
            </a:extLst>
          </p:cNvPr>
          <p:cNvSpPr>
            <a:spLocks noGrp="1"/>
          </p:cNvSpPr>
          <p:nvPr>
            <p:ph type="dt" sz="half" idx="10"/>
          </p:nvPr>
        </p:nvSpPr>
        <p:spPr/>
        <p:txBody>
          <a:bodyPr/>
          <a:lstStyle/>
          <a:p>
            <a:fld id="{780B1FA8-143D-4B9F-86FB-15762256652E}" type="datetimeFigureOut">
              <a:rPr lang="en-US" smtClean="0"/>
              <a:t>08/09/2021</a:t>
            </a:fld>
            <a:endParaRPr lang="en-US"/>
          </a:p>
        </p:txBody>
      </p:sp>
      <p:sp>
        <p:nvSpPr>
          <p:cNvPr id="8" name="Footer Placeholder 7">
            <a:extLst>
              <a:ext uri="{FF2B5EF4-FFF2-40B4-BE49-F238E27FC236}">
                <a16:creationId xmlns:a16="http://schemas.microsoft.com/office/drawing/2014/main" id="{4EE2C8D6-AF46-4C8E-9147-212C63A336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EF125F-F270-4F5E-8AB8-C1A40B66FCB7}"/>
              </a:ext>
            </a:extLst>
          </p:cNvPr>
          <p:cNvSpPr>
            <a:spLocks noGrp="1"/>
          </p:cNvSpPr>
          <p:nvPr>
            <p:ph type="sldNum" sz="quarter" idx="12"/>
          </p:nvPr>
        </p:nvSpPr>
        <p:spPr/>
        <p:txBody>
          <a:bodyPr/>
          <a:lstStyle/>
          <a:p>
            <a:fld id="{6E990987-9EF9-4D56-B699-6BB8F2BB3D90}" type="slidenum">
              <a:rPr lang="en-US" smtClean="0"/>
              <a:t>‹#›</a:t>
            </a:fld>
            <a:endParaRPr lang="en-US"/>
          </a:p>
        </p:txBody>
      </p:sp>
    </p:spTree>
    <p:extLst>
      <p:ext uri="{BB962C8B-B14F-4D97-AF65-F5344CB8AC3E}">
        <p14:creationId xmlns:p14="http://schemas.microsoft.com/office/powerpoint/2010/main" val="346022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6055-C188-4C0E-9303-6A350A1F1F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9CC85A-EF88-4207-AE40-804D34E33BA8}"/>
              </a:ext>
            </a:extLst>
          </p:cNvPr>
          <p:cNvSpPr>
            <a:spLocks noGrp="1"/>
          </p:cNvSpPr>
          <p:nvPr>
            <p:ph type="dt" sz="half" idx="10"/>
          </p:nvPr>
        </p:nvSpPr>
        <p:spPr/>
        <p:txBody>
          <a:bodyPr/>
          <a:lstStyle/>
          <a:p>
            <a:fld id="{780B1FA8-143D-4B9F-86FB-15762256652E}" type="datetimeFigureOut">
              <a:rPr lang="en-US" smtClean="0"/>
              <a:t>08/09/2021</a:t>
            </a:fld>
            <a:endParaRPr lang="en-US"/>
          </a:p>
        </p:txBody>
      </p:sp>
      <p:sp>
        <p:nvSpPr>
          <p:cNvPr id="4" name="Footer Placeholder 3">
            <a:extLst>
              <a:ext uri="{FF2B5EF4-FFF2-40B4-BE49-F238E27FC236}">
                <a16:creationId xmlns:a16="http://schemas.microsoft.com/office/drawing/2014/main" id="{104B489C-0241-4BBB-8ADB-1D77A1F0F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9A6E1E-3CF3-4910-B9BC-862076528FD1}"/>
              </a:ext>
            </a:extLst>
          </p:cNvPr>
          <p:cNvSpPr>
            <a:spLocks noGrp="1"/>
          </p:cNvSpPr>
          <p:nvPr>
            <p:ph type="sldNum" sz="quarter" idx="12"/>
          </p:nvPr>
        </p:nvSpPr>
        <p:spPr/>
        <p:txBody>
          <a:bodyPr/>
          <a:lstStyle/>
          <a:p>
            <a:fld id="{6E990987-9EF9-4D56-B699-6BB8F2BB3D90}" type="slidenum">
              <a:rPr lang="en-US" smtClean="0"/>
              <a:t>‹#›</a:t>
            </a:fld>
            <a:endParaRPr lang="en-US"/>
          </a:p>
        </p:txBody>
      </p:sp>
    </p:spTree>
    <p:extLst>
      <p:ext uri="{BB962C8B-B14F-4D97-AF65-F5344CB8AC3E}">
        <p14:creationId xmlns:p14="http://schemas.microsoft.com/office/powerpoint/2010/main" val="30619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57222F-A508-46F2-B9FE-12A43F59CBF3}"/>
              </a:ext>
            </a:extLst>
          </p:cNvPr>
          <p:cNvSpPr>
            <a:spLocks noGrp="1"/>
          </p:cNvSpPr>
          <p:nvPr>
            <p:ph type="dt" sz="half" idx="10"/>
          </p:nvPr>
        </p:nvSpPr>
        <p:spPr/>
        <p:txBody>
          <a:bodyPr/>
          <a:lstStyle/>
          <a:p>
            <a:fld id="{780B1FA8-143D-4B9F-86FB-15762256652E}" type="datetimeFigureOut">
              <a:rPr lang="en-US" smtClean="0"/>
              <a:t>08/09/2021</a:t>
            </a:fld>
            <a:endParaRPr lang="en-US"/>
          </a:p>
        </p:txBody>
      </p:sp>
      <p:sp>
        <p:nvSpPr>
          <p:cNvPr id="3" name="Footer Placeholder 2">
            <a:extLst>
              <a:ext uri="{FF2B5EF4-FFF2-40B4-BE49-F238E27FC236}">
                <a16:creationId xmlns:a16="http://schemas.microsoft.com/office/drawing/2014/main" id="{E465F02A-22B3-407E-AE60-CD37B15313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B5BD5F-7B6F-4312-B688-BC015C36FA19}"/>
              </a:ext>
            </a:extLst>
          </p:cNvPr>
          <p:cNvSpPr>
            <a:spLocks noGrp="1"/>
          </p:cNvSpPr>
          <p:nvPr>
            <p:ph type="sldNum" sz="quarter" idx="12"/>
          </p:nvPr>
        </p:nvSpPr>
        <p:spPr/>
        <p:txBody>
          <a:bodyPr/>
          <a:lstStyle/>
          <a:p>
            <a:fld id="{6E990987-9EF9-4D56-B699-6BB8F2BB3D90}" type="slidenum">
              <a:rPr lang="en-US" smtClean="0"/>
              <a:t>‹#›</a:t>
            </a:fld>
            <a:endParaRPr lang="en-US"/>
          </a:p>
        </p:txBody>
      </p:sp>
    </p:spTree>
    <p:extLst>
      <p:ext uri="{BB962C8B-B14F-4D97-AF65-F5344CB8AC3E}">
        <p14:creationId xmlns:p14="http://schemas.microsoft.com/office/powerpoint/2010/main" val="203273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3847-BE5C-4D44-A20B-1084372956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DC1DF1-A7B5-440C-A2EE-4DB9A5FA3F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B035CD-9C61-4D13-AAD4-C444B9787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8AC7A0-D315-496A-81EF-170497D142ED}"/>
              </a:ext>
            </a:extLst>
          </p:cNvPr>
          <p:cNvSpPr>
            <a:spLocks noGrp="1"/>
          </p:cNvSpPr>
          <p:nvPr>
            <p:ph type="dt" sz="half" idx="10"/>
          </p:nvPr>
        </p:nvSpPr>
        <p:spPr/>
        <p:txBody>
          <a:bodyPr/>
          <a:lstStyle/>
          <a:p>
            <a:fld id="{780B1FA8-143D-4B9F-86FB-15762256652E}" type="datetimeFigureOut">
              <a:rPr lang="en-US" smtClean="0"/>
              <a:t>08/09/2021</a:t>
            </a:fld>
            <a:endParaRPr lang="en-US"/>
          </a:p>
        </p:txBody>
      </p:sp>
      <p:sp>
        <p:nvSpPr>
          <p:cNvPr id="6" name="Footer Placeholder 5">
            <a:extLst>
              <a:ext uri="{FF2B5EF4-FFF2-40B4-BE49-F238E27FC236}">
                <a16:creationId xmlns:a16="http://schemas.microsoft.com/office/drawing/2014/main" id="{4D473BE7-2709-4705-9C01-179BEF76F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EF92C1-BD52-4577-926E-D964A5755257}"/>
              </a:ext>
            </a:extLst>
          </p:cNvPr>
          <p:cNvSpPr>
            <a:spLocks noGrp="1"/>
          </p:cNvSpPr>
          <p:nvPr>
            <p:ph type="sldNum" sz="quarter" idx="12"/>
          </p:nvPr>
        </p:nvSpPr>
        <p:spPr/>
        <p:txBody>
          <a:bodyPr/>
          <a:lstStyle/>
          <a:p>
            <a:fld id="{6E990987-9EF9-4D56-B699-6BB8F2BB3D90}" type="slidenum">
              <a:rPr lang="en-US" smtClean="0"/>
              <a:t>‹#›</a:t>
            </a:fld>
            <a:endParaRPr lang="en-US"/>
          </a:p>
        </p:txBody>
      </p:sp>
    </p:spTree>
    <p:extLst>
      <p:ext uri="{BB962C8B-B14F-4D97-AF65-F5344CB8AC3E}">
        <p14:creationId xmlns:p14="http://schemas.microsoft.com/office/powerpoint/2010/main" val="129012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ED91-B234-418C-B6DC-A4F0B0FDD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75FC2F-241D-47B2-835A-3C91E71A1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A5122-1F98-41E5-9F0B-0C7A5E021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B3C7B-AB5F-4248-A5FC-3A8ED37B17CA}"/>
              </a:ext>
            </a:extLst>
          </p:cNvPr>
          <p:cNvSpPr>
            <a:spLocks noGrp="1"/>
          </p:cNvSpPr>
          <p:nvPr>
            <p:ph type="dt" sz="half" idx="10"/>
          </p:nvPr>
        </p:nvSpPr>
        <p:spPr/>
        <p:txBody>
          <a:bodyPr/>
          <a:lstStyle/>
          <a:p>
            <a:fld id="{780B1FA8-143D-4B9F-86FB-15762256652E}" type="datetimeFigureOut">
              <a:rPr lang="en-US" smtClean="0"/>
              <a:t>08/09/2021</a:t>
            </a:fld>
            <a:endParaRPr lang="en-US"/>
          </a:p>
        </p:txBody>
      </p:sp>
      <p:sp>
        <p:nvSpPr>
          <p:cNvPr id="6" name="Footer Placeholder 5">
            <a:extLst>
              <a:ext uri="{FF2B5EF4-FFF2-40B4-BE49-F238E27FC236}">
                <a16:creationId xmlns:a16="http://schemas.microsoft.com/office/drawing/2014/main" id="{0C54ACA2-3038-4283-BD50-922D887CCB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0684FC-3157-4760-895C-540E42B7CBD9}"/>
              </a:ext>
            </a:extLst>
          </p:cNvPr>
          <p:cNvSpPr>
            <a:spLocks noGrp="1"/>
          </p:cNvSpPr>
          <p:nvPr>
            <p:ph type="sldNum" sz="quarter" idx="12"/>
          </p:nvPr>
        </p:nvSpPr>
        <p:spPr/>
        <p:txBody>
          <a:bodyPr/>
          <a:lstStyle/>
          <a:p>
            <a:fld id="{6E990987-9EF9-4D56-B699-6BB8F2BB3D90}" type="slidenum">
              <a:rPr lang="en-US" smtClean="0"/>
              <a:t>‹#›</a:t>
            </a:fld>
            <a:endParaRPr lang="en-US"/>
          </a:p>
        </p:txBody>
      </p:sp>
    </p:spTree>
    <p:extLst>
      <p:ext uri="{BB962C8B-B14F-4D97-AF65-F5344CB8AC3E}">
        <p14:creationId xmlns:p14="http://schemas.microsoft.com/office/powerpoint/2010/main" val="185712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F80D3-C7FA-4CE8-ACC2-5BC17780E8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DD6D07-6AC2-422F-A7F0-A8D7DBEF46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2D042-5AAD-48A9-9077-1D369AD96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B1FA8-143D-4B9F-86FB-15762256652E}" type="datetimeFigureOut">
              <a:rPr lang="en-US" smtClean="0"/>
              <a:t>08/09/2021</a:t>
            </a:fld>
            <a:endParaRPr lang="en-US"/>
          </a:p>
        </p:txBody>
      </p:sp>
      <p:sp>
        <p:nvSpPr>
          <p:cNvPr id="5" name="Footer Placeholder 4">
            <a:extLst>
              <a:ext uri="{FF2B5EF4-FFF2-40B4-BE49-F238E27FC236}">
                <a16:creationId xmlns:a16="http://schemas.microsoft.com/office/drawing/2014/main" id="{8B3E7020-C67E-4114-85ED-6BD1BA249A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561E6C-43EE-4E81-9DA3-E626C3F6D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90987-9EF9-4D56-B699-6BB8F2BB3D90}" type="slidenum">
              <a:rPr lang="en-US" smtClean="0"/>
              <a:t>‹#›</a:t>
            </a:fld>
            <a:endParaRPr lang="en-US"/>
          </a:p>
        </p:txBody>
      </p:sp>
    </p:spTree>
    <p:extLst>
      <p:ext uri="{BB962C8B-B14F-4D97-AF65-F5344CB8AC3E}">
        <p14:creationId xmlns:p14="http://schemas.microsoft.com/office/powerpoint/2010/main" val="94168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emedicine.medscape.com/article/961497-overvie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medicine.medscape.com/article/794076-overview" TargetMode="External"/><Relationship Id="rId2" Type="http://schemas.openxmlformats.org/officeDocument/2006/relationships/hyperlink" Target="http://emedicine.medscape.com/article/232915-overview" TargetMode="External"/><Relationship Id="rId1" Type="http://schemas.openxmlformats.org/officeDocument/2006/relationships/slideLayout" Target="../slideLayouts/slideLayout2.xml"/><Relationship Id="rId4" Type="http://schemas.openxmlformats.org/officeDocument/2006/relationships/hyperlink" Target="http://emedicine.medscape.com/article/1143167-overview"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medicine.medscape.com/article/1137207-overview" TargetMode="External"/><Relationship Id="rId2" Type="http://schemas.openxmlformats.org/officeDocument/2006/relationships/hyperlink" Target="http://emedicine.medscape.com/article/248840-overview" TargetMode="External"/><Relationship Id="rId1" Type="http://schemas.openxmlformats.org/officeDocument/2006/relationships/slideLayout" Target="../slideLayouts/slideLayout2.xml"/><Relationship Id="rId5" Type="http://schemas.openxmlformats.org/officeDocument/2006/relationships/hyperlink" Target="file:///E:\INSTRUCTIONAL%20VIDEOS\Lumbar%20Puncture%20NEJM.mp4" TargetMode="External"/><Relationship Id="rId4" Type="http://schemas.openxmlformats.org/officeDocument/2006/relationships/hyperlink" Target="http://emedicine.medscape.com/article/1164341-overview"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347A-BE0C-4C97-A24A-744C457348AF}"/>
              </a:ext>
            </a:extLst>
          </p:cNvPr>
          <p:cNvSpPr>
            <a:spLocks noGrp="1"/>
          </p:cNvSpPr>
          <p:nvPr>
            <p:ph type="ctrTitle"/>
          </p:nvPr>
        </p:nvSpPr>
        <p:spPr/>
        <p:txBody>
          <a:bodyPr/>
          <a:lstStyle/>
          <a:p>
            <a:r>
              <a:rPr lang="en-US" dirty="0"/>
              <a:t>SPECIALIZED NURSING PROCEDURES</a:t>
            </a:r>
          </a:p>
        </p:txBody>
      </p:sp>
      <p:sp>
        <p:nvSpPr>
          <p:cNvPr id="3" name="Subtitle 2">
            <a:extLst>
              <a:ext uri="{FF2B5EF4-FFF2-40B4-BE49-F238E27FC236}">
                <a16:creationId xmlns:a16="http://schemas.microsoft.com/office/drawing/2014/main" id="{FDA84983-BC6C-4FC9-ABF1-175D142F9984}"/>
              </a:ext>
            </a:extLst>
          </p:cNvPr>
          <p:cNvSpPr>
            <a:spLocks noGrp="1"/>
          </p:cNvSpPr>
          <p:nvPr>
            <p:ph type="subTitle" idx="1"/>
          </p:nvPr>
        </p:nvSpPr>
        <p:spPr/>
        <p:txBody>
          <a:bodyPr/>
          <a:lstStyle/>
          <a:p>
            <a:r>
              <a:rPr lang="en-US" dirty="0"/>
              <a:t>AUGUST 2021</a:t>
            </a:r>
          </a:p>
        </p:txBody>
      </p:sp>
    </p:spTree>
    <p:extLst>
      <p:ext uri="{BB962C8B-B14F-4D97-AF65-F5344CB8AC3E}">
        <p14:creationId xmlns:p14="http://schemas.microsoft.com/office/powerpoint/2010/main" val="2189273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2EA08E-C31A-4829-8261-B44D14FC1105}"/>
              </a:ext>
            </a:extLst>
          </p:cNvPr>
          <p:cNvPicPr>
            <a:picLocks noChangeAspect="1"/>
          </p:cNvPicPr>
          <p:nvPr/>
        </p:nvPicPr>
        <p:blipFill>
          <a:blip r:embed="rId2"/>
          <a:stretch>
            <a:fillRect/>
          </a:stretch>
        </p:blipFill>
        <p:spPr>
          <a:xfrm>
            <a:off x="471948" y="575187"/>
            <a:ext cx="11164529" cy="4763729"/>
          </a:xfrm>
          <a:prstGeom prst="rect">
            <a:avLst/>
          </a:prstGeom>
        </p:spPr>
      </p:pic>
    </p:spTree>
    <p:extLst>
      <p:ext uri="{BB962C8B-B14F-4D97-AF65-F5344CB8AC3E}">
        <p14:creationId xmlns:p14="http://schemas.microsoft.com/office/powerpoint/2010/main" val="15835754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B356E-16A3-453B-BAC7-598084DBA0FB}"/>
              </a:ext>
            </a:extLst>
          </p:cNvPr>
          <p:cNvSpPr>
            <a:spLocks noGrp="1"/>
          </p:cNvSpPr>
          <p:nvPr>
            <p:ph type="title"/>
          </p:nvPr>
        </p:nvSpPr>
        <p:spPr/>
        <p:txBody>
          <a:bodyPr/>
          <a:lstStyle/>
          <a:p>
            <a:r>
              <a:rPr lang="en-US" sz="4400" b="0" i="0" u="none" strike="noStrike" baseline="0" dirty="0">
                <a:solidFill>
                  <a:srgbClr val="2E027D"/>
                </a:solidFill>
              </a:rPr>
              <a:t>NURSING INTERVENTIONS</a:t>
            </a:r>
            <a:br>
              <a:rPr lang="en-US" sz="4400" b="0" i="0" u="none" strike="noStrike" baseline="0" dirty="0">
                <a:solidFill>
                  <a:srgbClr val="2E027D"/>
                </a:solidFill>
              </a:rPr>
            </a:br>
            <a:endParaRPr lang="en-US" dirty="0"/>
          </a:p>
        </p:txBody>
      </p:sp>
      <p:sp>
        <p:nvSpPr>
          <p:cNvPr id="3" name="Content Placeholder 2">
            <a:extLst>
              <a:ext uri="{FF2B5EF4-FFF2-40B4-BE49-F238E27FC236}">
                <a16:creationId xmlns:a16="http://schemas.microsoft.com/office/drawing/2014/main" id="{1FD8FE16-2D5B-4576-934C-E4A06982E4C6}"/>
              </a:ext>
            </a:extLst>
          </p:cNvPr>
          <p:cNvSpPr>
            <a:spLocks noGrp="1"/>
          </p:cNvSpPr>
          <p:nvPr>
            <p:ph idx="1"/>
          </p:nvPr>
        </p:nvSpPr>
        <p:spPr/>
        <p:txBody>
          <a:bodyPr>
            <a:normAutofit/>
          </a:bodyPr>
          <a:lstStyle/>
          <a:p>
            <a:pPr algn="l"/>
            <a:r>
              <a:rPr lang="en-US" sz="3600" b="0" i="0" u="none" strike="noStrike" baseline="0" dirty="0">
                <a:solidFill>
                  <a:srgbClr val="000000"/>
                </a:solidFill>
              </a:rPr>
              <a:t>The patient should not eat or drink for 6 to 12 hours before the examination. </a:t>
            </a:r>
          </a:p>
          <a:p>
            <a:pPr algn="l"/>
            <a:r>
              <a:rPr lang="en-US" sz="3600" b="0" i="0" u="none" strike="noStrike" baseline="0" dirty="0">
                <a:solidFill>
                  <a:srgbClr val="000000"/>
                </a:solidFill>
              </a:rPr>
              <a:t>spray or gargle with a local anesthetic, and administering midazolam intravenously just before the scope is introduced.</a:t>
            </a:r>
          </a:p>
          <a:p>
            <a:pPr algn="l"/>
            <a:r>
              <a:rPr lang="en-US" sz="3600" b="0" i="0" u="none" strike="noStrike" baseline="0" dirty="0">
                <a:solidFill>
                  <a:srgbClr val="000000"/>
                </a:solidFill>
              </a:rPr>
              <a:t>The nurse also may administer atropine to reduce secretions, and may give glucagon, if needed and prescribed, to relax smooth muscle.</a:t>
            </a:r>
            <a:endParaRPr lang="en-US" sz="3600" dirty="0"/>
          </a:p>
        </p:txBody>
      </p:sp>
    </p:spTree>
    <p:extLst>
      <p:ext uri="{BB962C8B-B14F-4D97-AF65-F5344CB8AC3E}">
        <p14:creationId xmlns:p14="http://schemas.microsoft.com/office/powerpoint/2010/main" val="19310913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309A6-F1D0-43A6-859B-13530FBA8F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2D8AA5-E32F-4187-A525-946BCC1F5100}"/>
              </a:ext>
            </a:extLst>
          </p:cNvPr>
          <p:cNvSpPr>
            <a:spLocks noGrp="1"/>
          </p:cNvSpPr>
          <p:nvPr>
            <p:ph idx="1"/>
          </p:nvPr>
        </p:nvSpPr>
        <p:spPr/>
        <p:txBody>
          <a:bodyPr>
            <a:normAutofit/>
          </a:bodyPr>
          <a:lstStyle/>
          <a:p>
            <a:pPr algn="l"/>
            <a:r>
              <a:rPr lang="en-US" sz="3200" b="0" i="0" u="none" strike="noStrike" baseline="0" dirty="0"/>
              <a:t>The nurse positions the patient on the left side to facilitate saliva drainage and to provide easy access for the endoscope. </a:t>
            </a:r>
          </a:p>
          <a:p>
            <a:pPr algn="l"/>
            <a:r>
              <a:rPr lang="en-US" sz="3200" b="0" i="0" u="none" strike="noStrike" baseline="0" dirty="0"/>
              <a:t>After the procedure, the nurse instructs the patient not to eat or drink until the gag reflex returns (in 1 to 2 hours), to prevent aspiration of food or fluids into the lungs. </a:t>
            </a:r>
          </a:p>
          <a:p>
            <a:pPr algn="l"/>
            <a:r>
              <a:rPr lang="en-US" sz="3200" b="0" i="0" u="none" strike="noStrike" baseline="0" dirty="0"/>
              <a:t>The nurse places the patient in the Simms position until he or she is awake and then places the patient in the semi-Fowler’s position until ready for discharge. </a:t>
            </a:r>
            <a:endParaRPr lang="en-US" sz="3200" dirty="0"/>
          </a:p>
        </p:txBody>
      </p:sp>
    </p:spTree>
    <p:extLst>
      <p:ext uri="{BB962C8B-B14F-4D97-AF65-F5344CB8AC3E}">
        <p14:creationId xmlns:p14="http://schemas.microsoft.com/office/powerpoint/2010/main" val="26267973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97F4-4B5B-463B-82D6-DA659897F78E}"/>
              </a:ext>
            </a:extLst>
          </p:cNvPr>
          <p:cNvSpPr>
            <a:spLocks noGrp="1"/>
          </p:cNvSpPr>
          <p:nvPr>
            <p:ph type="title"/>
          </p:nvPr>
        </p:nvSpPr>
        <p:spPr/>
        <p:txBody>
          <a:bodyPr>
            <a:normAutofit/>
          </a:bodyPr>
          <a:lstStyle/>
          <a:p>
            <a:r>
              <a:rPr lang="en-US" b="1" i="0" u="none" strike="noStrike" baseline="0" dirty="0" err="1">
                <a:solidFill>
                  <a:srgbClr val="2E027D"/>
                </a:solidFill>
                <a:latin typeface="Calibri" panose="020F0502020204030204" pitchFamily="34" charset="0"/>
                <a:cs typeface="Calibri" panose="020F0502020204030204" pitchFamily="34" charset="0"/>
              </a:rPr>
              <a:t>Anoscopy</a:t>
            </a:r>
            <a:r>
              <a:rPr lang="en-US" b="1" i="0" u="none" strike="noStrike" baseline="0" dirty="0">
                <a:solidFill>
                  <a:srgbClr val="2E027D"/>
                </a:solidFill>
                <a:latin typeface="Calibri" panose="020F0502020204030204" pitchFamily="34" charset="0"/>
                <a:cs typeface="Calibri" panose="020F0502020204030204" pitchFamily="34" charset="0"/>
              </a:rPr>
              <a:t>, Proctoscopy, and Sigmoidoscopy</a:t>
            </a:r>
            <a:endParaRPr lang="en-US" dirty="0">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C443D01E-D4EA-4219-A90B-887B7DFC9CF9}"/>
              </a:ext>
            </a:extLst>
          </p:cNvPr>
          <p:cNvPicPr>
            <a:picLocks noGrp="1" noChangeAspect="1"/>
          </p:cNvPicPr>
          <p:nvPr>
            <p:ph idx="1"/>
          </p:nvPr>
        </p:nvPicPr>
        <p:blipFill>
          <a:blip r:embed="rId2"/>
          <a:stretch>
            <a:fillRect/>
          </a:stretch>
        </p:blipFill>
        <p:spPr>
          <a:xfrm>
            <a:off x="1052945" y="1316182"/>
            <a:ext cx="8936182" cy="4618027"/>
          </a:xfrm>
        </p:spPr>
      </p:pic>
    </p:spTree>
    <p:extLst>
      <p:ext uri="{BB962C8B-B14F-4D97-AF65-F5344CB8AC3E}">
        <p14:creationId xmlns:p14="http://schemas.microsoft.com/office/powerpoint/2010/main" val="20849046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7996-BCF8-4FF3-A3EF-532D84A774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0A0399-D3A7-4F2F-8097-98D98FFF9599}"/>
              </a:ext>
            </a:extLst>
          </p:cNvPr>
          <p:cNvSpPr>
            <a:spLocks noGrp="1"/>
          </p:cNvSpPr>
          <p:nvPr>
            <p:ph idx="1"/>
          </p:nvPr>
        </p:nvSpPr>
        <p:spPr>
          <a:xfrm>
            <a:off x="838200" y="1427018"/>
            <a:ext cx="10515600" cy="4749945"/>
          </a:xfrm>
        </p:spPr>
        <p:txBody>
          <a:bodyPr>
            <a:noAutofit/>
          </a:bodyPr>
          <a:lstStyle/>
          <a:p>
            <a:pPr algn="l"/>
            <a:r>
              <a:rPr lang="en-US" sz="3200" b="0" i="0" u="none" strike="noStrike" baseline="0" dirty="0"/>
              <a:t>The lower portion of the colon also can be viewed directly to evaluate rectal bleeding, acute or chronic diarrhea, or change in bowel patterns and to observe for ulceration, fissures, abscesses, tumors, polyps, or other pathologic processes.</a:t>
            </a:r>
          </a:p>
          <a:p>
            <a:pPr algn="l"/>
            <a:r>
              <a:rPr lang="en-US" sz="3200" b="0" i="0" u="none" strike="noStrike" baseline="0" dirty="0"/>
              <a:t>Rigid or flexible fiberoptic scopes can be used. </a:t>
            </a:r>
          </a:p>
          <a:p>
            <a:pPr algn="l"/>
            <a:r>
              <a:rPr lang="en-US" sz="3200" b="0" i="0" u="none" strike="noStrike" baseline="0" dirty="0"/>
              <a:t>The anoscope is a rigid scope that is used to examine the anus and lower rectum.</a:t>
            </a:r>
          </a:p>
          <a:p>
            <a:pPr algn="l"/>
            <a:r>
              <a:rPr lang="en-US" sz="3200" b="0" i="0" u="none" strike="noStrike" baseline="0" dirty="0"/>
              <a:t>Proctoscopes and sigmoidoscopes are rigid scopes that are used to inspect the rectum and the sigmoid colon.</a:t>
            </a:r>
            <a:endParaRPr lang="en-US" sz="3200" dirty="0"/>
          </a:p>
        </p:txBody>
      </p:sp>
    </p:spTree>
    <p:extLst>
      <p:ext uri="{BB962C8B-B14F-4D97-AF65-F5344CB8AC3E}">
        <p14:creationId xmlns:p14="http://schemas.microsoft.com/office/powerpoint/2010/main" val="33285389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4EBBF-AD17-4983-884F-9329597FAD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1D260E-2355-428F-A25F-E1A7C49244F9}"/>
              </a:ext>
            </a:extLst>
          </p:cNvPr>
          <p:cNvSpPr>
            <a:spLocks noGrp="1"/>
          </p:cNvSpPr>
          <p:nvPr>
            <p:ph idx="1"/>
          </p:nvPr>
        </p:nvSpPr>
        <p:spPr/>
        <p:txBody>
          <a:bodyPr>
            <a:normAutofit/>
          </a:bodyPr>
          <a:lstStyle/>
          <a:p>
            <a:pPr algn="l"/>
            <a:r>
              <a:rPr lang="en-US" sz="3600" b="0" i="0" u="none" strike="noStrike" baseline="0" dirty="0"/>
              <a:t>Flexible scopes have largely replaced the rigid scopes for routine examinations. </a:t>
            </a:r>
          </a:p>
          <a:p>
            <a:pPr algn="l"/>
            <a:r>
              <a:rPr lang="en-US" sz="3600" b="0" i="0" u="none" strike="noStrike" baseline="0" dirty="0"/>
              <a:t>The flexible fiberoptic sigmoidoscope permits the colon to be examined up to 40 to 50 cm (16 to 20 inches) from the anus, much more than the 25 cm(10 inches) that can be visualized with the rigid sigmoidoscope.</a:t>
            </a:r>
            <a:endParaRPr lang="en-US" sz="3600" dirty="0"/>
          </a:p>
        </p:txBody>
      </p:sp>
    </p:spTree>
    <p:extLst>
      <p:ext uri="{BB962C8B-B14F-4D97-AF65-F5344CB8AC3E}">
        <p14:creationId xmlns:p14="http://schemas.microsoft.com/office/powerpoint/2010/main" val="34259722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2E49-7E7B-415E-BE20-DE7B2961A444}"/>
              </a:ext>
            </a:extLst>
          </p:cNvPr>
          <p:cNvSpPr>
            <a:spLocks noGrp="1"/>
          </p:cNvSpPr>
          <p:nvPr>
            <p:ph type="title"/>
          </p:nvPr>
        </p:nvSpPr>
        <p:spPr/>
        <p:txBody>
          <a:bodyPr/>
          <a:lstStyle/>
          <a:p>
            <a:r>
              <a:rPr lang="en-US" sz="4400" b="0" i="0" u="none" strike="noStrike" baseline="0" dirty="0">
                <a:solidFill>
                  <a:srgbClr val="FF0000"/>
                </a:solidFill>
                <a:latin typeface="AGaramond-Regular"/>
              </a:rPr>
              <a:t>Dialysis</a:t>
            </a:r>
            <a:endParaRPr lang="en-US" dirty="0">
              <a:solidFill>
                <a:srgbClr val="FF0000"/>
              </a:solidFill>
            </a:endParaRPr>
          </a:p>
        </p:txBody>
      </p:sp>
      <p:sp>
        <p:nvSpPr>
          <p:cNvPr id="3" name="Content Placeholder 2">
            <a:extLst>
              <a:ext uri="{FF2B5EF4-FFF2-40B4-BE49-F238E27FC236}">
                <a16:creationId xmlns:a16="http://schemas.microsoft.com/office/drawing/2014/main" id="{A80C9852-A9B2-4A00-997D-A4B62D5BF71B}"/>
              </a:ext>
            </a:extLst>
          </p:cNvPr>
          <p:cNvSpPr>
            <a:spLocks noGrp="1"/>
          </p:cNvSpPr>
          <p:nvPr>
            <p:ph idx="1"/>
          </p:nvPr>
        </p:nvSpPr>
        <p:spPr/>
        <p:txBody>
          <a:bodyPr>
            <a:noAutofit/>
          </a:bodyPr>
          <a:lstStyle/>
          <a:p>
            <a:pPr algn="l"/>
            <a:r>
              <a:rPr lang="en-US" sz="3200" b="0" i="0" u="none" strike="noStrike" baseline="0" dirty="0"/>
              <a:t>Dialysis is used to remove fluid and uremic waste products from the body when the kidneys cannot do so.</a:t>
            </a:r>
          </a:p>
          <a:p>
            <a:pPr algn="l"/>
            <a:r>
              <a:rPr lang="en-US" sz="3200" b="0" i="0" u="none" strike="noStrike" baseline="0" dirty="0"/>
              <a:t> It may also be used to treat patients with edema that does not respond to treatment, hepatic coma, hyperkalemia, hypercalcemia, hypertension, and uremia.</a:t>
            </a:r>
          </a:p>
          <a:p>
            <a:pPr algn="l"/>
            <a:r>
              <a:rPr lang="en-US" sz="3200" b="0" i="0" u="none" strike="noStrike" baseline="0" dirty="0"/>
              <a:t> Methods of therapy include </a:t>
            </a:r>
            <a:r>
              <a:rPr lang="en-US" sz="3200" b="1" i="0" u="none" strike="noStrike" baseline="0" dirty="0"/>
              <a:t>hemodialysis</a:t>
            </a:r>
            <a:r>
              <a:rPr lang="en-US" sz="3200" b="0" i="0" u="none" strike="noStrike" baseline="0" dirty="0"/>
              <a:t>, continuous renal replacement therapy (CRRT), and various forms of </a:t>
            </a:r>
            <a:r>
              <a:rPr lang="en-US" sz="3200" b="1" i="0" u="none" strike="noStrike" baseline="0" dirty="0"/>
              <a:t>peritoneal dialysis</a:t>
            </a:r>
            <a:r>
              <a:rPr lang="en-US" sz="3200" b="0" i="0" u="none" strike="noStrike" baseline="0" dirty="0"/>
              <a:t>.</a:t>
            </a:r>
          </a:p>
          <a:p>
            <a:pPr algn="l"/>
            <a:r>
              <a:rPr lang="en-US" sz="3200" b="0" i="0" u="none" strike="noStrike" baseline="0" dirty="0"/>
              <a:t> The need for dialysis may be acute or chronic.</a:t>
            </a:r>
            <a:endParaRPr lang="en-US" sz="3200" dirty="0"/>
          </a:p>
        </p:txBody>
      </p:sp>
    </p:spTree>
    <p:extLst>
      <p:ext uri="{BB962C8B-B14F-4D97-AF65-F5344CB8AC3E}">
        <p14:creationId xmlns:p14="http://schemas.microsoft.com/office/powerpoint/2010/main" val="23225878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A30F-F2F6-422C-9233-C0C8E68CE0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908B32-6AD9-4D53-BEA6-848CFAF64478}"/>
              </a:ext>
            </a:extLst>
          </p:cNvPr>
          <p:cNvSpPr>
            <a:spLocks noGrp="1"/>
          </p:cNvSpPr>
          <p:nvPr>
            <p:ph idx="1"/>
          </p:nvPr>
        </p:nvSpPr>
        <p:spPr/>
        <p:txBody>
          <a:bodyPr>
            <a:normAutofit/>
          </a:bodyPr>
          <a:lstStyle/>
          <a:p>
            <a:pPr algn="l"/>
            <a:r>
              <a:rPr lang="en-US" sz="3600" b="0" i="0" u="none" strike="noStrike" baseline="0" dirty="0">
                <a:solidFill>
                  <a:srgbClr val="FF0000"/>
                </a:solidFill>
              </a:rPr>
              <a:t>Acute dialysis is indicated </a:t>
            </a:r>
            <a:r>
              <a:rPr lang="en-US" sz="3600" b="0" i="0" u="none" strike="noStrike" baseline="0" dirty="0"/>
              <a:t>when there is a high and rising level of serum potassium, fluid overload, or impending pulmonary edema, increasing acidosis, pericarditis, and severe confusion. </a:t>
            </a:r>
          </a:p>
          <a:p>
            <a:pPr algn="l"/>
            <a:r>
              <a:rPr lang="en-US" sz="3600" b="0" i="0" u="none" strike="noStrike" baseline="0" dirty="0"/>
              <a:t>It</a:t>
            </a:r>
            <a:r>
              <a:rPr lang="en-US" sz="3600" dirty="0"/>
              <a:t> </a:t>
            </a:r>
            <a:r>
              <a:rPr lang="en-US" sz="3600" b="0" i="0" u="none" strike="noStrike" baseline="0" dirty="0"/>
              <a:t>may also be used to remove certain medications or other toxins (poisoning or medication overdose) from the blood.</a:t>
            </a:r>
            <a:endParaRPr lang="en-US" sz="3600" dirty="0"/>
          </a:p>
        </p:txBody>
      </p:sp>
    </p:spTree>
    <p:extLst>
      <p:ext uri="{BB962C8B-B14F-4D97-AF65-F5344CB8AC3E}">
        <p14:creationId xmlns:p14="http://schemas.microsoft.com/office/powerpoint/2010/main" val="7077017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14C7-E235-49F9-8EBF-09301B68CF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526F9B-142A-40B0-84B6-3FAE09B4EB0B}"/>
              </a:ext>
            </a:extLst>
          </p:cNvPr>
          <p:cNvSpPr>
            <a:spLocks noGrp="1"/>
          </p:cNvSpPr>
          <p:nvPr>
            <p:ph idx="1"/>
          </p:nvPr>
        </p:nvSpPr>
        <p:spPr/>
        <p:txBody>
          <a:bodyPr>
            <a:normAutofit/>
          </a:bodyPr>
          <a:lstStyle/>
          <a:p>
            <a:pPr algn="l"/>
            <a:r>
              <a:rPr lang="en-US" sz="3600" b="0" i="0" u="none" strike="noStrike" baseline="0" dirty="0"/>
              <a:t>Chronic or maintenance dialysis is indicated in chronic renal failure</a:t>
            </a:r>
            <a:endParaRPr lang="en-US" sz="3600" dirty="0"/>
          </a:p>
        </p:txBody>
      </p:sp>
    </p:spTree>
    <p:extLst>
      <p:ext uri="{BB962C8B-B14F-4D97-AF65-F5344CB8AC3E}">
        <p14:creationId xmlns:p14="http://schemas.microsoft.com/office/powerpoint/2010/main" val="35795358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7976-59BB-413E-9A85-39F42FA55426}"/>
              </a:ext>
            </a:extLst>
          </p:cNvPr>
          <p:cNvSpPr>
            <a:spLocks noGrp="1"/>
          </p:cNvSpPr>
          <p:nvPr>
            <p:ph type="title"/>
          </p:nvPr>
        </p:nvSpPr>
        <p:spPr/>
        <p:txBody>
          <a:bodyPr/>
          <a:lstStyle/>
          <a:p>
            <a:r>
              <a:rPr lang="en-US" sz="4400" b="1" i="0" u="none" strike="noStrike" baseline="0" dirty="0">
                <a:solidFill>
                  <a:srgbClr val="2E027D"/>
                </a:solidFill>
              </a:rPr>
              <a:t>HEMODIALYSIS</a:t>
            </a:r>
            <a:br>
              <a:rPr lang="en-US" sz="4400" b="1" i="0" u="none" strike="noStrike" baseline="0" dirty="0">
                <a:solidFill>
                  <a:srgbClr val="2E027D"/>
                </a:solidFill>
              </a:rPr>
            </a:br>
            <a:endParaRPr lang="en-US" dirty="0"/>
          </a:p>
        </p:txBody>
      </p:sp>
      <p:sp>
        <p:nvSpPr>
          <p:cNvPr id="3" name="Content Placeholder 2">
            <a:extLst>
              <a:ext uri="{FF2B5EF4-FFF2-40B4-BE49-F238E27FC236}">
                <a16:creationId xmlns:a16="http://schemas.microsoft.com/office/drawing/2014/main" id="{CADA49DB-07FA-4080-BDEE-4E730B75349B}"/>
              </a:ext>
            </a:extLst>
          </p:cNvPr>
          <p:cNvSpPr>
            <a:spLocks noGrp="1"/>
          </p:cNvSpPr>
          <p:nvPr>
            <p:ph idx="1"/>
          </p:nvPr>
        </p:nvSpPr>
        <p:spPr/>
        <p:txBody>
          <a:bodyPr>
            <a:normAutofit/>
          </a:bodyPr>
          <a:lstStyle/>
          <a:p>
            <a:pPr algn="l"/>
            <a:r>
              <a:rPr lang="en-US" sz="3200" b="0" i="0" u="none" strike="noStrike" baseline="0" dirty="0">
                <a:solidFill>
                  <a:srgbClr val="000000"/>
                </a:solidFill>
              </a:rPr>
              <a:t>Hemodialysis is the most commonly used method of dialysis:</a:t>
            </a:r>
          </a:p>
          <a:p>
            <a:pPr algn="l"/>
            <a:r>
              <a:rPr lang="en-US" sz="3200" b="0" i="0" u="none" strike="noStrike" baseline="0" dirty="0">
                <a:solidFill>
                  <a:srgbClr val="000000"/>
                </a:solidFill>
              </a:rPr>
              <a:t>It is used for patients who are acutely ill and require short-term dialysis (days to weeks) and for patients with ESRD who require long-term or permanent therapy.</a:t>
            </a:r>
          </a:p>
          <a:p>
            <a:pPr algn="l"/>
            <a:r>
              <a:rPr lang="en-US" sz="3200" b="0" i="0" u="none" strike="noStrike" baseline="0" dirty="0">
                <a:solidFill>
                  <a:srgbClr val="000000"/>
                </a:solidFill>
              </a:rPr>
              <a:t>A </a:t>
            </a:r>
            <a:r>
              <a:rPr lang="en-US" sz="3200" b="1" i="0" u="none" strike="noStrike" baseline="0" dirty="0">
                <a:solidFill>
                  <a:srgbClr val="000000"/>
                </a:solidFill>
              </a:rPr>
              <a:t>dialyzer </a:t>
            </a:r>
            <a:r>
              <a:rPr lang="en-US" sz="3200" b="0" i="0" u="none" strike="noStrike" baseline="0" dirty="0">
                <a:solidFill>
                  <a:srgbClr val="000000"/>
                </a:solidFill>
              </a:rPr>
              <a:t>(once referred to as an artificial kidney) serves as a synthetic semipermeable membrane, replacing the renal glomeruli and tubules as the filter for the impaired kidneys.</a:t>
            </a:r>
            <a:endParaRPr lang="en-US" sz="3200" dirty="0"/>
          </a:p>
        </p:txBody>
      </p:sp>
    </p:spTree>
    <p:extLst>
      <p:ext uri="{BB962C8B-B14F-4D97-AF65-F5344CB8AC3E}">
        <p14:creationId xmlns:p14="http://schemas.microsoft.com/office/powerpoint/2010/main" val="18934470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E153-3A27-4445-AC84-E8EC61D057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090637-7B69-4CBF-9D1F-4B4723AC8DD1}"/>
              </a:ext>
            </a:extLst>
          </p:cNvPr>
          <p:cNvSpPr>
            <a:spLocks noGrp="1"/>
          </p:cNvSpPr>
          <p:nvPr>
            <p:ph idx="1"/>
          </p:nvPr>
        </p:nvSpPr>
        <p:spPr/>
        <p:txBody>
          <a:bodyPr>
            <a:normAutofit/>
          </a:bodyPr>
          <a:lstStyle/>
          <a:p>
            <a:pPr algn="l"/>
            <a:r>
              <a:rPr lang="en-US" sz="4000" b="0" i="0" u="none" strike="noStrike" baseline="0" dirty="0">
                <a:latin typeface="Calibri" panose="020F0502020204030204" pitchFamily="34" charset="0"/>
                <a:cs typeface="Calibri" panose="020F0502020204030204" pitchFamily="34" charset="0"/>
              </a:rPr>
              <a:t>Patients receiving hemodialysis must undergo treatment for the rest of their lives or until they undergo a successful kidney transplant. </a:t>
            </a:r>
          </a:p>
          <a:p>
            <a:pPr algn="l"/>
            <a:r>
              <a:rPr lang="en-US" sz="4000" b="0" i="0" u="none" strike="noStrike" baseline="0" dirty="0">
                <a:latin typeface="Calibri" panose="020F0502020204030204" pitchFamily="34" charset="0"/>
                <a:cs typeface="Calibri" panose="020F0502020204030204" pitchFamily="34" charset="0"/>
              </a:rPr>
              <a:t>Treatments usually occur three times a week for at least 3 to 4 hours per treatment</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343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9D853F-8E5F-4C89-8BB0-6F9D47306A23}"/>
              </a:ext>
            </a:extLst>
          </p:cNvPr>
          <p:cNvPicPr>
            <a:picLocks noChangeAspect="1"/>
          </p:cNvPicPr>
          <p:nvPr/>
        </p:nvPicPr>
        <p:blipFill>
          <a:blip r:embed="rId2"/>
          <a:stretch>
            <a:fillRect/>
          </a:stretch>
        </p:blipFill>
        <p:spPr>
          <a:xfrm>
            <a:off x="560440" y="781665"/>
            <a:ext cx="11326760" cy="4409768"/>
          </a:xfrm>
          <a:prstGeom prst="rect">
            <a:avLst/>
          </a:prstGeom>
        </p:spPr>
      </p:pic>
    </p:spTree>
    <p:extLst>
      <p:ext uri="{BB962C8B-B14F-4D97-AF65-F5344CB8AC3E}">
        <p14:creationId xmlns:p14="http://schemas.microsoft.com/office/powerpoint/2010/main" val="4692700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C582-531B-44A7-BCB8-52139D61E88D}"/>
              </a:ext>
            </a:extLst>
          </p:cNvPr>
          <p:cNvSpPr>
            <a:spLocks noGrp="1"/>
          </p:cNvSpPr>
          <p:nvPr>
            <p:ph type="title"/>
          </p:nvPr>
        </p:nvSpPr>
        <p:spPr/>
        <p:txBody>
          <a:bodyPr/>
          <a:lstStyle/>
          <a:p>
            <a:r>
              <a:rPr lang="en-US" sz="4400" b="1" i="0" u="none" strike="noStrike" baseline="0" dirty="0">
                <a:solidFill>
                  <a:srgbClr val="2E027D"/>
                </a:solidFill>
                <a:cs typeface="Calibri" panose="020F0502020204030204" pitchFamily="34" charset="0"/>
              </a:rPr>
              <a:t>Principles of Hemodialysis</a:t>
            </a:r>
            <a:br>
              <a:rPr lang="en-US" sz="4400" b="1" i="0" u="none" strike="noStrike" baseline="0" dirty="0">
                <a:solidFill>
                  <a:srgbClr val="2E027D"/>
                </a:solidFill>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EAC81747-7279-40ED-B80F-4D38B5F95D6D}"/>
              </a:ext>
            </a:extLst>
          </p:cNvPr>
          <p:cNvSpPr>
            <a:spLocks noGrp="1"/>
          </p:cNvSpPr>
          <p:nvPr>
            <p:ph idx="1"/>
          </p:nvPr>
        </p:nvSpPr>
        <p:spPr>
          <a:xfrm>
            <a:off x="838200" y="1537855"/>
            <a:ext cx="10515600" cy="4639108"/>
          </a:xfrm>
        </p:spPr>
        <p:txBody>
          <a:bodyPr>
            <a:noAutofit/>
          </a:bodyPr>
          <a:lstStyle/>
          <a:p>
            <a:pPr algn="l"/>
            <a:r>
              <a:rPr lang="en-US" sz="3600" b="1" i="0" u="none" strike="noStrike" baseline="0" dirty="0">
                <a:solidFill>
                  <a:srgbClr val="000000"/>
                </a:solidFill>
                <a:cs typeface="Calibri" panose="020F0502020204030204" pitchFamily="34" charset="0"/>
              </a:rPr>
              <a:t>Diffusion</a:t>
            </a:r>
            <a:r>
              <a:rPr lang="en-US" sz="3600" b="0" i="0" u="none" strike="noStrike" baseline="0" dirty="0">
                <a:solidFill>
                  <a:srgbClr val="000000"/>
                </a:solidFill>
                <a:cs typeface="Calibri" panose="020F0502020204030204" pitchFamily="34" charset="0"/>
              </a:rPr>
              <a:t>, </a:t>
            </a:r>
            <a:r>
              <a:rPr lang="en-US" sz="3600" b="1" i="0" u="none" strike="noStrike" baseline="0" dirty="0">
                <a:solidFill>
                  <a:srgbClr val="000000"/>
                </a:solidFill>
                <a:cs typeface="Calibri" panose="020F0502020204030204" pitchFamily="34" charset="0"/>
              </a:rPr>
              <a:t>osmosis</a:t>
            </a:r>
            <a:r>
              <a:rPr lang="en-US" sz="3600" b="0" i="0" u="none" strike="noStrike" baseline="0" dirty="0">
                <a:solidFill>
                  <a:srgbClr val="000000"/>
                </a:solidFill>
                <a:cs typeface="Calibri" panose="020F0502020204030204" pitchFamily="34" charset="0"/>
              </a:rPr>
              <a:t>, and </a:t>
            </a:r>
            <a:r>
              <a:rPr lang="en-US" sz="3600" b="1" i="0" u="none" strike="noStrike" baseline="0" dirty="0">
                <a:solidFill>
                  <a:srgbClr val="000000"/>
                </a:solidFill>
                <a:cs typeface="Calibri" panose="020F0502020204030204" pitchFamily="34" charset="0"/>
              </a:rPr>
              <a:t>ultrafiltration </a:t>
            </a:r>
            <a:r>
              <a:rPr lang="en-US" sz="3600" b="0" i="0" u="none" strike="noStrike" baseline="0" dirty="0">
                <a:solidFill>
                  <a:srgbClr val="000000"/>
                </a:solidFill>
                <a:cs typeface="Calibri" panose="020F0502020204030204" pitchFamily="34" charset="0"/>
              </a:rPr>
              <a:t>are the principles on which hemodialysis is based. </a:t>
            </a:r>
          </a:p>
          <a:p>
            <a:pPr algn="l"/>
            <a:r>
              <a:rPr lang="en-US" sz="3600" b="0" i="0" u="none" strike="noStrike" baseline="0" dirty="0">
                <a:solidFill>
                  <a:srgbClr val="000000"/>
                </a:solidFill>
                <a:cs typeface="Calibri" panose="020F0502020204030204" pitchFamily="34" charset="0"/>
              </a:rPr>
              <a:t>The toxins and wastes in the blood are removed by diffusion—that is, they move from an area of higher concentration in the blood to an area of lower concentration in the </a:t>
            </a:r>
            <a:r>
              <a:rPr lang="en-US" sz="3600" b="1" i="0" u="none" strike="noStrike" baseline="0" dirty="0">
                <a:solidFill>
                  <a:srgbClr val="000000"/>
                </a:solidFill>
                <a:cs typeface="Calibri" panose="020F0502020204030204" pitchFamily="34" charset="0"/>
              </a:rPr>
              <a:t>dialysate</a:t>
            </a:r>
            <a:r>
              <a:rPr lang="en-US" sz="3600" b="0" i="0" u="none" strike="noStrike" baseline="0" dirty="0">
                <a:solidFill>
                  <a:srgbClr val="000000"/>
                </a:solidFill>
                <a:cs typeface="Calibri" panose="020F0502020204030204" pitchFamily="34" charset="0"/>
              </a:rPr>
              <a:t>. </a:t>
            </a:r>
          </a:p>
          <a:p>
            <a:pPr algn="l"/>
            <a:r>
              <a:rPr lang="en-US" sz="3600" b="0" i="0" u="none" strike="noStrike" baseline="0" dirty="0">
                <a:solidFill>
                  <a:srgbClr val="000000"/>
                </a:solidFill>
                <a:cs typeface="Calibri" panose="020F0502020204030204" pitchFamily="34" charset="0"/>
              </a:rPr>
              <a:t>The dialysate is a solution made up of all the important electrolytes in their ideal extracellular concentrations. </a:t>
            </a:r>
          </a:p>
        </p:txBody>
      </p:sp>
    </p:spTree>
    <p:extLst>
      <p:ext uri="{BB962C8B-B14F-4D97-AF65-F5344CB8AC3E}">
        <p14:creationId xmlns:p14="http://schemas.microsoft.com/office/powerpoint/2010/main" val="3710049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C01D-E1CF-4A95-B702-9121021390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11A53A-2AE2-409A-B301-366A62DA87E7}"/>
              </a:ext>
            </a:extLst>
          </p:cNvPr>
          <p:cNvSpPr>
            <a:spLocks noGrp="1"/>
          </p:cNvSpPr>
          <p:nvPr>
            <p:ph idx="1"/>
          </p:nvPr>
        </p:nvSpPr>
        <p:spPr/>
        <p:txBody>
          <a:bodyPr>
            <a:normAutofit/>
          </a:bodyPr>
          <a:lstStyle/>
          <a:p>
            <a:pPr algn="l"/>
            <a:r>
              <a:rPr lang="en-US" sz="3600" b="0" i="0" u="none" strike="noStrike" baseline="0" dirty="0">
                <a:solidFill>
                  <a:srgbClr val="000000"/>
                </a:solidFill>
                <a:cs typeface="Calibri" panose="020F0502020204030204" pitchFamily="34" charset="0"/>
              </a:rPr>
              <a:t>The electrolyte level in the patient’s blood can be brought under control by properly adjusting the dialysate bath. </a:t>
            </a:r>
          </a:p>
          <a:p>
            <a:pPr algn="l"/>
            <a:r>
              <a:rPr lang="en-US" sz="3600" b="0" i="0" u="none" strike="noStrike" baseline="0" dirty="0">
                <a:solidFill>
                  <a:srgbClr val="000000"/>
                </a:solidFill>
                <a:cs typeface="Calibri" panose="020F0502020204030204" pitchFamily="34" charset="0"/>
              </a:rPr>
              <a:t>The semipermeable membrane impedes the diffusion of large molecules, such as red blood cells and proteins.</a:t>
            </a:r>
            <a:endParaRPr lang="en-US" sz="3600" dirty="0">
              <a:cs typeface="Calibri" panose="020F0502020204030204" pitchFamily="34" charset="0"/>
            </a:endParaRPr>
          </a:p>
          <a:p>
            <a:endParaRPr lang="en-US" sz="3600" dirty="0"/>
          </a:p>
        </p:txBody>
      </p:sp>
    </p:spTree>
    <p:extLst>
      <p:ext uri="{BB962C8B-B14F-4D97-AF65-F5344CB8AC3E}">
        <p14:creationId xmlns:p14="http://schemas.microsoft.com/office/powerpoint/2010/main" val="38765531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2E38-663D-4F7E-A12B-B107780FFC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FAA7E7-F185-4DB7-987A-DF0BEBCFA720}"/>
              </a:ext>
            </a:extLst>
          </p:cNvPr>
          <p:cNvSpPr>
            <a:spLocks noGrp="1"/>
          </p:cNvSpPr>
          <p:nvPr>
            <p:ph idx="1"/>
          </p:nvPr>
        </p:nvSpPr>
        <p:spPr/>
        <p:txBody>
          <a:bodyPr>
            <a:noAutofit/>
          </a:bodyPr>
          <a:lstStyle/>
          <a:p>
            <a:pPr algn="l"/>
            <a:r>
              <a:rPr lang="en-US" sz="3600" b="0" i="0" u="none" strike="noStrike" baseline="0" dirty="0"/>
              <a:t>Excess water is removed from the blood by osmosis, in which water moves from an area of higher solute concentration (the blood) to an area of lower solute concentration (the dialysate bath). </a:t>
            </a:r>
          </a:p>
          <a:p>
            <a:pPr algn="l"/>
            <a:r>
              <a:rPr lang="en-US" sz="3600" b="0" i="0" u="none" strike="noStrike" baseline="0" dirty="0"/>
              <a:t>Ultrafiltration is defined as water moving under high pressure to an area of lower pressure. This process is much more efficient at water removal than osmosis.</a:t>
            </a:r>
          </a:p>
        </p:txBody>
      </p:sp>
    </p:spTree>
    <p:extLst>
      <p:ext uri="{BB962C8B-B14F-4D97-AF65-F5344CB8AC3E}">
        <p14:creationId xmlns:p14="http://schemas.microsoft.com/office/powerpoint/2010/main" val="14745206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6818-042A-4D84-B26F-09CB12E339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9CEC21-5686-4382-8B23-A95653070F82}"/>
              </a:ext>
            </a:extLst>
          </p:cNvPr>
          <p:cNvSpPr>
            <a:spLocks noGrp="1"/>
          </p:cNvSpPr>
          <p:nvPr>
            <p:ph idx="1"/>
          </p:nvPr>
        </p:nvSpPr>
        <p:spPr/>
        <p:txBody>
          <a:bodyPr>
            <a:normAutofit/>
          </a:bodyPr>
          <a:lstStyle/>
          <a:p>
            <a:pPr algn="l"/>
            <a:r>
              <a:rPr lang="en-US" sz="4000" b="0" i="0" u="none" strike="noStrike" baseline="0" dirty="0"/>
              <a:t>Ultrafiltration is accomplished by applying negative pressure or a suctioning force to the dialysis membrane. </a:t>
            </a:r>
          </a:p>
          <a:p>
            <a:pPr algn="l"/>
            <a:r>
              <a:rPr lang="en-US" sz="4000" b="0" i="0" u="none" strike="noStrike" baseline="0" dirty="0"/>
              <a:t>Because patients with renal disease usually cannot excrete water, this force is necessary to remove fluid to achieve fluid balance.</a:t>
            </a:r>
            <a:endParaRPr lang="en-US" sz="4000" dirty="0"/>
          </a:p>
          <a:p>
            <a:endParaRPr lang="en-US" sz="4000" dirty="0"/>
          </a:p>
        </p:txBody>
      </p:sp>
    </p:spTree>
    <p:extLst>
      <p:ext uri="{BB962C8B-B14F-4D97-AF65-F5344CB8AC3E}">
        <p14:creationId xmlns:p14="http://schemas.microsoft.com/office/powerpoint/2010/main" val="19806550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B90C01-1816-44BC-BF3F-689382646D16}"/>
              </a:ext>
            </a:extLst>
          </p:cNvPr>
          <p:cNvPicPr>
            <a:picLocks noChangeAspect="1"/>
          </p:cNvPicPr>
          <p:nvPr/>
        </p:nvPicPr>
        <p:blipFill>
          <a:blip r:embed="rId2"/>
          <a:stretch>
            <a:fillRect/>
          </a:stretch>
        </p:blipFill>
        <p:spPr>
          <a:xfrm>
            <a:off x="651164" y="263236"/>
            <a:ext cx="8631656" cy="6345381"/>
          </a:xfrm>
          <a:prstGeom prst="rect">
            <a:avLst/>
          </a:prstGeom>
        </p:spPr>
      </p:pic>
    </p:spTree>
    <p:extLst>
      <p:ext uri="{BB962C8B-B14F-4D97-AF65-F5344CB8AC3E}">
        <p14:creationId xmlns:p14="http://schemas.microsoft.com/office/powerpoint/2010/main" val="41683476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DE61-FA25-48E3-B3DC-E2E8059FFB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48EA70-BC3A-4814-8F53-8572193620EB}"/>
              </a:ext>
            </a:extLst>
          </p:cNvPr>
          <p:cNvSpPr>
            <a:spLocks noGrp="1"/>
          </p:cNvSpPr>
          <p:nvPr>
            <p:ph idx="1"/>
          </p:nvPr>
        </p:nvSpPr>
        <p:spPr>
          <a:xfrm>
            <a:off x="838200" y="1551709"/>
            <a:ext cx="10515600" cy="4625254"/>
          </a:xfrm>
        </p:spPr>
        <p:txBody>
          <a:bodyPr>
            <a:noAutofit/>
          </a:bodyPr>
          <a:lstStyle/>
          <a:p>
            <a:pPr algn="l"/>
            <a:r>
              <a:rPr lang="en-US" sz="3200" b="0" i="0" u="none" strike="noStrike" baseline="0" dirty="0"/>
              <a:t>The body’s buffer system is maintained using a dialysate bath made up of bicarbonate or acetate, which is metabolized to form bicarbonate. </a:t>
            </a:r>
          </a:p>
          <a:p>
            <a:pPr algn="l"/>
            <a:r>
              <a:rPr lang="en-US" sz="3200" b="0" i="0" u="none" strike="noStrike" baseline="0" dirty="0"/>
              <a:t>The anticoagulant heparin is administered to keep blood from clotting in the dialysis circuit.</a:t>
            </a:r>
          </a:p>
          <a:p>
            <a:pPr algn="l"/>
            <a:r>
              <a:rPr lang="en-US" sz="3200" b="0" i="0" u="none" strike="noStrike" baseline="0" dirty="0"/>
              <a:t>Cleansed blood is returned to the body. </a:t>
            </a:r>
          </a:p>
          <a:p>
            <a:pPr algn="l"/>
            <a:r>
              <a:rPr lang="en-US" sz="3200" b="0" i="0" u="none" strike="noStrike" baseline="0" dirty="0"/>
              <a:t>By the end of the dialysis treatment, many waste products have been removed, the electrolyte balance has been restored to normal, and the buffer system has been replenished.</a:t>
            </a:r>
            <a:endParaRPr lang="en-US" sz="3200" dirty="0"/>
          </a:p>
        </p:txBody>
      </p:sp>
    </p:spTree>
    <p:extLst>
      <p:ext uri="{BB962C8B-B14F-4D97-AF65-F5344CB8AC3E}">
        <p14:creationId xmlns:p14="http://schemas.microsoft.com/office/powerpoint/2010/main" val="28271054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BC7C-5C22-4A59-81E9-62EE1CF6BF51}"/>
              </a:ext>
            </a:extLst>
          </p:cNvPr>
          <p:cNvSpPr>
            <a:spLocks noGrp="1"/>
          </p:cNvSpPr>
          <p:nvPr>
            <p:ph type="title"/>
          </p:nvPr>
        </p:nvSpPr>
        <p:spPr/>
        <p:txBody>
          <a:bodyPr/>
          <a:lstStyle/>
          <a:p>
            <a:r>
              <a:rPr lang="en-US" sz="4400" b="1" i="0" u="none" strike="noStrike" baseline="0" dirty="0">
                <a:solidFill>
                  <a:srgbClr val="2E027D"/>
                </a:solidFill>
              </a:rPr>
              <a:t>Vascular Access</a:t>
            </a:r>
            <a:endParaRPr lang="en-US" dirty="0"/>
          </a:p>
        </p:txBody>
      </p:sp>
      <p:sp>
        <p:nvSpPr>
          <p:cNvPr id="3" name="Content Placeholder 2">
            <a:extLst>
              <a:ext uri="{FF2B5EF4-FFF2-40B4-BE49-F238E27FC236}">
                <a16:creationId xmlns:a16="http://schemas.microsoft.com/office/drawing/2014/main" id="{BA596789-35A5-4472-9165-8E54F65E10EF}"/>
              </a:ext>
            </a:extLst>
          </p:cNvPr>
          <p:cNvSpPr>
            <a:spLocks noGrp="1"/>
          </p:cNvSpPr>
          <p:nvPr>
            <p:ph idx="1"/>
          </p:nvPr>
        </p:nvSpPr>
        <p:spPr/>
        <p:txBody>
          <a:bodyPr>
            <a:noAutofit/>
          </a:bodyPr>
          <a:lstStyle/>
          <a:p>
            <a:pPr marL="0" indent="0" algn="l">
              <a:buNone/>
            </a:pPr>
            <a:endParaRPr lang="en-US" sz="3600" b="1" i="0" u="none" strike="noStrike" baseline="0" dirty="0">
              <a:solidFill>
                <a:srgbClr val="2E027D"/>
              </a:solidFill>
            </a:endParaRPr>
          </a:p>
          <a:p>
            <a:pPr algn="l"/>
            <a:r>
              <a:rPr lang="en-US" sz="3600" b="0" i="0" u="none" strike="noStrike" baseline="0" dirty="0">
                <a:solidFill>
                  <a:srgbClr val="000000"/>
                </a:solidFill>
              </a:rPr>
              <a:t>Access to the patient’s vascular system must be established to allow blood to be removed, cleansed, and returned to the patient’s vascular system at rates between 200 and 800 mL/minute.</a:t>
            </a:r>
          </a:p>
          <a:p>
            <a:pPr algn="l"/>
            <a:r>
              <a:rPr lang="en-US" sz="3600" b="0" i="0" u="none" strike="noStrike" baseline="0" dirty="0">
                <a:solidFill>
                  <a:srgbClr val="000000"/>
                </a:solidFill>
              </a:rPr>
              <a:t>Several types of access are available.</a:t>
            </a:r>
            <a:endParaRPr lang="en-US" sz="3600" dirty="0"/>
          </a:p>
        </p:txBody>
      </p:sp>
    </p:spTree>
    <p:extLst>
      <p:ext uri="{BB962C8B-B14F-4D97-AF65-F5344CB8AC3E}">
        <p14:creationId xmlns:p14="http://schemas.microsoft.com/office/powerpoint/2010/main" val="1992639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5D27-6F24-4D9F-B4C7-BA8E38EE3BB1}"/>
              </a:ext>
            </a:extLst>
          </p:cNvPr>
          <p:cNvSpPr>
            <a:spLocks noGrp="1"/>
          </p:cNvSpPr>
          <p:nvPr>
            <p:ph type="title"/>
          </p:nvPr>
        </p:nvSpPr>
        <p:spPr/>
        <p:txBody>
          <a:bodyPr>
            <a:normAutofit/>
          </a:bodyPr>
          <a:lstStyle/>
          <a:p>
            <a:r>
              <a:rPr lang="en-US" sz="4000" b="0" i="0" u="none" strike="noStrike" baseline="0" dirty="0">
                <a:solidFill>
                  <a:srgbClr val="2E027D"/>
                </a:solidFill>
                <a:latin typeface="Calibri" panose="020F0502020204030204" pitchFamily="34" charset="0"/>
                <a:cs typeface="Calibri" panose="020F0502020204030204" pitchFamily="34" charset="0"/>
              </a:rPr>
              <a:t>SUBCLAVIAN, INTERNAL, JUGULAR,</a:t>
            </a:r>
            <a:br>
              <a:rPr lang="en-US" sz="4000" b="0" i="0" u="none" strike="noStrike" baseline="0" dirty="0">
                <a:solidFill>
                  <a:srgbClr val="2E027D"/>
                </a:solidFill>
                <a:latin typeface="Calibri" panose="020F0502020204030204" pitchFamily="34" charset="0"/>
                <a:cs typeface="Calibri" panose="020F0502020204030204" pitchFamily="34" charset="0"/>
              </a:rPr>
            </a:br>
            <a:r>
              <a:rPr lang="en-US" sz="4000" b="0" i="0" u="none" strike="noStrike" baseline="0" dirty="0">
                <a:solidFill>
                  <a:srgbClr val="2E027D"/>
                </a:solidFill>
                <a:latin typeface="Calibri" panose="020F0502020204030204" pitchFamily="34" charset="0"/>
                <a:cs typeface="Calibri" panose="020F0502020204030204" pitchFamily="34" charset="0"/>
              </a:rPr>
              <a:t>AND FEMORAL CATHETERS</a:t>
            </a:r>
            <a:endParaRPr lang="en-US" sz="4000" dirty="0">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5FAFB75D-9B6E-458B-98CA-E57B967D9725}"/>
              </a:ext>
            </a:extLst>
          </p:cNvPr>
          <p:cNvPicPr>
            <a:picLocks noGrp="1" noChangeAspect="1"/>
          </p:cNvPicPr>
          <p:nvPr>
            <p:ph idx="1"/>
          </p:nvPr>
        </p:nvPicPr>
        <p:blipFill>
          <a:blip r:embed="rId2"/>
          <a:stretch>
            <a:fillRect/>
          </a:stretch>
        </p:blipFill>
        <p:spPr>
          <a:xfrm>
            <a:off x="1149927" y="1496291"/>
            <a:ext cx="6940084" cy="5195454"/>
          </a:xfrm>
        </p:spPr>
      </p:pic>
    </p:spTree>
    <p:extLst>
      <p:ext uri="{BB962C8B-B14F-4D97-AF65-F5344CB8AC3E}">
        <p14:creationId xmlns:p14="http://schemas.microsoft.com/office/powerpoint/2010/main" val="38673720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47FC8-EEC8-4E16-896E-E443F99236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DDF1A3-4957-40EC-99CF-F6DD5F927495}"/>
              </a:ext>
            </a:extLst>
          </p:cNvPr>
          <p:cNvSpPr>
            <a:spLocks noGrp="1"/>
          </p:cNvSpPr>
          <p:nvPr>
            <p:ph idx="1"/>
          </p:nvPr>
        </p:nvSpPr>
        <p:spPr/>
        <p:txBody>
          <a:bodyPr>
            <a:normAutofit/>
          </a:bodyPr>
          <a:lstStyle/>
          <a:p>
            <a:pPr algn="l"/>
            <a:r>
              <a:rPr lang="en-US" sz="3600" b="0" i="0" u="none" strike="noStrike" baseline="0" dirty="0"/>
              <a:t>Immediate access to the patient’s circulation for acute hemodialysis is achieved by inserting a double-lumen or </a:t>
            </a:r>
            <a:r>
              <a:rPr lang="en-US" sz="3600" b="0" i="0" u="none" strike="noStrike" baseline="0" dirty="0" err="1"/>
              <a:t>multilumen</a:t>
            </a:r>
            <a:r>
              <a:rPr lang="en-US" sz="3600" b="0" i="0" u="none" strike="noStrike" baseline="0" dirty="0"/>
              <a:t> catheter into the subclavian, internal jugular, or femoral vein.</a:t>
            </a:r>
          </a:p>
          <a:p>
            <a:pPr algn="l"/>
            <a:r>
              <a:rPr lang="en-US" sz="3600" b="0" i="0" u="none" strike="noStrike" baseline="0" dirty="0"/>
              <a:t> Although this method of vascular access involves some risk (</a:t>
            </a:r>
            <a:r>
              <a:rPr lang="en-US" sz="3600" b="0" i="0" u="none" strike="noStrike" baseline="0" dirty="0" err="1"/>
              <a:t>eg</a:t>
            </a:r>
            <a:r>
              <a:rPr lang="en-US" sz="3600" b="0" i="0" u="none" strike="noStrike" baseline="0" dirty="0"/>
              <a:t>, hematoma, pneumothorax, infection, thrombosis of the subclavian vein, and inadequate flow), it can be used for several weeks</a:t>
            </a:r>
            <a:endParaRPr lang="en-US" sz="3600" dirty="0"/>
          </a:p>
        </p:txBody>
      </p:sp>
    </p:spTree>
    <p:extLst>
      <p:ext uri="{BB962C8B-B14F-4D97-AF65-F5344CB8AC3E}">
        <p14:creationId xmlns:p14="http://schemas.microsoft.com/office/powerpoint/2010/main" val="22419006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0A99-4A53-45A8-BA3F-2A2962BB177D}"/>
              </a:ext>
            </a:extLst>
          </p:cNvPr>
          <p:cNvSpPr>
            <a:spLocks noGrp="1"/>
          </p:cNvSpPr>
          <p:nvPr>
            <p:ph type="title"/>
          </p:nvPr>
        </p:nvSpPr>
        <p:spPr/>
        <p:txBody>
          <a:bodyPr/>
          <a:lstStyle/>
          <a:p>
            <a:r>
              <a:rPr lang="en-US" sz="4400" b="0" i="0" u="none" strike="noStrike" baseline="0" dirty="0">
                <a:solidFill>
                  <a:srgbClr val="2E027D"/>
                </a:solidFill>
              </a:rPr>
              <a:t>FISTULA</a:t>
            </a:r>
            <a:br>
              <a:rPr lang="en-US" sz="4400" b="0" i="0" u="none" strike="noStrike" baseline="0" dirty="0">
                <a:solidFill>
                  <a:srgbClr val="2E027D"/>
                </a:solidFill>
              </a:rPr>
            </a:br>
            <a:endParaRPr lang="en-US" dirty="0"/>
          </a:p>
        </p:txBody>
      </p:sp>
      <p:sp>
        <p:nvSpPr>
          <p:cNvPr id="3" name="Content Placeholder 2">
            <a:extLst>
              <a:ext uri="{FF2B5EF4-FFF2-40B4-BE49-F238E27FC236}">
                <a16:creationId xmlns:a16="http://schemas.microsoft.com/office/drawing/2014/main" id="{C249B63C-8A68-44CF-839E-2273BAA897C0}"/>
              </a:ext>
            </a:extLst>
          </p:cNvPr>
          <p:cNvSpPr>
            <a:spLocks noGrp="1"/>
          </p:cNvSpPr>
          <p:nvPr>
            <p:ph idx="1"/>
          </p:nvPr>
        </p:nvSpPr>
        <p:spPr/>
        <p:txBody>
          <a:bodyPr>
            <a:normAutofit/>
          </a:bodyPr>
          <a:lstStyle/>
          <a:p>
            <a:pPr algn="l"/>
            <a:r>
              <a:rPr lang="en-US" sz="3600" b="0" i="0" u="none" strike="noStrike" baseline="0" dirty="0">
                <a:solidFill>
                  <a:srgbClr val="000000"/>
                </a:solidFill>
              </a:rPr>
              <a:t>A more permanent access, known as a </a:t>
            </a:r>
            <a:r>
              <a:rPr lang="en-US" sz="3600" b="1" i="0" u="none" strike="noStrike" baseline="0" dirty="0">
                <a:solidFill>
                  <a:srgbClr val="000000"/>
                </a:solidFill>
              </a:rPr>
              <a:t>fistula</a:t>
            </a:r>
            <a:r>
              <a:rPr lang="en-US" sz="3600" b="0" i="0" u="none" strike="noStrike" baseline="0" dirty="0">
                <a:solidFill>
                  <a:srgbClr val="000000"/>
                </a:solidFill>
              </a:rPr>
              <a:t>, is created surgically (usually in the forearm) by joining (anastomosing) an artery to a vein, either side to side or end to side</a:t>
            </a:r>
            <a:endParaRPr lang="en-US" sz="3600" dirty="0"/>
          </a:p>
        </p:txBody>
      </p:sp>
    </p:spTree>
    <p:extLst>
      <p:ext uri="{BB962C8B-B14F-4D97-AF65-F5344CB8AC3E}">
        <p14:creationId xmlns:p14="http://schemas.microsoft.com/office/powerpoint/2010/main" val="260018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13F61A-B224-442A-ACA8-7FC47B39A9D1}"/>
              </a:ext>
            </a:extLst>
          </p:cNvPr>
          <p:cNvPicPr>
            <a:picLocks noChangeAspect="1"/>
          </p:cNvPicPr>
          <p:nvPr/>
        </p:nvPicPr>
        <p:blipFill>
          <a:blip r:embed="rId2"/>
          <a:stretch>
            <a:fillRect/>
          </a:stretch>
        </p:blipFill>
        <p:spPr>
          <a:xfrm>
            <a:off x="604684" y="309717"/>
            <a:ext cx="10574593" cy="5825612"/>
          </a:xfrm>
          <a:prstGeom prst="rect">
            <a:avLst/>
          </a:prstGeom>
        </p:spPr>
      </p:pic>
    </p:spTree>
    <p:extLst>
      <p:ext uri="{BB962C8B-B14F-4D97-AF65-F5344CB8AC3E}">
        <p14:creationId xmlns:p14="http://schemas.microsoft.com/office/powerpoint/2010/main" val="1001996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D0AB64-AD1E-4543-A43E-A70C2142077E}"/>
              </a:ext>
            </a:extLst>
          </p:cNvPr>
          <p:cNvPicPr>
            <a:picLocks noChangeAspect="1"/>
          </p:cNvPicPr>
          <p:nvPr/>
        </p:nvPicPr>
        <p:blipFill>
          <a:blip r:embed="rId2"/>
          <a:stretch>
            <a:fillRect/>
          </a:stretch>
        </p:blipFill>
        <p:spPr>
          <a:xfrm>
            <a:off x="637309" y="235527"/>
            <a:ext cx="9047017" cy="5943600"/>
          </a:xfrm>
          <a:prstGeom prst="rect">
            <a:avLst/>
          </a:prstGeom>
        </p:spPr>
      </p:pic>
    </p:spTree>
    <p:extLst>
      <p:ext uri="{BB962C8B-B14F-4D97-AF65-F5344CB8AC3E}">
        <p14:creationId xmlns:p14="http://schemas.microsoft.com/office/powerpoint/2010/main" val="64718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494890-43E6-4A8D-B006-B1C276A88CCF}"/>
              </a:ext>
            </a:extLst>
          </p:cNvPr>
          <p:cNvPicPr>
            <a:picLocks noChangeAspect="1"/>
          </p:cNvPicPr>
          <p:nvPr/>
        </p:nvPicPr>
        <p:blipFill>
          <a:blip r:embed="rId2"/>
          <a:stretch>
            <a:fillRect/>
          </a:stretch>
        </p:blipFill>
        <p:spPr>
          <a:xfrm>
            <a:off x="221227" y="855406"/>
            <a:ext cx="10810568" cy="4630993"/>
          </a:xfrm>
          <a:prstGeom prst="rect">
            <a:avLst/>
          </a:prstGeom>
        </p:spPr>
      </p:pic>
    </p:spTree>
    <p:extLst>
      <p:ext uri="{BB962C8B-B14F-4D97-AF65-F5344CB8AC3E}">
        <p14:creationId xmlns:p14="http://schemas.microsoft.com/office/powerpoint/2010/main" val="4196823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02ACAD-EBA3-43E6-87EC-29B2EFD08DC4}"/>
              </a:ext>
            </a:extLst>
          </p:cNvPr>
          <p:cNvPicPr>
            <a:picLocks noChangeAspect="1"/>
          </p:cNvPicPr>
          <p:nvPr/>
        </p:nvPicPr>
        <p:blipFill>
          <a:blip r:embed="rId2"/>
          <a:stretch>
            <a:fillRect/>
          </a:stretch>
        </p:blipFill>
        <p:spPr>
          <a:xfrm>
            <a:off x="486696" y="516194"/>
            <a:ext cx="10869561" cy="5648632"/>
          </a:xfrm>
          <a:prstGeom prst="rect">
            <a:avLst/>
          </a:prstGeom>
        </p:spPr>
      </p:pic>
    </p:spTree>
    <p:extLst>
      <p:ext uri="{BB962C8B-B14F-4D97-AF65-F5344CB8AC3E}">
        <p14:creationId xmlns:p14="http://schemas.microsoft.com/office/powerpoint/2010/main" val="2962418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1D0ADD-CE36-4E4D-AB56-4DABEEC14115}"/>
              </a:ext>
            </a:extLst>
          </p:cNvPr>
          <p:cNvPicPr>
            <a:picLocks noChangeAspect="1"/>
          </p:cNvPicPr>
          <p:nvPr/>
        </p:nvPicPr>
        <p:blipFill>
          <a:blip r:embed="rId2"/>
          <a:stretch>
            <a:fillRect/>
          </a:stretch>
        </p:blipFill>
        <p:spPr>
          <a:xfrm>
            <a:off x="663677" y="752168"/>
            <a:ext cx="10648336" cy="4306529"/>
          </a:xfrm>
          <a:prstGeom prst="rect">
            <a:avLst/>
          </a:prstGeom>
        </p:spPr>
      </p:pic>
    </p:spTree>
    <p:extLst>
      <p:ext uri="{BB962C8B-B14F-4D97-AF65-F5344CB8AC3E}">
        <p14:creationId xmlns:p14="http://schemas.microsoft.com/office/powerpoint/2010/main" val="1343080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5FC1B2-C04F-4AA8-BF59-937F92E87691}"/>
              </a:ext>
            </a:extLst>
          </p:cNvPr>
          <p:cNvPicPr>
            <a:picLocks noChangeAspect="1"/>
          </p:cNvPicPr>
          <p:nvPr/>
        </p:nvPicPr>
        <p:blipFill>
          <a:blip r:embed="rId2"/>
          <a:stretch>
            <a:fillRect/>
          </a:stretch>
        </p:blipFill>
        <p:spPr>
          <a:xfrm>
            <a:off x="634181" y="722671"/>
            <a:ext cx="10205884" cy="4896464"/>
          </a:xfrm>
          <a:prstGeom prst="rect">
            <a:avLst/>
          </a:prstGeom>
        </p:spPr>
      </p:pic>
    </p:spTree>
    <p:extLst>
      <p:ext uri="{BB962C8B-B14F-4D97-AF65-F5344CB8AC3E}">
        <p14:creationId xmlns:p14="http://schemas.microsoft.com/office/powerpoint/2010/main" val="420150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3ED8-1F7D-47D3-B459-6B2B86752DB9}"/>
              </a:ext>
            </a:extLst>
          </p:cNvPr>
          <p:cNvSpPr>
            <a:spLocks noGrp="1"/>
          </p:cNvSpPr>
          <p:nvPr>
            <p:ph type="title"/>
          </p:nvPr>
        </p:nvSpPr>
        <p:spPr/>
        <p:txBody>
          <a:bodyPr>
            <a:normAutofit fontScale="90000"/>
          </a:bodyPr>
          <a:lstStyle/>
          <a:p>
            <a:br>
              <a:rPr lang="en-US" sz="4400" b="0" i="0" u="none" strike="noStrike" baseline="0" dirty="0">
                <a:solidFill>
                  <a:srgbClr val="2E027D"/>
                </a:solidFill>
              </a:rPr>
            </a:br>
            <a:br>
              <a:rPr lang="en-US" sz="4400" b="0" i="0" u="none" strike="noStrike" baseline="0" dirty="0">
                <a:solidFill>
                  <a:srgbClr val="2E027D"/>
                </a:solidFill>
              </a:rPr>
            </a:br>
            <a:r>
              <a:rPr lang="en-US" sz="4400" b="0" i="0" u="none" strike="noStrike" baseline="0" dirty="0">
                <a:solidFill>
                  <a:srgbClr val="2E027D"/>
                </a:solidFill>
              </a:rPr>
              <a:t>CHEST DRAINAGE SYSTEMS</a:t>
            </a:r>
            <a:br>
              <a:rPr lang="en-US" sz="4400" b="0" i="0" u="none" strike="noStrike" baseline="0" dirty="0">
                <a:solidFill>
                  <a:srgbClr val="2E027D"/>
                </a:solidFill>
              </a:rPr>
            </a:br>
            <a:endParaRPr lang="en-US" dirty="0"/>
          </a:p>
        </p:txBody>
      </p:sp>
      <p:sp>
        <p:nvSpPr>
          <p:cNvPr id="3" name="Content Placeholder 2">
            <a:extLst>
              <a:ext uri="{FF2B5EF4-FFF2-40B4-BE49-F238E27FC236}">
                <a16:creationId xmlns:a16="http://schemas.microsoft.com/office/drawing/2014/main" id="{D3B13C55-5ED2-4DA9-A8B4-1D1E9EE6A0BB}"/>
              </a:ext>
            </a:extLst>
          </p:cNvPr>
          <p:cNvSpPr>
            <a:spLocks noGrp="1"/>
          </p:cNvSpPr>
          <p:nvPr>
            <p:ph idx="1"/>
          </p:nvPr>
        </p:nvSpPr>
        <p:spPr/>
        <p:txBody>
          <a:bodyPr>
            <a:normAutofit/>
          </a:bodyPr>
          <a:lstStyle/>
          <a:p>
            <a:pPr algn="l"/>
            <a:r>
              <a:rPr lang="en-US" sz="3600" b="0" i="0" u="none" strike="noStrike" baseline="0" dirty="0">
                <a:solidFill>
                  <a:srgbClr val="000000"/>
                </a:solidFill>
              </a:rPr>
              <a:t>Chest drainage systems have a suction source, a collection chamber for pleural drainage, and a mechanism to prevent air from reentering the chest with inhalation. </a:t>
            </a:r>
          </a:p>
          <a:p>
            <a:pPr marL="0" indent="0" algn="l">
              <a:buNone/>
            </a:pPr>
            <a:endParaRPr lang="en-US" sz="3600" dirty="0"/>
          </a:p>
        </p:txBody>
      </p:sp>
    </p:spTree>
    <p:extLst>
      <p:ext uri="{BB962C8B-B14F-4D97-AF65-F5344CB8AC3E}">
        <p14:creationId xmlns:p14="http://schemas.microsoft.com/office/powerpoint/2010/main" val="54866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DAA8-4D03-4257-9435-F2BD120325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C70798-8193-4267-BE86-BAD0AA114A7D}"/>
              </a:ext>
            </a:extLst>
          </p:cNvPr>
          <p:cNvSpPr>
            <a:spLocks noGrp="1"/>
          </p:cNvSpPr>
          <p:nvPr>
            <p:ph idx="1"/>
          </p:nvPr>
        </p:nvSpPr>
        <p:spPr/>
        <p:txBody>
          <a:bodyPr>
            <a:normAutofit/>
          </a:bodyPr>
          <a:lstStyle/>
          <a:p>
            <a:pPr algn="l"/>
            <a:r>
              <a:rPr lang="en-US" sz="3200" b="0" i="0" u="none" strike="noStrike" baseline="0" dirty="0"/>
              <a:t>Chest drainage systems come with either wet (water seal) or dry suction control.</a:t>
            </a:r>
          </a:p>
          <a:p>
            <a:pPr algn="l"/>
            <a:r>
              <a:rPr lang="en-US" sz="3200" b="0" i="0" u="none" strike="noStrike" baseline="0" dirty="0"/>
              <a:t> In wet suction systems, the amount of suction is determined by the amount of water instilled in the suction chamber. </a:t>
            </a:r>
          </a:p>
          <a:p>
            <a:pPr algn="l"/>
            <a:r>
              <a:rPr lang="en-US" sz="3200" b="0" i="0" u="none" strike="noStrike" baseline="0" dirty="0"/>
              <a:t>The amount of bubbling in the suction chamber indicates how strong the suction is. </a:t>
            </a:r>
          </a:p>
          <a:p>
            <a:pPr algn="l"/>
            <a:r>
              <a:rPr lang="en-US" sz="3200" b="0" i="0" u="none" strike="noStrike" baseline="0" dirty="0"/>
              <a:t>Wet systems use a water seal to prevent air from moving back into the chest on inspiration.</a:t>
            </a:r>
          </a:p>
        </p:txBody>
      </p:sp>
    </p:spTree>
    <p:extLst>
      <p:ext uri="{BB962C8B-B14F-4D97-AF65-F5344CB8AC3E}">
        <p14:creationId xmlns:p14="http://schemas.microsoft.com/office/powerpoint/2010/main" val="3467665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8ADE-056B-445C-B2ED-CFD66CEBED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3BE1DF-4F6B-41E7-88F5-D9F01A392D8E}"/>
              </a:ext>
            </a:extLst>
          </p:cNvPr>
          <p:cNvSpPr>
            <a:spLocks noGrp="1"/>
          </p:cNvSpPr>
          <p:nvPr>
            <p:ph idx="1"/>
          </p:nvPr>
        </p:nvSpPr>
        <p:spPr/>
        <p:txBody>
          <a:bodyPr>
            <a:normAutofit/>
          </a:bodyPr>
          <a:lstStyle/>
          <a:p>
            <a:pPr algn="l"/>
            <a:r>
              <a:rPr lang="en-US" sz="3600" b="0" i="0" u="none" strike="noStrike" baseline="0" dirty="0"/>
              <a:t>Dry systems use a one-way valve and a suction control dial in place of the water needed with wet or water seal system. </a:t>
            </a:r>
          </a:p>
          <a:p>
            <a:pPr algn="l"/>
            <a:r>
              <a:rPr lang="en-US" sz="3600" b="0" i="0" u="none" strike="noStrike" baseline="0" dirty="0"/>
              <a:t>Both</a:t>
            </a:r>
            <a:r>
              <a:rPr lang="en-US" sz="3600" dirty="0"/>
              <a:t> </a:t>
            </a:r>
            <a:r>
              <a:rPr lang="en-US" sz="3600" b="0" i="0" u="none" strike="noStrike" baseline="0" dirty="0"/>
              <a:t>systems can operate by gravity drainage, without a suction source.</a:t>
            </a:r>
            <a:endParaRPr lang="en-US" sz="3600" dirty="0"/>
          </a:p>
          <a:p>
            <a:endParaRPr lang="en-US" sz="3600" dirty="0"/>
          </a:p>
        </p:txBody>
      </p:sp>
    </p:spTree>
    <p:extLst>
      <p:ext uri="{BB962C8B-B14F-4D97-AF65-F5344CB8AC3E}">
        <p14:creationId xmlns:p14="http://schemas.microsoft.com/office/powerpoint/2010/main" val="1427621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EC3E-2098-489E-95A2-0963E2C1B831}"/>
              </a:ext>
            </a:extLst>
          </p:cNvPr>
          <p:cNvSpPr>
            <a:spLocks noGrp="1"/>
          </p:cNvSpPr>
          <p:nvPr>
            <p:ph type="title"/>
          </p:nvPr>
        </p:nvSpPr>
        <p:spPr/>
        <p:txBody>
          <a:bodyPr>
            <a:normAutofit fontScale="90000"/>
          </a:bodyPr>
          <a:lstStyle/>
          <a:p>
            <a:br>
              <a:rPr lang="en-US" b="1" i="0" u="none" strike="noStrike" baseline="0" dirty="0">
                <a:solidFill>
                  <a:srgbClr val="2E027D"/>
                </a:solidFill>
              </a:rPr>
            </a:br>
            <a:r>
              <a:rPr lang="en-US" b="1" i="0" u="none" strike="noStrike" baseline="0" dirty="0">
                <a:solidFill>
                  <a:srgbClr val="2E027D"/>
                </a:solidFill>
              </a:rPr>
              <a:t>Chest Drainage</a:t>
            </a:r>
            <a:br>
              <a:rPr lang="en-US" b="1" i="0" u="none" strike="noStrike" baseline="0" dirty="0">
                <a:solidFill>
                  <a:srgbClr val="2E027D"/>
                </a:solidFill>
              </a:rPr>
            </a:br>
            <a:endParaRPr lang="en-US" dirty="0"/>
          </a:p>
        </p:txBody>
      </p:sp>
      <p:sp>
        <p:nvSpPr>
          <p:cNvPr id="3" name="Content Placeholder 2">
            <a:extLst>
              <a:ext uri="{FF2B5EF4-FFF2-40B4-BE49-F238E27FC236}">
                <a16:creationId xmlns:a16="http://schemas.microsoft.com/office/drawing/2014/main" id="{49E5ADDC-569D-4096-8890-8CD16738263C}"/>
              </a:ext>
            </a:extLst>
          </p:cNvPr>
          <p:cNvSpPr>
            <a:spLocks noGrp="1"/>
          </p:cNvSpPr>
          <p:nvPr>
            <p:ph idx="1"/>
          </p:nvPr>
        </p:nvSpPr>
        <p:spPr/>
        <p:txBody>
          <a:bodyPr>
            <a:normAutofit lnSpcReduction="10000"/>
          </a:bodyPr>
          <a:lstStyle/>
          <a:p>
            <a:pPr algn="l"/>
            <a:r>
              <a:rPr lang="en-US" sz="3200" b="0" i="0" u="none" strike="noStrike" baseline="0" dirty="0">
                <a:solidFill>
                  <a:srgbClr val="000000"/>
                </a:solidFill>
              </a:rPr>
              <a:t>A crucial intervention for improving gas exchange and breathing in the postoperative period is the proper management of chest drainage and the </a:t>
            </a:r>
            <a:r>
              <a:rPr lang="en-US" sz="3200" b="1" i="0" u="none" strike="noStrike" baseline="0" dirty="0">
                <a:solidFill>
                  <a:srgbClr val="000000"/>
                </a:solidFill>
              </a:rPr>
              <a:t>chest drainage system</a:t>
            </a:r>
            <a:r>
              <a:rPr lang="en-US" sz="3200" b="0" i="0" u="none" strike="noStrike" baseline="0" dirty="0">
                <a:solidFill>
                  <a:srgbClr val="000000"/>
                </a:solidFill>
              </a:rPr>
              <a:t>.</a:t>
            </a:r>
          </a:p>
          <a:p>
            <a:pPr algn="l"/>
            <a:r>
              <a:rPr lang="en-US" sz="3200" b="0" i="0" u="none" strike="noStrike" baseline="0" dirty="0">
                <a:solidFill>
                  <a:srgbClr val="000000"/>
                </a:solidFill>
              </a:rPr>
              <a:t> After thoracic surgery, chest tubes and a closed drainage system are used to re-expand the involved lung and to remove excess air, fluid, and blood. </a:t>
            </a:r>
          </a:p>
          <a:p>
            <a:pPr algn="l"/>
            <a:r>
              <a:rPr lang="en-US" sz="3200" b="0" i="0" u="none" strike="noStrike" baseline="0" dirty="0">
                <a:solidFill>
                  <a:srgbClr val="000000"/>
                </a:solidFill>
              </a:rPr>
              <a:t>Chest </a:t>
            </a:r>
            <a:r>
              <a:rPr lang="en-US" sz="3200" b="0" i="0" u="none" strike="noStrike" baseline="0" dirty="0"/>
              <a:t>drainage systems also are used in treatment of spontaneous pneumothorax and trauma resulting in pneumothorax</a:t>
            </a:r>
            <a:endParaRPr lang="en-US" sz="3200" dirty="0"/>
          </a:p>
        </p:txBody>
      </p:sp>
    </p:spTree>
    <p:extLst>
      <p:ext uri="{BB962C8B-B14F-4D97-AF65-F5344CB8AC3E}">
        <p14:creationId xmlns:p14="http://schemas.microsoft.com/office/powerpoint/2010/main" val="3330465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AA0B-BBC0-42D4-9C5C-F4437DDCCC00}"/>
              </a:ext>
            </a:extLst>
          </p:cNvPr>
          <p:cNvSpPr>
            <a:spLocks noGrp="1"/>
          </p:cNvSpPr>
          <p:nvPr>
            <p:ph type="title"/>
          </p:nvPr>
        </p:nvSpPr>
        <p:spPr/>
        <p:txBody>
          <a:bodyPr/>
          <a:lstStyle/>
          <a:p>
            <a:r>
              <a:rPr lang="en-US" sz="4400" b="1" i="0" u="none" strike="noStrike" baseline="0" dirty="0">
                <a:solidFill>
                  <a:srgbClr val="2E027D"/>
                </a:solidFill>
              </a:rPr>
              <a:t>Water Seal Chest Drainage Systems.</a:t>
            </a:r>
            <a:endParaRPr lang="en-US" dirty="0"/>
          </a:p>
        </p:txBody>
      </p:sp>
      <p:sp>
        <p:nvSpPr>
          <p:cNvPr id="3" name="Content Placeholder 2">
            <a:extLst>
              <a:ext uri="{FF2B5EF4-FFF2-40B4-BE49-F238E27FC236}">
                <a16:creationId xmlns:a16="http://schemas.microsoft.com/office/drawing/2014/main" id="{C685F958-9145-4FCF-AD19-5E69A4F5A5C3}"/>
              </a:ext>
            </a:extLst>
          </p:cNvPr>
          <p:cNvSpPr>
            <a:spLocks noGrp="1"/>
          </p:cNvSpPr>
          <p:nvPr>
            <p:ph idx="1"/>
          </p:nvPr>
        </p:nvSpPr>
        <p:spPr/>
        <p:txBody>
          <a:bodyPr>
            <a:noAutofit/>
          </a:bodyPr>
          <a:lstStyle/>
          <a:p>
            <a:pPr algn="l"/>
            <a:r>
              <a:rPr lang="en-US" sz="3200" b="0" i="0" u="none" strike="noStrike" baseline="0" dirty="0">
                <a:solidFill>
                  <a:srgbClr val="000000"/>
                </a:solidFill>
              </a:rPr>
              <a:t>The traditional water seal chest drainage system (or wet suction) has three chambers:</a:t>
            </a:r>
          </a:p>
          <a:p>
            <a:pPr algn="l"/>
            <a:r>
              <a:rPr lang="en-US" sz="3200" b="0" i="0" u="none" strike="noStrike" baseline="0" dirty="0">
                <a:solidFill>
                  <a:srgbClr val="000000"/>
                </a:solidFill>
              </a:rPr>
              <a:t> a collection chamber, a water seal chamber, and a wet suction control chamber. </a:t>
            </a:r>
          </a:p>
          <a:p>
            <a:pPr algn="l"/>
            <a:r>
              <a:rPr lang="en-US" sz="3200" b="0" i="0" u="none" strike="noStrike" baseline="0" dirty="0">
                <a:solidFill>
                  <a:srgbClr val="000000"/>
                </a:solidFill>
              </a:rPr>
              <a:t>The collection chamber acts as a reservoir for fluid draining from the chest tube. It is graduated to permit easy measurement of drainage. Suction may be added to create negative pressure and promote drainage of fluid and removal of air.</a:t>
            </a:r>
          </a:p>
        </p:txBody>
      </p:sp>
    </p:spTree>
    <p:extLst>
      <p:ext uri="{BB962C8B-B14F-4D97-AF65-F5344CB8AC3E}">
        <p14:creationId xmlns:p14="http://schemas.microsoft.com/office/powerpoint/2010/main" val="453251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59ED-11C8-4516-AFEF-C2F4435D48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89C377-6637-460B-90A6-61D55BF6DF6E}"/>
              </a:ext>
            </a:extLst>
          </p:cNvPr>
          <p:cNvSpPr>
            <a:spLocks noGrp="1"/>
          </p:cNvSpPr>
          <p:nvPr>
            <p:ph idx="1"/>
          </p:nvPr>
        </p:nvSpPr>
        <p:spPr/>
        <p:txBody>
          <a:bodyPr>
            <a:normAutofit/>
          </a:bodyPr>
          <a:lstStyle/>
          <a:p>
            <a:r>
              <a:rPr lang="en-US" sz="3600" b="0" i="0" u="none" strike="noStrike" baseline="0" dirty="0">
                <a:solidFill>
                  <a:srgbClr val="000000"/>
                </a:solidFill>
              </a:rPr>
              <a:t>The suction control chamber regulates the amount of negative pressure applied to the chest. The amount of suction is determined by the water level</a:t>
            </a:r>
          </a:p>
          <a:p>
            <a:r>
              <a:rPr lang="en-US" sz="3600" b="0" i="0" u="none" strike="noStrike" baseline="0" dirty="0"/>
              <a:t>It is generally set at 20-cm water; adding more fluid results in more suction. After the suction is turned on, bubbling appears in the suction chamber. </a:t>
            </a:r>
            <a:endParaRPr lang="en-US" sz="3600" dirty="0"/>
          </a:p>
          <a:p>
            <a:endParaRPr lang="en-US" sz="3600" dirty="0"/>
          </a:p>
          <a:p>
            <a:endParaRPr lang="en-US" sz="3600" dirty="0"/>
          </a:p>
        </p:txBody>
      </p:sp>
    </p:spTree>
    <p:extLst>
      <p:ext uri="{BB962C8B-B14F-4D97-AF65-F5344CB8AC3E}">
        <p14:creationId xmlns:p14="http://schemas.microsoft.com/office/powerpoint/2010/main" val="715901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B923-B9D2-4564-8DB8-83FEBD6CF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D1F216-AA8C-4ACC-B661-644866F8CEC2}"/>
              </a:ext>
            </a:extLst>
          </p:cNvPr>
          <p:cNvSpPr>
            <a:spLocks noGrp="1"/>
          </p:cNvSpPr>
          <p:nvPr>
            <p:ph idx="1"/>
          </p:nvPr>
        </p:nvSpPr>
        <p:spPr/>
        <p:txBody>
          <a:bodyPr>
            <a:noAutofit/>
          </a:bodyPr>
          <a:lstStyle/>
          <a:p>
            <a:pPr algn="l"/>
            <a:r>
              <a:rPr lang="en-US" b="0" i="0" u="none" strike="noStrike" baseline="0" dirty="0"/>
              <a:t>The water seal chamber has a one-way valve or water seal that prevents air from moving back into the chest when the patient inhales</a:t>
            </a:r>
          </a:p>
          <a:p>
            <a:pPr algn="l"/>
            <a:r>
              <a:rPr lang="en-US" b="0" i="0" u="none" strike="noStrike" baseline="0" dirty="0"/>
              <a:t>There will be an increase in the water level with inspiration and a return to the baseline level during exhalation; this is referred to as </a:t>
            </a:r>
            <a:r>
              <a:rPr lang="en-US" b="0" i="0" u="none" strike="noStrike" baseline="0" dirty="0" err="1"/>
              <a:t>tidaling</a:t>
            </a:r>
            <a:r>
              <a:rPr lang="en-US" b="0" i="0" u="none" strike="noStrike" baseline="0" dirty="0"/>
              <a:t>. </a:t>
            </a:r>
          </a:p>
          <a:p>
            <a:pPr algn="l"/>
            <a:r>
              <a:rPr lang="en-US" b="0" i="0" u="none" strike="noStrike" baseline="0" dirty="0"/>
              <a:t>Intermittent bubbling in the water seal chamber is normal, but continuous bubbling can indicate an air leak.</a:t>
            </a:r>
          </a:p>
          <a:p>
            <a:pPr algn="l"/>
            <a:r>
              <a:rPr lang="en-US" b="0" i="0" u="none" strike="noStrike" baseline="0" dirty="0"/>
              <a:t>Bubbling and </a:t>
            </a:r>
            <a:r>
              <a:rPr lang="en-US" b="0" i="0" u="none" strike="noStrike" baseline="0" dirty="0" err="1"/>
              <a:t>tidaling</a:t>
            </a:r>
            <a:r>
              <a:rPr lang="en-US" b="0" i="0" u="none" strike="noStrike" baseline="0" dirty="0"/>
              <a:t> do not occur when the tube is placed in the mediastinal space; however, fluid may pulsate with the patient’s heartbeat. </a:t>
            </a:r>
          </a:p>
        </p:txBody>
      </p:sp>
    </p:spTree>
    <p:extLst>
      <p:ext uri="{BB962C8B-B14F-4D97-AF65-F5344CB8AC3E}">
        <p14:creationId xmlns:p14="http://schemas.microsoft.com/office/powerpoint/2010/main" val="2483115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90D7B-EAC2-4F68-9016-3AB92280F7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0FB3EC-7EA5-4E89-A36E-D8DC4D7F8B4D}"/>
              </a:ext>
            </a:extLst>
          </p:cNvPr>
          <p:cNvSpPr>
            <a:spLocks noGrp="1"/>
          </p:cNvSpPr>
          <p:nvPr>
            <p:ph idx="1"/>
          </p:nvPr>
        </p:nvSpPr>
        <p:spPr/>
        <p:txBody>
          <a:bodyPr>
            <a:normAutofit/>
          </a:bodyPr>
          <a:lstStyle/>
          <a:p>
            <a:pPr algn="l"/>
            <a:r>
              <a:rPr lang="en-US" sz="3600" b="0" i="0" u="none" strike="noStrike" baseline="0" dirty="0"/>
              <a:t>If the chest tube is connected to gravity drainage only, suction is not used. The pressure is equal to the water seal only.</a:t>
            </a:r>
          </a:p>
          <a:p>
            <a:pPr algn="l"/>
            <a:r>
              <a:rPr lang="en-US" sz="3600" b="0" i="0" u="none" strike="noStrike" baseline="0" dirty="0"/>
              <a:t>Two-chamber chest drainage systems (water seal chamber and collection chamber) are available for use with patients who need only gravity drainage.</a:t>
            </a:r>
            <a:endParaRPr lang="en-US" sz="3600" dirty="0"/>
          </a:p>
          <a:p>
            <a:endParaRPr lang="en-US" sz="3600" dirty="0"/>
          </a:p>
        </p:txBody>
      </p:sp>
    </p:spTree>
    <p:extLst>
      <p:ext uri="{BB962C8B-B14F-4D97-AF65-F5344CB8AC3E}">
        <p14:creationId xmlns:p14="http://schemas.microsoft.com/office/powerpoint/2010/main" val="4193344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5141-13F5-4918-906D-8A8854BA17D0}"/>
              </a:ext>
            </a:extLst>
          </p:cNvPr>
          <p:cNvSpPr>
            <a:spLocks noGrp="1"/>
          </p:cNvSpPr>
          <p:nvPr>
            <p:ph type="title"/>
          </p:nvPr>
        </p:nvSpPr>
        <p:spPr/>
        <p:txBody>
          <a:bodyPr/>
          <a:lstStyle/>
          <a:p>
            <a:r>
              <a:rPr lang="en-US" sz="4400" b="1" i="0" u="none" strike="noStrike" baseline="0">
                <a:solidFill>
                  <a:srgbClr val="2E027D"/>
                </a:solidFill>
                <a:latin typeface="ClearfaceGothicLH-Medium"/>
              </a:rPr>
              <a:t>Dry Suction Water Seal Systems.</a:t>
            </a:r>
            <a:endParaRPr lang="en-US"/>
          </a:p>
        </p:txBody>
      </p:sp>
      <p:sp>
        <p:nvSpPr>
          <p:cNvPr id="3" name="Content Placeholder 2">
            <a:extLst>
              <a:ext uri="{FF2B5EF4-FFF2-40B4-BE49-F238E27FC236}">
                <a16:creationId xmlns:a16="http://schemas.microsoft.com/office/drawing/2014/main" id="{D4E43C43-831E-406C-B7D9-F35697BDACFD}"/>
              </a:ext>
            </a:extLst>
          </p:cNvPr>
          <p:cNvSpPr>
            <a:spLocks noGrp="1"/>
          </p:cNvSpPr>
          <p:nvPr>
            <p:ph idx="1"/>
          </p:nvPr>
        </p:nvSpPr>
        <p:spPr/>
        <p:txBody>
          <a:bodyPr>
            <a:noAutofit/>
          </a:bodyPr>
          <a:lstStyle/>
          <a:p>
            <a:pPr algn="l"/>
            <a:r>
              <a:rPr lang="en-US" sz="3200" b="0" i="0" u="none" strike="noStrike" baseline="0" dirty="0">
                <a:solidFill>
                  <a:srgbClr val="000000"/>
                </a:solidFill>
              </a:rPr>
              <a:t>Dry suction water seal systems, also referred to as dry suction, have a collection chamber for  drainage, a water seal chamber, and a dry suction control chamber.</a:t>
            </a:r>
          </a:p>
          <a:p>
            <a:pPr algn="l"/>
            <a:r>
              <a:rPr lang="en-US" sz="3200" b="0" i="0" u="none" strike="noStrike" baseline="0" dirty="0">
                <a:solidFill>
                  <a:srgbClr val="000000"/>
                </a:solidFill>
              </a:rPr>
              <a:t>The water seal chamber is filled with water to the 2-cm level. Bubbling in this area can indicate an air leak.</a:t>
            </a:r>
          </a:p>
          <a:p>
            <a:pPr algn="l"/>
            <a:r>
              <a:rPr lang="en-US" sz="3200" b="0" i="0" u="none" strike="noStrike" baseline="0" dirty="0">
                <a:solidFill>
                  <a:srgbClr val="000000"/>
                </a:solidFill>
              </a:rPr>
              <a:t>The dry suction control chamber contains a regulator dial that conveniently regulates vacuum to the chest drain. </a:t>
            </a:r>
          </a:p>
          <a:p>
            <a:pPr algn="l"/>
            <a:r>
              <a:rPr lang="en-US" sz="3200" b="0" i="0" u="none" strike="noStrike" baseline="0" dirty="0">
                <a:solidFill>
                  <a:srgbClr val="000000"/>
                </a:solidFill>
              </a:rPr>
              <a:t>Water is not needed for suction as it is in the wet system. </a:t>
            </a:r>
          </a:p>
          <a:p>
            <a:pPr algn="l"/>
            <a:r>
              <a:rPr lang="en-US" sz="3200" b="0" i="0" u="none" strike="noStrike" baseline="0" dirty="0">
                <a:solidFill>
                  <a:srgbClr val="000000"/>
                </a:solidFill>
              </a:rPr>
              <a:t>Without the bubbling in the suction chamber, the machine is quieter.</a:t>
            </a:r>
            <a:endParaRPr lang="en-US" sz="3200" dirty="0"/>
          </a:p>
        </p:txBody>
      </p:sp>
    </p:spTree>
    <p:extLst>
      <p:ext uri="{BB962C8B-B14F-4D97-AF65-F5344CB8AC3E}">
        <p14:creationId xmlns:p14="http://schemas.microsoft.com/office/powerpoint/2010/main" val="2913416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LUMBAR PANCTURE</a:t>
            </a:r>
          </a:p>
        </p:txBody>
      </p:sp>
      <p:sp>
        <p:nvSpPr>
          <p:cNvPr id="3" name="Content Placeholder 2"/>
          <p:cNvSpPr>
            <a:spLocks noGrp="1"/>
          </p:cNvSpPr>
          <p:nvPr>
            <p:ph idx="1"/>
          </p:nvPr>
        </p:nvSpPr>
        <p:spPr/>
        <p:txBody>
          <a:bodyPr>
            <a:normAutofit/>
          </a:bodyPr>
          <a:lstStyle/>
          <a:p>
            <a:r>
              <a:rPr lang="en-US" sz="3600" dirty="0">
                <a:latin typeface="Calibri" panose="020F0502020204030204" pitchFamily="34" charset="0"/>
              </a:rPr>
              <a:t>is a procedure that is often performed in the emergency department to obtain information about the cerebrospinal fluid (CSF).</a:t>
            </a:r>
          </a:p>
          <a:p>
            <a:r>
              <a:rPr lang="en-US" sz="3600" dirty="0">
                <a:latin typeface="Calibri" panose="020F0502020204030204" pitchFamily="34" charset="0"/>
              </a:rPr>
              <a:t>for diagnostic (</a:t>
            </a:r>
            <a:r>
              <a:rPr lang="en-US" sz="3600" u="sng" dirty="0">
                <a:latin typeface="Calibri" panose="020F0502020204030204" pitchFamily="34" charset="0"/>
                <a:hlinkClick r:id="rId2"/>
              </a:rPr>
              <a:t>bacterial meningitis</a:t>
            </a:r>
            <a:r>
              <a:rPr lang="en-US" sz="3600" dirty="0">
                <a:latin typeface="Calibri" panose="020F0502020204030204" pitchFamily="34" charset="0"/>
              </a:rPr>
              <a:t> ) or therapeutic purposes</a:t>
            </a:r>
          </a:p>
          <a:p>
            <a:endParaRPr lang="en-US" sz="3600" baseline="30000" dirty="0">
              <a:latin typeface="Calibri" panose="020F0502020204030204" pitchFamily="34" charset="0"/>
            </a:endParaRPr>
          </a:p>
        </p:txBody>
      </p:sp>
    </p:spTree>
    <p:extLst>
      <p:ext uri="{BB962C8B-B14F-4D97-AF65-F5344CB8AC3E}">
        <p14:creationId xmlns:p14="http://schemas.microsoft.com/office/powerpoint/2010/main" val="95977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spcBef>
                <a:spcPts val="1000"/>
              </a:spcBef>
            </a:pPr>
            <a:r>
              <a:rPr lang="en-US" sz="3600" b="1" dirty="0">
                <a:solidFill>
                  <a:prstClr val="black"/>
                </a:solidFill>
                <a:latin typeface="Calibri" panose="020F0502020204030204"/>
              </a:rPr>
              <a:t>Indications</a:t>
            </a:r>
            <a:br>
              <a:rPr lang="en-US" sz="2800" b="1" dirty="0">
                <a:solidFill>
                  <a:prstClr val="black"/>
                </a:solidFill>
                <a:latin typeface="Calibri" panose="020F0502020204030204"/>
              </a:rPr>
            </a:br>
            <a:endParaRPr lang="en-US" dirty="0"/>
          </a:p>
        </p:txBody>
      </p:sp>
      <p:sp>
        <p:nvSpPr>
          <p:cNvPr id="3" name="Content Placeholder 2"/>
          <p:cNvSpPr>
            <a:spLocks noGrp="1"/>
          </p:cNvSpPr>
          <p:nvPr>
            <p:ph idx="1"/>
          </p:nvPr>
        </p:nvSpPr>
        <p:spPr/>
        <p:txBody>
          <a:bodyPr>
            <a:normAutofit/>
          </a:bodyPr>
          <a:lstStyle/>
          <a:p>
            <a:pPr lvl="0"/>
            <a:r>
              <a:rPr lang="en-US" sz="3600" dirty="0">
                <a:latin typeface="Calibri" panose="020F0502020204030204" pitchFamily="34" charset="0"/>
              </a:rPr>
              <a:t>Suspicion of </a:t>
            </a:r>
            <a:r>
              <a:rPr lang="en-US" sz="3600" u="sng" dirty="0">
                <a:latin typeface="Calibri" panose="020F0502020204030204" pitchFamily="34" charset="0"/>
                <a:hlinkClick r:id="rId2"/>
              </a:rPr>
              <a:t>meningitis</a:t>
            </a:r>
            <a:r>
              <a:rPr lang="en-US" sz="3600" dirty="0">
                <a:latin typeface="Calibri" panose="020F0502020204030204" pitchFamily="34" charset="0"/>
              </a:rPr>
              <a:t> </a:t>
            </a:r>
          </a:p>
          <a:p>
            <a:pPr lvl="0"/>
            <a:r>
              <a:rPr lang="en-US" sz="3600" dirty="0">
                <a:latin typeface="Calibri" panose="020F0502020204030204" pitchFamily="34" charset="0"/>
              </a:rPr>
              <a:t>Suspicion of </a:t>
            </a:r>
            <a:r>
              <a:rPr lang="en-US" sz="3600" u="sng" dirty="0">
                <a:latin typeface="Calibri" panose="020F0502020204030204" pitchFamily="34" charset="0"/>
                <a:hlinkClick r:id="rId3"/>
              </a:rPr>
              <a:t>subarachnoid hemorrhage</a:t>
            </a:r>
            <a:r>
              <a:rPr lang="en-US" sz="3600" dirty="0">
                <a:latin typeface="Calibri" panose="020F0502020204030204" pitchFamily="34" charset="0"/>
              </a:rPr>
              <a:t> </a:t>
            </a:r>
          </a:p>
          <a:p>
            <a:pPr lvl="0"/>
            <a:r>
              <a:rPr lang="en-US" sz="3600" dirty="0">
                <a:latin typeface="Calibri" panose="020F0502020204030204" pitchFamily="34" charset="0"/>
              </a:rPr>
              <a:t>Suspicion of central nervous system diseases </a:t>
            </a:r>
            <a:r>
              <a:rPr lang="en-US" sz="3600" baseline="30000" dirty="0">
                <a:latin typeface="Calibri" panose="020F0502020204030204" pitchFamily="34" charset="0"/>
              </a:rPr>
              <a:t> </a:t>
            </a:r>
            <a:r>
              <a:rPr lang="en-US" sz="3600" dirty="0">
                <a:latin typeface="Calibri" panose="020F0502020204030204" pitchFamily="34" charset="0"/>
              </a:rPr>
              <a:t>and carcinomatous meningitis</a:t>
            </a:r>
          </a:p>
          <a:p>
            <a:pPr lvl="0"/>
            <a:r>
              <a:rPr lang="en-US" sz="3600" dirty="0">
                <a:latin typeface="Calibri" panose="020F0502020204030204" pitchFamily="34" charset="0"/>
              </a:rPr>
              <a:t>Therapeutic relief of </a:t>
            </a:r>
            <a:r>
              <a:rPr lang="en-US" sz="3600" u="sng" dirty="0">
                <a:latin typeface="Calibri" panose="020F0502020204030204" pitchFamily="34" charset="0"/>
                <a:hlinkClick r:id="rId4"/>
              </a:rPr>
              <a:t>pseudotumour cerebri</a:t>
            </a:r>
            <a:r>
              <a:rPr lang="en-US" sz="3600" dirty="0">
                <a:latin typeface="Calibri" panose="020F0502020204030204" pitchFamily="34" charset="0"/>
              </a:rPr>
              <a:t> </a:t>
            </a:r>
          </a:p>
          <a:p>
            <a:pPr marL="0" indent="0">
              <a:buNone/>
            </a:pPr>
            <a:endParaRPr lang="en-US" sz="3600" dirty="0">
              <a:latin typeface="Calibri" panose="020F0502020204030204" pitchFamily="34" charset="0"/>
            </a:endParaRPr>
          </a:p>
        </p:txBody>
      </p:sp>
    </p:spTree>
    <p:extLst>
      <p:ext uri="{BB962C8B-B14F-4D97-AF65-F5344CB8AC3E}">
        <p14:creationId xmlns:p14="http://schemas.microsoft.com/office/powerpoint/2010/main" val="1778270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Positioning</a:t>
            </a:r>
            <a:br>
              <a:rPr lang="en-US" b="1" dirty="0"/>
            </a:br>
            <a:endParaRPr lang="en-US" dirty="0"/>
          </a:p>
        </p:txBody>
      </p:sp>
      <p:sp>
        <p:nvSpPr>
          <p:cNvPr id="3" name="Content Placeholder 2"/>
          <p:cNvSpPr>
            <a:spLocks noGrp="1"/>
          </p:cNvSpPr>
          <p:nvPr>
            <p:ph idx="1"/>
          </p:nvPr>
        </p:nvSpPr>
        <p:spPr/>
        <p:txBody>
          <a:bodyPr>
            <a:normAutofit/>
          </a:bodyPr>
          <a:lstStyle/>
          <a:p>
            <a:r>
              <a:rPr lang="en-US" sz="3600" dirty="0">
                <a:latin typeface="Calibri" panose="020F0502020204030204" pitchFamily="34" charset="0"/>
              </a:rPr>
              <a:t>Position the patient in the lateral position with hips, knees, and chin flexed toward the chest in order to open the </a:t>
            </a:r>
            <a:r>
              <a:rPr lang="en-US" sz="3600" dirty="0" err="1">
                <a:latin typeface="Calibri" panose="020F0502020204030204" pitchFamily="34" charset="0"/>
              </a:rPr>
              <a:t>interlaminar</a:t>
            </a:r>
            <a:r>
              <a:rPr lang="en-US" sz="3600" dirty="0">
                <a:latin typeface="Calibri" panose="020F0502020204030204" pitchFamily="34" charset="0"/>
              </a:rPr>
              <a:t> spaces. </a:t>
            </a:r>
          </a:p>
          <a:p>
            <a:r>
              <a:rPr lang="en-US" sz="3600" dirty="0">
                <a:latin typeface="Calibri" panose="020F0502020204030204" pitchFamily="34" charset="0"/>
              </a:rPr>
              <a:t>A pillow can be used to support the head.</a:t>
            </a:r>
          </a:p>
        </p:txBody>
      </p:sp>
    </p:spTree>
    <p:extLst>
      <p:ext uri="{BB962C8B-B14F-4D97-AF65-F5344CB8AC3E}">
        <p14:creationId xmlns:p14="http://schemas.microsoft.com/office/powerpoint/2010/main" val="1189545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latin typeface="Calibri" panose="020F0502020204030204" pitchFamily="34" charset="0"/>
              </a:rPr>
              <a:t>The sitting position may be a helpful alternative position, especially in obese patients. </a:t>
            </a:r>
          </a:p>
          <a:p>
            <a:r>
              <a:rPr lang="en-US" sz="3200" dirty="0">
                <a:latin typeface="Calibri" panose="020F0502020204030204" pitchFamily="34" charset="0"/>
              </a:rPr>
              <a:t>In order to open the </a:t>
            </a:r>
            <a:r>
              <a:rPr lang="en-US" sz="3200" dirty="0" err="1">
                <a:latin typeface="Calibri" panose="020F0502020204030204" pitchFamily="34" charset="0"/>
              </a:rPr>
              <a:t>interlaminar</a:t>
            </a:r>
            <a:r>
              <a:rPr lang="en-US" sz="3200" dirty="0">
                <a:latin typeface="Calibri" panose="020F0502020204030204" pitchFamily="34" charset="0"/>
              </a:rPr>
              <a:t> spaces, the patient should lean forward and be supported by a Mayo stand with a pillow on it, by hunching over the back of a stool, or by another person.</a:t>
            </a:r>
          </a:p>
          <a:p>
            <a:endParaRPr lang="en-US" sz="3200" dirty="0">
              <a:latin typeface="Calibri" panose="020F0502020204030204" pitchFamily="34" charset="0"/>
            </a:endParaRPr>
          </a:p>
          <a:p>
            <a:endParaRPr lang="en-US" sz="3200" dirty="0">
              <a:latin typeface="Calibri" panose="020F0502020204030204" pitchFamily="34" charset="0"/>
            </a:endParaRPr>
          </a:p>
        </p:txBody>
      </p:sp>
    </p:spTree>
    <p:extLst>
      <p:ext uri="{BB962C8B-B14F-4D97-AF65-F5344CB8AC3E}">
        <p14:creationId xmlns:p14="http://schemas.microsoft.com/office/powerpoint/2010/main" val="3958777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Technique</a:t>
            </a:r>
            <a:br>
              <a:rPr lang="en-US" b="1" dirty="0"/>
            </a:br>
            <a:endParaRPr lang="en-US" dirty="0"/>
          </a:p>
        </p:txBody>
      </p:sp>
      <p:sp>
        <p:nvSpPr>
          <p:cNvPr id="3" name="Content Placeholder 2"/>
          <p:cNvSpPr>
            <a:spLocks noGrp="1"/>
          </p:cNvSpPr>
          <p:nvPr>
            <p:ph idx="1"/>
          </p:nvPr>
        </p:nvSpPr>
        <p:spPr>
          <a:xfrm>
            <a:off x="2184263" y="1624149"/>
            <a:ext cx="8915400" cy="3777622"/>
          </a:xfrm>
        </p:spPr>
        <p:txBody>
          <a:bodyPr>
            <a:noAutofit/>
          </a:bodyPr>
          <a:lstStyle/>
          <a:p>
            <a:pPr lvl="0"/>
            <a:r>
              <a:rPr lang="en-US" sz="3200" dirty="0">
                <a:latin typeface="Calibri" panose="020F0502020204030204" pitchFamily="34" charset="0"/>
              </a:rPr>
              <a:t>Explain the procedure, benefits, risks, complications, and alternative options to the patient or the patient's representative and obtain a signed informed consent.</a:t>
            </a:r>
          </a:p>
          <a:p>
            <a:pPr lvl="0"/>
            <a:r>
              <a:rPr lang="en-US" sz="3200" dirty="0">
                <a:latin typeface="Calibri" panose="020F0502020204030204" pitchFamily="34" charset="0"/>
              </a:rPr>
              <a:t>Wearing </a:t>
            </a:r>
            <a:r>
              <a:rPr lang="en-US" sz="3200" dirty="0" err="1">
                <a:latin typeface="Calibri" panose="020F0502020204030204" pitchFamily="34" charset="0"/>
              </a:rPr>
              <a:t>nonsterile</a:t>
            </a:r>
            <a:r>
              <a:rPr lang="en-US" sz="3200" dirty="0">
                <a:latin typeface="Calibri" panose="020F0502020204030204" pitchFamily="34" charset="0"/>
              </a:rPr>
              <a:t> gloves, locate the L3-L4 interspace by palpating the right and left posterior superior iliac crests and moving the fingers medially toward the spine. </a:t>
            </a:r>
          </a:p>
        </p:txBody>
      </p:sp>
    </p:spTree>
    <p:extLst>
      <p:ext uri="{BB962C8B-B14F-4D97-AF65-F5344CB8AC3E}">
        <p14:creationId xmlns:p14="http://schemas.microsoft.com/office/powerpoint/2010/main" val="175110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C33A-F83F-4C58-B4D1-0DB2B533D6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DE68FF-28B2-4930-9B9B-0580517445DD}"/>
              </a:ext>
            </a:extLst>
          </p:cNvPr>
          <p:cNvSpPr>
            <a:spLocks noGrp="1"/>
          </p:cNvSpPr>
          <p:nvPr>
            <p:ph idx="1"/>
          </p:nvPr>
        </p:nvSpPr>
        <p:spPr/>
        <p:txBody>
          <a:bodyPr>
            <a:normAutofit/>
          </a:bodyPr>
          <a:lstStyle/>
          <a:p>
            <a:pPr algn="l"/>
            <a:r>
              <a:rPr lang="en-US" sz="3200" b="0" i="0" u="none" strike="noStrike" baseline="0" dirty="0"/>
              <a:t>The normal breathing mechanism operates on the principle of negative pressure; that is, the pressure in the chest cavity normally is lower than the pressure of the atmosphere, causing air to move into the lungs during inspiration</a:t>
            </a:r>
          </a:p>
          <a:p>
            <a:pPr algn="l"/>
            <a:r>
              <a:rPr lang="en-US" sz="3200" b="0" i="0" u="none" strike="noStrike" baseline="0" dirty="0"/>
              <a:t>Whenever the chest is opened, there is a loss of negative pressure, which can result in the collapse of the lung.</a:t>
            </a:r>
            <a:endParaRPr lang="en-US" sz="3200" dirty="0"/>
          </a:p>
        </p:txBody>
      </p:sp>
    </p:spTree>
    <p:extLst>
      <p:ext uri="{BB962C8B-B14F-4D97-AF65-F5344CB8AC3E}">
        <p14:creationId xmlns:p14="http://schemas.microsoft.com/office/powerpoint/2010/main" val="2854492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sz="3600" dirty="0">
                <a:latin typeface="Calibri" panose="020F0502020204030204" pitchFamily="34" charset="0"/>
              </a:rPr>
              <a:t>Palpate that interspace  to find the widest space. </a:t>
            </a:r>
          </a:p>
          <a:p>
            <a:pPr lvl="0"/>
            <a:r>
              <a:rPr lang="en-US" sz="3600" dirty="0">
                <a:latin typeface="Calibri" panose="020F0502020204030204" pitchFamily="34" charset="0"/>
              </a:rPr>
              <a:t>Mark the entry site with a thumbnail or a marker. </a:t>
            </a:r>
          </a:p>
          <a:p>
            <a:pPr lvl="0"/>
            <a:r>
              <a:rPr lang="en-US" sz="3600" dirty="0">
                <a:latin typeface="Calibri" panose="020F0502020204030204" pitchFamily="34" charset="0"/>
              </a:rPr>
              <a:t>To help open the </a:t>
            </a:r>
            <a:r>
              <a:rPr lang="en-US" sz="3600" dirty="0" err="1">
                <a:latin typeface="Calibri" panose="020F0502020204030204" pitchFamily="34" charset="0"/>
              </a:rPr>
              <a:t>interlaminar</a:t>
            </a:r>
            <a:r>
              <a:rPr lang="en-US" sz="3600" dirty="0">
                <a:latin typeface="Calibri" panose="020F0502020204030204" pitchFamily="34" charset="0"/>
              </a:rPr>
              <a:t> spaces, the patient can be asked to practice pushing the entry site area out toward the practitioner.</a:t>
            </a:r>
          </a:p>
          <a:p>
            <a:endParaRPr lang="en-US" sz="3600" dirty="0">
              <a:latin typeface="Calibri" panose="020F0502020204030204" pitchFamily="34" charset="0"/>
            </a:endParaRPr>
          </a:p>
        </p:txBody>
      </p:sp>
    </p:spTree>
    <p:extLst>
      <p:ext uri="{BB962C8B-B14F-4D97-AF65-F5344CB8AC3E}">
        <p14:creationId xmlns:p14="http://schemas.microsoft.com/office/powerpoint/2010/main" val="66404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sz="3600" dirty="0">
                <a:latin typeface="Calibri" panose="020F0502020204030204" pitchFamily="34" charset="0"/>
              </a:rPr>
              <a:t>Open the spinal tray, change to sterile gloves, and prepare the equipment. Open the numbered plastic tubes and place them upright, assemble the stopcock on the manometer, and draw the </a:t>
            </a:r>
            <a:r>
              <a:rPr lang="en-US" sz="3600" dirty="0" err="1">
                <a:latin typeface="Calibri" panose="020F0502020204030204" pitchFamily="34" charset="0"/>
              </a:rPr>
              <a:t>lidocaine</a:t>
            </a:r>
            <a:r>
              <a:rPr lang="en-US" sz="3600" dirty="0">
                <a:latin typeface="Calibri" panose="020F0502020204030204" pitchFamily="34" charset="0"/>
              </a:rPr>
              <a:t> into the 10-mL syringe.</a:t>
            </a:r>
          </a:p>
          <a:p>
            <a:endParaRPr lang="en-US" sz="3600" dirty="0">
              <a:latin typeface="Calibri" panose="020F0502020204030204" pitchFamily="34" charset="0"/>
            </a:endParaRPr>
          </a:p>
        </p:txBody>
      </p:sp>
    </p:spTree>
    <p:extLst>
      <p:ext uri="{BB962C8B-B14F-4D97-AF65-F5344CB8AC3E}">
        <p14:creationId xmlns:p14="http://schemas.microsoft.com/office/powerpoint/2010/main" val="4123140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sz="2800" dirty="0">
                <a:latin typeface="Calibri" panose="020F0502020204030204" pitchFamily="34" charset="0"/>
              </a:rPr>
              <a:t>Use the skin swabs and antiseptic solution to clean the skin in a circular fashion starting at the L3-L4 interspace and moving outward to include at least 1 interspace above and below. Just before applying the skin swabs, warn the patient that the solution is very cold, since this can be unnerving to the patient.</a:t>
            </a:r>
          </a:p>
          <a:p>
            <a:endParaRPr lang="en-US" sz="2800" dirty="0">
              <a:latin typeface="Calibri" panose="020F0502020204030204" pitchFamily="34" charset="0"/>
            </a:endParaRPr>
          </a:p>
        </p:txBody>
      </p:sp>
    </p:spTree>
    <p:extLst>
      <p:ext uri="{BB962C8B-B14F-4D97-AF65-F5344CB8AC3E}">
        <p14:creationId xmlns:p14="http://schemas.microsoft.com/office/powerpoint/2010/main" val="884755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Complications</a:t>
            </a:r>
          </a:p>
        </p:txBody>
      </p:sp>
      <p:sp>
        <p:nvSpPr>
          <p:cNvPr id="3" name="Content Placeholder 2"/>
          <p:cNvSpPr>
            <a:spLocks noGrp="1"/>
          </p:cNvSpPr>
          <p:nvPr>
            <p:ph idx="1"/>
          </p:nvPr>
        </p:nvSpPr>
        <p:spPr/>
        <p:txBody>
          <a:bodyPr>
            <a:normAutofit/>
          </a:bodyPr>
          <a:lstStyle/>
          <a:p>
            <a:r>
              <a:rPr lang="en-US" sz="2000" b="1" dirty="0">
                <a:latin typeface="Calibri" panose="020F0502020204030204" pitchFamily="34" charset="0"/>
              </a:rPr>
              <a:t>Post-spinal puncture headache- </a:t>
            </a:r>
            <a:r>
              <a:rPr lang="en-US" sz="2000" dirty="0">
                <a:latin typeface="Calibri" panose="020F0502020204030204" pitchFamily="34" charset="0"/>
              </a:rPr>
              <a:t>goes away within 7 days and usually relieved by analgesics</a:t>
            </a:r>
          </a:p>
          <a:p>
            <a:r>
              <a:rPr lang="en-US" sz="2000" b="1" dirty="0">
                <a:latin typeface="Calibri" panose="020F0502020204030204" pitchFamily="34" charset="0"/>
              </a:rPr>
              <a:t>Blood tap</a:t>
            </a:r>
            <a:r>
              <a:rPr lang="en-US" sz="2000" dirty="0">
                <a:latin typeface="Calibri" panose="020F0502020204030204" pitchFamily="34" charset="0"/>
              </a:rPr>
              <a:t>-as a result of </a:t>
            </a:r>
            <a:r>
              <a:rPr lang="en-US" sz="2000" dirty="0" err="1">
                <a:latin typeface="Calibri" panose="020F0502020204030204" pitchFamily="34" charset="0"/>
              </a:rPr>
              <a:t>microtrauma</a:t>
            </a:r>
            <a:r>
              <a:rPr lang="en-US" sz="2000" dirty="0">
                <a:latin typeface="Calibri" panose="020F0502020204030204" pitchFamily="34" charset="0"/>
              </a:rPr>
              <a:t> caused by spinal needle</a:t>
            </a:r>
          </a:p>
          <a:p>
            <a:r>
              <a:rPr lang="en-US" sz="2000" b="1" dirty="0">
                <a:latin typeface="Calibri" panose="020F0502020204030204" pitchFamily="34" charset="0"/>
              </a:rPr>
              <a:t>Dry tap</a:t>
            </a:r>
            <a:r>
              <a:rPr lang="en-US" sz="2000" dirty="0">
                <a:latin typeface="Calibri" panose="020F0502020204030204" pitchFamily="34" charset="0"/>
              </a:rPr>
              <a:t>- due to misplacement of spinal needle</a:t>
            </a:r>
          </a:p>
          <a:p>
            <a:r>
              <a:rPr lang="en-US" sz="2000" b="1" dirty="0">
                <a:latin typeface="Calibri" panose="020F0502020204030204" pitchFamily="34" charset="0"/>
              </a:rPr>
              <a:t>Infection</a:t>
            </a:r>
            <a:r>
              <a:rPr lang="en-US" sz="2000" dirty="0">
                <a:latin typeface="Calibri" panose="020F0502020204030204" pitchFamily="34" charset="0"/>
              </a:rPr>
              <a:t>- due to contamination</a:t>
            </a:r>
          </a:p>
          <a:p>
            <a:r>
              <a:rPr lang="en-US" sz="2000" b="1" u="sng" dirty="0">
                <a:latin typeface="Calibri" panose="020F0502020204030204" pitchFamily="34" charset="0"/>
              </a:rPr>
              <a:t>Hemorrhage </a:t>
            </a:r>
            <a:r>
              <a:rPr lang="en-US" sz="2000" dirty="0">
                <a:latin typeface="Calibri" panose="020F0502020204030204" pitchFamily="34" charset="0"/>
              </a:rPr>
              <a:t>– </a:t>
            </a:r>
            <a:r>
              <a:rPr lang="en-US" sz="2000" u="sng" dirty="0">
                <a:latin typeface="Calibri" panose="020F0502020204030204" pitchFamily="34" charset="0"/>
                <a:hlinkClick r:id="rId2"/>
              </a:rPr>
              <a:t>Epidural</a:t>
            </a:r>
            <a:r>
              <a:rPr lang="en-US" sz="2000" dirty="0">
                <a:latin typeface="Calibri" panose="020F0502020204030204" pitchFamily="34" charset="0"/>
              </a:rPr>
              <a:t>, </a:t>
            </a:r>
            <a:r>
              <a:rPr lang="en-US" sz="2000" u="sng" dirty="0">
                <a:latin typeface="Calibri" panose="020F0502020204030204" pitchFamily="34" charset="0"/>
                <a:hlinkClick r:id="rId3"/>
              </a:rPr>
              <a:t>subdural</a:t>
            </a:r>
            <a:r>
              <a:rPr lang="en-US" sz="2000" dirty="0">
                <a:latin typeface="Calibri" panose="020F0502020204030204" pitchFamily="34" charset="0"/>
              </a:rPr>
              <a:t>, and </a:t>
            </a:r>
            <a:r>
              <a:rPr lang="en-US" sz="2000" u="sng" dirty="0">
                <a:latin typeface="Calibri" panose="020F0502020204030204" pitchFamily="34" charset="0"/>
                <a:hlinkClick r:id="rId4"/>
              </a:rPr>
              <a:t>subarachnoid hemorrhage</a:t>
            </a:r>
            <a:r>
              <a:rPr lang="en-US" sz="2000" dirty="0">
                <a:latin typeface="Calibri" panose="020F0502020204030204" pitchFamily="34" charset="0"/>
              </a:rPr>
              <a:t> are rare complications that might carry significant morbidity and mortality in </a:t>
            </a:r>
            <a:r>
              <a:rPr lang="en-US" sz="2000" dirty="0" err="1">
                <a:latin typeface="Calibri" panose="020F0502020204030204" pitchFamily="34" charset="0"/>
              </a:rPr>
              <a:t>coagulopathic</a:t>
            </a:r>
            <a:r>
              <a:rPr lang="en-US" sz="2000" dirty="0">
                <a:latin typeface="Calibri" panose="020F0502020204030204" pitchFamily="34" charset="0"/>
              </a:rPr>
              <a:t> patients</a:t>
            </a:r>
          </a:p>
          <a:p>
            <a:pPr marL="0" indent="0">
              <a:buNone/>
            </a:pPr>
            <a:r>
              <a:rPr lang="en-US" sz="2000" dirty="0">
                <a:latin typeface="Calibri" panose="020F0502020204030204" pitchFamily="34" charset="0"/>
                <a:hlinkClick r:id="rId5" action="ppaction://hlinkfile"/>
              </a:rPr>
              <a:t>E:\INSTRUCTIONAL VIDEOS\Lumbar Puncture NEJM.mp4</a:t>
            </a:r>
            <a:endParaRPr lang="en-US" sz="2000" dirty="0">
              <a:latin typeface="Calibri" panose="020F0502020204030204" pitchFamily="34" charset="0"/>
            </a:endParaRPr>
          </a:p>
        </p:txBody>
      </p:sp>
    </p:spTree>
    <p:extLst>
      <p:ext uri="{BB962C8B-B14F-4D97-AF65-F5344CB8AC3E}">
        <p14:creationId xmlns:p14="http://schemas.microsoft.com/office/powerpoint/2010/main" val="3662866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ABDOMINAL PARACENTESIS</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3600" dirty="0">
                <a:latin typeface="Calibri" panose="020F0502020204030204" pitchFamily="34" charset="0"/>
              </a:rPr>
              <a:t>Puncture of abdominal wall with a hollow needle in order to withdraw excess fluid or to obtain fluid from peritoneal cavity for diagnostic purposes.</a:t>
            </a:r>
          </a:p>
          <a:p>
            <a:endParaRPr lang="en-US" sz="3600" dirty="0">
              <a:latin typeface="Calibri" panose="020F0502020204030204" pitchFamily="34" charset="0"/>
            </a:endParaRPr>
          </a:p>
        </p:txBody>
      </p:sp>
    </p:spTree>
    <p:extLst>
      <p:ext uri="{BB962C8B-B14F-4D97-AF65-F5344CB8AC3E}">
        <p14:creationId xmlns:p14="http://schemas.microsoft.com/office/powerpoint/2010/main" val="1514370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Indications</a:t>
            </a:r>
            <a:br>
              <a:rPr lang="en-US" dirty="0"/>
            </a:br>
            <a:endParaRPr lang="en-US" dirty="0"/>
          </a:p>
        </p:txBody>
      </p:sp>
      <p:sp>
        <p:nvSpPr>
          <p:cNvPr id="3" name="Content Placeholder 2"/>
          <p:cNvSpPr>
            <a:spLocks noGrp="1"/>
          </p:cNvSpPr>
          <p:nvPr>
            <p:ph idx="1"/>
          </p:nvPr>
        </p:nvSpPr>
        <p:spPr/>
        <p:txBody>
          <a:bodyPr>
            <a:normAutofit/>
          </a:bodyPr>
          <a:lstStyle/>
          <a:p>
            <a:pPr lvl="0"/>
            <a:r>
              <a:rPr lang="en-US" sz="3200" dirty="0">
                <a:latin typeface="Calibri" panose="020F0502020204030204" pitchFamily="34" charset="0"/>
              </a:rPr>
              <a:t>Evaluation of the etiology of ascites</a:t>
            </a:r>
          </a:p>
          <a:p>
            <a:pPr lvl="0"/>
            <a:r>
              <a:rPr lang="en-US" sz="3200" dirty="0">
                <a:latin typeface="Calibri" panose="020F0502020204030204" pitchFamily="34" charset="0"/>
              </a:rPr>
              <a:t>Detection of perforated </a:t>
            </a:r>
            <a:r>
              <a:rPr lang="en-US" sz="3200" dirty="0" err="1">
                <a:latin typeface="Calibri" panose="020F0502020204030204" pitchFamily="34" charset="0"/>
              </a:rPr>
              <a:t>viscus</a:t>
            </a:r>
            <a:r>
              <a:rPr lang="en-US" sz="3200" dirty="0">
                <a:latin typeface="Calibri" panose="020F0502020204030204" pitchFamily="34" charset="0"/>
              </a:rPr>
              <a:t> in a patient with an acute- abdomen or following blunt trauma to the abdomen.</a:t>
            </a:r>
          </a:p>
          <a:p>
            <a:pPr lvl="0"/>
            <a:r>
              <a:rPr lang="en-US" sz="3200" dirty="0">
                <a:latin typeface="Calibri" panose="020F0502020204030204" pitchFamily="34" charset="0"/>
              </a:rPr>
              <a:t>Therapy for massive ascites. (e.g. unresponsive to diuretics or interfering with respiration) </a:t>
            </a:r>
          </a:p>
          <a:p>
            <a:endParaRPr lang="en-US" sz="3200" dirty="0">
              <a:latin typeface="Calibri" panose="020F0502020204030204" pitchFamily="34" charset="0"/>
            </a:endParaRPr>
          </a:p>
        </p:txBody>
      </p:sp>
    </p:spTree>
    <p:extLst>
      <p:ext uri="{BB962C8B-B14F-4D97-AF65-F5344CB8AC3E}">
        <p14:creationId xmlns:p14="http://schemas.microsoft.com/office/powerpoint/2010/main" val="1869333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Preparation of Patient</a:t>
            </a:r>
            <a:br>
              <a:rPr lang="en-US" dirty="0"/>
            </a:br>
            <a:endParaRPr lang="en-US" dirty="0"/>
          </a:p>
        </p:txBody>
      </p:sp>
      <p:sp>
        <p:nvSpPr>
          <p:cNvPr id="3" name="Content Placeholder 2"/>
          <p:cNvSpPr>
            <a:spLocks noGrp="1"/>
          </p:cNvSpPr>
          <p:nvPr>
            <p:ph idx="1"/>
          </p:nvPr>
        </p:nvSpPr>
        <p:spPr/>
        <p:txBody>
          <a:bodyPr>
            <a:normAutofit/>
          </a:bodyPr>
          <a:lstStyle/>
          <a:p>
            <a:pPr lvl="0"/>
            <a:r>
              <a:rPr lang="en-US" sz="2800" dirty="0">
                <a:latin typeface="Calibri" panose="020F0502020204030204" pitchFamily="34" charset="0"/>
              </a:rPr>
              <a:t>Obtain hematocrit, </a:t>
            </a:r>
            <a:r>
              <a:rPr lang="en-US" sz="2800" dirty="0" err="1">
                <a:latin typeface="Calibri" panose="020F0502020204030204" pitchFamily="34" charset="0"/>
              </a:rPr>
              <a:t>prothrombin</a:t>
            </a:r>
            <a:r>
              <a:rPr lang="en-US" sz="2800" dirty="0">
                <a:latin typeface="Calibri" panose="020F0502020204030204" pitchFamily="34" charset="0"/>
              </a:rPr>
              <a:t> time, and platelet count at least 48hr prior to procedure. </a:t>
            </a:r>
          </a:p>
          <a:p>
            <a:pPr lvl="0"/>
            <a:r>
              <a:rPr lang="en-US" sz="2800" dirty="0">
                <a:latin typeface="Calibri" panose="020F0502020204030204" pitchFamily="34" charset="0"/>
              </a:rPr>
              <a:t>Explain the risks, benefits, and details of the procedure to the patient.</a:t>
            </a:r>
          </a:p>
          <a:p>
            <a:r>
              <a:rPr lang="en-US" sz="2800" dirty="0">
                <a:latin typeface="Calibri" panose="020F0502020204030204" pitchFamily="34" charset="0"/>
              </a:rPr>
              <a:t>Obtain informed written consent- major risks are very unusual- infection, needle injury to bowel, bladder, etc. Abdominal wall </a:t>
            </a:r>
            <a:r>
              <a:rPr lang="en-US" sz="2800" dirty="0" err="1">
                <a:latin typeface="Calibri" panose="020F0502020204030204" pitchFamily="34" charset="0"/>
              </a:rPr>
              <a:t>haematoma</a:t>
            </a:r>
            <a:r>
              <a:rPr lang="en-US" sz="2800" dirty="0">
                <a:latin typeface="Calibri" panose="020F0502020204030204" pitchFamily="34" charset="0"/>
              </a:rPr>
              <a:t>. Large volume </a:t>
            </a:r>
            <a:r>
              <a:rPr lang="en-US" sz="2800" dirty="0" err="1">
                <a:latin typeface="Calibri" panose="020F0502020204030204" pitchFamily="34" charset="0"/>
              </a:rPr>
              <a:t>paracentesis</a:t>
            </a:r>
            <a:r>
              <a:rPr lang="en-US" sz="2800" dirty="0">
                <a:latin typeface="Calibri" panose="020F0502020204030204" pitchFamily="34" charset="0"/>
              </a:rPr>
              <a:t> may cause hypotension</a:t>
            </a:r>
          </a:p>
        </p:txBody>
      </p:sp>
    </p:spTree>
    <p:extLst>
      <p:ext uri="{BB962C8B-B14F-4D97-AF65-F5344CB8AC3E}">
        <p14:creationId xmlns:p14="http://schemas.microsoft.com/office/powerpoint/2010/main" val="3322426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Procedure</a:t>
            </a:r>
            <a:r>
              <a:rPr lang="en-US" dirty="0"/>
              <a:t> for </a:t>
            </a:r>
            <a:r>
              <a:rPr lang="en-US" b="1" dirty="0"/>
              <a:t>Diagnostic Paracentesis</a:t>
            </a:r>
            <a:br>
              <a:rPr lang="en-US" dirty="0"/>
            </a:br>
            <a:endParaRPr lang="en-US" dirty="0"/>
          </a:p>
        </p:txBody>
      </p:sp>
      <p:sp>
        <p:nvSpPr>
          <p:cNvPr id="3" name="Content Placeholder 2"/>
          <p:cNvSpPr>
            <a:spLocks noGrp="1"/>
          </p:cNvSpPr>
          <p:nvPr>
            <p:ph idx="1"/>
          </p:nvPr>
        </p:nvSpPr>
        <p:spPr/>
        <p:txBody>
          <a:bodyPr>
            <a:normAutofit/>
          </a:bodyPr>
          <a:lstStyle/>
          <a:p>
            <a:pPr lvl="0"/>
            <a:r>
              <a:rPr lang="en-US" sz="2800" dirty="0">
                <a:latin typeface="Calibri" panose="020F0502020204030204" pitchFamily="34" charset="0"/>
              </a:rPr>
              <a:t>Have patient empty bladder</a:t>
            </a:r>
          </a:p>
          <a:p>
            <a:pPr lvl="0"/>
            <a:r>
              <a:rPr lang="en-US" sz="2800" dirty="0">
                <a:latin typeface="Calibri" panose="020F0502020204030204" pitchFamily="34" charset="0"/>
              </a:rPr>
              <a:t>Position the patient in the bed with the head elevated 45 -90 degrees. This allows fluid to accumulate in lower abdomen. </a:t>
            </a:r>
          </a:p>
          <a:p>
            <a:pPr lvl="0"/>
            <a:r>
              <a:rPr lang="en-US" sz="2800" dirty="0">
                <a:latin typeface="Calibri" panose="020F0502020204030204" pitchFamily="34" charset="0"/>
              </a:rPr>
              <a:t>Identify the point of aspiration: in the midline midway between the umbilicus and pubic bone. If scars from previous surgeries are present, choose the right or left lower quadrant lateral to the rectus muscles. </a:t>
            </a:r>
          </a:p>
          <a:p>
            <a:endParaRPr lang="en-US" sz="2800" dirty="0">
              <a:latin typeface="Calibri" panose="020F0502020204030204" pitchFamily="34" charset="0"/>
            </a:endParaRPr>
          </a:p>
        </p:txBody>
      </p:sp>
    </p:spTree>
    <p:extLst>
      <p:ext uri="{BB962C8B-B14F-4D97-AF65-F5344CB8AC3E}">
        <p14:creationId xmlns:p14="http://schemas.microsoft.com/office/powerpoint/2010/main" val="1890285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Put on sterile gloves.</a:t>
            </a:r>
          </a:p>
          <a:p>
            <a:pPr lvl="0"/>
            <a:r>
              <a:rPr lang="en-US" dirty="0"/>
              <a:t>Sterilize the site with </a:t>
            </a:r>
            <a:r>
              <a:rPr lang="en-US" dirty="0" err="1"/>
              <a:t>povidone</a:t>
            </a:r>
            <a:r>
              <a:rPr lang="en-US" dirty="0"/>
              <a:t>-iodine and then alcohol.</a:t>
            </a:r>
          </a:p>
          <a:p>
            <a:pPr lvl="0"/>
            <a:r>
              <a:rPr lang="en-US" dirty="0"/>
              <a:t>Place sterile draping towels</a:t>
            </a:r>
          </a:p>
          <a:p>
            <a:pPr lvl="0"/>
            <a:r>
              <a:rPr lang="en-US" dirty="0"/>
              <a:t>Inject </a:t>
            </a:r>
            <a:r>
              <a:rPr lang="en-US" dirty="0" err="1"/>
              <a:t>lidocaine</a:t>
            </a:r>
            <a:r>
              <a:rPr lang="en-US" dirty="0"/>
              <a:t> to the peritoneum</a:t>
            </a:r>
          </a:p>
          <a:p>
            <a:pPr lvl="0"/>
            <a:r>
              <a:rPr lang="en-US" dirty="0"/>
              <a:t>Insert 18-20 gauge needle on 10cc syringe slowly into the abdominal cavity at a slightly oblique angle to the skin after pulling the skin down slightly , aspirate intermittently.</a:t>
            </a:r>
          </a:p>
          <a:p>
            <a:pPr marL="0" indent="0">
              <a:buNone/>
            </a:pPr>
            <a:endParaRPr lang="en-US" dirty="0"/>
          </a:p>
        </p:txBody>
      </p:sp>
    </p:spTree>
    <p:extLst>
      <p:ext uri="{BB962C8B-B14F-4D97-AF65-F5344CB8AC3E}">
        <p14:creationId xmlns:p14="http://schemas.microsoft.com/office/powerpoint/2010/main" val="1598323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Gently aspirate 10cc fluid, and then attach 50cc syringe and aspirate further quantities of fluid as needed for predetermined analysis (usually 20-200cc)</a:t>
            </a:r>
          </a:p>
          <a:p>
            <a:pPr lvl="0"/>
            <a:r>
              <a:rPr lang="en-US" dirty="0"/>
              <a:t>If no fluid returns after several attempts, ultrasound-directed aspiration should be used.</a:t>
            </a:r>
          </a:p>
          <a:p>
            <a:pPr lvl="0"/>
            <a:r>
              <a:rPr lang="en-US" dirty="0"/>
              <a:t>Remove the needle and place an adhesive bandage or pressure dressing over the site.</a:t>
            </a:r>
          </a:p>
          <a:p>
            <a:endParaRPr lang="en-US" dirty="0"/>
          </a:p>
        </p:txBody>
      </p:sp>
    </p:spTree>
    <p:extLst>
      <p:ext uri="{BB962C8B-B14F-4D97-AF65-F5344CB8AC3E}">
        <p14:creationId xmlns:p14="http://schemas.microsoft.com/office/powerpoint/2010/main" val="415469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4741-C7D5-446D-A79E-8C307E4AEF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132A35-4FA3-4002-AD59-42835991D569}"/>
              </a:ext>
            </a:extLst>
          </p:cNvPr>
          <p:cNvSpPr>
            <a:spLocks noGrp="1"/>
          </p:cNvSpPr>
          <p:nvPr>
            <p:ph idx="1"/>
          </p:nvPr>
        </p:nvSpPr>
        <p:spPr/>
        <p:txBody>
          <a:bodyPr>
            <a:normAutofit/>
          </a:bodyPr>
          <a:lstStyle/>
          <a:p>
            <a:pPr algn="l"/>
            <a:r>
              <a:rPr lang="en-US" sz="3200" b="0" i="0" u="none" strike="noStrike" baseline="0" dirty="0"/>
              <a:t>The collection of air, fluid, or other substances in the chest can compromise cardiopulmonary function and can also cause the lung to collapse. </a:t>
            </a:r>
          </a:p>
          <a:p>
            <a:pPr algn="l"/>
            <a:r>
              <a:rPr lang="en-US" sz="3200" b="0" i="0" u="none" strike="noStrike" baseline="0" dirty="0"/>
              <a:t>Pathologic substances that collect in the pleural space include fibrin, or clotted blood; liquids (serous fluids, blood, pus, chyle); and gases (air from the lung, tracheobronchial tree, or esophagus).</a:t>
            </a:r>
            <a:endParaRPr lang="en-US" sz="3200" dirty="0"/>
          </a:p>
        </p:txBody>
      </p:sp>
    </p:spTree>
    <p:extLst>
      <p:ext uri="{BB962C8B-B14F-4D97-AF65-F5344CB8AC3E}">
        <p14:creationId xmlns:p14="http://schemas.microsoft.com/office/powerpoint/2010/main" val="4239126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N/B</a:t>
            </a:r>
          </a:p>
        </p:txBody>
      </p:sp>
      <p:sp>
        <p:nvSpPr>
          <p:cNvPr id="3" name="Content Placeholder 2"/>
          <p:cNvSpPr>
            <a:spLocks noGrp="1"/>
          </p:cNvSpPr>
          <p:nvPr>
            <p:ph idx="1"/>
          </p:nvPr>
        </p:nvSpPr>
        <p:spPr/>
        <p:txBody>
          <a:bodyPr/>
          <a:lstStyle/>
          <a:p>
            <a:r>
              <a:rPr lang="en-US" dirty="0"/>
              <a:t> Not more than 1000mls are removed at  one time because it can lead to hypotension and </a:t>
            </a:r>
            <a:r>
              <a:rPr lang="en-US" dirty="0" err="1"/>
              <a:t>hyponatremia</a:t>
            </a:r>
            <a:r>
              <a:rPr lang="en-US" dirty="0"/>
              <a:t>.</a:t>
            </a:r>
          </a:p>
          <a:p>
            <a:pPr marL="0" indent="0">
              <a:buNone/>
            </a:pPr>
            <a:endParaRPr lang="en-US" dirty="0"/>
          </a:p>
        </p:txBody>
      </p:sp>
    </p:spTree>
    <p:extLst>
      <p:ext uri="{BB962C8B-B14F-4D97-AF65-F5344CB8AC3E}">
        <p14:creationId xmlns:p14="http://schemas.microsoft.com/office/powerpoint/2010/main" val="249613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Analysis of Fluid</a:t>
            </a:r>
            <a:endParaRPr lang="en-US" dirty="0"/>
          </a:p>
        </p:txBody>
      </p:sp>
      <p:sp>
        <p:nvSpPr>
          <p:cNvPr id="3" name="Content Placeholder 2"/>
          <p:cNvSpPr>
            <a:spLocks noGrp="1"/>
          </p:cNvSpPr>
          <p:nvPr>
            <p:ph idx="1"/>
          </p:nvPr>
        </p:nvSpPr>
        <p:spPr/>
        <p:txBody>
          <a:bodyPr>
            <a:normAutofit/>
          </a:bodyPr>
          <a:lstStyle/>
          <a:p>
            <a:pPr marL="0" indent="0">
              <a:buNone/>
            </a:pPr>
            <a:r>
              <a:rPr lang="en-US" dirty="0"/>
              <a:t>The analysis of the aspirated fluid will be determined by the individual patient and his or her diagnosis. Routine test employed include the following:</a:t>
            </a:r>
          </a:p>
          <a:p>
            <a:pPr lvl="0">
              <a:buFont typeface="Wingdings" panose="05000000000000000000" pitchFamily="2" charset="2"/>
              <a:buChar char="ü"/>
            </a:pPr>
            <a:r>
              <a:rPr lang="en-US" dirty="0"/>
              <a:t>Total protein and albumin</a:t>
            </a:r>
          </a:p>
          <a:p>
            <a:pPr lvl="0">
              <a:buFont typeface="Wingdings" panose="05000000000000000000" pitchFamily="2" charset="2"/>
              <a:buChar char="ü"/>
            </a:pPr>
            <a:r>
              <a:rPr lang="en-US" dirty="0"/>
              <a:t>Gram and acid-fast bacillus stain</a:t>
            </a:r>
          </a:p>
          <a:p>
            <a:pPr lvl="0">
              <a:buFont typeface="Wingdings" panose="05000000000000000000" pitchFamily="2" charset="2"/>
              <a:buChar char="ü"/>
            </a:pPr>
            <a:r>
              <a:rPr lang="en-US" dirty="0"/>
              <a:t>culture (bacterial, AFB, fungal, viral)</a:t>
            </a:r>
          </a:p>
          <a:p>
            <a:pPr lvl="0">
              <a:buFont typeface="Wingdings" panose="05000000000000000000" pitchFamily="2" charset="2"/>
              <a:buChar char="ü"/>
            </a:pPr>
            <a:r>
              <a:rPr lang="en-US" dirty="0"/>
              <a:t>cytology </a:t>
            </a:r>
          </a:p>
          <a:p>
            <a:endParaRPr lang="en-US" dirty="0"/>
          </a:p>
        </p:txBody>
      </p:sp>
    </p:spTree>
    <p:extLst>
      <p:ext uri="{BB962C8B-B14F-4D97-AF65-F5344CB8AC3E}">
        <p14:creationId xmlns:p14="http://schemas.microsoft.com/office/powerpoint/2010/main" val="2383008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EA44-E37B-4F54-B47E-EC8964A02168}"/>
              </a:ext>
            </a:extLst>
          </p:cNvPr>
          <p:cNvSpPr>
            <a:spLocks noGrp="1"/>
          </p:cNvSpPr>
          <p:nvPr>
            <p:ph type="title"/>
          </p:nvPr>
        </p:nvSpPr>
        <p:spPr/>
        <p:txBody>
          <a:bodyPr/>
          <a:lstStyle/>
          <a:p>
            <a:r>
              <a:rPr lang="en-US" sz="4400" b="1" i="0" u="none" strike="noStrike" baseline="0" dirty="0">
                <a:solidFill>
                  <a:srgbClr val="FF0000"/>
                </a:solidFill>
              </a:rPr>
              <a:t>THORACENTESIS</a:t>
            </a:r>
            <a:br>
              <a:rPr lang="en-US" sz="4400" b="1" i="0" u="none" strike="noStrike" baseline="0"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ACE49515-42F3-4246-8625-E8E1BFBE318C}"/>
              </a:ext>
            </a:extLst>
          </p:cNvPr>
          <p:cNvSpPr>
            <a:spLocks noGrp="1"/>
          </p:cNvSpPr>
          <p:nvPr>
            <p:ph idx="1"/>
          </p:nvPr>
        </p:nvSpPr>
        <p:spPr/>
        <p:txBody>
          <a:bodyPr>
            <a:normAutofit/>
          </a:bodyPr>
          <a:lstStyle/>
          <a:p>
            <a:pPr algn="l"/>
            <a:r>
              <a:rPr lang="en-US" sz="3600" b="0" i="0" u="none" strike="noStrike" baseline="0" dirty="0">
                <a:solidFill>
                  <a:srgbClr val="000000"/>
                </a:solidFill>
              </a:rPr>
              <a:t>A thin layer of pleural fluid normally remains in the pleural space.</a:t>
            </a:r>
          </a:p>
          <a:p>
            <a:pPr algn="l"/>
            <a:r>
              <a:rPr lang="en-US" sz="3600" b="0" i="0" u="none" strike="noStrike" baseline="0" dirty="0">
                <a:solidFill>
                  <a:srgbClr val="000000"/>
                </a:solidFill>
              </a:rPr>
              <a:t>An accumulation of pleural fluid may occur with some disorders.</a:t>
            </a:r>
          </a:p>
          <a:p>
            <a:pPr algn="l"/>
            <a:r>
              <a:rPr lang="en-US" sz="3600" b="0" i="0" u="none" strike="noStrike" baseline="0" dirty="0">
                <a:solidFill>
                  <a:srgbClr val="000000"/>
                </a:solidFill>
              </a:rPr>
              <a:t>A sample of this fluid can be obtained by thoracentesis (aspiration of pleural fluid for diagnostic or therapeutic purposes). </a:t>
            </a:r>
          </a:p>
        </p:txBody>
      </p:sp>
    </p:spTree>
    <p:extLst>
      <p:ext uri="{BB962C8B-B14F-4D97-AF65-F5344CB8AC3E}">
        <p14:creationId xmlns:p14="http://schemas.microsoft.com/office/powerpoint/2010/main" val="1026554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9383-EBA0-43A7-B378-CA6B089A19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5F5C7F-DB18-4764-89B9-0F460CAA68D9}"/>
              </a:ext>
            </a:extLst>
          </p:cNvPr>
          <p:cNvSpPr>
            <a:spLocks noGrp="1"/>
          </p:cNvSpPr>
          <p:nvPr>
            <p:ph idx="1"/>
          </p:nvPr>
        </p:nvSpPr>
        <p:spPr/>
        <p:txBody>
          <a:bodyPr>
            <a:normAutofit/>
          </a:bodyPr>
          <a:lstStyle/>
          <a:p>
            <a:pPr algn="l"/>
            <a:r>
              <a:rPr lang="en-US" sz="4000" b="0" i="0" u="none" strike="noStrike" baseline="0" dirty="0">
                <a:solidFill>
                  <a:srgbClr val="000000"/>
                </a:solidFill>
              </a:rPr>
              <a:t>A needle biopsy of the pleura may be performed at the same time. </a:t>
            </a:r>
          </a:p>
          <a:p>
            <a:pPr algn="l"/>
            <a:r>
              <a:rPr lang="en-US" sz="4000" b="0" i="0" u="none" strike="noStrike" baseline="0" dirty="0">
                <a:solidFill>
                  <a:srgbClr val="000000"/>
                </a:solidFill>
              </a:rPr>
              <a:t>Studies of pleural fluid include Gram’s stain culture and sensitivity, acid-fast staining and culture, differential cell count, cytology, pH, specific gravity, total protein, and lactic dehydrogenase.</a:t>
            </a:r>
            <a:endParaRPr lang="en-US" sz="4000" dirty="0"/>
          </a:p>
          <a:p>
            <a:endParaRPr lang="en-US" sz="4000" dirty="0"/>
          </a:p>
        </p:txBody>
      </p:sp>
    </p:spTree>
    <p:extLst>
      <p:ext uri="{BB962C8B-B14F-4D97-AF65-F5344CB8AC3E}">
        <p14:creationId xmlns:p14="http://schemas.microsoft.com/office/powerpoint/2010/main" val="1966105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A93B48-C33F-4C38-AC30-2ACF99276827}"/>
              </a:ext>
            </a:extLst>
          </p:cNvPr>
          <p:cNvPicPr>
            <a:picLocks noChangeAspect="1"/>
          </p:cNvPicPr>
          <p:nvPr/>
        </p:nvPicPr>
        <p:blipFill>
          <a:blip r:embed="rId2"/>
          <a:stretch>
            <a:fillRect/>
          </a:stretch>
        </p:blipFill>
        <p:spPr>
          <a:xfrm>
            <a:off x="1870364" y="401783"/>
            <a:ext cx="5565549" cy="5791200"/>
          </a:xfrm>
          <a:prstGeom prst="rect">
            <a:avLst/>
          </a:prstGeom>
        </p:spPr>
      </p:pic>
    </p:spTree>
    <p:extLst>
      <p:ext uri="{BB962C8B-B14F-4D97-AF65-F5344CB8AC3E}">
        <p14:creationId xmlns:p14="http://schemas.microsoft.com/office/powerpoint/2010/main" val="206845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513E-611D-4B11-BE3E-CC448EF0EDB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7A3211B-DCF0-4418-A9A5-394EB462893B}"/>
              </a:ext>
            </a:extLst>
          </p:cNvPr>
          <p:cNvSpPr>
            <a:spLocks noGrp="1"/>
          </p:cNvSpPr>
          <p:nvPr>
            <p:ph idx="1"/>
          </p:nvPr>
        </p:nvSpPr>
        <p:spPr/>
        <p:txBody>
          <a:bodyPr>
            <a:noAutofit/>
          </a:bodyPr>
          <a:lstStyle/>
          <a:p>
            <a:pPr algn="l"/>
            <a:r>
              <a:rPr lang="en-US" sz="3200" b="0" i="0" u="none" strike="noStrike" baseline="0" dirty="0">
                <a:solidFill>
                  <a:srgbClr val="000000"/>
                </a:solidFill>
              </a:rPr>
              <a:t>A thoracentesis (aspiration of fluid or air from the pleural space) is performed on patients with various clinical problems. </a:t>
            </a:r>
          </a:p>
          <a:p>
            <a:pPr algn="l"/>
            <a:r>
              <a:rPr lang="en-US" sz="3200" b="0" i="0" u="none" strike="noStrike" baseline="0" dirty="0">
                <a:solidFill>
                  <a:srgbClr val="FF0000"/>
                </a:solidFill>
              </a:rPr>
              <a:t>A diagnostic or therapeutic procedure, thoracentesis may be used for:</a:t>
            </a:r>
          </a:p>
          <a:p>
            <a:pPr marL="0" indent="0" algn="l">
              <a:buNone/>
            </a:pPr>
            <a:r>
              <a:rPr lang="en-US" sz="3200" b="0" i="0" u="none" strike="noStrike" baseline="0" dirty="0">
                <a:solidFill>
                  <a:srgbClr val="015264"/>
                </a:solidFill>
              </a:rPr>
              <a:t>• </a:t>
            </a:r>
            <a:r>
              <a:rPr lang="en-US" sz="3200" b="0" i="0" u="none" strike="noStrike" baseline="0" dirty="0">
                <a:solidFill>
                  <a:srgbClr val="000000"/>
                </a:solidFill>
              </a:rPr>
              <a:t>Removal of fluid and air from the pleural cavity</a:t>
            </a:r>
          </a:p>
          <a:p>
            <a:pPr marL="0" indent="0" algn="l">
              <a:buNone/>
            </a:pPr>
            <a:r>
              <a:rPr lang="en-US" sz="3200" b="0" i="0" u="none" strike="noStrike" baseline="0" dirty="0">
                <a:solidFill>
                  <a:srgbClr val="015264"/>
                </a:solidFill>
              </a:rPr>
              <a:t>• </a:t>
            </a:r>
            <a:r>
              <a:rPr lang="en-US" sz="3200" b="0" i="0" u="none" strike="noStrike" baseline="0" dirty="0">
                <a:solidFill>
                  <a:srgbClr val="000000"/>
                </a:solidFill>
              </a:rPr>
              <a:t>Aspiration of pleural fluid for analysis</a:t>
            </a:r>
          </a:p>
          <a:p>
            <a:pPr marL="0" indent="0" algn="l">
              <a:buNone/>
            </a:pPr>
            <a:r>
              <a:rPr lang="en-US" sz="3200" b="0" i="0" u="none" strike="noStrike" baseline="0" dirty="0">
                <a:solidFill>
                  <a:srgbClr val="015264"/>
                </a:solidFill>
              </a:rPr>
              <a:t>• </a:t>
            </a:r>
            <a:r>
              <a:rPr lang="en-US" sz="3200" b="0" i="0" u="none" strike="noStrike" baseline="0" dirty="0">
                <a:solidFill>
                  <a:srgbClr val="000000"/>
                </a:solidFill>
              </a:rPr>
              <a:t>Pleural biopsy</a:t>
            </a:r>
          </a:p>
          <a:p>
            <a:pPr marL="0" indent="0" algn="l">
              <a:buNone/>
            </a:pPr>
            <a:r>
              <a:rPr lang="en-US" sz="3200" b="0" i="0" u="none" strike="noStrike" baseline="0" dirty="0">
                <a:solidFill>
                  <a:srgbClr val="015264"/>
                </a:solidFill>
              </a:rPr>
              <a:t>• </a:t>
            </a:r>
            <a:r>
              <a:rPr lang="en-US" sz="3200" b="0" i="0" u="none" strike="noStrike" baseline="0" dirty="0">
                <a:solidFill>
                  <a:srgbClr val="000000"/>
                </a:solidFill>
              </a:rPr>
              <a:t>Instillation of medication into the pleural space</a:t>
            </a:r>
            <a:endParaRPr lang="en-US" sz="3200" dirty="0"/>
          </a:p>
        </p:txBody>
      </p:sp>
    </p:spTree>
    <p:extLst>
      <p:ext uri="{BB962C8B-B14F-4D97-AF65-F5344CB8AC3E}">
        <p14:creationId xmlns:p14="http://schemas.microsoft.com/office/powerpoint/2010/main" val="2979443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08F6-D2F9-41A7-AAD8-2BF574066F85}"/>
              </a:ext>
            </a:extLst>
          </p:cNvPr>
          <p:cNvSpPr>
            <a:spLocks noGrp="1"/>
          </p:cNvSpPr>
          <p:nvPr>
            <p:ph type="title"/>
          </p:nvPr>
        </p:nvSpPr>
        <p:spPr/>
        <p:txBody>
          <a:bodyPr>
            <a:normAutofit/>
          </a:bodyPr>
          <a:lstStyle/>
          <a:p>
            <a:r>
              <a:rPr lang="en-US" b="1" i="0" u="none" strike="noStrike" baseline="0" dirty="0">
                <a:solidFill>
                  <a:schemeClr val="accent1"/>
                </a:solidFill>
                <a:latin typeface="+mn-lt"/>
              </a:rPr>
              <a:t>Assisting the Patient Undergoing Thoracentesis</a:t>
            </a:r>
            <a:endParaRPr lang="en-US" dirty="0">
              <a:solidFill>
                <a:schemeClr val="accent1"/>
              </a:solidFill>
              <a:latin typeface="+mn-lt"/>
            </a:endParaRPr>
          </a:p>
        </p:txBody>
      </p:sp>
      <p:sp>
        <p:nvSpPr>
          <p:cNvPr id="3" name="Content Placeholder 2">
            <a:extLst>
              <a:ext uri="{FF2B5EF4-FFF2-40B4-BE49-F238E27FC236}">
                <a16:creationId xmlns:a16="http://schemas.microsoft.com/office/drawing/2014/main" id="{49916F01-1386-4581-AA86-4DF78A89F3D6}"/>
              </a:ext>
            </a:extLst>
          </p:cNvPr>
          <p:cNvSpPr>
            <a:spLocks noGrp="1"/>
          </p:cNvSpPr>
          <p:nvPr>
            <p:ph idx="1"/>
          </p:nvPr>
        </p:nvSpPr>
        <p:spPr/>
        <p:txBody>
          <a:bodyPr>
            <a:noAutofit/>
          </a:bodyPr>
          <a:lstStyle/>
          <a:p>
            <a:pPr algn="l"/>
            <a:r>
              <a:rPr lang="en-US" sz="3200" b="0" i="0" u="none" strike="noStrike" baseline="0" dirty="0"/>
              <a:t>Ascertain in advance that a chest x-ray has been ordered and completed and the consent form has been signed.</a:t>
            </a:r>
          </a:p>
          <a:p>
            <a:pPr algn="l"/>
            <a:r>
              <a:rPr lang="en-US" sz="3200" b="0" i="0" u="none" strike="noStrike" baseline="0" dirty="0"/>
              <a:t>Assess the patient for allergy to the local anesthetic to be used.</a:t>
            </a:r>
          </a:p>
          <a:p>
            <a:pPr algn="l"/>
            <a:r>
              <a:rPr lang="en-US" sz="3200" b="0" i="0" u="none" strike="noStrike" baseline="0" dirty="0"/>
              <a:t>Administer sedation if prescribed.</a:t>
            </a:r>
          </a:p>
          <a:p>
            <a:pPr algn="l"/>
            <a:r>
              <a:rPr lang="en-US" sz="3200" b="0" i="0" u="none" strike="noStrike" baseline="0" dirty="0"/>
              <a:t>Inform the patient about the nature of the procedure and </a:t>
            </a:r>
            <a:r>
              <a:rPr lang="en-US" sz="3200" dirty="0"/>
              <a:t>t</a:t>
            </a:r>
            <a:r>
              <a:rPr lang="en-US" sz="3200" b="0" i="0" u="none" strike="noStrike" baseline="0" dirty="0"/>
              <a:t>he importance of remaining immobile, Pressure sensations to be experienced and that minimal discomfort is anticipated after the procedure</a:t>
            </a:r>
          </a:p>
        </p:txBody>
      </p:sp>
    </p:spTree>
    <p:extLst>
      <p:ext uri="{BB962C8B-B14F-4D97-AF65-F5344CB8AC3E}">
        <p14:creationId xmlns:p14="http://schemas.microsoft.com/office/powerpoint/2010/main" val="1067829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F2A2-B14D-4DB3-B782-2DC6E25DEC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A8F51E-5F6F-457A-A61A-BDD9ABD50996}"/>
              </a:ext>
            </a:extLst>
          </p:cNvPr>
          <p:cNvSpPr>
            <a:spLocks noGrp="1"/>
          </p:cNvSpPr>
          <p:nvPr>
            <p:ph idx="1"/>
          </p:nvPr>
        </p:nvSpPr>
        <p:spPr/>
        <p:txBody>
          <a:bodyPr>
            <a:normAutofit/>
          </a:bodyPr>
          <a:lstStyle/>
          <a:p>
            <a:r>
              <a:rPr lang="en-US" sz="3600" b="0" i="0" u="none" strike="noStrike" baseline="0" dirty="0"/>
              <a:t>Position the patient comfortably with adequate supports. If possible, place the patient upright or in one of the following positions: </a:t>
            </a:r>
          </a:p>
          <a:p>
            <a:pPr>
              <a:buFont typeface="Wingdings" panose="05000000000000000000" pitchFamily="2" charset="2"/>
              <a:buChar char="Ø"/>
            </a:pPr>
            <a:r>
              <a:rPr lang="en-US" sz="3600" b="0" i="0" u="none" strike="noStrike" baseline="0" dirty="0"/>
              <a:t>Sitting on the edge of the bed with the feet supported and arms  </a:t>
            </a:r>
          </a:p>
          <a:p>
            <a:pPr>
              <a:buFont typeface="Wingdings" panose="05000000000000000000" pitchFamily="2" charset="2"/>
              <a:buChar char="Ø"/>
            </a:pPr>
            <a:r>
              <a:rPr lang="en-US" sz="3600" dirty="0"/>
              <a:t>H</a:t>
            </a:r>
            <a:r>
              <a:rPr lang="en-US" sz="3600" b="0" i="0" u="none" strike="noStrike" baseline="0" dirty="0"/>
              <a:t>ead on a padded over-the-bed table</a:t>
            </a:r>
            <a:endParaRPr lang="en-US" sz="3600" dirty="0"/>
          </a:p>
          <a:p>
            <a:endParaRPr lang="en-US" sz="3600" dirty="0"/>
          </a:p>
        </p:txBody>
      </p:sp>
    </p:spTree>
    <p:extLst>
      <p:ext uri="{BB962C8B-B14F-4D97-AF65-F5344CB8AC3E}">
        <p14:creationId xmlns:p14="http://schemas.microsoft.com/office/powerpoint/2010/main" val="3080687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A999-00BF-44D4-A99F-4599B465A0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D9B887-1279-4655-ADFF-5E44B008410C}"/>
              </a:ext>
            </a:extLst>
          </p:cNvPr>
          <p:cNvSpPr>
            <a:spLocks noGrp="1"/>
          </p:cNvSpPr>
          <p:nvPr>
            <p:ph idx="1"/>
          </p:nvPr>
        </p:nvSpPr>
        <p:spPr/>
        <p:txBody>
          <a:bodyPr>
            <a:noAutofit/>
          </a:bodyPr>
          <a:lstStyle/>
          <a:p>
            <a:pPr algn="l"/>
            <a:r>
              <a:rPr lang="en-US" sz="3600" b="0" i="0" u="none" strike="noStrike" baseline="0" dirty="0"/>
              <a:t>Support and reassure the patient during the procedure.</a:t>
            </a:r>
          </a:p>
          <a:p>
            <a:pPr algn="l"/>
            <a:r>
              <a:rPr lang="en-US" sz="3600" b="0" i="0" u="none" strike="noStrike" baseline="0" dirty="0"/>
              <a:t>Prepare the patient for the cold sensation of skin germicide solution and for a pressure sensation from infiltration of local anesthetic agent.</a:t>
            </a:r>
          </a:p>
          <a:p>
            <a:pPr algn="l"/>
            <a:r>
              <a:rPr lang="en-US" sz="3600" b="0" i="0" u="none" strike="noStrike" baseline="0" dirty="0"/>
              <a:t>Encourage the patient to refrain from coughing.</a:t>
            </a:r>
            <a:endParaRPr lang="en-US" sz="3600" dirty="0"/>
          </a:p>
        </p:txBody>
      </p:sp>
    </p:spTree>
    <p:extLst>
      <p:ext uri="{BB962C8B-B14F-4D97-AF65-F5344CB8AC3E}">
        <p14:creationId xmlns:p14="http://schemas.microsoft.com/office/powerpoint/2010/main" val="196628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9946-A7EF-4F45-8793-377E2FA5A7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118B12-C057-4BE3-AAE6-6D44A8B222D3}"/>
              </a:ext>
            </a:extLst>
          </p:cNvPr>
          <p:cNvSpPr>
            <a:spLocks noGrp="1"/>
          </p:cNvSpPr>
          <p:nvPr>
            <p:ph idx="1"/>
          </p:nvPr>
        </p:nvSpPr>
        <p:spPr/>
        <p:txBody>
          <a:bodyPr>
            <a:normAutofit/>
          </a:bodyPr>
          <a:lstStyle/>
          <a:p>
            <a:pPr algn="l"/>
            <a:r>
              <a:rPr lang="en-US" sz="3600" b="0" i="0" u="none" strike="noStrike" baseline="0" dirty="0"/>
              <a:t>Expose the entire chest.</a:t>
            </a:r>
          </a:p>
          <a:p>
            <a:pPr algn="l"/>
            <a:r>
              <a:rPr lang="en-US" sz="3600" b="0" i="0" u="none" strike="noStrike" baseline="0" dirty="0"/>
              <a:t> The site for aspiration is visualized by chest x-ray film and percussion</a:t>
            </a:r>
          </a:p>
          <a:p>
            <a:pPr algn="l"/>
            <a:r>
              <a:rPr lang="en-US" sz="3600" b="0" i="0" u="none" strike="noStrike" baseline="0" dirty="0"/>
              <a:t>The procedure is performed under aseptic conditions. </a:t>
            </a:r>
          </a:p>
          <a:p>
            <a:pPr algn="l"/>
            <a:r>
              <a:rPr lang="en-US" sz="3600" b="0" i="0" u="none" strike="noStrike" baseline="0" dirty="0"/>
              <a:t>The physician advances the thoracentesis needle with the syringe attached. When the pleural space is reached, suction may be applied with the syringe.</a:t>
            </a:r>
            <a:endParaRPr lang="en-US" sz="3600" dirty="0"/>
          </a:p>
        </p:txBody>
      </p:sp>
    </p:spTree>
    <p:extLst>
      <p:ext uri="{BB962C8B-B14F-4D97-AF65-F5344CB8AC3E}">
        <p14:creationId xmlns:p14="http://schemas.microsoft.com/office/powerpoint/2010/main" val="251911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B90B-7901-4293-9332-04F4F593EB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5294C4-65C2-4E21-BA49-76A13992C08C}"/>
              </a:ext>
            </a:extLst>
          </p:cNvPr>
          <p:cNvSpPr>
            <a:spLocks noGrp="1"/>
          </p:cNvSpPr>
          <p:nvPr>
            <p:ph idx="1"/>
          </p:nvPr>
        </p:nvSpPr>
        <p:spPr/>
        <p:txBody>
          <a:bodyPr>
            <a:noAutofit/>
          </a:bodyPr>
          <a:lstStyle/>
          <a:p>
            <a:pPr algn="l"/>
            <a:r>
              <a:rPr lang="en-US" sz="3600" b="0" i="0" u="none" strike="noStrike" baseline="0" dirty="0"/>
              <a:t>Chest tubes may be inserted to drain fluid or air from any of the three compartments of the thorax (the right and left pleural spaces and the mediastinum).</a:t>
            </a:r>
          </a:p>
          <a:p>
            <a:pPr algn="l"/>
            <a:r>
              <a:rPr lang="en-US" sz="3600" b="0" i="0" u="none" strike="noStrike" baseline="0" dirty="0"/>
              <a:t>The pleural space, located between the visceral and parietal pleura, normally contains 20 mL or less of fluid, which helps to lubricate the visceral and parietal pleura.</a:t>
            </a:r>
            <a:endParaRPr lang="en-US" sz="3600" dirty="0"/>
          </a:p>
        </p:txBody>
      </p:sp>
    </p:spTree>
    <p:extLst>
      <p:ext uri="{BB962C8B-B14F-4D97-AF65-F5344CB8AC3E}">
        <p14:creationId xmlns:p14="http://schemas.microsoft.com/office/powerpoint/2010/main" val="353663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448C-4A4B-4221-BA28-9AE1BEE9076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EAFF0E9-C775-48AA-BDCE-8EC8E0D322E8}"/>
              </a:ext>
            </a:extLst>
          </p:cNvPr>
          <p:cNvSpPr>
            <a:spLocks noGrp="1"/>
          </p:cNvSpPr>
          <p:nvPr>
            <p:ph idx="1"/>
          </p:nvPr>
        </p:nvSpPr>
        <p:spPr/>
        <p:txBody>
          <a:bodyPr>
            <a:noAutofit/>
          </a:bodyPr>
          <a:lstStyle/>
          <a:p>
            <a:pPr algn="l"/>
            <a:r>
              <a:rPr lang="en-US" sz="3200" b="0" i="0" u="none" strike="noStrike" baseline="0" dirty="0"/>
              <a:t>After the needle is withdrawn, pressure is applied over the puncture site and a small, sterile dressing is fixed in place.</a:t>
            </a:r>
          </a:p>
          <a:p>
            <a:pPr algn="l"/>
            <a:r>
              <a:rPr lang="en-US" sz="3200" b="0" i="0" u="none" strike="noStrike" baseline="0" dirty="0"/>
              <a:t>Advise the patient that he or she will be on bed rest and a chest x-ray will be obtained after thoracentesis.</a:t>
            </a:r>
          </a:p>
          <a:p>
            <a:pPr algn="l"/>
            <a:r>
              <a:rPr lang="en-US" sz="3200" b="0" i="0" u="none" strike="noStrike" baseline="0" dirty="0"/>
              <a:t>Record the total amount of fluid withdrawn from the procedure and document the nature of the fluid, its color, and its viscosity.</a:t>
            </a:r>
          </a:p>
          <a:p>
            <a:pPr algn="l"/>
            <a:r>
              <a:rPr lang="en-US" sz="3200" b="0" i="0" u="none" strike="noStrike" baseline="0" dirty="0"/>
              <a:t>If indicated, prepare samples of fluid for laboratory evaluation.</a:t>
            </a:r>
          </a:p>
        </p:txBody>
      </p:sp>
    </p:spTree>
    <p:extLst>
      <p:ext uri="{BB962C8B-B14F-4D97-AF65-F5344CB8AC3E}">
        <p14:creationId xmlns:p14="http://schemas.microsoft.com/office/powerpoint/2010/main" val="2748525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A3C7-24C2-4EB2-BF57-696302C183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097449-2073-44CA-A18B-26F28059D1BE}"/>
              </a:ext>
            </a:extLst>
          </p:cNvPr>
          <p:cNvSpPr>
            <a:spLocks noGrp="1"/>
          </p:cNvSpPr>
          <p:nvPr>
            <p:ph idx="1"/>
          </p:nvPr>
        </p:nvSpPr>
        <p:spPr/>
        <p:txBody>
          <a:bodyPr>
            <a:normAutofit/>
          </a:bodyPr>
          <a:lstStyle/>
          <a:p>
            <a:pPr algn="l"/>
            <a:r>
              <a:rPr lang="en-US" sz="3600" b="0" i="0" u="none" strike="noStrike" baseline="0" dirty="0"/>
              <a:t>A specimen container with formalin may be needed for a pleural biopsy.</a:t>
            </a:r>
          </a:p>
          <a:p>
            <a:pPr algn="l"/>
            <a:r>
              <a:rPr lang="en-US" sz="3600" b="0" i="0" u="none" strike="noStrike" baseline="0" dirty="0"/>
              <a:t>Monitor the patient at intervals for increasing respiratory rate; asymmetry in respiratory movement; faintness; vertigo; tightness in chest; uncontrollable cough; blood-tinged, frothy mucus; a rapid pulse; and signs of hypoxemia.</a:t>
            </a:r>
            <a:endParaRPr lang="en-US" sz="3600" dirty="0"/>
          </a:p>
          <a:p>
            <a:endParaRPr lang="en-US" sz="3600" dirty="0"/>
          </a:p>
        </p:txBody>
      </p:sp>
    </p:spTree>
    <p:extLst>
      <p:ext uri="{BB962C8B-B14F-4D97-AF65-F5344CB8AC3E}">
        <p14:creationId xmlns:p14="http://schemas.microsoft.com/office/powerpoint/2010/main" val="659894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0151-7DB6-418B-8BB1-D82761B55DB1}"/>
              </a:ext>
            </a:extLst>
          </p:cNvPr>
          <p:cNvSpPr>
            <a:spLocks noGrp="1"/>
          </p:cNvSpPr>
          <p:nvPr>
            <p:ph type="title"/>
          </p:nvPr>
        </p:nvSpPr>
        <p:spPr/>
        <p:txBody>
          <a:bodyPr/>
          <a:lstStyle/>
          <a:p>
            <a:r>
              <a:rPr lang="en-US" sz="4400" b="0" i="0" u="none" strike="noStrike" baseline="0" dirty="0">
                <a:solidFill>
                  <a:srgbClr val="FF0000"/>
                </a:solidFill>
                <a:latin typeface="ClearfaceGothicLH-Roman"/>
              </a:rPr>
              <a:t>BONE MARROW ASPIRATION AND BIOPSY</a:t>
            </a:r>
            <a:br>
              <a:rPr lang="en-US" sz="4400" b="0" i="0" u="none" strike="noStrike" baseline="0" dirty="0">
                <a:solidFill>
                  <a:srgbClr val="FF0000"/>
                </a:solidFill>
                <a:latin typeface="ClearfaceGothicLH-Roman"/>
              </a:rPr>
            </a:br>
            <a:endParaRPr lang="en-US" dirty="0">
              <a:solidFill>
                <a:srgbClr val="FF0000"/>
              </a:solidFill>
            </a:endParaRPr>
          </a:p>
        </p:txBody>
      </p:sp>
      <p:sp>
        <p:nvSpPr>
          <p:cNvPr id="3" name="Content Placeholder 2">
            <a:extLst>
              <a:ext uri="{FF2B5EF4-FFF2-40B4-BE49-F238E27FC236}">
                <a16:creationId xmlns:a16="http://schemas.microsoft.com/office/drawing/2014/main" id="{DFCEFF14-3A69-4182-AA84-1AB304D78ABA}"/>
              </a:ext>
            </a:extLst>
          </p:cNvPr>
          <p:cNvSpPr>
            <a:spLocks noGrp="1"/>
          </p:cNvSpPr>
          <p:nvPr>
            <p:ph idx="1"/>
          </p:nvPr>
        </p:nvSpPr>
        <p:spPr/>
        <p:txBody>
          <a:bodyPr>
            <a:normAutofit/>
          </a:bodyPr>
          <a:lstStyle/>
          <a:p>
            <a:pPr algn="l"/>
            <a:r>
              <a:rPr lang="en-US" sz="3600" b="0" i="0" u="none" strike="noStrike" baseline="0" dirty="0">
                <a:solidFill>
                  <a:srgbClr val="000000"/>
                </a:solidFill>
              </a:rPr>
              <a:t>The bone marrow aspiration and biopsy are crucial when additional information is needed to assess how an individual’s blood cells are being formed.</a:t>
            </a:r>
          </a:p>
          <a:p>
            <a:pPr algn="l"/>
            <a:r>
              <a:rPr lang="en-US" sz="3600" b="0" i="0" u="none" strike="noStrike" baseline="0" dirty="0">
                <a:solidFill>
                  <a:srgbClr val="000000"/>
                </a:solidFill>
              </a:rPr>
              <a:t> and to assess the quantity and quality of each type of cell produced within the marrow. </a:t>
            </a:r>
          </a:p>
          <a:p>
            <a:pPr algn="l"/>
            <a:r>
              <a:rPr lang="en-US" sz="3600" b="0" i="0" u="none" strike="noStrike" baseline="0" dirty="0">
                <a:solidFill>
                  <a:srgbClr val="000000"/>
                </a:solidFill>
              </a:rPr>
              <a:t>These tests are also used to document infection or tumor within the marrow.</a:t>
            </a:r>
            <a:endParaRPr lang="en-US" sz="3600" dirty="0"/>
          </a:p>
        </p:txBody>
      </p:sp>
    </p:spTree>
    <p:extLst>
      <p:ext uri="{BB962C8B-B14F-4D97-AF65-F5344CB8AC3E}">
        <p14:creationId xmlns:p14="http://schemas.microsoft.com/office/powerpoint/2010/main" val="1235837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A34A-FAF3-48B1-8B1F-11F979343F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D1096D-0325-4903-B18B-C09EBC4DA678}"/>
              </a:ext>
            </a:extLst>
          </p:cNvPr>
          <p:cNvSpPr>
            <a:spLocks noGrp="1"/>
          </p:cNvSpPr>
          <p:nvPr>
            <p:ph idx="1"/>
          </p:nvPr>
        </p:nvSpPr>
        <p:spPr/>
        <p:txBody>
          <a:bodyPr>
            <a:noAutofit/>
          </a:bodyPr>
          <a:lstStyle/>
          <a:p>
            <a:pPr algn="l"/>
            <a:r>
              <a:rPr lang="en-US" sz="3600" b="0" i="0" u="none" strike="noStrike" baseline="0" dirty="0"/>
              <a:t>Normal bone marrow is in a semifluid state and can be aspirated through a special large needle.</a:t>
            </a:r>
          </a:p>
          <a:p>
            <a:pPr algn="l"/>
            <a:r>
              <a:rPr lang="en-US" sz="3600" b="0" i="0" u="none" strike="noStrike" baseline="0" dirty="0"/>
              <a:t>In adults, bone marrow is usually aspirated from the iliac crest and occasionally from the sternum. </a:t>
            </a:r>
          </a:p>
          <a:p>
            <a:r>
              <a:rPr lang="en-US" sz="3600" b="0" i="0" u="none" strike="noStrike" baseline="0" dirty="0"/>
              <a:t>The aspirate provides only a sample of cells. </a:t>
            </a:r>
          </a:p>
          <a:p>
            <a:r>
              <a:rPr lang="en-US" sz="3600" b="0" i="0" u="none" strike="noStrike" baseline="0" dirty="0"/>
              <a:t>Aspirate alone may be adequate for evaluating certain conditions, such as anemia</a:t>
            </a:r>
            <a:endParaRPr lang="en-US" sz="3600" dirty="0"/>
          </a:p>
        </p:txBody>
      </p:sp>
    </p:spTree>
    <p:extLst>
      <p:ext uri="{BB962C8B-B14F-4D97-AF65-F5344CB8AC3E}">
        <p14:creationId xmlns:p14="http://schemas.microsoft.com/office/powerpoint/2010/main" val="1067258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03B6-604B-43A7-8EE7-BC82675327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A180C3-0583-4D50-A4AE-C013197A8373}"/>
              </a:ext>
            </a:extLst>
          </p:cNvPr>
          <p:cNvSpPr>
            <a:spLocks noGrp="1"/>
          </p:cNvSpPr>
          <p:nvPr>
            <p:ph idx="1"/>
          </p:nvPr>
        </p:nvSpPr>
        <p:spPr/>
        <p:txBody>
          <a:bodyPr>
            <a:normAutofit/>
          </a:bodyPr>
          <a:lstStyle/>
          <a:p>
            <a:r>
              <a:rPr lang="en-US" sz="3600" b="0" i="0" u="none" strike="noStrike" baseline="0" dirty="0"/>
              <a:t>However, when more information is required, a biopsy is also performed. </a:t>
            </a:r>
          </a:p>
          <a:p>
            <a:r>
              <a:rPr lang="en-US" sz="3600" b="0" i="0" u="none" strike="noStrike" baseline="0" dirty="0"/>
              <a:t>Biopsy samples are taken from the posterior iliac crest; occasionally, an anterior approach is required.</a:t>
            </a:r>
          </a:p>
          <a:p>
            <a:r>
              <a:rPr lang="en-US" sz="3600" b="0" i="0" u="none" strike="noStrike" baseline="0" dirty="0"/>
              <a:t> A marrow biopsy shows the architecture of the bone marrow as well as its degree of cellularity.</a:t>
            </a:r>
            <a:endParaRPr lang="en-US" sz="3600" dirty="0"/>
          </a:p>
          <a:p>
            <a:endParaRPr lang="en-US" sz="3600" dirty="0"/>
          </a:p>
        </p:txBody>
      </p:sp>
    </p:spTree>
    <p:extLst>
      <p:ext uri="{BB962C8B-B14F-4D97-AF65-F5344CB8AC3E}">
        <p14:creationId xmlns:p14="http://schemas.microsoft.com/office/powerpoint/2010/main" val="2203495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926B-398F-49DB-B703-784B95CB1E4A}"/>
              </a:ext>
            </a:extLst>
          </p:cNvPr>
          <p:cNvSpPr>
            <a:spLocks noGrp="1"/>
          </p:cNvSpPr>
          <p:nvPr>
            <p:ph type="title"/>
          </p:nvPr>
        </p:nvSpPr>
        <p:spPr/>
        <p:txBody>
          <a:bodyPr/>
          <a:lstStyle/>
          <a:p>
            <a:r>
              <a:rPr lang="en-US" dirty="0">
                <a:solidFill>
                  <a:schemeClr val="accent1"/>
                </a:solidFill>
              </a:rPr>
              <a:t>Patient’s preparation</a:t>
            </a:r>
          </a:p>
        </p:txBody>
      </p:sp>
      <p:sp>
        <p:nvSpPr>
          <p:cNvPr id="3" name="Content Placeholder 2">
            <a:extLst>
              <a:ext uri="{FF2B5EF4-FFF2-40B4-BE49-F238E27FC236}">
                <a16:creationId xmlns:a16="http://schemas.microsoft.com/office/drawing/2014/main" id="{1866498C-30A6-4EF7-B999-53A872B25B22}"/>
              </a:ext>
            </a:extLst>
          </p:cNvPr>
          <p:cNvSpPr>
            <a:spLocks noGrp="1"/>
          </p:cNvSpPr>
          <p:nvPr>
            <p:ph idx="1"/>
          </p:nvPr>
        </p:nvSpPr>
        <p:spPr/>
        <p:txBody>
          <a:bodyPr>
            <a:noAutofit/>
          </a:bodyPr>
          <a:lstStyle/>
          <a:p>
            <a:pPr algn="l"/>
            <a:r>
              <a:rPr lang="en-US" sz="3200" b="0" i="0" u="none" strike="noStrike" baseline="0" dirty="0"/>
              <a:t>Explain  the procedure to the patient </a:t>
            </a:r>
          </a:p>
          <a:p>
            <a:pPr algn="l"/>
            <a:r>
              <a:rPr lang="en-US" sz="3200" dirty="0"/>
              <a:t>F</a:t>
            </a:r>
            <a:r>
              <a:rPr lang="en-US" sz="3200" b="0" i="0" u="none" strike="noStrike" baseline="0" dirty="0"/>
              <a:t>or some very anxious patients, an antianxiety agent may be useful.</a:t>
            </a:r>
          </a:p>
          <a:p>
            <a:pPr algn="l"/>
            <a:r>
              <a:rPr lang="en-US" sz="3200" b="0" i="0" u="none" strike="noStrike" baseline="0" dirty="0"/>
              <a:t> It is always important for the physician or nurse to describe and explain to the patient the procedure and the sensations that will be experienced. </a:t>
            </a:r>
          </a:p>
          <a:p>
            <a:pPr algn="l"/>
            <a:r>
              <a:rPr lang="en-US" sz="3200" b="0" i="0" u="none" strike="noStrike" baseline="0" dirty="0"/>
              <a:t>The risks, benefits, and alternatives are also discussed. </a:t>
            </a:r>
          </a:p>
          <a:p>
            <a:pPr algn="l"/>
            <a:r>
              <a:rPr lang="en-US" sz="3200" b="0" i="0" u="none" strike="noStrike" baseline="0" dirty="0"/>
              <a:t>A signed informed consent is needed before the procedure is performed.</a:t>
            </a:r>
            <a:endParaRPr lang="en-US" sz="3200" dirty="0"/>
          </a:p>
        </p:txBody>
      </p:sp>
    </p:spTree>
    <p:extLst>
      <p:ext uri="{BB962C8B-B14F-4D97-AF65-F5344CB8AC3E}">
        <p14:creationId xmlns:p14="http://schemas.microsoft.com/office/powerpoint/2010/main" val="3402496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4E18-D0E5-43C4-A182-C3E03E89A10F}"/>
              </a:ext>
            </a:extLst>
          </p:cNvPr>
          <p:cNvSpPr>
            <a:spLocks noGrp="1"/>
          </p:cNvSpPr>
          <p:nvPr>
            <p:ph type="title"/>
          </p:nvPr>
        </p:nvSpPr>
        <p:spPr/>
        <p:txBody>
          <a:bodyPr/>
          <a:lstStyle/>
          <a:p>
            <a:r>
              <a:rPr lang="en-US" dirty="0">
                <a:solidFill>
                  <a:schemeClr val="accent1"/>
                </a:solidFill>
              </a:rPr>
              <a:t>Procedure </a:t>
            </a:r>
          </a:p>
        </p:txBody>
      </p:sp>
      <p:sp>
        <p:nvSpPr>
          <p:cNvPr id="3" name="Content Placeholder 2">
            <a:extLst>
              <a:ext uri="{FF2B5EF4-FFF2-40B4-BE49-F238E27FC236}">
                <a16:creationId xmlns:a16="http://schemas.microsoft.com/office/drawing/2014/main" id="{8E2ADF5A-065D-44E9-BF00-3B143D4852EC}"/>
              </a:ext>
            </a:extLst>
          </p:cNvPr>
          <p:cNvSpPr>
            <a:spLocks noGrp="1"/>
          </p:cNvSpPr>
          <p:nvPr>
            <p:ph idx="1"/>
          </p:nvPr>
        </p:nvSpPr>
        <p:spPr/>
        <p:txBody>
          <a:bodyPr>
            <a:noAutofit/>
          </a:bodyPr>
          <a:lstStyle/>
          <a:p>
            <a:pPr algn="l"/>
            <a:r>
              <a:rPr lang="en-US" sz="3200" b="0" i="0" u="none" strike="noStrike" baseline="0" dirty="0">
                <a:latin typeface="AGaramond-Regular"/>
              </a:rPr>
              <a:t>Before aspiration, the skin is cleansed  using aseptic technique. </a:t>
            </a:r>
          </a:p>
          <a:p>
            <a:pPr algn="l"/>
            <a:r>
              <a:rPr lang="en-US" sz="3200" b="0" i="0" u="none" strike="noStrike" baseline="0" dirty="0">
                <a:latin typeface="AGaramond-Regular"/>
              </a:rPr>
              <a:t>Then a small area is anesthetized with a local anesthetic through the skin and subcutaneous tissue to the periosteum of the bone. It is not possible to anesthetize the bone itself. </a:t>
            </a:r>
          </a:p>
          <a:p>
            <a:pPr algn="l"/>
            <a:r>
              <a:rPr lang="en-US" sz="3200" b="0" i="0" u="none" strike="noStrike" baseline="0" dirty="0">
                <a:latin typeface="AGaramond-Regular"/>
              </a:rPr>
              <a:t>The bone marrow needle is introduced with a stylet in place.</a:t>
            </a:r>
          </a:p>
          <a:p>
            <a:pPr algn="l"/>
            <a:r>
              <a:rPr lang="en-US" sz="3200" b="0" i="0" u="none" strike="noStrike" baseline="0" dirty="0">
                <a:latin typeface="AGaramond-Regular"/>
              </a:rPr>
              <a:t>When the needle is felt to go through the outer cortex of bone and enter the marrow cavity, the stylet is removed, a syringe is attached, and a small volume (0.5 mL) of blood and marrow is aspirated.</a:t>
            </a:r>
          </a:p>
        </p:txBody>
      </p:sp>
    </p:spTree>
    <p:extLst>
      <p:ext uri="{BB962C8B-B14F-4D97-AF65-F5344CB8AC3E}">
        <p14:creationId xmlns:p14="http://schemas.microsoft.com/office/powerpoint/2010/main" val="3042110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D007-6DFB-4296-B48F-0858B1B7E9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EB2859-5928-450D-975B-ABB22E1849B7}"/>
              </a:ext>
            </a:extLst>
          </p:cNvPr>
          <p:cNvSpPr>
            <a:spLocks noGrp="1"/>
          </p:cNvSpPr>
          <p:nvPr>
            <p:ph idx="1"/>
          </p:nvPr>
        </p:nvSpPr>
        <p:spPr/>
        <p:txBody>
          <a:bodyPr>
            <a:normAutofit/>
          </a:bodyPr>
          <a:lstStyle/>
          <a:p>
            <a:pPr algn="l"/>
            <a:r>
              <a:rPr lang="en-US" sz="3600" b="0" i="0" u="none" strike="noStrike" baseline="0" dirty="0"/>
              <a:t>Patients typically feel a pressure sensation as the needle is advanced into position. </a:t>
            </a:r>
          </a:p>
          <a:p>
            <a:pPr algn="l"/>
            <a:r>
              <a:rPr lang="en-US" sz="3600" b="0" i="0" u="none" strike="noStrike" baseline="0" dirty="0"/>
              <a:t>The actual aspiration always causes sharp but brief pain, resulting from the suction exerted as the marrow is aspirated into the syringe; the patient should be forewarned about this. </a:t>
            </a:r>
          </a:p>
          <a:p>
            <a:pPr algn="l"/>
            <a:r>
              <a:rPr lang="en-US" sz="3600" b="0" i="0" u="none" strike="noStrike" baseline="0" dirty="0"/>
              <a:t>Taking deep breaths or using relaxation techniques often helps ease the discomfort.</a:t>
            </a:r>
            <a:endParaRPr lang="en-US" sz="3600" dirty="0"/>
          </a:p>
          <a:p>
            <a:endParaRPr lang="en-US" sz="3600" dirty="0"/>
          </a:p>
        </p:txBody>
      </p:sp>
    </p:spTree>
    <p:extLst>
      <p:ext uri="{BB962C8B-B14F-4D97-AF65-F5344CB8AC3E}">
        <p14:creationId xmlns:p14="http://schemas.microsoft.com/office/powerpoint/2010/main" val="2204264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3CC4-3555-4CEC-AF30-4D3012002F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7B3E82-B35C-420C-B353-CAE5490B8484}"/>
              </a:ext>
            </a:extLst>
          </p:cNvPr>
          <p:cNvSpPr>
            <a:spLocks noGrp="1"/>
          </p:cNvSpPr>
          <p:nvPr>
            <p:ph idx="1"/>
          </p:nvPr>
        </p:nvSpPr>
        <p:spPr/>
        <p:txBody>
          <a:bodyPr>
            <a:normAutofit/>
          </a:bodyPr>
          <a:lstStyle/>
          <a:p>
            <a:pPr algn="l"/>
            <a:r>
              <a:rPr lang="en-US" sz="3200" b="0" i="0" u="none" strike="noStrike" baseline="0" dirty="0"/>
              <a:t>If a bone marrow biopsy is necessary, it is best performed after the aspiration and in a slightly different location, because the marrow structure may be altered after aspiration.</a:t>
            </a:r>
          </a:p>
          <a:p>
            <a:pPr algn="l"/>
            <a:r>
              <a:rPr lang="en-US" sz="3200" b="0" i="0" u="none" strike="noStrike" baseline="0" dirty="0"/>
              <a:t> A special biopsy needle is used.</a:t>
            </a:r>
          </a:p>
          <a:p>
            <a:pPr algn="l"/>
            <a:r>
              <a:rPr lang="en-US" sz="3200" b="0" i="0" u="none" strike="noStrike" baseline="0" dirty="0"/>
              <a:t> Because these needles are large, the skin is punctured first with a surgical blade to make a 3- or 4-mm incision.</a:t>
            </a:r>
          </a:p>
          <a:p>
            <a:pPr algn="l"/>
            <a:r>
              <a:rPr lang="en-US" sz="3200" b="0" i="0" u="none" strike="noStrike" baseline="0" dirty="0"/>
              <a:t> The biopsy needle is advanced well into the marrow cavity. </a:t>
            </a:r>
          </a:p>
        </p:txBody>
      </p:sp>
    </p:spTree>
    <p:extLst>
      <p:ext uri="{BB962C8B-B14F-4D97-AF65-F5344CB8AC3E}">
        <p14:creationId xmlns:p14="http://schemas.microsoft.com/office/powerpoint/2010/main" val="2597020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5EBC-B5F8-4AC9-B2D6-D02819CD24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97C9B1-72FE-4853-A82C-B3D555D91379}"/>
              </a:ext>
            </a:extLst>
          </p:cNvPr>
          <p:cNvSpPr>
            <a:spLocks noGrp="1"/>
          </p:cNvSpPr>
          <p:nvPr>
            <p:ph idx="1"/>
          </p:nvPr>
        </p:nvSpPr>
        <p:spPr/>
        <p:txBody>
          <a:bodyPr>
            <a:noAutofit/>
          </a:bodyPr>
          <a:lstStyle/>
          <a:p>
            <a:pPr algn="l"/>
            <a:r>
              <a:rPr lang="en-US" sz="3600" b="0" i="0" u="none" strike="noStrike" baseline="0" dirty="0"/>
              <a:t>When the needle is properly positioned, a portion of marrow is cored out, using a twisting or gentle rocking motion to free the sample and permit its removal within the biopsy needle.</a:t>
            </a:r>
          </a:p>
          <a:p>
            <a:pPr algn="l"/>
            <a:r>
              <a:rPr lang="en-US" sz="3600" b="0" i="0" u="none" strike="noStrike" baseline="0" dirty="0"/>
              <a:t> Patients feel a pressure sensation but should not feel actual pain. </a:t>
            </a:r>
          </a:p>
          <a:p>
            <a:pPr algn="l"/>
            <a:r>
              <a:rPr lang="en-US" sz="3600" b="0" i="0" u="none" strike="noStrike" baseline="0" dirty="0"/>
              <a:t>The nurse should instruct the patient to inform the physician if pain occurs so that additional anesthetic can be administered.</a:t>
            </a:r>
            <a:endParaRPr lang="en-US" sz="3600" dirty="0"/>
          </a:p>
          <a:p>
            <a:endParaRPr lang="en-US" sz="3600" dirty="0"/>
          </a:p>
        </p:txBody>
      </p:sp>
    </p:spTree>
    <p:extLst>
      <p:ext uri="{BB962C8B-B14F-4D97-AF65-F5344CB8AC3E}">
        <p14:creationId xmlns:p14="http://schemas.microsoft.com/office/powerpoint/2010/main" val="255665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68DFC4-2121-4D4D-B283-4CA0DC7F42FF}"/>
              </a:ext>
            </a:extLst>
          </p:cNvPr>
          <p:cNvPicPr>
            <a:picLocks noChangeAspect="1"/>
          </p:cNvPicPr>
          <p:nvPr/>
        </p:nvPicPr>
        <p:blipFill>
          <a:blip r:embed="rId2"/>
          <a:stretch>
            <a:fillRect/>
          </a:stretch>
        </p:blipFill>
        <p:spPr>
          <a:xfrm>
            <a:off x="383458" y="235974"/>
            <a:ext cx="9851923" cy="6164826"/>
          </a:xfrm>
          <a:prstGeom prst="rect">
            <a:avLst/>
          </a:prstGeom>
        </p:spPr>
      </p:pic>
    </p:spTree>
    <p:extLst>
      <p:ext uri="{BB962C8B-B14F-4D97-AF65-F5344CB8AC3E}">
        <p14:creationId xmlns:p14="http://schemas.microsoft.com/office/powerpoint/2010/main" val="11702850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D155-2CB9-42AA-966E-5C514F7522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44A6AC-F491-4184-A8FC-ED95764FECF9}"/>
              </a:ext>
            </a:extLst>
          </p:cNvPr>
          <p:cNvSpPr>
            <a:spLocks noGrp="1"/>
          </p:cNvSpPr>
          <p:nvPr>
            <p:ph idx="1"/>
          </p:nvPr>
        </p:nvSpPr>
        <p:spPr/>
        <p:txBody>
          <a:bodyPr>
            <a:noAutofit/>
          </a:bodyPr>
          <a:lstStyle/>
          <a:p>
            <a:pPr algn="l"/>
            <a:r>
              <a:rPr lang="en-US" b="0" i="0" u="none" strike="noStrike" baseline="0" dirty="0"/>
              <a:t>The major hazard of either bone marrow aspiration or biopsy is a slight risk of bleeding and infection. </a:t>
            </a:r>
          </a:p>
          <a:p>
            <a:pPr algn="l"/>
            <a:r>
              <a:rPr lang="en-US" b="0" i="0" u="none" strike="noStrike" baseline="0" dirty="0"/>
              <a:t>After the marrow sample is obtained, pressure is applied to the site for several minutes. </a:t>
            </a:r>
          </a:p>
          <a:p>
            <a:pPr algn="l"/>
            <a:r>
              <a:rPr lang="en-US" b="0" i="0" u="none" strike="noStrike" baseline="0" dirty="0"/>
              <a:t>The site is then covered with a sterile dressing. </a:t>
            </a:r>
          </a:p>
          <a:p>
            <a:pPr algn="l"/>
            <a:r>
              <a:rPr lang="en-US" dirty="0"/>
              <a:t>T</a:t>
            </a:r>
            <a:r>
              <a:rPr lang="en-US" b="0" i="0" u="none" strike="noStrike" baseline="0" dirty="0"/>
              <a:t>he site of a biopsy may ache for 1 or 2 days. </a:t>
            </a:r>
          </a:p>
          <a:p>
            <a:pPr algn="l"/>
            <a:r>
              <a:rPr lang="en-US" b="0" i="0" u="none" strike="noStrike" baseline="0" dirty="0"/>
              <a:t>Warm tub baths and use of a mild analgesic (</a:t>
            </a:r>
            <a:r>
              <a:rPr lang="en-US" b="0" i="0" u="none" strike="noStrike" baseline="0"/>
              <a:t>e.g</a:t>
            </a:r>
            <a:r>
              <a:rPr lang="en-US" b="0" i="0" u="none" strike="noStrike" baseline="0" dirty="0"/>
              <a:t>, acetaminophen) may be useful. </a:t>
            </a:r>
          </a:p>
          <a:p>
            <a:pPr algn="l"/>
            <a:r>
              <a:rPr lang="en-US" b="0" i="0" u="none" strike="noStrike" baseline="0" dirty="0"/>
              <a:t>Aspirin-containing analgesics should be avoided because they can aggravate or potentiate any bleeding that may occur.</a:t>
            </a:r>
            <a:endParaRPr lang="en-US" dirty="0"/>
          </a:p>
        </p:txBody>
      </p:sp>
    </p:spTree>
    <p:extLst>
      <p:ext uri="{BB962C8B-B14F-4D97-AF65-F5344CB8AC3E}">
        <p14:creationId xmlns:p14="http://schemas.microsoft.com/office/powerpoint/2010/main" val="3257694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URINARY CATHETERIZATION</a:t>
            </a:r>
            <a:endParaRPr lang="en-US" dirty="0"/>
          </a:p>
        </p:txBody>
      </p:sp>
      <p:sp>
        <p:nvSpPr>
          <p:cNvPr id="3" name="Content Placeholder 2"/>
          <p:cNvSpPr>
            <a:spLocks noGrp="1"/>
          </p:cNvSpPr>
          <p:nvPr>
            <p:ph idx="1"/>
          </p:nvPr>
        </p:nvSpPr>
        <p:spPr/>
        <p:txBody>
          <a:bodyPr>
            <a:normAutofit/>
          </a:bodyPr>
          <a:lstStyle/>
          <a:p>
            <a:r>
              <a:rPr lang="en-US" sz="3200" dirty="0">
                <a:latin typeface="Calibri" panose="020F0502020204030204" pitchFamily="34" charset="0"/>
              </a:rPr>
              <a:t>medical procedure used to remove urine from the bladder.  </a:t>
            </a:r>
          </a:p>
          <a:p>
            <a:r>
              <a:rPr lang="en-US" sz="3200" dirty="0">
                <a:latin typeface="Calibri" panose="020F0502020204030204" pitchFamily="34" charset="0"/>
              </a:rPr>
              <a:t>A thin flexible tube, catheter, is inserted into the urethra or through a hole in the abdomen. The catheter is then guided into the bladder, allowing urine to flow through it and into a drainage bag.</a:t>
            </a:r>
          </a:p>
        </p:txBody>
      </p:sp>
    </p:spTree>
    <p:extLst>
      <p:ext uri="{BB962C8B-B14F-4D97-AF65-F5344CB8AC3E}">
        <p14:creationId xmlns:p14="http://schemas.microsoft.com/office/powerpoint/2010/main" val="1004990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catheter</a:t>
            </a:r>
            <a:br>
              <a:rPr lang="en-US" dirty="0"/>
            </a:br>
            <a:endParaRPr lang="en-US" dirty="0"/>
          </a:p>
        </p:txBody>
      </p:sp>
      <p:sp>
        <p:nvSpPr>
          <p:cNvPr id="3" name="Content Placeholder 2"/>
          <p:cNvSpPr>
            <a:spLocks noGrp="1"/>
          </p:cNvSpPr>
          <p:nvPr>
            <p:ph idx="1"/>
          </p:nvPr>
        </p:nvSpPr>
        <p:spPr/>
        <p:txBody>
          <a:bodyPr>
            <a:normAutofit/>
          </a:bodyPr>
          <a:lstStyle/>
          <a:p>
            <a:r>
              <a:rPr lang="en-US" sz="3200" dirty="0">
                <a:latin typeface="Calibri" panose="020F0502020204030204" pitchFamily="34" charset="0"/>
              </a:rPr>
              <a:t>There are two main types of catheter:</a:t>
            </a:r>
          </a:p>
          <a:p>
            <a:pPr lvl="0">
              <a:buFont typeface="Wingdings" panose="05000000000000000000" pitchFamily="2" charset="2"/>
              <a:buChar char="ü"/>
            </a:pPr>
            <a:r>
              <a:rPr lang="en-US" sz="3200" b="1" dirty="0">
                <a:latin typeface="Calibri" panose="020F0502020204030204" pitchFamily="34" charset="0"/>
              </a:rPr>
              <a:t>intermittent</a:t>
            </a:r>
            <a:r>
              <a:rPr lang="en-US" sz="3200" dirty="0">
                <a:latin typeface="Calibri" panose="020F0502020204030204" pitchFamily="34" charset="0"/>
              </a:rPr>
              <a:t> catheter, where the catheter is temporarily inserted into the bladder and removed once the bladder is empty, and </a:t>
            </a:r>
          </a:p>
          <a:p>
            <a:pPr lvl="0">
              <a:buFont typeface="Wingdings" panose="05000000000000000000" pitchFamily="2" charset="2"/>
              <a:buChar char="ü"/>
            </a:pPr>
            <a:r>
              <a:rPr lang="en-US" sz="3200" b="1" dirty="0">
                <a:latin typeface="Calibri" panose="020F0502020204030204" pitchFamily="34" charset="0"/>
              </a:rPr>
              <a:t>indwelling</a:t>
            </a:r>
            <a:r>
              <a:rPr lang="en-US" sz="3200" dirty="0">
                <a:latin typeface="Calibri" panose="020F0502020204030204" pitchFamily="34" charset="0"/>
              </a:rPr>
              <a:t> catheter, where the catheter remains in place for many weeks. </a:t>
            </a:r>
          </a:p>
        </p:txBody>
      </p:sp>
    </p:spTree>
    <p:extLst>
      <p:ext uri="{BB962C8B-B14F-4D97-AF65-F5344CB8AC3E}">
        <p14:creationId xmlns:p14="http://schemas.microsoft.com/office/powerpoint/2010/main" val="3819688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Indications for urethral catheterization</a:t>
            </a:r>
            <a:br>
              <a:rPr lang="en-US" dirty="0"/>
            </a:br>
            <a:endParaRPr lang="en-US"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v"/>
            </a:pPr>
            <a:r>
              <a:rPr lang="en-US" sz="2800" dirty="0">
                <a:latin typeface="Calibri" panose="020F0502020204030204" pitchFamily="34" charset="0"/>
              </a:rPr>
              <a:t>Monitoring urine output</a:t>
            </a:r>
          </a:p>
          <a:p>
            <a:pPr lvl="0">
              <a:buFont typeface="Wingdings" panose="05000000000000000000" pitchFamily="2" charset="2"/>
              <a:buChar char="v"/>
            </a:pPr>
            <a:r>
              <a:rPr lang="en-US" sz="2800" dirty="0">
                <a:latin typeface="Calibri" panose="020F0502020204030204" pitchFamily="34" charset="0"/>
              </a:rPr>
              <a:t>Control incontinence</a:t>
            </a:r>
          </a:p>
          <a:p>
            <a:pPr lvl="0">
              <a:buFont typeface="Wingdings" panose="05000000000000000000" pitchFamily="2" charset="2"/>
              <a:buChar char="v"/>
            </a:pPr>
            <a:r>
              <a:rPr lang="en-US" sz="2800" dirty="0">
                <a:latin typeface="Calibri" panose="020F0502020204030204" pitchFamily="34" charset="0"/>
              </a:rPr>
              <a:t>Prevent urinary retention</a:t>
            </a:r>
          </a:p>
          <a:p>
            <a:pPr lvl="0">
              <a:buFont typeface="Wingdings" panose="05000000000000000000" pitchFamily="2" charset="2"/>
              <a:buChar char="v"/>
            </a:pPr>
            <a:r>
              <a:rPr lang="en-US" sz="2800" dirty="0">
                <a:latin typeface="Calibri" panose="020F0502020204030204" pitchFamily="34" charset="0"/>
              </a:rPr>
              <a:t>Diagnostic urinary specimen</a:t>
            </a:r>
          </a:p>
          <a:p>
            <a:pPr lvl="0">
              <a:buFont typeface="Wingdings" panose="05000000000000000000" pitchFamily="2" charset="2"/>
              <a:buChar char="v"/>
            </a:pPr>
            <a:r>
              <a:rPr lang="en-US" sz="2800" dirty="0">
                <a:latin typeface="Calibri" panose="020F0502020204030204" pitchFamily="34" charset="0"/>
              </a:rPr>
              <a:t>Preoperative procedure for pelvic surgery</a:t>
            </a:r>
          </a:p>
          <a:p>
            <a:pPr lvl="0">
              <a:buFont typeface="Wingdings" panose="05000000000000000000" pitchFamily="2" charset="2"/>
              <a:buChar char="v"/>
            </a:pPr>
            <a:r>
              <a:rPr lang="en-US" sz="2800" dirty="0">
                <a:latin typeface="Calibri" panose="020F0502020204030204" pitchFamily="34" charset="0"/>
              </a:rPr>
              <a:t>management of unconscious patient</a:t>
            </a:r>
          </a:p>
          <a:p>
            <a:pPr lvl="0">
              <a:buFont typeface="Wingdings" panose="05000000000000000000" pitchFamily="2" charset="2"/>
              <a:buChar char="v"/>
            </a:pPr>
            <a:r>
              <a:rPr lang="en-US" sz="2800" dirty="0">
                <a:latin typeface="Calibri" panose="020F0502020204030204" pitchFamily="34" charset="0"/>
              </a:rPr>
              <a:t>Allow for bladder irrigation</a:t>
            </a:r>
          </a:p>
          <a:p>
            <a:endParaRPr lang="en-US" sz="2800" dirty="0">
              <a:latin typeface="Calibri" panose="020F0502020204030204" pitchFamily="34" charset="0"/>
            </a:endParaRPr>
          </a:p>
        </p:txBody>
      </p:sp>
    </p:spTree>
    <p:extLst>
      <p:ext uri="{BB962C8B-B14F-4D97-AF65-F5344CB8AC3E}">
        <p14:creationId xmlns:p14="http://schemas.microsoft.com/office/powerpoint/2010/main" val="15112385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Risks/ Complications  of urinary catheterization</a:t>
            </a:r>
            <a:endParaRPr lang="en-US" dirty="0"/>
          </a:p>
        </p:txBody>
      </p:sp>
      <p:sp>
        <p:nvSpPr>
          <p:cNvPr id="3" name="Content Placeholder 2"/>
          <p:cNvSpPr>
            <a:spLocks noGrp="1"/>
          </p:cNvSpPr>
          <p:nvPr>
            <p:ph idx="1"/>
          </p:nvPr>
        </p:nvSpPr>
        <p:spPr>
          <a:xfrm>
            <a:off x="2589212" y="1650274"/>
            <a:ext cx="8915400" cy="3777622"/>
          </a:xfrm>
        </p:spPr>
        <p:txBody>
          <a:bodyPr>
            <a:noAutofit/>
          </a:bodyPr>
          <a:lstStyle/>
          <a:p>
            <a:r>
              <a:rPr lang="en-US" sz="3200" b="1" dirty="0">
                <a:latin typeface="Calibri" panose="020F0502020204030204" pitchFamily="34" charset="0"/>
              </a:rPr>
              <a:t>Infection</a:t>
            </a:r>
            <a:r>
              <a:rPr lang="en-US" sz="3200" dirty="0">
                <a:latin typeface="Calibri" panose="020F0502020204030204" pitchFamily="34" charset="0"/>
              </a:rPr>
              <a:t>- Urethritis, epididymitis, pyelonephritis.</a:t>
            </a:r>
            <a:endParaRPr lang="en-US" sz="3200" b="1" dirty="0">
              <a:latin typeface="Calibri" panose="020F0502020204030204" pitchFamily="34" charset="0"/>
            </a:endParaRPr>
          </a:p>
          <a:p>
            <a:pPr lvl="0"/>
            <a:r>
              <a:rPr lang="en-US" sz="3200" b="1" dirty="0">
                <a:latin typeface="Calibri" panose="020F0502020204030204" pitchFamily="34" charset="0"/>
              </a:rPr>
              <a:t>Trauma</a:t>
            </a:r>
            <a:r>
              <a:rPr lang="en-US" sz="3200" dirty="0">
                <a:latin typeface="Calibri" panose="020F0502020204030204" pitchFamily="34" charset="0"/>
              </a:rPr>
              <a:t>- partial or complete urethral tear, Long term risk of stricture.</a:t>
            </a:r>
          </a:p>
          <a:p>
            <a:pPr lvl="0"/>
            <a:r>
              <a:rPr lang="en-US" sz="3200" b="1" dirty="0">
                <a:latin typeface="Calibri" panose="020F0502020204030204" pitchFamily="34" charset="0"/>
              </a:rPr>
              <a:t>Failure to catheterize</a:t>
            </a:r>
            <a:r>
              <a:rPr lang="en-US" sz="3200" dirty="0">
                <a:latin typeface="Calibri" panose="020F0502020204030204" pitchFamily="34" charset="0"/>
              </a:rPr>
              <a:t>:</a:t>
            </a:r>
          </a:p>
          <a:p>
            <a:pPr lvl="0">
              <a:buFont typeface="Wingdings" panose="05000000000000000000" pitchFamily="2" charset="2"/>
              <a:buChar char="ü"/>
            </a:pPr>
            <a:r>
              <a:rPr lang="en-US" sz="3200" dirty="0">
                <a:latin typeface="Calibri" panose="020F0502020204030204" pitchFamily="34" charset="0"/>
              </a:rPr>
              <a:t>Inability to identify urethra in females</a:t>
            </a:r>
          </a:p>
          <a:p>
            <a:pPr lvl="0">
              <a:buFont typeface="Wingdings" panose="05000000000000000000" pitchFamily="2" charset="2"/>
              <a:buChar char="ü"/>
            </a:pPr>
            <a:r>
              <a:rPr lang="en-US" sz="3200" dirty="0">
                <a:latin typeface="Calibri" panose="020F0502020204030204" pitchFamily="34" charset="0"/>
              </a:rPr>
              <a:t>Strictures of  urethra</a:t>
            </a:r>
          </a:p>
          <a:p>
            <a:pPr lvl="0">
              <a:buFont typeface="Wingdings" panose="05000000000000000000" pitchFamily="2" charset="2"/>
              <a:buChar char="ü"/>
            </a:pPr>
            <a:r>
              <a:rPr lang="en-US" sz="3200" dirty="0">
                <a:latin typeface="Calibri" panose="020F0502020204030204" pitchFamily="34" charset="0"/>
              </a:rPr>
              <a:t>Prostatic obstruction</a:t>
            </a:r>
          </a:p>
          <a:p>
            <a:endParaRPr lang="en-US" sz="3200" dirty="0">
              <a:latin typeface="Calibri" panose="020F0502020204030204" pitchFamily="34" charset="0"/>
            </a:endParaRPr>
          </a:p>
        </p:txBody>
      </p:sp>
    </p:spTree>
    <p:extLst>
      <p:ext uri="{BB962C8B-B14F-4D97-AF65-F5344CB8AC3E}">
        <p14:creationId xmlns:p14="http://schemas.microsoft.com/office/powerpoint/2010/main" val="3747981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Assignment:</a:t>
            </a:r>
            <a:endParaRPr lang="en-US" dirty="0"/>
          </a:p>
        </p:txBody>
      </p:sp>
      <p:sp>
        <p:nvSpPr>
          <p:cNvPr id="3" name="Content Placeholder 2"/>
          <p:cNvSpPr>
            <a:spLocks noGrp="1"/>
          </p:cNvSpPr>
          <p:nvPr>
            <p:ph idx="1"/>
          </p:nvPr>
        </p:nvSpPr>
        <p:spPr/>
        <p:txBody>
          <a:bodyPr>
            <a:normAutofit/>
          </a:bodyPr>
          <a:lstStyle/>
          <a:p>
            <a:r>
              <a:rPr lang="en-US" sz="3600" b="1" i="1" dirty="0">
                <a:latin typeface="Calibri" panose="020F0502020204030204" pitchFamily="34" charset="0"/>
              </a:rPr>
              <a:t>Read on male and female catheterization technique in your procedure manuals.</a:t>
            </a:r>
            <a:endParaRPr lang="en-US" sz="3600" dirty="0">
              <a:latin typeface="Calibri" panose="020F0502020204030204" pitchFamily="34" charset="0"/>
            </a:endParaRPr>
          </a:p>
          <a:p>
            <a:endParaRPr lang="en-US" sz="3600" dirty="0">
              <a:latin typeface="Calibri" panose="020F0502020204030204" pitchFamily="34" charset="0"/>
            </a:endParaRPr>
          </a:p>
        </p:txBody>
      </p:sp>
    </p:spTree>
    <p:extLst>
      <p:ext uri="{BB962C8B-B14F-4D97-AF65-F5344CB8AC3E}">
        <p14:creationId xmlns:p14="http://schemas.microsoft.com/office/powerpoint/2010/main" val="24441084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BLADDER IRRIGATION</a:t>
            </a:r>
            <a:br>
              <a:rPr lang="en-US" dirty="0"/>
            </a:br>
            <a:endParaRPr lang="en-US" dirty="0"/>
          </a:p>
        </p:txBody>
      </p:sp>
      <p:sp>
        <p:nvSpPr>
          <p:cNvPr id="3" name="Content Placeholder 2"/>
          <p:cNvSpPr>
            <a:spLocks noGrp="1"/>
          </p:cNvSpPr>
          <p:nvPr>
            <p:ph idx="1"/>
          </p:nvPr>
        </p:nvSpPr>
        <p:spPr>
          <a:xfrm>
            <a:off x="1463040" y="1153886"/>
            <a:ext cx="10041572" cy="3777622"/>
          </a:xfrm>
        </p:spPr>
        <p:txBody>
          <a:bodyPr>
            <a:noAutofit/>
          </a:bodyPr>
          <a:lstStyle/>
          <a:p>
            <a:pPr algn="just">
              <a:defRPr/>
            </a:pPr>
            <a:r>
              <a:rPr lang="en-US" sz="3200" dirty="0">
                <a:latin typeface="Calibri" panose="020F0502020204030204" pitchFamily="34" charset="0"/>
              </a:rPr>
              <a:t>Is the process of flushing the bladder with N. Saline to prevent or treat clot formation.</a:t>
            </a:r>
          </a:p>
          <a:p>
            <a:pPr algn="just">
              <a:defRPr/>
            </a:pPr>
            <a:r>
              <a:rPr lang="en-US" sz="3200" dirty="0">
                <a:latin typeface="Calibri" panose="020F0502020204030204" pitchFamily="34" charset="0"/>
              </a:rPr>
              <a:t>Sometimes blood clots form in the bladder and must be washed out, quite common after transurethral resection of the prostate(TURP).</a:t>
            </a:r>
          </a:p>
          <a:p>
            <a:pPr algn="just">
              <a:defRPr/>
            </a:pPr>
            <a:r>
              <a:rPr lang="en-US" sz="3200" dirty="0">
                <a:latin typeface="Calibri" panose="020F0502020204030204" pitchFamily="34" charset="0"/>
              </a:rPr>
              <a:t>Irrigation has also been used to instill medications such as Rx of bladder infections – done continuously over a period of time.</a:t>
            </a:r>
          </a:p>
          <a:p>
            <a:endParaRPr lang="en-US" sz="3200" dirty="0">
              <a:latin typeface="Calibri" panose="020F0502020204030204" pitchFamily="34" charset="0"/>
            </a:endParaRPr>
          </a:p>
        </p:txBody>
      </p:sp>
    </p:spTree>
    <p:extLst>
      <p:ext uri="{BB962C8B-B14F-4D97-AF65-F5344CB8AC3E}">
        <p14:creationId xmlns:p14="http://schemas.microsoft.com/office/powerpoint/2010/main" val="13560489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N/B</a:t>
            </a:r>
          </a:p>
        </p:txBody>
      </p:sp>
      <p:sp>
        <p:nvSpPr>
          <p:cNvPr id="3" name="Content Placeholder 2"/>
          <p:cNvSpPr>
            <a:spLocks noGrp="1"/>
          </p:cNvSpPr>
          <p:nvPr>
            <p:ph idx="1"/>
          </p:nvPr>
        </p:nvSpPr>
        <p:spPr/>
        <p:txBody>
          <a:bodyPr/>
          <a:lstStyle/>
          <a:p>
            <a:r>
              <a:rPr lang="en-US" dirty="0"/>
              <a:t>Read in your procedure manuals on bladder irrigation</a:t>
            </a:r>
          </a:p>
        </p:txBody>
      </p:sp>
    </p:spTree>
    <p:extLst>
      <p:ext uri="{BB962C8B-B14F-4D97-AF65-F5344CB8AC3E}">
        <p14:creationId xmlns:p14="http://schemas.microsoft.com/office/powerpoint/2010/main" val="3310415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35BC-65F6-490C-B90F-7CA0FEE0134C}"/>
              </a:ext>
            </a:extLst>
          </p:cNvPr>
          <p:cNvSpPr>
            <a:spLocks noGrp="1"/>
          </p:cNvSpPr>
          <p:nvPr>
            <p:ph type="title"/>
          </p:nvPr>
        </p:nvSpPr>
        <p:spPr/>
        <p:txBody>
          <a:bodyPr>
            <a:normAutofit fontScale="90000"/>
          </a:bodyPr>
          <a:lstStyle/>
          <a:p>
            <a:br>
              <a:rPr lang="en-US" sz="4400" b="0" i="0" u="none" strike="noStrike" baseline="0" dirty="0">
                <a:solidFill>
                  <a:srgbClr val="FF0000"/>
                </a:solidFill>
              </a:rPr>
            </a:br>
            <a:r>
              <a:rPr lang="en-US" sz="4400" b="0" i="0" u="none" strike="noStrike" baseline="0" dirty="0">
                <a:solidFill>
                  <a:srgbClr val="FF0000"/>
                </a:solidFill>
              </a:rPr>
              <a:t>CHOLECYSTOGRAPHY</a:t>
            </a:r>
            <a:br>
              <a:rPr lang="en-US" sz="4400" b="0" i="0" u="none" strike="noStrike" baseline="0"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6D9B9B43-86FA-4351-A075-D268FFA50226}"/>
              </a:ext>
            </a:extLst>
          </p:cNvPr>
          <p:cNvSpPr>
            <a:spLocks noGrp="1"/>
          </p:cNvSpPr>
          <p:nvPr>
            <p:ph idx="1"/>
          </p:nvPr>
        </p:nvSpPr>
        <p:spPr/>
        <p:txBody>
          <a:bodyPr>
            <a:noAutofit/>
          </a:bodyPr>
          <a:lstStyle/>
          <a:p>
            <a:r>
              <a:rPr lang="en-US" sz="3600" b="0" i="0" u="none" strike="noStrike" baseline="0" dirty="0">
                <a:solidFill>
                  <a:srgbClr val="000000"/>
                </a:solidFill>
              </a:rPr>
              <a:t>Oral</a:t>
            </a:r>
            <a:r>
              <a:rPr lang="en-US" sz="3600" dirty="0">
                <a:solidFill>
                  <a:srgbClr val="000000"/>
                </a:solidFill>
              </a:rPr>
              <a:t> </a:t>
            </a:r>
            <a:r>
              <a:rPr lang="en-US" sz="3600" b="0" i="0" u="none" strike="noStrike" baseline="0" dirty="0">
                <a:solidFill>
                  <a:srgbClr val="000000"/>
                </a:solidFill>
              </a:rPr>
              <a:t>cholangiography may be performed to detect gallstones and to assess the ability of the gallbladder to fill, concentrate its contents, contract, and empty.</a:t>
            </a:r>
          </a:p>
          <a:p>
            <a:r>
              <a:rPr lang="en-US" sz="3600" b="0" i="0" u="none" strike="noStrike" baseline="0" dirty="0">
                <a:solidFill>
                  <a:srgbClr val="000000"/>
                </a:solidFill>
              </a:rPr>
              <a:t> An iodide-containing contrast agent excreted by the liver and concentrated in the gallbladder is administered to the patient. </a:t>
            </a:r>
          </a:p>
          <a:p>
            <a:r>
              <a:rPr lang="en-US" sz="3600" b="0" i="0" u="none" strike="noStrike" baseline="0" dirty="0">
                <a:solidFill>
                  <a:srgbClr val="000000"/>
                </a:solidFill>
              </a:rPr>
              <a:t>The normal gallbladder fills with this radiopaque substance. If gallstones are present, they appear as shadows on the x-ray film.</a:t>
            </a:r>
            <a:endParaRPr lang="en-US" sz="3600" dirty="0"/>
          </a:p>
        </p:txBody>
      </p:sp>
    </p:spTree>
    <p:extLst>
      <p:ext uri="{BB962C8B-B14F-4D97-AF65-F5344CB8AC3E}">
        <p14:creationId xmlns:p14="http://schemas.microsoft.com/office/powerpoint/2010/main" val="35376203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D832-E070-491D-902F-5B10A95B1E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134F21-14F2-4AFE-AE54-29E7CB2DAA4D}"/>
              </a:ext>
            </a:extLst>
          </p:cNvPr>
          <p:cNvSpPr>
            <a:spLocks noGrp="1"/>
          </p:cNvSpPr>
          <p:nvPr>
            <p:ph idx="1"/>
          </p:nvPr>
        </p:nvSpPr>
        <p:spPr/>
        <p:txBody>
          <a:bodyPr>
            <a:noAutofit/>
          </a:bodyPr>
          <a:lstStyle/>
          <a:p>
            <a:pPr algn="l"/>
            <a:r>
              <a:rPr lang="en-US" sz="3600" b="0" i="0" u="none" strike="noStrike" baseline="0" dirty="0"/>
              <a:t>Contrast agents include </a:t>
            </a:r>
            <a:r>
              <a:rPr lang="en-US" sz="3600" b="0" i="0" u="none" strike="noStrike" baseline="0" dirty="0" err="1"/>
              <a:t>iopanoic</a:t>
            </a:r>
            <a:r>
              <a:rPr lang="en-US" sz="3600" b="0" i="0" u="none" strike="noStrike" baseline="0" dirty="0"/>
              <a:t> acid (</a:t>
            </a:r>
            <a:r>
              <a:rPr lang="en-US" sz="3600" b="0" i="0" u="none" strike="noStrike" baseline="0" dirty="0" err="1"/>
              <a:t>Telepaque</a:t>
            </a:r>
            <a:r>
              <a:rPr lang="en-US" sz="3600" b="0" i="0" u="none" strike="noStrike" baseline="0" dirty="0"/>
              <a:t>), iodipamide meglumine (</a:t>
            </a:r>
            <a:r>
              <a:rPr lang="en-US" sz="3600" b="0" i="0" u="none" strike="noStrike" baseline="0" dirty="0" err="1"/>
              <a:t>Cholografin</a:t>
            </a:r>
            <a:r>
              <a:rPr lang="en-US" sz="3600" b="0" i="0" u="none" strike="noStrike" baseline="0" dirty="0"/>
              <a:t>), and sodium ipodate (</a:t>
            </a:r>
            <a:r>
              <a:rPr lang="en-US" sz="3600" b="0" i="0" u="none" strike="noStrike" baseline="0" dirty="0" err="1"/>
              <a:t>Oragrafin</a:t>
            </a:r>
            <a:r>
              <a:rPr lang="en-US" sz="3600" b="0" i="0" u="none" strike="noStrike" baseline="0" dirty="0"/>
              <a:t>). </a:t>
            </a:r>
          </a:p>
          <a:p>
            <a:pPr algn="l"/>
            <a:r>
              <a:rPr lang="en-US" sz="3600" b="0" i="0" u="none" strike="noStrike" baseline="0" dirty="0"/>
              <a:t>These</a:t>
            </a:r>
            <a:r>
              <a:rPr lang="en-US" sz="3600" dirty="0"/>
              <a:t> </a:t>
            </a:r>
            <a:r>
              <a:rPr lang="en-US" sz="3600" b="0" i="0" u="none" strike="noStrike" baseline="0" dirty="0"/>
              <a:t>agents are administered orally 10 to 12 hours before the x-ray study. </a:t>
            </a:r>
          </a:p>
          <a:p>
            <a:pPr algn="l"/>
            <a:r>
              <a:rPr lang="en-US" sz="3600" b="0" i="0" u="none" strike="noStrike" baseline="0" dirty="0"/>
              <a:t>To prevent contraction and emptying of the gallbladder, the patient is permitted nothing by mouth after the contrast agent is administered.</a:t>
            </a:r>
            <a:endParaRPr lang="en-US" sz="3600" dirty="0"/>
          </a:p>
        </p:txBody>
      </p:sp>
    </p:spTree>
    <p:extLst>
      <p:ext uri="{BB962C8B-B14F-4D97-AF65-F5344CB8AC3E}">
        <p14:creationId xmlns:p14="http://schemas.microsoft.com/office/powerpoint/2010/main" val="38335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FF009F-DAAF-489D-B44A-4C74552E476C}"/>
              </a:ext>
            </a:extLst>
          </p:cNvPr>
          <p:cNvPicPr>
            <a:picLocks noChangeAspect="1"/>
          </p:cNvPicPr>
          <p:nvPr/>
        </p:nvPicPr>
        <p:blipFill>
          <a:blip r:embed="rId2"/>
          <a:stretch>
            <a:fillRect/>
          </a:stretch>
        </p:blipFill>
        <p:spPr>
          <a:xfrm>
            <a:off x="206478" y="144527"/>
            <a:ext cx="11606980" cy="6506996"/>
          </a:xfrm>
          <a:prstGeom prst="rect">
            <a:avLst/>
          </a:prstGeom>
        </p:spPr>
      </p:pic>
    </p:spTree>
    <p:extLst>
      <p:ext uri="{BB962C8B-B14F-4D97-AF65-F5344CB8AC3E}">
        <p14:creationId xmlns:p14="http://schemas.microsoft.com/office/powerpoint/2010/main" val="12231350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96FD-B576-4D7E-9082-B1ED97B69F4A}"/>
              </a:ext>
            </a:extLst>
          </p:cNvPr>
          <p:cNvSpPr>
            <a:spLocks noGrp="1"/>
          </p:cNvSpPr>
          <p:nvPr>
            <p:ph type="title"/>
          </p:nvPr>
        </p:nvSpPr>
        <p:spPr/>
        <p:txBody>
          <a:bodyPr>
            <a:normAutofit fontScale="90000"/>
          </a:bodyPr>
          <a:lstStyle/>
          <a:p>
            <a:br>
              <a:rPr lang="en-US" sz="4400" b="0" i="0" u="none" strike="noStrike" baseline="0" dirty="0">
                <a:solidFill>
                  <a:srgbClr val="FF0000"/>
                </a:solidFill>
              </a:rPr>
            </a:br>
            <a:r>
              <a:rPr lang="en-US" sz="4400" b="0" i="0" u="none" strike="noStrike" baseline="0" dirty="0">
                <a:solidFill>
                  <a:srgbClr val="FF0000"/>
                </a:solidFill>
              </a:rPr>
              <a:t>ENDOSCOPIC RETROGRADE CHOLANGIOPANCREATOGRAPHY</a:t>
            </a:r>
            <a:br>
              <a:rPr lang="en-US" sz="4400" b="0" i="0" u="none" strike="noStrike" baseline="0"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DF3A2003-51D2-4F25-BBC6-A2805D254281}"/>
              </a:ext>
            </a:extLst>
          </p:cNvPr>
          <p:cNvSpPr>
            <a:spLocks noGrp="1"/>
          </p:cNvSpPr>
          <p:nvPr>
            <p:ph idx="1"/>
          </p:nvPr>
        </p:nvSpPr>
        <p:spPr/>
        <p:txBody>
          <a:bodyPr>
            <a:normAutofit/>
          </a:bodyPr>
          <a:lstStyle/>
          <a:p>
            <a:pPr algn="l"/>
            <a:r>
              <a:rPr lang="en-US" sz="3200" b="1" i="0" u="none" strike="noStrike" baseline="0" dirty="0">
                <a:solidFill>
                  <a:srgbClr val="000000"/>
                </a:solidFill>
              </a:rPr>
              <a:t>Endoscopic retrograde cholangiopancreatography </a:t>
            </a:r>
            <a:r>
              <a:rPr lang="en-US" sz="3200" b="0" i="0" u="none" strike="noStrike" baseline="0" dirty="0">
                <a:solidFill>
                  <a:srgbClr val="000000"/>
                </a:solidFill>
              </a:rPr>
              <a:t>(ERCP)</a:t>
            </a:r>
            <a:r>
              <a:rPr lang="en-US" sz="3200" dirty="0">
                <a:solidFill>
                  <a:srgbClr val="000000"/>
                </a:solidFill>
              </a:rPr>
              <a:t> </a:t>
            </a:r>
            <a:r>
              <a:rPr lang="en-US" sz="3200" b="0" i="0" u="none" strike="noStrike" baseline="0" dirty="0">
                <a:solidFill>
                  <a:srgbClr val="000000"/>
                </a:solidFill>
              </a:rPr>
              <a:t>permits direct visualization of structures that could once be seen only during laparotomy. </a:t>
            </a:r>
          </a:p>
          <a:p>
            <a:pPr algn="l"/>
            <a:r>
              <a:rPr lang="en-US" sz="3200" b="0" i="0" u="none" strike="noStrike" baseline="0" dirty="0">
                <a:solidFill>
                  <a:srgbClr val="000000"/>
                </a:solidFill>
              </a:rPr>
              <a:t>The examination of the hepatobiliary system is carried out via a side-viewing flexible fiberoptic endoscope inserted into the esophagus to the descending duodenum</a:t>
            </a:r>
          </a:p>
          <a:p>
            <a:pPr algn="l"/>
            <a:r>
              <a:rPr lang="en-US" sz="3200" b="0" i="0" u="none" strike="noStrike" baseline="0" dirty="0">
                <a:solidFill>
                  <a:srgbClr val="000000"/>
                </a:solidFill>
              </a:rPr>
              <a:t>Multiple position changes are required during the procedure, beginning in the left semi-prone position to pass the endoscope.</a:t>
            </a:r>
            <a:endParaRPr lang="en-US" sz="3200" dirty="0"/>
          </a:p>
        </p:txBody>
      </p:sp>
    </p:spTree>
    <p:extLst>
      <p:ext uri="{BB962C8B-B14F-4D97-AF65-F5344CB8AC3E}">
        <p14:creationId xmlns:p14="http://schemas.microsoft.com/office/powerpoint/2010/main" val="21040258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185373-6FFA-4BFE-BBE6-A40E4B0A7559}"/>
              </a:ext>
            </a:extLst>
          </p:cNvPr>
          <p:cNvPicPr>
            <a:picLocks noChangeAspect="1"/>
          </p:cNvPicPr>
          <p:nvPr/>
        </p:nvPicPr>
        <p:blipFill>
          <a:blip r:embed="rId2"/>
          <a:stretch>
            <a:fillRect/>
          </a:stretch>
        </p:blipFill>
        <p:spPr>
          <a:xfrm>
            <a:off x="1773382" y="651164"/>
            <a:ext cx="8035636" cy="5624945"/>
          </a:xfrm>
          <a:prstGeom prst="rect">
            <a:avLst/>
          </a:prstGeom>
        </p:spPr>
      </p:pic>
    </p:spTree>
    <p:extLst>
      <p:ext uri="{BB962C8B-B14F-4D97-AF65-F5344CB8AC3E}">
        <p14:creationId xmlns:p14="http://schemas.microsoft.com/office/powerpoint/2010/main" val="10224153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1B0F-11A9-431D-AA30-98B681F30A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9B5731-104F-4D0E-9559-B119F110CEB7}"/>
              </a:ext>
            </a:extLst>
          </p:cNvPr>
          <p:cNvSpPr>
            <a:spLocks noGrp="1"/>
          </p:cNvSpPr>
          <p:nvPr>
            <p:ph idx="1"/>
          </p:nvPr>
        </p:nvSpPr>
        <p:spPr/>
        <p:txBody>
          <a:bodyPr>
            <a:noAutofit/>
          </a:bodyPr>
          <a:lstStyle/>
          <a:p>
            <a:pPr algn="l"/>
            <a:r>
              <a:rPr lang="en-US" sz="3600" b="0" i="0" u="none" strike="noStrike" baseline="0" dirty="0"/>
              <a:t>Fluoroscopy and multiple x-rays are used during ERCP to evaluate the presence and location of ductal stones. </a:t>
            </a:r>
          </a:p>
          <a:p>
            <a:pPr algn="l"/>
            <a:r>
              <a:rPr lang="en-US" sz="3600" b="0" i="0" u="none" strike="noStrike" baseline="0" dirty="0"/>
              <a:t>Careful insertion of a catheter through the endoscope into the common bile duct is the most important step in sphincterotomy (division of the muscles of the biliary sphincter) for gallstone extraction via this technique. </a:t>
            </a:r>
            <a:endParaRPr lang="en-US" sz="3600" dirty="0"/>
          </a:p>
        </p:txBody>
      </p:sp>
    </p:spTree>
    <p:extLst>
      <p:ext uri="{BB962C8B-B14F-4D97-AF65-F5344CB8AC3E}">
        <p14:creationId xmlns:p14="http://schemas.microsoft.com/office/powerpoint/2010/main" val="976727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3680-1468-4139-B444-28B4CBF527F0}"/>
              </a:ext>
            </a:extLst>
          </p:cNvPr>
          <p:cNvSpPr>
            <a:spLocks noGrp="1"/>
          </p:cNvSpPr>
          <p:nvPr>
            <p:ph type="title"/>
          </p:nvPr>
        </p:nvSpPr>
        <p:spPr/>
        <p:txBody>
          <a:bodyPr/>
          <a:lstStyle/>
          <a:p>
            <a:r>
              <a:rPr lang="en-US" dirty="0">
                <a:solidFill>
                  <a:schemeClr val="accent1"/>
                </a:solidFill>
              </a:rPr>
              <a:t>Care of the patient</a:t>
            </a:r>
          </a:p>
        </p:txBody>
      </p:sp>
      <p:sp>
        <p:nvSpPr>
          <p:cNvPr id="3" name="Content Placeholder 2">
            <a:extLst>
              <a:ext uri="{FF2B5EF4-FFF2-40B4-BE49-F238E27FC236}">
                <a16:creationId xmlns:a16="http://schemas.microsoft.com/office/drawing/2014/main" id="{2987A349-F53D-4409-8FA0-B21479EDC02D}"/>
              </a:ext>
            </a:extLst>
          </p:cNvPr>
          <p:cNvSpPr>
            <a:spLocks noGrp="1"/>
          </p:cNvSpPr>
          <p:nvPr>
            <p:ph idx="1"/>
          </p:nvPr>
        </p:nvSpPr>
        <p:spPr/>
        <p:txBody>
          <a:bodyPr>
            <a:noAutofit/>
          </a:bodyPr>
          <a:lstStyle/>
          <a:p>
            <a:pPr algn="l"/>
            <a:r>
              <a:rPr lang="en-US" sz="3600" b="0" i="0" u="none" strike="noStrike" baseline="0" dirty="0"/>
              <a:t>the patient is given an explanation of the procedure and his or her role in it. </a:t>
            </a:r>
          </a:p>
          <a:p>
            <a:pPr algn="l"/>
            <a:r>
              <a:rPr lang="en-US" sz="3600" b="0" i="0" u="none" strike="noStrike" baseline="0" dirty="0"/>
              <a:t>The patient takes nothing by mouth for several hours before the procedure. </a:t>
            </a:r>
          </a:p>
          <a:p>
            <a:pPr algn="l"/>
            <a:r>
              <a:rPr lang="en-US" sz="3600" b="0" i="0" u="none" strike="noStrike" baseline="0" dirty="0"/>
              <a:t>Moderate sedation is used with this procedure, so the sedated patient must be monitored closely. </a:t>
            </a:r>
          </a:p>
          <a:p>
            <a:pPr algn="l"/>
            <a:r>
              <a:rPr lang="en-US" sz="3600" b="0" i="0" u="none" strike="noStrike" baseline="0" dirty="0"/>
              <a:t>Most endoscopists use a combination of an opioid and a benzodiazepine. </a:t>
            </a:r>
          </a:p>
        </p:txBody>
      </p:sp>
    </p:spTree>
    <p:extLst>
      <p:ext uri="{BB962C8B-B14F-4D97-AF65-F5344CB8AC3E}">
        <p14:creationId xmlns:p14="http://schemas.microsoft.com/office/powerpoint/2010/main" val="41286740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F159-FD80-4092-A97D-FD03518109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E1624E-CB7B-4988-92CB-78BF5829CB9D}"/>
              </a:ext>
            </a:extLst>
          </p:cNvPr>
          <p:cNvSpPr>
            <a:spLocks noGrp="1"/>
          </p:cNvSpPr>
          <p:nvPr>
            <p:ph idx="1"/>
          </p:nvPr>
        </p:nvSpPr>
        <p:spPr/>
        <p:txBody>
          <a:bodyPr>
            <a:normAutofit/>
          </a:bodyPr>
          <a:lstStyle/>
          <a:p>
            <a:pPr algn="l"/>
            <a:r>
              <a:rPr lang="en-US" sz="3600" b="0" i="0" u="none" strike="noStrike" baseline="0" dirty="0"/>
              <a:t>Medications such as glucagon or anticholinergics may also be necessary to eliminate duodenal peristalsis to make cannulation easier. </a:t>
            </a:r>
          </a:p>
          <a:p>
            <a:pPr algn="l"/>
            <a:r>
              <a:rPr lang="en-US" sz="3600" b="0" i="0" u="none" strike="noStrike" baseline="0" dirty="0"/>
              <a:t>The nurse observes closely for signs of respiratory and central nervous system depression, hypotension, oversedation, and vomiting (if glucagon is given). </a:t>
            </a:r>
          </a:p>
          <a:p>
            <a:pPr algn="l"/>
            <a:r>
              <a:rPr lang="en-US" sz="3600" b="0" i="0" u="none" strike="noStrike" baseline="0" dirty="0"/>
              <a:t>During ERCP, the nurse monitors intravenous fluids, administers medications, and positions the patient.</a:t>
            </a:r>
            <a:endParaRPr lang="en-US" sz="3600" dirty="0"/>
          </a:p>
          <a:p>
            <a:endParaRPr lang="en-US" sz="3600" dirty="0"/>
          </a:p>
        </p:txBody>
      </p:sp>
    </p:spTree>
    <p:extLst>
      <p:ext uri="{BB962C8B-B14F-4D97-AF65-F5344CB8AC3E}">
        <p14:creationId xmlns:p14="http://schemas.microsoft.com/office/powerpoint/2010/main" val="17235521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0FFC-B501-4683-A9E5-109627467F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F67DF9-03D6-4318-8E32-37F7BDB42080}"/>
              </a:ext>
            </a:extLst>
          </p:cNvPr>
          <p:cNvSpPr>
            <a:spLocks noGrp="1"/>
          </p:cNvSpPr>
          <p:nvPr>
            <p:ph idx="1"/>
          </p:nvPr>
        </p:nvSpPr>
        <p:spPr/>
        <p:txBody>
          <a:bodyPr>
            <a:noAutofit/>
          </a:bodyPr>
          <a:lstStyle/>
          <a:p>
            <a:pPr algn="l"/>
            <a:r>
              <a:rPr lang="en-US" sz="3600" b="0" i="0" u="none" strike="noStrike" baseline="0" dirty="0"/>
              <a:t>After the procedure, the nurse monitors the patient’s condition, observing vital signs and monitoring for signs of perforation or infection.</a:t>
            </a:r>
          </a:p>
          <a:p>
            <a:pPr algn="l"/>
            <a:r>
              <a:rPr lang="en-US" sz="3600" b="0" i="0" u="none" strike="noStrike" baseline="0" dirty="0"/>
              <a:t> The nurse also monitors the patient for side effects of any medications received during the procedure and for return of the gag and cough reflexes after the use of local anesthetics.</a:t>
            </a:r>
            <a:endParaRPr lang="en-US" sz="3600" dirty="0"/>
          </a:p>
        </p:txBody>
      </p:sp>
    </p:spTree>
    <p:extLst>
      <p:ext uri="{BB962C8B-B14F-4D97-AF65-F5344CB8AC3E}">
        <p14:creationId xmlns:p14="http://schemas.microsoft.com/office/powerpoint/2010/main" val="24164416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052A-04D9-4115-8ADB-3DF2AADBF77D}"/>
              </a:ext>
            </a:extLst>
          </p:cNvPr>
          <p:cNvSpPr>
            <a:spLocks noGrp="1"/>
          </p:cNvSpPr>
          <p:nvPr>
            <p:ph type="title"/>
          </p:nvPr>
        </p:nvSpPr>
        <p:spPr/>
        <p:txBody>
          <a:bodyPr>
            <a:normAutofit fontScale="90000"/>
          </a:bodyPr>
          <a:lstStyle/>
          <a:p>
            <a:br>
              <a:rPr lang="en-US" b="1" i="0" u="none" strike="noStrike" baseline="0" dirty="0">
                <a:solidFill>
                  <a:srgbClr val="FF0000"/>
                </a:solidFill>
              </a:rPr>
            </a:br>
            <a:r>
              <a:rPr lang="en-US" b="1" i="0" u="none" strike="noStrike" baseline="0" dirty="0">
                <a:solidFill>
                  <a:srgbClr val="FF0000"/>
                </a:solidFill>
              </a:rPr>
              <a:t>Hysterosalpingography or Uterotubography</a:t>
            </a:r>
            <a:br>
              <a:rPr lang="en-US" b="1" i="0" u="none" strike="noStrike" baseline="0"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7448DA04-DA77-4A49-87C4-C83549604381}"/>
              </a:ext>
            </a:extLst>
          </p:cNvPr>
          <p:cNvSpPr>
            <a:spLocks noGrp="1"/>
          </p:cNvSpPr>
          <p:nvPr>
            <p:ph idx="1"/>
          </p:nvPr>
        </p:nvSpPr>
        <p:spPr/>
        <p:txBody>
          <a:bodyPr>
            <a:normAutofit/>
          </a:bodyPr>
          <a:lstStyle/>
          <a:p>
            <a:pPr algn="l"/>
            <a:r>
              <a:rPr lang="en-US" sz="3600" dirty="0">
                <a:solidFill>
                  <a:srgbClr val="000000"/>
                </a:solidFill>
              </a:rPr>
              <a:t>I</a:t>
            </a:r>
            <a:r>
              <a:rPr lang="en-US" sz="3600" b="0" i="0" u="none" strike="noStrike" baseline="0" dirty="0">
                <a:solidFill>
                  <a:srgbClr val="000000"/>
                </a:solidFill>
              </a:rPr>
              <a:t>s an x-ray study of the uterus and the fallopian tubes after injection of a contrast agent. </a:t>
            </a:r>
          </a:p>
          <a:p>
            <a:pPr algn="l"/>
            <a:r>
              <a:rPr lang="en-US" sz="3600" b="0" i="0" u="none" strike="noStrike" baseline="0" dirty="0">
                <a:solidFill>
                  <a:srgbClr val="000000"/>
                </a:solidFill>
              </a:rPr>
              <a:t>The diagnostic procedure is performed to evaluate infertility or tubal patency and to detect any abnormal condition in the uterine cavity.</a:t>
            </a:r>
          </a:p>
          <a:p>
            <a:pPr algn="l"/>
            <a:r>
              <a:rPr lang="en-US" sz="3600" b="0" i="0" u="none" strike="noStrike" baseline="0" dirty="0">
                <a:solidFill>
                  <a:srgbClr val="000000"/>
                </a:solidFill>
              </a:rPr>
              <a:t>Sometimes the procedure is therapeutic because the flowing contrast agent flushes debris or loosens adhesions.</a:t>
            </a:r>
            <a:endParaRPr lang="en-US" sz="3600" dirty="0"/>
          </a:p>
        </p:txBody>
      </p:sp>
    </p:spTree>
    <p:extLst>
      <p:ext uri="{BB962C8B-B14F-4D97-AF65-F5344CB8AC3E}">
        <p14:creationId xmlns:p14="http://schemas.microsoft.com/office/powerpoint/2010/main" val="31564318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03B5-1EE7-4C53-9460-83805F8CB4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D25592-DF92-40BB-8FD9-6927233C5F8A}"/>
              </a:ext>
            </a:extLst>
          </p:cNvPr>
          <p:cNvSpPr>
            <a:spLocks noGrp="1"/>
          </p:cNvSpPr>
          <p:nvPr>
            <p:ph idx="1"/>
          </p:nvPr>
        </p:nvSpPr>
        <p:spPr/>
        <p:txBody>
          <a:bodyPr>
            <a:noAutofit/>
          </a:bodyPr>
          <a:lstStyle/>
          <a:p>
            <a:pPr algn="l"/>
            <a:r>
              <a:rPr lang="en-US" sz="3200" b="0" i="0" u="none" strike="noStrike" baseline="0" dirty="0"/>
              <a:t>In preparation for hysterosalpingography, the intestinal tract is cleansed with cathartics and an enema so that gas shadows do not distort the x-ray findings. </a:t>
            </a:r>
          </a:p>
          <a:p>
            <a:pPr algn="l"/>
            <a:r>
              <a:rPr lang="en-US" sz="3200" b="0" i="0" u="none" strike="noStrike" baseline="0" dirty="0"/>
              <a:t>An analgesic agent may be prescribed.</a:t>
            </a:r>
          </a:p>
          <a:p>
            <a:pPr algn="l"/>
            <a:r>
              <a:rPr lang="en-US" sz="3200" b="0" i="0" u="none" strike="noStrike" baseline="0" dirty="0"/>
              <a:t>The patient is placed in the lithotomy position and the cervix is exposed with a bivalved speculum. </a:t>
            </a:r>
          </a:p>
          <a:p>
            <a:pPr algn="l"/>
            <a:r>
              <a:rPr lang="en-US" sz="3200" b="0" i="0" u="none" strike="noStrike" baseline="0" dirty="0"/>
              <a:t>A cannula is inserted into the cervix and the contrast agent is injected into the uterine cavity and the fallopian tubes. </a:t>
            </a:r>
          </a:p>
          <a:p>
            <a:pPr algn="l"/>
            <a:r>
              <a:rPr lang="en-US" sz="3200" b="0" i="0" u="none" strike="noStrike" baseline="0" dirty="0"/>
              <a:t>X-rays are taken to show the path and the distribution of the contrast agent.</a:t>
            </a:r>
            <a:endParaRPr lang="en-US" sz="3200" dirty="0"/>
          </a:p>
        </p:txBody>
      </p:sp>
    </p:spTree>
    <p:extLst>
      <p:ext uri="{BB962C8B-B14F-4D97-AF65-F5344CB8AC3E}">
        <p14:creationId xmlns:p14="http://schemas.microsoft.com/office/powerpoint/2010/main" val="333242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B567-8BC2-47A2-B2DD-2D1BE000CE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95FBBA-0254-4293-AEA4-D292321D8BFF}"/>
              </a:ext>
            </a:extLst>
          </p:cNvPr>
          <p:cNvSpPr>
            <a:spLocks noGrp="1"/>
          </p:cNvSpPr>
          <p:nvPr>
            <p:ph idx="1"/>
          </p:nvPr>
        </p:nvSpPr>
        <p:spPr/>
        <p:txBody>
          <a:bodyPr>
            <a:normAutofit/>
          </a:bodyPr>
          <a:lstStyle/>
          <a:p>
            <a:pPr algn="l"/>
            <a:r>
              <a:rPr lang="en-US" sz="3600" b="0" i="0" u="none" strike="noStrike" baseline="0" dirty="0"/>
              <a:t>Some patients experience nausea, vomiting, cramps, and faintness. </a:t>
            </a:r>
          </a:p>
          <a:p>
            <a:pPr algn="l"/>
            <a:r>
              <a:rPr lang="en-US" sz="3600" b="0" i="0" u="none" strike="noStrike" baseline="0" dirty="0"/>
              <a:t>After the test, the patient is advised to wear a perineal pad for several hours because the radiopaque agent may stain clothing.</a:t>
            </a:r>
            <a:endParaRPr lang="en-US" sz="3600" dirty="0"/>
          </a:p>
        </p:txBody>
      </p:sp>
    </p:spTree>
    <p:extLst>
      <p:ext uri="{BB962C8B-B14F-4D97-AF65-F5344CB8AC3E}">
        <p14:creationId xmlns:p14="http://schemas.microsoft.com/office/powerpoint/2010/main" val="15957561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10C2-976D-418A-AABF-E5EEF7393DC5}"/>
              </a:ext>
            </a:extLst>
          </p:cNvPr>
          <p:cNvSpPr>
            <a:spLocks noGrp="1"/>
          </p:cNvSpPr>
          <p:nvPr>
            <p:ph type="title"/>
          </p:nvPr>
        </p:nvSpPr>
        <p:spPr/>
        <p:txBody>
          <a:bodyPr>
            <a:normAutofit fontScale="90000"/>
          </a:bodyPr>
          <a:lstStyle/>
          <a:p>
            <a:br>
              <a:rPr lang="en-US" sz="4400" b="1" i="0" u="none" strike="noStrike" baseline="0" dirty="0">
                <a:solidFill>
                  <a:srgbClr val="FF0000"/>
                </a:solidFill>
              </a:rPr>
            </a:br>
            <a:r>
              <a:rPr lang="en-US" sz="4400" b="1" i="0" u="none" strike="noStrike" baseline="0" dirty="0">
                <a:solidFill>
                  <a:srgbClr val="FF0000"/>
                </a:solidFill>
              </a:rPr>
              <a:t>IMAGING STUDIES</a:t>
            </a:r>
            <a:br>
              <a:rPr lang="en-US" sz="4400" b="1" i="0" u="none" strike="noStrike" baseline="0"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B8BA9031-38C1-4997-BE14-8D85757D30C2}"/>
              </a:ext>
            </a:extLst>
          </p:cNvPr>
          <p:cNvSpPr>
            <a:spLocks noGrp="1"/>
          </p:cNvSpPr>
          <p:nvPr>
            <p:ph idx="1"/>
          </p:nvPr>
        </p:nvSpPr>
        <p:spPr/>
        <p:txBody>
          <a:bodyPr>
            <a:normAutofit/>
          </a:bodyPr>
          <a:lstStyle/>
          <a:p>
            <a:pPr algn="l"/>
            <a:r>
              <a:rPr lang="en-US" sz="3600" b="0" i="0" u="none" strike="noStrike" baseline="0" dirty="0">
                <a:solidFill>
                  <a:srgbClr val="000000"/>
                </a:solidFill>
              </a:rPr>
              <a:t>Imaging studies, including x-rays, computed tomography (CT) scans, magnetic resonance imaging (MRI), contrast studies, and radioisotope diagnostic scans.</a:t>
            </a:r>
          </a:p>
          <a:p>
            <a:pPr algn="l"/>
            <a:r>
              <a:rPr lang="en-US" sz="3600" b="0" i="0" u="none" strike="noStrike" baseline="0" dirty="0">
                <a:solidFill>
                  <a:srgbClr val="000000"/>
                </a:solidFill>
              </a:rPr>
              <a:t>may be part of any diagnostic workup, ranging from a determination of the extent of infection in sinusitis to tumor growth in cancer.</a:t>
            </a:r>
            <a:endParaRPr lang="en-US" sz="3600" dirty="0"/>
          </a:p>
        </p:txBody>
      </p:sp>
    </p:spTree>
    <p:extLst>
      <p:ext uri="{BB962C8B-B14F-4D97-AF65-F5344CB8AC3E}">
        <p14:creationId xmlns:p14="http://schemas.microsoft.com/office/powerpoint/2010/main" val="1114008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B53D32-B524-4A8A-8981-03B237884E1F}"/>
              </a:ext>
            </a:extLst>
          </p:cNvPr>
          <p:cNvPicPr>
            <a:picLocks noChangeAspect="1"/>
          </p:cNvPicPr>
          <p:nvPr/>
        </p:nvPicPr>
        <p:blipFill>
          <a:blip r:embed="rId2"/>
          <a:stretch>
            <a:fillRect/>
          </a:stretch>
        </p:blipFill>
        <p:spPr>
          <a:xfrm>
            <a:off x="412954" y="294968"/>
            <a:ext cx="11312013" cy="6238567"/>
          </a:xfrm>
          <a:prstGeom prst="rect">
            <a:avLst/>
          </a:prstGeom>
        </p:spPr>
      </p:pic>
    </p:spTree>
    <p:extLst>
      <p:ext uri="{BB962C8B-B14F-4D97-AF65-F5344CB8AC3E}">
        <p14:creationId xmlns:p14="http://schemas.microsoft.com/office/powerpoint/2010/main" val="19468370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B47F-E9D6-45EC-98F8-7D02E21900BD}"/>
              </a:ext>
            </a:extLst>
          </p:cNvPr>
          <p:cNvSpPr>
            <a:spLocks noGrp="1"/>
          </p:cNvSpPr>
          <p:nvPr>
            <p:ph type="title"/>
          </p:nvPr>
        </p:nvSpPr>
        <p:spPr/>
        <p:txBody>
          <a:bodyPr>
            <a:normAutofit fontScale="90000"/>
          </a:bodyPr>
          <a:lstStyle/>
          <a:p>
            <a:br>
              <a:rPr lang="en-US" sz="4400" b="1" i="0" u="none" strike="noStrike" baseline="0" dirty="0">
                <a:solidFill>
                  <a:srgbClr val="FF0000"/>
                </a:solidFill>
              </a:rPr>
            </a:br>
            <a:r>
              <a:rPr lang="en-US" sz="4400" b="1" i="0" u="none" strike="noStrike" baseline="0" dirty="0">
                <a:solidFill>
                  <a:srgbClr val="FF0000"/>
                </a:solidFill>
              </a:rPr>
              <a:t>Chest X-Ray</a:t>
            </a:r>
            <a:br>
              <a:rPr lang="en-US" sz="4400" b="1" i="0" u="none" strike="noStrike" baseline="0"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6A3DF640-9814-4268-B766-BF180429D64B}"/>
              </a:ext>
            </a:extLst>
          </p:cNvPr>
          <p:cNvSpPr>
            <a:spLocks noGrp="1"/>
          </p:cNvSpPr>
          <p:nvPr>
            <p:ph idx="1"/>
          </p:nvPr>
        </p:nvSpPr>
        <p:spPr/>
        <p:txBody>
          <a:bodyPr>
            <a:normAutofit/>
          </a:bodyPr>
          <a:lstStyle/>
          <a:p>
            <a:pPr algn="l"/>
            <a:r>
              <a:rPr lang="en-US" sz="3600" b="0" i="0" u="none" strike="noStrike" baseline="0" dirty="0">
                <a:solidFill>
                  <a:srgbClr val="000000"/>
                </a:solidFill>
              </a:rPr>
              <a:t>Normal pulmonary tissue is radiolucent; therefore, densities produced by fluid, tumors, foreign bodies, and other pathologic conditions can be detected by x-ray examination.</a:t>
            </a:r>
          </a:p>
          <a:p>
            <a:pPr algn="l"/>
            <a:r>
              <a:rPr lang="en-US" sz="3600" b="0" i="0" u="none" strike="noStrike" baseline="0" dirty="0">
                <a:solidFill>
                  <a:srgbClr val="000000"/>
                </a:solidFill>
              </a:rPr>
              <a:t> A chest x-ray may reveal an extensive pathologic process in the lungs in the absence of symptoms. </a:t>
            </a:r>
          </a:p>
          <a:p>
            <a:pPr algn="l"/>
            <a:r>
              <a:rPr lang="en-US" sz="3600" b="0" i="0" u="none" strike="noStrike" baseline="0" dirty="0">
                <a:solidFill>
                  <a:srgbClr val="000000"/>
                </a:solidFill>
              </a:rPr>
              <a:t>The routine chest x-ray consists of two views—the posteroanterior projection and the lateral projection.</a:t>
            </a:r>
          </a:p>
          <a:p>
            <a:pPr marL="0" indent="0" algn="l">
              <a:buNone/>
            </a:pPr>
            <a:endParaRPr lang="en-US" sz="3600" dirty="0"/>
          </a:p>
        </p:txBody>
      </p:sp>
    </p:spTree>
    <p:extLst>
      <p:ext uri="{BB962C8B-B14F-4D97-AF65-F5344CB8AC3E}">
        <p14:creationId xmlns:p14="http://schemas.microsoft.com/office/powerpoint/2010/main" val="36535066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7AAA-7F17-4079-A4C7-BF058CBA54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88E12C-5771-4A3C-8F8A-D42374C32C18}"/>
              </a:ext>
            </a:extLst>
          </p:cNvPr>
          <p:cNvSpPr>
            <a:spLocks noGrp="1"/>
          </p:cNvSpPr>
          <p:nvPr>
            <p:ph idx="1"/>
          </p:nvPr>
        </p:nvSpPr>
        <p:spPr/>
        <p:txBody>
          <a:bodyPr>
            <a:normAutofit/>
          </a:bodyPr>
          <a:lstStyle/>
          <a:p>
            <a:pPr algn="l"/>
            <a:r>
              <a:rPr lang="en-US" sz="3600" b="0" i="0" u="none" strike="noStrike" baseline="0" dirty="0">
                <a:solidFill>
                  <a:srgbClr val="000000"/>
                </a:solidFill>
              </a:rPr>
              <a:t>Chest x-rays are usually taken after full inspiration (a deep breath) because the lungs are best visualized when they are well aerated.</a:t>
            </a:r>
          </a:p>
          <a:p>
            <a:pPr algn="l"/>
            <a:r>
              <a:rPr lang="en-US" sz="3600" b="0" i="0" u="none" strike="noStrike" baseline="0" dirty="0">
                <a:solidFill>
                  <a:srgbClr val="000000"/>
                </a:solidFill>
              </a:rPr>
              <a:t> Also, the diaphragm is at its lowest level and the largest expanse of lung is visible. </a:t>
            </a:r>
          </a:p>
          <a:p>
            <a:pPr algn="l"/>
            <a:r>
              <a:rPr lang="en-US" sz="3600" b="0" i="0" u="none" strike="noStrike" baseline="0" dirty="0">
                <a:solidFill>
                  <a:srgbClr val="000000"/>
                </a:solidFill>
              </a:rPr>
              <a:t>If taken on expiration, x-ray films may accentuate an otherwise unnoticed pneumothorax or obstruction of a major artery.</a:t>
            </a:r>
          </a:p>
          <a:p>
            <a:endParaRPr lang="en-US" sz="3600" dirty="0"/>
          </a:p>
        </p:txBody>
      </p:sp>
    </p:spTree>
    <p:extLst>
      <p:ext uri="{BB962C8B-B14F-4D97-AF65-F5344CB8AC3E}">
        <p14:creationId xmlns:p14="http://schemas.microsoft.com/office/powerpoint/2010/main" val="25794949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C121-CD0E-4AE1-B439-1F708AE2BE81}"/>
              </a:ext>
            </a:extLst>
          </p:cNvPr>
          <p:cNvSpPr>
            <a:spLocks noGrp="1"/>
          </p:cNvSpPr>
          <p:nvPr>
            <p:ph type="title"/>
          </p:nvPr>
        </p:nvSpPr>
        <p:spPr/>
        <p:txBody>
          <a:bodyPr>
            <a:normAutofit fontScale="90000"/>
          </a:bodyPr>
          <a:lstStyle/>
          <a:p>
            <a:br>
              <a:rPr lang="en-US" sz="4400" b="1" i="0" u="none" strike="noStrike" baseline="0" dirty="0">
                <a:solidFill>
                  <a:srgbClr val="FF0000"/>
                </a:solidFill>
              </a:rPr>
            </a:br>
            <a:r>
              <a:rPr lang="en-US" sz="4400" b="1" i="0" u="none" strike="noStrike" baseline="0" dirty="0">
                <a:solidFill>
                  <a:srgbClr val="FF0000"/>
                </a:solidFill>
              </a:rPr>
              <a:t>Computed Tomography</a:t>
            </a:r>
            <a:br>
              <a:rPr lang="en-US" sz="4400" b="1" i="0" u="none" strike="noStrike" baseline="0"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54F6781A-3233-493D-88DC-186A1F2472D3}"/>
              </a:ext>
            </a:extLst>
          </p:cNvPr>
          <p:cNvSpPr>
            <a:spLocks noGrp="1"/>
          </p:cNvSpPr>
          <p:nvPr>
            <p:ph idx="1"/>
          </p:nvPr>
        </p:nvSpPr>
        <p:spPr/>
        <p:txBody>
          <a:bodyPr>
            <a:normAutofit/>
          </a:bodyPr>
          <a:lstStyle/>
          <a:p>
            <a:pPr algn="l"/>
            <a:r>
              <a:rPr lang="en-US" sz="3600" b="0" i="0" u="none" strike="noStrike" baseline="0" dirty="0">
                <a:solidFill>
                  <a:srgbClr val="000000"/>
                </a:solidFill>
              </a:rPr>
              <a:t>CT is an imaging method in which the lungs are scanned in successive layers by a narrow-beam x-ray. </a:t>
            </a:r>
          </a:p>
          <a:p>
            <a:pPr algn="l"/>
            <a:r>
              <a:rPr lang="en-US" sz="3600" b="0" i="0" u="none" strike="noStrike" baseline="0" dirty="0">
                <a:solidFill>
                  <a:srgbClr val="000000"/>
                </a:solidFill>
              </a:rPr>
              <a:t>The images produced provide a cross-sectional view of the chest. </a:t>
            </a:r>
          </a:p>
          <a:p>
            <a:pPr algn="l"/>
            <a:r>
              <a:rPr lang="en-US" sz="3600" b="0" i="0" u="none" strike="noStrike" baseline="0" dirty="0">
                <a:solidFill>
                  <a:srgbClr val="000000"/>
                </a:solidFill>
              </a:rPr>
              <a:t>Whereas a chest x-ray shows major contrast between body densities, such as bones, soft tissues, and air, CT scans can distinguish fine tissue density. </a:t>
            </a:r>
          </a:p>
        </p:txBody>
      </p:sp>
    </p:spTree>
    <p:extLst>
      <p:ext uri="{BB962C8B-B14F-4D97-AF65-F5344CB8AC3E}">
        <p14:creationId xmlns:p14="http://schemas.microsoft.com/office/powerpoint/2010/main" val="21802892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1319C-953E-42B5-A543-089C451B37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5E4361-3E44-4626-AB39-B4A6BCD1A95A}"/>
              </a:ext>
            </a:extLst>
          </p:cNvPr>
          <p:cNvSpPr>
            <a:spLocks noGrp="1"/>
          </p:cNvSpPr>
          <p:nvPr>
            <p:ph idx="1"/>
          </p:nvPr>
        </p:nvSpPr>
        <p:spPr/>
        <p:txBody>
          <a:bodyPr>
            <a:normAutofit/>
          </a:bodyPr>
          <a:lstStyle/>
          <a:p>
            <a:pPr algn="l"/>
            <a:r>
              <a:rPr lang="en-US" sz="3600" b="0" i="0" u="none" strike="noStrike" baseline="0" dirty="0">
                <a:solidFill>
                  <a:srgbClr val="000000"/>
                </a:solidFill>
              </a:rPr>
              <a:t>CT</a:t>
            </a:r>
            <a:r>
              <a:rPr lang="en-US" sz="3600" dirty="0">
                <a:solidFill>
                  <a:srgbClr val="000000"/>
                </a:solidFill>
              </a:rPr>
              <a:t> </a:t>
            </a:r>
            <a:r>
              <a:rPr lang="en-US" sz="3600" b="0" i="0" u="none" strike="noStrike" baseline="0" dirty="0">
                <a:solidFill>
                  <a:srgbClr val="000000"/>
                </a:solidFill>
              </a:rPr>
              <a:t>may be used to define pulmonary nodules and small tumors adjacent to pleural surfaces that are not visible on routine chest x-ray, and to demonstrate mediastinal abnormalities and hilar adenopathy, which are difficult to visualize with other techniques.</a:t>
            </a:r>
          </a:p>
          <a:p>
            <a:pPr algn="l"/>
            <a:r>
              <a:rPr lang="en-US" sz="3600" b="0" i="0" u="none" strike="noStrike" baseline="0" dirty="0">
                <a:solidFill>
                  <a:srgbClr val="000000"/>
                </a:solidFill>
              </a:rPr>
              <a:t>Contrast agents are useful when evaluating the mediastinum and its contents.</a:t>
            </a:r>
            <a:endParaRPr lang="en-US" sz="3600" dirty="0"/>
          </a:p>
          <a:p>
            <a:endParaRPr lang="en-US" sz="3600" dirty="0"/>
          </a:p>
        </p:txBody>
      </p:sp>
    </p:spTree>
    <p:extLst>
      <p:ext uri="{BB962C8B-B14F-4D97-AF65-F5344CB8AC3E}">
        <p14:creationId xmlns:p14="http://schemas.microsoft.com/office/powerpoint/2010/main" val="3131476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1B580-13A0-4B9A-8FF5-FFB0332B4952}"/>
              </a:ext>
            </a:extLst>
          </p:cNvPr>
          <p:cNvSpPr>
            <a:spLocks noGrp="1"/>
          </p:cNvSpPr>
          <p:nvPr>
            <p:ph type="title"/>
          </p:nvPr>
        </p:nvSpPr>
        <p:spPr/>
        <p:txBody>
          <a:bodyPr/>
          <a:lstStyle/>
          <a:p>
            <a:r>
              <a:rPr lang="en-US" b="1" i="0" u="none" strike="noStrike" baseline="0" dirty="0">
                <a:solidFill>
                  <a:srgbClr val="FF0000"/>
                </a:solidFill>
              </a:rPr>
              <a:t>Magnetic Resonance Imaging</a:t>
            </a:r>
            <a:br>
              <a:rPr lang="en-US" b="1" i="0" u="none" strike="noStrike" baseline="0"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92E382D7-A596-44A3-BA10-0A57884BA9BD}"/>
              </a:ext>
            </a:extLst>
          </p:cNvPr>
          <p:cNvSpPr>
            <a:spLocks noGrp="1"/>
          </p:cNvSpPr>
          <p:nvPr>
            <p:ph idx="1"/>
          </p:nvPr>
        </p:nvSpPr>
        <p:spPr>
          <a:xfrm>
            <a:off x="838200" y="1274618"/>
            <a:ext cx="10515600" cy="4902345"/>
          </a:xfrm>
        </p:spPr>
        <p:txBody>
          <a:bodyPr>
            <a:noAutofit/>
          </a:bodyPr>
          <a:lstStyle/>
          <a:p>
            <a:pPr algn="l"/>
            <a:r>
              <a:rPr lang="en-US" sz="3200" b="0" i="0" u="none" strike="noStrike" baseline="0" dirty="0">
                <a:solidFill>
                  <a:srgbClr val="000000"/>
                </a:solidFill>
              </a:rPr>
              <a:t>MRIs are similar to CT scans except that magnetic fields and radiofrequency signals are used instead of a narrow-beam x-ray.</a:t>
            </a:r>
          </a:p>
          <a:p>
            <a:pPr algn="l"/>
            <a:r>
              <a:rPr lang="en-US" sz="3200" b="0" i="0" u="none" strike="noStrike" baseline="0" dirty="0">
                <a:solidFill>
                  <a:srgbClr val="000000"/>
                </a:solidFill>
              </a:rPr>
              <a:t>MRIs yield a much more detailed diagnostic image than CT scans. </a:t>
            </a:r>
          </a:p>
          <a:p>
            <a:pPr algn="l"/>
            <a:r>
              <a:rPr lang="en-US" sz="3200" b="0" i="0" u="none" strike="noStrike" baseline="0" dirty="0">
                <a:solidFill>
                  <a:srgbClr val="000000"/>
                </a:solidFill>
              </a:rPr>
              <a:t>MRI is used to characterize pulmonary nodules, stage bronchogenic carcinoma (assessment of chest wall invasion), and evaluate inflammatory activity in interstitial lung disease, acute pulmonary embolism, and chronic thrombolytic pulmonary hypertension</a:t>
            </a:r>
            <a:endParaRPr lang="en-US" sz="3200" dirty="0"/>
          </a:p>
        </p:txBody>
      </p:sp>
    </p:spTree>
    <p:extLst>
      <p:ext uri="{BB962C8B-B14F-4D97-AF65-F5344CB8AC3E}">
        <p14:creationId xmlns:p14="http://schemas.microsoft.com/office/powerpoint/2010/main" val="8131336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C018-5169-4C7D-A0D9-E15A70246F40}"/>
              </a:ext>
            </a:extLst>
          </p:cNvPr>
          <p:cNvSpPr>
            <a:spLocks noGrp="1"/>
          </p:cNvSpPr>
          <p:nvPr>
            <p:ph type="ctrTitle"/>
          </p:nvPr>
        </p:nvSpPr>
        <p:spPr/>
        <p:txBody>
          <a:bodyPr/>
          <a:lstStyle/>
          <a:p>
            <a:r>
              <a:rPr lang="en-US" sz="6000" b="1" i="0" u="none" strike="noStrike" baseline="0" dirty="0">
                <a:solidFill>
                  <a:srgbClr val="FF0000"/>
                </a:solidFill>
              </a:rPr>
              <a:t>ENDOSCOPIC PROCEDURES</a:t>
            </a:r>
            <a:endParaRPr lang="en-US" dirty="0"/>
          </a:p>
        </p:txBody>
      </p:sp>
      <p:sp>
        <p:nvSpPr>
          <p:cNvPr id="3" name="Subtitle 2">
            <a:extLst>
              <a:ext uri="{FF2B5EF4-FFF2-40B4-BE49-F238E27FC236}">
                <a16:creationId xmlns:a16="http://schemas.microsoft.com/office/drawing/2014/main" id="{8FC6E9E2-CE86-4DE3-8BB1-72AA4C2B41D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33096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3B0E-7BD8-4101-AE7B-DB032C44DECE}"/>
              </a:ext>
            </a:extLst>
          </p:cNvPr>
          <p:cNvSpPr>
            <a:spLocks noGrp="1"/>
          </p:cNvSpPr>
          <p:nvPr>
            <p:ph type="title"/>
          </p:nvPr>
        </p:nvSpPr>
        <p:spPr/>
        <p:txBody>
          <a:bodyPr>
            <a:normAutofit fontScale="90000"/>
          </a:bodyPr>
          <a:lstStyle/>
          <a:p>
            <a:br>
              <a:rPr lang="en-US" sz="4400" b="1" i="0" u="none" strike="noStrike" baseline="0" dirty="0">
                <a:solidFill>
                  <a:srgbClr val="FF0000"/>
                </a:solidFill>
              </a:rPr>
            </a:br>
            <a:r>
              <a:rPr lang="en-US" sz="4400" b="1" i="0" u="none" strike="noStrike" baseline="0" dirty="0">
                <a:solidFill>
                  <a:srgbClr val="FF0000"/>
                </a:solidFill>
              </a:rPr>
              <a:t>Bronchoscopy</a:t>
            </a:r>
            <a:br>
              <a:rPr lang="en-US" sz="4400" b="1" i="0" u="none" strike="noStrike" baseline="0"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7C73CC4D-A3B1-4EEA-A9C5-A7988918BB97}"/>
              </a:ext>
            </a:extLst>
          </p:cNvPr>
          <p:cNvSpPr>
            <a:spLocks noGrp="1"/>
          </p:cNvSpPr>
          <p:nvPr>
            <p:ph idx="1"/>
          </p:nvPr>
        </p:nvSpPr>
        <p:spPr/>
        <p:txBody>
          <a:bodyPr>
            <a:noAutofit/>
          </a:bodyPr>
          <a:lstStyle/>
          <a:p>
            <a:pPr algn="l"/>
            <a:r>
              <a:rPr lang="en-US" sz="3600" b="1" i="0" u="none" strike="noStrike" baseline="0" dirty="0">
                <a:solidFill>
                  <a:srgbClr val="000000"/>
                </a:solidFill>
              </a:rPr>
              <a:t>Bronchoscopy </a:t>
            </a:r>
            <a:r>
              <a:rPr lang="en-US" sz="3600" b="0" i="0" u="none" strike="noStrike" baseline="0" dirty="0">
                <a:solidFill>
                  <a:srgbClr val="000000"/>
                </a:solidFill>
              </a:rPr>
              <a:t>is the direct inspection and examination of the larynx, trachea, and bronchi through either a flexible fiberoptic bronchoscope or a rigid bronchoscope. </a:t>
            </a:r>
          </a:p>
          <a:p>
            <a:pPr algn="l"/>
            <a:r>
              <a:rPr lang="en-US" sz="3600" b="0" i="0" u="none" strike="noStrike" baseline="0" dirty="0">
                <a:solidFill>
                  <a:srgbClr val="000000"/>
                </a:solidFill>
              </a:rPr>
              <a:t>The fiberoptic scope is used more frequently in current practice</a:t>
            </a:r>
            <a:endParaRPr lang="en-US" sz="3600" dirty="0"/>
          </a:p>
        </p:txBody>
      </p:sp>
    </p:spTree>
    <p:extLst>
      <p:ext uri="{BB962C8B-B14F-4D97-AF65-F5344CB8AC3E}">
        <p14:creationId xmlns:p14="http://schemas.microsoft.com/office/powerpoint/2010/main" val="28974305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1F3DD5-6D4B-48A8-9C0D-6E06E5E1F25E}"/>
              </a:ext>
            </a:extLst>
          </p:cNvPr>
          <p:cNvPicPr>
            <a:picLocks noChangeAspect="1"/>
          </p:cNvPicPr>
          <p:nvPr/>
        </p:nvPicPr>
        <p:blipFill>
          <a:blip r:embed="rId2"/>
          <a:stretch>
            <a:fillRect/>
          </a:stretch>
        </p:blipFill>
        <p:spPr>
          <a:xfrm>
            <a:off x="1108365" y="263236"/>
            <a:ext cx="9019308" cy="5927071"/>
          </a:xfrm>
          <a:prstGeom prst="rect">
            <a:avLst/>
          </a:prstGeom>
        </p:spPr>
      </p:pic>
    </p:spTree>
    <p:extLst>
      <p:ext uri="{BB962C8B-B14F-4D97-AF65-F5344CB8AC3E}">
        <p14:creationId xmlns:p14="http://schemas.microsoft.com/office/powerpoint/2010/main" val="36134185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4C66-74F4-4490-8FF0-A58FE10B9D91}"/>
              </a:ext>
            </a:extLst>
          </p:cNvPr>
          <p:cNvSpPr>
            <a:spLocks noGrp="1"/>
          </p:cNvSpPr>
          <p:nvPr>
            <p:ph type="title"/>
          </p:nvPr>
        </p:nvSpPr>
        <p:spPr/>
        <p:txBody>
          <a:bodyPr/>
          <a:lstStyle/>
          <a:p>
            <a:r>
              <a:rPr lang="en-US" sz="4400" b="0" i="0" u="none" strike="noStrike" baseline="0" dirty="0">
                <a:solidFill>
                  <a:schemeClr val="accent1"/>
                </a:solidFill>
                <a:latin typeface="AGaramond-Regular"/>
              </a:rPr>
              <a:t>The purposes of diagnostic bronchoscopy are:</a:t>
            </a:r>
            <a:endParaRPr lang="en-US" dirty="0">
              <a:solidFill>
                <a:schemeClr val="accent1"/>
              </a:solidFill>
            </a:endParaRPr>
          </a:p>
        </p:txBody>
      </p:sp>
      <p:sp>
        <p:nvSpPr>
          <p:cNvPr id="3" name="Content Placeholder 2">
            <a:extLst>
              <a:ext uri="{FF2B5EF4-FFF2-40B4-BE49-F238E27FC236}">
                <a16:creationId xmlns:a16="http://schemas.microsoft.com/office/drawing/2014/main" id="{9C1CBDE0-F261-43E2-B032-E4C806354178}"/>
              </a:ext>
            </a:extLst>
          </p:cNvPr>
          <p:cNvSpPr>
            <a:spLocks noGrp="1"/>
          </p:cNvSpPr>
          <p:nvPr>
            <p:ph idx="1"/>
          </p:nvPr>
        </p:nvSpPr>
        <p:spPr/>
        <p:txBody>
          <a:bodyPr>
            <a:normAutofit/>
          </a:bodyPr>
          <a:lstStyle/>
          <a:p>
            <a:pPr marL="857250" indent="-857250" algn="l">
              <a:buFont typeface="+mj-lt"/>
              <a:buAutoNum type="romanUcPeriod"/>
            </a:pPr>
            <a:r>
              <a:rPr lang="en-US" sz="3600" dirty="0"/>
              <a:t>T</a:t>
            </a:r>
            <a:r>
              <a:rPr lang="en-US" sz="3600" b="0" i="0" u="none" strike="noStrike" baseline="0" dirty="0"/>
              <a:t>o examine tissues or collect secretions. </a:t>
            </a:r>
          </a:p>
          <a:p>
            <a:pPr marL="857250" indent="-857250" algn="l">
              <a:buFont typeface="+mj-lt"/>
              <a:buAutoNum type="romanUcPeriod"/>
            </a:pPr>
            <a:r>
              <a:rPr lang="en-US" sz="3600" b="0" i="0" u="none" strike="noStrike" baseline="0" dirty="0"/>
              <a:t>To determine the location and extent of the pathologic process and to obtain a tissue sample for diagnosis (by biting or cutting forceps, curettage, or brush biopsy),</a:t>
            </a:r>
          </a:p>
          <a:p>
            <a:pPr marL="857250" indent="-857250" algn="l">
              <a:buFont typeface="+mj-lt"/>
              <a:buAutoNum type="romanUcPeriod"/>
            </a:pPr>
            <a:r>
              <a:rPr lang="en-US" sz="3600" dirty="0"/>
              <a:t>T</a:t>
            </a:r>
            <a:r>
              <a:rPr lang="en-US" sz="3600" b="0" i="0" u="none" strike="noStrike" baseline="0" dirty="0"/>
              <a:t>o determine if a tumor can be resected surgically</a:t>
            </a:r>
          </a:p>
          <a:p>
            <a:pPr marL="857250" indent="-857250" algn="l">
              <a:buFont typeface="+mj-lt"/>
              <a:buAutoNum type="romanUcPeriod"/>
            </a:pPr>
            <a:r>
              <a:rPr lang="en-US" sz="3600" b="0" i="0" u="none" strike="noStrike" baseline="0" dirty="0"/>
              <a:t>To</a:t>
            </a:r>
            <a:r>
              <a:rPr lang="en-US" sz="3600" dirty="0"/>
              <a:t> </a:t>
            </a:r>
            <a:r>
              <a:rPr lang="en-US" sz="3600" b="0" i="0" u="none" strike="noStrike" baseline="0" dirty="0"/>
              <a:t>diagnose bleeding sites (source of hemoptysis).</a:t>
            </a:r>
            <a:endParaRPr lang="en-US" sz="3600" dirty="0"/>
          </a:p>
        </p:txBody>
      </p:sp>
    </p:spTree>
    <p:extLst>
      <p:ext uri="{BB962C8B-B14F-4D97-AF65-F5344CB8AC3E}">
        <p14:creationId xmlns:p14="http://schemas.microsoft.com/office/powerpoint/2010/main" val="31638154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7D5F-5AF9-488B-AC84-3D8854EA8FA8}"/>
              </a:ext>
            </a:extLst>
          </p:cNvPr>
          <p:cNvSpPr>
            <a:spLocks noGrp="1"/>
          </p:cNvSpPr>
          <p:nvPr>
            <p:ph type="title"/>
          </p:nvPr>
        </p:nvSpPr>
        <p:spPr/>
        <p:txBody>
          <a:bodyPr/>
          <a:lstStyle/>
          <a:p>
            <a:r>
              <a:rPr lang="en-US" sz="4400" b="0" i="0" u="none" strike="noStrike" baseline="0" dirty="0">
                <a:solidFill>
                  <a:schemeClr val="accent1"/>
                </a:solidFill>
              </a:rPr>
              <a:t>Therapeutic bronchoscopy is used to:</a:t>
            </a:r>
            <a:endParaRPr lang="en-US" dirty="0">
              <a:solidFill>
                <a:schemeClr val="accent1"/>
              </a:solidFill>
            </a:endParaRPr>
          </a:p>
        </p:txBody>
      </p:sp>
      <p:sp>
        <p:nvSpPr>
          <p:cNvPr id="3" name="Content Placeholder 2">
            <a:extLst>
              <a:ext uri="{FF2B5EF4-FFF2-40B4-BE49-F238E27FC236}">
                <a16:creationId xmlns:a16="http://schemas.microsoft.com/office/drawing/2014/main" id="{BF90AF71-938B-46F9-A730-45210B2A8069}"/>
              </a:ext>
            </a:extLst>
          </p:cNvPr>
          <p:cNvSpPr>
            <a:spLocks noGrp="1"/>
          </p:cNvSpPr>
          <p:nvPr>
            <p:ph idx="1"/>
          </p:nvPr>
        </p:nvSpPr>
        <p:spPr/>
        <p:txBody>
          <a:bodyPr>
            <a:normAutofit/>
          </a:bodyPr>
          <a:lstStyle/>
          <a:p>
            <a:pPr marL="857250" indent="-857250" algn="l">
              <a:buFont typeface="+mj-lt"/>
              <a:buAutoNum type="romanUcPeriod"/>
            </a:pPr>
            <a:r>
              <a:rPr lang="en-US" sz="3600" dirty="0"/>
              <a:t>R</a:t>
            </a:r>
            <a:r>
              <a:rPr lang="en-US" sz="3600" b="0" i="0" u="none" strike="noStrike" baseline="0" dirty="0"/>
              <a:t>emove foreign bodies from the tracheobronchial tree</a:t>
            </a:r>
          </a:p>
          <a:p>
            <a:pPr marL="857250" indent="-857250" algn="l">
              <a:buFont typeface="+mj-lt"/>
              <a:buAutoNum type="romanUcPeriod"/>
            </a:pPr>
            <a:r>
              <a:rPr lang="en-US" sz="3600" dirty="0"/>
              <a:t>R</a:t>
            </a:r>
            <a:r>
              <a:rPr lang="en-US" sz="3600" b="0" i="0" u="none" strike="noStrike" baseline="0" dirty="0"/>
              <a:t>emove secretions obstructing the tracheobronchial tree when the patient cannot clear them</a:t>
            </a:r>
          </a:p>
          <a:p>
            <a:pPr marL="857250" indent="-857250" algn="l">
              <a:buFont typeface="+mj-lt"/>
              <a:buAutoNum type="romanUcPeriod"/>
            </a:pPr>
            <a:r>
              <a:rPr lang="en-US" sz="3600" b="0" i="0" u="none" strike="noStrike" baseline="0" dirty="0"/>
              <a:t>Treat postoperative atelectasis</a:t>
            </a:r>
          </a:p>
          <a:p>
            <a:pPr marL="857250" indent="-857250" algn="l">
              <a:buFont typeface="+mj-lt"/>
              <a:buAutoNum type="romanUcPeriod"/>
            </a:pPr>
            <a:r>
              <a:rPr lang="en-US" sz="3600" b="0" i="0" u="none" strike="noStrike" baseline="0" dirty="0"/>
              <a:t>Destroy and excise lesions.</a:t>
            </a:r>
            <a:endParaRPr lang="en-US" sz="3600" dirty="0"/>
          </a:p>
        </p:txBody>
      </p:sp>
    </p:spTree>
    <p:extLst>
      <p:ext uri="{BB962C8B-B14F-4D97-AF65-F5344CB8AC3E}">
        <p14:creationId xmlns:p14="http://schemas.microsoft.com/office/powerpoint/2010/main" val="1930533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74E6C-2FCC-491C-B297-094A0E7A143F}"/>
              </a:ext>
            </a:extLst>
          </p:cNvPr>
          <p:cNvPicPr>
            <a:picLocks noChangeAspect="1"/>
          </p:cNvPicPr>
          <p:nvPr/>
        </p:nvPicPr>
        <p:blipFill>
          <a:blip r:embed="rId2"/>
          <a:stretch>
            <a:fillRect/>
          </a:stretch>
        </p:blipFill>
        <p:spPr>
          <a:xfrm>
            <a:off x="0" y="221225"/>
            <a:ext cx="11739716" cy="6002593"/>
          </a:xfrm>
          <a:prstGeom prst="rect">
            <a:avLst/>
          </a:prstGeom>
        </p:spPr>
      </p:pic>
    </p:spTree>
    <p:extLst>
      <p:ext uri="{BB962C8B-B14F-4D97-AF65-F5344CB8AC3E}">
        <p14:creationId xmlns:p14="http://schemas.microsoft.com/office/powerpoint/2010/main" val="11091330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0B95-3CE7-4E58-B3C6-91AA1FBFDB62}"/>
              </a:ext>
            </a:extLst>
          </p:cNvPr>
          <p:cNvSpPr>
            <a:spLocks noGrp="1"/>
          </p:cNvSpPr>
          <p:nvPr>
            <p:ph type="title"/>
          </p:nvPr>
        </p:nvSpPr>
        <p:spPr/>
        <p:txBody>
          <a:bodyPr/>
          <a:lstStyle/>
          <a:p>
            <a:r>
              <a:rPr lang="en-US" dirty="0">
                <a:solidFill>
                  <a:schemeClr val="accent1"/>
                </a:solidFill>
              </a:rPr>
              <a:t>Complications of bronchoscopy</a:t>
            </a:r>
          </a:p>
        </p:txBody>
      </p:sp>
      <p:sp>
        <p:nvSpPr>
          <p:cNvPr id="3" name="Content Placeholder 2">
            <a:extLst>
              <a:ext uri="{FF2B5EF4-FFF2-40B4-BE49-F238E27FC236}">
                <a16:creationId xmlns:a16="http://schemas.microsoft.com/office/drawing/2014/main" id="{C09D8782-FFD2-41B2-BC99-A3B421A31B97}"/>
              </a:ext>
            </a:extLst>
          </p:cNvPr>
          <p:cNvSpPr>
            <a:spLocks noGrp="1"/>
          </p:cNvSpPr>
          <p:nvPr>
            <p:ph idx="1"/>
          </p:nvPr>
        </p:nvSpPr>
        <p:spPr>
          <a:xfrm>
            <a:off x="838200" y="1316182"/>
            <a:ext cx="10515600" cy="4860781"/>
          </a:xfrm>
        </p:spPr>
        <p:txBody>
          <a:bodyPr>
            <a:noAutofit/>
          </a:bodyPr>
          <a:lstStyle/>
          <a:p>
            <a:pPr algn="l"/>
            <a:r>
              <a:rPr lang="en-US" sz="3600" dirty="0"/>
              <a:t>R</a:t>
            </a:r>
            <a:r>
              <a:rPr lang="en-US" sz="3600" b="0" i="0" u="none" strike="noStrike" baseline="0" dirty="0"/>
              <a:t>eaction to the local anesthetic </a:t>
            </a:r>
            <a:endParaRPr lang="en-US" sz="3600" dirty="0"/>
          </a:p>
          <a:p>
            <a:pPr algn="l"/>
            <a:r>
              <a:rPr lang="en-US" sz="3600" b="0" i="0" u="none" strike="noStrike" baseline="0" dirty="0"/>
              <a:t>Infection</a:t>
            </a:r>
          </a:p>
          <a:p>
            <a:pPr algn="l"/>
            <a:r>
              <a:rPr lang="en-US" sz="3600" dirty="0"/>
              <a:t>A</a:t>
            </a:r>
            <a:r>
              <a:rPr lang="en-US" sz="3600" b="0" i="0" u="none" strike="noStrike" baseline="0" dirty="0"/>
              <a:t>spiration</a:t>
            </a:r>
          </a:p>
          <a:p>
            <a:pPr algn="l"/>
            <a:r>
              <a:rPr lang="en-US" sz="3600" dirty="0"/>
              <a:t>B</a:t>
            </a:r>
            <a:r>
              <a:rPr lang="en-US" sz="3600" b="0" i="0" u="none" strike="noStrike" baseline="0" dirty="0"/>
              <a:t>ronchospasm</a:t>
            </a:r>
            <a:endParaRPr lang="en-US" sz="3600" dirty="0"/>
          </a:p>
          <a:p>
            <a:pPr algn="l"/>
            <a:r>
              <a:rPr lang="en-US" sz="3600" b="1" dirty="0"/>
              <a:t>H</a:t>
            </a:r>
            <a:r>
              <a:rPr lang="en-US" sz="3600" b="1" i="0" u="none" strike="noStrike" baseline="0" dirty="0"/>
              <a:t>ypoxemia </a:t>
            </a:r>
            <a:r>
              <a:rPr lang="en-US" sz="3600" b="0" i="0" u="none" strike="noStrike" baseline="0" dirty="0"/>
              <a:t>(low blood oxygen level)</a:t>
            </a:r>
          </a:p>
          <a:p>
            <a:pPr algn="l"/>
            <a:r>
              <a:rPr lang="en-US" sz="3600" dirty="0"/>
              <a:t>P</a:t>
            </a:r>
            <a:r>
              <a:rPr lang="en-US" sz="3600" b="0" i="0" u="none" strike="noStrike" baseline="0" dirty="0"/>
              <a:t>neumothorax</a:t>
            </a:r>
            <a:endParaRPr lang="en-US" sz="3600" dirty="0"/>
          </a:p>
          <a:p>
            <a:pPr algn="l"/>
            <a:r>
              <a:rPr lang="en-US" sz="3600" dirty="0"/>
              <a:t>B</a:t>
            </a:r>
            <a:r>
              <a:rPr lang="en-US" sz="3600" b="0" i="0" u="none" strike="noStrike" baseline="0" dirty="0"/>
              <a:t>leeding</a:t>
            </a:r>
          </a:p>
          <a:p>
            <a:pPr algn="l"/>
            <a:r>
              <a:rPr lang="en-US" sz="3600" b="0" i="0" u="none" strike="noStrike" baseline="0" dirty="0"/>
              <a:t>perforation.</a:t>
            </a:r>
            <a:endParaRPr lang="en-US" sz="3600" dirty="0"/>
          </a:p>
        </p:txBody>
      </p:sp>
    </p:spTree>
    <p:extLst>
      <p:ext uri="{BB962C8B-B14F-4D97-AF65-F5344CB8AC3E}">
        <p14:creationId xmlns:p14="http://schemas.microsoft.com/office/powerpoint/2010/main" val="11268413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98668-2A45-4E00-8630-3E20B3F99386}"/>
              </a:ext>
            </a:extLst>
          </p:cNvPr>
          <p:cNvSpPr>
            <a:spLocks noGrp="1"/>
          </p:cNvSpPr>
          <p:nvPr>
            <p:ph type="title"/>
          </p:nvPr>
        </p:nvSpPr>
        <p:spPr/>
        <p:txBody>
          <a:bodyPr/>
          <a:lstStyle/>
          <a:p>
            <a:r>
              <a:rPr lang="en-US" sz="4400" b="0" i="0" u="none" strike="noStrike" baseline="0" dirty="0">
                <a:solidFill>
                  <a:srgbClr val="2E027D"/>
                </a:solidFill>
              </a:rPr>
              <a:t>NURSING INTERVENTIONS</a:t>
            </a:r>
            <a:br>
              <a:rPr lang="en-US" sz="4400" b="0" i="0" u="none" strike="noStrike" baseline="0" dirty="0">
                <a:solidFill>
                  <a:srgbClr val="2E027D"/>
                </a:solidFill>
              </a:rPr>
            </a:br>
            <a:endParaRPr lang="en-US" dirty="0"/>
          </a:p>
        </p:txBody>
      </p:sp>
      <p:sp>
        <p:nvSpPr>
          <p:cNvPr id="3" name="Content Placeholder 2">
            <a:extLst>
              <a:ext uri="{FF2B5EF4-FFF2-40B4-BE49-F238E27FC236}">
                <a16:creationId xmlns:a16="http://schemas.microsoft.com/office/drawing/2014/main" id="{F250B1C3-8F7F-4DD6-90E8-D4572DE5A029}"/>
              </a:ext>
            </a:extLst>
          </p:cNvPr>
          <p:cNvSpPr>
            <a:spLocks noGrp="1"/>
          </p:cNvSpPr>
          <p:nvPr>
            <p:ph idx="1"/>
          </p:nvPr>
        </p:nvSpPr>
        <p:spPr/>
        <p:txBody>
          <a:bodyPr>
            <a:normAutofit/>
          </a:bodyPr>
          <a:lstStyle/>
          <a:p>
            <a:pPr algn="l"/>
            <a:r>
              <a:rPr lang="en-US" sz="3600" dirty="0">
                <a:solidFill>
                  <a:srgbClr val="000000"/>
                </a:solidFill>
              </a:rPr>
              <a:t>A</a:t>
            </a:r>
            <a:r>
              <a:rPr lang="en-US" sz="3600" b="0" i="0" u="none" strike="noStrike" baseline="0" dirty="0">
                <a:solidFill>
                  <a:srgbClr val="000000"/>
                </a:solidFill>
              </a:rPr>
              <a:t> signed consent form is obtained from the patient</a:t>
            </a:r>
          </a:p>
          <a:p>
            <a:pPr algn="l"/>
            <a:r>
              <a:rPr lang="en-US" sz="3600" dirty="0">
                <a:solidFill>
                  <a:srgbClr val="000000"/>
                </a:solidFill>
              </a:rPr>
              <a:t>F</a:t>
            </a:r>
            <a:r>
              <a:rPr lang="en-US" sz="3600" b="0" i="0" u="none" strike="noStrike" baseline="0" dirty="0">
                <a:solidFill>
                  <a:srgbClr val="000000"/>
                </a:solidFill>
              </a:rPr>
              <a:t>ood and fluids are withheld for 6 hours before the test to reduce the risk of aspiration when the cough reflex is blocked by anesthesia. </a:t>
            </a:r>
          </a:p>
          <a:p>
            <a:pPr algn="l"/>
            <a:r>
              <a:rPr lang="en-US" sz="3600" b="0" i="0" u="none" strike="noStrike" baseline="0" dirty="0">
                <a:solidFill>
                  <a:srgbClr val="000000"/>
                </a:solidFill>
              </a:rPr>
              <a:t>The nurse explains the procedure to the patient to reduce fear and decrease anxiety </a:t>
            </a:r>
          </a:p>
        </p:txBody>
      </p:sp>
    </p:spTree>
    <p:extLst>
      <p:ext uri="{BB962C8B-B14F-4D97-AF65-F5344CB8AC3E}">
        <p14:creationId xmlns:p14="http://schemas.microsoft.com/office/powerpoint/2010/main" val="1395697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0E4D1-B60C-421D-94DF-86F9A0F0FB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B8C065-74C7-468D-9A87-6FA83E8DACF4}"/>
              </a:ext>
            </a:extLst>
          </p:cNvPr>
          <p:cNvSpPr>
            <a:spLocks noGrp="1"/>
          </p:cNvSpPr>
          <p:nvPr>
            <p:ph idx="1"/>
          </p:nvPr>
        </p:nvSpPr>
        <p:spPr/>
        <p:txBody>
          <a:bodyPr>
            <a:normAutofit/>
          </a:bodyPr>
          <a:lstStyle/>
          <a:p>
            <a:r>
              <a:rPr lang="en-US" sz="3600" dirty="0">
                <a:solidFill>
                  <a:srgbClr val="000000"/>
                </a:solidFill>
              </a:rPr>
              <a:t>A</a:t>
            </a:r>
            <a:r>
              <a:rPr lang="en-US" sz="3600" b="0" i="0" u="none" strike="noStrike" baseline="0" dirty="0">
                <a:solidFill>
                  <a:srgbClr val="000000"/>
                </a:solidFill>
              </a:rPr>
              <a:t>dminister preoperative medications (usually atropine and a sedative or opioid) as prescribed to inhibit vagal stimulation (thereby guarding against bradycardia, dysrhythmias, and hypotension), suppress the cough reflex, sedate the patient, and relieve anxiety.</a:t>
            </a:r>
            <a:endParaRPr lang="en-US" sz="3600" dirty="0"/>
          </a:p>
          <a:p>
            <a:endParaRPr lang="en-US" sz="3600" dirty="0"/>
          </a:p>
        </p:txBody>
      </p:sp>
    </p:spTree>
    <p:extLst>
      <p:ext uri="{BB962C8B-B14F-4D97-AF65-F5344CB8AC3E}">
        <p14:creationId xmlns:p14="http://schemas.microsoft.com/office/powerpoint/2010/main" val="9285167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3903-6A27-479E-94F2-C8CAD1BFE5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2EF5CE-2089-4E75-A5BD-B95F367BB7B0}"/>
              </a:ext>
            </a:extLst>
          </p:cNvPr>
          <p:cNvSpPr>
            <a:spLocks noGrp="1"/>
          </p:cNvSpPr>
          <p:nvPr>
            <p:ph idx="1"/>
          </p:nvPr>
        </p:nvSpPr>
        <p:spPr/>
        <p:txBody>
          <a:bodyPr>
            <a:normAutofit/>
          </a:bodyPr>
          <a:lstStyle/>
          <a:p>
            <a:pPr algn="l"/>
            <a:r>
              <a:rPr lang="en-US" sz="3600" b="0" i="0" u="none" strike="noStrike" baseline="0" dirty="0"/>
              <a:t>The patient must remove dentures and other oral prostheses.</a:t>
            </a:r>
          </a:p>
          <a:p>
            <a:pPr algn="l"/>
            <a:r>
              <a:rPr lang="en-US" sz="3600" b="0" i="0" u="none" strike="noStrike" baseline="0" dirty="0"/>
              <a:t>The examination is usually performed under local anesthesia, but general anesthesia may be needed for rigid bronchoscopy.</a:t>
            </a:r>
          </a:p>
          <a:p>
            <a:pPr algn="l"/>
            <a:r>
              <a:rPr lang="en-US" sz="3600" b="0" i="0" u="none" strike="noStrike" baseline="0" dirty="0"/>
              <a:t> </a:t>
            </a:r>
            <a:endParaRPr lang="en-US" sz="3600" dirty="0"/>
          </a:p>
        </p:txBody>
      </p:sp>
    </p:spTree>
    <p:extLst>
      <p:ext uri="{BB962C8B-B14F-4D97-AF65-F5344CB8AC3E}">
        <p14:creationId xmlns:p14="http://schemas.microsoft.com/office/powerpoint/2010/main" val="37804732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CF0A-2FC3-4DF8-AE91-3DFED3D2B2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9EAA87-799C-40CB-AB40-D50237853D6A}"/>
              </a:ext>
            </a:extLst>
          </p:cNvPr>
          <p:cNvSpPr>
            <a:spLocks noGrp="1"/>
          </p:cNvSpPr>
          <p:nvPr>
            <p:ph idx="1"/>
          </p:nvPr>
        </p:nvSpPr>
        <p:spPr/>
        <p:txBody>
          <a:bodyPr>
            <a:normAutofit/>
          </a:bodyPr>
          <a:lstStyle/>
          <a:p>
            <a:pPr algn="l"/>
            <a:r>
              <a:rPr lang="en-US" sz="3600" b="0" i="0" u="none" strike="noStrike" baseline="0" dirty="0"/>
              <a:t>A topical anesthetic such as lidocaine (Xylocaine) may be sprayed on the pharynx or dropped on the epiglottis and vocal cords and into the trachea to suppress the cough reflex and minimize discomfort.</a:t>
            </a:r>
          </a:p>
          <a:p>
            <a:pPr algn="l"/>
            <a:r>
              <a:rPr lang="en-US" sz="3600" b="0" i="0" u="none" strike="noStrike" baseline="0" dirty="0"/>
              <a:t>Sedatives or opioids are administered intravenously as prescribed to provide moderate sedation.</a:t>
            </a:r>
            <a:endParaRPr lang="en-US" sz="3600" dirty="0"/>
          </a:p>
          <a:p>
            <a:endParaRPr lang="en-US" sz="3600" dirty="0"/>
          </a:p>
        </p:txBody>
      </p:sp>
    </p:spTree>
    <p:extLst>
      <p:ext uri="{BB962C8B-B14F-4D97-AF65-F5344CB8AC3E}">
        <p14:creationId xmlns:p14="http://schemas.microsoft.com/office/powerpoint/2010/main" val="29134652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49DC-7BFD-449C-BB4E-C97D3EFB33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BB2CB9-28C5-41F1-913C-69EB48F77A10}"/>
              </a:ext>
            </a:extLst>
          </p:cNvPr>
          <p:cNvSpPr>
            <a:spLocks noGrp="1"/>
          </p:cNvSpPr>
          <p:nvPr>
            <p:ph idx="1"/>
          </p:nvPr>
        </p:nvSpPr>
        <p:spPr/>
        <p:txBody>
          <a:bodyPr>
            <a:noAutofit/>
          </a:bodyPr>
          <a:lstStyle/>
          <a:p>
            <a:pPr algn="l"/>
            <a:r>
              <a:rPr lang="en-US" sz="3600" b="0" i="0" u="none" strike="noStrike" baseline="0" dirty="0"/>
              <a:t>After the procedure, it is important that the patient takes nothing by mouth until the cough reflex returns. </a:t>
            </a:r>
          </a:p>
          <a:p>
            <a:pPr algn="l"/>
            <a:r>
              <a:rPr lang="en-US" sz="3600" b="0" i="0" u="none" strike="noStrike" baseline="0" dirty="0"/>
              <a:t>Once the patient demonstrates a cough reflex, the nurse may offer ice chips and eventually fluids. </a:t>
            </a:r>
          </a:p>
          <a:p>
            <a:pPr algn="l"/>
            <a:r>
              <a:rPr lang="en-US" sz="3600" b="0" i="0" u="none" strike="noStrike" baseline="0" dirty="0"/>
              <a:t>The nurse assesses for confusion and lethargy in the elderly, which may be due to the large doses of lidocaine given during the procedure. </a:t>
            </a:r>
          </a:p>
        </p:txBody>
      </p:sp>
    </p:spTree>
    <p:extLst>
      <p:ext uri="{BB962C8B-B14F-4D97-AF65-F5344CB8AC3E}">
        <p14:creationId xmlns:p14="http://schemas.microsoft.com/office/powerpoint/2010/main" val="17664532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8889E-419A-4383-8E02-26CAA2D187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F76F9D-F867-4F92-938C-6D02A2E0D7FD}"/>
              </a:ext>
            </a:extLst>
          </p:cNvPr>
          <p:cNvSpPr>
            <a:spLocks noGrp="1"/>
          </p:cNvSpPr>
          <p:nvPr>
            <p:ph idx="1"/>
          </p:nvPr>
        </p:nvSpPr>
        <p:spPr/>
        <p:txBody>
          <a:bodyPr>
            <a:noAutofit/>
          </a:bodyPr>
          <a:lstStyle/>
          <a:p>
            <a:r>
              <a:rPr lang="en-US" sz="3200" b="0" i="0" u="none" strike="noStrike" baseline="0" dirty="0"/>
              <a:t>The nurse also monitors the patient’s respiratory status and observes for hypoxia, hypotension, tachycardia, dysrhythmias, hemoptysis, and dyspnea. </a:t>
            </a:r>
          </a:p>
          <a:p>
            <a:r>
              <a:rPr lang="en-US" sz="3200" b="0" i="0" u="none" strike="noStrike" baseline="0" dirty="0"/>
              <a:t>Any abnormality is reported promptly. </a:t>
            </a:r>
          </a:p>
          <a:p>
            <a:r>
              <a:rPr lang="en-US" sz="3200" b="0" i="0" u="none" strike="noStrike" baseline="0" dirty="0"/>
              <a:t>The patient is not discharged from the recovery area until adequate cough reflex and respiratory status are present.</a:t>
            </a:r>
          </a:p>
          <a:p>
            <a:r>
              <a:rPr lang="en-US" sz="3200" b="0" i="0" u="none" strike="noStrike" baseline="0" dirty="0"/>
              <a:t>The nurse instructs the patient and family caregivers to report any shortness of breath or bleeding immediately.</a:t>
            </a:r>
            <a:endParaRPr lang="en-US" sz="3200" dirty="0"/>
          </a:p>
        </p:txBody>
      </p:sp>
    </p:spTree>
    <p:extLst>
      <p:ext uri="{BB962C8B-B14F-4D97-AF65-F5344CB8AC3E}">
        <p14:creationId xmlns:p14="http://schemas.microsoft.com/office/powerpoint/2010/main" val="40327952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3C82-2AA4-489C-9AFA-434FADDC04CB}"/>
              </a:ext>
            </a:extLst>
          </p:cNvPr>
          <p:cNvSpPr>
            <a:spLocks noGrp="1"/>
          </p:cNvSpPr>
          <p:nvPr>
            <p:ph type="title"/>
          </p:nvPr>
        </p:nvSpPr>
        <p:spPr/>
        <p:txBody>
          <a:bodyPr>
            <a:normAutofit fontScale="90000"/>
          </a:bodyPr>
          <a:lstStyle/>
          <a:p>
            <a:r>
              <a:rPr lang="en-US" sz="4400" b="1" i="0" u="none" strike="noStrike" baseline="0" dirty="0">
                <a:solidFill>
                  <a:srgbClr val="FF0000"/>
                </a:solidFill>
              </a:rPr>
              <a:t>Upper Gastrointestinal </a:t>
            </a:r>
            <a:r>
              <a:rPr lang="en-US" sz="4400" b="1" i="0" u="none" strike="noStrike" baseline="0" dirty="0" err="1">
                <a:solidFill>
                  <a:srgbClr val="FF0000"/>
                </a:solidFill>
              </a:rPr>
              <a:t>Fibroscopy</a:t>
            </a:r>
            <a:r>
              <a:rPr lang="en-US" sz="4400" b="1" i="0" u="none" strike="noStrike" baseline="0" dirty="0">
                <a:solidFill>
                  <a:srgbClr val="FF0000"/>
                </a:solidFill>
              </a:rPr>
              <a:t>/</a:t>
            </a:r>
            <a:br>
              <a:rPr lang="en-US" sz="4400" b="1" i="0" u="none" strike="noStrike" baseline="0" dirty="0">
                <a:solidFill>
                  <a:srgbClr val="FF0000"/>
                </a:solidFill>
              </a:rPr>
            </a:br>
            <a:r>
              <a:rPr lang="en-US" sz="4400" b="1" i="0" u="none" strike="noStrike" baseline="0" dirty="0">
                <a:solidFill>
                  <a:srgbClr val="FF0000"/>
                </a:solidFill>
              </a:rPr>
              <a:t>Esophagogastroduodenoscopy</a:t>
            </a:r>
            <a:br>
              <a:rPr lang="en-US" sz="4400" b="1" i="0" u="none" strike="noStrike" baseline="0"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65B099CC-6598-476E-B3B8-6F24E3A58F04}"/>
              </a:ext>
            </a:extLst>
          </p:cNvPr>
          <p:cNvSpPr>
            <a:spLocks noGrp="1"/>
          </p:cNvSpPr>
          <p:nvPr>
            <p:ph idx="1"/>
          </p:nvPr>
        </p:nvSpPr>
        <p:spPr/>
        <p:txBody>
          <a:bodyPr>
            <a:normAutofit/>
          </a:bodyPr>
          <a:lstStyle/>
          <a:p>
            <a:pPr algn="l"/>
            <a:r>
              <a:rPr lang="en-US" sz="3600" b="0" i="0" u="none" strike="noStrike" baseline="0" dirty="0">
                <a:solidFill>
                  <a:srgbClr val="000000"/>
                </a:solidFill>
              </a:rPr>
              <a:t>Fiberscopes are flexible scopes equipped with fiberoptic lenses.</a:t>
            </a:r>
          </a:p>
          <a:p>
            <a:pPr algn="l"/>
            <a:r>
              <a:rPr lang="en-US" sz="3600" b="1" i="0" u="none" strike="noStrike" baseline="0" dirty="0" err="1">
                <a:solidFill>
                  <a:srgbClr val="000000"/>
                </a:solidFill>
              </a:rPr>
              <a:t>Fibroscopy</a:t>
            </a:r>
            <a:r>
              <a:rPr lang="en-US" sz="3600" b="1" i="0" u="none" strike="noStrike" baseline="0" dirty="0">
                <a:solidFill>
                  <a:srgbClr val="000000"/>
                </a:solidFill>
              </a:rPr>
              <a:t> </a:t>
            </a:r>
            <a:r>
              <a:rPr lang="en-US" sz="3600" b="0" i="0" u="none" strike="noStrike" baseline="0" dirty="0">
                <a:solidFill>
                  <a:srgbClr val="000000"/>
                </a:solidFill>
              </a:rPr>
              <a:t>of the upper GI tract allows direct visualization of the esophageal, gastric, and duodenal mucosa through a lighted endoscope (gastroscope) .</a:t>
            </a:r>
            <a:endParaRPr lang="en-US" sz="3600" dirty="0"/>
          </a:p>
        </p:txBody>
      </p:sp>
    </p:spTree>
    <p:extLst>
      <p:ext uri="{BB962C8B-B14F-4D97-AF65-F5344CB8AC3E}">
        <p14:creationId xmlns:p14="http://schemas.microsoft.com/office/powerpoint/2010/main" val="18222779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97332-D8B0-49E0-9360-C8AB5EBA3E43}"/>
              </a:ext>
            </a:extLst>
          </p:cNvPr>
          <p:cNvPicPr>
            <a:picLocks noChangeAspect="1"/>
          </p:cNvPicPr>
          <p:nvPr/>
        </p:nvPicPr>
        <p:blipFill>
          <a:blip r:embed="rId2"/>
          <a:stretch>
            <a:fillRect/>
          </a:stretch>
        </p:blipFill>
        <p:spPr>
          <a:xfrm>
            <a:off x="858982" y="221673"/>
            <a:ext cx="7916843" cy="5957453"/>
          </a:xfrm>
          <a:prstGeom prst="rect">
            <a:avLst/>
          </a:prstGeom>
        </p:spPr>
      </p:pic>
    </p:spTree>
    <p:extLst>
      <p:ext uri="{BB962C8B-B14F-4D97-AF65-F5344CB8AC3E}">
        <p14:creationId xmlns:p14="http://schemas.microsoft.com/office/powerpoint/2010/main" val="6141726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F348-7E37-4E9C-8C81-B560EDA2E9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0283A9-C56F-436D-A996-49C18E335D92}"/>
              </a:ext>
            </a:extLst>
          </p:cNvPr>
          <p:cNvSpPr>
            <a:spLocks noGrp="1"/>
          </p:cNvSpPr>
          <p:nvPr>
            <p:ph idx="1"/>
          </p:nvPr>
        </p:nvSpPr>
        <p:spPr/>
        <p:txBody>
          <a:bodyPr>
            <a:noAutofit/>
          </a:bodyPr>
          <a:lstStyle/>
          <a:p>
            <a:pPr algn="l"/>
            <a:r>
              <a:rPr lang="en-US" sz="3200" b="0" i="0" u="none" strike="noStrike" baseline="0" dirty="0"/>
              <a:t>Upper GI </a:t>
            </a:r>
            <a:r>
              <a:rPr lang="en-US" sz="3200" b="0" i="0" u="none" strike="noStrike" baseline="0" dirty="0" err="1"/>
              <a:t>fibroscopy</a:t>
            </a:r>
            <a:r>
              <a:rPr lang="en-US" sz="3200" b="0" i="0" u="none" strike="noStrike" baseline="0" dirty="0"/>
              <a:t> also can be a therapeutic procedure when it is combined with other procedures. </a:t>
            </a:r>
          </a:p>
          <a:p>
            <a:pPr algn="l"/>
            <a:r>
              <a:rPr lang="en-US" sz="3200" b="0" i="0" u="none" strike="noStrike" baseline="0" dirty="0"/>
              <a:t>Therapeutic endoscopy can be used to remove common bile duct stones, dilate strictures, and treat gastric bleeding and esophageal varices.</a:t>
            </a:r>
          </a:p>
          <a:p>
            <a:pPr algn="l"/>
            <a:r>
              <a:rPr lang="en-US" sz="3200" b="0" i="0" u="none" strike="noStrike" baseline="0" dirty="0"/>
              <a:t> Laser-compatible scopes can be used to provide laser therapy for upper GI neoplasms. </a:t>
            </a:r>
          </a:p>
          <a:p>
            <a:pPr algn="l"/>
            <a:r>
              <a:rPr lang="en-US" sz="3200" b="0" i="0" u="none" strike="noStrike" baseline="0" dirty="0"/>
              <a:t>Sclerosing solutions can be injected through the scope in an attempt to control upper GI bleeding.</a:t>
            </a:r>
            <a:endParaRPr lang="en-US" sz="3200" dirty="0"/>
          </a:p>
        </p:txBody>
      </p:sp>
    </p:spTree>
    <p:extLst>
      <p:ext uri="{BB962C8B-B14F-4D97-AF65-F5344CB8AC3E}">
        <p14:creationId xmlns:p14="http://schemas.microsoft.com/office/powerpoint/2010/main" val="2672303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5600</Words>
  <Application>Microsoft Office PowerPoint</Application>
  <PresentationFormat>Widescreen</PresentationFormat>
  <Paragraphs>349</Paragraphs>
  <Slides>120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120</vt:i4>
      </vt:variant>
    </vt:vector>
  </HeadingPairs>
  <TitlesOfParts>
    <vt:vector size="128" baseType="lpstr">
      <vt:lpstr>AGaramond-Regular</vt:lpstr>
      <vt:lpstr>Arial</vt:lpstr>
      <vt:lpstr>Calibri</vt:lpstr>
      <vt:lpstr>Calibri Light</vt:lpstr>
      <vt:lpstr>ClearfaceGothicLH-Medium</vt:lpstr>
      <vt:lpstr>ClearfaceGothicLH-Roman</vt:lpstr>
      <vt:lpstr>Wingdings</vt:lpstr>
      <vt:lpstr>Office Theme</vt:lpstr>
      <vt:lpstr>SPECIALIZED NURSING PROCEDURES</vt:lpstr>
      <vt:lpstr> Chest Drainage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CHEST DRAINAGE SYSTEMS </vt:lpstr>
      <vt:lpstr>PowerPoint Presentation</vt:lpstr>
      <vt:lpstr>PowerPoint Presentation</vt:lpstr>
      <vt:lpstr>Water Seal Chest Drainage Systems.</vt:lpstr>
      <vt:lpstr>PowerPoint Presentation</vt:lpstr>
      <vt:lpstr>PowerPoint Presentation</vt:lpstr>
      <vt:lpstr>PowerPoint Presentation</vt:lpstr>
      <vt:lpstr>Dry Suction Water Seal Systems.</vt:lpstr>
      <vt:lpstr>LUMBAR PANCTURE</vt:lpstr>
      <vt:lpstr>Indications </vt:lpstr>
      <vt:lpstr>Positioning </vt:lpstr>
      <vt:lpstr>PowerPoint Presentation</vt:lpstr>
      <vt:lpstr>Technique </vt:lpstr>
      <vt:lpstr>PowerPoint Presentation</vt:lpstr>
      <vt:lpstr>PowerPoint Presentation</vt:lpstr>
      <vt:lpstr>PowerPoint Presentation</vt:lpstr>
      <vt:lpstr>Complications</vt:lpstr>
      <vt:lpstr>ABDOMINAL PARACENTESIS </vt:lpstr>
      <vt:lpstr>Indications </vt:lpstr>
      <vt:lpstr>Preparation of Patient </vt:lpstr>
      <vt:lpstr>Procedure for Diagnostic Paracentesis </vt:lpstr>
      <vt:lpstr>PowerPoint Presentation</vt:lpstr>
      <vt:lpstr>PowerPoint Presentation</vt:lpstr>
      <vt:lpstr>N/B</vt:lpstr>
      <vt:lpstr>Analysis of Fluid</vt:lpstr>
      <vt:lpstr>THORACENTESIS </vt:lpstr>
      <vt:lpstr>PowerPoint Presentation</vt:lpstr>
      <vt:lpstr>PowerPoint Presentation</vt:lpstr>
      <vt:lpstr>PowerPoint Presentation</vt:lpstr>
      <vt:lpstr>Assisting the Patient Undergoing Thoracentesis</vt:lpstr>
      <vt:lpstr>PowerPoint Presentation</vt:lpstr>
      <vt:lpstr>PowerPoint Presentation</vt:lpstr>
      <vt:lpstr>PowerPoint Presentation</vt:lpstr>
      <vt:lpstr>PowerPoint Presentation</vt:lpstr>
      <vt:lpstr>PowerPoint Presentation</vt:lpstr>
      <vt:lpstr>BONE MARROW ASPIRATION AND BIOPSY </vt:lpstr>
      <vt:lpstr>PowerPoint Presentation</vt:lpstr>
      <vt:lpstr>PowerPoint Presentation</vt:lpstr>
      <vt:lpstr>Patient’s preparation</vt:lpstr>
      <vt:lpstr>Procedure </vt:lpstr>
      <vt:lpstr>PowerPoint Presentation</vt:lpstr>
      <vt:lpstr>PowerPoint Presentation</vt:lpstr>
      <vt:lpstr>PowerPoint Presentation</vt:lpstr>
      <vt:lpstr>PowerPoint Presentation</vt:lpstr>
      <vt:lpstr>URINARY CATHETERIZATION</vt:lpstr>
      <vt:lpstr>Types of catheter </vt:lpstr>
      <vt:lpstr>Indications for urethral catheterization </vt:lpstr>
      <vt:lpstr>Risks/ Complications  of urinary catheterization</vt:lpstr>
      <vt:lpstr>Assignment:</vt:lpstr>
      <vt:lpstr>BLADDER IRRIGATION </vt:lpstr>
      <vt:lpstr>N/B</vt:lpstr>
      <vt:lpstr> CHOLECYSTOGRAPHY </vt:lpstr>
      <vt:lpstr>PowerPoint Presentation</vt:lpstr>
      <vt:lpstr> ENDOSCOPIC RETROGRADE CHOLANGIOPANCREATOGRAPHY </vt:lpstr>
      <vt:lpstr>PowerPoint Presentation</vt:lpstr>
      <vt:lpstr>PowerPoint Presentation</vt:lpstr>
      <vt:lpstr>Care of the patient</vt:lpstr>
      <vt:lpstr>PowerPoint Presentation</vt:lpstr>
      <vt:lpstr>PowerPoint Presentation</vt:lpstr>
      <vt:lpstr> Hysterosalpingography or Uterotubography </vt:lpstr>
      <vt:lpstr>PowerPoint Presentation</vt:lpstr>
      <vt:lpstr>PowerPoint Presentation</vt:lpstr>
      <vt:lpstr> IMAGING STUDIES </vt:lpstr>
      <vt:lpstr> Chest X-Ray </vt:lpstr>
      <vt:lpstr>PowerPoint Presentation</vt:lpstr>
      <vt:lpstr> Computed Tomography </vt:lpstr>
      <vt:lpstr>PowerPoint Presentation</vt:lpstr>
      <vt:lpstr>Magnetic Resonance Imaging </vt:lpstr>
      <vt:lpstr>ENDOSCOPIC PROCEDURES</vt:lpstr>
      <vt:lpstr> Bronchoscopy </vt:lpstr>
      <vt:lpstr>PowerPoint Presentation</vt:lpstr>
      <vt:lpstr>The purposes of diagnostic bronchoscopy are:</vt:lpstr>
      <vt:lpstr>Therapeutic bronchoscopy is used to:</vt:lpstr>
      <vt:lpstr>Complications of bronchoscopy</vt:lpstr>
      <vt:lpstr>NURSING INTERVENTIONS </vt:lpstr>
      <vt:lpstr>PowerPoint Presentation</vt:lpstr>
      <vt:lpstr>PowerPoint Presentation</vt:lpstr>
      <vt:lpstr>PowerPoint Presentation</vt:lpstr>
      <vt:lpstr>PowerPoint Presentation</vt:lpstr>
      <vt:lpstr>PowerPoint Presentation</vt:lpstr>
      <vt:lpstr>Upper Gastrointestinal Fibroscopy/ Esophagogastroduodenoscopy </vt:lpstr>
      <vt:lpstr>PowerPoint Presentation</vt:lpstr>
      <vt:lpstr>PowerPoint Presentation</vt:lpstr>
      <vt:lpstr>NURSING INTERVENTIONS </vt:lpstr>
      <vt:lpstr>PowerPoint Presentation</vt:lpstr>
      <vt:lpstr>Anoscopy, Proctoscopy, and Sigmoidoscopy</vt:lpstr>
      <vt:lpstr>PowerPoint Presentation</vt:lpstr>
      <vt:lpstr>PowerPoint Presentation</vt:lpstr>
      <vt:lpstr>Dialysis</vt:lpstr>
      <vt:lpstr>PowerPoint Presentation</vt:lpstr>
      <vt:lpstr>PowerPoint Presentation</vt:lpstr>
      <vt:lpstr>HEMODIALYSIS </vt:lpstr>
      <vt:lpstr>PowerPoint Presentation</vt:lpstr>
      <vt:lpstr>Principles of Hemodialysis </vt:lpstr>
      <vt:lpstr>PowerPoint Presentation</vt:lpstr>
      <vt:lpstr>PowerPoint Presentation</vt:lpstr>
      <vt:lpstr>PowerPoint Presentation</vt:lpstr>
      <vt:lpstr>PowerPoint Presentation</vt:lpstr>
      <vt:lpstr>PowerPoint Presentation</vt:lpstr>
      <vt:lpstr>Vascular Access</vt:lpstr>
      <vt:lpstr>SUBCLAVIAN, INTERNAL, JUGULAR, AND FEMORAL CATHETERS</vt:lpstr>
      <vt:lpstr>PowerPoint Presentation</vt:lpstr>
      <vt:lpstr>FISTULA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SPECIALIZED NURSING PROCEDURES</dc:title>
  <dc:creator>hp</dc:creator>
  <cp:lastModifiedBy>hp</cp:lastModifiedBy>
  <cp:revision>18</cp:revision>
  <dcterms:created xsi:type="dcterms:W3CDTF">2021-08-05T19:31:10Z</dcterms:created>
  <dcterms:modified xsi:type="dcterms:W3CDTF">2021-08-09T11:21:07Z</dcterms:modified>
</cp:coreProperties>
</file>